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4C_BC8E24E4.xml" ContentType="application/vnd.ms-powerpoint.comments+xml"/>
  <Override PartName="/ppt/notesSlides/notesSlide24.xml" ContentType="application/vnd.openxmlformats-officedocument.presentationml.notesSlide+xml"/>
  <Override PartName="/ppt/comments/modernComment_108_8379D2FD.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61_810C36DC.xml" ContentType="application/vnd.ms-powerpoint.comments+xml"/>
  <Override PartName="/ppt/notesSlides/notesSlide40.xml" ContentType="application/vnd.openxmlformats-officedocument.presentationml.notesSlide+xml"/>
  <Override PartName="/ppt/comments/modernComment_15F_F73DD677.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25" r:id="rId3"/>
  </p:sldMasterIdLst>
  <p:notesMasterIdLst>
    <p:notesMasterId r:id="rId47"/>
  </p:notesMasterIdLst>
  <p:handoutMasterIdLst>
    <p:handoutMasterId r:id="rId48"/>
  </p:handoutMasterIdLst>
  <p:sldIdLst>
    <p:sldId id="359" r:id="rId4"/>
    <p:sldId id="327" r:id="rId5"/>
    <p:sldId id="334" r:id="rId6"/>
    <p:sldId id="336" r:id="rId7"/>
    <p:sldId id="257" r:id="rId8"/>
    <p:sldId id="361" r:id="rId9"/>
    <p:sldId id="362" r:id="rId10"/>
    <p:sldId id="316" r:id="rId11"/>
    <p:sldId id="317" r:id="rId12"/>
    <p:sldId id="318" r:id="rId13"/>
    <p:sldId id="322" r:id="rId14"/>
    <p:sldId id="321" r:id="rId15"/>
    <p:sldId id="329" r:id="rId16"/>
    <p:sldId id="328" r:id="rId17"/>
    <p:sldId id="360" r:id="rId18"/>
    <p:sldId id="337" r:id="rId19"/>
    <p:sldId id="330" r:id="rId20"/>
    <p:sldId id="363" r:id="rId21"/>
    <p:sldId id="338" r:id="rId22"/>
    <p:sldId id="335" r:id="rId23"/>
    <p:sldId id="358" r:id="rId24"/>
    <p:sldId id="367" r:id="rId25"/>
    <p:sldId id="366" r:id="rId26"/>
    <p:sldId id="332" r:id="rId27"/>
    <p:sldId id="264" r:id="rId28"/>
    <p:sldId id="323" r:id="rId29"/>
    <p:sldId id="343" r:id="rId30"/>
    <p:sldId id="341" r:id="rId31"/>
    <p:sldId id="342" r:id="rId32"/>
    <p:sldId id="365" r:id="rId33"/>
    <p:sldId id="357" r:id="rId34"/>
    <p:sldId id="345" r:id="rId35"/>
    <p:sldId id="349" r:id="rId36"/>
    <p:sldId id="346" r:id="rId37"/>
    <p:sldId id="347" r:id="rId38"/>
    <p:sldId id="348" r:id="rId39"/>
    <p:sldId id="350" r:id="rId40"/>
    <p:sldId id="356" r:id="rId41"/>
    <p:sldId id="355" r:id="rId42"/>
    <p:sldId id="353" r:id="rId43"/>
    <p:sldId id="351" r:id="rId44"/>
    <p:sldId id="352" r:id="rId45"/>
    <p:sldId id="340" r:id="rId4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3C4"/>
    <a:srgbClr val="FE4F00"/>
    <a:srgbClr val="004CD0"/>
    <a:srgbClr val="FF7325"/>
    <a:srgbClr val="A09C9C"/>
    <a:srgbClr val="F5F3F1"/>
    <a:srgbClr val="C3B9B1"/>
    <a:srgbClr val="ADB9CA"/>
    <a:srgbClr val="EC7728"/>
    <a:srgbClr val="03C7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FC621-4F26-783C-7833-50377E612300}" v="249" dt="2023-10-20T07:25:18.375"/>
    <p1510:client id="{07318F00-1026-F4ED-3CC8-FDD467045A6A}" v="285" dt="2023-10-19T08:12:30.584"/>
    <p1510:client id="{1658BE30-D2F7-52C0-E231-348EBD51666A}" v="14" dt="2023-11-08T06:42:50.986"/>
    <p1510:client id="{533EB027-AE35-08D4-0E4E-84B853A5ED33}" v="87" dt="2023-10-23T07:51:30.363"/>
    <p1510:client id="{B2A2F5A2-DE9C-B52B-3569-20E23F16FB7A}" v="17" dt="2023-11-09T02:10:24.493"/>
    <p1510:client id="{BD8DD8EE-106C-8CCE-D1F2-AE8076061E29}" v="52" dt="2023-10-19T09:05:29.976"/>
    <p1510:client id="{DD937AF6-EE55-D64C-9AC5-503048FE4EB6}" v="1210" dt="2023-10-20T07:21:21.536"/>
    <p1510:client id="{E9DE9BB2-BC21-66C0-45BD-6763C53968C6}" v="2" dt="2023-10-19T09:42:28.905"/>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52_EA80F58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52_EA80F582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23DE-4BDC-AB9F-08FFDEE8402E}"/>
              </c:ext>
            </c:extLst>
          </c:dPt>
          <c:cat>
            <c:strRef>
              <c:f>工作表1!$A$2:$A$3</c:f>
              <c:strCache>
                <c:ptCount val="2"/>
                <c:pt idx="0">
                  <c:v>Write</c:v>
                </c:pt>
                <c:pt idx="1">
                  <c:v>Read</c:v>
                </c:pt>
              </c:strCache>
            </c:strRef>
          </c:cat>
          <c:val>
            <c:numRef>
              <c:f>工作表1!$B$2:$B$3</c:f>
              <c:numCache>
                <c:formatCode>General</c:formatCode>
                <c:ptCount val="2"/>
                <c:pt idx="0">
                  <c:v>590</c:v>
                </c:pt>
                <c:pt idx="1">
                  <c:v>591</c:v>
                </c:pt>
              </c:numCache>
            </c:numRef>
          </c:val>
          <c:extLst>
            <c:ext xmlns:c16="http://schemas.microsoft.com/office/drawing/2014/chart" uri="{C3380CC4-5D6E-409C-BE32-E72D297353CC}">
              <c16:uniqueId val="{00000002-23DE-4BDC-AB9F-08FFDEE8402E}"/>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ea"/>
                <a:sym typeface="+mn-lt"/>
              </a:defRPr>
            </a:pPr>
            <a:endParaRPr lang="zh-TW"/>
          </a:p>
        </c:txPr>
        <c:crossAx val="572770288"/>
        <c:crosses val="autoZero"/>
        <c:auto val="1"/>
        <c:lblAlgn val="ctr"/>
        <c:lblOffset val="100"/>
        <c:noMultiLvlLbl val="0"/>
      </c:catAx>
      <c:valAx>
        <c:axId val="572770288"/>
        <c:scaling>
          <c:orientation val="minMax"/>
          <c:max val="7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0497-4658-B47A-FA31F436F16D}"/>
              </c:ext>
            </c:extLst>
          </c:dPt>
          <c:cat>
            <c:strRef>
              <c:f>工作表1!$A$2:$A$3</c:f>
              <c:strCache>
                <c:ptCount val="2"/>
                <c:pt idx="0">
                  <c:v>Write</c:v>
                </c:pt>
                <c:pt idx="1">
                  <c:v>Read</c:v>
                </c:pt>
              </c:strCache>
            </c:strRef>
          </c:cat>
          <c:val>
            <c:numRef>
              <c:f>工作表1!$B$2:$B$3</c:f>
              <c:numCache>
                <c:formatCode>General</c:formatCode>
                <c:ptCount val="2"/>
                <c:pt idx="0">
                  <c:v>3838</c:v>
                </c:pt>
                <c:pt idx="1">
                  <c:v>5908</c:v>
                </c:pt>
              </c:numCache>
            </c:numRef>
          </c:val>
          <c:extLst>
            <c:ext xmlns:c16="http://schemas.microsoft.com/office/drawing/2014/chart" uri="{C3380CC4-5D6E-409C-BE32-E72D297353CC}">
              <c16:uniqueId val="{00000002-0497-4658-B47A-FA31F436F16D}"/>
            </c:ext>
          </c:extLst>
        </c:ser>
        <c:dLbls>
          <c:showLegendKey val="0"/>
          <c:showVal val="0"/>
          <c:showCatName val="0"/>
          <c:showSerName val="0"/>
          <c:showPercent val="0"/>
          <c:showBubbleSize val="0"/>
        </c:dLbls>
        <c:gapWidth val="100"/>
        <c:overlap val="78"/>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ea"/>
                <a:sym typeface="+mn-lt"/>
              </a:defRPr>
            </a:pPr>
            <a:endParaRPr lang="zh-TW"/>
          </a:p>
        </c:txPr>
        <c:crossAx val="572770288"/>
        <c:crosses val="autoZero"/>
        <c:auto val="1"/>
        <c:lblAlgn val="ctr"/>
        <c:lblOffset val="100"/>
        <c:tickLblSkip val="1"/>
        <c:tickMarkSkip val="1"/>
        <c:noMultiLvlLbl val="0"/>
      </c:catAx>
      <c:valAx>
        <c:axId val="572770288"/>
        <c:scaling>
          <c:orientation val="minMax"/>
          <c:max val="60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8_8379D2FD.xml><?xml version="1.0" encoding="utf-8"?>
<p188:cmLst xmlns:a="http://schemas.openxmlformats.org/drawingml/2006/main" xmlns:r="http://schemas.openxmlformats.org/officeDocument/2006/relationships" xmlns:p188="http://schemas.microsoft.com/office/powerpoint/2018/8/main">
  <p188:cm id="{9F1924C8-6CEB-4C30-B8AF-FF1CB7B1129B}" authorId="{6DB8C190-3C95-A556-8DBC-66B0E70408E1}" created="2023-09-13T12:11:12.105">
    <ac:deMkLst xmlns:ac="http://schemas.microsoft.com/office/drawing/2013/main/command">
      <pc:docMk xmlns:pc="http://schemas.microsoft.com/office/powerpoint/2013/main/command"/>
      <pc:sldMk xmlns:pc="http://schemas.microsoft.com/office/powerpoint/2013/main/command" cId="2205799165" sldId="264"/>
      <ac:graphicFrameMk id="2" creationId="{14C0BBAB-2265-4673-815B-908D2ECD7DAF}"/>
    </ac:deMkLst>
    <p188:txBody>
      <a:bodyPr/>
      <a:lstStyle/>
      <a:p>
        <a:r>
          <a:rPr lang="en-US"/>
          <a:t>可升級 25GbE 的也強調</a:t>
        </a:r>
      </a:p>
    </p188:txBody>
  </p188:cm>
</p188:cmLst>
</file>

<file path=ppt/comments/modernComment_14C_BC8E24E4.xml><?xml version="1.0" encoding="utf-8"?>
<p188:cmLst xmlns:a="http://schemas.openxmlformats.org/drawingml/2006/main" xmlns:r="http://schemas.openxmlformats.org/officeDocument/2006/relationships" xmlns:p188="http://schemas.microsoft.com/office/powerpoint/2018/8/main">
  <p188:cm id="{2501C87F-0B18-4EAD-81A9-F31556250CC8}" authorId="{6DB8C190-3C95-A556-8DBC-66B0E70408E1}" created="2023-09-13T12:10:27.181">
    <ac:deMkLst xmlns:ac="http://schemas.microsoft.com/office/drawing/2013/main/command">
      <pc:docMk xmlns:pc="http://schemas.microsoft.com/office/powerpoint/2013/main/command"/>
      <pc:sldMk xmlns:pc="http://schemas.microsoft.com/office/powerpoint/2013/main/command" cId="3163432164" sldId="332"/>
      <ac:spMk id="9" creationId="{AE36ADD6-3F71-40D3-BDFE-1A1BAB506F46}"/>
    </ac:deMkLst>
    <p188:txBody>
      <a:bodyPr/>
      <a:lstStyle/>
      <a:p>
        <a:r>
          <a:rPr lang="en-US"/>
          <a:t>[@Andy Chuang 莊易澄]  no 4K HDMI?</a:t>
        </a:r>
      </a:p>
    </p188:txBody>
  </p188:cm>
</p188:cmLst>
</file>

<file path=ppt/comments/modernComment_15F_F73DD677.xml><?xml version="1.0" encoding="utf-8"?>
<p188:cmLst xmlns:a="http://schemas.openxmlformats.org/drawingml/2006/main" xmlns:r="http://schemas.openxmlformats.org/officeDocument/2006/relationships" xmlns:p188="http://schemas.microsoft.com/office/powerpoint/2018/8/main">
  <p188:cm id="{A02B78F5-B222-41B4-99D3-BA848B59E524}" authorId="{6DB8C190-3C95-A556-8DBC-66B0E70408E1}" created="2023-09-13T12:12:49.186">
    <ac:deMkLst xmlns:ac="http://schemas.microsoft.com/office/drawing/2013/main/command">
      <pc:docMk xmlns:pc="http://schemas.microsoft.com/office/powerpoint/2013/main/command"/>
      <pc:sldMk xmlns:pc="http://schemas.microsoft.com/office/powerpoint/2013/main/command" cId="4148024951" sldId="351"/>
      <ac:spMk id="7" creationId="{CDEAB60E-5201-696A-ED72-0E091ABC7EAC}"/>
    </ac:deMkLst>
    <p188:txBody>
      <a:bodyPr/>
      <a:lstStyle/>
      <a:p>
        <a:r>
          <a:rPr lang="en-US"/>
          <a:t>[@Andy Chuang 莊易澄]  保固料號跟價格請寫上</a:t>
        </a:r>
      </a:p>
    </p188:txBody>
  </p188:cm>
</p188:cmLst>
</file>

<file path=ppt/comments/modernComment_161_810C36DC.xml><?xml version="1.0" encoding="utf-8"?>
<p188:cmLst xmlns:a="http://schemas.openxmlformats.org/drawingml/2006/main" xmlns:r="http://schemas.openxmlformats.org/officeDocument/2006/relationships" xmlns:p188="http://schemas.microsoft.com/office/powerpoint/2018/8/main">
  <p188:cm id="{644649C5-B950-4EB0-AFD7-E76A42B12735}" authorId="{6DB8C190-3C95-A556-8DBC-66B0E70408E1}" created="2023-09-13T12:12:25.295">
    <pc:sldMkLst xmlns:pc="http://schemas.microsoft.com/office/powerpoint/2013/main/command">
      <pc:docMk/>
      <pc:sldMk cId="2165061340" sldId="353"/>
    </pc:sldMkLst>
    <p188:txBody>
      <a:bodyPr/>
      <a:lstStyle/>
      <a:p>
        <a:r>
          <a:rPr lang="en-US"/>
          <a:t>[@Andy Chuang 莊易澄]  加註解只能建立新的獨立儲存池. 產品頁有句子可照抄</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2023/11/8</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2023/11/8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indent="-298450"/>
            <a:r>
              <a:rPr lang="en-US" altLang="zh-TW">
                <a:ea typeface="新細明體"/>
              </a:rPr>
              <a:t>Hello everyone, </a:t>
            </a:r>
            <a:r>
              <a:rPr lang="en-US"/>
              <a:t>welcome to todays QNAP livestream. Today, we'll have an introduce of our new Thunderbolt 4 NAS. TVS-h674T and TVS-h874T</a:t>
            </a:r>
          </a:p>
          <a:p>
            <a:pPr marL="457200" indent="-298450"/>
            <a:r>
              <a:rPr lang="en-US"/>
              <a:t>So lets take a look in detail !</a:t>
            </a:r>
            <a:endParaRPr lang="en-US">
              <a:cs typeface="Calibri"/>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2667373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TVS-h874T and TVS-h674T are powered by </a:t>
            </a:r>
            <a:r>
              <a:rPr lang="en-US" altLang="zh-TW" b="1">
                <a:ea typeface="新細明體"/>
              </a:rPr>
              <a:t>Powerful performance with Intel® Core™ i5 / i7 / i9 series processors. </a:t>
            </a:r>
            <a:r>
              <a:rPr lang="en-US"/>
              <a:t>The new Intel powerful processors deliver robust performance, featuring up to 30MB of cache, Turbo Boost Max technology with a maximum frequency of up to 5.0 GHz, and integrated Intel UHD Graphics for supporting 4K video transcoding and accelerating various AI applications</a:t>
            </a:r>
          </a:p>
          <a:p>
            <a:r>
              <a:rPr lang="en-US" altLang="zh-TW">
                <a:ea typeface="新細明體"/>
                <a:cs typeface="Calibri"/>
              </a:rPr>
              <a:t>Compared to previous TVS-72XT, for </a:t>
            </a:r>
            <a:r>
              <a:rPr lang="en-US" b="1"/>
              <a:t>Transcoding performance, TVS-h874T is 1.5 time faster and for CPU benchmark is 3.5 time higher.</a:t>
            </a:r>
            <a:endParaRPr lang="en-US" b="1">
              <a:cs typeface="Calibri"/>
            </a:endParaRPr>
          </a:p>
          <a:p>
            <a:r>
              <a:rPr lang="en-US" b="1">
                <a:cs typeface="Calibri"/>
              </a:rPr>
              <a:t>And </a:t>
            </a:r>
            <a:r>
              <a:rPr lang="en-US"/>
              <a:t>The specifications on this page use i9-12900E as an example. </a:t>
            </a:r>
            <a:endParaRPr lang="en-US" b="1">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11</a:t>
            </a:fld>
            <a:endParaRPr lang="zh-TW" altLang="en-US"/>
          </a:p>
        </p:txBody>
      </p:sp>
    </p:spTree>
    <p:extLst>
      <p:ext uri="{BB962C8B-B14F-4D97-AF65-F5344CB8AC3E}">
        <p14:creationId xmlns:p14="http://schemas.microsoft.com/office/powerpoint/2010/main" val="485853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TVS-h674T and TVS-h874T are </a:t>
            </a:r>
            <a:r>
              <a:rPr lang="en-US" altLang="zh-TW" b="1">
                <a:ea typeface="新細明體"/>
              </a:rPr>
              <a:t>Large preinstalled 32/64 GB DDR4 RAM, upgradeable to max 64GB DDR4 memory. There are 2 DDR4 so-</a:t>
            </a:r>
            <a:r>
              <a:rPr lang="en-US" altLang="zh-TW" b="1" err="1">
                <a:ea typeface="新細明體"/>
              </a:rPr>
              <a:t>dimm</a:t>
            </a:r>
            <a:r>
              <a:rPr lang="en-US" altLang="zh-TW" b="1">
                <a:ea typeface="新細明體"/>
              </a:rPr>
              <a:t> slots. </a:t>
            </a:r>
          </a:p>
          <a:p>
            <a:r>
              <a:rPr lang="en-US"/>
              <a:t>QNAP also provide optional RAM modules for easy upgrade and better multi-app or multi-user usage</a:t>
            </a:r>
            <a:endParaRPr lang="en-US" altLang="zh-TW" b="1">
              <a:ea typeface="新細明體"/>
              <a:cs typeface="Calibri"/>
            </a:endParaRPr>
          </a:p>
          <a:p>
            <a:endParaRPr lang="en-US" altLang="zh-TW" b="1">
              <a:ea typeface="新細明體"/>
              <a:cs typeface="Calibri"/>
            </a:endParaRPr>
          </a:p>
        </p:txBody>
      </p:sp>
    </p:spTree>
    <p:extLst>
      <p:ext uri="{BB962C8B-B14F-4D97-AF65-F5344CB8AC3E}">
        <p14:creationId xmlns:p14="http://schemas.microsoft.com/office/powerpoint/2010/main" val="300935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a:ea typeface="新細明體"/>
                <a:cs typeface="Calibri"/>
              </a:rPr>
              <a:t>And provide </a:t>
            </a:r>
            <a:r>
              <a:rPr lang="en-US" altLang="zh-TW" b="1">
                <a:ea typeface="新細明體"/>
              </a:rPr>
              <a:t>2 x M.2 2280 PCIe SSD slots as default shared folder to improve overall performance in </a:t>
            </a:r>
            <a:r>
              <a:rPr lang="en-US" altLang="zh-TW" b="1" err="1">
                <a:ea typeface="新細明體"/>
              </a:rPr>
              <a:t>QuTS</a:t>
            </a:r>
            <a:r>
              <a:rPr lang="en-US" altLang="zh-TW" b="1">
                <a:ea typeface="新細明體"/>
              </a:rPr>
              <a:t> hero.</a:t>
            </a:r>
            <a:endParaRPr lang="zh-TW">
              <a:ea typeface="新細明體"/>
            </a:endParaRPr>
          </a:p>
          <a:p>
            <a:r>
              <a:rPr lang="zh-TW" altLang="en-US">
                <a:ea typeface="新細明體"/>
                <a:cs typeface="Calibri"/>
              </a:rPr>
              <a:t>You can </a:t>
            </a:r>
            <a:r>
              <a:rPr lang="en-US" altLang="zh-TW" b="1">
                <a:ea typeface="新細明體"/>
              </a:rPr>
              <a:t>Use 2 x M.2 slot as System Drive &amp; Default Shared Folders to improve performance in </a:t>
            </a:r>
            <a:r>
              <a:rPr lang="en-US" altLang="zh-TW" b="1" err="1">
                <a:ea typeface="新細明體"/>
              </a:rPr>
              <a:t>QuTS</a:t>
            </a:r>
            <a:r>
              <a:rPr lang="en-US" altLang="zh-TW" b="1">
                <a:ea typeface="新細明體"/>
              </a:rPr>
              <a:t> hero and </a:t>
            </a:r>
            <a:r>
              <a:rPr lang="en-US" b="1"/>
              <a:t>Improve random data access speeds with an SSD cache</a:t>
            </a:r>
          </a:p>
          <a:p>
            <a:r>
              <a:rPr lang="en-US" altLang="zh-TW" b="1">
                <a:ea typeface="新細明體"/>
                <a:cs typeface="Calibri"/>
              </a:rPr>
              <a:t>And on the right side, you will see the guide to install the M.2 </a:t>
            </a:r>
            <a:r>
              <a:rPr lang="en-US" altLang="zh-TW" b="1" err="1">
                <a:ea typeface="新細明體"/>
                <a:cs typeface="Calibri"/>
              </a:rPr>
              <a:t>ssd</a:t>
            </a:r>
            <a:r>
              <a:rPr lang="en-US" altLang="zh-TW" b="1">
                <a:ea typeface="新細明體"/>
                <a:cs typeface="Calibri"/>
              </a:rPr>
              <a:t>. First remove screws and cover then install M.2 2280 </a:t>
            </a:r>
            <a:r>
              <a:rPr lang="en-US" altLang="zh-TW" b="1" err="1">
                <a:ea typeface="新細明體"/>
                <a:cs typeface="Calibri"/>
              </a:rPr>
              <a:t>NVMe</a:t>
            </a:r>
            <a:r>
              <a:rPr lang="en-US" altLang="zh-TW" b="1">
                <a:ea typeface="新細明體"/>
                <a:cs typeface="Calibri"/>
              </a:rPr>
              <a:t> SSD without tools, which is very convenient. </a:t>
            </a:r>
          </a:p>
        </p:txBody>
      </p:sp>
    </p:spTree>
    <p:extLst>
      <p:ext uri="{BB962C8B-B14F-4D97-AF65-F5344CB8AC3E}">
        <p14:creationId xmlns:p14="http://schemas.microsoft.com/office/powerpoint/2010/main" val="14612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Built-in 2 x 2.5 GbE LAN ports, aggregated for maximum 5Gbps bandwidth.</a:t>
            </a:r>
            <a:endParaRPr lang="zh-TW">
              <a:ea typeface="新細明體"/>
            </a:endParaRPr>
          </a:p>
          <a:p>
            <a:r>
              <a:rPr lang="en-US" altLang="zh-TW" b="1">
                <a:ea typeface="新細明體"/>
                <a:cs typeface="Calibri"/>
              </a:rPr>
              <a:t>As we can see </a:t>
            </a:r>
            <a:r>
              <a:rPr lang="en-US"/>
              <a:t>2.5GbE-supported motherboards, Wi-Fi 6 AP, switches, and LAN cards are now becoming popular.</a:t>
            </a:r>
            <a:endParaRPr lang="en-US">
              <a:cs typeface="Calibri"/>
            </a:endParaRPr>
          </a:p>
          <a:p>
            <a:r>
              <a:rPr lang="en-US">
                <a:ea typeface="新細明體"/>
                <a:cs typeface="Calibri"/>
              </a:rPr>
              <a:t>We provide dual 2.5G port to have a </a:t>
            </a:r>
            <a:r>
              <a:rPr lang="en-US" b="1"/>
              <a:t>Huge leap in performance from 1Gbe, and you can use the same Cat.5e/ Cat.6/  Cat. 6A LAN cables</a:t>
            </a:r>
            <a:endParaRPr lang="en-US"/>
          </a:p>
          <a:p>
            <a:endParaRPr lang="en-US" altLang="zh-TW" b="1">
              <a:ea typeface="新細明體"/>
              <a:cs typeface="Calibri"/>
            </a:endParaRPr>
          </a:p>
          <a:p>
            <a:endParaRPr lang="zh-TW" altLang="en-US">
              <a:ea typeface="新細明體"/>
              <a:cs typeface="Calibri"/>
            </a:endParaRPr>
          </a:p>
        </p:txBody>
      </p:sp>
    </p:spTree>
    <p:extLst>
      <p:ext uri="{BB962C8B-B14F-4D97-AF65-F5344CB8AC3E}">
        <p14:creationId xmlns:p14="http://schemas.microsoft.com/office/powerpoint/2010/main" val="1454033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The second PCIe slot is preinstalled with a dual-port Thunderbolt 4 expansion card, supporting high transfer speeds so you can focus more on your creative work.</a:t>
            </a:r>
            <a:endParaRPr lang="en-US" altLang="zh-TW">
              <a:ea typeface="新細明體"/>
            </a:endParaRPr>
          </a:p>
          <a:p>
            <a:r>
              <a:rPr lang="en-US" altLang="zh-TW" b="1">
                <a:ea typeface="新細明體"/>
                <a:cs typeface="Calibri"/>
              </a:rPr>
              <a:t>You can </a:t>
            </a:r>
            <a:r>
              <a:rPr lang="en-US" b="1"/>
              <a:t>Take images/ footages and uploads raw files from external to Thunderbolt NAS then  edit photos/videos via Thunderbolt simultaneously</a:t>
            </a:r>
            <a:endParaRPr lang="en-US"/>
          </a:p>
          <a:p>
            <a:endParaRPr lang="en-US" b="1">
              <a:cs typeface="Calibri"/>
            </a:endParaRPr>
          </a:p>
          <a:p>
            <a:endParaRPr lang="en-US" altLang="zh-TW" b="1">
              <a:ea typeface="新細明體"/>
              <a:cs typeface="Calibri"/>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7554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On th</a:t>
            </a:r>
            <a:r>
              <a:rPr lang="en-US" altLang="zh-TW">
                <a:ea typeface="新細明體"/>
              </a:rPr>
              <a:t>is</a:t>
            </a:r>
            <a:r>
              <a:rPr lang="zh-TW">
                <a:ea typeface="新細明體"/>
              </a:rPr>
              <a:t> page, s</a:t>
            </a:r>
            <a:r>
              <a:rPr lang="en-US" altLang="zh-TW">
                <a:ea typeface="新細明體"/>
              </a:rPr>
              <a:t>how</a:t>
            </a:r>
            <a:r>
              <a:rPr lang="zh-TW" altLang="en-US">
                <a:ea typeface="新細明體"/>
              </a:rPr>
              <a:t> </a:t>
            </a:r>
            <a:r>
              <a:rPr lang="en-US" altLang="zh-TW">
                <a:ea typeface="新細明體"/>
              </a:rPr>
              <a:t>the</a:t>
            </a:r>
            <a:r>
              <a:rPr lang="zh-TW" altLang="en-US">
                <a:ea typeface="新細明體"/>
              </a:rPr>
              <a:t> </a:t>
            </a:r>
            <a:r>
              <a:rPr lang="zh-TW">
                <a:ea typeface="新細明體"/>
              </a:rPr>
              <a:t>Thunderbolt performance of </a:t>
            </a:r>
            <a:r>
              <a:rPr lang="en-US" altLang="zh-TW">
                <a:ea typeface="新細明體"/>
              </a:rPr>
              <a:t>TVS-h874T</a:t>
            </a:r>
            <a:r>
              <a:rPr lang="zh-TW">
                <a:ea typeface="新細明體"/>
              </a:rPr>
              <a:t>, as tested using AJA.</a:t>
            </a:r>
          </a:p>
          <a:p>
            <a:r>
              <a:rPr lang="zh-TW"/>
              <a:t>For the performance test, the following setup was used:</a:t>
            </a:r>
          </a:p>
          <a:p>
            <a:pPr marL="171450" indent="-171450">
              <a:buFont typeface="Arial"/>
              <a:buChar char="•"/>
            </a:pPr>
            <a:r>
              <a:rPr lang="zh-TW">
                <a:ea typeface="新細明體"/>
              </a:rPr>
              <a:t>C</a:t>
            </a:r>
            <a:r>
              <a:rPr lang="en-US" altLang="zh-TW" err="1">
                <a:ea typeface="新細明體"/>
              </a:rPr>
              <a:t>lient</a:t>
            </a:r>
            <a:r>
              <a:rPr lang="en-US" altLang="zh-TW">
                <a:ea typeface="新細明體"/>
              </a:rPr>
              <a:t> </a:t>
            </a:r>
            <a:r>
              <a:rPr lang="zh-TW">
                <a:ea typeface="新細明體"/>
              </a:rPr>
              <a:t>: Mac S</a:t>
            </a:r>
            <a:r>
              <a:rPr lang="en-US" altLang="zh-TW" err="1">
                <a:ea typeface="新細明體"/>
              </a:rPr>
              <a:t>tudio</a:t>
            </a:r>
            <a:r>
              <a:rPr lang="en-US" altLang="zh-TW">
                <a:ea typeface="新細明體"/>
              </a:rPr>
              <a:t> 2022</a:t>
            </a:r>
            <a:endParaRPr lang="zh-TW">
              <a:ea typeface="新細明體"/>
              <a:cs typeface="Calibri"/>
            </a:endParaRPr>
          </a:p>
          <a:p>
            <a:pPr marL="628650" lvl="1" indent="-171450">
              <a:buFont typeface="Arial"/>
              <a:buChar char="•"/>
            </a:pPr>
            <a:r>
              <a:rPr lang="zh-TW" altLang="en-US">
                <a:ea typeface="新細明體"/>
                <a:cs typeface="Calibri"/>
              </a:rPr>
              <a:t>CPU : Apple M1 Max</a:t>
            </a:r>
            <a:endParaRPr lang="zh-TW" altLang="en-US">
              <a:ea typeface="新細明體"/>
            </a:endParaRPr>
          </a:p>
          <a:p>
            <a:pPr marL="628650" lvl="1" indent="-171450">
              <a:buFont typeface="Arial"/>
              <a:buChar char="•"/>
            </a:pPr>
            <a:r>
              <a:rPr lang="zh-TW">
                <a:ea typeface="新細明體"/>
              </a:rPr>
              <a:t>Operating System: macOS 1</a:t>
            </a:r>
            <a:r>
              <a:rPr lang="en-US" altLang="zh-TW">
                <a:ea typeface="新細明體"/>
              </a:rPr>
              <a:t>3.5</a:t>
            </a:r>
            <a:endParaRPr lang="zh-TW">
              <a:ea typeface="新細明體"/>
              <a:cs typeface="Calibri" panose="020F0502020204030204"/>
            </a:endParaRPr>
          </a:p>
          <a:p>
            <a:r>
              <a:rPr lang="zh-TW">
                <a:ea typeface="新細明體"/>
              </a:rPr>
              <a:t>the results demonstrated speeds exceeding 1</a:t>
            </a:r>
            <a:r>
              <a:rPr lang="en-US" altLang="zh-TW">
                <a:ea typeface="新細明體"/>
              </a:rPr>
              <a:t>7</a:t>
            </a:r>
            <a:r>
              <a:rPr lang="zh-TW">
                <a:ea typeface="新細明體"/>
              </a:rPr>
              <a:t>00MB/s.</a:t>
            </a:r>
            <a:endParaRPr lang="zh-TW">
              <a:ea typeface="新細明體"/>
              <a:cs typeface="Calibri"/>
            </a:endParaRPr>
          </a:p>
          <a:p>
            <a:r>
              <a:rPr lang="zh-TW">
                <a:ea typeface="新細明體"/>
              </a:rPr>
              <a:t>This</a:t>
            </a:r>
            <a:r>
              <a:rPr lang="zh-TW" altLang="en-US">
                <a:ea typeface="新細明體"/>
              </a:rPr>
              <a:t> </a:t>
            </a:r>
            <a:r>
              <a:rPr lang="zh-TW">
                <a:ea typeface="新細明體"/>
              </a:rPr>
              <a:t> performance ensures fast and efficient data transfer, enabling seamless video editing workflows even with high-resolution files and demanding codecs. </a:t>
            </a:r>
            <a:br>
              <a:rPr lang="zh-TW" altLang="en-US">
                <a:ea typeface="新細明體"/>
                <a:cs typeface="+mn-lt"/>
              </a:rPr>
            </a:br>
            <a:br>
              <a:rPr lang="zh-TW" altLang="en-US">
                <a:ea typeface="新細明體"/>
                <a:cs typeface="+mn-lt"/>
              </a:rPr>
            </a:br>
            <a:endParaRPr lang="zh-TW" altLang="en-US">
              <a:ea typeface="新細明體"/>
              <a:cs typeface="+mn-lt"/>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148727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等线"/>
              </a:rPr>
              <a:t>QNAP</a:t>
            </a:r>
            <a:r>
              <a:rPr lang="zh-CN" altLang="en-US">
                <a:ea typeface="等线"/>
              </a:rPr>
              <a:t> </a:t>
            </a:r>
            <a:r>
              <a:rPr lang="en-US" altLang="zh-CN">
                <a:ea typeface="等线"/>
              </a:rPr>
              <a:t>also</a:t>
            </a:r>
            <a:r>
              <a:rPr lang="zh-CN" altLang="en-US">
                <a:ea typeface="等线"/>
              </a:rPr>
              <a:t> </a:t>
            </a:r>
            <a:r>
              <a:rPr lang="en-US" altLang="zh-CN">
                <a:ea typeface="等线"/>
              </a:rPr>
              <a:t>provides</a:t>
            </a:r>
            <a:r>
              <a:rPr lang="zh-CN" altLang="en-US">
                <a:ea typeface="等线"/>
              </a:rPr>
              <a:t> </a:t>
            </a:r>
            <a:r>
              <a:rPr lang="en-US" altLang="zh-CN">
                <a:ea typeface="等线"/>
              </a:rPr>
              <a:t>a</a:t>
            </a:r>
            <a:r>
              <a:rPr lang="zh-CN" altLang="en-US">
                <a:ea typeface="等线"/>
              </a:rPr>
              <a:t> </a:t>
            </a:r>
            <a:r>
              <a:rPr lang="en-US" altLang="zh-CN">
                <a:ea typeface="等线"/>
              </a:rPr>
              <a:t>variety</a:t>
            </a:r>
            <a:r>
              <a:rPr lang="zh-CN" altLang="en-US">
                <a:ea typeface="等线"/>
              </a:rPr>
              <a:t> </a:t>
            </a:r>
            <a:r>
              <a:rPr lang="en-US" altLang="zh-CN">
                <a:ea typeface="等线"/>
              </a:rPr>
              <a:t>of</a:t>
            </a:r>
            <a:r>
              <a:rPr lang="zh-CN" altLang="en-US">
                <a:ea typeface="等线"/>
              </a:rPr>
              <a:t> </a:t>
            </a:r>
            <a:r>
              <a:rPr lang="en-US" altLang="zh-CN">
                <a:ea typeface="等线"/>
              </a:rPr>
              <a:t>Thunderbolt</a:t>
            </a:r>
            <a:r>
              <a:rPr lang="zh-CN" altLang="en-US">
                <a:ea typeface="等线"/>
              </a:rPr>
              <a:t>  </a:t>
            </a:r>
            <a:r>
              <a:rPr lang="en-US" altLang="zh-CN">
                <a:ea typeface="等线"/>
              </a:rPr>
              <a:t>cables</a:t>
            </a:r>
            <a:r>
              <a:rPr lang="zh-CN" altLang="en-US">
                <a:ea typeface="等线"/>
              </a:rPr>
              <a:t> </a:t>
            </a:r>
            <a:r>
              <a:rPr lang="en-US" altLang="zh-CN">
                <a:ea typeface="等线"/>
              </a:rPr>
              <a:t>to</a:t>
            </a:r>
            <a:r>
              <a:rPr lang="zh-CN" altLang="en-US">
                <a:ea typeface="等线"/>
              </a:rPr>
              <a:t> </a:t>
            </a:r>
            <a:r>
              <a:rPr lang="en-US" altLang="zh-CN">
                <a:ea typeface="等线"/>
              </a:rPr>
              <a:t>choose</a:t>
            </a:r>
            <a:r>
              <a:rPr lang="zh-CN" altLang="en-US">
                <a:ea typeface="等线"/>
              </a:rPr>
              <a:t> </a:t>
            </a:r>
            <a:r>
              <a:rPr lang="en-US" altLang="zh-CN">
                <a:ea typeface="等线"/>
              </a:rPr>
              <a:t>from.</a:t>
            </a:r>
            <a:r>
              <a:rPr lang="zh-CN" altLang="en-US">
                <a:ea typeface="等线"/>
              </a:rPr>
              <a:t> </a:t>
            </a:r>
            <a:r>
              <a:rPr lang="en-US" altLang="zh-CN">
                <a:ea typeface="等线"/>
              </a:rPr>
              <a:t>In</a:t>
            </a:r>
            <a:r>
              <a:rPr lang="zh-CN" altLang="en-US">
                <a:ea typeface="等线"/>
              </a:rPr>
              <a:t> </a:t>
            </a:r>
            <a:r>
              <a:rPr lang="en-US" altLang="zh-CN">
                <a:ea typeface="等线"/>
              </a:rPr>
              <a:t>addition</a:t>
            </a:r>
            <a:r>
              <a:rPr lang="zh-CN" altLang="en-US">
                <a:ea typeface="等线"/>
              </a:rPr>
              <a:t> </a:t>
            </a:r>
            <a:r>
              <a:rPr lang="en-US" altLang="zh-CN">
                <a:ea typeface="等线"/>
              </a:rPr>
              <a:t>to</a:t>
            </a:r>
            <a:r>
              <a:rPr lang="zh-CN" altLang="en-US">
                <a:ea typeface="等线"/>
              </a:rPr>
              <a:t> </a:t>
            </a:r>
            <a:r>
              <a:rPr lang="en-US" altLang="zh-CN">
                <a:ea typeface="等线"/>
              </a:rPr>
              <a:t>Thunderbolt</a:t>
            </a:r>
            <a:r>
              <a:rPr lang="zh-CN" altLang="en-US">
                <a:ea typeface="等线"/>
              </a:rPr>
              <a:t> </a:t>
            </a:r>
            <a:r>
              <a:rPr lang="en-US" altLang="zh-CN">
                <a:ea typeface="等线"/>
              </a:rPr>
              <a:t>4</a:t>
            </a:r>
            <a:r>
              <a:rPr lang="zh-CN" altLang="en-US">
                <a:ea typeface="等线"/>
              </a:rPr>
              <a:t> </a:t>
            </a:r>
            <a:r>
              <a:rPr lang="en-US" altLang="zh-CN">
                <a:ea typeface="等线"/>
              </a:rPr>
              <a:t>cables,</a:t>
            </a:r>
            <a:r>
              <a:rPr lang="zh-CN" altLang="en-US">
                <a:ea typeface="等线"/>
              </a:rPr>
              <a:t> </a:t>
            </a:r>
            <a:r>
              <a:rPr lang="en-US" altLang="zh-CN">
                <a:ea typeface="等线"/>
              </a:rPr>
              <a:t>there</a:t>
            </a:r>
            <a:r>
              <a:rPr lang="zh-CN" altLang="en-US">
                <a:ea typeface="等线"/>
              </a:rPr>
              <a:t> </a:t>
            </a:r>
            <a:r>
              <a:rPr lang="en-US" altLang="zh-CN">
                <a:ea typeface="等线"/>
              </a:rPr>
              <a:t>are</a:t>
            </a:r>
            <a:r>
              <a:rPr lang="zh-CN" altLang="en-US">
                <a:ea typeface="等线"/>
              </a:rPr>
              <a:t> </a:t>
            </a:r>
            <a:r>
              <a:rPr lang="en-US" altLang="zh-CN">
                <a:ea typeface="等线"/>
              </a:rPr>
              <a:t>also</a:t>
            </a:r>
            <a:r>
              <a:rPr lang="zh-CN" altLang="en-US">
                <a:ea typeface="等线"/>
              </a:rPr>
              <a:t> </a:t>
            </a:r>
            <a:r>
              <a:rPr lang="en-US" altLang="zh-CN">
                <a:ea typeface="等线"/>
              </a:rPr>
              <a:t>more</a:t>
            </a:r>
            <a:r>
              <a:rPr lang="zh-CN" altLang="en-US">
                <a:ea typeface="等线"/>
              </a:rPr>
              <a:t> </a:t>
            </a:r>
            <a:r>
              <a:rPr lang="en-US" altLang="zh-CN">
                <a:ea typeface="等线"/>
              </a:rPr>
              <a:t>affordable</a:t>
            </a:r>
            <a:r>
              <a:rPr lang="zh-CN" altLang="en-US">
                <a:ea typeface="等线"/>
              </a:rPr>
              <a:t> </a:t>
            </a:r>
            <a:r>
              <a:rPr lang="en-US" altLang="zh-CN">
                <a:ea typeface="等线"/>
              </a:rPr>
              <a:t>Thunderbolt</a:t>
            </a:r>
            <a:r>
              <a:rPr lang="zh-CN" altLang="en-US">
                <a:ea typeface="等线"/>
              </a:rPr>
              <a:t> </a:t>
            </a:r>
            <a:r>
              <a:rPr lang="en-US" altLang="zh-CN">
                <a:ea typeface="等线"/>
              </a:rPr>
              <a:t>3</a:t>
            </a:r>
            <a:r>
              <a:rPr lang="zh-CN" altLang="en-US">
                <a:ea typeface="等线"/>
              </a:rPr>
              <a:t> </a:t>
            </a:r>
            <a:r>
              <a:rPr lang="en-US" altLang="zh-CN">
                <a:ea typeface="等线"/>
              </a:rPr>
              <a:t>cables</a:t>
            </a:r>
            <a:r>
              <a:rPr lang="zh-CN" altLang="en-US">
                <a:ea typeface="等线"/>
              </a:rPr>
              <a:t> </a:t>
            </a:r>
            <a:r>
              <a:rPr lang="en-US" altLang="zh-CN">
                <a:ea typeface="等线"/>
              </a:rPr>
              <a:t>to</a:t>
            </a:r>
            <a:r>
              <a:rPr lang="zh-CN" altLang="en-US">
                <a:ea typeface="等线"/>
              </a:rPr>
              <a:t> </a:t>
            </a:r>
            <a:r>
              <a:rPr lang="en-US" altLang="zh-CN">
                <a:ea typeface="等线"/>
              </a:rPr>
              <a:t>choose</a:t>
            </a:r>
            <a:r>
              <a:rPr lang="zh-CN" altLang="en-US">
                <a:ea typeface="等线"/>
              </a:rPr>
              <a:t> </a:t>
            </a:r>
            <a:r>
              <a:rPr lang="en-US" altLang="zh-CN">
                <a:ea typeface="等线"/>
              </a:rPr>
              <a:t>from,</a:t>
            </a:r>
            <a:r>
              <a:rPr lang="zh-CN" altLang="en-US">
                <a:ea typeface="等线"/>
              </a:rPr>
              <a:t> </a:t>
            </a:r>
            <a:r>
              <a:rPr lang="en-US" altLang="zh-CN">
                <a:ea typeface="等线"/>
              </a:rPr>
              <a:t>allowing</a:t>
            </a:r>
            <a:r>
              <a:rPr lang="zh-CN" altLang="en-US">
                <a:ea typeface="等线"/>
              </a:rPr>
              <a:t> </a:t>
            </a:r>
            <a:r>
              <a:rPr lang="en-US" altLang="zh-CN">
                <a:ea typeface="等线"/>
              </a:rPr>
              <a:t>you</a:t>
            </a:r>
            <a:r>
              <a:rPr lang="zh-CN" altLang="en-US">
                <a:ea typeface="等线"/>
              </a:rPr>
              <a:t> </a:t>
            </a:r>
            <a:r>
              <a:rPr lang="en-US" altLang="zh-CN">
                <a:ea typeface="等线"/>
              </a:rPr>
              <a:t>to</a:t>
            </a:r>
            <a:r>
              <a:rPr lang="zh-CN" altLang="en-US">
                <a:ea typeface="等线"/>
              </a:rPr>
              <a:t> </a:t>
            </a:r>
            <a:r>
              <a:rPr lang="en-US" altLang="zh-CN">
                <a:ea typeface="等线"/>
              </a:rPr>
              <a:t>meet</a:t>
            </a:r>
            <a:r>
              <a:rPr lang="zh-CN" altLang="en-US">
                <a:ea typeface="等线"/>
              </a:rPr>
              <a:t> </a:t>
            </a:r>
            <a:r>
              <a:rPr lang="en-US" altLang="zh-CN">
                <a:ea typeface="等线"/>
              </a:rPr>
              <a:t>high-speed</a:t>
            </a:r>
            <a:r>
              <a:rPr lang="zh-CN" altLang="en-US">
                <a:ea typeface="等线"/>
              </a:rPr>
              <a:t> </a:t>
            </a:r>
            <a:r>
              <a:rPr lang="en-US" altLang="zh-CN">
                <a:ea typeface="等线"/>
              </a:rPr>
              <a:t>transmission</a:t>
            </a:r>
            <a:r>
              <a:rPr lang="zh-CN" altLang="en-US">
                <a:ea typeface="等线"/>
              </a:rPr>
              <a:t> </a:t>
            </a:r>
            <a:r>
              <a:rPr lang="en-US" altLang="zh-CN">
                <a:ea typeface="等线"/>
              </a:rPr>
              <a:t>at</a:t>
            </a:r>
            <a:r>
              <a:rPr lang="zh-CN" altLang="en-US">
                <a:ea typeface="等线"/>
              </a:rPr>
              <a:t> </a:t>
            </a:r>
            <a:r>
              <a:rPr lang="en-US" altLang="zh-CN">
                <a:ea typeface="等线"/>
              </a:rPr>
              <a:t>a</a:t>
            </a:r>
            <a:r>
              <a:rPr lang="zh-CN" altLang="en-US">
                <a:ea typeface="等线"/>
              </a:rPr>
              <a:t> </a:t>
            </a:r>
            <a:r>
              <a:rPr lang="en-US" altLang="zh-CN">
                <a:ea typeface="等线"/>
              </a:rPr>
              <a:t>lower</a:t>
            </a:r>
            <a:r>
              <a:rPr lang="zh-CN" altLang="en-US">
                <a:ea typeface="等线"/>
              </a:rPr>
              <a:t> </a:t>
            </a:r>
            <a:r>
              <a:rPr lang="en-US" altLang="zh-CN">
                <a:ea typeface="等线"/>
              </a:rPr>
              <a:t>cost.</a:t>
            </a:r>
            <a:r>
              <a:rPr lang="zh-CN" altLang="en-US">
                <a:ea typeface="等线"/>
              </a:rPr>
              <a:t> </a:t>
            </a:r>
            <a:endParaRPr lang="en-US">
              <a:ea typeface="等线"/>
            </a:endParaRPr>
          </a:p>
          <a:p>
            <a:endParaRPr lang="en-TW">
              <a:cs typeface="Calibri"/>
            </a:endParaRPr>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342902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a:cs typeface="Calibri"/>
              </a:rPr>
              <a:t>And for PCIe slot 1 , it’s a PCIe Gen 4 x16 Slot, you can install various expansion card from </a:t>
            </a:r>
            <a:r>
              <a:rPr lang="en-TW" err="1">
                <a:cs typeface="Calibri"/>
              </a:rPr>
              <a:t>qnap</a:t>
            </a:r>
            <a:r>
              <a:rPr lang="en-TW">
                <a:cs typeface="Calibri"/>
              </a:rPr>
              <a:t>, include QM2、QXG、QXP card, for more you can reach our website</a:t>
            </a:r>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1459843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b="1">
                <a:ea typeface="新細明體"/>
              </a:rPr>
              <a:t>Comes with dual 2.5 GbE network ports as standard, and can be further expanded to 25GbE high-speed network with PCIe Gen 4 slots</a:t>
            </a:r>
            <a:endParaRPr lang="zh-TW">
              <a:ea typeface="新細明體"/>
              <a:cs typeface="Calibri" panose="020F0502020204030204"/>
            </a:endParaRPr>
          </a:p>
          <a:p>
            <a:r>
              <a:rPr lang="en-US" altLang="zh-TW" b="1">
                <a:ea typeface="新細明體"/>
                <a:cs typeface="Calibri"/>
              </a:rPr>
              <a:t>This page shows the performance of 2 2.5G and 2 25G with QXG-25G2SF-CX6, the read / write performance of SMB Sequential throughput of 2 2.5G can reach 590 MB/s</a:t>
            </a:r>
          </a:p>
          <a:p>
            <a:r>
              <a:rPr lang="en-US" altLang="zh-TW" b="1">
                <a:ea typeface="新細明體"/>
                <a:cs typeface="Calibri"/>
              </a:rPr>
              <a:t>And for 2 25G SMB sequential throughput, 3838 MB/s write performance, 5908 MB/s read performance.</a:t>
            </a:r>
          </a:p>
          <a:p>
            <a:endParaRPr lang="zh-TW" altLang="en-US">
              <a:ea typeface="新細明體"/>
              <a:cs typeface="Calibri"/>
            </a:endParaRPr>
          </a:p>
        </p:txBody>
      </p:sp>
    </p:spTree>
    <p:extLst>
      <p:ext uri="{BB962C8B-B14F-4D97-AF65-F5344CB8AC3E}">
        <p14:creationId xmlns:p14="http://schemas.microsoft.com/office/powerpoint/2010/main" val="2070542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Imagine</a:t>
            </a:r>
            <a:r>
              <a:rPr lang="zh-TW" altLang="en-US">
                <a:ea typeface="新細明體"/>
              </a:rPr>
              <a:t> </a:t>
            </a:r>
            <a:r>
              <a:rPr lang="en-US" altLang="zh-TW">
                <a:ea typeface="新細明體"/>
              </a:rPr>
              <a:t>transferring</a:t>
            </a:r>
            <a:r>
              <a:rPr lang="zh-TW" altLang="en-US">
                <a:ea typeface="新細明體"/>
              </a:rPr>
              <a:t> </a:t>
            </a:r>
            <a:r>
              <a:rPr lang="en-US" altLang="zh-TW">
                <a:ea typeface="新細明體"/>
              </a:rPr>
              <a:t>a</a:t>
            </a:r>
            <a:r>
              <a:rPr lang="zh-TW" altLang="en-US">
                <a:ea typeface="新細明體"/>
              </a:rPr>
              <a:t> </a:t>
            </a:r>
            <a:r>
              <a:rPr lang="en-US" altLang="zh-TW">
                <a:ea typeface="新細明體"/>
              </a:rPr>
              <a:t>massive</a:t>
            </a:r>
            <a:r>
              <a:rPr lang="zh-TW" altLang="en-US">
                <a:ea typeface="新細明體"/>
              </a:rPr>
              <a:t> </a:t>
            </a:r>
            <a:r>
              <a:rPr lang="en-US" altLang="zh-TW">
                <a:ea typeface="新細明體"/>
              </a:rPr>
              <a:t>4TB</a:t>
            </a:r>
            <a:r>
              <a:rPr lang="zh-TW" altLang="en-US">
                <a:ea typeface="新細明體"/>
              </a:rPr>
              <a:t> </a:t>
            </a:r>
            <a:r>
              <a:rPr lang="en-US" altLang="zh-TW">
                <a:ea typeface="新細明體"/>
              </a:rPr>
              <a:t>video</a:t>
            </a:r>
            <a:r>
              <a:rPr lang="zh-TW" altLang="en-US">
                <a:ea typeface="新細明體"/>
              </a:rPr>
              <a:t> </a:t>
            </a:r>
            <a:r>
              <a:rPr lang="en-US" altLang="zh-TW">
                <a:ea typeface="新細明體"/>
              </a:rPr>
              <a:t>file,</a:t>
            </a:r>
            <a:r>
              <a:rPr lang="zh-TW" altLang="en-US">
                <a:ea typeface="新細明體"/>
              </a:rPr>
              <a:t> </a:t>
            </a:r>
            <a:r>
              <a:rPr lang="en-US" altLang="zh-TW">
                <a:ea typeface="新細明體"/>
              </a:rPr>
              <a:t>which</a:t>
            </a:r>
            <a:r>
              <a:rPr lang="zh-TW" altLang="en-US">
                <a:ea typeface="新細明體"/>
              </a:rPr>
              <a:t> </a:t>
            </a:r>
            <a:r>
              <a:rPr lang="en-US" altLang="zh-TW">
                <a:ea typeface="新細明體"/>
              </a:rPr>
              <a:t>represents</a:t>
            </a:r>
            <a:r>
              <a:rPr lang="zh-TW" altLang="en-US">
                <a:ea typeface="新細明體"/>
              </a:rPr>
              <a:t> </a:t>
            </a:r>
            <a:r>
              <a:rPr lang="en-US" altLang="zh-TW">
                <a:ea typeface="新細明體"/>
              </a:rPr>
              <a:t>approximately</a:t>
            </a:r>
            <a:r>
              <a:rPr lang="zh-TW" altLang="en-US">
                <a:ea typeface="新細明體"/>
              </a:rPr>
              <a:t> </a:t>
            </a:r>
            <a:r>
              <a:rPr lang="en-US" altLang="zh-TW">
                <a:ea typeface="新細明體"/>
              </a:rPr>
              <a:t>8</a:t>
            </a:r>
            <a:r>
              <a:rPr lang="zh-TW" altLang="en-US">
                <a:ea typeface="新細明體"/>
              </a:rPr>
              <a:t> </a:t>
            </a:r>
            <a:r>
              <a:rPr lang="en-US" altLang="zh-TW">
                <a:ea typeface="新細明體"/>
              </a:rPr>
              <a:t>hours</a:t>
            </a:r>
            <a:r>
              <a:rPr lang="zh-TW" altLang="en-US">
                <a:ea typeface="新細明體"/>
              </a:rPr>
              <a:t> </a:t>
            </a:r>
            <a:r>
              <a:rPr lang="en-US" altLang="zh-TW">
                <a:ea typeface="新細明體"/>
              </a:rPr>
              <a:t>of</a:t>
            </a:r>
            <a:r>
              <a:rPr lang="zh-TW" altLang="en-US">
                <a:ea typeface="新細明體"/>
              </a:rPr>
              <a:t> </a:t>
            </a:r>
            <a:r>
              <a:rPr lang="en-US" altLang="zh-TW">
                <a:ea typeface="新細明體"/>
              </a:rPr>
              <a:t>8K</a:t>
            </a:r>
            <a:r>
              <a:rPr lang="zh-TW" altLang="en-US">
                <a:ea typeface="新細明體"/>
              </a:rPr>
              <a:t> </a:t>
            </a:r>
            <a:r>
              <a:rPr lang="en-US" altLang="zh-TW">
                <a:ea typeface="新細明體"/>
              </a:rPr>
              <a:t>footage.</a:t>
            </a:r>
            <a:r>
              <a:rPr lang="zh-TW" altLang="en-US">
                <a:ea typeface="新細明體"/>
              </a:rPr>
              <a:t> </a:t>
            </a:r>
            <a:r>
              <a:rPr lang="en-US" altLang="zh-TW">
                <a:ea typeface="新細明體"/>
              </a:rPr>
              <a:t>With</a:t>
            </a:r>
            <a:r>
              <a:rPr lang="zh-TW" altLang="en-US">
                <a:ea typeface="新細明體"/>
              </a:rPr>
              <a:t> </a:t>
            </a:r>
            <a:r>
              <a:rPr lang="en-US" altLang="zh-TW">
                <a:ea typeface="新細明體"/>
              </a:rPr>
              <a:t>a</a:t>
            </a:r>
            <a:r>
              <a:rPr lang="zh-TW" altLang="en-US">
                <a:ea typeface="新細明體"/>
              </a:rPr>
              <a:t> </a:t>
            </a:r>
            <a:r>
              <a:rPr lang="en-US" altLang="zh-TW">
                <a:ea typeface="新細明體"/>
              </a:rPr>
              <a:t>traditional</a:t>
            </a:r>
            <a:r>
              <a:rPr lang="zh-TW" altLang="en-US">
                <a:ea typeface="新細明體"/>
              </a:rPr>
              <a:t> </a:t>
            </a:r>
            <a:r>
              <a:rPr lang="en-US" altLang="zh-TW">
                <a:ea typeface="新細明體"/>
              </a:rPr>
              <a:t>1GbE</a:t>
            </a:r>
            <a:r>
              <a:rPr lang="zh-TW" altLang="en-US">
                <a:ea typeface="新細明體"/>
              </a:rPr>
              <a:t> </a:t>
            </a:r>
            <a:r>
              <a:rPr lang="en-US" altLang="zh-TW">
                <a:ea typeface="新細明體"/>
              </a:rPr>
              <a:t>network,</a:t>
            </a:r>
            <a:r>
              <a:rPr lang="zh-TW" altLang="en-US">
                <a:ea typeface="新細明體"/>
              </a:rPr>
              <a:t> </a:t>
            </a:r>
            <a:r>
              <a:rPr lang="en-US" altLang="zh-TW">
                <a:ea typeface="新細明體"/>
              </a:rPr>
              <a:t>it</a:t>
            </a:r>
            <a:r>
              <a:rPr lang="zh-TW" altLang="en-US">
                <a:ea typeface="新細明體"/>
              </a:rPr>
              <a:t> </a:t>
            </a:r>
            <a:r>
              <a:rPr lang="en-US" altLang="zh-TW">
                <a:ea typeface="新細明體"/>
              </a:rPr>
              <a:t>would</a:t>
            </a:r>
            <a:r>
              <a:rPr lang="zh-TW" altLang="en-US">
                <a:ea typeface="新細明體"/>
              </a:rPr>
              <a:t> </a:t>
            </a:r>
            <a:r>
              <a:rPr lang="en-US" altLang="zh-TW">
                <a:ea typeface="新細明體"/>
              </a:rPr>
              <a:t>take</a:t>
            </a:r>
            <a:r>
              <a:rPr lang="zh-TW" altLang="en-US">
                <a:ea typeface="新細明體"/>
              </a:rPr>
              <a:t> </a:t>
            </a:r>
            <a:r>
              <a:rPr lang="en-US" altLang="zh-TW">
                <a:ea typeface="新細明體"/>
              </a:rPr>
              <a:t>a</a:t>
            </a:r>
            <a:r>
              <a:rPr lang="zh-TW" altLang="en-US">
                <a:ea typeface="新細明體"/>
              </a:rPr>
              <a:t> </a:t>
            </a:r>
            <a:r>
              <a:rPr lang="en-US" altLang="zh-TW">
                <a:ea typeface="新細明體"/>
              </a:rPr>
              <a:t>staggering</a:t>
            </a:r>
            <a:r>
              <a:rPr lang="zh-TW" altLang="en-US">
                <a:ea typeface="新細明體"/>
              </a:rPr>
              <a:t> </a:t>
            </a:r>
            <a:r>
              <a:rPr lang="en-US" altLang="zh-TW">
                <a:ea typeface="新細明體"/>
              </a:rPr>
              <a:t>11</a:t>
            </a:r>
            <a:r>
              <a:rPr lang="zh-TW" altLang="en-US">
                <a:ea typeface="新細明體"/>
              </a:rPr>
              <a:t> </a:t>
            </a:r>
            <a:r>
              <a:rPr lang="en-US" altLang="zh-TW">
                <a:ea typeface="新細明體"/>
              </a:rPr>
              <a:t>hours</a:t>
            </a:r>
            <a:r>
              <a:rPr lang="zh-TW" altLang="en-US">
                <a:ea typeface="新細明體"/>
              </a:rPr>
              <a:t> </a:t>
            </a:r>
            <a:r>
              <a:rPr lang="en-US" altLang="zh-TW">
                <a:ea typeface="新細明體"/>
              </a:rPr>
              <a:t>to</a:t>
            </a:r>
            <a:r>
              <a:rPr lang="zh-TW" altLang="en-US">
                <a:ea typeface="新細明體"/>
              </a:rPr>
              <a:t> </a:t>
            </a:r>
            <a:r>
              <a:rPr lang="en-US" altLang="zh-TW">
                <a:ea typeface="新細明體"/>
              </a:rPr>
              <a:t>complete</a:t>
            </a:r>
            <a:r>
              <a:rPr lang="zh-TW" altLang="en-US">
                <a:ea typeface="新細明體"/>
              </a:rPr>
              <a:t> </a:t>
            </a:r>
            <a:r>
              <a:rPr lang="en-US" altLang="zh-TW">
                <a:ea typeface="新細明體"/>
              </a:rPr>
              <a:t>the</a:t>
            </a:r>
            <a:r>
              <a:rPr lang="zh-TW" altLang="en-US">
                <a:ea typeface="新細明體"/>
              </a:rPr>
              <a:t> </a:t>
            </a:r>
            <a:r>
              <a:rPr lang="en-US" altLang="zh-TW">
                <a:ea typeface="新細明體"/>
              </a:rPr>
              <a:t>transfer.</a:t>
            </a:r>
            <a:endParaRPr lang="zh-TW" altLang="en-US">
              <a:ea typeface="新細明體"/>
            </a:endParaRPr>
          </a:p>
          <a:p>
            <a:r>
              <a:rPr lang="en-US" altLang="zh-TW">
                <a:ea typeface="新細明體"/>
              </a:rPr>
              <a:t>However,</a:t>
            </a:r>
            <a:r>
              <a:rPr lang="zh-TW" altLang="en-US">
                <a:ea typeface="新細明體"/>
              </a:rPr>
              <a:t> </a:t>
            </a:r>
            <a:r>
              <a:rPr lang="en-US" altLang="zh-TW">
                <a:ea typeface="新細明體"/>
              </a:rPr>
              <a:t>when</a:t>
            </a:r>
            <a:r>
              <a:rPr lang="zh-TW" altLang="en-US">
                <a:ea typeface="新細明體"/>
              </a:rPr>
              <a:t> </a:t>
            </a:r>
            <a:r>
              <a:rPr lang="en-US" altLang="zh-TW">
                <a:ea typeface="新細明體"/>
              </a:rPr>
              <a:t>we</a:t>
            </a:r>
            <a:r>
              <a:rPr lang="zh-TW" altLang="en-US">
                <a:ea typeface="新細明體"/>
              </a:rPr>
              <a:t> </a:t>
            </a:r>
            <a:r>
              <a:rPr lang="en-US" altLang="zh-TW">
                <a:ea typeface="新細明體"/>
              </a:rPr>
              <a:t>replace</a:t>
            </a:r>
            <a:r>
              <a:rPr lang="zh-TW" altLang="en-US">
                <a:ea typeface="新細明體"/>
              </a:rPr>
              <a:t> </a:t>
            </a:r>
            <a:r>
              <a:rPr lang="en-US" altLang="zh-TW">
                <a:ea typeface="新細明體"/>
              </a:rPr>
              <a:t>the</a:t>
            </a:r>
            <a:r>
              <a:rPr lang="zh-TW" altLang="en-US">
                <a:ea typeface="新細明體"/>
              </a:rPr>
              <a:t> </a:t>
            </a:r>
            <a:r>
              <a:rPr lang="en-US" altLang="zh-TW">
                <a:ea typeface="新細明體"/>
              </a:rPr>
              <a:t>network</a:t>
            </a:r>
            <a:r>
              <a:rPr lang="zh-TW" altLang="en-US">
                <a:ea typeface="新細明體"/>
              </a:rPr>
              <a:t> </a:t>
            </a:r>
            <a:r>
              <a:rPr lang="en-US" altLang="zh-TW">
                <a:ea typeface="新細明體"/>
              </a:rPr>
              <a:t>device</a:t>
            </a:r>
            <a:r>
              <a:rPr lang="zh-TW" altLang="en-US">
                <a:ea typeface="新細明體"/>
              </a:rPr>
              <a:t> </a:t>
            </a:r>
            <a:r>
              <a:rPr lang="en-US" altLang="zh-TW">
                <a:ea typeface="新細明體"/>
              </a:rPr>
              <a:t>with</a:t>
            </a:r>
            <a:r>
              <a:rPr lang="zh-TW" altLang="en-US">
                <a:ea typeface="新細明體"/>
              </a:rPr>
              <a:t> </a:t>
            </a:r>
            <a:r>
              <a:rPr lang="en-US" altLang="zh-TW">
                <a:ea typeface="新細明體"/>
              </a:rPr>
              <a:t>a</a:t>
            </a:r>
            <a:r>
              <a:rPr lang="zh-TW" altLang="en-US">
                <a:ea typeface="新細明體"/>
              </a:rPr>
              <a:t> </a:t>
            </a:r>
            <a:r>
              <a:rPr lang="en-US" altLang="zh-TW">
                <a:ea typeface="新細明體"/>
              </a:rPr>
              <a:t>high-speed</a:t>
            </a:r>
            <a:r>
              <a:rPr lang="zh-TW" altLang="en-US">
                <a:ea typeface="新細明體"/>
              </a:rPr>
              <a:t> </a:t>
            </a:r>
            <a:r>
              <a:rPr lang="en-US" altLang="zh-TW">
                <a:ea typeface="新細明體"/>
              </a:rPr>
              <a:t>25GbE</a:t>
            </a:r>
            <a:r>
              <a:rPr lang="zh-TW" altLang="en-US">
                <a:ea typeface="新細明體"/>
              </a:rPr>
              <a:t> </a:t>
            </a:r>
            <a:r>
              <a:rPr lang="en-US" altLang="zh-TW">
                <a:ea typeface="新細明體"/>
              </a:rPr>
              <a:t>connection,</a:t>
            </a:r>
            <a:r>
              <a:rPr lang="zh-TW" altLang="en-US">
                <a:ea typeface="新細明體"/>
              </a:rPr>
              <a:t> </a:t>
            </a:r>
            <a:r>
              <a:rPr lang="en-US" altLang="zh-TW">
                <a:ea typeface="新細明體"/>
              </a:rPr>
              <a:t>the</a:t>
            </a:r>
            <a:r>
              <a:rPr lang="zh-TW" altLang="en-US">
                <a:ea typeface="新細明體"/>
              </a:rPr>
              <a:t> </a:t>
            </a:r>
            <a:r>
              <a:rPr lang="en-US" altLang="zh-TW">
                <a:ea typeface="新細明體"/>
              </a:rPr>
              <a:t>transfer</a:t>
            </a:r>
            <a:r>
              <a:rPr lang="zh-TW" altLang="en-US">
                <a:ea typeface="新細明體"/>
              </a:rPr>
              <a:t> </a:t>
            </a:r>
            <a:r>
              <a:rPr lang="en-US" altLang="zh-TW">
                <a:ea typeface="新細明體"/>
              </a:rPr>
              <a:t>time</a:t>
            </a:r>
            <a:r>
              <a:rPr lang="zh-TW" altLang="en-US">
                <a:ea typeface="新細明體"/>
              </a:rPr>
              <a:t> </a:t>
            </a:r>
            <a:r>
              <a:rPr lang="en-US" altLang="zh-TW">
                <a:ea typeface="新細明體"/>
              </a:rPr>
              <a:t>dramatically</a:t>
            </a:r>
            <a:r>
              <a:rPr lang="zh-TW" altLang="en-US">
                <a:ea typeface="新細明體"/>
              </a:rPr>
              <a:t> </a:t>
            </a:r>
            <a:r>
              <a:rPr lang="en-US" altLang="zh-TW">
                <a:ea typeface="新細明體"/>
              </a:rPr>
              <a:t>decreases.</a:t>
            </a:r>
            <a:r>
              <a:rPr lang="zh-TW" altLang="en-US">
                <a:ea typeface="新細明體"/>
              </a:rPr>
              <a:t> </a:t>
            </a:r>
            <a:r>
              <a:rPr lang="en-US" altLang="zh-TW">
                <a:ea typeface="新細明體"/>
              </a:rPr>
              <a:t>In</a:t>
            </a:r>
            <a:r>
              <a:rPr lang="zh-TW" altLang="en-US">
                <a:ea typeface="新細明體"/>
              </a:rPr>
              <a:t> </a:t>
            </a:r>
            <a:r>
              <a:rPr lang="en-US" altLang="zh-TW">
                <a:ea typeface="新細明體"/>
              </a:rPr>
              <a:t>fact,</a:t>
            </a:r>
            <a:r>
              <a:rPr lang="zh-TW" altLang="en-US">
                <a:ea typeface="新細明體"/>
              </a:rPr>
              <a:t> </a:t>
            </a:r>
            <a:r>
              <a:rPr lang="en-US" altLang="zh-TW">
                <a:ea typeface="新細明體"/>
              </a:rPr>
              <a:t>it</a:t>
            </a:r>
            <a:r>
              <a:rPr lang="zh-TW" altLang="en-US">
                <a:ea typeface="新細明體"/>
              </a:rPr>
              <a:t> </a:t>
            </a:r>
            <a:r>
              <a:rPr lang="en-US" altLang="zh-TW">
                <a:ea typeface="新細明體"/>
              </a:rPr>
              <a:t>only</a:t>
            </a:r>
            <a:r>
              <a:rPr lang="zh-TW" altLang="en-US">
                <a:ea typeface="新細明體"/>
              </a:rPr>
              <a:t> </a:t>
            </a:r>
            <a:r>
              <a:rPr lang="en-US" altLang="zh-TW">
                <a:ea typeface="新細明體"/>
              </a:rPr>
              <a:t>takes</a:t>
            </a:r>
            <a:r>
              <a:rPr lang="zh-TW" altLang="en-US">
                <a:ea typeface="新細明體"/>
              </a:rPr>
              <a:t> </a:t>
            </a:r>
            <a:r>
              <a:rPr lang="en-US" altLang="zh-TW">
                <a:ea typeface="新細明體"/>
              </a:rPr>
              <a:t>a</a:t>
            </a:r>
            <a:r>
              <a:rPr lang="zh-TW" altLang="en-US">
                <a:ea typeface="新細明體"/>
              </a:rPr>
              <a:t> </a:t>
            </a:r>
            <a:r>
              <a:rPr lang="en-US" altLang="zh-TW">
                <a:ea typeface="新細明體"/>
              </a:rPr>
              <a:t>mere</a:t>
            </a:r>
            <a:r>
              <a:rPr lang="zh-TW" altLang="en-US">
                <a:ea typeface="新細明體"/>
              </a:rPr>
              <a:t> </a:t>
            </a:r>
            <a:r>
              <a:rPr lang="en-US" altLang="zh-TW">
                <a:ea typeface="新細明體"/>
              </a:rPr>
              <a:t>20</a:t>
            </a:r>
            <a:r>
              <a:rPr lang="zh-TW" altLang="en-US">
                <a:ea typeface="新細明體"/>
              </a:rPr>
              <a:t> </a:t>
            </a:r>
            <a:r>
              <a:rPr lang="en-US" altLang="zh-TW">
                <a:ea typeface="新細明體"/>
              </a:rPr>
              <a:t>minutes</a:t>
            </a:r>
            <a:r>
              <a:rPr lang="zh-TW" altLang="en-US">
                <a:ea typeface="新細明體"/>
              </a:rPr>
              <a:t> </a:t>
            </a:r>
            <a:r>
              <a:rPr lang="en-US" altLang="zh-TW">
                <a:ea typeface="新細明體"/>
              </a:rPr>
              <a:t>to</a:t>
            </a:r>
            <a:r>
              <a:rPr lang="zh-TW" altLang="en-US">
                <a:ea typeface="新細明體"/>
              </a:rPr>
              <a:t> </a:t>
            </a:r>
            <a:r>
              <a:rPr lang="en-US" altLang="zh-TW">
                <a:ea typeface="新細明體"/>
              </a:rPr>
              <a:t>transfer</a:t>
            </a:r>
            <a:r>
              <a:rPr lang="zh-TW" altLang="en-US">
                <a:ea typeface="新細明體"/>
              </a:rPr>
              <a:t> </a:t>
            </a:r>
            <a:r>
              <a:rPr lang="en-US" altLang="zh-TW">
                <a:ea typeface="新細明體"/>
              </a:rPr>
              <a:t>the</a:t>
            </a:r>
            <a:r>
              <a:rPr lang="zh-TW" altLang="en-US">
                <a:ea typeface="新細明體"/>
              </a:rPr>
              <a:t> </a:t>
            </a:r>
            <a:r>
              <a:rPr lang="en-US" altLang="zh-TW">
                <a:ea typeface="新細明體"/>
              </a:rPr>
              <a:t>same</a:t>
            </a:r>
            <a:r>
              <a:rPr lang="zh-TW" altLang="en-US">
                <a:ea typeface="新細明體"/>
              </a:rPr>
              <a:t> </a:t>
            </a:r>
            <a:r>
              <a:rPr lang="en-US" altLang="zh-TW">
                <a:ea typeface="新細明體"/>
              </a:rPr>
              <a:t>4TB</a:t>
            </a:r>
            <a:r>
              <a:rPr lang="zh-TW" altLang="en-US">
                <a:ea typeface="新細明體"/>
              </a:rPr>
              <a:t> </a:t>
            </a:r>
            <a:r>
              <a:rPr lang="en-US" altLang="zh-TW">
                <a:ea typeface="新細明體"/>
              </a:rPr>
              <a:t>video</a:t>
            </a:r>
            <a:r>
              <a:rPr lang="zh-TW" altLang="en-US">
                <a:ea typeface="新細明體"/>
              </a:rPr>
              <a:t> </a:t>
            </a:r>
            <a:r>
              <a:rPr lang="en-US" altLang="zh-TW">
                <a:ea typeface="新細明體"/>
              </a:rPr>
              <a:t>file.</a:t>
            </a:r>
            <a:endParaRPr lang="zh-TW" altLang="en-US">
              <a:ea typeface="新細明體"/>
            </a:endParaRPr>
          </a:p>
          <a:p>
            <a:r>
              <a:rPr lang="en-US" altLang="zh-TW">
                <a:ea typeface="新細明體"/>
              </a:rPr>
              <a:t>This</a:t>
            </a:r>
            <a:r>
              <a:rPr lang="zh-TW" altLang="en-US">
                <a:ea typeface="新細明體"/>
              </a:rPr>
              <a:t> </a:t>
            </a:r>
            <a:r>
              <a:rPr lang="en-US" altLang="zh-TW">
                <a:ea typeface="新細明體"/>
              </a:rPr>
              <a:t>remarkable</a:t>
            </a:r>
            <a:r>
              <a:rPr lang="zh-TW" altLang="en-US">
                <a:ea typeface="新細明體"/>
              </a:rPr>
              <a:t> </a:t>
            </a:r>
            <a:r>
              <a:rPr lang="en-US" altLang="zh-TW">
                <a:ea typeface="新細明體"/>
              </a:rPr>
              <a:t>improvement</a:t>
            </a:r>
            <a:r>
              <a:rPr lang="zh-TW" altLang="en-US">
                <a:ea typeface="新細明體"/>
              </a:rPr>
              <a:t> </a:t>
            </a:r>
            <a:r>
              <a:rPr lang="en-US" altLang="zh-TW">
                <a:ea typeface="新細明體"/>
              </a:rPr>
              <a:t>in</a:t>
            </a:r>
            <a:r>
              <a:rPr lang="zh-TW" altLang="en-US">
                <a:ea typeface="新細明體"/>
              </a:rPr>
              <a:t> </a:t>
            </a:r>
            <a:r>
              <a:rPr lang="en-US" altLang="zh-TW">
                <a:ea typeface="新細明體"/>
              </a:rPr>
              <a:t>transfer</a:t>
            </a:r>
            <a:r>
              <a:rPr lang="zh-TW" altLang="en-US">
                <a:ea typeface="新細明體"/>
              </a:rPr>
              <a:t> </a:t>
            </a:r>
            <a:r>
              <a:rPr lang="en-US" altLang="zh-TW">
                <a:ea typeface="新細明體"/>
              </a:rPr>
              <a:t>time</a:t>
            </a:r>
            <a:r>
              <a:rPr lang="zh-TW" altLang="en-US">
                <a:ea typeface="新細明體"/>
              </a:rPr>
              <a:t> </a:t>
            </a:r>
            <a:r>
              <a:rPr lang="en-US" altLang="zh-TW">
                <a:ea typeface="新細明體"/>
              </a:rPr>
              <a:t>showcases</a:t>
            </a:r>
            <a:r>
              <a:rPr lang="zh-TW" altLang="en-US">
                <a:ea typeface="新細明體"/>
              </a:rPr>
              <a:t> </a:t>
            </a:r>
            <a:r>
              <a:rPr lang="en-US" altLang="zh-TW">
                <a:ea typeface="新細明體"/>
              </a:rPr>
              <a:t>the</a:t>
            </a:r>
            <a:r>
              <a:rPr lang="zh-TW" altLang="en-US">
                <a:ea typeface="新細明體"/>
              </a:rPr>
              <a:t> </a:t>
            </a:r>
            <a:r>
              <a:rPr lang="en-US" altLang="zh-TW">
                <a:ea typeface="新細明體"/>
              </a:rPr>
              <a:t>power</a:t>
            </a:r>
            <a:r>
              <a:rPr lang="zh-TW" altLang="en-US">
                <a:ea typeface="新細明體"/>
              </a:rPr>
              <a:t> </a:t>
            </a:r>
            <a:r>
              <a:rPr lang="en-US" altLang="zh-TW">
                <a:ea typeface="新細明體"/>
              </a:rPr>
              <a:t>of</a:t>
            </a:r>
            <a:r>
              <a:rPr lang="zh-TW" altLang="en-US">
                <a:ea typeface="新細明體"/>
              </a:rPr>
              <a:t>  </a:t>
            </a:r>
            <a:r>
              <a:rPr lang="en-US" altLang="zh-TW">
                <a:ea typeface="新細明體"/>
              </a:rPr>
              <a:t>25GbE</a:t>
            </a:r>
            <a:r>
              <a:rPr lang="zh-TW" altLang="en-US">
                <a:ea typeface="新細明體"/>
              </a:rPr>
              <a:t> </a:t>
            </a:r>
            <a:r>
              <a:rPr lang="en-US" altLang="zh-TW">
                <a:ea typeface="新細明體"/>
              </a:rPr>
              <a:t>network.</a:t>
            </a:r>
            <a:r>
              <a:rPr lang="zh-TW" altLang="en-US">
                <a:ea typeface="新細明體"/>
              </a:rPr>
              <a:t> </a:t>
            </a:r>
            <a:endParaRPr lang="en-US" altLang="zh-TW">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20</a:t>
            </a:fld>
            <a:endParaRPr lang="zh-TW" altLang="en-US"/>
          </a:p>
        </p:txBody>
      </p:sp>
    </p:spTree>
    <p:extLst>
      <p:ext uri="{BB962C8B-B14F-4D97-AF65-F5344CB8AC3E}">
        <p14:creationId xmlns:p14="http://schemas.microsoft.com/office/powerpoint/2010/main" val="1637812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First we'll delve into the various video specifications in the market to explain the need for high-speed transmission.</a:t>
            </a:r>
            <a:endParaRPr lang="zh-TW" altLang="en-US"/>
          </a:p>
          <a:p>
            <a:r>
              <a:rPr lang="en-US"/>
              <a:t>Let's take a look at some common video formats and their corresponding data rates:</a:t>
            </a:r>
            <a:endParaRPr lang="en-US">
              <a:cs typeface="Calibri"/>
            </a:endParaRPr>
          </a:p>
          <a:p>
            <a:pPr marL="171450" indent="-171450">
              <a:buFont typeface="Arial"/>
              <a:buChar char="•"/>
            </a:pPr>
            <a:r>
              <a:rPr lang="en-US"/>
              <a:t>HD 1080P (</a:t>
            </a:r>
            <a:r>
              <a:rPr lang="en-US" err="1"/>
              <a:t>ProRes</a:t>
            </a:r>
            <a:r>
              <a:rPr lang="en-US"/>
              <a:t> 422): 220 Mb/s, approximately 90 GB per hour of footage.</a:t>
            </a:r>
            <a:endParaRPr lang="en-US">
              <a:cs typeface="Calibri"/>
            </a:endParaRPr>
          </a:p>
          <a:p>
            <a:pPr marL="171450" indent="-171450">
              <a:buFont typeface="Arial"/>
              <a:buChar char="•"/>
            </a:pPr>
            <a:r>
              <a:rPr lang="en-US"/>
              <a:t>4K (</a:t>
            </a:r>
            <a:r>
              <a:rPr lang="en-US" err="1"/>
              <a:t>ProRes</a:t>
            </a:r>
            <a:r>
              <a:rPr lang="en-US"/>
              <a:t> 422): 630 Mb/s, around 300 GB per hour of footage.</a:t>
            </a:r>
            <a:endParaRPr lang="en-US">
              <a:cs typeface="Calibri"/>
            </a:endParaRPr>
          </a:p>
          <a:p>
            <a:pPr marL="171450" indent="-171450">
              <a:buFont typeface="Arial"/>
              <a:buChar char="•"/>
            </a:pPr>
            <a:r>
              <a:rPr lang="en-US" err="1"/>
              <a:t>BlackMagic</a:t>
            </a:r>
            <a:r>
              <a:rPr lang="en-US"/>
              <a:t> 4K: 1.4 Gb/s, approximately 630 GB per hour of footage.</a:t>
            </a:r>
            <a:endParaRPr lang="en-US">
              <a:cs typeface="Calibri"/>
            </a:endParaRPr>
          </a:p>
          <a:p>
            <a:pPr marL="171450" indent="-171450">
              <a:buFont typeface="Arial"/>
              <a:buChar char="•"/>
            </a:pPr>
            <a:r>
              <a:rPr lang="en-US"/>
              <a:t>Canon 4K: 2.3 Gb/s, approximately 1 TB per hour of footage.</a:t>
            </a:r>
            <a:endParaRPr lang="en-US">
              <a:cs typeface="Calibri"/>
            </a:endParaRPr>
          </a:p>
          <a:p>
            <a:pPr marL="171450" indent="-171450">
              <a:buFont typeface="Arial"/>
              <a:buChar char="•"/>
            </a:pPr>
            <a:r>
              <a:rPr lang="en-US"/>
              <a:t>Phantom Flex 4K: 2.3 Gb/s, approximately 1 TB per hour of footage.</a:t>
            </a:r>
            <a:endParaRPr lang="en-US">
              <a:cs typeface="Calibri"/>
            </a:endParaRPr>
          </a:p>
          <a:p>
            <a:pPr marL="171450" indent="-171450">
              <a:buFont typeface="Arial"/>
              <a:buChar char="•"/>
            </a:pPr>
            <a:r>
              <a:rPr lang="en-US"/>
              <a:t>Red 8K: 2.4 Gb/s, approximately 1.1 TB per hour of footage.</a:t>
            </a:r>
            <a:endParaRPr lang="en-US">
              <a:cs typeface="Calibri"/>
            </a:endParaRPr>
          </a:p>
          <a:p>
            <a:pPr marL="171450" indent="-171450">
              <a:buFont typeface="Arial"/>
              <a:buChar char="•"/>
            </a:pPr>
            <a:r>
              <a:rPr lang="en-US"/>
              <a:t>ARRI Alexa 6.5K RAW: 7.3 Gb/s, approximately 3.3 TB per hour of footage.</a:t>
            </a:r>
            <a:endParaRPr lang="en-US">
              <a:cs typeface="Calibri"/>
            </a:endParaRPr>
          </a:p>
          <a:p>
            <a:r>
              <a:rPr lang="en-US"/>
              <a:t>As you can see, these video formats require significant data rates, ranging from hundreds of megabits per second to multiple gigabits per second. Working with such high-resolution and data-intensive footage demands a robust and high-speed transmission solution.</a:t>
            </a:r>
            <a:endParaRPr lang="zh-TW"/>
          </a:p>
          <a:p>
            <a:endParaRPr lang="en-US">
              <a:cs typeface="Calibri"/>
            </a:endParaRPr>
          </a:p>
          <a:p>
            <a:endParaRPr 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3250587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We provide a comprehensive solution to unleash your creativity through various connectivity options</a:t>
            </a:r>
            <a:endParaRPr lang="en-US" altLang="zh-TW">
              <a:ea typeface="新細明體"/>
            </a:endParaRPr>
          </a:p>
          <a:p>
            <a:r>
              <a:rPr lang="en-US" altLang="zh-TW">
                <a:ea typeface="新細明體"/>
                <a:cs typeface="Calibri"/>
              </a:rPr>
              <a:t>You can </a:t>
            </a:r>
            <a:r>
              <a:rPr lang="en-US" b="1"/>
              <a:t>Upload videos/photos from an external DAS via  USB 3.2 Gen 2 ports or Directly edit multimedia content on the TVS-hx74T from your workstation via Thunderbolt 4 or upgradable 25/10 GbE </a:t>
            </a:r>
            <a:endParaRPr lang="en-US"/>
          </a:p>
          <a:p>
            <a:r>
              <a:rPr lang="en-US" b="1">
                <a:cs typeface="Calibri"/>
              </a:rPr>
              <a:t>And also </a:t>
            </a:r>
            <a:r>
              <a:rPr lang="en-US" b="1"/>
              <a:t>Supports team collaboration in A</a:t>
            </a:r>
            <a:r>
              <a:rPr lang="en-US" altLang="zh-TW" b="1">
                <a:ea typeface="新細明體"/>
              </a:rPr>
              <a:t>dobe</a:t>
            </a:r>
            <a:r>
              <a:rPr lang="zh-TW" altLang="en-US" b="1">
                <a:ea typeface="新細明體"/>
              </a:rPr>
              <a:t> </a:t>
            </a:r>
            <a:r>
              <a:rPr lang="en-US" altLang="zh-TW" b="1">
                <a:ea typeface="新細明體"/>
              </a:rPr>
              <a:t>Premiere</a:t>
            </a:r>
            <a:r>
              <a:rPr lang="zh-TW" altLang="en-US" b="1">
                <a:ea typeface="新細明體"/>
              </a:rPr>
              <a:t> </a:t>
            </a:r>
            <a:r>
              <a:rPr lang="en-US" altLang="zh-TW" b="1">
                <a:ea typeface="新細明體"/>
              </a:rPr>
              <a:t>Pro</a:t>
            </a:r>
            <a:r>
              <a:rPr lang="en-US" b="1"/>
              <a:t> or</a:t>
            </a:r>
            <a:r>
              <a:rPr lang="zh-TW" altLang="en-US" b="1">
                <a:ea typeface="新細明體"/>
              </a:rPr>
              <a:t> </a:t>
            </a:r>
            <a:r>
              <a:rPr lang="en-US" b="1"/>
              <a:t>D</a:t>
            </a:r>
            <a:r>
              <a:rPr lang="en-US" altLang="zh-TW" b="1">
                <a:ea typeface="新細明體"/>
              </a:rPr>
              <a:t>a</a:t>
            </a:r>
            <a:r>
              <a:rPr lang="en-US" b="1"/>
              <a:t>Vinci</a:t>
            </a:r>
            <a:r>
              <a:rPr lang="zh-TW" altLang="en-US" b="1">
                <a:ea typeface="新細明體"/>
              </a:rPr>
              <a:t> </a:t>
            </a:r>
            <a:r>
              <a:rPr lang="en-US" altLang="zh-TW" b="1">
                <a:ea typeface="新細明體"/>
              </a:rPr>
              <a:t>R</a:t>
            </a:r>
            <a:r>
              <a:rPr lang="en-US" b="1"/>
              <a:t>eso</a:t>
            </a:r>
            <a:r>
              <a:rPr lang="en-US" altLang="zh-TW" b="1">
                <a:ea typeface="新細明體"/>
              </a:rPr>
              <a:t>lve</a:t>
            </a:r>
            <a:r>
              <a:rPr lang="zh-TW" altLang="en-US" b="1">
                <a:ea typeface="新細明體"/>
              </a:rPr>
              <a:t> </a:t>
            </a:r>
            <a:r>
              <a:rPr lang="en-US" b="1"/>
              <a:t>editing environment.</a:t>
            </a:r>
            <a:endParaRPr lang="en-US"/>
          </a:p>
          <a:p>
            <a:r>
              <a:rPr lang="en-US" b="1">
                <a:cs typeface="Calibri"/>
              </a:rPr>
              <a:t>For back up solution, you can </a:t>
            </a:r>
            <a:r>
              <a:rPr lang="en-US" b="1"/>
              <a:t>Back up NAS data to another NAS, cloud services, or external storage devices and If additional storage space is needed, QNAP also offers a variety of JBOD options for quick capacity expansion.</a:t>
            </a:r>
            <a:endParaRPr lang="en-US"/>
          </a:p>
          <a:p>
            <a:endParaRPr lang="en-US" b="1">
              <a:cs typeface="Calibri"/>
            </a:endParaRPr>
          </a:p>
          <a:p>
            <a:endParaRPr lang="en-US" b="1">
              <a:cs typeface="Calibri"/>
            </a:endParaRPr>
          </a:p>
          <a:p>
            <a:endParaRPr lang="en-US" b="1">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21</a:t>
            </a:fld>
            <a:endParaRPr lang="zh-TW" altLang="en-US"/>
          </a:p>
        </p:txBody>
      </p:sp>
    </p:spTree>
    <p:extLst>
      <p:ext uri="{BB962C8B-B14F-4D97-AF65-F5344CB8AC3E}">
        <p14:creationId xmlns:p14="http://schemas.microsoft.com/office/powerpoint/2010/main" val="906991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1" err="1"/>
              <a:t>myQNAPcloud</a:t>
            </a:r>
            <a:r>
              <a:rPr lang="en-US" b="1" dirty="0"/>
              <a:t> One : </a:t>
            </a:r>
            <a:br>
              <a:rPr lang="en-US" b="1" dirty="0">
                <a:cs typeface="+mn-lt"/>
              </a:rPr>
            </a:br>
            <a:r>
              <a:rPr lang="en-US" b="1" dirty="0"/>
              <a:t>Whole New Cloud Service offered by QNAP</a:t>
            </a:r>
            <a:endParaRPr lang="en-US">
              <a:cs typeface="Calibri" panose="020F0502020204030204"/>
            </a:endParaRPr>
          </a:p>
          <a:p>
            <a:r>
              <a:rPr lang="en-US" err="1"/>
              <a:t>myQNAPcloud</a:t>
            </a:r>
            <a:r>
              <a:rPr lang="en-US"/>
              <a:t> One is a subscription service</a:t>
            </a:r>
            <a:r>
              <a:rPr lang="en-US" b="1" dirty="0"/>
              <a:t> </a:t>
            </a:r>
            <a:r>
              <a:rPr lang="en-US"/>
              <a:t>that provides expanded storage and other benefits to users. With a </a:t>
            </a:r>
            <a:r>
              <a:rPr lang="en-US" err="1"/>
              <a:t>myQNAPcloud</a:t>
            </a:r>
            <a:r>
              <a:rPr lang="en-US"/>
              <a:t> One subscription, users can access more storage space on Cloud Drive, as well as extra features and benefits on other QNAP products.</a:t>
            </a:r>
          </a:p>
          <a:p>
            <a:endParaRPr lang="en-US" altLang="zh-TW" b="1"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2594317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QNAP NAS is the best centralized storage for Adobe users, allowing streamlined collaborative workflows on projects of all types (including photos, graphics, videos, and music). Higher file transfer performance can be achieved using a QNAP NAS with 2.5GbE, 10GbE, or Thunderbolt™ connectivity, and storage capacity can be scaled up for larger storage spaces to support your amazing creative work!</a:t>
            </a:r>
            <a:endParaRPr 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2643612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24</a:t>
            </a:fld>
            <a:endParaRPr sz="1300" b="0" i="0" u="none" strike="noStrike" cap="none">
              <a:solidFill>
                <a:schemeClr val="dk1"/>
              </a:solidFill>
              <a:latin typeface="Calibri"/>
              <a:ea typeface="Calibri"/>
              <a:cs typeface="Calibri"/>
              <a:sym typeface="Calibri"/>
            </a:endParaRPr>
          </a:p>
        </p:txBody>
      </p:sp>
      <p:sp>
        <p:nvSpPr>
          <p:cNvPr id="726" name="Shape 72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7" name="Shape 727"/>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r>
              <a:rPr lang="en-US" altLang="zh-TW" b="1">
                <a:solidFill>
                  <a:schemeClr val="dk1"/>
                </a:solidFill>
                <a:ea typeface="新細明體"/>
              </a:rPr>
              <a:t>Built in HDMI port for video output or Surveillance station, </a:t>
            </a:r>
            <a:r>
              <a:rPr lang="en-US" b="1">
                <a:solidFill>
                  <a:schemeClr val="dk1"/>
                </a:solidFill>
              </a:rPr>
              <a:t>Up to 1.50 GHz with integrated Intel UHD Graphics and an HDMI port support 4K output</a:t>
            </a:r>
            <a:endParaRPr lang="zh-TW">
              <a:ea typeface="新細明體"/>
              <a:cs typeface="Calibri" panose="020F0502020204030204"/>
            </a:endParaRPr>
          </a:p>
          <a:p>
            <a:pPr marL="0" marR="0" lvl="0" indent="0" algn="l">
              <a:lnSpc>
                <a:spcPct val="100000"/>
              </a:lnSpc>
              <a:spcBef>
                <a:spcPts val="0"/>
              </a:spcBef>
              <a:spcAft>
                <a:spcPts val="0"/>
              </a:spcAft>
              <a:buSzPts val="1100"/>
              <a:buFont typeface="Calibri"/>
              <a:buNone/>
            </a:pPr>
            <a:endParaRPr lang="zh-TW" altLang="en-US" sz="1200" b="0" i="0" u="none" strike="noStrike" cap="none">
              <a:solidFill>
                <a:schemeClr val="dk1"/>
              </a:solidFill>
              <a:latin typeface="Calibri"/>
              <a:ea typeface="Calibri"/>
              <a:cs typeface="Calibri"/>
            </a:endParaRPr>
          </a:p>
        </p:txBody>
      </p:sp>
    </p:spTree>
    <p:extLst>
      <p:ext uri="{BB962C8B-B14F-4D97-AF65-F5344CB8AC3E}">
        <p14:creationId xmlns:p14="http://schemas.microsoft.com/office/powerpoint/2010/main" val="783404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TVS-h674T and TVS-h874T are </a:t>
            </a:r>
            <a:r>
              <a:rPr lang="en-US" altLang="zh-TW" b="1">
                <a:ea typeface="新細明體"/>
              </a:rPr>
              <a:t>Thunderbolt NAS with improved performance and expandability compared.</a:t>
            </a:r>
          </a:p>
          <a:p>
            <a:r>
              <a:rPr lang="en-US" altLang="zh-TW" b="1">
                <a:ea typeface="新細明體"/>
                <a:cs typeface="Calibri"/>
              </a:rPr>
              <a:t>Compared to previous </a:t>
            </a:r>
            <a:r>
              <a:rPr lang="en-US" altLang="zh-TW" b="1" err="1">
                <a:ea typeface="新細明體"/>
                <a:cs typeface="Calibri"/>
              </a:rPr>
              <a:t>sku</a:t>
            </a:r>
            <a:r>
              <a:rPr lang="en-US" altLang="zh-TW" b="1">
                <a:ea typeface="新細明體"/>
                <a:cs typeface="Calibri"/>
              </a:rPr>
              <a:t>, TVS-h674T and TVS-h874T are powered by much powerful CPU with Intel Core i9/i7/i5 processor, up to 16 Core and 24 Thread.</a:t>
            </a:r>
          </a:p>
          <a:p>
            <a:r>
              <a:rPr lang="en-US" altLang="zh-TW" b="1">
                <a:ea typeface="新細明體"/>
                <a:cs typeface="Calibri"/>
              </a:rPr>
              <a:t>And preinstalled larger memory with 32G and 64G</a:t>
            </a:r>
          </a:p>
          <a:p>
            <a:r>
              <a:rPr lang="en-US" altLang="zh-TW" b="1">
                <a:ea typeface="新細明體"/>
                <a:cs typeface="Calibri"/>
              </a:rPr>
              <a:t>Two PCIe Gen 4 slots Upgradeable to a 25GbE network environment </a:t>
            </a:r>
            <a:r>
              <a:rPr lang="en-US" altLang="zh-TW" b="1">
                <a:ea typeface="新細明體"/>
              </a:rPr>
              <a:t> </a:t>
            </a:r>
            <a:r>
              <a:rPr lang="en-US" b="1"/>
              <a:t>Slot 2 preinstalled a Thunderbolt 4 AIC</a:t>
            </a:r>
            <a:endParaRPr lang="en-US" altLang="zh-TW" b="1">
              <a:ea typeface="新細明體"/>
              <a:cs typeface="Calibri"/>
            </a:endParaRPr>
          </a:p>
          <a:p>
            <a:r>
              <a:rPr lang="en-US" altLang="zh-TW" b="1">
                <a:ea typeface="新細明體"/>
                <a:cs typeface="Calibri"/>
              </a:rPr>
              <a:t>And 2 M.2 2280 PCIe Gen 4 x4 slots, provide faster data transmission</a:t>
            </a: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848108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1789768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High-performance ZFS-based operating system with greater reliability</a:t>
            </a: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27</a:t>
            </a:fld>
            <a:endParaRPr lang="zh-TW" altLang="en-US"/>
          </a:p>
        </p:txBody>
      </p:sp>
    </p:spTree>
    <p:extLst>
      <p:ext uri="{BB962C8B-B14F-4D97-AF65-F5344CB8AC3E}">
        <p14:creationId xmlns:p14="http://schemas.microsoft.com/office/powerpoint/2010/main" val="2705539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NAS &amp; </a:t>
            </a:r>
            <a:r>
              <a:rPr lang="en-US" altLang="zh-TW" b="1" err="1">
                <a:ea typeface="新細明體"/>
              </a:rPr>
              <a:t>QuTS</a:t>
            </a:r>
            <a:r>
              <a:rPr lang="en-US" altLang="zh-TW" b="1">
                <a:ea typeface="新細明體"/>
              </a:rPr>
              <a:t> hero O.S. support powerful data reduction technologies to extend SSD endurance.</a:t>
            </a:r>
            <a:endParaRPr lang="zh-TW"/>
          </a:p>
          <a:p>
            <a:r>
              <a:rPr lang="en-US"/>
              <a:t>ZFS </a:t>
            </a:r>
            <a:r>
              <a:rPr lang="en-US" altLang="zh-TW">
                <a:ea typeface="新細明體"/>
              </a:rPr>
              <a:t>file</a:t>
            </a:r>
            <a:r>
              <a:rPr lang="zh-TW">
                <a:ea typeface="新細明體"/>
              </a:rPr>
              <a:t> </a:t>
            </a:r>
            <a:r>
              <a:rPr lang="en-US" altLang="zh-TW">
                <a:ea typeface="新細明體"/>
              </a:rPr>
              <a:t>system</a:t>
            </a:r>
            <a:r>
              <a:rPr lang="zh-TW">
                <a:ea typeface="新細明體"/>
              </a:rPr>
              <a:t> </a:t>
            </a:r>
            <a:r>
              <a:rPr lang="en-US" altLang="zh-TW">
                <a:ea typeface="新細明體"/>
              </a:rPr>
              <a:t>with</a:t>
            </a:r>
            <a:r>
              <a:rPr lang="zh-TW">
                <a:ea typeface="新細明體"/>
              </a:rPr>
              <a:t> </a:t>
            </a:r>
            <a:r>
              <a:rPr lang="en-US" altLang="zh-TW">
                <a:ea typeface="新細明體"/>
              </a:rPr>
              <a:t>inline</a:t>
            </a:r>
            <a:r>
              <a:rPr lang="zh-TW">
                <a:ea typeface="新細明體"/>
              </a:rPr>
              <a:t> </a:t>
            </a:r>
            <a:r>
              <a:rPr lang="en-US" altLang="zh-TW">
                <a:ea typeface="新細明體"/>
              </a:rPr>
              <a:t>deduplications</a:t>
            </a:r>
            <a:r>
              <a:rPr lang="zh-TW">
                <a:ea typeface="新細明體"/>
              </a:rPr>
              <a:t> </a:t>
            </a:r>
            <a:r>
              <a:rPr lang="en-US" altLang="zh-TW">
                <a:ea typeface="新細明體"/>
              </a:rPr>
              <a:t>and</a:t>
            </a:r>
            <a:r>
              <a:rPr lang="zh-TW">
                <a:ea typeface="新細明體"/>
              </a:rPr>
              <a:t> </a:t>
            </a:r>
            <a:r>
              <a:rPr lang="en-US" altLang="zh-TW">
                <a:ea typeface="新細明體"/>
              </a:rPr>
              <a:t>compression</a:t>
            </a:r>
            <a:r>
              <a:rPr lang="zh-TW">
                <a:ea typeface="新細明體"/>
              </a:rPr>
              <a:t> </a:t>
            </a:r>
            <a:r>
              <a:rPr lang="en-US" altLang="zh-TW">
                <a:ea typeface="新細明體"/>
              </a:rPr>
              <a:t>feature</a:t>
            </a:r>
            <a:endParaRPr lang="zh-TW" altLang="en-US">
              <a:ea typeface="新細明體"/>
            </a:endParaRPr>
          </a:p>
          <a:p>
            <a:r>
              <a:rPr lang="en-US"/>
              <a:t>Compress data to reduce storage I/O workloads for improved performance. In VDI, deduplicated virtual desktops are easily cached to achieve optimal virtual desktop performance.</a:t>
            </a:r>
            <a:endParaRPr lang="en-US">
              <a:cs typeface="Calibri"/>
            </a:endParaRPr>
          </a:p>
          <a:p>
            <a:endParaRPr lang="en-US"/>
          </a:p>
          <a:p>
            <a:r>
              <a:rPr lang="en-US"/>
              <a:t>Inline deduplication is block-based and is carried out before data is written to storage. This greatly optimizes storage usage while significantly decreasing storage capacity requirements.</a:t>
            </a:r>
            <a:endParaRPr lang="en-US">
              <a:cs typeface="Calibri" panose="020F0502020204030204"/>
            </a:endParaRPr>
          </a:p>
          <a:p>
            <a:pPr algn="ctr"/>
            <a:endParaRPr lang="en-US"/>
          </a:p>
          <a:p>
            <a:br>
              <a:rPr lang="en-US"/>
            </a:br>
            <a:endParaRPr lang="en-US"/>
          </a:p>
          <a:p>
            <a:endParaRPr lang="en-US" altLang="zh-TW" b="1">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134DBAD-4833-584E-ACDA-B6AB6135B046}"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7116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Data integrity is key to the reliability of applications and databases. As SSD adoption grows, businesses will encounter a greater risk of data loss as it is difficult to recover data from a dead SSD. Designed with a focus on data integrity, ZFS uses end-to-end checksums to detect and correct silent data corruption caused by hardware defects, bugs in firmware or metadata errors.</a:t>
            </a:r>
            <a:endParaRPr lang="zh-TW">
              <a:ea typeface="新細明體"/>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29</a:t>
            </a:fld>
            <a:endParaRPr lang="zh-TW" altLang="en-US"/>
          </a:p>
        </p:txBody>
      </p:sp>
    </p:spTree>
    <p:extLst>
      <p:ext uri="{BB962C8B-B14F-4D97-AF65-F5344CB8AC3E}">
        <p14:creationId xmlns:p14="http://schemas.microsoft.com/office/powerpoint/2010/main" val="3021721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 SMB 3 client automatically establishes multiple connections to the SMB server for single SMB session, and with the multiple connections achieves bandwidth aggregation and network fault tolerance.</a:t>
            </a:r>
            <a:endParaRPr lang="zh-TW">
              <a:ea typeface="新細明體"/>
            </a:endParaRPr>
          </a:p>
          <a:p>
            <a:r>
              <a:rPr lang="en-US" altLang="zh-TW">
                <a:ea typeface="新細明體"/>
              </a:rPr>
              <a:t>With Multichannel we can provide faster and network fault tolerance solution.</a:t>
            </a:r>
          </a:p>
          <a:p>
            <a:endParaRPr lang="en-US" altLang="zh-TW"/>
          </a:p>
          <a:p>
            <a:pPr marL="457200" indent="-298450"/>
            <a:endParaRPr lang="en-US" alt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30</a:t>
            </a:fld>
            <a:endParaRPr lang="zh-TW" altLang="en-US"/>
          </a:p>
        </p:txBody>
      </p:sp>
    </p:spTree>
    <p:extLst>
      <p:ext uri="{BB962C8B-B14F-4D97-AF65-F5344CB8AC3E}">
        <p14:creationId xmlns:p14="http://schemas.microsoft.com/office/powerpoint/2010/main" val="317645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Today ~ we</a:t>
            </a:r>
            <a:r>
              <a:rPr lang="zh-TW" altLang="en-US">
                <a:ea typeface="新細明體"/>
              </a:rPr>
              <a:t> </a:t>
            </a:r>
            <a:r>
              <a:rPr lang="en-US" altLang="zh-TW">
                <a:ea typeface="新細明體"/>
              </a:rPr>
              <a:t>will</a:t>
            </a:r>
            <a:r>
              <a:rPr lang="zh-TW" altLang="en-US">
                <a:ea typeface="新細明體"/>
              </a:rPr>
              <a:t> </a:t>
            </a:r>
            <a:r>
              <a:rPr lang="en-US" altLang="zh-TW">
                <a:ea typeface="新細明體"/>
              </a:rPr>
              <a:t>focus</a:t>
            </a:r>
            <a:r>
              <a:rPr lang="zh-TW" altLang="en-US">
                <a:ea typeface="新細明體"/>
              </a:rPr>
              <a:t> </a:t>
            </a:r>
            <a:r>
              <a:rPr lang="en-US" altLang="zh-TW">
                <a:ea typeface="新細明體"/>
              </a:rPr>
              <a:t>on</a:t>
            </a:r>
            <a:r>
              <a:rPr lang="zh-TW" altLang="en-US">
                <a:ea typeface="新細明體"/>
              </a:rPr>
              <a:t> </a:t>
            </a:r>
            <a:r>
              <a:rPr lang="en-US" altLang="zh-TW">
                <a:ea typeface="新細明體"/>
              </a:rPr>
              <a:t>two</a:t>
            </a:r>
            <a:r>
              <a:rPr lang="zh-TW" altLang="en-US">
                <a:ea typeface="新細明體"/>
              </a:rPr>
              <a:t> </a:t>
            </a:r>
            <a:r>
              <a:rPr lang="en-US" altLang="zh-TW">
                <a:ea typeface="新細明體"/>
              </a:rPr>
              <a:t>key</a:t>
            </a:r>
            <a:r>
              <a:rPr lang="zh-TW" altLang="en-US">
                <a:ea typeface="新細明體"/>
              </a:rPr>
              <a:t> </a:t>
            </a:r>
            <a:r>
              <a:rPr lang="en-US" altLang="zh-TW">
                <a:ea typeface="新細明體"/>
              </a:rPr>
              <a:t>features</a:t>
            </a:r>
            <a:r>
              <a:rPr lang="zh-TW" altLang="en-US">
                <a:ea typeface="新細明體"/>
              </a:rPr>
              <a:t> </a:t>
            </a:r>
            <a:r>
              <a:rPr lang="en-US" altLang="zh-TW">
                <a:ea typeface="新細明體"/>
              </a:rPr>
              <a:t>that</a:t>
            </a:r>
            <a:r>
              <a:rPr lang="zh-TW" altLang="en-US">
                <a:ea typeface="新細明體"/>
              </a:rPr>
              <a:t> </a:t>
            </a:r>
            <a:r>
              <a:rPr lang="en-US" altLang="zh-TW">
                <a:ea typeface="新細明體"/>
              </a:rPr>
              <a:t>cater</a:t>
            </a:r>
            <a:r>
              <a:rPr lang="zh-TW" altLang="en-US">
                <a:ea typeface="新細明體"/>
              </a:rPr>
              <a:t> </a:t>
            </a:r>
            <a:r>
              <a:rPr lang="en-US" altLang="zh-TW">
                <a:ea typeface="新細明體"/>
              </a:rPr>
              <a:t>to</a:t>
            </a:r>
            <a:r>
              <a:rPr lang="zh-TW" altLang="en-US">
                <a:ea typeface="新細明體"/>
              </a:rPr>
              <a:t> </a:t>
            </a:r>
            <a:r>
              <a:rPr lang="en-US" altLang="zh-TW">
                <a:ea typeface="新細明體"/>
              </a:rPr>
              <a:t>the</a:t>
            </a:r>
            <a:r>
              <a:rPr lang="zh-TW" altLang="en-US">
                <a:ea typeface="新細明體"/>
              </a:rPr>
              <a:t> </a:t>
            </a:r>
            <a:r>
              <a:rPr lang="en-US" altLang="zh-TW">
                <a:ea typeface="新細明體"/>
              </a:rPr>
              <a:t>needs</a:t>
            </a:r>
            <a:r>
              <a:rPr lang="zh-TW" altLang="en-US">
                <a:ea typeface="新細明體"/>
              </a:rPr>
              <a:t> </a:t>
            </a:r>
            <a:r>
              <a:rPr lang="en-US" altLang="zh-TW">
                <a:ea typeface="新細明體"/>
              </a:rPr>
              <a:t>of</a:t>
            </a:r>
            <a:r>
              <a:rPr lang="zh-TW" altLang="en-US">
                <a:ea typeface="新細明體"/>
              </a:rPr>
              <a:t> </a:t>
            </a:r>
            <a:r>
              <a:rPr lang="en-US" altLang="zh-TW">
                <a:ea typeface="新細明體"/>
              </a:rPr>
              <a:t>the</a:t>
            </a:r>
            <a:r>
              <a:rPr lang="zh-TW" altLang="en-US">
                <a:ea typeface="新細明體"/>
              </a:rPr>
              <a:t> </a:t>
            </a:r>
            <a:r>
              <a:rPr lang="en-US" altLang="zh-TW">
                <a:ea typeface="新細明體"/>
              </a:rPr>
              <a:t>video</a:t>
            </a:r>
            <a:r>
              <a:rPr lang="zh-TW" altLang="en-US">
                <a:ea typeface="新細明體"/>
              </a:rPr>
              <a:t> </a:t>
            </a:r>
            <a:r>
              <a:rPr lang="en-US" altLang="zh-TW">
                <a:ea typeface="新細明體"/>
              </a:rPr>
              <a:t>editing</a:t>
            </a:r>
            <a:r>
              <a:rPr lang="zh-TW" altLang="en-US">
                <a:ea typeface="新細明體"/>
              </a:rPr>
              <a:t> </a:t>
            </a:r>
            <a:r>
              <a:rPr lang="en-US" altLang="zh-TW">
                <a:ea typeface="新細明體"/>
              </a:rPr>
              <a:t>market:</a:t>
            </a:r>
            <a:endParaRPr lang="zh-TW" altLang="zh-TW">
              <a:ea typeface="新細明體"/>
            </a:endParaRPr>
          </a:p>
          <a:p>
            <a:pPr marL="171450" indent="-171450">
              <a:buFont typeface="Arial"/>
              <a:buChar char="•"/>
            </a:pPr>
            <a:r>
              <a:rPr lang="en-US" altLang="zh-TW">
                <a:ea typeface="新細明體"/>
              </a:rPr>
              <a:t>Thunderbolt</a:t>
            </a:r>
            <a:r>
              <a:rPr lang="zh-TW" altLang="en-US">
                <a:ea typeface="新細明體"/>
              </a:rPr>
              <a:t> </a:t>
            </a:r>
            <a:r>
              <a:rPr lang="en-US" altLang="zh-TW">
                <a:ea typeface="新細明體"/>
              </a:rPr>
              <a:t>Technology:</a:t>
            </a:r>
            <a:r>
              <a:rPr lang="zh-TW" altLang="en-US">
                <a:ea typeface="新細明體"/>
              </a:rPr>
              <a:t> </a:t>
            </a:r>
            <a:r>
              <a:rPr lang="en-US" altLang="zh-TW">
                <a:ea typeface="新細明體"/>
              </a:rPr>
              <a:t>Our</a:t>
            </a:r>
            <a:r>
              <a:rPr lang="zh-TW" altLang="en-US">
                <a:ea typeface="新細明體"/>
              </a:rPr>
              <a:t> </a:t>
            </a:r>
            <a:r>
              <a:rPr lang="en-US" altLang="zh-TW">
                <a:ea typeface="新細明體"/>
              </a:rPr>
              <a:t>solution</a:t>
            </a:r>
            <a:r>
              <a:rPr lang="zh-TW" altLang="en-US">
                <a:ea typeface="新細明體"/>
              </a:rPr>
              <a:t> </a:t>
            </a:r>
            <a:r>
              <a:rPr lang="en-US" altLang="zh-TW">
                <a:ea typeface="新細明體"/>
              </a:rPr>
              <a:t>leverages</a:t>
            </a:r>
            <a:r>
              <a:rPr lang="zh-TW" altLang="en-US">
                <a:ea typeface="新細明體"/>
              </a:rPr>
              <a:t> </a:t>
            </a:r>
            <a:r>
              <a:rPr lang="en-US" altLang="zh-TW">
                <a:ea typeface="新細明體"/>
              </a:rPr>
              <a:t>Thunderbolt</a:t>
            </a:r>
            <a:r>
              <a:rPr lang="zh-TW" altLang="en-US">
                <a:ea typeface="新細明體"/>
              </a:rPr>
              <a:t> </a:t>
            </a:r>
            <a:r>
              <a:rPr lang="en-US" altLang="zh-TW">
                <a:ea typeface="新細明體"/>
              </a:rPr>
              <a:t>technology,</a:t>
            </a:r>
            <a:r>
              <a:rPr lang="zh-TW" altLang="en-US">
                <a:ea typeface="新細明體"/>
              </a:rPr>
              <a:t> </a:t>
            </a:r>
            <a:r>
              <a:rPr lang="en-US" altLang="zh-TW">
                <a:ea typeface="新細明體"/>
              </a:rPr>
              <a:t>enabling</a:t>
            </a:r>
            <a:r>
              <a:rPr lang="zh-TW" altLang="en-US">
                <a:ea typeface="新細明體"/>
              </a:rPr>
              <a:t> </a:t>
            </a:r>
            <a:r>
              <a:rPr lang="en-US" altLang="zh-TW">
                <a:ea typeface="新細明體"/>
              </a:rPr>
              <a:t>lightning-fast</a:t>
            </a:r>
            <a:r>
              <a:rPr lang="zh-TW" altLang="en-US">
                <a:ea typeface="新細明體"/>
              </a:rPr>
              <a:t> </a:t>
            </a:r>
            <a:r>
              <a:rPr lang="en-US" altLang="zh-TW">
                <a:ea typeface="新細明體"/>
              </a:rPr>
              <a:t>transfer</a:t>
            </a:r>
            <a:r>
              <a:rPr lang="zh-TW" altLang="en-US">
                <a:ea typeface="新細明體"/>
              </a:rPr>
              <a:t> </a:t>
            </a:r>
            <a:r>
              <a:rPr lang="en-US" altLang="zh-TW">
                <a:ea typeface="新細明體"/>
              </a:rPr>
              <a:t>speeds</a:t>
            </a:r>
            <a:r>
              <a:rPr lang="zh-TW" altLang="en-US">
                <a:ea typeface="新細明體"/>
              </a:rPr>
              <a:t> </a:t>
            </a:r>
            <a:r>
              <a:rPr lang="en-US" altLang="zh-TW">
                <a:ea typeface="新細明體"/>
              </a:rPr>
              <a:t>and</a:t>
            </a:r>
            <a:r>
              <a:rPr lang="zh-TW" altLang="en-US">
                <a:ea typeface="新細明體"/>
              </a:rPr>
              <a:t> </a:t>
            </a:r>
            <a:r>
              <a:rPr lang="en-US" altLang="zh-TW">
                <a:ea typeface="新細明體"/>
              </a:rPr>
              <a:t>low</a:t>
            </a:r>
            <a:r>
              <a:rPr lang="zh-TW" altLang="en-US">
                <a:ea typeface="新細明體"/>
              </a:rPr>
              <a:t> </a:t>
            </a:r>
            <a:r>
              <a:rPr lang="en-US" altLang="zh-TW">
                <a:ea typeface="新細明體"/>
              </a:rPr>
              <a:t>latency.</a:t>
            </a:r>
            <a:r>
              <a:rPr lang="zh-TW" altLang="en-US">
                <a:ea typeface="新細明體"/>
              </a:rPr>
              <a:t> </a:t>
            </a:r>
            <a:r>
              <a:rPr lang="en-US" altLang="zh-TW">
                <a:ea typeface="新細明體"/>
              </a:rPr>
              <a:t>This</a:t>
            </a:r>
            <a:r>
              <a:rPr lang="zh-TW" altLang="en-US">
                <a:ea typeface="新細明體"/>
              </a:rPr>
              <a:t> </a:t>
            </a:r>
            <a:r>
              <a:rPr lang="en-US" altLang="zh-TW">
                <a:ea typeface="新細明體"/>
              </a:rPr>
              <a:t>ensures</a:t>
            </a:r>
            <a:r>
              <a:rPr lang="zh-TW" altLang="en-US">
                <a:ea typeface="新細明體"/>
              </a:rPr>
              <a:t> </a:t>
            </a:r>
            <a:r>
              <a:rPr lang="en-US" altLang="zh-TW">
                <a:ea typeface="新細明體"/>
              </a:rPr>
              <a:t>a</a:t>
            </a:r>
            <a:r>
              <a:rPr lang="zh-TW" altLang="en-US">
                <a:ea typeface="新細明體"/>
              </a:rPr>
              <a:t> </a:t>
            </a:r>
            <a:r>
              <a:rPr lang="en-US" altLang="zh-TW">
                <a:ea typeface="新細明體"/>
              </a:rPr>
              <a:t>seamless</a:t>
            </a:r>
            <a:r>
              <a:rPr lang="zh-TW" altLang="en-US">
                <a:ea typeface="新細明體"/>
              </a:rPr>
              <a:t> </a:t>
            </a:r>
            <a:r>
              <a:rPr lang="en-US" altLang="zh-TW">
                <a:ea typeface="新細明體"/>
              </a:rPr>
              <a:t>editing</a:t>
            </a:r>
            <a:r>
              <a:rPr lang="zh-TW" altLang="en-US">
                <a:ea typeface="新細明體"/>
              </a:rPr>
              <a:t> </a:t>
            </a:r>
            <a:r>
              <a:rPr lang="en-US" altLang="zh-TW">
                <a:ea typeface="新細明體"/>
              </a:rPr>
              <a:t>experience</a:t>
            </a:r>
            <a:r>
              <a:rPr lang="zh-TW" altLang="en-US">
                <a:ea typeface="新細明體"/>
              </a:rPr>
              <a:t> </a:t>
            </a:r>
            <a:r>
              <a:rPr lang="en-US" altLang="zh-TW">
                <a:ea typeface="新細明體"/>
              </a:rPr>
              <a:t>without</a:t>
            </a:r>
            <a:r>
              <a:rPr lang="zh-TW" altLang="en-US">
                <a:ea typeface="新細明體"/>
              </a:rPr>
              <a:t> </a:t>
            </a:r>
            <a:r>
              <a:rPr lang="en-US" altLang="zh-TW">
                <a:ea typeface="新細明體"/>
              </a:rPr>
              <a:t>any</a:t>
            </a:r>
            <a:r>
              <a:rPr lang="zh-TW" altLang="en-US">
                <a:ea typeface="新細明體"/>
              </a:rPr>
              <a:t> </a:t>
            </a:r>
            <a:r>
              <a:rPr lang="en-US" altLang="zh-TW">
                <a:ea typeface="新細明體"/>
              </a:rPr>
              <a:t>interruptions.</a:t>
            </a:r>
            <a:r>
              <a:rPr lang="zh-TW" altLang="en-US">
                <a:ea typeface="新細明體"/>
              </a:rPr>
              <a:t> </a:t>
            </a:r>
            <a:r>
              <a:rPr lang="zh-TW">
                <a:ea typeface="新細明體"/>
              </a:rPr>
              <a:t>with Thunderbolt Mac or Windows computers, no need to buy network card accessories.</a:t>
            </a:r>
            <a:endParaRPr lang="en-US" altLang="zh-TW">
              <a:ea typeface="新細明體"/>
              <a:cs typeface="Calibri"/>
            </a:endParaRPr>
          </a:p>
          <a:p>
            <a:pPr marL="171450" indent="-171450">
              <a:buFont typeface="Arial"/>
              <a:buChar char="•"/>
            </a:pPr>
            <a:endParaRPr lang="en-US" altLang="zh-TW">
              <a:ea typeface="新細明體"/>
            </a:endParaRPr>
          </a:p>
          <a:p>
            <a:pPr marL="171450" indent="-171450">
              <a:buFont typeface="Arial"/>
              <a:buChar char="•"/>
            </a:pPr>
            <a:r>
              <a:rPr lang="en-US" altLang="zh-TW">
                <a:ea typeface="新細明體"/>
              </a:rPr>
              <a:t>25GbE:</a:t>
            </a:r>
            <a:r>
              <a:rPr lang="zh-TW" altLang="en-US">
                <a:ea typeface="新細明體"/>
              </a:rPr>
              <a:t> </a:t>
            </a:r>
            <a:r>
              <a:rPr lang="en-US" altLang="zh-TW">
                <a:ea typeface="新細明體"/>
              </a:rPr>
              <a:t>We</a:t>
            </a:r>
            <a:r>
              <a:rPr lang="zh-TW" altLang="en-US">
                <a:ea typeface="新細明體"/>
              </a:rPr>
              <a:t> </a:t>
            </a:r>
            <a:r>
              <a:rPr lang="en-US" altLang="zh-TW">
                <a:ea typeface="新細明體"/>
              </a:rPr>
              <a:t>provide</a:t>
            </a:r>
            <a:r>
              <a:rPr lang="zh-TW" altLang="en-US">
                <a:ea typeface="新細明體"/>
              </a:rPr>
              <a:t> </a:t>
            </a:r>
            <a:r>
              <a:rPr lang="en-US" altLang="zh-TW">
                <a:ea typeface="新細明體"/>
              </a:rPr>
              <a:t>25GbE</a:t>
            </a:r>
            <a:r>
              <a:rPr lang="zh-TW" altLang="en-US">
                <a:ea typeface="新細明體"/>
              </a:rPr>
              <a:t> </a:t>
            </a:r>
            <a:r>
              <a:rPr lang="en-US" altLang="zh-TW">
                <a:ea typeface="新細明體"/>
              </a:rPr>
              <a:t>(25</a:t>
            </a:r>
            <a:r>
              <a:rPr lang="zh-TW" altLang="en-US">
                <a:ea typeface="新細明體"/>
              </a:rPr>
              <a:t> </a:t>
            </a:r>
            <a:r>
              <a:rPr lang="en-US" altLang="zh-TW">
                <a:ea typeface="新細明體"/>
              </a:rPr>
              <a:t>Gigabit</a:t>
            </a:r>
            <a:r>
              <a:rPr lang="zh-TW" altLang="en-US">
                <a:ea typeface="新細明體"/>
              </a:rPr>
              <a:t> </a:t>
            </a:r>
            <a:r>
              <a:rPr lang="en-US" altLang="zh-TW">
                <a:ea typeface="新細明體"/>
              </a:rPr>
              <a:t>Ethernet)</a:t>
            </a:r>
            <a:r>
              <a:rPr lang="zh-TW" altLang="en-US">
                <a:ea typeface="新細明體"/>
              </a:rPr>
              <a:t> </a:t>
            </a:r>
            <a:r>
              <a:rPr lang="en-US" altLang="zh-TW">
                <a:ea typeface="新細明體"/>
              </a:rPr>
              <a:t>connectivity,</a:t>
            </a:r>
            <a:r>
              <a:rPr lang="zh-TW" altLang="en-US">
                <a:ea typeface="新細明體"/>
              </a:rPr>
              <a:t> </a:t>
            </a:r>
            <a:r>
              <a:rPr lang="en-US" altLang="zh-TW">
                <a:ea typeface="新細明體"/>
              </a:rPr>
              <a:t>which</a:t>
            </a:r>
            <a:r>
              <a:rPr lang="zh-TW" altLang="en-US">
                <a:ea typeface="新細明體"/>
              </a:rPr>
              <a:t> </a:t>
            </a:r>
            <a:r>
              <a:rPr lang="en-US" altLang="zh-TW">
                <a:ea typeface="新細明體"/>
              </a:rPr>
              <a:t>offers</a:t>
            </a:r>
            <a:r>
              <a:rPr lang="zh-TW" altLang="en-US">
                <a:ea typeface="新細明體"/>
              </a:rPr>
              <a:t> </a:t>
            </a:r>
            <a:r>
              <a:rPr lang="en-US" altLang="zh-TW">
                <a:ea typeface="新細明體"/>
              </a:rPr>
              <a:t>faster</a:t>
            </a:r>
            <a:r>
              <a:rPr lang="zh-TW" altLang="en-US">
                <a:ea typeface="新細明體"/>
              </a:rPr>
              <a:t> </a:t>
            </a:r>
            <a:r>
              <a:rPr lang="en-US" altLang="zh-TW">
                <a:ea typeface="新細明體"/>
              </a:rPr>
              <a:t>data</a:t>
            </a:r>
            <a:r>
              <a:rPr lang="zh-TW" altLang="en-US">
                <a:ea typeface="新細明體"/>
              </a:rPr>
              <a:t> </a:t>
            </a:r>
            <a:r>
              <a:rPr lang="en-US" altLang="zh-TW">
                <a:ea typeface="新細明體"/>
              </a:rPr>
              <a:t>transfer</a:t>
            </a:r>
            <a:r>
              <a:rPr lang="zh-TW" altLang="en-US">
                <a:ea typeface="新細明體"/>
              </a:rPr>
              <a:t> </a:t>
            </a:r>
            <a:r>
              <a:rPr lang="en-US" altLang="zh-TW">
                <a:ea typeface="新細明體"/>
              </a:rPr>
              <a:t>rates.</a:t>
            </a:r>
            <a:r>
              <a:rPr lang="zh-TW" altLang="en-US">
                <a:ea typeface="新細明體"/>
              </a:rPr>
              <a:t>  </a:t>
            </a:r>
            <a:r>
              <a:rPr lang="en-US" altLang="zh-TW">
                <a:ea typeface="新細明體"/>
              </a:rPr>
              <a:t>With</a:t>
            </a:r>
            <a:r>
              <a:rPr lang="zh-TW" altLang="en-US">
                <a:ea typeface="新細明體"/>
              </a:rPr>
              <a:t> </a:t>
            </a:r>
            <a:r>
              <a:rPr lang="en-US" altLang="zh-TW">
                <a:ea typeface="新細明體"/>
              </a:rPr>
              <a:t>25GbE,</a:t>
            </a:r>
            <a:r>
              <a:rPr lang="zh-TW" altLang="en-US">
                <a:ea typeface="新細明體"/>
              </a:rPr>
              <a:t> </a:t>
            </a:r>
            <a:r>
              <a:rPr lang="en-US" altLang="zh-TW">
                <a:ea typeface="新細明體"/>
              </a:rPr>
              <a:t>you</a:t>
            </a:r>
            <a:r>
              <a:rPr lang="zh-TW" altLang="en-US">
                <a:ea typeface="新細明體"/>
              </a:rPr>
              <a:t> </a:t>
            </a:r>
            <a:r>
              <a:rPr lang="en-US" altLang="zh-TW">
                <a:ea typeface="新細明體"/>
              </a:rPr>
              <a:t>can</a:t>
            </a:r>
            <a:r>
              <a:rPr lang="zh-TW" altLang="en-US">
                <a:ea typeface="新細明體"/>
              </a:rPr>
              <a:t> </a:t>
            </a:r>
            <a:r>
              <a:rPr lang="en-US" altLang="zh-TW">
                <a:ea typeface="新細明體"/>
              </a:rPr>
              <a:t>quickly</a:t>
            </a:r>
            <a:r>
              <a:rPr lang="zh-TW" altLang="en-US">
                <a:ea typeface="新細明體"/>
              </a:rPr>
              <a:t> </a:t>
            </a:r>
            <a:r>
              <a:rPr lang="en-US" altLang="zh-TW">
                <a:ea typeface="新細明體"/>
              </a:rPr>
              <a:t>transfer</a:t>
            </a:r>
            <a:r>
              <a:rPr lang="zh-TW" altLang="en-US">
                <a:ea typeface="新細明體"/>
              </a:rPr>
              <a:t> </a:t>
            </a:r>
            <a:r>
              <a:rPr lang="en-US" altLang="zh-TW">
                <a:ea typeface="新細明體"/>
              </a:rPr>
              <a:t>and</a:t>
            </a:r>
            <a:r>
              <a:rPr lang="zh-TW" altLang="en-US">
                <a:ea typeface="新細明體"/>
              </a:rPr>
              <a:t> </a:t>
            </a:r>
            <a:r>
              <a:rPr lang="en-US" altLang="zh-TW">
                <a:ea typeface="新細明體"/>
              </a:rPr>
              <a:t>access</a:t>
            </a:r>
            <a:r>
              <a:rPr lang="zh-TW" altLang="en-US">
                <a:ea typeface="新細明體"/>
              </a:rPr>
              <a:t> </a:t>
            </a:r>
            <a:r>
              <a:rPr lang="en-US" altLang="zh-TW">
                <a:ea typeface="新細明體"/>
              </a:rPr>
              <a:t>your</a:t>
            </a:r>
            <a:r>
              <a:rPr lang="zh-TW" altLang="en-US">
                <a:ea typeface="新細明體"/>
              </a:rPr>
              <a:t> </a:t>
            </a:r>
            <a:r>
              <a:rPr lang="en-US" altLang="zh-TW">
                <a:ea typeface="新細明體"/>
              </a:rPr>
              <a:t>video,</a:t>
            </a:r>
            <a:r>
              <a:rPr lang="zh-TW" altLang="en-US">
                <a:ea typeface="新細明體"/>
              </a:rPr>
              <a:t> </a:t>
            </a:r>
            <a:r>
              <a:rPr lang="en-US" altLang="zh-TW">
                <a:ea typeface="新細明體"/>
              </a:rPr>
              <a:t>enabling</a:t>
            </a:r>
            <a:r>
              <a:rPr lang="zh-TW" altLang="en-US">
                <a:ea typeface="新細明體"/>
              </a:rPr>
              <a:t> </a:t>
            </a:r>
            <a:r>
              <a:rPr lang="en-US" altLang="zh-TW">
                <a:ea typeface="新細明體"/>
              </a:rPr>
              <a:t>smooth</a:t>
            </a:r>
            <a:r>
              <a:rPr lang="zh-TW" altLang="en-US">
                <a:ea typeface="新細明體"/>
              </a:rPr>
              <a:t> </a:t>
            </a:r>
            <a:r>
              <a:rPr lang="en-US" altLang="zh-TW">
                <a:ea typeface="新細明體"/>
              </a:rPr>
              <a:t>playback</a:t>
            </a:r>
            <a:r>
              <a:rPr lang="zh-TW" altLang="en-US">
                <a:ea typeface="新細明體"/>
              </a:rPr>
              <a:t> </a:t>
            </a:r>
            <a:r>
              <a:rPr lang="en-US" altLang="zh-TW">
                <a:ea typeface="新細明體"/>
              </a:rPr>
              <a:t>and</a:t>
            </a:r>
            <a:r>
              <a:rPr lang="zh-TW" altLang="en-US">
                <a:ea typeface="新細明體"/>
              </a:rPr>
              <a:t> </a:t>
            </a:r>
            <a:r>
              <a:rPr lang="en-US" altLang="zh-TW">
                <a:ea typeface="新細明體"/>
              </a:rPr>
              <a:t>editing.</a:t>
            </a:r>
            <a:endParaRPr lang="zh-TW" altLang="en-US">
              <a:ea typeface="新細明體"/>
              <a:cs typeface="Calibri"/>
            </a:endParaRPr>
          </a:p>
          <a:p>
            <a:pPr marL="171450" indent="-171450">
              <a:buFont typeface="Arial"/>
              <a:buChar char="•"/>
            </a:pPr>
            <a:endParaRPr lang="en-US" altLang="zh-TW">
              <a:ea typeface="新細明體"/>
            </a:endParaRPr>
          </a:p>
          <a:p>
            <a:endParaRPr lang="en-US" altLang="zh-TW">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1775923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a:buChar char="•"/>
            </a:pPr>
            <a:r>
              <a:rPr lang="en-US" altLang="zh-TW">
                <a:ea typeface="新細明體"/>
              </a:rPr>
              <a:t>And</a:t>
            </a:r>
            <a:r>
              <a:rPr lang="zh-TW">
                <a:ea typeface="新細明體"/>
              </a:rPr>
              <a:t> </a:t>
            </a:r>
            <a:r>
              <a:rPr lang="en-US" altLang="zh-TW">
                <a:ea typeface="新細明體"/>
              </a:rPr>
              <a:t>for</a:t>
            </a:r>
            <a:r>
              <a:rPr lang="zh-TW">
                <a:ea typeface="新細明體"/>
              </a:rPr>
              <a:t> NAS</a:t>
            </a:r>
            <a:r>
              <a:rPr lang="en-US" altLang="zh-TW">
                <a:ea typeface="新細明體"/>
              </a:rPr>
              <a:t>,</a:t>
            </a:r>
            <a:r>
              <a:rPr lang="zh-TW">
                <a:ea typeface="新細明體"/>
              </a:rPr>
              <a:t> w</a:t>
            </a:r>
            <a:r>
              <a:rPr lang="en-US" altLang="zh-TW">
                <a:ea typeface="新細明體"/>
              </a:rPr>
              <a:t>e</a:t>
            </a:r>
            <a:r>
              <a:rPr lang="zh-TW">
                <a:ea typeface="新細明體"/>
              </a:rPr>
              <a:t> n</a:t>
            </a:r>
            <a:r>
              <a:rPr lang="en-US" altLang="zh-TW" err="1">
                <a:ea typeface="新細明體"/>
              </a:rPr>
              <a:t>eed</a:t>
            </a:r>
            <a:r>
              <a:rPr lang="zh-TW">
                <a:ea typeface="新細明體"/>
              </a:rPr>
              <a:t> f</a:t>
            </a:r>
            <a:r>
              <a:rPr lang="en-US" altLang="zh-TW" err="1">
                <a:ea typeface="新細明體"/>
              </a:rPr>
              <a:t>ile</a:t>
            </a:r>
            <a:r>
              <a:rPr lang="zh-TW">
                <a:ea typeface="新細明體"/>
              </a:rPr>
              <a:t> mana</a:t>
            </a:r>
            <a:r>
              <a:rPr lang="en-US" altLang="zh-TW" err="1">
                <a:ea typeface="新細明體"/>
              </a:rPr>
              <a:t>gement</a:t>
            </a:r>
            <a:r>
              <a:rPr lang="en-US" altLang="zh-TW">
                <a:ea typeface="新細明體"/>
              </a:rPr>
              <a:t>.</a:t>
            </a:r>
            <a:endParaRPr lang="zh-TW">
              <a:ea typeface="新細明體"/>
            </a:endParaRPr>
          </a:p>
          <a:p>
            <a:pPr marL="171450" indent="-171450">
              <a:buFont typeface="Arial"/>
              <a:buChar char="•"/>
            </a:pPr>
            <a:r>
              <a:rPr lang="en-US" altLang="zh-TW">
                <a:ea typeface="新細明體"/>
              </a:rPr>
              <a:t>We</a:t>
            </a:r>
            <a:r>
              <a:rPr lang="zh-TW">
                <a:ea typeface="新細明體"/>
              </a:rPr>
              <a:t> </a:t>
            </a:r>
            <a:r>
              <a:rPr lang="en-US" altLang="zh-TW">
                <a:ea typeface="新細明體"/>
              </a:rPr>
              <a:t>provide</a:t>
            </a:r>
            <a:r>
              <a:rPr lang="zh-TW">
                <a:ea typeface="新細明體"/>
              </a:rPr>
              <a:t> F</a:t>
            </a:r>
            <a:r>
              <a:rPr lang="en-US" altLang="zh-TW" err="1">
                <a:ea typeface="新細明體"/>
              </a:rPr>
              <a:t>ile</a:t>
            </a:r>
            <a:r>
              <a:rPr lang="zh-TW">
                <a:ea typeface="新細明體"/>
              </a:rPr>
              <a:t> s</a:t>
            </a:r>
            <a:r>
              <a:rPr lang="en-US" altLang="zh-TW" err="1">
                <a:ea typeface="新細明體"/>
              </a:rPr>
              <a:t>tation</a:t>
            </a:r>
            <a:r>
              <a:rPr lang="en-US" altLang="zh-TW">
                <a:ea typeface="新細明體"/>
              </a:rPr>
              <a:t>, which make All the files and folders stored on your NAS and connected storage spaces are accessible through a familiar interface, and rich search/sort functions are available to help find files. Improve your work efficiency by connecting all your storage resources to QNAP NAS. Cloud storage, remote NAS, and USB storage devices can all be connected to provide central access and management for your files</a:t>
            </a:r>
            <a:endParaRPr lang="zh-TW">
              <a:ea typeface="新細明體"/>
            </a:endParaRPr>
          </a:p>
          <a:p>
            <a:pPr marL="171450" indent="-171450">
              <a:buFont typeface="Arial"/>
              <a:buChar char="•"/>
            </a:pPr>
            <a:endParaRPr lang="en-US" altLang="zh-TW"/>
          </a:p>
          <a:p>
            <a:pPr marL="171450" indent="-171450">
              <a:buFont typeface="Arial"/>
              <a:buChar char="•"/>
            </a:pPr>
            <a:r>
              <a:rPr lang="en-US" altLang="zh-TW"/>
              <a:t>The companion mobile app </a:t>
            </a:r>
            <a:r>
              <a:rPr lang="en-US" altLang="zh-TW" err="1"/>
              <a:t>Qfile</a:t>
            </a:r>
            <a:r>
              <a:rPr lang="en-US" altLang="zh-TW"/>
              <a:t> Pro allows you to remotely access your NAS files. It also is a handy tool for backing up mobile files such as photos, videos, and documents to your NAS</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ECBF60-BD95-FB4C-91CE-6D01F0698F47}"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9782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US" altLang="zh-TW">
                <a:ea typeface="新細明體"/>
              </a:rPr>
              <a:t>The</a:t>
            </a:r>
            <a:r>
              <a:rPr lang="zh-TW" altLang="en-US">
                <a:ea typeface="新細明體"/>
              </a:rPr>
              <a:t> </a:t>
            </a:r>
            <a:r>
              <a:rPr lang="en-US" altLang="zh-TW">
                <a:ea typeface="新細明體"/>
              </a:rPr>
              <a:t>most</a:t>
            </a:r>
            <a:r>
              <a:rPr lang="zh-TW" altLang="en-US">
                <a:ea typeface="新細明體"/>
              </a:rPr>
              <a:t> </a:t>
            </a:r>
            <a:r>
              <a:rPr lang="en-US" altLang="zh-TW">
                <a:ea typeface="新細明體"/>
              </a:rPr>
              <a:t>commonly</a:t>
            </a:r>
            <a:r>
              <a:rPr lang="zh-TW" altLang="en-US">
                <a:ea typeface="新細明體"/>
              </a:rPr>
              <a:t> </a:t>
            </a:r>
            <a:r>
              <a:rPr lang="en-US" altLang="zh-TW">
                <a:ea typeface="新細明體"/>
              </a:rPr>
              <a:t>used</a:t>
            </a:r>
            <a:r>
              <a:rPr lang="zh-TW" altLang="en-US">
                <a:ea typeface="新細明體"/>
              </a:rPr>
              <a:t> </a:t>
            </a:r>
            <a:r>
              <a:rPr lang="en-US" altLang="zh-TW">
                <a:ea typeface="新細明體"/>
              </a:rPr>
              <a:t>document</a:t>
            </a:r>
            <a:r>
              <a:rPr lang="zh-TW" altLang="en-US">
                <a:ea typeface="新細明體"/>
              </a:rPr>
              <a:t> </a:t>
            </a:r>
            <a:r>
              <a:rPr lang="en-US" altLang="zh-TW">
                <a:ea typeface="新細明體"/>
              </a:rPr>
              <a:t>software</a:t>
            </a:r>
            <a:r>
              <a:rPr lang="zh-TW" altLang="en-US">
                <a:ea typeface="新細明體"/>
              </a:rPr>
              <a:t> </a:t>
            </a:r>
            <a:r>
              <a:rPr lang="en-US" altLang="zh-TW">
                <a:ea typeface="新細明體"/>
              </a:rPr>
              <a:t>in</a:t>
            </a:r>
            <a:r>
              <a:rPr lang="zh-TW" altLang="en-US">
                <a:ea typeface="新細明體"/>
              </a:rPr>
              <a:t> </a:t>
            </a:r>
            <a:r>
              <a:rPr lang="en-US" altLang="zh-TW">
                <a:ea typeface="新細明體"/>
              </a:rPr>
              <a:t>general</a:t>
            </a:r>
            <a:r>
              <a:rPr lang="zh-TW" altLang="en-US">
                <a:ea typeface="新細明體"/>
              </a:rPr>
              <a:t> </a:t>
            </a:r>
            <a:r>
              <a:rPr lang="en-US" altLang="zh-TW">
                <a:ea typeface="新細明體"/>
              </a:rPr>
              <a:t>enterprises</a:t>
            </a:r>
            <a:r>
              <a:rPr lang="zh-TW" altLang="en-US">
                <a:ea typeface="新細明體"/>
              </a:rPr>
              <a:t> </a:t>
            </a:r>
            <a:r>
              <a:rPr lang="en-US" altLang="zh-TW">
                <a:ea typeface="新細明體"/>
              </a:rPr>
              <a:t>is</a:t>
            </a:r>
            <a:r>
              <a:rPr lang="zh-TW" altLang="en-US">
                <a:ea typeface="新細明體"/>
              </a:rPr>
              <a:t> </a:t>
            </a:r>
            <a:r>
              <a:rPr lang="en-US" altLang="zh-TW">
                <a:ea typeface="新細明體"/>
              </a:rPr>
              <a:t>Office</a:t>
            </a:r>
            <a:r>
              <a:rPr lang="zh-TW" altLang="en-US">
                <a:ea typeface="新細明體"/>
              </a:rPr>
              <a:t> </a:t>
            </a:r>
            <a:r>
              <a:rPr lang="en-US" altLang="zh-TW">
                <a:ea typeface="新細明體"/>
              </a:rPr>
              <a:t>and</a:t>
            </a:r>
            <a:r>
              <a:rPr lang="zh-TW" altLang="en-US">
                <a:ea typeface="新細明體"/>
              </a:rPr>
              <a:t> </a:t>
            </a:r>
            <a:r>
              <a:rPr lang="en-US" altLang="zh-TW">
                <a:ea typeface="新細明體"/>
              </a:rPr>
              <a:t>Google</a:t>
            </a:r>
            <a:r>
              <a:rPr lang="zh-TW" altLang="en-US">
                <a:ea typeface="新細明體"/>
              </a:rPr>
              <a:t> </a:t>
            </a:r>
            <a:r>
              <a:rPr lang="en-US" altLang="zh-TW">
                <a:ea typeface="新細明體"/>
              </a:rPr>
              <a:t>Doc.</a:t>
            </a:r>
            <a:r>
              <a:rPr lang="zh-TW" altLang="en-US">
                <a:ea typeface="新細明體"/>
              </a:rPr>
              <a:t> </a:t>
            </a:r>
            <a:r>
              <a:rPr lang="en-US" altLang="zh-TW">
                <a:ea typeface="新細明體"/>
              </a:rPr>
              <a:t>You</a:t>
            </a:r>
            <a:r>
              <a:rPr lang="zh-TW" altLang="en-US">
                <a:ea typeface="新細明體"/>
              </a:rPr>
              <a:t> </a:t>
            </a:r>
            <a:r>
              <a:rPr lang="en-US" altLang="zh-TW">
                <a:ea typeface="新細明體"/>
              </a:rPr>
              <a:t>can</a:t>
            </a:r>
            <a:r>
              <a:rPr lang="zh-TW" altLang="en-US">
                <a:ea typeface="新細明體"/>
              </a:rPr>
              <a:t> </a:t>
            </a:r>
            <a:r>
              <a:rPr lang="en-US" altLang="zh-TW">
                <a:ea typeface="新細明體"/>
              </a:rPr>
              <a:t>use</a:t>
            </a:r>
            <a:r>
              <a:rPr lang="zh-TW" altLang="en-US">
                <a:ea typeface="新細明體"/>
              </a:rPr>
              <a:t> </a:t>
            </a:r>
            <a:r>
              <a:rPr lang="en-US" altLang="zh-TW">
                <a:ea typeface="新細明體"/>
              </a:rPr>
              <a:t>the</a:t>
            </a:r>
            <a:r>
              <a:rPr lang="zh-TW" altLang="en-US">
                <a:ea typeface="新細明體"/>
              </a:rPr>
              <a:t> </a:t>
            </a:r>
            <a:r>
              <a:rPr lang="en-US" altLang="zh-TW">
                <a:ea typeface="新細明體"/>
              </a:rPr>
              <a:t>web</a:t>
            </a:r>
            <a:r>
              <a:rPr lang="zh-TW" altLang="en-US">
                <a:ea typeface="新細明體"/>
              </a:rPr>
              <a:t> </a:t>
            </a:r>
            <a:r>
              <a:rPr lang="en-US" altLang="zh-TW">
                <a:ea typeface="新細明體"/>
              </a:rPr>
              <a:t>version</a:t>
            </a:r>
            <a:r>
              <a:rPr lang="zh-TW" altLang="en-US">
                <a:ea typeface="新細明體"/>
              </a:rPr>
              <a:t> </a:t>
            </a:r>
            <a:r>
              <a:rPr lang="en-US" altLang="zh-TW">
                <a:ea typeface="新細明體"/>
              </a:rPr>
              <a:t>of</a:t>
            </a:r>
            <a:r>
              <a:rPr lang="zh-TW" altLang="en-US">
                <a:ea typeface="新細明體"/>
              </a:rPr>
              <a:t> </a:t>
            </a:r>
            <a:r>
              <a:rPr lang="en-US" altLang="zh-TW">
                <a:ea typeface="新細明體"/>
              </a:rPr>
              <a:t>Office</a:t>
            </a:r>
            <a:r>
              <a:rPr lang="zh-TW" altLang="en-US">
                <a:ea typeface="新細明體"/>
              </a:rPr>
              <a:t> </a:t>
            </a:r>
            <a:r>
              <a:rPr lang="en-US" altLang="zh-TW">
                <a:ea typeface="新細明體"/>
              </a:rPr>
              <a:t>to</a:t>
            </a:r>
            <a:r>
              <a:rPr lang="zh-TW" altLang="en-US">
                <a:ea typeface="新細明體"/>
              </a:rPr>
              <a:t> </a:t>
            </a:r>
            <a:r>
              <a:rPr lang="en-US" altLang="zh-TW">
                <a:ea typeface="新細明體"/>
              </a:rPr>
              <a:t>directly</a:t>
            </a:r>
            <a:r>
              <a:rPr lang="zh-TW" altLang="en-US">
                <a:ea typeface="新細明體"/>
              </a:rPr>
              <a:t> </a:t>
            </a:r>
            <a:r>
              <a:rPr lang="en-US" altLang="zh-TW">
                <a:ea typeface="新細明體"/>
              </a:rPr>
              <a:t>open</a:t>
            </a:r>
            <a:r>
              <a:rPr lang="zh-TW" altLang="en-US">
                <a:ea typeface="新細明體"/>
              </a:rPr>
              <a:t> </a:t>
            </a:r>
            <a:r>
              <a:rPr lang="en-US" altLang="zh-TW">
                <a:ea typeface="新細明體"/>
              </a:rPr>
              <a:t>and</a:t>
            </a:r>
            <a:r>
              <a:rPr lang="zh-TW" altLang="en-US">
                <a:ea typeface="新細明體"/>
              </a:rPr>
              <a:t> </a:t>
            </a:r>
            <a:r>
              <a:rPr lang="en-US" altLang="zh-TW">
                <a:ea typeface="新細明體"/>
              </a:rPr>
              <a:t>edit</a:t>
            </a:r>
            <a:r>
              <a:rPr lang="zh-TW" altLang="en-US">
                <a:ea typeface="新細明體"/>
              </a:rPr>
              <a:t> </a:t>
            </a:r>
            <a:r>
              <a:rPr lang="en-US" altLang="zh-TW">
                <a:ea typeface="新細明體"/>
              </a:rPr>
              <a:t>Microsoft®</a:t>
            </a:r>
            <a:r>
              <a:rPr lang="zh-TW" altLang="en-US">
                <a:ea typeface="新細明體"/>
              </a:rPr>
              <a:t> </a:t>
            </a:r>
            <a:r>
              <a:rPr lang="en-US" altLang="zh-TW">
                <a:ea typeface="新細明體"/>
              </a:rPr>
              <a:t>Office</a:t>
            </a:r>
            <a:r>
              <a:rPr lang="zh-TW" altLang="en-US">
                <a:ea typeface="新細明體"/>
              </a:rPr>
              <a:t> </a:t>
            </a:r>
            <a:r>
              <a:rPr lang="en-US" altLang="zh-TW">
                <a:ea typeface="新細明體"/>
              </a:rPr>
              <a:t>documents</a:t>
            </a:r>
            <a:r>
              <a:rPr lang="zh-TW" altLang="en-US">
                <a:ea typeface="新細明體"/>
              </a:rPr>
              <a:t> </a:t>
            </a:r>
            <a:r>
              <a:rPr lang="en-US" altLang="zh-TW">
                <a:ea typeface="新細明體"/>
              </a:rPr>
              <a:t>stored</a:t>
            </a:r>
            <a:r>
              <a:rPr lang="zh-TW" altLang="en-US">
                <a:ea typeface="新細明體"/>
              </a:rPr>
              <a:t> </a:t>
            </a:r>
            <a:r>
              <a:rPr lang="en-US" altLang="zh-TW">
                <a:ea typeface="新細明體"/>
              </a:rPr>
              <a:t>in</a:t>
            </a:r>
            <a:r>
              <a:rPr lang="zh-TW" altLang="en-US">
                <a:ea typeface="新細明體"/>
              </a:rPr>
              <a:t> </a:t>
            </a:r>
            <a:r>
              <a:rPr lang="en-US" altLang="zh-TW">
                <a:ea typeface="新細明體"/>
              </a:rPr>
              <a:t>the</a:t>
            </a:r>
            <a:r>
              <a:rPr lang="zh-TW" altLang="en-US">
                <a:ea typeface="新細明體"/>
              </a:rPr>
              <a:t> </a:t>
            </a:r>
            <a:r>
              <a:rPr lang="en-US" altLang="zh-TW">
                <a:ea typeface="新細明體"/>
              </a:rPr>
              <a:t>QNAP</a:t>
            </a:r>
            <a:r>
              <a:rPr lang="zh-TW" altLang="en-US">
                <a:ea typeface="新細明體"/>
              </a:rPr>
              <a:t> </a:t>
            </a:r>
            <a:r>
              <a:rPr lang="en-US" altLang="zh-TW">
                <a:ea typeface="新細明體"/>
              </a:rPr>
              <a:t>NAS,</a:t>
            </a:r>
            <a:r>
              <a:rPr lang="zh-TW" altLang="en-US">
                <a:ea typeface="新細明體"/>
              </a:rPr>
              <a:t> </a:t>
            </a:r>
            <a:r>
              <a:rPr lang="en-US" altLang="zh-TW">
                <a:ea typeface="新細明體"/>
              </a:rPr>
              <a:t>which</a:t>
            </a:r>
            <a:r>
              <a:rPr lang="zh-TW" altLang="en-US">
                <a:ea typeface="新細明體"/>
              </a:rPr>
              <a:t> </a:t>
            </a:r>
            <a:r>
              <a:rPr lang="en-US" altLang="zh-TW">
                <a:ea typeface="新細明體"/>
              </a:rPr>
              <a:t>greatly</a:t>
            </a:r>
            <a:r>
              <a:rPr lang="zh-TW" altLang="en-US">
                <a:ea typeface="新細明體"/>
              </a:rPr>
              <a:t> </a:t>
            </a:r>
            <a:r>
              <a:rPr lang="en-US" altLang="zh-TW">
                <a:ea typeface="新細明體"/>
              </a:rPr>
              <a:t>saves</a:t>
            </a:r>
            <a:r>
              <a:rPr lang="zh-TW" altLang="en-US">
                <a:ea typeface="新細明體"/>
              </a:rPr>
              <a:t> </a:t>
            </a:r>
            <a:r>
              <a:rPr lang="en-US" altLang="zh-TW">
                <a:ea typeface="新細明體"/>
              </a:rPr>
              <a:t>the</a:t>
            </a:r>
            <a:r>
              <a:rPr lang="zh-TW" altLang="en-US">
                <a:ea typeface="新細明體"/>
              </a:rPr>
              <a:t> </a:t>
            </a:r>
            <a:r>
              <a:rPr lang="en-US" altLang="zh-TW">
                <a:ea typeface="新細明體"/>
              </a:rPr>
              <a:t>need</a:t>
            </a:r>
            <a:r>
              <a:rPr lang="zh-TW" altLang="en-US">
                <a:ea typeface="新細明體"/>
              </a:rPr>
              <a:t> </a:t>
            </a:r>
            <a:r>
              <a:rPr lang="en-US" altLang="zh-TW">
                <a:ea typeface="新細明體"/>
              </a:rPr>
              <a:t>to</a:t>
            </a:r>
            <a:r>
              <a:rPr lang="zh-TW" altLang="en-US">
                <a:ea typeface="新細明體"/>
              </a:rPr>
              <a:t> </a:t>
            </a:r>
            <a:r>
              <a:rPr lang="en-US" altLang="zh-TW">
                <a:ea typeface="新細明體"/>
              </a:rPr>
              <a:t>copy</a:t>
            </a:r>
            <a:r>
              <a:rPr lang="zh-TW" altLang="en-US">
                <a:ea typeface="新細明體"/>
              </a:rPr>
              <a:t> </a:t>
            </a:r>
            <a:r>
              <a:rPr lang="en-US" altLang="zh-TW">
                <a:ea typeface="新細明體"/>
              </a:rPr>
              <a:t>Word</a:t>
            </a:r>
            <a:r>
              <a:rPr lang="zh-TW" altLang="en-US">
                <a:ea typeface="新細明體"/>
              </a:rPr>
              <a:t> </a:t>
            </a:r>
            <a:r>
              <a:rPr lang="en-US" altLang="zh-TW">
                <a:ea typeface="新細明體"/>
              </a:rPr>
              <a:t>documents,</a:t>
            </a:r>
            <a:r>
              <a:rPr lang="zh-TW" altLang="en-US">
                <a:ea typeface="新細明體"/>
              </a:rPr>
              <a:t> </a:t>
            </a:r>
            <a:r>
              <a:rPr lang="en-US" altLang="zh-TW">
                <a:ea typeface="新細明體"/>
              </a:rPr>
              <a:t>Excel</a:t>
            </a:r>
            <a:r>
              <a:rPr lang="zh-TW" altLang="en-US">
                <a:ea typeface="新細明體"/>
              </a:rPr>
              <a:t> </a:t>
            </a:r>
            <a:r>
              <a:rPr lang="en-US" altLang="zh-TW">
                <a:ea typeface="新細明體"/>
              </a:rPr>
              <a:t>worksheets</a:t>
            </a:r>
            <a:r>
              <a:rPr lang="zh-TW" altLang="en-US">
                <a:ea typeface="新細明體"/>
              </a:rPr>
              <a:t> </a:t>
            </a:r>
            <a:r>
              <a:rPr lang="en-US" altLang="zh-TW">
                <a:ea typeface="新細明體"/>
              </a:rPr>
              <a:t>and</a:t>
            </a:r>
            <a:r>
              <a:rPr lang="zh-TW" altLang="en-US">
                <a:ea typeface="新細明體"/>
              </a:rPr>
              <a:t> </a:t>
            </a:r>
            <a:r>
              <a:rPr lang="en-US" altLang="zh-TW">
                <a:ea typeface="新細明體"/>
              </a:rPr>
              <a:t>The</a:t>
            </a:r>
            <a:r>
              <a:rPr lang="zh-TW" altLang="en-US">
                <a:ea typeface="新細明體"/>
              </a:rPr>
              <a:t> </a:t>
            </a:r>
            <a:r>
              <a:rPr lang="en-US" altLang="zh-TW">
                <a:ea typeface="新細明體"/>
              </a:rPr>
              <a:t>trouble</a:t>
            </a:r>
            <a:r>
              <a:rPr lang="zh-TW" altLang="en-US">
                <a:ea typeface="新細明體"/>
              </a:rPr>
              <a:t> </a:t>
            </a:r>
            <a:r>
              <a:rPr lang="en-US" altLang="zh-TW">
                <a:ea typeface="新細明體"/>
              </a:rPr>
              <a:t>of</a:t>
            </a:r>
            <a:r>
              <a:rPr lang="zh-TW" altLang="en-US">
                <a:ea typeface="新細明體"/>
              </a:rPr>
              <a:t> </a:t>
            </a:r>
            <a:r>
              <a:rPr lang="en-US" altLang="zh-TW">
                <a:ea typeface="新細明體"/>
              </a:rPr>
              <a:t>downloading</a:t>
            </a:r>
            <a:r>
              <a:rPr lang="zh-TW" altLang="en-US">
                <a:ea typeface="新細明體"/>
              </a:rPr>
              <a:t> </a:t>
            </a:r>
            <a:r>
              <a:rPr lang="en-US" altLang="zh-TW">
                <a:ea typeface="新細明體"/>
              </a:rPr>
              <a:t>PowerPoint</a:t>
            </a:r>
            <a:r>
              <a:rPr lang="zh-TW" altLang="en-US">
                <a:ea typeface="新細明體"/>
              </a:rPr>
              <a:t> </a:t>
            </a:r>
            <a:r>
              <a:rPr lang="en-US" altLang="zh-TW">
                <a:ea typeface="新細明體"/>
              </a:rPr>
              <a:t>from</a:t>
            </a:r>
            <a:r>
              <a:rPr lang="zh-TW" altLang="en-US">
                <a:ea typeface="新細明體"/>
              </a:rPr>
              <a:t> </a:t>
            </a:r>
            <a:r>
              <a:rPr lang="en-US" altLang="zh-TW">
                <a:ea typeface="新細明體"/>
              </a:rPr>
              <a:t>the</a:t>
            </a:r>
            <a:r>
              <a:rPr lang="zh-TW" altLang="en-US">
                <a:ea typeface="新細明體"/>
              </a:rPr>
              <a:t> </a:t>
            </a:r>
            <a:r>
              <a:rPr lang="en-US" altLang="zh-TW">
                <a:ea typeface="新細明體"/>
              </a:rPr>
              <a:t>NAS</a:t>
            </a:r>
            <a:r>
              <a:rPr lang="zh-TW" altLang="en-US">
                <a:ea typeface="新細明體"/>
              </a:rPr>
              <a:t> </a:t>
            </a:r>
            <a:r>
              <a:rPr lang="en-US" altLang="zh-TW">
                <a:ea typeface="新細明體"/>
              </a:rPr>
              <a:t>to</a:t>
            </a:r>
            <a:r>
              <a:rPr lang="zh-TW" altLang="en-US">
                <a:ea typeface="新細明體"/>
              </a:rPr>
              <a:t> </a:t>
            </a:r>
            <a:r>
              <a:rPr lang="en-US" altLang="zh-TW">
                <a:ea typeface="新細明體"/>
              </a:rPr>
              <a:t>the</a:t>
            </a:r>
            <a:r>
              <a:rPr lang="zh-TW" altLang="en-US">
                <a:ea typeface="新細明體"/>
              </a:rPr>
              <a:t> </a:t>
            </a:r>
            <a:r>
              <a:rPr lang="en-US" altLang="zh-TW">
                <a:ea typeface="新細明體"/>
              </a:rPr>
              <a:t>computer</a:t>
            </a:r>
            <a:r>
              <a:rPr lang="zh-TW" altLang="en-US">
                <a:ea typeface="新細明體"/>
              </a:rPr>
              <a:t> </a:t>
            </a:r>
            <a:r>
              <a:rPr lang="en-US" altLang="zh-TW">
                <a:ea typeface="新細明體"/>
              </a:rPr>
              <a:t>for</a:t>
            </a:r>
            <a:r>
              <a:rPr lang="zh-TW" altLang="en-US">
                <a:ea typeface="新細明體"/>
              </a:rPr>
              <a:t> </a:t>
            </a:r>
            <a:r>
              <a:rPr lang="en-US" altLang="zh-TW">
                <a:ea typeface="新細明體"/>
              </a:rPr>
              <a:t>modification!</a:t>
            </a:r>
            <a:endParaRPr lang="zh-TW" altLang="en-US">
              <a:ea typeface="新細明體"/>
            </a:endParaRPr>
          </a:p>
          <a:p>
            <a:pPr marL="158750"/>
            <a:r>
              <a:rPr lang="zh-TW" altLang="en-US">
                <a:ea typeface="新細明體"/>
              </a:rPr>
              <a:t> </a:t>
            </a:r>
            <a:r>
              <a:rPr lang="en-US" altLang="zh-TW">
                <a:ea typeface="新細明體"/>
              </a:rPr>
              <a:t>Let</a:t>
            </a:r>
            <a:r>
              <a:rPr lang="zh-TW" altLang="en-US">
                <a:ea typeface="新細明體"/>
              </a:rPr>
              <a:t> </a:t>
            </a:r>
            <a:r>
              <a:rPr lang="en-US" altLang="zh-TW">
                <a:ea typeface="新細明體"/>
              </a:rPr>
              <a:t>NAS</a:t>
            </a:r>
            <a:r>
              <a:rPr lang="zh-TW" altLang="en-US">
                <a:ea typeface="新細明體"/>
              </a:rPr>
              <a:t> </a:t>
            </a:r>
            <a:r>
              <a:rPr lang="en-US" altLang="zh-TW">
                <a:ea typeface="新細明體"/>
              </a:rPr>
              <a:t>be</a:t>
            </a:r>
            <a:r>
              <a:rPr lang="zh-TW" altLang="en-US">
                <a:ea typeface="新細明體"/>
              </a:rPr>
              <a:t> </a:t>
            </a:r>
            <a:r>
              <a:rPr lang="en-US" altLang="zh-TW">
                <a:ea typeface="新細明體"/>
              </a:rPr>
              <a:t>an</a:t>
            </a:r>
            <a:r>
              <a:rPr lang="zh-TW" altLang="en-US">
                <a:ea typeface="新細明體"/>
              </a:rPr>
              <a:t> </a:t>
            </a:r>
            <a:r>
              <a:rPr lang="en-US" altLang="zh-TW">
                <a:ea typeface="新細明體"/>
              </a:rPr>
              <a:t>enterprise</a:t>
            </a:r>
            <a:r>
              <a:rPr lang="zh-TW" altLang="en-US">
                <a:ea typeface="新細明體"/>
              </a:rPr>
              <a:t> </a:t>
            </a:r>
            <a:r>
              <a:rPr lang="en-US" altLang="zh-TW">
                <a:ea typeface="新細明體"/>
              </a:rPr>
              <a:t>team</a:t>
            </a:r>
            <a:r>
              <a:rPr lang="zh-TW" altLang="en-US">
                <a:ea typeface="新細明體"/>
              </a:rPr>
              <a:t> </a:t>
            </a:r>
            <a:r>
              <a:rPr lang="en-US" altLang="zh-TW">
                <a:ea typeface="新細明體"/>
              </a:rPr>
              <a:t>workstation,</a:t>
            </a:r>
            <a:r>
              <a:rPr lang="zh-TW" altLang="en-US">
                <a:ea typeface="新細明體"/>
              </a:rPr>
              <a:t> </a:t>
            </a:r>
            <a:r>
              <a:rPr lang="en-US" altLang="zh-TW">
                <a:ea typeface="新細明體"/>
              </a:rPr>
              <a:t>and</a:t>
            </a:r>
            <a:r>
              <a:rPr lang="zh-TW" altLang="en-US">
                <a:ea typeface="新細明體"/>
              </a:rPr>
              <a:t> </a:t>
            </a:r>
            <a:r>
              <a:rPr lang="en-US" altLang="zh-TW">
                <a:ea typeface="新細明體"/>
              </a:rPr>
              <a:t>various</a:t>
            </a:r>
            <a:r>
              <a:rPr lang="zh-TW" altLang="en-US">
                <a:ea typeface="新細明體"/>
              </a:rPr>
              <a:t> </a:t>
            </a:r>
            <a:r>
              <a:rPr lang="en-US" altLang="zh-TW">
                <a:ea typeface="新細明體"/>
              </a:rPr>
              <a:t>files</a:t>
            </a:r>
            <a:r>
              <a:rPr lang="zh-TW" altLang="en-US">
                <a:ea typeface="新細明體"/>
              </a:rPr>
              <a:t> </a:t>
            </a:r>
            <a:r>
              <a:rPr lang="en-US" altLang="zh-TW">
                <a:ea typeface="新細明體"/>
              </a:rPr>
              <a:t>and</a:t>
            </a:r>
            <a:r>
              <a:rPr lang="zh-TW" altLang="en-US">
                <a:ea typeface="新細明體"/>
              </a:rPr>
              <a:t> </a:t>
            </a:r>
            <a:r>
              <a:rPr lang="en-US" altLang="zh-TW">
                <a:ea typeface="新細明體"/>
              </a:rPr>
              <a:t>functions</a:t>
            </a:r>
            <a:r>
              <a:rPr lang="zh-TW" altLang="en-US">
                <a:ea typeface="新細明體"/>
              </a:rPr>
              <a:t> </a:t>
            </a:r>
            <a:r>
              <a:rPr lang="en-US" altLang="zh-TW">
                <a:ea typeface="新細明體"/>
              </a:rPr>
              <a:t>make</a:t>
            </a:r>
            <a:r>
              <a:rPr lang="zh-TW" altLang="en-US">
                <a:ea typeface="新細明體"/>
              </a:rPr>
              <a:t> </a:t>
            </a:r>
            <a:r>
              <a:rPr lang="en-US" altLang="zh-TW">
                <a:ea typeface="新細明體"/>
              </a:rPr>
              <a:t>collaborative</a:t>
            </a:r>
            <a:r>
              <a:rPr lang="zh-TW" altLang="en-US">
                <a:ea typeface="新細明體"/>
              </a:rPr>
              <a:t> </a:t>
            </a:r>
            <a:r>
              <a:rPr lang="en-US" altLang="zh-TW">
                <a:ea typeface="新細明體"/>
              </a:rPr>
              <a:t>work</a:t>
            </a:r>
            <a:r>
              <a:rPr lang="zh-TW" altLang="en-US">
                <a:ea typeface="新細明體"/>
              </a:rPr>
              <a:t> </a:t>
            </a:r>
            <a:r>
              <a:rPr lang="en-US" altLang="zh-TW">
                <a:ea typeface="新細明體"/>
              </a:rPr>
              <a:t>easier.</a:t>
            </a:r>
            <a:r>
              <a:rPr lang="zh-TW" altLang="en-US">
                <a:ea typeface="新細明體"/>
              </a:rPr>
              <a:t> </a:t>
            </a:r>
            <a:r>
              <a:rPr lang="en-US" altLang="zh-TW">
                <a:ea typeface="新細明體"/>
              </a:rPr>
              <a:t>There</a:t>
            </a:r>
            <a:r>
              <a:rPr lang="zh-TW" altLang="en-US">
                <a:ea typeface="新細明體"/>
              </a:rPr>
              <a:t> </a:t>
            </a:r>
            <a:r>
              <a:rPr lang="en-US" altLang="zh-TW">
                <a:ea typeface="新細明體"/>
              </a:rPr>
              <a:t>are</a:t>
            </a:r>
            <a:r>
              <a:rPr lang="zh-TW" altLang="en-US">
                <a:ea typeface="新細明體"/>
              </a:rPr>
              <a:t> </a:t>
            </a:r>
            <a:r>
              <a:rPr lang="en-US" altLang="zh-TW">
                <a:ea typeface="新細明體"/>
              </a:rPr>
              <a:t>also</a:t>
            </a:r>
            <a:r>
              <a:rPr lang="zh-TW" altLang="en-US">
                <a:ea typeface="新細明體"/>
              </a:rPr>
              <a:t> </a:t>
            </a:r>
            <a:r>
              <a:rPr lang="en-US" altLang="zh-TW">
                <a:ea typeface="新細明體"/>
              </a:rPr>
              <a:t>some</a:t>
            </a:r>
            <a:r>
              <a:rPr lang="zh-TW" altLang="en-US">
                <a:ea typeface="新細明體"/>
              </a:rPr>
              <a:t> </a:t>
            </a:r>
            <a:r>
              <a:rPr lang="en-US" altLang="zh-TW">
                <a:ea typeface="新細明體"/>
              </a:rPr>
              <a:t>necessary</a:t>
            </a:r>
            <a:r>
              <a:rPr lang="zh-TW" altLang="en-US">
                <a:ea typeface="新細明體"/>
              </a:rPr>
              <a:t> </a:t>
            </a:r>
            <a:r>
              <a:rPr lang="en-US" altLang="zh-TW">
                <a:ea typeface="新細明體"/>
              </a:rPr>
              <a:t>setting</a:t>
            </a:r>
            <a:r>
              <a:rPr lang="en-US"/>
              <a:t>s</a:t>
            </a:r>
            <a:r>
              <a:rPr lang="zh-TW" altLang="en-US">
                <a:ea typeface="新細明體"/>
              </a:rPr>
              <a:t> </a:t>
            </a:r>
            <a:r>
              <a:rPr lang="en-US"/>
              <a:t>to</a:t>
            </a:r>
            <a:r>
              <a:rPr lang="zh-TW" altLang="en-US">
                <a:ea typeface="新細明體"/>
              </a:rPr>
              <a:t> </a:t>
            </a:r>
            <a:r>
              <a:rPr lang="en-US"/>
              <a:t>pay</a:t>
            </a:r>
            <a:r>
              <a:rPr lang="zh-TW" altLang="en-US">
                <a:ea typeface="新細明體"/>
              </a:rPr>
              <a:t> </a:t>
            </a:r>
            <a:r>
              <a:rPr lang="en-US"/>
              <a:t>attentio</a:t>
            </a:r>
            <a:r>
              <a:rPr lang="en-US" altLang="zh-TW">
                <a:ea typeface="新細明體"/>
              </a:rPr>
              <a:t>n here,</a:t>
            </a:r>
            <a:r>
              <a:rPr lang="zh-TW" altLang="en-US">
                <a:ea typeface="新細明體"/>
              </a:rPr>
              <a:t> </a:t>
            </a:r>
            <a:r>
              <a:rPr lang="en-US" altLang="zh-TW">
                <a:ea typeface="新細明體"/>
              </a:rPr>
              <a:t>such</a:t>
            </a:r>
            <a:r>
              <a:rPr lang="zh-TW" altLang="en-US">
                <a:ea typeface="新細明體"/>
              </a:rPr>
              <a:t> </a:t>
            </a:r>
            <a:r>
              <a:rPr lang="en-US" altLang="zh-TW">
                <a:ea typeface="新細明體"/>
              </a:rPr>
              <a:t>as. To edit with office online ,</a:t>
            </a:r>
            <a:r>
              <a:rPr lang="en-US">
                <a:ea typeface="Calibri"/>
              </a:rPr>
              <a:t>CloudLink</a:t>
            </a:r>
            <a:r>
              <a:rPr lang="en-US"/>
              <a:t> needs to be enabled</a:t>
            </a:r>
            <a:endParaRPr lang="zh-TW" altLang="en-US">
              <a:cs typeface="Calibri" panose="020F0502020204030204"/>
            </a:endParaRPr>
          </a:p>
          <a:p>
            <a:pPr marL="171450" indent="-171450">
              <a:buFont typeface="Arial"/>
              <a:buChar char="•"/>
            </a:pPr>
            <a:endParaRPr lang="zh-TW" alt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E6067F0-5D8C-C649-9E7E-E5C399B34C7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6289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And for File management. </a:t>
            </a:r>
          </a:p>
          <a:p>
            <a:r>
              <a:rPr lang="en-US" err="1"/>
              <a:t>Qsirch</a:t>
            </a:r>
            <a:r>
              <a:rPr lang="en-US"/>
              <a:t> is a powerful full-text search engine exclusively designed for QNAP NAS, allowing you to find files stored on NAS faster to maximize data value. Simply enter keywords to start searching for files, images, videos, music, emails, and more - </a:t>
            </a:r>
            <a:r>
              <a:rPr lang="en-US" err="1"/>
              <a:t>Qsirch</a:t>
            </a:r>
            <a:r>
              <a:rPr lang="en-US"/>
              <a:t> makes file searching faster and easier!</a:t>
            </a:r>
            <a:endParaRPr lang="en-US">
              <a:cs typeface="Calibri"/>
            </a:endParaRPr>
          </a:p>
          <a:p>
            <a:endParaRPr lang="en-US">
              <a:cs typeface="Calibri"/>
            </a:endParaRPr>
          </a:p>
          <a:p>
            <a:r>
              <a:rPr lang="en-US">
                <a:cs typeface="Calibri"/>
              </a:rPr>
              <a:t>And </a:t>
            </a:r>
            <a:r>
              <a:rPr lang="en-US" err="1">
                <a:cs typeface="Calibri"/>
              </a:rPr>
              <a:t>Qfiling</a:t>
            </a:r>
            <a:r>
              <a:rPr lang="en-US">
                <a:cs typeface="Calibri"/>
              </a:rPr>
              <a:t> </a:t>
            </a:r>
            <a:br>
              <a:rPr lang="en-US">
                <a:cs typeface="+mn-lt"/>
              </a:rPr>
            </a:br>
            <a:r>
              <a:rPr lang="en-US"/>
              <a:t>When using QNAP NAS as centralized file storage, being able to efficiently organize files is a fundamental principle for everyday management and usage. But when faced with a huge number of files spread across multiple folders, it becomes increasingly harder, more time consuming, and frustrating to categorize and archive them. With </a:t>
            </a:r>
            <a:r>
              <a:rPr lang="en-US" err="1"/>
              <a:t>Qfiling</a:t>
            </a:r>
            <a:r>
              <a:rPr lang="en-US"/>
              <a:t> organizing files is now automatic and efficient</a:t>
            </a:r>
            <a:endParaRPr lang="en-US">
              <a:cs typeface="Calibri"/>
            </a:endParaRPr>
          </a:p>
          <a:p>
            <a:endParaRPr lang="en-US">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33</a:t>
            </a:fld>
            <a:endParaRPr lang="zh-TW" altLang="en-US"/>
          </a:p>
        </p:txBody>
      </p:sp>
    </p:spTree>
    <p:extLst>
      <p:ext uri="{BB962C8B-B14F-4D97-AF65-F5344CB8AC3E}">
        <p14:creationId xmlns:p14="http://schemas.microsoft.com/office/powerpoint/2010/main" val="2120779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r>
              <a:rPr lang="en-US" altLang="zh-TW">
                <a:ea typeface="新細明體"/>
              </a:rPr>
              <a:t>As</a:t>
            </a:r>
            <a:r>
              <a:rPr lang="zh-TW">
                <a:ea typeface="新細明體"/>
              </a:rPr>
              <a:t> </a:t>
            </a:r>
            <a:r>
              <a:rPr lang="en-US" altLang="zh-TW">
                <a:ea typeface="新細明體"/>
              </a:rPr>
              <a:t>a</a:t>
            </a:r>
            <a:r>
              <a:rPr lang="zh-TW">
                <a:ea typeface="新細明體"/>
              </a:rPr>
              <a:t> </a:t>
            </a:r>
            <a:r>
              <a:rPr lang="en-US" altLang="zh-TW">
                <a:ea typeface="新細明體"/>
              </a:rPr>
              <a:t>NAS</a:t>
            </a:r>
            <a:r>
              <a:rPr lang="zh-TW">
                <a:ea typeface="新細明體"/>
              </a:rPr>
              <a:t> </a:t>
            </a:r>
            <a:r>
              <a:rPr lang="en-US" altLang="zh-TW">
                <a:ea typeface="新細明體"/>
              </a:rPr>
              <a:t>for</a:t>
            </a:r>
            <a:r>
              <a:rPr lang="zh-TW">
                <a:ea typeface="新細明體"/>
              </a:rPr>
              <a:t> </a:t>
            </a:r>
            <a:r>
              <a:rPr lang="en-US" altLang="zh-TW">
                <a:ea typeface="新細明體"/>
              </a:rPr>
              <a:t>data</a:t>
            </a:r>
            <a:r>
              <a:rPr lang="zh-TW">
                <a:ea typeface="新細明體"/>
              </a:rPr>
              <a:t> </a:t>
            </a:r>
            <a:r>
              <a:rPr lang="en-US" altLang="zh-TW">
                <a:ea typeface="新細明體"/>
              </a:rPr>
              <a:t>storage</a:t>
            </a:r>
            <a:r>
              <a:rPr lang="zh-TW">
                <a:ea typeface="新細明體"/>
              </a:rPr>
              <a:t> </a:t>
            </a:r>
            <a:r>
              <a:rPr lang="en-US" altLang="zh-TW">
                <a:ea typeface="新細明體"/>
              </a:rPr>
              <a:t>management,</a:t>
            </a:r>
            <a:r>
              <a:rPr lang="zh-TW">
                <a:ea typeface="新細明體"/>
              </a:rPr>
              <a:t> </a:t>
            </a:r>
            <a:r>
              <a:rPr lang="en-US" altLang="zh-TW">
                <a:ea typeface="新細明體"/>
              </a:rPr>
              <a:t>if</a:t>
            </a:r>
            <a:r>
              <a:rPr lang="zh-TW">
                <a:ea typeface="新細明體"/>
              </a:rPr>
              <a:t> </a:t>
            </a:r>
            <a:r>
              <a:rPr lang="en-US" altLang="zh-TW">
                <a:ea typeface="新細明體"/>
              </a:rPr>
              <a:t>multiple</a:t>
            </a:r>
            <a:r>
              <a:rPr lang="zh-TW">
                <a:ea typeface="新細明體"/>
              </a:rPr>
              <a:t> </a:t>
            </a:r>
            <a:r>
              <a:rPr lang="en-US" altLang="zh-TW">
                <a:ea typeface="新細明體"/>
              </a:rPr>
              <a:t>people</a:t>
            </a:r>
            <a:r>
              <a:rPr lang="zh-TW">
                <a:ea typeface="新細明體"/>
              </a:rPr>
              <a:t> </a:t>
            </a:r>
            <a:r>
              <a:rPr lang="en-US" altLang="zh-TW">
                <a:ea typeface="新細明體"/>
              </a:rPr>
              <a:t>and</a:t>
            </a:r>
            <a:r>
              <a:rPr lang="zh-TW">
                <a:ea typeface="新細明體"/>
              </a:rPr>
              <a:t> </a:t>
            </a:r>
            <a:r>
              <a:rPr lang="en-US" altLang="zh-TW">
                <a:ea typeface="新細明體"/>
              </a:rPr>
              <a:t>multiple</a:t>
            </a:r>
            <a:r>
              <a:rPr lang="zh-TW">
                <a:ea typeface="新細明體"/>
              </a:rPr>
              <a:t> </a:t>
            </a:r>
            <a:r>
              <a:rPr lang="en-US" altLang="zh-TW">
                <a:ea typeface="新細明體"/>
              </a:rPr>
              <a:t>devices</a:t>
            </a:r>
            <a:r>
              <a:rPr lang="zh-TW">
                <a:ea typeface="新細明體"/>
              </a:rPr>
              <a:t> </a:t>
            </a:r>
            <a:r>
              <a:rPr lang="en-US" altLang="zh-TW">
                <a:ea typeface="新細明體"/>
              </a:rPr>
              <a:t>are</a:t>
            </a:r>
            <a:r>
              <a:rPr lang="zh-TW">
                <a:ea typeface="新細明體"/>
              </a:rPr>
              <a:t> </a:t>
            </a:r>
            <a:r>
              <a:rPr lang="en-US" altLang="zh-TW">
                <a:ea typeface="新細明體"/>
              </a:rPr>
              <a:t>used,</a:t>
            </a:r>
            <a:r>
              <a:rPr lang="zh-TW">
                <a:ea typeface="新細明體"/>
              </a:rPr>
              <a:t> </a:t>
            </a:r>
            <a:r>
              <a:rPr lang="en-US" altLang="zh-TW">
                <a:ea typeface="新細明體"/>
              </a:rPr>
              <a:t>we</a:t>
            </a:r>
            <a:r>
              <a:rPr lang="zh-TW">
                <a:ea typeface="新細明體"/>
              </a:rPr>
              <a:t> </a:t>
            </a:r>
            <a:r>
              <a:rPr lang="en-US" altLang="zh-TW">
                <a:ea typeface="新細明體"/>
              </a:rPr>
              <a:t>also</a:t>
            </a:r>
            <a:r>
              <a:rPr lang="zh-TW">
                <a:ea typeface="新細明體"/>
              </a:rPr>
              <a:t> </a:t>
            </a:r>
            <a:r>
              <a:rPr lang="en-US" altLang="zh-TW">
                <a:ea typeface="新細明體"/>
              </a:rPr>
              <a:t>have</a:t>
            </a:r>
            <a:r>
              <a:rPr lang="zh-TW">
                <a:ea typeface="新細明體"/>
              </a:rPr>
              <a:t> Qsync to support cross-device team collaboration tools</a:t>
            </a:r>
          </a:p>
          <a:p>
            <a:pPr marL="158750"/>
            <a:r>
              <a:rPr lang="zh-TW"/>
              <a:t>Qsync enables efficient file synchronization between a QNAP NAS and linked devices such as computers, laptops, and mobile devices. With Qsync, you can easily access data across all your devices and share it among your team members.</a:t>
            </a:r>
            <a:endParaRPr lang="en-US" altLang="zh-TW"/>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BE2EBB-CED9-4809-8834-A9C61EF8D3E0}" type="slidenum">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5307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indent="-298450"/>
            <a:r>
              <a:rPr lang="zh-TW"/>
              <a:t>When it comes to network storage equipment, there is no doubt security is first. In addition to the backup mechanism provided by QNAP NAS, we will also share the concept of data security.then What is the correct backup strategy? It will be backup 3-2-1 . This has been a backup strategy recommended by the US government for a long time. Here is a brief introduction. There are only three key points for backing up 3-2-1. , There are three files icon on the screen, we are naming them as copies, first: you need to prepare three copies for important files, second: put them in two different media like NAS and Google Drive, Third: keep one remote backup such as setting the NAS at home and company or Taiwan and the United States, the above three key points, we recommend you use two NAS to achieve government-level data backup strategy.</a:t>
            </a:r>
            <a:endParaRPr lang="en-US" altLang="zh-TW"/>
          </a:p>
          <a:p>
            <a:pPr marL="457200" indent="-298450"/>
            <a:r>
              <a:rPr lang="zh-TW"/>
              <a:t>So </a:t>
            </a:r>
            <a:endParaRPr lang="en-US" altLang="zh-TW"/>
          </a:p>
          <a:p>
            <a:pPr marL="457200" indent="-298450"/>
            <a:r>
              <a:rPr lang="zh-TW"/>
              <a:t>Keep 3 copies, on 2 types of storage, and store 1 copy off-site to ensure your data safety</a:t>
            </a:r>
            <a:endParaRPr lang="en-US" altLang="zh-TW"/>
          </a:p>
          <a:p>
            <a:pPr marL="158750"/>
            <a:endParaRPr lang="zh-TW"/>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E944ED-08EB-4D93-ACE1-7399A139B7A7}"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7519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85750" indent="-285750">
              <a:buFont typeface="Arial"/>
              <a:buChar char="•"/>
            </a:pPr>
            <a:r>
              <a:rPr lang="zh-TW">
                <a:ea typeface="新細明體"/>
              </a:rPr>
              <a:t>With </a:t>
            </a:r>
            <a:r>
              <a:rPr lang="en-US" altLang="zh-TW">
                <a:ea typeface="新細明體"/>
              </a:rPr>
              <a:t>up</a:t>
            </a:r>
            <a:r>
              <a:rPr lang="zh-TW">
                <a:ea typeface="新細明體"/>
              </a:rPr>
              <a:t> to </a:t>
            </a:r>
            <a:r>
              <a:rPr lang="en-US" altLang="zh-TW">
                <a:ea typeface="新細明體"/>
              </a:rPr>
              <a:t>intel</a:t>
            </a:r>
            <a:r>
              <a:rPr lang="zh-TW">
                <a:ea typeface="新細明體"/>
              </a:rPr>
              <a:t> </a:t>
            </a:r>
            <a:r>
              <a:rPr lang="en-US" altLang="zh-TW">
                <a:ea typeface="新細明體"/>
              </a:rPr>
              <a:t>core</a:t>
            </a:r>
            <a:r>
              <a:rPr lang="zh-TW">
                <a:ea typeface="新細明體"/>
              </a:rPr>
              <a:t> </a:t>
            </a:r>
            <a:r>
              <a:rPr lang="en-US" altLang="zh-TW">
                <a:ea typeface="新細明體"/>
              </a:rPr>
              <a:t>i9</a:t>
            </a:r>
            <a:r>
              <a:rPr lang="zh-TW">
                <a:ea typeface="新細明體"/>
              </a:rPr>
              <a:t> </a:t>
            </a:r>
            <a:r>
              <a:rPr lang="en-US" altLang="zh-TW">
                <a:ea typeface="新細明體"/>
              </a:rPr>
              <a:t>16core processor</a:t>
            </a:r>
            <a:r>
              <a:rPr lang="zh-TW">
                <a:ea typeface="新細明體"/>
              </a:rPr>
              <a:t>, it can also be a virtual machine and container workstation </a:t>
            </a:r>
            <a:endParaRPr lang="en-US" altLang="zh-TW">
              <a:ea typeface="新細明體"/>
            </a:endParaRPr>
          </a:p>
          <a:p>
            <a:pPr marL="285750" indent="-285750">
              <a:buFont typeface="Arial"/>
              <a:buChar char="•"/>
            </a:pPr>
            <a:r>
              <a:rPr lang="en-US" altLang="zh-TW"/>
              <a:t>Virtualization Station is a fast and reliable hypervisor on QNAP NAS and appliances. You can run multiple virtual machines on Virtualization Station to meet versatile virtualization needs and to benefit from cost savings and advanced features.</a:t>
            </a:r>
            <a:endParaRPr lang="zh-TW"/>
          </a:p>
          <a:p>
            <a:pPr marL="285750" indent="-285750">
              <a:buFont typeface="Arial"/>
              <a:buChar char="•"/>
            </a:pPr>
            <a:r>
              <a:rPr lang="zh-TW">
                <a:ea typeface="新細明體"/>
              </a:rPr>
              <a:t>QNAP Container Station </a:t>
            </a:r>
            <a:r>
              <a:rPr lang="en-US" altLang="zh-TW">
                <a:ea typeface="新細明體"/>
              </a:rPr>
              <a:t>exclusively</a:t>
            </a:r>
            <a:r>
              <a:rPr lang="zh-TW">
                <a:ea typeface="新細明體"/>
              </a:rPr>
              <a:t> </a:t>
            </a:r>
            <a:r>
              <a:rPr lang="en-US" altLang="zh-TW">
                <a:ea typeface="新細明體"/>
              </a:rPr>
              <a:t>integrates</a:t>
            </a:r>
            <a:r>
              <a:rPr lang="zh-TW">
                <a:ea typeface="新細明體"/>
              </a:rPr>
              <a:t> LXD </a:t>
            </a:r>
            <a:r>
              <a:rPr lang="en-US" altLang="zh-TW">
                <a:ea typeface="新細明體"/>
              </a:rPr>
              <a:t>and</a:t>
            </a:r>
            <a:r>
              <a:rPr lang="zh-TW">
                <a:ea typeface="新細明體"/>
              </a:rPr>
              <a:t> Docker®</a:t>
            </a:r>
            <a:r>
              <a:rPr lang="en-US" altLang="zh-TW">
                <a:ea typeface="新細明體"/>
              </a:rPr>
              <a:t>,</a:t>
            </a:r>
            <a:r>
              <a:rPr lang="zh-TW">
                <a:ea typeface="新細明體"/>
              </a:rPr>
              <a:t> Kata </a:t>
            </a:r>
            <a:r>
              <a:rPr lang="en-US" altLang="zh-TW">
                <a:ea typeface="新細明體"/>
              </a:rPr>
              <a:t>lightweight</a:t>
            </a:r>
            <a:r>
              <a:rPr lang="zh-TW">
                <a:ea typeface="新細明體"/>
              </a:rPr>
              <a:t> </a:t>
            </a:r>
            <a:r>
              <a:rPr lang="en-US" altLang="zh-TW">
                <a:ea typeface="新細明體"/>
              </a:rPr>
              <a:t>virtualization</a:t>
            </a:r>
            <a:r>
              <a:rPr lang="zh-TW">
                <a:ea typeface="新細明體"/>
              </a:rPr>
              <a:t> </a:t>
            </a:r>
            <a:r>
              <a:rPr lang="en-US" altLang="zh-TW">
                <a:ea typeface="新細明體"/>
              </a:rPr>
              <a:t>technologies,</a:t>
            </a:r>
            <a:r>
              <a:rPr lang="zh-TW">
                <a:ea typeface="新細明體"/>
              </a:rPr>
              <a:t> </a:t>
            </a:r>
            <a:r>
              <a:rPr lang="en-US" altLang="zh-TW">
                <a:ea typeface="新細明體"/>
              </a:rPr>
              <a:t>allowing</a:t>
            </a:r>
            <a:r>
              <a:rPr lang="zh-TW">
                <a:ea typeface="新細明體"/>
              </a:rPr>
              <a:t> </a:t>
            </a:r>
            <a:r>
              <a:rPr lang="en-US" altLang="zh-TW">
                <a:ea typeface="新細明體"/>
              </a:rPr>
              <a:t>you</a:t>
            </a:r>
            <a:r>
              <a:rPr lang="zh-TW">
                <a:ea typeface="新細明體"/>
              </a:rPr>
              <a:t> </a:t>
            </a:r>
            <a:r>
              <a:rPr lang="en-US" altLang="zh-TW">
                <a:ea typeface="新細明體"/>
              </a:rPr>
              <a:t>to</a:t>
            </a:r>
            <a:r>
              <a:rPr lang="zh-TW">
                <a:ea typeface="新細明體"/>
              </a:rPr>
              <a:t> </a:t>
            </a:r>
            <a:r>
              <a:rPr lang="en-US" altLang="zh-TW">
                <a:ea typeface="新細明體"/>
              </a:rPr>
              <a:t>operate</a:t>
            </a:r>
            <a:r>
              <a:rPr lang="zh-TW">
                <a:ea typeface="新細明體"/>
              </a:rPr>
              <a:t> </a:t>
            </a:r>
            <a:r>
              <a:rPr lang="en-US" altLang="zh-TW">
                <a:ea typeface="新細明體"/>
              </a:rPr>
              <a:t>multiple</a:t>
            </a:r>
            <a:r>
              <a:rPr lang="zh-TW">
                <a:ea typeface="新細明體"/>
              </a:rPr>
              <a:t> </a:t>
            </a:r>
            <a:r>
              <a:rPr lang="en-US" altLang="zh-TW">
                <a:ea typeface="新細明體"/>
              </a:rPr>
              <a:t>isolated</a:t>
            </a:r>
            <a:r>
              <a:rPr lang="zh-TW">
                <a:ea typeface="新細明體"/>
              </a:rPr>
              <a:t> </a:t>
            </a:r>
            <a:r>
              <a:rPr lang="en-US" altLang="zh-TW">
                <a:ea typeface="新細明體"/>
              </a:rPr>
              <a:t>Linux®</a:t>
            </a:r>
            <a:r>
              <a:rPr lang="zh-TW">
                <a:ea typeface="新細明體"/>
              </a:rPr>
              <a:t> </a:t>
            </a:r>
            <a:r>
              <a:rPr lang="en-US" altLang="zh-TW">
                <a:ea typeface="新細明體"/>
              </a:rPr>
              <a:t>systems</a:t>
            </a:r>
            <a:r>
              <a:rPr lang="zh-TW">
                <a:ea typeface="新細明體"/>
              </a:rPr>
              <a:t> </a:t>
            </a:r>
            <a:r>
              <a:rPr lang="en-US" altLang="zh-TW">
                <a:ea typeface="新細明體"/>
              </a:rPr>
              <a:t>on</a:t>
            </a:r>
            <a:r>
              <a:rPr lang="zh-TW">
                <a:ea typeface="新細明體"/>
              </a:rPr>
              <a:t> </a:t>
            </a:r>
            <a:r>
              <a:rPr lang="en-US" altLang="zh-TW">
                <a:ea typeface="新細明體"/>
              </a:rPr>
              <a:t>a</a:t>
            </a:r>
            <a:r>
              <a:rPr lang="zh-TW">
                <a:ea typeface="新細明體"/>
              </a:rPr>
              <a:t> QNAP NAS </a:t>
            </a:r>
            <a:r>
              <a:rPr lang="en-US" altLang="zh-TW">
                <a:ea typeface="新細明體"/>
              </a:rPr>
              <a:t>as</a:t>
            </a:r>
            <a:r>
              <a:rPr lang="zh-TW">
                <a:ea typeface="新細明體"/>
              </a:rPr>
              <a:t> </a:t>
            </a:r>
            <a:r>
              <a:rPr lang="en-US" altLang="zh-TW">
                <a:ea typeface="新細明體"/>
              </a:rPr>
              <a:t>well</a:t>
            </a:r>
            <a:r>
              <a:rPr lang="zh-TW">
                <a:ea typeface="新細明體"/>
              </a:rPr>
              <a:t> </a:t>
            </a:r>
            <a:r>
              <a:rPr lang="en-US" altLang="zh-TW">
                <a:ea typeface="新細明體"/>
              </a:rPr>
              <a:t>as</a:t>
            </a:r>
            <a:r>
              <a:rPr lang="zh-TW">
                <a:ea typeface="新細明體"/>
              </a:rPr>
              <a:t> </a:t>
            </a:r>
            <a:r>
              <a:rPr lang="en-US" altLang="zh-TW">
                <a:ea typeface="新細明體"/>
              </a:rPr>
              <a:t>download</a:t>
            </a:r>
            <a:r>
              <a:rPr lang="zh-TW">
                <a:ea typeface="新細明體"/>
              </a:rPr>
              <a:t> </a:t>
            </a:r>
            <a:r>
              <a:rPr lang="en-US" altLang="zh-TW">
                <a:ea typeface="新細明體"/>
              </a:rPr>
              <a:t>apps</a:t>
            </a:r>
            <a:r>
              <a:rPr lang="zh-TW">
                <a:ea typeface="新細明體"/>
              </a:rPr>
              <a:t> </a:t>
            </a:r>
            <a:r>
              <a:rPr lang="en-US" altLang="zh-TW">
                <a:ea typeface="新細明體"/>
              </a:rPr>
              <a:t>from</a:t>
            </a:r>
            <a:r>
              <a:rPr lang="zh-TW">
                <a:ea typeface="新細明體"/>
              </a:rPr>
              <a:t> </a:t>
            </a:r>
            <a:r>
              <a:rPr lang="en-US" altLang="zh-TW">
                <a:ea typeface="新細明體"/>
              </a:rPr>
              <a:t>the</a:t>
            </a:r>
            <a:r>
              <a:rPr lang="zh-TW">
                <a:ea typeface="新細明體"/>
              </a:rPr>
              <a:t> </a:t>
            </a:r>
            <a:r>
              <a:rPr lang="en-US" altLang="zh-TW">
                <a:ea typeface="新細明體"/>
              </a:rPr>
              <a:t>built-</a:t>
            </a:r>
            <a:r>
              <a:rPr lang="zh-TW">
                <a:ea typeface="新細明體"/>
              </a:rPr>
              <a:t>in Docker® Hub/LXD </a:t>
            </a:r>
            <a:r>
              <a:rPr lang="en-US" altLang="zh-TW">
                <a:ea typeface="新細明體"/>
              </a:rPr>
              <a:t>Image</a:t>
            </a:r>
            <a:r>
              <a:rPr lang="zh-TW">
                <a:ea typeface="新細明體"/>
              </a:rPr>
              <a:t> </a:t>
            </a:r>
            <a:r>
              <a:rPr lang="en-US" altLang="zh-TW">
                <a:ea typeface="新細明體"/>
              </a:rPr>
              <a:t>Server</a:t>
            </a:r>
            <a:r>
              <a:rPr lang="zh-TW">
                <a:ea typeface="新細明體"/>
              </a:rPr>
              <a:t> </a:t>
            </a:r>
            <a:r>
              <a:rPr lang="en-US" altLang="zh-TW">
                <a:ea typeface="新細明體"/>
              </a:rPr>
              <a:t>Registry.</a:t>
            </a:r>
            <a:endParaRPr lang="zh-TW">
              <a:ea typeface="新細明體"/>
            </a:endParaRPr>
          </a:p>
          <a:p>
            <a:pPr marL="285750" indent="-285750">
              <a:buFont typeface="Arial"/>
              <a:buChar char="•"/>
            </a:pPr>
            <a:endParaRPr lang="zh-TW"/>
          </a:p>
          <a:p>
            <a:pPr marL="285750" indent="-285750">
              <a:buFont typeface="Arial"/>
              <a:buChar char="•"/>
            </a:pPr>
            <a:endParaRPr lang="en-US" alt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36</a:t>
            </a:fld>
            <a:endParaRPr lang="zh-TW" altLang="en-US"/>
          </a:p>
        </p:txBody>
      </p:sp>
    </p:spTree>
    <p:extLst>
      <p:ext uri="{BB962C8B-B14F-4D97-AF65-F5344CB8AC3E}">
        <p14:creationId xmlns:p14="http://schemas.microsoft.com/office/powerpoint/2010/main" val="1359651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And we also provide various High-performance multimedia streaming platform. Such as </a:t>
            </a:r>
            <a:endParaRPr lang="en-US" altLang="zh-TW">
              <a:ea typeface="新細明體"/>
            </a:endParaRPr>
          </a:p>
          <a:p>
            <a:r>
              <a:rPr lang="en-US" altLang="zh-TW" b="1" err="1">
                <a:ea typeface="新細明體"/>
              </a:rPr>
              <a:t>Qumagie</a:t>
            </a:r>
            <a:r>
              <a:rPr lang="en-US" altLang="zh-TW" b="1">
                <a:ea typeface="新細明體"/>
              </a:rPr>
              <a:t> : </a:t>
            </a:r>
            <a:r>
              <a:rPr lang="en-US" b="1"/>
              <a:t>AI smart photo albums and auto classification</a:t>
            </a:r>
            <a:endParaRPr lang="en-US"/>
          </a:p>
          <a:p>
            <a:r>
              <a:rPr lang="en-US" altLang="zh-TW" b="1">
                <a:ea typeface="新細明體"/>
                <a:cs typeface="Calibri" panose="020F0502020204030204"/>
              </a:rPr>
              <a:t>CAYIN </a:t>
            </a:r>
            <a:r>
              <a:rPr lang="en-US" altLang="zh-TW" b="1" err="1">
                <a:ea typeface="新細明體"/>
                <a:cs typeface="Calibri" panose="020F0502020204030204"/>
              </a:rPr>
              <a:t>MediaSign</a:t>
            </a:r>
            <a:r>
              <a:rPr lang="en-US" altLang="zh-TW" b="1">
                <a:ea typeface="新細明體"/>
                <a:cs typeface="Calibri" panose="020F0502020204030204"/>
              </a:rPr>
              <a:t> player to support video transcoding</a:t>
            </a:r>
          </a:p>
          <a:p>
            <a:r>
              <a:rPr lang="en-US" altLang="zh-TW">
                <a:ea typeface="新細明體"/>
                <a:cs typeface="Calibri"/>
              </a:rPr>
              <a:t>Cinema28 for </a:t>
            </a:r>
            <a:r>
              <a:rPr lang="en-US" b="1"/>
              <a:t>multi-room streaming</a:t>
            </a:r>
            <a:endParaRPr lang="en-US" altLang="zh-TW"/>
          </a:p>
          <a:p>
            <a:r>
              <a:rPr lang="en-US" b="1"/>
              <a:t>And Plex for media streaming</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37</a:t>
            </a:fld>
            <a:endParaRPr lang="zh-TW" altLang="en-US"/>
          </a:p>
        </p:txBody>
      </p:sp>
    </p:spTree>
    <p:extLst>
      <p:ext uri="{BB962C8B-B14F-4D97-AF65-F5344CB8AC3E}">
        <p14:creationId xmlns:p14="http://schemas.microsoft.com/office/powerpoint/2010/main" val="3448367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t>support Snapshot, like Taking a snapshot is like taking a photo - within seconds the complete status of your NAS system and data is recorded. If an unexpected situation arises on your system, you can revert to the state recorded by a snapshot. With greater space-efficiency and flexibility compared to traditional backup methods, snapshots are the best way to protect your files and data.</a:t>
            </a:r>
          </a:p>
          <a:p>
            <a:endParaRPr lang="en-US">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38</a:t>
            </a:fld>
            <a:endParaRPr lang="en-TW"/>
          </a:p>
        </p:txBody>
      </p:sp>
    </p:spTree>
    <p:extLst>
      <p:ext uri="{BB962C8B-B14F-4D97-AF65-F5344CB8AC3E}">
        <p14:creationId xmlns:p14="http://schemas.microsoft.com/office/powerpoint/2010/main" val="377835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a:r>
              <a:rPr lang="en-US" altLang="zh-TW">
                <a:ea typeface="新細明體"/>
              </a:rPr>
              <a:t>And</a:t>
            </a:r>
            <a:r>
              <a:rPr lang="zh-TW" altLang="en-US">
                <a:ea typeface="新細明體"/>
              </a:rPr>
              <a:t> </a:t>
            </a:r>
            <a:r>
              <a:rPr lang="en-US" altLang="zh-TW">
                <a:ea typeface="新細明體"/>
              </a:rPr>
              <a:t>for</a:t>
            </a:r>
            <a:r>
              <a:rPr lang="zh-TW" altLang="en-US">
                <a:ea typeface="新細明體"/>
              </a:rPr>
              <a:t> </a:t>
            </a:r>
            <a:r>
              <a:rPr lang="en-US" altLang="zh-TW">
                <a:ea typeface="新細明體"/>
              </a:rPr>
              <a:t>data</a:t>
            </a:r>
            <a:r>
              <a:rPr lang="zh-TW" altLang="en-US">
                <a:ea typeface="新細明體"/>
              </a:rPr>
              <a:t> </a:t>
            </a:r>
            <a:r>
              <a:rPr lang="en-US" altLang="zh-TW">
                <a:ea typeface="新細明體"/>
              </a:rPr>
              <a:t>security</a:t>
            </a:r>
            <a:endParaRPr lang="en-US">
              <a:ea typeface="新細明體"/>
            </a:endParaRPr>
          </a:p>
          <a:p>
            <a:pPr marL="330200" indent="-171450">
              <a:buFont typeface="Arial"/>
              <a:buChar char="•"/>
            </a:pPr>
            <a:r>
              <a:rPr lang="en-US" altLang="zh-TW">
                <a:ea typeface="新細明體"/>
              </a:rPr>
              <a:t>QuFirewall</a:t>
            </a:r>
            <a:r>
              <a:rPr lang="zh-TW" altLang="en-US">
                <a:ea typeface="新細明體"/>
              </a:rPr>
              <a:t> </a:t>
            </a:r>
            <a:r>
              <a:rPr lang="en-US" altLang="zh-TW">
                <a:ea typeface="新細明體"/>
              </a:rPr>
              <a:t>is</a:t>
            </a:r>
            <a:r>
              <a:rPr lang="zh-TW" altLang="en-US">
                <a:ea typeface="新細明體"/>
              </a:rPr>
              <a:t> </a:t>
            </a:r>
            <a:r>
              <a:rPr lang="en-US" altLang="zh-TW">
                <a:ea typeface="新細明體"/>
              </a:rPr>
              <a:t>the</a:t>
            </a:r>
            <a:r>
              <a:rPr lang="zh-TW" altLang="en-US">
                <a:ea typeface="新細明體"/>
              </a:rPr>
              <a:t> </a:t>
            </a:r>
            <a:r>
              <a:rPr lang="en-US" altLang="zh-TW">
                <a:ea typeface="新細明體"/>
              </a:rPr>
              <a:t>built-in</a:t>
            </a:r>
            <a:r>
              <a:rPr lang="zh-TW" altLang="en-US">
                <a:ea typeface="新細明體"/>
              </a:rPr>
              <a:t> </a:t>
            </a:r>
            <a:r>
              <a:rPr lang="en-US" altLang="zh-TW">
                <a:ea typeface="新細明體"/>
              </a:rPr>
              <a:t>firewall</a:t>
            </a:r>
            <a:r>
              <a:rPr lang="zh-TW" altLang="en-US">
                <a:ea typeface="新細明體"/>
              </a:rPr>
              <a:t> </a:t>
            </a:r>
            <a:r>
              <a:rPr lang="en-US" altLang="zh-TW">
                <a:ea typeface="新細明體"/>
              </a:rPr>
              <a:t>app</a:t>
            </a:r>
            <a:r>
              <a:rPr lang="zh-TW" altLang="en-US">
                <a:ea typeface="新細明體"/>
              </a:rPr>
              <a:t> </a:t>
            </a:r>
            <a:r>
              <a:rPr lang="en-US" altLang="zh-TW">
                <a:ea typeface="新細明體"/>
              </a:rPr>
              <a:t>used</a:t>
            </a:r>
            <a:r>
              <a:rPr lang="zh-TW" altLang="en-US">
                <a:ea typeface="新細明體"/>
              </a:rPr>
              <a:t> </a:t>
            </a:r>
            <a:r>
              <a:rPr lang="en-US" altLang="zh-TW">
                <a:ea typeface="新細明體"/>
              </a:rPr>
              <a:t>by</a:t>
            </a:r>
            <a:r>
              <a:rPr lang="zh-TW" altLang="en-US">
                <a:ea typeface="新細明體"/>
              </a:rPr>
              <a:t> </a:t>
            </a:r>
            <a:r>
              <a:rPr lang="en-US" altLang="zh-TW">
                <a:ea typeface="新細明體"/>
              </a:rPr>
              <a:t>the</a:t>
            </a:r>
            <a:r>
              <a:rPr lang="zh-TW" altLang="en-US">
                <a:ea typeface="新細明體"/>
              </a:rPr>
              <a:t> </a:t>
            </a:r>
            <a:r>
              <a:rPr lang="en-US" altLang="zh-TW">
                <a:ea typeface="新細明體"/>
              </a:rPr>
              <a:t>QTS,</a:t>
            </a:r>
            <a:r>
              <a:rPr lang="zh-TW" altLang="en-US">
                <a:ea typeface="新細明體"/>
              </a:rPr>
              <a:t> </a:t>
            </a:r>
            <a:r>
              <a:rPr lang="en-US" altLang="zh-TW">
                <a:ea typeface="新細明體"/>
              </a:rPr>
              <a:t>QuTS</a:t>
            </a:r>
            <a:r>
              <a:rPr lang="zh-TW" altLang="en-US">
                <a:ea typeface="新細明體"/>
              </a:rPr>
              <a:t> </a:t>
            </a:r>
            <a:r>
              <a:rPr lang="en-US" altLang="zh-TW">
                <a:ea typeface="新細明體"/>
              </a:rPr>
              <a:t>hero,</a:t>
            </a:r>
            <a:r>
              <a:rPr lang="zh-TW" altLang="en-US">
                <a:ea typeface="新細明體"/>
              </a:rPr>
              <a:t> </a:t>
            </a:r>
            <a:r>
              <a:rPr lang="en-US" altLang="zh-TW">
                <a:ea typeface="新細明體"/>
              </a:rPr>
              <a:t>QNE</a:t>
            </a:r>
            <a:r>
              <a:rPr lang="zh-TW" altLang="en-US">
                <a:ea typeface="新細明體"/>
              </a:rPr>
              <a:t> </a:t>
            </a:r>
            <a:r>
              <a:rPr lang="en-US" altLang="zh-TW">
                <a:ea typeface="新細明體"/>
              </a:rPr>
              <a:t>Network,</a:t>
            </a:r>
            <a:r>
              <a:rPr lang="zh-TW" altLang="en-US">
                <a:ea typeface="新細明體"/>
              </a:rPr>
              <a:t> </a:t>
            </a:r>
            <a:r>
              <a:rPr lang="en-US" altLang="zh-TW">
                <a:ea typeface="新細明體"/>
              </a:rPr>
              <a:t>and</a:t>
            </a:r>
            <a:r>
              <a:rPr lang="zh-TW" altLang="en-US">
                <a:ea typeface="新細明體"/>
              </a:rPr>
              <a:t> </a:t>
            </a:r>
            <a:r>
              <a:rPr lang="en-US" altLang="zh-TW">
                <a:ea typeface="新細明體"/>
              </a:rPr>
              <a:t>QuTScloud</a:t>
            </a:r>
            <a:r>
              <a:rPr lang="zh-TW" altLang="en-US">
                <a:ea typeface="新細明體"/>
              </a:rPr>
              <a:t> </a:t>
            </a:r>
            <a:r>
              <a:rPr lang="en-US" altLang="zh-TW">
                <a:ea typeface="新細明體"/>
              </a:rPr>
              <a:t>operating</a:t>
            </a:r>
            <a:r>
              <a:rPr lang="zh-TW" altLang="en-US">
                <a:ea typeface="新細明體"/>
              </a:rPr>
              <a:t> </a:t>
            </a:r>
            <a:r>
              <a:rPr lang="en-US" altLang="zh-TW">
                <a:ea typeface="新細明體"/>
              </a:rPr>
              <a:t>systems</a:t>
            </a:r>
            <a:r>
              <a:rPr lang="zh-TW" altLang="en-US">
                <a:ea typeface="新細明體"/>
              </a:rPr>
              <a:t> </a:t>
            </a:r>
            <a:r>
              <a:rPr lang="en-US" altLang="zh-TW">
                <a:ea typeface="新細明體"/>
              </a:rPr>
              <a:t>used</a:t>
            </a:r>
            <a:r>
              <a:rPr lang="zh-TW" altLang="en-US">
                <a:ea typeface="新細明體"/>
              </a:rPr>
              <a:t> </a:t>
            </a:r>
            <a:r>
              <a:rPr lang="en-US" altLang="zh-TW">
                <a:ea typeface="新細明體"/>
              </a:rPr>
              <a:t>by</a:t>
            </a:r>
            <a:r>
              <a:rPr lang="zh-TW" altLang="en-US">
                <a:ea typeface="新細明體"/>
              </a:rPr>
              <a:t> </a:t>
            </a:r>
            <a:r>
              <a:rPr lang="en-US" altLang="zh-TW">
                <a:ea typeface="新細明體"/>
              </a:rPr>
              <a:t>QNAP</a:t>
            </a:r>
            <a:r>
              <a:rPr lang="zh-TW" altLang="en-US">
                <a:ea typeface="新細明體"/>
              </a:rPr>
              <a:t> </a:t>
            </a:r>
            <a:r>
              <a:rPr lang="en-US" altLang="zh-TW">
                <a:ea typeface="新細明體"/>
              </a:rPr>
              <a:t>appliances.</a:t>
            </a:r>
            <a:r>
              <a:rPr lang="zh-TW" altLang="en-US">
                <a:ea typeface="新細明體"/>
              </a:rPr>
              <a:t> </a:t>
            </a:r>
            <a:r>
              <a:rPr lang="en-US" altLang="zh-TW">
                <a:ea typeface="新細明體"/>
              </a:rPr>
              <a:t>You</a:t>
            </a:r>
            <a:r>
              <a:rPr lang="zh-TW" altLang="en-US">
                <a:ea typeface="新細明體"/>
              </a:rPr>
              <a:t> </a:t>
            </a:r>
            <a:r>
              <a:rPr lang="en-US" altLang="zh-TW">
                <a:ea typeface="新細明體"/>
              </a:rPr>
              <a:t>can</a:t>
            </a:r>
            <a:r>
              <a:rPr lang="zh-TW" altLang="en-US">
                <a:ea typeface="新細明體"/>
              </a:rPr>
              <a:t> </a:t>
            </a:r>
            <a:r>
              <a:rPr lang="en-US" altLang="zh-TW">
                <a:ea typeface="新細明體"/>
              </a:rPr>
              <a:t>allow/deny</a:t>
            </a:r>
            <a:r>
              <a:rPr lang="zh-TW" altLang="en-US">
                <a:ea typeface="新細明體"/>
              </a:rPr>
              <a:t> </a:t>
            </a:r>
            <a:r>
              <a:rPr lang="en-US" altLang="zh-TW">
                <a:ea typeface="新細明體"/>
              </a:rPr>
              <a:t>IP</a:t>
            </a:r>
            <a:r>
              <a:rPr lang="zh-TW" altLang="en-US">
                <a:ea typeface="新細明體"/>
              </a:rPr>
              <a:t> </a:t>
            </a:r>
            <a:r>
              <a:rPr lang="en-US" altLang="zh-TW">
                <a:ea typeface="新細明體"/>
              </a:rPr>
              <a:t>addresses</a:t>
            </a:r>
            <a:r>
              <a:rPr lang="zh-TW" altLang="en-US">
                <a:ea typeface="新細明體"/>
              </a:rPr>
              <a:t> </a:t>
            </a:r>
            <a:r>
              <a:rPr lang="en-US" altLang="zh-TW">
                <a:ea typeface="新細明體"/>
              </a:rPr>
              <a:t>and</a:t>
            </a:r>
            <a:r>
              <a:rPr lang="zh-TW" altLang="en-US">
                <a:ea typeface="新細明體"/>
              </a:rPr>
              <a:t> </a:t>
            </a:r>
            <a:r>
              <a:rPr lang="en-US" altLang="zh-TW">
                <a:ea typeface="新細明體"/>
              </a:rPr>
              <a:t>regions</a:t>
            </a:r>
            <a:r>
              <a:rPr lang="zh-TW" altLang="en-US">
                <a:ea typeface="新細明體"/>
              </a:rPr>
              <a:t> </a:t>
            </a:r>
            <a:r>
              <a:rPr lang="en-US" altLang="zh-TW">
                <a:ea typeface="新細明體"/>
              </a:rPr>
              <a:t>to</a:t>
            </a:r>
            <a:r>
              <a:rPr lang="zh-TW" altLang="en-US">
                <a:ea typeface="新細明體"/>
              </a:rPr>
              <a:t> </a:t>
            </a:r>
            <a:r>
              <a:rPr lang="en-US" altLang="zh-TW">
                <a:ea typeface="新細明體"/>
              </a:rPr>
              <a:t>prevent</a:t>
            </a:r>
            <a:r>
              <a:rPr lang="zh-TW" altLang="en-US">
                <a:ea typeface="新細明體"/>
              </a:rPr>
              <a:t> </a:t>
            </a:r>
            <a:r>
              <a:rPr lang="en-US" altLang="zh-TW">
                <a:ea typeface="新細明體"/>
              </a:rPr>
              <a:t>unauthorized</a:t>
            </a:r>
            <a:r>
              <a:rPr lang="zh-TW" altLang="en-US">
                <a:ea typeface="新細明體"/>
              </a:rPr>
              <a:t> </a:t>
            </a:r>
            <a:r>
              <a:rPr lang="en-US" altLang="zh-TW">
                <a:ea typeface="新細明體"/>
              </a:rPr>
              <a:t>access</a:t>
            </a:r>
            <a:r>
              <a:rPr lang="zh-TW" altLang="en-US">
                <a:ea typeface="新細明體"/>
              </a:rPr>
              <a:t> </a:t>
            </a:r>
            <a:r>
              <a:rPr lang="en-US" altLang="zh-TW">
                <a:ea typeface="新細明體"/>
              </a:rPr>
              <a:t>and</a:t>
            </a:r>
            <a:r>
              <a:rPr lang="zh-TW" altLang="en-US">
                <a:ea typeface="新細明體"/>
              </a:rPr>
              <a:t> </a:t>
            </a:r>
            <a:r>
              <a:rPr lang="en-US" altLang="zh-TW">
                <a:ea typeface="新細明體"/>
              </a:rPr>
              <a:t>brute</a:t>
            </a:r>
            <a:r>
              <a:rPr lang="zh-TW" altLang="en-US">
                <a:ea typeface="新細明體"/>
              </a:rPr>
              <a:t> </a:t>
            </a:r>
            <a:r>
              <a:rPr lang="en-US" altLang="zh-TW">
                <a:ea typeface="新細明體"/>
              </a:rPr>
              <a:t>force</a:t>
            </a:r>
            <a:r>
              <a:rPr lang="zh-TW" altLang="en-US">
                <a:ea typeface="新細明體"/>
              </a:rPr>
              <a:t> </a:t>
            </a:r>
            <a:r>
              <a:rPr lang="en-US" altLang="zh-TW">
                <a:ea typeface="新細明體"/>
              </a:rPr>
              <a:t>attacks</a:t>
            </a:r>
            <a:r>
              <a:rPr lang="zh-TW" altLang="en-US">
                <a:ea typeface="新細明體"/>
              </a:rPr>
              <a:t> </a:t>
            </a:r>
            <a:r>
              <a:rPr lang="en-US" altLang="zh-TW">
                <a:ea typeface="新細明體"/>
              </a:rPr>
              <a:t>for</a:t>
            </a:r>
            <a:r>
              <a:rPr lang="zh-TW" altLang="en-US">
                <a:ea typeface="新細明體"/>
              </a:rPr>
              <a:t> </a:t>
            </a:r>
            <a:r>
              <a:rPr lang="en-US" altLang="zh-TW">
                <a:ea typeface="新細明體"/>
              </a:rPr>
              <a:t>safeguarding</a:t>
            </a:r>
            <a:r>
              <a:rPr lang="zh-TW" altLang="en-US">
                <a:ea typeface="新細明體"/>
              </a:rPr>
              <a:t> </a:t>
            </a:r>
            <a:r>
              <a:rPr lang="en-US" altLang="zh-TW">
                <a:ea typeface="新細明體"/>
              </a:rPr>
              <a:t>data</a:t>
            </a:r>
            <a:r>
              <a:rPr lang="zh-TW" altLang="en-US">
                <a:ea typeface="新細明體"/>
              </a:rPr>
              <a:t> </a:t>
            </a:r>
            <a:r>
              <a:rPr lang="en-US" altLang="zh-TW">
                <a:ea typeface="新細明體"/>
              </a:rPr>
              <a:t>and</a:t>
            </a:r>
            <a:r>
              <a:rPr lang="zh-TW" altLang="en-US">
                <a:ea typeface="新細明體"/>
              </a:rPr>
              <a:t> </a:t>
            </a:r>
            <a:r>
              <a:rPr lang="en-US" altLang="zh-TW">
                <a:ea typeface="新細明體"/>
              </a:rPr>
              <a:t>service</a:t>
            </a:r>
            <a:r>
              <a:rPr lang="zh-TW" altLang="en-US">
                <a:ea typeface="新細明體"/>
              </a:rPr>
              <a:t> </a:t>
            </a:r>
            <a:r>
              <a:rPr lang="en-US" altLang="zh-TW">
                <a:ea typeface="新細明體"/>
              </a:rPr>
              <a:t>security.</a:t>
            </a:r>
            <a:endParaRPr lang="en-US">
              <a:ea typeface="新細明體"/>
            </a:endParaRPr>
          </a:p>
          <a:p>
            <a:pPr marL="330200" indent="-171450">
              <a:buFont typeface="Arial"/>
              <a:buChar char="•"/>
            </a:pPr>
            <a:r>
              <a:rPr lang="en-US" altLang="zh-TW">
                <a:ea typeface="新細明體"/>
              </a:rPr>
              <a:t>Malware</a:t>
            </a:r>
            <a:r>
              <a:rPr lang="zh-TW" altLang="en-US">
                <a:ea typeface="新細明體"/>
              </a:rPr>
              <a:t> </a:t>
            </a:r>
            <a:r>
              <a:rPr lang="en-US" altLang="zh-TW">
                <a:ea typeface="新細明體"/>
              </a:rPr>
              <a:t>Remover</a:t>
            </a:r>
            <a:r>
              <a:rPr lang="zh-TW" altLang="en-US">
                <a:ea typeface="新細明體"/>
              </a:rPr>
              <a:t> </a:t>
            </a:r>
            <a:r>
              <a:rPr lang="en-US" altLang="zh-TW">
                <a:ea typeface="新細明體"/>
              </a:rPr>
              <a:t>:</a:t>
            </a:r>
            <a:r>
              <a:rPr lang="zh-TW" altLang="en-US">
                <a:ea typeface="新細明體"/>
              </a:rPr>
              <a:t> </a:t>
            </a:r>
            <a:r>
              <a:rPr lang="en-US" altLang="zh-TW">
                <a:ea typeface="新細明體"/>
              </a:rPr>
              <a:t>Regularly</a:t>
            </a:r>
            <a:r>
              <a:rPr lang="zh-TW" altLang="en-US">
                <a:ea typeface="新細明體"/>
              </a:rPr>
              <a:t> </a:t>
            </a:r>
            <a:r>
              <a:rPr lang="en-US" altLang="zh-TW">
                <a:ea typeface="新細明體"/>
              </a:rPr>
              <a:t>scan</a:t>
            </a:r>
            <a:r>
              <a:rPr lang="zh-TW" altLang="en-US">
                <a:ea typeface="新細明體"/>
              </a:rPr>
              <a:t> </a:t>
            </a:r>
            <a:r>
              <a:rPr lang="en-US" altLang="zh-TW">
                <a:ea typeface="新細明體"/>
              </a:rPr>
              <a:t>your</a:t>
            </a:r>
            <a:r>
              <a:rPr lang="zh-TW" altLang="en-US">
                <a:ea typeface="新細明體"/>
              </a:rPr>
              <a:t> </a:t>
            </a:r>
            <a:r>
              <a:rPr lang="en-US" altLang="zh-TW">
                <a:ea typeface="新細明體"/>
              </a:rPr>
              <a:t>NAS</a:t>
            </a:r>
            <a:r>
              <a:rPr lang="zh-TW" altLang="en-US">
                <a:ea typeface="新細明體"/>
              </a:rPr>
              <a:t> </a:t>
            </a:r>
            <a:r>
              <a:rPr lang="en-US" altLang="zh-TW">
                <a:ea typeface="新細明體"/>
              </a:rPr>
              <a:t>using</a:t>
            </a:r>
            <a:r>
              <a:rPr lang="zh-TW" altLang="en-US">
                <a:ea typeface="新細明體"/>
              </a:rPr>
              <a:t> </a:t>
            </a:r>
            <a:r>
              <a:rPr lang="en-US" altLang="zh-TW">
                <a:ea typeface="新細明體"/>
              </a:rPr>
              <a:t>the</a:t>
            </a:r>
            <a:r>
              <a:rPr lang="zh-TW" altLang="en-US">
                <a:ea typeface="新細明體"/>
              </a:rPr>
              <a:t> </a:t>
            </a:r>
            <a:r>
              <a:rPr lang="en-US" altLang="zh-TW">
                <a:ea typeface="新細明體"/>
              </a:rPr>
              <a:t>latest</a:t>
            </a:r>
            <a:r>
              <a:rPr lang="zh-TW" altLang="en-US">
                <a:ea typeface="新細明體"/>
              </a:rPr>
              <a:t> </a:t>
            </a:r>
            <a:r>
              <a:rPr lang="en-US" altLang="zh-TW">
                <a:ea typeface="新細明體"/>
              </a:rPr>
              <a:t>malware</a:t>
            </a:r>
            <a:r>
              <a:rPr lang="zh-TW" altLang="en-US">
                <a:ea typeface="新細明體"/>
              </a:rPr>
              <a:t> </a:t>
            </a:r>
            <a:r>
              <a:rPr lang="en-US" altLang="zh-TW">
                <a:ea typeface="新細明體"/>
              </a:rPr>
              <a:t>definitions.</a:t>
            </a:r>
            <a:r>
              <a:rPr lang="zh-TW" altLang="en-US">
                <a:ea typeface="新細明體"/>
              </a:rPr>
              <a:t> </a:t>
            </a:r>
            <a:r>
              <a:rPr lang="en-US" altLang="zh-TW">
                <a:ea typeface="新細明體"/>
              </a:rPr>
              <a:t>When</a:t>
            </a:r>
            <a:r>
              <a:rPr lang="zh-TW" altLang="en-US">
                <a:ea typeface="新細明體"/>
              </a:rPr>
              <a:t> </a:t>
            </a:r>
            <a:r>
              <a:rPr lang="en-US" altLang="zh-TW">
                <a:ea typeface="新細明體"/>
              </a:rPr>
              <a:t>under</a:t>
            </a:r>
            <a:r>
              <a:rPr lang="zh-TW" altLang="en-US">
                <a:ea typeface="新細明體"/>
              </a:rPr>
              <a:t> </a:t>
            </a:r>
            <a:r>
              <a:rPr lang="en-US" altLang="zh-TW">
                <a:ea typeface="新細明體"/>
              </a:rPr>
              <a:t>attack,</a:t>
            </a:r>
            <a:r>
              <a:rPr lang="zh-TW" altLang="en-US">
                <a:ea typeface="新細明體"/>
              </a:rPr>
              <a:t> </a:t>
            </a:r>
            <a:r>
              <a:rPr lang="en-US" altLang="zh-TW">
                <a:ea typeface="新細明體"/>
              </a:rPr>
              <a:t>infected</a:t>
            </a:r>
            <a:r>
              <a:rPr lang="zh-TW" altLang="en-US">
                <a:ea typeface="新細明體"/>
              </a:rPr>
              <a:t> </a:t>
            </a:r>
            <a:r>
              <a:rPr lang="en-US" altLang="zh-TW">
                <a:ea typeface="新細明體"/>
              </a:rPr>
              <a:t>files</a:t>
            </a:r>
            <a:r>
              <a:rPr lang="zh-TW" altLang="en-US">
                <a:ea typeface="新細明體"/>
              </a:rPr>
              <a:t> </a:t>
            </a:r>
            <a:r>
              <a:rPr lang="en-US" altLang="zh-TW">
                <a:ea typeface="新細明體"/>
              </a:rPr>
              <a:t>will</a:t>
            </a:r>
            <a:r>
              <a:rPr lang="zh-TW" altLang="en-US">
                <a:ea typeface="新細明體"/>
              </a:rPr>
              <a:t> </a:t>
            </a:r>
            <a:r>
              <a:rPr lang="en-US" altLang="zh-TW">
                <a:ea typeface="新細明體"/>
              </a:rPr>
              <a:t>be</a:t>
            </a:r>
            <a:r>
              <a:rPr lang="zh-TW" altLang="en-US">
                <a:ea typeface="新細明體"/>
              </a:rPr>
              <a:t> </a:t>
            </a:r>
            <a:r>
              <a:rPr lang="en-US" altLang="zh-TW">
                <a:ea typeface="新細明體"/>
              </a:rPr>
              <a:t>immediately</a:t>
            </a:r>
            <a:r>
              <a:rPr lang="zh-TW" altLang="en-US">
                <a:ea typeface="新細明體"/>
              </a:rPr>
              <a:t> </a:t>
            </a:r>
            <a:r>
              <a:rPr lang="en-US" altLang="zh-TW">
                <a:ea typeface="新細明體"/>
              </a:rPr>
              <a:t>removed</a:t>
            </a:r>
            <a:r>
              <a:rPr lang="zh-TW" altLang="en-US">
                <a:ea typeface="新細明體"/>
              </a:rPr>
              <a:t> </a:t>
            </a:r>
            <a:r>
              <a:rPr lang="en-US" altLang="zh-TW">
                <a:ea typeface="新細明體"/>
              </a:rPr>
              <a:t>to</a:t>
            </a:r>
            <a:r>
              <a:rPr lang="zh-TW" altLang="en-US">
                <a:ea typeface="新細明體"/>
              </a:rPr>
              <a:t> </a:t>
            </a:r>
            <a:r>
              <a:rPr lang="en-US" altLang="zh-TW">
                <a:ea typeface="新細明體"/>
              </a:rPr>
              <a:t>ensure</a:t>
            </a:r>
            <a:r>
              <a:rPr lang="zh-TW" altLang="en-US">
                <a:ea typeface="新細明體"/>
              </a:rPr>
              <a:t> </a:t>
            </a:r>
            <a:r>
              <a:rPr lang="en-US" altLang="zh-TW">
                <a:ea typeface="新細明體"/>
              </a:rPr>
              <a:t>NAS</a:t>
            </a:r>
            <a:r>
              <a:rPr lang="zh-TW" altLang="en-US">
                <a:ea typeface="新細明體"/>
              </a:rPr>
              <a:t> </a:t>
            </a:r>
            <a:r>
              <a:rPr lang="en-US" altLang="zh-TW">
                <a:ea typeface="新細明體"/>
              </a:rPr>
              <a:t>data</a:t>
            </a:r>
            <a:r>
              <a:rPr lang="zh-TW" altLang="en-US">
                <a:ea typeface="新細明體"/>
              </a:rPr>
              <a:t> </a:t>
            </a:r>
            <a:r>
              <a:rPr lang="en-US" altLang="zh-TW">
                <a:ea typeface="新細明體"/>
              </a:rPr>
              <a:t>security.</a:t>
            </a:r>
            <a:endParaRPr lang="zh-TW" altLang="en-US">
              <a:ea typeface="新細明體"/>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39</a:t>
            </a:fld>
            <a:endParaRPr lang="en-TW"/>
          </a:p>
        </p:txBody>
      </p:sp>
    </p:spTree>
    <p:extLst>
      <p:ext uri="{BB962C8B-B14F-4D97-AF65-F5344CB8AC3E}">
        <p14:creationId xmlns:p14="http://schemas.microsoft.com/office/powerpoint/2010/main" val="2486096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r>
              <a:rPr lang="en-US" altLang="zh-TW"/>
              <a:t>We can choose a variety of expansion devices. There are 2-bay to 12-bay options for USB storage expansion, and some JBOD models support hardware RAID and power backup. And There are 4-bay to 16-bay options for SATA storage expansion. If you need capacity expansion, you can refer to the purchase.</a:t>
            </a:r>
          </a:p>
          <a:p>
            <a:pPr marL="158750"/>
            <a:endParaRPr lang="en-US" altLang="zh-TW"/>
          </a:p>
          <a:p>
            <a:pPr marL="171450" indent="-171450" algn="ctr">
              <a:buFont typeface="Arial"/>
              <a:buChar char="•"/>
            </a:pPr>
            <a:endParaRPr lang="en-US" altLang="zh-TW"/>
          </a:p>
          <a:p>
            <a:endParaRPr lang="zh-TW">
              <a:ea typeface="新細明體"/>
              <a:cs typeface="Calibri"/>
            </a:endParaRPr>
          </a:p>
        </p:txBody>
      </p:sp>
    </p:spTree>
    <p:extLst>
      <p:ext uri="{BB962C8B-B14F-4D97-AF65-F5344CB8AC3E}">
        <p14:creationId xmlns:p14="http://schemas.microsoft.com/office/powerpoint/2010/main" val="45480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and why Thunderbolt NAS is an essential solution for video editing industry</a:t>
            </a:r>
            <a:endParaRPr lang="zh-TW" altLang="en-US"/>
          </a:p>
          <a:p>
            <a:endParaRPr lang="en-US"/>
          </a:p>
          <a:p>
            <a:r>
              <a:rPr lang="en-US"/>
              <a:t>Collaboration: Thunderbolt NAS supports the simultaneous editing of photos and videos on two Mac® or Windows® notebooks/workstations. This feature allows multiple users to work together, boosting productivity and facilitating seamless collaboration. Additionally, the Thunderbolt NAS can be easily connected to a network via Ethernet, enabling efficient project collaboration and resource sharing among team members.</a:t>
            </a:r>
            <a:endParaRPr lang="en-US">
              <a:cs typeface="Calibri" panose="020F0502020204030204"/>
            </a:endParaRPr>
          </a:p>
          <a:p>
            <a:endParaRPr lang="en-US"/>
          </a:p>
          <a:p>
            <a:r>
              <a:rPr lang="en-US"/>
              <a:t>Expandability: Our Thunderbolt NAS offers a range of expansion options, including 10G/25GbE network cards, M.2 card, and other expansion cards. This flexibility allows you to customize and expand your NAS according to your specific requirements. Furthermore, capacity expansion is made convenient through a JBOD (Just a Bunch of Disks) solution, enabling you to  increase storage capacity as needed.</a:t>
            </a:r>
            <a:endParaRPr lang="en-US">
              <a:cs typeface="Calibri"/>
            </a:endParaRPr>
          </a:p>
          <a:p>
            <a:endParaRPr lang="en-US"/>
          </a:p>
          <a:p>
            <a:r>
              <a:rPr lang="en-US"/>
              <a:t>User-Friendly: We provide a fast, smooth, and user-friendly operating system for our NAS. The intuitive interface makes it easy to navigate and manage your NAS efficiently. Additionally, our companion mobile app allows you to remotely access your NAS files, providing convenience and flexibility in accessing and managing your data from anywhere.</a:t>
            </a:r>
            <a:endParaRPr lang="en-US">
              <a:cs typeface="Calibri"/>
            </a:endParaRPr>
          </a:p>
          <a:p>
            <a:endParaRPr lang="en-US"/>
          </a:p>
          <a:p>
            <a:r>
              <a:rPr lang="en-US"/>
              <a:t>Data Security: With Thunderbolt NAS, you can centralize your backups, ensuring consistent and reliable data protection. The snapshot feature allows you to create point-in-time copies of your data. Moreover, you have the option to set permissions or passwords, safeguarding your files from unauthorized access and ensuring data privacy.</a:t>
            </a:r>
            <a:endParaRPr lang="en-US">
              <a:cs typeface="Calibri"/>
            </a:endParaRPr>
          </a:p>
          <a:p>
            <a:endParaRPr lang="en-US"/>
          </a:p>
          <a:p>
            <a:r>
              <a:rPr lang="en-US" altLang="zh-CN">
                <a:ea typeface="等线"/>
              </a:rPr>
              <a:t>So Whether you are a creative professional, a small business, or a home user, </a:t>
            </a:r>
            <a:r>
              <a:rPr lang="en-US"/>
              <a:t>Thunderbolt NAS offers a comprehensive and reliable solution for storing, accessing, and protecting your valuable data.</a:t>
            </a:r>
            <a:endParaRPr lang="en-US">
              <a:cs typeface="Calibri"/>
            </a:endParaRPr>
          </a:p>
          <a:p>
            <a:endParaRPr lang="en-US" altLang="zh-CN">
              <a:ea typeface="等线"/>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422246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a:lnSpc>
                <a:spcPct val="130000"/>
              </a:lnSpc>
            </a:pPr>
            <a:r>
              <a:rPr lang="en-US" altLang="zh-TW"/>
              <a:t>is backed by a 3-year warranty at no additional cost. </a:t>
            </a:r>
          </a:p>
          <a:p>
            <a:pPr marL="158750">
              <a:lnSpc>
                <a:spcPct val="130000"/>
              </a:lnSpc>
            </a:pPr>
            <a:r>
              <a:rPr lang="en-US" altLang="zh-TW">
                <a:ea typeface="新細明體"/>
              </a:rPr>
              <a:t>You can also purchase a warranty  extension that extends your warranty coverage up to 5 years total </a:t>
            </a:r>
            <a:endParaRPr lang="en-US" altLang="zh-TW">
              <a:ea typeface="新細明體"/>
              <a:cs typeface="Calibri"/>
            </a:endParaRPr>
          </a:p>
          <a:p>
            <a:pPr marL="158750">
              <a:lnSpc>
                <a:spcPct val="130000"/>
              </a:lnSpc>
            </a:pP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41</a:t>
            </a:fld>
            <a:endParaRPr lang="zh-TW" altLang="en-US"/>
          </a:p>
        </p:txBody>
      </p:sp>
    </p:spTree>
    <p:extLst>
      <p:ext uri="{BB962C8B-B14F-4D97-AF65-F5344CB8AC3E}">
        <p14:creationId xmlns:p14="http://schemas.microsoft.com/office/powerpoint/2010/main" val="3103553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ea typeface="新細明體"/>
              </a:rPr>
              <a:t>TVS-h674T and TVS-h874T is our new Thunderbolt 4 NAS, Supporting dual Thunderbolt 4, up to Intel® Core™ i9 processor, tailor-made for video editing.</a:t>
            </a:r>
          </a:p>
          <a:p>
            <a:r>
              <a:rPr lang="en-US" altLang="zh-TW">
                <a:ea typeface="新細明體"/>
              </a:rPr>
              <a:t>Powered by intel core i9 / i7 or i5 processor, up to 16 core and 24 thread, provide powerful performance. Dual Thunderbolt 4 ports support high-speed transfers to allow you to focus more on your work.</a:t>
            </a:r>
          </a:p>
          <a:p>
            <a:r>
              <a:rPr lang="en-US" altLang="zh-TW">
                <a:ea typeface="新細明體"/>
              </a:rPr>
              <a:t>dual M.2 PCIe SSD slots, which you can optimize configuration of </a:t>
            </a:r>
            <a:r>
              <a:rPr lang="en-US" altLang="zh-TW" err="1">
                <a:ea typeface="新細明體"/>
              </a:rPr>
              <a:t>NVMe</a:t>
            </a:r>
            <a:r>
              <a:rPr lang="en-US" altLang="zh-TW">
                <a:ea typeface="新細明體"/>
              </a:rPr>
              <a:t> SSD and 3.5" SATA HDD and dual PCIe Gen 4 slots for optional QNAP expansion cards, and pre-installed with a dual-port Thunderbolt™ 4 expansion card in slot 2.</a:t>
            </a:r>
          </a:p>
          <a:p>
            <a:r>
              <a:rPr lang="en-US" altLang="zh-TW">
                <a:ea typeface="新細明體"/>
              </a:rPr>
              <a:t>Preinstalled with 32G or 64G memory, expandable as needed with 2 x DDR4 SODIMM slots</a:t>
            </a:r>
          </a:p>
          <a:p>
            <a:r>
              <a:rPr lang="en-US" altLang="zh-TW">
                <a:ea typeface="新細明體"/>
              </a:rPr>
              <a:t>And dual </a:t>
            </a:r>
            <a:r>
              <a:rPr lang="en-US" altLang="zh-TW" err="1">
                <a:ea typeface="新細明體"/>
              </a:rPr>
              <a:t>Dual</a:t>
            </a:r>
            <a:r>
              <a:rPr lang="en-US" altLang="zh-TW">
                <a:ea typeface="新細明體"/>
              </a:rPr>
              <a:t> 2.5 GbE network ports, provide smooth data transmission experience</a:t>
            </a:r>
          </a:p>
          <a:p>
            <a:r>
              <a:rPr lang="en-US" b="1"/>
              <a:t> Collaboration between Final Cut Pro and Adobe Premiere Users</a:t>
            </a:r>
            <a:endParaRPr lang="zh-TW" altLang="en-US">
              <a:cs typeface="Calibri" panose="020F0502020204030204"/>
            </a:endParaRPr>
          </a:p>
          <a:p>
            <a:pPr algn="ctr"/>
            <a:endParaRPr lang="en-US"/>
          </a:p>
          <a:p>
            <a:r>
              <a:rPr lang="en-US" altLang="zh-TW">
                <a:ea typeface="新細明體"/>
              </a:rPr>
              <a:t> </a:t>
            </a:r>
            <a:endParaRPr lang="en-US" altLang="zh-TW">
              <a:ea typeface="新細明體"/>
              <a:cs typeface="Calibri" panose="020F0502020204030204"/>
            </a:endParaRPr>
          </a:p>
          <a:p>
            <a:endParaRPr lang="en-US" altLang="zh-TW"/>
          </a:p>
          <a:p>
            <a:endParaRPr lang="en-US" altLang="zh-TW"/>
          </a:p>
          <a:p>
            <a:endParaRPr lang="en-US" altLang="zh-TW"/>
          </a:p>
          <a:p>
            <a:endParaRPr lang="en-US" altLang="zh-TW"/>
          </a:p>
          <a:p>
            <a:pPr>
              <a:lnSpc>
                <a:spcPct val="130000"/>
              </a:lnSpc>
            </a:pPr>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42</a:t>
            </a:fld>
            <a:endParaRPr lang="en-TW"/>
          </a:p>
        </p:txBody>
      </p:sp>
    </p:spTree>
    <p:extLst>
      <p:ext uri="{BB962C8B-B14F-4D97-AF65-F5344CB8AC3E}">
        <p14:creationId xmlns:p14="http://schemas.microsoft.com/office/powerpoint/2010/main" val="688664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43</a:t>
            </a:fld>
            <a:endParaRPr lang="zh-TW" altLang="en-US"/>
          </a:p>
        </p:txBody>
      </p:sp>
    </p:spTree>
    <p:extLst>
      <p:ext uri="{BB962C8B-B14F-4D97-AF65-F5344CB8AC3E}">
        <p14:creationId xmlns:p14="http://schemas.microsoft.com/office/powerpoint/2010/main" val="2544128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TVS-h674T and TVS-h874T is our new Thunderbolt 4 NAS, </a:t>
            </a:r>
            <a:r>
              <a:rPr lang="en-US"/>
              <a:t>Supporting dual Thunderbolt 4, up to Intel® Core™ i9 processor, tailor-made for video editing.</a:t>
            </a:r>
            <a:endParaRPr lang="en-US">
              <a:cs typeface="Calibri"/>
            </a:endParaRPr>
          </a:p>
          <a:p>
            <a:r>
              <a:rPr lang="en-US">
                <a:ea typeface="新細明體"/>
                <a:cs typeface="Calibri"/>
              </a:rPr>
              <a:t>Powered by intel core i9 / i7 or i5 processor, up to 16 core and 24 thread, provide powerful performance. Dual Thunderbolt 4 ports support high-speed transfers to allow you to focus more on your work.</a:t>
            </a:r>
          </a:p>
          <a:p>
            <a:r>
              <a:rPr lang="en-US">
                <a:ea typeface="新細明體"/>
                <a:cs typeface="Calibri"/>
              </a:rPr>
              <a:t>dual M.2 PCIe SSD slots, which you can </a:t>
            </a:r>
            <a:r>
              <a:rPr lang="en-US"/>
              <a:t>optimize configuration of </a:t>
            </a:r>
            <a:r>
              <a:rPr lang="en-US" err="1"/>
              <a:t>NVMe</a:t>
            </a:r>
            <a:r>
              <a:rPr lang="en-US"/>
              <a:t> SSD and 3.5" SATA HDD and dual PCIe Gen 4 slots for optional QNAP expansion cards, and pre-installed with a dual-port Thunderbolt™ 4 expansion card in slot 2.</a:t>
            </a:r>
            <a:endParaRPr lang="en-US">
              <a:cs typeface="Calibri"/>
            </a:endParaRPr>
          </a:p>
          <a:p>
            <a:r>
              <a:rPr lang="en-US">
                <a:cs typeface="Calibri"/>
              </a:rPr>
              <a:t>Preinstalled with 32G or 64G memory, </a:t>
            </a:r>
            <a:r>
              <a:rPr lang="en-US"/>
              <a:t>expandable as needed with 2 x DDR4 SODIMM slots</a:t>
            </a:r>
            <a:endParaRPr lang="en-US">
              <a:cs typeface="Calibri"/>
            </a:endParaRPr>
          </a:p>
          <a:p>
            <a:r>
              <a:rPr lang="en-US">
                <a:cs typeface="Calibri"/>
              </a:rPr>
              <a:t>And dual </a:t>
            </a:r>
            <a:r>
              <a:rPr lang="en-US" err="1"/>
              <a:t>Dual</a:t>
            </a:r>
            <a:r>
              <a:rPr lang="en-US"/>
              <a:t> 2.5 GbE network ports, provide smooth data transmission experience </a:t>
            </a:r>
            <a:endParaRPr lang="en-US">
              <a:cs typeface="Calibri"/>
            </a:endParaRPr>
          </a:p>
          <a:p>
            <a:endParaRPr lang="en-US" b="1">
              <a:ea typeface="新細明體"/>
              <a:cs typeface="Calibri"/>
            </a:endParaRPr>
          </a:p>
          <a:p>
            <a:endParaRPr lang="en-US" b="1">
              <a:ea typeface="新細明體"/>
              <a:cs typeface="Calibri"/>
            </a:endParaRPr>
          </a:p>
          <a:p>
            <a:endParaRPr lang="en-US" b="1">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124226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TVS-h674T / TVS-h874T is shipped with the </a:t>
            </a:r>
            <a:r>
              <a:rPr lang="en-US" altLang="zh-TW" err="1">
                <a:ea typeface="新細明體"/>
              </a:rPr>
              <a:t>QuTS</a:t>
            </a:r>
            <a:r>
              <a:rPr lang="en-US" altLang="zh-TW">
                <a:ea typeface="新細明體"/>
              </a:rPr>
              <a:t> hero operating system. And also supports QTS - QNAP’s standard NAS operating system – that provides performance, efficient memory utilization, and the advantage of </a:t>
            </a:r>
            <a:r>
              <a:rPr lang="en-US" altLang="zh-TW" err="1">
                <a:ea typeface="新細明體"/>
              </a:rPr>
              <a:t>Qtier</a:t>
            </a:r>
            <a:r>
              <a:rPr lang="en-US" altLang="zh-TW">
                <a:ea typeface="新細明體"/>
              </a:rPr>
              <a:t> auto-tiering. </a:t>
            </a:r>
          </a:p>
          <a:p>
            <a:br>
              <a:rPr lang="en-US" altLang="zh-TW">
                <a:ea typeface="新細明體"/>
                <a:cs typeface="+mn-lt"/>
              </a:rPr>
            </a:br>
            <a:r>
              <a:rPr lang="en-US" altLang="zh-TW">
                <a:ea typeface="新細明體"/>
                <a:cs typeface="Calibri"/>
              </a:rPr>
              <a:t>And </a:t>
            </a:r>
            <a:r>
              <a:rPr lang="en-US"/>
              <a:t>QTS and </a:t>
            </a:r>
            <a:r>
              <a:rPr lang="en-US" err="1"/>
              <a:t>QuTS</a:t>
            </a:r>
            <a:r>
              <a:rPr lang="en-US"/>
              <a:t> hero use different file systems. You must remove all the drives from the TVS-h674T /</a:t>
            </a:r>
            <a:r>
              <a:rPr lang="zh-TW" altLang="en-US">
                <a:ea typeface="新細明體"/>
              </a:rPr>
              <a:t> </a:t>
            </a:r>
            <a:r>
              <a:rPr lang="en-US"/>
              <a:t>TVS-h874T before switching from </a:t>
            </a:r>
            <a:r>
              <a:rPr lang="en-US" err="1"/>
              <a:t>QuTS</a:t>
            </a:r>
            <a:r>
              <a:rPr lang="en-US"/>
              <a:t> hero to QTS.</a:t>
            </a:r>
            <a:endParaRPr lang="en-US" altLang="zh-TW">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32247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TVS-h674T and TVS-h874T are shipped with the </a:t>
            </a:r>
            <a:r>
              <a:rPr lang="en-US" altLang="zh-TW" err="1">
                <a:ea typeface="新細明體"/>
              </a:rPr>
              <a:t>QuTS</a:t>
            </a:r>
            <a:r>
              <a:rPr lang="en-US" altLang="zh-TW">
                <a:ea typeface="新細明體"/>
              </a:rPr>
              <a:t> hero operating system, which combines the app-based QTS with a 128-bit ZFS file system to provide flexible storage management, comprehensive data protection and optimized performance to meet the needs of business-critical applications. Can </a:t>
            </a:r>
            <a:r>
              <a:rPr lang="en-US" b="1"/>
              <a:t>Improve your storage performance with inline data deduplication, compression, and compaction. Most important, for data security is much more better.</a:t>
            </a:r>
            <a:endParaRPr lang="en-US" altLang="zh-TW">
              <a:ea typeface="新細明體"/>
            </a:endParaRPr>
          </a:p>
          <a:p>
            <a:endParaRPr lang="en-US" altLang="zh-TW">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137415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a:cs typeface="Calibri"/>
              </a:rPr>
              <a:t>So lets take a look of the </a:t>
            </a:r>
            <a:r>
              <a:rPr lang="en-TW" err="1">
                <a:cs typeface="Calibri"/>
              </a:rPr>
              <a:t>sku</a:t>
            </a:r>
            <a:r>
              <a:rPr lang="en-TW">
                <a:cs typeface="Calibri"/>
              </a:rPr>
              <a:t>, for TVS-h874T. We have TVS-h874T-i9-64G powered by Intel core i9 16-core( 8 p-core and 8 e-core included) processor and 64G RAM. Another </a:t>
            </a:r>
            <a:r>
              <a:rPr lang="en-TW" err="1">
                <a:cs typeface="Calibri"/>
              </a:rPr>
              <a:t>sku</a:t>
            </a:r>
            <a:r>
              <a:rPr lang="en-TW">
                <a:cs typeface="Calibri"/>
              </a:rPr>
              <a:t> of tvs-h874T is TVS-h874T-i7-32G, powered by intel core i7</a:t>
            </a:r>
            <a:r>
              <a:rPr lang="en-US"/>
              <a:t> 12-core( 8 p-core and 4 e-core included) processor and 32G RAM. </a:t>
            </a:r>
          </a:p>
          <a:p>
            <a:endParaRPr lang="en-US"/>
          </a:p>
          <a:p>
            <a:r>
              <a:rPr lang="en-US"/>
              <a:t>Performance-cores (P-cores) and  Efficient-cores (E-cores). Both types of core have a different role.</a:t>
            </a:r>
          </a:p>
          <a:p>
            <a:pPr marL="285750" indent="-285750">
              <a:buFont typeface="Arial,Sans-Serif"/>
              <a:buChar char="•"/>
            </a:pPr>
            <a:r>
              <a:rPr lang="en-US"/>
              <a:t>Performance-cores :</a:t>
            </a:r>
          </a:p>
          <a:p>
            <a:r>
              <a:rPr lang="en-US"/>
              <a:t>Physically larger, high-performance cores designed for raw speed while maintaining efficiency.</a:t>
            </a:r>
          </a:p>
          <a:p>
            <a:endParaRPr lang="en-US"/>
          </a:p>
          <a:p>
            <a:pPr marL="285750" indent="-285750">
              <a:buFont typeface="Arial,Sans-Serif"/>
              <a:buChar char="•"/>
            </a:pPr>
            <a:r>
              <a:rPr lang="en-US"/>
              <a:t>Efficient-cores :</a:t>
            </a:r>
          </a:p>
          <a:p>
            <a:r>
              <a:rPr lang="en-US"/>
              <a:t>Physically smaller, with multiple E-cores fitting into the physical space of one P-core.</a:t>
            </a:r>
          </a:p>
          <a:p>
            <a:endParaRPr lang="en-US">
              <a:cs typeface="Calibri"/>
            </a:endParaRPr>
          </a:p>
          <a:p>
            <a:r>
              <a:rPr lang="en-US"/>
              <a:t>And for TVS-h674T. We have only one </a:t>
            </a:r>
            <a:r>
              <a:rPr lang="en-US" err="1"/>
              <a:t>sku</a:t>
            </a:r>
            <a:r>
              <a:rPr lang="en-US"/>
              <a:t>, TVS-h674T-i5-32G powered by intel Core i5 6-core processor and 64G RAM.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404180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3901773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6" name="圖片 5" descr="一張含有 文字, 室內, 電腦, 電子產品 的圖片&#10;&#10;自動產生的描述">
            <a:extLst>
              <a:ext uri="{FF2B5EF4-FFF2-40B4-BE49-F238E27FC236}">
                <a16:creationId xmlns:a16="http://schemas.microsoft.com/office/drawing/2014/main" id="{33BADF6B-9184-BE55-8B96-AF20C50DF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4005486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1911935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1428482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15AE20-71FC-E291-8E9A-80B7C1CD3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4224975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3A895F4-D22B-7DF4-0480-3C4AF172C2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79" y="998"/>
            <a:ext cx="12189628" cy="6857002"/>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3"/>
          </a:xfrm>
        </p:spPr>
        <p:txBody>
          <a:bodyPr>
            <a:normAutofit/>
          </a:bodyPr>
          <a:lstStyle>
            <a:lvl1pPr algn="ctr">
              <a:defRPr sz="4000" b="1">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781440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64194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descr="一張含有 螢幕擷取畫面 的圖片&#10;&#10;自動產生的描述">
            <a:extLst>
              <a:ext uri="{FF2B5EF4-FFF2-40B4-BE49-F238E27FC236}">
                <a16:creationId xmlns:a16="http://schemas.microsoft.com/office/drawing/2014/main" id="{0DD2E12C-3E0D-9549-CFE1-EA46AE1AC6D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圖片 3" descr="一張含有 螢幕擷取畫面 的圖片&#10;&#10;自動產生的描述">
            <a:extLst>
              <a:ext uri="{FF2B5EF4-FFF2-40B4-BE49-F238E27FC236}">
                <a16:creationId xmlns:a16="http://schemas.microsoft.com/office/drawing/2014/main" id="{AA6B1496-9A3D-28E2-B160-834328B13CC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電子產品, 電子裝置, 多媒體 的圖片&#10;&#10;自動產生的描述">
            <a:extLst>
              <a:ext uri="{FF2B5EF4-FFF2-40B4-BE49-F238E27FC236}">
                <a16:creationId xmlns:a16="http://schemas.microsoft.com/office/drawing/2014/main" id="{B3CE1A25-6F57-94B4-31D0-D0AED83672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447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8" name="圖片 7" descr="一張含有 文字, 電子產品, 電子裝置, 電腦 的圖片&#10;&#10;自動產生的描述">
            <a:extLst>
              <a:ext uri="{FF2B5EF4-FFF2-40B4-BE49-F238E27FC236}">
                <a16:creationId xmlns:a16="http://schemas.microsoft.com/office/drawing/2014/main" id="{7D0AF054-118A-FE36-5E4A-024D88E410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20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17" name="圖片 16" descr="一張含有 顯示裝置, 室內, 牆, 電視機 的圖片&#10;&#10;自動產生的描述">
            <a:extLst>
              <a:ext uri="{FF2B5EF4-FFF2-40B4-BE49-F238E27FC236}">
                <a16:creationId xmlns:a16="http://schemas.microsoft.com/office/drawing/2014/main" id="{F9D41CD3-8675-E73E-EB3D-AFD960D0D5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814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螢幕擷取畫面, 揚聲器, 設計 的圖片&#10;&#10;自動產生的描述">
            <a:extLst>
              <a:ext uri="{FF2B5EF4-FFF2-40B4-BE49-F238E27FC236}">
                <a16:creationId xmlns:a16="http://schemas.microsoft.com/office/drawing/2014/main" id="{16DF5EB5-955B-6C9A-B7AB-CA42818A94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523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1" y="270934"/>
            <a:ext cx="12191999" cy="1088159"/>
          </a:xfrm>
        </p:spPr>
        <p:txBody>
          <a:bodyPr anchor="t">
            <a:normAutofit/>
          </a:bodyPr>
          <a:lstStyle>
            <a:lvl1pPr algn="ctr">
              <a:defRPr sz="48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417532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15AE20-71FC-E291-8E9A-80B7C1CD3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pic>
        <p:nvPicPr>
          <p:cNvPr id="5" name="圖片 4">
            <a:extLst>
              <a:ext uri="{FF2B5EF4-FFF2-40B4-BE49-F238E27FC236}">
                <a16:creationId xmlns:a16="http://schemas.microsoft.com/office/drawing/2014/main" id="{875D2443-ED48-1507-7D2C-81302C7891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29" t="26574" r="3229"/>
          <a:stretch/>
        </p:blipFill>
        <p:spPr>
          <a:xfrm>
            <a:off x="393700" y="1969185"/>
            <a:ext cx="11404600" cy="5035550"/>
          </a:xfrm>
          <a:prstGeom prst="rect">
            <a:avLst/>
          </a:prstGeom>
        </p:spPr>
      </p:pic>
    </p:spTree>
    <p:extLst>
      <p:ext uri="{BB962C8B-B14F-4D97-AF65-F5344CB8AC3E}">
        <p14:creationId xmlns:p14="http://schemas.microsoft.com/office/powerpoint/2010/main" val="162196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2023/11/8</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84" r:id="rId3"/>
    <p:sldLayoutId id="2147483685" r:id="rId4"/>
    <p:sldLayoutId id="2147483686" r:id="rId5"/>
    <p:sldLayoutId id="2147483687" r:id="rId6"/>
    <p:sldLayoutId id="2147483688" r:id="rId7"/>
    <p:sldLayoutId id="2147483676" r:id="rId8"/>
    <p:sldLayoutId id="2147483678" r:id="rId9"/>
    <p:sldLayoutId id="2147483679" r:id="rId10"/>
    <p:sldLayoutId id="2147483681" r:id="rId11"/>
    <p:sldLayoutId id="2147483682"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15649DC-0516-0D3E-D488-FFC45D2C3B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79" y="998"/>
            <a:ext cx="12189628" cy="6857002"/>
          </a:xfrm>
          <a:prstGeom prst="rect">
            <a:avLst/>
          </a:prstGeom>
        </p:spPr>
      </p:pic>
      <p:sp>
        <p:nvSpPr>
          <p:cNvPr id="2" name="標題版面配置區 1"/>
          <p:cNvSpPr>
            <a:spLocks noGrp="1"/>
          </p:cNvSpPr>
          <p:nvPr>
            <p:ph type="title"/>
          </p:nvPr>
        </p:nvSpPr>
        <p:spPr>
          <a:xfrm>
            <a:off x="435880" y="160336"/>
            <a:ext cx="1175612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785923"/>
            <a:ext cx="10972800" cy="4911741"/>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1644076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1219170" rtl="0" eaLnBrk="1" latinLnBrk="0" hangingPunct="1">
        <a:spcBef>
          <a:spcPct val="0"/>
        </a:spcBef>
        <a:buNone/>
        <a:defRPr sz="4267" b="1" kern="1200">
          <a:solidFill>
            <a:schemeClr val="bg1"/>
          </a:solidFill>
          <a:latin typeface="微軟正黑體" pitchFamily="34" charset="-120"/>
          <a:ea typeface="微軟正黑體" pitchFamily="34" charset="-120"/>
          <a:cs typeface="+mj-cs"/>
        </a:defRPr>
      </a:lvl1pPr>
    </p:titleStyle>
    <p:bodyStyle>
      <a:lvl1pPr marL="457189" indent="-457189" algn="l" defTabSz="121917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微軟正黑體" pitchFamily="34" charset="-120"/>
          <a:ea typeface="微軟正黑體" pitchFamily="34" charset="-120"/>
          <a:cs typeface="+mn-cs"/>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微軟正黑體" pitchFamily="34" charset="-120"/>
          <a:ea typeface="微軟正黑體" pitchFamily="34" charset="-120"/>
          <a:cs typeface="+mn-cs"/>
        </a:defRPr>
      </a:lvl4pPr>
      <a:lvl5pPr marL="2743131" indent="-304792" algn="l" defTabSz="1219170" rtl="0" eaLnBrk="1" latinLnBrk="0" hangingPunct="1">
        <a:spcBef>
          <a:spcPct val="20000"/>
        </a:spcBef>
        <a:buFont typeface="Arial" pitchFamily="34" charset="0"/>
        <a:buChar char="»"/>
        <a:defRPr sz="1867" kern="1200">
          <a:solidFill>
            <a:schemeClr val="tx1"/>
          </a:solidFill>
          <a:latin typeface="微軟正黑體" pitchFamily="34" charset="-120"/>
          <a:ea typeface="微軟正黑體" pitchFamily="34" charset="-120"/>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F367313-E253-E71E-A6AE-881752A83797}"/>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64E4840-AE66-B721-FCB6-093E3C87972B}"/>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45922752"/>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sv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4.png"/><Relationship Id="rId11" Type="http://schemas.microsoft.com/office/2007/relationships/hdphoto" Target="../media/hdphoto4.wdp"/><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62.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7.sv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87.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85.svg"/><Relationship Id="rId4" Type="http://schemas.openxmlformats.org/officeDocument/2006/relationships/image" Target="../media/image61.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5.wdp"/><Relationship Id="rId18" Type="http://schemas.openxmlformats.org/officeDocument/2006/relationships/image" Target="../media/image98.png"/><Relationship Id="rId3" Type="http://schemas.openxmlformats.org/officeDocument/2006/relationships/image" Target="../media/image61.png"/><Relationship Id="rId21" Type="http://schemas.openxmlformats.org/officeDocument/2006/relationships/image" Target="../media/image101.svg"/><Relationship Id="rId7" Type="http://schemas.openxmlformats.org/officeDocument/2006/relationships/image" Target="../media/image89.png"/><Relationship Id="rId12" Type="http://schemas.openxmlformats.org/officeDocument/2006/relationships/image" Target="../media/image94.png"/><Relationship Id="rId17" Type="http://schemas.microsoft.com/office/2007/relationships/hdphoto" Target="../media/hdphoto6.wdp"/><Relationship Id="rId2" Type="http://schemas.openxmlformats.org/officeDocument/2006/relationships/notesSlide" Target="../notesSlides/notesSlide20.xml"/><Relationship Id="rId16" Type="http://schemas.openxmlformats.org/officeDocument/2006/relationships/image" Target="../media/image97.png"/><Relationship Id="rId20"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4.png"/><Relationship Id="rId5" Type="http://schemas.openxmlformats.org/officeDocument/2006/relationships/image" Target="../media/image63.png"/><Relationship Id="rId15" Type="http://schemas.openxmlformats.org/officeDocument/2006/relationships/image" Target="../media/image96.png"/><Relationship Id="rId23" Type="http://schemas.openxmlformats.org/officeDocument/2006/relationships/image" Target="../media/image103.svg"/><Relationship Id="rId10" Type="http://schemas.openxmlformats.org/officeDocument/2006/relationships/image" Target="../media/image92.png"/><Relationship Id="rId19" Type="http://schemas.openxmlformats.org/officeDocument/2006/relationships/image" Target="../media/image99.svg"/><Relationship Id="rId4" Type="http://schemas.openxmlformats.org/officeDocument/2006/relationships/image" Target="../media/image62.png"/><Relationship Id="rId9" Type="http://schemas.openxmlformats.org/officeDocument/2006/relationships/image" Target="../media/image91.png"/><Relationship Id="rId14" Type="http://schemas.openxmlformats.org/officeDocument/2006/relationships/image" Target="../media/image95.png"/><Relationship Id="rId22"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11.png"/><Relationship Id="rId3" Type="http://schemas.openxmlformats.org/officeDocument/2006/relationships/image" Target="../media/image62.png"/><Relationship Id="rId7" Type="http://schemas.openxmlformats.org/officeDocument/2006/relationships/image" Target="../media/image90.png"/><Relationship Id="rId12" Type="http://schemas.openxmlformats.org/officeDocument/2006/relationships/image" Target="../media/image110.svg"/><Relationship Id="rId2" Type="http://schemas.openxmlformats.org/officeDocument/2006/relationships/notesSlide" Target="../notesSlides/notesSlide22.xml"/><Relationship Id="rId16" Type="http://schemas.openxmlformats.org/officeDocument/2006/relationships/image" Target="../media/image114.sv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109.png"/><Relationship Id="rId5" Type="http://schemas.openxmlformats.org/officeDocument/2006/relationships/image" Target="../media/image88.png"/><Relationship Id="rId15" Type="http://schemas.openxmlformats.org/officeDocument/2006/relationships/image" Target="../media/image113.png"/><Relationship Id="rId10" Type="http://schemas.openxmlformats.org/officeDocument/2006/relationships/image" Target="../media/image108.jpeg"/><Relationship Id="rId4" Type="http://schemas.openxmlformats.org/officeDocument/2006/relationships/image" Target="../media/image63.png"/><Relationship Id="rId9" Type="http://schemas.openxmlformats.org/officeDocument/2006/relationships/image" Target="../media/image92.png"/><Relationship Id="rId14" Type="http://schemas.openxmlformats.org/officeDocument/2006/relationships/image" Target="../media/image112.svg"/></Relationships>
</file>

<file path=ppt/slides/_rels/slide24.xml.rels><?xml version="1.0" encoding="UTF-8" standalone="yes"?>
<Relationships xmlns="http://schemas.openxmlformats.org/package/2006/relationships"><Relationship Id="rId3" Type="http://schemas.microsoft.com/office/2018/10/relationships/comments" Target="../comments/modernComment_14C_BC8E24E4.xm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08_8379D2FD.xm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12.sv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2.svg"/></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svg"/><Relationship Id="rId12" Type="http://schemas.openxmlformats.org/officeDocument/2006/relationships/image" Target="../media/image126.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29.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31.svg"/><Relationship Id="rId5" Type="http://schemas.openxmlformats.org/officeDocument/2006/relationships/image" Target="../media/image130.svg"/><Relationship Id="rId10" Type="http://schemas.openxmlformats.org/officeDocument/2006/relationships/image" Target="../media/image135.svg"/><Relationship Id="rId4" Type="http://schemas.openxmlformats.org/officeDocument/2006/relationships/image" Target="../media/image129.png"/><Relationship Id="rId9" Type="http://schemas.openxmlformats.org/officeDocument/2006/relationships/image" Target="../media/image134.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37.svg"/></Relationships>
</file>

<file path=ppt/slides/_rels/slide3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svg"/></Relationships>
</file>

<file path=ppt/slides/_rels/slide32.xml.rels><?xml version="1.0" encoding="UTF-8" standalone="yes"?>
<Relationships xmlns="http://schemas.openxmlformats.org/package/2006/relationships"><Relationship Id="rId8" Type="http://schemas.openxmlformats.org/officeDocument/2006/relationships/image" Target="../media/image150.tiff"/><Relationship Id="rId13" Type="http://schemas.openxmlformats.org/officeDocument/2006/relationships/image" Target="../media/image155.png"/><Relationship Id="rId18" Type="http://schemas.openxmlformats.org/officeDocument/2006/relationships/image" Target="../media/image160.svg"/><Relationship Id="rId3" Type="http://schemas.openxmlformats.org/officeDocument/2006/relationships/image" Target="../media/image145.jpeg"/><Relationship Id="rId7" Type="http://schemas.openxmlformats.org/officeDocument/2006/relationships/image" Target="../media/image149.tiff"/><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notesSlide" Target="../notesSlides/notesSlide31.xml"/><Relationship Id="rId16"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48.jpeg"/><Relationship Id="rId11" Type="http://schemas.openxmlformats.org/officeDocument/2006/relationships/image" Target="../media/image153.tiff"/><Relationship Id="rId5" Type="http://schemas.openxmlformats.org/officeDocument/2006/relationships/image" Target="../media/image147.jpeg"/><Relationship Id="rId15" Type="http://schemas.openxmlformats.org/officeDocument/2006/relationships/image" Target="../media/image157.png"/><Relationship Id="rId10" Type="http://schemas.openxmlformats.org/officeDocument/2006/relationships/image" Target="../media/image152.tiff"/><Relationship Id="rId19" Type="http://schemas.openxmlformats.org/officeDocument/2006/relationships/image" Target="../media/image31.png"/><Relationship Id="rId4" Type="http://schemas.openxmlformats.org/officeDocument/2006/relationships/image" Target="../media/image146.jpeg"/><Relationship Id="rId9" Type="http://schemas.openxmlformats.org/officeDocument/2006/relationships/image" Target="../media/image151.tiff"/><Relationship Id="rId14" Type="http://schemas.openxmlformats.org/officeDocument/2006/relationships/image" Target="../media/image156.jpeg"/></Relationships>
</file>

<file path=ppt/slides/_rels/slide33.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4.tiff"/><Relationship Id="rId5" Type="http://schemas.openxmlformats.org/officeDocument/2006/relationships/image" Target="../media/image163.tiff"/><Relationship Id="rId4" Type="http://schemas.openxmlformats.org/officeDocument/2006/relationships/image" Target="../media/image162.tiff"/><Relationship Id="rId9" Type="http://schemas.openxmlformats.org/officeDocument/2006/relationships/image" Target="../media/image167.png"/></Relationships>
</file>

<file path=ppt/slides/_rels/slide34.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69.svg"/></Relationships>
</file>

<file path=ppt/slides/_rels/slide35.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61.png"/><Relationship Id="rId7" Type="http://schemas.openxmlformats.org/officeDocument/2006/relationships/image" Target="../media/image17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png"/></Relationships>
</file>

<file path=ppt/slides/_rels/slide36.xml.rels><?xml version="1.0" encoding="UTF-8" standalone="yes"?>
<Relationships xmlns="http://schemas.openxmlformats.org/package/2006/relationships"><Relationship Id="rId8" Type="http://schemas.openxmlformats.org/officeDocument/2006/relationships/image" Target="../media/image184.svg"/><Relationship Id="rId13" Type="http://schemas.openxmlformats.org/officeDocument/2006/relationships/image" Target="../media/image189.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sv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82.svg"/><Relationship Id="rId11" Type="http://schemas.openxmlformats.org/officeDocument/2006/relationships/image" Target="../media/image187.png"/><Relationship Id="rId5" Type="http://schemas.openxmlformats.org/officeDocument/2006/relationships/image" Target="../media/image181.png"/><Relationship Id="rId15" Type="http://schemas.openxmlformats.org/officeDocument/2006/relationships/image" Target="../media/image191.png"/><Relationship Id="rId10" Type="http://schemas.openxmlformats.org/officeDocument/2006/relationships/image" Target="../media/image186.svg"/><Relationship Id="rId4" Type="http://schemas.openxmlformats.org/officeDocument/2006/relationships/image" Target="../media/image180.svg"/><Relationship Id="rId9" Type="http://schemas.openxmlformats.org/officeDocument/2006/relationships/image" Target="../media/image185.png"/><Relationship Id="rId14" Type="http://schemas.openxmlformats.org/officeDocument/2006/relationships/image" Target="../media/image190.png"/></Relationships>
</file>

<file path=ppt/slides/_rels/slide37.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sv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3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3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3" Type="http://schemas.microsoft.com/office/2018/10/relationships/comments" Target="../comments/modernComment_161_810C36DC.xml"/><Relationship Id="rId7" Type="http://schemas.openxmlformats.org/officeDocument/2006/relationships/image" Target="../media/image207.png"/><Relationship Id="rId12" Type="http://schemas.openxmlformats.org/officeDocument/2006/relationships/image" Target="../media/image212.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5F_F73DD677.xml"/><Relationship Id="rId7" Type="http://schemas.openxmlformats.org/officeDocument/2006/relationships/image" Target="../media/image21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svg"/><Relationship Id="rId4" Type="http://schemas.openxmlformats.org/officeDocument/2006/relationships/image" Target="../media/image214.png"/></Relationships>
</file>

<file path=ppt/slides/_rels/slide42.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6.png"/><Relationship Id="rId18" Type="http://schemas.openxmlformats.org/officeDocument/2006/relationships/image" Target="../media/image90.png"/><Relationship Id="rId3" Type="http://schemas.openxmlformats.org/officeDocument/2006/relationships/image" Target="../media/image218.png"/><Relationship Id="rId7" Type="http://schemas.openxmlformats.org/officeDocument/2006/relationships/image" Target="../media/image222.png"/><Relationship Id="rId12" Type="http://schemas.openxmlformats.org/officeDocument/2006/relationships/image" Target="../media/image225.png"/><Relationship Id="rId17" Type="http://schemas.openxmlformats.org/officeDocument/2006/relationships/image" Target="../media/image229.png"/><Relationship Id="rId2" Type="http://schemas.openxmlformats.org/officeDocument/2006/relationships/notesSlide" Target="../notesSlides/notesSlide41.xml"/><Relationship Id="rId16" Type="http://schemas.openxmlformats.org/officeDocument/2006/relationships/image" Target="../media/image96.png"/><Relationship Id="rId20" Type="http://schemas.openxmlformats.org/officeDocument/2006/relationships/image" Target="../media/image230.png"/><Relationship Id="rId1" Type="http://schemas.openxmlformats.org/officeDocument/2006/relationships/slideLayout" Target="../slideLayouts/slideLayout10.xml"/><Relationship Id="rId6" Type="http://schemas.openxmlformats.org/officeDocument/2006/relationships/image" Target="../media/image221.png"/><Relationship Id="rId11" Type="http://schemas.openxmlformats.org/officeDocument/2006/relationships/image" Target="../media/image215.svg"/><Relationship Id="rId5" Type="http://schemas.openxmlformats.org/officeDocument/2006/relationships/image" Target="../media/image220.png"/><Relationship Id="rId15" Type="http://schemas.openxmlformats.org/officeDocument/2006/relationships/image" Target="../media/image228.png"/><Relationship Id="rId10" Type="http://schemas.openxmlformats.org/officeDocument/2006/relationships/image" Target="../media/image214.png"/><Relationship Id="rId19" Type="http://schemas.openxmlformats.org/officeDocument/2006/relationships/image" Target="../media/image55.png"/><Relationship Id="rId4" Type="http://schemas.openxmlformats.org/officeDocument/2006/relationships/image" Target="../media/image219.svg"/><Relationship Id="rId9" Type="http://schemas.openxmlformats.org/officeDocument/2006/relationships/image" Target="../media/image224.svg"/><Relationship Id="rId14" Type="http://schemas.openxmlformats.org/officeDocument/2006/relationships/image" Target="../media/image227.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32.svg"/><Relationship Id="rId5" Type="http://schemas.openxmlformats.org/officeDocument/2006/relationships/image" Target="../media/image231.png"/><Relationship Id="rId4" Type="http://schemas.openxmlformats.org/officeDocument/2006/relationships/image" Target="../media/image112.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qnap.com/go/how-to/faq/con_show.php?cid=360"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28A3FEA-EB53-6C1C-8F17-2676B40C7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944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黑暗, space, 藍色, 紫色 的圖片&#10;&#10;自動產生的描述">
            <a:extLst>
              <a:ext uri="{FF2B5EF4-FFF2-40B4-BE49-F238E27FC236}">
                <a16:creationId xmlns:a16="http://schemas.microsoft.com/office/drawing/2014/main" id="{70A3C1A3-A3DE-2823-CCF7-37485B04D10F}"/>
              </a:ext>
            </a:extLst>
          </p:cNvPr>
          <p:cNvPicPr>
            <a:picLocks noChangeAspect="1"/>
          </p:cNvPicPr>
          <p:nvPr/>
        </p:nvPicPr>
        <p:blipFill rotWithShape="1">
          <a:blip r:embed="rId3">
            <a:extLst>
              <a:ext uri="{28A0092B-C50C-407E-A947-70E740481C1C}">
                <a14:useLocalDpi xmlns:a14="http://schemas.microsoft.com/office/drawing/2010/main" val="0"/>
              </a:ext>
            </a:extLst>
          </a:blip>
          <a:srcRect b="25420"/>
          <a:stretch/>
        </p:blipFill>
        <p:spPr>
          <a:xfrm>
            <a:off x="901460" y="262861"/>
            <a:ext cx="9272927" cy="6595139"/>
          </a:xfrm>
          <a:prstGeom prst="rect">
            <a:avLst/>
          </a:prstGeom>
        </p:spPr>
      </p:pic>
      <p:pic>
        <p:nvPicPr>
          <p:cNvPr id="15" name="圖片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5309" y="2254762"/>
            <a:ext cx="6599522" cy="4125435"/>
          </a:xfrm>
          <a:prstGeom prst="rect">
            <a:avLst/>
          </a:prstGeom>
        </p:spPr>
      </p:pic>
      <p:pic>
        <p:nvPicPr>
          <p:cNvPr id="14" name="圖片 13">
            <a:extLst>
              <a:ext uri="{FF2B5EF4-FFF2-40B4-BE49-F238E27FC236}">
                <a16:creationId xmlns:a16="http://schemas.microsoft.com/office/drawing/2014/main" id="{9D6EFA64-FE76-B59D-4CBA-267401F442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2510799" y="5806182"/>
            <a:ext cx="7666406" cy="727390"/>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190500" y="509494"/>
            <a:ext cx="11791950" cy="800219"/>
          </a:xfrm>
          <a:prstGeom prst="rect">
            <a:avLst/>
          </a:prstGeom>
          <a:noFill/>
        </p:spPr>
        <p:txBody>
          <a:bodyPr wrap="square" rtlCol="0">
            <a:spAutoFit/>
          </a:bodyPr>
          <a:lstStyle/>
          <a:p>
            <a:pPr algn="ctr"/>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TVS-h674T / TVS-h874T rear view</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 name="TextBox 13">
            <a:extLst>
              <a:ext uri="{FF2B5EF4-FFF2-40B4-BE49-F238E27FC236}">
                <a16:creationId xmlns:a16="http://schemas.microsoft.com/office/drawing/2014/main" id="{B46AF209-91BC-FFEC-298E-B2E2AA361C31}"/>
              </a:ext>
            </a:extLst>
          </p:cNvPr>
          <p:cNvSpPr txBox="1">
            <a:spLocks noChangeArrowheads="1"/>
          </p:cNvSpPr>
          <p:nvPr/>
        </p:nvSpPr>
        <p:spPr bwMode="auto">
          <a:xfrm>
            <a:off x="9559403" y="2839824"/>
            <a:ext cx="1879755" cy="91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buNone/>
            </a:pPr>
            <a:r>
              <a:rPr lang="en-US" altLang="zh-TW" sz="1600" b="1">
                <a:solidFill>
                  <a:schemeClr val="bg1"/>
                </a:solidFill>
                <a:ea typeface="微軟正黑體" panose="020B0604030504040204" pitchFamily="34" charset="-120"/>
                <a:cs typeface="Arial" panose="020B0604020202020204" pitchFamily="34" charset="0"/>
                <a:sym typeface="+mn-lt"/>
              </a:rPr>
              <a:t>Internal </a:t>
            </a:r>
          </a:p>
          <a:p>
            <a:pPr>
              <a:buNone/>
            </a:pPr>
            <a:r>
              <a:rPr lang="en-US" altLang="zh-TW" sz="1600" b="1">
                <a:solidFill>
                  <a:schemeClr val="bg1"/>
                </a:solidFill>
                <a:ea typeface="微軟正黑體" panose="020B0604030504040204" pitchFamily="34" charset="-120"/>
                <a:cs typeface="Arial" panose="020B0604020202020204" pitchFamily="34" charset="0"/>
                <a:sym typeface="+mn-lt"/>
              </a:rPr>
              <a:t>power supply (100-240V)</a:t>
            </a:r>
            <a:endParaRPr lang="zh-TW" altLang="en-US" sz="1600" b="1">
              <a:solidFill>
                <a:schemeClr val="bg1"/>
              </a:solidFill>
              <a:ea typeface="微軟正黑體" panose="020B0604030504040204" pitchFamily="34" charset="-120"/>
              <a:cs typeface="Arial" panose="020B0604020202020204" pitchFamily="34" charset="0"/>
              <a:sym typeface="+mn-lt"/>
            </a:endParaRPr>
          </a:p>
        </p:txBody>
      </p:sp>
      <p:sp>
        <p:nvSpPr>
          <p:cNvPr id="7" name="TextBox 13">
            <a:extLst>
              <a:ext uri="{FF2B5EF4-FFF2-40B4-BE49-F238E27FC236}">
                <a16:creationId xmlns:a16="http://schemas.microsoft.com/office/drawing/2014/main" id="{AE8F0E7E-E6DF-2C87-A28E-A6D3A8F1B018}"/>
              </a:ext>
            </a:extLst>
          </p:cNvPr>
          <p:cNvSpPr txBox="1">
            <a:spLocks noChangeArrowheads="1"/>
          </p:cNvSpPr>
          <p:nvPr/>
        </p:nvSpPr>
        <p:spPr bwMode="auto">
          <a:xfrm>
            <a:off x="9531480" y="4104749"/>
            <a:ext cx="1759060" cy="369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spcBef>
                <a:spcPct val="0"/>
              </a:spcBef>
              <a:buNone/>
            </a:pPr>
            <a:r>
              <a:rPr lang="en-US" altLang="zh-TW" sz="1600" b="1">
                <a:solidFill>
                  <a:schemeClr val="bg1"/>
                </a:solidFill>
                <a:ea typeface="微軟正黑體" panose="020B0604030504040204" pitchFamily="34" charset="-120"/>
                <a:cs typeface="Arial" panose="020B0604020202020204" pitchFamily="34" charset="0"/>
                <a:sym typeface="+mn-lt"/>
              </a:rPr>
              <a:t>Smart Fan</a:t>
            </a:r>
            <a:endParaRPr lang="zh-TW" altLang="en-US" sz="1600" b="1">
              <a:solidFill>
                <a:schemeClr val="bg1"/>
              </a:solidFill>
              <a:ea typeface="微軟正黑體" panose="020B0604030504040204" pitchFamily="34" charset="-120"/>
              <a:cs typeface="Arial" panose="020B0604020202020204" pitchFamily="34" charset="0"/>
              <a:sym typeface="+mn-lt"/>
            </a:endParaRPr>
          </a:p>
        </p:txBody>
      </p:sp>
      <p:sp>
        <p:nvSpPr>
          <p:cNvPr id="8" name="TextBox 13">
            <a:extLst>
              <a:ext uri="{FF2B5EF4-FFF2-40B4-BE49-F238E27FC236}">
                <a16:creationId xmlns:a16="http://schemas.microsoft.com/office/drawing/2014/main" id="{6E460BCB-E540-E805-E548-12312967EF06}"/>
              </a:ext>
            </a:extLst>
          </p:cNvPr>
          <p:cNvSpPr txBox="1">
            <a:spLocks noChangeArrowheads="1"/>
          </p:cNvSpPr>
          <p:nvPr/>
        </p:nvSpPr>
        <p:spPr bwMode="auto">
          <a:xfrm>
            <a:off x="493528" y="4057992"/>
            <a:ext cx="2382729" cy="600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zh-TW" sz="1550" b="1">
                <a:solidFill>
                  <a:schemeClr val="bg1"/>
                </a:solidFill>
                <a:ea typeface="微軟正黑體" panose="020B0604030504040204" pitchFamily="34" charset="-120"/>
                <a:cs typeface="Arial" panose="020B0604020202020204" pitchFamily="34" charset="0"/>
                <a:sym typeface="+mn-lt"/>
              </a:rPr>
              <a:t>1 x HDMI 1.4b</a:t>
            </a:r>
          </a:p>
          <a:p>
            <a:pPr eaLnBrk="1" hangingPunct="1">
              <a:spcBef>
                <a:spcPct val="0"/>
              </a:spcBef>
              <a:buFontTx/>
              <a:buNone/>
            </a:pPr>
            <a:r>
              <a:rPr lang="en-US" altLang="en-US" sz="1550" b="1">
                <a:solidFill>
                  <a:schemeClr val="bg1"/>
                </a:solidFill>
                <a:ea typeface="微軟正黑體" panose="020B0604030504040204" pitchFamily="34" charset="-120"/>
                <a:cs typeface="Arial" panose="020B0604020202020204" pitchFamily="34" charset="0"/>
                <a:sym typeface="+mn-lt"/>
              </a:rPr>
              <a:t>4K output</a:t>
            </a:r>
          </a:p>
        </p:txBody>
      </p:sp>
      <p:sp>
        <p:nvSpPr>
          <p:cNvPr id="9" name="TextBox 13">
            <a:extLst>
              <a:ext uri="{FF2B5EF4-FFF2-40B4-BE49-F238E27FC236}">
                <a16:creationId xmlns:a16="http://schemas.microsoft.com/office/drawing/2014/main" id="{7B0F0060-582E-9E79-D3F7-13374BD4A2C8}"/>
              </a:ext>
            </a:extLst>
          </p:cNvPr>
          <p:cNvSpPr txBox="1">
            <a:spLocks noChangeArrowheads="1"/>
          </p:cNvSpPr>
          <p:nvPr/>
        </p:nvSpPr>
        <p:spPr bwMode="auto">
          <a:xfrm>
            <a:off x="64482" y="5568930"/>
            <a:ext cx="2516808" cy="617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lnSpc>
                <a:spcPts val="2000"/>
              </a:lnSpc>
              <a:spcBef>
                <a:spcPct val="0"/>
              </a:spcBef>
              <a:buNone/>
            </a:pPr>
            <a:r>
              <a:rPr lang="en-US" altLang="zh-TW" sz="1550" b="1">
                <a:solidFill>
                  <a:schemeClr val="bg1"/>
                </a:solidFill>
                <a:ea typeface="微軟正黑體"/>
                <a:cs typeface="Arial" panose="020B0604020202020204" pitchFamily="34" charset="0"/>
                <a:sym typeface="+mn-lt"/>
              </a:rPr>
              <a:t>2 x</a:t>
            </a:r>
            <a:r>
              <a:rPr lang="zh-TW" altLang="en-US" sz="1550" b="1">
                <a:solidFill>
                  <a:schemeClr val="bg1"/>
                </a:solidFill>
                <a:ea typeface="微軟正黑體"/>
                <a:cs typeface="Arial" panose="020B0604020202020204" pitchFamily="34" charset="0"/>
                <a:sym typeface="+mn-lt"/>
              </a:rPr>
              <a:t> </a:t>
            </a:r>
            <a:r>
              <a:rPr lang="en-US" altLang="zh-TW" sz="1550" b="1">
                <a:solidFill>
                  <a:schemeClr val="bg1"/>
                </a:solidFill>
                <a:ea typeface="微軟正黑體"/>
                <a:cs typeface="Arial" panose="020B0604020202020204" pitchFamily="34" charset="0"/>
                <a:sym typeface="+mn-lt"/>
              </a:rPr>
              <a:t>USB</a:t>
            </a:r>
            <a:r>
              <a:rPr lang="zh-TW" altLang="en-US" sz="1550" b="1">
                <a:solidFill>
                  <a:schemeClr val="bg1"/>
                </a:solidFill>
                <a:ea typeface="微軟正黑體"/>
                <a:cs typeface="Arial" panose="020B0604020202020204" pitchFamily="34" charset="0"/>
                <a:sym typeface="+mn-lt"/>
              </a:rPr>
              <a:t>  </a:t>
            </a:r>
            <a:r>
              <a:rPr lang="en-US" sz="1600" b="1">
                <a:solidFill>
                  <a:schemeClr val="bg1"/>
                </a:solidFill>
                <a:ea typeface="微軟正黑體"/>
                <a:cs typeface="Arial" panose="020B0604020202020204" pitchFamily="34" charset="0"/>
                <a:sym typeface="+mn-lt"/>
              </a:rPr>
              <a:t>3 Gen 2</a:t>
            </a:r>
            <a:r>
              <a:rPr lang="en-US" altLang="zh-TW" sz="1600" b="1">
                <a:solidFill>
                  <a:schemeClr val="bg1"/>
                </a:solidFill>
                <a:ea typeface="微軟正黑體"/>
                <a:cs typeface="Arial" panose="020B0604020202020204" pitchFamily="34" charset="0"/>
                <a:sym typeface="+mn-lt"/>
              </a:rPr>
              <a:t> </a:t>
            </a:r>
            <a:r>
              <a:rPr lang="en-US" altLang="zh-TW" sz="1550" b="1">
                <a:solidFill>
                  <a:schemeClr val="bg1"/>
                </a:solidFill>
                <a:ea typeface="微軟正黑體"/>
                <a:cs typeface="Arial" panose="020B0604020202020204" pitchFamily="34" charset="0"/>
                <a:sym typeface="+mn-lt"/>
              </a:rPr>
              <a:t>ports</a:t>
            </a:r>
            <a:endParaRPr lang="zh-CN" altLang="en-US" sz="1550" b="1">
              <a:solidFill>
                <a:schemeClr val="bg1"/>
              </a:solidFill>
              <a:ea typeface="微軟正黑體"/>
              <a:cs typeface="Arial" panose="020B0604020202020204" pitchFamily="34" charset="0"/>
            </a:endParaRPr>
          </a:p>
          <a:p>
            <a:pPr marL="86995" indent="-86995" algn="r">
              <a:lnSpc>
                <a:spcPts val="2000"/>
              </a:lnSpc>
              <a:spcBef>
                <a:spcPct val="0"/>
              </a:spcBef>
              <a:buClr>
                <a:schemeClr val="tx1"/>
              </a:buClr>
              <a:buNone/>
            </a:pPr>
            <a:r>
              <a:rPr lang="zh-TW" altLang="en-US" sz="1550" b="1">
                <a:solidFill>
                  <a:schemeClr val="bg1"/>
                </a:solidFill>
                <a:ea typeface="微軟正黑體"/>
                <a:cs typeface="Arial" panose="020B0604020202020204" pitchFamily="34" charset="0"/>
                <a:sym typeface="+mn-lt"/>
              </a:rPr>
              <a:t>  </a:t>
            </a:r>
            <a:r>
              <a:rPr lang="en-US" altLang="zh-CN" sz="1550" b="1">
                <a:solidFill>
                  <a:schemeClr val="bg1"/>
                </a:solidFill>
                <a:ea typeface="微軟正黑體"/>
                <a:cs typeface="Arial" panose="020B0604020202020204" pitchFamily="34" charset="0"/>
                <a:sym typeface="+mn-lt"/>
              </a:rPr>
              <a:t>(Type-C &amp; Type-A)</a:t>
            </a:r>
            <a:endParaRPr lang="en-US" altLang="zh-CN" sz="1550" b="1">
              <a:solidFill>
                <a:schemeClr val="bg1"/>
              </a:solidFill>
              <a:ea typeface="微軟正黑體"/>
              <a:cs typeface="Arial" panose="020B0604020202020204" pitchFamily="34" charset="0"/>
            </a:endParaRPr>
          </a:p>
        </p:txBody>
      </p:sp>
      <p:sp>
        <p:nvSpPr>
          <p:cNvPr id="10" name="TextBox 13">
            <a:extLst>
              <a:ext uri="{FF2B5EF4-FFF2-40B4-BE49-F238E27FC236}">
                <a16:creationId xmlns:a16="http://schemas.microsoft.com/office/drawing/2014/main" id="{4DE2D4CA-3312-ABE2-5C43-DFA8991501C7}"/>
              </a:ext>
            </a:extLst>
          </p:cNvPr>
          <p:cNvSpPr txBox="1">
            <a:spLocks noChangeArrowheads="1"/>
          </p:cNvSpPr>
          <p:nvPr/>
        </p:nvSpPr>
        <p:spPr bwMode="auto">
          <a:xfrm>
            <a:off x="197937" y="4873181"/>
            <a:ext cx="2320299" cy="36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eaLnBrk="1" hangingPunct="1">
              <a:spcBef>
                <a:spcPct val="0"/>
              </a:spcBef>
              <a:buFontTx/>
              <a:buNone/>
            </a:pPr>
            <a:r>
              <a:rPr lang="en-US" altLang="en-US" sz="1550" b="1">
                <a:solidFill>
                  <a:schemeClr val="bg1"/>
                </a:solidFill>
                <a:ea typeface="微軟正黑體" panose="020B0604030504040204" pitchFamily="34" charset="-120"/>
                <a:cs typeface="Arial" panose="020B0604020202020204" pitchFamily="34" charset="0"/>
                <a:sym typeface="+mn-lt"/>
              </a:rPr>
              <a:t>2 x </a:t>
            </a:r>
            <a:r>
              <a:rPr lang="en-US" altLang="zh-TW" sz="1550" b="1">
                <a:solidFill>
                  <a:schemeClr val="bg1"/>
                </a:solidFill>
                <a:ea typeface="微軟正黑體" panose="020B0604030504040204" pitchFamily="34" charset="-120"/>
                <a:cs typeface="Arial" panose="020B0604020202020204" pitchFamily="34" charset="0"/>
                <a:sym typeface="+mn-lt"/>
              </a:rPr>
              <a:t>2.5GbE</a:t>
            </a:r>
            <a:r>
              <a:rPr lang="zh-TW" altLang="en-US" sz="1550" b="1">
                <a:solidFill>
                  <a:schemeClr val="bg1"/>
                </a:solidFill>
                <a:ea typeface="微軟正黑體" panose="020B0604030504040204" pitchFamily="34" charset="-120"/>
                <a:cs typeface="Arial" panose="020B0604020202020204" pitchFamily="34" charset="0"/>
                <a:sym typeface="+mn-lt"/>
              </a:rPr>
              <a:t> </a:t>
            </a:r>
            <a:r>
              <a:rPr lang="en-US" altLang="zh-TW" sz="1550" b="1">
                <a:solidFill>
                  <a:schemeClr val="bg1"/>
                </a:solidFill>
                <a:ea typeface="微軟正黑體" panose="020B0604030504040204" pitchFamily="34" charset="-120"/>
                <a:cs typeface="Arial" panose="020B0604020202020204" pitchFamily="34" charset="0"/>
                <a:sym typeface="+mn-lt"/>
              </a:rPr>
              <a:t>LAN ports</a:t>
            </a:r>
            <a:endParaRPr lang="en-US" altLang="en-US" sz="1550" b="1">
              <a:solidFill>
                <a:schemeClr val="bg1"/>
              </a:solidFill>
              <a:ea typeface="微軟正黑體" panose="020B0604030504040204" pitchFamily="34" charset="-120"/>
              <a:cs typeface="Arial" panose="020B0604020202020204" pitchFamily="34" charset="0"/>
              <a:sym typeface="+mn-lt"/>
            </a:endParaRPr>
          </a:p>
        </p:txBody>
      </p:sp>
      <p:sp>
        <p:nvSpPr>
          <p:cNvPr id="11" name="TextBox 13">
            <a:extLst>
              <a:ext uri="{FF2B5EF4-FFF2-40B4-BE49-F238E27FC236}">
                <a16:creationId xmlns:a16="http://schemas.microsoft.com/office/drawing/2014/main" id="{FC8F1D1D-3A94-AFCF-8F2D-107E0285DCF9}"/>
              </a:ext>
            </a:extLst>
          </p:cNvPr>
          <p:cNvSpPr txBox="1">
            <a:spLocks noChangeArrowheads="1"/>
          </p:cNvSpPr>
          <p:nvPr/>
        </p:nvSpPr>
        <p:spPr bwMode="auto">
          <a:xfrm>
            <a:off x="265879" y="2751821"/>
            <a:ext cx="2272781" cy="370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eaLnBrk="1" hangingPunct="1">
              <a:lnSpc>
                <a:spcPts val="2100"/>
              </a:lnSpc>
              <a:spcBef>
                <a:spcPct val="0"/>
              </a:spcBef>
              <a:buFontTx/>
              <a:buNone/>
            </a:pPr>
            <a:r>
              <a:rPr lang="en-US" altLang="zh-TW" sz="1550" b="1">
                <a:solidFill>
                  <a:schemeClr val="bg1"/>
                </a:solidFill>
                <a:ea typeface="微軟正黑體" panose="020B0604030504040204" pitchFamily="34" charset="-120"/>
                <a:cs typeface="Arial" panose="020B0604020202020204" pitchFamily="34" charset="0"/>
                <a:sym typeface="+mn-lt"/>
              </a:rPr>
              <a:t>1 x </a:t>
            </a:r>
            <a:r>
              <a:rPr lang="en-US" altLang="zh-TW" sz="1550" b="1" err="1">
                <a:solidFill>
                  <a:schemeClr val="bg1"/>
                </a:solidFill>
                <a:ea typeface="微軟正黑體" panose="020B0604030504040204" pitchFamily="34" charset="-120"/>
                <a:cs typeface="Arial" panose="020B0604020202020204" pitchFamily="34" charset="0"/>
                <a:sym typeface="+mn-lt"/>
              </a:rPr>
              <a:t>PCIe</a:t>
            </a:r>
            <a:r>
              <a:rPr lang="en-US" altLang="zh-TW" sz="1550" b="1">
                <a:solidFill>
                  <a:schemeClr val="bg1"/>
                </a:solidFill>
                <a:ea typeface="微軟正黑體" panose="020B0604030504040204" pitchFamily="34" charset="-120"/>
                <a:cs typeface="Arial" panose="020B0604020202020204" pitchFamily="34" charset="0"/>
                <a:sym typeface="+mn-lt"/>
              </a:rPr>
              <a:t> Gen</a:t>
            </a:r>
            <a:r>
              <a:rPr lang="zh-TW" altLang="en-US" sz="1550" b="1">
                <a:solidFill>
                  <a:schemeClr val="bg1"/>
                </a:solidFill>
                <a:ea typeface="微軟正黑體" panose="020B0604030504040204" pitchFamily="34" charset="-120"/>
                <a:cs typeface="Arial" panose="020B0604020202020204" pitchFamily="34" charset="0"/>
                <a:sym typeface="+mn-lt"/>
              </a:rPr>
              <a:t> </a:t>
            </a:r>
            <a:r>
              <a:rPr lang="en-US" altLang="zh-TW" sz="1550" b="1">
                <a:solidFill>
                  <a:schemeClr val="bg1"/>
                </a:solidFill>
                <a:ea typeface="微軟正黑體" panose="020B0604030504040204" pitchFamily="34" charset="-120"/>
                <a:cs typeface="Arial" panose="020B0604020202020204" pitchFamily="34" charset="0"/>
                <a:sym typeface="+mn-lt"/>
              </a:rPr>
              <a:t>4 x16</a:t>
            </a:r>
          </a:p>
        </p:txBody>
      </p:sp>
      <p:sp>
        <p:nvSpPr>
          <p:cNvPr id="27" name="矩形 26">
            <a:extLst>
              <a:ext uri="{FF2B5EF4-FFF2-40B4-BE49-F238E27FC236}">
                <a16:creationId xmlns:a16="http://schemas.microsoft.com/office/drawing/2014/main" id="{AABFA4FE-4410-77D7-71C9-7D5EB036DC80}"/>
              </a:ext>
            </a:extLst>
          </p:cNvPr>
          <p:cNvSpPr/>
          <p:nvPr/>
        </p:nvSpPr>
        <p:spPr>
          <a:xfrm>
            <a:off x="3135660" y="2808139"/>
            <a:ext cx="2594157" cy="276010"/>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31" name="直線接點 30">
            <a:extLst>
              <a:ext uri="{FF2B5EF4-FFF2-40B4-BE49-F238E27FC236}">
                <a16:creationId xmlns:a16="http://schemas.microsoft.com/office/drawing/2014/main" id="{65DC120E-7990-A3DB-F397-1C7EAE656D1D}"/>
              </a:ext>
            </a:extLst>
          </p:cNvPr>
          <p:cNvCxnSpPr>
            <a:cxnSpLocks/>
          </p:cNvCxnSpPr>
          <p:nvPr/>
        </p:nvCxnSpPr>
        <p:spPr>
          <a:xfrm flipH="1">
            <a:off x="2538660" y="2940617"/>
            <a:ext cx="597002" cy="1"/>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7" name="接點: 肘形 36">
            <a:extLst>
              <a:ext uri="{FF2B5EF4-FFF2-40B4-BE49-F238E27FC236}">
                <a16:creationId xmlns:a16="http://schemas.microsoft.com/office/drawing/2014/main" id="{79A3BCCD-439B-3FD6-C397-71F7F5ECDC9E}"/>
              </a:ext>
            </a:extLst>
          </p:cNvPr>
          <p:cNvCxnSpPr>
            <a:cxnSpLocks/>
          </p:cNvCxnSpPr>
          <p:nvPr/>
        </p:nvCxnSpPr>
        <p:spPr>
          <a:xfrm rot="10800000">
            <a:off x="2527268" y="4256258"/>
            <a:ext cx="874669" cy="610367"/>
          </a:xfrm>
          <a:prstGeom prst="bentConnector3">
            <a:avLst>
              <a:gd name="adj1" fmla="val -1843"/>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2" name="接點: 肘形 41">
            <a:extLst>
              <a:ext uri="{FF2B5EF4-FFF2-40B4-BE49-F238E27FC236}">
                <a16:creationId xmlns:a16="http://schemas.microsoft.com/office/drawing/2014/main" id="{2E92422E-0F0B-7161-0163-B3C142DFAD3A}"/>
              </a:ext>
            </a:extLst>
          </p:cNvPr>
          <p:cNvCxnSpPr>
            <a:cxnSpLocks/>
            <a:stCxn id="45" idx="0"/>
          </p:cNvCxnSpPr>
          <p:nvPr/>
        </p:nvCxnSpPr>
        <p:spPr>
          <a:xfrm rot="16200000" flipV="1">
            <a:off x="2897933" y="4768351"/>
            <a:ext cx="158622" cy="787401"/>
          </a:xfrm>
          <a:prstGeom prst="bentConnector2">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857DCCA1-A95A-BBDB-E0A1-78910364AD65}"/>
              </a:ext>
            </a:extLst>
          </p:cNvPr>
          <p:cNvSpPr/>
          <p:nvPr/>
        </p:nvSpPr>
        <p:spPr>
          <a:xfrm>
            <a:off x="3097405" y="5241363"/>
            <a:ext cx="547078" cy="329950"/>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7" name="矩形 46">
            <a:extLst>
              <a:ext uri="{FF2B5EF4-FFF2-40B4-BE49-F238E27FC236}">
                <a16:creationId xmlns:a16="http://schemas.microsoft.com/office/drawing/2014/main" id="{C24C713E-7D27-A77B-BCCB-48DA2EACED17}"/>
              </a:ext>
            </a:extLst>
          </p:cNvPr>
          <p:cNvSpPr/>
          <p:nvPr/>
        </p:nvSpPr>
        <p:spPr>
          <a:xfrm>
            <a:off x="3252229" y="5645465"/>
            <a:ext cx="395113" cy="321433"/>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51" name="直線接點 50">
            <a:extLst>
              <a:ext uri="{FF2B5EF4-FFF2-40B4-BE49-F238E27FC236}">
                <a16:creationId xmlns:a16="http://schemas.microsoft.com/office/drawing/2014/main" id="{A3979040-9E1A-3D33-54B1-343432898246}"/>
              </a:ext>
            </a:extLst>
          </p:cNvPr>
          <p:cNvCxnSpPr>
            <a:cxnSpLocks/>
          </p:cNvCxnSpPr>
          <p:nvPr/>
        </p:nvCxnSpPr>
        <p:spPr>
          <a:xfrm flipH="1">
            <a:off x="2530192" y="5881747"/>
            <a:ext cx="711552"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3FBD816C-3D3B-CBB7-4ACA-5B7524A69F08}"/>
              </a:ext>
            </a:extLst>
          </p:cNvPr>
          <p:cNvCxnSpPr>
            <a:cxnSpLocks/>
          </p:cNvCxnSpPr>
          <p:nvPr/>
        </p:nvCxnSpPr>
        <p:spPr>
          <a:xfrm>
            <a:off x="8746968" y="3190183"/>
            <a:ext cx="877515"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接點: 肘形 56">
            <a:extLst>
              <a:ext uri="{FF2B5EF4-FFF2-40B4-BE49-F238E27FC236}">
                <a16:creationId xmlns:a16="http://schemas.microsoft.com/office/drawing/2014/main" id="{E58D03AF-55B0-5233-5B7E-1CCEA423546C}"/>
              </a:ext>
            </a:extLst>
          </p:cNvPr>
          <p:cNvCxnSpPr>
            <a:cxnSpLocks/>
          </p:cNvCxnSpPr>
          <p:nvPr/>
        </p:nvCxnSpPr>
        <p:spPr>
          <a:xfrm flipV="1">
            <a:off x="5419925" y="4285110"/>
            <a:ext cx="4111555" cy="399279"/>
          </a:xfrm>
          <a:prstGeom prst="bentConnector3">
            <a:avLst>
              <a:gd name="adj1" fmla="val -245"/>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9E79FB5E-333F-FEE9-8D8C-B4D8EE4134D0}"/>
              </a:ext>
            </a:extLst>
          </p:cNvPr>
          <p:cNvCxnSpPr>
            <a:cxnSpLocks/>
          </p:cNvCxnSpPr>
          <p:nvPr/>
        </p:nvCxnSpPr>
        <p:spPr>
          <a:xfrm flipV="1">
            <a:off x="7805224" y="4285110"/>
            <a:ext cx="0" cy="351455"/>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3" name="圖片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12257" y="4998672"/>
            <a:ext cx="1591132" cy="994634"/>
          </a:xfrm>
          <a:prstGeom prst="rect">
            <a:avLst/>
          </a:prstGeom>
        </p:spPr>
      </p:pic>
      <p:sp>
        <p:nvSpPr>
          <p:cNvPr id="26" name="矩形 25"/>
          <p:cNvSpPr/>
          <p:nvPr/>
        </p:nvSpPr>
        <p:spPr>
          <a:xfrm>
            <a:off x="9621533" y="5985220"/>
            <a:ext cx="1411284" cy="369332"/>
          </a:xfrm>
          <a:prstGeom prst="rect">
            <a:avLst/>
          </a:prstGeom>
        </p:spPr>
        <p:txBody>
          <a:bodyPr wrap="none">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TVS-h674T</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矩形 27"/>
          <p:cNvSpPr/>
          <p:nvPr/>
        </p:nvSpPr>
        <p:spPr>
          <a:xfrm>
            <a:off x="5300428" y="6272219"/>
            <a:ext cx="1411284" cy="369332"/>
          </a:xfrm>
          <a:prstGeom prst="rect">
            <a:avLst/>
          </a:prstGeom>
        </p:spPr>
        <p:txBody>
          <a:bodyPr wrap="none">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TVS-h874T</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AABFA4FE-4410-77D7-71C9-7D5EB036DC80}"/>
              </a:ext>
            </a:extLst>
          </p:cNvPr>
          <p:cNvSpPr/>
          <p:nvPr/>
        </p:nvSpPr>
        <p:spPr>
          <a:xfrm>
            <a:off x="3127192" y="3149519"/>
            <a:ext cx="2594157" cy="276010"/>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30" name="直線接點 29">
            <a:extLst>
              <a:ext uri="{FF2B5EF4-FFF2-40B4-BE49-F238E27FC236}">
                <a16:creationId xmlns:a16="http://schemas.microsoft.com/office/drawing/2014/main" id="{65DC120E-7990-A3DB-F397-1C7EAE656D1D}"/>
              </a:ext>
            </a:extLst>
          </p:cNvPr>
          <p:cNvCxnSpPr>
            <a:cxnSpLocks/>
          </p:cNvCxnSpPr>
          <p:nvPr/>
        </p:nvCxnSpPr>
        <p:spPr>
          <a:xfrm flipH="1">
            <a:off x="2530192" y="3281997"/>
            <a:ext cx="597002" cy="1"/>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3" name="TextBox 13">
            <a:extLst>
              <a:ext uri="{FF2B5EF4-FFF2-40B4-BE49-F238E27FC236}">
                <a16:creationId xmlns:a16="http://schemas.microsoft.com/office/drawing/2014/main" id="{FC8F1D1D-3A94-AFCF-8F2D-107E0285DCF9}"/>
              </a:ext>
            </a:extLst>
          </p:cNvPr>
          <p:cNvSpPr txBox="1">
            <a:spLocks noChangeArrowheads="1"/>
          </p:cNvSpPr>
          <p:nvPr/>
        </p:nvSpPr>
        <p:spPr bwMode="auto">
          <a:xfrm>
            <a:off x="75120" y="3147612"/>
            <a:ext cx="2484716" cy="629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eaLnBrk="1" hangingPunct="1">
              <a:lnSpc>
                <a:spcPts val="2100"/>
              </a:lnSpc>
              <a:spcBef>
                <a:spcPct val="0"/>
              </a:spcBef>
              <a:buFontTx/>
              <a:buNone/>
            </a:pPr>
            <a:r>
              <a:rPr lang="en-US" altLang="zh-TW" sz="1550" b="1">
                <a:solidFill>
                  <a:schemeClr val="bg1"/>
                </a:solidFill>
                <a:latin typeface="Arial"/>
                <a:ea typeface="微軟正黑體"/>
                <a:cs typeface="Arial"/>
                <a:sym typeface="+mn-lt"/>
              </a:rPr>
              <a:t>2 x Thunderbolt 4 ports</a:t>
            </a:r>
            <a:endParaRPr lang="en-US" altLang="zh-TW" sz="1000" b="1">
              <a:solidFill>
                <a:schemeClr val="bg1"/>
              </a:solidFill>
              <a:latin typeface="Arial"/>
              <a:ea typeface="微軟正黑體"/>
              <a:cs typeface="Arial"/>
            </a:endParaRPr>
          </a:p>
          <a:p>
            <a:pPr algn="r">
              <a:lnSpc>
                <a:spcPts val="2100"/>
              </a:lnSpc>
              <a:spcBef>
                <a:spcPct val="0"/>
              </a:spcBef>
              <a:buNone/>
            </a:pPr>
            <a:r>
              <a:rPr lang="en-US" altLang="zh-TW" sz="900" b="1">
                <a:solidFill>
                  <a:schemeClr val="bg1"/>
                </a:solidFill>
                <a:latin typeface="Arial"/>
                <a:ea typeface="微軟正黑體"/>
                <a:cs typeface="Arial"/>
              </a:rPr>
              <a:t>(Pre-installed Thunderbolt AIC)</a:t>
            </a:r>
            <a:endParaRPr lang="en-US" altLang="zh-TW" sz="900" b="1">
              <a:solidFill>
                <a:schemeClr val="bg1"/>
              </a:solidFill>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69179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219749" y="217699"/>
            <a:ext cx="11791950" cy="1508105"/>
          </a:xfrm>
          <a:prstGeom prst="rect">
            <a:avLst/>
          </a:prstGeom>
          <a:noFill/>
        </p:spPr>
        <p:txBody>
          <a:bodyPr wrap="square" rtlCol="0">
            <a:spAutoFit/>
          </a:bodyPr>
          <a:lstStyle/>
          <a:p>
            <a:pPr algn="ctr"/>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Powerful next-gen processor options with up to 16 cores and 24 threads</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 name="文字方塊 11">
            <a:extLst>
              <a:ext uri="{FF2B5EF4-FFF2-40B4-BE49-F238E27FC236}">
                <a16:creationId xmlns:a16="http://schemas.microsoft.com/office/drawing/2014/main" id="{3120A837-1A2D-4F30-A6F7-CD5D03B28E74}"/>
              </a:ext>
            </a:extLst>
          </p:cNvPr>
          <p:cNvSpPr txBox="1"/>
          <p:nvPr/>
        </p:nvSpPr>
        <p:spPr>
          <a:xfrm>
            <a:off x="728157" y="1774039"/>
            <a:ext cx="10264740" cy="480260"/>
          </a:xfrm>
          <a:prstGeom prst="rect">
            <a:avLst/>
          </a:prstGeom>
          <a:noFill/>
        </p:spPr>
        <p:txBody>
          <a:bodyPr wrap="square" lIns="91440" tIns="45720" rIns="91440" bIns="45720" rtlCol="0" anchor="t">
            <a:spAutoFit/>
          </a:bodyPr>
          <a:lstStyle/>
          <a:p>
            <a:pPr>
              <a:lnSpc>
                <a:spcPts val="3300"/>
              </a:lnSpc>
            </a:pPr>
            <a:r>
              <a:rPr lang="en-US" altLang="zh-TW" sz="2400" b="1">
                <a:solidFill>
                  <a:srgbClr val="FE4F00"/>
                </a:solidFill>
                <a:latin typeface="Arial"/>
                <a:ea typeface="微軟正黑體"/>
                <a:cs typeface="Arial"/>
                <a:sym typeface="+mn-lt"/>
              </a:rPr>
              <a:t>Powerful performance with Intel</a:t>
            </a:r>
            <a:r>
              <a:rPr lang="en-US" altLang="zh-TW" sz="2400" b="1" baseline="30000">
                <a:solidFill>
                  <a:srgbClr val="FE4F00"/>
                </a:solidFill>
                <a:latin typeface="Arial"/>
                <a:ea typeface="微軟正黑體"/>
                <a:cs typeface="Arial"/>
                <a:sym typeface="+mn-lt"/>
              </a:rPr>
              <a:t>®</a:t>
            </a:r>
            <a:r>
              <a:rPr lang="en-US" altLang="zh-TW" sz="2400" b="1">
                <a:solidFill>
                  <a:srgbClr val="FE4F00"/>
                </a:solidFill>
                <a:latin typeface="Arial"/>
                <a:ea typeface="微軟正黑體"/>
                <a:cs typeface="Arial"/>
                <a:sym typeface="+mn-lt"/>
              </a:rPr>
              <a:t> Core™ i5 / i7 / i9 series processors</a:t>
            </a:r>
            <a:endParaRPr lang="zh-TW" altLang="en-US" sz="2400" b="1">
              <a:solidFill>
                <a:srgbClr val="FE4F00"/>
              </a:solidFill>
              <a:latin typeface="Arial"/>
              <a:ea typeface="微軟正黑體"/>
              <a:cs typeface="Arial"/>
              <a:sym typeface="+mn-lt"/>
            </a:endParaRPr>
          </a:p>
        </p:txBody>
      </p:sp>
      <p:sp>
        <p:nvSpPr>
          <p:cNvPr id="13" name="文字方塊 12">
            <a:extLst>
              <a:ext uri="{FF2B5EF4-FFF2-40B4-BE49-F238E27FC236}">
                <a16:creationId xmlns:a16="http://schemas.microsoft.com/office/drawing/2014/main" id="{BF593FEB-FC6E-46AA-A9E8-94A7AC0A4D09}"/>
              </a:ext>
            </a:extLst>
          </p:cNvPr>
          <p:cNvSpPr txBox="1"/>
          <p:nvPr/>
        </p:nvSpPr>
        <p:spPr>
          <a:xfrm>
            <a:off x="728157" y="3057175"/>
            <a:ext cx="10980367" cy="878574"/>
          </a:xfrm>
          <a:prstGeom prst="rect">
            <a:avLst/>
          </a:prstGeom>
          <a:noFill/>
        </p:spPr>
        <p:txBody>
          <a:bodyPr wrap="square" lIns="91440" tIns="45720" rIns="91440" bIns="45720" rtlCol="0" anchor="t">
            <a:spAutoFit/>
          </a:bodyPr>
          <a:lstStyle/>
          <a:p>
            <a:pPr>
              <a:lnSpc>
                <a:spcPts val="2100"/>
              </a:lnSpc>
              <a:spcBef>
                <a:spcPts val="1800"/>
              </a:spcBef>
            </a:pPr>
            <a:r>
              <a:rPr lang="en-US" altLang="zh-TW" sz="1400" spc="100">
                <a:solidFill>
                  <a:srgbClr val="FE4F00"/>
                </a:solidFill>
                <a:latin typeface="Arial"/>
                <a:ea typeface="微軟正黑體"/>
                <a:cs typeface="Arial"/>
                <a:sym typeface="+mn-lt"/>
              </a:rPr>
              <a:t>The new Intel powerful processors deliver robust performance, featuring up to 30MB of cache, Turbo Boost Max technology with a maximum frequency of up to 5.0 GHz, and integrated Intel UHD Graphics for supporting 4K video transcoding and accelerating various AI applications</a:t>
            </a:r>
            <a:endParaRPr lang="zh-TW" altLang="en-US" sz="1400" spc="100">
              <a:solidFill>
                <a:srgbClr val="FE4F00"/>
              </a:solidFill>
              <a:latin typeface="Arial"/>
              <a:ea typeface="微軟正黑體"/>
              <a:cs typeface="Arial"/>
              <a:sym typeface="+mn-lt"/>
            </a:endParaRPr>
          </a:p>
        </p:txBody>
      </p:sp>
      <p:sp>
        <p:nvSpPr>
          <p:cNvPr id="29" name="矩形: 圓角 28">
            <a:extLst>
              <a:ext uri="{FF2B5EF4-FFF2-40B4-BE49-F238E27FC236}">
                <a16:creationId xmlns:a16="http://schemas.microsoft.com/office/drawing/2014/main" id="{A5A00827-7BBB-B9CB-080B-60870BD7D289}"/>
              </a:ext>
            </a:extLst>
          </p:cNvPr>
          <p:cNvSpPr/>
          <p:nvPr/>
        </p:nvSpPr>
        <p:spPr>
          <a:xfrm>
            <a:off x="746813" y="3945802"/>
            <a:ext cx="2318844" cy="1231811"/>
          </a:xfrm>
          <a:prstGeom prst="roundRect">
            <a:avLst>
              <a:gd name="adj" fmla="val 2352"/>
            </a:avLst>
          </a:prstGeom>
          <a:gradFill>
            <a:gsLst>
              <a:gs pos="8000">
                <a:srgbClr val="0D3A7E"/>
              </a:gs>
              <a:gs pos="100000">
                <a:srgbClr val="599AD5"/>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0" name="矩形: 圓角 29">
            <a:extLst>
              <a:ext uri="{FF2B5EF4-FFF2-40B4-BE49-F238E27FC236}">
                <a16:creationId xmlns:a16="http://schemas.microsoft.com/office/drawing/2014/main" id="{FCB83539-B0E0-0546-7E1C-4EABA85EFC6E}"/>
              </a:ext>
            </a:extLst>
          </p:cNvPr>
          <p:cNvSpPr/>
          <p:nvPr/>
        </p:nvSpPr>
        <p:spPr>
          <a:xfrm>
            <a:off x="746813" y="5346640"/>
            <a:ext cx="2318844" cy="1231811"/>
          </a:xfrm>
          <a:prstGeom prst="roundRect">
            <a:avLst>
              <a:gd name="adj" fmla="val 2352"/>
            </a:avLst>
          </a:prstGeom>
          <a:gradFill>
            <a:gsLst>
              <a:gs pos="8000">
                <a:srgbClr val="0D3A7E"/>
              </a:gs>
              <a:gs pos="100000">
                <a:srgbClr val="599AD5"/>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1" name="矩形: 圓角 30">
            <a:extLst>
              <a:ext uri="{FF2B5EF4-FFF2-40B4-BE49-F238E27FC236}">
                <a16:creationId xmlns:a16="http://schemas.microsoft.com/office/drawing/2014/main" id="{B7CD3BC5-27FC-6AB6-6DD4-495E1CC17BC8}"/>
              </a:ext>
            </a:extLst>
          </p:cNvPr>
          <p:cNvSpPr/>
          <p:nvPr/>
        </p:nvSpPr>
        <p:spPr>
          <a:xfrm>
            <a:off x="3268553" y="3945802"/>
            <a:ext cx="2318844" cy="1231811"/>
          </a:xfrm>
          <a:prstGeom prst="roundRect">
            <a:avLst>
              <a:gd name="adj" fmla="val 2352"/>
            </a:avLst>
          </a:prstGeom>
          <a:gradFill>
            <a:gsLst>
              <a:gs pos="8000">
                <a:srgbClr val="0D3A7E"/>
              </a:gs>
              <a:gs pos="100000">
                <a:srgbClr val="599AD5"/>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2" name="矩形: 圓角 31">
            <a:extLst>
              <a:ext uri="{FF2B5EF4-FFF2-40B4-BE49-F238E27FC236}">
                <a16:creationId xmlns:a16="http://schemas.microsoft.com/office/drawing/2014/main" id="{5B220E4A-F45F-D04D-6D52-1A7382C77A54}"/>
              </a:ext>
            </a:extLst>
          </p:cNvPr>
          <p:cNvSpPr/>
          <p:nvPr/>
        </p:nvSpPr>
        <p:spPr>
          <a:xfrm>
            <a:off x="3268553" y="5346640"/>
            <a:ext cx="2318844" cy="1231811"/>
          </a:xfrm>
          <a:prstGeom prst="roundRect">
            <a:avLst>
              <a:gd name="adj" fmla="val 2352"/>
            </a:avLst>
          </a:prstGeom>
          <a:gradFill>
            <a:gsLst>
              <a:gs pos="8000">
                <a:srgbClr val="0D3A7E"/>
              </a:gs>
              <a:gs pos="100000">
                <a:srgbClr val="599AD5"/>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 name="文字方塊 2">
            <a:extLst>
              <a:ext uri="{FF2B5EF4-FFF2-40B4-BE49-F238E27FC236}">
                <a16:creationId xmlns:a16="http://schemas.microsoft.com/office/drawing/2014/main" id="{B77C1942-37C3-ACB0-3AD7-EAA49994A46B}"/>
              </a:ext>
            </a:extLst>
          </p:cNvPr>
          <p:cNvSpPr txBox="1"/>
          <p:nvPr/>
        </p:nvSpPr>
        <p:spPr>
          <a:xfrm>
            <a:off x="783916" y="4048453"/>
            <a:ext cx="1394934" cy="353943"/>
          </a:xfrm>
          <a:prstGeom prst="rect">
            <a:avLst/>
          </a:prstGeom>
          <a:noFill/>
        </p:spPr>
        <p:txBody>
          <a:bodyPr wrap="none" rtlCol="0">
            <a:spAutoFit/>
          </a:bodyPr>
          <a:lstStyle/>
          <a:p>
            <a:r>
              <a:rPr kumimoji="1" lang="en-US" altLang="zh-TW" sz="17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Boost up to</a:t>
            </a:r>
          </a:p>
        </p:txBody>
      </p:sp>
      <p:sp>
        <p:nvSpPr>
          <p:cNvPr id="18" name="文字方塊 17">
            <a:extLst>
              <a:ext uri="{FF2B5EF4-FFF2-40B4-BE49-F238E27FC236}">
                <a16:creationId xmlns:a16="http://schemas.microsoft.com/office/drawing/2014/main" id="{5DC4743C-6E46-03B1-0DEE-D72C87302567}"/>
              </a:ext>
            </a:extLst>
          </p:cNvPr>
          <p:cNvSpPr txBox="1"/>
          <p:nvPr/>
        </p:nvSpPr>
        <p:spPr>
          <a:xfrm>
            <a:off x="3224917" y="3892491"/>
            <a:ext cx="2421132" cy="1184940"/>
          </a:xfrm>
          <a:prstGeom prst="rect">
            <a:avLst/>
          </a:prstGeom>
          <a:noFill/>
        </p:spPr>
        <p:txBody>
          <a:bodyPr wrap="square" rtlCol="0">
            <a:spAutoFit/>
          </a:bodyPr>
          <a:lstStyle/>
          <a:p>
            <a:pPr algn="ctr"/>
            <a:r>
              <a:rPr kumimoji="1" lang="en-US" altLang="zh-TW" sz="5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1.51</a:t>
            </a:r>
            <a:r>
              <a:rPr kumimoji="1"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x</a:t>
            </a:r>
          </a:p>
          <a:p>
            <a:pPr algn="ctr"/>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Transcoding performance compared to previous TVS-x72XT</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4" name="文字方塊 33">
            <a:extLst>
              <a:ext uri="{FF2B5EF4-FFF2-40B4-BE49-F238E27FC236}">
                <a16:creationId xmlns:a16="http://schemas.microsoft.com/office/drawing/2014/main" id="{8040A016-35C7-E159-3D8F-D426AFAF2A14}"/>
              </a:ext>
            </a:extLst>
          </p:cNvPr>
          <p:cNvSpPr txBox="1"/>
          <p:nvPr/>
        </p:nvSpPr>
        <p:spPr>
          <a:xfrm>
            <a:off x="802571" y="4314932"/>
            <a:ext cx="2337499" cy="784830"/>
          </a:xfrm>
          <a:prstGeom prst="rect">
            <a:avLst/>
          </a:prstGeom>
          <a:noFill/>
        </p:spPr>
        <p:txBody>
          <a:bodyPr wrap="none" rtlCol="0">
            <a:spAutoFit/>
          </a:bodyPr>
          <a:lstStyle/>
          <a:p>
            <a:r>
              <a:rPr kumimoji="1" lang="en-US" altLang="zh-TW" sz="45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5.0</a:t>
            </a:r>
            <a:r>
              <a:rPr kumimoji="1" lang="en-US" altLang="zh-TW" sz="45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GHz</a:t>
            </a:r>
            <a:endParaRPr kumimoji="1" lang="zh-TW" altLang="en-US" sz="45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5" name="文字方塊 34">
            <a:extLst>
              <a:ext uri="{FF2B5EF4-FFF2-40B4-BE49-F238E27FC236}">
                <a16:creationId xmlns:a16="http://schemas.microsoft.com/office/drawing/2014/main" id="{7BC96727-B9AD-117C-7D76-DD9ED527A7C1}"/>
              </a:ext>
            </a:extLst>
          </p:cNvPr>
          <p:cNvSpPr txBox="1"/>
          <p:nvPr/>
        </p:nvSpPr>
        <p:spPr>
          <a:xfrm>
            <a:off x="837427" y="5458306"/>
            <a:ext cx="2129680" cy="338554"/>
          </a:xfrm>
          <a:prstGeom prst="rect">
            <a:avLst/>
          </a:prstGeom>
          <a:noFill/>
        </p:spPr>
        <p:txBody>
          <a:bodyPr wrap="square" rtlCol="0">
            <a:spAutoFit/>
          </a:bodyPr>
          <a:lstStyle/>
          <a:p>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Max 16C / 24T</a:t>
            </a:r>
          </a:p>
        </p:txBody>
      </p:sp>
      <p:sp>
        <p:nvSpPr>
          <p:cNvPr id="36" name="文字方塊 35">
            <a:extLst>
              <a:ext uri="{FF2B5EF4-FFF2-40B4-BE49-F238E27FC236}">
                <a16:creationId xmlns:a16="http://schemas.microsoft.com/office/drawing/2014/main" id="{42871008-5855-28BE-F1A1-915D0E098E4E}"/>
              </a:ext>
            </a:extLst>
          </p:cNvPr>
          <p:cNvSpPr txBox="1"/>
          <p:nvPr/>
        </p:nvSpPr>
        <p:spPr>
          <a:xfrm>
            <a:off x="728157" y="5745776"/>
            <a:ext cx="2350085" cy="784830"/>
          </a:xfrm>
          <a:prstGeom prst="rect">
            <a:avLst/>
          </a:prstGeom>
          <a:noFill/>
        </p:spPr>
        <p:txBody>
          <a:bodyPr wrap="square" rtlCol="0">
            <a:spAutoFit/>
          </a:bodyPr>
          <a:lstStyle/>
          <a:p>
            <a:pPr algn="dist"/>
            <a:r>
              <a:rPr kumimoji="1" lang="en-US" altLang="zh-TW" sz="4500" b="1" spc="-15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16-core</a:t>
            </a:r>
            <a:endParaRPr kumimoji="1" lang="zh-TW" altLang="en-US" sz="4500" b="1" spc="-15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7" name="文字方塊 26">
            <a:extLst>
              <a:ext uri="{FF2B5EF4-FFF2-40B4-BE49-F238E27FC236}">
                <a16:creationId xmlns:a16="http://schemas.microsoft.com/office/drawing/2014/main" id="{652F0710-36E1-59A4-9EE2-43630AB032C3}"/>
              </a:ext>
            </a:extLst>
          </p:cNvPr>
          <p:cNvSpPr txBox="1"/>
          <p:nvPr/>
        </p:nvSpPr>
        <p:spPr>
          <a:xfrm>
            <a:off x="3252932" y="5332952"/>
            <a:ext cx="2350085" cy="1231106"/>
          </a:xfrm>
          <a:prstGeom prst="rect">
            <a:avLst/>
          </a:prstGeom>
          <a:noFill/>
        </p:spPr>
        <p:txBody>
          <a:bodyPr wrap="square" rtlCol="0">
            <a:spAutoFit/>
          </a:bodyPr>
          <a:lstStyle/>
          <a:p>
            <a:pPr algn="ctr"/>
            <a:r>
              <a:rPr kumimoji="1" lang="en-US" altLang="zh-TW" sz="5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3.54</a:t>
            </a:r>
            <a:r>
              <a:rPr kumimoji="1"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x</a:t>
            </a:r>
          </a:p>
          <a:p>
            <a:pPr algn="ctr"/>
            <a:r>
              <a:rPr kumimoji="1"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CPU mark compared to previous TVS-x72XT</a:t>
            </a:r>
            <a:endParaRPr kumimoji="1"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 name="文字方塊 6"/>
          <p:cNvSpPr txBox="1"/>
          <p:nvPr/>
        </p:nvSpPr>
        <p:spPr>
          <a:xfrm>
            <a:off x="728157" y="2201551"/>
            <a:ext cx="8196035"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kumimoji="1" lang="en-US" altLang="zh-TW">
                <a:solidFill>
                  <a:schemeClr val="bg1"/>
                </a:solidFill>
                <a:latin typeface="Arial"/>
                <a:ea typeface="微軟正黑體"/>
                <a:cs typeface="Arial"/>
                <a:sym typeface="+mn-lt"/>
              </a:rPr>
              <a:t>Intel Core i9 16-core (8P+8E) / 24-thread</a:t>
            </a:r>
          </a:p>
          <a:p>
            <a:pPr marL="285750" indent="-285750">
              <a:buFont typeface="Arial" panose="020B0604020202020204" pitchFamily="34" charset="0"/>
              <a:buChar char="•"/>
            </a:pPr>
            <a:r>
              <a:rPr kumimoji="1" lang="en-US" altLang="zh-TW">
                <a:solidFill>
                  <a:schemeClr val="bg1"/>
                </a:solidFill>
                <a:latin typeface="Arial"/>
                <a:ea typeface="微軟正黑體"/>
                <a:cs typeface="Arial"/>
                <a:sym typeface="+mn-lt"/>
              </a:rPr>
              <a:t>Intel Core i7 12-core (8P+4E) / 20-thread </a:t>
            </a: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buFont typeface="Arial" panose="020B0604020202020204" pitchFamily="34" charset="0"/>
              <a:buChar char="•"/>
            </a:pPr>
            <a:r>
              <a:rPr kumimoji="1" lang="en-US" altLang="zh-TW">
                <a:solidFill>
                  <a:schemeClr val="bg1"/>
                </a:solidFill>
                <a:latin typeface="Arial"/>
                <a:ea typeface="微軟正黑體"/>
                <a:cs typeface="Arial"/>
                <a:sym typeface="+mn-lt"/>
              </a:rPr>
              <a:t>Intel Core i5 6-core / 12-thread</a:t>
            </a: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矩形 18"/>
          <p:cNvSpPr/>
          <p:nvPr/>
        </p:nvSpPr>
        <p:spPr>
          <a:xfrm>
            <a:off x="6511529" y="5743367"/>
            <a:ext cx="6096000" cy="646331"/>
          </a:xfrm>
          <a:prstGeom prst="rect">
            <a:avLst/>
          </a:prstGeom>
        </p:spPr>
        <p:txBody>
          <a:bodyPr lIns="91440" tIns="45720" rIns="91440" bIns="45720" anchor="t">
            <a:spAutoFit/>
          </a:bodyPr>
          <a:lstStyle/>
          <a:p>
            <a:r>
              <a:rPr kumimoji="1" lang="en-US" altLang="zh-TW" sz="1200">
                <a:solidFill>
                  <a:schemeClr val="bg1"/>
                </a:solidFill>
                <a:latin typeface="Arial"/>
                <a:ea typeface="微軟正黑體"/>
                <a:cs typeface="Arial"/>
                <a:sym typeface="+mn-lt"/>
              </a:rPr>
              <a:t>The specifications on this page use Intel Core i9-12900E as an example. </a:t>
            </a:r>
            <a:endParaRPr kumimoji="1"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a:p>
            <a:r>
              <a:rPr kumimoji="1" lang="en-US" altLang="zh-TW" sz="1200">
                <a:solidFill>
                  <a:schemeClr val="bg1"/>
                </a:solidFill>
                <a:latin typeface="Arial"/>
                <a:ea typeface="微軟正黑體"/>
                <a:cs typeface="Arial"/>
                <a:sym typeface="+mn-lt"/>
              </a:rPr>
              <a:t>Detailed specifications vary depending on the CPU selected for each SKU</a:t>
            </a:r>
          </a:p>
          <a:p>
            <a:r>
              <a:rPr lang="en-US" altLang="zh-TW" sz="1200">
                <a:solidFill>
                  <a:schemeClr val="bg1"/>
                </a:solidFill>
                <a:latin typeface="Calibri"/>
                <a:ea typeface="Calibri"/>
                <a:cs typeface="Calibri"/>
              </a:rPr>
              <a:t>https://</a:t>
            </a:r>
            <a:r>
              <a:rPr lang="en-US" altLang="zh-TW" sz="1200" err="1">
                <a:solidFill>
                  <a:schemeClr val="bg1"/>
                </a:solidFill>
                <a:latin typeface="Calibri"/>
                <a:ea typeface="Calibri"/>
                <a:cs typeface="Calibri"/>
              </a:rPr>
              <a:t>www.cpubenchmark.net</a:t>
            </a:r>
            <a:r>
              <a:rPr lang="en-US" altLang="zh-TW" sz="1200">
                <a:solidFill>
                  <a:schemeClr val="bg1"/>
                </a:solidFill>
                <a:latin typeface="Calibri"/>
                <a:ea typeface="Calibri"/>
                <a:cs typeface="Calibri"/>
              </a:rPr>
              <a:t>/compare/5053vs3260/Intel-i9-12900E-vs-Intel-i5-8400T</a:t>
            </a:r>
            <a:endParaRPr lang="en-US">
              <a:solidFill>
                <a:schemeClr val="bg1"/>
              </a:solidFill>
            </a:endParaRPr>
          </a:p>
        </p:txBody>
      </p:sp>
      <p:pic>
        <p:nvPicPr>
          <p:cNvPr id="21" name="圖片 20">
            <a:extLst>
              <a:ext uri="{FF2B5EF4-FFF2-40B4-BE49-F238E27FC236}">
                <a16:creationId xmlns:a16="http://schemas.microsoft.com/office/drawing/2014/main" id="{CFAED535-6C44-E3FD-D098-561C56C750A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16914" y="4318533"/>
            <a:ext cx="1212550" cy="1212550"/>
          </a:xfrm>
          <a:prstGeom prst="rect">
            <a:avLst/>
          </a:prstGeom>
          <a:effectLst>
            <a:outerShdw blurRad="431800" dist="368300" dir="5760000" sx="106000" sy="106000" algn="ctr" rotWithShape="0">
              <a:srgbClr val="000000">
                <a:alpha val="24000"/>
              </a:srgbClr>
            </a:outerShdw>
          </a:effectLst>
        </p:spPr>
      </p:pic>
      <p:pic>
        <p:nvPicPr>
          <p:cNvPr id="8" name="圖片 7" descr="一張含有 文字, 螢幕擷取畫面, 字型, 標誌 的圖片&#10;&#10;自動產生的描述">
            <a:extLst>
              <a:ext uri="{FF2B5EF4-FFF2-40B4-BE49-F238E27FC236}">
                <a16:creationId xmlns:a16="http://schemas.microsoft.com/office/drawing/2014/main" id="{F2D1D8D2-380E-F882-D4BD-832BE8E99E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42969" y="4307523"/>
            <a:ext cx="1212550" cy="1214339"/>
          </a:xfrm>
          <a:prstGeom prst="rect">
            <a:avLst/>
          </a:prstGeom>
        </p:spPr>
      </p:pic>
      <p:pic>
        <p:nvPicPr>
          <p:cNvPr id="10" name="圖片 9" descr="一張含有 文字, 螢幕擷取畫面, 字型, 標誌 的圖片&#10;&#10;自動產生的描述">
            <a:extLst>
              <a:ext uri="{FF2B5EF4-FFF2-40B4-BE49-F238E27FC236}">
                <a16:creationId xmlns:a16="http://schemas.microsoft.com/office/drawing/2014/main" id="{39D8A907-F551-A286-4A4E-4B9C8B9EC6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79494" y="4307523"/>
            <a:ext cx="1214339" cy="1214339"/>
          </a:xfrm>
          <a:prstGeom prst="rect">
            <a:avLst/>
          </a:prstGeom>
        </p:spPr>
      </p:pic>
    </p:spTree>
    <p:extLst>
      <p:ext uri="{BB962C8B-B14F-4D97-AF65-F5344CB8AC3E}">
        <p14:creationId xmlns:p14="http://schemas.microsoft.com/office/powerpoint/2010/main" val="86295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hidden="1">
            <a:extLst>
              <a:ext uri="{FF2B5EF4-FFF2-40B4-BE49-F238E27FC236}">
                <a16:creationId xmlns:a16="http://schemas.microsoft.com/office/drawing/2014/main" id="{B2BFE370-BCE7-41B9-94D6-309E68C3D3EC}"/>
              </a:ext>
            </a:extLst>
          </p:cNvPr>
          <p:cNvGrpSpPr/>
          <p:nvPr/>
        </p:nvGrpSpPr>
        <p:grpSpPr>
          <a:xfrm>
            <a:off x="4343942" y="3159588"/>
            <a:ext cx="5002125" cy="3479025"/>
            <a:chOff x="4237194" y="2392630"/>
            <a:chExt cx="5002125" cy="3479025"/>
          </a:xfrm>
        </p:grpSpPr>
        <p:sp>
          <p:nvSpPr>
            <p:cNvPr id="5" name="矩形: 圓角 4" hidden="1">
              <a:extLst>
                <a:ext uri="{FF2B5EF4-FFF2-40B4-BE49-F238E27FC236}">
                  <a16:creationId xmlns:a16="http://schemas.microsoft.com/office/drawing/2014/main" id="{41ED0A65-B065-4791-81B9-F067FEB6C5CC}"/>
                </a:ext>
              </a:extLst>
            </p:cNvPr>
            <p:cNvSpPr/>
            <p:nvPr/>
          </p:nvSpPr>
          <p:spPr>
            <a:xfrm>
              <a:off x="4237194" y="2392630"/>
              <a:ext cx="5002125" cy="3479025"/>
            </a:xfrm>
            <a:prstGeom prst="roundRect">
              <a:avLst>
                <a:gd name="adj" fmla="val 6093"/>
              </a:avLst>
            </a:prstGeom>
            <a:solidFill>
              <a:schemeClr val="bg1"/>
            </a:solidFill>
            <a:ln>
              <a:solidFill>
                <a:schemeClr val="bg1">
                  <a:lumMod val="85000"/>
                </a:schemeClr>
              </a:solidFill>
            </a:ln>
            <a:effectLst>
              <a:outerShdw blurRad="190500" dist="3048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pic>
          <p:nvPicPr>
            <p:cNvPr id="2" name="圖形 1" hidden="1">
              <a:extLst>
                <a:ext uri="{FF2B5EF4-FFF2-40B4-BE49-F238E27FC236}">
                  <a16:creationId xmlns:a16="http://schemas.microsoft.com/office/drawing/2014/main" id="{8145C467-74F1-4EDA-93D1-5B1C9B58A265}"/>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0652" t="20418" r="27611" b="16096"/>
            <a:stretch/>
          </p:blipFill>
          <p:spPr>
            <a:xfrm>
              <a:off x="4237194" y="2392630"/>
              <a:ext cx="4952263" cy="3479025"/>
            </a:xfrm>
            <a:prstGeom prst="rect">
              <a:avLst/>
            </a:prstGeom>
            <a:effectLst/>
          </p:spPr>
        </p:pic>
      </p:grpSp>
      <p:sp>
        <p:nvSpPr>
          <p:cNvPr id="10" name="TextBox 6">
            <a:extLst>
              <a:ext uri="{FF2B5EF4-FFF2-40B4-BE49-F238E27FC236}">
                <a16:creationId xmlns:a16="http://schemas.microsoft.com/office/drawing/2014/main" id="{5D825B4E-46AB-5343-B647-D08DCB4FE3EA}"/>
              </a:ext>
            </a:extLst>
          </p:cNvPr>
          <p:cNvSpPr txBox="1"/>
          <p:nvPr/>
        </p:nvSpPr>
        <p:spPr>
          <a:xfrm>
            <a:off x="432753" y="4591691"/>
            <a:ext cx="4861905" cy="1441925"/>
          </a:xfrm>
          <a:prstGeom prst="rect">
            <a:avLst/>
          </a:prstGeom>
          <a:noFill/>
        </p:spPr>
        <p:txBody>
          <a:bodyPr wrap="square" lIns="91431" tIns="45716" rIns="91431" bIns="45716" anchor="t">
            <a:spAutoFit/>
          </a:bodyPr>
          <a:lstStyle/>
          <a:p>
            <a:pPr marL="236855" indent="-236855" defTabSz="1219170">
              <a:lnSpc>
                <a:spcPct val="130000"/>
              </a:lnSpc>
              <a:spcBef>
                <a:spcPts val="800"/>
              </a:spcBef>
              <a:buClr>
                <a:srgbClr val="FE4F00"/>
              </a:buClr>
              <a:buFont typeface="Arial" panose="020B0604020202020204" pitchFamily="34" charset="0"/>
              <a:buChar cha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2 x DDR4 SO-DIMM slots, max. 64 GB (2 x 32 GB), DDR4 dual channel memory</a:t>
            </a:r>
          </a:p>
          <a:p>
            <a:pPr marL="236855" indent="-236855" defTabSz="1219170">
              <a:lnSpc>
                <a:spcPct val="130000"/>
              </a:lnSpc>
              <a:spcBef>
                <a:spcPts val="800"/>
              </a:spcBef>
              <a:buClr>
                <a:srgbClr val="FE4F00"/>
              </a:buClr>
              <a:buFont typeface="Arial" panose="020B0604020202020204" pitchFamily="34" charset="0"/>
              <a:buChar cha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QNAP optional RAM modules for easy upgrade and better multi-app or multi-user usage</a:t>
            </a:r>
          </a:p>
        </p:txBody>
      </p:sp>
      <p:sp>
        <p:nvSpPr>
          <p:cNvPr id="12" name="矩形 11" hidden="1">
            <a:extLst>
              <a:ext uri="{FF2B5EF4-FFF2-40B4-BE49-F238E27FC236}">
                <a16:creationId xmlns:a16="http://schemas.microsoft.com/office/drawing/2014/main" id="{300DC76A-60FF-4254-9F11-4F4494DD9D97}"/>
              </a:ext>
            </a:extLst>
          </p:cNvPr>
          <p:cNvSpPr/>
          <p:nvPr/>
        </p:nvSpPr>
        <p:spPr>
          <a:xfrm rot="1655208">
            <a:off x="1178982" y="2673049"/>
            <a:ext cx="1246415" cy="207435"/>
          </a:xfrm>
          <a:prstGeom prst="rect">
            <a:avLst/>
          </a:prstGeom>
          <a:solidFill>
            <a:srgbClr val="07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pic>
        <p:nvPicPr>
          <p:cNvPr id="13" name="圖片 12" hidden="1">
            <a:extLst>
              <a:ext uri="{FF2B5EF4-FFF2-40B4-BE49-F238E27FC236}">
                <a16:creationId xmlns:a16="http://schemas.microsoft.com/office/drawing/2014/main" id="{AEB9B9E8-AB5F-467F-B64B-B28B0D769E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3128" t="-34953" r="-25180" b="-43366"/>
          <a:stretch/>
        </p:blipFill>
        <p:spPr>
          <a:xfrm>
            <a:off x="1019177" y="1949451"/>
            <a:ext cx="1910948" cy="1358900"/>
          </a:xfrm>
          <a:prstGeom prst="rect">
            <a:avLst/>
          </a:prstGeom>
        </p:spPr>
      </p:pic>
      <p:sp>
        <p:nvSpPr>
          <p:cNvPr id="4" name="標題 3">
            <a:extLst>
              <a:ext uri="{FF2B5EF4-FFF2-40B4-BE49-F238E27FC236}">
                <a16:creationId xmlns:a16="http://schemas.microsoft.com/office/drawing/2014/main" id="{2EC2F8B2-33A2-45E2-8BFF-1A699FDD03E4}"/>
              </a:ext>
            </a:extLst>
          </p:cNvPr>
          <p:cNvSpPr>
            <a:spLocks noGrp="1"/>
          </p:cNvSpPr>
          <p:nvPr>
            <p:ph type="title" idx="4294967295"/>
          </p:nvPr>
        </p:nvSpPr>
        <p:spPr>
          <a:xfrm>
            <a:off x="432753" y="327510"/>
            <a:ext cx="11376025" cy="1379537"/>
          </a:xfrm>
        </p:spPr>
        <p:txBody>
          <a:bodyPr>
            <a:noAutofit/>
          </a:bodyPr>
          <a:lstStyle/>
          <a:p>
            <a:pPr>
              <a:lnSpc>
                <a:spcPts val="4400"/>
              </a:lnSpc>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Large preinstalled 32/64 GB DDR4 RAM, upgradeable to max 64GB DDR4 memory</a:t>
            </a:r>
            <a:endParaRPr lang="zh-CN"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aphicFrame>
        <p:nvGraphicFramePr>
          <p:cNvPr id="26" name="表格 8">
            <a:extLst>
              <a:ext uri="{FF2B5EF4-FFF2-40B4-BE49-F238E27FC236}">
                <a16:creationId xmlns:a16="http://schemas.microsoft.com/office/drawing/2014/main" id="{AF270E35-AE89-CF05-B925-1D0E05710396}"/>
              </a:ext>
            </a:extLst>
          </p:cNvPr>
          <p:cNvGraphicFramePr>
            <a:graphicFrameLocks noGrp="1"/>
          </p:cNvGraphicFramePr>
          <p:nvPr>
            <p:extLst>
              <p:ext uri="{D42A27DB-BD31-4B8C-83A1-F6EECF244321}">
                <p14:modId xmlns:p14="http://schemas.microsoft.com/office/powerpoint/2010/main" val="3562619584"/>
              </p:ext>
            </p:extLst>
          </p:nvPr>
        </p:nvGraphicFramePr>
        <p:xfrm>
          <a:off x="455161" y="3136381"/>
          <a:ext cx="4697682" cy="1219200"/>
        </p:xfrm>
        <a:graphic>
          <a:graphicData uri="http://schemas.openxmlformats.org/drawingml/2006/table">
            <a:tbl>
              <a:tblPr firstRow="1" bandRow="1">
                <a:effectLst>
                  <a:outerShdw blurRad="431800" dist="88900" dir="4140000" algn="ctr" rotWithShape="0">
                    <a:srgbClr val="000000">
                      <a:alpha val="25000"/>
                    </a:srgbClr>
                  </a:outerShdw>
                </a:effectLst>
                <a:tableStyleId>{5C22544A-7EE6-4342-B048-85BDC9FD1C3A}</a:tableStyleId>
              </a:tblPr>
              <a:tblGrid>
                <a:gridCol w="2007382">
                  <a:extLst>
                    <a:ext uri="{9D8B030D-6E8A-4147-A177-3AD203B41FA5}">
                      <a16:colId xmlns:a16="http://schemas.microsoft.com/office/drawing/2014/main" val="1585372445"/>
                    </a:ext>
                  </a:extLst>
                </a:gridCol>
                <a:gridCol w="2690300">
                  <a:extLst>
                    <a:ext uri="{9D8B030D-6E8A-4147-A177-3AD203B41FA5}">
                      <a16:colId xmlns:a16="http://schemas.microsoft.com/office/drawing/2014/main" val="664955583"/>
                    </a:ext>
                  </a:extLst>
                </a:gridCol>
              </a:tblGrid>
              <a:tr h="266273">
                <a:tc>
                  <a:txBody>
                    <a:bodyPr/>
                    <a:lstStyle/>
                    <a:p>
                      <a:r>
                        <a:rPr lang="en-US" altLang="zh-TW" sz="1400">
                          <a:latin typeface="微軟正黑體" panose="020B0604030504040204" pitchFamily="34" charset="-120"/>
                          <a:ea typeface="微軟正黑體" panose="020B0604030504040204" pitchFamily="34" charset="-120"/>
                          <a:cs typeface="+mn-ea"/>
                          <a:sym typeface="+mn-lt"/>
                        </a:rPr>
                        <a:t>Ordering P/N</a:t>
                      </a:r>
                      <a:endParaRPr lang="zh-TW" altLang="en-US" sz="1400">
                        <a:latin typeface="微軟正黑體" panose="020B0604030504040204" pitchFamily="34" charset="-120"/>
                        <a:ea typeface="微軟正黑體" panose="020B0604030504040204" pitchFamily="34" charset="-120"/>
                        <a:cs typeface="+mn-ea"/>
                        <a:sym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cs typeface="+mn-ea"/>
                          <a:sym typeface="+mn-lt"/>
                        </a:rPr>
                        <a:t>Memory</a:t>
                      </a:r>
                      <a:endParaRPr lang="zh-TW" altLang="en-US" sz="1400">
                        <a:latin typeface="微軟正黑體" panose="020B0604030504040204" pitchFamily="34" charset="-120"/>
                        <a:ea typeface="微軟正黑體" panose="020B0604030504040204" pitchFamily="34" charset="-120"/>
                        <a:cs typeface="+mn-ea"/>
                        <a:sym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10483923"/>
                  </a:ext>
                </a:extLst>
              </a:tr>
              <a:tr h="266273">
                <a:tc>
                  <a:txBody>
                    <a:bodyPr/>
                    <a:lstStyle/>
                    <a:p>
                      <a:r>
                        <a:rPr lang="en-US" altLang="zh-TW" sz="1400" b="1">
                          <a:latin typeface="微軟正黑體" panose="020B0604030504040204" pitchFamily="34" charset="-120"/>
                          <a:ea typeface="微軟正黑體" panose="020B0604030504040204" pitchFamily="34" charset="-120"/>
                          <a:cs typeface="+mn-ea"/>
                          <a:sym typeface="+mn-lt"/>
                        </a:rPr>
                        <a:t>TVS-h674T-i5-32G</a:t>
                      </a:r>
                      <a:endParaRPr lang="zh-TW" altLang="en-US" sz="1400" b="1">
                        <a:latin typeface="微軟正黑體" panose="020B0604030504040204" pitchFamily="34" charset="-120"/>
                        <a:ea typeface="微軟正黑體" panose="020B0604030504040204" pitchFamily="34" charset="-120"/>
                        <a:cs typeface="+mn-ea"/>
                        <a:sym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altLang="zh-TW" sz="1400" b="1">
                          <a:latin typeface="微軟正黑體" panose="020B0604030504040204" pitchFamily="34" charset="-120"/>
                          <a:ea typeface="微軟正黑體" panose="020B0604030504040204" pitchFamily="34" charset="-120"/>
                          <a:cs typeface="+mn-ea"/>
                          <a:sym typeface="+mn-lt"/>
                        </a:rPr>
                        <a:t>32GB (2 x 16GB SODIMM)</a:t>
                      </a:r>
                      <a:endParaRPr lang="zh-TW" altLang="en-US" sz="1400" b="1">
                        <a:latin typeface="微軟正黑體" panose="020B0604030504040204" pitchFamily="34" charset="-120"/>
                        <a:ea typeface="微軟正黑體" panose="020B0604030504040204" pitchFamily="34" charset="-120"/>
                        <a:cs typeface="+mn-ea"/>
                        <a:sym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920046"/>
                  </a:ext>
                </a:extLst>
              </a:tr>
              <a:tr h="266273">
                <a:tc>
                  <a:txBody>
                    <a:bodyPr/>
                    <a:lstStyle/>
                    <a:p>
                      <a:r>
                        <a:rPr lang="en-US" altLang="zh-TW" sz="1400" b="1">
                          <a:latin typeface="微軟正黑體" panose="020B0604030504040204" pitchFamily="34" charset="-120"/>
                          <a:ea typeface="微軟正黑體" panose="020B0604030504040204" pitchFamily="34" charset="-120"/>
                          <a:cs typeface="+mn-ea"/>
                          <a:sym typeface="+mn-lt"/>
                        </a:rPr>
                        <a:t>TVS-h874T-i7-32G</a:t>
                      </a:r>
                      <a:endParaRPr lang="zh-TW" altLang="en-US" sz="1400" b="1">
                        <a:latin typeface="微軟正黑體" panose="020B0604030504040204" pitchFamily="34" charset="-120"/>
                        <a:ea typeface="微軟正黑體" panose="020B0604030504040204" pitchFamily="34" charset="-120"/>
                        <a:cs typeface="+mn-ea"/>
                        <a:sym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400" b="1">
                          <a:latin typeface="微軟正黑體" panose="020B0604030504040204" pitchFamily="34" charset="-120"/>
                          <a:ea typeface="微軟正黑體" panose="020B0604030504040204" pitchFamily="34" charset="-120"/>
                          <a:cs typeface="+mn-ea"/>
                          <a:sym typeface="+mn-lt"/>
                        </a:rPr>
                        <a:t>32GB (2 x 16GB SODIMM)</a:t>
                      </a:r>
                      <a:endParaRPr lang="zh-TW" altLang="en-US" sz="1400" b="1">
                        <a:latin typeface="微軟正黑體" panose="020B0604030504040204" pitchFamily="34" charset="-120"/>
                        <a:ea typeface="微軟正黑體" panose="020B0604030504040204" pitchFamily="34" charset="-120"/>
                        <a:cs typeface="+mn-ea"/>
                        <a:sym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1126044"/>
                  </a:ext>
                </a:extLst>
              </a:tr>
              <a:tr h="266273">
                <a:tc>
                  <a:txBody>
                    <a:bodyPr/>
                    <a:lstStyle/>
                    <a:p>
                      <a:r>
                        <a:rPr lang="en-US" altLang="zh-TW" sz="1400" b="1">
                          <a:latin typeface="微軟正黑體" panose="020B0604030504040204" pitchFamily="34" charset="-120"/>
                          <a:ea typeface="微軟正黑體" panose="020B0604030504040204" pitchFamily="34" charset="-120"/>
                          <a:cs typeface="+mn-ea"/>
                          <a:sym typeface="+mn-lt"/>
                        </a:rPr>
                        <a:t>TVS-h874T-i9-64G</a:t>
                      </a:r>
                      <a:endParaRPr lang="zh-TW" altLang="en-US" sz="1400" b="1">
                        <a:latin typeface="微軟正黑體" panose="020B0604030504040204" pitchFamily="34" charset="-120"/>
                        <a:ea typeface="微軟正黑體" panose="020B0604030504040204" pitchFamily="34" charset="-120"/>
                        <a:cs typeface="+mn-ea"/>
                        <a:sym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latin typeface="微軟正黑體" panose="020B0604030504040204" pitchFamily="34" charset="-120"/>
                          <a:ea typeface="微軟正黑體" panose="020B0604030504040204" pitchFamily="34" charset="-120"/>
                          <a:cs typeface="+mn-ea"/>
                          <a:sym typeface="+mn-lt"/>
                        </a:rPr>
                        <a:t>64GB (2 x 32GB SODIMM)</a:t>
                      </a:r>
                      <a:endParaRPr lang="zh-TW" altLang="en-US" sz="1400" b="1">
                        <a:latin typeface="微軟正黑體" panose="020B0604030504040204" pitchFamily="34" charset="-120"/>
                        <a:ea typeface="微軟正黑體" panose="020B0604030504040204" pitchFamily="34" charset="-120"/>
                        <a:cs typeface="+mn-ea"/>
                        <a:sym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299976"/>
                  </a:ext>
                </a:extLst>
              </a:tr>
            </a:tbl>
          </a:graphicData>
        </a:graphic>
      </p:graphicFrame>
      <p:sp>
        <p:nvSpPr>
          <p:cNvPr id="47" name="矩形: 剪去對角角落 46">
            <a:extLst>
              <a:ext uri="{FF2B5EF4-FFF2-40B4-BE49-F238E27FC236}">
                <a16:creationId xmlns:a16="http://schemas.microsoft.com/office/drawing/2014/main" id="{6A57C5BB-062D-D015-F139-8884F6001FB0}"/>
              </a:ext>
            </a:extLst>
          </p:cNvPr>
          <p:cNvSpPr/>
          <p:nvPr/>
        </p:nvSpPr>
        <p:spPr>
          <a:xfrm flipH="1">
            <a:off x="432753" y="2438287"/>
            <a:ext cx="2745876" cy="420332"/>
          </a:xfrm>
          <a:prstGeom prst="snip2DiagRect">
            <a:avLst>
              <a:gd name="adj1" fmla="val 0"/>
              <a:gd name="adj2" fmla="val 18523"/>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21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NAS ordering P/N</a:t>
            </a:r>
            <a:endParaRPr lang="zh-TW" altLang="en-US" sz="21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49" name="图片 57">
            <a:extLst>
              <a:ext uri="{FF2B5EF4-FFF2-40B4-BE49-F238E27FC236}">
                <a16:creationId xmlns:a16="http://schemas.microsoft.com/office/drawing/2014/main" id="{5EC7BC54-3E74-823D-1F10-CA164698C3D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6775"/>
          <a:stretch>
            <a:fillRect/>
          </a:stretch>
        </p:blipFill>
        <p:spPr>
          <a:xfrm rot="5400000">
            <a:off x="1815852" y="3401232"/>
            <a:ext cx="956052" cy="343047"/>
          </a:xfrm>
          <a:prstGeom prst="rect">
            <a:avLst/>
          </a:prstGeom>
        </p:spPr>
      </p:pic>
      <p:grpSp>
        <p:nvGrpSpPr>
          <p:cNvPr id="30" name="Google Shape;1112;gc428d55399_0_337">
            <a:extLst>
              <a:ext uri="{FF2B5EF4-FFF2-40B4-BE49-F238E27FC236}">
                <a16:creationId xmlns:a16="http://schemas.microsoft.com/office/drawing/2014/main" id="{F62543B3-522D-9D29-419D-EFBE232DE2DA}"/>
              </a:ext>
            </a:extLst>
          </p:cNvPr>
          <p:cNvGrpSpPr/>
          <p:nvPr/>
        </p:nvGrpSpPr>
        <p:grpSpPr>
          <a:xfrm>
            <a:off x="5687773" y="1960485"/>
            <a:ext cx="3176629" cy="2251324"/>
            <a:chOff x="535858" y="2192097"/>
            <a:chExt cx="3078236" cy="4755000"/>
          </a:xfrm>
          <a:effectLst>
            <a:outerShdw blurRad="342900" dist="177800" dir="3600000" algn="t" rotWithShape="0">
              <a:prstClr val="black">
                <a:alpha val="40000"/>
              </a:prstClr>
            </a:outerShdw>
          </a:effectLst>
        </p:grpSpPr>
        <p:pic>
          <p:nvPicPr>
            <p:cNvPr id="32" name="Google Shape;1114;gc428d55399_0_337">
              <a:extLst>
                <a:ext uri="{FF2B5EF4-FFF2-40B4-BE49-F238E27FC236}">
                  <a16:creationId xmlns:a16="http://schemas.microsoft.com/office/drawing/2014/main" id="{6F7BBD3A-440A-3ABB-7B3C-209AA7EE28D0}"/>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33" name="Google Shape;1113;gc428d55399_0_337">
              <a:extLst>
                <a:ext uri="{FF2B5EF4-FFF2-40B4-BE49-F238E27FC236}">
                  <a16:creationId xmlns:a16="http://schemas.microsoft.com/office/drawing/2014/main" id="{BE829662-310B-7354-5D0F-1E330869499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cs typeface="Arial" panose="020B0604020202020204" pitchFamily="34" charset="0"/>
                <a:sym typeface="+mn-lt"/>
              </a:endParaRPr>
            </a:p>
          </p:txBody>
        </p:sp>
      </p:grpSp>
      <p:sp>
        <p:nvSpPr>
          <p:cNvPr id="40" name="矩形: 圓角 33">
            <a:extLst>
              <a:ext uri="{FF2B5EF4-FFF2-40B4-BE49-F238E27FC236}">
                <a16:creationId xmlns:a16="http://schemas.microsoft.com/office/drawing/2014/main" id="{3CC6B223-0A13-5E13-5007-4DE366E31CAB}"/>
              </a:ext>
            </a:extLst>
          </p:cNvPr>
          <p:cNvSpPr/>
          <p:nvPr/>
        </p:nvSpPr>
        <p:spPr>
          <a:xfrm>
            <a:off x="5679613" y="1755796"/>
            <a:ext cx="2847204" cy="461657"/>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48" name="文字方塊 47">
            <a:extLst>
              <a:ext uri="{FF2B5EF4-FFF2-40B4-BE49-F238E27FC236}">
                <a16:creationId xmlns:a16="http://schemas.microsoft.com/office/drawing/2014/main" id="{E5932F7E-0CED-F570-19F8-75DF01C59865}"/>
              </a:ext>
            </a:extLst>
          </p:cNvPr>
          <p:cNvSpPr txBox="1"/>
          <p:nvPr/>
        </p:nvSpPr>
        <p:spPr>
          <a:xfrm>
            <a:off x="5526462" y="1858750"/>
            <a:ext cx="3020624" cy="276999"/>
          </a:xfrm>
          <a:prstGeom prst="rect">
            <a:avLst/>
          </a:prstGeom>
          <a:noFill/>
        </p:spPr>
        <p:txBody>
          <a:bodyPr wrap="square">
            <a:spAutoFit/>
          </a:bodyPr>
          <a:lstStyle/>
          <a:p>
            <a:pPr algn="ctr" defTabSz="1219170">
              <a:buClr>
                <a:srgbClr val="000000"/>
              </a:buClr>
            </a:pPr>
            <a:r>
              <a:rPr lang="en-US" altLang="zh-TW" sz="12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1. Remove the cover</a:t>
            </a:r>
          </a:p>
        </p:txBody>
      </p:sp>
      <p:grpSp>
        <p:nvGrpSpPr>
          <p:cNvPr id="50" name="Google Shape;1112;gc428d55399_0_337">
            <a:extLst>
              <a:ext uri="{FF2B5EF4-FFF2-40B4-BE49-F238E27FC236}">
                <a16:creationId xmlns:a16="http://schemas.microsoft.com/office/drawing/2014/main" id="{3B1F4CD5-FA04-EB36-677B-FBD35BE8F751}"/>
              </a:ext>
            </a:extLst>
          </p:cNvPr>
          <p:cNvGrpSpPr/>
          <p:nvPr/>
        </p:nvGrpSpPr>
        <p:grpSpPr>
          <a:xfrm>
            <a:off x="8700647" y="1960485"/>
            <a:ext cx="3176629" cy="2251324"/>
            <a:chOff x="535858" y="2192097"/>
            <a:chExt cx="3078236" cy="4755000"/>
          </a:xfrm>
          <a:effectLst>
            <a:outerShdw blurRad="342900" dist="177800" dir="3600000" algn="t" rotWithShape="0">
              <a:prstClr val="black">
                <a:alpha val="40000"/>
              </a:prstClr>
            </a:outerShdw>
          </a:effectLst>
        </p:grpSpPr>
        <p:pic>
          <p:nvPicPr>
            <p:cNvPr id="51" name="Google Shape;1114;gc428d55399_0_337">
              <a:extLst>
                <a:ext uri="{FF2B5EF4-FFF2-40B4-BE49-F238E27FC236}">
                  <a16:creationId xmlns:a16="http://schemas.microsoft.com/office/drawing/2014/main" id="{20611C88-B778-DCE0-F34C-70A19414F5AC}"/>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2" name="Google Shape;1113;gc428d55399_0_337">
              <a:extLst>
                <a:ext uri="{FF2B5EF4-FFF2-40B4-BE49-F238E27FC236}">
                  <a16:creationId xmlns:a16="http://schemas.microsoft.com/office/drawing/2014/main" id="{2C605610-FAA1-BF96-5B04-0BF85E13AE93}"/>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cs typeface="Arial" panose="020B0604020202020204" pitchFamily="34" charset="0"/>
                <a:sym typeface="+mn-lt"/>
              </a:endParaRPr>
            </a:p>
          </p:txBody>
        </p:sp>
      </p:grpSp>
      <p:sp>
        <p:nvSpPr>
          <p:cNvPr id="53" name="矩形: 圓角 38">
            <a:extLst>
              <a:ext uri="{FF2B5EF4-FFF2-40B4-BE49-F238E27FC236}">
                <a16:creationId xmlns:a16="http://schemas.microsoft.com/office/drawing/2014/main" id="{81ABCEFC-BDFB-F4CB-86AD-F79DE71B0DF1}"/>
              </a:ext>
            </a:extLst>
          </p:cNvPr>
          <p:cNvSpPr/>
          <p:nvPr/>
        </p:nvSpPr>
        <p:spPr>
          <a:xfrm>
            <a:off x="8692487" y="1755796"/>
            <a:ext cx="2847204" cy="461657"/>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54" name="文字方塊 53">
            <a:extLst>
              <a:ext uri="{FF2B5EF4-FFF2-40B4-BE49-F238E27FC236}">
                <a16:creationId xmlns:a16="http://schemas.microsoft.com/office/drawing/2014/main" id="{986F73E6-509C-2D6E-FFA5-1F021A07D180}"/>
              </a:ext>
            </a:extLst>
          </p:cNvPr>
          <p:cNvSpPr txBox="1"/>
          <p:nvPr/>
        </p:nvSpPr>
        <p:spPr>
          <a:xfrm>
            <a:off x="8522034" y="1837045"/>
            <a:ext cx="3188110" cy="276999"/>
          </a:xfrm>
          <a:prstGeom prst="rect">
            <a:avLst/>
          </a:prstGeom>
          <a:noFill/>
        </p:spPr>
        <p:txBody>
          <a:bodyPr wrap="square">
            <a:spAutoFit/>
          </a:bodyPr>
          <a:lstStyle/>
          <a:p>
            <a:pPr algn="ctr" defTabSz="1219170">
              <a:buClr>
                <a:srgbClr val="000000"/>
              </a:buClr>
            </a:pPr>
            <a:r>
              <a:rPr lang="en-US" altLang="zh-TW" sz="12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2. Remove the old RAM (optional)</a:t>
            </a:r>
          </a:p>
        </p:txBody>
      </p:sp>
      <p:grpSp>
        <p:nvGrpSpPr>
          <p:cNvPr id="55" name="Google Shape;1112;gc428d55399_0_337">
            <a:extLst>
              <a:ext uri="{FF2B5EF4-FFF2-40B4-BE49-F238E27FC236}">
                <a16:creationId xmlns:a16="http://schemas.microsoft.com/office/drawing/2014/main" id="{DF28D78C-1602-C4D8-AE0D-DCBFCA92DDD1}"/>
              </a:ext>
            </a:extLst>
          </p:cNvPr>
          <p:cNvGrpSpPr/>
          <p:nvPr/>
        </p:nvGrpSpPr>
        <p:grpSpPr>
          <a:xfrm>
            <a:off x="5695933" y="4373501"/>
            <a:ext cx="6479320" cy="2357700"/>
            <a:chOff x="535858" y="2192097"/>
            <a:chExt cx="3078236" cy="4755000"/>
          </a:xfrm>
          <a:effectLst>
            <a:outerShdw blurRad="342900" dist="177800" dir="3600000" algn="t" rotWithShape="0">
              <a:prstClr val="black">
                <a:alpha val="40000"/>
              </a:prstClr>
            </a:outerShdw>
          </a:effectLst>
        </p:grpSpPr>
        <p:pic>
          <p:nvPicPr>
            <p:cNvPr id="56" name="Google Shape;1114;gc428d55399_0_337">
              <a:extLst>
                <a:ext uri="{FF2B5EF4-FFF2-40B4-BE49-F238E27FC236}">
                  <a16:creationId xmlns:a16="http://schemas.microsoft.com/office/drawing/2014/main" id="{1933AD01-0919-705D-5BEA-2F697D8FAA4D}"/>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7" name="Google Shape;1113;gc428d55399_0_337">
              <a:extLst>
                <a:ext uri="{FF2B5EF4-FFF2-40B4-BE49-F238E27FC236}">
                  <a16:creationId xmlns:a16="http://schemas.microsoft.com/office/drawing/2014/main" id="{D4B53BBD-771A-C346-C319-9A42C7C8ACDA}"/>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cs typeface="Arial" panose="020B0604020202020204" pitchFamily="34" charset="0"/>
                <a:sym typeface="+mn-lt"/>
              </a:endParaRPr>
            </a:p>
          </p:txBody>
        </p:sp>
      </p:grpSp>
      <p:pic>
        <p:nvPicPr>
          <p:cNvPr id="58" name="圖片 57">
            <a:extLst>
              <a:ext uri="{FF2B5EF4-FFF2-40B4-BE49-F238E27FC236}">
                <a16:creationId xmlns:a16="http://schemas.microsoft.com/office/drawing/2014/main" id="{FC573AE3-46DB-9FDE-D23E-40056845D4AB}"/>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814" t="1702" r="4470" b="5940"/>
          <a:stretch/>
        </p:blipFill>
        <p:spPr>
          <a:xfrm>
            <a:off x="5751587" y="2301403"/>
            <a:ext cx="2700657" cy="1822445"/>
          </a:xfrm>
          <a:prstGeom prst="rect">
            <a:avLst/>
          </a:prstGeom>
        </p:spPr>
      </p:pic>
      <p:pic>
        <p:nvPicPr>
          <p:cNvPr id="59" name="圖片 58">
            <a:extLst>
              <a:ext uri="{FF2B5EF4-FFF2-40B4-BE49-F238E27FC236}">
                <a16:creationId xmlns:a16="http://schemas.microsoft.com/office/drawing/2014/main" id="{BBE3883C-933B-D3DC-2989-49F0ED219058}"/>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235" t="2072" r="2477" b="1830"/>
          <a:stretch/>
        </p:blipFill>
        <p:spPr>
          <a:xfrm>
            <a:off x="8794806" y="2299825"/>
            <a:ext cx="2669933" cy="1824023"/>
          </a:xfrm>
          <a:prstGeom prst="rect">
            <a:avLst/>
          </a:prstGeom>
        </p:spPr>
      </p:pic>
      <p:pic>
        <p:nvPicPr>
          <p:cNvPr id="60" name="圖片 59">
            <a:extLst>
              <a:ext uri="{FF2B5EF4-FFF2-40B4-BE49-F238E27FC236}">
                <a16:creationId xmlns:a16="http://schemas.microsoft.com/office/drawing/2014/main" id="{2EDC8893-4EB9-9EFB-4672-20A4C22CF922}"/>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532" t="2411" r="3808" b="12598"/>
          <a:stretch/>
        </p:blipFill>
        <p:spPr>
          <a:xfrm>
            <a:off x="7186097" y="4576228"/>
            <a:ext cx="3310362" cy="2013457"/>
          </a:xfrm>
          <a:prstGeom prst="rect">
            <a:avLst/>
          </a:prstGeom>
        </p:spPr>
      </p:pic>
      <p:sp>
        <p:nvSpPr>
          <p:cNvPr id="61" name="矩形: 圓角 44">
            <a:extLst>
              <a:ext uri="{FF2B5EF4-FFF2-40B4-BE49-F238E27FC236}">
                <a16:creationId xmlns:a16="http://schemas.microsoft.com/office/drawing/2014/main" id="{DD9C21CB-EFB3-F8B4-0117-FD99982E102D}"/>
              </a:ext>
            </a:extLst>
          </p:cNvPr>
          <p:cNvSpPr/>
          <p:nvPr/>
        </p:nvSpPr>
        <p:spPr>
          <a:xfrm>
            <a:off x="5687773" y="4355581"/>
            <a:ext cx="2847204" cy="461657"/>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62" name="文字方塊 61">
            <a:extLst>
              <a:ext uri="{FF2B5EF4-FFF2-40B4-BE49-F238E27FC236}">
                <a16:creationId xmlns:a16="http://schemas.microsoft.com/office/drawing/2014/main" id="{5561B778-AFCF-2C57-BBD1-A16A34C4DEF5}"/>
              </a:ext>
            </a:extLst>
          </p:cNvPr>
          <p:cNvSpPr txBox="1"/>
          <p:nvPr/>
        </p:nvSpPr>
        <p:spPr>
          <a:xfrm>
            <a:off x="5829589" y="4458991"/>
            <a:ext cx="2622656" cy="276999"/>
          </a:xfrm>
          <a:prstGeom prst="rect">
            <a:avLst/>
          </a:prstGeom>
          <a:noFill/>
        </p:spPr>
        <p:txBody>
          <a:bodyPr wrap="square">
            <a:spAutoFit/>
          </a:bodyPr>
          <a:lstStyle/>
          <a:p>
            <a:pPr algn="ctr"/>
            <a:r>
              <a:rPr lang="en-US" altLang="zh-TW" sz="1200" b="1">
                <a:solidFill>
                  <a:schemeClr val="bg1"/>
                </a:solidFill>
                <a:latin typeface="Arial" panose="020B0604020202020204" pitchFamily="34" charset="0"/>
                <a:cs typeface="Arial" panose="020B0604020202020204" pitchFamily="34" charset="0"/>
                <a:sym typeface="+mn-lt"/>
              </a:rPr>
              <a:t>3. Install the new RAM</a:t>
            </a:r>
            <a:endParaRPr lang="zh-TW" altLang="en-US" sz="1200" b="1">
              <a:solidFill>
                <a:schemeClr val="bg1"/>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369558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oogle Shape;1112;gc428d55399_0_337">
            <a:extLst>
              <a:ext uri="{FF2B5EF4-FFF2-40B4-BE49-F238E27FC236}">
                <a16:creationId xmlns:a16="http://schemas.microsoft.com/office/drawing/2014/main" id="{0FC2F9DA-23FC-5297-36E3-F977C228750D}"/>
              </a:ext>
            </a:extLst>
          </p:cNvPr>
          <p:cNvGrpSpPr/>
          <p:nvPr/>
        </p:nvGrpSpPr>
        <p:grpSpPr>
          <a:xfrm>
            <a:off x="5839244" y="4503032"/>
            <a:ext cx="6470565" cy="2295479"/>
            <a:chOff x="535858" y="2192097"/>
            <a:chExt cx="3078236" cy="4755000"/>
          </a:xfrm>
          <a:effectLst>
            <a:outerShdw blurRad="342900" dist="177800" dir="3600000" algn="t" rotWithShape="0">
              <a:prstClr val="black">
                <a:alpha val="40000"/>
              </a:prstClr>
            </a:outerShdw>
          </a:effectLst>
        </p:grpSpPr>
        <p:pic>
          <p:nvPicPr>
            <p:cNvPr id="42" name="Google Shape;1114;gc428d55399_0_337">
              <a:extLst>
                <a:ext uri="{FF2B5EF4-FFF2-40B4-BE49-F238E27FC236}">
                  <a16:creationId xmlns:a16="http://schemas.microsoft.com/office/drawing/2014/main" id="{DE0339CD-CABF-8958-ABDE-AA83BE1FA3A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43" name="Google Shape;1113;gc428d55399_0_337">
              <a:extLst>
                <a:ext uri="{FF2B5EF4-FFF2-40B4-BE49-F238E27FC236}">
                  <a16:creationId xmlns:a16="http://schemas.microsoft.com/office/drawing/2014/main" id="{08A87381-9EEA-9C58-5C24-1F00BE793C0A}"/>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cs typeface="Arial" panose="020B0604020202020204" pitchFamily="34" charset="0"/>
                <a:sym typeface="+mn-lt"/>
              </a:endParaRPr>
            </a:p>
          </p:txBody>
        </p:sp>
      </p:grpSp>
      <p:grpSp>
        <p:nvGrpSpPr>
          <p:cNvPr id="38" name="Google Shape;1112;gc428d55399_0_337">
            <a:extLst>
              <a:ext uri="{FF2B5EF4-FFF2-40B4-BE49-F238E27FC236}">
                <a16:creationId xmlns:a16="http://schemas.microsoft.com/office/drawing/2014/main" id="{4C1153D6-DF48-F038-B269-07CF40A8A28B}"/>
              </a:ext>
            </a:extLst>
          </p:cNvPr>
          <p:cNvGrpSpPr/>
          <p:nvPr/>
        </p:nvGrpSpPr>
        <p:grpSpPr>
          <a:xfrm>
            <a:off x="9009148" y="1993936"/>
            <a:ext cx="2922833" cy="2287104"/>
            <a:chOff x="535858" y="2192097"/>
            <a:chExt cx="3078236" cy="4755000"/>
          </a:xfrm>
          <a:effectLst>
            <a:outerShdw blurRad="342900" dist="177800" dir="3600000" algn="t" rotWithShape="0">
              <a:prstClr val="black">
                <a:alpha val="40000"/>
              </a:prstClr>
            </a:outerShdw>
          </a:effectLst>
        </p:grpSpPr>
        <p:pic>
          <p:nvPicPr>
            <p:cNvPr id="39" name="Google Shape;1114;gc428d55399_0_337">
              <a:extLst>
                <a:ext uri="{FF2B5EF4-FFF2-40B4-BE49-F238E27FC236}">
                  <a16:creationId xmlns:a16="http://schemas.microsoft.com/office/drawing/2014/main" id="{586E253B-3530-8A24-F6BD-F7024F3033D0}"/>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40" name="Google Shape;1113;gc428d55399_0_337">
              <a:extLst>
                <a:ext uri="{FF2B5EF4-FFF2-40B4-BE49-F238E27FC236}">
                  <a16:creationId xmlns:a16="http://schemas.microsoft.com/office/drawing/2014/main" id="{ABF03A83-9DE7-1AA9-A6C1-0967B0CAFEB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cs typeface="Arial" panose="020B0604020202020204" pitchFamily="34" charset="0"/>
                <a:sym typeface="+mn-lt"/>
              </a:endParaRPr>
            </a:p>
          </p:txBody>
        </p:sp>
      </p:grpSp>
      <p:grpSp>
        <p:nvGrpSpPr>
          <p:cNvPr id="35" name="Google Shape;1112;gc428d55399_0_337">
            <a:extLst>
              <a:ext uri="{FF2B5EF4-FFF2-40B4-BE49-F238E27FC236}">
                <a16:creationId xmlns:a16="http://schemas.microsoft.com/office/drawing/2014/main" id="{7F376131-F1F0-993C-7700-0EBDD5414FD8}"/>
              </a:ext>
            </a:extLst>
          </p:cNvPr>
          <p:cNvGrpSpPr/>
          <p:nvPr/>
        </p:nvGrpSpPr>
        <p:grpSpPr>
          <a:xfrm>
            <a:off x="5832519" y="1989724"/>
            <a:ext cx="3176629" cy="2295479"/>
            <a:chOff x="535858" y="2192097"/>
            <a:chExt cx="3078236" cy="4755000"/>
          </a:xfrm>
          <a:effectLst>
            <a:outerShdw blurRad="342900" dist="177800" dir="3600000" algn="t" rotWithShape="0">
              <a:prstClr val="black">
                <a:alpha val="40000"/>
              </a:prstClr>
            </a:outerShdw>
          </a:effectLst>
        </p:grpSpPr>
        <p:pic>
          <p:nvPicPr>
            <p:cNvPr id="36" name="Google Shape;1114;gc428d55399_0_337">
              <a:extLst>
                <a:ext uri="{FF2B5EF4-FFF2-40B4-BE49-F238E27FC236}">
                  <a16:creationId xmlns:a16="http://schemas.microsoft.com/office/drawing/2014/main" id="{F40413E0-2A50-0D7D-584C-2294C4344857}"/>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37" name="Google Shape;1113;gc428d55399_0_337">
              <a:extLst>
                <a:ext uri="{FF2B5EF4-FFF2-40B4-BE49-F238E27FC236}">
                  <a16:creationId xmlns:a16="http://schemas.microsoft.com/office/drawing/2014/main" id="{2D4240CB-CDDF-7193-3924-B5B928FDA49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cs typeface="Arial" panose="020B0604020202020204" pitchFamily="34" charset="0"/>
                <a:sym typeface="+mn-lt"/>
              </a:endParaRPr>
            </a:p>
          </p:txBody>
        </p:sp>
      </p:grpSp>
      <p:sp>
        <p:nvSpPr>
          <p:cNvPr id="3" name="標題 2">
            <a:extLst>
              <a:ext uri="{FF2B5EF4-FFF2-40B4-BE49-F238E27FC236}">
                <a16:creationId xmlns:a16="http://schemas.microsoft.com/office/drawing/2014/main" id="{429E885A-37B2-4406-A3A4-E45DCE9D9348}"/>
              </a:ext>
            </a:extLst>
          </p:cNvPr>
          <p:cNvSpPr>
            <a:spLocks noGrp="1"/>
          </p:cNvSpPr>
          <p:nvPr>
            <p:ph type="title" idx="4294967295"/>
          </p:nvPr>
        </p:nvSpPr>
        <p:spPr>
          <a:xfrm>
            <a:off x="362138" y="350170"/>
            <a:ext cx="11739327" cy="1377950"/>
          </a:xfrm>
        </p:spPr>
        <p:txBody>
          <a:bodyPr>
            <a:noAutofit/>
          </a:bodyPr>
          <a:lstStyle/>
          <a:p>
            <a:pPr fontAlgn="base"/>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2 x M.2 PCIe SSD slots as default shared folder to improve overall performance in </a:t>
            </a:r>
            <a:r>
              <a:rPr lang="en-US" altLang="zh-TW" sz="40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hero</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5" name="矩形: 圓角 24">
            <a:extLst>
              <a:ext uri="{FF2B5EF4-FFF2-40B4-BE49-F238E27FC236}">
                <a16:creationId xmlns:a16="http://schemas.microsoft.com/office/drawing/2014/main" id="{DB93F62C-4D4D-A2E6-4DEE-5B9B650A3280}"/>
              </a:ext>
            </a:extLst>
          </p:cNvPr>
          <p:cNvSpPr/>
          <p:nvPr/>
        </p:nvSpPr>
        <p:spPr>
          <a:xfrm>
            <a:off x="5832519" y="1690272"/>
            <a:ext cx="2889426" cy="450093"/>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26" name="文字方塊 25">
            <a:extLst>
              <a:ext uri="{FF2B5EF4-FFF2-40B4-BE49-F238E27FC236}">
                <a16:creationId xmlns:a16="http://schemas.microsoft.com/office/drawing/2014/main" id="{111921BF-F061-5630-3A03-8EA39BB1D2DE}"/>
              </a:ext>
            </a:extLst>
          </p:cNvPr>
          <p:cNvSpPr txBox="1"/>
          <p:nvPr/>
        </p:nvSpPr>
        <p:spPr>
          <a:xfrm>
            <a:off x="5849332" y="1792752"/>
            <a:ext cx="3020624" cy="276999"/>
          </a:xfrm>
          <a:prstGeom prst="rect">
            <a:avLst/>
          </a:prstGeom>
          <a:noFill/>
        </p:spPr>
        <p:txBody>
          <a:bodyPr wrap="square">
            <a:spAutoFit/>
          </a:bodyPr>
          <a:lstStyle/>
          <a:p>
            <a:pPr defTabSz="1219170">
              <a:buClr>
                <a:srgbClr val="000000"/>
              </a:buClr>
            </a:pPr>
            <a:r>
              <a:rPr lang="en-US" altLang="zh-TW" sz="12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1. Remove screws and cover</a:t>
            </a:r>
          </a:p>
        </p:txBody>
      </p:sp>
      <p:sp>
        <p:nvSpPr>
          <p:cNvPr id="27" name="矩形: 圓角 26">
            <a:extLst>
              <a:ext uri="{FF2B5EF4-FFF2-40B4-BE49-F238E27FC236}">
                <a16:creationId xmlns:a16="http://schemas.microsoft.com/office/drawing/2014/main" id="{9D3766C4-CAD1-515A-0814-6446ED0A0F25}"/>
              </a:ext>
            </a:extLst>
          </p:cNvPr>
          <p:cNvSpPr/>
          <p:nvPr/>
        </p:nvSpPr>
        <p:spPr>
          <a:xfrm>
            <a:off x="9000263" y="1689222"/>
            <a:ext cx="2681164" cy="450093"/>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31" name="文字方塊 30">
            <a:extLst>
              <a:ext uri="{FF2B5EF4-FFF2-40B4-BE49-F238E27FC236}">
                <a16:creationId xmlns:a16="http://schemas.microsoft.com/office/drawing/2014/main" id="{0D4E83F5-7AC5-34F4-D7CC-066168023C2C}"/>
              </a:ext>
            </a:extLst>
          </p:cNvPr>
          <p:cNvSpPr txBox="1"/>
          <p:nvPr/>
        </p:nvSpPr>
        <p:spPr>
          <a:xfrm>
            <a:off x="9045925" y="1805264"/>
            <a:ext cx="2495550" cy="276999"/>
          </a:xfrm>
          <a:prstGeom prst="rect">
            <a:avLst/>
          </a:prstGeom>
          <a:noFill/>
        </p:spPr>
        <p:txBody>
          <a:bodyPr wrap="square">
            <a:spAutoFit/>
          </a:bodyPr>
          <a:lstStyle/>
          <a:p>
            <a:pPr defTabSz="1219170">
              <a:buClr>
                <a:srgbClr val="000000"/>
              </a:buClr>
            </a:pPr>
            <a:r>
              <a:rPr lang="en-US" altLang="zh-TW" sz="12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2. Install M.2 </a:t>
            </a:r>
            <a:r>
              <a:rPr lang="en-US" altLang="zh-TW" sz="1200" b="1" kern="0" err="1">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NVMe</a:t>
            </a:r>
            <a:r>
              <a:rPr lang="en-US" altLang="zh-TW" sz="12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 SSD</a:t>
            </a:r>
          </a:p>
        </p:txBody>
      </p:sp>
      <p:pic>
        <p:nvPicPr>
          <p:cNvPr id="34" name="圖片 33" descr="一張含有 文字, 電子用品, 電路 的圖片&#10;&#10;自動產生的描述">
            <a:extLst>
              <a:ext uri="{FF2B5EF4-FFF2-40B4-BE49-F238E27FC236}">
                <a16:creationId xmlns:a16="http://schemas.microsoft.com/office/drawing/2014/main" id="{664325B1-8754-8D9F-ECF4-9321796291E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99089" y="5650771"/>
            <a:ext cx="2438405" cy="668123"/>
          </a:xfrm>
          <a:prstGeom prst="rect">
            <a:avLst/>
          </a:prstGeom>
          <a:effectLst>
            <a:outerShdw blurRad="431800" dist="190500" dir="5760000" sx="106000" sy="106000" algn="ctr" rotWithShape="0">
              <a:srgbClr val="000000">
                <a:alpha val="34000"/>
              </a:srgbClr>
            </a:outerShdw>
          </a:effectLst>
        </p:spPr>
      </p:pic>
      <p:sp>
        <p:nvSpPr>
          <p:cNvPr id="2" name="矩形 1">
            <a:extLst>
              <a:ext uri="{FF2B5EF4-FFF2-40B4-BE49-F238E27FC236}">
                <a16:creationId xmlns:a16="http://schemas.microsoft.com/office/drawing/2014/main" id="{BC52E88A-E9AC-6D40-A8B1-CBE1E631B2FD}"/>
              </a:ext>
            </a:extLst>
          </p:cNvPr>
          <p:cNvSpPr/>
          <p:nvPr/>
        </p:nvSpPr>
        <p:spPr>
          <a:xfrm>
            <a:off x="196613" y="1829784"/>
            <a:ext cx="5357988" cy="4247317"/>
          </a:xfrm>
          <a:prstGeom prst="rect">
            <a:avLst/>
          </a:prstGeom>
        </p:spPr>
        <p:txBody>
          <a:bodyPr wrap="square">
            <a:spAutoFit/>
          </a:bodyPr>
          <a:lstStyle/>
          <a:p>
            <a:pPr marL="182563" indent="-182563" defTabSz="1219170" fontAlgn="base">
              <a:lnSpc>
                <a:spcPts val="2030"/>
              </a:lnSpc>
              <a:spcBef>
                <a:spcPts val="1200"/>
              </a:spcBef>
              <a:buClr>
                <a:srgbClr val="FE4F00"/>
              </a:buClr>
              <a:buFont typeface="Arial" panose="020B0604020202020204" pitchFamily="34" charset="0"/>
              <a:buChar char="•"/>
            </a:pPr>
            <a: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Use 2 x M.2 slots as System Drive &amp; Default Shared Folders to improve performance in </a:t>
            </a:r>
            <a:r>
              <a:rPr lang="en-US" altLang="zh-TW" b="1" err="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 hero</a:t>
            </a:r>
            <a:br>
              <a:rPr lang="en-US" altLang="zh-TW" sz="16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sz="1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The first Storage Pool you create is where the system drive, default shared folders, and apps are stored. In this step, it is recommended to create an SSD RAID with at least two SSDs to attain optimal system performance and efficient app metadata management. (With an all-HDD configuration, the first Storage Pool is also where the system drive and default shared folders are stored.)</a:t>
            </a:r>
          </a:p>
          <a:p>
            <a:pPr marL="182563" indent="-182563" defTabSz="1219170" fontAlgn="base">
              <a:lnSpc>
                <a:spcPts val="2030"/>
              </a:lnSpc>
              <a:spcBef>
                <a:spcPts val="1200"/>
              </a:spcBef>
              <a:buClr>
                <a:srgbClr val="FE4F00"/>
              </a:buClr>
              <a:buFont typeface="Arial" panose="020B0604020202020204" pitchFamily="34" charset="0"/>
              <a:buChar char="•"/>
            </a:pPr>
            <a:r>
              <a:rPr lang="en-US" altLang="zh-TW" b="1" kern="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Improve random data access speeds with an SSD cache</a:t>
            </a:r>
            <a:endParaRPr lang="en-US" altLang="zh-TW" sz="1600" kern="0">
              <a:solidFill>
                <a:srgbClr val="333333"/>
              </a:solidFill>
              <a:latin typeface="Arial" panose="020B0604020202020204" pitchFamily="34" charset="0"/>
              <a:ea typeface="微軟正黑體" panose="020B0604030504040204" pitchFamily="34" charset="-120"/>
              <a:cs typeface="Arial" panose="020B0604020202020204" pitchFamily="34" charset="0"/>
              <a:sym typeface="+mn-lt"/>
            </a:endParaRPr>
          </a:p>
          <a:p>
            <a:pPr marL="182563" indent="-182563" defTabSz="1219170" fontAlgn="base">
              <a:lnSpc>
                <a:spcPts val="2030"/>
              </a:lnSpc>
              <a:spcBef>
                <a:spcPts val="1200"/>
              </a:spcBef>
              <a:buClr>
                <a:srgbClr val="FE4F00"/>
              </a:buClr>
              <a:buFont typeface="Arial" panose="020B0604020202020204" pitchFamily="34" charset="0"/>
              <a:buChar char="•"/>
            </a:pPr>
            <a:r>
              <a:rPr lang="en-US" altLang="zh-TW" b="1" kern="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Maximize the value of SSDs with </a:t>
            </a:r>
            <a:r>
              <a:rPr lang="en-US" altLang="zh-TW" b="1" kern="0" err="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Qtier</a:t>
            </a:r>
            <a:r>
              <a:rPr lang="en-US" altLang="zh-TW" b="1" kern="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 Technology</a:t>
            </a:r>
            <a:br>
              <a:rPr lang="en-US" altLang="zh-TW" sz="1600" kern="0">
                <a:solidFill>
                  <a:srgbClr val="333333"/>
                </a:solidFill>
                <a:latin typeface="Arial" panose="020B0604020202020204" pitchFamily="34" charset="0"/>
                <a:ea typeface="微軟正黑體" panose="020B0604030504040204" pitchFamily="34" charset="-120"/>
                <a:cs typeface="Arial" panose="020B0604020202020204" pitchFamily="34" charset="0"/>
                <a:sym typeface="+mn-lt"/>
              </a:rPr>
            </a:br>
            <a:endParaRPr lang="zh-TW" altLang="en-US" sz="1333"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6" name="圖片 5">
            <a:extLst>
              <a:ext uri="{FF2B5EF4-FFF2-40B4-BE49-F238E27FC236}">
                <a16:creationId xmlns:a16="http://schemas.microsoft.com/office/drawing/2014/main" id="{4781AD68-6662-2B74-2DC2-1837532D297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1295" y="2296833"/>
            <a:ext cx="2788133" cy="1888735"/>
          </a:xfrm>
          <a:prstGeom prst="rect">
            <a:avLst/>
          </a:prstGeom>
        </p:spPr>
      </p:pic>
      <p:pic>
        <p:nvPicPr>
          <p:cNvPr id="8" name="圖片 7">
            <a:extLst>
              <a:ext uri="{FF2B5EF4-FFF2-40B4-BE49-F238E27FC236}">
                <a16:creationId xmlns:a16="http://schemas.microsoft.com/office/drawing/2014/main" id="{8D25C805-3BA6-C8F0-BBC9-ECB7D126D92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618" t="8901" r="18838" b="2124"/>
          <a:stretch/>
        </p:blipFill>
        <p:spPr>
          <a:xfrm>
            <a:off x="8983757" y="2250390"/>
            <a:ext cx="2566613" cy="1944803"/>
          </a:xfrm>
          <a:prstGeom prst="rect">
            <a:avLst/>
          </a:prstGeom>
        </p:spPr>
      </p:pic>
      <p:pic>
        <p:nvPicPr>
          <p:cNvPr id="12" name="圖片 11">
            <a:extLst>
              <a:ext uri="{FF2B5EF4-FFF2-40B4-BE49-F238E27FC236}">
                <a16:creationId xmlns:a16="http://schemas.microsoft.com/office/drawing/2014/main" id="{37C3D482-E8CD-2C70-25CB-C0A9BC19F67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911" t="31995" r="2319" b="3891"/>
          <a:stretch/>
        </p:blipFill>
        <p:spPr>
          <a:xfrm>
            <a:off x="6724809" y="4636651"/>
            <a:ext cx="4642233" cy="2105307"/>
          </a:xfrm>
          <a:prstGeom prst="rect">
            <a:avLst/>
          </a:prstGeom>
        </p:spPr>
      </p:pic>
      <p:sp>
        <p:nvSpPr>
          <p:cNvPr id="32" name="矩形: 圓角 31">
            <a:extLst>
              <a:ext uri="{FF2B5EF4-FFF2-40B4-BE49-F238E27FC236}">
                <a16:creationId xmlns:a16="http://schemas.microsoft.com/office/drawing/2014/main" id="{FB11F9CB-329E-7446-9EA4-CD4292492216}"/>
              </a:ext>
            </a:extLst>
          </p:cNvPr>
          <p:cNvSpPr/>
          <p:nvPr/>
        </p:nvSpPr>
        <p:spPr>
          <a:xfrm>
            <a:off x="5841404" y="4443643"/>
            <a:ext cx="2624971" cy="450093"/>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33" name="文字方塊 32">
            <a:extLst>
              <a:ext uri="{FF2B5EF4-FFF2-40B4-BE49-F238E27FC236}">
                <a16:creationId xmlns:a16="http://schemas.microsoft.com/office/drawing/2014/main" id="{7E497ED5-1C5A-453B-6EEE-33055652C541}"/>
              </a:ext>
            </a:extLst>
          </p:cNvPr>
          <p:cNvSpPr txBox="1"/>
          <p:nvPr/>
        </p:nvSpPr>
        <p:spPr>
          <a:xfrm>
            <a:off x="5944956" y="4533212"/>
            <a:ext cx="3746500" cy="276999"/>
          </a:xfrm>
          <a:prstGeom prst="rect">
            <a:avLst/>
          </a:prstGeom>
          <a:noFill/>
        </p:spPr>
        <p:txBody>
          <a:bodyPr wrap="square">
            <a:spAutoFit/>
          </a:bodyPr>
          <a:lstStyle/>
          <a:p>
            <a:pPr defTabSz="1219170">
              <a:buClr>
                <a:srgbClr val="000000"/>
              </a:buClr>
            </a:pPr>
            <a:r>
              <a:rPr lang="en-US" altLang="zh-TW" sz="12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3. Tool-less M.2 installation</a:t>
            </a:r>
          </a:p>
        </p:txBody>
      </p:sp>
      <p:sp>
        <p:nvSpPr>
          <p:cNvPr id="5" name="文字方塊 4">
            <a:extLst>
              <a:ext uri="{FF2B5EF4-FFF2-40B4-BE49-F238E27FC236}">
                <a16:creationId xmlns:a16="http://schemas.microsoft.com/office/drawing/2014/main" id="{21B35B9A-B511-9A09-3C3C-743C89730538}"/>
              </a:ext>
            </a:extLst>
          </p:cNvPr>
          <p:cNvSpPr txBox="1"/>
          <p:nvPr/>
        </p:nvSpPr>
        <p:spPr>
          <a:xfrm>
            <a:off x="362138" y="6426057"/>
            <a:ext cx="4772848" cy="230832"/>
          </a:xfrm>
          <a:prstGeom prst="rect">
            <a:avLst/>
          </a:prstGeom>
          <a:noFill/>
        </p:spPr>
        <p:txBody>
          <a:bodyPr wrap="square">
            <a:spAutoFit/>
          </a:bodyPr>
          <a:lstStyle/>
          <a:p>
            <a:r>
              <a:rPr lang="en-US" altLang="zh-TW" sz="9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Note: </a:t>
            </a:r>
            <a:r>
              <a:rPr lang="en-US" altLang="zh-TW" sz="900"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Qtier</a:t>
            </a:r>
            <a:r>
              <a:rPr lang="en-US" altLang="zh-TW" sz="9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is only supported in the QTS OS, not in the </a:t>
            </a:r>
            <a:r>
              <a:rPr lang="en-US" altLang="zh-TW" sz="900"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sz="9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hero OS.</a:t>
            </a:r>
          </a:p>
        </p:txBody>
      </p:sp>
    </p:spTree>
    <p:extLst>
      <p:ext uri="{BB962C8B-B14F-4D97-AF65-F5344CB8AC3E}">
        <p14:creationId xmlns:p14="http://schemas.microsoft.com/office/powerpoint/2010/main" val="535325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p:cNvPicPr>
            <a:picLocks noChangeAspect="1"/>
          </p:cNvPicPr>
          <p:nvPr/>
        </p:nvPicPr>
        <p:blipFill rotWithShape="1">
          <a:blip r:embed="rId3" cstate="hqprint">
            <a:extLst>
              <a:ext uri="{28A0092B-C50C-407E-A947-70E740481C1C}">
                <a14:useLocalDpi xmlns:a14="http://schemas.microsoft.com/office/drawing/2010/main" val="0"/>
              </a:ext>
            </a:extLst>
          </a:blip>
          <a:srcRect r="46342"/>
          <a:stretch/>
        </p:blipFill>
        <p:spPr>
          <a:xfrm>
            <a:off x="7189408" y="1371073"/>
            <a:ext cx="5002592" cy="5827986"/>
          </a:xfrm>
          <a:prstGeom prst="rect">
            <a:avLst/>
          </a:prstGeom>
        </p:spPr>
      </p:pic>
      <p:grpSp>
        <p:nvGrpSpPr>
          <p:cNvPr id="38" name="Google Shape;1112;gc428d55399_0_337">
            <a:extLst>
              <a:ext uri="{FF2B5EF4-FFF2-40B4-BE49-F238E27FC236}">
                <a16:creationId xmlns:a16="http://schemas.microsoft.com/office/drawing/2014/main" id="{CF6848E1-F5D1-94C2-4359-039F370F1D56}"/>
              </a:ext>
            </a:extLst>
          </p:cNvPr>
          <p:cNvGrpSpPr/>
          <p:nvPr/>
        </p:nvGrpSpPr>
        <p:grpSpPr>
          <a:xfrm>
            <a:off x="3748141" y="3886012"/>
            <a:ext cx="2887600" cy="2971988"/>
            <a:chOff x="535858" y="2192097"/>
            <a:chExt cx="3078236" cy="4755000"/>
          </a:xfrm>
          <a:effectLst>
            <a:outerShdw blurRad="342900" dist="177800" dir="3600000" algn="t" rotWithShape="0">
              <a:prstClr val="black">
                <a:alpha val="40000"/>
              </a:prstClr>
            </a:outerShdw>
          </a:effectLst>
        </p:grpSpPr>
        <p:pic>
          <p:nvPicPr>
            <p:cNvPr id="39" name="Google Shape;1114;gc428d55399_0_337">
              <a:extLst>
                <a:ext uri="{FF2B5EF4-FFF2-40B4-BE49-F238E27FC236}">
                  <a16:creationId xmlns:a16="http://schemas.microsoft.com/office/drawing/2014/main" id="{4D2F9CEE-6BC4-CB0F-DB9A-349A00F92BB9}"/>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40" name="Google Shape;1113;gc428d55399_0_337">
              <a:extLst>
                <a:ext uri="{FF2B5EF4-FFF2-40B4-BE49-F238E27FC236}">
                  <a16:creationId xmlns:a16="http://schemas.microsoft.com/office/drawing/2014/main" id="{C8DEFE85-505B-E0F6-7F67-9E21BF5A7C3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grpSp>
        <p:nvGrpSpPr>
          <p:cNvPr id="34" name="Google Shape;1112;gc428d55399_0_337">
            <a:extLst>
              <a:ext uri="{FF2B5EF4-FFF2-40B4-BE49-F238E27FC236}">
                <a16:creationId xmlns:a16="http://schemas.microsoft.com/office/drawing/2014/main" id="{3D1433F7-0D6F-6948-2C43-EE0F4B1608E8}"/>
              </a:ext>
            </a:extLst>
          </p:cNvPr>
          <p:cNvGrpSpPr/>
          <p:nvPr/>
        </p:nvGrpSpPr>
        <p:grpSpPr>
          <a:xfrm>
            <a:off x="663998" y="3886012"/>
            <a:ext cx="2887600" cy="2971988"/>
            <a:chOff x="535858" y="2192097"/>
            <a:chExt cx="3078236" cy="4755000"/>
          </a:xfrm>
          <a:effectLst>
            <a:outerShdw blurRad="342900" dist="177800" dir="3600000" algn="t" rotWithShape="0">
              <a:prstClr val="black">
                <a:alpha val="40000"/>
              </a:prstClr>
            </a:outerShdw>
          </a:effectLst>
        </p:grpSpPr>
        <p:pic>
          <p:nvPicPr>
            <p:cNvPr id="35" name="Google Shape;1114;gc428d55399_0_337">
              <a:extLst>
                <a:ext uri="{FF2B5EF4-FFF2-40B4-BE49-F238E27FC236}">
                  <a16:creationId xmlns:a16="http://schemas.microsoft.com/office/drawing/2014/main" id="{AEBE25D3-1957-3CF4-40BF-B7481686EB7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37" name="Google Shape;1113;gc428d55399_0_337">
              <a:extLst>
                <a:ext uri="{FF2B5EF4-FFF2-40B4-BE49-F238E27FC236}">
                  <a16:creationId xmlns:a16="http://schemas.microsoft.com/office/drawing/2014/main" id="{E60A83E5-AA67-7134-E249-8C97F1B463C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sp>
        <p:nvSpPr>
          <p:cNvPr id="33" name="矩形: 圓角 32">
            <a:extLst>
              <a:ext uri="{FF2B5EF4-FFF2-40B4-BE49-F238E27FC236}">
                <a16:creationId xmlns:a16="http://schemas.microsoft.com/office/drawing/2014/main" id="{8C185A87-0247-DDE3-9908-55D6A00F712F}"/>
              </a:ext>
            </a:extLst>
          </p:cNvPr>
          <p:cNvSpPr/>
          <p:nvPr/>
        </p:nvSpPr>
        <p:spPr>
          <a:xfrm>
            <a:off x="3739299" y="3490534"/>
            <a:ext cx="2605190" cy="411299"/>
          </a:xfrm>
          <a:prstGeom prst="roundRect">
            <a:avLst>
              <a:gd name="adj" fmla="val 2352"/>
            </a:avLst>
          </a:prstGeom>
          <a:gradFill>
            <a:gsLst>
              <a:gs pos="8000">
                <a:srgbClr val="23666B"/>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9" name="矩形: 圓角 28">
            <a:extLst>
              <a:ext uri="{FF2B5EF4-FFF2-40B4-BE49-F238E27FC236}">
                <a16:creationId xmlns:a16="http://schemas.microsoft.com/office/drawing/2014/main" id="{EDBA8ED6-867C-801A-0199-9ECA95A65DBF}"/>
              </a:ext>
            </a:extLst>
          </p:cNvPr>
          <p:cNvSpPr/>
          <p:nvPr/>
        </p:nvSpPr>
        <p:spPr>
          <a:xfrm>
            <a:off x="646178" y="3490534"/>
            <a:ext cx="2605190" cy="411299"/>
          </a:xfrm>
          <a:prstGeom prst="roundRect">
            <a:avLst>
              <a:gd name="adj" fmla="val 2352"/>
            </a:avLst>
          </a:prstGeom>
          <a:gradFill>
            <a:gsLst>
              <a:gs pos="8000">
                <a:srgbClr val="23666B"/>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8" name="矩形 67">
            <a:extLst>
              <a:ext uri="{FF2B5EF4-FFF2-40B4-BE49-F238E27FC236}">
                <a16:creationId xmlns:a16="http://schemas.microsoft.com/office/drawing/2014/main" id="{2B49CF6D-5DB3-4E27-9FD1-62C04EACD438}"/>
              </a:ext>
            </a:extLst>
          </p:cNvPr>
          <p:cNvSpPr/>
          <p:nvPr/>
        </p:nvSpPr>
        <p:spPr>
          <a:xfrm>
            <a:off x="4247676" y="3506356"/>
            <a:ext cx="1495922" cy="379656"/>
          </a:xfrm>
          <a:prstGeom prst="rect">
            <a:avLst/>
          </a:prstGeom>
        </p:spPr>
        <p:txBody>
          <a:bodyPr wrap="none">
            <a:spAutoFit/>
          </a:bodyPr>
          <a:lstStyle/>
          <a:p>
            <a:pPr algn="ctr" defTabSz="1219170" fontAlgn="base">
              <a:buClr>
                <a:srgbClr val="000000"/>
              </a:buClr>
            </a:pPr>
            <a:r>
              <a:rPr lang="en-US" altLang="zh-TW" sz="1867"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Same cable</a:t>
            </a:r>
          </a:p>
        </p:txBody>
      </p:sp>
      <p:sp>
        <p:nvSpPr>
          <p:cNvPr id="3" name="標題 2">
            <a:extLst>
              <a:ext uri="{FF2B5EF4-FFF2-40B4-BE49-F238E27FC236}">
                <a16:creationId xmlns:a16="http://schemas.microsoft.com/office/drawing/2014/main" id="{F8F2E3A8-5A1E-A046-8BCD-90196836526B}"/>
              </a:ext>
            </a:extLst>
          </p:cNvPr>
          <p:cNvSpPr>
            <a:spLocks noGrp="1"/>
          </p:cNvSpPr>
          <p:nvPr>
            <p:ph type="title" idx="4294967295"/>
          </p:nvPr>
        </p:nvSpPr>
        <p:spPr>
          <a:xfrm>
            <a:off x="609584" y="320626"/>
            <a:ext cx="11469809" cy="1089025"/>
          </a:xfrm>
        </p:spPr>
        <p:txBody>
          <a:bodyPr>
            <a:noAutofit/>
          </a:bodyPr>
          <a:lstStyle/>
          <a:p>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Built-in 2 x 2.5 </a:t>
            </a:r>
            <a:r>
              <a:rPr lang="en-US" altLang="zh-TW" sz="40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GbE</a:t>
            </a: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LAN ports, </a:t>
            </a:r>
            <a:b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aggregated for maximum 5Gbps bandwidth</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 name="文字版面配置區 1">
            <a:extLst>
              <a:ext uri="{FF2B5EF4-FFF2-40B4-BE49-F238E27FC236}">
                <a16:creationId xmlns:a16="http://schemas.microsoft.com/office/drawing/2014/main" id="{96478F1E-F397-6E48-94D8-1FDC129BFE1E}"/>
              </a:ext>
            </a:extLst>
          </p:cNvPr>
          <p:cNvSpPr>
            <a:spLocks noGrp="1"/>
          </p:cNvSpPr>
          <p:nvPr>
            <p:ph type="body" idx="4294967295"/>
          </p:nvPr>
        </p:nvSpPr>
        <p:spPr>
          <a:xfrm>
            <a:off x="587311" y="2979392"/>
            <a:ext cx="2447925" cy="487363"/>
          </a:xfrm>
        </p:spPr>
        <p:txBody>
          <a:bodyPr>
            <a:noAutofit/>
          </a:bodyPr>
          <a:lstStyle/>
          <a:p>
            <a:pPr marL="0" indent="0">
              <a:buNone/>
            </a:pPr>
            <a:r>
              <a:rPr kumimoji="1" lang="en-US" altLang="zh-CN" sz="2133" b="1">
                <a:solidFill>
                  <a:srgbClr val="03C7A2"/>
                </a:solidFill>
                <a:latin typeface="Arial" panose="020B0604020202020204" pitchFamily="34" charset="0"/>
                <a:ea typeface="微軟正黑體" panose="020B0604030504040204" pitchFamily="34" charset="-120"/>
                <a:cs typeface="Arial" panose="020B0604020202020204" pitchFamily="34" charset="0"/>
                <a:sym typeface="+mn-lt"/>
              </a:rPr>
              <a:t>2.5GbE benefits</a:t>
            </a:r>
          </a:p>
        </p:txBody>
      </p:sp>
      <p:sp>
        <p:nvSpPr>
          <p:cNvPr id="36" name="矩形 35">
            <a:extLst>
              <a:ext uri="{FF2B5EF4-FFF2-40B4-BE49-F238E27FC236}">
                <a16:creationId xmlns:a16="http://schemas.microsoft.com/office/drawing/2014/main" id="{6A018C17-0561-2A49-82D3-4BBD82BEDFDB}"/>
              </a:ext>
            </a:extLst>
          </p:cNvPr>
          <p:cNvSpPr/>
          <p:nvPr/>
        </p:nvSpPr>
        <p:spPr>
          <a:xfrm>
            <a:off x="1528642" y="1941549"/>
            <a:ext cx="5759397" cy="646331"/>
          </a:xfrm>
          <a:prstGeom prst="rect">
            <a:avLst/>
          </a:prstGeom>
        </p:spPr>
        <p:txBody>
          <a:bodyPr wrap="square">
            <a:spAutoFit/>
          </a:bodyPr>
          <a:lstStyle/>
          <a:p>
            <a:pPr defTabSz="1219170">
              <a:buClr>
                <a:srgbClr val="000000"/>
              </a:buClr>
            </a:pPr>
            <a:r>
              <a:rPr kumimoji="1" lang="en-US" altLang="zh-CN"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2.5GbE-supported motherboards, Wi-Fi 6 AP, switches, and LAN cards are now becoming popular</a:t>
            </a:r>
          </a:p>
        </p:txBody>
      </p:sp>
      <p:pic>
        <p:nvPicPr>
          <p:cNvPr id="17" name="圖形 16">
            <a:extLst>
              <a:ext uri="{FF2B5EF4-FFF2-40B4-BE49-F238E27FC236}">
                <a16:creationId xmlns:a16="http://schemas.microsoft.com/office/drawing/2014/main" id="{597EEF34-6D15-47C9-98AF-54E62CD30043}"/>
              </a:ext>
            </a:extLst>
          </p:cNvPr>
          <p:cNvPicPr>
            <a:picLocks noChangeAspect="1"/>
          </p:cNvPicPr>
          <p:nvPr/>
        </p:nvPicPr>
        <p:blipFill>
          <a:blip r:embed="rId5">
            <a:duotone>
              <a:schemeClr val="accent2">
                <a:shade val="45000"/>
                <a:satMod val="135000"/>
              </a:schemeClr>
              <a:prstClr val="white"/>
            </a:duotone>
            <a:lum contrast="54000"/>
            <a:extLst>
              <a:ext uri="{96DAC541-7B7A-43D3-8B79-37D633B846F1}">
                <asvg:svgBlip xmlns:asvg="http://schemas.microsoft.com/office/drawing/2016/SVG/main" r:embed="rId6"/>
              </a:ext>
            </a:extLst>
          </a:blip>
          <a:stretch>
            <a:fillRect/>
          </a:stretch>
        </p:blipFill>
        <p:spPr>
          <a:xfrm>
            <a:off x="722191" y="1926287"/>
            <a:ext cx="806451" cy="774700"/>
          </a:xfrm>
          <a:prstGeom prst="rect">
            <a:avLst/>
          </a:prstGeom>
        </p:spPr>
      </p:pic>
      <p:sp>
        <p:nvSpPr>
          <p:cNvPr id="6" name="矩形 5">
            <a:extLst>
              <a:ext uri="{FF2B5EF4-FFF2-40B4-BE49-F238E27FC236}">
                <a16:creationId xmlns:a16="http://schemas.microsoft.com/office/drawing/2014/main" id="{B709A1E7-81E2-E141-B01A-5B647ABDED46}"/>
              </a:ext>
            </a:extLst>
          </p:cNvPr>
          <p:cNvSpPr/>
          <p:nvPr/>
        </p:nvSpPr>
        <p:spPr>
          <a:xfrm>
            <a:off x="1021770" y="3506356"/>
            <a:ext cx="1883850" cy="379656"/>
          </a:xfrm>
          <a:prstGeom prst="rect">
            <a:avLst/>
          </a:prstGeom>
        </p:spPr>
        <p:txBody>
          <a:bodyPr wrap="none">
            <a:spAutoFit/>
          </a:bodyPr>
          <a:lstStyle/>
          <a:p>
            <a:pPr algn="ctr" defTabSz="1219170" fontAlgn="base">
              <a:buClr>
                <a:srgbClr val="000000"/>
              </a:buClr>
            </a:pPr>
            <a:r>
              <a:rPr lang="en-US" altLang="zh-TW" sz="1867"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2.5X the speed</a:t>
            </a:r>
          </a:p>
        </p:txBody>
      </p:sp>
      <p:pic>
        <p:nvPicPr>
          <p:cNvPr id="2052" name="Picture 4">
            <a:extLst>
              <a:ext uri="{FF2B5EF4-FFF2-40B4-BE49-F238E27FC236}">
                <a16:creationId xmlns:a16="http://schemas.microsoft.com/office/drawing/2014/main" id="{376E402D-B989-E643-97EC-DC97B40177C7}"/>
              </a:ext>
            </a:extLst>
          </p:cNvPr>
          <p:cNvPicPr>
            <a:picLocks noChangeAspect="1" noChangeArrowheads="1"/>
          </p:cNvPicPr>
          <p:nvPr/>
        </p:nvPicPr>
        <p:blipFill>
          <a:blip r:embed="rId7">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366334" y="4016255"/>
            <a:ext cx="1233384" cy="1388699"/>
          </a:xfrm>
          <a:prstGeom prst="rect">
            <a:avLst/>
          </a:prstGeom>
          <a:noFill/>
          <a:extLst>
            <a:ext uri="{909E8E84-426E-40DD-AFC4-6F175D3DCCD1}">
              <a14:hiddenFill xmlns:a14="http://schemas.microsoft.com/office/drawing/2010/main">
                <a:solidFill>
                  <a:srgbClr val="FFFFFF"/>
                </a:solidFill>
              </a14:hiddenFill>
            </a:ext>
          </a:extLst>
        </p:spPr>
      </p:pic>
      <p:sp>
        <p:nvSpPr>
          <p:cNvPr id="64" name="文字方塊 63">
            <a:extLst>
              <a:ext uri="{FF2B5EF4-FFF2-40B4-BE49-F238E27FC236}">
                <a16:creationId xmlns:a16="http://schemas.microsoft.com/office/drawing/2014/main" id="{7B8ECA37-6641-4D79-B5EE-8FBB45B82202}"/>
              </a:ext>
            </a:extLst>
          </p:cNvPr>
          <p:cNvSpPr txBox="1"/>
          <p:nvPr/>
        </p:nvSpPr>
        <p:spPr>
          <a:xfrm>
            <a:off x="898129" y="5752302"/>
            <a:ext cx="1882588" cy="880241"/>
          </a:xfrm>
          <a:prstGeom prst="rect">
            <a:avLst/>
          </a:prstGeom>
          <a:noFill/>
        </p:spPr>
        <p:txBody>
          <a:bodyPr wrap="square">
            <a:spAutoFit/>
          </a:bodyPr>
          <a:lstStyle/>
          <a:p>
            <a:pPr algn="ctr" defTabSz="1219170">
              <a:spcBef>
                <a:spcPct val="20000"/>
              </a:spcBef>
              <a:defRPr/>
            </a:pPr>
            <a:r>
              <a:rPr kumimoji="1" lang="en-US" altLang="zh-CN" sz="1600"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1GbE</a:t>
            </a:r>
            <a:r>
              <a:rPr kumimoji="1" lang="zh-CN"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 </a:t>
            </a:r>
            <a:r>
              <a:rPr kumimoji="1" lang="en-US" altLang="zh-CN" sz="1600"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to 2.5GbE</a:t>
            </a:r>
          </a:p>
          <a:p>
            <a:pPr algn="ctr" defTabSz="1219170">
              <a:spcBef>
                <a:spcPct val="20000"/>
              </a:spcBef>
              <a:defRPr/>
            </a:pPr>
            <a:r>
              <a:rPr kumimoji="1" lang="en-US" altLang="zh-CN" sz="1600"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Huge leap in performance</a:t>
            </a:r>
          </a:p>
        </p:txBody>
      </p:sp>
      <p:sp>
        <p:nvSpPr>
          <p:cNvPr id="70" name="文字方塊 69">
            <a:extLst>
              <a:ext uri="{FF2B5EF4-FFF2-40B4-BE49-F238E27FC236}">
                <a16:creationId xmlns:a16="http://schemas.microsoft.com/office/drawing/2014/main" id="{43975718-0BA7-498E-8098-D2D8B9F9E2D3}"/>
              </a:ext>
            </a:extLst>
          </p:cNvPr>
          <p:cNvSpPr txBox="1"/>
          <p:nvPr/>
        </p:nvSpPr>
        <p:spPr>
          <a:xfrm>
            <a:off x="4049844" y="5653812"/>
            <a:ext cx="1954643" cy="1126462"/>
          </a:xfrm>
          <a:prstGeom prst="rect">
            <a:avLst/>
          </a:prstGeom>
          <a:noFill/>
        </p:spPr>
        <p:txBody>
          <a:bodyPr wrap="square">
            <a:spAutoFit/>
          </a:bodyPr>
          <a:lstStyle/>
          <a:p>
            <a:pPr algn="ctr" defTabSz="1219170">
              <a:spcBef>
                <a:spcPct val="20000"/>
              </a:spcBef>
              <a:defRPr/>
            </a:pPr>
            <a:r>
              <a:rPr kumimoji="1" lang="en-US" altLang="zh-CN" sz="1600"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Use the same Cat.5e/ Cat.6/  Cat. 6A</a:t>
            </a:r>
          </a:p>
          <a:p>
            <a:pPr algn="ctr" defTabSz="1219170">
              <a:spcBef>
                <a:spcPct val="20000"/>
              </a:spcBef>
              <a:defRPr/>
            </a:pPr>
            <a:r>
              <a:rPr kumimoji="1" lang="en-US" altLang="zh-CN" sz="1600"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LAN cables</a:t>
            </a:r>
          </a:p>
        </p:txBody>
      </p:sp>
      <p:pic>
        <p:nvPicPr>
          <p:cNvPr id="21" name="圖形 20">
            <a:extLst>
              <a:ext uri="{FF2B5EF4-FFF2-40B4-BE49-F238E27FC236}">
                <a16:creationId xmlns:a16="http://schemas.microsoft.com/office/drawing/2014/main" id="{86DE33A6-4C02-44BE-BBEB-E67B34083D75}"/>
              </a:ext>
            </a:extLst>
          </p:cNvPr>
          <p:cNvPicPr>
            <a:picLocks noChangeAspect="1"/>
          </p:cNvPicPr>
          <p:nvPr/>
        </p:nvPicPr>
        <p:blipFill>
          <a:blip r:embed="rId8">
            <a:extLst>
              <a:ext uri="{28A0092B-C50C-407E-A947-70E740481C1C}">
                <a14:useLocalDpi xmlns:a14="http://schemas.microsoft.com/office/drawing/2010/main" val="0"/>
              </a:ext>
            </a:extLst>
          </a:blip>
          <a:srcRect t="1573" b="1573"/>
          <a:stretch/>
        </p:blipFill>
        <p:spPr>
          <a:xfrm>
            <a:off x="998336" y="-1430058"/>
            <a:ext cx="1060611" cy="838200"/>
          </a:xfrm>
          <a:prstGeom prst="rect">
            <a:avLst/>
          </a:prstGeom>
        </p:spPr>
      </p:pic>
      <p:pic>
        <p:nvPicPr>
          <p:cNvPr id="4" name="圖片 3">
            <a:extLst>
              <a:ext uri="{FF2B5EF4-FFF2-40B4-BE49-F238E27FC236}">
                <a16:creationId xmlns:a16="http://schemas.microsoft.com/office/drawing/2014/main" id="{07EF0EB5-3053-BF49-8E9E-27E129FE4055}"/>
              </a:ext>
            </a:extLst>
          </p:cNvPr>
          <p:cNvPicPr>
            <a:picLocks noChangeAspect="1"/>
          </p:cNvPicPr>
          <p:nvPr/>
        </p:nvPicPr>
        <p:blipFill>
          <a:blip r:embed="rId9"/>
          <a:stretch>
            <a:fillRect/>
          </a:stretch>
        </p:blipFill>
        <p:spPr>
          <a:xfrm>
            <a:off x="908069" y="4131961"/>
            <a:ext cx="1966848" cy="1446212"/>
          </a:xfrm>
          <a:prstGeom prst="rect">
            <a:avLst/>
          </a:prstGeom>
        </p:spPr>
      </p:pic>
      <p:sp>
        <p:nvSpPr>
          <p:cNvPr id="53" name="矩形: 圓角 52">
            <a:extLst>
              <a:ext uri="{FF2B5EF4-FFF2-40B4-BE49-F238E27FC236}">
                <a16:creationId xmlns:a16="http://schemas.microsoft.com/office/drawing/2014/main" id="{A82B4745-AF19-8B05-56CA-ED725A81F22E}"/>
              </a:ext>
            </a:extLst>
          </p:cNvPr>
          <p:cNvSpPr/>
          <p:nvPr/>
        </p:nvSpPr>
        <p:spPr>
          <a:xfrm>
            <a:off x="6898155" y="3556726"/>
            <a:ext cx="2577918" cy="748795"/>
          </a:xfrm>
          <a:prstGeom prst="roundRect">
            <a:avLst>
              <a:gd name="adj" fmla="val 3825"/>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0" name="矩形 19">
            <a:extLst>
              <a:ext uri="{FF2B5EF4-FFF2-40B4-BE49-F238E27FC236}">
                <a16:creationId xmlns:a16="http://schemas.microsoft.com/office/drawing/2014/main" id="{8F4B01EB-58FD-45A9-830D-DFDA7F98A3D4}"/>
              </a:ext>
            </a:extLst>
          </p:cNvPr>
          <p:cNvSpPr/>
          <p:nvPr/>
        </p:nvSpPr>
        <p:spPr>
          <a:xfrm>
            <a:off x="6813772" y="3577180"/>
            <a:ext cx="2713789" cy="646331"/>
          </a:xfrm>
          <a:prstGeom prst="rect">
            <a:avLst/>
          </a:prstGeom>
        </p:spPr>
        <p:txBody>
          <a:bodyPr wrap="square">
            <a:spAutoFit/>
          </a:bodyPr>
          <a:lstStyle/>
          <a:p>
            <a:pPr algn="ctr" defTabSz="1219170">
              <a:buClr>
                <a:srgbClr val="000000"/>
              </a:buClr>
            </a:pPr>
            <a:r>
              <a:rPr kumimoji="1" lang="en-US" altLang="zh-TW"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2 x 2.5GbE LAN ports (also 1GbE/100M)</a:t>
            </a:r>
          </a:p>
        </p:txBody>
      </p:sp>
      <p:sp>
        <p:nvSpPr>
          <p:cNvPr id="54" name="矩形: 圓角 53">
            <a:extLst>
              <a:ext uri="{FF2B5EF4-FFF2-40B4-BE49-F238E27FC236}">
                <a16:creationId xmlns:a16="http://schemas.microsoft.com/office/drawing/2014/main" id="{299A2FBF-4756-A222-1EA3-A1BB4C5A7CBB}"/>
              </a:ext>
            </a:extLst>
          </p:cNvPr>
          <p:cNvSpPr/>
          <p:nvPr/>
        </p:nvSpPr>
        <p:spPr>
          <a:xfrm>
            <a:off x="7631603" y="5408564"/>
            <a:ext cx="894087" cy="675365"/>
          </a:xfrm>
          <a:prstGeom prst="roundRect">
            <a:avLst>
              <a:gd name="adj" fmla="val 1933"/>
            </a:avLst>
          </a:prstGeom>
          <a:noFill/>
          <a:ln w="38100">
            <a:gradFill>
              <a:gsLst>
                <a:gs pos="58000">
                  <a:srgbClr val="71FFE4"/>
                </a:gs>
                <a:gs pos="80000">
                  <a:srgbClr val="21C9F7"/>
                </a:gs>
                <a:gs pos="0">
                  <a:srgbClr val="04A8AC"/>
                </a:gs>
              </a:gsLst>
              <a:lin ang="5400000" scaled="1"/>
            </a:gra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7" name="Google Shape;2763;p30">
            <a:extLst>
              <a:ext uri="{FF2B5EF4-FFF2-40B4-BE49-F238E27FC236}">
                <a16:creationId xmlns:a16="http://schemas.microsoft.com/office/drawing/2014/main" id="{CB7E5A03-638C-B5D9-1536-699C4F773BCE}"/>
              </a:ext>
            </a:extLst>
          </p:cNvPr>
          <p:cNvSpPr/>
          <p:nvPr/>
        </p:nvSpPr>
        <p:spPr>
          <a:xfrm rot="10800000">
            <a:off x="7753004" y="4455259"/>
            <a:ext cx="651284" cy="926489"/>
          </a:xfrm>
          <a:prstGeom prst="downArrow">
            <a:avLst>
              <a:gd name="adj1" fmla="val 50000"/>
              <a:gd name="adj2" fmla="val 51300"/>
            </a:avLst>
          </a:prstGeom>
          <a:gradFill>
            <a:gsLst>
              <a:gs pos="94022">
                <a:srgbClr val="008EC0"/>
              </a:gs>
              <a:gs pos="0">
                <a:srgbClr val="21C9F7">
                  <a:alpha val="0"/>
                </a:srgbClr>
              </a:gs>
              <a:gs pos="61000">
                <a:srgbClr val="21C9F7"/>
              </a:gs>
              <a:gs pos="35000">
                <a:srgbClr val="21C9F7"/>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4033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97D260-DD82-4F36-A252-CB1698F43ECC}"/>
              </a:ext>
            </a:extLst>
          </p:cNvPr>
          <p:cNvSpPr>
            <a:spLocks noGrp="1"/>
          </p:cNvSpPr>
          <p:nvPr>
            <p:ph type="title" idx="4294967295"/>
          </p:nvPr>
        </p:nvSpPr>
        <p:spPr>
          <a:xfrm>
            <a:off x="372262" y="886674"/>
            <a:ext cx="6955638" cy="1377950"/>
          </a:xfrm>
        </p:spPr>
        <p:txBody>
          <a:bodyPr>
            <a:noAutofit/>
          </a:bodyPr>
          <a:lstStyle/>
          <a:p>
            <a:r>
              <a:rPr lang="en-US" altLang="zh-TW" sz="3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The second </a:t>
            </a:r>
            <a:r>
              <a:rPr lang="en-US" altLang="zh-TW" sz="30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PCIe</a:t>
            </a:r>
            <a:r>
              <a:rPr lang="en-US" altLang="zh-TW" sz="3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slot is preinstalled with a dual-port Thunderbolt 4 expansion card, supporting high transfer speeds so you can focus more on your creative work.</a:t>
            </a:r>
            <a:endPar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29" name="圖片 3" descr="一張含有 文字, 室內 的圖片&#10;&#10;自動產生的描述">
            <a:extLst>
              <a:ext uri="{FF2B5EF4-FFF2-40B4-BE49-F238E27FC236}">
                <a16:creationId xmlns:a16="http://schemas.microsoft.com/office/drawing/2014/main" id="{E646FF93-9245-2F4F-3CC8-F51F5FE71254}"/>
              </a:ext>
            </a:extLst>
          </p:cNvPr>
          <p:cNvPicPr>
            <a:picLocks noChangeAspect="1"/>
          </p:cNvPicPr>
          <p:nvPr/>
        </p:nvPicPr>
        <p:blipFill>
          <a:blip r:embed="rId3"/>
          <a:stretch>
            <a:fillRect/>
          </a:stretch>
        </p:blipFill>
        <p:spPr>
          <a:xfrm>
            <a:off x="2741273" y="4636596"/>
            <a:ext cx="2199179" cy="1371034"/>
          </a:xfrm>
          <a:prstGeom prst="rect">
            <a:avLst/>
          </a:prstGeom>
          <a:ln>
            <a:noFill/>
          </a:ln>
          <a:effectLst>
            <a:outerShdw blurRad="292100" dist="139700" dir="2700000" algn="tl" rotWithShape="0">
              <a:srgbClr val="333333">
                <a:alpha val="65000"/>
              </a:srgbClr>
            </a:outerShdw>
          </a:effectLst>
        </p:spPr>
      </p:pic>
      <p:pic>
        <p:nvPicPr>
          <p:cNvPr id="30" name="圖片 9" descr="一張含有 文字, 室內, 電子產品, 電腦 的圖片&#10;&#10;自動產生的描述">
            <a:extLst>
              <a:ext uri="{FF2B5EF4-FFF2-40B4-BE49-F238E27FC236}">
                <a16:creationId xmlns:a16="http://schemas.microsoft.com/office/drawing/2014/main" id="{3B7F2A61-FE26-F596-9AFD-BCF1023BB241}"/>
              </a:ext>
            </a:extLst>
          </p:cNvPr>
          <p:cNvPicPr>
            <a:picLocks noChangeAspect="1"/>
          </p:cNvPicPr>
          <p:nvPr/>
        </p:nvPicPr>
        <p:blipFill>
          <a:blip r:embed="rId4"/>
          <a:stretch>
            <a:fillRect/>
          </a:stretch>
        </p:blipFill>
        <p:spPr>
          <a:xfrm>
            <a:off x="659118" y="3543994"/>
            <a:ext cx="1087911" cy="711802"/>
          </a:xfrm>
          <a:prstGeom prst="rect">
            <a:avLst/>
          </a:prstGeom>
          <a:ln>
            <a:noFill/>
          </a:ln>
          <a:effectLst>
            <a:outerShdw blurRad="292100" dist="139700" dir="2700000" algn="tl" rotWithShape="0">
              <a:srgbClr val="333333">
                <a:alpha val="65000"/>
              </a:srgbClr>
            </a:outerShdw>
          </a:effectLst>
        </p:spPr>
      </p:pic>
      <p:pic>
        <p:nvPicPr>
          <p:cNvPr id="31" name="圖片 10">
            <a:extLst>
              <a:ext uri="{FF2B5EF4-FFF2-40B4-BE49-F238E27FC236}">
                <a16:creationId xmlns:a16="http://schemas.microsoft.com/office/drawing/2014/main" id="{7375D06C-FF6A-25A2-8651-9ABF9B5D30D0}"/>
              </a:ext>
            </a:extLst>
          </p:cNvPr>
          <p:cNvPicPr>
            <a:picLocks noChangeAspect="1"/>
          </p:cNvPicPr>
          <p:nvPr/>
        </p:nvPicPr>
        <p:blipFill>
          <a:blip r:embed="rId5"/>
          <a:stretch>
            <a:fillRect/>
          </a:stretch>
        </p:blipFill>
        <p:spPr>
          <a:xfrm>
            <a:off x="5051377" y="3489206"/>
            <a:ext cx="1211478" cy="835371"/>
          </a:xfrm>
          <a:prstGeom prst="rect">
            <a:avLst/>
          </a:prstGeom>
        </p:spPr>
      </p:pic>
      <p:pic>
        <p:nvPicPr>
          <p:cNvPr id="33" name="圖片 13" descr="一張含有 電子產品, 相機 的圖片&#10;&#10;自動產生的描述">
            <a:extLst>
              <a:ext uri="{FF2B5EF4-FFF2-40B4-BE49-F238E27FC236}">
                <a16:creationId xmlns:a16="http://schemas.microsoft.com/office/drawing/2014/main" id="{EAAF4355-985E-B498-B01E-0E8957D2A70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0000" contrast="15000"/>
                    </a14:imgEffect>
                  </a14:imgLayer>
                </a14:imgProps>
              </a:ext>
            </a:extLst>
          </a:blip>
          <a:stretch>
            <a:fillRect/>
          </a:stretch>
        </p:blipFill>
        <p:spPr>
          <a:xfrm>
            <a:off x="598749" y="5025262"/>
            <a:ext cx="734971" cy="704593"/>
          </a:xfrm>
          <a:prstGeom prst="rect">
            <a:avLst/>
          </a:prstGeom>
        </p:spPr>
      </p:pic>
      <p:pic>
        <p:nvPicPr>
          <p:cNvPr id="34" name="圖片 14" descr="一張含有 電子產品, 相機, 投影機 的圖片&#10;&#10;自動產生的描述">
            <a:extLst>
              <a:ext uri="{FF2B5EF4-FFF2-40B4-BE49-F238E27FC236}">
                <a16:creationId xmlns:a16="http://schemas.microsoft.com/office/drawing/2014/main" id="{2E1E327D-CAFF-56B5-3A98-40C61750F1C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4000"/>
                    </a14:imgEffect>
                  </a14:imgLayer>
                </a14:imgProps>
              </a:ext>
            </a:extLst>
          </a:blip>
          <a:stretch>
            <a:fillRect/>
          </a:stretch>
        </p:blipFill>
        <p:spPr>
          <a:xfrm>
            <a:off x="801498" y="5870820"/>
            <a:ext cx="895351" cy="699445"/>
          </a:xfrm>
          <a:prstGeom prst="rect">
            <a:avLst/>
          </a:prstGeom>
        </p:spPr>
      </p:pic>
      <p:sp>
        <p:nvSpPr>
          <p:cNvPr id="36" name="文字方塊 35">
            <a:extLst>
              <a:ext uri="{FF2B5EF4-FFF2-40B4-BE49-F238E27FC236}">
                <a16:creationId xmlns:a16="http://schemas.microsoft.com/office/drawing/2014/main" id="{57F1D5B0-DA7F-D64B-1F45-C9F880B04309}"/>
              </a:ext>
            </a:extLst>
          </p:cNvPr>
          <p:cNvSpPr txBox="1"/>
          <p:nvPr/>
        </p:nvSpPr>
        <p:spPr>
          <a:xfrm>
            <a:off x="2069019" y="5985490"/>
            <a:ext cx="51481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Take images/ footages and uploads raw files from external to Thunderbolt NAS</a:t>
            </a:r>
          </a:p>
        </p:txBody>
      </p:sp>
      <p:cxnSp>
        <p:nvCxnSpPr>
          <p:cNvPr id="37" name="直線單箭頭接點 36">
            <a:extLst>
              <a:ext uri="{FF2B5EF4-FFF2-40B4-BE49-F238E27FC236}">
                <a16:creationId xmlns:a16="http://schemas.microsoft.com/office/drawing/2014/main" id="{23B57641-000F-4EA6-75B9-03E1E8BD05B8}"/>
              </a:ext>
            </a:extLst>
          </p:cNvPr>
          <p:cNvCxnSpPr/>
          <p:nvPr/>
        </p:nvCxnSpPr>
        <p:spPr>
          <a:xfrm flipV="1">
            <a:off x="1547775" y="5586335"/>
            <a:ext cx="1439560" cy="2060"/>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接點: 肘形 17">
            <a:extLst>
              <a:ext uri="{FF2B5EF4-FFF2-40B4-BE49-F238E27FC236}">
                <a16:creationId xmlns:a16="http://schemas.microsoft.com/office/drawing/2014/main" id="{09021683-C03B-1AA1-9284-27335C0628AA}"/>
              </a:ext>
            </a:extLst>
          </p:cNvPr>
          <p:cNvCxnSpPr/>
          <p:nvPr/>
        </p:nvCxnSpPr>
        <p:spPr>
          <a:xfrm>
            <a:off x="1793623" y="4114594"/>
            <a:ext cx="1192426" cy="1140939"/>
          </a:xfrm>
          <a:prstGeom prst="bentConnector3">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D3B44A3E-6FB6-EDC1-2F99-5B900F78909A}"/>
              </a:ext>
            </a:extLst>
          </p:cNvPr>
          <p:cNvCxnSpPr/>
          <p:nvPr/>
        </p:nvCxnSpPr>
        <p:spPr>
          <a:xfrm flipH="1">
            <a:off x="4921405" y="5306924"/>
            <a:ext cx="341870" cy="82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DC049252-376F-499C-731D-F4F36597D186}"/>
              </a:ext>
            </a:extLst>
          </p:cNvPr>
          <p:cNvCxnSpPr/>
          <p:nvPr/>
        </p:nvCxnSpPr>
        <p:spPr>
          <a:xfrm flipH="1">
            <a:off x="5263275" y="4496486"/>
            <a:ext cx="12357" cy="821724"/>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圖片 17" descr="一張含有 文字, 簽名、標誌 的圖片&#10;&#10;自動產生的描述">
            <a:extLst>
              <a:ext uri="{FF2B5EF4-FFF2-40B4-BE49-F238E27FC236}">
                <a16:creationId xmlns:a16="http://schemas.microsoft.com/office/drawing/2014/main" id="{69573FA3-2623-E808-5E65-5CF7E1F36E8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6000"/>
                    </a14:imgEffect>
                  </a14:imgLayer>
                </a14:imgProps>
              </a:ext>
            </a:extLst>
          </a:blip>
          <a:stretch>
            <a:fillRect/>
          </a:stretch>
        </p:blipFill>
        <p:spPr>
          <a:xfrm>
            <a:off x="5557222" y="4650222"/>
            <a:ext cx="399794" cy="473419"/>
          </a:xfrm>
          <a:prstGeom prst="rect">
            <a:avLst/>
          </a:prstGeom>
        </p:spPr>
      </p:pic>
      <p:sp>
        <p:nvSpPr>
          <p:cNvPr id="45" name="文字方塊 44">
            <a:extLst>
              <a:ext uri="{FF2B5EF4-FFF2-40B4-BE49-F238E27FC236}">
                <a16:creationId xmlns:a16="http://schemas.microsoft.com/office/drawing/2014/main" id="{CE439DC7-58C7-BBD8-94F2-1FD2DFA89421}"/>
              </a:ext>
            </a:extLst>
          </p:cNvPr>
          <p:cNvSpPr txBox="1"/>
          <p:nvPr/>
        </p:nvSpPr>
        <p:spPr>
          <a:xfrm>
            <a:off x="457031" y="2946257"/>
            <a:ext cx="84847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Two editors edit photos/videos via Thunderbolt simultaneously</a:t>
            </a:r>
          </a:p>
        </p:txBody>
      </p:sp>
      <p:sp>
        <p:nvSpPr>
          <p:cNvPr id="7" name="矩形: 圓角 6">
            <a:extLst>
              <a:ext uri="{FF2B5EF4-FFF2-40B4-BE49-F238E27FC236}">
                <a16:creationId xmlns:a16="http://schemas.microsoft.com/office/drawing/2014/main" id="{5C99E492-A975-C81A-1A62-ABABE1BC1859}"/>
              </a:ext>
            </a:extLst>
          </p:cNvPr>
          <p:cNvSpPr/>
          <p:nvPr/>
        </p:nvSpPr>
        <p:spPr>
          <a:xfrm>
            <a:off x="8392562" y="2819383"/>
            <a:ext cx="3342407" cy="469763"/>
          </a:xfrm>
          <a:prstGeom prst="roundRect">
            <a:avLst>
              <a:gd name="adj" fmla="val 1933"/>
            </a:avLst>
          </a:prstGeom>
          <a:noFill/>
          <a:ln w="35560">
            <a:gradFill>
              <a:gsLst>
                <a:gs pos="58000">
                  <a:srgbClr val="00B0F0"/>
                </a:gs>
                <a:gs pos="80000">
                  <a:srgbClr val="0070C0"/>
                </a:gs>
                <a:gs pos="0">
                  <a:srgbClr val="0070C0"/>
                </a:gs>
              </a:gsLst>
              <a:lin ang="0" scaled="0"/>
            </a:gra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Arial" panose="020B0604020202020204" pitchFamily="34" charset="0"/>
              <a:cs typeface="Arial" panose="020B0604020202020204" pitchFamily="34" charset="0"/>
              <a:sym typeface="+mn-lt"/>
            </a:endParaRPr>
          </a:p>
        </p:txBody>
      </p:sp>
      <p:sp>
        <p:nvSpPr>
          <p:cNvPr id="8" name="Google Shape;2763;p30">
            <a:extLst>
              <a:ext uri="{FF2B5EF4-FFF2-40B4-BE49-F238E27FC236}">
                <a16:creationId xmlns:a16="http://schemas.microsoft.com/office/drawing/2014/main" id="{962251E8-AEB7-2C60-F047-7581D9434194}"/>
              </a:ext>
            </a:extLst>
          </p:cNvPr>
          <p:cNvSpPr/>
          <p:nvPr/>
        </p:nvSpPr>
        <p:spPr>
          <a:xfrm>
            <a:off x="9739741" y="3284811"/>
            <a:ext cx="651284" cy="555345"/>
          </a:xfrm>
          <a:prstGeom prst="downArrow">
            <a:avLst>
              <a:gd name="adj1" fmla="val 50000"/>
              <a:gd name="adj2" fmla="val 51247"/>
            </a:avLst>
          </a:prstGeom>
          <a:gradFill>
            <a:gsLst>
              <a:gs pos="94022">
                <a:srgbClr val="00B0F0"/>
              </a:gs>
              <a:gs pos="0">
                <a:srgbClr val="00B0F0"/>
              </a:gs>
              <a:gs pos="61000">
                <a:srgbClr val="0070C0"/>
              </a:gs>
              <a:gs pos="35000">
                <a:srgbClr val="002060"/>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panose="020B0604020202020204" pitchFamily="34" charset="0"/>
              <a:cs typeface="Arial" panose="020B0604020202020204" pitchFamily="34" charset="0"/>
              <a:sym typeface="+mn-lt"/>
            </a:endParaRPr>
          </a:p>
        </p:txBody>
      </p:sp>
      <p:sp>
        <p:nvSpPr>
          <p:cNvPr id="9" name="矩形: 圓角 8">
            <a:extLst>
              <a:ext uri="{FF2B5EF4-FFF2-40B4-BE49-F238E27FC236}">
                <a16:creationId xmlns:a16="http://schemas.microsoft.com/office/drawing/2014/main" id="{BC8833F2-F733-3E1E-DC48-CEF9BBF1DD5B}"/>
              </a:ext>
            </a:extLst>
          </p:cNvPr>
          <p:cNvSpPr/>
          <p:nvPr/>
        </p:nvSpPr>
        <p:spPr>
          <a:xfrm>
            <a:off x="8519857" y="3946603"/>
            <a:ext cx="3087815" cy="1149685"/>
          </a:xfrm>
          <a:prstGeom prst="roundRect">
            <a:avLst>
              <a:gd name="adj" fmla="val 2352"/>
            </a:avLst>
          </a:prstGeom>
          <a:gradFill>
            <a:gsLst>
              <a:gs pos="8000">
                <a:srgbClr val="002060"/>
              </a:gs>
              <a:gs pos="100000">
                <a:srgbClr val="00B0F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en-US" altLang="zh-TW" sz="16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PCIe</a:t>
            </a:r>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slot 2</a:t>
            </a:r>
          </a:p>
          <a:p>
            <a:pPr>
              <a:lnSpc>
                <a:spcPts val="2400"/>
              </a:lnSpc>
            </a:pPr>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Preinstalled</a:t>
            </a:r>
            <a:r>
              <a:rPr kumimoji="1"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a:t>
            </a:r>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Thunderbolt 4 </a:t>
            </a:r>
          </a:p>
          <a:p>
            <a:pPr>
              <a:lnSpc>
                <a:spcPts val="2400"/>
              </a:lnSpc>
            </a:pPr>
            <a:r>
              <a:rPr kumimoji="1"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expansion card</a:t>
            </a:r>
            <a:endParaRPr kumimoji="1"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12" name="圖片 17" descr="一張含有 文字, 簽名、標誌 的圖片&#10;&#10;自動產生的描述">
            <a:extLst>
              <a:ext uri="{FF2B5EF4-FFF2-40B4-BE49-F238E27FC236}">
                <a16:creationId xmlns:a16="http://schemas.microsoft.com/office/drawing/2014/main" id="{88BD3BDA-9114-14D0-5202-648CDFAD3D0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6000"/>
                    </a14:imgEffect>
                  </a14:imgLayer>
                </a14:imgProps>
              </a:ext>
            </a:extLst>
          </a:blip>
          <a:stretch>
            <a:fillRect/>
          </a:stretch>
        </p:blipFill>
        <p:spPr>
          <a:xfrm>
            <a:off x="1714165" y="4465602"/>
            <a:ext cx="399794" cy="473419"/>
          </a:xfrm>
          <a:prstGeom prst="rect">
            <a:avLst/>
          </a:prstGeom>
        </p:spPr>
      </p:pic>
    </p:spTree>
    <p:extLst>
      <p:ext uri="{BB962C8B-B14F-4D97-AF65-F5344CB8AC3E}">
        <p14:creationId xmlns:p14="http://schemas.microsoft.com/office/powerpoint/2010/main" val="125225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13"/>
            <a:ext cx="4693811" cy="72549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20588B09-AC56-B88D-FD00-32F97605F64C}"/>
              </a:ext>
            </a:extLst>
          </p:cNvPr>
          <p:cNvSpPr txBox="1"/>
          <p:nvPr/>
        </p:nvSpPr>
        <p:spPr>
          <a:xfrm>
            <a:off x="1264525" y="1494439"/>
            <a:ext cx="515663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zh-TW" altLang="en-US" sz="2800">
                <a:ea typeface="新細明體"/>
                <a:cs typeface="Calibri"/>
              </a:rPr>
              <a:t>Built-in two Thunderbolt 4 ports</a:t>
            </a:r>
          </a:p>
          <a:p>
            <a:pPr marL="285750" indent="-285750">
              <a:buFont typeface="Arial"/>
              <a:buChar char="•"/>
            </a:pPr>
            <a:r>
              <a:rPr lang="zh-TW" altLang="en-US" sz="2800">
                <a:ea typeface="新細明體"/>
                <a:cs typeface="Calibri"/>
              </a:rPr>
              <a:t>Up to xxxx MB/s</a:t>
            </a:r>
          </a:p>
        </p:txBody>
      </p:sp>
      <p:grpSp>
        <p:nvGrpSpPr>
          <p:cNvPr id="4" name="群組 3">
            <a:extLst>
              <a:ext uri="{FF2B5EF4-FFF2-40B4-BE49-F238E27FC236}">
                <a16:creationId xmlns:a16="http://schemas.microsoft.com/office/drawing/2014/main" id="{5D5E5745-38EB-4474-C6E7-D7D72894D525}"/>
              </a:ext>
            </a:extLst>
          </p:cNvPr>
          <p:cNvGrpSpPr/>
          <p:nvPr/>
        </p:nvGrpSpPr>
        <p:grpSpPr>
          <a:xfrm>
            <a:off x="3472720" y="-5"/>
            <a:ext cx="8733806" cy="7254915"/>
            <a:chOff x="3458194" y="-5"/>
            <a:chExt cx="8733806" cy="6858005"/>
          </a:xfrm>
        </p:grpSpPr>
        <p:pic>
          <p:nvPicPr>
            <p:cNvPr id="2" name="圖片 1" descr="一張含有 室內 的圖片&#10;&#10;自動產生的描述">
              <a:extLst>
                <a:ext uri="{FF2B5EF4-FFF2-40B4-BE49-F238E27FC236}">
                  <a16:creationId xmlns:a16="http://schemas.microsoft.com/office/drawing/2014/main" id="{62F559E6-347D-2AAC-D751-C32DE8509993}"/>
                </a:ext>
              </a:extLst>
            </p:cNvPr>
            <p:cNvPicPr>
              <a:picLocks noChangeAspect="1"/>
            </p:cNvPicPr>
            <p:nvPr/>
          </p:nvPicPr>
          <p:blipFill rotWithShape="1">
            <a:blip r:embed="rId3">
              <a:extLst>
                <a:ext uri="{28A0092B-C50C-407E-A947-70E740481C1C}">
                  <a14:useLocalDpi xmlns:a14="http://schemas.microsoft.com/office/drawing/2010/main" val="0"/>
                </a:ext>
              </a:extLst>
            </a:blip>
            <a:srcRect r="31933" b="18697"/>
            <a:stretch/>
          </p:blipFill>
          <p:spPr>
            <a:xfrm>
              <a:off x="3579687" y="-1"/>
              <a:ext cx="8612313" cy="6858001"/>
            </a:xfrm>
            <a:prstGeom prst="rect">
              <a:avLst/>
            </a:prstGeom>
          </p:spPr>
        </p:pic>
        <p:sp>
          <p:nvSpPr>
            <p:cNvPr id="3" name="矩形 2">
              <a:extLst>
                <a:ext uri="{FF2B5EF4-FFF2-40B4-BE49-F238E27FC236}">
                  <a16:creationId xmlns:a16="http://schemas.microsoft.com/office/drawing/2014/main" id="{1593E306-1433-9AC7-1DE7-06DF80DC4C8E}"/>
                </a:ext>
              </a:extLst>
            </p:cNvPr>
            <p:cNvSpPr/>
            <p:nvPr/>
          </p:nvSpPr>
          <p:spPr>
            <a:xfrm rot="5400000">
              <a:off x="2759469" y="698720"/>
              <a:ext cx="6857998" cy="5460547"/>
            </a:xfrm>
            <a:prstGeom prst="rect">
              <a:avLst/>
            </a:prstGeom>
            <a:gradFill>
              <a:gsLst>
                <a:gs pos="11000">
                  <a:srgbClr val="030303">
                    <a:alpha val="0"/>
                  </a:srgbClr>
                </a:gs>
                <a:gs pos="100000">
                  <a:srgbClr val="0001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文字方塊 4">
            <a:extLst>
              <a:ext uri="{FF2B5EF4-FFF2-40B4-BE49-F238E27FC236}">
                <a16:creationId xmlns:a16="http://schemas.microsoft.com/office/drawing/2014/main" id="{4846328A-C06C-D112-36B8-B02F63D474D5}"/>
              </a:ext>
            </a:extLst>
          </p:cNvPr>
          <p:cNvSpPr txBox="1"/>
          <p:nvPr/>
        </p:nvSpPr>
        <p:spPr>
          <a:xfrm>
            <a:off x="659457" y="186392"/>
            <a:ext cx="10034373" cy="1323439"/>
          </a:xfrm>
          <a:prstGeom prst="rect">
            <a:avLst/>
          </a:prstGeom>
          <a:noFill/>
        </p:spPr>
        <p:txBody>
          <a:bodyPr wrap="square" lIns="91440" tIns="45720" rIns="91440" bIns="45720" rtlCol="0" anchor="t">
            <a:spAutoFit/>
          </a:bodyPr>
          <a:lstStyle/>
          <a:p>
            <a:r>
              <a:rPr lang="en-US" sz="4000" b="1">
                <a:solidFill>
                  <a:schemeClr val="bg1"/>
                </a:solidFill>
                <a:latin typeface="Arial"/>
                <a:ea typeface="微軟正黑體"/>
                <a:cs typeface="Arial"/>
              </a:rPr>
              <a:t>Thunderbolt 4 </a:t>
            </a:r>
            <a:br>
              <a:rPr lang="en-US" sz="4000" b="1">
                <a:solidFill>
                  <a:schemeClr val="bg1"/>
                </a:solidFill>
                <a:latin typeface="Arial"/>
                <a:ea typeface="微軟正黑體"/>
                <a:cs typeface="Arial"/>
              </a:rPr>
            </a:br>
            <a:r>
              <a:rPr lang="en-US" sz="4000" b="1">
                <a:solidFill>
                  <a:schemeClr val="bg1"/>
                </a:solidFill>
                <a:latin typeface="Arial"/>
                <a:ea typeface="微軟正黑體"/>
                <a:cs typeface="Arial"/>
              </a:rPr>
              <a:t>exceptional performance, ready to use</a:t>
            </a:r>
          </a:p>
        </p:txBody>
      </p:sp>
      <p:pic>
        <p:nvPicPr>
          <p:cNvPr id="9" name="圖形 8">
            <a:extLst>
              <a:ext uri="{FF2B5EF4-FFF2-40B4-BE49-F238E27FC236}">
                <a16:creationId xmlns:a16="http://schemas.microsoft.com/office/drawing/2014/main" id="{257AB3D0-7613-5816-9649-344A626DB439}"/>
              </a:ext>
            </a:extLst>
          </p:cNvPr>
          <p:cNvPicPr>
            <a:picLocks noChangeAspect="1"/>
          </p:cNvPicPr>
          <p:nvPr/>
        </p:nvPicPr>
        <p:blipFill rotWithShape="1">
          <a:blip r:embed="rId4"/>
          <a:srcRect l="6998" r="-3091"/>
          <a:stretch/>
        </p:blipFill>
        <p:spPr>
          <a:xfrm>
            <a:off x="0" y="1788710"/>
            <a:ext cx="8275176" cy="4849338"/>
          </a:xfrm>
          <a:prstGeom prst="rect">
            <a:avLst/>
          </a:prstGeom>
        </p:spPr>
      </p:pic>
      <p:sp>
        <p:nvSpPr>
          <p:cNvPr id="10" name="文字方塊 9">
            <a:extLst>
              <a:ext uri="{FF2B5EF4-FFF2-40B4-BE49-F238E27FC236}">
                <a16:creationId xmlns:a16="http://schemas.microsoft.com/office/drawing/2014/main" id="{348B49B1-513E-B4AE-FDC7-EEF7415D11B0}"/>
              </a:ext>
            </a:extLst>
          </p:cNvPr>
          <p:cNvSpPr txBox="1"/>
          <p:nvPr/>
        </p:nvSpPr>
        <p:spPr>
          <a:xfrm>
            <a:off x="659458" y="2191994"/>
            <a:ext cx="6097712" cy="923330"/>
          </a:xfrm>
          <a:prstGeom prst="rect">
            <a:avLst/>
          </a:prstGeom>
          <a:noFill/>
        </p:spPr>
        <p:txBody>
          <a:bodyPr wrap="square" lIns="91440" tIns="45720" rIns="91440" bIns="45720" anchor="t">
            <a:spAutoFit/>
          </a:bodyPr>
          <a:lstStyle/>
          <a:p>
            <a:pPr marL="285750" indent="-285750">
              <a:buFont typeface="Arial"/>
              <a:buChar char="•"/>
            </a:pPr>
            <a:r>
              <a:rPr lang="en-US" altLang="zh-TW">
                <a:solidFill>
                  <a:schemeClr val="bg1"/>
                </a:solidFill>
                <a:latin typeface="Arial"/>
                <a:ea typeface="微軟正黑體"/>
                <a:cs typeface="Arial"/>
              </a:rPr>
              <a:t>Built-in Thunderbolt 4 ports via Thunderbolt Networking</a:t>
            </a:r>
          </a:p>
          <a:p>
            <a:pPr marL="285750" indent="-285750">
              <a:buFont typeface="Arial"/>
              <a:buChar char="•"/>
            </a:pPr>
            <a:r>
              <a:rPr lang="en-US" altLang="zh-TW">
                <a:solidFill>
                  <a:schemeClr val="bg1"/>
                </a:solidFill>
                <a:latin typeface="Arial"/>
                <a:ea typeface="微軟正黑體"/>
                <a:cs typeface="Arial"/>
              </a:rPr>
              <a:t>Write : </a:t>
            </a:r>
            <a:r>
              <a:rPr lang="en-US" altLang="zh-TW" b="1">
                <a:solidFill>
                  <a:schemeClr val="bg1"/>
                </a:solidFill>
                <a:latin typeface="Arial"/>
                <a:ea typeface="微軟正黑體"/>
                <a:cs typeface="Arial"/>
              </a:rPr>
              <a:t>1,758</a:t>
            </a:r>
            <a:r>
              <a:rPr lang="en-US" altLang="zh-TW">
                <a:solidFill>
                  <a:schemeClr val="bg1"/>
                </a:solidFill>
                <a:latin typeface="Arial"/>
                <a:ea typeface="微軟正黑體"/>
                <a:cs typeface="Arial"/>
              </a:rPr>
              <a:t> MB/s, Read : </a:t>
            </a:r>
            <a:r>
              <a:rPr lang="en-US" altLang="zh-TW" b="1">
                <a:solidFill>
                  <a:schemeClr val="bg1"/>
                </a:solidFill>
                <a:latin typeface="Arial"/>
                <a:ea typeface="微軟正黑體"/>
                <a:cs typeface="Arial"/>
              </a:rPr>
              <a:t>1,738</a:t>
            </a:r>
            <a:r>
              <a:rPr lang="en-US" altLang="zh-TW">
                <a:solidFill>
                  <a:schemeClr val="bg1"/>
                </a:solidFill>
                <a:latin typeface="Arial"/>
                <a:ea typeface="微軟正黑體"/>
                <a:cs typeface="Arial"/>
              </a:rPr>
              <a:t> MB/s </a:t>
            </a:r>
          </a:p>
          <a:p>
            <a:r>
              <a:rPr lang="en-US" altLang="zh-TW">
                <a:solidFill>
                  <a:schemeClr val="bg1"/>
                </a:solidFill>
                <a:latin typeface="Arial"/>
                <a:ea typeface="微軟正黑體"/>
                <a:cs typeface="Arial"/>
              </a:rPr>
              <a:t>     via AJA System Test</a:t>
            </a:r>
          </a:p>
        </p:txBody>
      </p:sp>
      <p:pic>
        <p:nvPicPr>
          <p:cNvPr id="6" name="圖片 6" descr="一張含有 文字 的圖片&#10;&#10;自動產生的描述">
            <a:extLst>
              <a:ext uri="{FF2B5EF4-FFF2-40B4-BE49-F238E27FC236}">
                <a16:creationId xmlns:a16="http://schemas.microsoft.com/office/drawing/2014/main" id="{9ACD0E60-BDDC-960F-D88F-0B89A8FFA3F3}"/>
              </a:ext>
            </a:extLst>
          </p:cNvPr>
          <p:cNvPicPr>
            <a:picLocks noChangeAspect="1"/>
          </p:cNvPicPr>
          <p:nvPr/>
        </p:nvPicPr>
        <p:blipFill>
          <a:blip r:embed="rId5"/>
          <a:stretch>
            <a:fillRect/>
          </a:stretch>
        </p:blipFill>
        <p:spPr>
          <a:xfrm>
            <a:off x="1769076" y="3164981"/>
            <a:ext cx="3855308" cy="2505119"/>
          </a:xfrm>
          <a:prstGeom prst="rect">
            <a:avLst/>
          </a:prstGeom>
        </p:spPr>
      </p:pic>
      <p:sp>
        <p:nvSpPr>
          <p:cNvPr id="7" name="文字方塊 6">
            <a:extLst>
              <a:ext uri="{FF2B5EF4-FFF2-40B4-BE49-F238E27FC236}">
                <a16:creationId xmlns:a16="http://schemas.microsoft.com/office/drawing/2014/main" id="{582A7D12-A5F8-A0A1-84A3-EAA793A6BADB}"/>
              </a:ext>
            </a:extLst>
          </p:cNvPr>
          <p:cNvSpPr txBox="1"/>
          <p:nvPr/>
        </p:nvSpPr>
        <p:spPr>
          <a:xfrm>
            <a:off x="8921644" y="5781607"/>
            <a:ext cx="40640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a:ea typeface="Microsoft JhengHei"/>
                <a:cs typeface="Arial"/>
              </a:rPr>
              <a:t>NAS : TVS-h874T-i9-64G</a:t>
            </a:r>
          </a:p>
          <a:p>
            <a:r>
              <a:rPr lang="en-US" altLang="zh-TW" sz="1200">
                <a:solidFill>
                  <a:schemeClr val="bg1"/>
                </a:solidFill>
                <a:latin typeface="Arial"/>
                <a:ea typeface="Microsoft JhengHei"/>
                <a:cs typeface="Arial"/>
              </a:rPr>
              <a:t>FW : </a:t>
            </a:r>
            <a:r>
              <a:rPr lang="en-US" altLang="zh-TW" sz="1200" err="1">
                <a:solidFill>
                  <a:schemeClr val="bg1"/>
                </a:solidFill>
                <a:latin typeface="Arial"/>
                <a:ea typeface="Microsoft JhengHei"/>
                <a:cs typeface="Arial"/>
              </a:rPr>
              <a:t>QuTS</a:t>
            </a:r>
            <a:r>
              <a:rPr lang="en-US" altLang="zh-TW" sz="1200">
                <a:solidFill>
                  <a:schemeClr val="bg1"/>
                </a:solidFill>
                <a:latin typeface="Arial"/>
                <a:ea typeface="Microsoft JhengHei"/>
                <a:cs typeface="Arial"/>
              </a:rPr>
              <a:t> hero h5.1.1</a:t>
            </a:r>
            <a:endParaRPr lang="zh-TW" sz="1200">
              <a:solidFill>
                <a:schemeClr val="bg1"/>
              </a:solidFill>
              <a:latin typeface="Arial"/>
              <a:ea typeface="Microsoft JhengHei"/>
              <a:cs typeface="Arial"/>
            </a:endParaRPr>
          </a:p>
          <a:p>
            <a:r>
              <a:rPr lang="en-US" altLang="zh-TW" sz="1200">
                <a:solidFill>
                  <a:schemeClr val="bg1"/>
                </a:solidFill>
                <a:latin typeface="Arial"/>
                <a:ea typeface="Microsoft JhengHei"/>
                <a:cs typeface="Arial"/>
              </a:rPr>
              <a:t>SSD : Samsung 860 EVO 1TB x 8, RAID 5 </a:t>
            </a:r>
            <a:endParaRPr lang="zh-TW" altLang="en-US" sz="1200">
              <a:solidFill>
                <a:schemeClr val="bg1"/>
              </a:solidFill>
              <a:latin typeface="Arial"/>
              <a:ea typeface="Microsoft JhengHei"/>
              <a:cs typeface="Arial"/>
            </a:endParaRPr>
          </a:p>
          <a:p>
            <a:r>
              <a:rPr lang="en-US" altLang="zh-TW" sz="1200">
                <a:solidFill>
                  <a:schemeClr val="bg1"/>
                </a:solidFill>
                <a:latin typeface="Arial"/>
                <a:ea typeface="Microsoft JhengHei"/>
                <a:cs typeface="Arial"/>
              </a:rPr>
              <a:t>Client : Mac Studio 2022</a:t>
            </a:r>
          </a:p>
          <a:p>
            <a:r>
              <a:rPr lang="en-US" altLang="zh-TW" sz="1200">
                <a:solidFill>
                  <a:schemeClr val="bg1"/>
                </a:solidFill>
                <a:latin typeface="Arial"/>
                <a:ea typeface="Microsoft JhengHei"/>
                <a:cs typeface="Arial"/>
              </a:rPr>
              <a:t>CPU</a:t>
            </a:r>
            <a:r>
              <a:rPr lang="zh-TW" altLang="en-US" sz="1200">
                <a:solidFill>
                  <a:schemeClr val="bg1"/>
                </a:solidFill>
                <a:latin typeface="Arial"/>
                <a:ea typeface="Microsoft JhengHei"/>
                <a:cs typeface="Arial"/>
              </a:rPr>
              <a:t> </a:t>
            </a:r>
            <a:r>
              <a:rPr lang="en-US" altLang="zh-TW" sz="1200">
                <a:solidFill>
                  <a:schemeClr val="bg1"/>
                </a:solidFill>
                <a:latin typeface="Arial"/>
                <a:ea typeface="Microsoft JhengHei"/>
                <a:cs typeface="Arial"/>
              </a:rPr>
              <a:t>:</a:t>
            </a:r>
            <a:r>
              <a:rPr lang="zh-TW" altLang="en-US" sz="1200">
                <a:solidFill>
                  <a:schemeClr val="bg1"/>
                </a:solidFill>
                <a:latin typeface="Arial"/>
                <a:ea typeface="Microsoft JhengHei"/>
                <a:cs typeface="Arial"/>
              </a:rPr>
              <a:t>  </a:t>
            </a:r>
            <a:r>
              <a:rPr lang="af-ZA" altLang="zh-TW" sz="1200" err="1">
                <a:solidFill>
                  <a:schemeClr val="bg1"/>
                </a:solidFill>
                <a:latin typeface="Arial"/>
                <a:ea typeface="+mn-lt"/>
                <a:cs typeface="Arial"/>
              </a:rPr>
              <a:t>Apple</a:t>
            </a:r>
            <a:r>
              <a:rPr lang="af-ZA" altLang="zh-TW" sz="1200">
                <a:solidFill>
                  <a:schemeClr val="bg1"/>
                </a:solidFill>
                <a:latin typeface="Arial"/>
                <a:ea typeface="+mn-lt"/>
                <a:cs typeface="Arial"/>
              </a:rPr>
              <a:t> M1 Max (10 </a:t>
            </a:r>
            <a:r>
              <a:rPr lang="af-ZA" altLang="zh-TW" sz="1200" err="1">
                <a:solidFill>
                  <a:schemeClr val="bg1"/>
                </a:solidFill>
                <a:latin typeface="Arial"/>
                <a:ea typeface="+mn-lt"/>
                <a:cs typeface="Arial"/>
              </a:rPr>
              <a:t>cores</a:t>
            </a:r>
            <a:r>
              <a:rPr lang="af-ZA" altLang="zh-TW" sz="1200">
                <a:solidFill>
                  <a:schemeClr val="bg1"/>
                </a:solidFill>
                <a:latin typeface="Arial"/>
                <a:ea typeface="+mn-lt"/>
                <a:cs typeface="Arial"/>
              </a:rPr>
              <a:t>) </a:t>
            </a:r>
            <a:endParaRPr lang="zh-TW" altLang="en-US" sz="1200">
              <a:solidFill>
                <a:schemeClr val="bg1"/>
              </a:solidFill>
              <a:latin typeface="Arial"/>
              <a:ea typeface="Microsoft JhengHei"/>
              <a:cs typeface="Arial"/>
            </a:endParaRPr>
          </a:p>
          <a:p>
            <a:r>
              <a:rPr lang="en-US" altLang="zh-TW" sz="1200">
                <a:solidFill>
                  <a:schemeClr val="bg1"/>
                </a:solidFill>
                <a:latin typeface="Arial"/>
                <a:ea typeface="Microsoft JhengHei"/>
                <a:cs typeface="Arial"/>
              </a:rPr>
              <a:t>O.S. : MacOS 13.5</a:t>
            </a:r>
            <a:endParaRPr lang="zh-TW" sz="1200">
              <a:solidFill>
                <a:schemeClr val="bg1"/>
              </a:solidFill>
              <a:latin typeface="Arial"/>
              <a:ea typeface="Microsoft JhengHei"/>
              <a:cs typeface="Arial"/>
            </a:endParaRPr>
          </a:p>
        </p:txBody>
      </p:sp>
      <p:sp>
        <p:nvSpPr>
          <p:cNvPr id="11" name="矩形 10"/>
          <p:cNvSpPr/>
          <p:nvPr/>
        </p:nvSpPr>
        <p:spPr>
          <a:xfrm>
            <a:off x="2283672" y="4141363"/>
            <a:ext cx="931801" cy="401934"/>
          </a:xfrm>
          <a:prstGeom prst="rect">
            <a:avLst/>
          </a:prstGeom>
          <a:solidFill>
            <a:srgbClr val="242020"/>
          </a:solidFill>
          <a:ln>
            <a:solidFill>
              <a:srgbClr val="24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263335" y="4086407"/>
            <a:ext cx="931801" cy="455595"/>
          </a:xfrm>
          <a:prstGeom prst="rect">
            <a:avLst/>
          </a:prstGeom>
          <a:solidFill>
            <a:srgbClr val="242020"/>
          </a:solidFill>
          <a:ln>
            <a:solidFill>
              <a:srgbClr val="24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4252578" y="4079425"/>
            <a:ext cx="1509408" cy="523220"/>
          </a:xfrm>
          <a:prstGeom prst="rect">
            <a:avLst/>
          </a:prstGeom>
          <a:noFill/>
        </p:spPr>
        <p:txBody>
          <a:bodyPr wrap="square" lIns="91440" tIns="45720" rIns="91440" bIns="45720" rtlCol="0" anchor="t">
            <a:spAutoFit/>
          </a:bodyPr>
          <a:lstStyle/>
          <a:p>
            <a:r>
              <a:rPr lang="en-US" altLang="zh-TW" sz="2800">
                <a:solidFill>
                  <a:schemeClr val="bg1"/>
                </a:solidFill>
                <a:ea typeface="新細明體"/>
              </a:rPr>
              <a:t>1,738</a:t>
            </a:r>
            <a:endParaRPr lang="zh-TW" altLang="en-US" sz="2800">
              <a:solidFill>
                <a:schemeClr val="bg1"/>
              </a:solidFill>
            </a:endParaRPr>
          </a:p>
        </p:txBody>
      </p:sp>
      <p:sp>
        <p:nvSpPr>
          <p:cNvPr id="15" name="文字方塊 14"/>
          <p:cNvSpPr txBox="1"/>
          <p:nvPr/>
        </p:nvSpPr>
        <p:spPr>
          <a:xfrm>
            <a:off x="2252602" y="4080720"/>
            <a:ext cx="1509408" cy="523220"/>
          </a:xfrm>
          <a:prstGeom prst="rect">
            <a:avLst/>
          </a:prstGeom>
          <a:noFill/>
        </p:spPr>
        <p:txBody>
          <a:bodyPr wrap="square" lIns="91440" tIns="45720" rIns="91440" bIns="45720" rtlCol="0" anchor="t">
            <a:spAutoFit/>
          </a:bodyPr>
          <a:lstStyle/>
          <a:p>
            <a:r>
              <a:rPr lang="en-US" altLang="zh-TW" sz="2800">
                <a:solidFill>
                  <a:schemeClr val="bg1"/>
                </a:solidFill>
                <a:ea typeface="新細明體"/>
              </a:rPr>
              <a:t>1,758</a:t>
            </a:r>
            <a:endParaRPr lang="zh-TW" altLang="en-US" sz="2800">
              <a:solidFill>
                <a:schemeClr val="bg1"/>
              </a:solidFill>
            </a:endParaRPr>
          </a:p>
        </p:txBody>
      </p:sp>
    </p:spTree>
    <p:extLst>
      <p:ext uri="{BB962C8B-B14F-4D97-AF65-F5344CB8AC3E}">
        <p14:creationId xmlns:p14="http://schemas.microsoft.com/office/powerpoint/2010/main" val="4268370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255789" y="263416"/>
            <a:ext cx="11791950" cy="1323439"/>
          </a:xfrm>
          <a:prstGeom prst="rect">
            <a:avLst/>
          </a:prstGeom>
          <a:noFill/>
        </p:spPr>
        <p:txBody>
          <a:bodyPr wrap="square" lIns="91440" tIns="45720" rIns="91440" bIns="45720" rtlCol="0" anchor="t">
            <a:spAutoFit/>
          </a:bodyPr>
          <a:lstStyle/>
          <a:p>
            <a:pPr algn="ctr"/>
            <a:r>
              <a:rPr lang="en-US" sz="4000" b="1">
                <a:solidFill>
                  <a:schemeClr val="bg1"/>
                </a:solidFill>
                <a:latin typeface="Arial" panose="020B0604020202020204" pitchFamily="34" charset="0"/>
                <a:ea typeface="微軟正黑體"/>
                <a:cs typeface="Arial" panose="020B0604020202020204" pitchFamily="34" charset="0"/>
                <a:sym typeface="+mn-lt"/>
              </a:rPr>
              <a:t>QNAP Thunderbolt accessories: </a:t>
            </a:r>
          </a:p>
          <a:p>
            <a:pPr algn="ctr"/>
            <a:r>
              <a:rPr lang="en-US" sz="4000" b="1">
                <a:solidFill>
                  <a:schemeClr val="bg1"/>
                </a:solidFill>
                <a:latin typeface="Arial" panose="020B0604020202020204" pitchFamily="34" charset="0"/>
                <a:ea typeface="微軟正黑體"/>
                <a:cs typeface="Arial" panose="020B0604020202020204" pitchFamily="34" charset="0"/>
                <a:sym typeface="+mn-lt"/>
              </a:rPr>
              <a:t>Thunderbolt 3 &amp; Thunderbolt 4 cables</a:t>
            </a:r>
            <a:endParaRPr lang="en-US" sz="4000" b="1">
              <a:solidFill>
                <a:schemeClr val="bg1"/>
              </a:solidFill>
              <a:latin typeface="Arial" panose="020B0604020202020204" pitchFamily="34" charset="0"/>
              <a:ea typeface="微軟正黑體"/>
              <a:cs typeface="Arial" panose="020B0604020202020204" pitchFamily="34" charset="0"/>
            </a:endParaRPr>
          </a:p>
        </p:txBody>
      </p:sp>
      <p:sp>
        <p:nvSpPr>
          <p:cNvPr id="4" name="矩形: 圓角 3">
            <a:extLst>
              <a:ext uri="{FF2B5EF4-FFF2-40B4-BE49-F238E27FC236}">
                <a16:creationId xmlns:a16="http://schemas.microsoft.com/office/drawing/2014/main" id="{95B390A1-866D-8F31-15CE-11036097931D}"/>
              </a:ext>
            </a:extLst>
          </p:cNvPr>
          <p:cNvSpPr/>
          <p:nvPr/>
        </p:nvSpPr>
        <p:spPr>
          <a:xfrm>
            <a:off x="6309952" y="3511083"/>
            <a:ext cx="4782065" cy="2289819"/>
          </a:xfrm>
          <a:prstGeom prst="roundRect">
            <a:avLst>
              <a:gd name="adj" fmla="val 4972"/>
            </a:avLst>
          </a:prstGeom>
          <a:gradFill>
            <a:gsLst>
              <a:gs pos="0">
                <a:schemeClr val="accent1">
                  <a:lumMod val="5000"/>
                  <a:lumOff val="95000"/>
                </a:schemeClr>
              </a:gs>
              <a:gs pos="93000">
                <a:srgbClr val="F3F4F4"/>
              </a:gs>
              <a:gs pos="4000">
                <a:srgbClr val="F6F9FB"/>
              </a:gs>
              <a:gs pos="78000">
                <a:srgbClr val="F4F6F7">
                  <a:alpha val="44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7" name="矩形: 圓角 6">
            <a:extLst>
              <a:ext uri="{FF2B5EF4-FFF2-40B4-BE49-F238E27FC236}">
                <a16:creationId xmlns:a16="http://schemas.microsoft.com/office/drawing/2014/main" id="{6CE1FC49-4104-965C-974E-35072252D7AC}"/>
              </a:ext>
            </a:extLst>
          </p:cNvPr>
          <p:cNvSpPr/>
          <p:nvPr/>
        </p:nvSpPr>
        <p:spPr>
          <a:xfrm>
            <a:off x="1052971" y="3511084"/>
            <a:ext cx="4782065" cy="2289819"/>
          </a:xfrm>
          <a:prstGeom prst="roundRect">
            <a:avLst>
              <a:gd name="adj" fmla="val 4972"/>
            </a:avLst>
          </a:prstGeom>
          <a:gradFill>
            <a:gsLst>
              <a:gs pos="0">
                <a:schemeClr val="accent1">
                  <a:lumMod val="5000"/>
                  <a:lumOff val="95000"/>
                </a:schemeClr>
              </a:gs>
              <a:gs pos="93000">
                <a:srgbClr val="F3F4F4"/>
              </a:gs>
              <a:gs pos="4000">
                <a:srgbClr val="F6F9FB"/>
              </a:gs>
              <a:gs pos="78000">
                <a:srgbClr val="F4F6F7">
                  <a:alpha val="44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pic>
        <p:nvPicPr>
          <p:cNvPr id="9" name="圖片 8" descr="一張含有 纜線, 連接器 的圖片&#10;&#10;自動產生的描述">
            <a:extLst>
              <a:ext uri="{FF2B5EF4-FFF2-40B4-BE49-F238E27FC236}">
                <a16:creationId xmlns:a16="http://schemas.microsoft.com/office/drawing/2014/main" id="{5C555C27-8A63-2326-E280-A7B7E16D6F77}"/>
              </a:ext>
            </a:extLst>
          </p:cNvPr>
          <p:cNvPicPr>
            <a:picLocks noChangeAspect="1"/>
          </p:cNvPicPr>
          <p:nvPr/>
        </p:nvPicPr>
        <p:blipFill>
          <a:blip r:embed="rId3"/>
          <a:stretch>
            <a:fillRect/>
          </a:stretch>
        </p:blipFill>
        <p:spPr>
          <a:xfrm>
            <a:off x="1212785" y="3978876"/>
            <a:ext cx="1681909" cy="1709451"/>
          </a:xfrm>
          <a:prstGeom prst="rect">
            <a:avLst/>
          </a:prstGeom>
        </p:spPr>
      </p:pic>
      <p:pic>
        <p:nvPicPr>
          <p:cNvPr id="11" name="圖片 10" descr="一張含有 連接器, 纜線 的圖片&#10;&#10;自動產生的描述">
            <a:extLst>
              <a:ext uri="{FF2B5EF4-FFF2-40B4-BE49-F238E27FC236}">
                <a16:creationId xmlns:a16="http://schemas.microsoft.com/office/drawing/2014/main" id="{271F7568-3C11-4C02-D7B3-E31D7F753B94}"/>
              </a:ext>
            </a:extLst>
          </p:cNvPr>
          <p:cNvPicPr>
            <a:picLocks noChangeAspect="1"/>
          </p:cNvPicPr>
          <p:nvPr/>
        </p:nvPicPr>
        <p:blipFill>
          <a:blip r:embed="rId4"/>
          <a:stretch>
            <a:fillRect/>
          </a:stretch>
        </p:blipFill>
        <p:spPr>
          <a:xfrm>
            <a:off x="6455896" y="3920062"/>
            <a:ext cx="1801258" cy="1801259"/>
          </a:xfrm>
          <a:prstGeom prst="rect">
            <a:avLst/>
          </a:prstGeom>
        </p:spPr>
      </p:pic>
      <p:sp>
        <p:nvSpPr>
          <p:cNvPr id="12" name="文字方塊 5">
            <a:extLst>
              <a:ext uri="{FF2B5EF4-FFF2-40B4-BE49-F238E27FC236}">
                <a16:creationId xmlns:a16="http://schemas.microsoft.com/office/drawing/2014/main" id="{222072C9-3B00-38A8-F770-A530046B88D4}"/>
              </a:ext>
            </a:extLst>
          </p:cNvPr>
          <p:cNvSpPr txBox="1"/>
          <p:nvPr/>
        </p:nvSpPr>
        <p:spPr>
          <a:xfrm>
            <a:off x="2819153" y="4037388"/>
            <a:ext cx="2706983"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a:buChar char="•"/>
            </a:pPr>
            <a:r>
              <a:rPr lang="zh-TW" altLang="en-US" sz="2000" b="1">
                <a:latin typeface="Arial" panose="020B0604020202020204" pitchFamily="34" charset="0"/>
                <a:ea typeface="新細明體"/>
                <a:cs typeface="Arial" panose="020B0604020202020204" pitchFamily="34" charset="0"/>
              </a:rPr>
              <a:t>CAB-TBT4-2M</a:t>
            </a:r>
            <a:r>
              <a:rPr lang="en-US" altLang="zh-TW" sz="2000">
                <a:latin typeface="Arial" panose="020B0604020202020204" pitchFamily="34" charset="0"/>
                <a:ea typeface="新細明體"/>
                <a:cs typeface="Arial" panose="020B0604020202020204" pitchFamily="34" charset="0"/>
              </a:rPr>
              <a:t>: 2 meters (6.56 ft.)</a:t>
            </a:r>
            <a:endParaRPr lang="zh-TW" sz="2000">
              <a:latin typeface="Arial" panose="020B0604020202020204" pitchFamily="34" charset="0"/>
              <a:ea typeface="新細明體"/>
              <a:cs typeface="Arial" panose="020B0604020202020204" pitchFamily="34" charset="0"/>
            </a:endParaRPr>
          </a:p>
          <a:p>
            <a:pPr marL="285750" indent="-285750">
              <a:buFont typeface="Arial"/>
              <a:buChar char="•"/>
            </a:pPr>
            <a:r>
              <a:rPr lang="zh-TW" sz="2000" b="1">
                <a:latin typeface="Arial" panose="020B0604020202020204" pitchFamily="34" charset="0"/>
                <a:ea typeface="新細明體"/>
                <a:cs typeface="Arial" panose="020B0604020202020204" pitchFamily="34" charset="0"/>
              </a:rPr>
              <a:t>CAB-TBT4-0M5</a:t>
            </a:r>
            <a:r>
              <a:rPr lang="en-US" altLang="zh-TW" sz="2000">
                <a:latin typeface="Arial" panose="020B0604020202020204" pitchFamily="34" charset="0"/>
                <a:ea typeface="新細明體"/>
                <a:cs typeface="Arial" panose="020B0604020202020204" pitchFamily="34" charset="0"/>
              </a:rPr>
              <a:t>: 0.5 meters (1.64 ft.)</a:t>
            </a:r>
            <a:endParaRPr lang="zh-TW" sz="2000">
              <a:latin typeface="Arial" panose="020B0604020202020204" pitchFamily="34" charset="0"/>
              <a:ea typeface="新細明體"/>
              <a:cs typeface="Arial" panose="020B0604020202020204" pitchFamily="34" charset="0"/>
            </a:endParaRPr>
          </a:p>
        </p:txBody>
      </p:sp>
      <p:sp>
        <p:nvSpPr>
          <p:cNvPr id="13" name="文字方塊 6">
            <a:extLst>
              <a:ext uri="{FF2B5EF4-FFF2-40B4-BE49-F238E27FC236}">
                <a16:creationId xmlns:a16="http://schemas.microsoft.com/office/drawing/2014/main" id="{9D5BEFB0-9EF9-0286-0834-FB761504C6ED}"/>
              </a:ext>
            </a:extLst>
          </p:cNvPr>
          <p:cNvSpPr txBox="1"/>
          <p:nvPr/>
        </p:nvSpPr>
        <p:spPr>
          <a:xfrm>
            <a:off x="8202968" y="4022332"/>
            <a:ext cx="2936061"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zh-TW" sz="2000" b="1">
                <a:latin typeface="Arial" panose="020B0604020202020204" pitchFamily="34" charset="0"/>
                <a:ea typeface="新細明體"/>
                <a:cs typeface="Arial" panose="020B0604020202020204" pitchFamily="34" charset="0"/>
              </a:rPr>
              <a:t>CAB-TBT</a:t>
            </a:r>
            <a:r>
              <a:rPr lang="en-US" altLang="zh-TW" sz="2000" b="1">
                <a:latin typeface="Arial" panose="020B0604020202020204" pitchFamily="34" charset="0"/>
                <a:ea typeface="新細明體"/>
                <a:cs typeface="Arial" panose="020B0604020202020204" pitchFamily="34" charset="0"/>
              </a:rPr>
              <a:t>32</a:t>
            </a:r>
            <a:r>
              <a:rPr lang="zh-TW" sz="2000" b="1">
                <a:latin typeface="Arial" panose="020B0604020202020204" pitchFamily="34" charset="0"/>
                <a:ea typeface="新細明體"/>
                <a:cs typeface="Arial" panose="020B0604020202020204" pitchFamily="34" charset="0"/>
              </a:rPr>
              <a:t>0</a:t>
            </a:r>
            <a:r>
              <a:rPr lang="en-US" altLang="zh-TW" sz="2000" b="1">
                <a:latin typeface="Arial" panose="020B0604020202020204" pitchFamily="34" charset="0"/>
                <a:ea typeface="新細明體"/>
                <a:cs typeface="Arial" panose="020B0604020202020204" pitchFamily="34" charset="0"/>
              </a:rPr>
              <a:t>M-40G-LINTES</a:t>
            </a:r>
            <a:r>
              <a:rPr lang="en-US" altLang="zh-TW" sz="2000">
                <a:latin typeface="Arial" panose="020B0604020202020204" pitchFamily="34" charset="0"/>
                <a:ea typeface="新細明體"/>
                <a:cs typeface="Arial" panose="020B0604020202020204" pitchFamily="34" charset="0"/>
              </a:rPr>
              <a:t>: 2 meters (6.56 ft.)</a:t>
            </a:r>
          </a:p>
          <a:p>
            <a:pPr marL="285750" indent="-285750">
              <a:buFont typeface="Arial"/>
              <a:buChar char="•"/>
            </a:pPr>
            <a:r>
              <a:rPr lang="zh-TW" altLang="en-US" sz="2000" b="1">
                <a:latin typeface="Arial" panose="020B0604020202020204" pitchFamily="34" charset="0"/>
                <a:ea typeface="新細明體"/>
                <a:cs typeface="Arial" panose="020B0604020202020204" pitchFamily="34" charset="0"/>
              </a:rPr>
              <a:t>CAB-TBT315M-40G</a:t>
            </a:r>
            <a:r>
              <a:rPr lang="en-US" altLang="zh-TW" sz="2000">
                <a:latin typeface="Arial" panose="020B0604020202020204" pitchFamily="34" charset="0"/>
                <a:ea typeface="新細明體"/>
                <a:cs typeface="Arial" panose="020B0604020202020204" pitchFamily="34" charset="0"/>
              </a:rPr>
              <a:t>: 1.5 meters (4.92 ft.)</a:t>
            </a:r>
            <a:endParaRPr lang="zh-TW" sz="2000">
              <a:latin typeface="Arial" panose="020B0604020202020204" pitchFamily="34" charset="0"/>
              <a:ea typeface="新細明體"/>
              <a:cs typeface="Arial" panose="020B0604020202020204" pitchFamily="34" charset="0"/>
            </a:endParaRPr>
          </a:p>
        </p:txBody>
      </p:sp>
      <p:sp>
        <p:nvSpPr>
          <p:cNvPr id="14" name="文字方塊 7">
            <a:extLst>
              <a:ext uri="{FF2B5EF4-FFF2-40B4-BE49-F238E27FC236}">
                <a16:creationId xmlns:a16="http://schemas.microsoft.com/office/drawing/2014/main" id="{E04F892B-38DE-00CF-B391-869549EB9A28}"/>
              </a:ext>
            </a:extLst>
          </p:cNvPr>
          <p:cNvSpPr txBox="1"/>
          <p:nvPr/>
        </p:nvSpPr>
        <p:spPr>
          <a:xfrm>
            <a:off x="6602644" y="3589570"/>
            <a:ext cx="263853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chemeClr val="accent1">
                    <a:lumMod val="75000"/>
                  </a:schemeClr>
                </a:solidFill>
                <a:latin typeface="Arial" panose="020B0604020202020204" pitchFamily="34" charset="0"/>
                <a:ea typeface="新細明體"/>
                <a:cs typeface="Arial" panose="020B0604020202020204" pitchFamily="34" charset="0"/>
              </a:rPr>
              <a:t>Thunderbolt 3</a:t>
            </a:r>
            <a:r>
              <a:rPr lang="zh-TW" altLang="en-US" b="1">
                <a:solidFill>
                  <a:schemeClr val="accent1">
                    <a:lumMod val="75000"/>
                  </a:schemeClr>
                </a:solidFill>
                <a:latin typeface="Arial" panose="020B0604020202020204" pitchFamily="34" charset="0"/>
                <a:ea typeface="Microsoft JhengHei"/>
                <a:cs typeface="Arial" panose="020B0604020202020204" pitchFamily="34" charset="0"/>
              </a:rPr>
              <a:t> Cables</a:t>
            </a:r>
            <a:endParaRPr lang="zh-TW" b="1">
              <a:solidFill>
                <a:schemeClr val="accent1">
                  <a:lumMod val="75000"/>
                </a:schemeClr>
              </a:solidFill>
              <a:latin typeface="Arial" panose="020B0604020202020204" pitchFamily="34" charset="0"/>
              <a:ea typeface="Microsoft JhengHei"/>
              <a:cs typeface="Arial" panose="020B0604020202020204" pitchFamily="34" charset="0"/>
            </a:endParaRPr>
          </a:p>
        </p:txBody>
      </p:sp>
      <p:sp>
        <p:nvSpPr>
          <p:cNvPr id="15" name="文字方塊 8">
            <a:extLst>
              <a:ext uri="{FF2B5EF4-FFF2-40B4-BE49-F238E27FC236}">
                <a16:creationId xmlns:a16="http://schemas.microsoft.com/office/drawing/2014/main" id="{FFC50F92-4300-8C21-09B8-DEF70F6E8891}"/>
              </a:ext>
            </a:extLst>
          </p:cNvPr>
          <p:cNvSpPr txBox="1"/>
          <p:nvPr/>
        </p:nvSpPr>
        <p:spPr>
          <a:xfrm>
            <a:off x="1332909" y="3589570"/>
            <a:ext cx="263853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chemeClr val="accent1">
                    <a:lumMod val="75000"/>
                  </a:schemeClr>
                </a:solidFill>
                <a:latin typeface="Arial" panose="020B0604020202020204" pitchFamily="34" charset="0"/>
                <a:ea typeface="新細明體"/>
                <a:cs typeface="Arial" panose="020B0604020202020204" pitchFamily="34" charset="0"/>
              </a:rPr>
              <a:t>Thunderbolt 4 </a:t>
            </a:r>
            <a:r>
              <a:rPr lang="zh-TW" b="1">
                <a:solidFill>
                  <a:schemeClr val="accent1">
                    <a:lumMod val="75000"/>
                  </a:schemeClr>
                </a:solidFill>
                <a:latin typeface="Arial" panose="020B0604020202020204" pitchFamily="34" charset="0"/>
                <a:ea typeface="Microsoft JhengHei"/>
                <a:cs typeface="Arial" panose="020B0604020202020204" pitchFamily="34" charset="0"/>
              </a:rPr>
              <a:t>Cables</a:t>
            </a:r>
          </a:p>
        </p:txBody>
      </p:sp>
      <p:sp>
        <p:nvSpPr>
          <p:cNvPr id="16" name="文字方塊 9">
            <a:extLst>
              <a:ext uri="{FF2B5EF4-FFF2-40B4-BE49-F238E27FC236}">
                <a16:creationId xmlns:a16="http://schemas.microsoft.com/office/drawing/2014/main" id="{574A0C31-8B57-1AD3-F335-7BCE7F63C00D}"/>
              </a:ext>
            </a:extLst>
          </p:cNvPr>
          <p:cNvSpPr txBox="1"/>
          <p:nvPr/>
        </p:nvSpPr>
        <p:spPr>
          <a:xfrm>
            <a:off x="754881" y="2039329"/>
            <a:ext cx="10721614"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solidFill>
                  <a:schemeClr val="bg1"/>
                </a:solidFill>
                <a:latin typeface="Arial" panose="020B0604020202020204" pitchFamily="34" charset="0"/>
                <a:ea typeface="Microsoft JhengHei"/>
                <a:cs typeface="Arial" panose="020B0604020202020204" pitchFamily="34" charset="0"/>
              </a:rPr>
              <a:t>QNAP also provides a variety of Thunderbolt</a:t>
            </a:r>
            <a:r>
              <a:rPr lang="zh-CN" altLang="en-US">
                <a:solidFill>
                  <a:schemeClr val="bg1"/>
                </a:solidFill>
                <a:latin typeface="Arial" panose="020B0604020202020204" pitchFamily="34" charset="0"/>
                <a:ea typeface="Microsoft JhengHei"/>
                <a:cs typeface="Arial" panose="020B0604020202020204" pitchFamily="34" charset="0"/>
              </a:rPr>
              <a:t> </a:t>
            </a:r>
            <a:r>
              <a:rPr lang="zh-CN">
                <a:solidFill>
                  <a:schemeClr val="bg1"/>
                </a:solidFill>
                <a:latin typeface="Arial" panose="020B0604020202020204" pitchFamily="34" charset="0"/>
                <a:ea typeface="Microsoft JhengHei"/>
                <a:cs typeface="Arial" panose="020B0604020202020204" pitchFamily="34" charset="0"/>
              </a:rPr>
              <a:t>cables to choose from. In addition to Thunderbolt 4 cables, there are also more affordable Thunderbolt 3 cables </a:t>
            </a:r>
            <a:r>
              <a:rPr lang="en-US" altLang="zh-CN">
                <a:solidFill>
                  <a:schemeClr val="bg1"/>
                </a:solidFill>
                <a:latin typeface="Arial" panose="020B0604020202020204" pitchFamily="34" charset="0"/>
                <a:ea typeface="Microsoft JhengHei"/>
                <a:cs typeface="Arial" panose="020B0604020202020204" pitchFamily="34" charset="0"/>
              </a:rPr>
              <a:t>for Thunderbolt 3 computers</a:t>
            </a:r>
            <a:r>
              <a:rPr lang="zh-CN">
                <a:solidFill>
                  <a:schemeClr val="bg1"/>
                </a:solidFill>
                <a:latin typeface="Arial" panose="020B0604020202020204" pitchFamily="34" charset="0"/>
                <a:ea typeface="Microsoft JhengHei"/>
                <a:cs typeface="Arial" panose="020B0604020202020204" pitchFamily="34" charset="0"/>
              </a:rPr>
              <a:t>, allowing you to meet high-speed transmission at a lower cost.</a:t>
            </a:r>
            <a:r>
              <a:rPr lang="zh-CN" altLang="en-US">
                <a:solidFill>
                  <a:schemeClr val="bg1"/>
                </a:solidFill>
                <a:latin typeface="Arial" panose="020B0604020202020204" pitchFamily="34" charset="0"/>
                <a:ea typeface="Microsoft JhengHei"/>
                <a:cs typeface="Arial" panose="020B0604020202020204" pitchFamily="34" charset="0"/>
              </a:rPr>
              <a:t> </a:t>
            </a:r>
            <a:endParaRPr lang="zh-TW"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72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p:cNvPicPr>
            <a:picLocks noChangeAspect="1"/>
          </p:cNvPicPr>
          <p:nvPr/>
        </p:nvPicPr>
        <p:blipFill rotWithShape="1">
          <a:blip r:embed="rId3" cstate="hqprint">
            <a:extLst>
              <a:ext uri="{28A0092B-C50C-407E-A947-70E740481C1C}">
                <a14:useLocalDpi xmlns:a14="http://schemas.microsoft.com/office/drawing/2010/main" val="0"/>
              </a:ext>
            </a:extLst>
          </a:blip>
          <a:srcRect r="32072" b="19780"/>
          <a:stretch/>
        </p:blipFill>
        <p:spPr>
          <a:xfrm>
            <a:off x="5859023" y="2182794"/>
            <a:ext cx="6332978" cy="4675206"/>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255789" y="263416"/>
            <a:ext cx="11791950"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Slot # 1 support network, M.2 SSD, JBOD expansion, FC, and wireless expansion cards</a:t>
            </a:r>
          </a:p>
        </p:txBody>
      </p:sp>
      <p:sp>
        <p:nvSpPr>
          <p:cNvPr id="20" name="矩形: 圓角 19">
            <a:extLst>
              <a:ext uri="{FF2B5EF4-FFF2-40B4-BE49-F238E27FC236}">
                <a16:creationId xmlns:a16="http://schemas.microsoft.com/office/drawing/2014/main" id="{50F6C563-1A6E-A82D-50B3-3CE55DE1D92A}"/>
              </a:ext>
            </a:extLst>
          </p:cNvPr>
          <p:cNvSpPr/>
          <p:nvPr/>
        </p:nvSpPr>
        <p:spPr>
          <a:xfrm>
            <a:off x="6509442" y="2829648"/>
            <a:ext cx="3547681" cy="469763"/>
          </a:xfrm>
          <a:prstGeom prst="roundRect">
            <a:avLst>
              <a:gd name="adj" fmla="val 1933"/>
            </a:avLst>
          </a:prstGeom>
          <a:noFill/>
          <a:ln w="35560">
            <a:gradFill>
              <a:gsLst>
                <a:gs pos="58000">
                  <a:srgbClr val="71FFE4"/>
                </a:gs>
                <a:gs pos="80000">
                  <a:srgbClr val="21C9F7"/>
                </a:gs>
                <a:gs pos="0">
                  <a:srgbClr val="21C9F7"/>
                </a:gs>
              </a:gsLst>
              <a:lin ang="0" scaled="0"/>
            </a:gra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Arial" panose="020B0604020202020204" pitchFamily="34" charset="0"/>
              <a:cs typeface="Arial" panose="020B0604020202020204" pitchFamily="34" charset="0"/>
              <a:sym typeface="+mn-lt"/>
            </a:endParaRPr>
          </a:p>
        </p:txBody>
      </p:sp>
      <p:sp>
        <p:nvSpPr>
          <p:cNvPr id="21" name="Google Shape;2763;p30">
            <a:extLst>
              <a:ext uri="{FF2B5EF4-FFF2-40B4-BE49-F238E27FC236}">
                <a16:creationId xmlns:a16="http://schemas.microsoft.com/office/drawing/2014/main" id="{8ED0847F-66AD-E2E5-7722-928587A71BCF}"/>
              </a:ext>
            </a:extLst>
          </p:cNvPr>
          <p:cNvSpPr/>
          <p:nvPr/>
        </p:nvSpPr>
        <p:spPr>
          <a:xfrm rot="10800000">
            <a:off x="7800326" y="2123500"/>
            <a:ext cx="651284" cy="682534"/>
          </a:xfrm>
          <a:prstGeom prst="downArrow">
            <a:avLst>
              <a:gd name="adj1" fmla="val 50000"/>
              <a:gd name="adj2" fmla="val 51247"/>
            </a:avLst>
          </a:prstGeom>
          <a:gradFill>
            <a:gsLst>
              <a:gs pos="94022">
                <a:srgbClr val="008EC0"/>
              </a:gs>
              <a:gs pos="0">
                <a:srgbClr val="21C9F7">
                  <a:alpha val="0"/>
                </a:srgbClr>
              </a:gs>
              <a:gs pos="61000">
                <a:srgbClr val="21C9F7"/>
              </a:gs>
              <a:gs pos="35000">
                <a:srgbClr val="21C9F7"/>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panose="020B0604020202020204" pitchFamily="34" charset="0"/>
              <a:cs typeface="Arial" panose="020B0604020202020204" pitchFamily="34" charset="0"/>
              <a:sym typeface="+mn-lt"/>
            </a:endParaRPr>
          </a:p>
        </p:txBody>
      </p:sp>
      <p:sp>
        <p:nvSpPr>
          <p:cNvPr id="22" name="矩形: 圓角 21">
            <a:extLst>
              <a:ext uri="{FF2B5EF4-FFF2-40B4-BE49-F238E27FC236}">
                <a16:creationId xmlns:a16="http://schemas.microsoft.com/office/drawing/2014/main" id="{72B2105A-EBCB-8108-2FAD-C16FC7FE07CA}"/>
              </a:ext>
            </a:extLst>
          </p:cNvPr>
          <p:cNvSpPr/>
          <p:nvPr/>
        </p:nvSpPr>
        <p:spPr>
          <a:xfrm>
            <a:off x="6799153" y="1640679"/>
            <a:ext cx="3102110" cy="453649"/>
          </a:xfrm>
          <a:prstGeom prst="roundRect">
            <a:avLst>
              <a:gd name="adj" fmla="val 3825"/>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Slot 1:PCIe Gen 4 x16</a:t>
            </a:r>
            <a:endParaRPr kumimoji="1" lang="zh-TW"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 name="矩形: 圓角 2">
            <a:extLst>
              <a:ext uri="{FF2B5EF4-FFF2-40B4-BE49-F238E27FC236}">
                <a16:creationId xmlns:a16="http://schemas.microsoft.com/office/drawing/2014/main" id="{0CAC4C8F-22A5-CA51-BD48-FE3D369EB9FB}"/>
              </a:ext>
            </a:extLst>
          </p:cNvPr>
          <p:cNvSpPr/>
          <p:nvPr/>
        </p:nvSpPr>
        <p:spPr>
          <a:xfrm>
            <a:off x="565770" y="2191246"/>
            <a:ext cx="4825216" cy="890914"/>
          </a:xfrm>
          <a:prstGeom prst="roundRect">
            <a:avLst>
              <a:gd name="adj" fmla="val 9876"/>
            </a:avLst>
          </a:prstGeom>
          <a:gradFill>
            <a:gsLst>
              <a:gs pos="8000">
                <a:srgbClr val="9FF8FF">
                  <a:alpha val="0"/>
                </a:srgbClr>
              </a:gs>
              <a:gs pos="100000">
                <a:srgbClr val="004CD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pic>
        <p:nvPicPr>
          <p:cNvPr id="18" name="圖片 18" descr="一張含有 室內, 蛋糕, 電子用品 的圖片&#10;&#10;自動產生的描述">
            <a:extLst>
              <a:ext uri="{FF2B5EF4-FFF2-40B4-BE49-F238E27FC236}">
                <a16:creationId xmlns:a16="http://schemas.microsoft.com/office/drawing/2014/main" id="{E9CED188-31AE-953F-EA8F-F258377151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4845" y="3221634"/>
            <a:ext cx="1614032" cy="1010194"/>
          </a:xfrm>
          <a:prstGeom prst="rect">
            <a:avLst/>
          </a:prstGeom>
          <a:effectLst>
            <a:outerShdw blurRad="50800" dist="38100" dir="5400000" algn="t" rotWithShape="0">
              <a:prstClr val="black">
                <a:alpha val="40000"/>
              </a:prstClr>
            </a:outerShdw>
          </a:effectLst>
        </p:spPr>
      </p:pic>
      <p:pic>
        <p:nvPicPr>
          <p:cNvPr id="31" name="圖片 39" descr="一張含有 電子用品, 電路 的圖片&#10;&#10;自動產生的描述">
            <a:extLst>
              <a:ext uri="{FF2B5EF4-FFF2-40B4-BE49-F238E27FC236}">
                <a16:creationId xmlns:a16="http://schemas.microsoft.com/office/drawing/2014/main" id="{7576647B-9143-6F1B-E109-6E9AD33E70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6986" y="4264120"/>
            <a:ext cx="1216949" cy="954664"/>
          </a:xfrm>
          <a:prstGeom prst="rect">
            <a:avLst/>
          </a:prstGeom>
          <a:effectLst>
            <a:outerShdw blurRad="50800" dist="38100" dir="8100000" algn="tr" rotWithShape="0">
              <a:prstClr val="black">
                <a:alpha val="40000"/>
              </a:prstClr>
            </a:outerShdw>
          </a:effectLst>
        </p:spPr>
      </p:pic>
      <p:pic>
        <p:nvPicPr>
          <p:cNvPr id="32" name="圖片 3" descr="一張含有 文字, 電子用品 的圖片&#10;&#10;自動產生的描述">
            <a:extLst>
              <a:ext uri="{FF2B5EF4-FFF2-40B4-BE49-F238E27FC236}">
                <a16:creationId xmlns:a16="http://schemas.microsoft.com/office/drawing/2014/main" id="{7EBBF017-621E-FEB1-25E2-B1B4C10D0C9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8004" y="2164776"/>
            <a:ext cx="912497" cy="1024566"/>
          </a:xfrm>
          <a:prstGeom prst="rect">
            <a:avLst/>
          </a:prstGeom>
          <a:effectLst>
            <a:outerShdw blurRad="50800" dist="38100" dir="8100000" algn="tr" rotWithShape="0">
              <a:prstClr val="black">
                <a:alpha val="40000"/>
              </a:prstClr>
            </a:outerShdw>
          </a:effectLst>
        </p:spPr>
      </p:pic>
      <p:pic>
        <p:nvPicPr>
          <p:cNvPr id="33" name="圖片 40" descr="一張含有 文字 的圖片&#10;&#10;自動產生的描述">
            <a:extLst>
              <a:ext uri="{FF2B5EF4-FFF2-40B4-BE49-F238E27FC236}">
                <a16:creationId xmlns:a16="http://schemas.microsoft.com/office/drawing/2014/main" id="{E9B53152-2F28-4B4A-30E9-2C17343070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973" y="5038266"/>
            <a:ext cx="1519813" cy="1286361"/>
          </a:xfrm>
          <a:prstGeom prst="rect">
            <a:avLst/>
          </a:prstGeom>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690B89E2-38C5-5C88-BCA4-D8C9D0E13339}"/>
              </a:ext>
            </a:extLst>
          </p:cNvPr>
          <p:cNvSpPr txBox="1"/>
          <p:nvPr/>
        </p:nvSpPr>
        <p:spPr>
          <a:xfrm>
            <a:off x="2018786" y="6378990"/>
            <a:ext cx="3842719" cy="246221"/>
          </a:xfrm>
          <a:prstGeom prst="rect">
            <a:avLst/>
          </a:prstGeom>
          <a:noFill/>
        </p:spPr>
        <p:txBody>
          <a:bodyPr wrap="none" rtlCol="0">
            <a:spAutoFit/>
          </a:bodyPr>
          <a:lstStyle/>
          <a:p>
            <a:r>
              <a:rPr lang="en-US" sz="1000">
                <a:solidFill>
                  <a:schemeClr val="bg1"/>
                </a:solidFill>
                <a:latin typeface="Arial" panose="020B0604020202020204" pitchFamily="34" charset="0"/>
                <a:cs typeface="Arial" panose="020B0604020202020204" pitchFamily="34" charset="0"/>
                <a:sym typeface="+mn-lt"/>
              </a:rPr>
              <a:t>Note : Compatibility is subject to official website announcements.</a:t>
            </a:r>
            <a:endParaRPr lang="en-TW" sz="1000">
              <a:solidFill>
                <a:schemeClr val="bg1"/>
              </a:solidFill>
              <a:latin typeface="Arial" panose="020B0604020202020204" pitchFamily="34" charset="0"/>
              <a:cs typeface="Arial" panose="020B0604020202020204" pitchFamily="34" charset="0"/>
              <a:sym typeface="+mn-lt"/>
            </a:endParaRPr>
          </a:p>
        </p:txBody>
      </p:sp>
      <p:sp>
        <p:nvSpPr>
          <p:cNvPr id="5" name="矩形: 圓角 4">
            <a:extLst>
              <a:ext uri="{FF2B5EF4-FFF2-40B4-BE49-F238E27FC236}">
                <a16:creationId xmlns:a16="http://schemas.microsoft.com/office/drawing/2014/main" id="{D771D499-0E8F-E7E6-EC5A-9E51424EC93E}"/>
              </a:ext>
            </a:extLst>
          </p:cNvPr>
          <p:cNvSpPr/>
          <p:nvPr/>
        </p:nvSpPr>
        <p:spPr>
          <a:xfrm>
            <a:off x="596986" y="3270883"/>
            <a:ext cx="4825216" cy="734144"/>
          </a:xfrm>
          <a:prstGeom prst="roundRect">
            <a:avLst>
              <a:gd name="adj" fmla="val 9876"/>
            </a:avLst>
          </a:prstGeom>
          <a:gradFill>
            <a:gsLst>
              <a:gs pos="8000">
                <a:srgbClr val="9FF8FF">
                  <a:alpha val="0"/>
                </a:srgbClr>
              </a:gs>
              <a:gs pos="100000">
                <a:srgbClr val="004CD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8" name="矩形: 圓角 7">
            <a:extLst>
              <a:ext uri="{FF2B5EF4-FFF2-40B4-BE49-F238E27FC236}">
                <a16:creationId xmlns:a16="http://schemas.microsoft.com/office/drawing/2014/main" id="{2E4082D1-6317-1C6B-FB3E-9AC14570E37C}"/>
              </a:ext>
            </a:extLst>
          </p:cNvPr>
          <p:cNvSpPr/>
          <p:nvPr/>
        </p:nvSpPr>
        <p:spPr>
          <a:xfrm>
            <a:off x="596985" y="4223688"/>
            <a:ext cx="4825216" cy="734144"/>
          </a:xfrm>
          <a:prstGeom prst="roundRect">
            <a:avLst>
              <a:gd name="adj" fmla="val 9876"/>
            </a:avLst>
          </a:prstGeom>
          <a:gradFill>
            <a:gsLst>
              <a:gs pos="8000">
                <a:srgbClr val="9FF8FF">
                  <a:alpha val="0"/>
                </a:srgbClr>
              </a:gs>
              <a:gs pos="100000">
                <a:srgbClr val="004CD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10" name="矩形: 圓角 9">
            <a:extLst>
              <a:ext uri="{FF2B5EF4-FFF2-40B4-BE49-F238E27FC236}">
                <a16:creationId xmlns:a16="http://schemas.microsoft.com/office/drawing/2014/main" id="{A48D7380-711E-31E9-0243-6BECB70F4C94}"/>
              </a:ext>
            </a:extLst>
          </p:cNvPr>
          <p:cNvSpPr/>
          <p:nvPr/>
        </p:nvSpPr>
        <p:spPr>
          <a:xfrm>
            <a:off x="591978" y="5235535"/>
            <a:ext cx="4825216" cy="734144"/>
          </a:xfrm>
          <a:prstGeom prst="roundRect">
            <a:avLst>
              <a:gd name="adj" fmla="val 9876"/>
            </a:avLst>
          </a:prstGeom>
          <a:gradFill>
            <a:gsLst>
              <a:gs pos="8000">
                <a:srgbClr val="9FF8FF">
                  <a:alpha val="0"/>
                </a:srgbClr>
              </a:gs>
              <a:gs pos="100000">
                <a:srgbClr val="004CD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24" name="文字方塊 30">
            <a:extLst>
              <a:ext uri="{FF2B5EF4-FFF2-40B4-BE49-F238E27FC236}">
                <a16:creationId xmlns:a16="http://schemas.microsoft.com/office/drawing/2014/main" id="{DE4FBB16-794F-6F54-F8FD-4A40EBF0C31D}"/>
              </a:ext>
            </a:extLst>
          </p:cNvPr>
          <p:cNvSpPr txBox="1"/>
          <p:nvPr/>
        </p:nvSpPr>
        <p:spPr>
          <a:xfrm>
            <a:off x="2046275" y="2208326"/>
            <a:ext cx="3772839" cy="648960"/>
          </a:xfrm>
          <a:prstGeom prst="rect">
            <a:avLst/>
          </a:prstGeom>
          <a:noFill/>
        </p:spPr>
        <p:txBody>
          <a:bodyPr wrap="square">
            <a:spAutoFit/>
          </a:bodyPr>
          <a:lstStyle/>
          <a:p>
            <a:pPr defTabSz="1219170">
              <a:buClr>
                <a:srgbClr val="000000"/>
              </a:buClr>
            </a:pPr>
            <a:r>
              <a:rPr lang="en-US" altLang="zh-TW" sz="1867"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QXG </a:t>
            </a:r>
            <a:r>
              <a:rPr lang="en-US" altLang="zh-TW" sz="175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25GbE/10GbE/5GbE</a:t>
            </a:r>
          </a:p>
          <a:p>
            <a:pPr defTabSz="1219170">
              <a:buClr>
                <a:srgbClr val="000000"/>
              </a:buClr>
            </a:pPr>
            <a:r>
              <a:rPr lang="en-US" altLang="zh-TW" sz="175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/2.5GbE </a:t>
            </a:r>
            <a:r>
              <a:rPr lang="en-US" altLang="zh-TW" sz="15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NICs</a:t>
            </a:r>
            <a:endParaRPr lang="zh-TW" altLang="zh-TW" sz="15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6" name="文字方塊 31">
            <a:extLst>
              <a:ext uri="{FF2B5EF4-FFF2-40B4-BE49-F238E27FC236}">
                <a16:creationId xmlns:a16="http://schemas.microsoft.com/office/drawing/2014/main" id="{77248506-CA14-F91C-CC18-272F89E61EF6}"/>
              </a:ext>
            </a:extLst>
          </p:cNvPr>
          <p:cNvSpPr txBox="1"/>
          <p:nvPr/>
        </p:nvSpPr>
        <p:spPr>
          <a:xfrm>
            <a:off x="2046275" y="3467453"/>
            <a:ext cx="3264279" cy="379656"/>
          </a:xfrm>
          <a:prstGeom prst="rect">
            <a:avLst/>
          </a:prstGeom>
          <a:noFill/>
        </p:spPr>
        <p:txBody>
          <a:bodyPr wrap="square">
            <a:spAutoFit/>
          </a:bodyPr>
          <a:lstStyle/>
          <a:p>
            <a:pPr defTabSz="1219170">
              <a:buClr>
                <a:srgbClr val="000000"/>
              </a:buClr>
            </a:pPr>
            <a:r>
              <a:rPr lang="en-US" altLang="zh-TW" sz="1867"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QM2 M.2 SSD Expansion</a:t>
            </a:r>
            <a:endParaRPr lang="zh-TW" altLang="zh-TW" sz="1467"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7" name="文字方塊 32">
            <a:extLst>
              <a:ext uri="{FF2B5EF4-FFF2-40B4-BE49-F238E27FC236}">
                <a16:creationId xmlns:a16="http://schemas.microsoft.com/office/drawing/2014/main" id="{C1C77DC8-910A-2627-DE3B-ABA732C32CD2}"/>
              </a:ext>
            </a:extLst>
          </p:cNvPr>
          <p:cNvSpPr txBox="1"/>
          <p:nvPr/>
        </p:nvSpPr>
        <p:spPr>
          <a:xfrm>
            <a:off x="2046275" y="4287108"/>
            <a:ext cx="3473939" cy="666977"/>
          </a:xfrm>
          <a:prstGeom prst="rect">
            <a:avLst/>
          </a:prstGeom>
          <a:noFill/>
        </p:spPr>
        <p:txBody>
          <a:bodyPr wrap="square">
            <a:spAutoFit/>
          </a:bodyPr>
          <a:lstStyle/>
          <a:p>
            <a:pPr defTabSz="1219170">
              <a:buClr>
                <a:srgbClr val="000000"/>
              </a:buClr>
            </a:pPr>
            <a:r>
              <a:rPr lang="en-US" altLang="zh-TW" sz="1867"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QXP SAS, SATA, USB </a:t>
            </a:r>
          </a:p>
          <a:p>
            <a:pPr defTabSz="1219170">
              <a:buClr>
                <a:srgbClr val="000000"/>
              </a:buClr>
            </a:pP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Expansion</a:t>
            </a:r>
            <a:endParaRPr lang="zh-TW" altLang="zh-TW" sz="14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9" name="文字方塊 34">
            <a:extLst>
              <a:ext uri="{FF2B5EF4-FFF2-40B4-BE49-F238E27FC236}">
                <a16:creationId xmlns:a16="http://schemas.microsoft.com/office/drawing/2014/main" id="{31350048-2052-E852-940D-9BB28BBF762F}"/>
              </a:ext>
            </a:extLst>
          </p:cNvPr>
          <p:cNvSpPr txBox="1"/>
          <p:nvPr/>
        </p:nvSpPr>
        <p:spPr>
          <a:xfrm>
            <a:off x="2046276" y="5437369"/>
            <a:ext cx="2793540" cy="379656"/>
          </a:xfrm>
          <a:prstGeom prst="rect">
            <a:avLst/>
          </a:prstGeom>
          <a:noFill/>
        </p:spPr>
        <p:txBody>
          <a:bodyPr wrap="square">
            <a:spAutoFit/>
          </a:bodyPr>
          <a:lstStyle/>
          <a:p>
            <a:pPr defTabSz="1219170">
              <a:buClr>
                <a:srgbClr val="000000"/>
              </a:buClr>
            </a:pPr>
            <a:r>
              <a:rPr lang="en-US" altLang="zh-TW" sz="1867"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QXP Wi-Fi 6 &amp; FC AIC</a:t>
            </a:r>
            <a:endParaRPr lang="zh-TW" altLang="zh-TW" sz="1467"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28343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6" name="矩形 5">
            <a:extLst>
              <a:ext uri="{FF2B5EF4-FFF2-40B4-BE49-F238E27FC236}">
                <a16:creationId xmlns:a16="http://schemas.microsoft.com/office/drawing/2014/main" id="{0AA2C710-E93B-A80D-328D-2C9A39E2236D}"/>
              </a:ext>
            </a:extLst>
          </p:cNvPr>
          <p:cNvSpPr/>
          <p:nvPr/>
        </p:nvSpPr>
        <p:spPr>
          <a:xfrm>
            <a:off x="718241" y="1874067"/>
            <a:ext cx="10755517" cy="4983933"/>
          </a:xfrm>
          <a:prstGeom prst="rect">
            <a:avLst/>
          </a:prstGeom>
          <a:gradFill>
            <a:gsLst>
              <a:gs pos="18000">
                <a:schemeClr val="bg1"/>
              </a:gs>
              <a:gs pos="2000">
                <a:srgbClr val="ADB9CA"/>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09" name="Google Shape;309;p35"/>
          <p:cNvSpPr txBox="1">
            <a:spLocks noGrp="1"/>
          </p:cNvSpPr>
          <p:nvPr>
            <p:ph type="title" idx="4294967295"/>
          </p:nvPr>
        </p:nvSpPr>
        <p:spPr>
          <a:xfrm>
            <a:off x="0" y="374650"/>
            <a:ext cx="12192000" cy="1325563"/>
          </a:xfrm>
        </p:spPr>
        <p:txBody>
          <a:bodyPr>
            <a:noAutofit/>
          </a:bodyPr>
          <a:lstStyle/>
          <a:p>
            <a:pPr algn="ctr"/>
            <a:r>
              <a:rPr lang="en-US" altLang="zh-TW" sz="40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Integrated dual 2.5 GbE ports, and expandable to </a:t>
            </a:r>
            <a:br>
              <a:rPr lang="en-US" altLang="zh-TW" sz="40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br>
            <a:r>
              <a:rPr lang="en-US" altLang="zh-TW" sz="40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25GbE high-speed network with an optional NIC</a:t>
            </a:r>
            <a:endParaRPr lang="zh-TW" sz="4000">
              <a:solidFill>
                <a:schemeClr val="bg1"/>
              </a:solidFill>
              <a:latin typeface="Arial" panose="020B0604020202020204" pitchFamily="34" charset="0"/>
              <a:cs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sp>
        <p:nvSpPr>
          <p:cNvPr id="5" name="文字方塊 1">
            <a:extLst>
              <a:ext uri="{FF2B5EF4-FFF2-40B4-BE49-F238E27FC236}">
                <a16:creationId xmlns:a16="http://schemas.microsoft.com/office/drawing/2014/main" id="{569C4307-B91E-242C-FB8C-91A53F63B974}"/>
              </a:ext>
            </a:extLst>
          </p:cNvPr>
          <p:cNvSpPr txBox="1"/>
          <p:nvPr/>
        </p:nvSpPr>
        <p:spPr>
          <a:xfrm>
            <a:off x="1138068" y="2032965"/>
            <a:ext cx="4788282" cy="76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200" b="1">
                <a:latin typeface="Arial" panose="020B0604020202020204" pitchFamily="34" charset="0"/>
                <a:ea typeface="微軟正黑體"/>
                <a:cs typeface="Arial" panose="020B0604020202020204" pitchFamily="34" charset="0"/>
                <a:sym typeface="+mn-lt"/>
              </a:rPr>
              <a:t>2 x 2.5GbE </a:t>
            </a:r>
          </a:p>
          <a:p>
            <a:pPr algn="ctr"/>
            <a:r>
              <a:rPr lang="en-US" altLang="zh-TW" sz="2200" b="1">
                <a:latin typeface="Arial" panose="020B0604020202020204" pitchFamily="34" charset="0"/>
                <a:ea typeface="微軟正黑體"/>
                <a:cs typeface="Arial" panose="020B0604020202020204" pitchFamily="34" charset="0"/>
                <a:sym typeface="+mn-lt"/>
              </a:rPr>
              <a:t>SMB Sequential Throughput (1MB)</a:t>
            </a:r>
          </a:p>
        </p:txBody>
      </p:sp>
      <p:graphicFrame>
        <p:nvGraphicFramePr>
          <p:cNvPr id="7" name="圖表 6">
            <a:extLst>
              <a:ext uri="{FF2B5EF4-FFF2-40B4-BE49-F238E27FC236}">
                <a16:creationId xmlns:a16="http://schemas.microsoft.com/office/drawing/2014/main" id="{00EAAC60-F443-E58C-3E27-B06F0FDD7BE0}"/>
              </a:ext>
            </a:extLst>
          </p:cNvPr>
          <p:cNvGraphicFramePr/>
          <p:nvPr>
            <p:extLst>
              <p:ext uri="{D42A27DB-BD31-4B8C-83A1-F6EECF244321}">
                <p14:modId xmlns:p14="http://schemas.microsoft.com/office/powerpoint/2010/main" val="1513992052"/>
              </p:ext>
            </p:extLst>
          </p:nvPr>
        </p:nvGraphicFramePr>
        <p:xfrm>
          <a:off x="899092" y="3030530"/>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8" name="矩形 7">
            <a:extLst>
              <a:ext uri="{FF2B5EF4-FFF2-40B4-BE49-F238E27FC236}">
                <a16:creationId xmlns:a16="http://schemas.microsoft.com/office/drawing/2014/main" id="{6D8494BD-E1F8-EC7D-837A-E49EDE91425F}"/>
              </a:ext>
            </a:extLst>
          </p:cNvPr>
          <p:cNvSpPr/>
          <p:nvPr/>
        </p:nvSpPr>
        <p:spPr>
          <a:xfrm>
            <a:off x="2178047" y="3271643"/>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rgbClr val="C00000"/>
                </a:solidFill>
                <a:latin typeface="Arial" panose="020B0604020202020204" pitchFamily="34" charset="0"/>
                <a:ea typeface="微軟正黑體"/>
                <a:cs typeface="Arial" panose="020B0604020202020204" pitchFamily="34" charset="0"/>
                <a:sym typeface="+mn-lt"/>
              </a:rPr>
              <a:t>590 MB</a:t>
            </a:r>
            <a:r>
              <a:rPr kumimoji="0" lang="en-US" altLang="zh-TW" sz="1400" b="1" i="0" u="none" strike="noStrike" kern="0" cap="none" spc="0" normalizeH="0" baseline="0" noProof="0">
                <a:ln>
                  <a:noFill/>
                </a:ln>
                <a:solidFill>
                  <a:srgbClr val="C00000"/>
                </a:solidFill>
                <a:effectLst/>
                <a:uLnTx/>
                <a:uFillTx/>
                <a:latin typeface="Arial" panose="020B0604020202020204" pitchFamily="34" charset="0"/>
                <a:ea typeface="微軟正黑體"/>
                <a:cs typeface="Arial" panose="020B0604020202020204" pitchFamily="34" charset="0"/>
                <a:sym typeface="+mn-lt"/>
              </a:rPr>
              <a:t>/s</a:t>
            </a:r>
            <a:endParaRPr lang="zh-TW" altLang="en-US" sz="1400" b="1" i="0" u="none" strike="noStrike" kern="0" cap="none" spc="0" normalizeH="0" baseline="0" noProof="0">
              <a:ln>
                <a:noFill/>
              </a:ln>
              <a:solidFill>
                <a:srgbClr val="C00000"/>
              </a:solidFill>
              <a:effectLst/>
              <a:uLnTx/>
              <a:uFillTx/>
              <a:latin typeface="Arial" panose="020B0604020202020204" pitchFamily="34" charset="0"/>
              <a:ea typeface="微軟正黑體"/>
              <a:cs typeface="Arial" panose="020B0604020202020204" pitchFamily="34" charset="0"/>
            </a:endParaRPr>
          </a:p>
        </p:txBody>
      </p:sp>
      <p:sp>
        <p:nvSpPr>
          <p:cNvPr id="9" name="矩形 8">
            <a:extLst>
              <a:ext uri="{FF2B5EF4-FFF2-40B4-BE49-F238E27FC236}">
                <a16:creationId xmlns:a16="http://schemas.microsoft.com/office/drawing/2014/main" id="{85C5F243-96A9-AFE2-EB64-B2B37D2DEF24}"/>
              </a:ext>
            </a:extLst>
          </p:cNvPr>
          <p:cNvSpPr/>
          <p:nvPr/>
        </p:nvSpPr>
        <p:spPr>
          <a:xfrm>
            <a:off x="4104134" y="3212864"/>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rgbClr val="C00000"/>
                </a:solidFill>
                <a:latin typeface="Arial" panose="020B0604020202020204" pitchFamily="34" charset="0"/>
                <a:ea typeface="微軟正黑體"/>
                <a:cs typeface="Arial" panose="020B0604020202020204" pitchFamily="34" charset="0"/>
                <a:sym typeface="+mn-lt"/>
              </a:rPr>
              <a:t>591 MB</a:t>
            </a:r>
            <a:r>
              <a:rPr kumimoji="0" lang="en-US" altLang="zh-TW" sz="1400" b="1" i="0" u="none" strike="noStrike" kern="0" cap="none" spc="0" normalizeH="0" baseline="0" noProof="0">
                <a:ln>
                  <a:noFill/>
                </a:ln>
                <a:solidFill>
                  <a:srgbClr val="C00000"/>
                </a:solidFill>
                <a:effectLst/>
                <a:uLnTx/>
                <a:uFillTx/>
                <a:latin typeface="Arial" panose="020B0604020202020204" pitchFamily="34" charset="0"/>
                <a:ea typeface="微軟正黑體"/>
                <a:cs typeface="Arial" panose="020B0604020202020204" pitchFamily="34" charset="0"/>
                <a:sym typeface="+mn-lt"/>
              </a:rPr>
              <a:t>/s</a:t>
            </a:r>
            <a:endParaRPr kumimoji="0" lang="zh-TW" altLang="en-US" sz="1400" b="1" i="0" u="none" strike="noStrike" kern="0" cap="none" spc="0" normalizeH="0" baseline="0" noProof="0">
              <a:ln>
                <a:noFill/>
              </a:ln>
              <a:solidFill>
                <a:srgbClr val="C00000"/>
              </a:solidFill>
              <a:effectLst/>
              <a:uLnTx/>
              <a:uFillTx/>
              <a:latin typeface="Arial" panose="020B0604020202020204" pitchFamily="34" charset="0"/>
              <a:ea typeface="微軟正黑體"/>
              <a:cs typeface="Arial" panose="020B0604020202020204" pitchFamily="34" charset="0"/>
              <a:sym typeface="+mn-lt"/>
            </a:endParaRPr>
          </a:p>
        </p:txBody>
      </p:sp>
      <p:sp>
        <p:nvSpPr>
          <p:cNvPr id="10" name="文字方塊 5">
            <a:extLst>
              <a:ext uri="{FF2B5EF4-FFF2-40B4-BE49-F238E27FC236}">
                <a16:creationId xmlns:a16="http://schemas.microsoft.com/office/drawing/2014/main" id="{4B1D6255-96F7-CA23-882B-6B7E4B269A44}"/>
              </a:ext>
            </a:extLst>
          </p:cNvPr>
          <p:cNvSpPr txBox="1"/>
          <p:nvPr/>
        </p:nvSpPr>
        <p:spPr>
          <a:xfrm>
            <a:off x="6400027" y="2054590"/>
            <a:ext cx="4906108" cy="76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200" b="1">
                <a:latin typeface="Arial" panose="020B0604020202020204" pitchFamily="34" charset="0"/>
                <a:ea typeface="微軟正黑體"/>
                <a:cs typeface="Arial" panose="020B0604020202020204" pitchFamily="34" charset="0"/>
                <a:sym typeface="+mn-lt"/>
              </a:rPr>
              <a:t>2 x 25GbE </a:t>
            </a:r>
          </a:p>
          <a:p>
            <a:pPr algn="ctr"/>
            <a:r>
              <a:rPr lang="en-US" altLang="zh-TW" sz="2200" b="1">
                <a:latin typeface="Arial" panose="020B0604020202020204" pitchFamily="34" charset="0"/>
                <a:ea typeface="微軟正黑體"/>
                <a:cs typeface="Arial" panose="020B0604020202020204" pitchFamily="34" charset="0"/>
                <a:sym typeface="+mn-lt"/>
              </a:rPr>
              <a:t>SMB Sequential Throughput (1MB)</a:t>
            </a:r>
          </a:p>
        </p:txBody>
      </p:sp>
      <p:graphicFrame>
        <p:nvGraphicFramePr>
          <p:cNvPr id="11" name="圖表 10">
            <a:extLst>
              <a:ext uri="{FF2B5EF4-FFF2-40B4-BE49-F238E27FC236}">
                <a16:creationId xmlns:a16="http://schemas.microsoft.com/office/drawing/2014/main" id="{D8B56B0F-32A0-BC80-A035-741A716D22F6}"/>
              </a:ext>
            </a:extLst>
          </p:cNvPr>
          <p:cNvGraphicFramePr/>
          <p:nvPr>
            <p:extLst>
              <p:ext uri="{D42A27DB-BD31-4B8C-83A1-F6EECF244321}">
                <p14:modId xmlns:p14="http://schemas.microsoft.com/office/powerpoint/2010/main" val="845950387"/>
              </p:ext>
            </p:extLst>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6"/>
          </a:graphicData>
        </a:graphic>
      </p:graphicFrame>
      <p:sp>
        <p:nvSpPr>
          <p:cNvPr id="12" name="矩形 11">
            <a:extLst>
              <a:ext uri="{FF2B5EF4-FFF2-40B4-BE49-F238E27FC236}">
                <a16:creationId xmlns:a16="http://schemas.microsoft.com/office/drawing/2014/main" id="{8FEB39BF-1D13-3A86-C18F-2B8A744EC30B}"/>
              </a:ext>
            </a:extLst>
          </p:cNvPr>
          <p:cNvSpPr/>
          <p:nvPr/>
        </p:nvSpPr>
        <p:spPr>
          <a:xfrm>
            <a:off x="7646360" y="3671214"/>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latin typeface="Arial" panose="020B0604020202020204" pitchFamily="34" charset="0"/>
                <a:ea typeface="微軟正黑體"/>
                <a:cs typeface="Arial" panose="020B0604020202020204" pitchFamily="34" charset="0"/>
                <a:sym typeface="+mn-lt"/>
              </a:rPr>
              <a:t>3,838</a:t>
            </a:r>
            <a:r>
              <a:rPr kumimoji="0" lang="en-US" altLang="zh-TW" sz="1400" b="1" i="0" u="none" strike="noStrike" kern="0" cap="none" spc="0" normalizeH="0" baseline="0" noProof="0">
                <a:ln>
                  <a:noFill/>
                </a:ln>
                <a:solidFill>
                  <a:srgbClr val="C00000"/>
                </a:solidFill>
                <a:effectLst/>
                <a:uLnTx/>
                <a:uFillTx/>
                <a:latin typeface="Arial" panose="020B0604020202020204" pitchFamily="34" charset="0"/>
                <a:ea typeface="微軟正黑體"/>
                <a:cs typeface="Arial" panose="020B0604020202020204" pitchFamily="34" charset="0"/>
                <a:sym typeface="+mn-lt"/>
              </a:rPr>
              <a:t> MB/s</a:t>
            </a:r>
            <a:endParaRPr kumimoji="0" lang="zh-TW" altLang="en-US" sz="1400" b="1" i="0" u="none" strike="noStrike" kern="0" cap="none" spc="0" normalizeH="0" baseline="0" noProof="0">
              <a:ln>
                <a:noFill/>
              </a:ln>
              <a:solidFill>
                <a:srgbClr val="C00000"/>
              </a:solidFill>
              <a:effectLst/>
              <a:uLnTx/>
              <a:uFillTx/>
              <a:latin typeface="Arial" panose="020B0604020202020204" pitchFamily="34" charset="0"/>
              <a:ea typeface="微軟正黑體"/>
              <a:cs typeface="Arial" panose="020B0604020202020204" pitchFamily="34" charset="0"/>
              <a:sym typeface="+mn-lt"/>
            </a:endParaRPr>
          </a:p>
        </p:txBody>
      </p:sp>
      <p:sp>
        <p:nvSpPr>
          <p:cNvPr id="13" name="矩形 12">
            <a:extLst>
              <a:ext uri="{FF2B5EF4-FFF2-40B4-BE49-F238E27FC236}">
                <a16:creationId xmlns:a16="http://schemas.microsoft.com/office/drawing/2014/main" id="{18B670B8-0A38-8EB8-9847-7B87DD60943D}"/>
              </a:ext>
            </a:extLst>
          </p:cNvPr>
          <p:cNvSpPr/>
          <p:nvPr/>
        </p:nvSpPr>
        <p:spPr>
          <a:xfrm>
            <a:off x="9535210" y="2876641"/>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a:solidFill>
                  <a:srgbClr val="C00000"/>
                </a:solidFill>
                <a:latin typeface="Arial" panose="020B0604020202020204" pitchFamily="34" charset="0"/>
                <a:ea typeface="微軟正黑體"/>
                <a:cs typeface="Arial" panose="020B0604020202020204" pitchFamily="34" charset="0"/>
                <a:sym typeface="+mn-lt"/>
              </a:rPr>
              <a:t>5,908 MB</a:t>
            </a:r>
            <a:r>
              <a:rPr kumimoji="0" lang="en-US" altLang="zh-TW" sz="1400" b="1" i="0" u="none" strike="noStrike" kern="0" cap="none" spc="0" normalizeH="0" baseline="0" noProof="0">
                <a:ln>
                  <a:noFill/>
                </a:ln>
                <a:solidFill>
                  <a:srgbClr val="C00000"/>
                </a:solidFill>
                <a:effectLst/>
                <a:uLnTx/>
                <a:uFillTx/>
                <a:latin typeface="Arial" panose="020B0604020202020204" pitchFamily="34" charset="0"/>
                <a:ea typeface="微軟正黑體"/>
                <a:cs typeface="Arial" panose="020B0604020202020204" pitchFamily="34" charset="0"/>
                <a:sym typeface="+mn-lt"/>
              </a:rPr>
              <a:t>/s</a:t>
            </a:r>
            <a:endParaRPr kumimoji="0" lang="zh-TW" altLang="en-US" sz="1400" b="1" i="0" u="none" strike="noStrike" kern="0" cap="none" spc="0" normalizeH="0" baseline="0" noProof="0">
              <a:ln>
                <a:noFill/>
              </a:ln>
              <a:solidFill>
                <a:srgbClr val="C00000"/>
              </a:solidFill>
              <a:effectLst/>
              <a:uLnTx/>
              <a:uFillTx/>
              <a:latin typeface="Arial" panose="020B0604020202020204" pitchFamily="34" charset="0"/>
              <a:ea typeface="微軟正黑體"/>
              <a:cs typeface="Arial" panose="020B0604020202020204" pitchFamily="34" charset="0"/>
              <a:sym typeface="+mn-lt"/>
            </a:endParaRPr>
          </a:p>
        </p:txBody>
      </p:sp>
      <p:cxnSp>
        <p:nvCxnSpPr>
          <p:cNvPr id="14" name="Google Shape;1115;gc428d55399_0_337">
            <a:extLst>
              <a:ext uri="{FF2B5EF4-FFF2-40B4-BE49-F238E27FC236}">
                <a16:creationId xmlns:a16="http://schemas.microsoft.com/office/drawing/2014/main" id="{09BB9D41-01E1-A530-BE58-AA65A8105CD0}"/>
              </a:ext>
            </a:extLst>
          </p:cNvPr>
          <p:cNvCxnSpPr>
            <a:cxnSpLocks/>
          </p:cNvCxnSpPr>
          <p:nvPr/>
        </p:nvCxnSpPr>
        <p:spPr>
          <a:xfrm>
            <a:off x="1176267" y="2853146"/>
            <a:ext cx="4465063" cy="0"/>
          </a:xfrm>
          <a:prstGeom prst="straightConnector1">
            <a:avLst/>
          </a:prstGeom>
          <a:noFill/>
          <a:ln w="25400" cap="flat" cmpd="sng">
            <a:gradFill>
              <a:gsLst>
                <a:gs pos="1000">
                  <a:srgbClr val="FF0000"/>
                </a:gs>
                <a:gs pos="100000">
                  <a:srgbClr val="FE4F00"/>
                </a:gs>
              </a:gsLst>
              <a:lin ang="0" scaled="0"/>
            </a:gradFill>
            <a:prstDash val="solid"/>
            <a:round/>
            <a:headEnd type="none" w="sm" len="sm"/>
            <a:tailEnd type="none" w="sm" len="sm"/>
          </a:ln>
        </p:spPr>
      </p:cxnSp>
      <p:cxnSp>
        <p:nvCxnSpPr>
          <p:cNvPr id="15" name="Google Shape;1115;gc428d55399_0_337">
            <a:extLst>
              <a:ext uri="{FF2B5EF4-FFF2-40B4-BE49-F238E27FC236}">
                <a16:creationId xmlns:a16="http://schemas.microsoft.com/office/drawing/2014/main" id="{0AC76920-FE43-8663-E1F3-FCD25C04CF33}"/>
              </a:ext>
            </a:extLst>
          </p:cNvPr>
          <p:cNvCxnSpPr>
            <a:cxnSpLocks/>
          </p:cNvCxnSpPr>
          <p:nvPr/>
        </p:nvCxnSpPr>
        <p:spPr>
          <a:xfrm>
            <a:off x="6651225" y="2853146"/>
            <a:ext cx="4465063" cy="0"/>
          </a:xfrm>
          <a:prstGeom prst="straightConnector1">
            <a:avLst/>
          </a:prstGeom>
          <a:noFill/>
          <a:ln w="25400" cap="flat" cmpd="sng">
            <a:gradFill>
              <a:gsLst>
                <a:gs pos="1000">
                  <a:srgbClr val="FF0000"/>
                </a:gs>
                <a:gs pos="100000">
                  <a:srgbClr val="FE4F00"/>
                </a:gs>
              </a:gsLst>
              <a:lin ang="0" scaled="0"/>
            </a:gradFill>
            <a:prstDash val="solid"/>
            <a:round/>
            <a:headEnd type="none" w="sm" len="sm"/>
            <a:tailEnd type="none" w="sm" len="sm"/>
          </a:ln>
        </p:spPr>
      </p:cxnSp>
      <p:sp>
        <p:nvSpPr>
          <p:cNvPr id="22" name="文字方塊 21">
            <a:extLst>
              <a:ext uri="{FF2B5EF4-FFF2-40B4-BE49-F238E27FC236}">
                <a16:creationId xmlns:a16="http://schemas.microsoft.com/office/drawing/2014/main" id="{453CAED8-7912-D69C-C9DF-0C88F2194901}"/>
              </a:ext>
            </a:extLst>
          </p:cNvPr>
          <p:cNvSpPr txBox="1"/>
          <p:nvPr/>
        </p:nvSpPr>
        <p:spPr>
          <a:xfrm>
            <a:off x="1138068" y="5875726"/>
            <a:ext cx="8029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800">
                <a:latin typeface="Arial" panose="020B0604020202020204" pitchFamily="34" charset="0"/>
                <a:ea typeface="ＭＳ Ｐゴシック"/>
                <a:cs typeface="Arial" panose="020B0604020202020204" pitchFamily="34" charset="0"/>
              </a:rPr>
              <a:t>Test environment :</a:t>
            </a:r>
            <a:r>
              <a:rPr lang="zh-TW" altLang="en-US" sz="800">
                <a:latin typeface="Arial" panose="020B0604020202020204" pitchFamily="34" charset="0"/>
                <a:ea typeface="ＭＳ Ｐゴシック"/>
                <a:cs typeface="Arial" panose="020B0604020202020204" pitchFamily="34" charset="0"/>
              </a:rPr>
              <a:t> </a:t>
            </a:r>
            <a:r>
              <a:rPr lang="zh-TW" sz="800">
                <a:latin typeface="Arial" panose="020B0604020202020204" pitchFamily="34" charset="0"/>
                <a:ea typeface="微軟正黑體"/>
                <a:cs typeface="Arial" panose="020B0604020202020204" pitchFamily="34" charset="0"/>
              </a:rPr>
              <a:t>​</a:t>
            </a:r>
            <a:br>
              <a:rPr lang="zh-TW" sz="800">
                <a:latin typeface="Arial" panose="020B0604020202020204" pitchFamily="34" charset="0"/>
                <a:cs typeface="Arial" panose="020B0604020202020204" pitchFamily="34" charset="0"/>
              </a:rPr>
            </a:br>
            <a:r>
              <a:rPr lang="en-US" altLang="zh-TW" sz="800">
                <a:latin typeface="Arial" panose="020B0604020202020204" pitchFamily="34" charset="0"/>
                <a:ea typeface="微軟正黑體"/>
                <a:cs typeface="Arial" panose="020B0604020202020204" pitchFamily="34" charset="0"/>
              </a:rPr>
              <a:t>NAS: TVS-h874T-i7-32G</a:t>
            </a:r>
            <a:br>
              <a:rPr lang="zh-TW" sz="800">
                <a:latin typeface="Arial" panose="020B0604020202020204" pitchFamily="34" charset="0"/>
                <a:cs typeface="Arial" panose="020B0604020202020204" pitchFamily="34" charset="0"/>
              </a:rPr>
            </a:br>
            <a:r>
              <a:rPr lang="en-US" altLang="zh-TW" sz="800">
                <a:latin typeface="Arial" panose="020B0604020202020204" pitchFamily="34" charset="0"/>
                <a:ea typeface="微軟正黑體"/>
                <a:cs typeface="Arial" panose="020B0604020202020204" pitchFamily="34" charset="0"/>
              </a:rPr>
              <a:t>OS</a:t>
            </a:r>
            <a:r>
              <a:rPr lang="zh-TW" altLang="en-US" sz="800">
                <a:latin typeface="Arial" panose="020B0604020202020204" pitchFamily="34" charset="0"/>
                <a:ea typeface="微軟正黑體"/>
                <a:cs typeface="Arial" panose="020B0604020202020204" pitchFamily="34" charset="0"/>
              </a:rPr>
              <a:t>：</a:t>
            </a:r>
            <a:r>
              <a:rPr lang="en-US" altLang="zh-TW" sz="800" err="1">
                <a:latin typeface="Arial" panose="020B0604020202020204" pitchFamily="34" charset="0"/>
                <a:ea typeface="微軟正黑體"/>
                <a:cs typeface="Arial" panose="020B0604020202020204" pitchFamily="34" charset="0"/>
              </a:rPr>
              <a:t>QuTS</a:t>
            </a:r>
            <a:r>
              <a:rPr lang="en-US" altLang="zh-TW" sz="800">
                <a:latin typeface="Arial" panose="020B0604020202020204" pitchFamily="34" charset="0"/>
                <a:ea typeface="微軟正黑體"/>
                <a:cs typeface="Arial" panose="020B0604020202020204" pitchFamily="34" charset="0"/>
              </a:rPr>
              <a:t> hero h5.0.1</a:t>
            </a:r>
            <a:br>
              <a:rPr lang="zh-TW" sz="800">
                <a:latin typeface="Arial" panose="020B0604020202020204" pitchFamily="34" charset="0"/>
                <a:cs typeface="Arial" panose="020B0604020202020204" pitchFamily="34" charset="0"/>
              </a:rPr>
            </a:br>
            <a:r>
              <a:rPr lang="en-US" altLang="zh-TW" sz="800">
                <a:latin typeface="Arial" panose="020B0604020202020204" pitchFamily="34" charset="0"/>
                <a:ea typeface="微軟正黑體"/>
                <a:cs typeface="Arial" panose="020B0604020202020204" pitchFamily="34" charset="0"/>
              </a:rPr>
              <a:t>Volume type: RAID 5; 8 x Samsung 860 EVO 1TB </a:t>
            </a:r>
            <a:r>
              <a:rPr lang="zh-TW" sz="800">
                <a:latin typeface="Arial" panose="020B0604020202020204" pitchFamily="34" charset="0"/>
                <a:ea typeface="微軟正黑體"/>
                <a:cs typeface="Arial" panose="020B0604020202020204" pitchFamily="34" charset="0"/>
              </a:rPr>
              <a:t>​</a:t>
            </a:r>
          </a:p>
          <a:p>
            <a:r>
              <a:rPr lang="en-US" altLang="zh-TW" sz="800">
                <a:latin typeface="Arial" panose="020B0604020202020204" pitchFamily="34" charset="0"/>
                <a:ea typeface="微軟正黑體"/>
                <a:cs typeface="Arial" panose="020B0604020202020204" pitchFamily="34" charset="0"/>
              </a:rPr>
              <a:t>Client PC: Windows Server 2019, AMD EPYC 7232P 3.0GHz, 64GB RAM,</a:t>
            </a:r>
          </a:p>
          <a:p>
            <a:r>
              <a:rPr lang="en-US" sz="800" err="1">
                <a:latin typeface="Arial" panose="020B0604020202020204" pitchFamily="34" charset="0"/>
                <a:ea typeface="Microsoft JhengHei"/>
                <a:cs typeface="Arial" panose="020B0604020202020204" pitchFamily="34" charset="0"/>
              </a:rPr>
              <a:t>IOmeter</a:t>
            </a:r>
            <a:r>
              <a:rPr lang="en-US" sz="800">
                <a:latin typeface="Arial" panose="020B0604020202020204" pitchFamily="34" charset="0"/>
                <a:ea typeface="Microsoft JhengHei"/>
                <a:cs typeface="Arial" panose="020B0604020202020204" pitchFamily="34" charset="0"/>
              </a:rPr>
              <a:t> : RAM*4, 30-sec ramp up time, 3-min seq. run time, 1 worker, 32-outstanding</a:t>
            </a:r>
            <a:endParaRPr lang="en-US">
              <a:latin typeface="Arial" panose="020B0604020202020204" pitchFamily="34" charset="0"/>
              <a:cs typeface="Arial" panose="020B0604020202020204" pitchFamily="34" charset="0"/>
            </a:endParaRPr>
          </a:p>
        </p:txBody>
      </p:sp>
      <p:pic>
        <p:nvPicPr>
          <p:cNvPr id="18" name="圖片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205549" y="5704416"/>
            <a:ext cx="1877453" cy="1173617"/>
          </a:xfrm>
          <a:prstGeom prst="rect">
            <a:avLst/>
          </a:prstGeom>
        </p:spPr>
      </p:pic>
      <p:pic>
        <p:nvPicPr>
          <p:cNvPr id="3" name="圖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23509" y="6003638"/>
            <a:ext cx="1177442" cy="736032"/>
          </a:xfrm>
          <a:prstGeom prst="rect">
            <a:avLst/>
          </a:prstGeom>
        </p:spPr>
      </p:pic>
      <p:sp>
        <p:nvSpPr>
          <p:cNvPr id="4" name="矩形 3"/>
          <p:cNvSpPr/>
          <p:nvPr/>
        </p:nvSpPr>
        <p:spPr>
          <a:xfrm>
            <a:off x="8341458" y="6039263"/>
            <a:ext cx="4019463" cy="523220"/>
          </a:xfrm>
          <a:prstGeom prst="rect">
            <a:avLst/>
          </a:prstGeom>
        </p:spPr>
        <p:txBody>
          <a:bodyPr wrap="square">
            <a:spAutoFit/>
          </a:bodyPr>
          <a:lstStyle/>
          <a:p>
            <a:r>
              <a:rPr lang="en-US" altLang="zh-TW" sz="1400">
                <a:latin typeface="Arial" panose="020B0604020202020204" pitchFamily="34" charset="0"/>
                <a:ea typeface="ＭＳ Ｐゴシック"/>
                <a:cs typeface="Arial" panose="020B0604020202020204" pitchFamily="34" charset="0"/>
              </a:rPr>
              <a:t>With a QXG-25G2SF-CX6</a:t>
            </a:r>
            <a:br>
              <a:rPr lang="zh-TW" altLang="zh-TW" sz="1400">
                <a:latin typeface="Arial" panose="020B0604020202020204" pitchFamily="34" charset="0"/>
                <a:cs typeface="Arial" panose="020B0604020202020204" pitchFamily="34" charset="0"/>
              </a:rPr>
            </a:br>
            <a:r>
              <a:rPr lang="en-US" altLang="zh-TW" sz="1400">
                <a:latin typeface="Arial" panose="020B0604020202020204" pitchFamily="34" charset="0"/>
                <a:ea typeface="微軟正黑體"/>
                <a:cs typeface="Arial" panose="020B0604020202020204" pitchFamily="34" charset="0"/>
              </a:rPr>
              <a:t>Dual-port SFP28 25Gb NIC</a:t>
            </a:r>
            <a:endParaRPr lang="en-US" altLang="zh-TW"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320002"/>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人員, 室內, 天花板 的圖片&#10;&#10;自動產生的描述">
            <a:extLst>
              <a:ext uri="{FF2B5EF4-FFF2-40B4-BE49-F238E27FC236}">
                <a16:creationId xmlns:a16="http://schemas.microsoft.com/office/drawing/2014/main" id="{B292D49D-9718-D363-9F58-1F83D0D5C0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2" t="4277" r="1675"/>
          <a:stretch/>
        </p:blipFill>
        <p:spPr>
          <a:xfrm>
            <a:off x="0" y="0"/>
            <a:ext cx="12192000" cy="6858000"/>
          </a:xfrm>
          <a:prstGeom prst="rect">
            <a:avLst/>
          </a:prstGeom>
        </p:spPr>
      </p:pic>
      <p:sp>
        <p:nvSpPr>
          <p:cNvPr id="3" name="矩形 2">
            <a:extLst>
              <a:ext uri="{FF2B5EF4-FFF2-40B4-BE49-F238E27FC236}">
                <a16:creationId xmlns:a16="http://schemas.microsoft.com/office/drawing/2014/main" id="{5D89345A-A3F9-D89D-1359-EC72671B89EF}"/>
              </a:ext>
            </a:extLst>
          </p:cNvPr>
          <p:cNvSpPr/>
          <p:nvPr/>
        </p:nvSpPr>
        <p:spPr>
          <a:xfrm rot="10800000">
            <a:off x="0" y="-2"/>
            <a:ext cx="12192000" cy="2710309"/>
          </a:xfrm>
          <a:prstGeom prst="rect">
            <a:avLst/>
          </a:prstGeom>
          <a:gradFill>
            <a:gsLst>
              <a:gs pos="0">
                <a:srgbClr val="000002">
                  <a:alpha val="0"/>
                </a:srgbClr>
              </a:gs>
              <a:gs pos="100000">
                <a:srgbClr val="0000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2">
            <a:extLst>
              <a:ext uri="{FF2B5EF4-FFF2-40B4-BE49-F238E27FC236}">
                <a16:creationId xmlns:a16="http://schemas.microsoft.com/office/drawing/2014/main" id="{F343DE30-595C-31CE-3C00-A8E7BA428EF5}"/>
              </a:ext>
            </a:extLst>
          </p:cNvPr>
          <p:cNvGraphicFramePr>
            <a:graphicFrameLocks noGrp="1"/>
          </p:cNvGraphicFramePr>
          <p:nvPr>
            <p:extLst>
              <p:ext uri="{D42A27DB-BD31-4B8C-83A1-F6EECF244321}">
                <p14:modId xmlns:p14="http://schemas.microsoft.com/office/powerpoint/2010/main" val="3600831834"/>
              </p:ext>
            </p:extLst>
          </p:nvPr>
        </p:nvGraphicFramePr>
        <p:xfrm>
          <a:off x="1106855" y="2622542"/>
          <a:ext cx="6227264" cy="3612294"/>
        </p:xfrm>
        <a:graphic>
          <a:graphicData uri="http://schemas.openxmlformats.org/drawingml/2006/table">
            <a:tbl>
              <a:tblPr firstRow="1" bandRow="1">
                <a:tableStyleId>{21E4AEA4-8DFA-4A89-87EB-49C32662AFE0}</a:tableStyleId>
              </a:tblPr>
              <a:tblGrid>
                <a:gridCol w="2222593">
                  <a:extLst>
                    <a:ext uri="{9D8B030D-6E8A-4147-A177-3AD203B41FA5}">
                      <a16:colId xmlns:a16="http://schemas.microsoft.com/office/drawing/2014/main" val="1611152212"/>
                    </a:ext>
                  </a:extLst>
                </a:gridCol>
                <a:gridCol w="1988986">
                  <a:extLst>
                    <a:ext uri="{9D8B030D-6E8A-4147-A177-3AD203B41FA5}">
                      <a16:colId xmlns:a16="http://schemas.microsoft.com/office/drawing/2014/main" val="3086726967"/>
                    </a:ext>
                  </a:extLst>
                </a:gridCol>
                <a:gridCol w="2015685">
                  <a:extLst>
                    <a:ext uri="{9D8B030D-6E8A-4147-A177-3AD203B41FA5}">
                      <a16:colId xmlns:a16="http://schemas.microsoft.com/office/drawing/2014/main" val="2909376281"/>
                    </a:ext>
                  </a:extLst>
                </a:gridCol>
              </a:tblGrid>
              <a:tr h="470974">
                <a:tc>
                  <a:txBody>
                    <a:bodyPr/>
                    <a:lstStyle/>
                    <a:p>
                      <a:endParaRPr lang="zh-TW" altLang="en-US">
                        <a:latin typeface="Arial" panose="020B0604020202020204" pitchFamily="34" charset="0"/>
                        <a:ea typeface="微軟正黑體" panose="020B0604030504040204" pitchFamily="34" charset="-120"/>
                        <a:cs typeface="Arial" panose="020B0604020202020204" pitchFamily="34" charset="0"/>
                      </a:endParaRPr>
                    </a:p>
                  </a:txBody>
                  <a:tcPr anchor="ctr">
                    <a:lnL w="12700" cmpd="sng">
                      <a:noFill/>
                    </a:lnL>
                    <a:lnT w="12700" cmpd="sng">
                      <a:noFill/>
                    </a:lnT>
                    <a:lnB w="38100" cmpd="sng">
                      <a:noFill/>
                    </a:lnB>
                    <a:solidFill>
                      <a:srgbClr val="FE4F00"/>
                    </a:solidFill>
                  </a:tcPr>
                </a:tc>
                <a:tc>
                  <a:txBody>
                    <a:bodyPr/>
                    <a:lstStyle/>
                    <a:p>
                      <a:pPr algn="ctr"/>
                      <a:r>
                        <a:rPr lang="en-US" altLang="zh-TW" sz="1800" b="1">
                          <a:solidFill>
                            <a:schemeClr val="tx1"/>
                          </a:solidFill>
                          <a:latin typeface="Arial" panose="020B0604020202020204" pitchFamily="34" charset="0"/>
                          <a:ea typeface="微軟正黑體" panose="020B0604030504040204" pitchFamily="34" charset="-120"/>
                          <a:cs typeface="Arial" panose="020B0604020202020204" pitchFamily="34" charset="0"/>
                        </a:rPr>
                        <a:t>Date</a:t>
                      </a:r>
                      <a:r>
                        <a:rPr lang="zh-TW" altLang="en-US" sz="18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1800" b="1">
                          <a:solidFill>
                            <a:schemeClr val="tx1"/>
                          </a:solidFill>
                          <a:latin typeface="Arial" panose="020B0604020202020204" pitchFamily="34" charset="0"/>
                          <a:ea typeface="微軟正黑體" panose="020B0604030504040204" pitchFamily="34" charset="-120"/>
                          <a:cs typeface="Arial" panose="020B0604020202020204" pitchFamily="34" charset="0"/>
                        </a:rPr>
                        <a:t>Rate</a:t>
                      </a:r>
                    </a:p>
                  </a:txBody>
                  <a:tcPr anchor="ctr">
                    <a:lnT w="12700" cmpd="sng">
                      <a:noFill/>
                    </a:lnT>
                    <a:lnB w="38100" cmpd="sng">
                      <a:noFill/>
                    </a:lnB>
                    <a:solidFill>
                      <a:srgbClr val="FE4F00"/>
                    </a:solidFill>
                  </a:tcPr>
                </a:tc>
                <a:tc>
                  <a:txBody>
                    <a:bodyPr/>
                    <a:lstStyle/>
                    <a:p>
                      <a:pPr marL="0" marR="0" lvl="0" indent="0" algn="ctr" defTabSz="914400" rtl="0" eaLnBrk="1" latinLnBrk="0" hangingPunct="1">
                        <a:spcBef>
                          <a:spcPts val="0"/>
                        </a:spcBef>
                        <a:spcAft>
                          <a:spcPts val="0"/>
                        </a:spcAft>
                        <a:buNone/>
                      </a:pPr>
                      <a:r>
                        <a:rPr lang="en-US" altLang="zh-TW" sz="1800" b="1" kern="1200">
                          <a:solidFill>
                            <a:schemeClr val="tx1"/>
                          </a:solidFill>
                          <a:latin typeface="Arial" panose="020B0604020202020204" pitchFamily="34" charset="0"/>
                          <a:ea typeface="微軟正黑體" panose="020B0604030504040204" pitchFamily="34" charset="-120"/>
                          <a:cs typeface="Arial" panose="020B0604020202020204" pitchFamily="34" charset="0"/>
                        </a:rPr>
                        <a:t>File Size</a:t>
                      </a:r>
                      <a:endParaRPr lang="zh-TW" altLang="zh-TW" sz="1800" b="1" kern="120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R w="12700" cmpd="sng">
                      <a:noFill/>
                    </a:lnR>
                    <a:lnT w="12700" cmpd="sng">
                      <a:noFill/>
                    </a:lnT>
                    <a:lnB w="38100" cmpd="sng">
                      <a:noFill/>
                    </a:lnB>
                    <a:solidFill>
                      <a:srgbClr val="FE4F00"/>
                    </a:solidFill>
                  </a:tcPr>
                </a:tc>
                <a:extLst>
                  <a:ext uri="{0D108BD9-81ED-4DB2-BD59-A6C34878D82A}">
                    <a16:rowId xmlns:a16="http://schemas.microsoft.com/office/drawing/2014/main" val="3837753678"/>
                  </a:ext>
                </a:extLst>
              </a:tr>
              <a:tr h="448760">
                <a:tc>
                  <a:txBody>
                    <a:bodyPr/>
                    <a:lstStyle/>
                    <a:p>
                      <a:pPr marL="0" marR="0" indent="0" algn="ctr" rtl="0" latinLnBrk="0">
                        <a:spcBef>
                          <a:spcPts val="0"/>
                        </a:spcBef>
                        <a:spcAft>
                          <a:spcPts val="0"/>
                        </a:spcAft>
                      </a:pPr>
                      <a:r>
                        <a:rPr lang="af-ZA" altLang="zh-TW" sz="1400" b="1" spc="0" baseline="0">
                          <a:effectLst/>
                          <a:latin typeface="Arial" panose="020B0604020202020204" pitchFamily="34" charset="0"/>
                          <a:ea typeface="微軟正黑體" panose="020B0604030504040204" pitchFamily="34" charset="-120"/>
                          <a:cs typeface="Arial" panose="020B0604020202020204" pitchFamily="34" charset="0"/>
                        </a:rPr>
                        <a:t>HD 1080P (ProRes 422)</a:t>
                      </a:r>
                      <a:endParaRPr lang="af-ZA" altLang="zh-TW" sz="1400"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mpd="sng">
                      <a:noFill/>
                    </a:lnL>
                    <a:lnT w="381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220 Mb/s</a:t>
                      </a:r>
                      <a:endParaRPr lang="af-ZA" altLang="zh-TW"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381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90 GB/hr</a:t>
                      </a:r>
                      <a:endParaRPr lang="af-ZA" altLang="zh-TW"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12700" cmpd="sng">
                      <a:noFill/>
                    </a:lnR>
                    <a:lnT w="38100" cmpd="sng">
                      <a:noFill/>
                    </a:lnT>
                    <a:lnB w="12700" cmpd="sng">
                      <a:noFill/>
                    </a:lnB>
                  </a:tcPr>
                </a:tc>
                <a:extLst>
                  <a:ext uri="{0D108BD9-81ED-4DB2-BD59-A6C34878D82A}">
                    <a16:rowId xmlns:a16="http://schemas.microsoft.com/office/drawing/2014/main" val="378692072"/>
                  </a:ext>
                </a:extLst>
              </a:tr>
              <a:tr h="448760">
                <a:tc>
                  <a:txBody>
                    <a:bodyPr/>
                    <a:lstStyle/>
                    <a:p>
                      <a:pPr marL="0" marR="0" indent="0" algn="ctr" rtl="0" latinLnBrk="0">
                        <a:spcBef>
                          <a:spcPts val="0"/>
                        </a:spcBef>
                        <a:spcAft>
                          <a:spcPts val="0"/>
                        </a:spcAft>
                      </a:pPr>
                      <a:r>
                        <a:rPr lang="af-ZA" altLang="zh-TW" sz="1400" b="1" spc="0" baseline="0">
                          <a:effectLst/>
                          <a:latin typeface="Arial" panose="020B0604020202020204" pitchFamily="34" charset="0"/>
                          <a:ea typeface="微軟正黑體" panose="020B0604030504040204" pitchFamily="34" charset="-120"/>
                          <a:cs typeface="Arial" panose="020B0604020202020204" pitchFamily="34" charset="0"/>
                        </a:rPr>
                        <a:t>4K (ProRes 422)</a:t>
                      </a:r>
                      <a:endParaRPr lang="af-ZA" altLang="zh-TW" sz="1400"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630 Mb/s</a:t>
                      </a:r>
                      <a:endParaRPr lang="af-ZA" altLang="zh-TW"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300 GB/hr</a:t>
                      </a:r>
                      <a:endParaRPr lang="af-ZA" altLang="zh-TW"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3269511678"/>
                  </a:ext>
                </a:extLst>
              </a:tr>
              <a:tr h="448760">
                <a:tc>
                  <a:txBody>
                    <a:bodyPr/>
                    <a:lstStyle/>
                    <a:p>
                      <a:pPr marL="0" marR="0" indent="0" algn="ctr" rtl="0" latinLnBrk="0">
                        <a:spcBef>
                          <a:spcPts val="0"/>
                        </a:spcBef>
                        <a:spcAft>
                          <a:spcPts val="0"/>
                        </a:spcAft>
                      </a:pPr>
                      <a:r>
                        <a:rPr lang="af-ZA" altLang="zh-TW" sz="1400" b="1" spc="0" baseline="0">
                          <a:effectLst/>
                          <a:latin typeface="Arial" panose="020B0604020202020204" pitchFamily="34" charset="0"/>
                          <a:ea typeface="微軟正黑體" panose="020B0604030504040204" pitchFamily="34" charset="-120"/>
                          <a:cs typeface="Arial" panose="020B0604020202020204" pitchFamily="34" charset="0"/>
                        </a:rPr>
                        <a:t>BlackMagic 4K</a:t>
                      </a:r>
                      <a:endParaRPr lang="af-ZA" altLang="zh-TW" sz="1400"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1.4 Gb/s</a:t>
                      </a:r>
                      <a:endParaRPr lang="af-ZA" altLang="zh-TW"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630 GB/hr</a:t>
                      </a:r>
                      <a:endParaRPr lang="af-ZA" altLang="zh-TW"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1379652854"/>
                  </a:ext>
                </a:extLst>
              </a:tr>
              <a:tr h="448760">
                <a:tc>
                  <a:txBody>
                    <a:bodyPr/>
                    <a:lstStyle/>
                    <a:p>
                      <a:pPr marL="0" marR="0" indent="0" algn="ctr" rtl="0" latinLnBrk="0">
                        <a:spcBef>
                          <a:spcPts val="0"/>
                        </a:spcBef>
                        <a:spcAft>
                          <a:spcPts val="0"/>
                        </a:spcAft>
                      </a:pPr>
                      <a:r>
                        <a:rPr lang="af-ZA" altLang="zh-TW" sz="1400" b="1" spc="0" baseline="0">
                          <a:effectLst/>
                          <a:latin typeface="Arial" panose="020B0604020202020204" pitchFamily="34" charset="0"/>
                          <a:ea typeface="微軟正黑體" panose="020B0604030504040204" pitchFamily="34" charset="-120"/>
                          <a:cs typeface="Arial" panose="020B0604020202020204" pitchFamily="34" charset="0"/>
                        </a:rPr>
                        <a:t>Canon 4K</a:t>
                      </a:r>
                      <a:endParaRPr lang="af-ZA" altLang="zh-TW" sz="1400"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2.3 Gb/s</a:t>
                      </a:r>
                      <a:endParaRPr lang="af-ZA" altLang="zh-TW"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1 TB/hr</a:t>
                      </a:r>
                      <a:endParaRPr lang="af-ZA" altLang="zh-TW"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4068528628"/>
                  </a:ext>
                </a:extLst>
              </a:tr>
              <a:tr h="448760">
                <a:tc>
                  <a:txBody>
                    <a:bodyPr/>
                    <a:lstStyle/>
                    <a:p>
                      <a:pPr marL="0" marR="0" indent="0" algn="ctr" rtl="0" latinLnBrk="0">
                        <a:spcBef>
                          <a:spcPts val="0"/>
                        </a:spcBef>
                        <a:spcAft>
                          <a:spcPts val="0"/>
                        </a:spcAft>
                      </a:pPr>
                      <a:r>
                        <a:rPr lang="af-ZA" altLang="zh-TW" sz="1400" b="1" spc="0" baseline="0">
                          <a:effectLst/>
                          <a:latin typeface="Arial" panose="020B0604020202020204" pitchFamily="34" charset="0"/>
                          <a:ea typeface="微軟正黑體" panose="020B0604030504040204" pitchFamily="34" charset="-120"/>
                          <a:cs typeface="Arial" panose="020B0604020202020204" pitchFamily="34" charset="0"/>
                        </a:rPr>
                        <a:t>Phantom Flex 4K</a:t>
                      </a:r>
                      <a:endParaRPr lang="af-ZA" altLang="zh-TW" sz="1400"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2.3 Gb/s</a:t>
                      </a:r>
                      <a:endParaRPr lang="af-ZA" altLang="zh-TW"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1 TB/hr</a:t>
                      </a:r>
                      <a:endParaRPr lang="af-ZA" altLang="zh-TW"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1819714729"/>
                  </a:ext>
                </a:extLst>
              </a:tr>
              <a:tr h="448760">
                <a:tc>
                  <a:txBody>
                    <a:bodyPr/>
                    <a:lstStyle/>
                    <a:p>
                      <a:pPr marL="0" marR="0" indent="0" algn="ctr" rtl="0" latinLnBrk="0">
                        <a:spcBef>
                          <a:spcPts val="0"/>
                        </a:spcBef>
                        <a:spcAft>
                          <a:spcPts val="0"/>
                        </a:spcAft>
                      </a:pPr>
                      <a:r>
                        <a:rPr lang="af-ZA" altLang="zh-TW" sz="1400" b="1" spc="0" baseline="0">
                          <a:effectLst/>
                          <a:latin typeface="Arial" panose="020B0604020202020204" pitchFamily="34" charset="0"/>
                          <a:ea typeface="微軟正黑體" panose="020B0604030504040204" pitchFamily="34" charset="-120"/>
                          <a:cs typeface="Arial" panose="020B0604020202020204" pitchFamily="34" charset="0"/>
                        </a:rPr>
                        <a:t>Red 8K</a:t>
                      </a:r>
                      <a:endParaRPr lang="af-ZA" altLang="zh-TW" sz="1400"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2.4 Gb/s</a:t>
                      </a:r>
                      <a:endParaRPr lang="af-ZA" altLang="zh-TW"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1.1 TB/hr</a:t>
                      </a:r>
                      <a:endParaRPr lang="af-ZA" altLang="zh-TW" b="1">
                        <a:solidFill>
                          <a:srgbClr val="6EFF76"/>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3488649010"/>
                  </a:ext>
                </a:extLst>
              </a:tr>
              <a:tr h="448760">
                <a:tc>
                  <a:txBody>
                    <a:bodyPr/>
                    <a:lstStyle/>
                    <a:p>
                      <a:pPr marL="0" marR="0" indent="0" algn="ctr" rtl="0" latinLnBrk="0">
                        <a:spcBef>
                          <a:spcPts val="0"/>
                        </a:spcBef>
                        <a:spcAft>
                          <a:spcPts val="0"/>
                        </a:spcAft>
                      </a:pPr>
                      <a:r>
                        <a:rPr lang="af-ZA" altLang="zh-TW" sz="1400" b="1" spc="0" baseline="0">
                          <a:effectLst/>
                          <a:latin typeface="Arial" panose="020B0604020202020204" pitchFamily="34" charset="0"/>
                          <a:ea typeface="微軟正黑體" panose="020B0604030504040204" pitchFamily="34" charset="-120"/>
                          <a:cs typeface="Arial" panose="020B0604020202020204" pitchFamily="34" charset="0"/>
                        </a:rPr>
                        <a:t>ARRI Alexa 6.5K</a:t>
                      </a:r>
                      <a:r>
                        <a:rPr lang="af-ZA" sz="1400" b="1" spc="0" baseline="0">
                          <a:effectLst/>
                          <a:latin typeface="Arial" panose="020B0604020202020204" pitchFamily="34" charset="0"/>
                          <a:ea typeface="微軟正黑體" panose="020B0604030504040204" pitchFamily="34" charset="-120"/>
                          <a:cs typeface="Arial" panose="020B0604020202020204" pitchFamily="34" charset="0"/>
                        </a:rPr>
                        <a:t> RAW</a:t>
                      </a:r>
                      <a:endParaRPr lang="af-ZA" altLang="zh-TW" sz="1400"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7.3 Gb/s</a:t>
                      </a:r>
                      <a:endParaRPr lang="af-ZA" altLang="zh-TW"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Arial" panose="020B0604020202020204" pitchFamily="34" charset="0"/>
                          <a:ea typeface="微軟正黑體" panose="020B0604030504040204" pitchFamily="34" charset="-120"/>
                          <a:cs typeface="Arial" panose="020B0604020202020204" pitchFamily="34" charset="0"/>
                        </a:rPr>
                        <a:t>3.3 TB/hr</a:t>
                      </a:r>
                      <a:endParaRPr lang="af-ZA" altLang="zh-TW"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1671298502"/>
                  </a:ext>
                </a:extLst>
              </a:tr>
            </a:tbl>
          </a:graphicData>
        </a:graphic>
      </p:graphicFrame>
      <p:sp>
        <p:nvSpPr>
          <p:cNvPr id="2" name="矩形 1"/>
          <p:cNvSpPr/>
          <p:nvPr/>
        </p:nvSpPr>
        <p:spPr>
          <a:xfrm>
            <a:off x="894080" y="742427"/>
            <a:ext cx="10403840" cy="1446550"/>
          </a:xfrm>
          <a:prstGeom prst="rect">
            <a:avLst/>
          </a:prstGeom>
        </p:spPr>
        <p:txBody>
          <a:bodyPr wrap="square">
            <a:spAutoFit/>
          </a:bodyPr>
          <a:lstStyle/>
          <a:p>
            <a:pPr algn="ctr"/>
            <a:r>
              <a:rPr lang="en-US" altLang="zh-TW" sz="6600" b="1"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 faster and bigger storage need for the 4K / 8K era</a:t>
            </a:r>
          </a:p>
        </p:txBody>
      </p:sp>
    </p:spTree>
    <p:extLst>
      <p:ext uri="{BB962C8B-B14F-4D97-AF65-F5344CB8AC3E}">
        <p14:creationId xmlns:p14="http://schemas.microsoft.com/office/powerpoint/2010/main" val="2359451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6B1D4C2-FFA3-D54A-A383-1C7136F32D0F}"/>
              </a:ext>
            </a:extLst>
          </p:cNvPr>
          <p:cNvSpPr/>
          <p:nvPr/>
        </p:nvSpPr>
        <p:spPr>
          <a:xfrm rot="16200000">
            <a:off x="3551490" y="-1782512"/>
            <a:ext cx="5089020" cy="12192000"/>
          </a:xfrm>
          <a:prstGeom prst="rect">
            <a:avLst/>
          </a:prstGeom>
          <a:gradFill>
            <a:gsLst>
              <a:gs pos="100000">
                <a:srgbClr val="030303">
                  <a:alpha val="0"/>
                </a:srgbClr>
              </a:gs>
              <a:gs pos="73000">
                <a:srgbClr val="004C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FAF8B880-5A5C-83E0-2D5E-2487F60C88A2}"/>
              </a:ext>
            </a:extLst>
          </p:cNvPr>
          <p:cNvSpPr txBox="1"/>
          <p:nvPr/>
        </p:nvSpPr>
        <p:spPr>
          <a:xfrm>
            <a:off x="437641" y="2229391"/>
            <a:ext cx="76893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When transferring a 4TB (1 hour of 8K) video, 1GbE takes 11 hours.</a:t>
            </a:r>
          </a:p>
          <a:p>
            <a:pPr marL="180975" indent="-180975">
              <a:buFont typeface="Arial"/>
              <a:buChar cha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When using 25GbE network, it only takes 20 minutes to transfer the same file.</a:t>
            </a:r>
          </a:p>
        </p:txBody>
      </p:sp>
      <p:sp>
        <p:nvSpPr>
          <p:cNvPr id="15" name="文字方塊 14">
            <a:extLst>
              <a:ext uri="{FF2B5EF4-FFF2-40B4-BE49-F238E27FC236}">
                <a16:creationId xmlns:a16="http://schemas.microsoft.com/office/drawing/2014/main" id="{3AD03786-B802-D4D9-02A6-C821EEB2FB79}"/>
              </a:ext>
            </a:extLst>
          </p:cNvPr>
          <p:cNvSpPr txBox="1"/>
          <p:nvPr/>
        </p:nvSpPr>
        <p:spPr>
          <a:xfrm>
            <a:off x="522606" y="142725"/>
            <a:ext cx="114730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4000" b="1">
                <a:solidFill>
                  <a:schemeClr val="bg1"/>
                </a:solidFill>
                <a:latin typeface="Arial" panose="020B0604020202020204" pitchFamily="34" charset="0"/>
                <a:ea typeface="微軟正黑體"/>
                <a:cs typeface="Arial" panose="020B0604020202020204" pitchFamily="34" charset="0"/>
              </a:rPr>
              <a:t>Time is money! Upgrade to faster 25GbE and share or backup data quickly! </a:t>
            </a:r>
          </a:p>
        </p:txBody>
      </p:sp>
      <p:grpSp>
        <p:nvGrpSpPr>
          <p:cNvPr id="34" name="群組 33">
            <a:extLst>
              <a:ext uri="{FF2B5EF4-FFF2-40B4-BE49-F238E27FC236}">
                <a16:creationId xmlns:a16="http://schemas.microsoft.com/office/drawing/2014/main" id="{A3CEAAA4-54D1-4AD8-6288-640F98A47662}"/>
              </a:ext>
            </a:extLst>
          </p:cNvPr>
          <p:cNvGrpSpPr/>
          <p:nvPr/>
        </p:nvGrpSpPr>
        <p:grpSpPr>
          <a:xfrm>
            <a:off x="0" y="3291368"/>
            <a:ext cx="8791319" cy="3139327"/>
            <a:chOff x="88900" y="3230776"/>
            <a:chExt cx="9963322" cy="3557846"/>
          </a:xfrm>
        </p:grpSpPr>
        <p:sp>
          <p:nvSpPr>
            <p:cNvPr id="5" name="文字方塊 4">
              <a:extLst>
                <a:ext uri="{FF2B5EF4-FFF2-40B4-BE49-F238E27FC236}">
                  <a16:creationId xmlns:a16="http://schemas.microsoft.com/office/drawing/2014/main" id="{2374CAD5-725E-0DDD-38E3-E9EC4A7B8E8D}"/>
                </a:ext>
              </a:extLst>
            </p:cNvPr>
            <p:cNvSpPr txBox="1"/>
            <p:nvPr/>
          </p:nvSpPr>
          <p:spPr>
            <a:xfrm>
              <a:off x="88900" y="5666317"/>
              <a:ext cx="2139950" cy="279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Arial" panose="020B0604020202020204" pitchFamily="34" charset="0"/>
                <a:ea typeface="新細明體"/>
                <a:cs typeface="Arial" panose="020B0604020202020204" pitchFamily="34" charset="0"/>
              </a:endParaRPr>
            </a:p>
          </p:txBody>
        </p:sp>
        <p:pic>
          <p:nvPicPr>
            <p:cNvPr id="10" name="圖片 10" descr="一張含有 圖表 的圖片&#10;&#10;自動產生的描述">
              <a:extLst>
                <a:ext uri="{FF2B5EF4-FFF2-40B4-BE49-F238E27FC236}">
                  <a16:creationId xmlns:a16="http://schemas.microsoft.com/office/drawing/2014/main" id="{ECCF4E78-2B0F-C197-0060-769BEC947C15}"/>
                </a:ext>
              </a:extLst>
            </p:cNvPr>
            <p:cNvPicPr>
              <a:picLocks noChangeAspect="1"/>
            </p:cNvPicPr>
            <p:nvPr/>
          </p:nvPicPr>
          <p:blipFill>
            <a:blip r:embed="rId3"/>
            <a:stretch>
              <a:fillRect/>
            </a:stretch>
          </p:blipFill>
          <p:spPr>
            <a:xfrm>
              <a:off x="533400" y="3540710"/>
              <a:ext cx="8574616" cy="3247912"/>
            </a:xfrm>
            <a:prstGeom prst="rect">
              <a:avLst/>
            </a:prstGeom>
          </p:spPr>
        </p:pic>
        <p:pic>
          <p:nvPicPr>
            <p:cNvPr id="3" name="圖片 3" descr="一張含有 文字, 室內 的圖片&#10;&#10;自動產生的描述">
              <a:extLst>
                <a:ext uri="{FF2B5EF4-FFF2-40B4-BE49-F238E27FC236}">
                  <a16:creationId xmlns:a16="http://schemas.microsoft.com/office/drawing/2014/main" id="{A48989B8-23D1-2C48-28D0-B8391C90BF71}"/>
                </a:ext>
              </a:extLst>
            </p:cNvPr>
            <p:cNvPicPr>
              <a:picLocks noChangeAspect="1"/>
            </p:cNvPicPr>
            <p:nvPr/>
          </p:nvPicPr>
          <p:blipFill>
            <a:blip r:embed="rId4"/>
            <a:stretch>
              <a:fillRect/>
            </a:stretch>
          </p:blipFill>
          <p:spPr>
            <a:xfrm>
              <a:off x="5496697" y="3436571"/>
              <a:ext cx="1816443" cy="1148453"/>
            </a:xfrm>
            <a:prstGeom prst="rect">
              <a:avLst/>
            </a:prstGeom>
          </p:spPr>
        </p:pic>
        <p:sp>
          <p:nvSpPr>
            <p:cNvPr id="4" name="文字方塊 3">
              <a:extLst>
                <a:ext uri="{FF2B5EF4-FFF2-40B4-BE49-F238E27FC236}">
                  <a16:creationId xmlns:a16="http://schemas.microsoft.com/office/drawing/2014/main" id="{9A62F192-DA8F-AFD1-2B10-C50EA0AC9100}"/>
                </a:ext>
              </a:extLst>
            </p:cNvPr>
            <p:cNvSpPr txBox="1"/>
            <p:nvPr/>
          </p:nvSpPr>
          <p:spPr>
            <a:xfrm>
              <a:off x="5861736" y="3230776"/>
              <a:ext cx="1171317" cy="296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rPr>
                <a:t>TVS-h874T</a:t>
              </a:r>
            </a:p>
          </p:txBody>
        </p:sp>
        <p:sp>
          <p:nvSpPr>
            <p:cNvPr id="8" name="文字方塊 7">
              <a:extLst>
                <a:ext uri="{FF2B5EF4-FFF2-40B4-BE49-F238E27FC236}">
                  <a16:creationId xmlns:a16="http://schemas.microsoft.com/office/drawing/2014/main" id="{273A9E50-25BA-3570-2B76-A646A51BCB08}"/>
                </a:ext>
              </a:extLst>
            </p:cNvPr>
            <p:cNvSpPr txBox="1"/>
            <p:nvPr/>
          </p:nvSpPr>
          <p:spPr>
            <a:xfrm>
              <a:off x="2538284" y="3454743"/>
              <a:ext cx="2031139" cy="488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QSW 25GbE</a:t>
              </a: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switch</a:t>
              </a:r>
              <a:endParaRPr lang="zh-TW"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l"/>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B86C8E11-B221-81BB-17FA-2AAEA1FF8219}"/>
                </a:ext>
              </a:extLst>
            </p:cNvPr>
            <p:cNvSpPr txBox="1"/>
            <p:nvPr/>
          </p:nvSpPr>
          <p:spPr>
            <a:xfrm>
              <a:off x="2088292" y="6392562"/>
              <a:ext cx="2743200" cy="287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a:solidFill>
                    <a:schemeClr val="bg1"/>
                  </a:solidFill>
                  <a:latin typeface="Arial" panose="020B0604020202020204" pitchFamily="34" charset="0"/>
                  <a:ea typeface="微軟正黑體" panose="020B0604030504040204" pitchFamily="34" charset="-120"/>
                  <a:cs typeface="Arial" panose="020B0604020202020204" pitchFamily="34" charset="0"/>
                </a:rPr>
                <a:t>Libraries for FCPX &amp; Motion </a:t>
              </a:r>
            </a:p>
          </p:txBody>
        </p:sp>
        <p:sp>
          <p:nvSpPr>
            <p:cNvPr id="13" name="文字方塊 12">
              <a:extLst>
                <a:ext uri="{FF2B5EF4-FFF2-40B4-BE49-F238E27FC236}">
                  <a16:creationId xmlns:a16="http://schemas.microsoft.com/office/drawing/2014/main" id="{5EC48E9D-A835-E321-6710-F13C801B9370}"/>
                </a:ext>
              </a:extLst>
            </p:cNvPr>
            <p:cNvSpPr txBox="1"/>
            <p:nvPr/>
          </p:nvSpPr>
          <p:spPr>
            <a:xfrm>
              <a:off x="5010062" y="6395403"/>
              <a:ext cx="2743200" cy="287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a:solidFill>
                    <a:schemeClr val="bg1"/>
                  </a:solidFill>
                  <a:latin typeface="Arial" panose="020B0604020202020204" pitchFamily="34" charset="0"/>
                  <a:ea typeface="微軟正黑體" panose="020B0604030504040204" pitchFamily="34" charset="-120"/>
                  <a:cs typeface="Arial" panose="020B0604020202020204" pitchFamily="34" charset="0"/>
                </a:rPr>
                <a:t>Project for Adobe Creative Suite </a:t>
              </a:r>
            </a:p>
          </p:txBody>
        </p:sp>
        <p:cxnSp>
          <p:nvCxnSpPr>
            <p:cNvPr id="17" name="直線單箭頭接點 16">
              <a:extLst>
                <a:ext uri="{FF2B5EF4-FFF2-40B4-BE49-F238E27FC236}">
                  <a16:creationId xmlns:a16="http://schemas.microsoft.com/office/drawing/2014/main" id="{8880D079-E4A6-22BB-0DCD-FF04F5B32BD8}"/>
                </a:ext>
              </a:extLst>
            </p:cNvPr>
            <p:cNvCxnSpPr/>
            <p:nvPr/>
          </p:nvCxnSpPr>
          <p:spPr>
            <a:xfrm flipV="1">
              <a:off x="7447264" y="4191256"/>
              <a:ext cx="595182" cy="2060"/>
            </a:xfrm>
            <a:prstGeom prst="straightConnector1">
              <a:avLst/>
            </a:prstGeom>
            <a:ln w="15875"/>
          </p:spPr>
          <p:style>
            <a:lnRef idx="1">
              <a:schemeClr val="accent1"/>
            </a:lnRef>
            <a:fillRef idx="0">
              <a:schemeClr val="accent1"/>
            </a:fillRef>
            <a:effectRef idx="0">
              <a:schemeClr val="accent1"/>
            </a:effectRef>
            <a:fontRef idx="minor">
              <a:schemeClr val="tx1"/>
            </a:fontRef>
          </p:style>
        </p:cxnSp>
        <p:pic>
          <p:nvPicPr>
            <p:cNvPr id="6" name="圖片 7">
              <a:extLst>
                <a:ext uri="{FF2B5EF4-FFF2-40B4-BE49-F238E27FC236}">
                  <a16:creationId xmlns:a16="http://schemas.microsoft.com/office/drawing/2014/main" id="{965E4D15-B88E-D84B-FC75-0D96ED91C5E7}"/>
                </a:ext>
              </a:extLst>
            </p:cNvPr>
            <p:cNvPicPr>
              <a:picLocks noChangeAspect="1"/>
            </p:cNvPicPr>
            <p:nvPr/>
          </p:nvPicPr>
          <p:blipFill>
            <a:blip r:embed="rId5"/>
            <a:stretch>
              <a:fillRect/>
            </a:stretch>
          </p:blipFill>
          <p:spPr>
            <a:xfrm>
              <a:off x="7173021" y="3905464"/>
              <a:ext cx="607484" cy="607484"/>
            </a:xfrm>
            <a:prstGeom prst="rect">
              <a:avLst/>
            </a:prstGeom>
            <a:effectLst>
              <a:outerShdw blurRad="279400" dist="88900" dir="13500000" algn="br" rotWithShape="0">
                <a:prstClr val="black">
                  <a:alpha val="60000"/>
                </a:prstClr>
              </a:outerShdw>
            </a:effectLst>
          </p:spPr>
        </p:pic>
        <p:cxnSp>
          <p:nvCxnSpPr>
            <p:cNvPr id="18" name="直線單箭頭接點 17">
              <a:extLst>
                <a:ext uri="{FF2B5EF4-FFF2-40B4-BE49-F238E27FC236}">
                  <a16:creationId xmlns:a16="http://schemas.microsoft.com/office/drawing/2014/main" id="{AD584494-3115-EACA-11F9-A9E7B56C4C23}"/>
                </a:ext>
              </a:extLst>
            </p:cNvPr>
            <p:cNvCxnSpPr>
              <a:cxnSpLocks/>
            </p:cNvCxnSpPr>
            <p:nvPr/>
          </p:nvCxnSpPr>
          <p:spPr>
            <a:xfrm flipH="1">
              <a:off x="8021852" y="4193316"/>
              <a:ext cx="22655" cy="1727885"/>
            </a:xfrm>
            <a:prstGeom prst="straightConnector1">
              <a:avLst/>
            </a:prstGeom>
            <a:ln w="15875"/>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36F4AF9A-6D22-B70C-C500-7417EA7896E6}"/>
                </a:ext>
              </a:extLst>
            </p:cNvPr>
            <p:cNvSpPr txBox="1"/>
            <p:nvPr/>
          </p:nvSpPr>
          <p:spPr>
            <a:xfrm>
              <a:off x="7309022" y="4497859"/>
              <a:ext cx="2743200" cy="296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Backup</a:t>
              </a:r>
            </a:p>
          </p:txBody>
        </p:sp>
        <p:pic>
          <p:nvPicPr>
            <p:cNvPr id="20" name="圖片 20">
              <a:extLst>
                <a:ext uri="{FF2B5EF4-FFF2-40B4-BE49-F238E27FC236}">
                  <a16:creationId xmlns:a16="http://schemas.microsoft.com/office/drawing/2014/main" id="{0370EBE4-4771-6DF6-EE99-B67EF579C557}"/>
                </a:ext>
              </a:extLst>
            </p:cNvPr>
            <p:cNvPicPr>
              <a:picLocks noChangeAspect="1"/>
            </p:cNvPicPr>
            <p:nvPr/>
          </p:nvPicPr>
          <p:blipFill>
            <a:blip r:embed="rId6"/>
            <a:stretch>
              <a:fillRect/>
            </a:stretch>
          </p:blipFill>
          <p:spPr>
            <a:xfrm>
              <a:off x="4919818" y="3840111"/>
              <a:ext cx="1094088" cy="940659"/>
            </a:xfrm>
            <a:prstGeom prst="rect">
              <a:avLst/>
            </a:prstGeom>
          </p:spPr>
        </p:pic>
        <p:sp>
          <p:nvSpPr>
            <p:cNvPr id="22" name="文字方塊 21">
              <a:extLst>
                <a:ext uri="{FF2B5EF4-FFF2-40B4-BE49-F238E27FC236}">
                  <a16:creationId xmlns:a16="http://schemas.microsoft.com/office/drawing/2014/main" id="{A3ED44D7-A2A4-DE8A-672C-AD19BFF17570}"/>
                </a:ext>
              </a:extLst>
            </p:cNvPr>
            <p:cNvSpPr txBox="1"/>
            <p:nvPr/>
          </p:nvSpPr>
          <p:spPr>
            <a:xfrm>
              <a:off x="4979066" y="4604477"/>
              <a:ext cx="2743200" cy="296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QNAP</a:t>
              </a: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rPr>
                <a:t> 25GbE </a:t>
              </a: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NIC</a:t>
              </a:r>
              <a:endParaRPr lang="zh-TW"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FFD9F37F-F4D2-10B6-DED5-32BB0133EB12}"/>
                </a:ext>
              </a:extLst>
            </p:cNvPr>
            <p:cNvSpPr/>
            <p:nvPr/>
          </p:nvSpPr>
          <p:spPr>
            <a:xfrm>
              <a:off x="480296" y="4779121"/>
              <a:ext cx="790754" cy="684979"/>
            </a:xfrm>
            <a:prstGeom prst="rect">
              <a:avLst/>
            </a:prstGeom>
            <a:solidFill>
              <a:srgbClr val="004C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CF7142F8-F4C7-20BA-98F7-4A91EAEE0854}"/>
                </a:ext>
              </a:extLst>
            </p:cNvPr>
            <p:cNvSpPr/>
            <p:nvPr/>
          </p:nvSpPr>
          <p:spPr>
            <a:xfrm>
              <a:off x="1220524" y="5171008"/>
              <a:ext cx="1149982" cy="293092"/>
            </a:xfrm>
            <a:prstGeom prst="rect">
              <a:avLst/>
            </a:prstGeom>
            <a:solidFill>
              <a:srgbClr val="ADB9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E9569DF3-C9F1-97FA-3159-7A8AB4248139}"/>
                </a:ext>
              </a:extLst>
            </p:cNvPr>
            <p:cNvSpPr txBox="1"/>
            <p:nvPr/>
          </p:nvSpPr>
          <p:spPr>
            <a:xfrm>
              <a:off x="387640" y="5168448"/>
              <a:ext cx="2321011" cy="287767"/>
            </a:xfrm>
            <a:prstGeom prst="rect">
              <a:avLst/>
            </a:prstGeom>
            <a:solidFill>
              <a:srgbClr val="004CD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a:solidFill>
                    <a:schemeClr val="bg1"/>
                  </a:solidFill>
                  <a:latin typeface="Arial" panose="020B0604020202020204" pitchFamily="34" charset="0"/>
                  <a:ea typeface="微軟正黑體" panose="020B0604030504040204" pitchFamily="34" charset="-120"/>
                  <a:cs typeface="Arial" panose="020B0604020202020204" pitchFamily="34" charset="0"/>
                </a:rPr>
                <a:t>DaVinci Resolve + PostgreSQL</a:t>
              </a:r>
              <a:endParaRPr 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1" name="圖形 30">
              <a:extLst>
                <a:ext uri="{FF2B5EF4-FFF2-40B4-BE49-F238E27FC236}">
                  <a16:creationId xmlns:a16="http://schemas.microsoft.com/office/drawing/2014/main" id="{81D25163-BE31-A2DB-BC87-5629DEEC6D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85735" y="4801123"/>
              <a:ext cx="334083" cy="445444"/>
            </a:xfrm>
            <a:prstGeom prst="rect">
              <a:avLst/>
            </a:prstGeom>
          </p:spPr>
        </p:pic>
        <p:pic>
          <p:nvPicPr>
            <p:cNvPr id="32" name="圖形 31">
              <a:extLst>
                <a:ext uri="{FF2B5EF4-FFF2-40B4-BE49-F238E27FC236}">
                  <a16:creationId xmlns:a16="http://schemas.microsoft.com/office/drawing/2014/main" id="{1DCEC0FC-5519-15E1-C81D-8797CCBEA1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8189" y="3799682"/>
              <a:ext cx="341322" cy="455097"/>
            </a:xfrm>
            <a:prstGeom prst="rect">
              <a:avLst/>
            </a:prstGeom>
          </p:spPr>
        </p:pic>
      </p:grpSp>
      <p:pic>
        <p:nvPicPr>
          <p:cNvPr id="36" name="圖形 35">
            <a:extLst>
              <a:ext uri="{FF2B5EF4-FFF2-40B4-BE49-F238E27FC236}">
                <a16:creationId xmlns:a16="http://schemas.microsoft.com/office/drawing/2014/main" id="{0D8F1623-7AE4-E77F-F9D2-E148947D8487}"/>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r="34438"/>
          <a:stretch/>
        </p:blipFill>
        <p:spPr>
          <a:xfrm>
            <a:off x="7177322" y="2360142"/>
            <a:ext cx="5027375" cy="4317995"/>
          </a:xfrm>
          <a:prstGeom prst="rect">
            <a:avLst/>
          </a:prstGeom>
        </p:spPr>
      </p:pic>
      <p:pic>
        <p:nvPicPr>
          <p:cNvPr id="38" name="圖形 37">
            <a:extLst>
              <a:ext uri="{FF2B5EF4-FFF2-40B4-BE49-F238E27FC236}">
                <a16:creationId xmlns:a16="http://schemas.microsoft.com/office/drawing/2014/main" id="{0883B77D-04F1-9675-72F1-F2017FC868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91962" y="3021013"/>
            <a:ext cx="3275667" cy="2775565"/>
          </a:xfrm>
          <a:prstGeom prst="rect">
            <a:avLst/>
          </a:prstGeom>
        </p:spPr>
      </p:pic>
      <p:sp>
        <p:nvSpPr>
          <p:cNvPr id="39" name="文字方塊 38">
            <a:extLst>
              <a:ext uri="{FF2B5EF4-FFF2-40B4-BE49-F238E27FC236}">
                <a16:creationId xmlns:a16="http://schemas.microsoft.com/office/drawing/2014/main" id="{70D6B710-A71C-5B40-4B3B-AF1A1A243B86}"/>
              </a:ext>
            </a:extLst>
          </p:cNvPr>
          <p:cNvSpPr txBox="1"/>
          <p:nvPr/>
        </p:nvSpPr>
        <p:spPr>
          <a:xfrm>
            <a:off x="10943897" y="4723711"/>
            <a:ext cx="1248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rgbClr val="6EFF76"/>
                </a:solidFill>
                <a:latin typeface="Arial" panose="020B0604020202020204" pitchFamily="34" charset="0"/>
                <a:ea typeface="微軟正黑體" panose="020B0604030504040204" pitchFamily="34" charset="-120"/>
                <a:cs typeface="Arial" panose="020B0604020202020204" pitchFamily="34" charset="0"/>
              </a:rPr>
              <a:t>20 </a:t>
            </a:r>
            <a:r>
              <a:rPr lang="en-US" altLang="zh-TW" b="1">
                <a:solidFill>
                  <a:srgbClr val="6EFF76"/>
                </a:solidFill>
                <a:latin typeface="Arial" panose="020B0604020202020204" pitchFamily="34" charset="0"/>
                <a:ea typeface="微軟正黑體" panose="020B0604030504040204" pitchFamily="34" charset="-120"/>
                <a:cs typeface="Arial" panose="020B0604020202020204" pitchFamily="34" charset="0"/>
              </a:rPr>
              <a:t>min</a:t>
            </a:r>
            <a:r>
              <a:rPr lang="zh-TW" altLang="en-US" b="1">
                <a:solidFill>
                  <a:srgbClr val="6EFF76"/>
                </a:solidFill>
                <a:latin typeface="Arial" panose="020B0604020202020204" pitchFamily="34" charset="0"/>
                <a:ea typeface="微軟正黑體" panose="020B0604030504040204" pitchFamily="34" charset="-120"/>
                <a:cs typeface="Arial" panose="020B0604020202020204" pitchFamily="34" charset="0"/>
              </a:rPr>
              <a:t> !</a:t>
            </a:r>
          </a:p>
        </p:txBody>
      </p:sp>
    </p:spTree>
    <p:extLst>
      <p:ext uri="{BB962C8B-B14F-4D97-AF65-F5344CB8AC3E}">
        <p14:creationId xmlns:p14="http://schemas.microsoft.com/office/powerpoint/2010/main" val="3923865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97D260-DD82-4F36-A252-CB1698F43ECC}"/>
              </a:ext>
            </a:extLst>
          </p:cNvPr>
          <p:cNvSpPr>
            <a:spLocks noGrp="1"/>
          </p:cNvSpPr>
          <p:nvPr>
            <p:ph type="title" idx="4294967295"/>
          </p:nvPr>
        </p:nvSpPr>
        <p:spPr>
          <a:xfrm>
            <a:off x="410813" y="228716"/>
            <a:ext cx="11538738" cy="1377950"/>
          </a:xfrm>
        </p:spPr>
        <p:txBody>
          <a:bodyPr>
            <a:noAutofit/>
          </a:bodyPr>
          <a:lstStyle/>
          <a:p>
            <a:r>
              <a:rPr lang="en-US" altLang="zh-TW" sz="4000" b="1">
                <a:solidFill>
                  <a:schemeClr val="bg1"/>
                </a:solidFill>
                <a:latin typeface="Arial" panose="020B0604020202020204" pitchFamily="34" charset="0"/>
                <a:ea typeface="微軟正黑體"/>
                <a:cs typeface="Arial" panose="020B0604020202020204" pitchFamily="34" charset="0"/>
                <a:sym typeface="+mn-lt"/>
              </a:rPr>
              <a:t>A comprehensive solution to unleash your creativity through various connectivity options</a:t>
            </a:r>
            <a:endParaRPr lang="zh-TW" sz="4000" b="1">
              <a:solidFill>
                <a:schemeClr val="bg1"/>
              </a:solidFill>
              <a:latin typeface="Arial" panose="020B0604020202020204" pitchFamily="34" charset="0"/>
              <a:cs typeface="Arial" panose="020B0604020202020204" pitchFamily="34" charset="0"/>
            </a:endParaRPr>
          </a:p>
        </p:txBody>
      </p:sp>
      <p:pic>
        <p:nvPicPr>
          <p:cNvPr id="29" name="圖片 3" descr="一張含有 文字, 室內 的圖片&#10;&#10;自動產生的描述">
            <a:extLst>
              <a:ext uri="{FF2B5EF4-FFF2-40B4-BE49-F238E27FC236}">
                <a16:creationId xmlns:a16="http://schemas.microsoft.com/office/drawing/2014/main" id="{E646FF93-9245-2F4F-3CC8-F51F5FE71254}"/>
              </a:ext>
            </a:extLst>
          </p:cNvPr>
          <p:cNvPicPr>
            <a:picLocks noChangeAspect="1"/>
          </p:cNvPicPr>
          <p:nvPr/>
        </p:nvPicPr>
        <p:blipFill>
          <a:blip r:embed="rId3"/>
          <a:stretch>
            <a:fillRect/>
          </a:stretch>
        </p:blipFill>
        <p:spPr>
          <a:xfrm>
            <a:off x="3130073" y="4411525"/>
            <a:ext cx="2199179" cy="1371034"/>
          </a:xfrm>
          <a:prstGeom prst="rect">
            <a:avLst/>
          </a:prstGeom>
          <a:ln>
            <a:noFill/>
          </a:ln>
          <a:effectLst>
            <a:outerShdw blurRad="292100" dist="139700" dir="2700000" algn="tl" rotWithShape="0">
              <a:srgbClr val="333333">
                <a:alpha val="65000"/>
              </a:srgbClr>
            </a:outerShdw>
          </a:effectLst>
        </p:spPr>
      </p:pic>
      <p:pic>
        <p:nvPicPr>
          <p:cNvPr id="30" name="圖片 9" descr="一張含有 文字, 室內, 電子產品, 電腦 的圖片&#10;&#10;自動產生的描述">
            <a:extLst>
              <a:ext uri="{FF2B5EF4-FFF2-40B4-BE49-F238E27FC236}">
                <a16:creationId xmlns:a16="http://schemas.microsoft.com/office/drawing/2014/main" id="{3B7F2A61-FE26-F596-9AFD-BCF1023BB241}"/>
              </a:ext>
            </a:extLst>
          </p:cNvPr>
          <p:cNvPicPr>
            <a:picLocks noChangeAspect="1"/>
          </p:cNvPicPr>
          <p:nvPr/>
        </p:nvPicPr>
        <p:blipFill>
          <a:blip r:embed="rId4"/>
          <a:stretch>
            <a:fillRect/>
          </a:stretch>
        </p:blipFill>
        <p:spPr>
          <a:xfrm>
            <a:off x="12273479" y="6143898"/>
            <a:ext cx="1087911" cy="711802"/>
          </a:xfrm>
          <a:prstGeom prst="rect">
            <a:avLst/>
          </a:prstGeom>
          <a:ln>
            <a:noFill/>
          </a:ln>
          <a:effectLst>
            <a:outerShdw blurRad="292100" dist="139700" dir="2700000" algn="tl" rotWithShape="0">
              <a:srgbClr val="333333">
                <a:alpha val="65000"/>
              </a:srgbClr>
            </a:outerShdw>
          </a:effectLst>
        </p:spPr>
      </p:pic>
      <p:pic>
        <p:nvPicPr>
          <p:cNvPr id="31" name="圖片 10">
            <a:extLst>
              <a:ext uri="{FF2B5EF4-FFF2-40B4-BE49-F238E27FC236}">
                <a16:creationId xmlns:a16="http://schemas.microsoft.com/office/drawing/2014/main" id="{7375D06C-FF6A-25A2-8651-9ABF9B5D30D0}"/>
              </a:ext>
            </a:extLst>
          </p:cNvPr>
          <p:cNvPicPr>
            <a:picLocks noChangeAspect="1"/>
          </p:cNvPicPr>
          <p:nvPr/>
        </p:nvPicPr>
        <p:blipFill>
          <a:blip r:embed="rId5"/>
          <a:stretch>
            <a:fillRect/>
          </a:stretch>
        </p:blipFill>
        <p:spPr>
          <a:xfrm>
            <a:off x="12270299" y="5141257"/>
            <a:ext cx="1211478" cy="835371"/>
          </a:xfrm>
          <a:prstGeom prst="rect">
            <a:avLst/>
          </a:prstGeom>
        </p:spPr>
      </p:pic>
      <p:pic>
        <p:nvPicPr>
          <p:cNvPr id="33" name="圖片 13" descr="一張含有 電子產品, 相機 的圖片&#10;&#10;自動產生的描述">
            <a:extLst>
              <a:ext uri="{FF2B5EF4-FFF2-40B4-BE49-F238E27FC236}">
                <a16:creationId xmlns:a16="http://schemas.microsoft.com/office/drawing/2014/main" id="{EAAF4355-985E-B498-B01E-0E8957D2A70E}"/>
              </a:ext>
            </a:extLst>
          </p:cNvPr>
          <p:cNvPicPr>
            <a:picLocks noChangeAspect="1"/>
          </p:cNvPicPr>
          <p:nvPr/>
        </p:nvPicPr>
        <p:blipFill>
          <a:blip r:embed="rId6"/>
          <a:stretch>
            <a:fillRect/>
          </a:stretch>
        </p:blipFill>
        <p:spPr>
          <a:xfrm>
            <a:off x="12631281" y="3304069"/>
            <a:ext cx="734971" cy="704593"/>
          </a:xfrm>
          <a:prstGeom prst="rect">
            <a:avLst/>
          </a:prstGeom>
        </p:spPr>
      </p:pic>
      <p:pic>
        <p:nvPicPr>
          <p:cNvPr id="34" name="圖片 14" descr="一張含有 電子產品, 相機, 投影機 的圖片&#10;&#10;自動產生的描述">
            <a:extLst>
              <a:ext uri="{FF2B5EF4-FFF2-40B4-BE49-F238E27FC236}">
                <a16:creationId xmlns:a16="http://schemas.microsoft.com/office/drawing/2014/main" id="{2E1E327D-CAFF-56B5-3A98-40C61750F1C1}"/>
              </a:ext>
            </a:extLst>
          </p:cNvPr>
          <p:cNvPicPr>
            <a:picLocks noChangeAspect="1"/>
          </p:cNvPicPr>
          <p:nvPr/>
        </p:nvPicPr>
        <p:blipFill>
          <a:blip r:embed="rId7"/>
          <a:stretch>
            <a:fillRect/>
          </a:stretch>
        </p:blipFill>
        <p:spPr>
          <a:xfrm>
            <a:off x="12844690" y="2697345"/>
            <a:ext cx="895351" cy="699445"/>
          </a:xfrm>
          <a:prstGeom prst="rect">
            <a:avLst/>
          </a:prstGeom>
        </p:spPr>
      </p:pic>
      <p:sp>
        <p:nvSpPr>
          <p:cNvPr id="36" name="文字方塊 35">
            <a:extLst>
              <a:ext uri="{FF2B5EF4-FFF2-40B4-BE49-F238E27FC236}">
                <a16:creationId xmlns:a16="http://schemas.microsoft.com/office/drawing/2014/main" id="{57F1D5B0-DA7F-D64B-1F45-C9F880B04309}"/>
              </a:ext>
            </a:extLst>
          </p:cNvPr>
          <p:cNvSpPr txBox="1"/>
          <p:nvPr/>
        </p:nvSpPr>
        <p:spPr>
          <a:xfrm>
            <a:off x="255453" y="5817545"/>
            <a:ext cx="51481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sz="1200" b="1">
              <a:solidFill>
                <a:schemeClr val="bg1"/>
              </a:solidFill>
              <a:latin typeface="Arial" panose="020B0604020202020204" pitchFamily="34" charset="0"/>
              <a:ea typeface="微軟正黑體"/>
              <a:cs typeface="Arial" panose="020B0604020202020204" pitchFamily="34" charset="0"/>
            </a:endParaRPr>
          </a:p>
          <a:p>
            <a:r>
              <a:rPr lang="en-US" altLang="zh-TW" sz="1200" b="1">
                <a:solidFill>
                  <a:schemeClr val="bg1"/>
                </a:solidFill>
                <a:latin typeface="Arial" panose="020B0604020202020204" pitchFamily="34" charset="0"/>
                <a:ea typeface="微軟正黑體"/>
                <a:cs typeface="Arial" panose="020B0604020202020204" pitchFamily="34" charset="0"/>
              </a:rPr>
              <a:t>Upload files from Mac/Windows PC over the network</a:t>
            </a:r>
            <a:endParaRPr lang="zh-TW" altLang="en-US" sz="1200" b="1">
              <a:solidFill>
                <a:schemeClr val="bg1"/>
              </a:solidFill>
              <a:latin typeface="Arial" panose="020B0604020202020204" pitchFamily="34" charset="0"/>
              <a:ea typeface="微軟正黑體"/>
              <a:cs typeface="Arial" panose="020B0604020202020204" pitchFamily="34" charset="0"/>
            </a:endParaRPr>
          </a:p>
        </p:txBody>
      </p:sp>
      <p:cxnSp>
        <p:nvCxnSpPr>
          <p:cNvPr id="37" name="直線單箭頭接點 36">
            <a:extLst>
              <a:ext uri="{FF2B5EF4-FFF2-40B4-BE49-F238E27FC236}">
                <a16:creationId xmlns:a16="http://schemas.microsoft.com/office/drawing/2014/main" id="{23B57641-000F-4EA6-75B9-03E1E8BD05B8}"/>
              </a:ext>
            </a:extLst>
          </p:cNvPr>
          <p:cNvCxnSpPr/>
          <p:nvPr/>
        </p:nvCxnSpPr>
        <p:spPr>
          <a:xfrm flipV="1">
            <a:off x="1944842" y="5370834"/>
            <a:ext cx="1439560" cy="2060"/>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9" name="圖片 17" descr="一張含有 文字, 簽名、標誌 的圖片&#10;&#10;自動產生的描述">
            <a:extLst>
              <a:ext uri="{FF2B5EF4-FFF2-40B4-BE49-F238E27FC236}">
                <a16:creationId xmlns:a16="http://schemas.microsoft.com/office/drawing/2014/main" id="{54F1DB61-9F52-C4C0-D9BD-EC975AF55098}"/>
              </a:ext>
            </a:extLst>
          </p:cNvPr>
          <p:cNvPicPr>
            <a:picLocks noChangeAspect="1"/>
          </p:cNvPicPr>
          <p:nvPr/>
        </p:nvPicPr>
        <p:blipFill>
          <a:blip r:embed="rId8"/>
          <a:stretch>
            <a:fillRect/>
          </a:stretch>
        </p:blipFill>
        <p:spPr>
          <a:xfrm>
            <a:off x="12633444" y="4469126"/>
            <a:ext cx="399794" cy="473419"/>
          </a:xfrm>
          <a:prstGeom prst="rect">
            <a:avLst/>
          </a:prstGeom>
        </p:spPr>
      </p:pic>
      <p:pic>
        <p:nvPicPr>
          <p:cNvPr id="3" name="圖片 2" descr="一張含有 電子產品, 電腦, 筆記型電腦, 輸出裝置 的圖片&#10;&#10;自動產生的描述">
            <a:extLst>
              <a:ext uri="{FF2B5EF4-FFF2-40B4-BE49-F238E27FC236}">
                <a16:creationId xmlns:a16="http://schemas.microsoft.com/office/drawing/2014/main" id="{FF9BE09D-9FA9-401C-BED2-617B53274442}"/>
              </a:ext>
            </a:extLst>
          </p:cNvPr>
          <p:cNvPicPr>
            <a:picLocks noChangeAspect="1"/>
          </p:cNvPicPr>
          <p:nvPr/>
        </p:nvPicPr>
        <p:blipFill>
          <a:blip r:embed="rId9"/>
          <a:stretch>
            <a:fillRect/>
          </a:stretch>
        </p:blipFill>
        <p:spPr>
          <a:xfrm>
            <a:off x="13030897" y="3844267"/>
            <a:ext cx="1017085" cy="712052"/>
          </a:xfrm>
          <a:prstGeom prst="rect">
            <a:avLst/>
          </a:prstGeom>
        </p:spPr>
      </p:pic>
      <p:pic>
        <p:nvPicPr>
          <p:cNvPr id="4" name="圖片 3" descr="一張含有 電子產品, 陳列, 平板顯示器, 輸出裝置 的圖片&#10;&#10;自動產生的描述">
            <a:extLst>
              <a:ext uri="{FF2B5EF4-FFF2-40B4-BE49-F238E27FC236}">
                <a16:creationId xmlns:a16="http://schemas.microsoft.com/office/drawing/2014/main" id="{063ADDD8-A2D9-D4C7-EABA-795F73A05C9B}"/>
              </a:ext>
            </a:extLst>
          </p:cNvPr>
          <p:cNvPicPr>
            <a:picLocks noChangeAspect="1"/>
          </p:cNvPicPr>
          <p:nvPr/>
        </p:nvPicPr>
        <p:blipFill>
          <a:blip r:embed="rId10"/>
          <a:stretch>
            <a:fillRect/>
          </a:stretch>
        </p:blipFill>
        <p:spPr>
          <a:xfrm>
            <a:off x="12477983" y="1070982"/>
            <a:ext cx="1574646" cy="1361379"/>
          </a:xfrm>
          <a:prstGeom prst="rect">
            <a:avLst/>
          </a:prstGeom>
        </p:spPr>
      </p:pic>
      <p:pic>
        <p:nvPicPr>
          <p:cNvPr id="5" name="圖片 4" descr="一張含有 鮮豔, Rectangle, 螢幕擷取畫面, 正方形 的圖片&#10;&#10;自動產生的描述">
            <a:extLst>
              <a:ext uri="{FF2B5EF4-FFF2-40B4-BE49-F238E27FC236}">
                <a16:creationId xmlns:a16="http://schemas.microsoft.com/office/drawing/2014/main" id="{1DA9C92C-279F-8AA5-7853-AA8F31EDEEFE}"/>
              </a:ext>
            </a:extLst>
          </p:cNvPr>
          <p:cNvPicPr>
            <a:picLocks noChangeAspect="1"/>
          </p:cNvPicPr>
          <p:nvPr/>
        </p:nvPicPr>
        <p:blipFill>
          <a:blip r:embed="rId11"/>
          <a:stretch>
            <a:fillRect/>
          </a:stretch>
        </p:blipFill>
        <p:spPr>
          <a:xfrm>
            <a:off x="1210740" y="5012750"/>
            <a:ext cx="633761" cy="615176"/>
          </a:xfrm>
          <a:prstGeom prst="rect">
            <a:avLst/>
          </a:prstGeom>
        </p:spPr>
      </p:pic>
      <p:pic>
        <p:nvPicPr>
          <p:cNvPr id="6" name="圖片 5" descr="一張含有 黑色, 黑暗 的圖片&#10;&#10;自動產生的描述">
            <a:extLst>
              <a:ext uri="{FF2B5EF4-FFF2-40B4-BE49-F238E27FC236}">
                <a16:creationId xmlns:a16="http://schemas.microsoft.com/office/drawing/2014/main" id="{2162B990-1B1E-0ACB-8A32-205D13BA8CB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contrast="65000"/>
                    </a14:imgEffect>
                  </a14:imgLayer>
                </a14:imgProps>
              </a:ext>
            </a:extLst>
          </a:blip>
          <a:stretch>
            <a:fillRect/>
          </a:stretch>
        </p:blipFill>
        <p:spPr>
          <a:xfrm>
            <a:off x="419080" y="5010392"/>
            <a:ext cx="587298" cy="550128"/>
          </a:xfrm>
          <a:prstGeom prst="rect">
            <a:avLst/>
          </a:prstGeom>
        </p:spPr>
      </p:pic>
      <p:sp>
        <p:nvSpPr>
          <p:cNvPr id="9" name="文字方塊 8">
            <a:extLst>
              <a:ext uri="{FF2B5EF4-FFF2-40B4-BE49-F238E27FC236}">
                <a16:creationId xmlns:a16="http://schemas.microsoft.com/office/drawing/2014/main" id="{139062B9-D17E-9BF6-3F9A-0813BFE5D559}"/>
              </a:ext>
            </a:extLst>
          </p:cNvPr>
          <p:cNvSpPr txBox="1"/>
          <p:nvPr/>
        </p:nvSpPr>
        <p:spPr>
          <a:xfrm>
            <a:off x="1834611" y="2708907"/>
            <a:ext cx="17461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solidFill>
                  <a:schemeClr val="bg1"/>
                </a:solidFill>
                <a:latin typeface="Arial" panose="020B0604020202020204" pitchFamily="34" charset="0"/>
                <a:ea typeface="微軟正黑體"/>
                <a:cs typeface="Arial" panose="020B0604020202020204" pitchFamily="34" charset="0"/>
              </a:rPr>
              <a:t>Upload videos/photos from an external USB drive</a:t>
            </a:r>
            <a:endParaRPr lang="zh-TW" altLang="en-US" sz="1200" b="1">
              <a:solidFill>
                <a:schemeClr val="bg1"/>
              </a:solidFill>
              <a:latin typeface="Arial" panose="020B0604020202020204" pitchFamily="34" charset="0"/>
              <a:ea typeface="微軟正黑體"/>
              <a:cs typeface="Arial" panose="020B0604020202020204" pitchFamily="34" charset="0"/>
            </a:endParaRPr>
          </a:p>
        </p:txBody>
      </p:sp>
      <p:cxnSp>
        <p:nvCxnSpPr>
          <p:cNvPr id="11" name="直線單箭頭接點 10">
            <a:extLst>
              <a:ext uri="{FF2B5EF4-FFF2-40B4-BE49-F238E27FC236}">
                <a16:creationId xmlns:a16="http://schemas.microsoft.com/office/drawing/2014/main" id="{CBE2BCB7-262E-6AFD-3D70-BDAA39F9BEC1}"/>
              </a:ext>
            </a:extLst>
          </p:cNvPr>
          <p:cNvCxnSpPr>
            <a:cxnSpLocks/>
          </p:cNvCxnSpPr>
          <p:nvPr/>
        </p:nvCxnSpPr>
        <p:spPr>
          <a:xfrm flipV="1">
            <a:off x="1527697" y="4655020"/>
            <a:ext cx="1606828" cy="2060"/>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78EBC7D5-30A8-94F6-0936-FAEB0AA4DEB6}"/>
              </a:ext>
            </a:extLst>
          </p:cNvPr>
          <p:cNvCxnSpPr/>
          <p:nvPr/>
        </p:nvCxnSpPr>
        <p:spPr>
          <a:xfrm flipH="1">
            <a:off x="1492173" y="3653651"/>
            <a:ext cx="5575" cy="998033"/>
          </a:xfrm>
          <a:prstGeom prst="straightConnector1">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4238F423-E1C0-C445-8E97-E1D4C585AE20}"/>
              </a:ext>
            </a:extLst>
          </p:cNvPr>
          <p:cNvCxnSpPr/>
          <p:nvPr/>
        </p:nvCxnSpPr>
        <p:spPr>
          <a:xfrm>
            <a:off x="4948818" y="3406232"/>
            <a:ext cx="3718" cy="1063083"/>
          </a:xfrm>
          <a:prstGeom prst="straightConnector1">
            <a:avLst/>
          </a:prstGeom>
          <a:ln w="28575">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圖片 16" descr="一張含有 電腦, 筆記型電腦, 輸出裝置, 作業系統 的圖片&#10;&#10;自動產生的描述">
            <a:extLst>
              <a:ext uri="{FF2B5EF4-FFF2-40B4-BE49-F238E27FC236}">
                <a16:creationId xmlns:a16="http://schemas.microsoft.com/office/drawing/2014/main" id="{9C4960B3-2F1A-D643-5735-D1666D5599C3}"/>
              </a:ext>
            </a:extLst>
          </p:cNvPr>
          <p:cNvPicPr>
            <a:picLocks noChangeAspect="1"/>
          </p:cNvPicPr>
          <p:nvPr/>
        </p:nvPicPr>
        <p:blipFill>
          <a:blip r:embed="rId14"/>
          <a:stretch>
            <a:fillRect/>
          </a:stretch>
        </p:blipFill>
        <p:spPr>
          <a:xfrm>
            <a:off x="7498223" y="2058767"/>
            <a:ext cx="1141607" cy="761071"/>
          </a:xfrm>
          <a:prstGeom prst="rect">
            <a:avLst/>
          </a:prstGeom>
        </p:spPr>
      </p:pic>
      <p:pic>
        <p:nvPicPr>
          <p:cNvPr id="19" name="圖片 18" descr="一張含有 鮮豔, 螢幕擷取畫面, 正方形, Rectangle 的圖片&#10;&#10;自動產生的描述">
            <a:extLst>
              <a:ext uri="{FF2B5EF4-FFF2-40B4-BE49-F238E27FC236}">
                <a16:creationId xmlns:a16="http://schemas.microsoft.com/office/drawing/2014/main" id="{07C22889-6303-79F1-0E94-82C3BA6BF7D4}"/>
              </a:ext>
            </a:extLst>
          </p:cNvPr>
          <p:cNvPicPr>
            <a:picLocks noChangeAspect="1"/>
          </p:cNvPicPr>
          <p:nvPr/>
        </p:nvPicPr>
        <p:blipFill>
          <a:blip r:embed="rId15"/>
          <a:stretch>
            <a:fillRect/>
          </a:stretch>
        </p:blipFill>
        <p:spPr>
          <a:xfrm>
            <a:off x="7498572" y="2796026"/>
            <a:ext cx="1113032" cy="494604"/>
          </a:xfrm>
          <a:prstGeom prst="rect">
            <a:avLst/>
          </a:prstGeom>
        </p:spPr>
      </p:pic>
      <p:sp>
        <p:nvSpPr>
          <p:cNvPr id="20" name="文字方塊 19">
            <a:extLst>
              <a:ext uri="{FF2B5EF4-FFF2-40B4-BE49-F238E27FC236}">
                <a16:creationId xmlns:a16="http://schemas.microsoft.com/office/drawing/2014/main" id="{22EC80A7-C37C-E5C3-DB30-AFC29A772CA3}"/>
              </a:ext>
            </a:extLst>
          </p:cNvPr>
          <p:cNvSpPr txBox="1"/>
          <p:nvPr/>
        </p:nvSpPr>
        <p:spPr>
          <a:xfrm>
            <a:off x="4536403" y="2092988"/>
            <a:ext cx="21632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solidFill>
                  <a:schemeClr val="bg1"/>
                </a:solidFill>
                <a:latin typeface="Arial" panose="020B0604020202020204" pitchFamily="34" charset="0"/>
                <a:ea typeface="微軟正黑體"/>
                <a:cs typeface="Arial" panose="020B0604020202020204" pitchFamily="34" charset="0"/>
              </a:rPr>
              <a:t>Directly edit multimedia content on the TVS-hx74T from your workstation via Thunderbolt 4 or upgradable 25/10 </a:t>
            </a:r>
            <a:r>
              <a:rPr lang="en-US" altLang="zh-TW" sz="1200" b="1" err="1">
                <a:solidFill>
                  <a:schemeClr val="bg1"/>
                </a:solidFill>
                <a:latin typeface="Arial" panose="020B0604020202020204" pitchFamily="34" charset="0"/>
                <a:ea typeface="微軟正黑體"/>
                <a:cs typeface="Arial" panose="020B0604020202020204" pitchFamily="34" charset="0"/>
              </a:rPr>
              <a:t>GbE</a:t>
            </a:r>
            <a:r>
              <a:rPr lang="en-US" altLang="zh-TW" sz="1200" b="1">
                <a:solidFill>
                  <a:schemeClr val="bg1"/>
                </a:solidFill>
                <a:latin typeface="Arial" panose="020B0604020202020204" pitchFamily="34" charset="0"/>
                <a:ea typeface="微軟正黑體"/>
                <a:cs typeface="Arial" panose="020B0604020202020204" pitchFamily="34" charset="0"/>
              </a:rPr>
              <a:t> </a:t>
            </a:r>
            <a:endParaRPr lang="zh-TW" sz="2100">
              <a:solidFill>
                <a:schemeClr val="bg1"/>
              </a:solidFill>
              <a:latin typeface="Arial" panose="020B0604020202020204" pitchFamily="34" charset="0"/>
              <a:ea typeface="微軟正黑體"/>
              <a:cs typeface="Arial" panose="020B0604020202020204" pitchFamily="34" charset="0"/>
            </a:endParaRPr>
          </a:p>
        </p:txBody>
      </p:sp>
      <p:sp>
        <p:nvSpPr>
          <p:cNvPr id="22" name="文字方塊 21">
            <a:extLst>
              <a:ext uri="{FF2B5EF4-FFF2-40B4-BE49-F238E27FC236}">
                <a16:creationId xmlns:a16="http://schemas.microsoft.com/office/drawing/2014/main" id="{0EA57498-DF8D-95F6-CFA5-C62701900752}"/>
              </a:ext>
            </a:extLst>
          </p:cNvPr>
          <p:cNvSpPr txBox="1"/>
          <p:nvPr/>
        </p:nvSpPr>
        <p:spPr>
          <a:xfrm>
            <a:off x="8636620" y="2373351"/>
            <a:ext cx="27778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solidFill>
                  <a:schemeClr val="bg1"/>
                </a:solidFill>
                <a:latin typeface="Arial" panose="020B0604020202020204" pitchFamily="34" charset="0"/>
                <a:ea typeface="微軟正黑體"/>
                <a:cs typeface="Arial" panose="020B0604020202020204" pitchFamily="34" charset="0"/>
              </a:rPr>
              <a:t>Supports team collaboration in A</a:t>
            </a:r>
            <a:r>
              <a:rPr lang="zh-TW" sz="1200" b="1">
                <a:solidFill>
                  <a:schemeClr val="bg1"/>
                </a:solidFill>
                <a:latin typeface="Arial" panose="020B0604020202020204" pitchFamily="34" charset="0"/>
                <a:ea typeface="微軟正黑體"/>
                <a:cs typeface="Arial" panose="020B0604020202020204" pitchFamily="34" charset="0"/>
              </a:rPr>
              <a:t>dobe Premiere Pro</a:t>
            </a:r>
            <a:r>
              <a:rPr lang="en-US" altLang="zh-TW" sz="1200" b="1">
                <a:solidFill>
                  <a:schemeClr val="bg1"/>
                </a:solidFill>
                <a:latin typeface="Arial" panose="020B0604020202020204" pitchFamily="34" charset="0"/>
                <a:ea typeface="微軟正黑體"/>
                <a:cs typeface="Arial" panose="020B0604020202020204" pitchFamily="34" charset="0"/>
              </a:rPr>
              <a:t> or</a:t>
            </a:r>
            <a:r>
              <a:rPr lang="zh-TW" sz="1200" b="1">
                <a:solidFill>
                  <a:schemeClr val="bg1"/>
                </a:solidFill>
                <a:latin typeface="Arial" panose="020B0604020202020204" pitchFamily="34" charset="0"/>
                <a:ea typeface="微軟正黑體"/>
                <a:cs typeface="Arial" panose="020B0604020202020204" pitchFamily="34" charset="0"/>
              </a:rPr>
              <a:t> </a:t>
            </a:r>
            <a:r>
              <a:rPr lang="en-US" altLang="zh-TW" sz="1200" b="1">
                <a:solidFill>
                  <a:schemeClr val="bg1"/>
                </a:solidFill>
                <a:latin typeface="Arial" panose="020B0604020202020204" pitchFamily="34" charset="0"/>
                <a:ea typeface="微軟正黑體"/>
                <a:cs typeface="Arial" panose="020B0604020202020204" pitchFamily="34" charset="0"/>
              </a:rPr>
              <a:t>D</a:t>
            </a:r>
            <a:r>
              <a:rPr lang="zh-TW" sz="1200" b="1">
                <a:solidFill>
                  <a:schemeClr val="bg1"/>
                </a:solidFill>
                <a:latin typeface="Arial" panose="020B0604020202020204" pitchFamily="34" charset="0"/>
                <a:ea typeface="微軟正黑體"/>
                <a:cs typeface="Arial" panose="020B0604020202020204" pitchFamily="34" charset="0"/>
              </a:rPr>
              <a:t>a</a:t>
            </a:r>
            <a:r>
              <a:rPr lang="en-US" altLang="zh-TW" sz="1200" b="1">
                <a:solidFill>
                  <a:schemeClr val="bg1"/>
                </a:solidFill>
                <a:latin typeface="Arial" panose="020B0604020202020204" pitchFamily="34" charset="0"/>
                <a:ea typeface="微軟正黑體"/>
                <a:cs typeface="Arial" panose="020B0604020202020204" pitchFamily="34" charset="0"/>
              </a:rPr>
              <a:t>Vinci</a:t>
            </a:r>
            <a:r>
              <a:rPr lang="zh-TW" altLang="en-US" sz="1200" b="1">
                <a:solidFill>
                  <a:schemeClr val="bg1"/>
                </a:solidFill>
                <a:latin typeface="Arial" panose="020B0604020202020204" pitchFamily="34" charset="0"/>
                <a:ea typeface="微軟正黑體"/>
                <a:cs typeface="Arial" panose="020B0604020202020204" pitchFamily="34" charset="0"/>
              </a:rPr>
              <a:t> R</a:t>
            </a:r>
            <a:r>
              <a:rPr lang="en-US" altLang="zh-TW" sz="1200" b="1" err="1">
                <a:solidFill>
                  <a:schemeClr val="bg1"/>
                </a:solidFill>
                <a:latin typeface="Arial" panose="020B0604020202020204" pitchFamily="34" charset="0"/>
                <a:ea typeface="微軟正黑體"/>
                <a:cs typeface="Arial" panose="020B0604020202020204" pitchFamily="34" charset="0"/>
              </a:rPr>
              <a:t>eso</a:t>
            </a:r>
            <a:r>
              <a:rPr lang="zh-TW" sz="1200" b="1">
                <a:solidFill>
                  <a:schemeClr val="bg1"/>
                </a:solidFill>
                <a:latin typeface="Arial" panose="020B0604020202020204" pitchFamily="34" charset="0"/>
                <a:ea typeface="微軟正黑體"/>
                <a:cs typeface="Arial" panose="020B0604020202020204" pitchFamily="34" charset="0"/>
              </a:rPr>
              <a:t>lve </a:t>
            </a:r>
            <a:r>
              <a:rPr lang="en-US" altLang="zh-TW" sz="1200" b="1">
                <a:solidFill>
                  <a:schemeClr val="bg1"/>
                </a:solidFill>
                <a:latin typeface="Arial" panose="020B0604020202020204" pitchFamily="34" charset="0"/>
                <a:ea typeface="微軟正黑體"/>
                <a:cs typeface="Arial" panose="020B0604020202020204" pitchFamily="34" charset="0"/>
              </a:rPr>
              <a:t>editing environment</a:t>
            </a:r>
            <a:endParaRPr lang="zh-TW">
              <a:solidFill>
                <a:schemeClr val="bg1"/>
              </a:solidFill>
              <a:latin typeface="Arial" panose="020B0604020202020204" pitchFamily="34" charset="0"/>
              <a:cs typeface="Arial" panose="020B0604020202020204" pitchFamily="34" charset="0"/>
            </a:endParaRPr>
          </a:p>
        </p:txBody>
      </p:sp>
      <p:pic>
        <p:nvPicPr>
          <p:cNvPr id="24" name="圖片 23" descr="一張含有 黑色, 黑暗 的圖片&#10;&#10;自動產生的描述">
            <a:extLst>
              <a:ext uri="{FF2B5EF4-FFF2-40B4-BE49-F238E27FC236}">
                <a16:creationId xmlns:a16="http://schemas.microsoft.com/office/drawing/2014/main" id="{775F77EE-2E9D-4443-6507-AE5294F03EE8}"/>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Lst>
          </a:blip>
          <a:stretch>
            <a:fillRect/>
          </a:stretch>
        </p:blipFill>
        <p:spPr>
          <a:xfrm>
            <a:off x="7356053" y="3930686"/>
            <a:ext cx="696615" cy="714432"/>
          </a:xfrm>
          <a:prstGeom prst="rect">
            <a:avLst/>
          </a:prstGeom>
        </p:spPr>
      </p:pic>
      <p:sp>
        <p:nvSpPr>
          <p:cNvPr id="26" name="文字方塊 25">
            <a:extLst>
              <a:ext uri="{FF2B5EF4-FFF2-40B4-BE49-F238E27FC236}">
                <a16:creationId xmlns:a16="http://schemas.microsoft.com/office/drawing/2014/main" id="{734A4DCA-EED0-8B15-4F98-0DBF55F0B75A}"/>
              </a:ext>
            </a:extLst>
          </p:cNvPr>
          <p:cNvSpPr txBox="1"/>
          <p:nvPr/>
        </p:nvSpPr>
        <p:spPr>
          <a:xfrm rot="-9720000">
            <a:off x="8097644" y="3897350"/>
            <a:ext cx="14143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zh-TW" sz="1200" b="1">
              <a:solidFill>
                <a:schemeClr val="bg1"/>
              </a:solidFill>
              <a:latin typeface="Arial" panose="020B0604020202020204" pitchFamily="34" charset="0"/>
              <a:ea typeface="微軟正黑體"/>
              <a:cs typeface="Arial" panose="020B0604020202020204" pitchFamily="34" charset="0"/>
            </a:endParaRPr>
          </a:p>
        </p:txBody>
      </p:sp>
      <p:sp>
        <p:nvSpPr>
          <p:cNvPr id="27" name="文字方塊 26">
            <a:extLst>
              <a:ext uri="{FF2B5EF4-FFF2-40B4-BE49-F238E27FC236}">
                <a16:creationId xmlns:a16="http://schemas.microsoft.com/office/drawing/2014/main" id="{BC6DC05D-71B4-4F8F-58E8-B86F76E2703E}"/>
              </a:ext>
            </a:extLst>
          </p:cNvPr>
          <p:cNvSpPr txBox="1"/>
          <p:nvPr/>
        </p:nvSpPr>
        <p:spPr>
          <a:xfrm>
            <a:off x="8088352" y="4036740"/>
            <a:ext cx="2287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solidFill>
                  <a:schemeClr val="bg1"/>
                </a:solidFill>
                <a:latin typeface="Arial" panose="020B0604020202020204" pitchFamily="34" charset="0"/>
                <a:ea typeface="微軟正黑體"/>
                <a:cs typeface="Arial" panose="020B0604020202020204" pitchFamily="34" charset="0"/>
              </a:rPr>
              <a:t>Back up NAS data to another NAS, cloud services, or external storage devices</a:t>
            </a:r>
            <a:endParaRPr lang="zh-TW" altLang="en-US" sz="1200" b="1">
              <a:solidFill>
                <a:schemeClr val="bg1"/>
              </a:solidFill>
              <a:latin typeface="Arial" panose="020B0604020202020204" pitchFamily="34" charset="0"/>
              <a:ea typeface="微軟正黑體"/>
              <a:cs typeface="Arial" panose="020B0604020202020204" pitchFamily="34" charset="0"/>
            </a:endParaRPr>
          </a:p>
        </p:txBody>
      </p:sp>
      <p:sp>
        <p:nvSpPr>
          <p:cNvPr id="32" name="文字方塊 31">
            <a:extLst>
              <a:ext uri="{FF2B5EF4-FFF2-40B4-BE49-F238E27FC236}">
                <a16:creationId xmlns:a16="http://schemas.microsoft.com/office/drawing/2014/main" id="{AA7026C2-ADFA-7D31-98D3-C7501ADF0A76}"/>
              </a:ext>
            </a:extLst>
          </p:cNvPr>
          <p:cNvSpPr txBox="1"/>
          <p:nvPr/>
        </p:nvSpPr>
        <p:spPr>
          <a:xfrm>
            <a:off x="8073413" y="5370834"/>
            <a:ext cx="29104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solidFill>
                  <a:schemeClr val="bg1"/>
                </a:solidFill>
                <a:latin typeface="Arial" panose="020B0604020202020204" pitchFamily="34" charset="0"/>
                <a:ea typeface="微軟正黑體"/>
                <a:cs typeface="Arial" panose="020B0604020202020204" pitchFamily="34" charset="0"/>
              </a:rPr>
              <a:t>If additional storage space is needed, QNAP also offers a variety of JBOD options for quick capacity expansion.</a:t>
            </a:r>
          </a:p>
        </p:txBody>
      </p:sp>
      <p:cxnSp>
        <p:nvCxnSpPr>
          <p:cNvPr id="40" name="直線單箭頭接點 39">
            <a:extLst>
              <a:ext uri="{FF2B5EF4-FFF2-40B4-BE49-F238E27FC236}">
                <a16:creationId xmlns:a16="http://schemas.microsoft.com/office/drawing/2014/main" id="{8EC3D901-270F-0348-1C0F-966590CE67D6}"/>
              </a:ext>
            </a:extLst>
          </p:cNvPr>
          <p:cNvCxnSpPr>
            <a:cxnSpLocks/>
          </p:cNvCxnSpPr>
          <p:nvPr/>
        </p:nvCxnSpPr>
        <p:spPr>
          <a:xfrm flipH="1">
            <a:off x="5551995" y="4589968"/>
            <a:ext cx="1524805" cy="16525"/>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E00E9C91-6093-C1E7-0040-A2DC11CBD9AA}"/>
              </a:ext>
            </a:extLst>
          </p:cNvPr>
          <p:cNvCxnSpPr>
            <a:cxnSpLocks/>
          </p:cNvCxnSpPr>
          <p:nvPr/>
        </p:nvCxnSpPr>
        <p:spPr>
          <a:xfrm flipH="1">
            <a:off x="5551995" y="5714382"/>
            <a:ext cx="1524805" cy="16525"/>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6" name="圖形 15">
            <a:extLst>
              <a:ext uri="{FF2B5EF4-FFF2-40B4-BE49-F238E27FC236}">
                <a16:creationId xmlns:a16="http://schemas.microsoft.com/office/drawing/2014/main" id="{315F0CD1-2165-E7B0-F0DE-BD14E5E0287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555492" y="2255638"/>
            <a:ext cx="876423" cy="615361"/>
          </a:xfrm>
          <a:prstGeom prst="rect">
            <a:avLst/>
          </a:prstGeom>
        </p:spPr>
      </p:pic>
      <p:pic>
        <p:nvPicPr>
          <p:cNvPr id="28" name="圖形 27">
            <a:extLst>
              <a:ext uri="{FF2B5EF4-FFF2-40B4-BE49-F238E27FC236}">
                <a16:creationId xmlns:a16="http://schemas.microsoft.com/office/drawing/2014/main" id="{B70A1180-FBC2-4677-F911-BD0658E2504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56614" y="2767131"/>
            <a:ext cx="652981" cy="786926"/>
          </a:xfrm>
          <a:prstGeom prst="rect">
            <a:avLst/>
          </a:prstGeom>
        </p:spPr>
      </p:pic>
      <p:pic>
        <p:nvPicPr>
          <p:cNvPr id="38" name="圖形 37">
            <a:extLst>
              <a:ext uri="{FF2B5EF4-FFF2-40B4-BE49-F238E27FC236}">
                <a16:creationId xmlns:a16="http://schemas.microsoft.com/office/drawing/2014/main" id="{6B103307-3260-976B-6AB2-F72722FAACF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427521" y="5320338"/>
            <a:ext cx="586478" cy="661668"/>
          </a:xfrm>
          <a:prstGeom prst="rect">
            <a:avLst/>
          </a:prstGeom>
        </p:spPr>
      </p:pic>
      <p:pic>
        <p:nvPicPr>
          <p:cNvPr id="7" name="圖片 6" descr="一張含有 圖形, 字型, 螢幕擷取畫面, 標誌 的圖片&#10;&#10;自動產生的描述">
            <a:extLst>
              <a:ext uri="{FF2B5EF4-FFF2-40B4-BE49-F238E27FC236}">
                <a16:creationId xmlns:a16="http://schemas.microsoft.com/office/drawing/2014/main" id="{1C0AF0E9-F1A4-5C05-2915-7B88D841EC3E}"/>
              </a:ext>
            </a:extLst>
          </p:cNvPr>
          <p:cNvPicPr>
            <a:picLocks noChangeAspect="1"/>
          </p:cNvPicPr>
          <p:nvPr/>
        </p:nvPicPr>
        <p:blipFill>
          <a:blip r:embed="rId24"/>
          <a:stretch>
            <a:fillRect/>
          </a:stretch>
        </p:blipFill>
        <p:spPr>
          <a:xfrm>
            <a:off x="10065479" y="4197821"/>
            <a:ext cx="1452177" cy="748357"/>
          </a:xfrm>
          <a:prstGeom prst="rect">
            <a:avLst/>
          </a:prstGeom>
        </p:spPr>
      </p:pic>
    </p:spTree>
    <p:extLst>
      <p:ext uri="{BB962C8B-B14F-4D97-AF65-F5344CB8AC3E}">
        <p14:creationId xmlns:p14="http://schemas.microsoft.com/office/powerpoint/2010/main" val="2609333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格 48">
            <a:extLst>
              <a:ext uri="{FF2B5EF4-FFF2-40B4-BE49-F238E27FC236}">
                <a16:creationId xmlns:a16="http://schemas.microsoft.com/office/drawing/2014/main" id="{3D921E93-DDA7-8F21-985C-2ACBF2F180AA}"/>
              </a:ext>
            </a:extLst>
          </p:cNvPr>
          <p:cNvGraphicFramePr>
            <a:graphicFrameLocks noGrp="1"/>
          </p:cNvGraphicFramePr>
          <p:nvPr>
            <p:extLst>
              <p:ext uri="{D42A27DB-BD31-4B8C-83A1-F6EECF244321}">
                <p14:modId xmlns:p14="http://schemas.microsoft.com/office/powerpoint/2010/main" val="916645813"/>
              </p:ext>
            </p:extLst>
          </p:nvPr>
        </p:nvGraphicFramePr>
        <p:xfrm>
          <a:off x="8181073" y="2916838"/>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4210277803"/>
                    </a:ext>
                  </a:extLst>
                </a:gridCol>
              </a:tblGrid>
              <a:tr h="438150">
                <a:tc>
                  <a:txBody>
                    <a:bodyPr/>
                    <a:lstStyle/>
                    <a:p>
                      <a:pPr algn="ctr" fontAlgn="base"/>
                      <a:r>
                        <a:rPr lang="en-US" sz="1800" b="1">
                          <a:solidFill>
                            <a:srgbClr val="000000"/>
                          </a:solidFill>
                          <a:effectLst/>
                          <a:latin typeface="Arial" panose="020B0604020202020204" pitchFamily="34" charset="0"/>
                        </a:rPr>
                        <a:t>myQNAPcloud Object</a:t>
                      </a:r>
                      <a:endParaRPr lang="en-US" altLang="zh-TW" b="1">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FF76"/>
                    </a:solidFill>
                  </a:tcPr>
                </a:tc>
                <a:extLst>
                  <a:ext uri="{0D108BD9-81ED-4DB2-BD59-A6C34878D82A}">
                    <a16:rowId xmlns:a16="http://schemas.microsoft.com/office/drawing/2014/main" val="3097558285"/>
                  </a:ext>
                </a:extLst>
              </a:tr>
              <a:tr h="3057525">
                <a:tc>
                  <a:txBody>
                    <a:bodyPr/>
                    <a:lstStyle/>
                    <a:p>
                      <a:pPr fontAlgn="auto"/>
                      <a:endParaRPr lang="zh-TW" altLang="en-US" sz="120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3153652103"/>
                  </a:ext>
                </a:extLst>
              </a:tr>
            </a:tbl>
          </a:graphicData>
        </a:graphic>
      </p:graphicFrame>
      <p:graphicFrame>
        <p:nvGraphicFramePr>
          <p:cNvPr id="47" name="表格 46">
            <a:extLst>
              <a:ext uri="{FF2B5EF4-FFF2-40B4-BE49-F238E27FC236}">
                <a16:creationId xmlns:a16="http://schemas.microsoft.com/office/drawing/2014/main" id="{EEAED4DF-903B-AE3C-2AF2-BBC28190C35A}"/>
              </a:ext>
            </a:extLst>
          </p:cNvPr>
          <p:cNvGraphicFramePr>
            <a:graphicFrameLocks noGrp="1"/>
          </p:cNvGraphicFramePr>
          <p:nvPr>
            <p:extLst>
              <p:ext uri="{D42A27DB-BD31-4B8C-83A1-F6EECF244321}">
                <p14:modId xmlns:p14="http://schemas.microsoft.com/office/powerpoint/2010/main" val="1896565296"/>
              </p:ext>
            </p:extLst>
          </p:nvPr>
        </p:nvGraphicFramePr>
        <p:xfrm>
          <a:off x="4319587" y="2916838"/>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391529299"/>
                    </a:ext>
                  </a:extLst>
                </a:gridCol>
              </a:tblGrid>
              <a:tr h="438150">
                <a:tc>
                  <a:txBody>
                    <a:bodyPr/>
                    <a:lstStyle/>
                    <a:p>
                      <a:pPr algn="ctr" fontAlgn="base"/>
                      <a:r>
                        <a:rPr lang="en-US" sz="1800" b="1">
                          <a:solidFill>
                            <a:srgbClr val="000000"/>
                          </a:solidFill>
                          <a:effectLst/>
                          <a:latin typeface="Arial" panose="020B0604020202020204" pitchFamily="34" charset="0"/>
                        </a:rPr>
                        <a:t>myQNAPcloud Surveillance</a:t>
                      </a:r>
                      <a:endParaRPr lang="en-US" altLang="zh-TW" b="1">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39D"/>
                    </a:solidFill>
                  </a:tcPr>
                </a:tc>
                <a:extLst>
                  <a:ext uri="{0D108BD9-81ED-4DB2-BD59-A6C34878D82A}">
                    <a16:rowId xmlns:a16="http://schemas.microsoft.com/office/drawing/2014/main" val="1175960106"/>
                  </a:ext>
                </a:extLst>
              </a:tr>
              <a:tr h="3057525">
                <a:tc>
                  <a:txBody>
                    <a:bodyPr/>
                    <a:lstStyle/>
                    <a:p>
                      <a:pPr fontAlgn="auto"/>
                      <a:endParaRPr lang="zh-TW" altLang="en-US" sz="120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3882947284"/>
                  </a:ext>
                </a:extLst>
              </a:tr>
            </a:tbl>
          </a:graphicData>
        </a:graphic>
      </p:graphicFrame>
      <p:graphicFrame>
        <p:nvGraphicFramePr>
          <p:cNvPr id="35" name="表格 34">
            <a:extLst>
              <a:ext uri="{FF2B5EF4-FFF2-40B4-BE49-F238E27FC236}">
                <a16:creationId xmlns:a16="http://schemas.microsoft.com/office/drawing/2014/main" id="{2F58A70C-CB84-91C3-29B4-FC1369FEA3FB}"/>
              </a:ext>
            </a:extLst>
          </p:cNvPr>
          <p:cNvGraphicFramePr>
            <a:graphicFrameLocks noGrp="1"/>
          </p:cNvGraphicFramePr>
          <p:nvPr>
            <p:extLst>
              <p:ext uri="{D42A27DB-BD31-4B8C-83A1-F6EECF244321}">
                <p14:modId xmlns:p14="http://schemas.microsoft.com/office/powerpoint/2010/main" val="1809924102"/>
              </p:ext>
            </p:extLst>
          </p:nvPr>
        </p:nvGraphicFramePr>
        <p:xfrm>
          <a:off x="540479" y="2916837"/>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2005031271"/>
                    </a:ext>
                  </a:extLst>
                </a:gridCol>
              </a:tblGrid>
              <a:tr h="438150">
                <a:tc>
                  <a:txBody>
                    <a:bodyPr/>
                    <a:lstStyle/>
                    <a:p>
                      <a:pPr algn="ctr" fontAlgn="base"/>
                      <a:r>
                        <a:rPr lang="en-US" sz="1800" b="1">
                          <a:solidFill>
                            <a:srgbClr val="000000"/>
                          </a:solidFill>
                          <a:effectLst/>
                          <a:latin typeface="Arial" panose="020B0604020202020204" pitchFamily="34" charset="0"/>
                        </a:rPr>
                        <a:t>myQNAPcloud Object</a:t>
                      </a:r>
                      <a:endParaRPr lang="en-US" altLang="zh-TW" b="1">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FF76"/>
                    </a:solidFill>
                  </a:tcPr>
                </a:tc>
                <a:extLst>
                  <a:ext uri="{0D108BD9-81ED-4DB2-BD59-A6C34878D82A}">
                    <a16:rowId xmlns:a16="http://schemas.microsoft.com/office/drawing/2014/main" val="1911033719"/>
                  </a:ext>
                </a:extLst>
              </a:tr>
              <a:tr h="3057525">
                <a:tc>
                  <a:txBody>
                    <a:bodyPr/>
                    <a:lstStyle/>
                    <a:p>
                      <a:pPr fontAlgn="auto"/>
                      <a:endParaRPr lang="zh-TW" altLang="en-US" sz="120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3877868041"/>
                  </a:ext>
                </a:extLst>
              </a:tr>
            </a:tbl>
          </a:graphicData>
        </a:graphic>
      </p:graphicFrame>
      <p:graphicFrame>
        <p:nvGraphicFramePr>
          <p:cNvPr id="42" name="表格 41">
            <a:extLst>
              <a:ext uri="{FF2B5EF4-FFF2-40B4-BE49-F238E27FC236}">
                <a16:creationId xmlns:a16="http://schemas.microsoft.com/office/drawing/2014/main" id="{7BB82498-F547-EE4C-8316-6F677B65DC25}"/>
              </a:ext>
            </a:extLst>
          </p:cNvPr>
          <p:cNvGraphicFramePr>
            <a:graphicFrameLocks noGrp="1"/>
          </p:cNvGraphicFramePr>
          <p:nvPr>
            <p:extLst>
              <p:ext uri="{D42A27DB-BD31-4B8C-83A1-F6EECF244321}">
                <p14:modId xmlns:p14="http://schemas.microsoft.com/office/powerpoint/2010/main" val="1671955524"/>
              </p:ext>
            </p:extLst>
          </p:nvPr>
        </p:nvGraphicFramePr>
        <p:xfrm>
          <a:off x="540479" y="2916837"/>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232542539"/>
                    </a:ext>
                  </a:extLst>
                </a:gridCol>
              </a:tblGrid>
              <a:tr h="438150">
                <a:tc>
                  <a:txBody>
                    <a:bodyPr/>
                    <a:lstStyle/>
                    <a:p>
                      <a:pPr algn="ctr" fontAlgn="base"/>
                      <a:r>
                        <a:rPr lang="en-US" sz="1800" b="1">
                          <a:solidFill>
                            <a:srgbClr val="000000"/>
                          </a:solidFill>
                          <a:effectLst/>
                          <a:latin typeface="Arial" panose="020B0604020202020204" pitchFamily="34" charset="0"/>
                        </a:rPr>
                        <a:t>myQNAPcloud Surveillance</a:t>
                      </a:r>
                      <a:endParaRPr lang="en-US" altLang="zh-TW" b="1">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39D"/>
                    </a:solidFill>
                  </a:tcPr>
                </a:tc>
                <a:extLst>
                  <a:ext uri="{0D108BD9-81ED-4DB2-BD59-A6C34878D82A}">
                    <a16:rowId xmlns:a16="http://schemas.microsoft.com/office/drawing/2014/main" val="2572354268"/>
                  </a:ext>
                </a:extLst>
              </a:tr>
              <a:tr h="3057525">
                <a:tc>
                  <a:txBody>
                    <a:bodyPr/>
                    <a:lstStyle/>
                    <a:p>
                      <a:pPr fontAlgn="auto"/>
                      <a:endParaRPr lang="zh-TW" altLang="en-US" sz="120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1518838253"/>
                  </a:ext>
                </a:extLst>
              </a:tr>
            </a:tbl>
          </a:graphicData>
        </a:graphic>
      </p:graphicFrame>
      <p:graphicFrame>
        <p:nvGraphicFramePr>
          <p:cNvPr id="45" name="表格 44">
            <a:extLst>
              <a:ext uri="{FF2B5EF4-FFF2-40B4-BE49-F238E27FC236}">
                <a16:creationId xmlns:a16="http://schemas.microsoft.com/office/drawing/2014/main" id="{A046DCA6-512E-7ABA-4F3C-7F3CC01ED5EE}"/>
              </a:ext>
            </a:extLst>
          </p:cNvPr>
          <p:cNvGraphicFramePr>
            <a:graphicFrameLocks noGrp="1"/>
          </p:cNvGraphicFramePr>
          <p:nvPr>
            <p:extLst>
              <p:ext uri="{D42A27DB-BD31-4B8C-83A1-F6EECF244321}">
                <p14:modId xmlns:p14="http://schemas.microsoft.com/office/powerpoint/2010/main" val="100217190"/>
              </p:ext>
            </p:extLst>
          </p:nvPr>
        </p:nvGraphicFramePr>
        <p:xfrm>
          <a:off x="540479" y="2916837"/>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2695197595"/>
                    </a:ext>
                  </a:extLst>
                </a:gridCol>
              </a:tblGrid>
              <a:tr h="438150">
                <a:tc>
                  <a:txBody>
                    <a:bodyPr/>
                    <a:lstStyle/>
                    <a:p>
                      <a:pPr algn="ctr" fontAlgn="base"/>
                      <a:r>
                        <a:rPr lang="en-US" sz="1800" b="1">
                          <a:solidFill>
                            <a:srgbClr val="FFFFFF"/>
                          </a:solidFill>
                          <a:effectLst/>
                          <a:latin typeface="Arial" panose="020B0604020202020204" pitchFamily="34" charset="0"/>
                        </a:rPr>
                        <a:t> myQNAPcloud Storage</a:t>
                      </a:r>
                      <a:endParaRPr lang="en-US" altLang="zh-TW" b="1">
                        <a:solidFill>
                          <a:srgbClr val="FFFFFF"/>
                        </a:solidFill>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93FE3"/>
                    </a:solidFill>
                  </a:tcPr>
                </a:tc>
                <a:extLst>
                  <a:ext uri="{0D108BD9-81ED-4DB2-BD59-A6C34878D82A}">
                    <a16:rowId xmlns:a16="http://schemas.microsoft.com/office/drawing/2014/main" val="2794052533"/>
                  </a:ext>
                </a:extLst>
              </a:tr>
              <a:tr h="3057525">
                <a:tc>
                  <a:txBody>
                    <a:bodyPr/>
                    <a:lstStyle/>
                    <a:p>
                      <a:pPr fontAlgn="auto"/>
                      <a:endParaRPr lang="zh-TW" altLang="en-US" sz="120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1423554568"/>
                  </a:ext>
                </a:extLst>
              </a:tr>
            </a:tbl>
          </a:graphicData>
        </a:graphic>
      </p:graphicFrame>
      <p:sp>
        <p:nvSpPr>
          <p:cNvPr id="2" name="標題 1">
            <a:extLst>
              <a:ext uri="{FF2B5EF4-FFF2-40B4-BE49-F238E27FC236}">
                <a16:creationId xmlns:a16="http://schemas.microsoft.com/office/drawing/2014/main" id="{9697D260-DD82-4F36-A252-CB1698F43ECC}"/>
              </a:ext>
            </a:extLst>
          </p:cNvPr>
          <p:cNvSpPr>
            <a:spLocks noGrp="1"/>
          </p:cNvSpPr>
          <p:nvPr>
            <p:ph type="title" idx="4294967295"/>
          </p:nvPr>
        </p:nvSpPr>
        <p:spPr>
          <a:xfrm>
            <a:off x="410813" y="228716"/>
            <a:ext cx="11538738" cy="1377950"/>
          </a:xfrm>
        </p:spPr>
        <p:txBody>
          <a:bodyPr>
            <a:noAutofit/>
          </a:bodyPr>
          <a:lstStyle/>
          <a:p>
            <a:r>
              <a:rPr lang="en-US" sz="5400" b="1" dirty="0" err="1">
                <a:solidFill>
                  <a:schemeClr val="bg1"/>
                </a:solidFill>
                <a:latin typeface="Arial"/>
                <a:ea typeface="微軟正黑體"/>
                <a:cs typeface="Arial"/>
                <a:sym typeface="+mn-lt"/>
              </a:rPr>
              <a:t>myQNAPcloud</a:t>
            </a:r>
            <a:r>
              <a:rPr lang="en-US" sz="5400" b="1" dirty="0">
                <a:solidFill>
                  <a:schemeClr val="bg1"/>
                </a:solidFill>
                <a:latin typeface="Arial"/>
                <a:ea typeface="微軟正黑體"/>
                <a:cs typeface="Arial"/>
                <a:sym typeface="+mn-lt"/>
              </a:rPr>
              <a:t> One : </a:t>
            </a:r>
            <a:br>
              <a:rPr lang="en-US" sz="6000" dirty="0"/>
            </a:br>
            <a:r>
              <a:rPr lang="en-US" sz="3600" b="1" dirty="0">
                <a:solidFill>
                  <a:schemeClr val="bg1"/>
                </a:solidFill>
                <a:latin typeface="Arial"/>
                <a:ea typeface="微軟正黑體"/>
                <a:cs typeface="Arial"/>
                <a:sym typeface="+mn-lt"/>
              </a:rPr>
              <a:t>Whole New Cloud Service offered by QNAP</a:t>
            </a:r>
            <a:endParaRPr lang="en-US" sz="3600">
              <a:solidFill>
                <a:schemeClr val="bg1"/>
              </a:solidFill>
              <a:latin typeface="Arial"/>
              <a:ea typeface="微軟正黑體"/>
              <a:cs typeface="Arial"/>
            </a:endParaRPr>
          </a:p>
        </p:txBody>
      </p:sp>
      <p:sp>
        <p:nvSpPr>
          <p:cNvPr id="8" name="文字方塊 1">
            <a:extLst>
              <a:ext uri="{FF2B5EF4-FFF2-40B4-BE49-F238E27FC236}">
                <a16:creationId xmlns:a16="http://schemas.microsoft.com/office/drawing/2014/main" id="{88E3416C-3454-1B6A-8E1D-CAC7DB4D3B8B}"/>
              </a:ext>
            </a:extLst>
          </p:cNvPr>
          <p:cNvSpPr txBox="1"/>
          <p:nvPr/>
        </p:nvSpPr>
        <p:spPr>
          <a:xfrm>
            <a:off x="463274" y="1876808"/>
            <a:ext cx="11265451" cy="985398"/>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spcBef>
                <a:spcPts val="1800"/>
              </a:spcBef>
            </a:pPr>
            <a:r>
              <a:rPr lang="en-US" altLang="zh-TW" sz="1600" spc="100" err="1">
                <a:solidFill>
                  <a:schemeClr val="bg1"/>
                </a:solidFill>
                <a:latin typeface="Arial"/>
                <a:ea typeface="微軟正黑體"/>
                <a:cs typeface="Arial"/>
              </a:rPr>
              <a:t>myQNAPcloud</a:t>
            </a:r>
            <a:r>
              <a:rPr lang="en-US" altLang="zh-TW" sz="1600" spc="100">
                <a:solidFill>
                  <a:schemeClr val="bg1"/>
                </a:solidFill>
                <a:latin typeface="Arial"/>
                <a:ea typeface="微軟正黑體"/>
                <a:cs typeface="Arial"/>
              </a:rPr>
              <a:t> One is a subscription service</a:t>
            </a:r>
            <a:r>
              <a:rPr lang="en-US" altLang="zh-TW" sz="1600" b="1" spc="100">
                <a:solidFill>
                  <a:srgbClr val="6EFF76"/>
                </a:solidFill>
                <a:latin typeface="Arial"/>
                <a:ea typeface="微軟正黑體"/>
                <a:cs typeface="Arial"/>
              </a:rPr>
              <a:t> </a:t>
            </a:r>
            <a:r>
              <a:rPr lang="en-US" altLang="zh-TW" sz="1600" spc="100">
                <a:solidFill>
                  <a:schemeClr val="bg1"/>
                </a:solidFill>
                <a:latin typeface="Arial"/>
                <a:ea typeface="微軟正黑體"/>
                <a:cs typeface="Arial"/>
              </a:rPr>
              <a:t>that provides expanded storage and other benefits to users. With a </a:t>
            </a:r>
            <a:r>
              <a:rPr lang="en-US" altLang="zh-TW" sz="1600" spc="100" err="1">
                <a:solidFill>
                  <a:schemeClr val="bg1"/>
                </a:solidFill>
                <a:latin typeface="Arial"/>
                <a:ea typeface="微軟正黑體"/>
                <a:cs typeface="Arial"/>
              </a:rPr>
              <a:t>myQNAPcloud</a:t>
            </a:r>
            <a:r>
              <a:rPr lang="en-US" altLang="zh-TW" sz="1600" spc="100">
                <a:solidFill>
                  <a:schemeClr val="bg1"/>
                </a:solidFill>
                <a:latin typeface="Arial"/>
                <a:ea typeface="微軟正黑體"/>
                <a:cs typeface="Arial"/>
              </a:rPr>
              <a:t> One subscription, users can access more storage space on Cloud Drive, as well as extra features and benefits on other QNAP products.</a:t>
            </a:r>
          </a:p>
        </p:txBody>
      </p:sp>
      <p:sp>
        <p:nvSpPr>
          <p:cNvPr id="10" name="文字方塊 2">
            <a:extLst>
              <a:ext uri="{FF2B5EF4-FFF2-40B4-BE49-F238E27FC236}">
                <a16:creationId xmlns:a16="http://schemas.microsoft.com/office/drawing/2014/main" id="{BF3B3C8A-BEEC-8CA9-3805-AC2B8D03B496}"/>
              </a:ext>
            </a:extLst>
          </p:cNvPr>
          <p:cNvSpPr txBox="1"/>
          <p:nvPr/>
        </p:nvSpPr>
        <p:spPr>
          <a:xfrm>
            <a:off x="653033" y="3356340"/>
            <a:ext cx="3189292" cy="152400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bg1"/>
              </a:buClr>
              <a:buFont typeface="Arial" panose="020B0604020202020204" pitchFamily="34" charset="0"/>
              <a:buChar char="•"/>
            </a:pPr>
            <a:r>
              <a:rPr lang="en-US" altLang="zh-TW" sz="1600">
                <a:solidFill>
                  <a:schemeClr val="bg1"/>
                </a:solidFill>
              </a:rPr>
              <a:t>NAS backup</a:t>
            </a:r>
          </a:p>
          <a:p>
            <a:pPr marL="171450" indent="-171450">
              <a:lnSpc>
                <a:spcPct val="150000"/>
              </a:lnSpc>
              <a:buClr>
                <a:schemeClr val="bg1"/>
              </a:buClr>
              <a:buFont typeface="Arial" panose="020B0604020202020204" pitchFamily="34" charset="0"/>
              <a:buChar char="•"/>
            </a:pPr>
            <a:r>
              <a:rPr lang="en-US" altLang="zh-TW" sz="1600">
                <a:solidFill>
                  <a:schemeClr val="bg1"/>
                </a:solidFill>
                <a:ea typeface="新細明體"/>
              </a:rPr>
              <a:t>HBS integration</a:t>
            </a:r>
            <a:endParaRPr lang="en-US" altLang="zh-TW" sz="1600">
              <a:solidFill>
                <a:schemeClr val="bg1"/>
              </a:solidFill>
              <a:ea typeface="新細明體"/>
              <a:cs typeface="Calibri"/>
            </a:endParaRPr>
          </a:p>
          <a:p>
            <a:pPr marL="171450" indent="-171450">
              <a:lnSpc>
                <a:spcPct val="150000"/>
              </a:lnSpc>
              <a:buClr>
                <a:schemeClr val="bg1"/>
              </a:buClr>
              <a:buFont typeface="Arial" panose="020B0604020202020204" pitchFamily="34" charset="0"/>
              <a:buChar char="•"/>
            </a:pPr>
            <a:r>
              <a:rPr lang="en-US" altLang="zh-TW" sz="1600">
                <a:solidFill>
                  <a:schemeClr val="bg1"/>
                </a:solidFill>
              </a:rPr>
              <a:t>NAS gateway (</a:t>
            </a:r>
            <a:r>
              <a:rPr lang="en-US" altLang="zh-TW" sz="1600" err="1">
                <a:solidFill>
                  <a:schemeClr val="bg1"/>
                </a:solidFill>
              </a:rPr>
              <a:t>HybridMount</a:t>
            </a:r>
            <a:r>
              <a:rPr lang="en-US" altLang="zh-TW" sz="1600">
                <a:solidFill>
                  <a:schemeClr val="bg1"/>
                </a:solidFill>
              </a:rPr>
              <a:t>)</a:t>
            </a:r>
          </a:p>
          <a:p>
            <a:pPr marL="171450" indent="-171450">
              <a:lnSpc>
                <a:spcPct val="150000"/>
              </a:lnSpc>
              <a:buClr>
                <a:schemeClr val="bg1"/>
              </a:buClr>
              <a:buFont typeface="Arial" panose="020B0604020202020204" pitchFamily="34" charset="0"/>
              <a:buChar char="•"/>
            </a:pPr>
            <a:r>
              <a:rPr lang="en-US" altLang="zh-TW" sz="1600">
                <a:solidFill>
                  <a:schemeClr val="bg1"/>
                </a:solidFill>
              </a:rPr>
              <a:t>Config backup</a:t>
            </a:r>
            <a:endParaRPr lang="zh-TW" altLang="en-US" sz="1600">
              <a:solidFill>
                <a:schemeClr val="bg1"/>
              </a:solidFill>
            </a:endParaRPr>
          </a:p>
        </p:txBody>
      </p:sp>
      <p:sp>
        <p:nvSpPr>
          <p:cNvPr id="14" name="文字方塊 3">
            <a:extLst>
              <a:ext uri="{FF2B5EF4-FFF2-40B4-BE49-F238E27FC236}">
                <a16:creationId xmlns:a16="http://schemas.microsoft.com/office/drawing/2014/main" id="{52D459E1-5B73-408E-7FD9-36C231EB2566}"/>
              </a:ext>
            </a:extLst>
          </p:cNvPr>
          <p:cNvSpPr txBox="1"/>
          <p:nvPr/>
        </p:nvSpPr>
        <p:spPr>
          <a:xfrm>
            <a:off x="4442346" y="3356340"/>
            <a:ext cx="3057099" cy="1154675"/>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bg1"/>
              </a:buClr>
              <a:buFont typeface="Arial" panose="020B0604020202020204" pitchFamily="34" charset="0"/>
              <a:buChar char="•"/>
            </a:pPr>
            <a:r>
              <a:rPr lang="en-US" altLang="zh-TW" sz="1600">
                <a:solidFill>
                  <a:schemeClr val="bg1"/>
                </a:solidFill>
              </a:rPr>
              <a:t>Recording backup</a:t>
            </a:r>
          </a:p>
          <a:p>
            <a:pPr marL="171450" indent="-171450">
              <a:lnSpc>
                <a:spcPct val="150000"/>
              </a:lnSpc>
              <a:buClr>
                <a:schemeClr val="bg1"/>
              </a:buClr>
              <a:buFont typeface="Arial" panose="020B0604020202020204" pitchFamily="34" charset="0"/>
              <a:buChar char="•"/>
            </a:pPr>
            <a:r>
              <a:rPr lang="en-US" altLang="zh-TW" sz="1600">
                <a:solidFill>
                  <a:schemeClr val="bg1"/>
                </a:solidFill>
              </a:rPr>
              <a:t>Playback</a:t>
            </a:r>
          </a:p>
          <a:p>
            <a:pPr marL="171450" indent="-171450">
              <a:lnSpc>
                <a:spcPct val="150000"/>
              </a:lnSpc>
              <a:buClr>
                <a:schemeClr val="bg1"/>
              </a:buClr>
              <a:buFont typeface="Arial" panose="020B0604020202020204" pitchFamily="34" charset="0"/>
              <a:buChar char="•"/>
            </a:pPr>
            <a:r>
              <a:rPr lang="en-US" altLang="zh-TW" sz="1600">
                <a:solidFill>
                  <a:schemeClr val="bg1"/>
                </a:solidFill>
              </a:rPr>
              <a:t>Event / Sub-stream recording</a:t>
            </a:r>
            <a:endParaRPr lang="zh-TW" altLang="en-US" sz="1600">
              <a:solidFill>
                <a:schemeClr val="bg1"/>
              </a:solidFill>
            </a:endParaRPr>
          </a:p>
        </p:txBody>
      </p:sp>
      <p:sp>
        <p:nvSpPr>
          <p:cNvPr id="15" name="文字方塊 4">
            <a:extLst>
              <a:ext uri="{FF2B5EF4-FFF2-40B4-BE49-F238E27FC236}">
                <a16:creationId xmlns:a16="http://schemas.microsoft.com/office/drawing/2014/main" id="{BA597E1E-7A6D-DE51-6114-5F332C7E54E2}"/>
              </a:ext>
            </a:extLst>
          </p:cNvPr>
          <p:cNvSpPr txBox="1"/>
          <p:nvPr/>
        </p:nvSpPr>
        <p:spPr>
          <a:xfrm>
            <a:off x="8163602" y="3356340"/>
            <a:ext cx="3239101" cy="2632003"/>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bg1"/>
              </a:buClr>
              <a:buFont typeface="Arial" panose="020B0604020202020204" pitchFamily="34" charset="0"/>
              <a:buChar char="•"/>
            </a:pPr>
            <a:r>
              <a:rPr lang="en-US" altLang="zh-TW" sz="1600" dirty="0">
                <a:solidFill>
                  <a:schemeClr val="bg1"/>
                </a:solidFill>
                <a:ea typeface="新細明體"/>
              </a:rPr>
              <a:t>Standard Object service</a:t>
            </a:r>
            <a:endParaRPr lang="en-US" altLang="zh-TW" sz="1600">
              <a:solidFill>
                <a:schemeClr val="bg1"/>
              </a:solidFill>
              <a:ea typeface="新細明體"/>
              <a:cs typeface="Calibri"/>
            </a:endParaRPr>
          </a:p>
          <a:p>
            <a:pPr marL="171450" indent="-171450">
              <a:lnSpc>
                <a:spcPct val="150000"/>
              </a:lnSpc>
              <a:buClr>
                <a:schemeClr val="bg1"/>
              </a:buClr>
              <a:buFont typeface="Arial" panose="020B0604020202020204" pitchFamily="34" charset="0"/>
              <a:buChar char="•"/>
            </a:pPr>
            <a:r>
              <a:rPr lang="en-US" altLang="zh-TW" sz="1600" dirty="0">
                <a:solidFill>
                  <a:schemeClr val="bg1"/>
                </a:solidFill>
                <a:ea typeface="新細明體"/>
              </a:rPr>
              <a:t>S3 Compatible (Partial / Quota / ACL)</a:t>
            </a:r>
            <a:endParaRPr lang="en-US" altLang="zh-TW" sz="1600">
              <a:solidFill>
                <a:schemeClr val="bg1"/>
              </a:solidFill>
              <a:ea typeface="新細明體"/>
              <a:cs typeface="Calibri"/>
            </a:endParaRPr>
          </a:p>
          <a:p>
            <a:pPr marL="171450" indent="-171450">
              <a:lnSpc>
                <a:spcPct val="150000"/>
              </a:lnSpc>
              <a:buClr>
                <a:schemeClr val="bg1"/>
              </a:buClr>
              <a:buFont typeface="Arial" panose="020B0604020202020204" pitchFamily="34" charset="0"/>
              <a:buChar char="•"/>
            </a:pPr>
            <a:r>
              <a:rPr lang="en-US" altLang="zh-TW" sz="1600" dirty="0">
                <a:solidFill>
                  <a:schemeClr val="bg1"/>
                </a:solidFill>
                <a:ea typeface="新細明體"/>
              </a:rPr>
              <a:t>Support Object Lock &amp; Lifecycle</a:t>
            </a:r>
            <a:endParaRPr lang="en-US" altLang="zh-TW" sz="1600">
              <a:solidFill>
                <a:schemeClr val="bg1"/>
              </a:solidFill>
              <a:ea typeface="新細明體"/>
              <a:cs typeface="Calibri"/>
            </a:endParaRPr>
          </a:p>
          <a:p>
            <a:pPr marL="171450" indent="-171450">
              <a:lnSpc>
                <a:spcPct val="150000"/>
              </a:lnSpc>
              <a:buClr>
                <a:schemeClr val="bg1"/>
              </a:buClr>
              <a:buFont typeface="Arial" panose="020B0604020202020204" pitchFamily="34" charset="0"/>
              <a:buChar char="•"/>
            </a:pPr>
            <a:r>
              <a:rPr lang="en-US" altLang="zh-TW" sz="1600" dirty="0">
                <a:solidFill>
                  <a:schemeClr val="bg1"/>
                </a:solidFill>
                <a:ea typeface="新細明體"/>
              </a:rPr>
              <a:t>Data Migration</a:t>
            </a:r>
            <a:endParaRPr lang="en-US" altLang="zh-TW" sz="1600">
              <a:solidFill>
                <a:schemeClr val="bg1"/>
              </a:solidFill>
              <a:ea typeface="新細明體"/>
              <a:cs typeface="Calibri"/>
            </a:endParaRPr>
          </a:p>
          <a:p>
            <a:pPr marL="171450" indent="-171450">
              <a:lnSpc>
                <a:spcPct val="150000"/>
              </a:lnSpc>
              <a:buClr>
                <a:schemeClr val="bg1"/>
              </a:buClr>
              <a:buFont typeface="Arial" panose="020B0604020202020204" pitchFamily="34" charset="0"/>
              <a:buChar char="•"/>
            </a:pPr>
            <a:r>
              <a:rPr lang="en-US" altLang="zh-TW" sz="1600" dirty="0">
                <a:solidFill>
                  <a:schemeClr val="bg1"/>
                </a:solidFill>
                <a:ea typeface="新細明體"/>
              </a:rPr>
              <a:t>Cross-Site </a:t>
            </a:r>
            <a:br>
              <a:rPr lang="en-US" altLang="zh-TW" sz="1600" dirty="0"/>
            </a:br>
            <a:r>
              <a:rPr lang="en-US" altLang="zh-TW" sz="1600" dirty="0">
                <a:solidFill>
                  <a:schemeClr val="bg1"/>
                </a:solidFill>
                <a:ea typeface="新細明體"/>
              </a:rPr>
              <a:t>Replication</a:t>
            </a:r>
            <a:endParaRPr lang="zh-TW" altLang="en-US" sz="1600">
              <a:solidFill>
                <a:schemeClr val="bg1"/>
              </a:solidFill>
              <a:ea typeface="新細明體" panose="02020500000000000000" pitchFamily="18" charset="-120"/>
              <a:cs typeface="Calibri" panose="020F0502020204030204"/>
            </a:endParaRPr>
          </a:p>
        </p:txBody>
      </p:sp>
      <p:pic>
        <p:nvPicPr>
          <p:cNvPr id="18" name="圖片 17">
            <a:extLst>
              <a:ext uri="{FF2B5EF4-FFF2-40B4-BE49-F238E27FC236}">
                <a16:creationId xmlns:a16="http://schemas.microsoft.com/office/drawing/2014/main" id="{9AED60ED-3F89-5286-D9C7-B45FB3C7C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44" y="4798767"/>
            <a:ext cx="1436835" cy="1440000"/>
          </a:xfrm>
          <a:prstGeom prst="rect">
            <a:avLst/>
          </a:prstGeom>
        </p:spPr>
      </p:pic>
      <p:pic>
        <p:nvPicPr>
          <p:cNvPr id="21" name="圖片 20">
            <a:extLst>
              <a:ext uri="{FF2B5EF4-FFF2-40B4-BE49-F238E27FC236}">
                <a16:creationId xmlns:a16="http://schemas.microsoft.com/office/drawing/2014/main" id="{E995E182-FA06-4FDE-9545-08EB8DFF1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445" y="4866084"/>
            <a:ext cx="1440000" cy="1440000"/>
          </a:xfrm>
          <a:prstGeom prst="rect">
            <a:avLst/>
          </a:prstGeom>
        </p:spPr>
      </p:pic>
      <p:pic>
        <p:nvPicPr>
          <p:cNvPr id="23" name="圖片 22">
            <a:extLst>
              <a:ext uri="{FF2B5EF4-FFF2-40B4-BE49-F238E27FC236}">
                <a16:creationId xmlns:a16="http://schemas.microsoft.com/office/drawing/2014/main" id="{DAEA5E18-750C-A32D-9037-AF3A6165A4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6821" y="4848548"/>
            <a:ext cx="1436835" cy="1440000"/>
          </a:xfrm>
          <a:prstGeom prst="rect">
            <a:avLst/>
          </a:prstGeom>
        </p:spPr>
      </p:pic>
    </p:spTree>
    <p:extLst>
      <p:ext uri="{BB962C8B-B14F-4D97-AF65-F5344CB8AC3E}">
        <p14:creationId xmlns:p14="http://schemas.microsoft.com/office/powerpoint/2010/main" val="3329670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97D260-DD82-4F36-A252-CB1698F43ECC}"/>
              </a:ext>
            </a:extLst>
          </p:cNvPr>
          <p:cNvSpPr>
            <a:spLocks noGrp="1"/>
          </p:cNvSpPr>
          <p:nvPr>
            <p:ph type="title" idx="4294967295"/>
          </p:nvPr>
        </p:nvSpPr>
        <p:spPr>
          <a:xfrm>
            <a:off x="410813" y="228716"/>
            <a:ext cx="11538738" cy="1377950"/>
          </a:xfrm>
        </p:spPr>
        <p:txBody>
          <a:bodyPr>
            <a:noAutofit/>
          </a:bodyPr>
          <a:lstStyle/>
          <a:p>
            <a:r>
              <a:rPr lang="en-US" b="1">
                <a:solidFill>
                  <a:schemeClr val="bg1"/>
                </a:solidFill>
                <a:latin typeface="Arial"/>
                <a:ea typeface="微軟正黑體"/>
                <a:cs typeface="Arial"/>
                <a:sym typeface="+mn-lt"/>
              </a:rPr>
              <a:t>QNAP is an official Adobe Partner for video and audio solutions</a:t>
            </a:r>
            <a:endParaRPr lang="zh-TW" altLang="en-US">
              <a:solidFill>
                <a:schemeClr val="bg1"/>
              </a:solidFill>
              <a:cs typeface="Calibri Light" panose="020F0302020204030204"/>
            </a:endParaRPr>
          </a:p>
        </p:txBody>
      </p:sp>
      <p:pic>
        <p:nvPicPr>
          <p:cNvPr id="30" name="圖片 9" descr="一張含有 文字, 室內, 電子產品, 電腦 的圖片&#10;&#10;自動產生的描述">
            <a:extLst>
              <a:ext uri="{FF2B5EF4-FFF2-40B4-BE49-F238E27FC236}">
                <a16:creationId xmlns:a16="http://schemas.microsoft.com/office/drawing/2014/main" id="{3B7F2A61-FE26-F596-9AFD-BCF1023BB241}"/>
              </a:ext>
            </a:extLst>
          </p:cNvPr>
          <p:cNvPicPr>
            <a:picLocks noChangeAspect="1"/>
          </p:cNvPicPr>
          <p:nvPr/>
        </p:nvPicPr>
        <p:blipFill>
          <a:blip r:embed="rId3"/>
          <a:stretch>
            <a:fillRect/>
          </a:stretch>
        </p:blipFill>
        <p:spPr>
          <a:xfrm>
            <a:off x="12273479" y="6143898"/>
            <a:ext cx="1087911" cy="711802"/>
          </a:xfrm>
          <a:prstGeom prst="rect">
            <a:avLst/>
          </a:prstGeom>
          <a:ln>
            <a:noFill/>
          </a:ln>
          <a:effectLst>
            <a:outerShdw blurRad="292100" dist="139700" dir="2700000" algn="tl" rotWithShape="0">
              <a:srgbClr val="333333">
                <a:alpha val="65000"/>
              </a:srgbClr>
            </a:outerShdw>
          </a:effectLst>
        </p:spPr>
      </p:pic>
      <p:pic>
        <p:nvPicPr>
          <p:cNvPr id="31" name="圖片 10">
            <a:extLst>
              <a:ext uri="{FF2B5EF4-FFF2-40B4-BE49-F238E27FC236}">
                <a16:creationId xmlns:a16="http://schemas.microsoft.com/office/drawing/2014/main" id="{7375D06C-FF6A-25A2-8651-9ABF9B5D30D0}"/>
              </a:ext>
            </a:extLst>
          </p:cNvPr>
          <p:cNvPicPr>
            <a:picLocks noChangeAspect="1"/>
          </p:cNvPicPr>
          <p:nvPr/>
        </p:nvPicPr>
        <p:blipFill>
          <a:blip r:embed="rId4"/>
          <a:stretch>
            <a:fillRect/>
          </a:stretch>
        </p:blipFill>
        <p:spPr>
          <a:xfrm>
            <a:off x="12270299" y="5141257"/>
            <a:ext cx="1211478" cy="835371"/>
          </a:xfrm>
          <a:prstGeom prst="rect">
            <a:avLst/>
          </a:prstGeom>
        </p:spPr>
      </p:pic>
      <p:pic>
        <p:nvPicPr>
          <p:cNvPr id="33" name="圖片 13" descr="一張含有 電子產品, 相機 的圖片&#10;&#10;自動產生的描述">
            <a:extLst>
              <a:ext uri="{FF2B5EF4-FFF2-40B4-BE49-F238E27FC236}">
                <a16:creationId xmlns:a16="http://schemas.microsoft.com/office/drawing/2014/main" id="{EAAF4355-985E-B498-B01E-0E8957D2A70E}"/>
              </a:ext>
            </a:extLst>
          </p:cNvPr>
          <p:cNvPicPr>
            <a:picLocks noChangeAspect="1"/>
          </p:cNvPicPr>
          <p:nvPr/>
        </p:nvPicPr>
        <p:blipFill>
          <a:blip r:embed="rId5"/>
          <a:stretch>
            <a:fillRect/>
          </a:stretch>
        </p:blipFill>
        <p:spPr>
          <a:xfrm>
            <a:off x="12631281" y="3304069"/>
            <a:ext cx="734971" cy="704593"/>
          </a:xfrm>
          <a:prstGeom prst="rect">
            <a:avLst/>
          </a:prstGeom>
        </p:spPr>
      </p:pic>
      <p:pic>
        <p:nvPicPr>
          <p:cNvPr id="34" name="圖片 14" descr="一張含有 電子產品, 相機, 投影機 的圖片&#10;&#10;自動產生的描述">
            <a:extLst>
              <a:ext uri="{FF2B5EF4-FFF2-40B4-BE49-F238E27FC236}">
                <a16:creationId xmlns:a16="http://schemas.microsoft.com/office/drawing/2014/main" id="{2E1E327D-CAFF-56B5-3A98-40C61750F1C1}"/>
              </a:ext>
            </a:extLst>
          </p:cNvPr>
          <p:cNvPicPr>
            <a:picLocks noChangeAspect="1"/>
          </p:cNvPicPr>
          <p:nvPr/>
        </p:nvPicPr>
        <p:blipFill>
          <a:blip r:embed="rId6"/>
          <a:stretch>
            <a:fillRect/>
          </a:stretch>
        </p:blipFill>
        <p:spPr>
          <a:xfrm>
            <a:off x="12844690" y="2697345"/>
            <a:ext cx="895351" cy="699445"/>
          </a:xfrm>
          <a:prstGeom prst="rect">
            <a:avLst/>
          </a:prstGeom>
        </p:spPr>
      </p:pic>
      <p:pic>
        <p:nvPicPr>
          <p:cNvPr id="39" name="圖片 17" descr="一張含有 文字, 簽名、標誌 的圖片&#10;&#10;自動產生的描述">
            <a:extLst>
              <a:ext uri="{FF2B5EF4-FFF2-40B4-BE49-F238E27FC236}">
                <a16:creationId xmlns:a16="http://schemas.microsoft.com/office/drawing/2014/main" id="{54F1DB61-9F52-C4C0-D9BD-EC975AF55098}"/>
              </a:ext>
            </a:extLst>
          </p:cNvPr>
          <p:cNvPicPr>
            <a:picLocks noChangeAspect="1"/>
          </p:cNvPicPr>
          <p:nvPr/>
        </p:nvPicPr>
        <p:blipFill>
          <a:blip r:embed="rId7"/>
          <a:stretch>
            <a:fillRect/>
          </a:stretch>
        </p:blipFill>
        <p:spPr>
          <a:xfrm>
            <a:off x="12633444" y="4469126"/>
            <a:ext cx="399794" cy="473419"/>
          </a:xfrm>
          <a:prstGeom prst="rect">
            <a:avLst/>
          </a:prstGeom>
        </p:spPr>
      </p:pic>
      <p:pic>
        <p:nvPicPr>
          <p:cNvPr id="3" name="圖片 2" descr="一張含有 電子產品, 電腦, 筆記型電腦, 輸出裝置 的圖片&#10;&#10;自動產生的描述">
            <a:extLst>
              <a:ext uri="{FF2B5EF4-FFF2-40B4-BE49-F238E27FC236}">
                <a16:creationId xmlns:a16="http://schemas.microsoft.com/office/drawing/2014/main" id="{FF9BE09D-9FA9-401C-BED2-617B53274442}"/>
              </a:ext>
            </a:extLst>
          </p:cNvPr>
          <p:cNvPicPr>
            <a:picLocks noChangeAspect="1"/>
          </p:cNvPicPr>
          <p:nvPr/>
        </p:nvPicPr>
        <p:blipFill>
          <a:blip r:embed="rId8"/>
          <a:stretch>
            <a:fillRect/>
          </a:stretch>
        </p:blipFill>
        <p:spPr>
          <a:xfrm>
            <a:off x="13030897" y="3844267"/>
            <a:ext cx="1017085" cy="712052"/>
          </a:xfrm>
          <a:prstGeom prst="rect">
            <a:avLst/>
          </a:prstGeom>
        </p:spPr>
      </p:pic>
      <p:pic>
        <p:nvPicPr>
          <p:cNvPr id="4" name="圖片 3" descr="一張含有 電子產品, 陳列, 平板顯示器, 輸出裝置 的圖片&#10;&#10;自動產生的描述">
            <a:extLst>
              <a:ext uri="{FF2B5EF4-FFF2-40B4-BE49-F238E27FC236}">
                <a16:creationId xmlns:a16="http://schemas.microsoft.com/office/drawing/2014/main" id="{063ADDD8-A2D9-D4C7-EABA-795F73A05C9B}"/>
              </a:ext>
            </a:extLst>
          </p:cNvPr>
          <p:cNvPicPr>
            <a:picLocks noChangeAspect="1"/>
          </p:cNvPicPr>
          <p:nvPr/>
        </p:nvPicPr>
        <p:blipFill>
          <a:blip r:embed="rId9"/>
          <a:stretch>
            <a:fillRect/>
          </a:stretch>
        </p:blipFill>
        <p:spPr>
          <a:xfrm>
            <a:off x="12477983" y="1070982"/>
            <a:ext cx="1574646" cy="1361379"/>
          </a:xfrm>
          <a:prstGeom prst="rect">
            <a:avLst/>
          </a:prstGeom>
        </p:spPr>
      </p:pic>
      <p:pic>
        <p:nvPicPr>
          <p:cNvPr id="7" name="圖片 6" descr="一張含有 螢幕擷取畫面, 文字, 正方形, Rectangle 的圖片&#10;&#10;自動產生的描述">
            <a:extLst>
              <a:ext uri="{FF2B5EF4-FFF2-40B4-BE49-F238E27FC236}">
                <a16:creationId xmlns:a16="http://schemas.microsoft.com/office/drawing/2014/main" id="{94B53152-EC39-0354-6499-89A7942C0392}"/>
              </a:ext>
            </a:extLst>
          </p:cNvPr>
          <p:cNvPicPr>
            <a:picLocks noChangeAspect="1"/>
          </p:cNvPicPr>
          <p:nvPr/>
        </p:nvPicPr>
        <p:blipFill rotWithShape="1">
          <a:blip r:embed="rId10">
            <a:extLst>
              <a:ext uri="{28A0092B-C50C-407E-A947-70E740481C1C}">
                <a14:useLocalDpi xmlns:a14="http://schemas.microsoft.com/office/drawing/2010/main" val="0"/>
              </a:ext>
            </a:extLst>
          </a:blip>
          <a:srcRect t="25619" r="10768"/>
          <a:stretch/>
        </p:blipFill>
        <p:spPr>
          <a:xfrm>
            <a:off x="0" y="1756954"/>
            <a:ext cx="5249577" cy="5101046"/>
          </a:xfrm>
          <a:prstGeom prst="rect">
            <a:avLst/>
          </a:prstGeom>
        </p:spPr>
      </p:pic>
      <p:grpSp>
        <p:nvGrpSpPr>
          <p:cNvPr id="8" name="群組 7">
            <a:extLst>
              <a:ext uri="{FF2B5EF4-FFF2-40B4-BE49-F238E27FC236}">
                <a16:creationId xmlns:a16="http://schemas.microsoft.com/office/drawing/2014/main" id="{AFD09B55-A5FE-A6F0-5814-0C5D070262D8}"/>
              </a:ext>
            </a:extLst>
          </p:cNvPr>
          <p:cNvGrpSpPr/>
          <p:nvPr/>
        </p:nvGrpSpPr>
        <p:grpSpPr>
          <a:xfrm>
            <a:off x="5517422" y="3036044"/>
            <a:ext cx="6239490" cy="621740"/>
            <a:chOff x="5604865" y="3298372"/>
            <a:chExt cx="6239490" cy="621740"/>
          </a:xfrm>
        </p:grpSpPr>
        <p:pic>
          <p:nvPicPr>
            <p:cNvPr id="10" name="圖形 3">
              <a:extLst>
                <a:ext uri="{FF2B5EF4-FFF2-40B4-BE49-F238E27FC236}">
                  <a16:creationId xmlns:a16="http://schemas.microsoft.com/office/drawing/2014/main" id="{20E6CB26-7349-7BA9-7B88-739C607A99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46218" y="3298372"/>
              <a:ext cx="2398137" cy="621740"/>
            </a:xfrm>
            <a:prstGeom prst="rect">
              <a:avLst/>
            </a:prstGeom>
          </p:spPr>
        </p:pic>
        <p:pic>
          <p:nvPicPr>
            <p:cNvPr id="14" name="圖形 4">
              <a:extLst>
                <a:ext uri="{FF2B5EF4-FFF2-40B4-BE49-F238E27FC236}">
                  <a16:creationId xmlns:a16="http://schemas.microsoft.com/office/drawing/2014/main" id="{0422FB90-2131-CB46-D894-90291C07E3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4865" y="3298372"/>
              <a:ext cx="2894650" cy="521312"/>
            </a:xfrm>
            <a:prstGeom prst="rect">
              <a:avLst/>
            </a:prstGeom>
          </p:spPr>
        </p:pic>
        <p:pic>
          <p:nvPicPr>
            <p:cNvPr id="15" name="圖形 5">
              <a:extLst>
                <a:ext uri="{FF2B5EF4-FFF2-40B4-BE49-F238E27FC236}">
                  <a16:creationId xmlns:a16="http://schemas.microsoft.com/office/drawing/2014/main" id="{49FB87B3-2ACF-885B-58CD-026358A6BF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35382" y="3354240"/>
              <a:ext cx="409575" cy="409575"/>
            </a:xfrm>
            <a:prstGeom prst="rect">
              <a:avLst/>
            </a:prstGeom>
          </p:spPr>
        </p:pic>
      </p:grpSp>
      <p:sp>
        <p:nvSpPr>
          <p:cNvPr id="18" name="文字方塊 17">
            <a:extLst>
              <a:ext uri="{FF2B5EF4-FFF2-40B4-BE49-F238E27FC236}">
                <a16:creationId xmlns:a16="http://schemas.microsoft.com/office/drawing/2014/main" id="{10E8219A-5EED-6898-51C8-A5F67DBBEA35}"/>
              </a:ext>
            </a:extLst>
          </p:cNvPr>
          <p:cNvSpPr txBox="1"/>
          <p:nvPr/>
        </p:nvSpPr>
        <p:spPr>
          <a:xfrm>
            <a:off x="5449600" y="3815537"/>
            <a:ext cx="666647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新細明體"/>
              </a:rPr>
              <a:t>QNAP NAS is the best centralized storage for Adobe users, allowing streamlined collaborative workflows on projects of all types (including photos, graphics, videos, and music). Higher file transfer performance can be achieved using a QNAP NAS with 2.5GbE, 10GbE, or Thunderbolt™ connectivity, and storage capacity can be scaled up for larger storage spaces to support your amazing creative work!</a:t>
            </a:r>
            <a:endParaRPr lang="zh-TW" altLang="en-US">
              <a:solidFill>
                <a:schemeClr val="bg1"/>
              </a:solidFill>
            </a:endParaRPr>
          </a:p>
        </p:txBody>
      </p:sp>
    </p:spTree>
    <p:extLst>
      <p:ext uri="{BB962C8B-B14F-4D97-AF65-F5344CB8AC3E}">
        <p14:creationId xmlns:p14="http://schemas.microsoft.com/office/powerpoint/2010/main" val="2056058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1" name="Shape 731"/>
          <p:cNvSpPr/>
          <p:nvPr/>
        </p:nvSpPr>
        <p:spPr>
          <a:xfrm>
            <a:off x="1" y="0"/>
            <a:ext cx="12192000" cy="457200"/>
          </a:xfrm>
          <a:prstGeom prst="rect">
            <a:avLst/>
          </a:prstGeom>
          <a:noFill/>
          <a:ln>
            <a:noFill/>
          </a:ln>
        </p:spPr>
        <p:txBody>
          <a:bodyPr spcFirstLastPara="1" wrap="square" lIns="91400" tIns="45667" rIns="91400" bIns="45667" anchor="ctr" anchorCtr="0">
            <a:noAutofit/>
          </a:bodyPr>
          <a:lstStyle/>
          <a:p>
            <a:pPr>
              <a:buClr>
                <a:srgbClr val="000000"/>
              </a:buClr>
              <a:buSzPts val="350"/>
            </a:pPr>
            <a:br>
              <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rPr>
            </a:br>
            <a:endPar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endParaRPr>
          </a:p>
          <a:p>
            <a:pPr>
              <a:buClr>
                <a:srgbClr val="000000"/>
              </a:buClr>
              <a:buSzPts val="1400"/>
            </a:pPr>
            <a:endPar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34" name="Shape 734"/>
          <p:cNvSpPr/>
          <p:nvPr/>
        </p:nvSpPr>
        <p:spPr>
          <a:xfrm>
            <a:off x="1" y="0"/>
            <a:ext cx="12192000" cy="457200"/>
          </a:xfrm>
          <a:prstGeom prst="rect">
            <a:avLst/>
          </a:prstGeom>
          <a:noFill/>
          <a:ln>
            <a:noFill/>
          </a:ln>
        </p:spPr>
        <p:txBody>
          <a:bodyPr spcFirstLastPara="1" wrap="square" lIns="91400" tIns="45667" rIns="91400" bIns="45667" anchor="ctr" anchorCtr="0">
            <a:noAutofit/>
          </a:bodyPr>
          <a:lstStyle/>
          <a:p>
            <a:pPr>
              <a:buClr>
                <a:srgbClr val="000000"/>
              </a:buClr>
              <a:buSzPts val="350"/>
            </a:pPr>
            <a:br>
              <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rPr>
            </a:br>
            <a:endPar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endParaRPr>
          </a:p>
          <a:p>
            <a:pPr>
              <a:buClr>
                <a:srgbClr val="000000"/>
              </a:buClr>
              <a:buSzPts val="1400"/>
            </a:pPr>
            <a:endPar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9" name="標題 18"/>
          <p:cNvSpPr>
            <a:spLocks noGrp="1"/>
          </p:cNvSpPr>
          <p:nvPr>
            <p:ph type="title" idx="4294967295"/>
          </p:nvPr>
        </p:nvSpPr>
        <p:spPr>
          <a:xfrm>
            <a:off x="0" y="204788"/>
            <a:ext cx="12192000" cy="1143000"/>
          </a:xfrm>
        </p:spPr>
        <p:txBody>
          <a:bodyPr>
            <a:normAutofit fontScale="90000"/>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Built in HDMI port for video output or Surveillance station</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7" name="Picture 15" descr="C:\Users\user\Desktop\CHT TS-251A451A Presentation File_PPT\HDMI.png">
            <a:extLst>
              <a:ext uri="{FF2B5EF4-FFF2-40B4-BE49-F238E27FC236}">
                <a16:creationId xmlns:a16="http://schemas.microsoft.com/office/drawing/2014/main" id="{D82346D5-CB10-404B-B020-0BF65DC07BD9}"/>
              </a:ext>
            </a:extLst>
          </p:cNvPr>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7144667" y="5681540"/>
            <a:ext cx="1567516" cy="364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44">
            <a:extLst>
              <a:ext uri="{FF2B5EF4-FFF2-40B4-BE49-F238E27FC236}">
                <a16:creationId xmlns:a16="http://schemas.microsoft.com/office/drawing/2014/main" id="{AE36ADD6-3F71-40D3-BDFE-1A1BAB506F46}"/>
              </a:ext>
            </a:extLst>
          </p:cNvPr>
          <p:cNvSpPr txBox="1"/>
          <p:nvPr/>
        </p:nvSpPr>
        <p:spPr>
          <a:xfrm>
            <a:off x="-182886" y="3740522"/>
            <a:ext cx="2900113" cy="1025906"/>
          </a:xfrm>
          <a:prstGeom prst="rect">
            <a:avLst/>
          </a:prstGeom>
          <a:noFill/>
          <a:effectLst/>
        </p:spPr>
        <p:txBody>
          <a:bodyPr wrap="square" lIns="162544" tIns="81272" rIns="162544" bIns="81272" anchor="t">
            <a:spAutoFit/>
          </a:bodyPr>
          <a:lstStyle/>
          <a:p>
            <a:pPr algn="r">
              <a:defRPr/>
            </a:pPr>
            <a:r>
              <a:rPr lang="en-US" b="1">
                <a:solidFill>
                  <a:srgbClr val="FE4F00"/>
                </a:solidFill>
                <a:latin typeface="Arial" panose="020B0604020202020204" pitchFamily="34" charset="0"/>
                <a:ea typeface="微軟正黑體"/>
                <a:cs typeface="Arial" panose="020B0604020202020204" pitchFamily="34" charset="0"/>
                <a:sym typeface="+mn-lt"/>
              </a:rPr>
              <a:t>HDMI </a:t>
            </a:r>
            <a:r>
              <a:rPr lang="en-US" altLang="zh-TW" b="1">
                <a:solidFill>
                  <a:srgbClr val="FE4F00"/>
                </a:solidFill>
                <a:latin typeface="Arial" panose="020B0604020202020204" pitchFamily="34" charset="0"/>
                <a:ea typeface="微軟正黑體"/>
                <a:cs typeface="Arial" panose="020B0604020202020204" pitchFamily="34" charset="0"/>
                <a:sym typeface="+mn-lt"/>
              </a:rPr>
              <a:t>4K output</a:t>
            </a:r>
          </a:p>
          <a:p>
            <a:pPr algn="r" eaLnBrk="1" hangingPunct="1">
              <a:defRPr/>
            </a:pPr>
            <a:r>
              <a:rPr lang="en-US" altLang="zh-TW" b="1">
                <a:solidFill>
                  <a:schemeClr val="bg1"/>
                </a:solidFill>
                <a:latin typeface="Arial" panose="020B0604020202020204" pitchFamily="34" charset="0"/>
                <a:ea typeface="微軟正黑體"/>
                <a:cs typeface="Arial" panose="020B0604020202020204" pitchFamily="34" charset="0"/>
                <a:sym typeface="+mn-lt"/>
              </a:rPr>
              <a:t>1 x HDMI 1.4b</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r" eaLnBrk="1" hangingPunct="1">
              <a:defRP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1920 x 1080, 60Hz</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0" name="TextBox 45">
            <a:extLst>
              <a:ext uri="{FF2B5EF4-FFF2-40B4-BE49-F238E27FC236}">
                <a16:creationId xmlns:a16="http://schemas.microsoft.com/office/drawing/2014/main" id="{43740F9C-C699-4623-AAD4-C3A1BFF79FA2}"/>
              </a:ext>
            </a:extLst>
          </p:cNvPr>
          <p:cNvSpPr txBox="1"/>
          <p:nvPr/>
        </p:nvSpPr>
        <p:spPr>
          <a:xfrm>
            <a:off x="9216266" y="2164172"/>
            <a:ext cx="3077043" cy="889971"/>
          </a:xfrm>
          <a:prstGeom prst="rect">
            <a:avLst/>
          </a:prstGeom>
          <a:noFill/>
          <a:effectLst/>
        </p:spPr>
        <p:txBody>
          <a:bodyPr wrap="square" lIns="162544" tIns="81272" rIns="162544" bIns="81272" anchor="t">
            <a:spAutoFit/>
          </a:bodyPr>
          <a:lstStyle/>
          <a:p>
            <a:pPr eaLnBrk="1" hangingPunct="1">
              <a:lnSpc>
                <a:spcPts val="3000"/>
              </a:lnSpc>
              <a:defRPr/>
            </a:pPr>
            <a:r>
              <a:rPr lang="en-US" altLang="zh-TW" sz="23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Up to</a:t>
            </a:r>
            <a:r>
              <a:rPr lang="zh-TW" altLang="en-US" sz="23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 </a:t>
            </a:r>
            <a:r>
              <a:rPr lang="en-US" altLang="zh-TW" sz="23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32 EUs</a:t>
            </a:r>
          </a:p>
          <a:p>
            <a:pPr>
              <a:lnSpc>
                <a:spcPts val="3000"/>
              </a:lnSpc>
              <a:defRP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Dedicated EU for graphic</a:t>
            </a:r>
          </a:p>
        </p:txBody>
      </p:sp>
      <p:sp>
        <p:nvSpPr>
          <p:cNvPr id="11" name="TextBox 18">
            <a:extLst>
              <a:ext uri="{FF2B5EF4-FFF2-40B4-BE49-F238E27FC236}">
                <a16:creationId xmlns:a16="http://schemas.microsoft.com/office/drawing/2014/main" id="{D4E2B95D-2055-40E1-ACFA-EDDA3E7AC98D}"/>
              </a:ext>
            </a:extLst>
          </p:cNvPr>
          <p:cNvSpPr txBox="1"/>
          <p:nvPr/>
        </p:nvSpPr>
        <p:spPr>
          <a:xfrm>
            <a:off x="-171396" y="2126096"/>
            <a:ext cx="2900113" cy="995128"/>
          </a:xfrm>
          <a:prstGeom prst="rect">
            <a:avLst/>
          </a:prstGeom>
          <a:noFill/>
          <a:effectLst/>
        </p:spPr>
        <p:txBody>
          <a:bodyPr wrap="square" lIns="162544" tIns="81272" rIns="162544" bIns="81272">
            <a:spAutoFit/>
          </a:bodyPr>
          <a:lstStyle/>
          <a:p>
            <a:pPr algn="r">
              <a:defRPr/>
            </a:pPr>
            <a: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 Up to 1.50 GHz</a:t>
            </a:r>
          </a:p>
          <a:p>
            <a:pPr algn="r" eaLnBrk="1" hangingPunct="1">
              <a:defRP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Intel UHD</a:t>
            </a:r>
          </a:p>
          <a:p>
            <a:pPr algn="r" eaLnBrk="1" hangingPunct="1">
              <a:defRP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Graphics 730/770</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6" name="Shape 882">
            <a:extLst>
              <a:ext uri="{FF2B5EF4-FFF2-40B4-BE49-F238E27FC236}">
                <a16:creationId xmlns:a16="http://schemas.microsoft.com/office/drawing/2014/main" id="{1A73A7A8-DE69-4B7E-A966-A2A9BD2DADC3}"/>
              </a:ext>
            </a:extLst>
          </p:cNvPr>
          <p:cNvSpPr/>
          <p:nvPr/>
        </p:nvSpPr>
        <p:spPr>
          <a:xfrm flipH="1">
            <a:off x="2728717" y="5730460"/>
            <a:ext cx="341708" cy="266244"/>
          </a:xfrm>
          <a:custGeom>
            <a:avLst/>
            <a:gdLst/>
            <a:ahLst/>
            <a:cxnLst/>
            <a:rect l="0" t="0" r="0" b="0"/>
            <a:pathLst>
              <a:path w="120000" h="120000" extrusionOk="0">
                <a:moveTo>
                  <a:pt x="51626" y="29908"/>
                </a:moveTo>
                <a:cubicBezTo>
                  <a:pt x="55535" y="29908"/>
                  <a:pt x="58705" y="33750"/>
                  <a:pt x="58705" y="38489"/>
                </a:cubicBezTo>
                <a:cubicBezTo>
                  <a:pt x="58705" y="43229"/>
                  <a:pt x="55535" y="47071"/>
                  <a:pt x="51626" y="47071"/>
                </a:cubicBezTo>
                <a:cubicBezTo>
                  <a:pt x="47716" y="47071"/>
                  <a:pt x="44546" y="43229"/>
                  <a:pt x="44546" y="38489"/>
                </a:cubicBezTo>
                <a:cubicBezTo>
                  <a:pt x="44546" y="33750"/>
                  <a:pt x="47716" y="29908"/>
                  <a:pt x="51626" y="29908"/>
                </a:cubicBezTo>
                <a:close/>
                <a:moveTo>
                  <a:pt x="74345" y="29908"/>
                </a:moveTo>
                <a:cubicBezTo>
                  <a:pt x="78255" y="29908"/>
                  <a:pt x="81424" y="33750"/>
                  <a:pt x="81424" y="38489"/>
                </a:cubicBezTo>
                <a:cubicBezTo>
                  <a:pt x="81424" y="43229"/>
                  <a:pt x="78255" y="47071"/>
                  <a:pt x="74345" y="47071"/>
                </a:cubicBezTo>
                <a:cubicBezTo>
                  <a:pt x="70435" y="47071"/>
                  <a:pt x="67266" y="43229"/>
                  <a:pt x="67266" y="38489"/>
                </a:cubicBezTo>
                <a:cubicBezTo>
                  <a:pt x="67266" y="33750"/>
                  <a:pt x="70435" y="29908"/>
                  <a:pt x="74345" y="29908"/>
                </a:cubicBezTo>
                <a:close/>
                <a:moveTo>
                  <a:pt x="97064" y="29908"/>
                </a:moveTo>
                <a:cubicBezTo>
                  <a:pt x="100974" y="29908"/>
                  <a:pt x="104143" y="33750"/>
                  <a:pt x="104143" y="38489"/>
                </a:cubicBezTo>
                <a:cubicBezTo>
                  <a:pt x="104143" y="43229"/>
                  <a:pt x="100974" y="47071"/>
                  <a:pt x="97064" y="47071"/>
                </a:cubicBezTo>
                <a:cubicBezTo>
                  <a:pt x="93154" y="47071"/>
                  <a:pt x="89985" y="43229"/>
                  <a:pt x="89985" y="38489"/>
                </a:cubicBezTo>
                <a:cubicBezTo>
                  <a:pt x="89985" y="33750"/>
                  <a:pt x="93154" y="29908"/>
                  <a:pt x="97064" y="29908"/>
                </a:cubicBezTo>
                <a:close/>
                <a:moveTo>
                  <a:pt x="25253" y="25746"/>
                </a:moveTo>
                <a:lnTo>
                  <a:pt x="12341" y="25746"/>
                </a:lnTo>
                <a:cubicBezTo>
                  <a:pt x="5525" y="25746"/>
                  <a:pt x="0" y="32444"/>
                  <a:pt x="0" y="40707"/>
                </a:cubicBezTo>
                <a:lnTo>
                  <a:pt x="0" y="88250"/>
                </a:lnTo>
                <a:cubicBezTo>
                  <a:pt x="0" y="96512"/>
                  <a:pt x="5525" y="103210"/>
                  <a:pt x="12341" y="103210"/>
                </a:cubicBezTo>
                <a:lnTo>
                  <a:pt x="26542" y="103210"/>
                </a:lnTo>
                <a:cubicBezTo>
                  <a:pt x="23858" y="108250"/>
                  <a:pt x="24133" y="111919"/>
                  <a:pt x="10259" y="120000"/>
                </a:cubicBezTo>
                <a:cubicBezTo>
                  <a:pt x="33603" y="116808"/>
                  <a:pt x="37236" y="115403"/>
                  <a:pt x="48279" y="103210"/>
                </a:cubicBezTo>
                <a:lnTo>
                  <a:pt x="78967" y="103210"/>
                </a:lnTo>
                <a:cubicBezTo>
                  <a:pt x="83972" y="103210"/>
                  <a:pt x="88281" y="99599"/>
                  <a:pt x="90194" y="94396"/>
                </a:cubicBezTo>
                <a:cubicBezTo>
                  <a:pt x="82256" y="91458"/>
                  <a:pt x="75819" y="87372"/>
                  <a:pt x="68282" y="81348"/>
                </a:cubicBezTo>
                <a:lnTo>
                  <a:pt x="37594" y="81348"/>
                </a:lnTo>
                <a:cubicBezTo>
                  <a:pt x="30778" y="81348"/>
                  <a:pt x="25253" y="74650"/>
                  <a:pt x="25253" y="66387"/>
                </a:cubicBezTo>
                <a:lnTo>
                  <a:pt x="25253" y="25746"/>
                </a:lnTo>
                <a:close/>
                <a:moveTo>
                  <a:pt x="107658" y="0"/>
                </a:moveTo>
                <a:lnTo>
                  <a:pt x="41032" y="0"/>
                </a:lnTo>
                <a:cubicBezTo>
                  <a:pt x="34216" y="0"/>
                  <a:pt x="28690" y="6698"/>
                  <a:pt x="28690" y="14960"/>
                </a:cubicBezTo>
                <a:lnTo>
                  <a:pt x="28690" y="62503"/>
                </a:lnTo>
                <a:cubicBezTo>
                  <a:pt x="28690" y="70766"/>
                  <a:pt x="34216" y="77464"/>
                  <a:pt x="41032" y="77464"/>
                </a:cubicBezTo>
                <a:lnTo>
                  <a:pt x="71720" y="77464"/>
                </a:lnTo>
                <a:cubicBezTo>
                  <a:pt x="85817" y="88731"/>
                  <a:pt x="91486" y="90753"/>
                  <a:pt x="114830" y="93944"/>
                </a:cubicBezTo>
                <a:cubicBezTo>
                  <a:pt x="101210" y="84938"/>
                  <a:pt x="99704" y="85896"/>
                  <a:pt x="93457" y="77464"/>
                </a:cubicBezTo>
                <a:lnTo>
                  <a:pt x="107658" y="77464"/>
                </a:lnTo>
                <a:cubicBezTo>
                  <a:pt x="114474" y="77464"/>
                  <a:pt x="120000" y="70766"/>
                  <a:pt x="120000" y="62503"/>
                </a:cubicBezTo>
                <a:lnTo>
                  <a:pt x="120000" y="14960"/>
                </a:lnTo>
                <a:cubicBezTo>
                  <a:pt x="120000" y="6698"/>
                  <a:pt x="114474" y="0"/>
                  <a:pt x="107658" y="0"/>
                </a:cubicBezTo>
                <a:close/>
              </a:path>
            </a:pathLst>
          </a:custGeom>
          <a:solidFill>
            <a:srgbClr val="BDD7EE"/>
          </a:solidFill>
          <a:ln>
            <a:noFill/>
          </a:ln>
        </p:spPr>
        <p:txBody>
          <a:bodyPr wrap="square" lIns="121900" tIns="60933" rIns="121900" bIns="60933" anchor="ctr" anchorCtr="0">
            <a:noAutofit/>
          </a:bodyPr>
          <a:lstStyle/>
          <a:p>
            <a:pPr algn="ctr"/>
            <a:endParaRPr lang="zh-TW" altLang="en-US" sz="2400">
              <a:solidFill>
                <a:schemeClr val="lt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5" name="Rectangle 60">
            <a:extLst>
              <a:ext uri="{FF2B5EF4-FFF2-40B4-BE49-F238E27FC236}">
                <a16:creationId xmlns:a16="http://schemas.microsoft.com/office/drawing/2014/main" id="{C40030A8-4F03-4DC5-92C3-386304B733E6}"/>
              </a:ext>
            </a:extLst>
          </p:cNvPr>
          <p:cNvSpPr/>
          <p:nvPr/>
        </p:nvSpPr>
        <p:spPr>
          <a:xfrm>
            <a:off x="2985606" y="5588100"/>
            <a:ext cx="2207264" cy="533463"/>
          </a:xfrm>
          <a:prstGeom prst="rect">
            <a:avLst/>
          </a:prstGeom>
        </p:spPr>
        <p:txBody>
          <a:bodyPr wrap="square" lIns="162544" tIns="81272" rIns="162544" bIns="81272" anchor="ctr">
            <a:spAutoFit/>
          </a:bodyPr>
          <a:lstStyle/>
          <a:p>
            <a:r>
              <a:rPr lang="en-US" altLang="zh-TW" sz="800">
                <a:solidFill>
                  <a:schemeClr val="accent5">
                    <a:lumMod val="40000"/>
                    <a:lumOff val="60000"/>
                  </a:schemeClr>
                </a:solidFill>
                <a:latin typeface="Arial" panose="020B0604020202020204" pitchFamily="34" charset="0"/>
                <a:ea typeface="微軟正黑體" panose="020B0604030504040204" pitchFamily="34" charset="-120"/>
                <a:cs typeface="Arial" panose="020B0604020202020204" pitchFamily="34" charset="0"/>
                <a:sym typeface="+mn-lt"/>
              </a:rPr>
              <a:t>The supported video and audio formats may vary depending on the software's compatibility</a:t>
            </a:r>
            <a:endParaRPr lang="en-US" sz="800">
              <a:solidFill>
                <a:schemeClr val="accent5">
                  <a:lumMod val="40000"/>
                  <a:lumOff val="60000"/>
                </a:schemeClr>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3163432164"/>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黑暗, space, 藍色, 紫色 的圖片&#10;&#10;自動產生的描述">
            <a:extLst>
              <a:ext uri="{FF2B5EF4-FFF2-40B4-BE49-F238E27FC236}">
                <a16:creationId xmlns:a16="http://schemas.microsoft.com/office/drawing/2014/main" id="{BB01AEF7-5AA3-59E3-A268-746386076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5562"/>
            <a:ext cx="11715184" cy="4988416"/>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0" y="161466"/>
            <a:ext cx="12103100" cy="1508105"/>
          </a:xfrm>
          <a:prstGeom prst="rect">
            <a:avLst/>
          </a:prstGeom>
          <a:noFill/>
        </p:spPr>
        <p:txBody>
          <a:bodyPr wrap="square" rtlCol="0">
            <a:spAutoFit/>
          </a:bodyPr>
          <a:lstStyle/>
          <a:p>
            <a:pPr algn="ctr"/>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rPr>
              <a:t>The only Thunderbolt NAS company in the storage industry offering full selections</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2" name="表格 2">
            <a:extLst>
              <a:ext uri="{FF2B5EF4-FFF2-40B4-BE49-F238E27FC236}">
                <a16:creationId xmlns:a16="http://schemas.microsoft.com/office/drawing/2014/main" id="{14C0BBAB-2265-4673-815B-908D2ECD7DAF}"/>
              </a:ext>
            </a:extLst>
          </p:cNvPr>
          <p:cNvGraphicFramePr>
            <a:graphicFrameLocks noGrp="1"/>
          </p:cNvGraphicFramePr>
          <p:nvPr>
            <p:extLst>
              <p:ext uri="{D42A27DB-BD31-4B8C-83A1-F6EECF244321}">
                <p14:modId xmlns:p14="http://schemas.microsoft.com/office/powerpoint/2010/main" val="3101732220"/>
              </p:ext>
            </p:extLst>
          </p:nvPr>
        </p:nvGraphicFramePr>
        <p:xfrm>
          <a:off x="232118" y="1693774"/>
          <a:ext cx="11638863" cy="5212890"/>
        </p:xfrm>
        <a:graphic>
          <a:graphicData uri="http://schemas.openxmlformats.org/drawingml/2006/table">
            <a:tbl>
              <a:tblPr firstRow="1" bandRow="1">
                <a:effectLst>
                  <a:outerShdw blurRad="152400" dist="292100" dir="2700000" algn="tl" rotWithShape="0">
                    <a:prstClr val="black">
                      <a:alpha val="23000"/>
                    </a:prstClr>
                  </a:outerShdw>
                </a:effectLst>
                <a:tableStyleId>{5C22544A-7EE6-4342-B048-85BDC9FD1C3A}</a:tableStyleId>
              </a:tblPr>
              <a:tblGrid>
                <a:gridCol w="1140431">
                  <a:extLst>
                    <a:ext uri="{9D8B030D-6E8A-4147-A177-3AD203B41FA5}">
                      <a16:colId xmlns:a16="http://schemas.microsoft.com/office/drawing/2014/main" val="1611152212"/>
                    </a:ext>
                  </a:extLst>
                </a:gridCol>
                <a:gridCol w="2137765">
                  <a:extLst>
                    <a:ext uri="{9D8B030D-6E8A-4147-A177-3AD203B41FA5}">
                      <a16:colId xmlns:a16="http://schemas.microsoft.com/office/drawing/2014/main" val="3086726967"/>
                    </a:ext>
                  </a:extLst>
                </a:gridCol>
                <a:gridCol w="2046424">
                  <a:extLst>
                    <a:ext uri="{9D8B030D-6E8A-4147-A177-3AD203B41FA5}">
                      <a16:colId xmlns:a16="http://schemas.microsoft.com/office/drawing/2014/main" val="1405306701"/>
                    </a:ext>
                  </a:extLst>
                </a:gridCol>
                <a:gridCol w="1926081">
                  <a:extLst>
                    <a:ext uri="{9D8B030D-6E8A-4147-A177-3AD203B41FA5}">
                      <a16:colId xmlns:a16="http://schemas.microsoft.com/office/drawing/2014/main" val="4062069406"/>
                    </a:ext>
                  </a:extLst>
                </a:gridCol>
                <a:gridCol w="116840">
                  <a:extLst>
                    <a:ext uri="{9D8B030D-6E8A-4147-A177-3AD203B41FA5}">
                      <a16:colId xmlns:a16="http://schemas.microsoft.com/office/drawing/2014/main" val="3904641598"/>
                    </a:ext>
                  </a:extLst>
                </a:gridCol>
                <a:gridCol w="1912192">
                  <a:extLst>
                    <a:ext uri="{9D8B030D-6E8A-4147-A177-3AD203B41FA5}">
                      <a16:colId xmlns:a16="http://schemas.microsoft.com/office/drawing/2014/main" val="2886261566"/>
                    </a:ext>
                  </a:extLst>
                </a:gridCol>
                <a:gridCol w="2359130">
                  <a:extLst>
                    <a:ext uri="{9D8B030D-6E8A-4147-A177-3AD203B41FA5}">
                      <a16:colId xmlns:a16="http://schemas.microsoft.com/office/drawing/2014/main" val="688855866"/>
                    </a:ext>
                  </a:extLst>
                </a:gridCol>
              </a:tblGrid>
              <a:tr h="435038">
                <a:tc>
                  <a:txBody>
                    <a:bodyPr/>
                    <a:lstStyle/>
                    <a:p>
                      <a:endParaRPr lang="zh-TW" altLang="en-US" sz="1200">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600" b="1">
                          <a:solidFill>
                            <a:srgbClr val="FE4F00"/>
                          </a:solidFill>
                          <a:latin typeface="微軟正黑體"/>
                          <a:ea typeface="微軟正黑體"/>
                        </a:rPr>
                        <a:t>TVS-h874T</a:t>
                      </a:r>
                      <a:endParaRPr lang="zh-TW" altLang="en-US" sz="1600">
                        <a:solidFill>
                          <a:srgbClr val="FE4F00"/>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600">
                          <a:solidFill>
                            <a:srgbClr val="FE4F00"/>
                          </a:solidFill>
                          <a:latin typeface="微軟正黑體"/>
                          <a:ea typeface="微軟正黑體"/>
                        </a:rPr>
                        <a:t>TVS-h674T</a:t>
                      </a:r>
                      <a:endParaRPr lang="zh-TW" altLang="en-US" sz="1600">
                        <a:solidFill>
                          <a:srgbClr val="FE4F00"/>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600">
                          <a:solidFill>
                            <a:srgbClr val="FE4F00"/>
                          </a:solidFill>
                          <a:latin typeface="微軟正黑體"/>
                          <a:ea typeface="微軟正黑體"/>
                        </a:rPr>
                        <a:t>TVS-472XT</a:t>
                      </a:r>
                      <a:endParaRPr lang="zh-TW" altLang="en-US" sz="1600">
                        <a:solidFill>
                          <a:srgbClr val="FE4F00"/>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gridSpan="2">
                  <a:txBody>
                    <a:bodyPr/>
                    <a:lstStyle/>
                    <a:p>
                      <a:pPr algn="ctr"/>
                      <a:r>
                        <a:rPr lang="en-US" altLang="zh-TW" sz="1600" b="1">
                          <a:solidFill>
                            <a:srgbClr val="FE4F00"/>
                          </a:solidFill>
                          <a:latin typeface="微軟正黑體"/>
                          <a:ea typeface="微軟正黑體"/>
                        </a:rPr>
                        <a:t>TVS-672XT</a:t>
                      </a:r>
                      <a:endParaRPr lang="zh-TW" altLang="en-US" sz="1600">
                        <a:solidFill>
                          <a:srgbClr val="FE4F00"/>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hMerge="1">
                  <a:txBody>
                    <a:bodyPr/>
                    <a:lstStyle/>
                    <a:p>
                      <a:endParaRPr lang="zh-TW" altLang="en-US"/>
                    </a:p>
                  </a:txBody>
                  <a:tcPr/>
                </a:tc>
                <a:tc>
                  <a:txBody>
                    <a:bodyPr/>
                    <a:lstStyle/>
                    <a:p>
                      <a:pPr algn="ctr"/>
                      <a:r>
                        <a:rPr lang="en-US" altLang="zh-TW" sz="1600">
                          <a:solidFill>
                            <a:srgbClr val="FE4F00"/>
                          </a:solidFill>
                          <a:latin typeface="微軟正黑體"/>
                          <a:ea typeface="微軟正黑體"/>
                        </a:rPr>
                        <a:t>TVS-872XT</a:t>
                      </a:r>
                      <a:endParaRPr lang="zh-TW" altLang="en-US" sz="1600">
                        <a:solidFill>
                          <a:srgbClr val="FE4F00"/>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3837753678"/>
                  </a:ext>
                </a:extLst>
              </a:tr>
              <a:tr h="394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a:solidFill>
                            <a:schemeClr val="tx1"/>
                          </a:solidFill>
                          <a:latin typeface="微軟正黑體"/>
                          <a:ea typeface="微軟正黑體"/>
                        </a:rPr>
                        <a:t>SKU</a:t>
                      </a:r>
                      <a:endParaRPr lang="zh-TW" altLang="en-US" sz="1100" b="1">
                        <a:solidFill>
                          <a:schemeClr val="tx1"/>
                        </a:solidFill>
                        <a:latin typeface="微軟正黑體"/>
                        <a:ea typeface="微軟正黑體"/>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marL="171450" indent="-171450" algn="ctr">
                        <a:buFont typeface="Arial" panose="020B0604020202020204" pitchFamily="34" charset="0"/>
                        <a:buChar char="•"/>
                      </a:pPr>
                      <a:r>
                        <a:rPr lang="en-US" altLang="zh-TW" sz="1100">
                          <a:solidFill>
                            <a:schemeClr val="tx1"/>
                          </a:solidFill>
                          <a:latin typeface="微軟正黑體"/>
                          <a:ea typeface="微軟正黑體"/>
                        </a:rPr>
                        <a:t>TVS-h874T-i9-64G</a:t>
                      </a:r>
                    </a:p>
                    <a:p>
                      <a:pPr marL="171450" indent="-171450" algn="ctr">
                        <a:buFont typeface="Arial" panose="020B0604020202020204" pitchFamily="34" charset="0"/>
                        <a:buChar char="•"/>
                      </a:pPr>
                      <a:r>
                        <a:rPr lang="en-US" altLang="zh-TW" sz="1100" baseline="0">
                          <a:solidFill>
                            <a:schemeClr val="tx1"/>
                          </a:solidFill>
                          <a:latin typeface="微軟正黑體"/>
                          <a:ea typeface="微軟正黑體"/>
                        </a:rPr>
                        <a:t>TVS-h874T-i7-32G</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algn="ctr"/>
                      <a:r>
                        <a:rPr lang="en-US" altLang="zh-TW" sz="1100">
                          <a:solidFill>
                            <a:schemeClr val="tx1"/>
                          </a:solidFill>
                          <a:latin typeface="微軟正黑體"/>
                          <a:ea typeface="微軟正黑體"/>
                        </a:rPr>
                        <a:t>TVS-h674T-i5-32G</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a:solidFill>
                            <a:schemeClr val="tx1"/>
                          </a:solidFill>
                          <a:latin typeface="微軟正黑體"/>
                          <a:ea typeface="微軟正黑體"/>
                        </a:rPr>
                        <a:t>TVS-472XT-i3-4G</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gridSpan="2">
                  <a:txBody>
                    <a:bodyPr/>
                    <a:lstStyle/>
                    <a:p>
                      <a:pPr algn="ctr"/>
                      <a:r>
                        <a:rPr lang="en-US" altLang="zh-TW" sz="1100">
                          <a:solidFill>
                            <a:schemeClr val="tx1"/>
                          </a:solidFill>
                          <a:latin typeface="微軟正黑體"/>
                          <a:ea typeface="微軟正黑體"/>
                        </a:rPr>
                        <a:t>TVS-672XT-i3-8G</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hMerge="1">
                  <a:txBody>
                    <a:bodyPr/>
                    <a:lstStyle/>
                    <a:p>
                      <a:endParaRPr lang="zh-TW" altLang="en-US"/>
                    </a:p>
                  </a:txBody>
                  <a:tcPr/>
                </a:tc>
                <a:tc>
                  <a:txBody>
                    <a:bodyPr/>
                    <a:lstStyle/>
                    <a:p>
                      <a:pPr algn="ctr"/>
                      <a:r>
                        <a:rPr lang="en-US" altLang="zh-TW" sz="1100">
                          <a:solidFill>
                            <a:schemeClr val="tx1"/>
                          </a:solidFill>
                          <a:latin typeface="微軟正黑體"/>
                          <a:ea typeface="微軟正黑體"/>
                        </a:rPr>
                        <a:t>-TVS-872XT-i3-8G</a:t>
                      </a:r>
                    </a:p>
                    <a:p>
                      <a:pPr algn="ctr"/>
                      <a:r>
                        <a:rPr lang="en-US" altLang="zh-TW" sz="1100">
                          <a:solidFill>
                            <a:schemeClr val="tx1"/>
                          </a:solidFill>
                          <a:latin typeface="微軟正黑體"/>
                          <a:ea typeface="微軟正黑體"/>
                        </a:rPr>
                        <a:t>-TVS-872XT-i5-16G</a:t>
                      </a: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extLst>
                  <a:ext uri="{0D108BD9-81ED-4DB2-BD59-A6C34878D82A}">
                    <a16:rowId xmlns:a16="http://schemas.microsoft.com/office/drawing/2014/main" val="378692072"/>
                  </a:ext>
                </a:extLst>
              </a:tr>
              <a:tr h="903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a:solidFill>
                            <a:schemeClr val="tx1"/>
                          </a:solidFill>
                          <a:latin typeface="微軟正黑體"/>
                          <a:ea typeface="微軟正黑體"/>
                        </a:rPr>
                        <a:t>CPU</a:t>
                      </a:r>
                      <a:endParaRPr lang="zh-TW" altLang="en-US" sz="1100" b="1">
                        <a:solidFill>
                          <a:schemeClr val="tx1"/>
                        </a:solidFill>
                        <a:latin typeface="微軟正黑體"/>
                        <a:ea typeface="微軟正黑體"/>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marL="171450" indent="-171450">
                        <a:buFont typeface="Arial" panose="020B0604020202020204" pitchFamily="34" charset="0"/>
                        <a:buChar char="•"/>
                      </a:pPr>
                      <a:r>
                        <a:rPr lang="en-US" altLang="zh-TW" sz="1100" b="1">
                          <a:solidFill>
                            <a:srgbClr val="004CD0"/>
                          </a:solidFill>
                          <a:latin typeface="微軟正黑體"/>
                          <a:ea typeface="微軟正黑體"/>
                        </a:rPr>
                        <a:t>Intel</a:t>
                      </a:r>
                      <a:r>
                        <a:rPr lang="en-US" altLang="zh-TW" sz="1100" b="1" baseline="30000">
                          <a:solidFill>
                            <a:srgbClr val="004CD0"/>
                          </a:solidFill>
                          <a:latin typeface="微軟正黑體"/>
                          <a:ea typeface="微軟正黑體"/>
                        </a:rPr>
                        <a:t>®</a:t>
                      </a:r>
                      <a:r>
                        <a:rPr lang="en-US" altLang="zh-TW" sz="1100" b="1">
                          <a:solidFill>
                            <a:srgbClr val="004CD0"/>
                          </a:solidFill>
                          <a:latin typeface="微軟正黑體"/>
                          <a:ea typeface="微軟正黑體"/>
                        </a:rPr>
                        <a:t> Core™ i9 16-core 24-thread Processor</a:t>
                      </a:r>
                    </a:p>
                    <a:p>
                      <a:pPr marL="171450" indent="-171450">
                        <a:buFont typeface="Arial" panose="020B0604020202020204" pitchFamily="34" charset="0"/>
                        <a:buChar char="•"/>
                      </a:pPr>
                      <a:r>
                        <a:rPr lang="en-US" altLang="zh-TW" sz="1100" b="1">
                          <a:solidFill>
                            <a:srgbClr val="004CD0"/>
                          </a:solidFill>
                          <a:latin typeface="微軟正黑體"/>
                          <a:ea typeface="微軟正黑體"/>
                        </a:rPr>
                        <a:t>Intel</a:t>
                      </a:r>
                      <a:r>
                        <a:rPr lang="en-US" altLang="zh-TW" sz="1100" b="1" baseline="30000">
                          <a:solidFill>
                            <a:srgbClr val="004CD0"/>
                          </a:solidFill>
                          <a:latin typeface="微軟正黑體"/>
                          <a:ea typeface="微軟正黑體"/>
                        </a:rPr>
                        <a:t>®</a:t>
                      </a:r>
                      <a:r>
                        <a:rPr lang="en-US" altLang="zh-TW" sz="1100" b="1">
                          <a:solidFill>
                            <a:srgbClr val="004CD0"/>
                          </a:solidFill>
                          <a:latin typeface="微軟正黑體"/>
                          <a:ea typeface="微軟正黑體"/>
                        </a:rPr>
                        <a:t> Core™ i7 12-core 20-thread Processor</a:t>
                      </a:r>
                      <a:endParaRPr lang="zh-TW" altLang="en-US" sz="1100" b="1">
                        <a:solidFill>
                          <a:srgbClr val="004CD0"/>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r>
                        <a:rPr lang="en-US" altLang="zh-TW" sz="1100" b="1">
                          <a:solidFill>
                            <a:srgbClr val="004CD0"/>
                          </a:solidFill>
                          <a:latin typeface="微軟正黑體"/>
                          <a:ea typeface="微軟正黑體"/>
                        </a:rPr>
                        <a:t>Intel</a:t>
                      </a:r>
                      <a:r>
                        <a:rPr lang="en-US" altLang="zh-TW" sz="1100" b="1" baseline="30000">
                          <a:solidFill>
                            <a:srgbClr val="004CD0"/>
                          </a:solidFill>
                          <a:latin typeface="微軟正黑體"/>
                          <a:ea typeface="微軟正黑體"/>
                        </a:rPr>
                        <a:t>®</a:t>
                      </a:r>
                      <a:r>
                        <a:rPr lang="en-US" altLang="zh-TW" sz="1100" b="1">
                          <a:solidFill>
                            <a:srgbClr val="004CD0"/>
                          </a:solidFill>
                          <a:latin typeface="微軟正黑體"/>
                          <a:ea typeface="微軟正黑體"/>
                        </a:rPr>
                        <a:t> Core™ i5-12400 6-core 12-thread Processor, up to 4.4GHz</a:t>
                      </a:r>
                      <a:endParaRPr lang="zh-TW" altLang="en-US" sz="1100" b="1">
                        <a:solidFill>
                          <a:srgbClr val="004CD0"/>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gridSpan="3">
                  <a:txBody>
                    <a:bodyPr/>
                    <a:lstStyle/>
                    <a:p>
                      <a:pPr algn="ctr"/>
                      <a:r>
                        <a:rPr lang="en-US" altLang="zh-TW" sz="1100">
                          <a:solidFill>
                            <a:schemeClr val="tx1"/>
                          </a:solidFill>
                          <a:latin typeface="微軟正黑體"/>
                          <a:ea typeface="微軟正黑體"/>
                        </a:rPr>
                        <a:t>Intel</a:t>
                      </a:r>
                      <a:r>
                        <a:rPr lang="en-US" altLang="zh-TW" sz="1100" baseline="30000">
                          <a:solidFill>
                            <a:schemeClr val="tx1"/>
                          </a:solidFill>
                          <a:latin typeface="微軟正黑體"/>
                          <a:ea typeface="微軟正黑體"/>
                        </a:rPr>
                        <a:t>®</a:t>
                      </a:r>
                      <a:r>
                        <a:rPr lang="en-US" altLang="zh-TW" sz="1100">
                          <a:solidFill>
                            <a:schemeClr val="tx1"/>
                          </a:solidFill>
                          <a:latin typeface="微軟正黑體"/>
                          <a:ea typeface="微軟正黑體"/>
                        </a:rPr>
                        <a:t> Core™ i3 processor</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hMerge="1">
                  <a:txBody>
                    <a:bodyPr/>
                    <a:lstStyle/>
                    <a:p>
                      <a:endParaRPr lang="zh-TW" altLang="en-US"/>
                    </a:p>
                  </a:txBody>
                  <a:tcPr/>
                </a:tc>
                <a:tc hMerge="1">
                  <a:txBody>
                    <a:bodyPr/>
                    <a:lstStyle/>
                    <a:p>
                      <a:endParaRPr lang="zh-TW" altLang="en-US"/>
                    </a:p>
                  </a:txBody>
                  <a:tcPr/>
                </a:tc>
                <a:tc>
                  <a:txBody>
                    <a:bodyPr/>
                    <a:lstStyle/>
                    <a:p>
                      <a:pPr algn="ctr"/>
                      <a:r>
                        <a:rPr lang="en-US" altLang="zh-TW" sz="1100">
                          <a:solidFill>
                            <a:schemeClr val="tx1"/>
                          </a:solidFill>
                          <a:latin typeface="微軟正黑體"/>
                          <a:ea typeface="微軟正黑體"/>
                        </a:rPr>
                        <a:t>Intel</a:t>
                      </a:r>
                      <a:r>
                        <a:rPr lang="en-US" altLang="zh-TW" sz="1100" baseline="30000">
                          <a:solidFill>
                            <a:schemeClr val="tx1"/>
                          </a:solidFill>
                          <a:latin typeface="微軟正黑體"/>
                          <a:ea typeface="微軟正黑體"/>
                        </a:rPr>
                        <a:t>®</a:t>
                      </a:r>
                      <a:r>
                        <a:rPr lang="en-US" altLang="zh-TW" sz="1100">
                          <a:solidFill>
                            <a:schemeClr val="tx1"/>
                          </a:solidFill>
                          <a:latin typeface="微軟正黑體"/>
                          <a:ea typeface="微軟正黑體"/>
                        </a:rPr>
                        <a:t> Core™ i3 processor</a:t>
                      </a:r>
                      <a:endParaRPr lang="zh-TW" altLang="en-US" sz="1100">
                        <a:solidFill>
                          <a:schemeClr val="tx1"/>
                        </a:solidFill>
                        <a:latin typeface="微軟正黑體"/>
                        <a:ea typeface="微軟正黑體"/>
                      </a:endParaRPr>
                    </a:p>
                    <a:p>
                      <a:pPr algn="ctr"/>
                      <a:r>
                        <a:rPr lang="en-US" altLang="zh-TW" sz="1100">
                          <a:solidFill>
                            <a:schemeClr val="tx1"/>
                          </a:solidFill>
                          <a:latin typeface="微軟正黑體"/>
                          <a:ea typeface="微軟正黑體"/>
                        </a:rPr>
                        <a:t>Intel</a:t>
                      </a:r>
                      <a:r>
                        <a:rPr lang="en-US" altLang="zh-TW" sz="1100" baseline="30000">
                          <a:solidFill>
                            <a:schemeClr val="tx1"/>
                          </a:solidFill>
                          <a:latin typeface="微軟正黑體"/>
                          <a:ea typeface="微軟正黑體"/>
                        </a:rPr>
                        <a:t>®</a:t>
                      </a:r>
                      <a:r>
                        <a:rPr lang="en-US" altLang="zh-TW" sz="1100">
                          <a:solidFill>
                            <a:schemeClr val="tx1"/>
                          </a:solidFill>
                          <a:latin typeface="微軟正黑體"/>
                          <a:ea typeface="微軟正黑體"/>
                        </a:rPr>
                        <a:t> Core™ i5 processor</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1279859903"/>
                  </a:ext>
                </a:extLst>
              </a:tr>
              <a:tr h="3266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a:solidFill>
                            <a:schemeClr val="tx1"/>
                          </a:solidFill>
                          <a:latin typeface="微軟正黑體"/>
                          <a:ea typeface="微軟正黑體"/>
                        </a:rPr>
                        <a:t>O.S.</a:t>
                      </a:r>
                      <a:endParaRPr lang="zh-TW" altLang="en-US" sz="1100" b="1">
                        <a:solidFill>
                          <a:schemeClr val="tx1"/>
                        </a:solidFill>
                        <a:latin typeface="微軟正黑體"/>
                        <a:ea typeface="微軟正黑體"/>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gridSpan="2">
                  <a:txBody>
                    <a:bodyPr/>
                    <a:lstStyle/>
                    <a:p>
                      <a:pPr algn="ctr"/>
                      <a:r>
                        <a:rPr lang="en-US" altLang="zh-TW" sz="1100" b="0" i="0" kern="1200" err="1">
                          <a:solidFill>
                            <a:schemeClr val="tx1"/>
                          </a:solidFill>
                          <a:effectLst/>
                          <a:latin typeface="微軟正黑體"/>
                          <a:ea typeface="微軟正黑體"/>
                          <a:cs typeface="+mn-cs"/>
                        </a:rPr>
                        <a:t>QuTS</a:t>
                      </a:r>
                      <a:r>
                        <a:rPr lang="en-US" altLang="zh-TW" sz="1100" b="0" i="0" kern="1200" baseline="0">
                          <a:solidFill>
                            <a:schemeClr val="tx1"/>
                          </a:solidFill>
                          <a:effectLst/>
                          <a:latin typeface="微軟正黑體"/>
                          <a:ea typeface="微軟正黑體"/>
                          <a:cs typeface="+mn-cs"/>
                        </a:rPr>
                        <a:t> hero</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hMerge="1">
                  <a:txBody>
                    <a:bodyPr/>
                    <a:lstStyle/>
                    <a:p>
                      <a:pPr algn="ctr"/>
                      <a:endParaRPr lang="zh-TW" altLang="en-US" sz="120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gridSpan="4">
                  <a:txBody>
                    <a:bodyPr/>
                    <a:lstStyle/>
                    <a:p>
                      <a:pPr algn="ctr"/>
                      <a:r>
                        <a:rPr lang="en-US" altLang="zh-TW" sz="1100" b="0" i="0" kern="1200">
                          <a:solidFill>
                            <a:schemeClr val="tx1"/>
                          </a:solidFill>
                          <a:effectLst/>
                          <a:latin typeface="微軟正黑體"/>
                          <a:ea typeface="微軟正黑體"/>
                          <a:cs typeface="+mn-cs"/>
                        </a:rPr>
                        <a:t>QTS</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20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extLst>
                  <a:ext uri="{0D108BD9-81ED-4DB2-BD59-A6C34878D82A}">
                    <a16:rowId xmlns:a16="http://schemas.microsoft.com/office/drawing/2014/main" val="3269511678"/>
                  </a:ext>
                </a:extLst>
              </a:tr>
              <a:tr h="394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i="0" kern="1200">
                          <a:solidFill>
                            <a:schemeClr val="dk1"/>
                          </a:solidFill>
                          <a:effectLst/>
                          <a:latin typeface="微軟正黑體"/>
                          <a:ea typeface="微軟正黑體"/>
                          <a:cs typeface="+mn-cs"/>
                        </a:rPr>
                        <a:t>Memory</a:t>
                      </a:r>
                      <a:endParaRPr lang="zh-TW" altLang="en-US" sz="1100" b="1">
                        <a:solidFill>
                          <a:schemeClr val="tx1"/>
                        </a:solidFill>
                        <a:latin typeface="微軟正黑體"/>
                        <a:ea typeface="微軟正黑體"/>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gridSpan="2">
                  <a:txBody>
                    <a:bodyPr/>
                    <a:lstStyle/>
                    <a:p>
                      <a:pPr algn="ctr"/>
                      <a:r>
                        <a:rPr lang="en-US" altLang="zh-TW" sz="1100" b="1" i="0" kern="1200">
                          <a:solidFill>
                            <a:srgbClr val="004CD0"/>
                          </a:solidFill>
                          <a:effectLst/>
                          <a:latin typeface="微軟正黑體"/>
                          <a:ea typeface="微軟正黑體"/>
                          <a:cs typeface="+mn-cs"/>
                        </a:rPr>
                        <a:t>64 GB / 32 GB SODIMM DDR4 </a:t>
                      </a:r>
                      <a:endParaRPr lang="en-US" altLang="zh-TW" sz="1100" b="1" i="0" kern="1200">
                        <a:solidFill>
                          <a:srgbClr val="004CD0"/>
                        </a:solidFill>
                        <a:effectLst/>
                        <a:latin typeface="微軟正黑體" panose="020B0604030504040204" pitchFamily="34" charset="-120"/>
                        <a:ea typeface="微軟正黑體" panose="020B0604030504040204" pitchFamily="34" charset="-120"/>
                        <a:cs typeface="+mn-cs"/>
                      </a:endParaRPr>
                    </a:p>
                    <a:p>
                      <a:pPr algn="ctr"/>
                      <a:r>
                        <a:rPr lang="en-US" altLang="zh-TW" sz="1100" b="1" i="0" kern="1200">
                          <a:solidFill>
                            <a:srgbClr val="004CD0"/>
                          </a:solidFill>
                          <a:effectLst/>
                          <a:latin typeface="微軟正黑體"/>
                          <a:ea typeface="微軟正黑體"/>
                          <a:cs typeface="+mn-cs"/>
                        </a:rPr>
                        <a:t>Maximum</a:t>
                      </a:r>
                      <a:r>
                        <a:rPr lang="en-US" altLang="zh-TW" sz="1100" b="1" i="0" kern="1200" baseline="0">
                          <a:solidFill>
                            <a:srgbClr val="004CD0"/>
                          </a:solidFill>
                          <a:effectLst/>
                          <a:latin typeface="微軟正黑體"/>
                          <a:ea typeface="微軟正黑體"/>
                          <a:cs typeface="+mn-cs"/>
                        </a:rPr>
                        <a:t> </a:t>
                      </a:r>
                      <a:r>
                        <a:rPr lang="en-US" altLang="zh-TW" sz="1100" b="1" i="0" kern="1200">
                          <a:solidFill>
                            <a:srgbClr val="004CD0"/>
                          </a:solidFill>
                          <a:effectLst/>
                          <a:latin typeface="微軟正黑體"/>
                          <a:ea typeface="微軟正黑體"/>
                          <a:cs typeface="+mn-cs"/>
                        </a:rPr>
                        <a:t>64 GB</a:t>
                      </a:r>
                      <a:r>
                        <a:rPr lang="zh-TW" altLang="en-US" sz="1100" b="1" i="0" kern="1200">
                          <a:solidFill>
                            <a:srgbClr val="004CD0"/>
                          </a:solidFill>
                          <a:effectLst/>
                          <a:latin typeface="微軟正黑體"/>
                          <a:ea typeface="微軟正黑體"/>
                          <a:cs typeface="+mn-cs"/>
                        </a:rPr>
                        <a:t> </a:t>
                      </a:r>
                      <a:r>
                        <a:rPr lang="en-US" altLang="zh-TW" sz="1100" b="1" i="0" kern="1200">
                          <a:solidFill>
                            <a:srgbClr val="004CD0"/>
                          </a:solidFill>
                          <a:effectLst/>
                          <a:latin typeface="微軟正黑體"/>
                          <a:ea typeface="微軟正黑體"/>
                          <a:cs typeface="+mn-cs"/>
                        </a:rPr>
                        <a:t>(2 x 32 GB)</a:t>
                      </a:r>
                      <a:endParaRPr lang="zh-TW" altLang="en-US" sz="1100" b="1">
                        <a:solidFill>
                          <a:srgbClr val="004CD0"/>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hMerge="1">
                  <a:txBody>
                    <a:bodyPr/>
                    <a:lstStyle/>
                    <a:p>
                      <a:pPr algn="ctr"/>
                      <a:endParaRPr lang="en-US" altLang="zh-TW" sz="1200" b="0" i="0" kern="1200">
                        <a:solidFill>
                          <a:schemeClr val="tx1"/>
                        </a:solidFill>
                        <a:effectLst/>
                        <a:latin typeface="微軟正黑體" panose="020B0604030504040204" pitchFamily="34" charset="-120"/>
                        <a:ea typeface="微軟正黑體" panose="020B0604030504040204" pitchFamily="34" charset="-120"/>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gridSpan="2">
                  <a:txBody>
                    <a:bodyPr/>
                    <a:lstStyle/>
                    <a:p>
                      <a:pPr algn="ctr"/>
                      <a:r>
                        <a:rPr lang="en-US" altLang="zh-TW" sz="1100" b="0" i="0" kern="1200">
                          <a:solidFill>
                            <a:schemeClr val="tx1"/>
                          </a:solidFill>
                          <a:effectLst/>
                          <a:latin typeface="微軟正黑體"/>
                          <a:ea typeface="微軟正黑體"/>
                          <a:cs typeface="+mn-cs"/>
                        </a:rPr>
                        <a:t>4 GB SODIMM DDR4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i="0" kern="1200">
                          <a:solidFill>
                            <a:schemeClr val="tx1"/>
                          </a:solidFill>
                          <a:effectLst/>
                          <a:latin typeface="微軟正黑體"/>
                          <a:ea typeface="微軟正黑體"/>
                          <a:cs typeface="+mn-cs"/>
                        </a:rPr>
                        <a:t>Maximum 64 GB</a:t>
                      </a:r>
                      <a:r>
                        <a:rPr lang="zh-TW" altLang="en-US" sz="1100" b="0" i="0" kern="1200">
                          <a:solidFill>
                            <a:schemeClr val="tx1"/>
                          </a:solidFill>
                          <a:effectLst/>
                          <a:latin typeface="微軟正黑體"/>
                          <a:ea typeface="微軟正黑體"/>
                          <a:cs typeface="+mn-cs"/>
                        </a:rPr>
                        <a:t> </a:t>
                      </a:r>
                      <a:r>
                        <a:rPr lang="en-US" altLang="zh-TW" sz="1100" b="0" i="0" kern="1200">
                          <a:solidFill>
                            <a:schemeClr val="tx1"/>
                          </a:solidFill>
                          <a:effectLst/>
                          <a:latin typeface="微軟正黑體"/>
                          <a:ea typeface="微軟正黑體"/>
                          <a:cs typeface="+mn-cs"/>
                        </a:rPr>
                        <a:t>(2 x 32 GB)</a:t>
                      </a:r>
                      <a:endParaRPr lang="zh-TW" altLang="en-US" sz="1100" b="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hMerge="1">
                  <a:txBody>
                    <a:bodyPr/>
                    <a:lstStyle/>
                    <a:p>
                      <a:pPr algn="ctr"/>
                      <a:endParaRPr lang="en-US" altLang="zh-TW" sz="1200" b="0" i="0" kern="1200">
                        <a:solidFill>
                          <a:schemeClr val="tx1"/>
                        </a:solidFill>
                        <a:effectLst/>
                        <a:latin typeface="微軟正黑體" panose="020B0604030504040204" pitchFamily="34" charset="-120"/>
                        <a:ea typeface="微軟正黑體" panose="020B0604030504040204" pitchFamily="34" charset="-120"/>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i="0" kern="1200">
                          <a:solidFill>
                            <a:schemeClr val="tx1"/>
                          </a:solidFill>
                          <a:effectLst/>
                          <a:latin typeface="微軟正黑體"/>
                          <a:ea typeface="微軟正黑體"/>
                          <a:cs typeface="+mn-cs"/>
                        </a:rPr>
                        <a:t>8 GB / 16 GB SODIMM DDR4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i="0" kern="1200">
                          <a:solidFill>
                            <a:schemeClr val="tx1"/>
                          </a:solidFill>
                          <a:effectLst/>
                          <a:latin typeface="微軟正黑體"/>
                          <a:ea typeface="微軟正黑體"/>
                          <a:cs typeface="+mn-cs"/>
                        </a:rPr>
                        <a:t>Maximum 64 GB (2 x 32 GB)</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100" b="0" i="0" kern="1200">
                        <a:solidFill>
                          <a:schemeClr val="tx1"/>
                        </a:solidFill>
                        <a:effectLst/>
                        <a:latin typeface="微軟正黑體"/>
                        <a:ea typeface="微軟正黑體"/>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3361326405"/>
                  </a:ext>
                </a:extLst>
              </a:tr>
              <a:tr h="394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a:solidFill>
                            <a:schemeClr val="tx1"/>
                          </a:solidFill>
                          <a:latin typeface="微軟正黑體"/>
                          <a:ea typeface="微軟正黑體"/>
                        </a:rPr>
                        <a:t>LAN</a:t>
                      </a:r>
                      <a:endParaRPr lang="zh-TW" altLang="en-US" sz="1100" b="1">
                        <a:solidFill>
                          <a:schemeClr val="tx1"/>
                        </a:solidFill>
                        <a:latin typeface="微軟正黑體"/>
                        <a:ea typeface="微軟正黑體"/>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fr-FR" altLang="zh-TW" sz="1100" b="1">
                          <a:solidFill>
                            <a:srgbClr val="004CD0"/>
                          </a:solidFill>
                          <a:latin typeface="微軟正黑體"/>
                          <a:ea typeface="微軟正黑體"/>
                          <a:cs typeface="+mn-ea"/>
                          <a:sym typeface="+mn-lt"/>
                        </a:rPr>
                        <a:t>2 x 2.5 </a:t>
                      </a:r>
                      <a:r>
                        <a:rPr kumimoji="1" lang="en-US" altLang="zh-TW" sz="1100" b="1">
                          <a:solidFill>
                            <a:srgbClr val="004CD0"/>
                          </a:solidFill>
                          <a:latin typeface="微軟正黑體"/>
                          <a:ea typeface="微軟正黑體"/>
                          <a:cs typeface="+mn-ea"/>
                          <a:sym typeface="+mn-lt"/>
                        </a:rPr>
                        <a:t>GbE</a:t>
                      </a:r>
                      <a:r>
                        <a:rPr kumimoji="1" lang="en-US" altLang="zh-TW" sz="1100" b="1" baseline="0">
                          <a:solidFill>
                            <a:srgbClr val="004CD0"/>
                          </a:solidFill>
                          <a:latin typeface="微軟正黑體"/>
                          <a:ea typeface="微軟正黑體"/>
                          <a:cs typeface="+mn-ea"/>
                          <a:sym typeface="+mn-lt"/>
                        </a:rPr>
                        <a:t> </a:t>
                      </a:r>
                      <a:r>
                        <a:rPr kumimoji="1" lang="fr-FR" altLang="zh-TW" sz="1100" b="1">
                          <a:solidFill>
                            <a:srgbClr val="004CD0"/>
                          </a:solidFill>
                          <a:latin typeface="微軟正黑體"/>
                          <a:ea typeface="微軟正黑體"/>
                          <a:cs typeface="+mn-ea"/>
                          <a:sym typeface="+mn-lt"/>
                        </a:rPr>
                        <a:t>(2.5G/1G/100M)</a:t>
                      </a:r>
                      <a:endParaRPr kumimoji="1" lang="zh-TW" altLang="en-US" sz="1100" b="1">
                        <a:solidFill>
                          <a:srgbClr val="004CD0"/>
                        </a:solidFill>
                        <a:latin typeface="微軟正黑體"/>
                        <a:ea typeface="微軟正黑體"/>
                        <a:cs typeface="+mn-ea"/>
                        <a:sym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zh-TW" altLang="en-US" sz="1200">
                        <a:solidFill>
                          <a:schemeClr val="tx1"/>
                        </a:solidFill>
                        <a:latin typeface="+mn-lt"/>
                        <a:cs typeface="+mn-ea"/>
                        <a:sym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gridSpan="4">
                  <a:txBody>
                    <a:bodyPr/>
                    <a:lstStyle/>
                    <a:p>
                      <a:pPr algn="ctr"/>
                      <a:r>
                        <a:rPr lang="en-US" altLang="zh-TW" sz="1100">
                          <a:solidFill>
                            <a:schemeClr val="tx1"/>
                          </a:solidFill>
                          <a:latin typeface="微軟正黑體"/>
                          <a:ea typeface="微軟正黑體"/>
                        </a:rPr>
                        <a:t>2 x 1GbE</a:t>
                      </a:r>
                    </a:p>
                    <a:p>
                      <a:pPr algn="ctr"/>
                      <a:r>
                        <a:rPr lang="en-US" altLang="zh-TW" sz="1100">
                          <a:solidFill>
                            <a:schemeClr val="tx1"/>
                          </a:solidFill>
                          <a:latin typeface="微軟正黑體"/>
                          <a:ea typeface="微軟正黑體"/>
                        </a:rPr>
                        <a:t>1 x 10GBASE-T</a:t>
                      </a:r>
                      <a:endParaRPr lang="zh-TW" altLang="en-US" sz="1100">
                        <a:solidFill>
                          <a:schemeClr val="tx1"/>
                        </a:solidFill>
                        <a:latin typeface="微軟正黑體"/>
                        <a:ea typeface="微軟正黑體"/>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zh-TW" altLang="en-US" sz="1200">
                        <a:solidFill>
                          <a:schemeClr val="tx1"/>
                        </a:solidFill>
                        <a:latin typeface="微軟正黑體" panose="020B0604030504040204" pitchFamily="34" charset="-120"/>
                        <a:ea typeface="微軟正黑體" panose="020B0604030504040204" pitchFamily="34" charset="-120"/>
                        <a:cs typeface="+mn-ea"/>
                        <a:sym typeface="+mn-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extLst>
                  <a:ext uri="{0D108BD9-81ED-4DB2-BD59-A6C34878D82A}">
                    <a16:rowId xmlns:a16="http://schemas.microsoft.com/office/drawing/2014/main" val="2822426106"/>
                  </a:ext>
                </a:extLst>
              </a:tr>
              <a:tr h="449478">
                <a:tc>
                  <a:txBody>
                    <a:bodyPr/>
                    <a:lstStyle/>
                    <a:p>
                      <a:pPr marL="0" marR="0" lvl="0" indent="0" algn="l" rtl="0" eaLnBrk="1" fontAlgn="auto" latinLnBrk="0" hangingPunct="1">
                        <a:lnSpc>
                          <a:spcPct val="100000"/>
                        </a:lnSpc>
                        <a:spcBef>
                          <a:spcPts val="0"/>
                        </a:spcBef>
                        <a:spcAft>
                          <a:spcPts val="0"/>
                        </a:spcAft>
                        <a:buClrTx/>
                        <a:buSzTx/>
                        <a:buFontTx/>
                        <a:buNone/>
                      </a:pPr>
                      <a:r>
                        <a:rPr lang="en-US" altLang="zh-TW" sz="1100" b="1" i="0" kern="1200">
                          <a:solidFill>
                            <a:schemeClr val="dk1"/>
                          </a:solidFill>
                          <a:effectLst/>
                          <a:latin typeface="微軟正黑體"/>
                          <a:ea typeface="微軟正黑體"/>
                          <a:cs typeface="+mn-cs"/>
                        </a:rPr>
                        <a:t>Thunderbolt</a:t>
                      </a:r>
                      <a:endParaRPr lang="zh-TW" altLang="en-US" sz="1100" b="1" i="0" kern="1200">
                        <a:solidFill>
                          <a:schemeClr val="dk1"/>
                        </a:solidFill>
                        <a:effectLst/>
                        <a:latin typeface="微軟正黑體"/>
                        <a:ea typeface="微軟正黑體"/>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75000"/>
                      </a:schemeClr>
                    </a:solidFill>
                  </a:tcPr>
                </a:tc>
                <a:tc gridSpan="2">
                  <a:txBody>
                    <a:bodyPr/>
                    <a:lstStyle/>
                    <a:p>
                      <a:pPr lvl="0" algn="ctr">
                        <a:buNone/>
                      </a:pPr>
                      <a:r>
                        <a:rPr lang="en-US" altLang="zh-TW" sz="1100" b="1">
                          <a:solidFill>
                            <a:srgbClr val="004CD0"/>
                          </a:solidFill>
                          <a:latin typeface="微軟正黑體"/>
                          <a:ea typeface="微軟正黑體"/>
                        </a:rPr>
                        <a:t>2 x Thunderbolt 4</a:t>
                      </a:r>
                      <a:endParaRPr lang="zh-TW"/>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zh-TW" altLang="en-US" sz="1200">
                        <a:solidFill>
                          <a:schemeClr val="tx1"/>
                        </a:solidFill>
                        <a:latin typeface="微軟正黑體" panose="020B0604030504040204" pitchFamily="34" charset="-120"/>
                        <a:ea typeface="微軟正黑體" panose="020B0604030504040204" pitchFamily="34" charset="-120"/>
                        <a:cs typeface="+mn-ea"/>
                        <a:sym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75000"/>
                      </a:schemeClr>
                    </a:solidFill>
                  </a:tcPr>
                </a:tc>
                <a:tc gridSpan="4">
                  <a:txBody>
                    <a:bodyPr/>
                    <a:lstStyle/>
                    <a:p>
                      <a:pPr lvl="0" algn="ctr">
                        <a:buNone/>
                      </a:pPr>
                      <a:r>
                        <a:rPr lang="en-US" altLang="zh-TW" sz="1100">
                          <a:solidFill>
                            <a:schemeClr val="tx1"/>
                          </a:solidFill>
                          <a:latin typeface="微軟正黑體"/>
                          <a:ea typeface="微軟正黑體"/>
                        </a:rPr>
                        <a:t>2 x Thunderbolt 3</a:t>
                      </a:r>
                      <a:endParaRPr lang="zh-TW"/>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75000"/>
                      </a:schemeClr>
                    </a:solidFill>
                  </a:tcPr>
                </a:tc>
                <a:tc hMerge="1">
                  <a:txBody>
                    <a:bodyPr/>
                    <a:lstStyle/>
                    <a:p>
                      <a:endParaRPr lang="zh-TW" altLang="en-US"/>
                    </a:p>
                  </a:txBody>
                  <a:tcPr/>
                </a:tc>
                <a:tc hMerge="1">
                  <a:txBody>
                    <a:bodyPr/>
                    <a:lstStyle/>
                    <a:p>
                      <a:endParaRPr lang="zh-TW" altLang="en-US"/>
                    </a:p>
                  </a:txBody>
                  <a:tcPr/>
                </a:tc>
                <a:tc hMerge="1">
                  <a:txBody>
                    <a:bodyPr/>
                    <a:lstStyle/>
                    <a:p>
                      <a:pPr marL="0" indent="0" algn="ctr">
                        <a:buFont typeface="Arial" panose="020B0604020202020204" pitchFamily="34" charset="0"/>
                        <a:buNone/>
                      </a:pPr>
                      <a:endParaRPr kumimoji="1" lang="zh-TW" altLang="en-US" sz="1200">
                        <a:solidFill>
                          <a:schemeClr val="tx1"/>
                        </a:solidFill>
                        <a:latin typeface="微軟正黑體" panose="020B0604030504040204" pitchFamily="34" charset="-120"/>
                        <a:ea typeface="微軟正黑體" panose="020B0604030504040204" pitchFamily="34" charset="-120"/>
                        <a:cs typeface="+mn-ea"/>
                        <a:sym typeface="+mn-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4122183175"/>
                  </a:ext>
                </a:extLst>
              </a:tr>
              <a:tr h="343077">
                <a:tc>
                  <a:txBody>
                    <a:bodyPr/>
                    <a:lstStyle/>
                    <a:p>
                      <a:pPr marL="0" marR="0" lvl="0" indent="0" algn="l">
                        <a:lnSpc>
                          <a:spcPct val="100000"/>
                        </a:lnSpc>
                        <a:spcBef>
                          <a:spcPts val="0"/>
                        </a:spcBef>
                        <a:spcAft>
                          <a:spcPts val="0"/>
                        </a:spcAft>
                        <a:buNone/>
                      </a:pPr>
                      <a:r>
                        <a:rPr lang="en-US" sz="1100" b="1" i="0" u="none" strike="noStrike" noProof="0">
                          <a:solidFill>
                            <a:schemeClr val="dk1"/>
                          </a:solidFill>
                          <a:latin typeface="Microsoft JhengHei"/>
                        </a:rPr>
                        <a:t>PCIe</a:t>
                      </a:r>
                      <a:r>
                        <a:rPr lang="zh-TW" altLang="en-US" sz="1100" b="1" i="0" u="none" strike="noStrike" noProof="0">
                          <a:solidFill>
                            <a:schemeClr val="dk1"/>
                          </a:solidFill>
                          <a:latin typeface="Microsoft JhengHei"/>
                          <a:ea typeface="Microsoft JhengHei"/>
                        </a:rPr>
                        <a:t> </a:t>
                      </a:r>
                      <a:endParaRPr lang="zh-TW"/>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gridSpan="2">
                  <a:txBody>
                    <a:bodyPr/>
                    <a:lstStyle/>
                    <a:p>
                      <a:pPr lvl="0" algn="ctr">
                        <a:buNone/>
                      </a:pPr>
                      <a:r>
                        <a:rPr lang="en-US" sz="1100" b="1" i="0" u="none" strike="noStrike" noProof="0">
                          <a:solidFill>
                            <a:srgbClr val="004CD0"/>
                          </a:solidFill>
                          <a:latin typeface="Microsoft JhengHei"/>
                        </a:rPr>
                        <a:t>2 x PCIe Gen 4, Upgradeable to a 25GbE network environment </a:t>
                      </a:r>
                      <a:endParaRPr lang="en-US" sz="1100" b="0" i="0" u="none" strike="noStrike" noProof="0">
                        <a:solidFill>
                          <a:srgbClr val="004CD0"/>
                        </a:solidFill>
                        <a:latin typeface="Microsoft JhengHei"/>
                      </a:endParaRPr>
                    </a:p>
                    <a:p>
                      <a:pPr lvl="0" algn="ctr">
                        <a:buNone/>
                      </a:pPr>
                      <a:r>
                        <a:rPr lang="en-US" sz="1100" b="1" i="0" u="none" strike="noStrike" noProof="0">
                          <a:solidFill>
                            <a:srgbClr val="004CD0"/>
                          </a:solidFill>
                          <a:latin typeface="Microsoft JhengHei"/>
                        </a:rPr>
                        <a:t>Slot 2 preinstalled a</a:t>
                      </a:r>
                      <a:r>
                        <a:rPr lang="zh-TW" altLang="en-US" sz="1100" b="1" i="0" u="none" strike="noStrike" noProof="0">
                          <a:solidFill>
                            <a:srgbClr val="004CD0"/>
                          </a:solidFill>
                          <a:latin typeface="Microsoft JhengHei"/>
                          <a:ea typeface="Microsoft JhengHei"/>
                        </a:rPr>
                        <a:t> </a:t>
                      </a:r>
                      <a:r>
                        <a:rPr lang="en-US" sz="1100" b="1" i="0" u="none" strike="noStrike" noProof="0">
                          <a:solidFill>
                            <a:srgbClr val="004CD0"/>
                          </a:solidFill>
                          <a:latin typeface="Microsoft JhengHei"/>
                        </a:rPr>
                        <a:t>Thunderbolt 4 AIC</a:t>
                      </a:r>
                      <a:endParaRPr lang="zh-TW"/>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hMerge="1">
                  <a:txBody>
                    <a:bodyPr/>
                    <a:lstStyle/>
                    <a:p>
                      <a:endParaRPr lang="zh-TW"/>
                    </a:p>
                  </a:txBody>
                  <a:tcPr/>
                </a:tc>
                <a:tc gridSpan="4">
                  <a:txBody>
                    <a:bodyPr/>
                    <a:lstStyle/>
                    <a:p>
                      <a:pPr lvl="0" algn="ctr">
                        <a:buNone/>
                      </a:pPr>
                      <a:r>
                        <a:rPr lang="en-US" sz="1100" b="0" i="0" u="none" strike="noStrike" noProof="0">
                          <a:solidFill>
                            <a:schemeClr val="tx1"/>
                          </a:solidFill>
                          <a:latin typeface="Microsoft JhengHei"/>
                        </a:rPr>
                        <a:t>2 x PCIe Gen 3, Upgradeable to a 25GbE network environment </a:t>
                      </a:r>
                      <a:endParaRPr lang="en-US" sz="1100" b="0" i="0" u="none" strike="noStrike" noProof="0">
                        <a:solidFill>
                          <a:srgbClr val="000000"/>
                        </a:solidFill>
                        <a:latin typeface="Microsoft JhengHei"/>
                      </a:endParaRPr>
                    </a:p>
                    <a:p>
                      <a:pPr lvl="0" algn="ctr">
                        <a:buNone/>
                      </a:pPr>
                      <a:r>
                        <a:rPr lang="en-US" sz="1100" b="0" i="0" u="none" strike="noStrike" noProof="0">
                          <a:solidFill>
                            <a:schemeClr val="tx1"/>
                          </a:solidFill>
                          <a:latin typeface="Microsoft JhengHei"/>
                        </a:rPr>
                        <a:t>Slot 1 preinstalled a Thunderbolt 3 AIC</a:t>
                      </a:r>
                      <a:endParaRPr lang="zh-TW"/>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20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extLst>
                  <a:ext uri="{0D108BD9-81ED-4DB2-BD59-A6C34878D82A}">
                    <a16:rowId xmlns:a16="http://schemas.microsoft.com/office/drawing/2014/main" val="1924434677"/>
                  </a:ext>
                </a:extLst>
              </a:tr>
              <a:tr h="369870">
                <a:tc>
                  <a:txBody>
                    <a:bodyPr/>
                    <a:lstStyle/>
                    <a:p>
                      <a:pPr marL="0" marR="0" lvl="0" indent="0" algn="l" defTabSz="914400">
                        <a:lnSpc>
                          <a:spcPct val="100000"/>
                        </a:lnSpc>
                        <a:spcBef>
                          <a:spcPts val="0"/>
                        </a:spcBef>
                        <a:spcAft>
                          <a:spcPts val="0"/>
                        </a:spcAft>
                        <a:buNone/>
                        <a:tabLst/>
                        <a:defRPr/>
                      </a:pPr>
                      <a:r>
                        <a:rPr lang="en-US" sz="1100" b="1" i="0" u="none" strike="noStrike" noProof="0">
                          <a:solidFill>
                            <a:schemeClr val="tx1"/>
                          </a:solidFill>
                          <a:latin typeface="Microsoft JhengHei"/>
                        </a:rPr>
                        <a:t>M.2</a:t>
                      </a:r>
                      <a:endParaRPr lang="zh-TW"/>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3C3C4"/>
                    </a:solidFill>
                  </a:tcPr>
                </a:tc>
                <a:tc gridSpan="2">
                  <a:txBody>
                    <a:bodyPr/>
                    <a:lstStyle/>
                    <a:p>
                      <a:pPr marL="0" lvl="0" indent="0" algn="ctr">
                        <a:buNone/>
                      </a:pPr>
                      <a:r>
                        <a:rPr lang="nl-NL" sz="1100" b="1" i="0" u="none" strike="noStrike" baseline="0" noProof="0">
                          <a:solidFill>
                            <a:srgbClr val="004CD0"/>
                          </a:solidFill>
                          <a:latin typeface="Microsoft JhengHei"/>
                        </a:rPr>
                        <a:t>2 x M.2 2280 </a:t>
                      </a:r>
                      <a:r>
                        <a:rPr lang="nl-NL" sz="1100" b="1" i="0" u="none" strike="noStrike" baseline="0" noProof="0" err="1">
                          <a:solidFill>
                            <a:srgbClr val="004CD0"/>
                          </a:solidFill>
                          <a:latin typeface="Microsoft JhengHei"/>
                        </a:rPr>
                        <a:t>PCIe</a:t>
                      </a:r>
                      <a:r>
                        <a:rPr lang="nl-NL" sz="1100" b="1" i="0" u="none" strike="noStrike" baseline="0" noProof="0">
                          <a:solidFill>
                            <a:srgbClr val="004CD0"/>
                          </a:solidFill>
                          <a:latin typeface="Microsoft JhengHei"/>
                        </a:rPr>
                        <a:t> Gen 4 x4</a:t>
                      </a:r>
                      <a:endParaRPr lang="zh-TW"/>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3C3C4"/>
                    </a:solidFill>
                  </a:tcPr>
                </a:tc>
                <a:tc hMerge="1">
                  <a:txBody>
                    <a:bodyPr/>
                    <a:lstStyle/>
                    <a:p>
                      <a:endParaRPr lang="zh-TW"/>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gridSpan="4">
                  <a:txBody>
                    <a:bodyPr/>
                    <a:lstStyle/>
                    <a:p>
                      <a:pPr marL="0" lvl="0" indent="0" algn="ctr">
                        <a:buNone/>
                      </a:pPr>
                      <a:r>
                        <a:rPr lang="nl-NL" sz="1100" b="0" i="0" u="none" strike="noStrike" baseline="0" noProof="0">
                          <a:solidFill>
                            <a:schemeClr val="tx1"/>
                          </a:solidFill>
                          <a:latin typeface="Microsoft JhengHei"/>
                        </a:rPr>
                        <a:t>2 x M.2 2280 </a:t>
                      </a:r>
                      <a:r>
                        <a:rPr lang="nl-NL" sz="1100" b="0" i="0" u="none" strike="noStrike" baseline="0" noProof="0" err="1">
                          <a:solidFill>
                            <a:schemeClr val="tx1"/>
                          </a:solidFill>
                          <a:latin typeface="Microsoft JhengHei"/>
                        </a:rPr>
                        <a:t>PCIe</a:t>
                      </a:r>
                      <a:r>
                        <a:rPr lang="nl-NL" sz="1100" b="0" i="0" u="none" strike="noStrike" baseline="0" noProof="0">
                          <a:solidFill>
                            <a:schemeClr val="tx1"/>
                          </a:solidFill>
                          <a:latin typeface="Microsoft JhengHei"/>
                        </a:rPr>
                        <a:t> Gen3 x2</a:t>
                      </a:r>
                      <a:endParaRPr lang="zh-TW"/>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3C3C4"/>
                    </a:solidFill>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20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extLst>
                  <a:ext uri="{0D108BD9-81ED-4DB2-BD59-A6C34878D82A}">
                    <a16:rowId xmlns:a16="http://schemas.microsoft.com/office/drawing/2014/main" val="2970437205"/>
                  </a:ext>
                </a:extLst>
              </a:tr>
              <a:tr h="0">
                <a:tc>
                  <a:txBody>
                    <a:bodyPr/>
                    <a:lstStyle/>
                    <a:p>
                      <a:pPr marL="0" marR="0" lvl="0" indent="0" algn="l" defTabSz="914400">
                        <a:lnSpc>
                          <a:spcPct val="100000"/>
                        </a:lnSpc>
                        <a:spcBef>
                          <a:spcPts val="0"/>
                        </a:spcBef>
                        <a:spcAft>
                          <a:spcPts val="0"/>
                        </a:spcAft>
                        <a:buNone/>
                        <a:tabLst/>
                        <a:defRPr/>
                      </a:pPr>
                      <a:r>
                        <a:rPr lang="en-US" sz="1100" b="1" i="0" u="none" strike="noStrike" noProof="0">
                          <a:solidFill>
                            <a:schemeClr val="tx1"/>
                          </a:solidFill>
                          <a:latin typeface="Microsoft JhengHei"/>
                        </a:rPr>
                        <a:t>HDMI</a:t>
                      </a:r>
                      <a:endParaRPr lang="zh-TW" altLang="en-US"/>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09C9C"/>
                    </a:solidFill>
                  </a:tcPr>
                </a:tc>
                <a:tc gridSpan="2">
                  <a:txBody>
                    <a:bodyPr/>
                    <a:lstStyle/>
                    <a:p>
                      <a:pPr marL="0" lvl="0" indent="0" algn="ctr">
                        <a:buNone/>
                      </a:pPr>
                      <a:r>
                        <a:rPr lang="en-US" sz="1100" b="0" i="0" u="none" strike="noStrike" baseline="0" noProof="0">
                          <a:solidFill>
                            <a:schemeClr val="tx1"/>
                          </a:solidFill>
                          <a:latin typeface="Microsoft JhengHei"/>
                        </a:rPr>
                        <a:t>1 x HDMI, support 4K output</a:t>
                      </a:r>
                      <a:endParaRPr lang="zh-TW" alt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09C9C"/>
                    </a:solidFill>
                  </a:tcPr>
                </a:tc>
                <a:tc hMerge="1">
                  <a:txBody>
                    <a:bodyPr/>
                    <a:lstStyle/>
                    <a:p>
                      <a:endParaRPr lang="zh-TW"/>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gridSpan="4">
                  <a:txBody>
                    <a:bodyPr/>
                    <a:lstStyle/>
                    <a:p>
                      <a:pPr marL="0" lvl="0" indent="0" algn="ctr">
                        <a:buNone/>
                      </a:pPr>
                      <a:r>
                        <a:rPr lang="en-US" sz="1100" b="0" i="0" u="none" strike="noStrike" kern="1200" baseline="0" noProof="0">
                          <a:solidFill>
                            <a:schemeClr val="tx1"/>
                          </a:solidFill>
                          <a:latin typeface="Microsoft JhengHei"/>
                        </a:rPr>
                        <a:t>1 x HDMI, support 4K output</a:t>
                      </a:r>
                      <a:endParaRPr lang="zh-TW" altLang="en-US"/>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09C9C"/>
                    </a:solidFill>
                  </a:tcPr>
                </a:tc>
                <a:tc hMerge="1">
                  <a:txBody>
                    <a:bodyPr/>
                    <a:lstStyle/>
                    <a:p>
                      <a:endParaRPr lang="zh-TW" altLang="en-US"/>
                    </a:p>
                  </a:txBody>
                  <a:tcPr/>
                </a:tc>
                <a:tc hMerge="1">
                  <a:txBody>
                    <a:bodyPr/>
                    <a:lstStyle/>
                    <a:p>
                      <a:endParaRPr lang="zh-TW" altLang="en-US"/>
                    </a:p>
                  </a:txBody>
                  <a:tcPr/>
                </a:tc>
                <a:tc hMerge="1">
                  <a:txBody>
                    <a:bodyPr/>
                    <a:lstStyle/>
                    <a:p>
                      <a:pPr marL="285750" indent="-285750" algn="l">
                        <a:buFont typeface="Arial" panose="020B0604020202020204" pitchFamily="34" charset="0"/>
                        <a:buChar char="•"/>
                      </a:pPr>
                      <a:endParaRPr lang="en-US" altLang="zh-TW" sz="1200" baseline="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extLst>
                  <a:ext uri="{0D108BD9-81ED-4DB2-BD59-A6C34878D82A}">
                    <a16:rowId xmlns:a16="http://schemas.microsoft.com/office/drawing/2014/main" val="2615834724"/>
                  </a:ext>
                </a:extLst>
              </a:tr>
              <a:tr h="0">
                <a:tc>
                  <a:txBody>
                    <a:bodyPr/>
                    <a:lstStyle/>
                    <a:p>
                      <a:pPr marL="0" lvl="0" indent="0" algn="l" defTabSz="914400">
                        <a:lnSpc>
                          <a:spcPct val="100000"/>
                        </a:lnSpc>
                        <a:spcBef>
                          <a:spcPts val="0"/>
                        </a:spcBef>
                        <a:spcAft>
                          <a:spcPts val="0"/>
                        </a:spcAft>
                        <a:buNone/>
                        <a:tabLst/>
                        <a:defRPr/>
                      </a:pPr>
                      <a:r>
                        <a:rPr lang="en-US" altLang="zh-TW" sz="1100" b="1">
                          <a:solidFill>
                            <a:schemeClr val="tx1"/>
                          </a:solidFill>
                          <a:latin typeface="微軟正黑體"/>
                          <a:ea typeface="微軟正黑體"/>
                        </a:rPr>
                        <a:t>USB</a:t>
                      </a:r>
                    </a:p>
                  </a:txBody>
                  <a:tcPr anchor="ctr">
                    <a:lnL w="0">
                      <a:noFill/>
                    </a:lnL>
                    <a:lnR w="12700">
                      <a:solidFill>
                        <a:schemeClr val="bg1"/>
                      </a:solidFill>
                    </a:lnR>
                    <a:lnT w="0">
                      <a:noFill/>
                    </a:lnT>
                    <a:lnB w="0">
                      <a:noFill/>
                    </a:lnB>
                    <a:lnTlToBr w="0">
                      <a:noFill/>
                    </a:lnTlToBr>
                    <a:lnBlToTr w="0">
                      <a:noFill/>
                    </a:lnBlToTr>
                    <a:solidFill>
                      <a:srgbClr val="C3C3C4"/>
                    </a:solidFill>
                  </a:tcPr>
                </a:tc>
                <a:tc gridSpan="2">
                  <a:txBody>
                    <a:bodyPr/>
                    <a:lstStyle/>
                    <a:p>
                      <a:pPr marL="0" lvl="0" indent="0" algn="ctr">
                        <a:buNone/>
                      </a:pPr>
                      <a:r>
                        <a:rPr lang="en-US" sz="1100" b="0" i="0" u="none" strike="noStrike" baseline="0" noProof="0">
                          <a:solidFill>
                            <a:schemeClr val="tx1"/>
                          </a:solidFill>
                          <a:latin typeface="Microsoft JhengHei"/>
                        </a:rPr>
                        <a:t>1 x Type-C USB 3.2 Gen 2 </a:t>
                      </a:r>
                      <a:endParaRPr lang="zh-TW" altLang="en-US" sz="1100" b="0" i="0" u="none" strike="noStrike" baseline="0" noProof="0">
                        <a:solidFill>
                          <a:srgbClr val="000000"/>
                        </a:solidFill>
                        <a:latin typeface="Microsoft JhengHei"/>
                        <a:ea typeface="Microsoft JhengHei"/>
                      </a:endParaRPr>
                    </a:p>
                    <a:p>
                      <a:pPr marL="0" lvl="0" indent="0" algn="ctr">
                        <a:buNone/>
                      </a:pPr>
                      <a:r>
                        <a:rPr lang="en-US" sz="1100" b="0" i="0" u="none" strike="noStrike" baseline="0" noProof="0">
                          <a:solidFill>
                            <a:schemeClr val="tx1"/>
                          </a:solidFill>
                          <a:latin typeface="Microsoft JhengHei"/>
                        </a:rPr>
                        <a:t>2 x Type-A USB 3.2 Gen 2 </a:t>
                      </a:r>
                      <a:endParaRPr lang="en-US"/>
                    </a:p>
                  </a:txBody>
                  <a:tcPr anchor="ctr">
                    <a:lnL w="12700">
                      <a:solidFill>
                        <a:schemeClr val="bg1"/>
                      </a:solidFill>
                    </a:lnL>
                    <a:lnR w="12700">
                      <a:solidFill>
                        <a:schemeClr val="bg1"/>
                      </a:solidFill>
                    </a:lnR>
                    <a:lnT w="0">
                      <a:noFill/>
                    </a:lnT>
                    <a:lnB w="0">
                      <a:noFill/>
                    </a:lnB>
                    <a:lnTlToBr w="0">
                      <a:noFill/>
                    </a:lnTlToBr>
                    <a:lnBlToTr w="0">
                      <a:noFill/>
                    </a:lnBlToTr>
                    <a:solidFill>
                      <a:srgbClr val="C3C3C4"/>
                    </a:solidFill>
                  </a:tcPr>
                </a:tc>
                <a:tc hMerge="1">
                  <a:txBody>
                    <a:bodyPr/>
                    <a:lstStyle/>
                    <a:p>
                      <a:endParaRPr lang="zh-TW"/>
                    </a:p>
                  </a:txBody>
                  <a:tcPr/>
                </a:tc>
                <a:tc gridSpan="4">
                  <a:txBody>
                    <a:bodyPr/>
                    <a:lstStyle/>
                    <a:p>
                      <a:pPr marL="0" lvl="0" indent="0" algn="ctr">
                        <a:buNone/>
                      </a:pPr>
                      <a:r>
                        <a:rPr lang="en-US" sz="1100" b="0" i="0" u="none" strike="noStrike" kern="1200" baseline="0" noProof="0">
                          <a:solidFill>
                            <a:schemeClr val="tx1"/>
                          </a:solidFill>
                          <a:latin typeface="Microsoft JhengHei"/>
                        </a:rPr>
                        <a:t>1 x Type-A USB 3.2 Gen 1</a:t>
                      </a:r>
                      <a:endParaRPr lang="zh-TW" altLang="en-US" sz="1100" b="0" i="0" u="none" strike="noStrike" kern="1200" baseline="0" noProof="0">
                        <a:solidFill>
                          <a:srgbClr val="000000"/>
                        </a:solidFill>
                        <a:latin typeface="Microsoft JhengHei"/>
                        <a:ea typeface="Microsoft JhengHei"/>
                      </a:endParaRPr>
                    </a:p>
                    <a:p>
                      <a:pPr marL="0" lvl="0" indent="0" algn="ctr">
                        <a:buNone/>
                      </a:pPr>
                      <a:r>
                        <a:rPr lang="en-US" sz="1100" b="0" i="0" u="none" strike="noStrike" kern="1200" baseline="0" noProof="0">
                          <a:solidFill>
                            <a:schemeClr val="tx1"/>
                          </a:solidFill>
                          <a:latin typeface="Microsoft JhengHei"/>
                        </a:rPr>
                        <a:t>2 x Type-C USB 3.2 Gen 2 </a:t>
                      </a:r>
                      <a:endParaRPr lang="en-US" sz="1100" b="0" i="0" u="none" strike="noStrike" kern="1200" baseline="0" noProof="0">
                        <a:solidFill>
                          <a:srgbClr val="000000"/>
                        </a:solidFill>
                        <a:latin typeface="Microsoft JhengHei"/>
                      </a:endParaRPr>
                    </a:p>
                    <a:p>
                      <a:pPr marL="0" lvl="0" indent="0" algn="ctr">
                        <a:buNone/>
                      </a:pPr>
                      <a:r>
                        <a:rPr lang="en-US" sz="1100" b="0" i="0" u="none" strike="noStrike" kern="1200" baseline="0" noProof="0">
                          <a:solidFill>
                            <a:schemeClr val="tx1"/>
                          </a:solidFill>
                          <a:latin typeface="Microsoft JhengHei"/>
                        </a:rPr>
                        <a:t>2 x Type-A USB 3.2 Gen 2 </a:t>
                      </a:r>
                      <a:endParaRPr lang="zh-TW" altLang="en-US" sz="1100" b="0" i="0" u="none" strike="noStrike" kern="1200" baseline="0" noProof="0">
                        <a:solidFill>
                          <a:srgbClr val="000000"/>
                        </a:solidFill>
                        <a:latin typeface="Microsoft JhengHei"/>
                        <a:ea typeface="Microsoft JhengHei"/>
                      </a:endParaRPr>
                    </a:p>
                  </a:txBody>
                  <a:tcPr anchor="ctr">
                    <a:lnL w="12700">
                      <a:solidFill>
                        <a:schemeClr val="bg1"/>
                      </a:solidFill>
                    </a:lnL>
                    <a:lnR w="0">
                      <a:noFill/>
                    </a:lnR>
                    <a:lnT w="0">
                      <a:noFill/>
                    </a:lnT>
                    <a:lnB w="0">
                      <a:noFill/>
                    </a:lnB>
                    <a:lnTlToBr w="0">
                      <a:noFill/>
                    </a:lnTlToBr>
                    <a:lnBlToTr w="0">
                      <a:noFill/>
                    </a:lnBlToTr>
                    <a:solidFill>
                      <a:srgbClr val="C3C3C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08808676"/>
                  </a:ext>
                </a:extLst>
              </a:tr>
            </a:tbl>
          </a:graphicData>
        </a:graphic>
      </p:graphicFrame>
      <p:pic>
        <p:nvPicPr>
          <p:cNvPr id="5" name="圖片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9316" y="1555450"/>
            <a:ext cx="634276" cy="634276"/>
          </a:xfrm>
          <a:prstGeom prst="rect">
            <a:avLst/>
          </a:prstGeom>
        </p:spPr>
      </p:pic>
      <p:pic>
        <p:nvPicPr>
          <p:cNvPr id="7" name="圖片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65503" y="1555450"/>
            <a:ext cx="634276" cy="634276"/>
          </a:xfrm>
          <a:prstGeom prst="rect">
            <a:avLst/>
          </a:prstGeom>
        </p:spPr>
      </p:pic>
    </p:spTree>
    <p:extLst>
      <p:ext uri="{BB962C8B-B14F-4D97-AF65-F5344CB8AC3E}">
        <p14:creationId xmlns:p14="http://schemas.microsoft.com/office/powerpoint/2010/main" val="2205799165"/>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446144" y="3822328"/>
            <a:ext cx="5801227" cy="1323439"/>
          </a:xfrm>
          <a:prstGeom prst="rect">
            <a:avLst/>
          </a:prstGeom>
          <a:noFill/>
        </p:spPr>
        <p:txBody>
          <a:bodyPr wrap="square" rtlCol="0">
            <a:spAutoFit/>
          </a:bodyPr>
          <a:lstStyle/>
          <a:p>
            <a:r>
              <a:rPr lang="en-US" altLang="zh-TW" sz="8000" b="1">
                <a:solidFill>
                  <a:schemeClr val="bg1"/>
                </a:solidFill>
                <a:latin typeface="微軟正黑體" panose="020B0604030504040204" pitchFamily="34" charset="-120"/>
                <a:ea typeface="微軟正黑體" panose="020B0604030504040204" pitchFamily="34" charset="-120"/>
              </a:rPr>
              <a:t>Live Demo</a:t>
            </a:r>
            <a:endParaRPr lang="zh-TW" altLang="en-US" sz="8000">
              <a:solidFill>
                <a:schemeClr val="bg1"/>
              </a:solidFill>
              <a:latin typeface="微軟正黑體 Light" panose="020B0304030504040204" pitchFamily="34" charset="-120"/>
              <a:ea typeface="微軟正黑體 Light" panose="020B0304030504040204" pitchFamily="34" charset="-120"/>
            </a:endParaRPr>
          </a:p>
        </p:txBody>
      </p:sp>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39" y="539205"/>
            <a:ext cx="1348877" cy="242926"/>
          </a:xfrm>
          <a:prstGeom prst="rect">
            <a:avLst/>
          </a:prstGeom>
        </p:spPr>
      </p:pic>
      <p:sp>
        <p:nvSpPr>
          <p:cNvPr id="2" name="文字方塊 1">
            <a:extLst>
              <a:ext uri="{FF2B5EF4-FFF2-40B4-BE49-F238E27FC236}">
                <a16:creationId xmlns:a16="http://schemas.microsoft.com/office/drawing/2014/main" id="{426DFCA2-88D3-B597-4223-019553D31276}"/>
              </a:ext>
            </a:extLst>
          </p:cNvPr>
          <p:cNvSpPr txBox="1"/>
          <p:nvPr/>
        </p:nvSpPr>
        <p:spPr>
          <a:xfrm>
            <a:off x="561598" y="5242418"/>
            <a:ext cx="13167227" cy="83099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altLang="zh-TW" sz="2400" b="1">
                <a:solidFill>
                  <a:schemeClr val="bg1"/>
                </a:solidFill>
                <a:latin typeface="微軟正黑體"/>
                <a:ea typeface="微軟正黑體"/>
              </a:rPr>
              <a:t>2 x 25GbE SMB Sequential Throughput</a:t>
            </a:r>
            <a:endParaRPr lang="zh-TW" altLang="en-US" sz="2400" err="1">
              <a:solidFill>
                <a:schemeClr val="bg1"/>
              </a:solidFill>
              <a:ea typeface="新細明體"/>
              <a:cs typeface="Calibri"/>
            </a:endParaRPr>
          </a:p>
          <a:p>
            <a:pPr marL="342900" indent="-342900">
              <a:buFont typeface="Arial"/>
              <a:buChar char="•"/>
            </a:pPr>
            <a:r>
              <a:rPr lang="en-US" altLang="zh-TW" sz="2400" b="1">
                <a:solidFill>
                  <a:schemeClr val="bg1"/>
                </a:solidFill>
                <a:latin typeface="微軟正黑體"/>
                <a:ea typeface="微軟正黑體"/>
              </a:rPr>
              <a:t>Thunderbolt 4 performance</a:t>
            </a:r>
          </a:p>
        </p:txBody>
      </p:sp>
    </p:spTree>
    <p:extLst>
      <p:ext uri="{BB962C8B-B14F-4D97-AF65-F5344CB8AC3E}">
        <p14:creationId xmlns:p14="http://schemas.microsoft.com/office/powerpoint/2010/main" val="2705207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45572" y="2855414"/>
            <a:ext cx="6893427" cy="2169825"/>
          </a:xfrm>
          <a:prstGeom prst="rect">
            <a:avLst/>
          </a:prstGeom>
          <a:noFill/>
        </p:spPr>
        <p:txBody>
          <a:bodyPr wrap="square" rtlCol="0">
            <a:spAutoFit/>
          </a:bodyPr>
          <a:lstStyle/>
          <a:p>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Enterprise-level OS</a:t>
            </a:r>
            <a:br>
              <a:rPr lang="en-US" altLang="zh-TW" sz="25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sz="2500" b="1" kern="0" spc="30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ZFS-based </a:t>
            </a:r>
            <a:r>
              <a:rPr lang="en-US" altLang="zh-TW" sz="2500" b="1" kern="0" spc="300" err="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sz="2500" b="1" kern="0" spc="30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 hero</a:t>
            </a:r>
          </a:p>
          <a:p>
            <a:endParaRPr lang="zh-TW" altLang="en-US" sz="5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D08877CF-A201-4F59-C10E-B39C377DB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39" y="539205"/>
            <a:ext cx="1348877" cy="242926"/>
          </a:xfrm>
          <a:prstGeom prst="rect">
            <a:avLst/>
          </a:prstGeom>
        </p:spPr>
      </p:pic>
    </p:spTree>
    <p:extLst>
      <p:ext uri="{BB962C8B-B14F-4D97-AF65-F5344CB8AC3E}">
        <p14:creationId xmlns:p14="http://schemas.microsoft.com/office/powerpoint/2010/main" val="269007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C7C351-FD7C-4D7C-900B-C716EEC47FC9}"/>
              </a:ext>
            </a:extLst>
          </p:cNvPr>
          <p:cNvSpPr>
            <a:spLocks noGrp="1"/>
          </p:cNvSpPr>
          <p:nvPr>
            <p:ph type="title" idx="4294967295"/>
          </p:nvPr>
        </p:nvSpPr>
        <p:spPr>
          <a:xfrm>
            <a:off x="622607" y="131861"/>
            <a:ext cx="12192000" cy="1379538"/>
          </a:xfrm>
        </p:spPr>
        <p:txBody>
          <a:bodyPr>
            <a:noAutofit/>
          </a:bodyPr>
          <a:lstStyle/>
          <a:p>
            <a:pPr>
              <a:lnSpc>
                <a:spcPts val="5100"/>
              </a:lnSpc>
            </a:pP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NAS &amp; </a:t>
            </a: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hero O.S. support powerful data reduction technologies to extend SSD endurance</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0" name="矩形: 圓角 71">
            <a:extLst>
              <a:ext uri="{FF2B5EF4-FFF2-40B4-BE49-F238E27FC236}">
                <a16:creationId xmlns:a16="http://schemas.microsoft.com/office/drawing/2014/main" id="{62DD20B1-DAA2-42D8-AEE6-A7F9470764AB}"/>
              </a:ext>
            </a:extLst>
          </p:cNvPr>
          <p:cNvSpPr/>
          <p:nvPr/>
        </p:nvSpPr>
        <p:spPr>
          <a:xfrm>
            <a:off x="636063" y="3516758"/>
            <a:ext cx="2804671" cy="207078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788" kern="0">
              <a:solidFill>
                <a:prstClr val="white"/>
              </a:solidFill>
              <a:latin typeface="Arial" panose="020B0604020202020204" pitchFamily="34" charset="0"/>
              <a:cs typeface="Arial" panose="020B0604020202020204" pitchFamily="34" charset="0"/>
              <a:sym typeface="+mn-lt"/>
            </a:endParaRPr>
          </a:p>
        </p:txBody>
      </p:sp>
      <p:sp>
        <p:nvSpPr>
          <p:cNvPr id="71" name="矩形: 圓角 79">
            <a:extLst>
              <a:ext uri="{FF2B5EF4-FFF2-40B4-BE49-F238E27FC236}">
                <a16:creationId xmlns:a16="http://schemas.microsoft.com/office/drawing/2014/main" id="{13668385-23D5-4793-BDB3-F321450D39A0}"/>
              </a:ext>
            </a:extLst>
          </p:cNvPr>
          <p:cNvSpPr/>
          <p:nvPr/>
        </p:nvSpPr>
        <p:spPr>
          <a:xfrm>
            <a:off x="636063" y="2369791"/>
            <a:ext cx="2804671" cy="99868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en-US" altLang="zh-TW" sz="750" kern="0">
              <a:solidFill>
                <a:prstClr val="white"/>
              </a:solidFill>
              <a:latin typeface="Arial" panose="020B0604020202020204" pitchFamily="34" charset="0"/>
              <a:ea typeface="新細明體"/>
              <a:cs typeface="Arial" panose="020B0604020202020204" pitchFamily="34" charset="0"/>
            </a:endParaRPr>
          </a:p>
        </p:txBody>
      </p:sp>
      <p:grpSp>
        <p:nvGrpSpPr>
          <p:cNvPr id="73" name="群組 72">
            <a:extLst>
              <a:ext uri="{FF2B5EF4-FFF2-40B4-BE49-F238E27FC236}">
                <a16:creationId xmlns:a16="http://schemas.microsoft.com/office/drawing/2014/main" id="{31D57431-6447-463D-A5E1-C1D87B96D35D}"/>
              </a:ext>
            </a:extLst>
          </p:cNvPr>
          <p:cNvGrpSpPr/>
          <p:nvPr/>
        </p:nvGrpSpPr>
        <p:grpSpPr>
          <a:xfrm>
            <a:off x="3285603" y="2802029"/>
            <a:ext cx="2900203" cy="1863607"/>
            <a:chOff x="2777649" y="1648820"/>
            <a:chExt cx="2384666" cy="1532335"/>
          </a:xfrm>
        </p:grpSpPr>
        <p:pic>
          <p:nvPicPr>
            <p:cNvPr id="74"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75"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76" name="手繪多邊形: 圖案 47">
            <a:extLst>
              <a:ext uri="{FF2B5EF4-FFF2-40B4-BE49-F238E27FC236}">
                <a16:creationId xmlns:a16="http://schemas.microsoft.com/office/drawing/2014/main" id="{6BBE9C99-CEEF-4429-A19E-8E6CDFFAF732}"/>
              </a:ext>
            </a:extLst>
          </p:cNvPr>
          <p:cNvSpPr/>
          <p:nvPr/>
        </p:nvSpPr>
        <p:spPr>
          <a:xfrm>
            <a:off x="3761775" y="1888778"/>
            <a:ext cx="7939158"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cs typeface="Arial" panose="020B0604020202020204" pitchFamily="34" charset="0"/>
              <a:sym typeface="+mn-lt"/>
            </a:endParaRPr>
          </a:p>
        </p:txBody>
      </p:sp>
      <p:sp>
        <p:nvSpPr>
          <p:cNvPr id="78" name="Google Shape;426;p24">
            <a:extLst>
              <a:ext uri="{FF2B5EF4-FFF2-40B4-BE49-F238E27FC236}">
                <a16:creationId xmlns:a16="http://schemas.microsoft.com/office/drawing/2014/main" id="{EBD3C3D6-4C49-413B-8EC8-E7823449E085}"/>
              </a:ext>
            </a:extLst>
          </p:cNvPr>
          <p:cNvSpPr txBox="1"/>
          <p:nvPr/>
        </p:nvSpPr>
        <p:spPr>
          <a:xfrm>
            <a:off x="752299" y="2478664"/>
            <a:ext cx="2582072" cy="1042936"/>
          </a:xfrm>
          <a:prstGeom prst="rect">
            <a:avLst/>
          </a:prstGeom>
          <a:noFill/>
          <a:ln>
            <a:noFill/>
          </a:ln>
        </p:spPr>
        <p:txBody>
          <a:bodyPr spcFirstLastPara="1" wrap="square" lIns="45675" tIns="45675" rIns="45675" bIns="45675" anchor="t" anchorCtr="0">
            <a:noAutofit/>
          </a:bodyPr>
          <a:lstStyle/>
          <a:p>
            <a:pPr marL="112395"/>
            <a:r>
              <a:rPr lang="en-US" altLang="zh-TW" sz="1600">
                <a:solidFill>
                  <a:schemeClr val="bg1"/>
                </a:solidFill>
                <a:latin typeface="Arial"/>
                <a:ea typeface="新細明體"/>
                <a:cs typeface="Arial"/>
                <a:sym typeface="+mn-lt"/>
              </a:rPr>
              <a:t>ZFS </a:t>
            </a:r>
            <a:r>
              <a:rPr lang="zh-TW" altLang="zh-TW" sz="1600">
                <a:solidFill>
                  <a:schemeClr val="bg1"/>
                </a:solidFill>
                <a:latin typeface="Arial"/>
                <a:ea typeface="新細明體"/>
                <a:cs typeface="Arial"/>
                <a:sym typeface="+mn-lt"/>
              </a:rPr>
              <a:t>file system with inline deduplications and compression feature</a:t>
            </a:r>
          </a:p>
        </p:txBody>
      </p:sp>
      <p:sp>
        <p:nvSpPr>
          <p:cNvPr id="79" name="Google Shape;427;p24">
            <a:extLst>
              <a:ext uri="{FF2B5EF4-FFF2-40B4-BE49-F238E27FC236}">
                <a16:creationId xmlns:a16="http://schemas.microsoft.com/office/drawing/2014/main" id="{BED913A0-1CD7-4E97-A022-D52EF783264F}"/>
              </a:ext>
            </a:extLst>
          </p:cNvPr>
          <p:cNvSpPr txBox="1"/>
          <p:nvPr/>
        </p:nvSpPr>
        <p:spPr>
          <a:xfrm>
            <a:off x="554706" y="3525253"/>
            <a:ext cx="2815337" cy="1988032"/>
          </a:xfrm>
          <a:prstGeom prst="rect">
            <a:avLst/>
          </a:prstGeom>
          <a:noFill/>
          <a:ln>
            <a:noFill/>
          </a:ln>
        </p:spPr>
        <p:txBody>
          <a:bodyPr spcFirstLastPara="1" wrap="square" lIns="91425" tIns="91425" rIns="91425" bIns="91425" anchor="t" anchorCtr="0">
            <a:noAutofit/>
          </a:bodyPr>
          <a:lstStyle/>
          <a:p>
            <a:pPr marL="139065"/>
            <a:r>
              <a:rPr lang="en-US" altLang="zh-TW" sz="1600">
                <a:solidFill>
                  <a:schemeClr val="bg1"/>
                </a:solidFill>
                <a:latin typeface="Arial" panose="020B0604020202020204" pitchFamily="34" charset="0"/>
                <a:cs typeface="Arial" panose="020B0604020202020204" pitchFamily="34" charset="0"/>
                <a:sym typeface="+mn-lt"/>
              </a:rPr>
              <a:t>It's the best choice to pair with the all-flash and SSD storage because it reduces the data size and pattern that need to be written to the SSD directly. </a:t>
            </a:r>
            <a:endParaRPr lang="zh-TW" altLang="en-US" sz="1600">
              <a:latin typeface="Arial" panose="020B0604020202020204" pitchFamily="34" charset="0"/>
              <a:cs typeface="Arial" panose="020B0604020202020204" pitchFamily="34" charset="0"/>
              <a:sym typeface="+mn-lt"/>
            </a:endParaRPr>
          </a:p>
        </p:txBody>
      </p:sp>
      <p:grpSp>
        <p:nvGrpSpPr>
          <p:cNvPr id="81" name="群組 80">
            <a:extLst>
              <a:ext uri="{FF2B5EF4-FFF2-40B4-BE49-F238E27FC236}">
                <a16:creationId xmlns:a16="http://schemas.microsoft.com/office/drawing/2014/main" id="{754D5B3F-F0A5-4C41-9ECD-ECD40D4F4169}"/>
              </a:ext>
            </a:extLst>
          </p:cNvPr>
          <p:cNvGrpSpPr/>
          <p:nvPr/>
        </p:nvGrpSpPr>
        <p:grpSpPr>
          <a:xfrm>
            <a:off x="7672693" y="5235857"/>
            <a:ext cx="1793871" cy="1098480"/>
            <a:chOff x="9717799" y="4066229"/>
            <a:chExt cx="2786007" cy="1576868"/>
          </a:xfrm>
        </p:grpSpPr>
        <p:pic>
          <p:nvPicPr>
            <p:cNvPr id="82"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83"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84"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A</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85"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C</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86"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B</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87"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D</a:t>
                </a:r>
                <a:endParaRPr sz="1400" b="1" kern="0">
                  <a:solidFill>
                    <a:srgbClr val="000000"/>
                  </a:solidFill>
                  <a:latin typeface="Arial" panose="020B0604020202020204" pitchFamily="34" charset="0"/>
                  <a:cs typeface="Arial" panose="020B0604020202020204" pitchFamily="34" charset="0"/>
                  <a:sym typeface="+mn-lt"/>
                </a:endParaRPr>
              </a:p>
            </p:txBody>
          </p:sp>
        </p:grpSp>
      </p:grpSp>
      <p:pic>
        <p:nvPicPr>
          <p:cNvPr id="88"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5987" y="5235858"/>
            <a:ext cx="1793871" cy="1127893"/>
          </a:xfrm>
          <a:prstGeom prst="rect">
            <a:avLst/>
          </a:prstGeom>
        </p:spPr>
      </p:pic>
      <p:sp>
        <p:nvSpPr>
          <p:cNvPr id="89" name="Google Shape;448;p24">
            <a:extLst>
              <a:ext uri="{FF2B5EF4-FFF2-40B4-BE49-F238E27FC236}">
                <a16:creationId xmlns:a16="http://schemas.microsoft.com/office/drawing/2014/main" id="{18FD0C58-9769-4DCF-B38C-2A2EF3D85822}"/>
              </a:ext>
            </a:extLst>
          </p:cNvPr>
          <p:cNvSpPr/>
          <p:nvPr/>
        </p:nvSpPr>
        <p:spPr>
          <a:xfrm>
            <a:off x="7750545" y="5953197"/>
            <a:ext cx="1766628" cy="202887"/>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a:solidFill>
                  <a:srgbClr val="00FFFF"/>
                </a:solidFill>
                <a:latin typeface="Arial" panose="020B0604020202020204" pitchFamily="34" charset="0"/>
                <a:cs typeface="Arial" panose="020B0604020202020204" pitchFamily="34" charset="0"/>
                <a:sym typeface="+mn-lt"/>
              </a:rPr>
              <a:t>Deduplicated Data</a:t>
            </a:r>
            <a:endParaRPr lang="en-US" sz="1400" b="1" kern="0">
              <a:solidFill>
                <a:srgbClr val="00FFFF"/>
              </a:solidFill>
              <a:latin typeface="Arial" panose="020B0604020202020204" pitchFamily="34" charset="0"/>
              <a:cs typeface="Arial" panose="020B0604020202020204" pitchFamily="34" charset="0"/>
              <a:sym typeface="+mn-lt"/>
            </a:endParaRPr>
          </a:p>
        </p:txBody>
      </p:sp>
      <p:pic>
        <p:nvPicPr>
          <p:cNvPr id="90"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5011" y="5235858"/>
            <a:ext cx="1793871" cy="1127893"/>
          </a:xfrm>
          <a:prstGeom prst="rect">
            <a:avLst/>
          </a:prstGeom>
        </p:spPr>
      </p:pic>
      <p:grpSp>
        <p:nvGrpSpPr>
          <p:cNvPr id="91" name="群組 43">
            <a:extLst>
              <a:ext uri="{FF2B5EF4-FFF2-40B4-BE49-F238E27FC236}">
                <a16:creationId xmlns:a16="http://schemas.microsoft.com/office/drawing/2014/main" id="{7E1C7E63-E99A-4C2F-8DA2-B890C3CA3F11}"/>
              </a:ext>
            </a:extLst>
          </p:cNvPr>
          <p:cNvGrpSpPr/>
          <p:nvPr/>
        </p:nvGrpSpPr>
        <p:grpSpPr>
          <a:xfrm>
            <a:off x="3909800" y="5358181"/>
            <a:ext cx="1192950" cy="585839"/>
            <a:chOff x="4327765" y="3622547"/>
            <a:chExt cx="1852740" cy="909847"/>
          </a:xfrm>
        </p:grpSpPr>
        <p:sp>
          <p:nvSpPr>
            <p:cNvPr id="92"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A</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93"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C</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94"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B</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95"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D</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96"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A</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97"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C</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98"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B</a:t>
              </a:r>
              <a:endParaRPr sz="1400" b="1" kern="0">
                <a:solidFill>
                  <a:srgbClr val="000000"/>
                </a:solidFill>
                <a:latin typeface="Arial" panose="020B0604020202020204" pitchFamily="34" charset="0"/>
                <a:cs typeface="Arial" panose="020B0604020202020204" pitchFamily="34" charset="0"/>
                <a:sym typeface="+mn-lt"/>
              </a:endParaRPr>
            </a:p>
          </p:txBody>
        </p:sp>
        <p:sp>
          <p:nvSpPr>
            <p:cNvPr id="99"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D</a:t>
              </a:r>
              <a:endParaRPr sz="1400" b="1" kern="0">
                <a:solidFill>
                  <a:srgbClr val="000000"/>
                </a:solidFill>
                <a:latin typeface="Arial" panose="020B0604020202020204" pitchFamily="34" charset="0"/>
                <a:cs typeface="Arial" panose="020B0604020202020204" pitchFamily="34" charset="0"/>
                <a:sym typeface="+mn-lt"/>
              </a:endParaRPr>
            </a:p>
          </p:txBody>
        </p:sp>
      </p:grpSp>
      <p:sp>
        <p:nvSpPr>
          <p:cNvPr id="100" name="Google Shape;447;p24">
            <a:extLst>
              <a:ext uri="{FF2B5EF4-FFF2-40B4-BE49-F238E27FC236}">
                <a16:creationId xmlns:a16="http://schemas.microsoft.com/office/drawing/2014/main" id="{835921C6-DC9C-40DA-9D6F-25D731302BCE}"/>
              </a:ext>
            </a:extLst>
          </p:cNvPr>
          <p:cNvSpPr/>
          <p:nvPr/>
        </p:nvSpPr>
        <p:spPr>
          <a:xfrm>
            <a:off x="3706479" y="5953196"/>
            <a:ext cx="1566947" cy="263952"/>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a:solidFill>
                  <a:srgbClr val="00FFFF"/>
                </a:solidFill>
                <a:latin typeface="Arial" panose="020B0604020202020204" pitchFamily="34" charset="0"/>
                <a:cs typeface="Arial" panose="020B0604020202020204" pitchFamily="34" charset="0"/>
                <a:sym typeface="+mn-lt"/>
              </a:rPr>
              <a:t>Original Data</a:t>
            </a:r>
            <a:endParaRPr lang="en-US" sz="1400" b="1" kern="0">
              <a:solidFill>
                <a:srgbClr val="00FFFF"/>
              </a:solidFill>
              <a:latin typeface="Arial" panose="020B0604020202020204" pitchFamily="34" charset="0"/>
              <a:cs typeface="Arial" panose="020B0604020202020204" pitchFamily="34" charset="0"/>
              <a:sym typeface="+mn-lt"/>
            </a:endParaRPr>
          </a:p>
        </p:txBody>
      </p:sp>
      <p:pic>
        <p:nvPicPr>
          <p:cNvPr id="101"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49806" y="5235857"/>
            <a:ext cx="1793871" cy="1098480"/>
          </a:xfrm>
          <a:prstGeom prst="rect">
            <a:avLst/>
          </a:prstGeom>
        </p:spPr>
      </p:pic>
      <p:sp>
        <p:nvSpPr>
          <p:cNvPr id="102" name="Google Shape;453;p24">
            <a:extLst>
              <a:ext uri="{FF2B5EF4-FFF2-40B4-BE49-F238E27FC236}">
                <a16:creationId xmlns:a16="http://schemas.microsoft.com/office/drawing/2014/main" id="{A242DB51-E193-437B-80F1-DEA63DBD66A5}"/>
              </a:ext>
            </a:extLst>
          </p:cNvPr>
          <p:cNvSpPr/>
          <p:nvPr/>
        </p:nvSpPr>
        <p:spPr>
          <a:xfrm>
            <a:off x="10193930" y="5982037"/>
            <a:ext cx="938207" cy="163225"/>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a:solidFill>
                  <a:srgbClr val="00FFFF"/>
                </a:solidFill>
                <a:latin typeface="Arial" panose="020B0604020202020204" pitchFamily="34" charset="0"/>
                <a:cs typeface="Arial" panose="020B0604020202020204" pitchFamily="34" charset="0"/>
                <a:sym typeface="+mn-lt"/>
              </a:rPr>
              <a:t>SSD Pool</a:t>
            </a:r>
            <a:endParaRPr lang="en-US" sz="1400" b="1" kern="0">
              <a:solidFill>
                <a:srgbClr val="00FFFF"/>
              </a:solidFill>
              <a:latin typeface="Arial" panose="020B0604020202020204" pitchFamily="34" charset="0"/>
              <a:cs typeface="Arial" panose="020B0604020202020204" pitchFamily="34" charset="0"/>
              <a:sym typeface="+mn-lt"/>
            </a:endParaRPr>
          </a:p>
        </p:txBody>
      </p:sp>
      <p:pic>
        <p:nvPicPr>
          <p:cNvPr id="103" name="圖形 37">
            <a:extLst>
              <a:ext uri="{FF2B5EF4-FFF2-40B4-BE49-F238E27FC236}">
                <a16:creationId xmlns:a16="http://schemas.microsoft.com/office/drawing/2014/main" id="{DFDDFB67-25A1-4869-A649-2A7A34D1AB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52021" y="5400895"/>
            <a:ext cx="397320" cy="505680"/>
          </a:xfrm>
          <a:prstGeom prst="rect">
            <a:avLst/>
          </a:prstGeom>
        </p:spPr>
      </p:pic>
      <p:pic>
        <p:nvPicPr>
          <p:cNvPr id="104" name="圖形 38">
            <a:extLst>
              <a:ext uri="{FF2B5EF4-FFF2-40B4-BE49-F238E27FC236}">
                <a16:creationId xmlns:a16="http://schemas.microsoft.com/office/drawing/2014/main" id="{894F30A5-F9A6-42CB-93FB-5989D24E10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52727" y="5400895"/>
            <a:ext cx="397320" cy="505680"/>
          </a:xfrm>
          <a:prstGeom prst="rect">
            <a:avLst/>
          </a:prstGeom>
        </p:spPr>
      </p:pic>
      <p:pic>
        <p:nvPicPr>
          <p:cNvPr id="105" name="圖形 39">
            <a:extLst>
              <a:ext uri="{FF2B5EF4-FFF2-40B4-BE49-F238E27FC236}">
                <a16:creationId xmlns:a16="http://schemas.microsoft.com/office/drawing/2014/main" id="{4E1F6ED3-8A80-483B-A47F-A8898A56D7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50452" y="5400895"/>
            <a:ext cx="397320" cy="505680"/>
          </a:xfrm>
          <a:prstGeom prst="rect">
            <a:avLst/>
          </a:prstGeom>
        </p:spPr>
      </p:pic>
      <p:sp>
        <p:nvSpPr>
          <p:cNvPr id="106" name="Google Shape;455;p24">
            <a:extLst>
              <a:ext uri="{FF2B5EF4-FFF2-40B4-BE49-F238E27FC236}">
                <a16:creationId xmlns:a16="http://schemas.microsoft.com/office/drawing/2014/main" id="{23A68C3D-3048-412C-A46D-DC92C4DDA415}"/>
              </a:ext>
            </a:extLst>
          </p:cNvPr>
          <p:cNvSpPr/>
          <p:nvPr/>
        </p:nvSpPr>
        <p:spPr>
          <a:xfrm rot="5400000">
            <a:off x="4236239" y="4492283"/>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Arial" panose="020B0604020202020204" pitchFamily="34" charset="0"/>
              <a:cs typeface="Arial" panose="020B0604020202020204" pitchFamily="34" charset="0"/>
              <a:sym typeface="+mn-lt"/>
            </a:endParaRPr>
          </a:p>
        </p:txBody>
      </p:sp>
      <p:sp>
        <p:nvSpPr>
          <p:cNvPr id="107" name="Google Shape;456;p24">
            <a:extLst>
              <a:ext uri="{FF2B5EF4-FFF2-40B4-BE49-F238E27FC236}">
                <a16:creationId xmlns:a16="http://schemas.microsoft.com/office/drawing/2014/main" id="{7E7CAFB3-F1B4-4F6E-8CB6-0FF66B57A259}"/>
              </a:ext>
            </a:extLst>
          </p:cNvPr>
          <p:cNvSpPr/>
          <p:nvPr/>
        </p:nvSpPr>
        <p:spPr>
          <a:xfrm rot="5400000">
            <a:off x="3914864" y="4529074"/>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Arial" panose="020B0604020202020204" pitchFamily="34" charset="0"/>
              <a:cs typeface="Arial" panose="020B0604020202020204" pitchFamily="34" charset="0"/>
              <a:sym typeface="+mn-lt"/>
            </a:endParaRPr>
          </a:p>
        </p:txBody>
      </p:sp>
      <p:sp>
        <p:nvSpPr>
          <p:cNvPr id="108" name="Google Shape;457;p24">
            <a:extLst>
              <a:ext uri="{FF2B5EF4-FFF2-40B4-BE49-F238E27FC236}">
                <a16:creationId xmlns:a16="http://schemas.microsoft.com/office/drawing/2014/main" id="{1A275510-ECB1-44F8-AD8E-7FC23C087668}"/>
              </a:ext>
            </a:extLst>
          </p:cNvPr>
          <p:cNvSpPr/>
          <p:nvPr/>
        </p:nvSpPr>
        <p:spPr>
          <a:xfrm rot="5400000">
            <a:off x="3593489" y="4625327"/>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Arial" panose="020B0604020202020204" pitchFamily="34" charset="0"/>
              <a:cs typeface="Arial" panose="020B0604020202020204" pitchFamily="34" charset="0"/>
              <a:sym typeface="+mn-lt"/>
            </a:endParaRPr>
          </a:p>
        </p:txBody>
      </p:sp>
      <p:sp>
        <p:nvSpPr>
          <p:cNvPr id="109" name="Google Shape;461;p24">
            <a:extLst>
              <a:ext uri="{FF2B5EF4-FFF2-40B4-BE49-F238E27FC236}">
                <a16:creationId xmlns:a16="http://schemas.microsoft.com/office/drawing/2014/main" id="{9F492E3E-586A-4AB3-9E1E-D1B25FBDE089}"/>
              </a:ext>
            </a:extLst>
          </p:cNvPr>
          <p:cNvSpPr/>
          <p:nvPr/>
        </p:nvSpPr>
        <p:spPr>
          <a:xfrm>
            <a:off x="4848945" y="4750449"/>
            <a:ext cx="794096" cy="259195"/>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defTabSz="1219170">
              <a:buClr>
                <a:srgbClr val="D8D8D8"/>
              </a:buClr>
              <a:buSzPts val="1200"/>
            </a:pPr>
            <a:r>
              <a:rPr lang="en-US" sz="1333" b="1" kern="0">
                <a:solidFill>
                  <a:schemeClr val="bg1"/>
                </a:solidFill>
                <a:latin typeface="Arial" panose="020B0604020202020204" pitchFamily="34" charset="0"/>
                <a:cs typeface="Arial" panose="020B0604020202020204" pitchFamily="34" charset="0"/>
                <a:sym typeface="+mn-lt"/>
              </a:rPr>
              <a:t>Write</a:t>
            </a:r>
            <a:endParaRPr lang="en-US" sz="1467" b="1" kern="0">
              <a:solidFill>
                <a:schemeClr val="bg1"/>
              </a:solidFill>
              <a:latin typeface="Arial" panose="020B0604020202020204" pitchFamily="34" charset="0"/>
              <a:cs typeface="Arial" panose="020B0604020202020204" pitchFamily="34" charset="0"/>
              <a:sym typeface="+mn-lt"/>
            </a:endParaRPr>
          </a:p>
        </p:txBody>
      </p:sp>
      <p:sp>
        <p:nvSpPr>
          <p:cNvPr id="110" name="Google Shape;460;p24">
            <a:extLst>
              <a:ext uri="{FF2B5EF4-FFF2-40B4-BE49-F238E27FC236}">
                <a16:creationId xmlns:a16="http://schemas.microsoft.com/office/drawing/2014/main" id="{E2032D9E-7439-40F4-A1F0-9782FBC0BC50}"/>
              </a:ext>
            </a:extLst>
          </p:cNvPr>
          <p:cNvSpPr/>
          <p:nvPr/>
        </p:nvSpPr>
        <p:spPr>
          <a:xfrm>
            <a:off x="8790358" y="6306113"/>
            <a:ext cx="2479337" cy="536079"/>
          </a:xfrm>
          <a:prstGeom prst="rect">
            <a:avLst/>
          </a:prstGeom>
          <a:noFill/>
          <a:ln>
            <a:noFill/>
          </a:ln>
        </p:spPr>
        <p:txBody>
          <a:bodyPr spcFirstLastPara="1" wrap="square" lIns="91425" tIns="91425" rIns="91425" bIns="91425" anchor="t" anchorCtr="0">
            <a:noAutofit/>
          </a:bodyPr>
          <a:lstStyle/>
          <a:p>
            <a:pPr algn="ctr" defTabSz="1219170">
              <a:lnSpc>
                <a:spcPts val="1500"/>
              </a:lnSpc>
              <a:buClr>
                <a:srgbClr val="D8D8D8"/>
              </a:buClr>
              <a:buSzPts val="1200"/>
            </a:pPr>
            <a:r>
              <a:rPr lang="en-US" sz="1333" b="1" kern="0">
                <a:solidFill>
                  <a:schemeClr val="bg1"/>
                </a:solidFill>
                <a:latin typeface="Arial" panose="020B0604020202020204" pitchFamily="34" charset="0"/>
                <a:cs typeface="Arial" panose="020B0604020202020204" pitchFamily="34" charset="0"/>
                <a:sym typeface="+mn-lt"/>
              </a:rPr>
              <a:t>Write to SSDs as sequential as much as possible.</a:t>
            </a:r>
          </a:p>
        </p:txBody>
      </p:sp>
      <p:sp>
        <p:nvSpPr>
          <p:cNvPr id="111" name="Google Shape;459;p24">
            <a:extLst>
              <a:ext uri="{FF2B5EF4-FFF2-40B4-BE49-F238E27FC236}">
                <a16:creationId xmlns:a16="http://schemas.microsoft.com/office/drawing/2014/main" id="{473E2F7E-3B44-4FC5-B8C0-A378FA58AEA6}"/>
              </a:ext>
            </a:extLst>
          </p:cNvPr>
          <p:cNvSpPr/>
          <p:nvPr/>
        </p:nvSpPr>
        <p:spPr>
          <a:xfrm>
            <a:off x="4826169" y="6436494"/>
            <a:ext cx="1384891" cy="253500"/>
          </a:xfrm>
          <a:prstGeom prst="rect">
            <a:avLst/>
          </a:prstGeom>
          <a:noFill/>
          <a:ln>
            <a:noFill/>
          </a:ln>
        </p:spPr>
        <p:txBody>
          <a:bodyPr spcFirstLastPara="1" wrap="square" lIns="91425" tIns="91425" rIns="91425" bIns="91425" anchor="ctr" anchorCtr="0">
            <a:noAutofit/>
          </a:bodyPr>
          <a:lstStyle/>
          <a:p>
            <a:pPr defTabSz="1219170">
              <a:buClr>
                <a:srgbClr val="D8D8D8"/>
              </a:buClr>
              <a:buSzPts val="1200"/>
            </a:pPr>
            <a:r>
              <a:rPr lang="en-US" sz="1333" b="1" kern="0">
                <a:solidFill>
                  <a:schemeClr val="bg1"/>
                </a:solidFill>
                <a:latin typeface="Arial" panose="020B0604020202020204" pitchFamily="34" charset="0"/>
                <a:cs typeface="Arial" panose="020B0604020202020204" pitchFamily="34" charset="0"/>
                <a:sym typeface="+mn-lt"/>
              </a:rPr>
              <a:t>Compression</a:t>
            </a:r>
          </a:p>
        </p:txBody>
      </p:sp>
      <p:sp>
        <p:nvSpPr>
          <p:cNvPr id="112" name="Google Shape;458;p24">
            <a:extLst>
              <a:ext uri="{FF2B5EF4-FFF2-40B4-BE49-F238E27FC236}">
                <a16:creationId xmlns:a16="http://schemas.microsoft.com/office/drawing/2014/main" id="{1D93076F-B5CD-48F4-BBA9-23138847AF7E}"/>
              </a:ext>
            </a:extLst>
          </p:cNvPr>
          <p:cNvSpPr/>
          <p:nvPr/>
        </p:nvSpPr>
        <p:spPr>
          <a:xfrm>
            <a:off x="6928080" y="6436494"/>
            <a:ext cx="1465977" cy="215439"/>
          </a:xfrm>
          <a:prstGeom prst="rect">
            <a:avLst/>
          </a:prstGeom>
          <a:noFill/>
          <a:ln>
            <a:noFill/>
          </a:ln>
        </p:spPr>
        <p:txBody>
          <a:bodyPr spcFirstLastPara="1" wrap="square" lIns="91425" tIns="91425" rIns="91425" bIns="91425" anchor="ctr" anchorCtr="0">
            <a:noAutofit/>
          </a:bodyPr>
          <a:lstStyle/>
          <a:p>
            <a:pPr defTabSz="1219170">
              <a:buClr>
                <a:srgbClr val="D8D8D8"/>
              </a:buClr>
              <a:buSzPts val="1200"/>
            </a:pPr>
            <a:r>
              <a:rPr lang="en-US" sz="1333" b="1" kern="0">
                <a:solidFill>
                  <a:schemeClr val="bg1"/>
                </a:solidFill>
                <a:latin typeface="Arial" panose="020B0604020202020204" pitchFamily="34" charset="0"/>
                <a:cs typeface="Arial" panose="020B0604020202020204" pitchFamily="34" charset="0"/>
                <a:sym typeface="+mn-lt"/>
              </a:rPr>
              <a:t>Deduplication</a:t>
            </a:r>
          </a:p>
        </p:txBody>
      </p:sp>
      <p:sp>
        <p:nvSpPr>
          <p:cNvPr id="113" name="Google Shape;451;p24">
            <a:extLst>
              <a:ext uri="{FF2B5EF4-FFF2-40B4-BE49-F238E27FC236}">
                <a16:creationId xmlns:a16="http://schemas.microsoft.com/office/drawing/2014/main" id="{EE9DB14F-5C16-441E-A983-6CBE1E21477D}"/>
              </a:ext>
            </a:extLst>
          </p:cNvPr>
          <p:cNvSpPr/>
          <p:nvPr/>
        </p:nvSpPr>
        <p:spPr>
          <a:xfrm>
            <a:off x="7221330"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Arial" panose="020B0604020202020204" pitchFamily="34" charset="0"/>
              <a:cs typeface="Arial" panose="020B0604020202020204" pitchFamily="34" charset="0"/>
              <a:sym typeface="+mn-lt"/>
            </a:endParaRPr>
          </a:p>
        </p:txBody>
      </p:sp>
      <p:sp>
        <p:nvSpPr>
          <p:cNvPr id="114" name="Google Shape;451;p24">
            <a:extLst>
              <a:ext uri="{FF2B5EF4-FFF2-40B4-BE49-F238E27FC236}">
                <a16:creationId xmlns:a16="http://schemas.microsoft.com/office/drawing/2014/main" id="{5CA4425F-B621-457A-8A2D-1271A1534D53}"/>
              </a:ext>
            </a:extLst>
          </p:cNvPr>
          <p:cNvSpPr/>
          <p:nvPr/>
        </p:nvSpPr>
        <p:spPr>
          <a:xfrm>
            <a:off x="9313461"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Arial" panose="020B0604020202020204" pitchFamily="34" charset="0"/>
              <a:cs typeface="Arial" panose="020B0604020202020204" pitchFamily="34" charset="0"/>
              <a:sym typeface="+mn-lt"/>
            </a:endParaRPr>
          </a:p>
        </p:txBody>
      </p:sp>
      <p:sp>
        <p:nvSpPr>
          <p:cNvPr id="115" name="Google Shape;451;p24">
            <a:extLst>
              <a:ext uri="{FF2B5EF4-FFF2-40B4-BE49-F238E27FC236}">
                <a16:creationId xmlns:a16="http://schemas.microsoft.com/office/drawing/2014/main" id="{0B818020-B201-49D1-ABC6-42E4C8AD8B1E}"/>
              </a:ext>
            </a:extLst>
          </p:cNvPr>
          <p:cNvSpPr/>
          <p:nvPr/>
        </p:nvSpPr>
        <p:spPr>
          <a:xfrm>
            <a:off x="5209434"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Arial" panose="020B0604020202020204" pitchFamily="34" charset="0"/>
              <a:cs typeface="Arial" panose="020B0604020202020204" pitchFamily="34" charset="0"/>
              <a:sym typeface="+mn-lt"/>
            </a:endParaRPr>
          </a:p>
        </p:txBody>
      </p:sp>
      <p:sp>
        <p:nvSpPr>
          <p:cNvPr id="116" name="Google Shape;449;p24">
            <a:extLst>
              <a:ext uri="{FF2B5EF4-FFF2-40B4-BE49-F238E27FC236}">
                <a16:creationId xmlns:a16="http://schemas.microsoft.com/office/drawing/2014/main" id="{CCA07573-BE7E-4210-AC85-68A50B5029B4}"/>
              </a:ext>
            </a:extLst>
          </p:cNvPr>
          <p:cNvSpPr/>
          <p:nvPr/>
        </p:nvSpPr>
        <p:spPr>
          <a:xfrm>
            <a:off x="5574100" y="6002098"/>
            <a:ext cx="1915736" cy="201244"/>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a:solidFill>
                  <a:srgbClr val="00FFFF"/>
                </a:solidFill>
                <a:latin typeface="Arial" panose="020B0604020202020204" pitchFamily="34" charset="0"/>
                <a:cs typeface="Arial" panose="020B0604020202020204" pitchFamily="34" charset="0"/>
                <a:sym typeface="+mn-lt"/>
              </a:rPr>
              <a:t>Compressed Data</a:t>
            </a:r>
            <a:endParaRPr lang="en-US" sz="1400" b="1" kern="0">
              <a:solidFill>
                <a:srgbClr val="00FFFF"/>
              </a:solidFill>
              <a:latin typeface="Arial" panose="020B0604020202020204" pitchFamily="34" charset="0"/>
              <a:cs typeface="Arial" panose="020B0604020202020204" pitchFamily="34" charset="0"/>
              <a:sym typeface="+mn-lt"/>
            </a:endParaRPr>
          </a:p>
        </p:txBody>
      </p:sp>
      <p:sp>
        <p:nvSpPr>
          <p:cNvPr id="117" name="Google Shape;442;p24">
            <a:extLst>
              <a:ext uri="{FF2B5EF4-FFF2-40B4-BE49-F238E27FC236}">
                <a16:creationId xmlns:a16="http://schemas.microsoft.com/office/drawing/2014/main" id="{2B8F21C5-35D3-4671-AE21-69D73C7CBE55}"/>
              </a:ext>
            </a:extLst>
          </p:cNvPr>
          <p:cNvSpPr/>
          <p:nvPr/>
        </p:nvSpPr>
        <p:spPr>
          <a:xfrm>
            <a:off x="6073434" y="5403747"/>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A</a:t>
            </a:r>
            <a:endParaRPr lang="zh-TW" altLang="en-US" sz="1400" b="1" kern="0">
              <a:solidFill>
                <a:srgbClr val="000000"/>
              </a:solidFill>
              <a:latin typeface="Arial" panose="020B0604020202020204" pitchFamily="34" charset="0"/>
              <a:cs typeface="Arial" panose="020B0604020202020204" pitchFamily="34" charset="0"/>
              <a:sym typeface="+mn-lt"/>
            </a:endParaRPr>
          </a:p>
        </p:txBody>
      </p:sp>
      <p:sp>
        <p:nvSpPr>
          <p:cNvPr id="118" name="Google Shape;443;p24">
            <a:extLst>
              <a:ext uri="{FF2B5EF4-FFF2-40B4-BE49-F238E27FC236}">
                <a16:creationId xmlns:a16="http://schemas.microsoft.com/office/drawing/2014/main" id="{7288F7F0-05F2-4881-A1D3-67A36AA06CB7}"/>
              </a:ext>
            </a:extLst>
          </p:cNvPr>
          <p:cNvSpPr/>
          <p:nvPr/>
        </p:nvSpPr>
        <p:spPr>
          <a:xfrm>
            <a:off x="6538190" y="5403747"/>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C</a:t>
            </a:r>
            <a:endParaRPr lang="zh-TW" altLang="en-US" sz="1400" b="1" kern="0">
              <a:solidFill>
                <a:srgbClr val="000000"/>
              </a:solidFill>
              <a:latin typeface="Arial" panose="020B0604020202020204" pitchFamily="34" charset="0"/>
              <a:cs typeface="Arial" panose="020B0604020202020204" pitchFamily="34" charset="0"/>
              <a:sym typeface="+mn-lt"/>
            </a:endParaRPr>
          </a:p>
        </p:txBody>
      </p:sp>
      <p:sp>
        <p:nvSpPr>
          <p:cNvPr id="119" name="Google Shape;444;p24">
            <a:extLst>
              <a:ext uri="{FF2B5EF4-FFF2-40B4-BE49-F238E27FC236}">
                <a16:creationId xmlns:a16="http://schemas.microsoft.com/office/drawing/2014/main" id="{E47CCF98-D4F9-4A35-A917-8971B8083CC7}"/>
              </a:ext>
            </a:extLst>
          </p:cNvPr>
          <p:cNvSpPr/>
          <p:nvPr/>
        </p:nvSpPr>
        <p:spPr>
          <a:xfrm>
            <a:off x="6305812" y="5403747"/>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B</a:t>
            </a:r>
            <a:endParaRPr lang="zh-TW" altLang="en-US" sz="1400" b="1" kern="0">
              <a:solidFill>
                <a:srgbClr val="000000"/>
              </a:solidFill>
              <a:latin typeface="Arial" panose="020B0604020202020204" pitchFamily="34" charset="0"/>
              <a:cs typeface="Arial" panose="020B0604020202020204" pitchFamily="34" charset="0"/>
              <a:sym typeface="+mn-lt"/>
            </a:endParaRPr>
          </a:p>
        </p:txBody>
      </p:sp>
      <p:sp>
        <p:nvSpPr>
          <p:cNvPr id="120" name="Google Shape;445;p24">
            <a:extLst>
              <a:ext uri="{FF2B5EF4-FFF2-40B4-BE49-F238E27FC236}">
                <a16:creationId xmlns:a16="http://schemas.microsoft.com/office/drawing/2014/main" id="{5AE9B2E0-7364-479B-B112-72380EE61265}"/>
              </a:ext>
            </a:extLst>
          </p:cNvPr>
          <p:cNvSpPr/>
          <p:nvPr/>
        </p:nvSpPr>
        <p:spPr>
          <a:xfrm>
            <a:off x="6770566" y="5403747"/>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D</a:t>
            </a:r>
            <a:endParaRPr lang="zh-TW" altLang="en-US" sz="1400" b="1" kern="0">
              <a:solidFill>
                <a:srgbClr val="000000"/>
              </a:solidFill>
              <a:latin typeface="Arial" panose="020B0604020202020204" pitchFamily="34" charset="0"/>
              <a:cs typeface="Arial" panose="020B0604020202020204" pitchFamily="34" charset="0"/>
              <a:sym typeface="+mn-lt"/>
            </a:endParaRPr>
          </a:p>
        </p:txBody>
      </p:sp>
      <p:sp>
        <p:nvSpPr>
          <p:cNvPr id="121" name="Google Shape;442;p24">
            <a:extLst>
              <a:ext uri="{FF2B5EF4-FFF2-40B4-BE49-F238E27FC236}">
                <a16:creationId xmlns:a16="http://schemas.microsoft.com/office/drawing/2014/main" id="{7C84B846-9693-4EF5-BF6B-B69E44F8F645}"/>
              </a:ext>
            </a:extLst>
          </p:cNvPr>
          <p:cNvSpPr/>
          <p:nvPr/>
        </p:nvSpPr>
        <p:spPr>
          <a:xfrm>
            <a:off x="6559260" y="5738013"/>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A</a:t>
            </a:r>
            <a:endParaRPr lang="zh-TW" altLang="en-US" sz="1400" b="1" kern="0">
              <a:solidFill>
                <a:srgbClr val="000000"/>
              </a:solidFill>
              <a:latin typeface="Arial" panose="020B0604020202020204" pitchFamily="34" charset="0"/>
              <a:cs typeface="Arial" panose="020B0604020202020204" pitchFamily="34" charset="0"/>
              <a:sym typeface="+mn-lt"/>
            </a:endParaRPr>
          </a:p>
        </p:txBody>
      </p:sp>
      <p:sp>
        <p:nvSpPr>
          <p:cNvPr id="122" name="Google Shape;443;p24">
            <a:extLst>
              <a:ext uri="{FF2B5EF4-FFF2-40B4-BE49-F238E27FC236}">
                <a16:creationId xmlns:a16="http://schemas.microsoft.com/office/drawing/2014/main" id="{F01A9A03-CE81-41F9-878F-F0C196157510}"/>
              </a:ext>
            </a:extLst>
          </p:cNvPr>
          <p:cNvSpPr/>
          <p:nvPr/>
        </p:nvSpPr>
        <p:spPr>
          <a:xfrm>
            <a:off x="6317554" y="5747537"/>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C</a:t>
            </a:r>
            <a:endParaRPr lang="zh-TW" altLang="en-US" sz="1400" b="1" kern="0">
              <a:solidFill>
                <a:srgbClr val="000000"/>
              </a:solidFill>
              <a:latin typeface="Arial" panose="020B0604020202020204" pitchFamily="34" charset="0"/>
              <a:cs typeface="Arial" panose="020B0604020202020204" pitchFamily="34" charset="0"/>
              <a:sym typeface="+mn-lt"/>
            </a:endParaRPr>
          </a:p>
        </p:txBody>
      </p:sp>
      <p:sp>
        <p:nvSpPr>
          <p:cNvPr id="123" name="Google Shape;444;p24">
            <a:extLst>
              <a:ext uri="{FF2B5EF4-FFF2-40B4-BE49-F238E27FC236}">
                <a16:creationId xmlns:a16="http://schemas.microsoft.com/office/drawing/2014/main" id="{02045C6F-3850-47E0-BEBC-A74E5A1870E9}"/>
              </a:ext>
            </a:extLst>
          </p:cNvPr>
          <p:cNvSpPr/>
          <p:nvPr/>
        </p:nvSpPr>
        <p:spPr>
          <a:xfrm>
            <a:off x="6791853" y="5738013"/>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B</a:t>
            </a:r>
            <a:endParaRPr lang="zh-TW" altLang="en-US" sz="1400" b="1" kern="0">
              <a:solidFill>
                <a:srgbClr val="000000"/>
              </a:solidFill>
              <a:latin typeface="Arial" panose="020B0604020202020204" pitchFamily="34" charset="0"/>
              <a:cs typeface="Arial" panose="020B0604020202020204" pitchFamily="34" charset="0"/>
              <a:sym typeface="+mn-lt"/>
            </a:endParaRPr>
          </a:p>
        </p:txBody>
      </p:sp>
      <p:sp>
        <p:nvSpPr>
          <p:cNvPr id="124" name="Google Shape;445;p24">
            <a:extLst>
              <a:ext uri="{FF2B5EF4-FFF2-40B4-BE49-F238E27FC236}">
                <a16:creationId xmlns:a16="http://schemas.microsoft.com/office/drawing/2014/main" id="{7FD82018-5F2F-4933-8212-081B85D26573}"/>
              </a:ext>
            </a:extLst>
          </p:cNvPr>
          <p:cNvSpPr/>
          <p:nvPr/>
        </p:nvSpPr>
        <p:spPr>
          <a:xfrm>
            <a:off x="6084920" y="5747539"/>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cs typeface="Arial" panose="020B0604020202020204" pitchFamily="34" charset="0"/>
                <a:sym typeface="+mn-lt"/>
              </a:rPr>
              <a:t>D</a:t>
            </a:r>
            <a:endParaRPr lang="zh-TW" altLang="en-US" sz="1400" b="1" kern="0">
              <a:solidFill>
                <a:srgbClr val="000000"/>
              </a:solidFill>
              <a:latin typeface="Arial" panose="020B0604020202020204" pitchFamily="34" charset="0"/>
              <a:cs typeface="Arial" panose="020B0604020202020204" pitchFamily="34" charset="0"/>
              <a:sym typeface="+mn-lt"/>
            </a:endParaRPr>
          </a:p>
        </p:txBody>
      </p:sp>
      <p:pic>
        <p:nvPicPr>
          <p:cNvPr id="125"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854852" y="3518707"/>
            <a:ext cx="3846081" cy="1604581"/>
          </a:xfrm>
          <a:prstGeom prst="rect">
            <a:avLst/>
          </a:prstGeom>
          <a:noFill/>
          <a:ln w="31750">
            <a:solidFill>
              <a:srgbClr val="999999"/>
            </a:solidFill>
          </a:ln>
          <a:effectLst>
            <a:outerShdw blurRad="431800" dist="355600" dir="1740000" algn="ctr" rotWithShape="0">
              <a:srgbClr val="000000">
                <a:alpha val="23000"/>
              </a:srgbClr>
            </a:outerShdw>
          </a:effectLst>
        </p:spPr>
      </p:pic>
      <p:pic>
        <p:nvPicPr>
          <p:cNvPr id="126" name="圖形 76">
            <a:extLst>
              <a:ext uri="{FF2B5EF4-FFF2-40B4-BE49-F238E27FC236}">
                <a16:creationId xmlns:a16="http://schemas.microsoft.com/office/drawing/2014/main" id="{F2A1FA56-B7B4-4B91-A914-837F8B76A7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8177165" y="146337"/>
            <a:ext cx="952588" cy="6094946"/>
          </a:xfrm>
          <a:prstGeom prst="rect">
            <a:avLst/>
          </a:prstGeom>
        </p:spPr>
      </p:pic>
      <p:pic>
        <p:nvPicPr>
          <p:cNvPr id="127"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5564685" y="1756857"/>
            <a:ext cx="6136248" cy="1638278"/>
          </a:xfrm>
          <a:prstGeom prst="rect">
            <a:avLst/>
          </a:prstGeom>
          <a:noFill/>
          <a:ln w="28575">
            <a:solidFill>
              <a:srgbClr val="00B0F0"/>
            </a:solidFill>
          </a:ln>
          <a:effectLst>
            <a:outerShdw blurRad="431800" dist="355600" dir="1740000" algn="ctr" rotWithShape="0">
              <a:srgbClr val="000000">
                <a:alpha val="23000"/>
              </a:srgbClr>
            </a:outerShdw>
          </a:effectLst>
        </p:spPr>
      </p:pic>
      <p:sp>
        <p:nvSpPr>
          <p:cNvPr id="128" name="Rectangle 3">
            <a:extLst>
              <a:ext uri="{FF2B5EF4-FFF2-40B4-BE49-F238E27FC236}">
                <a16:creationId xmlns:a16="http://schemas.microsoft.com/office/drawing/2014/main" id="{C8F22BE1-55B4-4577-8B2F-ED5955C32BF1}"/>
              </a:ext>
            </a:extLst>
          </p:cNvPr>
          <p:cNvSpPr/>
          <p:nvPr/>
        </p:nvSpPr>
        <p:spPr>
          <a:xfrm flipH="1">
            <a:off x="636063" y="1661680"/>
            <a:ext cx="4302020" cy="579400"/>
          </a:xfrm>
          <a:prstGeom prst="snip2DiagRect">
            <a:avLst>
              <a:gd name="adj1" fmla="val 0"/>
              <a:gd name="adj2" fmla="val 17253"/>
            </a:avLst>
          </a:prstGeom>
          <a:gradFill>
            <a:gsLst>
              <a:gs pos="100000">
                <a:srgbClr val="EE7100"/>
              </a:gs>
              <a:gs pos="0">
                <a:srgbClr val="EE6D2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altLang="zh-TW" sz="3400" b="1" kern="0">
              <a:solidFill>
                <a:srgbClr val="EE6D2B"/>
              </a:solidFill>
              <a:latin typeface="Arial" panose="020B0604020202020204" pitchFamily="34" charset="0"/>
              <a:cs typeface="Arial" panose="020B0604020202020204" pitchFamily="34" charset="0"/>
              <a:sym typeface="+mn-lt"/>
            </a:endParaRPr>
          </a:p>
        </p:txBody>
      </p:sp>
      <p:sp>
        <p:nvSpPr>
          <p:cNvPr id="129" name="文字方塊 128">
            <a:extLst>
              <a:ext uri="{FF2B5EF4-FFF2-40B4-BE49-F238E27FC236}">
                <a16:creationId xmlns:a16="http://schemas.microsoft.com/office/drawing/2014/main" id="{6C345CBA-CCAF-4DD2-8C39-C05ACCD7CF34}"/>
              </a:ext>
            </a:extLst>
          </p:cNvPr>
          <p:cNvSpPr txBox="1"/>
          <p:nvPr/>
        </p:nvSpPr>
        <p:spPr>
          <a:xfrm>
            <a:off x="705208" y="1634210"/>
            <a:ext cx="4242500" cy="584775"/>
          </a:xfrm>
          <a:prstGeom prst="rect">
            <a:avLst/>
          </a:prstGeom>
          <a:noFill/>
        </p:spPr>
        <p:txBody>
          <a:bodyPr wrap="square">
            <a:spAutoFit/>
          </a:bodyPr>
          <a:lstStyle/>
          <a:p>
            <a:pPr defTabSz="1219170">
              <a:defRPr/>
            </a:pPr>
            <a:r>
              <a:rPr lang="zh-TW" altLang="zh-TW" sz="1600" b="1" kern="0">
                <a:solidFill>
                  <a:schemeClr val="bg1"/>
                </a:solidFill>
                <a:latin typeface="Arial" panose="020B0604020202020204" pitchFamily="34" charset="0"/>
                <a:cs typeface="Arial" panose="020B0604020202020204" pitchFamily="34" charset="0"/>
                <a:sym typeface="+mn-lt"/>
              </a:rPr>
              <a:t>Only available when during inline data process before writing</a:t>
            </a:r>
            <a:endParaRPr lang="zh-TW" altLang="zh-TW" sz="1600" b="1">
              <a:solidFill>
                <a:schemeClr val="bg1"/>
              </a:solidFill>
              <a:latin typeface="Arial" panose="020B0604020202020204" pitchFamily="34" charset="0"/>
              <a:cs typeface="Arial" panose="020B0604020202020204" pitchFamily="34" charset="0"/>
              <a:sym typeface="+mn-lt"/>
            </a:endParaRPr>
          </a:p>
        </p:txBody>
      </p:sp>
      <p:sp>
        <p:nvSpPr>
          <p:cNvPr id="130" name="矩形: 圓角 67">
            <a:extLst>
              <a:ext uri="{FF2B5EF4-FFF2-40B4-BE49-F238E27FC236}">
                <a16:creationId xmlns:a16="http://schemas.microsoft.com/office/drawing/2014/main" id="{FFFD3AF7-3B21-4382-B9C7-2960A5DAE764}"/>
              </a:ext>
            </a:extLst>
          </p:cNvPr>
          <p:cNvSpPr/>
          <p:nvPr/>
        </p:nvSpPr>
        <p:spPr>
          <a:xfrm>
            <a:off x="636063" y="5738012"/>
            <a:ext cx="2804671" cy="933949"/>
          </a:xfrm>
          <a:prstGeom prst="roundRect">
            <a:avLst>
              <a:gd name="adj" fmla="val 2988"/>
            </a:avLst>
          </a:prstGeom>
          <a:gradFill>
            <a:gsLst>
              <a:gs pos="100000">
                <a:srgbClr val="A82400"/>
              </a:gs>
              <a:gs pos="0">
                <a:srgbClr val="D62E00"/>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788" kern="0">
              <a:solidFill>
                <a:prstClr val="white"/>
              </a:solidFill>
              <a:latin typeface="Arial" panose="020B0604020202020204" pitchFamily="34" charset="0"/>
              <a:cs typeface="Arial" panose="020B0604020202020204" pitchFamily="34" charset="0"/>
              <a:sym typeface="+mn-lt"/>
            </a:endParaRPr>
          </a:p>
        </p:txBody>
      </p:sp>
      <p:sp>
        <p:nvSpPr>
          <p:cNvPr id="131" name="Google Shape;426;p24">
            <a:extLst>
              <a:ext uri="{FF2B5EF4-FFF2-40B4-BE49-F238E27FC236}">
                <a16:creationId xmlns:a16="http://schemas.microsoft.com/office/drawing/2014/main" id="{7545BC99-5110-4B68-B63B-8247FCB915DA}"/>
              </a:ext>
            </a:extLst>
          </p:cNvPr>
          <p:cNvSpPr txBox="1"/>
          <p:nvPr/>
        </p:nvSpPr>
        <p:spPr>
          <a:xfrm>
            <a:off x="571086" y="5723106"/>
            <a:ext cx="2810683" cy="975923"/>
          </a:xfrm>
          <a:prstGeom prst="rect">
            <a:avLst/>
          </a:prstGeom>
          <a:noFill/>
          <a:ln>
            <a:noFill/>
          </a:ln>
        </p:spPr>
        <p:txBody>
          <a:bodyPr spcFirstLastPara="1" wrap="square" lIns="45675" tIns="45675" rIns="45675" bIns="45675" anchor="ctr" anchorCtr="0">
            <a:noAutofit/>
          </a:bodyPr>
          <a:lstStyle/>
          <a:p>
            <a:pPr marL="112604" algn="ctr" defTabSz="1219170">
              <a:lnSpc>
                <a:spcPts val="2667"/>
              </a:lnSpc>
              <a:buClr>
                <a:srgbClr val="C0504D"/>
              </a:buClr>
              <a:buSzPts val="2400"/>
            </a:pPr>
            <a:r>
              <a:rPr lang="en-US" sz="2000" b="1" kern="0">
                <a:solidFill>
                  <a:prstClr val="white"/>
                </a:solidFill>
                <a:latin typeface="Arial" panose="020B0604020202020204" pitchFamily="34" charset="0"/>
                <a:cs typeface="Arial" panose="020B0604020202020204" pitchFamily="34" charset="0"/>
                <a:sym typeface="+mn-lt"/>
              </a:rPr>
              <a:t>Deduplication</a:t>
            </a:r>
            <a:r>
              <a:rPr lang="en-US" altLang="zh-TW" sz="2000" b="1" kern="0">
                <a:solidFill>
                  <a:prstClr val="white"/>
                </a:solidFill>
                <a:latin typeface="Arial" panose="020B0604020202020204" pitchFamily="34" charset="0"/>
                <a:cs typeface="Arial" panose="020B0604020202020204" pitchFamily="34" charset="0"/>
                <a:sym typeface="+mn-lt"/>
              </a:rPr>
              <a:t> </a:t>
            </a:r>
          </a:p>
          <a:p>
            <a:pPr marL="112604" algn="ctr" defTabSz="1219170">
              <a:lnSpc>
                <a:spcPts val="2667"/>
              </a:lnSpc>
              <a:buClr>
                <a:srgbClr val="C0504D"/>
              </a:buClr>
              <a:buSzPts val="2400"/>
            </a:pPr>
            <a:r>
              <a:rPr lang="en-US" altLang="zh-TW" b="1" kern="0">
                <a:solidFill>
                  <a:prstClr val="white"/>
                </a:solidFill>
                <a:latin typeface="Arial" panose="020B0604020202020204" pitchFamily="34" charset="0"/>
                <a:cs typeface="Arial" panose="020B0604020202020204" pitchFamily="34" charset="0"/>
                <a:sym typeface="+mn-lt"/>
              </a:rPr>
              <a:t>Minimum</a:t>
            </a:r>
            <a:r>
              <a:rPr lang="zh-TW" altLang="en-US" b="1" kern="0">
                <a:solidFill>
                  <a:prstClr val="white"/>
                </a:solidFill>
                <a:latin typeface="Arial" panose="020B0604020202020204" pitchFamily="34" charset="0"/>
                <a:cs typeface="Arial" panose="020B0604020202020204" pitchFamily="34" charset="0"/>
                <a:sym typeface="+mn-lt"/>
              </a:rPr>
              <a:t>：</a:t>
            </a:r>
            <a:r>
              <a:rPr lang="en-US" altLang="zh-TW" sz="2000" b="1" kern="0">
                <a:solidFill>
                  <a:prstClr val="white"/>
                </a:solidFill>
                <a:latin typeface="Arial" panose="020B0604020202020204" pitchFamily="34" charset="0"/>
                <a:cs typeface="Arial" panose="020B0604020202020204" pitchFamily="34" charset="0"/>
                <a:sym typeface="+mn-lt"/>
              </a:rPr>
              <a:t>16GB RAM</a:t>
            </a:r>
            <a:endParaRPr lang="zh-TW" altLang="en-US" b="1" kern="0">
              <a:solidFill>
                <a:prstClr val="white"/>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018171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火車, 電腦 的圖片&#10;&#10;自動產生的描述">
            <a:extLst>
              <a:ext uri="{FF2B5EF4-FFF2-40B4-BE49-F238E27FC236}">
                <a16:creationId xmlns:a16="http://schemas.microsoft.com/office/drawing/2014/main" id="{7A57E5A5-8BED-4303-828B-91870FE688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688" y="2250307"/>
            <a:ext cx="3086387" cy="4170479"/>
          </a:xfrm>
          <a:prstGeom prst="rect">
            <a:avLst/>
          </a:prstGeom>
        </p:spPr>
      </p:pic>
      <p:sp>
        <p:nvSpPr>
          <p:cNvPr id="4" name="矩形 3">
            <a:extLst>
              <a:ext uri="{FF2B5EF4-FFF2-40B4-BE49-F238E27FC236}">
                <a16:creationId xmlns:a16="http://schemas.microsoft.com/office/drawing/2014/main" id="{51095877-19BF-45D7-A332-FA3B6B1710FE}"/>
              </a:ext>
            </a:extLst>
          </p:cNvPr>
          <p:cNvSpPr/>
          <p:nvPr/>
        </p:nvSpPr>
        <p:spPr>
          <a:xfrm>
            <a:off x="6042817" y="1925833"/>
            <a:ext cx="2913880"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 name="矩形 4">
            <a:extLst>
              <a:ext uri="{FF2B5EF4-FFF2-40B4-BE49-F238E27FC236}">
                <a16:creationId xmlns:a16="http://schemas.microsoft.com/office/drawing/2014/main" id="{6BC9176F-36CA-4AED-8F11-DCEAF41A6BB7}"/>
              </a:ext>
            </a:extLst>
          </p:cNvPr>
          <p:cNvSpPr/>
          <p:nvPr/>
        </p:nvSpPr>
        <p:spPr>
          <a:xfrm>
            <a:off x="9078300" y="1925833"/>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 name="矩形 5">
            <a:extLst>
              <a:ext uri="{FF2B5EF4-FFF2-40B4-BE49-F238E27FC236}">
                <a16:creationId xmlns:a16="http://schemas.microsoft.com/office/drawing/2014/main" id="{060FA6B5-B88B-4A80-9353-6A28BB1460B6}"/>
              </a:ext>
            </a:extLst>
          </p:cNvPr>
          <p:cNvSpPr/>
          <p:nvPr/>
        </p:nvSpPr>
        <p:spPr>
          <a:xfrm>
            <a:off x="3111036" y="1925833"/>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9" name="群組 8">
            <a:extLst>
              <a:ext uri="{FF2B5EF4-FFF2-40B4-BE49-F238E27FC236}">
                <a16:creationId xmlns:a16="http://schemas.microsoft.com/office/drawing/2014/main" id="{1EBC05BC-271A-4C28-B40C-2D802BCD4854}"/>
              </a:ext>
            </a:extLst>
          </p:cNvPr>
          <p:cNvGrpSpPr/>
          <p:nvPr/>
        </p:nvGrpSpPr>
        <p:grpSpPr>
          <a:xfrm>
            <a:off x="9638005" y="3606352"/>
            <a:ext cx="1847268" cy="683987"/>
            <a:chOff x="756833" y="3456247"/>
            <a:chExt cx="1847268" cy="683987"/>
          </a:xfrm>
        </p:grpSpPr>
        <p:cxnSp>
          <p:nvCxnSpPr>
            <p:cNvPr id="47" name="Straight Connector 8">
              <a:extLst>
                <a:ext uri="{FF2B5EF4-FFF2-40B4-BE49-F238E27FC236}">
                  <a16:creationId xmlns:a16="http://schemas.microsoft.com/office/drawing/2014/main" id="{CDBFBC8D-19B8-4FBE-B7E9-552677B684F6}"/>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10">
              <a:extLst>
                <a:ext uri="{FF2B5EF4-FFF2-40B4-BE49-F238E27FC236}">
                  <a16:creationId xmlns:a16="http://schemas.microsoft.com/office/drawing/2014/main" id="{40A0E4D8-292C-4FF5-8865-E826E60D9E41}"/>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81D374A7-AE4B-4609-B9B1-06948AAF29D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84737" y="4132649"/>
            <a:ext cx="666360" cy="671487"/>
          </a:xfrm>
          <a:prstGeom prst="rect">
            <a:avLst/>
          </a:prstGeom>
        </p:spPr>
      </p:pic>
      <p:pic>
        <p:nvPicPr>
          <p:cNvPr id="11" name="圖形 10">
            <a:extLst>
              <a:ext uri="{FF2B5EF4-FFF2-40B4-BE49-F238E27FC236}">
                <a16:creationId xmlns:a16="http://schemas.microsoft.com/office/drawing/2014/main" id="{928E2A6F-83FF-49BD-A867-D8C72EC297E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93437" y="4142273"/>
            <a:ext cx="666360" cy="671487"/>
          </a:xfrm>
          <a:prstGeom prst="rect">
            <a:avLst/>
          </a:prstGeom>
        </p:spPr>
      </p:pic>
      <p:sp>
        <p:nvSpPr>
          <p:cNvPr id="12" name="Rectangle 20">
            <a:extLst>
              <a:ext uri="{FF2B5EF4-FFF2-40B4-BE49-F238E27FC236}">
                <a16:creationId xmlns:a16="http://schemas.microsoft.com/office/drawing/2014/main" id="{C2048C03-4148-4B37-9376-E276DA3B802A}"/>
              </a:ext>
            </a:extLst>
          </p:cNvPr>
          <p:cNvSpPr/>
          <p:nvPr/>
        </p:nvSpPr>
        <p:spPr>
          <a:xfrm>
            <a:off x="10992232" y="4579047"/>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13" name="群組 12">
            <a:extLst>
              <a:ext uri="{FF2B5EF4-FFF2-40B4-BE49-F238E27FC236}">
                <a16:creationId xmlns:a16="http://schemas.microsoft.com/office/drawing/2014/main" id="{86386DEC-2585-436E-A279-38F39D4976A7}"/>
              </a:ext>
            </a:extLst>
          </p:cNvPr>
          <p:cNvGrpSpPr/>
          <p:nvPr/>
        </p:nvGrpSpPr>
        <p:grpSpPr>
          <a:xfrm>
            <a:off x="6180217" y="3615974"/>
            <a:ext cx="2523444" cy="1207407"/>
            <a:chOff x="346483" y="3456247"/>
            <a:chExt cx="2523443" cy="1207407"/>
          </a:xfrm>
        </p:grpSpPr>
        <p:grpSp>
          <p:nvGrpSpPr>
            <p:cNvPr id="40" name="群組 39">
              <a:extLst>
                <a:ext uri="{FF2B5EF4-FFF2-40B4-BE49-F238E27FC236}">
                  <a16:creationId xmlns:a16="http://schemas.microsoft.com/office/drawing/2014/main" id="{4C90A814-2A39-49D0-973B-DBA39AD946DD}"/>
                </a:ext>
              </a:extLst>
            </p:cNvPr>
            <p:cNvGrpSpPr/>
            <p:nvPr/>
          </p:nvGrpSpPr>
          <p:grpSpPr>
            <a:xfrm>
              <a:off x="756833" y="3456247"/>
              <a:ext cx="1847268" cy="683987"/>
              <a:chOff x="756833" y="3456247"/>
              <a:chExt cx="1847268" cy="683987"/>
            </a:xfrm>
          </p:grpSpPr>
          <p:cxnSp>
            <p:nvCxnSpPr>
              <p:cNvPr id="45" name="Straight Connector 8">
                <a:extLst>
                  <a:ext uri="{FF2B5EF4-FFF2-40B4-BE49-F238E27FC236}">
                    <a16:creationId xmlns:a16="http://schemas.microsoft.com/office/drawing/2014/main" id="{654C092C-B816-416E-B6DD-A72CD531456F}"/>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
                <a:extLst>
                  <a:ext uri="{FF2B5EF4-FFF2-40B4-BE49-F238E27FC236}">
                    <a16:creationId xmlns:a16="http://schemas.microsoft.com/office/drawing/2014/main" id="{43D06D36-2F1E-4316-A934-5119FBE83B62}"/>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1" name="圖形 40">
              <a:extLst>
                <a:ext uri="{FF2B5EF4-FFF2-40B4-BE49-F238E27FC236}">
                  <a16:creationId xmlns:a16="http://schemas.microsoft.com/office/drawing/2014/main" id="{0DE445AB-47E8-4B96-8586-539520DB444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03566" y="3982545"/>
              <a:ext cx="666360" cy="671486"/>
            </a:xfrm>
            <a:prstGeom prst="rect">
              <a:avLst/>
            </a:prstGeom>
          </p:spPr>
        </p:pic>
        <p:pic>
          <p:nvPicPr>
            <p:cNvPr id="42" name="圖形 41">
              <a:extLst>
                <a:ext uri="{FF2B5EF4-FFF2-40B4-BE49-F238E27FC236}">
                  <a16:creationId xmlns:a16="http://schemas.microsoft.com/office/drawing/2014/main" id="{833C938F-379E-4A00-BBA6-5457481D7E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2267" y="3992168"/>
              <a:ext cx="666360" cy="671486"/>
            </a:xfrm>
            <a:prstGeom prst="rect">
              <a:avLst/>
            </a:prstGeom>
          </p:spPr>
        </p:pic>
        <p:sp>
          <p:nvSpPr>
            <p:cNvPr id="43" name="Rectangle 18">
              <a:extLst>
                <a:ext uri="{FF2B5EF4-FFF2-40B4-BE49-F238E27FC236}">
                  <a16:creationId xmlns:a16="http://schemas.microsoft.com/office/drawing/2014/main" id="{8C855EA8-D374-413F-A7D2-4295A2F0BA49}"/>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4" name="Rectangle 20">
              <a:extLst>
                <a:ext uri="{FF2B5EF4-FFF2-40B4-BE49-F238E27FC236}">
                  <a16:creationId xmlns:a16="http://schemas.microsoft.com/office/drawing/2014/main" id="{DA631CD2-C2E0-4DAC-92A4-EA9F9ED86760}"/>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grpSp>
        <p:nvGrpSpPr>
          <p:cNvPr id="14" name="群組 13">
            <a:extLst>
              <a:ext uri="{FF2B5EF4-FFF2-40B4-BE49-F238E27FC236}">
                <a16:creationId xmlns:a16="http://schemas.microsoft.com/office/drawing/2014/main" id="{5CA782A3-FA3E-4C92-94B8-68E1AF171CFE}"/>
              </a:ext>
            </a:extLst>
          </p:cNvPr>
          <p:cNvGrpSpPr/>
          <p:nvPr/>
        </p:nvGrpSpPr>
        <p:grpSpPr>
          <a:xfrm>
            <a:off x="3233712" y="3634358"/>
            <a:ext cx="2514291" cy="1207407"/>
            <a:chOff x="355636" y="3456247"/>
            <a:chExt cx="2514290" cy="1207407"/>
          </a:xfrm>
        </p:grpSpPr>
        <p:grpSp>
          <p:nvGrpSpPr>
            <p:cNvPr id="33" name="群組 32">
              <a:extLst>
                <a:ext uri="{FF2B5EF4-FFF2-40B4-BE49-F238E27FC236}">
                  <a16:creationId xmlns:a16="http://schemas.microsoft.com/office/drawing/2014/main" id="{0BF0E64A-B2C2-40C9-AAB4-323DE92AA838}"/>
                </a:ext>
              </a:extLst>
            </p:cNvPr>
            <p:cNvGrpSpPr/>
            <p:nvPr/>
          </p:nvGrpSpPr>
          <p:grpSpPr>
            <a:xfrm>
              <a:off x="756833" y="3456247"/>
              <a:ext cx="1847268" cy="683987"/>
              <a:chOff x="756833" y="3456247"/>
              <a:chExt cx="1847268" cy="683987"/>
            </a:xfrm>
          </p:grpSpPr>
          <p:cxnSp>
            <p:nvCxnSpPr>
              <p:cNvPr id="38" name="Straight Connector 8">
                <a:extLst>
                  <a:ext uri="{FF2B5EF4-FFF2-40B4-BE49-F238E27FC236}">
                    <a16:creationId xmlns:a16="http://schemas.microsoft.com/office/drawing/2014/main" id="{AA854068-CB27-4778-9850-BBC6F4A701BB}"/>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0">
                <a:extLst>
                  <a:ext uri="{FF2B5EF4-FFF2-40B4-BE49-F238E27FC236}">
                    <a16:creationId xmlns:a16="http://schemas.microsoft.com/office/drawing/2014/main" id="{97157DA9-D15E-4EFE-9A9B-D90B179B7E1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34" name="圖形 33">
              <a:extLst>
                <a:ext uri="{FF2B5EF4-FFF2-40B4-BE49-F238E27FC236}">
                  <a16:creationId xmlns:a16="http://schemas.microsoft.com/office/drawing/2014/main" id="{955736E6-8ECB-48F4-A196-43D7AF97380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03566" y="3982545"/>
              <a:ext cx="666360" cy="671486"/>
            </a:xfrm>
            <a:prstGeom prst="rect">
              <a:avLst/>
            </a:prstGeom>
          </p:spPr>
        </p:pic>
        <p:pic>
          <p:nvPicPr>
            <p:cNvPr id="35" name="圖形 34">
              <a:extLst>
                <a:ext uri="{FF2B5EF4-FFF2-40B4-BE49-F238E27FC236}">
                  <a16:creationId xmlns:a16="http://schemas.microsoft.com/office/drawing/2014/main" id="{D921DC05-6451-4C54-993B-BB307387774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2267" y="3992168"/>
              <a:ext cx="666360" cy="671486"/>
            </a:xfrm>
            <a:prstGeom prst="rect">
              <a:avLst/>
            </a:prstGeom>
          </p:spPr>
        </p:pic>
        <p:sp>
          <p:nvSpPr>
            <p:cNvPr id="36" name="Rectangle 18">
              <a:extLst>
                <a:ext uri="{FF2B5EF4-FFF2-40B4-BE49-F238E27FC236}">
                  <a16:creationId xmlns:a16="http://schemas.microsoft.com/office/drawing/2014/main" id="{D75055D2-716A-4E73-B4F0-9C80DA4E3107}"/>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7" name="Rectangle 20">
              <a:extLst>
                <a:ext uri="{FF2B5EF4-FFF2-40B4-BE49-F238E27FC236}">
                  <a16:creationId xmlns:a16="http://schemas.microsoft.com/office/drawing/2014/main" id="{B8140258-7DBB-406D-816A-C968EC42EBE3}"/>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sp>
        <p:nvSpPr>
          <p:cNvPr id="15" name="Rectangle 12">
            <a:extLst>
              <a:ext uri="{FF2B5EF4-FFF2-40B4-BE49-F238E27FC236}">
                <a16:creationId xmlns:a16="http://schemas.microsoft.com/office/drawing/2014/main" id="{EEA8F8CA-26A5-4F46-8611-FE54A2625C64}"/>
              </a:ext>
            </a:extLst>
          </p:cNvPr>
          <p:cNvSpPr/>
          <p:nvPr/>
        </p:nvSpPr>
        <p:spPr>
          <a:xfrm>
            <a:off x="3534548" y="3161039"/>
            <a:ext cx="1990475" cy="487227"/>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ZFS RAID</a:t>
            </a:r>
          </a:p>
        </p:txBody>
      </p:sp>
      <p:sp>
        <p:nvSpPr>
          <p:cNvPr id="16" name="Rectangle 13">
            <a:extLst>
              <a:ext uri="{FF2B5EF4-FFF2-40B4-BE49-F238E27FC236}">
                <a16:creationId xmlns:a16="http://schemas.microsoft.com/office/drawing/2014/main" id="{B7D8ACF6-6854-4BDF-B90F-EBB083180AE9}"/>
              </a:ext>
            </a:extLst>
          </p:cNvPr>
          <p:cNvSpPr/>
          <p:nvPr/>
        </p:nvSpPr>
        <p:spPr>
          <a:xfrm>
            <a:off x="3534548" y="2250116"/>
            <a:ext cx="1990475" cy="487979"/>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Application</a:t>
            </a:r>
          </a:p>
        </p:txBody>
      </p:sp>
      <p:cxnSp>
        <p:nvCxnSpPr>
          <p:cNvPr id="17" name="Straight Connector 17">
            <a:extLst>
              <a:ext uri="{FF2B5EF4-FFF2-40B4-BE49-F238E27FC236}">
                <a16:creationId xmlns:a16="http://schemas.microsoft.com/office/drawing/2014/main" id="{9AF3A77F-68F2-4E7A-A502-795448890FDB}"/>
              </a:ext>
            </a:extLst>
          </p:cNvPr>
          <p:cNvCxnSpPr>
            <a:cxnSpLocks/>
            <a:stCxn id="16" idx="2"/>
            <a:endCxn id="15" idx="0"/>
          </p:cNvCxnSpPr>
          <p:nvPr/>
        </p:nvCxnSpPr>
        <p:spPr>
          <a:xfrm>
            <a:off x="4529785" y="273809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21">
            <a:extLst>
              <a:ext uri="{FF2B5EF4-FFF2-40B4-BE49-F238E27FC236}">
                <a16:creationId xmlns:a16="http://schemas.microsoft.com/office/drawing/2014/main" id="{B1550217-B3F6-42FE-AE51-14348D2690A0}"/>
              </a:ext>
            </a:extLst>
          </p:cNvPr>
          <p:cNvSpPr/>
          <p:nvPr/>
        </p:nvSpPr>
        <p:spPr>
          <a:xfrm>
            <a:off x="3713712" y="3535792"/>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867" b="1">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19" name="Graphic 33" descr="Warning">
            <a:extLst>
              <a:ext uri="{FF2B5EF4-FFF2-40B4-BE49-F238E27FC236}">
                <a16:creationId xmlns:a16="http://schemas.microsoft.com/office/drawing/2014/main" id="{ABBAD159-08F4-4F61-AF18-5D63A40155E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17113" y="3595535"/>
            <a:ext cx="595164" cy="595164"/>
          </a:xfrm>
          <a:prstGeom prst="rect">
            <a:avLst/>
          </a:prstGeom>
        </p:spPr>
      </p:pic>
      <p:sp>
        <p:nvSpPr>
          <p:cNvPr id="20" name="Rectangle 25">
            <a:extLst>
              <a:ext uri="{FF2B5EF4-FFF2-40B4-BE49-F238E27FC236}">
                <a16:creationId xmlns:a16="http://schemas.microsoft.com/office/drawing/2014/main" id="{2ADA8295-886F-4CF5-9F91-169FF2371740}"/>
              </a:ext>
            </a:extLst>
          </p:cNvPr>
          <p:cNvSpPr/>
          <p:nvPr/>
        </p:nvSpPr>
        <p:spPr>
          <a:xfrm>
            <a:off x="6497972" y="3161039"/>
            <a:ext cx="1990475" cy="487227"/>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ZFS </a:t>
            </a:r>
            <a:r>
              <a:rPr lang="en-US" altLang="zh-TW" sz="1867"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RAID</a:t>
            </a:r>
            <a:endParaRPr lang="en-US" sz="1867"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1" name="Rectangle 26">
            <a:extLst>
              <a:ext uri="{FF2B5EF4-FFF2-40B4-BE49-F238E27FC236}">
                <a16:creationId xmlns:a16="http://schemas.microsoft.com/office/drawing/2014/main" id="{180530C8-07F8-44CB-9F1E-260AA4E14419}"/>
              </a:ext>
            </a:extLst>
          </p:cNvPr>
          <p:cNvSpPr/>
          <p:nvPr/>
        </p:nvSpPr>
        <p:spPr>
          <a:xfrm>
            <a:off x="6497972" y="2250116"/>
            <a:ext cx="1990475" cy="487979"/>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Application</a:t>
            </a:r>
          </a:p>
        </p:txBody>
      </p:sp>
      <p:cxnSp>
        <p:nvCxnSpPr>
          <p:cNvPr id="22" name="Straight Connector 30">
            <a:extLst>
              <a:ext uri="{FF2B5EF4-FFF2-40B4-BE49-F238E27FC236}">
                <a16:creationId xmlns:a16="http://schemas.microsoft.com/office/drawing/2014/main" id="{D896B05C-5B69-4F7C-983C-CB270417F66C}"/>
              </a:ext>
            </a:extLst>
          </p:cNvPr>
          <p:cNvCxnSpPr>
            <a:cxnSpLocks/>
            <a:stCxn id="21" idx="2"/>
            <a:endCxn id="20" idx="0"/>
          </p:cNvCxnSpPr>
          <p:nvPr/>
        </p:nvCxnSpPr>
        <p:spPr>
          <a:xfrm>
            <a:off x="7493209" y="273809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Rectangle 36">
            <a:extLst>
              <a:ext uri="{FF2B5EF4-FFF2-40B4-BE49-F238E27FC236}">
                <a16:creationId xmlns:a16="http://schemas.microsoft.com/office/drawing/2014/main" id="{301E3C2A-1FA6-4EE4-9122-6D359864C595}"/>
              </a:ext>
            </a:extLst>
          </p:cNvPr>
          <p:cNvSpPr/>
          <p:nvPr/>
        </p:nvSpPr>
        <p:spPr>
          <a:xfrm>
            <a:off x="6702452" y="3535792"/>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867" b="1">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24" name="Straight Connector 39">
            <a:extLst>
              <a:ext uri="{FF2B5EF4-FFF2-40B4-BE49-F238E27FC236}">
                <a16:creationId xmlns:a16="http://schemas.microsoft.com/office/drawing/2014/main" id="{08A417FA-E8BB-47C0-AAFF-7E034D14DF6B}"/>
              </a:ext>
            </a:extLst>
          </p:cNvPr>
          <p:cNvCxnSpPr>
            <a:cxnSpLocks/>
          </p:cNvCxnSpPr>
          <p:nvPr/>
        </p:nvCxnSpPr>
        <p:spPr>
          <a:xfrm>
            <a:off x="6901846" y="3749709"/>
            <a:ext cx="1008916" cy="932071"/>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40">
            <a:extLst>
              <a:ext uri="{FF2B5EF4-FFF2-40B4-BE49-F238E27FC236}">
                <a16:creationId xmlns:a16="http://schemas.microsoft.com/office/drawing/2014/main" id="{4D10A109-F5A3-4D38-9477-A2CDA886B580}"/>
              </a:ext>
            </a:extLst>
          </p:cNvPr>
          <p:cNvSpPr/>
          <p:nvPr/>
        </p:nvSpPr>
        <p:spPr>
          <a:xfrm>
            <a:off x="9538968" y="3161039"/>
            <a:ext cx="1990475" cy="487227"/>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ZFS </a:t>
            </a:r>
            <a:r>
              <a:rPr lang="en-US" altLang="zh-TW" sz="1867"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RAID</a:t>
            </a:r>
            <a:endParaRPr lang="en-US" sz="1867" b="1">
              <a:solidFill>
                <a:prstClr val="black"/>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6" name="Rectangle 41">
            <a:extLst>
              <a:ext uri="{FF2B5EF4-FFF2-40B4-BE49-F238E27FC236}">
                <a16:creationId xmlns:a16="http://schemas.microsoft.com/office/drawing/2014/main" id="{552D5A88-72E3-44CC-8EB8-DB591EB395C9}"/>
              </a:ext>
            </a:extLst>
          </p:cNvPr>
          <p:cNvSpPr/>
          <p:nvPr/>
        </p:nvSpPr>
        <p:spPr>
          <a:xfrm>
            <a:off x="9538968" y="2250116"/>
            <a:ext cx="1990475" cy="487979"/>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Application</a:t>
            </a:r>
          </a:p>
        </p:txBody>
      </p:sp>
      <p:cxnSp>
        <p:nvCxnSpPr>
          <p:cNvPr id="27" name="Straight Connector 45">
            <a:extLst>
              <a:ext uri="{FF2B5EF4-FFF2-40B4-BE49-F238E27FC236}">
                <a16:creationId xmlns:a16="http://schemas.microsoft.com/office/drawing/2014/main" id="{A0BA2A72-B78E-495F-BA40-DF4441F9DA99}"/>
              </a:ext>
            </a:extLst>
          </p:cNvPr>
          <p:cNvCxnSpPr>
            <a:cxnSpLocks/>
            <a:stCxn id="26" idx="2"/>
            <a:endCxn id="25" idx="0"/>
          </p:cNvCxnSpPr>
          <p:nvPr/>
        </p:nvCxnSpPr>
        <p:spPr>
          <a:xfrm>
            <a:off x="10534205" y="273809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46">
            <a:extLst>
              <a:ext uri="{FF2B5EF4-FFF2-40B4-BE49-F238E27FC236}">
                <a16:creationId xmlns:a16="http://schemas.microsoft.com/office/drawing/2014/main" id="{E5FA63D9-2DA2-4F37-A643-8771F9604355}"/>
              </a:ext>
            </a:extLst>
          </p:cNvPr>
          <p:cNvSpPr/>
          <p:nvPr/>
        </p:nvSpPr>
        <p:spPr>
          <a:xfrm>
            <a:off x="9266360" y="460161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29" name="Straight Connector 49">
            <a:extLst>
              <a:ext uri="{FF2B5EF4-FFF2-40B4-BE49-F238E27FC236}">
                <a16:creationId xmlns:a16="http://schemas.microsoft.com/office/drawing/2014/main" id="{9EEC6DC0-894F-4227-8B04-72B9DD353FA3}"/>
              </a:ext>
            </a:extLst>
          </p:cNvPr>
          <p:cNvCxnSpPr>
            <a:cxnSpLocks/>
            <a:stCxn id="28" idx="0"/>
            <a:endCxn id="32" idx="2"/>
          </p:cNvCxnSpPr>
          <p:nvPr/>
        </p:nvCxnSpPr>
        <p:spPr>
          <a:xfrm flipV="1">
            <a:off x="9345807" y="3722175"/>
            <a:ext cx="427645" cy="879437"/>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52">
            <a:extLst>
              <a:ext uri="{FF2B5EF4-FFF2-40B4-BE49-F238E27FC236}">
                <a16:creationId xmlns:a16="http://schemas.microsoft.com/office/drawing/2014/main" id="{5BBF007A-62F2-4A91-849F-F66B5B9AFA1A}"/>
              </a:ext>
            </a:extLst>
          </p:cNvPr>
          <p:cNvSpPr/>
          <p:nvPr/>
        </p:nvSpPr>
        <p:spPr>
          <a:xfrm>
            <a:off x="9726618" y="284591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867" b="1">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31" name="Straight Connector 53">
            <a:extLst>
              <a:ext uri="{FF2B5EF4-FFF2-40B4-BE49-F238E27FC236}">
                <a16:creationId xmlns:a16="http://schemas.microsoft.com/office/drawing/2014/main" id="{40F3279F-75D1-491A-A35F-AAC95FA8AD78}"/>
              </a:ext>
            </a:extLst>
          </p:cNvPr>
          <p:cNvCxnSpPr>
            <a:cxnSpLocks/>
          </p:cNvCxnSpPr>
          <p:nvPr/>
        </p:nvCxnSpPr>
        <p:spPr>
          <a:xfrm>
            <a:off x="9797200" y="2160582"/>
            <a:ext cx="1" cy="71693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52">
            <a:extLst>
              <a:ext uri="{FF2B5EF4-FFF2-40B4-BE49-F238E27FC236}">
                <a16:creationId xmlns:a16="http://schemas.microsoft.com/office/drawing/2014/main" id="{48939CA5-1421-4CCA-A3EF-D7064DD2FA3D}"/>
              </a:ext>
            </a:extLst>
          </p:cNvPr>
          <p:cNvSpPr/>
          <p:nvPr/>
        </p:nvSpPr>
        <p:spPr>
          <a:xfrm>
            <a:off x="9694004" y="354654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867" b="1">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0" name="圖形 49">
            <a:extLst>
              <a:ext uri="{FF2B5EF4-FFF2-40B4-BE49-F238E27FC236}">
                <a16:creationId xmlns:a16="http://schemas.microsoft.com/office/drawing/2014/main" id="{722D8612-7445-4B6A-97D2-BF722FF14CA1}"/>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12317" r="11949"/>
          <a:stretch/>
        </p:blipFill>
        <p:spPr>
          <a:xfrm>
            <a:off x="3797300" y="5390192"/>
            <a:ext cx="7699143" cy="1391817"/>
          </a:xfrm>
          <a:prstGeom prst="rect">
            <a:avLst/>
          </a:prstGeom>
        </p:spPr>
      </p:pic>
      <p:sp>
        <p:nvSpPr>
          <p:cNvPr id="7" name="TextBox 4">
            <a:extLst>
              <a:ext uri="{FF2B5EF4-FFF2-40B4-BE49-F238E27FC236}">
                <a16:creationId xmlns:a16="http://schemas.microsoft.com/office/drawing/2014/main" id="{01E79DD0-C6DE-4096-B0BB-3B7A76171CB2}"/>
              </a:ext>
            </a:extLst>
          </p:cNvPr>
          <p:cNvSpPr txBox="1"/>
          <p:nvPr/>
        </p:nvSpPr>
        <p:spPr>
          <a:xfrm>
            <a:off x="3913021" y="5557759"/>
            <a:ext cx="7458433" cy="707886"/>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219170"/>
            <a:r>
              <a:rPr lang="en-US" altLang="zh-CN" sz="2000" b="1" kern="0" spc="600">
                <a:solidFill>
                  <a:schemeClr val="bg1"/>
                </a:solidFill>
                <a:latin typeface="Arial" panose="020B0604020202020204" pitchFamily="34" charset="0"/>
                <a:ea typeface="微軟正黑體"/>
                <a:cs typeface="Arial" panose="020B0604020202020204" pitchFamily="34" charset="0"/>
                <a:sym typeface="+mn-lt"/>
              </a:rPr>
              <a:t>Avoid silent data corruption that occurred on the running system.</a:t>
            </a:r>
          </a:p>
        </p:txBody>
      </p:sp>
      <p:sp>
        <p:nvSpPr>
          <p:cNvPr id="8" name="標題 1">
            <a:extLst>
              <a:ext uri="{FF2B5EF4-FFF2-40B4-BE49-F238E27FC236}">
                <a16:creationId xmlns:a16="http://schemas.microsoft.com/office/drawing/2014/main" id="{178A5AAC-E2E2-1DE8-28C8-A3571BB270BC}"/>
              </a:ext>
            </a:extLst>
          </p:cNvPr>
          <p:cNvSpPr txBox="1">
            <a:spLocks/>
          </p:cNvSpPr>
          <p:nvPr/>
        </p:nvSpPr>
        <p:spPr>
          <a:xfrm>
            <a:off x="0" y="254329"/>
            <a:ext cx="12191999" cy="137953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zh-TW" altLang="zh-TW" sz="48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Prevent silent data corruption &amp; self-healing</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213397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A9BC7D2-8AC3-C004-67AA-203695EBF682}"/>
              </a:ext>
            </a:extLst>
          </p:cNvPr>
          <p:cNvSpPr/>
          <p:nvPr/>
        </p:nvSpPr>
        <p:spPr>
          <a:xfrm rot="16200000">
            <a:off x="2666997" y="-2667002"/>
            <a:ext cx="685800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descr="一張含有 電子產品, 相機, 投影機 的圖片&#10;&#10;自動產生的描述">
            <a:extLst>
              <a:ext uri="{FF2B5EF4-FFF2-40B4-BE49-F238E27FC236}">
                <a16:creationId xmlns:a16="http://schemas.microsoft.com/office/drawing/2014/main" id="{36316CFD-A542-79E6-75E4-F0D378E2AF60}"/>
              </a:ext>
            </a:extLst>
          </p:cNvPr>
          <p:cNvPicPr>
            <a:picLocks noChangeAspect="1"/>
          </p:cNvPicPr>
          <p:nvPr/>
        </p:nvPicPr>
        <p:blipFill rotWithShape="1">
          <a:blip r:embed="rId3">
            <a:extLst>
              <a:ext uri="{28A0092B-C50C-407E-A947-70E740481C1C}">
                <a14:useLocalDpi xmlns:a14="http://schemas.microsoft.com/office/drawing/2010/main" val="0"/>
              </a:ext>
            </a:extLst>
          </a:blip>
          <a:srcRect l="35918" r="399"/>
          <a:stretch/>
        </p:blipFill>
        <p:spPr>
          <a:xfrm>
            <a:off x="0" y="0"/>
            <a:ext cx="6551060" cy="6858000"/>
          </a:xfrm>
          <a:prstGeom prst="rect">
            <a:avLst/>
          </a:prstGeom>
        </p:spPr>
      </p:pic>
      <p:sp>
        <p:nvSpPr>
          <p:cNvPr id="17" name="矩形 16">
            <a:extLst>
              <a:ext uri="{FF2B5EF4-FFF2-40B4-BE49-F238E27FC236}">
                <a16:creationId xmlns:a16="http://schemas.microsoft.com/office/drawing/2014/main" id="{6649BD70-8053-E7B0-D47F-390F8BCE8F0A}"/>
              </a:ext>
            </a:extLst>
          </p:cNvPr>
          <p:cNvSpPr/>
          <p:nvPr/>
        </p:nvSpPr>
        <p:spPr>
          <a:xfrm rot="16200000">
            <a:off x="2666999" y="-2667002"/>
            <a:ext cx="6858001" cy="12192000"/>
          </a:xfrm>
          <a:prstGeom prst="rect">
            <a:avLst/>
          </a:prstGeom>
          <a:gradFill>
            <a:gsLst>
              <a:gs pos="0">
                <a:srgbClr val="030303">
                  <a:alpha val="0"/>
                </a:srgbClr>
              </a:gs>
              <a:gs pos="53000">
                <a:srgbClr val="0001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9FED4C80-3821-325F-F9AD-325E34D25CB6}"/>
              </a:ext>
            </a:extLst>
          </p:cNvPr>
          <p:cNvSpPr/>
          <p:nvPr/>
        </p:nvSpPr>
        <p:spPr>
          <a:xfrm>
            <a:off x="3964626" y="2"/>
            <a:ext cx="8227374" cy="2932768"/>
          </a:xfrm>
          <a:prstGeom prst="rect">
            <a:avLst/>
          </a:prstGeom>
          <a:solidFill>
            <a:srgbClr val="00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2"/>
              </a:solidFill>
            </a:endParaRPr>
          </a:p>
        </p:txBody>
      </p:sp>
      <p:sp>
        <p:nvSpPr>
          <p:cNvPr id="2" name="文字方塊 1">
            <a:extLst>
              <a:ext uri="{FF2B5EF4-FFF2-40B4-BE49-F238E27FC236}">
                <a16:creationId xmlns:a16="http://schemas.microsoft.com/office/drawing/2014/main" id="{D86D6767-C699-9884-D289-DDE990DF8343}"/>
              </a:ext>
            </a:extLst>
          </p:cNvPr>
          <p:cNvSpPr txBox="1"/>
          <p:nvPr/>
        </p:nvSpPr>
        <p:spPr>
          <a:xfrm>
            <a:off x="4373472" y="526790"/>
            <a:ext cx="7602200" cy="2923877"/>
          </a:xfrm>
          <a:prstGeom prst="rect">
            <a:avLst/>
          </a:prstGeom>
          <a:noFill/>
        </p:spPr>
        <p:txBody>
          <a:bodyPr wrap="square" rtlCol="0">
            <a:spAutoFit/>
          </a:bodyPr>
          <a:lstStyle/>
          <a:p>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rPr>
              <a:t>High efficiency video editing storage for NAS with Thunderbolt</a:t>
            </a:r>
            <a:r>
              <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rPr>
              <a:t>and 25GbE </a:t>
            </a:r>
          </a:p>
        </p:txBody>
      </p:sp>
      <p:sp>
        <p:nvSpPr>
          <p:cNvPr id="4" name="文字方塊 3">
            <a:extLst>
              <a:ext uri="{FF2B5EF4-FFF2-40B4-BE49-F238E27FC236}">
                <a16:creationId xmlns:a16="http://schemas.microsoft.com/office/drawing/2014/main" id="{135950A7-7C59-A853-938D-D125EFBF2547}"/>
              </a:ext>
            </a:extLst>
          </p:cNvPr>
          <p:cNvSpPr txBox="1"/>
          <p:nvPr/>
        </p:nvSpPr>
        <p:spPr>
          <a:xfrm>
            <a:off x="4373472" y="4756450"/>
            <a:ext cx="7602200" cy="1302921"/>
          </a:xfrm>
          <a:prstGeom prst="rect">
            <a:avLst/>
          </a:prstGeom>
          <a:noFill/>
        </p:spPr>
        <p:txBody>
          <a:bodyPr wrap="square" lIns="91440" tIns="45720" rIns="91440" bIns="45720" rtlCol="0" anchor="t">
            <a:spAutoFit/>
          </a:bodyPr>
          <a:lstStyle/>
          <a:p>
            <a:pPr marL="264795" indent="-179070">
              <a:spcBef>
                <a:spcPts val="800"/>
              </a:spcBef>
              <a:buClr>
                <a:schemeClr val="bg1"/>
              </a:buClr>
              <a:buFont typeface="Arial" panose="020B0604020202020204" pitchFamily="34" charset="0"/>
              <a:buChar char="•"/>
            </a:pPr>
            <a:r>
              <a:rPr lang="en-US" altLang="zh-TW" b="1">
                <a:solidFill>
                  <a:srgbClr val="FE4F00"/>
                </a:solidFill>
                <a:latin typeface="Arial"/>
                <a:ea typeface="微軟正黑體"/>
                <a:cs typeface="Arial"/>
              </a:rPr>
              <a:t>Thunderbolt :</a:t>
            </a:r>
            <a:r>
              <a:rPr lang="zh-TW" altLang="en-US" b="1">
                <a:solidFill>
                  <a:srgbClr val="FE4F00"/>
                </a:solidFill>
                <a:latin typeface="Arial"/>
                <a:ea typeface="微軟正黑體"/>
                <a:cs typeface="Arial"/>
              </a:rPr>
              <a:t> </a:t>
            </a:r>
            <a:r>
              <a:rPr lang="en-US" altLang="zh-TW" b="1">
                <a:solidFill>
                  <a:schemeClr val="bg1"/>
                </a:solidFill>
                <a:latin typeface="Arial"/>
                <a:ea typeface="微軟正黑體"/>
                <a:cs typeface="Arial"/>
              </a:rPr>
              <a:t>Allows for fast transfer speeds and low latency, ensuring that editing is seamless and without interruption. </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64795" indent="-179070">
              <a:spcBef>
                <a:spcPts val="800"/>
              </a:spcBef>
              <a:buClr>
                <a:schemeClr val="bg1"/>
              </a:buClr>
              <a:buFont typeface="Arial" panose="020B0604020202020204" pitchFamily="34" charset="0"/>
              <a:buChar char="•"/>
            </a:pPr>
            <a:r>
              <a:rPr lang="en-US" altLang="zh-TW" b="1">
                <a:solidFill>
                  <a:srgbClr val="FE4F00"/>
                </a:solidFill>
                <a:latin typeface="Arial"/>
                <a:ea typeface="微軟正黑體"/>
                <a:cs typeface="Arial"/>
              </a:rPr>
              <a:t>25GbE :</a:t>
            </a:r>
            <a:r>
              <a:rPr lang="zh-TW" altLang="en-US" b="1">
                <a:solidFill>
                  <a:srgbClr val="FE4F00"/>
                </a:solidFill>
                <a:latin typeface="Arial"/>
                <a:ea typeface="微軟正黑體"/>
                <a:cs typeface="Arial"/>
              </a:rPr>
              <a:t> </a:t>
            </a:r>
            <a:r>
              <a:rPr lang="en-US" altLang="zh-TW" b="1">
                <a:solidFill>
                  <a:schemeClr val="bg1"/>
                </a:solidFill>
                <a:latin typeface="Arial"/>
                <a:ea typeface="微軟正黑體"/>
                <a:cs typeface="Arial"/>
              </a:rPr>
              <a:t>Allows for faster data transfer rates and is ideal for working with high-resolution videos.</a:t>
            </a:r>
          </a:p>
        </p:txBody>
      </p:sp>
      <p:sp>
        <p:nvSpPr>
          <p:cNvPr id="7" name="文字方塊 6">
            <a:extLst>
              <a:ext uri="{FF2B5EF4-FFF2-40B4-BE49-F238E27FC236}">
                <a16:creationId xmlns:a16="http://schemas.microsoft.com/office/drawing/2014/main" id="{2CB1D483-FD9F-0117-DC9F-CC9E4FCEB7C5}"/>
              </a:ext>
            </a:extLst>
          </p:cNvPr>
          <p:cNvSpPr txBox="1"/>
          <p:nvPr/>
        </p:nvSpPr>
        <p:spPr>
          <a:xfrm>
            <a:off x="4295014" y="3739546"/>
            <a:ext cx="7072861" cy="830997"/>
          </a:xfrm>
          <a:prstGeom prst="rect">
            <a:avLst/>
          </a:prstGeom>
          <a:noFill/>
        </p:spPr>
        <p:txBody>
          <a:bodyPr wrap="square">
            <a:spAutoFit/>
          </a:bodyPr>
          <a:lstStyle/>
          <a:p>
            <a:pPr marL="85725">
              <a:spcBef>
                <a:spcPts val="1200"/>
              </a:spcBef>
              <a:buClr>
                <a:schemeClr val="bg1"/>
              </a:buClr>
            </a:pPr>
            <a:r>
              <a:rPr lang="en-US" altLang="zh-TW" sz="2400" b="1">
                <a:solidFill>
                  <a:srgbClr val="FE4F00"/>
                </a:solidFill>
                <a:latin typeface="Arial" panose="020B0604020202020204" pitchFamily="34" charset="0"/>
                <a:ea typeface="微軟正黑體" panose="020B0604030504040204" pitchFamily="34" charset="-120"/>
                <a:cs typeface="Arial" panose="020B0604020202020204" pitchFamily="34" charset="0"/>
              </a:rPr>
              <a:t>Video editing requires large file sizes and fast processing speeds to ensure smooth editing.</a:t>
            </a:r>
          </a:p>
        </p:txBody>
      </p:sp>
    </p:spTree>
    <p:extLst>
      <p:ext uri="{BB962C8B-B14F-4D97-AF65-F5344CB8AC3E}">
        <p14:creationId xmlns:p14="http://schemas.microsoft.com/office/powerpoint/2010/main" val="1305161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圓角 48">
            <a:extLst>
              <a:ext uri="{FF2B5EF4-FFF2-40B4-BE49-F238E27FC236}">
                <a16:creationId xmlns:a16="http://schemas.microsoft.com/office/drawing/2014/main" id="{FD312D11-D9F6-B697-3063-6120A8A9757E}"/>
              </a:ext>
            </a:extLst>
          </p:cNvPr>
          <p:cNvSpPr/>
          <p:nvPr/>
        </p:nvSpPr>
        <p:spPr>
          <a:xfrm>
            <a:off x="5968253" y="2393575"/>
            <a:ext cx="59458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圓角 51">
            <a:extLst>
              <a:ext uri="{FF2B5EF4-FFF2-40B4-BE49-F238E27FC236}">
                <a16:creationId xmlns:a16="http://schemas.microsoft.com/office/drawing/2014/main" id="{A3AC0727-E6CD-0914-996A-2FBEC67C5529}"/>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0B64F3B7-6102-2230-C954-E0CFB3B2998A}"/>
              </a:ext>
            </a:extLst>
          </p:cNvPr>
          <p:cNvSpPr txBox="1"/>
          <p:nvPr/>
        </p:nvSpPr>
        <p:spPr>
          <a:xfrm>
            <a:off x="563955" y="1340599"/>
            <a:ext cx="11310281" cy="1000274"/>
          </a:xfrm>
          <a:prstGeom prst="rect">
            <a:avLst/>
          </a:prstGeom>
          <a:noFill/>
        </p:spPr>
        <p:txBody>
          <a:bodyPr wrap="square" lIns="91440" tIns="45720" rIns="91440" bIns="45720" rtlCol="0" anchor="t">
            <a:spAutoFit/>
          </a:bodyPr>
          <a:lstStyle/>
          <a:p>
            <a:r>
              <a:rPr lang="en-US" sz="1850">
                <a:solidFill>
                  <a:schemeClr val="bg1"/>
                </a:solidFill>
                <a:ea typeface="Microsoft JhengHei UI"/>
              </a:rPr>
              <a:t>A SMB 3 client automatically establishes multiple connections to the SMB server for a single SMB session. The connection also provides bandwidth aggregation and network fault tolerance.</a:t>
            </a:r>
            <a:endParaRPr lang="zh-TW">
              <a:solidFill>
                <a:schemeClr val="bg1"/>
              </a:solidFill>
              <a:ea typeface="Microsoft JhengHei UI"/>
            </a:endParaRPr>
          </a:p>
          <a:p>
            <a:r>
              <a:rPr lang="en-US" sz="1100">
                <a:solidFill>
                  <a:schemeClr val="bg1"/>
                </a:solidFill>
              </a:rPr>
              <a:t>Requirement: Both NAS and Client device support SMB 3.0 protocol. NAS: QTS 5.1.0 (or later), </a:t>
            </a:r>
            <a:r>
              <a:rPr lang="en-US" sz="1100" err="1">
                <a:solidFill>
                  <a:schemeClr val="bg1"/>
                </a:solidFill>
              </a:rPr>
              <a:t>QuTS</a:t>
            </a:r>
            <a:r>
              <a:rPr lang="en-US" sz="1100">
                <a:solidFill>
                  <a:schemeClr val="bg1"/>
                </a:solidFill>
              </a:rPr>
              <a:t> hero h5.1.0 (or later). Clients: Windows Server 2012 (or later), macOS Big Sur 11.3.1 (or later)</a:t>
            </a:r>
            <a:endParaRPr lang="en-TW" sz="1100">
              <a:solidFill>
                <a:schemeClr val="bg1"/>
              </a:solidFill>
            </a:endParaRPr>
          </a:p>
        </p:txBody>
      </p:sp>
      <p:sp>
        <p:nvSpPr>
          <p:cNvPr id="56" name="文字方塊 55">
            <a:extLst>
              <a:ext uri="{FF2B5EF4-FFF2-40B4-BE49-F238E27FC236}">
                <a16:creationId xmlns:a16="http://schemas.microsoft.com/office/drawing/2014/main" id="{F854E5A7-EBE2-E278-F114-291F8AA7576C}"/>
              </a:ext>
            </a:extLst>
          </p:cNvPr>
          <p:cNvSpPr txBox="1"/>
          <p:nvPr/>
        </p:nvSpPr>
        <p:spPr>
          <a:xfrm>
            <a:off x="1798996" y="2605880"/>
            <a:ext cx="2533090" cy="369332"/>
          </a:xfrm>
          <a:prstGeom prst="rect">
            <a:avLst/>
          </a:prstGeom>
          <a:noFill/>
        </p:spPr>
        <p:txBody>
          <a:bodyPr wrap="square">
            <a:spAutoFit/>
          </a:bodyPr>
          <a:lstStyle/>
          <a:p>
            <a:r>
              <a:rPr lang="en-US" altLang="zh-TW" sz="1800" b="1">
                <a:solidFill>
                  <a:schemeClr val="tx1"/>
                </a:solidFill>
                <a:latin typeface="Arial" panose="020B0604020202020204" pitchFamily="34" charset="0"/>
                <a:cs typeface="Arial" panose="020B0604020202020204" pitchFamily="34" charset="0"/>
              </a:rPr>
              <a:t>Without </a:t>
            </a:r>
            <a:r>
              <a:rPr lang="en-TW" altLang="zh-TW" sz="1800" b="1">
                <a:solidFill>
                  <a:schemeClr val="tx1"/>
                </a:solidFill>
                <a:latin typeface="Arial" panose="020B0604020202020204" pitchFamily="34" charset="0"/>
                <a:cs typeface="Arial" panose="020B0604020202020204" pitchFamily="34" charset="0"/>
              </a:rPr>
              <a:t>Multichannel</a:t>
            </a:r>
            <a:endParaRPr lang="zh-TW" altLang="en-US"/>
          </a:p>
        </p:txBody>
      </p:sp>
      <p:sp>
        <p:nvSpPr>
          <p:cNvPr id="58" name="文字方塊 57">
            <a:extLst>
              <a:ext uri="{FF2B5EF4-FFF2-40B4-BE49-F238E27FC236}">
                <a16:creationId xmlns:a16="http://schemas.microsoft.com/office/drawing/2014/main" id="{6DF2F27A-651F-0041-7CA8-C2AD7A1532D3}"/>
              </a:ext>
            </a:extLst>
          </p:cNvPr>
          <p:cNvSpPr txBox="1"/>
          <p:nvPr/>
        </p:nvSpPr>
        <p:spPr>
          <a:xfrm>
            <a:off x="7908298" y="2605880"/>
            <a:ext cx="2533090" cy="369332"/>
          </a:xfrm>
          <a:prstGeom prst="rect">
            <a:avLst/>
          </a:prstGeom>
          <a:noFill/>
        </p:spPr>
        <p:txBody>
          <a:bodyPr wrap="square">
            <a:spAutoFit/>
          </a:bodyPr>
          <a:lstStyle/>
          <a:p>
            <a:r>
              <a:rPr lang="en-US" altLang="zh-TW" sz="1800" b="1">
                <a:solidFill>
                  <a:schemeClr val="tx1"/>
                </a:solidFill>
                <a:latin typeface="Arial" panose="020B0604020202020204" pitchFamily="34" charset="0"/>
                <a:cs typeface="Arial" panose="020B0604020202020204" pitchFamily="34" charset="0"/>
              </a:rPr>
              <a:t>With </a:t>
            </a:r>
            <a:r>
              <a:rPr lang="en-TW" altLang="zh-TW" sz="1800" b="1">
                <a:solidFill>
                  <a:schemeClr val="tx1"/>
                </a:solidFill>
                <a:latin typeface="Arial" panose="020B0604020202020204" pitchFamily="34" charset="0"/>
                <a:cs typeface="Arial" panose="020B0604020202020204" pitchFamily="34" charset="0"/>
              </a:rPr>
              <a:t>Multichannel</a:t>
            </a:r>
            <a:endParaRPr lang="zh-TW" altLang="en-US"/>
          </a:p>
        </p:txBody>
      </p:sp>
      <p:pic>
        <p:nvPicPr>
          <p:cNvPr id="60" name="圖形 59" descr="一張含有 卡通 的圖片&#10;&#10;自動產生的描述">
            <a:extLst>
              <a:ext uri="{FF2B5EF4-FFF2-40B4-BE49-F238E27FC236}">
                <a16:creationId xmlns:a16="http://schemas.microsoft.com/office/drawing/2014/main" id="{1B19FFEA-CB4A-D595-169C-4422E51890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558"/>
          <a:stretch/>
        </p:blipFill>
        <p:spPr>
          <a:xfrm>
            <a:off x="525768" y="3252211"/>
            <a:ext cx="5030021" cy="3149975"/>
          </a:xfrm>
          <a:prstGeom prst="rect">
            <a:avLst/>
          </a:prstGeom>
        </p:spPr>
      </p:pic>
      <p:sp>
        <p:nvSpPr>
          <p:cNvPr id="62" name="文字方塊 61">
            <a:extLst>
              <a:ext uri="{FF2B5EF4-FFF2-40B4-BE49-F238E27FC236}">
                <a16:creationId xmlns:a16="http://schemas.microsoft.com/office/drawing/2014/main" id="{440B4DFA-D40D-24D6-BFBC-39F123D07CFE}"/>
              </a:ext>
            </a:extLst>
          </p:cNvPr>
          <p:cNvSpPr txBox="1"/>
          <p:nvPr/>
        </p:nvSpPr>
        <p:spPr>
          <a:xfrm>
            <a:off x="10667869" y="4452029"/>
            <a:ext cx="960929" cy="276999"/>
          </a:xfrm>
          <a:prstGeom prst="rect">
            <a:avLst/>
          </a:prstGeom>
          <a:noFill/>
        </p:spPr>
        <p:txBody>
          <a:bodyPr wrap="square">
            <a:spAutoFit/>
          </a:bodyPr>
          <a:lstStyle/>
          <a:p>
            <a:r>
              <a:rPr lang="en-US" altLang="zh-TW" sz="1200" b="1">
                <a:solidFill>
                  <a:schemeClr val="tx1"/>
                </a:solidFill>
                <a:latin typeface="Arial" panose="020B0604020202020204" pitchFamily="34" charset="0"/>
                <a:cs typeface="Arial" panose="020B0604020202020204" pitchFamily="34" charset="0"/>
              </a:rPr>
              <a:t>Faster!</a:t>
            </a:r>
            <a:endParaRPr lang="zh-TW" altLang="en-US" sz="1200"/>
          </a:p>
        </p:txBody>
      </p:sp>
      <p:sp>
        <p:nvSpPr>
          <p:cNvPr id="64" name="文字方塊 63">
            <a:extLst>
              <a:ext uri="{FF2B5EF4-FFF2-40B4-BE49-F238E27FC236}">
                <a16:creationId xmlns:a16="http://schemas.microsoft.com/office/drawing/2014/main" id="{C8DA6D3E-6425-3959-A848-F4DEA3AD2CDB}"/>
              </a:ext>
            </a:extLst>
          </p:cNvPr>
          <p:cNvSpPr txBox="1"/>
          <p:nvPr/>
        </p:nvSpPr>
        <p:spPr>
          <a:xfrm>
            <a:off x="10704003" y="5886733"/>
            <a:ext cx="1640250" cy="461665"/>
          </a:xfrm>
          <a:prstGeom prst="rect">
            <a:avLst/>
          </a:prstGeom>
          <a:noFill/>
        </p:spPr>
        <p:txBody>
          <a:bodyPr wrap="square">
            <a:spAutoFit/>
          </a:bodyPr>
          <a:lstStyle/>
          <a:p>
            <a:r>
              <a:rPr lang="en-US" altLang="zh-TW" sz="1200" b="1">
                <a:solidFill>
                  <a:schemeClr val="tx1"/>
                </a:solidFill>
                <a:latin typeface="Arial" panose="020B0604020202020204" pitchFamily="34" charset="0"/>
                <a:cs typeface="Arial" panose="020B0604020202020204" pitchFamily="34" charset="0"/>
              </a:rPr>
              <a:t>Network fault tolerance!</a:t>
            </a:r>
            <a:endParaRPr lang="zh-TW" altLang="en-US" sz="1200"/>
          </a:p>
        </p:txBody>
      </p:sp>
      <p:pic>
        <p:nvPicPr>
          <p:cNvPr id="66" name="圖形 65" descr="一張含有 卡通 的圖片&#10;&#10;自動產生的描述">
            <a:extLst>
              <a:ext uri="{FF2B5EF4-FFF2-40B4-BE49-F238E27FC236}">
                <a16:creationId xmlns:a16="http://schemas.microsoft.com/office/drawing/2014/main" id="{BC822D76-08CD-24A9-BA56-084DF754E68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3413" r="-855"/>
          <a:stretch/>
        </p:blipFill>
        <p:spPr>
          <a:xfrm>
            <a:off x="6077283" y="3252210"/>
            <a:ext cx="5030021" cy="3149975"/>
          </a:xfrm>
          <a:prstGeom prst="rect">
            <a:avLst/>
          </a:prstGeom>
        </p:spPr>
      </p:pic>
      <p:sp>
        <p:nvSpPr>
          <p:cNvPr id="68" name="標題 1">
            <a:extLst>
              <a:ext uri="{FF2B5EF4-FFF2-40B4-BE49-F238E27FC236}">
                <a16:creationId xmlns:a16="http://schemas.microsoft.com/office/drawing/2014/main" id="{C79CA4CB-3628-8987-B5B5-92DFB835079C}"/>
              </a:ext>
            </a:extLst>
          </p:cNvPr>
          <p:cNvSpPr txBox="1">
            <a:spLocks/>
          </p:cNvSpPr>
          <p:nvPr/>
        </p:nvSpPr>
        <p:spPr>
          <a:xfrm>
            <a:off x="653690" y="417872"/>
            <a:ext cx="11218762" cy="1292506"/>
          </a:xfrm>
          <a:prstGeom prst="rect">
            <a:avLst/>
          </a:prstGeom>
        </p:spPr>
        <p:txBody>
          <a:bodyPr lIns="91440" tIns="45720" rIns="91440" bIns="45720" anchor="t"/>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altLang="zh-TW" sz="4400" b="1">
                <a:solidFill>
                  <a:schemeClr val="bg1"/>
                </a:solidFill>
                <a:latin typeface="Microsoft JhengHei"/>
                <a:ea typeface="新細明體"/>
              </a:rPr>
              <a:t>SMB Multichannel for doubled speed</a:t>
            </a:r>
            <a:endParaRPr lang="zh-TW" altLang="en-US" sz="4400" b="1">
              <a:solidFill>
                <a:schemeClr val="bg1"/>
              </a:solidFill>
              <a:latin typeface="Microsoft JhengHei"/>
              <a:ea typeface="Microsoft JhengHei"/>
              <a:cs typeface="Calibri Light"/>
            </a:endParaRPr>
          </a:p>
        </p:txBody>
      </p:sp>
    </p:spTree>
    <p:extLst>
      <p:ext uri="{BB962C8B-B14F-4D97-AF65-F5344CB8AC3E}">
        <p14:creationId xmlns:p14="http://schemas.microsoft.com/office/powerpoint/2010/main" val="3420812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hidden="1">
            <a:extLst>
              <a:ext uri="{FF2B5EF4-FFF2-40B4-BE49-F238E27FC236}">
                <a16:creationId xmlns:a16="http://schemas.microsoft.com/office/drawing/2014/main" id="{3EB2510F-C6AF-4B11-95F4-E34181A816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2"/>
            <a:ext cx="12191999" cy="1589740"/>
          </a:xfrm>
          <a:prstGeom prst="rect">
            <a:avLst/>
          </a:prstGeom>
        </p:spPr>
      </p:pic>
      <p:sp>
        <p:nvSpPr>
          <p:cNvPr id="6" name="矩形 5" hidden="1">
            <a:extLst>
              <a:ext uri="{FF2B5EF4-FFF2-40B4-BE49-F238E27FC236}">
                <a16:creationId xmlns:a16="http://schemas.microsoft.com/office/drawing/2014/main" id="{081AE828-1406-43AE-9C51-426991CBB2AD}"/>
              </a:ext>
            </a:extLst>
          </p:cNvPr>
          <p:cNvSpPr/>
          <p:nvPr/>
        </p:nvSpPr>
        <p:spPr>
          <a:xfrm>
            <a:off x="709782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網頁瀏覽</a:t>
            </a:r>
          </a:p>
        </p:txBody>
      </p:sp>
      <p:sp>
        <p:nvSpPr>
          <p:cNvPr id="30" name="矩形 29" hidden="1">
            <a:extLst>
              <a:ext uri="{FF2B5EF4-FFF2-40B4-BE49-F238E27FC236}">
                <a16:creationId xmlns:a16="http://schemas.microsoft.com/office/drawing/2014/main" id="{7D546892-55E0-4C44-B362-AD5A8C36F83A}"/>
              </a:ext>
            </a:extLst>
          </p:cNvPr>
          <p:cNvSpPr/>
          <p:nvPr/>
        </p:nvSpPr>
        <p:spPr>
          <a:xfrm>
            <a:off x="186045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手機瀏覽</a:t>
            </a:r>
          </a:p>
        </p:txBody>
      </p:sp>
      <p:sp>
        <p:nvSpPr>
          <p:cNvPr id="7" name="矩形 6"/>
          <p:cNvSpPr/>
          <p:nvPr/>
        </p:nvSpPr>
        <p:spPr>
          <a:xfrm>
            <a:off x="733330" y="1792560"/>
            <a:ext cx="10891319" cy="646331"/>
          </a:xfrm>
          <a:prstGeom prst="rect">
            <a:avLst/>
          </a:prstGeom>
        </p:spPr>
        <p:txBody>
          <a:bodyPr wrap="square" lIns="91440" tIns="45720" rIns="91440" bIns="45720" anchor="t">
            <a:spAutoFit/>
          </a:bodyPr>
          <a:lstStyle/>
          <a:p>
            <a:r>
              <a:rPr lang="en-US" altLang="zh-TW">
                <a:solidFill>
                  <a:schemeClr val="bg1"/>
                </a:solidFill>
                <a:latin typeface="Arial" panose="020B0604020202020204" pitchFamily="34" charset="0"/>
                <a:ea typeface="微軟正黑體 Light"/>
                <a:cs typeface="Arial" panose="020B0604020202020204" pitchFamily="34" charset="0"/>
              </a:rPr>
              <a:t>All the files and folders stored on your NAS and connected storage spaces are accessible through a familiar interface, and rich search/sort functions are available to help find files.</a:t>
            </a:r>
          </a:p>
        </p:txBody>
      </p:sp>
      <p:sp>
        <p:nvSpPr>
          <p:cNvPr id="8" name="標題 1">
            <a:extLst>
              <a:ext uri="{FF2B5EF4-FFF2-40B4-BE49-F238E27FC236}">
                <a16:creationId xmlns:a16="http://schemas.microsoft.com/office/drawing/2014/main" id="{1EF08B7D-B914-C48F-3A55-A494FA2F0981}"/>
              </a:ext>
            </a:extLst>
          </p:cNvPr>
          <p:cNvSpPr txBox="1">
            <a:spLocks/>
          </p:cNvSpPr>
          <p:nvPr/>
        </p:nvSpPr>
        <p:spPr>
          <a:xfrm>
            <a:off x="0" y="254329"/>
            <a:ext cx="12191999" cy="13795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File Station : Easy to use, easy to find</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35" name="群組 34">
            <a:extLst>
              <a:ext uri="{FF2B5EF4-FFF2-40B4-BE49-F238E27FC236}">
                <a16:creationId xmlns:a16="http://schemas.microsoft.com/office/drawing/2014/main" id="{06B71EC1-0B27-A006-318D-2A34AF838E4A}"/>
              </a:ext>
            </a:extLst>
          </p:cNvPr>
          <p:cNvGrpSpPr/>
          <p:nvPr/>
        </p:nvGrpSpPr>
        <p:grpSpPr>
          <a:xfrm>
            <a:off x="809096" y="2406367"/>
            <a:ext cx="10353077" cy="4524342"/>
            <a:chOff x="416271" y="1776073"/>
            <a:chExt cx="11134122" cy="5000177"/>
          </a:xfrm>
        </p:grpSpPr>
        <p:sp>
          <p:nvSpPr>
            <p:cNvPr id="36" name="矩形 35">
              <a:extLst>
                <a:ext uri="{FF2B5EF4-FFF2-40B4-BE49-F238E27FC236}">
                  <a16:creationId xmlns:a16="http://schemas.microsoft.com/office/drawing/2014/main" id="{EFB4001E-73DC-41D2-AFDF-340F06FCD3D6}"/>
                </a:ext>
              </a:extLst>
            </p:cNvPr>
            <p:cNvSpPr/>
            <p:nvPr/>
          </p:nvSpPr>
          <p:spPr>
            <a:xfrm>
              <a:off x="1752677" y="1873029"/>
              <a:ext cx="1149827" cy="496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1219140"/>
              <a:r>
                <a:rPr lang="en-GB" altLang="zh-TW" sz="2400" b="1" err="1">
                  <a:solidFill>
                    <a:srgbClr val="FE4F00"/>
                  </a:solidFill>
                  <a:latin typeface="Arial" panose="020B0604020202020204" pitchFamily="34" charset="0"/>
                  <a:ea typeface="微軟正黑體"/>
                  <a:cs typeface="Arial" panose="020B0604020202020204" pitchFamily="34" charset="0"/>
                  <a:sym typeface="+mn-lt"/>
                </a:rPr>
                <a:t>Qfile</a:t>
              </a:r>
              <a:endParaRPr lang="en-GB" altLang="zh-TW" sz="2400" b="1">
                <a:solidFill>
                  <a:srgbClr val="FE4F00"/>
                </a:solidFill>
                <a:latin typeface="Arial" panose="020B0604020202020204" pitchFamily="34" charset="0"/>
                <a:ea typeface="微軟正黑體"/>
                <a:cs typeface="Arial" panose="020B0604020202020204" pitchFamily="34" charset="0"/>
              </a:endParaRPr>
            </a:p>
          </p:txBody>
        </p:sp>
        <p:grpSp>
          <p:nvGrpSpPr>
            <p:cNvPr id="37" name="群組 36">
              <a:extLst>
                <a:ext uri="{FF2B5EF4-FFF2-40B4-BE49-F238E27FC236}">
                  <a16:creationId xmlns:a16="http://schemas.microsoft.com/office/drawing/2014/main" id="{F5DC24D3-00DC-461E-B38C-809F76F7466E}"/>
                </a:ext>
              </a:extLst>
            </p:cNvPr>
            <p:cNvGrpSpPr/>
            <p:nvPr/>
          </p:nvGrpSpPr>
          <p:grpSpPr>
            <a:xfrm>
              <a:off x="416271" y="2279014"/>
              <a:ext cx="3822651" cy="4497236"/>
              <a:chOff x="3404225" y="1239925"/>
              <a:chExt cx="2264102" cy="2663649"/>
            </a:xfrm>
            <a:effectLst>
              <a:outerShdw blurRad="50800" dist="38100" dir="2700000" algn="tl" rotWithShape="0">
                <a:prstClr val="black">
                  <a:alpha val="40000"/>
                </a:prstClr>
              </a:outerShdw>
            </a:effectLst>
          </p:grpSpPr>
          <p:pic>
            <p:nvPicPr>
              <p:cNvPr id="52" name="Shape 486">
                <a:extLst>
                  <a:ext uri="{FF2B5EF4-FFF2-40B4-BE49-F238E27FC236}">
                    <a16:creationId xmlns:a16="http://schemas.microsoft.com/office/drawing/2014/main" id="{93D37101-B0CC-4A09-B5BD-F70CED82A6D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404225" y="1239925"/>
                <a:ext cx="2264102" cy="2663649"/>
              </a:xfrm>
              <a:prstGeom prst="rect">
                <a:avLst/>
              </a:prstGeom>
              <a:noFill/>
              <a:ln>
                <a:noFill/>
              </a:ln>
            </p:spPr>
          </p:pic>
          <p:pic>
            <p:nvPicPr>
              <p:cNvPr id="53" name="Shape 488">
                <a:extLst>
                  <a:ext uri="{FF2B5EF4-FFF2-40B4-BE49-F238E27FC236}">
                    <a16:creationId xmlns:a16="http://schemas.microsoft.com/office/drawing/2014/main" id="{C47FC85E-E317-43E4-AD0F-34F7413FB515}"/>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001523" y="1620750"/>
                <a:ext cx="1069500" cy="1902287"/>
              </a:xfrm>
              <a:prstGeom prst="rect">
                <a:avLst/>
              </a:prstGeom>
              <a:noFill/>
              <a:ln>
                <a:noFill/>
              </a:ln>
            </p:spPr>
          </p:pic>
        </p:grpSp>
        <p:sp>
          <p:nvSpPr>
            <p:cNvPr id="38" name="矩形 37">
              <a:extLst>
                <a:ext uri="{FF2B5EF4-FFF2-40B4-BE49-F238E27FC236}">
                  <a16:creationId xmlns:a16="http://schemas.microsoft.com/office/drawing/2014/main" id="{6701917E-3891-49F1-AC05-552BB2FBB2A8}"/>
                </a:ext>
              </a:extLst>
            </p:cNvPr>
            <p:cNvSpPr/>
            <p:nvPr/>
          </p:nvSpPr>
          <p:spPr>
            <a:xfrm>
              <a:off x="6474167" y="1825351"/>
              <a:ext cx="3039373" cy="658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1219140"/>
              <a:r>
                <a:rPr lang="en-GB" altLang="zh-TW" sz="2400" b="1">
                  <a:solidFill>
                    <a:srgbClr val="FE4F00"/>
                  </a:solidFill>
                  <a:latin typeface="Arial" panose="020B0604020202020204" pitchFamily="34" charset="0"/>
                  <a:ea typeface="微軟正黑體"/>
                  <a:cs typeface="Arial" panose="020B0604020202020204" pitchFamily="34" charset="0"/>
                  <a:sym typeface="+mn-lt"/>
                </a:rPr>
                <a:t>File Station</a:t>
              </a:r>
              <a:endParaRPr lang="en-GB" altLang="zh-TW" sz="2400" b="1">
                <a:solidFill>
                  <a:srgbClr val="FE4F00"/>
                </a:solidFill>
                <a:latin typeface="Arial" panose="020B0604020202020204" pitchFamily="34" charset="0"/>
                <a:ea typeface="微軟正黑體"/>
                <a:cs typeface="Arial" panose="020B0604020202020204" pitchFamily="34" charset="0"/>
              </a:endParaRPr>
            </a:p>
          </p:txBody>
        </p:sp>
        <p:pic>
          <p:nvPicPr>
            <p:cNvPr id="39" name="圖片 38">
              <a:extLst>
                <a:ext uri="{FF2B5EF4-FFF2-40B4-BE49-F238E27FC236}">
                  <a16:creationId xmlns:a16="http://schemas.microsoft.com/office/drawing/2014/main" id="{37A61AD8-1A7C-4075-80DB-46AE467858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56753" y="2355147"/>
              <a:ext cx="4993640" cy="4309633"/>
            </a:xfrm>
            <a:prstGeom prst="rect">
              <a:avLst/>
            </a:prstGeom>
            <a:noFill/>
            <a:ln>
              <a:noFill/>
              <a:prstDash val="solid"/>
            </a:ln>
            <a:effectLst>
              <a:outerShdw blurRad="228600" dist="152400" dir="8100000" algn="tr" rotWithShape="0">
                <a:prstClr val="black">
                  <a:alpha val="28000"/>
                </a:prstClr>
              </a:outerShdw>
            </a:effectLst>
          </p:spPr>
        </p:pic>
        <p:pic>
          <p:nvPicPr>
            <p:cNvPr id="40" name="Shape 489">
              <a:extLst>
                <a:ext uri="{FF2B5EF4-FFF2-40B4-BE49-F238E27FC236}">
                  <a16:creationId xmlns:a16="http://schemas.microsoft.com/office/drawing/2014/main" id="{F624F3A2-4201-4621-BA1B-78B11825FAF5}"/>
                </a:ext>
              </a:extLst>
            </p:cNvPr>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979010" y="4050638"/>
              <a:ext cx="2732689" cy="2173332"/>
            </a:xfrm>
            <a:prstGeom prst="rect">
              <a:avLst/>
            </a:prstGeom>
            <a:noFill/>
            <a:ln>
              <a:noFill/>
              <a:prstDash val="solid"/>
            </a:ln>
            <a:effectLst>
              <a:outerShdw blurRad="228600" dist="152400" dir="8100000" algn="tr" rotWithShape="0">
                <a:prstClr val="black">
                  <a:alpha val="28000"/>
                </a:prstClr>
              </a:outerShdw>
            </a:effectLst>
          </p:spPr>
        </p:pic>
        <p:sp>
          <p:nvSpPr>
            <p:cNvPr id="41" name="文字方塊 32">
              <a:extLst>
                <a:ext uri="{FF2B5EF4-FFF2-40B4-BE49-F238E27FC236}">
                  <a16:creationId xmlns:a16="http://schemas.microsoft.com/office/drawing/2014/main" id="{EE6E4158-CECC-4694-98DB-0DACB055D8EB}"/>
                </a:ext>
              </a:extLst>
            </p:cNvPr>
            <p:cNvSpPr txBox="1"/>
            <p:nvPr/>
          </p:nvSpPr>
          <p:spPr>
            <a:xfrm>
              <a:off x="4272032" y="4377355"/>
              <a:ext cx="1232936" cy="34014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40"/>
              <a:r>
                <a:rPr lang="en-US" altLang="zh-TW" sz="1400">
                  <a:solidFill>
                    <a:srgbClr val="FE4F00"/>
                  </a:solidFill>
                  <a:latin typeface="Arial"/>
                  <a:ea typeface="Microsoft JhengHei"/>
                  <a:cs typeface="Arial"/>
                  <a:sym typeface="+mn-lt"/>
                </a:rPr>
                <a:t>Local </a:t>
              </a:r>
              <a:r>
                <a:rPr lang="en-US" altLang="zh-TW" sz="1400">
                  <a:solidFill>
                    <a:srgbClr val="FE4F00"/>
                  </a:solidFill>
                  <a:latin typeface="Arial"/>
                  <a:ea typeface="微軟正黑體"/>
                  <a:cs typeface="Arial"/>
                  <a:sym typeface="+mn-lt"/>
                </a:rPr>
                <a:t>NAS</a:t>
              </a:r>
              <a:endParaRPr lang="zh-TW" altLang="en-US" sz="1400">
                <a:solidFill>
                  <a:srgbClr val="FE4F00"/>
                </a:solidFill>
                <a:latin typeface="Arial"/>
                <a:ea typeface="微軟正黑體"/>
                <a:cs typeface="Arial"/>
              </a:endParaRPr>
            </a:p>
          </p:txBody>
        </p:sp>
        <p:sp>
          <p:nvSpPr>
            <p:cNvPr id="42" name="文字方塊 33">
              <a:extLst>
                <a:ext uri="{FF2B5EF4-FFF2-40B4-BE49-F238E27FC236}">
                  <a16:creationId xmlns:a16="http://schemas.microsoft.com/office/drawing/2014/main" id="{3A41BB56-B739-4152-8BF9-46650DACAA75}"/>
                </a:ext>
              </a:extLst>
            </p:cNvPr>
            <p:cNvSpPr txBox="1"/>
            <p:nvPr/>
          </p:nvSpPr>
          <p:spPr>
            <a:xfrm>
              <a:off x="4290211" y="5411776"/>
              <a:ext cx="1232936" cy="57824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40"/>
              <a:r>
                <a:rPr lang="en-US" altLang="zh-TW" sz="1400">
                  <a:solidFill>
                    <a:srgbClr val="FE4F00"/>
                  </a:solidFill>
                  <a:latin typeface="Arial" panose="020B0604020202020204" pitchFamily="34" charset="0"/>
                  <a:ea typeface="Microsoft JhengHei"/>
                  <a:cs typeface="Arial" panose="020B0604020202020204" pitchFamily="34" charset="0"/>
                  <a:sym typeface="+mn-lt"/>
                </a:rPr>
                <a:t>Remote </a:t>
              </a:r>
              <a:r>
                <a:rPr lang="en-US" altLang="zh-TW" sz="1400">
                  <a:solidFill>
                    <a:srgbClr val="FE4F00"/>
                  </a:solidFill>
                  <a:latin typeface="Arial" panose="020B0604020202020204" pitchFamily="34" charset="0"/>
                  <a:ea typeface="微軟正黑體"/>
                  <a:cs typeface="Arial" panose="020B0604020202020204" pitchFamily="34" charset="0"/>
                  <a:sym typeface="+mn-lt"/>
                </a:rPr>
                <a:t>NAS</a:t>
              </a:r>
              <a:endParaRPr lang="zh-TW" altLang="en-US" sz="1400">
                <a:solidFill>
                  <a:srgbClr val="FE4F00"/>
                </a:solidFill>
                <a:latin typeface="Arial" panose="020B0604020202020204" pitchFamily="34" charset="0"/>
                <a:ea typeface="微軟正黑體"/>
                <a:cs typeface="Arial" panose="020B0604020202020204" pitchFamily="34" charset="0"/>
              </a:endParaRPr>
            </a:p>
          </p:txBody>
        </p:sp>
        <p:sp>
          <p:nvSpPr>
            <p:cNvPr id="43" name="文字方塊 35">
              <a:extLst>
                <a:ext uri="{FF2B5EF4-FFF2-40B4-BE49-F238E27FC236}">
                  <a16:creationId xmlns:a16="http://schemas.microsoft.com/office/drawing/2014/main" id="{85F8CC74-5F36-4F52-8547-F6158ABE8E21}"/>
                </a:ext>
              </a:extLst>
            </p:cNvPr>
            <p:cNvSpPr txBox="1"/>
            <p:nvPr/>
          </p:nvSpPr>
          <p:spPr>
            <a:xfrm>
              <a:off x="4196734" y="5985918"/>
              <a:ext cx="1419892" cy="34014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40"/>
              <a:r>
                <a:rPr lang="en-US" altLang="zh-TW" sz="1400">
                  <a:solidFill>
                    <a:srgbClr val="FE4F00"/>
                  </a:solidFill>
                  <a:latin typeface="Arial" panose="020B0604020202020204" pitchFamily="34" charset="0"/>
                  <a:ea typeface="Microsoft JhengHei"/>
                  <a:cs typeface="Arial" panose="020B0604020202020204" pitchFamily="34" charset="0"/>
                  <a:sym typeface="+mn-lt"/>
                </a:rPr>
                <a:t>Cloud Storage</a:t>
              </a:r>
              <a:endParaRPr lang="zh-TW" altLang="en-US" sz="1400">
                <a:solidFill>
                  <a:srgbClr val="FE4F00"/>
                </a:solidFill>
                <a:latin typeface="Arial" panose="020B0604020202020204" pitchFamily="34" charset="0"/>
                <a:ea typeface="Microsoft JhengHei"/>
                <a:cs typeface="Arial" panose="020B0604020202020204" pitchFamily="34" charset="0"/>
              </a:endParaRPr>
            </a:p>
          </p:txBody>
        </p:sp>
        <p:sp>
          <p:nvSpPr>
            <p:cNvPr id="44" name="箭號: 向右 2">
              <a:extLst>
                <a:ext uri="{FF2B5EF4-FFF2-40B4-BE49-F238E27FC236}">
                  <a16:creationId xmlns:a16="http://schemas.microsoft.com/office/drawing/2014/main" id="{99380733-5DCC-41AB-BEEC-B412C044063E}"/>
                </a:ext>
              </a:extLst>
            </p:cNvPr>
            <p:cNvSpPr/>
            <p:nvPr/>
          </p:nvSpPr>
          <p:spPr>
            <a:xfrm flipH="1">
              <a:off x="3218001"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Arial" panose="020B0604020202020204" pitchFamily="34" charset="0"/>
                <a:ea typeface="Microsoft JhengHei"/>
                <a:cs typeface="Arial" panose="020B0604020202020204" pitchFamily="34" charset="0"/>
              </a:endParaRPr>
            </a:p>
          </p:txBody>
        </p:sp>
        <p:sp>
          <p:nvSpPr>
            <p:cNvPr id="45" name="箭號: 向右 25">
              <a:extLst>
                <a:ext uri="{FF2B5EF4-FFF2-40B4-BE49-F238E27FC236}">
                  <a16:creationId xmlns:a16="http://schemas.microsoft.com/office/drawing/2014/main" id="{3BF5DF18-19C6-42DD-8116-56192C3D2927}"/>
                </a:ext>
              </a:extLst>
            </p:cNvPr>
            <p:cNvSpPr/>
            <p:nvPr/>
          </p:nvSpPr>
          <p:spPr>
            <a:xfrm flipH="1">
              <a:off x="3218001" y="5509303"/>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Arial" panose="020B0604020202020204" pitchFamily="34" charset="0"/>
                <a:ea typeface="Microsoft JhengHei"/>
                <a:cs typeface="Arial" panose="020B0604020202020204" pitchFamily="34" charset="0"/>
              </a:endParaRPr>
            </a:p>
          </p:txBody>
        </p:sp>
        <p:sp>
          <p:nvSpPr>
            <p:cNvPr id="46" name="箭號: 向右 26">
              <a:extLst>
                <a:ext uri="{FF2B5EF4-FFF2-40B4-BE49-F238E27FC236}">
                  <a16:creationId xmlns:a16="http://schemas.microsoft.com/office/drawing/2014/main" id="{82C4D85E-233B-424A-B90D-CABE76966395}"/>
                </a:ext>
              </a:extLst>
            </p:cNvPr>
            <p:cNvSpPr/>
            <p:nvPr/>
          </p:nvSpPr>
          <p:spPr>
            <a:xfrm flipH="1">
              <a:off x="3250157" y="5960117"/>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Arial" panose="020B0604020202020204" pitchFamily="34" charset="0"/>
                <a:ea typeface="Microsoft JhengHei"/>
                <a:cs typeface="Arial" panose="020B0604020202020204" pitchFamily="34" charset="0"/>
              </a:endParaRPr>
            </a:p>
          </p:txBody>
        </p:sp>
        <p:sp>
          <p:nvSpPr>
            <p:cNvPr id="47" name="箭號: 向右 30">
              <a:extLst>
                <a:ext uri="{FF2B5EF4-FFF2-40B4-BE49-F238E27FC236}">
                  <a16:creationId xmlns:a16="http://schemas.microsoft.com/office/drawing/2014/main" id="{A1AB5D39-58F9-44C8-846F-842C8A2F025A}"/>
                </a:ext>
              </a:extLst>
            </p:cNvPr>
            <p:cNvSpPr/>
            <p:nvPr/>
          </p:nvSpPr>
          <p:spPr>
            <a:xfrm>
              <a:off x="5511012"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Arial" panose="020B0604020202020204" pitchFamily="34" charset="0"/>
                <a:ea typeface="Microsoft JhengHei"/>
                <a:cs typeface="Arial" panose="020B0604020202020204" pitchFamily="34" charset="0"/>
              </a:endParaRPr>
            </a:p>
          </p:txBody>
        </p:sp>
        <p:sp>
          <p:nvSpPr>
            <p:cNvPr id="48" name="箭號: 向右 31">
              <a:extLst>
                <a:ext uri="{FF2B5EF4-FFF2-40B4-BE49-F238E27FC236}">
                  <a16:creationId xmlns:a16="http://schemas.microsoft.com/office/drawing/2014/main" id="{669C5E86-D5BE-4D23-B84B-DF299D38D31A}"/>
                </a:ext>
              </a:extLst>
            </p:cNvPr>
            <p:cNvSpPr/>
            <p:nvPr/>
          </p:nvSpPr>
          <p:spPr>
            <a:xfrm>
              <a:off x="5537603" y="549658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Arial" panose="020B0604020202020204" pitchFamily="34" charset="0"/>
                <a:ea typeface="Microsoft JhengHei"/>
                <a:cs typeface="Arial" panose="020B0604020202020204" pitchFamily="34" charset="0"/>
              </a:endParaRPr>
            </a:p>
          </p:txBody>
        </p:sp>
        <p:sp>
          <p:nvSpPr>
            <p:cNvPr id="49" name="箭號: 向右 32">
              <a:extLst>
                <a:ext uri="{FF2B5EF4-FFF2-40B4-BE49-F238E27FC236}">
                  <a16:creationId xmlns:a16="http://schemas.microsoft.com/office/drawing/2014/main" id="{FA34D855-C6E8-4603-941B-CDC45C821471}"/>
                </a:ext>
              </a:extLst>
            </p:cNvPr>
            <p:cNvSpPr/>
            <p:nvPr/>
          </p:nvSpPr>
          <p:spPr>
            <a:xfrm>
              <a:off x="5500769" y="5992707"/>
              <a:ext cx="1145865" cy="383196"/>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Arial" panose="020B0604020202020204" pitchFamily="34" charset="0"/>
                <a:ea typeface="Microsoft JhengHei"/>
                <a:cs typeface="Arial" panose="020B0604020202020204" pitchFamily="34" charset="0"/>
              </a:endParaRPr>
            </a:p>
          </p:txBody>
        </p:sp>
        <p:pic>
          <p:nvPicPr>
            <p:cNvPr id="50" name="圖形 3">
              <a:extLst>
                <a:ext uri="{FF2B5EF4-FFF2-40B4-BE49-F238E27FC236}">
                  <a16:creationId xmlns:a16="http://schemas.microsoft.com/office/drawing/2014/main" id="{3B051982-FBC7-42F5-B4A7-A33E6132294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3213" y="1776073"/>
              <a:ext cx="810851" cy="810851"/>
            </a:xfrm>
            <a:prstGeom prst="rect">
              <a:avLst/>
            </a:prstGeom>
            <a:effectLst>
              <a:outerShdw blurRad="228600" dist="152400" dir="8100000" algn="tr" rotWithShape="0">
                <a:prstClr val="black">
                  <a:alpha val="28000"/>
                </a:prstClr>
              </a:outerShdw>
            </a:effectLst>
          </p:spPr>
        </p:pic>
        <p:pic>
          <p:nvPicPr>
            <p:cNvPr id="51" name="圖形 33">
              <a:extLst>
                <a:ext uri="{FF2B5EF4-FFF2-40B4-BE49-F238E27FC236}">
                  <a16:creationId xmlns:a16="http://schemas.microsoft.com/office/drawing/2014/main" id="{80CA1A0B-9F7E-4030-973F-76F8C154382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2541" y="1776073"/>
              <a:ext cx="810851" cy="810851"/>
            </a:xfrm>
            <a:prstGeom prst="rect">
              <a:avLst/>
            </a:prstGeom>
            <a:effectLst>
              <a:outerShdw blurRad="228600" dist="152400" dir="8100000" algn="tr" rotWithShape="0">
                <a:prstClr val="black">
                  <a:alpha val="28000"/>
                </a:prstClr>
              </a:outerShdw>
            </a:effectLst>
          </p:spPr>
        </p:pic>
      </p:grpSp>
    </p:spTree>
    <p:extLst>
      <p:ext uri="{BB962C8B-B14F-4D97-AF65-F5344CB8AC3E}">
        <p14:creationId xmlns:p14="http://schemas.microsoft.com/office/powerpoint/2010/main" val="483338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hidden="1">
            <a:extLst>
              <a:ext uri="{FF2B5EF4-FFF2-40B4-BE49-F238E27FC236}">
                <a16:creationId xmlns:a16="http://schemas.microsoft.com/office/drawing/2014/main" id="{C309F105-1DE4-4FB6-84BE-36988BDB8A1E}"/>
              </a:ext>
            </a:extLst>
          </p:cNvPr>
          <p:cNvGrpSpPr/>
          <p:nvPr/>
        </p:nvGrpSpPr>
        <p:grpSpPr>
          <a:xfrm>
            <a:off x="187670" y="7353979"/>
            <a:ext cx="12236073" cy="4733136"/>
            <a:chOff x="187668" y="7353979"/>
            <a:chExt cx="12236069" cy="4733136"/>
          </a:xfrm>
        </p:grpSpPr>
        <p:sp>
          <p:nvSpPr>
            <p:cNvPr id="103" name="矩形: 圓角 17">
              <a:extLst>
                <a:ext uri="{FF2B5EF4-FFF2-40B4-BE49-F238E27FC236}">
                  <a16:creationId xmlns:a16="http://schemas.microsoft.com/office/drawing/2014/main" id="{098AF85A-D120-9647-B4E7-5172939EAE35}"/>
                </a:ext>
              </a:extLst>
            </p:cNvPr>
            <p:cNvSpPr/>
            <p:nvPr/>
          </p:nvSpPr>
          <p:spPr>
            <a:xfrm>
              <a:off x="8868143" y="7601624"/>
              <a:ext cx="3530966" cy="430981"/>
            </a:xfrm>
            <a:prstGeom prst="roundRect">
              <a:avLst>
                <a:gd name="adj" fmla="val 8066"/>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3" name="橢圓 82">
              <a:extLst>
                <a:ext uri="{FF2B5EF4-FFF2-40B4-BE49-F238E27FC236}">
                  <a16:creationId xmlns:a16="http://schemas.microsoft.com/office/drawing/2014/main" id="{6FB7D1E8-B991-4449-B10F-9D38D9F92A05}"/>
                </a:ext>
              </a:extLst>
            </p:cNvPr>
            <p:cNvSpPr/>
            <p:nvPr/>
          </p:nvSpPr>
          <p:spPr>
            <a:xfrm rot="20148603">
              <a:off x="6314293"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4" name="橢圓 83">
              <a:extLst>
                <a:ext uri="{FF2B5EF4-FFF2-40B4-BE49-F238E27FC236}">
                  <a16:creationId xmlns:a16="http://schemas.microsoft.com/office/drawing/2014/main" id="{119BB327-15FD-F742-B071-E1BE64646E38}"/>
                </a:ext>
              </a:extLst>
            </p:cNvPr>
            <p:cNvSpPr/>
            <p:nvPr/>
          </p:nvSpPr>
          <p:spPr>
            <a:xfrm>
              <a:off x="6356425"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5" name="橢圓 84">
              <a:extLst>
                <a:ext uri="{FF2B5EF4-FFF2-40B4-BE49-F238E27FC236}">
                  <a16:creationId xmlns:a16="http://schemas.microsoft.com/office/drawing/2014/main" id="{2A1DDADC-1B84-A245-AEBC-32040A166FB8}"/>
                </a:ext>
              </a:extLst>
            </p:cNvPr>
            <p:cNvSpPr/>
            <p:nvPr/>
          </p:nvSpPr>
          <p:spPr>
            <a:xfrm rot="20148603">
              <a:off x="3546379"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6" name="橢圓 85">
              <a:extLst>
                <a:ext uri="{FF2B5EF4-FFF2-40B4-BE49-F238E27FC236}">
                  <a16:creationId xmlns:a16="http://schemas.microsoft.com/office/drawing/2014/main" id="{E9D89C3E-DEFE-A143-B16A-56488D8A8B09}"/>
                </a:ext>
              </a:extLst>
            </p:cNvPr>
            <p:cNvSpPr/>
            <p:nvPr/>
          </p:nvSpPr>
          <p:spPr>
            <a:xfrm>
              <a:off x="3588511"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7" name="橢圓 86">
              <a:extLst>
                <a:ext uri="{FF2B5EF4-FFF2-40B4-BE49-F238E27FC236}">
                  <a16:creationId xmlns:a16="http://schemas.microsoft.com/office/drawing/2014/main" id="{5AD78448-B634-8949-BCCD-B6310731D40C}"/>
                </a:ext>
              </a:extLst>
            </p:cNvPr>
            <p:cNvSpPr/>
            <p:nvPr/>
          </p:nvSpPr>
          <p:spPr>
            <a:xfrm rot="20148603">
              <a:off x="1322163" y="8038367"/>
              <a:ext cx="1950222" cy="19502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8" name="橢圓 87">
              <a:extLst>
                <a:ext uri="{FF2B5EF4-FFF2-40B4-BE49-F238E27FC236}">
                  <a16:creationId xmlns:a16="http://schemas.microsoft.com/office/drawing/2014/main" id="{DCE65BEE-51B8-504D-9E5A-874DAA13A5A4}"/>
                </a:ext>
              </a:extLst>
            </p:cNvPr>
            <p:cNvSpPr/>
            <p:nvPr/>
          </p:nvSpPr>
          <p:spPr>
            <a:xfrm>
              <a:off x="1364295" y="8080499"/>
              <a:ext cx="1865959" cy="1865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sp>
          <p:nvSpPr>
            <p:cNvPr id="89" name="矩形: 圓角 1">
              <a:extLst>
                <a:ext uri="{FF2B5EF4-FFF2-40B4-BE49-F238E27FC236}">
                  <a16:creationId xmlns:a16="http://schemas.microsoft.com/office/drawing/2014/main" id="{A9EB3DF2-94F0-4F45-B173-370581E030FD}"/>
                </a:ext>
              </a:extLst>
            </p:cNvPr>
            <p:cNvSpPr/>
            <p:nvPr/>
          </p:nvSpPr>
          <p:spPr>
            <a:xfrm>
              <a:off x="9231573" y="11200983"/>
              <a:ext cx="2728853" cy="886132"/>
            </a:xfrm>
            <a:prstGeom prst="roundRect">
              <a:avLst>
                <a:gd name="adj" fmla="val 11089"/>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graphicFrame>
          <p:nvGraphicFramePr>
            <p:cNvPr id="90" name="內容版面配置區 5">
              <a:extLst>
                <a:ext uri="{FF2B5EF4-FFF2-40B4-BE49-F238E27FC236}">
                  <a16:creationId xmlns:a16="http://schemas.microsoft.com/office/drawing/2014/main" id="{F4BA2077-BEB9-254F-952C-7FF7E0A03CB7}"/>
                </a:ext>
              </a:extLst>
            </p:cNvPr>
            <p:cNvGraphicFramePr>
              <a:graphicFrameLocks/>
            </p:cNvGraphicFramePr>
            <p:nvPr/>
          </p:nvGraphicFramePr>
          <p:xfrm>
            <a:off x="187668" y="9205566"/>
            <a:ext cx="8803932" cy="2755763"/>
          </p:xfrm>
          <a:graphic>
            <a:graphicData uri="http://schemas.openxmlformats.org/drawingml/2006/table">
              <a:tbl>
                <a:tblPr firstRow="1" bandRow="1">
                  <a:tableStyleId>{5C22544A-7EE6-4342-B048-85BDC9FD1C3A}</a:tableStyleId>
                </a:tblPr>
                <a:tblGrid>
                  <a:gridCol w="1025183">
                    <a:extLst>
                      <a:ext uri="{9D8B030D-6E8A-4147-A177-3AD203B41FA5}">
                        <a16:colId xmlns:a16="http://schemas.microsoft.com/office/drawing/2014/main" val="3133364649"/>
                      </a:ext>
                    </a:extLst>
                  </a:gridCol>
                  <a:gridCol w="2181138">
                    <a:extLst>
                      <a:ext uri="{9D8B030D-6E8A-4147-A177-3AD203B41FA5}">
                        <a16:colId xmlns:a16="http://schemas.microsoft.com/office/drawing/2014/main" val="2614222353"/>
                      </a:ext>
                    </a:extLst>
                  </a:gridCol>
                  <a:gridCol w="2248259">
                    <a:extLst>
                      <a:ext uri="{9D8B030D-6E8A-4147-A177-3AD203B41FA5}">
                        <a16:colId xmlns:a16="http://schemas.microsoft.com/office/drawing/2014/main" val="940691484"/>
                      </a:ext>
                    </a:extLst>
                  </a:gridCol>
                  <a:gridCol w="3349352">
                    <a:extLst>
                      <a:ext uri="{9D8B030D-6E8A-4147-A177-3AD203B41FA5}">
                        <a16:colId xmlns:a16="http://schemas.microsoft.com/office/drawing/2014/main" val="107505992"/>
                      </a:ext>
                    </a:extLst>
                  </a:gridCol>
                </a:tblGrid>
                <a:tr h="652643">
                  <a:tc>
                    <a:txBody>
                      <a:bodyPr/>
                      <a:lstStyle/>
                      <a:p>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CN" altLang="en-US" sz="1500">
                            <a:latin typeface="+mn-lt"/>
                            <a:ea typeface="+mn-ea"/>
                            <a:cs typeface="+mn-ea"/>
                            <a:sym typeface="+mn-lt"/>
                          </a:rPr>
                          <a:t>以 </a:t>
                        </a:r>
                        <a:r>
                          <a:rPr lang="en-US" altLang="zh-CN" sz="1500">
                            <a:latin typeface="+mn-lt"/>
                            <a:ea typeface="+mn-ea"/>
                            <a:cs typeface="+mn-ea"/>
                            <a:sym typeface="+mn-lt"/>
                          </a:rPr>
                          <a:t>Office Online </a:t>
                        </a:r>
                        <a:r>
                          <a:rPr lang="zh-CN" altLang="en-US" sz="1500">
                            <a:latin typeface="+mn-lt"/>
                            <a:ea typeface="+mn-ea"/>
                            <a:cs typeface="+mn-ea"/>
                            <a:sym typeface="+mn-lt"/>
                          </a:rPr>
                          <a:t>編輯</a:t>
                        </a:r>
                        <a:endParaRPr lang="en-US" altLang="zh-CN"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TW" altLang="en-US" sz="1500">
                            <a:latin typeface="+mn-lt"/>
                            <a:ea typeface="+mn-ea"/>
                            <a:cs typeface="+mn-ea"/>
                            <a:sym typeface="+mn-lt"/>
                          </a:rPr>
                          <a:t>在 </a:t>
                        </a:r>
                        <a:r>
                          <a:rPr lang="en-US" altLang="zh-TW" sz="1500">
                            <a:latin typeface="+mn-lt"/>
                            <a:ea typeface="+mn-ea"/>
                            <a:cs typeface="+mn-ea"/>
                            <a:sym typeface="+mn-lt"/>
                          </a:rPr>
                          <a:t>Google Docs </a:t>
                        </a:r>
                        <a:r>
                          <a:rPr lang="zh-CN" altLang="en-US" sz="1500">
                            <a:latin typeface="+mn-lt"/>
                            <a:ea typeface="+mn-ea"/>
                            <a:cs typeface="+mn-ea"/>
                            <a:sym typeface="+mn-lt"/>
                          </a:rPr>
                          <a:t>中檢視</a:t>
                        </a:r>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a:r>
                          <a:rPr lang="zh-TW" altLang="en-US" sz="1500">
                            <a:latin typeface="+mn-lt"/>
                            <a:ea typeface="+mn-ea"/>
                            <a:cs typeface="+mn-ea"/>
                            <a:sym typeface="+mn-lt"/>
                          </a:rPr>
                          <a:t>以 </a:t>
                        </a:r>
                        <a:r>
                          <a:rPr lang="en-US" altLang="zh-TW" sz="1500">
                            <a:latin typeface="+mn-lt"/>
                            <a:ea typeface="+mn-ea"/>
                            <a:cs typeface="+mn-ea"/>
                            <a:sym typeface="+mn-lt"/>
                          </a:rPr>
                          <a:t>Google Chrome </a:t>
                        </a:r>
                        <a:r>
                          <a:rPr lang="zh-CN" altLang="en-US" sz="1500">
                            <a:latin typeface="+mn-lt"/>
                            <a:ea typeface="+mn-ea"/>
                            <a:cs typeface="+mn-ea"/>
                            <a:sym typeface="+mn-lt"/>
                          </a:rPr>
                          <a:t>擴充功能開啟</a:t>
                        </a:r>
                        <a:endParaRPr lang="zh-TW" altLang="en-US" sz="1500">
                          <a:latin typeface="+mn-lt"/>
                          <a:ea typeface="+mn-ea"/>
                          <a:cs typeface="+mn-ea"/>
                          <a:sym typeface="+mn-lt"/>
                        </a:endParaRPr>
                      </a:p>
                    </a:txBody>
                    <a:tcPr anchor="ctr">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39146232"/>
                    </a:ext>
                  </a:extLst>
                </a:tr>
                <a:tr h="721054">
                  <a:tc>
                    <a:txBody>
                      <a:bodyPr/>
                      <a:lstStyle/>
                      <a:p>
                        <a:r>
                          <a:rPr lang="zh-TW" altLang="en-US" sz="1500">
                            <a:latin typeface="+mn-lt"/>
                            <a:ea typeface="+mn-ea"/>
                            <a:cs typeface="+mn-ea"/>
                            <a:sym typeface="+mn-lt"/>
                          </a:rPr>
                          <a:t>必要設定</a:t>
                        </a:r>
                      </a:p>
                    </a:txBody>
                    <a:tcPr anchor="ctr">
                      <a:solidFill>
                        <a:srgbClr val="E6D7F5"/>
                      </a:solidFill>
                    </a:tcPr>
                  </a:tc>
                  <a:tc>
                    <a:txBody>
                      <a:bodyPr/>
                      <a:lstStyle/>
                      <a:p>
                        <a:r>
                          <a:rPr lang="zh-TW" altLang="en-US" sz="1500">
                            <a:latin typeface="+mn-lt"/>
                            <a:ea typeface="+mn-ea"/>
                            <a:cs typeface="+mn-ea"/>
                            <a:sym typeface="+mn-lt"/>
                          </a:rPr>
                          <a:t>啟用</a:t>
                        </a:r>
                        <a:r>
                          <a:rPr lang="en-US" altLang="zh-TW" sz="1500">
                            <a:latin typeface="+mn-lt"/>
                            <a:ea typeface="+mn-ea"/>
                            <a:cs typeface="+mn-ea"/>
                            <a:sym typeface="+mn-lt"/>
                          </a:rPr>
                          <a:t> </a:t>
                        </a:r>
                        <a:r>
                          <a:rPr lang="en-US" altLang="zh-TW" sz="1500" err="1">
                            <a:latin typeface="+mn-lt"/>
                            <a:ea typeface="+mn-ea"/>
                            <a:cs typeface="+mn-ea"/>
                            <a:sym typeface="+mn-lt"/>
                          </a:rPr>
                          <a:t>MyQNAPCloud</a:t>
                        </a:r>
                        <a:r>
                          <a:rPr lang="zh-TW" altLang="en-US" sz="1500">
                            <a:latin typeface="+mn-lt"/>
                            <a:ea typeface="+mn-ea"/>
                            <a:cs typeface="+mn-ea"/>
                            <a:sym typeface="+mn-lt"/>
                          </a:rPr>
                          <a:t> </a:t>
                        </a:r>
                        <a:r>
                          <a:rPr lang="en-US" altLang="zh-TW" sz="1500" err="1">
                            <a:latin typeface="+mn-lt"/>
                            <a:ea typeface="+mn-ea"/>
                            <a:cs typeface="+mn-ea"/>
                            <a:sym typeface="+mn-lt"/>
                          </a:rPr>
                          <a:t>CloudLink</a:t>
                        </a:r>
                        <a:endParaRPr lang="zh-TW" altLang="en-US" sz="1500">
                          <a:latin typeface="+mn-lt"/>
                          <a:ea typeface="+mn-ea"/>
                          <a:cs typeface="+mn-ea"/>
                          <a:sym typeface="+mn-lt"/>
                        </a:endParaRPr>
                      </a:p>
                    </a:txBody>
                    <a:tcPr anchor="ctr">
                      <a:solidFill>
                        <a:srgbClr val="E6D7F5"/>
                      </a:solidFill>
                    </a:tcPr>
                  </a:tc>
                  <a:tc>
                    <a:txBody>
                      <a:bodyPr/>
                      <a:lstStyle/>
                      <a:p>
                        <a:r>
                          <a:rPr lang="zh-TW" altLang="en-US" sz="1500">
                            <a:latin typeface="+mn-lt"/>
                            <a:ea typeface="+mn-ea"/>
                            <a:cs typeface="+mn-ea"/>
                            <a:sym typeface="+mn-lt"/>
                          </a:rPr>
                          <a:t>啟用</a:t>
                        </a:r>
                        <a:r>
                          <a:rPr lang="en-US" altLang="zh-TW" sz="1500">
                            <a:latin typeface="+mn-lt"/>
                            <a:ea typeface="+mn-ea"/>
                            <a:cs typeface="+mn-ea"/>
                            <a:sym typeface="+mn-lt"/>
                          </a:rPr>
                          <a:t> </a:t>
                        </a:r>
                        <a:r>
                          <a:rPr lang="en-US" altLang="zh-TW" sz="1500" err="1">
                            <a:latin typeface="+mn-lt"/>
                            <a:ea typeface="+mn-ea"/>
                            <a:cs typeface="+mn-ea"/>
                            <a:sym typeface="+mn-lt"/>
                          </a:rPr>
                          <a:t>MyQNAPCloud</a:t>
                        </a:r>
                        <a:r>
                          <a:rPr lang="zh-TW" altLang="en-US" sz="1500">
                            <a:latin typeface="+mn-lt"/>
                            <a:ea typeface="+mn-ea"/>
                            <a:cs typeface="+mn-ea"/>
                            <a:sym typeface="+mn-lt"/>
                          </a:rPr>
                          <a:t> </a:t>
                        </a:r>
                        <a:r>
                          <a:rPr lang="en-US" altLang="zh-TW" sz="1500" err="1">
                            <a:latin typeface="+mn-lt"/>
                            <a:ea typeface="+mn-ea"/>
                            <a:cs typeface="+mn-ea"/>
                            <a:sym typeface="+mn-lt"/>
                          </a:rPr>
                          <a:t>CloudLink</a:t>
                        </a:r>
                        <a:endParaRPr lang="zh-TW" altLang="en-US" sz="1500">
                          <a:latin typeface="+mn-lt"/>
                          <a:ea typeface="+mn-ea"/>
                          <a:cs typeface="+mn-ea"/>
                          <a:sym typeface="+mn-lt"/>
                        </a:endParaRPr>
                      </a:p>
                    </a:txBody>
                    <a:tcPr anchor="ctr">
                      <a:solidFill>
                        <a:srgbClr val="E6D7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以 </a:t>
                        </a:r>
                        <a:r>
                          <a:rPr lang="en-US" altLang="zh-TW" sz="1500">
                            <a:latin typeface="+mn-lt"/>
                            <a:ea typeface="+mn-ea"/>
                            <a:cs typeface="+mn-ea"/>
                            <a:sym typeface="+mn-lt"/>
                          </a:rPr>
                          <a:t>Chrome </a:t>
                        </a:r>
                        <a:r>
                          <a:rPr lang="zh-CN" altLang="en-US" sz="1500">
                            <a:latin typeface="+mn-lt"/>
                            <a:ea typeface="+mn-ea"/>
                            <a:cs typeface="+mn-ea"/>
                            <a:sym typeface="+mn-lt"/>
                          </a:rPr>
                          <a:t>瀏覽器開啟，並安裝擴充功能：</a:t>
                        </a:r>
                        <a:r>
                          <a:rPr lang="en" altLang="zh-TW" sz="1500" b="0" i="0" kern="1200">
                            <a:solidFill>
                              <a:schemeClr val="dk1"/>
                            </a:solidFill>
                            <a:effectLst/>
                            <a:latin typeface="+mn-lt"/>
                            <a:ea typeface="+mn-ea"/>
                            <a:cs typeface="+mn-ea"/>
                            <a:sym typeface="+mn-lt"/>
                          </a:rPr>
                          <a:t>Office Editing for Docs, Sheets &amp; Slides</a:t>
                        </a:r>
                      </a:p>
                    </a:txBody>
                    <a:tcPr anchor="ctr">
                      <a:solidFill>
                        <a:srgbClr val="E6D7F5"/>
                      </a:solidFill>
                    </a:tcPr>
                  </a:tc>
                  <a:extLst>
                    <a:ext uri="{0D108BD9-81ED-4DB2-BD59-A6C34878D82A}">
                      <a16:rowId xmlns:a16="http://schemas.microsoft.com/office/drawing/2014/main" val="2524032982"/>
                    </a:ext>
                  </a:extLst>
                </a:tr>
                <a:tr h="183330">
                  <a:tc>
                    <a:txBody>
                      <a:bodyPr/>
                      <a:lstStyle/>
                      <a:p>
                        <a:r>
                          <a:rPr lang="zh-TW" altLang="en-US" sz="1500">
                            <a:latin typeface="+mn-lt"/>
                            <a:ea typeface="+mn-ea"/>
                            <a:cs typeface="+mn-ea"/>
                            <a:sym typeface="+mn-lt"/>
                          </a:rPr>
                          <a:t>支援格式</a:t>
                        </a:r>
                      </a:p>
                    </a:txBody>
                    <a:tcPr anchor="ctr">
                      <a:solidFill>
                        <a:srgbClr val="F2EAFA"/>
                      </a:solidFill>
                    </a:tcPr>
                  </a:tc>
                  <a:tc>
                    <a:txBody>
                      <a:bodyPr/>
                      <a:lstStyle/>
                      <a:p>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tc>
                    <a:txBody>
                      <a:bodyPr/>
                      <a:lstStyle/>
                      <a:p>
                        <a:r>
                          <a:rPr lang="en-US" altLang="zh-TW" sz="1500">
                            <a:latin typeface="+mn-lt"/>
                            <a:ea typeface="+mn-ea"/>
                            <a:cs typeface="+mn-ea"/>
                            <a:sym typeface="+mn-lt"/>
                          </a:rPr>
                          <a:t>.doc, .ppt, .xls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tc>
                    <a:txBody>
                      <a:bodyPr/>
                      <a:lstStyle/>
                      <a:p>
                        <a:r>
                          <a:rPr lang="en-US" altLang="zh-TW" sz="1500">
                            <a:latin typeface="+mn-lt"/>
                            <a:ea typeface="+mn-ea"/>
                            <a:cs typeface="+mn-ea"/>
                            <a:sym typeface="+mn-lt"/>
                          </a:rPr>
                          <a:t>.doc, .ppt, .</a:t>
                        </a:r>
                        <a:r>
                          <a:rPr lang="en-US" altLang="zh-TW" sz="1500" err="1">
                            <a:latin typeface="+mn-lt"/>
                            <a:ea typeface="+mn-ea"/>
                            <a:cs typeface="+mn-ea"/>
                            <a:sym typeface="+mn-lt"/>
                          </a:rPr>
                          <a:t>xls</a:t>
                        </a:r>
                        <a:endParaRPr lang="en-US" altLang="zh-TW" sz="1500">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a:latin typeface="+mn-lt"/>
                            <a:ea typeface="+mn-ea"/>
                            <a:cs typeface="+mn-ea"/>
                            <a:sym typeface="+mn-lt"/>
                          </a:rPr>
                          <a:t>.docx, .pptx, .xlsx</a:t>
                        </a:r>
                        <a:endParaRPr lang="zh-TW" altLang="en-US" sz="1500">
                          <a:latin typeface="+mn-lt"/>
                          <a:ea typeface="+mn-ea"/>
                          <a:cs typeface="+mn-ea"/>
                          <a:sym typeface="+mn-lt"/>
                        </a:endParaRPr>
                      </a:p>
                    </a:txBody>
                    <a:tcPr anchor="ctr">
                      <a:solidFill>
                        <a:srgbClr val="F2EAFA"/>
                      </a:solidFill>
                    </a:tcPr>
                  </a:tc>
                  <a:extLst>
                    <a:ext uri="{0D108BD9-81ED-4DB2-BD59-A6C34878D82A}">
                      <a16:rowId xmlns:a16="http://schemas.microsoft.com/office/drawing/2014/main" val="4003139444"/>
                    </a:ext>
                  </a:extLst>
                </a:tr>
                <a:tr h="539469">
                  <a:tc>
                    <a:txBody>
                      <a:bodyPr/>
                      <a:lstStyle/>
                      <a:p>
                        <a:r>
                          <a:rPr lang="zh-TW" altLang="en-US" sz="1500">
                            <a:latin typeface="+mn-lt"/>
                            <a:ea typeface="+mn-ea"/>
                            <a:cs typeface="+mn-ea"/>
                            <a:sym typeface="+mn-lt"/>
                          </a:rPr>
                          <a:t>支援能力</a:t>
                        </a:r>
                      </a:p>
                    </a:txBody>
                    <a:tcPr anchor="ctr">
                      <a:solidFill>
                        <a:srgbClr val="E6D7F5"/>
                      </a:solidFill>
                    </a:tcPr>
                  </a:tc>
                  <a:tc>
                    <a:txBody>
                      <a:bodyPr/>
                      <a:lstStyle/>
                      <a:p>
                        <a:r>
                          <a:rPr lang="zh-TW" altLang="en-US" sz="1500">
                            <a:latin typeface="+mn-lt"/>
                            <a:ea typeface="+mn-ea"/>
                            <a:cs typeface="+mn-ea"/>
                            <a:sym typeface="+mn-lt"/>
                          </a:rPr>
                          <a:t>文件共同編輯與同步至 </a:t>
                        </a:r>
                        <a:r>
                          <a:rPr lang="en-US" altLang="zh-TW" sz="1500">
                            <a:latin typeface="+mn-lt"/>
                            <a:ea typeface="+mn-ea"/>
                            <a:cs typeface="+mn-ea"/>
                            <a:sym typeface="+mn-lt"/>
                          </a:rPr>
                          <a:t>NAS </a:t>
                        </a:r>
                        <a:r>
                          <a:rPr lang="zh-CN" altLang="en-US" sz="1500">
                            <a:latin typeface="+mn-lt"/>
                            <a:ea typeface="+mn-ea"/>
                            <a:cs typeface="+mn-ea"/>
                            <a:sym typeface="+mn-lt"/>
                          </a:rPr>
                          <a:t>檔案</a:t>
                        </a:r>
                        <a:endParaRPr lang="zh-TW" altLang="en-US" sz="1500">
                          <a:latin typeface="+mn-lt"/>
                          <a:ea typeface="+mn-ea"/>
                          <a:cs typeface="+mn-ea"/>
                          <a:sym typeface="+mn-lt"/>
                        </a:endParaRPr>
                      </a:p>
                    </a:txBody>
                    <a:tcPr anchor="ctr">
                      <a:solidFill>
                        <a:srgbClr val="E6D7F5"/>
                      </a:solidFill>
                    </a:tcPr>
                  </a:tc>
                  <a:tc>
                    <a:txBody>
                      <a:bodyPr/>
                      <a:lstStyle/>
                      <a:p>
                        <a:r>
                          <a:rPr lang="zh-TW" altLang="en-US" sz="1500">
                            <a:latin typeface="+mn-lt"/>
                            <a:ea typeface="+mn-ea"/>
                            <a:cs typeface="+mn-ea"/>
                            <a:sym typeface="+mn-lt"/>
                          </a:rPr>
                          <a:t>文件檢視</a:t>
                        </a:r>
                        <a:endParaRPr lang="en-US" altLang="zh-TW" sz="1500">
                          <a:latin typeface="+mn-lt"/>
                          <a:ea typeface="+mn-ea"/>
                          <a:cs typeface="+mn-ea"/>
                          <a:sym typeface="+mn-lt"/>
                        </a:endParaRPr>
                      </a:p>
                      <a:p>
                        <a:r>
                          <a:rPr lang="zh-TW" altLang="en-US" sz="1500">
                            <a:latin typeface="+mn-lt"/>
                            <a:ea typeface="+mn-ea"/>
                            <a:cs typeface="+mn-ea"/>
                            <a:sym typeface="+mn-lt"/>
                          </a:rPr>
                          <a:t>可轉成 </a:t>
                        </a:r>
                        <a:r>
                          <a:rPr lang="en-US" altLang="zh-TW" sz="1500">
                            <a:latin typeface="+mn-lt"/>
                            <a:ea typeface="+mn-ea"/>
                            <a:cs typeface="+mn-ea"/>
                            <a:sym typeface="+mn-lt"/>
                          </a:rPr>
                          <a:t>Google </a:t>
                        </a:r>
                        <a:r>
                          <a:rPr lang="zh-CN" altLang="en-US" sz="1500">
                            <a:latin typeface="+mn-lt"/>
                            <a:ea typeface="+mn-ea"/>
                            <a:cs typeface="+mn-ea"/>
                            <a:sym typeface="+mn-lt"/>
                          </a:rPr>
                          <a:t>文件進行編輯</a:t>
                        </a:r>
                        <a:endParaRPr lang="zh-TW" altLang="en-US" sz="1500">
                          <a:latin typeface="+mn-lt"/>
                          <a:ea typeface="+mn-ea"/>
                          <a:cs typeface="+mn-ea"/>
                          <a:sym typeface="+mn-lt"/>
                        </a:endParaRPr>
                      </a:p>
                    </a:txBody>
                    <a:tcPr anchor="ctr">
                      <a:solidFill>
                        <a:srgbClr val="E6D7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文件檢視</a:t>
                        </a:r>
                        <a:endParaRPr lang="en-US" altLang="zh-TW" sz="1500">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a:latin typeface="+mn-lt"/>
                            <a:ea typeface="+mn-ea"/>
                            <a:cs typeface="+mn-ea"/>
                            <a:sym typeface="+mn-lt"/>
                          </a:rPr>
                          <a:t>可轉成</a:t>
                        </a:r>
                        <a:r>
                          <a:rPr lang="en-US" altLang="zh-TW" sz="1500">
                            <a:latin typeface="+mn-lt"/>
                            <a:ea typeface="+mn-ea"/>
                            <a:cs typeface="+mn-ea"/>
                            <a:sym typeface="+mn-lt"/>
                          </a:rPr>
                          <a:t> Google </a:t>
                        </a:r>
                        <a:r>
                          <a:rPr lang="zh-CN" altLang="en-US" sz="1500">
                            <a:latin typeface="+mn-lt"/>
                            <a:ea typeface="+mn-ea"/>
                            <a:cs typeface="+mn-ea"/>
                            <a:sym typeface="+mn-lt"/>
                          </a:rPr>
                          <a:t>文件進行編輯</a:t>
                        </a:r>
                        <a:endParaRPr lang="zh-TW" altLang="en-US" sz="1500">
                          <a:latin typeface="+mn-lt"/>
                          <a:ea typeface="+mn-ea"/>
                          <a:cs typeface="+mn-ea"/>
                          <a:sym typeface="+mn-lt"/>
                        </a:endParaRPr>
                      </a:p>
                    </a:txBody>
                    <a:tcPr anchor="ctr">
                      <a:solidFill>
                        <a:srgbClr val="E6D7F5"/>
                      </a:solidFill>
                    </a:tcPr>
                  </a:tc>
                  <a:extLst>
                    <a:ext uri="{0D108BD9-81ED-4DB2-BD59-A6C34878D82A}">
                      <a16:rowId xmlns:a16="http://schemas.microsoft.com/office/drawing/2014/main" val="3858743108"/>
                    </a:ext>
                  </a:extLst>
                </a:tr>
              </a:tbl>
            </a:graphicData>
          </a:graphic>
        </p:graphicFrame>
        <p:pic>
          <p:nvPicPr>
            <p:cNvPr id="91" name="圖片 90">
              <a:extLst>
                <a:ext uri="{FF2B5EF4-FFF2-40B4-BE49-F238E27FC236}">
                  <a16:creationId xmlns:a16="http://schemas.microsoft.com/office/drawing/2014/main" id="{9A602039-174F-F342-81B5-34956165C4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2102" y="8558066"/>
              <a:ext cx="520700" cy="520700"/>
            </a:xfrm>
            <a:prstGeom prst="rect">
              <a:avLst/>
            </a:prstGeom>
          </p:spPr>
        </p:pic>
        <p:pic>
          <p:nvPicPr>
            <p:cNvPr id="92" name="圖片 91">
              <a:extLst>
                <a:ext uri="{FF2B5EF4-FFF2-40B4-BE49-F238E27FC236}">
                  <a16:creationId xmlns:a16="http://schemas.microsoft.com/office/drawing/2014/main" id="{378B8389-F078-BA4A-8567-0BE9EC099B3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928881" y="8601644"/>
              <a:ext cx="1275442" cy="489479"/>
            </a:xfrm>
            <a:prstGeom prst="rect">
              <a:avLst/>
            </a:prstGeom>
          </p:spPr>
        </p:pic>
        <p:pic>
          <p:nvPicPr>
            <p:cNvPr id="93" name="圖片 92">
              <a:extLst>
                <a:ext uri="{FF2B5EF4-FFF2-40B4-BE49-F238E27FC236}">
                  <a16:creationId xmlns:a16="http://schemas.microsoft.com/office/drawing/2014/main" id="{D36CC690-5C36-9A44-9B9D-5FF35D6F9B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02580" y="8570423"/>
              <a:ext cx="520700" cy="520700"/>
            </a:xfrm>
            <a:prstGeom prst="rect">
              <a:avLst/>
            </a:prstGeom>
          </p:spPr>
        </p:pic>
        <p:pic>
          <p:nvPicPr>
            <p:cNvPr id="94" name="圖片 93">
              <a:extLst>
                <a:ext uri="{FF2B5EF4-FFF2-40B4-BE49-F238E27FC236}">
                  <a16:creationId xmlns:a16="http://schemas.microsoft.com/office/drawing/2014/main" id="{476CAD0D-745F-5A46-9E92-8794650808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8430" y="8570423"/>
              <a:ext cx="520700" cy="520700"/>
            </a:xfrm>
            <a:prstGeom prst="rect">
              <a:avLst/>
            </a:prstGeom>
          </p:spPr>
        </p:pic>
        <p:pic>
          <p:nvPicPr>
            <p:cNvPr id="95" name="圖片 94">
              <a:extLst>
                <a:ext uri="{FF2B5EF4-FFF2-40B4-BE49-F238E27FC236}">
                  <a16:creationId xmlns:a16="http://schemas.microsoft.com/office/drawing/2014/main" id="{9A5CC933-874D-CA49-A137-F6BF29FA92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41011" y="8579956"/>
              <a:ext cx="499688" cy="499688"/>
            </a:xfrm>
            <a:prstGeom prst="rect">
              <a:avLst/>
            </a:prstGeom>
          </p:spPr>
        </p:pic>
        <p:pic>
          <p:nvPicPr>
            <p:cNvPr id="96" name="圖片 95">
              <a:extLst>
                <a:ext uri="{FF2B5EF4-FFF2-40B4-BE49-F238E27FC236}">
                  <a16:creationId xmlns:a16="http://schemas.microsoft.com/office/drawing/2014/main" id="{2FA92CE3-66FB-A147-8E33-BAFDA054A4E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248"/>
            <a:stretch/>
          </p:blipFill>
          <p:spPr>
            <a:xfrm>
              <a:off x="9384599" y="9042400"/>
              <a:ext cx="2303013" cy="2303013"/>
            </a:xfrm>
            <a:prstGeom prst="ellipse">
              <a:avLst/>
            </a:prstGeom>
            <a:ln w="38100">
              <a:solidFill>
                <a:srgbClr val="7030A0"/>
              </a:solidFill>
            </a:ln>
          </p:spPr>
        </p:pic>
        <p:sp>
          <p:nvSpPr>
            <p:cNvPr id="97" name="文字方塊 96">
              <a:extLst>
                <a:ext uri="{FF2B5EF4-FFF2-40B4-BE49-F238E27FC236}">
                  <a16:creationId xmlns:a16="http://schemas.microsoft.com/office/drawing/2014/main" id="{10E46933-C430-D44D-A852-12D890A14C67}"/>
                </a:ext>
              </a:extLst>
            </p:cNvPr>
            <p:cNvSpPr txBox="1"/>
            <p:nvPr/>
          </p:nvSpPr>
          <p:spPr>
            <a:xfrm>
              <a:off x="9219216" y="11382484"/>
              <a:ext cx="2926564" cy="523220"/>
            </a:xfrm>
            <a:prstGeom prst="rect">
              <a:avLst/>
            </a:prstGeom>
            <a:noFill/>
          </p:spPr>
          <p:txBody>
            <a:bodyPr wrap="square" rtlCol="0">
              <a:spAutoFit/>
            </a:bodyPr>
            <a:lstStyle/>
            <a:p>
              <a:pPr defTabSz="1219170">
                <a:buClr>
                  <a:srgbClr val="000000"/>
                </a:buClr>
              </a:pPr>
              <a:r>
                <a:rPr kumimoji="1" lang="zh-TW" altLang="en-US" sz="1400" kern="0">
                  <a:solidFill>
                    <a:prstClr val="white"/>
                  </a:solidFill>
                  <a:cs typeface="+mn-ea"/>
                  <a:sym typeface="+mn-lt"/>
                </a:rPr>
                <a:t>到 設定</a:t>
              </a:r>
              <a:r>
                <a:rPr kumimoji="1" lang="en-US" altLang="zh-TW" sz="1400" kern="0">
                  <a:solidFill>
                    <a:prstClr val="white"/>
                  </a:solidFill>
                  <a:cs typeface="+mn-ea"/>
                  <a:sym typeface="+mn-lt"/>
                </a:rPr>
                <a:t>&gt;</a:t>
              </a:r>
              <a:r>
                <a:rPr kumimoji="1" lang="zh-CN" altLang="en-US" sz="1400" kern="0">
                  <a:solidFill>
                    <a:prstClr val="white"/>
                  </a:solidFill>
                  <a:cs typeface="+mn-ea"/>
                  <a:sym typeface="+mn-lt"/>
                </a:rPr>
                <a:t>文件</a:t>
              </a:r>
              <a:r>
                <a:rPr kumimoji="1" lang="zh-TW" altLang="en-US" sz="1400" kern="0">
                  <a:solidFill>
                    <a:prstClr val="white"/>
                  </a:solidFill>
                  <a:cs typeface="+mn-ea"/>
                  <a:sym typeface="+mn-lt"/>
                </a:rPr>
                <a:t> 裡，選擇你習慣的預設開啟方式吧！</a:t>
              </a:r>
            </a:p>
          </p:txBody>
        </p:sp>
        <p:pic>
          <p:nvPicPr>
            <p:cNvPr id="98" name="圖片 97">
              <a:extLst>
                <a:ext uri="{FF2B5EF4-FFF2-40B4-BE49-F238E27FC236}">
                  <a16:creationId xmlns:a16="http://schemas.microsoft.com/office/drawing/2014/main" id="{A11C4C5B-AF94-8B42-9E21-320FEA886D2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994731" y="7353979"/>
              <a:ext cx="939800" cy="939800"/>
            </a:xfrm>
            <a:prstGeom prst="ellipse">
              <a:avLst/>
            </a:prstGeom>
            <a:ln w="38100">
              <a:solidFill>
                <a:srgbClr val="FFC000"/>
              </a:solidFill>
            </a:ln>
          </p:spPr>
        </p:pic>
        <p:sp>
          <p:nvSpPr>
            <p:cNvPr id="99" name="矩形 98">
              <a:extLst>
                <a:ext uri="{FF2B5EF4-FFF2-40B4-BE49-F238E27FC236}">
                  <a16:creationId xmlns:a16="http://schemas.microsoft.com/office/drawing/2014/main" id="{27B896B0-EF82-ED43-9271-200EA38B6FB9}"/>
                </a:ext>
              </a:extLst>
            </p:cNvPr>
            <p:cNvSpPr/>
            <p:nvPr/>
          </p:nvSpPr>
          <p:spPr>
            <a:xfrm>
              <a:off x="8955068" y="7622875"/>
              <a:ext cx="2531462" cy="307777"/>
            </a:xfrm>
            <a:prstGeom prst="rect">
              <a:avLst/>
            </a:prstGeom>
          </p:spPr>
          <p:txBody>
            <a:bodyPr wrap="none">
              <a:spAutoFit/>
            </a:bodyPr>
            <a:lstStyle/>
            <a:p>
              <a:pPr defTabSz="1219170">
                <a:buClr>
                  <a:srgbClr val="000000"/>
                </a:buClr>
              </a:pPr>
              <a:r>
                <a:rPr kumimoji="1" lang="zh-TW" altLang="en-US" sz="1400" kern="0">
                  <a:solidFill>
                    <a:srgbClr val="000000"/>
                  </a:solidFill>
                  <a:cs typeface="+mn-ea"/>
                  <a:sym typeface="+mn-lt"/>
                </a:rPr>
                <a:t>檔案即時同步並回存至</a:t>
              </a:r>
              <a:r>
                <a:rPr kumimoji="1" lang="en-US" altLang="zh-TW" sz="1400" kern="0">
                  <a:solidFill>
                    <a:srgbClr val="000000"/>
                  </a:solidFill>
                  <a:cs typeface="+mn-ea"/>
                  <a:sym typeface="+mn-lt"/>
                </a:rPr>
                <a:t>NAS</a:t>
              </a:r>
              <a:r>
                <a:rPr kumimoji="1" lang="zh-CN" altLang="en-US" sz="1400" kern="0">
                  <a:solidFill>
                    <a:srgbClr val="000000"/>
                  </a:solidFill>
                  <a:cs typeface="+mn-ea"/>
                  <a:sym typeface="+mn-lt"/>
                </a:rPr>
                <a:t>中</a:t>
              </a:r>
              <a:endParaRPr kumimoji="1" lang="zh-TW" altLang="en-US" sz="1400" kern="0">
                <a:solidFill>
                  <a:srgbClr val="000000"/>
                </a:solidFill>
                <a:cs typeface="+mn-ea"/>
                <a:sym typeface="+mn-lt"/>
              </a:endParaRPr>
            </a:p>
          </p:txBody>
        </p:sp>
        <p:sp>
          <p:nvSpPr>
            <p:cNvPr id="100" name="矩形: 圓角 21">
              <a:extLst>
                <a:ext uri="{FF2B5EF4-FFF2-40B4-BE49-F238E27FC236}">
                  <a16:creationId xmlns:a16="http://schemas.microsoft.com/office/drawing/2014/main" id="{56651623-99FD-1544-8871-2EFA7339CFC7}"/>
                </a:ext>
              </a:extLst>
            </p:cNvPr>
            <p:cNvSpPr/>
            <p:nvPr/>
          </p:nvSpPr>
          <p:spPr>
            <a:xfrm>
              <a:off x="9219216" y="8528444"/>
              <a:ext cx="3204521" cy="430981"/>
            </a:xfrm>
            <a:prstGeom prst="roundRect">
              <a:avLst>
                <a:gd name="adj" fmla="val 8066"/>
              </a:avLst>
            </a:prstGeom>
            <a:blipFill dpi="0" rotWithShape="1">
              <a:blip r:embed="rId1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cs typeface="+mn-ea"/>
                <a:sym typeface="+mn-lt"/>
              </a:endParaRPr>
            </a:p>
          </p:txBody>
        </p:sp>
        <p:pic>
          <p:nvPicPr>
            <p:cNvPr id="101" name="圖片 100">
              <a:extLst>
                <a:ext uri="{FF2B5EF4-FFF2-40B4-BE49-F238E27FC236}">
                  <a16:creationId xmlns:a16="http://schemas.microsoft.com/office/drawing/2014/main" id="{DBE890F1-F189-B743-BD5D-90F8794A80A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398243" y="8217730"/>
              <a:ext cx="939800" cy="939800"/>
            </a:xfrm>
            <a:prstGeom prst="ellipse">
              <a:avLst/>
            </a:prstGeom>
            <a:ln w="38100">
              <a:solidFill>
                <a:srgbClr val="FFC000"/>
              </a:solidFill>
            </a:ln>
          </p:spPr>
        </p:pic>
        <p:sp>
          <p:nvSpPr>
            <p:cNvPr id="102" name="矩形 101">
              <a:extLst>
                <a:ext uri="{FF2B5EF4-FFF2-40B4-BE49-F238E27FC236}">
                  <a16:creationId xmlns:a16="http://schemas.microsoft.com/office/drawing/2014/main" id="{20E07323-921D-AD47-8FDD-98BF93B7BF6E}"/>
                </a:ext>
              </a:extLst>
            </p:cNvPr>
            <p:cNvSpPr/>
            <p:nvPr/>
          </p:nvSpPr>
          <p:spPr>
            <a:xfrm>
              <a:off x="9513901" y="8557686"/>
              <a:ext cx="1620957" cy="307777"/>
            </a:xfrm>
            <a:prstGeom prst="rect">
              <a:avLst/>
            </a:prstGeom>
          </p:spPr>
          <p:txBody>
            <a:bodyPr wrap="none" anchor="t">
              <a:spAutoFit/>
            </a:bodyPr>
            <a:lstStyle/>
            <a:p>
              <a:pPr defTabSz="1219170">
                <a:buClr>
                  <a:srgbClr val="000000"/>
                </a:buClr>
              </a:pPr>
              <a:r>
                <a:rPr kumimoji="1" lang="zh-TW" altLang="en-US" sz="1400" kern="0">
                  <a:solidFill>
                    <a:srgbClr val="000000"/>
                  </a:solidFill>
                  <a:cs typeface="+mn-ea"/>
                  <a:sym typeface="+mn-lt"/>
                </a:rPr>
                <a:t>支援多人線上編輯</a:t>
              </a:r>
              <a:endParaRPr kumimoji="1" lang="en-US" altLang="zh-TW" sz="1400" kern="0">
                <a:solidFill>
                  <a:srgbClr val="000000"/>
                </a:solidFill>
                <a:cs typeface="+mn-ea"/>
                <a:sym typeface="+mn-lt"/>
              </a:endParaRPr>
            </a:p>
          </p:txBody>
        </p:sp>
      </p:grpSp>
      <p:sp>
        <p:nvSpPr>
          <p:cNvPr id="3" name="標題 1">
            <a:extLst>
              <a:ext uri="{FF2B5EF4-FFF2-40B4-BE49-F238E27FC236}">
                <a16:creationId xmlns:a16="http://schemas.microsoft.com/office/drawing/2014/main" id="{D0649620-28B4-44A0-1BAC-85389EA7A903}"/>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Easily make NAS your team collaboration portal with File Station</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8" name="矩形: 圓角化同側角落 40">
            <a:extLst>
              <a:ext uri="{FF2B5EF4-FFF2-40B4-BE49-F238E27FC236}">
                <a16:creationId xmlns:a16="http://schemas.microsoft.com/office/drawing/2014/main" id="{8D52CB48-3CD5-5AFC-B826-971E74F24A69}"/>
              </a:ext>
            </a:extLst>
          </p:cNvPr>
          <p:cNvSpPr/>
          <p:nvPr/>
        </p:nvSpPr>
        <p:spPr>
          <a:xfrm>
            <a:off x="7740072" y="2583339"/>
            <a:ext cx="2844800"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sym typeface="+mn-lt"/>
            </a:endParaRPr>
          </a:p>
        </p:txBody>
      </p:sp>
      <p:sp>
        <p:nvSpPr>
          <p:cNvPr id="49" name="矩形: 圓角化同側角落 41">
            <a:extLst>
              <a:ext uri="{FF2B5EF4-FFF2-40B4-BE49-F238E27FC236}">
                <a16:creationId xmlns:a16="http://schemas.microsoft.com/office/drawing/2014/main" id="{F32ACDC5-8335-84C7-773F-008F7525DB84}"/>
              </a:ext>
            </a:extLst>
          </p:cNvPr>
          <p:cNvSpPr/>
          <p:nvPr/>
        </p:nvSpPr>
        <p:spPr>
          <a:xfrm>
            <a:off x="4861756" y="2590020"/>
            <a:ext cx="2844800"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sym typeface="+mn-lt"/>
            </a:endParaRPr>
          </a:p>
        </p:txBody>
      </p:sp>
      <p:sp>
        <p:nvSpPr>
          <p:cNvPr id="50" name="矩形: 圓角化同側角落 42">
            <a:extLst>
              <a:ext uri="{FF2B5EF4-FFF2-40B4-BE49-F238E27FC236}">
                <a16:creationId xmlns:a16="http://schemas.microsoft.com/office/drawing/2014/main" id="{AAD7BC2B-188A-D582-1931-33A0F449107A}"/>
              </a:ext>
            </a:extLst>
          </p:cNvPr>
          <p:cNvSpPr/>
          <p:nvPr/>
        </p:nvSpPr>
        <p:spPr>
          <a:xfrm>
            <a:off x="2636269" y="2582993"/>
            <a:ext cx="2191971"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sym typeface="+mn-lt"/>
            </a:endParaRPr>
          </a:p>
        </p:txBody>
      </p:sp>
      <p:sp>
        <p:nvSpPr>
          <p:cNvPr id="51" name="矩形: 圓角 17">
            <a:extLst>
              <a:ext uri="{FF2B5EF4-FFF2-40B4-BE49-F238E27FC236}">
                <a16:creationId xmlns:a16="http://schemas.microsoft.com/office/drawing/2014/main" id="{43999FFC-3554-4AA7-B1A8-12A629728DE1}"/>
              </a:ext>
            </a:extLst>
          </p:cNvPr>
          <p:cNvSpPr/>
          <p:nvPr/>
        </p:nvSpPr>
        <p:spPr>
          <a:xfrm>
            <a:off x="2404230" y="5723260"/>
            <a:ext cx="3530967" cy="430981"/>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srgbClr val="EEECE1"/>
              </a:solidFill>
              <a:latin typeface="Arial" panose="020B0604020202020204" pitchFamily="34" charset="0"/>
              <a:cs typeface="Arial" panose="020B0604020202020204" pitchFamily="34" charset="0"/>
              <a:sym typeface="+mn-lt"/>
            </a:endParaRPr>
          </a:p>
        </p:txBody>
      </p:sp>
      <p:pic>
        <p:nvPicPr>
          <p:cNvPr id="52" name="圖片 51">
            <a:extLst>
              <a:ext uri="{FF2B5EF4-FFF2-40B4-BE49-F238E27FC236}">
                <a16:creationId xmlns:a16="http://schemas.microsoft.com/office/drawing/2014/main" id="{4268913C-C80E-40DA-81A0-B014ECB8A1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73678" y="1806500"/>
            <a:ext cx="735485" cy="735485"/>
          </a:xfrm>
          <a:prstGeom prst="rect">
            <a:avLst/>
          </a:prstGeom>
        </p:spPr>
      </p:pic>
      <p:pic>
        <p:nvPicPr>
          <p:cNvPr id="53" name="圖片 52">
            <a:extLst>
              <a:ext uri="{FF2B5EF4-FFF2-40B4-BE49-F238E27FC236}">
                <a16:creationId xmlns:a16="http://schemas.microsoft.com/office/drawing/2014/main" id="{E58052DB-3D53-46D2-930B-7B559A7088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69618" y="1850597"/>
            <a:ext cx="1801553" cy="691387"/>
          </a:xfrm>
          <a:prstGeom prst="rect">
            <a:avLst/>
          </a:prstGeom>
        </p:spPr>
      </p:pic>
      <p:grpSp>
        <p:nvGrpSpPr>
          <p:cNvPr id="54" name="群組 53">
            <a:extLst>
              <a:ext uri="{FF2B5EF4-FFF2-40B4-BE49-F238E27FC236}">
                <a16:creationId xmlns:a16="http://schemas.microsoft.com/office/drawing/2014/main" id="{9880E002-F6BE-4827-9485-4892277FB494}"/>
              </a:ext>
            </a:extLst>
          </p:cNvPr>
          <p:cNvGrpSpPr/>
          <p:nvPr/>
        </p:nvGrpSpPr>
        <p:grpSpPr>
          <a:xfrm>
            <a:off x="2703376" y="1854536"/>
            <a:ext cx="2226867" cy="735485"/>
            <a:chOff x="1502580" y="2957023"/>
            <a:chExt cx="1576550" cy="520700"/>
          </a:xfrm>
        </p:grpSpPr>
        <p:pic>
          <p:nvPicPr>
            <p:cNvPr id="55" name="圖片 54">
              <a:extLst>
                <a:ext uri="{FF2B5EF4-FFF2-40B4-BE49-F238E27FC236}">
                  <a16:creationId xmlns:a16="http://schemas.microsoft.com/office/drawing/2014/main" id="{3EF9040D-0A46-438C-B34F-67A0F880D4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02580" y="2957023"/>
              <a:ext cx="520700" cy="520700"/>
            </a:xfrm>
            <a:prstGeom prst="rect">
              <a:avLst/>
            </a:prstGeom>
          </p:spPr>
        </p:pic>
        <p:pic>
          <p:nvPicPr>
            <p:cNvPr id="56" name="圖片 55">
              <a:extLst>
                <a:ext uri="{FF2B5EF4-FFF2-40B4-BE49-F238E27FC236}">
                  <a16:creationId xmlns:a16="http://schemas.microsoft.com/office/drawing/2014/main" id="{116DD54F-1F95-4299-B7C0-B56191C8EB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8430" y="2957023"/>
              <a:ext cx="520700" cy="520700"/>
            </a:xfrm>
            <a:prstGeom prst="rect">
              <a:avLst/>
            </a:prstGeom>
          </p:spPr>
        </p:pic>
        <p:pic>
          <p:nvPicPr>
            <p:cNvPr id="57" name="圖片 56">
              <a:extLst>
                <a:ext uri="{FF2B5EF4-FFF2-40B4-BE49-F238E27FC236}">
                  <a16:creationId xmlns:a16="http://schemas.microsoft.com/office/drawing/2014/main" id="{22BFE1B7-6960-4AB9-A35D-C836C7C7A89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41011" y="2966556"/>
              <a:ext cx="499688" cy="499688"/>
            </a:xfrm>
            <a:prstGeom prst="rect">
              <a:avLst/>
            </a:prstGeom>
          </p:spPr>
        </p:pic>
      </p:grpSp>
      <p:pic>
        <p:nvPicPr>
          <p:cNvPr id="58" name="圖片 57">
            <a:extLst>
              <a:ext uri="{FF2B5EF4-FFF2-40B4-BE49-F238E27FC236}">
                <a16:creationId xmlns:a16="http://schemas.microsoft.com/office/drawing/2014/main" id="{0E5957FC-5A3F-4815-8823-9A2038DF48D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33143" y="5641131"/>
            <a:ext cx="939800" cy="939800"/>
          </a:xfrm>
          <a:prstGeom prst="ellipse">
            <a:avLst/>
          </a:prstGeom>
          <a:ln w="38100">
            <a:solidFill>
              <a:srgbClr val="FFC000"/>
            </a:solidFill>
          </a:ln>
          <a:effectLst>
            <a:outerShdw blurRad="431800" dist="368300" dir="5760000" sx="106000" sy="106000" algn="ctr" rotWithShape="0">
              <a:srgbClr val="000000">
                <a:alpha val="34000"/>
              </a:srgbClr>
            </a:outerShdw>
          </a:effectLst>
        </p:spPr>
      </p:pic>
      <p:sp>
        <p:nvSpPr>
          <p:cNvPr id="59" name="矩形 58">
            <a:extLst>
              <a:ext uri="{FF2B5EF4-FFF2-40B4-BE49-F238E27FC236}">
                <a16:creationId xmlns:a16="http://schemas.microsoft.com/office/drawing/2014/main" id="{EE424DF6-5E80-461B-95B8-0ADBFA51FCFD}"/>
              </a:ext>
            </a:extLst>
          </p:cNvPr>
          <p:cNvSpPr/>
          <p:nvPr/>
        </p:nvSpPr>
        <p:spPr>
          <a:xfrm>
            <a:off x="2491155" y="5936399"/>
            <a:ext cx="2419252" cy="338554"/>
          </a:xfrm>
          <a:prstGeom prst="rect">
            <a:avLst/>
          </a:prstGeom>
        </p:spPr>
        <p:txBody>
          <a:bodyPr wrap="none">
            <a:spAutoFit/>
          </a:bodyPr>
          <a:lstStyle/>
          <a:p>
            <a:pPr defTabSz="1219170">
              <a:buClr>
                <a:srgbClr val="000000"/>
              </a:buClr>
            </a:pPr>
            <a:r>
              <a:rPr kumimoji="1" lang="en-US" altLang="zh-TW" sz="1600" kern="0">
                <a:solidFill>
                  <a:schemeClr val="bg1"/>
                </a:solidFill>
                <a:latin typeface="Arial" panose="020B0604020202020204" pitchFamily="34" charset="0"/>
                <a:cs typeface="Arial" panose="020B0604020202020204" pitchFamily="34" charset="0"/>
                <a:sym typeface="+mn-lt"/>
              </a:rPr>
              <a:t>Save to NAS in real time</a:t>
            </a:r>
          </a:p>
        </p:txBody>
      </p:sp>
      <p:sp>
        <p:nvSpPr>
          <p:cNvPr id="60" name="矩形: 圓角 21">
            <a:extLst>
              <a:ext uri="{FF2B5EF4-FFF2-40B4-BE49-F238E27FC236}">
                <a16:creationId xmlns:a16="http://schemas.microsoft.com/office/drawing/2014/main" id="{1C1209FE-E9ED-4EF5-809D-A47D141059D3}"/>
              </a:ext>
            </a:extLst>
          </p:cNvPr>
          <p:cNvSpPr/>
          <p:nvPr/>
        </p:nvSpPr>
        <p:spPr>
          <a:xfrm>
            <a:off x="7142772" y="5753920"/>
            <a:ext cx="3204521" cy="430981"/>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srgbClr val="EEECE1"/>
              </a:solidFill>
              <a:latin typeface="Arial" panose="020B0604020202020204" pitchFamily="34" charset="0"/>
              <a:cs typeface="Arial" panose="020B0604020202020204" pitchFamily="34" charset="0"/>
              <a:sym typeface="+mn-lt"/>
            </a:endParaRPr>
          </a:p>
        </p:txBody>
      </p:sp>
      <p:pic>
        <p:nvPicPr>
          <p:cNvPr id="61" name="圖片 60">
            <a:extLst>
              <a:ext uri="{FF2B5EF4-FFF2-40B4-BE49-F238E27FC236}">
                <a16:creationId xmlns:a16="http://schemas.microsoft.com/office/drawing/2014/main" id="{07FB1888-3119-4F6F-8695-785C17A5397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321797" y="5635092"/>
            <a:ext cx="939800" cy="939800"/>
          </a:xfrm>
          <a:prstGeom prst="ellipse">
            <a:avLst/>
          </a:prstGeom>
          <a:ln w="38100">
            <a:solidFill>
              <a:srgbClr val="FFC000"/>
            </a:solidFill>
          </a:ln>
          <a:effectLst>
            <a:outerShdw blurRad="431800" dist="368300" dir="5760000" sx="106000" sy="106000" algn="ctr" rotWithShape="0">
              <a:srgbClr val="000000">
                <a:alpha val="34000"/>
              </a:srgbClr>
            </a:outerShdw>
          </a:effectLst>
        </p:spPr>
      </p:pic>
      <p:sp>
        <p:nvSpPr>
          <p:cNvPr id="62" name="矩形 61">
            <a:extLst>
              <a:ext uri="{FF2B5EF4-FFF2-40B4-BE49-F238E27FC236}">
                <a16:creationId xmlns:a16="http://schemas.microsoft.com/office/drawing/2014/main" id="{C1A73D1C-CAEC-4CE5-AEF5-62287A384266}"/>
              </a:ext>
            </a:extLst>
          </p:cNvPr>
          <p:cNvSpPr/>
          <p:nvPr/>
        </p:nvSpPr>
        <p:spPr>
          <a:xfrm>
            <a:off x="7346285" y="5975049"/>
            <a:ext cx="2348720" cy="338554"/>
          </a:xfrm>
          <a:prstGeom prst="rect">
            <a:avLst/>
          </a:prstGeom>
        </p:spPr>
        <p:txBody>
          <a:bodyPr wrap="none" anchor="t">
            <a:spAutoFit/>
          </a:bodyPr>
          <a:lstStyle/>
          <a:p>
            <a:pPr defTabSz="1219170">
              <a:buClr>
                <a:srgbClr val="000000"/>
              </a:buClr>
            </a:pPr>
            <a:r>
              <a:rPr kumimoji="1" lang="en-US" altLang="zh-TW" sz="1600" kern="0">
                <a:solidFill>
                  <a:schemeClr val="bg1"/>
                </a:solidFill>
                <a:latin typeface="Arial" panose="020B0604020202020204" pitchFamily="34" charset="0"/>
                <a:cs typeface="Arial" panose="020B0604020202020204" pitchFamily="34" charset="0"/>
                <a:sym typeface="+mn-lt"/>
              </a:rPr>
              <a:t>Multi-user online editing</a:t>
            </a:r>
          </a:p>
        </p:txBody>
      </p:sp>
      <p:pic>
        <p:nvPicPr>
          <p:cNvPr id="63" name="圖形 36">
            <a:extLst>
              <a:ext uri="{FF2B5EF4-FFF2-40B4-BE49-F238E27FC236}">
                <a16:creationId xmlns:a16="http://schemas.microsoft.com/office/drawing/2014/main" id="{D426483D-88B4-46D3-B2D8-F6B7BCE2DF2C}"/>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253227" y="1795683"/>
            <a:ext cx="1222056" cy="1222056"/>
          </a:xfrm>
          <a:prstGeom prst="rect">
            <a:avLst/>
          </a:prstGeom>
          <a:effectLst>
            <a:outerShdw blurRad="228600" dist="152400" dir="8100000" algn="tr" rotWithShape="0">
              <a:prstClr val="black">
                <a:alpha val="28000"/>
              </a:prstClr>
            </a:outerShdw>
          </a:effectLst>
        </p:spPr>
      </p:pic>
      <p:pic>
        <p:nvPicPr>
          <p:cNvPr id="64" name="图片 57">
            <a:extLst>
              <a:ext uri="{FF2B5EF4-FFF2-40B4-BE49-F238E27FC236}">
                <a16:creationId xmlns:a16="http://schemas.microsoft.com/office/drawing/2014/main" id="{7E220B48-E085-9B25-6BE6-3FE71934ADC0}"/>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76775"/>
          <a:stretch>
            <a:fillRect/>
          </a:stretch>
        </p:blipFill>
        <p:spPr>
          <a:xfrm rot="5400000">
            <a:off x="1328857" y="4215026"/>
            <a:ext cx="2277215" cy="343047"/>
          </a:xfrm>
          <a:prstGeom prst="rect">
            <a:avLst/>
          </a:prstGeom>
        </p:spPr>
      </p:pic>
      <p:pic>
        <p:nvPicPr>
          <p:cNvPr id="65" name="图片 57">
            <a:extLst>
              <a:ext uri="{FF2B5EF4-FFF2-40B4-BE49-F238E27FC236}">
                <a16:creationId xmlns:a16="http://schemas.microsoft.com/office/drawing/2014/main" id="{F79EE9C8-EF89-D8BD-A350-CE4ECE9D2AB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76775"/>
          <a:stretch>
            <a:fillRect/>
          </a:stretch>
        </p:blipFill>
        <p:spPr>
          <a:xfrm rot="5400000">
            <a:off x="3537289" y="4208428"/>
            <a:ext cx="2277214" cy="343047"/>
          </a:xfrm>
          <a:prstGeom prst="rect">
            <a:avLst/>
          </a:prstGeom>
        </p:spPr>
      </p:pic>
      <p:pic>
        <p:nvPicPr>
          <p:cNvPr id="66" name="图片 57">
            <a:extLst>
              <a:ext uri="{FF2B5EF4-FFF2-40B4-BE49-F238E27FC236}">
                <a16:creationId xmlns:a16="http://schemas.microsoft.com/office/drawing/2014/main" id="{717FA5A0-4B74-2B98-3E53-719842E73E0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76775"/>
          <a:stretch>
            <a:fillRect/>
          </a:stretch>
        </p:blipFill>
        <p:spPr>
          <a:xfrm rot="5400000">
            <a:off x="6396135" y="4208430"/>
            <a:ext cx="2277214" cy="343047"/>
          </a:xfrm>
          <a:prstGeom prst="rect">
            <a:avLst/>
          </a:prstGeom>
        </p:spPr>
      </p:pic>
      <p:graphicFrame>
        <p:nvGraphicFramePr>
          <p:cNvPr id="67" name="內容版面配置區 5">
            <a:extLst>
              <a:ext uri="{FF2B5EF4-FFF2-40B4-BE49-F238E27FC236}">
                <a16:creationId xmlns:a16="http://schemas.microsoft.com/office/drawing/2014/main" id="{4403B246-8FAA-4AF4-A46A-D77DB2C84BD3}"/>
              </a:ext>
            </a:extLst>
          </p:cNvPr>
          <p:cNvGraphicFramePr>
            <a:graphicFrameLocks/>
          </p:cNvGraphicFramePr>
          <p:nvPr>
            <p:extLst>
              <p:ext uri="{D42A27DB-BD31-4B8C-83A1-F6EECF244321}">
                <p14:modId xmlns:p14="http://schemas.microsoft.com/office/powerpoint/2010/main" val="2360371714"/>
              </p:ext>
            </p:extLst>
          </p:nvPr>
        </p:nvGraphicFramePr>
        <p:xfrm>
          <a:off x="1664346" y="2602475"/>
          <a:ext cx="8933562" cy="2877683"/>
        </p:xfrm>
        <a:graphic>
          <a:graphicData uri="http://schemas.openxmlformats.org/drawingml/2006/table">
            <a:tbl>
              <a:tblPr firstRow="1" bandRow="1">
                <a:effectLst>
                  <a:outerShdw blurRad="431800" dist="241300" dir="5760000" sx="106000" sy="106000" algn="ctr" rotWithShape="0">
                    <a:srgbClr val="000000">
                      <a:alpha val="28000"/>
                    </a:srgbClr>
                  </a:outerShdw>
                </a:effectLst>
                <a:tableStyleId>{5C22544A-7EE6-4342-B048-85BDC9FD1C3A}</a:tableStyleId>
              </a:tblPr>
              <a:tblGrid>
                <a:gridCol w="991829">
                  <a:extLst>
                    <a:ext uri="{9D8B030D-6E8A-4147-A177-3AD203B41FA5}">
                      <a16:colId xmlns:a16="http://schemas.microsoft.com/office/drawing/2014/main" val="3133364649"/>
                    </a:ext>
                  </a:extLst>
                </a:gridCol>
                <a:gridCol w="2201333">
                  <a:extLst>
                    <a:ext uri="{9D8B030D-6E8A-4147-A177-3AD203B41FA5}">
                      <a16:colId xmlns:a16="http://schemas.microsoft.com/office/drawing/2014/main" val="2614222353"/>
                    </a:ext>
                  </a:extLst>
                </a:gridCol>
                <a:gridCol w="2870200">
                  <a:extLst>
                    <a:ext uri="{9D8B030D-6E8A-4147-A177-3AD203B41FA5}">
                      <a16:colId xmlns:a16="http://schemas.microsoft.com/office/drawing/2014/main" val="940691484"/>
                    </a:ext>
                  </a:extLst>
                </a:gridCol>
                <a:gridCol w="2870200">
                  <a:extLst>
                    <a:ext uri="{9D8B030D-6E8A-4147-A177-3AD203B41FA5}">
                      <a16:colId xmlns:a16="http://schemas.microsoft.com/office/drawing/2014/main" val="107505992"/>
                    </a:ext>
                  </a:extLst>
                </a:gridCol>
              </a:tblGrid>
              <a:tr h="652643">
                <a:tc>
                  <a:txBody>
                    <a:bodyPr/>
                    <a:lstStyle/>
                    <a:p>
                      <a:pPr marL="0" algn="ctr" defTabSz="914400" rtl="0" eaLnBrk="1" latinLnBrk="0" hangingPunct="1"/>
                      <a:endParaRPr lang="zh-TW" altLang="en-US" sz="1900" kern="1200">
                        <a:solidFill>
                          <a:schemeClr val="lt1"/>
                        </a:solidFill>
                        <a:latin typeface="+mn-lt"/>
                        <a:ea typeface="+mn-ea"/>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CN" sz="1600" b="1" kern="1200">
                          <a:solidFill>
                            <a:schemeClr val="lt1"/>
                          </a:solidFill>
                          <a:latin typeface="+mn-lt"/>
                          <a:ea typeface="+mn-ea"/>
                          <a:cs typeface="+mn-ea"/>
                          <a:sym typeface="+mn-lt"/>
                        </a:rPr>
                        <a:t>Edit with Office Online</a:t>
                      </a:r>
                      <a:endParaRPr lang="zh-CN" altLang="en-US" sz="1600" b="1" kern="1200">
                        <a:solidFill>
                          <a:schemeClr val="lt1"/>
                        </a:solidFill>
                        <a:latin typeface="+mn-lt"/>
                        <a:ea typeface="+mn-ea"/>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TW" sz="1600" b="1" kern="1200">
                          <a:solidFill>
                            <a:schemeClr val="lt1"/>
                          </a:solidFill>
                          <a:latin typeface="+mn-lt"/>
                          <a:ea typeface="+mn-ea"/>
                          <a:cs typeface="+mn-ea"/>
                          <a:sym typeface="+mn-lt"/>
                        </a:rPr>
                        <a:t>View in Google Docs</a:t>
                      </a:r>
                      <a:endParaRPr lang="zh-CN" altLang="en-US" sz="1600" b="1" kern="1200">
                        <a:solidFill>
                          <a:schemeClr val="lt1"/>
                        </a:solidFill>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TW" sz="1600" b="1" kern="1200">
                          <a:solidFill>
                            <a:schemeClr val="lt1"/>
                          </a:solidFill>
                          <a:latin typeface="+mn-lt"/>
                          <a:ea typeface="+mn-ea"/>
                          <a:cs typeface="+mn-ea"/>
                          <a:sym typeface="+mn-lt"/>
                        </a:rPr>
                        <a:t>Open with Google Chrome </a:t>
                      </a:r>
                      <a:r>
                        <a:rPr lang="zh-CN" altLang="en-US" sz="1600" b="1" kern="1200">
                          <a:solidFill>
                            <a:schemeClr val="lt1"/>
                          </a:solidFill>
                          <a:latin typeface="+mn-lt"/>
                          <a:ea typeface="+mn-ea"/>
                          <a:cs typeface="+mn-ea"/>
                          <a:sym typeface="+mn-lt"/>
                        </a:rPr>
                        <a:t>Extension</a:t>
                      </a:r>
                      <a:endParaRPr lang="zh-TW" altLang="en-US" sz="1600" b="1" kern="1200">
                        <a:solidFill>
                          <a:schemeClr val="lt1"/>
                        </a:solidFill>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46232"/>
                  </a:ext>
                </a:extLst>
              </a:tr>
              <a:tr h="762000">
                <a:tc>
                  <a:txBody>
                    <a:bodyPr/>
                    <a:lstStyle/>
                    <a:p>
                      <a:r>
                        <a:rPr lang="zh-TW" altLang="en-US" sz="1000" b="1">
                          <a:latin typeface="+mn-lt"/>
                          <a:ea typeface="+mn-ea"/>
                          <a:cs typeface="+mn-ea"/>
                          <a:sym typeface="+mn-lt"/>
                        </a:rPr>
                        <a:t>Requirement</a:t>
                      </a:r>
                      <a:endParaRPr lang="zh-TW" sz="10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altLang="zh-TW" sz="1050">
                          <a:latin typeface="+mn-lt"/>
                          <a:ea typeface="+mn-ea"/>
                          <a:cs typeface="+mn-ea"/>
                          <a:sym typeface="+mn-lt"/>
                        </a:rPr>
                        <a:t>CloudLink needs to be enabled</a:t>
                      </a:r>
                      <a:endParaRPr lang="zh-TW" altLang="en-US" sz="105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buNone/>
                      </a:pPr>
                      <a:r>
                        <a:rPr lang="en-US" sz="1400" b="0" i="0" u="none" strike="noStrike" noProof="0">
                          <a:latin typeface="+mn-lt"/>
                          <a:ea typeface="+mn-ea"/>
                          <a:cs typeface="+mn-ea"/>
                          <a:sym typeface="+mn-lt"/>
                        </a:rPr>
                        <a:t>CloudLink needs to be enabled</a:t>
                      </a:r>
                      <a:endParaRPr lang="zh-TW" altLang="en-US" sz="2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 sz="1400" b="0" i="0" u="none" strike="noStrike" kern="1200" noProof="0">
                          <a:effectLst/>
                          <a:latin typeface="+mn-lt"/>
                          <a:ea typeface="+mn-ea"/>
                          <a:cs typeface="+mn-ea"/>
                          <a:sym typeface="+mn-lt"/>
                        </a:rPr>
                        <a:t>Use Chrome with extension “Office Editing for Docs, Sheets &amp; Slides” to open</a:t>
                      </a:r>
                      <a:endParaRPr lang="zh-TW" altLang="en-US" sz="2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4032982"/>
                  </a:ext>
                </a:extLst>
              </a:tr>
              <a:tr h="731520">
                <a:tc>
                  <a:txBody>
                    <a:bodyPr/>
                    <a:lstStyle/>
                    <a:p>
                      <a:r>
                        <a:rPr lang="zh-TW" altLang="en-US" sz="1050" b="1">
                          <a:latin typeface="+mn-lt"/>
                          <a:ea typeface="+mn-ea"/>
                          <a:cs typeface="+mn-ea"/>
                          <a:sym typeface="+mn-lt"/>
                        </a:rPr>
                        <a:t>Supported formats</a:t>
                      </a:r>
                      <a:endParaRPr lang="zh-TW" altLang="en-US" sz="1400" b="1">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 .ppt, .xls .docx,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400">
                          <a:latin typeface="+mn-lt"/>
                          <a:ea typeface="+mn-ea"/>
                          <a:cs typeface="+mn-ea"/>
                          <a:sym typeface="+mn-lt"/>
                        </a:rPr>
                        <a:t>.doc, .ppt, .xls .docx, .pptx, .xlsx</a:t>
                      </a:r>
                      <a:endParaRPr lang="zh-TW" altLang="en-US" sz="14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03139444"/>
                  </a:ext>
                </a:extLst>
              </a:tr>
              <a:tr h="731520">
                <a:tc>
                  <a:txBody>
                    <a:bodyPr/>
                    <a:lstStyle/>
                    <a:p>
                      <a:r>
                        <a:rPr lang="zh-TW" altLang="en-US" sz="1000" b="1">
                          <a:latin typeface="+mn-lt"/>
                          <a:ea typeface="+mn-ea"/>
                          <a:cs typeface="+mn-ea"/>
                          <a:sym typeface="+mn-lt"/>
                        </a:rPr>
                        <a:t>Capabilities</a:t>
                      </a: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CN" sz="1000" b="0" i="0" u="none" strike="noStrike" noProof="0">
                          <a:latin typeface="+mn-lt"/>
                          <a:ea typeface="+mn-ea"/>
                          <a:cs typeface="+mn-ea"/>
                          <a:sym typeface="+mn-lt"/>
                        </a:rPr>
                        <a:t>•File collaboration</a:t>
                      </a:r>
                      <a:endParaRPr lang="zh-TW" altLang="en-US" sz="1000">
                        <a:latin typeface="+mn-lt"/>
                        <a:ea typeface="+mn-ea"/>
                        <a:cs typeface="+mn-ea"/>
                        <a:sym typeface="+mn-lt"/>
                      </a:endParaRPr>
                    </a:p>
                    <a:p>
                      <a:pPr lvl="0" algn="l">
                        <a:lnSpc>
                          <a:spcPct val="100000"/>
                        </a:lnSpc>
                        <a:spcBef>
                          <a:spcPts val="0"/>
                        </a:spcBef>
                        <a:spcAft>
                          <a:spcPts val="0"/>
                        </a:spcAft>
                        <a:buNone/>
                      </a:pPr>
                      <a:r>
                        <a:rPr lang="zh-CN" sz="1000" b="0" i="0" u="none" strike="noStrike" noProof="0">
                          <a:latin typeface="+mn-lt"/>
                          <a:ea typeface="+mn-ea"/>
                          <a:cs typeface="+mn-ea"/>
                          <a:sym typeface="+mn-lt"/>
                        </a:rPr>
                        <a:t>•Auto save to NAS in real time </a:t>
                      </a: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TW" sz="1000" b="0" i="0" u="none" strike="noStrike" noProof="0">
                          <a:latin typeface="+mn-lt"/>
                          <a:ea typeface="+mn-ea"/>
                          <a:cs typeface="+mn-ea"/>
                          <a:sym typeface="+mn-lt"/>
                        </a:rPr>
                        <a:t>•Document preview</a:t>
                      </a:r>
                    </a:p>
                    <a:p>
                      <a:pPr lvl="0" algn="l">
                        <a:lnSpc>
                          <a:spcPct val="100000"/>
                        </a:lnSpc>
                        <a:spcBef>
                          <a:spcPts val="0"/>
                        </a:spcBef>
                        <a:spcAft>
                          <a:spcPts val="0"/>
                        </a:spcAft>
                        <a:buNone/>
                      </a:pPr>
                      <a:r>
                        <a:rPr lang="zh-TW" sz="1000" b="0" i="0" u="none" strike="noStrike" noProof="0">
                          <a:latin typeface="+mn-lt"/>
                          <a:ea typeface="+mn-ea"/>
                          <a:cs typeface="+mn-ea"/>
                          <a:sym typeface="+mn-lt"/>
                        </a:rPr>
                        <a:t>•Convert to Google docs for editing &amp; saving in your G</a:t>
                      </a:r>
                      <a:r>
                        <a:rPr lang="en-US" altLang="zh-TW" sz="1000" b="0" i="0" u="none" strike="noStrike" noProof="0">
                          <a:latin typeface="+mn-lt"/>
                          <a:ea typeface="+mn-ea"/>
                          <a:cs typeface="+mn-ea"/>
                          <a:sym typeface="+mn-lt"/>
                        </a:rPr>
                        <a:t>oogle</a:t>
                      </a:r>
                      <a:r>
                        <a:rPr lang="zh-TW" sz="1000" b="0" i="0" u="none" strike="noStrike" noProof="0">
                          <a:latin typeface="+mn-lt"/>
                          <a:ea typeface="+mn-ea"/>
                          <a:cs typeface="+mn-ea"/>
                          <a:sym typeface="+mn-lt"/>
                        </a:rPr>
                        <a:t> </a:t>
                      </a:r>
                      <a:r>
                        <a:rPr lang="en-US" altLang="zh-TW" sz="1000" b="0" i="0" u="none" strike="noStrike" noProof="0">
                          <a:latin typeface="+mn-lt"/>
                          <a:ea typeface="+mn-ea"/>
                          <a:cs typeface="+mn-ea"/>
                          <a:sym typeface="+mn-lt"/>
                        </a:rPr>
                        <a:t>Drive</a:t>
                      </a:r>
                      <a:r>
                        <a:rPr lang="zh-TW" altLang="en-US" sz="1000" b="0" i="0" u="none" strike="noStrike" noProof="0">
                          <a:latin typeface="+mn-lt"/>
                          <a:ea typeface="+mn-ea"/>
                          <a:cs typeface="+mn-ea"/>
                          <a:sym typeface="+mn-lt"/>
                        </a:rPr>
                        <a:t> </a:t>
                      </a:r>
                      <a:endParaRPr lang="zh-TW" sz="1000" b="0" i="0" u="none" strike="noStrike" noProof="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TW" sz="1000" b="0" i="0" u="none" strike="noStrike" noProof="0">
                          <a:latin typeface="+mn-lt"/>
                          <a:ea typeface="+mn-ea"/>
                          <a:cs typeface="+mn-ea"/>
                          <a:sym typeface="+mn-lt"/>
                        </a:rPr>
                        <a:t>•Document preview</a:t>
                      </a:r>
                      <a:endParaRPr lang="en-US" sz="1000" b="0" i="0" u="none" strike="noStrike" noProof="0">
                        <a:latin typeface="+mn-lt"/>
                        <a:ea typeface="+mn-ea"/>
                        <a:cs typeface="+mn-ea"/>
                        <a:sym typeface="+mn-lt"/>
                      </a:endParaRPr>
                    </a:p>
                    <a:p>
                      <a:pPr lvl="0" algn="l">
                        <a:lnSpc>
                          <a:spcPct val="100000"/>
                        </a:lnSpc>
                        <a:spcBef>
                          <a:spcPts val="0"/>
                        </a:spcBef>
                        <a:spcAft>
                          <a:spcPts val="0"/>
                        </a:spcAft>
                        <a:buNone/>
                      </a:pPr>
                      <a:r>
                        <a:rPr lang="zh-TW" sz="1000" b="0" i="0" u="none" strike="noStrike" noProof="0">
                          <a:latin typeface="+mn-lt"/>
                          <a:ea typeface="+mn-ea"/>
                          <a:cs typeface="+mn-ea"/>
                          <a:sym typeface="+mn-lt"/>
                        </a:rPr>
                        <a:t>•Convert to Google docs for editing &amp; saving in you</a:t>
                      </a:r>
                      <a:r>
                        <a:rPr lang="en-US" altLang="zh-TW" sz="1000" b="0" i="0" u="none" strike="noStrike" noProof="0">
                          <a:latin typeface="+mn-lt"/>
                          <a:ea typeface="+mn-ea"/>
                          <a:cs typeface="+mn-ea"/>
                          <a:sym typeface="+mn-lt"/>
                        </a:rPr>
                        <a:t>r</a:t>
                      </a:r>
                      <a:r>
                        <a:rPr lang="zh-TW" altLang="en-US" sz="1000" b="0" i="0" u="none" strike="noStrike" noProof="0">
                          <a:latin typeface="+mn-lt"/>
                          <a:ea typeface="+mn-ea"/>
                          <a:cs typeface="+mn-ea"/>
                          <a:sym typeface="+mn-lt"/>
                        </a:rPr>
                        <a:t> </a:t>
                      </a:r>
                      <a:r>
                        <a:rPr lang="en-US" altLang="zh-TW" sz="1000" b="0" i="0" u="none" strike="noStrike" noProof="0">
                          <a:latin typeface="+mn-lt"/>
                          <a:ea typeface="+mn-ea"/>
                          <a:cs typeface="+mn-ea"/>
                          <a:sym typeface="+mn-lt"/>
                        </a:rPr>
                        <a:t>G</a:t>
                      </a:r>
                      <a:r>
                        <a:rPr lang="en-US" sz="1000" b="0" i="0" u="none" strike="noStrike" noProof="0">
                          <a:latin typeface="+mn-lt"/>
                          <a:ea typeface="+mn-ea"/>
                          <a:cs typeface="+mn-ea"/>
                          <a:sym typeface="+mn-lt"/>
                        </a:rPr>
                        <a:t>oogle</a:t>
                      </a:r>
                      <a:r>
                        <a:rPr lang="zh-TW" altLang="en-US" sz="1000" b="0" i="0" u="none" strike="noStrike" noProof="0">
                          <a:latin typeface="+mn-lt"/>
                          <a:ea typeface="+mn-ea"/>
                          <a:cs typeface="+mn-ea"/>
                          <a:sym typeface="+mn-lt"/>
                        </a:rPr>
                        <a:t> </a:t>
                      </a:r>
                      <a:r>
                        <a:rPr lang="en-US" altLang="zh-CN" sz="1000" b="0" i="0" u="none" strike="noStrike" noProof="0">
                          <a:latin typeface="+mn-lt"/>
                          <a:ea typeface="+mn-ea"/>
                          <a:cs typeface="+mn-ea"/>
                          <a:sym typeface="+mn-lt"/>
                        </a:rPr>
                        <a:t>Drive</a:t>
                      </a:r>
                      <a:endParaRPr lang="zh-TW" sz="1000">
                        <a:latin typeface="+mn-lt"/>
                        <a:ea typeface="+mn-ea"/>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8743108"/>
                  </a:ext>
                </a:extLst>
              </a:tr>
            </a:tbl>
          </a:graphicData>
        </a:graphic>
      </p:graphicFrame>
    </p:spTree>
    <p:extLst>
      <p:ext uri="{BB962C8B-B14F-4D97-AF65-F5344CB8AC3E}">
        <p14:creationId xmlns:p14="http://schemas.microsoft.com/office/powerpoint/2010/main" val="3164910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6203682" y="2003464"/>
            <a:ext cx="542573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437852" y="1988837"/>
            <a:ext cx="535087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0" y="304800"/>
            <a:ext cx="12192000" cy="1087438"/>
          </a:xfrm>
        </p:spPr>
        <p:txBody>
          <a:bodyPr>
            <a:noAutofit/>
          </a:bodyPr>
          <a:lstStyle/>
          <a:p>
            <a:pPr algn="ctr"/>
            <a:r>
              <a:rPr kumimoji="1" lang="en-US" altLang="zh-TW" b="1">
                <a:solidFill>
                  <a:schemeClr val="bg1"/>
                </a:solidFill>
                <a:latin typeface="Arial" panose="020B0604020202020204" pitchFamily="34" charset="0"/>
                <a:cs typeface="Arial" panose="020B0604020202020204" pitchFamily="34" charset="0"/>
                <a:sym typeface="+mn-lt"/>
              </a:rPr>
              <a:t>Smart and automatic file management</a:t>
            </a:r>
            <a:endParaRPr kumimoji="1" lang="zh-TW" altLang="en-US" sz="44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2" name="矩形 5">
            <a:extLst>
              <a:ext uri="{FF2B5EF4-FFF2-40B4-BE49-F238E27FC236}">
                <a16:creationId xmlns:a16="http://schemas.microsoft.com/office/drawing/2014/main" id="{4FF1C51A-0D24-F848-8BC9-CB2554C5CC56}"/>
              </a:ext>
            </a:extLst>
          </p:cNvPr>
          <p:cNvSpPr/>
          <p:nvPr/>
        </p:nvSpPr>
        <p:spPr>
          <a:xfrm>
            <a:off x="684761" y="3214911"/>
            <a:ext cx="4851721" cy="537070"/>
          </a:xfrm>
          <a:prstGeom prst="rect">
            <a:avLst/>
          </a:prstGeom>
        </p:spPr>
        <p:txBody>
          <a:bodyPr wrap="square" lIns="121920" tIns="60960" rIns="121920" bIns="60960" anchor="t">
            <a:spAutoFit/>
          </a:bodyPr>
          <a:lstStyle/>
          <a:p>
            <a:pPr algn="ctr">
              <a:lnSpc>
                <a:spcPct val="150000"/>
              </a:lnSpc>
              <a:buClr>
                <a:schemeClr val="tx1">
                  <a:lumMod val="85000"/>
                  <a:lumOff val="15000"/>
                </a:schemeClr>
              </a:buClr>
              <a:buSzPct val="100000"/>
            </a:pPr>
            <a:r>
              <a:rPr lang="en-US" altLang="zh-TW" sz="2000" b="1">
                <a:latin typeface="Arial" panose="020B0604020202020204" pitchFamily="34" charset="0"/>
                <a:cs typeface="Arial" panose="020B0604020202020204" pitchFamily="34" charset="0"/>
                <a:sym typeface="+mn-lt"/>
              </a:rPr>
              <a:t>A</a:t>
            </a:r>
            <a:r>
              <a:rPr lang="zh-TW" altLang="en-US" sz="2000" b="1">
                <a:latin typeface="Arial" panose="020B0604020202020204" pitchFamily="34" charset="0"/>
                <a:cs typeface="Arial" panose="020B0604020202020204" pitchFamily="34" charset="0"/>
                <a:sym typeface="+mn-lt"/>
              </a:rPr>
              <a:t> </a:t>
            </a:r>
            <a:r>
              <a:rPr lang="en-US" altLang="zh-TW" sz="2000" b="1">
                <a:latin typeface="Arial" panose="020B0604020202020204" pitchFamily="34" charset="0"/>
                <a:cs typeface="Arial" panose="020B0604020202020204" pitchFamily="34" charset="0"/>
                <a:sym typeface="+mn-lt"/>
              </a:rPr>
              <a:t>powerful, Google™-like search tool</a:t>
            </a:r>
            <a:endParaRPr lang="en-US" altLang="zh-TW" sz="2000">
              <a:latin typeface="Arial" panose="020B0604020202020204" pitchFamily="34" charset="0"/>
              <a:cs typeface="Arial" panose="020B0604020202020204" pitchFamily="34" charset="0"/>
              <a:sym typeface="+mn-lt"/>
            </a:endParaRPr>
          </a:p>
        </p:txBody>
      </p:sp>
      <p:sp>
        <p:nvSpPr>
          <p:cNvPr id="53" name="矩形 5">
            <a:extLst>
              <a:ext uri="{FF2B5EF4-FFF2-40B4-BE49-F238E27FC236}">
                <a16:creationId xmlns:a16="http://schemas.microsoft.com/office/drawing/2014/main" id="{F5909AE1-241E-3645-8780-6223FAA01DA6}"/>
              </a:ext>
            </a:extLst>
          </p:cNvPr>
          <p:cNvSpPr/>
          <p:nvPr/>
        </p:nvSpPr>
        <p:spPr>
          <a:xfrm>
            <a:off x="6354323" y="3237439"/>
            <a:ext cx="5249691" cy="495649"/>
          </a:xfrm>
          <a:prstGeom prst="rect">
            <a:avLst/>
          </a:prstGeom>
        </p:spPr>
        <p:txBody>
          <a:bodyPr wrap="square" lIns="121920" tIns="60960" rIns="121920" bIns="60960" anchor="t">
            <a:spAutoFit/>
          </a:bodyPr>
          <a:lstStyle/>
          <a:p>
            <a:pPr algn="ctr">
              <a:lnSpc>
                <a:spcPct val="150000"/>
              </a:lnSpc>
              <a:buClr>
                <a:schemeClr val="tx1">
                  <a:lumMod val="85000"/>
                  <a:lumOff val="15000"/>
                </a:schemeClr>
              </a:buClr>
              <a:buSzPct val="100000"/>
            </a:pPr>
            <a:r>
              <a:rPr lang="en-US" altLang="zh-TW" b="1">
                <a:latin typeface="Arial" panose="020B0604020202020204" pitchFamily="34" charset="0"/>
                <a:cs typeface="Arial" panose="020B0604020202020204" pitchFamily="34" charset="0"/>
                <a:sym typeface="+mn-lt"/>
              </a:rPr>
              <a:t>Automatically filing and archiving</a:t>
            </a:r>
          </a:p>
        </p:txBody>
      </p:sp>
      <p:pic>
        <p:nvPicPr>
          <p:cNvPr id="54" name="Picture 2">
            <a:extLst>
              <a:ext uri="{FF2B5EF4-FFF2-40B4-BE49-F238E27FC236}">
                <a16:creationId xmlns:a16="http://schemas.microsoft.com/office/drawing/2014/main" id="{55A584E6-F458-A74B-BD61-65B2F7F65984}"/>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6838144" y="4115222"/>
            <a:ext cx="427200" cy="42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a:extLst>
              <a:ext uri="{FF2B5EF4-FFF2-40B4-BE49-F238E27FC236}">
                <a16:creationId xmlns:a16="http://schemas.microsoft.com/office/drawing/2014/main" id="{4DCCEBB4-CDE4-934A-BA5B-58E2B6F0470A}"/>
              </a:ext>
            </a:extLst>
          </p:cNvPr>
          <p:cNvPicPr>
            <a:picLocks noChangeAspect="1"/>
          </p:cNvPicPr>
          <p:nvPr/>
        </p:nvPicPr>
        <p:blipFill>
          <a:blip r:embed="rId4">
            <a:biLevel thresh="75000"/>
          </a:blip>
          <a:stretch>
            <a:fillRect/>
          </a:stretch>
        </p:blipFill>
        <p:spPr>
          <a:xfrm>
            <a:off x="7792013" y="4115222"/>
            <a:ext cx="427200" cy="427200"/>
          </a:xfrm>
          <a:prstGeom prst="rect">
            <a:avLst/>
          </a:prstGeom>
          <a:noFill/>
        </p:spPr>
      </p:pic>
      <p:pic>
        <p:nvPicPr>
          <p:cNvPr id="56" name="Picture 6">
            <a:extLst>
              <a:ext uri="{FF2B5EF4-FFF2-40B4-BE49-F238E27FC236}">
                <a16:creationId xmlns:a16="http://schemas.microsoft.com/office/drawing/2014/main" id="{1216B924-1689-ED4C-B984-339E227904BF}"/>
              </a:ext>
            </a:extLst>
          </p:cNvPr>
          <p:cNvPicPr>
            <a:picLocks noChangeAspect="1"/>
          </p:cNvPicPr>
          <p:nvPr/>
        </p:nvPicPr>
        <p:blipFill>
          <a:blip r:embed="rId5">
            <a:biLevel thresh="75000"/>
          </a:blip>
          <a:stretch>
            <a:fillRect/>
          </a:stretch>
        </p:blipFill>
        <p:spPr>
          <a:xfrm>
            <a:off x="8745882" y="4110321"/>
            <a:ext cx="432000" cy="432000"/>
          </a:xfrm>
          <a:prstGeom prst="rect">
            <a:avLst/>
          </a:prstGeom>
          <a:noFill/>
        </p:spPr>
      </p:pic>
      <p:pic>
        <p:nvPicPr>
          <p:cNvPr id="57" name="Picture 7">
            <a:extLst>
              <a:ext uri="{FF2B5EF4-FFF2-40B4-BE49-F238E27FC236}">
                <a16:creationId xmlns:a16="http://schemas.microsoft.com/office/drawing/2014/main" id="{6C65D3C9-E9B3-7C4B-9352-E0CB0E518849}"/>
              </a:ext>
            </a:extLst>
          </p:cNvPr>
          <p:cNvPicPr>
            <a:picLocks noChangeAspect="1"/>
          </p:cNvPicPr>
          <p:nvPr/>
        </p:nvPicPr>
        <p:blipFill>
          <a:blip r:embed="rId6">
            <a:biLevel thresh="75000"/>
          </a:blip>
          <a:stretch>
            <a:fillRect/>
          </a:stretch>
        </p:blipFill>
        <p:spPr>
          <a:xfrm>
            <a:off x="9699752" y="4110321"/>
            <a:ext cx="432000" cy="432000"/>
          </a:xfrm>
          <a:prstGeom prst="rect">
            <a:avLst/>
          </a:prstGeom>
          <a:noFill/>
        </p:spPr>
      </p:pic>
      <p:pic>
        <p:nvPicPr>
          <p:cNvPr id="58" name="Picture 4">
            <a:extLst>
              <a:ext uri="{FF2B5EF4-FFF2-40B4-BE49-F238E27FC236}">
                <a16:creationId xmlns:a16="http://schemas.microsoft.com/office/drawing/2014/main" id="{679D5876-8F56-0347-8857-C2180CFCD3F7}"/>
              </a:ext>
            </a:extLst>
          </p:cNvPr>
          <p:cNvPicPr>
            <a:picLocks noChangeAspect="1"/>
          </p:cNvPicPr>
          <p:nvPr/>
        </p:nvPicPr>
        <p:blipFill>
          <a:blip r:embed="rId7">
            <a:biLevel thresh="75000"/>
          </a:blip>
          <a:stretch>
            <a:fillRect/>
          </a:stretch>
        </p:blipFill>
        <p:spPr>
          <a:xfrm>
            <a:off x="10653621" y="4110321"/>
            <a:ext cx="432000" cy="432000"/>
          </a:xfrm>
          <a:prstGeom prst="rect">
            <a:avLst/>
          </a:prstGeom>
          <a:noFill/>
        </p:spPr>
      </p:pic>
      <p:sp>
        <p:nvSpPr>
          <p:cNvPr id="12" name="TextBox 11">
            <a:extLst>
              <a:ext uri="{FF2B5EF4-FFF2-40B4-BE49-F238E27FC236}">
                <a16:creationId xmlns:a16="http://schemas.microsoft.com/office/drawing/2014/main" id="{288870C7-6FC8-F74F-B01F-C8FCB1F0583A}"/>
              </a:ext>
            </a:extLst>
          </p:cNvPr>
          <p:cNvSpPr txBox="1"/>
          <p:nvPr/>
        </p:nvSpPr>
        <p:spPr>
          <a:xfrm>
            <a:off x="6525681" y="4542322"/>
            <a:ext cx="1047827" cy="297454"/>
          </a:xfrm>
          <a:prstGeom prst="rect">
            <a:avLst/>
          </a:prstGeom>
          <a:noFill/>
        </p:spPr>
        <p:txBody>
          <a:bodyPr wrap="square" rtlCol="0">
            <a:spAutoFit/>
          </a:bodyPr>
          <a:lstStyle/>
          <a:p>
            <a:pPr algn="ctr" defTabSz="1219170">
              <a:buClr>
                <a:srgbClr val="000000"/>
              </a:buClr>
            </a:pPr>
            <a:r>
              <a:rPr lang="en-US" altLang="zh-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Source</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9" name="TextBox 58">
            <a:extLst>
              <a:ext uri="{FF2B5EF4-FFF2-40B4-BE49-F238E27FC236}">
                <a16:creationId xmlns:a16="http://schemas.microsoft.com/office/drawing/2014/main" id="{FCEDE5B7-D254-2045-9B58-88CA9EA662C7}"/>
              </a:ext>
            </a:extLst>
          </p:cNvPr>
          <p:cNvSpPr txBox="1"/>
          <p:nvPr/>
        </p:nvSpPr>
        <p:spPr>
          <a:xfrm>
            <a:off x="7507866" y="4544941"/>
            <a:ext cx="946730"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Schedule</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0" name="TextBox 59">
            <a:extLst>
              <a:ext uri="{FF2B5EF4-FFF2-40B4-BE49-F238E27FC236}">
                <a16:creationId xmlns:a16="http://schemas.microsoft.com/office/drawing/2014/main" id="{427A7A52-FD69-F84E-8742-C76636D606AB}"/>
              </a:ext>
            </a:extLst>
          </p:cNvPr>
          <p:cNvSpPr txBox="1"/>
          <p:nvPr/>
        </p:nvSpPr>
        <p:spPr>
          <a:xfrm>
            <a:off x="8541032" y="4542322"/>
            <a:ext cx="865972"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Filter</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1" name="TextBox 60">
            <a:extLst>
              <a:ext uri="{FF2B5EF4-FFF2-40B4-BE49-F238E27FC236}">
                <a16:creationId xmlns:a16="http://schemas.microsoft.com/office/drawing/2014/main" id="{4A113BB5-F900-1D43-97C1-860624FE401D}"/>
              </a:ext>
            </a:extLst>
          </p:cNvPr>
          <p:cNvSpPr txBox="1"/>
          <p:nvPr/>
        </p:nvSpPr>
        <p:spPr>
          <a:xfrm>
            <a:off x="9495887" y="4542321"/>
            <a:ext cx="865972"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Edit</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2" name="TextBox 61">
            <a:extLst>
              <a:ext uri="{FF2B5EF4-FFF2-40B4-BE49-F238E27FC236}">
                <a16:creationId xmlns:a16="http://schemas.microsoft.com/office/drawing/2014/main" id="{C98FA1ED-D854-244A-ADE6-04D00E7D06A1}"/>
              </a:ext>
            </a:extLst>
          </p:cNvPr>
          <p:cNvSpPr txBox="1"/>
          <p:nvPr/>
        </p:nvSpPr>
        <p:spPr>
          <a:xfrm>
            <a:off x="10345199" y="4542321"/>
            <a:ext cx="1172121"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Destination</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4" name="Right Arrow 13">
            <a:extLst>
              <a:ext uri="{FF2B5EF4-FFF2-40B4-BE49-F238E27FC236}">
                <a16:creationId xmlns:a16="http://schemas.microsoft.com/office/drawing/2014/main" id="{B590BE19-A09A-9346-9854-3F5C616D4D2E}"/>
              </a:ext>
            </a:extLst>
          </p:cNvPr>
          <p:cNvSpPr/>
          <p:nvPr/>
        </p:nvSpPr>
        <p:spPr>
          <a:xfrm>
            <a:off x="7515195" y="4363103"/>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4" name="Right Arrow 63">
            <a:extLst>
              <a:ext uri="{FF2B5EF4-FFF2-40B4-BE49-F238E27FC236}">
                <a16:creationId xmlns:a16="http://schemas.microsoft.com/office/drawing/2014/main" id="{DDB9CA6E-116B-A948-B24F-D3AB231B13CB}"/>
              </a:ext>
            </a:extLst>
          </p:cNvPr>
          <p:cNvSpPr/>
          <p:nvPr/>
        </p:nvSpPr>
        <p:spPr>
          <a:xfrm>
            <a:off x="8376145" y="4363103"/>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5" name="Right Arrow 64">
            <a:extLst>
              <a:ext uri="{FF2B5EF4-FFF2-40B4-BE49-F238E27FC236}">
                <a16:creationId xmlns:a16="http://schemas.microsoft.com/office/drawing/2014/main" id="{F1E751CC-1E2F-5044-B0A7-894F0EBF15EE}"/>
              </a:ext>
            </a:extLst>
          </p:cNvPr>
          <p:cNvSpPr/>
          <p:nvPr/>
        </p:nvSpPr>
        <p:spPr>
          <a:xfrm>
            <a:off x="9346883" y="4363103"/>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6" name="Right Arrow 65">
            <a:extLst>
              <a:ext uri="{FF2B5EF4-FFF2-40B4-BE49-F238E27FC236}">
                <a16:creationId xmlns:a16="http://schemas.microsoft.com/office/drawing/2014/main" id="{3C574722-2EA9-D649-BBB7-7B8FDC725137}"/>
              </a:ext>
            </a:extLst>
          </p:cNvPr>
          <p:cNvSpPr/>
          <p:nvPr/>
        </p:nvSpPr>
        <p:spPr>
          <a:xfrm>
            <a:off x="10300285" y="4363103"/>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7" name="矩形: 圓角 26">
            <a:extLst>
              <a:ext uri="{FF2B5EF4-FFF2-40B4-BE49-F238E27FC236}">
                <a16:creationId xmlns:a16="http://schemas.microsoft.com/office/drawing/2014/main" id="{59A7A146-630E-8086-CABA-0FD82F7E7A9F}"/>
              </a:ext>
            </a:extLst>
          </p:cNvPr>
          <p:cNvSpPr/>
          <p:nvPr/>
        </p:nvSpPr>
        <p:spPr>
          <a:xfrm>
            <a:off x="569975" y="2000135"/>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9" name="矩形: 圓角 28">
            <a:extLst>
              <a:ext uri="{FF2B5EF4-FFF2-40B4-BE49-F238E27FC236}">
                <a16:creationId xmlns:a16="http://schemas.microsoft.com/office/drawing/2014/main" id="{A1A343DD-934B-A7B8-15D2-B6CC319855B2}"/>
              </a:ext>
            </a:extLst>
          </p:cNvPr>
          <p:cNvSpPr/>
          <p:nvPr/>
        </p:nvSpPr>
        <p:spPr>
          <a:xfrm>
            <a:off x="6433372" y="2010410"/>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 name="矩形 3">
            <a:extLst>
              <a:ext uri="{FF2B5EF4-FFF2-40B4-BE49-F238E27FC236}">
                <a16:creationId xmlns:a16="http://schemas.microsoft.com/office/drawing/2014/main" id="{27BF68AF-F0DA-AB46-BD75-2A72588E91DB}"/>
              </a:ext>
            </a:extLst>
          </p:cNvPr>
          <p:cNvSpPr/>
          <p:nvPr/>
        </p:nvSpPr>
        <p:spPr>
          <a:xfrm>
            <a:off x="2482518" y="2166853"/>
            <a:ext cx="1686680"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Qsirch</a:t>
            </a:r>
            <a:r>
              <a:rPr lang="en-US" altLang="zh-TW" sz="2933"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5</a:t>
            </a:r>
          </a:p>
        </p:txBody>
      </p:sp>
      <p:sp>
        <p:nvSpPr>
          <p:cNvPr id="5" name="矩形 4">
            <a:extLst>
              <a:ext uri="{FF2B5EF4-FFF2-40B4-BE49-F238E27FC236}">
                <a16:creationId xmlns:a16="http://schemas.microsoft.com/office/drawing/2014/main" id="{39185FD8-4283-1245-94CA-A53458AC986B}"/>
              </a:ext>
            </a:extLst>
          </p:cNvPr>
          <p:cNvSpPr/>
          <p:nvPr/>
        </p:nvSpPr>
        <p:spPr>
          <a:xfrm>
            <a:off x="8337492" y="2166855"/>
            <a:ext cx="1739579"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Qfiling</a:t>
            </a:r>
            <a:r>
              <a:rPr lang="en-US" altLang="zh-TW" sz="2933"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3</a:t>
            </a:r>
          </a:p>
        </p:txBody>
      </p:sp>
      <p:pic>
        <p:nvPicPr>
          <p:cNvPr id="1026" name="Picture 2">
            <a:extLst>
              <a:ext uri="{FF2B5EF4-FFF2-40B4-BE49-F238E27FC236}">
                <a16:creationId xmlns:a16="http://schemas.microsoft.com/office/drawing/2014/main" id="{788AE743-1FF5-3944-9D40-77FD7271C1E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8501" y="1828686"/>
            <a:ext cx="1222247" cy="1222247"/>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F49B50-8B7D-BC43-A684-58D40C88389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32689" y="1828686"/>
            <a:ext cx="1198123" cy="1198123"/>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30" name="矩形 5">
            <a:extLst>
              <a:ext uri="{FF2B5EF4-FFF2-40B4-BE49-F238E27FC236}">
                <a16:creationId xmlns:a16="http://schemas.microsoft.com/office/drawing/2014/main" id="{AC023CF7-753B-96A5-BC78-13942C9BB0B1}"/>
              </a:ext>
            </a:extLst>
          </p:cNvPr>
          <p:cNvSpPr/>
          <p:nvPr/>
        </p:nvSpPr>
        <p:spPr>
          <a:xfrm>
            <a:off x="6628107" y="4945540"/>
            <a:ext cx="4881024" cy="1382366"/>
          </a:xfrm>
          <a:prstGeom prst="rect">
            <a:avLst/>
          </a:prstGeom>
        </p:spPr>
        <p:txBody>
          <a:bodyPr wrap="square" lIns="121920" tIns="60960" rIns="121920" bIns="60960" anchor="t">
            <a:spAutoFit/>
          </a:bodyPr>
          <a:lstStyle/>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u="sng">
                <a:latin typeface="Arial" panose="020B0604020202020204" pitchFamily="34" charset="0"/>
                <a:cs typeface="Arial" panose="020B0604020202020204" pitchFamily="34" charset="0"/>
                <a:sym typeface="+mn-lt"/>
              </a:rPr>
              <a:t>2</a:t>
            </a:r>
            <a:r>
              <a:rPr lang="zh-TW" altLang="en-US" sz="1400" u="sng">
                <a:latin typeface="Arial" panose="020B0604020202020204" pitchFamily="34" charset="0"/>
                <a:cs typeface="Arial" panose="020B0604020202020204" pitchFamily="34" charset="0"/>
                <a:sym typeface="+mn-lt"/>
              </a:rPr>
              <a:t> </a:t>
            </a:r>
            <a:r>
              <a:rPr lang="en-US" altLang="zh-TW" sz="1400" u="sng">
                <a:latin typeface="Arial" panose="020B0604020202020204" pitchFamily="34" charset="0"/>
                <a:cs typeface="Arial" panose="020B0604020202020204" pitchFamily="34" charset="0"/>
                <a:sym typeface="+mn-lt"/>
              </a:rPr>
              <a:t>type of task</a:t>
            </a:r>
            <a:r>
              <a:rPr lang="en-US" altLang="zh-TW" sz="1400">
                <a:latin typeface="Arial" panose="020B0604020202020204" pitchFamily="34" charset="0"/>
                <a:cs typeface="Arial" panose="020B0604020202020204" pitchFamily="34" charset="0"/>
                <a:sym typeface="+mn-lt"/>
              </a:rPr>
              <a:t>: filing task, recycling task</a:t>
            </a: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u="sng">
                <a:latin typeface="Arial" panose="020B0604020202020204" pitchFamily="34" charset="0"/>
                <a:cs typeface="Arial" panose="020B0604020202020204" pitchFamily="34" charset="0"/>
                <a:sym typeface="+mn-lt"/>
              </a:rPr>
              <a:t>3 type of scheduling rule</a:t>
            </a:r>
            <a:r>
              <a:rPr lang="en-US" altLang="zh-TW" sz="1400">
                <a:latin typeface="Arial" panose="020B0604020202020204" pitchFamily="34" charset="0"/>
                <a:cs typeface="Arial" panose="020B0604020202020204" pitchFamily="34" charset="0"/>
                <a:sym typeface="+mn-lt"/>
              </a:rPr>
              <a:t>: one-time, scheduling, real-time</a:t>
            </a: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u="sng">
                <a:latin typeface="Arial" panose="020B0604020202020204" pitchFamily="34" charset="0"/>
                <a:cs typeface="Arial" panose="020B0604020202020204" pitchFamily="34" charset="0"/>
                <a:sym typeface="+mn-lt"/>
              </a:rPr>
              <a:t>9</a:t>
            </a:r>
            <a:r>
              <a:rPr lang="zh-TW" altLang="en-US" sz="1400" u="sng">
                <a:latin typeface="Arial" panose="020B0604020202020204" pitchFamily="34" charset="0"/>
                <a:cs typeface="Arial" panose="020B0604020202020204" pitchFamily="34" charset="0"/>
                <a:sym typeface="+mn-lt"/>
              </a:rPr>
              <a:t> </a:t>
            </a:r>
            <a:r>
              <a:rPr lang="en-US" altLang="zh-TW" sz="1400" u="sng">
                <a:latin typeface="Arial" panose="020B0604020202020204" pitchFamily="34" charset="0"/>
                <a:cs typeface="Arial" panose="020B0604020202020204" pitchFamily="34" charset="0"/>
                <a:sym typeface="+mn-lt"/>
              </a:rPr>
              <a:t>editing module</a:t>
            </a:r>
            <a:r>
              <a:rPr lang="en-US" altLang="zh-TW" sz="1400">
                <a:latin typeface="Arial" panose="020B0604020202020204" pitchFamily="34" charset="0"/>
                <a:cs typeface="Arial" panose="020B0604020202020204" pitchFamily="34" charset="0"/>
                <a:sym typeface="+mn-lt"/>
              </a:rPr>
              <a:t>: AI</a:t>
            </a:r>
            <a:r>
              <a:rPr lang="zh-TW" altLang="en-US" sz="1400">
                <a:latin typeface="Arial" panose="020B0604020202020204" pitchFamily="34" charset="0"/>
                <a:cs typeface="Arial" panose="020B0604020202020204" pitchFamily="34" charset="0"/>
                <a:sym typeface="+mn-lt"/>
              </a:rPr>
              <a:t> </a:t>
            </a:r>
            <a:r>
              <a:rPr lang="en-US" altLang="zh-TW" sz="1400">
                <a:latin typeface="Arial" panose="020B0604020202020204" pitchFamily="34" charset="0"/>
                <a:cs typeface="Arial" panose="020B0604020202020204" pitchFamily="34" charset="0"/>
                <a:sym typeface="+mn-lt"/>
              </a:rPr>
              <a:t>face blur, encryption and decryption, video transcoding and so on</a:t>
            </a:r>
          </a:p>
        </p:txBody>
      </p:sp>
      <p:sp>
        <p:nvSpPr>
          <p:cNvPr id="31" name="矩形 5">
            <a:extLst>
              <a:ext uri="{FF2B5EF4-FFF2-40B4-BE49-F238E27FC236}">
                <a16:creationId xmlns:a16="http://schemas.microsoft.com/office/drawing/2014/main" id="{08F4470D-CE99-ECAF-3805-C1F9D0608AA7}"/>
              </a:ext>
            </a:extLst>
          </p:cNvPr>
          <p:cNvSpPr/>
          <p:nvPr/>
        </p:nvSpPr>
        <p:spPr>
          <a:xfrm>
            <a:off x="728032" y="3982976"/>
            <a:ext cx="4851721" cy="2036391"/>
          </a:xfrm>
          <a:prstGeom prst="rect">
            <a:avLst/>
          </a:prstGeom>
        </p:spPr>
        <p:txBody>
          <a:bodyPr wrap="square" lIns="121920" tIns="60960" rIns="121920" bIns="60960" anchor="t">
            <a:spAutoFit/>
          </a:bodyPr>
          <a:lstStyle/>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a:latin typeface="Arial" panose="020B0604020202020204" pitchFamily="34" charset="0"/>
                <a:cs typeface="Arial" panose="020B0604020202020204" pitchFamily="34" charset="0"/>
                <a:sym typeface="+mn-lt"/>
              </a:rPr>
              <a:t>Search image, music, video, document, and email by keyword and filters.</a:t>
            </a:r>
            <a:r>
              <a:rPr lang="zh-TW" altLang="en-US" sz="1400">
                <a:latin typeface="Arial" panose="020B0604020202020204" pitchFamily="34" charset="0"/>
                <a:cs typeface="Arial" panose="020B0604020202020204" pitchFamily="34" charset="0"/>
                <a:sym typeface="+mn-lt"/>
              </a:rPr>
              <a:t> </a:t>
            </a:r>
            <a:endParaRPr lang="en-US" altLang="zh-TW" sz="1400">
              <a:latin typeface="Arial" panose="020B0604020202020204" pitchFamily="34" charset="0"/>
              <a:cs typeface="Arial" panose="020B0604020202020204" pitchFamily="34" charset="0"/>
              <a:sym typeface="+mn-lt"/>
            </a:endParaRPr>
          </a:p>
          <a:p>
            <a:pPr marL="177800" indent="-177800">
              <a:lnSpc>
                <a:spcPts val="2300"/>
              </a:lnSpc>
              <a:spcBef>
                <a:spcPts val="500"/>
              </a:spcBef>
              <a:buClr>
                <a:schemeClr val="tx1">
                  <a:lumMod val="85000"/>
                  <a:lumOff val="15000"/>
                </a:schemeClr>
              </a:buClr>
              <a:buSzPct val="100000"/>
              <a:buFont typeface="Arial" panose="020B0604020202020204" pitchFamily="34" charset="0"/>
              <a:buChar char="•"/>
            </a:pPr>
            <a:r>
              <a:rPr lang="en-US" altLang="zh-TW" sz="1400">
                <a:latin typeface="Arial" panose="020B0604020202020204" pitchFamily="34" charset="0"/>
                <a:cs typeface="Arial" panose="020B0604020202020204" pitchFamily="34" charset="0"/>
                <a:sym typeface="+mn-lt"/>
              </a:rPr>
              <a:t>5 advanced image search: search by face, text in image, things, color and map.</a:t>
            </a:r>
            <a:endParaRPr lang="zh-TW" altLang="en-US" sz="1400">
              <a:latin typeface="Arial" panose="020B0604020202020204" pitchFamily="34" charset="0"/>
              <a:cs typeface="Arial" panose="020B0604020202020204" pitchFamily="34" charset="0"/>
              <a:sym typeface="+mn-lt"/>
            </a:endParaRP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a:latin typeface="Arial" panose="020B0604020202020204" pitchFamily="34" charset="0"/>
                <a:cs typeface="Arial" panose="020B0604020202020204" pitchFamily="34" charset="0"/>
                <a:sym typeface="+mn-lt"/>
              </a:rPr>
              <a:t>Supports </a:t>
            </a:r>
            <a:r>
              <a:rPr lang="en-US" altLang="zh-TW" sz="1400" err="1">
                <a:latin typeface="Arial" panose="020B0604020202020204" pitchFamily="34" charset="0"/>
                <a:cs typeface="Arial" panose="020B0604020202020204" pitchFamily="34" charset="0"/>
                <a:sym typeface="+mn-lt"/>
              </a:rPr>
              <a:t>Qfiling</a:t>
            </a:r>
            <a:r>
              <a:rPr lang="en-US" altLang="zh-TW" sz="1400">
                <a:latin typeface="Arial" panose="020B0604020202020204" pitchFamily="34" charset="0"/>
                <a:cs typeface="Arial" panose="020B0604020202020204" pitchFamily="34" charset="0"/>
                <a:sym typeface="+mn-lt"/>
              </a:rPr>
              <a:t> to perform archival tasks based on your search criteria.</a:t>
            </a:r>
            <a:endParaRPr lang="zh-TW" altLang="en-US" sz="1400">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355506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AA8A7B-AEA2-DF9F-73F2-DF0061A4F78A}"/>
              </a:ext>
            </a:extLst>
          </p:cNvPr>
          <p:cNvSpPr/>
          <p:nvPr/>
        </p:nvSpPr>
        <p:spPr>
          <a:xfrm rot="16200000">
            <a:off x="3221805" y="-1794956"/>
            <a:ext cx="5748389" cy="11557518"/>
          </a:xfrm>
          <a:prstGeom prst="rect">
            <a:avLst/>
          </a:prstGeom>
          <a:gradFill>
            <a:gsLst>
              <a:gs pos="100000">
                <a:srgbClr val="030303">
                  <a:alpha val="0"/>
                </a:srgbClr>
              </a:gs>
              <a:gs pos="88000">
                <a:srgbClr val="F5F3F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0" name="圖形 29">
            <a:extLst>
              <a:ext uri="{FF2B5EF4-FFF2-40B4-BE49-F238E27FC236}">
                <a16:creationId xmlns:a16="http://schemas.microsoft.com/office/drawing/2014/main" id="{76DBE4FD-A3F8-491B-A70F-3696537285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6221" y="1722529"/>
            <a:ext cx="7027519" cy="2820358"/>
          </a:xfrm>
          <a:prstGeom prst="rect">
            <a:avLst/>
          </a:prstGeom>
        </p:spPr>
      </p:pic>
      <p:sp>
        <p:nvSpPr>
          <p:cNvPr id="2" name="標題 1">
            <a:extLst>
              <a:ext uri="{FF2B5EF4-FFF2-40B4-BE49-F238E27FC236}">
                <a16:creationId xmlns:a16="http://schemas.microsoft.com/office/drawing/2014/main" id="{A0B5353C-C924-47E2-A5FA-E5E9B5C178AD}"/>
              </a:ext>
            </a:extLst>
          </p:cNvPr>
          <p:cNvSpPr>
            <a:spLocks noGrp="1"/>
          </p:cNvSpPr>
          <p:nvPr>
            <p:ph type="title" idx="4294967295"/>
          </p:nvPr>
        </p:nvSpPr>
        <p:spPr>
          <a:xfrm>
            <a:off x="0" y="285750"/>
            <a:ext cx="12192000" cy="1089025"/>
          </a:xfrm>
          <a:prstGeom prst="rect">
            <a:avLst/>
          </a:prstGeom>
        </p:spPr>
        <p:txBody>
          <a:bodyPr vert="horz" lIns="91440" tIns="45720" rIns="91440" bIns="45720" rtlCol="0" anchor="ctr">
            <a:noAutofit/>
          </a:bodyPr>
          <a:lstStyle/>
          <a:p>
            <a:pPr algn="ctr">
              <a:lnSpc>
                <a:spcPts val="5000"/>
              </a:lnSpc>
            </a:pPr>
            <a:r>
              <a:rPr lang="en-US" altLang="ja-JP" sz="40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Qsync</a:t>
            </a:r>
            <a:r>
              <a:rPr lang="en-US" altLang="ja-JP"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5.0 – Cross-device file sync for </a:t>
            </a:r>
            <a:br>
              <a:rPr lang="en-US" altLang="ja-JP"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ja-JP"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individuals and teams</a:t>
            </a:r>
            <a:endParaRPr 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5" name="群組 4">
            <a:extLst>
              <a:ext uri="{FF2B5EF4-FFF2-40B4-BE49-F238E27FC236}">
                <a16:creationId xmlns:a16="http://schemas.microsoft.com/office/drawing/2014/main" id="{29B5D33C-63BC-9778-1220-3FCDF9C13CA4}"/>
              </a:ext>
            </a:extLst>
          </p:cNvPr>
          <p:cNvGrpSpPr/>
          <p:nvPr/>
        </p:nvGrpSpPr>
        <p:grpSpPr>
          <a:xfrm>
            <a:off x="915312" y="4689136"/>
            <a:ext cx="10139682" cy="1883113"/>
            <a:chOff x="360507" y="4695285"/>
            <a:chExt cx="11283183" cy="2095481"/>
          </a:xfrm>
        </p:grpSpPr>
        <p:grpSp>
          <p:nvGrpSpPr>
            <p:cNvPr id="27" name="群組 26">
              <a:extLst>
                <a:ext uri="{FF2B5EF4-FFF2-40B4-BE49-F238E27FC236}">
                  <a16:creationId xmlns:a16="http://schemas.microsoft.com/office/drawing/2014/main" id="{A4AB8264-0ECE-4E33-B1F0-20877FF3A05F}"/>
                </a:ext>
              </a:extLst>
            </p:cNvPr>
            <p:cNvGrpSpPr/>
            <p:nvPr/>
          </p:nvGrpSpPr>
          <p:grpSpPr>
            <a:xfrm>
              <a:off x="6166815" y="4701927"/>
              <a:ext cx="5476875" cy="2088839"/>
              <a:chOff x="619126" y="4769160"/>
              <a:chExt cx="5476875" cy="2088839"/>
            </a:xfrm>
            <a:effectLst>
              <a:outerShdw blurRad="431800" dist="368300" dir="5760000" sx="106000" sy="106000" algn="ctr" rotWithShape="0">
                <a:srgbClr val="000000">
                  <a:alpha val="23000"/>
                </a:srgbClr>
              </a:outerShdw>
            </a:effectLst>
          </p:grpSpPr>
          <p:sp>
            <p:nvSpPr>
              <p:cNvPr id="28" name="矩形 27">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rgbClr val="4F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9" name="矩形 28">
                <a:extLst>
                  <a:ext uri="{FF2B5EF4-FFF2-40B4-BE49-F238E27FC236}">
                    <a16:creationId xmlns:a16="http://schemas.microsoft.com/office/drawing/2014/main" id="{0CA7A0A2-422D-4F77-981B-1614DD014C9B}"/>
                  </a:ext>
                </a:extLst>
              </p:cNvPr>
              <p:cNvSpPr/>
              <p:nvPr/>
            </p:nvSpPr>
            <p:spPr>
              <a:xfrm>
                <a:off x="619126" y="4769160"/>
                <a:ext cx="5476875" cy="2088838"/>
              </a:xfrm>
              <a:prstGeom prst="rect">
                <a:avLst/>
              </a:prstGeom>
              <a:noFill/>
              <a:ln w="38100">
                <a:solidFill>
                  <a:srgbClr val="4F83B2"/>
                </a:solid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grpSp>
          <p:nvGrpSpPr>
            <p:cNvPr id="26" name="群組 25">
              <a:extLst>
                <a:ext uri="{FF2B5EF4-FFF2-40B4-BE49-F238E27FC236}">
                  <a16:creationId xmlns:a16="http://schemas.microsoft.com/office/drawing/2014/main" id="{95FE53FB-12F2-4319-9CA7-E15AD1994A2A}"/>
                </a:ext>
              </a:extLst>
            </p:cNvPr>
            <p:cNvGrpSpPr/>
            <p:nvPr/>
          </p:nvGrpSpPr>
          <p:grpSpPr>
            <a:xfrm>
              <a:off x="360507" y="4695285"/>
              <a:ext cx="5476876" cy="2088840"/>
              <a:chOff x="619126" y="4769160"/>
              <a:chExt cx="5476876" cy="2088840"/>
            </a:xfrm>
            <a:effectLst>
              <a:outerShdw blurRad="431800" dist="368300" dir="5760000" sx="106000" sy="106000" algn="ctr" rotWithShape="0">
                <a:srgbClr val="000000">
                  <a:alpha val="23000"/>
                </a:srgbClr>
              </a:outerShdw>
            </a:effectLst>
          </p:grpSpPr>
          <p:sp>
            <p:nvSpPr>
              <p:cNvPr id="25" name="矩形 24">
                <a:extLst>
                  <a:ext uri="{FF2B5EF4-FFF2-40B4-BE49-F238E27FC236}">
                    <a16:creationId xmlns:a16="http://schemas.microsoft.com/office/drawing/2014/main" id="{A2C3C1CE-3B67-4AD6-8D1C-02241FA28589}"/>
                  </a:ext>
                </a:extLst>
              </p:cNvPr>
              <p:cNvSpPr/>
              <p:nvPr/>
            </p:nvSpPr>
            <p:spPr>
              <a:xfrm>
                <a:off x="3344626" y="4769161"/>
                <a:ext cx="2751376" cy="2088839"/>
              </a:xfrm>
              <a:prstGeom prst="rect">
                <a:avLst/>
              </a:prstGeom>
              <a:solidFill>
                <a:srgbClr val="4F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3" name="矩形 12">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rgbClr val="4F83B2"/>
                </a:solid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sp>
          <p:nvSpPr>
            <p:cNvPr id="18" name="矩形 2">
              <a:extLst>
                <a:ext uri="{FF2B5EF4-FFF2-40B4-BE49-F238E27FC236}">
                  <a16:creationId xmlns:a16="http://schemas.microsoft.com/office/drawing/2014/main" id="{954B4A98-5D8D-4985-8876-9E697E0616ED}"/>
                </a:ext>
              </a:extLst>
            </p:cNvPr>
            <p:cNvSpPr/>
            <p:nvPr/>
          </p:nvSpPr>
          <p:spPr>
            <a:xfrm>
              <a:off x="3239840" y="4890125"/>
              <a:ext cx="2573957" cy="1367875"/>
            </a:xfrm>
            <a:prstGeom prst="rect">
              <a:avLst/>
            </a:prstGeom>
          </p:spPr>
          <p:txBody>
            <a:bodyPr wrap="square" lIns="91440" tIns="45720" rIns="91440" bIns="45720" anchor="t">
              <a:spAutoFit/>
            </a:bodyPr>
            <a:lstStyle/>
            <a:p>
              <a:pPr defTabSz="1219170">
                <a:lnSpc>
                  <a:spcPts val="2300"/>
                </a:lnSpc>
                <a:buClr>
                  <a:srgbClr val="000000"/>
                </a:buClr>
              </a:pPr>
              <a:r>
                <a:rPr lang="en-US" altLang="zh-TW" sz="11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If you own many devices, any file changed on one device will be automatically synchronized with the others.​</a:t>
              </a:r>
            </a:p>
          </p:txBody>
        </p:sp>
        <p:sp>
          <p:nvSpPr>
            <p:cNvPr id="21" name="矩形 2">
              <a:extLst>
                <a:ext uri="{FF2B5EF4-FFF2-40B4-BE49-F238E27FC236}">
                  <a16:creationId xmlns:a16="http://schemas.microsoft.com/office/drawing/2014/main" id="{AF16A0DD-E297-4B0F-89C6-463F65DC4AC9}"/>
                </a:ext>
              </a:extLst>
            </p:cNvPr>
            <p:cNvSpPr/>
            <p:nvPr/>
          </p:nvSpPr>
          <p:spPr>
            <a:xfrm>
              <a:off x="9039942" y="4763109"/>
              <a:ext cx="2456121" cy="1696092"/>
            </a:xfrm>
            <a:prstGeom prst="rect">
              <a:avLst/>
            </a:prstGeom>
          </p:spPr>
          <p:txBody>
            <a:bodyPr wrap="square" lIns="91440" tIns="45720" rIns="91440" bIns="45720" anchor="t">
              <a:spAutoFit/>
            </a:bodyPr>
            <a:lstStyle/>
            <a:p>
              <a:pPr defTabSz="1219170">
                <a:lnSpc>
                  <a:spcPts val="2300"/>
                </a:lnSpc>
                <a:buClr>
                  <a:srgbClr val="000000"/>
                </a:buClr>
              </a:pPr>
              <a:r>
                <a:rPr lang="en-US" altLang="ja-JP" sz="11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For team works, any file changed will be automatically distributed to your teams’ devices, accelerating and streamlining your workflows.​</a:t>
              </a:r>
              <a:endParaRPr lang="en-US" altLang="zh-TW" sz="11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22" name="圖形 21">
              <a:extLst>
                <a:ext uri="{FF2B5EF4-FFF2-40B4-BE49-F238E27FC236}">
                  <a16:creationId xmlns:a16="http://schemas.microsoft.com/office/drawing/2014/main" id="{933D5ABB-7766-4C57-A2B4-2076CAA9B6B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0049" y="4985818"/>
              <a:ext cx="2503968" cy="1628380"/>
            </a:xfrm>
            <a:prstGeom prst="rect">
              <a:avLst/>
            </a:prstGeom>
          </p:spPr>
        </p:pic>
        <p:pic>
          <p:nvPicPr>
            <p:cNvPr id="23" name="圖形 22">
              <a:extLst>
                <a:ext uri="{FF2B5EF4-FFF2-40B4-BE49-F238E27FC236}">
                  <a16:creationId xmlns:a16="http://schemas.microsoft.com/office/drawing/2014/main" id="{CB96A664-EA92-4908-8C3E-E9E28FBE78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0049" y="4779407"/>
              <a:ext cx="2139033" cy="1944039"/>
            </a:xfrm>
            <a:prstGeom prst="rect">
              <a:avLst/>
            </a:prstGeom>
          </p:spPr>
        </p:pic>
      </p:grpSp>
      <p:sp>
        <p:nvSpPr>
          <p:cNvPr id="6" name="矩形 5"/>
          <p:cNvSpPr/>
          <p:nvPr/>
        </p:nvSpPr>
        <p:spPr>
          <a:xfrm>
            <a:off x="793980" y="2168864"/>
            <a:ext cx="2570614" cy="2031325"/>
          </a:xfrm>
          <a:prstGeom prst="rect">
            <a:avLst/>
          </a:prstGeom>
        </p:spPr>
        <p:txBody>
          <a:bodyPr wrap="square">
            <a:spAutoFit/>
          </a:bodyPr>
          <a:lstStyle/>
          <a:p>
            <a:pPr fontAlgn="base"/>
            <a:r>
              <a:rPr lang="en-US" altLang="zh-TW" sz="1400" err="1">
                <a:latin typeface="Arial" panose="020B0604020202020204" pitchFamily="34" charset="0"/>
                <a:cs typeface="Arial" panose="020B0604020202020204" pitchFamily="34" charset="0"/>
              </a:rPr>
              <a:t>Qsync</a:t>
            </a:r>
            <a:r>
              <a:rPr lang="en-US" altLang="zh-TW" sz="1400">
                <a:latin typeface="Arial" panose="020B0604020202020204" pitchFamily="34" charset="0"/>
                <a:cs typeface="Arial" panose="020B0604020202020204" pitchFamily="34" charset="0"/>
              </a:rPr>
              <a:t> enables efficient file synchronization between a QNAP NAS and linked devices such as computers, laptops, and mobile devices. </a:t>
            </a:r>
            <a:r>
              <a:rPr lang="zh-TW" altLang="zh-TW" sz="1400">
                <a:latin typeface="Arial" panose="020B0604020202020204" pitchFamily="34" charset="0"/>
                <a:cs typeface="Arial" panose="020B0604020202020204" pitchFamily="34" charset="0"/>
              </a:rPr>
              <a:t>​</a:t>
            </a:r>
          </a:p>
          <a:p>
            <a:pPr fontAlgn="base"/>
            <a:r>
              <a:rPr lang="en-US" altLang="zh-TW" sz="1400">
                <a:latin typeface="Arial" panose="020B0604020202020204" pitchFamily="34" charset="0"/>
                <a:cs typeface="Arial" panose="020B0604020202020204" pitchFamily="34" charset="0"/>
              </a:rPr>
              <a:t>With </a:t>
            </a:r>
            <a:r>
              <a:rPr lang="en-US" altLang="zh-TW" sz="1400" err="1">
                <a:latin typeface="Arial" panose="020B0604020202020204" pitchFamily="34" charset="0"/>
                <a:cs typeface="Arial" panose="020B0604020202020204" pitchFamily="34" charset="0"/>
              </a:rPr>
              <a:t>Qsync</a:t>
            </a:r>
            <a:r>
              <a:rPr lang="en-US" altLang="zh-TW" sz="1400">
                <a:latin typeface="Arial" panose="020B0604020202020204" pitchFamily="34" charset="0"/>
                <a:cs typeface="Arial" panose="020B0604020202020204" pitchFamily="34" charset="0"/>
              </a:rPr>
              <a:t>, you can easily access data across all your devices and share it among your team members.</a:t>
            </a:r>
            <a:r>
              <a:rPr lang="zh-TW" altLang="zh-TW" sz="1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77595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圖片 3" descr="一張含有 文字, 室內 的圖片&#10;&#10;自動產生的描述">
            <a:extLst>
              <a:ext uri="{FF2B5EF4-FFF2-40B4-BE49-F238E27FC236}">
                <a16:creationId xmlns:a16="http://schemas.microsoft.com/office/drawing/2014/main" id="{E646FF93-9245-2F4F-3CC8-F51F5FE71254}"/>
              </a:ext>
            </a:extLst>
          </p:cNvPr>
          <p:cNvPicPr>
            <a:picLocks noChangeAspect="1"/>
          </p:cNvPicPr>
          <p:nvPr/>
        </p:nvPicPr>
        <p:blipFill>
          <a:blip r:embed="rId3"/>
          <a:stretch>
            <a:fillRect/>
          </a:stretch>
        </p:blipFill>
        <p:spPr>
          <a:xfrm>
            <a:off x="5557060" y="3388611"/>
            <a:ext cx="1833153" cy="1142842"/>
          </a:xfrm>
          <a:prstGeom prst="rect">
            <a:avLst/>
          </a:prstGeom>
          <a:ln>
            <a:noFill/>
          </a:ln>
          <a:effectLst>
            <a:outerShdw blurRad="292100" dist="139700" dir="2700000" algn="tl" rotWithShape="0">
              <a:srgbClr val="333333">
                <a:alpha val="65000"/>
              </a:srgbClr>
            </a:outerShdw>
          </a:effectLst>
        </p:spPr>
      </p:pic>
      <p:sp>
        <p:nvSpPr>
          <p:cNvPr id="50" name="矩形 34">
            <a:extLst>
              <a:ext uri="{FF2B5EF4-FFF2-40B4-BE49-F238E27FC236}">
                <a16:creationId xmlns:a16="http://schemas.microsoft.com/office/drawing/2014/main" id="{B0CCADA3-8145-4B5F-878C-519BCBED6514}"/>
              </a:ext>
            </a:extLst>
          </p:cNvPr>
          <p:cNvSpPr/>
          <p:nvPr/>
        </p:nvSpPr>
        <p:spPr>
          <a:xfrm>
            <a:off x="2373869" y="2124193"/>
            <a:ext cx="5642303" cy="615553"/>
          </a:xfrm>
          <a:prstGeom prst="rect">
            <a:avLst/>
          </a:prstGeom>
        </p:spPr>
        <p:txBody>
          <a:bodyPr wrap="square">
            <a:spAutoFit/>
          </a:bodyPr>
          <a:lstStyle/>
          <a:p>
            <a:pPr defTabSz="1219170">
              <a:buClr>
                <a:srgbClr val="000000"/>
              </a:buClr>
            </a:pPr>
            <a:r>
              <a:rPr lang="en-US" altLang="zh-TW" sz="17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Complete 3-2-1 backup strategy and recovery plan: 3 copies</a:t>
            </a:r>
            <a:r>
              <a:rPr lang="zh-TW" altLang="en-US" sz="17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t>
            </a:r>
            <a:r>
              <a:rPr lang="en-US" altLang="zh-TW" sz="17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2 media type</a:t>
            </a:r>
            <a:r>
              <a:rPr lang="zh-TW" altLang="en-US" sz="17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t>
            </a:r>
            <a:r>
              <a:rPr lang="en-US" altLang="zh-TW" sz="17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1 remote backup</a:t>
            </a:r>
          </a:p>
        </p:txBody>
      </p:sp>
      <p:sp>
        <p:nvSpPr>
          <p:cNvPr id="182" name="矩形 181">
            <a:extLst>
              <a:ext uri="{FF2B5EF4-FFF2-40B4-BE49-F238E27FC236}">
                <a16:creationId xmlns:a16="http://schemas.microsoft.com/office/drawing/2014/main" id="{A4259758-5B1C-4740-EFDC-CF9F41585F96}"/>
              </a:ext>
            </a:extLst>
          </p:cNvPr>
          <p:cNvSpPr/>
          <p:nvPr/>
        </p:nvSpPr>
        <p:spPr>
          <a:xfrm>
            <a:off x="2430901" y="1677889"/>
            <a:ext cx="5493768" cy="461665"/>
          </a:xfrm>
          <a:prstGeom prst="rect">
            <a:avLst/>
          </a:prstGeom>
        </p:spPr>
        <p:txBody>
          <a:bodyPr wrap="square">
            <a:spAutoFit/>
          </a:bodyPr>
          <a:lstStyle/>
          <a:p>
            <a:r>
              <a:rPr lang="en-US" altLang="zh-TW" sz="24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HBS 3 (Hybrid Backup Sync 3)</a:t>
            </a:r>
          </a:p>
        </p:txBody>
      </p:sp>
      <p:pic>
        <p:nvPicPr>
          <p:cNvPr id="287" name="圖片 286">
            <a:extLst>
              <a:ext uri="{FF2B5EF4-FFF2-40B4-BE49-F238E27FC236}">
                <a16:creationId xmlns:a16="http://schemas.microsoft.com/office/drawing/2014/main" id="{6CEF74E8-B64E-DCD5-9411-396F77C7B2E5}"/>
              </a:ext>
            </a:extLst>
          </p:cNvPr>
          <p:cNvPicPr>
            <a:picLocks noChangeAspect="1"/>
          </p:cNvPicPr>
          <p:nvPr/>
        </p:nvPicPr>
        <p:blipFill>
          <a:blip r:embed="rId4"/>
          <a:stretch>
            <a:fillRect/>
          </a:stretch>
        </p:blipFill>
        <p:spPr>
          <a:xfrm>
            <a:off x="1321983" y="1737393"/>
            <a:ext cx="1002082" cy="1002082"/>
          </a:xfrm>
          <a:prstGeom prst="rect">
            <a:avLst/>
          </a:prstGeom>
          <a:effectLst>
            <a:outerShdw blurRad="431800" dist="368300" dir="5760000" algn="ctr" rotWithShape="0">
              <a:srgbClr val="000000">
                <a:alpha val="34000"/>
              </a:srgbClr>
            </a:outerShdw>
          </a:effectLst>
        </p:spPr>
      </p:pic>
      <p:sp>
        <p:nvSpPr>
          <p:cNvPr id="3" name="標題 1">
            <a:extLst>
              <a:ext uri="{FF2B5EF4-FFF2-40B4-BE49-F238E27FC236}">
                <a16:creationId xmlns:a16="http://schemas.microsoft.com/office/drawing/2014/main" id="{74F06C9A-3556-2DD3-9B9D-016D0A91DAB9}"/>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Easy to use HBS 3.0 app fulfilling backup </a:t>
            </a:r>
            <a:b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3-2-1 practice with deduplication</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1" name="矩形 120">
            <a:extLst>
              <a:ext uri="{FF2B5EF4-FFF2-40B4-BE49-F238E27FC236}">
                <a16:creationId xmlns:a16="http://schemas.microsoft.com/office/drawing/2014/main" id="{9A88F384-2B12-308D-F825-F28A4897C264}"/>
              </a:ext>
            </a:extLst>
          </p:cNvPr>
          <p:cNvSpPr/>
          <p:nvPr/>
        </p:nvSpPr>
        <p:spPr>
          <a:xfrm>
            <a:off x="3193192" y="5317377"/>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 </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p>
          <a:p>
            <a:pPr algn="ctr">
              <a:lnSpc>
                <a:spcPct val="120000"/>
              </a:lnSpc>
            </a:pP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p>
        </p:txBody>
      </p:sp>
      <p:sp>
        <p:nvSpPr>
          <p:cNvPr id="122" name="矩形 121">
            <a:extLst>
              <a:ext uri="{FF2B5EF4-FFF2-40B4-BE49-F238E27FC236}">
                <a16:creationId xmlns:a16="http://schemas.microsoft.com/office/drawing/2014/main" id="{00F9BCB6-8892-D2E4-98D6-5CF307D5CB2B}"/>
              </a:ext>
            </a:extLst>
          </p:cNvPr>
          <p:cNvSpPr/>
          <p:nvPr/>
        </p:nvSpPr>
        <p:spPr>
          <a:xfrm>
            <a:off x="5909882" y="5317377"/>
            <a:ext cx="1353430" cy="69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lnSpc>
                <a:spcPct val="1200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 </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p>
          <a:p>
            <a:pPr algn="ctr">
              <a:lnSpc>
                <a:spcPct val="120000"/>
              </a:lnSpc>
            </a:pP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off-site</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3" name="矩形 122">
            <a:extLst>
              <a:ext uri="{FF2B5EF4-FFF2-40B4-BE49-F238E27FC236}">
                <a16:creationId xmlns:a16="http://schemas.microsoft.com/office/drawing/2014/main" id="{9BA16BA4-7B3E-FF13-DF2D-6F0CD6E2140A}"/>
              </a:ext>
            </a:extLst>
          </p:cNvPr>
          <p:cNvSpPr/>
          <p:nvPr/>
        </p:nvSpPr>
        <p:spPr>
          <a:xfrm>
            <a:off x="8400114" y="5317377"/>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lnSpc>
                <a:spcPct val="1200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3</a:t>
            </a:r>
          </a:p>
          <a:p>
            <a:pPr algn="ctr">
              <a:lnSpc>
                <a:spcPct val="120000"/>
              </a:lnSpc>
            </a:pP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Drive</a:t>
            </a:r>
          </a:p>
        </p:txBody>
      </p:sp>
      <p:pic>
        <p:nvPicPr>
          <p:cNvPr id="124" name="圖形 20">
            <a:extLst>
              <a:ext uri="{FF2B5EF4-FFF2-40B4-BE49-F238E27FC236}">
                <a16:creationId xmlns:a16="http://schemas.microsoft.com/office/drawing/2014/main" id="{70F28528-BCFB-59DA-124A-B0706F92D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8597" y="3203370"/>
            <a:ext cx="1458941" cy="1290600"/>
          </a:xfrm>
          <a:prstGeom prst="rect">
            <a:avLst/>
          </a:prstGeom>
        </p:spPr>
      </p:pic>
      <p:sp>
        <p:nvSpPr>
          <p:cNvPr id="125" name="矩形: 圓角 22">
            <a:extLst>
              <a:ext uri="{FF2B5EF4-FFF2-40B4-BE49-F238E27FC236}">
                <a16:creationId xmlns:a16="http://schemas.microsoft.com/office/drawing/2014/main" id="{4FE6F95F-747E-980D-A5B5-5C4ADE8CD9B1}"/>
              </a:ext>
            </a:extLst>
          </p:cNvPr>
          <p:cNvSpPr/>
          <p:nvPr/>
        </p:nvSpPr>
        <p:spPr>
          <a:xfrm>
            <a:off x="1493558" y="5270878"/>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copies</a:t>
            </a:r>
            <a:endPar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6" name="矩形: 圓角 24">
            <a:extLst>
              <a:ext uri="{FF2B5EF4-FFF2-40B4-BE49-F238E27FC236}">
                <a16:creationId xmlns:a16="http://schemas.microsoft.com/office/drawing/2014/main" id="{8CA23E6C-F2BF-DB0B-72E4-0D74FE77EEE4}"/>
              </a:ext>
            </a:extLst>
          </p:cNvPr>
          <p:cNvSpPr/>
          <p:nvPr/>
        </p:nvSpPr>
        <p:spPr>
          <a:xfrm>
            <a:off x="5434900" y="6022750"/>
            <a:ext cx="2077471"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remote backup</a:t>
            </a:r>
            <a:endPar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27" name="接點: 肘形 29">
            <a:extLst>
              <a:ext uri="{FF2B5EF4-FFF2-40B4-BE49-F238E27FC236}">
                <a16:creationId xmlns:a16="http://schemas.microsoft.com/office/drawing/2014/main" id="{82E17401-BEA5-A493-0683-EAA2FB9C2A83}"/>
              </a:ext>
            </a:extLst>
          </p:cNvPr>
          <p:cNvCxnSpPr>
            <a:cxnSpLocks/>
          </p:cNvCxnSpPr>
          <p:nvPr/>
        </p:nvCxnSpPr>
        <p:spPr>
          <a:xfrm rot="16200000" flipH="1" flipV="1">
            <a:off x="7510365" y="2166643"/>
            <a:ext cx="720976" cy="2794431"/>
          </a:xfrm>
          <a:prstGeom prst="bentConnector3">
            <a:avLst>
              <a:gd name="adj1" fmla="val -42276"/>
            </a:avLst>
          </a:prstGeom>
          <a:noFill/>
          <a:ln w="12700" cap="flat" cmpd="sng">
            <a:solidFill>
              <a:srgbClr val="DCB483"/>
            </a:solidFill>
            <a:prstDash val="solid"/>
            <a:round/>
            <a:headEnd type="none" w="sm" len="sm"/>
            <a:tailEnd type="oval" w="sm" len="sm"/>
          </a:ln>
          <a:effectLst/>
        </p:spPr>
      </p:cxnSp>
      <p:sp>
        <p:nvSpPr>
          <p:cNvPr id="128" name="矩形: 圓角 28">
            <a:extLst>
              <a:ext uri="{FF2B5EF4-FFF2-40B4-BE49-F238E27FC236}">
                <a16:creationId xmlns:a16="http://schemas.microsoft.com/office/drawing/2014/main" id="{4A7C14A6-6DA5-5304-8C99-0EFAED8BA1D7}"/>
              </a:ext>
            </a:extLst>
          </p:cNvPr>
          <p:cNvSpPr/>
          <p:nvPr/>
        </p:nvSpPr>
        <p:spPr>
          <a:xfrm>
            <a:off x="3669413" y="5365488"/>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9" name="矩形: 圓角 30">
            <a:extLst>
              <a:ext uri="{FF2B5EF4-FFF2-40B4-BE49-F238E27FC236}">
                <a16:creationId xmlns:a16="http://schemas.microsoft.com/office/drawing/2014/main" id="{0B02621C-6686-EA0E-6487-F79E09718B8D}"/>
              </a:ext>
            </a:extLst>
          </p:cNvPr>
          <p:cNvSpPr/>
          <p:nvPr/>
        </p:nvSpPr>
        <p:spPr>
          <a:xfrm>
            <a:off x="6183558" y="5365488"/>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0" name="矩形: 圓角 32">
            <a:extLst>
              <a:ext uri="{FF2B5EF4-FFF2-40B4-BE49-F238E27FC236}">
                <a16:creationId xmlns:a16="http://schemas.microsoft.com/office/drawing/2014/main" id="{4264ECDC-0AF3-AA4F-677A-35EDC80FC812}"/>
              </a:ext>
            </a:extLst>
          </p:cNvPr>
          <p:cNvSpPr/>
          <p:nvPr/>
        </p:nvSpPr>
        <p:spPr>
          <a:xfrm>
            <a:off x="8871429" y="5365488"/>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31" name="接點: 肘形 29">
            <a:extLst>
              <a:ext uri="{FF2B5EF4-FFF2-40B4-BE49-F238E27FC236}">
                <a16:creationId xmlns:a16="http://schemas.microsoft.com/office/drawing/2014/main" id="{7515E234-3843-B604-EF98-2463C87833F2}"/>
              </a:ext>
            </a:extLst>
          </p:cNvPr>
          <p:cNvCxnSpPr>
            <a:cxnSpLocks/>
          </p:cNvCxnSpPr>
          <p:nvPr/>
        </p:nvCxnSpPr>
        <p:spPr>
          <a:xfrm flipH="1">
            <a:off x="4455102" y="5520553"/>
            <a:ext cx="1728457" cy="0"/>
          </a:xfrm>
          <a:prstGeom prst="straightConnector1">
            <a:avLst/>
          </a:prstGeom>
          <a:noFill/>
          <a:ln w="12700" cap="flat" cmpd="sng">
            <a:solidFill>
              <a:srgbClr val="DCB483"/>
            </a:solidFill>
            <a:prstDash val="solid"/>
            <a:round/>
            <a:headEnd type="none" w="sm" len="sm"/>
            <a:tailEnd type="none" w="sm" len="sm"/>
          </a:ln>
          <a:effectLst/>
        </p:spPr>
      </p:cxnSp>
      <p:cxnSp>
        <p:nvCxnSpPr>
          <p:cNvPr id="132" name="接點: 肘形 29">
            <a:extLst>
              <a:ext uri="{FF2B5EF4-FFF2-40B4-BE49-F238E27FC236}">
                <a16:creationId xmlns:a16="http://schemas.microsoft.com/office/drawing/2014/main" id="{951C9B99-2806-EE7B-7E58-AB5A27BB86F5}"/>
              </a:ext>
            </a:extLst>
          </p:cNvPr>
          <p:cNvCxnSpPr>
            <a:cxnSpLocks/>
          </p:cNvCxnSpPr>
          <p:nvPr/>
        </p:nvCxnSpPr>
        <p:spPr>
          <a:xfrm flipH="1" flipV="1">
            <a:off x="2570818" y="5474178"/>
            <a:ext cx="1100328" cy="46376"/>
          </a:xfrm>
          <a:prstGeom prst="straightConnector1">
            <a:avLst/>
          </a:prstGeom>
          <a:noFill/>
          <a:ln w="12700" cap="flat" cmpd="sng">
            <a:solidFill>
              <a:srgbClr val="DCB483"/>
            </a:solidFill>
            <a:prstDash val="solid"/>
            <a:round/>
            <a:headEnd type="none" w="sm" len="sm"/>
            <a:tailEnd type="none" w="sm" len="sm"/>
          </a:ln>
          <a:effectLst/>
        </p:spPr>
      </p:cxnSp>
      <p:cxnSp>
        <p:nvCxnSpPr>
          <p:cNvPr id="133" name="接點: 肘形 29">
            <a:extLst>
              <a:ext uri="{FF2B5EF4-FFF2-40B4-BE49-F238E27FC236}">
                <a16:creationId xmlns:a16="http://schemas.microsoft.com/office/drawing/2014/main" id="{07472634-70F4-4556-39F1-AE159F4727CC}"/>
              </a:ext>
            </a:extLst>
          </p:cNvPr>
          <p:cNvCxnSpPr>
            <a:cxnSpLocks/>
          </p:cNvCxnSpPr>
          <p:nvPr/>
        </p:nvCxnSpPr>
        <p:spPr>
          <a:xfrm flipH="1">
            <a:off x="6969247" y="5520553"/>
            <a:ext cx="1902183" cy="0"/>
          </a:xfrm>
          <a:prstGeom prst="straightConnector1">
            <a:avLst/>
          </a:prstGeom>
          <a:noFill/>
          <a:ln w="12700" cap="flat" cmpd="sng">
            <a:solidFill>
              <a:srgbClr val="DCB483"/>
            </a:solidFill>
            <a:prstDash val="solid"/>
            <a:round/>
            <a:headEnd type="none" w="sm" len="sm"/>
            <a:tailEnd type="none" w="sm" len="sm"/>
          </a:ln>
          <a:effectLst/>
        </p:spPr>
      </p:cxnSp>
      <p:sp>
        <p:nvSpPr>
          <p:cNvPr id="134" name="矩形: 圓角 40">
            <a:extLst>
              <a:ext uri="{FF2B5EF4-FFF2-40B4-BE49-F238E27FC236}">
                <a16:creationId xmlns:a16="http://schemas.microsoft.com/office/drawing/2014/main" id="{DD6B2110-2AE9-A601-6685-BB6E32F556A5}"/>
              </a:ext>
            </a:extLst>
          </p:cNvPr>
          <p:cNvSpPr/>
          <p:nvPr/>
        </p:nvSpPr>
        <p:spPr>
          <a:xfrm>
            <a:off x="7140091" y="2658151"/>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a:solidFill>
                  <a:schemeClr val="tx1"/>
                </a:solidFill>
                <a:latin typeface="Arial"/>
                <a:ea typeface="微軟正黑體"/>
                <a:cs typeface="Arial"/>
                <a:sym typeface="Arial" panose="020B0604020202020204" pitchFamily="34" charset="0"/>
              </a:rPr>
              <a:t>2</a:t>
            </a:r>
            <a:r>
              <a:rPr lang="zh-TW" altLang="en-US" sz="1600">
                <a:solidFill>
                  <a:schemeClr val="tx1"/>
                </a:solidFill>
                <a:latin typeface="Arial"/>
                <a:ea typeface="微軟正黑體"/>
                <a:cs typeface="Arial"/>
                <a:sym typeface="Arial" panose="020B0604020202020204" pitchFamily="34" charset="0"/>
              </a:rPr>
              <a:t> </a:t>
            </a:r>
            <a:r>
              <a:rPr lang="en-US" altLang="zh-TW" sz="1600">
                <a:solidFill>
                  <a:schemeClr val="tx1"/>
                </a:solidFill>
                <a:latin typeface="Arial"/>
                <a:ea typeface="微軟正黑體"/>
                <a:cs typeface="Arial"/>
                <a:sym typeface="Arial" panose="020B0604020202020204" pitchFamily="34" charset="0"/>
              </a:rPr>
              <a:t>media type</a:t>
            </a:r>
            <a:endParaRPr lang="zh-TW" altLang="en-US" sz="1600">
              <a:solidFill>
                <a:schemeClr val="tx1"/>
              </a:solidFill>
              <a:latin typeface="Arial"/>
              <a:ea typeface="微軟正黑體"/>
              <a:cs typeface="Arial"/>
            </a:endParaRPr>
          </a:p>
        </p:txBody>
      </p:sp>
      <p:pic>
        <p:nvPicPr>
          <p:cNvPr id="135" name="圖形 42">
            <a:extLst>
              <a:ext uri="{FF2B5EF4-FFF2-40B4-BE49-F238E27FC236}">
                <a16:creationId xmlns:a16="http://schemas.microsoft.com/office/drawing/2014/main" id="{B885128B-316C-FAB7-F50C-51D8A4E9369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86572" y="4598539"/>
            <a:ext cx="924685" cy="705656"/>
          </a:xfrm>
          <a:prstGeom prst="rect">
            <a:avLst/>
          </a:prstGeom>
        </p:spPr>
      </p:pic>
      <p:pic>
        <p:nvPicPr>
          <p:cNvPr id="136" name="圖形 44">
            <a:extLst>
              <a:ext uri="{FF2B5EF4-FFF2-40B4-BE49-F238E27FC236}">
                <a16:creationId xmlns:a16="http://schemas.microsoft.com/office/drawing/2014/main" id="{D4043521-828E-5BF8-B6F7-76B1C3C46BD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04981" y="4598539"/>
            <a:ext cx="924685" cy="705656"/>
          </a:xfrm>
          <a:prstGeom prst="rect">
            <a:avLst/>
          </a:prstGeom>
        </p:spPr>
      </p:pic>
      <p:pic>
        <p:nvPicPr>
          <p:cNvPr id="137" name="圖形 46">
            <a:extLst>
              <a:ext uri="{FF2B5EF4-FFF2-40B4-BE49-F238E27FC236}">
                <a16:creationId xmlns:a16="http://schemas.microsoft.com/office/drawing/2014/main" id="{B3B1EB7A-1E70-78D0-2B55-3B3758B3664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801930" y="4598539"/>
            <a:ext cx="924685" cy="705656"/>
          </a:xfrm>
          <a:prstGeom prst="rect">
            <a:avLst/>
          </a:prstGeom>
        </p:spPr>
      </p:pic>
      <p:pic>
        <p:nvPicPr>
          <p:cNvPr id="141" name="圖片 3" descr="一張含有 文字, 室內 的圖片&#10;&#10;自動產生的描述">
            <a:extLst>
              <a:ext uri="{FF2B5EF4-FFF2-40B4-BE49-F238E27FC236}">
                <a16:creationId xmlns:a16="http://schemas.microsoft.com/office/drawing/2014/main" id="{E646FF93-9245-2F4F-3CC8-F51F5FE71254}"/>
              </a:ext>
            </a:extLst>
          </p:cNvPr>
          <p:cNvPicPr>
            <a:picLocks noChangeAspect="1"/>
          </p:cNvPicPr>
          <p:nvPr/>
        </p:nvPicPr>
        <p:blipFill>
          <a:blip r:embed="rId3"/>
          <a:stretch>
            <a:fillRect/>
          </a:stretch>
        </p:blipFill>
        <p:spPr>
          <a:xfrm>
            <a:off x="3669413" y="3397029"/>
            <a:ext cx="1833153" cy="1142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2577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6356676" y="1705526"/>
            <a:ext cx="5350873" cy="4938501"/>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515986" y="1699366"/>
            <a:ext cx="5350873" cy="4938501"/>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 name="矩形 5">
            <a:extLst>
              <a:ext uri="{FF2B5EF4-FFF2-40B4-BE49-F238E27FC236}">
                <a16:creationId xmlns:a16="http://schemas.microsoft.com/office/drawing/2014/main" id="{B880000D-4CCA-B04D-A5C2-0D0D7DC5F952}"/>
              </a:ext>
            </a:extLst>
          </p:cNvPr>
          <p:cNvSpPr/>
          <p:nvPr/>
        </p:nvSpPr>
        <p:spPr>
          <a:xfrm>
            <a:off x="808306" y="3070313"/>
            <a:ext cx="5143219" cy="1146981"/>
          </a:xfrm>
          <a:prstGeom prst="rect">
            <a:avLst/>
          </a:prstGeom>
        </p:spPr>
        <p:txBody>
          <a:bodyPr wrap="square">
            <a:spAutoFit/>
          </a:bodyPr>
          <a:lstStyle/>
          <a:p>
            <a:pPr defTabSz="1219170"/>
            <a:r>
              <a:rPr lang="en-US" altLang="zh-TW" sz="1600" b="1">
                <a:solidFill>
                  <a:schemeClr val="bg1"/>
                </a:solidFill>
                <a:latin typeface="Arial" panose="020B0604020202020204" pitchFamily="34" charset="0"/>
                <a:cs typeface="Arial" panose="020B0604020202020204" pitchFamily="34" charset="0"/>
                <a:sym typeface="+mn-lt"/>
              </a:rPr>
              <a:t>Virtualization Station </a:t>
            </a:r>
            <a:r>
              <a:rPr lang="zh-TW" altLang="zh-TW" sz="1600" b="1">
                <a:solidFill>
                  <a:schemeClr val="bg1"/>
                </a:solidFill>
                <a:latin typeface="Arial" panose="020B0604020202020204" pitchFamily="34" charset="0"/>
                <a:cs typeface="Arial" panose="020B0604020202020204" pitchFamily="34" charset="0"/>
                <a:sym typeface="+mn-lt"/>
              </a:rPr>
              <a:t>allows you to create virtual machines (VM) on Turbo NAS, supporting Wi</a:t>
            </a:r>
            <a:r>
              <a:rPr lang="en-US" altLang="zh-TW" sz="1600" b="1" err="1">
                <a:solidFill>
                  <a:schemeClr val="bg1"/>
                </a:solidFill>
                <a:latin typeface="Arial" panose="020B0604020202020204" pitchFamily="34" charset="0"/>
                <a:cs typeface="Arial" panose="020B0604020202020204" pitchFamily="34" charset="0"/>
                <a:sym typeface="+mn-lt"/>
              </a:rPr>
              <a:t>ndows</a:t>
            </a:r>
            <a:r>
              <a:rPr lang="en-US" altLang="zh-TW" sz="1600" b="1">
                <a:solidFill>
                  <a:schemeClr val="bg1"/>
                </a:solidFill>
                <a:latin typeface="Arial" panose="020B0604020202020204" pitchFamily="34" charset="0"/>
                <a:cs typeface="Arial" panose="020B0604020202020204" pitchFamily="34" charset="0"/>
                <a:sym typeface="+mn-lt"/>
              </a:rPr>
              <a:t>®</a:t>
            </a:r>
            <a:r>
              <a:rPr lang="zh-TW" altLang="zh-TW" sz="1600" b="1">
                <a:solidFill>
                  <a:schemeClr val="bg1"/>
                </a:solidFill>
                <a:latin typeface="Arial" panose="020B0604020202020204" pitchFamily="34" charset="0"/>
                <a:cs typeface="Arial" panose="020B0604020202020204" pitchFamily="34" charset="0"/>
                <a:sym typeface="+mn-lt"/>
              </a:rPr>
              <a:t>、</a:t>
            </a:r>
            <a:r>
              <a:rPr lang="en-US" altLang="zh-TW" sz="1600" b="1">
                <a:solidFill>
                  <a:schemeClr val="bg1"/>
                </a:solidFill>
                <a:latin typeface="Arial" panose="020B0604020202020204" pitchFamily="34" charset="0"/>
                <a:cs typeface="Arial" panose="020B0604020202020204" pitchFamily="34" charset="0"/>
                <a:sym typeface="+mn-lt"/>
              </a:rPr>
              <a:t>Linux®</a:t>
            </a:r>
            <a:r>
              <a:rPr lang="zh-TW" altLang="en-US" sz="1600" b="1">
                <a:solidFill>
                  <a:schemeClr val="bg1"/>
                </a:solidFill>
                <a:latin typeface="Arial" panose="020B0604020202020204" pitchFamily="34" charset="0"/>
                <a:cs typeface="Arial" panose="020B0604020202020204" pitchFamily="34" charset="0"/>
                <a:sym typeface="+mn-lt"/>
              </a:rPr>
              <a:t> </a:t>
            </a:r>
            <a:r>
              <a:rPr lang="zh-TW" altLang="zh-TW" sz="1600" b="1">
                <a:solidFill>
                  <a:schemeClr val="bg1"/>
                </a:solidFill>
                <a:latin typeface="Arial" panose="020B0604020202020204" pitchFamily="34" charset="0"/>
                <a:cs typeface="Arial" panose="020B0604020202020204" pitchFamily="34" charset="0"/>
                <a:sym typeface="+mn-lt"/>
              </a:rPr>
              <a:t>opera</a:t>
            </a:r>
            <a:r>
              <a:rPr lang="en-US" altLang="zh-TW" sz="1600" b="1">
                <a:solidFill>
                  <a:schemeClr val="bg1"/>
                </a:solidFill>
                <a:latin typeface="Arial" panose="020B0604020202020204" pitchFamily="34" charset="0"/>
                <a:cs typeface="Arial" panose="020B0604020202020204" pitchFamily="34" charset="0"/>
                <a:sym typeface="+mn-lt"/>
              </a:rPr>
              <a:t>ting</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sys</a:t>
            </a:r>
            <a:r>
              <a:rPr lang="zh-TW" altLang="zh-TW" sz="1600" b="1">
                <a:solidFill>
                  <a:schemeClr val="bg1"/>
                </a:solidFill>
                <a:latin typeface="Arial" panose="020B0604020202020204" pitchFamily="34" charset="0"/>
                <a:cs typeface="Arial" panose="020B0604020202020204" pitchFamily="34" charset="0"/>
                <a:sym typeface="+mn-lt"/>
              </a:rPr>
              <a:t>tems.</a:t>
            </a:r>
            <a:endParaRPr lang="zh-TW" altLang="zh-TW" sz="1600">
              <a:solidFill>
                <a:schemeClr val="bg1"/>
              </a:solidFill>
              <a:latin typeface="Arial" panose="020B0604020202020204" pitchFamily="34" charset="0"/>
              <a:cs typeface="Arial" panose="020B0604020202020204" pitchFamily="34" charset="0"/>
              <a:sym typeface="+mn-lt"/>
            </a:endParaRPr>
          </a:p>
          <a:p>
            <a:pPr defTabSz="1219170">
              <a:lnSpc>
                <a:spcPts val="2800"/>
              </a:lnSpc>
            </a:pPr>
            <a:endParaRPr lang="zh-TW" altLang="en-US" sz="1600" b="1">
              <a:solidFill>
                <a:schemeClr val="bg1"/>
              </a:solidFill>
              <a:latin typeface="Arial" panose="020B0604020202020204" pitchFamily="34" charset="0"/>
              <a:cs typeface="Arial" panose="020B0604020202020204" pitchFamily="34" charset="0"/>
              <a:sym typeface="+mn-lt"/>
            </a:endParaRPr>
          </a:p>
        </p:txBody>
      </p:sp>
      <p:sp>
        <p:nvSpPr>
          <p:cNvPr id="13" name="矩形 12">
            <a:extLst>
              <a:ext uri="{FF2B5EF4-FFF2-40B4-BE49-F238E27FC236}">
                <a16:creationId xmlns:a16="http://schemas.microsoft.com/office/drawing/2014/main" id="{B5530B72-036B-2B48-8658-B3F2D21C24ED}"/>
              </a:ext>
            </a:extLst>
          </p:cNvPr>
          <p:cNvSpPr/>
          <p:nvPr/>
        </p:nvSpPr>
        <p:spPr>
          <a:xfrm>
            <a:off x="6533362" y="2930699"/>
            <a:ext cx="5247872" cy="1077218"/>
          </a:xfrm>
          <a:prstGeom prst="rect">
            <a:avLst/>
          </a:prstGeom>
        </p:spPr>
        <p:txBody>
          <a:bodyPr wrap="square">
            <a:spAutoFit/>
          </a:bodyPr>
          <a:lstStyle/>
          <a:p>
            <a:pPr defTabSz="1219170"/>
            <a:r>
              <a:rPr lang="zh-TW" altLang="zh-TW" sz="1600" b="1">
                <a:solidFill>
                  <a:schemeClr val="bg1"/>
                </a:solidFill>
                <a:latin typeface="Arial" panose="020B0604020202020204" pitchFamily="34" charset="0"/>
                <a:cs typeface="Arial" panose="020B0604020202020204" pitchFamily="34" charset="0"/>
                <a:sym typeface="+mn-lt"/>
              </a:rPr>
              <a:t>Experience LXD and Docker</a:t>
            </a:r>
            <a:r>
              <a:rPr lang="en-US" altLang="zh-TW" sz="1600" b="1">
                <a:solidFill>
                  <a:schemeClr val="bg1"/>
                </a:solidFill>
                <a:latin typeface="Arial" panose="020B0604020202020204" pitchFamily="34" charset="0"/>
                <a:cs typeface="Arial" panose="020B0604020202020204" pitchFamily="34" charset="0"/>
                <a:sym typeface="+mn-lt"/>
              </a:rPr>
              <a:t>®</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lightweight</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virtualization</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technologies,</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download</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apps</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from</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the</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Docker</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Hub</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Registry®,</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import/export</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containers,</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and</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create</a:t>
            </a:r>
            <a:r>
              <a:rPr lang="zh-TW" altLang="en-US" sz="1600" b="1">
                <a:solidFill>
                  <a:schemeClr val="bg1"/>
                </a:solidFill>
                <a:latin typeface="Arial" panose="020B0604020202020204" pitchFamily="34" charset="0"/>
                <a:cs typeface="Arial" panose="020B0604020202020204" pitchFamily="34" charset="0"/>
                <a:sym typeface="+mn-lt"/>
              </a:rPr>
              <a:t> </a:t>
            </a:r>
            <a:r>
              <a:rPr lang="en-US" altLang="zh-TW" sz="1600" b="1">
                <a:solidFill>
                  <a:schemeClr val="bg1"/>
                </a:solidFill>
                <a:latin typeface="Arial" panose="020B0604020202020204" pitchFamily="34" charset="0"/>
                <a:cs typeface="Arial" panose="020B0604020202020204" pitchFamily="34" charset="0"/>
                <a:sym typeface="+mn-lt"/>
              </a:rPr>
              <a:t>ab</a:t>
            </a:r>
            <a:r>
              <a:rPr lang="zh-TW" altLang="zh-TW" sz="1600" b="1">
                <a:solidFill>
                  <a:schemeClr val="bg1"/>
                </a:solidFill>
                <a:latin typeface="Arial" panose="020B0604020202020204" pitchFamily="34" charset="0"/>
                <a:cs typeface="Arial" panose="020B0604020202020204" pitchFamily="34" charset="0"/>
                <a:sym typeface="+mn-lt"/>
              </a:rPr>
              <a:t>undant microservices.</a:t>
            </a:r>
            <a:endParaRPr lang="zh-TW" altLang="zh-TW" sz="1600">
              <a:solidFill>
                <a:schemeClr val="bg1"/>
              </a:solidFill>
              <a:latin typeface="Arial" panose="020B0604020202020204" pitchFamily="34" charset="0"/>
              <a:cs typeface="Arial" panose="020B0604020202020204" pitchFamily="34" charset="0"/>
              <a:sym typeface="+mn-lt"/>
            </a:endParaRPr>
          </a:p>
        </p:txBody>
      </p:sp>
      <p:grpSp>
        <p:nvGrpSpPr>
          <p:cNvPr id="25" name="群組 24">
            <a:extLst>
              <a:ext uri="{FF2B5EF4-FFF2-40B4-BE49-F238E27FC236}">
                <a16:creationId xmlns:a16="http://schemas.microsoft.com/office/drawing/2014/main" id="{0D4C30CE-07E9-42F5-9A44-8B52AF11412F}"/>
              </a:ext>
            </a:extLst>
          </p:cNvPr>
          <p:cNvGrpSpPr/>
          <p:nvPr/>
        </p:nvGrpSpPr>
        <p:grpSpPr>
          <a:xfrm>
            <a:off x="1114100" y="4538118"/>
            <a:ext cx="4010215" cy="937391"/>
            <a:chOff x="1360608" y="1631084"/>
            <a:chExt cx="3007661" cy="703043"/>
          </a:xfrm>
          <a:effectLst>
            <a:outerShdw blurRad="431800" dist="177800" dir="5760000" sx="106000" sy="106000" algn="tl" rotWithShape="0">
              <a:prstClr val="black">
                <a:alpha val="34000"/>
              </a:prstClr>
            </a:outerShdw>
          </a:effectLst>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8" y="1631084"/>
              <a:ext cx="3007661" cy="703043"/>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9009" y="1755314"/>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1378"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76425" y="1889078"/>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8031" y="1779103"/>
              <a:ext cx="452027" cy="399363"/>
            </a:xfrm>
            <a:prstGeom prst="rect">
              <a:avLst/>
            </a:prstGeom>
          </p:spPr>
        </p:pic>
      </p:grpSp>
      <p:sp>
        <p:nvSpPr>
          <p:cNvPr id="26" name="矩形 25">
            <a:extLst>
              <a:ext uri="{FF2B5EF4-FFF2-40B4-BE49-F238E27FC236}">
                <a16:creationId xmlns:a16="http://schemas.microsoft.com/office/drawing/2014/main" id="{142536B5-24ED-48EC-BB8D-E51B0FCF1710}"/>
              </a:ext>
            </a:extLst>
          </p:cNvPr>
          <p:cNvSpPr/>
          <p:nvPr/>
        </p:nvSpPr>
        <p:spPr>
          <a:xfrm>
            <a:off x="6583970" y="4245178"/>
            <a:ext cx="1211699" cy="1286257"/>
          </a:xfrm>
          <a:prstGeom prst="rect">
            <a:avLst/>
          </a:prstGeom>
          <a:solidFill>
            <a:srgbClr val="E0E9F4"/>
          </a:solidFill>
          <a:ln>
            <a:no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7" name="矩形 26">
            <a:extLst>
              <a:ext uri="{FF2B5EF4-FFF2-40B4-BE49-F238E27FC236}">
                <a16:creationId xmlns:a16="http://schemas.microsoft.com/office/drawing/2014/main" id="{3339241D-0911-4579-99CD-426C44EC077C}"/>
              </a:ext>
            </a:extLst>
          </p:cNvPr>
          <p:cNvSpPr/>
          <p:nvPr/>
        </p:nvSpPr>
        <p:spPr>
          <a:xfrm>
            <a:off x="7872647" y="4245178"/>
            <a:ext cx="3731903" cy="1286257"/>
          </a:xfrm>
          <a:prstGeom prst="rect">
            <a:avLst/>
          </a:prstGeom>
          <a:noFill/>
          <a:ln>
            <a:solidFill>
              <a:srgbClr val="E0E9F4"/>
            </a:solidFill>
            <a:prstDash val="sysDash"/>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7895271" y="4280039"/>
            <a:ext cx="1255739" cy="307777"/>
          </a:xfrm>
          <a:prstGeom prst="rect">
            <a:avLst/>
          </a:prstGeom>
          <a:noFill/>
          <a:effectLst>
            <a:outerShdw blurRad="431800" dist="127000" dir="5760000" sx="106000" sy="106000" algn="ctr" rotWithShape="0">
              <a:srgbClr val="000000">
                <a:alpha val="34000"/>
              </a:srgbClr>
            </a:outerShdw>
          </a:effectLst>
        </p:spPr>
        <p:txBody>
          <a:bodyPr wrap="square" rtlCol="0">
            <a:spAutoFit/>
          </a:bodyPr>
          <a:lstStyle/>
          <a:p>
            <a:pPr defTabSz="1219170">
              <a:buClr>
                <a:srgbClr val="000000"/>
              </a:buClr>
            </a:pPr>
            <a:r>
              <a:rPr lang="en-US" altLang="zh-TW" sz="1400" b="1" kern="0">
                <a:solidFill>
                  <a:srgbClr val="00B0F0"/>
                </a:solidFill>
                <a:latin typeface="Arial" panose="020B0604020202020204" pitchFamily="34" charset="0"/>
                <a:ea typeface="微軟正黑體" panose="020B0604030504040204" pitchFamily="34" charset="-120"/>
                <a:cs typeface="Arial" panose="020B0604020202020204" pitchFamily="34" charset="0"/>
                <a:sym typeface="+mn-lt"/>
              </a:rPr>
              <a:t>Container</a:t>
            </a:r>
            <a:endParaRPr lang="zh-TW" altLang="en-US" sz="1400" b="1" kern="0">
              <a:solidFill>
                <a:srgbClr val="00B0F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9" name="矩形 28">
            <a:extLst>
              <a:ext uri="{FF2B5EF4-FFF2-40B4-BE49-F238E27FC236}">
                <a16:creationId xmlns:a16="http://schemas.microsoft.com/office/drawing/2014/main" id="{A5A70353-3146-47D3-973F-674C4FD5EF18}"/>
              </a:ext>
            </a:extLst>
          </p:cNvPr>
          <p:cNvSpPr/>
          <p:nvPr/>
        </p:nvSpPr>
        <p:spPr>
          <a:xfrm>
            <a:off x="7960706"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Application</a:t>
            </a:r>
            <a:endParaRPr lang="zh-TW" altLang="en-US"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0" name="矩形 29">
            <a:extLst>
              <a:ext uri="{FF2B5EF4-FFF2-40B4-BE49-F238E27FC236}">
                <a16:creationId xmlns:a16="http://schemas.microsoft.com/office/drawing/2014/main" id="{4B490B6E-08C7-4305-8F82-AB1986CF3DB7}"/>
              </a:ext>
            </a:extLst>
          </p:cNvPr>
          <p:cNvSpPr/>
          <p:nvPr/>
        </p:nvSpPr>
        <p:spPr>
          <a:xfrm>
            <a:off x="9172478"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Application</a:t>
            </a:r>
            <a:endParaRPr lang="zh-TW" altLang="en-US"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1" name="矩形 30">
            <a:extLst>
              <a:ext uri="{FF2B5EF4-FFF2-40B4-BE49-F238E27FC236}">
                <a16:creationId xmlns:a16="http://schemas.microsoft.com/office/drawing/2014/main" id="{B85574E7-1A2C-424E-BD63-0D6C724AB380}"/>
              </a:ext>
            </a:extLst>
          </p:cNvPr>
          <p:cNvSpPr/>
          <p:nvPr/>
        </p:nvSpPr>
        <p:spPr>
          <a:xfrm>
            <a:off x="10369342"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Application</a:t>
            </a:r>
            <a:endParaRPr lang="zh-TW" altLang="en-US"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2" name="矩形 31">
            <a:extLst>
              <a:ext uri="{FF2B5EF4-FFF2-40B4-BE49-F238E27FC236}">
                <a16:creationId xmlns:a16="http://schemas.microsoft.com/office/drawing/2014/main" id="{7E113304-1BBA-437D-8BDD-707F68FF96EB}"/>
              </a:ext>
            </a:extLst>
          </p:cNvPr>
          <p:cNvSpPr/>
          <p:nvPr/>
        </p:nvSpPr>
        <p:spPr>
          <a:xfrm>
            <a:off x="7960706"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Filesystem</a:t>
            </a:r>
            <a:endParaRPr lang="zh-TW" altLang="en-US"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3" name="矩形 32">
            <a:extLst>
              <a:ext uri="{FF2B5EF4-FFF2-40B4-BE49-F238E27FC236}">
                <a16:creationId xmlns:a16="http://schemas.microsoft.com/office/drawing/2014/main" id="{AABC5854-1093-4556-A4C8-CCA0449F43D2}"/>
              </a:ext>
            </a:extLst>
          </p:cNvPr>
          <p:cNvSpPr/>
          <p:nvPr/>
        </p:nvSpPr>
        <p:spPr>
          <a:xfrm>
            <a:off x="9172478"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Filesystem</a:t>
            </a:r>
            <a:endParaRPr lang="zh-TW" altLang="en-US"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4" name="矩形 33">
            <a:extLst>
              <a:ext uri="{FF2B5EF4-FFF2-40B4-BE49-F238E27FC236}">
                <a16:creationId xmlns:a16="http://schemas.microsoft.com/office/drawing/2014/main" id="{76F5C093-51BD-47A6-9925-7814001F51A3}"/>
              </a:ext>
            </a:extLst>
          </p:cNvPr>
          <p:cNvSpPr/>
          <p:nvPr/>
        </p:nvSpPr>
        <p:spPr>
          <a:xfrm>
            <a:off x="10369342"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Filesystem</a:t>
            </a:r>
            <a:endParaRPr lang="zh-TW" altLang="en-US" sz="1267"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6583971" y="4327310"/>
            <a:ext cx="1211700" cy="523220"/>
          </a:xfrm>
          <a:prstGeom prst="rect">
            <a:avLst/>
          </a:prstGeom>
          <a:noFill/>
          <a:effectLst>
            <a:outerShdw blurRad="431800" dist="127000" dir="5760000" sx="106000" sy="106000" algn="ctr" rotWithShape="0">
              <a:srgbClr val="000000">
                <a:alpha val="34000"/>
              </a:srgbClr>
            </a:outerShdw>
          </a:effectLst>
        </p:spPr>
        <p:txBody>
          <a:bodyPr wrap="square" rtlCol="0">
            <a:spAutoFit/>
          </a:bodyPr>
          <a:lstStyle/>
          <a:p>
            <a:pPr algn="ctr" defTabSz="1219170">
              <a:buClr>
                <a:srgbClr val="000000"/>
              </a:buClr>
            </a:pPr>
            <a:r>
              <a:rPr lang="en-US" altLang="zh-TW" sz="1400"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Container Station</a:t>
            </a:r>
            <a:endParaRPr lang="zh-TW" altLang="en-US" sz="1400"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702912" y="4942217"/>
            <a:ext cx="497927" cy="438500"/>
          </a:xfrm>
          <a:prstGeom prst="rect">
            <a:avLst/>
          </a:prstGeom>
          <a:effectLst>
            <a:outerShdw blurRad="431800" dist="127000" dir="5760000" sx="106000" sy="106000" algn="ctr" rotWithShape="0">
              <a:srgbClr val="000000">
                <a:alpha val="34000"/>
              </a:srgbClr>
            </a:outerShdw>
          </a:effectLst>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200839" y="5009299"/>
            <a:ext cx="529248" cy="371419"/>
          </a:xfrm>
          <a:prstGeom prst="rect">
            <a:avLst/>
          </a:prstGeom>
          <a:effectLst>
            <a:outerShdw blurRad="431800" dist="127000" dir="5760000" sx="106000" sy="106000" algn="ctr" rotWithShape="0">
              <a:srgbClr val="000000">
                <a:alpha val="34000"/>
              </a:srgbClr>
            </a:outerShdw>
          </a:effectLst>
        </p:spPr>
      </p:pic>
      <p:sp>
        <p:nvSpPr>
          <p:cNvPr id="39" name="矩形 38">
            <a:extLst>
              <a:ext uri="{FF2B5EF4-FFF2-40B4-BE49-F238E27FC236}">
                <a16:creationId xmlns:a16="http://schemas.microsoft.com/office/drawing/2014/main" id="{501ECC3E-3003-41FC-AA0F-8C941BD4BE71}"/>
              </a:ext>
            </a:extLst>
          </p:cNvPr>
          <p:cNvSpPr/>
          <p:nvPr/>
        </p:nvSpPr>
        <p:spPr>
          <a:xfrm>
            <a:off x="6583970" y="5666275"/>
            <a:ext cx="5020579" cy="340499"/>
          </a:xfrm>
          <a:prstGeom prst="rect">
            <a:avLst/>
          </a:prstGeom>
          <a:solidFill>
            <a:srgbClr val="FFB880"/>
          </a:solidFill>
          <a:ln>
            <a:solidFill>
              <a:schemeClr val="accent6">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333"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Host OS</a:t>
            </a:r>
            <a:endParaRPr lang="zh-TW" altLang="en-US" sz="1333"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0" name="矩形 39">
            <a:extLst>
              <a:ext uri="{FF2B5EF4-FFF2-40B4-BE49-F238E27FC236}">
                <a16:creationId xmlns:a16="http://schemas.microsoft.com/office/drawing/2014/main" id="{C44D6F11-E2B8-49DC-9CCF-0E066D0566EE}"/>
              </a:ext>
            </a:extLst>
          </p:cNvPr>
          <p:cNvSpPr/>
          <p:nvPr/>
        </p:nvSpPr>
        <p:spPr>
          <a:xfrm>
            <a:off x="6583970" y="6093219"/>
            <a:ext cx="5020579" cy="403660"/>
          </a:xfrm>
          <a:prstGeom prst="rect">
            <a:avLst/>
          </a:prstGeom>
          <a:solidFill>
            <a:srgbClr val="BBD48C"/>
          </a:solidFill>
          <a:ln>
            <a:solidFill>
              <a:schemeClr val="accent3">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333"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rPr>
              <a:t>Hardware</a:t>
            </a:r>
            <a:endParaRPr lang="zh-TW" altLang="en-US" sz="1333" b="1" kern="0">
              <a:solidFill>
                <a:srgbClr val="32323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7" name="矩形: 圓角 36">
            <a:extLst>
              <a:ext uri="{FF2B5EF4-FFF2-40B4-BE49-F238E27FC236}">
                <a16:creationId xmlns:a16="http://schemas.microsoft.com/office/drawing/2014/main" id="{5F71BC36-DD43-2761-6AC7-0118594BCE93}"/>
              </a:ext>
            </a:extLst>
          </p:cNvPr>
          <p:cNvSpPr/>
          <p:nvPr/>
        </p:nvSpPr>
        <p:spPr>
          <a:xfrm>
            <a:off x="693265" y="1690060"/>
            <a:ext cx="4997553" cy="108815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338777" y="1645064"/>
            <a:ext cx="1200000" cy="1200000"/>
          </a:xfrm>
          <a:prstGeom prst="rect">
            <a:avLst/>
          </a:prstGeom>
          <a:effectLst>
            <a:outerShdw blurRad="431800" dist="368300" dir="5760000" sx="106000" sy="106000" algn="tl" rotWithShape="0">
              <a:prstClr val="black">
                <a:alpha val="34000"/>
              </a:prstClr>
            </a:outerShdw>
          </a:effectLst>
        </p:spPr>
      </p:pic>
      <p:sp>
        <p:nvSpPr>
          <p:cNvPr id="4" name="矩形 3">
            <a:extLst>
              <a:ext uri="{FF2B5EF4-FFF2-40B4-BE49-F238E27FC236}">
                <a16:creationId xmlns:a16="http://schemas.microsoft.com/office/drawing/2014/main" id="{27BF68AF-F0DA-AB46-BD75-2A72588E91DB}"/>
              </a:ext>
            </a:extLst>
          </p:cNvPr>
          <p:cNvSpPr/>
          <p:nvPr/>
        </p:nvSpPr>
        <p:spPr>
          <a:xfrm>
            <a:off x="1538777" y="1962421"/>
            <a:ext cx="4007314" cy="553998"/>
          </a:xfrm>
          <a:prstGeom prst="rect">
            <a:avLst/>
          </a:prstGeom>
        </p:spPr>
        <p:txBody>
          <a:bodyPr wrap="none">
            <a:spAutoFit/>
          </a:bodyPr>
          <a:lstStyle/>
          <a:p>
            <a:pPr algn="ctr" defTabSz="1219170"/>
            <a:r>
              <a:rPr lang="zh-TW" altLang="zh-TW" sz="3000" b="1">
                <a:solidFill>
                  <a:schemeClr val="bg1"/>
                </a:solidFill>
                <a:latin typeface="Arial" panose="020B0604020202020204" pitchFamily="34" charset="0"/>
                <a:cs typeface="Arial" panose="020B0604020202020204" pitchFamily="34" charset="0"/>
                <a:sym typeface="+mn-lt"/>
              </a:rPr>
              <a:t>Virtualization Station</a:t>
            </a:r>
            <a:endParaRPr lang="zh-TW" altLang="zh-TW" sz="3000">
              <a:latin typeface="Arial" panose="020B0604020202020204" pitchFamily="34" charset="0"/>
              <a:cs typeface="Arial" panose="020B0604020202020204" pitchFamily="34" charset="0"/>
              <a:sym typeface="+mn-lt"/>
            </a:endParaRPr>
          </a:p>
        </p:txBody>
      </p:sp>
      <p:sp>
        <p:nvSpPr>
          <p:cNvPr id="41" name="矩形: 圓角 40">
            <a:extLst>
              <a:ext uri="{FF2B5EF4-FFF2-40B4-BE49-F238E27FC236}">
                <a16:creationId xmlns:a16="http://schemas.microsoft.com/office/drawing/2014/main" id="{2E7DBC0F-041E-A473-A096-B51CB649D390}"/>
              </a:ext>
            </a:extLst>
          </p:cNvPr>
          <p:cNvSpPr/>
          <p:nvPr/>
        </p:nvSpPr>
        <p:spPr>
          <a:xfrm>
            <a:off x="6525489" y="1691055"/>
            <a:ext cx="4997553" cy="108815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 name="矩形 4">
            <a:extLst>
              <a:ext uri="{FF2B5EF4-FFF2-40B4-BE49-F238E27FC236}">
                <a16:creationId xmlns:a16="http://schemas.microsoft.com/office/drawing/2014/main" id="{39185FD8-4283-1245-94CA-A53458AC986B}"/>
              </a:ext>
            </a:extLst>
          </p:cNvPr>
          <p:cNvSpPr/>
          <p:nvPr/>
        </p:nvSpPr>
        <p:spPr>
          <a:xfrm>
            <a:off x="7589278" y="1962422"/>
            <a:ext cx="3392274" cy="553998"/>
          </a:xfrm>
          <a:prstGeom prst="rect">
            <a:avLst/>
          </a:prstGeom>
        </p:spPr>
        <p:txBody>
          <a:bodyPr wrap="none">
            <a:spAutoFit/>
          </a:bodyPr>
          <a:lstStyle/>
          <a:p>
            <a:pPr algn="ctr" defTabSz="1219170"/>
            <a:r>
              <a:rPr lang="zh-TW" altLang="zh-TW" sz="3000" b="1">
                <a:solidFill>
                  <a:schemeClr val="bg1"/>
                </a:solidFill>
                <a:latin typeface="Arial" panose="020B0604020202020204" pitchFamily="34" charset="0"/>
                <a:cs typeface="Arial" panose="020B0604020202020204" pitchFamily="34" charset="0"/>
                <a:sym typeface="+mn-lt"/>
              </a:rPr>
              <a:t>Container Station</a:t>
            </a:r>
            <a:endParaRPr lang="zh-TW" altLang="zh-TW" sz="3000">
              <a:latin typeface="Arial" panose="020B0604020202020204" pitchFamily="34" charset="0"/>
              <a:cs typeface="Arial" panose="020B0604020202020204" pitchFamily="34" charset="0"/>
              <a:sym typeface="+mn-lt"/>
            </a:endParaRP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6196913" y="1632745"/>
            <a:ext cx="1198123" cy="1200000"/>
          </a:xfrm>
          <a:prstGeom prst="rect">
            <a:avLst/>
          </a:prstGeom>
          <a:effectLst>
            <a:outerShdw blurRad="431800" dist="368300" dir="5760000" sx="106000" sy="106000" algn="tl" rotWithShape="0">
              <a:prstClr val="black">
                <a:alpha val="34000"/>
              </a:prstClr>
            </a:outerShdw>
          </a:effectLst>
        </p:spPr>
      </p:pic>
      <p:sp>
        <p:nvSpPr>
          <p:cNvPr id="8" name="標題 1">
            <a:extLst>
              <a:ext uri="{FF2B5EF4-FFF2-40B4-BE49-F238E27FC236}">
                <a16:creationId xmlns:a16="http://schemas.microsoft.com/office/drawing/2014/main" id="{F87517D2-8409-6D45-A22C-A84ACBF89FB8}"/>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All-in-one solution for hosting virtual machines and containerized apps</a:t>
            </a:r>
            <a:endParaRPr kumimoji="1"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1965433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61ED84A7-5B9A-1F1E-9ED4-0F64DB976718}"/>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High-performance multimedia streaming platform</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13" name="圖片 12" descr="一張含有 標誌, 時鐘, 儀錶, 街道 的圖片&#10;&#10;自動產生的描述">
            <a:extLst>
              <a:ext uri="{FF2B5EF4-FFF2-40B4-BE49-F238E27FC236}">
                <a16:creationId xmlns:a16="http://schemas.microsoft.com/office/drawing/2014/main" id="{F1F79EA1-1209-324B-BD43-34B2012FB4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32" y="3482025"/>
            <a:ext cx="1200000" cy="1200000"/>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431800" dist="368300" dir="5760000" sx="106000" sy="106000" algn="tl" rotWithShape="0">
              <a:prstClr val="black">
                <a:alpha val="34000"/>
              </a:prstClr>
            </a:outerShdw>
          </a:effectLst>
        </p:spPr>
      </p:pic>
      <p:pic>
        <p:nvPicPr>
          <p:cNvPr id="15" name="圖片 14" descr="Cinema28_512.png">
            <a:extLst>
              <a:ext uri="{FF2B5EF4-FFF2-40B4-BE49-F238E27FC236}">
                <a16:creationId xmlns:a16="http://schemas.microsoft.com/office/drawing/2014/main" id="{EDCBDE68-4770-1E4F-A12B-DD205021F0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297" y="5110268"/>
            <a:ext cx="1200000" cy="1200000"/>
          </a:xfrm>
          <a:prstGeom prst="rect">
            <a:avLst/>
          </a:prstGeom>
          <a:effectLst>
            <a:outerShdw blurRad="431800" dist="368300" dir="5760000" sx="106000" sy="106000" algn="tl" rotWithShape="0">
              <a:prstClr val="black">
                <a:alpha val="34000"/>
              </a:prstClr>
            </a:outerShdw>
          </a:effectLst>
        </p:spPr>
      </p:pic>
      <p:sp>
        <p:nvSpPr>
          <p:cNvPr id="16" name="TextBox 16">
            <a:extLst>
              <a:ext uri="{FF2B5EF4-FFF2-40B4-BE49-F238E27FC236}">
                <a16:creationId xmlns:a16="http://schemas.microsoft.com/office/drawing/2014/main" id="{BE61B41B-C17F-3A4E-BF4B-C8DDF5AFB85F}"/>
              </a:ext>
            </a:extLst>
          </p:cNvPr>
          <p:cNvSpPr txBox="1"/>
          <p:nvPr/>
        </p:nvSpPr>
        <p:spPr>
          <a:xfrm>
            <a:off x="7560262" y="2176600"/>
            <a:ext cx="3737452" cy="369332"/>
          </a:xfrm>
          <a:prstGeom prst="rect">
            <a:avLst/>
          </a:prstGeom>
          <a:noFill/>
        </p:spPr>
        <p:txBody>
          <a:bodyPr wrap="square" rtlCol="0" anchor="t">
            <a:spAutoFit/>
          </a:bodyPr>
          <a:lstStyle/>
          <a:p>
            <a:r>
              <a:rPr lang="en-US" altLang="zh-TW" sz="1800" b="1">
                <a:solidFill>
                  <a:schemeClr val="bg1"/>
                </a:solidFill>
                <a:latin typeface="Arial" panose="020B0604020202020204" pitchFamily="34" charset="0"/>
                <a:cs typeface="Arial" panose="020B0604020202020204" pitchFamily="34" charset="0"/>
                <a:sym typeface="+mn-lt"/>
              </a:rPr>
              <a:t>Plex Server </a:t>
            </a:r>
            <a:r>
              <a:rPr lang="en-US" altLang="zh-TW" sz="1800">
                <a:solidFill>
                  <a:schemeClr val="bg1"/>
                </a:solidFill>
                <a:latin typeface="Arial" panose="020B0604020202020204" pitchFamily="34" charset="0"/>
                <a:cs typeface="Arial" panose="020B0604020202020204" pitchFamily="34" charset="0"/>
                <a:sym typeface="+mn-lt"/>
              </a:rPr>
              <a:t>media</a:t>
            </a:r>
            <a:r>
              <a:rPr lang="en-US" altLang="zh-TW" sz="1800" b="1">
                <a:solidFill>
                  <a:schemeClr val="bg1"/>
                </a:solidFill>
                <a:latin typeface="Arial" panose="020B0604020202020204" pitchFamily="34" charset="0"/>
                <a:cs typeface="Arial" panose="020B0604020202020204" pitchFamily="34" charset="0"/>
                <a:sym typeface="+mn-lt"/>
              </a:rPr>
              <a:t> </a:t>
            </a:r>
            <a:r>
              <a:rPr lang="en-US" altLang="zh-CN" sz="1800" b="1">
                <a:solidFill>
                  <a:schemeClr val="bg1"/>
                </a:solidFill>
                <a:latin typeface="Arial" panose="020B0604020202020204" pitchFamily="34" charset="0"/>
                <a:cs typeface="Arial" panose="020B0604020202020204" pitchFamily="34" charset="0"/>
                <a:sym typeface="+mn-lt"/>
              </a:rPr>
              <a:t>streaming</a:t>
            </a:r>
            <a:endParaRPr lang="en-US" altLang="en-US" sz="1800" b="1">
              <a:solidFill>
                <a:schemeClr val="bg1"/>
              </a:solidFill>
              <a:latin typeface="Arial" panose="020B0604020202020204" pitchFamily="34" charset="0"/>
              <a:cs typeface="Arial" panose="020B0604020202020204" pitchFamily="34" charset="0"/>
              <a:sym typeface="+mn-lt"/>
            </a:endParaRPr>
          </a:p>
        </p:txBody>
      </p:sp>
      <p:sp>
        <p:nvSpPr>
          <p:cNvPr id="19" name="TextBox 21">
            <a:extLst>
              <a:ext uri="{FF2B5EF4-FFF2-40B4-BE49-F238E27FC236}">
                <a16:creationId xmlns:a16="http://schemas.microsoft.com/office/drawing/2014/main" id="{4F99A8CB-6BC8-814F-B1E0-2375EC32FA8D}"/>
              </a:ext>
            </a:extLst>
          </p:cNvPr>
          <p:cNvSpPr txBox="1"/>
          <p:nvPr/>
        </p:nvSpPr>
        <p:spPr>
          <a:xfrm>
            <a:off x="1980797" y="5301594"/>
            <a:ext cx="3737452" cy="830997"/>
          </a:xfrm>
          <a:prstGeom prst="rect">
            <a:avLst/>
          </a:prstGeom>
          <a:noFill/>
        </p:spPr>
        <p:txBody>
          <a:bodyPr wrap="square" rtlCol="0" anchor="t">
            <a:spAutoFit/>
          </a:bodyPr>
          <a:lstStyle/>
          <a:p>
            <a:r>
              <a:rPr lang="en-US" altLang="zh-CN" sz="2400" b="1">
                <a:solidFill>
                  <a:schemeClr val="bg1"/>
                </a:solidFill>
                <a:latin typeface="Arial" panose="020B0604020202020204" pitchFamily="34" charset="0"/>
                <a:cs typeface="Arial" panose="020B0604020202020204" pitchFamily="34" charset="0"/>
                <a:sym typeface="+mn-lt"/>
              </a:rPr>
              <a:t>Use Cinema28 for </a:t>
            </a:r>
          </a:p>
          <a:p>
            <a:r>
              <a:rPr lang="en-US" altLang="zh-CN" sz="2400" b="1">
                <a:solidFill>
                  <a:schemeClr val="bg1"/>
                </a:solidFill>
                <a:latin typeface="Arial" panose="020B0604020202020204" pitchFamily="34" charset="0"/>
                <a:cs typeface="Arial" panose="020B0604020202020204" pitchFamily="34" charset="0"/>
                <a:sym typeface="+mn-lt"/>
              </a:rPr>
              <a:t>multi-room streaming</a:t>
            </a:r>
            <a:endParaRPr lang="en-US" altLang="en-US" sz="2400" b="1">
              <a:solidFill>
                <a:schemeClr val="bg1"/>
              </a:solidFill>
              <a:latin typeface="Arial" panose="020B0604020202020204" pitchFamily="34" charset="0"/>
              <a:cs typeface="Arial" panose="020B0604020202020204" pitchFamily="34" charset="0"/>
              <a:sym typeface="+mn-lt"/>
            </a:endParaRPr>
          </a:p>
        </p:txBody>
      </p:sp>
      <p:sp>
        <p:nvSpPr>
          <p:cNvPr id="20" name="TextBox 11">
            <a:extLst>
              <a:ext uri="{FF2B5EF4-FFF2-40B4-BE49-F238E27FC236}">
                <a16:creationId xmlns:a16="http://schemas.microsoft.com/office/drawing/2014/main" id="{AFB9DF32-8548-4D48-A48B-45277B532DC1}"/>
              </a:ext>
            </a:extLst>
          </p:cNvPr>
          <p:cNvSpPr txBox="1"/>
          <p:nvPr/>
        </p:nvSpPr>
        <p:spPr>
          <a:xfrm>
            <a:off x="1980797" y="2270736"/>
            <a:ext cx="3737452" cy="646331"/>
          </a:xfrm>
          <a:prstGeom prst="rect">
            <a:avLst/>
          </a:prstGeom>
          <a:noFill/>
        </p:spPr>
        <p:txBody>
          <a:bodyPr wrap="square" rtlCol="0" anchor="t">
            <a:spAutoFit/>
          </a:bodyPr>
          <a:lstStyle/>
          <a:p>
            <a:r>
              <a:rPr lang="en-US" altLang="zh-TW" sz="1800" b="1" err="1">
                <a:solidFill>
                  <a:schemeClr val="bg1"/>
                </a:solidFill>
                <a:latin typeface="Arial" panose="020B0604020202020204" pitchFamily="34" charset="0"/>
                <a:cs typeface="Arial" panose="020B0604020202020204" pitchFamily="34" charset="0"/>
                <a:sym typeface="+mn-lt"/>
              </a:rPr>
              <a:t>QuMagie</a:t>
            </a:r>
            <a:r>
              <a:rPr lang="en-US" altLang="zh-TW" sz="1800" b="1">
                <a:solidFill>
                  <a:schemeClr val="bg1"/>
                </a:solidFill>
                <a:latin typeface="Arial" panose="020B0604020202020204" pitchFamily="34" charset="0"/>
                <a:cs typeface="Arial" panose="020B0604020202020204" pitchFamily="34" charset="0"/>
                <a:sym typeface="+mn-lt"/>
              </a:rPr>
              <a:t> AI smart photo albums and auto classification</a:t>
            </a:r>
          </a:p>
        </p:txBody>
      </p:sp>
      <p:pic>
        <p:nvPicPr>
          <p:cNvPr id="22" name="Shape 328">
            <a:extLst>
              <a:ext uri="{FF2B5EF4-FFF2-40B4-BE49-F238E27FC236}">
                <a16:creationId xmlns:a16="http://schemas.microsoft.com/office/drawing/2014/main" id="{0ABDEA6E-FFA2-1042-B82C-ABB12D1FD8B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38869" y="1827212"/>
            <a:ext cx="1200000" cy="1200000"/>
          </a:xfrm>
          <a:prstGeom prst="rect">
            <a:avLst/>
          </a:prstGeom>
          <a:noFill/>
          <a:ln>
            <a:noFill/>
          </a:ln>
          <a:effectLst>
            <a:outerShdw blurRad="431800" dist="368300" dir="5760000" sx="106000" sy="106000" algn="tl" rotWithShape="0">
              <a:prstClr val="black">
                <a:alpha val="34000"/>
              </a:prstClr>
            </a:outerShdw>
          </a:effectLst>
        </p:spPr>
      </p:pic>
      <p:sp>
        <p:nvSpPr>
          <p:cNvPr id="23" name="TextBox 11">
            <a:extLst>
              <a:ext uri="{FF2B5EF4-FFF2-40B4-BE49-F238E27FC236}">
                <a16:creationId xmlns:a16="http://schemas.microsoft.com/office/drawing/2014/main" id="{E0A7F077-8E23-CD48-B53E-F1554CBE639C}"/>
              </a:ext>
            </a:extLst>
          </p:cNvPr>
          <p:cNvSpPr txBox="1"/>
          <p:nvPr/>
        </p:nvSpPr>
        <p:spPr>
          <a:xfrm>
            <a:off x="1969120" y="3693671"/>
            <a:ext cx="3711272" cy="638636"/>
          </a:xfrm>
          <a:prstGeom prst="rect">
            <a:avLst/>
          </a:prstGeom>
          <a:noFill/>
        </p:spPr>
        <p:txBody>
          <a:bodyPr wrap="none" rtlCol="0" anchor="t">
            <a:spAutoFit/>
          </a:bodyPr>
          <a:lstStyle/>
          <a:p>
            <a:pPr>
              <a:lnSpc>
                <a:spcPts val="2200"/>
              </a:lnSpc>
            </a:pPr>
            <a:r>
              <a:rPr lang="en-US" altLang="zh-TW" sz="1800" b="1">
                <a:solidFill>
                  <a:schemeClr val="bg1"/>
                </a:solidFill>
                <a:latin typeface="Arial" panose="020B0604020202020204" pitchFamily="34" charset="0"/>
                <a:cs typeface="Arial" panose="020B0604020202020204" pitchFamily="34" charset="0"/>
                <a:sym typeface="+mn-lt"/>
              </a:rPr>
              <a:t>CAYIN </a:t>
            </a:r>
            <a:r>
              <a:rPr lang="en-US" altLang="zh-TW" sz="1800" b="1" err="1">
                <a:solidFill>
                  <a:schemeClr val="bg1"/>
                </a:solidFill>
                <a:latin typeface="Arial" panose="020B0604020202020204" pitchFamily="34" charset="0"/>
                <a:cs typeface="Arial" panose="020B0604020202020204" pitchFamily="34" charset="0"/>
                <a:sym typeface="+mn-lt"/>
              </a:rPr>
              <a:t>MediaSign</a:t>
            </a:r>
            <a:r>
              <a:rPr lang="en-US" altLang="zh-TW" sz="1800" b="1">
                <a:solidFill>
                  <a:schemeClr val="bg1"/>
                </a:solidFill>
                <a:latin typeface="Arial" panose="020B0604020202020204" pitchFamily="34" charset="0"/>
                <a:cs typeface="Arial" panose="020B0604020202020204" pitchFamily="34" charset="0"/>
                <a:sym typeface="+mn-lt"/>
              </a:rPr>
              <a:t> Player</a:t>
            </a:r>
          </a:p>
          <a:p>
            <a:pPr>
              <a:lnSpc>
                <a:spcPts val="2200"/>
              </a:lnSpc>
            </a:pPr>
            <a:r>
              <a:rPr lang="en-US" altLang="zh-TW" sz="1800" b="1">
                <a:solidFill>
                  <a:schemeClr val="bg1"/>
                </a:solidFill>
                <a:latin typeface="Arial" panose="020B0604020202020204" pitchFamily="34" charset="0"/>
                <a:cs typeface="Arial" panose="020B0604020202020204" pitchFamily="34" charset="0"/>
                <a:sym typeface="+mn-lt"/>
              </a:rPr>
              <a:t>HEVC (H.265) video transcoding</a:t>
            </a:r>
          </a:p>
        </p:txBody>
      </p:sp>
      <p:pic>
        <p:nvPicPr>
          <p:cNvPr id="24" name="圖形 20">
            <a:extLst>
              <a:ext uri="{FF2B5EF4-FFF2-40B4-BE49-F238E27FC236}">
                <a16:creationId xmlns:a16="http://schemas.microsoft.com/office/drawing/2014/main" id="{1760FD05-5EAD-4B68-8A4D-88D7C32162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6315" y="2829049"/>
            <a:ext cx="4761399" cy="3939988"/>
          </a:xfrm>
          <a:prstGeom prst="rect">
            <a:avLst/>
          </a:prstGeom>
          <a:effectLst>
            <a:outerShdw blurRad="304800" dist="114300" dir="4320000" algn="tl" rotWithShape="0">
              <a:prstClr val="black">
                <a:alpha val="19000"/>
              </a:prstClr>
            </a:outerShdw>
          </a:effectLst>
        </p:spPr>
      </p:pic>
      <p:pic>
        <p:nvPicPr>
          <p:cNvPr id="25" name="圖片 14" descr="一張含有 向量圖形 的圖片&#10;&#10;描述是以高可信度產生">
            <a:extLst>
              <a:ext uri="{FF2B5EF4-FFF2-40B4-BE49-F238E27FC236}">
                <a16:creationId xmlns:a16="http://schemas.microsoft.com/office/drawing/2014/main" id="{693D361E-FD8B-8040-B727-28B8BD13646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4393" y="1839631"/>
            <a:ext cx="1265012" cy="1265012"/>
          </a:xfrm>
          <a:prstGeom prst="rect">
            <a:avLst/>
          </a:prstGeom>
          <a:effectLst>
            <a:outerShdw blurRad="431800" dist="368300" dir="5760000" sx="106000" sy="106000" algn="tl" rotWithShape="0">
              <a:prstClr val="black">
                <a:alpha val="34000"/>
              </a:prstClr>
            </a:outerShdw>
          </a:effectLst>
        </p:spPr>
      </p:pic>
    </p:spTree>
    <p:extLst>
      <p:ext uri="{BB962C8B-B14F-4D97-AF65-F5344CB8AC3E}">
        <p14:creationId xmlns:p14="http://schemas.microsoft.com/office/powerpoint/2010/main" val="3977402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文字 的圖片&#10;&#10;自動產生的描述">
            <a:extLst>
              <a:ext uri="{FF2B5EF4-FFF2-40B4-BE49-F238E27FC236}">
                <a16:creationId xmlns:a16="http://schemas.microsoft.com/office/drawing/2014/main" id="{C8281D61-7983-AFE3-07F5-20BA227F6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8487" y="3104657"/>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7" name="文字方塊 2">
            <a:extLst>
              <a:ext uri="{FF2B5EF4-FFF2-40B4-BE49-F238E27FC236}">
                <a16:creationId xmlns:a16="http://schemas.microsoft.com/office/drawing/2014/main" id="{828C764C-8578-4274-12CE-67A7B6F4A200}"/>
              </a:ext>
            </a:extLst>
          </p:cNvPr>
          <p:cNvSpPr txBox="1"/>
          <p:nvPr/>
        </p:nvSpPr>
        <p:spPr>
          <a:xfrm>
            <a:off x="263616" y="1732670"/>
            <a:ext cx="11385497" cy="11726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TVS-h674T</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TVS-h874T supports Snapshot, like taking a photo - within seconds the complete status of your NAS system and data is recorded. </a:t>
            </a:r>
          </a:p>
          <a:p>
            <a:pPr>
              <a:lnSpc>
                <a:spcPct val="130000"/>
              </a:lnSpc>
            </a:pPr>
            <a:r>
              <a:rPr lang="en-US" altLang="zh-TW" u="sng">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QTS supports up to 1,024 snapshots, </a:t>
            </a:r>
            <a:r>
              <a:rPr lang="en-US" altLang="zh-TW" u="sng"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u="sng">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hero supports up to 65,536 snapshots</a:t>
            </a:r>
          </a:p>
        </p:txBody>
      </p:sp>
      <p:pic>
        <p:nvPicPr>
          <p:cNvPr id="18" name="圖片 17">
            <a:extLst>
              <a:ext uri="{FF2B5EF4-FFF2-40B4-BE49-F238E27FC236}">
                <a16:creationId xmlns:a16="http://schemas.microsoft.com/office/drawing/2014/main" id="{735DF544-E006-E8BC-E039-5845EDB840F6}"/>
              </a:ext>
            </a:extLst>
          </p:cNvPr>
          <p:cNvPicPr>
            <a:picLocks noChangeAspect="1"/>
          </p:cNvPicPr>
          <p:nvPr/>
        </p:nvPicPr>
        <p:blipFill>
          <a:blip r:embed="rId4"/>
          <a:srcRect/>
          <a:stretch/>
        </p:blipFill>
        <p:spPr>
          <a:xfrm>
            <a:off x="4495287" y="5346751"/>
            <a:ext cx="1306512" cy="130651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9" name="文字方塊 4">
            <a:extLst>
              <a:ext uri="{FF2B5EF4-FFF2-40B4-BE49-F238E27FC236}">
                <a16:creationId xmlns:a16="http://schemas.microsoft.com/office/drawing/2014/main" id="{C4FABD84-43D1-5931-5A78-F20D4D1870AB}"/>
              </a:ext>
            </a:extLst>
          </p:cNvPr>
          <p:cNvSpPr txBox="1"/>
          <p:nvPr/>
        </p:nvSpPr>
        <p:spPr>
          <a:xfrm>
            <a:off x="263616" y="2944218"/>
            <a:ext cx="4305812" cy="775469"/>
          </a:xfrm>
          <a:prstGeom prst="rect">
            <a:avLst/>
          </a:prstGeom>
          <a:gradFill>
            <a:gsLst>
              <a:gs pos="8000">
                <a:srgbClr val="C00000"/>
              </a:gs>
              <a:gs pos="100000">
                <a:srgbClr val="FE4F00"/>
              </a:gs>
            </a:gsLst>
            <a:lin ang="0" scaled="0"/>
          </a:gra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Mitigate the growing threat of ransomware</a:t>
            </a:r>
          </a:p>
        </p:txBody>
      </p:sp>
      <p:sp>
        <p:nvSpPr>
          <p:cNvPr id="20" name="文字方塊 5">
            <a:extLst>
              <a:ext uri="{FF2B5EF4-FFF2-40B4-BE49-F238E27FC236}">
                <a16:creationId xmlns:a16="http://schemas.microsoft.com/office/drawing/2014/main" id="{02F51D8D-F31D-8F49-597A-98180C2FA50F}"/>
              </a:ext>
            </a:extLst>
          </p:cNvPr>
          <p:cNvSpPr txBox="1"/>
          <p:nvPr/>
        </p:nvSpPr>
        <p:spPr>
          <a:xfrm>
            <a:off x="263616" y="3716969"/>
            <a:ext cx="4223608" cy="2741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spcBef>
                <a:spcPts val="500"/>
              </a:spcBef>
            </a:pPr>
            <a: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Step 1 </a:t>
            </a:r>
            <a:b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a:solidFill>
                  <a:schemeClr val="bg1"/>
                </a:solidFill>
                <a:latin typeface="Arial" panose="020B0604020202020204" pitchFamily="34" charset="0"/>
                <a:cs typeface="Arial" panose="020B0604020202020204" pitchFamily="34" charset="0"/>
                <a:sym typeface="+mn-lt"/>
              </a:rPr>
              <a:t>Regularly update, and use Malware Remover</a:t>
            </a:r>
          </a:p>
          <a:p>
            <a:pPr>
              <a:lnSpc>
                <a:spcPts val="2200"/>
              </a:lnSpc>
              <a:spcBef>
                <a:spcPts val="500"/>
              </a:spcBef>
            </a:pPr>
            <a: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Step 2</a:t>
            </a:r>
            <a:b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a:solidFill>
                  <a:schemeClr val="bg1"/>
                </a:solidFill>
                <a:latin typeface="Arial" panose="020B0604020202020204" pitchFamily="34" charset="0"/>
                <a:cs typeface="Arial" panose="020B0604020202020204" pitchFamily="34" charset="0"/>
                <a:sym typeface="+mn-lt"/>
              </a:rPr>
              <a:t>Routinely back up to your NAS, and create multi-version snapshots</a:t>
            </a:r>
          </a:p>
          <a:p>
            <a:pPr>
              <a:lnSpc>
                <a:spcPts val="2200"/>
              </a:lnSpc>
              <a:spcBef>
                <a:spcPts val="500"/>
              </a:spcBef>
            </a:pPr>
            <a: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Step 3</a:t>
            </a:r>
            <a:b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a:solidFill>
                  <a:schemeClr val="bg1"/>
                </a:solidFill>
                <a:latin typeface="Arial" panose="020B0604020202020204" pitchFamily="34" charset="0"/>
                <a:cs typeface="Arial" panose="020B0604020202020204" pitchFamily="34" charset="0"/>
                <a:sym typeface="+mn-lt"/>
              </a:rPr>
              <a:t>Back up snapshots to another QNAP NAS</a:t>
            </a:r>
          </a:p>
        </p:txBody>
      </p:sp>
      <p:sp>
        <p:nvSpPr>
          <p:cNvPr id="2" name="標題 1">
            <a:extLst>
              <a:ext uri="{FF2B5EF4-FFF2-40B4-BE49-F238E27FC236}">
                <a16:creationId xmlns:a16="http://schemas.microsoft.com/office/drawing/2014/main" id="{3621A696-9427-AACC-D6EE-EB34E3DFF950}"/>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Snapshots - A standard feature in every QNAP NAS</a:t>
            </a:r>
            <a:endPar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3366480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9245140A-209A-F2EE-870A-B68F28546E02}"/>
              </a:ext>
            </a:extLst>
          </p:cNvPr>
          <p:cNvSpPr/>
          <p:nvPr/>
        </p:nvSpPr>
        <p:spPr>
          <a:xfrm>
            <a:off x="-555036" y="1812050"/>
            <a:ext cx="3030072" cy="297795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4D5A0F03-8929-DBEC-FE4E-278EF26EE248}"/>
              </a:ext>
            </a:extLst>
          </p:cNvPr>
          <p:cNvSpPr txBox="1"/>
          <p:nvPr/>
        </p:nvSpPr>
        <p:spPr>
          <a:xfrm>
            <a:off x="7577807" y="1533569"/>
            <a:ext cx="4149366" cy="1597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Malware Remover</a:t>
            </a:r>
          </a:p>
          <a:p>
            <a:pPr>
              <a:lnSpc>
                <a:spcPct val="130000"/>
              </a:lnSpc>
              <a:spcBef>
                <a:spcPts val="600"/>
              </a:spcBef>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Regularly scan your NAS using the latest malware definitions. When under attack, infected files will be immediately removed to ensure NAS data security.</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 name="文字方塊 14">
            <a:extLst>
              <a:ext uri="{FF2B5EF4-FFF2-40B4-BE49-F238E27FC236}">
                <a16:creationId xmlns:a16="http://schemas.microsoft.com/office/drawing/2014/main" id="{7839BFED-B424-0083-F277-D75C084FF752}"/>
              </a:ext>
            </a:extLst>
          </p:cNvPr>
          <p:cNvSpPr txBox="1"/>
          <p:nvPr/>
        </p:nvSpPr>
        <p:spPr>
          <a:xfrm>
            <a:off x="1746280" y="1538135"/>
            <a:ext cx="4355796" cy="1317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QuFirewall</a:t>
            </a:r>
          </a:p>
          <a:p>
            <a:pPr>
              <a:lnSpc>
                <a:spcPct val="130000"/>
              </a:lnSpc>
              <a:spcBef>
                <a:spcPts val="600"/>
              </a:spcBef>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You can allow/deny IP addresses and regions to prevent unauthorized access and brute force attacks for safeguarding data and service security.</a:t>
            </a:r>
            <a:endParaRPr 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6" name="圖片 2">
            <a:extLst>
              <a:ext uri="{FF2B5EF4-FFF2-40B4-BE49-F238E27FC236}">
                <a16:creationId xmlns:a16="http://schemas.microsoft.com/office/drawing/2014/main" id="{DDC4DEE2-8D5C-5819-38E4-2EE0CC72183D}"/>
              </a:ext>
            </a:extLst>
          </p:cNvPr>
          <p:cNvPicPr>
            <a:picLocks noChangeAspect="1"/>
          </p:cNvPicPr>
          <p:nvPr/>
        </p:nvPicPr>
        <p:blipFill>
          <a:blip r:embed="rId3"/>
          <a:stretch>
            <a:fillRect/>
          </a:stretch>
        </p:blipFill>
        <p:spPr>
          <a:xfrm>
            <a:off x="6452733" y="3189624"/>
            <a:ext cx="5051870" cy="3194287"/>
          </a:xfrm>
          <a:prstGeom prst="rect">
            <a:avLst/>
          </a:prstGeom>
        </p:spPr>
      </p:pic>
      <p:pic>
        <p:nvPicPr>
          <p:cNvPr id="17" name="圖片 3">
            <a:extLst>
              <a:ext uri="{FF2B5EF4-FFF2-40B4-BE49-F238E27FC236}">
                <a16:creationId xmlns:a16="http://schemas.microsoft.com/office/drawing/2014/main" id="{AF1071DE-70A2-A074-30E9-D065B5D96375}"/>
              </a:ext>
            </a:extLst>
          </p:cNvPr>
          <p:cNvPicPr>
            <a:picLocks noChangeAspect="1"/>
          </p:cNvPicPr>
          <p:nvPr/>
        </p:nvPicPr>
        <p:blipFill rotWithShape="1">
          <a:blip r:embed="rId4"/>
          <a:srcRect b="27094"/>
          <a:stretch/>
        </p:blipFill>
        <p:spPr>
          <a:xfrm>
            <a:off x="773587" y="3189622"/>
            <a:ext cx="4907789" cy="3194289"/>
          </a:xfrm>
          <a:prstGeom prst="rect">
            <a:avLst/>
          </a:prstGeom>
        </p:spPr>
      </p:pic>
      <p:pic>
        <p:nvPicPr>
          <p:cNvPr id="18" name="圖片 17">
            <a:extLst>
              <a:ext uri="{FF2B5EF4-FFF2-40B4-BE49-F238E27FC236}">
                <a16:creationId xmlns:a16="http://schemas.microsoft.com/office/drawing/2014/main" id="{4AFFCD74-91E8-73A1-A729-1F75EFAA386F}"/>
              </a:ext>
            </a:extLst>
          </p:cNvPr>
          <p:cNvPicPr>
            <a:picLocks noChangeAspect="1"/>
          </p:cNvPicPr>
          <p:nvPr/>
        </p:nvPicPr>
        <p:blipFill>
          <a:blip r:embed="rId5"/>
          <a:stretch>
            <a:fillRect/>
          </a:stretch>
        </p:blipFill>
        <p:spPr>
          <a:xfrm>
            <a:off x="6385280" y="1690366"/>
            <a:ext cx="1101395" cy="1101395"/>
          </a:xfrm>
          <a:prstGeom prst="rect">
            <a:avLst/>
          </a:prstGeom>
          <a:effectLst>
            <a:outerShdw blurRad="50800" dist="38100" dir="2700000" algn="tl" rotWithShape="0">
              <a:prstClr val="black">
                <a:alpha val="40000"/>
              </a:prstClr>
            </a:outerShdw>
          </a:effectLst>
        </p:spPr>
      </p:pic>
      <p:pic>
        <p:nvPicPr>
          <p:cNvPr id="19" name="圖片 18">
            <a:extLst>
              <a:ext uri="{FF2B5EF4-FFF2-40B4-BE49-F238E27FC236}">
                <a16:creationId xmlns:a16="http://schemas.microsoft.com/office/drawing/2014/main" id="{6D5C1267-A2F3-1BD7-B173-F26DEA21478F}"/>
              </a:ext>
            </a:extLst>
          </p:cNvPr>
          <p:cNvPicPr>
            <a:picLocks noChangeAspect="1"/>
          </p:cNvPicPr>
          <p:nvPr/>
        </p:nvPicPr>
        <p:blipFill>
          <a:blip r:embed="rId6"/>
          <a:stretch>
            <a:fillRect/>
          </a:stretch>
        </p:blipFill>
        <p:spPr>
          <a:xfrm>
            <a:off x="536500" y="1690366"/>
            <a:ext cx="1102129" cy="1101395"/>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5A6278FB-E352-78C4-6FD0-B318FE12C4EB}"/>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Data security for enhanced data protection​</a:t>
            </a:r>
            <a:endParaRPr kumimoji="1"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294367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E6D3B689-7626-F2F7-0D14-44A4AF6B14E7}"/>
              </a:ext>
            </a:extLst>
          </p:cNvPr>
          <p:cNvSpPr txBox="1"/>
          <p:nvPr/>
        </p:nvSpPr>
        <p:spPr>
          <a:xfrm>
            <a:off x="-5320" y="556369"/>
            <a:ext cx="12196222" cy="800219"/>
          </a:xfrm>
          <a:prstGeom prst="rect">
            <a:avLst/>
          </a:prstGeom>
          <a:noFill/>
        </p:spPr>
        <p:txBody>
          <a:bodyPr wrap="square" lIns="91440" tIns="45720" rIns="91440" bIns="45720" rtlCol="0" anchor="t">
            <a:spAutoFit/>
          </a:bodyPr>
          <a:lstStyle/>
          <a:p>
            <a:pPr algn="ctr"/>
            <a:r>
              <a:rPr lang="en-US" altLang="zh-TW" sz="4600" b="1">
                <a:solidFill>
                  <a:schemeClr val="bg1"/>
                </a:solidFill>
                <a:latin typeface="Arial"/>
                <a:ea typeface="微軟正黑體"/>
                <a:cs typeface="Arial"/>
              </a:rPr>
              <a:t>Thunderbolt NAS for Video editing</a:t>
            </a:r>
          </a:p>
        </p:txBody>
      </p:sp>
      <p:graphicFrame>
        <p:nvGraphicFramePr>
          <p:cNvPr id="32" name="表格 2">
            <a:extLst>
              <a:ext uri="{FF2B5EF4-FFF2-40B4-BE49-F238E27FC236}">
                <a16:creationId xmlns:a16="http://schemas.microsoft.com/office/drawing/2014/main" id="{0F1E2E74-47C9-6D78-2936-24D41B8A520B}"/>
              </a:ext>
            </a:extLst>
          </p:cNvPr>
          <p:cNvGraphicFramePr>
            <a:graphicFrameLocks noGrp="1"/>
          </p:cNvGraphicFramePr>
          <p:nvPr>
            <p:extLst>
              <p:ext uri="{D42A27DB-BD31-4B8C-83A1-F6EECF244321}">
                <p14:modId xmlns:p14="http://schemas.microsoft.com/office/powerpoint/2010/main" val="213820404"/>
              </p:ext>
            </p:extLst>
          </p:nvPr>
        </p:nvGraphicFramePr>
        <p:xfrm>
          <a:off x="457669" y="1742713"/>
          <a:ext cx="11270243" cy="4757078"/>
        </p:xfrm>
        <a:graphic>
          <a:graphicData uri="http://schemas.openxmlformats.org/drawingml/2006/table">
            <a:tbl>
              <a:tblPr firstRow="1" bandRow="1">
                <a:effectLst>
                  <a:outerShdw blurRad="279400" dist="406400" dir="2700000" algn="tl" rotWithShape="0">
                    <a:prstClr val="black">
                      <a:alpha val="34000"/>
                    </a:prstClr>
                  </a:outerShdw>
                </a:effectLst>
                <a:tableStyleId>{5C22544A-7EE6-4342-B048-85BDC9FD1C3A}</a:tableStyleId>
              </a:tblPr>
              <a:tblGrid>
                <a:gridCol w="2270591">
                  <a:extLst>
                    <a:ext uri="{9D8B030D-6E8A-4147-A177-3AD203B41FA5}">
                      <a16:colId xmlns:a16="http://schemas.microsoft.com/office/drawing/2014/main" val="1611152212"/>
                    </a:ext>
                  </a:extLst>
                </a:gridCol>
                <a:gridCol w="8999652">
                  <a:extLst>
                    <a:ext uri="{9D8B030D-6E8A-4147-A177-3AD203B41FA5}">
                      <a16:colId xmlns:a16="http://schemas.microsoft.com/office/drawing/2014/main" val="3086726967"/>
                    </a:ext>
                  </a:extLst>
                </a:gridCol>
              </a:tblGrid>
              <a:tr h="676897">
                <a:tc>
                  <a:txBody>
                    <a:bodyPr/>
                    <a:lstStyle/>
                    <a:p>
                      <a:endParaRPr lang="zh-TW" altLang="en-US">
                        <a:solidFill>
                          <a:srgbClr val="FE4F00"/>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D2BEF"/>
                    </a:solidFill>
                  </a:tcPr>
                </a:tc>
                <a:tc>
                  <a:txBody>
                    <a:bodyPr/>
                    <a:lstStyle/>
                    <a:p>
                      <a:pPr marL="92075" indent="0" algn="l"/>
                      <a:r>
                        <a:rPr lang="en-US" altLang="zh-TW" sz="2400" b="1">
                          <a:solidFill>
                            <a:srgbClr val="FE4F00"/>
                          </a:solidFill>
                          <a:latin typeface="Arial"/>
                          <a:ea typeface="微軟正黑體"/>
                          <a:cs typeface="Arial"/>
                        </a:rPr>
                        <a:t>How Thunderbolt NAS can help</a:t>
                      </a: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D2BEF"/>
                    </a:solidFill>
                  </a:tcPr>
                </a:tc>
                <a:extLst>
                  <a:ext uri="{0D108BD9-81ED-4DB2-BD59-A6C34878D82A}">
                    <a16:rowId xmlns:a16="http://schemas.microsoft.com/office/drawing/2014/main" val="3837753678"/>
                  </a:ext>
                </a:extLst>
              </a:tr>
              <a:tr h="1259779">
                <a:tc>
                  <a:txBody>
                    <a:bodyPr/>
                    <a:lstStyle/>
                    <a:p>
                      <a:pPr marL="0" marR="0" lvl="0" indent="174625" algn="l">
                        <a:lnSpc>
                          <a:spcPct val="100000"/>
                        </a:lnSpc>
                        <a:spcBef>
                          <a:spcPts val="0"/>
                        </a:spcBef>
                        <a:spcAft>
                          <a:spcPts val="0"/>
                        </a:spcAft>
                        <a:buNone/>
                      </a:pPr>
                      <a:r>
                        <a:rPr lang="en-US" altLang="zh-TW" sz="1800" b="1" i="0" u="none" strike="noStrike" baseline="0" noProof="0">
                          <a:solidFill>
                            <a:schemeClr val="bg1"/>
                          </a:solidFill>
                          <a:latin typeface="Arial" panose="020B0604020202020204" pitchFamily="34" charset="0"/>
                          <a:ea typeface="微軟正黑體" panose="020B0604030504040204" pitchFamily="34" charset="-120"/>
                          <a:cs typeface="Arial" panose="020B0604020202020204" pitchFamily="34" charset="0"/>
                        </a:rPr>
                        <a:t>Collaboration</a:t>
                      </a:r>
                      <a:endParaRPr lang="zh-TW"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266700" indent="-174625">
                        <a:buFont typeface="Arial"/>
                        <a:buChar char="•"/>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Support two Mac</a:t>
                      </a:r>
                      <a:r>
                        <a:rPr lang="en-US" altLang="zh-TW" sz="1600" spc="1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or Windows</a:t>
                      </a:r>
                      <a:r>
                        <a:rPr lang="en-US" altLang="zh-TW" sz="1600" spc="1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notebook/workstation edit photos/videos simultaneously</a:t>
                      </a:r>
                    </a:p>
                    <a:p>
                      <a:pPr marL="266700" indent="-174625">
                        <a:buFont typeface="Arial"/>
                        <a:buChar char="•"/>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Connects to a network via Ethernet, making it easier to collaborate on projects and share resources</a:t>
                      </a: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78692072"/>
                  </a:ext>
                </a:extLst>
              </a:tr>
              <a:tr h="940134">
                <a:tc>
                  <a:txBody>
                    <a:bodyPr/>
                    <a:lstStyle/>
                    <a:p>
                      <a:pPr marL="0" marR="0" lvl="0" indent="174625" algn="l" rtl="0" eaLnBrk="1" fontAlgn="auto" latinLnBrk="0" hangingPunct="1">
                        <a:lnSpc>
                          <a:spcPct val="100000"/>
                        </a:lnSpc>
                        <a:spcBef>
                          <a:spcPts val="0"/>
                        </a:spcBef>
                        <a:spcAft>
                          <a:spcPts val="0"/>
                        </a:spcAft>
                        <a:buClrTx/>
                        <a:buSzTx/>
                        <a:buFontTx/>
                        <a:buNone/>
                      </a:pPr>
                      <a:r>
                        <a:rPr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rPr>
                        <a:t>Expandability</a:t>
                      </a:r>
                      <a:endParaRPr lang="zh-TW"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marL="285750" indent="-193675"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Provide a variety of expansions including 10G/25GbE network card, M.2 and other expansion cards</a:t>
                      </a:r>
                    </a:p>
                    <a:p>
                      <a:pPr marL="285750" indent="-193675"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Capacity expansion is very convenient through JBOD solution</a:t>
                      </a: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69511678"/>
                  </a:ext>
                </a:extLst>
              </a:tr>
              <a:tr h="940134">
                <a:tc>
                  <a:txBody>
                    <a:bodyPr/>
                    <a:lstStyle/>
                    <a:p>
                      <a:pPr marL="0" marR="0" lvl="0" indent="174625" algn="l" rtl="0" eaLnBrk="1" fontAlgn="auto" latinLnBrk="0" hangingPunct="1">
                        <a:lnSpc>
                          <a:spcPct val="100000"/>
                        </a:lnSpc>
                        <a:spcBef>
                          <a:spcPts val="0"/>
                        </a:spcBef>
                        <a:spcAft>
                          <a:spcPts val="0"/>
                        </a:spcAft>
                        <a:buClrTx/>
                        <a:buSzTx/>
                        <a:buFontTx/>
                        <a:buNone/>
                      </a:pPr>
                      <a:r>
                        <a:rPr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rPr>
                        <a:t>User</a:t>
                      </a:r>
                      <a:r>
                        <a:rPr lang="en-US" altLang="zh-TW" sz="1800" b="1" baseline="0">
                          <a:solidFill>
                            <a:schemeClr val="bg1"/>
                          </a:solidFill>
                          <a:latin typeface="Arial" panose="020B0604020202020204" pitchFamily="34" charset="0"/>
                          <a:ea typeface="微軟正黑體" panose="020B0604030504040204" pitchFamily="34" charset="-120"/>
                          <a:cs typeface="Arial" panose="020B0604020202020204" pitchFamily="34" charset="0"/>
                        </a:rPr>
                        <a:t> friendly</a:t>
                      </a:r>
                      <a:endParaRPr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285750" indent="-193675"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Provide fast, smoother, easy-to-used operating system</a:t>
                      </a:r>
                    </a:p>
                    <a:p>
                      <a:pPr marL="285750" indent="-193675"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The companion mobile app allows you to remotely access your NAS files</a:t>
                      </a: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361326405"/>
                  </a:ext>
                </a:extLst>
              </a:tr>
              <a:tr h="940134">
                <a:tc>
                  <a:txBody>
                    <a:bodyPr/>
                    <a:lstStyle/>
                    <a:p>
                      <a:pPr marL="0" marR="0" lvl="0" indent="174625" algn="l" rtl="0" eaLnBrk="1" fontAlgn="auto" latinLnBrk="0" hangingPunct="1">
                        <a:lnSpc>
                          <a:spcPct val="100000"/>
                        </a:lnSpc>
                        <a:spcBef>
                          <a:spcPts val="0"/>
                        </a:spcBef>
                        <a:spcAft>
                          <a:spcPts val="0"/>
                        </a:spcAft>
                        <a:buClrTx/>
                        <a:buSzTx/>
                        <a:buFontTx/>
                        <a:buNone/>
                      </a:pPr>
                      <a:r>
                        <a:rPr lang="en-US" altLang="zh-TW" sz="1800" b="1"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Data</a:t>
                      </a:r>
                      <a:r>
                        <a:rPr lang="en-US" altLang="zh-TW" sz="1800" b="1" kern="1200" spc="100" baseline="0">
                          <a:solidFill>
                            <a:schemeClr val="bg1"/>
                          </a:solidFill>
                          <a:latin typeface="Arial" panose="020B0604020202020204" pitchFamily="34" charset="0"/>
                          <a:ea typeface="微軟正黑體" panose="020B0604030504040204" pitchFamily="34" charset="-120"/>
                          <a:cs typeface="Arial" panose="020B0604020202020204" pitchFamily="34" charset="0"/>
                        </a:rPr>
                        <a:t> Security</a:t>
                      </a:r>
                      <a:endParaRPr lang="zh-TW" altLang="en-US" sz="1800" b="1" kern="12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285750" indent="-193675"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Centralize backups and ensure consistent backups with snapshot</a:t>
                      </a:r>
                    </a:p>
                    <a:p>
                      <a:pPr marL="285750" indent="-193675"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You can set permissions or passwords to prevent files from being snooped indiscriminately</a:t>
                      </a: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822426106"/>
                  </a:ext>
                </a:extLst>
              </a:tr>
            </a:tbl>
          </a:graphicData>
        </a:graphic>
      </p:graphicFrame>
    </p:spTree>
    <p:extLst>
      <p:ext uri="{BB962C8B-B14F-4D97-AF65-F5344CB8AC3E}">
        <p14:creationId xmlns:p14="http://schemas.microsoft.com/office/powerpoint/2010/main" val="94979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圓角 38">
            <a:extLst>
              <a:ext uri="{FF2B5EF4-FFF2-40B4-BE49-F238E27FC236}">
                <a16:creationId xmlns:a16="http://schemas.microsoft.com/office/drawing/2014/main" id="{27CB0165-99C4-DC90-49F0-4F4DE4A78506}"/>
              </a:ext>
            </a:extLst>
          </p:cNvPr>
          <p:cNvSpPr/>
          <p:nvPr/>
        </p:nvSpPr>
        <p:spPr>
          <a:xfrm rot="10800000">
            <a:off x="693486" y="4511955"/>
            <a:ext cx="10783508" cy="1945565"/>
          </a:xfrm>
          <a:prstGeom prst="roundRect">
            <a:avLst>
              <a:gd name="adj" fmla="val 1491"/>
            </a:avLst>
          </a:prstGeom>
          <a:gradFill>
            <a:gsLst>
              <a:gs pos="7000">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0" name="矩形: 圓角 39">
            <a:extLst>
              <a:ext uri="{FF2B5EF4-FFF2-40B4-BE49-F238E27FC236}">
                <a16:creationId xmlns:a16="http://schemas.microsoft.com/office/drawing/2014/main" id="{DC5DB694-A342-01BA-0BFE-A174281ACDEF}"/>
              </a:ext>
            </a:extLst>
          </p:cNvPr>
          <p:cNvSpPr/>
          <p:nvPr/>
        </p:nvSpPr>
        <p:spPr>
          <a:xfrm rot="10800000">
            <a:off x="705210" y="1579830"/>
            <a:ext cx="7129751" cy="2831184"/>
          </a:xfrm>
          <a:prstGeom prst="roundRect">
            <a:avLst>
              <a:gd name="adj" fmla="val 1491"/>
            </a:avLst>
          </a:prstGeom>
          <a:gradFill>
            <a:gsLst>
              <a:gs pos="7000">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 name="文字方塊 1">
            <a:extLst>
              <a:ext uri="{FF2B5EF4-FFF2-40B4-BE49-F238E27FC236}">
                <a16:creationId xmlns:a16="http://schemas.microsoft.com/office/drawing/2014/main" id="{7A6800C0-86ED-6EC9-109A-B2C607E1933D}"/>
              </a:ext>
            </a:extLst>
          </p:cNvPr>
          <p:cNvSpPr txBox="1"/>
          <p:nvPr/>
        </p:nvSpPr>
        <p:spPr>
          <a:xfrm>
            <a:off x="2341724" y="2898326"/>
            <a:ext cx="851515"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TR-002</a:t>
            </a:r>
          </a:p>
        </p:txBody>
      </p:sp>
      <p:pic>
        <p:nvPicPr>
          <p:cNvPr id="4" name="Picture 2">
            <a:extLst>
              <a:ext uri="{FF2B5EF4-FFF2-40B4-BE49-F238E27FC236}">
                <a16:creationId xmlns:a16="http://schemas.microsoft.com/office/drawing/2014/main" id="{01D85D49-EEED-A835-42AF-9737263005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909754" y="3406799"/>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圖片 4" descr="一張含有 室內, 電子用品, 黑色 的圖片&#10;&#10;自動產生的描述">
            <a:extLst>
              <a:ext uri="{FF2B5EF4-FFF2-40B4-BE49-F238E27FC236}">
                <a16:creationId xmlns:a16="http://schemas.microsoft.com/office/drawing/2014/main" id="{B235417F-5F07-ED9B-6BE6-D9EEC5069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4349" y="1908318"/>
            <a:ext cx="1450611" cy="906632"/>
          </a:xfrm>
          <a:prstGeom prst="rect">
            <a:avLst/>
          </a:prstGeom>
          <a:effectLst>
            <a:outerShdw blurRad="50800" dist="38100" dir="5400000" algn="t" rotWithShape="0">
              <a:prstClr val="black">
                <a:alpha val="40000"/>
              </a:prstClr>
            </a:outerShdw>
          </a:effectLst>
        </p:spPr>
      </p:pic>
      <p:pic>
        <p:nvPicPr>
          <p:cNvPr id="6" name="圖片 5" descr="一張含有 黑色, 電子用品 的圖片&#10;&#10;自動產生的描述">
            <a:extLst>
              <a:ext uri="{FF2B5EF4-FFF2-40B4-BE49-F238E27FC236}">
                <a16:creationId xmlns:a16="http://schemas.microsoft.com/office/drawing/2014/main" id="{44418C9B-5CB2-AB87-56BF-4E003417F6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5371" y="1908318"/>
            <a:ext cx="1477778" cy="923611"/>
          </a:xfrm>
          <a:prstGeom prst="rect">
            <a:avLst/>
          </a:prstGeom>
          <a:effectLst>
            <a:outerShdw blurRad="50800" dist="38100" dir="5400000" algn="t" rotWithShape="0">
              <a:prstClr val="black">
                <a:alpha val="40000"/>
              </a:prstClr>
            </a:outerShdw>
          </a:effectLst>
        </p:spPr>
      </p:pic>
      <p:pic>
        <p:nvPicPr>
          <p:cNvPr id="11" name="圖片 10">
            <a:extLst>
              <a:ext uri="{FF2B5EF4-FFF2-40B4-BE49-F238E27FC236}">
                <a16:creationId xmlns:a16="http://schemas.microsoft.com/office/drawing/2014/main" id="{17FCD732-40A6-430D-D8DF-229690E605E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69791" y="3560655"/>
            <a:ext cx="2126297" cy="394696"/>
          </a:xfrm>
          <a:prstGeom prst="rect">
            <a:avLst/>
          </a:prstGeom>
          <a:effectLst>
            <a:outerShdw blurRad="50800" dist="38100" dir="5400000" algn="t" rotWithShape="0">
              <a:prstClr val="black">
                <a:alpha val="40000"/>
              </a:prstClr>
            </a:outerShdw>
          </a:effectLst>
        </p:spPr>
      </p:pic>
      <p:pic>
        <p:nvPicPr>
          <p:cNvPr id="12" name="圖片 11" descr="一張含有 文字, 室內, 電子用品, 電腦 的圖片&#10;&#10;自動產生的描述">
            <a:extLst>
              <a:ext uri="{FF2B5EF4-FFF2-40B4-BE49-F238E27FC236}">
                <a16:creationId xmlns:a16="http://schemas.microsoft.com/office/drawing/2014/main" id="{B417CFCF-ACF9-246A-31CE-48943F1916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15049" y="1750134"/>
            <a:ext cx="1956800" cy="1223001"/>
          </a:xfrm>
          <a:prstGeom prst="rect">
            <a:avLst/>
          </a:prstGeom>
          <a:effectLst>
            <a:outerShdw blurRad="50800" dist="38100" dir="5400000" algn="t" rotWithShape="0">
              <a:prstClr val="black">
                <a:alpha val="40000"/>
              </a:prstClr>
            </a:outerShdw>
          </a:effectLst>
        </p:spPr>
      </p:pic>
      <p:sp>
        <p:nvSpPr>
          <p:cNvPr id="13" name="文字方塊 7">
            <a:extLst>
              <a:ext uri="{FF2B5EF4-FFF2-40B4-BE49-F238E27FC236}">
                <a16:creationId xmlns:a16="http://schemas.microsoft.com/office/drawing/2014/main" id="{2572FA6F-BA71-D28A-AD2D-D2E555626ED8}"/>
              </a:ext>
            </a:extLst>
          </p:cNvPr>
          <p:cNvSpPr txBox="1"/>
          <p:nvPr/>
        </p:nvSpPr>
        <p:spPr>
          <a:xfrm>
            <a:off x="2549473" y="3995573"/>
            <a:ext cx="997389"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TR-004U</a:t>
            </a:r>
          </a:p>
        </p:txBody>
      </p:sp>
      <p:sp>
        <p:nvSpPr>
          <p:cNvPr id="14" name="文字方塊 8">
            <a:extLst>
              <a:ext uri="{FF2B5EF4-FFF2-40B4-BE49-F238E27FC236}">
                <a16:creationId xmlns:a16="http://schemas.microsoft.com/office/drawing/2014/main" id="{7ADD5337-22E5-3AD3-DA9C-CB6E0992601C}"/>
              </a:ext>
            </a:extLst>
          </p:cNvPr>
          <p:cNvSpPr txBox="1"/>
          <p:nvPr/>
        </p:nvSpPr>
        <p:spPr>
          <a:xfrm>
            <a:off x="4119503" y="2891585"/>
            <a:ext cx="851515"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TR-004</a:t>
            </a:r>
          </a:p>
        </p:txBody>
      </p:sp>
      <p:sp>
        <p:nvSpPr>
          <p:cNvPr id="15" name="文字方塊 9">
            <a:extLst>
              <a:ext uri="{FF2B5EF4-FFF2-40B4-BE49-F238E27FC236}">
                <a16:creationId xmlns:a16="http://schemas.microsoft.com/office/drawing/2014/main" id="{3B49AC63-4DB0-C9F5-3931-2DBB4AF43AE8}"/>
              </a:ext>
            </a:extLst>
          </p:cNvPr>
          <p:cNvSpPr txBox="1"/>
          <p:nvPr/>
        </p:nvSpPr>
        <p:spPr>
          <a:xfrm>
            <a:off x="5115311" y="3994700"/>
            <a:ext cx="152317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TL-R1200C-RP</a:t>
            </a:r>
          </a:p>
        </p:txBody>
      </p:sp>
      <p:sp>
        <p:nvSpPr>
          <p:cNvPr id="16" name="文字方塊 10">
            <a:extLst>
              <a:ext uri="{FF2B5EF4-FFF2-40B4-BE49-F238E27FC236}">
                <a16:creationId xmlns:a16="http://schemas.microsoft.com/office/drawing/2014/main" id="{CAF61409-32F4-B473-E87E-CE7C99B803F2}"/>
              </a:ext>
            </a:extLst>
          </p:cNvPr>
          <p:cNvSpPr txBox="1"/>
          <p:nvPr/>
        </p:nvSpPr>
        <p:spPr>
          <a:xfrm>
            <a:off x="6026570" y="2865595"/>
            <a:ext cx="110158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TL-D800C</a:t>
            </a:r>
          </a:p>
        </p:txBody>
      </p:sp>
      <p:pic>
        <p:nvPicPr>
          <p:cNvPr id="17" name="圖片 16">
            <a:extLst>
              <a:ext uri="{FF2B5EF4-FFF2-40B4-BE49-F238E27FC236}">
                <a16:creationId xmlns:a16="http://schemas.microsoft.com/office/drawing/2014/main" id="{6C7B196D-6038-6678-D254-3A6FA36457C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69334" y="4995360"/>
            <a:ext cx="1666050" cy="1041466"/>
          </a:xfrm>
          <a:prstGeom prst="rect">
            <a:avLst/>
          </a:prstGeom>
          <a:effectLst>
            <a:outerShdw blurRad="50800" dist="38100" dir="5400000" algn="t" rotWithShape="0">
              <a:prstClr val="black">
                <a:alpha val="40000"/>
              </a:prstClr>
            </a:outerShdw>
          </a:effectLst>
        </p:spPr>
      </p:pic>
      <p:pic>
        <p:nvPicPr>
          <p:cNvPr id="22" name="圖片 21">
            <a:extLst>
              <a:ext uri="{FF2B5EF4-FFF2-40B4-BE49-F238E27FC236}">
                <a16:creationId xmlns:a16="http://schemas.microsoft.com/office/drawing/2014/main" id="{C8F6A696-7EAB-C437-5156-DB344033E8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97983" y="5055767"/>
            <a:ext cx="1429071" cy="893328"/>
          </a:xfrm>
          <a:prstGeom prst="rect">
            <a:avLst/>
          </a:prstGeom>
          <a:effectLst>
            <a:outerShdw blurRad="50800" dist="38100" dir="5400000" algn="t" rotWithShape="0">
              <a:prstClr val="black">
                <a:alpha val="40000"/>
              </a:prstClr>
            </a:outerShdw>
          </a:effectLst>
        </p:spPr>
      </p:pic>
      <p:pic>
        <p:nvPicPr>
          <p:cNvPr id="26" name="圖片 25">
            <a:extLst>
              <a:ext uri="{FF2B5EF4-FFF2-40B4-BE49-F238E27FC236}">
                <a16:creationId xmlns:a16="http://schemas.microsoft.com/office/drawing/2014/main" id="{26C0DECC-38DF-8F97-56B2-2B192A9C347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037166" y="4975801"/>
            <a:ext cx="1537817" cy="961306"/>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BFEB1F2B-B0D0-C357-1CBE-6D0FCE5E2CD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225963" y="4920583"/>
            <a:ext cx="1674937" cy="1047022"/>
          </a:xfrm>
          <a:prstGeom prst="rect">
            <a:avLst/>
          </a:prstGeom>
          <a:effectLst>
            <a:outerShdw blurRad="50800" dist="38100" dir="5400000" algn="t" rotWithShape="0">
              <a:prstClr val="black">
                <a:alpha val="40000"/>
              </a:prstClr>
            </a:outerShdw>
          </a:effectLst>
        </p:spPr>
      </p:pic>
      <p:pic>
        <p:nvPicPr>
          <p:cNvPr id="29" name="圖片 28">
            <a:extLst>
              <a:ext uri="{FF2B5EF4-FFF2-40B4-BE49-F238E27FC236}">
                <a16:creationId xmlns:a16="http://schemas.microsoft.com/office/drawing/2014/main" id="{FBE92191-A80C-BB9E-EE1E-CE902FFF1F6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58331" y="4902900"/>
            <a:ext cx="1467774" cy="917522"/>
          </a:xfrm>
          <a:prstGeom prst="rect">
            <a:avLst/>
          </a:prstGeom>
          <a:effectLst>
            <a:outerShdw blurRad="50800" dist="38100" dir="5400000" algn="t" rotWithShape="0">
              <a:prstClr val="black">
                <a:alpha val="40000"/>
              </a:prstClr>
            </a:outerShdw>
          </a:effectLst>
        </p:spPr>
      </p:pic>
      <p:sp>
        <p:nvSpPr>
          <p:cNvPr id="30" name="文字方塊 16">
            <a:extLst>
              <a:ext uri="{FF2B5EF4-FFF2-40B4-BE49-F238E27FC236}">
                <a16:creationId xmlns:a16="http://schemas.microsoft.com/office/drawing/2014/main" id="{6A500288-C210-2633-4FF7-4E007C4F339A}"/>
              </a:ext>
            </a:extLst>
          </p:cNvPr>
          <p:cNvSpPr txBox="1"/>
          <p:nvPr/>
        </p:nvSpPr>
        <p:spPr>
          <a:xfrm>
            <a:off x="7463561" y="5921555"/>
            <a:ext cx="107273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TL-R400S</a:t>
            </a:r>
          </a:p>
        </p:txBody>
      </p:sp>
      <p:sp>
        <p:nvSpPr>
          <p:cNvPr id="32" name="文字方塊 17">
            <a:extLst>
              <a:ext uri="{FF2B5EF4-FFF2-40B4-BE49-F238E27FC236}">
                <a16:creationId xmlns:a16="http://schemas.microsoft.com/office/drawing/2014/main" id="{EF826728-AA18-7A1F-656D-FFD32B3C387C}"/>
              </a:ext>
            </a:extLst>
          </p:cNvPr>
          <p:cNvSpPr txBox="1"/>
          <p:nvPr/>
        </p:nvSpPr>
        <p:spPr>
          <a:xfrm>
            <a:off x="3147005" y="5949095"/>
            <a:ext cx="108555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TL-D800S</a:t>
            </a:r>
          </a:p>
        </p:txBody>
      </p:sp>
      <p:sp>
        <p:nvSpPr>
          <p:cNvPr id="33" name="文字方塊 18">
            <a:extLst>
              <a:ext uri="{FF2B5EF4-FFF2-40B4-BE49-F238E27FC236}">
                <a16:creationId xmlns:a16="http://schemas.microsoft.com/office/drawing/2014/main" id="{39F043DF-313B-9374-4FAA-6775DA700A41}"/>
              </a:ext>
            </a:extLst>
          </p:cNvPr>
          <p:cNvSpPr txBox="1"/>
          <p:nvPr/>
        </p:nvSpPr>
        <p:spPr>
          <a:xfrm>
            <a:off x="5274764" y="5949095"/>
            <a:ext cx="1199367"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TL-D1600S</a:t>
            </a:r>
          </a:p>
        </p:txBody>
      </p:sp>
      <p:sp>
        <p:nvSpPr>
          <p:cNvPr id="34" name="文字方塊 19">
            <a:extLst>
              <a:ext uri="{FF2B5EF4-FFF2-40B4-BE49-F238E27FC236}">
                <a16:creationId xmlns:a16="http://schemas.microsoft.com/office/drawing/2014/main" id="{73287067-FA52-3258-54BE-C2CB9913F8A7}"/>
              </a:ext>
            </a:extLst>
          </p:cNvPr>
          <p:cNvSpPr txBox="1"/>
          <p:nvPr/>
        </p:nvSpPr>
        <p:spPr>
          <a:xfrm>
            <a:off x="1119379" y="5937685"/>
            <a:ext cx="108555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TL-D400S</a:t>
            </a:r>
          </a:p>
        </p:txBody>
      </p:sp>
      <p:sp>
        <p:nvSpPr>
          <p:cNvPr id="35" name="文字方塊 20">
            <a:extLst>
              <a:ext uri="{FF2B5EF4-FFF2-40B4-BE49-F238E27FC236}">
                <a16:creationId xmlns:a16="http://schemas.microsoft.com/office/drawing/2014/main" id="{4284AD4D-EC16-7D0E-3D0F-ACEA6555F239}"/>
              </a:ext>
            </a:extLst>
          </p:cNvPr>
          <p:cNvSpPr txBox="1"/>
          <p:nvPr/>
        </p:nvSpPr>
        <p:spPr>
          <a:xfrm>
            <a:off x="9407309" y="5921421"/>
            <a:ext cx="1511952"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TL-R1200S-RP</a:t>
            </a:r>
          </a:p>
        </p:txBody>
      </p:sp>
      <p:sp>
        <p:nvSpPr>
          <p:cNvPr id="36" name="文字方塊 21">
            <a:extLst>
              <a:ext uri="{FF2B5EF4-FFF2-40B4-BE49-F238E27FC236}">
                <a16:creationId xmlns:a16="http://schemas.microsoft.com/office/drawing/2014/main" id="{720D220B-7FFF-4834-AFE4-3CAB54DF9800}"/>
              </a:ext>
            </a:extLst>
          </p:cNvPr>
          <p:cNvSpPr txBox="1"/>
          <p:nvPr/>
        </p:nvSpPr>
        <p:spPr>
          <a:xfrm>
            <a:off x="785724" y="1665263"/>
            <a:ext cx="869149" cy="40011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USB </a:t>
            </a:r>
            <a:r>
              <a:rPr lang="zh-TW" altLang="en-US" sz="2000" b="1">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 </a:t>
            </a:r>
            <a:endParaRPr lang="en-US" altLang="zh-TW" sz="2000" b="1">
              <a:solidFill>
                <a:srgbClr val="0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文字方塊 22">
            <a:extLst>
              <a:ext uri="{FF2B5EF4-FFF2-40B4-BE49-F238E27FC236}">
                <a16:creationId xmlns:a16="http://schemas.microsoft.com/office/drawing/2014/main" id="{2D3B4B73-0267-AD72-A0D9-E3291F491B99}"/>
              </a:ext>
            </a:extLst>
          </p:cNvPr>
          <p:cNvSpPr txBox="1"/>
          <p:nvPr/>
        </p:nvSpPr>
        <p:spPr>
          <a:xfrm>
            <a:off x="777847" y="4558808"/>
            <a:ext cx="908134" cy="40011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SATA</a:t>
            </a:r>
            <a:r>
              <a:rPr lang="zh-TW" altLang="en-US" sz="2000" b="1">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 </a:t>
            </a:r>
            <a:endParaRPr lang="en-US" altLang="zh-TW" sz="2000" b="1">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graphicFrame>
        <p:nvGraphicFramePr>
          <p:cNvPr id="42" name="表格 41">
            <a:extLst>
              <a:ext uri="{FF2B5EF4-FFF2-40B4-BE49-F238E27FC236}">
                <a16:creationId xmlns:a16="http://schemas.microsoft.com/office/drawing/2014/main" id="{2F23E515-FE9E-58F3-63D9-AB86718E693F}"/>
              </a:ext>
            </a:extLst>
          </p:cNvPr>
          <p:cNvGraphicFramePr>
            <a:graphicFrameLocks noGrp="1"/>
          </p:cNvGraphicFramePr>
          <p:nvPr>
            <p:extLst>
              <p:ext uri="{D42A27DB-BD31-4B8C-83A1-F6EECF244321}">
                <p14:modId xmlns:p14="http://schemas.microsoft.com/office/powerpoint/2010/main" val="4082333701"/>
              </p:ext>
            </p:extLst>
          </p:nvPr>
        </p:nvGraphicFramePr>
        <p:xfrm>
          <a:off x="8114669" y="1584572"/>
          <a:ext cx="3362325" cy="2821683"/>
        </p:xfrm>
        <a:graphic>
          <a:graphicData uri="http://schemas.openxmlformats.org/drawingml/2006/table">
            <a:tbl>
              <a:tblPr firstRow="1" bandRow="1">
                <a:tableStyleId>{5C22544A-7EE6-4342-B048-85BDC9FD1C3A}</a:tableStyleId>
              </a:tblPr>
              <a:tblGrid>
                <a:gridCol w="2238375">
                  <a:extLst>
                    <a:ext uri="{9D8B030D-6E8A-4147-A177-3AD203B41FA5}">
                      <a16:colId xmlns:a16="http://schemas.microsoft.com/office/drawing/2014/main" val="2681534537"/>
                    </a:ext>
                  </a:extLst>
                </a:gridCol>
                <a:gridCol w="1123950">
                  <a:extLst>
                    <a:ext uri="{9D8B030D-6E8A-4147-A177-3AD203B41FA5}">
                      <a16:colId xmlns:a16="http://schemas.microsoft.com/office/drawing/2014/main" val="3481696568"/>
                    </a:ext>
                  </a:extLst>
                </a:gridCol>
              </a:tblGrid>
              <a:tr h="272439">
                <a:tc gridSpan="2">
                  <a:txBody>
                    <a:bodyPr/>
                    <a:lstStyle/>
                    <a:p>
                      <a:pPr marL="0" marR="0" lvl="0" indent="0" algn="ctr" rtl="0" eaLnBrk="1" fontAlgn="base" latinLnBrk="0" hangingPunct="1">
                        <a:lnSpc>
                          <a:spcPct val="100000"/>
                        </a:lnSpc>
                        <a:spcBef>
                          <a:spcPts val="0"/>
                        </a:spcBef>
                        <a:spcAft>
                          <a:spcPts val="0"/>
                        </a:spcAft>
                        <a:buClrTx/>
                        <a:buSzTx/>
                        <a:buFontTx/>
                        <a:buNone/>
                      </a:pPr>
                      <a:r>
                        <a:rPr lang="en-US" altLang="zh-TW" sz="1050" b="1" u="none" strike="noStrike" cap="none">
                          <a:solidFill>
                            <a:schemeClr val="bg1"/>
                          </a:solidFill>
                          <a:latin typeface="微軟正黑體" panose="020B0604030504040204" pitchFamily="34" charset="-120"/>
                          <a:ea typeface="微軟正黑體" panose="020B0604030504040204" pitchFamily="34" charset="-120"/>
                          <a:cs typeface="+mn-ea"/>
                        </a:rPr>
                        <a:t>Maximum #</a:t>
                      </a:r>
                      <a:r>
                        <a:rPr lang="en-US" altLang="zh-TW" sz="1050" b="1" u="none" strike="noStrike" cap="none">
                          <a:solidFill>
                            <a:schemeClr val="bg1"/>
                          </a:solidFill>
                          <a:latin typeface="微軟正黑體" panose="020B0604030504040204" pitchFamily="34" charset="-120"/>
                          <a:ea typeface="微軟正黑體" panose="020B0604030504040204" pitchFamily="34" charset="-120"/>
                          <a:cs typeface="+mn-ea"/>
                          <a:sym typeface="+mn-lt"/>
                        </a:rPr>
                        <a:t> of JBOD / RAID expansion units</a:t>
                      </a:r>
                      <a:endParaRPr lang="zh-TW" altLang="en-US" b="1">
                        <a:solidFill>
                          <a:srgbClr val="FFFFFF"/>
                        </a:solidFill>
                        <a:effectLst/>
                        <a:latin typeface="微軟正黑體" panose="020B0604030504040204" pitchFamily="34" charset="-120"/>
                        <a:ea typeface="微軟正黑體" panose="020B0604030504040204" pitchFamily="34" charset="-120"/>
                      </a:endParaRPr>
                    </a:p>
                  </a:txBody>
                  <a:tcPr>
                    <a:solidFill>
                      <a:srgbClr val="FE4F00"/>
                    </a:solidFill>
                  </a:tcPr>
                </a:tc>
                <a:tc hMerge="1">
                  <a:txBody>
                    <a:bodyPr/>
                    <a:lstStyle/>
                    <a:p>
                      <a:endParaRPr lang="zh-TW" altLang="en-US"/>
                    </a:p>
                  </a:txBody>
                  <a:tcPr/>
                </a:tc>
                <a:extLst>
                  <a:ext uri="{0D108BD9-81ED-4DB2-BD59-A6C34878D82A}">
                    <a16:rowId xmlns:a16="http://schemas.microsoft.com/office/drawing/2014/main" val="2980812578"/>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TR-002</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r>
                        <a:rPr lang="en-US" altLang="zh-TW" sz="1000">
                          <a:effectLst/>
                          <a:latin typeface="微軟正黑體" panose="020B0604030504040204" pitchFamily="34" charset="-120"/>
                          <a:ea typeface="微軟正黑體" panose="020B0604030504040204" pitchFamily="34" charset="-120"/>
                        </a:rPr>
                        <a:t>​</a:t>
                      </a:r>
                    </a:p>
                  </a:txBody>
                  <a:tcPr/>
                </a:tc>
                <a:extLst>
                  <a:ext uri="{0D108BD9-81ED-4DB2-BD59-A6C34878D82A}">
                    <a16:rowId xmlns:a16="http://schemas.microsoft.com/office/drawing/2014/main" val="1545902756"/>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TR-004</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r>
                        <a:rPr lang="en-US" altLang="zh-TW" sz="1000">
                          <a:effectLst/>
                          <a:latin typeface="微軟正黑體" panose="020B0604030504040204" pitchFamily="34" charset="-120"/>
                          <a:ea typeface="微軟正黑體" panose="020B0604030504040204" pitchFamily="34" charset="-120"/>
                        </a:rPr>
                        <a:t>​</a:t>
                      </a:r>
                    </a:p>
                  </a:txBody>
                  <a:tcPr/>
                </a:tc>
                <a:extLst>
                  <a:ext uri="{0D108BD9-81ED-4DB2-BD59-A6C34878D82A}">
                    <a16:rowId xmlns:a16="http://schemas.microsoft.com/office/drawing/2014/main" val="3782648366"/>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TR-004U</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r>
                        <a:rPr lang="en-US" altLang="zh-TW" sz="1000">
                          <a:effectLst/>
                          <a:latin typeface="微軟正黑體" panose="020B0604030504040204" pitchFamily="34" charset="-120"/>
                          <a:ea typeface="微軟正黑體" panose="020B0604030504040204" pitchFamily="34" charset="-120"/>
                        </a:rPr>
                        <a:t>​</a:t>
                      </a:r>
                    </a:p>
                  </a:txBody>
                  <a:tcPr/>
                </a:tc>
                <a:extLst>
                  <a:ext uri="{0D108BD9-81ED-4DB2-BD59-A6C34878D82A}">
                    <a16:rowId xmlns:a16="http://schemas.microsoft.com/office/drawing/2014/main" val="1466332336"/>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TL-D800C</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475516594"/>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TL-R1200C-RP</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1020494903"/>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TL-D400S</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702368161"/>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TL-D800S</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1900825201"/>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TL-D1600S</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endParaRPr lang="en-US" altLang="zh-CN" sz="1000">
                        <a:effectLst/>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666734"/>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TL-R400S</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2229380829"/>
                  </a:ext>
                </a:extLst>
              </a:tr>
              <a:tr h="226124">
                <a:tc>
                  <a:txBody>
                    <a:bodyPr/>
                    <a:lstStyle/>
                    <a:p>
                      <a:pPr fontAlgn="base"/>
                      <a:r>
                        <a:rPr lang="en-US" sz="1000" b="1">
                          <a:effectLst/>
                          <a:latin typeface="微軟正黑體" panose="020B0604030504040204" pitchFamily="34" charset="-120"/>
                          <a:ea typeface="微軟正黑體" panose="020B0604030504040204" pitchFamily="34" charset="-120"/>
                        </a:rPr>
                        <a:t>TL-R1200S-RP</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1077335896"/>
                  </a:ext>
                </a:extLst>
              </a:tr>
            </a:tbl>
          </a:graphicData>
        </a:graphic>
      </p:graphicFrame>
      <p:pic>
        <p:nvPicPr>
          <p:cNvPr id="38" name="图片 57">
            <a:extLst>
              <a:ext uri="{FF2B5EF4-FFF2-40B4-BE49-F238E27FC236}">
                <a16:creationId xmlns:a16="http://schemas.microsoft.com/office/drawing/2014/main" id="{C025A2C9-4CAF-1470-DC73-CDBFF00722F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76775"/>
          <a:stretch>
            <a:fillRect/>
          </a:stretch>
        </p:blipFill>
        <p:spPr>
          <a:xfrm rot="5400000">
            <a:off x="8602956" y="2991060"/>
            <a:ext cx="3038805" cy="457140"/>
          </a:xfrm>
          <a:prstGeom prst="rect">
            <a:avLst/>
          </a:prstGeom>
        </p:spPr>
      </p:pic>
      <p:sp>
        <p:nvSpPr>
          <p:cNvPr id="7" name="標題 1">
            <a:extLst>
              <a:ext uri="{FF2B5EF4-FFF2-40B4-BE49-F238E27FC236}">
                <a16:creationId xmlns:a16="http://schemas.microsoft.com/office/drawing/2014/main" id="{42218E7D-E97F-A705-D356-CAF25D7388DD}"/>
              </a:ext>
            </a:extLst>
          </p:cNvPr>
          <p:cNvSpPr txBox="1">
            <a:spLocks/>
          </p:cNvSpPr>
          <p:nvPr/>
        </p:nvSpPr>
        <p:spPr>
          <a:xfrm>
            <a:off x="399152" y="331378"/>
            <a:ext cx="12149957"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Supports up to 24 more HDDs with two JBOD units, ​add nearly 500TB (24 x 22TB) of storage space​</a:t>
            </a:r>
            <a:endPar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 name="文字方塊 2">
            <a:extLst>
              <a:ext uri="{FF2B5EF4-FFF2-40B4-BE49-F238E27FC236}">
                <a16:creationId xmlns:a16="http://schemas.microsoft.com/office/drawing/2014/main" id="{96ACB5D7-142E-51B3-2473-BA5CD73ACB6C}"/>
              </a:ext>
            </a:extLst>
          </p:cNvPr>
          <p:cNvSpPr txBox="1"/>
          <p:nvPr/>
        </p:nvSpPr>
        <p:spPr>
          <a:xfrm>
            <a:off x="42042" y="6464901"/>
            <a:ext cx="6782270"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a:solidFill>
                  <a:schemeClr val="bg1"/>
                </a:solidFill>
                <a:latin typeface="Arial" panose="020B0604020202020204" pitchFamily="34" charset="0"/>
                <a:ea typeface="微軟正黑體" panose="020B0604030504040204" pitchFamily="34" charset="-120"/>
                <a:cs typeface="Arial" panose="020B0604020202020204" pitchFamily="34" charset="0"/>
              </a:rPr>
              <a:t>Note: These expansion units can only be used as an individual storage pool or volume on the NAS. Their storage pool or volume cannot be combined into the connected NAS. NAS applications cannot be installed on the them.​</a:t>
            </a:r>
          </a:p>
        </p:txBody>
      </p:sp>
    </p:spTree>
    <p:extLst>
      <p:ext uri="{BB962C8B-B14F-4D97-AF65-F5344CB8AC3E}">
        <p14:creationId xmlns:p14="http://schemas.microsoft.com/office/powerpoint/2010/main" val="2165061340"/>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729359" y="2227483"/>
            <a:ext cx="5426846" cy="2051203"/>
          </a:xfrm>
          <a:prstGeom prst="rect">
            <a:avLst/>
          </a:prstGeom>
          <a:noFill/>
        </p:spPr>
        <p:txBody>
          <a:bodyPr wrap="square" lIns="91440" tIns="45720" rIns="91440" bIns="45720" anchor="t">
            <a:spAutoFit/>
          </a:bodyPr>
          <a:lstStyle/>
          <a:p>
            <a:pPr>
              <a:lnSpc>
                <a:spcPct val="130000"/>
              </a:lnSpc>
              <a:defRPr/>
            </a:pPr>
            <a:r>
              <a:rPr kumimoji="0" lang="en" altLang="zh-TW" sz="2000" b="0" i="0" u="none" strike="noStrike" kern="120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mn-lt"/>
              </a:rPr>
              <a:t>T</a:t>
            </a:r>
            <a:r>
              <a:rPr lang="en-US" altLang="zh-TW" sz="2000">
                <a:solidFill>
                  <a:schemeClr val="bg1"/>
                </a:solidFill>
                <a:latin typeface="Arial" panose="020B0604020202020204" pitchFamily="34" charset="0"/>
                <a:ea typeface="新細明體"/>
                <a:cs typeface="Arial" panose="020B0604020202020204" pitchFamily="34" charset="0"/>
                <a:sym typeface="+mn-lt"/>
              </a:rPr>
              <a:t>VS-h674T / TVS-h874T</a:t>
            </a:r>
            <a:r>
              <a:rPr lang="en-US" altLang="zh-TW" sz="2000">
                <a:solidFill>
                  <a:schemeClr val="bg1"/>
                </a:solidFill>
                <a:latin typeface="Arial" panose="020B0604020202020204" pitchFamily="34" charset="0"/>
                <a:ea typeface="Microsoft JhengHei"/>
                <a:cs typeface="Arial" panose="020B0604020202020204" pitchFamily="34" charset="0"/>
                <a:sym typeface="+mn-lt"/>
              </a:rPr>
              <a:t> is backed by a 3-year warranty at no additional cost. ​</a:t>
            </a:r>
          </a:p>
          <a:p>
            <a:pPr>
              <a:lnSpc>
                <a:spcPct val="130000"/>
              </a:lnSpc>
              <a:defRPr/>
            </a:pPr>
            <a:r>
              <a:rPr lang="en-US" altLang="zh-TW" sz="2000">
                <a:solidFill>
                  <a:schemeClr val="bg1"/>
                </a:solidFill>
                <a:latin typeface="Arial" panose="020B0604020202020204" pitchFamily="34" charset="0"/>
                <a:ea typeface="Microsoft JhengHei"/>
                <a:cs typeface="Arial" panose="020B0604020202020204" pitchFamily="34" charset="0"/>
                <a:sym typeface="+mn-lt"/>
              </a:rPr>
              <a:t>You can also purchase a warranty extension that extends your warranty coverage up to 5 years total</a:t>
            </a:r>
            <a:endParaRPr lang="zh-TW" altLang="en-US" sz="2000" b="0" i="0" u="none" strike="noStrike" kern="1200" cap="none" spc="0" normalizeH="0" baseline="0" noProof="0">
              <a:ln>
                <a:noFill/>
              </a:ln>
              <a:solidFill>
                <a:schemeClr val="bg1"/>
              </a:solidFill>
              <a:effectLst/>
              <a:uLnTx/>
              <a:uFillTx/>
              <a:latin typeface="Arial" panose="020B0604020202020204" pitchFamily="34" charset="0"/>
              <a:ea typeface="Microsoft JhengHei"/>
              <a:cs typeface="Arial" panose="020B0604020202020204" pitchFamily="34" charset="0"/>
            </a:endParaRPr>
          </a:p>
        </p:txBody>
      </p:sp>
      <p:grpSp>
        <p:nvGrpSpPr>
          <p:cNvPr id="12" name="群組 11">
            <a:extLst>
              <a:ext uri="{FF2B5EF4-FFF2-40B4-BE49-F238E27FC236}">
                <a16:creationId xmlns:a16="http://schemas.microsoft.com/office/drawing/2014/main" id="{CDA0D25F-CCB6-BAC5-8231-A0EBCD49B7DC}"/>
              </a:ext>
            </a:extLst>
          </p:cNvPr>
          <p:cNvGrpSpPr>
            <a:grpSpLocks noChangeAspect="1"/>
          </p:cNvGrpSpPr>
          <p:nvPr/>
        </p:nvGrpSpPr>
        <p:grpSpPr>
          <a:xfrm>
            <a:off x="6128735" y="1756214"/>
            <a:ext cx="5399847" cy="4926175"/>
            <a:chOff x="1654630" y="1550126"/>
            <a:chExt cx="2233748" cy="2037805"/>
          </a:xfrm>
          <a:effectLst>
            <a:outerShdw blurRad="431800" dist="368300" dir="5760000" sx="106000" sy="106000" algn="ctr" rotWithShape="0">
              <a:srgbClr val="000000">
                <a:alpha val="34000"/>
              </a:srgbClr>
            </a:outerShdw>
          </a:effectLst>
        </p:grpSpPr>
        <p:sp>
          <p:nvSpPr>
            <p:cNvPr id="11" name="矩形 10">
              <a:extLst>
                <a:ext uri="{FF2B5EF4-FFF2-40B4-BE49-F238E27FC236}">
                  <a16:creationId xmlns:a16="http://schemas.microsoft.com/office/drawing/2014/main" id="{E4A595C8-13D6-0339-4C06-8E49F4269B01}"/>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cs typeface="+mn-ea"/>
                <a:sym typeface="+mn-lt"/>
              </a:endParaRPr>
            </a:p>
          </p:txBody>
        </p:sp>
        <p:pic>
          <p:nvPicPr>
            <p:cNvPr id="8" name="圖形 12">
              <a:extLst>
                <a:ext uri="{FF2B5EF4-FFF2-40B4-BE49-F238E27FC236}">
                  <a16:creationId xmlns:a16="http://schemas.microsoft.com/office/drawing/2014/main" id="{C61DE337-B6B3-EAA8-B156-4B7297E873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7843" y="1596124"/>
              <a:ext cx="2038686" cy="1832876"/>
            </a:xfrm>
            <a:prstGeom prst="rect">
              <a:avLst/>
            </a:prstGeom>
          </p:spPr>
        </p:pic>
      </p:grpSp>
      <p:pic>
        <p:nvPicPr>
          <p:cNvPr id="3" name="圖片 2" descr="一張含有 電子產品, 電子裝置, 機器, 多媒體 的圖片&#10;&#10;自動產生的描述">
            <a:extLst>
              <a:ext uri="{FF2B5EF4-FFF2-40B4-BE49-F238E27FC236}">
                <a16:creationId xmlns:a16="http://schemas.microsoft.com/office/drawing/2014/main" id="{B50ACD66-DB60-9981-98AB-65826F8179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0082" y="5288256"/>
            <a:ext cx="2132978" cy="1333390"/>
          </a:xfrm>
          <a:prstGeom prst="rect">
            <a:avLst/>
          </a:prstGeom>
        </p:spPr>
      </p:pic>
      <p:pic>
        <p:nvPicPr>
          <p:cNvPr id="5" name="圖片 4" descr="一張含有 電子產品, 電子裝置, 機器, 電腦 的圖片&#10;&#10;自動產生的描述">
            <a:extLst>
              <a:ext uri="{FF2B5EF4-FFF2-40B4-BE49-F238E27FC236}">
                <a16:creationId xmlns:a16="http://schemas.microsoft.com/office/drawing/2014/main" id="{1474FB0B-D59E-A9C6-7F47-55F3297F9D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52134" y="5216976"/>
            <a:ext cx="2364104" cy="1479012"/>
          </a:xfrm>
          <a:prstGeom prst="rect">
            <a:avLst/>
          </a:prstGeom>
        </p:spPr>
      </p:pic>
      <p:sp>
        <p:nvSpPr>
          <p:cNvPr id="2" name="標題 1">
            <a:extLst>
              <a:ext uri="{FF2B5EF4-FFF2-40B4-BE49-F238E27FC236}">
                <a16:creationId xmlns:a16="http://schemas.microsoft.com/office/drawing/2014/main" id="{98B45DAE-F002-4DA8-71A3-7CEEB1FF735F}"/>
              </a:ext>
            </a:extLst>
          </p:cNvPr>
          <p:cNvSpPr txBox="1">
            <a:spLocks/>
          </p:cNvSpPr>
          <p:nvPr/>
        </p:nvSpPr>
        <p:spPr>
          <a:xfrm>
            <a:off x="226031" y="408551"/>
            <a:ext cx="11832405"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3-year standard warranty covering hardware repair and support services​</a:t>
            </a:r>
            <a:endParaRPr kumimoji="1"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 name="文字方塊 3">
            <a:extLst>
              <a:ext uri="{FF2B5EF4-FFF2-40B4-BE49-F238E27FC236}">
                <a16:creationId xmlns:a16="http://schemas.microsoft.com/office/drawing/2014/main" id="{2471B9EE-E5AC-FBE0-F557-2C418E957829}"/>
              </a:ext>
            </a:extLst>
          </p:cNvPr>
          <p:cNvSpPr txBox="1"/>
          <p:nvPr/>
        </p:nvSpPr>
        <p:spPr>
          <a:xfrm>
            <a:off x="558567" y="4319482"/>
            <a:ext cx="5683445" cy="1027654"/>
          </a:xfrm>
          <a:prstGeom prst="rect">
            <a:avLst/>
          </a:prstGeom>
          <a:noFill/>
        </p:spPr>
        <p:txBody>
          <a:bodyPr wrap="square" lIns="91440" tIns="45720" rIns="91440" bIns="45720" anchor="t">
            <a:spAutoFit/>
          </a:bodyPr>
          <a:lstStyle/>
          <a:p>
            <a:pPr marL="171450" indent="-171450">
              <a:lnSpc>
                <a:spcPct val="130000"/>
              </a:lnSpc>
              <a:buFont typeface="Arial"/>
              <a:buChar char="•"/>
              <a:defRPr/>
            </a:pPr>
            <a:r>
              <a:rPr lang="en-US" altLang="zh-TW" sz="1200">
                <a:solidFill>
                  <a:schemeClr val="bg1"/>
                </a:solidFill>
                <a:latin typeface="Arial"/>
                <a:ea typeface="Microsoft JhengHei"/>
                <a:cs typeface="Arial"/>
              </a:rPr>
              <a:t>For TVS-h674T</a:t>
            </a:r>
            <a:r>
              <a:rPr lang="zh-TW" altLang="en-US" sz="1200">
                <a:solidFill>
                  <a:schemeClr val="bg1"/>
                </a:solidFill>
                <a:latin typeface="Arial"/>
                <a:ea typeface="Microsoft JhengHei"/>
                <a:cs typeface="Arial"/>
              </a:rPr>
              <a:t> : </a:t>
            </a:r>
            <a:r>
              <a:rPr lang="en-US" altLang="zh-TW" sz="1200" b="1">
                <a:solidFill>
                  <a:schemeClr val="bg1"/>
                </a:solidFill>
                <a:latin typeface="Arial"/>
                <a:ea typeface="Microsoft JhengHei"/>
                <a:cs typeface="Arial"/>
              </a:rPr>
              <a:t>EXTW-BROWN-2Y</a:t>
            </a:r>
            <a:r>
              <a:rPr lang="en-US" altLang="zh-TW" sz="1200">
                <a:solidFill>
                  <a:schemeClr val="bg1"/>
                </a:solidFill>
                <a:latin typeface="Arial"/>
                <a:ea typeface="Microsoft JhengHei"/>
                <a:cs typeface="Arial"/>
              </a:rPr>
              <a:t> (2-year extended warranty), USD$ 399</a:t>
            </a:r>
            <a:endParaRPr lang="zh-TW" altLang="en-US" sz="1200">
              <a:solidFill>
                <a:schemeClr val="bg1"/>
              </a:solidFill>
              <a:latin typeface="Arial"/>
              <a:ea typeface="新細明體"/>
              <a:cs typeface="Arial"/>
            </a:endParaRPr>
          </a:p>
          <a:p>
            <a:pPr marL="171450" indent="-171450">
              <a:lnSpc>
                <a:spcPct val="130000"/>
              </a:lnSpc>
              <a:buFont typeface="Arial"/>
              <a:buChar char="•"/>
              <a:defRPr/>
            </a:pPr>
            <a:r>
              <a:rPr lang="en-US" altLang="zh-TW" sz="1200">
                <a:solidFill>
                  <a:schemeClr val="bg1"/>
                </a:solidFill>
                <a:latin typeface="Arial"/>
                <a:ea typeface="Microsoft JhengHei"/>
                <a:cs typeface="Arial"/>
              </a:rPr>
              <a:t>For</a:t>
            </a:r>
            <a:r>
              <a:rPr lang="zh-TW" altLang="en-US" sz="1200">
                <a:solidFill>
                  <a:schemeClr val="bg1"/>
                </a:solidFill>
                <a:latin typeface="Arial"/>
                <a:ea typeface="Microsoft JhengHei"/>
                <a:cs typeface="Arial"/>
              </a:rPr>
              <a:t> </a:t>
            </a:r>
            <a:r>
              <a:rPr lang="en-US" sz="1200">
                <a:solidFill>
                  <a:schemeClr val="bg1"/>
                </a:solidFill>
                <a:latin typeface="Arial"/>
                <a:ea typeface="Microsoft JhengHei"/>
                <a:cs typeface="Arial"/>
              </a:rPr>
              <a:t>TVS-h874T</a:t>
            </a:r>
            <a:r>
              <a:rPr lang="zh-TW" altLang="en-US" sz="1200">
                <a:solidFill>
                  <a:schemeClr val="bg1"/>
                </a:solidFill>
                <a:latin typeface="Arial"/>
                <a:ea typeface="Microsoft JhengHei"/>
                <a:cs typeface="Arial"/>
              </a:rPr>
              <a:t> </a:t>
            </a:r>
            <a:r>
              <a:rPr lang="en-US" altLang="zh-TW" sz="1200">
                <a:solidFill>
                  <a:schemeClr val="bg1"/>
                </a:solidFill>
                <a:latin typeface="Arial"/>
                <a:ea typeface="Microsoft JhengHei"/>
                <a:cs typeface="Arial"/>
              </a:rPr>
              <a:t>:</a:t>
            </a:r>
            <a:r>
              <a:rPr lang="zh-TW" altLang="en-US" sz="1200">
                <a:solidFill>
                  <a:schemeClr val="bg1"/>
                </a:solidFill>
                <a:latin typeface="Arial"/>
                <a:ea typeface="Microsoft JhengHei"/>
                <a:cs typeface="Arial"/>
              </a:rPr>
              <a:t> </a:t>
            </a:r>
            <a:r>
              <a:rPr lang="zh-TW" altLang="en-US" sz="1200" b="1">
                <a:solidFill>
                  <a:schemeClr val="bg1"/>
                </a:solidFill>
                <a:latin typeface="Arial"/>
                <a:ea typeface="Microsoft JhengHei"/>
                <a:cs typeface="Arial"/>
              </a:rPr>
              <a:t>EXTW-RED-2Y </a:t>
            </a:r>
            <a:r>
              <a:rPr lang="zh-TW" altLang="en-US" sz="1200">
                <a:solidFill>
                  <a:schemeClr val="bg1"/>
                </a:solidFill>
                <a:latin typeface="Arial"/>
                <a:ea typeface="Microsoft JhengHei"/>
                <a:cs typeface="Arial"/>
              </a:rPr>
              <a:t>(</a:t>
            </a:r>
            <a:r>
              <a:rPr lang="en-US" altLang="zh-TW" sz="1200">
                <a:solidFill>
                  <a:schemeClr val="bg1"/>
                </a:solidFill>
                <a:latin typeface="Arial"/>
                <a:ea typeface="Microsoft JhengHei"/>
                <a:cs typeface="Arial"/>
              </a:rPr>
              <a:t>2-year extended warranty</a:t>
            </a:r>
            <a:r>
              <a:rPr lang="zh-TW" altLang="en-US" sz="1200">
                <a:solidFill>
                  <a:schemeClr val="bg1"/>
                </a:solidFill>
                <a:latin typeface="Arial"/>
                <a:ea typeface="Microsoft JhengHei"/>
                <a:cs typeface="Arial"/>
              </a:rPr>
              <a:t>)</a:t>
            </a:r>
            <a:r>
              <a:rPr lang="en-US" sz="1200">
                <a:solidFill>
                  <a:schemeClr val="bg1"/>
                </a:solidFill>
                <a:latin typeface="Arial"/>
                <a:ea typeface="Microsoft JhengHei"/>
                <a:cs typeface="Arial"/>
              </a:rPr>
              <a:t>, USD$ 599</a:t>
            </a:r>
          </a:p>
          <a:p>
            <a:pPr marL="171450" indent="-171450">
              <a:lnSpc>
                <a:spcPct val="130000"/>
              </a:lnSpc>
              <a:buFont typeface="Arial"/>
              <a:buChar char="•"/>
              <a:defRPr/>
            </a:pPr>
            <a:endParaRPr lang="en-US" sz="1200">
              <a:solidFill>
                <a:schemeClr val="bg1"/>
              </a:solidFill>
              <a:latin typeface="Arial" panose="020B0604020202020204" pitchFamily="34" charset="0"/>
              <a:ea typeface="Microsoft JhengHei"/>
              <a:cs typeface="Arial" panose="020B0604020202020204" pitchFamily="34" charset="0"/>
            </a:endParaRPr>
          </a:p>
          <a:p>
            <a:pPr marL="171450" indent="-171450">
              <a:lnSpc>
                <a:spcPct val="130000"/>
              </a:lnSpc>
              <a:buFont typeface="Arial"/>
              <a:buChar char="•"/>
              <a:defRPr/>
            </a:pPr>
            <a:endParaRPr lang="en-US" altLang="zh-TW" sz="1200">
              <a:solidFill>
                <a:schemeClr val="bg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4148024951"/>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圓角 68">
            <a:extLst>
              <a:ext uri="{FF2B5EF4-FFF2-40B4-BE49-F238E27FC236}">
                <a16:creationId xmlns:a16="http://schemas.microsoft.com/office/drawing/2014/main" id="{CDCBB271-AA8E-EF56-999F-6B1DAA167382}"/>
              </a:ext>
            </a:extLst>
          </p:cNvPr>
          <p:cNvSpPr/>
          <p:nvPr/>
        </p:nvSpPr>
        <p:spPr>
          <a:xfrm>
            <a:off x="3987087" y="2720383"/>
            <a:ext cx="4470738" cy="1824496"/>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endParaRPr>
          </a:p>
        </p:txBody>
      </p:sp>
      <p:sp>
        <p:nvSpPr>
          <p:cNvPr id="70" name="矩形: 圓角 69">
            <a:extLst>
              <a:ext uri="{FF2B5EF4-FFF2-40B4-BE49-F238E27FC236}">
                <a16:creationId xmlns:a16="http://schemas.microsoft.com/office/drawing/2014/main" id="{4AE01E6C-A791-EE87-1355-DC0313121987}"/>
              </a:ext>
            </a:extLst>
          </p:cNvPr>
          <p:cNvSpPr/>
          <p:nvPr/>
        </p:nvSpPr>
        <p:spPr>
          <a:xfrm>
            <a:off x="3991725" y="357731"/>
            <a:ext cx="4482442" cy="2262408"/>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71" name="矩形: 圓角 70">
            <a:extLst>
              <a:ext uri="{FF2B5EF4-FFF2-40B4-BE49-F238E27FC236}">
                <a16:creationId xmlns:a16="http://schemas.microsoft.com/office/drawing/2014/main" id="{62E728A4-1652-0F33-6A96-C66F8F2E7921}"/>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72" name="矩形: 圓角 71">
            <a:extLst>
              <a:ext uri="{FF2B5EF4-FFF2-40B4-BE49-F238E27FC236}">
                <a16:creationId xmlns:a16="http://schemas.microsoft.com/office/drawing/2014/main" id="{E82D0819-545B-E4EB-9DA7-21E5273CE01A}"/>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73" name="矩形: 圓角 72">
            <a:extLst>
              <a:ext uri="{FF2B5EF4-FFF2-40B4-BE49-F238E27FC236}">
                <a16:creationId xmlns:a16="http://schemas.microsoft.com/office/drawing/2014/main" id="{535DA687-6CD1-21F7-88E9-4B88D393724A}"/>
              </a:ext>
            </a:extLst>
          </p:cNvPr>
          <p:cNvSpPr/>
          <p:nvPr/>
        </p:nvSpPr>
        <p:spPr>
          <a:xfrm>
            <a:off x="4030286" y="4691875"/>
            <a:ext cx="2315680"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75" name="矩形: 圓角 74">
            <a:extLst>
              <a:ext uri="{FF2B5EF4-FFF2-40B4-BE49-F238E27FC236}">
                <a16:creationId xmlns:a16="http://schemas.microsoft.com/office/drawing/2014/main" id="{49F920C0-CA15-3E97-6A38-02E0FC4595D5}"/>
              </a:ext>
            </a:extLst>
          </p:cNvPr>
          <p:cNvSpPr/>
          <p:nvPr/>
        </p:nvSpPr>
        <p:spPr>
          <a:xfrm>
            <a:off x="9966399" y="1836563"/>
            <a:ext cx="1983133" cy="1880514"/>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76" name="矩形: 圓角 75">
            <a:extLst>
              <a:ext uri="{FF2B5EF4-FFF2-40B4-BE49-F238E27FC236}">
                <a16:creationId xmlns:a16="http://schemas.microsoft.com/office/drawing/2014/main" id="{022217E3-5918-E6F1-3447-3924D7743088}"/>
              </a:ext>
            </a:extLst>
          </p:cNvPr>
          <p:cNvSpPr/>
          <p:nvPr/>
        </p:nvSpPr>
        <p:spPr>
          <a:xfrm>
            <a:off x="4030286" y="5642649"/>
            <a:ext cx="2315680"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77" name="矩形: 圓角 76">
            <a:extLst>
              <a:ext uri="{FF2B5EF4-FFF2-40B4-BE49-F238E27FC236}">
                <a16:creationId xmlns:a16="http://schemas.microsoft.com/office/drawing/2014/main" id="{611DAC59-9BBE-C672-CC91-28BB7638B043}"/>
              </a:ext>
            </a:extLst>
          </p:cNvPr>
          <p:cNvSpPr/>
          <p:nvPr/>
        </p:nvSpPr>
        <p:spPr>
          <a:xfrm>
            <a:off x="8609216" y="364309"/>
            <a:ext cx="3362983" cy="1378587"/>
          </a:xfrm>
          <a:prstGeom prst="roundRect">
            <a:avLst>
              <a:gd name="adj" fmla="val 1166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78" name="矩形: 圓角 77">
            <a:extLst>
              <a:ext uri="{FF2B5EF4-FFF2-40B4-BE49-F238E27FC236}">
                <a16:creationId xmlns:a16="http://schemas.microsoft.com/office/drawing/2014/main" id="{7FA4B595-7A74-A010-B9C1-D7DB4040902C}"/>
              </a:ext>
            </a:extLst>
          </p:cNvPr>
          <p:cNvSpPr/>
          <p:nvPr/>
        </p:nvSpPr>
        <p:spPr>
          <a:xfrm>
            <a:off x="8586548" y="3801676"/>
            <a:ext cx="3362982" cy="780550"/>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79" name="矩形: 圓角 78">
            <a:extLst>
              <a:ext uri="{FF2B5EF4-FFF2-40B4-BE49-F238E27FC236}">
                <a16:creationId xmlns:a16="http://schemas.microsoft.com/office/drawing/2014/main" id="{D1A685E1-E7FD-1FE3-CFE5-F35AABA8486E}"/>
              </a:ext>
            </a:extLst>
          </p:cNvPr>
          <p:cNvSpPr/>
          <p:nvPr/>
        </p:nvSpPr>
        <p:spPr>
          <a:xfrm>
            <a:off x="8586548" y="4691874"/>
            <a:ext cx="2125033" cy="111287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80" name="矩形: 圓角 79">
            <a:extLst>
              <a:ext uri="{FF2B5EF4-FFF2-40B4-BE49-F238E27FC236}">
                <a16:creationId xmlns:a16="http://schemas.microsoft.com/office/drawing/2014/main" id="{57063700-99BE-346B-7D0E-731D6F26953D}"/>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微軟正黑體" panose="020B0604030504040204" pitchFamily="34" charset="-120"/>
              <a:ea typeface="微軟正黑體" panose="020B0604030504040204" pitchFamily="34" charset="-120"/>
            </a:endParaRPr>
          </a:p>
        </p:txBody>
      </p:sp>
      <p:sp>
        <p:nvSpPr>
          <p:cNvPr id="81" name="矩形: 圓角 80">
            <a:extLst>
              <a:ext uri="{FF2B5EF4-FFF2-40B4-BE49-F238E27FC236}">
                <a16:creationId xmlns:a16="http://schemas.microsoft.com/office/drawing/2014/main" id="{70801244-1133-074F-9FEB-7304F78D37A8}"/>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8000" b="1">
              <a:solidFill>
                <a:schemeClr val="tx1"/>
              </a:solidFill>
              <a:latin typeface="微軟正黑體" panose="020B0604030504040204" pitchFamily="34" charset="-120"/>
              <a:ea typeface="微軟正黑體" panose="020B0604030504040204" pitchFamily="34" charset="-120"/>
            </a:endParaRPr>
          </a:p>
        </p:txBody>
      </p:sp>
      <p:sp>
        <p:nvSpPr>
          <p:cNvPr id="82" name="矩形: 圓角 81">
            <a:extLst>
              <a:ext uri="{FF2B5EF4-FFF2-40B4-BE49-F238E27FC236}">
                <a16:creationId xmlns:a16="http://schemas.microsoft.com/office/drawing/2014/main" id="{5D3C9992-9FBF-AE6B-1CE4-35571BE0D8E9}"/>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83" name="矩形: 圓角 82">
            <a:extLst>
              <a:ext uri="{FF2B5EF4-FFF2-40B4-BE49-F238E27FC236}">
                <a16:creationId xmlns:a16="http://schemas.microsoft.com/office/drawing/2014/main" id="{1CB5D9E1-6C61-1F87-AE68-008A00326CEB}"/>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p:txBody>
      </p:sp>
      <p:sp>
        <p:nvSpPr>
          <p:cNvPr id="84" name="矩形: 圓角 83">
            <a:extLst>
              <a:ext uri="{FF2B5EF4-FFF2-40B4-BE49-F238E27FC236}">
                <a16:creationId xmlns:a16="http://schemas.microsoft.com/office/drawing/2014/main" id="{A21D52AF-0336-6EA0-2DD4-66DF1D976500}"/>
              </a:ext>
            </a:extLst>
          </p:cNvPr>
          <p:cNvSpPr/>
          <p:nvPr/>
        </p:nvSpPr>
        <p:spPr>
          <a:xfrm>
            <a:off x="253882" y="364309"/>
            <a:ext cx="3604480" cy="1017821"/>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p:txBody>
      </p:sp>
      <p:pic>
        <p:nvPicPr>
          <p:cNvPr id="85" name="圖形 17">
            <a:extLst>
              <a:ext uri="{FF2B5EF4-FFF2-40B4-BE49-F238E27FC236}">
                <a16:creationId xmlns:a16="http://schemas.microsoft.com/office/drawing/2014/main" id="{B088399A-A07C-FC81-AD3E-69EDBCE56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4817" y="5528621"/>
            <a:ext cx="3060543" cy="1527086"/>
          </a:xfrm>
          <a:prstGeom prst="rect">
            <a:avLst/>
          </a:prstGeom>
          <a:effectLst>
            <a:outerShdw blurRad="292100" dist="279400" dir="8100000" algn="tr" rotWithShape="0">
              <a:prstClr val="black">
                <a:alpha val="40000"/>
              </a:prstClr>
            </a:outerShdw>
          </a:effectLst>
        </p:spPr>
      </p:pic>
      <p:pic>
        <p:nvPicPr>
          <p:cNvPr id="86" name="圖片 85">
            <a:extLst>
              <a:ext uri="{FF2B5EF4-FFF2-40B4-BE49-F238E27FC236}">
                <a16:creationId xmlns:a16="http://schemas.microsoft.com/office/drawing/2014/main" id="{56299DAC-8720-C4F5-04B6-1278DCE195E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8409" t="-7710" r="5091" b="43738"/>
          <a:stretch/>
        </p:blipFill>
        <p:spPr>
          <a:xfrm>
            <a:off x="247442" y="364310"/>
            <a:ext cx="3617477" cy="1009360"/>
          </a:xfrm>
          <a:prstGeom prst="roundRect">
            <a:avLst/>
          </a:prstGeom>
          <a:effectLst>
            <a:outerShdw blurRad="292100" dist="279400" dir="8100000" algn="tr" rotWithShape="0">
              <a:prstClr val="black">
                <a:alpha val="40000"/>
              </a:prstClr>
            </a:outerShdw>
          </a:effectLst>
        </p:spPr>
      </p:pic>
      <p:grpSp>
        <p:nvGrpSpPr>
          <p:cNvPr id="87" name="群組 86">
            <a:extLst>
              <a:ext uri="{FF2B5EF4-FFF2-40B4-BE49-F238E27FC236}">
                <a16:creationId xmlns:a16="http://schemas.microsoft.com/office/drawing/2014/main" id="{C5646DA9-B9DB-AA84-2984-0C6B3035FC73}"/>
              </a:ext>
            </a:extLst>
          </p:cNvPr>
          <p:cNvGrpSpPr/>
          <p:nvPr/>
        </p:nvGrpSpPr>
        <p:grpSpPr>
          <a:xfrm>
            <a:off x="246770" y="-2379655"/>
            <a:ext cx="11961172" cy="8926046"/>
            <a:chOff x="246638" y="-2379655"/>
            <a:chExt cx="12183077" cy="9188221"/>
          </a:xfrm>
          <a:noFill/>
          <a:effectLst/>
        </p:grpSpPr>
        <p:sp>
          <p:nvSpPr>
            <p:cNvPr id="118" name="矩形: 圓角 117">
              <a:extLst>
                <a:ext uri="{FF2B5EF4-FFF2-40B4-BE49-F238E27FC236}">
                  <a16:creationId xmlns:a16="http://schemas.microsoft.com/office/drawing/2014/main" id="{B6A68483-34A9-81A5-B8EA-0B76CED30567}"/>
                </a:ext>
              </a:extLst>
            </p:cNvPr>
            <p:cNvSpPr/>
            <p:nvPr/>
          </p:nvSpPr>
          <p:spPr>
            <a:xfrm>
              <a:off x="5622004" y="1273166"/>
              <a:ext cx="2927091" cy="695100"/>
            </a:xfrm>
            <a:prstGeom prst="roundRect">
              <a:avLst>
                <a:gd name="adj" fmla="val 854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r>
                <a:rPr lang="zh-TW" altLang="en-US" sz="1600" b="1">
                  <a:solidFill>
                    <a:srgbClr val="FE4F00"/>
                  </a:solidFill>
                  <a:latin typeface="Arial" panose="020B0604020202020204" pitchFamily="34" charset="0"/>
                  <a:ea typeface="微軟正黑體" panose="020B0604030504040204" pitchFamily="34" charset="-120"/>
                  <a:cs typeface="Arial" panose="020B0604020202020204" pitchFamily="34" charset="0"/>
                </a:rPr>
                <a:t>TVS-h874T</a:t>
              </a:r>
              <a:br>
                <a:rPr lang="en-US" altLang="zh-TW" sz="1600">
                  <a:solidFill>
                    <a:srgbClr val="FE4F00"/>
                  </a:solidFill>
                  <a:latin typeface="Arial" panose="020B0604020202020204" pitchFamily="34" charset="0"/>
                  <a:ea typeface="微軟正黑體" panose="020B0604030504040204" pitchFamily="34" charset="-120"/>
                  <a:cs typeface="Arial" panose="020B0604020202020204" pitchFamily="34" charset="0"/>
                </a:rPr>
              </a:br>
              <a:r>
                <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rPr>
                <a:t>8-bay 3.5" SATA HDD NAS</a:t>
              </a:r>
            </a:p>
            <a:p>
              <a:pPr>
                <a:spcBef>
                  <a:spcPts val="1200"/>
                </a:spcBef>
              </a:pPr>
              <a:r>
                <a:rPr lang="zh-TW" altLang="en-US" sz="1600" b="1">
                  <a:solidFill>
                    <a:srgbClr val="FE4F00"/>
                  </a:solidFill>
                  <a:latin typeface="Arial" panose="020B0604020202020204" pitchFamily="34" charset="0"/>
                  <a:ea typeface="微軟正黑體" panose="020B0604030504040204" pitchFamily="34" charset="-120"/>
                  <a:cs typeface="Arial" panose="020B0604020202020204" pitchFamily="34" charset="0"/>
                </a:rPr>
                <a:t>TVS-h674T</a:t>
              </a:r>
              <a:br>
                <a:rPr lang="en-US" altLang="zh-TW" sz="1600" b="1">
                  <a:solidFill>
                    <a:srgbClr val="FE4F00"/>
                  </a:solidFill>
                  <a:latin typeface="Arial" panose="020B0604020202020204" pitchFamily="34" charset="0"/>
                  <a:ea typeface="微軟正黑體" panose="020B0604030504040204" pitchFamily="34" charset="-120"/>
                  <a:cs typeface="Arial" panose="020B0604020202020204" pitchFamily="34" charset="0"/>
                </a:rPr>
              </a:br>
              <a:r>
                <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rPr>
                <a:t>6-bay 3.5" SATA HDD NAS</a:t>
              </a:r>
            </a:p>
          </p:txBody>
        </p:sp>
        <p:sp>
          <p:nvSpPr>
            <p:cNvPr id="119" name="矩形: 圓角 118">
              <a:extLst>
                <a:ext uri="{FF2B5EF4-FFF2-40B4-BE49-F238E27FC236}">
                  <a16:creationId xmlns:a16="http://schemas.microsoft.com/office/drawing/2014/main" id="{99A634EF-F8AD-AC3D-5D72-7322012F8F8E}"/>
                </a:ext>
              </a:extLst>
            </p:cNvPr>
            <p:cNvSpPr/>
            <p:nvPr/>
          </p:nvSpPr>
          <p:spPr>
            <a:xfrm>
              <a:off x="2261391" y="3406313"/>
              <a:ext cx="1727190" cy="1114954"/>
            </a:xfrm>
            <a:prstGeom prst="roundRect">
              <a:avLst>
                <a:gd name="adj" fmla="val 1024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Microsoft JhengHei"/>
                  <a:ea typeface="新細明體"/>
                </a:rPr>
                <a:t>Up to </a:t>
              </a:r>
            </a:p>
            <a:p>
              <a:pPr algn="ctr"/>
              <a:r>
                <a:rPr lang="en-US" altLang="zh-TW" sz="2800" b="1">
                  <a:solidFill>
                    <a:srgbClr val="00B0F0"/>
                  </a:solidFill>
                  <a:latin typeface="Microsoft JhengHei"/>
                  <a:ea typeface="新細明體"/>
                </a:rPr>
                <a:t>16-core</a:t>
              </a:r>
              <a:endParaRPr lang="en-US" altLang="zh-TW" sz="1400" b="1">
                <a:solidFill>
                  <a:schemeClr val="tx1"/>
                </a:solidFill>
                <a:latin typeface="Microsoft JhengHei"/>
                <a:ea typeface="新細明體"/>
              </a:endParaRPr>
            </a:p>
            <a:p>
              <a:pPr algn="ctr"/>
              <a:r>
                <a:rPr lang="en-US" altLang="zh-TW" sz="1400" b="1">
                  <a:solidFill>
                    <a:schemeClr val="tx1"/>
                  </a:solidFill>
                  <a:latin typeface="Microsoft JhengHei"/>
                  <a:ea typeface="新細明體"/>
                </a:rPr>
                <a:t>Intel Processor</a:t>
              </a:r>
              <a:endParaRPr lang="en-US" altLang="zh-TW" sz="1400" b="1">
                <a:solidFill>
                  <a:schemeClr val="tx1"/>
                </a:solidFill>
                <a:latin typeface="Microsoft JhengHei"/>
                <a:ea typeface="新細明體"/>
                <a:cs typeface="Calibri"/>
              </a:endParaRPr>
            </a:p>
          </p:txBody>
        </p:sp>
        <p:sp>
          <p:nvSpPr>
            <p:cNvPr id="120" name="矩形: 圓角 119" hidden="1">
              <a:extLst>
                <a:ext uri="{FF2B5EF4-FFF2-40B4-BE49-F238E27FC236}">
                  <a16:creationId xmlns:a16="http://schemas.microsoft.com/office/drawing/2014/main" id="{ACBDDA63-0ECC-3AE8-572A-8F24AC29A4C4}"/>
                </a:ext>
              </a:extLst>
            </p:cNvPr>
            <p:cNvSpPr/>
            <p:nvPr/>
          </p:nvSpPr>
          <p:spPr>
            <a:xfrm>
              <a:off x="6596658" y="4890871"/>
              <a:ext cx="2019925" cy="1916839"/>
            </a:xfrm>
            <a:prstGeom prst="roundRect">
              <a:avLst>
                <a:gd name="adj" fmla="val 7620"/>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endParaRPr>
            </a:p>
            <a:p>
              <a:pPr algn="ctr"/>
              <a:endParaRPr lang="en-US" altLang="zh-TW">
                <a:solidFill>
                  <a:schemeClr val="tx1"/>
                </a:solidFill>
              </a:endParaRPr>
            </a:p>
            <a:p>
              <a:pPr algn="ctr"/>
              <a:endParaRPr lang="en-US" altLang="zh-TW">
                <a:solidFill>
                  <a:schemeClr val="tx1"/>
                </a:solidFill>
              </a:endParaRPr>
            </a:p>
            <a:p>
              <a:pPr algn="ctr"/>
              <a:r>
                <a:rPr lang="en-US" altLang="zh-TW" b="1">
                  <a:solidFill>
                    <a:schemeClr val="tx1"/>
                  </a:solidFill>
                </a:rPr>
                <a:t>2.5GbE</a:t>
              </a:r>
              <a:endParaRPr lang="zh-TW" altLang="en-US" b="1">
                <a:solidFill>
                  <a:schemeClr val="tx1"/>
                </a:solidFill>
              </a:endParaRPr>
            </a:p>
          </p:txBody>
        </p:sp>
        <p:sp>
          <p:nvSpPr>
            <p:cNvPr id="121" name="矩形: 圓角 120">
              <a:extLst>
                <a:ext uri="{FF2B5EF4-FFF2-40B4-BE49-F238E27FC236}">
                  <a16:creationId xmlns:a16="http://schemas.microsoft.com/office/drawing/2014/main" id="{B5258F65-F0CF-5DD6-FD04-C7F5ACD1CB69}"/>
                </a:ext>
              </a:extLst>
            </p:cNvPr>
            <p:cNvSpPr/>
            <p:nvPr/>
          </p:nvSpPr>
          <p:spPr>
            <a:xfrm>
              <a:off x="4057624" y="4940672"/>
              <a:ext cx="1438496" cy="88228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800" b="1">
                  <a:solidFill>
                    <a:srgbClr val="00B0F0"/>
                  </a:solidFill>
                  <a:ea typeface="新細明體"/>
                </a:rPr>
                <a:t>64GB</a:t>
              </a:r>
              <a:endParaRPr lang="zh-TW" altLang="en-US" sz="2800" b="1">
                <a:solidFill>
                  <a:srgbClr val="00B0F0"/>
                </a:solidFill>
              </a:endParaRPr>
            </a:p>
          </p:txBody>
        </p:sp>
        <p:sp>
          <p:nvSpPr>
            <p:cNvPr id="122" name="矩形: 圓角 121" hidden="1">
              <a:extLst>
                <a:ext uri="{FF2B5EF4-FFF2-40B4-BE49-F238E27FC236}">
                  <a16:creationId xmlns:a16="http://schemas.microsoft.com/office/drawing/2014/main" id="{47E583B0-0210-CD04-AAAD-B9A1FBD2E248}"/>
                </a:ext>
              </a:extLst>
            </p:cNvPr>
            <p:cNvSpPr/>
            <p:nvPr/>
          </p:nvSpPr>
          <p:spPr>
            <a:xfrm>
              <a:off x="8747696" y="1951692"/>
              <a:ext cx="1274336" cy="1935748"/>
            </a:xfrm>
            <a:prstGeom prst="roundRect">
              <a:avLst>
                <a:gd name="adj" fmla="val 1419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err="1">
                  <a:solidFill>
                    <a:schemeClr val="tx1"/>
                  </a:solidFill>
                </a:rPr>
                <a:t>IntelQAT</a:t>
              </a:r>
              <a:endParaRPr lang="zh-TW" altLang="en-US">
                <a:solidFill>
                  <a:schemeClr val="tx1"/>
                </a:solidFill>
              </a:endParaRPr>
            </a:p>
          </p:txBody>
        </p:sp>
        <p:sp>
          <p:nvSpPr>
            <p:cNvPr id="124" name="矩形: 圓角 123" hidden="1">
              <a:extLst>
                <a:ext uri="{FF2B5EF4-FFF2-40B4-BE49-F238E27FC236}">
                  <a16:creationId xmlns:a16="http://schemas.microsoft.com/office/drawing/2014/main" id="{308F7996-9D0C-BAAF-84A8-8240FF3B40CC}"/>
                </a:ext>
              </a:extLst>
            </p:cNvPr>
            <p:cNvSpPr/>
            <p:nvPr/>
          </p:nvSpPr>
          <p:spPr>
            <a:xfrm>
              <a:off x="3741674" y="-1967363"/>
              <a:ext cx="2019925" cy="1935748"/>
            </a:xfrm>
            <a:prstGeom prst="roundRect">
              <a:avLst>
                <a:gd name="adj" fmla="val 9410"/>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800" b="1">
                  <a:solidFill>
                    <a:srgbClr val="33CCCC"/>
                  </a:solidFill>
                </a:rPr>
                <a:t>3</a:t>
              </a:r>
              <a:r>
                <a:rPr lang="zh-TW" altLang="en-US" sz="4800" b="1">
                  <a:solidFill>
                    <a:srgbClr val="33CCCC"/>
                  </a:solidFill>
                </a:rPr>
                <a:t>個</a:t>
              </a:r>
              <a:endParaRPr lang="en-US" altLang="zh-TW" sz="4800" b="1">
                <a:solidFill>
                  <a:srgbClr val="33CCCC"/>
                </a:solidFill>
              </a:endParaRPr>
            </a:p>
            <a:p>
              <a:pPr algn="ctr"/>
              <a:r>
                <a:rPr lang="en-US" altLang="zh-TW">
                  <a:solidFill>
                    <a:schemeClr val="tx1"/>
                  </a:solidFill>
                </a:rPr>
                <a:t>PCIe Gen3 x4</a:t>
              </a:r>
            </a:p>
            <a:p>
              <a:pPr algn="ctr"/>
              <a:r>
                <a:rPr lang="zh-TW" altLang="en-US" sz="2000" b="1">
                  <a:solidFill>
                    <a:schemeClr val="tx1"/>
                  </a:solidFill>
                </a:rPr>
                <a:t>擴充槽</a:t>
              </a:r>
              <a:r>
                <a:rPr lang="en-US" altLang="zh-TW" sz="2000" b="1">
                  <a:solidFill>
                    <a:schemeClr val="tx1"/>
                  </a:solidFill>
                </a:rPr>
                <a:t> </a:t>
              </a:r>
              <a:endParaRPr lang="zh-TW" altLang="en-US" sz="2000" b="1">
                <a:solidFill>
                  <a:schemeClr val="tx1"/>
                </a:solidFill>
              </a:endParaRPr>
            </a:p>
          </p:txBody>
        </p:sp>
        <p:sp>
          <p:nvSpPr>
            <p:cNvPr id="125" name="矩形: 圓角 124">
              <a:extLst>
                <a:ext uri="{FF2B5EF4-FFF2-40B4-BE49-F238E27FC236}">
                  <a16:creationId xmlns:a16="http://schemas.microsoft.com/office/drawing/2014/main" id="{BE1979CF-FA4D-C0C0-8C02-EFB5AFB3089C}"/>
                </a:ext>
              </a:extLst>
            </p:cNvPr>
            <p:cNvSpPr/>
            <p:nvPr/>
          </p:nvSpPr>
          <p:spPr>
            <a:xfrm>
              <a:off x="4192637" y="5860004"/>
              <a:ext cx="1662754" cy="948562"/>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ltLang="zh-TW" b="1">
                <a:solidFill>
                  <a:schemeClr val="tx1"/>
                </a:solidFill>
                <a:latin typeface="Microsoft JhengHei"/>
                <a:ea typeface="新細明體"/>
              </a:endParaRPr>
            </a:p>
          </p:txBody>
        </p:sp>
        <p:sp>
          <p:nvSpPr>
            <p:cNvPr id="126" name="矩形: 圓角 125">
              <a:extLst>
                <a:ext uri="{FF2B5EF4-FFF2-40B4-BE49-F238E27FC236}">
                  <a16:creationId xmlns:a16="http://schemas.microsoft.com/office/drawing/2014/main" id="{C8A894E0-928E-8804-C170-4B25DDB0E5FA}"/>
                </a:ext>
              </a:extLst>
            </p:cNvPr>
            <p:cNvSpPr/>
            <p:nvPr/>
          </p:nvSpPr>
          <p:spPr>
            <a:xfrm>
              <a:off x="8741135" y="291851"/>
              <a:ext cx="3425374" cy="969972"/>
            </a:xfrm>
            <a:prstGeom prst="roundRect">
              <a:avLst>
                <a:gd name="adj" fmla="val 11668"/>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b="1">
                  <a:solidFill>
                    <a:schemeClr val="tx1"/>
                  </a:solidFill>
                  <a:latin typeface="Microsoft JhengHei"/>
                  <a:ea typeface="Microsoft JhengHei"/>
                  <a:cs typeface="Calibri"/>
                </a:rPr>
                <a:t>Support both </a:t>
              </a:r>
              <a:endParaRPr lang="zh-TW" altLang="en-US" b="1">
                <a:solidFill>
                  <a:schemeClr val="tx1"/>
                </a:solidFill>
                <a:latin typeface="Microsoft JhengHei"/>
                <a:ea typeface="Microsoft JhengHei"/>
              </a:endParaRPr>
            </a:p>
          </p:txBody>
        </p:sp>
        <p:sp>
          <p:nvSpPr>
            <p:cNvPr id="127" name="矩形: 圓角 126" hidden="1">
              <a:extLst>
                <a:ext uri="{FF2B5EF4-FFF2-40B4-BE49-F238E27FC236}">
                  <a16:creationId xmlns:a16="http://schemas.microsoft.com/office/drawing/2014/main" id="{26182FEE-7922-9DBD-DEB8-C03EA3D2097B}"/>
                </a:ext>
              </a:extLst>
            </p:cNvPr>
            <p:cNvSpPr/>
            <p:nvPr/>
          </p:nvSpPr>
          <p:spPr>
            <a:xfrm>
              <a:off x="9004342" y="-2379655"/>
              <a:ext cx="3425373" cy="80347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tx1"/>
                  </a:solidFill>
                </a:rPr>
                <a:t>USB 3.2 Gen2 (10Gbps)</a:t>
              </a:r>
            </a:p>
            <a:p>
              <a:pPr algn="ctr"/>
              <a:r>
                <a:rPr lang="zh-TW" altLang="en-US">
                  <a:solidFill>
                    <a:schemeClr val="tx1"/>
                  </a:solidFill>
                </a:rPr>
                <a:t>與</a:t>
              </a:r>
              <a:r>
                <a:rPr lang="en-US" altLang="zh-TW">
                  <a:solidFill>
                    <a:schemeClr val="tx1"/>
                  </a:solidFill>
                </a:rPr>
                <a:t> One-Touch-Copy</a:t>
              </a:r>
              <a:endParaRPr lang="zh-TW" altLang="en-US">
                <a:solidFill>
                  <a:schemeClr val="tx1"/>
                </a:solidFill>
              </a:endParaRPr>
            </a:p>
          </p:txBody>
        </p:sp>
        <p:sp>
          <p:nvSpPr>
            <p:cNvPr id="128" name="矩形: 圓角 127">
              <a:extLst>
                <a:ext uri="{FF2B5EF4-FFF2-40B4-BE49-F238E27FC236}">
                  <a16:creationId xmlns:a16="http://schemas.microsoft.com/office/drawing/2014/main" id="{88E928C1-8F7E-56CB-8775-94ACE832EFFB}"/>
                </a:ext>
              </a:extLst>
            </p:cNvPr>
            <p:cNvSpPr/>
            <p:nvPr/>
          </p:nvSpPr>
          <p:spPr>
            <a:xfrm>
              <a:off x="8724796" y="5587755"/>
              <a:ext cx="2117016" cy="363383"/>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PCIe Gen4</a:t>
              </a:r>
              <a:r>
                <a:rPr lang="en-US" sz="1800" b="1">
                  <a:solidFill>
                    <a:schemeClr val="tx1"/>
                  </a:solidFill>
                </a:rPr>
                <a:t> </a:t>
              </a:r>
              <a:r>
                <a:rPr lang="en-US" b="1">
                  <a:solidFill>
                    <a:schemeClr val="tx1"/>
                  </a:solidFill>
                </a:rPr>
                <a:t>x4 bays</a:t>
              </a:r>
              <a:r>
                <a:rPr lang="zh-TW" altLang="en-US" b="1">
                  <a:solidFill>
                    <a:schemeClr val="tx1"/>
                  </a:solidFill>
                  <a:ea typeface="微軟正黑體"/>
                </a:rPr>
                <a:t> </a:t>
              </a:r>
              <a:endParaRPr lang="en-US">
                <a:solidFill>
                  <a:schemeClr val="tx1"/>
                </a:solidFill>
                <a:ea typeface="微軟正黑體"/>
                <a:cs typeface="+mn-lt"/>
              </a:endParaRPr>
            </a:p>
          </p:txBody>
        </p:sp>
        <p:sp>
          <p:nvSpPr>
            <p:cNvPr id="129" name="矩形: 圓角 128">
              <a:extLst>
                <a:ext uri="{FF2B5EF4-FFF2-40B4-BE49-F238E27FC236}">
                  <a16:creationId xmlns:a16="http://schemas.microsoft.com/office/drawing/2014/main" id="{E5710D54-F374-08FA-EC3F-EAD95C3119FC}"/>
                </a:ext>
              </a:extLst>
            </p:cNvPr>
            <p:cNvSpPr/>
            <p:nvPr/>
          </p:nvSpPr>
          <p:spPr>
            <a:xfrm>
              <a:off x="8770783" y="6194258"/>
              <a:ext cx="2164457" cy="573367"/>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3200" b="1">
                  <a:solidFill>
                    <a:schemeClr val="bg1"/>
                  </a:solidFill>
                </a:rPr>
                <a:t>SR-IOV</a:t>
              </a:r>
              <a:endParaRPr lang="zh-TW" altLang="en-US" sz="3200" b="1">
                <a:solidFill>
                  <a:schemeClr val="bg1"/>
                </a:solidFill>
              </a:endParaRPr>
            </a:p>
          </p:txBody>
        </p:sp>
        <p:sp>
          <p:nvSpPr>
            <p:cNvPr id="130" name="矩形: 圓角 129">
              <a:extLst>
                <a:ext uri="{FF2B5EF4-FFF2-40B4-BE49-F238E27FC236}">
                  <a16:creationId xmlns:a16="http://schemas.microsoft.com/office/drawing/2014/main" id="{9A70C4E8-2AE0-8DFB-16DA-DE50E8C9DA49}"/>
                </a:ext>
              </a:extLst>
            </p:cNvPr>
            <p:cNvSpPr/>
            <p:nvPr/>
          </p:nvSpPr>
          <p:spPr>
            <a:xfrm>
              <a:off x="11026923" y="4890869"/>
              <a:ext cx="1146146" cy="190813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endParaRPr>
            </a:p>
          </p:txBody>
        </p:sp>
        <p:sp>
          <p:nvSpPr>
            <p:cNvPr id="131" name="矩形: 圓角 130">
              <a:extLst>
                <a:ext uri="{FF2B5EF4-FFF2-40B4-BE49-F238E27FC236}">
                  <a16:creationId xmlns:a16="http://schemas.microsoft.com/office/drawing/2014/main" id="{0C3DBC4B-C6C9-1F82-F853-C17402E236E7}"/>
                </a:ext>
              </a:extLst>
            </p:cNvPr>
            <p:cNvSpPr/>
            <p:nvPr/>
          </p:nvSpPr>
          <p:spPr>
            <a:xfrm>
              <a:off x="260439" y="4890869"/>
              <a:ext cx="3692265" cy="1908131"/>
            </a:xfrm>
            <a:prstGeom prst="roundRect">
              <a:avLst>
                <a:gd name="adj" fmla="val 923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ea typeface="新細明體"/>
                <a:cs typeface="Calibri"/>
              </a:endParaRPr>
            </a:p>
            <a:p>
              <a:pPr algn="ctr"/>
              <a:endParaRPr lang="en-US" altLang="zh-TW">
                <a:solidFill>
                  <a:schemeClr val="tx1"/>
                </a:solidFill>
              </a:endParaRPr>
            </a:p>
            <a:p>
              <a:pPr algn="ctr"/>
              <a:endParaRPr lang="en-US" altLang="zh-TW">
                <a:solidFill>
                  <a:schemeClr val="tx1"/>
                </a:solidFill>
              </a:endParaRPr>
            </a:p>
          </p:txBody>
        </p:sp>
        <p:sp>
          <p:nvSpPr>
            <p:cNvPr id="132" name="矩形: 圓角 131">
              <a:extLst>
                <a:ext uri="{FF2B5EF4-FFF2-40B4-BE49-F238E27FC236}">
                  <a16:creationId xmlns:a16="http://schemas.microsoft.com/office/drawing/2014/main" id="{63C19A92-2414-179C-E8F4-522E77D838D1}"/>
                </a:ext>
              </a:extLst>
            </p:cNvPr>
            <p:cNvSpPr/>
            <p:nvPr/>
          </p:nvSpPr>
          <p:spPr>
            <a:xfrm>
              <a:off x="260439" y="2861471"/>
              <a:ext cx="1970314" cy="1853349"/>
            </a:xfrm>
            <a:prstGeom prst="roundRect">
              <a:avLst>
                <a:gd name="adj" fmla="val 9236"/>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5400" b="1">
                  <a:solidFill>
                    <a:schemeClr val="tx1"/>
                  </a:solidFill>
                </a:rPr>
                <a:t> </a:t>
              </a:r>
              <a:r>
                <a:rPr lang="en-US" altLang="zh-TW">
                  <a:solidFill>
                    <a:schemeClr val="tx1"/>
                  </a:solidFill>
                </a:rPr>
                <a:t> </a:t>
              </a:r>
            </a:p>
            <a:p>
              <a:pPr algn="ctr"/>
              <a:r>
                <a:rPr lang="zh-TW" altLang="en-US" sz="1600" b="1">
                  <a:solidFill>
                    <a:schemeClr val="tx1"/>
                  </a:solidFill>
                </a:rPr>
                <a:t>個直連 </a:t>
              </a:r>
              <a:r>
                <a:rPr lang="en-US" altLang="zh-TW" sz="1600" b="1">
                  <a:solidFill>
                    <a:schemeClr val="tx1"/>
                  </a:solidFill>
                </a:rPr>
                <a:t>2.5 </a:t>
              </a:r>
              <a:r>
                <a:rPr lang="en-US" altLang="zh-TW" sz="1600" b="1" err="1">
                  <a:solidFill>
                    <a:schemeClr val="tx1"/>
                  </a:solidFill>
                </a:rPr>
                <a:t>GbE</a:t>
              </a:r>
              <a:endParaRPr lang="zh-TW" altLang="en-US" sz="1600" b="1">
                <a:solidFill>
                  <a:schemeClr val="tx1"/>
                </a:solidFill>
              </a:endParaRPr>
            </a:p>
          </p:txBody>
        </p:sp>
        <p:sp>
          <p:nvSpPr>
            <p:cNvPr id="133" name="矩形: 圓角 132">
              <a:extLst>
                <a:ext uri="{FF2B5EF4-FFF2-40B4-BE49-F238E27FC236}">
                  <a16:creationId xmlns:a16="http://schemas.microsoft.com/office/drawing/2014/main" id="{8F65F13A-2210-7738-BE67-AFCF91D40A28}"/>
                </a:ext>
              </a:extLst>
            </p:cNvPr>
            <p:cNvSpPr/>
            <p:nvPr/>
          </p:nvSpPr>
          <p:spPr>
            <a:xfrm>
              <a:off x="253998" y="1612418"/>
              <a:ext cx="1988596" cy="112054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1600" b="1">
                  <a:solidFill>
                    <a:schemeClr val="tx1"/>
                  </a:solidFill>
                  <a:latin typeface="Microsoft JhengHei"/>
                  <a:ea typeface="Microsoft JhengHei"/>
                </a:rPr>
                <a:t>Support Multiple</a:t>
              </a:r>
              <a:r>
                <a:rPr lang="zh-TW" altLang="en-US" sz="1200" b="1">
                  <a:solidFill>
                    <a:schemeClr val="tx1"/>
                  </a:solidFill>
                  <a:latin typeface="Microsoft JhengHei"/>
                  <a:ea typeface="Microsoft JhengHei"/>
                </a:rPr>
                <a:t> </a:t>
              </a:r>
              <a:r>
                <a:rPr lang="en-US" altLang="zh-TW" sz="2000" b="1">
                  <a:solidFill>
                    <a:srgbClr val="00B0F0"/>
                  </a:solidFill>
                  <a:latin typeface="Microsoft JhengHei"/>
                  <a:ea typeface="新細明體"/>
                </a:rPr>
                <a:t>JBOD</a:t>
              </a:r>
            </a:p>
          </p:txBody>
        </p:sp>
        <p:sp>
          <p:nvSpPr>
            <p:cNvPr id="134" name="矩形: 圓角 133">
              <a:extLst>
                <a:ext uri="{FF2B5EF4-FFF2-40B4-BE49-F238E27FC236}">
                  <a16:creationId xmlns:a16="http://schemas.microsoft.com/office/drawing/2014/main" id="{90996FDC-1ECA-DA03-E82A-902468C311C7}"/>
                </a:ext>
              </a:extLst>
            </p:cNvPr>
            <p:cNvSpPr/>
            <p:nvPr/>
          </p:nvSpPr>
          <p:spPr>
            <a:xfrm>
              <a:off x="246638" y="509552"/>
              <a:ext cx="1713381" cy="104771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1400" b="1">
                  <a:solidFill>
                    <a:schemeClr val="tx1"/>
                  </a:solidFill>
                  <a:ea typeface="微軟正黑體"/>
                </a:rPr>
                <a:t>Support </a:t>
              </a:r>
              <a:endParaRPr lang="en-US" altLang="zh-TW" sz="1400" b="1">
                <a:solidFill>
                  <a:schemeClr val="tx1"/>
                </a:solidFill>
                <a:ea typeface="微軟正黑體" panose="020B0604030504040204" pitchFamily="34" charset="-120"/>
              </a:endParaRPr>
            </a:p>
            <a:p>
              <a:r>
                <a:rPr lang="zh-TW" altLang="en-US" sz="1400" b="1">
                  <a:solidFill>
                    <a:schemeClr val="tx1"/>
                  </a:solidFill>
                  <a:ea typeface="微軟正黑體"/>
                </a:rPr>
                <a:t>5/</a:t>
              </a:r>
              <a:r>
                <a:rPr lang="en-US" altLang="zh-TW" sz="1400" b="1">
                  <a:solidFill>
                    <a:schemeClr val="tx1"/>
                  </a:solidFill>
                  <a:ea typeface="微軟正黑體"/>
                </a:rPr>
                <a:t>10/25GbE </a:t>
              </a:r>
              <a:endParaRPr lang="en-US" altLang="zh-TW" sz="1400" b="1">
                <a:solidFill>
                  <a:schemeClr val="tx1"/>
                </a:solidFill>
                <a:ea typeface="微軟正黑體"/>
                <a:cs typeface="Arial"/>
              </a:endParaRPr>
            </a:p>
            <a:p>
              <a:r>
                <a:rPr lang="zh-TW" altLang="en-US" sz="1400" b="1">
                  <a:solidFill>
                    <a:schemeClr val="tx1"/>
                  </a:solidFill>
                  <a:ea typeface="微軟正黑體"/>
                  <a:cs typeface="Calibri"/>
                </a:rPr>
                <a:t>NIC</a:t>
              </a:r>
            </a:p>
          </p:txBody>
        </p:sp>
      </p:grpSp>
      <p:pic>
        <p:nvPicPr>
          <p:cNvPr id="92" name="圖片 91" descr="一張含有 文字, 螢幕擷取畫面 的圖片&#10;&#10;自動產生的描述">
            <a:extLst>
              <a:ext uri="{FF2B5EF4-FFF2-40B4-BE49-F238E27FC236}">
                <a16:creationId xmlns:a16="http://schemas.microsoft.com/office/drawing/2014/main" id="{2F78DF3D-1FA0-86E6-C7D5-4AC1C225C72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6071" b="36071"/>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93" name="文字方塊 42">
            <a:extLst>
              <a:ext uri="{FF2B5EF4-FFF2-40B4-BE49-F238E27FC236}">
                <a16:creationId xmlns:a16="http://schemas.microsoft.com/office/drawing/2014/main" id="{7456A89B-E4F1-9B2D-A216-153835CF74D1}"/>
              </a:ext>
            </a:extLst>
          </p:cNvPr>
          <p:cNvSpPr txBox="1"/>
          <p:nvPr/>
        </p:nvSpPr>
        <p:spPr>
          <a:xfrm>
            <a:off x="8932486" y="4878369"/>
            <a:ext cx="1491955"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rgbClr val="A4AAB9"/>
                </a:solidFill>
                <a:latin typeface="微軟正黑體" panose="020B0604030504040204" pitchFamily="34" charset="-120"/>
                <a:ea typeface="微軟正黑體" panose="020B0604030504040204" pitchFamily="34" charset="-120"/>
              </a:rPr>
              <a:t>2 x M.2 2280</a:t>
            </a:r>
            <a:endParaRPr lang="zh-TW" altLang="en-US" sz="1600" b="1">
              <a:solidFill>
                <a:srgbClr val="A4AAB9"/>
              </a:solidFill>
              <a:latin typeface="微軟正黑體" panose="020B0604030504040204" pitchFamily="34" charset="-120"/>
              <a:ea typeface="微軟正黑體" panose="020B0604030504040204" pitchFamily="34" charset="-120"/>
              <a:cs typeface="Arial"/>
            </a:endParaRPr>
          </a:p>
        </p:txBody>
      </p:sp>
      <p:sp>
        <p:nvSpPr>
          <p:cNvPr id="95" name="矩形: 圓角 94">
            <a:extLst>
              <a:ext uri="{FF2B5EF4-FFF2-40B4-BE49-F238E27FC236}">
                <a16:creationId xmlns:a16="http://schemas.microsoft.com/office/drawing/2014/main" id="{B6A57433-F901-9DF5-8C8F-D5A12F9922FC}"/>
              </a:ext>
            </a:extLst>
          </p:cNvPr>
          <p:cNvSpPr/>
          <p:nvPr/>
        </p:nvSpPr>
        <p:spPr>
          <a:xfrm>
            <a:off x="10640569" y="1946115"/>
            <a:ext cx="1405028" cy="1650154"/>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600" b="1">
                <a:solidFill>
                  <a:schemeClr val="tx1"/>
                </a:solidFill>
                <a:latin typeface="微軟正黑體" panose="020B0604030504040204" pitchFamily="34" charset="-120"/>
                <a:ea typeface="微軟正黑體" panose="020B0604030504040204" pitchFamily="34" charset="-120"/>
              </a:rPr>
              <a:t>USB 3.2 Gen2 </a:t>
            </a:r>
            <a:endParaRPr lang="zh-TW" altLang="en-US" sz="1600" b="1">
              <a:solidFill>
                <a:schemeClr val="tx1"/>
              </a:solidFill>
              <a:latin typeface="微軟正黑體" panose="020B0604030504040204" pitchFamily="34" charset="-120"/>
              <a:ea typeface="微軟正黑體" panose="020B0604030504040204" pitchFamily="34" charset="-120"/>
            </a:endParaRPr>
          </a:p>
          <a:p>
            <a:r>
              <a:rPr lang="en-US" altLang="zh-TW" sz="1600" b="1">
                <a:solidFill>
                  <a:schemeClr val="tx1"/>
                </a:solidFill>
                <a:latin typeface="微軟正黑體" panose="020B0604030504040204" pitchFamily="34" charset="-120"/>
                <a:ea typeface="微軟正黑體" panose="020B0604030504040204" pitchFamily="34" charset="-120"/>
              </a:rPr>
              <a:t>(10Gbps)</a:t>
            </a:r>
            <a:r>
              <a:rPr lang="zh-TW" altLang="en-US" sz="1600" b="1">
                <a:solidFill>
                  <a:schemeClr val="tx1"/>
                </a:solidFill>
                <a:latin typeface="微軟正黑體" panose="020B0604030504040204" pitchFamily="34" charset="-120"/>
                <a:ea typeface="微軟正黑體" panose="020B0604030504040204" pitchFamily="34" charset="-120"/>
              </a:rPr>
              <a:t> </a:t>
            </a:r>
            <a:r>
              <a:rPr lang="en-US" altLang="zh-TW" sz="1600" b="1">
                <a:solidFill>
                  <a:schemeClr val="tx1"/>
                </a:solidFill>
                <a:latin typeface="微軟正黑體" panose="020B0604030504040204" pitchFamily="34" charset="-120"/>
                <a:ea typeface="微軟正黑體" panose="020B0604030504040204" pitchFamily="34" charset="-120"/>
              </a:rPr>
              <a:t>&amp; One-Touch-Copy</a:t>
            </a:r>
            <a:endParaRPr lang="zh-TW" altLang="en-US" sz="1600" b="1">
              <a:solidFill>
                <a:schemeClr val="tx1"/>
              </a:solidFill>
              <a:latin typeface="微軟正黑體" panose="020B0604030504040204" pitchFamily="34" charset="-120"/>
              <a:ea typeface="微軟正黑體" panose="020B0604030504040204" pitchFamily="34" charset="-120"/>
              <a:cs typeface="Calibri"/>
            </a:endParaRPr>
          </a:p>
        </p:txBody>
      </p:sp>
      <p:sp>
        <p:nvSpPr>
          <p:cNvPr id="96" name="矩形: 圓角 95">
            <a:extLst>
              <a:ext uri="{FF2B5EF4-FFF2-40B4-BE49-F238E27FC236}">
                <a16:creationId xmlns:a16="http://schemas.microsoft.com/office/drawing/2014/main" id="{807A5B66-DEBF-FF36-A9D4-BE1998D7456C}"/>
              </a:ext>
            </a:extLst>
          </p:cNvPr>
          <p:cNvSpPr/>
          <p:nvPr/>
        </p:nvSpPr>
        <p:spPr>
          <a:xfrm>
            <a:off x="6812811" y="4505985"/>
            <a:ext cx="1323698" cy="981572"/>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400" b="1">
                <a:solidFill>
                  <a:srgbClr val="00B0F0"/>
                </a:solidFill>
                <a:latin typeface="微軟正黑體" panose="020B0604030504040204" pitchFamily="34" charset="-120"/>
                <a:ea typeface="微軟正黑體" panose="020B0604030504040204" pitchFamily="34" charset="-120"/>
                <a:cs typeface="Arial"/>
              </a:rPr>
              <a:t>2</a:t>
            </a:r>
          </a:p>
        </p:txBody>
      </p:sp>
      <p:sp>
        <p:nvSpPr>
          <p:cNvPr id="97" name="文字方塊 48">
            <a:extLst>
              <a:ext uri="{FF2B5EF4-FFF2-40B4-BE49-F238E27FC236}">
                <a16:creationId xmlns:a16="http://schemas.microsoft.com/office/drawing/2014/main" id="{1561A122-1834-5736-D073-131061224994}"/>
              </a:ext>
            </a:extLst>
          </p:cNvPr>
          <p:cNvSpPr txBox="1"/>
          <p:nvPr/>
        </p:nvSpPr>
        <p:spPr>
          <a:xfrm>
            <a:off x="6475230" y="5211049"/>
            <a:ext cx="1986595" cy="553998"/>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000" b="1">
                <a:latin typeface="微軟正黑體"/>
                <a:ea typeface="微軟正黑體"/>
              </a:rPr>
              <a:t>PCIe Gen 4 </a:t>
            </a:r>
            <a:r>
              <a:rPr lang="zh-TW" altLang="en-US" sz="1000" b="1">
                <a:latin typeface="微軟正黑體"/>
                <a:ea typeface="微軟正黑體"/>
              </a:rPr>
              <a:t>slot</a:t>
            </a:r>
            <a:r>
              <a:rPr lang="en-US" altLang="zh-TW" sz="1000" b="1">
                <a:latin typeface="微軟正黑體"/>
                <a:ea typeface="微軟正黑體"/>
              </a:rPr>
              <a:t>s</a:t>
            </a:r>
            <a:r>
              <a:rPr lang="zh-TW" altLang="en-US" sz="1000" b="1">
                <a:latin typeface="微軟正黑體"/>
                <a:ea typeface="微軟正黑體"/>
                <a:cs typeface="Calibri"/>
              </a:rPr>
              <a:t>, </a:t>
            </a:r>
            <a:endParaRPr lang="zh-TW" altLang="en-US" sz="1000" b="1">
              <a:latin typeface="微軟正黑體" panose="020B0604030504040204" pitchFamily="34" charset="-120"/>
              <a:ea typeface="微軟正黑體" panose="020B0604030504040204" pitchFamily="34" charset="-120"/>
              <a:cs typeface="Calibri"/>
            </a:endParaRPr>
          </a:p>
          <a:p>
            <a:pPr algn="ctr"/>
            <a:r>
              <a:rPr lang="en-US" altLang="zh-TW" sz="1000" b="1">
                <a:latin typeface="微軟正黑體"/>
                <a:ea typeface="微軟正黑體"/>
                <a:cs typeface="Calibri"/>
              </a:rPr>
              <a:t>(</a:t>
            </a:r>
            <a:r>
              <a:rPr lang="zh-TW" altLang="en-US" sz="1000" b="1">
                <a:latin typeface="微軟正黑體"/>
                <a:ea typeface="微軟正黑體"/>
                <a:cs typeface="Calibri"/>
              </a:rPr>
              <a:t>Slot 2 </a:t>
            </a:r>
            <a:r>
              <a:rPr lang="en-US" altLang="zh-TW" sz="1000" b="1">
                <a:latin typeface="微軟正黑體"/>
                <a:ea typeface="微軟正黑體"/>
                <a:cs typeface="Calibri"/>
              </a:rPr>
              <a:t>is </a:t>
            </a:r>
            <a:r>
              <a:rPr lang="zh-TW" altLang="en-US" sz="1000" b="1">
                <a:latin typeface="微軟正黑體"/>
                <a:ea typeface="微軟正黑體"/>
                <a:cs typeface="Calibri"/>
              </a:rPr>
              <a:t>pre</a:t>
            </a:r>
            <a:r>
              <a:rPr lang="en-US" altLang="zh-TW" sz="1000" b="1">
                <a:latin typeface="微軟正黑體"/>
                <a:ea typeface="微軟正黑體"/>
                <a:cs typeface="Calibri"/>
              </a:rPr>
              <a:t>-</a:t>
            </a:r>
            <a:r>
              <a:rPr lang="zh-TW" altLang="en-US" sz="1000" b="1">
                <a:latin typeface="微軟正黑體"/>
                <a:ea typeface="微軟正黑體"/>
                <a:cs typeface="Calibri"/>
              </a:rPr>
              <a:t>installed</a:t>
            </a:r>
            <a:r>
              <a:rPr lang="en-US" altLang="zh-TW" sz="1000" b="1">
                <a:latin typeface="微軟正黑體"/>
                <a:ea typeface="微軟正黑體"/>
                <a:cs typeface="Calibri"/>
              </a:rPr>
              <a:t> with a</a:t>
            </a:r>
            <a:r>
              <a:rPr lang="zh-TW" altLang="en-US" sz="1000" b="1">
                <a:latin typeface="微軟正黑體"/>
                <a:ea typeface="微軟正黑體"/>
                <a:cs typeface="Calibri"/>
              </a:rPr>
              <a:t> Thunderbolt 4 AIC</a:t>
            </a:r>
            <a:r>
              <a:rPr lang="en-US" altLang="zh-TW" sz="1000" b="1">
                <a:latin typeface="微軟正黑體"/>
                <a:ea typeface="微軟正黑體"/>
                <a:cs typeface="Calibri"/>
              </a:rPr>
              <a:t>)</a:t>
            </a:r>
            <a:endParaRPr lang="zh-TW" altLang="en-US" sz="1000" b="1">
              <a:latin typeface="微軟正黑體" panose="020B0604030504040204" pitchFamily="34" charset="-120"/>
              <a:ea typeface="微軟正黑體" panose="020B0604030504040204" pitchFamily="34" charset="-120"/>
              <a:cs typeface="Calibri"/>
            </a:endParaRPr>
          </a:p>
        </p:txBody>
      </p:sp>
      <p:sp>
        <p:nvSpPr>
          <p:cNvPr id="98" name="文字方塊 49">
            <a:extLst>
              <a:ext uri="{FF2B5EF4-FFF2-40B4-BE49-F238E27FC236}">
                <a16:creationId xmlns:a16="http://schemas.microsoft.com/office/drawing/2014/main" id="{52837A0C-1369-D748-8B0E-9BA4B269BE32}"/>
              </a:ext>
            </a:extLst>
          </p:cNvPr>
          <p:cNvSpPr txBox="1"/>
          <p:nvPr/>
        </p:nvSpPr>
        <p:spPr>
          <a:xfrm>
            <a:off x="8936386" y="3994296"/>
            <a:ext cx="1632801" cy="40011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latin typeface="微軟正黑體" panose="020B0604030504040204" pitchFamily="34" charset="-120"/>
                <a:ea typeface="微軟正黑體" panose="020B0604030504040204" pitchFamily="34" charset="-120"/>
                <a:cs typeface="Arial"/>
              </a:rPr>
              <a:t>2 x 2.5GbE</a:t>
            </a:r>
            <a:endParaRPr lang="zh-TW" altLang="en-US">
              <a:latin typeface="微軟正黑體" panose="020B0604030504040204" pitchFamily="34" charset="-120"/>
              <a:ea typeface="微軟正黑體" panose="020B0604030504040204" pitchFamily="34" charset="-120"/>
            </a:endParaRPr>
          </a:p>
        </p:txBody>
      </p:sp>
      <p:sp>
        <p:nvSpPr>
          <p:cNvPr id="100" name="文字方塊 51">
            <a:extLst>
              <a:ext uri="{FF2B5EF4-FFF2-40B4-BE49-F238E27FC236}">
                <a16:creationId xmlns:a16="http://schemas.microsoft.com/office/drawing/2014/main" id="{08BD6B66-64B2-9E19-A08D-86BCF8570CCF}"/>
              </a:ext>
            </a:extLst>
          </p:cNvPr>
          <p:cNvSpPr txBox="1"/>
          <p:nvPr/>
        </p:nvSpPr>
        <p:spPr>
          <a:xfrm>
            <a:off x="5125974" y="4929603"/>
            <a:ext cx="1105209"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400" b="1">
                <a:latin typeface="微軟正黑體"/>
                <a:ea typeface="微軟正黑體"/>
              </a:rPr>
              <a:t>Maximum Memory</a:t>
            </a:r>
            <a:endParaRPr lang="zh-TW" altLang="en-US" sz="1400" b="1">
              <a:latin typeface="微軟正黑體" panose="020B0604030504040204" pitchFamily="34" charset="-120"/>
              <a:ea typeface="微軟正黑體" panose="020B0604030504040204" pitchFamily="34" charset="-120"/>
            </a:endParaRPr>
          </a:p>
        </p:txBody>
      </p:sp>
      <p:pic>
        <p:nvPicPr>
          <p:cNvPr id="105" name="圖片 104">
            <a:extLst>
              <a:ext uri="{FF2B5EF4-FFF2-40B4-BE49-F238E27FC236}">
                <a16:creationId xmlns:a16="http://schemas.microsoft.com/office/drawing/2014/main" id="{A91A11E7-8A7C-264D-C581-4B0C50BF3B3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52288" y="939655"/>
            <a:ext cx="2863025" cy="618413"/>
          </a:xfrm>
          <a:prstGeom prst="rect">
            <a:avLst/>
          </a:prstGeom>
          <a:effectLst>
            <a:outerShdw blurRad="292100" dist="152400" dir="8100000" algn="tr" rotWithShape="0">
              <a:prstClr val="black">
                <a:alpha val="40000"/>
              </a:prstClr>
            </a:outerShdw>
          </a:effectLst>
        </p:spPr>
      </p:pic>
      <p:sp>
        <p:nvSpPr>
          <p:cNvPr id="108" name="文字方塊 61">
            <a:extLst>
              <a:ext uri="{FF2B5EF4-FFF2-40B4-BE49-F238E27FC236}">
                <a16:creationId xmlns:a16="http://schemas.microsoft.com/office/drawing/2014/main" id="{11379F89-1ACB-C0FD-3D9C-28F299A80E4E}"/>
              </a:ext>
            </a:extLst>
          </p:cNvPr>
          <p:cNvSpPr txBox="1"/>
          <p:nvPr/>
        </p:nvSpPr>
        <p:spPr>
          <a:xfrm>
            <a:off x="3983945" y="2794736"/>
            <a:ext cx="4469693"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a:solidFill>
                  <a:srgbClr val="FE4F00"/>
                </a:solidFill>
                <a:latin typeface="微軟正黑體" panose="020B0604030504040204" pitchFamily="34" charset="-120"/>
                <a:ea typeface="微軟正黑體" panose="020B0604030504040204" pitchFamily="34" charset="-120"/>
              </a:rPr>
              <a:t>TVS-h674T / TVS-h874T</a:t>
            </a:r>
            <a:endParaRPr lang="en-US" altLang="zh-TW" sz="2800" b="1">
              <a:solidFill>
                <a:srgbClr val="FE4F00"/>
              </a:solidFill>
              <a:latin typeface="微軟正黑體" panose="020B0604030504040204" pitchFamily="34" charset="-120"/>
              <a:ea typeface="微軟正黑體" panose="020B0604030504040204" pitchFamily="34" charset="-120"/>
              <a:cs typeface="Arial"/>
            </a:endParaRPr>
          </a:p>
        </p:txBody>
      </p:sp>
      <p:pic>
        <p:nvPicPr>
          <p:cNvPr id="110" name="圖形 65">
            <a:extLst>
              <a:ext uri="{FF2B5EF4-FFF2-40B4-BE49-F238E27FC236}">
                <a16:creationId xmlns:a16="http://schemas.microsoft.com/office/drawing/2014/main" id="{6EAE9E50-9844-CAD1-A19A-A6284A8445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69415" y="814112"/>
            <a:ext cx="1065226" cy="1505212"/>
          </a:xfrm>
          <a:prstGeom prst="rect">
            <a:avLst/>
          </a:prstGeom>
          <a:effectLst>
            <a:outerShdw blurRad="368300" dist="215900" dir="8100000" algn="tr" rotWithShape="0">
              <a:prstClr val="black">
                <a:alpha val="40000"/>
              </a:prstClr>
            </a:outerShdw>
          </a:effectLst>
          <a:scene3d>
            <a:camera prst="orthographicFront">
              <a:rot lat="0" lon="0" rev="0"/>
            </a:camera>
            <a:lightRig rig="threePt" dir="t"/>
          </a:scene3d>
        </p:spPr>
      </p:pic>
      <p:sp>
        <p:nvSpPr>
          <p:cNvPr id="111" name="矩形: 圓角 110">
            <a:extLst>
              <a:ext uri="{FF2B5EF4-FFF2-40B4-BE49-F238E27FC236}">
                <a16:creationId xmlns:a16="http://schemas.microsoft.com/office/drawing/2014/main" id="{120FB99F-13E1-B632-DAF8-959464ED60E3}"/>
              </a:ext>
            </a:extLst>
          </p:cNvPr>
          <p:cNvSpPr/>
          <p:nvPr/>
        </p:nvSpPr>
        <p:spPr>
          <a:xfrm>
            <a:off x="4532226" y="1100264"/>
            <a:ext cx="733282" cy="928306"/>
          </a:xfrm>
          <a:prstGeom prst="roundRect">
            <a:avLst>
              <a:gd name="adj" fmla="val 5403"/>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bg1"/>
                </a:solidFill>
                <a:latin typeface="微軟正黑體" panose="020B0604030504040204" pitchFamily="34" charset="-120"/>
                <a:ea typeface="微軟正黑體" panose="020B0604030504040204" pitchFamily="34" charset="-120"/>
              </a:rPr>
              <a:t>3.5”</a:t>
            </a:r>
            <a:br>
              <a:rPr lang="en-US" altLang="zh-TW">
                <a:latin typeface="微軟正黑體" panose="020B0604030504040204" pitchFamily="34" charset="-120"/>
                <a:ea typeface="微軟正黑體" panose="020B0604030504040204" pitchFamily="34" charset="-120"/>
              </a:rPr>
            </a:br>
            <a:r>
              <a:rPr lang="en-US" altLang="zh-TW">
                <a:solidFill>
                  <a:schemeClr val="bg1"/>
                </a:solidFill>
                <a:latin typeface="微軟正黑體" panose="020B0604030504040204" pitchFamily="34" charset="-120"/>
                <a:ea typeface="微軟正黑體" panose="020B0604030504040204" pitchFamily="34" charset="-120"/>
              </a:rPr>
              <a:t>HDD</a:t>
            </a:r>
          </a:p>
        </p:txBody>
      </p:sp>
      <p:grpSp>
        <p:nvGrpSpPr>
          <p:cNvPr id="62" name="群組 61">
            <a:extLst>
              <a:ext uri="{FF2B5EF4-FFF2-40B4-BE49-F238E27FC236}">
                <a16:creationId xmlns:a16="http://schemas.microsoft.com/office/drawing/2014/main" id="{AD035C2C-379C-CEAB-EB80-6391F2EC71E7}"/>
              </a:ext>
            </a:extLst>
          </p:cNvPr>
          <p:cNvGrpSpPr>
            <a:grpSpLocks noChangeAspect="1"/>
          </p:cNvGrpSpPr>
          <p:nvPr/>
        </p:nvGrpSpPr>
        <p:grpSpPr>
          <a:xfrm>
            <a:off x="10987933" y="4974565"/>
            <a:ext cx="848046" cy="857878"/>
            <a:chOff x="1654630" y="1550126"/>
            <a:chExt cx="2233748" cy="2037805"/>
          </a:xfrm>
          <a:effectLst>
            <a:outerShdw blurRad="431800" dist="368300" dir="5760000" sx="106000" sy="106000" algn="ctr" rotWithShape="0">
              <a:srgbClr val="000000">
                <a:alpha val="34000"/>
              </a:srgbClr>
            </a:outerShdw>
          </a:effectLst>
        </p:grpSpPr>
        <p:sp>
          <p:nvSpPr>
            <p:cNvPr id="63" name="矩形 62">
              <a:extLst>
                <a:ext uri="{FF2B5EF4-FFF2-40B4-BE49-F238E27FC236}">
                  <a16:creationId xmlns:a16="http://schemas.microsoft.com/office/drawing/2014/main" id="{FC4BD17F-5A72-0361-C30D-D550394BE191}"/>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微軟正黑體" panose="020B0604030504040204" pitchFamily="34" charset="-120"/>
                <a:ea typeface="微軟正黑體" panose="020B0604030504040204" pitchFamily="34" charset="-120"/>
                <a:cs typeface="+mn-ea"/>
                <a:sym typeface="+mn-lt"/>
              </a:endParaRPr>
            </a:p>
          </p:txBody>
        </p:sp>
        <p:pic>
          <p:nvPicPr>
            <p:cNvPr id="64" name="圖形 12">
              <a:extLst>
                <a:ext uri="{FF2B5EF4-FFF2-40B4-BE49-F238E27FC236}">
                  <a16:creationId xmlns:a16="http://schemas.microsoft.com/office/drawing/2014/main" id="{88F2DA47-E750-544F-27B2-8539574D0A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7843" y="1596124"/>
              <a:ext cx="2038686" cy="1832876"/>
            </a:xfrm>
            <a:prstGeom prst="rect">
              <a:avLst/>
            </a:prstGeom>
          </p:spPr>
        </p:pic>
      </p:grpSp>
      <p:sp>
        <p:nvSpPr>
          <p:cNvPr id="6" name="矩形 5"/>
          <p:cNvSpPr/>
          <p:nvPr/>
        </p:nvSpPr>
        <p:spPr>
          <a:xfrm>
            <a:off x="10913293" y="5904227"/>
            <a:ext cx="941271" cy="646331"/>
          </a:xfrm>
          <a:prstGeom prst="rect">
            <a:avLst/>
          </a:prstGeom>
        </p:spPr>
        <p:txBody>
          <a:bodyPr wrap="square" lIns="91440" tIns="45720" rIns="91440" bIns="45720" anchor="t">
            <a:spAutoFit/>
          </a:bodyPr>
          <a:lstStyle/>
          <a:p>
            <a:pPr algn="ctr"/>
            <a:r>
              <a:rPr lang="en-US" altLang="zh-TW" sz="1200" b="1">
                <a:latin typeface="微軟正黑體"/>
                <a:ea typeface="微軟正黑體"/>
              </a:rPr>
              <a:t>Optional 5-yr warranty</a:t>
            </a:r>
          </a:p>
        </p:txBody>
      </p:sp>
      <p:pic>
        <p:nvPicPr>
          <p:cNvPr id="8" name="圖片 7" descr="一張含有 電子產品, 電子裝置, 機器, 多媒體 的圖片&#10;&#10;自動產生的描述">
            <a:extLst>
              <a:ext uri="{FF2B5EF4-FFF2-40B4-BE49-F238E27FC236}">
                <a16:creationId xmlns:a16="http://schemas.microsoft.com/office/drawing/2014/main" id="{124B981F-35D7-A17B-9408-E22B62A8914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489900" y="3383256"/>
            <a:ext cx="1659052" cy="1045317"/>
          </a:xfrm>
          <a:prstGeom prst="rect">
            <a:avLst/>
          </a:prstGeom>
        </p:spPr>
      </p:pic>
      <p:pic>
        <p:nvPicPr>
          <p:cNvPr id="10" name="圖片 9" descr="一張含有 電子產品, 電子裝置, 機器, 電腦 的圖片&#10;&#10;自動產生的描述">
            <a:extLst>
              <a:ext uri="{FF2B5EF4-FFF2-40B4-BE49-F238E27FC236}">
                <a16:creationId xmlns:a16="http://schemas.microsoft.com/office/drawing/2014/main" id="{A44934BF-5975-F654-CF50-F44FEB964E4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23291" y="3349148"/>
            <a:ext cx="1760079" cy="1079427"/>
          </a:xfrm>
          <a:prstGeom prst="rect">
            <a:avLst/>
          </a:prstGeom>
        </p:spPr>
      </p:pic>
      <p:pic>
        <p:nvPicPr>
          <p:cNvPr id="12" name="圖片 11">
            <a:extLst>
              <a:ext uri="{FF2B5EF4-FFF2-40B4-BE49-F238E27FC236}">
                <a16:creationId xmlns:a16="http://schemas.microsoft.com/office/drawing/2014/main" id="{567335FD-FB57-07B3-F9AA-26780F86BDC2}"/>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7245" t="13083" r="56516" b="68555"/>
          <a:stretch/>
        </p:blipFill>
        <p:spPr>
          <a:xfrm>
            <a:off x="254077" y="3714700"/>
            <a:ext cx="1893491" cy="602613"/>
          </a:xfrm>
          <a:prstGeom prst="rect">
            <a:avLst/>
          </a:prstGeom>
        </p:spPr>
      </p:pic>
      <p:sp>
        <p:nvSpPr>
          <p:cNvPr id="13" name="文字方塊 49">
            <a:extLst>
              <a:ext uri="{FF2B5EF4-FFF2-40B4-BE49-F238E27FC236}">
                <a16:creationId xmlns:a16="http://schemas.microsoft.com/office/drawing/2014/main" id="{74FAED43-B9D7-5489-6C63-65509AA97445}"/>
              </a:ext>
            </a:extLst>
          </p:cNvPr>
          <p:cNvSpPr txBox="1"/>
          <p:nvPr/>
        </p:nvSpPr>
        <p:spPr>
          <a:xfrm>
            <a:off x="405702" y="5871417"/>
            <a:ext cx="3240435" cy="73866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rgbClr val="242020"/>
                </a:solidFill>
                <a:latin typeface="微軟正黑體"/>
                <a:ea typeface="微軟正黑體"/>
              </a:rPr>
              <a:t> Collaboration between Final Cut Pro and Adobe Premiere Users</a:t>
            </a:r>
            <a:endParaRPr lang="zh-TW" altLang="en-US" sz="1400">
              <a:ea typeface="新細明體"/>
              <a:cs typeface="Calibri"/>
            </a:endParaRPr>
          </a:p>
          <a:p>
            <a:pPr algn="ctr"/>
            <a:endParaRPr lang="en-US" sz="1400" b="1">
              <a:solidFill>
                <a:srgbClr val="242020"/>
              </a:solidFill>
              <a:latin typeface="微軟正黑體" panose="020B0604030504040204" pitchFamily="34" charset="-120"/>
              <a:ea typeface="微軟正黑體" panose="020B0604030504040204" pitchFamily="34" charset="-120"/>
              <a:cs typeface="Calibri"/>
            </a:endParaRPr>
          </a:p>
        </p:txBody>
      </p:sp>
      <p:pic>
        <p:nvPicPr>
          <p:cNvPr id="14" name="圖片 13" descr="一張含有 文字, 螢幕擷取畫面, 字型, 圖形 的圖片&#10;&#10;自動產生的描述">
            <a:extLst>
              <a:ext uri="{FF2B5EF4-FFF2-40B4-BE49-F238E27FC236}">
                <a16:creationId xmlns:a16="http://schemas.microsoft.com/office/drawing/2014/main" id="{C0CB4055-9E5F-4A56-483D-0F93A77FADE6}"/>
              </a:ext>
            </a:extLst>
          </p:cNvPr>
          <p:cNvPicPr>
            <a:picLocks noChangeAspect="1"/>
          </p:cNvPicPr>
          <p:nvPr/>
        </p:nvPicPr>
        <p:blipFill>
          <a:blip r:embed="rId15"/>
          <a:stretch>
            <a:fillRect/>
          </a:stretch>
        </p:blipFill>
        <p:spPr>
          <a:xfrm>
            <a:off x="2503449" y="1920302"/>
            <a:ext cx="1126274" cy="1112398"/>
          </a:xfrm>
          <a:prstGeom prst="rect">
            <a:avLst/>
          </a:prstGeom>
        </p:spPr>
      </p:pic>
      <p:pic>
        <p:nvPicPr>
          <p:cNvPr id="16" name="圖片 15" descr="一張含有 鮮豔, 螢幕擷取畫面, 正方形, Rectangle 的圖片&#10;&#10;自動產生的描述">
            <a:extLst>
              <a:ext uri="{FF2B5EF4-FFF2-40B4-BE49-F238E27FC236}">
                <a16:creationId xmlns:a16="http://schemas.microsoft.com/office/drawing/2014/main" id="{DA6BE599-B34E-9BB9-FCA7-83EBDBF682C7}"/>
              </a:ext>
            </a:extLst>
          </p:cNvPr>
          <p:cNvPicPr>
            <a:picLocks noChangeAspect="1"/>
          </p:cNvPicPr>
          <p:nvPr/>
        </p:nvPicPr>
        <p:blipFill>
          <a:blip r:embed="rId16"/>
          <a:stretch>
            <a:fillRect/>
          </a:stretch>
        </p:blipFill>
        <p:spPr>
          <a:xfrm>
            <a:off x="1933924" y="5058820"/>
            <a:ext cx="1466154" cy="680457"/>
          </a:xfrm>
          <a:prstGeom prst="rect">
            <a:avLst/>
          </a:prstGeom>
        </p:spPr>
      </p:pic>
      <p:pic>
        <p:nvPicPr>
          <p:cNvPr id="17" name="圖片 16" descr="一張含有 場記板, 文字 的圖片&#10;&#10;自動產生的描述">
            <a:extLst>
              <a:ext uri="{FF2B5EF4-FFF2-40B4-BE49-F238E27FC236}">
                <a16:creationId xmlns:a16="http://schemas.microsoft.com/office/drawing/2014/main" id="{0F4C1DFD-860C-EF47-8034-94CE306FDD63}"/>
              </a:ext>
            </a:extLst>
          </p:cNvPr>
          <p:cNvPicPr>
            <a:picLocks noChangeAspect="1"/>
          </p:cNvPicPr>
          <p:nvPr/>
        </p:nvPicPr>
        <p:blipFill>
          <a:blip r:embed="rId17"/>
          <a:stretch>
            <a:fillRect/>
          </a:stretch>
        </p:blipFill>
        <p:spPr>
          <a:xfrm>
            <a:off x="868053" y="5003065"/>
            <a:ext cx="828675" cy="847725"/>
          </a:xfrm>
          <a:prstGeom prst="rect">
            <a:avLst/>
          </a:prstGeom>
        </p:spPr>
      </p:pic>
      <p:sp>
        <p:nvSpPr>
          <p:cNvPr id="19" name="矩形: 圓角 18">
            <a:extLst>
              <a:ext uri="{FF2B5EF4-FFF2-40B4-BE49-F238E27FC236}">
                <a16:creationId xmlns:a16="http://schemas.microsoft.com/office/drawing/2014/main" id="{108073FE-3833-41EE-2EAE-1A84E04652CE}"/>
              </a:ext>
            </a:extLst>
          </p:cNvPr>
          <p:cNvSpPr/>
          <p:nvPr/>
        </p:nvSpPr>
        <p:spPr>
          <a:xfrm>
            <a:off x="351836" y="2721553"/>
            <a:ext cx="1695730" cy="1083140"/>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微軟正黑體"/>
                <a:ea typeface="微軟正黑體"/>
              </a:rPr>
              <a:t>Dual</a:t>
            </a:r>
            <a:endParaRPr lang="en-US" altLang="zh-TW" sz="1400" b="1">
              <a:solidFill>
                <a:schemeClr val="tx1"/>
              </a:solidFill>
              <a:latin typeface="微軟正黑體" panose="020B0604030504040204" pitchFamily="34" charset="-120"/>
              <a:ea typeface="微軟正黑體" panose="020B0604030504040204" pitchFamily="34" charset="-120"/>
            </a:endParaRPr>
          </a:p>
          <a:p>
            <a:pPr algn="ctr"/>
            <a:r>
              <a:rPr lang="en-US" altLang="zh-TW" sz="1600" b="1">
                <a:solidFill>
                  <a:srgbClr val="00B0F0"/>
                </a:solidFill>
                <a:latin typeface="微軟正黑體"/>
                <a:ea typeface="微軟正黑體"/>
                <a:cs typeface="Calibri"/>
              </a:rPr>
              <a:t>Thunderbolt 4</a:t>
            </a:r>
          </a:p>
        </p:txBody>
      </p:sp>
      <p:pic>
        <p:nvPicPr>
          <p:cNvPr id="3" name="圖片 17" descr="一張含有 文字, 簽名、標誌 的圖片&#10;&#10;自動產生的描述">
            <a:extLst>
              <a:ext uri="{FF2B5EF4-FFF2-40B4-BE49-F238E27FC236}">
                <a16:creationId xmlns:a16="http://schemas.microsoft.com/office/drawing/2014/main" id="{5759E8FA-3497-1BBD-1805-B702454E1CB9}"/>
              </a:ext>
            </a:extLst>
          </p:cNvPr>
          <p:cNvPicPr>
            <a:picLocks noChangeAspect="1"/>
          </p:cNvPicPr>
          <p:nvPr/>
        </p:nvPicPr>
        <p:blipFill>
          <a:blip r:embed="rId18"/>
          <a:stretch>
            <a:fillRect/>
          </a:stretch>
        </p:blipFill>
        <p:spPr>
          <a:xfrm>
            <a:off x="1565859" y="3800053"/>
            <a:ext cx="399794" cy="473419"/>
          </a:xfrm>
          <a:prstGeom prst="rect">
            <a:avLst/>
          </a:prstGeom>
        </p:spPr>
      </p:pic>
      <p:pic>
        <p:nvPicPr>
          <p:cNvPr id="4" name="圖片 3" descr="一張含有 電子產品, 設計 的圖片&#10;&#10;自動產生的描述">
            <a:extLst>
              <a:ext uri="{FF2B5EF4-FFF2-40B4-BE49-F238E27FC236}">
                <a16:creationId xmlns:a16="http://schemas.microsoft.com/office/drawing/2014/main" id="{3E271A35-ED23-A294-0313-18D42EBDE4D9}"/>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7245" t="13083" r="56516" b="68555"/>
          <a:stretch/>
        </p:blipFill>
        <p:spPr>
          <a:xfrm>
            <a:off x="6526638" y="5991407"/>
            <a:ext cx="1893491" cy="602613"/>
          </a:xfrm>
          <a:prstGeom prst="rect">
            <a:avLst/>
          </a:prstGeom>
        </p:spPr>
      </p:pic>
      <p:pic>
        <p:nvPicPr>
          <p:cNvPr id="9" name="圖片 8" descr="一張含有 電子產品, 機器, 家用電器, 機械風扇 的圖片&#10;&#10;自動產生的描述">
            <a:extLst>
              <a:ext uri="{FF2B5EF4-FFF2-40B4-BE49-F238E27FC236}">
                <a16:creationId xmlns:a16="http://schemas.microsoft.com/office/drawing/2014/main" id="{414210C8-336B-D48B-5866-4CB7E15E4144}"/>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l="5483" t="69916" r="85942" b="19652"/>
          <a:stretch/>
        </p:blipFill>
        <p:spPr>
          <a:xfrm>
            <a:off x="10681924" y="3902637"/>
            <a:ext cx="799403" cy="607980"/>
          </a:xfrm>
          <a:prstGeom prst="rect">
            <a:avLst/>
          </a:prstGeom>
        </p:spPr>
      </p:pic>
      <p:pic>
        <p:nvPicPr>
          <p:cNvPr id="15" name="圖片 14" descr="一張含有 電子產品, 電子裝置, 機器, 文字 的圖片&#10;&#10;自動產生的描述">
            <a:extLst>
              <a:ext uri="{FF2B5EF4-FFF2-40B4-BE49-F238E27FC236}">
                <a16:creationId xmlns:a16="http://schemas.microsoft.com/office/drawing/2014/main" id="{FD30C3EB-5E3B-8947-EFC3-9E8565B2C43E}"/>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l="84773" t="68164" r="5299" b="19182"/>
          <a:stretch/>
        </p:blipFill>
        <p:spPr>
          <a:xfrm>
            <a:off x="10008257" y="2540199"/>
            <a:ext cx="630168" cy="502108"/>
          </a:xfrm>
          <a:prstGeom prst="rect">
            <a:avLst/>
          </a:prstGeom>
        </p:spPr>
      </p:pic>
      <p:sp>
        <p:nvSpPr>
          <p:cNvPr id="5" name="矩形: 圓角 4">
            <a:extLst>
              <a:ext uri="{FF2B5EF4-FFF2-40B4-BE49-F238E27FC236}">
                <a16:creationId xmlns:a16="http://schemas.microsoft.com/office/drawing/2014/main" id="{0B52443D-6D34-4586-6BBB-B3E2B7E585A8}"/>
              </a:ext>
            </a:extLst>
          </p:cNvPr>
          <p:cNvSpPr/>
          <p:nvPr/>
        </p:nvSpPr>
        <p:spPr>
          <a:xfrm>
            <a:off x="8612846" y="1836563"/>
            <a:ext cx="1281291" cy="1870488"/>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pic>
        <p:nvPicPr>
          <p:cNvPr id="11" name="圖片 10" descr="一張含有 電子產品, 機器, 家用電器, 機械風扇 的圖片&#10;&#10;自動產生的描述">
            <a:extLst>
              <a:ext uri="{FF2B5EF4-FFF2-40B4-BE49-F238E27FC236}">
                <a16:creationId xmlns:a16="http://schemas.microsoft.com/office/drawing/2014/main" id="{1309FD27-4515-A8F8-2E6C-5F0932B87ABF}"/>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l="6697" t="61856" r="85298" b="29979"/>
          <a:stretch/>
        </p:blipFill>
        <p:spPr>
          <a:xfrm>
            <a:off x="8836408" y="2856867"/>
            <a:ext cx="806483" cy="525982"/>
          </a:xfrm>
          <a:prstGeom prst="rect">
            <a:avLst/>
          </a:prstGeom>
        </p:spPr>
      </p:pic>
      <p:sp>
        <p:nvSpPr>
          <p:cNvPr id="18" name="矩形: 圓角 17">
            <a:extLst>
              <a:ext uri="{FF2B5EF4-FFF2-40B4-BE49-F238E27FC236}">
                <a16:creationId xmlns:a16="http://schemas.microsoft.com/office/drawing/2014/main" id="{E9BE7184-AC72-5341-663A-6C1ECCA2CF17}"/>
              </a:ext>
            </a:extLst>
          </p:cNvPr>
          <p:cNvSpPr/>
          <p:nvPr/>
        </p:nvSpPr>
        <p:spPr>
          <a:xfrm>
            <a:off x="8585174" y="1996246"/>
            <a:ext cx="1405028" cy="948312"/>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微軟正黑體"/>
                <a:ea typeface="微軟正黑體"/>
                <a:cs typeface="Calibri"/>
              </a:rPr>
              <a:t>1 x HDMI </a:t>
            </a:r>
            <a:endParaRPr lang="zh-TW" altLang="en-US">
              <a:solidFill>
                <a:schemeClr val="tx1"/>
              </a:solidFill>
              <a:latin typeface="微軟正黑體"/>
              <a:ea typeface="微軟正黑體"/>
            </a:endParaRPr>
          </a:p>
          <a:p>
            <a:pPr algn="ctr"/>
            <a:r>
              <a:rPr lang="en-US" altLang="zh-TW" sz="1600" b="1">
                <a:solidFill>
                  <a:schemeClr val="tx1"/>
                </a:solidFill>
                <a:latin typeface="微軟正黑體"/>
                <a:ea typeface="微軟正黑體"/>
                <a:cs typeface="Calibri"/>
              </a:rPr>
              <a:t>4K output</a:t>
            </a:r>
            <a:endParaRPr lang="en-US">
              <a:solidFill>
                <a:schemeClr val="tx1"/>
              </a:solidFill>
            </a:endParaRPr>
          </a:p>
        </p:txBody>
      </p:sp>
      <p:sp>
        <p:nvSpPr>
          <p:cNvPr id="2" name="文字方塊 51">
            <a:extLst>
              <a:ext uri="{FF2B5EF4-FFF2-40B4-BE49-F238E27FC236}">
                <a16:creationId xmlns:a16="http://schemas.microsoft.com/office/drawing/2014/main" id="{896BB5D0-7C0F-446D-ED04-B68F053A8D95}"/>
              </a:ext>
            </a:extLst>
          </p:cNvPr>
          <p:cNvSpPr txBox="1"/>
          <p:nvPr/>
        </p:nvSpPr>
        <p:spPr>
          <a:xfrm>
            <a:off x="4140949" y="5747359"/>
            <a:ext cx="845014"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latin typeface="微軟正黑體"/>
                <a:ea typeface="微軟正黑體"/>
              </a:rPr>
              <a:t>Up to</a:t>
            </a:r>
            <a:endParaRPr lang="zh-TW" altLang="en-US" sz="1600" b="1">
              <a:latin typeface="微軟正黑體" panose="020B0604030504040204" pitchFamily="34" charset="-120"/>
              <a:ea typeface="微軟正黑體" panose="020B0604030504040204" pitchFamily="34" charset="-120"/>
            </a:endParaRPr>
          </a:p>
        </p:txBody>
      </p:sp>
      <p:sp>
        <p:nvSpPr>
          <p:cNvPr id="20" name="矩形: 圓角 19">
            <a:extLst>
              <a:ext uri="{FF2B5EF4-FFF2-40B4-BE49-F238E27FC236}">
                <a16:creationId xmlns:a16="http://schemas.microsoft.com/office/drawing/2014/main" id="{EA86B23C-3E8E-FB46-D04F-8CF9144791F2}"/>
              </a:ext>
            </a:extLst>
          </p:cNvPr>
          <p:cNvSpPr/>
          <p:nvPr/>
        </p:nvSpPr>
        <p:spPr>
          <a:xfrm>
            <a:off x="4670425" y="5432462"/>
            <a:ext cx="1412295" cy="85710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a:solidFill>
                  <a:srgbClr val="00B0F0"/>
                </a:solidFill>
                <a:latin typeface="微軟正黑體" panose="020B0604030504040204" pitchFamily="34" charset="-120"/>
                <a:ea typeface="微軟正黑體" panose="020B0604030504040204" pitchFamily="34" charset="-120"/>
              </a:rPr>
              <a:t>154TB</a:t>
            </a:r>
            <a:endParaRPr lang="zh-TW" altLang="en-US" sz="2400" b="1">
              <a:solidFill>
                <a:srgbClr val="00B0F0"/>
              </a:solidFill>
              <a:latin typeface="微軟正黑體" panose="020B0604030504040204" pitchFamily="34" charset="-120"/>
              <a:ea typeface="微軟正黑體" panose="020B0604030504040204" pitchFamily="34" charset="-120"/>
              <a:cs typeface="Calibri"/>
            </a:endParaRPr>
          </a:p>
        </p:txBody>
      </p:sp>
      <p:sp>
        <p:nvSpPr>
          <p:cNvPr id="21" name="文字方塊 51">
            <a:extLst>
              <a:ext uri="{FF2B5EF4-FFF2-40B4-BE49-F238E27FC236}">
                <a16:creationId xmlns:a16="http://schemas.microsoft.com/office/drawing/2014/main" id="{A275841F-9799-1D96-4E9C-8D751CD5A541}"/>
              </a:ext>
            </a:extLst>
          </p:cNvPr>
          <p:cNvSpPr txBox="1"/>
          <p:nvPr/>
        </p:nvSpPr>
        <p:spPr>
          <a:xfrm>
            <a:off x="4140950" y="6007556"/>
            <a:ext cx="1941550" cy="58477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sz="1600" b="1">
                <a:latin typeface="微軟正黑體"/>
                <a:ea typeface="微軟正黑體"/>
              </a:rPr>
              <a:t>storage capacity</a:t>
            </a:r>
            <a:endParaRPr lang="zh-TW"/>
          </a:p>
          <a:p>
            <a:endParaRPr lang="zh-TW" altLang="en-US" sz="1600" b="1">
              <a:latin typeface="微軟正黑體" panose="020B0604030504040204" pitchFamily="34" charset="-120"/>
              <a:ea typeface="微軟正黑體" panose="020B0604030504040204" pitchFamily="34" charset="-120"/>
            </a:endParaRPr>
          </a:p>
        </p:txBody>
      </p:sp>
      <p:sp>
        <p:nvSpPr>
          <p:cNvPr id="22" name="文字方塊 51">
            <a:extLst>
              <a:ext uri="{FF2B5EF4-FFF2-40B4-BE49-F238E27FC236}">
                <a16:creationId xmlns:a16="http://schemas.microsoft.com/office/drawing/2014/main" id="{24DC7DE6-B4A0-7FE4-2AD2-3641BC2B8335}"/>
              </a:ext>
            </a:extLst>
          </p:cNvPr>
          <p:cNvSpPr txBox="1"/>
          <p:nvPr/>
        </p:nvSpPr>
        <p:spPr>
          <a:xfrm>
            <a:off x="4140950" y="6295628"/>
            <a:ext cx="2201744" cy="2308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a:latin typeface="微軟正黑體"/>
                <a:ea typeface="微軟正黑體"/>
              </a:rPr>
              <a:t>(TVS-h874T with 22 TB HDD, RAID 5)</a:t>
            </a:r>
          </a:p>
        </p:txBody>
      </p:sp>
    </p:spTree>
    <p:extLst>
      <p:ext uri="{BB962C8B-B14F-4D97-AF65-F5344CB8AC3E}">
        <p14:creationId xmlns:p14="http://schemas.microsoft.com/office/powerpoint/2010/main" val="2984830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44" y="443084"/>
            <a:ext cx="1348877" cy="242926"/>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577118" y="3210279"/>
            <a:ext cx="5801227" cy="1938992"/>
          </a:xfrm>
          <a:prstGeom prst="rect">
            <a:avLst/>
          </a:prstGeom>
          <a:noFill/>
        </p:spPr>
        <p:txBody>
          <a:bodyPr wrap="square" lIns="91440" tIns="45720" rIns="91440" bIns="45720" rtlCol="0" anchor="t">
            <a:spAutoFit/>
          </a:bodyPr>
          <a:lstStyle/>
          <a:p>
            <a:r>
              <a:rPr lang="zh-TW" sz="2400">
                <a:solidFill>
                  <a:schemeClr val="bg1"/>
                </a:solidFill>
                <a:latin typeface="微軟正黑體"/>
                <a:ea typeface="微軟正黑體"/>
              </a:rPr>
              <a:t>Thunderbolt™ 4 NAS series with an Intel Core processor and PCIe Gen 4 expansion </a:t>
            </a:r>
            <a:r>
              <a:rPr lang="en-US" altLang="zh-TW" sz="2400">
                <a:solidFill>
                  <a:schemeClr val="bg1"/>
                </a:solidFill>
                <a:latin typeface="微軟正黑體"/>
                <a:ea typeface="微軟正黑體"/>
              </a:rPr>
              <a:t>slots</a:t>
            </a:r>
            <a:r>
              <a:rPr lang="zh-TW" sz="2400">
                <a:solidFill>
                  <a:schemeClr val="bg1"/>
                </a:solidFill>
                <a:latin typeface="微軟正黑體"/>
                <a:ea typeface="微軟正黑體"/>
              </a:rPr>
              <a:t>, supporting high-speed transfer and expandable to 25GbE network</a:t>
            </a:r>
            <a:endParaRPr lang="zh-TW">
              <a:solidFill>
                <a:schemeClr val="bg1"/>
              </a:solidFill>
            </a:endParaRPr>
          </a:p>
        </p:txBody>
      </p:sp>
      <p:pic>
        <p:nvPicPr>
          <p:cNvPr id="4" name="圖形 3">
            <a:extLst>
              <a:ext uri="{FF2B5EF4-FFF2-40B4-BE49-F238E27FC236}">
                <a16:creationId xmlns:a16="http://schemas.microsoft.com/office/drawing/2014/main" id="{278222D7-A0B7-4FF6-B70B-32137CA14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118" y="1492720"/>
            <a:ext cx="4185005" cy="1378944"/>
          </a:xfrm>
          <a:prstGeom prst="rect">
            <a:avLst/>
          </a:prstGeom>
        </p:spPr>
      </p:pic>
      <p:sp>
        <p:nvSpPr>
          <p:cNvPr id="5" name="文字方塊 1">
            <a:extLst>
              <a:ext uri="{FF2B5EF4-FFF2-40B4-BE49-F238E27FC236}">
                <a16:creationId xmlns:a16="http://schemas.microsoft.com/office/drawing/2014/main" id="{64C1443B-81B5-5025-FFFD-028E7AAF7C0E}"/>
              </a:ext>
            </a:extLst>
          </p:cNvPr>
          <p:cNvSpPr txBox="1"/>
          <p:nvPr/>
        </p:nvSpPr>
        <p:spPr>
          <a:xfrm>
            <a:off x="577118" y="5878887"/>
            <a:ext cx="7295690" cy="71885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TW" sz="700" spc="150">
                <a:solidFill>
                  <a:schemeClr val="bg1">
                    <a:lumMod val="65000"/>
                  </a:schemeClr>
                </a:solidFill>
                <a:latin typeface="微軟正黑體"/>
                <a:ea typeface="微軟正黑體"/>
              </a:rPr>
              <a:t>Copyright©</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2023</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QNAP</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Systems,</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Inc.</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All</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rights</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reserved.</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QNAP®</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and</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other</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names</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of</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QNAP</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Products</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are</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proprietary</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marks</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or</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registered</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trademarks</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of</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QNAP</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Systems,</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Inc.</a:t>
            </a:r>
            <a:r>
              <a:rPr lang="zh-TW" altLang="en-US" sz="700" spc="150">
                <a:solidFill>
                  <a:schemeClr val="bg1">
                    <a:lumMod val="65000"/>
                  </a:schemeClr>
                </a:solidFill>
                <a:latin typeface="微軟正黑體"/>
                <a:ea typeface="微軟正黑體"/>
              </a:rPr>
              <a:t> </a:t>
            </a:r>
            <a:r>
              <a:rPr lang="en-US" altLang="zh-TW" sz="700" spc="150">
                <a:solidFill>
                  <a:schemeClr val="bg1">
                    <a:lumMod val="65000"/>
                  </a:schemeClr>
                </a:solidFill>
                <a:latin typeface="微軟正黑體"/>
                <a:ea typeface="微軟正黑體"/>
              </a:rPr>
              <a:t>Other</a:t>
            </a:r>
            <a:r>
              <a:rPr lang="zh-TW" altLang="en-US" sz="700" spc="150">
                <a:solidFill>
                  <a:schemeClr val="bg1">
                    <a:lumMod val="65000"/>
                  </a:schemeClr>
                </a:solidFill>
                <a:latin typeface="微軟正黑體"/>
                <a:ea typeface="微軟正黑體"/>
              </a:rPr>
              <a:t> </a:t>
            </a:r>
            <a:r>
              <a:rPr lang="en-US" altLang="zh-TW" sz="700" spc="150" err="1">
                <a:solidFill>
                  <a:schemeClr val="bg1">
                    <a:lumMod val="65000"/>
                  </a:schemeClr>
                </a:solidFill>
                <a:latin typeface="微軟正黑體"/>
                <a:ea typeface="微軟正黑體"/>
              </a:rPr>
              <a:t>produ</a:t>
            </a:r>
            <a:r>
              <a:rPr lang="zh-TW" sz="700" spc="150">
                <a:solidFill>
                  <a:schemeClr val="bg1">
                    <a:lumMod val="65000"/>
                  </a:schemeClr>
                </a:solidFill>
                <a:latin typeface="微軟正黑體"/>
                <a:ea typeface="微軟正黑體"/>
              </a:rPr>
              <a:t>cts and company names mentioned herein are trademarks of their respective holders.</a:t>
            </a:r>
            <a:r>
              <a:rPr lang="zh-TW" altLang="en-US" sz="700" spc="150">
                <a:solidFill>
                  <a:schemeClr val="bg1">
                    <a:lumMod val="65000"/>
                  </a:schemeClr>
                </a:solidFill>
                <a:latin typeface="微軟正黑體"/>
                <a:ea typeface="微軟正黑體"/>
              </a:rPr>
              <a:t> </a:t>
            </a:r>
            <a:endParaRPr lang="zh-TW"/>
          </a:p>
          <a:p>
            <a:pPr>
              <a:lnSpc>
                <a:spcPct val="150000"/>
              </a:lnSpc>
            </a:pPr>
            <a:endParaRPr lang="zh-TW" altLang="en-US" sz="700" spc="150">
              <a:solidFill>
                <a:schemeClr val="bg1">
                  <a:lumMod val="6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5370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430823" y="239048"/>
            <a:ext cx="11641015" cy="1200329"/>
          </a:xfrm>
          <a:prstGeom prst="rect">
            <a:avLst/>
          </a:prstGeom>
          <a:noFill/>
        </p:spPr>
        <p:txBody>
          <a:bodyPr wrap="square" lIns="91440" tIns="45720" rIns="91440" bIns="45720" rtlCol="0" anchor="t">
            <a:spAutoFit/>
          </a:bodyPr>
          <a:lstStyle/>
          <a:p>
            <a:pPr algn="ctr"/>
            <a:r>
              <a:rPr lang="en-US" altLang="zh-TW" sz="3600" b="1">
                <a:solidFill>
                  <a:schemeClr val="bg1"/>
                </a:solidFill>
                <a:latin typeface="Arial"/>
                <a:ea typeface="微軟正黑體"/>
                <a:cs typeface="Arial"/>
              </a:rPr>
              <a:t>Supporting dual Thunderbolt 4, up to Intel</a:t>
            </a:r>
            <a:r>
              <a:rPr lang="en-US" altLang="zh-TW" sz="3600" b="1" baseline="30000">
                <a:solidFill>
                  <a:schemeClr val="bg1"/>
                </a:solidFill>
                <a:latin typeface="Arial"/>
                <a:ea typeface="微軟正黑體"/>
                <a:cs typeface="Arial"/>
              </a:rPr>
              <a:t>®</a:t>
            </a:r>
            <a:r>
              <a:rPr lang="en-US" altLang="zh-TW" sz="3600" b="1">
                <a:solidFill>
                  <a:schemeClr val="bg1"/>
                </a:solidFill>
                <a:latin typeface="Arial"/>
                <a:ea typeface="微軟正黑體"/>
                <a:cs typeface="Arial"/>
              </a:rPr>
              <a:t> Core™ i9 processor, tailor-made for video editing</a:t>
            </a:r>
            <a:endParaRPr lang="zh-TW" altLang="en-US" sz="3600" b="1">
              <a:solidFill>
                <a:schemeClr val="bg1"/>
              </a:solidFill>
              <a:latin typeface="Arial"/>
              <a:ea typeface="微軟正黑體"/>
              <a:cs typeface="Arial"/>
            </a:endParaRPr>
          </a:p>
        </p:txBody>
      </p:sp>
      <p:sp>
        <p:nvSpPr>
          <p:cNvPr id="9" name="Google Shape;298;p34">
            <a:extLst>
              <a:ext uri="{FF2B5EF4-FFF2-40B4-BE49-F238E27FC236}">
                <a16:creationId xmlns:a16="http://schemas.microsoft.com/office/drawing/2014/main" id="{DD44DE7B-49BF-44FA-8F51-501E3F3ED381}"/>
              </a:ext>
            </a:extLst>
          </p:cNvPr>
          <p:cNvSpPr txBox="1">
            <a:spLocks/>
          </p:cNvSpPr>
          <p:nvPr/>
        </p:nvSpPr>
        <p:spPr>
          <a:xfrm>
            <a:off x="7285619" y="1934833"/>
            <a:ext cx="4898923" cy="776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0" indent="0">
              <a:buClr>
                <a:schemeClr val="dk1"/>
              </a:buClr>
              <a:buSzPts val="935"/>
              <a:buFont typeface="Lato"/>
              <a:buNone/>
              <a:defRPr sz="1800" b="1">
                <a:solidFill>
                  <a:srgbClr val="74492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pPr defTabSz="914377">
              <a:buClr>
                <a:prstClr val="black"/>
              </a:buClr>
              <a:defRPr/>
            </a:pPr>
            <a:r>
              <a:rPr lang="en-US" altLang="zh-TW" sz="2400">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Dual</a:t>
            </a:r>
            <a:r>
              <a:rPr lang="zh-TW" altLang="en-US" sz="2400">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400">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Thunderbolt 4 ports</a:t>
            </a:r>
          </a:p>
        </p:txBody>
      </p:sp>
      <p:sp>
        <p:nvSpPr>
          <p:cNvPr id="11" name="Google Shape;298;p34">
            <a:extLst>
              <a:ext uri="{FF2B5EF4-FFF2-40B4-BE49-F238E27FC236}">
                <a16:creationId xmlns:a16="http://schemas.microsoft.com/office/drawing/2014/main" id="{1D9DD7AF-6493-4FD8-8305-3BEA86FE5CA7}"/>
              </a:ext>
            </a:extLst>
          </p:cNvPr>
          <p:cNvSpPr txBox="1">
            <a:spLocks/>
          </p:cNvSpPr>
          <p:nvPr/>
        </p:nvSpPr>
        <p:spPr>
          <a:xfrm>
            <a:off x="7167430" y="2347148"/>
            <a:ext cx="4648530" cy="96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52400" indent="0">
              <a:buNone/>
            </a:pPr>
            <a:r>
              <a:rPr lang="en-US" altLang="zh-TW" sz="1400">
                <a:solidFill>
                  <a:schemeClr val="bg1"/>
                </a:solidFill>
                <a:latin typeface="Arial" panose="020B0604020202020204" pitchFamily="34" charset="0"/>
                <a:ea typeface="微軟正黑體"/>
                <a:cs typeface="Arial" panose="020B0604020202020204" pitchFamily="34" charset="0"/>
              </a:rPr>
              <a:t>Featuring two Thunderbolt 4 slots, supporting high-speed transfers to allow you to focus more on creative work</a:t>
            </a:r>
            <a:endParaRPr lang="zh-TW" altLang="en-US" sz="1400">
              <a:solidFill>
                <a:schemeClr val="bg1"/>
              </a:solidFill>
              <a:latin typeface="Arial" panose="020B0604020202020204" pitchFamily="34" charset="0"/>
              <a:ea typeface="微軟正黑體"/>
              <a:cs typeface="Arial" panose="020B0604020202020204" pitchFamily="34" charset="0"/>
            </a:endParaRPr>
          </a:p>
        </p:txBody>
      </p:sp>
      <p:sp>
        <p:nvSpPr>
          <p:cNvPr id="12" name="Google Shape;298;p34">
            <a:extLst>
              <a:ext uri="{FF2B5EF4-FFF2-40B4-BE49-F238E27FC236}">
                <a16:creationId xmlns:a16="http://schemas.microsoft.com/office/drawing/2014/main" id="{43857BD8-485F-4275-B262-BC4BD0693F20}"/>
              </a:ext>
            </a:extLst>
          </p:cNvPr>
          <p:cNvSpPr txBox="1">
            <a:spLocks/>
          </p:cNvSpPr>
          <p:nvPr/>
        </p:nvSpPr>
        <p:spPr>
          <a:xfrm>
            <a:off x="1730387" y="5054377"/>
            <a:ext cx="4061887" cy="5672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buClr>
                <a:prstClr val="black"/>
              </a:buClr>
              <a:buSzPts val="935"/>
              <a:buNone/>
              <a:defRPr/>
            </a:pPr>
            <a:r>
              <a:rPr lang="en-US" altLang="zh-TW" sz="2400" b="1">
                <a:solidFill>
                  <a:srgbClr val="00A0E9"/>
                </a:solidFill>
                <a:latin typeface="Arial" panose="020B0604020202020204" pitchFamily="34" charset="0"/>
                <a:ea typeface="微軟正黑體"/>
                <a:cs typeface="Arial" panose="020B0604020202020204" pitchFamily="34" charset="0"/>
                <a:sym typeface="Arial" panose="020B0604020202020204" pitchFamily="34" charset="0"/>
              </a:rPr>
              <a:t>Maximum 64 GB memory</a:t>
            </a:r>
          </a:p>
        </p:txBody>
      </p:sp>
      <p:sp>
        <p:nvSpPr>
          <p:cNvPr id="13" name="Google Shape;298;p34">
            <a:extLst>
              <a:ext uri="{FF2B5EF4-FFF2-40B4-BE49-F238E27FC236}">
                <a16:creationId xmlns:a16="http://schemas.microsoft.com/office/drawing/2014/main" id="{03A4A8CB-2963-4912-B924-CF7F1C6DB5DD}"/>
              </a:ext>
            </a:extLst>
          </p:cNvPr>
          <p:cNvSpPr txBox="1">
            <a:spLocks/>
          </p:cNvSpPr>
          <p:nvPr/>
        </p:nvSpPr>
        <p:spPr>
          <a:xfrm>
            <a:off x="1603547" y="5491605"/>
            <a:ext cx="4518966" cy="7603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52400" indent="0">
              <a:buNone/>
            </a:pPr>
            <a:r>
              <a:rPr lang="en-US" altLang="zh-TW" sz="1400">
                <a:solidFill>
                  <a:schemeClr val="bg1"/>
                </a:solidFill>
                <a:latin typeface="Arial" panose="020B0604020202020204" pitchFamily="34" charset="0"/>
                <a:ea typeface="微軟正黑體"/>
                <a:cs typeface="Arial" panose="020B0604020202020204" pitchFamily="34" charset="0"/>
              </a:rPr>
              <a:t>Pre-installed with 32/64 GB, expandable as needed with 2 x DDR4 SODIMM slots</a:t>
            </a:r>
            <a:endParaRPr lang="zh-TW" altLang="en-US" sz="1400">
              <a:solidFill>
                <a:schemeClr val="bg1"/>
              </a:solidFill>
              <a:latin typeface="Arial" panose="020B0604020202020204" pitchFamily="34" charset="0"/>
              <a:ea typeface="微軟正黑體"/>
              <a:cs typeface="Arial" panose="020B0604020202020204" pitchFamily="34" charset="0"/>
            </a:endParaRPr>
          </a:p>
        </p:txBody>
      </p:sp>
      <p:sp>
        <p:nvSpPr>
          <p:cNvPr id="14" name="Google Shape;298;p34">
            <a:extLst>
              <a:ext uri="{FF2B5EF4-FFF2-40B4-BE49-F238E27FC236}">
                <a16:creationId xmlns:a16="http://schemas.microsoft.com/office/drawing/2014/main" id="{775A6776-F207-47F5-8F9C-6806C16819F3}"/>
              </a:ext>
            </a:extLst>
          </p:cNvPr>
          <p:cNvSpPr txBox="1">
            <a:spLocks/>
          </p:cNvSpPr>
          <p:nvPr/>
        </p:nvSpPr>
        <p:spPr>
          <a:xfrm>
            <a:off x="7304089" y="3832245"/>
            <a:ext cx="4089316" cy="11305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Clr>
                <a:srgbClr val="F4D088"/>
              </a:buClr>
              <a:buSzPct val="100000"/>
              <a:buNone/>
              <a:defRPr/>
            </a:pPr>
            <a:r>
              <a:rPr lang="en-US" altLang="zh-TW" sz="14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Providing two </a:t>
            </a:r>
            <a:r>
              <a:rPr lang="en-US" altLang="zh-TW" sz="1400" err="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PCIe</a:t>
            </a:r>
            <a:r>
              <a:rPr lang="en-US" altLang="zh-TW" sz="14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Gen 4 expansion slots for optional QNAP expansion cards, and pre-installed with a dual-port Thunderbolt™ 4 expansion card in slot #2</a:t>
            </a:r>
          </a:p>
        </p:txBody>
      </p:sp>
      <p:sp>
        <p:nvSpPr>
          <p:cNvPr id="15" name="Google Shape;298;p34">
            <a:extLst>
              <a:ext uri="{FF2B5EF4-FFF2-40B4-BE49-F238E27FC236}">
                <a16:creationId xmlns:a16="http://schemas.microsoft.com/office/drawing/2014/main" id="{FD0F6B58-3D35-434A-BCEB-A4BEE0A70F0C}"/>
              </a:ext>
            </a:extLst>
          </p:cNvPr>
          <p:cNvSpPr txBox="1">
            <a:spLocks/>
          </p:cNvSpPr>
          <p:nvPr/>
        </p:nvSpPr>
        <p:spPr>
          <a:xfrm>
            <a:off x="7285618" y="3469095"/>
            <a:ext cx="4030636" cy="6479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defRPr/>
            </a:pPr>
            <a:r>
              <a:rPr lang="en-US" altLang="zh-TW" sz="2400" b="1">
                <a:solidFill>
                  <a:srgbClr val="00A0E9"/>
                </a:solidFill>
                <a:latin typeface="Arial" panose="020B0604020202020204" pitchFamily="34" charset="0"/>
                <a:ea typeface="微軟正黑體"/>
                <a:cs typeface="Arial" panose="020B0604020202020204" pitchFamily="34" charset="0"/>
                <a:sym typeface="Arial" panose="020B0604020202020204" pitchFamily="34" charset="0"/>
              </a:rPr>
              <a:t>Dual</a:t>
            </a:r>
            <a:r>
              <a:rPr lang="zh-TW" altLang="en-US" sz="2400" b="1">
                <a:solidFill>
                  <a:srgbClr val="00A0E9"/>
                </a:solidFill>
                <a:latin typeface="Arial" panose="020B0604020202020204" pitchFamily="34" charset="0"/>
                <a:ea typeface="微軟正黑體"/>
                <a:cs typeface="Arial" panose="020B0604020202020204" pitchFamily="34" charset="0"/>
                <a:sym typeface="Arial" panose="020B0604020202020204" pitchFamily="34" charset="0"/>
              </a:rPr>
              <a:t> </a:t>
            </a:r>
            <a:r>
              <a:rPr lang="nl-NL" altLang="zh-TW" sz="2400" b="1">
                <a:solidFill>
                  <a:srgbClr val="00A0E9"/>
                </a:solidFill>
                <a:latin typeface="Arial" panose="020B0604020202020204" pitchFamily="34" charset="0"/>
                <a:ea typeface="微軟正黑體"/>
                <a:cs typeface="Arial" panose="020B0604020202020204" pitchFamily="34" charset="0"/>
                <a:sym typeface="Arial" panose="020B0604020202020204" pitchFamily="34" charset="0"/>
              </a:rPr>
              <a:t>PCIe Gen 4 </a:t>
            </a:r>
            <a:r>
              <a:rPr lang="en-US" altLang="zh-TW" sz="2400" b="1">
                <a:solidFill>
                  <a:srgbClr val="00A0E9"/>
                </a:solidFill>
                <a:latin typeface="Arial" panose="020B0604020202020204" pitchFamily="34" charset="0"/>
                <a:ea typeface="微軟正黑體"/>
                <a:cs typeface="Arial" panose="020B0604020202020204" pitchFamily="34" charset="0"/>
                <a:sym typeface="Arial" panose="020B0604020202020204" pitchFamily="34" charset="0"/>
              </a:rPr>
              <a:t>slots</a:t>
            </a:r>
            <a:endParaRPr lang="zh-TW" altLang="en-US" sz="2400" b="1">
              <a:solidFill>
                <a:srgbClr val="00A0E9"/>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17" name="Google Shape;298;p34">
            <a:extLst>
              <a:ext uri="{FF2B5EF4-FFF2-40B4-BE49-F238E27FC236}">
                <a16:creationId xmlns:a16="http://schemas.microsoft.com/office/drawing/2014/main" id="{976CF60D-F0DE-3CCC-CEE5-C4167FC360E2}"/>
              </a:ext>
            </a:extLst>
          </p:cNvPr>
          <p:cNvSpPr txBox="1">
            <a:spLocks/>
          </p:cNvSpPr>
          <p:nvPr/>
        </p:nvSpPr>
        <p:spPr>
          <a:xfrm>
            <a:off x="1730388" y="3557407"/>
            <a:ext cx="4061886" cy="5876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buClr>
                <a:prstClr val="black"/>
              </a:buClr>
              <a:buSzPts val="935"/>
              <a:buNone/>
              <a:defRPr/>
            </a:pPr>
            <a:r>
              <a:rPr lang="en-US" altLang="zh-TW" sz="2400" b="1">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Dual</a:t>
            </a:r>
            <a:r>
              <a:rPr lang="zh-TW" altLang="en-US" sz="2400" b="1">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400" b="1">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M.2 </a:t>
            </a:r>
            <a:r>
              <a:rPr lang="en-US" altLang="zh-TW" sz="2400" b="1" err="1">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PCIe</a:t>
            </a:r>
            <a:r>
              <a:rPr lang="en-US" altLang="zh-TW" sz="2400" b="1">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SSD slots</a:t>
            </a:r>
            <a:endParaRPr lang="zh-TW" altLang="en-US" sz="2400" b="1">
              <a:solidFill>
                <a:srgbClr val="00A0E9"/>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 name="文字方塊 19">
            <a:extLst>
              <a:ext uri="{FF2B5EF4-FFF2-40B4-BE49-F238E27FC236}">
                <a16:creationId xmlns:a16="http://schemas.microsoft.com/office/drawing/2014/main" id="{EE3D7673-34F1-44E9-A938-E65DE6E40925}"/>
              </a:ext>
            </a:extLst>
          </p:cNvPr>
          <p:cNvSpPr txBox="1"/>
          <p:nvPr/>
        </p:nvSpPr>
        <p:spPr>
          <a:xfrm>
            <a:off x="1779719" y="2002782"/>
            <a:ext cx="49755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400" b="1">
                <a:solidFill>
                  <a:srgbClr val="00A0E9"/>
                </a:solidFill>
                <a:latin typeface="Arial"/>
                <a:ea typeface="微軟正黑體"/>
                <a:cs typeface="Arial"/>
                <a:sym typeface="Arial" panose="020B0604020202020204" pitchFamily="34" charset="0"/>
              </a:rPr>
              <a:t>Intel</a:t>
            </a:r>
            <a:r>
              <a:rPr lang="en-US" altLang="zh-TW" sz="2400" b="1" baseline="30000">
                <a:solidFill>
                  <a:srgbClr val="00A0E9"/>
                </a:solidFill>
                <a:latin typeface="Arial"/>
                <a:ea typeface="微軟正黑體"/>
                <a:cs typeface="Arial"/>
                <a:sym typeface="Arial" panose="020B0604020202020204" pitchFamily="34" charset="0"/>
              </a:rPr>
              <a:t>®</a:t>
            </a:r>
            <a:r>
              <a:rPr lang="en-US" altLang="zh-TW" sz="2400" b="1">
                <a:solidFill>
                  <a:srgbClr val="00A0E9"/>
                </a:solidFill>
                <a:latin typeface="Arial"/>
                <a:ea typeface="微軟正黑體"/>
                <a:cs typeface="Arial"/>
                <a:sym typeface="Arial" panose="020B0604020202020204" pitchFamily="34" charset="0"/>
              </a:rPr>
              <a:t> Core™ </a:t>
            </a:r>
            <a:r>
              <a:rPr lang="en-US" altLang="zh-TW" sz="2400" b="1" err="1">
                <a:solidFill>
                  <a:srgbClr val="00A0E9"/>
                </a:solidFill>
                <a:latin typeface="Arial"/>
                <a:ea typeface="微軟正黑體"/>
                <a:cs typeface="Arial"/>
                <a:sym typeface="Arial" panose="020B0604020202020204" pitchFamily="34" charset="0"/>
              </a:rPr>
              <a:t>i</a:t>
            </a:r>
            <a:r>
              <a:rPr lang="en-US" altLang="zh-TW" sz="2400" b="1">
                <a:solidFill>
                  <a:srgbClr val="00A0E9"/>
                </a:solidFill>
                <a:latin typeface="Arial"/>
                <a:ea typeface="微軟正黑體"/>
                <a:cs typeface="Arial"/>
                <a:sym typeface="Arial" panose="020B0604020202020204" pitchFamily="34" charset="0"/>
              </a:rPr>
              <a:t> processor</a:t>
            </a:r>
            <a:r>
              <a:rPr lang="zh-TW" altLang="en-US" sz="2400" b="1">
                <a:solidFill>
                  <a:srgbClr val="00A0E9"/>
                </a:solidFill>
                <a:latin typeface="Arial"/>
                <a:ea typeface="微軟正黑體"/>
                <a:cs typeface="Arial"/>
                <a:sym typeface="Arial" panose="020B0604020202020204" pitchFamily="34" charset="0"/>
              </a:rPr>
              <a:t> </a:t>
            </a:r>
            <a:endParaRPr lang="zh-TW"/>
          </a:p>
        </p:txBody>
      </p:sp>
      <p:sp>
        <p:nvSpPr>
          <p:cNvPr id="21" name="矩形: 圓角 12">
            <a:extLst>
              <a:ext uri="{FF2B5EF4-FFF2-40B4-BE49-F238E27FC236}">
                <a16:creationId xmlns:a16="http://schemas.microsoft.com/office/drawing/2014/main" id="{71A50253-DA5A-DCB2-3D62-E7E7F9DFBFB9}"/>
              </a:ext>
            </a:extLst>
          </p:cNvPr>
          <p:cNvSpPr/>
          <p:nvPr/>
        </p:nvSpPr>
        <p:spPr>
          <a:xfrm>
            <a:off x="583960" y="2099266"/>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矩形: 圓角 39">
            <a:extLst>
              <a:ext uri="{FF2B5EF4-FFF2-40B4-BE49-F238E27FC236}">
                <a16:creationId xmlns:a16="http://schemas.microsoft.com/office/drawing/2014/main" id="{8A645EFF-AB0C-AC66-CA5C-4F4444687C78}"/>
              </a:ext>
            </a:extLst>
          </p:cNvPr>
          <p:cNvSpPr/>
          <p:nvPr/>
        </p:nvSpPr>
        <p:spPr>
          <a:xfrm>
            <a:off x="583960" y="3636425"/>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 name="矩形: 圓角 40">
            <a:extLst>
              <a:ext uri="{FF2B5EF4-FFF2-40B4-BE49-F238E27FC236}">
                <a16:creationId xmlns:a16="http://schemas.microsoft.com/office/drawing/2014/main" id="{F95A79FC-37DB-305F-F549-B5A28099EB52}"/>
              </a:ext>
            </a:extLst>
          </p:cNvPr>
          <p:cNvSpPr/>
          <p:nvPr/>
        </p:nvSpPr>
        <p:spPr>
          <a:xfrm>
            <a:off x="583960" y="5173585"/>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矩形: 圓角 43">
            <a:extLst>
              <a:ext uri="{FF2B5EF4-FFF2-40B4-BE49-F238E27FC236}">
                <a16:creationId xmlns:a16="http://schemas.microsoft.com/office/drawing/2014/main" id="{242A5FE8-2D6D-E474-DC42-42E8512E5060}"/>
              </a:ext>
            </a:extLst>
          </p:cNvPr>
          <p:cNvSpPr/>
          <p:nvPr/>
        </p:nvSpPr>
        <p:spPr>
          <a:xfrm>
            <a:off x="6186498" y="3702292"/>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7" name="圖形 28">
            <a:extLst>
              <a:ext uri="{FF2B5EF4-FFF2-40B4-BE49-F238E27FC236}">
                <a16:creationId xmlns:a16="http://schemas.microsoft.com/office/drawing/2014/main" id="{7919ABCC-C637-CFD1-018B-724F7D56713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59879"/>
          <a:stretch/>
        </p:blipFill>
        <p:spPr>
          <a:xfrm>
            <a:off x="744067" y="4190051"/>
            <a:ext cx="701751" cy="186679"/>
          </a:xfrm>
          <a:prstGeom prst="rect">
            <a:avLst/>
          </a:prstGeom>
        </p:spPr>
      </p:pic>
      <p:sp>
        <p:nvSpPr>
          <p:cNvPr id="28" name="Google Shape;298;p34">
            <a:extLst>
              <a:ext uri="{FF2B5EF4-FFF2-40B4-BE49-F238E27FC236}">
                <a16:creationId xmlns:a16="http://schemas.microsoft.com/office/drawing/2014/main" id="{08CA9EFF-D5E3-35D2-435B-7EE26050F598}"/>
              </a:ext>
            </a:extLst>
          </p:cNvPr>
          <p:cNvSpPr txBox="1">
            <a:spLocks/>
          </p:cNvSpPr>
          <p:nvPr/>
        </p:nvSpPr>
        <p:spPr>
          <a:xfrm>
            <a:off x="1760698" y="3883586"/>
            <a:ext cx="4219073" cy="11399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lnSpc>
                <a:spcPct val="130000"/>
              </a:lnSpc>
              <a:spcBef>
                <a:spcPts val="800"/>
              </a:spcBef>
              <a:buClr>
                <a:prstClr val="black"/>
              </a:buClr>
              <a:buNone/>
              <a:defRPr/>
            </a:pPr>
            <a:r>
              <a:rPr lang="en-US" altLang="zh-TW" sz="1400" err="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PCIe</a:t>
            </a:r>
            <a:r>
              <a:rPr lang="en-US" altLang="zh-TW" sz="14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Gen 4 x4 M.2 2280 slots for optimal configuration of </a:t>
            </a:r>
            <a:r>
              <a:rPr lang="en-US" altLang="zh-TW" sz="1400" err="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NVMe</a:t>
            </a:r>
            <a:r>
              <a:rPr lang="en-US" altLang="zh-TW" sz="14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SSD and 3.5" SATA HDD</a:t>
            </a:r>
          </a:p>
        </p:txBody>
      </p:sp>
      <p:sp>
        <p:nvSpPr>
          <p:cNvPr id="30" name="文字方塊 16">
            <a:extLst>
              <a:ext uri="{FF2B5EF4-FFF2-40B4-BE49-F238E27FC236}">
                <a16:creationId xmlns:a16="http://schemas.microsoft.com/office/drawing/2014/main" id="{CA20C0EA-3A3E-048A-5119-805302AD31D7}"/>
              </a:ext>
            </a:extLst>
          </p:cNvPr>
          <p:cNvSpPr txBox="1"/>
          <p:nvPr/>
        </p:nvSpPr>
        <p:spPr>
          <a:xfrm>
            <a:off x="628545" y="2194751"/>
            <a:ext cx="1137473" cy="830997"/>
          </a:xfrm>
          <a:prstGeom prst="rect">
            <a:avLst/>
          </a:prstGeom>
          <a:noFill/>
        </p:spPr>
        <p:txBody>
          <a:bodyPr wrap="square" rtlCol="0">
            <a:spAutoFit/>
          </a:bodyPr>
          <a:lstStyle/>
          <a:p>
            <a:pPr defTabSz="914377">
              <a:buClrTx/>
              <a:defRPr/>
            </a:pPr>
            <a:r>
              <a:rPr lang="en-US" altLang="zh-TW" sz="24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Intel® Core™</a:t>
            </a:r>
            <a:endParaRPr lang="zh-TW" altLang="en-US" sz="2400" kern="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tl val="0"/>
            </a:endParaRPr>
          </a:p>
        </p:txBody>
      </p:sp>
      <p:pic>
        <p:nvPicPr>
          <p:cNvPr id="32" name="圖形 11">
            <a:extLst>
              <a:ext uri="{FF2B5EF4-FFF2-40B4-BE49-F238E27FC236}">
                <a16:creationId xmlns:a16="http://schemas.microsoft.com/office/drawing/2014/main" id="{0377597B-57D7-FDEF-3C30-30C694284E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24769" y="3966244"/>
            <a:ext cx="771003" cy="529577"/>
          </a:xfrm>
          <a:prstGeom prst="rect">
            <a:avLst/>
          </a:prstGeom>
        </p:spPr>
      </p:pic>
      <p:pic>
        <p:nvPicPr>
          <p:cNvPr id="33" name="圖片 32">
            <a:extLst>
              <a:ext uri="{FF2B5EF4-FFF2-40B4-BE49-F238E27FC236}">
                <a16:creationId xmlns:a16="http://schemas.microsoft.com/office/drawing/2014/main" id="{17B95E7D-F488-EDE7-7228-8D636BA25101}"/>
              </a:ext>
            </a:extLst>
          </p:cNvPr>
          <p:cNvPicPr>
            <a:picLocks noChangeAspect="1"/>
          </p:cNvPicPr>
          <p:nvPr/>
        </p:nvPicPr>
        <p:blipFill rotWithShape="1">
          <a:blip r:embed="rId7"/>
          <a:srcRect t="42538"/>
          <a:stretch/>
        </p:blipFill>
        <p:spPr>
          <a:xfrm>
            <a:off x="750231" y="5678895"/>
            <a:ext cx="704527" cy="257480"/>
          </a:xfrm>
          <a:prstGeom prst="rect">
            <a:avLst/>
          </a:prstGeom>
        </p:spPr>
      </p:pic>
      <p:sp>
        <p:nvSpPr>
          <p:cNvPr id="34" name="文字方塊 33">
            <a:extLst>
              <a:ext uri="{FF2B5EF4-FFF2-40B4-BE49-F238E27FC236}">
                <a16:creationId xmlns:a16="http://schemas.microsoft.com/office/drawing/2014/main" id="{960D1389-558F-D0FD-A431-B672C4CCB853}"/>
              </a:ext>
            </a:extLst>
          </p:cNvPr>
          <p:cNvSpPr txBox="1"/>
          <p:nvPr/>
        </p:nvSpPr>
        <p:spPr>
          <a:xfrm>
            <a:off x="670809" y="5338026"/>
            <a:ext cx="989777" cy="369332"/>
          </a:xfrm>
          <a:prstGeom prst="rect">
            <a:avLst/>
          </a:prstGeom>
          <a:noFill/>
        </p:spPr>
        <p:txBody>
          <a:bodyPr wrap="square">
            <a:spAutoFit/>
          </a:bodyPr>
          <a:lstStyle/>
          <a:p>
            <a:r>
              <a:rPr lang="en-US" altLang="zh-TW" sz="1800" b="1" kern="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64 GB </a:t>
            </a:r>
            <a:endParaRPr lang="zh-TW" altLang="en-US" sz="1400">
              <a:solidFill>
                <a:schemeClr val="bg1"/>
              </a:solidFill>
              <a:latin typeface="Arial" panose="020B0604020202020204" pitchFamily="34" charset="0"/>
              <a:cs typeface="Arial" panose="020B0604020202020204" pitchFamily="34" charset="0"/>
            </a:endParaRPr>
          </a:p>
        </p:txBody>
      </p:sp>
      <p:pic>
        <p:nvPicPr>
          <p:cNvPr id="35" name="圖形 18">
            <a:extLst>
              <a:ext uri="{FF2B5EF4-FFF2-40B4-BE49-F238E27FC236}">
                <a16:creationId xmlns:a16="http://schemas.microsoft.com/office/drawing/2014/main" id="{1C7C6EB7-50B4-803D-5895-6B879B0764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120" y="3864898"/>
            <a:ext cx="701749" cy="272321"/>
          </a:xfrm>
          <a:prstGeom prst="rect">
            <a:avLst/>
          </a:prstGeom>
        </p:spPr>
      </p:pic>
      <p:sp>
        <p:nvSpPr>
          <p:cNvPr id="36" name="矩形: 圓角 40">
            <a:extLst>
              <a:ext uri="{FF2B5EF4-FFF2-40B4-BE49-F238E27FC236}">
                <a16:creationId xmlns:a16="http://schemas.microsoft.com/office/drawing/2014/main" id="{F95A79FC-37DB-305F-F549-B5A28099EB52}"/>
              </a:ext>
            </a:extLst>
          </p:cNvPr>
          <p:cNvSpPr/>
          <p:nvPr/>
        </p:nvSpPr>
        <p:spPr>
          <a:xfrm>
            <a:off x="6199286" y="5213101"/>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Google Shape;298;p34">
            <a:extLst>
              <a:ext uri="{FF2B5EF4-FFF2-40B4-BE49-F238E27FC236}">
                <a16:creationId xmlns:a16="http://schemas.microsoft.com/office/drawing/2014/main" id="{9951CF31-3A33-4FE1-B8BA-A1EA1D253EEF}"/>
              </a:ext>
            </a:extLst>
          </p:cNvPr>
          <p:cNvSpPr txBox="1">
            <a:spLocks/>
          </p:cNvSpPr>
          <p:nvPr/>
        </p:nvSpPr>
        <p:spPr>
          <a:xfrm>
            <a:off x="7221255" y="5533254"/>
            <a:ext cx="4044056" cy="5887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52400" indent="0">
              <a:buNone/>
            </a:pPr>
            <a:r>
              <a:rPr lang="en-US" altLang="zh-TW" sz="1400">
                <a:solidFill>
                  <a:schemeClr val="bg1"/>
                </a:solidFill>
                <a:latin typeface="Arial" panose="020B0604020202020204" pitchFamily="34" charset="0"/>
                <a:ea typeface="微軟正黑體"/>
                <a:cs typeface="Arial" panose="020B0604020202020204" pitchFamily="34" charset="0"/>
              </a:rPr>
              <a:t>Dual 2.5 </a:t>
            </a:r>
            <a:r>
              <a:rPr lang="en-US" altLang="zh-TW" sz="1400" err="1">
                <a:solidFill>
                  <a:schemeClr val="bg1"/>
                </a:solidFill>
                <a:latin typeface="Arial" panose="020B0604020202020204" pitchFamily="34" charset="0"/>
                <a:ea typeface="微軟正黑體"/>
                <a:cs typeface="Arial" panose="020B0604020202020204" pitchFamily="34" charset="0"/>
              </a:rPr>
              <a:t>GbE</a:t>
            </a:r>
            <a:r>
              <a:rPr lang="en-US" altLang="zh-TW" sz="1400">
                <a:solidFill>
                  <a:schemeClr val="bg1"/>
                </a:solidFill>
                <a:latin typeface="Arial" panose="020B0604020202020204" pitchFamily="34" charset="0"/>
                <a:ea typeface="微軟正黑體"/>
                <a:cs typeface="Arial" panose="020B0604020202020204" pitchFamily="34" charset="0"/>
              </a:rPr>
              <a:t> network ports, provide smooth data transmission experience​</a:t>
            </a:r>
            <a:endParaRPr lang="zh-TW" altLang="en-US" sz="1400">
              <a:solidFill>
                <a:schemeClr val="bg1"/>
              </a:solidFill>
              <a:latin typeface="Arial" panose="020B0604020202020204" pitchFamily="34" charset="0"/>
              <a:ea typeface="微軟正黑體"/>
              <a:cs typeface="Arial" panose="020B0604020202020204" pitchFamily="34" charset="0"/>
            </a:endParaRPr>
          </a:p>
        </p:txBody>
      </p:sp>
      <p:sp>
        <p:nvSpPr>
          <p:cNvPr id="38" name="Google Shape;298;p34">
            <a:extLst>
              <a:ext uri="{FF2B5EF4-FFF2-40B4-BE49-F238E27FC236}">
                <a16:creationId xmlns:a16="http://schemas.microsoft.com/office/drawing/2014/main" id="{215E2FB9-DB32-4DB7-BAB3-20B278A929A3}"/>
              </a:ext>
            </a:extLst>
          </p:cNvPr>
          <p:cNvSpPr txBox="1">
            <a:spLocks/>
          </p:cNvSpPr>
          <p:nvPr/>
        </p:nvSpPr>
        <p:spPr>
          <a:xfrm>
            <a:off x="7336150" y="5078926"/>
            <a:ext cx="3866318" cy="6479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Clr>
                <a:srgbClr val="F4D088"/>
              </a:buClr>
              <a:buSzPct val="100000"/>
              <a:buNone/>
            </a:pPr>
            <a:r>
              <a:rPr lang="en-US" altLang="zh-TW" sz="2400" b="1">
                <a:solidFill>
                  <a:srgbClr val="00A0E9"/>
                </a:solidFill>
                <a:latin typeface="Arial" panose="020B0604020202020204" pitchFamily="34" charset="0"/>
                <a:ea typeface="微軟正黑體"/>
                <a:cs typeface="Arial" panose="020B0604020202020204" pitchFamily="34" charset="0"/>
              </a:rPr>
              <a:t>Dual</a:t>
            </a:r>
            <a:r>
              <a:rPr lang="zh-TW" altLang="en-US" sz="2400" b="1">
                <a:solidFill>
                  <a:srgbClr val="00A0E9"/>
                </a:solidFill>
                <a:latin typeface="Arial" panose="020B0604020202020204" pitchFamily="34" charset="0"/>
                <a:ea typeface="微軟正黑體"/>
                <a:cs typeface="Arial" panose="020B0604020202020204" pitchFamily="34" charset="0"/>
              </a:rPr>
              <a:t> </a:t>
            </a:r>
            <a:r>
              <a:rPr lang="en-US" altLang="zh-TW" sz="2400" b="1">
                <a:solidFill>
                  <a:srgbClr val="00A0E9"/>
                </a:solidFill>
                <a:latin typeface="Arial" panose="020B0604020202020204" pitchFamily="34" charset="0"/>
                <a:ea typeface="微軟正黑體"/>
                <a:cs typeface="Arial" panose="020B0604020202020204" pitchFamily="34" charset="0"/>
              </a:rPr>
              <a:t>2.5 </a:t>
            </a:r>
            <a:r>
              <a:rPr lang="en-US" altLang="zh-TW" sz="2400" b="1" err="1">
                <a:solidFill>
                  <a:srgbClr val="00A0E9"/>
                </a:solidFill>
                <a:latin typeface="Arial" panose="020B0604020202020204" pitchFamily="34" charset="0"/>
                <a:ea typeface="微軟正黑體"/>
                <a:cs typeface="Arial" panose="020B0604020202020204" pitchFamily="34" charset="0"/>
              </a:rPr>
              <a:t>GbE</a:t>
            </a:r>
            <a:r>
              <a:rPr lang="en-US" altLang="zh-TW" sz="2400" b="1">
                <a:solidFill>
                  <a:srgbClr val="00A0E9"/>
                </a:solidFill>
                <a:latin typeface="Arial" panose="020B0604020202020204" pitchFamily="34" charset="0"/>
                <a:ea typeface="微軟正黑體"/>
                <a:cs typeface="Arial" panose="020B0604020202020204" pitchFamily="34" charset="0"/>
              </a:rPr>
              <a:t> LAN ports</a:t>
            </a:r>
            <a:endParaRPr lang="zh-TW" altLang="en-US" sz="2400" b="1">
              <a:solidFill>
                <a:srgbClr val="00A0E9"/>
              </a:solidFill>
              <a:latin typeface="Arial" panose="020B0604020202020204" pitchFamily="34" charset="0"/>
              <a:ea typeface="微軟正黑體"/>
              <a:cs typeface="Arial" panose="020B0604020202020204" pitchFamily="34" charset="0"/>
            </a:endParaRPr>
          </a:p>
        </p:txBody>
      </p:sp>
      <p:sp>
        <p:nvSpPr>
          <p:cNvPr id="2" name="矩形 1"/>
          <p:cNvSpPr/>
          <p:nvPr/>
        </p:nvSpPr>
        <p:spPr>
          <a:xfrm>
            <a:off x="1754342" y="2391711"/>
            <a:ext cx="4432156" cy="954107"/>
          </a:xfrm>
          <a:prstGeom prst="rect">
            <a:avLst/>
          </a:prstGeom>
        </p:spPr>
        <p:txBody>
          <a:bodyPr wrap="square" lIns="91440" tIns="45720" rIns="91440" bIns="45720" anchor="t">
            <a:spAutoFit/>
          </a:bodyPr>
          <a:lstStyle/>
          <a:p>
            <a:r>
              <a:rPr lang="en-US" altLang="zh-TW" sz="1400">
                <a:solidFill>
                  <a:schemeClr val="bg1"/>
                </a:solidFill>
                <a:latin typeface="Arial" panose="020B0604020202020204" pitchFamily="34" charset="0"/>
                <a:ea typeface="微軟正黑體"/>
                <a:cs typeface="Arial" panose="020B0604020202020204" pitchFamily="34" charset="0"/>
                <a:sym typeface="+mn-lt"/>
              </a:rPr>
              <a:t>Intel</a:t>
            </a:r>
            <a:r>
              <a:rPr lang="en-US" altLang="zh-TW" sz="1400" baseline="30000">
                <a:solidFill>
                  <a:schemeClr val="bg1"/>
                </a:solidFill>
                <a:latin typeface="Arial" panose="020B0604020202020204" pitchFamily="34" charset="0"/>
                <a:ea typeface="微軟正黑體"/>
                <a:cs typeface="Arial" panose="020B0604020202020204" pitchFamily="34" charset="0"/>
                <a:sym typeface="+mn-lt"/>
              </a:rPr>
              <a:t>®</a:t>
            </a:r>
            <a:r>
              <a:rPr lang="en-US" altLang="zh-TW" sz="1400">
                <a:solidFill>
                  <a:schemeClr val="bg1"/>
                </a:solidFill>
                <a:latin typeface="Arial" panose="020B0604020202020204" pitchFamily="34" charset="0"/>
                <a:ea typeface="微軟正黑體"/>
                <a:cs typeface="Arial" panose="020B0604020202020204" pitchFamily="34" charset="0"/>
                <a:sym typeface="+mn-lt"/>
              </a:rPr>
              <a:t> Core™ i9 16-core</a:t>
            </a:r>
            <a:r>
              <a:rPr lang="zh-TW" altLang="en-US" sz="1400">
                <a:solidFill>
                  <a:schemeClr val="bg1"/>
                </a:solidFill>
                <a:latin typeface="Arial" panose="020B0604020202020204" pitchFamily="34" charset="0"/>
                <a:ea typeface="微軟正黑體"/>
                <a:cs typeface="Arial" panose="020B0604020202020204" pitchFamily="34" charset="0"/>
                <a:sym typeface="+mn-lt"/>
              </a:rPr>
              <a:t> </a:t>
            </a:r>
            <a:r>
              <a:rPr lang="en-US" altLang="zh-TW" sz="1400">
                <a:solidFill>
                  <a:schemeClr val="bg1"/>
                </a:solidFill>
                <a:latin typeface="Arial" panose="020B0604020202020204" pitchFamily="34" charset="0"/>
                <a:ea typeface="微軟正黑體"/>
                <a:cs typeface="Arial" panose="020B0604020202020204" pitchFamily="34" charset="0"/>
                <a:sym typeface="+mn-lt"/>
              </a:rPr>
              <a:t>(8P+8E) / 24-thread</a:t>
            </a:r>
            <a:r>
              <a:rPr lang="zh-TW" altLang="en-US" sz="1400">
                <a:solidFill>
                  <a:schemeClr val="bg1"/>
                </a:solidFill>
                <a:latin typeface="Arial" panose="020B0604020202020204" pitchFamily="34" charset="0"/>
                <a:ea typeface="微軟正黑體"/>
                <a:cs typeface="Arial" panose="020B0604020202020204" pitchFamily="34" charset="0"/>
                <a:sym typeface="+mn-lt"/>
              </a:rPr>
              <a:t> </a:t>
            </a:r>
            <a:endParaRPr lang="en-US" altLang="zh-TW" sz="1400">
              <a:solidFill>
                <a:schemeClr val="bg1"/>
              </a:solidFill>
              <a:latin typeface="Arial" panose="020B0604020202020204" pitchFamily="34" charset="0"/>
              <a:ea typeface="微軟正黑體"/>
              <a:cs typeface="Arial" panose="020B0604020202020204" pitchFamily="34" charset="0"/>
              <a:sym typeface="+mn-lt"/>
            </a:endParaRPr>
          </a:p>
          <a:p>
            <a:r>
              <a:rPr lang="en-US" altLang="zh-TW" sz="1400">
                <a:solidFill>
                  <a:schemeClr val="bg1"/>
                </a:solidFill>
                <a:latin typeface="Arial" panose="020B0604020202020204" pitchFamily="34" charset="0"/>
                <a:ea typeface="微軟正黑體"/>
                <a:cs typeface="Arial" panose="020B0604020202020204" pitchFamily="34" charset="0"/>
                <a:sym typeface="+mn-lt"/>
              </a:rPr>
              <a:t>Intel</a:t>
            </a:r>
            <a:r>
              <a:rPr lang="en-US" altLang="zh-TW" sz="1400" baseline="30000">
                <a:solidFill>
                  <a:schemeClr val="bg1"/>
                </a:solidFill>
                <a:latin typeface="Arial" panose="020B0604020202020204" pitchFamily="34" charset="0"/>
                <a:ea typeface="微軟正黑體"/>
                <a:cs typeface="Arial" panose="020B0604020202020204" pitchFamily="34" charset="0"/>
                <a:sym typeface="+mn-lt"/>
              </a:rPr>
              <a:t>®</a:t>
            </a:r>
            <a:r>
              <a:rPr lang="en-US" altLang="zh-TW" sz="1400">
                <a:solidFill>
                  <a:schemeClr val="bg1"/>
                </a:solidFill>
                <a:latin typeface="Arial" panose="020B0604020202020204" pitchFamily="34" charset="0"/>
                <a:ea typeface="微軟正黑體"/>
                <a:cs typeface="Arial" panose="020B0604020202020204" pitchFamily="34" charset="0"/>
                <a:sym typeface="+mn-lt"/>
              </a:rPr>
              <a:t> Core™ i7 12-core (8P+4E) / 20-thread</a:t>
            </a:r>
            <a:endParaRPr lang="en-US" altLang="zh-TW" sz="1400">
              <a:solidFill>
                <a:schemeClr val="bg1"/>
              </a:solidFill>
              <a:latin typeface="Arial" panose="020B0604020202020204" pitchFamily="34" charset="0"/>
              <a:ea typeface="微軟正黑體"/>
              <a:cs typeface="Arial" panose="020B0604020202020204" pitchFamily="34" charset="0"/>
            </a:endParaRPr>
          </a:p>
          <a:p>
            <a:r>
              <a:rPr lang="en-US" altLang="zh-TW" sz="1400">
                <a:solidFill>
                  <a:schemeClr val="bg1"/>
                </a:solidFill>
                <a:latin typeface="Arial" panose="020B0604020202020204" pitchFamily="34" charset="0"/>
                <a:ea typeface="微軟正黑體"/>
                <a:cs typeface="Arial" panose="020B0604020202020204" pitchFamily="34" charset="0"/>
                <a:sym typeface="+mn-lt"/>
              </a:rPr>
              <a:t>Intel</a:t>
            </a:r>
            <a:r>
              <a:rPr lang="en-US" altLang="zh-TW" sz="1400" baseline="30000">
                <a:solidFill>
                  <a:schemeClr val="bg1"/>
                </a:solidFill>
                <a:latin typeface="Arial" panose="020B0604020202020204" pitchFamily="34" charset="0"/>
                <a:ea typeface="微軟正黑體"/>
                <a:cs typeface="Arial" panose="020B0604020202020204" pitchFamily="34" charset="0"/>
                <a:sym typeface="+mn-lt"/>
              </a:rPr>
              <a:t>®</a:t>
            </a:r>
            <a:r>
              <a:rPr lang="en-US" altLang="zh-TW" sz="1400">
                <a:solidFill>
                  <a:schemeClr val="bg1"/>
                </a:solidFill>
                <a:latin typeface="Arial" panose="020B0604020202020204" pitchFamily="34" charset="0"/>
                <a:ea typeface="微軟正黑體"/>
                <a:cs typeface="Arial" panose="020B0604020202020204" pitchFamily="34" charset="0"/>
                <a:sym typeface="+mn-lt"/>
              </a:rPr>
              <a:t> Core™ i5 6-core / 12-thread</a:t>
            </a:r>
          </a:p>
          <a:p>
            <a:endParaRPr lang="zh-TW" altLang="en-US" sz="1400">
              <a:solidFill>
                <a:schemeClr val="bg1"/>
              </a:solidFill>
              <a:latin typeface="Arial" panose="020B0604020202020204" pitchFamily="34" charset="0"/>
              <a:ea typeface="微軟正黑體"/>
              <a:cs typeface="Arial" panose="020B0604020202020204" pitchFamily="34" charset="0"/>
              <a:sym typeface="Lato"/>
            </a:endParaRPr>
          </a:p>
        </p:txBody>
      </p:sp>
      <p:pic>
        <p:nvPicPr>
          <p:cNvPr id="43" name="圖形 16">
            <a:extLst>
              <a:ext uri="{FF2B5EF4-FFF2-40B4-BE49-F238E27FC236}">
                <a16:creationId xmlns:a16="http://schemas.microsoft.com/office/drawing/2014/main" id="{AC656FB0-7650-49DE-8FD1-2E8540350D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93209" y="2136170"/>
            <a:ext cx="835471" cy="1002566"/>
          </a:xfrm>
          <a:prstGeom prst="rect">
            <a:avLst/>
          </a:prstGeom>
          <a:effectLst/>
        </p:spPr>
      </p:pic>
      <p:pic>
        <p:nvPicPr>
          <p:cNvPr id="44" name="圖形 2">
            <a:extLst>
              <a:ext uri="{FF2B5EF4-FFF2-40B4-BE49-F238E27FC236}">
                <a16:creationId xmlns:a16="http://schemas.microsoft.com/office/drawing/2014/main" id="{5944F89F-CF26-0D65-CCDF-554E3ACD7E31}"/>
              </a:ext>
            </a:extLst>
          </p:cNvPr>
          <p:cNvPicPr>
            <a:picLocks noChangeAspect="1"/>
          </p:cNvPicPr>
          <p:nvPr/>
        </p:nvPicPr>
        <p:blipFill rotWithShape="1">
          <a:blip r:embed="rId12">
            <a:lum bright="70000" contrast="-70000"/>
          </a:blip>
          <a:srcRect l="5955" t="5888" r="5955" b="5888"/>
          <a:stretch/>
        </p:blipFill>
        <p:spPr>
          <a:xfrm>
            <a:off x="6324769" y="5402900"/>
            <a:ext cx="771003" cy="608915"/>
          </a:xfrm>
          <a:prstGeom prst="rect">
            <a:avLst/>
          </a:prstGeom>
        </p:spPr>
      </p:pic>
    </p:spTree>
    <p:extLst>
      <p:ext uri="{BB962C8B-B14F-4D97-AF65-F5344CB8AC3E}">
        <p14:creationId xmlns:p14="http://schemas.microsoft.com/office/powerpoint/2010/main" val="2768493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0AAE7F-8902-6445-A878-6B702FD65E72}"/>
              </a:ext>
            </a:extLst>
          </p:cNvPr>
          <p:cNvSpPr/>
          <p:nvPr/>
        </p:nvSpPr>
        <p:spPr>
          <a:xfrm>
            <a:off x="274709" y="2346158"/>
            <a:ext cx="4324077" cy="4059235"/>
          </a:xfrm>
          <a:prstGeom prst="rect">
            <a:avLst/>
          </a:prstGeom>
        </p:spPr>
        <p:txBody>
          <a:bodyPr vert="horz" lIns="121920" tIns="60960" rIns="121920" bIns="60960" rtlCol="0" anchor="t">
            <a:noAutofit/>
          </a:bodyPr>
          <a:lstStyle/>
          <a:p>
            <a:pPr defTabSz="1219170" fontAlgn="base">
              <a:lnSpc>
                <a:spcPts val="2800"/>
              </a:lnSpc>
              <a:buClr>
                <a:srgbClr val="000000"/>
              </a:buClr>
            </a:pPr>
            <a:r>
              <a:rPr lang="en-US" altLang="zh-TW" sz="1900" kern="0">
                <a:solidFill>
                  <a:schemeClr val="bg1"/>
                </a:solidFill>
                <a:latin typeface="Arial" panose="020B0604020202020204" pitchFamily="34" charset="0"/>
                <a:cs typeface="Arial" panose="020B0604020202020204" pitchFamily="34" charset="0"/>
                <a:sym typeface="+mn-lt"/>
              </a:rPr>
              <a:t>TVS-h674T / TVS-h874T are shipped with the enterprise-level </a:t>
            </a:r>
            <a:r>
              <a:rPr lang="en-US" altLang="zh-TW" sz="1900" kern="0" err="1">
                <a:solidFill>
                  <a:schemeClr val="bg1"/>
                </a:solidFill>
                <a:latin typeface="Arial" panose="020B0604020202020204" pitchFamily="34" charset="0"/>
                <a:cs typeface="Arial" panose="020B0604020202020204" pitchFamily="34" charset="0"/>
                <a:sym typeface="+mn-lt"/>
              </a:rPr>
              <a:t>QuTS</a:t>
            </a:r>
            <a:r>
              <a:rPr lang="en-US" altLang="zh-TW" sz="1900" kern="0">
                <a:solidFill>
                  <a:schemeClr val="bg1"/>
                </a:solidFill>
                <a:latin typeface="Arial" panose="020B0604020202020204" pitchFamily="34" charset="0"/>
                <a:cs typeface="Arial" panose="020B0604020202020204" pitchFamily="34" charset="0"/>
                <a:sym typeface="+mn-lt"/>
              </a:rPr>
              <a:t> hero operating system, and also supports QTS - QNAP’s standard NAS operating system – that provides efficient memory utilization, and the advantage of </a:t>
            </a:r>
            <a:r>
              <a:rPr lang="en-US" altLang="zh-TW" sz="1900" kern="0" err="1">
                <a:solidFill>
                  <a:schemeClr val="bg1"/>
                </a:solidFill>
                <a:latin typeface="Arial" panose="020B0604020202020204" pitchFamily="34" charset="0"/>
                <a:cs typeface="Arial" panose="020B0604020202020204" pitchFamily="34" charset="0"/>
                <a:sym typeface="+mn-lt"/>
              </a:rPr>
              <a:t>Qtier</a:t>
            </a:r>
            <a:r>
              <a:rPr lang="en-US" altLang="zh-TW" sz="1900" kern="0">
                <a:solidFill>
                  <a:schemeClr val="bg1"/>
                </a:solidFill>
                <a:latin typeface="Arial" panose="020B0604020202020204" pitchFamily="34" charset="0"/>
                <a:cs typeface="Arial" panose="020B0604020202020204" pitchFamily="34" charset="0"/>
                <a:sym typeface="+mn-lt"/>
              </a:rPr>
              <a:t> auto-tiering. </a:t>
            </a:r>
            <a:endParaRPr lang="zh-TW" altLang="en-US" sz="1900" kern="0">
              <a:solidFill>
                <a:schemeClr val="bg1"/>
              </a:solidFill>
              <a:latin typeface="Arial" panose="020B0604020202020204" pitchFamily="34" charset="0"/>
              <a:cs typeface="Arial" panose="020B0604020202020204" pitchFamily="34" charset="0"/>
              <a:sym typeface="+mn-lt"/>
            </a:endParaRPr>
          </a:p>
        </p:txBody>
      </p:sp>
      <p:sp>
        <p:nvSpPr>
          <p:cNvPr id="6" name="文字方塊 5"/>
          <p:cNvSpPr txBox="1"/>
          <p:nvPr/>
        </p:nvSpPr>
        <p:spPr>
          <a:xfrm>
            <a:off x="292251" y="5192997"/>
            <a:ext cx="4324077" cy="1569660"/>
          </a:xfrm>
          <a:prstGeom prst="rect">
            <a:avLst/>
          </a:prstGeom>
          <a:noFill/>
        </p:spPr>
        <p:txBody>
          <a:bodyPr wrap="square" rtlCol="0">
            <a:spAutoFit/>
          </a:bodyPr>
          <a:lstStyle/>
          <a:p>
            <a:r>
              <a:rPr lang="en-US" altLang="zh-TW" sz="1600">
                <a:solidFill>
                  <a:schemeClr val="bg1"/>
                </a:solidFill>
                <a:latin typeface="Arial" panose="020B0604020202020204" pitchFamily="34" charset="0"/>
                <a:cs typeface="Arial" panose="020B0604020202020204" pitchFamily="34" charset="0"/>
              </a:rPr>
              <a:t>Note :</a:t>
            </a:r>
          </a:p>
          <a:p>
            <a:r>
              <a:rPr lang="zh-TW" altLang="en-US" sz="1600">
                <a:solidFill>
                  <a:schemeClr val="bg1"/>
                </a:solidFill>
                <a:latin typeface="Arial" panose="020B0604020202020204" pitchFamily="34" charset="0"/>
                <a:cs typeface="Arial" panose="020B0604020202020204" pitchFamily="34" charset="0"/>
              </a:rPr>
              <a:t>​​​</a:t>
            </a:r>
            <a:r>
              <a:rPr lang="en-US" altLang="zh-TW" sz="1600">
                <a:solidFill>
                  <a:schemeClr val="bg1"/>
                </a:solidFill>
                <a:latin typeface="Arial" panose="020B0604020202020204" pitchFamily="34" charset="0"/>
                <a:cs typeface="Arial" panose="020B0604020202020204" pitchFamily="34" charset="0"/>
              </a:rPr>
              <a:t>QTS and </a:t>
            </a:r>
            <a:r>
              <a:rPr lang="en-US" altLang="zh-TW" sz="1600" err="1">
                <a:solidFill>
                  <a:schemeClr val="bg1"/>
                </a:solidFill>
                <a:latin typeface="Arial" panose="020B0604020202020204" pitchFamily="34" charset="0"/>
                <a:cs typeface="Arial" panose="020B0604020202020204" pitchFamily="34" charset="0"/>
              </a:rPr>
              <a:t>QuTS</a:t>
            </a:r>
            <a:r>
              <a:rPr lang="en-US" altLang="zh-TW" sz="1600">
                <a:solidFill>
                  <a:schemeClr val="bg1"/>
                </a:solidFill>
                <a:latin typeface="Arial" panose="020B0604020202020204" pitchFamily="34" charset="0"/>
                <a:cs typeface="Arial" panose="020B0604020202020204" pitchFamily="34" charset="0"/>
              </a:rPr>
              <a:t> hero use different file systems. You must remove all the drives &amp; backup data from the TVS-h674T /</a:t>
            </a:r>
            <a:r>
              <a:rPr lang="zh-TW" altLang="en-US" sz="1600">
                <a:solidFill>
                  <a:schemeClr val="bg1"/>
                </a:solidFill>
                <a:latin typeface="Arial" panose="020B0604020202020204" pitchFamily="34" charset="0"/>
                <a:cs typeface="Arial" panose="020B0604020202020204" pitchFamily="34" charset="0"/>
              </a:rPr>
              <a:t> </a:t>
            </a:r>
            <a:r>
              <a:rPr lang="en-US" altLang="zh-TW" sz="1600">
                <a:solidFill>
                  <a:schemeClr val="bg1"/>
                </a:solidFill>
                <a:latin typeface="Arial" panose="020B0604020202020204" pitchFamily="34" charset="0"/>
                <a:cs typeface="Arial" panose="020B0604020202020204" pitchFamily="34" charset="0"/>
              </a:rPr>
              <a:t>TVS-h874T before switching from </a:t>
            </a:r>
            <a:r>
              <a:rPr lang="en-US" altLang="zh-TW" sz="1600" err="1">
                <a:solidFill>
                  <a:schemeClr val="bg1"/>
                </a:solidFill>
                <a:latin typeface="Arial" panose="020B0604020202020204" pitchFamily="34" charset="0"/>
                <a:cs typeface="Arial" panose="020B0604020202020204" pitchFamily="34" charset="0"/>
              </a:rPr>
              <a:t>QuTS</a:t>
            </a:r>
            <a:r>
              <a:rPr lang="en-US" altLang="zh-TW" sz="1600">
                <a:solidFill>
                  <a:schemeClr val="bg1"/>
                </a:solidFill>
                <a:latin typeface="Arial" panose="020B0604020202020204" pitchFamily="34" charset="0"/>
                <a:cs typeface="Arial" panose="020B0604020202020204" pitchFamily="34" charset="0"/>
              </a:rPr>
              <a:t> hero to QTS.</a:t>
            </a:r>
            <a:endParaRPr lang="zh-TW" altLang="en-US" sz="1600">
              <a:solidFill>
                <a:schemeClr val="bg1"/>
              </a:solidFill>
              <a:latin typeface="Arial" panose="020B0604020202020204" pitchFamily="34" charset="0"/>
              <a:cs typeface="Arial" panose="020B0604020202020204" pitchFamily="34" charset="0"/>
            </a:endParaRPr>
          </a:p>
        </p:txBody>
      </p:sp>
      <p:grpSp>
        <p:nvGrpSpPr>
          <p:cNvPr id="11" name="群組 10"/>
          <p:cNvGrpSpPr/>
          <p:nvPr/>
        </p:nvGrpSpPr>
        <p:grpSpPr>
          <a:xfrm>
            <a:off x="4616328" y="2346158"/>
            <a:ext cx="7575673" cy="4059235"/>
            <a:chOff x="4616328" y="2346158"/>
            <a:chExt cx="7575673" cy="4059235"/>
          </a:xfrm>
        </p:grpSpPr>
        <p:pic>
          <p:nvPicPr>
            <p:cNvPr id="7" name="Picture 6" descr="A screenshot of a computer&#10;&#10;Description automatically generated with medium confidence">
              <a:extLst>
                <a:ext uri="{FF2B5EF4-FFF2-40B4-BE49-F238E27FC236}">
                  <a16:creationId xmlns:a16="http://schemas.microsoft.com/office/drawing/2014/main" id="{ACAEBFF1-834F-ACDB-7F2B-E53573806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328" y="2346158"/>
              <a:ext cx="7575673" cy="4059235"/>
            </a:xfrm>
            <a:prstGeom prst="rect">
              <a:avLst/>
            </a:prstGeom>
          </p:spPr>
        </p:pic>
        <p:pic>
          <p:nvPicPr>
            <p:cNvPr id="8" name="圖片 7"/>
            <p:cNvPicPr>
              <a:picLocks noChangeAspect="1"/>
            </p:cNvPicPr>
            <p:nvPr/>
          </p:nvPicPr>
          <p:blipFill rotWithShape="1">
            <a:blip r:embed="rId4"/>
            <a:srcRect b="43173"/>
            <a:stretch/>
          </p:blipFill>
          <p:spPr>
            <a:xfrm>
              <a:off x="4812805" y="2564448"/>
              <a:ext cx="6964558" cy="1299339"/>
            </a:xfrm>
            <a:prstGeom prst="rect">
              <a:avLst/>
            </a:prstGeom>
          </p:spPr>
        </p:pic>
      </p:grpSp>
      <p:sp>
        <p:nvSpPr>
          <p:cNvPr id="4" name="文字方塊 3">
            <a:extLst>
              <a:ext uri="{FF2B5EF4-FFF2-40B4-BE49-F238E27FC236}">
                <a16:creationId xmlns:a16="http://schemas.microsoft.com/office/drawing/2014/main" id="{B81B7ED6-8761-6DA5-D654-0543AA6A7B1A}"/>
              </a:ext>
            </a:extLst>
          </p:cNvPr>
          <p:cNvSpPr txBox="1"/>
          <p:nvPr/>
        </p:nvSpPr>
        <p:spPr>
          <a:xfrm>
            <a:off x="-1" y="155447"/>
            <a:ext cx="12191999" cy="1384995"/>
          </a:xfrm>
          <a:prstGeom prst="rect">
            <a:avLst/>
          </a:prstGeom>
          <a:noFill/>
        </p:spPr>
        <p:txBody>
          <a:bodyPr wrap="square" lIns="91440" tIns="45720" rIns="91440" bIns="45720" rtlCol="0" anchor="t">
            <a:spAutoFit/>
          </a:bodyPr>
          <a:lstStyle/>
          <a:p>
            <a:pPr algn="ctr"/>
            <a:r>
              <a:rPr lang="en-US" altLang="zh-TW" sz="4200" b="1">
                <a:solidFill>
                  <a:schemeClr val="bg1"/>
                </a:solidFill>
                <a:latin typeface="Arial" panose="020B0604020202020204" pitchFamily="34" charset="0"/>
                <a:ea typeface="微軟正黑體"/>
                <a:cs typeface="Arial" panose="020B0604020202020204" pitchFamily="34" charset="0"/>
                <a:sym typeface="+mn-lt"/>
              </a:rPr>
              <a:t>Switch NAS operating systems between </a:t>
            </a:r>
            <a:r>
              <a:rPr lang="en-US" altLang="zh-TW" sz="4200" b="1" err="1">
                <a:solidFill>
                  <a:schemeClr val="bg1"/>
                </a:solidFill>
                <a:latin typeface="Arial" panose="020B0604020202020204" pitchFamily="34" charset="0"/>
                <a:ea typeface="微軟正黑體"/>
                <a:cs typeface="Arial" panose="020B0604020202020204" pitchFamily="34" charset="0"/>
                <a:sym typeface="+mn-lt"/>
              </a:rPr>
              <a:t>QuTS</a:t>
            </a:r>
            <a:r>
              <a:rPr lang="en-US" altLang="zh-TW" sz="4200" b="1">
                <a:solidFill>
                  <a:schemeClr val="bg1"/>
                </a:solidFill>
                <a:latin typeface="Arial" panose="020B0604020202020204" pitchFamily="34" charset="0"/>
                <a:ea typeface="微軟正黑體"/>
                <a:cs typeface="Arial" panose="020B0604020202020204" pitchFamily="34" charset="0"/>
                <a:sym typeface="+mn-lt"/>
              </a:rPr>
              <a:t> hero and QTS for higher everyday </a:t>
            </a:r>
            <a:r>
              <a:rPr lang="en-US" altLang="zh-TW" sz="4000" b="1">
                <a:solidFill>
                  <a:schemeClr val="bg1"/>
                </a:solidFill>
                <a:latin typeface="Arial" panose="020B0604020202020204" pitchFamily="34" charset="0"/>
                <a:ea typeface="微軟正黑體"/>
                <a:cs typeface="Arial" panose="020B0604020202020204" pitchFamily="34" charset="0"/>
                <a:sym typeface="+mn-lt"/>
              </a:rPr>
              <a:t>performance</a:t>
            </a:r>
            <a:r>
              <a:rPr lang="en-US" altLang="zh-TW" sz="4200" b="1">
                <a:solidFill>
                  <a:schemeClr val="bg1"/>
                </a:solidFill>
                <a:latin typeface="Arial" panose="020B0604020202020204" pitchFamily="34" charset="0"/>
                <a:ea typeface="微軟正黑體"/>
                <a:cs typeface="Arial" panose="020B0604020202020204" pitchFamily="34" charset="0"/>
                <a:sym typeface="+mn-lt"/>
              </a:rPr>
              <a:t>​</a:t>
            </a:r>
          </a:p>
        </p:txBody>
      </p:sp>
    </p:spTree>
    <p:extLst>
      <p:ext uri="{BB962C8B-B14F-4D97-AF65-F5344CB8AC3E}">
        <p14:creationId xmlns:p14="http://schemas.microsoft.com/office/powerpoint/2010/main" val="3821989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AD8A389C-5DDA-44C8-457C-29173037D138}"/>
              </a:ext>
            </a:extLst>
          </p:cNvPr>
          <p:cNvSpPr txBox="1"/>
          <p:nvPr/>
        </p:nvSpPr>
        <p:spPr>
          <a:xfrm>
            <a:off x="486809" y="1855690"/>
            <a:ext cx="11630297" cy="746679"/>
          </a:xfrm>
          <a:prstGeom prst="rect">
            <a:avLst/>
          </a:prstGeom>
          <a:noFill/>
        </p:spPr>
        <p:txBody>
          <a:bodyPr wrap="square">
            <a:spAutoFit/>
          </a:bodyPr>
          <a:lstStyle/>
          <a:p>
            <a:pPr fontAlgn="base">
              <a:lnSpc>
                <a:spcPts val="1300"/>
              </a:lnSpc>
            </a:pPr>
            <a:r>
              <a:rPr lang="en-US" altLang="zh-TW" sz="1000">
                <a:solidFill>
                  <a:schemeClr val="bg1"/>
                </a:solidFill>
                <a:latin typeface="Arial" panose="020B0604020202020204" pitchFamily="34" charset="0"/>
                <a:cs typeface="Arial" panose="020B0604020202020204" pitchFamily="34" charset="0"/>
                <a:sym typeface="+mn-lt"/>
              </a:rPr>
              <a:t>Faced with the explosive growth of data, VDI popularity, increasing SSD adoption, 8K media, and other disruptive IT trends, modern businesses need dependable storage systems to meet future demands. QNAP’s new “</a:t>
            </a:r>
            <a:r>
              <a:rPr lang="en-US" altLang="zh-TW" sz="1000" err="1">
                <a:solidFill>
                  <a:schemeClr val="bg1"/>
                </a:solidFill>
                <a:latin typeface="Arial" panose="020B0604020202020204" pitchFamily="34" charset="0"/>
                <a:cs typeface="Arial" panose="020B0604020202020204" pitchFamily="34" charset="0"/>
                <a:sym typeface="+mn-lt"/>
              </a:rPr>
              <a:t>QuTS</a:t>
            </a:r>
            <a:r>
              <a:rPr lang="en-US" altLang="zh-TW" sz="1000">
                <a:solidFill>
                  <a:schemeClr val="bg1"/>
                </a:solidFill>
                <a:latin typeface="Arial" panose="020B0604020202020204" pitchFamily="34" charset="0"/>
                <a:cs typeface="Arial" panose="020B0604020202020204" pitchFamily="34" charset="0"/>
                <a:sym typeface="+mn-lt"/>
              </a:rPr>
              <a:t> hero” operating system combines the app-based QTS with a 128-bit ZFS file system to provide flexible storage management, comprehensive data protection and optimized performance to meet the needs of business-critical applications.​</a:t>
            </a:r>
          </a:p>
          <a:p>
            <a:pPr fontAlgn="base">
              <a:lnSpc>
                <a:spcPts val="1300"/>
              </a:lnSpc>
            </a:pPr>
            <a:r>
              <a:rPr lang="en-US" altLang="zh-TW" sz="1000">
                <a:solidFill>
                  <a:schemeClr val="bg1"/>
                </a:solidFill>
                <a:latin typeface="Arial" panose="020B0604020202020204" pitchFamily="34" charset="0"/>
                <a:cs typeface="Arial" panose="020B0604020202020204" pitchFamily="34" charset="0"/>
                <a:sym typeface="+mn-lt"/>
              </a:rPr>
              <a:t>Learn More: </a:t>
            </a:r>
            <a:r>
              <a:rPr lang="en-US" altLang="zh-TW" sz="1000" u="sng">
                <a:solidFill>
                  <a:schemeClr val="bg1"/>
                </a:solidFill>
                <a:latin typeface="Arial" panose="020B0604020202020204" pitchFamily="34" charset="0"/>
                <a:cs typeface="Arial" panose="020B0604020202020204" pitchFamily="34" charset="0"/>
                <a:sym typeface="+mn-lt"/>
              </a:rPr>
              <a:t>Why QNAP business NAS uses ZFS​</a:t>
            </a:r>
            <a:endParaRPr lang="zh-TW" altLang="en-US" sz="1000" b="0" i="0" u="sng" strike="noStrike">
              <a:solidFill>
                <a:schemeClr val="bg1"/>
              </a:solidFill>
              <a:effectLst/>
              <a:latin typeface="Arial" panose="020B0604020202020204" pitchFamily="34" charset="0"/>
              <a:cs typeface="Arial" panose="020B0604020202020204" pitchFamily="34" charset="0"/>
              <a:sym typeface="+mn-lt"/>
            </a:endParaRPr>
          </a:p>
        </p:txBody>
      </p:sp>
      <p:grpSp>
        <p:nvGrpSpPr>
          <p:cNvPr id="4" name="群組 3">
            <a:extLst>
              <a:ext uri="{FF2B5EF4-FFF2-40B4-BE49-F238E27FC236}">
                <a16:creationId xmlns:a16="http://schemas.microsoft.com/office/drawing/2014/main" id="{9D122F68-606A-98E0-9BBD-217F4DBA1F80}"/>
              </a:ext>
            </a:extLst>
          </p:cNvPr>
          <p:cNvGrpSpPr/>
          <p:nvPr/>
        </p:nvGrpSpPr>
        <p:grpSpPr>
          <a:xfrm>
            <a:off x="3890401" y="2711998"/>
            <a:ext cx="4326528" cy="4029962"/>
            <a:chOff x="3890401" y="2711997"/>
            <a:chExt cx="4326528" cy="4205271"/>
          </a:xfrm>
        </p:grpSpPr>
        <p:pic>
          <p:nvPicPr>
            <p:cNvPr id="19" name="图片 57">
              <a:extLst>
                <a:ext uri="{FF2B5EF4-FFF2-40B4-BE49-F238E27FC236}">
                  <a16:creationId xmlns:a16="http://schemas.microsoft.com/office/drawing/2014/main" id="{BDF09C8A-28C3-9A98-988E-15D66F57920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973724" y="4628674"/>
              <a:ext cx="4176402" cy="343047"/>
            </a:xfrm>
            <a:prstGeom prst="rect">
              <a:avLst/>
            </a:prstGeom>
          </p:spPr>
        </p:pic>
        <p:pic>
          <p:nvPicPr>
            <p:cNvPr id="23" name="图片 57">
              <a:extLst>
                <a:ext uri="{FF2B5EF4-FFF2-40B4-BE49-F238E27FC236}">
                  <a16:creationId xmlns:a16="http://schemas.microsoft.com/office/drawing/2014/main" id="{9293F225-254D-4225-86A4-47944528A1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5957205" y="4657543"/>
              <a:ext cx="4176402" cy="343047"/>
            </a:xfrm>
            <a:prstGeom prst="rect">
              <a:avLst/>
            </a:prstGeom>
          </p:spPr>
        </p:pic>
      </p:grpSp>
      <p:sp>
        <p:nvSpPr>
          <p:cNvPr id="25" name="文字方塊 24">
            <a:extLst>
              <a:ext uri="{FF2B5EF4-FFF2-40B4-BE49-F238E27FC236}">
                <a16:creationId xmlns:a16="http://schemas.microsoft.com/office/drawing/2014/main" id="{E86B2D96-A8F9-BA1A-F4F6-0B4292006D4F}"/>
              </a:ext>
            </a:extLst>
          </p:cNvPr>
          <p:cNvSpPr txBox="1"/>
          <p:nvPr/>
        </p:nvSpPr>
        <p:spPr>
          <a:xfrm>
            <a:off x="118530" y="1485803"/>
            <a:ext cx="11834949" cy="369332"/>
          </a:xfrm>
          <a:prstGeom prst="rect">
            <a:avLst/>
          </a:prstGeom>
          <a:noFill/>
        </p:spPr>
        <p:txBody>
          <a:bodyPr wrap="square">
            <a:spAutoFit/>
          </a:bodyPr>
          <a:lstStyle/>
          <a:p>
            <a:pPr algn="ctr" fontAlgn="base"/>
            <a:r>
              <a:rPr lang="en-US" altLang="zh-TW" b="1">
                <a:solidFill>
                  <a:srgbClr val="FF0000"/>
                </a:solidFill>
                <a:latin typeface="Arial" panose="020B0604020202020204" pitchFamily="34" charset="0"/>
                <a:cs typeface="Arial" panose="020B0604020202020204" pitchFamily="34" charset="0"/>
                <a:sym typeface="+mn-lt"/>
              </a:rPr>
              <a:t>ZFS-based </a:t>
            </a:r>
            <a:r>
              <a:rPr lang="en-US" altLang="zh-TW" b="1" err="1">
                <a:solidFill>
                  <a:srgbClr val="FF0000"/>
                </a:solidFill>
                <a:latin typeface="Arial" panose="020B0604020202020204" pitchFamily="34" charset="0"/>
                <a:cs typeface="Arial" panose="020B0604020202020204" pitchFamily="34" charset="0"/>
                <a:sym typeface="+mn-lt"/>
              </a:rPr>
              <a:t>QuTS</a:t>
            </a:r>
            <a:r>
              <a:rPr lang="en-US" altLang="zh-TW" b="1">
                <a:solidFill>
                  <a:srgbClr val="FF0000"/>
                </a:solidFill>
                <a:latin typeface="Arial" panose="020B0604020202020204" pitchFamily="34" charset="0"/>
                <a:cs typeface="Arial" panose="020B0604020202020204" pitchFamily="34" charset="0"/>
                <a:sym typeface="+mn-lt"/>
              </a:rPr>
              <a:t> hero ensures performance and data integrity​</a:t>
            </a:r>
            <a:endParaRPr lang="zh-TW" altLang="en-US" sz="1100" b="0" i="0" u="none" strike="noStrike">
              <a:solidFill>
                <a:srgbClr val="FF0000"/>
              </a:solidFill>
              <a:effectLst/>
              <a:latin typeface="Arial" panose="020B0604020202020204" pitchFamily="34" charset="0"/>
              <a:cs typeface="Arial" panose="020B0604020202020204" pitchFamily="34" charset="0"/>
              <a:sym typeface="+mn-lt"/>
            </a:endParaRPr>
          </a:p>
        </p:txBody>
      </p:sp>
      <p:graphicFrame>
        <p:nvGraphicFramePr>
          <p:cNvPr id="7" name="表格 6"/>
          <p:cNvGraphicFramePr>
            <a:graphicFrameLocks noGrp="1"/>
          </p:cNvGraphicFramePr>
          <p:nvPr>
            <p:extLst>
              <p:ext uri="{D42A27DB-BD31-4B8C-83A1-F6EECF244321}">
                <p14:modId xmlns:p14="http://schemas.microsoft.com/office/powerpoint/2010/main" val="1719814066"/>
              </p:ext>
            </p:extLst>
          </p:nvPr>
        </p:nvGraphicFramePr>
        <p:xfrm>
          <a:off x="609598" y="2605218"/>
          <a:ext cx="10972800" cy="4200313"/>
        </p:xfrm>
        <a:graphic>
          <a:graphicData uri="http://schemas.openxmlformats.org/drawingml/2006/table">
            <a:tbl>
              <a:tblPr/>
              <a:tblGrid>
                <a:gridCol w="3771619">
                  <a:extLst>
                    <a:ext uri="{9D8B030D-6E8A-4147-A177-3AD203B41FA5}">
                      <a16:colId xmlns:a16="http://schemas.microsoft.com/office/drawing/2014/main" val="2975006773"/>
                    </a:ext>
                  </a:extLst>
                </a:gridCol>
                <a:gridCol w="3879636">
                  <a:extLst>
                    <a:ext uri="{9D8B030D-6E8A-4147-A177-3AD203B41FA5}">
                      <a16:colId xmlns:a16="http://schemas.microsoft.com/office/drawing/2014/main" val="3630785539"/>
                    </a:ext>
                  </a:extLst>
                </a:gridCol>
                <a:gridCol w="3321545">
                  <a:extLst>
                    <a:ext uri="{9D8B030D-6E8A-4147-A177-3AD203B41FA5}">
                      <a16:colId xmlns:a16="http://schemas.microsoft.com/office/drawing/2014/main" val="1118809877"/>
                    </a:ext>
                  </a:extLst>
                </a:gridCol>
              </a:tblGrid>
              <a:tr h="261043">
                <a:tc>
                  <a:txBody>
                    <a:bodyPr/>
                    <a:lstStyle/>
                    <a:p>
                      <a:pPr algn="ctr" fontAlgn="auto"/>
                      <a:r>
                        <a:rPr lang="en-US" sz="900" b="1" i="0">
                          <a:solidFill>
                            <a:srgbClr val="000000"/>
                          </a:solidFill>
                          <a:effectLst/>
                          <a:latin typeface="Arial" panose="020B0604020202020204" pitchFamily="34" charset="0"/>
                          <a:cs typeface="Arial" panose="020B0604020202020204" pitchFamily="34" charset="0"/>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base"/>
                      <a:r>
                        <a:rPr lang="en-US" sz="1050" b="1" i="0" err="1">
                          <a:solidFill>
                            <a:srgbClr val="FFFFFF"/>
                          </a:solidFill>
                          <a:effectLst/>
                          <a:latin typeface="Arial" panose="020B0604020202020204" pitchFamily="34" charset="0"/>
                          <a:cs typeface="Arial" panose="020B0604020202020204" pitchFamily="34" charset="0"/>
                        </a:rPr>
                        <a:t>QuTS</a:t>
                      </a:r>
                      <a:r>
                        <a:rPr lang="en-US" sz="1050" b="1" i="0">
                          <a:solidFill>
                            <a:srgbClr val="FFFFFF"/>
                          </a:solidFill>
                          <a:effectLst/>
                          <a:latin typeface="Arial" panose="020B0604020202020204" pitchFamily="34" charset="0"/>
                          <a:cs typeface="Arial" panose="020B0604020202020204" pitchFamily="34" charset="0"/>
                        </a:rPr>
                        <a:t> hero</a:t>
                      </a:r>
                      <a:r>
                        <a:rPr lang="en-US" sz="1050" b="0" i="0">
                          <a:solidFill>
                            <a:srgbClr val="FFFFFF"/>
                          </a:solidFill>
                          <a:effectLst/>
                          <a:latin typeface="Arial" panose="020B0604020202020204" pitchFamily="34" charset="0"/>
                          <a:cs typeface="Arial" panose="020B0604020202020204" pitchFamily="34" charset="0"/>
                        </a:rPr>
                        <a:t>​</a:t>
                      </a:r>
                      <a:endParaRPr lang="en-US" sz="105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00000"/>
                    </a:solidFill>
                  </a:tcPr>
                </a:tc>
                <a:tc>
                  <a:txBody>
                    <a:bodyPr/>
                    <a:lstStyle/>
                    <a:p>
                      <a:pPr algn="ctr" fontAlgn="base"/>
                      <a:r>
                        <a:rPr lang="en-US" sz="1050" b="1" i="0">
                          <a:solidFill>
                            <a:srgbClr val="FFFFFF"/>
                          </a:solidFill>
                          <a:effectLst/>
                          <a:latin typeface="Arial" panose="020B0604020202020204" pitchFamily="34" charset="0"/>
                          <a:cs typeface="Arial" panose="020B0604020202020204" pitchFamily="34" charset="0"/>
                        </a:rPr>
                        <a:t>QTS</a:t>
                      </a:r>
                      <a:r>
                        <a:rPr lang="en-US" sz="1050" b="0" i="0">
                          <a:solidFill>
                            <a:srgbClr val="FFFFFF"/>
                          </a:solidFill>
                          <a:effectLst/>
                          <a:latin typeface="Arial" panose="020B0604020202020204" pitchFamily="34" charset="0"/>
                          <a:cs typeface="Arial" panose="020B0604020202020204" pitchFamily="34" charset="0"/>
                        </a:rPr>
                        <a:t>​</a:t>
                      </a:r>
                      <a:endParaRPr lang="en-US" sz="105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04CD0"/>
                    </a:solidFill>
                  </a:tcPr>
                </a:tc>
                <a:extLst>
                  <a:ext uri="{0D108BD9-81ED-4DB2-BD59-A6C34878D82A}">
                    <a16:rowId xmlns:a16="http://schemas.microsoft.com/office/drawing/2014/main" val="1650594847"/>
                  </a:ext>
                </a:extLst>
              </a:tr>
              <a:tr h="230438">
                <a:tc>
                  <a:txBody>
                    <a:bodyPr/>
                    <a:lstStyle/>
                    <a:p>
                      <a:pPr algn="ctr" fontAlgn="base"/>
                      <a:r>
                        <a:rPr lang="en-US" sz="900" b="1" i="0">
                          <a:solidFill>
                            <a:srgbClr val="000000"/>
                          </a:solidFill>
                          <a:effectLst/>
                          <a:latin typeface="Arial" panose="020B0604020202020204" pitchFamily="34" charset="0"/>
                          <a:cs typeface="Arial" panose="020B0604020202020204" pitchFamily="34" charset="0"/>
                        </a:rPr>
                        <a:t>Filesystem</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ZFS​</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Ext4​</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extLst>
                  <a:ext uri="{0D108BD9-81ED-4DB2-BD59-A6C34878D82A}">
                    <a16:rowId xmlns:a16="http://schemas.microsoft.com/office/drawing/2014/main" val="899810512"/>
                  </a:ext>
                </a:extLst>
              </a:tr>
              <a:tr h="444650">
                <a:tc>
                  <a:txBody>
                    <a:bodyPr/>
                    <a:lstStyle/>
                    <a:p>
                      <a:pPr algn="ctr" fontAlgn="base"/>
                      <a:r>
                        <a:rPr lang="en-US" sz="900" b="1" i="0">
                          <a:solidFill>
                            <a:srgbClr val="000000"/>
                          </a:solidFill>
                          <a:effectLst/>
                          <a:latin typeface="Arial" panose="020B0604020202020204" pitchFamily="34" charset="0"/>
                          <a:cs typeface="Arial" panose="020B0604020202020204" pitchFamily="34" charset="0"/>
                        </a:rPr>
                        <a:t>SSD</a:t>
                      </a:r>
                      <a:r>
                        <a:rPr lang="en-US" altLang="zh-TW" sz="900" b="1" i="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900" b="1" i="0">
                          <a:solidFill>
                            <a:srgbClr val="000000"/>
                          </a:solidFill>
                          <a:effectLst/>
                          <a:latin typeface="Arial" panose="020B0604020202020204" pitchFamily="34" charset="0"/>
                          <a:cs typeface="Arial" panose="020B0604020202020204" pitchFamily="34" charset="0"/>
                        </a:rPr>
                        <a:t>Cache</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Read Cache</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Read/Write Cache</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b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Read Cache</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b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Write Cache</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extLst>
                  <a:ext uri="{0D108BD9-81ED-4DB2-BD59-A6C34878D82A}">
                    <a16:rowId xmlns:a16="http://schemas.microsoft.com/office/drawing/2014/main" val="83098945"/>
                  </a:ext>
                </a:extLst>
              </a:tr>
              <a:tr h="211416">
                <a:tc>
                  <a:txBody>
                    <a:bodyPr/>
                    <a:lstStyle/>
                    <a:p>
                      <a:pPr algn="ctr" fontAlgn="base"/>
                      <a:r>
                        <a:rPr lang="en-US" sz="900" b="1" i="0">
                          <a:solidFill>
                            <a:srgbClr val="000000"/>
                          </a:solidFill>
                          <a:effectLst/>
                          <a:latin typeface="Arial" panose="020B0604020202020204" pitchFamily="34" charset="0"/>
                          <a:cs typeface="Arial" panose="020B0604020202020204" pitchFamily="34" charset="0"/>
                        </a:rPr>
                        <a:t>Inline Compression</a:t>
                      </a:r>
                      <a:r>
                        <a:rPr lang="en-US" sz="900" b="0" i="0">
                          <a:solidFill>
                            <a:srgbClr val="000000"/>
                          </a:solidFill>
                          <a:effectLst/>
                          <a:latin typeface="Arial" panose="020B0604020202020204" pitchFamily="34" charset="0"/>
                          <a:cs typeface="Arial" panose="020B0604020202020204" pitchFamily="34" charset="0"/>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a:solidFill>
                            <a:srgbClr val="FF0000"/>
                          </a:solidFill>
                          <a:effectLst/>
                          <a:latin typeface="Arial" panose="020B0604020202020204" pitchFamily="34" charset="0"/>
                          <a:cs typeface="Arial" panose="020B0604020202020204" pitchFamily="34" charset="0"/>
                        </a:rPr>
                        <a:t>Yes​</a:t>
                      </a:r>
                      <a:br>
                        <a:rPr lang="en-US" sz="900" b="0" i="0">
                          <a:solidFill>
                            <a:srgbClr val="FF0000"/>
                          </a:solidFill>
                          <a:effectLst/>
                          <a:latin typeface="Arial" panose="020B0604020202020204" pitchFamily="34" charset="0"/>
                          <a:cs typeface="Arial" panose="020B0604020202020204" pitchFamily="34" charset="0"/>
                        </a:rPr>
                      </a:br>
                      <a:r>
                        <a:rPr lang="en-US" sz="900" b="0" i="0">
                          <a:solidFill>
                            <a:srgbClr val="FF0000"/>
                          </a:solidFill>
                          <a:effectLst/>
                          <a:latin typeface="Arial" panose="020B0604020202020204" pitchFamily="34" charset="0"/>
                          <a:cs typeface="Arial" panose="020B0604020202020204" pitchFamily="34" charset="0"/>
                        </a:rPr>
                        <a:t>(LZ4 compression, ideal for RAW files and document files)​</a:t>
                      </a:r>
                      <a:endParaRPr lang="en-US"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No</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extLst>
                  <a:ext uri="{0D108BD9-81ED-4DB2-BD59-A6C34878D82A}">
                    <a16:rowId xmlns:a16="http://schemas.microsoft.com/office/drawing/2014/main" val="917097180"/>
                  </a:ext>
                </a:extLst>
              </a:tr>
              <a:tr h="190255">
                <a:tc>
                  <a:txBody>
                    <a:bodyPr/>
                    <a:lstStyle/>
                    <a:p>
                      <a:pPr algn="ctr" fontAlgn="base"/>
                      <a:r>
                        <a:rPr lang="en-US" sz="900" b="1" i="0">
                          <a:solidFill>
                            <a:srgbClr val="000000"/>
                          </a:solidFill>
                          <a:effectLst/>
                          <a:latin typeface="Arial" panose="020B0604020202020204" pitchFamily="34" charset="0"/>
                          <a:cs typeface="Arial" panose="020B0604020202020204" pitchFamily="34" charset="0"/>
                        </a:rPr>
                        <a:t>Inline Deduplication</a:t>
                      </a:r>
                      <a:r>
                        <a:rPr lang="en-US" sz="900" b="0" i="0">
                          <a:solidFill>
                            <a:srgbClr val="000000"/>
                          </a:solidFill>
                          <a:effectLst/>
                          <a:latin typeface="Arial" panose="020B0604020202020204" pitchFamily="34" charset="0"/>
                          <a:cs typeface="Arial" panose="020B0604020202020204" pitchFamily="34" charset="0"/>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a:solidFill>
                            <a:srgbClr val="FF0000"/>
                          </a:solidFill>
                          <a:effectLst/>
                          <a:latin typeface="Arial" panose="020B0604020202020204" pitchFamily="34" charset="0"/>
                          <a:cs typeface="Arial" panose="020B0604020202020204" pitchFamily="34" charset="0"/>
                        </a:rPr>
                        <a:t>Yes​</a:t>
                      </a:r>
                      <a:br>
                        <a:rPr lang="en-US" sz="900" b="0" i="0">
                          <a:solidFill>
                            <a:srgbClr val="FF0000"/>
                          </a:solidFill>
                          <a:effectLst/>
                          <a:latin typeface="Arial" panose="020B0604020202020204" pitchFamily="34" charset="0"/>
                          <a:cs typeface="Arial" panose="020B0604020202020204" pitchFamily="34" charset="0"/>
                        </a:rPr>
                      </a:br>
                      <a:r>
                        <a:rPr lang="en-US" sz="900" b="0" i="0">
                          <a:solidFill>
                            <a:srgbClr val="FF0000"/>
                          </a:solidFill>
                          <a:effectLst/>
                          <a:latin typeface="Arial" panose="020B0604020202020204" pitchFamily="34" charset="0"/>
                          <a:cs typeface="Arial" panose="020B0604020202020204" pitchFamily="34" charset="0"/>
                        </a:rPr>
                        <a:t>(At least 16 GB RAM required)​</a:t>
                      </a:r>
                      <a:endParaRPr lang="en-US"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No</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extLst>
                  <a:ext uri="{0D108BD9-81ED-4DB2-BD59-A6C34878D82A}">
                    <a16:rowId xmlns:a16="http://schemas.microsoft.com/office/drawing/2014/main" val="1071561847"/>
                  </a:ext>
                </a:extLst>
              </a:tr>
              <a:tr h="265686">
                <a:tc>
                  <a:txBody>
                    <a:bodyPr/>
                    <a:lstStyle/>
                    <a:p>
                      <a:pPr algn="ctr" fontAlgn="base"/>
                      <a:r>
                        <a:rPr lang="en-US" sz="900" b="1" i="0">
                          <a:solidFill>
                            <a:srgbClr val="000000"/>
                          </a:solidFill>
                          <a:effectLst/>
                          <a:latin typeface="Arial" panose="020B0604020202020204" pitchFamily="34" charset="0"/>
                          <a:cs typeface="Arial" panose="020B0604020202020204" pitchFamily="34" charset="0"/>
                        </a:rPr>
                        <a:t>Power</a:t>
                      </a:r>
                      <a:r>
                        <a:rPr lang="en-US" altLang="zh-TW" sz="900" b="1" i="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900" b="1" i="0">
                          <a:solidFill>
                            <a:srgbClr val="000000"/>
                          </a:solidFill>
                          <a:effectLst/>
                          <a:latin typeface="Arial" panose="020B0604020202020204" pitchFamily="34" charset="0"/>
                          <a:cs typeface="Arial" panose="020B0604020202020204" pitchFamily="34" charset="0"/>
                        </a:rPr>
                        <a:t>Failure Protection (Software)</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ZIL​</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Copy-On-Write​</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(Service continues after power recovery)​</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No​</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(Risk of filesystem-level corruption on power-loss and system downtime required for “</a:t>
                      </a:r>
                      <a:r>
                        <a:rPr lang="en-US" sz="900" b="0" i="0" u="sng" strike="noStrike">
                          <a:solidFill>
                            <a:srgbClr val="0563C1"/>
                          </a:solidFill>
                          <a:effectLst/>
                          <a:latin typeface="Arial" panose="020B0604020202020204" pitchFamily="34" charset="0"/>
                          <a:cs typeface="Arial" panose="020B0604020202020204" pitchFamily="34" charset="0"/>
                          <a:hlinkClick r:id="rId5"/>
                        </a:rPr>
                        <a:t>Check File System</a:t>
                      </a:r>
                      <a:r>
                        <a:rPr lang="en-US" sz="900" b="0" i="0">
                          <a:solidFill>
                            <a:srgbClr val="000000"/>
                          </a:solidFill>
                          <a:effectLst/>
                          <a:latin typeface="Arial" panose="020B0604020202020204" pitchFamily="34" charset="0"/>
                          <a:cs typeface="Arial" panose="020B0604020202020204" pitchFamily="34" charset="0"/>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extLst>
                  <a:ext uri="{0D108BD9-81ED-4DB2-BD59-A6C34878D82A}">
                    <a16:rowId xmlns:a16="http://schemas.microsoft.com/office/drawing/2014/main" val="3537168425"/>
                  </a:ext>
                </a:extLst>
              </a:tr>
              <a:tr h="0">
                <a:tc>
                  <a:txBody>
                    <a:bodyPr/>
                    <a:lstStyle/>
                    <a:p>
                      <a:pPr algn="ctr" fontAlgn="base"/>
                      <a:r>
                        <a:rPr lang="en-US" sz="900" b="1" i="0">
                          <a:solidFill>
                            <a:srgbClr val="000000"/>
                          </a:solidFill>
                          <a:effectLst/>
                          <a:latin typeface="Arial" panose="020B0604020202020204" pitchFamily="34" charset="0"/>
                          <a:cs typeface="Arial" panose="020B0604020202020204" pitchFamily="34" charset="0"/>
                        </a:rPr>
                        <a:t>Permission</a:t>
                      </a:r>
                      <a:r>
                        <a:rPr lang="en-US" altLang="zh-TW" sz="900" b="1" i="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900" b="1" i="0">
                          <a:solidFill>
                            <a:srgbClr val="000000"/>
                          </a:solidFill>
                          <a:effectLst/>
                          <a:latin typeface="Arial" panose="020B0604020202020204" pitchFamily="34" charset="0"/>
                          <a:cs typeface="Arial" panose="020B0604020202020204" pitchFamily="34" charset="0"/>
                        </a:rPr>
                        <a:t>Management</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Rich ACL (14</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900" b="0" i="0">
                          <a:solidFill>
                            <a:srgbClr val="000000"/>
                          </a:solidFill>
                          <a:effectLst/>
                          <a:latin typeface="Arial" panose="020B0604020202020204" pitchFamily="34" charset="0"/>
                          <a:cs typeface="Arial" panose="020B0604020202020204" pitchFamily="34" charset="0"/>
                        </a:rPr>
                        <a:t>types)​</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fr-FR" sz="900" b="0" i="0">
                          <a:solidFill>
                            <a:srgbClr val="000000"/>
                          </a:solidFill>
                          <a:effectLst/>
                          <a:latin typeface="Arial" panose="020B0604020202020204" pitchFamily="34" charset="0"/>
                          <a:cs typeface="Arial" panose="020B0604020202020204" pitchFamily="34" charset="0"/>
                        </a:rPr>
                        <a:t>POSIX ACLs (3 types) + certain special permissions</a:t>
                      </a:r>
                      <a:r>
                        <a:rPr lang="fr-FR"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fr-FR"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extLst>
                  <a:ext uri="{0D108BD9-81ED-4DB2-BD59-A6C34878D82A}">
                    <a16:rowId xmlns:a16="http://schemas.microsoft.com/office/drawing/2014/main" val="1396518154"/>
                  </a:ext>
                </a:extLst>
              </a:tr>
              <a:tr h="506699">
                <a:tc>
                  <a:txBody>
                    <a:bodyPr/>
                    <a:lstStyle/>
                    <a:p>
                      <a:pPr algn="ctr" fontAlgn="base"/>
                      <a:r>
                        <a:rPr lang="en-US" sz="900" b="1" i="0">
                          <a:solidFill>
                            <a:srgbClr val="000000"/>
                          </a:solidFill>
                          <a:effectLst/>
                          <a:latin typeface="Arial" panose="020B0604020202020204" pitchFamily="34" charset="0"/>
                          <a:cs typeface="Arial" panose="020B0604020202020204" pitchFamily="34" charset="0"/>
                        </a:rPr>
                        <a:t>Capacity</a:t>
                      </a:r>
                      <a:r>
                        <a:rPr lang="en-US" altLang="zh-TW" sz="900" b="1" i="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900" b="1" i="0">
                          <a:solidFill>
                            <a:srgbClr val="000000"/>
                          </a:solidFill>
                          <a:effectLst/>
                          <a:latin typeface="Arial" panose="020B0604020202020204" pitchFamily="34" charset="0"/>
                          <a:cs typeface="Arial" panose="020B0604020202020204" pitchFamily="34" charset="0"/>
                        </a:rPr>
                        <a:t>Expansion</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Upgrade RAID capacity</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b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Change higher capacity disk drives</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b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Attach expansion enclosures/JBODs</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Add a disk drive to a RAID group</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b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Upgrade RAID capacity</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b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Change higher capacity disk drives</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b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Attach expansion enclosures/JBODs</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extLst>
                  <a:ext uri="{0D108BD9-81ED-4DB2-BD59-A6C34878D82A}">
                    <a16:rowId xmlns:a16="http://schemas.microsoft.com/office/drawing/2014/main" val="3590666934"/>
                  </a:ext>
                </a:extLst>
              </a:tr>
              <a:tr h="280335">
                <a:tc>
                  <a:txBody>
                    <a:bodyPr/>
                    <a:lstStyle/>
                    <a:p>
                      <a:pPr algn="ctr" fontAlgn="base"/>
                      <a:r>
                        <a:rPr lang="en-US" sz="900" b="1" i="0">
                          <a:solidFill>
                            <a:srgbClr val="000000"/>
                          </a:solidFill>
                          <a:effectLst/>
                          <a:latin typeface="Arial" panose="020B0604020202020204" pitchFamily="34" charset="0"/>
                          <a:cs typeface="Arial" panose="020B0604020202020204" pitchFamily="34" charset="0"/>
                        </a:rPr>
                        <a:t>Data</a:t>
                      </a:r>
                      <a:r>
                        <a:rPr lang="en-US" altLang="zh-TW" sz="900" b="1" i="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900" b="1" i="0">
                          <a:solidFill>
                            <a:srgbClr val="000000"/>
                          </a:solidFill>
                          <a:effectLst/>
                          <a:latin typeface="Arial" panose="020B0604020202020204" pitchFamily="34" charset="0"/>
                          <a:cs typeface="Arial" panose="020B0604020202020204" pitchFamily="34" charset="0"/>
                        </a:rPr>
                        <a:t>Security</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Better​</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(Self-Healing &amp; Copy-on-Write)​</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Standard</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extLst>
                  <a:ext uri="{0D108BD9-81ED-4DB2-BD59-A6C34878D82A}">
                    <a16:rowId xmlns:a16="http://schemas.microsoft.com/office/drawing/2014/main" val="2971751161"/>
                  </a:ext>
                </a:extLst>
              </a:tr>
              <a:tr h="501597">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Recommendation SSD Configuration for Video Editing Applications</a:t>
                      </a:r>
                      <a:r>
                        <a:rPr lang="en-US" altLang="zh-TW" sz="900" b="0" i="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altLang="zh-TW" sz="900" b="0" i="0">
                        <a:solidFill>
                          <a:srgbClr val="000000"/>
                        </a:solidFill>
                        <a:effectLst/>
                        <a:latin typeface="Arial" panose="020B0604020202020204" pitchFamily="34" charset="0"/>
                        <a:cs typeface="Arial" panose="020B0604020202020204" pitchFamily="34" charset="0"/>
                      </a:endParaRP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Use SSD Pools​</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Note: Set the block size 128K when creating Folders/LUNs​</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cs typeface="Arial" panose="020B0604020202020204" pitchFamily="34" charset="0"/>
                        </a:rPr>
                        <a:t>Editing (from original/RAW files): Use SSD Pools​</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Post production: Enable Read/Write cache​</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a:t>
                      </a:r>
                      <a:br>
                        <a:rPr lang="en-US" sz="900" b="0" i="0">
                          <a:solidFill>
                            <a:srgbClr val="000000"/>
                          </a:solidFill>
                          <a:effectLst/>
                          <a:latin typeface="Arial" panose="020B0604020202020204" pitchFamily="34" charset="0"/>
                          <a:cs typeface="Arial" panose="020B0604020202020204" pitchFamily="34" charset="0"/>
                        </a:rPr>
                      </a:br>
                      <a:r>
                        <a:rPr lang="en-US" sz="900" b="0" i="0">
                          <a:solidFill>
                            <a:srgbClr val="000000"/>
                          </a:solidFill>
                          <a:effectLst/>
                          <a:latin typeface="Arial" panose="020B0604020202020204" pitchFamily="34" charset="0"/>
                          <a:cs typeface="Arial" panose="020B0604020202020204" pitchFamily="34" charset="0"/>
                        </a:rPr>
                        <a:t>Note: Set the block size to 32K or 64K when creating Volumes, and choose “All I/O” for cache mode.​</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E7"/>
                    </a:solidFill>
                  </a:tcPr>
                </a:tc>
                <a:extLst>
                  <a:ext uri="{0D108BD9-81ED-4DB2-BD59-A6C34878D82A}">
                    <a16:rowId xmlns:a16="http://schemas.microsoft.com/office/drawing/2014/main" val="3970879951"/>
                  </a:ext>
                </a:extLst>
              </a:tr>
            </a:tbl>
          </a:graphicData>
        </a:graphic>
      </p:graphicFrame>
      <p:sp>
        <p:nvSpPr>
          <p:cNvPr id="8" name="Rectangle 1"/>
          <p:cNvSpPr>
            <a:spLocks noChangeArrowheads="1"/>
          </p:cNvSpPr>
          <p:nvPr/>
        </p:nvSpPr>
        <p:spPr bwMode="auto">
          <a:xfrm>
            <a:off x="980679" y="2480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zh-TW" altLang="zh-TW"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Arial" panose="020B0604020202020204" pitchFamily="34" charset="0"/>
            </a:endParaRPr>
          </a:p>
        </p:txBody>
      </p:sp>
      <p:sp>
        <p:nvSpPr>
          <p:cNvPr id="3" name="文字方塊 2">
            <a:extLst>
              <a:ext uri="{FF2B5EF4-FFF2-40B4-BE49-F238E27FC236}">
                <a16:creationId xmlns:a16="http://schemas.microsoft.com/office/drawing/2014/main" id="{85F1EB47-9BCC-B5BF-B9BD-184EF07A1CAE}"/>
              </a:ext>
            </a:extLst>
          </p:cNvPr>
          <p:cNvSpPr txBox="1"/>
          <p:nvPr/>
        </p:nvSpPr>
        <p:spPr>
          <a:xfrm>
            <a:off x="-1" y="18058"/>
            <a:ext cx="12191999" cy="1384995"/>
          </a:xfrm>
          <a:prstGeom prst="rect">
            <a:avLst/>
          </a:prstGeom>
          <a:noFill/>
        </p:spPr>
        <p:txBody>
          <a:bodyPr wrap="square" lIns="91440" tIns="45720" rIns="91440" bIns="45720" rtlCol="0" anchor="t">
            <a:spAutoFit/>
          </a:bodyPr>
          <a:lstStyle/>
          <a:p>
            <a:pPr algn="ctr"/>
            <a:r>
              <a:rPr lang="en-US" altLang="zh-TW" sz="4200" b="1">
                <a:solidFill>
                  <a:schemeClr val="bg1"/>
                </a:solidFill>
                <a:latin typeface="Arial" panose="020B0604020202020204" pitchFamily="34" charset="0"/>
                <a:ea typeface="微軟正黑體"/>
                <a:cs typeface="Arial" panose="020B0604020202020204" pitchFamily="34" charset="0"/>
                <a:sym typeface="+mn-lt"/>
              </a:rPr>
              <a:t>Choose between ​</a:t>
            </a:r>
            <a:br>
              <a:rPr lang="en-US" altLang="zh-TW" sz="4200" b="1">
                <a:solidFill>
                  <a:schemeClr val="bg1"/>
                </a:solidFill>
                <a:latin typeface="Arial" panose="020B0604020202020204" pitchFamily="34" charset="0"/>
                <a:ea typeface="微軟正黑體"/>
                <a:cs typeface="Arial" panose="020B0604020202020204" pitchFamily="34" charset="0"/>
                <a:sym typeface="+mn-lt"/>
              </a:rPr>
            </a:br>
            <a:r>
              <a:rPr lang="en-US" altLang="zh-TW" sz="4200" b="1">
                <a:solidFill>
                  <a:schemeClr val="bg1"/>
                </a:solidFill>
                <a:latin typeface="Arial" panose="020B0604020202020204" pitchFamily="34" charset="0"/>
                <a:ea typeface="微軟正黑體"/>
                <a:cs typeface="Arial" panose="020B0604020202020204" pitchFamily="34" charset="0"/>
                <a:sym typeface="+mn-lt"/>
              </a:rPr>
              <a:t>ZFS-based </a:t>
            </a:r>
            <a:r>
              <a:rPr lang="en-US" altLang="zh-TW" sz="4200" b="1" err="1">
                <a:solidFill>
                  <a:schemeClr val="bg1"/>
                </a:solidFill>
                <a:latin typeface="Arial" panose="020B0604020202020204" pitchFamily="34" charset="0"/>
                <a:ea typeface="微軟正黑體"/>
                <a:cs typeface="Arial" panose="020B0604020202020204" pitchFamily="34" charset="0"/>
                <a:sym typeface="+mn-lt"/>
              </a:rPr>
              <a:t>QuTS</a:t>
            </a:r>
            <a:r>
              <a:rPr lang="en-US" altLang="zh-TW" sz="4200" b="1">
                <a:solidFill>
                  <a:schemeClr val="bg1"/>
                </a:solidFill>
                <a:latin typeface="Arial" panose="020B0604020202020204" pitchFamily="34" charset="0"/>
                <a:ea typeface="微軟正黑體"/>
                <a:cs typeface="Arial" panose="020B0604020202020204" pitchFamily="34" charset="0"/>
                <a:sym typeface="+mn-lt"/>
              </a:rPr>
              <a:t> hero and QTS​</a:t>
            </a:r>
          </a:p>
        </p:txBody>
      </p:sp>
    </p:spTree>
    <p:extLst>
      <p:ext uri="{BB962C8B-B14F-4D97-AF65-F5344CB8AC3E}">
        <p14:creationId xmlns:p14="http://schemas.microsoft.com/office/powerpoint/2010/main" val="153112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黑暗, space, 藍色, 紫色 的圖片&#10;&#10;自動產生的描述">
            <a:extLst>
              <a:ext uri="{FF2B5EF4-FFF2-40B4-BE49-F238E27FC236}">
                <a16:creationId xmlns:a16="http://schemas.microsoft.com/office/drawing/2014/main" id="{75E848C2-4B35-1B89-F6FC-05E2E9285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47" y="1278739"/>
            <a:ext cx="2876698" cy="2743341"/>
          </a:xfrm>
          <a:prstGeom prst="rect">
            <a:avLst/>
          </a:prstGeom>
        </p:spPr>
      </p:pic>
      <p:pic>
        <p:nvPicPr>
          <p:cNvPr id="11" name="圖片 10" descr="一張含有 黑暗, space, 藍色, 紫色 的圖片&#10;&#10;自動產生的描述">
            <a:extLst>
              <a:ext uri="{FF2B5EF4-FFF2-40B4-BE49-F238E27FC236}">
                <a16:creationId xmlns:a16="http://schemas.microsoft.com/office/drawing/2014/main" id="{8BD7AEB8-F2FD-F7AA-F077-5084A1242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26" y="4808144"/>
            <a:ext cx="2876698" cy="2743341"/>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76200" y="554780"/>
            <a:ext cx="12199822" cy="800219"/>
          </a:xfrm>
          <a:prstGeom prst="rect">
            <a:avLst/>
          </a:prstGeom>
          <a:noFill/>
        </p:spPr>
        <p:txBody>
          <a:bodyPr wrap="square" lIns="91440" tIns="45720" rIns="91440" bIns="45720" rtlCol="0" anchor="t">
            <a:spAutoFit/>
          </a:bodyPr>
          <a:lstStyle/>
          <a:p>
            <a:pPr algn="ctr"/>
            <a:r>
              <a:rPr lang="en-US" altLang="zh-TW" sz="4600" b="1">
                <a:solidFill>
                  <a:schemeClr val="bg1"/>
                </a:solidFill>
                <a:latin typeface="Arial"/>
                <a:ea typeface="微軟正黑體"/>
                <a:cs typeface="Arial"/>
                <a:sym typeface="+mn-lt"/>
              </a:rPr>
              <a:t>New</a:t>
            </a:r>
            <a:r>
              <a:rPr lang="zh-TW" altLang="en-US" sz="4600" b="1">
                <a:solidFill>
                  <a:schemeClr val="bg1"/>
                </a:solidFill>
                <a:latin typeface="Arial"/>
                <a:ea typeface="微軟正黑體"/>
                <a:cs typeface="Arial"/>
                <a:sym typeface="+mn-lt"/>
              </a:rPr>
              <a:t> Intel</a:t>
            </a:r>
            <a:r>
              <a:rPr lang="zh-TW" altLang="en-US" sz="4600" b="1" baseline="30000">
                <a:solidFill>
                  <a:schemeClr val="bg1"/>
                </a:solidFill>
                <a:latin typeface="Arial"/>
                <a:ea typeface="微軟正黑體"/>
                <a:cs typeface="Arial"/>
                <a:sym typeface="+mn-lt"/>
              </a:rPr>
              <a:t>®</a:t>
            </a:r>
            <a:r>
              <a:rPr lang="zh-TW" altLang="en-US" sz="4600" b="1">
                <a:solidFill>
                  <a:schemeClr val="bg1"/>
                </a:solidFill>
                <a:latin typeface="Arial"/>
                <a:ea typeface="微軟正黑體"/>
                <a:cs typeface="Arial"/>
                <a:sym typeface="+mn-lt"/>
              </a:rPr>
              <a:t> Core™ </a:t>
            </a:r>
            <a:r>
              <a:rPr lang="en-US" altLang="zh-TW" sz="4600" b="1">
                <a:solidFill>
                  <a:schemeClr val="bg1"/>
                </a:solidFill>
                <a:latin typeface="Arial"/>
                <a:ea typeface="微軟正黑體"/>
                <a:cs typeface="Arial"/>
                <a:sym typeface="+mn-lt"/>
              </a:rPr>
              <a:t>Thunderbolt 4 NAS</a:t>
            </a:r>
            <a:endParaRPr lang="en-US" altLang="zh-TW" sz="4600" b="1">
              <a:solidFill>
                <a:schemeClr val="bg1"/>
              </a:solidFill>
              <a:latin typeface="Arial" panose="020B0604020202020204" pitchFamily="34" charset="0"/>
              <a:ea typeface="微軟正黑體"/>
              <a:cs typeface="Arial" panose="020B0604020202020204" pitchFamily="34" charset="0"/>
              <a:sym typeface="+mn-lt"/>
            </a:endParaRPr>
          </a:p>
        </p:txBody>
      </p:sp>
      <p:sp>
        <p:nvSpPr>
          <p:cNvPr id="45" name="矩形: 圓角 44">
            <a:extLst>
              <a:ext uri="{FF2B5EF4-FFF2-40B4-BE49-F238E27FC236}">
                <a16:creationId xmlns:a16="http://schemas.microsoft.com/office/drawing/2014/main" id="{A1B44648-5109-8AAA-42A6-356ADBCB7025}"/>
              </a:ext>
            </a:extLst>
          </p:cNvPr>
          <p:cNvSpPr/>
          <p:nvPr/>
        </p:nvSpPr>
        <p:spPr>
          <a:xfrm>
            <a:off x="1695526" y="1806947"/>
            <a:ext cx="7388427" cy="3097532"/>
          </a:xfrm>
          <a:prstGeom prst="roundRect">
            <a:avLst>
              <a:gd name="adj" fmla="val 1933"/>
            </a:avLst>
          </a:prstGeom>
          <a:solidFill>
            <a:srgbClr val="004CD0">
              <a:alpha val="15000"/>
            </a:srgbClr>
          </a:solidFill>
          <a:ln w="15875">
            <a:gradFill>
              <a:gsLst>
                <a:gs pos="0">
                  <a:srgbClr val="004CD0"/>
                </a:gs>
                <a:gs pos="100000">
                  <a:srgbClr val="00A0E9"/>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Arial" panose="020B0604020202020204" pitchFamily="34" charset="0"/>
              <a:cs typeface="Arial" panose="020B0604020202020204" pitchFamily="34" charset="0"/>
              <a:sym typeface="+mn-lt"/>
            </a:endParaRPr>
          </a:p>
        </p:txBody>
      </p:sp>
      <p:sp>
        <p:nvSpPr>
          <p:cNvPr id="47" name="矩形: 圓角 46">
            <a:extLst>
              <a:ext uri="{FF2B5EF4-FFF2-40B4-BE49-F238E27FC236}">
                <a16:creationId xmlns:a16="http://schemas.microsoft.com/office/drawing/2014/main" id="{33781590-98E8-C819-EA1E-14BDC8584585}"/>
              </a:ext>
            </a:extLst>
          </p:cNvPr>
          <p:cNvSpPr/>
          <p:nvPr/>
        </p:nvSpPr>
        <p:spPr>
          <a:xfrm>
            <a:off x="1695526" y="5043695"/>
            <a:ext cx="7388427" cy="1577443"/>
          </a:xfrm>
          <a:prstGeom prst="roundRect">
            <a:avLst>
              <a:gd name="adj" fmla="val 1933"/>
            </a:avLst>
          </a:prstGeom>
          <a:solidFill>
            <a:srgbClr val="004CD0">
              <a:alpha val="15000"/>
            </a:srgbClr>
          </a:solidFill>
          <a:ln w="15875">
            <a:gradFill>
              <a:gsLst>
                <a:gs pos="0">
                  <a:srgbClr val="004CD0"/>
                </a:gs>
                <a:gs pos="100000">
                  <a:srgbClr val="00A0E9"/>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Arial" panose="020B0604020202020204" pitchFamily="34" charset="0"/>
              <a:cs typeface="Arial" panose="020B0604020202020204" pitchFamily="34" charset="0"/>
              <a:sym typeface="+mn-lt"/>
            </a:endParaRPr>
          </a:p>
        </p:txBody>
      </p:sp>
      <p:sp>
        <p:nvSpPr>
          <p:cNvPr id="13" name="文字方塊 12">
            <a:extLst>
              <a:ext uri="{FF2B5EF4-FFF2-40B4-BE49-F238E27FC236}">
                <a16:creationId xmlns:a16="http://schemas.microsoft.com/office/drawing/2014/main" id="{EF2445CE-8114-4D84-EDB5-FFF1EF301986}"/>
              </a:ext>
            </a:extLst>
          </p:cNvPr>
          <p:cNvSpPr txBox="1"/>
          <p:nvPr/>
        </p:nvSpPr>
        <p:spPr>
          <a:xfrm>
            <a:off x="3588497" y="1882642"/>
            <a:ext cx="2473306" cy="415498"/>
          </a:xfrm>
          <a:prstGeom prst="rect">
            <a:avLst/>
          </a:prstGeom>
          <a:noFill/>
        </p:spPr>
        <p:txBody>
          <a:bodyPr wrap="none" rtlCol="0">
            <a:spAutoFit/>
          </a:bodyPr>
          <a:lstStyle/>
          <a:p>
            <a:r>
              <a:rPr kumimoji="1" lang="en-US" altLang="zh-TW" sz="21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TVS-h874T-i9-64G</a:t>
            </a:r>
          </a:p>
        </p:txBody>
      </p:sp>
      <p:sp>
        <p:nvSpPr>
          <p:cNvPr id="14" name="文字方塊 13">
            <a:extLst>
              <a:ext uri="{FF2B5EF4-FFF2-40B4-BE49-F238E27FC236}">
                <a16:creationId xmlns:a16="http://schemas.microsoft.com/office/drawing/2014/main" id="{382692B0-15C4-B183-8A4C-3CE3DCE9EB1F}"/>
              </a:ext>
            </a:extLst>
          </p:cNvPr>
          <p:cNvSpPr txBox="1"/>
          <p:nvPr/>
        </p:nvSpPr>
        <p:spPr>
          <a:xfrm>
            <a:off x="3667418" y="5181985"/>
            <a:ext cx="2323072" cy="415498"/>
          </a:xfrm>
          <a:prstGeom prst="rect">
            <a:avLst/>
          </a:prstGeom>
          <a:noFill/>
        </p:spPr>
        <p:txBody>
          <a:bodyPr wrap="none" rtlCol="0">
            <a:spAutoFit/>
          </a:bodyPr>
          <a:lstStyle/>
          <a:p>
            <a:r>
              <a:rPr kumimoji="1" lang="en-US" altLang="zh-TW" sz="21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TVS-h674-i5-32G</a:t>
            </a:r>
          </a:p>
        </p:txBody>
      </p:sp>
      <p:sp>
        <p:nvSpPr>
          <p:cNvPr id="41" name="文字方塊 40">
            <a:extLst>
              <a:ext uri="{FF2B5EF4-FFF2-40B4-BE49-F238E27FC236}">
                <a16:creationId xmlns:a16="http://schemas.microsoft.com/office/drawing/2014/main" id="{1D6F35DC-3AFB-3127-D40D-DCA30AB8F4A1}"/>
              </a:ext>
            </a:extLst>
          </p:cNvPr>
          <p:cNvSpPr txBox="1"/>
          <p:nvPr/>
        </p:nvSpPr>
        <p:spPr>
          <a:xfrm>
            <a:off x="3667419" y="2236431"/>
            <a:ext cx="5311284" cy="1554272"/>
          </a:xfrm>
          <a:prstGeom prst="rect">
            <a:avLst/>
          </a:prstGeom>
          <a:noFill/>
        </p:spPr>
        <p:txBody>
          <a:bodyPr wrap="square" rtlCol="0">
            <a:spAutoFit/>
          </a:bodyPr>
          <a:lstStyle/>
          <a:p>
            <a:pPr marL="182563" indent="-182563">
              <a:lnSpc>
                <a:spcPts val="1900"/>
              </a:lnSpc>
              <a:buFont typeface="Arial" panose="020B0604020202020204" pitchFamily="34" charset="0"/>
              <a:buChar char="•"/>
            </a:pP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Intel Core i9 16-core</a:t>
            </a:r>
            <a:r>
              <a:rPr kumimoji="1" lang="zh-TW" altLang="en-US"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 </a:t>
            </a: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(8P+8E) / 24-thread</a:t>
            </a:r>
            <a:r>
              <a:rPr kumimoji="1" lang="zh-TW" altLang="en-US"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 </a:t>
            </a:r>
            <a:endPar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endParaRPr>
          </a:p>
          <a:p>
            <a:pPr marL="182563" indent="-182563">
              <a:lnSpc>
                <a:spcPts val="1900"/>
              </a:lnSpc>
              <a:buFont typeface="Arial" panose="020B0604020202020204" pitchFamily="34" charset="0"/>
              <a:buChar char="•"/>
            </a:pP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DDR4 64GB RAM (2 x 32GB)</a:t>
            </a:r>
          </a:p>
          <a:p>
            <a:pPr marL="182563" indent="-182563">
              <a:lnSpc>
                <a:spcPts val="1900"/>
              </a:lnSpc>
              <a:buFont typeface="Arial" panose="020B0604020202020204" pitchFamily="34" charset="0"/>
              <a:buChar char="•"/>
            </a:pP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2 x 2.5GbE ports</a:t>
            </a:r>
            <a:r>
              <a:rPr kumimoji="1" lang="zh-TW" altLang="en-US"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 </a:t>
            </a: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 </a:t>
            </a:r>
          </a:p>
          <a:p>
            <a:pPr marL="182563" indent="-182563">
              <a:lnSpc>
                <a:spcPts val="1900"/>
              </a:lnSpc>
              <a:buFont typeface="Arial" panose="020B0604020202020204" pitchFamily="34" charset="0"/>
              <a:buChar char="•"/>
            </a:pP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2 x Thunderbolt 4 ports</a:t>
            </a:r>
          </a:p>
          <a:p>
            <a:pPr marL="182563" indent="-182563">
              <a:lnSpc>
                <a:spcPts val="1900"/>
              </a:lnSpc>
              <a:buFont typeface="Arial" panose="020B0604020202020204" pitchFamily="34" charset="0"/>
              <a:buChar char="•"/>
            </a:pPr>
            <a:endPar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endParaRPr>
          </a:p>
          <a:p>
            <a:pPr marL="285750" indent="-285750">
              <a:lnSpc>
                <a:spcPts val="1900"/>
              </a:lnSpc>
              <a:buFont typeface="Arial" panose="020B0604020202020204" pitchFamily="34" charset="0"/>
              <a:buChar char="•"/>
            </a:pPr>
            <a:endParaRPr kumimoji="1" lang="zh-TW" altLang="en-US"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3" name="文字方塊 42">
            <a:extLst>
              <a:ext uri="{FF2B5EF4-FFF2-40B4-BE49-F238E27FC236}">
                <a16:creationId xmlns:a16="http://schemas.microsoft.com/office/drawing/2014/main" id="{1A11E1B1-4CBA-5450-1649-9FDC0204AB73}"/>
              </a:ext>
            </a:extLst>
          </p:cNvPr>
          <p:cNvSpPr txBox="1"/>
          <p:nvPr/>
        </p:nvSpPr>
        <p:spPr>
          <a:xfrm>
            <a:off x="3667418" y="5482771"/>
            <a:ext cx="6531751" cy="1310615"/>
          </a:xfrm>
          <a:prstGeom prst="rect">
            <a:avLst/>
          </a:prstGeom>
          <a:noFill/>
        </p:spPr>
        <p:txBody>
          <a:bodyPr wrap="square" lIns="91440" tIns="45720" rIns="91440" bIns="45720" rtlCol="0" anchor="t">
            <a:spAutoFit/>
          </a:bodyPr>
          <a:lstStyle/>
          <a:p>
            <a:pPr marL="182245" indent="-182245">
              <a:lnSpc>
                <a:spcPts val="1900"/>
              </a:lnSpc>
              <a:buFont typeface="Arial" panose="020B0604020202020204" pitchFamily="34" charset="0"/>
              <a:buChar char="•"/>
            </a:pPr>
            <a:r>
              <a:rPr kumimoji="1" lang="en-US" altLang="zh-TW" sz="1300">
                <a:solidFill>
                  <a:schemeClr val="bg1">
                    <a:lumMod val="95000"/>
                  </a:schemeClr>
                </a:solidFill>
                <a:latin typeface="Arial"/>
                <a:ea typeface="微軟正黑體"/>
                <a:cs typeface="Arial"/>
                <a:sym typeface="+mn-lt"/>
              </a:rPr>
              <a:t>Intel Core i5 6-core / 12-thread</a:t>
            </a:r>
            <a:r>
              <a:rPr kumimoji="1" lang="zh-TW" altLang="en-US" sz="1300">
                <a:solidFill>
                  <a:schemeClr val="bg1">
                    <a:lumMod val="95000"/>
                  </a:schemeClr>
                </a:solidFill>
                <a:latin typeface="Arial"/>
                <a:ea typeface="微軟正黑體"/>
                <a:cs typeface="Arial"/>
                <a:sym typeface="+mn-lt"/>
              </a:rPr>
              <a:t> </a:t>
            </a:r>
            <a:endParaRPr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a:solidFill>
                  <a:schemeClr val="bg1">
                    <a:lumMod val="95000"/>
                  </a:schemeClr>
                </a:solidFill>
                <a:latin typeface="Arial"/>
                <a:ea typeface="微軟正黑體"/>
                <a:cs typeface="Arial"/>
                <a:sym typeface="+mn-lt"/>
              </a:rPr>
              <a:t>DDR4 32GB RAM (2 x 16GB)</a:t>
            </a:r>
            <a:endParaRPr lang="en-US" altLang="zh-TW" sz="1300">
              <a:solidFill>
                <a:schemeClr val="bg1">
                  <a:lumMod val="95000"/>
                </a:schemeClr>
              </a:solidFill>
              <a:latin typeface="Arial"/>
              <a:ea typeface="微軟正黑體"/>
              <a:cs typeface="Arial"/>
            </a:endParaRPr>
          </a:p>
          <a:p>
            <a:pPr marL="182245" indent="-182245">
              <a:lnSpc>
                <a:spcPts val="1900"/>
              </a:lnSpc>
              <a:buFont typeface="Arial" panose="020B0604020202020204" pitchFamily="34" charset="0"/>
              <a:buChar char="•"/>
            </a:pPr>
            <a:r>
              <a:rPr kumimoji="1" lang="en-US" altLang="zh-TW" sz="1300">
                <a:solidFill>
                  <a:schemeClr val="bg1">
                    <a:lumMod val="95000"/>
                  </a:schemeClr>
                </a:solidFill>
                <a:latin typeface="Arial"/>
                <a:ea typeface="微軟正黑體"/>
                <a:cs typeface="Arial"/>
                <a:sym typeface="+mn-lt"/>
              </a:rPr>
              <a:t>2 x 2.5GbE port </a:t>
            </a:r>
            <a:endParaRPr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a:solidFill>
                  <a:schemeClr val="bg1">
                    <a:lumMod val="95000"/>
                  </a:schemeClr>
                </a:solidFill>
                <a:latin typeface="Arial"/>
                <a:ea typeface="微軟正黑體"/>
                <a:cs typeface="Arial"/>
                <a:sym typeface="+mn-lt"/>
              </a:rPr>
              <a:t>2 x Thunderbolt 4 ports</a:t>
            </a:r>
            <a:endParaRPr lang="en-US" altLang="zh-TW" sz="1300">
              <a:solidFill>
                <a:schemeClr val="bg1">
                  <a:lumMod val="95000"/>
                </a:schemeClr>
              </a:solidFill>
              <a:latin typeface="Arial"/>
              <a:ea typeface="微軟正黑體"/>
              <a:cs typeface="Arial"/>
            </a:endParaRPr>
          </a:p>
          <a:p>
            <a:pPr marL="285750" indent="-285750">
              <a:lnSpc>
                <a:spcPts val="1900"/>
              </a:lnSpc>
              <a:buFont typeface="Arial" panose="020B0604020202020204" pitchFamily="34" charset="0"/>
              <a:buChar char="•"/>
            </a:pPr>
            <a:endParaRPr kumimoji="1" lang="zh-TW" altLang="en-US"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22" name="圖片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357" y="5084689"/>
            <a:ext cx="2504685" cy="1565707"/>
          </a:xfrm>
          <a:prstGeom prst="rect">
            <a:avLst/>
          </a:prstGeom>
        </p:spPr>
      </p:pic>
      <p:pic>
        <p:nvPicPr>
          <p:cNvPr id="23" name="圖片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0974" y="1912917"/>
            <a:ext cx="2559250" cy="1599816"/>
          </a:xfrm>
          <a:prstGeom prst="rect">
            <a:avLst/>
          </a:prstGeom>
        </p:spPr>
      </p:pic>
      <p:sp>
        <p:nvSpPr>
          <p:cNvPr id="15" name="文字方塊 14">
            <a:extLst>
              <a:ext uri="{FF2B5EF4-FFF2-40B4-BE49-F238E27FC236}">
                <a16:creationId xmlns:a16="http://schemas.microsoft.com/office/drawing/2014/main" id="{1D6F35DC-3AFB-3127-D40D-DCA30AB8F4A1}"/>
              </a:ext>
            </a:extLst>
          </p:cNvPr>
          <p:cNvSpPr txBox="1"/>
          <p:nvPr/>
        </p:nvSpPr>
        <p:spPr>
          <a:xfrm>
            <a:off x="3667418" y="3763884"/>
            <a:ext cx="5190984" cy="1066959"/>
          </a:xfrm>
          <a:prstGeom prst="rect">
            <a:avLst/>
          </a:prstGeom>
          <a:noFill/>
        </p:spPr>
        <p:txBody>
          <a:bodyPr wrap="square" rtlCol="0">
            <a:spAutoFit/>
          </a:bodyPr>
          <a:lstStyle/>
          <a:p>
            <a:pPr marL="182563" indent="-182563">
              <a:lnSpc>
                <a:spcPts val="1900"/>
              </a:lnSpc>
              <a:buFont typeface="Arial" panose="020B0604020202020204" pitchFamily="34" charset="0"/>
              <a:buChar char="•"/>
            </a:pP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Intel Core i7 12-core (8P+4E) / 20-thread</a:t>
            </a:r>
          </a:p>
          <a:p>
            <a:pPr marL="182563" indent="-182563">
              <a:lnSpc>
                <a:spcPts val="1900"/>
              </a:lnSpc>
              <a:buFont typeface="Arial" panose="020B0604020202020204" pitchFamily="34" charset="0"/>
              <a:buChar char="•"/>
            </a:pP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DDR4 32GB RAM (2 x 16GB)</a:t>
            </a:r>
          </a:p>
          <a:p>
            <a:pPr marL="182563" indent="-182563">
              <a:lnSpc>
                <a:spcPts val="1900"/>
              </a:lnSpc>
              <a:buFont typeface="Arial" panose="020B0604020202020204" pitchFamily="34" charset="0"/>
              <a:buChar char="•"/>
            </a:pP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2 x 2.5GbE ports</a:t>
            </a:r>
            <a:r>
              <a:rPr kumimoji="1" lang="zh-TW" altLang="en-US"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 </a:t>
            </a: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 </a:t>
            </a:r>
          </a:p>
          <a:p>
            <a:pPr marL="182563" indent="-182563">
              <a:lnSpc>
                <a:spcPts val="1900"/>
              </a:lnSpc>
              <a:buFont typeface="Arial" panose="020B0604020202020204" pitchFamily="34" charset="0"/>
              <a:buChar char="•"/>
            </a:pPr>
            <a:r>
              <a:rPr kumimoji="1" lang="en-US" altLang="zh-TW" sz="13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mn-lt"/>
              </a:rPr>
              <a:t>2 x Thunderbolt 4 ports</a:t>
            </a:r>
          </a:p>
        </p:txBody>
      </p:sp>
      <p:sp>
        <p:nvSpPr>
          <p:cNvPr id="16" name="文字方塊 15">
            <a:extLst>
              <a:ext uri="{FF2B5EF4-FFF2-40B4-BE49-F238E27FC236}">
                <a16:creationId xmlns:a16="http://schemas.microsoft.com/office/drawing/2014/main" id="{EF2445CE-8114-4D84-EDB5-FFF1EF301986}"/>
              </a:ext>
            </a:extLst>
          </p:cNvPr>
          <p:cNvSpPr txBox="1"/>
          <p:nvPr/>
        </p:nvSpPr>
        <p:spPr>
          <a:xfrm>
            <a:off x="3591535" y="3422225"/>
            <a:ext cx="2473306" cy="415498"/>
          </a:xfrm>
          <a:prstGeom prst="rect">
            <a:avLst/>
          </a:prstGeom>
          <a:noFill/>
        </p:spPr>
        <p:txBody>
          <a:bodyPr wrap="none" rtlCol="0">
            <a:spAutoFit/>
          </a:bodyPr>
          <a:lstStyle/>
          <a:p>
            <a:r>
              <a:rPr kumimoji="1" lang="en-US" altLang="zh-TW" sz="21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TVS-h874T-i7-32G</a:t>
            </a:r>
          </a:p>
        </p:txBody>
      </p:sp>
      <p:pic>
        <p:nvPicPr>
          <p:cNvPr id="17" name="圖片 16" descr="一張含有 黑暗, space, 藍色, 紫色 的圖片&#10;&#10;自動產生的描述">
            <a:extLst>
              <a:ext uri="{FF2B5EF4-FFF2-40B4-BE49-F238E27FC236}">
                <a16:creationId xmlns:a16="http://schemas.microsoft.com/office/drawing/2014/main" id="{031FCB05-9313-9510-7104-68E158D80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402" y="1882642"/>
            <a:ext cx="451103" cy="2743341"/>
          </a:xfrm>
          <a:prstGeom prst="rect">
            <a:avLst/>
          </a:prstGeom>
        </p:spPr>
      </p:pic>
      <p:pic>
        <p:nvPicPr>
          <p:cNvPr id="18" name="圖片 17" descr="一張含有 黑暗, space, 藍色, 紫色 的圖片&#10;&#10;自動產生的描述">
            <a:extLst>
              <a:ext uri="{FF2B5EF4-FFF2-40B4-BE49-F238E27FC236}">
                <a16:creationId xmlns:a16="http://schemas.microsoft.com/office/drawing/2014/main" id="{BDF80D3E-A06D-A7E4-70F4-44FB1A9A9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402" y="5054161"/>
            <a:ext cx="451103" cy="1626762"/>
          </a:xfrm>
          <a:prstGeom prst="rect">
            <a:avLst/>
          </a:prstGeom>
        </p:spPr>
      </p:pic>
      <p:sp>
        <p:nvSpPr>
          <p:cNvPr id="2" name="文字方塊 1">
            <a:extLst>
              <a:ext uri="{FF2B5EF4-FFF2-40B4-BE49-F238E27FC236}">
                <a16:creationId xmlns:a16="http://schemas.microsoft.com/office/drawing/2014/main" id="{DFE1DC3C-F29A-09A2-5183-ADF1030C4E8D}"/>
              </a:ext>
            </a:extLst>
          </p:cNvPr>
          <p:cNvSpPr txBox="1"/>
          <p:nvPr/>
        </p:nvSpPr>
        <p:spPr>
          <a:xfrm>
            <a:off x="9309315" y="1908875"/>
            <a:ext cx="274320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bg1"/>
                </a:solidFill>
                <a:latin typeface="Arial"/>
                <a:ea typeface="新細明體"/>
                <a:cs typeface="Arial"/>
              </a:rPr>
              <a:t>Performance-cores (P-cores) and Efficient-cores (E-cores). Both types of core have a different role.</a:t>
            </a:r>
          </a:p>
          <a:p>
            <a:endParaRPr lang="en-US" altLang="zh-TW" sz="1600">
              <a:solidFill>
                <a:schemeClr val="bg1"/>
              </a:solidFill>
              <a:latin typeface="Arial"/>
              <a:ea typeface="新細明體"/>
              <a:cs typeface="Arial"/>
            </a:endParaRPr>
          </a:p>
          <a:p>
            <a:pPr marL="285750" indent="-285750">
              <a:buFont typeface="Arial"/>
              <a:buChar char="•"/>
            </a:pPr>
            <a:r>
              <a:rPr lang="en-US" altLang="zh-TW" sz="1600">
                <a:solidFill>
                  <a:schemeClr val="bg1"/>
                </a:solidFill>
                <a:latin typeface="Arial"/>
                <a:ea typeface="新細明體"/>
                <a:cs typeface="Arial"/>
              </a:rPr>
              <a:t>Performance-cores :</a:t>
            </a:r>
          </a:p>
          <a:p>
            <a:r>
              <a:rPr lang="en-US" altLang="zh-TW" sz="1600">
                <a:solidFill>
                  <a:schemeClr val="bg1"/>
                </a:solidFill>
                <a:latin typeface="Arial"/>
                <a:ea typeface="新細明體"/>
                <a:cs typeface="Arial"/>
              </a:rPr>
              <a:t>Physically larger, high-performance cores designed for raw speed while maintaining efficiency.</a:t>
            </a:r>
          </a:p>
          <a:p>
            <a:endParaRPr lang="en-US" altLang="zh-TW" sz="1600">
              <a:solidFill>
                <a:schemeClr val="bg1"/>
              </a:solidFill>
              <a:latin typeface="Arial"/>
              <a:ea typeface="新細明體"/>
              <a:cs typeface="Arial"/>
            </a:endParaRPr>
          </a:p>
          <a:p>
            <a:pPr marL="285750" indent="-285750">
              <a:buFont typeface="Arial"/>
              <a:buChar char="•"/>
            </a:pPr>
            <a:r>
              <a:rPr lang="en-US" altLang="zh-TW" sz="1600">
                <a:solidFill>
                  <a:schemeClr val="bg1"/>
                </a:solidFill>
                <a:latin typeface="Arial"/>
                <a:ea typeface="新細明體"/>
                <a:cs typeface="Arial"/>
              </a:rPr>
              <a:t>Efficient-cores :</a:t>
            </a:r>
          </a:p>
          <a:p>
            <a:r>
              <a:rPr lang="en-US" altLang="zh-TW" sz="1600">
                <a:solidFill>
                  <a:schemeClr val="bg1"/>
                </a:solidFill>
                <a:latin typeface="Arial"/>
                <a:ea typeface="新細明體"/>
                <a:cs typeface="Arial"/>
              </a:rPr>
              <a:t>Physically smaller, with multiple E-cores fitting into the physical space of one P-core.</a:t>
            </a:r>
          </a:p>
        </p:txBody>
      </p:sp>
    </p:spTree>
    <p:extLst>
      <p:ext uri="{BB962C8B-B14F-4D97-AF65-F5344CB8AC3E}">
        <p14:creationId xmlns:p14="http://schemas.microsoft.com/office/powerpoint/2010/main" val="2197670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黑暗, space, 藍色, 紫色 的圖片&#10;&#10;自動產生的描述">
            <a:extLst>
              <a:ext uri="{FF2B5EF4-FFF2-40B4-BE49-F238E27FC236}">
                <a16:creationId xmlns:a16="http://schemas.microsoft.com/office/drawing/2014/main" id="{E8141EA4-B51A-5973-3BB0-B0566D155207}"/>
              </a:ext>
            </a:extLst>
          </p:cNvPr>
          <p:cNvPicPr>
            <a:picLocks noChangeAspect="1"/>
          </p:cNvPicPr>
          <p:nvPr/>
        </p:nvPicPr>
        <p:blipFill rotWithShape="1">
          <a:blip r:embed="rId2">
            <a:extLst>
              <a:ext uri="{28A0092B-C50C-407E-A947-70E740481C1C}">
                <a14:useLocalDpi xmlns:a14="http://schemas.microsoft.com/office/drawing/2010/main" val="0"/>
              </a:ext>
            </a:extLst>
          </a:blip>
          <a:srcRect b="25420"/>
          <a:stretch/>
        </p:blipFill>
        <p:spPr>
          <a:xfrm>
            <a:off x="901460" y="262861"/>
            <a:ext cx="9272927" cy="6595139"/>
          </a:xfrm>
          <a:prstGeom prst="rect">
            <a:avLst/>
          </a:prstGeom>
        </p:spPr>
      </p:pic>
      <p:pic>
        <p:nvPicPr>
          <p:cNvPr id="27" name="圖片 2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53306" y="2651138"/>
            <a:ext cx="6347576" cy="3967941"/>
          </a:xfrm>
          <a:prstGeom prst="rect">
            <a:avLst/>
          </a:prstGeom>
        </p:spPr>
      </p:pic>
      <p:sp>
        <p:nvSpPr>
          <p:cNvPr id="49" name="矩形: 圓角 48">
            <a:extLst>
              <a:ext uri="{FF2B5EF4-FFF2-40B4-BE49-F238E27FC236}">
                <a16:creationId xmlns:a16="http://schemas.microsoft.com/office/drawing/2014/main" id="{0B338738-44E3-A1F3-AB5D-DA086E2AA667}"/>
              </a:ext>
            </a:extLst>
          </p:cNvPr>
          <p:cNvSpPr/>
          <p:nvPr/>
        </p:nvSpPr>
        <p:spPr>
          <a:xfrm>
            <a:off x="9242436" y="3488385"/>
            <a:ext cx="2421466" cy="795390"/>
          </a:xfrm>
          <a:prstGeom prst="roundRect">
            <a:avLst>
              <a:gd name="adj" fmla="val 1933"/>
            </a:avLst>
          </a:prstGeom>
          <a:solidFill>
            <a:schemeClr val="bg1">
              <a:alpha val="15000"/>
            </a:schemeClr>
          </a:solidFill>
          <a:ln w="15875">
            <a:gradFill>
              <a:gsLst>
                <a:gs pos="0">
                  <a:schemeClr val="accent1">
                    <a:lumMod val="5000"/>
                    <a:lumOff val="95000"/>
                  </a:schemeClr>
                </a:gs>
                <a:gs pos="68000">
                  <a:schemeClr val="accent1">
                    <a:lumMod val="45000"/>
                    <a:lumOff val="55000"/>
                  </a:schemeClr>
                </a:gs>
                <a:gs pos="100000">
                  <a:srgbClr val="E2E9F6"/>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33" name="圖片 32">
            <a:extLst>
              <a:ext uri="{FF2B5EF4-FFF2-40B4-BE49-F238E27FC236}">
                <a16:creationId xmlns:a16="http://schemas.microsoft.com/office/drawing/2014/main" id="{B7210D03-2D87-3414-C2E1-DD3DD1F71B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9081045" y="2553878"/>
            <a:ext cx="1449947" cy="407727"/>
          </a:xfrm>
          <a:prstGeom prst="rect">
            <a:avLst/>
          </a:prstGeom>
        </p:spPr>
      </p:pic>
      <p:pic>
        <p:nvPicPr>
          <p:cNvPr id="19" name="圖片 18">
            <a:extLst>
              <a:ext uri="{FF2B5EF4-FFF2-40B4-BE49-F238E27FC236}">
                <a16:creationId xmlns:a16="http://schemas.microsoft.com/office/drawing/2014/main" id="{478D9838-3508-EFAE-5122-9464751C0B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2101606" y="5970696"/>
            <a:ext cx="6899332" cy="654610"/>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190500" y="517483"/>
            <a:ext cx="11791950" cy="800219"/>
          </a:xfrm>
          <a:prstGeom prst="rect">
            <a:avLst/>
          </a:prstGeom>
          <a:noFill/>
        </p:spPr>
        <p:txBody>
          <a:bodyPr wrap="square" rtlCol="0">
            <a:spAutoFit/>
          </a:bodyPr>
          <a:lstStyle/>
          <a:p>
            <a:pPr algn="ctr"/>
            <a:r>
              <a:rPr lang="en-US" altLang="zh-TW" sz="4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TVS-h674T / TVS-h874T front view</a:t>
            </a:r>
            <a:endParaRPr lang="zh-TW" altLang="en-US" sz="4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1" name="圖片 50" descr="一張含有 文字, 室內 的圖片&#10;&#10;自動產生的描述">
            <a:extLst>
              <a:ext uri="{FF2B5EF4-FFF2-40B4-BE49-F238E27FC236}">
                <a16:creationId xmlns:a16="http://schemas.microsoft.com/office/drawing/2014/main" id="{362476F6-7289-8BE4-C4E0-07933C963B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81401" y="1753696"/>
            <a:ext cx="1727693" cy="1080000"/>
          </a:xfrm>
          <a:prstGeom prst="rect">
            <a:avLst/>
          </a:prstGeom>
        </p:spPr>
      </p:pic>
      <p:sp>
        <p:nvSpPr>
          <p:cNvPr id="53" name="TextBox 13">
            <a:extLst>
              <a:ext uri="{FF2B5EF4-FFF2-40B4-BE49-F238E27FC236}">
                <a16:creationId xmlns:a16="http://schemas.microsoft.com/office/drawing/2014/main" id="{6898C75C-7151-03CB-0227-99A5CA5005F2}"/>
              </a:ext>
            </a:extLst>
          </p:cNvPr>
          <p:cNvSpPr txBox="1">
            <a:spLocks noChangeArrowheads="1"/>
          </p:cNvSpPr>
          <p:nvPr/>
        </p:nvSpPr>
        <p:spPr bwMode="auto">
          <a:xfrm>
            <a:off x="5487989" y="1881669"/>
            <a:ext cx="2891859" cy="400097"/>
          </a:xfrm>
          <a:prstGeom prst="rect">
            <a:avLst/>
          </a:prstGeom>
          <a:noFill/>
          <a:ln w="9525">
            <a:noFill/>
            <a:miter lim="800000"/>
            <a:headEnd/>
            <a:tailEnd/>
          </a:ln>
        </p:spPr>
        <p:txBody>
          <a:bodyPr wrap="square" lIns="121908" tIns="60954" rIns="121908" bIns="60954">
            <a:spAutoFit/>
          </a:bodyPr>
          <a:lstStyle/>
          <a:p>
            <a:pPr>
              <a:defRP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LCM system indicator​</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4" name="Shape 183">
            <a:extLst>
              <a:ext uri="{FF2B5EF4-FFF2-40B4-BE49-F238E27FC236}">
                <a16:creationId xmlns:a16="http://schemas.microsoft.com/office/drawing/2014/main" id="{A97BB628-6EE4-4556-5687-D72450A369D8}"/>
              </a:ext>
            </a:extLst>
          </p:cNvPr>
          <p:cNvSpPr txBox="1"/>
          <p:nvPr/>
        </p:nvSpPr>
        <p:spPr>
          <a:xfrm>
            <a:off x="275278" y="4635108"/>
            <a:ext cx="1734052" cy="769441"/>
          </a:xfrm>
          <a:prstGeom prst="rect">
            <a:avLst/>
          </a:prstGeom>
          <a:noFill/>
          <a:ln>
            <a:noFill/>
          </a:ln>
        </p:spPr>
        <p:txBody>
          <a:bodyPr wrap="square" lIns="91425" tIns="45700" rIns="91425" bIns="45700" anchor="t" anchorCtr="0">
            <a:noAutofit/>
          </a:bodyPr>
          <a:lstStyle/>
          <a:p>
            <a:pPr lvl="0">
              <a:lnSpc>
                <a:spcPts val="2400"/>
              </a:lnSpc>
              <a:buClr>
                <a:srgbClr val="595959"/>
              </a:buClr>
              <a:buSzPct val="25000"/>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3.5"/ 2.5”SATA </a:t>
            </a:r>
          </a:p>
          <a:p>
            <a:pPr lvl="0">
              <a:lnSpc>
                <a:spcPts val="2400"/>
              </a:lnSpc>
              <a:buClr>
                <a:srgbClr val="595959"/>
              </a:buClr>
              <a:buSzPct val="25000"/>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6Gb/s HDD/SSD tray</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(Lock-able)</a:t>
            </a:r>
          </a:p>
        </p:txBody>
      </p:sp>
      <p:sp>
        <p:nvSpPr>
          <p:cNvPr id="55" name="Shape 180">
            <a:extLst>
              <a:ext uri="{FF2B5EF4-FFF2-40B4-BE49-F238E27FC236}">
                <a16:creationId xmlns:a16="http://schemas.microsoft.com/office/drawing/2014/main" id="{21971FCB-6125-30A9-4A3B-8EAC2086251C}"/>
              </a:ext>
            </a:extLst>
          </p:cNvPr>
          <p:cNvSpPr txBox="1"/>
          <p:nvPr/>
        </p:nvSpPr>
        <p:spPr>
          <a:xfrm>
            <a:off x="275278" y="2900032"/>
            <a:ext cx="2092204" cy="1491193"/>
          </a:xfrm>
          <a:prstGeom prst="rect">
            <a:avLst/>
          </a:prstGeom>
          <a:noFill/>
          <a:ln>
            <a:noFill/>
          </a:ln>
        </p:spPr>
        <p:txBody>
          <a:bodyPr wrap="square" lIns="91425" tIns="45700" rIns="91425" bIns="45700" anchor="t" anchorCtr="0">
            <a:noAutofit/>
          </a:bodyPr>
          <a:lstStyle/>
          <a:p>
            <a:pPr lvl="0">
              <a:lnSpc>
                <a:spcPts val="2300"/>
              </a:lnSpc>
              <a:buClr>
                <a:srgbClr val="595959"/>
              </a:buClr>
              <a:buSzPct val="25000"/>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Adjustable LEDs :</a:t>
            </a:r>
          </a:p>
          <a:p>
            <a:pPr lvl="0">
              <a:lnSpc>
                <a:spcPts val="2300"/>
              </a:lnSpc>
              <a:buClr>
                <a:srgbClr val="595959"/>
              </a:buClr>
              <a:buSzPct val="25000"/>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HDD</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Status</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LAN</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USB</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2 x M.2  ​</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6" name="Shape 192">
            <a:extLst>
              <a:ext uri="{FF2B5EF4-FFF2-40B4-BE49-F238E27FC236}">
                <a16:creationId xmlns:a16="http://schemas.microsoft.com/office/drawing/2014/main" id="{8D8C782F-D1A3-F9DA-6E72-08C887D9703F}"/>
              </a:ext>
            </a:extLst>
          </p:cNvPr>
          <p:cNvSpPr txBox="1"/>
          <p:nvPr/>
        </p:nvSpPr>
        <p:spPr>
          <a:xfrm>
            <a:off x="9109361" y="4963859"/>
            <a:ext cx="1775516" cy="26423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Power button</a:t>
            </a:r>
            <a:endParaRPr lang="zh-TW" sz="1600" b="1" i="0" u="none" strike="noStrike" cap="none">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7" name="Shape 195">
            <a:extLst>
              <a:ext uri="{FF2B5EF4-FFF2-40B4-BE49-F238E27FC236}">
                <a16:creationId xmlns:a16="http://schemas.microsoft.com/office/drawing/2014/main" id="{B8E806B0-5E8B-983B-2498-7E8B23BB7472}"/>
              </a:ext>
            </a:extLst>
          </p:cNvPr>
          <p:cNvSpPr txBox="1"/>
          <p:nvPr/>
        </p:nvSpPr>
        <p:spPr>
          <a:xfrm>
            <a:off x="9115804" y="5343600"/>
            <a:ext cx="2610429" cy="780499"/>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USB 3 Gen 2 (10Gb) &amp; One Touch Copy button</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9" name="文字方塊 8">
            <a:extLst>
              <a:ext uri="{FF2B5EF4-FFF2-40B4-BE49-F238E27FC236}">
                <a16:creationId xmlns:a16="http://schemas.microsoft.com/office/drawing/2014/main" id="{DEF9E3D1-BB63-736B-8796-3524F2815FB4}"/>
              </a:ext>
            </a:extLst>
          </p:cNvPr>
          <p:cNvSpPr txBox="1"/>
          <p:nvPr/>
        </p:nvSpPr>
        <p:spPr>
          <a:xfrm>
            <a:off x="9431650" y="3617532"/>
            <a:ext cx="1062311" cy="523220"/>
          </a:xfrm>
          <a:prstGeom prst="rect">
            <a:avLst/>
          </a:prstGeom>
          <a:noFill/>
        </p:spPr>
        <p:txBody>
          <a:bodyPr wrap="square" lIns="91440" tIns="45720" rIns="91440" bIns="45720" rtlCol="0" anchor="t">
            <a:spAutoFit/>
          </a:bodyPr>
          <a:lstStyle/>
          <a:p>
            <a:pPr>
              <a:buClr>
                <a:srgbClr val="595959"/>
              </a:buClr>
              <a:buSzPct val="25000"/>
            </a:pPr>
            <a:r>
              <a:rPr lang="zh-TW" altLang="en-US" sz="1400" b="1">
                <a:solidFill>
                  <a:schemeClr val="bg1"/>
                </a:solidFill>
                <a:latin typeface="Arial"/>
                <a:ea typeface="微軟正黑體"/>
                <a:cs typeface="Arial"/>
                <a:sym typeface="+mn-lt"/>
              </a:rPr>
              <a:t>Tray key</a:t>
            </a:r>
          </a:p>
          <a:p>
            <a:r>
              <a:rPr lang="zh-TW" altLang="en-US" sz="1400" b="1">
                <a:solidFill>
                  <a:schemeClr val="bg1"/>
                </a:solidFill>
                <a:latin typeface="Arial"/>
                <a:ea typeface="微軟正黑體"/>
                <a:cs typeface="Arial"/>
              </a:rPr>
              <a:t>included</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736594EE-4C5D-4110-B787-D8028A9928E0}"/>
              </a:ext>
            </a:extLst>
          </p:cNvPr>
          <p:cNvSpPr/>
          <p:nvPr/>
        </p:nvSpPr>
        <p:spPr>
          <a:xfrm>
            <a:off x="2640959" y="3861639"/>
            <a:ext cx="5072594" cy="2262460"/>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Arial" panose="020B0604020202020204" pitchFamily="34" charset="0"/>
              <a:ea typeface="微軟正黑體" panose="020B0604030504040204" pitchFamily="34" charset="-120"/>
              <a:cs typeface="Arial" panose="020B0604020202020204" pitchFamily="34" charset="0"/>
              <a:sym typeface="+mn-lt"/>
            </a:endParaRPr>
          </a:p>
        </p:txBody>
      </p:sp>
      <p:cxnSp>
        <p:nvCxnSpPr>
          <p:cNvPr id="10" name="直線接點 9">
            <a:extLst>
              <a:ext uri="{FF2B5EF4-FFF2-40B4-BE49-F238E27FC236}">
                <a16:creationId xmlns:a16="http://schemas.microsoft.com/office/drawing/2014/main" id="{783469AB-597E-EDF5-585B-D013FE743115}"/>
              </a:ext>
            </a:extLst>
          </p:cNvPr>
          <p:cNvCxnSpPr/>
          <p:nvPr/>
        </p:nvCxnSpPr>
        <p:spPr>
          <a:xfrm flipH="1">
            <a:off x="2101606" y="5006619"/>
            <a:ext cx="539352"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28" name="圖片 27" descr="一張含有 室內, 遙遠, 遊戲, 影片 的圖片&#10;&#10;自動產生的描述">
            <a:extLst>
              <a:ext uri="{FF2B5EF4-FFF2-40B4-BE49-F238E27FC236}">
                <a16:creationId xmlns:a16="http://schemas.microsoft.com/office/drawing/2014/main" id="{E26C2CBF-2F0E-1A6E-56B7-2C38E8D711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60977" y="3413127"/>
            <a:ext cx="1217101" cy="995318"/>
          </a:xfrm>
          <a:prstGeom prst="rect">
            <a:avLst/>
          </a:prstGeom>
        </p:spPr>
      </p:pic>
      <p:cxnSp>
        <p:nvCxnSpPr>
          <p:cNvPr id="29" name="直線接點 28">
            <a:extLst>
              <a:ext uri="{FF2B5EF4-FFF2-40B4-BE49-F238E27FC236}">
                <a16:creationId xmlns:a16="http://schemas.microsoft.com/office/drawing/2014/main" id="{6AC2FCC4-086E-2228-06EE-70DAE733009B}"/>
              </a:ext>
            </a:extLst>
          </p:cNvPr>
          <p:cNvCxnSpPr>
            <a:cxnSpLocks/>
          </p:cNvCxnSpPr>
          <p:nvPr/>
        </p:nvCxnSpPr>
        <p:spPr>
          <a:xfrm flipV="1">
            <a:off x="6566355" y="2263916"/>
            <a:ext cx="0" cy="1013623"/>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F99A991-0A01-1707-E811-2374C0B4542A}"/>
              </a:ext>
            </a:extLst>
          </p:cNvPr>
          <p:cNvCxnSpPr/>
          <p:nvPr/>
        </p:nvCxnSpPr>
        <p:spPr>
          <a:xfrm flipH="1">
            <a:off x="2101606" y="3329337"/>
            <a:ext cx="539352"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1FBA7BDB-3A0D-A482-22B5-62062C012491}"/>
              </a:ext>
            </a:extLst>
          </p:cNvPr>
          <p:cNvGrpSpPr/>
          <p:nvPr/>
        </p:nvGrpSpPr>
        <p:grpSpPr>
          <a:xfrm>
            <a:off x="8500533" y="5134622"/>
            <a:ext cx="580512" cy="417295"/>
            <a:chOff x="8584557" y="5134622"/>
            <a:chExt cx="496488" cy="417295"/>
          </a:xfrm>
        </p:grpSpPr>
        <p:cxnSp>
          <p:nvCxnSpPr>
            <p:cNvPr id="45" name="直線接點 44">
              <a:extLst>
                <a:ext uri="{FF2B5EF4-FFF2-40B4-BE49-F238E27FC236}">
                  <a16:creationId xmlns:a16="http://schemas.microsoft.com/office/drawing/2014/main" id="{AD3EE7B1-384D-EF6D-1439-4E75F1F435CC}"/>
                </a:ext>
              </a:extLst>
            </p:cNvPr>
            <p:cNvCxnSpPr>
              <a:cxnSpLocks/>
            </p:cNvCxnSpPr>
            <p:nvPr/>
          </p:nvCxnSpPr>
          <p:spPr>
            <a:xfrm>
              <a:off x="8584558" y="5134622"/>
              <a:ext cx="496487"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405EDBE-1863-8F04-4E90-5D7CFE884FC1}"/>
                </a:ext>
              </a:extLst>
            </p:cNvPr>
            <p:cNvCxnSpPr>
              <a:cxnSpLocks/>
            </p:cNvCxnSpPr>
            <p:nvPr/>
          </p:nvCxnSpPr>
          <p:spPr>
            <a:xfrm>
              <a:off x="8584557" y="5551917"/>
              <a:ext cx="496487"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9244858" y="2822630"/>
            <a:ext cx="1411284" cy="369332"/>
          </a:xfrm>
          <a:prstGeom prst="rect">
            <a:avLst/>
          </a:prstGeom>
        </p:spPr>
        <p:txBody>
          <a:bodyPr wrap="none">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TVS-h674T</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p:cNvSpPr/>
          <p:nvPr/>
        </p:nvSpPr>
        <p:spPr>
          <a:xfrm>
            <a:off x="4887600" y="6363109"/>
            <a:ext cx="1411284" cy="369332"/>
          </a:xfrm>
          <a:prstGeom prst="rect">
            <a:avLst/>
          </a:prstGeom>
        </p:spPr>
        <p:txBody>
          <a:bodyPr wrap="none">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TVS-h874T</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2707637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dxatoqw">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寬螢幕</PresentationFormat>
  <Slides>43</Slides>
  <Notes>42</Notes>
  <HiddenSlides>0</HiddenSlides>
  <ScaleCrop>false</ScaleCrop>
  <HeadingPairs>
    <vt:vector size="4" baseType="variant">
      <vt:variant>
        <vt:lpstr>佈景主題</vt:lpstr>
      </vt:variant>
      <vt:variant>
        <vt:i4>3</vt:i4>
      </vt:variant>
      <vt:variant>
        <vt:lpstr>投影片標題</vt:lpstr>
      </vt:variant>
      <vt:variant>
        <vt:i4>43</vt:i4>
      </vt:variant>
    </vt:vector>
  </HeadingPairs>
  <TitlesOfParts>
    <vt:vector size="46" baseType="lpstr">
      <vt:lpstr>Office 佈景主題</vt:lpstr>
      <vt:lpstr>自訂設計</vt:lpstr>
      <vt:lpstr>1_自訂設計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Large preinstalled 32/64 GB DDR4 RAM, upgradeable to max 64GB DDR4 memory</vt:lpstr>
      <vt:lpstr>2 x M.2 PCIe SSD slots as default shared folder to improve overall performance in QuTS hero</vt:lpstr>
      <vt:lpstr>Built-in 2 x 2.5 GbE LAN ports,  aggregated for maximum 5Gbps bandwidth</vt:lpstr>
      <vt:lpstr>The second PCIe slot is preinstalled with a dual-port Thunderbolt 4 expansion card, supporting high transfer speeds so you can focus more on your creative work.</vt:lpstr>
      <vt:lpstr>PowerPoint 簡報</vt:lpstr>
      <vt:lpstr>PowerPoint 簡報</vt:lpstr>
      <vt:lpstr>PowerPoint 簡報</vt:lpstr>
      <vt:lpstr>Integrated dual 2.5 GbE ports, and expandable to  25GbE high-speed network with an optional NIC</vt:lpstr>
      <vt:lpstr>PowerPoint 簡報</vt:lpstr>
      <vt:lpstr>A comprehensive solution to unleash your creativity through various connectivity options</vt:lpstr>
      <vt:lpstr>myQNAPcloud One :  Whole New Cloud Service offered by QNAP</vt:lpstr>
      <vt:lpstr>QNAP is an official Adobe Partner for video and audio solutions</vt:lpstr>
      <vt:lpstr>Built in HDMI port for video output or Surveillance station</vt:lpstr>
      <vt:lpstr>PowerPoint 簡報</vt:lpstr>
      <vt:lpstr>PowerPoint 簡報</vt:lpstr>
      <vt:lpstr>PowerPoint 簡報</vt:lpstr>
      <vt:lpstr>NAS &amp; QuTS hero O.S. support powerful data reduction technologies to extend SSD endurance</vt:lpstr>
      <vt:lpstr>PowerPoint 簡報</vt:lpstr>
      <vt:lpstr>PowerPoint 簡報</vt:lpstr>
      <vt:lpstr>PowerPoint 簡報</vt:lpstr>
      <vt:lpstr>PowerPoint 簡報</vt:lpstr>
      <vt:lpstr>Smart and automatic file management</vt:lpstr>
      <vt:lpstr>Qsync 5.0 – Cross-device file sync for  individuals and teams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revision>41</cp:revision>
  <dcterms:created xsi:type="dcterms:W3CDTF">2021-03-26T08:21:54Z</dcterms:created>
  <dcterms:modified xsi:type="dcterms:W3CDTF">2023-11-09T07:10:44Z</dcterms:modified>
</cp:coreProperties>
</file>