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316" r:id="rId3"/>
    <p:sldId id="317" r:id="rId4"/>
    <p:sldId id="264" r:id="rId5"/>
    <p:sldId id="307" r:id="rId6"/>
    <p:sldId id="260" r:id="rId7"/>
    <p:sldId id="285" r:id="rId8"/>
    <p:sldId id="293" r:id="rId9"/>
    <p:sldId id="295" r:id="rId10"/>
    <p:sldId id="296" r:id="rId11"/>
    <p:sldId id="298" r:id="rId12"/>
    <p:sldId id="297" r:id="rId13"/>
    <p:sldId id="309" r:id="rId14"/>
    <p:sldId id="301" r:id="rId15"/>
    <p:sldId id="274" r:id="rId16"/>
    <p:sldId id="302" r:id="rId17"/>
    <p:sldId id="303" r:id="rId18"/>
    <p:sldId id="304" r:id="rId19"/>
    <p:sldId id="261" r:id="rId20"/>
    <p:sldId id="265" r:id="rId21"/>
    <p:sldId id="286" r:id="rId22"/>
    <p:sldId id="310" r:id="rId23"/>
    <p:sldId id="266" r:id="rId24"/>
    <p:sldId id="312" r:id="rId25"/>
    <p:sldId id="308" r:id="rId26"/>
    <p:sldId id="318" r:id="rId27"/>
    <p:sldId id="313" r:id="rId28"/>
    <p:sldId id="314" r:id="rId29"/>
    <p:sldId id="306" r:id="rId30"/>
    <p:sldId id="315" r:id="rId31"/>
    <p:sldId id="257" r:id="rId3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H許" userId="S::jasonhsu@qnap.com::037722cf-a7a4-45b3-87d9-a621b36907b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6FAF3"/>
    <a:srgbClr val="2A42A8"/>
    <a:srgbClr val="ACF3FD"/>
    <a:srgbClr val="84ECFD"/>
    <a:srgbClr val="50E6FF"/>
    <a:srgbClr val="0178D4"/>
    <a:srgbClr val="185A97"/>
    <a:srgbClr val="243A5F"/>
    <a:srgbClr val="A1A9BA"/>
    <a:srgbClr val="DE56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128" y="4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工作表1!$B$8</c:f>
              <c:strCache>
                <c:ptCount val="1"/>
                <c:pt idx="0">
                  <c:v>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F670-4A04-AE22-285CAE77429A}"/>
              </c:ext>
            </c:extLst>
          </c:dPt>
          <c:cat>
            <c:strRef>
              <c:f>工作表1!$A$9:$A$10</c:f>
              <c:strCache>
                <c:ptCount val="2"/>
                <c:pt idx="0">
                  <c:v>W</c:v>
                </c:pt>
                <c:pt idx="1">
                  <c:v>R</c:v>
                </c:pt>
              </c:strCache>
            </c:strRef>
          </c:cat>
          <c:val>
            <c:numRef>
              <c:f>工作表1!$B$9:$B$10</c:f>
              <c:numCache>
                <c:formatCode>General</c:formatCode>
                <c:ptCount val="2"/>
                <c:pt idx="0">
                  <c:v>2348</c:v>
                </c:pt>
                <c:pt idx="1">
                  <c:v>2363</c:v>
                </c:pt>
              </c:numCache>
            </c:numRef>
          </c:val>
          <c:extLst>
            <c:ext xmlns:c16="http://schemas.microsoft.com/office/drawing/2014/chart" uri="{C3380CC4-5D6E-409C-BE32-E72D297353CC}">
              <c16:uniqueId val="{00000002-F670-4A04-AE22-285CAE77429A}"/>
            </c:ext>
          </c:extLst>
        </c:ser>
        <c:dLbls>
          <c:showLegendKey val="0"/>
          <c:showVal val="0"/>
          <c:showCatName val="0"/>
          <c:showSerName val="0"/>
          <c:showPercent val="0"/>
          <c:showBubbleSize val="0"/>
        </c:dLbls>
        <c:gapWidth val="219"/>
        <c:overlap val="-27"/>
        <c:axId val="1822685568"/>
        <c:axId val="1822681408"/>
      </c:barChart>
      <c:catAx>
        <c:axId val="1822685568"/>
        <c:scaling>
          <c:orientation val="minMax"/>
        </c:scaling>
        <c:delete val="1"/>
        <c:axPos val="b"/>
        <c:numFmt formatCode="General" sourceLinked="1"/>
        <c:majorTickMark val="none"/>
        <c:minorTickMark val="none"/>
        <c:tickLblPos val="nextTo"/>
        <c:crossAx val="1822681408"/>
        <c:crosses val="autoZero"/>
        <c:auto val="1"/>
        <c:lblAlgn val="ctr"/>
        <c:lblOffset val="100"/>
        <c:noMultiLvlLbl val="0"/>
      </c:catAx>
      <c:valAx>
        <c:axId val="1822681408"/>
        <c:scaling>
          <c:orientation val="minMax"/>
          <c:max val="25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crossAx val="1822685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469816272965873E-2"/>
          <c:y val="4.6296296296296294E-2"/>
          <c:w val="0.87753018372703417"/>
          <c:h val="0.89814814814814814"/>
        </c:manualLayout>
      </c:layout>
      <c:barChart>
        <c:barDir val="col"/>
        <c:grouping val="clustered"/>
        <c:varyColors val="0"/>
        <c:ser>
          <c:idx val="0"/>
          <c:order val="0"/>
          <c:tx>
            <c:strRef>
              <c:f>工作表1!$B$2</c:f>
              <c:strCache>
                <c:ptCount val="1"/>
                <c:pt idx="0">
                  <c:v>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A6E1-406C-8E34-90E70F406DAA}"/>
              </c:ext>
            </c:extLst>
          </c:dPt>
          <c:cat>
            <c:strRef>
              <c:f>工作表1!$A$3:$A$4</c:f>
              <c:strCache>
                <c:ptCount val="2"/>
                <c:pt idx="0">
                  <c:v>W</c:v>
                </c:pt>
                <c:pt idx="1">
                  <c:v>R</c:v>
                </c:pt>
              </c:strCache>
            </c:strRef>
          </c:cat>
          <c:val>
            <c:numRef>
              <c:f>工作表1!$B$3:$B$4</c:f>
              <c:numCache>
                <c:formatCode>General</c:formatCode>
                <c:ptCount val="2"/>
                <c:pt idx="0">
                  <c:v>1182</c:v>
                </c:pt>
                <c:pt idx="1">
                  <c:v>1181</c:v>
                </c:pt>
              </c:numCache>
            </c:numRef>
          </c:val>
          <c:extLst>
            <c:ext xmlns:c16="http://schemas.microsoft.com/office/drawing/2014/chart" uri="{C3380CC4-5D6E-409C-BE32-E72D297353CC}">
              <c16:uniqueId val="{00000002-A6E1-406C-8E34-90E70F406DAA}"/>
            </c:ext>
          </c:extLst>
        </c:ser>
        <c:dLbls>
          <c:showLegendKey val="0"/>
          <c:showVal val="0"/>
          <c:showCatName val="0"/>
          <c:showSerName val="0"/>
          <c:showPercent val="0"/>
          <c:showBubbleSize val="0"/>
        </c:dLbls>
        <c:gapWidth val="219"/>
        <c:overlap val="-27"/>
        <c:axId val="1822695552"/>
        <c:axId val="1822690144"/>
      </c:barChart>
      <c:catAx>
        <c:axId val="1822695552"/>
        <c:scaling>
          <c:orientation val="minMax"/>
        </c:scaling>
        <c:delete val="1"/>
        <c:axPos val="b"/>
        <c:numFmt formatCode="General" sourceLinked="1"/>
        <c:majorTickMark val="none"/>
        <c:minorTickMark val="none"/>
        <c:tickLblPos val="nextTo"/>
        <c:crossAx val="1822690144"/>
        <c:crosses val="autoZero"/>
        <c:auto val="1"/>
        <c:lblAlgn val="ctr"/>
        <c:lblOffset val="100"/>
        <c:noMultiLvlLbl val="0"/>
      </c:catAx>
      <c:valAx>
        <c:axId val="1822690144"/>
        <c:scaling>
          <c:orientation val="minMax"/>
          <c:max val="25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crossAx val="1822695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6779E-7398-480A-975D-36413EAF86E7}" type="datetimeFigureOut">
              <a:rPr lang="zh-TW" altLang="en-US" smtClean="0"/>
              <a:t>2023/10/31</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9E53D-C1DF-4681-B7FE-A7EADFC4A55B}" type="slidenum">
              <a:rPr lang="zh-TW" altLang="en-US" smtClean="0"/>
              <a:t>‹#›</a:t>
            </a:fld>
            <a:endParaRPr lang="zh-TW" altLang="en-US"/>
          </a:p>
        </p:txBody>
      </p:sp>
    </p:spTree>
    <p:extLst>
      <p:ext uri="{BB962C8B-B14F-4D97-AF65-F5344CB8AC3E}">
        <p14:creationId xmlns:p14="http://schemas.microsoft.com/office/powerpoint/2010/main" val="111828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ea typeface="新細明體"/>
              </a:rPr>
              <a:t>Hello</a:t>
            </a:r>
            <a:r>
              <a:rPr lang="zh-TW" altLang="en-US" err="1">
                <a:ea typeface="新細明體"/>
              </a:rPr>
              <a:t>，大家好，我是</a:t>
            </a:r>
            <a:r>
              <a:rPr lang="en-US" altLang="zh-TW" err="1">
                <a:ea typeface="新細明體"/>
              </a:rPr>
              <a:t>QNAP</a:t>
            </a:r>
            <a:r>
              <a:rPr lang="zh-TW" altLang="en-US" err="1">
                <a:ea typeface="新細明體"/>
              </a:rPr>
              <a:t>的產品經理</a:t>
            </a:r>
            <a:r>
              <a:rPr lang="en-US" altLang="zh-TW" err="1">
                <a:ea typeface="新細明體"/>
              </a:rPr>
              <a:t>Chris</a:t>
            </a:r>
            <a:r>
              <a:rPr lang="en-US" altLang="zh-TW">
                <a:ea typeface="新細明體"/>
              </a:rPr>
              <a:t> Chang</a:t>
            </a:r>
            <a:r>
              <a:rPr lang="zh-TW" altLang="en-US">
                <a:ea typeface="新細明體"/>
              </a:rPr>
              <a:t>，今天要為大家介紹這張全新的雙埠</a:t>
            </a:r>
            <a:r>
              <a:rPr lang="en-US" altLang="zh-TW">
                <a:ea typeface="新細明體"/>
              </a:rPr>
              <a:t>10GbE SFP+ Intel710</a:t>
            </a:r>
            <a:r>
              <a:rPr lang="zh-TW" altLang="en-US">
                <a:ea typeface="新細明體"/>
              </a:rPr>
              <a:t>網路擴充卡。</a:t>
            </a:r>
            <a:endParaRPr lang="zh-TW">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a:t>
            </a:fld>
            <a:endParaRPr lang="zh-TW" altLang="en-US"/>
          </a:p>
        </p:txBody>
      </p:sp>
    </p:spTree>
    <p:extLst>
      <p:ext uri="{BB962C8B-B14F-4D97-AF65-F5344CB8AC3E}">
        <p14:creationId xmlns:p14="http://schemas.microsoft.com/office/powerpoint/2010/main" val="388975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SR-IOV提供您多種優勢與效益。舉例來說若您有即時服務的需求，都可以直接享受實體網卡的速度，降低網路延遲，還可減少主機CPU消耗，更可以減少網路頻寬消耗，提升網路效率至少20%。</a:t>
            </a:r>
            <a:endParaRPr lang="zh-TW" altLang="en-US" dirty="0"/>
          </a:p>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10</a:t>
            </a:fld>
            <a:endParaRPr lang="zh-TW" altLang="en-US"/>
          </a:p>
        </p:txBody>
      </p:sp>
    </p:spTree>
    <p:extLst>
      <p:ext uri="{BB962C8B-B14F-4D97-AF65-F5344CB8AC3E}">
        <p14:creationId xmlns:p14="http://schemas.microsoft.com/office/powerpoint/2010/main" val="214518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以下是SR-IOV的使用注意事項。SR-IOV需要搭配支援機種、BIOS版本與支援的網卡才可使用；QNAP機型軟體版本須至少為QTS/</a:t>
            </a:r>
            <a:r>
              <a:rPr lang="en-US" err="1"/>
              <a:t>QuTS</a:t>
            </a:r>
            <a:r>
              <a:rPr lang="en-US"/>
              <a:t> hero 4.5.2或是QVS 3.5.3才可使用；QNAP </a:t>
            </a:r>
            <a:r>
              <a:rPr lang="en-US" err="1"/>
              <a:t>QAT系列機種須於Guest</a:t>
            </a:r>
            <a:r>
              <a:rPr lang="en-US"/>
              <a:t> </a:t>
            </a:r>
            <a:r>
              <a:rPr lang="en-US" err="1"/>
              <a:t>OS下載對應的虛擬功能驅動程式；使用SR-IOV時無法使用VM</a:t>
            </a:r>
            <a:r>
              <a:rPr lang="en-US"/>
              <a:t> Live </a:t>
            </a:r>
            <a:r>
              <a:rPr lang="en-US" err="1"/>
              <a:t>Migration功能</a:t>
            </a:r>
            <a:r>
              <a:rPr lang="en-US"/>
              <a:t>。</a:t>
            </a:r>
            <a:endParaRPr lang="zh-TW" altLang="en-US"/>
          </a:p>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11</a:t>
            </a:fld>
            <a:endParaRPr lang="zh-TW" altLang="en-US"/>
          </a:p>
        </p:txBody>
      </p:sp>
    </p:spTree>
    <p:extLst>
      <p:ext uri="{BB962C8B-B14F-4D97-AF65-F5344CB8AC3E}">
        <p14:creationId xmlns:p14="http://schemas.microsoft.com/office/powerpoint/2010/main" val="3797522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err="1"/>
              <a:t>這邊是QNAP各種系列支援SR-IOV功能的機種。若想查詢更多資訊可點擊右下方超連結前往查看</a:t>
            </a:r>
            <a:r>
              <a:rPr lang="en-US" dirty="0"/>
              <a:t>。</a:t>
            </a:r>
            <a:endParaRPr lang="zh-TW" altLang="en-US" dirty="0"/>
          </a:p>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12</a:t>
            </a:fld>
            <a:endParaRPr lang="zh-TW" altLang="en-US"/>
          </a:p>
        </p:txBody>
      </p:sp>
    </p:spTree>
    <p:extLst>
      <p:ext uri="{BB962C8B-B14F-4D97-AF65-F5344CB8AC3E}">
        <p14:creationId xmlns:p14="http://schemas.microsoft.com/office/powerpoint/2010/main" val="409043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a:t>
            </a:r>
            <a:r>
              <a:rPr lang="zh-TW" altLang="en-US"/>
              <a:t>提供</a:t>
            </a:r>
            <a:r>
              <a:rPr lang="en-US" altLang="zh-TW"/>
              <a:t>QXG-10G2SF-X710 3</a:t>
            </a:r>
            <a:r>
              <a:rPr lang="zh-TW" altLang="en-US"/>
              <a:t>年免費產品保固，想了解更多保固相關資訊可以點擊下方超連結前往查看。</a:t>
            </a:r>
            <a:endParaRPr lang="zh-TW"/>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13</a:t>
            </a:fld>
            <a:endParaRPr lang="zh-TW" altLang="en-US"/>
          </a:p>
        </p:txBody>
      </p:sp>
    </p:spTree>
    <p:extLst>
      <p:ext uri="{BB962C8B-B14F-4D97-AF65-F5344CB8AC3E}">
        <p14:creationId xmlns:p14="http://schemas.microsoft.com/office/powerpoint/2010/main" val="3097052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err="1"/>
              <a:t>這張網卡支援多種OS，讓您輕鬆布建，支援Windows</a:t>
            </a:r>
            <a:r>
              <a:rPr lang="en-US" dirty="0"/>
              <a:t> 11/Windows Server 2022</a:t>
            </a:r>
            <a:r>
              <a:rPr lang="en-US"/>
              <a:t>、Ubuntu </a:t>
            </a:r>
            <a:r>
              <a:rPr lang="en-US" dirty="0"/>
              <a:t>20.04/22.04</a:t>
            </a:r>
            <a:r>
              <a:rPr lang="en-US"/>
              <a:t>、QTS 5.0.1或後續更新版本以及QuTS hero 5.0.1或後續更新版本。</a:t>
            </a:r>
            <a:endParaRPr lang="zh-TW" altLang="en-US"/>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14</a:t>
            </a:fld>
            <a:endParaRPr lang="zh-TW" altLang="en-US"/>
          </a:p>
        </p:txBody>
      </p:sp>
    </p:spTree>
    <p:extLst>
      <p:ext uri="{BB962C8B-B14F-4D97-AF65-F5344CB8AC3E}">
        <p14:creationId xmlns:p14="http://schemas.microsoft.com/office/powerpoint/2010/main" val="3655778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接下來會示範如何在</a:t>
            </a:r>
            <a:r>
              <a:rPr lang="en-US" altLang="zh-TW" dirty="0"/>
              <a:t>Intel</a:t>
            </a:r>
            <a:r>
              <a:rPr lang="zh-TW" altLang="en-US" dirty="0"/>
              <a:t>官網下載驅動程式，進入網站後在右上角搜尋</a:t>
            </a:r>
            <a:r>
              <a:rPr lang="en-US" altLang="zh-TW" dirty="0"/>
              <a:t>X710-BM2</a:t>
            </a:r>
            <a:r>
              <a:rPr lang="zh-TW" altLang="en-US" dirty="0"/>
              <a:t>。</a:t>
            </a:r>
            <a:endParaRPr lang="zh-TW" dirty="0"/>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15</a:t>
            </a:fld>
            <a:endParaRPr lang="zh-TW" altLang="en-US"/>
          </a:p>
        </p:txBody>
      </p:sp>
    </p:spTree>
    <p:extLst>
      <p:ext uri="{BB962C8B-B14F-4D97-AF65-F5344CB8AC3E}">
        <p14:creationId xmlns:p14="http://schemas.microsoft.com/office/powerpoint/2010/main" val="3586082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err="1">
                <a:ea typeface="新細明體"/>
              </a:rPr>
              <a:t>進到搜尋結果後點擊左方驅動程式和軟體分類</a:t>
            </a:r>
            <a:r>
              <a:rPr lang="zh-TW" altLang="en-US" dirty="0">
                <a:ea typeface="新細明體"/>
              </a:rPr>
              <a:t>。</a:t>
            </a:r>
            <a:endParaRPr lang="zh-TW" dirty="0">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16</a:t>
            </a:fld>
            <a:endParaRPr lang="zh-TW" altLang="en-US"/>
          </a:p>
        </p:txBody>
      </p:sp>
    </p:spTree>
    <p:extLst>
      <p:ext uri="{BB962C8B-B14F-4D97-AF65-F5344CB8AC3E}">
        <p14:creationId xmlns:p14="http://schemas.microsoft.com/office/powerpoint/2010/main" val="882360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err="1">
                <a:ea typeface="新細明體"/>
              </a:rPr>
              <a:t>看到搜尋結果後找到</a:t>
            </a:r>
            <a:r>
              <a:rPr lang="en-US" altLang="zh-TW" dirty="0" err="1">
                <a:ea typeface="新細明體"/>
              </a:rPr>
              <a:t>INTEL</a:t>
            </a:r>
            <a:r>
              <a:rPr lang="zh-TW" altLang="en-US" dirty="0" err="1">
                <a:ea typeface="新細明體"/>
              </a:rPr>
              <a:t>乙太網路介面卡完整的驅動程式包並點進去</a:t>
            </a:r>
            <a:r>
              <a:rPr lang="zh-TW" altLang="en-US" dirty="0">
                <a:ea typeface="新細明體"/>
              </a:rPr>
              <a:t>。</a:t>
            </a:r>
            <a:endParaRPr lang="zh-TW" dirty="0">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17</a:t>
            </a:fld>
            <a:endParaRPr lang="zh-TW" altLang="en-US"/>
          </a:p>
        </p:txBody>
      </p:sp>
    </p:spTree>
    <p:extLst>
      <p:ext uri="{BB962C8B-B14F-4D97-AF65-F5344CB8AC3E}">
        <p14:creationId xmlns:p14="http://schemas.microsoft.com/office/powerpoint/2010/main" val="2452550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err="1">
                <a:ea typeface="新細明體"/>
              </a:rPr>
              <a:t>點擊下載並安裝驅動程式即可在您的</a:t>
            </a:r>
            <a:r>
              <a:rPr lang="en-US" altLang="zh-TW" dirty="0" err="1">
                <a:ea typeface="新細明體"/>
              </a:rPr>
              <a:t>Windows</a:t>
            </a:r>
            <a:r>
              <a:rPr lang="en-US" altLang="zh-TW" dirty="0">
                <a:ea typeface="新細明體"/>
              </a:rPr>
              <a:t>/Windows Server/Ubuntu</a:t>
            </a:r>
            <a:r>
              <a:rPr lang="zh-TW" altLang="en-US" dirty="0">
                <a:ea typeface="新細明體"/>
              </a:rPr>
              <a:t>設備上使用</a:t>
            </a:r>
            <a:r>
              <a:rPr lang="en-US" altLang="zh-TW" dirty="0">
                <a:ea typeface="新細明體"/>
              </a:rPr>
              <a:t>QXG-10G2SF-X710</a:t>
            </a:r>
            <a:r>
              <a:rPr lang="zh-TW" altLang="en-US" dirty="0">
                <a:ea typeface="新細明體"/>
              </a:rPr>
              <a:t>。</a:t>
            </a:r>
            <a:endParaRPr lang="zh-TW" dirty="0">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18</a:t>
            </a:fld>
            <a:endParaRPr lang="zh-TW" altLang="en-US"/>
          </a:p>
        </p:txBody>
      </p:sp>
    </p:spTree>
    <p:extLst>
      <p:ext uri="{BB962C8B-B14F-4D97-AF65-F5344CB8AC3E}">
        <p14:creationId xmlns:p14="http://schemas.microsoft.com/office/powerpoint/2010/main" val="3920394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ea typeface="新細明體"/>
              </a:rPr>
              <a:t>這邊</a:t>
            </a:r>
            <a:r>
              <a:rPr lang="en-US" altLang="zh-TW" dirty="0">
                <a:ea typeface="新細明體"/>
              </a:rPr>
              <a:t>QXG-10G2SF-X710</a:t>
            </a:r>
            <a:r>
              <a:rPr lang="zh-TW" altLang="en-US" dirty="0">
                <a:ea typeface="新細明體"/>
              </a:rPr>
              <a:t>的重要資訊列成規格，供您參考。</a:t>
            </a:r>
            <a:endParaRPr lang="zh-TW" dirty="0">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19</a:t>
            </a:fld>
            <a:endParaRPr lang="zh-TW" altLang="en-US"/>
          </a:p>
        </p:txBody>
      </p:sp>
    </p:spTree>
    <p:extLst>
      <p:ext uri="{BB962C8B-B14F-4D97-AF65-F5344CB8AC3E}">
        <p14:creationId xmlns:p14="http://schemas.microsoft.com/office/powerpoint/2010/main" val="403187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a typeface="新細明體"/>
              </a:rPr>
              <a:t>10GbE</a:t>
            </a:r>
            <a:r>
              <a:rPr lang="zh-TW">
                <a:ea typeface="新細明體"/>
              </a:rPr>
              <a:t>高速網路不再是大型企業所獨有的技術，現今已經是專業影音創作者必備的技術。</a:t>
            </a:r>
            <a:r>
              <a:rPr lang="en-US" altLang="zh-TW" dirty="0">
                <a:ea typeface="新細明體"/>
              </a:rPr>
              <a:t>10GbE</a:t>
            </a:r>
            <a:r>
              <a:rPr lang="zh-TW">
                <a:ea typeface="新細明體"/>
              </a:rPr>
              <a:t>提供的網速和大頻寬讓您不管是</a:t>
            </a:r>
            <a:r>
              <a:rPr lang="en-US" altLang="zh-TW" dirty="0">
                <a:ea typeface="新細明體"/>
              </a:rPr>
              <a:t>SOHO</a:t>
            </a:r>
            <a:r>
              <a:rPr lang="zh-TW">
                <a:ea typeface="新細明體"/>
              </a:rPr>
              <a:t>影音工作室多人協作、多媒體轉檔串流、</a:t>
            </a:r>
            <a:r>
              <a:rPr lang="en-US" altLang="zh-TW" dirty="0">
                <a:ea typeface="新細明體"/>
              </a:rPr>
              <a:t>4K/8K</a:t>
            </a:r>
            <a:r>
              <a:rPr lang="zh-TW">
                <a:ea typeface="新細明體"/>
              </a:rPr>
              <a:t>影片編輯渲染或是在線影片編輯與後製，都能保持流暢作業，更能大幅提升完成同樣傳輸任務所需花費的時間。</a:t>
            </a:r>
          </a:p>
          <a:p>
            <a:endParaRPr lang="zh-TW" altLang="en-US"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a:t>
            </a:fld>
            <a:endParaRPr lang="zh-TW" altLang="en-US"/>
          </a:p>
        </p:txBody>
      </p:sp>
    </p:spTree>
    <p:extLst>
      <p:ext uri="{BB962C8B-B14F-4D97-AF65-F5344CB8AC3E}">
        <p14:creationId xmlns:p14="http://schemas.microsoft.com/office/powerpoint/2010/main" val="3911146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接下來我們會進到QXG-10G2SF-X710的效能實測。</a:t>
            </a:r>
            <a:endParaRPr lang="zh-TW" altLang="en-US" dirty="0"/>
          </a:p>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20</a:t>
            </a:fld>
            <a:endParaRPr lang="zh-TW" altLang="en-US"/>
          </a:p>
        </p:txBody>
      </p:sp>
    </p:spTree>
    <p:extLst>
      <p:ext uri="{BB962C8B-B14F-4D97-AF65-F5344CB8AC3E}">
        <p14:creationId xmlns:p14="http://schemas.microsoft.com/office/powerpoint/2010/main" val="484616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err="1">
                <a:ea typeface="新細明體"/>
              </a:rPr>
              <a:t>首先為各位帶來</a:t>
            </a:r>
            <a:r>
              <a:rPr lang="en-US" altLang="zh-TW" dirty="0">
                <a:ea typeface="新細明體"/>
              </a:rPr>
              <a:t> 2</a:t>
            </a:r>
            <a:r>
              <a:rPr lang="zh-TW" altLang="en-US" dirty="0">
                <a:ea typeface="新細明體"/>
              </a:rPr>
              <a:t>埠</a:t>
            </a:r>
            <a:r>
              <a:rPr lang="en-US" altLang="zh-TW" dirty="0">
                <a:ea typeface="新細明體"/>
              </a:rPr>
              <a:t>10GbE SMB </a:t>
            </a:r>
            <a:r>
              <a:rPr lang="zh-TW" altLang="en-US" dirty="0" err="1">
                <a:ea typeface="新細明體"/>
              </a:rPr>
              <a:t>循環吞吐效能的</a:t>
            </a:r>
            <a:r>
              <a:rPr lang="en-US" altLang="zh-TW" dirty="0" err="1">
                <a:ea typeface="新細明體"/>
              </a:rPr>
              <a:t>Live</a:t>
            </a:r>
            <a:r>
              <a:rPr lang="en-US" altLang="zh-TW" dirty="0">
                <a:ea typeface="新細明體"/>
              </a:rPr>
              <a:t> Demo</a:t>
            </a:r>
            <a:r>
              <a:rPr lang="zh-TW" altLang="en-US" dirty="0">
                <a:ea typeface="新細明體"/>
              </a:rPr>
              <a:t>。</a:t>
            </a:r>
            <a:endParaRPr lang="zh-TW" dirty="0">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21</a:t>
            </a:fld>
            <a:endParaRPr lang="zh-TW" altLang="en-US"/>
          </a:p>
        </p:txBody>
      </p:sp>
    </p:spTree>
    <p:extLst>
      <p:ext uri="{BB962C8B-B14F-4D97-AF65-F5344CB8AC3E}">
        <p14:creationId xmlns:p14="http://schemas.microsoft.com/office/powerpoint/2010/main" val="1021917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接者看到QXG-10G2SF-X710在QNAP實驗室的測試結果，首先看到寫入和讀取的表現，在使用1個10GbE光纖埠時分別達到1182MB/s 和1181MB/s，使用兩個10GbE光纖埠則可以達到2348MB/S和2363MB/</a:t>
            </a:r>
            <a:r>
              <a:rPr lang="en-US" err="1"/>
              <a:t>s。真正做到傳檔備份一氣呵成</a:t>
            </a:r>
            <a:r>
              <a:rPr lang="en-US"/>
              <a:t>。</a:t>
            </a:r>
            <a:endParaRPr lang="zh-TW" altLang="en-US"/>
          </a:p>
          <a:p>
            <a:endParaRPr lang="en-US" dirty="0">
              <a:ea typeface="Calibri"/>
              <a:cs typeface="Calibri"/>
            </a:endParaRPr>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22</a:t>
            </a:fld>
            <a:endParaRPr lang="zh-TW" altLang="en-US"/>
          </a:p>
        </p:txBody>
      </p:sp>
    </p:spTree>
    <p:extLst>
      <p:ext uri="{BB962C8B-B14F-4D97-AF65-F5344CB8AC3E}">
        <p14:creationId xmlns:p14="http://schemas.microsoft.com/office/powerpoint/2010/main" val="762365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ea typeface="新細明體"/>
              </a:rPr>
              <a:t>最後則是會跟各位介紹</a:t>
            </a:r>
            <a:r>
              <a:rPr lang="en-US" altLang="zh-TW" dirty="0">
                <a:ea typeface="新細明體"/>
              </a:rPr>
              <a:t>QXG-10G2SF-X710</a:t>
            </a:r>
            <a:r>
              <a:rPr lang="zh-TW" altLang="en-US" dirty="0">
                <a:ea typeface="新細明體"/>
              </a:rPr>
              <a:t>可以如何搭配</a:t>
            </a:r>
            <a:r>
              <a:rPr lang="en-US" altLang="zh-TW" dirty="0">
                <a:ea typeface="新細明體"/>
              </a:rPr>
              <a:t>QNAP</a:t>
            </a:r>
            <a:r>
              <a:rPr lang="zh-TW" altLang="en-US" dirty="0">
                <a:ea typeface="新細明體"/>
              </a:rPr>
              <a:t>產品，實現多種應用情境。</a:t>
            </a:r>
            <a:endParaRPr lang="zh-TW" dirty="0">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23</a:t>
            </a:fld>
            <a:endParaRPr lang="zh-TW" altLang="en-US"/>
          </a:p>
        </p:txBody>
      </p:sp>
    </p:spTree>
    <p:extLst>
      <p:ext uri="{BB962C8B-B14F-4D97-AF65-F5344CB8AC3E}">
        <p14:creationId xmlns:p14="http://schemas.microsoft.com/office/powerpoint/2010/main" val="3951454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QNAP</a:t>
            </a:r>
            <a:r>
              <a:rPr lang="zh-TW"/>
              <a:t>多元的產品線讓您可以輕鬆搭配</a:t>
            </a:r>
            <a:r>
              <a:rPr lang="en-US" dirty="0"/>
              <a:t>QNAP</a:t>
            </a:r>
            <a:r>
              <a:rPr lang="zh-TW"/>
              <a:t>多款</a:t>
            </a:r>
            <a:r>
              <a:rPr lang="en-US" dirty="0"/>
              <a:t>10GbE</a:t>
            </a:r>
            <a:r>
              <a:rPr lang="zh-TW"/>
              <a:t>交換器和</a:t>
            </a:r>
            <a:r>
              <a:rPr lang="en-US" dirty="0"/>
              <a:t>NAS</a:t>
            </a:r>
            <a:r>
              <a:rPr lang="zh-TW"/>
              <a:t>，用精簡的預算打造高速網路環境，徹底提升影音編輯團隊和其他工作室夥伴的工作效率和體驗。</a:t>
            </a:r>
          </a:p>
          <a:p>
            <a:endParaRPr lang="zh-TW" altLang="en-US"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24</a:t>
            </a:fld>
            <a:endParaRPr lang="zh-TW" altLang="en-US"/>
          </a:p>
        </p:txBody>
      </p:sp>
    </p:spTree>
    <p:extLst>
      <p:ext uri="{BB962C8B-B14F-4D97-AF65-F5344CB8AC3E}">
        <p14:creationId xmlns:p14="http://schemas.microsoft.com/office/powerpoint/2010/main" val="278357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搭配QNAP全新推出的10GbE網路交換器QSW-M3216R-8S8T，讓您輕鬆升級10GbE網路環境，並且她還配有相當數量的10GbE光纖埠和乙太網路埠，大幅提升您的使用彈性；若您有NAS和交換器的雙重需求，可以參考同時滿足您兩大需求的QGD-1602；若您需要不同網速配制的同時還想保有光纖網路和乙太網路的使用彈性，則可以參考QSW-M2106-4C，想了解更多QNAP交換器可以點擊下方超連結前往查看。</a:t>
            </a:r>
            <a:endParaRPr lang="zh-TW" altLang="en-US"/>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25</a:t>
            </a:fld>
            <a:endParaRPr lang="zh-TW" altLang="en-US"/>
          </a:p>
        </p:txBody>
      </p:sp>
    </p:spTree>
    <p:extLst>
      <p:ext uri="{BB962C8B-B14F-4D97-AF65-F5344CB8AC3E}">
        <p14:creationId xmlns:p14="http://schemas.microsoft.com/office/powerpoint/2010/main" val="313001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QNAP</a:t>
            </a:r>
            <a:r>
              <a:rPr lang="zh-TW"/>
              <a:t>有著相當多可搭配</a:t>
            </a:r>
            <a:r>
              <a:rPr lang="en-US" dirty="0"/>
              <a:t>QXG-10G2SF-X710</a:t>
            </a:r>
            <a:r>
              <a:rPr lang="zh-TW"/>
              <a:t>升級</a:t>
            </a:r>
            <a:r>
              <a:rPr lang="en-US" dirty="0"/>
              <a:t>10GbE</a:t>
            </a:r>
            <a:r>
              <a:rPr lang="zh-TW"/>
              <a:t>網路的機型，想了解更多資訊可以點擊右下角超連結前往查看。</a:t>
            </a:r>
          </a:p>
          <a:p>
            <a:endParaRPr lang="zh-TW" dirty="0">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26</a:t>
            </a:fld>
            <a:endParaRPr lang="zh-TW" altLang="en-US"/>
          </a:p>
        </p:txBody>
      </p:sp>
    </p:spTree>
    <p:extLst>
      <p:ext uri="{BB962C8B-B14F-4D97-AF65-F5344CB8AC3E}">
        <p14:creationId xmlns:p14="http://schemas.microsoft.com/office/powerpoint/2010/main" val="399074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虛擬機方面應用，您可以搭配</a:t>
            </a:r>
            <a:r>
              <a:rPr lang="en-US" altLang="zh-TW" dirty="0">
                <a:ea typeface="新細明體"/>
              </a:rPr>
              <a:t>QNAP NAS</a:t>
            </a:r>
            <a:r>
              <a:rPr lang="zh-TW">
                <a:ea typeface="新細明體"/>
              </a:rPr>
              <a:t>打造高成本效益的虛擬化應用環境。</a:t>
            </a:r>
            <a:r>
              <a:rPr lang="en-US" altLang="zh-TW" dirty="0">
                <a:ea typeface="新細明體"/>
              </a:rPr>
              <a:t>QNAP NAS</a:t>
            </a:r>
            <a:r>
              <a:rPr lang="zh-TW">
                <a:ea typeface="新細明體"/>
              </a:rPr>
              <a:t>上的</a:t>
            </a:r>
            <a:r>
              <a:rPr lang="en-US" altLang="zh-TW" dirty="0">
                <a:ea typeface="新細明體"/>
              </a:rPr>
              <a:t>Virtualization Station</a:t>
            </a:r>
            <a:r>
              <a:rPr lang="zh-TW">
                <a:ea typeface="新細明體"/>
              </a:rPr>
              <a:t>是一款功能強大的</a:t>
            </a:r>
            <a:r>
              <a:rPr lang="en-US" altLang="zh-TW" dirty="0">
                <a:ea typeface="新細明體"/>
              </a:rPr>
              <a:t>Hypervisor</a:t>
            </a:r>
            <a:r>
              <a:rPr lang="zh-TW">
                <a:ea typeface="新細明體"/>
              </a:rPr>
              <a:t>軟體，支援多種作業系統，並且提供多種資源管理和加速功能，是您最佳的虛擬化應用平台。</a:t>
            </a:r>
          </a:p>
          <a:p>
            <a:endParaRPr lang="zh-TW" altLang="en-US"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27</a:t>
            </a:fld>
            <a:endParaRPr lang="zh-TW" altLang="en-US"/>
          </a:p>
        </p:txBody>
      </p:sp>
    </p:spTree>
    <p:extLst>
      <p:ext uri="{BB962C8B-B14F-4D97-AF65-F5344CB8AC3E}">
        <p14:creationId xmlns:p14="http://schemas.microsoft.com/office/powerpoint/2010/main" val="3621863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虛擬機方面應用，您可以搭配</a:t>
            </a:r>
            <a:r>
              <a:rPr lang="en-US" altLang="zh-TW" dirty="0">
                <a:ea typeface="新細明體"/>
              </a:rPr>
              <a:t>QNAP NAS</a:t>
            </a:r>
            <a:r>
              <a:rPr lang="zh-TW">
                <a:ea typeface="新細明體"/>
              </a:rPr>
              <a:t>打造高成本效益的虛擬化應用環境。</a:t>
            </a:r>
            <a:r>
              <a:rPr lang="en-US" altLang="zh-TW" dirty="0">
                <a:ea typeface="新細明體"/>
              </a:rPr>
              <a:t>QNAP NAS</a:t>
            </a:r>
            <a:r>
              <a:rPr lang="zh-TW">
                <a:ea typeface="新細明體"/>
              </a:rPr>
              <a:t>上的</a:t>
            </a:r>
            <a:r>
              <a:rPr lang="en-US" altLang="zh-TW" dirty="0">
                <a:ea typeface="新細明體"/>
              </a:rPr>
              <a:t>Virtualization Station</a:t>
            </a:r>
            <a:r>
              <a:rPr lang="zh-TW">
                <a:ea typeface="新細明體"/>
              </a:rPr>
              <a:t>是一款功能強大的</a:t>
            </a:r>
            <a:r>
              <a:rPr lang="en-US" altLang="zh-TW" dirty="0">
                <a:ea typeface="新細明體"/>
              </a:rPr>
              <a:t>Hypervisor</a:t>
            </a:r>
            <a:r>
              <a:rPr lang="zh-TW">
                <a:ea typeface="新細明體"/>
              </a:rPr>
              <a:t>軟體，支援多種作業系統，並且提供多種資源管理和加速功能，是您最佳的虛擬化應用平台。</a:t>
            </a:r>
          </a:p>
          <a:p>
            <a:endParaRPr lang="zh-TW" altLang="en-US"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28</a:t>
            </a:fld>
            <a:endParaRPr lang="zh-TW" altLang="en-US"/>
          </a:p>
        </p:txBody>
      </p:sp>
    </p:spTree>
    <p:extLst>
      <p:ext uri="{BB962C8B-B14F-4D97-AF65-F5344CB8AC3E}">
        <p14:creationId xmlns:p14="http://schemas.microsoft.com/office/powerpoint/2010/main" val="2166567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QNAP</a:t>
            </a:r>
            <a:r>
              <a:rPr lang="zh-TW" altLang="en-US">
                <a:ea typeface="新細明體"/>
              </a:rPr>
              <a:t>多元的產品線也包含完整</a:t>
            </a:r>
            <a:r>
              <a:rPr lang="en-US" altLang="zh-TW">
                <a:ea typeface="新細明體"/>
              </a:rPr>
              <a:t>10GbE</a:t>
            </a:r>
            <a:r>
              <a:rPr lang="zh-TW" altLang="en-US">
                <a:ea typeface="新細明體"/>
              </a:rPr>
              <a:t>配件。畫面上的</a:t>
            </a:r>
            <a:r>
              <a:rPr lang="en-US" altLang="zh-TW">
                <a:ea typeface="新細明體"/>
              </a:rPr>
              <a:t>QNA</a:t>
            </a:r>
            <a:r>
              <a:rPr lang="zh-TW" altLang="en-US">
                <a:ea typeface="新細明體"/>
              </a:rPr>
              <a:t>系列轉換器讓您的主機在沒有網路埠的情況下，也能透過</a:t>
            </a:r>
            <a:r>
              <a:rPr lang="en-US" altLang="zh-TW">
                <a:ea typeface="新細明體"/>
              </a:rPr>
              <a:t>Thunderbolt</a:t>
            </a:r>
            <a:r>
              <a:rPr lang="zh-TW" altLang="en-US">
                <a:ea typeface="新細明體"/>
              </a:rPr>
              <a:t>輕鬆連接</a:t>
            </a:r>
            <a:r>
              <a:rPr lang="en-US" altLang="zh-TW">
                <a:ea typeface="新細明體"/>
              </a:rPr>
              <a:t>10GbE</a:t>
            </a:r>
            <a:r>
              <a:rPr lang="zh-TW" altLang="en-US">
                <a:ea typeface="新細明體"/>
              </a:rPr>
              <a:t>網路環境。</a:t>
            </a:r>
          </a:p>
          <a:p>
            <a:endParaRPr lang="zh-TW">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29</a:t>
            </a:fld>
            <a:endParaRPr lang="zh-TW" altLang="en-US"/>
          </a:p>
        </p:txBody>
      </p:sp>
    </p:spTree>
    <p:extLst>
      <p:ext uri="{BB962C8B-B14F-4D97-AF65-F5344CB8AC3E}">
        <p14:creationId xmlns:p14="http://schemas.microsoft.com/office/powerpoint/2010/main" val="322528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在技術高速發展上，虛擬機儼然已成為程式開發者或是技術愛好者不可錯過的技術，虛擬機在開發上提供多種支援，像是創建和管理開發環境，允許程式開發者在不同操作系統上測試程式相容性；對於技術愛好者來說可以創建多個虛擬桌面環境，操作不同系統，並確保安全性和穩定性。</a:t>
            </a:r>
            <a:r>
              <a:rPr lang="en-US" altLang="zh-TW" dirty="0"/>
              <a:t>QNAP</a:t>
            </a:r>
            <a:r>
              <a:rPr lang="zh-TW"/>
              <a:t>全新推出的</a:t>
            </a:r>
            <a:r>
              <a:rPr lang="en-US" altLang="zh-TW" dirty="0"/>
              <a:t>QXG-10G2SF-X710</a:t>
            </a:r>
            <a:r>
              <a:rPr lang="zh-TW"/>
              <a:t>支援多種虛擬機性能提升相關功能。若您是虛擬機用戶或是預計未來要使用的用戶，</a:t>
            </a:r>
            <a:r>
              <a:rPr lang="en-US" altLang="zh-TW" dirty="0"/>
              <a:t>QXG-10G2SF-X710</a:t>
            </a:r>
            <a:r>
              <a:rPr lang="zh-TW"/>
              <a:t>絕對是您不能錯過的一大福音。</a:t>
            </a:r>
          </a:p>
          <a:p>
            <a:endParaRPr lang="zh-TW" altLang="en-US"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a:t>
            </a:fld>
            <a:endParaRPr lang="zh-TW" altLang="en-US"/>
          </a:p>
        </p:txBody>
      </p:sp>
    </p:spTree>
    <p:extLst>
      <p:ext uri="{BB962C8B-B14F-4D97-AF65-F5344CB8AC3E}">
        <p14:creationId xmlns:p14="http://schemas.microsoft.com/office/powerpoint/2010/main" val="2763269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a typeface="新細明體"/>
              </a:rPr>
              <a:t>QNAP</a:t>
            </a:r>
            <a:r>
              <a:rPr lang="zh-TW" altLang="en-US">
                <a:ea typeface="新細明體"/>
              </a:rPr>
              <a:t>也提供相關</a:t>
            </a:r>
            <a:r>
              <a:rPr lang="en-US" altLang="zh-TW" dirty="0">
                <a:ea typeface="新細明體"/>
              </a:rPr>
              <a:t>10GbE</a:t>
            </a:r>
            <a:r>
              <a:rPr lang="zh-TW" altLang="en-US">
                <a:ea typeface="新細明體"/>
              </a:rPr>
              <a:t>光纖網路配件，讓您輕鬆使用</a:t>
            </a:r>
            <a:r>
              <a:rPr lang="en-US" altLang="zh-TW" dirty="0">
                <a:ea typeface="新細明體"/>
              </a:rPr>
              <a:t>QXG-10G2SF-X710</a:t>
            </a:r>
            <a:r>
              <a:rPr lang="zh-TW" altLang="en-US">
                <a:ea typeface="新細明體"/>
              </a:rPr>
              <a:t>，包含不同長度的</a:t>
            </a:r>
            <a:r>
              <a:rPr lang="en-US" altLang="zh-TW" dirty="0">
                <a:ea typeface="新細明體"/>
              </a:rPr>
              <a:t>10GbE SPF+ </a:t>
            </a:r>
            <a:r>
              <a:rPr lang="zh-TW" altLang="en-US">
                <a:ea typeface="新細明體"/>
              </a:rPr>
              <a:t>網路線和</a:t>
            </a:r>
            <a:r>
              <a:rPr lang="en-US" altLang="zh-TW" dirty="0">
                <a:ea typeface="新細明體"/>
              </a:rPr>
              <a:t>10GbE Transceiver</a:t>
            </a:r>
            <a:r>
              <a:rPr lang="zh-TW" altLang="en-US">
                <a:ea typeface="新細明體"/>
              </a:rPr>
              <a:t>。</a:t>
            </a:r>
          </a:p>
          <a:p>
            <a:endParaRPr lang="zh-TW"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30</a:t>
            </a:fld>
            <a:endParaRPr lang="zh-TW" altLang="en-US"/>
          </a:p>
        </p:txBody>
      </p:sp>
    </p:spTree>
    <p:extLst>
      <p:ext uri="{BB962C8B-B14F-4D97-AF65-F5344CB8AC3E}">
        <p14:creationId xmlns:p14="http://schemas.microsoft.com/office/powerpoint/2010/main" val="3553158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雙埠雙速</a:t>
            </a:r>
            <a:r>
              <a:rPr lang="en-US" dirty="0"/>
              <a:t>10GbE PCIe Gen3</a:t>
            </a:r>
            <a:r>
              <a:rPr lang="zh-TW" altLang="en-US" dirty="0"/>
              <a:t>網路擴充卡</a:t>
            </a:r>
            <a:r>
              <a:rPr lang="en-US" dirty="0"/>
              <a:t>QXG-10G2SF-X710</a:t>
            </a:r>
            <a:r>
              <a:rPr lang="zh-TW" altLang="en-US" dirty="0"/>
              <a:t>，是您提升網路、虛擬機效能的最佳選擇</a:t>
            </a:r>
            <a:r>
              <a:rPr lang="en-US" dirty="0"/>
              <a:t>!</a:t>
            </a:r>
            <a:endParaRPr lang="zh-TW" dirty="0"/>
          </a:p>
          <a:p>
            <a:r>
              <a:rPr lang="en-US"/>
              <a:t> </a:t>
            </a:r>
            <a:endParaRPr lang="zh-TW"/>
          </a:p>
          <a:p>
            <a:r>
              <a:rPr lang="zh-TW" altLang="en-US" dirty="0" err="1"/>
              <a:t>我是</a:t>
            </a:r>
            <a:r>
              <a:rPr lang="en-US" dirty="0" err="1"/>
              <a:t>Chris</a:t>
            </a:r>
            <a:r>
              <a:rPr lang="zh-TW" altLang="en-US" dirty="0" err="1"/>
              <a:t>，謝謝您的收看，期待下次與您相見，掰掰</a:t>
            </a:r>
            <a:r>
              <a:rPr lang="zh-TW" altLang="en-US" dirty="0"/>
              <a:t>。</a:t>
            </a:r>
          </a:p>
          <a:p>
            <a:endParaRPr lang="en-US"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31</a:t>
            </a:fld>
            <a:endParaRPr lang="zh-TW" altLang="en-US"/>
          </a:p>
        </p:txBody>
      </p:sp>
    </p:spTree>
    <p:extLst>
      <p:ext uri="{BB962C8B-B14F-4D97-AF65-F5344CB8AC3E}">
        <p14:creationId xmlns:p14="http://schemas.microsoft.com/office/powerpoint/2010/main" val="75567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err="1">
                <a:ea typeface="新細明體"/>
              </a:rPr>
              <a:t>接下來為您介紹這張網卡的規格</a:t>
            </a:r>
            <a:r>
              <a:rPr lang="zh-TW" altLang="en-US" dirty="0">
                <a:ea typeface="新細明體"/>
              </a:rPr>
              <a:t>。</a:t>
            </a:r>
            <a:endParaRPr lang="zh-TW" dirty="0">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4</a:t>
            </a:fld>
            <a:endParaRPr lang="zh-TW" altLang="en-US"/>
          </a:p>
        </p:txBody>
      </p:sp>
    </p:spTree>
    <p:extLst>
      <p:ext uri="{BB962C8B-B14F-4D97-AF65-F5344CB8AC3E}">
        <p14:creationId xmlns:p14="http://schemas.microsoft.com/office/powerpoint/2010/main" val="2262835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QXG-10G2SF-X710</a:t>
            </a:r>
            <a:r>
              <a:rPr lang="zh-TW" altLang="en-US"/>
              <a:t>是一張雙埠</a:t>
            </a:r>
            <a:r>
              <a:rPr lang="en-US" altLang="zh-TW" dirty="0"/>
              <a:t>10GbE SFP+</a:t>
            </a:r>
            <a:r>
              <a:rPr lang="zh-TW" altLang="en-US"/>
              <a:t>半高網卡，支援</a:t>
            </a:r>
            <a:r>
              <a:rPr lang="en-US" altLang="zh-TW" dirty="0"/>
              <a:t>10G/1G</a:t>
            </a:r>
            <a:r>
              <a:rPr lang="zh-TW" altLang="en-US"/>
              <a:t>兩種網路傳輸速度，使用的網路控制晶片是支援</a:t>
            </a:r>
            <a:r>
              <a:rPr lang="en-US" altLang="zh-TW" dirty="0"/>
              <a:t>iSCSI</a:t>
            </a:r>
            <a:r>
              <a:rPr lang="zh-TW" altLang="en-US"/>
              <a:t>和</a:t>
            </a:r>
            <a:r>
              <a:rPr lang="en-US" altLang="zh-TW" dirty="0"/>
              <a:t>SR-IOV</a:t>
            </a:r>
            <a:r>
              <a:rPr lang="zh-TW" altLang="en-US"/>
              <a:t>的</a:t>
            </a:r>
            <a:r>
              <a:rPr lang="en-US" altLang="zh-TW" dirty="0"/>
              <a:t>Intel X710-BM2</a:t>
            </a:r>
            <a:r>
              <a:rPr lang="zh-TW" altLang="en-US"/>
              <a:t>。</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5</a:t>
            </a:fld>
            <a:endParaRPr lang="zh-TW" altLang="en-US"/>
          </a:p>
        </p:txBody>
      </p:sp>
    </p:spTree>
    <p:extLst>
      <p:ext uri="{BB962C8B-B14F-4D97-AF65-F5344CB8AC3E}">
        <p14:creationId xmlns:p14="http://schemas.microsoft.com/office/powerpoint/2010/main" val="2452578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ea typeface="新細明體"/>
              </a:rPr>
              <a:t>接下來是這張網卡的外觀配置，左手邊是兩個</a:t>
            </a:r>
            <a:r>
              <a:rPr lang="en-US" altLang="zh-TW" dirty="0">
                <a:ea typeface="新細明體"/>
              </a:rPr>
              <a:t>10GbE SFP+</a:t>
            </a:r>
            <a:r>
              <a:rPr lang="zh-TW" altLang="en-US" dirty="0">
                <a:ea typeface="新細明體"/>
              </a:rPr>
              <a:t>光纖網路埠，右手邊則是網卡的晶片散熱模組和</a:t>
            </a:r>
            <a:r>
              <a:rPr lang="en-US" altLang="zh-TW" dirty="0">
                <a:ea typeface="新細明體"/>
              </a:rPr>
              <a:t>PCIe</a:t>
            </a:r>
            <a:r>
              <a:rPr lang="zh-TW" altLang="en-US" dirty="0">
                <a:ea typeface="新細明體"/>
              </a:rPr>
              <a:t>傳輸介面。晶片散熱模組採用最大接觸面積和高品質散熱片，確保晶片最佳運作環境。</a:t>
            </a:r>
            <a:r>
              <a:rPr lang="en-US" altLang="zh-TW" dirty="0">
                <a:ea typeface="新細明體"/>
              </a:rPr>
              <a:t>PCIe</a:t>
            </a:r>
            <a:r>
              <a:rPr lang="zh-TW" altLang="en-US" dirty="0">
                <a:ea typeface="新細明體"/>
              </a:rPr>
              <a:t>傳輸介面使用的是第三代</a:t>
            </a:r>
            <a:r>
              <a:rPr lang="en-US" altLang="zh-TW" dirty="0">
                <a:ea typeface="新細明體"/>
              </a:rPr>
              <a:t>x8</a:t>
            </a:r>
            <a:r>
              <a:rPr lang="zh-TW" altLang="en-US" dirty="0">
                <a:ea typeface="新細明體"/>
              </a:rPr>
              <a:t>，提供最歌</a:t>
            </a:r>
            <a:r>
              <a:rPr lang="en-US" altLang="zh-TW" dirty="0">
                <a:ea typeface="新細明體"/>
              </a:rPr>
              <a:t>64Gbit/</a:t>
            </a:r>
            <a:r>
              <a:rPr lang="en-US" altLang="zh-TW" dirty="0" err="1">
                <a:ea typeface="新細明體"/>
              </a:rPr>
              <a:t>s</a:t>
            </a:r>
            <a:r>
              <a:rPr lang="zh-TW" altLang="en-US" dirty="0" err="1">
                <a:ea typeface="新細明體"/>
              </a:rPr>
              <a:t>頻寬，並且向下支援第二代傳輸介面</a:t>
            </a:r>
            <a:r>
              <a:rPr lang="zh-TW" altLang="en-US" dirty="0">
                <a:ea typeface="新細明體"/>
              </a:rPr>
              <a:t>。</a:t>
            </a:r>
            <a:endParaRPr lang="zh-TW" dirty="0">
              <a:ea typeface="新細明體"/>
            </a:endParaRPr>
          </a:p>
          <a:p>
            <a:endParaRPr lang="en-US" altLang="zh-TW" dirty="0">
              <a:ea typeface="Calibri"/>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6</a:t>
            </a:fld>
            <a:endParaRPr lang="zh-TW" altLang="en-US"/>
          </a:p>
        </p:txBody>
      </p:sp>
    </p:spTree>
    <p:extLst>
      <p:ext uri="{BB962C8B-B14F-4D97-AF65-F5344CB8AC3E}">
        <p14:creationId xmlns:p14="http://schemas.microsoft.com/office/powerpoint/2010/main" val="1426265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a typeface="新細明體"/>
              </a:rPr>
              <a:t>QXG-10G2SF-X710</a:t>
            </a:r>
            <a:r>
              <a:rPr lang="zh-TW">
                <a:ea typeface="新細明體"/>
              </a:rPr>
              <a:t>採</a:t>
            </a:r>
            <a:r>
              <a:rPr lang="en-US" altLang="zh-TW" dirty="0">
                <a:ea typeface="新細明體"/>
              </a:rPr>
              <a:t>Low-profile</a:t>
            </a:r>
            <a:r>
              <a:rPr lang="zh-TW">
                <a:ea typeface="新細明體"/>
              </a:rPr>
              <a:t>設計出廠預裝半高支架，並且隨卡附贈全高支架和</a:t>
            </a:r>
            <a:r>
              <a:rPr lang="en-US" altLang="zh-TW" dirty="0">
                <a:ea typeface="新細明體"/>
              </a:rPr>
              <a:t>QNAP</a:t>
            </a:r>
            <a:r>
              <a:rPr lang="zh-TW">
                <a:ea typeface="新細明體"/>
              </a:rPr>
              <a:t>專用平板支架，讓您在多數情況下都能完美使用本卡。</a:t>
            </a:r>
          </a:p>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7</a:t>
            </a:fld>
            <a:endParaRPr lang="zh-TW" altLang="en-US"/>
          </a:p>
        </p:txBody>
      </p:sp>
    </p:spTree>
    <p:extLst>
      <p:ext uri="{BB962C8B-B14F-4D97-AF65-F5344CB8AC3E}">
        <p14:creationId xmlns:p14="http://schemas.microsoft.com/office/powerpoint/2010/main" val="4175828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err="1"/>
              <a:t>這張卡支援iSCSI功能，搭配電腦、伺服器或虛擬機等用戶裝置都可直接將QNAP</a:t>
            </a:r>
            <a:r>
              <a:rPr lang="en-US" dirty="0"/>
              <a:t> </a:t>
            </a:r>
            <a:r>
              <a:rPr lang="en-US" dirty="0" err="1"/>
              <a:t>NAS作為虛擬磁碟機使用，多種模式讓您靈活運用，提升虛擬化使用彈性</a:t>
            </a:r>
            <a:r>
              <a:rPr lang="en-US" dirty="0"/>
              <a:t>。</a:t>
            </a:r>
            <a:endParaRPr lang="zh-TW" altLang="en-US" dirty="0"/>
          </a:p>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8</a:t>
            </a:fld>
            <a:endParaRPr lang="zh-TW" altLang="en-US"/>
          </a:p>
        </p:txBody>
      </p:sp>
    </p:spTree>
    <p:extLst>
      <p:ext uri="{BB962C8B-B14F-4D97-AF65-F5344CB8AC3E}">
        <p14:creationId xmlns:p14="http://schemas.microsoft.com/office/powerpoint/2010/main" val="2730509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QXG-10G2SF-X710更支援SR-IOV功能，安裝在NAS上可將實體網卡頻寬資源透過Passthrough直接分配給虛擬機，減少網路頻寬損耗並提升網路效率，更有助於減少Hypervisor的CPU占用率。</a:t>
            </a:r>
            <a:endParaRPr lang="zh-TW" altLang="en-US"/>
          </a:p>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9</a:t>
            </a:fld>
            <a:endParaRPr lang="zh-TW" altLang="en-US"/>
          </a:p>
        </p:txBody>
      </p:sp>
    </p:spTree>
    <p:extLst>
      <p:ext uri="{BB962C8B-B14F-4D97-AF65-F5344CB8AC3E}">
        <p14:creationId xmlns:p14="http://schemas.microsoft.com/office/powerpoint/2010/main" val="22861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04D5708-BB2D-5EF1-6E6E-7464FB81D9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55" y="762"/>
            <a:ext cx="12189288" cy="6856474"/>
          </a:xfrm>
          <a:prstGeom prst="rect">
            <a:avLst/>
          </a:prstGeom>
        </p:spPr>
      </p:pic>
    </p:spTree>
    <p:extLst>
      <p:ext uri="{BB962C8B-B14F-4D97-AF65-F5344CB8AC3E}">
        <p14:creationId xmlns:p14="http://schemas.microsoft.com/office/powerpoint/2010/main" val="401359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C103D4C-7C4A-11B8-B297-91A7EC97B94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3" y="333"/>
            <a:ext cx="12190812" cy="6857331"/>
          </a:xfrm>
          <a:prstGeom prst="rect">
            <a:avLst/>
          </a:prstGeom>
        </p:spPr>
      </p:pic>
    </p:spTree>
    <p:extLst>
      <p:ext uri="{BB962C8B-B14F-4D97-AF65-F5344CB8AC3E}">
        <p14:creationId xmlns:p14="http://schemas.microsoft.com/office/powerpoint/2010/main" val="123259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04D5708-BB2D-5EF1-6E6E-7464FB81D9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54" y="762"/>
            <a:ext cx="12189290" cy="6856475"/>
          </a:xfrm>
          <a:prstGeom prst="rect">
            <a:avLst/>
          </a:prstGeom>
        </p:spPr>
      </p:pic>
    </p:spTree>
    <p:extLst>
      <p:ext uri="{BB962C8B-B14F-4D97-AF65-F5344CB8AC3E}">
        <p14:creationId xmlns:p14="http://schemas.microsoft.com/office/powerpoint/2010/main" val="401359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C103D4C-7C4A-11B8-B297-91A7EC97B94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3" y="333"/>
            <a:ext cx="12190812" cy="6857331"/>
          </a:xfrm>
          <a:prstGeom prst="rect">
            <a:avLst/>
          </a:prstGeom>
        </p:spPr>
      </p:pic>
    </p:spTree>
    <p:extLst>
      <p:ext uri="{BB962C8B-B14F-4D97-AF65-F5344CB8AC3E}">
        <p14:creationId xmlns:p14="http://schemas.microsoft.com/office/powerpoint/2010/main" val="1232598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內容版面配置區 2">
            <a:extLst>
              <a:ext uri="{FF2B5EF4-FFF2-40B4-BE49-F238E27FC236}">
                <a16:creationId xmlns:a16="http://schemas.microsoft.com/office/drawing/2014/main" id="{BCF82209-DA19-C6D3-647A-F10C00D1281C}"/>
              </a:ext>
            </a:extLst>
          </p:cNvPr>
          <p:cNvSpPr>
            <a:spLocks noGrp="1"/>
          </p:cNvSpPr>
          <p:nvPr>
            <p:ph idx="1" hasCustomPrompt="1"/>
          </p:nvPr>
        </p:nvSpPr>
        <p:spPr>
          <a:xfrm>
            <a:off x="779373" y="1783258"/>
            <a:ext cx="4776825" cy="961466"/>
          </a:xfrm>
        </p:spPr>
        <p:txBody>
          <a:bodyPr>
            <a:normAutofit/>
          </a:bodyPr>
          <a:lstStyle>
            <a:lvl1pPr marL="0" indent="0">
              <a:buNone/>
              <a:defRPr lang="zh-TW" altLang="en-US" sz="4000" b="1" kern="1200" dirty="0">
                <a:solidFill>
                  <a:schemeClr val="bg1"/>
                </a:solidFill>
                <a:latin typeface="+mj-lt"/>
                <a:ea typeface="+mj-ea"/>
                <a:cs typeface="+mj-cs"/>
              </a:defRPr>
            </a:lvl1pPr>
          </a:lstStyle>
          <a:p>
            <a:pPr lvl="0"/>
            <a:r>
              <a:rPr lang="zh-TW" altLang="en-US"/>
              <a:t>編輯母片文字樣式</a:t>
            </a:r>
          </a:p>
        </p:txBody>
      </p:sp>
    </p:spTree>
    <p:extLst>
      <p:ext uri="{BB962C8B-B14F-4D97-AF65-F5344CB8AC3E}">
        <p14:creationId xmlns:p14="http://schemas.microsoft.com/office/powerpoint/2010/main" val="1693273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E24514B-FED6-8335-20B3-1098B181A4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版面配置區 1">
            <a:extLst>
              <a:ext uri="{FF2B5EF4-FFF2-40B4-BE49-F238E27FC236}">
                <a16:creationId xmlns:a16="http://schemas.microsoft.com/office/drawing/2014/main" id="{B62212D0-B1A5-DAF1-7F44-DCFF74BE0523}"/>
              </a:ext>
            </a:extLst>
          </p:cNvPr>
          <p:cNvSpPr>
            <a:spLocks noGrp="1"/>
          </p:cNvSpPr>
          <p:nvPr>
            <p:ph type="title"/>
          </p:nvPr>
        </p:nvSpPr>
        <p:spPr>
          <a:xfrm>
            <a:off x="1" y="4943"/>
            <a:ext cx="12192000" cy="1352551"/>
          </a:xfrm>
          <a:prstGeom prst="rect">
            <a:avLst/>
          </a:prstGeom>
        </p:spPr>
        <p:txBody>
          <a:bodyPr vert="horz" lIns="91440" tIns="45720" rIns="91440" bIns="45720" rtlCol="0" anchor="ctr">
            <a:normAutofit/>
          </a:bodyPr>
          <a:lstStyle>
            <a:lvl1pPr algn="ctr">
              <a:defRPr sz="3600" b="1">
                <a:solidFill>
                  <a:schemeClr val="bg1"/>
                </a:solidFill>
                <a:latin typeface="+mj-lt"/>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76544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E24514B-FED6-8335-20B3-1098B181A4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版面配置區 1">
            <a:extLst>
              <a:ext uri="{FF2B5EF4-FFF2-40B4-BE49-F238E27FC236}">
                <a16:creationId xmlns:a16="http://schemas.microsoft.com/office/drawing/2014/main" id="{B62212D0-B1A5-DAF1-7F44-DCFF74BE0523}"/>
              </a:ext>
            </a:extLst>
          </p:cNvPr>
          <p:cNvSpPr>
            <a:spLocks noGrp="1"/>
          </p:cNvSpPr>
          <p:nvPr>
            <p:ph type="title"/>
          </p:nvPr>
        </p:nvSpPr>
        <p:spPr>
          <a:xfrm>
            <a:off x="1" y="4943"/>
            <a:ext cx="12192000" cy="1352551"/>
          </a:xfrm>
          <a:prstGeom prst="rect">
            <a:avLst/>
          </a:prstGeom>
        </p:spPr>
        <p:txBody>
          <a:bodyPr vert="horz" lIns="91440" tIns="45720" rIns="91440" bIns="45720" rtlCol="0" anchor="ctr">
            <a:normAutofit/>
          </a:bodyPr>
          <a:lstStyle>
            <a:lvl1pPr algn="ctr">
              <a:defRPr sz="40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765444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74601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4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DA7C598D-1619-4898-9A28-9A04C986A4B0}" type="datetimeFigureOut">
              <a:rPr lang="zh-TW" altLang="en-US" smtClean="0"/>
              <a:t>2023/10/31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2503DB1-DE85-4159-9726-BF1CABB043BA}" type="slidenum">
              <a:rPr lang="zh-TW" altLang="en-US" smtClean="0"/>
              <a:t>‹#›</a:t>
            </a:fld>
            <a:endParaRPr lang="zh-TW" altLang="en-US"/>
          </a:p>
        </p:txBody>
      </p:sp>
    </p:spTree>
    <p:extLst>
      <p:ext uri="{BB962C8B-B14F-4D97-AF65-F5344CB8AC3E}">
        <p14:creationId xmlns:p14="http://schemas.microsoft.com/office/powerpoint/2010/main" val="4103036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FACCD-573B-4762-BEC8-E7C4C2353720}" type="datetimeFigureOut">
              <a:rPr lang="zh-TW" altLang="en-US" smtClean="0"/>
              <a:t>2023/10/31</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D8AE5-4558-4E7F-80E5-A732C078B835}" type="slidenum">
              <a:rPr lang="zh-TW" altLang="en-US" smtClean="0"/>
              <a:t>‹#›</a:t>
            </a:fld>
            <a:endParaRPr lang="zh-TW" altLang="en-US"/>
          </a:p>
        </p:txBody>
      </p:sp>
    </p:spTree>
    <p:extLst>
      <p:ext uri="{BB962C8B-B14F-4D97-AF65-F5344CB8AC3E}">
        <p14:creationId xmlns:p14="http://schemas.microsoft.com/office/powerpoint/2010/main" val="63566612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61" r:id="rId3"/>
    <p:sldLayoutId id="2147483663" r:id="rId4"/>
    <p:sldLayoutId id="2147483664" r:id="rId5"/>
    <p:sldLayoutId id="2147483670" r:id="rId6"/>
    <p:sldLayoutId id="2147483665" r:id="rId7"/>
    <p:sldLayoutId id="2147483666" r:id="rId8"/>
    <p:sldLayoutId id="214748366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qnap.com/zh-tw/software/virtualization-station"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qnap.com/service/product-warranty/zh-tw/"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29.sv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hyperlink" Target="https://www.qnap.com/zh-tw/product/compare-switches?conditions=link_speed-10gbe_sfp,link_speed-10gbe_base_t_rj45,link_speed-1gbe_sfp,link_speed-1gbe_rj45" TargetMode="Externa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hyperlink" Target="https://www.qnap.com/zh-tw/compatibility/" TargetMode="External"/><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75.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9.sv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hyperlink" Target="https://www.qnap.com/zh-tw/software/virtualization-station" TargetMode="External"/><Relationship Id="rId5" Type="http://schemas.openxmlformats.org/officeDocument/2006/relationships/image" Target="../media/image7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0.png"/><Relationship Id="rId1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sv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64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EBC3273-BA7D-7A79-9D7A-A2826C830125}"/>
              </a:ext>
            </a:extLst>
          </p:cNvPr>
          <p:cNvSpPr txBox="1"/>
          <p:nvPr/>
        </p:nvSpPr>
        <p:spPr>
          <a:xfrm>
            <a:off x="2768530" y="2312918"/>
            <a:ext cx="652780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3200" b="1">
                <a:solidFill>
                  <a:schemeClr val="bg1"/>
                </a:solidFill>
                <a:latin typeface="Microsoft JhengHei"/>
                <a:ea typeface="Microsoft JhengHei"/>
                <a:cs typeface="Arial"/>
              </a:rPr>
              <a:t>優勢</a:t>
            </a:r>
            <a:endParaRPr lang="en-US" altLang="zh-TW" sz="3200" b="1">
              <a:solidFill>
                <a:schemeClr val="bg1"/>
              </a:solidFill>
              <a:latin typeface="Microsoft JhengHei"/>
              <a:ea typeface="Microsoft JhengHei"/>
              <a:cs typeface="Arial"/>
            </a:endParaRPr>
          </a:p>
          <a:p>
            <a:pPr marL="457200" indent="-457200">
              <a:buFont typeface="Arial" panose="020B0604020202020204" pitchFamily="34" charset="0"/>
              <a:buChar char="•"/>
            </a:pPr>
            <a:r>
              <a:rPr lang="zh-TW" altLang="en-US" sz="2000">
                <a:solidFill>
                  <a:schemeClr val="bg1"/>
                </a:solidFill>
                <a:latin typeface="Microsoft JhengHei"/>
                <a:ea typeface="Microsoft JhengHei"/>
                <a:cs typeface="Arial"/>
              </a:rPr>
              <a:t>讓您在虛擬機上的服務，也能享受到實體網路服務</a:t>
            </a:r>
            <a:endParaRPr lang="en-US" altLang="zh-TW" sz="2000">
              <a:solidFill>
                <a:schemeClr val="bg1"/>
              </a:solidFill>
              <a:latin typeface="Microsoft JhengHei"/>
              <a:ea typeface="Microsoft JhengHei"/>
              <a:cs typeface="Arial"/>
            </a:endParaRPr>
          </a:p>
        </p:txBody>
      </p:sp>
      <p:sp>
        <p:nvSpPr>
          <p:cNvPr id="2" name="標題 1">
            <a:extLst>
              <a:ext uri="{FF2B5EF4-FFF2-40B4-BE49-F238E27FC236}">
                <a16:creationId xmlns:a16="http://schemas.microsoft.com/office/drawing/2014/main" id="{B75C7890-8D10-187D-4318-482A2EBC1759}"/>
              </a:ext>
            </a:extLst>
          </p:cNvPr>
          <p:cNvSpPr>
            <a:spLocks noGrp="1"/>
          </p:cNvSpPr>
          <p:nvPr>
            <p:ph type="title"/>
          </p:nvPr>
        </p:nvSpPr>
        <p:spPr/>
        <p:txBody>
          <a:bodyPr/>
          <a:lstStyle/>
          <a:p>
            <a:r>
              <a:rPr lang="en-US" altLang="zh-TW" sz="4000" b="1"/>
              <a:t>SR-IOV</a:t>
            </a:r>
            <a:r>
              <a:rPr lang="zh-TW" altLang="en-US" sz="4000" b="1"/>
              <a:t> 的優勢與效益</a:t>
            </a:r>
            <a:endParaRPr lang="zh-TW" altLang="en-US"/>
          </a:p>
        </p:txBody>
      </p:sp>
      <p:sp>
        <p:nvSpPr>
          <p:cNvPr id="10" name="文字方塊 9">
            <a:extLst>
              <a:ext uri="{FF2B5EF4-FFF2-40B4-BE49-F238E27FC236}">
                <a16:creationId xmlns:a16="http://schemas.microsoft.com/office/drawing/2014/main" id="{17C12698-B984-F662-092D-10D5C22D893C}"/>
              </a:ext>
            </a:extLst>
          </p:cNvPr>
          <p:cNvSpPr txBox="1"/>
          <p:nvPr/>
        </p:nvSpPr>
        <p:spPr>
          <a:xfrm>
            <a:off x="2768530" y="4131200"/>
            <a:ext cx="753110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a:ln>
                  <a:noFill/>
                </a:ln>
                <a:solidFill>
                  <a:prstClr val="white"/>
                </a:solidFill>
                <a:effectLst/>
                <a:uLnTx/>
                <a:uFillTx/>
                <a:latin typeface="Microsoft JhengHei"/>
                <a:ea typeface="Microsoft JhengHei"/>
                <a:cs typeface="Arial"/>
              </a:rPr>
              <a:t>效益</a:t>
            </a:r>
            <a:endParaRPr kumimoji="0" lang="en-US" altLang="zh-TW" sz="3200" b="1" i="0" u="none" strike="noStrike" kern="1200" cap="none" spc="0" normalizeH="0" baseline="0" noProof="0">
              <a:ln>
                <a:noFill/>
              </a:ln>
              <a:solidFill>
                <a:prstClr val="white"/>
              </a:solidFill>
              <a:effectLst/>
              <a:uLnTx/>
              <a:uFillTx/>
              <a:latin typeface="Microsoft JhengHei"/>
              <a:ea typeface="Microsoft JhengHei"/>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a:ln>
                  <a:noFill/>
                </a:ln>
                <a:solidFill>
                  <a:prstClr val="white"/>
                </a:solidFill>
                <a:effectLst/>
                <a:uLnTx/>
                <a:uFillTx/>
                <a:latin typeface="Microsoft JhengHei"/>
                <a:ea typeface="Microsoft JhengHei"/>
                <a:cs typeface="Arial"/>
              </a:rPr>
              <a:t>若您有需要即時服務的需求，例如訂票服務、網路金流、影音服務等等，都可以直接享受實體網卡上的速度，降低網路延遲</a:t>
            </a:r>
            <a:endParaRPr kumimoji="0" lang="en-US" altLang="zh-TW" sz="2000" b="0" i="0" u="none" strike="noStrike" kern="1200" cap="none" spc="0" normalizeH="0" baseline="0" noProof="0">
              <a:ln>
                <a:noFill/>
              </a:ln>
              <a:solidFill>
                <a:prstClr val="white"/>
              </a:solidFill>
              <a:effectLst/>
              <a:uLnTx/>
              <a:uFillTx/>
              <a:latin typeface="Microsoft JhengHei"/>
              <a:ea typeface="Microsoft JhengHei"/>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a:ln>
                  <a:noFill/>
                </a:ln>
                <a:solidFill>
                  <a:prstClr val="white"/>
                </a:solidFill>
                <a:effectLst/>
                <a:uLnTx/>
                <a:uFillTx/>
                <a:latin typeface="Microsoft JhengHei"/>
                <a:ea typeface="Microsoft JhengHei"/>
                <a:cs typeface="Arial"/>
              </a:rPr>
              <a:t>減少主機</a:t>
            </a:r>
            <a:r>
              <a:rPr kumimoji="0" lang="en-US" altLang="zh-TW" sz="2000" b="0" i="0" u="none" strike="noStrike" kern="1200" cap="none" spc="0" normalizeH="0" baseline="0" noProof="0">
                <a:ln>
                  <a:noFill/>
                </a:ln>
                <a:solidFill>
                  <a:prstClr val="white"/>
                </a:solidFill>
                <a:effectLst/>
                <a:uLnTx/>
                <a:uFillTx/>
                <a:latin typeface="Microsoft JhengHei"/>
                <a:ea typeface="Microsoft JhengHei"/>
                <a:cs typeface="Arial"/>
              </a:rPr>
              <a:t>CPU</a:t>
            </a:r>
            <a:r>
              <a:rPr kumimoji="0" lang="zh-TW" altLang="en-US" sz="2000" b="0" i="0" u="none" strike="noStrike" kern="1200" cap="none" spc="0" normalizeH="0" baseline="0" noProof="0">
                <a:ln>
                  <a:noFill/>
                </a:ln>
                <a:solidFill>
                  <a:prstClr val="white"/>
                </a:solidFill>
                <a:effectLst/>
                <a:uLnTx/>
                <a:uFillTx/>
                <a:latin typeface="Microsoft JhengHei"/>
                <a:ea typeface="Microsoft JhengHei"/>
                <a:cs typeface="Arial"/>
              </a:rPr>
              <a:t>的消耗</a:t>
            </a:r>
            <a:endParaRPr kumimoji="0" lang="en-US" altLang="zh-TW" sz="2000" b="0" i="0" u="none" strike="noStrike" kern="1200" cap="none" spc="0" normalizeH="0" baseline="0" noProof="0">
              <a:ln>
                <a:noFill/>
              </a:ln>
              <a:solidFill>
                <a:prstClr val="white"/>
              </a:solidFill>
              <a:effectLst/>
              <a:uLnTx/>
              <a:uFillTx/>
              <a:latin typeface="Microsoft JhengHei"/>
              <a:ea typeface="Microsoft JhengHei"/>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a:ln>
                  <a:noFill/>
                </a:ln>
                <a:solidFill>
                  <a:prstClr val="white"/>
                </a:solidFill>
                <a:effectLst/>
                <a:uLnTx/>
                <a:uFillTx/>
                <a:latin typeface="Microsoft JhengHei"/>
                <a:ea typeface="Microsoft JhengHei"/>
                <a:cs typeface="Arial"/>
              </a:rPr>
              <a:t>減少網路頻寬消耗，提升網路效率至少</a:t>
            </a:r>
            <a:r>
              <a:rPr kumimoji="0" lang="en-US" altLang="zh-TW" sz="2000" b="0" i="0" u="none" strike="noStrike" kern="1200" cap="none" spc="0" normalizeH="0" baseline="0" noProof="0">
                <a:ln>
                  <a:noFill/>
                </a:ln>
                <a:solidFill>
                  <a:prstClr val="white"/>
                </a:solidFill>
                <a:effectLst/>
                <a:uLnTx/>
                <a:uFillTx/>
                <a:latin typeface="Microsoft JhengHei"/>
                <a:ea typeface="Microsoft JhengHei"/>
                <a:cs typeface="Arial"/>
              </a:rPr>
              <a:t>20%</a:t>
            </a:r>
            <a:endParaRPr lang="zh-TW" altLang="en-US"/>
          </a:p>
        </p:txBody>
      </p:sp>
      <p:sp>
        <p:nvSpPr>
          <p:cNvPr id="11" name="矩形: 圓角化同側角落 10">
            <a:extLst>
              <a:ext uri="{FF2B5EF4-FFF2-40B4-BE49-F238E27FC236}">
                <a16:creationId xmlns:a16="http://schemas.microsoft.com/office/drawing/2014/main" id="{655CA1C0-D777-C1F4-2188-E2CA8DB7F44C}"/>
              </a:ext>
            </a:extLst>
          </p:cNvPr>
          <p:cNvSpPr/>
          <p:nvPr/>
        </p:nvSpPr>
        <p:spPr>
          <a:xfrm rot="10800000">
            <a:off x="2490855" y="2190746"/>
            <a:ext cx="7808775" cy="1193799"/>
          </a:xfrm>
          <a:prstGeom prst="round2SameRect">
            <a:avLst>
              <a:gd name="adj1" fmla="val 5250"/>
              <a:gd name="adj2" fmla="val 6202"/>
            </a:avLst>
          </a:prstGeom>
          <a:noFill/>
          <a:ln w="19050">
            <a:gradFill flip="none" rotWithShape="1">
              <a:gsLst>
                <a:gs pos="0">
                  <a:srgbClr val="06FAF3"/>
                </a:gs>
                <a:gs pos="68000">
                  <a:srgbClr val="669FF1"/>
                </a:gs>
                <a:gs pos="100000">
                  <a:srgbClr val="DE56D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3" name="圖形 2">
            <a:extLst>
              <a:ext uri="{FF2B5EF4-FFF2-40B4-BE49-F238E27FC236}">
                <a16:creationId xmlns:a16="http://schemas.microsoft.com/office/drawing/2014/main" id="{6B518FAD-0CC5-136C-FAA9-3C7CDF9BC8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2970" y="1925044"/>
            <a:ext cx="890588" cy="843612"/>
          </a:xfrm>
          <a:prstGeom prst="rect">
            <a:avLst/>
          </a:prstGeom>
        </p:spPr>
      </p:pic>
      <p:sp>
        <p:nvSpPr>
          <p:cNvPr id="12" name="矩形: 圓角化同側角落 11">
            <a:extLst>
              <a:ext uri="{FF2B5EF4-FFF2-40B4-BE49-F238E27FC236}">
                <a16:creationId xmlns:a16="http://schemas.microsoft.com/office/drawing/2014/main" id="{6446732A-E837-4132-B003-E1C267F37910}"/>
              </a:ext>
            </a:extLst>
          </p:cNvPr>
          <p:cNvSpPr/>
          <p:nvPr/>
        </p:nvSpPr>
        <p:spPr>
          <a:xfrm rot="10800000">
            <a:off x="2490854" y="3975096"/>
            <a:ext cx="7808775" cy="2146303"/>
          </a:xfrm>
          <a:prstGeom prst="round2SameRect">
            <a:avLst>
              <a:gd name="adj1" fmla="val 5250"/>
              <a:gd name="adj2" fmla="val 6202"/>
            </a:avLst>
          </a:prstGeom>
          <a:noFill/>
          <a:ln w="19050">
            <a:gradFill flip="none" rotWithShape="1">
              <a:gsLst>
                <a:gs pos="0">
                  <a:srgbClr val="06FAF3"/>
                </a:gs>
                <a:gs pos="68000">
                  <a:srgbClr val="669FF1"/>
                </a:gs>
                <a:gs pos="100000">
                  <a:srgbClr val="DE56D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13" name="圖形 12">
            <a:extLst>
              <a:ext uri="{FF2B5EF4-FFF2-40B4-BE49-F238E27FC236}">
                <a16:creationId xmlns:a16="http://schemas.microsoft.com/office/drawing/2014/main" id="{4007B951-33D5-C352-A801-A69E1EC890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2970" y="3709394"/>
            <a:ext cx="890588" cy="843612"/>
          </a:xfrm>
          <a:prstGeom prst="rect">
            <a:avLst/>
          </a:prstGeom>
        </p:spPr>
      </p:pic>
    </p:spTree>
    <p:extLst>
      <p:ext uri="{BB962C8B-B14F-4D97-AF65-F5344CB8AC3E}">
        <p14:creationId xmlns:p14="http://schemas.microsoft.com/office/powerpoint/2010/main" val="1236004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EBC3273-BA7D-7A79-9D7A-A2826C830125}"/>
              </a:ext>
            </a:extLst>
          </p:cNvPr>
          <p:cNvSpPr txBox="1"/>
          <p:nvPr/>
        </p:nvSpPr>
        <p:spPr>
          <a:xfrm>
            <a:off x="1164379" y="1816892"/>
            <a:ext cx="931347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altLang="zh-TW" sz="2000">
                <a:solidFill>
                  <a:schemeClr val="bg1"/>
                </a:solidFill>
                <a:latin typeface="Microsoft JhengHei"/>
                <a:ea typeface="Microsoft JhengHei"/>
                <a:cs typeface="Arial"/>
              </a:rPr>
              <a:t>SR-IOV</a:t>
            </a:r>
            <a:r>
              <a:rPr lang="zh-TW" altLang="en-US" sz="2000">
                <a:solidFill>
                  <a:schemeClr val="bg1"/>
                </a:solidFill>
                <a:latin typeface="Microsoft JhengHei"/>
                <a:ea typeface="Microsoft JhengHei"/>
                <a:cs typeface="Arial"/>
              </a:rPr>
              <a:t>需要搭配支援機種、</a:t>
            </a:r>
            <a:r>
              <a:rPr lang="en-US" altLang="zh-TW" sz="2000">
                <a:solidFill>
                  <a:schemeClr val="bg1"/>
                </a:solidFill>
                <a:latin typeface="Microsoft JhengHei"/>
                <a:ea typeface="Microsoft JhengHei"/>
                <a:cs typeface="Arial"/>
              </a:rPr>
              <a:t>BIOS</a:t>
            </a:r>
            <a:r>
              <a:rPr lang="zh-TW" altLang="en-US" sz="2000">
                <a:solidFill>
                  <a:schemeClr val="bg1"/>
                </a:solidFill>
                <a:latin typeface="Microsoft JhengHei"/>
                <a:ea typeface="Microsoft JhengHei"/>
                <a:cs typeface="Arial"/>
              </a:rPr>
              <a:t>版本與支援的網卡才可以使用</a:t>
            </a:r>
            <a:endParaRPr lang="en-US" altLang="zh-TW" sz="2000">
              <a:solidFill>
                <a:schemeClr val="bg1"/>
              </a:solidFill>
              <a:latin typeface="Microsoft JhengHei"/>
              <a:ea typeface="Microsoft JhengHei"/>
              <a:cs typeface="Arial"/>
            </a:endParaRPr>
          </a:p>
          <a:p>
            <a:pPr marL="342900" indent="-342900">
              <a:buFont typeface="Arial" panose="020B0604020202020204" pitchFamily="34" charset="0"/>
              <a:buChar char="•"/>
            </a:pPr>
            <a:r>
              <a:rPr lang="en-US" altLang="zh-TW" sz="2000">
                <a:solidFill>
                  <a:schemeClr val="bg1"/>
                </a:solidFill>
                <a:latin typeface="Microsoft JhengHei"/>
                <a:ea typeface="Microsoft JhengHei"/>
                <a:cs typeface="Arial"/>
              </a:rPr>
              <a:t>SR-IOV</a:t>
            </a:r>
            <a:r>
              <a:rPr lang="zh-TW" altLang="en-US" sz="2000">
                <a:solidFill>
                  <a:schemeClr val="bg1"/>
                </a:solidFill>
                <a:latin typeface="Microsoft JhengHei"/>
                <a:ea typeface="Microsoft JhengHei"/>
                <a:cs typeface="Arial"/>
              </a:rPr>
              <a:t>支援軟體版本 </a:t>
            </a:r>
            <a:r>
              <a:rPr lang="en-US" altLang="zh-TW" sz="2000">
                <a:solidFill>
                  <a:schemeClr val="bg1"/>
                </a:solidFill>
                <a:latin typeface="Microsoft JhengHei"/>
                <a:ea typeface="Microsoft JhengHei"/>
                <a:cs typeface="Arial"/>
              </a:rPr>
              <a:t>QTS 4.5.2</a:t>
            </a:r>
            <a:r>
              <a:rPr lang="zh-TW" altLang="en-US" sz="2000">
                <a:solidFill>
                  <a:schemeClr val="bg1"/>
                </a:solidFill>
                <a:latin typeface="Microsoft JhengHei"/>
                <a:ea typeface="Microsoft JhengHei"/>
                <a:cs typeface="Arial"/>
              </a:rPr>
              <a:t> 及後續更新版本或 </a:t>
            </a:r>
            <a:r>
              <a:rPr lang="en-US" altLang="zh-TW" sz="2000">
                <a:solidFill>
                  <a:schemeClr val="bg1"/>
                </a:solidFill>
                <a:latin typeface="Microsoft JhengHei"/>
                <a:ea typeface="Microsoft JhengHei"/>
                <a:cs typeface="Arial"/>
              </a:rPr>
              <a:t>QVS 3.5.3 </a:t>
            </a:r>
            <a:r>
              <a:rPr lang="zh-TW" altLang="en-US" sz="2000">
                <a:solidFill>
                  <a:schemeClr val="bg1"/>
                </a:solidFill>
                <a:latin typeface="Microsoft JhengHei"/>
                <a:ea typeface="Microsoft JhengHei"/>
                <a:cs typeface="Arial"/>
              </a:rPr>
              <a:t>及後續更新版本</a:t>
            </a:r>
            <a:endParaRPr lang="en-US" altLang="zh-TW" sz="2000">
              <a:solidFill>
                <a:schemeClr val="bg1"/>
              </a:solidFill>
              <a:latin typeface="Microsoft JhengHei"/>
              <a:ea typeface="Microsoft JhengHei"/>
              <a:cs typeface="Arial"/>
            </a:endParaRPr>
          </a:p>
          <a:p>
            <a:pPr marL="342900" indent="-342900">
              <a:buFont typeface="Arial" panose="020B0604020202020204" pitchFamily="34" charset="0"/>
              <a:buChar char="•"/>
            </a:pPr>
            <a:r>
              <a:rPr lang="zh-TW" altLang="en-US" sz="2000">
                <a:solidFill>
                  <a:schemeClr val="bg1"/>
                </a:solidFill>
                <a:latin typeface="Microsoft JhengHei"/>
                <a:ea typeface="Microsoft JhengHei"/>
                <a:cs typeface="Arial"/>
              </a:rPr>
              <a:t>目前 Intel® 官網可下載 </a:t>
            </a:r>
            <a:r>
              <a:rPr lang="en-US" altLang="zh-TW" sz="2000">
                <a:solidFill>
                  <a:schemeClr val="bg1"/>
                </a:solidFill>
                <a:latin typeface="Microsoft JhengHei"/>
                <a:ea typeface="Microsoft JhengHei"/>
                <a:cs typeface="Arial"/>
              </a:rPr>
              <a:t>Driver </a:t>
            </a:r>
            <a:r>
              <a:rPr lang="zh-TW" altLang="en-US" sz="2000">
                <a:solidFill>
                  <a:schemeClr val="bg1"/>
                </a:solidFill>
                <a:latin typeface="Microsoft JhengHei"/>
                <a:ea typeface="Microsoft JhengHei"/>
                <a:cs typeface="Arial"/>
              </a:rPr>
              <a:t>版本為 </a:t>
            </a:r>
            <a:r>
              <a:rPr lang="en-US" altLang="zh-TW" sz="2000">
                <a:solidFill>
                  <a:schemeClr val="bg1"/>
                </a:solidFill>
                <a:latin typeface="Microsoft JhengHei"/>
                <a:ea typeface="Microsoft JhengHei"/>
                <a:cs typeface="Arial"/>
              </a:rPr>
              <a:t>Linux </a:t>
            </a:r>
            <a:r>
              <a:rPr lang="zh-TW" altLang="en-US" sz="2000">
                <a:solidFill>
                  <a:schemeClr val="bg1"/>
                </a:solidFill>
                <a:latin typeface="Microsoft JhengHei"/>
                <a:ea typeface="Microsoft JhengHei"/>
                <a:cs typeface="Arial"/>
              </a:rPr>
              <a:t>及 </a:t>
            </a:r>
            <a:r>
              <a:rPr lang="en-US" altLang="zh-TW" sz="2000">
                <a:solidFill>
                  <a:schemeClr val="bg1"/>
                </a:solidFill>
                <a:latin typeface="Microsoft JhengHei"/>
                <a:ea typeface="Microsoft JhengHei"/>
                <a:cs typeface="Arial"/>
              </a:rPr>
              <a:t>FreeBSD</a:t>
            </a:r>
          </a:p>
          <a:p>
            <a:pPr marL="800100" lvl="1" indent="-342900">
              <a:buFont typeface="Arial" panose="020B0604020202020204" pitchFamily="34" charset="0"/>
              <a:buChar char="•"/>
            </a:pPr>
            <a:r>
              <a:rPr lang="en-US" altLang="zh-TW" sz="2000">
                <a:solidFill>
                  <a:schemeClr val="bg1"/>
                </a:solidFill>
                <a:latin typeface="Microsoft JhengHei"/>
                <a:ea typeface="Microsoft JhengHei"/>
                <a:cs typeface="Arial"/>
              </a:rPr>
              <a:t>www.intel.com/content/www/us/en/developer/topic-technology/open/overview.html</a:t>
            </a:r>
          </a:p>
          <a:p>
            <a:pPr marL="342900" indent="-342900">
              <a:buFont typeface="Arial" panose="020B0604020202020204" pitchFamily="34" charset="0"/>
              <a:buChar char="•"/>
            </a:pPr>
            <a:r>
              <a:rPr lang="zh-TW" altLang="en-US" sz="2000">
                <a:solidFill>
                  <a:schemeClr val="bg1"/>
                </a:solidFill>
                <a:latin typeface="Microsoft JhengHei"/>
                <a:ea typeface="Microsoft JhengHei"/>
                <a:cs typeface="Arial"/>
              </a:rPr>
              <a:t>使用 </a:t>
            </a:r>
            <a:r>
              <a:rPr lang="en-US" altLang="zh-TW" sz="2000">
                <a:solidFill>
                  <a:schemeClr val="bg1"/>
                </a:solidFill>
                <a:latin typeface="Microsoft JhengHei"/>
                <a:ea typeface="Microsoft JhengHei"/>
                <a:cs typeface="Arial"/>
              </a:rPr>
              <a:t>SR-IOV (Device </a:t>
            </a:r>
            <a:r>
              <a:rPr lang="en-US" altLang="zh-TW" sz="2000" dirty="0">
                <a:solidFill>
                  <a:schemeClr val="bg1"/>
                </a:solidFill>
                <a:latin typeface="Microsoft JhengHei"/>
                <a:ea typeface="Microsoft JhengHei"/>
                <a:cs typeface="Arial"/>
              </a:rPr>
              <a:t>Passthrough</a:t>
            </a:r>
            <a:r>
              <a:rPr lang="en-US" altLang="zh-TW" sz="2000">
                <a:solidFill>
                  <a:schemeClr val="bg1"/>
                </a:solidFill>
                <a:latin typeface="Microsoft JhengHei"/>
                <a:ea typeface="Microsoft JhengHei"/>
                <a:cs typeface="Arial"/>
              </a:rPr>
              <a:t>) </a:t>
            </a:r>
            <a:r>
              <a:rPr lang="zh-TW" altLang="en-US" sz="2000">
                <a:solidFill>
                  <a:schemeClr val="bg1"/>
                </a:solidFill>
                <a:latin typeface="Microsoft JhengHei"/>
                <a:ea typeface="Microsoft JhengHei"/>
                <a:cs typeface="Arial"/>
              </a:rPr>
              <a:t>時無法使用 </a:t>
            </a:r>
            <a:r>
              <a:rPr lang="en-US" altLang="zh-TW" sz="2000">
                <a:solidFill>
                  <a:schemeClr val="bg1"/>
                </a:solidFill>
                <a:latin typeface="Microsoft JhengHei"/>
                <a:ea typeface="Microsoft JhengHei"/>
                <a:cs typeface="Arial"/>
              </a:rPr>
              <a:t>VM Live Migration </a:t>
            </a:r>
            <a:r>
              <a:rPr lang="zh-TW" altLang="en-US" sz="2000">
                <a:solidFill>
                  <a:schemeClr val="bg1"/>
                </a:solidFill>
                <a:latin typeface="Microsoft JhengHei"/>
                <a:ea typeface="Microsoft JhengHei"/>
                <a:cs typeface="Arial"/>
              </a:rPr>
              <a:t>功能</a:t>
            </a:r>
            <a:endParaRPr lang="en-US" altLang="zh-TW" sz="2000">
              <a:solidFill>
                <a:schemeClr val="bg1"/>
              </a:solidFill>
              <a:latin typeface="Microsoft JhengHei"/>
              <a:ea typeface="Microsoft JhengHei"/>
              <a:cs typeface="Arial"/>
            </a:endParaRPr>
          </a:p>
          <a:p>
            <a:pPr marL="800100" lvl="1" indent="-342900">
              <a:buFont typeface="Arial" panose="020B0604020202020204" pitchFamily="34" charset="0"/>
              <a:buChar char="•"/>
            </a:pPr>
            <a:r>
              <a:rPr lang="zh-TW" altLang="en-US" sz="2000">
                <a:solidFill>
                  <a:schemeClr val="bg1"/>
                </a:solidFill>
                <a:latin typeface="Microsoft JhengHei"/>
                <a:ea typeface="Microsoft JhengHei"/>
                <a:cs typeface="Arial"/>
              </a:rPr>
              <a:t>因原虛擬機使用的實體裝置經動態遷移後，將虛擬機移動到新 </a:t>
            </a:r>
            <a:r>
              <a:rPr lang="en-US" altLang="zh-TW" sz="2000">
                <a:solidFill>
                  <a:schemeClr val="bg1"/>
                </a:solidFill>
                <a:latin typeface="Microsoft JhengHei"/>
                <a:ea typeface="Microsoft JhengHei"/>
                <a:cs typeface="Arial"/>
              </a:rPr>
              <a:t>NAS </a:t>
            </a:r>
            <a:r>
              <a:rPr lang="zh-TW" altLang="en-US" sz="2000">
                <a:solidFill>
                  <a:schemeClr val="bg1"/>
                </a:solidFill>
                <a:latin typeface="Microsoft JhengHei"/>
                <a:ea typeface="Microsoft JhengHei"/>
                <a:cs typeface="Arial"/>
              </a:rPr>
              <a:t>上會無法認列到原實體裝置 </a:t>
            </a:r>
            <a:r>
              <a:rPr lang="en-US" altLang="zh-TW" sz="2000">
                <a:solidFill>
                  <a:schemeClr val="bg1"/>
                </a:solidFill>
                <a:latin typeface="Microsoft JhengHei"/>
                <a:ea typeface="Microsoft JhengHei"/>
                <a:cs typeface="Arial"/>
              </a:rPr>
              <a:t>ID</a:t>
            </a:r>
            <a:r>
              <a:rPr lang="zh-TW" altLang="en-US" sz="2000">
                <a:solidFill>
                  <a:schemeClr val="bg1"/>
                </a:solidFill>
                <a:latin typeface="Microsoft JhengHei"/>
                <a:ea typeface="Microsoft JhengHei"/>
                <a:cs typeface="Arial"/>
              </a:rPr>
              <a:t>。</a:t>
            </a:r>
            <a:endParaRPr lang="en-US" altLang="zh-TW" sz="2000">
              <a:solidFill>
                <a:schemeClr val="bg1"/>
              </a:solidFill>
              <a:latin typeface="Microsoft JhengHei"/>
              <a:ea typeface="Microsoft JhengHei"/>
              <a:cs typeface="Arial"/>
            </a:endParaRPr>
          </a:p>
        </p:txBody>
      </p:sp>
      <p:pic>
        <p:nvPicPr>
          <p:cNvPr id="2" name="圖片 1"/>
          <p:cNvPicPr>
            <a:picLocks noChangeAspect="1"/>
          </p:cNvPicPr>
          <p:nvPr/>
        </p:nvPicPr>
        <p:blipFill>
          <a:blip r:embed="rId3"/>
          <a:stretch>
            <a:fillRect/>
          </a:stretch>
        </p:blipFill>
        <p:spPr>
          <a:xfrm>
            <a:off x="480229" y="5017962"/>
            <a:ext cx="11231542" cy="1305107"/>
          </a:xfrm>
          <a:prstGeom prst="rect">
            <a:avLst/>
          </a:prstGeom>
        </p:spPr>
      </p:pic>
      <p:sp>
        <p:nvSpPr>
          <p:cNvPr id="3" name="標題 2">
            <a:extLst>
              <a:ext uri="{FF2B5EF4-FFF2-40B4-BE49-F238E27FC236}">
                <a16:creationId xmlns:a16="http://schemas.microsoft.com/office/drawing/2014/main" id="{2F00590A-F182-5C92-6C58-C6BD2C47681B}"/>
              </a:ext>
            </a:extLst>
          </p:cNvPr>
          <p:cNvSpPr>
            <a:spLocks noGrp="1"/>
          </p:cNvSpPr>
          <p:nvPr>
            <p:ph type="title"/>
          </p:nvPr>
        </p:nvSpPr>
        <p:spPr/>
        <p:txBody>
          <a:bodyPr/>
          <a:lstStyle/>
          <a:p>
            <a:r>
              <a:rPr lang="en-US" altLang="zh-TW"/>
              <a:t>SR-IOV </a:t>
            </a:r>
            <a:r>
              <a:rPr lang="zh-TW" altLang="en-US"/>
              <a:t>的使用注意事項</a:t>
            </a:r>
          </a:p>
        </p:txBody>
      </p:sp>
    </p:spTree>
    <p:extLst>
      <p:ext uri="{BB962C8B-B14F-4D97-AF65-F5344CB8AC3E}">
        <p14:creationId xmlns:p14="http://schemas.microsoft.com/office/powerpoint/2010/main" val="2053866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EBC3273-BA7D-7A79-9D7A-A2826C830125}"/>
              </a:ext>
            </a:extLst>
          </p:cNvPr>
          <p:cNvSpPr txBox="1"/>
          <p:nvPr/>
        </p:nvSpPr>
        <p:spPr>
          <a:xfrm>
            <a:off x="1173230" y="2344295"/>
            <a:ext cx="5874491" cy="25646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chemeClr val="bg1"/>
                </a:solidFill>
                <a:latin typeface="Microsoft JhengHei"/>
                <a:ea typeface="Microsoft JhengHei"/>
                <a:cs typeface="Arial"/>
              </a:rPr>
              <a:t>最低</a:t>
            </a:r>
            <a:r>
              <a:rPr lang="en-US" altLang="zh-TW" sz="2000" b="1">
                <a:solidFill>
                  <a:schemeClr val="bg1"/>
                </a:solidFill>
                <a:latin typeface="Microsoft JhengHei"/>
                <a:ea typeface="Microsoft JhengHei"/>
                <a:cs typeface="Arial"/>
              </a:rPr>
              <a:t>BIOS</a:t>
            </a:r>
            <a:r>
              <a:rPr lang="zh-TW" altLang="en-US" sz="2000" b="1">
                <a:solidFill>
                  <a:schemeClr val="bg1"/>
                </a:solidFill>
                <a:latin typeface="Microsoft JhengHei"/>
                <a:ea typeface="Microsoft JhengHei"/>
                <a:cs typeface="Arial"/>
              </a:rPr>
              <a:t>版本</a:t>
            </a:r>
            <a:br>
              <a:rPr lang="en-US" altLang="zh-TW" b="1">
                <a:solidFill>
                  <a:schemeClr val="bg1"/>
                </a:solidFill>
                <a:latin typeface="Microsoft JhengHei"/>
                <a:ea typeface="Microsoft JhengHei"/>
                <a:cs typeface="Arial"/>
              </a:rPr>
            </a:br>
            <a:endParaRPr lang="en-US" altLang="zh-TW" b="1">
              <a:solidFill>
                <a:schemeClr val="bg1"/>
              </a:solidFill>
              <a:latin typeface="Microsoft JhengHei"/>
              <a:ea typeface="Microsoft JhengHei"/>
              <a:cs typeface="Arial"/>
            </a:endParaRPr>
          </a:p>
          <a:p>
            <a:pPr marL="914400" lvl="1" indent="-457200">
              <a:lnSpc>
                <a:spcPct val="130000"/>
              </a:lnSpc>
              <a:buFont typeface="Arial" panose="020B0604020202020204" pitchFamily="34" charset="0"/>
              <a:buChar char="•"/>
            </a:pPr>
            <a:r>
              <a:rPr lang="en-US" altLang="zh-TW" sz="1600">
                <a:solidFill>
                  <a:schemeClr val="bg1"/>
                </a:solidFill>
                <a:latin typeface="Microsoft JhengHei"/>
                <a:ea typeface="Microsoft JhengHei"/>
                <a:cs typeface="Arial"/>
              </a:rPr>
              <a:t>Q05SAR01:</a:t>
            </a:r>
            <a:r>
              <a:rPr lang="zh-TW" altLang="en-US" sz="1600">
                <a:solidFill>
                  <a:schemeClr val="bg1"/>
                </a:solidFill>
                <a:latin typeface="Microsoft JhengHei"/>
                <a:ea typeface="Microsoft JhengHei"/>
                <a:cs typeface="Arial"/>
              </a:rPr>
              <a:t> </a:t>
            </a:r>
            <a:r>
              <a:rPr lang="en-US" altLang="zh-TW" sz="1600">
                <a:solidFill>
                  <a:schemeClr val="bg1"/>
                </a:solidFill>
                <a:latin typeface="Microsoft JhengHei"/>
                <a:ea typeface="Microsoft JhengHei"/>
                <a:cs typeface="Arial"/>
              </a:rPr>
              <a:t>TS-h686, TS-h886</a:t>
            </a:r>
          </a:p>
          <a:p>
            <a:pPr marL="914400" lvl="1" indent="-457200">
              <a:lnSpc>
                <a:spcPct val="130000"/>
              </a:lnSpc>
              <a:buFont typeface="Arial" panose="020B0604020202020204" pitchFamily="34" charset="0"/>
              <a:buChar char="•"/>
            </a:pPr>
            <a:r>
              <a:rPr lang="en-US" altLang="zh-TW" sz="1600">
                <a:solidFill>
                  <a:schemeClr val="bg1"/>
                </a:solidFill>
                <a:latin typeface="Microsoft JhengHei"/>
                <a:ea typeface="Microsoft JhengHei"/>
                <a:cs typeface="Arial"/>
              </a:rPr>
              <a:t>Q047AR03: TS-1886XU-RP, TS-h1886XU-RP</a:t>
            </a:r>
          </a:p>
          <a:p>
            <a:pPr marL="914400" lvl="1" indent="-457200">
              <a:lnSpc>
                <a:spcPct val="130000"/>
              </a:lnSpc>
              <a:buFont typeface="Arial" panose="020B0604020202020204" pitchFamily="34" charset="0"/>
              <a:buChar char="•"/>
            </a:pPr>
            <a:r>
              <a:rPr lang="en-US" altLang="zh-TW" sz="1600">
                <a:solidFill>
                  <a:schemeClr val="bg1"/>
                </a:solidFill>
                <a:latin typeface="Microsoft JhengHei"/>
                <a:ea typeface="Microsoft JhengHei"/>
                <a:cs typeface="Arial"/>
              </a:rPr>
              <a:t>QX31AR19: TDS-16489U, TDS-16489U R2</a:t>
            </a:r>
          </a:p>
          <a:p>
            <a:pPr marL="914400" lvl="1" indent="-457200">
              <a:lnSpc>
                <a:spcPct val="130000"/>
              </a:lnSpc>
              <a:buFont typeface="Arial" panose="020B0604020202020204" pitchFamily="34" charset="0"/>
              <a:buChar char="•"/>
            </a:pPr>
            <a:r>
              <a:rPr lang="en-US" altLang="zh-TW" sz="1600">
                <a:solidFill>
                  <a:schemeClr val="bg1"/>
                </a:solidFill>
                <a:latin typeface="Microsoft JhengHei"/>
                <a:ea typeface="Microsoft JhengHei"/>
                <a:cs typeface="Arial"/>
              </a:rPr>
              <a:t>Q09ARR07: TS-h1290FX</a:t>
            </a:r>
          </a:p>
          <a:p>
            <a:pPr marL="914400" lvl="1" indent="-457200">
              <a:lnSpc>
                <a:spcPct val="130000"/>
              </a:lnSpc>
              <a:buFont typeface="Arial" panose="020B0604020202020204" pitchFamily="34" charset="0"/>
              <a:buChar char="•"/>
            </a:pPr>
            <a:r>
              <a:rPr lang="en-US" altLang="zh-TW" sz="1600">
                <a:solidFill>
                  <a:schemeClr val="bg1"/>
                </a:solidFill>
                <a:latin typeface="Microsoft JhengHei"/>
                <a:ea typeface="Microsoft JhengHei"/>
                <a:cs typeface="Arial"/>
              </a:rPr>
              <a:t>Q03XAR15: TS-h2490FU</a:t>
            </a:r>
          </a:p>
          <a:p>
            <a:pPr marL="914400" lvl="1" indent="-457200">
              <a:lnSpc>
                <a:spcPct val="130000"/>
              </a:lnSpc>
              <a:buFont typeface="Arial" panose="020B0604020202020204" pitchFamily="34" charset="0"/>
              <a:buChar char="•"/>
            </a:pPr>
            <a:r>
              <a:rPr lang="en-US" altLang="zh-TW" sz="1600">
                <a:solidFill>
                  <a:schemeClr val="bg1"/>
                </a:solidFill>
                <a:latin typeface="Microsoft JhengHei"/>
                <a:ea typeface="Microsoft JhengHei"/>
                <a:cs typeface="Arial"/>
              </a:rPr>
              <a:t>Q053AR20: TDS-h2489FU</a:t>
            </a:r>
          </a:p>
        </p:txBody>
      </p:sp>
      <p:sp>
        <p:nvSpPr>
          <p:cNvPr id="2" name="文字方塊 1"/>
          <p:cNvSpPr txBox="1"/>
          <p:nvPr/>
        </p:nvSpPr>
        <p:spPr>
          <a:xfrm>
            <a:off x="8811236" y="6447945"/>
            <a:ext cx="3380764" cy="307777"/>
          </a:xfrm>
          <a:prstGeom prst="rect">
            <a:avLst/>
          </a:prstGeom>
          <a:noFill/>
        </p:spPr>
        <p:txBody>
          <a:bodyPr wrap="square" rtlCol="0">
            <a:spAutoFit/>
          </a:bodyPr>
          <a:lstStyle/>
          <a:p>
            <a:pPr algn="r"/>
            <a:r>
              <a:rPr lang="zh-TW" altLang="en-US" sz="1400">
                <a:solidFill>
                  <a:schemeClr val="bg1"/>
                </a:solidFill>
                <a:hlinkClick r:id="rId3">
                  <a:extLst>
                    <a:ext uri="{A12FA001-AC4F-418D-AE19-62706E023703}">
                      <ahyp:hlinkClr xmlns:ahyp="http://schemas.microsoft.com/office/drawing/2018/hyperlinkcolor" val="tx"/>
                    </a:ext>
                  </a:extLst>
                </a:hlinkClick>
              </a:rPr>
              <a:t>查詢 </a:t>
            </a:r>
            <a:r>
              <a:rPr lang="en-US" altLang="zh-TW" sz="1400">
                <a:solidFill>
                  <a:schemeClr val="bg1"/>
                </a:solidFill>
                <a:hlinkClick r:id="rId3">
                  <a:extLst>
                    <a:ext uri="{A12FA001-AC4F-418D-AE19-62706E023703}">
                      <ahyp:hlinkClr xmlns:ahyp="http://schemas.microsoft.com/office/drawing/2018/hyperlinkcolor" val="tx"/>
                    </a:ext>
                  </a:extLst>
                </a:hlinkClick>
              </a:rPr>
              <a:t>SR-IOV </a:t>
            </a:r>
            <a:r>
              <a:rPr lang="zh-TW" altLang="en-US" sz="1400">
                <a:solidFill>
                  <a:schemeClr val="bg1"/>
                </a:solidFill>
                <a:hlinkClick r:id="rId3">
                  <a:extLst>
                    <a:ext uri="{A12FA001-AC4F-418D-AE19-62706E023703}">
                      <ahyp:hlinkClr xmlns:ahyp="http://schemas.microsoft.com/office/drawing/2018/hyperlinkcolor" val="tx"/>
                    </a:ext>
                  </a:extLst>
                </a:hlinkClick>
              </a:rPr>
              <a:t>支援機種</a:t>
            </a:r>
            <a:endParaRPr lang="zh-TW" altLang="en-US" sz="1400">
              <a:solidFill>
                <a:schemeClr val="bg1"/>
              </a:solidFill>
            </a:endParaRPr>
          </a:p>
        </p:txBody>
      </p:sp>
      <p:sp>
        <p:nvSpPr>
          <p:cNvPr id="3" name="標題 2">
            <a:extLst>
              <a:ext uri="{FF2B5EF4-FFF2-40B4-BE49-F238E27FC236}">
                <a16:creationId xmlns:a16="http://schemas.microsoft.com/office/drawing/2014/main" id="{805F35D9-C051-2FC6-6DF1-05F19819DFF7}"/>
              </a:ext>
            </a:extLst>
          </p:cNvPr>
          <p:cNvSpPr>
            <a:spLocks noGrp="1"/>
          </p:cNvSpPr>
          <p:nvPr>
            <p:ph type="title"/>
          </p:nvPr>
        </p:nvSpPr>
        <p:spPr/>
        <p:txBody>
          <a:bodyPr/>
          <a:lstStyle/>
          <a:p>
            <a:r>
              <a:rPr lang="en-US" altLang="zh-TW"/>
              <a:t>SR-IOV </a:t>
            </a:r>
            <a:r>
              <a:rPr lang="zh-TW" altLang="en-US"/>
              <a:t>支援 </a:t>
            </a:r>
            <a:r>
              <a:rPr lang="en-US" altLang="zh-TW"/>
              <a:t>QNAP </a:t>
            </a:r>
            <a:r>
              <a:rPr lang="zh-TW" altLang="en-US"/>
              <a:t>列表</a:t>
            </a:r>
          </a:p>
        </p:txBody>
      </p:sp>
      <p:sp>
        <p:nvSpPr>
          <p:cNvPr id="9" name="文字方塊 8">
            <a:extLst>
              <a:ext uri="{FF2B5EF4-FFF2-40B4-BE49-F238E27FC236}">
                <a16:creationId xmlns:a16="http://schemas.microsoft.com/office/drawing/2014/main" id="{F1CC8997-F1FF-FEC6-9610-8D6F2EF7CE3F}"/>
              </a:ext>
            </a:extLst>
          </p:cNvPr>
          <p:cNvSpPr txBox="1"/>
          <p:nvPr/>
        </p:nvSpPr>
        <p:spPr>
          <a:xfrm>
            <a:off x="7680293" y="2280091"/>
            <a:ext cx="3352801"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a:ln>
                  <a:noFill/>
                </a:ln>
                <a:solidFill>
                  <a:prstClr val="white"/>
                </a:solidFill>
                <a:effectLst/>
                <a:uLnTx/>
                <a:uFillTx/>
                <a:latin typeface="Microsoft JhengHei"/>
                <a:ea typeface="Microsoft JhengHei"/>
                <a:cs typeface="Arial"/>
              </a:rPr>
              <a:t>QuCPE-7010-D2123IT-8G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a:ln>
                  <a:noFill/>
                </a:ln>
                <a:solidFill>
                  <a:prstClr val="white"/>
                </a:solidFill>
                <a:effectLst/>
                <a:uLnTx/>
                <a:uFillTx/>
                <a:latin typeface="Microsoft JhengHei"/>
                <a:ea typeface="Microsoft JhengHei"/>
                <a:cs typeface="Arial"/>
              </a:rPr>
              <a:t>QuCPE-7010-D2146NT-32G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a:ln>
                  <a:noFill/>
                </a:ln>
                <a:solidFill>
                  <a:prstClr val="white"/>
                </a:solidFill>
                <a:effectLst/>
                <a:uLnTx/>
                <a:uFillTx/>
                <a:latin typeface="Microsoft JhengHei"/>
                <a:ea typeface="Microsoft JhengHei"/>
                <a:cs typeface="Arial"/>
              </a:rPr>
              <a:t>QuCPE-7010-D2166NT-64G</a:t>
            </a:r>
          </a:p>
        </p:txBody>
      </p:sp>
      <p:sp>
        <p:nvSpPr>
          <p:cNvPr id="13" name="文字方塊 12">
            <a:extLst>
              <a:ext uri="{FF2B5EF4-FFF2-40B4-BE49-F238E27FC236}">
                <a16:creationId xmlns:a16="http://schemas.microsoft.com/office/drawing/2014/main" id="{8F3A33CF-150A-F939-DA65-3658DF659F93}"/>
              </a:ext>
            </a:extLst>
          </p:cNvPr>
          <p:cNvSpPr txBox="1"/>
          <p:nvPr/>
        </p:nvSpPr>
        <p:spPr>
          <a:xfrm>
            <a:off x="7481726" y="4457347"/>
            <a:ext cx="3542508" cy="584775"/>
          </a:xfrm>
          <a:prstGeom prst="rect">
            <a:avLst/>
          </a:prstGeom>
          <a:noFill/>
        </p:spPr>
        <p:txBody>
          <a:bodyPr wrap="square" lIns="91440" tIns="45720" rIns="91440" bIns="45720" anchor="t">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a:ln>
                  <a:noFill/>
                </a:ln>
                <a:solidFill>
                  <a:prstClr val="white"/>
                </a:solidFill>
                <a:effectLst/>
                <a:uLnTx/>
                <a:uFillTx/>
                <a:latin typeface="Microsoft JhengHei"/>
                <a:ea typeface="Microsoft JhengHei"/>
                <a:cs typeface="Arial"/>
              </a:rPr>
              <a:t>Q03OAR05:</a:t>
            </a:r>
            <a:r>
              <a:rPr kumimoji="0" lang="zh-TW" altLang="en-US" sz="1600" b="0" i="0" u="none" strike="noStrike" kern="1200" cap="none" spc="0" normalizeH="0" baseline="0" noProof="0">
                <a:ln>
                  <a:noFill/>
                </a:ln>
                <a:solidFill>
                  <a:prstClr val="white"/>
                </a:solidFill>
                <a:effectLst/>
                <a:uLnTx/>
                <a:uFillTx/>
                <a:latin typeface="Microsoft JhengHei"/>
                <a:ea typeface="Microsoft JhengHei"/>
                <a:cs typeface="Arial"/>
              </a:rPr>
              <a:t> </a:t>
            </a:r>
            <a:r>
              <a:rPr kumimoji="0" lang="en-US" altLang="zh-TW" sz="1600" b="0" i="0" u="none" strike="noStrike" kern="1200" cap="none" spc="0" normalizeH="0" baseline="0" noProof="0">
                <a:ln>
                  <a:noFill/>
                </a:ln>
                <a:solidFill>
                  <a:prstClr val="white"/>
                </a:solidFill>
                <a:effectLst/>
                <a:uLnTx/>
                <a:uFillTx/>
                <a:latin typeface="Microsoft JhengHei"/>
                <a:ea typeface="Microsoft JhengHei"/>
                <a:cs typeface="Arial"/>
              </a:rPr>
              <a:t>QGD-1602P</a:t>
            </a:r>
          </a:p>
          <a:p>
            <a:pPr marL="914400" lvl="1" indent="-457200">
              <a:buFont typeface="Arial" panose="020B0604020202020204" pitchFamily="34" charset="0"/>
              <a:buChar char="•"/>
              <a:defRPr/>
            </a:pPr>
            <a:r>
              <a:rPr lang="en-US" altLang="zh-TW" sz="1600">
                <a:solidFill>
                  <a:prstClr val="white"/>
                </a:solidFill>
                <a:latin typeface="Microsoft JhengHei"/>
                <a:ea typeface="Microsoft JhengHei"/>
                <a:cs typeface="Arial"/>
              </a:rPr>
              <a:t>Q03OAR16: QGD-1602</a:t>
            </a:r>
          </a:p>
        </p:txBody>
      </p:sp>
      <p:sp>
        <p:nvSpPr>
          <p:cNvPr id="14" name="矩形: 圓角化同側角落 13">
            <a:extLst>
              <a:ext uri="{FF2B5EF4-FFF2-40B4-BE49-F238E27FC236}">
                <a16:creationId xmlns:a16="http://schemas.microsoft.com/office/drawing/2014/main" id="{6D19BEF0-44A4-BAE6-3E6D-DD4C4FAFFF82}"/>
              </a:ext>
            </a:extLst>
          </p:cNvPr>
          <p:cNvSpPr/>
          <p:nvPr/>
        </p:nvSpPr>
        <p:spPr>
          <a:xfrm>
            <a:off x="845458" y="2127250"/>
            <a:ext cx="6059381" cy="3141895"/>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矩形: 剪去對角角落 14">
            <a:extLst>
              <a:ext uri="{FF2B5EF4-FFF2-40B4-BE49-F238E27FC236}">
                <a16:creationId xmlns:a16="http://schemas.microsoft.com/office/drawing/2014/main" id="{AA251E5C-360C-4658-E733-C44404AE34D7}"/>
              </a:ext>
            </a:extLst>
          </p:cNvPr>
          <p:cNvSpPr/>
          <p:nvPr/>
        </p:nvSpPr>
        <p:spPr>
          <a:xfrm rot="10800000">
            <a:off x="830261" y="5191598"/>
            <a:ext cx="3957638" cy="434307"/>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矩形: 剪去單一角落 15">
            <a:extLst>
              <a:ext uri="{FF2B5EF4-FFF2-40B4-BE49-F238E27FC236}">
                <a16:creationId xmlns:a16="http://schemas.microsoft.com/office/drawing/2014/main" id="{AABF7EB2-2D72-C2F1-8881-A65498101E70}"/>
              </a:ext>
            </a:extLst>
          </p:cNvPr>
          <p:cNvSpPr/>
          <p:nvPr/>
        </p:nvSpPr>
        <p:spPr>
          <a:xfrm flipH="1">
            <a:off x="4241799" y="5191602"/>
            <a:ext cx="2678233" cy="656555"/>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D2B1FFB5-3A27-EE8A-2B60-0BF31CF66A67}"/>
              </a:ext>
            </a:extLst>
          </p:cNvPr>
          <p:cNvSpPr txBox="1"/>
          <p:nvPr/>
        </p:nvSpPr>
        <p:spPr>
          <a:xfrm>
            <a:off x="4369602" y="5299540"/>
            <a:ext cx="25352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effectLst/>
                <a:uLnTx/>
                <a:uFillTx/>
                <a:latin typeface="Microsoft JhengHei"/>
                <a:ea typeface="Microsoft JhengHei"/>
                <a:cs typeface="Arial"/>
              </a:rPr>
              <a:t>NAS</a:t>
            </a:r>
            <a:r>
              <a:rPr kumimoji="0" lang="zh-TW" altLang="en-US" sz="2400" b="1" i="0" u="none" strike="noStrike" kern="1200" cap="none" spc="0" normalizeH="0" baseline="0" noProof="0">
                <a:ln>
                  <a:noFill/>
                </a:ln>
                <a:effectLst/>
                <a:uLnTx/>
                <a:uFillTx/>
                <a:latin typeface="Microsoft JhengHei"/>
                <a:ea typeface="Microsoft JhengHei"/>
                <a:cs typeface="Arial"/>
              </a:rPr>
              <a:t>支援機種</a:t>
            </a:r>
            <a:endParaRPr kumimoji="0" lang="en-US" altLang="zh-TW" sz="2400" b="1" i="0" u="none" strike="noStrike" kern="1200" cap="none" spc="0" normalizeH="0" baseline="0" noProof="0">
              <a:ln>
                <a:noFill/>
              </a:ln>
              <a:effectLst/>
              <a:uLnTx/>
              <a:uFillTx/>
              <a:latin typeface="Microsoft JhengHei"/>
              <a:ea typeface="Microsoft JhengHei"/>
              <a:cs typeface="Arial"/>
            </a:endParaRPr>
          </a:p>
        </p:txBody>
      </p:sp>
      <p:sp>
        <p:nvSpPr>
          <p:cNvPr id="22" name="矩形: 圓角化同側角落 21">
            <a:extLst>
              <a:ext uri="{FF2B5EF4-FFF2-40B4-BE49-F238E27FC236}">
                <a16:creationId xmlns:a16="http://schemas.microsoft.com/office/drawing/2014/main" id="{7E94478A-8CF8-A07D-11CE-4AB203483471}"/>
              </a:ext>
            </a:extLst>
          </p:cNvPr>
          <p:cNvSpPr/>
          <p:nvPr/>
        </p:nvSpPr>
        <p:spPr>
          <a:xfrm>
            <a:off x="7388194" y="2127250"/>
            <a:ext cx="3767939" cy="1085391"/>
          </a:xfrm>
          <a:prstGeom prst="round2SameRect">
            <a:avLst>
              <a:gd name="adj1" fmla="val 7256"/>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矩形: 剪去對角角落 22">
            <a:extLst>
              <a:ext uri="{FF2B5EF4-FFF2-40B4-BE49-F238E27FC236}">
                <a16:creationId xmlns:a16="http://schemas.microsoft.com/office/drawing/2014/main" id="{D62CDE81-2EDD-E659-8187-596A22DC15C4}"/>
              </a:ext>
            </a:extLst>
          </p:cNvPr>
          <p:cNvSpPr/>
          <p:nvPr/>
        </p:nvSpPr>
        <p:spPr>
          <a:xfrm rot="10800000">
            <a:off x="7375493" y="3191649"/>
            <a:ext cx="2319433" cy="434307"/>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矩形: 剪去單一角落 23">
            <a:extLst>
              <a:ext uri="{FF2B5EF4-FFF2-40B4-BE49-F238E27FC236}">
                <a16:creationId xmlns:a16="http://schemas.microsoft.com/office/drawing/2014/main" id="{258DB982-158B-F393-6F92-CBCB4FC5A6F3}"/>
              </a:ext>
            </a:extLst>
          </p:cNvPr>
          <p:cNvSpPr/>
          <p:nvPr/>
        </p:nvSpPr>
        <p:spPr>
          <a:xfrm flipH="1">
            <a:off x="8499443" y="3191655"/>
            <a:ext cx="2678233" cy="656555"/>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a:extLst>
              <a:ext uri="{FF2B5EF4-FFF2-40B4-BE49-F238E27FC236}">
                <a16:creationId xmlns:a16="http://schemas.microsoft.com/office/drawing/2014/main" id="{011701C6-50B7-9AA2-173B-00C6182FAA32}"/>
              </a:ext>
            </a:extLst>
          </p:cNvPr>
          <p:cNvSpPr txBox="1"/>
          <p:nvPr/>
        </p:nvSpPr>
        <p:spPr>
          <a:xfrm>
            <a:off x="8620896" y="3299593"/>
            <a:ext cx="25352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err="1">
                <a:ln>
                  <a:noFill/>
                </a:ln>
                <a:effectLst/>
                <a:uLnTx/>
                <a:uFillTx/>
                <a:latin typeface="Microsoft JhengHei"/>
                <a:ea typeface="Microsoft JhengHei"/>
                <a:cs typeface="Arial"/>
              </a:rPr>
              <a:t>QuCPE</a:t>
            </a:r>
            <a:r>
              <a:rPr kumimoji="0" lang="zh-TW" altLang="en-US" sz="2400" b="1" i="0" u="none" strike="noStrike" kern="1200" cap="none" spc="0" normalizeH="0" baseline="0" noProof="0">
                <a:ln>
                  <a:noFill/>
                </a:ln>
                <a:effectLst/>
                <a:uLnTx/>
                <a:uFillTx/>
                <a:latin typeface="Microsoft JhengHei"/>
                <a:ea typeface="Microsoft JhengHei"/>
                <a:cs typeface="Arial"/>
              </a:rPr>
              <a:t>支援機種</a:t>
            </a:r>
          </a:p>
        </p:txBody>
      </p:sp>
      <p:sp>
        <p:nvSpPr>
          <p:cNvPr id="27" name="矩形: 圓角化同側角落 26">
            <a:extLst>
              <a:ext uri="{FF2B5EF4-FFF2-40B4-BE49-F238E27FC236}">
                <a16:creationId xmlns:a16="http://schemas.microsoft.com/office/drawing/2014/main" id="{57701AF9-EDC4-F5BD-2D0B-1253662659A9}"/>
              </a:ext>
            </a:extLst>
          </p:cNvPr>
          <p:cNvSpPr/>
          <p:nvPr/>
        </p:nvSpPr>
        <p:spPr>
          <a:xfrm>
            <a:off x="7388194" y="4070947"/>
            <a:ext cx="3767939" cy="1111246"/>
          </a:xfrm>
          <a:prstGeom prst="round2SameRect">
            <a:avLst>
              <a:gd name="adj1" fmla="val 7256"/>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8" name="矩形: 剪去對角角落 27">
            <a:extLst>
              <a:ext uri="{FF2B5EF4-FFF2-40B4-BE49-F238E27FC236}">
                <a16:creationId xmlns:a16="http://schemas.microsoft.com/office/drawing/2014/main" id="{ECE4AAB7-EB82-DE2E-5C7D-375DCF927916}"/>
              </a:ext>
            </a:extLst>
          </p:cNvPr>
          <p:cNvSpPr/>
          <p:nvPr/>
        </p:nvSpPr>
        <p:spPr>
          <a:xfrm rot="10800000">
            <a:off x="7375493" y="5161201"/>
            <a:ext cx="2319433" cy="434307"/>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9" name="矩形: 剪去單一角落 28">
            <a:extLst>
              <a:ext uri="{FF2B5EF4-FFF2-40B4-BE49-F238E27FC236}">
                <a16:creationId xmlns:a16="http://schemas.microsoft.com/office/drawing/2014/main" id="{1B240013-3365-1E9E-730F-5B5A918FAC3B}"/>
              </a:ext>
            </a:extLst>
          </p:cNvPr>
          <p:cNvSpPr/>
          <p:nvPr/>
        </p:nvSpPr>
        <p:spPr>
          <a:xfrm flipH="1">
            <a:off x="8499443" y="5161207"/>
            <a:ext cx="2678233" cy="656555"/>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a:extLst>
              <a:ext uri="{FF2B5EF4-FFF2-40B4-BE49-F238E27FC236}">
                <a16:creationId xmlns:a16="http://schemas.microsoft.com/office/drawing/2014/main" id="{313E1993-7AE8-4E42-E80B-685C700350A1}"/>
              </a:ext>
            </a:extLst>
          </p:cNvPr>
          <p:cNvSpPr txBox="1"/>
          <p:nvPr/>
        </p:nvSpPr>
        <p:spPr>
          <a:xfrm>
            <a:off x="8620896" y="5269145"/>
            <a:ext cx="2535237"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b="1">
                <a:latin typeface="Microsoft JhengHei"/>
                <a:ea typeface="Microsoft JhengHei"/>
                <a:cs typeface="Arial"/>
              </a:rPr>
              <a:t>QGD</a:t>
            </a:r>
            <a:r>
              <a:rPr kumimoji="0" lang="zh-TW" altLang="en-US" sz="2400" b="1" i="0" u="none" strike="noStrike" kern="1200" cap="none" spc="0" normalizeH="0" baseline="0" noProof="0">
                <a:ln>
                  <a:noFill/>
                </a:ln>
                <a:effectLst/>
                <a:uLnTx/>
                <a:uFillTx/>
                <a:latin typeface="Microsoft JhengHei"/>
                <a:ea typeface="Microsoft JhengHei"/>
                <a:cs typeface="Arial"/>
              </a:rPr>
              <a:t>支援機種</a:t>
            </a:r>
          </a:p>
        </p:txBody>
      </p:sp>
      <p:sp>
        <p:nvSpPr>
          <p:cNvPr id="34" name="文字方塊 33">
            <a:extLst>
              <a:ext uri="{FF2B5EF4-FFF2-40B4-BE49-F238E27FC236}">
                <a16:creationId xmlns:a16="http://schemas.microsoft.com/office/drawing/2014/main" id="{F991F1A4-9DD1-C627-D2DF-3BBAE0ADEA8D}"/>
              </a:ext>
            </a:extLst>
          </p:cNvPr>
          <p:cNvSpPr txBox="1"/>
          <p:nvPr/>
        </p:nvSpPr>
        <p:spPr>
          <a:xfrm>
            <a:off x="7613627" y="4094784"/>
            <a:ext cx="2014537" cy="400110"/>
          </a:xfrm>
          <a:prstGeom prst="rect">
            <a:avLst/>
          </a:prstGeom>
          <a:noFill/>
        </p:spPr>
        <p:txBody>
          <a:bodyPr wrap="square">
            <a:spAutoFit/>
          </a:bodyPr>
          <a:lstStyle/>
          <a:p>
            <a:r>
              <a:rPr kumimoji="0" lang="zh-TW" altLang="en-US" sz="2000" b="1" i="0" u="none" strike="noStrike" kern="1200" cap="none" spc="0" normalizeH="0" baseline="0" noProof="0">
                <a:ln>
                  <a:noFill/>
                </a:ln>
                <a:solidFill>
                  <a:prstClr val="white"/>
                </a:solidFill>
                <a:effectLst/>
                <a:uLnTx/>
                <a:uFillTx/>
                <a:latin typeface="Microsoft JhengHei"/>
                <a:ea typeface="Microsoft JhengHei"/>
                <a:cs typeface="Arial"/>
              </a:rPr>
              <a:t>最低</a:t>
            </a:r>
            <a:r>
              <a:rPr kumimoji="0" lang="en-US" altLang="zh-TW" sz="2000" b="1" i="0" u="none" strike="noStrike" kern="1200" cap="none" spc="0" normalizeH="0" baseline="0" noProof="0">
                <a:ln>
                  <a:noFill/>
                </a:ln>
                <a:solidFill>
                  <a:prstClr val="white"/>
                </a:solidFill>
                <a:effectLst/>
                <a:uLnTx/>
                <a:uFillTx/>
                <a:latin typeface="Microsoft JhengHei"/>
                <a:ea typeface="Microsoft JhengHei"/>
                <a:cs typeface="Arial"/>
              </a:rPr>
              <a:t>BIOS</a:t>
            </a:r>
            <a:r>
              <a:rPr kumimoji="0" lang="zh-TW" altLang="en-US" sz="2000" b="1" i="0" u="none" strike="noStrike" kern="1200" cap="none" spc="0" normalizeH="0" baseline="0" noProof="0">
                <a:ln>
                  <a:noFill/>
                </a:ln>
                <a:solidFill>
                  <a:prstClr val="white"/>
                </a:solidFill>
                <a:effectLst/>
                <a:uLnTx/>
                <a:uFillTx/>
                <a:latin typeface="Microsoft JhengHei"/>
                <a:ea typeface="Microsoft JhengHei"/>
                <a:cs typeface="Arial"/>
              </a:rPr>
              <a:t>版本</a:t>
            </a:r>
            <a:endParaRPr lang="zh-TW" altLang="en-US"/>
          </a:p>
        </p:txBody>
      </p:sp>
    </p:spTree>
    <p:extLst>
      <p:ext uri="{BB962C8B-B14F-4D97-AF65-F5344CB8AC3E}">
        <p14:creationId xmlns:p14="http://schemas.microsoft.com/office/powerpoint/2010/main" val="4064089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CB321A45-BA8E-655F-B111-6EF3920D1FA2}"/>
              </a:ext>
            </a:extLst>
          </p:cNvPr>
          <p:cNvSpPr txBox="1"/>
          <p:nvPr/>
        </p:nvSpPr>
        <p:spPr>
          <a:xfrm>
            <a:off x="3816222" y="4468016"/>
            <a:ext cx="4870578" cy="1384995"/>
          </a:xfrm>
          <a:prstGeom prst="rect">
            <a:avLst/>
          </a:prstGeom>
          <a:noFill/>
        </p:spPr>
        <p:txBody>
          <a:bodyPr wrap="square" lIns="91440" tIns="45720" rIns="91440" bIns="45720" rtlCol="0" anchor="t">
            <a:spAutoFit/>
          </a:bodyPr>
          <a:lstStyle/>
          <a:p>
            <a:pPr algn="dist"/>
            <a:r>
              <a:rPr lang="en-US" altLang="zh-TW" sz="4000" b="1">
                <a:solidFill>
                  <a:schemeClr val="bg1"/>
                </a:solidFill>
              </a:rPr>
              <a:t>QXG-10G2SF-X710</a:t>
            </a:r>
            <a:r>
              <a:rPr lang="zh-TW" altLang="en-US" sz="3200">
                <a:solidFill>
                  <a:schemeClr val="bg1"/>
                </a:solidFill>
              </a:rPr>
              <a:t> </a:t>
            </a:r>
            <a:endParaRPr lang="en-US" altLang="zh-TW" sz="3200">
              <a:solidFill>
                <a:schemeClr val="bg1"/>
              </a:solidFill>
            </a:endParaRPr>
          </a:p>
          <a:p>
            <a:pPr algn="dist"/>
            <a:r>
              <a:rPr lang="zh-TW" altLang="en-US" sz="3200">
                <a:solidFill>
                  <a:schemeClr val="bg1"/>
                </a:solidFill>
              </a:rPr>
              <a:t>享有 </a:t>
            </a:r>
            <a:r>
              <a:rPr lang="en-US" altLang="zh-TW" sz="4400" b="1">
                <a:solidFill>
                  <a:srgbClr val="93F0FF"/>
                </a:solidFill>
              </a:rPr>
              <a:t>3</a:t>
            </a:r>
            <a:r>
              <a:rPr lang="zh-TW" altLang="en-US" sz="3200">
                <a:solidFill>
                  <a:schemeClr val="bg1"/>
                </a:solidFill>
              </a:rPr>
              <a:t>年 的免費產品保固</a:t>
            </a:r>
            <a:endParaRPr lang="zh-TW" altLang="en-US" sz="3200">
              <a:solidFill>
                <a:schemeClr val="bg1"/>
              </a:solidFill>
              <a:cs typeface="Arial"/>
            </a:endParaRPr>
          </a:p>
        </p:txBody>
      </p:sp>
      <p:sp>
        <p:nvSpPr>
          <p:cNvPr id="7" name="文字方塊 6">
            <a:extLst>
              <a:ext uri="{FF2B5EF4-FFF2-40B4-BE49-F238E27FC236}">
                <a16:creationId xmlns:a16="http://schemas.microsoft.com/office/drawing/2014/main" id="{F6111F6C-6626-F5E9-842F-59CC3A20CB6F}"/>
              </a:ext>
            </a:extLst>
          </p:cNvPr>
          <p:cNvSpPr txBox="1"/>
          <p:nvPr/>
        </p:nvSpPr>
        <p:spPr>
          <a:xfrm>
            <a:off x="5482747" y="5996059"/>
            <a:ext cx="4286093" cy="523220"/>
          </a:xfrm>
          <a:prstGeom prst="rect">
            <a:avLst/>
          </a:prstGeom>
          <a:noFill/>
          <a:ln w="12700">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cs typeface="Arial"/>
              </a:rPr>
              <a:t>QNAP-</a:t>
            </a:r>
            <a:r>
              <a:rPr lang="zh-TW" altLang="en-US" sz="1400">
                <a:solidFill>
                  <a:schemeClr val="bg1"/>
                </a:solidFill>
                <a:cs typeface="Arial"/>
              </a:rPr>
              <a:t>保固服務網址</a:t>
            </a:r>
          </a:p>
          <a:p>
            <a:r>
              <a:rPr lang="en-US" altLang="zh-TW" sz="1400">
                <a:solidFill>
                  <a:schemeClr val="bg1"/>
                </a:solidFill>
                <a:cs typeface="Arial"/>
              </a:rPr>
              <a:t>https://www.qnap.com/service/product-warranty/go/</a:t>
            </a:r>
          </a:p>
        </p:txBody>
      </p:sp>
      <p:sp>
        <p:nvSpPr>
          <p:cNvPr id="8" name="文字方塊 7">
            <a:extLst>
              <a:ext uri="{FF2B5EF4-FFF2-40B4-BE49-F238E27FC236}">
                <a16:creationId xmlns:a16="http://schemas.microsoft.com/office/drawing/2014/main" id="{33B3722F-555C-0108-FA9A-F370C1977016}"/>
              </a:ext>
            </a:extLst>
          </p:cNvPr>
          <p:cNvSpPr txBox="1"/>
          <p:nvPr/>
        </p:nvSpPr>
        <p:spPr>
          <a:xfrm>
            <a:off x="2897374" y="6233184"/>
            <a:ext cx="25853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defRPr sz="1600">
                <a:solidFill>
                  <a:schemeClr val="bg1"/>
                </a:solidFill>
                <a:cs typeface="Arial"/>
              </a:defRPr>
            </a:lvl1pPr>
          </a:lstStyle>
          <a:p>
            <a:r>
              <a:rPr lang="zh-TW" altLang="en-US"/>
              <a:t>知道更多: </a:t>
            </a:r>
            <a:r>
              <a:rPr lang="en-US" altLang="zh-TW" b="1">
                <a:hlinkClick r:id="rId3">
                  <a:extLst>
                    <a:ext uri="{A12FA001-AC4F-418D-AE19-62706E023703}">
                      <ahyp:hlinkClr xmlns:ahyp="http://schemas.microsoft.com/office/drawing/2018/hyperlinkcolor" val="tx"/>
                    </a:ext>
                  </a:extLst>
                </a:hlinkClick>
              </a:rPr>
              <a:t>QNAP </a:t>
            </a:r>
            <a:r>
              <a:rPr lang="zh-TW" altLang="en-US" b="1">
                <a:hlinkClick r:id="rId3">
                  <a:extLst>
                    <a:ext uri="{A12FA001-AC4F-418D-AE19-62706E023703}">
                      <ahyp:hlinkClr xmlns:ahyp="http://schemas.microsoft.com/office/drawing/2018/hyperlinkcolor" val="tx"/>
                    </a:ext>
                  </a:extLst>
                </a:hlinkClick>
              </a:rPr>
              <a:t>保固服務</a:t>
            </a:r>
            <a:endParaRPr lang="zh-TW" altLang="en-US" b="1"/>
          </a:p>
        </p:txBody>
      </p:sp>
    </p:spTree>
    <p:extLst>
      <p:ext uri="{BB962C8B-B14F-4D97-AF65-F5344CB8AC3E}">
        <p14:creationId xmlns:p14="http://schemas.microsoft.com/office/powerpoint/2010/main" val="604130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533710" y="3864284"/>
            <a:ext cx="1974135" cy="646331"/>
          </a:xfrm>
          <a:prstGeom prst="rect">
            <a:avLst/>
          </a:prstGeom>
        </p:spPr>
        <p:txBody>
          <a:bodyPr wrap="square" lIns="91440" tIns="45720" rIns="91440" bIns="45720" anchor="t">
            <a:spAutoFit/>
          </a:bodyPr>
          <a:lstStyle/>
          <a:p>
            <a:pPr algn="ctr"/>
            <a:r>
              <a:rPr lang="en-US">
                <a:solidFill>
                  <a:schemeClr val="bg1"/>
                </a:solidFill>
                <a:ea typeface="+mn-lt"/>
                <a:cs typeface="+mn-lt"/>
              </a:rPr>
              <a:t>QTS 5.0.1</a:t>
            </a:r>
            <a:r>
              <a:rPr lang="zh-TW" altLang="en-US">
                <a:solidFill>
                  <a:schemeClr val="bg1"/>
                </a:solidFill>
                <a:ea typeface="+mn-lt"/>
                <a:cs typeface="+mn-lt"/>
              </a:rPr>
              <a:t> 或後續更新版本</a:t>
            </a:r>
            <a:endParaRPr lang="zh-TW">
              <a:solidFill>
                <a:schemeClr val="bg1"/>
              </a:solidFill>
            </a:endParaRPr>
          </a:p>
        </p:txBody>
      </p:sp>
      <p:pic>
        <p:nvPicPr>
          <p:cNvPr id="15" name="圖片 14" descr="一張含有 文字, 字型, 圖形, 螢幕擷取畫面 的圖片&#10;&#10;自動產生的描述">
            <a:extLst>
              <a:ext uri="{FF2B5EF4-FFF2-40B4-BE49-F238E27FC236}">
                <a16:creationId xmlns:a16="http://schemas.microsoft.com/office/drawing/2014/main" id="{3ADD4D2C-F20F-671A-BAAA-1BE718F5F6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81" t="19688" r="11127" b="37803"/>
          <a:stretch/>
        </p:blipFill>
        <p:spPr>
          <a:xfrm>
            <a:off x="9246450" y="2848235"/>
            <a:ext cx="2221955" cy="821063"/>
          </a:xfrm>
          <a:prstGeom prst="rect">
            <a:avLst/>
          </a:prstGeom>
        </p:spPr>
      </p:pic>
      <p:sp>
        <p:nvSpPr>
          <p:cNvPr id="16" name="矩形 15"/>
          <p:cNvSpPr/>
          <p:nvPr/>
        </p:nvSpPr>
        <p:spPr>
          <a:xfrm>
            <a:off x="9246450" y="3864284"/>
            <a:ext cx="2146765" cy="646331"/>
          </a:xfrm>
          <a:prstGeom prst="rect">
            <a:avLst/>
          </a:prstGeom>
        </p:spPr>
        <p:txBody>
          <a:bodyPr wrap="square" lIns="91440" tIns="45720" rIns="91440" bIns="45720" anchor="t">
            <a:spAutoFit/>
          </a:bodyPr>
          <a:lstStyle/>
          <a:p>
            <a:pPr algn="ctr"/>
            <a:r>
              <a:rPr lang="en-US" err="1">
                <a:solidFill>
                  <a:schemeClr val="bg1"/>
                </a:solidFill>
                <a:cs typeface="Arial"/>
              </a:rPr>
              <a:t>QuTS</a:t>
            </a:r>
            <a:r>
              <a:rPr lang="en-US">
                <a:solidFill>
                  <a:schemeClr val="bg1"/>
                </a:solidFill>
                <a:cs typeface="Arial"/>
              </a:rPr>
              <a:t> hero 5.0.1</a:t>
            </a:r>
            <a:r>
              <a:rPr lang="zh-TW" altLang="en-US">
                <a:solidFill>
                  <a:schemeClr val="bg1"/>
                </a:solidFill>
                <a:cs typeface="Arial"/>
              </a:rPr>
              <a:t> 或後續更新版本</a:t>
            </a:r>
            <a:endParaRPr lang="en-US">
              <a:solidFill>
                <a:schemeClr val="bg1"/>
              </a:solidFill>
              <a:cs typeface="Arial"/>
            </a:endParaRPr>
          </a:p>
        </p:txBody>
      </p:sp>
      <p:sp>
        <p:nvSpPr>
          <p:cNvPr id="2" name="標題 1">
            <a:extLst>
              <a:ext uri="{FF2B5EF4-FFF2-40B4-BE49-F238E27FC236}">
                <a16:creationId xmlns:a16="http://schemas.microsoft.com/office/drawing/2014/main" id="{3B9AAAF0-A62E-F7E8-F567-6487EE1BD6C3}"/>
              </a:ext>
            </a:extLst>
          </p:cNvPr>
          <p:cNvSpPr>
            <a:spLocks noGrp="1"/>
          </p:cNvSpPr>
          <p:nvPr>
            <p:ph type="title"/>
          </p:nvPr>
        </p:nvSpPr>
        <p:spPr/>
        <p:txBody>
          <a:bodyPr/>
          <a:lstStyle/>
          <a:p>
            <a:r>
              <a:rPr lang="zh-TW" altLang="en-US" sz="4000" b="1"/>
              <a:t>支援多種 </a:t>
            </a:r>
            <a:r>
              <a:rPr lang="en-US" altLang="zh-TW" sz="4000" b="1"/>
              <a:t>OS </a:t>
            </a:r>
            <a:r>
              <a:rPr lang="zh-TW" altLang="en-US" sz="4000" b="1"/>
              <a:t>輕鬆布建 </a:t>
            </a:r>
            <a:r>
              <a:rPr lang="en-US" altLang="zh-TW" sz="4000" b="1"/>
              <a:t>10GbE </a:t>
            </a:r>
            <a:r>
              <a:rPr lang="zh-TW" altLang="en-US" sz="4000" b="1"/>
              <a:t>網路環境</a:t>
            </a:r>
            <a:endParaRPr lang="zh-TW" altLang="en-US"/>
          </a:p>
        </p:txBody>
      </p:sp>
      <p:pic>
        <p:nvPicPr>
          <p:cNvPr id="21" name="圖片 20" descr="一張含有 標誌, 字型, 圖形, 符號 的圖片&#10;&#10;自動產生的描述">
            <a:extLst>
              <a:ext uri="{FF2B5EF4-FFF2-40B4-BE49-F238E27FC236}">
                <a16:creationId xmlns:a16="http://schemas.microsoft.com/office/drawing/2014/main" id="{162A97B4-B93D-B85D-3C45-0548BEF81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8464" y="2799095"/>
            <a:ext cx="919343" cy="919343"/>
          </a:xfrm>
          <a:prstGeom prst="rect">
            <a:avLst/>
          </a:prstGeom>
        </p:spPr>
      </p:pic>
      <p:sp>
        <p:nvSpPr>
          <p:cNvPr id="5" name="矩形: 圓角化同側角落 4">
            <a:extLst>
              <a:ext uri="{FF2B5EF4-FFF2-40B4-BE49-F238E27FC236}">
                <a16:creationId xmlns:a16="http://schemas.microsoft.com/office/drawing/2014/main" id="{88054CFC-CE6A-BF74-794D-140C4ACE4C80}"/>
              </a:ext>
            </a:extLst>
          </p:cNvPr>
          <p:cNvSpPr/>
          <p:nvPr/>
        </p:nvSpPr>
        <p:spPr>
          <a:xfrm>
            <a:off x="600265"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 name="矩形: 剪去對角角落 9">
            <a:extLst>
              <a:ext uri="{FF2B5EF4-FFF2-40B4-BE49-F238E27FC236}">
                <a16:creationId xmlns:a16="http://schemas.microsoft.com/office/drawing/2014/main" id="{225D3E22-ABB7-268B-B039-0C6F4B8D3CD6}"/>
              </a:ext>
            </a:extLst>
          </p:cNvPr>
          <p:cNvSpPr/>
          <p:nvPr/>
        </p:nvSpPr>
        <p:spPr>
          <a:xfrm rot="10800000">
            <a:off x="583955" y="4881168"/>
            <a:ext cx="995996" cy="498816"/>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矩形: 剪去單一角落 13">
            <a:extLst>
              <a:ext uri="{FF2B5EF4-FFF2-40B4-BE49-F238E27FC236}">
                <a16:creationId xmlns:a16="http://schemas.microsoft.com/office/drawing/2014/main" id="{33305906-3D85-1D10-A85F-3E9DE2FDF445}"/>
              </a:ext>
            </a:extLst>
          </p:cNvPr>
          <p:cNvSpPr/>
          <p:nvPr/>
        </p:nvSpPr>
        <p:spPr>
          <a:xfrm flipH="1">
            <a:off x="908218"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BD3E49B4-4EF4-1C3C-BB23-5321D019B0A3}"/>
              </a:ext>
            </a:extLst>
          </p:cNvPr>
          <p:cNvSpPr txBox="1"/>
          <p:nvPr/>
        </p:nvSpPr>
        <p:spPr>
          <a:xfrm>
            <a:off x="906812" y="4927012"/>
            <a:ext cx="2307759" cy="584775"/>
          </a:xfrm>
          <a:prstGeom prst="rect">
            <a:avLst/>
          </a:prstGeom>
          <a:noFill/>
        </p:spPr>
        <p:txBody>
          <a:bodyPr wrap="square">
            <a:spAutoFit/>
          </a:bodyPr>
          <a:lstStyle/>
          <a:p>
            <a:pPr algn="ctr"/>
            <a:r>
              <a:rPr lang="en-US" altLang="zh-TW" sz="1600" b="1"/>
              <a:t>Windows 11</a:t>
            </a:r>
          </a:p>
          <a:p>
            <a:pPr algn="ctr"/>
            <a:r>
              <a:rPr lang="en-US" altLang="zh-TW" sz="1600" b="1"/>
              <a:t>Windows Server 2022</a:t>
            </a:r>
          </a:p>
        </p:txBody>
      </p:sp>
      <p:pic>
        <p:nvPicPr>
          <p:cNvPr id="34" name="圖形 33">
            <a:extLst>
              <a:ext uri="{FF2B5EF4-FFF2-40B4-BE49-F238E27FC236}">
                <a16:creationId xmlns:a16="http://schemas.microsoft.com/office/drawing/2014/main" id="{8CDA633B-EE0A-AF80-0E57-61958B6C07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29503" y="2829025"/>
            <a:ext cx="936000" cy="936000"/>
          </a:xfrm>
          <a:prstGeom prst="rect">
            <a:avLst/>
          </a:prstGeom>
        </p:spPr>
      </p:pic>
      <p:pic>
        <p:nvPicPr>
          <p:cNvPr id="38" name="圖形 37">
            <a:extLst>
              <a:ext uri="{FF2B5EF4-FFF2-40B4-BE49-F238E27FC236}">
                <a16:creationId xmlns:a16="http://schemas.microsoft.com/office/drawing/2014/main" id="{521F1B5F-81AE-CB81-C759-366A6837E5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56234" y="3966375"/>
            <a:ext cx="1682538" cy="442148"/>
          </a:xfrm>
          <a:prstGeom prst="rect">
            <a:avLst/>
          </a:prstGeom>
        </p:spPr>
      </p:pic>
      <p:sp>
        <p:nvSpPr>
          <p:cNvPr id="42" name="矩形: 圓角化同側角落 41">
            <a:extLst>
              <a:ext uri="{FF2B5EF4-FFF2-40B4-BE49-F238E27FC236}">
                <a16:creationId xmlns:a16="http://schemas.microsoft.com/office/drawing/2014/main" id="{7AFF0FA4-55F6-D385-B7AC-5EA6671DD0E3}"/>
              </a:ext>
            </a:extLst>
          </p:cNvPr>
          <p:cNvSpPr/>
          <p:nvPr/>
        </p:nvSpPr>
        <p:spPr>
          <a:xfrm>
            <a:off x="3399029"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3" name="矩形: 剪去對角角落 42">
            <a:extLst>
              <a:ext uri="{FF2B5EF4-FFF2-40B4-BE49-F238E27FC236}">
                <a16:creationId xmlns:a16="http://schemas.microsoft.com/office/drawing/2014/main" id="{055AC41B-DD6F-DF6C-EE7D-E30C5D4201E6}"/>
              </a:ext>
            </a:extLst>
          </p:cNvPr>
          <p:cNvSpPr/>
          <p:nvPr/>
        </p:nvSpPr>
        <p:spPr>
          <a:xfrm rot="10800000">
            <a:off x="3382719" y="4881168"/>
            <a:ext cx="995996" cy="498816"/>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4" name="矩形: 剪去單一角落 43">
            <a:extLst>
              <a:ext uri="{FF2B5EF4-FFF2-40B4-BE49-F238E27FC236}">
                <a16:creationId xmlns:a16="http://schemas.microsoft.com/office/drawing/2014/main" id="{49A2F75D-644B-C20B-2C6B-11C3B4390818}"/>
              </a:ext>
            </a:extLst>
          </p:cNvPr>
          <p:cNvSpPr/>
          <p:nvPr/>
        </p:nvSpPr>
        <p:spPr>
          <a:xfrm flipH="1">
            <a:off x="3706982"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圓角化同側角落 45">
            <a:extLst>
              <a:ext uri="{FF2B5EF4-FFF2-40B4-BE49-F238E27FC236}">
                <a16:creationId xmlns:a16="http://schemas.microsoft.com/office/drawing/2014/main" id="{DFC6EE1E-13E8-1BB1-7C8F-67346A538940}"/>
              </a:ext>
            </a:extLst>
          </p:cNvPr>
          <p:cNvSpPr/>
          <p:nvPr/>
        </p:nvSpPr>
        <p:spPr>
          <a:xfrm>
            <a:off x="6206702"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7" name="矩形: 剪去對角角落 46">
            <a:extLst>
              <a:ext uri="{FF2B5EF4-FFF2-40B4-BE49-F238E27FC236}">
                <a16:creationId xmlns:a16="http://schemas.microsoft.com/office/drawing/2014/main" id="{8171FACB-2302-310D-BE83-6605E5F280EB}"/>
              </a:ext>
            </a:extLst>
          </p:cNvPr>
          <p:cNvSpPr/>
          <p:nvPr/>
        </p:nvSpPr>
        <p:spPr>
          <a:xfrm rot="10800000">
            <a:off x="6190392" y="4881168"/>
            <a:ext cx="995996" cy="498816"/>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8" name="矩形: 剪去單一角落 47">
            <a:extLst>
              <a:ext uri="{FF2B5EF4-FFF2-40B4-BE49-F238E27FC236}">
                <a16:creationId xmlns:a16="http://schemas.microsoft.com/office/drawing/2014/main" id="{42854150-631C-64FB-E913-07504F2DD739}"/>
              </a:ext>
            </a:extLst>
          </p:cNvPr>
          <p:cNvSpPr/>
          <p:nvPr/>
        </p:nvSpPr>
        <p:spPr>
          <a:xfrm flipH="1">
            <a:off x="6514655"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文字方塊 48">
            <a:extLst>
              <a:ext uri="{FF2B5EF4-FFF2-40B4-BE49-F238E27FC236}">
                <a16:creationId xmlns:a16="http://schemas.microsoft.com/office/drawing/2014/main" id="{C4379B2D-BD36-5F5C-53E0-06C7235CAB7C}"/>
              </a:ext>
            </a:extLst>
          </p:cNvPr>
          <p:cNvSpPr txBox="1"/>
          <p:nvPr/>
        </p:nvSpPr>
        <p:spPr>
          <a:xfrm>
            <a:off x="6513249" y="4989762"/>
            <a:ext cx="2307759" cy="400110"/>
          </a:xfrm>
          <a:prstGeom prst="rect">
            <a:avLst/>
          </a:prstGeom>
          <a:noFill/>
        </p:spPr>
        <p:txBody>
          <a:bodyPr wrap="square">
            <a:spAutoFit/>
          </a:bodyPr>
          <a:lstStyle/>
          <a:p>
            <a:pPr algn="ctr"/>
            <a:r>
              <a:rPr lang="en-US" altLang="zh-TW" sz="2000" b="1"/>
              <a:t>QTS</a:t>
            </a:r>
          </a:p>
        </p:txBody>
      </p:sp>
      <p:sp>
        <p:nvSpPr>
          <p:cNvPr id="50" name="矩形: 圓角化同側角落 49">
            <a:extLst>
              <a:ext uri="{FF2B5EF4-FFF2-40B4-BE49-F238E27FC236}">
                <a16:creationId xmlns:a16="http://schemas.microsoft.com/office/drawing/2014/main" id="{B9DC4EDF-C171-4C02-46A2-3D04C15BD649}"/>
              </a:ext>
            </a:extLst>
          </p:cNvPr>
          <p:cNvSpPr/>
          <p:nvPr/>
        </p:nvSpPr>
        <p:spPr>
          <a:xfrm>
            <a:off x="9013992"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1" name="矩形: 剪去對角角落 50">
            <a:extLst>
              <a:ext uri="{FF2B5EF4-FFF2-40B4-BE49-F238E27FC236}">
                <a16:creationId xmlns:a16="http://schemas.microsoft.com/office/drawing/2014/main" id="{EF52BBCE-912E-2685-CF21-3548C5E4B68A}"/>
              </a:ext>
            </a:extLst>
          </p:cNvPr>
          <p:cNvSpPr/>
          <p:nvPr/>
        </p:nvSpPr>
        <p:spPr>
          <a:xfrm rot="10800000">
            <a:off x="8999843" y="4881168"/>
            <a:ext cx="995996" cy="498816"/>
          </a:xfrm>
          <a:prstGeom prst="snip2DiagRect">
            <a:avLst>
              <a:gd name="adj1" fmla="val 0"/>
              <a:gd name="adj2" fmla="val 26219"/>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2" name="矩形: 剪去單一角落 51">
            <a:extLst>
              <a:ext uri="{FF2B5EF4-FFF2-40B4-BE49-F238E27FC236}">
                <a16:creationId xmlns:a16="http://schemas.microsoft.com/office/drawing/2014/main" id="{F7CCC3DE-0CAF-A7F2-7672-574E73853FA3}"/>
              </a:ext>
            </a:extLst>
          </p:cNvPr>
          <p:cNvSpPr/>
          <p:nvPr/>
        </p:nvSpPr>
        <p:spPr>
          <a:xfrm flipH="1">
            <a:off x="9321945"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文字方塊 52">
            <a:extLst>
              <a:ext uri="{FF2B5EF4-FFF2-40B4-BE49-F238E27FC236}">
                <a16:creationId xmlns:a16="http://schemas.microsoft.com/office/drawing/2014/main" id="{A5A43926-38BB-E90B-4BF5-64EA6BABAF46}"/>
              </a:ext>
            </a:extLst>
          </p:cNvPr>
          <p:cNvSpPr txBox="1"/>
          <p:nvPr/>
        </p:nvSpPr>
        <p:spPr>
          <a:xfrm>
            <a:off x="9320539" y="4989762"/>
            <a:ext cx="2307759" cy="400110"/>
          </a:xfrm>
          <a:prstGeom prst="rect">
            <a:avLst/>
          </a:prstGeom>
          <a:noFill/>
        </p:spPr>
        <p:txBody>
          <a:bodyPr wrap="square">
            <a:spAutoFit/>
          </a:bodyPr>
          <a:lstStyle/>
          <a:p>
            <a:pPr algn="ctr"/>
            <a:r>
              <a:rPr lang="en-US" altLang="zh-TW" sz="2000" b="1" err="1"/>
              <a:t>QuTS</a:t>
            </a:r>
            <a:r>
              <a:rPr lang="en-US" altLang="zh-TW" sz="2000" b="1"/>
              <a:t> hero</a:t>
            </a:r>
          </a:p>
        </p:txBody>
      </p:sp>
      <p:sp>
        <p:nvSpPr>
          <p:cNvPr id="22" name="文字方塊 21">
            <a:extLst>
              <a:ext uri="{FF2B5EF4-FFF2-40B4-BE49-F238E27FC236}">
                <a16:creationId xmlns:a16="http://schemas.microsoft.com/office/drawing/2014/main" id="{4C3700E8-2D11-501D-8927-B007B4123D27}"/>
              </a:ext>
            </a:extLst>
          </p:cNvPr>
          <p:cNvSpPr txBox="1"/>
          <p:nvPr/>
        </p:nvSpPr>
        <p:spPr>
          <a:xfrm>
            <a:off x="3900451" y="4905742"/>
            <a:ext cx="1907662" cy="584775"/>
          </a:xfrm>
          <a:prstGeom prst="rect">
            <a:avLst/>
          </a:prstGeom>
          <a:noFill/>
        </p:spPr>
        <p:txBody>
          <a:bodyPr wrap="square">
            <a:spAutoFit/>
          </a:bodyPr>
          <a:lstStyle/>
          <a:p>
            <a:pPr algn="ctr"/>
            <a:r>
              <a:rPr lang="en-US" altLang="zh-TW" sz="1600" b="1"/>
              <a:t>Ubuntu 20.04/22.04 LTS</a:t>
            </a:r>
          </a:p>
        </p:txBody>
      </p:sp>
      <p:pic>
        <p:nvPicPr>
          <p:cNvPr id="55" name="圖形 54">
            <a:extLst>
              <a:ext uri="{FF2B5EF4-FFF2-40B4-BE49-F238E27FC236}">
                <a16:creationId xmlns:a16="http://schemas.microsoft.com/office/drawing/2014/main" id="{7691C45D-41A9-99B3-3037-20D8FC9F6D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19042" y="2848235"/>
            <a:ext cx="887263" cy="887263"/>
          </a:xfrm>
          <a:prstGeom prst="rect">
            <a:avLst/>
          </a:prstGeom>
        </p:spPr>
      </p:pic>
      <p:pic>
        <p:nvPicPr>
          <p:cNvPr id="4" name="圖形 3">
            <a:extLst>
              <a:ext uri="{FF2B5EF4-FFF2-40B4-BE49-F238E27FC236}">
                <a16:creationId xmlns:a16="http://schemas.microsoft.com/office/drawing/2014/main" id="{A5483C9F-38FD-0CC4-E0DA-A64C9B5DE2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8148" y="4067568"/>
            <a:ext cx="1777668" cy="352796"/>
          </a:xfrm>
          <a:prstGeom prst="rect">
            <a:avLst/>
          </a:prstGeom>
        </p:spPr>
      </p:pic>
    </p:spTree>
    <p:extLst>
      <p:ext uri="{BB962C8B-B14F-4D97-AF65-F5344CB8AC3E}">
        <p14:creationId xmlns:p14="http://schemas.microsoft.com/office/powerpoint/2010/main" val="4091757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一張含有 文字, 螢幕擷取畫面, 軟體, 多媒體軟體 的圖片&#10;&#10;自動產生的描述">
            <a:extLst>
              <a:ext uri="{FF2B5EF4-FFF2-40B4-BE49-F238E27FC236}">
                <a16:creationId xmlns:a16="http://schemas.microsoft.com/office/drawing/2014/main" id="{EF1DF15D-C7B1-5A2A-4A13-FCC4C0CB74D1}"/>
              </a:ext>
            </a:extLst>
          </p:cNvPr>
          <p:cNvPicPr>
            <a:picLocks noChangeAspect="1"/>
          </p:cNvPicPr>
          <p:nvPr/>
        </p:nvPicPr>
        <p:blipFill>
          <a:blip r:embed="rId3"/>
          <a:stretch>
            <a:fillRect/>
          </a:stretch>
        </p:blipFill>
        <p:spPr>
          <a:xfrm>
            <a:off x="1571137" y="1638630"/>
            <a:ext cx="8918944" cy="4760246"/>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9098468" y="1634851"/>
            <a:ext cx="1390703" cy="344921"/>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8265195" y="1971549"/>
            <a:ext cx="3647611" cy="59363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latin typeface="+mj-ea"/>
                <a:ea typeface="+mj-ea"/>
                <a:cs typeface="Arial"/>
              </a:rPr>
              <a:t>Step 1: </a:t>
            </a:r>
            <a:r>
              <a:rPr lang="en-US" altLang="zh-TW" sz="1600" b="1" err="1">
                <a:solidFill>
                  <a:schemeClr val="bg1"/>
                </a:solidFill>
                <a:latin typeface="+mj-ea"/>
                <a:ea typeface="+mj-ea"/>
                <a:cs typeface="Arial"/>
              </a:rPr>
              <a:t>進入</a:t>
            </a:r>
            <a:r>
              <a:rPr lang="en-US" altLang="zh-TW" sz="1600" b="1">
                <a:solidFill>
                  <a:schemeClr val="bg1"/>
                </a:solidFill>
                <a:latin typeface="+mj-ea"/>
                <a:ea typeface="+mj-ea"/>
                <a:cs typeface="Arial"/>
              </a:rPr>
              <a:t> Intel 官方網站後在右上方搜尋Intel.com輸入"X710-BM2"</a:t>
            </a:r>
            <a:r>
              <a:rPr lang="zh-TW" altLang="en-US" sz="1600" b="1">
                <a:solidFill>
                  <a:schemeClr val="bg1"/>
                </a:solidFill>
                <a:latin typeface="+mj-ea"/>
                <a:ea typeface="+mj-ea"/>
                <a:cs typeface="Arial"/>
              </a:rPr>
              <a:t>。</a:t>
            </a:r>
            <a:endParaRPr lang="en-US" altLang="zh-TW" sz="1600" b="1">
              <a:solidFill>
                <a:schemeClr val="bg1"/>
              </a:solidFill>
              <a:latin typeface="+mj-ea"/>
              <a:ea typeface="+mj-ea"/>
              <a:cs typeface="Arial"/>
            </a:endParaRPr>
          </a:p>
        </p:txBody>
      </p:sp>
      <p:sp>
        <p:nvSpPr>
          <p:cNvPr id="8" name="文字方塊 7">
            <a:extLst>
              <a:ext uri="{FF2B5EF4-FFF2-40B4-BE49-F238E27FC236}">
                <a16:creationId xmlns:a16="http://schemas.microsoft.com/office/drawing/2014/main" id="{7FBA2449-A5F1-E257-9A4A-89CD8484FD5E}"/>
              </a:ext>
            </a:extLst>
          </p:cNvPr>
          <p:cNvSpPr txBox="1"/>
          <p:nvPr/>
        </p:nvSpPr>
        <p:spPr>
          <a:xfrm>
            <a:off x="9479280" y="6202680"/>
            <a:ext cx="2586703" cy="523220"/>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mj-ea"/>
                <a:ea typeface="+mj-ea"/>
                <a:cs typeface="Arial"/>
              </a:rPr>
              <a:t>Intel </a:t>
            </a:r>
            <a:r>
              <a:rPr lang="zh-TW" altLang="en-US" sz="1400" b="1">
                <a:solidFill>
                  <a:schemeClr val="bg1"/>
                </a:solidFill>
                <a:latin typeface="+mj-ea"/>
                <a:ea typeface="+mj-ea"/>
                <a:cs typeface="Arial"/>
              </a:rPr>
              <a:t>官方網站網址</a:t>
            </a:r>
            <a:r>
              <a:rPr lang="en-US" altLang="zh-TW" sz="1400" b="1">
                <a:solidFill>
                  <a:schemeClr val="bg1"/>
                </a:solidFill>
                <a:latin typeface="+mj-ea"/>
                <a:ea typeface="+mj-ea"/>
                <a:cs typeface="Arial"/>
              </a:rPr>
              <a:t>:</a:t>
            </a:r>
          </a:p>
          <a:p>
            <a:r>
              <a:rPr lang="en-US" altLang="zh-TW" sz="1400" b="1">
                <a:solidFill>
                  <a:schemeClr val="bg1"/>
                </a:solidFill>
                <a:latin typeface="+mj-ea"/>
                <a:ea typeface="+mj-ea"/>
                <a:cs typeface="Arial"/>
              </a:rPr>
              <a:t>“https://www.intel.com.tw”</a:t>
            </a:r>
          </a:p>
        </p:txBody>
      </p:sp>
      <p:sp>
        <p:nvSpPr>
          <p:cNvPr id="7" name="文字方塊 6">
            <a:extLst>
              <a:ext uri="{FF2B5EF4-FFF2-40B4-BE49-F238E27FC236}">
                <a16:creationId xmlns:a16="http://schemas.microsoft.com/office/drawing/2014/main" id="{9EE816AB-279A-7C4A-34D9-E48037D17D22}"/>
              </a:ext>
            </a:extLst>
          </p:cNvPr>
          <p:cNvSpPr txBox="1"/>
          <p:nvPr/>
        </p:nvSpPr>
        <p:spPr>
          <a:xfrm>
            <a:off x="2319659" y="945091"/>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latin typeface="+mj-ea"/>
                <a:ea typeface="+mj-ea"/>
              </a:rPr>
              <a:t>QXG-10G2SF-X710 </a:t>
            </a:r>
            <a:r>
              <a:rPr lang="en-US" altLang="zh-TW" sz="2000" err="1">
                <a:solidFill>
                  <a:schemeClr val="bg1"/>
                </a:solidFill>
                <a:latin typeface="+mj-ea"/>
                <a:ea typeface="+mj-ea"/>
              </a:rPr>
              <a:t>驅動程式下載</a:t>
            </a:r>
          </a:p>
        </p:txBody>
      </p:sp>
      <p:sp>
        <p:nvSpPr>
          <p:cNvPr id="9" name="標題 8">
            <a:extLst>
              <a:ext uri="{FF2B5EF4-FFF2-40B4-BE49-F238E27FC236}">
                <a16:creationId xmlns:a16="http://schemas.microsoft.com/office/drawing/2014/main" id="{C2C160DB-9B50-9000-0D49-7D3A15E79E93}"/>
              </a:ext>
            </a:extLst>
          </p:cNvPr>
          <p:cNvSpPr>
            <a:spLocks noGrp="1"/>
          </p:cNvSpPr>
          <p:nvPr>
            <p:ph type="title"/>
          </p:nvPr>
        </p:nvSpPr>
        <p:spPr/>
        <p:txBody>
          <a:bodyPr/>
          <a:lstStyle/>
          <a:p>
            <a:r>
              <a:rPr lang="en-US" altLang="zh-TW"/>
              <a:t>Intel </a:t>
            </a:r>
            <a:r>
              <a:rPr lang="zh-TW" altLang="en-US"/>
              <a:t>官方網站網卡驅動程式下載</a:t>
            </a:r>
          </a:p>
        </p:txBody>
      </p:sp>
    </p:spTree>
    <p:extLst>
      <p:ext uri="{BB962C8B-B14F-4D97-AF65-F5344CB8AC3E}">
        <p14:creationId xmlns:p14="http://schemas.microsoft.com/office/powerpoint/2010/main" val="4009417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9EE816AB-279A-7C4A-34D9-E48037D17D22}"/>
              </a:ext>
            </a:extLst>
          </p:cNvPr>
          <p:cNvSpPr txBox="1"/>
          <p:nvPr/>
        </p:nvSpPr>
        <p:spPr>
          <a:xfrm>
            <a:off x="2319659" y="945091"/>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latin typeface="+mj-ea"/>
                <a:ea typeface="+mj-ea"/>
              </a:rPr>
              <a:t>QXG-10G2SF-X710 </a:t>
            </a:r>
            <a:r>
              <a:rPr lang="en-US" altLang="zh-TW" sz="2000" err="1">
                <a:solidFill>
                  <a:schemeClr val="bg1"/>
                </a:solidFill>
                <a:latin typeface="+mj-ea"/>
                <a:ea typeface="+mj-ea"/>
              </a:rPr>
              <a:t>驅動程式下載</a:t>
            </a:r>
          </a:p>
        </p:txBody>
      </p:sp>
      <p:sp>
        <p:nvSpPr>
          <p:cNvPr id="9" name="標題 8">
            <a:extLst>
              <a:ext uri="{FF2B5EF4-FFF2-40B4-BE49-F238E27FC236}">
                <a16:creationId xmlns:a16="http://schemas.microsoft.com/office/drawing/2014/main" id="{C2C160DB-9B50-9000-0D49-7D3A15E79E93}"/>
              </a:ext>
            </a:extLst>
          </p:cNvPr>
          <p:cNvSpPr>
            <a:spLocks noGrp="1"/>
          </p:cNvSpPr>
          <p:nvPr>
            <p:ph type="title"/>
          </p:nvPr>
        </p:nvSpPr>
        <p:spPr/>
        <p:txBody>
          <a:bodyPr/>
          <a:lstStyle/>
          <a:p>
            <a:r>
              <a:rPr lang="en-US" altLang="zh-TW"/>
              <a:t>Intel </a:t>
            </a:r>
            <a:r>
              <a:rPr lang="zh-TW" altLang="en-US"/>
              <a:t>官方網站網卡驅動程式下載</a:t>
            </a:r>
          </a:p>
        </p:txBody>
      </p:sp>
      <p:pic>
        <p:nvPicPr>
          <p:cNvPr id="3" name="圖片 2" descr="一張含有 文字, 電子產品, 螢幕擷取畫面, 軟體 的圖片&#10;&#10;自動產生的描述">
            <a:extLst>
              <a:ext uri="{FF2B5EF4-FFF2-40B4-BE49-F238E27FC236}">
                <a16:creationId xmlns:a16="http://schemas.microsoft.com/office/drawing/2014/main" id="{C4384A56-B1E6-13B8-FFCB-B146FF050DC4}"/>
              </a:ext>
            </a:extLst>
          </p:cNvPr>
          <p:cNvPicPr>
            <a:picLocks noChangeAspect="1"/>
          </p:cNvPicPr>
          <p:nvPr/>
        </p:nvPicPr>
        <p:blipFill>
          <a:blip r:embed="rId3"/>
          <a:stretch>
            <a:fillRect/>
          </a:stretch>
        </p:blipFill>
        <p:spPr>
          <a:xfrm>
            <a:off x="1632098" y="1719115"/>
            <a:ext cx="8927804" cy="4784635"/>
          </a:xfrm>
          <a:prstGeom prst="rect">
            <a:avLst/>
          </a:prstGeom>
        </p:spPr>
      </p:pic>
      <p:sp>
        <p:nvSpPr>
          <p:cNvPr id="5" name="矩形 4">
            <a:extLst>
              <a:ext uri="{FF2B5EF4-FFF2-40B4-BE49-F238E27FC236}">
                <a16:creationId xmlns:a16="http://schemas.microsoft.com/office/drawing/2014/main" id="{574D028A-720A-2D8A-6C54-2D4DAA574DBB}"/>
              </a:ext>
            </a:extLst>
          </p:cNvPr>
          <p:cNvSpPr/>
          <p:nvPr/>
        </p:nvSpPr>
        <p:spPr>
          <a:xfrm>
            <a:off x="1746860" y="3247774"/>
            <a:ext cx="955971" cy="209252"/>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8464CBB6-F896-36B1-8058-8BFB58A3007A}"/>
              </a:ext>
            </a:extLst>
          </p:cNvPr>
          <p:cNvSpPr txBox="1"/>
          <p:nvPr/>
        </p:nvSpPr>
        <p:spPr>
          <a:xfrm>
            <a:off x="2702831" y="3247774"/>
            <a:ext cx="3145871"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latin typeface="+mj-ea"/>
                <a:ea typeface="+mj-ea"/>
                <a:cs typeface="Arial"/>
              </a:rPr>
              <a:t>Step 2: </a:t>
            </a:r>
            <a:r>
              <a:rPr lang="en-US" altLang="zh-TW" sz="1600" b="1" err="1">
                <a:solidFill>
                  <a:schemeClr val="bg1"/>
                </a:solidFill>
                <a:latin typeface="+mj-ea"/>
                <a:ea typeface="+mj-ea"/>
                <a:cs typeface="Arial"/>
              </a:rPr>
              <a:t>進到進到搜尋結果後點擊左方"驅動程式和軟體</a:t>
            </a:r>
            <a:r>
              <a:rPr lang="en-US" altLang="zh-TW" sz="1600" b="1">
                <a:solidFill>
                  <a:schemeClr val="bg1"/>
                </a:solidFill>
                <a:latin typeface="+mj-ea"/>
                <a:ea typeface="+mj-ea"/>
                <a:cs typeface="Arial"/>
              </a:rPr>
              <a:t>"。</a:t>
            </a:r>
          </a:p>
        </p:txBody>
      </p:sp>
    </p:spTree>
    <p:extLst>
      <p:ext uri="{BB962C8B-B14F-4D97-AF65-F5344CB8AC3E}">
        <p14:creationId xmlns:p14="http://schemas.microsoft.com/office/powerpoint/2010/main" val="3437704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9EE816AB-279A-7C4A-34D9-E48037D17D22}"/>
              </a:ext>
            </a:extLst>
          </p:cNvPr>
          <p:cNvSpPr txBox="1"/>
          <p:nvPr/>
        </p:nvSpPr>
        <p:spPr>
          <a:xfrm>
            <a:off x="2319659" y="945091"/>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latin typeface="+mj-ea"/>
                <a:ea typeface="+mj-ea"/>
              </a:rPr>
              <a:t>QXG-10G2SF-X710 </a:t>
            </a:r>
            <a:r>
              <a:rPr lang="en-US" altLang="zh-TW" sz="2000" err="1">
                <a:solidFill>
                  <a:schemeClr val="bg1"/>
                </a:solidFill>
                <a:latin typeface="+mj-ea"/>
                <a:ea typeface="+mj-ea"/>
              </a:rPr>
              <a:t>驅動程式下載</a:t>
            </a:r>
          </a:p>
        </p:txBody>
      </p:sp>
      <p:sp>
        <p:nvSpPr>
          <p:cNvPr id="9" name="標題 8">
            <a:extLst>
              <a:ext uri="{FF2B5EF4-FFF2-40B4-BE49-F238E27FC236}">
                <a16:creationId xmlns:a16="http://schemas.microsoft.com/office/drawing/2014/main" id="{C2C160DB-9B50-9000-0D49-7D3A15E79E93}"/>
              </a:ext>
            </a:extLst>
          </p:cNvPr>
          <p:cNvSpPr>
            <a:spLocks noGrp="1"/>
          </p:cNvSpPr>
          <p:nvPr>
            <p:ph type="title"/>
          </p:nvPr>
        </p:nvSpPr>
        <p:spPr/>
        <p:txBody>
          <a:bodyPr/>
          <a:lstStyle/>
          <a:p>
            <a:r>
              <a:rPr lang="en-US" altLang="zh-TW"/>
              <a:t>Intel </a:t>
            </a:r>
            <a:r>
              <a:rPr lang="zh-TW" altLang="en-US"/>
              <a:t>官方網站網卡驅動程式下載</a:t>
            </a:r>
          </a:p>
        </p:txBody>
      </p:sp>
      <p:pic>
        <p:nvPicPr>
          <p:cNvPr id="3" name="圖片 2" descr="一張含有 文字, 螢幕擷取畫面, 軟體, 數字 的圖片&#10;&#10;自動產生的描述">
            <a:extLst>
              <a:ext uri="{FF2B5EF4-FFF2-40B4-BE49-F238E27FC236}">
                <a16:creationId xmlns:a16="http://schemas.microsoft.com/office/drawing/2014/main" id="{7B783DCE-FF6C-120A-9E2A-2E490CB0206B}"/>
              </a:ext>
            </a:extLst>
          </p:cNvPr>
          <p:cNvPicPr>
            <a:picLocks noChangeAspect="1"/>
          </p:cNvPicPr>
          <p:nvPr/>
        </p:nvPicPr>
        <p:blipFill>
          <a:blip r:embed="rId3"/>
          <a:stretch>
            <a:fillRect/>
          </a:stretch>
        </p:blipFill>
        <p:spPr>
          <a:xfrm>
            <a:off x="1087180" y="1541363"/>
            <a:ext cx="10017640" cy="5179481"/>
          </a:xfrm>
          <a:prstGeom prst="rect">
            <a:avLst/>
          </a:prstGeom>
        </p:spPr>
      </p:pic>
      <p:sp>
        <p:nvSpPr>
          <p:cNvPr id="5" name="矩形 4">
            <a:extLst>
              <a:ext uri="{FF2B5EF4-FFF2-40B4-BE49-F238E27FC236}">
                <a16:creationId xmlns:a16="http://schemas.microsoft.com/office/drawing/2014/main" id="{2943861B-2CB5-1B7A-E825-1E4FFC8C98A5}"/>
              </a:ext>
            </a:extLst>
          </p:cNvPr>
          <p:cNvSpPr/>
          <p:nvPr/>
        </p:nvSpPr>
        <p:spPr>
          <a:xfrm>
            <a:off x="3868113" y="3232022"/>
            <a:ext cx="7002628" cy="1072405"/>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E392EB9-726E-C65B-3E70-1BFC46AE0060}"/>
              </a:ext>
            </a:extLst>
          </p:cNvPr>
          <p:cNvSpPr txBox="1"/>
          <p:nvPr/>
        </p:nvSpPr>
        <p:spPr>
          <a:xfrm>
            <a:off x="6896100" y="4304139"/>
            <a:ext cx="3974641"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latin typeface="+mj-ea"/>
                <a:ea typeface="+mj-ea"/>
                <a:cs typeface="Arial"/>
              </a:rPr>
              <a:t>Step 3:  </a:t>
            </a:r>
            <a:r>
              <a:rPr lang="en-US" altLang="zh-TW" sz="1600" b="1" err="1">
                <a:solidFill>
                  <a:schemeClr val="bg1"/>
                </a:solidFill>
                <a:latin typeface="+mj-ea"/>
                <a:ea typeface="+mj-ea"/>
                <a:cs typeface="Arial"/>
              </a:rPr>
              <a:t>進到新的搜尋結果後點擊"Intel</a:t>
            </a:r>
            <a:r>
              <a:rPr lang="en-US" altLang="zh-TW" sz="1600" b="1" baseline="30000">
                <a:solidFill>
                  <a:schemeClr val="bg1"/>
                </a:solidFill>
                <a:latin typeface="+mj-ea"/>
                <a:ea typeface="+mj-ea"/>
                <a:cs typeface="Arial"/>
              </a:rPr>
              <a:t>®</a:t>
            </a:r>
            <a:r>
              <a:rPr lang="en-US" altLang="zh-TW" sz="1600" b="1">
                <a:solidFill>
                  <a:schemeClr val="bg1"/>
                </a:solidFill>
                <a:latin typeface="+mj-ea"/>
                <a:ea typeface="+mj-ea"/>
                <a:cs typeface="Arial"/>
              </a:rPr>
              <a:t> </a:t>
            </a:r>
            <a:r>
              <a:rPr lang="en-US" altLang="zh-TW" sz="1600" b="1" err="1">
                <a:solidFill>
                  <a:schemeClr val="bg1"/>
                </a:solidFill>
                <a:latin typeface="+mj-ea"/>
                <a:ea typeface="+mj-ea"/>
                <a:cs typeface="Arial"/>
              </a:rPr>
              <a:t>乙太網路介面卡</a:t>
            </a:r>
            <a:r>
              <a:rPr lang="en-US" altLang="zh-TW" sz="1600" b="1">
                <a:solidFill>
                  <a:schemeClr val="bg1"/>
                </a:solidFill>
                <a:latin typeface="+mj-ea"/>
                <a:ea typeface="+mj-ea"/>
                <a:cs typeface="Arial"/>
              </a:rPr>
              <a:t> </a:t>
            </a:r>
            <a:r>
              <a:rPr lang="en-US" altLang="zh-TW" sz="1600" b="1" err="1">
                <a:solidFill>
                  <a:schemeClr val="bg1"/>
                </a:solidFill>
                <a:latin typeface="+mj-ea"/>
                <a:ea typeface="+mj-ea"/>
                <a:cs typeface="Arial"/>
              </a:rPr>
              <a:t>完整的驅動程式包</a:t>
            </a:r>
            <a:r>
              <a:rPr lang="en-US" altLang="zh-TW" sz="1600" b="1">
                <a:solidFill>
                  <a:schemeClr val="bg1"/>
                </a:solidFill>
                <a:latin typeface="+mj-ea"/>
                <a:ea typeface="+mj-ea"/>
                <a:cs typeface="Arial"/>
              </a:rPr>
              <a:t>"。</a:t>
            </a:r>
          </a:p>
        </p:txBody>
      </p:sp>
    </p:spTree>
    <p:extLst>
      <p:ext uri="{BB962C8B-B14F-4D97-AF65-F5344CB8AC3E}">
        <p14:creationId xmlns:p14="http://schemas.microsoft.com/office/powerpoint/2010/main" val="2417495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9EE816AB-279A-7C4A-34D9-E48037D17D22}"/>
              </a:ext>
            </a:extLst>
          </p:cNvPr>
          <p:cNvSpPr txBox="1"/>
          <p:nvPr/>
        </p:nvSpPr>
        <p:spPr>
          <a:xfrm>
            <a:off x="2319659" y="945091"/>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latin typeface="+mj-ea"/>
                <a:ea typeface="+mj-ea"/>
              </a:rPr>
              <a:t>QXG-10G2SF-X710 </a:t>
            </a:r>
            <a:r>
              <a:rPr lang="en-US" altLang="zh-TW" sz="2000" err="1">
                <a:solidFill>
                  <a:schemeClr val="bg1"/>
                </a:solidFill>
                <a:latin typeface="+mj-ea"/>
                <a:ea typeface="+mj-ea"/>
              </a:rPr>
              <a:t>驅動程式下載</a:t>
            </a:r>
          </a:p>
        </p:txBody>
      </p:sp>
      <p:sp>
        <p:nvSpPr>
          <p:cNvPr id="9" name="標題 8">
            <a:extLst>
              <a:ext uri="{FF2B5EF4-FFF2-40B4-BE49-F238E27FC236}">
                <a16:creationId xmlns:a16="http://schemas.microsoft.com/office/drawing/2014/main" id="{C2C160DB-9B50-9000-0D49-7D3A15E79E93}"/>
              </a:ext>
            </a:extLst>
          </p:cNvPr>
          <p:cNvSpPr>
            <a:spLocks noGrp="1"/>
          </p:cNvSpPr>
          <p:nvPr>
            <p:ph type="title"/>
          </p:nvPr>
        </p:nvSpPr>
        <p:spPr/>
        <p:txBody>
          <a:bodyPr/>
          <a:lstStyle/>
          <a:p>
            <a:r>
              <a:rPr lang="en-US" altLang="zh-TW"/>
              <a:t>Intel </a:t>
            </a:r>
            <a:r>
              <a:rPr lang="zh-TW" altLang="en-US"/>
              <a:t>官方網站網卡驅動程式下載</a:t>
            </a:r>
          </a:p>
        </p:txBody>
      </p:sp>
      <p:pic>
        <p:nvPicPr>
          <p:cNvPr id="2" name="圖片 1" descr="一張含有 文字, 螢幕擷取畫面, 軟體, 字型 的圖片&#10;&#10;自動產生的描述">
            <a:extLst>
              <a:ext uri="{FF2B5EF4-FFF2-40B4-BE49-F238E27FC236}">
                <a16:creationId xmlns:a16="http://schemas.microsoft.com/office/drawing/2014/main" id="{5F8128E5-01E5-6B5D-2285-2FD5D478B69D}"/>
              </a:ext>
            </a:extLst>
          </p:cNvPr>
          <p:cNvPicPr>
            <a:picLocks noChangeAspect="1"/>
          </p:cNvPicPr>
          <p:nvPr/>
        </p:nvPicPr>
        <p:blipFill>
          <a:blip r:embed="rId3"/>
          <a:stretch>
            <a:fillRect/>
          </a:stretch>
        </p:blipFill>
        <p:spPr>
          <a:xfrm>
            <a:off x="1346200" y="1588319"/>
            <a:ext cx="9499600" cy="5093601"/>
          </a:xfrm>
          <a:prstGeom prst="rect">
            <a:avLst/>
          </a:prstGeom>
        </p:spPr>
      </p:pic>
      <p:sp>
        <p:nvSpPr>
          <p:cNvPr id="4" name="矩形 3">
            <a:extLst>
              <a:ext uri="{FF2B5EF4-FFF2-40B4-BE49-F238E27FC236}">
                <a16:creationId xmlns:a16="http://schemas.microsoft.com/office/drawing/2014/main" id="{94836F63-66E2-EEAD-9C73-6A4381E59C06}"/>
              </a:ext>
            </a:extLst>
          </p:cNvPr>
          <p:cNvSpPr/>
          <p:nvPr/>
        </p:nvSpPr>
        <p:spPr>
          <a:xfrm>
            <a:off x="1963724" y="4558040"/>
            <a:ext cx="2658844" cy="533706"/>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81398230-B518-6756-B05C-E8C2CDCCB763}"/>
              </a:ext>
            </a:extLst>
          </p:cNvPr>
          <p:cNvSpPr txBox="1"/>
          <p:nvPr/>
        </p:nvSpPr>
        <p:spPr>
          <a:xfrm>
            <a:off x="1960648" y="5086360"/>
            <a:ext cx="4316913" cy="830997"/>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latin typeface="+mj-ea"/>
                <a:ea typeface="+mj-ea"/>
                <a:cs typeface="Arial"/>
              </a:rPr>
              <a:t>Step 4:</a:t>
            </a:r>
            <a:r>
              <a:rPr lang="zh-TW" altLang="en-US" sz="1600" b="1">
                <a:solidFill>
                  <a:schemeClr val="bg1"/>
                </a:solidFill>
                <a:latin typeface="+mj-ea"/>
                <a:ea typeface="+mj-ea"/>
                <a:cs typeface="Arial"/>
              </a:rPr>
              <a:t> 點擊下載並安裝驅動程式即可在您的 Windows/Windows Server/Ubuntu設備上使用 QXG-10G2SF-X710。</a:t>
            </a:r>
          </a:p>
        </p:txBody>
      </p:sp>
    </p:spTree>
    <p:extLst>
      <p:ext uri="{BB962C8B-B14F-4D97-AF65-F5344CB8AC3E}">
        <p14:creationId xmlns:p14="http://schemas.microsoft.com/office/powerpoint/2010/main" val="2070132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824677971"/>
              </p:ext>
            </p:extLst>
          </p:nvPr>
        </p:nvGraphicFramePr>
        <p:xfrm>
          <a:off x="2290160" y="1521718"/>
          <a:ext cx="7611679" cy="4968240"/>
        </p:xfrm>
        <a:graphic>
          <a:graphicData uri="http://schemas.openxmlformats.org/drawingml/2006/table">
            <a:tbl>
              <a:tblPr firstRow="1" bandRow="1">
                <a:tableStyleId>{073A0DAA-6AF3-43AB-8588-CEC1D06C72B9}</a:tableStyleId>
              </a:tblPr>
              <a:tblGrid>
                <a:gridCol w="2515220">
                  <a:extLst>
                    <a:ext uri="{9D8B030D-6E8A-4147-A177-3AD203B41FA5}">
                      <a16:colId xmlns:a16="http://schemas.microsoft.com/office/drawing/2014/main" val="2675406519"/>
                    </a:ext>
                  </a:extLst>
                </a:gridCol>
                <a:gridCol w="5096459">
                  <a:extLst>
                    <a:ext uri="{9D8B030D-6E8A-4147-A177-3AD203B41FA5}">
                      <a16:colId xmlns:a16="http://schemas.microsoft.com/office/drawing/2014/main" val="569240623"/>
                    </a:ext>
                  </a:extLst>
                </a:gridCol>
              </a:tblGrid>
              <a:tr h="425711">
                <a:tc gridSpan="2">
                  <a:txBody>
                    <a:bodyPr/>
                    <a:lstStyle/>
                    <a:p>
                      <a:pPr algn="ctr"/>
                      <a:r>
                        <a:rPr lang="en-US" altLang="zh-TW" sz="3200"/>
                        <a:t>QXG-10G2SF-X710</a:t>
                      </a:r>
                      <a:endParaRPr lang="zh-TW" altLang="en-US" sz="3200"/>
                    </a:p>
                  </a:txBody>
                  <a:tcPr/>
                </a:tc>
                <a:tc hMerge="1">
                  <a:txBody>
                    <a:bodyPr/>
                    <a:lstStyle/>
                    <a:p>
                      <a:endParaRPr lang="zh-TW" altLang="en-US"/>
                    </a:p>
                  </a:txBody>
                  <a:tcPr/>
                </a:tc>
                <a:extLst>
                  <a:ext uri="{0D108BD9-81ED-4DB2-BD59-A6C34878D82A}">
                    <a16:rowId xmlns:a16="http://schemas.microsoft.com/office/drawing/2014/main" val="3747308944"/>
                  </a:ext>
                </a:extLst>
              </a:tr>
              <a:tr h="345299">
                <a:tc>
                  <a:txBody>
                    <a:bodyPr/>
                    <a:lstStyle/>
                    <a:p>
                      <a:r>
                        <a:rPr lang="zh-TW" altLang="en-US" sz="1800" b="1">
                          <a:latin typeface="微軟正黑體" panose="020B0604030504040204" pitchFamily="34" charset="-120"/>
                          <a:ea typeface="微軟正黑體" panose="020B0604030504040204" pitchFamily="34" charset="-120"/>
                        </a:rPr>
                        <a:t>網路控制晶片</a:t>
                      </a:r>
                      <a:endParaRPr lang="en-US" altLang="zh-TW" sz="1800" b="1">
                        <a:latin typeface="微軟正黑體" panose="020B0604030504040204" pitchFamily="34" charset="-120"/>
                        <a:ea typeface="微軟正黑體" panose="020B0604030504040204" pitchFamily="34" charset="-120"/>
                      </a:endParaRPr>
                    </a:p>
                  </a:txBody>
                  <a:tcPr/>
                </a:tc>
                <a:tc>
                  <a:txBody>
                    <a:bodyPr/>
                    <a:lstStyle/>
                    <a:p>
                      <a:r>
                        <a:rPr lang="en-US" altLang="zh-TW" b="1">
                          <a:latin typeface="微軟正黑體" panose="020B0604030504040204" pitchFamily="34" charset="-120"/>
                          <a:ea typeface="微軟正黑體" panose="020B0604030504040204" pitchFamily="34" charset="-120"/>
                        </a:rPr>
                        <a:t>Intel</a:t>
                      </a:r>
                      <a:r>
                        <a:rPr lang="en-US" altLang="zh-TW" sz="1800" b="1" kern="1200" baseline="30000">
                          <a:solidFill>
                            <a:schemeClr val="dk1"/>
                          </a:solidFill>
                          <a:latin typeface="微軟正黑體" panose="020B0604030504040204" pitchFamily="34" charset="-120"/>
                          <a:ea typeface="微軟正黑體" panose="020B0604030504040204" pitchFamily="34" charset="-120"/>
                          <a:cs typeface="+mn-cs"/>
                        </a:rPr>
                        <a:t>®</a:t>
                      </a:r>
                      <a:r>
                        <a:rPr lang="en-US" altLang="zh-TW" b="1">
                          <a:latin typeface="微軟正黑體" panose="020B0604030504040204" pitchFamily="34" charset="-120"/>
                          <a:ea typeface="微軟正黑體" panose="020B0604030504040204" pitchFamily="34" charset="-120"/>
                        </a:rPr>
                        <a:t> Ethernet Controller X710-BM2</a:t>
                      </a:r>
                    </a:p>
                  </a:txBody>
                  <a:tcPr/>
                </a:tc>
                <a:extLst>
                  <a:ext uri="{0D108BD9-81ED-4DB2-BD59-A6C34878D82A}">
                    <a16:rowId xmlns:a16="http://schemas.microsoft.com/office/drawing/2014/main" val="2717388641"/>
                  </a:ext>
                </a:extLst>
              </a:tr>
              <a:tr h="345299">
                <a:tc>
                  <a:txBody>
                    <a:bodyPr/>
                    <a:lstStyle/>
                    <a:p>
                      <a:r>
                        <a:rPr lang="zh-TW" altLang="en-US" sz="1800" b="1">
                          <a:latin typeface="微軟正黑體" panose="020B0604030504040204" pitchFamily="34" charset="-120"/>
                          <a:ea typeface="微軟正黑體" panose="020B0604030504040204" pitchFamily="34" charset="-120"/>
                        </a:rPr>
                        <a:t>傳輸速度</a:t>
                      </a:r>
                    </a:p>
                  </a:txBody>
                  <a:tcPr/>
                </a:tc>
                <a:tc>
                  <a:txBody>
                    <a:bodyPr/>
                    <a:lstStyle/>
                    <a:p>
                      <a:r>
                        <a:rPr lang="en-US" altLang="zh-TW" b="1">
                          <a:latin typeface="微軟正黑體" panose="020B0604030504040204" pitchFamily="34" charset="-120"/>
                          <a:ea typeface="微軟正黑體" panose="020B0604030504040204" pitchFamily="34" charset="-120"/>
                        </a:rPr>
                        <a:t>10/1GbE</a:t>
                      </a:r>
                      <a:r>
                        <a:rPr lang="zh-TW" altLang="en-US" b="1">
                          <a:latin typeface="微軟正黑體" panose="020B0604030504040204" pitchFamily="34" charset="-120"/>
                          <a:ea typeface="微軟正黑體" panose="020B0604030504040204" pitchFamily="34" charset="-120"/>
                        </a:rPr>
                        <a:t> 雙速</a:t>
                      </a:r>
                    </a:p>
                  </a:txBody>
                  <a:tcPr/>
                </a:tc>
                <a:extLst>
                  <a:ext uri="{0D108BD9-81ED-4DB2-BD59-A6C34878D82A}">
                    <a16:rowId xmlns:a16="http://schemas.microsoft.com/office/drawing/2014/main" val="1448984704"/>
                  </a:ext>
                </a:extLst>
              </a:tr>
              <a:tr h="345299">
                <a:tc>
                  <a:txBody>
                    <a:bodyPr/>
                    <a:lstStyle/>
                    <a:p>
                      <a:r>
                        <a:rPr lang="zh-TW" altLang="en-US" sz="1800" b="1">
                          <a:latin typeface="微軟正黑體" panose="020B0604030504040204" pitchFamily="34" charset="-120"/>
                          <a:ea typeface="微軟正黑體" panose="020B0604030504040204" pitchFamily="34" charset="-120"/>
                        </a:rPr>
                        <a:t>連接埠</a:t>
                      </a:r>
                    </a:p>
                  </a:txBody>
                  <a:tcPr/>
                </a:tc>
                <a:tc>
                  <a:txBody>
                    <a:bodyPr/>
                    <a:lstStyle/>
                    <a:p>
                      <a:r>
                        <a:rPr lang="en-US" altLang="zh-TW" b="1">
                          <a:latin typeface="微軟正黑體" panose="020B0604030504040204" pitchFamily="34" charset="-120"/>
                          <a:ea typeface="微軟正黑體" panose="020B0604030504040204" pitchFamily="34" charset="-120"/>
                        </a:rPr>
                        <a:t>SFP+</a:t>
                      </a:r>
                      <a:endParaRPr lang="zh-TW" altLang="en-US" b="1">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04493088"/>
                  </a:ext>
                </a:extLst>
              </a:tr>
              <a:tr h="345299">
                <a:tc>
                  <a:txBody>
                    <a:bodyPr/>
                    <a:lstStyle/>
                    <a:p>
                      <a:r>
                        <a:rPr lang="zh-TW" altLang="en-US" sz="1800" b="1">
                          <a:latin typeface="微軟正黑體" panose="020B0604030504040204" pitchFamily="34" charset="-120"/>
                          <a:ea typeface="微軟正黑體" panose="020B0604030504040204" pitchFamily="34" charset="-120"/>
                        </a:rPr>
                        <a:t>埠數</a:t>
                      </a:r>
                    </a:p>
                  </a:txBody>
                  <a:tcPr/>
                </a:tc>
                <a:tc>
                  <a:txBody>
                    <a:bodyPr/>
                    <a:lstStyle/>
                    <a:p>
                      <a:r>
                        <a:rPr lang="en-US" altLang="zh-TW" b="1">
                          <a:latin typeface="微軟正黑體" panose="020B0604030504040204" pitchFamily="34" charset="-120"/>
                          <a:ea typeface="微軟正黑體" panose="020B0604030504040204" pitchFamily="34" charset="-120"/>
                        </a:rPr>
                        <a:t>2</a:t>
                      </a:r>
                      <a:endParaRPr lang="zh-TW" altLang="en-US" b="1">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505265087"/>
                  </a:ext>
                </a:extLst>
              </a:tr>
              <a:tr h="595995">
                <a:tc>
                  <a:txBody>
                    <a:bodyPr/>
                    <a:lstStyle/>
                    <a:p>
                      <a:r>
                        <a:rPr lang="zh-TW" altLang="en-US" sz="1800" b="1">
                          <a:latin typeface="微軟正黑體" panose="020B0604030504040204" pitchFamily="34" charset="-120"/>
                          <a:ea typeface="微軟正黑體" panose="020B0604030504040204" pitchFamily="34" charset="-120"/>
                        </a:rPr>
                        <a:t>支援 </a:t>
                      </a:r>
                      <a:r>
                        <a:rPr lang="en-US" altLang="zh-TW" sz="1800" b="1">
                          <a:latin typeface="微軟正黑體" panose="020B0604030504040204" pitchFamily="34" charset="-120"/>
                          <a:ea typeface="微軟正黑體" panose="020B0604030504040204" pitchFamily="34" charset="-120"/>
                        </a:rPr>
                        <a:t>QNAP </a:t>
                      </a:r>
                      <a:r>
                        <a:rPr lang="zh-TW" altLang="en-US" sz="1800" b="1">
                          <a:latin typeface="微軟正黑體" panose="020B0604030504040204" pitchFamily="34" charset="-120"/>
                          <a:ea typeface="微軟正黑體" panose="020B0604030504040204" pitchFamily="34" charset="-120"/>
                        </a:rPr>
                        <a:t>作業系統</a:t>
                      </a:r>
                    </a:p>
                  </a:txBody>
                  <a:tcPr/>
                </a:tc>
                <a:tc>
                  <a:txBody>
                    <a:bodyPr/>
                    <a:lstStyle/>
                    <a:p>
                      <a:r>
                        <a:rPr lang="en-US" altLang="zh-TW" b="1">
                          <a:latin typeface="微軟正黑體" panose="020B0604030504040204" pitchFamily="34" charset="-120"/>
                          <a:ea typeface="微軟正黑體" panose="020B0604030504040204" pitchFamily="34" charset="-120"/>
                        </a:rPr>
                        <a:t>QTS 5.0.1</a:t>
                      </a:r>
                      <a:r>
                        <a:rPr lang="en-US" altLang="zh-TW" b="1" baseline="0">
                          <a:latin typeface="微軟正黑體" panose="020B0604030504040204" pitchFamily="34" charset="-120"/>
                          <a:ea typeface="微軟正黑體" panose="020B0604030504040204" pitchFamily="34" charset="-120"/>
                        </a:rPr>
                        <a:t> </a:t>
                      </a:r>
                      <a:r>
                        <a:rPr lang="zh-TW" altLang="en-US" b="1" baseline="0">
                          <a:latin typeface="微軟正黑體" panose="020B0604030504040204" pitchFamily="34" charset="-120"/>
                          <a:ea typeface="微軟正黑體" panose="020B0604030504040204" pitchFamily="34" charset="-120"/>
                        </a:rPr>
                        <a:t>或後續更新版本</a:t>
                      </a:r>
                      <a:endParaRPr lang="en-US" altLang="zh-TW" b="1" baseline="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err="1">
                          <a:latin typeface="微軟正黑體" panose="020B0604030504040204" pitchFamily="34" charset="-120"/>
                          <a:ea typeface="微軟正黑體" panose="020B0604030504040204" pitchFamily="34" charset="-120"/>
                        </a:rPr>
                        <a:t>QuTS</a:t>
                      </a:r>
                      <a:r>
                        <a:rPr lang="zh-TW" altLang="en-US" b="1">
                          <a:latin typeface="微軟正黑體" panose="020B0604030504040204" pitchFamily="34" charset="-120"/>
                          <a:ea typeface="微軟正黑體" panose="020B0604030504040204" pitchFamily="34" charset="-120"/>
                        </a:rPr>
                        <a:t> </a:t>
                      </a:r>
                      <a:r>
                        <a:rPr lang="en-US" altLang="zh-TW" b="1">
                          <a:latin typeface="微軟正黑體" panose="020B0604030504040204" pitchFamily="34" charset="-120"/>
                          <a:ea typeface="微軟正黑體" panose="020B0604030504040204" pitchFamily="34" charset="-120"/>
                        </a:rPr>
                        <a:t>5.0.1</a:t>
                      </a:r>
                      <a:r>
                        <a:rPr lang="en-US" altLang="zh-TW" b="1" baseline="0">
                          <a:latin typeface="微軟正黑體" panose="020B0604030504040204" pitchFamily="34" charset="-120"/>
                          <a:ea typeface="微軟正黑體" panose="020B0604030504040204" pitchFamily="34" charset="-120"/>
                        </a:rPr>
                        <a:t> </a:t>
                      </a:r>
                      <a:r>
                        <a:rPr lang="zh-TW" altLang="en-US" b="1" baseline="0">
                          <a:latin typeface="微軟正黑體" panose="020B0604030504040204" pitchFamily="34" charset="-120"/>
                          <a:ea typeface="微軟正黑體" panose="020B0604030504040204" pitchFamily="34" charset="-120"/>
                        </a:rPr>
                        <a:t>或後續更新版本</a:t>
                      </a:r>
                      <a:endParaRPr lang="en-US" altLang="zh-TW" b="1" baseline="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102968462"/>
                  </a:ext>
                </a:extLst>
              </a:tr>
              <a:tr h="595995">
                <a:tc>
                  <a:txBody>
                    <a:bodyPr/>
                    <a:lstStyle/>
                    <a:p>
                      <a:r>
                        <a:rPr lang="zh-TW" altLang="en-US" sz="1800" b="1">
                          <a:latin typeface="微軟正黑體" panose="020B0604030504040204" pitchFamily="34" charset="-120"/>
                          <a:ea typeface="微軟正黑體" panose="020B0604030504040204" pitchFamily="34" charset="-120"/>
                        </a:rPr>
                        <a:t>支援其他作業系統</a:t>
                      </a:r>
                    </a:p>
                  </a:txBody>
                  <a:tcPr/>
                </a:tc>
                <a:tc>
                  <a:txBody>
                    <a:bodyPr/>
                    <a:lstStyle/>
                    <a:p>
                      <a:r>
                        <a:rPr lang="en-US" altLang="zh-TW" b="1">
                          <a:latin typeface="微軟正黑體" panose="020B0604030504040204" pitchFamily="34" charset="-120"/>
                          <a:ea typeface="微軟正黑體" panose="020B0604030504040204" pitchFamily="34" charset="-120"/>
                        </a:rPr>
                        <a:t>Windows</a:t>
                      </a:r>
                      <a:r>
                        <a:rPr lang="en-US" altLang="zh-TW" b="1" baseline="30000">
                          <a:latin typeface="微軟正黑體" panose="020B0604030504040204" pitchFamily="34" charset="-120"/>
                          <a:ea typeface="微軟正黑體" panose="020B0604030504040204" pitchFamily="34" charset="-120"/>
                        </a:rPr>
                        <a:t>®</a:t>
                      </a:r>
                      <a:r>
                        <a:rPr lang="en-US" altLang="zh-TW" b="1">
                          <a:latin typeface="微軟正黑體" panose="020B0604030504040204" pitchFamily="34" charset="-120"/>
                          <a:ea typeface="微軟正黑體" panose="020B0604030504040204" pitchFamily="34" charset="-120"/>
                        </a:rPr>
                        <a:t> (</a:t>
                      </a:r>
                      <a:r>
                        <a:rPr lang="zh-TW" altLang="en-US" b="1">
                          <a:latin typeface="微軟正黑體" panose="020B0604030504040204" pitchFamily="34" charset="-120"/>
                          <a:ea typeface="微軟正黑體" panose="020B0604030504040204" pitchFamily="34" charset="-120"/>
                        </a:rPr>
                        <a:t>需安裝驅動程式</a:t>
                      </a:r>
                      <a:r>
                        <a:rPr lang="en-US" altLang="zh-TW" b="1">
                          <a:latin typeface="微軟正黑體" panose="020B0604030504040204" pitchFamily="34" charset="-120"/>
                          <a:ea typeface="微軟正黑體" panose="020B0604030504040204" pitchFamily="34" charset="-120"/>
                        </a:rPr>
                        <a:t>)</a:t>
                      </a:r>
                    </a:p>
                    <a:p>
                      <a:r>
                        <a:rPr lang="en-US" altLang="zh-TW" b="1">
                          <a:latin typeface="微軟正黑體" panose="020B0604030504040204" pitchFamily="34" charset="-120"/>
                          <a:ea typeface="微軟正黑體" panose="020B0604030504040204" pitchFamily="34" charset="-120"/>
                        </a:rPr>
                        <a:t>Ubuntu</a:t>
                      </a:r>
                      <a:r>
                        <a:rPr lang="en-US" altLang="zh-TW" sz="1800" b="1" kern="1200" baseline="30000">
                          <a:solidFill>
                            <a:schemeClr val="dk1"/>
                          </a:solidFill>
                          <a:latin typeface="微軟正黑體" panose="020B0604030504040204" pitchFamily="34" charset="-120"/>
                          <a:ea typeface="微軟正黑體" panose="020B0604030504040204" pitchFamily="34" charset="-120"/>
                          <a:cs typeface="+mn-cs"/>
                        </a:rPr>
                        <a:t>®</a:t>
                      </a:r>
                      <a:r>
                        <a:rPr lang="en-US" altLang="zh-TW" b="1">
                          <a:latin typeface="微軟正黑體" panose="020B0604030504040204" pitchFamily="34" charset="-120"/>
                          <a:ea typeface="微軟正黑體" panose="020B0604030504040204" pitchFamily="34" charset="-120"/>
                        </a:rPr>
                        <a:t> (</a:t>
                      </a:r>
                      <a:r>
                        <a:rPr lang="zh-TW" altLang="en-US" b="1">
                          <a:latin typeface="微軟正黑體" panose="020B0604030504040204" pitchFamily="34" charset="-120"/>
                          <a:ea typeface="微軟正黑體" panose="020B0604030504040204" pitchFamily="34" charset="-120"/>
                        </a:rPr>
                        <a:t>需安裝驅動程式</a:t>
                      </a:r>
                      <a:r>
                        <a:rPr lang="en-US" altLang="zh-TW" b="1">
                          <a:latin typeface="微軟正黑體" panose="020B0604030504040204" pitchFamily="34" charset="-120"/>
                          <a:ea typeface="微軟正黑體" panose="020B0604030504040204" pitchFamily="34" charset="-120"/>
                        </a:rPr>
                        <a:t>)</a:t>
                      </a:r>
                      <a:endParaRPr lang="zh-TW" altLang="en-US" b="1">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66750925"/>
                  </a:ext>
                </a:extLst>
              </a:tr>
              <a:tr h="345299">
                <a:tc>
                  <a:txBody>
                    <a:bodyPr/>
                    <a:lstStyle/>
                    <a:p>
                      <a:r>
                        <a:rPr lang="en-US" altLang="zh-TW" sz="1800" b="1" err="1">
                          <a:latin typeface="微軟正黑體" panose="020B0604030504040204" pitchFamily="34" charset="-120"/>
                          <a:ea typeface="微軟正黑體" panose="020B0604030504040204" pitchFamily="34" charset="-120"/>
                        </a:rPr>
                        <a:t>PCIe</a:t>
                      </a:r>
                      <a:r>
                        <a:rPr lang="en-US" altLang="zh-TW" sz="1800" b="1">
                          <a:latin typeface="微軟正黑體" panose="020B0604030504040204" pitchFamily="34" charset="-120"/>
                          <a:ea typeface="微軟正黑體" panose="020B0604030504040204" pitchFamily="34" charset="-120"/>
                        </a:rPr>
                        <a:t> </a:t>
                      </a:r>
                      <a:r>
                        <a:rPr lang="zh-TW" altLang="en-US" sz="1800" b="1">
                          <a:latin typeface="微軟正黑體" panose="020B0604030504040204" pitchFamily="34" charset="-120"/>
                          <a:ea typeface="微軟正黑體" panose="020B0604030504040204" pitchFamily="34" charset="-120"/>
                        </a:rPr>
                        <a:t>介面</a:t>
                      </a:r>
                    </a:p>
                  </a:txBody>
                  <a:tcPr/>
                </a:tc>
                <a:tc>
                  <a:txBody>
                    <a:bodyPr/>
                    <a:lstStyle/>
                    <a:p>
                      <a:r>
                        <a:rPr lang="en-US" altLang="zh-TW" b="1">
                          <a:latin typeface="微軟正黑體" panose="020B0604030504040204" pitchFamily="34" charset="-120"/>
                          <a:ea typeface="微軟正黑體" panose="020B0604030504040204" pitchFamily="34" charset="-120"/>
                        </a:rPr>
                        <a:t>PCI Express 3.0 x 8</a:t>
                      </a:r>
                      <a:endParaRPr lang="zh-TW" altLang="en-US" b="1">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86678813"/>
                  </a:ext>
                </a:extLst>
              </a:tr>
              <a:tr h="851422">
                <a:tc>
                  <a:txBody>
                    <a:bodyPr/>
                    <a:lstStyle/>
                    <a:p>
                      <a:r>
                        <a:rPr lang="zh-TW" altLang="en-US" sz="1800" b="1">
                          <a:latin typeface="微軟正黑體" panose="020B0604030504040204" pitchFamily="34" charset="-120"/>
                          <a:ea typeface="微軟正黑體" panose="020B0604030504040204" pitchFamily="34" charset="-120"/>
                        </a:rPr>
                        <a:t>包裝內容</a:t>
                      </a:r>
                    </a:p>
                  </a:txBody>
                  <a:tcPr/>
                </a:tc>
                <a:tc>
                  <a:txBody>
                    <a:bodyPr/>
                    <a:lstStyle/>
                    <a:p>
                      <a:r>
                        <a:rPr lang="en-US" altLang="zh-TW" b="1">
                          <a:latin typeface="微軟正黑體" panose="020B0604030504040204" pitchFamily="34" charset="-120"/>
                          <a:ea typeface="微軟正黑體" panose="020B0604030504040204" pitchFamily="34" charset="-120"/>
                        </a:rPr>
                        <a:t>1 x</a:t>
                      </a:r>
                      <a:r>
                        <a:rPr lang="en-US" altLang="zh-TW" b="1" baseline="0">
                          <a:latin typeface="微軟正黑體" panose="020B0604030504040204" pitchFamily="34" charset="-120"/>
                          <a:ea typeface="微軟正黑體" panose="020B0604030504040204" pitchFamily="34" charset="-120"/>
                        </a:rPr>
                        <a:t> QXG-10G2T</a:t>
                      </a:r>
                    </a:p>
                    <a:p>
                      <a:r>
                        <a:rPr lang="en-US" altLang="zh-TW" b="1" baseline="0">
                          <a:latin typeface="微軟正黑體" panose="020B0604030504040204" pitchFamily="34" charset="-120"/>
                          <a:ea typeface="微軟正黑體" panose="020B0604030504040204" pitchFamily="34" charset="-120"/>
                        </a:rPr>
                        <a:t>1 x QIG (</a:t>
                      </a:r>
                      <a:r>
                        <a:rPr lang="zh-TW" altLang="en-US" b="1" baseline="0">
                          <a:latin typeface="微軟正黑體" panose="020B0604030504040204" pitchFamily="34" charset="-120"/>
                          <a:ea typeface="微軟正黑體" panose="020B0604030504040204" pitchFamily="34" charset="-120"/>
                        </a:rPr>
                        <a:t>快速安裝指南</a:t>
                      </a:r>
                      <a:r>
                        <a:rPr lang="en-US" altLang="zh-TW" b="1" baseline="0">
                          <a:latin typeface="微軟正黑體" panose="020B0604030504040204" pitchFamily="34" charset="-120"/>
                          <a:ea typeface="微軟正黑體" panose="020B0604030504040204" pitchFamily="34" charset="-120"/>
                        </a:rPr>
                        <a:t>)</a:t>
                      </a:r>
                    </a:p>
                    <a:p>
                      <a:r>
                        <a:rPr lang="en-US" altLang="zh-TW" b="1" baseline="0">
                          <a:latin typeface="微軟正黑體" panose="020B0604030504040204" pitchFamily="34" charset="-120"/>
                          <a:ea typeface="微軟正黑體" panose="020B0604030504040204" pitchFamily="34" charset="-120"/>
                        </a:rPr>
                        <a:t>3 x </a:t>
                      </a:r>
                      <a:r>
                        <a:rPr lang="zh-TW" altLang="en-US" b="1" baseline="0">
                          <a:latin typeface="微軟正黑體" panose="020B0604030504040204" pitchFamily="34" charset="-120"/>
                          <a:ea typeface="微軟正黑體" panose="020B0604030504040204" pitchFamily="34" charset="-120"/>
                        </a:rPr>
                        <a:t>檔板 </a:t>
                      </a:r>
                      <a:r>
                        <a:rPr lang="en-US" altLang="zh-TW" b="1" baseline="0">
                          <a:latin typeface="微軟正黑體" panose="020B0604030504040204" pitchFamily="34" charset="-120"/>
                          <a:ea typeface="微軟正黑體" panose="020B0604030504040204" pitchFamily="34" charset="-120"/>
                        </a:rPr>
                        <a:t>(</a:t>
                      </a:r>
                      <a:r>
                        <a:rPr lang="zh-TW" altLang="en-US" b="1" baseline="0">
                          <a:latin typeface="微軟正黑體" panose="020B0604030504040204" pitchFamily="34" charset="-120"/>
                          <a:ea typeface="微軟正黑體" panose="020B0604030504040204" pitchFamily="34" charset="-120"/>
                        </a:rPr>
                        <a:t>出廠時預先安裝短檔板於網路擴充卡上</a:t>
                      </a:r>
                      <a:r>
                        <a:rPr lang="en-US" altLang="zh-TW" b="1" baseline="0">
                          <a:latin typeface="微軟正黑體" panose="020B0604030504040204" pitchFamily="34" charset="-120"/>
                          <a:ea typeface="微軟正黑體" panose="020B0604030504040204" pitchFamily="34" charset="-120"/>
                        </a:rPr>
                        <a:t>)</a:t>
                      </a:r>
                      <a:endParaRPr lang="zh-TW" altLang="en-US" b="1">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4241811438"/>
                  </a:ext>
                </a:extLst>
              </a:tr>
              <a:tr h="345299">
                <a:tc>
                  <a:txBody>
                    <a:bodyPr/>
                    <a:lstStyle/>
                    <a:p>
                      <a:r>
                        <a:rPr lang="zh-TW" altLang="en-US" sz="1800" b="1">
                          <a:latin typeface="微軟正黑體" panose="020B0604030504040204" pitchFamily="34" charset="-120"/>
                          <a:ea typeface="微軟正黑體" panose="020B0604030504040204" pitchFamily="34" charset="-120"/>
                        </a:rPr>
                        <a:t>保固</a:t>
                      </a:r>
                    </a:p>
                  </a:txBody>
                  <a:tcPr/>
                </a:tc>
                <a:tc>
                  <a:txBody>
                    <a:bodyPr/>
                    <a:lstStyle/>
                    <a:p>
                      <a:r>
                        <a:rPr lang="en-US" altLang="zh-TW" b="1">
                          <a:latin typeface="微軟正黑體" panose="020B0604030504040204" pitchFamily="34" charset="-120"/>
                          <a:ea typeface="微軟正黑體" panose="020B0604030504040204" pitchFamily="34" charset="-120"/>
                        </a:rPr>
                        <a:t>3 </a:t>
                      </a:r>
                      <a:r>
                        <a:rPr lang="zh-TW" altLang="en-US" b="1">
                          <a:latin typeface="微軟正黑體" panose="020B0604030504040204" pitchFamily="34" charset="-120"/>
                          <a:ea typeface="微軟正黑體" panose="020B0604030504040204" pitchFamily="34" charset="-120"/>
                        </a:rPr>
                        <a:t>年</a:t>
                      </a:r>
                    </a:p>
                  </a:txBody>
                  <a:tcPr/>
                </a:tc>
                <a:extLst>
                  <a:ext uri="{0D108BD9-81ED-4DB2-BD59-A6C34878D82A}">
                    <a16:rowId xmlns:a16="http://schemas.microsoft.com/office/drawing/2014/main" val="3414957366"/>
                  </a:ext>
                </a:extLst>
              </a:tr>
            </a:tbl>
          </a:graphicData>
        </a:graphic>
      </p:graphicFrame>
      <p:sp>
        <p:nvSpPr>
          <p:cNvPr id="2" name="標題 1">
            <a:extLst>
              <a:ext uri="{FF2B5EF4-FFF2-40B4-BE49-F238E27FC236}">
                <a16:creationId xmlns:a16="http://schemas.microsoft.com/office/drawing/2014/main" id="{01F2AE56-E1B9-D812-8769-09CB1F1C8E58}"/>
              </a:ext>
            </a:extLst>
          </p:cNvPr>
          <p:cNvSpPr>
            <a:spLocks noGrp="1"/>
          </p:cNvSpPr>
          <p:nvPr>
            <p:ph type="title"/>
          </p:nvPr>
        </p:nvSpPr>
        <p:spPr/>
        <p:txBody>
          <a:bodyPr/>
          <a:lstStyle/>
          <a:p>
            <a:r>
              <a:rPr lang="en-US" altLang="zh-TW" sz="4000" b="1"/>
              <a:t>QXG-10G2SF-X710</a:t>
            </a:r>
            <a:r>
              <a:rPr lang="zh-TW" altLang="en-US" sz="4000" b="1"/>
              <a:t> 詳細規格</a:t>
            </a:r>
            <a:endParaRPr lang="zh-TW" altLang="en-US"/>
          </a:p>
        </p:txBody>
      </p:sp>
    </p:spTree>
    <p:extLst>
      <p:ext uri="{BB962C8B-B14F-4D97-AF65-F5344CB8AC3E}">
        <p14:creationId xmlns:p14="http://schemas.microsoft.com/office/powerpoint/2010/main" val="907109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262807-E436-A8C8-DE49-C048762D81AF}"/>
              </a:ext>
            </a:extLst>
          </p:cNvPr>
          <p:cNvSpPr>
            <a:spLocks noGrp="1"/>
          </p:cNvSpPr>
          <p:nvPr>
            <p:ph type="title"/>
          </p:nvPr>
        </p:nvSpPr>
        <p:spPr>
          <a:xfrm>
            <a:off x="1" y="4943"/>
            <a:ext cx="12192000" cy="1178685"/>
          </a:xfrm>
        </p:spPr>
        <p:txBody>
          <a:bodyPr/>
          <a:lstStyle/>
          <a:p>
            <a:r>
              <a:rPr lang="en-US" altLang="zh-TW"/>
              <a:t>10GbE </a:t>
            </a:r>
            <a:r>
              <a:rPr lang="zh-TW" altLang="en-US"/>
              <a:t>網路，高生產力的標配</a:t>
            </a:r>
          </a:p>
        </p:txBody>
      </p:sp>
      <p:sp>
        <p:nvSpPr>
          <p:cNvPr id="19" name="矩形 18">
            <a:extLst>
              <a:ext uri="{FF2B5EF4-FFF2-40B4-BE49-F238E27FC236}">
                <a16:creationId xmlns:a16="http://schemas.microsoft.com/office/drawing/2014/main" id="{FC23D9B4-2EB5-FAC5-BC22-22DAD332B8F5}"/>
              </a:ext>
            </a:extLst>
          </p:cNvPr>
          <p:cNvSpPr/>
          <p:nvPr/>
        </p:nvSpPr>
        <p:spPr>
          <a:xfrm>
            <a:off x="1023883" y="3920183"/>
            <a:ext cx="2699834" cy="2788813"/>
          </a:xfrm>
          <a:prstGeom prst="rect">
            <a:avLst/>
          </a:prstGeom>
          <a:solidFill>
            <a:srgbClr val="92D050">
              <a:alpha val="3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j-ea"/>
              <a:ea typeface="+mj-ea"/>
            </a:endParaRPr>
          </a:p>
        </p:txBody>
      </p:sp>
      <p:sp>
        <p:nvSpPr>
          <p:cNvPr id="20" name="矩形 19">
            <a:extLst>
              <a:ext uri="{FF2B5EF4-FFF2-40B4-BE49-F238E27FC236}">
                <a16:creationId xmlns:a16="http://schemas.microsoft.com/office/drawing/2014/main" id="{ABC5F78B-41B7-E718-5155-E8F78A2029B8}"/>
              </a:ext>
            </a:extLst>
          </p:cNvPr>
          <p:cNvSpPr/>
          <p:nvPr/>
        </p:nvSpPr>
        <p:spPr>
          <a:xfrm>
            <a:off x="5014826" y="3907482"/>
            <a:ext cx="3976774" cy="2788812"/>
          </a:xfrm>
          <a:prstGeom prst="rect">
            <a:avLst/>
          </a:prstGeom>
          <a:solidFill>
            <a:srgbClr val="FF3399">
              <a:alpha val="3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j-ea"/>
              <a:ea typeface="+mj-ea"/>
            </a:endParaRPr>
          </a:p>
        </p:txBody>
      </p:sp>
      <p:sp>
        <p:nvSpPr>
          <p:cNvPr id="21" name="矩形 20">
            <a:extLst>
              <a:ext uri="{FF2B5EF4-FFF2-40B4-BE49-F238E27FC236}">
                <a16:creationId xmlns:a16="http://schemas.microsoft.com/office/drawing/2014/main" id="{706AEB15-F9D0-780C-3AFF-C1C786AB3EB8}"/>
              </a:ext>
            </a:extLst>
          </p:cNvPr>
          <p:cNvSpPr/>
          <p:nvPr/>
        </p:nvSpPr>
        <p:spPr>
          <a:xfrm>
            <a:off x="3248047" y="2727546"/>
            <a:ext cx="2271066" cy="1101523"/>
          </a:xfrm>
          <a:prstGeom prst="rect">
            <a:avLst/>
          </a:prstGeom>
          <a:solidFill>
            <a:srgbClr val="47C4E1">
              <a:alpha val="3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j-ea"/>
              <a:ea typeface="+mj-ea"/>
            </a:endParaRPr>
          </a:p>
        </p:txBody>
      </p:sp>
      <p:grpSp>
        <p:nvGrpSpPr>
          <p:cNvPr id="10" name="群組 9">
            <a:extLst>
              <a:ext uri="{FF2B5EF4-FFF2-40B4-BE49-F238E27FC236}">
                <a16:creationId xmlns:a16="http://schemas.microsoft.com/office/drawing/2014/main" id="{3C4DA7B0-1EFC-295F-BFDE-5EF60F9208A5}"/>
              </a:ext>
            </a:extLst>
          </p:cNvPr>
          <p:cNvGrpSpPr/>
          <p:nvPr/>
        </p:nvGrpSpPr>
        <p:grpSpPr>
          <a:xfrm>
            <a:off x="1141742" y="2753891"/>
            <a:ext cx="1409588" cy="788097"/>
            <a:chOff x="3344994" y="2880159"/>
            <a:chExt cx="1742613" cy="974291"/>
          </a:xfrm>
        </p:grpSpPr>
        <p:sp>
          <p:nvSpPr>
            <p:cNvPr id="8" name="文字方塊 7">
              <a:extLst>
                <a:ext uri="{FF2B5EF4-FFF2-40B4-BE49-F238E27FC236}">
                  <a16:creationId xmlns:a16="http://schemas.microsoft.com/office/drawing/2014/main" id="{8F472BB5-3830-CCBB-735F-6B54CE5EE4F4}"/>
                </a:ext>
              </a:extLst>
            </p:cNvPr>
            <p:cNvSpPr txBox="1"/>
            <p:nvPr/>
          </p:nvSpPr>
          <p:spPr>
            <a:xfrm>
              <a:off x="3563784" y="3315135"/>
              <a:ext cx="1305031" cy="380492"/>
            </a:xfrm>
            <a:prstGeom prst="rect">
              <a:avLst/>
            </a:prstGeom>
            <a:noFill/>
          </p:spPr>
          <p:txBody>
            <a:bodyPr wrap="square">
              <a:spAutoFit/>
            </a:bodyPr>
            <a:lstStyle/>
            <a:p>
              <a:pPr algn="ctr"/>
              <a:r>
                <a:rPr lang="en-US" altLang="zh-TW" sz="1400" b="1">
                  <a:solidFill>
                    <a:schemeClr val="bg1"/>
                  </a:solidFill>
                </a:rPr>
                <a:t>Internet</a:t>
              </a:r>
              <a:endParaRPr lang="zh-TW" altLang="en-US" sz="1400" b="1">
                <a:solidFill>
                  <a:schemeClr val="bg1"/>
                </a:solidFill>
              </a:endParaRPr>
            </a:p>
          </p:txBody>
        </p:sp>
        <p:pic>
          <p:nvPicPr>
            <p:cNvPr id="9" name="圖形 8" descr="雲朵 以實心填滿">
              <a:extLst>
                <a:ext uri="{FF2B5EF4-FFF2-40B4-BE49-F238E27FC236}">
                  <a16:creationId xmlns:a16="http://schemas.microsoft.com/office/drawing/2014/main" id="{3657B526-76B4-0E00-6222-7D498B38E81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2203" b="21888"/>
            <a:stretch/>
          </p:blipFill>
          <p:spPr>
            <a:xfrm>
              <a:off x="3344994" y="2880159"/>
              <a:ext cx="1742613" cy="974291"/>
            </a:xfrm>
            <a:prstGeom prst="rect">
              <a:avLst/>
            </a:prstGeom>
            <a:effectLst>
              <a:outerShdw blurRad="50800" dist="38100" dir="2700000" algn="tl" rotWithShape="0">
                <a:prstClr val="black">
                  <a:alpha val="40000"/>
                </a:prstClr>
              </a:outerShdw>
            </a:effectLst>
          </p:spPr>
        </p:pic>
      </p:grpSp>
      <p:pic>
        <p:nvPicPr>
          <p:cNvPr id="16" name="圖形 15">
            <a:extLst>
              <a:ext uri="{FF2B5EF4-FFF2-40B4-BE49-F238E27FC236}">
                <a16:creationId xmlns:a16="http://schemas.microsoft.com/office/drawing/2014/main" id="{CAB716BB-73C5-D047-710C-2F84D5E7DE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25969" y="3103593"/>
            <a:ext cx="1899211" cy="286438"/>
          </a:xfrm>
          <a:prstGeom prst="rect">
            <a:avLst/>
          </a:prstGeom>
        </p:spPr>
      </p:pic>
      <p:sp>
        <p:nvSpPr>
          <p:cNvPr id="18" name="文字方塊 17">
            <a:extLst>
              <a:ext uri="{FF2B5EF4-FFF2-40B4-BE49-F238E27FC236}">
                <a16:creationId xmlns:a16="http://schemas.microsoft.com/office/drawing/2014/main" id="{AEC66571-3893-FB0E-1CB5-7B63E874683B}"/>
              </a:ext>
            </a:extLst>
          </p:cNvPr>
          <p:cNvSpPr txBox="1"/>
          <p:nvPr/>
        </p:nvSpPr>
        <p:spPr>
          <a:xfrm>
            <a:off x="3541517" y="3469329"/>
            <a:ext cx="1668112" cy="253916"/>
          </a:xfrm>
          <a:prstGeom prst="rect">
            <a:avLst/>
          </a:prstGeom>
          <a:noFill/>
        </p:spPr>
        <p:txBody>
          <a:bodyPr wrap="square">
            <a:spAutoFit/>
          </a:bodyPr>
          <a:lstStyle/>
          <a:p>
            <a:pPr algn="ctr"/>
            <a:r>
              <a:rPr lang="en-US" altLang="zh-TW" sz="1050">
                <a:solidFill>
                  <a:schemeClr val="bg1"/>
                </a:solidFill>
              </a:rPr>
              <a:t>QNAP 10 GbE Switch</a:t>
            </a:r>
            <a:endParaRPr lang="zh-TW" altLang="en-US" sz="1050">
              <a:solidFill>
                <a:schemeClr val="bg1"/>
              </a:solidFill>
            </a:endParaRPr>
          </a:p>
        </p:txBody>
      </p:sp>
      <p:sp>
        <p:nvSpPr>
          <p:cNvPr id="22" name="文字方塊 21">
            <a:extLst>
              <a:ext uri="{FF2B5EF4-FFF2-40B4-BE49-F238E27FC236}">
                <a16:creationId xmlns:a16="http://schemas.microsoft.com/office/drawing/2014/main" id="{79E8A2BD-122E-C518-EC5C-BB88717CF019}"/>
              </a:ext>
            </a:extLst>
          </p:cNvPr>
          <p:cNvSpPr txBox="1"/>
          <p:nvPr/>
        </p:nvSpPr>
        <p:spPr>
          <a:xfrm>
            <a:off x="3248048" y="2793655"/>
            <a:ext cx="2271066" cy="276999"/>
          </a:xfrm>
          <a:prstGeom prst="rect">
            <a:avLst/>
          </a:prstGeom>
          <a:noFill/>
        </p:spPr>
        <p:txBody>
          <a:bodyPr wrap="square">
            <a:spAutoFit/>
          </a:bodyPr>
          <a:lstStyle/>
          <a:p>
            <a:pPr algn="ctr"/>
            <a:r>
              <a:rPr lang="en-US" altLang="zh-TW" sz="1200" b="1" dirty="0">
                <a:solidFill>
                  <a:schemeClr val="bg1"/>
                </a:solidFill>
              </a:rPr>
              <a:t>10 GbE Network Solutions</a:t>
            </a:r>
            <a:endParaRPr lang="zh-TW" altLang="en-US" sz="1200" b="1" dirty="0">
              <a:solidFill>
                <a:schemeClr val="bg1"/>
              </a:solidFill>
            </a:endParaRPr>
          </a:p>
        </p:txBody>
      </p:sp>
      <p:sp>
        <p:nvSpPr>
          <p:cNvPr id="23" name="向右箭號 17">
            <a:extLst>
              <a:ext uri="{FF2B5EF4-FFF2-40B4-BE49-F238E27FC236}">
                <a16:creationId xmlns:a16="http://schemas.microsoft.com/office/drawing/2014/main" id="{6296928E-91C2-4684-7FC7-3843A52F73E5}"/>
              </a:ext>
            </a:extLst>
          </p:cNvPr>
          <p:cNvSpPr/>
          <p:nvPr/>
        </p:nvSpPr>
        <p:spPr>
          <a:xfrm>
            <a:off x="2698065" y="3081853"/>
            <a:ext cx="480996" cy="312114"/>
          </a:xfrm>
          <a:prstGeom prst="rightArrow">
            <a:avLst>
              <a:gd name="adj1" fmla="val 36834"/>
              <a:gd name="adj2" fmla="val 65112"/>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endParaRPr>
          </a:p>
        </p:txBody>
      </p:sp>
      <p:sp>
        <p:nvSpPr>
          <p:cNvPr id="24" name="向右箭號 17">
            <a:extLst>
              <a:ext uri="{FF2B5EF4-FFF2-40B4-BE49-F238E27FC236}">
                <a16:creationId xmlns:a16="http://schemas.microsoft.com/office/drawing/2014/main" id="{DF320647-B91C-0EE5-BA30-298D728B592A}"/>
              </a:ext>
            </a:extLst>
          </p:cNvPr>
          <p:cNvSpPr/>
          <p:nvPr/>
        </p:nvSpPr>
        <p:spPr>
          <a:xfrm rot="10800000">
            <a:off x="2404595" y="2854988"/>
            <a:ext cx="480996" cy="312114"/>
          </a:xfrm>
          <a:prstGeom prst="rightArrow">
            <a:avLst>
              <a:gd name="adj1" fmla="val 36834"/>
              <a:gd name="adj2" fmla="val 65112"/>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endParaRPr>
          </a:p>
        </p:txBody>
      </p:sp>
      <p:pic>
        <p:nvPicPr>
          <p:cNvPr id="26" name="圖形 25">
            <a:extLst>
              <a:ext uri="{FF2B5EF4-FFF2-40B4-BE49-F238E27FC236}">
                <a16:creationId xmlns:a16="http://schemas.microsoft.com/office/drawing/2014/main" id="{C2B6264D-F64A-CB83-D5EB-CBF92D3F5E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0870" y="4591034"/>
            <a:ext cx="689571" cy="660667"/>
          </a:xfrm>
          <a:prstGeom prst="rect">
            <a:avLst/>
          </a:prstGeom>
        </p:spPr>
      </p:pic>
      <p:pic>
        <p:nvPicPr>
          <p:cNvPr id="28" name="圖形 27">
            <a:extLst>
              <a:ext uri="{FF2B5EF4-FFF2-40B4-BE49-F238E27FC236}">
                <a16:creationId xmlns:a16="http://schemas.microsoft.com/office/drawing/2014/main" id="{C621DD35-F1A3-DF0C-E5BF-A238A7F321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3922" y="5558985"/>
            <a:ext cx="1201273" cy="713671"/>
          </a:xfrm>
          <a:prstGeom prst="rect">
            <a:avLst/>
          </a:prstGeom>
        </p:spPr>
      </p:pic>
      <p:pic>
        <p:nvPicPr>
          <p:cNvPr id="30" name="圖形 29">
            <a:extLst>
              <a:ext uri="{FF2B5EF4-FFF2-40B4-BE49-F238E27FC236}">
                <a16:creationId xmlns:a16="http://schemas.microsoft.com/office/drawing/2014/main" id="{FFD13994-60F2-69DE-EA9A-D536F8EAA1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41086" y="5775692"/>
            <a:ext cx="836617" cy="404007"/>
          </a:xfrm>
          <a:prstGeom prst="rect">
            <a:avLst/>
          </a:prstGeom>
        </p:spPr>
      </p:pic>
      <p:sp>
        <p:nvSpPr>
          <p:cNvPr id="31" name="文字方塊 30">
            <a:extLst>
              <a:ext uri="{FF2B5EF4-FFF2-40B4-BE49-F238E27FC236}">
                <a16:creationId xmlns:a16="http://schemas.microsoft.com/office/drawing/2014/main" id="{D59C73E9-9C93-66B8-D446-34FA8E3541B8}"/>
              </a:ext>
            </a:extLst>
          </p:cNvPr>
          <p:cNvSpPr txBox="1"/>
          <p:nvPr/>
        </p:nvSpPr>
        <p:spPr>
          <a:xfrm>
            <a:off x="1141997" y="5277928"/>
            <a:ext cx="1347169" cy="246221"/>
          </a:xfrm>
          <a:prstGeom prst="rect">
            <a:avLst/>
          </a:prstGeom>
          <a:noFill/>
        </p:spPr>
        <p:txBody>
          <a:bodyPr wrap="square">
            <a:spAutoFit/>
          </a:bodyPr>
          <a:lstStyle/>
          <a:p>
            <a:pPr algn="ctr"/>
            <a:r>
              <a:rPr lang="en-US" altLang="zh-TW" sz="1000">
                <a:solidFill>
                  <a:schemeClr val="bg1"/>
                </a:solidFill>
              </a:rPr>
              <a:t>Built-in 10 GbE NAS</a:t>
            </a:r>
            <a:endParaRPr lang="zh-TW" altLang="en-US" sz="1000">
              <a:solidFill>
                <a:schemeClr val="bg1"/>
              </a:solidFill>
            </a:endParaRPr>
          </a:p>
        </p:txBody>
      </p:sp>
      <p:sp>
        <p:nvSpPr>
          <p:cNvPr id="32" name="文字方塊 31">
            <a:extLst>
              <a:ext uri="{FF2B5EF4-FFF2-40B4-BE49-F238E27FC236}">
                <a16:creationId xmlns:a16="http://schemas.microsoft.com/office/drawing/2014/main" id="{210A4727-9887-5699-A200-9173B5E2EB60}"/>
              </a:ext>
            </a:extLst>
          </p:cNvPr>
          <p:cNvSpPr txBox="1"/>
          <p:nvPr/>
        </p:nvSpPr>
        <p:spPr>
          <a:xfrm>
            <a:off x="1070974" y="6258088"/>
            <a:ext cx="1347169" cy="246221"/>
          </a:xfrm>
          <a:prstGeom prst="rect">
            <a:avLst/>
          </a:prstGeom>
          <a:noFill/>
        </p:spPr>
        <p:txBody>
          <a:bodyPr wrap="square">
            <a:spAutoFit/>
          </a:bodyPr>
          <a:lstStyle/>
          <a:p>
            <a:pPr algn="ctr"/>
            <a:r>
              <a:rPr lang="en-US" altLang="zh-TW" sz="1000">
                <a:solidFill>
                  <a:schemeClr val="bg1"/>
                </a:solidFill>
              </a:rPr>
              <a:t>10 GbE Ready NAS</a:t>
            </a:r>
            <a:endParaRPr lang="zh-TW" altLang="en-US" sz="1000">
              <a:solidFill>
                <a:schemeClr val="bg1"/>
              </a:solidFill>
            </a:endParaRPr>
          </a:p>
        </p:txBody>
      </p:sp>
      <p:sp>
        <p:nvSpPr>
          <p:cNvPr id="33" name="文字方塊 32">
            <a:extLst>
              <a:ext uri="{FF2B5EF4-FFF2-40B4-BE49-F238E27FC236}">
                <a16:creationId xmlns:a16="http://schemas.microsoft.com/office/drawing/2014/main" id="{F9AA3805-DECB-9120-69D9-E6A88AAA587B}"/>
              </a:ext>
            </a:extLst>
          </p:cNvPr>
          <p:cNvSpPr txBox="1"/>
          <p:nvPr/>
        </p:nvSpPr>
        <p:spPr>
          <a:xfrm>
            <a:off x="2758142" y="6146201"/>
            <a:ext cx="819562" cy="248153"/>
          </a:xfrm>
          <a:prstGeom prst="rect">
            <a:avLst/>
          </a:prstGeom>
          <a:noFill/>
        </p:spPr>
        <p:txBody>
          <a:bodyPr wrap="square">
            <a:spAutoFit/>
          </a:bodyPr>
          <a:lstStyle/>
          <a:p>
            <a:pPr algn="ctr"/>
            <a:r>
              <a:rPr lang="en-US" altLang="zh-TW" sz="1000">
                <a:solidFill>
                  <a:schemeClr val="bg1"/>
                </a:solidFill>
              </a:rPr>
              <a:t>QM2 Card</a:t>
            </a:r>
            <a:endParaRPr lang="zh-TW" altLang="en-US" sz="1000">
              <a:solidFill>
                <a:schemeClr val="bg1"/>
              </a:solidFill>
            </a:endParaRPr>
          </a:p>
        </p:txBody>
      </p:sp>
      <p:sp>
        <p:nvSpPr>
          <p:cNvPr id="34" name="文字方塊 33">
            <a:extLst>
              <a:ext uri="{FF2B5EF4-FFF2-40B4-BE49-F238E27FC236}">
                <a16:creationId xmlns:a16="http://schemas.microsoft.com/office/drawing/2014/main" id="{389E6AD2-7E42-8BA8-CA06-07B3AC6F4BEF}"/>
              </a:ext>
            </a:extLst>
          </p:cNvPr>
          <p:cNvSpPr txBox="1"/>
          <p:nvPr/>
        </p:nvSpPr>
        <p:spPr>
          <a:xfrm>
            <a:off x="1355109" y="4027961"/>
            <a:ext cx="2045623" cy="276999"/>
          </a:xfrm>
          <a:prstGeom prst="rect">
            <a:avLst/>
          </a:prstGeom>
          <a:noFill/>
        </p:spPr>
        <p:txBody>
          <a:bodyPr wrap="square">
            <a:spAutoFit/>
          </a:bodyPr>
          <a:lstStyle/>
          <a:p>
            <a:pPr algn="ctr"/>
            <a:r>
              <a:rPr lang="en-US" altLang="zh-TW" sz="1200" b="1" dirty="0">
                <a:solidFill>
                  <a:schemeClr val="bg1"/>
                </a:solidFill>
              </a:rPr>
              <a:t>10 GbE NAS Solutions</a:t>
            </a:r>
            <a:endParaRPr lang="zh-TW" altLang="en-US" sz="1200" b="1" dirty="0">
              <a:solidFill>
                <a:schemeClr val="bg1"/>
              </a:solidFill>
            </a:endParaRPr>
          </a:p>
        </p:txBody>
      </p:sp>
      <p:pic>
        <p:nvPicPr>
          <p:cNvPr id="36" name="圖形 35">
            <a:extLst>
              <a:ext uri="{FF2B5EF4-FFF2-40B4-BE49-F238E27FC236}">
                <a16:creationId xmlns:a16="http://schemas.microsoft.com/office/drawing/2014/main" id="{6877F389-455C-898D-7111-2EFAAD11384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03840" y="4469556"/>
            <a:ext cx="661465" cy="506837"/>
          </a:xfrm>
          <a:prstGeom prst="rect">
            <a:avLst/>
          </a:prstGeom>
        </p:spPr>
      </p:pic>
      <p:pic>
        <p:nvPicPr>
          <p:cNvPr id="38" name="圖形 37">
            <a:extLst>
              <a:ext uri="{FF2B5EF4-FFF2-40B4-BE49-F238E27FC236}">
                <a16:creationId xmlns:a16="http://schemas.microsoft.com/office/drawing/2014/main" id="{954397D3-77F5-CAAA-C495-E19CA192EC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46984" y="5354610"/>
            <a:ext cx="676787" cy="283854"/>
          </a:xfrm>
          <a:prstGeom prst="rect">
            <a:avLst/>
          </a:prstGeom>
        </p:spPr>
      </p:pic>
      <p:pic>
        <p:nvPicPr>
          <p:cNvPr id="39" name="圖形 38">
            <a:extLst>
              <a:ext uri="{FF2B5EF4-FFF2-40B4-BE49-F238E27FC236}">
                <a16:creationId xmlns:a16="http://schemas.microsoft.com/office/drawing/2014/main" id="{970008B6-8DFE-6F5C-31DA-9BA32ABF3D1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46984" y="6167503"/>
            <a:ext cx="575177" cy="283854"/>
          </a:xfrm>
          <a:prstGeom prst="rect">
            <a:avLst/>
          </a:prstGeom>
        </p:spPr>
      </p:pic>
      <p:pic>
        <p:nvPicPr>
          <p:cNvPr id="41" name="圖形 40">
            <a:extLst>
              <a:ext uri="{FF2B5EF4-FFF2-40B4-BE49-F238E27FC236}">
                <a16:creationId xmlns:a16="http://schemas.microsoft.com/office/drawing/2014/main" id="{D16CB855-5349-7575-CF92-D8150F62497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683474" y="4110133"/>
            <a:ext cx="876136" cy="657102"/>
          </a:xfrm>
          <a:prstGeom prst="rect">
            <a:avLst/>
          </a:prstGeom>
        </p:spPr>
      </p:pic>
      <p:pic>
        <p:nvPicPr>
          <p:cNvPr id="43" name="圖形 42">
            <a:extLst>
              <a:ext uri="{FF2B5EF4-FFF2-40B4-BE49-F238E27FC236}">
                <a16:creationId xmlns:a16="http://schemas.microsoft.com/office/drawing/2014/main" id="{7B6298F5-6CA7-F3FB-A545-5F6918209EB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17478" y="5052102"/>
            <a:ext cx="864730" cy="498679"/>
          </a:xfrm>
          <a:prstGeom prst="rect">
            <a:avLst/>
          </a:prstGeom>
        </p:spPr>
      </p:pic>
      <p:pic>
        <p:nvPicPr>
          <p:cNvPr id="45" name="圖形 44">
            <a:extLst>
              <a:ext uri="{FF2B5EF4-FFF2-40B4-BE49-F238E27FC236}">
                <a16:creationId xmlns:a16="http://schemas.microsoft.com/office/drawing/2014/main" id="{99F933C5-CBB1-57F4-C5B8-A32F1ED5176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931545" y="5866821"/>
            <a:ext cx="273835" cy="601365"/>
          </a:xfrm>
          <a:prstGeom prst="rect">
            <a:avLst/>
          </a:prstGeom>
        </p:spPr>
      </p:pic>
      <p:sp>
        <p:nvSpPr>
          <p:cNvPr id="46" name="文字方塊 45">
            <a:extLst>
              <a:ext uri="{FF2B5EF4-FFF2-40B4-BE49-F238E27FC236}">
                <a16:creationId xmlns:a16="http://schemas.microsoft.com/office/drawing/2014/main" id="{AF76FFA6-8987-DA61-02EF-B5852C3B364B}"/>
              </a:ext>
            </a:extLst>
          </p:cNvPr>
          <p:cNvSpPr txBox="1"/>
          <p:nvPr/>
        </p:nvSpPr>
        <p:spPr>
          <a:xfrm>
            <a:off x="5079648" y="3963218"/>
            <a:ext cx="2266392" cy="461665"/>
          </a:xfrm>
          <a:prstGeom prst="rect">
            <a:avLst/>
          </a:prstGeom>
          <a:noFill/>
        </p:spPr>
        <p:txBody>
          <a:bodyPr wrap="square">
            <a:spAutoFit/>
          </a:bodyPr>
          <a:lstStyle/>
          <a:p>
            <a:pPr algn="ctr"/>
            <a:r>
              <a:rPr lang="en-US" altLang="zh-TW" sz="1200" b="1">
                <a:solidFill>
                  <a:schemeClr val="bg1"/>
                </a:solidFill>
              </a:rPr>
              <a:t>iMac / </a:t>
            </a:r>
            <a:r>
              <a:rPr lang="en-US" altLang="zh-TW" sz="1200" b="1" err="1">
                <a:solidFill>
                  <a:schemeClr val="bg1"/>
                </a:solidFill>
              </a:rPr>
              <a:t>Macbook</a:t>
            </a:r>
            <a:r>
              <a:rPr lang="en-US" altLang="zh-TW" sz="1200" b="1">
                <a:solidFill>
                  <a:schemeClr val="bg1"/>
                </a:solidFill>
              </a:rPr>
              <a:t> / Laptop / PC / Workstation</a:t>
            </a:r>
            <a:r>
              <a:rPr lang="zh-TW" altLang="en-US" sz="1200" b="1">
                <a:solidFill>
                  <a:schemeClr val="bg1"/>
                </a:solidFill>
              </a:rPr>
              <a:t> </a:t>
            </a:r>
            <a:r>
              <a:rPr lang="en-US" altLang="zh-TW" sz="1200" b="1">
                <a:solidFill>
                  <a:schemeClr val="bg1"/>
                </a:solidFill>
              </a:rPr>
              <a:t> Solutions</a:t>
            </a:r>
            <a:endParaRPr lang="zh-TW" altLang="en-US" sz="1200" b="1">
              <a:solidFill>
                <a:schemeClr val="bg1"/>
              </a:solidFill>
            </a:endParaRPr>
          </a:p>
        </p:txBody>
      </p:sp>
      <p:sp>
        <p:nvSpPr>
          <p:cNvPr id="47" name="文字方塊 46">
            <a:extLst>
              <a:ext uri="{FF2B5EF4-FFF2-40B4-BE49-F238E27FC236}">
                <a16:creationId xmlns:a16="http://schemas.microsoft.com/office/drawing/2014/main" id="{0630DF5C-9BB9-CC0F-EAE1-A306CC068492}"/>
              </a:ext>
            </a:extLst>
          </p:cNvPr>
          <p:cNvSpPr txBox="1"/>
          <p:nvPr/>
        </p:nvSpPr>
        <p:spPr>
          <a:xfrm>
            <a:off x="5871359" y="4955475"/>
            <a:ext cx="926428" cy="246221"/>
          </a:xfrm>
          <a:prstGeom prst="rect">
            <a:avLst/>
          </a:prstGeom>
          <a:noFill/>
        </p:spPr>
        <p:txBody>
          <a:bodyPr wrap="square">
            <a:spAutoFit/>
          </a:bodyPr>
          <a:lstStyle/>
          <a:p>
            <a:pPr algn="ctr"/>
            <a:r>
              <a:rPr lang="en-US" altLang="zh-TW" sz="1000">
                <a:solidFill>
                  <a:schemeClr val="bg1"/>
                </a:solidFill>
              </a:rPr>
              <a:t>10 GbE Card</a:t>
            </a:r>
            <a:endParaRPr lang="zh-TW" altLang="en-US" sz="1000">
              <a:solidFill>
                <a:schemeClr val="bg1"/>
              </a:solidFill>
            </a:endParaRPr>
          </a:p>
        </p:txBody>
      </p:sp>
      <p:sp>
        <p:nvSpPr>
          <p:cNvPr id="48" name="文字方塊 47">
            <a:extLst>
              <a:ext uri="{FF2B5EF4-FFF2-40B4-BE49-F238E27FC236}">
                <a16:creationId xmlns:a16="http://schemas.microsoft.com/office/drawing/2014/main" id="{52FE5140-ECF3-0196-F025-C86EBE666C52}"/>
              </a:ext>
            </a:extLst>
          </p:cNvPr>
          <p:cNvSpPr txBox="1"/>
          <p:nvPr/>
        </p:nvSpPr>
        <p:spPr>
          <a:xfrm>
            <a:off x="5401802" y="5629093"/>
            <a:ext cx="1865541" cy="246221"/>
          </a:xfrm>
          <a:prstGeom prst="rect">
            <a:avLst/>
          </a:prstGeom>
          <a:noFill/>
        </p:spPr>
        <p:txBody>
          <a:bodyPr wrap="square">
            <a:spAutoFit/>
          </a:bodyPr>
          <a:lstStyle/>
          <a:p>
            <a:pPr algn="ctr"/>
            <a:r>
              <a:rPr lang="en-US" altLang="zh-TW" sz="1000">
                <a:solidFill>
                  <a:schemeClr val="bg1"/>
                </a:solidFill>
              </a:rPr>
              <a:t>Thunderbolt to 10 GbE (RJ45)</a:t>
            </a:r>
            <a:endParaRPr lang="zh-TW" altLang="en-US" sz="1000">
              <a:solidFill>
                <a:schemeClr val="bg1"/>
              </a:solidFill>
            </a:endParaRPr>
          </a:p>
        </p:txBody>
      </p:sp>
      <p:sp>
        <p:nvSpPr>
          <p:cNvPr id="49" name="文字方塊 48">
            <a:extLst>
              <a:ext uri="{FF2B5EF4-FFF2-40B4-BE49-F238E27FC236}">
                <a16:creationId xmlns:a16="http://schemas.microsoft.com/office/drawing/2014/main" id="{27FF2314-CBA2-DE26-0DBA-EFF0AA674DAC}"/>
              </a:ext>
            </a:extLst>
          </p:cNvPr>
          <p:cNvSpPr txBox="1"/>
          <p:nvPr/>
        </p:nvSpPr>
        <p:spPr>
          <a:xfrm>
            <a:off x="5401802" y="6426326"/>
            <a:ext cx="1865541" cy="246221"/>
          </a:xfrm>
          <a:prstGeom prst="rect">
            <a:avLst/>
          </a:prstGeom>
          <a:noFill/>
        </p:spPr>
        <p:txBody>
          <a:bodyPr wrap="square">
            <a:spAutoFit/>
          </a:bodyPr>
          <a:lstStyle/>
          <a:p>
            <a:pPr algn="ctr"/>
            <a:r>
              <a:rPr lang="en-US" altLang="zh-TW" sz="1000">
                <a:solidFill>
                  <a:schemeClr val="bg1"/>
                </a:solidFill>
              </a:rPr>
              <a:t>Thunderbolt to 10 GbE (SPF+)</a:t>
            </a:r>
            <a:endParaRPr lang="zh-TW" altLang="en-US" sz="1000">
              <a:solidFill>
                <a:schemeClr val="bg1"/>
              </a:solidFill>
            </a:endParaRPr>
          </a:p>
        </p:txBody>
      </p:sp>
      <p:sp>
        <p:nvSpPr>
          <p:cNvPr id="50" name="文字方塊 49">
            <a:extLst>
              <a:ext uri="{FF2B5EF4-FFF2-40B4-BE49-F238E27FC236}">
                <a16:creationId xmlns:a16="http://schemas.microsoft.com/office/drawing/2014/main" id="{7B216DC2-2111-4825-8F2C-7094553C2FEE}"/>
              </a:ext>
            </a:extLst>
          </p:cNvPr>
          <p:cNvSpPr txBox="1"/>
          <p:nvPr/>
        </p:nvSpPr>
        <p:spPr>
          <a:xfrm>
            <a:off x="7659821" y="4767235"/>
            <a:ext cx="926428" cy="248153"/>
          </a:xfrm>
          <a:prstGeom prst="rect">
            <a:avLst/>
          </a:prstGeom>
          <a:noFill/>
        </p:spPr>
        <p:txBody>
          <a:bodyPr wrap="square">
            <a:spAutoFit/>
          </a:bodyPr>
          <a:lstStyle/>
          <a:p>
            <a:pPr algn="ctr"/>
            <a:r>
              <a:rPr lang="en-US" altLang="zh-TW" sz="1000">
                <a:solidFill>
                  <a:schemeClr val="bg1"/>
                </a:solidFill>
              </a:rPr>
              <a:t>iMac</a:t>
            </a:r>
            <a:endParaRPr lang="zh-TW" altLang="en-US" sz="1000">
              <a:solidFill>
                <a:schemeClr val="bg1"/>
              </a:solidFill>
            </a:endParaRPr>
          </a:p>
        </p:txBody>
      </p:sp>
      <p:sp>
        <p:nvSpPr>
          <p:cNvPr id="51" name="文字方塊 50">
            <a:extLst>
              <a:ext uri="{FF2B5EF4-FFF2-40B4-BE49-F238E27FC236}">
                <a16:creationId xmlns:a16="http://schemas.microsoft.com/office/drawing/2014/main" id="{A8C4AA87-F8A3-B0F5-A64F-FFAFC30968E0}"/>
              </a:ext>
            </a:extLst>
          </p:cNvPr>
          <p:cNvSpPr txBox="1"/>
          <p:nvPr/>
        </p:nvSpPr>
        <p:spPr>
          <a:xfrm>
            <a:off x="7532427" y="5526432"/>
            <a:ext cx="1234833" cy="248153"/>
          </a:xfrm>
          <a:prstGeom prst="rect">
            <a:avLst/>
          </a:prstGeom>
          <a:noFill/>
        </p:spPr>
        <p:txBody>
          <a:bodyPr wrap="square">
            <a:spAutoFit/>
          </a:bodyPr>
          <a:lstStyle/>
          <a:p>
            <a:pPr algn="ctr"/>
            <a:r>
              <a:rPr lang="en-US" altLang="zh-TW" sz="1000" err="1">
                <a:solidFill>
                  <a:schemeClr val="bg1"/>
                </a:solidFill>
              </a:rPr>
              <a:t>Macbook</a:t>
            </a:r>
            <a:r>
              <a:rPr lang="en-US" altLang="zh-TW" sz="1000">
                <a:solidFill>
                  <a:schemeClr val="bg1"/>
                </a:solidFill>
              </a:rPr>
              <a:t> / Laptop</a:t>
            </a:r>
            <a:endParaRPr lang="zh-TW" altLang="en-US" sz="1000">
              <a:solidFill>
                <a:schemeClr val="bg1"/>
              </a:solidFill>
            </a:endParaRPr>
          </a:p>
        </p:txBody>
      </p:sp>
      <p:sp>
        <p:nvSpPr>
          <p:cNvPr id="52" name="文字方塊 51">
            <a:extLst>
              <a:ext uri="{FF2B5EF4-FFF2-40B4-BE49-F238E27FC236}">
                <a16:creationId xmlns:a16="http://schemas.microsoft.com/office/drawing/2014/main" id="{B10EAEC5-171D-323F-81CB-3560AB609037}"/>
              </a:ext>
            </a:extLst>
          </p:cNvPr>
          <p:cNvSpPr txBox="1"/>
          <p:nvPr/>
        </p:nvSpPr>
        <p:spPr>
          <a:xfrm>
            <a:off x="7402662" y="6444829"/>
            <a:ext cx="1331601" cy="248153"/>
          </a:xfrm>
          <a:prstGeom prst="rect">
            <a:avLst/>
          </a:prstGeom>
          <a:noFill/>
        </p:spPr>
        <p:txBody>
          <a:bodyPr wrap="square">
            <a:spAutoFit/>
          </a:bodyPr>
          <a:lstStyle/>
          <a:p>
            <a:pPr algn="ctr"/>
            <a:r>
              <a:rPr lang="en-US" altLang="zh-TW" sz="1000">
                <a:solidFill>
                  <a:schemeClr val="bg1"/>
                </a:solidFill>
              </a:rPr>
              <a:t>PC / Workstation</a:t>
            </a:r>
            <a:endParaRPr lang="zh-TW" altLang="en-US" sz="1000">
              <a:solidFill>
                <a:schemeClr val="bg1"/>
              </a:solidFill>
            </a:endParaRPr>
          </a:p>
        </p:txBody>
      </p:sp>
      <p:grpSp>
        <p:nvGrpSpPr>
          <p:cNvPr id="70" name="群組 69">
            <a:extLst>
              <a:ext uri="{FF2B5EF4-FFF2-40B4-BE49-F238E27FC236}">
                <a16:creationId xmlns:a16="http://schemas.microsoft.com/office/drawing/2014/main" id="{761F5376-ACE1-A208-87AE-B8032419FDD8}"/>
              </a:ext>
            </a:extLst>
          </p:cNvPr>
          <p:cNvGrpSpPr/>
          <p:nvPr/>
        </p:nvGrpSpPr>
        <p:grpSpPr>
          <a:xfrm>
            <a:off x="4666877" y="4722976"/>
            <a:ext cx="1336962" cy="1634576"/>
            <a:chOff x="4770283" y="4309338"/>
            <a:chExt cx="1652826" cy="1831423"/>
          </a:xfrm>
        </p:grpSpPr>
        <p:cxnSp>
          <p:nvCxnSpPr>
            <p:cNvPr id="62" name="接點: 肘形 61">
              <a:extLst>
                <a:ext uri="{FF2B5EF4-FFF2-40B4-BE49-F238E27FC236}">
                  <a16:creationId xmlns:a16="http://schemas.microsoft.com/office/drawing/2014/main" id="{8BAC8769-FC68-9FBB-60E8-97D7CC315884}"/>
                </a:ext>
              </a:extLst>
            </p:cNvPr>
            <p:cNvCxnSpPr>
              <a:cxnSpLocks/>
              <a:stCxn id="36" idx="1"/>
            </p:cNvCxnSpPr>
            <p:nvPr/>
          </p:nvCxnSpPr>
          <p:spPr>
            <a:xfrm rot="10800000" flipV="1">
              <a:off x="5590586" y="4309338"/>
              <a:ext cx="793007" cy="1831423"/>
            </a:xfrm>
            <a:prstGeom prst="bentConnector2">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CA55875B-8310-FABC-7D45-F0C00E78599D}"/>
                </a:ext>
              </a:extLst>
            </p:cNvPr>
            <p:cNvCxnSpPr>
              <a:cxnSpLocks/>
            </p:cNvCxnSpPr>
            <p:nvPr/>
          </p:nvCxnSpPr>
          <p:spPr>
            <a:xfrm>
              <a:off x="5576938" y="6140761"/>
              <a:ext cx="846171"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24A1597A-4241-C72E-9D99-0A9C14E60079}"/>
                </a:ext>
              </a:extLst>
            </p:cNvPr>
            <p:cNvCxnSpPr>
              <a:cxnSpLocks/>
            </p:cNvCxnSpPr>
            <p:nvPr/>
          </p:nvCxnSpPr>
          <p:spPr>
            <a:xfrm>
              <a:off x="4770283" y="5259722"/>
              <a:ext cx="1613310"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grpSp>
      <p:grpSp>
        <p:nvGrpSpPr>
          <p:cNvPr id="71" name="群組 70">
            <a:extLst>
              <a:ext uri="{FF2B5EF4-FFF2-40B4-BE49-F238E27FC236}">
                <a16:creationId xmlns:a16="http://schemas.microsoft.com/office/drawing/2014/main" id="{48DA568F-44A8-3058-8B27-6DBD725EA342}"/>
              </a:ext>
            </a:extLst>
          </p:cNvPr>
          <p:cNvGrpSpPr/>
          <p:nvPr/>
        </p:nvGrpSpPr>
        <p:grpSpPr>
          <a:xfrm>
            <a:off x="7290996" y="4689406"/>
            <a:ext cx="356821" cy="1643801"/>
            <a:chOff x="4548173" y="4313233"/>
            <a:chExt cx="1160478" cy="1841759"/>
          </a:xfrm>
        </p:grpSpPr>
        <p:cxnSp>
          <p:nvCxnSpPr>
            <p:cNvPr id="72" name="接點: 肘形 71">
              <a:extLst>
                <a:ext uri="{FF2B5EF4-FFF2-40B4-BE49-F238E27FC236}">
                  <a16:creationId xmlns:a16="http://schemas.microsoft.com/office/drawing/2014/main" id="{7BA54114-8A67-D31C-3ACB-769B0594E92D}"/>
                </a:ext>
              </a:extLst>
            </p:cNvPr>
            <p:cNvCxnSpPr>
              <a:cxnSpLocks/>
            </p:cNvCxnSpPr>
            <p:nvPr/>
          </p:nvCxnSpPr>
          <p:spPr>
            <a:xfrm rot="5400000">
              <a:off x="4360697" y="4940098"/>
              <a:ext cx="1841759" cy="588030"/>
            </a:xfrm>
            <a:prstGeom prst="bentConnector3">
              <a:avLst>
                <a:gd name="adj1" fmla="val 629"/>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17F209AF-DE05-F402-1036-3E37B7511C65}"/>
                </a:ext>
              </a:extLst>
            </p:cNvPr>
            <p:cNvCxnSpPr>
              <a:cxnSpLocks/>
            </p:cNvCxnSpPr>
            <p:nvPr/>
          </p:nvCxnSpPr>
          <p:spPr>
            <a:xfrm>
              <a:off x="4975599" y="6154991"/>
              <a:ext cx="733051"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1720E422-1EA9-A37A-F20C-91FE5A0C38EA}"/>
                </a:ext>
              </a:extLst>
            </p:cNvPr>
            <p:cNvCxnSpPr>
              <a:cxnSpLocks/>
            </p:cNvCxnSpPr>
            <p:nvPr/>
          </p:nvCxnSpPr>
          <p:spPr>
            <a:xfrm>
              <a:off x="4548173" y="5259723"/>
              <a:ext cx="1160478"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grpSp>
      <p:grpSp>
        <p:nvGrpSpPr>
          <p:cNvPr id="75" name="群組 74">
            <a:extLst>
              <a:ext uri="{FF2B5EF4-FFF2-40B4-BE49-F238E27FC236}">
                <a16:creationId xmlns:a16="http://schemas.microsoft.com/office/drawing/2014/main" id="{6B1E13D1-F66B-EFCF-D47C-1918CCAF2DCF}"/>
              </a:ext>
            </a:extLst>
          </p:cNvPr>
          <p:cNvGrpSpPr/>
          <p:nvPr/>
        </p:nvGrpSpPr>
        <p:grpSpPr>
          <a:xfrm flipH="1">
            <a:off x="6736355" y="4701099"/>
            <a:ext cx="554644" cy="1634887"/>
            <a:chOff x="4975599" y="4323220"/>
            <a:chExt cx="809877" cy="1831772"/>
          </a:xfrm>
        </p:grpSpPr>
        <p:cxnSp>
          <p:nvCxnSpPr>
            <p:cNvPr id="76" name="接點: 肘形 75">
              <a:extLst>
                <a:ext uri="{FF2B5EF4-FFF2-40B4-BE49-F238E27FC236}">
                  <a16:creationId xmlns:a16="http://schemas.microsoft.com/office/drawing/2014/main" id="{A702CB34-0231-BB7D-593D-D085C98013C6}"/>
                </a:ext>
              </a:extLst>
            </p:cNvPr>
            <p:cNvCxnSpPr>
              <a:cxnSpLocks/>
            </p:cNvCxnSpPr>
            <p:nvPr/>
          </p:nvCxnSpPr>
          <p:spPr>
            <a:xfrm rot="10800000" flipV="1">
              <a:off x="4975603" y="4323220"/>
              <a:ext cx="809873" cy="1831772"/>
            </a:xfrm>
            <a:prstGeom prst="bentConnector2">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B2988390-9DDF-49DF-B140-EAC0F8201699}"/>
                </a:ext>
              </a:extLst>
            </p:cNvPr>
            <p:cNvCxnSpPr>
              <a:cxnSpLocks/>
            </p:cNvCxnSpPr>
            <p:nvPr/>
          </p:nvCxnSpPr>
          <p:spPr>
            <a:xfrm>
              <a:off x="4975599" y="6154991"/>
              <a:ext cx="733051"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86DBB8C2-63F7-0D28-AC90-BF7AC49191A7}"/>
                </a:ext>
              </a:extLst>
            </p:cNvPr>
            <p:cNvCxnSpPr>
              <a:cxnSpLocks/>
            </p:cNvCxnSpPr>
            <p:nvPr/>
          </p:nvCxnSpPr>
          <p:spPr>
            <a:xfrm>
              <a:off x="4975599" y="5259723"/>
              <a:ext cx="733051"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grpSp>
      <p:grpSp>
        <p:nvGrpSpPr>
          <p:cNvPr id="108" name="群組 107">
            <a:extLst>
              <a:ext uri="{FF2B5EF4-FFF2-40B4-BE49-F238E27FC236}">
                <a16:creationId xmlns:a16="http://schemas.microsoft.com/office/drawing/2014/main" id="{F88067AB-5664-7A2C-2A30-51AB6A0F02BB}"/>
              </a:ext>
            </a:extLst>
          </p:cNvPr>
          <p:cNvGrpSpPr/>
          <p:nvPr/>
        </p:nvGrpSpPr>
        <p:grpSpPr>
          <a:xfrm>
            <a:off x="2147565" y="4831855"/>
            <a:ext cx="1293494" cy="1109659"/>
            <a:chOff x="2441086" y="4442122"/>
            <a:chExt cx="1249689" cy="1203028"/>
          </a:xfrm>
        </p:grpSpPr>
        <p:cxnSp>
          <p:nvCxnSpPr>
            <p:cNvPr id="61" name="直線接點 60">
              <a:extLst>
                <a:ext uri="{FF2B5EF4-FFF2-40B4-BE49-F238E27FC236}">
                  <a16:creationId xmlns:a16="http://schemas.microsoft.com/office/drawing/2014/main" id="{6ABA4169-5C8F-B40D-B367-479C32241CF0}"/>
                </a:ext>
              </a:extLst>
            </p:cNvPr>
            <p:cNvCxnSpPr/>
            <p:nvPr/>
          </p:nvCxnSpPr>
          <p:spPr>
            <a:xfrm>
              <a:off x="2662156" y="5645150"/>
              <a:ext cx="340389"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56" name="接點: 肘形 55">
              <a:extLst>
                <a:ext uri="{FF2B5EF4-FFF2-40B4-BE49-F238E27FC236}">
                  <a16:creationId xmlns:a16="http://schemas.microsoft.com/office/drawing/2014/main" id="{733E7285-5E4E-B9EB-EA6E-5C5F8AA67BAD}"/>
                </a:ext>
              </a:extLst>
            </p:cNvPr>
            <p:cNvCxnSpPr>
              <a:cxnSpLocks/>
            </p:cNvCxnSpPr>
            <p:nvPr/>
          </p:nvCxnSpPr>
          <p:spPr>
            <a:xfrm>
              <a:off x="2441086" y="4442122"/>
              <a:ext cx="1249689" cy="1015744"/>
            </a:xfrm>
            <a:prstGeom prst="bentConnector2">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grpSp>
      <p:grpSp>
        <p:nvGrpSpPr>
          <p:cNvPr id="124" name="群組 123">
            <a:extLst>
              <a:ext uri="{FF2B5EF4-FFF2-40B4-BE49-F238E27FC236}">
                <a16:creationId xmlns:a16="http://schemas.microsoft.com/office/drawing/2014/main" id="{80967EB7-500E-89DC-AA02-22CC80902273}"/>
              </a:ext>
            </a:extLst>
          </p:cNvPr>
          <p:cNvGrpSpPr/>
          <p:nvPr/>
        </p:nvGrpSpPr>
        <p:grpSpPr>
          <a:xfrm>
            <a:off x="3444737" y="3719502"/>
            <a:ext cx="1572419" cy="1845833"/>
            <a:chOff x="3648979" y="3713152"/>
            <a:chExt cx="1272916" cy="1755329"/>
          </a:xfrm>
        </p:grpSpPr>
        <p:cxnSp>
          <p:nvCxnSpPr>
            <p:cNvPr id="87" name="接點: 肘形 86">
              <a:extLst>
                <a:ext uri="{FF2B5EF4-FFF2-40B4-BE49-F238E27FC236}">
                  <a16:creationId xmlns:a16="http://schemas.microsoft.com/office/drawing/2014/main" id="{7ABD1B5E-5713-91DC-2021-0C81C63E3A50}"/>
                </a:ext>
              </a:extLst>
            </p:cNvPr>
            <p:cNvCxnSpPr>
              <a:cxnSpLocks/>
            </p:cNvCxnSpPr>
            <p:nvPr/>
          </p:nvCxnSpPr>
          <p:spPr>
            <a:xfrm rot="5400000">
              <a:off x="3096882" y="4280787"/>
              <a:ext cx="1739790" cy="635596"/>
            </a:xfrm>
            <a:prstGeom prst="bentConnector3">
              <a:avLst>
                <a:gd name="adj1" fmla="val 99895"/>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92" name="接點: 肘形 91">
              <a:extLst>
                <a:ext uri="{FF2B5EF4-FFF2-40B4-BE49-F238E27FC236}">
                  <a16:creationId xmlns:a16="http://schemas.microsoft.com/office/drawing/2014/main" id="{E2200C46-7DF6-9E3E-612A-9A025D5C12C3}"/>
                </a:ext>
              </a:extLst>
            </p:cNvPr>
            <p:cNvCxnSpPr>
              <a:cxnSpLocks/>
            </p:cNvCxnSpPr>
            <p:nvPr/>
          </p:nvCxnSpPr>
          <p:spPr>
            <a:xfrm rot="16200000" flipH="1">
              <a:off x="3781839" y="4328426"/>
              <a:ext cx="1755329" cy="524782"/>
            </a:xfrm>
            <a:prstGeom prst="bentConnector3">
              <a:avLst>
                <a:gd name="adj1" fmla="val 100284"/>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grpSp>
      <p:sp>
        <p:nvSpPr>
          <p:cNvPr id="96" name="向右箭號 17">
            <a:extLst>
              <a:ext uri="{FF2B5EF4-FFF2-40B4-BE49-F238E27FC236}">
                <a16:creationId xmlns:a16="http://schemas.microsoft.com/office/drawing/2014/main" id="{84572923-BFD5-D952-2ACA-DF4E5D5AA092}"/>
              </a:ext>
            </a:extLst>
          </p:cNvPr>
          <p:cNvSpPr/>
          <p:nvPr/>
        </p:nvSpPr>
        <p:spPr>
          <a:xfrm>
            <a:off x="4459228" y="5127102"/>
            <a:ext cx="382742" cy="290814"/>
          </a:xfrm>
          <a:prstGeom prst="rightArrow">
            <a:avLst>
              <a:gd name="adj1" fmla="val 36834"/>
              <a:gd name="adj2" fmla="val 66878"/>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endParaRPr>
          </a:p>
        </p:txBody>
      </p:sp>
      <p:sp>
        <p:nvSpPr>
          <p:cNvPr id="97" name="向右箭號 17">
            <a:extLst>
              <a:ext uri="{FF2B5EF4-FFF2-40B4-BE49-F238E27FC236}">
                <a16:creationId xmlns:a16="http://schemas.microsoft.com/office/drawing/2014/main" id="{1B4A8B20-5DA6-67C8-1B8C-8D94E31085B7}"/>
              </a:ext>
            </a:extLst>
          </p:cNvPr>
          <p:cNvSpPr/>
          <p:nvPr/>
        </p:nvSpPr>
        <p:spPr>
          <a:xfrm rot="10800000">
            <a:off x="4459228" y="5634282"/>
            <a:ext cx="382742" cy="290814"/>
          </a:xfrm>
          <a:prstGeom prst="rightArrow">
            <a:avLst>
              <a:gd name="adj1" fmla="val 36834"/>
              <a:gd name="adj2" fmla="val 66878"/>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endParaRPr>
          </a:p>
        </p:txBody>
      </p:sp>
      <p:sp>
        <p:nvSpPr>
          <p:cNvPr id="98" name="向右箭號 17">
            <a:extLst>
              <a:ext uri="{FF2B5EF4-FFF2-40B4-BE49-F238E27FC236}">
                <a16:creationId xmlns:a16="http://schemas.microsoft.com/office/drawing/2014/main" id="{FF91D548-64C7-5A4D-8674-111A46460D46}"/>
              </a:ext>
            </a:extLst>
          </p:cNvPr>
          <p:cNvSpPr/>
          <p:nvPr/>
        </p:nvSpPr>
        <p:spPr>
          <a:xfrm rot="10800000">
            <a:off x="3782318" y="5127102"/>
            <a:ext cx="382742" cy="290814"/>
          </a:xfrm>
          <a:prstGeom prst="rightArrow">
            <a:avLst>
              <a:gd name="adj1" fmla="val 36834"/>
              <a:gd name="adj2" fmla="val 66878"/>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endParaRPr>
          </a:p>
        </p:txBody>
      </p:sp>
      <p:sp>
        <p:nvSpPr>
          <p:cNvPr id="99" name="向右箭號 17">
            <a:extLst>
              <a:ext uri="{FF2B5EF4-FFF2-40B4-BE49-F238E27FC236}">
                <a16:creationId xmlns:a16="http://schemas.microsoft.com/office/drawing/2014/main" id="{B6DF568A-E875-656B-3F67-726E541D61DE}"/>
              </a:ext>
            </a:extLst>
          </p:cNvPr>
          <p:cNvSpPr/>
          <p:nvPr/>
        </p:nvSpPr>
        <p:spPr>
          <a:xfrm>
            <a:off x="3782318" y="5634282"/>
            <a:ext cx="382742" cy="290814"/>
          </a:xfrm>
          <a:prstGeom prst="rightArrow">
            <a:avLst>
              <a:gd name="adj1" fmla="val 36834"/>
              <a:gd name="adj2" fmla="val 66878"/>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endParaRPr>
          </a:p>
        </p:txBody>
      </p:sp>
      <p:sp>
        <p:nvSpPr>
          <p:cNvPr id="109" name="文字方塊 108">
            <a:extLst>
              <a:ext uri="{FF2B5EF4-FFF2-40B4-BE49-F238E27FC236}">
                <a16:creationId xmlns:a16="http://schemas.microsoft.com/office/drawing/2014/main" id="{0E7EBB2D-1DC5-1B86-3333-163A91362592}"/>
              </a:ext>
            </a:extLst>
          </p:cNvPr>
          <p:cNvSpPr txBox="1"/>
          <p:nvPr/>
        </p:nvSpPr>
        <p:spPr>
          <a:xfrm>
            <a:off x="2641600" y="963189"/>
            <a:ext cx="6877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dist"/>
            <a:r>
              <a:rPr lang="zh-TW" altLang="en-US" b="1">
                <a:solidFill>
                  <a:schemeClr val="bg1"/>
                </a:solidFill>
                <a:latin typeface="微軟正黑體"/>
                <a:ea typeface="微軟正黑體"/>
              </a:rPr>
              <a:t>速度決勝，打造 </a:t>
            </a:r>
            <a:r>
              <a:rPr lang="en-US" altLang="zh-TW" b="1">
                <a:solidFill>
                  <a:schemeClr val="bg1"/>
                </a:solidFill>
                <a:latin typeface="微軟正黑體"/>
                <a:ea typeface="微軟正黑體"/>
              </a:rPr>
              <a:t>10GbE</a:t>
            </a:r>
            <a:r>
              <a:rPr lang="zh-TW" altLang="en-US" b="1">
                <a:solidFill>
                  <a:schemeClr val="bg1"/>
                </a:solidFill>
                <a:latin typeface="微軟正黑體"/>
                <a:ea typeface="微軟正黑體"/>
              </a:rPr>
              <a:t> 高網速環境，立即與未來接軌</a:t>
            </a: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110" name="文字方塊 109">
            <a:extLst>
              <a:ext uri="{FF2B5EF4-FFF2-40B4-BE49-F238E27FC236}">
                <a16:creationId xmlns:a16="http://schemas.microsoft.com/office/drawing/2014/main" id="{044EE79D-6FA4-7BE9-3854-95C52FC3045F}"/>
              </a:ext>
            </a:extLst>
          </p:cNvPr>
          <p:cNvSpPr txBox="1"/>
          <p:nvPr/>
        </p:nvSpPr>
        <p:spPr>
          <a:xfrm>
            <a:off x="717606" y="1650099"/>
            <a:ext cx="1082863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微軟正黑體" panose="020B0604030504040204" pitchFamily="34" charset="-120"/>
                <a:ea typeface="微軟正黑體" panose="020B0604030504040204" pitchFamily="34" charset="-120"/>
                <a:cs typeface="+mn-lt"/>
              </a:rPr>
              <a:t>10GbE</a:t>
            </a:r>
            <a:r>
              <a:rPr lang="zh-TW" altLang="en-US" sz="1400">
                <a:solidFill>
                  <a:schemeClr val="bg1"/>
                </a:solidFill>
                <a:latin typeface="微軟正黑體" panose="020B0604030504040204" pitchFamily="34" charset="-120"/>
                <a:ea typeface="微軟正黑體" panose="020B0604030504040204" pitchFamily="34" charset="-120"/>
                <a:cs typeface="+mn-lt"/>
              </a:rPr>
              <a:t> 高規格網路配置，不再為大型企業獨有，更是專業影音內容創作者必備。利用 </a:t>
            </a:r>
            <a:r>
              <a:rPr lang="en-US" altLang="zh-TW" sz="1400">
                <a:solidFill>
                  <a:schemeClr val="bg1"/>
                </a:solidFill>
                <a:latin typeface="微軟正黑體" panose="020B0604030504040204" pitchFamily="34" charset="-120"/>
                <a:ea typeface="微軟正黑體" panose="020B0604030504040204" pitchFamily="34" charset="-120"/>
                <a:cs typeface="+mn-lt"/>
              </a:rPr>
              <a:t>10GbE </a:t>
            </a:r>
            <a:r>
              <a:rPr lang="zh-TW" altLang="en-US" sz="1400">
                <a:solidFill>
                  <a:schemeClr val="bg1"/>
                </a:solidFill>
                <a:latin typeface="微軟正黑體" panose="020B0604030504040204" pitchFamily="34" charset="-120"/>
                <a:ea typeface="微軟正黑體" panose="020B0604030504040204" pitchFamily="34" charset="-120"/>
                <a:cs typeface="+mn-lt"/>
              </a:rPr>
              <a:t>大頻寬不管是 </a:t>
            </a:r>
            <a:r>
              <a:rPr lang="en-US" altLang="zh-TW" sz="1400">
                <a:solidFill>
                  <a:schemeClr val="bg1"/>
                </a:solidFill>
                <a:latin typeface="微軟正黑體" panose="020B0604030504040204" pitchFamily="34" charset="-120"/>
                <a:ea typeface="微軟正黑體" panose="020B0604030504040204" pitchFamily="34" charset="-120"/>
                <a:cs typeface="+mn-lt"/>
              </a:rPr>
              <a:t>SOHO </a:t>
            </a:r>
            <a:r>
              <a:rPr lang="zh-TW" altLang="en-US" sz="1400">
                <a:solidFill>
                  <a:schemeClr val="bg1"/>
                </a:solidFill>
                <a:latin typeface="微軟正黑體" panose="020B0604030504040204" pitchFamily="34" charset="-120"/>
                <a:ea typeface="微軟正黑體" panose="020B0604030504040204" pitchFamily="34" charset="-120"/>
                <a:cs typeface="+mn-lt"/>
              </a:rPr>
              <a:t>影音工作室多人協作、多媒體轉檔串流、</a:t>
            </a:r>
            <a:r>
              <a:rPr lang="en-US" altLang="zh-TW" sz="1400">
                <a:solidFill>
                  <a:schemeClr val="bg1"/>
                </a:solidFill>
                <a:latin typeface="微軟正黑體" panose="020B0604030504040204" pitchFamily="34" charset="-120"/>
                <a:ea typeface="微軟正黑體" panose="020B0604030504040204" pitchFamily="34" charset="-120"/>
                <a:cs typeface="+mn-lt"/>
              </a:rPr>
              <a:t>4K/8K </a:t>
            </a:r>
            <a:r>
              <a:rPr lang="zh-TW" altLang="en-US" sz="1400">
                <a:solidFill>
                  <a:schemeClr val="bg1"/>
                </a:solidFill>
                <a:latin typeface="微軟正黑體" panose="020B0604030504040204" pitchFamily="34" charset="-120"/>
                <a:ea typeface="微軟正黑體" panose="020B0604030504040204" pitchFamily="34" charset="-120"/>
                <a:cs typeface="+mn-lt"/>
              </a:rPr>
              <a:t>影片編輯與渲染還是在線影片剪輯與後製，都能保持流暢作業不卡頓，突破效率頻頸。傳輸一小時長的 </a:t>
            </a:r>
            <a:r>
              <a:rPr lang="en-US" altLang="zh-TW" sz="1400">
                <a:solidFill>
                  <a:schemeClr val="bg1"/>
                </a:solidFill>
                <a:latin typeface="微軟正黑體" panose="020B0604030504040204" pitchFamily="34" charset="-120"/>
                <a:ea typeface="微軟正黑體" panose="020B0604030504040204" pitchFamily="34" charset="-120"/>
                <a:cs typeface="+mn-lt"/>
              </a:rPr>
              <a:t>4K </a:t>
            </a:r>
            <a:r>
              <a:rPr lang="zh-TW" altLang="en-US" sz="1400">
                <a:solidFill>
                  <a:schemeClr val="bg1"/>
                </a:solidFill>
                <a:latin typeface="微軟正黑體" panose="020B0604030504040204" pitchFamily="34" charset="-120"/>
                <a:ea typeface="微軟正黑體" panose="020B0604030504040204" pitchFamily="34" charset="-120"/>
                <a:cs typeface="+mn-lt"/>
              </a:rPr>
              <a:t>影片，檔案大小約 </a:t>
            </a:r>
            <a:r>
              <a:rPr lang="en-US" altLang="zh-TW" sz="1400">
                <a:solidFill>
                  <a:schemeClr val="bg1"/>
                </a:solidFill>
                <a:latin typeface="微軟正黑體" panose="020B0604030504040204" pitchFamily="34" charset="-120"/>
                <a:ea typeface="微軟正黑體" panose="020B0604030504040204" pitchFamily="34" charset="-120"/>
                <a:cs typeface="+mn-lt"/>
              </a:rPr>
              <a:t>300 GB</a:t>
            </a:r>
            <a:r>
              <a:rPr lang="zh-TW" altLang="en-US" sz="1400">
                <a:solidFill>
                  <a:schemeClr val="bg1"/>
                </a:solidFill>
                <a:latin typeface="微軟正黑體" panose="020B0604030504040204" pitchFamily="34" charset="-120"/>
                <a:ea typeface="微軟正黑體" panose="020B0604030504040204" pitchFamily="34" charset="-120"/>
                <a:cs typeface="+mn-lt"/>
              </a:rPr>
              <a:t>，使用過往 </a:t>
            </a:r>
            <a:r>
              <a:rPr lang="en-US" altLang="zh-TW" sz="1400">
                <a:solidFill>
                  <a:schemeClr val="bg1"/>
                </a:solidFill>
                <a:latin typeface="微軟正黑體" panose="020B0604030504040204" pitchFamily="34" charset="-120"/>
                <a:ea typeface="微軟正黑體" panose="020B0604030504040204" pitchFamily="34" charset="-120"/>
                <a:cs typeface="+mn-lt"/>
              </a:rPr>
              <a:t>1GbE</a:t>
            </a:r>
            <a:r>
              <a:rPr lang="zh-TW" altLang="en-US" sz="1400">
                <a:solidFill>
                  <a:schemeClr val="bg1"/>
                </a:solidFill>
                <a:latin typeface="微軟正黑體" panose="020B0604030504040204" pitchFamily="34" charset="-120"/>
                <a:ea typeface="微軟正黑體" panose="020B0604030504040204" pitchFamily="34" charset="-120"/>
                <a:cs typeface="+mn-lt"/>
              </a:rPr>
              <a:t> 網路需要約 </a:t>
            </a:r>
            <a:r>
              <a:rPr lang="en-US" altLang="zh-TW" sz="1400">
                <a:solidFill>
                  <a:schemeClr val="bg1"/>
                </a:solidFill>
                <a:latin typeface="微軟正黑體" panose="020B0604030504040204" pitchFamily="34" charset="-120"/>
                <a:ea typeface="微軟正黑體" panose="020B0604030504040204" pitchFamily="34" charset="-120"/>
                <a:cs typeface="+mn-lt"/>
              </a:rPr>
              <a:t>50</a:t>
            </a:r>
            <a:r>
              <a:rPr lang="zh-TW" altLang="en-US" sz="1400">
                <a:solidFill>
                  <a:schemeClr val="bg1"/>
                </a:solidFill>
                <a:latin typeface="微軟正黑體" panose="020B0604030504040204" pitchFamily="34" charset="-120"/>
                <a:ea typeface="微軟正黑體" panose="020B0604030504040204" pitchFamily="34" charset="-120"/>
                <a:cs typeface="+mn-lt"/>
              </a:rPr>
              <a:t> 分鐘才能完成，升級到 </a:t>
            </a:r>
            <a:r>
              <a:rPr lang="en-US" altLang="zh-TW" sz="1400">
                <a:solidFill>
                  <a:schemeClr val="bg1"/>
                </a:solidFill>
                <a:latin typeface="微軟正黑體" panose="020B0604030504040204" pitchFamily="34" charset="-120"/>
                <a:ea typeface="微軟正黑體" panose="020B0604030504040204" pitchFamily="34" charset="-120"/>
                <a:cs typeface="+mn-lt"/>
              </a:rPr>
              <a:t>10GbE </a:t>
            </a:r>
            <a:r>
              <a:rPr lang="zh-TW" altLang="en-US" sz="1400">
                <a:solidFill>
                  <a:schemeClr val="bg1"/>
                </a:solidFill>
                <a:latin typeface="微軟正黑體" panose="020B0604030504040204" pitchFamily="34" charset="-120"/>
                <a:ea typeface="微軟正黑體" panose="020B0604030504040204" pitchFamily="34" charset="-120"/>
                <a:cs typeface="+mn-lt"/>
              </a:rPr>
              <a:t>網路完成同樣的任務僅需約 </a:t>
            </a:r>
            <a:r>
              <a:rPr lang="en-US" altLang="zh-TW" sz="1400">
                <a:solidFill>
                  <a:schemeClr val="bg1"/>
                </a:solidFill>
                <a:latin typeface="微軟正黑體" panose="020B0604030504040204" pitchFamily="34" charset="-120"/>
                <a:ea typeface="微軟正黑體" panose="020B0604030504040204" pitchFamily="34" charset="-120"/>
                <a:cs typeface="+mn-lt"/>
              </a:rPr>
              <a:t>5</a:t>
            </a:r>
            <a:r>
              <a:rPr lang="zh-TW" altLang="en-US" sz="1400">
                <a:solidFill>
                  <a:schemeClr val="bg1"/>
                </a:solidFill>
                <a:latin typeface="微軟正黑體" panose="020B0604030504040204" pitchFamily="34" charset="-120"/>
                <a:ea typeface="微軟正黑體" panose="020B0604030504040204" pitchFamily="34" charset="-120"/>
                <a:cs typeface="+mn-lt"/>
              </a:rPr>
              <a:t> 分鐘，速度較前者快了 </a:t>
            </a:r>
            <a:r>
              <a:rPr lang="en-US" altLang="zh-TW" sz="1400">
                <a:solidFill>
                  <a:schemeClr val="bg1"/>
                </a:solidFill>
                <a:latin typeface="微軟正黑體" panose="020B0604030504040204" pitchFamily="34" charset="-120"/>
                <a:ea typeface="微軟正黑體" panose="020B0604030504040204" pitchFamily="34" charset="-120"/>
                <a:cs typeface="+mn-lt"/>
              </a:rPr>
              <a:t>10</a:t>
            </a:r>
            <a:r>
              <a:rPr lang="zh-TW" altLang="en-US" sz="1400">
                <a:solidFill>
                  <a:schemeClr val="bg1"/>
                </a:solidFill>
                <a:latin typeface="微軟正黑體" panose="020B0604030504040204" pitchFamily="34" charset="-120"/>
                <a:ea typeface="微軟正黑體" panose="020B0604030504040204" pitchFamily="34" charset="-120"/>
                <a:cs typeface="+mn-lt"/>
              </a:rPr>
              <a:t> 倍</a:t>
            </a:r>
            <a:r>
              <a:rPr lang="en-US" altLang="zh-TW" sz="1400">
                <a:solidFill>
                  <a:schemeClr val="bg1"/>
                </a:solidFill>
                <a:latin typeface="微軟正黑體" panose="020B0604030504040204" pitchFamily="34" charset="-120"/>
                <a:ea typeface="微軟正黑體" panose="020B0604030504040204" pitchFamily="34" charset="-120"/>
                <a:cs typeface="+mn-lt"/>
              </a:rPr>
              <a:t>!</a:t>
            </a:r>
            <a:r>
              <a:rPr lang="zh-TW" altLang="en-US" sz="1400">
                <a:solidFill>
                  <a:schemeClr val="bg1"/>
                </a:solidFill>
                <a:latin typeface="微軟正黑體" panose="020B0604030504040204" pitchFamily="34" charset="-120"/>
                <a:ea typeface="微軟正黑體" panose="020B0604030504040204" pitchFamily="34" charset="-120"/>
                <a:cs typeface="+mn-lt"/>
              </a:rPr>
              <a:t>在分秒必爭的工作環境中大幅縮短等待時間，效率顯著提升。</a:t>
            </a:r>
            <a:r>
              <a:rPr lang="en-US" altLang="zh-TW" sz="1400">
                <a:solidFill>
                  <a:schemeClr val="bg1"/>
                </a:solidFill>
                <a:latin typeface="微軟正黑體" panose="020B0604030504040204" pitchFamily="34" charset="-120"/>
                <a:ea typeface="微軟正黑體" panose="020B0604030504040204" pitchFamily="34" charset="-120"/>
                <a:cs typeface="+mn-lt"/>
              </a:rPr>
              <a:t>10GbE </a:t>
            </a:r>
            <a:r>
              <a:rPr lang="zh-TW" altLang="en-US" sz="1400">
                <a:solidFill>
                  <a:schemeClr val="bg1"/>
                </a:solidFill>
                <a:latin typeface="微軟正黑體" panose="020B0604030504040204" pitchFamily="34" charset="-120"/>
                <a:ea typeface="微軟正黑體" panose="020B0604030504040204" pitchFamily="34" charset="-120"/>
                <a:cs typeface="+mn-lt"/>
              </a:rPr>
              <a:t>網路可以說是高生產力標配</a:t>
            </a:r>
            <a:r>
              <a:rPr lang="en-US" altLang="zh-TW" sz="1400">
                <a:solidFill>
                  <a:schemeClr val="bg1"/>
                </a:solidFill>
                <a:latin typeface="微軟正黑體" panose="020B0604030504040204" pitchFamily="34" charset="-120"/>
                <a:ea typeface="微軟正黑體" panose="020B0604030504040204" pitchFamily="34" charset="-120"/>
                <a:cs typeface="+mn-lt"/>
              </a:rPr>
              <a:t>!!!</a:t>
            </a:r>
            <a:endParaRPr lang="en-US" altLang="zh-TW" sz="1400">
              <a:solidFill>
                <a:schemeClr val="bg1"/>
              </a:solidFill>
              <a:latin typeface="微軟正黑體" panose="020B0604030504040204" pitchFamily="34" charset="-120"/>
              <a:ea typeface="微軟正黑體" panose="020B0604030504040204" pitchFamily="34" charset="-120"/>
              <a:cs typeface="Arial"/>
            </a:endParaRPr>
          </a:p>
        </p:txBody>
      </p:sp>
      <p:sp>
        <p:nvSpPr>
          <p:cNvPr id="112" name="文字方塊 111">
            <a:extLst>
              <a:ext uri="{FF2B5EF4-FFF2-40B4-BE49-F238E27FC236}">
                <a16:creationId xmlns:a16="http://schemas.microsoft.com/office/drawing/2014/main" id="{AD5BB9D7-B895-664F-AA83-1509D8AB19CF}"/>
              </a:ext>
            </a:extLst>
          </p:cNvPr>
          <p:cNvSpPr txBox="1"/>
          <p:nvPr/>
        </p:nvSpPr>
        <p:spPr>
          <a:xfrm>
            <a:off x="7489796" y="2929857"/>
            <a:ext cx="3892550" cy="646331"/>
          </a:xfrm>
          <a:prstGeom prst="rect">
            <a:avLst/>
          </a:prstGeom>
          <a:noFill/>
        </p:spPr>
        <p:txBody>
          <a:bodyPr wrap="square" lIns="91440" tIns="45720" rIns="91440" bIns="45720" rtlCol="0" anchor="t">
            <a:spAutoFit/>
          </a:bodyPr>
          <a:lstStyle/>
          <a:p>
            <a:r>
              <a:rPr lang="en-US" altLang="zh-TW" b="1">
                <a:solidFill>
                  <a:srgbClr val="06FAF3"/>
                </a:solidFill>
                <a:latin typeface="+mj-ea"/>
                <a:ea typeface="+mj-ea"/>
                <a:cs typeface="Calibri"/>
              </a:rPr>
              <a:t>QNAP </a:t>
            </a:r>
            <a:r>
              <a:rPr lang="en-US" altLang="zh-TW" b="1" err="1">
                <a:solidFill>
                  <a:srgbClr val="06FAF3"/>
                </a:solidFill>
                <a:latin typeface="+mj-ea"/>
                <a:ea typeface="+mj-ea"/>
                <a:cs typeface="Calibri"/>
              </a:rPr>
              <a:t>有著完整的</a:t>
            </a:r>
            <a:r>
              <a:rPr lang="en-US" altLang="zh-TW" b="1">
                <a:solidFill>
                  <a:srgbClr val="06FAF3"/>
                </a:solidFill>
                <a:latin typeface="+mj-ea"/>
                <a:ea typeface="+mj-ea"/>
                <a:cs typeface="Calibri"/>
              </a:rPr>
              <a:t> 10GbE </a:t>
            </a:r>
            <a:r>
              <a:rPr lang="en-US" altLang="zh-TW" b="1" err="1">
                <a:solidFill>
                  <a:srgbClr val="06FAF3"/>
                </a:solidFill>
                <a:latin typeface="+mj-ea"/>
                <a:ea typeface="+mj-ea"/>
                <a:cs typeface="Calibri"/>
              </a:rPr>
              <a:t>產品架構，助您輕鬆升級高網速環境</a:t>
            </a:r>
            <a:r>
              <a:rPr lang="en-US" altLang="zh-TW" b="1">
                <a:solidFill>
                  <a:srgbClr val="06FAF3"/>
                </a:solidFill>
                <a:latin typeface="+mj-ea"/>
                <a:ea typeface="+mj-ea"/>
                <a:cs typeface="Calibri"/>
              </a:rPr>
              <a:t>!!!</a:t>
            </a:r>
          </a:p>
        </p:txBody>
      </p:sp>
      <p:pic>
        <p:nvPicPr>
          <p:cNvPr id="113" name="圖形 112">
            <a:extLst>
              <a:ext uri="{FF2B5EF4-FFF2-40B4-BE49-F238E27FC236}">
                <a16:creationId xmlns:a16="http://schemas.microsoft.com/office/drawing/2014/main" id="{8416FB8A-A27F-BA4C-5DF7-9C4F005156D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623050" y="2897550"/>
            <a:ext cx="753337" cy="713600"/>
          </a:xfrm>
          <a:prstGeom prst="rect">
            <a:avLst/>
          </a:prstGeom>
        </p:spPr>
      </p:pic>
      <p:sp>
        <p:nvSpPr>
          <p:cNvPr id="114" name="矩形: 圓角化同側角落 113">
            <a:extLst>
              <a:ext uri="{FF2B5EF4-FFF2-40B4-BE49-F238E27FC236}">
                <a16:creationId xmlns:a16="http://schemas.microsoft.com/office/drawing/2014/main" id="{2DB68AF3-9028-5567-453E-EB1F7E1C5D73}"/>
              </a:ext>
            </a:extLst>
          </p:cNvPr>
          <p:cNvSpPr/>
          <p:nvPr/>
        </p:nvSpPr>
        <p:spPr>
          <a:xfrm>
            <a:off x="7376387" y="2826859"/>
            <a:ext cx="4119369" cy="819065"/>
          </a:xfrm>
          <a:prstGeom prst="round2SameRect">
            <a:avLst>
              <a:gd name="adj1" fmla="val 5250"/>
              <a:gd name="adj2" fmla="val 6202"/>
            </a:avLst>
          </a:prstGeom>
          <a:noFill/>
          <a:ln w="19050">
            <a:gradFill flip="none" rotWithShape="1">
              <a:gsLst>
                <a:gs pos="0">
                  <a:srgbClr val="06FAF3"/>
                </a:gs>
                <a:gs pos="68000">
                  <a:srgbClr val="669FF1"/>
                </a:gs>
                <a:gs pos="100000">
                  <a:srgbClr val="DE56D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Tree>
    <p:extLst>
      <p:ext uri="{BB962C8B-B14F-4D97-AF65-F5344CB8AC3E}">
        <p14:creationId xmlns:p14="http://schemas.microsoft.com/office/powerpoint/2010/main" val="672528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0BAA35EC-D665-A6E3-3675-06AC1BD5567A}"/>
              </a:ext>
            </a:extLst>
          </p:cNvPr>
          <p:cNvSpPr>
            <a:spLocks noGrp="1"/>
          </p:cNvSpPr>
          <p:nvPr>
            <p:ph idx="1"/>
          </p:nvPr>
        </p:nvSpPr>
        <p:spPr>
          <a:xfrm>
            <a:off x="640081" y="1775638"/>
            <a:ext cx="6598920" cy="1523822"/>
          </a:xfrm>
        </p:spPr>
        <p:txBody>
          <a:bodyPr vert="horz" lIns="91440" tIns="45720" rIns="91440" bIns="45720" rtlCol="0" anchor="t">
            <a:normAutofit lnSpcReduction="10000"/>
          </a:bodyPr>
          <a:lstStyle/>
          <a:p>
            <a:r>
              <a:rPr lang="en-US" altLang="zh-TW" sz="4800"/>
              <a:t>QXG-10G2SF-X710 </a:t>
            </a:r>
            <a:endParaRPr lang="zh-TW"/>
          </a:p>
          <a:p>
            <a:r>
              <a:rPr lang="zh-TW" altLang="en-US" sz="4800"/>
              <a:t>效能實測</a:t>
            </a:r>
            <a:endParaRPr lang="zh-TW"/>
          </a:p>
          <a:p>
            <a:endParaRPr lang="zh-TW" altLang="en-US" sz="4800"/>
          </a:p>
        </p:txBody>
      </p:sp>
    </p:spTree>
    <p:extLst>
      <p:ext uri="{BB962C8B-B14F-4D97-AF65-F5344CB8AC3E}">
        <p14:creationId xmlns:p14="http://schemas.microsoft.com/office/powerpoint/2010/main" val="1400629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749040" y="5717881"/>
            <a:ext cx="5006340" cy="523220"/>
          </a:xfrm>
          <a:prstGeom prst="rect">
            <a:avLst/>
          </a:prstGeom>
          <a:noFill/>
        </p:spPr>
        <p:txBody>
          <a:bodyPr wrap="square" lIns="91440" tIns="45720" rIns="91440" bIns="45720" rtlCol="0" anchor="t">
            <a:spAutoFit/>
          </a:bodyPr>
          <a:lstStyle/>
          <a:p>
            <a:pPr algn="just"/>
            <a:r>
              <a:rPr lang="en-US" altLang="zh-TW" sz="2800">
                <a:solidFill>
                  <a:schemeClr val="bg1"/>
                </a:solidFill>
              </a:rPr>
              <a:t>2 x 10GbE SMB </a:t>
            </a:r>
            <a:r>
              <a:rPr lang="zh-TW" altLang="en-US" sz="2800">
                <a:solidFill>
                  <a:schemeClr val="bg1"/>
                </a:solidFill>
              </a:rPr>
              <a:t>循環吞吐效能</a:t>
            </a:r>
          </a:p>
        </p:txBody>
      </p:sp>
      <p:sp>
        <p:nvSpPr>
          <p:cNvPr id="4" name="標題 1">
            <a:extLst>
              <a:ext uri="{FF2B5EF4-FFF2-40B4-BE49-F238E27FC236}">
                <a16:creationId xmlns:a16="http://schemas.microsoft.com/office/drawing/2014/main" id="{B37B7F20-1B80-15C9-67EE-2931BDFE98B1}"/>
              </a:ext>
            </a:extLst>
          </p:cNvPr>
          <p:cNvSpPr txBox="1">
            <a:spLocks/>
          </p:cNvSpPr>
          <p:nvPr/>
        </p:nvSpPr>
        <p:spPr>
          <a:xfrm>
            <a:off x="2971800" y="4586913"/>
            <a:ext cx="6598920" cy="11309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TW" sz="7200" b="1">
                <a:solidFill>
                  <a:schemeClr val="bg1"/>
                </a:solidFill>
                <a:latin typeface="+mn-lt"/>
                <a:ea typeface="+mn-ea"/>
                <a:cs typeface="+mn-cs"/>
              </a:rPr>
              <a:t>LIVE DEMO</a:t>
            </a:r>
            <a:endParaRPr lang="zh-TW" altLang="en-US" sz="7200" b="1">
              <a:solidFill>
                <a:schemeClr val="bg1"/>
              </a:solidFill>
              <a:latin typeface="+mn-lt"/>
              <a:ea typeface="+mn-ea"/>
              <a:cs typeface="+mn-cs"/>
            </a:endParaRPr>
          </a:p>
        </p:txBody>
      </p:sp>
    </p:spTree>
    <p:extLst>
      <p:ext uri="{BB962C8B-B14F-4D97-AF65-F5344CB8AC3E}">
        <p14:creationId xmlns:p14="http://schemas.microsoft.com/office/powerpoint/2010/main" val="1432072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2018" y="5382138"/>
            <a:ext cx="2210245" cy="1381403"/>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7B64F4D4-87D5-1CB7-C51C-AA6C574271F9}"/>
              </a:ext>
            </a:extLst>
          </p:cNvPr>
          <p:cNvSpPr txBox="1"/>
          <p:nvPr/>
        </p:nvSpPr>
        <p:spPr>
          <a:xfrm>
            <a:off x="2311672" y="1591550"/>
            <a:ext cx="2252683"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1 x 10GbE SMB</a:t>
            </a:r>
            <a:endParaRPr lang="zh-TW" altLang="en-US" sz="1600" b="1">
              <a:solidFill>
                <a:schemeClr val="bg1"/>
              </a:solidFill>
              <a:cs typeface="Arial"/>
            </a:endParaRPr>
          </a:p>
          <a:p>
            <a:pPr algn="ctr"/>
            <a:r>
              <a:rPr lang="en-US" altLang="zh-TW" sz="1600" b="1" err="1">
                <a:solidFill>
                  <a:schemeClr val="bg1"/>
                </a:solidFill>
                <a:cs typeface="Arial"/>
              </a:rPr>
              <a:t>循環傳輸</a:t>
            </a:r>
            <a:r>
              <a:rPr lang="en-US" altLang="zh-TW" sz="1600" b="1">
                <a:solidFill>
                  <a:schemeClr val="bg1"/>
                </a:solidFill>
                <a:cs typeface="Arial"/>
              </a:rPr>
              <a:t> (1MB)</a:t>
            </a:r>
          </a:p>
        </p:txBody>
      </p:sp>
      <p:sp>
        <p:nvSpPr>
          <p:cNvPr id="17" name="文字方塊 16">
            <a:extLst>
              <a:ext uri="{FF2B5EF4-FFF2-40B4-BE49-F238E27FC236}">
                <a16:creationId xmlns:a16="http://schemas.microsoft.com/office/drawing/2014/main" id="{7B64F4D4-87D5-1CB7-C51C-AA6C574271F9}"/>
              </a:ext>
            </a:extLst>
          </p:cNvPr>
          <p:cNvSpPr txBox="1"/>
          <p:nvPr/>
        </p:nvSpPr>
        <p:spPr>
          <a:xfrm>
            <a:off x="7391797" y="1596336"/>
            <a:ext cx="2252683"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2 x 10GbE SMB</a:t>
            </a:r>
            <a:endParaRPr lang="zh-TW" altLang="en-US" sz="1600" b="1">
              <a:solidFill>
                <a:schemeClr val="bg1"/>
              </a:solidFill>
              <a:cs typeface="Arial"/>
            </a:endParaRPr>
          </a:p>
          <a:p>
            <a:pPr algn="ctr"/>
            <a:r>
              <a:rPr lang="en-US" altLang="zh-TW" sz="1600" b="1" err="1">
                <a:solidFill>
                  <a:schemeClr val="bg1"/>
                </a:solidFill>
                <a:cs typeface="Arial"/>
              </a:rPr>
              <a:t>循環傳輸</a:t>
            </a:r>
            <a:r>
              <a:rPr lang="en-US" altLang="zh-TW" sz="1600" b="1">
                <a:solidFill>
                  <a:schemeClr val="bg1"/>
                </a:solidFill>
                <a:cs typeface="Arial"/>
              </a:rPr>
              <a:t> (1MB)</a:t>
            </a:r>
          </a:p>
        </p:txBody>
      </p:sp>
      <p:sp>
        <p:nvSpPr>
          <p:cNvPr id="20" name="矩形 19"/>
          <p:cNvSpPr/>
          <p:nvPr/>
        </p:nvSpPr>
        <p:spPr>
          <a:xfrm>
            <a:off x="3457405" y="5450997"/>
            <a:ext cx="797383" cy="275256"/>
          </a:xfrm>
          <a:prstGeom prst="rect">
            <a:avLst/>
          </a:prstGeom>
        </p:spPr>
        <p:txBody>
          <a:bodyPr wrap="none">
            <a:spAutoFit/>
          </a:bodyPr>
          <a:lstStyle/>
          <a:p>
            <a:pPr algn="ctr">
              <a:tabLst>
                <a:tab pos="180975" algn="l"/>
              </a:tabLst>
            </a:pPr>
            <a:r>
              <a:rPr lang="en-US" altLang="zh-TW" sz="1400" b="1">
                <a:solidFill>
                  <a:schemeClr val="bg1"/>
                </a:solidFill>
              </a:rPr>
              <a:t>TS-855X</a:t>
            </a:r>
          </a:p>
        </p:txBody>
      </p:sp>
      <p:sp>
        <p:nvSpPr>
          <p:cNvPr id="21" name="文字方塊 20"/>
          <p:cNvSpPr txBox="1"/>
          <p:nvPr/>
        </p:nvSpPr>
        <p:spPr>
          <a:xfrm>
            <a:off x="3457405" y="5752391"/>
            <a:ext cx="6884765" cy="938719"/>
          </a:xfrm>
          <a:prstGeom prst="rect">
            <a:avLst/>
          </a:prstGeom>
          <a:noFill/>
        </p:spPr>
        <p:txBody>
          <a:bodyPr wrap="square" lIns="91440" tIns="45720" rIns="91440" bIns="45720" rtlCol="0" anchor="t">
            <a:spAutoFit/>
          </a:bodyPr>
          <a:lstStyle/>
          <a:p>
            <a:pPr marL="180975" indent="-180975">
              <a:tabLst>
                <a:tab pos="180975" algn="l"/>
              </a:tabLst>
            </a:pPr>
            <a:r>
              <a:rPr lang="zh-TW" altLang="en-US" sz="1100">
                <a:solidFill>
                  <a:schemeClr val="bg1"/>
                </a:solidFill>
              </a:rPr>
              <a:t>測試環境</a:t>
            </a:r>
            <a:r>
              <a:rPr lang="en-US" altLang="zh-TW" sz="1100">
                <a:solidFill>
                  <a:schemeClr val="bg1"/>
                </a:solidFill>
              </a:rPr>
              <a:t>:</a:t>
            </a:r>
          </a:p>
          <a:p>
            <a:pPr marL="180975" indent="-180975">
              <a:buFont typeface="Arial" panose="020B0604020202020204" pitchFamily="34" charset="0"/>
              <a:buChar char="•"/>
              <a:tabLst>
                <a:tab pos="180975" algn="l"/>
              </a:tabLst>
            </a:pPr>
            <a:r>
              <a:rPr lang="en-US" altLang="zh-TW" sz="1100">
                <a:solidFill>
                  <a:schemeClr val="bg1"/>
                </a:solidFill>
              </a:rPr>
              <a:t>NAS: TS-855X</a:t>
            </a:r>
          </a:p>
          <a:p>
            <a:pPr marL="180975" indent="-180975">
              <a:buFont typeface="Arial" panose="020B0604020202020204" pitchFamily="34" charset="0"/>
              <a:buChar char="•"/>
              <a:tabLst>
                <a:tab pos="180975" algn="l"/>
              </a:tabLst>
            </a:pPr>
            <a:r>
              <a:rPr lang="en-US" altLang="zh-TW" sz="1100">
                <a:solidFill>
                  <a:schemeClr val="bg1"/>
                </a:solidFill>
              </a:rPr>
              <a:t>CPU: Intel Atom® C5125 processor, </a:t>
            </a:r>
            <a:r>
              <a:rPr lang="zh-TW" altLang="en-US" sz="1100">
                <a:solidFill>
                  <a:schemeClr val="bg1"/>
                </a:solidFill>
              </a:rPr>
              <a:t>最高 </a:t>
            </a:r>
            <a:r>
              <a:rPr lang="en-US" altLang="zh-TW" sz="1100">
                <a:solidFill>
                  <a:schemeClr val="bg1"/>
                </a:solidFill>
              </a:rPr>
              <a:t>2800 MHZ (8C, 8T)</a:t>
            </a:r>
          </a:p>
          <a:p>
            <a:pPr marL="180975" indent="-180975">
              <a:buFont typeface="Arial" panose="020B0604020202020204" pitchFamily="34" charset="0"/>
              <a:buChar char="•"/>
              <a:tabLst>
                <a:tab pos="180975" algn="l"/>
              </a:tabLst>
            </a:pPr>
            <a:r>
              <a:rPr lang="en-US" altLang="zh-TW" sz="1100">
                <a:solidFill>
                  <a:schemeClr val="bg1"/>
                </a:solidFill>
              </a:rPr>
              <a:t>Volume type: Raid 5, Samsung 870 EVO 1TB x8</a:t>
            </a:r>
          </a:p>
          <a:p>
            <a:pPr marL="180975" indent="-180975">
              <a:buFont typeface="Arial" panose="020B0604020202020204" pitchFamily="34" charset="0"/>
              <a:buChar char="•"/>
              <a:tabLst>
                <a:tab pos="180975" algn="l"/>
              </a:tabLst>
            </a:pPr>
            <a:r>
              <a:rPr lang="en-US" altLang="zh-TW" sz="1100">
                <a:solidFill>
                  <a:schemeClr val="bg1"/>
                </a:solidFill>
              </a:rPr>
              <a:t>Client PC: Windows Server 2022, AMD EPYC 7302P 16-Core Processor 2.9Ghz, 96GB RAM</a:t>
            </a:r>
          </a:p>
        </p:txBody>
      </p:sp>
      <p:sp>
        <p:nvSpPr>
          <p:cNvPr id="2" name="標題 1">
            <a:extLst>
              <a:ext uri="{FF2B5EF4-FFF2-40B4-BE49-F238E27FC236}">
                <a16:creationId xmlns:a16="http://schemas.microsoft.com/office/drawing/2014/main" id="{6EF77C63-6075-08EF-C509-2687A437AE06}"/>
              </a:ext>
            </a:extLst>
          </p:cNvPr>
          <p:cNvSpPr>
            <a:spLocks noGrp="1"/>
          </p:cNvSpPr>
          <p:nvPr>
            <p:ph type="title"/>
          </p:nvPr>
        </p:nvSpPr>
        <p:spPr/>
        <p:txBody>
          <a:bodyPr/>
          <a:lstStyle/>
          <a:p>
            <a:r>
              <a:rPr lang="zh-TW" altLang="en-US" sz="4000" b="1"/>
              <a:t>高達 </a:t>
            </a:r>
            <a:r>
              <a:rPr lang="en-US" altLang="zh-TW" sz="4000" b="1"/>
              <a:t>1000+MB/s</a:t>
            </a:r>
            <a:r>
              <a:rPr lang="zh-TW" altLang="en-US" sz="4000" b="1"/>
              <a:t> 讀寫效能，傳檔</a:t>
            </a:r>
            <a:r>
              <a:rPr lang="en-US" altLang="zh-TW" sz="4000" b="1"/>
              <a:t>/</a:t>
            </a:r>
            <a:r>
              <a:rPr lang="zh-TW" altLang="en-US" sz="4000" b="1"/>
              <a:t>備份一氣呵成</a:t>
            </a:r>
            <a:endParaRPr lang="zh-TW" altLang="en-US"/>
          </a:p>
        </p:txBody>
      </p:sp>
      <p:graphicFrame>
        <p:nvGraphicFramePr>
          <p:cNvPr id="3" name="圖表 2">
            <a:extLst>
              <a:ext uri="{FF2B5EF4-FFF2-40B4-BE49-F238E27FC236}">
                <a16:creationId xmlns:a16="http://schemas.microsoft.com/office/drawing/2014/main" id="{A94D4983-3166-80E4-1C8F-7C956FE4D8A8}"/>
              </a:ext>
            </a:extLst>
          </p:cNvPr>
          <p:cNvGraphicFramePr>
            <a:graphicFrameLocks/>
          </p:cNvGraphicFramePr>
          <p:nvPr>
            <p:extLst>
              <p:ext uri="{D42A27DB-BD31-4B8C-83A1-F6EECF244321}">
                <p14:modId xmlns:p14="http://schemas.microsoft.com/office/powerpoint/2010/main" val="2352334924"/>
              </p:ext>
            </p:extLst>
          </p:nvPr>
        </p:nvGraphicFramePr>
        <p:xfrm>
          <a:off x="6454689" y="2116817"/>
          <a:ext cx="4572000" cy="31245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圖表 3">
            <a:extLst>
              <a:ext uri="{FF2B5EF4-FFF2-40B4-BE49-F238E27FC236}">
                <a16:creationId xmlns:a16="http://schemas.microsoft.com/office/drawing/2014/main" id="{0CA056B0-2A2B-6179-4CBF-98DCC10C5442}"/>
              </a:ext>
            </a:extLst>
          </p:cNvPr>
          <p:cNvGraphicFramePr>
            <a:graphicFrameLocks/>
          </p:cNvGraphicFramePr>
          <p:nvPr>
            <p:extLst>
              <p:ext uri="{D42A27DB-BD31-4B8C-83A1-F6EECF244321}">
                <p14:modId xmlns:p14="http://schemas.microsoft.com/office/powerpoint/2010/main" val="2773866763"/>
              </p:ext>
            </p:extLst>
          </p:nvPr>
        </p:nvGraphicFramePr>
        <p:xfrm>
          <a:off x="1349138" y="2116817"/>
          <a:ext cx="4572000" cy="3124535"/>
        </p:xfrm>
        <a:graphic>
          <a:graphicData uri="http://schemas.openxmlformats.org/drawingml/2006/chart">
            <c:chart xmlns:c="http://schemas.openxmlformats.org/drawingml/2006/chart" xmlns:r="http://schemas.openxmlformats.org/officeDocument/2006/relationships" r:id="rId5"/>
          </a:graphicData>
        </a:graphic>
      </p:graphicFrame>
      <p:sp>
        <p:nvSpPr>
          <p:cNvPr id="5" name="文字方塊 4">
            <a:extLst>
              <a:ext uri="{FF2B5EF4-FFF2-40B4-BE49-F238E27FC236}">
                <a16:creationId xmlns:a16="http://schemas.microsoft.com/office/drawing/2014/main" id="{947FF9EA-69C3-2589-1BFA-87921BDF1381}"/>
              </a:ext>
            </a:extLst>
          </p:cNvPr>
          <p:cNvSpPr txBox="1"/>
          <p:nvPr/>
        </p:nvSpPr>
        <p:spPr>
          <a:xfrm>
            <a:off x="2339769" y="5072075"/>
            <a:ext cx="897366" cy="338554"/>
          </a:xfrm>
          <a:prstGeom prst="rect">
            <a:avLst/>
          </a:prstGeom>
          <a:noFill/>
        </p:spPr>
        <p:txBody>
          <a:bodyPr wrap="square" lIns="91440" tIns="45720" rIns="91440" bIns="45720" rtlCol="0" anchor="t">
            <a:spAutoFit/>
          </a:bodyPr>
          <a:lstStyle/>
          <a:p>
            <a:pPr algn="ctr"/>
            <a:r>
              <a:rPr lang="en-US" altLang="zh-TW" sz="1600" b="1" err="1">
                <a:solidFill>
                  <a:schemeClr val="bg1"/>
                </a:solidFill>
                <a:cs typeface="Arial"/>
              </a:rPr>
              <a:t>寫入</a:t>
            </a:r>
          </a:p>
        </p:txBody>
      </p:sp>
      <p:sp>
        <p:nvSpPr>
          <p:cNvPr id="18" name="文字方塊 17">
            <a:extLst>
              <a:ext uri="{FF2B5EF4-FFF2-40B4-BE49-F238E27FC236}">
                <a16:creationId xmlns:a16="http://schemas.microsoft.com/office/drawing/2014/main" id="{C5EC596B-3388-8B57-66D2-82D0596F58E6}"/>
              </a:ext>
            </a:extLst>
          </p:cNvPr>
          <p:cNvSpPr txBox="1"/>
          <p:nvPr/>
        </p:nvSpPr>
        <p:spPr>
          <a:xfrm>
            <a:off x="4330971" y="5072075"/>
            <a:ext cx="897366" cy="338554"/>
          </a:xfrm>
          <a:prstGeom prst="rect">
            <a:avLst/>
          </a:prstGeom>
          <a:noFill/>
        </p:spPr>
        <p:txBody>
          <a:bodyPr wrap="square" lIns="91440" tIns="45720" rIns="91440" bIns="45720" rtlCol="0" anchor="t">
            <a:spAutoFit/>
          </a:bodyPr>
          <a:lstStyle/>
          <a:p>
            <a:pPr algn="ctr"/>
            <a:r>
              <a:rPr lang="en-US" altLang="zh-TW" sz="1600" b="1" err="1">
                <a:solidFill>
                  <a:schemeClr val="bg1"/>
                </a:solidFill>
                <a:cs typeface="Arial"/>
              </a:rPr>
              <a:t>讀取</a:t>
            </a:r>
            <a:endParaRPr lang="en-US" altLang="zh-TW" sz="1600" b="1">
              <a:solidFill>
                <a:schemeClr val="bg1"/>
              </a:solidFill>
              <a:cs typeface="Arial"/>
            </a:endParaRPr>
          </a:p>
        </p:txBody>
      </p:sp>
      <p:sp>
        <p:nvSpPr>
          <p:cNvPr id="22" name="文字方塊 21">
            <a:extLst>
              <a:ext uri="{FF2B5EF4-FFF2-40B4-BE49-F238E27FC236}">
                <a16:creationId xmlns:a16="http://schemas.microsoft.com/office/drawing/2014/main" id="{03F98F4F-D134-A0B3-0B16-472E7BF11A56}"/>
              </a:ext>
            </a:extLst>
          </p:cNvPr>
          <p:cNvSpPr txBox="1"/>
          <p:nvPr/>
        </p:nvSpPr>
        <p:spPr>
          <a:xfrm>
            <a:off x="9444804" y="5072075"/>
            <a:ext cx="897366" cy="338554"/>
          </a:xfrm>
          <a:prstGeom prst="rect">
            <a:avLst/>
          </a:prstGeom>
          <a:noFill/>
        </p:spPr>
        <p:txBody>
          <a:bodyPr wrap="square" lIns="91440" tIns="45720" rIns="91440" bIns="45720" rtlCol="0" anchor="t">
            <a:spAutoFit/>
          </a:bodyPr>
          <a:lstStyle/>
          <a:p>
            <a:pPr algn="ctr"/>
            <a:r>
              <a:rPr lang="en-US" altLang="zh-TW" sz="1600" b="1" err="1">
                <a:solidFill>
                  <a:schemeClr val="bg1"/>
                </a:solidFill>
                <a:cs typeface="Arial"/>
              </a:rPr>
              <a:t>讀取</a:t>
            </a:r>
            <a:endParaRPr lang="en-US" altLang="zh-TW" sz="1600" b="1">
              <a:solidFill>
                <a:schemeClr val="bg1"/>
              </a:solidFill>
              <a:cs typeface="Arial"/>
            </a:endParaRPr>
          </a:p>
        </p:txBody>
      </p:sp>
      <p:sp>
        <p:nvSpPr>
          <p:cNvPr id="23" name="文字方塊 22">
            <a:extLst>
              <a:ext uri="{FF2B5EF4-FFF2-40B4-BE49-F238E27FC236}">
                <a16:creationId xmlns:a16="http://schemas.microsoft.com/office/drawing/2014/main" id="{E55CD135-97C2-D405-B718-71BA7BC95657}"/>
              </a:ext>
            </a:extLst>
          </p:cNvPr>
          <p:cNvSpPr txBox="1"/>
          <p:nvPr/>
        </p:nvSpPr>
        <p:spPr>
          <a:xfrm>
            <a:off x="7431396" y="5072075"/>
            <a:ext cx="897366" cy="338554"/>
          </a:xfrm>
          <a:prstGeom prst="rect">
            <a:avLst/>
          </a:prstGeom>
          <a:noFill/>
        </p:spPr>
        <p:txBody>
          <a:bodyPr wrap="square" lIns="91440" tIns="45720" rIns="91440" bIns="45720" rtlCol="0" anchor="t">
            <a:spAutoFit/>
          </a:bodyPr>
          <a:lstStyle/>
          <a:p>
            <a:pPr algn="ctr"/>
            <a:r>
              <a:rPr lang="en-US" altLang="zh-TW" sz="1600" b="1" err="1">
                <a:solidFill>
                  <a:schemeClr val="bg1"/>
                </a:solidFill>
                <a:cs typeface="Arial"/>
              </a:rPr>
              <a:t>寫入</a:t>
            </a:r>
            <a:endParaRPr lang="en-US" altLang="zh-TW" sz="1600" b="1">
              <a:solidFill>
                <a:schemeClr val="bg1"/>
              </a:solidFill>
              <a:cs typeface="Arial"/>
            </a:endParaRPr>
          </a:p>
        </p:txBody>
      </p:sp>
      <p:sp>
        <p:nvSpPr>
          <p:cNvPr id="24" name="文字方塊 23">
            <a:extLst>
              <a:ext uri="{FF2B5EF4-FFF2-40B4-BE49-F238E27FC236}">
                <a16:creationId xmlns:a16="http://schemas.microsoft.com/office/drawing/2014/main" id="{82C9A488-8133-7A78-448A-E05E392C8368}"/>
              </a:ext>
            </a:extLst>
          </p:cNvPr>
          <p:cNvSpPr txBox="1"/>
          <p:nvPr/>
        </p:nvSpPr>
        <p:spPr>
          <a:xfrm>
            <a:off x="7405263" y="2434020"/>
            <a:ext cx="954777" cy="581867"/>
          </a:xfrm>
          <a:prstGeom prst="rect">
            <a:avLst/>
          </a:prstGeom>
          <a:noFill/>
        </p:spPr>
        <p:txBody>
          <a:bodyPr wrap="square" lIns="91440" tIns="45720" rIns="91440" bIns="45720" rtlCol="0" anchor="t">
            <a:spAutoFit/>
          </a:bodyPr>
          <a:lstStyle/>
          <a:p>
            <a:pPr algn="ctr"/>
            <a:r>
              <a:rPr lang="en-US" altLang="zh-TW" sz="1600" b="1"/>
              <a:t>2,348 MB/s</a:t>
            </a:r>
            <a:endParaRPr lang="zh-TW" altLang="en-US" sz="1600" b="1"/>
          </a:p>
        </p:txBody>
      </p:sp>
      <p:sp>
        <p:nvSpPr>
          <p:cNvPr id="25" name="文字方塊 24">
            <a:extLst>
              <a:ext uri="{FF2B5EF4-FFF2-40B4-BE49-F238E27FC236}">
                <a16:creationId xmlns:a16="http://schemas.microsoft.com/office/drawing/2014/main" id="{D8ADEC64-5624-FAD1-AA80-9DF9F2C8C80D}"/>
              </a:ext>
            </a:extLst>
          </p:cNvPr>
          <p:cNvSpPr txBox="1"/>
          <p:nvPr/>
        </p:nvSpPr>
        <p:spPr>
          <a:xfrm>
            <a:off x="9417210" y="2415264"/>
            <a:ext cx="954777" cy="581867"/>
          </a:xfrm>
          <a:prstGeom prst="rect">
            <a:avLst/>
          </a:prstGeom>
          <a:noFill/>
        </p:spPr>
        <p:txBody>
          <a:bodyPr wrap="square" lIns="91440" tIns="45720" rIns="91440" bIns="45720" rtlCol="0" anchor="t">
            <a:spAutoFit/>
          </a:bodyPr>
          <a:lstStyle/>
          <a:p>
            <a:pPr algn="ctr"/>
            <a:r>
              <a:rPr lang="en-US" altLang="zh-TW" sz="1600" b="1"/>
              <a:t>2,363 MB/s</a:t>
            </a:r>
            <a:endParaRPr lang="zh-TW" altLang="en-US" sz="1600" b="1"/>
          </a:p>
        </p:txBody>
      </p:sp>
      <p:sp>
        <p:nvSpPr>
          <p:cNvPr id="26" name="文字方塊 25">
            <a:extLst>
              <a:ext uri="{FF2B5EF4-FFF2-40B4-BE49-F238E27FC236}">
                <a16:creationId xmlns:a16="http://schemas.microsoft.com/office/drawing/2014/main" id="{44438A27-C986-A143-8F8B-B536306BD96B}"/>
              </a:ext>
            </a:extLst>
          </p:cNvPr>
          <p:cNvSpPr txBox="1"/>
          <p:nvPr/>
        </p:nvSpPr>
        <p:spPr>
          <a:xfrm>
            <a:off x="2313636" y="3730885"/>
            <a:ext cx="954777" cy="581867"/>
          </a:xfrm>
          <a:prstGeom prst="rect">
            <a:avLst/>
          </a:prstGeom>
          <a:noFill/>
        </p:spPr>
        <p:txBody>
          <a:bodyPr wrap="square" lIns="91440" tIns="45720" rIns="91440" bIns="45720" rtlCol="0" anchor="t">
            <a:spAutoFit/>
          </a:bodyPr>
          <a:lstStyle/>
          <a:p>
            <a:pPr algn="ctr"/>
            <a:r>
              <a:rPr lang="en-US" altLang="zh-TW" sz="1600" b="1"/>
              <a:t>1,182 MB/s</a:t>
            </a:r>
            <a:endParaRPr lang="zh-TW" altLang="en-US" sz="1600" b="1"/>
          </a:p>
        </p:txBody>
      </p:sp>
      <p:sp>
        <p:nvSpPr>
          <p:cNvPr id="27" name="文字方塊 26">
            <a:extLst>
              <a:ext uri="{FF2B5EF4-FFF2-40B4-BE49-F238E27FC236}">
                <a16:creationId xmlns:a16="http://schemas.microsoft.com/office/drawing/2014/main" id="{C872BC9D-28B3-8FE5-625D-4DC726503E93}"/>
              </a:ext>
            </a:extLst>
          </p:cNvPr>
          <p:cNvSpPr txBox="1"/>
          <p:nvPr/>
        </p:nvSpPr>
        <p:spPr>
          <a:xfrm>
            <a:off x="4304838" y="3730885"/>
            <a:ext cx="954777" cy="581867"/>
          </a:xfrm>
          <a:prstGeom prst="rect">
            <a:avLst/>
          </a:prstGeom>
          <a:noFill/>
        </p:spPr>
        <p:txBody>
          <a:bodyPr wrap="square" lIns="91440" tIns="45720" rIns="91440" bIns="45720" rtlCol="0" anchor="t">
            <a:spAutoFit/>
          </a:bodyPr>
          <a:lstStyle/>
          <a:p>
            <a:pPr algn="ctr"/>
            <a:r>
              <a:rPr lang="en-US" altLang="zh-TW" sz="1600" b="1"/>
              <a:t>1,181 MB/s</a:t>
            </a:r>
            <a:endParaRPr lang="zh-TW" altLang="en-US" sz="1600" b="1"/>
          </a:p>
        </p:txBody>
      </p:sp>
    </p:spTree>
    <p:extLst>
      <p:ext uri="{BB962C8B-B14F-4D97-AF65-F5344CB8AC3E}">
        <p14:creationId xmlns:p14="http://schemas.microsoft.com/office/powerpoint/2010/main" val="38351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96C46C0F-2E24-60C1-7427-9089BF51B38D}"/>
              </a:ext>
            </a:extLst>
          </p:cNvPr>
          <p:cNvSpPr>
            <a:spLocks noGrp="1"/>
          </p:cNvSpPr>
          <p:nvPr>
            <p:ph idx="1"/>
          </p:nvPr>
        </p:nvSpPr>
        <p:spPr>
          <a:xfrm>
            <a:off x="642213" y="1729918"/>
            <a:ext cx="6284367" cy="1546682"/>
          </a:xfrm>
        </p:spPr>
        <p:txBody>
          <a:bodyPr>
            <a:normAutofit/>
          </a:bodyPr>
          <a:lstStyle/>
          <a:p>
            <a:r>
              <a:rPr lang="zh-TW" altLang="en-US" sz="4800" b="1"/>
              <a:t>搭配 </a:t>
            </a:r>
            <a:r>
              <a:rPr lang="en-US" altLang="zh-TW" sz="4800" b="1"/>
              <a:t>QNAP </a:t>
            </a:r>
            <a:r>
              <a:rPr lang="zh-TW" altLang="en-US" sz="4800" b="1"/>
              <a:t>產品</a:t>
            </a:r>
            <a:endParaRPr lang="en-US" altLang="zh-TW" sz="4800" b="1"/>
          </a:p>
          <a:p>
            <a:r>
              <a:rPr lang="zh-TW" altLang="en-US" sz="4800" b="1"/>
              <a:t>實現多種應用情境</a:t>
            </a:r>
            <a:endParaRPr lang="en-US" altLang="zh-TW" sz="4800" b="1"/>
          </a:p>
        </p:txBody>
      </p:sp>
    </p:spTree>
    <p:extLst>
      <p:ext uri="{BB962C8B-B14F-4D97-AF65-F5344CB8AC3E}">
        <p14:creationId xmlns:p14="http://schemas.microsoft.com/office/powerpoint/2010/main" val="1816980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形 20" descr="雲朵 以實心填滿">
            <a:extLst>
              <a:ext uri="{FF2B5EF4-FFF2-40B4-BE49-F238E27FC236}">
                <a16:creationId xmlns:a16="http://schemas.microsoft.com/office/drawing/2014/main" id="{3D8BB5DC-D998-B835-9A5F-DE2A9339281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2203" b="21888"/>
          <a:stretch/>
        </p:blipFill>
        <p:spPr>
          <a:xfrm>
            <a:off x="2295970" y="2566368"/>
            <a:ext cx="6558132" cy="3666637"/>
          </a:xfrm>
          <a:prstGeom prst="rect">
            <a:avLst/>
          </a:prstGeom>
          <a:effectLst>
            <a:outerShdw blurRad="50800" dist="38100" dir="2700000" algn="tl" rotWithShape="0">
              <a:prstClr val="black">
                <a:alpha val="40000"/>
              </a:prstClr>
            </a:outerShdw>
          </a:effectLst>
        </p:spPr>
      </p:pic>
      <p:sp>
        <p:nvSpPr>
          <p:cNvPr id="19" name="向右箭號 17">
            <a:extLst>
              <a:ext uri="{FF2B5EF4-FFF2-40B4-BE49-F238E27FC236}">
                <a16:creationId xmlns:a16="http://schemas.microsoft.com/office/drawing/2014/main" id="{CAE0EED9-4F0B-99C4-F369-851E12CC56EF}"/>
              </a:ext>
            </a:extLst>
          </p:cNvPr>
          <p:cNvSpPr/>
          <p:nvPr/>
        </p:nvSpPr>
        <p:spPr>
          <a:xfrm>
            <a:off x="1734652" y="3336783"/>
            <a:ext cx="2083848" cy="646331"/>
          </a:xfrm>
          <a:prstGeom prst="rightArrow">
            <a:avLst>
              <a:gd name="adj1" fmla="val 50000"/>
              <a:gd name="adj2" fmla="val 56883"/>
            </a:avLst>
          </a:prstGeom>
          <a:gradFill flip="none" rotWithShape="1">
            <a:gsLst>
              <a:gs pos="0">
                <a:srgbClr val="06FAF3"/>
              </a:gs>
              <a:gs pos="48000">
                <a:srgbClr val="7BA1E6"/>
              </a:gs>
              <a:gs pos="100000">
                <a:srgbClr val="DE56D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2" name="向右箭號 17">
            <a:extLst>
              <a:ext uri="{FF2B5EF4-FFF2-40B4-BE49-F238E27FC236}">
                <a16:creationId xmlns:a16="http://schemas.microsoft.com/office/drawing/2014/main" id="{3CFD673F-FF94-83C5-4CCB-7D87CBD18A04}"/>
              </a:ext>
            </a:extLst>
          </p:cNvPr>
          <p:cNvSpPr/>
          <p:nvPr/>
        </p:nvSpPr>
        <p:spPr>
          <a:xfrm>
            <a:off x="1734652" y="5498669"/>
            <a:ext cx="2083848" cy="646331"/>
          </a:xfrm>
          <a:prstGeom prst="rightArrow">
            <a:avLst>
              <a:gd name="adj1" fmla="val 50000"/>
              <a:gd name="adj2" fmla="val 56883"/>
            </a:avLst>
          </a:prstGeom>
          <a:gradFill flip="none" rotWithShape="1">
            <a:gsLst>
              <a:gs pos="0">
                <a:srgbClr val="06FAF3"/>
              </a:gs>
              <a:gs pos="48000">
                <a:srgbClr val="7BA1E6"/>
              </a:gs>
              <a:gs pos="100000">
                <a:srgbClr val="DE56D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 name="文字方塊 2">
            <a:extLst>
              <a:ext uri="{FF2B5EF4-FFF2-40B4-BE49-F238E27FC236}">
                <a16:creationId xmlns:a16="http://schemas.microsoft.com/office/drawing/2014/main" id="{847D0A70-D30E-774D-AF93-59A80A610CAA}"/>
              </a:ext>
            </a:extLst>
          </p:cNvPr>
          <p:cNvSpPr txBox="1"/>
          <p:nvPr/>
        </p:nvSpPr>
        <p:spPr>
          <a:xfrm>
            <a:off x="1391478" y="1578172"/>
            <a:ext cx="9403750" cy="699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30000"/>
              </a:lnSpc>
            </a:pPr>
            <a:r>
              <a:rPr lang="zh-TW" altLang="en-US" sz="1600" b="1">
                <a:solidFill>
                  <a:schemeClr val="bg1"/>
                </a:solidFill>
                <a:latin typeface="微軟正黑體"/>
                <a:ea typeface="微軟正黑體"/>
                <a:cs typeface="Arial"/>
              </a:rPr>
              <a:t>透過 QNAP 多元的產品線，可以讓您使用 </a:t>
            </a:r>
            <a:r>
              <a:rPr lang="en-US" altLang="zh-TW" sz="1600" b="1" dirty="0">
                <a:solidFill>
                  <a:schemeClr val="bg1"/>
                </a:solidFill>
                <a:latin typeface="微軟正黑體"/>
                <a:ea typeface="微軟正黑體"/>
                <a:cs typeface="Arial"/>
              </a:rPr>
              <a:t>QXG-10G2SF-X710</a:t>
            </a:r>
            <a:r>
              <a:rPr lang="en-US" altLang="zh-TW" sz="1600" b="1">
                <a:solidFill>
                  <a:schemeClr val="bg1"/>
                </a:solidFill>
                <a:latin typeface="微軟正黑體"/>
                <a:ea typeface="微軟正黑體"/>
                <a:cs typeface="Arial"/>
              </a:rPr>
              <a:t> </a:t>
            </a:r>
            <a:r>
              <a:rPr lang="zh-TW" altLang="en-US" sz="1600" b="1">
                <a:solidFill>
                  <a:schemeClr val="bg1"/>
                </a:solidFill>
                <a:latin typeface="微軟正黑體"/>
                <a:ea typeface="微軟正黑體"/>
                <a:cs typeface="Arial"/>
              </a:rPr>
              <a:t>搭配 </a:t>
            </a:r>
            <a:r>
              <a:rPr lang="en-US" altLang="zh-TW" sz="1600" b="1">
                <a:solidFill>
                  <a:schemeClr val="bg1"/>
                </a:solidFill>
                <a:latin typeface="微軟正黑體"/>
                <a:ea typeface="微軟正黑體"/>
                <a:cs typeface="Arial"/>
              </a:rPr>
              <a:t>QNAP</a:t>
            </a:r>
            <a:r>
              <a:rPr lang="zh-TW" altLang="en-US" sz="1600" b="1">
                <a:solidFill>
                  <a:schemeClr val="bg1"/>
                </a:solidFill>
                <a:latin typeface="微軟正黑體"/>
                <a:ea typeface="微軟正黑體"/>
                <a:cs typeface="Arial"/>
              </a:rPr>
              <a:t> 多款 </a:t>
            </a:r>
            <a:r>
              <a:rPr lang="en-US" altLang="zh-TW" sz="1600" b="1">
                <a:solidFill>
                  <a:schemeClr val="bg1"/>
                </a:solidFill>
                <a:latin typeface="微軟正黑體"/>
                <a:ea typeface="微軟正黑體"/>
                <a:cs typeface="Arial"/>
              </a:rPr>
              <a:t>10GbE</a:t>
            </a:r>
            <a:r>
              <a:rPr lang="zh-TW" altLang="en-US" sz="1600" b="1">
                <a:solidFill>
                  <a:schemeClr val="bg1"/>
                </a:solidFill>
                <a:latin typeface="微軟正黑體"/>
                <a:ea typeface="微軟正黑體"/>
                <a:cs typeface="Arial"/>
              </a:rPr>
              <a:t> 交換器和 </a:t>
            </a:r>
            <a:r>
              <a:rPr lang="en-US" altLang="zh-TW" sz="1600" b="1">
                <a:solidFill>
                  <a:schemeClr val="bg1"/>
                </a:solidFill>
                <a:latin typeface="微軟正黑體"/>
                <a:ea typeface="微軟正黑體"/>
                <a:cs typeface="Arial"/>
              </a:rPr>
              <a:t>NAS</a:t>
            </a:r>
            <a:r>
              <a:rPr lang="zh-TW" altLang="en-US" sz="1600" b="1">
                <a:solidFill>
                  <a:schemeClr val="bg1"/>
                </a:solidFill>
                <a:latin typeface="微軟正黑體"/>
                <a:ea typeface="微軟正黑體"/>
                <a:cs typeface="Arial"/>
              </a:rPr>
              <a:t>，用精簡的預算打造高速網路環境，徹底提升影音編輯團隊和其他工作室夥伴的工作效率和體驗。</a:t>
            </a:r>
          </a:p>
        </p:txBody>
      </p:sp>
      <p:sp>
        <p:nvSpPr>
          <p:cNvPr id="14" name="TextBox 5">
            <a:extLst>
              <a:ext uri="{FF2B5EF4-FFF2-40B4-BE49-F238E27FC236}">
                <a16:creationId xmlns:a16="http://schemas.microsoft.com/office/drawing/2014/main" id="{123032AF-6734-D64A-8A98-ECB009C9F62B}"/>
              </a:ext>
            </a:extLst>
          </p:cNvPr>
          <p:cNvSpPr txBox="1"/>
          <p:nvPr/>
        </p:nvSpPr>
        <p:spPr>
          <a:xfrm>
            <a:off x="223279" y="4731631"/>
            <a:ext cx="2331777" cy="307777"/>
          </a:xfrm>
          <a:prstGeom prst="rect">
            <a:avLst/>
          </a:prstGeom>
          <a:noFill/>
        </p:spPr>
        <p:txBody>
          <a:bodyPr wrap="square" lIns="91440" tIns="45720" rIns="91440" bIns="45720" rtlCol="0" anchor="t">
            <a:spAutoFit/>
          </a:bodyPr>
          <a:lstStyle/>
          <a:p>
            <a:pPr algn="ctr"/>
            <a:r>
              <a:rPr lang="en-US" sz="1400" b="1">
                <a:solidFill>
                  <a:schemeClr val="bg1"/>
                </a:solidFill>
              </a:rPr>
              <a:t>PC + QXG-10G2SF-X710</a:t>
            </a:r>
            <a:endParaRPr lang="en-US" sz="1400" b="1">
              <a:solidFill>
                <a:schemeClr val="bg1"/>
              </a:solidFill>
              <a:ea typeface="新細明體"/>
              <a:cs typeface="Calibri"/>
            </a:endParaRPr>
          </a:p>
        </p:txBody>
      </p:sp>
      <p:sp>
        <p:nvSpPr>
          <p:cNvPr id="32" name="TextBox 13">
            <a:extLst>
              <a:ext uri="{FF2B5EF4-FFF2-40B4-BE49-F238E27FC236}">
                <a16:creationId xmlns:a16="http://schemas.microsoft.com/office/drawing/2014/main" id="{854B0E2C-0A18-48A8-8E30-96954B237F81}"/>
              </a:ext>
            </a:extLst>
          </p:cNvPr>
          <p:cNvSpPr txBox="1"/>
          <p:nvPr/>
        </p:nvSpPr>
        <p:spPr>
          <a:xfrm>
            <a:off x="3304890" y="8291558"/>
            <a:ext cx="1310090" cy="461665"/>
          </a:xfrm>
          <a:prstGeom prst="rect">
            <a:avLst/>
          </a:prstGeom>
          <a:noFill/>
        </p:spPr>
        <p:txBody>
          <a:bodyPr wrap="square" lIns="91440" tIns="45720" rIns="91440" bIns="45720" rtlCol="0" anchor="t">
            <a:spAutoFit/>
          </a:bodyPr>
          <a:lstStyle/>
          <a:p>
            <a:pPr algn="ctr"/>
            <a:r>
              <a:rPr lang="en-US" altLang="zh-TW" sz="2400" b="1">
                <a:solidFill>
                  <a:schemeClr val="bg1"/>
                </a:solidFill>
                <a:ea typeface="新細明體"/>
              </a:rPr>
              <a:t>10Gbps</a:t>
            </a:r>
          </a:p>
        </p:txBody>
      </p:sp>
      <p:pic>
        <p:nvPicPr>
          <p:cNvPr id="51" name="Picture 6" descr=" "/>
          <p:cNvPicPr>
            <a:picLocks noChangeAspect="1" noChangeArrowheads="1"/>
          </p:cNvPicPr>
          <p:nvPr/>
        </p:nvPicPr>
        <p:blipFill rotWithShape="1">
          <a:blip r:embed="rId5">
            <a:extLst>
              <a:ext uri="{28A0092B-C50C-407E-A947-70E740481C1C}">
                <a14:useLocalDpi xmlns:a14="http://schemas.microsoft.com/office/drawing/2010/main" val="0"/>
              </a:ext>
            </a:extLst>
          </a:blip>
          <a:srcRect t="30599" b="28005"/>
          <a:stretch/>
        </p:blipFill>
        <p:spPr bwMode="auto">
          <a:xfrm>
            <a:off x="2935657" y="4024322"/>
            <a:ext cx="5248568" cy="135794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47304BDF-277B-D351-664C-4D9F63A0D19D}"/>
              </a:ext>
            </a:extLst>
          </p:cNvPr>
          <p:cNvSpPr>
            <a:spLocks noGrp="1"/>
          </p:cNvSpPr>
          <p:nvPr>
            <p:ph type="title"/>
          </p:nvPr>
        </p:nvSpPr>
        <p:spPr/>
        <p:txBody>
          <a:bodyPr/>
          <a:lstStyle/>
          <a:p>
            <a:r>
              <a:rPr lang="zh-TW" altLang="en-US"/>
              <a:t>輕鬆打造 </a:t>
            </a:r>
            <a:r>
              <a:rPr lang="en-US" altLang="zh-TW"/>
              <a:t>10GbE </a:t>
            </a:r>
            <a:r>
              <a:rPr lang="zh-TW" altLang="en-US"/>
              <a:t>高速網路工作室環境</a:t>
            </a:r>
          </a:p>
        </p:txBody>
      </p:sp>
      <p:grpSp>
        <p:nvGrpSpPr>
          <p:cNvPr id="10" name="群組 9">
            <a:extLst>
              <a:ext uri="{FF2B5EF4-FFF2-40B4-BE49-F238E27FC236}">
                <a16:creationId xmlns:a16="http://schemas.microsoft.com/office/drawing/2014/main" id="{F38E3776-CEB5-94DD-CD06-514CC4DE79AC}"/>
              </a:ext>
            </a:extLst>
          </p:cNvPr>
          <p:cNvGrpSpPr/>
          <p:nvPr/>
        </p:nvGrpSpPr>
        <p:grpSpPr>
          <a:xfrm>
            <a:off x="867081" y="4952642"/>
            <a:ext cx="1568998" cy="1725539"/>
            <a:chOff x="1218812" y="5808218"/>
            <a:chExt cx="2027434" cy="2229714"/>
          </a:xfrm>
        </p:grpSpPr>
        <p:pic>
          <p:nvPicPr>
            <p:cNvPr id="6" name="圖片 5" descr="一張含有 文字, 硬紙盒, 紫色, 箱子 的圖片&#10;&#10;自動產生的描述">
              <a:extLst>
                <a:ext uri="{FF2B5EF4-FFF2-40B4-BE49-F238E27FC236}">
                  <a16:creationId xmlns:a16="http://schemas.microsoft.com/office/drawing/2014/main" id="{70283B6F-C5CF-4042-6270-69B8BC12B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2" y="5994267"/>
              <a:ext cx="1387747" cy="2043665"/>
            </a:xfrm>
            <a:prstGeom prst="rect">
              <a:avLst/>
            </a:prstGeom>
          </p:spPr>
        </p:pic>
        <p:pic>
          <p:nvPicPr>
            <p:cNvPr id="12" name="圖片 11" descr="一張含有 螢幕擷取畫面, 文字, 電子產品, 電子工程 的圖片&#10;&#10;自動產生的描述">
              <a:extLst>
                <a:ext uri="{FF2B5EF4-FFF2-40B4-BE49-F238E27FC236}">
                  <a16:creationId xmlns:a16="http://schemas.microsoft.com/office/drawing/2014/main" id="{18082B49-667B-19AB-EFA3-428EDE003839}"/>
                </a:ext>
              </a:extLst>
            </p:cNvPr>
            <p:cNvPicPr>
              <a:picLocks noChangeAspect="1"/>
            </p:cNvPicPr>
            <p:nvPr/>
          </p:nvPicPr>
          <p:blipFill>
            <a:blip r:embed="rId7"/>
            <a:stretch>
              <a:fillRect/>
            </a:stretch>
          </p:blipFill>
          <p:spPr>
            <a:xfrm>
              <a:off x="1793366" y="5808218"/>
              <a:ext cx="1452880" cy="904917"/>
            </a:xfrm>
            <a:prstGeom prst="rect">
              <a:avLst/>
            </a:prstGeom>
          </p:spPr>
        </p:pic>
      </p:grpSp>
      <p:sp>
        <p:nvSpPr>
          <p:cNvPr id="15" name="TextBox 5">
            <a:extLst>
              <a:ext uri="{FF2B5EF4-FFF2-40B4-BE49-F238E27FC236}">
                <a16:creationId xmlns:a16="http://schemas.microsoft.com/office/drawing/2014/main" id="{71B53DDB-35EA-653D-12FD-AFCFEF059F4C}"/>
              </a:ext>
            </a:extLst>
          </p:cNvPr>
          <p:cNvSpPr txBox="1"/>
          <p:nvPr/>
        </p:nvSpPr>
        <p:spPr>
          <a:xfrm>
            <a:off x="223279" y="2498400"/>
            <a:ext cx="2331777" cy="307777"/>
          </a:xfrm>
          <a:prstGeom prst="rect">
            <a:avLst/>
          </a:prstGeom>
          <a:noFill/>
        </p:spPr>
        <p:txBody>
          <a:bodyPr wrap="square" lIns="91440" tIns="45720" rIns="91440" bIns="45720" rtlCol="0" anchor="t">
            <a:spAutoFit/>
          </a:bodyPr>
          <a:lstStyle/>
          <a:p>
            <a:pPr algn="ctr"/>
            <a:r>
              <a:rPr lang="en-US" sz="1400" b="1">
                <a:solidFill>
                  <a:schemeClr val="bg1"/>
                </a:solidFill>
              </a:rPr>
              <a:t>PC + QXG-10G2SF-X710</a:t>
            </a:r>
            <a:endParaRPr lang="en-US" sz="1400" b="1">
              <a:solidFill>
                <a:schemeClr val="bg1"/>
              </a:solidFill>
              <a:ea typeface="新細明體"/>
              <a:cs typeface="Calibri"/>
            </a:endParaRPr>
          </a:p>
        </p:txBody>
      </p:sp>
      <p:grpSp>
        <p:nvGrpSpPr>
          <p:cNvPr id="16" name="群組 15">
            <a:extLst>
              <a:ext uri="{FF2B5EF4-FFF2-40B4-BE49-F238E27FC236}">
                <a16:creationId xmlns:a16="http://schemas.microsoft.com/office/drawing/2014/main" id="{B3250EA1-2B24-3043-FF5E-17E9D10FB948}"/>
              </a:ext>
            </a:extLst>
          </p:cNvPr>
          <p:cNvGrpSpPr/>
          <p:nvPr/>
        </p:nvGrpSpPr>
        <p:grpSpPr>
          <a:xfrm>
            <a:off x="867081" y="2751635"/>
            <a:ext cx="1568998" cy="1725539"/>
            <a:chOff x="1218812" y="5808218"/>
            <a:chExt cx="2027434" cy="2229714"/>
          </a:xfrm>
        </p:grpSpPr>
        <p:pic>
          <p:nvPicPr>
            <p:cNvPr id="17" name="圖片 16" descr="一張含有 文字, 硬紙盒, 紫色, 箱子 的圖片&#10;&#10;自動產生的描述">
              <a:extLst>
                <a:ext uri="{FF2B5EF4-FFF2-40B4-BE49-F238E27FC236}">
                  <a16:creationId xmlns:a16="http://schemas.microsoft.com/office/drawing/2014/main" id="{6E6068DB-DF1E-3125-6393-6981597805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2" y="5994267"/>
              <a:ext cx="1387747" cy="2043665"/>
            </a:xfrm>
            <a:prstGeom prst="rect">
              <a:avLst/>
            </a:prstGeom>
          </p:spPr>
        </p:pic>
        <p:pic>
          <p:nvPicPr>
            <p:cNvPr id="18" name="圖片 17" descr="一張含有 螢幕擷取畫面, 文字, 電子產品, 電子工程 的圖片&#10;&#10;自動產生的描述">
              <a:extLst>
                <a:ext uri="{FF2B5EF4-FFF2-40B4-BE49-F238E27FC236}">
                  <a16:creationId xmlns:a16="http://schemas.microsoft.com/office/drawing/2014/main" id="{F7C1522A-8E6D-2698-6D4E-F04BDEF319A0}"/>
                </a:ext>
              </a:extLst>
            </p:cNvPr>
            <p:cNvPicPr>
              <a:picLocks noChangeAspect="1"/>
            </p:cNvPicPr>
            <p:nvPr/>
          </p:nvPicPr>
          <p:blipFill>
            <a:blip r:embed="rId7"/>
            <a:stretch>
              <a:fillRect/>
            </a:stretch>
          </p:blipFill>
          <p:spPr>
            <a:xfrm>
              <a:off x="1793366" y="5808218"/>
              <a:ext cx="1452880" cy="904917"/>
            </a:xfrm>
            <a:prstGeom prst="rect">
              <a:avLst/>
            </a:prstGeom>
          </p:spPr>
        </p:pic>
      </p:grpSp>
      <p:sp>
        <p:nvSpPr>
          <p:cNvPr id="20" name="文字方塊 19">
            <a:extLst>
              <a:ext uri="{FF2B5EF4-FFF2-40B4-BE49-F238E27FC236}">
                <a16:creationId xmlns:a16="http://schemas.microsoft.com/office/drawing/2014/main" id="{FFBB5219-81B8-6223-A9BF-3F0BBE76EE47}"/>
              </a:ext>
            </a:extLst>
          </p:cNvPr>
          <p:cNvSpPr txBox="1"/>
          <p:nvPr/>
        </p:nvSpPr>
        <p:spPr>
          <a:xfrm>
            <a:off x="2145658" y="3475118"/>
            <a:ext cx="1074458" cy="369332"/>
          </a:xfrm>
          <a:prstGeom prst="rect">
            <a:avLst/>
          </a:prstGeom>
          <a:noFill/>
        </p:spPr>
        <p:txBody>
          <a:bodyPr wrap="square" rtlCol="0">
            <a:spAutoFit/>
          </a:bodyPr>
          <a:lstStyle/>
          <a:p>
            <a:pPr algn="ctr"/>
            <a:r>
              <a:rPr lang="en-US" altLang="zh-TW" b="1"/>
              <a:t>10GbE</a:t>
            </a:r>
            <a:endParaRPr lang="zh-TW" altLang="en-US" b="1"/>
          </a:p>
        </p:txBody>
      </p:sp>
      <p:sp>
        <p:nvSpPr>
          <p:cNvPr id="26" name="TextBox 41">
            <a:extLst>
              <a:ext uri="{FF2B5EF4-FFF2-40B4-BE49-F238E27FC236}">
                <a16:creationId xmlns:a16="http://schemas.microsoft.com/office/drawing/2014/main" id="{434B1D2D-4E47-9C40-A21D-3672859C8FFE}"/>
              </a:ext>
            </a:extLst>
          </p:cNvPr>
          <p:cNvSpPr txBox="1"/>
          <p:nvPr/>
        </p:nvSpPr>
        <p:spPr>
          <a:xfrm>
            <a:off x="4278596" y="5464680"/>
            <a:ext cx="2592902" cy="369332"/>
          </a:xfrm>
          <a:prstGeom prst="rect">
            <a:avLst/>
          </a:prstGeom>
          <a:noFill/>
        </p:spPr>
        <p:txBody>
          <a:bodyPr wrap="square" rtlCol="0">
            <a:spAutoFit/>
          </a:bodyPr>
          <a:lstStyle/>
          <a:p>
            <a:pPr algn="ctr"/>
            <a:r>
              <a:rPr lang="en-US" b="1"/>
              <a:t>QSW-M3216R-8S8T</a:t>
            </a:r>
          </a:p>
        </p:txBody>
      </p:sp>
      <p:sp>
        <p:nvSpPr>
          <p:cNvPr id="25" name="文字方塊 24">
            <a:extLst>
              <a:ext uri="{FF2B5EF4-FFF2-40B4-BE49-F238E27FC236}">
                <a16:creationId xmlns:a16="http://schemas.microsoft.com/office/drawing/2014/main" id="{C2824C78-C510-B417-0C12-42D76ACC3C06}"/>
              </a:ext>
            </a:extLst>
          </p:cNvPr>
          <p:cNvSpPr txBox="1"/>
          <p:nvPr/>
        </p:nvSpPr>
        <p:spPr>
          <a:xfrm>
            <a:off x="2145658" y="5637004"/>
            <a:ext cx="1074458" cy="369332"/>
          </a:xfrm>
          <a:prstGeom prst="rect">
            <a:avLst/>
          </a:prstGeom>
          <a:noFill/>
        </p:spPr>
        <p:txBody>
          <a:bodyPr wrap="square" rtlCol="0">
            <a:spAutoFit/>
          </a:bodyPr>
          <a:lstStyle/>
          <a:p>
            <a:pPr algn="ctr"/>
            <a:r>
              <a:rPr lang="en-US" altLang="zh-TW" b="1"/>
              <a:t>10GbE</a:t>
            </a:r>
            <a:endParaRPr lang="zh-TW" altLang="en-US" b="1"/>
          </a:p>
        </p:txBody>
      </p:sp>
      <p:sp>
        <p:nvSpPr>
          <p:cNvPr id="28" name="向右箭號 17">
            <a:extLst>
              <a:ext uri="{FF2B5EF4-FFF2-40B4-BE49-F238E27FC236}">
                <a16:creationId xmlns:a16="http://schemas.microsoft.com/office/drawing/2014/main" id="{3AF39528-D818-D5C3-7E07-FD7A728B43C4}"/>
              </a:ext>
            </a:extLst>
          </p:cNvPr>
          <p:cNvSpPr/>
          <p:nvPr/>
        </p:nvSpPr>
        <p:spPr>
          <a:xfrm>
            <a:off x="7362197" y="3336783"/>
            <a:ext cx="1872506" cy="646331"/>
          </a:xfrm>
          <a:prstGeom prst="rightArrow">
            <a:avLst>
              <a:gd name="adj1" fmla="val 50000"/>
              <a:gd name="adj2" fmla="val 56883"/>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9" name="文字方塊 28">
            <a:extLst>
              <a:ext uri="{FF2B5EF4-FFF2-40B4-BE49-F238E27FC236}">
                <a16:creationId xmlns:a16="http://schemas.microsoft.com/office/drawing/2014/main" id="{E30867C4-A01B-7312-87CC-3F243E9DA804}"/>
              </a:ext>
            </a:extLst>
          </p:cNvPr>
          <p:cNvSpPr txBox="1"/>
          <p:nvPr/>
        </p:nvSpPr>
        <p:spPr>
          <a:xfrm>
            <a:off x="7502109" y="3475118"/>
            <a:ext cx="1074458" cy="369332"/>
          </a:xfrm>
          <a:prstGeom prst="rect">
            <a:avLst/>
          </a:prstGeom>
          <a:noFill/>
        </p:spPr>
        <p:txBody>
          <a:bodyPr wrap="square" rtlCol="0">
            <a:spAutoFit/>
          </a:bodyPr>
          <a:lstStyle/>
          <a:p>
            <a:pPr algn="ctr"/>
            <a:r>
              <a:rPr lang="en-US" altLang="zh-TW" b="1"/>
              <a:t>10GbE</a:t>
            </a:r>
            <a:endParaRPr lang="zh-TW" altLang="en-US" b="1"/>
          </a:p>
        </p:txBody>
      </p:sp>
      <p:sp>
        <p:nvSpPr>
          <p:cNvPr id="31" name="向右箭號 17">
            <a:extLst>
              <a:ext uri="{FF2B5EF4-FFF2-40B4-BE49-F238E27FC236}">
                <a16:creationId xmlns:a16="http://schemas.microsoft.com/office/drawing/2014/main" id="{192A1E11-1D40-36D1-494B-F287D71FD091}"/>
              </a:ext>
            </a:extLst>
          </p:cNvPr>
          <p:cNvSpPr/>
          <p:nvPr/>
        </p:nvSpPr>
        <p:spPr>
          <a:xfrm>
            <a:off x="7362197" y="5498669"/>
            <a:ext cx="1872506" cy="646331"/>
          </a:xfrm>
          <a:prstGeom prst="rightArrow">
            <a:avLst>
              <a:gd name="adj1" fmla="val 50000"/>
              <a:gd name="adj2" fmla="val 56883"/>
            </a:avLst>
          </a:prstGeom>
          <a:gradFill flip="none" rotWithShape="1">
            <a:gsLst>
              <a:gs pos="0">
                <a:srgbClr val="06FAF3"/>
              </a:gs>
              <a:gs pos="48000">
                <a:srgbClr val="7BA1E6"/>
              </a:gs>
              <a:gs pos="100000">
                <a:srgbClr val="DE56D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5" name="文字方塊 34">
            <a:extLst>
              <a:ext uri="{FF2B5EF4-FFF2-40B4-BE49-F238E27FC236}">
                <a16:creationId xmlns:a16="http://schemas.microsoft.com/office/drawing/2014/main" id="{2A020D61-E715-1C1B-B0DF-B8B8F30BF871}"/>
              </a:ext>
            </a:extLst>
          </p:cNvPr>
          <p:cNvSpPr txBox="1"/>
          <p:nvPr/>
        </p:nvSpPr>
        <p:spPr>
          <a:xfrm>
            <a:off x="7502109" y="5637004"/>
            <a:ext cx="1074458" cy="369332"/>
          </a:xfrm>
          <a:prstGeom prst="rect">
            <a:avLst/>
          </a:prstGeom>
          <a:noFill/>
        </p:spPr>
        <p:txBody>
          <a:bodyPr wrap="square" rtlCol="0">
            <a:spAutoFit/>
          </a:bodyPr>
          <a:lstStyle/>
          <a:p>
            <a:pPr algn="ctr"/>
            <a:r>
              <a:rPr lang="en-US" altLang="zh-TW" b="1"/>
              <a:t>10GbE</a:t>
            </a:r>
            <a:endParaRPr lang="zh-TW" altLang="en-US" b="1"/>
          </a:p>
        </p:txBody>
      </p:sp>
      <p:sp>
        <p:nvSpPr>
          <p:cNvPr id="4" name="TextBox 34">
            <a:extLst>
              <a:ext uri="{FF2B5EF4-FFF2-40B4-BE49-F238E27FC236}">
                <a16:creationId xmlns:a16="http://schemas.microsoft.com/office/drawing/2014/main" id="{F78A5BD7-9F2E-58F5-2502-4ECCE5D98946}"/>
              </a:ext>
            </a:extLst>
          </p:cNvPr>
          <p:cNvSpPr txBox="1"/>
          <p:nvPr/>
        </p:nvSpPr>
        <p:spPr>
          <a:xfrm>
            <a:off x="9678191" y="5054845"/>
            <a:ext cx="1931889" cy="307777"/>
          </a:xfrm>
          <a:prstGeom prst="rect">
            <a:avLst/>
          </a:prstGeom>
          <a:noFill/>
        </p:spPr>
        <p:txBody>
          <a:bodyPr wrap="square" lIns="91440" tIns="45720" rIns="91440" bIns="45720" rtlCol="0" anchor="t">
            <a:spAutoFit/>
          </a:bodyPr>
          <a:lstStyle>
            <a:defPPr>
              <a:defRPr lang="zh-TW"/>
            </a:defPPr>
            <a:lvl1pPr algn="ctr">
              <a:defRPr sz="1400" b="1">
                <a:solidFill>
                  <a:schemeClr val="bg1"/>
                </a:solidFill>
              </a:defRPr>
            </a:lvl1pPr>
          </a:lstStyle>
          <a:p>
            <a:r>
              <a:rPr lang="en-US"/>
              <a:t>TS-h1886XU-RP R2</a:t>
            </a:r>
          </a:p>
        </p:txBody>
      </p:sp>
      <p:sp>
        <p:nvSpPr>
          <p:cNvPr id="5" name="TextBox 34">
            <a:extLst>
              <a:ext uri="{FF2B5EF4-FFF2-40B4-BE49-F238E27FC236}">
                <a16:creationId xmlns:a16="http://schemas.microsoft.com/office/drawing/2014/main" id="{1300DBE6-44C9-A1B6-F09A-EF3CEE3AEA64}"/>
              </a:ext>
            </a:extLst>
          </p:cNvPr>
          <p:cNvSpPr txBox="1"/>
          <p:nvPr/>
        </p:nvSpPr>
        <p:spPr>
          <a:xfrm>
            <a:off x="9798206" y="2834414"/>
            <a:ext cx="1612117" cy="307777"/>
          </a:xfrm>
          <a:prstGeom prst="rect">
            <a:avLst/>
          </a:prstGeom>
          <a:noFill/>
        </p:spPr>
        <p:txBody>
          <a:bodyPr wrap="square" lIns="91440" tIns="45720" rIns="91440" bIns="45720" rtlCol="0" anchor="t">
            <a:spAutoFit/>
          </a:bodyPr>
          <a:lstStyle>
            <a:defPPr>
              <a:defRPr lang="zh-TW"/>
            </a:defPPr>
            <a:lvl1pPr algn="ctr">
              <a:defRPr sz="1400" b="1">
                <a:solidFill>
                  <a:schemeClr val="bg1"/>
                </a:solidFill>
              </a:defRPr>
            </a:lvl1pPr>
          </a:lstStyle>
          <a:p>
            <a:r>
              <a:rPr lang="en-US"/>
              <a:t>TS-h1683XU-RP</a:t>
            </a:r>
          </a:p>
        </p:txBody>
      </p:sp>
      <p:pic>
        <p:nvPicPr>
          <p:cNvPr id="7" name="圖片 6" descr=" ">
            <a:extLst>
              <a:ext uri="{FF2B5EF4-FFF2-40B4-BE49-F238E27FC236}">
                <a16:creationId xmlns:a16="http://schemas.microsoft.com/office/drawing/2014/main" id="{90F1728B-FB1F-5A38-01E1-5A531DDCDF47}"/>
              </a:ext>
            </a:extLst>
          </p:cNvPr>
          <p:cNvPicPr>
            <a:picLocks noChangeAspect="1"/>
          </p:cNvPicPr>
          <p:nvPr/>
        </p:nvPicPr>
        <p:blipFill rotWithShape="1">
          <a:blip r:embed="rId8"/>
          <a:srcRect t="29167" b="11614"/>
          <a:stretch/>
        </p:blipFill>
        <p:spPr>
          <a:xfrm>
            <a:off x="9128560" y="3057502"/>
            <a:ext cx="3017520" cy="1116916"/>
          </a:xfrm>
          <a:prstGeom prst="rect">
            <a:avLst/>
          </a:prstGeom>
        </p:spPr>
      </p:pic>
      <p:pic>
        <p:nvPicPr>
          <p:cNvPr id="8" name="圖片 7" descr="TS-h1886XU-RP R2 | Szoftver specifikáció | QNAP (HU)">
            <a:extLst>
              <a:ext uri="{FF2B5EF4-FFF2-40B4-BE49-F238E27FC236}">
                <a16:creationId xmlns:a16="http://schemas.microsoft.com/office/drawing/2014/main" id="{BDFB6663-D359-F3D7-765D-34D3F44AB209}"/>
              </a:ext>
            </a:extLst>
          </p:cNvPr>
          <p:cNvPicPr>
            <a:picLocks noChangeAspect="1"/>
          </p:cNvPicPr>
          <p:nvPr/>
        </p:nvPicPr>
        <p:blipFill rotWithShape="1">
          <a:blip r:embed="rId9"/>
          <a:srcRect t="37824" r="-324" b="9844"/>
          <a:stretch/>
        </p:blipFill>
        <p:spPr>
          <a:xfrm>
            <a:off x="9136594" y="5250407"/>
            <a:ext cx="3017892" cy="985832"/>
          </a:xfrm>
          <a:prstGeom prst="rect">
            <a:avLst/>
          </a:prstGeom>
        </p:spPr>
      </p:pic>
    </p:spTree>
    <p:extLst>
      <p:ext uri="{BB962C8B-B14F-4D97-AF65-F5344CB8AC3E}">
        <p14:creationId xmlns:p14="http://schemas.microsoft.com/office/powerpoint/2010/main" val="2187157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a:extLst>
              <a:ext uri="{FF2B5EF4-FFF2-40B4-BE49-F238E27FC236}">
                <a16:creationId xmlns:a16="http://schemas.microsoft.com/office/drawing/2014/main" id="{C3922BAB-8F3F-48E2-8C06-4CFAE4BE57FE}"/>
              </a:ext>
            </a:extLst>
          </p:cNvPr>
          <p:cNvSpPr/>
          <p:nvPr/>
        </p:nvSpPr>
        <p:spPr>
          <a:xfrm>
            <a:off x="6465837" y="1592447"/>
            <a:ext cx="2158420" cy="389784"/>
          </a:xfrm>
          <a:prstGeom prst="rect">
            <a:avLst/>
          </a:prstGeom>
          <a:gradFill>
            <a:gsLst>
              <a:gs pos="100000">
                <a:srgbClr val="D22D00"/>
              </a:gs>
              <a:gs pos="0">
                <a:srgbClr val="FF3C04"/>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矩形 39">
            <a:extLst>
              <a:ext uri="{FF2B5EF4-FFF2-40B4-BE49-F238E27FC236}">
                <a16:creationId xmlns:a16="http://schemas.microsoft.com/office/drawing/2014/main" id="{936FB353-09B8-4225-8E24-B6637F8E5794}"/>
              </a:ext>
            </a:extLst>
          </p:cNvPr>
          <p:cNvSpPr/>
          <p:nvPr/>
        </p:nvSpPr>
        <p:spPr>
          <a:xfrm>
            <a:off x="3964431" y="1592447"/>
            <a:ext cx="2117697" cy="389784"/>
          </a:xfrm>
          <a:prstGeom prst="rect">
            <a:avLst/>
          </a:prstGeom>
          <a:gradFill>
            <a:gsLst>
              <a:gs pos="0">
                <a:srgbClr val="0095FB"/>
              </a:gs>
              <a:gs pos="52000">
                <a:srgbClr val="0087E6"/>
              </a:gs>
              <a:gs pos="100000">
                <a:srgbClr val="005CBF"/>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1" name="圖片 40">
            <a:extLst>
              <a:ext uri="{FF2B5EF4-FFF2-40B4-BE49-F238E27FC236}">
                <a16:creationId xmlns:a16="http://schemas.microsoft.com/office/drawing/2014/main" id="{D3E6F258-775B-4EF8-B714-555862DB11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758" b="30232"/>
          <a:stretch/>
        </p:blipFill>
        <p:spPr>
          <a:xfrm>
            <a:off x="2222321" y="2265596"/>
            <a:ext cx="7449051" cy="1863047"/>
          </a:xfrm>
          <a:prstGeom prst="rect">
            <a:avLst/>
          </a:prstGeom>
          <a:noFill/>
          <a:effectLst>
            <a:outerShdw blurRad="381000" dist="330200" dir="8100000" sx="95000" sy="95000" algn="tr" rotWithShape="0">
              <a:prstClr val="black">
                <a:alpha val="49000"/>
              </a:prstClr>
            </a:outerShdw>
          </a:effectLst>
        </p:spPr>
      </p:pic>
      <p:sp>
        <p:nvSpPr>
          <p:cNvPr id="42" name="矩形 41">
            <a:extLst>
              <a:ext uri="{FF2B5EF4-FFF2-40B4-BE49-F238E27FC236}">
                <a16:creationId xmlns:a16="http://schemas.microsoft.com/office/drawing/2014/main" id="{BA465CC2-A65C-4BC0-8500-C8C1260D9CF9}"/>
              </a:ext>
            </a:extLst>
          </p:cNvPr>
          <p:cNvSpPr/>
          <p:nvPr/>
        </p:nvSpPr>
        <p:spPr>
          <a:xfrm>
            <a:off x="3834583" y="2831637"/>
            <a:ext cx="2354097" cy="968783"/>
          </a:xfrm>
          <a:prstGeom prst="rect">
            <a:avLst/>
          </a:prstGeom>
          <a:solidFill>
            <a:srgbClr val="00B0F0">
              <a:alpha val="20000"/>
            </a:srgb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3" name="直線單箭頭接點 42">
            <a:extLst>
              <a:ext uri="{FF2B5EF4-FFF2-40B4-BE49-F238E27FC236}">
                <a16:creationId xmlns:a16="http://schemas.microsoft.com/office/drawing/2014/main" id="{0A63DAA6-2F4E-4DA7-A25B-63D708A81064}"/>
              </a:ext>
            </a:extLst>
          </p:cNvPr>
          <p:cNvCxnSpPr>
            <a:cxnSpLocks/>
          </p:cNvCxnSpPr>
          <p:nvPr/>
        </p:nvCxnSpPr>
        <p:spPr>
          <a:xfrm flipV="1">
            <a:off x="5023280" y="2003005"/>
            <a:ext cx="0" cy="814535"/>
          </a:xfrm>
          <a:prstGeom prst="straightConnector1">
            <a:avLst/>
          </a:prstGeom>
          <a:ln w="38100" cap="rnd">
            <a:solidFill>
              <a:srgbClr val="2FABFF"/>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876D6787-75BA-430D-B5D0-ED5C1127E0F2}"/>
              </a:ext>
            </a:extLst>
          </p:cNvPr>
          <p:cNvSpPr txBox="1"/>
          <p:nvPr/>
        </p:nvSpPr>
        <p:spPr>
          <a:xfrm>
            <a:off x="4082148" y="1657313"/>
            <a:ext cx="188226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050" b="1">
                <a:solidFill>
                  <a:schemeClr val="bg1"/>
                </a:solidFill>
                <a:latin typeface="+mj-lt"/>
                <a:ea typeface="微軟正黑體"/>
                <a:sym typeface="Arial" panose="020B0604020202020204" pitchFamily="34" charset="0"/>
              </a:rPr>
              <a:t>8 </a:t>
            </a:r>
            <a:r>
              <a:rPr lang="zh-TW" altLang="en-US" sz="1050" b="1">
                <a:solidFill>
                  <a:schemeClr val="bg1"/>
                </a:solidFill>
                <a:latin typeface="+mj-lt"/>
                <a:ea typeface="微軟正黑體"/>
                <a:sym typeface="Arial" panose="020B0604020202020204" pitchFamily="34" charset="0"/>
              </a:rPr>
              <a:t>埠</a:t>
            </a:r>
            <a:r>
              <a:rPr lang="en-GB" altLang="zh-TW" sz="1050" b="1">
                <a:solidFill>
                  <a:schemeClr val="bg1"/>
                </a:solidFill>
                <a:latin typeface="+mj-lt"/>
                <a:ea typeface="微軟正黑體"/>
                <a:sym typeface="Arial" panose="020B0604020202020204" pitchFamily="34" charset="0"/>
              </a:rPr>
              <a:t> 10GbE SFP+ </a:t>
            </a:r>
            <a:r>
              <a:rPr lang="zh-TW" altLang="en-US" sz="1050" b="1">
                <a:solidFill>
                  <a:schemeClr val="bg1"/>
                </a:solidFill>
                <a:latin typeface="+mj-lt"/>
                <a:ea typeface="微軟正黑體"/>
                <a:sym typeface="Arial" panose="020B0604020202020204" pitchFamily="34" charset="0"/>
              </a:rPr>
              <a:t>光纖埠</a:t>
            </a:r>
            <a:endParaRPr lang="en-GB" altLang="zh-TW" sz="1050" b="1">
              <a:solidFill>
                <a:schemeClr val="bg1"/>
              </a:solidFill>
              <a:latin typeface="+mj-lt"/>
              <a:ea typeface="微軟正黑體"/>
              <a:sym typeface="Arial" panose="020B0604020202020204" pitchFamily="34" charset="0"/>
            </a:endParaRPr>
          </a:p>
        </p:txBody>
      </p:sp>
      <p:sp>
        <p:nvSpPr>
          <p:cNvPr id="45" name="矩形 44">
            <a:extLst>
              <a:ext uri="{FF2B5EF4-FFF2-40B4-BE49-F238E27FC236}">
                <a16:creationId xmlns:a16="http://schemas.microsoft.com/office/drawing/2014/main" id="{0A8E06B3-BD6C-42DC-A1A2-2E40D06BCB4A}"/>
              </a:ext>
            </a:extLst>
          </p:cNvPr>
          <p:cNvSpPr/>
          <p:nvPr/>
        </p:nvSpPr>
        <p:spPr>
          <a:xfrm>
            <a:off x="6404802" y="2831637"/>
            <a:ext cx="2214720" cy="983596"/>
          </a:xfrm>
          <a:prstGeom prst="rect">
            <a:avLst/>
          </a:prstGeom>
          <a:solidFill>
            <a:srgbClr val="FF3C04">
              <a:alpha val="20000"/>
            </a:srgbClr>
          </a:solidFill>
          <a:ln w="25400">
            <a:solidFill>
              <a:srgbClr val="FF3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6" name="直線單箭頭接點 45">
            <a:extLst>
              <a:ext uri="{FF2B5EF4-FFF2-40B4-BE49-F238E27FC236}">
                <a16:creationId xmlns:a16="http://schemas.microsoft.com/office/drawing/2014/main" id="{04804F7F-AFEF-4E7E-A84E-0DAC021259D5}"/>
              </a:ext>
            </a:extLst>
          </p:cNvPr>
          <p:cNvCxnSpPr>
            <a:cxnSpLocks/>
          </p:cNvCxnSpPr>
          <p:nvPr/>
        </p:nvCxnSpPr>
        <p:spPr>
          <a:xfrm flipV="1">
            <a:off x="7512162" y="2003004"/>
            <a:ext cx="0" cy="828635"/>
          </a:xfrm>
          <a:prstGeom prst="straightConnector1">
            <a:avLst/>
          </a:prstGeom>
          <a:noFill/>
          <a:ln w="38100" cap="rnd" cmpd="sng">
            <a:solidFill>
              <a:srgbClr val="FF3C04"/>
            </a:solidFill>
            <a:prstDash val="solid"/>
            <a:round/>
            <a:headEnd type="none" w="med" len="lg"/>
            <a:tailEnd type="triangle" w="med" len="med"/>
          </a:ln>
        </p:spPr>
      </p:cxnSp>
      <p:sp>
        <p:nvSpPr>
          <p:cNvPr id="47" name="文字方塊 46">
            <a:extLst>
              <a:ext uri="{FF2B5EF4-FFF2-40B4-BE49-F238E27FC236}">
                <a16:creationId xmlns:a16="http://schemas.microsoft.com/office/drawing/2014/main" id="{A7C2C6D3-6A9D-4036-88EB-B86E82CE7A3F}"/>
              </a:ext>
            </a:extLst>
          </p:cNvPr>
          <p:cNvSpPr txBox="1"/>
          <p:nvPr/>
        </p:nvSpPr>
        <p:spPr>
          <a:xfrm>
            <a:off x="6432952" y="1657313"/>
            <a:ext cx="215842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050" b="1">
                <a:solidFill>
                  <a:schemeClr val="bg1"/>
                </a:solidFill>
                <a:latin typeface="+mj-lt"/>
                <a:ea typeface="微軟正黑體"/>
                <a:sym typeface="Arial" panose="020B0604020202020204" pitchFamily="34" charset="0"/>
              </a:rPr>
              <a:t>8 </a:t>
            </a:r>
            <a:r>
              <a:rPr lang="zh-TW" altLang="en-US" sz="1050" b="1">
                <a:solidFill>
                  <a:schemeClr val="bg1"/>
                </a:solidFill>
                <a:latin typeface="+mj-lt"/>
                <a:ea typeface="微軟正黑體"/>
                <a:sym typeface="Arial" panose="020B0604020202020204" pitchFamily="34" charset="0"/>
              </a:rPr>
              <a:t>埠</a:t>
            </a:r>
            <a:r>
              <a:rPr lang="en-GB" altLang="zh-TW" sz="1050" b="1">
                <a:solidFill>
                  <a:schemeClr val="bg1"/>
                </a:solidFill>
                <a:latin typeface="+mj-lt"/>
                <a:ea typeface="微軟正黑體"/>
                <a:sym typeface="Arial" panose="020B0604020202020204" pitchFamily="34" charset="0"/>
              </a:rPr>
              <a:t> 10GbE RJ45 </a:t>
            </a:r>
            <a:r>
              <a:rPr lang="en-GB" altLang="zh-TW" sz="1050" b="1" err="1">
                <a:solidFill>
                  <a:schemeClr val="bg1"/>
                </a:solidFill>
                <a:latin typeface="+mj-lt"/>
                <a:ea typeface="微軟正黑體"/>
                <a:sym typeface="Arial" panose="020B0604020202020204" pitchFamily="34" charset="0"/>
              </a:rPr>
              <a:t>乙太網路</a:t>
            </a:r>
            <a:r>
              <a:rPr lang="zh-TW" altLang="en-US" sz="1050" b="1">
                <a:solidFill>
                  <a:schemeClr val="bg1"/>
                </a:solidFill>
                <a:latin typeface="+mj-lt"/>
                <a:ea typeface="微軟正黑體"/>
                <a:sym typeface="Arial" panose="020B0604020202020204" pitchFamily="34" charset="0"/>
              </a:rPr>
              <a:t>埠</a:t>
            </a:r>
            <a:endParaRPr lang="en-GB" altLang="zh-TW" sz="1050" b="1">
              <a:solidFill>
                <a:schemeClr val="bg1"/>
              </a:solidFill>
              <a:latin typeface="+mj-lt"/>
              <a:ea typeface="微軟正黑體"/>
              <a:sym typeface="Arial" panose="020B0604020202020204" pitchFamily="34" charset="0"/>
            </a:endParaRPr>
          </a:p>
        </p:txBody>
      </p:sp>
      <p:sp>
        <p:nvSpPr>
          <p:cNvPr id="61" name="矩形: 圓角 40">
            <a:extLst>
              <a:ext uri="{FF2B5EF4-FFF2-40B4-BE49-F238E27FC236}">
                <a16:creationId xmlns:a16="http://schemas.microsoft.com/office/drawing/2014/main" id="{B1BBC0C2-7E31-42AE-91B9-B14620559591}"/>
              </a:ext>
            </a:extLst>
          </p:cNvPr>
          <p:cNvSpPr/>
          <p:nvPr/>
        </p:nvSpPr>
        <p:spPr>
          <a:xfrm>
            <a:off x="2808093" y="1952319"/>
            <a:ext cx="2331659" cy="432792"/>
          </a:xfrm>
          <a:prstGeom prst="roundRect">
            <a:avLst>
              <a:gd name="adj" fmla="val 50000"/>
            </a:avLst>
          </a:prstGeom>
          <a:noFill/>
        </p:spPr>
        <p:txBody>
          <a:bodyPr wrap="square" rtlCol="0">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QSW-M3216R-8S8T</a:t>
            </a:r>
          </a:p>
        </p:txBody>
      </p:sp>
      <p:sp>
        <p:nvSpPr>
          <p:cNvPr id="2" name="標題 1">
            <a:extLst>
              <a:ext uri="{FF2B5EF4-FFF2-40B4-BE49-F238E27FC236}">
                <a16:creationId xmlns:a16="http://schemas.microsoft.com/office/drawing/2014/main" id="{8A47ABB2-A311-56CD-5265-6F7BF0AB0751}"/>
              </a:ext>
            </a:extLst>
          </p:cNvPr>
          <p:cNvSpPr>
            <a:spLocks noGrp="1"/>
          </p:cNvSpPr>
          <p:nvPr>
            <p:ph type="title"/>
          </p:nvPr>
        </p:nvSpPr>
        <p:spPr/>
        <p:txBody>
          <a:bodyPr>
            <a:normAutofit/>
          </a:bodyPr>
          <a:lstStyle/>
          <a:p>
            <a:r>
              <a:rPr lang="zh-TW" altLang="en-US" sz="4000" b="1"/>
              <a:t>您還需要一台搭配的交換器</a:t>
            </a:r>
            <a:br>
              <a:rPr lang="zh-TW" altLang="en-US" sz="4000" b="1"/>
            </a:br>
            <a:r>
              <a:rPr lang="zh-TW" altLang="en-US" sz="4000" b="1"/>
              <a:t>全面釋放 </a:t>
            </a:r>
            <a:r>
              <a:rPr lang="en-US" altLang="zh-TW" sz="4000" b="1"/>
              <a:t>10GbE </a:t>
            </a:r>
            <a:r>
              <a:rPr lang="zh-TW" altLang="en-US" sz="4000" b="1"/>
              <a:t>網路潛能</a:t>
            </a:r>
          </a:p>
        </p:txBody>
      </p:sp>
      <p:sp>
        <p:nvSpPr>
          <p:cNvPr id="19" name="矩形: 圓角 53">
            <a:extLst>
              <a:ext uri="{FF2B5EF4-FFF2-40B4-BE49-F238E27FC236}">
                <a16:creationId xmlns:a16="http://schemas.microsoft.com/office/drawing/2014/main" id="{5E9E44A1-D7C3-C28C-FDC3-D4D1FDE10236}"/>
              </a:ext>
            </a:extLst>
          </p:cNvPr>
          <p:cNvSpPr/>
          <p:nvPr/>
        </p:nvSpPr>
        <p:spPr>
          <a:xfrm>
            <a:off x="9125273" y="5774681"/>
            <a:ext cx="2214719" cy="432792"/>
          </a:xfrm>
          <a:prstGeom prst="roundRect">
            <a:avLst>
              <a:gd name="adj" fmla="val 50000"/>
            </a:avLst>
          </a:prstGeom>
          <a:noFill/>
        </p:spPr>
        <p:txBody>
          <a:bodyPr wrap="square" rtlCol="0">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QSW-M2106-4C</a:t>
            </a:r>
          </a:p>
        </p:txBody>
      </p:sp>
      <p:pic>
        <p:nvPicPr>
          <p:cNvPr id="4" name="Picture 4" descr=" ">
            <a:extLst>
              <a:ext uri="{FF2B5EF4-FFF2-40B4-BE49-F238E27FC236}">
                <a16:creationId xmlns:a16="http://schemas.microsoft.com/office/drawing/2014/main" id="{317F6FCE-D9C0-96C6-3571-BEB093864C8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049" b="31684"/>
          <a:stretch/>
        </p:blipFill>
        <p:spPr bwMode="auto">
          <a:xfrm>
            <a:off x="7204678" y="4991891"/>
            <a:ext cx="3841190" cy="918679"/>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E593DF8D-F023-E038-4360-FC9BC49AEE7C}"/>
              </a:ext>
            </a:extLst>
          </p:cNvPr>
          <p:cNvSpPr/>
          <p:nvPr/>
        </p:nvSpPr>
        <p:spPr>
          <a:xfrm>
            <a:off x="8915465" y="4265129"/>
            <a:ext cx="1537184" cy="513895"/>
          </a:xfrm>
          <a:prstGeom prst="rect">
            <a:avLst/>
          </a:prstGeom>
          <a:gradFill>
            <a:gsLst>
              <a:gs pos="100000">
                <a:srgbClr val="D22D00"/>
              </a:gs>
              <a:gs pos="0">
                <a:srgbClr val="FF3C04"/>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latin typeface="Arial" panose="020B0604020202020204" pitchFamily="34" charset="0"/>
              <a:ea typeface="微軟正黑體" panose="020B0604030504040204" pitchFamily="34" charset="-120"/>
              <a:sym typeface="Arial" panose="020B0604020202020204" pitchFamily="34" charset="0"/>
            </a:endParaRPr>
          </a:p>
        </p:txBody>
      </p:sp>
      <p:sp>
        <p:nvSpPr>
          <p:cNvPr id="7" name="矩形 6">
            <a:extLst>
              <a:ext uri="{FF2B5EF4-FFF2-40B4-BE49-F238E27FC236}">
                <a16:creationId xmlns:a16="http://schemas.microsoft.com/office/drawing/2014/main" id="{8734EFB8-42C1-48B4-72E6-50B530DDF234}"/>
              </a:ext>
            </a:extLst>
          </p:cNvPr>
          <p:cNvSpPr/>
          <p:nvPr/>
        </p:nvSpPr>
        <p:spPr>
          <a:xfrm>
            <a:off x="7411878" y="4264167"/>
            <a:ext cx="1319337" cy="508112"/>
          </a:xfrm>
          <a:prstGeom prst="rect">
            <a:avLst/>
          </a:prstGeom>
          <a:gradFill>
            <a:gsLst>
              <a:gs pos="0">
                <a:srgbClr val="0095FB"/>
              </a:gs>
              <a:gs pos="52000">
                <a:srgbClr val="0087E6"/>
              </a:gs>
              <a:gs pos="100000">
                <a:srgbClr val="005CBF"/>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13">
            <a:extLst>
              <a:ext uri="{FF2B5EF4-FFF2-40B4-BE49-F238E27FC236}">
                <a16:creationId xmlns:a16="http://schemas.microsoft.com/office/drawing/2014/main" id="{D5E32A17-924A-F521-F07F-52B646D03A4A}"/>
              </a:ext>
            </a:extLst>
          </p:cNvPr>
          <p:cNvSpPr/>
          <p:nvPr/>
        </p:nvSpPr>
        <p:spPr>
          <a:xfrm>
            <a:off x="7743389" y="5365532"/>
            <a:ext cx="656317" cy="439799"/>
          </a:xfrm>
          <a:prstGeom prst="rect">
            <a:avLst/>
          </a:prstGeom>
          <a:solidFill>
            <a:srgbClr val="00B0F0">
              <a:alpha val="20000"/>
            </a:srgb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14">
            <a:extLst>
              <a:ext uri="{FF2B5EF4-FFF2-40B4-BE49-F238E27FC236}">
                <a16:creationId xmlns:a16="http://schemas.microsoft.com/office/drawing/2014/main" id="{040AA631-9CF5-828A-849F-F8C68C3ACDB4}"/>
              </a:ext>
            </a:extLst>
          </p:cNvPr>
          <p:cNvSpPr/>
          <p:nvPr/>
        </p:nvSpPr>
        <p:spPr>
          <a:xfrm>
            <a:off x="8666757" y="5374607"/>
            <a:ext cx="2009686" cy="430724"/>
          </a:xfrm>
          <a:prstGeom prst="rect">
            <a:avLst/>
          </a:prstGeom>
          <a:solidFill>
            <a:srgbClr val="FF3C04">
              <a:alpha val="20000"/>
            </a:srgbClr>
          </a:solidFill>
          <a:ln w="25400">
            <a:solidFill>
              <a:srgbClr val="FF3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6" name="文字方塊 15">
            <a:extLst>
              <a:ext uri="{FF2B5EF4-FFF2-40B4-BE49-F238E27FC236}">
                <a16:creationId xmlns:a16="http://schemas.microsoft.com/office/drawing/2014/main" id="{5A8430DD-E48D-FB15-4262-223C0D7EEF49}"/>
              </a:ext>
            </a:extLst>
          </p:cNvPr>
          <p:cNvSpPr txBox="1"/>
          <p:nvPr/>
        </p:nvSpPr>
        <p:spPr>
          <a:xfrm>
            <a:off x="7410472" y="4294111"/>
            <a:ext cx="130716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b="1">
                <a:solidFill>
                  <a:schemeClr val="bg1"/>
                </a:solidFill>
                <a:latin typeface="Arial"/>
                <a:ea typeface="微軟正黑體"/>
                <a:cs typeface="Arial"/>
                <a:sym typeface="Arial" panose="020B0604020202020204" pitchFamily="34" charset="0"/>
              </a:rPr>
              <a:t>6</a:t>
            </a:r>
            <a:r>
              <a:rPr lang="zh-TW" altLang="en-US" sz="1050" b="1">
                <a:solidFill>
                  <a:schemeClr val="bg1"/>
                </a:solidFill>
                <a:latin typeface="Arial"/>
                <a:ea typeface="微軟正黑體"/>
                <a:cs typeface="Arial"/>
                <a:sym typeface="Arial" panose="020B0604020202020204" pitchFamily="34" charset="0"/>
              </a:rPr>
              <a:t> 埠 </a:t>
            </a:r>
            <a:r>
              <a:rPr lang="en-US" altLang="zh-TW" sz="1050" b="1">
                <a:solidFill>
                  <a:schemeClr val="bg1"/>
                </a:solidFill>
                <a:latin typeface="Arial"/>
                <a:ea typeface="微軟正黑體"/>
                <a:cs typeface="Arial"/>
                <a:sym typeface="Arial" panose="020B0604020202020204" pitchFamily="34" charset="0"/>
              </a:rPr>
              <a:t>2.5</a:t>
            </a:r>
            <a:r>
              <a:rPr lang="en-GB" altLang="zh-TW" sz="1050" b="1" err="1">
                <a:solidFill>
                  <a:schemeClr val="bg1"/>
                </a:solidFill>
                <a:latin typeface="Arial"/>
                <a:ea typeface="微軟正黑體"/>
                <a:cs typeface="Arial"/>
                <a:sym typeface="Arial" panose="020B0604020202020204" pitchFamily="34" charset="0"/>
              </a:rPr>
              <a:t>GbE</a:t>
            </a:r>
            <a:r>
              <a:rPr lang="en-GB" altLang="zh-TW" sz="1050" b="1">
                <a:solidFill>
                  <a:schemeClr val="bg1"/>
                </a:solidFill>
                <a:latin typeface="Arial"/>
                <a:ea typeface="微軟正黑體"/>
                <a:cs typeface="Arial"/>
                <a:sym typeface="Arial" panose="020B0604020202020204" pitchFamily="34" charset="0"/>
              </a:rPr>
              <a:t> RJ45 </a:t>
            </a:r>
            <a:r>
              <a:rPr lang="zh-TW" altLang="en-US" sz="1050" b="1">
                <a:solidFill>
                  <a:schemeClr val="bg1"/>
                </a:solidFill>
                <a:latin typeface="Arial"/>
                <a:ea typeface="微軟正黑體"/>
                <a:cs typeface="Arial"/>
                <a:sym typeface="Arial" panose="020B0604020202020204" pitchFamily="34" charset="0"/>
              </a:rPr>
              <a:t>乙太網路埠</a:t>
            </a:r>
            <a:endParaRPr lang="en-GB" altLang="zh-TW" sz="1050" b="1">
              <a:solidFill>
                <a:schemeClr val="bg1"/>
              </a:solidFill>
              <a:latin typeface="Arial"/>
              <a:ea typeface="微軟正黑體"/>
              <a:cs typeface="Arial"/>
            </a:endParaRPr>
          </a:p>
        </p:txBody>
      </p:sp>
      <p:sp>
        <p:nvSpPr>
          <p:cNvPr id="17" name="文字方塊 16">
            <a:extLst>
              <a:ext uri="{FF2B5EF4-FFF2-40B4-BE49-F238E27FC236}">
                <a16:creationId xmlns:a16="http://schemas.microsoft.com/office/drawing/2014/main" id="{A1BB727E-C599-F0E3-79AC-F0929319A1F6}"/>
              </a:ext>
            </a:extLst>
          </p:cNvPr>
          <p:cNvSpPr txBox="1"/>
          <p:nvPr/>
        </p:nvSpPr>
        <p:spPr>
          <a:xfrm>
            <a:off x="8894829" y="4294111"/>
            <a:ext cx="153718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050" b="1">
                <a:solidFill>
                  <a:schemeClr val="bg1"/>
                </a:solidFill>
                <a:latin typeface="Arial" panose="020B0604020202020204" pitchFamily="34" charset="0"/>
                <a:ea typeface="微軟正黑體" panose="020B0604030504040204" pitchFamily="34" charset="-120"/>
                <a:sym typeface="Arial" panose="020B0604020202020204" pitchFamily="34" charset="0"/>
              </a:rPr>
              <a:t>4 </a:t>
            </a:r>
            <a:r>
              <a:rPr lang="zh-TW" altLang="en-US" sz="1050" b="1">
                <a:solidFill>
                  <a:schemeClr val="bg1"/>
                </a:solidFill>
                <a:latin typeface="Arial" panose="020B0604020202020204" pitchFamily="34" charset="0"/>
                <a:ea typeface="微軟正黑體" panose="020B0604030504040204" pitchFamily="34" charset="-120"/>
                <a:sym typeface="Arial" panose="020B0604020202020204" pitchFamily="34" charset="0"/>
              </a:rPr>
              <a:t>埠</a:t>
            </a:r>
            <a:r>
              <a:rPr lang="en-GB" altLang="zh-TW" sz="1050" b="1">
                <a:solidFill>
                  <a:schemeClr val="bg1"/>
                </a:solidFill>
                <a:latin typeface="Arial" panose="020B0604020202020204" pitchFamily="34" charset="0"/>
                <a:ea typeface="微軟正黑體" panose="020B0604030504040204" pitchFamily="34" charset="-120"/>
                <a:sym typeface="Arial" panose="020B0604020202020204" pitchFamily="34" charset="0"/>
              </a:rPr>
              <a:t> 10GbE SFP+</a:t>
            </a:r>
            <a:r>
              <a:rPr lang="en-US" altLang="zh-TW" sz="1050" b="1">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GB" altLang="zh-TW" sz="1050" b="1">
                <a:solidFill>
                  <a:schemeClr val="bg1"/>
                </a:solidFill>
                <a:latin typeface="Arial" panose="020B0604020202020204" pitchFamily="34" charset="0"/>
                <a:ea typeface="微軟正黑體" panose="020B0604030504040204" pitchFamily="34" charset="-120"/>
                <a:sym typeface="Arial" panose="020B0604020202020204" pitchFamily="34" charset="0"/>
              </a:rPr>
              <a:t>RJ45 </a:t>
            </a:r>
            <a:r>
              <a:rPr lang="zh-TW" altLang="en-US" sz="1050" b="1">
                <a:solidFill>
                  <a:schemeClr val="bg1"/>
                </a:solidFill>
                <a:latin typeface="Arial" panose="020B0604020202020204" pitchFamily="34" charset="0"/>
                <a:ea typeface="微軟正黑體" panose="020B0604030504040204" pitchFamily="34" charset="-120"/>
                <a:sym typeface="Arial" panose="020B0604020202020204" pitchFamily="34" charset="0"/>
              </a:rPr>
              <a:t>複合埠</a:t>
            </a:r>
            <a:endParaRPr lang="en-GB" altLang="zh-TW" sz="105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8" name="直線單箭頭接點 17">
            <a:extLst>
              <a:ext uri="{FF2B5EF4-FFF2-40B4-BE49-F238E27FC236}">
                <a16:creationId xmlns:a16="http://schemas.microsoft.com/office/drawing/2014/main" id="{285393D7-D824-698C-A211-CA8300EA04E3}"/>
              </a:ext>
            </a:extLst>
          </p:cNvPr>
          <p:cNvCxnSpPr>
            <a:cxnSpLocks/>
            <a:stCxn id="15" idx="0"/>
          </p:cNvCxnSpPr>
          <p:nvPr/>
        </p:nvCxnSpPr>
        <p:spPr>
          <a:xfrm flipH="1" flipV="1">
            <a:off x="9663421" y="4779024"/>
            <a:ext cx="8179" cy="595583"/>
          </a:xfrm>
          <a:prstGeom prst="straightConnector1">
            <a:avLst/>
          </a:prstGeom>
          <a:noFill/>
          <a:ln w="38100" cap="rnd" cmpd="sng">
            <a:solidFill>
              <a:srgbClr val="FF3C04"/>
            </a:solidFill>
            <a:prstDash val="solid"/>
            <a:round/>
            <a:headEnd type="none" w="med" len="lg"/>
            <a:tailEnd type="triangle" w="med" len="med"/>
          </a:ln>
        </p:spPr>
      </p:cxnSp>
      <p:cxnSp>
        <p:nvCxnSpPr>
          <p:cNvPr id="21" name="直線單箭頭接點 20">
            <a:extLst>
              <a:ext uri="{FF2B5EF4-FFF2-40B4-BE49-F238E27FC236}">
                <a16:creationId xmlns:a16="http://schemas.microsoft.com/office/drawing/2014/main" id="{CBE8CFB2-0E4D-524A-8974-6CB10B98388E}"/>
              </a:ext>
            </a:extLst>
          </p:cNvPr>
          <p:cNvCxnSpPr>
            <a:cxnSpLocks/>
            <a:stCxn id="14" idx="0"/>
          </p:cNvCxnSpPr>
          <p:nvPr/>
        </p:nvCxnSpPr>
        <p:spPr>
          <a:xfrm flipH="1" flipV="1">
            <a:off x="8071547" y="4784936"/>
            <a:ext cx="1" cy="581718"/>
          </a:xfrm>
          <a:prstGeom prst="straightConnector1">
            <a:avLst/>
          </a:prstGeom>
          <a:ln w="38100" cap="rnd">
            <a:solidFill>
              <a:srgbClr val="2FABFF"/>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71BD7B5E-10AF-2C4B-FC06-490B9654C46C}"/>
              </a:ext>
            </a:extLst>
          </p:cNvPr>
          <p:cNvSpPr txBox="1"/>
          <p:nvPr/>
        </p:nvSpPr>
        <p:spPr>
          <a:xfrm>
            <a:off x="1666207" y="6295166"/>
            <a:ext cx="8657568" cy="338554"/>
          </a:xfrm>
          <a:prstGeom prst="rect">
            <a:avLst/>
          </a:prstGeom>
          <a:solidFill>
            <a:schemeClr val="bg1">
              <a:lumMod val="85000"/>
            </a:schemeClr>
          </a:solidFill>
          <a:ln>
            <a:solidFill>
              <a:schemeClr val="bg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b="1">
                <a:cs typeface="Arial"/>
                <a:hlinkClick r:id="rId5"/>
              </a:rPr>
              <a:t>更多可支援 10GbE </a:t>
            </a:r>
            <a:r>
              <a:rPr lang="zh-TW" altLang="en-US" sz="1600" b="1">
                <a:cs typeface="Arial"/>
                <a:hlinkClick r:id="rId5"/>
              </a:rPr>
              <a:t>網路速度</a:t>
            </a:r>
            <a:r>
              <a:rPr lang="en-US" altLang="zh-TW" sz="1600" b="1">
                <a:cs typeface="Arial"/>
                <a:hlinkClick r:id="rId5"/>
              </a:rPr>
              <a:t>的 QNAP </a:t>
            </a:r>
            <a:r>
              <a:rPr lang="zh-TW" altLang="en-US" sz="1600" b="1">
                <a:cs typeface="Arial"/>
                <a:hlinkClick r:id="rId5"/>
              </a:rPr>
              <a:t>網路交換器</a:t>
            </a:r>
            <a:endParaRPr lang="en-US" altLang="zh-TW" sz="1600" b="1">
              <a:cs typeface="Arial"/>
            </a:endParaRPr>
          </a:p>
        </p:txBody>
      </p:sp>
      <p:grpSp>
        <p:nvGrpSpPr>
          <p:cNvPr id="90" name="群組 89">
            <a:extLst>
              <a:ext uri="{FF2B5EF4-FFF2-40B4-BE49-F238E27FC236}">
                <a16:creationId xmlns:a16="http://schemas.microsoft.com/office/drawing/2014/main" id="{110ABE3A-D031-D470-8F20-3C865B673ABF}"/>
              </a:ext>
            </a:extLst>
          </p:cNvPr>
          <p:cNvGrpSpPr/>
          <p:nvPr/>
        </p:nvGrpSpPr>
        <p:grpSpPr>
          <a:xfrm>
            <a:off x="973962" y="4284422"/>
            <a:ext cx="5592593" cy="2010743"/>
            <a:chOff x="812209" y="4544633"/>
            <a:chExt cx="4945008" cy="1777912"/>
          </a:xfrm>
        </p:grpSpPr>
        <p:pic>
          <p:nvPicPr>
            <p:cNvPr id="5" name="Picture 2" descr="QGD-1602 | Hardware Specs | QNAP (UK)">
              <a:extLst>
                <a:ext uri="{FF2B5EF4-FFF2-40B4-BE49-F238E27FC236}">
                  <a16:creationId xmlns:a16="http://schemas.microsoft.com/office/drawing/2014/main" id="{E40F353A-314D-2E29-5CB2-F6FC51BCE4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9494" b="39662"/>
            <a:stretch/>
          </p:blipFill>
          <p:spPr bwMode="auto">
            <a:xfrm>
              <a:off x="812209" y="5432325"/>
              <a:ext cx="4696861" cy="61188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F16F195A-54E3-CC46-393A-571FFCD298B4}"/>
                </a:ext>
              </a:extLst>
            </p:cNvPr>
            <p:cNvSpPr/>
            <p:nvPr/>
          </p:nvSpPr>
          <p:spPr>
            <a:xfrm>
              <a:off x="4217031" y="4544633"/>
              <a:ext cx="1540186" cy="445755"/>
            </a:xfrm>
            <a:prstGeom prst="rect">
              <a:avLst/>
            </a:prstGeom>
            <a:gradFill>
              <a:gsLst>
                <a:gs pos="100000">
                  <a:srgbClr val="D22D00"/>
                </a:gs>
                <a:gs pos="0">
                  <a:srgbClr val="FF3C04"/>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8">
              <a:extLst>
                <a:ext uri="{FF2B5EF4-FFF2-40B4-BE49-F238E27FC236}">
                  <a16:creationId xmlns:a16="http://schemas.microsoft.com/office/drawing/2014/main" id="{1B7D1055-0985-C95A-4391-7ACEC5A14858}"/>
                </a:ext>
              </a:extLst>
            </p:cNvPr>
            <p:cNvSpPr/>
            <p:nvPr/>
          </p:nvSpPr>
          <p:spPr>
            <a:xfrm>
              <a:off x="1350649" y="4557596"/>
              <a:ext cx="1328222" cy="450234"/>
            </a:xfrm>
            <a:prstGeom prst="rect">
              <a:avLst/>
            </a:prstGeom>
            <a:gradFill>
              <a:gsLst>
                <a:gs pos="0">
                  <a:srgbClr val="0095FB"/>
                </a:gs>
                <a:gs pos="52000">
                  <a:srgbClr val="0087E6"/>
                </a:gs>
                <a:gs pos="100000">
                  <a:srgbClr val="005CBF"/>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9">
              <a:extLst>
                <a:ext uri="{FF2B5EF4-FFF2-40B4-BE49-F238E27FC236}">
                  <a16:creationId xmlns:a16="http://schemas.microsoft.com/office/drawing/2014/main" id="{DF74A530-8999-BF80-7286-2F7D5E3E27DC}"/>
                </a:ext>
              </a:extLst>
            </p:cNvPr>
            <p:cNvSpPr/>
            <p:nvPr/>
          </p:nvSpPr>
          <p:spPr>
            <a:xfrm>
              <a:off x="4483700" y="5540452"/>
              <a:ext cx="151091" cy="400313"/>
            </a:xfrm>
            <a:prstGeom prst="rect">
              <a:avLst/>
            </a:prstGeom>
            <a:solidFill>
              <a:srgbClr val="FF3C04">
                <a:alpha val="20000"/>
              </a:srgbClr>
            </a:solidFill>
            <a:ln w="12700">
              <a:solidFill>
                <a:srgbClr val="FF3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1" name="文字方塊 10">
              <a:extLst>
                <a:ext uri="{FF2B5EF4-FFF2-40B4-BE49-F238E27FC236}">
                  <a16:creationId xmlns:a16="http://schemas.microsoft.com/office/drawing/2014/main" id="{D4069EAE-54DA-E52D-01E9-314E550C0EB0}"/>
                </a:ext>
              </a:extLst>
            </p:cNvPr>
            <p:cNvSpPr txBox="1"/>
            <p:nvPr/>
          </p:nvSpPr>
          <p:spPr>
            <a:xfrm>
              <a:off x="1393324" y="4592333"/>
              <a:ext cx="1235510" cy="367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b="1">
                  <a:solidFill>
                    <a:schemeClr val="bg1"/>
                  </a:solidFill>
                  <a:latin typeface="Arial"/>
                  <a:ea typeface="微軟正黑體"/>
                  <a:cs typeface="Arial"/>
                  <a:sym typeface="Arial" panose="020B0604020202020204" pitchFamily="34" charset="0"/>
                </a:rPr>
                <a:t>8</a:t>
              </a:r>
              <a:r>
                <a:rPr lang="zh-TW" altLang="en-US" sz="1050" b="1">
                  <a:solidFill>
                    <a:schemeClr val="bg1"/>
                  </a:solidFill>
                  <a:latin typeface="Arial"/>
                  <a:ea typeface="微軟正黑體"/>
                  <a:cs typeface="Arial"/>
                  <a:sym typeface="Arial" panose="020B0604020202020204" pitchFamily="34" charset="0"/>
                </a:rPr>
                <a:t> 埠 </a:t>
              </a:r>
              <a:r>
                <a:rPr lang="en-US" altLang="zh-TW" sz="1050" b="1">
                  <a:solidFill>
                    <a:schemeClr val="bg1"/>
                  </a:solidFill>
                  <a:latin typeface="Arial"/>
                  <a:ea typeface="微軟正黑體"/>
                  <a:cs typeface="Arial"/>
                  <a:sym typeface="Arial" panose="020B0604020202020204" pitchFamily="34" charset="0"/>
                </a:rPr>
                <a:t>1</a:t>
              </a:r>
              <a:r>
                <a:rPr lang="en-GB" altLang="zh-TW" sz="1050" b="1">
                  <a:solidFill>
                    <a:schemeClr val="bg1"/>
                  </a:solidFill>
                  <a:latin typeface="Arial"/>
                  <a:ea typeface="微軟正黑體"/>
                  <a:cs typeface="Arial"/>
                  <a:sym typeface="Arial" panose="020B0604020202020204" pitchFamily="34" charset="0"/>
                </a:rPr>
                <a:t>GbE RJ45 </a:t>
              </a:r>
            </a:p>
            <a:p>
              <a:pPr algn="ctr"/>
              <a:r>
                <a:rPr lang="zh-TW" altLang="en-US" sz="1050" b="1">
                  <a:solidFill>
                    <a:schemeClr val="bg1"/>
                  </a:solidFill>
                  <a:latin typeface="Arial"/>
                  <a:ea typeface="微軟正黑體"/>
                  <a:cs typeface="Arial"/>
                  <a:sym typeface="Arial" panose="020B0604020202020204" pitchFamily="34" charset="0"/>
                </a:rPr>
                <a:t>乙太網路埠</a:t>
              </a:r>
              <a:endParaRPr lang="en-GB" altLang="zh-TW" sz="1050" b="1">
                <a:solidFill>
                  <a:schemeClr val="bg1"/>
                </a:solidFill>
                <a:latin typeface="Arial"/>
                <a:ea typeface="微軟正黑體"/>
                <a:cs typeface="Arial"/>
              </a:endParaRPr>
            </a:p>
          </p:txBody>
        </p:sp>
        <p:sp>
          <p:nvSpPr>
            <p:cNvPr id="12" name="文字方塊 11">
              <a:extLst>
                <a:ext uri="{FF2B5EF4-FFF2-40B4-BE49-F238E27FC236}">
                  <a16:creationId xmlns:a16="http://schemas.microsoft.com/office/drawing/2014/main" id="{F0A8654E-49EE-A260-E723-6EA9F553B52E}"/>
                </a:ext>
              </a:extLst>
            </p:cNvPr>
            <p:cNvSpPr txBox="1"/>
            <p:nvPr/>
          </p:nvSpPr>
          <p:spPr>
            <a:xfrm>
              <a:off x="4288149" y="4581364"/>
              <a:ext cx="1378945" cy="367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b="1">
                  <a:solidFill>
                    <a:schemeClr val="bg1"/>
                  </a:solidFill>
                  <a:latin typeface="Arial"/>
                  <a:ea typeface="微軟正黑體"/>
                  <a:cs typeface="Arial"/>
                  <a:sym typeface="Arial" panose="020B0604020202020204" pitchFamily="34" charset="0"/>
                </a:rPr>
                <a:t>2</a:t>
              </a:r>
              <a:r>
                <a:rPr lang="zh-TW" altLang="en-US" sz="1050" b="1">
                  <a:solidFill>
                    <a:schemeClr val="bg1"/>
                  </a:solidFill>
                  <a:latin typeface="Arial"/>
                  <a:ea typeface="微軟正黑體"/>
                  <a:cs typeface="Arial"/>
                  <a:sym typeface="Arial" panose="020B0604020202020204" pitchFamily="34" charset="0"/>
                </a:rPr>
                <a:t> 埠</a:t>
              </a:r>
              <a:r>
                <a:rPr lang="en-GB" altLang="zh-TW" sz="1050" b="1">
                  <a:solidFill>
                    <a:schemeClr val="bg1"/>
                  </a:solidFill>
                  <a:latin typeface="Arial"/>
                  <a:ea typeface="微軟正黑體"/>
                  <a:cs typeface="Arial"/>
                  <a:sym typeface="Arial" panose="020B0604020202020204" pitchFamily="34" charset="0"/>
                </a:rPr>
                <a:t> 10</a:t>
              </a:r>
              <a:r>
                <a:rPr lang="en-US" altLang="zh-TW" sz="1050" b="1">
                  <a:solidFill>
                    <a:schemeClr val="bg1"/>
                  </a:solidFill>
                  <a:latin typeface="Arial"/>
                  <a:ea typeface="微軟正黑體"/>
                  <a:cs typeface="Arial"/>
                  <a:sym typeface="Arial" panose="020B0604020202020204" pitchFamily="34" charset="0"/>
                </a:rPr>
                <a:t>/1</a:t>
              </a:r>
              <a:r>
                <a:rPr lang="en-GB" altLang="zh-TW" sz="1050" b="1">
                  <a:solidFill>
                    <a:schemeClr val="bg1"/>
                  </a:solidFill>
                  <a:latin typeface="Arial"/>
                  <a:ea typeface="微軟正黑體"/>
                  <a:cs typeface="Arial"/>
                  <a:sym typeface="Arial" panose="020B0604020202020204" pitchFamily="34" charset="0"/>
                </a:rPr>
                <a:t>GbE SFP</a:t>
              </a:r>
              <a:r>
                <a:rPr lang="en-US" altLang="zh-TW" sz="1050" b="1">
                  <a:solidFill>
                    <a:schemeClr val="bg1"/>
                  </a:solidFill>
                  <a:latin typeface="Arial"/>
                  <a:ea typeface="微軟正黑體"/>
                  <a:cs typeface="Arial"/>
                  <a:sym typeface="Arial" panose="020B0604020202020204" pitchFamily="34" charset="0"/>
                </a:rPr>
                <a:t>+</a:t>
              </a:r>
              <a:r>
                <a:rPr lang="zh-TW" altLang="en-US" sz="1050" b="1">
                  <a:solidFill>
                    <a:schemeClr val="bg1"/>
                  </a:solidFill>
                  <a:latin typeface="Arial"/>
                  <a:ea typeface="微軟正黑體"/>
                  <a:cs typeface="Arial"/>
                  <a:sym typeface="Arial" panose="020B0604020202020204" pitchFamily="34" charset="0"/>
                </a:rPr>
                <a:t> </a:t>
              </a:r>
              <a:endParaRPr lang="en-US" altLang="zh-TW" sz="1050" b="1">
                <a:solidFill>
                  <a:schemeClr val="bg1"/>
                </a:solidFill>
                <a:latin typeface="Arial"/>
                <a:ea typeface="微軟正黑體"/>
                <a:cs typeface="Arial"/>
                <a:sym typeface="Arial" panose="020B0604020202020204" pitchFamily="34" charset="0"/>
              </a:endParaRPr>
            </a:p>
            <a:p>
              <a:pPr algn="ctr"/>
              <a:r>
                <a:rPr lang="zh-TW" altLang="en-US" sz="1050" b="1">
                  <a:solidFill>
                    <a:schemeClr val="bg1"/>
                  </a:solidFill>
                  <a:latin typeface="Arial"/>
                  <a:ea typeface="微軟正黑體"/>
                  <a:cs typeface="Arial"/>
                  <a:sym typeface="Arial" panose="020B0604020202020204" pitchFamily="34" charset="0"/>
                </a:rPr>
                <a:t>雙速光纖埠</a:t>
              </a:r>
              <a:endParaRPr lang="en-US" altLang="zh-TW" sz="1050" b="1">
                <a:solidFill>
                  <a:schemeClr val="bg1"/>
                </a:solidFill>
                <a:latin typeface="Arial"/>
                <a:ea typeface="微軟正黑體"/>
                <a:cs typeface="Arial"/>
              </a:endParaRPr>
            </a:p>
          </p:txBody>
        </p:sp>
        <p:sp>
          <p:nvSpPr>
            <p:cNvPr id="13" name="矩形: 圓角 5">
              <a:extLst>
                <a:ext uri="{FF2B5EF4-FFF2-40B4-BE49-F238E27FC236}">
                  <a16:creationId xmlns:a16="http://schemas.microsoft.com/office/drawing/2014/main" id="{A39D4DEF-5DBF-7FAE-5E10-0E2B70272647}"/>
                </a:ext>
              </a:extLst>
            </p:cNvPr>
            <p:cNvSpPr/>
            <p:nvPr/>
          </p:nvSpPr>
          <p:spPr>
            <a:xfrm>
              <a:off x="4036890" y="5889753"/>
              <a:ext cx="1715529" cy="432792"/>
            </a:xfrm>
            <a:prstGeom prst="roundRect">
              <a:avLst>
                <a:gd name="adj" fmla="val 50000"/>
              </a:avLst>
            </a:prstGeom>
            <a:noFill/>
          </p:spPr>
          <p:txBody>
            <a:bodyPr wrap="square" rtlCol="0">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QGD-1602</a:t>
              </a:r>
            </a:p>
          </p:txBody>
        </p:sp>
        <p:sp>
          <p:nvSpPr>
            <p:cNvPr id="20" name="矩形 19">
              <a:extLst>
                <a:ext uri="{FF2B5EF4-FFF2-40B4-BE49-F238E27FC236}">
                  <a16:creationId xmlns:a16="http://schemas.microsoft.com/office/drawing/2014/main" id="{FE7C3BC9-FD67-2DE6-04CC-FA14C5BDDC55}"/>
                </a:ext>
              </a:extLst>
            </p:cNvPr>
            <p:cNvSpPr/>
            <p:nvPr/>
          </p:nvSpPr>
          <p:spPr>
            <a:xfrm>
              <a:off x="3249083" y="5540451"/>
              <a:ext cx="604857" cy="400314"/>
            </a:xfrm>
            <a:prstGeom prst="rect">
              <a:avLst/>
            </a:prstGeom>
            <a:solidFill>
              <a:srgbClr val="00B0F0">
                <a:alpha val="2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3" name="矩形 22">
              <a:extLst>
                <a:ext uri="{FF2B5EF4-FFF2-40B4-BE49-F238E27FC236}">
                  <a16:creationId xmlns:a16="http://schemas.microsoft.com/office/drawing/2014/main" id="{A5C4AD5A-A149-56D0-366D-21366A88E08B}"/>
                </a:ext>
              </a:extLst>
            </p:cNvPr>
            <p:cNvSpPr/>
            <p:nvPr/>
          </p:nvSpPr>
          <p:spPr>
            <a:xfrm>
              <a:off x="3866391" y="5540451"/>
              <a:ext cx="604857" cy="400314"/>
            </a:xfrm>
            <a:prstGeom prst="rect">
              <a:avLst/>
            </a:prstGeom>
            <a:solidFill>
              <a:srgbClr val="00B0F0">
                <a:alpha val="2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cxnSp>
          <p:nvCxnSpPr>
            <p:cNvPr id="24" name="肘形接點 19">
              <a:extLst>
                <a:ext uri="{FF2B5EF4-FFF2-40B4-BE49-F238E27FC236}">
                  <a16:creationId xmlns:a16="http://schemas.microsoft.com/office/drawing/2014/main" id="{3A5666FF-3F51-DD47-0EAE-EBD1ACAFE89D}"/>
                </a:ext>
              </a:extLst>
            </p:cNvPr>
            <p:cNvCxnSpPr>
              <a:cxnSpLocks/>
              <a:stCxn id="20" idx="1"/>
              <a:endCxn id="9" idx="2"/>
            </p:cNvCxnSpPr>
            <p:nvPr/>
          </p:nvCxnSpPr>
          <p:spPr>
            <a:xfrm rot="10800000">
              <a:off x="2014761" y="5007830"/>
              <a:ext cx="1234323" cy="732778"/>
            </a:xfrm>
            <a:prstGeom prst="bentConnector2">
              <a:avLst/>
            </a:prstGeom>
            <a:ln w="38100" cap="rnd">
              <a:solidFill>
                <a:srgbClr val="2FABFF"/>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232A7C5C-026A-57D7-E2FF-CAC31C147CC1}"/>
                </a:ext>
              </a:extLst>
            </p:cNvPr>
            <p:cNvSpPr txBox="1"/>
            <p:nvPr/>
          </p:nvSpPr>
          <p:spPr>
            <a:xfrm>
              <a:off x="2764804" y="4557596"/>
              <a:ext cx="1354453" cy="432792"/>
            </a:xfrm>
            <a:prstGeom prst="rect">
              <a:avLst/>
            </a:prstGeom>
            <a:solidFill>
              <a:srgbClr val="92D050"/>
            </a:solidFill>
            <a:ln>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altLang="zh-TW" sz="1050" b="1">
                <a:solidFill>
                  <a:schemeClr val="bg1"/>
                </a:solidFill>
                <a:latin typeface="Arial"/>
                <a:ea typeface="微軟正黑體"/>
                <a:cs typeface="Arial"/>
              </a:endParaRPr>
            </a:p>
          </p:txBody>
        </p:sp>
        <p:cxnSp>
          <p:nvCxnSpPr>
            <p:cNvPr id="26" name="肘形接點 67">
              <a:extLst>
                <a:ext uri="{FF2B5EF4-FFF2-40B4-BE49-F238E27FC236}">
                  <a16:creationId xmlns:a16="http://schemas.microsoft.com/office/drawing/2014/main" id="{7E71ECE5-C695-0248-37E5-453DFCDEE48B}"/>
                </a:ext>
              </a:extLst>
            </p:cNvPr>
            <p:cNvCxnSpPr>
              <a:cxnSpLocks/>
              <a:stCxn id="10" idx="3"/>
              <a:endCxn id="8" idx="2"/>
            </p:cNvCxnSpPr>
            <p:nvPr/>
          </p:nvCxnSpPr>
          <p:spPr>
            <a:xfrm flipV="1">
              <a:off x="4634791" y="4990388"/>
              <a:ext cx="352333" cy="750221"/>
            </a:xfrm>
            <a:prstGeom prst="bentConnector2">
              <a:avLst/>
            </a:prstGeom>
            <a:ln w="38100" cap="rnd">
              <a:solidFill>
                <a:srgbClr val="FF0000"/>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68" name="文字方塊 67">
              <a:extLst>
                <a:ext uri="{FF2B5EF4-FFF2-40B4-BE49-F238E27FC236}">
                  <a16:creationId xmlns:a16="http://schemas.microsoft.com/office/drawing/2014/main" id="{8744A071-25AE-ADA2-D05B-DCBD65FDFC94}"/>
                </a:ext>
              </a:extLst>
            </p:cNvPr>
            <p:cNvSpPr txBox="1"/>
            <p:nvPr/>
          </p:nvSpPr>
          <p:spPr>
            <a:xfrm>
              <a:off x="2742186" y="4566818"/>
              <a:ext cx="1340881" cy="367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b="1">
                  <a:latin typeface="Arial"/>
                  <a:ea typeface="微軟正黑體"/>
                  <a:cs typeface="Arial"/>
                  <a:sym typeface="Arial" panose="020B0604020202020204" pitchFamily="34" charset="0"/>
                </a:rPr>
                <a:t>8</a:t>
              </a:r>
              <a:r>
                <a:rPr lang="zh-TW" altLang="en-US" sz="1050" b="1">
                  <a:latin typeface="Arial"/>
                  <a:ea typeface="微軟正黑體"/>
                  <a:cs typeface="Arial"/>
                  <a:sym typeface="Arial" panose="020B0604020202020204" pitchFamily="34" charset="0"/>
                </a:rPr>
                <a:t> 埠 </a:t>
              </a:r>
              <a:r>
                <a:rPr lang="en-US" altLang="zh-TW" sz="1050" b="1">
                  <a:latin typeface="Arial"/>
                  <a:ea typeface="微軟正黑體"/>
                  <a:cs typeface="Arial"/>
                  <a:sym typeface="Arial" panose="020B0604020202020204" pitchFamily="34" charset="0"/>
                </a:rPr>
                <a:t>2.5</a:t>
              </a:r>
              <a:r>
                <a:rPr lang="en-GB" altLang="zh-TW" sz="1050" b="1">
                  <a:latin typeface="Arial"/>
                  <a:ea typeface="微軟正黑體"/>
                  <a:cs typeface="Arial"/>
                  <a:sym typeface="Arial" panose="020B0604020202020204" pitchFamily="34" charset="0"/>
                </a:rPr>
                <a:t>GbE RJ45 </a:t>
              </a:r>
            </a:p>
            <a:p>
              <a:pPr algn="ctr"/>
              <a:r>
                <a:rPr lang="zh-TW" altLang="en-US" sz="1050" b="1">
                  <a:latin typeface="Arial"/>
                  <a:ea typeface="微軟正黑體"/>
                  <a:cs typeface="Arial"/>
                  <a:sym typeface="Arial" panose="020B0604020202020204" pitchFamily="34" charset="0"/>
                </a:rPr>
                <a:t>乙太網路埠</a:t>
              </a:r>
              <a:endParaRPr lang="en-GB" altLang="zh-TW" sz="1050" b="1">
                <a:latin typeface="Arial"/>
                <a:ea typeface="微軟正黑體"/>
                <a:cs typeface="Arial"/>
              </a:endParaRPr>
            </a:p>
          </p:txBody>
        </p:sp>
        <p:cxnSp>
          <p:nvCxnSpPr>
            <p:cNvPr id="77" name="接點: 肘形 76">
              <a:extLst>
                <a:ext uri="{FF2B5EF4-FFF2-40B4-BE49-F238E27FC236}">
                  <a16:creationId xmlns:a16="http://schemas.microsoft.com/office/drawing/2014/main" id="{F3734ADB-4145-5A57-8C1A-5762FA24DB9C}"/>
                </a:ext>
              </a:extLst>
            </p:cNvPr>
            <p:cNvCxnSpPr>
              <a:cxnSpLocks/>
              <a:stCxn id="23" idx="0"/>
              <a:endCxn id="68" idx="2"/>
            </p:cNvCxnSpPr>
            <p:nvPr/>
          </p:nvCxnSpPr>
          <p:spPr>
            <a:xfrm rot="16200000" flipV="1">
              <a:off x="3487600" y="4859231"/>
              <a:ext cx="606247" cy="756192"/>
            </a:xfrm>
            <a:prstGeom prst="bentConnector3">
              <a:avLst>
                <a:gd name="adj1" fmla="val 50000"/>
              </a:avLst>
            </a:prstGeom>
            <a:ln w="38100" cap="rnd">
              <a:solidFill>
                <a:srgbClr val="00B050"/>
              </a:solidFill>
              <a:headEnd type="none" w="med" len="lg"/>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897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字方塊 54">
            <a:extLst>
              <a:ext uri="{FF2B5EF4-FFF2-40B4-BE49-F238E27FC236}">
                <a16:creationId xmlns:a16="http://schemas.microsoft.com/office/drawing/2014/main" id="{A78FE5FA-759B-05FD-AA84-F74B12B62A5F}"/>
              </a:ext>
            </a:extLst>
          </p:cNvPr>
          <p:cNvSpPr txBox="1"/>
          <p:nvPr/>
        </p:nvSpPr>
        <p:spPr>
          <a:xfrm>
            <a:off x="8781141" y="5381618"/>
            <a:ext cx="2217077" cy="830997"/>
          </a:xfrm>
          <a:prstGeom prst="rect">
            <a:avLst/>
          </a:prstGeom>
          <a:noFill/>
          <a:ln>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lgn="ctr">
              <a:defRPr sz="1600" b="1">
                <a:solidFill>
                  <a:srgbClr val="93F0FF"/>
                </a:solidFill>
                <a:latin typeface="+mj-ea"/>
                <a:ea typeface="+mj-ea"/>
                <a:cs typeface="Arial"/>
              </a:defRPr>
            </a:lvl1pPr>
          </a:lstStyle>
          <a:p>
            <a:pPr algn="l"/>
            <a:r>
              <a:rPr lang="en-US" altLang="zh-TW" dirty="0" err="1">
                <a:hlinkClick r:id="rId3">
                  <a:extLst>
                    <a:ext uri="{A12FA001-AC4F-418D-AE19-62706E023703}">
                      <ahyp:hlinkClr xmlns:ahyp="http://schemas.microsoft.com/office/drawing/2018/hyperlinkcolor" val="tx"/>
                    </a:ext>
                  </a:extLst>
                </a:hlinkClick>
              </a:rPr>
              <a:t>更多可支援</a:t>
            </a:r>
            <a:r>
              <a:rPr lang="en-US" altLang="zh-TW" dirty="0">
                <a:hlinkClick r:id="rId3">
                  <a:extLst>
                    <a:ext uri="{A12FA001-AC4F-418D-AE19-62706E023703}">
                      <ahyp:hlinkClr xmlns:ahyp="http://schemas.microsoft.com/office/drawing/2018/hyperlinkcolor" val="tx"/>
                    </a:ext>
                  </a:extLst>
                </a:hlinkClick>
              </a:rPr>
              <a:t> </a:t>
            </a:r>
            <a:br>
              <a:rPr lang="en-US" altLang="zh-TW" dirty="0">
                <a:hlinkClick r:id="rId3">
                  <a:extLst>
                    <a:ext uri="{A12FA001-AC4F-418D-AE19-62706E023703}">
                      <ahyp:hlinkClr xmlns:ahyp="http://schemas.microsoft.com/office/drawing/2018/hyperlinkcolor" val="tx"/>
                    </a:ext>
                  </a:extLst>
                </a:hlinkClick>
              </a:rPr>
            </a:br>
            <a:r>
              <a:rPr lang="en-US" altLang="zh-TW" dirty="0">
                <a:hlinkClick r:id="rId3">
                  <a:extLst>
                    <a:ext uri="{A12FA001-AC4F-418D-AE19-62706E023703}">
                      <ahyp:hlinkClr xmlns:ahyp="http://schemas.microsoft.com/office/drawing/2018/hyperlinkcolor" val="tx"/>
                    </a:ext>
                  </a:extLst>
                </a:hlinkClick>
              </a:rPr>
              <a:t>QXG-10G2SF-71</a:t>
            </a:r>
            <a:r>
              <a:rPr lang="en-US" altLang="zh-TW" dirty="0"/>
              <a:t>0 </a:t>
            </a:r>
            <a:r>
              <a:rPr lang="en-US" altLang="zh-TW" dirty="0">
                <a:hlinkClick r:id="rId3">
                  <a:extLst>
                    <a:ext uri="{A12FA001-AC4F-418D-AE19-62706E023703}">
                      <ahyp:hlinkClr xmlns:ahyp="http://schemas.microsoft.com/office/drawing/2018/hyperlinkcolor" val="tx"/>
                    </a:ext>
                  </a:extLst>
                </a:hlinkClick>
              </a:rPr>
              <a:t>的</a:t>
            </a:r>
            <a:r>
              <a:rPr lang="en-US" altLang="zh-TW" dirty="0"/>
              <a:t> </a:t>
            </a:r>
            <a:r>
              <a:rPr lang="en-US" altLang="zh-TW" dirty="0">
                <a:hlinkClick r:id="rId3">
                  <a:extLst>
                    <a:ext uri="{A12FA001-AC4F-418D-AE19-62706E023703}">
                      <ahyp:hlinkClr xmlns:ahyp="http://schemas.microsoft.com/office/drawing/2018/hyperlinkcolor" val="tx"/>
                    </a:ext>
                  </a:extLst>
                </a:hlinkClick>
              </a:rPr>
              <a:t>QNAP NAS</a:t>
            </a:r>
            <a:endParaRPr lang="en-US" altLang="zh-TW" dirty="0"/>
          </a:p>
        </p:txBody>
      </p:sp>
      <p:sp>
        <p:nvSpPr>
          <p:cNvPr id="3" name="標題 2">
            <a:extLst>
              <a:ext uri="{FF2B5EF4-FFF2-40B4-BE49-F238E27FC236}">
                <a16:creationId xmlns:a16="http://schemas.microsoft.com/office/drawing/2014/main" id="{78A5DC9D-5C77-B69D-63E7-187196FDAA8D}"/>
              </a:ext>
            </a:extLst>
          </p:cNvPr>
          <p:cNvSpPr>
            <a:spLocks noGrp="1"/>
          </p:cNvSpPr>
          <p:nvPr>
            <p:ph type="title"/>
          </p:nvPr>
        </p:nvSpPr>
        <p:spPr/>
        <p:txBody>
          <a:bodyPr/>
          <a:lstStyle/>
          <a:p>
            <a:r>
              <a:rPr lang="zh-TW" altLang="en-US"/>
              <a:t>多樣 </a:t>
            </a:r>
            <a:r>
              <a:rPr lang="en-US" altLang="zh-TW"/>
              <a:t>QNAP NAS </a:t>
            </a:r>
            <a:r>
              <a:rPr lang="zh-TW" altLang="en-US"/>
              <a:t>可擴充 </a:t>
            </a:r>
            <a:r>
              <a:rPr lang="en-US" altLang="zh-TW"/>
              <a:t>10GbE </a:t>
            </a:r>
            <a:r>
              <a:rPr lang="zh-TW" altLang="en-US"/>
              <a:t>高速網路傳輸</a:t>
            </a:r>
          </a:p>
        </p:txBody>
      </p:sp>
      <p:grpSp>
        <p:nvGrpSpPr>
          <p:cNvPr id="2063" name="群組 2062">
            <a:extLst>
              <a:ext uri="{FF2B5EF4-FFF2-40B4-BE49-F238E27FC236}">
                <a16:creationId xmlns:a16="http://schemas.microsoft.com/office/drawing/2014/main" id="{990238F0-2E19-754C-ABD2-655151228346}"/>
              </a:ext>
            </a:extLst>
          </p:cNvPr>
          <p:cNvGrpSpPr/>
          <p:nvPr/>
        </p:nvGrpSpPr>
        <p:grpSpPr>
          <a:xfrm>
            <a:off x="10327261" y="2530601"/>
            <a:ext cx="1190327" cy="353943"/>
            <a:chOff x="2860561" y="2111009"/>
            <a:chExt cx="1190327" cy="353943"/>
          </a:xfrm>
        </p:grpSpPr>
        <p:sp>
          <p:nvSpPr>
            <p:cNvPr id="2065" name="矩形: 剪去單一角落 2064">
              <a:extLst>
                <a:ext uri="{FF2B5EF4-FFF2-40B4-BE49-F238E27FC236}">
                  <a16:creationId xmlns:a16="http://schemas.microsoft.com/office/drawing/2014/main" id="{EE425694-1529-D161-6384-972500658B28}"/>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66" name="文字方塊 2065">
              <a:extLst>
                <a:ext uri="{FF2B5EF4-FFF2-40B4-BE49-F238E27FC236}">
                  <a16:creationId xmlns:a16="http://schemas.microsoft.com/office/drawing/2014/main" id="{513377D0-BAFD-57A0-1F39-5193FA78B008}"/>
                </a:ext>
              </a:extLst>
            </p:cNvPr>
            <p:cNvSpPr txBox="1"/>
            <p:nvPr/>
          </p:nvSpPr>
          <p:spPr>
            <a:xfrm>
              <a:off x="3006988" y="2111009"/>
              <a:ext cx="1033036" cy="338554"/>
            </a:xfrm>
            <a:prstGeom prst="rect">
              <a:avLst/>
            </a:prstGeom>
            <a:noFill/>
          </p:spPr>
          <p:txBody>
            <a:bodyPr wrap="square">
              <a:spAutoFit/>
            </a:bodyPr>
            <a:lstStyle/>
            <a:p>
              <a:pPr algn="ctr"/>
              <a:r>
                <a:rPr lang="en-US" altLang="zh-TW" sz="1600" b="1"/>
                <a:t>TS-h886</a:t>
              </a:r>
            </a:p>
          </p:txBody>
        </p:sp>
      </p:grpSp>
      <p:pic>
        <p:nvPicPr>
          <p:cNvPr id="2067" name="Picture 2" descr=" ">
            <a:extLst>
              <a:ext uri="{FF2B5EF4-FFF2-40B4-BE49-F238E27FC236}">
                <a16:creationId xmlns:a16="http://schemas.microsoft.com/office/drawing/2014/main" id="{8367A92F-304E-FED7-C1F3-2A01B81CF1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8025" y="1714951"/>
            <a:ext cx="2161144" cy="1350715"/>
          </a:xfrm>
          <a:prstGeom prst="rect">
            <a:avLst/>
          </a:prstGeom>
          <a:noFill/>
          <a:extLst>
            <a:ext uri="{909E8E84-426E-40DD-AFC4-6F175D3DCCD1}">
              <a14:hiddenFill xmlns:a14="http://schemas.microsoft.com/office/drawing/2010/main">
                <a:solidFill>
                  <a:srgbClr val="FFFFFF"/>
                </a:solidFill>
              </a14:hiddenFill>
            </a:ext>
          </a:extLst>
        </p:spPr>
      </p:pic>
      <p:grpSp>
        <p:nvGrpSpPr>
          <p:cNvPr id="2068" name="群組 2067">
            <a:extLst>
              <a:ext uri="{FF2B5EF4-FFF2-40B4-BE49-F238E27FC236}">
                <a16:creationId xmlns:a16="http://schemas.microsoft.com/office/drawing/2014/main" id="{082BAE51-B38A-DA9F-6A02-6BDABA822BA0}"/>
              </a:ext>
            </a:extLst>
          </p:cNvPr>
          <p:cNvGrpSpPr/>
          <p:nvPr/>
        </p:nvGrpSpPr>
        <p:grpSpPr>
          <a:xfrm>
            <a:off x="10148455" y="4284974"/>
            <a:ext cx="1181467" cy="362803"/>
            <a:chOff x="2860561" y="2111009"/>
            <a:chExt cx="1190327" cy="353943"/>
          </a:xfrm>
        </p:grpSpPr>
        <p:sp>
          <p:nvSpPr>
            <p:cNvPr id="2069" name="矩形: 剪去單一角落 2068">
              <a:extLst>
                <a:ext uri="{FF2B5EF4-FFF2-40B4-BE49-F238E27FC236}">
                  <a16:creationId xmlns:a16="http://schemas.microsoft.com/office/drawing/2014/main" id="{53B5FCF9-A3A3-0A81-C605-DD3E7F000BEF}"/>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71" name="文字方塊 2070">
              <a:extLst>
                <a:ext uri="{FF2B5EF4-FFF2-40B4-BE49-F238E27FC236}">
                  <a16:creationId xmlns:a16="http://schemas.microsoft.com/office/drawing/2014/main" id="{00ABC34D-68AA-F92D-0F75-8964E7651BA2}"/>
                </a:ext>
              </a:extLst>
            </p:cNvPr>
            <p:cNvSpPr txBox="1"/>
            <p:nvPr/>
          </p:nvSpPr>
          <p:spPr>
            <a:xfrm>
              <a:off x="3006988" y="2111009"/>
              <a:ext cx="1033036" cy="338554"/>
            </a:xfrm>
            <a:prstGeom prst="rect">
              <a:avLst/>
            </a:prstGeom>
            <a:noFill/>
          </p:spPr>
          <p:txBody>
            <a:bodyPr wrap="square">
              <a:spAutoFit/>
            </a:bodyPr>
            <a:lstStyle/>
            <a:p>
              <a:pPr algn="ctr"/>
              <a:r>
                <a:rPr lang="en-US" altLang="zh-TW" sz="1600" b="1"/>
                <a:t>TS-h686</a:t>
              </a:r>
            </a:p>
          </p:txBody>
        </p:sp>
      </p:grpSp>
      <p:pic>
        <p:nvPicPr>
          <p:cNvPr id="2072" name="Picture 4" descr=" ">
            <a:extLst>
              <a:ext uri="{FF2B5EF4-FFF2-40B4-BE49-F238E27FC236}">
                <a16:creationId xmlns:a16="http://schemas.microsoft.com/office/drawing/2014/main" id="{B4ACB943-61C9-BD5B-AAE6-D56499C5EE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4278" y="3501310"/>
            <a:ext cx="2057018" cy="1286743"/>
          </a:xfrm>
          <a:prstGeom prst="rect">
            <a:avLst/>
          </a:prstGeom>
          <a:noFill/>
          <a:extLst>
            <a:ext uri="{909E8E84-426E-40DD-AFC4-6F175D3DCCD1}">
              <a14:hiddenFill xmlns:a14="http://schemas.microsoft.com/office/drawing/2010/main">
                <a:solidFill>
                  <a:srgbClr val="FFFFFF"/>
                </a:solidFill>
              </a14:hiddenFill>
            </a:ext>
          </a:extLst>
        </p:spPr>
      </p:pic>
      <p:grpSp>
        <p:nvGrpSpPr>
          <p:cNvPr id="2073" name="群組 2072">
            <a:extLst>
              <a:ext uri="{FF2B5EF4-FFF2-40B4-BE49-F238E27FC236}">
                <a16:creationId xmlns:a16="http://schemas.microsoft.com/office/drawing/2014/main" id="{7C76AD1E-30E9-E507-4D04-3B71DA9E5383}"/>
              </a:ext>
            </a:extLst>
          </p:cNvPr>
          <p:cNvGrpSpPr/>
          <p:nvPr/>
        </p:nvGrpSpPr>
        <p:grpSpPr>
          <a:xfrm>
            <a:off x="2356423" y="4274182"/>
            <a:ext cx="1519246" cy="353943"/>
            <a:chOff x="2860561" y="2111009"/>
            <a:chExt cx="1245886" cy="353943"/>
          </a:xfrm>
        </p:grpSpPr>
        <p:sp>
          <p:nvSpPr>
            <p:cNvPr id="2075" name="矩形: 剪去單一角落 2074">
              <a:extLst>
                <a:ext uri="{FF2B5EF4-FFF2-40B4-BE49-F238E27FC236}">
                  <a16:creationId xmlns:a16="http://schemas.microsoft.com/office/drawing/2014/main" id="{70F02B7E-42FE-BB92-BD20-264CE683EACD}"/>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76" name="文字方塊 2075">
              <a:extLst>
                <a:ext uri="{FF2B5EF4-FFF2-40B4-BE49-F238E27FC236}">
                  <a16:creationId xmlns:a16="http://schemas.microsoft.com/office/drawing/2014/main" id="{76486166-CC98-69C3-11CF-A82C05C75E21}"/>
                </a:ext>
              </a:extLst>
            </p:cNvPr>
            <p:cNvSpPr txBox="1"/>
            <p:nvPr/>
          </p:nvSpPr>
          <p:spPr>
            <a:xfrm>
              <a:off x="3073411" y="2111009"/>
              <a:ext cx="1033036" cy="338554"/>
            </a:xfrm>
            <a:prstGeom prst="rect">
              <a:avLst/>
            </a:prstGeom>
            <a:noFill/>
          </p:spPr>
          <p:txBody>
            <a:bodyPr wrap="square">
              <a:spAutoFit/>
            </a:bodyPr>
            <a:lstStyle/>
            <a:p>
              <a:pPr algn="ctr"/>
              <a:r>
                <a:rPr lang="en-US" altLang="zh-TW" sz="1600" b="1"/>
                <a:t>TVS-h874</a:t>
              </a:r>
            </a:p>
          </p:txBody>
        </p:sp>
      </p:grpSp>
      <p:grpSp>
        <p:nvGrpSpPr>
          <p:cNvPr id="2077" name="群組 2076">
            <a:extLst>
              <a:ext uri="{FF2B5EF4-FFF2-40B4-BE49-F238E27FC236}">
                <a16:creationId xmlns:a16="http://schemas.microsoft.com/office/drawing/2014/main" id="{5511CCE4-5A22-B992-69F4-C3BE7E4B4FAC}"/>
              </a:ext>
            </a:extLst>
          </p:cNvPr>
          <p:cNvGrpSpPr/>
          <p:nvPr/>
        </p:nvGrpSpPr>
        <p:grpSpPr>
          <a:xfrm>
            <a:off x="5160117" y="4274182"/>
            <a:ext cx="1478992" cy="353943"/>
            <a:chOff x="2860561" y="2111009"/>
            <a:chExt cx="1212875" cy="353943"/>
          </a:xfrm>
        </p:grpSpPr>
        <p:sp>
          <p:nvSpPr>
            <p:cNvPr id="2078" name="矩形: 剪去單一角落 2077">
              <a:extLst>
                <a:ext uri="{FF2B5EF4-FFF2-40B4-BE49-F238E27FC236}">
                  <a16:creationId xmlns:a16="http://schemas.microsoft.com/office/drawing/2014/main" id="{61DAC36A-C958-A9DE-F74D-ED724E7244CF}"/>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79" name="文字方塊 2078">
              <a:extLst>
                <a:ext uri="{FF2B5EF4-FFF2-40B4-BE49-F238E27FC236}">
                  <a16:creationId xmlns:a16="http://schemas.microsoft.com/office/drawing/2014/main" id="{EA54AE51-9E79-7CCA-6E4E-FEF9958CCB16}"/>
                </a:ext>
              </a:extLst>
            </p:cNvPr>
            <p:cNvSpPr txBox="1"/>
            <p:nvPr/>
          </p:nvSpPr>
          <p:spPr>
            <a:xfrm>
              <a:off x="3100450" y="2111009"/>
              <a:ext cx="972986" cy="338554"/>
            </a:xfrm>
            <a:prstGeom prst="rect">
              <a:avLst/>
            </a:prstGeom>
            <a:noFill/>
          </p:spPr>
          <p:txBody>
            <a:bodyPr wrap="square">
              <a:spAutoFit/>
            </a:bodyPr>
            <a:lstStyle/>
            <a:p>
              <a:pPr algn="ctr"/>
              <a:r>
                <a:rPr lang="en-US" altLang="zh-TW" sz="1600" b="1"/>
                <a:t>TVS-h674</a:t>
              </a:r>
            </a:p>
          </p:txBody>
        </p:sp>
      </p:grpSp>
      <p:pic>
        <p:nvPicPr>
          <p:cNvPr id="2080" name="Picture 10" descr=" ">
            <a:extLst>
              <a:ext uri="{FF2B5EF4-FFF2-40B4-BE49-F238E27FC236}">
                <a16:creationId xmlns:a16="http://schemas.microsoft.com/office/drawing/2014/main" id="{4EF648A6-DE34-4732-7078-B9F20E9FFD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488" y="3483396"/>
            <a:ext cx="2128406" cy="1330254"/>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12" descr=" ">
            <a:extLst>
              <a:ext uri="{FF2B5EF4-FFF2-40B4-BE49-F238E27FC236}">
                <a16:creationId xmlns:a16="http://schemas.microsoft.com/office/drawing/2014/main" id="{B2764E0C-8B60-30F5-7927-58957D2BA8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3894" y="3513224"/>
            <a:ext cx="2072142" cy="1295088"/>
          </a:xfrm>
          <a:prstGeom prst="rect">
            <a:avLst/>
          </a:prstGeom>
          <a:noFill/>
          <a:extLst>
            <a:ext uri="{909E8E84-426E-40DD-AFC4-6F175D3DCCD1}">
              <a14:hiddenFill xmlns:a14="http://schemas.microsoft.com/office/drawing/2010/main">
                <a:solidFill>
                  <a:srgbClr val="FFFFFF"/>
                </a:solidFill>
              </a14:hiddenFill>
            </a:ext>
          </a:extLst>
        </p:spPr>
      </p:pic>
      <p:grpSp>
        <p:nvGrpSpPr>
          <p:cNvPr id="2082" name="群組 2081">
            <a:extLst>
              <a:ext uri="{FF2B5EF4-FFF2-40B4-BE49-F238E27FC236}">
                <a16:creationId xmlns:a16="http://schemas.microsoft.com/office/drawing/2014/main" id="{F6C40069-CDD3-E7C4-BEEA-FCA6C985EA0D}"/>
              </a:ext>
            </a:extLst>
          </p:cNvPr>
          <p:cNvGrpSpPr/>
          <p:nvPr/>
        </p:nvGrpSpPr>
        <p:grpSpPr>
          <a:xfrm>
            <a:off x="7735504" y="4274182"/>
            <a:ext cx="1323238" cy="353943"/>
            <a:chOff x="2860561" y="2111009"/>
            <a:chExt cx="1190327" cy="353943"/>
          </a:xfrm>
        </p:grpSpPr>
        <p:sp>
          <p:nvSpPr>
            <p:cNvPr id="2083" name="矩形: 剪去單一角落 2082">
              <a:extLst>
                <a:ext uri="{FF2B5EF4-FFF2-40B4-BE49-F238E27FC236}">
                  <a16:creationId xmlns:a16="http://schemas.microsoft.com/office/drawing/2014/main" id="{A15D898D-01F5-723E-128B-0E063BCE5342}"/>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84" name="文字方塊 2083">
              <a:extLst>
                <a:ext uri="{FF2B5EF4-FFF2-40B4-BE49-F238E27FC236}">
                  <a16:creationId xmlns:a16="http://schemas.microsoft.com/office/drawing/2014/main" id="{5A6E6BC1-E299-E94D-89FE-BF02431D1D47}"/>
                </a:ext>
              </a:extLst>
            </p:cNvPr>
            <p:cNvSpPr txBox="1"/>
            <p:nvPr/>
          </p:nvSpPr>
          <p:spPr>
            <a:xfrm>
              <a:off x="3006988" y="2111009"/>
              <a:ext cx="1033036" cy="338554"/>
            </a:xfrm>
            <a:prstGeom prst="rect">
              <a:avLst/>
            </a:prstGeom>
            <a:noFill/>
          </p:spPr>
          <p:txBody>
            <a:bodyPr wrap="square">
              <a:spAutoFit/>
            </a:bodyPr>
            <a:lstStyle/>
            <a:p>
              <a:pPr algn="ctr"/>
              <a:r>
                <a:rPr lang="en-US" altLang="zh-TW" sz="1600" b="1"/>
                <a:t>TVS-h474</a:t>
              </a:r>
            </a:p>
          </p:txBody>
        </p:sp>
      </p:grpSp>
      <p:pic>
        <p:nvPicPr>
          <p:cNvPr id="2085" name="Picture 14" descr="TVS-h474 | Package Contents | QNAP (ASEAN)">
            <a:extLst>
              <a:ext uri="{FF2B5EF4-FFF2-40B4-BE49-F238E27FC236}">
                <a16:creationId xmlns:a16="http://schemas.microsoft.com/office/drawing/2014/main" id="{55B89317-D507-C1D4-CD7A-B0E5D88F2BF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4210" y="3506002"/>
            <a:ext cx="2072142" cy="1295089"/>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群組 2085">
            <a:extLst>
              <a:ext uri="{FF2B5EF4-FFF2-40B4-BE49-F238E27FC236}">
                <a16:creationId xmlns:a16="http://schemas.microsoft.com/office/drawing/2014/main" id="{1C85DE65-C895-2A63-352E-B53FE60E9E09}"/>
              </a:ext>
            </a:extLst>
          </p:cNvPr>
          <p:cNvGrpSpPr/>
          <p:nvPr/>
        </p:nvGrpSpPr>
        <p:grpSpPr>
          <a:xfrm>
            <a:off x="7202409" y="2528169"/>
            <a:ext cx="1699810" cy="355981"/>
            <a:chOff x="2677259" y="2108971"/>
            <a:chExt cx="1393960" cy="355981"/>
          </a:xfrm>
        </p:grpSpPr>
        <p:sp>
          <p:nvSpPr>
            <p:cNvPr id="2087" name="矩形: 剪去單一角落 2086">
              <a:extLst>
                <a:ext uri="{FF2B5EF4-FFF2-40B4-BE49-F238E27FC236}">
                  <a16:creationId xmlns:a16="http://schemas.microsoft.com/office/drawing/2014/main" id="{97987CA5-E82F-87FC-7F9B-AA166CE75CFA}"/>
                </a:ext>
              </a:extLst>
            </p:cNvPr>
            <p:cNvSpPr/>
            <p:nvPr/>
          </p:nvSpPr>
          <p:spPr>
            <a:xfrm>
              <a:off x="2677259" y="2108971"/>
              <a:ext cx="1381961" cy="35598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88" name="文字方塊 2087">
              <a:extLst>
                <a:ext uri="{FF2B5EF4-FFF2-40B4-BE49-F238E27FC236}">
                  <a16:creationId xmlns:a16="http://schemas.microsoft.com/office/drawing/2014/main" id="{7E85728F-BC64-9B4A-3A29-770FB2C25ED8}"/>
                </a:ext>
              </a:extLst>
            </p:cNvPr>
            <p:cNvSpPr txBox="1"/>
            <p:nvPr/>
          </p:nvSpPr>
          <p:spPr>
            <a:xfrm>
              <a:off x="2712503" y="2111009"/>
              <a:ext cx="1358716" cy="338554"/>
            </a:xfrm>
            <a:prstGeom prst="rect">
              <a:avLst/>
            </a:prstGeom>
            <a:noFill/>
          </p:spPr>
          <p:txBody>
            <a:bodyPr wrap="square" lIns="91440" tIns="45720" rIns="91440" bIns="45720" anchor="t">
              <a:spAutoFit/>
            </a:bodyPr>
            <a:lstStyle/>
            <a:p>
              <a:pPr algn="ctr"/>
              <a:r>
                <a:rPr lang="en-US" altLang="zh-TW" sz="1600" b="1"/>
                <a:t>TS-1273AU-RP</a:t>
              </a:r>
            </a:p>
          </p:txBody>
        </p:sp>
      </p:grpSp>
      <p:grpSp>
        <p:nvGrpSpPr>
          <p:cNvPr id="2089" name="群組 2088">
            <a:extLst>
              <a:ext uri="{FF2B5EF4-FFF2-40B4-BE49-F238E27FC236}">
                <a16:creationId xmlns:a16="http://schemas.microsoft.com/office/drawing/2014/main" id="{C305D0A4-1F0C-07AC-EA17-51DFE7635700}"/>
              </a:ext>
            </a:extLst>
          </p:cNvPr>
          <p:cNvGrpSpPr/>
          <p:nvPr/>
        </p:nvGrpSpPr>
        <p:grpSpPr>
          <a:xfrm>
            <a:off x="6453045" y="5367747"/>
            <a:ext cx="1412306" cy="523873"/>
            <a:chOff x="2916825" y="2111009"/>
            <a:chExt cx="1120282" cy="523873"/>
          </a:xfrm>
        </p:grpSpPr>
        <p:sp>
          <p:nvSpPr>
            <p:cNvPr id="2090" name="矩形: 剪去單一角落 2089">
              <a:extLst>
                <a:ext uri="{FF2B5EF4-FFF2-40B4-BE49-F238E27FC236}">
                  <a16:creationId xmlns:a16="http://schemas.microsoft.com/office/drawing/2014/main" id="{60963CDA-0798-30E5-01B0-F14E62C715DE}"/>
                </a:ext>
              </a:extLst>
            </p:cNvPr>
            <p:cNvSpPr/>
            <p:nvPr/>
          </p:nvSpPr>
          <p:spPr>
            <a:xfrm>
              <a:off x="2942428" y="2111009"/>
              <a:ext cx="1094679" cy="523873"/>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91" name="文字方塊 2090">
              <a:extLst>
                <a:ext uri="{FF2B5EF4-FFF2-40B4-BE49-F238E27FC236}">
                  <a16:creationId xmlns:a16="http://schemas.microsoft.com/office/drawing/2014/main" id="{1EEC9F7A-E4E1-65B6-21A9-3AD76EC8FE40}"/>
                </a:ext>
              </a:extLst>
            </p:cNvPr>
            <p:cNvSpPr txBox="1"/>
            <p:nvPr/>
          </p:nvSpPr>
          <p:spPr>
            <a:xfrm>
              <a:off x="2916825" y="2111759"/>
              <a:ext cx="1118424" cy="338554"/>
            </a:xfrm>
            <a:prstGeom prst="rect">
              <a:avLst/>
            </a:prstGeom>
            <a:noFill/>
          </p:spPr>
          <p:txBody>
            <a:bodyPr wrap="square" lIns="91440" tIns="45720" rIns="91440" bIns="45720" anchor="t">
              <a:spAutoFit/>
            </a:bodyPr>
            <a:lstStyle/>
            <a:p>
              <a:pPr algn="ctr"/>
              <a:r>
                <a:rPr lang="en-US" altLang="zh-TW" sz="1600" b="1"/>
                <a:t>TS-873AeU</a:t>
              </a:r>
            </a:p>
          </p:txBody>
        </p:sp>
      </p:grpSp>
      <p:pic>
        <p:nvPicPr>
          <p:cNvPr id="2092" name="Picture 22" descr=" ">
            <a:extLst>
              <a:ext uri="{FF2B5EF4-FFF2-40B4-BE49-F238E27FC236}">
                <a16:creationId xmlns:a16="http://schemas.microsoft.com/office/drawing/2014/main" id="{CEC71B9B-CAA1-C94B-AAA9-EF268C325C2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8680" b="24401"/>
          <a:stretch/>
        </p:blipFill>
        <p:spPr bwMode="auto">
          <a:xfrm>
            <a:off x="6019718" y="5640875"/>
            <a:ext cx="2133066" cy="625508"/>
          </a:xfrm>
          <a:prstGeom prst="rect">
            <a:avLst/>
          </a:prstGeom>
          <a:noFill/>
          <a:extLst>
            <a:ext uri="{909E8E84-426E-40DD-AFC4-6F175D3DCCD1}">
              <a14:hiddenFill xmlns:a14="http://schemas.microsoft.com/office/drawing/2010/main">
                <a:solidFill>
                  <a:srgbClr val="FFFFFF"/>
                </a:solidFill>
              </a14:hiddenFill>
            </a:ext>
          </a:extLst>
        </p:spPr>
      </p:pic>
      <p:grpSp>
        <p:nvGrpSpPr>
          <p:cNvPr id="2093" name="群組 2092">
            <a:extLst>
              <a:ext uri="{FF2B5EF4-FFF2-40B4-BE49-F238E27FC236}">
                <a16:creationId xmlns:a16="http://schemas.microsoft.com/office/drawing/2014/main" id="{8042CF83-A5BB-86A4-B7D7-DA289DC7FE01}"/>
              </a:ext>
            </a:extLst>
          </p:cNvPr>
          <p:cNvGrpSpPr/>
          <p:nvPr/>
        </p:nvGrpSpPr>
        <p:grpSpPr>
          <a:xfrm>
            <a:off x="2987040" y="2525657"/>
            <a:ext cx="1690558" cy="355981"/>
            <a:chOff x="2727251" y="2108971"/>
            <a:chExt cx="1386373" cy="355981"/>
          </a:xfrm>
        </p:grpSpPr>
        <p:sp>
          <p:nvSpPr>
            <p:cNvPr id="2094" name="矩形: 剪去單一角落 2093">
              <a:extLst>
                <a:ext uri="{FF2B5EF4-FFF2-40B4-BE49-F238E27FC236}">
                  <a16:creationId xmlns:a16="http://schemas.microsoft.com/office/drawing/2014/main" id="{566A18D3-2E48-8104-3BA0-07C32D786FBF}"/>
                </a:ext>
              </a:extLst>
            </p:cNvPr>
            <p:cNvSpPr/>
            <p:nvPr/>
          </p:nvSpPr>
          <p:spPr>
            <a:xfrm>
              <a:off x="2727251" y="2108971"/>
              <a:ext cx="1323637" cy="35598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95" name="文字方塊 2094">
              <a:extLst>
                <a:ext uri="{FF2B5EF4-FFF2-40B4-BE49-F238E27FC236}">
                  <a16:creationId xmlns:a16="http://schemas.microsoft.com/office/drawing/2014/main" id="{CF46916D-E272-A9D4-8416-0D8E84869BE9}"/>
                </a:ext>
              </a:extLst>
            </p:cNvPr>
            <p:cNvSpPr txBox="1"/>
            <p:nvPr/>
          </p:nvSpPr>
          <p:spPr>
            <a:xfrm>
              <a:off x="2762539" y="2111009"/>
              <a:ext cx="1351085" cy="338554"/>
            </a:xfrm>
            <a:prstGeom prst="rect">
              <a:avLst/>
            </a:prstGeom>
            <a:noFill/>
          </p:spPr>
          <p:txBody>
            <a:bodyPr wrap="square" lIns="91440" tIns="45720" rIns="91440" bIns="45720" anchor="t">
              <a:spAutoFit/>
            </a:bodyPr>
            <a:lstStyle/>
            <a:p>
              <a:pPr algn="ctr"/>
              <a:r>
                <a:rPr lang="en-US" altLang="zh-TW" sz="1600" b="1"/>
                <a:t>TS-1673AU-RP</a:t>
              </a:r>
            </a:p>
          </p:txBody>
        </p:sp>
      </p:grpSp>
      <p:grpSp>
        <p:nvGrpSpPr>
          <p:cNvPr id="2096" name="群組 2095">
            <a:extLst>
              <a:ext uri="{FF2B5EF4-FFF2-40B4-BE49-F238E27FC236}">
                <a16:creationId xmlns:a16="http://schemas.microsoft.com/office/drawing/2014/main" id="{E82176FC-3802-79F1-5983-B5A0402555E6}"/>
              </a:ext>
            </a:extLst>
          </p:cNvPr>
          <p:cNvGrpSpPr/>
          <p:nvPr/>
        </p:nvGrpSpPr>
        <p:grpSpPr>
          <a:xfrm>
            <a:off x="1680149" y="5443367"/>
            <a:ext cx="1380029" cy="523873"/>
            <a:chOff x="2942428" y="2111009"/>
            <a:chExt cx="1094679" cy="523873"/>
          </a:xfrm>
        </p:grpSpPr>
        <p:sp>
          <p:nvSpPr>
            <p:cNvPr id="2097" name="矩形: 剪去單一角落 2096">
              <a:extLst>
                <a:ext uri="{FF2B5EF4-FFF2-40B4-BE49-F238E27FC236}">
                  <a16:creationId xmlns:a16="http://schemas.microsoft.com/office/drawing/2014/main" id="{3029D68F-7B33-E360-8303-0D9CE07A4548}"/>
                </a:ext>
              </a:extLst>
            </p:cNvPr>
            <p:cNvSpPr/>
            <p:nvPr/>
          </p:nvSpPr>
          <p:spPr>
            <a:xfrm>
              <a:off x="2942428" y="2111009"/>
              <a:ext cx="1094679" cy="523873"/>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98" name="文字方塊 2097">
              <a:extLst>
                <a:ext uri="{FF2B5EF4-FFF2-40B4-BE49-F238E27FC236}">
                  <a16:creationId xmlns:a16="http://schemas.microsoft.com/office/drawing/2014/main" id="{083B4FD6-C267-6BEA-AE98-AF80600E3862}"/>
                </a:ext>
              </a:extLst>
            </p:cNvPr>
            <p:cNvSpPr txBox="1"/>
            <p:nvPr/>
          </p:nvSpPr>
          <p:spPr>
            <a:xfrm>
              <a:off x="2965180" y="2121919"/>
              <a:ext cx="997536" cy="338554"/>
            </a:xfrm>
            <a:prstGeom prst="rect">
              <a:avLst/>
            </a:prstGeom>
            <a:noFill/>
          </p:spPr>
          <p:txBody>
            <a:bodyPr wrap="square">
              <a:spAutoFit/>
            </a:bodyPr>
            <a:lstStyle/>
            <a:p>
              <a:pPr algn="ctr"/>
              <a:r>
                <a:rPr lang="en-US" altLang="zh-TW" sz="1600" b="1"/>
                <a:t>TS-855eU</a:t>
              </a:r>
            </a:p>
          </p:txBody>
        </p:sp>
      </p:grpSp>
      <p:grpSp>
        <p:nvGrpSpPr>
          <p:cNvPr id="2099" name="群組 2098">
            <a:extLst>
              <a:ext uri="{FF2B5EF4-FFF2-40B4-BE49-F238E27FC236}">
                <a16:creationId xmlns:a16="http://schemas.microsoft.com/office/drawing/2014/main" id="{80932B6F-5F47-D917-59F1-B6FBBEF38952}"/>
              </a:ext>
            </a:extLst>
          </p:cNvPr>
          <p:cNvGrpSpPr/>
          <p:nvPr/>
        </p:nvGrpSpPr>
        <p:grpSpPr>
          <a:xfrm>
            <a:off x="4065326" y="5443367"/>
            <a:ext cx="1522021" cy="523873"/>
            <a:chOff x="2942428" y="2111009"/>
            <a:chExt cx="1207311" cy="523873"/>
          </a:xfrm>
        </p:grpSpPr>
        <p:sp>
          <p:nvSpPr>
            <p:cNvPr id="2100" name="矩形: 剪去單一角落 2099">
              <a:extLst>
                <a:ext uri="{FF2B5EF4-FFF2-40B4-BE49-F238E27FC236}">
                  <a16:creationId xmlns:a16="http://schemas.microsoft.com/office/drawing/2014/main" id="{13C148C8-5338-F58F-6BDD-81911FC31D57}"/>
                </a:ext>
              </a:extLst>
            </p:cNvPr>
            <p:cNvSpPr/>
            <p:nvPr/>
          </p:nvSpPr>
          <p:spPr>
            <a:xfrm>
              <a:off x="2942428" y="2111009"/>
              <a:ext cx="1207310" cy="523873"/>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101" name="文字方塊 2100">
              <a:extLst>
                <a:ext uri="{FF2B5EF4-FFF2-40B4-BE49-F238E27FC236}">
                  <a16:creationId xmlns:a16="http://schemas.microsoft.com/office/drawing/2014/main" id="{83580086-7039-456D-50A8-BAFD3E2B693A}"/>
                </a:ext>
              </a:extLst>
            </p:cNvPr>
            <p:cNvSpPr txBox="1"/>
            <p:nvPr/>
          </p:nvSpPr>
          <p:spPr>
            <a:xfrm>
              <a:off x="2965180" y="2121919"/>
              <a:ext cx="1184559" cy="338554"/>
            </a:xfrm>
            <a:prstGeom prst="rect">
              <a:avLst/>
            </a:prstGeom>
            <a:noFill/>
          </p:spPr>
          <p:txBody>
            <a:bodyPr wrap="square">
              <a:spAutoFit/>
            </a:bodyPr>
            <a:lstStyle/>
            <a:p>
              <a:pPr algn="ctr"/>
              <a:r>
                <a:rPr lang="en-US" altLang="zh-TW" sz="1600" b="1"/>
                <a:t>TS-855eU-RP</a:t>
              </a:r>
            </a:p>
          </p:txBody>
        </p:sp>
      </p:grpSp>
      <p:pic>
        <p:nvPicPr>
          <p:cNvPr id="2102" name="Picture 6" descr="TS-855eU | Spéc. du matériel | QNAP">
            <a:extLst>
              <a:ext uri="{FF2B5EF4-FFF2-40B4-BE49-F238E27FC236}">
                <a16:creationId xmlns:a16="http://schemas.microsoft.com/office/drawing/2014/main" id="{FC7A5C7F-33CF-11E4-9A85-710B21A6E72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15260" y="5273593"/>
            <a:ext cx="2219669" cy="1387294"/>
          </a:xfrm>
          <a:prstGeom prst="rect">
            <a:avLst/>
          </a:prstGeom>
          <a:noFill/>
          <a:extLst>
            <a:ext uri="{909E8E84-426E-40DD-AFC4-6F175D3DCCD1}">
              <a14:hiddenFill xmlns:a14="http://schemas.microsoft.com/office/drawing/2010/main">
                <a:solidFill>
                  <a:srgbClr val="FFFFFF"/>
                </a:solidFill>
              </a14:hiddenFill>
            </a:ext>
          </a:extLst>
        </p:spPr>
      </p:pic>
      <p:pic>
        <p:nvPicPr>
          <p:cNvPr id="2103" name="Picture 8" descr="TS-855eU-RP | ข้อมูลจำเพาะของซอฟต์แวร์ | QNAP">
            <a:extLst>
              <a:ext uri="{FF2B5EF4-FFF2-40B4-BE49-F238E27FC236}">
                <a16:creationId xmlns:a16="http://schemas.microsoft.com/office/drawing/2014/main" id="{4D2A2E1C-353F-47F6-BD71-6A4835F76F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11735" y="5275750"/>
            <a:ext cx="2231177" cy="1394485"/>
          </a:xfrm>
          <a:prstGeom prst="rect">
            <a:avLst/>
          </a:prstGeom>
          <a:noFill/>
          <a:extLst>
            <a:ext uri="{909E8E84-426E-40DD-AFC4-6F175D3DCCD1}">
              <a14:hiddenFill xmlns:a14="http://schemas.microsoft.com/office/drawing/2010/main">
                <a:solidFill>
                  <a:srgbClr val="FFFFFF"/>
                </a:solidFill>
              </a14:hiddenFill>
            </a:ext>
          </a:extLst>
        </p:spPr>
      </p:pic>
      <p:pic>
        <p:nvPicPr>
          <p:cNvPr id="2104" name="圖片 2103" descr=" ">
            <a:extLst>
              <a:ext uri="{FF2B5EF4-FFF2-40B4-BE49-F238E27FC236}">
                <a16:creationId xmlns:a16="http://schemas.microsoft.com/office/drawing/2014/main" id="{E3766091-98D8-5559-3F26-54213633FAED}"/>
              </a:ext>
            </a:extLst>
          </p:cNvPr>
          <p:cNvPicPr>
            <a:picLocks noChangeAspect="1"/>
          </p:cNvPicPr>
          <p:nvPr/>
        </p:nvPicPr>
        <p:blipFill>
          <a:blip r:embed="rId12"/>
          <a:stretch>
            <a:fillRect/>
          </a:stretch>
        </p:blipFill>
        <p:spPr>
          <a:xfrm>
            <a:off x="450058" y="1663840"/>
            <a:ext cx="2743200" cy="1714500"/>
          </a:xfrm>
          <a:prstGeom prst="rect">
            <a:avLst/>
          </a:prstGeom>
        </p:spPr>
      </p:pic>
      <p:pic>
        <p:nvPicPr>
          <p:cNvPr id="2105" name="圖片 2104" descr=" ">
            <a:extLst>
              <a:ext uri="{FF2B5EF4-FFF2-40B4-BE49-F238E27FC236}">
                <a16:creationId xmlns:a16="http://schemas.microsoft.com/office/drawing/2014/main" id="{9E86A7B3-1240-671B-AA23-2C11C822681D}"/>
              </a:ext>
            </a:extLst>
          </p:cNvPr>
          <p:cNvPicPr>
            <a:picLocks noChangeAspect="1"/>
          </p:cNvPicPr>
          <p:nvPr/>
        </p:nvPicPr>
        <p:blipFill>
          <a:blip r:embed="rId13"/>
          <a:stretch>
            <a:fillRect/>
          </a:stretch>
        </p:blipFill>
        <p:spPr>
          <a:xfrm>
            <a:off x="4650865" y="1667621"/>
            <a:ext cx="2782894" cy="1836773"/>
          </a:xfrm>
          <a:prstGeom prst="rect">
            <a:avLst/>
          </a:prstGeom>
        </p:spPr>
      </p:pic>
    </p:spTree>
    <p:extLst>
      <p:ext uri="{BB962C8B-B14F-4D97-AF65-F5344CB8AC3E}">
        <p14:creationId xmlns:p14="http://schemas.microsoft.com/office/powerpoint/2010/main" val="274218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接點: 肘形 27">
            <a:extLst>
              <a:ext uri="{FF2B5EF4-FFF2-40B4-BE49-F238E27FC236}">
                <a16:creationId xmlns:a16="http://schemas.microsoft.com/office/drawing/2014/main" id="{97B2554E-87F6-1195-93A1-358B1A4C64AB}"/>
              </a:ext>
            </a:extLst>
          </p:cNvPr>
          <p:cNvCxnSpPr>
            <a:cxnSpLocks/>
          </p:cNvCxnSpPr>
          <p:nvPr/>
        </p:nvCxnSpPr>
        <p:spPr>
          <a:xfrm rot="16200000" flipH="1">
            <a:off x="2561062" y="3786956"/>
            <a:ext cx="1218509" cy="527126"/>
          </a:xfrm>
          <a:prstGeom prst="bentConnector3">
            <a:avLst>
              <a:gd name="adj1" fmla="val 741"/>
            </a:avLst>
          </a:prstGeom>
          <a:noFill/>
          <a:ln w="28575" cap="flat" cmpd="sng">
            <a:solidFill>
              <a:srgbClr val="06FAF3"/>
            </a:solidFill>
            <a:prstDash val="sysDot"/>
            <a:round/>
            <a:headEnd type="none" w="med" len="med"/>
            <a:tailEnd type="none" w="med" len="med"/>
          </a:ln>
        </p:spPr>
      </p:cxnSp>
      <p:sp>
        <p:nvSpPr>
          <p:cNvPr id="3" name="文字方塊 2">
            <a:extLst>
              <a:ext uri="{FF2B5EF4-FFF2-40B4-BE49-F238E27FC236}">
                <a16:creationId xmlns:a16="http://schemas.microsoft.com/office/drawing/2014/main" id="{01841828-2E95-C620-BEDE-08D0D6783263}"/>
              </a:ext>
            </a:extLst>
          </p:cNvPr>
          <p:cNvSpPr txBox="1"/>
          <p:nvPr/>
        </p:nvSpPr>
        <p:spPr>
          <a:xfrm>
            <a:off x="1130105" y="1634392"/>
            <a:ext cx="9481624" cy="90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30000"/>
              </a:lnSpc>
            </a:pPr>
            <a:r>
              <a:rPr lang="zh-TW" altLang="en-US" sz="1400" b="1">
                <a:solidFill>
                  <a:schemeClr val="bg1"/>
                </a:solidFill>
                <a:latin typeface="微軟正黑體" panose="020B0604030504040204" pitchFamily="34" charset="-120"/>
                <a:ea typeface="微軟正黑體" panose="020B0604030504040204" pitchFamily="34" charset="-120"/>
                <a:cs typeface="Arial"/>
              </a:rPr>
              <a:t>QNAP</a:t>
            </a:r>
            <a:r>
              <a:rPr lang="en-US" altLang="zh-TW" sz="1400" b="1">
                <a:solidFill>
                  <a:schemeClr val="bg1"/>
                </a:solidFill>
                <a:latin typeface="微軟正黑體" panose="020B0604030504040204" pitchFamily="34" charset="-120"/>
                <a:ea typeface="微軟正黑體" panose="020B0604030504040204" pitchFamily="34" charset="-120"/>
                <a:cs typeface="Arial"/>
              </a:rPr>
              <a:t> NAS</a:t>
            </a:r>
            <a:r>
              <a:rPr lang="zh-TW" altLang="en-US" sz="1400" b="1">
                <a:solidFill>
                  <a:schemeClr val="bg1"/>
                </a:solidFill>
                <a:latin typeface="微軟正黑體" panose="020B0604030504040204" pitchFamily="34" charset="-120"/>
                <a:ea typeface="微軟正黑體" panose="020B0604030504040204" pitchFamily="34" charset="-120"/>
                <a:cs typeface="Arial"/>
              </a:rPr>
              <a:t> 上的 </a:t>
            </a:r>
            <a:r>
              <a:rPr lang="en-US" altLang="zh-TW" sz="1400" b="1">
                <a:solidFill>
                  <a:schemeClr val="bg1"/>
                </a:solidFill>
                <a:latin typeface="微軟正黑體" panose="020B0604030504040204" pitchFamily="34" charset="-120"/>
                <a:ea typeface="微軟正黑體" panose="020B0604030504040204" pitchFamily="34" charset="-120"/>
                <a:cs typeface="Arial"/>
              </a:rPr>
              <a:t>Virtualization Station </a:t>
            </a:r>
            <a:r>
              <a:rPr lang="zh-TW" altLang="en-US" sz="1400" b="1">
                <a:solidFill>
                  <a:schemeClr val="bg1"/>
                </a:solidFill>
                <a:latin typeface="微軟正黑體" panose="020B0604030504040204" pitchFamily="34" charset="-120"/>
                <a:ea typeface="微軟正黑體" panose="020B0604030504040204" pitchFamily="34" charset="-120"/>
                <a:cs typeface="Arial"/>
              </a:rPr>
              <a:t>是一款功能強大的 </a:t>
            </a:r>
            <a:r>
              <a:rPr lang="en-US" altLang="zh-TW" sz="1400" b="1">
                <a:solidFill>
                  <a:schemeClr val="bg1"/>
                </a:solidFill>
                <a:latin typeface="微軟正黑體" panose="020B0604030504040204" pitchFamily="34" charset="-120"/>
                <a:ea typeface="微軟正黑體" panose="020B0604030504040204" pitchFamily="34" charset="-120"/>
                <a:cs typeface="Arial"/>
              </a:rPr>
              <a:t>Hypervisor</a:t>
            </a:r>
            <a:r>
              <a:rPr lang="zh-TW" altLang="en-US" sz="1400" b="1">
                <a:solidFill>
                  <a:schemeClr val="bg1"/>
                </a:solidFill>
                <a:latin typeface="微軟正黑體" panose="020B0604030504040204" pitchFamily="34" charset="-120"/>
                <a:ea typeface="微軟正黑體" panose="020B0604030504040204" pitchFamily="34" charset="-120"/>
                <a:cs typeface="Arial"/>
              </a:rPr>
              <a:t> 軟體，支援多種作業系統，</a:t>
            </a:r>
            <a:r>
              <a:rPr lang="zh-TW" altLang="en-US" sz="1400" b="1">
                <a:solidFill>
                  <a:schemeClr val="bg1"/>
                </a:solidFill>
                <a:latin typeface="微軟正黑體" panose="020B0604030504040204" pitchFamily="34" charset="-120"/>
                <a:ea typeface="微軟正黑體" panose="020B0604030504040204" pitchFamily="34" charset="-120"/>
              </a:rPr>
              <a:t>包括 </a:t>
            </a:r>
            <a:r>
              <a:rPr lang="en-US" altLang="zh-TW" sz="1400" b="1">
                <a:solidFill>
                  <a:schemeClr val="bg1"/>
                </a:solidFill>
                <a:latin typeface="微軟正黑體" panose="020B0604030504040204" pitchFamily="34" charset="-120"/>
                <a:ea typeface="微軟正黑體" panose="020B0604030504040204" pitchFamily="34" charset="-120"/>
              </a:rPr>
              <a:t>Windows</a:t>
            </a:r>
            <a:r>
              <a:rPr lang="en-US" altLang="zh-TW" sz="1400" b="1" baseline="30000">
                <a:solidFill>
                  <a:schemeClr val="bg1"/>
                </a:solidFill>
                <a:latin typeface="微軟正黑體" panose="020B0604030504040204" pitchFamily="34" charset="-120"/>
                <a:ea typeface="微軟正黑體" panose="020B0604030504040204" pitchFamily="34" charset="-120"/>
              </a:rPr>
              <a:t>®</a:t>
            </a:r>
            <a:r>
              <a:rPr lang="zh-TW" altLang="en-US" sz="1400" b="1">
                <a:solidFill>
                  <a:schemeClr val="bg1"/>
                </a:solidFill>
                <a:latin typeface="微軟正黑體" panose="020B0604030504040204" pitchFamily="34" charset="-120"/>
                <a:ea typeface="微軟正黑體" panose="020B0604030504040204" pitchFamily="34" charset="-120"/>
              </a:rPr>
              <a:t>、</a:t>
            </a:r>
            <a:r>
              <a:rPr lang="en-US" altLang="zh-TW" sz="1400" b="1">
                <a:solidFill>
                  <a:schemeClr val="bg1"/>
                </a:solidFill>
                <a:latin typeface="微軟正黑體" panose="020B0604030504040204" pitchFamily="34" charset="-120"/>
                <a:ea typeface="微軟正黑體" panose="020B0604030504040204" pitchFamily="34" charset="-120"/>
              </a:rPr>
              <a:t>Linux</a:t>
            </a:r>
            <a:r>
              <a:rPr lang="en-US" altLang="zh-TW" sz="1400" b="1" baseline="30000">
                <a:solidFill>
                  <a:schemeClr val="bg1"/>
                </a:solidFill>
                <a:latin typeface="微軟正黑體" panose="020B0604030504040204" pitchFamily="34" charset="-120"/>
                <a:ea typeface="微軟正黑體" panose="020B0604030504040204" pitchFamily="34" charset="-120"/>
              </a:rPr>
              <a:t>®</a:t>
            </a:r>
            <a:r>
              <a:rPr lang="zh-TW" altLang="en-US" sz="1400" b="1">
                <a:solidFill>
                  <a:schemeClr val="bg1"/>
                </a:solidFill>
                <a:latin typeface="微軟正黑體" panose="020B0604030504040204" pitchFamily="34" charset="-120"/>
                <a:ea typeface="微軟正黑體" panose="020B0604030504040204" pitchFamily="34" charset="-120"/>
              </a:rPr>
              <a:t>，以及 </a:t>
            </a:r>
            <a:r>
              <a:rPr lang="en-US" altLang="zh-TW" sz="1400" b="1" err="1">
                <a:solidFill>
                  <a:schemeClr val="bg1"/>
                </a:solidFill>
                <a:latin typeface="微軟正黑體" panose="020B0604030504040204" pitchFamily="34" charset="-120"/>
                <a:ea typeface="微軟正黑體" panose="020B0604030504040204" pitchFamily="34" charset="-120"/>
              </a:rPr>
              <a:t>QuTScloud</a:t>
            </a:r>
            <a:r>
              <a:rPr lang="zh-TW" altLang="en-US" sz="1400" b="1">
                <a:solidFill>
                  <a:schemeClr val="bg1"/>
                </a:solidFill>
                <a:latin typeface="微軟正黑體" panose="020B0604030504040204" pitchFamily="34" charset="-120"/>
                <a:ea typeface="微軟正黑體" panose="020B0604030504040204" pitchFamily="34" charset="-120"/>
              </a:rPr>
              <a:t>。助您在 </a:t>
            </a:r>
            <a:r>
              <a:rPr lang="en-US" altLang="zh-TW" sz="1400" b="1">
                <a:solidFill>
                  <a:schemeClr val="bg1"/>
                </a:solidFill>
                <a:latin typeface="微軟正黑體" panose="020B0604030504040204" pitchFamily="34" charset="-120"/>
                <a:ea typeface="微軟正黑體" panose="020B0604030504040204" pitchFamily="34" charset="-120"/>
              </a:rPr>
              <a:t>NAS </a:t>
            </a:r>
            <a:r>
              <a:rPr lang="zh-TW" altLang="en-US" sz="1400" b="1">
                <a:solidFill>
                  <a:schemeClr val="bg1"/>
                </a:solidFill>
                <a:latin typeface="微軟正黑體" panose="020B0604030504040204" pitchFamily="34" charset="-120"/>
                <a:ea typeface="微軟正黑體" panose="020B0604030504040204" pitchFamily="34" charset="-120"/>
              </a:rPr>
              <a:t>上打造虛擬化環境。您可依照可用的系統資源，來設置並執行多部虛擬機。同時，</a:t>
            </a:r>
            <a:r>
              <a:rPr lang="en-US" altLang="zh-TW" sz="1400" b="1">
                <a:solidFill>
                  <a:schemeClr val="bg1"/>
                </a:solidFill>
                <a:latin typeface="微軟正黑體" panose="020B0604030504040204" pitchFamily="34" charset="-120"/>
                <a:ea typeface="微軟正黑體" panose="020B0604030504040204" pitchFamily="34" charset="-120"/>
              </a:rPr>
              <a:t>Virtualization Station</a:t>
            </a:r>
            <a:r>
              <a:rPr lang="zh-TW" altLang="en-US" sz="1400" b="1">
                <a:solidFill>
                  <a:schemeClr val="bg1"/>
                </a:solidFill>
                <a:latin typeface="微軟正黑體" panose="020B0604030504040204" pitchFamily="34" charset="-120"/>
                <a:ea typeface="微軟正黑體" panose="020B0604030504040204" pitchFamily="34" charset="-120"/>
              </a:rPr>
              <a:t>也支援多種資源管理及加速功能，是效能優異且經濟合宜的虛擬化應用平台。</a:t>
            </a:r>
            <a:endParaRPr lang="zh-TW" altLang="en-US" sz="1400" b="1">
              <a:solidFill>
                <a:schemeClr val="bg1"/>
              </a:solidFill>
              <a:latin typeface="微軟正黑體" panose="020B0604030504040204" pitchFamily="34" charset="-120"/>
              <a:ea typeface="微軟正黑體" panose="020B0604030504040204" pitchFamily="34" charset="-120"/>
              <a:cs typeface="Arial"/>
            </a:endParaRPr>
          </a:p>
        </p:txBody>
      </p:sp>
      <p:sp>
        <p:nvSpPr>
          <p:cNvPr id="2" name="標題 1">
            <a:extLst>
              <a:ext uri="{FF2B5EF4-FFF2-40B4-BE49-F238E27FC236}">
                <a16:creationId xmlns:a16="http://schemas.microsoft.com/office/drawing/2014/main" id="{170CDD3E-56F4-0A71-BC54-B3F9D82FE748}"/>
              </a:ext>
            </a:extLst>
          </p:cNvPr>
          <p:cNvSpPr>
            <a:spLocks noGrp="1"/>
          </p:cNvSpPr>
          <p:nvPr>
            <p:ph type="title"/>
          </p:nvPr>
        </p:nvSpPr>
        <p:spPr/>
        <p:txBody>
          <a:bodyPr/>
          <a:lstStyle/>
          <a:p>
            <a:r>
              <a:rPr lang="zh-TW" altLang="en-US" sz="4000" b="1"/>
              <a:t>搭配 </a:t>
            </a:r>
            <a:r>
              <a:rPr lang="en-US" altLang="zh-TW" sz="4000" b="1"/>
              <a:t>QNAP NAS</a:t>
            </a:r>
            <a:r>
              <a:rPr lang="zh-TW" altLang="en-US" sz="4000" b="1"/>
              <a:t> 打造高成本效益的虛擬化應用環境</a:t>
            </a:r>
            <a:endParaRPr lang="zh-TW" altLang="en-US"/>
          </a:p>
        </p:txBody>
      </p:sp>
      <p:grpSp>
        <p:nvGrpSpPr>
          <p:cNvPr id="8" name="群組 7">
            <a:extLst>
              <a:ext uri="{FF2B5EF4-FFF2-40B4-BE49-F238E27FC236}">
                <a16:creationId xmlns:a16="http://schemas.microsoft.com/office/drawing/2014/main" id="{8E3548D1-876B-B3A3-DAED-C899EEE3E134}"/>
              </a:ext>
            </a:extLst>
          </p:cNvPr>
          <p:cNvGrpSpPr/>
          <p:nvPr/>
        </p:nvGrpSpPr>
        <p:grpSpPr>
          <a:xfrm>
            <a:off x="1008793" y="3074889"/>
            <a:ext cx="2065560" cy="1995927"/>
            <a:chOff x="1185559" y="5808218"/>
            <a:chExt cx="2380482" cy="2300233"/>
          </a:xfrm>
        </p:grpSpPr>
        <p:pic>
          <p:nvPicPr>
            <p:cNvPr id="9" name="圖片 8" descr="一張含有 文字, 硬紙盒, 紫色, 箱子 的圖片&#10;&#10;自動產生的描述">
              <a:extLst>
                <a:ext uri="{FF2B5EF4-FFF2-40B4-BE49-F238E27FC236}">
                  <a16:creationId xmlns:a16="http://schemas.microsoft.com/office/drawing/2014/main" id="{E38353DC-2638-3687-1B0E-EA572C41BC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559" y="6064786"/>
              <a:ext cx="1387747" cy="2043665"/>
            </a:xfrm>
            <a:prstGeom prst="rect">
              <a:avLst/>
            </a:prstGeom>
          </p:spPr>
        </p:pic>
        <p:pic>
          <p:nvPicPr>
            <p:cNvPr id="10" name="圖片 9" descr="一張含有 螢幕擷取畫面, 文字, 電子產品, 電子工程 的圖片&#10;&#10;自動產生的描述">
              <a:extLst>
                <a:ext uri="{FF2B5EF4-FFF2-40B4-BE49-F238E27FC236}">
                  <a16:creationId xmlns:a16="http://schemas.microsoft.com/office/drawing/2014/main" id="{56EB18E6-75AE-27A0-1928-962AE40D8F68}"/>
                </a:ext>
              </a:extLst>
            </p:cNvPr>
            <p:cNvPicPr>
              <a:picLocks noChangeAspect="1"/>
            </p:cNvPicPr>
            <p:nvPr/>
          </p:nvPicPr>
          <p:blipFill>
            <a:blip r:embed="rId4"/>
            <a:stretch>
              <a:fillRect/>
            </a:stretch>
          </p:blipFill>
          <p:spPr>
            <a:xfrm>
              <a:off x="1793366" y="5808218"/>
              <a:ext cx="1772675" cy="1104099"/>
            </a:xfrm>
            <a:prstGeom prst="rect">
              <a:avLst/>
            </a:prstGeom>
          </p:spPr>
        </p:pic>
      </p:grpSp>
      <p:sp>
        <p:nvSpPr>
          <p:cNvPr id="13" name="TextBox 5">
            <a:extLst>
              <a:ext uri="{FF2B5EF4-FFF2-40B4-BE49-F238E27FC236}">
                <a16:creationId xmlns:a16="http://schemas.microsoft.com/office/drawing/2014/main" id="{82C4586E-70C4-9CCE-ACC3-3B4A597C68D8}"/>
              </a:ext>
            </a:extLst>
          </p:cNvPr>
          <p:cNvSpPr txBox="1"/>
          <p:nvPr/>
        </p:nvSpPr>
        <p:spPr>
          <a:xfrm>
            <a:off x="703386" y="2865022"/>
            <a:ext cx="2614474" cy="345091"/>
          </a:xfrm>
          <a:prstGeom prst="rect">
            <a:avLst/>
          </a:prstGeom>
          <a:noFill/>
        </p:spPr>
        <p:txBody>
          <a:bodyPr wrap="square" lIns="91440" tIns="45720" rIns="91440" bIns="45720" rtlCol="0" anchor="t">
            <a:spAutoFit/>
          </a:bodyPr>
          <a:lstStyle/>
          <a:p>
            <a:pPr algn="ctr"/>
            <a:r>
              <a:rPr lang="en-US" sz="1400" b="1">
                <a:solidFill>
                  <a:schemeClr val="bg1"/>
                </a:solidFill>
              </a:rPr>
              <a:t>PC + </a:t>
            </a:r>
            <a:r>
              <a:rPr lang="en-US" sz="1400" b="1">
                <a:solidFill>
                  <a:srgbClr val="06FAF3"/>
                </a:solidFill>
              </a:rPr>
              <a:t>QXG-10G2SF-X710</a:t>
            </a:r>
            <a:endParaRPr lang="en-US" sz="1400" b="1">
              <a:solidFill>
                <a:srgbClr val="06FAF3"/>
              </a:solidFill>
              <a:ea typeface="新細明體"/>
              <a:cs typeface="Calibri"/>
            </a:endParaRPr>
          </a:p>
        </p:txBody>
      </p:sp>
      <p:sp>
        <p:nvSpPr>
          <p:cNvPr id="15" name="向右箭號 17">
            <a:extLst>
              <a:ext uri="{FF2B5EF4-FFF2-40B4-BE49-F238E27FC236}">
                <a16:creationId xmlns:a16="http://schemas.microsoft.com/office/drawing/2014/main" id="{F602DD9B-AF25-FA53-7479-08E34C96E231}"/>
              </a:ext>
            </a:extLst>
          </p:cNvPr>
          <p:cNvSpPr/>
          <p:nvPr/>
        </p:nvSpPr>
        <p:spPr>
          <a:xfrm>
            <a:off x="4912412" y="4086347"/>
            <a:ext cx="1599358" cy="959105"/>
          </a:xfrm>
          <a:prstGeom prst="rightArrow">
            <a:avLst>
              <a:gd name="adj1" fmla="val 50000"/>
              <a:gd name="adj2" fmla="val 56883"/>
            </a:avLst>
          </a:prstGeom>
          <a:gradFill flip="none" rotWithShape="1">
            <a:gsLst>
              <a:gs pos="0">
                <a:srgbClr val="06FAF3"/>
              </a:gs>
              <a:gs pos="48000">
                <a:srgbClr val="7BA1E6"/>
              </a:gs>
              <a:gs pos="100000">
                <a:srgbClr val="DE56D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26" name="圖片 25" descr="一張含有 馬若雷勒藍, 螢幕擷取畫面, 藍色 的圖片&#10;&#10;自動產生的描述">
            <a:extLst>
              <a:ext uri="{FF2B5EF4-FFF2-40B4-BE49-F238E27FC236}">
                <a16:creationId xmlns:a16="http://schemas.microsoft.com/office/drawing/2014/main" id="{63075460-5BC9-92BF-B1E0-1F31BED059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9910" y="2757182"/>
            <a:ext cx="4698028" cy="3934896"/>
          </a:xfrm>
          <a:prstGeom prst="rect">
            <a:avLst/>
          </a:prstGeom>
        </p:spPr>
      </p:pic>
      <p:pic>
        <p:nvPicPr>
          <p:cNvPr id="4" name="Picture 6" descr="TS-855eU | Spéc. du matériel | QNAP">
            <a:extLst>
              <a:ext uri="{FF2B5EF4-FFF2-40B4-BE49-F238E27FC236}">
                <a16:creationId xmlns:a16="http://schemas.microsoft.com/office/drawing/2014/main" id="{CC05BD9F-884B-1BCE-9F9F-114A546CFA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6306" y="4708540"/>
            <a:ext cx="2941029" cy="1834334"/>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descr="一張含有 螢幕擷取畫面, 文字, 電子產品, 電子工程 的圖片&#10;&#10;自動產生的描述">
            <a:extLst>
              <a:ext uri="{FF2B5EF4-FFF2-40B4-BE49-F238E27FC236}">
                <a16:creationId xmlns:a16="http://schemas.microsoft.com/office/drawing/2014/main" id="{A0D046DF-E2D7-262A-F554-74AA5B94870B}"/>
              </a:ext>
            </a:extLst>
          </p:cNvPr>
          <p:cNvPicPr>
            <a:picLocks noChangeAspect="1"/>
          </p:cNvPicPr>
          <p:nvPr/>
        </p:nvPicPr>
        <p:blipFill>
          <a:blip r:embed="rId7"/>
          <a:stretch>
            <a:fillRect/>
          </a:stretch>
        </p:blipFill>
        <p:spPr>
          <a:xfrm>
            <a:off x="2408282" y="4671540"/>
            <a:ext cx="1412919" cy="884524"/>
          </a:xfrm>
          <a:prstGeom prst="rect">
            <a:avLst/>
          </a:prstGeom>
        </p:spPr>
      </p:pic>
      <p:sp>
        <p:nvSpPr>
          <p:cNvPr id="7" name="TextBox 5">
            <a:extLst>
              <a:ext uri="{FF2B5EF4-FFF2-40B4-BE49-F238E27FC236}">
                <a16:creationId xmlns:a16="http://schemas.microsoft.com/office/drawing/2014/main" id="{6AF8D7FB-0329-FB26-C6C1-DAEEEBBDF689}"/>
              </a:ext>
            </a:extLst>
          </p:cNvPr>
          <p:cNvSpPr txBox="1"/>
          <p:nvPr/>
        </p:nvSpPr>
        <p:spPr>
          <a:xfrm>
            <a:off x="2094518" y="5979591"/>
            <a:ext cx="3293609" cy="307777"/>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rPr>
              <a:t>TS-1673AU-RP + </a:t>
            </a:r>
            <a:r>
              <a:rPr lang="en-US" sz="1400" b="1">
                <a:solidFill>
                  <a:srgbClr val="06FAF3"/>
                </a:solidFill>
              </a:rPr>
              <a:t>QXG-10G2SF-X710</a:t>
            </a:r>
            <a:endParaRPr lang="en-US" sz="1400" b="1">
              <a:solidFill>
                <a:srgbClr val="06FAF3"/>
              </a:solidFill>
              <a:ea typeface="新細明體"/>
              <a:cs typeface="Calibri"/>
            </a:endParaRPr>
          </a:p>
        </p:txBody>
      </p:sp>
    </p:spTree>
    <p:extLst>
      <p:ext uri="{BB962C8B-B14F-4D97-AF65-F5344CB8AC3E}">
        <p14:creationId xmlns:p14="http://schemas.microsoft.com/office/powerpoint/2010/main" val="4194810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化同側角落 8">
            <a:extLst>
              <a:ext uri="{FF2B5EF4-FFF2-40B4-BE49-F238E27FC236}">
                <a16:creationId xmlns:a16="http://schemas.microsoft.com/office/drawing/2014/main" id="{BC58394D-803C-2285-22DC-454B2197F776}"/>
              </a:ext>
            </a:extLst>
          </p:cNvPr>
          <p:cNvSpPr/>
          <p:nvPr/>
        </p:nvSpPr>
        <p:spPr>
          <a:xfrm>
            <a:off x="574032" y="1844182"/>
            <a:ext cx="2376692" cy="2067138"/>
          </a:xfrm>
          <a:prstGeom prst="round2SameRect">
            <a:avLst>
              <a:gd name="adj1" fmla="val 5250"/>
              <a:gd name="adj2" fmla="val 0"/>
            </a:avLst>
          </a:prstGeom>
          <a:noFill/>
          <a:ln w="19050">
            <a:gradFill>
              <a:gsLst>
                <a:gs pos="0">
                  <a:srgbClr val="06FAF3"/>
                </a:gs>
                <a:gs pos="53000">
                  <a:srgbClr val="669FF1"/>
                </a:gs>
                <a:gs pos="100000">
                  <a:srgbClr val="DE56D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 name="文字方塊 2">
            <a:extLst>
              <a:ext uri="{FF2B5EF4-FFF2-40B4-BE49-F238E27FC236}">
                <a16:creationId xmlns:a16="http://schemas.microsoft.com/office/drawing/2014/main" id="{01841828-2E95-C620-BEDE-08D0D6783263}"/>
              </a:ext>
            </a:extLst>
          </p:cNvPr>
          <p:cNvSpPr txBox="1"/>
          <p:nvPr/>
        </p:nvSpPr>
        <p:spPr>
          <a:xfrm>
            <a:off x="7563625" y="2313214"/>
            <a:ext cx="4162269" cy="23667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30000"/>
              </a:lnSpc>
            </a:pPr>
            <a:r>
              <a:rPr lang="zh-TW" altLang="en-US" sz="1400" b="1">
                <a:solidFill>
                  <a:schemeClr val="bg1"/>
                </a:solidFill>
                <a:latin typeface="微軟正黑體" panose="020B0604030504040204" pitchFamily="34" charset="-120"/>
                <a:ea typeface="微軟正黑體" panose="020B0604030504040204" pitchFamily="34" charset="-120"/>
                <a:cs typeface="Arial"/>
              </a:rPr>
              <a:t>QNAP</a:t>
            </a:r>
            <a:r>
              <a:rPr lang="en-US" altLang="zh-TW" sz="1400" b="1">
                <a:solidFill>
                  <a:schemeClr val="bg1"/>
                </a:solidFill>
                <a:latin typeface="微軟正黑體" panose="020B0604030504040204" pitchFamily="34" charset="-120"/>
                <a:ea typeface="微軟正黑體" panose="020B0604030504040204" pitchFamily="34" charset="-120"/>
                <a:cs typeface="Arial"/>
              </a:rPr>
              <a:t> NAS</a:t>
            </a:r>
            <a:r>
              <a:rPr lang="zh-TW" altLang="en-US" sz="1400" b="1">
                <a:solidFill>
                  <a:schemeClr val="bg1"/>
                </a:solidFill>
                <a:latin typeface="微軟正黑體" panose="020B0604030504040204" pitchFamily="34" charset="-120"/>
                <a:ea typeface="微軟正黑體" panose="020B0604030504040204" pitchFamily="34" charset="-120"/>
                <a:cs typeface="Arial"/>
              </a:rPr>
              <a:t> 上的 </a:t>
            </a:r>
            <a:r>
              <a:rPr lang="en-US" altLang="zh-TW" sz="1400" b="1">
                <a:solidFill>
                  <a:schemeClr val="bg1"/>
                </a:solidFill>
                <a:latin typeface="微軟正黑體" panose="020B0604030504040204" pitchFamily="34" charset="-120"/>
                <a:ea typeface="微軟正黑體" panose="020B0604030504040204" pitchFamily="34" charset="-120"/>
                <a:cs typeface="Arial"/>
              </a:rPr>
              <a:t>Virtualization Station</a:t>
            </a:r>
            <a:r>
              <a:rPr lang="zh-TW" altLang="en-US" sz="1400" b="1">
                <a:solidFill>
                  <a:schemeClr val="bg1"/>
                </a:solidFill>
                <a:latin typeface="微軟正黑體" panose="020B0604030504040204" pitchFamily="34" charset="-120"/>
                <a:ea typeface="微軟正黑體" panose="020B0604030504040204" pitchFamily="34" charset="-120"/>
                <a:cs typeface="Arial"/>
              </a:rPr>
              <a:t> 支援多種作業系統，用戶可以在應用程式內的「虛擬機市集」直接下載並使用多種虛擬設備。</a:t>
            </a:r>
            <a:r>
              <a:rPr lang="en-US" altLang="zh-TW" sz="1400" b="1">
                <a:solidFill>
                  <a:schemeClr val="bg1"/>
                </a:solidFill>
                <a:latin typeface="微軟正黑體" panose="020B0604030504040204" pitchFamily="34" charset="-120"/>
                <a:ea typeface="微軟正黑體" panose="020B0604030504040204" pitchFamily="34" charset="-120"/>
                <a:cs typeface="Arial"/>
              </a:rPr>
              <a:t> Virtualization Station</a:t>
            </a:r>
            <a:r>
              <a:rPr lang="zh-TW" altLang="en-US" sz="1400" b="1">
                <a:solidFill>
                  <a:schemeClr val="bg1"/>
                </a:solidFill>
                <a:latin typeface="微軟正黑體" panose="020B0604030504040204" pitchFamily="34" charset="-120"/>
                <a:ea typeface="微軟正黑體" panose="020B0604030504040204" pitchFamily="34" charset="-120"/>
                <a:cs typeface="Arial"/>
              </a:rPr>
              <a:t> 也提供多種資源配置設定，您可依照需求選用，讓虛擬機維持最佳效率及穩定性。</a:t>
            </a:r>
            <a:r>
              <a:rPr lang="en-US" altLang="zh-TW" sz="1400" b="1">
                <a:solidFill>
                  <a:schemeClr val="bg1"/>
                </a:solidFill>
                <a:latin typeface="微軟正黑體" panose="020B0604030504040204" pitchFamily="34" charset="-120"/>
                <a:ea typeface="微軟正黑體" panose="020B0604030504040204" pitchFamily="34" charset="-120"/>
                <a:cs typeface="Arial"/>
              </a:rPr>
              <a:t>Virtualization Station </a:t>
            </a:r>
            <a:r>
              <a:rPr lang="zh-TW" altLang="en-US" sz="1400" b="1">
                <a:solidFill>
                  <a:schemeClr val="bg1"/>
                </a:solidFill>
                <a:latin typeface="微軟正黑體" panose="020B0604030504040204" pitchFamily="34" charset="-120"/>
                <a:ea typeface="微軟正黑體" panose="020B0604030504040204" pitchFamily="34" charset="-120"/>
                <a:cs typeface="Arial"/>
              </a:rPr>
              <a:t>更具備多樣化的災難復原機制，避免服務中斷及資料遺失。您可選用本機或遠端備份、單次或排程備份，以及更多可用選項。</a:t>
            </a:r>
          </a:p>
        </p:txBody>
      </p:sp>
      <p:pic>
        <p:nvPicPr>
          <p:cNvPr id="2" name="圖片 1"/>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61476" y="1854311"/>
            <a:ext cx="2376691" cy="1479439"/>
          </a:xfrm>
          <a:prstGeom prst="rect">
            <a:avLst/>
          </a:prstGeom>
        </p:spPr>
      </p:pic>
      <p:pic>
        <p:nvPicPr>
          <p:cNvPr id="4" name="圖片 3"/>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65451" y="1828796"/>
            <a:ext cx="1910942" cy="1335936"/>
          </a:xfrm>
          <a:prstGeom prst="rect">
            <a:avLst/>
          </a:prstGeom>
        </p:spPr>
      </p:pic>
      <p:pic>
        <p:nvPicPr>
          <p:cNvPr id="6" name="圖片 5"/>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5484" y="4316810"/>
            <a:ext cx="1464486" cy="1544030"/>
          </a:xfrm>
          <a:prstGeom prst="rect">
            <a:avLst/>
          </a:prstGeom>
        </p:spPr>
      </p:pic>
      <p:pic>
        <p:nvPicPr>
          <p:cNvPr id="7" name="圖片 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99957" y="4316810"/>
            <a:ext cx="2376693" cy="1277052"/>
          </a:xfrm>
          <a:prstGeom prst="rect">
            <a:avLst/>
          </a:prstGeom>
        </p:spPr>
      </p:pic>
      <p:sp>
        <p:nvSpPr>
          <p:cNvPr id="17" name="文字方塊 16">
            <a:extLst>
              <a:ext uri="{FF2B5EF4-FFF2-40B4-BE49-F238E27FC236}">
                <a16:creationId xmlns:a16="http://schemas.microsoft.com/office/drawing/2014/main" id="{01841828-2E95-C620-BEDE-08D0D6783263}"/>
              </a:ext>
            </a:extLst>
          </p:cNvPr>
          <p:cNvSpPr txBox="1"/>
          <p:nvPr/>
        </p:nvSpPr>
        <p:spPr>
          <a:xfrm>
            <a:off x="868819" y="3402405"/>
            <a:ext cx="17780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dist"/>
            <a:r>
              <a:rPr lang="zh-TW" altLang="en-US" sz="2400" b="1">
                <a:solidFill>
                  <a:srgbClr val="DE56DC"/>
                </a:solidFill>
                <a:latin typeface="微軟正黑體" panose="020B0604030504040204" pitchFamily="34" charset="-120"/>
                <a:ea typeface="微軟正黑體" panose="020B0604030504040204" pitchFamily="34" charset="-120"/>
                <a:cs typeface="Arial"/>
              </a:rPr>
              <a:t>動態遷移</a:t>
            </a:r>
            <a:endParaRPr lang="en-US" altLang="zh-TW" sz="2400" b="1">
              <a:solidFill>
                <a:srgbClr val="DE56DC"/>
              </a:solidFill>
              <a:latin typeface="微軟正黑體" panose="020B0604030504040204" pitchFamily="34" charset="-120"/>
              <a:ea typeface="微軟正黑體" panose="020B0604030504040204" pitchFamily="34" charset="-120"/>
              <a:cs typeface="Arial"/>
            </a:endParaRPr>
          </a:p>
        </p:txBody>
      </p:sp>
      <p:sp>
        <p:nvSpPr>
          <p:cNvPr id="22" name="文字方塊 21"/>
          <p:cNvSpPr txBox="1"/>
          <p:nvPr/>
        </p:nvSpPr>
        <p:spPr>
          <a:xfrm>
            <a:off x="8701836" y="5060412"/>
            <a:ext cx="2998658" cy="307777"/>
          </a:xfrm>
          <a:prstGeom prst="rect">
            <a:avLst/>
          </a:prstGeom>
          <a:noFill/>
        </p:spPr>
        <p:txBody>
          <a:bodyPr wrap="square" rtlCol="0">
            <a:spAutoFit/>
          </a:bodyPr>
          <a:lstStyle/>
          <a:p>
            <a:pPr algn="r"/>
            <a:r>
              <a:rPr lang="zh-TW" altLang="en-US" sz="1400">
                <a:solidFill>
                  <a:schemeClr val="bg1">
                    <a:lumMod val="50000"/>
                  </a:schemeClr>
                </a:solidFill>
                <a:hlinkClick r:id="rId11">
                  <a:extLst>
                    <a:ext uri="{A12FA001-AC4F-418D-AE19-62706E023703}">
                      <ahyp:hlinkClr xmlns:ahyp="http://schemas.microsoft.com/office/drawing/2018/hyperlinkcolor" val="tx"/>
                    </a:ext>
                  </a:extLst>
                </a:hlinkClick>
              </a:rPr>
              <a:t>了解更多 </a:t>
            </a:r>
            <a:r>
              <a:rPr lang="en-US" altLang="zh-TW" sz="1400">
                <a:solidFill>
                  <a:schemeClr val="bg1">
                    <a:lumMod val="50000"/>
                  </a:schemeClr>
                </a:solidFill>
                <a:hlinkClick r:id="rId11">
                  <a:extLst>
                    <a:ext uri="{A12FA001-AC4F-418D-AE19-62706E023703}">
                      <ahyp:hlinkClr xmlns:ahyp="http://schemas.microsoft.com/office/drawing/2018/hyperlinkcolor" val="tx"/>
                    </a:ext>
                  </a:extLst>
                </a:hlinkClick>
              </a:rPr>
              <a:t>Virtualization Station </a:t>
            </a:r>
            <a:r>
              <a:rPr lang="zh-TW" altLang="en-US" sz="1400">
                <a:solidFill>
                  <a:schemeClr val="bg1">
                    <a:lumMod val="50000"/>
                  </a:schemeClr>
                </a:solidFill>
                <a:hlinkClick r:id="rId11">
                  <a:extLst>
                    <a:ext uri="{A12FA001-AC4F-418D-AE19-62706E023703}">
                      <ahyp:hlinkClr xmlns:ahyp="http://schemas.microsoft.com/office/drawing/2018/hyperlinkcolor" val="tx"/>
                    </a:ext>
                  </a:extLst>
                </a:hlinkClick>
              </a:rPr>
              <a:t>資訊</a:t>
            </a:r>
            <a:endParaRPr lang="zh-TW" altLang="en-US" sz="1400">
              <a:solidFill>
                <a:schemeClr val="bg1">
                  <a:lumMod val="50000"/>
                </a:schemeClr>
              </a:solidFill>
            </a:endParaRPr>
          </a:p>
        </p:txBody>
      </p:sp>
      <p:sp>
        <p:nvSpPr>
          <p:cNvPr id="8" name="標題 7">
            <a:extLst>
              <a:ext uri="{FF2B5EF4-FFF2-40B4-BE49-F238E27FC236}">
                <a16:creationId xmlns:a16="http://schemas.microsoft.com/office/drawing/2014/main" id="{AFB87DC4-B77A-54E8-D98A-F33712F0BC66}"/>
              </a:ext>
            </a:extLst>
          </p:cNvPr>
          <p:cNvSpPr>
            <a:spLocks noGrp="1"/>
          </p:cNvSpPr>
          <p:nvPr>
            <p:ph type="title"/>
          </p:nvPr>
        </p:nvSpPr>
        <p:spPr>
          <a:xfrm>
            <a:off x="815926" y="4943"/>
            <a:ext cx="11376074" cy="1352551"/>
          </a:xfrm>
        </p:spPr>
        <p:txBody>
          <a:bodyPr/>
          <a:lstStyle/>
          <a:p>
            <a:r>
              <a:rPr lang="en-US" altLang="zh-TW" dirty="0"/>
              <a:t>Virtualization Station </a:t>
            </a:r>
            <a:r>
              <a:rPr lang="zh-TW" altLang="en-US" dirty="0"/>
              <a:t>支援多樣強勁功能</a:t>
            </a:r>
          </a:p>
        </p:txBody>
      </p:sp>
      <p:pic>
        <p:nvPicPr>
          <p:cNvPr id="14" name="圖形 13">
            <a:extLst>
              <a:ext uri="{FF2B5EF4-FFF2-40B4-BE49-F238E27FC236}">
                <a16:creationId xmlns:a16="http://schemas.microsoft.com/office/drawing/2014/main" id="{86AFBB5B-BCE5-47B9-DD1C-15C40EFE120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2944230" y="2944143"/>
            <a:ext cx="890588" cy="843612"/>
          </a:xfrm>
          <a:prstGeom prst="rect">
            <a:avLst/>
          </a:prstGeom>
        </p:spPr>
      </p:pic>
      <p:sp>
        <p:nvSpPr>
          <p:cNvPr id="25" name="矩形: 圓角化同側角落 24">
            <a:extLst>
              <a:ext uri="{FF2B5EF4-FFF2-40B4-BE49-F238E27FC236}">
                <a16:creationId xmlns:a16="http://schemas.microsoft.com/office/drawing/2014/main" id="{6C03F336-7277-3B08-6D28-AEA59FF2D241}"/>
              </a:ext>
            </a:extLst>
          </p:cNvPr>
          <p:cNvSpPr/>
          <p:nvPr/>
        </p:nvSpPr>
        <p:spPr>
          <a:xfrm>
            <a:off x="4104517" y="1844182"/>
            <a:ext cx="2376692" cy="2067138"/>
          </a:xfrm>
          <a:prstGeom prst="round2SameRect">
            <a:avLst>
              <a:gd name="adj1" fmla="val 5250"/>
              <a:gd name="adj2" fmla="val 0"/>
            </a:avLst>
          </a:prstGeom>
          <a:noFill/>
          <a:ln w="19050">
            <a:gradFill>
              <a:gsLst>
                <a:gs pos="0">
                  <a:srgbClr val="06FAF3"/>
                </a:gs>
                <a:gs pos="53000">
                  <a:srgbClr val="669FF1"/>
                </a:gs>
                <a:gs pos="100000">
                  <a:srgbClr val="DE56D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6" name="文字方塊 25">
            <a:extLst>
              <a:ext uri="{FF2B5EF4-FFF2-40B4-BE49-F238E27FC236}">
                <a16:creationId xmlns:a16="http://schemas.microsoft.com/office/drawing/2014/main" id="{9BFEBB0A-7B84-9F5E-B678-85654E3E6D9C}"/>
              </a:ext>
            </a:extLst>
          </p:cNvPr>
          <p:cNvSpPr txBox="1"/>
          <p:nvPr/>
        </p:nvSpPr>
        <p:spPr>
          <a:xfrm>
            <a:off x="4399304" y="3095709"/>
            <a:ext cx="17780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dist"/>
            <a:r>
              <a:rPr lang="zh-TW" altLang="en-US" sz="2400" b="1">
                <a:solidFill>
                  <a:srgbClr val="DE56DC"/>
                </a:solidFill>
                <a:latin typeface="微軟正黑體" panose="020B0604030504040204" pitchFamily="34" charset="-120"/>
                <a:ea typeface="微軟正黑體" panose="020B0604030504040204" pitchFamily="34" charset="-120"/>
                <a:cs typeface="Arial"/>
              </a:rPr>
              <a:t>記憶體動態配置</a:t>
            </a:r>
          </a:p>
        </p:txBody>
      </p:sp>
      <p:pic>
        <p:nvPicPr>
          <p:cNvPr id="27" name="圖形 26">
            <a:extLst>
              <a:ext uri="{FF2B5EF4-FFF2-40B4-BE49-F238E27FC236}">
                <a16:creationId xmlns:a16="http://schemas.microsoft.com/office/drawing/2014/main" id="{086DCE5F-E9F2-0103-26AB-A1FA991199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6474715" y="2944143"/>
            <a:ext cx="890588" cy="843612"/>
          </a:xfrm>
          <a:prstGeom prst="rect">
            <a:avLst/>
          </a:prstGeom>
        </p:spPr>
      </p:pic>
      <p:sp>
        <p:nvSpPr>
          <p:cNvPr id="28" name="矩形: 圓角化同側角落 27">
            <a:extLst>
              <a:ext uri="{FF2B5EF4-FFF2-40B4-BE49-F238E27FC236}">
                <a16:creationId xmlns:a16="http://schemas.microsoft.com/office/drawing/2014/main" id="{CDE73F21-853B-2D4B-18BB-DC897C0B8236}"/>
              </a:ext>
            </a:extLst>
          </p:cNvPr>
          <p:cNvSpPr/>
          <p:nvPr/>
        </p:nvSpPr>
        <p:spPr>
          <a:xfrm>
            <a:off x="574032" y="4301424"/>
            <a:ext cx="2376692" cy="2067138"/>
          </a:xfrm>
          <a:prstGeom prst="round2SameRect">
            <a:avLst>
              <a:gd name="adj1" fmla="val 5250"/>
              <a:gd name="adj2" fmla="val 0"/>
            </a:avLst>
          </a:prstGeom>
          <a:noFill/>
          <a:ln w="19050">
            <a:gradFill>
              <a:gsLst>
                <a:gs pos="0">
                  <a:srgbClr val="06FAF3"/>
                </a:gs>
                <a:gs pos="53000">
                  <a:srgbClr val="669FF1"/>
                </a:gs>
                <a:gs pos="100000">
                  <a:srgbClr val="DE56D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9" name="文字方塊 28">
            <a:extLst>
              <a:ext uri="{FF2B5EF4-FFF2-40B4-BE49-F238E27FC236}">
                <a16:creationId xmlns:a16="http://schemas.microsoft.com/office/drawing/2014/main" id="{ABEDA1C8-9B1C-002D-5121-F080F14C3F62}"/>
              </a:ext>
            </a:extLst>
          </p:cNvPr>
          <p:cNvSpPr txBox="1"/>
          <p:nvPr/>
        </p:nvSpPr>
        <p:spPr>
          <a:xfrm>
            <a:off x="868819" y="5859647"/>
            <a:ext cx="17780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dist"/>
            <a:r>
              <a:rPr lang="zh-TW" altLang="en-US" sz="2400" b="1">
                <a:solidFill>
                  <a:srgbClr val="DE56DC"/>
                </a:solidFill>
                <a:latin typeface="微軟正黑體" panose="020B0604030504040204" pitchFamily="34" charset="-120"/>
                <a:ea typeface="微軟正黑體" panose="020B0604030504040204" pitchFamily="34" charset="-120"/>
                <a:cs typeface="Arial"/>
              </a:rPr>
              <a:t>記憶體共用</a:t>
            </a:r>
          </a:p>
        </p:txBody>
      </p:sp>
      <p:pic>
        <p:nvPicPr>
          <p:cNvPr id="30" name="圖形 29">
            <a:extLst>
              <a:ext uri="{FF2B5EF4-FFF2-40B4-BE49-F238E27FC236}">
                <a16:creationId xmlns:a16="http://schemas.microsoft.com/office/drawing/2014/main" id="{A4C1FF98-F30F-F7E4-BFAB-4D38CEA62EA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2944230" y="5401385"/>
            <a:ext cx="890588" cy="843612"/>
          </a:xfrm>
          <a:prstGeom prst="rect">
            <a:avLst/>
          </a:prstGeom>
        </p:spPr>
      </p:pic>
      <p:sp>
        <p:nvSpPr>
          <p:cNvPr id="31" name="矩形: 圓角化同側角落 30">
            <a:extLst>
              <a:ext uri="{FF2B5EF4-FFF2-40B4-BE49-F238E27FC236}">
                <a16:creationId xmlns:a16="http://schemas.microsoft.com/office/drawing/2014/main" id="{AC78F029-CB89-A4E9-B078-D0189553201D}"/>
              </a:ext>
            </a:extLst>
          </p:cNvPr>
          <p:cNvSpPr/>
          <p:nvPr/>
        </p:nvSpPr>
        <p:spPr>
          <a:xfrm>
            <a:off x="4104517" y="4301424"/>
            <a:ext cx="2376692" cy="2067138"/>
          </a:xfrm>
          <a:prstGeom prst="round2SameRect">
            <a:avLst>
              <a:gd name="adj1" fmla="val 5250"/>
              <a:gd name="adj2" fmla="val 0"/>
            </a:avLst>
          </a:prstGeom>
          <a:noFill/>
          <a:ln w="19050">
            <a:gradFill>
              <a:gsLst>
                <a:gs pos="0">
                  <a:srgbClr val="06FAF3"/>
                </a:gs>
                <a:gs pos="53000">
                  <a:srgbClr val="669FF1"/>
                </a:gs>
                <a:gs pos="100000">
                  <a:srgbClr val="DE56D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2" name="文字方塊 31">
            <a:extLst>
              <a:ext uri="{FF2B5EF4-FFF2-40B4-BE49-F238E27FC236}">
                <a16:creationId xmlns:a16="http://schemas.microsoft.com/office/drawing/2014/main" id="{2938C04D-842A-4ABB-AD89-C3C5A1E2E303}"/>
              </a:ext>
            </a:extLst>
          </p:cNvPr>
          <p:cNvSpPr txBox="1"/>
          <p:nvPr/>
        </p:nvSpPr>
        <p:spPr>
          <a:xfrm>
            <a:off x="4399304" y="5552951"/>
            <a:ext cx="17780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dist"/>
            <a:r>
              <a:rPr lang="zh-TW" altLang="en-US" sz="2400" b="1">
                <a:solidFill>
                  <a:srgbClr val="DE56DC"/>
                </a:solidFill>
                <a:latin typeface="微軟正黑體" panose="020B0604030504040204" pitchFamily="34" charset="-120"/>
                <a:ea typeface="微軟正黑體" panose="020B0604030504040204" pitchFamily="34" charset="-120"/>
                <a:cs typeface="Arial"/>
              </a:rPr>
              <a:t>動態新增 </a:t>
            </a:r>
            <a:r>
              <a:rPr lang="en-US" altLang="zh-TW" sz="2400" b="1">
                <a:solidFill>
                  <a:srgbClr val="DE56DC"/>
                </a:solidFill>
                <a:latin typeface="微軟正黑體" panose="020B0604030504040204" pitchFamily="34" charset="-120"/>
                <a:ea typeface="微軟正黑體" panose="020B0604030504040204" pitchFamily="34" charset="-120"/>
                <a:cs typeface="Arial"/>
              </a:rPr>
              <a:t>CPU</a:t>
            </a:r>
          </a:p>
        </p:txBody>
      </p:sp>
      <p:pic>
        <p:nvPicPr>
          <p:cNvPr id="33" name="圖形 32">
            <a:extLst>
              <a:ext uri="{FF2B5EF4-FFF2-40B4-BE49-F238E27FC236}">
                <a16:creationId xmlns:a16="http://schemas.microsoft.com/office/drawing/2014/main" id="{8591A518-F37B-4CB0-A274-B50A858794A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6474715" y="5401385"/>
            <a:ext cx="890588" cy="843612"/>
          </a:xfrm>
          <a:prstGeom prst="rect">
            <a:avLst/>
          </a:prstGeom>
        </p:spPr>
      </p:pic>
      <p:sp>
        <p:nvSpPr>
          <p:cNvPr id="34" name="矩形 33">
            <a:extLst>
              <a:ext uri="{FF2B5EF4-FFF2-40B4-BE49-F238E27FC236}">
                <a16:creationId xmlns:a16="http://schemas.microsoft.com/office/drawing/2014/main" id="{8E44901D-BDD2-8F35-9B8E-821F56E0B64B}"/>
              </a:ext>
            </a:extLst>
          </p:cNvPr>
          <p:cNvSpPr/>
          <p:nvPr/>
        </p:nvSpPr>
        <p:spPr>
          <a:xfrm>
            <a:off x="8676436" y="5010150"/>
            <a:ext cx="3049458" cy="391235"/>
          </a:xfrm>
          <a:prstGeom prst="rect">
            <a:avLst/>
          </a:prstGeom>
          <a:noFill/>
          <a:ln w="127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圖形, 鮮豔, 螢幕擷取畫面, 設計 的圖片&#10;&#10;自動產生的描述">
            <a:extLst>
              <a:ext uri="{FF2B5EF4-FFF2-40B4-BE49-F238E27FC236}">
                <a16:creationId xmlns:a16="http://schemas.microsoft.com/office/drawing/2014/main" id="{FA0BBA4A-4014-C618-1141-4B750555F8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2758" y="169491"/>
            <a:ext cx="1023453" cy="1023453"/>
          </a:xfrm>
          <a:prstGeom prst="rect">
            <a:avLst/>
          </a:prstGeom>
        </p:spPr>
      </p:pic>
    </p:spTree>
    <p:extLst>
      <p:ext uri="{BB962C8B-B14F-4D97-AF65-F5344CB8AC3E}">
        <p14:creationId xmlns:p14="http://schemas.microsoft.com/office/powerpoint/2010/main" val="1822143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化同側角落 15">
            <a:extLst>
              <a:ext uri="{FF2B5EF4-FFF2-40B4-BE49-F238E27FC236}">
                <a16:creationId xmlns:a16="http://schemas.microsoft.com/office/drawing/2014/main" id="{209A0CEA-FDF2-6B85-704C-F5DB96D63DFE}"/>
              </a:ext>
            </a:extLst>
          </p:cNvPr>
          <p:cNvSpPr/>
          <p:nvPr/>
        </p:nvSpPr>
        <p:spPr>
          <a:xfrm>
            <a:off x="4917203" y="1839372"/>
            <a:ext cx="3287445" cy="3478547"/>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矩形: 剪去對角角落 16">
            <a:extLst>
              <a:ext uri="{FF2B5EF4-FFF2-40B4-BE49-F238E27FC236}">
                <a16:creationId xmlns:a16="http://schemas.microsoft.com/office/drawing/2014/main" id="{E7B7D9E3-D8C1-3915-63D9-1E129AA2E047}"/>
              </a:ext>
            </a:extLst>
          </p:cNvPr>
          <p:cNvSpPr/>
          <p:nvPr/>
        </p:nvSpPr>
        <p:spPr>
          <a:xfrm rot="10800000">
            <a:off x="4900893" y="5287922"/>
            <a:ext cx="3287446" cy="715279"/>
          </a:xfrm>
          <a:prstGeom prst="snip2DiagRect">
            <a:avLst>
              <a:gd name="adj1" fmla="val 0"/>
              <a:gd name="adj2" fmla="val 50000"/>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矩形: 剪去單一角落 17">
            <a:extLst>
              <a:ext uri="{FF2B5EF4-FFF2-40B4-BE49-F238E27FC236}">
                <a16:creationId xmlns:a16="http://schemas.microsoft.com/office/drawing/2014/main" id="{86C18DDF-4ED7-A20A-CAFB-1160E5365A72}"/>
              </a:ext>
            </a:extLst>
          </p:cNvPr>
          <p:cNvSpPr/>
          <p:nvPr/>
        </p:nvSpPr>
        <p:spPr>
          <a:xfrm flipH="1">
            <a:off x="5586071" y="5287922"/>
            <a:ext cx="2634887" cy="923330"/>
          </a:xfrm>
          <a:prstGeom prst="snip1Rect">
            <a:avLst>
              <a:gd name="adj" fmla="val 3588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化同側角落 12">
            <a:extLst>
              <a:ext uri="{FF2B5EF4-FFF2-40B4-BE49-F238E27FC236}">
                <a16:creationId xmlns:a16="http://schemas.microsoft.com/office/drawing/2014/main" id="{CE6B7D49-B301-8B3B-56E4-7362366A179D}"/>
              </a:ext>
            </a:extLst>
          </p:cNvPr>
          <p:cNvSpPr/>
          <p:nvPr/>
        </p:nvSpPr>
        <p:spPr>
          <a:xfrm>
            <a:off x="771454" y="1839372"/>
            <a:ext cx="3287445" cy="3478547"/>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1026" name="Picture 2" descr="QNA-T310G1S | Hardware Specs | QNAP (A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02" y="1972929"/>
            <a:ext cx="2966348" cy="1853967"/>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1037874" y="4072574"/>
            <a:ext cx="2910980" cy="923330"/>
          </a:xfrm>
          <a:prstGeom prst="rect">
            <a:avLst/>
          </a:prstGeom>
          <a:noFill/>
        </p:spPr>
        <p:txBody>
          <a:bodyPr wrap="square" rtlCol="0">
            <a:spAutoFit/>
          </a:bodyPr>
          <a:lstStyle/>
          <a:p>
            <a:pPr algn="ctr"/>
            <a:r>
              <a:rPr lang="zh-TW" altLang="en-US">
                <a:solidFill>
                  <a:schemeClr val="bg1"/>
                </a:solidFill>
              </a:rPr>
              <a:t>主機具備 </a:t>
            </a:r>
            <a:r>
              <a:rPr lang="en-US" altLang="zh-TW" b="1">
                <a:solidFill>
                  <a:srgbClr val="93F0FF"/>
                </a:solidFill>
              </a:rPr>
              <a:t>Thunderbolt 3</a:t>
            </a:r>
          </a:p>
          <a:p>
            <a:pPr marL="285750" indent="-285750">
              <a:buFont typeface="Arial" panose="020B0604020202020204" pitchFamily="34" charset="0"/>
              <a:buChar char="•"/>
            </a:pPr>
            <a:r>
              <a:rPr lang="en-US" altLang="zh-TW">
                <a:solidFill>
                  <a:schemeClr val="bg1"/>
                </a:solidFill>
              </a:rPr>
              <a:t>10G/1G</a:t>
            </a:r>
            <a:r>
              <a:rPr lang="zh-TW" altLang="en-US">
                <a:solidFill>
                  <a:schemeClr val="bg1"/>
                </a:solidFill>
              </a:rPr>
              <a:t> 兩速網速</a:t>
            </a:r>
            <a:endParaRPr lang="en-US" altLang="zh-TW">
              <a:solidFill>
                <a:schemeClr val="bg1"/>
              </a:solidFill>
            </a:endParaRPr>
          </a:p>
          <a:p>
            <a:pPr marL="285750" indent="-285750">
              <a:buFont typeface="Arial" panose="020B0604020202020204" pitchFamily="34" charset="0"/>
              <a:buChar char="•"/>
            </a:pPr>
            <a:r>
              <a:rPr lang="en-US" altLang="zh-TW">
                <a:solidFill>
                  <a:schemeClr val="bg1"/>
                </a:solidFill>
              </a:rPr>
              <a:t>SFP+</a:t>
            </a:r>
            <a:r>
              <a:rPr lang="zh-TW" altLang="en-US">
                <a:solidFill>
                  <a:schemeClr val="bg1"/>
                </a:solidFill>
              </a:rPr>
              <a:t> 連接埠</a:t>
            </a:r>
          </a:p>
        </p:txBody>
      </p:sp>
      <p:pic>
        <p:nvPicPr>
          <p:cNvPr id="1028" name="Picture 4" descr="QNA-T310G1T | Especificações de hardware | QN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3772" y="1972929"/>
            <a:ext cx="2966348" cy="1853967"/>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5063465" y="3934075"/>
            <a:ext cx="3063807" cy="1200329"/>
          </a:xfrm>
          <a:prstGeom prst="rect">
            <a:avLst/>
          </a:prstGeom>
          <a:noFill/>
        </p:spPr>
        <p:txBody>
          <a:bodyPr wrap="square" rtlCol="0">
            <a:spAutoFit/>
          </a:bodyPr>
          <a:lstStyle/>
          <a:p>
            <a:pPr algn="ctr"/>
            <a:r>
              <a:rPr lang="zh-TW" altLang="en-US">
                <a:solidFill>
                  <a:schemeClr val="bg1"/>
                </a:solidFill>
              </a:rPr>
              <a:t>主機具備 </a:t>
            </a:r>
            <a:r>
              <a:rPr lang="en-US" altLang="zh-TW" b="1">
                <a:solidFill>
                  <a:srgbClr val="93F0FF"/>
                </a:solidFill>
              </a:rPr>
              <a:t>Thunderbolt 3</a:t>
            </a:r>
          </a:p>
          <a:p>
            <a:pPr marL="285750" indent="-285750">
              <a:buFont typeface="Arial" panose="020B0604020202020204" pitchFamily="34" charset="0"/>
              <a:buChar char="•"/>
            </a:pPr>
            <a:r>
              <a:rPr lang="en-US" altLang="zh-TW">
                <a:solidFill>
                  <a:schemeClr val="bg1"/>
                </a:solidFill>
              </a:rPr>
              <a:t>10G/5G/2.5G/1G/100M</a:t>
            </a:r>
            <a:r>
              <a:rPr lang="zh-TW" altLang="en-US">
                <a:solidFill>
                  <a:schemeClr val="bg1"/>
                </a:solidFill>
              </a:rPr>
              <a:t> 五速網速</a:t>
            </a:r>
            <a:endParaRPr lang="en-US" altLang="zh-TW">
              <a:solidFill>
                <a:schemeClr val="bg1"/>
              </a:solidFill>
            </a:endParaRPr>
          </a:p>
          <a:p>
            <a:pPr marL="285750" indent="-285750">
              <a:buFont typeface="Arial" panose="020B0604020202020204" pitchFamily="34" charset="0"/>
              <a:buChar char="•"/>
            </a:pPr>
            <a:r>
              <a:rPr lang="en-US" altLang="zh-TW">
                <a:solidFill>
                  <a:schemeClr val="bg1"/>
                </a:solidFill>
              </a:rPr>
              <a:t>RJ-45 NBASE-T </a:t>
            </a:r>
            <a:r>
              <a:rPr lang="zh-TW" altLang="en-US">
                <a:solidFill>
                  <a:schemeClr val="bg1"/>
                </a:solidFill>
              </a:rPr>
              <a:t>連接埠</a:t>
            </a:r>
          </a:p>
        </p:txBody>
      </p:sp>
      <p:sp>
        <p:nvSpPr>
          <p:cNvPr id="3" name="標題 2">
            <a:extLst>
              <a:ext uri="{FF2B5EF4-FFF2-40B4-BE49-F238E27FC236}">
                <a16:creationId xmlns:a16="http://schemas.microsoft.com/office/drawing/2014/main" id="{83D8A121-C359-8472-D95C-F9BD3C477270}"/>
              </a:ext>
            </a:extLst>
          </p:cNvPr>
          <p:cNvSpPr>
            <a:spLocks noGrp="1"/>
          </p:cNvSpPr>
          <p:nvPr>
            <p:ph type="title"/>
          </p:nvPr>
        </p:nvSpPr>
        <p:spPr/>
        <p:txBody>
          <a:bodyPr/>
          <a:lstStyle/>
          <a:p>
            <a:r>
              <a:rPr lang="en-US" altLang="zh-TW"/>
              <a:t>QNAP QNA</a:t>
            </a:r>
            <a:r>
              <a:rPr lang="zh-TW" altLang="en-US"/>
              <a:t>系列轉換器</a:t>
            </a:r>
          </a:p>
        </p:txBody>
      </p:sp>
      <p:sp>
        <p:nvSpPr>
          <p:cNvPr id="7" name="矩形: 剪去對角角落 6">
            <a:extLst>
              <a:ext uri="{FF2B5EF4-FFF2-40B4-BE49-F238E27FC236}">
                <a16:creationId xmlns:a16="http://schemas.microsoft.com/office/drawing/2014/main" id="{43DA4568-D5C5-C10C-110B-EC7ECA2B7A8F}"/>
              </a:ext>
            </a:extLst>
          </p:cNvPr>
          <p:cNvSpPr/>
          <p:nvPr/>
        </p:nvSpPr>
        <p:spPr>
          <a:xfrm rot="10800000">
            <a:off x="755144" y="5287922"/>
            <a:ext cx="3287446" cy="715279"/>
          </a:xfrm>
          <a:prstGeom prst="snip2DiagRect">
            <a:avLst>
              <a:gd name="adj1" fmla="val 0"/>
              <a:gd name="adj2" fmla="val 50000"/>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矩形: 剪去單一角落 7">
            <a:extLst>
              <a:ext uri="{FF2B5EF4-FFF2-40B4-BE49-F238E27FC236}">
                <a16:creationId xmlns:a16="http://schemas.microsoft.com/office/drawing/2014/main" id="{674314B5-6EBC-9C06-DA99-71C7762F7B65}"/>
              </a:ext>
            </a:extLst>
          </p:cNvPr>
          <p:cNvSpPr/>
          <p:nvPr/>
        </p:nvSpPr>
        <p:spPr>
          <a:xfrm flipH="1">
            <a:off x="1440322" y="5287922"/>
            <a:ext cx="2634887" cy="923330"/>
          </a:xfrm>
          <a:prstGeom prst="snip1Rect">
            <a:avLst>
              <a:gd name="adj" fmla="val 3588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04FDFC0A-B76A-E1D7-DECB-74B6DCC4AB59}"/>
              </a:ext>
            </a:extLst>
          </p:cNvPr>
          <p:cNvSpPr txBox="1"/>
          <p:nvPr/>
        </p:nvSpPr>
        <p:spPr>
          <a:xfrm>
            <a:off x="1579219" y="5525969"/>
            <a:ext cx="2369635" cy="461665"/>
          </a:xfrm>
          <a:prstGeom prst="rect">
            <a:avLst/>
          </a:prstGeom>
          <a:noFill/>
        </p:spPr>
        <p:txBody>
          <a:bodyPr wrap="square">
            <a:spAutoFit/>
          </a:bodyPr>
          <a:lstStyle/>
          <a:p>
            <a:pPr algn="ctr"/>
            <a:r>
              <a:rPr lang="en-US" altLang="zh-TW" sz="2400" b="1"/>
              <a:t>QNA-T310G1S</a:t>
            </a:r>
          </a:p>
        </p:txBody>
      </p:sp>
      <p:sp>
        <p:nvSpPr>
          <p:cNvPr id="19" name="文字方塊 18">
            <a:extLst>
              <a:ext uri="{FF2B5EF4-FFF2-40B4-BE49-F238E27FC236}">
                <a16:creationId xmlns:a16="http://schemas.microsoft.com/office/drawing/2014/main" id="{E34ED639-B838-CAE6-7E3A-F19A2AB0AD37}"/>
              </a:ext>
            </a:extLst>
          </p:cNvPr>
          <p:cNvSpPr txBox="1"/>
          <p:nvPr/>
        </p:nvSpPr>
        <p:spPr>
          <a:xfrm>
            <a:off x="5718696" y="5525969"/>
            <a:ext cx="2369635" cy="461665"/>
          </a:xfrm>
          <a:prstGeom prst="rect">
            <a:avLst/>
          </a:prstGeom>
          <a:noFill/>
        </p:spPr>
        <p:txBody>
          <a:bodyPr wrap="square">
            <a:spAutoFit/>
          </a:bodyPr>
          <a:lstStyle/>
          <a:p>
            <a:pPr algn="ctr"/>
            <a:r>
              <a:rPr lang="en-US" altLang="zh-TW" sz="2400" b="1"/>
              <a:t>QNA-T310G1T</a:t>
            </a:r>
          </a:p>
        </p:txBody>
      </p:sp>
      <p:sp>
        <p:nvSpPr>
          <p:cNvPr id="4" name="文字方塊 3">
            <a:extLst>
              <a:ext uri="{FF2B5EF4-FFF2-40B4-BE49-F238E27FC236}">
                <a16:creationId xmlns:a16="http://schemas.microsoft.com/office/drawing/2014/main" id="{58832208-FDBD-300E-6901-2E68DAB8D90A}"/>
              </a:ext>
            </a:extLst>
          </p:cNvPr>
          <p:cNvSpPr txBox="1"/>
          <p:nvPr/>
        </p:nvSpPr>
        <p:spPr>
          <a:xfrm>
            <a:off x="3553266" y="6364770"/>
            <a:ext cx="8194180" cy="369332"/>
          </a:xfrm>
          <a:prstGeom prst="rect">
            <a:avLst/>
          </a:prstGeom>
          <a:noFill/>
        </p:spPr>
        <p:txBody>
          <a:bodyPr wrap="square" lIns="91440" tIns="45720" rIns="91440" bIns="45720" rtlCol="0" anchor="t">
            <a:spAutoFit/>
          </a:bodyPr>
          <a:lstStyle/>
          <a:p>
            <a:pPr algn="r"/>
            <a:r>
              <a:rPr lang="zh-TW" altLang="en-US">
                <a:solidFill>
                  <a:schemeClr val="bg1"/>
                </a:solidFill>
              </a:rPr>
              <a:t> QNA 系列轉換器可相容於 </a:t>
            </a:r>
            <a:r>
              <a:rPr lang="en-US" altLang="zh-TW" b="1">
                <a:solidFill>
                  <a:srgbClr val="93F0FF"/>
                </a:solidFill>
              </a:rPr>
              <a:t>Thunderbolt 4</a:t>
            </a:r>
            <a:endParaRPr lang="en-US" altLang="zh-TW" b="1">
              <a:solidFill>
                <a:srgbClr val="93F0FF"/>
              </a:solidFill>
              <a:cs typeface="Arial"/>
            </a:endParaRPr>
          </a:p>
        </p:txBody>
      </p:sp>
      <p:pic>
        <p:nvPicPr>
          <p:cNvPr id="5" name="圖形 4">
            <a:extLst>
              <a:ext uri="{FF2B5EF4-FFF2-40B4-BE49-F238E27FC236}">
                <a16:creationId xmlns:a16="http://schemas.microsoft.com/office/drawing/2014/main" id="{6CD321F6-27A3-D31F-B985-5453F025EC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63567" y="5603755"/>
            <a:ext cx="2724183" cy="631492"/>
          </a:xfrm>
          <a:prstGeom prst="rect">
            <a:avLst/>
          </a:prstGeom>
        </p:spPr>
      </p:pic>
    </p:spTree>
    <p:extLst>
      <p:ext uri="{BB962C8B-B14F-4D97-AF65-F5344CB8AC3E}">
        <p14:creationId xmlns:p14="http://schemas.microsoft.com/office/powerpoint/2010/main" val="208275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A7338C7D-694E-11BA-40A3-0DDEC08DD6C1}"/>
              </a:ext>
            </a:extLst>
          </p:cNvPr>
          <p:cNvSpPr txBox="1"/>
          <p:nvPr/>
        </p:nvSpPr>
        <p:spPr>
          <a:xfrm>
            <a:off x="363420" y="1627945"/>
            <a:ext cx="85922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a:solidFill>
                  <a:schemeClr val="bg1"/>
                </a:solidFill>
                <a:latin typeface="微軟正黑體" panose="020B0604030504040204" pitchFamily="34" charset="-120"/>
                <a:ea typeface="微軟正黑體" panose="020B0604030504040204" pitchFamily="34" charset="-120"/>
              </a:rPr>
              <a:t>程式開發用戶和技術愛好者不可錯過的升級</a:t>
            </a:r>
            <a:endParaRPr lang="zh-TW" altLang="en-US" sz="2400" b="1">
              <a:solidFill>
                <a:schemeClr val="bg1"/>
              </a:solidFill>
              <a:latin typeface="微軟正黑體" panose="020B0604030504040204" pitchFamily="34" charset="-120"/>
              <a:ea typeface="微軟正黑體" panose="020B0604030504040204" pitchFamily="34" charset="-120"/>
              <a:cs typeface="Arial"/>
            </a:endParaRPr>
          </a:p>
        </p:txBody>
      </p:sp>
      <p:sp>
        <p:nvSpPr>
          <p:cNvPr id="4" name="文字方塊 3">
            <a:extLst>
              <a:ext uri="{FF2B5EF4-FFF2-40B4-BE49-F238E27FC236}">
                <a16:creationId xmlns:a16="http://schemas.microsoft.com/office/drawing/2014/main" id="{DEBC3273-BA7D-7A79-9D7A-A2826C830125}"/>
              </a:ext>
            </a:extLst>
          </p:cNvPr>
          <p:cNvSpPr txBox="1"/>
          <p:nvPr/>
        </p:nvSpPr>
        <p:spPr>
          <a:xfrm>
            <a:off x="365628" y="2121366"/>
            <a:ext cx="11633955" cy="13453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TW" altLang="en-US" sz="1400">
                <a:solidFill>
                  <a:schemeClr val="bg1"/>
                </a:solidFill>
                <a:latin typeface="微軟正黑體"/>
                <a:ea typeface="微軟正黑體"/>
                <a:cs typeface="+mn-lt"/>
              </a:rPr>
              <a:t>虛擬機在開發上提供多種技術支援，程式開發人員可以使用虛擬機創建和管理開發測試環境，允許開發人員在不同操作系統上執行並測試程式，確保跨平台的兼容性。對於技術愛好者可以使用虛擬機創建虛擬桌面環境，運行不同的操作系統，也可以將不同應用程式隔離在獨立的虛擬環境中，提高安全性和穩定性。</a:t>
            </a:r>
            <a:r>
              <a:rPr lang="en-US" altLang="zh-TW" sz="1400" dirty="0">
                <a:solidFill>
                  <a:schemeClr val="bg1"/>
                </a:solidFill>
                <a:latin typeface="微軟正黑體"/>
                <a:ea typeface="微軟正黑體"/>
                <a:cs typeface="+mn-lt"/>
              </a:rPr>
              <a:t>QXG-10G2SF-X710</a:t>
            </a:r>
            <a:r>
              <a:rPr lang="zh-TW" altLang="en-US" sz="1400">
                <a:solidFill>
                  <a:schemeClr val="bg1"/>
                </a:solidFill>
                <a:latin typeface="微軟正黑體"/>
                <a:ea typeface="微軟正黑體"/>
                <a:cs typeface="+mn-lt"/>
              </a:rPr>
              <a:t>提供多種虛擬機相關功能，包含iSCSI、</a:t>
            </a:r>
            <a:r>
              <a:rPr lang="en-US" altLang="zh-TW" sz="1400">
                <a:solidFill>
                  <a:schemeClr val="bg1"/>
                </a:solidFill>
                <a:latin typeface="微軟正黑體"/>
                <a:ea typeface="微軟正黑體"/>
                <a:cs typeface="+mn-lt"/>
              </a:rPr>
              <a:t>SR-IOV</a:t>
            </a:r>
            <a:r>
              <a:rPr lang="zh-TW" altLang="en-US" sz="1400">
                <a:solidFill>
                  <a:schemeClr val="bg1"/>
                </a:solidFill>
                <a:latin typeface="微軟正黑體"/>
                <a:ea typeface="微軟正黑體"/>
                <a:cs typeface="+mn-lt"/>
              </a:rPr>
              <a:t>等。提高您使用虛擬機的效率。若您是有在使用虛擬機的用戶，千萬別錯過這個升級的機會；若您是正在觀望是否</a:t>
            </a:r>
            <a:r>
              <a:rPr lang="zh-TW" altLang="en-US" sz="1400">
                <a:solidFill>
                  <a:schemeClr val="bg1"/>
                </a:solidFill>
                <a:latin typeface="微軟正黑體"/>
                <a:ea typeface="微軟正黑體"/>
                <a:cs typeface="Arial"/>
              </a:rPr>
              <a:t>使用虛擬機的用戶，</a:t>
            </a:r>
            <a:r>
              <a:rPr lang="en-US" altLang="zh-TW" sz="1400" dirty="0">
                <a:solidFill>
                  <a:schemeClr val="bg1"/>
                </a:solidFill>
                <a:latin typeface="微軟正黑體"/>
                <a:ea typeface="微軟正黑體"/>
                <a:cs typeface="Arial"/>
              </a:rPr>
              <a:t>QXG-10G2SF-X710</a:t>
            </a:r>
            <a:r>
              <a:rPr lang="zh-TW" altLang="en-US" sz="1400">
                <a:solidFill>
                  <a:schemeClr val="bg1"/>
                </a:solidFill>
                <a:latin typeface="微軟正黑體"/>
                <a:ea typeface="微軟正黑體"/>
                <a:cs typeface="Arial"/>
              </a:rPr>
              <a:t>絕對是您踏入虛擬機應用的最佳敲門磚</a:t>
            </a:r>
            <a:r>
              <a:rPr lang="en-US" altLang="zh-TW" sz="1400">
                <a:solidFill>
                  <a:schemeClr val="bg1"/>
                </a:solidFill>
                <a:latin typeface="微軟正黑體"/>
                <a:ea typeface="微軟正黑體"/>
                <a:cs typeface="Arial"/>
              </a:rPr>
              <a:t>!!!</a:t>
            </a:r>
            <a:endParaRPr lang="en-US" altLang="zh-TW" sz="1400">
              <a:solidFill>
                <a:schemeClr val="bg1"/>
              </a:solidFill>
              <a:latin typeface="微軟正黑體"/>
              <a:ea typeface="微軟正黑體"/>
              <a:cs typeface="+mn-lt"/>
            </a:endParaRPr>
          </a:p>
        </p:txBody>
      </p:sp>
      <p:sp>
        <p:nvSpPr>
          <p:cNvPr id="10" name="矩形 9"/>
          <p:cNvSpPr/>
          <p:nvPr/>
        </p:nvSpPr>
        <p:spPr>
          <a:xfrm>
            <a:off x="357070" y="6360268"/>
            <a:ext cx="2000869" cy="246221"/>
          </a:xfrm>
          <a:prstGeom prst="rect">
            <a:avLst/>
          </a:prstGeom>
        </p:spPr>
        <p:txBody>
          <a:bodyPr wrap="none">
            <a:spAutoFit/>
          </a:bodyPr>
          <a:lstStyle/>
          <a:p>
            <a:r>
              <a:rPr lang="zh-TW" altLang="en-US" sz="1000" b="1">
                <a:solidFill>
                  <a:schemeClr val="bg1"/>
                </a:solidFill>
              </a:rPr>
              <a:t>圖片參考來源</a:t>
            </a:r>
            <a:r>
              <a:rPr lang="en-US" altLang="zh-TW" sz="1000" b="1">
                <a:solidFill>
                  <a:schemeClr val="bg1"/>
                </a:solidFill>
              </a:rPr>
              <a:t>:</a:t>
            </a:r>
            <a:r>
              <a:rPr lang="zh-TW" altLang="en-US" sz="1000" b="1">
                <a:solidFill>
                  <a:schemeClr val="bg1"/>
                </a:solidFill>
              </a:rPr>
              <a:t> </a:t>
            </a:r>
            <a:r>
              <a:rPr lang="en-US" altLang="zh-TW" sz="1000" b="1">
                <a:solidFill>
                  <a:schemeClr val="bg1"/>
                </a:solidFill>
              </a:rPr>
              <a:t>Microsoft Azure</a:t>
            </a:r>
            <a:endParaRPr lang="zh-TW" altLang="en-US" sz="1000" b="1">
              <a:solidFill>
                <a:schemeClr val="bg1"/>
              </a:solidFill>
            </a:endParaRPr>
          </a:p>
        </p:txBody>
      </p:sp>
      <p:sp>
        <p:nvSpPr>
          <p:cNvPr id="2" name="標題 1">
            <a:extLst>
              <a:ext uri="{FF2B5EF4-FFF2-40B4-BE49-F238E27FC236}">
                <a16:creationId xmlns:a16="http://schemas.microsoft.com/office/drawing/2014/main" id="{1B45DE9B-64C2-D0EE-2AE7-FD0C93CC36B9}"/>
              </a:ext>
            </a:extLst>
          </p:cNvPr>
          <p:cNvSpPr>
            <a:spLocks noGrp="1"/>
          </p:cNvSpPr>
          <p:nvPr>
            <p:ph type="title"/>
          </p:nvPr>
        </p:nvSpPr>
        <p:spPr/>
        <p:txBody>
          <a:bodyPr/>
          <a:lstStyle/>
          <a:p>
            <a:r>
              <a:rPr lang="zh-TW" altLang="en-US"/>
              <a:t>虛擬機 </a:t>
            </a:r>
            <a:r>
              <a:rPr lang="en-US" altLang="zh-TW"/>
              <a:t>(VM) </a:t>
            </a:r>
            <a:r>
              <a:rPr lang="zh-TW" altLang="en-US"/>
              <a:t>提供開發上多樣優勢</a:t>
            </a:r>
          </a:p>
        </p:txBody>
      </p:sp>
      <p:grpSp>
        <p:nvGrpSpPr>
          <p:cNvPr id="109" name="群組 108">
            <a:extLst>
              <a:ext uri="{FF2B5EF4-FFF2-40B4-BE49-F238E27FC236}">
                <a16:creationId xmlns:a16="http://schemas.microsoft.com/office/drawing/2014/main" id="{B00FA9DA-963E-4F1F-886E-D1FBD3CDF27C}"/>
              </a:ext>
            </a:extLst>
          </p:cNvPr>
          <p:cNvGrpSpPr/>
          <p:nvPr/>
        </p:nvGrpSpPr>
        <p:grpSpPr>
          <a:xfrm>
            <a:off x="447522" y="3657312"/>
            <a:ext cx="11296955" cy="2920605"/>
            <a:chOff x="812495" y="3627998"/>
            <a:chExt cx="11296955" cy="2920605"/>
          </a:xfrm>
        </p:grpSpPr>
        <p:sp>
          <p:nvSpPr>
            <p:cNvPr id="89" name="矩形 88">
              <a:extLst>
                <a:ext uri="{FF2B5EF4-FFF2-40B4-BE49-F238E27FC236}">
                  <a16:creationId xmlns:a16="http://schemas.microsoft.com/office/drawing/2014/main" id="{D75B2CAF-A96D-402C-D64A-C84A1F2DE1CD}"/>
                </a:ext>
              </a:extLst>
            </p:cNvPr>
            <p:cNvSpPr/>
            <p:nvPr/>
          </p:nvSpPr>
          <p:spPr>
            <a:xfrm>
              <a:off x="5200650" y="3627998"/>
              <a:ext cx="6908800" cy="288710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7" name="群組 26">
              <a:extLst>
                <a:ext uri="{FF2B5EF4-FFF2-40B4-BE49-F238E27FC236}">
                  <a16:creationId xmlns:a16="http://schemas.microsoft.com/office/drawing/2014/main" id="{289EF2DA-01E8-0CA0-7071-D6214F847FBA}"/>
                </a:ext>
              </a:extLst>
            </p:cNvPr>
            <p:cNvGrpSpPr/>
            <p:nvPr/>
          </p:nvGrpSpPr>
          <p:grpSpPr>
            <a:xfrm>
              <a:off x="812495" y="4196995"/>
              <a:ext cx="4062413" cy="2040070"/>
              <a:chOff x="1157287" y="3909880"/>
              <a:chExt cx="4868864" cy="2646467"/>
            </a:xfrm>
          </p:grpSpPr>
          <p:sp>
            <p:nvSpPr>
              <p:cNvPr id="8" name="矩形 7">
                <a:extLst>
                  <a:ext uri="{FF2B5EF4-FFF2-40B4-BE49-F238E27FC236}">
                    <a16:creationId xmlns:a16="http://schemas.microsoft.com/office/drawing/2014/main" id="{CF38A9AF-0326-F3F1-C786-096F0B6D105C}"/>
                  </a:ext>
                </a:extLst>
              </p:cNvPr>
              <p:cNvSpPr/>
              <p:nvPr/>
            </p:nvSpPr>
            <p:spPr>
              <a:xfrm>
                <a:off x="1157287" y="3909880"/>
                <a:ext cx="1304925" cy="390442"/>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App 01</a:t>
                </a:r>
                <a:endParaRPr lang="zh-TW" altLang="en-US" sz="1400" b="1"/>
              </a:p>
            </p:txBody>
          </p:sp>
          <p:sp>
            <p:nvSpPr>
              <p:cNvPr id="9" name="矩形 8">
                <a:extLst>
                  <a:ext uri="{FF2B5EF4-FFF2-40B4-BE49-F238E27FC236}">
                    <a16:creationId xmlns:a16="http://schemas.microsoft.com/office/drawing/2014/main" id="{DCC8AD66-32BC-1D75-A4AC-1282BB9B9E98}"/>
                  </a:ext>
                </a:extLst>
              </p:cNvPr>
              <p:cNvSpPr/>
              <p:nvPr/>
            </p:nvSpPr>
            <p:spPr>
              <a:xfrm>
                <a:off x="2522537" y="3909880"/>
                <a:ext cx="1304925" cy="390442"/>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App 02</a:t>
                </a:r>
                <a:endParaRPr lang="zh-TW" altLang="en-US" sz="1400" b="1"/>
              </a:p>
            </p:txBody>
          </p:sp>
          <p:sp>
            <p:nvSpPr>
              <p:cNvPr id="11" name="矩形 10">
                <a:extLst>
                  <a:ext uri="{FF2B5EF4-FFF2-40B4-BE49-F238E27FC236}">
                    <a16:creationId xmlns:a16="http://schemas.microsoft.com/office/drawing/2014/main" id="{E2FB489C-A985-C9B2-FA05-9C3DEF7C01E7}"/>
                  </a:ext>
                </a:extLst>
              </p:cNvPr>
              <p:cNvSpPr/>
              <p:nvPr/>
            </p:nvSpPr>
            <p:spPr>
              <a:xfrm>
                <a:off x="3881437" y="3909880"/>
                <a:ext cx="1304925" cy="390442"/>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App 03</a:t>
                </a:r>
                <a:endParaRPr lang="zh-TW" altLang="en-US" sz="1400" b="1"/>
              </a:p>
            </p:txBody>
          </p:sp>
          <p:sp>
            <p:nvSpPr>
              <p:cNvPr id="12" name="矩形 11">
                <a:extLst>
                  <a:ext uri="{FF2B5EF4-FFF2-40B4-BE49-F238E27FC236}">
                    <a16:creationId xmlns:a16="http://schemas.microsoft.com/office/drawing/2014/main" id="{547CED86-7154-95DD-308B-334EC83544FA}"/>
                  </a:ext>
                </a:extLst>
              </p:cNvPr>
              <p:cNvSpPr/>
              <p:nvPr/>
            </p:nvSpPr>
            <p:spPr>
              <a:xfrm>
                <a:off x="1157287" y="4361085"/>
                <a:ext cx="1304925" cy="390442"/>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Bins / Libs</a:t>
                </a:r>
                <a:endParaRPr lang="zh-TW" altLang="en-US" sz="1400" b="1"/>
              </a:p>
            </p:txBody>
          </p:sp>
          <p:sp>
            <p:nvSpPr>
              <p:cNvPr id="13" name="矩形 12">
                <a:extLst>
                  <a:ext uri="{FF2B5EF4-FFF2-40B4-BE49-F238E27FC236}">
                    <a16:creationId xmlns:a16="http://schemas.microsoft.com/office/drawing/2014/main" id="{AB8CA168-3015-B212-7375-E1E885358820}"/>
                  </a:ext>
                </a:extLst>
              </p:cNvPr>
              <p:cNvSpPr/>
              <p:nvPr/>
            </p:nvSpPr>
            <p:spPr>
              <a:xfrm>
                <a:off x="2522537" y="4361085"/>
                <a:ext cx="1304925" cy="390442"/>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Bins / Libs</a:t>
                </a:r>
                <a:endParaRPr lang="zh-TW" altLang="en-US" sz="1400" b="1"/>
              </a:p>
            </p:txBody>
          </p:sp>
          <p:sp>
            <p:nvSpPr>
              <p:cNvPr id="14" name="矩形 13">
                <a:extLst>
                  <a:ext uri="{FF2B5EF4-FFF2-40B4-BE49-F238E27FC236}">
                    <a16:creationId xmlns:a16="http://schemas.microsoft.com/office/drawing/2014/main" id="{572BA45A-4835-91BB-9505-2011E6313CB3}"/>
                  </a:ext>
                </a:extLst>
              </p:cNvPr>
              <p:cNvSpPr/>
              <p:nvPr/>
            </p:nvSpPr>
            <p:spPr>
              <a:xfrm>
                <a:off x="3881437" y="4361085"/>
                <a:ext cx="1304925" cy="390442"/>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Bins / Libs</a:t>
                </a:r>
                <a:endParaRPr lang="zh-TW" altLang="en-US" sz="1400" b="1"/>
              </a:p>
            </p:txBody>
          </p:sp>
          <p:sp>
            <p:nvSpPr>
              <p:cNvPr id="15" name="矩形 14">
                <a:extLst>
                  <a:ext uri="{FF2B5EF4-FFF2-40B4-BE49-F238E27FC236}">
                    <a16:creationId xmlns:a16="http://schemas.microsoft.com/office/drawing/2014/main" id="{47DDA02E-9254-68A0-98DA-475E4C2A0EB5}"/>
                  </a:ext>
                </a:extLst>
              </p:cNvPr>
              <p:cNvSpPr/>
              <p:nvPr/>
            </p:nvSpPr>
            <p:spPr>
              <a:xfrm>
                <a:off x="1157287" y="4812290"/>
                <a:ext cx="1304925" cy="390442"/>
              </a:xfrm>
              <a:prstGeom prst="rect">
                <a:avLst/>
              </a:prstGeom>
              <a:solidFill>
                <a:srgbClr val="01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Guest OS</a:t>
                </a:r>
                <a:endParaRPr lang="zh-TW" altLang="en-US" sz="1400" b="1"/>
              </a:p>
            </p:txBody>
          </p:sp>
          <p:sp>
            <p:nvSpPr>
              <p:cNvPr id="16" name="矩形 15">
                <a:extLst>
                  <a:ext uri="{FF2B5EF4-FFF2-40B4-BE49-F238E27FC236}">
                    <a16:creationId xmlns:a16="http://schemas.microsoft.com/office/drawing/2014/main" id="{AABCFD9A-E186-DB91-F008-1E2864C2B54D}"/>
                  </a:ext>
                </a:extLst>
              </p:cNvPr>
              <p:cNvSpPr/>
              <p:nvPr/>
            </p:nvSpPr>
            <p:spPr>
              <a:xfrm>
                <a:off x="2522537" y="4812290"/>
                <a:ext cx="1304925" cy="390442"/>
              </a:xfrm>
              <a:prstGeom prst="rect">
                <a:avLst/>
              </a:prstGeom>
              <a:solidFill>
                <a:srgbClr val="01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Guest OS</a:t>
                </a:r>
                <a:endParaRPr lang="zh-TW" altLang="en-US" sz="1400" b="1"/>
              </a:p>
            </p:txBody>
          </p:sp>
          <p:sp>
            <p:nvSpPr>
              <p:cNvPr id="17" name="矩形 16">
                <a:extLst>
                  <a:ext uri="{FF2B5EF4-FFF2-40B4-BE49-F238E27FC236}">
                    <a16:creationId xmlns:a16="http://schemas.microsoft.com/office/drawing/2014/main" id="{6136B6C2-BF93-7414-F826-3D4C137889D2}"/>
                  </a:ext>
                </a:extLst>
              </p:cNvPr>
              <p:cNvSpPr/>
              <p:nvPr/>
            </p:nvSpPr>
            <p:spPr>
              <a:xfrm>
                <a:off x="3881437" y="4812290"/>
                <a:ext cx="1304925" cy="390442"/>
              </a:xfrm>
              <a:prstGeom prst="rect">
                <a:avLst/>
              </a:prstGeom>
              <a:solidFill>
                <a:srgbClr val="01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Guest OS</a:t>
                </a:r>
                <a:endParaRPr lang="zh-TW" altLang="en-US" sz="1400" b="1"/>
              </a:p>
            </p:txBody>
          </p:sp>
          <p:sp>
            <p:nvSpPr>
              <p:cNvPr id="18" name="矩形 17">
                <a:extLst>
                  <a:ext uri="{FF2B5EF4-FFF2-40B4-BE49-F238E27FC236}">
                    <a16:creationId xmlns:a16="http://schemas.microsoft.com/office/drawing/2014/main" id="{DCF26BF7-8B2E-D5D1-F06C-53DC192E2CFF}"/>
                  </a:ext>
                </a:extLst>
              </p:cNvPr>
              <p:cNvSpPr/>
              <p:nvPr/>
            </p:nvSpPr>
            <p:spPr>
              <a:xfrm>
                <a:off x="1157287" y="5263495"/>
                <a:ext cx="4029075" cy="390442"/>
              </a:xfrm>
              <a:prstGeom prst="rect">
                <a:avLst/>
              </a:prstGeom>
              <a:solidFill>
                <a:srgbClr val="50E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rPr>
                  <a:t>Hypervisor</a:t>
                </a:r>
                <a:endParaRPr lang="zh-TW" altLang="en-US" sz="1400" b="1">
                  <a:solidFill>
                    <a:schemeClr val="tx1"/>
                  </a:solidFill>
                </a:endParaRPr>
              </a:p>
            </p:txBody>
          </p:sp>
          <p:sp>
            <p:nvSpPr>
              <p:cNvPr id="19" name="矩形 18">
                <a:extLst>
                  <a:ext uri="{FF2B5EF4-FFF2-40B4-BE49-F238E27FC236}">
                    <a16:creationId xmlns:a16="http://schemas.microsoft.com/office/drawing/2014/main" id="{6D03E1E9-B29F-9538-D0C9-DD85784EAAC4}"/>
                  </a:ext>
                </a:extLst>
              </p:cNvPr>
              <p:cNvSpPr/>
              <p:nvPr/>
            </p:nvSpPr>
            <p:spPr>
              <a:xfrm>
                <a:off x="1157287" y="5714700"/>
                <a:ext cx="4029075" cy="390442"/>
              </a:xfrm>
              <a:prstGeom prst="rect">
                <a:avLst/>
              </a:prstGeom>
              <a:solidFill>
                <a:srgbClr val="84E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rPr>
                  <a:t>Host OS</a:t>
                </a:r>
                <a:endParaRPr lang="zh-TW" altLang="en-US" sz="1400" b="1">
                  <a:solidFill>
                    <a:schemeClr val="tx1"/>
                  </a:solidFill>
                </a:endParaRPr>
              </a:p>
            </p:txBody>
          </p:sp>
          <p:sp>
            <p:nvSpPr>
              <p:cNvPr id="20" name="矩形 19">
                <a:extLst>
                  <a:ext uri="{FF2B5EF4-FFF2-40B4-BE49-F238E27FC236}">
                    <a16:creationId xmlns:a16="http://schemas.microsoft.com/office/drawing/2014/main" id="{481A2261-0948-BA06-2869-5A3095BF000F}"/>
                  </a:ext>
                </a:extLst>
              </p:cNvPr>
              <p:cNvSpPr/>
              <p:nvPr/>
            </p:nvSpPr>
            <p:spPr>
              <a:xfrm>
                <a:off x="1157287" y="6165905"/>
                <a:ext cx="4029075" cy="390442"/>
              </a:xfrm>
              <a:prstGeom prst="rect">
                <a:avLst/>
              </a:prstGeom>
              <a:solidFill>
                <a:srgbClr val="ACF3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rPr>
                  <a:t>Server</a:t>
                </a:r>
                <a:endParaRPr lang="zh-TW" altLang="en-US" sz="1400" b="1">
                  <a:solidFill>
                    <a:schemeClr val="tx1"/>
                  </a:solidFill>
                </a:endParaRPr>
              </a:p>
            </p:txBody>
          </p:sp>
          <p:grpSp>
            <p:nvGrpSpPr>
              <p:cNvPr id="21" name="群組 20">
                <a:extLst>
                  <a:ext uri="{FF2B5EF4-FFF2-40B4-BE49-F238E27FC236}">
                    <a16:creationId xmlns:a16="http://schemas.microsoft.com/office/drawing/2014/main" id="{AC10B0F0-FFFD-4093-740A-9B44E8477752}"/>
                  </a:ext>
                </a:extLst>
              </p:cNvPr>
              <p:cNvGrpSpPr/>
              <p:nvPr/>
            </p:nvGrpSpPr>
            <p:grpSpPr>
              <a:xfrm rot="10800000">
                <a:off x="5240336" y="3922580"/>
                <a:ext cx="195264" cy="1280152"/>
                <a:chOff x="4770283" y="4309338"/>
                <a:chExt cx="1652826" cy="1831423"/>
              </a:xfrm>
            </p:grpSpPr>
            <p:cxnSp>
              <p:nvCxnSpPr>
                <p:cNvPr id="22" name="接點: 肘形 21">
                  <a:extLst>
                    <a:ext uri="{FF2B5EF4-FFF2-40B4-BE49-F238E27FC236}">
                      <a16:creationId xmlns:a16="http://schemas.microsoft.com/office/drawing/2014/main" id="{09C7F49A-97DD-9719-B623-520C970A7D64}"/>
                    </a:ext>
                  </a:extLst>
                </p:cNvPr>
                <p:cNvCxnSpPr>
                  <a:cxnSpLocks/>
                </p:cNvCxnSpPr>
                <p:nvPr/>
              </p:nvCxnSpPr>
              <p:spPr>
                <a:xfrm rot="10800000" flipV="1">
                  <a:off x="5590586" y="4309338"/>
                  <a:ext cx="793007" cy="1831423"/>
                </a:xfrm>
                <a:prstGeom prst="bentConnector2">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43E6E1BD-1D25-3D67-56E0-A987C5F22C25}"/>
                    </a:ext>
                  </a:extLst>
                </p:cNvPr>
                <p:cNvCxnSpPr>
                  <a:cxnSpLocks/>
                </p:cNvCxnSpPr>
                <p:nvPr/>
              </p:nvCxnSpPr>
              <p:spPr>
                <a:xfrm>
                  <a:off x="5576938" y="6140761"/>
                  <a:ext cx="846171"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299F9062-E8E0-376E-DFF6-CE310A6DA74D}"/>
                    </a:ext>
                  </a:extLst>
                </p:cNvPr>
                <p:cNvCxnSpPr>
                  <a:cxnSpLocks/>
                </p:cNvCxnSpPr>
                <p:nvPr/>
              </p:nvCxnSpPr>
              <p:spPr>
                <a:xfrm>
                  <a:off x="4770283" y="5232469"/>
                  <a:ext cx="806657" cy="0"/>
                </a:xfrm>
                <a:prstGeom prst="line">
                  <a:avLst/>
                </a:prstGeom>
                <a:ln w="19050">
                  <a:solidFill>
                    <a:srgbClr val="06FAF3"/>
                  </a:solidFill>
                </a:ln>
              </p:spPr>
              <p:style>
                <a:lnRef idx="1">
                  <a:schemeClr val="accent1"/>
                </a:lnRef>
                <a:fillRef idx="0">
                  <a:schemeClr val="accent1"/>
                </a:fillRef>
                <a:effectRef idx="0">
                  <a:schemeClr val="accent1"/>
                </a:effectRef>
                <a:fontRef idx="minor">
                  <a:schemeClr val="tx1"/>
                </a:fontRef>
              </p:style>
            </p:cxnSp>
          </p:grpSp>
          <p:sp>
            <p:nvSpPr>
              <p:cNvPr id="26" name="矩形 25">
                <a:extLst>
                  <a:ext uri="{FF2B5EF4-FFF2-40B4-BE49-F238E27FC236}">
                    <a16:creationId xmlns:a16="http://schemas.microsoft.com/office/drawing/2014/main" id="{B881CDFE-FD93-8C7B-C726-6D80D3E6ABE7}"/>
                  </a:ext>
                </a:extLst>
              </p:cNvPr>
              <p:cNvSpPr/>
              <p:nvPr/>
            </p:nvSpPr>
            <p:spPr>
              <a:xfrm>
                <a:off x="5451307" y="4361085"/>
                <a:ext cx="574844" cy="390442"/>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b="1"/>
                  <a:t>VM</a:t>
                </a:r>
                <a:endParaRPr lang="zh-TW" altLang="en-US" sz="1400" b="1"/>
              </a:p>
            </p:txBody>
          </p:sp>
        </p:grpSp>
        <p:sp>
          <p:nvSpPr>
            <p:cNvPr id="34" name="矩形 33">
              <a:extLst>
                <a:ext uri="{FF2B5EF4-FFF2-40B4-BE49-F238E27FC236}">
                  <a16:creationId xmlns:a16="http://schemas.microsoft.com/office/drawing/2014/main" id="{3E917F73-4E2B-7EFC-5AD4-2071AB82C82A}"/>
                </a:ext>
              </a:extLst>
            </p:cNvPr>
            <p:cNvSpPr/>
            <p:nvPr/>
          </p:nvSpPr>
          <p:spPr>
            <a:xfrm>
              <a:off x="5276849" y="3678630"/>
              <a:ext cx="2127369" cy="10401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6437E400-BA36-275C-CECF-09DDBA295F35}"/>
                </a:ext>
              </a:extLst>
            </p:cNvPr>
            <p:cNvSpPr/>
            <p:nvPr/>
          </p:nvSpPr>
          <p:spPr>
            <a:xfrm>
              <a:off x="5464410"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29" name="矩形 28">
              <a:extLst>
                <a:ext uri="{FF2B5EF4-FFF2-40B4-BE49-F238E27FC236}">
                  <a16:creationId xmlns:a16="http://schemas.microsoft.com/office/drawing/2014/main" id="{3C49A7EE-2408-6B6B-6AE6-FC6455B35C43}"/>
                </a:ext>
              </a:extLst>
            </p:cNvPr>
            <p:cNvSpPr/>
            <p:nvPr/>
          </p:nvSpPr>
          <p:spPr>
            <a:xfrm>
              <a:off x="5464410"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30" name="矩形 29">
              <a:extLst>
                <a:ext uri="{FF2B5EF4-FFF2-40B4-BE49-F238E27FC236}">
                  <a16:creationId xmlns:a16="http://schemas.microsoft.com/office/drawing/2014/main" id="{3219E1DA-09B7-9AA2-E76B-1DD702F8BF86}"/>
                </a:ext>
              </a:extLst>
            </p:cNvPr>
            <p:cNvSpPr/>
            <p:nvPr/>
          </p:nvSpPr>
          <p:spPr>
            <a:xfrm>
              <a:off x="6066540"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31" name="矩形 30">
              <a:extLst>
                <a:ext uri="{FF2B5EF4-FFF2-40B4-BE49-F238E27FC236}">
                  <a16:creationId xmlns:a16="http://schemas.microsoft.com/office/drawing/2014/main" id="{8B2151CF-251A-88C4-A4E7-213DFF7EC583}"/>
                </a:ext>
              </a:extLst>
            </p:cNvPr>
            <p:cNvSpPr/>
            <p:nvPr/>
          </p:nvSpPr>
          <p:spPr>
            <a:xfrm>
              <a:off x="6066540"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32" name="矩形 31">
              <a:extLst>
                <a:ext uri="{FF2B5EF4-FFF2-40B4-BE49-F238E27FC236}">
                  <a16:creationId xmlns:a16="http://schemas.microsoft.com/office/drawing/2014/main" id="{6DEDB2AE-4D5D-56E4-800A-2D524DE66CB0}"/>
                </a:ext>
              </a:extLst>
            </p:cNvPr>
            <p:cNvSpPr/>
            <p:nvPr/>
          </p:nvSpPr>
          <p:spPr>
            <a:xfrm>
              <a:off x="6668670"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33" name="矩形 32">
              <a:extLst>
                <a:ext uri="{FF2B5EF4-FFF2-40B4-BE49-F238E27FC236}">
                  <a16:creationId xmlns:a16="http://schemas.microsoft.com/office/drawing/2014/main" id="{1AB30DCC-82E9-B775-B6BB-88D99FEF301B}"/>
                </a:ext>
              </a:extLst>
            </p:cNvPr>
            <p:cNvSpPr/>
            <p:nvPr/>
          </p:nvSpPr>
          <p:spPr>
            <a:xfrm>
              <a:off x="6668670"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38" name="文字方塊 37">
              <a:extLst>
                <a:ext uri="{FF2B5EF4-FFF2-40B4-BE49-F238E27FC236}">
                  <a16:creationId xmlns:a16="http://schemas.microsoft.com/office/drawing/2014/main" id="{4819E237-2AA0-0E99-6B82-F7250F974A4A}"/>
                </a:ext>
              </a:extLst>
            </p:cNvPr>
            <p:cNvSpPr txBox="1"/>
            <p:nvPr/>
          </p:nvSpPr>
          <p:spPr>
            <a:xfrm>
              <a:off x="5529188" y="3678630"/>
              <a:ext cx="161131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Virtual Machines</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49" name="矩形 48">
              <a:extLst>
                <a:ext uri="{FF2B5EF4-FFF2-40B4-BE49-F238E27FC236}">
                  <a16:creationId xmlns:a16="http://schemas.microsoft.com/office/drawing/2014/main" id="{7650B254-0E3C-BD5B-E79F-7F4991B80CD7}"/>
                </a:ext>
              </a:extLst>
            </p:cNvPr>
            <p:cNvSpPr/>
            <p:nvPr/>
          </p:nvSpPr>
          <p:spPr>
            <a:xfrm>
              <a:off x="5276849" y="4770035"/>
              <a:ext cx="2127369"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文字方塊 49">
              <a:extLst>
                <a:ext uri="{FF2B5EF4-FFF2-40B4-BE49-F238E27FC236}">
                  <a16:creationId xmlns:a16="http://schemas.microsoft.com/office/drawing/2014/main" id="{AB3639F5-E5D1-A985-2E83-5FC2117B5633}"/>
                </a:ext>
              </a:extLst>
            </p:cNvPr>
            <p:cNvSpPr txBox="1"/>
            <p:nvPr/>
          </p:nvSpPr>
          <p:spPr>
            <a:xfrm>
              <a:off x="5381763" y="4814821"/>
              <a:ext cx="19120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Virtualization Server</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51" name="矩形 50">
              <a:extLst>
                <a:ext uri="{FF2B5EF4-FFF2-40B4-BE49-F238E27FC236}">
                  <a16:creationId xmlns:a16="http://schemas.microsoft.com/office/drawing/2014/main" id="{F5D16319-B5A7-87CB-F534-064D74611DF9}"/>
                </a:ext>
              </a:extLst>
            </p:cNvPr>
            <p:cNvSpPr/>
            <p:nvPr/>
          </p:nvSpPr>
          <p:spPr>
            <a:xfrm>
              <a:off x="5276849" y="5468550"/>
              <a:ext cx="2127369"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文字方塊 51">
              <a:extLst>
                <a:ext uri="{FF2B5EF4-FFF2-40B4-BE49-F238E27FC236}">
                  <a16:creationId xmlns:a16="http://schemas.microsoft.com/office/drawing/2014/main" id="{D030BC5E-20CA-52FB-627D-DA74675A8FA1}"/>
                </a:ext>
              </a:extLst>
            </p:cNvPr>
            <p:cNvSpPr txBox="1"/>
            <p:nvPr/>
          </p:nvSpPr>
          <p:spPr>
            <a:xfrm>
              <a:off x="5676901" y="5513336"/>
              <a:ext cx="167639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Physical Server 1</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53" name="矩形 52">
              <a:extLst>
                <a:ext uri="{FF2B5EF4-FFF2-40B4-BE49-F238E27FC236}">
                  <a16:creationId xmlns:a16="http://schemas.microsoft.com/office/drawing/2014/main" id="{9DD61206-0582-138D-CDEB-9939246FB6EB}"/>
                </a:ext>
              </a:extLst>
            </p:cNvPr>
            <p:cNvSpPr/>
            <p:nvPr/>
          </p:nvSpPr>
          <p:spPr>
            <a:xfrm>
              <a:off x="5276850" y="6056714"/>
              <a:ext cx="6759072"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a:extLst>
                <a:ext uri="{FF2B5EF4-FFF2-40B4-BE49-F238E27FC236}">
                  <a16:creationId xmlns:a16="http://schemas.microsoft.com/office/drawing/2014/main" id="{0D293966-8FC7-DA12-0649-21A1AB6613B0}"/>
                </a:ext>
              </a:extLst>
            </p:cNvPr>
            <p:cNvSpPr/>
            <p:nvPr/>
          </p:nvSpPr>
          <p:spPr>
            <a:xfrm>
              <a:off x="7593623" y="3678630"/>
              <a:ext cx="2127369" cy="10401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a:extLst>
                <a:ext uri="{FF2B5EF4-FFF2-40B4-BE49-F238E27FC236}">
                  <a16:creationId xmlns:a16="http://schemas.microsoft.com/office/drawing/2014/main" id="{75981F5A-BCB4-70B0-0130-02E4A09FEB04}"/>
                </a:ext>
              </a:extLst>
            </p:cNvPr>
            <p:cNvSpPr/>
            <p:nvPr/>
          </p:nvSpPr>
          <p:spPr>
            <a:xfrm>
              <a:off x="7781184"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64" name="矩形 63">
              <a:extLst>
                <a:ext uri="{FF2B5EF4-FFF2-40B4-BE49-F238E27FC236}">
                  <a16:creationId xmlns:a16="http://schemas.microsoft.com/office/drawing/2014/main" id="{7D9662A6-9DC6-7EA7-372E-D8EAEDDA8CF2}"/>
                </a:ext>
              </a:extLst>
            </p:cNvPr>
            <p:cNvSpPr/>
            <p:nvPr/>
          </p:nvSpPr>
          <p:spPr>
            <a:xfrm>
              <a:off x="7781184"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65" name="矩形 64">
              <a:extLst>
                <a:ext uri="{FF2B5EF4-FFF2-40B4-BE49-F238E27FC236}">
                  <a16:creationId xmlns:a16="http://schemas.microsoft.com/office/drawing/2014/main" id="{4B829F5F-615C-B9C6-B137-335E9ADFEB9E}"/>
                </a:ext>
              </a:extLst>
            </p:cNvPr>
            <p:cNvSpPr/>
            <p:nvPr/>
          </p:nvSpPr>
          <p:spPr>
            <a:xfrm>
              <a:off x="8383314"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66" name="矩形 65">
              <a:extLst>
                <a:ext uri="{FF2B5EF4-FFF2-40B4-BE49-F238E27FC236}">
                  <a16:creationId xmlns:a16="http://schemas.microsoft.com/office/drawing/2014/main" id="{948B8D96-06FB-98F5-3BF9-A1EF3F62984C}"/>
                </a:ext>
              </a:extLst>
            </p:cNvPr>
            <p:cNvSpPr/>
            <p:nvPr/>
          </p:nvSpPr>
          <p:spPr>
            <a:xfrm>
              <a:off x="8383314"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67" name="矩形 66">
              <a:extLst>
                <a:ext uri="{FF2B5EF4-FFF2-40B4-BE49-F238E27FC236}">
                  <a16:creationId xmlns:a16="http://schemas.microsoft.com/office/drawing/2014/main" id="{A51B226E-0549-11A4-49F6-45A84789D4C2}"/>
                </a:ext>
              </a:extLst>
            </p:cNvPr>
            <p:cNvSpPr/>
            <p:nvPr/>
          </p:nvSpPr>
          <p:spPr>
            <a:xfrm>
              <a:off x="8985444"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68" name="矩形 67">
              <a:extLst>
                <a:ext uri="{FF2B5EF4-FFF2-40B4-BE49-F238E27FC236}">
                  <a16:creationId xmlns:a16="http://schemas.microsoft.com/office/drawing/2014/main" id="{1F827564-234C-7A12-1359-9F15DA3D8C76}"/>
                </a:ext>
              </a:extLst>
            </p:cNvPr>
            <p:cNvSpPr/>
            <p:nvPr/>
          </p:nvSpPr>
          <p:spPr>
            <a:xfrm>
              <a:off x="8985444"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69" name="文字方塊 68">
              <a:extLst>
                <a:ext uri="{FF2B5EF4-FFF2-40B4-BE49-F238E27FC236}">
                  <a16:creationId xmlns:a16="http://schemas.microsoft.com/office/drawing/2014/main" id="{6EB0188A-9EA7-7989-1511-AB581C6E3798}"/>
                </a:ext>
              </a:extLst>
            </p:cNvPr>
            <p:cNvSpPr txBox="1"/>
            <p:nvPr/>
          </p:nvSpPr>
          <p:spPr>
            <a:xfrm>
              <a:off x="7845962" y="3678630"/>
              <a:ext cx="161131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Virtual Machines</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70" name="矩形 69">
              <a:extLst>
                <a:ext uri="{FF2B5EF4-FFF2-40B4-BE49-F238E27FC236}">
                  <a16:creationId xmlns:a16="http://schemas.microsoft.com/office/drawing/2014/main" id="{11536D95-82BF-1C97-D9CD-4EDCADBB0ACE}"/>
                </a:ext>
              </a:extLst>
            </p:cNvPr>
            <p:cNvSpPr/>
            <p:nvPr/>
          </p:nvSpPr>
          <p:spPr>
            <a:xfrm>
              <a:off x="7593623" y="4770035"/>
              <a:ext cx="2127369"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文字方塊 70">
              <a:extLst>
                <a:ext uri="{FF2B5EF4-FFF2-40B4-BE49-F238E27FC236}">
                  <a16:creationId xmlns:a16="http://schemas.microsoft.com/office/drawing/2014/main" id="{9F8EDC58-078B-593D-0CD7-57C65ADD5D94}"/>
                </a:ext>
              </a:extLst>
            </p:cNvPr>
            <p:cNvSpPr txBox="1"/>
            <p:nvPr/>
          </p:nvSpPr>
          <p:spPr>
            <a:xfrm>
              <a:off x="7698537" y="4814821"/>
              <a:ext cx="19120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Virtualization Server</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72" name="矩形 71">
              <a:extLst>
                <a:ext uri="{FF2B5EF4-FFF2-40B4-BE49-F238E27FC236}">
                  <a16:creationId xmlns:a16="http://schemas.microsoft.com/office/drawing/2014/main" id="{FD9D0A0D-99CE-440E-18FC-71F4B9E76CF7}"/>
                </a:ext>
              </a:extLst>
            </p:cNvPr>
            <p:cNvSpPr/>
            <p:nvPr/>
          </p:nvSpPr>
          <p:spPr>
            <a:xfrm>
              <a:off x="7593623" y="5468550"/>
              <a:ext cx="2127369"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文字方塊 72">
              <a:extLst>
                <a:ext uri="{FF2B5EF4-FFF2-40B4-BE49-F238E27FC236}">
                  <a16:creationId xmlns:a16="http://schemas.microsoft.com/office/drawing/2014/main" id="{F0670CD5-ECCE-F2B8-0545-09713A7849E0}"/>
                </a:ext>
              </a:extLst>
            </p:cNvPr>
            <p:cNvSpPr txBox="1"/>
            <p:nvPr/>
          </p:nvSpPr>
          <p:spPr>
            <a:xfrm>
              <a:off x="7993675" y="5513336"/>
              <a:ext cx="167639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Physical Server 2</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75" name="矩形 74">
              <a:extLst>
                <a:ext uri="{FF2B5EF4-FFF2-40B4-BE49-F238E27FC236}">
                  <a16:creationId xmlns:a16="http://schemas.microsoft.com/office/drawing/2014/main" id="{5EE128A3-D484-1499-E8E9-C72590DEBC95}"/>
                </a:ext>
              </a:extLst>
            </p:cNvPr>
            <p:cNvSpPr/>
            <p:nvPr/>
          </p:nvSpPr>
          <p:spPr>
            <a:xfrm>
              <a:off x="9908553" y="3678630"/>
              <a:ext cx="2127369" cy="10401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a:extLst>
                <a:ext uri="{FF2B5EF4-FFF2-40B4-BE49-F238E27FC236}">
                  <a16:creationId xmlns:a16="http://schemas.microsoft.com/office/drawing/2014/main" id="{036AE79C-BD92-BEC9-5861-99A2BA194B3B}"/>
                </a:ext>
              </a:extLst>
            </p:cNvPr>
            <p:cNvSpPr/>
            <p:nvPr/>
          </p:nvSpPr>
          <p:spPr>
            <a:xfrm>
              <a:off x="10096114"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77" name="矩形 76">
              <a:extLst>
                <a:ext uri="{FF2B5EF4-FFF2-40B4-BE49-F238E27FC236}">
                  <a16:creationId xmlns:a16="http://schemas.microsoft.com/office/drawing/2014/main" id="{41A91708-7EC4-4B17-6353-E47BC895A422}"/>
                </a:ext>
              </a:extLst>
            </p:cNvPr>
            <p:cNvSpPr/>
            <p:nvPr/>
          </p:nvSpPr>
          <p:spPr>
            <a:xfrm>
              <a:off x="10096114"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78" name="矩形 77">
              <a:extLst>
                <a:ext uri="{FF2B5EF4-FFF2-40B4-BE49-F238E27FC236}">
                  <a16:creationId xmlns:a16="http://schemas.microsoft.com/office/drawing/2014/main" id="{F173DCBF-43B7-CF58-7FEB-AE32DE401CC8}"/>
                </a:ext>
              </a:extLst>
            </p:cNvPr>
            <p:cNvSpPr/>
            <p:nvPr/>
          </p:nvSpPr>
          <p:spPr>
            <a:xfrm>
              <a:off x="10698244"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79" name="矩形 78">
              <a:extLst>
                <a:ext uri="{FF2B5EF4-FFF2-40B4-BE49-F238E27FC236}">
                  <a16:creationId xmlns:a16="http://schemas.microsoft.com/office/drawing/2014/main" id="{3AA6D68B-6B63-39C9-7F31-E055B9620E0D}"/>
                </a:ext>
              </a:extLst>
            </p:cNvPr>
            <p:cNvSpPr/>
            <p:nvPr/>
          </p:nvSpPr>
          <p:spPr>
            <a:xfrm>
              <a:off x="10698244"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80" name="矩形 79">
              <a:extLst>
                <a:ext uri="{FF2B5EF4-FFF2-40B4-BE49-F238E27FC236}">
                  <a16:creationId xmlns:a16="http://schemas.microsoft.com/office/drawing/2014/main" id="{06FE1D88-1402-939A-167E-3FCC71396653}"/>
                </a:ext>
              </a:extLst>
            </p:cNvPr>
            <p:cNvSpPr/>
            <p:nvPr/>
          </p:nvSpPr>
          <p:spPr>
            <a:xfrm>
              <a:off x="11300374" y="4008218"/>
              <a:ext cx="536608" cy="287115"/>
            </a:xfrm>
            <a:prstGeom prst="rect">
              <a:avLst/>
            </a:prstGeom>
            <a:solidFill>
              <a:srgbClr val="243A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App</a:t>
              </a:r>
              <a:endParaRPr lang="zh-TW" altLang="en-US" sz="1200" b="1"/>
            </a:p>
          </p:txBody>
        </p:sp>
        <p:sp>
          <p:nvSpPr>
            <p:cNvPr id="81" name="矩形 80">
              <a:extLst>
                <a:ext uri="{FF2B5EF4-FFF2-40B4-BE49-F238E27FC236}">
                  <a16:creationId xmlns:a16="http://schemas.microsoft.com/office/drawing/2014/main" id="{490390E9-397F-2060-5123-70D73E4C82F5}"/>
                </a:ext>
              </a:extLst>
            </p:cNvPr>
            <p:cNvSpPr/>
            <p:nvPr/>
          </p:nvSpPr>
          <p:spPr>
            <a:xfrm>
              <a:off x="11300374" y="4362343"/>
              <a:ext cx="536608" cy="287115"/>
            </a:xfrm>
            <a:prstGeom prst="rect">
              <a:avLst/>
            </a:prstGeom>
            <a:solidFill>
              <a:srgbClr val="185A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a:t>OS</a:t>
              </a:r>
              <a:endParaRPr lang="zh-TW" altLang="en-US" sz="1200" b="1"/>
            </a:p>
          </p:txBody>
        </p:sp>
        <p:sp>
          <p:nvSpPr>
            <p:cNvPr id="82" name="文字方塊 81">
              <a:extLst>
                <a:ext uri="{FF2B5EF4-FFF2-40B4-BE49-F238E27FC236}">
                  <a16:creationId xmlns:a16="http://schemas.microsoft.com/office/drawing/2014/main" id="{A243DFC0-FD7F-DC59-2A9B-B0EB11E1C7E7}"/>
                </a:ext>
              </a:extLst>
            </p:cNvPr>
            <p:cNvSpPr txBox="1"/>
            <p:nvPr/>
          </p:nvSpPr>
          <p:spPr>
            <a:xfrm>
              <a:off x="10160892" y="3678630"/>
              <a:ext cx="161131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Virtual Machines</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83" name="矩形 82">
              <a:extLst>
                <a:ext uri="{FF2B5EF4-FFF2-40B4-BE49-F238E27FC236}">
                  <a16:creationId xmlns:a16="http://schemas.microsoft.com/office/drawing/2014/main" id="{9D740C18-B1D7-FAC0-6D57-3EB4714E39AA}"/>
                </a:ext>
              </a:extLst>
            </p:cNvPr>
            <p:cNvSpPr/>
            <p:nvPr/>
          </p:nvSpPr>
          <p:spPr>
            <a:xfrm>
              <a:off x="9908553" y="4770035"/>
              <a:ext cx="2127369"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文字方塊 83">
              <a:extLst>
                <a:ext uri="{FF2B5EF4-FFF2-40B4-BE49-F238E27FC236}">
                  <a16:creationId xmlns:a16="http://schemas.microsoft.com/office/drawing/2014/main" id="{AF67BB23-B9EF-2B44-7C68-5660535C091B}"/>
                </a:ext>
              </a:extLst>
            </p:cNvPr>
            <p:cNvSpPr txBox="1"/>
            <p:nvPr/>
          </p:nvSpPr>
          <p:spPr>
            <a:xfrm>
              <a:off x="10013467" y="4814821"/>
              <a:ext cx="19120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Virtualization Server</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85" name="矩形 84">
              <a:extLst>
                <a:ext uri="{FF2B5EF4-FFF2-40B4-BE49-F238E27FC236}">
                  <a16:creationId xmlns:a16="http://schemas.microsoft.com/office/drawing/2014/main" id="{61B98C19-4DF7-6B56-30F7-4F16C386EA94}"/>
                </a:ext>
              </a:extLst>
            </p:cNvPr>
            <p:cNvSpPr/>
            <p:nvPr/>
          </p:nvSpPr>
          <p:spPr>
            <a:xfrm>
              <a:off x="9908553" y="5468550"/>
              <a:ext cx="2127369" cy="3973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文字方塊 85">
              <a:extLst>
                <a:ext uri="{FF2B5EF4-FFF2-40B4-BE49-F238E27FC236}">
                  <a16:creationId xmlns:a16="http://schemas.microsoft.com/office/drawing/2014/main" id="{8AEE6922-1FE9-137F-E560-5D70DF7B4ACD}"/>
                </a:ext>
              </a:extLst>
            </p:cNvPr>
            <p:cNvSpPr txBox="1"/>
            <p:nvPr/>
          </p:nvSpPr>
          <p:spPr>
            <a:xfrm>
              <a:off x="10308605" y="5513336"/>
              <a:ext cx="172731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Physical Server N</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88" name="文字方塊 87">
              <a:extLst>
                <a:ext uri="{FF2B5EF4-FFF2-40B4-BE49-F238E27FC236}">
                  <a16:creationId xmlns:a16="http://schemas.microsoft.com/office/drawing/2014/main" id="{218165AD-1D37-1665-3B5E-4CE6DF8B806D}"/>
                </a:ext>
              </a:extLst>
            </p:cNvPr>
            <p:cNvSpPr txBox="1"/>
            <p:nvPr/>
          </p:nvSpPr>
          <p:spPr>
            <a:xfrm>
              <a:off x="7859992" y="6101500"/>
              <a:ext cx="167639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a:ea typeface="微軟正黑體"/>
                  <a:cs typeface="+mn-cs"/>
                </a:rPr>
                <a:t>Shared Storage</a:t>
              </a:r>
              <a:endParaRPr kumimoji="0" lang="zh-TW" altLang="en-US" sz="1400" b="1" i="0" u="none" strike="noStrike" kern="1200" cap="none" spc="0" normalizeH="0" baseline="0" noProof="0">
                <a:ln>
                  <a:noFill/>
                </a:ln>
                <a:solidFill>
                  <a:prstClr val="black"/>
                </a:solidFill>
                <a:effectLst/>
                <a:uLnTx/>
                <a:uFillTx/>
                <a:latin typeface="Arial"/>
                <a:ea typeface="微軟正黑體"/>
                <a:cs typeface="+mn-cs"/>
              </a:endParaRPr>
            </a:p>
          </p:txBody>
        </p:sp>
        <p:pic>
          <p:nvPicPr>
            <p:cNvPr id="95" name="圖形 94">
              <a:extLst>
                <a:ext uri="{FF2B5EF4-FFF2-40B4-BE49-F238E27FC236}">
                  <a16:creationId xmlns:a16="http://schemas.microsoft.com/office/drawing/2014/main" id="{90C1CCAF-FA00-1804-F319-E103CE4807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5866" y="6029139"/>
              <a:ext cx="659544" cy="519464"/>
            </a:xfrm>
            <a:prstGeom prst="rect">
              <a:avLst/>
            </a:prstGeom>
          </p:spPr>
        </p:pic>
        <p:cxnSp>
          <p:nvCxnSpPr>
            <p:cNvPr id="96" name="接點: 肘形 95">
              <a:extLst>
                <a:ext uri="{FF2B5EF4-FFF2-40B4-BE49-F238E27FC236}">
                  <a16:creationId xmlns:a16="http://schemas.microsoft.com/office/drawing/2014/main" id="{DBE47E2D-3E06-8CEF-8275-AD358B0D8049}"/>
                </a:ext>
              </a:extLst>
            </p:cNvPr>
            <p:cNvCxnSpPr>
              <a:cxnSpLocks/>
              <a:stCxn id="34" idx="1"/>
            </p:cNvCxnSpPr>
            <p:nvPr/>
          </p:nvCxnSpPr>
          <p:spPr>
            <a:xfrm rot="10800000" flipH="1" flipV="1">
              <a:off x="5276848" y="4198695"/>
              <a:ext cx="199881" cy="2090176"/>
            </a:xfrm>
            <a:prstGeom prst="bentConnector4">
              <a:avLst>
                <a:gd name="adj1" fmla="val -114368"/>
                <a:gd name="adj2" fmla="val 100112"/>
              </a:avLst>
            </a:prstGeom>
            <a:ln w="25400">
              <a:solidFill>
                <a:srgbClr val="2A42A8"/>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8" name="直線單箭頭接點 97">
              <a:extLst>
                <a:ext uri="{FF2B5EF4-FFF2-40B4-BE49-F238E27FC236}">
                  <a16:creationId xmlns:a16="http://schemas.microsoft.com/office/drawing/2014/main" id="{8D8F70DB-5DC6-8EE8-6421-68A1FC4B8A7B}"/>
                </a:ext>
              </a:extLst>
            </p:cNvPr>
            <p:cNvCxnSpPr>
              <a:cxnSpLocks/>
            </p:cNvCxnSpPr>
            <p:nvPr/>
          </p:nvCxnSpPr>
          <p:spPr>
            <a:xfrm>
              <a:off x="5529188" y="5167386"/>
              <a:ext cx="0" cy="1004814"/>
            </a:xfrm>
            <a:prstGeom prst="straightConnector1">
              <a:avLst/>
            </a:prstGeom>
            <a:ln w="25400">
              <a:solidFill>
                <a:srgbClr val="2A42A8"/>
              </a:solidFill>
              <a:tailEnd type="triangle" w="lg" len="med"/>
            </a:ln>
          </p:spPr>
          <p:style>
            <a:lnRef idx="1">
              <a:schemeClr val="accent1"/>
            </a:lnRef>
            <a:fillRef idx="0">
              <a:schemeClr val="accent1"/>
            </a:fillRef>
            <a:effectRef idx="0">
              <a:schemeClr val="accent1"/>
            </a:effectRef>
            <a:fontRef idx="minor">
              <a:schemeClr val="tx1"/>
            </a:fontRef>
          </p:style>
        </p:cxnSp>
        <p:pic>
          <p:nvPicPr>
            <p:cNvPr id="61" name="圖片 60" descr="一張含有 容器, 桶, 設計 的圖片&#10;&#10;描述是以中可信度自動產生">
              <a:extLst>
                <a:ext uri="{FF2B5EF4-FFF2-40B4-BE49-F238E27FC236}">
                  <a16:creationId xmlns:a16="http://schemas.microsoft.com/office/drawing/2014/main" id="{F09212AB-C98F-2699-1FC6-139A0D732A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4701" y="5345037"/>
              <a:ext cx="367353" cy="600864"/>
            </a:xfrm>
            <a:prstGeom prst="rect">
              <a:avLst/>
            </a:prstGeom>
          </p:spPr>
        </p:pic>
        <p:cxnSp>
          <p:nvCxnSpPr>
            <p:cNvPr id="101" name="直線單箭頭接點 100">
              <a:extLst>
                <a:ext uri="{FF2B5EF4-FFF2-40B4-BE49-F238E27FC236}">
                  <a16:creationId xmlns:a16="http://schemas.microsoft.com/office/drawing/2014/main" id="{21D48C52-584A-05D6-406B-87E66E9A819F}"/>
                </a:ext>
              </a:extLst>
            </p:cNvPr>
            <p:cNvCxnSpPr>
              <a:cxnSpLocks/>
            </p:cNvCxnSpPr>
            <p:nvPr/>
          </p:nvCxnSpPr>
          <p:spPr>
            <a:xfrm>
              <a:off x="7850803" y="5167386"/>
              <a:ext cx="0" cy="1004814"/>
            </a:xfrm>
            <a:prstGeom prst="straightConnector1">
              <a:avLst/>
            </a:prstGeom>
            <a:ln w="25400">
              <a:solidFill>
                <a:srgbClr val="2A42A8"/>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02" name="圖片 101" descr="一張含有 容器, 桶, 設計 的圖片&#10;&#10;描述是以中可信度自動產生">
              <a:extLst>
                <a:ext uri="{FF2B5EF4-FFF2-40B4-BE49-F238E27FC236}">
                  <a16:creationId xmlns:a16="http://schemas.microsoft.com/office/drawing/2014/main" id="{40491DCA-CC07-896A-E6AB-12BCAA3ED9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6316" y="5345037"/>
              <a:ext cx="367353" cy="600864"/>
            </a:xfrm>
            <a:prstGeom prst="rect">
              <a:avLst/>
            </a:prstGeom>
          </p:spPr>
        </p:pic>
        <p:cxnSp>
          <p:nvCxnSpPr>
            <p:cNvPr id="103" name="直線單箭頭接點 102">
              <a:extLst>
                <a:ext uri="{FF2B5EF4-FFF2-40B4-BE49-F238E27FC236}">
                  <a16:creationId xmlns:a16="http://schemas.microsoft.com/office/drawing/2014/main" id="{957D40A7-512B-BCB1-DFB3-9BE333894580}"/>
                </a:ext>
              </a:extLst>
            </p:cNvPr>
            <p:cNvCxnSpPr>
              <a:cxnSpLocks/>
            </p:cNvCxnSpPr>
            <p:nvPr/>
          </p:nvCxnSpPr>
          <p:spPr>
            <a:xfrm>
              <a:off x="10172653" y="5167386"/>
              <a:ext cx="0" cy="1004814"/>
            </a:xfrm>
            <a:prstGeom prst="straightConnector1">
              <a:avLst/>
            </a:prstGeom>
            <a:ln w="25400">
              <a:solidFill>
                <a:srgbClr val="2A42A8"/>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04" name="圖片 103" descr="一張含有 容器, 桶, 設計 的圖片&#10;&#10;描述是以中可信度自動產生">
              <a:extLst>
                <a:ext uri="{FF2B5EF4-FFF2-40B4-BE49-F238E27FC236}">
                  <a16:creationId xmlns:a16="http://schemas.microsoft.com/office/drawing/2014/main" id="{DAE6AB33-6A28-9AD5-F2AA-F5A646DE18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8166" y="5345037"/>
              <a:ext cx="367353" cy="600864"/>
            </a:xfrm>
            <a:prstGeom prst="rect">
              <a:avLst/>
            </a:prstGeom>
          </p:spPr>
        </p:pic>
      </p:grpSp>
    </p:spTree>
    <p:extLst>
      <p:ext uri="{BB962C8B-B14F-4D97-AF65-F5344CB8AC3E}">
        <p14:creationId xmlns:p14="http://schemas.microsoft.com/office/powerpoint/2010/main" val="3630570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化同側角落 15">
            <a:extLst>
              <a:ext uri="{FF2B5EF4-FFF2-40B4-BE49-F238E27FC236}">
                <a16:creationId xmlns:a16="http://schemas.microsoft.com/office/drawing/2014/main" id="{209A0CEA-FDF2-6B85-704C-F5DB96D63DFE}"/>
              </a:ext>
            </a:extLst>
          </p:cNvPr>
          <p:cNvSpPr/>
          <p:nvPr/>
        </p:nvSpPr>
        <p:spPr>
          <a:xfrm>
            <a:off x="6633461" y="1839372"/>
            <a:ext cx="3287445" cy="3478547"/>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矩形: 剪去對角角落 16">
            <a:extLst>
              <a:ext uri="{FF2B5EF4-FFF2-40B4-BE49-F238E27FC236}">
                <a16:creationId xmlns:a16="http://schemas.microsoft.com/office/drawing/2014/main" id="{E7B7D9E3-D8C1-3915-63D9-1E129AA2E047}"/>
              </a:ext>
            </a:extLst>
          </p:cNvPr>
          <p:cNvSpPr/>
          <p:nvPr/>
        </p:nvSpPr>
        <p:spPr>
          <a:xfrm rot="10800000">
            <a:off x="6617151" y="5287922"/>
            <a:ext cx="3287446" cy="715279"/>
          </a:xfrm>
          <a:prstGeom prst="snip2DiagRect">
            <a:avLst>
              <a:gd name="adj1" fmla="val 0"/>
              <a:gd name="adj2" fmla="val 50000"/>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矩形: 剪去單一角落 17">
            <a:extLst>
              <a:ext uri="{FF2B5EF4-FFF2-40B4-BE49-F238E27FC236}">
                <a16:creationId xmlns:a16="http://schemas.microsoft.com/office/drawing/2014/main" id="{86C18DDF-4ED7-A20A-CAFB-1160E5365A72}"/>
              </a:ext>
            </a:extLst>
          </p:cNvPr>
          <p:cNvSpPr/>
          <p:nvPr/>
        </p:nvSpPr>
        <p:spPr>
          <a:xfrm flipH="1">
            <a:off x="7302329" y="5287922"/>
            <a:ext cx="2634887" cy="923330"/>
          </a:xfrm>
          <a:prstGeom prst="snip1Rect">
            <a:avLst>
              <a:gd name="adj" fmla="val 3588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化同側角落 12">
            <a:extLst>
              <a:ext uri="{FF2B5EF4-FFF2-40B4-BE49-F238E27FC236}">
                <a16:creationId xmlns:a16="http://schemas.microsoft.com/office/drawing/2014/main" id="{CE6B7D49-B301-8B3B-56E4-7362366A179D}"/>
              </a:ext>
            </a:extLst>
          </p:cNvPr>
          <p:cNvSpPr/>
          <p:nvPr/>
        </p:nvSpPr>
        <p:spPr>
          <a:xfrm>
            <a:off x="2389238" y="1839372"/>
            <a:ext cx="3287445" cy="3478547"/>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 name="文字方塊 1"/>
          <p:cNvSpPr txBox="1"/>
          <p:nvPr/>
        </p:nvSpPr>
        <p:spPr>
          <a:xfrm>
            <a:off x="2456360" y="4357126"/>
            <a:ext cx="3153198" cy="83099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tLang="zh-TW" sz="1600" b="1">
                <a:solidFill>
                  <a:schemeClr val="bg1"/>
                </a:solidFill>
              </a:rPr>
              <a:t>CAB-DAC15M-SFPP (1.5M)</a:t>
            </a:r>
          </a:p>
          <a:p>
            <a:pPr marL="285750" indent="-285750">
              <a:buFont typeface="Arial" panose="020B0604020202020204" pitchFamily="34" charset="0"/>
              <a:buChar char="•"/>
            </a:pPr>
            <a:r>
              <a:rPr lang="en-US" altLang="zh-TW" sz="1600" b="1">
                <a:solidFill>
                  <a:schemeClr val="bg1"/>
                </a:solidFill>
              </a:rPr>
              <a:t>CAB-DAC30M-SFPP (3M)</a:t>
            </a:r>
            <a:endParaRPr lang="en-US" altLang="zh-TW" sz="1600" b="1">
              <a:solidFill>
                <a:schemeClr val="bg1"/>
              </a:solidFill>
              <a:cs typeface="Arial"/>
            </a:endParaRPr>
          </a:p>
          <a:p>
            <a:pPr marL="285750" indent="-285750">
              <a:buFont typeface="Arial" panose="020B0604020202020204" pitchFamily="34" charset="0"/>
              <a:buChar char="•"/>
            </a:pPr>
            <a:r>
              <a:rPr lang="en-US" altLang="zh-TW" sz="1600" b="1">
                <a:solidFill>
                  <a:schemeClr val="bg1"/>
                </a:solidFill>
              </a:rPr>
              <a:t>CAB-DAC50M-SFPP (5M)</a:t>
            </a:r>
            <a:endParaRPr lang="en-US" altLang="zh-TW" sz="1600" b="1">
              <a:solidFill>
                <a:schemeClr val="bg1"/>
              </a:solidFill>
              <a:cs typeface="Arial"/>
            </a:endParaRPr>
          </a:p>
        </p:txBody>
      </p:sp>
      <p:sp>
        <p:nvSpPr>
          <p:cNvPr id="9" name="文字方塊 8"/>
          <p:cNvSpPr txBox="1"/>
          <p:nvPr/>
        </p:nvSpPr>
        <p:spPr>
          <a:xfrm>
            <a:off x="6744281" y="4608549"/>
            <a:ext cx="3063807" cy="338554"/>
          </a:xfrm>
          <a:prstGeom prst="rect">
            <a:avLst/>
          </a:prstGeom>
          <a:noFill/>
        </p:spPr>
        <p:txBody>
          <a:bodyPr wrap="square" rtlCol="0">
            <a:spAutoFit/>
          </a:bodyPr>
          <a:lstStyle/>
          <a:p>
            <a:pPr algn="ctr"/>
            <a:r>
              <a:rPr lang="en-US" altLang="zh-TW" sz="1600" b="1">
                <a:solidFill>
                  <a:schemeClr val="bg1"/>
                </a:solidFill>
              </a:rPr>
              <a:t>TRX-10GITSFPP-SR</a:t>
            </a:r>
          </a:p>
        </p:txBody>
      </p:sp>
      <p:sp>
        <p:nvSpPr>
          <p:cNvPr id="3" name="標題 2">
            <a:extLst>
              <a:ext uri="{FF2B5EF4-FFF2-40B4-BE49-F238E27FC236}">
                <a16:creationId xmlns:a16="http://schemas.microsoft.com/office/drawing/2014/main" id="{83D8A121-C359-8472-D95C-F9BD3C477270}"/>
              </a:ext>
            </a:extLst>
          </p:cNvPr>
          <p:cNvSpPr>
            <a:spLocks noGrp="1"/>
          </p:cNvSpPr>
          <p:nvPr>
            <p:ph type="title"/>
          </p:nvPr>
        </p:nvSpPr>
        <p:spPr/>
        <p:txBody>
          <a:bodyPr/>
          <a:lstStyle/>
          <a:p>
            <a:r>
              <a:rPr lang="en-US" altLang="zh-TW"/>
              <a:t>QNAP </a:t>
            </a:r>
            <a:r>
              <a:rPr lang="zh-TW" altLang="en-US"/>
              <a:t>提供完整的 </a:t>
            </a:r>
            <a:r>
              <a:rPr lang="en-US" altLang="zh-TW"/>
              <a:t>10GbE </a:t>
            </a:r>
            <a:r>
              <a:rPr lang="zh-TW" altLang="en-US"/>
              <a:t>配件</a:t>
            </a:r>
          </a:p>
        </p:txBody>
      </p:sp>
      <p:sp>
        <p:nvSpPr>
          <p:cNvPr id="7" name="矩形: 剪去對角角落 6">
            <a:extLst>
              <a:ext uri="{FF2B5EF4-FFF2-40B4-BE49-F238E27FC236}">
                <a16:creationId xmlns:a16="http://schemas.microsoft.com/office/drawing/2014/main" id="{43DA4568-D5C5-C10C-110B-EC7ECA2B7A8F}"/>
              </a:ext>
            </a:extLst>
          </p:cNvPr>
          <p:cNvSpPr/>
          <p:nvPr/>
        </p:nvSpPr>
        <p:spPr>
          <a:xfrm rot="10800000">
            <a:off x="2372928" y="5287922"/>
            <a:ext cx="3287446" cy="715279"/>
          </a:xfrm>
          <a:prstGeom prst="snip2DiagRect">
            <a:avLst>
              <a:gd name="adj1" fmla="val 0"/>
              <a:gd name="adj2" fmla="val 50000"/>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矩形: 剪去單一角落 7">
            <a:extLst>
              <a:ext uri="{FF2B5EF4-FFF2-40B4-BE49-F238E27FC236}">
                <a16:creationId xmlns:a16="http://schemas.microsoft.com/office/drawing/2014/main" id="{674314B5-6EBC-9C06-DA99-71C7762F7B65}"/>
              </a:ext>
            </a:extLst>
          </p:cNvPr>
          <p:cNvSpPr/>
          <p:nvPr/>
        </p:nvSpPr>
        <p:spPr>
          <a:xfrm flipH="1">
            <a:off x="3058106" y="5287922"/>
            <a:ext cx="2634887" cy="923330"/>
          </a:xfrm>
          <a:prstGeom prst="snip1Rect">
            <a:avLst>
              <a:gd name="adj" fmla="val 3588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04FDFC0A-B76A-E1D7-DECB-74B6DCC4AB59}"/>
              </a:ext>
            </a:extLst>
          </p:cNvPr>
          <p:cNvSpPr txBox="1"/>
          <p:nvPr/>
        </p:nvSpPr>
        <p:spPr>
          <a:xfrm>
            <a:off x="3197003" y="5341302"/>
            <a:ext cx="2369635" cy="830997"/>
          </a:xfrm>
          <a:prstGeom prst="rect">
            <a:avLst/>
          </a:prstGeom>
          <a:noFill/>
        </p:spPr>
        <p:txBody>
          <a:bodyPr wrap="square">
            <a:spAutoFit/>
          </a:bodyPr>
          <a:lstStyle/>
          <a:p>
            <a:pPr algn="ctr"/>
            <a:r>
              <a:rPr lang="en-US" altLang="zh-TW" sz="2400" b="1"/>
              <a:t>10GbE SFP+ DAC</a:t>
            </a:r>
          </a:p>
        </p:txBody>
      </p:sp>
      <p:sp>
        <p:nvSpPr>
          <p:cNvPr id="19" name="文字方塊 18">
            <a:extLst>
              <a:ext uri="{FF2B5EF4-FFF2-40B4-BE49-F238E27FC236}">
                <a16:creationId xmlns:a16="http://schemas.microsoft.com/office/drawing/2014/main" id="{E34ED639-B838-CAE6-7E3A-F19A2AB0AD37}"/>
              </a:ext>
            </a:extLst>
          </p:cNvPr>
          <p:cNvSpPr txBox="1"/>
          <p:nvPr/>
        </p:nvSpPr>
        <p:spPr>
          <a:xfrm>
            <a:off x="7434954" y="5341302"/>
            <a:ext cx="2369635" cy="830997"/>
          </a:xfrm>
          <a:prstGeom prst="rect">
            <a:avLst/>
          </a:prstGeom>
          <a:noFill/>
        </p:spPr>
        <p:txBody>
          <a:bodyPr wrap="square">
            <a:spAutoFit/>
          </a:bodyPr>
          <a:lstStyle/>
          <a:p>
            <a:pPr algn="ctr"/>
            <a:r>
              <a:rPr lang="en-US" altLang="zh-TW" sz="2400" b="1"/>
              <a:t>10GbE SR Transceiver</a:t>
            </a:r>
          </a:p>
        </p:txBody>
      </p:sp>
      <p:pic>
        <p:nvPicPr>
          <p:cNvPr id="4" name="圖片 3">
            <a:extLst>
              <a:ext uri="{FF2B5EF4-FFF2-40B4-BE49-F238E27FC236}">
                <a16:creationId xmlns:a16="http://schemas.microsoft.com/office/drawing/2014/main" id="{DF25DA10-14FA-D3BD-B55E-A8B9FC6881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59051" y="1753441"/>
            <a:ext cx="2853512" cy="2868045"/>
          </a:xfrm>
          <a:prstGeom prst="rect">
            <a:avLst/>
          </a:prstGeom>
        </p:spPr>
      </p:pic>
      <p:pic>
        <p:nvPicPr>
          <p:cNvPr id="5" name="圖片 4">
            <a:extLst>
              <a:ext uri="{FF2B5EF4-FFF2-40B4-BE49-F238E27FC236}">
                <a16:creationId xmlns:a16="http://schemas.microsoft.com/office/drawing/2014/main" id="{26E26821-2863-1459-E5D5-9AFCAA2E67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427889">
            <a:off x="7076298" y="2692259"/>
            <a:ext cx="2367665" cy="1548884"/>
          </a:xfrm>
          <a:prstGeom prst="rect">
            <a:avLst/>
          </a:prstGeom>
        </p:spPr>
      </p:pic>
    </p:spTree>
    <p:extLst>
      <p:ext uri="{BB962C8B-B14F-4D97-AF65-F5344CB8AC3E}">
        <p14:creationId xmlns:p14="http://schemas.microsoft.com/office/powerpoint/2010/main" val="3514426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273481" y="5608894"/>
            <a:ext cx="5929177" cy="707886"/>
          </a:xfrm>
          <a:prstGeom prst="rect">
            <a:avLst/>
          </a:prstGeom>
          <a:noFill/>
        </p:spPr>
        <p:txBody>
          <a:bodyPr wrap="square" rtlCol="0">
            <a:spAutoFit/>
          </a:bodyPr>
          <a:lstStyle/>
          <a:p>
            <a:r>
              <a:rPr lang="zh-TW" altLang="en-US" sz="2000">
                <a:solidFill>
                  <a:schemeClr val="bg1"/>
                </a:solidFill>
              </a:rPr>
              <a:t>雙埠 </a:t>
            </a:r>
            <a:r>
              <a:rPr lang="en-US" altLang="zh-TW" sz="2000">
                <a:solidFill>
                  <a:schemeClr val="bg1"/>
                </a:solidFill>
              </a:rPr>
              <a:t>10GbE </a:t>
            </a:r>
            <a:r>
              <a:rPr lang="zh-TW" altLang="en-US" sz="2000">
                <a:solidFill>
                  <a:schemeClr val="bg1"/>
                </a:solidFill>
              </a:rPr>
              <a:t>雙速 </a:t>
            </a:r>
            <a:r>
              <a:rPr lang="en-US" altLang="zh-TW" sz="2000" err="1">
                <a:solidFill>
                  <a:schemeClr val="bg1"/>
                </a:solidFill>
              </a:rPr>
              <a:t>PCIe</a:t>
            </a:r>
            <a:r>
              <a:rPr lang="en-US" altLang="zh-TW" sz="2000">
                <a:solidFill>
                  <a:schemeClr val="bg1"/>
                </a:solidFill>
              </a:rPr>
              <a:t> Gen3 </a:t>
            </a:r>
            <a:r>
              <a:rPr lang="en-US" altLang="zh-TW" sz="2000" err="1">
                <a:solidFill>
                  <a:schemeClr val="bg1"/>
                </a:solidFill>
              </a:rPr>
              <a:t>Muti</a:t>
            </a:r>
            <a:r>
              <a:rPr lang="en-US" altLang="zh-TW" sz="2000">
                <a:solidFill>
                  <a:schemeClr val="bg1"/>
                </a:solidFill>
              </a:rPr>
              <a:t>-Gig </a:t>
            </a:r>
            <a:r>
              <a:rPr lang="zh-TW" altLang="en-US" sz="2000">
                <a:solidFill>
                  <a:schemeClr val="bg1"/>
                </a:solidFill>
              </a:rPr>
              <a:t>網路擴充卡是您升級網路、虛擬機效能的最佳選擇</a:t>
            </a:r>
            <a:r>
              <a:rPr lang="en-US" altLang="zh-TW" sz="2000">
                <a:solidFill>
                  <a:schemeClr val="bg1"/>
                </a:solidFill>
              </a:rPr>
              <a:t>!</a:t>
            </a:r>
          </a:p>
        </p:txBody>
      </p:sp>
      <p:sp>
        <p:nvSpPr>
          <p:cNvPr id="2" name="文字方塊 1">
            <a:extLst>
              <a:ext uri="{FF2B5EF4-FFF2-40B4-BE49-F238E27FC236}">
                <a16:creationId xmlns:a16="http://schemas.microsoft.com/office/drawing/2014/main" id="{EC99CF93-76EF-BF82-AD8C-ADAEF4C376D9}"/>
              </a:ext>
            </a:extLst>
          </p:cNvPr>
          <p:cNvSpPr txBox="1"/>
          <p:nvPr/>
        </p:nvSpPr>
        <p:spPr>
          <a:xfrm>
            <a:off x="1273481" y="6477405"/>
            <a:ext cx="6993634" cy="213841"/>
          </a:xfrm>
          <a:prstGeom prst="rect">
            <a:avLst/>
          </a:prstGeom>
          <a:noFill/>
        </p:spPr>
        <p:txBody>
          <a:bodyPr wrap="square" rtlCol="0">
            <a:spAutoFit/>
          </a:bodyPr>
          <a:lstStyle/>
          <a:p>
            <a:pPr algn="dist" fontAlgn="base">
              <a:lnSpc>
                <a:spcPct val="150000"/>
              </a:lnSpc>
            </a:pPr>
            <a:r>
              <a:rPr lang="en-US" altLang="zh-TW" sz="600" spc="0">
                <a:solidFill>
                  <a:schemeClr val="bg1"/>
                </a:solidFill>
                <a:latin typeface="微軟正黑體" panose="020B0604030504040204" pitchFamily="34" charset="-120"/>
                <a:ea typeface="微軟正黑體" panose="020B0604030504040204" pitchFamily="34" charset="-120"/>
              </a:rPr>
              <a:t>©2023</a:t>
            </a:r>
            <a:r>
              <a:rPr lang="zh-TW" altLang="zh-TW" sz="600" spc="0">
                <a:solidFill>
                  <a:schemeClr val="bg1"/>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endParaRPr lang="en-US" altLang="zh-TW" sz="600" spc="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31739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D75DCB26-B0D8-4A9D-41D7-52523DB6A37F}"/>
              </a:ext>
            </a:extLst>
          </p:cNvPr>
          <p:cNvSpPr>
            <a:spLocks noGrp="1"/>
          </p:cNvSpPr>
          <p:nvPr>
            <p:ph idx="1"/>
          </p:nvPr>
        </p:nvSpPr>
        <p:spPr>
          <a:xfrm>
            <a:off x="588873" y="1707058"/>
            <a:ext cx="7297827" cy="2087702"/>
          </a:xfrm>
        </p:spPr>
        <p:txBody>
          <a:bodyPr vert="horz" lIns="91440" tIns="45720" rIns="91440" bIns="45720" rtlCol="0" anchor="t">
            <a:normAutofit/>
          </a:bodyPr>
          <a:lstStyle/>
          <a:p>
            <a:r>
              <a:rPr lang="zh-TW" altLang="en-US" sz="6000" b="1"/>
              <a:t>規格簡介</a:t>
            </a:r>
            <a:endParaRPr lang="en-US" altLang="zh-TW" sz="6000" b="1"/>
          </a:p>
          <a:p>
            <a:r>
              <a:rPr lang="en-US" altLang="zh-TW" sz="2800" b="0">
                <a:cs typeface="Arial"/>
              </a:rPr>
              <a:t>2 埠 Intel 10GbE SFP+ 網路介面卡</a:t>
            </a:r>
          </a:p>
          <a:p>
            <a:r>
              <a:rPr lang="zh-TW" altLang="en-US" sz="2800" b="0"/>
              <a:t>輕鬆打造高速內網</a:t>
            </a:r>
            <a:endParaRPr lang="zh-TW"/>
          </a:p>
          <a:p>
            <a:endParaRPr lang="zh-TW" altLang="en-US"/>
          </a:p>
        </p:txBody>
      </p:sp>
    </p:spTree>
    <p:extLst>
      <p:ext uri="{BB962C8B-B14F-4D97-AF65-F5344CB8AC3E}">
        <p14:creationId xmlns:p14="http://schemas.microsoft.com/office/powerpoint/2010/main" val="2398612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圓角化同側角落 23">
            <a:extLst>
              <a:ext uri="{FF2B5EF4-FFF2-40B4-BE49-F238E27FC236}">
                <a16:creationId xmlns:a16="http://schemas.microsoft.com/office/drawing/2014/main" id="{978B9B84-266D-A33D-178A-E5478C16BAD6}"/>
              </a:ext>
            </a:extLst>
          </p:cNvPr>
          <p:cNvSpPr/>
          <p:nvPr/>
        </p:nvSpPr>
        <p:spPr>
          <a:xfrm>
            <a:off x="6574865" y="1884237"/>
            <a:ext cx="4060579"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8" name="圖片 7" descr="一張含有 電子產品, 工程 的圖片&#10;&#10;自動產生的描述">
            <a:extLst>
              <a:ext uri="{FF2B5EF4-FFF2-40B4-BE49-F238E27FC236}">
                <a16:creationId xmlns:a16="http://schemas.microsoft.com/office/drawing/2014/main" id="{9D727DC8-2CFD-51F4-BF85-81ACAE637BB3}"/>
              </a:ext>
            </a:extLst>
          </p:cNvPr>
          <p:cNvPicPr>
            <a:picLocks noChangeAspect="1"/>
          </p:cNvPicPr>
          <p:nvPr/>
        </p:nvPicPr>
        <p:blipFill>
          <a:blip r:embed="rId3"/>
          <a:stretch>
            <a:fillRect/>
          </a:stretch>
        </p:blipFill>
        <p:spPr>
          <a:xfrm>
            <a:off x="1455420" y="1942761"/>
            <a:ext cx="4120706" cy="2575899"/>
          </a:xfrm>
          <a:prstGeom prst="rect">
            <a:avLst/>
          </a:prstGeom>
        </p:spPr>
      </p:pic>
      <p:sp>
        <p:nvSpPr>
          <p:cNvPr id="9" name="標題 8">
            <a:extLst>
              <a:ext uri="{FF2B5EF4-FFF2-40B4-BE49-F238E27FC236}">
                <a16:creationId xmlns:a16="http://schemas.microsoft.com/office/drawing/2014/main" id="{3A02FCA4-2283-B5CC-9FC8-D455571ADCDE}"/>
              </a:ext>
            </a:extLst>
          </p:cNvPr>
          <p:cNvSpPr>
            <a:spLocks noGrp="1"/>
          </p:cNvSpPr>
          <p:nvPr>
            <p:ph type="title"/>
          </p:nvPr>
        </p:nvSpPr>
        <p:spPr/>
        <p:txBody>
          <a:bodyPr/>
          <a:lstStyle/>
          <a:p>
            <a:r>
              <a:rPr lang="en-US" altLang="zh-TW">
                <a:latin typeface="微軟正黑體"/>
                <a:ea typeface="微軟正黑體"/>
              </a:rPr>
              <a:t>QNAP 2 埠</a:t>
            </a:r>
            <a:r>
              <a:rPr lang="zh-TW" altLang="en-US">
                <a:latin typeface="微軟正黑體"/>
                <a:ea typeface="微軟正黑體"/>
              </a:rPr>
              <a:t> </a:t>
            </a:r>
            <a:r>
              <a:rPr lang="en-US" altLang="zh-TW">
                <a:latin typeface="微軟正黑體"/>
                <a:ea typeface="微軟正黑體"/>
              </a:rPr>
              <a:t>10GbE SFP+ </a:t>
            </a:r>
            <a:r>
              <a:rPr lang="zh-TW" altLang="en-US">
                <a:latin typeface="微軟正黑體"/>
                <a:ea typeface="微軟正黑體"/>
              </a:rPr>
              <a:t>網卡 </a:t>
            </a:r>
            <a:r>
              <a:rPr lang="en-US" altLang="zh-TW">
                <a:latin typeface="微軟正黑體"/>
                <a:ea typeface="微軟正黑體"/>
              </a:rPr>
              <a:t>QXG-10G2SF-X710</a:t>
            </a:r>
            <a:endParaRPr lang="zh-TW" altLang="en-US">
              <a:latin typeface="微軟正黑體"/>
              <a:ea typeface="微軟正黑體"/>
            </a:endParaRPr>
          </a:p>
        </p:txBody>
      </p:sp>
      <p:sp>
        <p:nvSpPr>
          <p:cNvPr id="11" name="文字方塊 10">
            <a:extLst>
              <a:ext uri="{FF2B5EF4-FFF2-40B4-BE49-F238E27FC236}">
                <a16:creationId xmlns:a16="http://schemas.microsoft.com/office/drawing/2014/main" id="{0BF19514-9E68-C8F7-D15E-06916DA70391}"/>
              </a:ext>
            </a:extLst>
          </p:cNvPr>
          <p:cNvSpPr txBox="1"/>
          <p:nvPr/>
        </p:nvSpPr>
        <p:spPr>
          <a:xfrm>
            <a:off x="7647362" y="4367116"/>
            <a:ext cx="1998125" cy="646331"/>
          </a:xfrm>
          <a:prstGeom prst="rect">
            <a:avLst/>
          </a:prstGeom>
          <a:noFill/>
        </p:spPr>
        <p:txBody>
          <a:bodyPr wrap="square" rtlCol="0">
            <a:spAutoFit/>
          </a:bodyPr>
          <a:lstStyle/>
          <a:p>
            <a:pPr marL="285750" indent="-285750">
              <a:buFont typeface="Arial" panose="020B0604020202020204" pitchFamily="34" charset="0"/>
              <a:buChar char="•"/>
            </a:pPr>
            <a:r>
              <a:rPr lang="zh-TW" altLang="en-US">
                <a:solidFill>
                  <a:schemeClr val="bg1"/>
                </a:solidFill>
              </a:rPr>
              <a:t>支援</a:t>
            </a:r>
            <a:r>
              <a:rPr lang="en-US" altLang="zh-TW">
                <a:solidFill>
                  <a:schemeClr val="bg1"/>
                </a:solidFill>
              </a:rPr>
              <a:t>iSCSI</a:t>
            </a:r>
          </a:p>
          <a:p>
            <a:pPr marL="285750" indent="-285750">
              <a:buFont typeface="Arial" panose="020B0604020202020204" pitchFamily="34" charset="0"/>
              <a:buChar char="•"/>
            </a:pPr>
            <a:r>
              <a:rPr lang="zh-TW" altLang="en-US">
                <a:solidFill>
                  <a:schemeClr val="bg1"/>
                </a:solidFill>
              </a:rPr>
              <a:t>支援</a:t>
            </a:r>
            <a:r>
              <a:rPr lang="en-US" altLang="zh-TW">
                <a:solidFill>
                  <a:schemeClr val="bg1"/>
                </a:solidFill>
              </a:rPr>
              <a:t>SR-IOV</a:t>
            </a:r>
          </a:p>
        </p:txBody>
      </p:sp>
      <p:sp>
        <p:nvSpPr>
          <p:cNvPr id="12" name="矩形: 剪去對角角落 11">
            <a:extLst>
              <a:ext uri="{FF2B5EF4-FFF2-40B4-BE49-F238E27FC236}">
                <a16:creationId xmlns:a16="http://schemas.microsoft.com/office/drawing/2014/main" id="{C7688309-EFA3-AD10-3A01-5E726FD9033F}"/>
              </a:ext>
            </a:extLst>
          </p:cNvPr>
          <p:cNvSpPr/>
          <p:nvPr/>
        </p:nvSpPr>
        <p:spPr>
          <a:xfrm rot="10800000">
            <a:off x="6559939" y="5662623"/>
            <a:ext cx="4081332" cy="461664"/>
          </a:xfrm>
          <a:prstGeom prst="snip2DiagRect">
            <a:avLst>
              <a:gd name="adj1" fmla="val 0"/>
              <a:gd name="adj2" fmla="val 26351"/>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矩形: 剪去單一角落 12">
            <a:extLst>
              <a:ext uri="{FF2B5EF4-FFF2-40B4-BE49-F238E27FC236}">
                <a16:creationId xmlns:a16="http://schemas.microsoft.com/office/drawing/2014/main" id="{63FBD15B-235D-5868-AA1F-88CA64508512}"/>
              </a:ext>
            </a:extLst>
          </p:cNvPr>
          <p:cNvSpPr/>
          <p:nvPr/>
        </p:nvSpPr>
        <p:spPr>
          <a:xfrm flipH="1">
            <a:off x="7291554" y="5295900"/>
            <a:ext cx="3365480" cy="1067560"/>
          </a:xfrm>
          <a:prstGeom prst="snip1Rect">
            <a:avLst>
              <a:gd name="adj" fmla="val 31503"/>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C0CBE000-6C06-7A80-A195-ACF17A96AD66}"/>
              </a:ext>
            </a:extLst>
          </p:cNvPr>
          <p:cNvSpPr txBox="1"/>
          <p:nvPr/>
        </p:nvSpPr>
        <p:spPr>
          <a:xfrm>
            <a:off x="7372701" y="5391235"/>
            <a:ext cx="3212916" cy="830997"/>
          </a:xfrm>
          <a:prstGeom prst="rect">
            <a:avLst/>
          </a:prstGeom>
          <a:noFill/>
        </p:spPr>
        <p:txBody>
          <a:bodyPr wrap="square">
            <a:spAutoFit/>
          </a:bodyPr>
          <a:lstStyle/>
          <a:p>
            <a:pPr algn="ctr"/>
            <a:r>
              <a:rPr lang="en-US" altLang="zh-TW" sz="2400" b="1"/>
              <a:t>Intel</a:t>
            </a:r>
            <a:r>
              <a:rPr lang="en-US" altLang="zh-TW" sz="2400" b="1" baseline="30000"/>
              <a:t>®</a:t>
            </a:r>
            <a:r>
              <a:rPr lang="en-US" altLang="zh-TW" sz="2400" b="1"/>
              <a:t> Ethernet </a:t>
            </a:r>
          </a:p>
          <a:p>
            <a:pPr algn="ctr"/>
            <a:r>
              <a:rPr lang="en-US" altLang="zh-TW" sz="2400" b="1"/>
              <a:t>Controller X710-BM2</a:t>
            </a:r>
          </a:p>
        </p:txBody>
      </p:sp>
      <p:sp>
        <p:nvSpPr>
          <p:cNvPr id="15" name="矩形: 圓角化同側角落 14">
            <a:extLst>
              <a:ext uri="{FF2B5EF4-FFF2-40B4-BE49-F238E27FC236}">
                <a16:creationId xmlns:a16="http://schemas.microsoft.com/office/drawing/2014/main" id="{4DA1482A-B084-6399-05B1-5630C48612AA}"/>
              </a:ext>
            </a:extLst>
          </p:cNvPr>
          <p:cNvSpPr/>
          <p:nvPr/>
        </p:nvSpPr>
        <p:spPr>
          <a:xfrm>
            <a:off x="1431436" y="1884237"/>
            <a:ext cx="4060579"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文字方塊 15">
            <a:extLst>
              <a:ext uri="{FF2B5EF4-FFF2-40B4-BE49-F238E27FC236}">
                <a16:creationId xmlns:a16="http://schemas.microsoft.com/office/drawing/2014/main" id="{D0650AC1-AA3B-21E5-0468-C83A84516FAB}"/>
              </a:ext>
            </a:extLst>
          </p:cNvPr>
          <p:cNvSpPr txBox="1"/>
          <p:nvPr/>
        </p:nvSpPr>
        <p:spPr>
          <a:xfrm>
            <a:off x="1649231" y="4571092"/>
            <a:ext cx="3481303" cy="923330"/>
          </a:xfrm>
          <a:prstGeom prst="rect">
            <a:avLst/>
          </a:prstGeom>
          <a:noFill/>
        </p:spPr>
        <p:txBody>
          <a:bodyPr wrap="square" lIns="91440" tIns="45720" rIns="91440" bIns="45720" rtlCol="0" anchor="t">
            <a:spAutoFit/>
          </a:bodyPr>
          <a:lstStyle/>
          <a:p>
            <a:pPr algn="ctr"/>
            <a:r>
              <a:rPr lang="zh-TW" altLang="en-US" b="1">
                <a:solidFill>
                  <a:schemeClr val="bg1"/>
                </a:solidFill>
              </a:rPr>
              <a:t>雙埠 </a:t>
            </a:r>
            <a:r>
              <a:rPr lang="en-US" altLang="zh-TW" b="1">
                <a:solidFill>
                  <a:schemeClr val="bg1"/>
                </a:solidFill>
              </a:rPr>
              <a:t>10GbE </a:t>
            </a:r>
            <a:r>
              <a:rPr lang="en-US" altLang="zh-TW" b="1" dirty="0">
                <a:solidFill>
                  <a:schemeClr val="bg1"/>
                </a:solidFill>
              </a:rPr>
              <a:t>SFP+ </a:t>
            </a:r>
            <a:r>
              <a:rPr lang="zh-TW" altLang="en-US" b="1">
                <a:solidFill>
                  <a:schemeClr val="bg1"/>
                </a:solidFill>
              </a:rPr>
              <a:t>半高網卡</a:t>
            </a:r>
          </a:p>
          <a:p>
            <a:pPr marL="285750" indent="-285750">
              <a:buFont typeface="Arial" panose="020B0604020202020204" pitchFamily="34" charset="0"/>
              <a:buChar char="•"/>
            </a:pPr>
            <a:r>
              <a:rPr lang="en-US" altLang="zh-TW">
                <a:solidFill>
                  <a:schemeClr val="bg1"/>
                </a:solidFill>
              </a:rPr>
              <a:t>2 x SFP+ 10GbE </a:t>
            </a:r>
            <a:r>
              <a:rPr lang="zh-TW" altLang="en-US">
                <a:solidFill>
                  <a:schemeClr val="bg1"/>
                </a:solidFill>
              </a:rPr>
              <a:t>網路埠</a:t>
            </a:r>
            <a:endParaRPr lang="zh-TW" altLang="en-US">
              <a:solidFill>
                <a:schemeClr val="bg1"/>
              </a:solidFill>
              <a:cs typeface="Arial"/>
            </a:endParaRPr>
          </a:p>
          <a:p>
            <a:pPr marL="285750" indent="-285750">
              <a:buFont typeface="Arial" panose="020B0604020202020204" pitchFamily="34" charset="0"/>
              <a:buChar char="•"/>
            </a:pPr>
            <a:r>
              <a:rPr lang="en-US" altLang="zh-TW">
                <a:solidFill>
                  <a:schemeClr val="bg1"/>
                </a:solidFill>
              </a:rPr>
              <a:t>10G/1G </a:t>
            </a:r>
            <a:r>
              <a:rPr lang="zh-TW" altLang="en-US">
                <a:solidFill>
                  <a:schemeClr val="bg1"/>
                </a:solidFill>
              </a:rPr>
              <a:t>雙速網路連線</a:t>
            </a:r>
            <a:endParaRPr lang="fr-FR" altLang="zh-TW">
              <a:solidFill>
                <a:schemeClr val="bg1"/>
              </a:solidFill>
            </a:endParaRPr>
          </a:p>
        </p:txBody>
      </p:sp>
      <p:sp>
        <p:nvSpPr>
          <p:cNvPr id="17" name="矩形: 剪去對角角落 16">
            <a:extLst>
              <a:ext uri="{FF2B5EF4-FFF2-40B4-BE49-F238E27FC236}">
                <a16:creationId xmlns:a16="http://schemas.microsoft.com/office/drawing/2014/main" id="{A8F618E7-EB4A-915E-68F3-DEC1242BE8DE}"/>
              </a:ext>
            </a:extLst>
          </p:cNvPr>
          <p:cNvSpPr/>
          <p:nvPr/>
        </p:nvSpPr>
        <p:spPr>
          <a:xfrm rot="10800000">
            <a:off x="1413566" y="5662623"/>
            <a:ext cx="3601874" cy="461664"/>
          </a:xfrm>
          <a:prstGeom prst="snip2DiagRect">
            <a:avLst>
              <a:gd name="adj1" fmla="val 0"/>
              <a:gd name="adj2" fmla="val 26351"/>
            </a:avLst>
          </a:prstGeom>
          <a:gradFill>
            <a:gsLst>
              <a:gs pos="0">
                <a:srgbClr val="7030A0"/>
              </a:gs>
              <a:gs pos="48000">
                <a:srgbClr val="379AED"/>
              </a:gs>
              <a:gs pos="100000">
                <a:srgbClr val="06FAF3"/>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矩形: 剪去單一角落 17">
            <a:extLst>
              <a:ext uri="{FF2B5EF4-FFF2-40B4-BE49-F238E27FC236}">
                <a16:creationId xmlns:a16="http://schemas.microsoft.com/office/drawing/2014/main" id="{89588D74-81D3-723E-461C-B7274D177BDA}"/>
              </a:ext>
            </a:extLst>
          </p:cNvPr>
          <p:cNvSpPr/>
          <p:nvPr/>
        </p:nvSpPr>
        <p:spPr>
          <a:xfrm flipH="1">
            <a:off x="2461365" y="5662623"/>
            <a:ext cx="3048518"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D604BC97-57AF-6E91-A188-2884B4C3385F}"/>
              </a:ext>
            </a:extLst>
          </p:cNvPr>
          <p:cNvSpPr txBox="1"/>
          <p:nvPr/>
        </p:nvSpPr>
        <p:spPr>
          <a:xfrm>
            <a:off x="2507983" y="5779587"/>
            <a:ext cx="2950697" cy="461665"/>
          </a:xfrm>
          <a:prstGeom prst="rect">
            <a:avLst/>
          </a:prstGeom>
          <a:noFill/>
        </p:spPr>
        <p:txBody>
          <a:bodyPr wrap="square" lIns="91440" tIns="45720" rIns="91440" bIns="45720" anchor="t">
            <a:spAutoFit/>
          </a:bodyPr>
          <a:lstStyle/>
          <a:p>
            <a:pPr algn="ctr"/>
            <a:r>
              <a:rPr lang="en-US" altLang="zh-TW" sz="2400" b="1" dirty="0"/>
              <a:t>QXG-10G2SF-X710</a:t>
            </a:r>
            <a:endParaRPr lang="en-US" altLang="zh-TW" sz="2400" b="1"/>
          </a:p>
        </p:txBody>
      </p:sp>
      <p:pic>
        <p:nvPicPr>
          <p:cNvPr id="23" name="圖形 22">
            <a:extLst>
              <a:ext uri="{FF2B5EF4-FFF2-40B4-BE49-F238E27FC236}">
                <a16:creationId xmlns:a16="http://schemas.microsoft.com/office/drawing/2014/main" id="{E62740AE-BF28-68BF-2CBD-56EDF99CD2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2701" y="2420710"/>
            <a:ext cx="2455808" cy="1620000"/>
          </a:xfrm>
          <a:prstGeom prst="rect">
            <a:avLst/>
          </a:prstGeom>
        </p:spPr>
      </p:pic>
    </p:spTree>
    <p:extLst>
      <p:ext uri="{BB962C8B-B14F-4D97-AF65-F5344CB8AC3E}">
        <p14:creationId xmlns:p14="http://schemas.microsoft.com/office/powerpoint/2010/main" val="2558913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螢幕擷取畫面, 文字, 電子產品, 電子工程 的圖片&#10;&#10;自動產生的描述">
            <a:extLst>
              <a:ext uri="{FF2B5EF4-FFF2-40B4-BE49-F238E27FC236}">
                <a16:creationId xmlns:a16="http://schemas.microsoft.com/office/drawing/2014/main" id="{62A03A89-A1F0-1733-494F-20886603E3DA}"/>
              </a:ext>
            </a:extLst>
          </p:cNvPr>
          <p:cNvPicPr>
            <a:picLocks noChangeAspect="1"/>
          </p:cNvPicPr>
          <p:nvPr/>
        </p:nvPicPr>
        <p:blipFill>
          <a:blip r:embed="rId3"/>
          <a:stretch>
            <a:fillRect/>
          </a:stretch>
        </p:blipFill>
        <p:spPr>
          <a:xfrm>
            <a:off x="1841500" y="1786483"/>
            <a:ext cx="8239760" cy="5151797"/>
          </a:xfrm>
          <a:prstGeom prst="rect">
            <a:avLst/>
          </a:prstGeom>
        </p:spPr>
      </p:pic>
      <p:sp>
        <p:nvSpPr>
          <p:cNvPr id="6" name="矩形 5"/>
          <p:cNvSpPr/>
          <p:nvPr/>
        </p:nvSpPr>
        <p:spPr>
          <a:xfrm>
            <a:off x="5332066" y="2381644"/>
            <a:ext cx="3940961" cy="2655539"/>
          </a:xfrm>
          <a:prstGeom prst="rect">
            <a:avLst/>
          </a:prstGeom>
          <a:solidFill>
            <a:srgbClr val="92D050">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ea"/>
              <a:ea typeface="+mj-ea"/>
            </a:endParaRPr>
          </a:p>
        </p:txBody>
      </p:sp>
      <p:sp>
        <p:nvSpPr>
          <p:cNvPr id="7" name="矩形 6">
            <a:extLst>
              <a:ext uri="{FF2B5EF4-FFF2-40B4-BE49-F238E27FC236}">
                <a16:creationId xmlns:a16="http://schemas.microsoft.com/office/drawing/2014/main" id="{57B8C81A-51E3-CBE6-F076-C5FBC48A9023}"/>
              </a:ext>
            </a:extLst>
          </p:cNvPr>
          <p:cNvSpPr/>
          <p:nvPr/>
        </p:nvSpPr>
        <p:spPr>
          <a:xfrm>
            <a:off x="5062176" y="5290988"/>
            <a:ext cx="2619833" cy="572232"/>
          </a:xfrm>
          <a:prstGeom prst="rect">
            <a:avLst/>
          </a:prstGeom>
          <a:solidFill>
            <a:srgbClr val="FF3399">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ea"/>
              <a:ea typeface="+mj-ea"/>
            </a:endParaRPr>
          </a:p>
        </p:txBody>
      </p:sp>
      <p:sp>
        <p:nvSpPr>
          <p:cNvPr id="8" name="矩形 7">
            <a:extLst>
              <a:ext uri="{FF2B5EF4-FFF2-40B4-BE49-F238E27FC236}">
                <a16:creationId xmlns:a16="http://schemas.microsoft.com/office/drawing/2014/main" id="{4B01D5DC-F9BA-4358-09B9-3DEAE22D1A17}"/>
              </a:ext>
            </a:extLst>
          </p:cNvPr>
          <p:cNvSpPr/>
          <p:nvPr/>
        </p:nvSpPr>
        <p:spPr>
          <a:xfrm>
            <a:off x="2524830" y="4009967"/>
            <a:ext cx="2807622" cy="1027216"/>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ea"/>
              <a:ea typeface="+mj-ea"/>
            </a:endParaRPr>
          </a:p>
        </p:txBody>
      </p:sp>
      <p:sp>
        <p:nvSpPr>
          <p:cNvPr id="9" name="矩形 8">
            <a:extLst>
              <a:ext uri="{FF2B5EF4-FFF2-40B4-BE49-F238E27FC236}">
                <a16:creationId xmlns:a16="http://schemas.microsoft.com/office/drawing/2014/main" id="{4B01D5DC-F9BA-4358-09B9-3DEAE22D1A17}"/>
              </a:ext>
            </a:extLst>
          </p:cNvPr>
          <p:cNvSpPr/>
          <p:nvPr/>
        </p:nvSpPr>
        <p:spPr>
          <a:xfrm>
            <a:off x="2524830" y="2964605"/>
            <a:ext cx="2807622" cy="1039430"/>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ea"/>
              <a:ea typeface="+mj-ea"/>
            </a:endParaRPr>
          </a:p>
        </p:txBody>
      </p:sp>
      <p:sp>
        <p:nvSpPr>
          <p:cNvPr id="10" name="矩形 9"/>
          <p:cNvSpPr/>
          <p:nvPr/>
        </p:nvSpPr>
        <p:spPr>
          <a:xfrm>
            <a:off x="5272495" y="1946964"/>
            <a:ext cx="6239209" cy="338554"/>
          </a:xfrm>
          <a:prstGeom prst="rect">
            <a:avLst/>
          </a:prstGeom>
        </p:spPr>
        <p:txBody>
          <a:bodyPr wrap="none" lIns="91440" tIns="45720" rIns="91440" bIns="45720" anchor="t">
            <a:spAutoFit/>
          </a:bodyPr>
          <a:lstStyle/>
          <a:p>
            <a:r>
              <a:rPr lang="zh-TW" altLang="en-US" sz="1600" b="1">
                <a:solidFill>
                  <a:srgbClr val="92D050"/>
                </a:solidFill>
                <a:latin typeface="+mn-ea"/>
              </a:rPr>
              <a:t>晶片散熱模組: 最大接觸面積，高品質散熱片，達到最佳散熱效果。</a:t>
            </a:r>
          </a:p>
        </p:txBody>
      </p:sp>
      <p:sp>
        <p:nvSpPr>
          <p:cNvPr id="12" name="矩形 11"/>
          <p:cNvSpPr/>
          <p:nvPr/>
        </p:nvSpPr>
        <p:spPr>
          <a:xfrm>
            <a:off x="4967670" y="5920861"/>
            <a:ext cx="5890830" cy="584775"/>
          </a:xfrm>
          <a:prstGeom prst="rect">
            <a:avLst/>
          </a:prstGeom>
        </p:spPr>
        <p:txBody>
          <a:bodyPr wrap="square" lIns="91440" tIns="45720" rIns="91440" bIns="45720" anchor="t">
            <a:spAutoFit/>
          </a:bodyPr>
          <a:lstStyle/>
          <a:p>
            <a:r>
              <a:rPr lang="en-US" altLang="zh-TW" sz="1600" b="1">
                <a:solidFill>
                  <a:srgbClr val="FF3399"/>
                </a:solidFill>
                <a:latin typeface="+mj-ea"/>
                <a:ea typeface="+mj-ea"/>
              </a:rPr>
              <a:t>PCI Express 3.0 x8 </a:t>
            </a:r>
            <a:r>
              <a:rPr lang="zh-TW" altLang="en-US" sz="1600" b="1">
                <a:solidFill>
                  <a:srgbClr val="FF3399"/>
                </a:solidFill>
                <a:latin typeface="+mj-ea"/>
                <a:ea typeface="+mj-ea"/>
              </a:rPr>
              <a:t>匯流排 (向下支援 PCI Express 2.0)</a:t>
            </a:r>
            <a:endParaRPr lang="zh-TW"/>
          </a:p>
          <a:p>
            <a:r>
              <a:rPr lang="zh-TW" altLang="en-US" sz="1600" b="1">
                <a:solidFill>
                  <a:srgbClr val="FF3399"/>
                </a:solidFill>
                <a:latin typeface="+mj-ea"/>
                <a:ea typeface="+mj-ea"/>
              </a:rPr>
              <a:t>傳輸介面提供最高 </a:t>
            </a:r>
            <a:r>
              <a:rPr lang="en-US" altLang="zh-TW" sz="1600" b="1">
                <a:solidFill>
                  <a:srgbClr val="FF3399"/>
                </a:solidFill>
                <a:latin typeface="+mj-ea"/>
                <a:ea typeface="+mj-ea"/>
              </a:rPr>
              <a:t>64Gbit/s </a:t>
            </a:r>
            <a:r>
              <a:rPr lang="zh-TW" altLang="en-US" sz="1600" b="1">
                <a:solidFill>
                  <a:srgbClr val="FF3399"/>
                </a:solidFill>
                <a:latin typeface="+mj-ea"/>
                <a:ea typeface="+mj-ea"/>
              </a:rPr>
              <a:t>頻寬</a:t>
            </a:r>
            <a:endParaRPr lang="zh-TW"/>
          </a:p>
        </p:txBody>
      </p:sp>
      <p:sp>
        <p:nvSpPr>
          <p:cNvPr id="13" name="矩形 12"/>
          <p:cNvSpPr/>
          <p:nvPr/>
        </p:nvSpPr>
        <p:spPr>
          <a:xfrm>
            <a:off x="516133" y="3719753"/>
            <a:ext cx="1947667" cy="584775"/>
          </a:xfrm>
          <a:prstGeom prst="rect">
            <a:avLst/>
          </a:prstGeom>
        </p:spPr>
        <p:txBody>
          <a:bodyPr wrap="square">
            <a:spAutoFit/>
          </a:bodyPr>
          <a:lstStyle/>
          <a:p>
            <a:pPr algn="ctr"/>
            <a:r>
              <a:rPr lang="en-US" altLang="zh-TW" sz="1600" b="1">
                <a:solidFill>
                  <a:srgbClr val="47C4E1"/>
                </a:solidFill>
                <a:latin typeface="+mj-ea"/>
                <a:ea typeface="+mj-ea"/>
              </a:rPr>
              <a:t>2 x SFP+ 10GbE</a:t>
            </a:r>
          </a:p>
          <a:p>
            <a:pPr algn="ctr"/>
            <a:r>
              <a:rPr lang="zh-TW" altLang="en-US" sz="1600" b="1">
                <a:solidFill>
                  <a:srgbClr val="47C4E1"/>
                </a:solidFill>
                <a:latin typeface="+mj-ea"/>
                <a:ea typeface="+mj-ea"/>
              </a:rPr>
              <a:t>連接埠</a:t>
            </a:r>
          </a:p>
        </p:txBody>
      </p:sp>
      <p:cxnSp>
        <p:nvCxnSpPr>
          <p:cNvPr id="14" name="接點: 肘形 14">
            <a:extLst>
              <a:ext uri="{FF2B5EF4-FFF2-40B4-BE49-F238E27FC236}">
                <a16:creationId xmlns:a16="http://schemas.microsoft.com/office/drawing/2014/main" id="{66048A63-ED06-B0D2-D965-17F0BC62C339}"/>
              </a:ext>
            </a:extLst>
          </p:cNvPr>
          <p:cNvCxnSpPr>
            <a:cxnSpLocks/>
            <a:stCxn id="13" idx="2"/>
          </p:cNvCxnSpPr>
          <p:nvPr/>
        </p:nvCxnSpPr>
        <p:spPr>
          <a:xfrm rot="16200000" flipH="1">
            <a:off x="2171113" y="3623382"/>
            <a:ext cx="223254" cy="1585546"/>
          </a:xfrm>
          <a:prstGeom prst="bentConnector2">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5" name="接點: 肘形 17">
            <a:extLst>
              <a:ext uri="{FF2B5EF4-FFF2-40B4-BE49-F238E27FC236}">
                <a16:creationId xmlns:a16="http://schemas.microsoft.com/office/drawing/2014/main" id="{AA5B5973-F6FA-40ED-8989-42C307D007EB}"/>
              </a:ext>
            </a:extLst>
          </p:cNvPr>
          <p:cNvCxnSpPr>
            <a:cxnSpLocks/>
            <a:stCxn id="13" idx="0"/>
          </p:cNvCxnSpPr>
          <p:nvPr/>
        </p:nvCxnSpPr>
        <p:spPr>
          <a:xfrm rot="5400000" flipH="1" flipV="1">
            <a:off x="2162309" y="2806549"/>
            <a:ext cx="240862" cy="1585546"/>
          </a:xfrm>
          <a:prstGeom prst="bentConnector2">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99307665-0FDD-7E4D-501C-8FB0155918D8}"/>
              </a:ext>
            </a:extLst>
          </p:cNvPr>
          <p:cNvSpPr>
            <a:spLocks noGrp="1"/>
          </p:cNvSpPr>
          <p:nvPr>
            <p:ph type="title"/>
          </p:nvPr>
        </p:nvSpPr>
        <p:spPr/>
        <p:txBody>
          <a:bodyPr/>
          <a:lstStyle/>
          <a:p>
            <a:r>
              <a:rPr lang="en-US" altLang="zh-TW" sz="4000" b="1"/>
              <a:t>QXG-10G2SF-X710</a:t>
            </a:r>
            <a:r>
              <a:rPr lang="zh-TW" altLang="en-US" sz="4000" b="1"/>
              <a:t> 外觀配置</a:t>
            </a:r>
            <a:endParaRPr lang="zh-TW" altLang="en-US"/>
          </a:p>
        </p:txBody>
      </p:sp>
    </p:spTree>
    <p:extLst>
      <p:ext uri="{BB962C8B-B14F-4D97-AF65-F5344CB8AC3E}">
        <p14:creationId xmlns:p14="http://schemas.microsoft.com/office/powerpoint/2010/main" val="2734135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23166" y="2296841"/>
            <a:ext cx="2627642" cy="338554"/>
          </a:xfrm>
          <a:prstGeom prst="rect">
            <a:avLst/>
          </a:prstGeom>
        </p:spPr>
        <p:txBody>
          <a:bodyPr wrap="none">
            <a:spAutoFit/>
          </a:bodyPr>
          <a:lstStyle/>
          <a:p>
            <a:r>
              <a:rPr lang="zh-TW" altLang="en-US" sz="1600" b="1">
                <a:solidFill>
                  <a:schemeClr val="bg1"/>
                </a:solidFill>
              </a:rPr>
              <a:t>預裝半高 </a:t>
            </a:r>
            <a:r>
              <a:rPr lang="en-US" altLang="zh-TW" sz="1600" b="1">
                <a:solidFill>
                  <a:schemeClr val="bg1"/>
                </a:solidFill>
              </a:rPr>
              <a:t>Low profile </a:t>
            </a:r>
            <a:r>
              <a:rPr lang="zh-TW" altLang="en-US" sz="1600" b="1">
                <a:solidFill>
                  <a:schemeClr val="bg1"/>
                </a:solidFill>
              </a:rPr>
              <a:t>支架</a:t>
            </a:r>
          </a:p>
        </p:txBody>
      </p:sp>
      <p:sp>
        <p:nvSpPr>
          <p:cNvPr id="7" name="矩形 6"/>
          <p:cNvSpPr/>
          <p:nvPr/>
        </p:nvSpPr>
        <p:spPr>
          <a:xfrm>
            <a:off x="4865397" y="1928101"/>
            <a:ext cx="2539478" cy="338554"/>
          </a:xfrm>
          <a:prstGeom prst="rect">
            <a:avLst/>
          </a:prstGeom>
        </p:spPr>
        <p:txBody>
          <a:bodyPr wrap="none">
            <a:spAutoFit/>
          </a:bodyPr>
          <a:lstStyle/>
          <a:p>
            <a:r>
              <a:rPr lang="zh-TW" altLang="en-US" sz="1600" b="1">
                <a:solidFill>
                  <a:schemeClr val="bg1"/>
                </a:solidFill>
              </a:rPr>
              <a:t>附贈 </a:t>
            </a:r>
            <a:r>
              <a:rPr lang="en-US" altLang="zh-TW" sz="1600" b="1">
                <a:solidFill>
                  <a:schemeClr val="bg1"/>
                </a:solidFill>
              </a:rPr>
              <a:t>QNAP</a:t>
            </a:r>
            <a:r>
              <a:rPr lang="zh-TW" altLang="en-US" sz="1600" b="1">
                <a:solidFill>
                  <a:schemeClr val="bg1"/>
                </a:solidFill>
              </a:rPr>
              <a:t> 專用平板支架</a:t>
            </a:r>
          </a:p>
        </p:txBody>
      </p:sp>
      <p:cxnSp>
        <p:nvCxnSpPr>
          <p:cNvPr id="8" name="肘形接點 7"/>
          <p:cNvCxnSpPr>
            <a:cxnSpLocks/>
          </p:cNvCxnSpPr>
          <p:nvPr/>
        </p:nvCxnSpPr>
        <p:spPr>
          <a:xfrm rot="10800000" flipV="1">
            <a:off x="4125927" y="2097378"/>
            <a:ext cx="739470" cy="511269"/>
          </a:xfrm>
          <a:prstGeom prst="bentConnector2">
            <a:avLst/>
          </a:prstGeom>
          <a:ln w="38100">
            <a:solidFill>
              <a:srgbClr val="708693"/>
            </a:solidFill>
            <a:tailEnd type="triangle"/>
          </a:ln>
        </p:spPr>
        <p:style>
          <a:lnRef idx="1">
            <a:schemeClr val="accent1"/>
          </a:lnRef>
          <a:fillRef idx="0">
            <a:schemeClr val="accent1"/>
          </a:fillRef>
          <a:effectRef idx="0">
            <a:schemeClr val="accent1"/>
          </a:effectRef>
          <a:fontRef idx="minor">
            <a:schemeClr val="tx1"/>
          </a:fontRef>
        </p:style>
      </p:cxnSp>
      <p:cxnSp>
        <p:nvCxnSpPr>
          <p:cNvPr id="9" name="肘形接點 14">
            <a:extLst>
              <a:ext uri="{FF2B5EF4-FFF2-40B4-BE49-F238E27FC236}">
                <a16:creationId xmlns:a16="http://schemas.microsoft.com/office/drawing/2014/main" id="{95306720-001D-EAE3-43C0-D1483D1D8A19}"/>
              </a:ext>
            </a:extLst>
          </p:cNvPr>
          <p:cNvCxnSpPr>
            <a:cxnSpLocks/>
          </p:cNvCxnSpPr>
          <p:nvPr/>
        </p:nvCxnSpPr>
        <p:spPr>
          <a:xfrm rot="10800000" flipV="1">
            <a:off x="5283696" y="2470418"/>
            <a:ext cx="739470" cy="511269"/>
          </a:xfrm>
          <a:prstGeom prst="bentConnector2">
            <a:avLst/>
          </a:prstGeom>
          <a:ln w="38100">
            <a:solidFill>
              <a:srgbClr val="708693"/>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120413" y="6281098"/>
            <a:ext cx="2561920" cy="338554"/>
          </a:xfrm>
          <a:prstGeom prst="rect">
            <a:avLst/>
          </a:prstGeom>
        </p:spPr>
        <p:txBody>
          <a:bodyPr wrap="none">
            <a:spAutoFit/>
          </a:bodyPr>
          <a:lstStyle/>
          <a:p>
            <a:r>
              <a:rPr lang="zh-TW" altLang="en-US" sz="1600" b="1">
                <a:solidFill>
                  <a:schemeClr val="bg1"/>
                </a:solidFill>
              </a:rPr>
              <a:t>附贈全高 </a:t>
            </a:r>
            <a:r>
              <a:rPr lang="en-US" altLang="zh-TW" sz="1600" b="1">
                <a:solidFill>
                  <a:schemeClr val="bg1"/>
                </a:solidFill>
              </a:rPr>
              <a:t>Full height </a:t>
            </a:r>
            <a:r>
              <a:rPr lang="zh-TW" altLang="en-US" sz="1600" b="1">
                <a:solidFill>
                  <a:schemeClr val="bg1"/>
                </a:solidFill>
              </a:rPr>
              <a:t>支架</a:t>
            </a:r>
          </a:p>
        </p:txBody>
      </p:sp>
      <p:cxnSp>
        <p:nvCxnSpPr>
          <p:cNvPr id="11" name="肘形接點 10"/>
          <p:cNvCxnSpPr>
            <a:cxnSpLocks/>
            <a:stCxn id="10" idx="1"/>
          </p:cNvCxnSpPr>
          <p:nvPr/>
        </p:nvCxnSpPr>
        <p:spPr>
          <a:xfrm rot="10800000">
            <a:off x="2792587" y="5982447"/>
            <a:ext cx="327826" cy="467928"/>
          </a:xfrm>
          <a:prstGeom prst="bentConnector2">
            <a:avLst/>
          </a:prstGeom>
          <a:ln w="38100">
            <a:solidFill>
              <a:srgbClr val="708693"/>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3" name="圖片 2" descr="一張含有 螢幕擷取畫面, 電子產品, 文字 的圖片&#10;&#10;自動產生的描述">
            <a:extLst>
              <a:ext uri="{FF2B5EF4-FFF2-40B4-BE49-F238E27FC236}">
                <a16:creationId xmlns:a16="http://schemas.microsoft.com/office/drawing/2014/main" id="{C79F2597-10E5-95E1-F499-652B1776DB03}"/>
              </a:ext>
            </a:extLst>
          </p:cNvPr>
          <p:cNvPicPr>
            <a:picLocks noChangeAspect="1"/>
          </p:cNvPicPr>
          <p:nvPr/>
        </p:nvPicPr>
        <p:blipFill>
          <a:blip r:embed="rId3"/>
          <a:stretch>
            <a:fillRect/>
          </a:stretch>
        </p:blipFill>
        <p:spPr>
          <a:xfrm>
            <a:off x="2041378" y="1085218"/>
            <a:ext cx="8585200" cy="5365157"/>
          </a:xfrm>
          <a:prstGeom prst="rect">
            <a:avLst/>
          </a:prstGeom>
        </p:spPr>
      </p:pic>
      <p:sp>
        <p:nvSpPr>
          <p:cNvPr id="4" name="標題 3">
            <a:extLst>
              <a:ext uri="{FF2B5EF4-FFF2-40B4-BE49-F238E27FC236}">
                <a16:creationId xmlns:a16="http://schemas.microsoft.com/office/drawing/2014/main" id="{113807B4-6EFF-1022-E027-7779715E5266}"/>
              </a:ext>
            </a:extLst>
          </p:cNvPr>
          <p:cNvSpPr>
            <a:spLocks noGrp="1"/>
          </p:cNvSpPr>
          <p:nvPr>
            <p:ph type="title"/>
          </p:nvPr>
        </p:nvSpPr>
        <p:spPr/>
        <p:txBody>
          <a:bodyPr>
            <a:normAutofit/>
          </a:bodyPr>
          <a:lstStyle/>
          <a:p>
            <a:r>
              <a:rPr lang="en-US" altLang="zh-TW" sz="4000" b="1"/>
              <a:t>QXG-10G2SF-X710</a:t>
            </a:r>
            <a:r>
              <a:rPr lang="zh-TW" altLang="en-US" sz="4000" b="1"/>
              <a:t> 提供全高和半高網卡</a:t>
            </a:r>
            <a:br>
              <a:rPr lang="en-US" altLang="zh-TW" sz="4000" b="1"/>
            </a:br>
            <a:r>
              <a:rPr lang="zh-TW" altLang="en-US" sz="4000" b="1"/>
              <a:t>搭配 </a:t>
            </a:r>
            <a:r>
              <a:rPr lang="en-US" altLang="zh-TW" sz="4000" b="1"/>
              <a:t>Low-profile</a:t>
            </a:r>
            <a:r>
              <a:rPr lang="zh-TW" altLang="en-US" sz="4000" b="1"/>
              <a:t> 設計能適用於多數機箱</a:t>
            </a:r>
            <a:endParaRPr lang="zh-TW" altLang="en-US"/>
          </a:p>
        </p:txBody>
      </p:sp>
    </p:spTree>
    <p:extLst>
      <p:ext uri="{BB962C8B-B14F-4D97-AF65-F5344CB8AC3E}">
        <p14:creationId xmlns:p14="http://schemas.microsoft.com/office/powerpoint/2010/main" val="2649132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EBC3273-BA7D-7A79-9D7A-A2826C830125}"/>
              </a:ext>
            </a:extLst>
          </p:cNvPr>
          <p:cNvSpPr txBox="1"/>
          <p:nvPr/>
        </p:nvSpPr>
        <p:spPr>
          <a:xfrm>
            <a:off x="1353429" y="1667084"/>
            <a:ext cx="9244233" cy="10196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1600">
                <a:solidFill>
                  <a:schemeClr val="bg1"/>
                </a:solidFill>
                <a:latin typeface="Microsoft JhengHei"/>
                <a:ea typeface="Microsoft JhengHei"/>
                <a:cs typeface="Arial"/>
              </a:rPr>
              <a:t>QXG-10G2SF-X710</a:t>
            </a:r>
            <a:r>
              <a:rPr lang="zh-TW" altLang="en-US" sz="1600">
                <a:solidFill>
                  <a:schemeClr val="bg1"/>
                </a:solidFill>
                <a:latin typeface="Microsoft JhengHei"/>
                <a:ea typeface="Microsoft JhengHei"/>
                <a:cs typeface="Arial"/>
              </a:rPr>
              <a:t> 支援 </a:t>
            </a:r>
            <a:r>
              <a:rPr lang="en-US" altLang="zh-TW" sz="1600">
                <a:solidFill>
                  <a:schemeClr val="bg1"/>
                </a:solidFill>
                <a:latin typeface="Microsoft JhengHei"/>
                <a:ea typeface="Microsoft JhengHei"/>
                <a:cs typeface="Arial"/>
              </a:rPr>
              <a:t>iSCSI </a:t>
            </a:r>
            <a:r>
              <a:rPr lang="zh-TW" altLang="en-US" sz="1600">
                <a:solidFill>
                  <a:schemeClr val="bg1"/>
                </a:solidFill>
                <a:latin typeface="Microsoft JhengHei"/>
                <a:ea typeface="Microsoft JhengHei"/>
                <a:cs typeface="Arial"/>
              </a:rPr>
              <a:t>功能，若搭配電腦、伺服器與虛擬機等用戶端裝置，可直接將 </a:t>
            </a:r>
            <a:r>
              <a:rPr lang="en-US" altLang="zh-TW" sz="1600">
                <a:solidFill>
                  <a:schemeClr val="bg1"/>
                </a:solidFill>
                <a:latin typeface="Microsoft JhengHei"/>
                <a:ea typeface="Microsoft JhengHei"/>
                <a:cs typeface="Arial"/>
              </a:rPr>
              <a:t>QNAP NAS </a:t>
            </a:r>
            <a:r>
              <a:rPr lang="zh-TW" altLang="en-US" sz="1600">
                <a:solidFill>
                  <a:schemeClr val="bg1"/>
                </a:solidFill>
                <a:latin typeface="Microsoft JhengHei"/>
                <a:ea typeface="Microsoft JhengHei"/>
                <a:cs typeface="Arial"/>
              </a:rPr>
              <a:t>當作虛擬磁碟使用。用戶端亦可如操作本機磁碟一般，分割與格式化虛擬磁碟；虛擬磁碟另可作為儲存擴充設備或備份目的地，多種模式讓您靈活運用，增添更多虛擬化使用彈性。</a:t>
            </a:r>
            <a:endParaRPr lang="en-US" altLang="zh-TW" sz="1600">
              <a:solidFill>
                <a:schemeClr val="bg1"/>
              </a:solidFill>
              <a:latin typeface="Microsoft JhengHei"/>
              <a:ea typeface="Microsoft JhengHei"/>
              <a:cs typeface="Arial"/>
            </a:endParaRPr>
          </a:p>
        </p:txBody>
      </p:sp>
      <p:sp>
        <p:nvSpPr>
          <p:cNvPr id="6" name="矩形 5"/>
          <p:cNvSpPr/>
          <p:nvPr/>
        </p:nvSpPr>
        <p:spPr>
          <a:xfrm>
            <a:off x="2960306" y="2897593"/>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Initiator</a:t>
            </a:r>
            <a:endParaRPr lang="zh-TW" altLang="en-US" b="1">
              <a:solidFill>
                <a:schemeClr val="tx1"/>
              </a:solidFill>
            </a:endParaRPr>
          </a:p>
        </p:txBody>
      </p:sp>
      <p:sp>
        <p:nvSpPr>
          <p:cNvPr id="7" name="矩形 6"/>
          <p:cNvSpPr/>
          <p:nvPr/>
        </p:nvSpPr>
        <p:spPr>
          <a:xfrm>
            <a:off x="2960306" y="3647246"/>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SCSI</a:t>
            </a:r>
            <a:endParaRPr lang="zh-TW" altLang="en-US" b="1">
              <a:solidFill>
                <a:schemeClr val="tx1"/>
              </a:solidFill>
            </a:endParaRPr>
          </a:p>
        </p:txBody>
      </p:sp>
      <p:sp>
        <p:nvSpPr>
          <p:cNvPr id="8" name="矩形 7"/>
          <p:cNvSpPr/>
          <p:nvPr/>
        </p:nvSpPr>
        <p:spPr>
          <a:xfrm>
            <a:off x="2960306" y="4434487"/>
            <a:ext cx="1970600" cy="449246"/>
          </a:xfrm>
          <a:prstGeom prst="rect">
            <a:avLst/>
          </a:prstGeom>
          <a:solidFill>
            <a:srgbClr val="5B9BD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rPr>
              <a:t>iSCSI</a:t>
            </a:r>
            <a:endParaRPr lang="zh-TW" altLang="en-US" b="1">
              <a:solidFill>
                <a:schemeClr val="bg1"/>
              </a:solidFill>
            </a:endParaRPr>
          </a:p>
        </p:txBody>
      </p:sp>
      <p:sp>
        <p:nvSpPr>
          <p:cNvPr id="9" name="矩形 8"/>
          <p:cNvSpPr/>
          <p:nvPr/>
        </p:nvSpPr>
        <p:spPr>
          <a:xfrm>
            <a:off x="2960306" y="5217357"/>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TCP/IP</a:t>
            </a:r>
            <a:endParaRPr lang="zh-TW" altLang="en-US" b="1">
              <a:solidFill>
                <a:schemeClr val="tx1"/>
              </a:solidFill>
            </a:endParaRPr>
          </a:p>
        </p:txBody>
      </p:sp>
      <p:sp>
        <p:nvSpPr>
          <p:cNvPr id="10" name="矩形 9"/>
          <p:cNvSpPr/>
          <p:nvPr/>
        </p:nvSpPr>
        <p:spPr>
          <a:xfrm>
            <a:off x="7096310" y="2897593"/>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Target</a:t>
            </a:r>
            <a:endParaRPr lang="zh-TW" altLang="en-US" b="1">
              <a:solidFill>
                <a:schemeClr val="tx1"/>
              </a:solidFill>
            </a:endParaRPr>
          </a:p>
        </p:txBody>
      </p:sp>
      <p:sp>
        <p:nvSpPr>
          <p:cNvPr id="11" name="矩形 10"/>
          <p:cNvSpPr/>
          <p:nvPr/>
        </p:nvSpPr>
        <p:spPr>
          <a:xfrm>
            <a:off x="7096310" y="3647246"/>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SCSI</a:t>
            </a:r>
            <a:endParaRPr lang="zh-TW" altLang="en-US" b="1">
              <a:solidFill>
                <a:schemeClr val="tx1"/>
              </a:solidFill>
            </a:endParaRPr>
          </a:p>
        </p:txBody>
      </p:sp>
      <p:sp>
        <p:nvSpPr>
          <p:cNvPr id="12" name="矩形 11"/>
          <p:cNvSpPr/>
          <p:nvPr/>
        </p:nvSpPr>
        <p:spPr>
          <a:xfrm>
            <a:off x="7096310" y="4434487"/>
            <a:ext cx="1970600" cy="449246"/>
          </a:xfrm>
          <a:prstGeom prst="rect">
            <a:avLst/>
          </a:prstGeom>
          <a:solidFill>
            <a:srgbClr val="5B9BD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rPr>
              <a:t>iSCSI</a:t>
            </a:r>
            <a:endParaRPr lang="zh-TW" altLang="en-US" b="1">
              <a:solidFill>
                <a:schemeClr val="bg1"/>
              </a:solidFill>
            </a:endParaRPr>
          </a:p>
        </p:txBody>
      </p:sp>
      <p:sp>
        <p:nvSpPr>
          <p:cNvPr id="13" name="矩形 12"/>
          <p:cNvSpPr/>
          <p:nvPr/>
        </p:nvSpPr>
        <p:spPr>
          <a:xfrm>
            <a:off x="7096310" y="5217357"/>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TCP/IP</a:t>
            </a:r>
            <a:endParaRPr lang="zh-TW" altLang="en-US" b="1">
              <a:solidFill>
                <a:schemeClr val="tx1"/>
              </a:solidFill>
            </a:endParaRPr>
          </a:p>
        </p:txBody>
      </p:sp>
      <p:cxnSp>
        <p:nvCxnSpPr>
          <p:cNvPr id="14" name="肘形接點 13"/>
          <p:cNvCxnSpPr>
            <a:cxnSpLocks/>
            <a:stCxn id="9" idx="2"/>
          </p:cNvCxnSpPr>
          <p:nvPr/>
        </p:nvCxnSpPr>
        <p:spPr>
          <a:xfrm rot="16200000" flipH="1">
            <a:off x="4219747" y="5392461"/>
            <a:ext cx="557349" cy="1105631"/>
          </a:xfrm>
          <a:prstGeom prst="bentConnector2">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肘形接點 14"/>
          <p:cNvCxnSpPr>
            <a:cxnSpLocks/>
            <a:endCxn id="13" idx="2"/>
          </p:cNvCxnSpPr>
          <p:nvPr/>
        </p:nvCxnSpPr>
        <p:spPr>
          <a:xfrm flipV="1">
            <a:off x="7094600" y="5666603"/>
            <a:ext cx="987010" cy="557349"/>
          </a:xfrm>
          <a:prstGeom prst="bentConnector2">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stCxn id="8" idx="2"/>
            <a:endCxn id="9" idx="0"/>
          </p:cNvCxnSpPr>
          <p:nvPr/>
        </p:nvCxnSpPr>
        <p:spPr>
          <a:xfrm>
            <a:off x="3945606" y="4883733"/>
            <a:ext cx="0" cy="333624"/>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7" idx="2"/>
            <a:endCxn id="8" idx="0"/>
          </p:cNvCxnSpPr>
          <p:nvPr/>
        </p:nvCxnSpPr>
        <p:spPr>
          <a:xfrm>
            <a:off x="3945606" y="4096492"/>
            <a:ext cx="0" cy="337995"/>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stCxn id="11" idx="2"/>
            <a:endCxn id="12" idx="0"/>
          </p:cNvCxnSpPr>
          <p:nvPr/>
        </p:nvCxnSpPr>
        <p:spPr>
          <a:xfrm>
            <a:off x="8081610" y="4096492"/>
            <a:ext cx="0" cy="337995"/>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stCxn id="12" idx="2"/>
            <a:endCxn id="13" idx="0"/>
          </p:cNvCxnSpPr>
          <p:nvPr/>
        </p:nvCxnSpPr>
        <p:spPr>
          <a:xfrm>
            <a:off x="8081610" y="4883733"/>
            <a:ext cx="0" cy="333624"/>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圖形 6" descr="雲朵 外框">
            <a:extLst>
              <a:ext uri="{FF2B5EF4-FFF2-40B4-BE49-F238E27FC236}">
                <a16:creationId xmlns:a16="http://schemas.microsoft.com/office/drawing/2014/main" id="{06CFD195-F5BB-EEBC-EBDB-D60A9DEA867B}"/>
              </a:ext>
            </a:extLst>
          </p:cNvPr>
          <p:cNvPicPr>
            <a:picLocks noChangeAspect="1"/>
          </p:cNvPicPr>
          <p:nvPr/>
        </p:nvPicPr>
        <p:blipFill rotWithShape="1">
          <a:blip r:embed="rId3">
            <a:extLst>
              <a:ext uri="{28A0092B-C50C-407E-A947-70E740481C1C}">
                <a14:useLocalDpi xmlns:a14="http://schemas.microsoft.com/office/drawing/2010/main" val="0"/>
              </a:ext>
            </a:extLst>
          </a:blip>
          <a:srcRect t="22839" b="21684"/>
          <a:stretch/>
        </p:blipFill>
        <p:spPr>
          <a:xfrm>
            <a:off x="4995175" y="5441980"/>
            <a:ext cx="2228250" cy="1236146"/>
          </a:xfrm>
          <a:prstGeom prst="rect">
            <a:avLst/>
          </a:prstGeom>
        </p:spPr>
      </p:pic>
      <p:sp>
        <p:nvSpPr>
          <p:cNvPr id="21" name="文字方塊 20">
            <a:extLst>
              <a:ext uri="{FF2B5EF4-FFF2-40B4-BE49-F238E27FC236}">
                <a16:creationId xmlns:a16="http://schemas.microsoft.com/office/drawing/2014/main" id="{12E139E9-0C90-E236-6C78-ACDB86D92105}"/>
              </a:ext>
            </a:extLst>
          </p:cNvPr>
          <p:cNvSpPr txBox="1"/>
          <p:nvPr/>
        </p:nvSpPr>
        <p:spPr>
          <a:xfrm>
            <a:off x="5603769" y="6039285"/>
            <a:ext cx="938299" cy="369332"/>
          </a:xfrm>
          <a:prstGeom prst="rect">
            <a:avLst/>
          </a:prstGeom>
          <a:noFill/>
        </p:spPr>
        <p:txBody>
          <a:bodyPr wrap="square">
            <a:spAutoFit/>
          </a:bodyPr>
          <a:lstStyle/>
          <a:p>
            <a:pPr algn="ctr"/>
            <a:r>
              <a:rPr lang="en-US" altLang="zh-TW" sz="1800" b="1">
                <a:solidFill>
                  <a:schemeClr val="bg1"/>
                </a:solidFill>
              </a:rPr>
              <a:t>IP</a:t>
            </a:r>
            <a:r>
              <a:rPr lang="zh-TW" altLang="en-US" sz="1800" b="1">
                <a:solidFill>
                  <a:schemeClr val="bg1"/>
                </a:solidFill>
              </a:rPr>
              <a:t>網路</a:t>
            </a:r>
          </a:p>
        </p:txBody>
      </p:sp>
      <p:sp>
        <p:nvSpPr>
          <p:cNvPr id="2" name="標題 1">
            <a:extLst>
              <a:ext uri="{FF2B5EF4-FFF2-40B4-BE49-F238E27FC236}">
                <a16:creationId xmlns:a16="http://schemas.microsoft.com/office/drawing/2014/main" id="{62545CFE-54E8-9129-C654-9C1C04C25E92}"/>
              </a:ext>
            </a:extLst>
          </p:cNvPr>
          <p:cNvSpPr>
            <a:spLocks noGrp="1"/>
          </p:cNvSpPr>
          <p:nvPr>
            <p:ph type="title"/>
          </p:nvPr>
        </p:nvSpPr>
        <p:spPr/>
        <p:txBody>
          <a:bodyPr/>
          <a:lstStyle/>
          <a:p>
            <a:r>
              <a:rPr lang="zh-TW" altLang="en-US"/>
              <a:t>支援</a:t>
            </a:r>
            <a:r>
              <a:rPr lang="en-US" altLang="zh-TW"/>
              <a:t>iSCSI</a:t>
            </a:r>
            <a:r>
              <a:rPr lang="zh-TW" altLang="en-US"/>
              <a:t>，提升操作彈性</a:t>
            </a:r>
          </a:p>
        </p:txBody>
      </p:sp>
    </p:spTree>
    <p:extLst>
      <p:ext uri="{BB962C8B-B14F-4D97-AF65-F5344CB8AC3E}">
        <p14:creationId xmlns:p14="http://schemas.microsoft.com/office/powerpoint/2010/main" val="611484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EBC3273-BA7D-7A79-9D7A-A2826C830125}"/>
              </a:ext>
            </a:extLst>
          </p:cNvPr>
          <p:cNvSpPr txBox="1"/>
          <p:nvPr/>
        </p:nvSpPr>
        <p:spPr>
          <a:xfrm>
            <a:off x="1065319" y="1672112"/>
            <a:ext cx="97245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solidFill>
                  <a:schemeClr val="bg1"/>
                </a:solidFill>
                <a:latin typeface="Microsoft JhengHei"/>
                <a:ea typeface="Microsoft JhengHei"/>
                <a:cs typeface="Arial"/>
              </a:rPr>
              <a:t>QXG-10G2SF-X710</a:t>
            </a:r>
            <a:r>
              <a:rPr lang="zh-TW" altLang="en-US" sz="2000">
                <a:solidFill>
                  <a:schemeClr val="bg1"/>
                </a:solidFill>
                <a:latin typeface="Microsoft JhengHei"/>
                <a:ea typeface="Microsoft JhengHei"/>
                <a:cs typeface="Arial"/>
              </a:rPr>
              <a:t>支援 </a:t>
            </a:r>
            <a:r>
              <a:rPr lang="en-US" altLang="zh-TW" sz="2000">
                <a:solidFill>
                  <a:schemeClr val="bg1"/>
                </a:solidFill>
                <a:latin typeface="Microsoft JhengHei"/>
                <a:ea typeface="Microsoft JhengHei"/>
                <a:cs typeface="Arial"/>
              </a:rPr>
              <a:t>SR-IOV </a:t>
            </a:r>
            <a:r>
              <a:rPr lang="zh-TW" altLang="en-US" sz="2000">
                <a:solidFill>
                  <a:schemeClr val="bg1"/>
                </a:solidFill>
                <a:latin typeface="Microsoft JhengHei"/>
                <a:ea typeface="Microsoft JhengHei"/>
                <a:cs typeface="Arial"/>
              </a:rPr>
              <a:t>功能，安裝在 </a:t>
            </a:r>
            <a:r>
              <a:rPr lang="en-US" altLang="zh-TW" sz="2000">
                <a:solidFill>
                  <a:schemeClr val="bg1"/>
                </a:solidFill>
                <a:latin typeface="Microsoft JhengHei"/>
                <a:ea typeface="Microsoft JhengHei"/>
                <a:cs typeface="Arial"/>
              </a:rPr>
              <a:t>NAS </a:t>
            </a:r>
            <a:r>
              <a:rPr lang="zh-TW" altLang="en-US" sz="2000">
                <a:solidFill>
                  <a:schemeClr val="bg1"/>
                </a:solidFill>
                <a:latin typeface="Microsoft JhengHei"/>
                <a:ea typeface="Microsoft JhengHei"/>
                <a:cs typeface="Arial"/>
              </a:rPr>
              <a:t>上可將實體網卡的頻寬資源直接分配給虛擬機，減少網路頻寬耗損而提升網路效率，且更加穩定，亦有助於減少 </a:t>
            </a:r>
            <a:r>
              <a:rPr lang="en-US" altLang="zh-TW" sz="2000">
                <a:solidFill>
                  <a:schemeClr val="bg1"/>
                </a:solidFill>
                <a:latin typeface="Microsoft JhengHei"/>
                <a:ea typeface="Microsoft JhengHei"/>
                <a:cs typeface="Arial"/>
              </a:rPr>
              <a:t>Hypervisor </a:t>
            </a:r>
            <a:r>
              <a:rPr lang="zh-TW" altLang="en-US" sz="2000">
                <a:solidFill>
                  <a:schemeClr val="bg1"/>
                </a:solidFill>
                <a:latin typeface="Microsoft JhengHei"/>
                <a:ea typeface="Microsoft JhengHei"/>
                <a:cs typeface="Arial"/>
              </a:rPr>
              <a:t>的 </a:t>
            </a:r>
            <a:r>
              <a:rPr lang="en-US" altLang="zh-TW" sz="2000">
                <a:solidFill>
                  <a:schemeClr val="bg1"/>
                </a:solidFill>
                <a:latin typeface="Microsoft JhengHei"/>
                <a:ea typeface="Microsoft JhengHei"/>
                <a:cs typeface="Arial"/>
              </a:rPr>
              <a:t>CPU </a:t>
            </a:r>
            <a:r>
              <a:rPr lang="zh-TW" altLang="en-US" sz="2000">
                <a:solidFill>
                  <a:schemeClr val="bg1"/>
                </a:solidFill>
                <a:latin typeface="Microsoft JhengHei"/>
                <a:ea typeface="Microsoft JhengHei"/>
                <a:cs typeface="Arial"/>
              </a:rPr>
              <a:t>占用率。</a:t>
            </a:r>
            <a:endParaRPr lang="en-US" altLang="zh-TW" sz="2000">
              <a:solidFill>
                <a:schemeClr val="bg1"/>
              </a:solidFill>
              <a:latin typeface="Microsoft JhengHei"/>
              <a:ea typeface="Microsoft JhengHei"/>
              <a:cs typeface="Arial"/>
            </a:endParaRPr>
          </a:p>
        </p:txBody>
      </p:sp>
      <p:sp>
        <p:nvSpPr>
          <p:cNvPr id="3" name="矩形 2"/>
          <p:cNvSpPr/>
          <p:nvPr/>
        </p:nvSpPr>
        <p:spPr>
          <a:xfrm>
            <a:off x="6592801" y="4431759"/>
            <a:ext cx="4339430" cy="923330"/>
          </a:xfrm>
          <a:prstGeom prst="rect">
            <a:avLst/>
          </a:prstGeom>
        </p:spPr>
        <p:txBody>
          <a:bodyPr wrap="square">
            <a:spAutoFit/>
          </a:bodyPr>
          <a:lstStyle/>
          <a:p>
            <a:r>
              <a:rPr lang="zh-TW" altLang="en-US">
                <a:solidFill>
                  <a:schemeClr val="bg1"/>
                </a:solidFill>
                <a:latin typeface="微軟正黑體" panose="020B0604030504040204" pitchFamily="34" charset="-120"/>
                <a:ea typeface="微軟正黑體" panose="020B0604030504040204" pitchFamily="34" charset="-120"/>
              </a:rPr>
              <a:t>特定 </a:t>
            </a:r>
            <a:r>
              <a:rPr lang="en-US" altLang="zh-TW">
                <a:solidFill>
                  <a:schemeClr val="bg1"/>
                </a:solidFill>
                <a:latin typeface="微軟正黑體" panose="020B0604030504040204" pitchFamily="34" charset="-120"/>
                <a:ea typeface="微軟正黑體" panose="020B0604030504040204" pitchFamily="34" charset="-120"/>
              </a:rPr>
              <a:t>QNAP NAS </a:t>
            </a:r>
            <a:r>
              <a:rPr lang="zh-TW" altLang="en-US">
                <a:solidFill>
                  <a:schemeClr val="bg1"/>
                </a:solidFill>
                <a:latin typeface="微軟正黑體" panose="020B0604030504040204" pitchFamily="34" charset="-120"/>
                <a:ea typeface="微軟正黑體" panose="020B0604030504040204" pitchFamily="34" charset="-120"/>
              </a:rPr>
              <a:t>及設備支援將硬體資源直通 </a:t>
            </a:r>
            <a:r>
              <a:rPr lang="en-US" altLang="zh-TW">
                <a:solidFill>
                  <a:schemeClr val="bg1"/>
                </a:solidFill>
                <a:latin typeface="微軟正黑體" panose="020B0604030504040204" pitchFamily="34" charset="-120"/>
                <a:ea typeface="微軟正黑體" panose="020B0604030504040204" pitchFamily="34" charset="-120"/>
              </a:rPr>
              <a:t>(</a:t>
            </a:r>
            <a:r>
              <a:rPr lang="en-US" altLang="zh-TW" err="1">
                <a:solidFill>
                  <a:schemeClr val="bg1"/>
                </a:solidFill>
                <a:latin typeface="微軟正黑體" panose="020B0604030504040204" pitchFamily="34" charset="-120"/>
                <a:ea typeface="微軟正黑體" panose="020B0604030504040204" pitchFamily="34" charset="-120"/>
              </a:rPr>
              <a:t>Passthrough</a:t>
            </a:r>
            <a:r>
              <a:rPr lang="en-US" altLang="zh-TW">
                <a:solidFill>
                  <a:schemeClr val="bg1"/>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指派給虛擬機，可大幅提升虛擬機效能並強化虛擬機應用潛力。</a:t>
            </a:r>
          </a:p>
        </p:txBody>
      </p:sp>
      <p:sp>
        <p:nvSpPr>
          <p:cNvPr id="6" name="矩形 5"/>
          <p:cNvSpPr/>
          <p:nvPr/>
        </p:nvSpPr>
        <p:spPr>
          <a:xfrm>
            <a:off x="6592801" y="3808499"/>
            <a:ext cx="3929282" cy="523220"/>
          </a:xfrm>
          <a:prstGeom prst="rect">
            <a:avLst/>
          </a:prstGeom>
        </p:spPr>
        <p:txBody>
          <a:bodyPr wrap="none">
            <a:spAutoFit/>
          </a:bodyPr>
          <a:lstStyle/>
          <a:p>
            <a:pPr algn="ctr" fontAlgn="base"/>
            <a:r>
              <a:rPr lang="zh-TW" altLang="en-US" sz="2800" b="1">
                <a:solidFill>
                  <a:srgbClr val="06FAF3"/>
                </a:solidFill>
                <a:latin typeface="微軟正黑體" panose="020B0604030504040204" pitchFamily="34" charset="-120"/>
                <a:ea typeface="微軟正黑體" panose="020B0604030504040204" pitchFamily="34" charset="-120"/>
              </a:rPr>
              <a:t>硬體加速</a:t>
            </a:r>
            <a:r>
              <a:rPr lang="zh-TW" altLang="en-US" b="1">
                <a:solidFill>
                  <a:srgbClr val="212529"/>
                </a:solidFill>
                <a:latin typeface="微軟正黑體" panose="020B0604030504040204" pitchFamily="34" charset="-120"/>
                <a:ea typeface="微軟正黑體" panose="020B0604030504040204" pitchFamily="34" charset="-120"/>
              </a:rPr>
              <a:t>，</a:t>
            </a:r>
            <a:r>
              <a:rPr lang="zh-TW" altLang="en-US" b="1">
                <a:solidFill>
                  <a:schemeClr val="bg1"/>
                </a:solidFill>
                <a:latin typeface="微軟正黑體" panose="020B0604030504040204" pitchFamily="34" charset="-120"/>
                <a:ea typeface="微軟正黑體" panose="020B0604030504040204" pitchFamily="34" charset="-120"/>
              </a:rPr>
              <a:t>讓虛擬機效能再進化</a:t>
            </a:r>
            <a:endParaRPr lang="zh-TW" altLang="en-US" b="1" i="0">
              <a:solidFill>
                <a:schemeClr val="bg1"/>
              </a:solidFill>
              <a:effectLst/>
              <a:latin typeface="微軟正黑體" panose="020B0604030504040204" pitchFamily="34" charset="-120"/>
              <a:ea typeface="微軟正黑體" panose="020B0604030504040204" pitchFamily="34" charset="-120"/>
            </a:endParaRPr>
          </a:p>
        </p:txBody>
      </p:sp>
      <p:sp>
        <p:nvSpPr>
          <p:cNvPr id="8" name="標題 7">
            <a:extLst>
              <a:ext uri="{FF2B5EF4-FFF2-40B4-BE49-F238E27FC236}">
                <a16:creationId xmlns:a16="http://schemas.microsoft.com/office/drawing/2014/main" id="{F65574DB-7D3A-550C-72D5-94BF4560D6A6}"/>
              </a:ext>
            </a:extLst>
          </p:cNvPr>
          <p:cNvSpPr>
            <a:spLocks noGrp="1"/>
          </p:cNvSpPr>
          <p:nvPr>
            <p:ph type="title"/>
          </p:nvPr>
        </p:nvSpPr>
        <p:spPr/>
        <p:txBody>
          <a:bodyPr/>
          <a:lstStyle/>
          <a:p>
            <a:r>
              <a:rPr lang="zh-TW" altLang="en-US" sz="4000" b="1"/>
              <a:t>支援 </a:t>
            </a:r>
            <a:r>
              <a:rPr lang="en-US" altLang="zh-TW" sz="4000" b="1"/>
              <a:t>SR-IOV</a:t>
            </a:r>
            <a:r>
              <a:rPr lang="zh-TW" altLang="en-US" sz="4000" b="1"/>
              <a:t>，提升虛擬機網路效能</a:t>
            </a:r>
            <a:endParaRPr lang="zh-TW" altLang="en-US"/>
          </a:p>
        </p:txBody>
      </p:sp>
      <p:grpSp>
        <p:nvGrpSpPr>
          <p:cNvPr id="31" name="群組 30">
            <a:extLst>
              <a:ext uri="{FF2B5EF4-FFF2-40B4-BE49-F238E27FC236}">
                <a16:creationId xmlns:a16="http://schemas.microsoft.com/office/drawing/2014/main" id="{1389E616-C625-458C-BFA7-A774FDC80DB7}"/>
              </a:ext>
            </a:extLst>
          </p:cNvPr>
          <p:cNvGrpSpPr/>
          <p:nvPr/>
        </p:nvGrpSpPr>
        <p:grpSpPr>
          <a:xfrm>
            <a:off x="1150439" y="2825674"/>
            <a:ext cx="5243620" cy="3825521"/>
            <a:chOff x="1150439" y="2825674"/>
            <a:chExt cx="5243620" cy="3825521"/>
          </a:xfrm>
        </p:grpSpPr>
        <p:sp>
          <p:nvSpPr>
            <p:cNvPr id="9" name="矩形 8">
              <a:extLst>
                <a:ext uri="{FF2B5EF4-FFF2-40B4-BE49-F238E27FC236}">
                  <a16:creationId xmlns:a16="http://schemas.microsoft.com/office/drawing/2014/main" id="{2100985D-7F6D-3F45-4A36-B316DBE8F2FF}"/>
                </a:ext>
              </a:extLst>
            </p:cNvPr>
            <p:cNvSpPr/>
            <p:nvPr/>
          </p:nvSpPr>
          <p:spPr>
            <a:xfrm>
              <a:off x="1150439" y="3539364"/>
              <a:ext cx="4869361" cy="488158"/>
            </a:xfrm>
            <a:prstGeom prst="rect">
              <a:avLst/>
            </a:prstGeom>
            <a:solidFill>
              <a:srgbClr val="FFA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7DF683DA-CBFC-9BB7-1B80-7D5CA04B495F}"/>
                </a:ext>
              </a:extLst>
            </p:cNvPr>
            <p:cNvSpPr txBox="1"/>
            <p:nvPr/>
          </p:nvSpPr>
          <p:spPr>
            <a:xfrm>
              <a:off x="1257538" y="3598777"/>
              <a:ext cx="1872831" cy="369332"/>
            </a:xfrm>
            <a:prstGeom prst="rect">
              <a:avLst/>
            </a:prstGeom>
            <a:noFill/>
          </p:spPr>
          <p:txBody>
            <a:bodyPr wrap="square" rtlCol="0">
              <a:spAutoFit/>
            </a:bodyPr>
            <a:lstStyle/>
            <a:p>
              <a:r>
                <a:rPr lang="en-US" altLang="zh-TW" b="1"/>
                <a:t>Application</a:t>
              </a:r>
              <a:endParaRPr lang="zh-TW" altLang="en-US" b="1"/>
            </a:p>
          </p:txBody>
        </p:sp>
        <p:sp>
          <p:nvSpPr>
            <p:cNvPr id="11" name="矩形 10">
              <a:extLst>
                <a:ext uri="{FF2B5EF4-FFF2-40B4-BE49-F238E27FC236}">
                  <a16:creationId xmlns:a16="http://schemas.microsoft.com/office/drawing/2014/main" id="{E55BAC6A-DF6A-FC80-3ACD-5D738BFF0144}"/>
                </a:ext>
              </a:extLst>
            </p:cNvPr>
            <p:cNvSpPr/>
            <p:nvPr/>
          </p:nvSpPr>
          <p:spPr>
            <a:xfrm>
              <a:off x="1150440" y="4105746"/>
              <a:ext cx="4869362" cy="488158"/>
            </a:xfrm>
            <a:prstGeom prst="rect">
              <a:avLst/>
            </a:prstGeom>
            <a:solidFill>
              <a:srgbClr val="86CC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2F3E7644-1CF4-64D9-8DC6-665AD82E261F}"/>
                </a:ext>
              </a:extLst>
            </p:cNvPr>
            <p:cNvSpPr txBox="1"/>
            <p:nvPr/>
          </p:nvSpPr>
          <p:spPr>
            <a:xfrm>
              <a:off x="1257536" y="4165159"/>
              <a:ext cx="2374174" cy="369332"/>
            </a:xfrm>
            <a:prstGeom prst="rect">
              <a:avLst/>
            </a:prstGeom>
            <a:noFill/>
          </p:spPr>
          <p:txBody>
            <a:bodyPr wrap="square" rtlCol="0">
              <a:spAutoFit/>
            </a:bodyPr>
            <a:lstStyle/>
            <a:p>
              <a:r>
                <a:rPr lang="en-US" altLang="zh-TW" b="1"/>
                <a:t>Guest OS Kernel</a:t>
              </a:r>
              <a:endParaRPr lang="zh-TW" altLang="en-US" b="1"/>
            </a:p>
          </p:txBody>
        </p:sp>
        <p:sp>
          <p:nvSpPr>
            <p:cNvPr id="13" name="矩形 12">
              <a:extLst>
                <a:ext uri="{FF2B5EF4-FFF2-40B4-BE49-F238E27FC236}">
                  <a16:creationId xmlns:a16="http://schemas.microsoft.com/office/drawing/2014/main" id="{BA287E62-768A-E3B4-D171-2CA2E7F82F5F}"/>
                </a:ext>
              </a:extLst>
            </p:cNvPr>
            <p:cNvSpPr/>
            <p:nvPr/>
          </p:nvSpPr>
          <p:spPr>
            <a:xfrm>
              <a:off x="1150440" y="4672128"/>
              <a:ext cx="3866055" cy="488158"/>
            </a:xfrm>
            <a:prstGeom prst="rect">
              <a:avLst/>
            </a:prstGeom>
            <a:solidFill>
              <a:srgbClr val="66C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B6955297-2AAA-7D8D-1767-2E0C4CD6EACF}"/>
                </a:ext>
              </a:extLst>
            </p:cNvPr>
            <p:cNvSpPr txBox="1"/>
            <p:nvPr/>
          </p:nvSpPr>
          <p:spPr>
            <a:xfrm>
              <a:off x="1240285" y="4731541"/>
              <a:ext cx="2339723" cy="369332"/>
            </a:xfrm>
            <a:prstGeom prst="rect">
              <a:avLst/>
            </a:prstGeom>
            <a:noFill/>
          </p:spPr>
          <p:txBody>
            <a:bodyPr wrap="square" rtlCol="0">
              <a:spAutoFit/>
            </a:bodyPr>
            <a:lstStyle/>
            <a:p>
              <a:r>
                <a:rPr lang="en-US" altLang="zh-TW" b="1"/>
                <a:t>Hypervisor Kernel</a:t>
              </a:r>
              <a:endParaRPr lang="zh-TW" altLang="en-US" b="1"/>
            </a:p>
          </p:txBody>
        </p:sp>
        <p:sp>
          <p:nvSpPr>
            <p:cNvPr id="21" name="矩形 20">
              <a:extLst>
                <a:ext uri="{FF2B5EF4-FFF2-40B4-BE49-F238E27FC236}">
                  <a16:creationId xmlns:a16="http://schemas.microsoft.com/office/drawing/2014/main" id="{F3BA5B51-D853-066D-A66C-8BFE4F6E83F7}"/>
                </a:ext>
              </a:extLst>
            </p:cNvPr>
            <p:cNvSpPr/>
            <p:nvPr/>
          </p:nvSpPr>
          <p:spPr>
            <a:xfrm>
              <a:off x="5693264" y="4672128"/>
              <a:ext cx="326538" cy="488158"/>
            </a:xfrm>
            <a:prstGeom prst="rect">
              <a:avLst/>
            </a:prstGeom>
            <a:solidFill>
              <a:srgbClr val="66C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21E473F5-5632-BA88-54F8-B2602D017E73}"/>
                </a:ext>
              </a:extLst>
            </p:cNvPr>
            <p:cNvSpPr/>
            <p:nvPr/>
          </p:nvSpPr>
          <p:spPr>
            <a:xfrm>
              <a:off x="1150439" y="5238511"/>
              <a:ext cx="4869363" cy="488158"/>
            </a:xfrm>
            <a:prstGeom prst="rect">
              <a:avLst/>
            </a:prstGeom>
            <a:solidFill>
              <a:srgbClr val="669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2B54B307-E579-0226-66C0-06C2D325D47C}"/>
                </a:ext>
              </a:extLst>
            </p:cNvPr>
            <p:cNvSpPr txBox="1"/>
            <p:nvPr/>
          </p:nvSpPr>
          <p:spPr>
            <a:xfrm>
              <a:off x="1257536" y="5297924"/>
              <a:ext cx="2558577" cy="369332"/>
            </a:xfrm>
            <a:prstGeom prst="rect">
              <a:avLst/>
            </a:prstGeom>
            <a:noFill/>
          </p:spPr>
          <p:txBody>
            <a:bodyPr wrap="square" rtlCol="0">
              <a:spAutoFit/>
            </a:bodyPr>
            <a:lstStyle/>
            <a:p>
              <a:r>
                <a:rPr lang="en-US" altLang="zh-TW" b="1"/>
                <a:t>Device</a:t>
              </a:r>
              <a:endParaRPr lang="zh-TW" altLang="en-US" b="1"/>
            </a:p>
          </p:txBody>
        </p:sp>
        <p:sp>
          <p:nvSpPr>
            <p:cNvPr id="22" name="文字方塊 21">
              <a:extLst>
                <a:ext uri="{FF2B5EF4-FFF2-40B4-BE49-F238E27FC236}">
                  <a16:creationId xmlns:a16="http://schemas.microsoft.com/office/drawing/2014/main" id="{B3CFA7F2-9746-4753-5F7E-4E3BDBA86D4F}"/>
                </a:ext>
              </a:extLst>
            </p:cNvPr>
            <p:cNvSpPr txBox="1"/>
            <p:nvPr/>
          </p:nvSpPr>
          <p:spPr>
            <a:xfrm>
              <a:off x="2877680" y="2838651"/>
              <a:ext cx="1529489" cy="584775"/>
            </a:xfrm>
            <a:prstGeom prst="rect">
              <a:avLst/>
            </a:prstGeom>
            <a:noFill/>
          </p:spPr>
          <p:txBody>
            <a:bodyPr wrap="square" rtlCol="0">
              <a:spAutoFit/>
            </a:bodyPr>
            <a:lstStyle/>
            <a:p>
              <a:pPr algn="ctr"/>
              <a:r>
                <a:rPr lang="en-US" altLang="zh-TW" sz="1600" b="1">
                  <a:solidFill>
                    <a:schemeClr val="bg1"/>
                  </a:solidFill>
                </a:rPr>
                <a:t>Without Acceleration</a:t>
              </a:r>
              <a:endParaRPr lang="zh-TW" altLang="en-US" sz="1600" b="1">
                <a:solidFill>
                  <a:schemeClr val="bg1"/>
                </a:solidFill>
              </a:endParaRPr>
            </a:p>
          </p:txBody>
        </p:sp>
        <p:sp>
          <p:nvSpPr>
            <p:cNvPr id="23" name="文字方塊 22">
              <a:extLst>
                <a:ext uri="{FF2B5EF4-FFF2-40B4-BE49-F238E27FC236}">
                  <a16:creationId xmlns:a16="http://schemas.microsoft.com/office/drawing/2014/main" id="{353483FC-26AC-C9FD-C29B-747A2DF9ED62}"/>
                </a:ext>
              </a:extLst>
            </p:cNvPr>
            <p:cNvSpPr txBox="1"/>
            <p:nvPr/>
          </p:nvSpPr>
          <p:spPr>
            <a:xfrm>
              <a:off x="4715799" y="2888342"/>
              <a:ext cx="1304002" cy="400110"/>
            </a:xfrm>
            <a:prstGeom prst="rect">
              <a:avLst/>
            </a:prstGeom>
            <a:noFill/>
          </p:spPr>
          <p:txBody>
            <a:bodyPr wrap="square" rtlCol="0">
              <a:spAutoFit/>
            </a:bodyPr>
            <a:lstStyle/>
            <a:p>
              <a:pPr algn="ctr"/>
              <a:r>
                <a:rPr lang="en-US" altLang="zh-TW" sz="2000" b="1">
                  <a:solidFill>
                    <a:srgbClr val="06FAF3"/>
                  </a:solidFill>
                </a:rPr>
                <a:t>SR-IOV</a:t>
              </a:r>
              <a:endParaRPr lang="zh-TW" altLang="en-US" sz="2000" b="1">
                <a:solidFill>
                  <a:srgbClr val="06FAF3"/>
                </a:solidFill>
              </a:endParaRPr>
            </a:p>
          </p:txBody>
        </p:sp>
        <p:sp>
          <p:nvSpPr>
            <p:cNvPr id="24" name="文字方塊 23">
              <a:extLst>
                <a:ext uri="{FF2B5EF4-FFF2-40B4-BE49-F238E27FC236}">
                  <a16:creationId xmlns:a16="http://schemas.microsoft.com/office/drawing/2014/main" id="{8B8A7F7F-F700-6790-F868-4438128A1E5D}"/>
                </a:ext>
              </a:extLst>
            </p:cNvPr>
            <p:cNvSpPr txBox="1"/>
            <p:nvPr/>
          </p:nvSpPr>
          <p:spPr>
            <a:xfrm>
              <a:off x="2877680" y="6066420"/>
              <a:ext cx="1529489" cy="338554"/>
            </a:xfrm>
            <a:prstGeom prst="rect">
              <a:avLst/>
            </a:prstGeom>
            <a:noFill/>
          </p:spPr>
          <p:txBody>
            <a:bodyPr wrap="square" rtlCol="0">
              <a:spAutoFit/>
            </a:bodyPr>
            <a:lstStyle/>
            <a:p>
              <a:pPr algn="ctr"/>
              <a:r>
                <a:rPr lang="en-US" altLang="zh-TW" sz="1600" b="1">
                  <a:solidFill>
                    <a:schemeClr val="bg1"/>
                  </a:solidFill>
                </a:rPr>
                <a:t>No Bypass</a:t>
              </a:r>
              <a:endParaRPr lang="zh-TW" altLang="en-US" sz="1600" b="1">
                <a:solidFill>
                  <a:schemeClr val="bg1"/>
                </a:solidFill>
              </a:endParaRPr>
            </a:p>
          </p:txBody>
        </p:sp>
        <p:sp>
          <p:nvSpPr>
            <p:cNvPr id="25" name="文字方塊 24">
              <a:extLst>
                <a:ext uri="{FF2B5EF4-FFF2-40B4-BE49-F238E27FC236}">
                  <a16:creationId xmlns:a16="http://schemas.microsoft.com/office/drawing/2014/main" id="{84D20D87-946B-8E9D-D4ED-702AF4F1652E}"/>
                </a:ext>
              </a:extLst>
            </p:cNvPr>
            <p:cNvSpPr txBox="1"/>
            <p:nvPr/>
          </p:nvSpPr>
          <p:spPr>
            <a:xfrm>
              <a:off x="4336460" y="6066420"/>
              <a:ext cx="2057599" cy="584775"/>
            </a:xfrm>
            <a:prstGeom prst="rect">
              <a:avLst/>
            </a:prstGeom>
            <a:noFill/>
          </p:spPr>
          <p:txBody>
            <a:bodyPr wrap="square" rtlCol="0">
              <a:spAutoFit/>
            </a:bodyPr>
            <a:lstStyle/>
            <a:p>
              <a:pPr algn="ctr"/>
              <a:r>
                <a:rPr lang="en-US" altLang="zh-TW" sz="1600" b="1">
                  <a:solidFill>
                    <a:schemeClr val="bg1"/>
                  </a:solidFill>
                </a:rPr>
                <a:t>Bypass Hypervisor Kernel</a:t>
              </a:r>
            </a:p>
          </p:txBody>
        </p:sp>
        <p:cxnSp>
          <p:nvCxnSpPr>
            <p:cNvPr id="27" name="直線單箭頭接點 26">
              <a:extLst>
                <a:ext uri="{FF2B5EF4-FFF2-40B4-BE49-F238E27FC236}">
                  <a16:creationId xmlns:a16="http://schemas.microsoft.com/office/drawing/2014/main" id="{6494099C-7221-B869-8831-473E9888AB9B}"/>
                </a:ext>
              </a:extLst>
            </p:cNvPr>
            <p:cNvCxnSpPr>
              <a:cxnSpLocks/>
            </p:cNvCxnSpPr>
            <p:nvPr/>
          </p:nvCxnSpPr>
          <p:spPr>
            <a:xfrm>
              <a:off x="3642424" y="3415448"/>
              <a:ext cx="0" cy="2650972"/>
            </a:xfrm>
            <a:prstGeom prst="straightConnector1">
              <a:avLst/>
            </a:prstGeom>
            <a:ln w="38100">
              <a:tailEnd type="triangle" w="lg"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F50FA2F7-3369-D9EC-408D-00499F67EA5E}"/>
                </a:ext>
              </a:extLst>
            </p:cNvPr>
            <p:cNvCxnSpPr>
              <a:cxnSpLocks/>
            </p:cNvCxnSpPr>
            <p:nvPr/>
          </p:nvCxnSpPr>
          <p:spPr>
            <a:xfrm>
              <a:off x="5365260" y="3415448"/>
              <a:ext cx="0" cy="2650972"/>
            </a:xfrm>
            <a:prstGeom prst="straightConnector1">
              <a:avLst/>
            </a:prstGeom>
            <a:ln w="38100">
              <a:tailEnd type="triangle" w="lg" len="med"/>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794D5C17-7C98-2A40-919B-1D09083DC015}"/>
                </a:ext>
              </a:extLst>
            </p:cNvPr>
            <p:cNvSpPr/>
            <p:nvPr/>
          </p:nvSpPr>
          <p:spPr>
            <a:xfrm>
              <a:off x="4715798" y="2825674"/>
              <a:ext cx="1304002" cy="531124"/>
            </a:xfrm>
            <a:prstGeom prst="rect">
              <a:avLst/>
            </a:prstGeom>
            <a:noFill/>
            <a:ln w="28575">
              <a:solidFill>
                <a:srgbClr val="06FA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677284652"/>
      </p:ext>
    </p:extLst>
  </p:cSld>
  <p:clrMapOvr>
    <a:masterClrMapping/>
  </p:clrMapOvr>
</p:sld>
</file>

<file path=ppt/theme/theme1.xml><?xml version="1.0" encoding="utf-8"?>
<a:theme xmlns:a="http://schemas.openxmlformats.org/drawingml/2006/main" name="1_Office 佈景主題">
  <a:themeElements>
    <a:clrScheme name="灰階">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3085</Words>
  <Application>Microsoft Office PowerPoint</Application>
  <PresentationFormat>寬螢幕</PresentationFormat>
  <Paragraphs>349</Paragraphs>
  <Slides>31</Slides>
  <Notes>31</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31</vt:i4>
      </vt:variant>
    </vt:vector>
  </HeadingPairs>
  <TitlesOfParts>
    <vt:vector size="36" baseType="lpstr">
      <vt:lpstr>微軟正黑體</vt:lpstr>
      <vt:lpstr>微軟正黑體</vt:lpstr>
      <vt:lpstr>Arial</vt:lpstr>
      <vt:lpstr>Calibri</vt:lpstr>
      <vt:lpstr>1_Office 佈景主題</vt:lpstr>
      <vt:lpstr>PowerPoint 簡報</vt:lpstr>
      <vt:lpstr>10GbE 網路，高生產力的標配</vt:lpstr>
      <vt:lpstr>虛擬機 (VM) 提供開發上多樣優勢</vt:lpstr>
      <vt:lpstr>PowerPoint 簡報</vt:lpstr>
      <vt:lpstr>QNAP 2 埠 10GbE SFP+ 網卡 QXG-10G2SF-X710</vt:lpstr>
      <vt:lpstr>QXG-10G2SF-X710 外觀配置</vt:lpstr>
      <vt:lpstr>QXG-10G2SF-X710 提供全高和半高網卡 搭配 Low-profile 設計能適用於多數機箱</vt:lpstr>
      <vt:lpstr>支援iSCSI，提升操作彈性</vt:lpstr>
      <vt:lpstr>支援 SR-IOV，提升虛擬機網路效能</vt:lpstr>
      <vt:lpstr>SR-IOV 的優勢與效益</vt:lpstr>
      <vt:lpstr>SR-IOV 的使用注意事項</vt:lpstr>
      <vt:lpstr>SR-IOV 支援 QNAP 列表</vt:lpstr>
      <vt:lpstr>PowerPoint 簡報</vt:lpstr>
      <vt:lpstr>支援多種 OS 輕鬆布建 10GbE 網路環境</vt:lpstr>
      <vt:lpstr>Intel 官方網站網卡驅動程式下載</vt:lpstr>
      <vt:lpstr>Intel 官方網站網卡驅動程式下載</vt:lpstr>
      <vt:lpstr>Intel 官方網站網卡驅動程式下載</vt:lpstr>
      <vt:lpstr>Intel 官方網站網卡驅動程式下載</vt:lpstr>
      <vt:lpstr>QXG-10G2SF-X710 詳細規格</vt:lpstr>
      <vt:lpstr>PowerPoint 簡報</vt:lpstr>
      <vt:lpstr>PowerPoint 簡報</vt:lpstr>
      <vt:lpstr>高達 1000+MB/s 讀寫效能，傳檔/備份一氣呵成</vt:lpstr>
      <vt:lpstr>PowerPoint 簡報</vt:lpstr>
      <vt:lpstr>輕鬆打造 10GbE 高速網路工作室環境</vt:lpstr>
      <vt:lpstr>您還需要一台搭配的交換器 全面釋放 10GbE 網路潛能</vt:lpstr>
      <vt:lpstr>多樣 QNAP NAS 可擴充 10GbE 高速網路傳輸</vt:lpstr>
      <vt:lpstr>搭配 QNAP NAS 打造高成本效益的虛擬化應用環境</vt:lpstr>
      <vt:lpstr>Virtualization Station 支援多樣強勁功能</vt:lpstr>
      <vt:lpstr>QNAP QNA系列轉換器</vt:lpstr>
      <vt:lpstr>QNAP 提供完整的 10GbE 配件</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Christian Chang 張匯吾</dc:creator>
  <cp:lastModifiedBy>Yvonne Tsai 蔡亞彣</cp:lastModifiedBy>
  <cp:revision>3</cp:revision>
  <dcterms:created xsi:type="dcterms:W3CDTF">2023-08-28T06:01:17Z</dcterms:created>
  <dcterms:modified xsi:type="dcterms:W3CDTF">2023-10-31T06:35:28Z</dcterms:modified>
</cp:coreProperties>
</file>