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316" r:id="rId3"/>
    <p:sldId id="299" r:id="rId4"/>
    <p:sldId id="264" r:id="rId5"/>
    <p:sldId id="307" r:id="rId6"/>
    <p:sldId id="260" r:id="rId7"/>
    <p:sldId id="285" r:id="rId8"/>
    <p:sldId id="293" r:id="rId9"/>
    <p:sldId id="296" r:id="rId10"/>
    <p:sldId id="295" r:id="rId11"/>
    <p:sldId id="298" r:id="rId12"/>
    <p:sldId id="297" r:id="rId13"/>
    <p:sldId id="309" r:id="rId14"/>
    <p:sldId id="301" r:id="rId15"/>
    <p:sldId id="274" r:id="rId16"/>
    <p:sldId id="302" r:id="rId17"/>
    <p:sldId id="303" r:id="rId18"/>
    <p:sldId id="304" r:id="rId19"/>
    <p:sldId id="261" r:id="rId20"/>
    <p:sldId id="265" r:id="rId21"/>
    <p:sldId id="286" r:id="rId22"/>
    <p:sldId id="310" r:id="rId23"/>
    <p:sldId id="266" r:id="rId24"/>
    <p:sldId id="312" r:id="rId25"/>
    <p:sldId id="308" r:id="rId26"/>
    <p:sldId id="305" r:id="rId27"/>
    <p:sldId id="313" r:id="rId28"/>
    <p:sldId id="314" r:id="rId29"/>
    <p:sldId id="306" r:id="rId30"/>
    <p:sldId id="315" r:id="rId31"/>
    <p:sldId id="257" r:id="rId32"/>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H許" userId="S::jasonhsu@qnap.com::037722cf-a7a4-45b3-87d9-a621b36907ba" providerId="AD"/>
  <p188:author id="{655E76BA-8A68-4906-5225-C0F56FBB705A}" name="Christian Chang 張匯吾" initials="C張" userId="S::christianchang@qnap.com::c7eebe28-2f45-4dc9-a27c-03cacc0263c9" providerId="AD"/>
  <p188:author id="{B438B7E8-EB59-20CB-F409-EDD6AD9EFC50}" name="Yvonne Tsai 蔡亞彣" initials="YT蔡" userId="S::yvonnetsai@qnap.com::8f1c54c7-c199-4e8e-aa94-a666be70c84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6FAF3"/>
    <a:srgbClr val="DE56DC"/>
    <a:srgbClr val="6DBCD1"/>
    <a:srgbClr val="296E81"/>
    <a:srgbClr val="669FF1"/>
    <a:srgbClr val="FFFFFF"/>
    <a:srgbClr val="66CAF3"/>
    <a:srgbClr val="86CC5A"/>
    <a:srgbClr val="FFAA00"/>
    <a:srgbClr val="7BA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64" y="8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工作表1!$B$8</c:f>
              <c:strCache>
                <c:ptCount val="1"/>
                <c:pt idx="0">
                  <c:v>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F670-4A04-AE22-285CAE77429A}"/>
              </c:ext>
            </c:extLst>
          </c:dPt>
          <c:cat>
            <c:strRef>
              <c:f>工作表1!$A$9:$A$10</c:f>
              <c:strCache>
                <c:ptCount val="2"/>
                <c:pt idx="0">
                  <c:v>W</c:v>
                </c:pt>
                <c:pt idx="1">
                  <c:v>R</c:v>
                </c:pt>
              </c:strCache>
            </c:strRef>
          </c:cat>
          <c:val>
            <c:numRef>
              <c:f>工作表1!$B$9:$B$10</c:f>
              <c:numCache>
                <c:formatCode>General</c:formatCode>
                <c:ptCount val="2"/>
                <c:pt idx="0">
                  <c:v>2348</c:v>
                </c:pt>
                <c:pt idx="1">
                  <c:v>2363</c:v>
                </c:pt>
              </c:numCache>
            </c:numRef>
          </c:val>
          <c:extLst>
            <c:ext xmlns:c16="http://schemas.microsoft.com/office/drawing/2014/chart" uri="{C3380CC4-5D6E-409C-BE32-E72D297353CC}">
              <c16:uniqueId val="{00000002-F670-4A04-AE22-285CAE77429A}"/>
            </c:ext>
          </c:extLst>
        </c:ser>
        <c:dLbls>
          <c:showLegendKey val="0"/>
          <c:showVal val="0"/>
          <c:showCatName val="0"/>
          <c:showSerName val="0"/>
          <c:showPercent val="0"/>
          <c:showBubbleSize val="0"/>
        </c:dLbls>
        <c:gapWidth val="219"/>
        <c:overlap val="-27"/>
        <c:axId val="1822685568"/>
        <c:axId val="1822681408"/>
      </c:barChart>
      <c:catAx>
        <c:axId val="1822685568"/>
        <c:scaling>
          <c:orientation val="minMax"/>
        </c:scaling>
        <c:delete val="1"/>
        <c:axPos val="b"/>
        <c:numFmt formatCode="General" sourceLinked="1"/>
        <c:majorTickMark val="none"/>
        <c:minorTickMark val="none"/>
        <c:tickLblPos val="nextTo"/>
        <c:crossAx val="1822681408"/>
        <c:crosses val="autoZero"/>
        <c:auto val="1"/>
        <c:lblAlgn val="ctr"/>
        <c:lblOffset val="100"/>
        <c:noMultiLvlLbl val="0"/>
      </c:catAx>
      <c:valAx>
        <c:axId val="1822681408"/>
        <c:scaling>
          <c:orientation val="minMax"/>
          <c:max val="25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crossAx val="1822685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469816272965873E-2"/>
          <c:y val="4.6296296296296294E-2"/>
          <c:w val="0.87753018372703417"/>
          <c:h val="0.89814814814814814"/>
        </c:manualLayout>
      </c:layout>
      <c:barChart>
        <c:barDir val="col"/>
        <c:grouping val="clustered"/>
        <c:varyColors val="0"/>
        <c:ser>
          <c:idx val="0"/>
          <c:order val="0"/>
          <c:tx>
            <c:strRef>
              <c:f>工作表1!$B$2</c:f>
              <c:strCache>
                <c:ptCount val="1"/>
                <c:pt idx="0">
                  <c:v>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A6E1-406C-8E34-90E70F406DAA}"/>
              </c:ext>
            </c:extLst>
          </c:dPt>
          <c:cat>
            <c:strRef>
              <c:f>工作表1!$A$3:$A$4</c:f>
              <c:strCache>
                <c:ptCount val="2"/>
                <c:pt idx="0">
                  <c:v>W</c:v>
                </c:pt>
                <c:pt idx="1">
                  <c:v>R</c:v>
                </c:pt>
              </c:strCache>
            </c:strRef>
          </c:cat>
          <c:val>
            <c:numRef>
              <c:f>工作表1!$B$3:$B$4</c:f>
              <c:numCache>
                <c:formatCode>General</c:formatCode>
                <c:ptCount val="2"/>
                <c:pt idx="0">
                  <c:v>1182</c:v>
                </c:pt>
                <c:pt idx="1">
                  <c:v>1181</c:v>
                </c:pt>
              </c:numCache>
            </c:numRef>
          </c:val>
          <c:extLst>
            <c:ext xmlns:c16="http://schemas.microsoft.com/office/drawing/2014/chart" uri="{C3380CC4-5D6E-409C-BE32-E72D297353CC}">
              <c16:uniqueId val="{00000002-A6E1-406C-8E34-90E70F406DAA}"/>
            </c:ext>
          </c:extLst>
        </c:ser>
        <c:dLbls>
          <c:showLegendKey val="0"/>
          <c:showVal val="0"/>
          <c:showCatName val="0"/>
          <c:showSerName val="0"/>
          <c:showPercent val="0"/>
          <c:showBubbleSize val="0"/>
        </c:dLbls>
        <c:gapWidth val="219"/>
        <c:overlap val="-27"/>
        <c:axId val="1822695552"/>
        <c:axId val="1822690144"/>
      </c:barChart>
      <c:catAx>
        <c:axId val="1822695552"/>
        <c:scaling>
          <c:orientation val="minMax"/>
        </c:scaling>
        <c:delete val="1"/>
        <c:axPos val="b"/>
        <c:numFmt formatCode="General" sourceLinked="1"/>
        <c:majorTickMark val="none"/>
        <c:minorTickMark val="none"/>
        <c:tickLblPos val="nextTo"/>
        <c:crossAx val="1822690144"/>
        <c:crosses val="autoZero"/>
        <c:auto val="1"/>
        <c:lblAlgn val="ctr"/>
        <c:lblOffset val="100"/>
        <c:noMultiLvlLbl val="0"/>
      </c:catAx>
      <c:valAx>
        <c:axId val="1822690144"/>
        <c:scaling>
          <c:orientation val="minMax"/>
          <c:max val="25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crossAx val="1822695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6779E-7398-480A-975D-36413EAF86E7}" type="datetimeFigureOut">
              <a:rPr lang="zh-TW" altLang="en-US" smtClean="0"/>
              <a:t>2023/10/31</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9E53D-C1DF-4681-B7FE-A7EADFC4A55B}" type="slidenum">
              <a:rPr lang="zh-TW" altLang="en-US" smtClean="0"/>
              <a:t>‹#›</a:t>
            </a:fld>
            <a:endParaRPr lang="zh-TW" altLang="en-US"/>
          </a:p>
        </p:txBody>
      </p:sp>
    </p:spTree>
    <p:extLst>
      <p:ext uri="{BB962C8B-B14F-4D97-AF65-F5344CB8AC3E}">
        <p14:creationId xmlns:p14="http://schemas.microsoft.com/office/powerpoint/2010/main" val="111828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Hello, I'm Chris Chang, Product Manager at QNAP, and today I'd like to introduce you to the new Dual-Port 10GbE SFP+ Intel710 Network Expansion Card.</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a:t>
            </a:fld>
            <a:endParaRPr lang="zh-TW" altLang="en-US"/>
          </a:p>
        </p:txBody>
      </p:sp>
    </p:spTree>
    <p:extLst>
      <p:ext uri="{BB962C8B-B14F-4D97-AF65-F5344CB8AC3E}">
        <p14:creationId xmlns:p14="http://schemas.microsoft.com/office/powerpoint/2010/main" val="113541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SR-IOV offers you many advantages and benefits. For example, if you have real-time service needs, you can directly enjoy the speed of the physical NIC, reducing network latency, reducing host CPU consumption, reducing network bandwidth consumption, and increasing network efficiency by at least 20%.</a:t>
            </a:r>
            <a:endParaRPr lang="zh-TW" altLang="en-US"/>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10</a:t>
            </a:fld>
            <a:endParaRPr lang="zh-TW" altLang="en-US"/>
          </a:p>
        </p:txBody>
      </p:sp>
    </p:spTree>
    <p:extLst>
      <p:ext uri="{BB962C8B-B14F-4D97-AF65-F5344CB8AC3E}">
        <p14:creationId xmlns:p14="http://schemas.microsoft.com/office/powerpoint/2010/main" val="22861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The following are notes on the use of SR-IOV: SR-IOV can only be used with a supported model, BIOS version, and supported NIC; QNAP models must have at least QTS/</a:t>
            </a:r>
            <a:r>
              <a:rPr lang="en-US" err="1"/>
              <a:t>QuTS</a:t>
            </a:r>
            <a:r>
              <a:rPr lang="en-US"/>
              <a:t> hero 4.5.2 or QVS 3.5.3 software version to use SR-IOV; and QNAP QAT-series models must have the corresponding virtualization driver downloaded from the Guest OS; VM Live Migration is not available when using SR-IOV.</a:t>
            </a:r>
            <a:endParaRPr lang="zh-TW" altLang="en-US"/>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11</a:t>
            </a:fld>
            <a:endParaRPr lang="zh-TW" altLang="en-US"/>
          </a:p>
        </p:txBody>
      </p:sp>
    </p:spTree>
    <p:extLst>
      <p:ext uri="{BB962C8B-B14F-4D97-AF65-F5344CB8AC3E}">
        <p14:creationId xmlns:p14="http://schemas.microsoft.com/office/powerpoint/2010/main" val="3797522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Here are the various QNAP models that support the SR-IOV function. For more information, please click the hyperlinks at the bottom right.</a:t>
            </a:r>
            <a:endParaRPr lang="zh-TW" altLang="en-US"/>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12</a:t>
            </a:fld>
            <a:endParaRPr lang="zh-TW" altLang="en-US"/>
          </a:p>
        </p:txBody>
      </p:sp>
    </p:spTree>
    <p:extLst>
      <p:ext uri="{BB962C8B-B14F-4D97-AF65-F5344CB8AC3E}">
        <p14:creationId xmlns:p14="http://schemas.microsoft.com/office/powerpoint/2010/main" val="409043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QNAP provides QXG-10G2SF-X710 with 3-year free product warranty, for more information about warranty, please click the hyperlink below.</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13</a:t>
            </a:fld>
            <a:endParaRPr lang="zh-TW" altLang="en-US"/>
          </a:p>
        </p:txBody>
      </p:sp>
    </p:spTree>
    <p:extLst>
      <p:ext uri="{BB962C8B-B14F-4D97-AF65-F5344CB8AC3E}">
        <p14:creationId xmlns:p14="http://schemas.microsoft.com/office/powerpoint/2010/main" val="3285954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This card supports multiple OS for easy deployment， including Windows 11/Windows Server 2022， Ubuntu 20.04/22.04, QTS 5.0.1 or later, and QuTS hero 5.0.1 or later.</a:t>
            </a:r>
            <a:endParaRPr lang="zh-TW" altLang="en-US"/>
          </a:p>
          <a:p>
            <a:endParaRPr lang="en-US" altLang="zh-TW">
              <a:cs typeface="Calibri"/>
            </a:endParaRPr>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14</a:t>
            </a:fld>
            <a:endParaRPr lang="zh-TW" altLang="en-US"/>
          </a:p>
        </p:txBody>
      </p:sp>
    </p:spTree>
    <p:extLst>
      <p:ext uri="{BB962C8B-B14F-4D97-AF65-F5344CB8AC3E}">
        <p14:creationId xmlns:p14="http://schemas.microsoft.com/office/powerpoint/2010/main" val="3655778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Next, we will demonstrate how to download the driver from the Intel website. First, go to the website and search for X710-BM2 in the upper right corner.</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15</a:t>
            </a:fld>
            <a:endParaRPr lang="zh-TW" altLang="en-US"/>
          </a:p>
        </p:txBody>
      </p:sp>
    </p:spTree>
    <p:extLst>
      <p:ext uri="{BB962C8B-B14F-4D97-AF65-F5344CB8AC3E}">
        <p14:creationId xmlns:p14="http://schemas.microsoft.com/office/powerpoint/2010/main" val="442509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Click on the Drivers and Software category on the left after seeing the search results.</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16</a:t>
            </a:fld>
            <a:endParaRPr lang="zh-TW" altLang="en-US"/>
          </a:p>
        </p:txBody>
      </p:sp>
    </p:spTree>
    <p:extLst>
      <p:ext uri="{BB962C8B-B14F-4D97-AF65-F5344CB8AC3E}">
        <p14:creationId xmlns:p14="http://schemas.microsoft.com/office/powerpoint/2010/main" val="3854224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After seeing the search results, find the NTEL Ethernet adapter complete driver pack and click on it.</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17</a:t>
            </a:fld>
            <a:endParaRPr lang="zh-TW" altLang="en-US"/>
          </a:p>
        </p:txBody>
      </p:sp>
    </p:spTree>
    <p:extLst>
      <p:ext uri="{BB962C8B-B14F-4D97-AF65-F5344CB8AC3E}">
        <p14:creationId xmlns:p14="http://schemas.microsoft.com/office/powerpoint/2010/main" val="4175679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Click to download and install the driver to use QXG-10G2SF-X710 on your Windows/Windows Server/Ubuntu device.</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18</a:t>
            </a:fld>
            <a:endParaRPr lang="zh-TW" altLang="en-US"/>
          </a:p>
        </p:txBody>
      </p:sp>
    </p:spTree>
    <p:extLst>
      <p:ext uri="{BB962C8B-B14F-4D97-AF65-F5344CB8AC3E}">
        <p14:creationId xmlns:p14="http://schemas.microsoft.com/office/powerpoint/2010/main" val="415239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Here is the important information of QXG-10G2SF-X710 listed in the table for your reference.</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19</a:t>
            </a:fld>
            <a:endParaRPr lang="zh-TW" altLang="en-US"/>
          </a:p>
        </p:txBody>
      </p:sp>
    </p:spTree>
    <p:extLst>
      <p:ext uri="{BB962C8B-B14F-4D97-AF65-F5344CB8AC3E}">
        <p14:creationId xmlns:p14="http://schemas.microsoft.com/office/powerpoint/2010/main" val="400171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No longer reserved for large enterprises, 10GbE is now a must-have for professional audiovisual creators. 10GbE provides the speed and bandwidth needed for SOHO studios, multimedia streaming, 4K/8K video editing, and online video post-production to run smoothly and dramatically reduce the time needed to complete the same transfer tasks.</a:t>
            </a:r>
            <a:endParaRPr lang="zh-TW">
              <a:ea typeface="新細明體"/>
            </a:endParaRPr>
          </a:p>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a:t>
            </a:fld>
            <a:endParaRPr lang="zh-TW" altLang="en-US"/>
          </a:p>
        </p:txBody>
      </p:sp>
    </p:spTree>
    <p:extLst>
      <p:ext uri="{BB962C8B-B14F-4D97-AF65-F5344CB8AC3E}">
        <p14:creationId xmlns:p14="http://schemas.microsoft.com/office/powerpoint/2010/main" val="3911146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Next, we will proceed to the performance test of QXG-10G2SF-X710.</a:t>
            </a:r>
            <a:endParaRPr lang="zh-TW" altLang="en-US"/>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20</a:t>
            </a:fld>
            <a:endParaRPr lang="zh-TW" altLang="en-US"/>
          </a:p>
        </p:txBody>
      </p:sp>
    </p:spTree>
    <p:extLst>
      <p:ext uri="{BB962C8B-B14F-4D97-AF65-F5344CB8AC3E}">
        <p14:creationId xmlns:p14="http://schemas.microsoft.com/office/powerpoint/2010/main" val="484616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First of all, we will bring you a live demo of 2-port 10GbE SMB sequential throughput performance.</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21</a:t>
            </a:fld>
            <a:endParaRPr lang="zh-TW" altLang="en-US"/>
          </a:p>
        </p:txBody>
      </p:sp>
    </p:spTree>
    <p:extLst>
      <p:ext uri="{BB962C8B-B14F-4D97-AF65-F5344CB8AC3E}">
        <p14:creationId xmlns:p14="http://schemas.microsoft.com/office/powerpoint/2010/main" val="1015337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Next, let us see the QXG-10G2SF-X710 test results in the QNAP lab, the first to see the performance of write and read, when using one 10GbE fiber port reached 1182MB/s and 1181MB/s, and using two 10GbE fiber ports can reach 2348MB/s and 2363MB/s. Truly achieve the transfer of files and backups in a snap.</a:t>
            </a:r>
            <a:endParaRPr lang="zh-TW" altLang="en-US"/>
          </a:p>
          <a:p>
            <a:endParaRPr lang="en-US">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22</a:t>
            </a:fld>
            <a:endParaRPr lang="zh-TW" altLang="en-US"/>
          </a:p>
        </p:txBody>
      </p:sp>
    </p:spTree>
    <p:extLst>
      <p:ext uri="{BB962C8B-B14F-4D97-AF65-F5344CB8AC3E}">
        <p14:creationId xmlns:p14="http://schemas.microsoft.com/office/powerpoint/2010/main" val="762365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Lat but not least, we will introduce how the QXG-10G2SF-X710 can be used with QNAP products to realize various application scenarios.</a:t>
            </a:r>
            <a:endParaRPr lang="zh-TW">
              <a:ea typeface="新細明體"/>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23</a:t>
            </a:fld>
            <a:endParaRPr lang="zh-TW" altLang="en-US"/>
          </a:p>
        </p:txBody>
      </p:sp>
    </p:spTree>
    <p:extLst>
      <p:ext uri="{BB962C8B-B14F-4D97-AF65-F5344CB8AC3E}">
        <p14:creationId xmlns:p14="http://schemas.microsoft.com/office/powerpoint/2010/main" val="3318573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QNAP's diversified product lines allow you to easily match QNAP's 10GbE switches and NAS to create a high-speed network environment on a compact budget, which thoroughly enhances the work efficiency and experience of your audiovisual editing team and other studio partners.</a:t>
            </a:r>
            <a:endParaRPr lang="zh-TW"/>
          </a:p>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24</a:t>
            </a:fld>
            <a:endParaRPr lang="zh-TW" altLang="en-US"/>
          </a:p>
        </p:txBody>
      </p:sp>
    </p:spTree>
    <p:extLst>
      <p:ext uri="{BB962C8B-B14F-4D97-AF65-F5344CB8AC3E}">
        <p14:creationId xmlns:p14="http://schemas.microsoft.com/office/powerpoint/2010/main" val="278357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With QNAP's new 10GbE switch QSW-M3216R-8S8T, you can easily upgrade your 10GbE network environment, and it also comes with a considerable number of 10GbE fiber optic ports and Ethernet ports, which can greatly enhance your flexibility; if you have the dual needs of NAS and switch, you can refer to the QGD-1602 which can satisfy both your needs; if you need different network speed configurations and still want to retain the flexibility of fiber optic network and Ethernet, then you can refer to the QSW-M2106-4C. To learn more about QNAP switches, please click the hyperlinks below to view.</a:t>
            </a:r>
            <a:endParaRPr lang="zh-TW"/>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25</a:t>
            </a:fld>
            <a:endParaRPr lang="zh-TW" altLang="en-US"/>
          </a:p>
        </p:txBody>
      </p:sp>
    </p:spTree>
    <p:extLst>
      <p:ext uri="{BB962C8B-B14F-4D97-AF65-F5344CB8AC3E}">
        <p14:creationId xmlns:p14="http://schemas.microsoft.com/office/powerpoint/2010/main" val="313001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QNAP has a wide range of models that can be upgraded to 10GbE with the QXG-10G2SF-X710. For more information, please click the hyperlink in the lower right corner.</a:t>
            </a:r>
            <a:endParaRPr lang="zh-TW"/>
          </a:p>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26</a:t>
            </a:fld>
            <a:endParaRPr lang="zh-TW" altLang="en-US"/>
          </a:p>
        </p:txBody>
      </p:sp>
    </p:spTree>
    <p:extLst>
      <p:ext uri="{BB962C8B-B14F-4D97-AF65-F5344CB8AC3E}">
        <p14:creationId xmlns:p14="http://schemas.microsoft.com/office/powerpoint/2010/main" val="3148287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For virtualization applications, you can create a cost-effective virtualized application environment with QNAP NAS. Virtualization Station on QNAP NAS is a powerful Hypervisor software that supports multiple operating systems and provides various resource management and acceleration features, making it the best platform for your virtualization applications.</a:t>
            </a:r>
            <a:endParaRPr lang="zh-TW"/>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27</a:t>
            </a:fld>
            <a:endParaRPr lang="zh-TW" altLang="en-US"/>
          </a:p>
        </p:txBody>
      </p:sp>
    </p:spTree>
    <p:extLst>
      <p:ext uri="{BB962C8B-B14F-4D97-AF65-F5344CB8AC3E}">
        <p14:creationId xmlns:p14="http://schemas.microsoft.com/office/powerpoint/2010/main" val="3621863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Virtualization Station comes with a variety of powerful features that you can download directly from the application's Virtual Machine Marketplace. Virtualization Station also comes with a variety of resource configuration settings, including live migration, dynamic memory allocation, memory sharing, and CPU hot add, as well as a variety of disaster recovery mechanisms to prevent service interruptions and data loss. For more information, please click the hyperlinks below.</a:t>
            </a:r>
            <a:endParaRPr lang="zh-TW"/>
          </a:p>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28</a:t>
            </a:fld>
            <a:endParaRPr lang="zh-TW" altLang="en-US"/>
          </a:p>
        </p:txBody>
      </p:sp>
    </p:spTree>
    <p:extLst>
      <p:ext uri="{BB962C8B-B14F-4D97-AF65-F5344CB8AC3E}">
        <p14:creationId xmlns:p14="http://schemas.microsoft.com/office/powerpoint/2010/main" val="2166567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QNAP's diverse product line also includes a full range of 10GbE accessories. The QNA series adapter on the screen make it easy to connect your host to a 10GbE network environment via Thunderbolt even if you don't have a network port.</a:t>
            </a:r>
            <a:endParaRPr lang="zh-TW"/>
          </a:p>
          <a:p>
            <a:endParaRPr lang="zh-TW">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29</a:t>
            </a:fld>
            <a:endParaRPr lang="zh-TW" altLang="en-US"/>
          </a:p>
        </p:txBody>
      </p:sp>
    </p:spTree>
    <p:extLst>
      <p:ext uri="{BB962C8B-B14F-4D97-AF65-F5344CB8AC3E}">
        <p14:creationId xmlns:p14="http://schemas.microsoft.com/office/powerpoint/2010/main" val="322528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As technology continues to evolve rapidly, virtual machines have become a must-have for both developers and technology enthusiasts. Virtual machines provide a wide range of development support, such as the creation and management of development environments, allowing application developers to test application compatibility on different operating systems, and for technology enthusiasts to create multiple virtual desktop environments that can be run on different systems while ensuring security and stability. QNAP's new QXG-10G2SF-X710 supports a wide range of VM performance enhancement features. If you are a VM user or plan to use it in the future, QXG-10G2SF-X710 is a must-have for you.</a:t>
            </a:r>
            <a:endParaRPr lang="zh-TW">
              <a:ea typeface="新細明體"/>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a:t>
            </a:fld>
            <a:endParaRPr lang="zh-TW" altLang="en-US"/>
          </a:p>
        </p:txBody>
      </p:sp>
    </p:spTree>
    <p:extLst>
      <p:ext uri="{BB962C8B-B14F-4D97-AF65-F5344CB8AC3E}">
        <p14:creationId xmlns:p14="http://schemas.microsoft.com/office/powerpoint/2010/main" val="2840641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QNAP also offers related 10GbE fiber optic network accessories to make it easy to use the QXG-10G2SF-X710, which includes 10GbE SPF+ cables in different lengths and 10GbE Transceiver.</a:t>
            </a:r>
            <a:endParaRPr lang="zh-TW" altLang="en-US"/>
          </a:p>
          <a:p>
            <a:endParaRPr lang="zh-TW">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30</a:t>
            </a:fld>
            <a:endParaRPr lang="zh-TW" altLang="en-US"/>
          </a:p>
        </p:txBody>
      </p:sp>
    </p:spTree>
    <p:extLst>
      <p:ext uri="{BB962C8B-B14F-4D97-AF65-F5344CB8AC3E}">
        <p14:creationId xmlns:p14="http://schemas.microsoft.com/office/powerpoint/2010/main" val="3553158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The Dual-Port Dual-Speed 10GbE PCIe Gen3 Network Expansion Card QXG-10G2SF-X710 is the best choice to enhance your network and VM performance!</a:t>
            </a:r>
            <a:endParaRPr lang="zh-TW"/>
          </a:p>
          <a:p>
            <a:endParaRPr lang="en-US" altLang="zh-TW">
              <a:cs typeface="Calibri"/>
            </a:endParaRPr>
          </a:p>
          <a:p>
            <a:r>
              <a:rPr lang="en-US"/>
              <a:t>I'm Chris, thanks for watching, look forward to seeing you next time, bye </a:t>
            </a:r>
            <a:r>
              <a:rPr lang="en-US" err="1"/>
              <a:t>bye</a:t>
            </a:r>
            <a:r>
              <a:rPr lang="en-US"/>
              <a:t>.</a:t>
            </a:r>
            <a:endParaRPr lang="en-US">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31</a:t>
            </a:fld>
            <a:endParaRPr lang="zh-TW" altLang="en-US"/>
          </a:p>
        </p:txBody>
      </p:sp>
    </p:spTree>
    <p:extLst>
      <p:ext uri="{BB962C8B-B14F-4D97-AF65-F5344CB8AC3E}">
        <p14:creationId xmlns:p14="http://schemas.microsoft.com/office/powerpoint/2010/main" val="321998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At this part, I’ll introduce the specification of this card.</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4</a:t>
            </a:fld>
            <a:endParaRPr lang="zh-TW" altLang="en-US"/>
          </a:p>
        </p:txBody>
      </p:sp>
    </p:spTree>
    <p:extLst>
      <p:ext uri="{BB962C8B-B14F-4D97-AF65-F5344CB8AC3E}">
        <p14:creationId xmlns:p14="http://schemas.microsoft.com/office/powerpoint/2010/main" val="3348821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QXG-10G2SF-X710 is a dual-port 10GbE SFP+ half-height NIC that supports 10G/1G network transfer speeds and utilizes an Intel X710-BM2 network controller that supports iSCSI and SR-IOV.</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5</a:t>
            </a:fld>
            <a:endParaRPr lang="zh-TW" altLang="en-US"/>
          </a:p>
        </p:txBody>
      </p:sp>
    </p:spTree>
    <p:extLst>
      <p:ext uri="{BB962C8B-B14F-4D97-AF65-F5344CB8AC3E}">
        <p14:creationId xmlns:p14="http://schemas.microsoft.com/office/powerpoint/2010/main" val="345973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Next is the configuration of the card. On the left are the two 10GbE SFP+ fiber ports, and on the right are the card's chip cooling module and PCIe interface. The chip cooling module uses the largest contact area and high quality heat sinks to ensure optimal chip operation, while the PCIe interface is a third-generation x8 that provides up to 64Gbps bandwidth and backward support for second-generation interface.</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6</a:t>
            </a:fld>
            <a:endParaRPr lang="zh-TW" altLang="en-US"/>
          </a:p>
        </p:txBody>
      </p:sp>
    </p:spTree>
    <p:extLst>
      <p:ext uri="{BB962C8B-B14F-4D97-AF65-F5344CB8AC3E}">
        <p14:creationId xmlns:p14="http://schemas.microsoft.com/office/powerpoint/2010/main" val="96324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The QXG-10G2SF-X710 features a low-profile design with a pre-installed half-height bracket, and comes with a full-height bracket and a QNAP-specific bracket, allowing you to use the card perfectly in most situations.</a:t>
            </a:r>
            <a:endParaRPr lang="zh-TW"/>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7</a:t>
            </a:fld>
            <a:endParaRPr lang="zh-TW" altLang="en-US"/>
          </a:p>
        </p:txBody>
      </p:sp>
    </p:spTree>
    <p:extLst>
      <p:ext uri="{BB962C8B-B14F-4D97-AF65-F5344CB8AC3E}">
        <p14:creationId xmlns:p14="http://schemas.microsoft.com/office/powerpoint/2010/main" val="4175828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With iSCSI support of QXG-10G2SF-X710, QNAP NAS can be used directly as a virtual disk drive with computers, servers, or virtual machines, allowing you to utilize it in various modes to enhance the flexibility of virtualization.</a:t>
            </a:r>
            <a:endParaRPr lang="zh-TW" altLang="en-US"/>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8</a:t>
            </a:fld>
            <a:endParaRPr lang="zh-TW" altLang="en-US"/>
          </a:p>
        </p:txBody>
      </p:sp>
    </p:spTree>
    <p:extLst>
      <p:ext uri="{BB962C8B-B14F-4D97-AF65-F5344CB8AC3E}">
        <p14:creationId xmlns:p14="http://schemas.microsoft.com/office/powerpoint/2010/main" val="2730509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QXG-10G2SF-X710 also supports the SR-IOV function, which can be installed on the NAS to directly allocate bandwidth resources from the physical NIC to the virtual machine via Passthrough, reducing network bandwidth loss and improving network efficiency, which also helps to reduce the CPU utilization of the Hypervisor.</a:t>
            </a:r>
            <a:endParaRPr lang="zh-TW" altLang="en-US"/>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9</a:t>
            </a:fld>
            <a:endParaRPr lang="zh-TW" altLang="en-US"/>
          </a:p>
        </p:txBody>
      </p:sp>
    </p:spTree>
    <p:extLst>
      <p:ext uri="{BB962C8B-B14F-4D97-AF65-F5344CB8AC3E}">
        <p14:creationId xmlns:p14="http://schemas.microsoft.com/office/powerpoint/2010/main" val="214518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04D5708-BB2D-5EF1-6E6E-7464FB81D9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55" y="762"/>
            <a:ext cx="12189288" cy="6856474"/>
          </a:xfrm>
          <a:prstGeom prst="rect">
            <a:avLst/>
          </a:prstGeom>
        </p:spPr>
      </p:pic>
    </p:spTree>
    <p:extLst>
      <p:ext uri="{BB962C8B-B14F-4D97-AF65-F5344CB8AC3E}">
        <p14:creationId xmlns:p14="http://schemas.microsoft.com/office/powerpoint/2010/main" val="401359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C103D4C-7C4A-11B8-B297-91A7EC97B94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 y="333"/>
            <a:ext cx="12190810" cy="6857331"/>
          </a:xfrm>
          <a:prstGeom prst="rect">
            <a:avLst/>
          </a:prstGeom>
        </p:spPr>
      </p:pic>
    </p:spTree>
    <p:extLst>
      <p:ext uri="{BB962C8B-B14F-4D97-AF65-F5344CB8AC3E}">
        <p14:creationId xmlns:p14="http://schemas.microsoft.com/office/powerpoint/2010/main" val="123259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內容版面配置區 2">
            <a:extLst>
              <a:ext uri="{FF2B5EF4-FFF2-40B4-BE49-F238E27FC236}">
                <a16:creationId xmlns:a16="http://schemas.microsoft.com/office/drawing/2014/main" id="{BCF82209-DA19-C6D3-647A-F10C00D1281C}"/>
              </a:ext>
            </a:extLst>
          </p:cNvPr>
          <p:cNvSpPr>
            <a:spLocks noGrp="1"/>
          </p:cNvSpPr>
          <p:nvPr>
            <p:ph idx="1" hasCustomPrompt="1"/>
          </p:nvPr>
        </p:nvSpPr>
        <p:spPr>
          <a:xfrm>
            <a:off x="779373" y="1783258"/>
            <a:ext cx="4776825" cy="961466"/>
          </a:xfrm>
        </p:spPr>
        <p:txBody>
          <a:bodyPr>
            <a:normAutofit/>
          </a:bodyPr>
          <a:lstStyle>
            <a:lvl1pPr marL="0" indent="0">
              <a:buNone/>
              <a:defRPr lang="zh-TW" altLang="en-US" sz="4000" b="1" kern="1200" dirty="0">
                <a:solidFill>
                  <a:schemeClr val="bg1"/>
                </a:solidFill>
                <a:latin typeface="+mj-lt"/>
                <a:ea typeface="+mj-ea"/>
                <a:cs typeface="+mj-cs"/>
              </a:defRPr>
            </a:lvl1pPr>
          </a:lstStyle>
          <a:p>
            <a:pPr lvl="0"/>
            <a:r>
              <a:rPr lang="zh-TW" altLang="en-US"/>
              <a:t>編輯母片文字樣式</a:t>
            </a:r>
          </a:p>
        </p:txBody>
      </p:sp>
    </p:spTree>
    <p:extLst>
      <p:ext uri="{BB962C8B-B14F-4D97-AF65-F5344CB8AC3E}">
        <p14:creationId xmlns:p14="http://schemas.microsoft.com/office/powerpoint/2010/main" val="1693273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E24514B-FED6-8335-20B3-1098B181A4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版面配置區 1">
            <a:extLst>
              <a:ext uri="{FF2B5EF4-FFF2-40B4-BE49-F238E27FC236}">
                <a16:creationId xmlns:a16="http://schemas.microsoft.com/office/drawing/2014/main" id="{B62212D0-B1A5-DAF1-7F44-DCFF74BE0523}"/>
              </a:ext>
            </a:extLst>
          </p:cNvPr>
          <p:cNvSpPr>
            <a:spLocks noGrp="1"/>
          </p:cNvSpPr>
          <p:nvPr>
            <p:ph type="title"/>
          </p:nvPr>
        </p:nvSpPr>
        <p:spPr>
          <a:xfrm>
            <a:off x="1" y="4943"/>
            <a:ext cx="12192000" cy="1352551"/>
          </a:xfrm>
          <a:prstGeom prst="rect">
            <a:avLst/>
          </a:prstGeom>
        </p:spPr>
        <p:txBody>
          <a:bodyPr vert="horz" lIns="91440" tIns="45720" rIns="91440" bIns="45720" rtlCol="0" anchor="ctr">
            <a:normAutofit/>
          </a:bodyPr>
          <a:lstStyle>
            <a:lvl1pPr algn="ctr">
              <a:defRPr sz="3600" b="1">
                <a:solidFill>
                  <a:schemeClr val="bg1"/>
                </a:solidFill>
                <a:latin typeface="+mj-lt"/>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765444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74601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4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DA7C598D-1619-4898-9A28-9A04C986A4B0}" type="datetimeFigureOut">
              <a:rPr lang="zh-TW" altLang="en-US" smtClean="0"/>
              <a:t>2023/10/31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41030360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FACCD-573B-4762-BEC8-E7C4C2353720}" type="datetimeFigureOut">
              <a:rPr lang="zh-TW" altLang="en-US" smtClean="0"/>
              <a:t>2023/10/31</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D8AE5-4558-4E7F-80E5-A732C078B835}" type="slidenum">
              <a:rPr lang="zh-TW" altLang="en-US" smtClean="0"/>
              <a:t>‹#›</a:t>
            </a:fld>
            <a:endParaRPr lang="zh-TW" altLang="en-US"/>
          </a:p>
        </p:txBody>
      </p:sp>
    </p:spTree>
    <p:extLst>
      <p:ext uri="{BB962C8B-B14F-4D97-AF65-F5344CB8AC3E}">
        <p14:creationId xmlns:p14="http://schemas.microsoft.com/office/powerpoint/2010/main" val="63566612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qnap.com/en/software/virtualization-station"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qnap.com/service/product-warranty/en/"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hyperlink" Target="https://www.qnap.com/en/product/compare-switches?conditions=link_speed-10gbe_sfp,link_speed-10gbe_base_t_rj45" TargetMode="Externa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hyperlink" Target="https://www.qnap.com/en/compatibility/" TargetMode="External"/><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sv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hyperlink" Target="https://www.qnap.com/en/software/virtualization-station" TargetMode="External"/><Relationship Id="rId5" Type="http://schemas.openxmlformats.org/officeDocument/2006/relationships/image" Target="../media/image7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7.png"/><Relationship Id="rId1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sv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3.sv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64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EBC3273-BA7D-7A79-9D7A-A2826C830125}"/>
              </a:ext>
            </a:extLst>
          </p:cNvPr>
          <p:cNvSpPr txBox="1"/>
          <p:nvPr/>
        </p:nvSpPr>
        <p:spPr>
          <a:xfrm>
            <a:off x="855345" y="1574623"/>
            <a:ext cx="1070567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solidFill>
                  <a:schemeClr val="bg1"/>
                </a:solidFill>
                <a:latin typeface="+mj-lt"/>
                <a:ea typeface="Microsoft JhengHei"/>
                <a:cs typeface="Arial"/>
              </a:rPr>
              <a:t>QXG-10G2SF-X710 supports the SR-IOV function that can be installed on the NAS to allocate the bandwidth resource from the physical NIC directly to the VM, reducing network bandwidth consumption and improving network efficiency, as well as being more stable and reducing hypervisor CPU Utilization.</a:t>
            </a:r>
          </a:p>
        </p:txBody>
      </p:sp>
      <p:sp>
        <p:nvSpPr>
          <p:cNvPr id="3" name="矩形 2"/>
          <p:cNvSpPr/>
          <p:nvPr/>
        </p:nvSpPr>
        <p:spPr>
          <a:xfrm>
            <a:off x="6657655" y="4316573"/>
            <a:ext cx="4685016" cy="1323439"/>
          </a:xfrm>
          <a:prstGeom prst="rect">
            <a:avLst/>
          </a:prstGeom>
        </p:spPr>
        <p:txBody>
          <a:bodyPr wrap="square" lIns="91440" tIns="45720" rIns="91440" bIns="45720" anchor="t">
            <a:spAutoFit/>
          </a:bodyPr>
          <a:lstStyle/>
          <a:p>
            <a:r>
              <a:rPr lang="zh-TW" altLang="en-US" sz="1600">
                <a:solidFill>
                  <a:schemeClr val="bg1"/>
                </a:solidFill>
                <a:latin typeface="+mj-lt"/>
                <a:ea typeface="微軟正黑體"/>
              </a:rPr>
              <a:t>Specific QNAP NAS </a:t>
            </a:r>
            <a:r>
              <a:rPr lang="en-US" altLang="zh-TW" sz="1600">
                <a:solidFill>
                  <a:schemeClr val="bg1"/>
                </a:solidFill>
                <a:latin typeface="+mj-lt"/>
                <a:ea typeface="微軟正黑體"/>
              </a:rPr>
              <a:t>models </a:t>
            </a:r>
            <a:r>
              <a:rPr lang="zh-TW" altLang="en-US" sz="1600">
                <a:solidFill>
                  <a:schemeClr val="bg1"/>
                </a:solidFill>
                <a:latin typeface="+mj-lt"/>
                <a:ea typeface="微軟正黑體"/>
              </a:rPr>
              <a:t>and appliance</a:t>
            </a:r>
            <a:r>
              <a:rPr lang="en-US" altLang="zh-TW" sz="1600">
                <a:solidFill>
                  <a:schemeClr val="bg1"/>
                </a:solidFill>
                <a:latin typeface="+mj-lt"/>
                <a:ea typeface="微軟正黑體"/>
              </a:rPr>
              <a:t>s</a:t>
            </a:r>
            <a:r>
              <a:rPr lang="zh-TW" altLang="en-US" sz="1600">
                <a:solidFill>
                  <a:schemeClr val="bg1"/>
                </a:solidFill>
                <a:latin typeface="+mj-lt"/>
                <a:ea typeface="微軟正黑體"/>
              </a:rPr>
              <a:t> support </a:t>
            </a:r>
            <a:r>
              <a:rPr lang="en-US" altLang="zh-TW" sz="1600">
                <a:solidFill>
                  <a:schemeClr val="bg1"/>
                </a:solidFill>
                <a:latin typeface="+mj-lt"/>
                <a:ea typeface="微軟正黑體"/>
              </a:rPr>
              <a:t>p</a:t>
            </a:r>
            <a:r>
              <a:rPr lang="zh-TW" altLang="en-US" sz="1600">
                <a:solidFill>
                  <a:schemeClr val="bg1"/>
                </a:solidFill>
                <a:latin typeface="+mj-lt"/>
                <a:ea typeface="微軟正黑體"/>
              </a:rPr>
              <a:t>ass</a:t>
            </a:r>
            <a:r>
              <a:rPr lang="en-US" altLang="zh-TW" sz="1600">
                <a:solidFill>
                  <a:schemeClr val="bg1"/>
                </a:solidFill>
                <a:latin typeface="+mj-lt"/>
                <a:ea typeface="微軟正黑體"/>
              </a:rPr>
              <a:t>-</a:t>
            </a:r>
            <a:r>
              <a:rPr lang="zh-TW" altLang="en-US" sz="1600">
                <a:solidFill>
                  <a:schemeClr val="bg1"/>
                </a:solidFill>
                <a:latin typeface="+mj-lt"/>
                <a:ea typeface="微軟正黑體"/>
              </a:rPr>
              <a:t>through assignment of hardware resource</a:t>
            </a:r>
            <a:r>
              <a:rPr lang="en-US" altLang="zh-TW" sz="1600">
                <a:solidFill>
                  <a:schemeClr val="bg1"/>
                </a:solidFill>
                <a:latin typeface="+mj-lt"/>
                <a:ea typeface="微軟正黑體"/>
              </a:rPr>
              <a:t>s</a:t>
            </a:r>
            <a:r>
              <a:rPr lang="zh-TW" altLang="en-US" sz="1600">
                <a:solidFill>
                  <a:schemeClr val="bg1"/>
                </a:solidFill>
                <a:latin typeface="+mj-lt"/>
                <a:ea typeface="微軟正黑體"/>
              </a:rPr>
              <a:t> to VM</a:t>
            </a:r>
            <a:r>
              <a:rPr lang="en-US" altLang="zh-TW" sz="1600">
                <a:solidFill>
                  <a:schemeClr val="bg1"/>
                </a:solidFill>
                <a:latin typeface="+mj-lt"/>
                <a:ea typeface="微軟正黑體"/>
              </a:rPr>
              <a:t> that</a:t>
            </a:r>
            <a:r>
              <a:rPr lang="zh-TW" altLang="en-US" sz="1600">
                <a:solidFill>
                  <a:schemeClr val="bg1"/>
                </a:solidFill>
                <a:latin typeface="+mj-lt"/>
                <a:ea typeface="微軟正黑體"/>
              </a:rPr>
              <a:t> can dramatically increase VM performance and enhance VM application poptential.</a:t>
            </a:r>
            <a:endParaRPr lang="zh-TW" altLang="en-US" sz="1600">
              <a:solidFill>
                <a:schemeClr val="bg1"/>
              </a:solidFill>
              <a:latin typeface="+mj-lt"/>
              <a:ea typeface="微軟正黑體" panose="020B0604030504040204" pitchFamily="34" charset="-120"/>
            </a:endParaRPr>
          </a:p>
        </p:txBody>
      </p:sp>
      <p:sp>
        <p:nvSpPr>
          <p:cNvPr id="6" name="矩形 5"/>
          <p:cNvSpPr/>
          <p:nvPr/>
        </p:nvSpPr>
        <p:spPr>
          <a:xfrm>
            <a:off x="6344035" y="3480662"/>
            <a:ext cx="4834400" cy="800219"/>
          </a:xfrm>
          <a:prstGeom prst="rect">
            <a:avLst/>
          </a:prstGeom>
        </p:spPr>
        <p:txBody>
          <a:bodyPr wrap="none" lIns="91440" tIns="45720" rIns="91440" bIns="45720" anchor="t">
            <a:spAutoFit/>
          </a:bodyPr>
          <a:lstStyle/>
          <a:p>
            <a:pPr algn="ctr"/>
            <a:r>
              <a:rPr lang="zh-TW" altLang="en-US" sz="2800" b="1">
                <a:solidFill>
                  <a:srgbClr val="06FAF3"/>
                </a:solidFill>
                <a:latin typeface="+mj-lt"/>
                <a:ea typeface="微軟正黑體"/>
              </a:rPr>
              <a:t>Hard</a:t>
            </a:r>
            <a:r>
              <a:rPr lang="en-US" altLang="zh-TW" sz="2800" b="1">
                <a:solidFill>
                  <a:srgbClr val="06FAF3"/>
                </a:solidFill>
                <a:latin typeface="+mj-lt"/>
                <a:ea typeface="微軟正黑體"/>
              </a:rPr>
              <a:t>ware</a:t>
            </a:r>
            <a:r>
              <a:rPr lang="zh-TW" altLang="en-US" sz="2800" b="1">
                <a:solidFill>
                  <a:srgbClr val="06FAF3"/>
                </a:solidFill>
                <a:latin typeface="+mj-lt"/>
                <a:ea typeface="微軟正黑體"/>
              </a:rPr>
              <a:t> Acceleration</a:t>
            </a:r>
            <a:endParaRPr lang="zh-TW">
              <a:latin typeface="+mj-lt"/>
            </a:endParaRPr>
          </a:p>
          <a:p>
            <a:pPr algn="ctr"/>
            <a:r>
              <a:rPr lang="zh-TW" altLang="en-US" b="1">
                <a:solidFill>
                  <a:srgbClr val="212529"/>
                </a:solidFill>
                <a:latin typeface="+mj-lt"/>
                <a:ea typeface="微軟正黑體"/>
              </a:rPr>
              <a:t>，</a:t>
            </a:r>
            <a:r>
              <a:rPr lang="zh-TW" altLang="en-US" b="1">
                <a:solidFill>
                  <a:schemeClr val="bg1"/>
                </a:solidFill>
                <a:latin typeface="+mj-lt"/>
                <a:ea typeface="微軟正黑體"/>
              </a:rPr>
              <a:t>Advanced Virtual Machine Performance</a:t>
            </a:r>
            <a:endParaRPr lang="zh-TW">
              <a:solidFill>
                <a:schemeClr val="bg1"/>
              </a:solidFill>
              <a:latin typeface="+mj-lt"/>
              <a:ea typeface="微軟正黑體"/>
            </a:endParaRPr>
          </a:p>
        </p:txBody>
      </p:sp>
      <p:sp>
        <p:nvSpPr>
          <p:cNvPr id="8" name="標題 7">
            <a:extLst>
              <a:ext uri="{FF2B5EF4-FFF2-40B4-BE49-F238E27FC236}">
                <a16:creationId xmlns:a16="http://schemas.microsoft.com/office/drawing/2014/main" id="{F65574DB-7D3A-550C-72D5-94BF4560D6A6}"/>
              </a:ext>
            </a:extLst>
          </p:cNvPr>
          <p:cNvSpPr>
            <a:spLocks noGrp="1"/>
          </p:cNvSpPr>
          <p:nvPr>
            <p:ph type="title"/>
          </p:nvPr>
        </p:nvSpPr>
        <p:spPr/>
        <p:txBody>
          <a:bodyPr/>
          <a:lstStyle/>
          <a:p>
            <a:r>
              <a:rPr lang="en-US" altLang="zh-TW" sz="4000">
                <a:ea typeface="微軟正黑體"/>
              </a:rPr>
              <a:t>SR-IOV Support </a:t>
            </a:r>
            <a:br>
              <a:rPr lang="en-US" altLang="zh-TW" sz="4000">
                <a:ea typeface="微軟正黑體"/>
              </a:rPr>
            </a:br>
            <a:r>
              <a:rPr lang="en-US" altLang="zh-TW" sz="4000">
                <a:ea typeface="微軟正黑體"/>
              </a:rPr>
              <a:t>for Improved VM Networking Performance</a:t>
            </a:r>
            <a:endParaRPr lang="zh-TW" altLang="en-US">
              <a:ea typeface="微軟正黑體"/>
            </a:endParaRPr>
          </a:p>
        </p:txBody>
      </p:sp>
      <p:grpSp>
        <p:nvGrpSpPr>
          <p:cNvPr id="31" name="群組 30">
            <a:extLst>
              <a:ext uri="{FF2B5EF4-FFF2-40B4-BE49-F238E27FC236}">
                <a16:creationId xmlns:a16="http://schemas.microsoft.com/office/drawing/2014/main" id="{1389E616-C625-458C-BFA7-A774FDC80DB7}"/>
              </a:ext>
            </a:extLst>
          </p:cNvPr>
          <p:cNvGrpSpPr/>
          <p:nvPr/>
        </p:nvGrpSpPr>
        <p:grpSpPr>
          <a:xfrm>
            <a:off x="1150439" y="2825674"/>
            <a:ext cx="5243620" cy="3825521"/>
            <a:chOff x="1150439" y="2825674"/>
            <a:chExt cx="5243620" cy="3825521"/>
          </a:xfrm>
        </p:grpSpPr>
        <p:sp>
          <p:nvSpPr>
            <p:cNvPr id="9" name="矩形 8">
              <a:extLst>
                <a:ext uri="{FF2B5EF4-FFF2-40B4-BE49-F238E27FC236}">
                  <a16:creationId xmlns:a16="http://schemas.microsoft.com/office/drawing/2014/main" id="{2100985D-7F6D-3F45-4A36-B316DBE8F2FF}"/>
                </a:ext>
              </a:extLst>
            </p:cNvPr>
            <p:cNvSpPr/>
            <p:nvPr/>
          </p:nvSpPr>
          <p:spPr>
            <a:xfrm>
              <a:off x="1150439" y="3539364"/>
              <a:ext cx="4869361" cy="488158"/>
            </a:xfrm>
            <a:prstGeom prst="rect">
              <a:avLst/>
            </a:prstGeom>
            <a:solidFill>
              <a:srgbClr val="FFA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0" name="文字方塊 9">
              <a:extLst>
                <a:ext uri="{FF2B5EF4-FFF2-40B4-BE49-F238E27FC236}">
                  <a16:creationId xmlns:a16="http://schemas.microsoft.com/office/drawing/2014/main" id="{7DF683DA-CBFC-9BB7-1B80-7D5CA04B495F}"/>
                </a:ext>
              </a:extLst>
            </p:cNvPr>
            <p:cNvSpPr txBox="1"/>
            <p:nvPr/>
          </p:nvSpPr>
          <p:spPr>
            <a:xfrm>
              <a:off x="1257538" y="3598777"/>
              <a:ext cx="1872831" cy="369332"/>
            </a:xfrm>
            <a:prstGeom prst="rect">
              <a:avLst/>
            </a:prstGeom>
            <a:noFill/>
          </p:spPr>
          <p:txBody>
            <a:bodyPr wrap="square" rtlCol="0">
              <a:spAutoFit/>
            </a:bodyPr>
            <a:lstStyle/>
            <a:p>
              <a:r>
                <a:rPr lang="en-US" altLang="zh-TW" b="1">
                  <a:latin typeface="+mj-lt"/>
                </a:rPr>
                <a:t>Application</a:t>
              </a:r>
              <a:endParaRPr lang="zh-TW" altLang="en-US" b="1">
                <a:latin typeface="+mj-lt"/>
              </a:endParaRPr>
            </a:p>
          </p:txBody>
        </p:sp>
        <p:sp>
          <p:nvSpPr>
            <p:cNvPr id="11" name="矩形 10">
              <a:extLst>
                <a:ext uri="{FF2B5EF4-FFF2-40B4-BE49-F238E27FC236}">
                  <a16:creationId xmlns:a16="http://schemas.microsoft.com/office/drawing/2014/main" id="{E55BAC6A-DF6A-FC80-3ACD-5D738BFF0144}"/>
                </a:ext>
              </a:extLst>
            </p:cNvPr>
            <p:cNvSpPr/>
            <p:nvPr/>
          </p:nvSpPr>
          <p:spPr>
            <a:xfrm>
              <a:off x="1150440" y="4105746"/>
              <a:ext cx="4869362" cy="488158"/>
            </a:xfrm>
            <a:prstGeom prst="rect">
              <a:avLst/>
            </a:prstGeom>
            <a:solidFill>
              <a:srgbClr val="86C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2" name="文字方塊 11">
              <a:extLst>
                <a:ext uri="{FF2B5EF4-FFF2-40B4-BE49-F238E27FC236}">
                  <a16:creationId xmlns:a16="http://schemas.microsoft.com/office/drawing/2014/main" id="{2F3E7644-1CF4-64D9-8DC6-665AD82E261F}"/>
                </a:ext>
              </a:extLst>
            </p:cNvPr>
            <p:cNvSpPr txBox="1"/>
            <p:nvPr/>
          </p:nvSpPr>
          <p:spPr>
            <a:xfrm>
              <a:off x="1257536" y="4165159"/>
              <a:ext cx="2374174" cy="369332"/>
            </a:xfrm>
            <a:prstGeom prst="rect">
              <a:avLst/>
            </a:prstGeom>
            <a:noFill/>
          </p:spPr>
          <p:txBody>
            <a:bodyPr wrap="square" rtlCol="0">
              <a:spAutoFit/>
            </a:bodyPr>
            <a:lstStyle/>
            <a:p>
              <a:r>
                <a:rPr lang="en-US" altLang="zh-TW" b="1">
                  <a:latin typeface="+mj-lt"/>
                </a:rPr>
                <a:t>Guest OS Kernel</a:t>
              </a:r>
              <a:endParaRPr lang="zh-TW" altLang="en-US" b="1">
                <a:latin typeface="+mj-lt"/>
              </a:endParaRPr>
            </a:p>
          </p:txBody>
        </p:sp>
        <p:sp>
          <p:nvSpPr>
            <p:cNvPr id="13" name="矩形 12">
              <a:extLst>
                <a:ext uri="{FF2B5EF4-FFF2-40B4-BE49-F238E27FC236}">
                  <a16:creationId xmlns:a16="http://schemas.microsoft.com/office/drawing/2014/main" id="{BA287E62-768A-E3B4-D171-2CA2E7F82F5F}"/>
                </a:ext>
              </a:extLst>
            </p:cNvPr>
            <p:cNvSpPr/>
            <p:nvPr/>
          </p:nvSpPr>
          <p:spPr>
            <a:xfrm>
              <a:off x="1150440" y="4672128"/>
              <a:ext cx="3866055" cy="488158"/>
            </a:xfrm>
            <a:prstGeom prst="rect">
              <a:avLst/>
            </a:prstGeom>
            <a:solidFill>
              <a:srgbClr val="66C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4" name="文字方塊 13">
              <a:extLst>
                <a:ext uri="{FF2B5EF4-FFF2-40B4-BE49-F238E27FC236}">
                  <a16:creationId xmlns:a16="http://schemas.microsoft.com/office/drawing/2014/main" id="{B6955297-2AAA-7D8D-1767-2E0C4CD6EACF}"/>
                </a:ext>
              </a:extLst>
            </p:cNvPr>
            <p:cNvSpPr txBox="1"/>
            <p:nvPr/>
          </p:nvSpPr>
          <p:spPr>
            <a:xfrm>
              <a:off x="1240285" y="4731541"/>
              <a:ext cx="2339723" cy="369332"/>
            </a:xfrm>
            <a:prstGeom prst="rect">
              <a:avLst/>
            </a:prstGeom>
            <a:noFill/>
          </p:spPr>
          <p:txBody>
            <a:bodyPr wrap="square" rtlCol="0">
              <a:spAutoFit/>
            </a:bodyPr>
            <a:lstStyle/>
            <a:p>
              <a:r>
                <a:rPr lang="en-US" altLang="zh-TW" b="1">
                  <a:latin typeface="+mj-lt"/>
                </a:rPr>
                <a:t>Hypervisor Kernel</a:t>
              </a:r>
              <a:endParaRPr lang="zh-TW" altLang="en-US" b="1">
                <a:latin typeface="+mj-lt"/>
              </a:endParaRPr>
            </a:p>
          </p:txBody>
        </p:sp>
        <p:sp>
          <p:nvSpPr>
            <p:cNvPr id="21" name="矩形 20">
              <a:extLst>
                <a:ext uri="{FF2B5EF4-FFF2-40B4-BE49-F238E27FC236}">
                  <a16:creationId xmlns:a16="http://schemas.microsoft.com/office/drawing/2014/main" id="{F3BA5B51-D853-066D-A66C-8BFE4F6E83F7}"/>
                </a:ext>
              </a:extLst>
            </p:cNvPr>
            <p:cNvSpPr/>
            <p:nvPr/>
          </p:nvSpPr>
          <p:spPr>
            <a:xfrm>
              <a:off x="5693264" y="4672128"/>
              <a:ext cx="326538" cy="488158"/>
            </a:xfrm>
            <a:prstGeom prst="rect">
              <a:avLst/>
            </a:prstGeom>
            <a:solidFill>
              <a:srgbClr val="66C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5" name="矩形 14">
              <a:extLst>
                <a:ext uri="{FF2B5EF4-FFF2-40B4-BE49-F238E27FC236}">
                  <a16:creationId xmlns:a16="http://schemas.microsoft.com/office/drawing/2014/main" id="{21E473F5-5632-BA88-54F8-B2602D017E73}"/>
                </a:ext>
              </a:extLst>
            </p:cNvPr>
            <p:cNvSpPr/>
            <p:nvPr/>
          </p:nvSpPr>
          <p:spPr>
            <a:xfrm>
              <a:off x="1150439" y="5238511"/>
              <a:ext cx="4869363" cy="488158"/>
            </a:xfrm>
            <a:prstGeom prst="rect">
              <a:avLst/>
            </a:prstGeom>
            <a:solidFill>
              <a:srgbClr val="669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6" name="文字方塊 15">
              <a:extLst>
                <a:ext uri="{FF2B5EF4-FFF2-40B4-BE49-F238E27FC236}">
                  <a16:creationId xmlns:a16="http://schemas.microsoft.com/office/drawing/2014/main" id="{2B54B307-E579-0226-66C0-06C2D325D47C}"/>
                </a:ext>
              </a:extLst>
            </p:cNvPr>
            <p:cNvSpPr txBox="1"/>
            <p:nvPr/>
          </p:nvSpPr>
          <p:spPr>
            <a:xfrm>
              <a:off x="1257536" y="5297924"/>
              <a:ext cx="2558577" cy="369332"/>
            </a:xfrm>
            <a:prstGeom prst="rect">
              <a:avLst/>
            </a:prstGeom>
            <a:noFill/>
          </p:spPr>
          <p:txBody>
            <a:bodyPr wrap="square" rtlCol="0">
              <a:spAutoFit/>
            </a:bodyPr>
            <a:lstStyle/>
            <a:p>
              <a:r>
                <a:rPr lang="en-US" altLang="zh-TW" b="1">
                  <a:latin typeface="+mj-lt"/>
                </a:rPr>
                <a:t>Device</a:t>
              </a:r>
              <a:endParaRPr lang="zh-TW" altLang="en-US" b="1">
                <a:latin typeface="+mj-lt"/>
              </a:endParaRPr>
            </a:p>
          </p:txBody>
        </p:sp>
        <p:sp>
          <p:nvSpPr>
            <p:cNvPr id="22" name="文字方塊 21">
              <a:extLst>
                <a:ext uri="{FF2B5EF4-FFF2-40B4-BE49-F238E27FC236}">
                  <a16:creationId xmlns:a16="http://schemas.microsoft.com/office/drawing/2014/main" id="{B3CFA7F2-9746-4753-5F7E-4E3BDBA86D4F}"/>
                </a:ext>
              </a:extLst>
            </p:cNvPr>
            <p:cNvSpPr txBox="1"/>
            <p:nvPr/>
          </p:nvSpPr>
          <p:spPr>
            <a:xfrm>
              <a:off x="2877680" y="2838651"/>
              <a:ext cx="1529489" cy="584775"/>
            </a:xfrm>
            <a:prstGeom prst="rect">
              <a:avLst/>
            </a:prstGeom>
            <a:noFill/>
          </p:spPr>
          <p:txBody>
            <a:bodyPr wrap="square" rtlCol="0">
              <a:spAutoFit/>
            </a:bodyPr>
            <a:lstStyle/>
            <a:p>
              <a:pPr algn="ctr"/>
              <a:r>
                <a:rPr lang="en-US" altLang="zh-TW" sz="1600" b="1">
                  <a:solidFill>
                    <a:schemeClr val="bg1"/>
                  </a:solidFill>
                  <a:latin typeface="+mj-lt"/>
                </a:rPr>
                <a:t>Without Acceleration</a:t>
              </a:r>
              <a:endParaRPr lang="zh-TW" altLang="en-US" sz="1600" b="1">
                <a:solidFill>
                  <a:schemeClr val="bg1"/>
                </a:solidFill>
                <a:latin typeface="+mj-lt"/>
              </a:endParaRPr>
            </a:p>
          </p:txBody>
        </p:sp>
        <p:sp>
          <p:nvSpPr>
            <p:cNvPr id="23" name="文字方塊 22">
              <a:extLst>
                <a:ext uri="{FF2B5EF4-FFF2-40B4-BE49-F238E27FC236}">
                  <a16:creationId xmlns:a16="http://schemas.microsoft.com/office/drawing/2014/main" id="{353483FC-26AC-C9FD-C29B-747A2DF9ED62}"/>
                </a:ext>
              </a:extLst>
            </p:cNvPr>
            <p:cNvSpPr txBox="1"/>
            <p:nvPr/>
          </p:nvSpPr>
          <p:spPr>
            <a:xfrm>
              <a:off x="4715799" y="2888342"/>
              <a:ext cx="1304002" cy="400110"/>
            </a:xfrm>
            <a:prstGeom prst="rect">
              <a:avLst/>
            </a:prstGeom>
            <a:noFill/>
          </p:spPr>
          <p:txBody>
            <a:bodyPr wrap="square" rtlCol="0">
              <a:spAutoFit/>
            </a:bodyPr>
            <a:lstStyle/>
            <a:p>
              <a:pPr algn="ctr"/>
              <a:r>
                <a:rPr lang="en-US" altLang="zh-TW" sz="2000" b="1">
                  <a:solidFill>
                    <a:srgbClr val="06FAF3"/>
                  </a:solidFill>
                  <a:latin typeface="+mj-lt"/>
                </a:rPr>
                <a:t>SR-IOV</a:t>
              </a:r>
              <a:endParaRPr lang="zh-TW" altLang="en-US" sz="2000" b="1">
                <a:solidFill>
                  <a:srgbClr val="06FAF3"/>
                </a:solidFill>
                <a:latin typeface="+mj-lt"/>
              </a:endParaRPr>
            </a:p>
          </p:txBody>
        </p:sp>
        <p:sp>
          <p:nvSpPr>
            <p:cNvPr id="24" name="文字方塊 23">
              <a:extLst>
                <a:ext uri="{FF2B5EF4-FFF2-40B4-BE49-F238E27FC236}">
                  <a16:creationId xmlns:a16="http://schemas.microsoft.com/office/drawing/2014/main" id="{8B8A7F7F-F700-6790-F868-4438128A1E5D}"/>
                </a:ext>
              </a:extLst>
            </p:cNvPr>
            <p:cNvSpPr txBox="1"/>
            <p:nvPr/>
          </p:nvSpPr>
          <p:spPr>
            <a:xfrm>
              <a:off x="2877680" y="6066420"/>
              <a:ext cx="1529489" cy="338554"/>
            </a:xfrm>
            <a:prstGeom prst="rect">
              <a:avLst/>
            </a:prstGeom>
            <a:noFill/>
          </p:spPr>
          <p:txBody>
            <a:bodyPr wrap="square" rtlCol="0">
              <a:spAutoFit/>
            </a:bodyPr>
            <a:lstStyle/>
            <a:p>
              <a:pPr algn="ctr"/>
              <a:r>
                <a:rPr lang="en-US" altLang="zh-TW" sz="1600" b="1">
                  <a:solidFill>
                    <a:schemeClr val="bg1"/>
                  </a:solidFill>
                  <a:latin typeface="+mj-lt"/>
                </a:rPr>
                <a:t>No Bypass</a:t>
              </a:r>
              <a:endParaRPr lang="zh-TW" altLang="en-US" sz="1600" b="1">
                <a:solidFill>
                  <a:schemeClr val="bg1"/>
                </a:solidFill>
                <a:latin typeface="+mj-lt"/>
              </a:endParaRPr>
            </a:p>
          </p:txBody>
        </p:sp>
        <p:sp>
          <p:nvSpPr>
            <p:cNvPr id="25" name="文字方塊 24">
              <a:extLst>
                <a:ext uri="{FF2B5EF4-FFF2-40B4-BE49-F238E27FC236}">
                  <a16:creationId xmlns:a16="http://schemas.microsoft.com/office/drawing/2014/main" id="{84D20D87-946B-8E9D-D4ED-702AF4F1652E}"/>
                </a:ext>
              </a:extLst>
            </p:cNvPr>
            <p:cNvSpPr txBox="1"/>
            <p:nvPr/>
          </p:nvSpPr>
          <p:spPr>
            <a:xfrm>
              <a:off x="4336460" y="6066420"/>
              <a:ext cx="2057599" cy="584775"/>
            </a:xfrm>
            <a:prstGeom prst="rect">
              <a:avLst/>
            </a:prstGeom>
            <a:noFill/>
          </p:spPr>
          <p:txBody>
            <a:bodyPr wrap="square" rtlCol="0">
              <a:spAutoFit/>
            </a:bodyPr>
            <a:lstStyle/>
            <a:p>
              <a:pPr algn="ctr"/>
              <a:r>
                <a:rPr lang="en-US" altLang="zh-TW" sz="1600" b="1">
                  <a:solidFill>
                    <a:schemeClr val="bg1"/>
                  </a:solidFill>
                  <a:latin typeface="+mj-lt"/>
                </a:rPr>
                <a:t>Bypass Hypervisor Kernel</a:t>
              </a:r>
            </a:p>
          </p:txBody>
        </p:sp>
        <p:cxnSp>
          <p:nvCxnSpPr>
            <p:cNvPr id="27" name="直線單箭頭接點 26">
              <a:extLst>
                <a:ext uri="{FF2B5EF4-FFF2-40B4-BE49-F238E27FC236}">
                  <a16:creationId xmlns:a16="http://schemas.microsoft.com/office/drawing/2014/main" id="{6494099C-7221-B869-8831-473E9888AB9B}"/>
                </a:ext>
              </a:extLst>
            </p:cNvPr>
            <p:cNvCxnSpPr>
              <a:cxnSpLocks/>
            </p:cNvCxnSpPr>
            <p:nvPr/>
          </p:nvCxnSpPr>
          <p:spPr>
            <a:xfrm>
              <a:off x="3642424" y="3415448"/>
              <a:ext cx="0" cy="2650972"/>
            </a:xfrm>
            <a:prstGeom prst="straightConnector1">
              <a:avLst/>
            </a:prstGeom>
            <a:ln w="38100">
              <a:tailEnd type="triangle" w="lg"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F50FA2F7-3369-D9EC-408D-00499F67EA5E}"/>
                </a:ext>
              </a:extLst>
            </p:cNvPr>
            <p:cNvCxnSpPr>
              <a:cxnSpLocks/>
            </p:cNvCxnSpPr>
            <p:nvPr/>
          </p:nvCxnSpPr>
          <p:spPr>
            <a:xfrm>
              <a:off x="5365260" y="3415448"/>
              <a:ext cx="0" cy="2650972"/>
            </a:xfrm>
            <a:prstGeom prst="straightConnector1">
              <a:avLst/>
            </a:prstGeom>
            <a:ln w="38100">
              <a:tailEnd type="triangle" w="lg" len="med"/>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794D5C17-7C98-2A40-919B-1D09083DC015}"/>
                </a:ext>
              </a:extLst>
            </p:cNvPr>
            <p:cNvSpPr/>
            <p:nvPr/>
          </p:nvSpPr>
          <p:spPr>
            <a:xfrm>
              <a:off x="4715798" y="2825674"/>
              <a:ext cx="1304002" cy="531124"/>
            </a:xfrm>
            <a:prstGeom prst="rect">
              <a:avLst/>
            </a:prstGeom>
            <a:noFill/>
            <a:ln w="28575">
              <a:solidFill>
                <a:srgbClr val="06FA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grpSp>
    </p:spTree>
    <p:extLst>
      <p:ext uri="{BB962C8B-B14F-4D97-AF65-F5344CB8AC3E}">
        <p14:creationId xmlns:p14="http://schemas.microsoft.com/office/powerpoint/2010/main" val="677284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EBC3273-BA7D-7A79-9D7A-A2826C830125}"/>
              </a:ext>
            </a:extLst>
          </p:cNvPr>
          <p:cNvSpPr txBox="1"/>
          <p:nvPr/>
        </p:nvSpPr>
        <p:spPr>
          <a:xfrm>
            <a:off x="594732" y="2073149"/>
            <a:ext cx="11024015" cy="3411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panose="020B0604020202020204" pitchFamily="34" charset="0"/>
              <a:buChar char="•"/>
            </a:pPr>
            <a:r>
              <a:rPr lang="zh-TW" altLang="en-US" sz="2000">
                <a:solidFill>
                  <a:schemeClr val="bg1"/>
                </a:solidFill>
                <a:latin typeface="+mj-lt"/>
                <a:ea typeface="Microsoft JhengHei"/>
                <a:cs typeface="Arial"/>
              </a:rPr>
              <a:t>S</a:t>
            </a:r>
            <a:r>
              <a:rPr lang="zh-TW" altLang="en-US">
                <a:solidFill>
                  <a:schemeClr val="bg1"/>
                </a:solidFill>
                <a:latin typeface="+mj-lt"/>
                <a:ea typeface="Microsoft JhengHei"/>
                <a:cs typeface="Arial"/>
              </a:rPr>
              <a:t>R-IOV requires a supported </a:t>
            </a:r>
            <a:r>
              <a:rPr lang="en-US" altLang="zh-TW">
                <a:solidFill>
                  <a:schemeClr val="bg1"/>
                </a:solidFill>
                <a:latin typeface="+mj-lt"/>
                <a:ea typeface="Microsoft JhengHei"/>
                <a:cs typeface="Arial"/>
              </a:rPr>
              <a:t>host </a:t>
            </a:r>
            <a:r>
              <a:rPr lang="zh-TW" altLang="en-US">
                <a:solidFill>
                  <a:schemeClr val="bg1"/>
                </a:solidFill>
                <a:latin typeface="+mj-lt"/>
                <a:ea typeface="Microsoft JhengHei"/>
                <a:cs typeface="Arial"/>
              </a:rPr>
              <a:t>model, BIOS version, and supported network card.</a:t>
            </a:r>
          </a:p>
          <a:p>
            <a:pPr marL="342900" indent="-342900">
              <a:lnSpc>
                <a:spcPct val="150000"/>
              </a:lnSpc>
              <a:buFont typeface="Arial" panose="020B0604020202020204" pitchFamily="34" charset="0"/>
              <a:buChar char="•"/>
            </a:pPr>
            <a:r>
              <a:rPr lang="en-US" altLang="zh-TW">
                <a:solidFill>
                  <a:schemeClr val="bg1"/>
                </a:solidFill>
                <a:latin typeface="+mj-lt"/>
                <a:ea typeface="Microsoft JhengHei"/>
                <a:cs typeface="Arial"/>
              </a:rPr>
              <a:t>SR-IOV requires minimum software versions: QTS 4.5.2, </a:t>
            </a:r>
            <a:r>
              <a:rPr lang="en-US" altLang="zh-TW" err="1">
                <a:solidFill>
                  <a:schemeClr val="bg1"/>
                </a:solidFill>
                <a:latin typeface="+mj-lt"/>
                <a:ea typeface="Microsoft JhengHei"/>
                <a:cs typeface="Arial"/>
              </a:rPr>
              <a:t>QuTS</a:t>
            </a:r>
            <a:r>
              <a:rPr lang="en-US" altLang="zh-TW">
                <a:solidFill>
                  <a:schemeClr val="bg1"/>
                </a:solidFill>
                <a:latin typeface="+mj-lt"/>
                <a:ea typeface="Microsoft JhengHei"/>
                <a:cs typeface="Arial"/>
              </a:rPr>
              <a:t> hero h4.5.2 or QVS 3.5.3.</a:t>
            </a:r>
          </a:p>
          <a:p>
            <a:pPr marL="342900" indent="-342900">
              <a:lnSpc>
                <a:spcPct val="150000"/>
              </a:lnSpc>
              <a:buFont typeface="Arial" panose="020B0604020202020204" pitchFamily="34" charset="0"/>
              <a:buChar char="•"/>
            </a:pPr>
            <a:r>
              <a:rPr lang="en-US" altLang="zh-TW">
                <a:solidFill>
                  <a:schemeClr val="bg1"/>
                </a:solidFill>
                <a:latin typeface="+mj-lt"/>
                <a:ea typeface="Microsoft JhengHei"/>
                <a:cs typeface="Arial"/>
              </a:rPr>
              <a:t>Currently, only Linux and FreeBSD driver are available for download from the Intel</a:t>
            </a:r>
            <a:r>
              <a:rPr lang="en-US" altLang="zh-TW" baseline="30000">
                <a:solidFill>
                  <a:schemeClr val="bg1"/>
                </a:solidFill>
                <a:latin typeface="+mj-lt"/>
                <a:ea typeface="Microsoft JhengHei"/>
                <a:cs typeface="Arial"/>
              </a:rPr>
              <a:t>®</a:t>
            </a:r>
            <a:r>
              <a:rPr lang="en-US" altLang="zh-TW">
                <a:solidFill>
                  <a:schemeClr val="bg1"/>
                </a:solidFill>
                <a:latin typeface="+mj-lt"/>
                <a:ea typeface="Microsoft JhengHei"/>
                <a:cs typeface="Arial"/>
              </a:rPr>
              <a:t> website.</a:t>
            </a:r>
          </a:p>
          <a:p>
            <a:pPr marL="800100" lvl="1" indent="-342900">
              <a:lnSpc>
                <a:spcPct val="150000"/>
              </a:lnSpc>
              <a:buFont typeface="Arial" panose="020B0604020202020204" pitchFamily="34" charset="0"/>
              <a:buChar char="•"/>
            </a:pPr>
            <a:r>
              <a:rPr lang="en-US" altLang="zh-TW" err="1">
                <a:solidFill>
                  <a:schemeClr val="bg1"/>
                </a:solidFill>
                <a:latin typeface="+mj-lt"/>
                <a:ea typeface="Microsoft JhengHei"/>
                <a:cs typeface="Arial"/>
              </a:rPr>
              <a:t>www.intel.com</a:t>
            </a:r>
            <a:r>
              <a:rPr lang="en-US" altLang="zh-TW">
                <a:solidFill>
                  <a:schemeClr val="bg1"/>
                </a:solidFill>
                <a:latin typeface="+mj-lt"/>
                <a:ea typeface="Microsoft JhengHei"/>
                <a:cs typeface="Arial"/>
              </a:rPr>
              <a:t>/content/www/us/</a:t>
            </a:r>
            <a:r>
              <a:rPr lang="en-US" altLang="zh-TW" err="1">
                <a:solidFill>
                  <a:schemeClr val="bg1"/>
                </a:solidFill>
                <a:latin typeface="+mj-lt"/>
                <a:ea typeface="Microsoft JhengHei"/>
                <a:cs typeface="Arial"/>
              </a:rPr>
              <a:t>en</a:t>
            </a:r>
            <a:r>
              <a:rPr lang="en-US" altLang="zh-TW">
                <a:solidFill>
                  <a:schemeClr val="bg1"/>
                </a:solidFill>
                <a:latin typeface="+mj-lt"/>
                <a:ea typeface="Microsoft JhengHei"/>
                <a:cs typeface="Arial"/>
              </a:rPr>
              <a:t>/developer/topic-technology/open/</a:t>
            </a:r>
            <a:r>
              <a:rPr lang="en-US" altLang="zh-TW" err="1">
                <a:solidFill>
                  <a:schemeClr val="bg1"/>
                </a:solidFill>
                <a:latin typeface="+mj-lt"/>
                <a:ea typeface="Microsoft JhengHei"/>
                <a:cs typeface="Arial"/>
              </a:rPr>
              <a:t>overview.html</a:t>
            </a:r>
            <a:endParaRPr lang="en-US" altLang="zh-TW">
              <a:solidFill>
                <a:schemeClr val="bg1"/>
              </a:solidFill>
              <a:latin typeface="+mj-lt"/>
              <a:ea typeface="Microsoft JhengHei"/>
              <a:cs typeface="Arial"/>
            </a:endParaRPr>
          </a:p>
          <a:p>
            <a:pPr marL="342900" indent="-342900">
              <a:lnSpc>
                <a:spcPct val="150000"/>
              </a:lnSpc>
              <a:buFont typeface="Arial" panose="020B0604020202020204" pitchFamily="34" charset="0"/>
              <a:buChar char="•"/>
            </a:pPr>
            <a:r>
              <a:rPr lang="zh-TW" altLang="en-US">
                <a:solidFill>
                  <a:schemeClr val="bg1"/>
                </a:solidFill>
                <a:latin typeface="+mj-lt"/>
                <a:ea typeface="Microsoft JhengHei"/>
                <a:cs typeface="Arial"/>
              </a:rPr>
              <a:t>VM Live Migration is not available when using SR-IOV (Device Passthrough).</a:t>
            </a:r>
            <a:endParaRPr lang="en-US" altLang="zh-TW">
              <a:solidFill>
                <a:schemeClr val="bg1"/>
              </a:solidFill>
              <a:latin typeface="+mj-lt"/>
              <a:ea typeface="Microsoft JhengHei"/>
              <a:cs typeface="Arial"/>
            </a:endParaRPr>
          </a:p>
          <a:p>
            <a:pPr marL="800100" lvl="1" indent="-342900">
              <a:lnSpc>
                <a:spcPct val="150000"/>
              </a:lnSpc>
              <a:buFont typeface="Arial" panose="020B0604020202020204" pitchFamily="34" charset="0"/>
              <a:buChar char="•"/>
            </a:pPr>
            <a:r>
              <a:rPr lang="zh-TW" altLang="en-US">
                <a:solidFill>
                  <a:schemeClr val="bg1"/>
                </a:solidFill>
                <a:latin typeface="+mj-lt"/>
                <a:ea typeface="Microsoft JhengHei"/>
                <a:cs typeface="Arial"/>
              </a:rPr>
              <a:t>Because the physical device used for the original virtual machine has been dynamically migrated, the original physical device ID will not be recognized when you migrate the virtual machine to the new NAS.</a:t>
            </a:r>
            <a:endParaRPr lang="en-US" altLang="zh-TW">
              <a:solidFill>
                <a:schemeClr val="bg1"/>
              </a:solidFill>
              <a:latin typeface="+mj-lt"/>
              <a:ea typeface="Microsoft JhengHei"/>
              <a:cs typeface="Arial"/>
            </a:endParaRPr>
          </a:p>
        </p:txBody>
      </p:sp>
      <p:sp>
        <p:nvSpPr>
          <p:cNvPr id="3" name="標題 2">
            <a:extLst>
              <a:ext uri="{FF2B5EF4-FFF2-40B4-BE49-F238E27FC236}">
                <a16:creationId xmlns:a16="http://schemas.microsoft.com/office/drawing/2014/main" id="{2F00590A-F182-5C92-6C58-C6BD2C47681B}"/>
              </a:ext>
            </a:extLst>
          </p:cNvPr>
          <p:cNvSpPr>
            <a:spLocks noGrp="1"/>
          </p:cNvSpPr>
          <p:nvPr>
            <p:ph type="title"/>
          </p:nvPr>
        </p:nvSpPr>
        <p:spPr/>
        <p:txBody>
          <a:bodyPr/>
          <a:lstStyle/>
          <a:p>
            <a:r>
              <a:rPr lang="en-US" altLang="zh-TW">
                <a:ea typeface="微軟正黑體"/>
              </a:rPr>
              <a:t>Notes for the Use of SR-IOV</a:t>
            </a:r>
            <a:endParaRPr lang="zh-TW" altLang="en-US">
              <a:cs typeface="Arial"/>
            </a:endParaRPr>
          </a:p>
        </p:txBody>
      </p:sp>
    </p:spTree>
    <p:extLst>
      <p:ext uri="{BB962C8B-B14F-4D97-AF65-F5344CB8AC3E}">
        <p14:creationId xmlns:p14="http://schemas.microsoft.com/office/powerpoint/2010/main" val="2053866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8811236" y="6447945"/>
            <a:ext cx="3380764" cy="338554"/>
          </a:xfrm>
          <a:prstGeom prst="rect">
            <a:avLst/>
          </a:prstGeom>
          <a:noFill/>
        </p:spPr>
        <p:txBody>
          <a:bodyPr wrap="square" lIns="91440" tIns="45720" rIns="91440" bIns="45720" rtlCol="0" anchor="t">
            <a:spAutoFit/>
          </a:bodyPr>
          <a:lstStyle/>
          <a:p>
            <a:pPr algn="r"/>
            <a:r>
              <a:rPr lang="zh-TW" altLang="en-US" sz="1600">
                <a:solidFill>
                  <a:schemeClr val="bg1"/>
                </a:solidFill>
                <a:latin typeface="+mj-lt"/>
                <a:hlinkClick r:id="rId3">
                  <a:extLst>
                    <a:ext uri="{A12FA001-AC4F-418D-AE19-62706E023703}">
                      <ahyp:hlinkClr xmlns:ahyp="http://schemas.microsoft.com/office/drawing/2018/hyperlinkcolor" val="tx"/>
                    </a:ext>
                  </a:extLst>
                </a:hlinkClick>
              </a:rPr>
              <a:t>More Information of SR-IOV</a:t>
            </a:r>
            <a:endParaRPr lang="zh-TW" sz="1600">
              <a:solidFill>
                <a:schemeClr val="bg1"/>
              </a:solidFill>
              <a:latin typeface="+mj-lt"/>
              <a:cs typeface="Arial"/>
            </a:endParaRPr>
          </a:p>
        </p:txBody>
      </p:sp>
      <p:sp>
        <p:nvSpPr>
          <p:cNvPr id="3" name="標題 2">
            <a:extLst>
              <a:ext uri="{FF2B5EF4-FFF2-40B4-BE49-F238E27FC236}">
                <a16:creationId xmlns:a16="http://schemas.microsoft.com/office/drawing/2014/main" id="{805F35D9-C051-2FC6-6DF1-05F19819DFF7}"/>
              </a:ext>
            </a:extLst>
          </p:cNvPr>
          <p:cNvSpPr>
            <a:spLocks noGrp="1"/>
          </p:cNvSpPr>
          <p:nvPr>
            <p:ph type="title"/>
          </p:nvPr>
        </p:nvSpPr>
        <p:spPr/>
        <p:txBody>
          <a:bodyPr/>
          <a:lstStyle/>
          <a:p>
            <a:r>
              <a:rPr lang="en-US" altLang="zh-TW">
                <a:ea typeface="微軟正黑體"/>
              </a:rPr>
              <a:t>QNAP Product </a:t>
            </a:r>
            <a:r>
              <a:rPr lang="zh-TW" altLang="en-US">
                <a:ea typeface="微軟正黑體"/>
              </a:rPr>
              <a:t>List</a:t>
            </a:r>
            <a:r>
              <a:rPr lang="en-US" altLang="zh-TW">
                <a:ea typeface="微軟正黑體"/>
              </a:rPr>
              <a:t> with SR-IOV support</a:t>
            </a:r>
            <a:endParaRPr lang="zh-TW" altLang="en-US">
              <a:ea typeface="微軟正黑體"/>
            </a:endParaRPr>
          </a:p>
        </p:txBody>
      </p:sp>
      <p:sp>
        <p:nvSpPr>
          <p:cNvPr id="5" name="文字方塊 4">
            <a:extLst>
              <a:ext uri="{FF2B5EF4-FFF2-40B4-BE49-F238E27FC236}">
                <a16:creationId xmlns:a16="http://schemas.microsoft.com/office/drawing/2014/main" id="{C175114C-1811-67CD-4DB9-F346FDE9518B}"/>
              </a:ext>
            </a:extLst>
          </p:cNvPr>
          <p:cNvSpPr txBox="1"/>
          <p:nvPr/>
        </p:nvSpPr>
        <p:spPr>
          <a:xfrm>
            <a:off x="1173230" y="2344295"/>
            <a:ext cx="5874491" cy="25646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latin typeface="+mj-lt"/>
                <a:ea typeface="Microsoft JhengHei"/>
                <a:cs typeface="Arial"/>
              </a:rPr>
              <a:t>Minimum BIOS Version</a:t>
            </a:r>
            <a:br>
              <a:rPr lang="en-US" altLang="zh-TW" b="1">
                <a:latin typeface="+mj-lt"/>
                <a:ea typeface="Microsoft JhengHei"/>
                <a:cs typeface="Arial"/>
              </a:rPr>
            </a:br>
            <a:endParaRPr lang="en-US" altLang="zh-TW" b="1">
              <a:solidFill>
                <a:schemeClr val="bg1"/>
              </a:solidFill>
              <a:latin typeface="+mj-lt"/>
              <a:ea typeface="Microsoft JhengHei"/>
              <a:cs typeface="Arial"/>
            </a:endParaRPr>
          </a:p>
          <a:p>
            <a:pPr marL="914400" lvl="1" indent="-457200">
              <a:lnSpc>
                <a:spcPct val="130000"/>
              </a:lnSpc>
              <a:buFont typeface="Arial" panose="020B0604020202020204" pitchFamily="34" charset="0"/>
              <a:buChar char="•"/>
            </a:pPr>
            <a:r>
              <a:rPr lang="en-US" altLang="zh-TW" sz="1600">
                <a:solidFill>
                  <a:schemeClr val="bg1"/>
                </a:solidFill>
                <a:latin typeface="+mj-lt"/>
                <a:ea typeface="Microsoft JhengHei"/>
                <a:cs typeface="Arial"/>
              </a:rPr>
              <a:t>Q05SAR01:</a:t>
            </a:r>
            <a:r>
              <a:rPr lang="zh-TW" altLang="en-US" sz="1600">
                <a:solidFill>
                  <a:schemeClr val="bg1"/>
                </a:solidFill>
                <a:latin typeface="+mj-lt"/>
                <a:ea typeface="Microsoft JhengHei"/>
                <a:cs typeface="Arial"/>
              </a:rPr>
              <a:t> </a:t>
            </a:r>
            <a:r>
              <a:rPr lang="en-US" altLang="zh-TW" sz="1600">
                <a:solidFill>
                  <a:schemeClr val="bg1"/>
                </a:solidFill>
                <a:latin typeface="+mj-lt"/>
                <a:ea typeface="Microsoft JhengHei"/>
                <a:cs typeface="Arial"/>
              </a:rPr>
              <a:t>TS-h686, TS-h886</a:t>
            </a:r>
          </a:p>
          <a:p>
            <a:pPr marL="914400" lvl="1" indent="-457200">
              <a:lnSpc>
                <a:spcPct val="130000"/>
              </a:lnSpc>
              <a:buFont typeface="Arial" panose="020B0604020202020204" pitchFamily="34" charset="0"/>
              <a:buChar char="•"/>
            </a:pPr>
            <a:r>
              <a:rPr lang="en-US" altLang="zh-TW" sz="1600">
                <a:solidFill>
                  <a:schemeClr val="bg1"/>
                </a:solidFill>
                <a:latin typeface="+mj-lt"/>
                <a:ea typeface="Microsoft JhengHei"/>
                <a:cs typeface="Arial"/>
              </a:rPr>
              <a:t>Q047AR03: TS-1886XU-RP, TS-h1886XU-RP</a:t>
            </a:r>
          </a:p>
          <a:p>
            <a:pPr marL="914400" lvl="1" indent="-457200">
              <a:lnSpc>
                <a:spcPct val="130000"/>
              </a:lnSpc>
              <a:buFont typeface="Arial" panose="020B0604020202020204" pitchFamily="34" charset="0"/>
              <a:buChar char="•"/>
            </a:pPr>
            <a:r>
              <a:rPr lang="en-US" altLang="zh-TW" sz="1600">
                <a:solidFill>
                  <a:schemeClr val="bg1"/>
                </a:solidFill>
                <a:latin typeface="+mj-lt"/>
                <a:ea typeface="Microsoft JhengHei"/>
                <a:cs typeface="Arial"/>
              </a:rPr>
              <a:t>QX31AR19: TDS-16489U, TDS-16489U R2</a:t>
            </a:r>
          </a:p>
          <a:p>
            <a:pPr marL="914400" lvl="1" indent="-457200">
              <a:lnSpc>
                <a:spcPct val="130000"/>
              </a:lnSpc>
              <a:buFont typeface="Arial" panose="020B0604020202020204" pitchFamily="34" charset="0"/>
              <a:buChar char="•"/>
            </a:pPr>
            <a:r>
              <a:rPr lang="en-US" altLang="zh-TW" sz="1600">
                <a:solidFill>
                  <a:schemeClr val="bg1"/>
                </a:solidFill>
                <a:latin typeface="+mj-lt"/>
                <a:ea typeface="Microsoft JhengHei"/>
                <a:cs typeface="Arial"/>
              </a:rPr>
              <a:t>Q09ARR07: TS-h1290FX</a:t>
            </a:r>
          </a:p>
          <a:p>
            <a:pPr marL="914400" lvl="1" indent="-457200">
              <a:lnSpc>
                <a:spcPct val="130000"/>
              </a:lnSpc>
              <a:buFont typeface="Arial" panose="020B0604020202020204" pitchFamily="34" charset="0"/>
              <a:buChar char="•"/>
            </a:pPr>
            <a:r>
              <a:rPr lang="en-US" altLang="zh-TW" sz="1600">
                <a:solidFill>
                  <a:schemeClr val="bg1"/>
                </a:solidFill>
                <a:latin typeface="+mj-lt"/>
                <a:ea typeface="Microsoft JhengHei"/>
                <a:cs typeface="Arial"/>
              </a:rPr>
              <a:t>Q03XAR15: TS-h2490FU</a:t>
            </a:r>
          </a:p>
          <a:p>
            <a:pPr marL="914400" lvl="1" indent="-457200">
              <a:lnSpc>
                <a:spcPct val="130000"/>
              </a:lnSpc>
              <a:buFont typeface="Arial" panose="020B0604020202020204" pitchFamily="34" charset="0"/>
              <a:buChar char="•"/>
            </a:pPr>
            <a:r>
              <a:rPr lang="en-US" altLang="zh-TW" sz="1600">
                <a:solidFill>
                  <a:schemeClr val="bg1"/>
                </a:solidFill>
                <a:latin typeface="+mj-lt"/>
                <a:ea typeface="Microsoft JhengHei"/>
                <a:cs typeface="Arial"/>
              </a:rPr>
              <a:t>Q053AR20: TDS-h2489FU</a:t>
            </a:r>
          </a:p>
        </p:txBody>
      </p:sp>
      <p:sp>
        <p:nvSpPr>
          <p:cNvPr id="6" name="文字方塊 5">
            <a:extLst>
              <a:ext uri="{FF2B5EF4-FFF2-40B4-BE49-F238E27FC236}">
                <a16:creationId xmlns:a16="http://schemas.microsoft.com/office/drawing/2014/main" id="{B0336414-D631-C4CE-85E9-D8A245DEAE7B}"/>
              </a:ext>
            </a:extLst>
          </p:cNvPr>
          <p:cNvSpPr txBox="1"/>
          <p:nvPr/>
        </p:nvSpPr>
        <p:spPr>
          <a:xfrm>
            <a:off x="7680293" y="2280091"/>
            <a:ext cx="3352801"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a:ln>
                  <a:noFill/>
                </a:ln>
                <a:solidFill>
                  <a:prstClr val="white"/>
                </a:solidFill>
                <a:effectLst/>
                <a:uLnTx/>
                <a:uFillTx/>
                <a:latin typeface="+mj-lt"/>
                <a:ea typeface="Microsoft JhengHei"/>
                <a:cs typeface="Arial"/>
              </a:rPr>
              <a:t>QuCPE-7010-D2123IT-8G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a:ln>
                  <a:noFill/>
                </a:ln>
                <a:solidFill>
                  <a:prstClr val="white"/>
                </a:solidFill>
                <a:effectLst/>
                <a:uLnTx/>
                <a:uFillTx/>
                <a:latin typeface="+mj-lt"/>
                <a:ea typeface="Microsoft JhengHei"/>
                <a:cs typeface="Arial"/>
              </a:rPr>
              <a:t>QuCPE-7010-D2146NT-32G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a:ln>
                  <a:noFill/>
                </a:ln>
                <a:solidFill>
                  <a:prstClr val="white"/>
                </a:solidFill>
                <a:effectLst/>
                <a:uLnTx/>
                <a:uFillTx/>
                <a:latin typeface="+mj-lt"/>
                <a:ea typeface="Microsoft JhengHei"/>
                <a:cs typeface="Arial"/>
              </a:rPr>
              <a:t>QuCPE-7010-D2166NT-64G</a:t>
            </a:r>
          </a:p>
        </p:txBody>
      </p:sp>
      <p:sp>
        <p:nvSpPr>
          <p:cNvPr id="7" name="文字方塊 6">
            <a:extLst>
              <a:ext uri="{FF2B5EF4-FFF2-40B4-BE49-F238E27FC236}">
                <a16:creationId xmlns:a16="http://schemas.microsoft.com/office/drawing/2014/main" id="{867E05B1-7297-26FC-212F-724791458DA4}"/>
              </a:ext>
            </a:extLst>
          </p:cNvPr>
          <p:cNvSpPr txBox="1"/>
          <p:nvPr/>
        </p:nvSpPr>
        <p:spPr>
          <a:xfrm>
            <a:off x="7490586" y="4509801"/>
            <a:ext cx="3542508" cy="584775"/>
          </a:xfrm>
          <a:prstGeom prst="rect">
            <a:avLst/>
          </a:prstGeom>
          <a:noFill/>
        </p:spPr>
        <p:txBody>
          <a:bodyPr wrap="square" lIns="91440" tIns="45720" rIns="91440" bIns="45720" anchor="t">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a:ln>
                  <a:noFill/>
                </a:ln>
                <a:solidFill>
                  <a:prstClr val="white"/>
                </a:solidFill>
                <a:effectLst/>
                <a:uLnTx/>
                <a:uFillTx/>
                <a:latin typeface="+mj-lt"/>
                <a:ea typeface="Microsoft JhengHei"/>
                <a:cs typeface="Arial"/>
              </a:rPr>
              <a:t>Q03OAR05:</a:t>
            </a:r>
            <a:r>
              <a:rPr kumimoji="0" lang="zh-TW" altLang="en-US" sz="1600" b="0" i="0" u="none" strike="noStrike" kern="1200" cap="none" spc="0" normalizeH="0" baseline="0" noProof="0">
                <a:ln>
                  <a:noFill/>
                </a:ln>
                <a:solidFill>
                  <a:prstClr val="white"/>
                </a:solidFill>
                <a:effectLst/>
                <a:uLnTx/>
                <a:uFillTx/>
                <a:latin typeface="+mj-lt"/>
                <a:ea typeface="Microsoft JhengHei"/>
                <a:cs typeface="Arial"/>
              </a:rPr>
              <a:t> </a:t>
            </a:r>
            <a:r>
              <a:rPr kumimoji="0" lang="en-US" altLang="zh-TW" sz="1600" b="0" i="0" u="none" strike="noStrike" kern="1200" cap="none" spc="0" normalizeH="0" baseline="0" noProof="0">
                <a:ln>
                  <a:noFill/>
                </a:ln>
                <a:solidFill>
                  <a:prstClr val="white"/>
                </a:solidFill>
                <a:effectLst/>
                <a:uLnTx/>
                <a:uFillTx/>
                <a:latin typeface="+mj-lt"/>
                <a:ea typeface="Microsoft JhengHei"/>
                <a:cs typeface="Arial"/>
              </a:rPr>
              <a:t>QGD-1602P</a:t>
            </a:r>
          </a:p>
          <a:p>
            <a:pPr marL="914400" lvl="1" indent="-457200">
              <a:buFont typeface="Arial" panose="020B0604020202020204" pitchFamily="34" charset="0"/>
              <a:buChar char="•"/>
              <a:defRPr/>
            </a:pPr>
            <a:r>
              <a:rPr lang="en-US" altLang="zh-TW" sz="1600">
                <a:solidFill>
                  <a:prstClr val="white"/>
                </a:solidFill>
                <a:latin typeface="+mj-lt"/>
                <a:ea typeface="Microsoft JhengHei"/>
                <a:cs typeface="Arial"/>
              </a:rPr>
              <a:t>Q03OAR16: QGD-1602</a:t>
            </a:r>
          </a:p>
        </p:txBody>
      </p:sp>
      <p:sp>
        <p:nvSpPr>
          <p:cNvPr id="8" name="矩形: 圓角化同側角落 7">
            <a:extLst>
              <a:ext uri="{FF2B5EF4-FFF2-40B4-BE49-F238E27FC236}">
                <a16:creationId xmlns:a16="http://schemas.microsoft.com/office/drawing/2014/main" id="{48EB2D4D-F62F-AE00-EBA0-59DFD1454B59}"/>
              </a:ext>
            </a:extLst>
          </p:cNvPr>
          <p:cNvSpPr/>
          <p:nvPr/>
        </p:nvSpPr>
        <p:spPr>
          <a:xfrm>
            <a:off x="845458" y="2127250"/>
            <a:ext cx="6059381" cy="3141895"/>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mj-lt"/>
            </a:endParaRPr>
          </a:p>
        </p:txBody>
      </p:sp>
      <p:sp>
        <p:nvSpPr>
          <p:cNvPr id="9" name="矩形: 剪去對角角落 8">
            <a:extLst>
              <a:ext uri="{FF2B5EF4-FFF2-40B4-BE49-F238E27FC236}">
                <a16:creationId xmlns:a16="http://schemas.microsoft.com/office/drawing/2014/main" id="{AF594816-CA5C-FA78-BA9B-B4DCAC8BAA2C}"/>
              </a:ext>
            </a:extLst>
          </p:cNvPr>
          <p:cNvSpPr/>
          <p:nvPr/>
        </p:nvSpPr>
        <p:spPr>
          <a:xfrm rot="10800000">
            <a:off x="830261" y="5191598"/>
            <a:ext cx="3957638" cy="434307"/>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mj-lt"/>
            </a:endParaRPr>
          </a:p>
        </p:txBody>
      </p:sp>
      <p:sp>
        <p:nvSpPr>
          <p:cNvPr id="10" name="矩形: 剪去單一角落 9">
            <a:extLst>
              <a:ext uri="{FF2B5EF4-FFF2-40B4-BE49-F238E27FC236}">
                <a16:creationId xmlns:a16="http://schemas.microsoft.com/office/drawing/2014/main" id="{4A9FB5E7-1520-1628-29BB-E19FA2E74C64}"/>
              </a:ext>
            </a:extLst>
          </p:cNvPr>
          <p:cNvSpPr/>
          <p:nvPr/>
        </p:nvSpPr>
        <p:spPr>
          <a:xfrm flipH="1">
            <a:off x="4241799" y="5191602"/>
            <a:ext cx="2678233" cy="656555"/>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1" name="文字方塊 10">
            <a:extLst>
              <a:ext uri="{FF2B5EF4-FFF2-40B4-BE49-F238E27FC236}">
                <a16:creationId xmlns:a16="http://schemas.microsoft.com/office/drawing/2014/main" id="{9BD27C9B-1CA4-6565-A0D6-5F7606DFBD40}"/>
              </a:ext>
            </a:extLst>
          </p:cNvPr>
          <p:cNvSpPr txBox="1"/>
          <p:nvPr/>
        </p:nvSpPr>
        <p:spPr>
          <a:xfrm>
            <a:off x="4369602" y="5299540"/>
            <a:ext cx="2535237" cy="461665"/>
          </a:xfrm>
          <a:prstGeom prst="rect">
            <a:avLst/>
          </a:prstGeom>
          <a:noFill/>
        </p:spPr>
        <p:txBody>
          <a:bodyPr wrap="square" lIns="91440" tIns="45720" rIns="91440" bIns="45720" anchor="t">
            <a:spAutoFit/>
          </a:bodyPr>
          <a:lstStyle/>
          <a:p>
            <a:pPr algn="ctr">
              <a:defRPr/>
            </a:pPr>
            <a:r>
              <a:rPr kumimoji="0" lang="en-US" altLang="zh-TW" sz="2400" b="1" i="0" u="none" strike="noStrike" kern="1200" cap="none" spc="0" normalizeH="0" baseline="0" noProof="0">
                <a:ln>
                  <a:noFill/>
                </a:ln>
                <a:effectLst/>
                <a:uLnTx/>
                <a:uFillTx/>
                <a:latin typeface="+mj-lt"/>
                <a:ea typeface="Microsoft JhengHei"/>
                <a:cs typeface="Arial"/>
              </a:rPr>
              <a:t>NAS</a:t>
            </a:r>
            <a:r>
              <a:rPr lang="en-US" altLang="zh-TW" sz="2400" b="1">
                <a:latin typeface="+mj-lt"/>
                <a:ea typeface="Microsoft JhengHei"/>
                <a:cs typeface="Arial"/>
              </a:rPr>
              <a:t> </a:t>
            </a:r>
            <a:r>
              <a:rPr lang="zh-TW" altLang="en-US" sz="2400" b="1">
                <a:latin typeface="+mj-lt"/>
                <a:ea typeface="Microsoft JhengHei"/>
                <a:cs typeface="Arial"/>
              </a:rPr>
              <a:t>Supported</a:t>
            </a:r>
            <a:endParaRPr kumimoji="0" lang="en-US" altLang="zh-TW" sz="2400" b="1" i="0" u="none" strike="noStrike" kern="1200" cap="none" spc="0" normalizeH="0" baseline="0" noProof="0">
              <a:ln>
                <a:noFill/>
              </a:ln>
              <a:effectLst/>
              <a:uLnTx/>
              <a:uFillTx/>
              <a:latin typeface="+mj-lt"/>
              <a:ea typeface="Microsoft JhengHei"/>
              <a:cs typeface="Arial"/>
            </a:endParaRPr>
          </a:p>
        </p:txBody>
      </p:sp>
      <p:sp>
        <p:nvSpPr>
          <p:cNvPr id="12" name="矩形: 圓角化同側角落 11">
            <a:extLst>
              <a:ext uri="{FF2B5EF4-FFF2-40B4-BE49-F238E27FC236}">
                <a16:creationId xmlns:a16="http://schemas.microsoft.com/office/drawing/2014/main" id="{8A7375C3-B2D1-A5B5-FA65-05DDDF4C01F9}"/>
              </a:ext>
            </a:extLst>
          </p:cNvPr>
          <p:cNvSpPr/>
          <p:nvPr/>
        </p:nvSpPr>
        <p:spPr>
          <a:xfrm>
            <a:off x="7361613" y="2127250"/>
            <a:ext cx="4078054" cy="1085391"/>
          </a:xfrm>
          <a:prstGeom prst="round2SameRect">
            <a:avLst>
              <a:gd name="adj1" fmla="val 7256"/>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mj-lt"/>
            </a:endParaRPr>
          </a:p>
        </p:txBody>
      </p:sp>
      <p:sp>
        <p:nvSpPr>
          <p:cNvPr id="13" name="矩形: 剪去對角角落 12">
            <a:extLst>
              <a:ext uri="{FF2B5EF4-FFF2-40B4-BE49-F238E27FC236}">
                <a16:creationId xmlns:a16="http://schemas.microsoft.com/office/drawing/2014/main" id="{874D21EB-1C9C-67C0-A9B2-B41CE175B413}"/>
              </a:ext>
            </a:extLst>
          </p:cNvPr>
          <p:cNvSpPr/>
          <p:nvPr/>
        </p:nvSpPr>
        <p:spPr>
          <a:xfrm rot="10800000">
            <a:off x="7365219" y="3191649"/>
            <a:ext cx="2319433" cy="434307"/>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mj-lt"/>
            </a:endParaRPr>
          </a:p>
        </p:txBody>
      </p:sp>
      <p:sp>
        <p:nvSpPr>
          <p:cNvPr id="14" name="矩形: 剪去單一角落 13">
            <a:extLst>
              <a:ext uri="{FF2B5EF4-FFF2-40B4-BE49-F238E27FC236}">
                <a16:creationId xmlns:a16="http://schemas.microsoft.com/office/drawing/2014/main" id="{AF4231C2-9B98-ADEE-5CB6-F1D17E199E03}"/>
              </a:ext>
            </a:extLst>
          </p:cNvPr>
          <p:cNvSpPr/>
          <p:nvPr/>
        </p:nvSpPr>
        <p:spPr>
          <a:xfrm flipH="1">
            <a:off x="8499443" y="3191655"/>
            <a:ext cx="2970628" cy="656555"/>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5" name="文字方塊 14">
            <a:extLst>
              <a:ext uri="{FF2B5EF4-FFF2-40B4-BE49-F238E27FC236}">
                <a16:creationId xmlns:a16="http://schemas.microsoft.com/office/drawing/2014/main" id="{35DAF2BB-8D68-31D2-99E6-846F03E346EF}"/>
              </a:ext>
            </a:extLst>
          </p:cNvPr>
          <p:cNvSpPr txBox="1"/>
          <p:nvPr/>
        </p:nvSpPr>
        <p:spPr>
          <a:xfrm>
            <a:off x="8620896" y="3299593"/>
            <a:ext cx="2854213" cy="461665"/>
          </a:xfrm>
          <a:prstGeom prst="rect">
            <a:avLst/>
          </a:prstGeom>
          <a:noFill/>
        </p:spPr>
        <p:txBody>
          <a:bodyPr wrap="square" lIns="91440" tIns="45720" rIns="91440" bIns="45720" anchor="t">
            <a:spAutoFit/>
          </a:bodyPr>
          <a:lstStyle/>
          <a:p>
            <a:pPr algn="ctr">
              <a:defRPr/>
            </a:pPr>
            <a:r>
              <a:rPr kumimoji="0" lang="en-US" altLang="zh-TW" sz="2400" b="1" i="0" u="none" strike="noStrike" kern="1200" cap="none" spc="0" normalizeH="0" baseline="0" noProof="0" err="1">
                <a:ln>
                  <a:noFill/>
                </a:ln>
                <a:effectLst/>
                <a:uLnTx/>
                <a:uFillTx/>
                <a:latin typeface="+mj-lt"/>
                <a:ea typeface="Microsoft JhengHei"/>
                <a:cs typeface="Arial"/>
              </a:rPr>
              <a:t>QuCPE</a:t>
            </a:r>
            <a:r>
              <a:rPr lang="en-US" altLang="zh-TW" sz="2400" b="1">
                <a:latin typeface="+mj-lt"/>
                <a:ea typeface="Microsoft JhengHei"/>
                <a:cs typeface="Arial"/>
              </a:rPr>
              <a:t> Supported</a:t>
            </a:r>
            <a:endParaRPr kumimoji="0" lang="zh-TW" altLang="en-US" sz="2400" b="1" i="0" u="none" strike="noStrike" kern="1200" cap="none" spc="0" normalizeH="0" baseline="0" noProof="0">
              <a:ln>
                <a:noFill/>
              </a:ln>
              <a:effectLst/>
              <a:uLnTx/>
              <a:uFillTx/>
              <a:latin typeface="+mj-lt"/>
              <a:ea typeface="Microsoft JhengHei"/>
              <a:cs typeface="Arial"/>
            </a:endParaRPr>
          </a:p>
        </p:txBody>
      </p:sp>
      <p:sp>
        <p:nvSpPr>
          <p:cNvPr id="16" name="矩形: 圓角化同側角落 15">
            <a:extLst>
              <a:ext uri="{FF2B5EF4-FFF2-40B4-BE49-F238E27FC236}">
                <a16:creationId xmlns:a16="http://schemas.microsoft.com/office/drawing/2014/main" id="{2FE67B1F-3930-622B-55B1-5F0154E5D421}"/>
              </a:ext>
            </a:extLst>
          </p:cNvPr>
          <p:cNvSpPr/>
          <p:nvPr/>
        </p:nvSpPr>
        <p:spPr>
          <a:xfrm>
            <a:off x="7361613" y="4070947"/>
            <a:ext cx="4078054" cy="1111246"/>
          </a:xfrm>
          <a:prstGeom prst="round2SameRect">
            <a:avLst>
              <a:gd name="adj1" fmla="val 7256"/>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mj-lt"/>
            </a:endParaRPr>
          </a:p>
        </p:txBody>
      </p:sp>
      <p:sp>
        <p:nvSpPr>
          <p:cNvPr id="17" name="矩形: 剪去對角角落 16">
            <a:extLst>
              <a:ext uri="{FF2B5EF4-FFF2-40B4-BE49-F238E27FC236}">
                <a16:creationId xmlns:a16="http://schemas.microsoft.com/office/drawing/2014/main" id="{B13D2D2D-0788-11D3-8AC9-3ED0B8A1AEAD}"/>
              </a:ext>
            </a:extLst>
          </p:cNvPr>
          <p:cNvSpPr/>
          <p:nvPr/>
        </p:nvSpPr>
        <p:spPr>
          <a:xfrm rot="10800000">
            <a:off x="7365219" y="5161201"/>
            <a:ext cx="2319433" cy="434307"/>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mj-lt"/>
            </a:endParaRPr>
          </a:p>
        </p:txBody>
      </p:sp>
      <p:sp>
        <p:nvSpPr>
          <p:cNvPr id="18" name="矩形: 剪去單一角落 17">
            <a:extLst>
              <a:ext uri="{FF2B5EF4-FFF2-40B4-BE49-F238E27FC236}">
                <a16:creationId xmlns:a16="http://schemas.microsoft.com/office/drawing/2014/main" id="{8B35B1CE-63C9-BF0F-3D3C-0AE068A3F101}"/>
              </a:ext>
            </a:extLst>
          </p:cNvPr>
          <p:cNvSpPr/>
          <p:nvPr/>
        </p:nvSpPr>
        <p:spPr>
          <a:xfrm flipH="1">
            <a:off x="8499443" y="5161207"/>
            <a:ext cx="2970628" cy="674275"/>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9" name="文字方塊 18">
            <a:extLst>
              <a:ext uri="{FF2B5EF4-FFF2-40B4-BE49-F238E27FC236}">
                <a16:creationId xmlns:a16="http://schemas.microsoft.com/office/drawing/2014/main" id="{603C0263-78F9-52D6-F19E-D8A9E1232BC7}"/>
              </a:ext>
            </a:extLst>
          </p:cNvPr>
          <p:cNvSpPr txBox="1"/>
          <p:nvPr/>
        </p:nvSpPr>
        <p:spPr>
          <a:xfrm>
            <a:off x="8620896" y="5269145"/>
            <a:ext cx="2818772" cy="461665"/>
          </a:xfrm>
          <a:prstGeom prst="rect">
            <a:avLst/>
          </a:prstGeom>
          <a:noFill/>
        </p:spPr>
        <p:txBody>
          <a:bodyPr wrap="square" lIns="91440" tIns="45720" rIns="91440" bIns="45720" anchor="t">
            <a:spAutoFit/>
          </a:bodyPr>
          <a:lstStyle/>
          <a:p>
            <a:pPr algn="ctr">
              <a:defRPr/>
            </a:pPr>
            <a:r>
              <a:rPr lang="zh-TW" altLang="en-US" sz="2400" b="1">
                <a:latin typeface="+mj-lt"/>
                <a:ea typeface="Microsoft JhengHei"/>
                <a:cs typeface="Arial"/>
              </a:rPr>
              <a:t>QGD Supported</a:t>
            </a:r>
            <a:endParaRPr kumimoji="0" lang="zh-TW" altLang="en-US" sz="2400" b="1" i="0" u="none" strike="noStrike" kern="1200" cap="none" spc="0" normalizeH="0" baseline="0" noProof="0">
              <a:ln>
                <a:noFill/>
              </a:ln>
              <a:effectLst/>
              <a:uLnTx/>
              <a:uFillTx/>
              <a:latin typeface="+mj-lt"/>
              <a:ea typeface="Microsoft JhengHei"/>
              <a:cs typeface="Arial"/>
            </a:endParaRPr>
          </a:p>
        </p:txBody>
      </p:sp>
      <p:sp>
        <p:nvSpPr>
          <p:cNvPr id="20" name="文字方塊 19">
            <a:extLst>
              <a:ext uri="{FF2B5EF4-FFF2-40B4-BE49-F238E27FC236}">
                <a16:creationId xmlns:a16="http://schemas.microsoft.com/office/drawing/2014/main" id="{DA210532-4E3C-1A15-29ED-6A51D22534E8}"/>
              </a:ext>
            </a:extLst>
          </p:cNvPr>
          <p:cNvSpPr txBox="1"/>
          <p:nvPr/>
        </p:nvSpPr>
        <p:spPr>
          <a:xfrm>
            <a:off x="7491707" y="4115931"/>
            <a:ext cx="3281583" cy="400110"/>
          </a:xfrm>
          <a:prstGeom prst="rect">
            <a:avLst/>
          </a:prstGeom>
          <a:noFill/>
        </p:spPr>
        <p:txBody>
          <a:bodyPr wrap="square" lIns="91440" tIns="45720" rIns="91440" bIns="45720" anchor="t">
            <a:spAutoFit/>
          </a:bodyPr>
          <a:lstStyle/>
          <a:p>
            <a:r>
              <a:rPr lang="en-US" altLang="zh-TW" sz="2000" b="1">
                <a:solidFill>
                  <a:prstClr val="white"/>
                </a:solidFill>
                <a:latin typeface="+mj-lt"/>
                <a:ea typeface="Microsoft JhengHei"/>
                <a:cs typeface="Arial"/>
              </a:rPr>
              <a:t>Minimum BIOS Version</a:t>
            </a:r>
            <a:endParaRPr lang="zh-TW" altLang="en-US" sz="2000" b="1">
              <a:solidFill>
                <a:prstClr val="white"/>
              </a:solidFill>
              <a:latin typeface="+mj-lt"/>
              <a:ea typeface="Microsoft JhengHei"/>
              <a:cs typeface="Arial"/>
            </a:endParaRPr>
          </a:p>
        </p:txBody>
      </p:sp>
    </p:spTree>
    <p:extLst>
      <p:ext uri="{BB962C8B-B14F-4D97-AF65-F5344CB8AC3E}">
        <p14:creationId xmlns:p14="http://schemas.microsoft.com/office/powerpoint/2010/main" val="4064089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CB321A45-BA8E-655F-B111-6EF3920D1FA2}"/>
              </a:ext>
            </a:extLst>
          </p:cNvPr>
          <p:cNvSpPr txBox="1"/>
          <p:nvPr/>
        </p:nvSpPr>
        <p:spPr>
          <a:xfrm>
            <a:off x="2726385" y="4175621"/>
            <a:ext cx="6748996" cy="1754326"/>
          </a:xfrm>
          <a:prstGeom prst="rect">
            <a:avLst/>
          </a:prstGeom>
          <a:noFill/>
        </p:spPr>
        <p:txBody>
          <a:bodyPr wrap="square" lIns="91440" tIns="45720" rIns="91440" bIns="45720" rtlCol="0" anchor="t">
            <a:spAutoFit/>
          </a:bodyPr>
          <a:lstStyle/>
          <a:p>
            <a:pPr algn="ctr"/>
            <a:r>
              <a:rPr lang="en-US" altLang="zh-TW" sz="4000" b="1">
                <a:solidFill>
                  <a:schemeClr val="bg1"/>
                </a:solidFill>
                <a:latin typeface="+mj-lt"/>
              </a:rPr>
              <a:t>QXG-10G2SF-X710</a:t>
            </a:r>
            <a:r>
              <a:rPr lang="zh-TW" altLang="en-US" sz="3200">
                <a:solidFill>
                  <a:schemeClr val="bg1"/>
                </a:solidFill>
                <a:latin typeface="+mj-lt"/>
              </a:rPr>
              <a:t> </a:t>
            </a:r>
            <a:endParaRPr lang="en-US" altLang="zh-TW" sz="3200">
              <a:solidFill>
                <a:schemeClr val="bg1"/>
              </a:solidFill>
              <a:latin typeface="+mj-lt"/>
              <a:cs typeface="Arial"/>
            </a:endParaRPr>
          </a:p>
          <a:p>
            <a:pPr algn="ctr"/>
            <a:r>
              <a:rPr lang="zh-TW" altLang="en-US" sz="2800">
                <a:solidFill>
                  <a:schemeClr val="bg1"/>
                </a:solidFill>
                <a:latin typeface="+mj-lt"/>
              </a:rPr>
              <a:t>Comes with a free </a:t>
            </a:r>
            <a:r>
              <a:rPr lang="en-US" altLang="zh-TW" sz="4000" b="1">
                <a:solidFill>
                  <a:srgbClr val="93F0FF"/>
                </a:solidFill>
                <a:latin typeface="+mj-lt"/>
              </a:rPr>
              <a:t>3-year </a:t>
            </a:r>
            <a:endParaRPr lang="zh-TW" altLang="en-US" sz="2800">
              <a:solidFill>
                <a:schemeClr val="bg1"/>
              </a:solidFill>
              <a:latin typeface="+mj-lt"/>
            </a:endParaRPr>
          </a:p>
          <a:p>
            <a:pPr algn="ctr"/>
            <a:r>
              <a:rPr lang="zh-TW" altLang="en-US" sz="2800">
                <a:solidFill>
                  <a:schemeClr val="bg1"/>
                </a:solidFill>
                <a:latin typeface="+mj-lt"/>
              </a:rPr>
              <a:t>product warranty</a:t>
            </a:r>
            <a:endParaRPr lang="zh-TW" altLang="en-US" sz="2800">
              <a:solidFill>
                <a:schemeClr val="bg1"/>
              </a:solidFill>
              <a:latin typeface="+mj-lt"/>
              <a:cs typeface="Arial"/>
            </a:endParaRPr>
          </a:p>
        </p:txBody>
      </p:sp>
      <p:sp>
        <p:nvSpPr>
          <p:cNvPr id="7" name="文字方塊 6">
            <a:extLst>
              <a:ext uri="{FF2B5EF4-FFF2-40B4-BE49-F238E27FC236}">
                <a16:creationId xmlns:a16="http://schemas.microsoft.com/office/drawing/2014/main" id="{F6111F6C-6626-F5E9-842F-59CC3A20CB6F}"/>
              </a:ext>
            </a:extLst>
          </p:cNvPr>
          <p:cNvSpPr txBox="1"/>
          <p:nvPr/>
        </p:nvSpPr>
        <p:spPr>
          <a:xfrm>
            <a:off x="8373438" y="6323027"/>
            <a:ext cx="3726977" cy="461665"/>
          </a:xfrm>
          <a:prstGeom prst="rect">
            <a:avLst/>
          </a:prstGeom>
          <a:noFill/>
          <a:ln w="12700">
            <a:solidFill>
              <a:schemeClr val="accent5">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solidFill>
                  <a:schemeClr val="bg1"/>
                </a:solidFill>
                <a:cs typeface="Arial"/>
              </a:rPr>
              <a:t>QNAP-</a:t>
            </a:r>
            <a:r>
              <a:rPr lang="zh-TW" altLang="en-US" sz="1200">
                <a:solidFill>
                  <a:schemeClr val="bg1"/>
                </a:solidFill>
                <a:cs typeface="Arial"/>
              </a:rPr>
              <a:t>Warranty Service Official Website</a:t>
            </a:r>
          </a:p>
          <a:p>
            <a:r>
              <a:rPr lang="en-US" altLang="zh-TW" sz="1200">
                <a:solidFill>
                  <a:schemeClr val="bg1"/>
                </a:solidFill>
                <a:cs typeface="Arial"/>
              </a:rPr>
              <a:t>https://www.qnap.com/service/product-warranty/go/</a:t>
            </a:r>
          </a:p>
        </p:txBody>
      </p:sp>
      <p:sp>
        <p:nvSpPr>
          <p:cNvPr id="8" name="文字方塊 7">
            <a:extLst>
              <a:ext uri="{FF2B5EF4-FFF2-40B4-BE49-F238E27FC236}">
                <a16:creationId xmlns:a16="http://schemas.microsoft.com/office/drawing/2014/main" id="{33B3722F-555C-0108-FA9A-F370C1977016}"/>
              </a:ext>
            </a:extLst>
          </p:cNvPr>
          <p:cNvSpPr txBox="1"/>
          <p:nvPr/>
        </p:nvSpPr>
        <p:spPr>
          <a:xfrm>
            <a:off x="4084677" y="6002811"/>
            <a:ext cx="402963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defRPr sz="1600">
                <a:solidFill>
                  <a:schemeClr val="bg1"/>
                </a:solidFill>
                <a:cs typeface="Arial"/>
              </a:defRPr>
            </a:lvl1pPr>
          </a:lstStyle>
          <a:p>
            <a:r>
              <a:rPr lang="zh-TW" altLang="en-US"/>
              <a:t>More Information: </a:t>
            </a:r>
            <a:r>
              <a:rPr lang="zh-TW">
                <a:ea typeface="+mn-lt"/>
                <a:cs typeface="+mn-lt"/>
                <a:hlinkClick r:id="rId3">
                  <a:extLst>
                    <a:ext uri="{A12FA001-AC4F-418D-AE19-62706E023703}">
                      <ahyp:hlinkClr xmlns:ahyp="http://schemas.microsoft.com/office/drawing/2018/hyperlinkcolor" val="tx"/>
                    </a:ext>
                  </a:extLst>
                </a:hlinkClick>
              </a:rPr>
              <a:t>QNAP Warranty Service</a:t>
            </a:r>
            <a:endParaRPr lang="en-US" altLang="zh-TW" b="1">
              <a:ea typeface="+mn-lt"/>
              <a:cs typeface="+mn-lt"/>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604130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9AAAF0-A62E-F7E8-F567-6487EE1BD6C3}"/>
              </a:ext>
            </a:extLst>
          </p:cNvPr>
          <p:cNvSpPr>
            <a:spLocks noGrp="1"/>
          </p:cNvSpPr>
          <p:nvPr>
            <p:ph type="title"/>
          </p:nvPr>
        </p:nvSpPr>
        <p:spPr/>
        <p:txBody>
          <a:bodyPr/>
          <a:lstStyle/>
          <a:p>
            <a:r>
              <a:rPr lang="zh-TW" altLang="en-US" sz="4000">
                <a:ea typeface="微軟正黑體"/>
              </a:rPr>
              <a:t>Flexible Development of 10GbE  in Your Device</a:t>
            </a:r>
            <a:endParaRPr lang="zh-TW"/>
          </a:p>
        </p:txBody>
      </p:sp>
      <p:sp>
        <p:nvSpPr>
          <p:cNvPr id="3" name="矩形 2">
            <a:extLst>
              <a:ext uri="{FF2B5EF4-FFF2-40B4-BE49-F238E27FC236}">
                <a16:creationId xmlns:a16="http://schemas.microsoft.com/office/drawing/2014/main" id="{6523FC84-A421-4FB9-E9A7-1ADEF8C4E4DD}"/>
              </a:ext>
            </a:extLst>
          </p:cNvPr>
          <p:cNvSpPr/>
          <p:nvPr/>
        </p:nvSpPr>
        <p:spPr>
          <a:xfrm>
            <a:off x="6427385" y="3864284"/>
            <a:ext cx="2213367" cy="646331"/>
          </a:xfrm>
          <a:prstGeom prst="rect">
            <a:avLst/>
          </a:prstGeom>
        </p:spPr>
        <p:txBody>
          <a:bodyPr wrap="square" lIns="91440" tIns="45720" rIns="91440" bIns="45720" anchor="t">
            <a:spAutoFit/>
          </a:bodyPr>
          <a:lstStyle/>
          <a:p>
            <a:pPr algn="ctr"/>
            <a:r>
              <a:rPr lang="en-US">
                <a:solidFill>
                  <a:schemeClr val="bg1"/>
                </a:solidFill>
                <a:ea typeface="+mn-lt"/>
                <a:cs typeface="+mn-lt"/>
              </a:rPr>
              <a:t>QTS 5.0.1</a:t>
            </a:r>
            <a:r>
              <a:rPr lang="zh-TW" altLang="en-US">
                <a:solidFill>
                  <a:schemeClr val="bg1"/>
                </a:solidFill>
                <a:ea typeface="+mn-lt"/>
                <a:cs typeface="+mn-lt"/>
              </a:rPr>
              <a:t> or a later updated version</a:t>
            </a:r>
            <a:endParaRPr lang="zh-TW">
              <a:solidFill>
                <a:schemeClr val="bg1"/>
              </a:solidFill>
            </a:endParaRPr>
          </a:p>
        </p:txBody>
      </p:sp>
      <p:pic>
        <p:nvPicPr>
          <p:cNvPr id="6" name="圖片 5" descr="一張含有 文字, 字型, 圖形, 螢幕擷取畫面 的圖片&#10;&#10;自動產生的描述">
            <a:extLst>
              <a:ext uri="{FF2B5EF4-FFF2-40B4-BE49-F238E27FC236}">
                <a16:creationId xmlns:a16="http://schemas.microsoft.com/office/drawing/2014/main" id="{D9C7F17F-F4E8-1CFC-C5B7-777BC5B282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81" t="19688" r="11127" b="37803"/>
          <a:stretch/>
        </p:blipFill>
        <p:spPr>
          <a:xfrm>
            <a:off x="9228729" y="2848235"/>
            <a:ext cx="2221955" cy="821063"/>
          </a:xfrm>
          <a:prstGeom prst="rect">
            <a:avLst/>
          </a:prstGeom>
        </p:spPr>
      </p:pic>
      <p:sp>
        <p:nvSpPr>
          <p:cNvPr id="7" name="矩形 6">
            <a:extLst>
              <a:ext uri="{FF2B5EF4-FFF2-40B4-BE49-F238E27FC236}">
                <a16:creationId xmlns:a16="http://schemas.microsoft.com/office/drawing/2014/main" id="{CB7626EE-EEA3-2149-C33B-AEFDD6038306}"/>
              </a:ext>
            </a:extLst>
          </p:cNvPr>
          <p:cNvSpPr/>
          <p:nvPr/>
        </p:nvSpPr>
        <p:spPr>
          <a:xfrm>
            <a:off x="9166706" y="3864284"/>
            <a:ext cx="2341695" cy="646331"/>
          </a:xfrm>
          <a:prstGeom prst="rect">
            <a:avLst/>
          </a:prstGeom>
        </p:spPr>
        <p:txBody>
          <a:bodyPr wrap="square" lIns="91440" tIns="45720" rIns="91440" bIns="45720" anchor="t">
            <a:spAutoFit/>
          </a:bodyPr>
          <a:lstStyle/>
          <a:p>
            <a:pPr algn="ctr"/>
            <a:r>
              <a:rPr lang="en-US" err="1">
                <a:solidFill>
                  <a:schemeClr val="bg1"/>
                </a:solidFill>
                <a:cs typeface="Arial"/>
              </a:rPr>
              <a:t>QuTS</a:t>
            </a:r>
            <a:r>
              <a:rPr lang="en-US">
                <a:solidFill>
                  <a:schemeClr val="bg1"/>
                </a:solidFill>
                <a:cs typeface="Arial"/>
              </a:rPr>
              <a:t> hero 5.0.1</a:t>
            </a:r>
            <a:r>
              <a:rPr lang="zh-TW" altLang="en-US">
                <a:solidFill>
                  <a:schemeClr val="bg1"/>
                </a:solidFill>
                <a:cs typeface="Arial"/>
              </a:rPr>
              <a:t> or a later updated version</a:t>
            </a:r>
            <a:endParaRPr lang="en-US">
              <a:solidFill>
                <a:schemeClr val="bg1"/>
              </a:solidFill>
              <a:cs typeface="Arial"/>
            </a:endParaRPr>
          </a:p>
        </p:txBody>
      </p:sp>
      <p:pic>
        <p:nvPicPr>
          <p:cNvPr id="8" name="圖片 7" descr="一張含有 標誌, 字型, 圖形, 符號 的圖片&#10;&#10;自動產生的描述">
            <a:extLst>
              <a:ext uri="{FF2B5EF4-FFF2-40B4-BE49-F238E27FC236}">
                <a16:creationId xmlns:a16="http://schemas.microsoft.com/office/drawing/2014/main" id="{F201258C-A2C5-400D-0D13-C0B3ECDEC9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8464" y="2799095"/>
            <a:ext cx="919343" cy="919343"/>
          </a:xfrm>
          <a:prstGeom prst="rect">
            <a:avLst/>
          </a:prstGeom>
        </p:spPr>
      </p:pic>
      <p:sp>
        <p:nvSpPr>
          <p:cNvPr id="9" name="矩形: 圓角化同側角落 8">
            <a:extLst>
              <a:ext uri="{FF2B5EF4-FFF2-40B4-BE49-F238E27FC236}">
                <a16:creationId xmlns:a16="http://schemas.microsoft.com/office/drawing/2014/main" id="{C0BAAC0B-3463-5B9E-1477-822E1AE519D4}"/>
              </a:ext>
            </a:extLst>
          </p:cNvPr>
          <p:cNvSpPr/>
          <p:nvPr/>
        </p:nvSpPr>
        <p:spPr>
          <a:xfrm>
            <a:off x="600265"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矩形: 剪去對角角落 10">
            <a:extLst>
              <a:ext uri="{FF2B5EF4-FFF2-40B4-BE49-F238E27FC236}">
                <a16:creationId xmlns:a16="http://schemas.microsoft.com/office/drawing/2014/main" id="{558A353B-4942-FDBC-A835-3549C3294984}"/>
              </a:ext>
            </a:extLst>
          </p:cNvPr>
          <p:cNvSpPr/>
          <p:nvPr/>
        </p:nvSpPr>
        <p:spPr>
          <a:xfrm rot="10800000">
            <a:off x="583955" y="4881168"/>
            <a:ext cx="995996" cy="498816"/>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 name="矩形: 剪去單一角落 11">
            <a:extLst>
              <a:ext uri="{FF2B5EF4-FFF2-40B4-BE49-F238E27FC236}">
                <a16:creationId xmlns:a16="http://schemas.microsoft.com/office/drawing/2014/main" id="{90245679-4FF6-7433-5678-F52631400868}"/>
              </a:ext>
            </a:extLst>
          </p:cNvPr>
          <p:cNvSpPr/>
          <p:nvPr/>
        </p:nvSpPr>
        <p:spPr>
          <a:xfrm flipH="1">
            <a:off x="908218"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B077F76F-254A-1112-CD1A-3638A2905ED9}"/>
              </a:ext>
            </a:extLst>
          </p:cNvPr>
          <p:cNvSpPr txBox="1"/>
          <p:nvPr/>
        </p:nvSpPr>
        <p:spPr>
          <a:xfrm>
            <a:off x="906812" y="4927012"/>
            <a:ext cx="2307759" cy="584775"/>
          </a:xfrm>
          <a:prstGeom prst="rect">
            <a:avLst/>
          </a:prstGeom>
          <a:noFill/>
        </p:spPr>
        <p:txBody>
          <a:bodyPr wrap="square">
            <a:spAutoFit/>
          </a:bodyPr>
          <a:lstStyle/>
          <a:p>
            <a:pPr algn="ctr"/>
            <a:r>
              <a:rPr lang="en-US" altLang="zh-TW" sz="1600" b="1"/>
              <a:t>Windows 11</a:t>
            </a:r>
          </a:p>
          <a:p>
            <a:pPr algn="ctr"/>
            <a:r>
              <a:rPr lang="en-US" altLang="zh-TW" sz="1600" b="1"/>
              <a:t>Windows Server 2022</a:t>
            </a:r>
          </a:p>
        </p:txBody>
      </p:sp>
      <p:pic>
        <p:nvPicPr>
          <p:cNvPr id="19" name="圖形 18">
            <a:extLst>
              <a:ext uri="{FF2B5EF4-FFF2-40B4-BE49-F238E27FC236}">
                <a16:creationId xmlns:a16="http://schemas.microsoft.com/office/drawing/2014/main" id="{6CCE593C-4713-4659-77B2-40D0FAB716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29503" y="2829025"/>
            <a:ext cx="936000" cy="936000"/>
          </a:xfrm>
          <a:prstGeom prst="rect">
            <a:avLst/>
          </a:prstGeom>
        </p:spPr>
      </p:pic>
      <p:pic>
        <p:nvPicPr>
          <p:cNvPr id="20" name="圖形 19">
            <a:extLst>
              <a:ext uri="{FF2B5EF4-FFF2-40B4-BE49-F238E27FC236}">
                <a16:creationId xmlns:a16="http://schemas.microsoft.com/office/drawing/2014/main" id="{398350D3-5B21-A8CB-FF01-F67F1A1BA7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56234" y="3966375"/>
            <a:ext cx="1682538" cy="442148"/>
          </a:xfrm>
          <a:prstGeom prst="rect">
            <a:avLst/>
          </a:prstGeom>
        </p:spPr>
      </p:pic>
      <p:sp>
        <p:nvSpPr>
          <p:cNvPr id="23" name="矩形: 圓角化同側角落 22">
            <a:extLst>
              <a:ext uri="{FF2B5EF4-FFF2-40B4-BE49-F238E27FC236}">
                <a16:creationId xmlns:a16="http://schemas.microsoft.com/office/drawing/2014/main" id="{8FD002C5-80CF-2CEF-2ECE-FA0D6D4165AC}"/>
              </a:ext>
            </a:extLst>
          </p:cNvPr>
          <p:cNvSpPr/>
          <p:nvPr/>
        </p:nvSpPr>
        <p:spPr>
          <a:xfrm>
            <a:off x="3399029"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矩形: 剪去對角角落 23">
            <a:extLst>
              <a:ext uri="{FF2B5EF4-FFF2-40B4-BE49-F238E27FC236}">
                <a16:creationId xmlns:a16="http://schemas.microsoft.com/office/drawing/2014/main" id="{5128DD36-DF23-8500-363C-EAAD624746D2}"/>
              </a:ext>
            </a:extLst>
          </p:cNvPr>
          <p:cNvSpPr/>
          <p:nvPr/>
        </p:nvSpPr>
        <p:spPr>
          <a:xfrm rot="10800000">
            <a:off x="3382719" y="4881168"/>
            <a:ext cx="995996" cy="498816"/>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5" name="矩形: 剪去單一角落 24">
            <a:extLst>
              <a:ext uri="{FF2B5EF4-FFF2-40B4-BE49-F238E27FC236}">
                <a16:creationId xmlns:a16="http://schemas.microsoft.com/office/drawing/2014/main" id="{BADB4E90-EC26-DD31-32B1-7D6C919A7AD7}"/>
              </a:ext>
            </a:extLst>
          </p:cNvPr>
          <p:cNvSpPr/>
          <p:nvPr/>
        </p:nvSpPr>
        <p:spPr>
          <a:xfrm flipH="1">
            <a:off x="3706982"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化同側角落 25">
            <a:extLst>
              <a:ext uri="{FF2B5EF4-FFF2-40B4-BE49-F238E27FC236}">
                <a16:creationId xmlns:a16="http://schemas.microsoft.com/office/drawing/2014/main" id="{DE487389-1585-9630-49FF-398788F21A59}"/>
              </a:ext>
            </a:extLst>
          </p:cNvPr>
          <p:cNvSpPr/>
          <p:nvPr/>
        </p:nvSpPr>
        <p:spPr>
          <a:xfrm>
            <a:off x="6206702"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7" name="矩形: 剪去對角角落 26">
            <a:extLst>
              <a:ext uri="{FF2B5EF4-FFF2-40B4-BE49-F238E27FC236}">
                <a16:creationId xmlns:a16="http://schemas.microsoft.com/office/drawing/2014/main" id="{8BD23029-BA16-A720-BDF1-24372EA3716F}"/>
              </a:ext>
            </a:extLst>
          </p:cNvPr>
          <p:cNvSpPr/>
          <p:nvPr/>
        </p:nvSpPr>
        <p:spPr>
          <a:xfrm rot="10800000">
            <a:off x="6190392" y="4881168"/>
            <a:ext cx="995996" cy="498816"/>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8" name="矩形: 剪去單一角落 27">
            <a:extLst>
              <a:ext uri="{FF2B5EF4-FFF2-40B4-BE49-F238E27FC236}">
                <a16:creationId xmlns:a16="http://schemas.microsoft.com/office/drawing/2014/main" id="{2A4E5D7E-EF07-629A-FF42-60C948BDF974}"/>
              </a:ext>
            </a:extLst>
          </p:cNvPr>
          <p:cNvSpPr/>
          <p:nvPr/>
        </p:nvSpPr>
        <p:spPr>
          <a:xfrm flipH="1">
            <a:off x="6514655"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a:extLst>
              <a:ext uri="{FF2B5EF4-FFF2-40B4-BE49-F238E27FC236}">
                <a16:creationId xmlns:a16="http://schemas.microsoft.com/office/drawing/2014/main" id="{D769072A-C72A-EF10-52FB-9AF4A2F1F5B7}"/>
              </a:ext>
            </a:extLst>
          </p:cNvPr>
          <p:cNvSpPr txBox="1"/>
          <p:nvPr/>
        </p:nvSpPr>
        <p:spPr>
          <a:xfrm>
            <a:off x="6513249" y="4989762"/>
            <a:ext cx="2307759" cy="400110"/>
          </a:xfrm>
          <a:prstGeom prst="rect">
            <a:avLst/>
          </a:prstGeom>
          <a:noFill/>
        </p:spPr>
        <p:txBody>
          <a:bodyPr wrap="square">
            <a:spAutoFit/>
          </a:bodyPr>
          <a:lstStyle/>
          <a:p>
            <a:pPr algn="ctr"/>
            <a:r>
              <a:rPr lang="en-US" altLang="zh-TW" sz="2000" b="1"/>
              <a:t>QTS</a:t>
            </a:r>
          </a:p>
        </p:txBody>
      </p:sp>
      <p:sp>
        <p:nvSpPr>
          <p:cNvPr id="30" name="矩形: 圓角化同側角落 29">
            <a:extLst>
              <a:ext uri="{FF2B5EF4-FFF2-40B4-BE49-F238E27FC236}">
                <a16:creationId xmlns:a16="http://schemas.microsoft.com/office/drawing/2014/main" id="{679BC1B1-650D-8449-E6D4-76C9B91546B8}"/>
              </a:ext>
            </a:extLst>
          </p:cNvPr>
          <p:cNvSpPr/>
          <p:nvPr/>
        </p:nvSpPr>
        <p:spPr>
          <a:xfrm>
            <a:off x="9013992"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1" name="矩形: 剪去對角角落 30">
            <a:extLst>
              <a:ext uri="{FF2B5EF4-FFF2-40B4-BE49-F238E27FC236}">
                <a16:creationId xmlns:a16="http://schemas.microsoft.com/office/drawing/2014/main" id="{CA76125A-4C31-1EA1-8EA6-2DF928426C24}"/>
              </a:ext>
            </a:extLst>
          </p:cNvPr>
          <p:cNvSpPr/>
          <p:nvPr/>
        </p:nvSpPr>
        <p:spPr>
          <a:xfrm rot="10800000">
            <a:off x="8999843" y="4881168"/>
            <a:ext cx="995996" cy="498816"/>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2" name="矩形: 剪去單一角落 31">
            <a:extLst>
              <a:ext uri="{FF2B5EF4-FFF2-40B4-BE49-F238E27FC236}">
                <a16:creationId xmlns:a16="http://schemas.microsoft.com/office/drawing/2014/main" id="{85F19B4A-219A-46B6-E7D0-243256328770}"/>
              </a:ext>
            </a:extLst>
          </p:cNvPr>
          <p:cNvSpPr/>
          <p:nvPr/>
        </p:nvSpPr>
        <p:spPr>
          <a:xfrm flipH="1">
            <a:off x="9321945"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a:extLst>
              <a:ext uri="{FF2B5EF4-FFF2-40B4-BE49-F238E27FC236}">
                <a16:creationId xmlns:a16="http://schemas.microsoft.com/office/drawing/2014/main" id="{179A9206-29E0-095B-BD85-974DB72960AD}"/>
              </a:ext>
            </a:extLst>
          </p:cNvPr>
          <p:cNvSpPr txBox="1"/>
          <p:nvPr/>
        </p:nvSpPr>
        <p:spPr>
          <a:xfrm>
            <a:off x="9320539" y="4989762"/>
            <a:ext cx="2307759" cy="400110"/>
          </a:xfrm>
          <a:prstGeom prst="rect">
            <a:avLst/>
          </a:prstGeom>
          <a:noFill/>
        </p:spPr>
        <p:txBody>
          <a:bodyPr wrap="square">
            <a:spAutoFit/>
          </a:bodyPr>
          <a:lstStyle/>
          <a:p>
            <a:pPr algn="ctr"/>
            <a:r>
              <a:rPr lang="en-US" altLang="zh-TW" sz="2000" b="1" err="1"/>
              <a:t>QuTS</a:t>
            </a:r>
            <a:r>
              <a:rPr lang="en-US" altLang="zh-TW" sz="2000" b="1"/>
              <a:t> hero</a:t>
            </a:r>
          </a:p>
        </p:txBody>
      </p:sp>
      <p:sp>
        <p:nvSpPr>
          <p:cNvPr id="35" name="文字方塊 34">
            <a:extLst>
              <a:ext uri="{FF2B5EF4-FFF2-40B4-BE49-F238E27FC236}">
                <a16:creationId xmlns:a16="http://schemas.microsoft.com/office/drawing/2014/main" id="{519648D3-2039-A03D-3377-25EF5765B3F9}"/>
              </a:ext>
            </a:extLst>
          </p:cNvPr>
          <p:cNvSpPr txBox="1"/>
          <p:nvPr/>
        </p:nvSpPr>
        <p:spPr>
          <a:xfrm>
            <a:off x="3900451" y="4905742"/>
            <a:ext cx="1907662" cy="584775"/>
          </a:xfrm>
          <a:prstGeom prst="rect">
            <a:avLst/>
          </a:prstGeom>
          <a:noFill/>
        </p:spPr>
        <p:txBody>
          <a:bodyPr wrap="square">
            <a:spAutoFit/>
          </a:bodyPr>
          <a:lstStyle/>
          <a:p>
            <a:pPr algn="ctr"/>
            <a:r>
              <a:rPr lang="en-US" altLang="zh-TW" sz="1600" b="1"/>
              <a:t>Ubuntu 20.04/22.04 LTS</a:t>
            </a:r>
          </a:p>
        </p:txBody>
      </p:sp>
      <p:pic>
        <p:nvPicPr>
          <p:cNvPr id="36" name="圖形 35">
            <a:extLst>
              <a:ext uri="{FF2B5EF4-FFF2-40B4-BE49-F238E27FC236}">
                <a16:creationId xmlns:a16="http://schemas.microsoft.com/office/drawing/2014/main" id="{5A0BD4D6-87AF-F70A-65CA-4C70DC5F12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19042" y="2848235"/>
            <a:ext cx="887263" cy="887263"/>
          </a:xfrm>
          <a:prstGeom prst="rect">
            <a:avLst/>
          </a:prstGeom>
        </p:spPr>
      </p:pic>
      <p:pic>
        <p:nvPicPr>
          <p:cNvPr id="37" name="圖形 36">
            <a:extLst>
              <a:ext uri="{FF2B5EF4-FFF2-40B4-BE49-F238E27FC236}">
                <a16:creationId xmlns:a16="http://schemas.microsoft.com/office/drawing/2014/main" id="{6A6D22D6-064D-9CA0-A4C1-20E5CC2F12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8148" y="4067568"/>
            <a:ext cx="1777668" cy="352796"/>
          </a:xfrm>
          <a:prstGeom prst="rect">
            <a:avLst/>
          </a:prstGeom>
        </p:spPr>
      </p:pic>
    </p:spTree>
    <p:extLst>
      <p:ext uri="{BB962C8B-B14F-4D97-AF65-F5344CB8AC3E}">
        <p14:creationId xmlns:p14="http://schemas.microsoft.com/office/powerpoint/2010/main" val="4091757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一張含有 文字, 螢幕擷取畫面, 多媒體軟體, 軟體 的圖片&#10;&#10;自動產生的描述">
            <a:extLst>
              <a:ext uri="{FF2B5EF4-FFF2-40B4-BE49-F238E27FC236}">
                <a16:creationId xmlns:a16="http://schemas.microsoft.com/office/drawing/2014/main" id="{1BBD6CD3-7986-7C2C-4BA8-A36017649E5F}"/>
              </a:ext>
            </a:extLst>
          </p:cNvPr>
          <p:cNvPicPr>
            <a:picLocks noChangeAspect="1"/>
          </p:cNvPicPr>
          <p:nvPr/>
        </p:nvPicPr>
        <p:blipFill>
          <a:blip r:embed="rId3"/>
          <a:stretch>
            <a:fillRect/>
          </a:stretch>
        </p:blipFill>
        <p:spPr>
          <a:xfrm>
            <a:off x="1640958" y="1634348"/>
            <a:ext cx="8910082" cy="4767744"/>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9098468" y="1634851"/>
            <a:ext cx="1452727" cy="353781"/>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7946218" y="1980409"/>
            <a:ext cx="3966588" cy="523220"/>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mj-lt"/>
                <a:ea typeface="+mj-ea"/>
                <a:cs typeface="Arial"/>
              </a:rPr>
              <a:t>Step 1: Go to Intel official website and type in "X710-BM2" at the top right.</a:t>
            </a:r>
          </a:p>
        </p:txBody>
      </p:sp>
      <p:sp>
        <p:nvSpPr>
          <p:cNvPr id="8" name="文字方塊 7">
            <a:extLst>
              <a:ext uri="{FF2B5EF4-FFF2-40B4-BE49-F238E27FC236}">
                <a16:creationId xmlns:a16="http://schemas.microsoft.com/office/drawing/2014/main" id="{7FBA2449-A5F1-E257-9A4A-89CD8484FD5E}"/>
              </a:ext>
            </a:extLst>
          </p:cNvPr>
          <p:cNvSpPr txBox="1"/>
          <p:nvPr/>
        </p:nvSpPr>
        <p:spPr>
          <a:xfrm>
            <a:off x="116834" y="6263668"/>
            <a:ext cx="2235947" cy="46166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solidFill>
                  <a:schemeClr val="bg1"/>
                </a:solidFill>
                <a:latin typeface="+mj-lt"/>
                <a:ea typeface="+mj-ea"/>
                <a:cs typeface="Arial"/>
              </a:rPr>
              <a:t>Intel </a:t>
            </a:r>
            <a:r>
              <a:rPr lang="zh-TW" altLang="en-US" sz="1200">
                <a:solidFill>
                  <a:schemeClr val="bg1"/>
                </a:solidFill>
                <a:latin typeface="+mj-lt"/>
                <a:ea typeface="+mj-ea"/>
                <a:cs typeface="Arial"/>
              </a:rPr>
              <a:t>Official Website Address</a:t>
            </a:r>
            <a:r>
              <a:rPr lang="en-US" altLang="zh-TW" sz="1200">
                <a:solidFill>
                  <a:schemeClr val="bg1"/>
                </a:solidFill>
                <a:latin typeface="+mj-lt"/>
                <a:ea typeface="+mj-ea"/>
                <a:cs typeface="Arial"/>
              </a:rPr>
              <a:t>:</a:t>
            </a:r>
          </a:p>
          <a:p>
            <a:r>
              <a:rPr lang="en-US" altLang="zh-TW" sz="1200">
                <a:solidFill>
                  <a:schemeClr val="bg1"/>
                </a:solidFill>
                <a:latin typeface="+mj-lt"/>
                <a:ea typeface="+mj-ea"/>
                <a:cs typeface="Arial"/>
              </a:rPr>
              <a:t>“https://www.intel.com.tw”</a:t>
            </a:r>
          </a:p>
        </p:txBody>
      </p:sp>
      <p:sp>
        <p:nvSpPr>
          <p:cNvPr id="11" name="標題 8">
            <a:extLst>
              <a:ext uri="{FF2B5EF4-FFF2-40B4-BE49-F238E27FC236}">
                <a16:creationId xmlns:a16="http://schemas.microsoft.com/office/drawing/2014/main" id="{150487E2-EF0B-EAE4-F1FE-4EB742BAFE72}"/>
              </a:ext>
            </a:extLst>
          </p:cNvPr>
          <p:cNvSpPr>
            <a:spLocks noGrp="1"/>
          </p:cNvSpPr>
          <p:nvPr>
            <p:ph type="title"/>
          </p:nvPr>
        </p:nvSpPr>
        <p:spPr>
          <a:xfrm>
            <a:off x="1" y="4943"/>
            <a:ext cx="12192000" cy="1352551"/>
          </a:xfrm>
        </p:spPr>
        <p:txBody>
          <a:bodyPr/>
          <a:lstStyle/>
          <a:p>
            <a:r>
              <a:rPr lang="en-US" altLang="zh-TW">
                <a:ea typeface="微軟正黑體"/>
              </a:rPr>
              <a:t>Intel </a:t>
            </a:r>
            <a:r>
              <a:rPr lang="zh-TW" altLang="en-US">
                <a:ea typeface="微軟正黑體"/>
              </a:rPr>
              <a:t>Official Website NIC Driver Download</a:t>
            </a:r>
            <a:endParaRPr lang="zh-TW" altLang="en-US"/>
          </a:p>
        </p:txBody>
      </p:sp>
      <p:sp>
        <p:nvSpPr>
          <p:cNvPr id="13" name="文字方塊 12">
            <a:extLst>
              <a:ext uri="{FF2B5EF4-FFF2-40B4-BE49-F238E27FC236}">
                <a16:creationId xmlns:a16="http://schemas.microsoft.com/office/drawing/2014/main" id="{EA887315-4CE6-96CB-630C-E7B649BD68BB}"/>
              </a:ext>
            </a:extLst>
          </p:cNvPr>
          <p:cNvSpPr txBox="1"/>
          <p:nvPr/>
        </p:nvSpPr>
        <p:spPr>
          <a:xfrm>
            <a:off x="1472042" y="945091"/>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chemeClr val="bg1"/>
                </a:solidFill>
                <a:latin typeface="+mj-lt"/>
                <a:ea typeface="+mj-ea"/>
              </a:rPr>
              <a:t>QXG-10G2SF-X710 Driver Download</a:t>
            </a:r>
          </a:p>
        </p:txBody>
      </p:sp>
    </p:spTree>
    <p:extLst>
      <p:ext uri="{BB962C8B-B14F-4D97-AF65-F5344CB8AC3E}">
        <p14:creationId xmlns:p14="http://schemas.microsoft.com/office/powerpoint/2010/main" val="4009417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一張含有 文字, 螢幕擷取畫面, 軟體, 網頁 的圖片&#10;&#10;自動產生的描述">
            <a:extLst>
              <a:ext uri="{FF2B5EF4-FFF2-40B4-BE49-F238E27FC236}">
                <a16:creationId xmlns:a16="http://schemas.microsoft.com/office/drawing/2014/main" id="{033C0D73-9D03-5535-3F97-2E354F86B400}"/>
              </a:ext>
            </a:extLst>
          </p:cNvPr>
          <p:cNvPicPr>
            <a:picLocks noChangeAspect="1"/>
          </p:cNvPicPr>
          <p:nvPr/>
        </p:nvPicPr>
        <p:blipFill>
          <a:blip r:embed="rId3"/>
          <a:stretch>
            <a:fillRect/>
          </a:stretch>
        </p:blipFill>
        <p:spPr>
          <a:xfrm>
            <a:off x="1791586" y="1646355"/>
            <a:ext cx="8608827" cy="4850057"/>
          </a:xfrm>
          <a:prstGeom prst="rect">
            <a:avLst/>
          </a:prstGeom>
        </p:spPr>
      </p:pic>
      <p:sp>
        <p:nvSpPr>
          <p:cNvPr id="5" name="矩形 4">
            <a:extLst>
              <a:ext uri="{FF2B5EF4-FFF2-40B4-BE49-F238E27FC236}">
                <a16:creationId xmlns:a16="http://schemas.microsoft.com/office/drawing/2014/main" id="{574D028A-720A-2D8A-6C54-2D4DAA574DBB}"/>
              </a:ext>
            </a:extLst>
          </p:cNvPr>
          <p:cNvSpPr/>
          <p:nvPr/>
        </p:nvSpPr>
        <p:spPr>
          <a:xfrm>
            <a:off x="2056976" y="3114867"/>
            <a:ext cx="1017994" cy="209252"/>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8464CBB6-F896-36B1-8058-8BFB58A3007A}"/>
              </a:ext>
            </a:extLst>
          </p:cNvPr>
          <p:cNvSpPr txBox="1"/>
          <p:nvPr/>
        </p:nvSpPr>
        <p:spPr>
          <a:xfrm>
            <a:off x="2056017" y="3318658"/>
            <a:ext cx="2803659" cy="523220"/>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mj-lt"/>
                <a:ea typeface="+mj-ea"/>
                <a:cs typeface="Arial"/>
              </a:rPr>
              <a:t>Step 2: Please click "Drivers &amp; Software" on the left side.</a:t>
            </a:r>
          </a:p>
        </p:txBody>
      </p:sp>
      <p:sp>
        <p:nvSpPr>
          <p:cNvPr id="8" name="標題 8">
            <a:extLst>
              <a:ext uri="{FF2B5EF4-FFF2-40B4-BE49-F238E27FC236}">
                <a16:creationId xmlns:a16="http://schemas.microsoft.com/office/drawing/2014/main" id="{66F1083E-DB12-5E54-94BF-355EF0E2A4D8}"/>
              </a:ext>
            </a:extLst>
          </p:cNvPr>
          <p:cNvSpPr>
            <a:spLocks noGrp="1"/>
          </p:cNvSpPr>
          <p:nvPr>
            <p:ph type="title"/>
          </p:nvPr>
        </p:nvSpPr>
        <p:spPr>
          <a:xfrm>
            <a:off x="1" y="4943"/>
            <a:ext cx="12192000" cy="1352551"/>
          </a:xfrm>
        </p:spPr>
        <p:txBody>
          <a:bodyPr/>
          <a:lstStyle/>
          <a:p>
            <a:r>
              <a:rPr lang="en-US" altLang="zh-TW">
                <a:ea typeface="微軟正黑體"/>
              </a:rPr>
              <a:t>Intel </a:t>
            </a:r>
            <a:r>
              <a:rPr lang="zh-TW" altLang="en-US">
                <a:ea typeface="微軟正黑體"/>
              </a:rPr>
              <a:t>Official Website NIC Driver Download</a:t>
            </a:r>
            <a:endParaRPr lang="zh-TW" altLang="en-US"/>
          </a:p>
        </p:txBody>
      </p:sp>
      <p:sp>
        <p:nvSpPr>
          <p:cNvPr id="2" name="文字方塊 1">
            <a:extLst>
              <a:ext uri="{FF2B5EF4-FFF2-40B4-BE49-F238E27FC236}">
                <a16:creationId xmlns:a16="http://schemas.microsoft.com/office/drawing/2014/main" id="{0B581057-EA59-6E24-9B9F-55548910F271}"/>
              </a:ext>
            </a:extLst>
          </p:cNvPr>
          <p:cNvSpPr txBox="1"/>
          <p:nvPr/>
        </p:nvSpPr>
        <p:spPr>
          <a:xfrm>
            <a:off x="1472042" y="945091"/>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chemeClr val="bg1"/>
                </a:solidFill>
                <a:latin typeface="+mj-lt"/>
                <a:ea typeface="+mj-ea"/>
              </a:rPr>
              <a:t>QXG-10G2SF-X710 Driver Download</a:t>
            </a:r>
          </a:p>
        </p:txBody>
      </p:sp>
    </p:spTree>
    <p:extLst>
      <p:ext uri="{BB962C8B-B14F-4D97-AF65-F5344CB8AC3E}">
        <p14:creationId xmlns:p14="http://schemas.microsoft.com/office/powerpoint/2010/main" val="3437704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一張含有 文字, 螢幕擷取畫面, 軟體, 數字 的圖片&#10;&#10;自動產生的描述">
            <a:extLst>
              <a:ext uri="{FF2B5EF4-FFF2-40B4-BE49-F238E27FC236}">
                <a16:creationId xmlns:a16="http://schemas.microsoft.com/office/drawing/2014/main" id="{BA76F1B3-59DF-04CD-B474-01272CD6F2BA}"/>
              </a:ext>
            </a:extLst>
          </p:cNvPr>
          <p:cNvPicPr>
            <a:picLocks noChangeAspect="1"/>
          </p:cNvPicPr>
          <p:nvPr/>
        </p:nvPicPr>
        <p:blipFill>
          <a:blip r:embed="rId3"/>
          <a:stretch>
            <a:fillRect/>
          </a:stretch>
        </p:blipFill>
        <p:spPr>
          <a:xfrm>
            <a:off x="1437168" y="1661743"/>
            <a:ext cx="9317664" cy="4916746"/>
          </a:xfrm>
          <a:prstGeom prst="rect">
            <a:avLst/>
          </a:prstGeom>
        </p:spPr>
      </p:pic>
      <p:sp>
        <p:nvSpPr>
          <p:cNvPr id="5" name="矩形 4">
            <a:extLst>
              <a:ext uri="{FF2B5EF4-FFF2-40B4-BE49-F238E27FC236}">
                <a16:creationId xmlns:a16="http://schemas.microsoft.com/office/drawing/2014/main" id="{2943861B-2CB5-1B7A-E825-1E4FFC8C98A5}"/>
              </a:ext>
            </a:extLst>
          </p:cNvPr>
          <p:cNvSpPr/>
          <p:nvPr/>
        </p:nvSpPr>
        <p:spPr>
          <a:xfrm>
            <a:off x="4142787" y="4375022"/>
            <a:ext cx="6621628" cy="1072405"/>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E392EB9-726E-C65B-3E70-1BFC46AE0060}"/>
              </a:ext>
            </a:extLst>
          </p:cNvPr>
          <p:cNvSpPr txBox="1"/>
          <p:nvPr/>
        </p:nvSpPr>
        <p:spPr>
          <a:xfrm>
            <a:off x="4140496" y="5447139"/>
            <a:ext cx="6123387" cy="307777"/>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mj-lt"/>
                <a:ea typeface="+mj-ea"/>
                <a:cs typeface="Arial"/>
              </a:rPr>
              <a:t>Step 3: Please click "</a:t>
            </a:r>
            <a:r>
              <a:rPr lang="en-US" sz="1400" b="1">
                <a:solidFill>
                  <a:schemeClr val="bg1"/>
                </a:solidFill>
                <a:latin typeface="+mj-lt"/>
                <a:ea typeface="Microsoft JhengHei"/>
                <a:cs typeface="Arial"/>
              </a:rPr>
              <a:t>Intel® Ethernet Adapter Complete Driver Pack". </a:t>
            </a:r>
            <a:endParaRPr lang="en-US" altLang="zh-TW" sz="1400" b="1">
              <a:solidFill>
                <a:schemeClr val="bg1"/>
              </a:solidFill>
              <a:latin typeface="+mj-lt"/>
              <a:ea typeface="+mj-ea"/>
              <a:cs typeface="Arial"/>
            </a:endParaRPr>
          </a:p>
        </p:txBody>
      </p:sp>
      <p:sp>
        <p:nvSpPr>
          <p:cNvPr id="8" name="標題 8">
            <a:extLst>
              <a:ext uri="{FF2B5EF4-FFF2-40B4-BE49-F238E27FC236}">
                <a16:creationId xmlns:a16="http://schemas.microsoft.com/office/drawing/2014/main" id="{0E0F13DA-05A8-C134-D3D4-4EDD83EF837F}"/>
              </a:ext>
            </a:extLst>
          </p:cNvPr>
          <p:cNvSpPr>
            <a:spLocks noGrp="1"/>
          </p:cNvSpPr>
          <p:nvPr>
            <p:ph type="title"/>
          </p:nvPr>
        </p:nvSpPr>
        <p:spPr>
          <a:xfrm>
            <a:off x="1" y="4943"/>
            <a:ext cx="12192000" cy="1352551"/>
          </a:xfrm>
        </p:spPr>
        <p:txBody>
          <a:bodyPr/>
          <a:lstStyle/>
          <a:p>
            <a:r>
              <a:rPr lang="en-US" altLang="zh-TW">
                <a:ea typeface="微軟正黑體"/>
              </a:rPr>
              <a:t>Intel </a:t>
            </a:r>
            <a:r>
              <a:rPr lang="zh-TW" altLang="en-US">
                <a:ea typeface="微軟正黑體"/>
              </a:rPr>
              <a:t>Official Website NIC Driver Download</a:t>
            </a:r>
            <a:endParaRPr lang="zh-TW" altLang="en-US"/>
          </a:p>
        </p:txBody>
      </p:sp>
      <p:sp>
        <p:nvSpPr>
          <p:cNvPr id="2" name="文字方塊 1">
            <a:extLst>
              <a:ext uri="{FF2B5EF4-FFF2-40B4-BE49-F238E27FC236}">
                <a16:creationId xmlns:a16="http://schemas.microsoft.com/office/drawing/2014/main" id="{6253DFF2-90E1-0635-5FE2-E127761CFDAB}"/>
              </a:ext>
            </a:extLst>
          </p:cNvPr>
          <p:cNvSpPr txBox="1"/>
          <p:nvPr/>
        </p:nvSpPr>
        <p:spPr>
          <a:xfrm>
            <a:off x="1472042" y="945091"/>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chemeClr val="bg1"/>
                </a:solidFill>
                <a:latin typeface="+mj-lt"/>
                <a:ea typeface="+mj-ea"/>
              </a:rPr>
              <a:t>QXG-10G2SF-X710 Driver Download</a:t>
            </a:r>
          </a:p>
        </p:txBody>
      </p:sp>
    </p:spTree>
    <p:extLst>
      <p:ext uri="{BB962C8B-B14F-4D97-AF65-F5344CB8AC3E}">
        <p14:creationId xmlns:p14="http://schemas.microsoft.com/office/powerpoint/2010/main" val="2417495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軟體, 網頁 的圖片&#10;&#10;自動產生的描述">
            <a:extLst>
              <a:ext uri="{FF2B5EF4-FFF2-40B4-BE49-F238E27FC236}">
                <a16:creationId xmlns:a16="http://schemas.microsoft.com/office/drawing/2014/main" id="{6AC3BE9D-D7C9-6D45-BD3F-19BFAAF4185F}"/>
              </a:ext>
            </a:extLst>
          </p:cNvPr>
          <p:cNvPicPr>
            <a:picLocks noChangeAspect="1"/>
          </p:cNvPicPr>
          <p:nvPr/>
        </p:nvPicPr>
        <p:blipFill>
          <a:blip r:embed="rId3"/>
          <a:stretch>
            <a:fillRect/>
          </a:stretch>
        </p:blipFill>
        <p:spPr>
          <a:xfrm>
            <a:off x="1800447" y="1639761"/>
            <a:ext cx="8945525" cy="4739199"/>
          </a:xfrm>
          <a:prstGeom prst="rect">
            <a:avLst/>
          </a:prstGeom>
        </p:spPr>
      </p:pic>
      <p:sp>
        <p:nvSpPr>
          <p:cNvPr id="9" name="標題 8">
            <a:extLst>
              <a:ext uri="{FF2B5EF4-FFF2-40B4-BE49-F238E27FC236}">
                <a16:creationId xmlns:a16="http://schemas.microsoft.com/office/drawing/2014/main" id="{C2C160DB-9B50-9000-0D49-7D3A15E79E93}"/>
              </a:ext>
            </a:extLst>
          </p:cNvPr>
          <p:cNvSpPr>
            <a:spLocks noGrp="1"/>
          </p:cNvSpPr>
          <p:nvPr>
            <p:ph type="title"/>
          </p:nvPr>
        </p:nvSpPr>
        <p:spPr/>
        <p:txBody>
          <a:bodyPr/>
          <a:lstStyle/>
          <a:p>
            <a:r>
              <a:rPr lang="en-US" altLang="zh-TW">
                <a:ea typeface="微軟正黑體"/>
              </a:rPr>
              <a:t>Intel </a:t>
            </a:r>
            <a:r>
              <a:rPr lang="zh-TW" altLang="en-US">
                <a:ea typeface="微軟正黑體"/>
              </a:rPr>
              <a:t>Official Website NIC Driver Download</a:t>
            </a:r>
            <a:endParaRPr lang="zh-TW" altLang="en-US"/>
          </a:p>
        </p:txBody>
      </p:sp>
      <p:sp>
        <p:nvSpPr>
          <p:cNvPr id="4" name="矩形 3">
            <a:extLst>
              <a:ext uri="{FF2B5EF4-FFF2-40B4-BE49-F238E27FC236}">
                <a16:creationId xmlns:a16="http://schemas.microsoft.com/office/drawing/2014/main" id="{94836F63-66E2-EEAD-9C73-6A4381E59C06}"/>
              </a:ext>
            </a:extLst>
          </p:cNvPr>
          <p:cNvSpPr/>
          <p:nvPr/>
        </p:nvSpPr>
        <p:spPr>
          <a:xfrm>
            <a:off x="2353584" y="4371970"/>
            <a:ext cx="2561380" cy="533706"/>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81398230-B518-6756-B05C-E8C2CDCCB763}"/>
              </a:ext>
            </a:extLst>
          </p:cNvPr>
          <p:cNvSpPr txBox="1"/>
          <p:nvPr/>
        </p:nvSpPr>
        <p:spPr>
          <a:xfrm>
            <a:off x="2350509" y="4909151"/>
            <a:ext cx="3745492" cy="738664"/>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mj-lt"/>
                <a:ea typeface="+mj-ea"/>
                <a:cs typeface="Arial"/>
              </a:rPr>
              <a:t>Step 4:</a:t>
            </a:r>
            <a:r>
              <a:rPr lang="zh-TW" altLang="en-US" sz="1400" b="1">
                <a:solidFill>
                  <a:schemeClr val="bg1"/>
                </a:solidFill>
                <a:latin typeface="+mj-lt"/>
                <a:ea typeface="+mj-ea"/>
                <a:cs typeface="Arial"/>
              </a:rPr>
              <a:t> Click to download and install the driver to use QXG-10G2SF-X710 on your Windows/Windows Server/Ubuntu device.</a:t>
            </a:r>
          </a:p>
        </p:txBody>
      </p:sp>
      <p:sp>
        <p:nvSpPr>
          <p:cNvPr id="5" name="文字方塊 4">
            <a:extLst>
              <a:ext uri="{FF2B5EF4-FFF2-40B4-BE49-F238E27FC236}">
                <a16:creationId xmlns:a16="http://schemas.microsoft.com/office/drawing/2014/main" id="{A1EBC262-FA80-1716-D55F-026D6670F79B}"/>
              </a:ext>
            </a:extLst>
          </p:cNvPr>
          <p:cNvSpPr txBox="1"/>
          <p:nvPr/>
        </p:nvSpPr>
        <p:spPr>
          <a:xfrm>
            <a:off x="1472042" y="945091"/>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chemeClr val="bg1"/>
                </a:solidFill>
                <a:latin typeface="+mj-lt"/>
                <a:ea typeface="+mj-ea"/>
              </a:rPr>
              <a:t>QXG-10G2SF-X710 Driver Download</a:t>
            </a:r>
          </a:p>
        </p:txBody>
      </p:sp>
    </p:spTree>
    <p:extLst>
      <p:ext uri="{BB962C8B-B14F-4D97-AF65-F5344CB8AC3E}">
        <p14:creationId xmlns:p14="http://schemas.microsoft.com/office/powerpoint/2010/main" val="2070132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697970452"/>
              </p:ext>
            </p:extLst>
          </p:nvPr>
        </p:nvGraphicFramePr>
        <p:xfrm>
          <a:off x="1611379" y="1671800"/>
          <a:ext cx="8969241" cy="4968240"/>
        </p:xfrm>
        <a:graphic>
          <a:graphicData uri="http://schemas.openxmlformats.org/drawingml/2006/table">
            <a:tbl>
              <a:tblPr firstRow="1" bandRow="1">
                <a:tableStyleId>{073A0DAA-6AF3-43AB-8588-CEC1D06C72B9}</a:tableStyleId>
              </a:tblPr>
              <a:tblGrid>
                <a:gridCol w="2621425">
                  <a:extLst>
                    <a:ext uri="{9D8B030D-6E8A-4147-A177-3AD203B41FA5}">
                      <a16:colId xmlns:a16="http://schemas.microsoft.com/office/drawing/2014/main" val="2675406519"/>
                    </a:ext>
                  </a:extLst>
                </a:gridCol>
                <a:gridCol w="6347816">
                  <a:extLst>
                    <a:ext uri="{9D8B030D-6E8A-4147-A177-3AD203B41FA5}">
                      <a16:colId xmlns:a16="http://schemas.microsoft.com/office/drawing/2014/main" val="569240623"/>
                    </a:ext>
                  </a:extLst>
                </a:gridCol>
              </a:tblGrid>
              <a:tr h="425711">
                <a:tc gridSpan="2">
                  <a:txBody>
                    <a:bodyPr/>
                    <a:lstStyle/>
                    <a:p>
                      <a:pPr algn="ctr"/>
                      <a:r>
                        <a:rPr lang="en-US" altLang="zh-TW" sz="3200">
                          <a:latin typeface="+mj-lt"/>
                        </a:rPr>
                        <a:t>QXG-10G2SF-X710</a:t>
                      </a:r>
                      <a:endParaRPr lang="zh-TW" altLang="en-US" sz="3200">
                        <a:latin typeface="+mj-lt"/>
                      </a:endParaRPr>
                    </a:p>
                  </a:txBody>
                  <a:tcPr/>
                </a:tc>
                <a:tc hMerge="1">
                  <a:txBody>
                    <a:bodyPr/>
                    <a:lstStyle/>
                    <a:p>
                      <a:endParaRPr lang="zh-TW" altLang="en-US"/>
                    </a:p>
                  </a:txBody>
                  <a:tcPr/>
                </a:tc>
                <a:extLst>
                  <a:ext uri="{0D108BD9-81ED-4DB2-BD59-A6C34878D82A}">
                    <a16:rowId xmlns:a16="http://schemas.microsoft.com/office/drawing/2014/main" val="3747308944"/>
                  </a:ext>
                </a:extLst>
              </a:tr>
              <a:tr h="345299">
                <a:tc>
                  <a:txBody>
                    <a:bodyPr/>
                    <a:lstStyle/>
                    <a:p>
                      <a:pPr algn="ctr"/>
                      <a:r>
                        <a:rPr lang="zh-TW" altLang="en-US" sz="1800" b="1">
                          <a:latin typeface="+mj-lt"/>
                          <a:ea typeface="微軟正黑體"/>
                        </a:rPr>
                        <a:t>Network Controller</a:t>
                      </a:r>
                      <a:endParaRPr lang="en-US" altLang="zh-TW" sz="1800" b="1">
                        <a:latin typeface="+mj-lt"/>
                        <a:ea typeface="微軟正黑體" panose="020B0604030504040204" pitchFamily="34" charset="-120"/>
                      </a:endParaRPr>
                    </a:p>
                  </a:txBody>
                  <a:tcPr anchor="ctr"/>
                </a:tc>
                <a:tc>
                  <a:txBody>
                    <a:bodyPr/>
                    <a:lstStyle/>
                    <a:p>
                      <a:pPr algn="ctr"/>
                      <a:r>
                        <a:rPr lang="en-US" altLang="zh-TW" b="0">
                          <a:latin typeface="+mj-lt"/>
                          <a:ea typeface="微軟正黑體"/>
                        </a:rPr>
                        <a:t>Intel</a:t>
                      </a:r>
                      <a:r>
                        <a:rPr lang="en-US" altLang="zh-TW" sz="1800" b="0" kern="1200" baseline="30000">
                          <a:solidFill>
                            <a:schemeClr val="dk1"/>
                          </a:solidFill>
                          <a:latin typeface="+mj-lt"/>
                          <a:ea typeface="微軟正黑體"/>
                          <a:cs typeface="+mn-cs"/>
                        </a:rPr>
                        <a:t>®</a:t>
                      </a:r>
                      <a:r>
                        <a:rPr lang="en-US" altLang="zh-TW" b="0">
                          <a:latin typeface="+mj-lt"/>
                          <a:ea typeface="微軟正黑體"/>
                        </a:rPr>
                        <a:t> Ethernet Controller X710-BM2</a:t>
                      </a:r>
                    </a:p>
                  </a:txBody>
                  <a:tcPr anchor="ctr"/>
                </a:tc>
                <a:extLst>
                  <a:ext uri="{0D108BD9-81ED-4DB2-BD59-A6C34878D82A}">
                    <a16:rowId xmlns:a16="http://schemas.microsoft.com/office/drawing/2014/main" val="2717388641"/>
                  </a:ext>
                </a:extLst>
              </a:tr>
              <a:tr h="345299">
                <a:tc>
                  <a:txBody>
                    <a:bodyPr/>
                    <a:lstStyle/>
                    <a:p>
                      <a:pPr algn="ctr"/>
                      <a:r>
                        <a:rPr lang="zh-TW" altLang="en-US" sz="1800" b="1">
                          <a:latin typeface="+mj-lt"/>
                          <a:ea typeface="微軟正黑體"/>
                        </a:rPr>
                        <a:t>Transmission Speed</a:t>
                      </a:r>
                      <a:endParaRPr lang="zh-TW" altLang="en-US" sz="1800" b="1">
                        <a:latin typeface="+mj-lt"/>
                        <a:ea typeface="微軟正黑體" panose="020B0604030504040204" pitchFamily="34" charset="-120"/>
                      </a:endParaRPr>
                    </a:p>
                  </a:txBody>
                  <a:tcPr anchor="ctr"/>
                </a:tc>
                <a:tc>
                  <a:txBody>
                    <a:bodyPr/>
                    <a:lstStyle/>
                    <a:p>
                      <a:pPr algn="ctr"/>
                      <a:r>
                        <a:rPr lang="en-US" altLang="zh-TW" b="0">
                          <a:latin typeface="+mj-lt"/>
                          <a:ea typeface="微軟正黑體"/>
                        </a:rPr>
                        <a:t>10 GbE / 1 GbE</a:t>
                      </a:r>
                      <a:r>
                        <a:rPr lang="zh-TW" altLang="en-US" b="0">
                          <a:latin typeface="+mj-lt"/>
                          <a:ea typeface="微軟正黑體"/>
                        </a:rPr>
                        <a:t> Dual-Speed</a:t>
                      </a:r>
                      <a:endParaRPr lang="zh-TW" altLang="en-US" b="0">
                        <a:latin typeface="+mj-lt"/>
                        <a:ea typeface="微軟正黑體" panose="020B0604030504040204" pitchFamily="34" charset="-120"/>
                      </a:endParaRPr>
                    </a:p>
                  </a:txBody>
                  <a:tcPr anchor="ctr"/>
                </a:tc>
                <a:extLst>
                  <a:ext uri="{0D108BD9-81ED-4DB2-BD59-A6C34878D82A}">
                    <a16:rowId xmlns:a16="http://schemas.microsoft.com/office/drawing/2014/main" val="1448984704"/>
                  </a:ext>
                </a:extLst>
              </a:tr>
              <a:tr h="345299">
                <a:tc>
                  <a:txBody>
                    <a:bodyPr/>
                    <a:lstStyle/>
                    <a:p>
                      <a:pPr algn="ctr"/>
                      <a:r>
                        <a:rPr lang="zh-TW" altLang="en-US" sz="1800" b="1">
                          <a:latin typeface="+mj-lt"/>
                          <a:ea typeface="微軟正黑體"/>
                        </a:rPr>
                        <a:t>Type of Port</a:t>
                      </a:r>
                      <a:endParaRPr lang="zh-TW" altLang="en-US" sz="1800" b="1">
                        <a:latin typeface="+mj-lt"/>
                        <a:ea typeface="微軟正黑體" panose="020B0604030504040204" pitchFamily="34" charset="-120"/>
                      </a:endParaRPr>
                    </a:p>
                  </a:txBody>
                  <a:tcPr anchor="ctr"/>
                </a:tc>
                <a:tc>
                  <a:txBody>
                    <a:bodyPr/>
                    <a:lstStyle/>
                    <a:p>
                      <a:pPr algn="ctr"/>
                      <a:r>
                        <a:rPr lang="en-US" altLang="zh-TW" b="0">
                          <a:latin typeface="+mj-lt"/>
                          <a:ea typeface="微軟正黑體"/>
                        </a:rPr>
                        <a:t>SFP+</a:t>
                      </a:r>
                      <a:endParaRPr lang="zh-TW" altLang="en-US" b="0">
                        <a:latin typeface="+mj-lt"/>
                        <a:ea typeface="微軟正黑體"/>
                      </a:endParaRPr>
                    </a:p>
                  </a:txBody>
                  <a:tcPr anchor="ctr"/>
                </a:tc>
                <a:extLst>
                  <a:ext uri="{0D108BD9-81ED-4DB2-BD59-A6C34878D82A}">
                    <a16:rowId xmlns:a16="http://schemas.microsoft.com/office/drawing/2014/main" val="304493088"/>
                  </a:ext>
                </a:extLst>
              </a:tr>
              <a:tr h="345299">
                <a:tc>
                  <a:txBody>
                    <a:bodyPr/>
                    <a:lstStyle/>
                    <a:p>
                      <a:pPr algn="ctr"/>
                      <a:r>
                        <a:rPr lang="zh-TW" altLang="en-US" sz="1800" b="1">
                          <a:latin typeface="+mj-lt"/>
                          <a:ea typeface="微軟正黑體"/>
                        </a:rPr>
                        <a:t>Number of Ports</a:t>
                      </a:r>
                      <a:endParaRPr lang="zh-TW" altLang="en-US" sz="1800" b="1">
                        <a:latin typeface="+mj-lt"/>
                        <a:ea typeface="微軟正黑體" panose="020B0604030504040204" pitchFamily="34" charset="-120"/>
                      </a:endParaRPr>
                    </a:p>
                  </a:txBody>
                  <a:tcPr anchor="ctr"/>
                </a:tc>
                <a:tc>
                  <a:txBody>
                    <a:bodyPr/>
                    <a:lstStyle/>
                    <a:p>
                      <a:pPr algn="ctr"/>
                      <a:r>
                        <a:rPr lang="en-US" altLang="zh-TW" b="0">
                          <a:latin typeface="+mj-lt"/>
                          <a:ea typeface="微軟正黑體"/>
                        </a:rPr>
                        <a:t>2</a:t>
                      </a:r>
                      <a:endParaRPr lang="zh-TW" altLang="en-US" b="0">
                        <a:latin typeface="+mj-lt"/>
                        <a:ea typeface="微軟正黑體"/>
                      </a:endParaRPr>
                    </a:p>
                  </a:txBody>
                  <a:tcPr anchor="ctr"/>
                </a:tc>
                <a:extLst>
                  <a:ext uri="{0D108BD9-81ED-4DB2-BD59-A6C34878D82A}">
                    <a16:rowId xmlns:a16="http://schemas.microsoft.com/office/drawing/2014/main" val="3505265087"/>
                  </a:ext>
                </a:extLst>
              </a:tr>
              <a:tr h="595995">
                <a:tc>
                  <a:txBody>
                    <a:bodyPr/>
                    <a:lstStyle/>
                    <a:p>
                      <a:pPr algn="ctr"/>
                      <a:r>
                        <a:rPr lang="zh-TW" altLang="en-US" sz="1800" b="1">
                          <a:latin typeface="+mj-lt"/>
                          <a:ea typeface="微軟正黑體"/>
                        </a:rPr>
                        <a:t>Support for QNAP OS</a:t>
                      </a:r>
                    </a:p>
                  </a:txBody>
                  <a:tcPr anchor="ctr"/>
                </a:tc>
                <a:tc>
                  <a:txBody>
                    <a:bodyPr/>
                    <a:lstStyle/>
                    <a:p>
                      <a:pPr algn="ctr"/>
                      <a:r>
                        <a:rPr lang="en-US" altLang="zh-TW" b="0">
                          <a:latin typeface="+mj-lt"/>
                          <a:ea typeface="微軟正黑體"/>
                        </a:rPr>
                        <a:t>QTS 5.0.1</a:t>
                      </a:r>
                      <a:r>
                        <a:rPr lang="en-US" altLang="zh-TW" b="0" baseline="0">
                          <a:latin typeface="+mj-lt"/>
                          <a:ea typeface="微軟正黑體"/>
                        </a:rPr>
                        <a:t> </a:t>
                      </a:r>
                      <a:r>
                        <a:rPr lang="zh-TW" altLang="en-US" b="0" baseline="0">
                          <a:latin typeface="+mj-lt"/>
                          <a:ea typeface="微軟正黑體"/>
                        </a:rPr>
                        <a:t>or Later Version</a:t>
                      </a:r>
                      <a:r>
                        <a:rPr lang="en-US" altLang="zh-TW" b="0" baseline="0">
                          <a:latin typeface="+mj-lt"/>
                          <a:ea typeface="微軟正黑體"/>
                        </a:rPr>
                        <a:t>s</a:t>
                      </a:r>
                      <a:endParaRPr lang="en-US" altLang="zh-TW" b="0" baseline="0">
                        <a:latin typeface="+mj-lt"/>
                        <a:ea typeface="微軟正黑體" panose="020B0604030504040204" pitchFamily="34" charset="-120"/>
                      </a:endParaRPr>
                    </a:p>
                    <a:p>
                      <a:pPr marL="0" marR="0" indent="0" algn="ctr" rtl="0" eaLnBrk="1" fontAlgn="auto" latinLnBrk="0" hangingPunct="1">
                        <a:lnSpc>
                          <a:spcPct val="100000"/>
                        </a:lnSpc>
                        <a:spcBef>
                          <a:spcPts val="0"/>
                        </a:spcBef>
                        <a:spcAft>
                          <a:spcPts val="0"/>
                        </a:spcAft>
                        <a:buClrTx/>
                        <a:buSzTx/>
                        <a:buFontTx/>
                        <a:buNone/>
                      </a:pPr>
                      <a:r>
                        <a:rPr lang="en-US" altLang="zh-TW" b="0">
                          <a:latin typeface="+mj-lt"/>
                          <a:ea typeface="微軟正黑體"/>
                        </a:rPr>
                        <a:t>QuTS</a:t>
                      </a:r>
                      <a:r>
                        <a:rPr lang="zh-TW" altLang="en-US" b="0">
                          <a:latin typeface="+mj-lt"/>
                          <a:ea typeface="微軟正黑體"/>
                        </a:rPr>
                        <a:t> </a:t>
                      </a:r>
                      <a:r>
                        <a:rPr lang="en-US" altLang="zh-TW" b="0">
                          <a:latin typeface="+mj-lt"/>
                          <a:ea typeface="微軟正黑體"/>
                        </a:rPr>
                        <a:t>5.0.1</a:t>
                      </a:r>
                      <a:r>
                        <a:rPr lang="en-US" altLang="zh-TW" b="0" baseline="0">
                          <a:latin typeface="+mj-lt"/>
                          <a:ea typeface="微軟正黑體"/>
                        </a:rPr>
                        <a:t> </a:t>
                      </a:r>
                      <a:r>
                        <a:rPr lang="zh-TW" sz="1800" b="0" i="0" u="none" strike="noStrike" baseline="0" noProof="0">
                          <a:solidFill>
                            <a:srgbClr val="000000"/>
                          </a:solidFill>
                          <a:latin typeface="+mj-lt"/>
                          <a:ea typeface="Microsoft JhengHei"/>
                        </a:rPr>
                        <a:t>or Later Version</a:t>
                      </a:r>
                      <a:r>
                        <a:rPr lang="en-US" altLang="zh-TW" sz="1800" b="0" i="0" u="none" strike="noStrike" baseline="0" noProof="0">
                          <a:solidFill>
                            <a:srgbClr val="000000"/>
                          </a:solidFill>
                          <a:latin typeface="+mj-lt"/>
                          <a:ea typeface="Microsoft JhengHei"/>
                        </a:rPr>
                        <a:t>s</a:t>
                      </a:r>
                      <a:endParaRPr lang="en-US" altLang="zh-TW" sz="1800" b="0" i="0" u="none" strike="noStrike" baseline="0" noProof="0">
                        <a:solidFill>
                          <a:srgbClr val="000000"/>
                        </a:solidFill>
                        <a:latin typeface="+mj-lt"/>
                      </a:endParaRPr>
                    </a:p>
                  </a:txBody>
                  <a:tcPr anchor="ctr"/>
                </a:tc>
                <a:extLst>
                  <a:ext uri="{0D108BD9-81ED-4DB2-BD59-A6C34878D82A}">
                    <a16:rowId xmlns:a16="http://schemas.microsoft.com/office/drawing/2014/main" val="2102968462"/>
                  </a:ext>
                </a:extLst>
              </a:tr>
              <a:tr h="595995">
                <a:tc>
                  <a:txBody>
                    <a:bodyPr/>
                    <a:lstStyle/>
                    <a:p>
                      <a:pPr algn="ctr"/>
                      <a:r>
                        <a:rPr lang="zh-TW" altLang="en-US" sz="1800" b="1">
                          <a:latin typeface="+mj-lt"/>
                          <a:ea typeface="微軟正黑體"/>
                        </a:rPr>
                        <a:t>Support for other OS</a:t>
                      </a:r>
                    </a:p>
                  </a:txBody>
                  <a:tcPr anchor="ctr"/>
                </a:tc>
                <a:tc>
                  <a:txBody>
                    <a:bodyPr/>
                    <a:lstStyle/>
                    <a:p>
                      <a:pPr algn="ctr"/>
                      <a:r>
                        <a:rPr lang="en-US" altLang="zh-TW" b="0">
                          <a:latin typeface="+mj-lt"/>
                          <a:ea typeface="微軟正黑體"/>
                        </a:rPr>
                        <a:t>Windows</a:t>
                      </a:r>
                      <a:r>
                        <a:rPr lang="en-US" altLang="zh-TW" b="0" baseline="30000">
                          <a:latin typeface="+mj-lt"/>
                          <a:ea typeface="微軟正黑體"/>
                        </a:rPr>
                        <a:t>®</a:t>
                      </a:r>
                      <a:r>
                        <a:rPr lang="en-US" altLang="zh-TW" b="0">
                          <a:latin typeface="+mj-lt"/>
                          <a:ea typeface="微軟正黑體"/>
                        </a:rPr>
                        <a:t> (</a:t>
                      </a:r>
                      <a:r>
                        <a:rPr lang="zh-TW" altLang="en-US" b="0">
                          <a:latin typeface="+mj-lt"/>
                          <a:ea typeface="微軟正黑體"/>
                        </a:rPr>
                        <a:t>Driver Installation Required)</a:t>
                      </a:r>
                      <a:endParaRPr lang="en-US" altLang="zh-TW" b="0">
                        <a:latin typeface="+mj-lt"/>
                        <a:ea typeface="微軟正黑體"/>
                      </a:endParaRPr>
                    </a:p>
                    <a:p>
                      <a:pPr algn="ctr"/>
                      <a:r>
                        <a:rPr lang="en-US" altLang="zh-TW" b="0">
                          <a:latin typeface="+mj-lt"/>
                          <a:ea typeface="微軟正黑體"/>
                        </a:rPr>
                        <a:t>Ubuntu</a:t>
                      </a:r>
                      <a:r>
                        <a:rPr lang="en-US" altLang="zh-TW" sz="1800" b="0" kern="1200" baseline="30000">
                          <a:solidFill>
                            <a:schemeClr val="dk1"/>
                          </a:solidFill>
                          <a:latin typeface="+mj-lt"/>
                          <a:ea typeface="微軟正黑體"/>
                          <a:cs typeface="+mn-cs"/>
                        </a:rPr>
                        <a:t>®</a:t>
                      </a:r>
                      <a:r>
                        <a:rPr lang="en-US" altLang="zh-TW" b="0">
                          <a:latin typeface="+mj-lt"/>
                          <a:ea typeface="微軟正黑體"/>
                        </a:rPr>
                        <a:t> (</a:t>
                      </a:r>
                      <a:r>
                        <a:rPr lang="zh-TW" sz="1800" b="0" i="0" u="none" strike="noStrike" noProof="0">
                          <a:solidFill>
                            <a:srgbClr val="000000"/>
                          </a:solidFill>
                          <a:latin typeface="+mj-lt"/>
                          <a:ea typeface="Microsoft JhengHei"/>
                        </a:rPr>
                        <a:t>Driver Installation Required</a:t>
                      </a:r>
                      <a:r>
                        <a:rPr lang="en-US" altLang="zh-TW" b="0">
                          <a:latin typeface="+mj-lt"/>
                          <a:ea typeface="微軟正黑體"/>
                        </a:rPr>
                        <a:t>)</a:t>
                      </a:r>
                      <a:endParaRPr lang="zh-TW" altLang="en-US" b="0">
                        <a:latin typeface="+mj-lt"/>
                        <a:ea typeface="微軟正黑體"/>
                      </a:endParaRPr>
                    </a:p>
                  </a:txBody>
                  <a:tcPr anchor="ctr"/>
                </a:tc>
                <a:extLst>
                  <a:ext uri="{0D108BD9-81ED-4DB2-BD59-A6C34878D82A}">
                    <a16:rowId xmlns:a16="http://schemas.microsoft.com/office/drawing/2014/main" val="1066750925"/>
                  </a:ext>
                </a:extLst>
              </a:tr>
              <a:tr h="345299">
                <a:tc>
                  <a:txBody>
                    <a:bodyPr/>
                    <a:lstStyle/>
                    <a:p>
                      <a:pPr algn="ctr"/>
                      <a:r>
                        <a:rPr lang="en-US" altLang="zh-TW" sz="1800" b="1">
                          <a:latin typeface="+mj-lt"/>
                          <a:ea typeface="微軟正黑體"/>
                        </a:rPr>
                        <a:t>PCIe Interface</a:t>
                      </a:r>
                      <a:endParaRPr lang="zh-TW" altLang="en-US" sz="1800" b="1">
                        <a:latin typeface="+mj-lt"/>
                        <a:ea typeface="微軟正黑體"/>
                      </a:endParaRPr>
                    </a:p>
                  </a:txBody>
                  <a:tcPr anchor="ctr"/>
                </a:tc>
                <a:tc>
                  <a:txBody>
                    <a:bodyPr/>
                    <a:lstStyle/>
                    <a:p>
                      <a:pPr algn="ctr"/>
                      <a:r>
                        <a:rPr lang="en-US" altLang="zh-TW" b="0">
                          <a:latin typeface="+mj-lt"/>
                          <a:ea typeface="微軟正黑體"/>
                        </a:rPr>
                        <a:t>PCI Express 3.0 x 8</a:t>
                      </a:r>
                      <a:endParaRPr lang="zh-TW" altLang="en-US" b="0">
                        <a:latin typeface="+mj-lt"/>
                        <a:ea typeface="微軟正黑體"/>
                      </a:endParaRPr>
                    </a:p>
                  </a:txBody>
                  <a:tcPr anchor="ctr"/>
                </a:tc>
                <a:extLst>
                  <a:ext uri="{0D108BD9-81ED-4DB2-BD59-A6C34878D82A}">
                    <a16:rowId xmlns:a16="http://schemas.microsoft.com/office/drawing/2014/main" val="86678813"/>
                  </a:ext>
                </a:extLst>
              </a:tr>
              <a:tr h="851422">
                <a:tc>
                  <a:txBody>
                    <a:bodyPr/>
                    <a:lstStyle/>
                    <a:p>
                      <a:pPr algn="ctr"/>
                      <a:r>
                        <a:rPr lang="zh-TW" altLang="en-US" sz="1800" b="1">
                          <a:latin typeface="+mj-lt"/>
                          <a:ea typeface="微軟正黑體"/>
                        </a:rPr>
                        <a:t>Package Content</a:t>
                      </a:r>
                      <a:endParaRPr lang="zh-TW" altLang="en-US" sz="1800" b="1">
                        <a:latin typeface="+mj-lt"/>
                        <a:ea typeface="微軟正黑體" panose="020B0604030504040204" pitchFamily="34" charset="-120"/>
                      </a:endParaRPr>
                    </a:p>
                  </a:txBody>
                  <a:tcPr anchor="ctr"/>
                </a:tc>
                <a:tc>
                  <a:txBody>
                    <a:bodyPr/>
                    <a:lstStyle/>
                    <a:p>
                      <a:pPr algn="ctr"/>
                      <a:r>
                        <a:rPr lang="en-US" altLang="zh-TW" b="0">
                          <a:latin typeface="+mj-lt"/>
                          <a:ea typeface="微軟正黑體"/>
                        </a:rPr>
                        <a:t>1 x</a:t>
                      </a:r>
                      <a:r>
                        <a:rPr lang="en-US" altLang="zh-TW" b="0" baseline="0">
                          <a:latin typeface="+mj-lt"/>
                          <a:ea typeface="微軟正黑體"/>
                        </a:rPr>
                        <a:t> QXG-10G2T</a:t>
                      </a:r>
                    </a:p>
                    <a:p>
                      <a:pPr algn="ctr"/>
                      <a:r>
                        <a:rPr lang="en-US" altLang="zh-TW" b="0" baseline="0">
                          <a:latin typeface="+mj-lt"/>
                          <a:ea typeface="微軟正黑體"/>
                        </a:rPr>
                        <a:t>1 x QIG (Quick Installation Guide)</a:t>
                      </a:r>
                    </a:p>
                    <a:p>
                      <a:pPr algn="ctr"/>
                      <a:r>
                        <a:rPr lang="en-US" altLang="zh-TW" b="0" baseline="0">
                          <a:latin typeface="+mj-lt"/>
                          <a:ea typeface="微軟正黑體"/>
                        </a:rPr>
                        <a:t>3 x Bracket</a:t>
                      </a:r>
                      <a:r>
                        <a:rPr lang="zh-TW" altLang="en-US" b="0" baseline="0">
                          <a:latin typeface="+mj-lt"/>
                          <a:ea typeface="微軟正黑體"/>
                        </a:rPr>
                        <a:t> </a:t>
                      </a:r>
                      <a:r>
                        <a:rPr lang="en-US" altLang="zh-TW" b="0" baseline="0">
                          <a:latin typeface="+mj-lt"/>
                          <a:ea typeface="微軟正黑體"/>
                        </a:rPr>
                        <a:t>(</a:t>
                      </a:r>
                      <a:r>
                        <a:rPr lang="zh-TW" altLang="en-US" b="0" baseline="0">
                          <a:latin typeface="+mj-lt"/>
                          <a:ea typeface="微軟正黑體"/>
                        </a:rPr>
                        <a:t>Pre-Installed Half-Height Low Profile Bracket</a:t>
                      </a:r>
                      <a:r>
                        <a:rPr lang="en-US" altLang="zh-TW" b="0" baseline="0">
                          <a:latin typeface="+mj-lt"/>
                          <a:ea typeface="微軟正黑體"/>
                        </a:rPr>
                        <a:t>)</a:t>
                      </a:r>
                      <a:endParaRPr lang="zh-TW" altLang="en-US" b="0">
                        <a:latin typeface="+mj-lt"/>
                        <a:ea typeface="微軟正黑體"/>
                      </a:endParaRPr>
                    </a:p>
                  </a:txBody>
                  <a:tcPr anchor="ctr"/>
                </a:tc>
                <a:extLst>
                  <a:ext uri="{0D108BD9-81ED-4DB2-BD59-A6C34878D82A}">
                    <a16:rowId xmlns:a16="http://schemas.microsoft.com/office/drawing/2014/main" val="4241811438"/>
                  </a:ext>
                </a:extLst>
              </a:tr>
              <a:tr h="363279">
                <a:tc>
                  <a:txBody>
                    <a:bodyPr/>
                    <a:lstStyle/>
                    <a:p>
                      <a:pPr algn="ctr"/>
                      <a:r>
                        <a:rPr lang="zh-TW" altLang="en-US" sz="1800" b="1">
                          <a:latin typeface="+mj-lt"/>
                          <a:ea typeface="微軟正黑體"/>
                        </a:rPr>
                        <a:t>Year of Warranty</a:t>
                      </a:r>
                    </a:p>
                  </a:txBody>
                  <a:tcPr anchor="ctr"/>
                </a:tc>
                <a:tc>
                  <a:txBody>
                    <a:bodyPr/>
                    <a:lstStyle/>
                    <a:p>
                      <a:pPr algn="ctr"/>
                      <a:r>
                        <a:rPr lang="en-US" altLang="zh-TW" b="0">
                          <a:latin typeface="+mj-lt"/>
                          <a:ea typeface="微軟正黑體"/>
                        </a:rPr>
                        <a:t>3 Years</a:t>
                      </a:r>
                      <a:endParaRPr lang="zh-TW" altLang="en-US" b="0">
                        <a:latin typeface="+mj-lt"/>
                        <a:ea typeface="微軟正黑體"/>
                      </a:endParaRPr>
                    </a:p>
                  </a:txBody>
                  <a:tcPr anchor="ctr"/>
                </a:tc>
                <a:extLst>
                  <a:ext uri="{0D108BD9-81ED-4DB2-BD59-A6C34878D82A}">
                    <a16:rowId xmlns:a16="http://schemas.microsoft.com/office/drawing/2014/main" val="3414957366"/>
                  </a:ext>
                </a:extLst>
              </a:tr>
            </a:tbl>
          </a:graphicData>
        </a:graphic>
      </p:graphicFrame>
      <p:sp>
        <p:nvSpPr>
          <p:cNvPr id="2" name="標題 1">
            <a:extLst>
              <a:ext uri="{FF2B5EF4-FFF2-40B4-BE49-F238E27FC236}">
                <a16:creationId xmlns:a16="http://schemas.microsoft.com/office/drawing/2014/main" id="{01F2AE56-E1B9-D812-8769-09CB1F1C8E58}"/>
              </a:ext>
            </a:extLst>
          </p:cNvPr>
          <p:cNvSpPr>
            <a:spLocks noGrp="1"/>
          </p:cNvSpPr>
          <p:nvPr>
            <p:ph type="title"/>
          </p:nvPr>
        </p:nvSpPr>
        <p:spPr/>
        <p:txBody>
          <a:bodyPr/>
          <a:lstStyle/>
          <a:p>
            <a:r>
              <a:rPr lang="en-US" altLang="zh-TW" sz="4000" b="1">
                <a:ea typeface="微軟正黑體"/>
              </a:rPr>
              <a:t>QXG-10G2SF-X710</a:t>
            </a:r>
            <a:r>
              <a:rPr lang="zh-TW" altLang="en-US" sz="4000" b="1">
                <a:ea typeface="微軟正黑體"/>
              </a:rPr>
              <a:t> </a:t>
            </a:r>
            <a:r>
              <a:rPr lang="en-US" altLang="zh-TW" sz="4000" b="1">
                <a:ea typeface="微軟正黑體"/>
              </a:rPr>
              <a:t>10GbE NIC Specifications</a:t>
            </a:r>
            <a:endParaRPr lang="zh-TW" altLang="en-US"/>
          </a:p>
        </p:txBody>
      </p:sp>
    </p:spTree>
    <p:extLst>
      <p:ext uri="{BB962C8B-B14F-4D97-AF65-F5344CB8AC3E}">
        <p14:creationId xmlns:p14="http://schemas.microsoft.com/office/powerpoint/2010/main" val="907109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262807-E436-A8C8-DE49-C048762D81AF}"/>
              </a:ext>
            </a:extLst>
          </p:cNvPr>
          <p:cNvSpPr>
            <a:spLocks noGrp="1"/>
          </p:cNvSpPr>
          <p:nvPr>
            <p:ph type="title"/>
          </p:nvPr>
        </p:nvSpPr>
        <p:spPr/>
        <p:txBody>
          <a:bodyPr>
            <a:normAutofit/>
          </a:bodyPr>
          <a:lstStyle/>
          <a:p>
            <a:r>
              <a:rPr lang="en-US" altLang="zh-TW"/>
              <a:t>10GbE Network, the Standard for High Productivity</a:t>
            </a:r>
            <a:endParaRPr lang="zh-TW" altLang="en-US"/>
          </a:p>
        </p:txBody>
      </p:sp>
      <p:sp>
        <p:nvSpPr>
          <p:cNvPr id="109" name="文字方塊 108">
            <a:extLst>
              <a:ext uri="{FF2B5EF4-FFF2-40B4-BE49-F238E27FC236}">
                <a16:creationId xmlns:a16="http://schemas.microsoft.com/office/drawing/2014/main" id="{0E7EBB2D-1DC5-1B86-3333-163A91362592}"/>
              </a:ext>
            </a:extLst>
          </p:cNvPr>
          <p:cNvSpPr txBox="1"/>
          <p:nvPr/>
        </p:nvSpPr>
        <p:spPr>
          <a:xfrm>
            <a:off x="2641600" y="963189"/>
            <a:ext cx="6877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chemeClr val="bg1"/>
                </a:solidFill>
                <a:latin typeface="+mj-lt"/>
                <a:ea typeface="微軟正黑體"/>
              </a:rPr>
              <a:t>10GbE</a:t>
            </a:r>
            <a:r>
              <a:rPr lang="zh-TW" altLang="en-US" b="1">
                <a:solidFill>
                  <a:schemeClr val="bg1"/>
                </a:solidFill>
                <a:latin typeface="+mj-lt"/>
                <a:ea typeface="微軟正黑體"/>
              </a:rPr>
              <a:t> Connectivity: The Future is Now!</a:t>
            </a:r>
            <a:endParaRPr lang="zh-TW" altLang="en-US" b="1">
              <a:solidFill>
                <a:schemeClr val="bg1"/>
              </a:solidFill>
              <a:latin typeface="+mj-lt"/>
              <a:ea typeface="微軟正黑體" panose="020B0604030504040204" pitchFamily="34" charset="-120"/>
              <a:cs typeface="Arial"/>
            </a:endParaRPr>
          </a:p>
        </p:txBody>
      </p:sp>
      <p:sp>
        <p:nvSpPr>
          <p:cNvPr id="110" name="文字方塊 109">
            <a:extLst>
              <a:ext uri="{FF2B5EF4-FFF2-40B4-BE49-F238E27FC236}">
                <a16:creationId xmlns:a16="http://schemas.microsoft.com/office/drawing/2014/main" id="{044EE79D-6FA4-7BE9-3854-95C52FC3045F}"/>
              </a:ext>
            </a:extLst>
          </p:cNvPr>
          <p:cNvSpPr txBox="1"/>
          <p:nvPr/>
        </p:nvSpPr>
        <p:spPr>
          <a:xfrm>
            <a:off x="5162858" y="1575037"/>
            <a:ext cx="6689126" cy="18379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altLang="zh-TW" sz="1600" dirty="0">
                <a:solidFill>
                  <a:schemeClr val="bg1"/>
                </a:solidFill>
                <a:latin typeface="+mj-lt"/>
                <a:ea typeface="微軟正黑體"/>
                <a:cs typeface="+mn-lt"/>
              </a:rPr>
              <a:t>The high specification 10GbE network is no longer just for enterprises. It's also a must have for professional audiovisual content creators. With 10GbE bandwidth, SOHO studios can maintain smooth operations and break through the efficiency barrier. Whether it's for </a:t>
            </a:r>
            <a:r>
              <a:rPr lang="en-US" altLang="zh-TW" sz="1600" dirty="0" err="1">
                <a:solidFill>
                  <a:schemeClr val="bg1"/>
                </a:solidFill>
                <a:latin typeface="+mj-lt"/>
                <a:ea typeface="微軟正黑體"/>
                <a:cs typeface="+mn-lt"/>
              </a:rPr>
              <a:t>mult</a:t>
            </a:r>
            <a:r>
              <a:rPr lang="en-US" altLang="zh-TW" sz="1600" dirty="0">
                <a:solidFill>
                  <a:schemeClr val="bg1"/>
                </a:solidFill>
                <a:latin typeface="+mj-lt"/>
                <a:ea typeface="微軟正黑體"/>
                <a:cs typeface="+mn-lt"/>
              </a:rPr>
              <a:t>-user collaboration, multimedia transfer and streaming, 4K/8K video editing and rendering, or online video editing and post-production. </a:t>
            </a:r>
            <a:endParaRPr lang="zh-TW" altLang="en-US" sz="2000" dirty="0">
              <a:solidFill>
                <a:schemeClr val="bg1"/>
              </a:solidFill>
              <a:latin typeface="+mj-lt"/>
            </a:endParaRPr>
          </a:p>
        </p:txBody>
      </p:sp>
      <p:grpSp>
        <p:nvGrpSpPr>
          <p:cNvPr id="3" name="群組 2">
            <a:extLst>
              <a:ext uri="{FF2B5EF4-FFF2-40B4-BE49-F238E27FC236}">
                <a16:creationId xmlns:a16="http://schemas.microsoft.com/office/drawing/2014/main" id="{E2F0066D-5E21-914D-12FD-ED8560388BC2}"/>
              </a:ext>
            </a:extLst>
          </p:cNvPr>
          <p:cNvGrpSpPr/>
          <p:nvPr/>
        </p:nvGrpSpPr>
        <p:grpSpPr>
          <a:xfrm>
            <a:off x="620741" y="1553443"/>
            <a:ext cx="3926600" cy="871155"/>
            <a:chOff x="6788276" y="2674628"/>
            <a:chExt cx="4514692" cy="790798"/>
          </a:xfrm>
        </p:grpSpPr>
        <p:sp>
          <p:nvSpPr>
            <p:cNvPr id="112" name="文字方塊 111">
              <a:extLst>
                <a:ext uri="{FF2B5EF4-FFF2-40B4-BE49-F238E27FC236}">
                  <a16:creationId xmlns:a16="http://schemas.microsoft.com/office/drawing/2014/main" id="{AD5BB9D7-B895-664F-AA83-1509D8AB19CF}"/>
                </a:ext>
              </a:extLst>
            </p:cNvPr>
            <p:cNvSpPr txBox="1"/>
            <p:nvPr/>
          </p:nvSpPr>
          <p:spPr>
            <a:xfrm>
              <a:off x="7533258" y="2756330"/>
              <a:ext cx="3769710" cy="670528"/>
            </a:xfrm>
            <a:prstGeom prst="rect">
              <a:avLst/>
            </a:prstGeom>
            <a:noFill/>
          </p:spPr>
          <p:txBody>
            <a:bodyPr wrap="square" lIns="91440" tIns="45720" rIns="91440" bIns="45720" rtlCol="0" anchor="t">
              <a:spAutoFit/>
            </a:bodyPr>
            <a:lstStyle/>
            <a:p>
              <a:r>
                <a:rPr lang="en-US" altLang="zh-TW" sz="1400" dirty="0">
                  <a:solidFill>
                    <a:srgbClr val="06FAF3"/>
                  </a:solidFill>
                  <a:latin typeface="+mj-lt"/>
                  <a:ea typeface="+mj-ea"/>
                  <a:cs typeface="Calibri"/>
                </a:rPr>
                <a:t>QNAP has a complete 10GbE product architecture to help you easily upgrade to a high-speed environment!!!</a:t>
              </a:r>
            </a:p>
          </p:txBody>
        </p:sp>
        <p:pic>
          <p:nvPicPr>
            <p:cNvPr id="113" name="圖形 112">
              <a:extLst>
                <a:ext uri="{FF2B5EF4-FFF2-40B4-BE49-F238E27FC236}">
                  <a16:creationId xmlns:a16="http://schemas.microsoft.com/office/drawing/2014/main" id="{8416FB8A-A27F-BA4C-5DF7-9C4F005156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8276" y="2674628"/>
              <a:ext cx="693919" cy="529729"/>
            </a:xfrm>
            <a:prstGeom prst="rect">
              <a:avLst/>
            </a:prstGeom>
          </p:spPr>
        </p:pic>
        <p:sp>
          <p:nvSpPr>
            <p:cNvPr id="114" name="矩形: 圓角化同側角落 113">
              <a:extLst>
                <a:ext uri="{FF2B5EF4-FFF2-40B4-BE49-F238E27FC236}">
                  <a16:creationId xmlns:a16="http://schemas.microsoft.com/office/drawing/2014/main" id="{2DB68AF3-9028-5567-453E-EB1F7E1C5D73}"/>
                </a:ext>
              </a:extLst>
            </p:cNvPr>
            <p:cNvSpPr/>
            <p:nvPr/>
          </p:nvSpPr>
          <p:spPr>
            <a:xfrm rot="10800000">
              <a:off x="7473850" y="2738251"/>
              <a:ext cx="3829118" cy="727175"/>
            </a:xfrm>
            <a:prstGeom prst="round2SameRect">
              <a:avLst>
                <a:gd name="adj1" fmla="val 5250"/>
                <a:gd name="adj2" fmla="val 6202"/>
              </a:avLst>
            </a:prstGeom>
            <a:noFill/>
            <a:ln w="12700">
              <a:gradFill flip="none" rotWithShape="1">
                <a:gsLst>
                  <a:gs pos="0">
                    <a:srgbClr val="06FAF3"/>
                  </a:gs>
                  <a:gs pos="68000">
                    <a:srgbClr val="669FF1"/>
                  </a:gs>
                  <a:gs pos="100000">
                    <a:srgbClr val="DE56D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grpSp>
      <p:grpSp>
        <p:nvGrpSpPr>
          <p:cNvPr id="115" name="群組 114">
            <a:extLst>
              <a:ext uri="{FF2B5EF4-FFF2-40B4-BE49-F238E27FC236}">
                <a16:creationId xmlns:a16="http://schemas.microsoft.com/office/drawing/2014/main" id="{C7184FD8-D05E-4A6B-288F-61CE4FE65317}"/>
              </a:ext>
            </a:extLst>
          </p:cNvPr>
          <p:cNvGrpSpPr/>
          <p:nvPr/>
        </p:nvGrpSpPr>
        <p:grpSpPr>
          <a:xfrm>
            <a:off x="448530" y="2563176"/>
            <a:ext cx="7967717" cy="3981450"/>
            <a:chOff x="1023883" y="2727546"/>
            <a:chExt cx="7967717" cy="3981450"/>
          </a:xfrm>
        </p:grpSpPr>
        <p:sp>
          <p:nvSpPr>
            <p:cNvPr id="4" name="矩形 3">
              <a:extLst>
                <a:ext uri="{FF2B5EF4-FFF2-40B4-BE49-F238E27FC236}">
                  <a16:creationId xmlns:a16="http://schemas.microsoft.com/office/drawing/2014/main" id="{E89F41CB-B6F8-FAF9-9045-57DFBBAE302D}"/>
                </a:ext>
              </a:extLst>
            </p:cNvPr>
            <p:cNvSpPr/>
            <p:nvPr/>
          </p:nvSpPr>
          <p:spPr>
            <a:xfrm>
              <a:off x="1023883" y="3920183"/>
              <a:ext cx="2699834" cy="2788813"/>
            </a:xfrm>
            <a:prstGeom prst="rect">
              <a:avLst/>
            </a:prstGeom>
            <a:solidFill>
              <a:srgbClr val="92D050">
                <a:alpha val="3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j-ea"/>
                <a:ea typeface="+mj-ea"/>
              </a:endParaRPr>
            </a:p>
          </p:txBody>
        </p:sp>
        <p:sp>
          <p:nvSpPr>
            <p:cNvPr id="5" name="矩形 4">
              <a:extLst>
                <a:ext uri="{FF2B5EF4-FFF2-40B4-BE49-F238E27FC236}">
                  <a16:creationId xmlns:a16="http://schemas.microsoft.com/office/drawing/2014/main" id="{0DB505C0-41E9-40BA-53F8-97ADC34F51D9}"/>
                </a:ext>
              </a:extLst>
            </p:cNvPr>
            <p:cNvSpPr/>
            <p:nvPr/>
          </p:nvSpPr>
          <p:spPr>
            <a:xfrm>
              <a:off x="5014826" y="3907482"/>
              <a:ext cx="3976774" cy="2788812"/>
            </a:xfrm>
            <a:prstGeom prst="rect">
              <a:avLst/>
            </a:prstGeom>
            <a:solidFill>
              <a:srgbClr val="FF3399">
                <a:alpha val="3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j-ea"/>
                <a:ea typeface="+mj-ea"/>
              </a:endParaRPr>
            </a:p>
          </p:txBody>
        </p:sp>
        <p:sp>
          <p:nvSpPr>
            <p:cNvPr id="6" name="矩形 5">
              <a:extLst>
                <a:ext uri="{FF2B5EF4-FFF2-40B4-BE49-F238E27FC236}">
                  <a16:creationId xmlns:a16="http://schemas.microsoft.com/office/drawing/2014/main" id="{5DE4DA0B-BAD7-FECB-0638-D19C22AAB985}"/>
                </a:ext>
              </a:extLst>
            </p:cNvPr>
            <p:cNvSpPr/>
            <p:nvPr/>
          </p:nvSpPr>
          <p:spPr>
            <a:xfrm>
              <a:off x="3248047" y="2727546"/>
              <a:ext cx="2271066" cy="1101523"/>
            </a:xfrm>
            <a:prstGeom prst="rect">
              <a:avLst/>
            </a:prstGeom>
            <a:solidFill>
              <a:srgbClr val="47C4E1">
                <a:alpha val="3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j-ea"/>
                <a:ea typeface="+mj-ea"/>
              </a:endParaRPr>
            </a:p>
          </p:txBody>
        </p:sp>
        <p:grpSp>
          <p:nvGrpSpPr>
            <p:cNvPr id="7" name="群組 6">
              <a:extLst>
                <a:ext uri="{FF2B5EF4-FFF2-40B4-BE49-F238E27FC236}">
                  <a16:creationId xmlns:a16="http://schemas.microsoft.com/office/drawing/2014/main" id="{A742DD89-580A-B417-5B72-8EB47282376B}"/>
                </a:ext>
              </a:extLst>
            </p:cNvPr>
            <p:cNvGrpSpPr/>
            <p:nvPr/>
          </p:nvGrpSpPr>
          <p:grpSpPr>
            <a:xfrm>
              <a:off x="1141742" y="2753891"/>
              <a:ext cx="1409588" cy="788097"/>
              <a:chOff x="3344994" y="2880159"/>
              <a:chExt cx="1742613" cy="974291"/>
            </a:xfrm>
          </p:grpSpPr>
          <p:sp>
            <p:nvSpPr>
              <p:cNvPr id="11" name="文字方塊 10">
                <a:extLst>
                  <a:ext uri="{FF2B5EF4-FFF2-40B4-BE49-F238E27FC236}">
                    <a16:creationId xmlns:a16="http://schemas.microsoft.com/office/drawing/2014/main" id="{A0B3AA87-5DBC-8B98-ACD1-12F78EC62F32}"/>
                  </a:ext>
                </a:extLst>
              </p:cNvPr>
              <p:cNvSpPr txBox="1"/>
              <p:nvPr/>
            </p:nvSpPr>
            <p:spPr>
              <a:xfrm>
                <a:off x="3563784" y="3315135"/>
                <a:ext cx="1305031" cy="380492"/>
              </a:xfrm>
              <a:prstGeom prst="rect">
                <a:avLst/>
              </a:prstGeom>
              <a:noFill/>
            </p:spPr>
            <p:txBody>
              <a:bodyPr wrap="square">
                <a:spAutoFit/>
              </a:bodyPr>
              <a:lstStyle/>
              <a:p>
                <a:pPr algn="ctr"/>
                <a:r>
                  <a:rPr lang="en-US" altLang="zh-TW" sz="1400" b="1">
                    <a:solidFill>
                      <a:schemeClr val="bg1"/>
                    </a:solidFill>
                  </a:rPr>
                  <a:t>Internet</a:t>
                </a:r>
                <a:endParaRPr lang="zh-TW" altLang="en-US" sz="1400" b="1">
                  <a:solidFill>
                    <a:schemeClr val="bg1"/>
                  </a:solidFill>
                </a:endParaRPr>
              </a:p>
            </p:txBody>
          </p:sp>
          <p:pic>
            <p:nvPicPr>
              <p:cNvPr id="12" name="圖形 11" descr="雲朵 以實心填滿">
                <a:extLst>
                  <a:ext uri="{FF2B5EF4-FFF2-40B4-BE49-F238E27FC236}">
                    <a16:creationId xmlns:a16="http://schemas.microsoft.com/office/drawing/2014/main" id="{7222175B-CC21-B213-8156-1D9DDF2C8B3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2203" b="21888"/>
              <a:stretch/>
            </p:blipFill>
            <p:spPr>
              <a:xfrm>
                <a:off x="3344994" y="2880159"/>
                <a:ext cx="1742613" cy="974291"/>
              </a:xfrm>
              <a:prstGeom prst="rect">
                <a:avLst/>
              </a:prstGeom>
              <a:effectLst>
                <a:outerShdw blurRad="50800" dist="38100" dir="2700000" algn="tl" rotWithShape="0">
                  <a:prstClr val="black">
                    <a:alpha val="40000"/>
                  </a:prstClr>
                </a:outerShdw>
              </a:effectLst>
            </p:spPr>
          </p:pic>
        </p:grpSp>
        <p:pic>
          <p:nvPicPr>
            <p:cNvPr id="13" name="圖形 12">
              <a:extLst>
                <a:ext uri="{FF2B5EF4-FFF2-40B4-BE49-F238E27FC236}">
                  <a16:creationId xmlns:a16="http://schemas.microsoft.com/office/drawing/2014/main" id="{A31F2D3D-0AAF-79F6-B3D5-8EF35593CE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25969" y="3103593"/>
              <a:ext cx="1899211" cy="286438"/>
            </a:xfrm>
            <a:prstGeom prst="rect">
              <a:avLst/>
            </a:prstGeom>
          </p:spPr>
        </p:pic>
        <p:sp>
          <p:nvSpPr>
            <p:cNvPr id="14" name="文字方塊 13">
              <a:extLst>
                <a:ext uri="{FF2B5EF4-FFF2-40B4-BE49-F238E27FC236}">
                  <a16:creationId xmlns:a16="http://schemas.microsoft.com/office/drawing/2014/main" id="{1DC87ABF-F853-F1F8-48A4-4C8C679EA0ED}"/>
                </a:ext>
              </a:extLst>
            </p:cNvPr>
            <p:cNvSpPr txBox="1"/>
            <p:nvPr/>
          </p:nvSpPr>
          <p:spPr>
            <a:xfrm>
              <a:off x="3541517" y="3469329"/>
              <a:ext cx="1668112" cy="253916"/>
            </a:xfrm>
            <a:prstGeom prst="rect">
              <a:avLst/>
            </a:prstGeom>
            <a:noFill/>
          </p:spPr>
          <p:txBody>
            <a:bodyPr wrap="square">
              <a:spAutoFit/>
            </a:bodyPr>
            <a:lstStyle/>
            <a:p>
              <a:pPr algn="ctr"/>
              <a:r>
                <a:rPr lang="en-US" altLang="zh-TW" sz="1050">
                  <a:solidFill>
                    <a:schemeClr val="bg1"/>
                  </a:solidFill>
                </a:rPr>
                <a:t>QNAP 10 GbE Switch</a:t>
              </a:r>
              <a:endParaRPr lang="zh-TW" altLang="en-US" sz="1050">
                <a:solidFill>
                  <a:schemeClr val="bg1"/>
                </a:solidFill>
              </a:endParaRPr>
            </a:p>
          </p:txBody>
        </p:sp>
        <p:sp>
          <p:nvSpPr>
            <p:cNvPr id="15" name="文字方塊 14">
              <a:extLst>
                <a:ext uri="{FF2B5EF4-FFF2-40B4-BE49-F238E27FC236}">
                  <a16:creationId xmlns:a16="http://schemas.microsoft.com/office/drawing/2014/main" id="{1A5C7A3F-AEEC-A3E5-DA43-6E9C948BD4F8}"/>
                </a:ext>
              </a:extLst>
            </p:cNvPr>
            <p:cNvSpPr txBox="1"/>
            <p:nvPr/>
          </p:nvSpPr>
          <p:spPr>
            <a:xfrm>
              <a:off x="3297669" y="2793655"/>
              <a:ext cx="2155807" cy="276999"/>
            </a:xfrm>
            <a:prstGeom prst="rect">
              <a:avLst/>
            </a:prstGeom>
            <a:noFill/>
          </p:spPr>
          <p:txBody>
            <a:bodyPr wrap="square">
              <a:spAutoFit/>
            </a:bodyPr>
            <a:lstStyle/>
            <a:p>
              <a:pPr algn="ctr"/>
              <a:r>
                <a:rPr lang="en-US" altLang="zh-TW" sz="1200" b="1" dirty="0">
                  <a:solidFill>
                    <a:schemeClr val="bg1"/>
                  </a:solidFill>
                </a:rPr>
                <a:t>10 GbE Network Solutions</a:t>
              </a:r>
              <a:endParaRPr lang="zh-TW" altLang="en-US" sz="1200" b="1" dirty="0">
                <a:solidFill>
                  <a:schemeClr val="bg1"/>
                </a:solidFill>
              </a:endParaRPr>
            </a:p>
          </p:txBody>
        </p:sp>
        <p:sp>
          <p:nvSpPr>
            <p:cNvPr id="17" name="向右箭號 17">
              <a:extLst>
                <a:ext uri="{FF2B5EF4-FFF2-40B4-BE49-F238E27FC236}">
                  <a16:creationId xmlns:a16="http://schemas.microsoft.com/office/drawing/2014/main" id="{6E7C9C04-CF55-9975-D8F6-7C32256BCD62}"/>
                </a:ext>
              </a:extLst>
            </p:cNvPr>
            <p:cNvSpPr/>
            <p:nvPr/>
          </p:nvSpPr>
          <p:spPr>
            <a:xfrm>
              <a:off x="2698065" y="3081853"/>
              <a:ext cx="480996" cy="312114"/>
            </a:xfrm>
            <a:prstGeom prst="rightArrow">
              <a:avLst>
                <a:gd name="adj1" fmla="val 36834"/>
                <a:gd name="adj2" fmla="val 65112"/>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endParaRPr>
            </a:p>
          </p:txBody>
        </p:sp>
        <p:sp>
          <p:nvSpPr>
            <p:cNvPr id="25" name="向右箭號 17">
              <a:extLst>
                <a:ext uri="{FF2B5EF4-FFF2-40B4-BE49-F238E27FC236}">
                  <a16:creationId xmlns:a16="http://schemas.microsoft.com/office/drawing/2014/main" id="{014E4914-2CDC-527B-BCDB-14815617BA3A}"/>
                </a:ext>
              </a:extLst>
            </p:cNvPr>
            <p:cNvSpPr/>
            <p:nvPr/>
          </p:nvSpPr>
          <p:spPr>
            <a:xfrm rot="10800000">
              <a:off x="2404595" y="2854988"/>
              <a:ext cx="480996" cy="312114"/>
            </a:xfrm>
            <a:prstGeom prst="rightArrow">
              <a:avLst>
                <a:gd name="adj1" fmla="val 36834"/>
                <a:gd name="adj2" fmla="val 65112"/>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endParaRPr>
            </a:p>
          </p:txBody>
        </p:sp>
        <p:pic>
          <p:nvPicPr>
            <p:cNvPr id="27" name="圖形 26">
              <a:extLst>
                <a:ext uri="{FF2B5EF4-FFF2-40B4-BE49-F238E27FC236}">
                  <a16:creationId xmlns:a16="http://schemas.microsoft.com/office/drawing/2014/main" id="{A2F351ED-6FC3-DA5E-C1B9-BB983BDE9E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00870" y="4591034"/>
              <a:ext cx="689571" cy="660667"/>
            </a:xfrm>
            <a:prstGeom prst="rect">
              <a:avLst/>
            </a:prstGeom>
          </p:spPr>
        </p:pic>
        <p:pic>
          <p:nvPicPr>
            <p:cNvPr id="29" name="圖形 28">
              <a:extLst>
                <a:ext uri="{FF2B5EF4-FFF2-40B4-BE49-F238E27FC236}">
                  <a16:creationId xmlns:a16="http://schemas.microsoft.com/office/drawing/2014/main" id="{A0C8C542-EF12-361D-E3B3-3504922E2E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43922" y="5558985"/>
              <a:ext cx="1201273" cy="713671"/>
            </a:xfrm>
            <a:prstGeom prst="rect">
              <a:avLst/>
            </a:prstGeom>
          </p:spPr>
        </p:pic>
        <p:pic>
          <p:nvPicPr>
            <p:cNvPr id="35" name="圖形 34">
              <a:extLst>
                <a:ext uri="{FF2B5EF4-FFF2-40B4-BE49-F238E27FC236}">
                  <a16:creationId xmlns:a16="http://schemas.microsoft.com/office/drawing/2014/main" id="{90575DA6-7F43-5032-8ED0-33AFC23BDF2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41086" y="5775692"/>
              <a:ext cx="836617" cy="404007"/>
            </a:xfrm>
            <a:prstGeom prst="rect">
              <a:avLst/>
            </a:prstGeom>
          </p:spPr>
        </p:pic>
        <p:sp>
          <p:nvSpPr>
            <p:cNvPr id="37" name="文字方塊 36">
              <a:extLst>
                <a:ext uri="{FF2B5EF4-FFF2-40B4-BE49-F238E27FC236}">
                  <a16:creationId xmlns:a16="http://schemas.microsoft.com/office/drawing/2014/main" id="{9F6FE3AC-D6C7-1426-8A6F-DD18C3F462A0}"/>
                </a:ext>
              </a:extLst>
            </p:cNvPr>
            <p:cNvSpPr txBox="1"/>
            <p:nvPr/>
          </p:nvSpPr>
          <p:spPr>
            <a:xfrm>
              <a:off x="1141997" y="5277928"/>
              <a:ext cx="1347169" cy="246221"/>
            </a:xfrm>
            <a:prstGeom prst="rect">
              <a:avLst/>
            </a:prstGeom>
            <a:noFill/>
          </p:spPr>
          <p:txBody>
            <a:bodyPr wrap="square">
              <a:spAutoFit/>
            </a:bodyPr>
            <a:lstStyle/>
            <a:p>
              <a:pPr algn="ctr"/>
              <a:r>
                <a:rPr lang="en-US" altLang="zh-TW" sz="1000">
                  <a:solidFill>
                    <a:schemeClr val="bg1"/>
                  </a:solidFill>
                </a:rPr>
                <a:t>Built-in 10 GbE NAS</a:t>
              </a:r>
              <a:endParaRPr lang="zh-TW" altLang="en-US" sz="1000">
                <a:solidFill>
                  <a:schemeClr val="bg1"/>
                </a:solidFill>
              </a:endParaRPr>
            </a:p>
          </p:txBody>
        </p:sp>
        <p:sp>
          <p:nvSpPr>
            <p:cNvPr id="40" name="文字方塊 39">
              <a:extLst>
                <a:ext uri="{FF2B5EF4-FFF2-40B4-BE49-F238E27FC236}">
                  <a16:creationId xmlns:a16="http://schemas.microsoft.com/office/drawing/2014/main" id="{34F8A75E-AB97-0C2B-A526-4BCC6C3175B1}"/>
                </a:ext>
              </a:extLst>
            </p:cNvPr>
            <p:cNvSpPr txBox="1"/>
            <p:nvPr/>
          </p:nvSpPr>
          <p:spPr>
            <a:xfrm>
              <a:off x="1070974" y="6258088"/>
              <a:ext cx="1347169" cy="246221"/>
            </a:xfrm>
            <a:prstGeom prst="rect">
              <a:avLst/>
            </a:prstGeom>
            <a:noFill/>
          </p:spPr>
          <p:txBody>
            <a:bodyPr wrap="square">
              <a:spAutoFit/>
            </a:bodyPr>
            <a:lstStyle/>
            <a:p>
              <a:pPr algn="ctr"/>
              <a:r>
                <a:rPr lang="en-US" altLang="zh-TW" sz="1000">
                  <a:solidFill>
                    <a:schemeClr val="bg1"/>
                  </a:solidFill>
                </a:rPr>
                <a:t>10 GbE Ready NAS</a:t>
              </a:r>
              <a:endParaRPr lang="zh-TW" altLang="en-US" sz="1000">
                <a:solidFill>
                  <a:schemeClr val="bg1"/>
                </a:solidFill>
              </a:endParaRPr>
            </a:p>
          </p:txBody>
        </p:sp>
        <p:sp>
          <p:nvSpPr>
            <p:cNvPr id="42" name="文字方塊 41">
              <a:extLst>
                <a:ext uri="{FF2B5EF4-FFF2-40B4-BE49-F238E27FC236}">
                  <a16:creationId xmlns:a16="http://schemas.microsoft.com/office/drawing/2014/main" id="{8D06A677-1895-406A-F1C0-27B2AA7AE054}"/>
                </a:ext>
              </a:extLst>
            </p:cNvPr>
            <p:cNvSpPr txBox="1"/>
            <p:nvPr/>
          </p:nvSpPr>
          <p:spPr>
            <a:xfrm>
              <a:off x="2758142" y="6146201"/>
              <a:ext cx="819562" cy="248153"/>
            </a:xfrm>
            <a:prstGeom prst="rect">
              <a:avLst/>
            </a:prstGeom>
            <a:noFill/>
          </p:spPr>
          <p:txBody>
            <a:bodyPr wrap="square">
              <a:spAutoFit/>
            </a:bodyPr>
            <a:lstStyle/>
            <a:p>
              <a:pPr algn="ctr"/>
              <a:r>
                <a:rPr lang="en-US" altLang="zh-TW" sz="1000">
                  <a:solidFill>
                    <a:schemeClr val="bg1"/>
                  </a:solidFill>
                </a:rPr>
                <a:t>QM2 Card</a:t>
              </a:r>
              <a:endParaRPr lang="zh-TW" altLang="en-US" sz="1000">
                <a:solidFill>
                  <a:schemeClr val="bg1"/>
                </a:solidFill>
              </a:endParaRPr>
            </a:p>
          </p:txBody>
        </p:sp>
        <p:sp>
          <p:nvSpPr>
            <p:cNvPr id="44" name="文字方塊 43">
              <a:extLst>
                <a:ext uri="{FF2B5EF4-FFF2-40B4-BE49-F238E27FC236}">
                  <a16:creationId xmlns:a16="http://schemas.microsoft.com/office/drawing/2014/main" id="{735A8E5D-2C23-953B-3483-961AD7ABECB1}"/>
                </a:ext>
              </a:extLst>
            </p:cNvPr>
            <p:cNvSpPr txBox="1"/>
            <p:nvPr/>
          </p:nvSpPr>
          <p:spPr>
            <a:xfrm>
              <a:off x="1599680" y="4077412"/>
              <a:ext cx="2045623" cy="276999"/>
            </a:xfrm>
            <a:prstGeom prst="rect">
              <a:avLst/>
            </a:prstGeom>
            <a:noFill/>
          </p:spPr>
          <p:txBody>
            <a:bodyPr wrap="square">
              <a:spAutoFit/>
            </a:bodyPr>
            <a:lstStyle/>
            <a:p>
              <a:pPr algn="ctr"/>
              <a:r>
                <a:rPr lang="en-US" altLang="zh-TW" sz="1200" b="1">
                  <a:solidFill>
                    <a:schemeClr val="bg1"/>
                  </a:solidFill>
                </a:rPr>
                <a:t>10 GbE NAS Solutions</a:t>
              </a:r>
              <a:endParaRPr lang="zh-TW" altLang="en-US" sz="1200" b="1">
                <a:solidFill>
                  <a:schemeClr val="bg1"/>
                </a:solidFill>
              </a:endParaRPr>
            </a:p>
          </p:txBody>
        </p:sp>
        <p:pic>
          <p:nvPicPr>
            <p:cNvPr id="53" name="圖形 52">
              <a:extLst>
                <a:ext uri="{FF2B5EF4-FFF2-40B4-BE49-F238E27FC236}">
                  <a16:creationId xmlns:a16="http://schemas.microsoft.com/office/drawing/2014/main" id="{DA3CA4E6-E458-7675-A410-90709EE9940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03840" y="4469556"/>
              <a:ext cx="661465" cy="506837"/>
            </a:xfrm>
            <a:prstGeom prst="rect">
              <a:avLst/>
            </a:prstGeom>
          </p:spPr>
        </p:pic>
        <p:pic>
          <p:nvPicPr>
            <p:cNvPr id="54" name="圖形 53">
              <a:extLst>
                <a:ext uri="{FF2B5EF4-FFF2-40B4-BE49-F238E27FC236}">
                  <a16:creationId xmlns:a16="http://schemas.microsoft.com/office/drawing/2014/main" id="{E1808012-A08D-A24F-49F8-090EC4431B8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46984" y="5354610"/>
              <a:ext cx="676787" cy="283854"/>
            </a:xfrm>
            <a:prstGeom prst="rect">
              <a:avLst/>
            </a:prstGeom>
          </p:spPr>
        </p:pic>
        <p:pic>
          <p:nvPicPr>
            <p:cNvPr id="55" name="圖形 54">
              <a:extLst>
                <a:ext uri="{FF2B5EF4-FFF2-40B4-BE49-F238E27FC236}">
                  <a16:creationId xmlns:a16="http://schemas.microsoft.com/office/drawing/2014/main" id="{CA804E7C-2C5A-3976-2092-552231AB2E8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46984" y="6167503"/>
              <a:ext cx="575177" cy="283854"/>
            </a:xfrm>
            <a:prstGeom prst="rect">
              <a:avLst/>
            </a:prstGeom>
          </p:spPr>
        </p:pic>
        <p:pic>
          <p:nvPicPr>
            <p:cNvPr id="57" name="圖形 56">
              <a:extLst>
                <a:ext uri="{FF2B5EF4-FFF2-40B4-BE49-F238E27FC236}">
                  <a16:creationId xmlns:a16="http://schemas.microsoft.com/office/drawing/2014/main" id="{7BAB1C14-8799-94CC-E6E1-7098245D387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83474" y="4110133"/>
              <a:ext cx="876136" cy="657102"/>
            </a:xfrm>
            <a:prstGeom prst="rect">
              <a:avLst/>
            </a:prstGeom>
          </p:spPr>
        </p:pic>
        <p:pic>
          <p:nvPicPr>
            <p:cNvPr id="58" name="圖形 57">
              <a:extLst>
                <a:ext uri="{FF2B5EF4-FFF2-40B4-BE49-F238E27FC236}">
                  <a16:creationId xmlns:a16="http://schemas.microsoft.com/office/drawing/2014/main" id="{4943C2BC-C84A-1A20-1FA0-BA5936EC09D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17478" y="5052102"/>
              <a:ext cx="864730" cy="498679"/>
            </a:xfrm>
            <a:prstGeom prst="rect">
              <a:avLst/>
            </a:prstGeom>
          </p:spPr>
        </p:pic>
        <p:pic>
          <p:nvPicPr>
            <p:cNvPr id="59" name="圖形 58">
              <a:extLst>
                <a:ext uri="{FF2B5EF4-FFF2-40B4-BE49-F238E27FC236}">
                  <a16:creationId xmlns:a16="http://schemas.microsoft.com/office/drawing/2014/main" id="{5D3DF0E2-C468-BF5C-E153-3A7C0600C13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931545" y="5866821"/>
              <a:ext cx="273835" cy="601365"/>
            </a:xfrm>
            <a:prstGeom prst="rect">
              <a:avLst/>
            </a:prstGeom>
          </p:spPr>
        </p:pic>
        <p:sp>
          <p:nvSpPr>
            <p:cNvPr id="60" name="文字方塊 59">
              <a:extLst>
                <a:ext uri="{FF2B5EF4-FFF2-40B4-BE49-F238E27FC236}">
                  <a16:creationId xmlns:a16="http://schemas.microsoft.com/office/drawing/2014/main" id="{9700E87E-03E2-48C9-D2FD-9F003ADB9666}"/>
                </a:ext>
              </a:extLst>
            </p:cNvPr>
            <p:cNvSpPr txBox="1"/>
            <p:nvPr/>
          </p:nvSpPr>
          <p:spPr>
            <a:xfrm>
              <a:off x="5036488" y="3948468"/>
              <a:ext cx="2266392" cy="461665"/>
            </a:xfrm>
            <a:prstGeom prst="rect">
              <a:avLst/>
            </a:prstGeom>
            <a:noFill/>
          </p:spPr>
          <p:txBody>
            <a:bodyPr wrap="square">
              <a:spAutoFit/>
            </a:bodyPr>
            <a:lstStyle/>
            <a:p>
              <a:pPr algn="ctr"/>
              <a:r>
                <a:rPr lang="en-US" altLang="zh-TW" sz="1200" b="1" dirty="0">
                  <a:solidFill>
                    <a:schemeClr val="bg1"/>
                  </a:solidFill>
                </a:rPr>
                <a:t>iMac / </a:t>
              </a:r>
              <a:r>
                <a:rPr lang="en-US" altLang="zh-TW" sz="1200" b="1" dirty="0" err="1">
                  <a:solidFill>
                    <a:schemeClr val="bg1"/>
                  </a:solidFill>
                </a:rPr>
                <a:t>Macbook</a:t>
              </a:r>
              <a:r>
                <a:rPr lang="en-US" altLang="zh-TW" sz="1200" b="1" dirty="0">
                  <a:solidFill>
                    <a:schemeClr val="bg1"/>
                  </a:solidFill>
                </a:rPr>
                <a:t> / Laptop / PC / Workstation</a:t>
              </a:r>
              <a:r>
                <a:rPr lang="zh-TW" altLang="en-US" sz="1200" b="1" dirty="0">
                  <a:solidFill>
                    <a:schemeClr val="bg1"/>
                  </a:solidFill>
                </a:rPr>
                <a:t> </a:t>
              </a:r>
              <a:r>
                <a:rPr lang="en-US" altLang="zh-TW" sz="1200" b="1" dirty="0">
                  <a:solidFill>
                    <a:schemeClr val="bg1"/>
                  </a:solidFill>
                </a:rPr>
                <a:t> Solutions</a:t>
              </a:r>
              <a:endParaRPr lang="zh-TW" altLang="en-US" sz="1200" b="1" dirty="0">
                <a:solidFill>
                  <a:schemeClr val="bg1"/>
                </a:solidFill>
              </a:endParaRPr>
            </a:p>
          </p:txBody>
        </p:sp>
        <p:sp>
          <p:nvSpPr>
            <p:cNvPr id="63" name="文字方塊 62">
              <a:extLst>
                <a:ext uri="{FF2B5EF4-FFF2-40B4-BE49-F238E27FC236}">
                  <a16:creationId xmlns:a16="http://schemas.microsoft.com/office/drawing/2014/main" id="{4129DE63-1DD8-97E3-6610-B1E360E79B1D}"/>
                </a:ext>
              </a:extLst>
            </p:cNvPr>
            <p:cNvSpPr txBox="1"/>
            <p:nvPr/>
          </p:nvSpPr>
          <p:spPr>
            <a:xfrm>
              <a:off x="5871359" y="4955475"/>
              <a:ext cx="926428" cy="246221"/>
            </a:xfrm>
            <a:prstGeom prst="rect">
              <a:avLst/>
            </a:prstGeom>
            <a:noFill/>
          </p:spPr>
          <p:txBody>
            <a:bodyPr wrap="square">
              <a:spAutoFit/>
            </a:bodyPr>
            <a:lstStyle/>
            <a:p>
              <a:pPr algn="ctr"/>
              <a:r>
                <a:rPr lang="en-US" altLang="zh-TW" sz="1000">
                  <a:solidFill>
                    <a:schemeClr val="bg1"/>
                  </a:solidFill>
                </a:rPr>
                <a:t>10 GbE Card</a:t>
              </a:r>
              <a:endParaRPr lang="zh-TW" altLang="en-US" sz="1000">
                <a:solidFill>
                  <a:schemeClr val="bg1"/>
                </a:solidFill>
              </a:endParaRPr>
            </a:p>
          </p:txBody>
        </p:sp>
        <p:sp>
          <p:nvSpPr>
            <p:cNvPr id="64" name="文字方塊 63">
              <a:extLst>
                <a:ext uri="{FF2B5EF4-FFF2-40B4-BE49-F238E27FC236}">
                  <a16:creationId xmlns:a16="http://schemas.microsoft.com/office/drawing/2014/main" id="{61531DD1-9161-3875-18E4-AFE3C9A78C4C}"/>
                </a:ext>
              </a:extLst>
            </p:cNvPr>
            <p:cNvSpPr txBox="1"/>
            <p:nvPr/>
          </p:nvSpPr>
          <p:spPr>
            <a:xfrm>
              <a:off x="5401802" y="5629093"/>
              <a:ext cx="1865541" cy="246221"/>
            </a:xfrm>
            <a:prstGeom prst="rect">
              <a:avLst/>
            </a:prstGeom>
            <a:noFill/>
          </p:spPr>
          <p:txBody>
            <a:bodyPr wrap="square">
              <a:spAutoFit/>
            </a:bodyPr>
            <a:lstStyle/>
            <a:p>
              <a:pPr algn="ctr"/>
              <a:r>
                <a:rPr lang="en-US" altLang="zh-TW" sz="1000">
                  <a:solidFill>
                    <a:schemeClr val="bg1"/>
                  </a:solidFill>
                </a:rPr>
                <a:t>Thunderbolt to 10 GbE (RJ45)</a:t>
              </a:r>
              <a:endParaRPr lang="zh-TW" altLang="en-US" sz="1000">
                <a:solidFill>
                  <a:schemeClr val="bg1"/>
                </a:solidFill>
              </a:endParaRPr>
            </a:p>
          </p:txBody>
        </p:sp>
        <p:sp>
          <p:nvSpPr>
            <p:cNvPr id="65" name="文字方塊 64">
              <a:extLst>
                <a:ext uri="{FF2B5EF4-FFF2-40B4-BE49-F238E27FC236}">
                  <a16:creationId xmlns:a16="http://schemas.microsoft.com/office/drawing/2014/main" id="{C8E3E04F-0CA4-4B25-DDCF-D2EBC62C0A7D}"/>
                </a:ext>
              </a:extLst>
            </p:cNvPr>
            <p:cNvSpPr txBox="1"/>
            <p:nvPr/>
          </p:nvSpPr>
          <p:spPr>
            <a:xfrm>
              <a:off x="5401802" y="6426326"/>
              <a:ext cx="1865541" cy="246221"/>
            </a:xfrm>
            <a:prstGeom prst="rect">
              <a:avLst/>
            </a:prstGeom>
            <a:noFill/>
          </p:spPr>
          <p:txBody>
            <a:bodyPr wrap="square">
              <a:spAutoFit/>
            </a:bodyPr>
            <a:lstStyle/>
            <a:p>
              <a:pPr algn="ctr"/>
              <a:r>
                <a:rPr lang="en-US" altLang="zh-TW" sz="1000">
                  <a:solidFill>
                    <a:schemeClr val="bg1"/>
                  </a:solidFill>
                </a:rPr>
                <a:t>Thunderbolt to 10 GbE (SPF+)</a:t>
              </a:r>
              <a:endParaRPr lang="zh-TW" altLang="en-US" sz="1000">
                <a:solidFill>
                  <a:schemeClr val="bg1"/>
                </a:solidFill>
              </a:endParaRPr>
            </a:p>
          </p:txBody>
        </p:sp>
        <p:sp>
          <p:nvSpPr>
            <p:cNvPr id="67" name="文字方塊 66">
              <a:extLst>
                <a:ext uri="{FF2B5EF4-FFF2-40B4-BE49-F238E27FC236}">
                  <a16:creationId xmlns:a16="http://schemas.microsoft.com/office/drawing/2014/main" id="{1A4B3B7C-04EC-44A4-7E6E-F402BD4194F9}"/>
                </a:ext>
              </a:extLst>
            </p:cNvPr>
            <p:cNvSpPr txBox="1"/>
            <p:nvPr/>
          </p:nvSpPr>
          <p:spPr>
            <a:xfrm>
              <a:off x="7659821" y="4767235"/>
              <a:ext cx="926428" cy="248153"/>
            </a:xfrm>
            <a:prstGeom prst="rect">
              <a:avLst/>
            </a:prstGeom>
            <a:noFill/>
          </p:spPr>
          <p:txBody>
            <a:bodyPr wrap="square">
              <a:spAutoFit/>
            </a:bodyPr>
            <a:lstStyle/>
            <a:p>
              <a:pPr algn="ctr"/>
              <a:r>
                <a:rPr lang="en-US" altLang="zh-TW" sz="1000">
                  <a:solidFill>
                    <a:schemeClr val="bg1"/>
                  </a:solidFill>
                </a:rPr>
                <a:t>iMac</a:t>
              </a:r>
              <a:endParaRPr lang="zh-TW" altLang="en-US" sz="1000">
                <a:solidFill>
                  <a:schemeClr val="bg1"/>
                </a:solidFill>
              </a:endParaRPr>
            </a:p>
          </p:txBody>
        </p:sp>
        <p:sp>
          <p:nvSpPr>
            <p:cNvPr id="69" name="文字方塊 68">
              <a:extLst>
                <a:ext uri="{FF2B5EF4-FFF2-40B4-BE49-F238E27FC236}">
                  <a16:creationId xmlns:a16="http://schemas.microsoft.com/office/drawing/2014/main" id="{4205A324-3490-B8E7-1F7F-E12C0EE8E973}"/>
                </a:ext>
              </a:extLst>
            </p:cNvPr>
            <p:cNvSpPr txBox="1"/>
            <p:nvPr/>
          </p:nvSpPr>
          <p:spPr>
            <a:xfrm>
              <a:off x="7532427" y="5526432"/>
              <a:ext cx="1234833" cy="248153"/>
            </a:xfrm>
            <a:prstGeom prst="rect">
              <a:avLst/>
            </a:prstGeom>
            <a:noFill/>
          </p:spPr>
          <p:txBody>
            <a:bodyPr wrap="square">
              <a:spAutoFit/>
            </a:bodyPr>
            <a:lstStyle/>
            <a:p>
              <a:pPr algn="ctr"/>
              <a:r>
                <a:rPr lang="en-US" altLang="zh-TW" sz="1000" err="1">
                  <a:solidFill>
                    <a:schemeClr val="bg1"/>
                  </a:solidFill>
                </a:rPr>
                <a:t>Macbook</a:t>
              </a:r>
              <a:r>
                <a:rPr lang="en-US" altLang="zh-TW" sz="1000">
                  <a:solidFill>
                    <a:schemeClr val="bg1"/>
                  </a:solidFill>
                </a:rPr>
                <a:t> / Laptop</a:t>
              </a:r>
              <a:endParaRPr lang="zh-TW" altLang="en-US" sz="1000">
                <a:solidFill>
                  <a:schemeClr val="bg1"/>
                </a:solidFill>
              </a:endParaRPr>
            </a:p>
          </p:txBody>
        </p:sp>
        <p:sp>
          <p:nvSpPr>
            <p:cNvPr id="79" name="文字方塊 78">
              <a:extLst>
                <a:ext uri="{FF2B5EF4-FFF2-40B4-BE49-F238E27FC236}">
                  <a16:creationId xmlns:a16="http://schemas.microsoft.com/office/drawing/2014/main" id="{52CB072C-D425-9A77-765E-D69A15C29DA1}"/>
                </a:ext>
              </a:extLst>
            </p:cNvPr>
            <p:cNvSpPr txBox="1"/>
            <p:nvPr/>
          </p:nvSpPr>
          <p:spPr>
            <a:xfrm>
              <a:off x="7402662" y="6444829"/>
              <a:ext cx="1331601" cy="248153"/>
            </a:xfrm>
            <a:prstGeom prst="rect">
              <a:avLst/>
            </a:prstGeom>
            <a:noFill/>
          </p:spPr>
          <p:txBody>
            <a:bodyPr wrap="square">
              <a:spAutoFit/>
            </a:bodyPr>
            <a:lstStyle/>
            <a:p>
              <a:pPr algn="ctr"/>
              <a:r>
                <a:rPr lang="en-US" altLang="zh-TW" sz="1000">
                  <a:solidFill>
                    <a:schemeClr val="bg1"/>
                  </a:solidFill>
                </a:rPr>
                <a:t>PC / Workstation</a:t>
              </a:r>
              <a:endParaRPr lang="zh-TW" altLang="en-US" sz="1000">
                <a:solidFill>
                  <a:schemeClr val="bg1"/>
                </a:solidFill>
              </a:endParaRPr>
            </a:p>
          </p:txBody>
        </p:sp>
        <p:grpSp>
          <p:nvGrpSpPr>
            <p:cNvPr id="80" name="群組 79">
              <a:extLst>
                <a:ext uri="{FF2B5EF4-FFF2-40B4-BE49-F238E27FC236}">
                  <a16:creationId xmlns:a16="http://schemas.microsoft.com/office/drawing/2014/main" id="{33A3284B-D493-5485-238C-60354F206683}"/>
                </a:ext>
              </a:extLst>
            </p:cNvPr>
            <p:cNvGrpSpPr/>
            <p:nvPr/>
          </p:nvGrpSpPr>
          <p:grpSpPr>
            <a:xfrm>
              <a:off x="4666877" y="4722976"/>
              <a:ext cx="1336962" cy="1634576"/>
              <a:chOff x="4770283" y="4309338"/>
              <a:chExt cx="1652826" cy="1831423"/>
            </a:xfrm>
          </p:grpSpPr>
          <p:cxnSp>
            <p:nvCxnSpPr>
              <p:cNvPr id="81" name="接點: 肘形 80">
                <a:extLst>
                  <a:ext uri="{FF2B5EF4-FFF2-40B4-BE49-F238E27FC236}">
                    <a16:creationId xmlns:a16="http://schemas.microsoft.com/office/drawing/2014/main" id="{02011678-338B-B013-AD36-B4D23652988A}"/>
                  </a:ext>
                </a:extLst>
              </p:cNvPr>
              <p:cNvCxnSpPr>
                <a:cxnSpLocks/>
                <a:stCxn id="53" idx="1"/>
              </p:cNvCxnSpPr>
              <p:nvPr/>
            </p:nvCxnSpPr>
            <p:spPr>
              <a:xfrm rot="10800000" flipV="1">
                <a:off x="5590586" y="4309338"/>
                <a:ext cx="793007" cy="1831423"/>
              </a:xfrm>
              <a:prstGeom prst="bentConnector2">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88AD9831-4C1E-FB19-1E91-4A9A287A5E16}"/>
                  </a:ext>
                </a:extLst>
              </p:cNvPr>
              <p:cNvCxnSpPr>
                <a:cxnSpLocks/>
              </p:cNvCxnSpPr>
              <p:nvPr/>
            </p:nvCxnSpPr>
            <p:spPr>
              <a:xfrm>
                <a:off x="5576938" y="6140761"/>
                <a:ext cx="846171"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E86C2110-98BF-41F9-A47B-9190FA39352C}"/>
                  </a:ext>
                </a:extLst>
              </p:cNvPr>
              <p:cNvCxnSpPr>
                <a:cxnSpLocks/>
              </p:cNvCxnSpPr>
              <p:nvPr/>
            </p:nvCxnSpPr>
            <p:spPr>
              <a:xfrm>
                <a:off x="4770283" y="5259722"/>
                <a:ext cx="1613310"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grpSp>
        <p:grpSp>
          <p:nvGrpSpPr>
            <p:cNvPr id="84" name="群組 83">
              <a:extLst>
                <a:ext uri="{FF2B5EF4-FFF2-40B4-BE49-F238E27FC236}">
                  <a16:creationId xmlns:a16="http://schemas.microsoft.com/office/drawing/2014/main" id="{7C40138C-ACC9-D428-C06F-6FDB248CCFA4}"/>
                </a:ext>
              </a:extLst>
            </p:cNvPr>
            <p:cNvGrpSpPr/>
            <p:nvPr/>
          </p:nvGrpSpPr>
          <p:grpSpPr>
            <a:xfrm>
              <a:off x="7290996" y="4689406"/>
              <a:ext cx="356821" cy="1643801"/>
              <a:chOff x="4548173" y="4313233"/>
              <a:chExt cx="1160478" cy="1841759"/>
            </a:xfrm>
          </p:grpSpPr>
          <p:cxnSp>
            <p:nvCxnSpPr>
              <p:cNvPr id="85" name="接點: 肘形 84">
                <a:extLst>
                  <a:ext uri="{FF2B5EF4-FFF2-40B4-BE49-F238E27FC236}">
                    <a16:creationId xmlns:a16="http://schemas.microsoft.com/office/drawing/2014/main" id="{B8174190-E5BF-8150-7A8B-29C76B7236C3}"/>
                  </a:ext>
                </a:extLst>
              </p:cNvPr>
              <p:cNvCxnSpPr>
                <a:cxnSpLocks/>
              </p:cNvCxnSpPr>
              <p:nvPr/>
            </p:nvCxnSpPr>
            <p:spPr>
              <a:xfrm rot="5400000">
                <a:off x="4360697" y="4940098"/>
                <a:ext cx="1841759" cy="588030"/>
              </a:xfrm>
              <a:prstGeom prst="bentConnector3">
                <a:avLst>
                  <a:gd name="adj1" fmla="val 629"/>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1A4F5E2C-5C1C-CC9B-B2E0-736BEC8065D6}"/>
                  </a:ext>
                </a:extLst>
              </p:cNvPr>
              <p:cNvCxnSpPr>
                <a:cxnSpLocks/>
              </p:cNvCxnSpPr>
              <p:nvPr/>
            </p:nvCxnSpPr>
            <p:spPr>
              <a:xfrm>
                <a:off x="4975599" y="6154991"/>
                <a:ext cx="733051"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a16="http://schemas.microsoft.com/office/drawing/2014/main" id="{D306E175-18C0-825A-77DA-99262B822F0B}"/>
                  </a:ext>
                </a:extLst>
              </p:cNvPr>
              <p:cNvCxnSpPr>
                <a:cxnSpLocks/>
              </p:cNvCxnSpPr>
              <p:nvPr/>
            </p:nvCxnSpPr>
            <p:spPr>
              <a:xfrm>
                <a:off x="4548173" y="5259723"/>
                <a:ext cx="1160478"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grpSp>
        <p:grpSp>
          <p:nvGrpSpPr>
            <p:cNvPr id="89" name="群組 88">
              <a:extLst>
                <a:ext uri="{FF2B5EF4-FFF2-40B4-BE49-F238E27FC236}">
                  <a16:creationId xmlns:a16="http://schemas.microsoft.com/office/drawing/2014/main" id="{36873D26-5E17-E7D1-E460-EA8FC2CF8EE6}"/>
                </a:ext>
              </a:extLst>
            </p:cNvPr>
            <p:cNvGrpSpPr/>
            <p:nvPr/>
          </p:nvGrpSpPr>
          <p:grpSpPr>
            <a:xfrm flipH="1">
              <a:off x="6736355" y="4701099"/>
              <a:ext cx="554644" cy="1634887"/>
              <a:chOff x="4975599" y="4323220"/>
              <a:chExt cx="809877" cy="1831772"/>
            </a:xfrm>
          </p:grpSpPr>
          <p:cxnSp>
            <p:nvCxnSpPr>
              <p:cNvPr id="90" name="接點: 肘形 89">
                <a:extLst>
                  <a:ext uri="{FF2B5EF4-FFF2-40B4-BE49-F238E27FC236}">
                    <a16:creationId xmlns:a16="http://schemas.microsoft.com/office/drawing/2014/main" id="{2CA39A97-6C61-8414-07DB-344C8AFE5382}"/>
                  </a:ext>
                </a:extLst>
              </p:cNvPr>
              <p:cNvCxnSpPr>
                <a:cxnSpLocks/>
              </p:cNvCxnSpPr>
              <p:nvPr/>
            </p:nvCxnSpPr>
            <p:spPr>
              <a:xfrm rot="10800000" flipV="1">
                <a:off x="4975603" y="4323220"/>
                <a:ext cx="809873" cy="1831772"/>
              </a:xfrm>
              <a:prstGeom prst="bentConnector2">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109BD457-D047-2F23-711C-7123BC6919A4}"/>
                  </a:ext>
                </a:extLst>
              </p:cNvPr>
              <p:cNvCxnSpPr>
                <a:cxnSpLocks/>
              </p:cNvCxnSpPr>
              <p:nvPr/>
            </p:nvCxnSpPr>
            <p:spPr>
              <a:xfrm>
                <a:off x="4975599" y="6154991"/>
                <a:ext cx="733051"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46891E77-E21C-D7F2-651E-4A3FC9CFA973}"/>
                  </a:ext>
                </a:extLst>
              </p:cNvPr>
              <p:cNvCxnSpPr>
                <a:cxnSpLocks/>
              </p:cNvCxnSpPr>
              <p:nvPr/>
            </p:nvCxnSpPr>
            <p:spPr>
              <a:xfrm>
                <a:off x="4975599" y="5259723"/>
                <a:ext cx="733051"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grpSp>
        <p:grpSp>
          <p:nvGrpSpPr>
            <p:cNvPr id="94" name="群組 93">
              <a:extLst>
                <a:ext uri="{FF2B5EF4-FFF2-40B4-BE49-F238E27FC236}">
                  <a16:creationId xmlns:a16="http://schemas.microsoft.com/office/drawing/2014/main" id="{301F6D4B-3FDE-96EF-E144-CE1C8BB263CE}"/>
                </a:ext>
              </a:extLst>
            </p:cNvPr>
            <p:cNvGrpSpPr/>
            <p:nvPr/>
          </p:nvGrpSpPr>
          <p:grpSpPr>
            <a:xfrm>
              <a:off x="2147565" y="4831855"/>
              <a:ext cx="1293494" cy="1109659"/>
              <a:chOff x="2441086" y="4442122"/>
              <a:chExt cx="1249689" cy="1203028"/>
            </a:xfrm>
          </p:grpSpPr>
          <p:cxnSp>
            <p:nvCxnSpPr>
              <p:cNvPr id="95" name="直線接點 94">
                <a:extLst>
                  <a:ext uri="{FF2B5EF4-FFF2-40B4-BE49-F238E27FC236}">
                    <a16:creationId xmlns:a16="http://schemas.microsoft.com/office/drawing/2014/main" id="{A095A5EB-1834-CA34-09C4-40021239B7E5}"/>
                  </a:ext>
                </a:extLst>
              </p:cNvPr>
              <p:cNvCxnSpPr/>
              <p:nvPr/>
            </p:nvCxnSpPr>
            <p:spPr>
              <a:xfrm>
                <a:off x="2662156" y="5645150"/>
                <a:ext cx="340389"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100" name="接點: 肘形 99">
                <a:extLst>
                  <a:ext uri="{FF2B5EF4-FFF2-40B4-BE49-F238E27FC236}">
                    <a16:creationId xmlns:a16="http://schemas.microsoft.com/office/drawing/2014/main" id="{510FCDE5-829D-8E77-37F8-AD0462E4EBD3}"/>
                  </a:ext>
                </a:extLst>
              </p:cNvPr>
              <p:cNvCxnSpPr>
                <a:cxnSpLocks/>
              </p:cNvCxnSpPr>
              <p:nvPr/>
            </p:nvCxnSpPr>
            <p:spPr>
              <a:xfrm>
                <a:off x="2441086" y="4442122"/>
                <a:ext cx="1249689" cy="1015744"/>
              </a:xfrm>
              <a:prstGeom prst="bentConnector2">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grpSp>
        <p:grpSp>
          <p:nvGrpSpPr>
            <p:cNvPr id="101" name="群組 100">
              <a:extLst>
                <a:ext uri="{FF2B5EF4-FFF2-40B4-BE49-F238E27FC236}">
                  <a16:creationId xmlns:a16="http://schemas.microsoft.com/office/drawing/2014/main" id="{C3601AF4-E909-8778-A771-1E6EB737F789}"/>
                </a:ext>
              </a:extLst>
            </p:cNvPr>
            <p:cNvGrpSpPr/>
            <p:nvPr/>
          </p:nvGrpSpPr>
          <p:grpSpPr>
            <a:xfrm>
              <a:off x="3444737" y="3719502"/>
              <a:ext cx="1572419" cy="1845833"/>
              <a:chOff x="3648979" y="3713152"/>
              <a:chExt cx="1272916" cy="1755329"/>
            </a:xfrm>
          </p:grpSpPr>
          <p:cxnSp>
            <p:nvCxnSpPr>
              <p:cNvPr id="102" name="接點: 肘形 101">
                <a:extLst>
                  <a:ext uri="{FF2B5EF4-FFF2-40B4-BE49-F238E27FC236}">
                    <a16:creationId xmlns:a16="http://schemas.microsoft.com/office/drawing/2014/main" id="{1AB64D3E-5486-8E2A-E171-B63FD811C831}"/>
                  </a:ext>
                </a:extLst>
              </p:cNvPr>
              <p:cNvCxnSpPr>
                <a:cxnSpLocks/>
              </p:cNvCxnSpPr>
              <p:nvPr/>
            </p:nvCxnSpPr>
            <p:spPr>
              <a:xfrm rot="5400000">
                <a:off x="3096882" y="4280787"/>
                <a:ext cx="1739790" cy="635596"/>
              </a:xfrm>
              <a:prstGeom prst="bentConnector3">
                <a:avLst>
                  <a:gd name="adj1" fmla="val 99895"/>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103" name="接點: 肘形 102">
                <a:extLst>
                  <a:ext uri="{FF2B5EF4-FFF2-40B4-BE49-F238E27FC236}">
                    <a16:creationId xmlns:a16="http://schemas.microsoft.com/office/drawing/2014/main" id="{0A5AC43B-A428-72E7-FA90-430B52C95E51}"/>
                  </a:ext>
                </a:extLst>
              </p:cNvPr>
              <p:cNvCxnSpPr>
                <a:cxnSpLocks/>
              </p:cNvCxnSpPr>
              <p:nvPr/>
            </p:nvCxnSpPr>
            <p:spPr>
              <a:xfrm rot="16200000" flipH="1">
                <a:off x="3781839" y="4328426"/>
                <a:ext cx="1755329" cy="524782"/>
              </a:xfrm>
              <a:prstGeom prst="bentConnector3">
                <a:avLst>
                  <a:gd name="adj1" fmla="val 100284"/>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grpSp>
        <p:sp>
          <p:nvSpPr>
            <p:cNvPr id="104" name="向右箭號 17">
              <a:extLst>
                <a:ext uri="{FF2B5EF4-FFF2-40B4-BE49-F238E27FC236}">
                  <a16:creationId xmlns:a16="http://schemas.microsoft.com/office/drawing/2014/main" id="{F4AFF756-E409-8438-23EF-F829BF0EC181}"/>
                </a:ext>
              </a:extLst>
            </p:cNvPr>
            <p:cNvSpPr/>
            <p:nvPr/>
          </p:nvSpPr>
          <p:spPr>
            <a:xfrm>
              <a:off x="4459228" y="5127102"/>
              <a:ext cx="382742" cy="290814"/>
            </a:xfrm>
            <a:prstGeom prst="rightArrow">
              <a:avLst>
                <a:gd name="adj1" fmla="val 36834"/>
                <a:gd name="adj2" fmla="val 66878"/>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endParaRPr>
            </a:p>
          </p:txBody>
        </p:sp>
        <p:sp>
          <p:nvSpPr>
            <p:cNvPr id="105" name="向右箭號 17">
              <a:extLst>
                <a:ext uri="{FF2B5EF4-FFF2-40B4-BE49-F238E27FC236}">
                  <a16:creationId xmlns:a16="http://schemas.microsoft.com/office/drawing/2014/main" id="{70E8B426-CF7D-1781-42C7-EBC7E1BCC1CF}"/>
                </a:ext>
              </a:extLst>
            </p:cNvPr>
            <p:cNvSpPr/>
            <p:nvPr/>
          </p:nvSpPr>
          <p:spPr>
            <a:xfrm rot="10800000">
              <a:off x="4459228" y="5634282"/>
              <a:ext cx="382742" cy="290814"/>
            </a:xfrm>
            <a:prstGeom prst="rightArrow">
              <a:avLst>
                <a:gd name="adj1" fmla="val 36834"/>
                <a:gd name="adj2" fmla="val 66878"/>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endParaRPr>
            </a:p>
          </p:txBody>
        </p:sp>
        <p:sp>
          <p:nvSpPr>
            <p:cNvPr id="106" name="向右箭號 17">
              <a:extLst>
                <a:ext uri="{FF2B5EF4-FFF2-40B4-BE49-F238E27FC236}">
                  <a16:creationId xmlns:a16="http://schemas.microsoft.com/office/drawing/2014/main" id="{3BE7017E-E92D-E806-0811-769B17886D35}"/>
                </a:ext>
              </a:extLst>
            </p:cNvPr>
            <p:cNvSpPr/>
            <p:nvPr/>
          </p:nvSpPr>
          <p:spPr>
            <a:xfrm rot="10800000">
              <a:off x="3782318" y="5127102"/>
              <a:ext cx="382742" cy="290814"/>
            </a:xfrm>
            <a:prstGeom prst="rightArrow">
              <a:avLst>
                <a:gd name="adj1" fmla="val 36834"/>
                <a:gd name="adj2" fmla="val 66878"/>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endParaRPr>
            </a:p>
          </p:txBody>
        </p:sp>
        <p:sp>
          <p:nvSpPr>
            <p:cNvPr id="107" name="向右箭號 17">
              <a:extLst>
                <a:ext uri="{FF2B5EF4-FFF2-40B4-BE49-F238E27FC236}">
                  <a16:creationId xmlns:a16="http://schemas.microsoft.com/office/drawing/2014/main" id="{854989EE-8325-5087-6752-4376DEA4C791}"/>
                </a:ext>
              </a:extLst>
            </p:cNvPr>
            <p:cNvSpPr/>
            <p:nvPr/>
          </p:nvSpPr>
          <p:spPr>
            <a:xfrm>
              <a:off x="3782318" y="5634282"/>
              <a:ext cx="382742" cy="290814"/>
            </a:xfrm>
            <a:prstGeom prst="rightArrow">
              <a:avLst>
                <a:gd name="adj1" fmla="val 36834"/>
                <a:gd name="adj2" fmla="val 66878"/>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endParaRPr>
            </a:p>
          </p:txBody>
        </p:sp>
      </p:grpSp>
      <p:sp>
        <p:nvSpPr>
          <p:cNvPr id="9" name="TextBox 8">
            <a:extLst>
              <a:ext uri="{FF2B5EF4-FFF2-40B4-BE49-F238E27FC236}">
                <a16:creationId xmlns:a16="http://schemas.microsoft.com/office/drawing/2014/main" id="{4FA1A14B-4067-E6D6-578F-742E74385598}"/>
              </a:ext>
            </a:extLst>
          </p:cNvPr>
          <p:cNvSpPr txBox="1"/>
          <p:nvPr/>
        </p:nvSpPr>
        <p:spPr>
          <a:xfrm>
            <a:off x="8551921" y="3429000"/>
            <a:ext cx="3383467" cy="3293209"/>
          </a:xfrm>
          <a:prstGeom prst="rect">
            <a:avLst/>
          </a:prstGeom>
          <a:noFill/>
        </p:spPr>
        <p:txBody>
          <a:bodyPr wrap="square">
            <a:spAutoFit/>
          </a:bodyPr>
          <a:lstStyle/>
          <a:p>
            <a:r>
              <a:rPr lang="en-US" altLang="zh-TW" sz="1600" dirty="0">
                <a:solidFill>
                  <a:schemeClr val="bg1"/>
                </a:solidFill>
                <a:latin typeface="+mj-lt"/>
                <a:ea typeface="微軟正黑體"/>
                <a:cs typeface="+mn-lt"/>
              </a:rPr>
              <a:t>Transferring an hour of 4K video with a file size of approximately 300GB takes about 50 minutes on a previous 1GbE network, but upgrading to  a 10GbE network takes about 5 minutes to complete the same task – 10 times faster! This dramatically reduces waiting time and increases efficiency in a work environment where every second counts. A 10GbE network can be said to be the standard for high productivity!!!</a:t>
            </a:r>
            <a:endParaRPr lang="en-TW" sz="1600" dirty="0"/>
          </a:p>
        </p:txBody>
      </p:sp>
    </p:spTree>
    <p:extLst>
      <p:ext uri="{BB962C8B-B14F-4D97-AF65-F5344CB8AC3E}">
        <p14:creationId xmlns:p14="http://schemas.microsoft.com/office/powerpoint/2010/main" val="672528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0BAA35EC-D665-A6E3-3675-06AC1BD5567A}"/>
              </a:ext>
            </a:extLst>
          </p:cNvPr>
          <p:cNvSpPr>
            <a:spLocks noGrp="1"/>
          </p:cNvSpPr>
          <p:nvPr>
            <p:ph idx="1"/>
          </p:nvPr>
        </p:nvSpPr>
        <p:spPr>
          <a:xfrm>
            <a:off x="640081" y="1775638"/>
            <a:ext cx="7449524" cy="1523822"/>
          </a:xfrm>
        </p:spPr>
        <p:txBody>
          <a:bodyPr vert="horz" lIns="91440" tIns="45720" rIns="91440" bIns="45720" rtlCol="0" anchor="t">
            <a:normAutofit lnSpcReduction="10000"/>
          </a:bodyPr>
          <a:lstStyle/>
          <a:p>
            <a:r>
              <a:rPr lang="en-US" altLang="zh-TW" sz="4800"/>
              <a:t>QXG-10G2SF-X710</a:t>
            </a:r>
            <a:endParaRPr lang="zh-TW"/>
          </a:p>
          <a:p>
            <a:r>
              <a:rPr lang="zh-TW" altLang="en-US" sz="4800"/>
              <a:t>Performance Test</a:t>
            </a:r>
          </a:p>
        </p:txBody>
      </p:sp>
    </p:spTree>
    <p:extLst>
      <p:ext uri="{BB962C8B-B14F-4D97-AF65-F5344CB8AC3E}">
        <p14:creationId xmlns:p14="http://schemas.microsoft.com/office/powerpoint/2010/main" val="1400629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2862993" y="5709021"/>
            <a:ext cx="6459456" cy="461665"/>
          </a:xfrm>
          <a:prstGeom prst="rect">
            <a:avLst/>
          </a:prstGeom>
          <a:noFill/>
        </p:spPr>
        <p:txBody>
          <a:bodyPr wrap="square" lIns="91440" tIns="45720" rIns="91440" bIns="45720" rtlCol="0" anchor="t">
            <a:spAutoFit/>
          </a:bodyPr>
          <a:lstStyle/>
          <a:p>
            <a:pPr algn="ctr"/>
            <a:r>
              <a:rPr lang="en-US" altLang="zh-TW" sz="2400">
                <a:solidFill>
                  <a:schemeClr val="bg1"/>
                </a:solidFill>
              </a:rPr>
              <a:t>2 x 10GbE SMB </a:t>
            </a:r>
            <a:r>
              <a:rPr lang="zh-TW" altLang="en-US" sz="2400">
                <a:solidFill>
                  <a:schemeClr val="bg1"/>
                </a:solidFill>
              </a:rPr>
              <a:t>Sequential Throughput</a:t>
            </a:r>
          </a:p>
        </p:txBody>
      </p:sp>
      <p:sp>
        <p:nvSpPr>
          <p:cNvPr id="4" name="標題 1">
            <a:extLst>
              <a:ext uri="{FF2B5EF4-FFF2-40B4-BE49-F238E27FC236}">
                <a16:creationId xmlns:a16="http://schemas.microsoft.com/office/drawing/2014/main" id="{B37B7F20-1B80-15C9-67EE-2931BDFE98B1}"/>
              </a:ext>
            </a:extLst>
          </p:cNvPr>
          <p:cNvSpPr txBox="1">
            <a:spLocks/>
          </p:cNvSpPr>
          <p:nvPr/>
        </p:nvSpPr>
        <p:spPr>
          <a:xfrm>
            <a:off x="3364786" y="4586913"/>
            <a:ext cx="5409343" cy="11309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lnSpc>
                <a:spcPct val="100000"/>
              </a:lnSpc>
            </a:pPr>
            <a:r>
              <a:rPr lang="en-US" altLang="zh-TW" sz="7200" b="1">
                <a:solidFill>
                  <a:schemeClr val="bg1"/>
                </a:solidFill>
                <a:latin typeface="+mn-lt"/>
                <a:ea typeface="+mn-ea"/>
                <a:cs typeface="+mn-cs"/>
              </a:rPr>
              <a:t>LIVE DEMO</a:t>
            </a:r>
            <a:endParaRPr lang="zh-TW" altLang="en-US" sz="7200" b="1">
              <a:solidFill>
                <a:schemeClr val="bg1"/>
              </a:solidFill>
              <a:latin typeface="+mn-lt"/>
              <a:ea typeface="+mn-ea"/>
              <a:cs typeface="+mn-cs"/>
            </a:endParaRPr>
          </a:p>
        </p:txBody>
      </p:sp>
    </p:spTree>
    <p:extLst>
      <p:ext uri="{BB962C8B-B14F-4D97-AF65-F5344CB8AC3E}">
        <p14:creationId xmlns:p14="http://schemas.microsoft.com/office/powerpoint/2010/main" val="1432072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2018" y="5382138"/>
            <a:ext cx="2210245" cy="1381403"/>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7B64F4D4-87D5-1CB7-C51C-AA6C574271F9}"/>
              </a:ext>
            </a:extLst>
          </p:cNvPr>
          <p:cNvSpPr txBox="1"/>
          <p:nvPr/>
        </p:nvSpPr>
        <p:spPr>
          <a:xfrm>
            <a:off x="2285091" y="1600410"/>
            <a:ext cx="3147589"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1 x 10GbE SMB</a:t>
            </a:r>
            <a:endParaRPr lang="zh-TW" altLang="en-US" sz="1600" b="1">
              <a:solidFill>
                <a:schemeClr val="bg1"/>
              </a:solidFill>
              <a:cs typeface="Arial"/>
            </a:endParaRPr>
          </a:p>
          <a:p>
            <a:pPr algn="ctr"/>
            <a:r>
              <a:rPr lang="en-US" altLang="zh-TW" sz="1600" b="1">
                <a:solidFill>
                  <a:schemeClr val="bg1"/>
                </a:solidFill>
                <a:cs typeface="Arial"/>
              </a:rPr>
              <a:t>Sequential Throughput (1MB)</a:t>
            </a:r>
          </a:p>
        </p:txBody>
      </p:sp>
      <p:sp>
        <p:nvSpPr>
          <p:cNvPr id="17" name="文字方塊 16">
            <a:extLst>
              <a:ext uri="{FF2B5EF4-FFF2-40B4-BE49-F238E27FC236}">
                <a16:creationId xmlns:a16="http://schemas.microsoft.com/office/drawing/2014/main" id="{7B64F4D4-87D5-1CB7-C51C-AA6C574271F9}"/>
              </a:ext>
            </a:extLst>
          </p:cNvPr>
          <p:cNvSpPr txBox="1"/>
          <p:nvPr/>
        </p:nvSpPr>
        <p:spPr>
          <a:xfrm>
            <a:off x="7196865" y="1596336"/>
            <a:ext cx="3351381"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2 x 10GbE SMB</a:t>
            </a:r>
            <a:endParaRPr lang="zh-TW" altLang="en-US" sz="1600" b="1">
              <a:solidFill>
                <a:schemeClr val="bg1"/>
              </a:solidFill>
              <a:cs typeface="Arial"/>
            </a:endParaRPr>
          </a:p>
          <a:p>
            <a:pPr algn="ctr"/>
            <a:r>
              <a:rPr lang="en-US" altLang="zh-TW" sz="1600" b="1">
                <a:solidFill>
                  <a:schemeClr val="bg1"/>
                </a:solidFill>
                <a:cs typeface="Arial"/>
              </a:rPr>
              <a:t>Sequential Throughput (1MB)</a:t>
            </a:r>
          </a:p>
        </p:txBody>
      </p:sp>
      <p:sp>
        <p:nvSpPr>
          <p:cNvPr id="20" name="矩形 19"/>
          <p:cNvSpPr/>
          <p:nvPr/>
        </p:nvSpPr>
        <p:spPr>
          <a:xfrm>
            <a:off x="3457405" y="5450997"/>
            <a:ext cx="797383" cy="275256"/>
          </a:xfrm>
          <a:prstGeom prst="rect">
            <a:avLst/>
          </a:prstGeom>
        </p:spPr>
        <p:txBody>
          <a:bodyPr wrap="none">
            <a:spAutoFit/>
          </a:bodyPr>
          <a:lstStyle/>
          <a:p>
            <a:pPr algn="ctr">
              <a:tabLst>
                <a:tab pos="180975" algn="l"/>
              </a:tabLst>
            </a:pPr>
            <a:r>
              <a:rPr lang="en-US" altLang="zh-TW" sz="1400" b="1">
                <a:solidFill>
                  <a:schemeClr val="bg1"/>
                </a:solidFill>
              </a:rPr>
              <a:t>TS-855X</a:t>
            </a:r>
          </a:p>
        </p:txBody>
      </p:sp>
      <p:sp>
        <p:nvSpPr>
          <p:cNvPr id="21" name="文字方塊 20"/>
          <p:cNvSpPr txBox="1"/>
          <p:nvPr/>
        </p:nvSpPr>
        <p:spPr>
          <a:xfrm>
            <a:off x="3457405" y="5752391"/>
            <a:ext cx="6884765" cy="938719"/>
          </a:xfrm>
          <a:prstGeom prst="rect">
            <a:avLst/>
          </a:prstGeom>
          <a:noFill/>
        </p:spPr>
        <p:txBody>
          <a:bodyPr wrap="square" lIns="91440" tIns="45720" rIns="91440" bIns="45720" rtlCol="0" anchor="t">
            <a:spAutoFit/>
          </a:bodyPr>
          <a:lstStyle/>
          <a:p>
            <a:pPr marL="180975" indent="-180975">
              <a:tabLst>
                <a:tab pos="180975" algn="l"/>
              </a:tabLst>
            </a:pPr>
            <a:r>
              <a:rPr lang="zh-TW" altLang="en-US" sz="1100">
                <a:solidFill>
                  <a:schemeClr val="bg1"/>
                </a:solidFill>
              </a:rPr>
              <a:t>Test Environment</a:t>
            </a:r>
            <a:r>
              <a:rPr lang="en-US" altLang="zh-TW" sz="1100">
                <a:solidFill>
                  <a:schemeClr val="bg1"/>
                </a:solidFill>
              </a:rPr>
              <a:t>:</a:t>
            </a:r>
          </a:p>
          <a:p>
            <a:pPr marL="180975" indent="-180975">
              <a:buFont typeface="Arial" panose="020B0604020202020204" pitchFamily="34" charset="0"/>
              <a:buChar char="•"/>
              <a:tabLst>
                <a:tab pos="180975" algn="l"/>
              </a:tabLst>
            </a:pPr>
            <a:r>
              <a:rPr lang="en-US" altLang="zh-TW" sz="1100">
                <a:solidFill>
                  <a:schemeClr val="bg1"/>
                </a:solidFill>
              </a:rPr>
              <a:t>NAS: TS-855X</a:t>
            </a:r>
            <a:endParaRPr lang="en-US" altLang="zh-TW" sz="1100">
              <a:solidFill>
                <a:schemeClr val="bg1"/>
              </a:solidFill>
              <a:cs typeface="Arial"/>
            </a:endParaRPr>
          </a:p>
          <a:p>
            <a:pPr marL="180975" indent="-180975">
              <a:buFont typeface="Arial" panose="020B0604020202020204" pitchFamily="34" charset="0"/>
              <a:buChar char="•"/>
              <a:tabLst>
                <a:tab pos="180975" algn="l"/>
              </a:tabLst>
            </a:pPr>
            <a:r>
              <a:rPr lang="en-US" altLang="zh-TW" sz="1100">
                <a:solidFill>
                  <a:schemeClr val="bg1"/>
                </a:solidFill>
              </a:rPr>
              <a:t>CPU: Intel Atom® C5125 processor, </a:t>
            </a:r>
            <a:r>
              <a:rPr lang="zh-TW" altLang="en-US" sz="1100">
                <a:solidFill>
                  <a:schemeClr val="bg1"/>
                </a:solidFill>
              </a:rPr>
              <a:t>Max </a:t>
            </a:r>
            <a:r>
              <a:rPr lang="en-US" altLang="zh-TW" sz="1100">
                <a:solidFill>
                  <a:schemeClr val="bg1"/>
                </a:solidFill>
              </a:rPr>
              <a:t>2800 MHZ (8C, 8T)</a:t>
            </a:r>
            <a:endParaRPr lang="en-US" altLang="zh-TW" sz="1100">
              <a:solidFill>
                <a:schemeClr val="bg1"/>
              </a:solidFill>
              <a:cs typeface="Arial"/>
            </a:endParaRPr>
          </a:p>
          <a:p>
            <a:pPr marL="180975" indent="-180975">
              <a:buFont typeface="Arial" panose="020B0604020202020204" pitchFamily="34" charset="0"/>
              <a:buChar char="•"/>
              <a:tabLst>
                <a:tab pos="180975" algn="l"/>
              </a:tabLst>
            </a:pPr>
            <a:r>
              <a:rPr lang="en-US" altLang="zh-TW" sz="1100">
                <a:solidFill>
                  <a:schemeClr val="bg1"/>
                </a:solidFill>
              </a:rPr>
              <a:t>Volume type: Raid 5, Samsung 870 EVO 1TB x8</a:t>
            </a:r>
            <a:endParaRPr lang="en-US" altLang="zh-TW" sz="1100">
              <a:solidFill>
                <a:schemeClr val="bg1"/>
              </a:solidFill>
              <a:cs typeface="Arial"/>
            </a:endParaRPr>
          </a:p>
          <a:p>
            <a:pPr marL="180975" indent="-180975">
              <a:buFont typeface="Arial" panose="020B0604020202020204" pitchFamily="34" charset="0"/>
              <a:buChar char="•"/>
              <a:tabLst>
                <a:tab pos="180975" algn="l"/>
              </a:tabLst>
            </a:pPr>
            <a:r>
              <a:rPr lang="en-US" altLang="zh-TW" sz="1100">
                <a:solidFill>
                  <a:schemeClr val="bg1"/>
                </a:solidFill>
              </a:rPr>
              <a:t>Client PC: Windows Server 2022, AMD EPYC 7302P 16-Core Processor 2.9Ghz, 96GB RAM</a:t>
            </a:r>
            <a:endParaRPr lang="en-US" altLang="zh-TW" sz="1100">
              <a:solidFill>
                <a:schemeClr val="bg1"/>
              </a:solidFill>
              <a:cs typeface="Arial"/>
            </a:endParaRPr>
          </a:p>
        </p:txBody>
      </p:sp>
      <p:sp>
        <p:nvSpPr>
          <p:cNvPr id="2" name="標題 1">
            <a:extLst>
              <a:ext uri="{FF2B5EF4-FFF2-40B4-BE49-F238E27FC236}">
                <a16:creationId xmlns:a16="http://schemas.microsoft.com/office/drawing/2014/main" id="{6EF77C63-6075-08EF-C509-2687A437AE06}"/>
              </a:ext>
            </a:extLst>
          </p:cNvPr>
          <p:cNvSpPr>
            <a:spLocks noGrp="1"/>
          </p:cNvSpPr>
          <p:nvPr>
            <p:ph type="title"/>
          </p:nvPr>
        </p:nvSpPr>
        <p:spPr/>
        <p:txBody>
          <a:bodyPr>
            <a:normAutofit/>
          </a:bodyPr>
          <a:lstStyle/>
          <a:p>
            <a:r>
              <a:rPr lang="en-US" altLang="zh-TW" sz="4000" b="1">
                <a:ea typeface="微軟正黑體"/>
              </a:rPr>
              <a:t>1000+MB/s</a:t>
            </a:r>
            <a:r>
              <a:rPr lang="zh-TW" altLang="en-US" sz="4000" b="1">
                <a:ea typeface="微軟正黑體"/>
              </a:rPr>
              <a:t> </a:t>
            </a:r>
            <a:r>
              <a:rPr lang="zh-TW" altLang="en-US" sz="4000">
                <a:ea typeface="微軟正黑體"/>
              </a:rPr>
              <a:t>Read/Write Performance,</a:t>
            </a:r>
            <a:br>
              <a:rPr lang="zh-TW" altLang="en-US" sz="4000">
                <a:ea typeface="微軟正黑體"/>
              </a:rPr>
            </a:br>
            <a:r>
              <a:rPr lang="zh-TW" altLang="en-US" sz="4000">
                <a:ea typeface="微軟正黑體"/>
              </a:rPr>
              <a:t>Transferring </a:t>
            </a:r>
            <a:r>
              <a:rPr lang="en-US" altLang="zh-TW" sz="4000">
                <a:ea typeface="微軟正黑體"/>
              </a:rPr>
              <a:t>Large </a:t>
            </a:r>
            <a:r>
              <a:rPr lang="zh-TW" altLang="en-US" sz="4000">
                <a:ea typeface="微軟正黑體"/>
              </a:rPr>
              <a:t>Files/Backups in a Snap</a:t>
            </a:r>
            <a:endParaRPr lang="zh-TW" altLang="en-US">
              <a:ea typeface="微軟正黑體"/>
            </a:endParaRPr>
          </a:p>
        </p:txBody>
      </p:sp>
      <p:graphicFrame>
        <p:nvGraphicFramePr>
          <p:cNvPr id="3" name="圖表 2">
            <a:extLst>
              <a:ext uri="{FF2B5EF4-FFF2-40B4-BE49-F238E27FC236}">
                <a16:creationId xmlns:a16="http://schemas.microsoft.com/office/drawing/2014/main" id="{A94D4983-3166-80E4-1C8F-7C956FE4D8A8}"/>
              </a:ext>
            </a:extLst>
          </p:cNvPr>
          <p:cNvGraphicFramePr>
            <a:graphicFrameLocks/>
          </p:cNvGraphicFramePr>
          <p:nvPr>
            <p:extLst>
              <p:ext uri="{D42A27DB-BD31-4B8C-83A1-F6EECF244321}">
                <p14:modId xmlns:p14="http://schemas.microsoft.com/office/powerpoint/2010/main" val="2352334924"/>
              </p:ext>
            </p:extLst>
          </p:nvPr>
        </p:nvGraphicFramePr>
        <p:xfrm>
          <a:off x="6454689" y="2116817"/>
          <a:ext cx="4572000" cy="31245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圖表 3">
            <a:extLst>
              <a:ext uri="{FF2B5EF4-FFF2-40B4-BE49-F238E27FC236}">
                <a16:creationId xmlns:a16="http://schemas.microsoft.com/office/drawing/2014/main" id="{0CA056B0-2A2B-6179-4CBF-98DCC10C5442}"/>
              </a:ext>
            </a:extLst>
          </p:cNvPr>
          <p:cNvGraphicFramePr>
            <a:graphicFrameLocks/>
          </p:cNvGraphicFramePr>
          <p:nvPr>
            <p:extLst>
              <p:ext uri="{D42A27DB-BD31-4B8C-83A1-F6EECF244321}">
                <p14:modId xmlns:p14="http://schemas.microsoft.com/office/powerpoint/2010/main" val="2773866763"/>
              </p:ext>
            </p:extLst>
          </p:nvPr>
        </p:nvGraphicFramePr>
        <p:xfrm>
          <a:off x="1349138" y="2116817"/>
          <a:ext cx="4572000" cy="3124535"/>
        </p:xfrm>
        <a:graphic>
          <a:graphicData uri="http://schemas.openxmlformats.org/drawingml/2006/chart">
            <c:chart xmlns:c="http://schemas.openxmlformats.org/drawingml/2006/chart" xmlns:r="http://schemas.openxmlformats.org/officeDocument/2006/relationships" r:id="rId5"/>
          </a:graphicData>
        </a:graphic>
      </p:graphicFrame>
      <p:sp>
        <p:nvSpPr>
          <p:cNvPr id="5" name="文字方塊 4">
            <a:extLst>
              <a:ext uri="{FF2B5EF4-FFF2-40B4-BE49-F238E27FC236}">
                <a16:creationId xmlns:a16="http://schemas.microsoft.com/office/drawing/2014/main" id="{947FF9EA-69C3-2589-1BFA-87921BDF1381}"/>
              </a:ext>
            </a:extLst>
          </p:cNvPr>
          <p:cNvSpPr txBox="1"/>
          <p:nvPr/>
        </p:nvSpPr>
        <p:spPr>
          <a:xfrm>
            <a:off x="2339769" y="5072075"/>
            <a:ext cx="897366" cy="338554"/>
          </a:xfrm>
          <a:prstGeom prst="rect">
            <a:avLst/>
          </a:prstGeom>
          <a:noFill/>
        </p:spPr>
        <p:txBody>
          <a:bodyPr wrap="square" lIns="91440" tIns="45720" rIns="91440" bIns="45720" rtlCol="0" anchor="t">
            <a:spAutoFit/>
          </a:bodyPr>
          <a:lstStyle/>
          <a:p>
            <a:pPr algn="ctr"/>
            <a:r>
              <a:rPr lang="en-US" altLang="zh-TW" sz="1600" b="1">
                <a:solidFill>
                  <a:schemeClr val="bg1"/>
                </a:solidFill>
                <a:cs typeface="Arial"/>
              </a:rPr>
              <a:t>Write</a:t>
            </a:r>
          </a:p>
        </p:txBody>
      </p:sp>
      <p:sp>
        <p:nvSpPr>
          <p:cNvPr id="18" name="文字方塊 17">
            <a:extLst>
              <a:ext uri="{FF2B5EF4-FFF2-40B4-BE49-F238E27FC236}">
                <a16:creationId xmlns:a16="http://schemas.microsoft.com/office/drawing/2014/main" id="{C5EC596B-3388-8B57-66D2-82D0596F58E6}"/>
              </a:ext>
            </a:extLst>
          </p:cNvPr>
          <p:cNvSpPr txBox="1"/>
          <p:nvPr/>
        </p:nvSpPr>
        <p:spPr>
          <a:xfrm>
            <a:off x="4330971" y="5072075"/>
            <a:ext cx="897366" cy="338554"/>
          </a:xfrm>
          <a:prstGeom prst="rect">
            <a:avLst/>
          </a:prstGeom>
          <a:noFill/>
        </p:spPr>
        <p:txBody>
          <a:bodyPr wrap="square" lIns="91440" tIns="45720" rIns="91440" bIns="45720" rtlCol="0" anchor="t">
            <a:spAutoFit/>
          </a:bodyPr>
          <a:lstStyle/>
          <a:p>
            <a:pPr algn="ctr"/>
            <a:r>
              <a:rPr lang="en-US" altLang="zh-TW" sz="1600" b="1">
                <a:solidFill>
                  <a:schemeClr val="bg1"/>
                </a:solidFill>
                <a:cs typeface="Arial"/>
              </a:rPr>
              <a:t>Read</a:t>
            </a:r>
          </a:p>
        </p:txBody>
      </p:sp>
      <p:sp>
        <p:nvSpPr>
          <p:cNvPr id="22" name="文字方塊 21">
            <a:extLst>
              <a:ext uri="{FF2B5EF4-FFF2-40B4-BE49-F238E27FC236}">
                <a16:creationId xmlns:a16="http://schemas.microsoft.com/office/drawing/2014/main" id="{03F98F4F-D134-A0B3-0B16-472E7BF11A56}"/>
              </a:ext>
            </a:extLst>
          </p:cNvPr>
          <p:cNvSpPr txBox="1"/>
          <p:nvPr/>
        </p:nvSpPr>
        <p:spPr>
          <a:xfrm>
            <a:off x="9444804" y="5072075"/>
            <a:ext cx="897366" cy="338554"/>
          </a:xfrm>
          <a:prstGeom prst="rect">
            <a:avLst/>
          </a:prstGeom>
          <a:noFill/>
        </p:spPr>
        <p:txBody>
          <a:bodyPr wrap="square" lIns="91440" tIns="45720" rIns="91440" bIns="45720" rtlCol="0" anchor="t">
            <a:spAutoFit/>
          </a:bodyPr>
          <a:lstStyle/>
          <a:p>
            <a:pPr algn="ctr"/>
            <a:r>
              <a:rPr lang="en-US" altLang="zh-TW" sz="1600" b="1">
                <a:solidFill>
                  <a:schemeClr val="bg1"/>
                </a:solidFill>
                <a:cs typeface="Arial"/>
              </a:rPr>
              <a:t>Read</a:t>
            </a:r>
          </a:p>
        </p:txBody>
      </p:sp>
      <p:sp>
        <p:nvSpPr>
          <p:cNvPr id="23" name="文字方塊 22">
            <a:extLst>
              <a:ext uri="{FF2B5EF4-FFF2-40B4-BE49-F238E27FC236}">
                <a16:creationId xmlns:a16="http://schemas.microsoft.com/office/drawing/2014/main" id="{E55CD135-97C2-D405-B718-71BA7BC95657}"/>
              </a:ext>
            </a:extLst>
          </p:cNvPr>
          <p:cNvSpPr txBox="1"/>
          <p:nvPr/>
        </p:nvSpPr>
        <p:spPr>
          <a:xfrm>
            <a:off x="7431396" y="5072075"/>
            <a:ext cx="897366" cy="338554"/>
          </a:xfrm>
          <a:prstGeom prst="rect">
            <a:avLst/>
          </a:prstGeom>
          <a:noFill/>
        </p:spPr>
        <p:txBody>
          <a:bodyPr wrap="square" lIns="91440" tIns="45720" rIns="91440" bIns="45720" rtlCol="0" anchor="t">
            <a:spAutoFit/>
          </a:bodyPr>
          <a:lstStyle/>
          <a:p>
            <a:pPr algn="ctr"/>
            <a:r>
              <a:rPr lang="en-US" altLang="zh-TW" sz="1600" b="1">
                <a:solidFill>
                  <a:schemeClr val="bg1"/>
                </a:solidFill>
                <a:cs typeface="Arial"/>
              </a:rPr>
              <a:t>Write</a:t>
            </a:r>
          </a:p>
        </p:txBody>
      </p:sp>
      <p:sp>
        <p:nvSpPr>
          <p:cNvPr id="24" name="文字方塊 23">
            <a:extLst>
              <a:ext uri="{FF2B5EF4-FFF2-40B4-BE49-F238E27FC236}">
                <a16:creationId xmlns:a16="http://schemas.microsoft.com/office/drawing/2014/main" id="{82C9A488-8133-7A78-448A-E05E392C8368}"/>
              </a:ext>
            </a:extLst>
          </p:cNvPr>
          <p:cNvSpPr txBox="1"/>
          <p:nvPr/>
        </p:nvSpPr>
        <p:spPr>
          <a:xfrm>
            <a:off x="7405263" y="2434020"/>
            <a:ext cx="954777" cy="581867"/>
          </a:xfrm>
          <a:prstGeom prst="rect">
            <a:avLst/>
          </a:prstGeom>
          <a:noFill/>
        </p:spPr>
        <p:txBody>
          <a:bodyPr wrap="square" lIns="91440" tIns="45720" rIns="91440" bIns="45720" rtlCol="0" anchor="t">
            <a:spAutoFit/>
          </a:bodyPr>
          <a:lstStyle/>
          <a:p>
            <a:pPr algn="ctr"/>
            <a:r>
              <a:rPr lang="en-US" altLang="zh-TW" sz="1600" b="1"/>
              <a:t>2,348 MB/s</a:t>
            </a:r>
            <a:endParaRPr lang="zh-TW" altLang="en-US" sz="1600" b="1"/>
          </a:p>
        </p:txBody>
      </p:sp>
      <p:sp>
        <p:nvSpPr>
          <p:cNvPr id="25" name="文字方塊 24">
            <a:extLst>
              <a:ext uri="{FF2B5EF4-FFF2-40B4-BE49-F238E27FC236}">
                <a16:creationId xmlns:a16="http://schemas.microsoft.com/office/drawing/2014/main" id="{D8ADEC64-5624-FAD1-AA80-9DF9F2C8C80D}"/>
              </a:ext>
            </a:extLst>
          </p:cNvPr>
          <p:cNvSpPr txBox="1"/>
          <p:nvPr/>
        </p:nvSpPr>
        <p:spPr>
          <a:xfrm>
            <a:off x="9417210" y="2415264"/>
            <a:ext cx="954777" cy="581867"/>
          </a:xfrm>
          <a:prstGeom prst="rect">
            <a:avLst/>
          </a:prstGeom>
          <a:noFill/>
        </p:spPr>
        <p:txBody>
          <a:bodyPr wrap="square" lIns="91440" tIns="45720" rIns="91440" bIns="45720" rtlCol="0" anchor="t">
            <a:spAutoFit/>
          </a:bodyPr>
          <a:lstStyle/>
          <a:p>
            <a:pPr algn="ctr"/>
            <a:r>
              <a:rPr lang="en-US" altLang="zh-TW" sz="1600" b="1"/>
              <a:t>2,363 MB/s</a:t>
            </a:r>
            <a:endParaRPr lang="zh-TW" altLang="en-US" sz="1600" b="1"/>
          </a:p>
        </p:txBody>
      </p:sp>
      <p:sp>
        <p:nvSpPr>
          <p:cNvPr id="26" name="文字方塊 25">
            <a:extLst>
              <a:ext uri="{FF2B5EF4-FFF2-40B4-BE49-F238E27FC236}">
                <a16:creationId xmlns:a16="http://schemas.microsoft.com/office/drawing/2014/main" id="{44438A27-C986-A143-8F8B-B536306BD96B}"/>
              </a:ext>
            </a:extLst>
          </p:cNvPr>
          <p:cNvSpPr txBox="1"/>
          <p:nvPr/>
        </p:nvSpPr>
        <p:spPr>
          <a:xfrm>
            <a:off x="2313636" y="3730885"/>
            <a:ext cx="954777" cy="581867"/>
          </a:xfrm>
          <a:prstGeom prst="rect">
            <a:avLst/>
          </a:prstGeom>
          <a:noFill/>
        </p:spPr>
        <p:txBody>
          <a:bodyPr wrap="square" lIns="91440" tIns="45720" rIns="91440" bIns="45720" rtlCol="0" anchor="t">
            <a:spAutoFit/>
          </a:bodyPr>
          <a:lstStyle/>
          <a:p>
            <a:pPr algn="ctr"/>
            <a:r>
              <a:rPr lang="en-US" altLang="zh-TW" sz="1600" b="1"/>
              <a:t>1,182 MB/s</a:t>
            </a:r>
            <a:endParaRPr lang="zh-TW" altLang="en-US" sz="1600" b="1"/>
          </a:p>
        </p:txBody>
      </p:sp>
      <p:sp>
        <p:nvSpPr>
          <p:cNvPr id="27" name="文字方塊 26">
            <a:extLst>
              <a:ext uri="{FF2B5EF4-FFF2-40B4-BE49-F238E27FC236}">
                <a16:creationId xmlns:a16="http://schemas.microsoft.com/office/drawing/2014/main" id="{C872BC9D-28B3-8FE5-625D-4DC726503E93}"/>
              </a:ext>
            </a:extLst>
          </p:cNvPr>
          <p:cNvSpPr txBox="1"/>
          <p:nvPr/>
        </p:nvSpPr>
        <p:spPr>
          <a:xfrm>
            <a:off x="4304838" y="3730885"/>
            <a:ext cx="954777" cy="581867"/>
          </a:xfrm>
          <a:prstGeom prst="rect">
            <a:avLst/>
          </a:prstGeom>
          <a:noFill/>
        </p:spPr>
        <p:txBody>
          <a:bodyPr wrap="square" lIns="91440" tIns="45720" rIns="91440" bIns="45720" rtlCol="0" anchor="t">
            <a:spAutoFit/>
          </a:bodyPr>
          <a:lstStyle/>
          <a:p>
            <a:pPr algn="ctr"/>
            <a:r>
              <a:rPr lang="en-US" altLang="zh-TW" sz="1600" b="1"/>
              <a:t>1,181 MB/s</a:t>
            </a:r>
            <a:endParaRPr lang="zh-TW" altLang="en-US" sz="1600" b="1"/>
          </a:p>
        </p:txBody>
      </p:sp>
    </p:spTree>
    <p:extLst>
      <p:ext uri="{BB962C8B-B14F-4D97-AF65-F5344CB8AC3E}">
        <p14:creationId xmlns:p14="http://schemas.microsoft.com/office/powerpoint/2010/main" val="38351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96C46C0F-2E24-60C1-7427-9089BF51B38D}"/>
              </a:ext>
            </a:extLst>
          </p:cNvPr>
          <p:cNvSpPr>
            <a:spLocks noGrp="1"/>
          </p:cNvSpPr>
          <p:nvPr>
            <p:ph idx="1"/>
          </p:nvPr>
        </p:nvSpPr>
        <p:spPr>
          <a:xfrm>
            <a:off x="491585" y="1827384"/>
            <a:ext cx="9908294" cy="1564402"/>
          </a:xfrm>
        </p:spPr>
        <p:txBody>
          <a:bodyPr vert="horz" lIns="91440" tIns="45720" rIns="91440" bIns="45720" rtlCol="0" anchor="t">
            <a:noAutofit/>
          </a:bodyPr>
          <a:lstStyle/>
          <a:p>
            <a:r>
              <a:rPr lang="en-US" altLang="zh-TW" sz="4400">
                <a:cs typeface="Arial"/>
              </a:rPr>
              <a:t>Paired </a:t>
            </a:r>
            <a:r>
              <a:rPr lang="zh-TW" sz="4400">
                <a:cs typeface="Arial"/>
              </a:rPr>
              <a:t>with QNAP</a:t>
            </a:r>
            <a:r>
              <a:rPr lang="zh-TW" altLang="en-US" sz="4400">
                <a:cs typeface="Arial"/>
              </a:rPr>
              <a:t> </a:t>
            </a:r>
            <a:r>
              <a:rPr lang="zh-TW" sz="4400">
                <a:cs typeface="Arial"/>
              </a:rPr>
              <a:t>Products</a:t>
            </a:r>
            <a:endParaRPr lang="zh-TW" altLang="en-US" sz="3600" b="0">
              <a:cs typeface="Arial"/>
            </a:endParaRPr>
          </a:p>
          <a:p>
            <a:r>
              <a:rPr lang="zh-TW" sz="2800">
                <a:cs typeface="Arial"/>
              </a:rPr>
              <a:t>Realized Multiple Application Scenarios </a:t>
            </a:r>
            <a:endParaRPr lang="zh-TW" sz="2800" b="0">
              <a:cs typeface="Arial"/>
            </a:endParaRPr>
          </a:p>
        </p:txBody>
      </p:sp>
    </p:spTree>
    <p:extLst>
      <p:ext uri="{BB962C8B-B14F-4D97-AF65-F5344CB8AC3E}">
        <p14:creationId xmlns:p14="http://schemas.microsoft.com/office/powerpoint/2010/main" val="1816980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形 20" descr="雲朵 以實心填滿">
            <a:extLst>
              <a:ext uri="{FF2B5EF4-FFF2-40B4-BE49-F238E27FC236}">
                <a16:creationId xmlns:a16="http://schemas.microsoft.com/office/drawing/2014/main" id="{3D8BB5DC-D998-B835-9A5F-DE2A9339281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2203" b="21888"/>
          <a:stretch/>
        </p:blipFill>
        <p:spPr>
          <a:xfrm>
            <a:off x="2356524" y="2640091"/>
            <a:ext cx="6558132" cy="3666637"/>
          </a:xfrm>
          <a:prstGeom prst="rect">
            <a:avLst/>
          </a:prstGeom>
          <a:effectLst>
            <a:outerShdw blurRad="50800" dist="38100" dir="2700000" algn="tl" rotWithShape="0">
              <a:prstClr val="black">
                <a:alpha val="40000"/>
              </a:prstClr>
            </a:outerShdw>
          </a:effectLst>
        </p:spPr>
      </p:pic>
      <p:sp>
        <p:nvSpPr>
          <p:cNvPr id="19" name="向右箭號 17">
            <a:extLst>
              <a:ext uri="{FF2B5EF4-FFF2-40B4-BE49-F238E27FC236}">
                <a16:creationId xmlns:a16="http://schemas.microsoft.com/office/drawing/2014/main" id="{CAE0EED9-4F0B-99C4-F369-851E12CC56EF}"/>
              </a:ext>
            </a:extLst>
          </p:cNvPr>
          <p:cNvSpPr/>
          <p:nvPr/>
        </p:nvSpPr>
        <p:spPr>
          <a:xfrm>
            <a:off x="1795206" y="3410506"/>
            <a:ext cx="2083848" cy="646331"/>
          </a:xfrm>
          <a:prstGeom prst="rightArrow">
            <a:avLst>
              <a:gd name="adj1" fmla="val 50000"/>
              <a:gd name="adj2" fmla="val 56883"/>
            </a:avLst>
          </a:prstGeom>
          <a:gradFill flip="none" rotWithShape="1">
            <a:gsLst>
              <a:gs pos="0">
                <a:srgbClr val="06FAF3"/>
              </a:gs>
              <a:gs pos="48000">
                <a:srgbClr val="7BA1E6"/>
              </a:gs>
              <a:gs pos="100000">
                <a:srgbClr val="DE56D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2" name="向右箭號 17">
            <a:extLst>
              <a:ext uri="{FF2B5EF4-FFF2-40B4-BE49-F238E27FC236}">
                <a16:creationId xmlns:a16="http://schemas.microsoft.com/office/drawing/2014/main" id="{3CFD673F-FF94-83C5-4CCB-7D87CBD18A04}"/>
              </a:ext>
            </a:extLst>
          </p:cNvPr>
          <p:cNvSpPr/>
          <p:nvPr/>
        </p:nvSpPr>
        <p:spPr>
          <a:xfrm>
            <a:off x="1795206" y="5572392"/>
            <a:ext cx="2083848" cy="646331"/>
          </a:xfrm>
          <a:prstGeom prst="rightArrow">
            <a:avLst>
              <a:gd name="adj1" fmla="val 50000"/>
              <a:gd name="adj2" fmla="val 56883"/>
            </a:avLst>
          </a:prstGeom>
          <a:gradFill flip="none" rotWithShape="1">
            <a:gsLst>
              <a:gs pos="0">
                <a:srgbClr val="06FAF3"/>
              </a:gs>
              <a:gs pos="48000">
                <a:srgbClr val="7BA1E6"/>
              </a:gs>
              <a:gs pos="100000">
                <a:srgbClr val="DE56D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 name="文字方塊 2">
            <a:extLst>
              <a:ext uri="{FF2B5EF4-FFF2-40B4-BE49-F238E27FC236}">
                <a16:creationId xmlns:a16="http://schemas.microsoft.com/office/drawing/2014/main" id="{847D0A70-D30E-774D-AF93-59A80A610CAA}"/>
              </a:ext>
            </a:extLst>
          </p:cNvPr>
          <p:cNvSpPr txBox="1"/>
          <p:nvPr/>
        </p:nvSpPr>
        <p:spPr>
          <a:xfrm>
            <a:off x="1391478" y="1533870"/>
            <a:ext cx="9245600" cy="903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30000"/>
              </a:lnSpc>
            </a:pPr>
            <a:r>
              <a:rPr lang="zh-TW" sz="1400" b="1">
                <a:solidFill>
                  <a:schemeClr val="bg1"/>
                </a:solidFill>
                <a:latin typeface="+mj-lt"/>
                <a:ea typeface="微軟正黑體"/>
                <a:cs typeface="Arial"/>
              </a:rPr>
              <a:t>QNAP's diverse product lineup allows you to use the QXG-10G2</a:t>
            </a:r>
            <a:r>
              <a:rPr lang="en-US" altLang="zh-TW" sz="1400" b="1">
                <a:solidFill>
                  <a:schemeClr val="bg1"/>
                </a:solidFill>
                <a:latin typeface="+mj-lt"/>
                <a:ea typeface="微軟正黑體"/>
                <a:cs typeface="Arial"/>
              </a:rPr>
              <a:t>SF</a:t>
            </a:r>
            <a:r>
              <a:rPr lang="zh-TW" sz="1400" b="1">
                <a:solidFill>
                  <a:schemeClr val="bg1"/>
                </a:solidFill>
                <a:latin typeface="+mj-lt"/>
                <a:ea typeface="微軟正黑體"/>
                <a:cs typeface="Arial"/>
              </a:rPr>
              <a:t>-X710 with a variety of QNAP's 10GbE switches and NASes to create a high-speed network environment on a lean budget, completely enhancing </a:t>
            </a:r>
            <a:r>
              <a:rPr lang="en-US" altLang="zh-TW" sz="1400" b="1">
                <a:solidFill>
                  <a:schemeClr val="bg1"/>
                </a:solidFill>
                <a:latin typeface="+mj-lt"/>
                <a:ea typeface="微軟正黑體"/>
                <a:cs typeface="Arial"/>
              </a:rPr>
              <a:t>the</a:t>
            </a:r>
            <a:r>
              <a:rPr lang="zh-TW" altLang="en-US" sz="1400" b="1">
                <a:solidFill>
                  <a:schemeClr val="bg1"/>
                </a:solidFill>
                <a:latin typeface="+mj-lt"/>
                <a:ea typeface="微軟正黑體"/>
                <a:cs typeface="Arial"/>
              </a:rPr>
              <a:t> </a:t>
            </a:r>
            <a:r>
              <a:rPr lang="en-US" altLang="zh-TW" sz="1400" b="1" err="1">
                <a:solidFill>
                  <a:schemeClr val="bg1"/>
                </a:solidFill>
                <a:latin typeface="+mj-lt"/>
                <a:ea typeface="微軟正黑體"/>
                <a:cs typeface="Arial"/>
              </a:rPr>
              <a:t>productivit</a:t>
            </a:r>
            <a:r>
              <a:rPr lang="zh-TW" sz="1400" b="1">
                <a:solidFill>
                  <a:schemeClr val="bg1"/>
                </a:solidFill>
                <a:latin typeface="+mj-lt"/>
                <a:ea typeface="微軟正黑體"/>
                <a:cs typeface="Arial"/>
              </a:rPr>
              <a:t>y a</a:t>
            </a:r>
            <a:r>
              <a:rPr lang="en-US" altLang="zh-TW" sz="1400" b="1" err="1">
                <a:solidFill>
                  <a:schemeClr val="bg1"/>
                </a:solidFill>
                <a:latin typeface="+mj-lt"/>
                <a:ea typeface="微軟正黑體"/>
                <a:cs typeface="Arial"/>
              </a:rPr>
              <a:t>nd</a:t>
            </a:r>
            <a:r>
              <a:rPr lang="zh-TW" altLang="en-US" sz="1400" b="1">
                <a:solidFill>
                  <a:schemeClr val="bg1"/>
                </a:solidFill>
                <a:latin typeface="+mj-lt"/>
                <a:ea typeface="微軟正黑體"/>
                <a:cs typeface="Arial"/>
              </a:rPr>
              <a:t> </a:t>
            </a:r>
            <a:r>
              <a:rPr lang="en-US" altLang="zh-TW" sz="1400" b="1">
                <a:solidFill>
                  <a:schemeClr val="bg1"/>
                </a:solidFill>
                <a:latin typeface="+mj-lt"/>
                <a:ea typeface="微軟正黑體"/>
                <a:cs typeface="Arial"/>
              </a:rPr>
              <a:t>e</a:t>
            </a:r>
            <a:r>
              <a:rPr lang="zh-TW" sz="1400" b="1">
                <a:solidFill>
                  <a:schemeClr val="bg1"/>
                </a:solidFill>
                <a:latin typeface="+mj-lt"/>
                <a:ea typeface="微軟正黑體"/>
                <a:cs typeface="Arial"/>
              </a:rPr>
              <a:t>xper</a:t>
            </a:r>
            <a:r>
              <a:rPr lang="en-US" altLang="zh-TW" sz="1400" b="1" err="1">
                <a:solidFill>
                  <a:schemeClr val="bg1"/>
                </a:solidFill>
                <a:latin typeface="+mj-lt"/>
                <a:ea typeface="微軟正黑體"/>
                <a:cs typeface="Arial"/>
              </a:rPr>
              <a:t>ience</a:t>
            </a:r>
            <a:r>
              <a:rPr lang="zh-TW" sz="1400" b="1">
                <a:solidFill>
                  <a:schemeClr val="bg1"/>
                </a:solidFill>
                <a:latin typeface="+mj-lt"/>
                <a:ea typeface="微軟正黑體"/>
                <a:cs typeface="Arial"/>
              </a:rPr>
              <a:t> of yo</a:t>
            </a:r>
            <a:r>
              <a:rPr lang="en-US" altLang="zh-TW" sz="1400" b="1" err="1">
                <a:solidFill>
                  <a:schemeClr val="bg1"/>
                </a:solidFill>
                <a:latin typeface="+mj-lt"/>
                <a:ea typeface="微軟正黑體"/>
                <a:cs typeface="Arial"/>
              </a:rPr>
              <a:t>ur</a:t>
            </a:r>
            <a:r>
              <a:rPr lang="zh-TW" altLang="en-US" sz="1400" b="1">
                <a:solidFill>
                  <a:schemeClr val="bg1"/>
                </a:solidFill>
                <a:latin typeface="+mj-lt"/>
                <a:ea typeface="微軟正黑體"/>
                <a:cs typeface="Arial"/>
              </a:rPr>
              <a:t> </a:t>
            </a:r>
            <a:r>
              <a:rPr lang="zh-TW" sz="1400" b="1">
                <a:solidFill>
                  <a:schemeClr val="bg1"/>
                </a:solidFill>
                <a:latin typeface="+mj-lt"/>
                <a:ea typeface="微軟正黑體"/>
                <a:cs typeface="Arial"/>
              </a:rPr>
              <a:t>editing team and other studio partners. </a:t>
            </a:r>
            <a:endParaRPr lang="zh-TW" sz="1400">
              <a:solidFill>
                <a:schemeClr val="bg1"/>
              </a:solidFill>
              <a:latin typeface="+mj-lt"/>
            </a:endParaRPr>
          </a:p>
        </p:txBody>
      </p:sp>
      <p:sp>
        <p:nvSpPr>
          <p:cNvPr id="14" name="TextBox 5">
            <a:extLst>
              <a:ext uri="{FF2B5EF4-FFF2-40B4-BE49-F238E27FC236}">
                <a16:creationId xmlns:a16="http://schemas.microsoft.com/office/drawing/2014/main" id="{123032AF-6734-D64A-8A98-ECB009C9F62B}"/>
              </a:ext>
            </a:extLst>
          </p:cNvPr>
          <p:cNvSpPr txBox="1"/>
          <p:nvPr/>
        </p:nvSpPr>
        <p:spPr>
          <a:xfrm>
            <a:off x="283833" y="4805354"/>
            <a:ext cx="2331777" cy="307777"/>
          </a:xfrm>
          <a:prstGeom prst="rect">
            <a:avLst/>
          </a:prstGeom>
          <a:noFill/>
        </p:spPr>
        <p:txBody>
          <a:bodyPr wrap="square" lIns="91440" tIns="45720" rIns="91440" bIns="45720" rtlCol="0" anchor="t">
            <a:spAutoFit/>
          </a:bodyPr>
          <a:lstStyle/>
          <a:p>
            <a:pPr algn="ctr"/>
            <a:r>
              <a:rPr lang="en-US" sz="1400" b="1">
                <a:solidFill>
                  <a:schemeClr val="bg1"/>
                </a:solidFill>
              </a:rPr>
              <a:t>PC + QXG-10G2SF-X710</a:t>
            </a:r>
            <a:endParaRPr lang="en-US" sz="1400" b="1">
              <a:solidFill>
                <a:schemeClr val="bg1"/>
              </a:solidFill>
              <a:ea typeface="新細明體"/>
              <a:cs typeface="Calibri"/>
            </a:endParaRPr>
          </a:p>
        </p:txBody>
      </p:sp>
      <p:sp>
        <p:nvSpPr>
          <p:cNvPr id="24" name="TextBox 34">
            <a:extLst>
              <a:ext uri="{FF2B5EF4-FFF2-40B4-BE49-F238E27FC236}">
                <a16:creationId xmlns:a16="http://schemas.microsoft.com/office/drawing/2014/main" id="{00C0C5F0-31AD-954C-B242-CE70F9C04BBE}"/>
              </a:ext>
            </a:extLst>
          </p:cNvPr>
          <p:cNvSpPr txBox="1"/>
          <p:nvPr/>
        </p:nvSpPr>
        <p:spPr>
          <a:xfrm>
            <a:off x="9462081" y="5128568"/>
            <a:ext cx="1931889" cy="307777"/>
          </a:xfrm>
          <a:prstGeom prst="rect">
            <a:avLst/>
          </a:prstGeom>
          <a:noFill/>
        </p:spPr>
        <p:txBody>
          <a:bodyPr wrap="square" lIns="91440" tIns="45720" rIns="91440" bIns="45720" rtlCol="0" anchor="t">
            <a:spAutoFit/>
          </a:bodyPr>
          <a:lstStyle>
            <a:defPPr>
              <a:defRPr lang="zh-TW"/>
            </a:defPPr>
            <a:lvl1pPr algn="ctr">
              <a:defRPr sz="1400" b="1">
                <a:solidFill>
                  <a:schemeClr val="bg1"/>
                </a:solidFill>
              </a:defRPr>
            </a:lvl1pPr>
          </a:lstStyle>
          <a:p>
            <a:r>
              <a:rPr lang="en-US"/>
              <a:t>TS-h1886XU-RP R2</a:t>
            </a:r>
          </a:p>
        </p:txBody>
      </p:sp>
      <p:sp>
        <p:nvSpPr>
          <p:cNvPr id="32" name="TextBox 13">
            <a:extLst>
              <a:ext uri="{FF2B5EF4-FFF2-40B4-BE49-F238E27FC236}">
                <a16:creationId xmlns:a16="http://schemas.microsoft.com/office/drawing/2014/main" id="{854B0E2C-0A18-48A8-8E30-96954B237F81}"/>
              </a:ext>
            </a:extLst>
          </p:cNvPr>
          <p:cNvSpPr txBox="1"/>
          <p:nvPr/>
        </p:nvSpPr>
        <p:spPr>
          <a:xfrm>
            <a:off x="3304890" y="8291558"/>
            <a:ext cx="1310090" cy="461665"/>
          </a:xfrm>
          <a:prstGeom prst="rect">
            <a:avLst/>
          </a:prstGeom>
          <a:noFill/>
        </p:spPr>
        <p:txBody>
          <a:bodyPr wrap="square" lIns="91440" tIns="45720" rIns="91440" bIns="45720" rtlCol="0" anchor="t">
            <a:spAutoFit/>
          </a:bodyPr>
          <a:lstStyle/>
          <a:p>
            <a:pPr algn="ctr"/>
            <a:r>
              <a:rPr lang="en-US" altLang="zh-TW" sz="2400" b="1">
                <a:solidFill>
                  <a:schemeClr val="bg1"/>
                </a:solidFill>
                <a:ea typeface="新細明體"/>
              </a:rPr>
              <a:t>10Gbps</a:t>
            </a:r>
          </a:p>
        </p:txBody>
      </p:sp>
      <p:sp>
        <p:nvSpPr>
          <p:cNvPr id="39" name="TextBox 34">
            <a:extLst>
              <a:ext uri="{FF2B5EF4-FFF2-40B4-BE49-F238E27FC236}">
                <a16:creationId xmlns:a16="http://schemas.microsoft.com/office/drawing/2014/main" id="{503477C0-10C7-8B46-FBF4-E4D0154A1785}"/>
              </a:ext>
            </a:extLst>
          </p:cNvPr>
          <p:cNvSpPr txBox="1"/>
          <p:nvPr/>
        </p:nvSpPr>
        <p:spPr>
          <a:xfrm>
            <a:off x="9582096" y="2908137"/>
            <a:ext cx="1612117" cy="307777"/>
          </a:xfrm>
          <a:prstGeom prst="rect">
            <a:avLst/>
          </a:prstGeom>
          <a:noFill/>
        </p:spPr>
        <p:txBody>
          <a:bodyPr wrap="square" lIns="91440" tIns="45720" rIns="91440" bIns="45720" rtlCol="0" anchor="t">
            <a:spAutoFit/>
          </a:bodyPr>
          <a:lstStyle>
            <a:defPPr>
              <a:defRPr lang="zh-TW"/>
            </a:defPPr>
            <a:lvl1pPr algn="ctr">
              <a:defRPr sz="1400" b="1">
                <a:solidFill>
                  <a:schemeClr val="bg1"/>
                </a:solidFill>
              </a:defRPr>
            </a:lvl1pPr>
          </a:lstStyle>
          <a:p>
            <a:r>
              <a:rPr lang="en-US"/>
              <a:t>TS-h1683XU-RP</a:t>
            </a:r>
          </a:p>
        </p:txBody>
      </p:sp>
      <p:pic>
        <p:nvPicPr>
          <p:cNvPr id="51" name="Picture 6" descr=" "/>
          <p:cNvPicPr>
            <a:picLocks noChangeAspect="1" noChangeArrowheads="1"/>
          </p:cNvPicPr>
          <p:nvPr/>
        </p:nvPicPr>
        <p:blipFill rotWithShape="1">
          <a:blip r:embed="rId5">
            <a:extLst>
              <a:ext uri="{28A0092B-C50C-407E-A947-70E740481C1C}">
                <a14:useLocalDpi xmlns:a14="http://schemas.microsoft.com/office/drawing/2010/main" val="0"/>
              </a:ext>
            </a:extLst>
          </a:blip>
          <a:srcRect t="30599" b="28005"/>
          <a:stretch/>
        </p:blipFill>
        <p:spPr bwMode="auto">
          <a:xfrm>
            <a:off x="2996211" y="4098045"/>
            <a:ext cx="5248568" cy="135794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47304BDF-277B-D351-664C-4D9F63A0D19D}"/>
              </a:ext>
            </a:extLst>
          </p:cNvPr>
          <p:cNvSpPr>
            <a:spLocks noGrp="1"/>
          </p:cNvSpPr>
          <p:nvPr>
            <p:ph type="title"/>
          </p:nvPr>
        </p:nvSpPr>
        <p:spPr/>
        <p:txBody>
          <a:bodyPr/>
          <a:lstStyle/>
          <a:p>
            <a:r>
              <a:rPr lang="zh-TW" altLang="en-US">
                <a:ea typeface="微軟正黑體"/>
                <a:cs typeface="Arial"/>
              </a:rPr>
              <a:t>Easily Create a High-Speed 10GbE </a:t>
            </a:r>
            <a:br>
              <a:rPr lang="zh-TW" altLang="en-US">
                <a:ea typeface="微軟正黑體"/>
                <a:cs typeface="Arial"/>
              </a:rPr>
            </a:br>
            <a:r>
              <a:rPr lang="zh-TW" altLang="en-US">
                <a:ea typeface="微軟正黑體"/>
                <a:cs typeface="Arial"/>
              </a:rPr>
              <a:t>Network Studio Environments</a:t>
            </a:r>
            <a:endParaRPr lang="zh-TW" altLang="en-US">
              <a:cs typeface="Arial"/>
            </a:endParaRPr>
          </a:p>
        </p:txBody>
      </p:sp>
      <p:grpSp>
        <p:nvGrpSpPr>
          <p:cNvPr id="10" name="群組 9">
            <a:extLst>
              <a:ext uri="{FF2B5EF4-FFF2-40B4-BE49-F238E27FC236}">
                <a16:creationId xmlns:a16="http://schemas.microsoft.com/office/drawing/2014/main" id="{F38E3776-CEB5-94DD-CD06-514CC4DE79AC}"/>
              </a:ext>
            </a:extLst>
          </p:cNvPr>
          <p:cNvGrpSpPr/>
          <p:nvPr/>
        </p:nvGrpSpPr>
        <p:grpSpPr>
          <a:xfrm>
            <a:off x="927635" y="5026365"/>
            <a:ext cx="1568998" cy="1725539"/>
            <a:chOff x="1218812" y="5808218"/>
            <a:chExt cx="2027434" cy="2229714"/>
          </a:xfrm>
        </p:grpSpPr>
        <p:pic>
          <p:nvPicPr>
            <p:cNvPr id="6" name="圖片 5" descr="一張含有 文字, 硬紙盒, 紫色, 箱子 的圖片&#10;&#10;自動產生的描述">
              <a:extLst>
                <a:ext uri="{FF2B5EF4-FFF2-40B4-BE49-F238E27FC236}">
                  <a16:creationId xmlns:a16="http://schemas.microsoft.com/office/drawing/2014/main" id="{70283B6F-C5CF-4042-6270-69B8BC12B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812" y="5994267"/>
              <a:ext cx="1387747" cy="2043665"/>
            </a:xfrm>
            <a:prstGeom prst="rect">
              <a:avLst/>
            </a:prstGeom>
          </p:spPr>
        </p:pic>
        <p:pic>
          <p:nvPicPr>
            <p:cNvPr id="12" name="圖片 11" descr="一張含有 螢幕擷取畫面, 文字, 電子產品, 電子工程 的圖片&#10;&#10;自動產生的描述">
              <a:extLst>
                <a:ext uri="{FF2B5EF4-FFF2-40B4-BE49-F238E27FC236}">
                  <a16:creationId xmlns:a16="http://schemas.microsoft.com/office/drawing/2014/main" id="{18082B49-667B-19AB-EFA3-428EDE003839}"/>
                </a:ext>
              </a:extLst>
            </p:cNvPr>
            <p:cNvPicPr>
              <a:picLocks noChangeAspect="1"/>
            </p:cNvPicPr>
            <p:nvPr/>
          </p:nvPicPr>
          <p:blipFill>
            <a:blip r:embed="rId7"/>
            <a:stretch>
              <a:fillRect/>
            </a:stretch>
          </p:blipFill>
          <p:spPr>
            <a:xfrm>
              <a:off x="1793366" y="5808218"/>
              <a:ext cx="1452880" cy="904917"/>
            </a:xfrm>
            <a:prstGeom prst="rect">
              <a:avLst/>
            </a:prstGeom>
          </p:spPr>
        </p:pic>
      </p:grpSp>
      <p:sp>
        <p:nvSpPr>
          <p:cNvPr id="15" name="TextBox 5">
            <a:extLst>
              <a:ext uri="{FF2B5EF4-FFF2-40B4-BE49-F238E27FC236}">
                <a16:creationId xmlns:a16="http://schemas.microsoft.com/office/drawing/2014/main" id="{71B53DDB-35EA-653D-12FD-AFCFEF059F4C}"/>
              </a:ext>
            </a:extLst>
          </p:cNvPr>
          <p:cNvSpPr txBox="1"/>
          <p:nvPr/>
        </p:nvSpPr>
        <p:spPr>
          <a:xfrm>
            <a:off x="283833" y="2572123"/>
            <a:ext cx="2331777" cy="307777"/>
          </a:xfrm>
          <a:prstGeom prst="rect">
            <a:avLst/>
          </a:prstGeom>
          <a:noFill/>
        </p:spPr>
        <p:txBody>
          <a:bodyPr wrap="square" lIns="91440" tIns="45720" rIns="91440" bIns="45720" rtlCol="0" anchor="t">
            <a:spAutoFit/>
          </a:bodyPr>
          <a:lstStyle/>
          <a:p>
            <a:pPr algn="ctr"/>
            <a:r>
              <a:rPr lang="en-US" sz="1400" b="1">
                <a:solidFill>
                  <a:schemeClr val="bg1"/>
                </a:solidFill>
              </a:rPr>
              <a:t>PC + QXG-10G2SF-X710</a:t>
            </a:r>
            <a:endParaRPr lang="en-US" sz="1400" b="1">
              <a:solidFill>
                <a:schemeClr val="bg1"/>
              </a:solidFill>
              <a:ea typeface="新細明體"/>
              <a:cs typeface="Calibri"/>
            </a:endParaRPr>
          </a:p>
        </p:txBody>
      </p:sp>
      <p:grpSp>
        <p:nvGrpSpPr>
          <p:cNvPr id="16" name="群組 15">
            <a:extLst>
              <a:ext uri="{FF2B5EF4-FFF2-40B4-BE49-F238E27FC236}">
                <a16:creationId xmlns:a16="http://schemas.microsoft.com/office/drawing/2014/main" id="{B3250EA1-2B24-3043-FF5E-17E9D10FB948}"/>
              </a:ext>
            </a:extLst>
          </p:cNvPr>
          <p:cNvGrpSpPr/>
          <p:nvPr/>
        </p:nvGrpSpPr>
        <p:grpSpPr>
          <a:xfrm>
            <a:off x="927635" y="2825358"/>
            <a:ext cx="1568998" cy="1725539"/>
            <a:chOff x="1218812" y="5808218"/>
            <a:chExt cx="2027434" cy="2229714"/>
          </a:xfrm>
        </p:grpSpPr>
        <p:pic>
          <p:nvPicPr>
            <p:cNvPr id="17" name="圖片 16" descr="一張含有 文字, 硬紙盒, 紫色, 箱子 的圖片&#10;&#10;自動產生的描述">
              <a:extLst>
                <a:ext uri="{FF2B5EF4-FFF2-40B4-BE49-F238E27FC236}">
                  <a16:creationId xmlns:a16="http://schemas.microsoft.com/office/drawing/2014/main" id="{6E6068DB-DF1E-3125-6393-6981597805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812" y="5994267"/>
              <a:ext cx="1387747" cy="2043665"/>
            </a:xfrm>
            <a:prstGeom prst="rect">
              <a:avLst/>
            </a:prstGeom>
          </p:spPr>
        </p:pic>
        <p:pic>
          <p:nvPicPr>
            <p:cNvPr id="18" name="圖片 17" descr="一張含有 螢幕擷取畫面, 文字, 電子產品, 電子工程 的圖片&#10;&#10;自動產生的描述">
              <a:extLst>
                <a:ext uri="{FF2B5EF4-FFF2-40B4-BE49-F238E27FC236}">
                  <a16:creationId xmlns:a16="http://schemas.microsoft.com/office/drawing/2014/main" id="{F7C1522A-8E6D-2698-6D4E-F04BDEF319A0}"/>
                </a:ext>
              </a:extLst>
            </p:cNvPr>
            <p:cNvPicPr>
              <a:picLocks noChangeAspect="1"/>
            </p:cNvPicPr>
            <p:nvPr/>
          </p:nvPicPr>
          <p:blipFill>
            <a:blip r:embed="rId7"/>
            <a:stretch>
              <a:fillRect/>
            </a:stretch>
          </p:blipFill>
          <p:spPr>
            <a:xfrm>
              <a:off x="1793366" y="5808218"/>
              <a:ext cx="1452880" cy="904917"/>
            </a:xfrm>
            <a:prstGeom prst="rect">
              <a:avLst/>
            </a:prstGeom>
          </p:spPr>
        </p:pic>
      </p:grpSp>
      <p:sp>
        <p:nvSpPr>
          <p:cNvPr id="20" name="文字方塊 19">
            <a:extLst>
              <a:ext uri="{FF2B5EF4-FFF2-40B4-BE49-F238E27FC236}">
                <a16:creationId xmlns:a16="http://schemas.microsoft.com/office/drawing/2014/main" id="{FFBB5219-81B8-6223-A9BF-3F0BBE76EE47}"/>
              </a:ext>
            </a:extLst>
          </p:cNvPr>
          <p:cNvSpPr txBox="1"/>
          <p:nvPr/>
        </p:nvSpPr>
        <p:spPr>
          <a:xfrm>
            <a:off x="2206212" y="3548841"/>
            <a:ext cx="1074458" cy="369332"/>
          </a:xfrm>
          <a:prstGeom prst="rect">
            <a:avLst/>
          </a:prstGeom>
          <a:noFill/>
        </p:spPr>
        <p:txBody>
          <a:bodyPr wrap="square" rtlCol="0">
            <a:spAutoFit/>
          </a:bodyPr>
          <a:lstStyle/>
          <a:p>
            <a:pPr algn="ctr"/>
            <a:r>
              <a:rPr lang="en-US" altLang="zh-TW" b="1"/>
              <a:t>10GbE</a:t>
            </a:r>
            <a:endParaRPr lang="zh-TW" altLang="en-US" b="1"/>
          </a:p>
        </p:txBody>
      </p:sp>
      <p:sp>
        <p:nvSpPr>
          <p:cNvPr id="26" name="TextBox 41">
            <a:extLst>
              <a:ext uri="{FF2B5EF4-FFF2-40B4-BE49-F238E27FC236}">
                <a16:creationId xmlns:a16="http://schemas.microsoft.com/office/drawing/2014/main" id="{434B1D2D-4E47-9C40-A21D-3672859C8FFE}"/>
              </a:ext>
            </a:extLst>
          </p:cNvPr>
          <p:cNvSpPr txBox="1"/>
          <p:nvPr/>
        </p:nvSpPr>
        <p:spPr>
          <a:xfrm>
            <a:off x="4339150" y="5538403"/>
            <a:ext cx="2592902" cy="369332"/>
          </a:xfrm>
          <a:prstGeom prst="rect">
            <a:avLst/>
          </a:prstGeom>
          <a:noFill/>
        </p:spPr>
        <p:txBody>
          <a:bodyPr wrap="square" rtlCol="0">
            <a:spAutoFit/>
          </a:bodyPr>
          <a:lstStyle/>
          <a:p>
            <a:pPr algn="ctr"/>
            <a:r>
              <a:rPr lang="en-US" b="1"/>
              <a:t>QSW-M3216R-8S8T</a:t>
            </a:r>
          </a:p>
        </p:txBody>
      </p:sp>
      <p:sp>
        <p:nvSpPr>
          <p:cNvPr id="25" name="文字方塊 24">
            <a:extLst>
              <a:ext uri="{FF2B5EF4-FFF2-40B4-BE49-F238E27FC236}">
                <a16:creationId xmlns:a16="http://schemas.microsoft.com/office/drawing/2014/main" id="{C2824C78-C510-B417-0C12-42D76ACC3C06}"/>
              </a:ext>
            </a:extLst>
          </p:cNvPr>
          <p:cNvSpPr txBox="1"/>
          <p:nvPr/>
        </p:nvSpPr>
        <p:spPr>
          <a:xfrm>
            <a:off x="2206212" y="5710727"/>
            <a:ext cx="1074458" cy="369332"/>
          </a:xfrm>
          <a:prstGeom prst="rect">
            <a:avLst/>
          </a:prstGeom>
          <a:noFill/>
        </p:spPr>
        <p:txBody>
          <a:bodyPr wrap="square" rtlCol="0">
            <a:spAutoFit/>
          </a:bodyPr>
          <a:lstStyle/>
          <a:p>
            <a:pPr algn="ctr"/>
            <a:r>
              <a:rPr lang="en-US" altLang="zh-TW" b="1"/>
              <a:t>10GbE</a:t>
            </a:r>
            <a:endParaRPr lang="zh-TW" altLang="en-US" b="1"/>
          </a:p>
        </p:txBody>
      </p:sp>
      <p:sp>
        <p:nvSpPr>
          <p:cNvPr id="28" name="向右箭號 17">
            <a:extLst>
              <a:ext uri="{FF2B5EF4-FFF2-40B4-BE49-F238E27FC236}">
                <a16:creationId xmlns:a16="http://schemas.microsoft.com/office/drawing/2014/main" id="{3AF39528-D818-D5C3-7E07-FD7A728B43C4}"/>
              </a:ext>
            </a:extLst>
          </p:cNvPr>
          <p:cNvSpPr/>
          <p:nvPr/>
        </p:nvSpPr>
        <p:spPr>
          <a:xfrm>
            <a:off x="7422751" y="3401646"/>
            <a:ext cx="1624413" cy="655191"/>
          </a:xfrm>
          <a:prstGeom prst="rightArrow">
            <a:avLst>
              <a:gd name="adj1" fmla="val 50000"/>
              <a:gd name="adj2" fmla="val 56883"/>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9" name="文字方塊 28">
            <a:extLst>
              <a:ext uri="{FF2B5EF4-FFF2-40B4-BE49-F238E27FC236}">
                <a16:creationId xmlns:a16="http://schemas.microsoft.com/office/drawing/2014/main" id="{E30867C4-A01B-7312-87CC-3F243E9DA804}"/>
              </a:ext>
            </a:extLst>
          </p:cNvPr>
          <p:cNvSpPr txBox="1"/>
          <p:nvPr/>
        </p:nvSpPr>
        <p:spPr>
          <a:xfrm>
            <a:off x="7562663" y="3548841"/>
            <a:ext cx="1074458" cy="369332"/>
          </a:xfrm>
          <a:prstGeom prst="rect">
            <a:avLst/>
          </a:prstGeom>
          <a:noFill/>
        </p:spPr>
        <p:txBody>
          <a:bodyPr wrap="square" rtlCol="0">
            <a:spAutoFit/>
          </a:bodyPr>
          <a:lstStyle/>
          <a:p>
            <a:pPr algn="ctr"/>
            <a:r>
              <a:rPr lang="en-US" altLang="zh-TW" b="1"/>
              <a:t>10GbE</a:t>
            </a:r>
            <a:endParaRPr lang="zh-TW" altLang="en-US" b="1"/>
          </a:p>
        </p:txBody>
      </p:sp>
      <p:sp>
        <p:nvSpPr>
          <p:cNvPr id="31" name="向右箭號 17">
            <a:extLst>
              <a:ext uri="{FF2B5EF4-FFF2-40B4-BE49-F238E27FC236}">
                <a16:creationId xmlns:a16="http://schemas.microsoft.com/office/drawing/2014/main" id="{192A1E11-1D40-36D1-494B-F287D71FD091}"/>
              </a:ext>
            </a:extLst>
          </p:cNvPr>
          <p:cNvSpPr/>
          <p:nvPr/>
        </p:nvSpPr>
        <p:spPr>
          <a:xfrm>
            <a:off x="7422751" y="5572392"/>
            <a:ext cx="1624413" cy="646331"/>
          </a:xfrm>
          <a:prstGeom prst="rightArrow">
            <a:avLst>
              <a:gd name="adj1" fmla="val 50000"/>
              <a:gd name="adj2" fmla="val 56883"/>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5" name="文字方塊 34">
            <a:extLst>
              <a:ext uri="{FF2B5EF4-FFF2-40B4-BE49-F238E27FC236}">
                <a16:creationId xmlns:a16="http://schemas.microsoft.com/office/drawing/2014/main" id="{2A020D61-E715-1C1B-B0DF-B8B8F30BF871}"/>
              </a:ext>
            </a:extLst>
          </p:cNvPr>
          <p:cNvSpPr txBox="1"/>
          <p:nvPr/>
        </p:nvSpPr>
        <p:spPr>
          <a:xfrm>
            <a:off x="7562663" y="5710727"/>
            <a:ext cx="1074458" cy="369332"/>
          </a:xfrm>
          <a:prstGeom prst="rect">
            <a:avLst/>
          </a:prstGeom>
          <a:noFill/>
        </p:spPr>
        <p:txBody>
          <a:bodyPr wrap="square" rtlCol="0">
            <a:spAutoFit/>
          </a:bodyPr>
          <a:lstStyle/>
          <a:p>
            <a:pPr algn="ctr"/>
            <a:r>
              <a:rPr lang="en-US" altLang="zh-TW" b="1"/>
              <a:t>10GbE</a:t>
            </a:r>
            <a:endParaRPr lang="zh-TW" altLang="en-US" b="1"/>
          </a:p>
        </p:txBody>
      </p:sp>
      <p:pic>
        <p:nvPicPr>
          <p:cNvPr id="4" name="圖片 3" descr=" ">
            <a:extLst>
              <a:ext uri="{FF2B5EF4-FFF2-40B4-BE49-F238E27FC236}">
                <a16:creationId xmlns:a16="http://schemas.microsoft.com/office/drawing/2014/main" id="{40ABAA19-445B-FC91-84B4-185864F9B257}"/>
              </a:ext>
            </a:extLst>
          </p:cNvPr>
          <p:cNvPicPr>
            <a:picLocks noChangeAspect="1"/>
          </p:cNvPicPr>
          <p:nvPr/>
        </p:nvPicPr>
        <p:blipFill rotWithShape="1">
          <a:blip r:embed="rId8"/>
          <a:srcRect t="29167" b="11614"/>
          <a:stretch/>
        </p:blipFill>
        <p:spPr>
          <a:xfrm>
            <a:off x="8912450" y="3131225"/>
            <a:ext cx="3017520" cy="1116916"/>
          </a:xfrm>
          <a:prstGeom prst="rect">
            <a:avLst/>
          </a:prstGeom>
        </p:spPr>
      </p:pic>
      <p:pic>
        <p:nvPicPr>
          <p:cNvPr id="5" name="圖片 4" descr="TS-h1886XU-RP R2 | Szoftver specifikáció | QNAP (HU)">
            <a:extLst>
              <a:ext uri="{FF2B5EF4-FFF2-40B4-BE49-F238E27FC236}">
                <a16:creationId xmlns:a16="http://schemas.microsoft.com/office/drawing/2014/main" id="{49DDD869-7D3E-16C2-F918-3E283060B015}"/>
              </a:ext>
            </a:extLst>
          </p:cNvPr>
          <p:cNvPicPr>
            <a:picLocks noChangeAspect="1"/>
          </p:cNvPicPr>
          <p:nvPr/>
        </p:nvPicPr>
        <p:blipFill rotWithShape="1">
          <a:blip r:embed="rId9"/>
          <a:srcRect t="37824" r="-324" b="9844"/>
          <a:stretch/>
        </p:blipFill>
        <p:spPr>
          <a:xfrm>
            <a:off x="8920484" y="5324130"/>
            <a:ext cx="3017892" cy="985832"/>
          </a:xfrm>
          <a:prstGeom prst="rect">
            <a:avLst/>
          </a:prstGeom>
        </p:spPr>
      </p:pic>
    </p:spTree>
    <p:extLst>
      <p:ext uri="{BB962C8B-B14F-4D97-AF65-F5344CB8AC3E}">
        <p14:creationId xmlns:p14="http://schemas.microsoft.com/office/powerpoint/2010/main" val="2187157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a:extLst>
              <a:ext uri="{FF2B5EF4-FFF2-40B4-BE49-F238E27FC236}">
                <a16:creationId xmlns:a16="http://schemas.microsoft.com/office/drawing/2014/main" id="{C3922BAB-8F3F-48E2-8C06-4CFAE4BE57FE}"/>
              </a:ext>
            </a:extLst>
          </p:cNvPr>
          <p:cNvSpPr/>
          <p:nvPr/>
        </p:nvSpPr>
        <p:spPr>
          <a:xfrm>
            <a:off x="6465837" y="1592447"/>
            <a:ext cx="2158420" cy="389784"/>
          </a:xfrm>
          <a:prstGeom prst="rect">
            <a:avLst/>
          </a:prstGeom>
          <a:gradFill>
            <a:gsLst>
              <a:gs pos="100000">
                <a:srgbClr val="D22D00"/>
              </a:gs>
              <a:gs pos="0">
                <a:srgbClr val="FF3C04"/>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矩形 39">
            <a:extLst>
              <a:ext uri="{FF2B5EF4-FFF2-40B4-BE49-F238E27FC236}">
                <a16:creationId xmlns:a16="http://schemas.microsoft.com/office/drawing/2014/main" id="{936FB353-09B8-4225-8E24-B6637F8E5794}"/>
              </a:ext>
            </a:extLst>
          </p:cNvPr>
          <p:cNvSpPr/>
          <p:nvPr/>
        </p:nvSpPr>
        <p:spPr>
          <a:xfrm>
            <a:off x="3574571" y="1592447"/>
            <a:ext cx="2525277" cy="407504"/>
          </a:xfrm>
          <a:prstGeom prst="rect">
            <a:avLst/>
          </a:prstGeom>
          <a:gradFill>
            <a:gsLst>
              <a:gs pos="0">
                <a:srgbClr val="0095FB"/>
              </a:gs>
              <a:gs pos="52000">
                <a:srgbClr val="0087E6"/>
              </a:gs>
              <a:gs pos="100000">
                <a:srgbClr val="005CBF"/>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1" name="圖片 40">
            <a:extLst>
              <a:ext uri="{FF2B5EF4-FFF2-40B4-BE49-F238E27FC236}">
                <a16:creationId xmlns:a16="http://schemas.microsoft.com/office/drawing/2014/main" id="{D3E6F258-775B-4EF8-B714-555862DB11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758" b="30232"/>
          <a:stretch/>
        </p:blipFill>
        <p:spPr>
          <a:xfrm>
            <a:off x="2222321" y="2265596"/>
            <a:ext cx="7449051" cy="1863047"/>
          </a:xfrm>
          <a:prstGeom prst="rect">
            <a:avLst/>
          </a:prstGeom>
          <a:noFill/>
          <a:effectLst>
            <a:outerShdw blurRad="381000" dist="330200" dir="8100000" sx="95000" sy="95000" algn="tr" rotWithShape="0">
              <a:prstClr val="black">
                <a:alpha val="49000"/>
              </a:prstClr>
            </a:outerShdw>
          </a:effectLst>
        </p:spPr>
      </p:pic>
      <p:sp>
        <p:nvSpPr>
          <p:cNvPr id="42" name="矩形 41">
            <a:extLst>
              <a:ext uri="{FF2B5EF4-FFF2-40B4-BE49-F238E27FC236}">
                <a16:creationId xmlns:a16="http://schemas.microsoft.com/office/drawing/2014/main" id="{BA465CC2-A65C-4BC0-8500-C8C1260D9CF9}"/>
              </a:ext>
            </a:extLst>
          </p:cNvPr>
          <p:cNvSpPr/>
          <p:nvPr/>
        </p:nvSpPr>
        <p:spPr>
          <a:xfrm>
            <a:off x="3834583" y="2831637"/>
            <a:ext cx="2354097" cy="968783"/>
          </a:xfrm>
          <a:prstGeom prst="rect">
            <a:avLst/>
          </a:prstGeom>
          <a:solidFill>
            <a:srgbClr val="00B0F0">
              <a:alpha val="20000"/>
            </a:srgb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3" name="直線單箭頭接點 42">
            <a:extLst>
              <a:ext uri="{FF2B5EF4-FFF2-40B4-BE49-F238E27FC236}">
                <a16:creationId xmlns:a16="http://schemas.microsoft.com/office/drawing/2014/main" id="{0A63DAA6-2F4E-4DA7-A25B-63D708A81064}"/>
              </a:ext>
            </a:extLst>
          </p:cNvPr>
          <p:cNvCxnSpPr>
            <a:cxnSpLocks/>
          </p:cNvCxnSpPr>
          <p:nvPr/>
        </p:nvCxnSpPr>
        <p:spPr>
          <a:xfrm flipV="1">
            <a:off x="5023280" y="2003005"/>
            <a:ext cx="0" cy="814535"/>
          </a:xfrm>
          <a:prstGeom prst="straightConnector1">
            <a:avLst/>
          </a:prstGeom>
          <a:ln w="38100" cap="rnd">
            <a:solidFill>
              <a:srgbClr val="2FABFF"/>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876D6787-75BA-430D-B5D0-ED5C1127E0F2}"/>
              </a:ext>
            </a:extLst>
          </p:cNvPr>
          <p:cNvSpPr txBox="1"/>
          <p:nvPr/>
        </p:nvSpPr>
        <p:spPr>
          <a:xfrm>
            <a:off x="3577102" y="1657313"/>
            <a:ext cx="252907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050" b="1">
                <a:solidFill>
                  <a:schemeClr val="bg1"/>
                </a:solidFill>
                <a:latin typeface="+mj-lt"/>
                <a:ea typeface="微軟正黑體"/>
                <a:sym typeface="Arial" panose="020B0604020202020204" pitchFamily="34" charset="0"/>
              </a:rPr>
              <a:t>8 x 10GbE SFP+ </a:t>
            </a:r>
            <a:r>
              <a:rPr lang="zh-TW" altLang="en-US" sz="1050" b="1">
                <a:solidFill>
                  <a:schemeClr val="bg1"/>
                </a:solidFill>
                <a:latin typeface="+mj-lt"/>
                <a:ea typeface="微軟正黑體"/>
                <a:sym typeface="Arial" panose="020B0604020202020204" pitchFamily="34" charset="0"/>
              </a:rPr>
              <a:t>Optical Fiber Port</a:t>
            </a:r>
            <a:endParaRPr lang="en-GB" altLang="zh-TW" sz="1050" b="1">
              <a:solidFill>
                <a:schemeClr val="bg1"/>
              </a:solidFill>
              <a:latin typeface="+mj-lt"/>
              <a:ea typeface="微軟正黑體"/>
              <a:sym typeface="Arial" panose="020B0604020202020204" pitchFamily="34" charset="0"/>
            </a:endParaRPr>
          </a:p>
        </p:txBody>
      </p:sp>
      <p:sp>
        <p:nvSpPr>
          <p:cNvPr id="45" name="矩形 44">
            <a:extLst>
              <a:ext uri="{FF2B5EF4-FFF2-40B4-BE49-F238E27FC236}">
                <a16:creationId xmlns:a16="http://schemas.microsoft.com/office/drawing/2014/main" id="{0A8E06B3-BD6C-42DC-A1A2-2E40D06BCB4A}"/>
              </a:ext>
            </a:extLst>
          </p:cNvPr>
          <p:cNvSpPr/>
          <p:nvPr/>
        </p:nvSpPr>
        <p:spPr>
          <a:xfrm>
            <a:off x="6404802" y="2831637"/>
            <a:ext cx="2214720" cy="983596"/>
          </a:xfrm>
          <a:prstGeom prst="rect">
            <a:avLst/>
          </a:prstGeom>
          <a:solidFill>
            <a:srgbClr val="FF3C04">
              <a:alpha val="20000"/>
            </a:srgbClr>
          </a:solidFill>
          <a:ln w="25400">
            <a:solidFill>
              <a:srgbClr val="FF3C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6" name="直線單箭頭接點 45">
            <a:extLst>
              <a:ext uri="{FF2B5EF4-FFF2-40B4-BE49-F238E27FC236}">
                <a16:creationId xmlns:a16="http://schemas.microsoft.com/office/drawing/2014/main" id="{04804F7F-AFEF-4E7E-A84E-0DAC021259D5}"/>
              </a:ext>
            </a:extLst>
          </p:cNvPr>
          <p:cNvCxnSpPr>
            <a:cxnSpLocks/>
          </p:cNvCxnSpPr>
          <p:nvPr/>
        </p:nvCxnSpPr>
        <p:spPr>
          <a:xfrm flipV="1">
            <a:off x="7512162" y="2003004"/>
            <a:ext cx="0" cy="828635"/>
          </a:xfrm>
          <a:prstGeom prst="straightConnector1">
            <a:avLst/>
          </a:prstGeom>
          <a:noFill/>
          <a:ln w="38100" cap="rnd" cmpd="sng">
            <a:solidFill>
              <a:srgbClr val="FF3C04"/>
            </a:solidFill>
            <a:prstDash val="solid"/>
            <a:round/>
            <a:headEnd type="none" w="med" len="lg"/>
            <a:tailEnd type="triangle" w="med" len="med"/>
          </a:ln>
        </p:spPr>
      </p:cxnSp>
      <p:sp>
        <p:nvSpPr>
          <p:cNvPr id="47" name="文字方塊 46">
            <a:extLst>
              <a:ext uri="{FF2B5EF4-FFF2-40B4-BE49-F238E27FC236}">
                <a16:creationId xmlns:a16="http://schemas.microsoft.com/office/drawing/2014/main" id="{A7C2C6D3-6A9D-4036-88EB-B86E82CE7A3F}"/>
              </a:ext>
            </a:extLst>
          </p:cNvPr>
          <p:cNvSpPr txBox="1"/>
          <p:nvPr/>
        </p:nvSpPr>
        <p:spPr>
          <a:xfrm>
            <a:off x="6432952" y="1657313"/>
            <a:ext cx="215842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050" b="1">
                <a:solidFill>
                  <a:schemeClr val="bg1"/>
                </a:solidFill>
                <a:latin typeface="+mj-lt"/>
                <a:ea typeface="微軟正黑體"/>
                <a:sym typeface="Arial" panose="020B0604020202020204" pitchFamily="34" charset="0"/>
              </a:rPr>
              <a:t>8 x</a:t>
            </a:r>
            <a:r>
              <a:rPr lang="zh-TW" altLang="en-US" sz="1050" b="1">
                <a:solidFill>
                  <a:schemeClr val="bg1"/>
                </a:solidFill>
                <a:latin typeface="+mj-lt"/>
                <a:ea typeface="微軟正黑體"/>
                <a:sym typeface="Arial" panose="020B0604020202020204" pitchFamily="34" charset="0"/>
              </a:rPr>
              <a:t> </a:t>
            </a:r>
            <a:r>
              <a:rPr lang="en-GB" altLang="zh-TW" sz="1050" b="1">
                <a:solidFill>
                  <a:schemeClr val="bg1"/>
                </a:solidFill>
                <a:latin typeface="+mj-lt"/>
                <a:ea typeface="微軟正黑體"/>
                <a:sym typeface="Arial" panose="020B0604020202020204" pitchFamily="34" charset="0"/>
              </a:rPr>
              <a:t>10GbE RJ45 Ethernet Port</a:t>
            </a:r>
          </a:p>
        </p:txBody>
      </p:sp>
      <p:sp>
        <p:nvSpPr>
          <p:cNvPr id="61" name="矩形: 圓角 40">
            <a:extLst>
              <a:ext uri="{FF2B5EF4-FFF2-40B4-BE49-F238E27FC236}">
                <a16:creationId xmlns:a16="http://schemas.microsoft.com/office/drawing/2014/main" id="{B1BBC0C2-7E31-42AE-91B9-B14620559591}"/>
              </a:ext>
            </a:extLst>
          </p:cNvPr>
          <p:cNvSpPr/>
          <p:nvPr/>
        </p:nvSpPr>
        <p:spPr>
          <a:xfrm>
            <a:off x="2808093" y="1952319"/>
            <a:ext cx="2331659" cy="432792"/>
          </a:xfrm>
          <a:prstGeom prst="roundRect">
            <a:avLst>
              <a:gd name="adj" fmla="val 50000"/>
            </a:avLst>
          </a:prstGeom>
          <a:noFill/>
        </p:spPr>
        <p:txBody>
          <a:bodyPr wrap="square" rtlCol="0">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QSW-M3216R-8S8T</a:t>
            </a:r>
          </a:p>
        </p:txBody>
      </p:sp>
      <p:sp>
        <p:nvSpPr>
          <p:cNvPr id="2" name="標題 1">
            <a:extLst>
              <a:ext uri="{FF2B5EF4-FFF2-40B4-BE49-F238E27FC236}">
                <a16:creationId xmlns:a16="http://schemas.microsoft.com/office/drawing/2014/main" id="{8A47ABB2-A311-56CD-5265-6F7BF0AB0751}"/>
              </a:ext>
            </a:extLst>
          </p:cNvPr>
          <p:cNvSpPr>
            <a:spLocks noGrp="1"/>
          </p:cNvSpPr>
          <p:nvPr>
            <p:ph type="title"/>
          </p:nvPr>
        </p:nvSpPr>
        <p:spPr/>
        <p:txBody>
          <a:bodyPr>
            <a:normAutofit/>
          </a:bodyPr>
          <a:lstStyle/>
          <a:p>
            <a:r>
              <a:rPr lang="zh-TW" altLang="en-US" sz="4000">
                <a:ea typeface="微軟正黑體"/>
                <a:cs typeface="Arial"/>
              </a:rPr>
              <a:t>You'll also Need a Companion  Switch to Unlock the Full Potential of 10GbE Netwoek</a:t>
            </a:r>
            <a:endParaRPr lang="zh-TW" altLang="en-US" sz="4000" b="1">
              <a:cs typeface="Arial"/>
            </a:endParaRPr>
          </a:p>
        </p:txBody>
      </p:sp>
      <p:sp>
        <p:nvSpPr>
          <p:cNvPr id="19" name="矩形: 圓角 53">
            <a:extLst>
              <a:ext uri="{FF2B5EF4-FFF2-40B4-BE49-F238E27FC236}">
                <a16:creationId xmlns:a16="http://schemas.microsoft.com/office/drawing/2014/main" id="{5E9E44A1-D7C3-C28C-FDC3-D4D1FDE10236}"/>
              </a:ext>
            </a:extLst>
          </p:cNvPr>
          <p:cNvSpPr/>
          <p:nvPr/>
        </p:nvSpPr>
        <p:spPr>
          <a:xfrm>
            <a:off x="9125273" y="5774681"/>
            <a:ext cx="2214719" cy="432792"/>
          </a:xfrm>
          <a:prstGeom prst="roundRect">
            <a:avLst>
              <a:gd name="adj" fmla="val 50000"/>
            </a:avLst>
          </a:prstGeom>
          <a:noFill/>
        </p:spPr>
        <p:txBody>
          <a:bodyPr wrap="square" rtlCol="0">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QSW-M2106-4C</a:t>
            </a:r>
          </a:p>
        </p:txBody>
      </p:sp>
      <p:pic>
        <p:nvPicPr>
          <p:cNvPr id="4" name="Picture 4" descr=" ">
            <a:extLst>
              <a:ext uri="{FF2B5EF4-FFF2-40B4-BE49-F238E27FC236}">
                <a16:creationId xmlns:a16="http://schemas.microsoft.com/office/drawing/2014/main" id="{317F6FCE-D9C0-96C6-3571-BEB093864C8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049" b="31684"/>
          <a:stretch/>
        </p:blipFill>
        <p:spPr bwMode="auto">
          <a:xfrm>
            <a:off x="7204678" y="4991891"/>
            <a:ext cx="3841190" cy="918679"/>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E593DF8D-F023-E038-4360-FC9BC49AEE7C}"/>
              </a:ext>
            </a:extLst>
          </p:cNvPr>
          <p:cNvSpPr/>
          <p:nvPr/>
        </p:nvSpPr>
        <p:spPr>
          <a:xfrm>
            <a:off x="8915465" y="4265129"/>
            <a:ext cx="2086532" cy="522755"/>
          </a:xfrm>
          <a:prstGeom prst="rect">
            <a:avLst/>
          </a:prstGeom>
          <a:gradFill>
            <a:gsLst>
              <a:gs pos="100000">
                <a:srgbClr val="D22D00"/>
              </a:gs>
              <a:gs pos="0">
                <a:srgbClr val="FF3C04"/>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latin typeface="Arial" panose="020B0604020202020204" pitchFamily="34" charset="0"/>
              <a:ea typeface="微軟正黑體" panose="020B0604030504040204" pitchFamily="34" charset="-120"/>
              <a:sym typeface="Arial" panose="020B0604020202020204" pitchFamily="34" charset="0"/>
            </a:endParaRPr>
          </a:p>
        </p:txBody>
      </p:sp>
      <p:sp>
        <p:nvSpPr>
          <p:cNvPr id="7" name="矩形 6">
            <a:extLst>
              <a:ext uri="{FF2B5EF4-FFF2-40B4-BE49-F238E27FC236}">
                <a16:creationId xmlns:a16="http://schemas.microsoft.com/office/drawing/2014/main" id="{8734EFB8-42C1-48B4-72E6-50B530DDF234}"/>
              </a:ext>
            </a:extLst>
          </p:cNvPr>
          <p:cNvSpPr/>
          <p:nvPr/>
        </p:nvSpPr>
        <p:spPr>
          <a:xfrm>
            <a:off x="7411878" y="4264167"/>
            <a:ext cx="1319337" cy="508112"/>
          </a:xfrm>
          <a:prstGeom prst="rect">
            <a:avLst/>
          </a:prstGeom>
          <a:gradFill>
            <a:gsLst>
              <a:gs pos="0">
                <a:srgbClr val="0095FB"/>
              </a:gs>
              <a:gs pos="52000">
                <a:srgbClr val="0087E6"/>
              </a:gs>
              <a:gs pos="100000">
                <a:srgbClr val="005CBF"/>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13">
            <a:extLst>
              <a:ext uri="{FF2B5EF4-FFF2-40B4-BE49-F238E27FC236}">
                <a16:creationId xmlns:a16="http://schemas.microsoft.com/office/drawing/2014/main" id="{D5E32A17-924A-F521-F07F-52B646D03A4A}"/>
              </a:ext>
            </a:extLst>
          </p:cNvPr>
          <p:cNvSpPr/>
          <p:nvPr/>
        </p:nvSpPr>
        <p:spPr>
          <a:xfrm>
            <a:off x="7743389" y="5365532"/>
            <a:ext cx="656317" cy="439799"/>
          </a:xfrm>
          <a:prstGeom prst="rect">
            <a:avLst/>
          </a:prstGeom>
          <a:solidFill>
            <a:srgbClr val="00B0F0">
              <a:alpha val="20000"/>
            </a:srgb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5" name="矩形 14">
            <a:extLst>
              <a:ext uri="{FF2B5EF4-FFF2-40B4-BE49-F238E27FC236}">
                <a16:creationId xmlns:a16="http://schemas.microsoft.com/office/drawing/2014/main" id="{040AA631-9CF5-828A-849F-F8C68C3ACDB4}"/>
              </a:ext>
            </a:extLst>
          </p:cNvPr>
          <p:cNvSpPr/>
          <p:nvPr/>
        </p:nvSpPr>
        <p:spPr>
          <a:xfrm>
            <a:off x="8666757" y="5374607"/>
            <a:ext cx="2009686" cy="430724"/>
          </a:xfrm>
          <a:prstGeom prst="rect">
            <a:avLst/>
          </a:prstGeom>
          <a:solidFill>
            <a:srgbClr val="FF3C04">
              <a:alpha val="20000"/>
            </a:srgbClr>
          </a:solidFill>
          <a:ln w="25400">
            <a:solidFill>
              <a:srgbClr val="FF3C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6" name="文字方塊 15">
            <a:extLst>
              <a:ext uri="{FF2B5EF4-FFF2-40B4-BE49-F238E27FC236}">
                <a16:creationId xmlns:a16="http://schemas.microsoft.com/office/drawing/2014/main" id="{5A8430DD-E48D-FB15-4262-223C0D7EEF49}"/>
              </a:ext>
            </a:extLst>
          </p:cNvPr>
          <p:cNvSpPr txBox="1"/>
          <p:nvPr/>
        </p:nvSpPr>
        <p:spPr>
          <a:xfrm>
            <a:off x="7410472" y="4294111"/>
            <a:ext cx="130716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b="1">
                <a:solidFill>
                  <a:schemeClr val="bg1"/>
                </a:solidFill>
                <a:latin typeface="Arial"/>
                <a:ea typeface="微軟正黑體"/>
                <a:cs typeface="Arial"/>
                <a:sym typeface="Arial" panose="020B0604020202020204" pitchFamily="34" charset="0"/>
              </a:rPr>
              <a:t>6</a:t>
            </a:r>
            <a:r>
              <a:rPr lang="zh-TW" altLang="en-US" sz="1050" b="1">
                <a:solidFill>
                  <a:schemeClr val="bg1"/>
                </a:solidFill>
                <a:latin typeface="Arial"/>
                <a:ea typeface="微軟正黑體"/>
                <a:cs typeface="Arial"/>
                <a:sym typeface="Arial" panose="020B0604020202020204" pitchFamily="34" charset="0"/>
              </a:rPr>
              <a:t> x </a:t>
            </a:r>
            <a:r>
              <a:rPr lang="en-US" altLang="zh-TW" sz="1050" b="1">
                <a:solidFill>
                  <a:schemeClr val="bg1"/>
                </a:solidFill>
                <a:latin typeface="Arial"/>
                <a:ea typeface="微軟正黑體"/>
                <a:cs typeface="Arial"/>
                <a:sym typeface="Arial" panose="020B0604020202020204" pitchFamily="34" charset="0"/>
              </a:rPr>
              <a:t>2.5</a:t>
            </a:r>
            <a:r>
              <a:rPr lang="en-GB" altLang="zh-TW" sz="1050" b="1">
                <a:solidFill>
                  <a:schemeClr val="bg1"/>
                </a:solidFill>
                <a:latin typeface="Arial"/>
                <a:ea typeface="微軟正黑體"/>
                <a:cs typeface="Arial"/>
                <a:sym typeface="Arial" panose="020B0604020202020204" pitchFamily="34" charset="0"/>
              </a:rPr>
              <a:t>GbE RJ45 </a:t>
            </a:r>
            <a:r>
              <a:rPr lang="zh-TW" altLang="en-US" sz="1050" b="1">
                <a:solidFill>
                  <a:schemeClr val="bg1"/>
                </a:solidFill>
                <a:latin typeface="Arial"/>
                <a:ea typeface="微軟正黑體"/>
                <a:cs typeface="Arial"/>
                <a:sym typeface="Arial" panose="020B0604020202020204" pitchFamily="34" charset="0"/>
              </a:rPr>
              <a:t>Ethernet Port</a:t>
            </a:r>
            <a:endParaRPr lang="en-GB" altLang="zh-TW" sz="1050" b="1">
              <a:solidFill>
                <a:schemeClr val="bg1"/>
              </a:solidFill>
              <a:latin typeface="Arial"/>
              <a:ea typeface="微軟正黑體"/>
              <a:cs typeface="Arial"/>
            </a:endParaRPr>
          </a:p>
        </p:txBody>
      </p:sp>
      <p:sp>
        <p:nvSpPr>
          <p:cNvPr id="17" name="文字方塊 16">
            <a:extLst>
              <a:ext uri="{FF2B5EF4-FFF2-40B4-BE49-F238E27FC236}">
                <a16:creationId xmlns:a16="http://schemas.microsoft.com/office/drawing/2014/main" id="{A1BB727E-C599-F0E3-79AC-F0929319A1F6}"/>
              </a:ext>
            </a:extLst>
          </p:cNvPr>
          <p:cNvSpPr txBox="1"/>
          <p:nvPr/>
        </p:nvSpPr>
        <p:spPr>
          <a:xfrm>
            <a:off x="8912549" y="4294111"/>
            <a:ext cx="209539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050" b="1">
                <a:solidFill>
                  <a:schemeClr val="bg1"/>
                </a:solidFill>
                <a:latin typeface="Arial"/>
                <a:ea typeface="微軟正黑體"/>
                <a:cs typeface="Arial"/>
                <a:sym typeface="Arial" panose="020B0604020202020204" pitchFamily="34" charset="0"/>
              </a:rPr>
              <a:t>4 x</a:t>
            </a:r>
            <a:r>
              <a:rPr lang="zh-TW" altLang="en-US" sz="1050" b="1">
                <a:solidFill>
                  <a:schemeClr val="bg1"/>
                </a:solidFill>
                <a:latin typeface="Arial"/>
                <a:ea typeface="微軟正黑體"/>
                <a:cs typeface="Arial"/>
                <a:sym typeface="Arial" panose="020B0604020202020204" pitchFamily="34" charset="0"/>
              </a:rPr>
              <a:t> </a:t>
            </a:r>
            <a:r>
              <a:rPr lang="en-GB" altLang="zh-TW" sz="1050" b="1">
                <a:solidFill>
                  <a:schemeClr val="bg1"/>
                </a:solidFill>
                <a:latin typeface="Arial"/>
                <a:ea typeface="微軟正黑體"/>
                <a:cs typeface="Arial"/>
                <a:sym typeface="Arial" panose="020B0604020202020204" pitchFamily="34" charset="0"/>
              </a:rPr>
              <a:t>10GbE SFP+</a:t>
            </a:r>
            <a:r>
              <a:rPr lang="en-US" altLang="zh-TW" sz="1050" b="1">
                <a:solidFill>
                  <a:schemeClr val="bg1"/>
                </a:solidFill>
                <a:latin typeface="Arial"/>
                <a:ea typeface="微軟正黑體"/>
                <a:cs typeface="Arial"/>
                <a:sym typeface="Arial" panose="020B0604020202020204" pitchFamily="34" charset="0"/>
              </a:rPr>
              <a:t>/</a:t>
            </a:r>
            <a:r>
              <a:rPr lang="en-GB" altLang="zh-TW" sz="1050" b="1">
                <a:solidFill>
                  <a:schemeClr val="bg1"/>
                </a:solidFill>
                <a:latin typeface="Arial"/>
                <a:ea typeface="微軟正黑體"/>
                <a:cs typeface="Arial"/>
                <a:sym typeface="Arial" panose="020B0604020202020204" pitchFamily="34" charset="0"/>
              </a:rPr>
              <a:t>RJ45 </a:t>
            </a:r>
            <a:r>
              <a:rPr lang="zh-TW" altLang="en-US" sz="1050" b="1">
                <a:solidFill>
                  <a:schemeClr val="bg1"/>
                </a:solidFill>
                <a:latin typeface="Arial"/>
                <a:ea typeface="微軟正黑體"/>
                <a:cs typeface="Arial"/>
                <a:sym typeface="Arial" panose="020B0604020202020204" pitchFamily="34" charset="0"/>
              </a:rPr>
              <a:t>Compound Port</a:t>
            </a:r>
            <a:endParaRPr lang="en-GB" altLang="zh-TW" sz="1050" b="1">
              <a:solidFill>
                <a:schemeClr val="bg1"/>
              </a:solidFill>
              <a:latin typeface="Arial"/>
              <a:ea typeface="微軟正黑體"/>
              <a:cs typeface="Arial"/>
              <a:sym typeface="Arial" panose="020B0604020202020204" pitchFamily="34" charset="0"/>
            </a:endParaRPr>
          </a:p>
        </p:txBody>
      </p:sp>
      <p:cxnSp>
        <p:nvCxnSpPr>
          <p:cNvPr id="18" name="直線單箭頭接點 17">
            <a:extLst>
              <a:ext uri="{FF2B5EF4-FFF2-40B4-BE49-F238E27FC236}">
                <a16:creationId xmlns:a16="http://schemas.microsoft.com/office/drawing/2014/main" id="{285393D7-D824-698C-A211-CA8300EA04E3}"/>
              </a:ext>
            </a:extLst>
          </p:cNvPr>
          <p:cNvCxnSpPr>
            <a:cxnSpLocks/>
            <a:stCxn id="15" idx="0"/>
          </p:cNvCxnSpPr>
          <p:nvPr/>
        </p:nvCxnSpPr>
        <p:spPr>
          <a:xfrm flipH="1" flipV="1">
            <a:off x="9663421" y="4779024"/>
            <a:ext cx="8179" cy="595583"/>
          </a:xfrm>
          <a:prstGeom prst="straightConnector1">
            <a:avLst/>
          </a:prstGeom>
          <a:noFill/>
          <a:ln w="38100" cap="rnd" cmpd="sng">
            <a:solidFill>
              <a:srgbClr val="FF3C04"/>
            </a:solidFill>
            <a:prstDash val="solid"/>
            <a:round/>
            <a:headEnd type="none" w="med" len="lg"/>
            <a:tailEnd type="triangle" w="med" len="med"/>
          </a:ln>
        </p:spPr>
      </p:cxnSp>
      <p:cxnSp>
        <p:nvCxnSpPr>
          <p:cNvPr id="21" name="直線單箭頭接點 20">
            <a:extLst>
              <a:ext uri="{FF2B5EF4-FFF2-40B4-BE49-F238E27FC236}">
                <a16:creationId xmlns:a16="http://schemas.microsoft.com/office/drawing/2014/main" id="{CBE8CFB2-0E4D-524A-8974-6CB10B98388E}"/>
              </a:ext>
            </a:extLst>
          </p:cNvPr>
          <p:cNvCxnSpPr>
            <a:cxnSpLocks/>
            <a:stCxn id="14" idx="0"/>
          </p:cNvCxnSpPr>
          <p:nvPr/>
        </p:nvCxnSpPr>
        <p:spPr>
          <a:xfrm flipH="1" flipV="1">
            <a:off x="8071547" y="4784936"/>
            <a:ext cx="1" cy="581718"/>
          </a:xfrm>
          <a:prstGeom prst="straightConnector1">
            <a:avLst/>
          </a:prstGeom>
          <a:ln w="38100" cap="rnd">
            <a:solidFill>
              <a:srgbClr val="2FABFF"/>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71BD7B5E-10AF-2C4B-FC06-490B9654C46C}"/>
              </a:ext>
            </a:extLst>
          </p:cNvPr>
          <p:cNvSpPr txBox="1"/>
          <p:nvPr/>
        </p:nvSpPr>
        <p:spPr>
          <a:xfrm>
            <a:off x="1666207" y="6405235"/>
            <a:ext cx="8657568" cy="276999"/>
          </a:xfrm>
          <a:prstGeom prst="rect">
            <a:avLst/>
          </a:prstGeom>
          <a:solidFill>
            <a:schemeClr val="bg1">
              <a:lumMod val="85000"/>
            </a:schemeClr>
          </a:solidFill>
          <a:ln>
            <a:solidFill>
              <a:schemeClr val="bg1">
                <a:lumMod val="8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a:cs typeface="Arial"/>
                <a:hlinkClick r:id="rId5"/>
              </a:rPr>
              <a:t>More QNAP Switch with 10GbE Network Speed Support</a:t>
            </a:r>
            <a:endParaRPr lang="zh-TW" altLang="en-US" sz="1400"/>
          </a:p>
        </p:txBody>
      </p:sp>
      <p:grpSp>
        <p:nvGrpSpPr>
          <p:cNvPr id="90" name="群組 89">
            <a:extLst>
              <a:ext uri="{FF2B5EF4-FFF2-40B4-BE49-F238E27FC236}">
                <a16:creationId xmlns:a16="http://schemas.microsoft.com/office/drawing/2014/main" id="{110ABE3A-D031-D470-8F20-3C865B673ABF}"/>
              </a:ext>
            </a:extLst>
          </p:cNvPr>
          <p:cNvGrpSpPr/>
          <p:nvPr/>
        </p:nvGrpSpPr>
        <p:grpSpPr>
          <a:xfrm>
            <a:off x="973962" y="4293283"/>
            <a:ext cx="5955872" cy="2001883"/>
            <a:chOff x="812209" y="4552467"/>
            <a:chExt cx="5266222" cy="1770078"/>
          </a:xfrm>
        </p:grpSpPr>
        <p:pic>
          <p:nvPicPr>
            <p:cNvPr id="5" name="Picture 2" descr="QGD-1602 | Hardware Specs | QNAP (UK)">
              <a:extLst>
                <a:ext uri="{FF2B5EF4-FFF2-40B4-BE49-F238E27FC236}">
                  <a16:creationId xmlns:a16="http://schemas.microsoft.com/office/drawing/2014/main" id="{E40F353A-314D-2E29-5CB2-F6FC51BCE4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9494" b="39662"/>
            <a:stretch/>
          </p:blipFill>
          <p:spPr bwMode="auto">
            <a:xfrm>
              <a:off x="812209" y="5432325"/>
              <a:ext cx="4696861" cy="61188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F16F195A-54E3-CC46-393A-571FFCD298B4}"/>
                </a:ext>
              </a:extLst>
            </p:cNvPr>
            <p:cNvSpPr/>
            <p:nvPr/>
          </p:nvSpPr>
          <p:spPr>
            <a:xfrm>
              <a:off x="4224865" y="4552467"/>
              <a:ext cx="1853566" cy="437921"/>
            </a:xfrm>
            <a:prstGeom prst="rect">
              <a:avLst/>
            </a:prstGeom>
            <a:gradFill>
              <a:gsLst>
                <a:gs pos="100000">
                  <a:srgbClr val="D22D00"/>
                </a:gs>
                <a:gs pos="0">
                  <a:srgbClr val="FF3C04"/>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8">
              <a:extLst>
                <a:ext uri="{FF2B5EF4-FFF2-40B4-BE49-F238E27FC236}">
                  <a16:creationId xmlns:a16="http://schemas.microsoft.com/office/drawing/2014/main" id="{1B7D1055-0985-C95A-4391-7ACEC5A14858}"/>
                </a:ext>
              </a:extLst>
            </p:cNvPr>
            <p:cNvSpPr/>
            <p:nvPr/>
          </p:nvSpPr>
          <p:spPr>
            <a:xfrm>
              <a:off x="1350649" y="4557596"/>
              <a:ext cx="1328222" cy="450234"/>
            </a:xfrm>
            <a:prstGeom prst="rect">
              <a:avLst/>
            </a:prstGeom>
            <a:gradFill>
              <a:gsLst>
                <a:gs pos="0">
                  <a:srgbClr val="0095FB"/>
                </a:gs>
                <a:gs pos="52000">
                  <a:srgbClr val="0087E6"/>
                </a:gs>
                <a:gs pos="100000">
                  <a:srgbClr val="005CBF"/>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latin typeface="Arial" panose="020B0604020202020204" pitchFamily="34" charset="0"/>
                <a:ea typeface="微軟正黑體" panose="020B0604030504040204" pitchFamily="34" charset="-120"/>
                <a:sym typeface="Arial" panose="020B0604020202020204" pitchFamily="34" charset="0"/>
              </a:endParaRPr>
            </a:p>
          </p:txBody>
        </p:sp>
        <p:sp>
          <p:nvSpPr>
            <p:cNvPr id="10" name="矩形 9">
              <a:extLst>
                <a:ext uri="{FF2B5EF4-FFF2-40B4-BE49-F238E27FC236}">
                  <a16:creationId xmlns:a16="http://schemas.microsoft.com/office/drawing/2014/main" id="{DF74A530-8999-BF80-7286-2F7D5E3E27DC}"/>
                </a:ext>
              </a:extLst>
            </p:cNvPr>
            <p:cNvSpPr/>
            <p:nvPr/>
          </p:nvSpPr>
          <p:spPr>
            <a:xfrm>
              <a:off x="4483700" y="5540452"/>
              <a:ext cx="151091" cy="400313"/>
            </a:xfrm>
            <a:prstGeom prst="rect">
              <a:avLst/>
            </a:prstGeom>
            <a:solidFill>
              <a:srgbClr val="FF3C04">
                <a:alpha val="20000"/>
              </a:srgbClr>
            </a:solidFill>
            <a:ln w="12700">
              <a:solidFill>
                <a:srgbClr val="FF3C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1" name="文字方塊 10">
              <a:extLst>
                <a:ext uri="{FF2B5EF4-FFF2-40B4-BE49-F238E27FC236}">
                  <a16:creationId xmlns:a16="http://schemas.microsoft.com/office/drawing/2014/main" id="{D4069EAE-54DA-E52D-01E9-314E550C0EB0}"/>
                </a:ext>
              </a:extLst>
            </p:cNvPr>
            <p:cNvSpPr txBox="1"/>
            <p:nvPr/>
          </p:nvSpPr>
          <p:spPr>
            <a:xfrm>
              <a:off x="1393324" y="4592333"/>
              <a:ext cx="1235510" cy="367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b="1">
                  <a:solidFill>
                    <a:schemeClr val="bg1"/>
                  </a:solidFill>
                  <a:latin typeface="Arial"/>
                  <a:ea typeface="微軟正黑體"/>
                  <a:cs typeface="Arial"/>
                  <a:sym typeface="Arial" panose="020B0604020202020204" pitchFamily="34" charset="0"/>
                </a:rPr>
                <a:t>8</a:t>
              </a:r>
              <a:r>
                <a:rPr lang="zh-TW" altLang="en-US" sz="1050" b="1">
                  <a:solidFill>
                    <a:schemeClr val="bg1"/>
                  </a:solidFill>
                  <a:latin typeface="Arial"/>
                  <a:ea typeface="微軟正黑體"/>
                  <a:cs typeface="Arial"/>
                  <a:sym typeface="Arial" panose="020B0604020202020204" pitchFamily="34" charset="0"/>
                </a:rPr>
                <a:t> x </a:t>
              </a:r>
              <a:r>
                <a:rPr lang="en-US" altLang="zh-TW" sz="1050" b="1">
                  <a:solidFill>
                    <a:schemeClr val="bg1"/>
                  </a:solidFill>
                  <a:latin typeface="Arial"/>
                  <a:ea typeface="微軟正黑體"/>
                  <a:cs typeface="Arial"/>
                  <a:sym typeface="Arial" panose="020B0604020202020204" pitchFamily="34" charset="0"/>
                </a:rPr>
                <a:t>1</a:t>
              </a:r>
              <a:r>
                <a:rPr lang="en-GB" altLang="zh-TW" sz="1050" b="1">
                  <a:solidFill>
                    <a:schemeClr val="bg1"/>
                  </a:solidFill>
                  <a:latin typeface="Arial"/>
                  <a:ea typeface="微軟正黑體"/>
                  <a:cs typeface="Arial"/>
                  <a:sym typeface="Arial" panose="020B0604020202020204" pitchFamily="34" charset="0"/>
                </a:rPr>
                <a:t>GbE RJ45 </a:t>
              </a:r>
              <a:r>
                <a:rPr lang="zh-TW" altLang="en-US" sz="1050" b="1">
                  <a:solidFill>
                    <a:schemeClr val="bg1"/>
                  </a:solidFill>
                  <a:latin typeface="Arial"/>
                  <a:ea typeface="微軟正黑體"/>
                  <a:cs typeface="Arial"/>
                  <a:sym typeface="Arial" panose="020B0604020202020204" pitchFamily="34" charset="0"/>
                </a:rPr>
                <a:t>Ethernet Port</a:t>
              </a:r>
              <a:endParaRPr lang="en-GB" altLang="zh-TW" sz="1050" b="1">
                <a:solidFill>
                  <a:schemeClr val="bg1"/>
                </a:solidFill>
                <a:latin typeface="Arial"/>
                <a:ea typeface="微軟正黑體"/>
                <a:cs typeface="Arial"/>
              </a:endParaRPr>
            </a:p>
          </p:txBody>
        </p:sp>
        <p:sp>
          <p:nvSpPr>
            <p:cNvPr id="12" name="文字方塊 11">
              <a:extLst>
                <a:ext uri="{FF2B5EF4-FFF2-40B4-BE49-F238E27FC236}">
                  <a16:creationId xmlns:a16="http://schemas.microsoft.com/office/drawing/2014/main" id="{F0A8654E-49EE-A260-E723-6EA9F553B52E}"/>
                </a:ext>
              </a:extLst>
            </p:cNvPr>
            <p:cNvSpPr txBox="1"/>
            <p:nvPr/>
          </p:nvSpPr>
          <p:spPr>
            <a:xfrm>
              <a:off x="4225474" y="4581364"/>
              <a:ext cx="1849013" cy="367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b="1">
                  <a:solidFill>
                    <a:schemeClr val="bg1"/>
                  </a:solidFill>
                  <a:latin typeface="Arial"/>
                  <a:ea typeface="微軟正黑體"/>
                  <a:cs typeface="Arial"/>
                  <a:sym typeface="Arial" panose="020B0604020202020204" pitchFamily="34" charset="0"/>
                </a:rPr>
                <a:t>2</a:t>
              </a:r>
              <a:r>
                <a:rPr lang="zh-TW" altLang="en-US" sz="1050" b="1">
                  <a:solidFill>
                    <a:schemeClr val="bg1"/>
                  </a:solidFill>
                  <a:latin typeface="Arial"/>
                  <a:ea typeface="微軟正黑體"/>
                  <a:cs typeface="Arial"/>
                  <a:sym typeface="Arial" panose="020B0604020202020204" pitchFamily="34" charset="0"/>
                </a:rPr>
                <a:t> x </a:t>
              </a:r>
              <a:r>
                <a:rPr lang="en-GB" altLang="zh-TW" sz="1050" b="1">
                  <a:solidFill>
                    <a:schemeClr val="bg1"/>
                  </a:solidFill>
                  <a:latin typeface="Arial"/>
                  <a:ea typeface="微軟正黑體"/>
                  <a:cs typeface="Arial"/>
                  <a:sym typeface="Arial" panose="020B0604020202020204" pitchFamily="34" charset="0"/>
                </a:rPr>
                <a:t>10</a:t>
              </a:r>
              <a:r>
                <a:rPr lang="en-US" altLang="zh-TW" sz="1050" b="1">
                  <a:solidFill>
                    <a:schemeClr val="bg1"/>
                  </a:solidFill>
                  <a:latin typeface="Arial"/>
                  <a:ea typeface="微軟正黑體"/>
                  <a:cs typeface="Arial"/>
                  <a:sym typeface="Arial" panose="020B0604020202020204" pitchFamily="34" charset="0"/>
                </a:rPr>
                <a:t>/1</a:t>
              </a:r>
              <a:r>
                <a:rPr lang="en-GB" altLang="zh-TW" sz="1050" b="1">
                  <a:solidFill>
                    <a:schemeClr val="bg1"/>
                  </a:solidFill>
                  <a:latin typeface="Arial"/>
                  <a:ea typeface="微軟正黑體"/>
                  <a:cs typeface="Arial"/>
                  <a:sym typeface="Arial" panose="020B0604020202020204" pitchFamily="34" charset="0"/>
                </a:rPr>
                <a:t>GbE SFP</a:t>
              </a:r>
              <a:r>
                <a:rPr lang="en-US" altLang="zh-TW" sz="1050" b="1">
                  <a:solidFill>
                    <a:schemeClr val="bg1"/>
                  </a:solidFill>
                  <a:latin typeface="Arial"/>
                  <a:ea typeface="微軟正黑體"/>
                  <a:cs typeface="Arial"/>
                  <a:sym typeface="Arial" panose="020B0604020202020204" pitchFamily="34" charset="0"/>
                </a:rPr>
                <a:t>+</a:t>
              </a:r>
              <a:r>
                <a:rPr lang="zh-TW" altLang="en-US" sz="1050" b="1">
                  <a:solidFill>
                    <a:schemeClr val="bg1"/>
                  </a:solidFill>
                  <a:latin typeface="Arial"/>
                  <a:ea typeface="微軟正黑體"/>
                  <a:cs typeface="Arial"/>
                  <a:sym typeface="Arial" panose="020B0604020202020204" pitchFamily="34" charset="0"/>
                </a:rPr>
                <a:t> Dual-Speed Optical Fiber Port</a:t>
              </a:r>
              <a:endParaRPr lang="en-US" altLang="zh-TW" sz="1050" b="1">
                <a:solidFill>
                  <a:schemeClr val="bg1"/>
                </a:solidFill>
                <a:latin typeface="Arial"/>
                <a:ea typeface="微軟正黑體"/>
                <a:cs typeface="Arial"/>
                <a:sym typeface="Arial" panose="020B0604020202020204" pitchFamily="34" charset="0"/>
              </a:endParaRPr>
            </a:p>
          </p:txBody>
        </p:sp>
        <p:sp>
          <p:nvSpPr>
            <p:cNvPr id="13" name="矩形: 圓角 5">
              <a:extLst>
                <a:ext uri="{FF2B5EF4-FFF2-40B4-BE49-F238E27FC236}">
                  <a16:creationId xmlns:a16="http://schemas.microsoft.com/office/drawing/2014/main" id="{A39D4DEF-5DBF-7FAE-5E10-0E2B70272647}"/>
                </a:ext>
              </a:extLst>
            </p:cNvPr>
            <p:cNvSpPr/>
            <p:nvPr/>
          </p:nvSpPr>
          <p:spPr>
            <a:xfrm>
              <a:off x="4036890" y="5889753"/>
              <a:ext cx="1715529" cy="432792"/>
            </a:xfrm>
            <a:prstGeom prst="roundRect">
              <a:avLst>
                <a:gd name="adj" fmla="val 50000"/>
              </a:avLst>
            </a:prstGeom>
            <a:noFill/>
          </p:spPr>
          <p:txBody>
            <a:bodyPr wrap="square" rtlCol="0">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QGD-1602</a:t>
              </a:r>
            </a:p>
          </p:txBody>
        </p:sp>
        <p:sp>
          <p:nvSpPr>
            <p:cNvPr id="20" name="矩形 19">
              <a:extLst>
                <a:ext uri="{FF2B5EF4-FFF2-40B4-BE49-F238E27FC236}">
                  <a16:creationId xmlns:a16="http://schemas.microsoft.com/office/drawing/2014/main" id="{FE7C3BC9-FD67-2DE6-04CC-FA14C5BDDC55}"/>
                </a:ext>
              </a:extLst>
            </p:cNvPr>
            <p:cNvSpPr/>
            <p:nvPr/>
          </p:nvSpPr>
          <p:spPr>
            <a:xfrm>
              <a:off x="3249083" y="5540451"/>
              <a:ext cx="604857" cy="400314"/>
            </a:xfrm>
            <a:prstGeom prst="rect">
              <a:avLst/>
            </a:prstGeom>
            <a:solidFill>
              <a:srgbClr val="00B0F0">
                <a:alpha val="2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3" name="矩形 22">
              <a:extLst>
                <a:ext uri="{FF2B5EF4-FFF2-40B4-BE49-F238E27FC236}">
                  <a16:creationId xmlns:a16="http://schemas.microsoft.com/office/drawing/2014/main" id="{A5C4AD5A-A149-56D0-366D-21366A88E08B}"/>
                </a:ext>
              </a:extLst>
            </p:cNvPr>
            <p:cNvSpPr/>
            <p:nvPr/>
          </p:nvSpPr>
          <p:spPr>
            <a:xfrm>
              <a:off x="3866391" y="5540451"/>
              <a:ext cx="604857" cy="400314"/>
            </a:xfrm>
            <a:prstGeom prst="rect">
              <a:avLst/>
            </a:prstGeom>
            <a:solidFill>
              <a:srgbClr val="00B0F0">
                <a:alpha val="2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cxnSp>
          <p:nvCxnSpPr>
            <p:cNvPr id="24" name="肘形接點 19">
              <a:extLst>
                <a:ext uri="{FF2B5EF4-FFF2-40B4-BE49-F238E27FC236}">
                  <a16:creationId xmlns:a16="http://schemas.microsoft.com/office/drawing/2014/main" id="{3A5666FF-3F51-DD47-0EAE-EBD1ACAFE89D}"/>
                </a:ext>
              </a:extLst>
            </p:cNvPr>
            <p:cNvCxnSpPr>
              <a:cxnSpLocks/>
              <a:stCxn id="20" idx="1"/>
              <a:endCxn id="9" idx="2"/>
            </p:cNvCxnSpPr>
            <p:nvPr/>
          </p:nvCxnSpPr>
          <p:spPr>
            <a:xfrm rot="10800000">
              <a:off x="2014761" y="5007830"/>
              <a:ext cx="1234323" cy="732778"/>
            </a:xfrm>
            <a:prstGeom prst="bentConnector2">
              <a:avLst/>
            </a:prstGeom>
            <a:ln w="38100" cap="rnd">
              <a:solidFill>
                <a:srgbClr val="2FABFF"/>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232A7C5C-026A-57D7-E2FF-CAC31C147CC1}"/>
                </a:ext>
              </a:extLst>
            </p:cNvPr>
            <p:cNvSpPr txBox="1"/>
            <p:nvPr/>
          </p:nvSpPr>
          <p:spPr>
            <a:xfrm>
              <a:off x="2764804" y="4557596"/>
              <a:ext cx="1354453" cy="432792"/>
            </a:xfrm>
            <a:prstGeom prst="rect">
              <a:avLst/>
            </a:prstGeom>
            <a:solidFill>
              <a:srgbClr val="92D050"/>
            </a:solidFill>
            <a:ln>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altLang="zh-TW" sz="1050" b="1">
                <a:solidFill>
                  <a:schemeClr val="bg1"/>
                </a:solidFill>
                <a:latin typeface="Arial"/>
                <a:ea typeface="微軟正黑體"/>
                <a:cs typeface="Arial"/>
              </a:endParaRPr>
            </a:p>
          </p:txBody>
        </p:sp>
        <p:cxnSp>
          <p:nvCxnSpPr>
            <p:cNvPr id="26" name="肘形接點 67">
              <a:extLst>
                <a:ext uri="{FF2B5EF4-FFF2-40B4-BE49-F238E27FC236}">
                  <a16:creationId xmlns:a16="http://schemas.microsoft.com/office/drawing/2014/main" id="{7E71ECE5-C695-0248-37E5-453DFCDEE48B}"/>
                </a:ext>
              </a:extLst>
            </p:cNvPr>
            <p:cNvCxnSpPr>
              <a:cxnSpLocks/>
              <a:stCxn id="10" idx="3"/>
              <a:endCxn id="8" idx="2"/>
            </p:cNvCxnSpPr>
            <p:nvPr/>
          </p:nvCxnSpPr>
          <p:spPr>
            <a:xfrm flipV="1">
              <a:off x="4634790" y="4990388"/>
              <a:ext cx="516858" cy="750221"/>
            </a:xfrm>
            <a:prstGeom prst="bentConnector2">
              <a:avLst/>
            </a:prstGeom>
            <a:ln w="38100" cap="rnd">
              <a:solidFill>
                <a:srgbClr val="FF0000"/>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68" name="文字方塊 67">
              <a:extLst>
                <a:ext uri="{FF2B5EF4-FFF2-40B4-BE49-F238E27FC236}">
                  <a16:creationId xmlns:a16="http://schemas.microsoft.com/office/drawing/2014/main" id="{8744A071-25AE-ADA2-D05B-DCBD65FDFC94}"/>
                </a:ext>
              </a:extLst>
            </p:cNvPr>
            <p:cNvSpPr txBox="1"/>
            <p:nvPr/>
          </p:nvSpPr>
          <p:spPr>
            <a:xfrm>
              <a:off x="2742186" y="4566818"/>
              <a:ext cx="1340881" cy="367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b="1">
                  <a:latin typeface="Arial"/>
                  <a:ea typeface="微軟正黑體"/>
                  <a:cs typeface="Arial"/>
                  <a:sym typeface="Arial" panose="020B0604020202020204" pitchFamily="34" charset="0"/>
                </a:rPr>
                <a:t>8</a:t>
              </a:r>
              <a:r>
                <a:rPr lang="zh-TW" altLang="en-US" sz="1050" b="1">
                  <a:latin typeface="Arial"/>
                  <a:ea typeface="微軟正黑體"/>
                  <a:cs typeface="Arial"/>
                  <a:sym typeface="Arial" panose="020B0604020202020204" pitchFamily="34" charset="0"/>
                </a:rPr>
                <a:t> x </a:t>
              </a:r>
              <a:r>
                <a:rPr lang="en-US" altLang="zh-TW" sz="1050" b="1">
                  <a:latin typeface="Arial"/>
                  <a:ea typeface="微軟正黑體"/>
                  <a:cs typeface="Arial"/>
                  <a:sym typeface="Arial" panose="020B0604020202020204" pitchFamily="34" charset="0"/>
                </a:rPr>
                <a:t>2.5</a:t>
              </a:r>
              <a:r>
                <a:rPr lang="en-GB" altLang="zh-TW" sz="1050" b="1">
                  <a:latin typeface="Arial"/>
                  <a:ea typeface="微軟正黑體"/>
                  <a:cs typeface="Arial"/>
                  <a:sym typeface="Arial" panose="020B0604020202020204" pitchFamily="34" charset="0"/>
                </a:rPr>
                <a:t>GbE RJ45 </a:t>
              </a:r>
              <a:r>
                <a:rPr lang="zh-TW" altLang="en-US" sz="1050" b="1">
                  <a:latin typeface="Arial"/>
                  <a:ea typeface="微軟正黑體"/>
                  <a:cs typeface="Arial"/>
                  <a:sym typeface="Arial" panose="020B0604020202020204" pitchFamily="34" charset="0"/>
                </a:rPr>
                <a:t>Ethernet Port</a:t>
              </a:r>
              <a:endParaRPr lang="en-GB" altLang="zh-TW" sz="1050" b="1">
                <a:latin typeface="Arial"/>
                <a:ea typeface="微軟正黑體"/>
                <a:cs typeface="Arial"/>
              </a:endParaRPr>
            </a:p>
          </p:txBody>
        </p:sp>
        <p:cxnSp>
          <p:nvCxnSpPr>
            <p:cNvPr id="77" name="接點: 肘形 76">
              <a:extLst>
                <a:ext uri="{FF2B5EF4-FFF2-40B4-BE49-F238E27FC236}">
                  <a16:creationId xmlns:a16="http://schemas.microsoft.com/office/drawing/2014/main" id="{F3734ADB-4145-5A57-8C1A-5762FA24DB9C}"/>
                </a:ext>
              </a:extLst>
            </p:cNvPr>
            <p:cNvCxnSpPr>
              <a:cxnSpLocks/>
              <a:stCxn id="23" idx="0"/>
              <a:endCxn id="68" idx="2"/>
            </p:cNvCxnSpPr>
            <p:nvPr/>
          </p:nvCxnSpPr>
          <p:spPr>
            <a:xfrm rot="16200000" flipV="1">
              <a:off x="3487600" y="4859231"/>
              <a:ext cx="606247" cy="756192"/>
            </a:xfrm>
            <a:prstGeom prst="bentConnector3">
              <a:avLst>
                <a:gd name="adj1" fmla="val 50000"/>
              </a:avLst>
            </a:prstGeom>
            <a:ln w="38100" cap="rnd">
              <a:solidFill>
                <a:srgbClr val="00B050"/>
              </a:solidFill>
              <a:headEnd type="none" w="med" len="lg"/>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897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字方塊 54">
            <a:extLst>
              <a:ext uri="{FF2B5EF4-FFF2-40B4-BE49-F238E27FC236}">
                <a16:creationId xmlns:a16="http://schemas.microsoft.com/office/drawing/2014/main" id="{A78FE5FA-759B-05FD-AA84-F74B12B62A5F}"/>
              </a:ext>
            </a:extLst>
          </p:cNvPr>
          <p:cNvSpPr txBox="1"/>
          <p:nvPr/>
        </p:nvSpPr>
        <p:spPr>
          <a:xfrm>
            <a:off x="8592167" y="5606248"/>
            <a:ext cx="2471545" cy="523220"/>
          </a:xfrm>
          <a:prstGeom prst="rect">
            <a:avLst/>
          </a:prstGeom>
          <a:noFill/>
          <a:ln>
            <a:solidFill>
              <a:schemeClr val="accent5">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lgn="ctr">
              <a:defRPr sz="1600" b="1">
                <a:solidFill>
                  <a:srgbClr val="93F0FF"/>
                </a:solidFill>
                <a:latin typeface="+mj-ea"/>
                <a:ea typeface="+mj-ea"/>
                <a:cs typeface="Arial"/>
              </a:defRPr>
            </a:lvl1pPr>
          </a:lstStyle>
          <a:p>
            <a:pPr algn="l"/>
            <a:r>
              <a:rPr lang="en-US" altLang="zh-TW" sz="1400" b="0">
                <a:solidFill>
                  <a:srgbClr val="06FAF3"/>
                </a:solidFill>
                <a:latin typeface="+mj-lt"/>
                <a:hlinkClick r:id="rId3">
                  <a:extLst>
                    <a:ext uri="{A12FA001-AC4F-418D-AE19-62706E023703}">
                      <ahyp:hlinkClr xmlns:ahyp="http://schemas.microsoft.com/office/drawing/2018/hyperlinkcolor" val="tx"/>
                    </a:ext>
                  </a:extLst>
                </a:hlinkClick>
              </a:rPr>
              <a:t>More QNAP NAS with </a:t>
            </a:r>
          </a:p>
          <a:p>
            <a:pPr algn="l"/>
            <a:r>
              <a:rPr lang="en-US" altLang="zh-TW" sz="1400" b="0">
                <a:solidFill>
                  <a:srgbClr val="06FAF3"/>
                </a:solidFill>
                <a:latin typeface="+mj-lt"/>
                <a:hlinkClick r:id="rId3">
                  <a:extLst>
                    <a:ext uri="{A12FA001-AC4F-418D-AE19-62706E023703}">
                      <ahyp:hlinkClr xmlns:ahyp="http://schemas.microsoft.com/office/drawing/2018/hyperlinkcolor" val="tx"/>
                    </a:ext>
                  </a:extLst>
                </a:hlinkClick>
              </a:rPr>
              <a:t>QXG-10G2SF-X710 Support</a:t>
            </a:r>
          </a:p>
        </p:txBody>
      </p:sp>
      <p:sp>
        <p:nvSpPr>
          <p:cNvPr id="3" name="標題 2">
            <a:extLst>
              <a:ext uri="{FF2B5EF4-FFF2-40B4-BE49-F238E27FC236}">
                <a16:creationId xmlns:a16="http://schemas.microsoft.com/office/drawing/2014/main" id="{78A5DC9D-5C77-B69D-63E7-187196FDAA8D}"/>
              </a:ext>
            </a:extLst>
          </p:cNvPr>
          <p:cNvSpPr>
            <a:spLocks noGrp="1"/>
          </p:cNvSpPr>
          <p:nvPr>
            <p:ph type="title"/>
          </p:nvPr>
        </p:nvSpPr>
        <p:spPr/>
        <p:txBody>
          <a:bodyPr/>
          <a:lstStyle/>
          <a:p>
            <a:r>
              <a:rPr lang="en-US" altLang="zh-TW">
                <a:ea typeface="微軟正黑體"/>
              </a:rPr>
              <a:t>Many </a:t>
            </a:r>
            <a:r>
              <a:rPr lang="zh-TW" altLang="en-US">
                <a:ea typeface="微軟正黑體"/>
              </a:rPr>
              <a:t>QNAP NAS </a:t>
            </a:r>
            <a:r>
              <a:rPr lang="en-US" altLang="zh-TW">
                <a:ea typeface="微軟正黑體"/>
              </a:rPr>
              <a:t>models are S</a:t>
            </a:r>
            <a:r>
              <a:rPr lang="zh-TW" altLang="en-US">
                <a:ea typeface="微軟正黑體"/>
              </a:rPr>
              <a:t>calable for </a:t>
            </a:r>
            <a:br>
              <a:rPr lang="en-US" altLang="zh-TW">
                <a:ea typeface="微軟正黑體"/>
              </a:rPr>
            </a:br>
            <a:r>
              <a:rPr lang="zh-TW" altLang="en-US">
                <a:ea typeface="微軟正黑體"/>
              </a:rPr>
              <a:t>10GbE High-Speed Network Transmission</a:t>
            </a:r>
            <a:endParaRPr lang="zh-TW" altLang="en-US">
              <a:cs typeface="Arial"/>
            </a:endParaRPr>
          </a:p>
        </p:txBody>
      </p:sp>
      <p:grpSp>
        <p:nvGrpSpPr>
          <p:cNvPr id="32" name="群組 31">
            <a:extLst>
              <a:ext uri="{FF2B5EF4-FFF2-40B4-BE49-F238E27FC236}">
                <a16:creationId xmlns:a16="http://schemas.microsoft.com/office/drawing/2014/main" id="{662EAD43-6903-6A8D-ECA7-D88AACD059E8}"/>
              </a:ext>
            </a:extLst>
          </p:cNvPr>
          <p:cNvGrpSpPr/>
          <p:nvPr/>
        </p:nvGrpSpPr>
        <p:grpSpPr>
          <a:xfrm>
            <a:off x="10411667" y="2605628"/>
            <a:ext cx="1190327" cy="353943"/>
            <a:chOff x="2860561" y="2111009"/>
            <a:chExt cx="1190327" cy="353943"/>
          </a:xfrm>
        </p:grpSpPr>
        <p:sp>
          <p:nvSpPr>
            <p:cNvPr id="29" name="矩形: 剪去單一角落 28">
              <a:extLst>
                <a:ext uri="{FF2B5EF4-FFF2-40B4-BE49-F238E27FC236}">
                  <a16:creationId xmlns:a16="http://schemas.microsoft.com/office/drawing/2014/main" id="{7A46A849-47F7-30A3-57C7-8728969A2AEA}"/>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30" name="文字方塊 29">
              <a:extLst>
                <a:ext uri="{FF2B5EF4-FFF2-40B4-BE49-F238E27FC236}">
                  <a16:creationId xmlns:a16="http://schemas.microsoft.com/office/drawing/2014/main" id="{A9EC9AF0-BCD8-46BB-F17B-1E0FCABC90A3}"/>
                </a:ext>
              </a:extLst>
            </p:cNvPr>
            <p:cNvSpPr txBox="1"/>
            <p:nvPr/>
          </p:nvSpPr>
          <p:spPr>
            <a:xfrm>
              <a:off x="3006988" y="2111009"/>
              <a:ext cx="1033036" cy="338554"/>
            </a:xfrm>
            <a:prstGeom prst="rect">
              <a:avLst/>
            </a:prstGeom>
            <a:noFill/>
          </p:spPr>
          <p:txBody>
            <a:bodyPr wrap="square">
              <a:spAutoFit/>
            </a:bodyPr>
            <a:lstStyle/>
            <a:p>
              <a:pPr algn="ctr"/>
              <a:r>
                <a:rPr lang="en-US" altLang="zh-TW" sz="1600" b="1"/>
                <a:t>TS-h886</a:t>
              </a:r>
            </a:p>
          </p:txBody>
        </p:sp>
      </p:grpSp>
      <p:pic>
        <p:nvPicPr>
          <p:cNvPr id="4" name="Picture 2" desc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2431" y="1789978"/>
            <a:ext cx="2161144" cy="1350715"/>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群組 32">
            <a:extLst>
              <a:ext uri="{FF2B5EF4-FFF2-40B4-BE49-F238E27FC236}">
                <a16:creationId xmlns:a16="http://schemas.microsoft.com/office/drawing/2014/main" id="{5022CE9A-6390-8C41-22EB-915BE5EB8567}"/>
              </a:ext>
            </a:extLst>
          </p:cNvPr>
          <p:cNvGrpSpPr/>
          <p:nvPr/>
        </p:nvGrpSpPr>
        <p:grpSpPr>
          <a:xfrm>
            <a:off x="10232861" y="4360001"/>
            <a:ext cx="1181467" cy="362803"/>
            <a:chOff x="2860561" y="2111009"/>
            <a:chExt cx="1190327" cy="353943"/>
          </a:xfrm>
        </p:grpSpPr>
        <p:sp>
          <p:nvSpPr>
            <p:cNvPr id="35" name="矩形: 剪去單一角落 34">
              <a:extLst>
                <a:ext uri="{FF2B5EF4-FFF2-40B4-BE49-F238E27FC236}">
                  <a16:creationId xmlns:a16="http://schemas.microsoft.com/office/drawing/2014/main" id="{6BE9F0E7-C048-215A-30E1-61E7D29B9CBD}"/>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36" name="文字方塊 35">
              <a:extLst>
                <a:ext uri="{FF2B5EF4-FFF2-40B4-BE49-F238E27FC236}">
                  <a16:creationId xmlns:a16="http://schemas.microsoft.com/office/drawing/2014/main" id="{83E9222C-4335-8EDC-1938-4B3629D34D86}"/>
                </a:ext>
              </a:extLst>
            </p:cNvPr>
            <p:cNvSpPr txBox="1"/>
            <p:nvPr/>
          </p:nvSpPr>
          <p:spPr>
            <a:xfrm>
              <a:off x="3006988" y="2111009"/>
              <a:ext cx="1033036" cy="338554"/>
            </a:xfrm>
            <a:prstGeom prst="rect">
              <a:avLst/>
            </a:prstGeom>
            <a:noFill/>
          </p:spPr>
          <p:txBody>
            <a:bodyPr wrap="square">
              <a:spAutoFit/>
            </a:bodyPr>
            <a:lstStyle/>
            <a:p>
              <a:pPr algn="ctr"/>
              <a:r>
                <a:rPr lang="en-US" altLang="zh-TW" sz="1600" b="1"/>
                <a:t>TS-h686</a:t>
              </a:r>
            </a:p>
          </p:txBody>
        </p:sp>
      </p:grpSp>
      <p:pic>
        <p:nvPicPr>
          <p:cNvPr id="8" name="Picture 4" descr="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8684" y="3576337"/>
            <a:ext cx="2057018" cy="1286743"/>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群組 44">
            <a:extLst>
              <a:ext uri="{FF2B5EF4-FFF2-40B4-BE49-F238E27FC236}">
                <a16:creationId xmlns:a16="http://schemas.microsoft.com/office/drawing/2014/main" id="{582082BF-EB9B-19F9-EC56-C49C757C507B}"/>
              </a:ext>
            </a:extLst>
          </p:cNvPr>
          <p:cNvGrpSpPr/>
          <p:nvPr/>
        </p:nvGrpSpPr>
        <p:grpSpPr>
          <a:xfrm>
            <a:off x="2440829" y="4349209"/>
            <a:ext cx="1519246" cy="353943"/>
            <a:chOff x="2860561" y="2111009"/>
            <a:chExt cx="1245886" cy="353943"/>
          </a:xfrm>
        </p:grpSpPr>
        <p:sp>
          <p:nvSpPr>
            <p:cNvPr id="46" name="矩形: 剪去單一角落 45">
              <a:extLst>
                <a:ext uri="{FF2B5EF4-FFF2-40B4-BE49-F238E27FC236}">
                  <a16:creationId xmlns:a16="http://schemas.microsoft.com/office/drawing/2014/main" id="{E2DFBDF6-BC1F-1DE9-F851-D8E4F7C2DE44}"/>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47" name="文字方塊 46">
              <a:extLst>
                <a:ext uri="{FF2B5EF4-FFF2-40B4-BE49-F238E27FC236}">
                  <a16:creationId xmlns:a16="http://schemas.microsoft.com/office/drawing/2014/main" id="{4A4CF45E-B304-4C59-FC70-D4B230EBD610}"/>
                </a:ext>
              </a:extLst>
            </p:cNvPr>
            <p:cNvSpPr txBox="1"/>
            <p:nvPr/>
          </p:nvSpPr>
          <p:spPr>
            <a:xfrm>
              <a:off x="3073411" y="2111009"/>
              <a:ext cx="1033036" cy="338554"/>
            </a:xfrm>
            <a:prstGeom prst="rect">
              <a:avLst/>
            </a:prstGeom>
            <a:noFill/>
          </p:spPr>
          <p:txBody>
            <a:bodyPr wrap="square">
              <a:spAutoFit/>
            </a:bodyPr>
            <a:lstStyle/>
            <a:p>
              <a:pPr algn="ctr"/>
              <a:r>
                <a:rPr lang="en-US" altLang="zh-TW" sz="1600" b="1"/>
                <a:t>TVS-h874</a:t>
              </a:r>
            </a:p>
          </p:txBody>
        </p:sp>
      </p:grpSp>
      <p:grpSp>
        <p:nvGrpSpPr>
          <p:cNvPr id="48" name="群組 47">
            <a:extLst>
              <a:ext uri="{FF2B5EF4-FFF2-40B4-BE49-F238E27FC236}">
                <a16:creationId xmlns:a16="http://schemas.microsoft.com/office/drawing/2014/main" id="{F5203C71-2A80-E96F-90F0-FE03168E5B67}"/>
              </a:ext>
            </a:extLst>
          </p:cNvPr>
          <p:cNvGrpSpPr/>
          <p:nvPr/>
        </p:nvGrpSpPr>
        <p:grpSpPr>
          <a:xfrm>
            <a:off x="5244523" y="4349209"/>
            <a:ext cx="1478992" cy="353943"/>
            <a:chOff x="2860561" y="2111009"/>
            <a:chExt cx="1212875" cy="353943"/>
          </a:xfrm>
        </p:grpSpPr>
        <p:sp>
          <p:nvSpPr>
            <p:cNvPr id="49" name="矩形: 剪去單一角落 48">
              <a:extLst>
                <a:ext uri="{FF2B5EF4-FFF2-40B4-BE49-F238E27FC236}">
                  <a16:creationId xmlns:a16="http://schemas.microsoft.com/office/drawing/2014/main" id="{6E21BD85-5D6F-5351-93E3-0455D254A0C6}"/>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0" name="文字方塊 49">
              <a:extLst>
                <a:ext uri="{FF2B5EF4-FFF2-40B4-BE49-F238E27FC236}">
                  <a16:creationId xmlns:a16="http://schemas.microsoft.com/office/drawing/2014/main" id="{1B0E2D52-70BA-16E4-48B6-9A8E71400E0C}"/>
                </a:ext>
              </a:extLst>
            </p:cNvPr>
            <p:cNvSpPr txBox="1"/>
            <p:nvPr/>
          </p:nvSpPr>
          <p:spPr>
            <a:xfrm>
              <a:off x="3100450" y="2111009"/>
              <a:ext cx="972986" cy="338554"/>
            </a:xfrm>
            <a:prstGeom prst="rect">
              <a:avLst/>
            </a:prstGeom>
            <a:noFill/>
          </p:spPr>
          <p:txBody>
            <a:bodyPr wrap="square">
              <a:spAutoFit/>
            </a:bodyPr>
            <a:lstStyle/>
            <a:p>
              <a:pPr algn="ctr"/>
              <a:r>
                <a:rPr lang="en-US" altLang="zh-TW" sz="1600" b="1"/>
                <a:t>TVS-h674</a:t>
              </a:r>
            </a:p>
          </p:txBody>
        </p:sp>
      </p:grpSp>
      <p:pic>
        <p:nvPicPr>
          <p:cNvPr id="2058" name="Picture 10" desc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894" y="3558423"/>
            <a:ext cx="2128406" cy="13302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8300" y="3588251"/>
            <a:ext cx="2072142" cy="1295088"/>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群組 50">
            <a:extLst>
              <a:ext uri="{FF2B5EF4-FFF2-40B4-BE49-F238E27FC236}">
                <a16:creationId xmlns:a16="http://schemas.microsoft.com/office/drawing/2014/main" id="{852DF986-1740-22D6-0930-912E3B29EE1E}"/>
              </a:ext>
            </a:extLst>
          </p:cNvPr>
          <p:cNvGrpSpPr/>
          <p:nvPr/>
        </p:nvGrpSpPr>
        <p:grpSpPr>
          <a:xfrm>
            <a:off x="7819910" y="4349209"/>
            <a:ext cx="1323238" cy="353943"/>
            <a:chOff x="2860561" y="2111009"/>
            <a:chExt cx="1190327" cy="353943"/>
          </a:xfrm>
        </p:grpSpPr>
        <p:sp>
          <p:nvSpPr>
            <p:cNvPr id="52" name="矩形: 剪去單一角落 51">
              <a:extLst>
                <a:ext uri="{FF2B5EF4-FFF2-40B4-BE49-F238E27FC236}">
                  <a16:creationId xmlns:a16="http://schemas.microsoft.com/office/drawing/2014/main" id="{14350191-EDB2-8E90-1F01-4F2BEA8B1ECB}"/>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3" name="文字方塊 52">
              <a:extLst>
                <a:ext uri="{FF2B5EF4-FFF2-40B4-BE49-F238E27FC236}">
                  <a16:creationId xmlns:a16="http://schemas.microsoft.com/office/drawing/2014/main" id="{2B944F3B-61FE-0700-D42D-F46B6A5F228B}"/>
                </a:ext>
              </a:extLst>
            </p:cNvPr>
            <p:cNvSpPr txBox="1"/>
            <p:nvPr/>
          </p:nvSpPr>
          <p:spPr>
            <a:xfrm>
              <a:off x="3006988" y="2111009"/>
              <a:ext cx="1033036" cy="338554"/>
            </a:xfrm>
            <a:prstGeom prst="rect">
              <a:avLst/>
            </a:prstGeom>
            <a:noFill/>
          </p:spPr>
          <p:txBody>
            <a:bodyPr wrap="square">
              <a:spAutoFit/>
            </a:bodyPr>
            <a:lstStyle/>
            <a:p>
              <a:pPr algn="ctr"/>
              <a:r>
                <a:rPr lang="en-US" altLang="zh-TW" sz="1600" b="1"/>
                <a:t>TVS-h474</a:t>
              </a:r>
            </a:p>
          </p:txBody>
        </p:sp>
      </p:grpSp>
      <p:pic>
        <p:nvPicPr>
          <p:cNvPr id="2062" name="Picture 14" descr="TVS-h474 | Package Contents | QNAP (ASE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8616" y="3581029"/>
            <a:ext cx="2072142" cy="1295089"/>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群組 53">
            <a:extLst>
              <a:ext uri="{FF2B5EF4-FFF2-40B4-BE49-F238E27FC236}">
                <a16:creationId xmlns:a16="http://schemas.microsoft.com/office/drawing/2014/main" id="{2707FA3C-539C-5F88-C16F-445D896A3258}"/>
              </a:ext>
            </a:extLst>
          </p:cNvPr>
          <p:cNvGrpSpPr/>
          <p:nvPr/>
        </p:nvGrpSpPr>
        <p:grpSpPr>
          <a:xfrm>
            <a:off x="7286815" y="2603196"/>
            <a:ext cx="1699810" cy="355981"/>
            <a:chOff x="2677259" y="2108971"/>
            <a:chExt cx="1393960" cy="355981"/>
          </a:xfrm>
        </p:grpSpPr>
        <p:sp>
          <p:nvSpPr>
            <p:cNvPr id="56" name="矩形: 剪去單一角落 55">
              <a:extLst>
                <a:ext uri="{FF2B5EF4-FFF2-40B4-BE49-F238E27FC236}">
                  <a16:creationId xmlns:a16="http://schemas.microsoft.com/office/drawing/2014/main" id="{13A37C7B-711E-F007-CBF3-A2179AA46BEE}"/>
                </a:ext>
              </a:extLst>
            </p:cNvPr>
            <p:cNvSpPr/>
            <p:nvPr/>
          </p:nvSpPr>
          <p:spPr>
            <a:xfrm>
              <a:off x="2677259" y="2108971"/>
              <a:ext cx="1381961" cy="35598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7" name="文字方塊 56">
              <a:extLst>
                <a:ext uri="{FF2B5EF4-FFF2-40B4-BE49-F238E27FC236}">
                  <a16:creationId xmlns:a16="http://schemas.microsoft.com/office/drawing/2014/main" id="{B4279E56-7263-0892-1065-481189E889A4}"/>
                </a:ext>
              </a:extLst>
            </p:cNvPr>
            <p:cNvSpPr txBox="1"/>
            <p:nvPr/>
          </p:nvSpPr>
          <p:spPr>
            <a:xfrm>
              <a:off x="2712503" y="2111009"/>
              <a:ext cx="1358716" cy="338554"/>
            </a:xfrm>
            <a:prstGeom prst="rect">
              <a:avLst/>
            </a:prstGeom>
            <a:noFill/>
          </p:spPr>
          <p:txBody>
            <a:bodyPr wrap="square" lIns="91440" tIns="45720" rIns="91440" bIns="45720" anchor="t">
              <a:spAutoFit/>
            </a:bodyPr>
            <a:lstStyle/>
            <a:p>
              <a:pPr algn="ctr"/>
              <a:r>
                <a:rPr lang="en-US" altLang="zh-TW" sz="1600" b="1"/>
                <a:t>TS-1273AU-RP</a:t>
              </a:r>
            </a:p>
          </p:txBody>
        </p:sp>
      </p:grpSp>
      <p:grpSp>
        <p:nvGrpSpPr>
          <p:cNvPr id="61" name="群組 60">
            <a:extLst>
              <a:ext uri="{FF2B5EF4-FFF2-40B4-BE49-F238E27FC236}">
                <a16:creationId xmlns:a16="http://schemas.microsoft.com/office/drawing/2014/main" id="{55347588-111D-B242-AA98-C85F051CE935}"/>
              </a:ext>
            </a:extLst>
          </p:cNvPr>
          <p:cNvGrpSpPr/>
          <p:nvPr/>
        </p:nvGrpSpPr>
        <p:grpSpPr>
          <a:xfrm>
            <a:off x="6537451" y="5442774"/>
            <a:ext cx="1412306" cy="523873"/>
            <a:chOff x="2916825" y="2111009"/>
            <a:chExt cx="1120282" cy="523873"/>
          </a:xfrm>
        </p:grpSpPr>
        <p:sp>
          <p:nvSpPr>
            <p:cNvPr id="62" name="矩形: 剪去單一角落 61">
              <a:extLst>
                <a:ext uri="{FF2B5EF4-FFF2-40B4-BE49-F238E27FC236}">
                  <a16:creationId xmlns:a16="http://schemas.microsoft.com/office/drawing/2014/main" id="{88C9D638-16D4-D1FE-9941-0DC264807335}"/>
                </a:ext>
              </a:extLst>
            </p:cNvPr>
            <p:cNvSpPr/>
            <p:nvPr/>
          </p:nvSpPr>
          <p:spPr>
            <a:xfrm>
              <a:off x="2942428" y="2111009"/>
              <a:ext cx="1094679" cy="523873"/>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3" name="文字方塊 62">
              <a:extLst>
                <a:ext uri="{FF2B5EF4-FFF2-40B4-BE49-F238E27FC236}">
                  <a16:creationId xmlns:a16="http://schemas.microsoft.com/office/drawing/2014/main" id="{AC4D0CCF-1986-107B-6FF5-520C9873E6DB}"/>
                </a:ext>
              </a:extLst>
            </p:cNvPr>
            <p:cNvSpPr txBox="1"/>
            <p:nvPr/>
          </p:nvSpPr>
          <p:spPr>
            <a:xfrm>
              <a:off x="2916825" y="2111759"/>
              <a:ext cx="1118424" cy="338554"/>
            </a:xfrm>
            <a:prstGeom prst="rect">
              <a:avLst/>
            </a:prstGeom>
            <a:noFill/>
          </p:spPr>
          <p:txBody>
            <a:bodyPr wrap="square" lIns="91440" tIns="45720" rIns="91440" bIns="45720" anchor="t">
              <a:spAutoFit/>
            </a:bodyPr>
            <a:lstStyle/>
            <a:p>
              <a:pPr algn="ctr"/>
              <a:r>
                <a:rPr lang="en-US" altLang="zh-TW" sz="1600" b="1"/>
                <a:t>TS-873AeU</a:t>
              </a:r>
            </a:p>
          </p:txBody>
        </p:sp>
      </p:grpSp>
      <p:pic>
        <p:nvPicPr>
          <p:cNvPr id="2070" name="Picture 22" descr="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8680" b="24401"/>
          <a:stretch/>
        </p:blipFill>
        <p:spPr bwMode="auto">
          <a:xfrm>
            <a:off x="6104124" y="5715902"/>
            <a:ext cx="2133066" cy="625508"/>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群組 2047">
            <a:extLst>
              <a:ext uri="{FF2B5EF4-FFF2-40B4-BE49-F238E27FC236}">
                <a16:creationId xmlns:a16="http://schemas.microsoft.com/office/drawing/2014/main" id="{C9E90D37-CEF0-252B-241A-397225C62799}"/>
              </a:ext>
            </a:extLst>
          </p:cNvPr>
          <p:cNvGrpSpPr/>
          <p:nvPr/>
        </p:nvGrpSpPr>
        <p:grpSpPr>
          <a:xfrm>
            <a:off x="3071446" y="2600684"/>
            <a:ext cx="1690558" cy="355981"/>
            <a:chOff x="2727251" y="2108971"/>
            <a:chExt cx="1386373" cy="355981"/>
          </a:xfrm>
        </p:grpSpPr>
        <p:sp>
          <p:nvSpPr>
            <p:cNvPr id="2049" name="矩形: 剪去單一角落 2048">
              <a:extLst>
                <a:ext uri="{FF2B5EF4-FFF2-40B4-BE49-F238E27FC236}">
                  <a16:creationId xmlns:a16="http://schemas.microsoft.com/office/drawing/2014/main" id="{B7F5A920-2148-FC6E-B57B-1059DB88CE13}"/>
                </a:ext>
              </a:extLst>
            </p:cNvPr>
            <p:cNvSpPr/>
            <p:nvPr/>
          </p:nvSpPr>
          <p:spPr>
            <a:xfrm>
              <a:off x="2727251" y="2108971"/>
              <a:ext cx="1323637" cy="35598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50" name="文字方塊 2049">
              <a:extLst>
                <a:ext uri="{FF2B5EF4-FFF2-40B4-BE49-F238E27FC236}">
                  <a16:creationId xmlns:a16="http://schemas.microsoft.com/office/drawing/2014/main" id="{E9CA802B-84CF-990E-055B-37DE2F7E4612}"/>
                </a:ext>
              </a:extLst>
            </p:cNvPr>
            <p:cNvSpPr txBox="1"/>
            <p:nvPr/>
          </p:nvSpPr>
          <p:spPr>
            <a:xfrm>
              <a:off x="2762539" y="2111009"/>
              <a:ext cx="1351085" cy="338554"/>
            </a:xfrm>
            <a:prstGeom prst="rect">
              <a:avLst/>
            </a:prstGeom>
            <a:noFill/>
          </p:spPr>
          <p:txBody>
            <a:bodyPr wrap="square" lIns="91440" tIns="45720" rIns="91440" bIns="45720" anchor="t">
              <a:spAutoFit/>
            </a:bodyPr>
            <a:lstStyle/>
            <a:p>
              <a:pPr algn="ctr"/>
              <a:r>
                <a:rPr lang="en-US" altLang="zh-TW" sz="1600" b="1"/>
                <a:t>TS-1673AU-RP</a:t>
              </a:r>
            </a:p>
          </p:txBody>
        </p:sp>
      </p:grpSp>
      <p:grpSp>
        <p:nvGrpSpPr>
          <p:cNvPr id="11" name="群組 10">
            <a:extLst>
              <a:ext uri="{FF2B5EF4-FFF2-40B4-BE49-F238E27FC236}">
                <a16:creationId xmlns:a16="http://schemas.microsoft.com/office/drawing/2014/main" id="{5EF6A9D0-7D06-8DC3-A60F-308FD1A2D23C}"/>
              </a:ext>
            </a:extLst>
          </p:cNvPr>
          <p:cNvGrpSpPr/>
          <p:nvPr/>
        </p:nvGrpSpPr>
        <p:grpSpPr>
          <a:xfrm>
            <a:off x="1764555" y="5518394"/>
            <a:ext cx="1380029" cy="523873"/>
            <a:chOff x="2942428" y="2111009"/>
            <a:chExt cx="1094679" cy="523873"/>
          </a:xfrm>
        </p:grpSpPr>
        <p:sp>
          <p:nvSpPr>
            <p:cNvPr id="12" name="矩形: 剪去單一角落 11">
              <a:extLst>
                <a:ext uri="{FF2B5EF4-FFF2-40B4-BE49-F238E27FC236}">
                  <a16:creationId xmlns:a16="http://schemas.microsoft.com/office/drawing/2014/main" id="{E3715946-12E1-56B7-53EE-6B3E0435D3F4}"/>
                </a:ext>
              </a:extLst>
            </p:cNvPr>
            <p:cNvSpPr/>
            <p:nvPr/>
          </p:nvSpPr>
          <p:spPr>
            <a:xfrm>
              <a:off x="2942428" y="2111009"/>
              <a:ext cx="1094679" cy="523873"/>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13" name="文字方塊 12">
              <a:extLst>
                <a:ext uri="{FF2B5EF4-FFF2-40B4-BE49-F238E27FC236}">
                  <a16:creationId xmlns:a16="http://schemas.microsoft.com/office/drawing/2014/main" id="{42A01953-4E3E-132A-A406-F45711B5A7BF}"/>
                </a:ext>
              </a:extLst>
            </p:cNvPr>
            <p:cNvSpPr txBox="1"/>
            <p:nvPr/>
          </p:nvSpPr>
          <p:spPr>
            <a:xfrm>
              <a:off x="2965180" y="2121919"/>
              <a:ext cx="997536" cy="338554"/>
            </a:xfrm>
            <a:prstGeom prst="rect">
              <a:avLst/>
            </a:prstGeom>
            <a:noFill/>
          </p:spPr>
          <p:txBody>
            <a:bodyPr wrap="square">
              <a:spAutoFit/>
            </a:bodyPr>
            <a:lstStyle/>
            <a:p>
              <a:pPr algn="ctr"/>
              <a:r>
                <a:rPr lang="en-US" altLang="zh-TW" sz="1600" b="1"/>
                <a:t>TS-855eU</a:t>
              </a:r>
            </a:p>
          </p:txBody>
        </p:sp>
      </p:grpSp>
      <p:grpSp>
        <p:nvGrpSpPr>
          <p:cNvPr id="14" name="群組 13">
            <a:extLst>
              <a:ext uri="{FF2B5EF4-FFF2-40B4-BE49-F238E27FC236}">
                <a16:creationId xmlns:a16="http://schemas.microsoft.com/office/drawing/2014/main" id="{8CC0C590-960A-36D7-A4C4-4C16B00CBCFA}"/>
              </a:ext>
            </a:extLst>
          </p:cNvPr>
          <p:cNvGrpSpPr/>
          <p:nvPr/>
        </p:nvGrpSpPr>
        <p:grpSpPr>
          <a:xfrm>
            <a:off x="4149732" y="5518394"/>
            <a:ext cx="1522021" cy="523873"/>
            <a:chOff x="2942428" y="2111009"/>
            <a:chExt cx="1207311" cy="523873"/>
          </a:xfrm>
        </p:grpSpPr>
        <p:sp>
          <p:nvSpPr>
            <p:cNvPr id="15" name="矩形: 剪去單一角落 14">
              <a:extLst>
                <a:ext uri="{FF2B5EF4-FFF2-40B4-BE49-F238E27FC236}">
                  <a16:creationId xmlns:a16="http://schemas.microsoft.com/office/drawing/2014/main" id="{B61C7652-F787-A9D9-9AB1-A02E791DB08E}"/>
                </a:ext>
              </a:extLst>
            </p:cNvPr>
            <p:cNvSpPr/>
            <p:nvPr/>
          </p:nvSpPr>
          <p:spPr>
            <a:xfrm>
              <a:off x="2942428" y="2111009"/>
              <a:ext cx="1207310" cy="523873"/>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16" name="文字方塊 15">
              <a:extLst>
                <a:ext uri="{FF2B5EF4-FFF2-40B4-BE49-F238E27FC236}">
                  <a16:creationId xmlns:a16="http://schemas.microsoft.com/office/drawing/2014/main" id="{E688D6E2-D22E-B160-BCD2-EAC46AD2630C}"/>
                </a:ext>
              </a:extLst>
            </p:cNvPr>
            <p:cNvSpPr txBox="1"/>
            <p:nvPr/>
          </p:nvSpPr>
          <p:spPr>
            <a:xfrm>
              <a:off x="2965180" y="2121919"/>
              <a:ext cx="1184559" cy="338554"/>
            </a:xfrm>
            <a:prstGeom prst="rect">
              <a:avLst/>
            </a:prstGeom>
            <a:noFill/>
          </p:spPr>
          <p:txBody>
            <a:bodyPr wrap="square">
              <a:spAutoFit/>
            </a:bodyPr>
            <a:lstStyle/>
            <a:p>
              <a:pPr algn="ctr"/>
              <a:r>
                <a:rPr lang="en-US" altLang="zh-TW" sz="1600" b="1"/>
                <a:t>TS-855eU-RP</a:t>
              </a:r>
            </a:p>
          </p:txBody>
        </p:sp>
      </p:grpSp>
      <p:pic>
        <p:nvPicPr>
          <p:cNvPr id="6" name="Picture 6" descr="TS-855eU | Spéc. du matériel | QNAP">
            <a:extLst>
              <a:ext uri="{FF2B5EF4-FFF2-40B4-BE49-F238E27FC236}">
                <a16:creationId xmlns:a16="http://schemas.microsoft.com/office/drawing/2014/main" id="{915156F7-F946-A5EA-1AAA-E90814923C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99666" y="5348620"/>
            <a:ext cx="2219669" cy="13872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S-855eU-RP | ข้อมูลจำเพาะของซอฟต์แวร์ | QNAP">
            <a:extLst>
              <a:ext uri="{FF2B5EF4-FFF2-40B4-BE49-F238E27FC236}">
                <a16:creationId xmlns:a16="http://schemas.microsoft.com/office/drawing/2014/main" id="{0E607D3B-81D0-CF30-3E13-1A39B0C127F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6141" y="5350777"/>
            <a:ext cx="2231177" cy="1394485"/>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descr=" ">
            <a:extLst>
              <a:ext uri="{FF2B5EF4-FFF2-40B4-BE49-F238E27FC236}">
                <a16:creationId xmlns:a16="http://schemas.microsoft.com/office/drawing/2014/main" id="{2D66DDC1-DFB1-053F-3DCA-91BD531DB181}"/>
              </a:ext>
            </a:extLst>
          </p:cNvPr>
          <p:cNvPicPr>
            <a:picLocks noChangeAspect="1"/>
          </p:cNvPicPr>
          <p:nvPr/>
        </p:nvPicPr>
        <p:blipFill>
          <a:blip r:embed="rId12"/>
          <a:stretch>
            <a:fillRect/>
          </a:stretch>
        </p:blipFill>
        <p:spPr>
          <a:xfrm>
            <a:off x="534464" y="1738867"/>
            <a:ext cx="2743200" cy="1714500"/>
          </a:xfrm>
          <a:prstGeom prst="rect">
            <a:avLst/>
          </a:prstGeom>
        </p:spPr>
      </p:pic>
      <p:pic>
        <p:nvPicPr>
          <p:cNvPr id="5" name="圖片 4" descr=" ">
            <a:extLst>
              <a:ext uri="{FF2B5EF4-FFF2-40B4-BE49-F238E27FC236}">
                <a16:creationId xmlns:a16="http://schemas.microsoft.com/office/drawing/2014/main" id="{A2AC1B2F-F00F-A6CF-FD07-497B0CF7B6C4}"/>
              </a:ext>
            </a:extLst>
          </p:cNvPr>
          <p:cNvPicPr>
            <a:picLocks noChangeAspect="1"/>
          </p:cNvPicPr>
          <p:nvPr/>
        </p:nvPicPr>
        <p:blipFill>
          <a:blip r:embed="rId13"/>
          <a:stretch>
            <a:fillRect/>
          </a:stretch>
        </p:blipFill>
        <p:spPr>
          <a:xfrm>
            <a:off x="4735271" y="1742648"/>
            <a:ext cx="2782894" cy="1836773"/>
          </a:xfrm>
          <a:prstGeom prst="rect">
            <a:avLst/>
          </a:prstGeom>
        </p:spPr>
      </p:pic>
    </p:spTree>
    <p:extLst>
      <p:ext uri="{BB962C8B-B14F-4D97-AF65-F5344CB8AC3E}">
        <p14:creationId xmlns:p14="http://schemas.microsoft.com/office/powerpoint/2010/main" val="3716250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S-855eU | Spéc. du matériel | QNAP">
            <a:extLst>
              <a:ext uri="{FF2B5EF4-FFF2-40B4-BE49-F238E27FC236}">
                <a16:creationId xmlns:a16="http://schemas.microsoft.com/office/drawing/2014/main" id="{16FC7D0A-5E36-C3D0-79E2-E127C18901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6306" y="4708540"/>
            <a:ext cx="2941029" cy="1834334"/>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接點: 肘形 27">
            <a:extLst>
              <a:ext uri="{FF2B5EF4-FFF2-40B4-BE49-F238E27FC236}">
                <a16:creationId xmlns:a16="http://schemas.microsoft.com/office/drawing/2014/main" id="{97B2554E-87F6-1195-93A1-358B1A4C64AB}"/>
              </a:ext>
            </a:extLst>
          </p:cNvPr>
          <p:cNvCxnSpPr>
            <a:cxnSpLocks/>
          </p:cNvCxnSpPr>
          <p:nvPr/>
        </p:nvCxnSpPr>
        <p:spPr>
          <a:xfrm rot="16200000" flipH="1">
            <a:off x="2561062" y="3973026"/>
            <a:ext cx="1218509" cy="527126"/>
          </a:xfrm>
          <a:prstGeom prst="bentConnector3">
            <a:avLst>
              <a:gd name="adj1" fmla="val 741"/>
            </a:avLst>
          </a:prstGeom>
          <a:noFill/>
          <a:ln w="28575" cap="flat" cmpd="sng">
            <a:solidFill>
              <a:srgbClr val="06FAF3"/>
            </a:solidFill>
            <a:prstDash val="sysDot"/>
            <a:round/>
            <a:headEnd type="none" w="med" len="med"/>
            <a:tailEnd type="none" w="med" len="med"/>
          </a:ln>
        </p:spPr>
      </p:cxnSp>
      <p:sp>
        <p:nvSpPr>
          <p:cNvPr id="3" name="文字方塊 2">
            <a:extLst>
              <a:ext uri="{FF2B5EF4-FFF2-40B4-BE49-F238E27FC236}">
                <a16:creationId xmlns:a16="http://schemas.microsoft.com/office/drawing/2014/main" id="{01841828-2E95-C620-BEDE-08D0D6783263}"/>
              </a:ext>
            </a:extLst>
          </p:cNvPr>
          <p:cNvSpPr txBox="1"/>
          <p:nvPr/>
        </p:nvSpPr>
        <p:spPr>
          <a:xfrm>
            <a:off x="619930" y="1458663"/>
            <a:ext cx="11064240" cy="1659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30000"/>
              </a:lnSpc>
            </a:pPr>
            <a:r>
              <a:rPr lang="zh-TW" sz="1600" b="1" dirty="0">
                <a:solidFill>
                  <a:schemeClr val="bg1"/>
                </a:solidFill>
                <a:latin typeface="+mj-lt"/>
                <a:ea typeface="微軟正黑體"/>
                <a:cs typeface="+mn-lt"/>
              </a:rPr>
              <a:t>Virtualization Station on QNAP </a:t>
            </a:r>
            <a:r>
              <a:rPr lang="en-US" altLang="zh-TW" sz="1600" b="1" dirty="0">
                <a:solidFill>
                  <a:schemeClr val="bg1"/>
                </a:solidFill>
                <a:latin typeface="+mj-lt"/>
                <a:ea typeface="微軟正黑體"/>
                <a:cs typeface="+mn-lt"/>
              </a:rPr>
              <a:t>NAS</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is</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a</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powerful</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Hypervisor</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software</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that</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supports</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multiple</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operating</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systems,</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including</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Windows</a:t>
            </a:r>
            <a:r>
              <a:rPr lang="en-US" altLang="zh-TW" sz="1600" b="1" baseline="30000" dirty="0">
                <a:solidFill>
                  <a:schemeClr val="bg1"/>
                </a:solidFill>
                <a:latin typeface="+mj-lt"/>
                <a:ea typeface="微軟正黑體"/>
                <a:cs typeface="+mn-lt"/>
              </a:rPr>
              <a:t>®</a:t>
            </a:r>
            <a:r>
              <a:rPr lang="zh-TW" sz="1600" b="1" dirty="0">
                <a:solidFill>
                  <a:schemeClr val="bg1"/>
                </a:solidFill>
                <a:latin typeface="+mj-lt"/>
                <a:ea typeface="微軟正黑體"/>
                <a:cs typeface="+mn-lt"/>
              </a:rPr>
              <a:t>, Linux</a:t>
            </a:r>
            <a:r>
              <a:rPr lang="en-US" altLang="zh-TW" sz="1600" b="1" baseline="30000" dirty="0">
                <a:solidFill>
                  <a:schemeClr val="bg1"/>
                </a:solidFill>
                <a:latin typeface="+mj-lt"/>
                <a:ea typeface="微軟正黑體"/>
                <a:cs typeface="+mn-lt"/>
              </a:rPr>
              <a:t>®</a:t>
            </a:r>
            <a:r>
              <a:rPr lang="zh-TW" sz="1600" b="1" dirty="0">
                <a:solidFill>
                  <a:schemeClr val="bg1"/>
                </a:solidFill>
                <a:latin typeface="+mj-lt"/>
                <a:ea typeface="微軟正黑體"/>
                <a:cs typeface="+mn-lt"/>
              </a:rPr>
              <a:t>, and QuTScloud, enabling you to create a virtualized environment on your NAS. You can set up and run multiple virtual machines based on available system resources. Virtualization Station also supports a variety of resource management and </a:t>
            </a:r>
            <a:r>
              <a:rPr lang="en-US" altLang="zh-TW" sz="1600" b="1" dirty="0" err="1">
                <a:solidFill>
                  <a:schemeClr val="bg1"/>
                </a:solidFill>
                <a:latin typeface="+mj-lt"/>
                <a:ea typeface="微軟正黑體"/>
                <a:cs typeface="+mn-lt"/>
              </a:rPr>
              <a:t>accelera</a:t>
            </a:r>
            <a:r>
              <a:rPr lang="zh-TW" sz="1600" b="1" dirty="0">
                <a:solidFill>
                  <a:schemeClr val="bg1"/>
                </a:solidFill>
                <a:latin typeface="+mj-lt"/>
                <a:ea typeface="微軟正黑體"/>
                <a:cs typeface="+mn-lt"/>
              </a:rPr>
              <a:t>tion </a:t>
            </a:r>
            <a:r>
              <a:rPr lang="en-US" altLang="zh-TW" sz="1600" b="1" dirty="0">
                <a:solidFill>
                  <a:schemeClr val="bg1"/>
                </a:solidFill>
                <a:latin typeface="+mj-lt"/>
                <a:ea typeface="微軟正黑體"/>
                <a:cs typeface="+mn-lt"/>
              </a:rPr>
              <a:t>feat</a:t>
            </a:r>
            <a:r>
              <a:rPr lang="zh-TW" sz="1600" b="1" dirty="0">
                <a:solidFill>
                  <a:schemeClr val="bg1"/>
                </a:solidFill>
                <a:latin typeface="+mj-lt"/>
                <a:ea typeface="微軟正黑體"/>
                <a:cs typeface="+mn-lt"/>
              </a:rPr>
              <a:t>ures, making it a high-performance a</a:t>
            </a:r>
            <a:r>
              <a:rPr lang="en-US" altLang="zh-TW" sz="1600" b="1" dirty="0" err="1">
                <a:solidFill>
                  <a:schemeClr val="bg1"/>
                </a:solidFill>
                <a:latin typeface="+mj-lt"/>
                <a:ea typeface="微軟正黑體"/>
                <a:cs typeface="+mn-lt"/>
              </a:rPr>
              <a:t>nd</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affordable</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platform</a:t>
            </a:r>
            <a:r>
              <a:rPr lang="zh-TW" sz="1600" b="1" dirty="0">
                <a:solidFill>
                  <a:schemeClr val="bg1"/>
                </a:solidFill>
                <a:latin typeface="+mj-lt"/>
                <a:ea typeface="微軟正黑體"/>
                <a:cs typeface="+mn-lt"/>
              </a:rPr>
              <a:t> for virtualization applications.</a:t>
            </a:r>
            <a:r>
              <a:rPr lang="zh-TW" altLang="en-US" sz="1600" b="1" dirty="0">
                <a:solidFill>
                  <a:schemeClr val="bg1"/>
                </a:solidFill>
                <a:latin typeface="+mj-lt"/>
                <a:ea typeface="微軟正黑體"/>
                <a:cs typeface="+mn-lt"/>
              </a:rPr>
              <a:t> </a:t>
            </a:r>
            <a:endParaRPr lang="zh-TW" sz="1600" dirty="0">
              <a:solidFill>
                <a:schemeClr val="bg1"/>
              </a:solidFill>
              <a:latin typeface="+mj-lt"/>
              <a:cs typeface="Arial"/>
            </a:endParaRPr>
          </a:p>
        </p:txBody>
      </p:sp>
      <p:sp>
        <p:nvSpPr>
          <p:cNvPr id="2" name="標題 1">
            <a:extLst>
              <a:ext uri="{FF2B5EF4-FFF2-40B4-BE49-F238E27FC236}">
                <a16:creationId xmlns:a16="http://schemas.microsoft.com/office/drawing/2014/main" id="{170CDD3E-56F4-0A71-BC54-B3F9D82FE748}"/>
              </a:ext>
            </a:extLst>
          </p:cNvPr>
          <p:cNvSpPr>
            <a:spLocks noGrp="1"/>
          </p:cNvSpPr>
          <p:nvPr>
            <p:ph type="title"/>
          </p:nvPr>
        </p:nvSpPr>
        <p:spPr/>
        <p:txBody>
          <a:bodyPr>
            <a:normAutofit fontScale="90000"/>
          </a:bodyPr>
          <a:lstStyle/>
          <a:p>
            <a:r>
              <a:rPr lang="zh-TW" altLang="en-US" sz="4000">
                <a:ea typeface="微軟正黑體"/>
              </a:rPr>
              <a:t>Create a Cost-Effective </a:t>
            </a:r>
            <a:br>
              <a:rPr lang="zh-TW" altLang="en-US" sz="4000">
                <a:ea typeface="微軟正黑體"/>
              </a:rPr>
            </a:br>
            <a:r>
              <a:rPr lang="zh-TW" altLang="en-US" sz="4000">
                <a:ea typeface="微軟正黑體"/>
              </a:rPr>
              <a:t>Virtualized Application Environment with QNAP NAS</a:t>
            </a:r>
            <a:endParaRPr lang="zh-TW" altLang="en-US" sz="4000">
              <a:cs typeface="Arial"/>
            </a:endParaRPr>
          </a:p>
        </p:txBody>
      </p:sp>
      <p:pic>
        <p:nvPicPr>
          <p:cNvPr id="6" name="圖片 5" descr="一張含有 螢幕擷取畫面, 文字, 電子產品, 電子工程 的圖片&#10;&#10;自動產生的描述">
            <a:extLst>
              <a:ext uri="{FF2B5EF4-FFF2-40B4-BE49-F238E27FC236}">
                <a16:creationId xmlns:a16="http://schemas.microsoft.com/office/drawing/2014/main" id="{A1C1271A-AA6B-68B1-8379-D3C9EE0C31AD}"/>
              </a:ext>
            </a:extLst>
          </p:cNvPr>
          <p:cNvPicPr>
            <a:picLocks noChangeAspect="1"/>
          </p:cNvPicPr>
          <p:nvPr/>
        </p:nvPicPr>
        <p:blipFill>
          <a:blip r:embed="rId4"/>
          <a:stretch>
            <a:fillRect/>
          </a:stretch>
        </p:blipFill>
        <p:spPr>
          <a:xfrm>
            <a:off x="2408282" y="4706982"/>
            <a:ext cx="1412919" cy="884524"/>
          </a:xfrm>
          <a:prstGeom prst="rect">
            <a:avLst/>
          </a:prstGeom>
        </p:spPr>
      </p:pic>
      <p:grpSp>
        <p:nvGrpSpPr>
          <p:cNvPr id="8" name="群組 7">
            <a:extLst>
              <a:ext uri="{FF2B5EF4-FFF2-40B4-BE49-F238E27FC236}">
                <a16:creationId xmlns:a16="http://schemas.microsoft.com/office/drawing/2014/main" id="{8E3548D1-876B-B3A3-DAED-C899EEE3E134}"/>
              </a:ext>
            </a:extLst>
          </p:cNvPr>
          <p:cNvGrpSpPr/>
          <p:nvPr/>
        </p:nvGrpSpPr>
        <p:grpSpPr>
          <a:xfrm>
            <a:off x="1008793" y="3260959"/>
            <a:ext cx="2065560" cy="1995927"/>
            <a:chOff x="1185559" y="5808218"/>
            <a:chExt cx="2380482" cy="2300233"/>
          </a:xfrm>
        </p:grpSpPr>
        <p:pic>
          <p:nvPicPr>
            <p:cNvPr id="9" name="圖片 8" descr="一張含有 文字, 硬紙盒, 紫色, 箱子 的圖片&#10;&#10;自動產生的描述">
              <a:extLst>
                <a:ext uri="{FF2B5EF4-FFF2-40B4-BE49-F238E27FC236}">
                  <a16:creationId xmlns:a16="http://schemas.microsoft.com/office/drawing/2014/main" id="{E38353DC-2638-3687-1B0E-EA572C41B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5559" y="6064786"/>
              <a:ext cx="1387747" cy="2043665"/>
            </a:xfrm>
            <a:prstGeom prst="rect">
              <a:avLst/>
            </a:prstGeom>
          </p:spPr>
        </p:pic>
        <p:pic>
          <p:nvPicPr>
            <p:cNvPr id="10" name="圖片 9" descr="一張含有 螢幕擷取畫面, 文字, 電子產品, 電子工程 的圖片&#10;&#10;自動產生的描述">
              <a:extLst>
                <a:ext uri="{FF2B5EF4-FFF2-40B4-BE49-F238E27FC236}">
                  <a16:creationId xmlns:a16="http://schemas.microsoft.com/office/drawing/2014/main" id="{56EB18E6-75AE-27A0-1928-962AE40D8F68}"/>
                </a:ext>
              </a:extLst>
            </p:cNvPr>
            <p:cNvPicPr>
              <a:picLocks noChangeAspect="1"/>
            </p:cNvPicPr>
            <p:nvPr/>
          </p:nvPicPr>
          <p:blipFill>
            <a:blip r:embed="rId4"/>
            <a:stretch>
              <a:fillRect/>
            </a:stretch>
          </p:blipFill>
          <p:spPr>
            <a:xfrm>
              <a:off x="1793366" y="5808218"/>
              <a:ext cx="1772675" cy="1104099"/>
            </a:xfrm>
            <a:prstGeom prst="rect">
              <a:avLst/>
            </a:prstGeom>
          </p:spPr>
        </p:pic>
      </p:grpSp>
      <p:sp>
        <p:nvSpPr>
          <p:cNvPr id="13" name="TextBox 5">
            <a:extLst>
              <a:ext uri="{FF2B5EF4-FFF2-40B4-BE49-F238E27FC236}">
                <a16:creationId xmlns:a16="http://schemas.microsoft.com/office/drawing/2014/main" id="{82C4586E-70C4-9CCE-ACC3-3B4A597C68D8}"/>
              </a:ext>
            </a:extLst>
          </p:cNvPr>
          <p:cNvSpPr txBox="1"/>
          <p:nvPr/>
        </p:nvSpPr>
        <p:spPr>
          <a:xfrm>
            <a:off x="703386" y="3051092"/>
            <a:ext cx="2614474" cy="345091"/>
          </a:xfrm>
          <a:prstGeom prst="rect">
            <a:avLst/>
          </a:prstGeom>
          <a:noFill/>
        </p:spPr>
        <p:txBody>
          <a:bodyPr wrap="square" lIns="91440" tIns="45720" rIns="91440" bIns="45720" rtlCol="0" anchor="t">
            <a:spAutoFit/>
          </a:bodyPr>
          <a:lstStyle/>
          <a:p>
            <a:pPr algn="ctr"/>
            <a:r>
              <a:rPr lang="en-US" sz="1400" b="1">
                <a:solidFill>
                  <a:schemeClr val="bg1"/>
                </a:solidFill>
              </a:rPr>
              <a:t>PC + </a:t>
            </a:r>
            <a:r>
              <a:rPr lang="en-US" sz="1400" b="1">
                <a:solidFill>
                  <a:srgbClr val="06FAF3"/>
                </a:solidFill>
              </a:rPr>
              <a:t>QXG-10G2SF-X710</a:t>
            </a:r>
            <a:endParaRPr lang="en-US" sz="1400" b="1">
              <a:solidFill>
                <a:srgbClr val="06FAF3"/>
              </a:solidFill>
              <a:ea typeface="新細明體"/>
              <a:cs typeface="Calibri"/>
            </a:endParaRPr>
          </a:p>
        </p:txBody>
      </p:sp>
      <p:sp>
        <p:nvSpPr>
          <p:cNvPr id="14" name="TextBox 5">
            <a:extLst>
              <a:ext uri="{FF2B5EF4-FFF2-40B4-BE49-F238E27FC236}">
                <a16:creationId xmlns:a16="http://schemas.microsoft.com/office/drawing/2014/main" id="{EBE3B77C-DB67-7F71-7475-4B4993A3050D}"/>
              </a:ext>
            </a:extLst>
          </p:cNvPr>
          <p:cNvSpPr txBox="1"/>
          <p:nvPr/>
        </p:nvSpPr>
        <p:spPr>
          <a:xfrm>
            <a:off x="2040646" y="5979591"/>
            <a:ext cx="3347481" cy="307777"/>
          </a:xfrm>
          <a:prstGeom prst="rect">
            <a:avLst/>
          </a:prstGeom>
          <a:noFill/>
        </p:spPr>
        <p:txBody>
          <a:bodyPr wrap="square" lIns="91440" tIns="45720" rIns="91440" bIns="45720" rtlCol="0" anchor="t">
            <a:spAutoFit/>
          </a:bodyPr>
          <a:lstStyle/>
          <a:p>
            <a:pPr algn="ctr"/>
            <a:r>
              <a:rPr lang="en-US" sz="1400" b="1">
                <a:solidFill>
                  <a:schemeClr val="bg1"/>
                </a:solidFill>
              </a:rPr>
              <a:t>TS-1673AU-RP + </a:t>
            </a:r>
            <a:r>
              <a:rPr lang="en-US" sz="1400" b="1">
                <a:solidFill>
                  <a:srgbClr val="06FAF3"/>
                </a:solidFill>
              </a:rPr>
              <a:t>QXG-10G2SF-X710</a:t>
            </a:r>
            <a:endParaRPr lang="en-US" sz="1400" b="1">
              <a:solidFill>
                <a:srgbClr val="06FAF3"/>
              </a:solidFill>
              <a:ea typeface="新細明體"/>
              <a:cs typeface="Calibri"/>
            </a:endParaRPr>
          </a:p>
        </p:txBody>
      </p:sp>
      <p:sp>
        <p:nvSpPr>
          <p:cNvPr id="15" name="向右箭號 17">
            <a:extLst>
              <a:ext uri="{FF2B5EF4-FFF2-40B4-BE49-F238E27FC236}">
                <a16:creationId xmlns:a16="http://schemas.microsoft.com/office/drawing/2014/main" id="{F602DD9B-AF25-FA53-7479-08E34C96E231}"/>
              </a:ext>
            </a:extLst>
          </p:cNvPr>
          <p:cNvSpPr/>
          <p:nvPr/>
        </p:nvSpPr>
        <p:spPr>
          <a:xfrm>
            <a:off x="4912412" y="4272417"/>
            <a:ext cx="1599358" cy="959105"/>
          </a:xfrm>
          <a:prstGeom prst="rightArrow">
            <a:avLst>
              <a:gd name="adj1" fmla="val 50000"/>
              <a:gd name="adj2" fmla="val 56883"/>
            </a:avLst>
          </a:prstGeom>
          <a:gradFill flip="none" rotWithShape="1">
            <a:gsLst>
              <a:gs pos="0">
                <a:srgbClr val="06FAF3"/>
              </a:gs>
              <a:gs pos="48000">
                <a:srgbClr val="7BA1E6"/>
              </a:gs>
              <a:gs pos="100000">
                <a:srgbClr val="DE56D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26" name="圖片 25" descr="一張含有 馬若雷勒藍, 螢幕擷取畫面, 藍色 的圖片&#10;&#10;自動產生的描述">
            <a:extLst>
              <a:ext uri="{FF2B5EF4-FFF2-40B4-BE49-F238E27FC236}">
                <a16:creationId xmlns:a16="http://schemas.microsoft.com/office/drawing/2014/main" id="{63075460-5BC9-92BF-B1E0-1F31BED059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0667" y="3215549"/>
            <a:ext cx="4306950" cy="3586898"/>
          </a:xfrm>
          <a:prstGeom prst="rect">
            <a:avLst/>
          </a:prstGeom>
        </p:spPr>
      </p:pic>
    </p:spTree>
    <p:extLst>
      <p:ext uri="{BB962C8B-B14F-4D97-AF65-F5344CB8AC3E}">
        <p14:creationId xmlns:p14="http://schemas.microsoft.com/office/powerpoint/2010/main" val="4194810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化同側角落 8">
            <a:extLst>
              <a:ext uri="{FF2B5EF4-FFF2-40B4-BE49-F238E27FC236}">
                <a16:creationId xmlns:a16="http://schemas.microsoft.com/office/drawing/2014/main" id="{BC58394D-803C-2285-22DC-454B2197F776}"/>
              </a:ext>
            </a:extLst>
          </p:cNvPr>
          <p:cNvSpPr/>
          <p:nvPr/>
        </p:nvSpPr>
        <p:spPr>
          <a:xfrm>
            <a:off x="597589" y="1767526"/>
            <a:ext cx="2376692" cy="2067138"/>
          </a:xfrm>
          <a:prstGeom prst="round2SameRect">
            <a:avLst>
              <a:gd name="adj1" fmla="val 5250"/>
              <a:gd name="adj2" fmla="val 0"/>
            </a:avLst>
          </a:prstGeom>
          <a:noFill/>
          <a:ln w="19050">
            <a:gradFill>
              <a:gsLst>
                <a:gs pos="0">
                  <a:srgbClr val="06FAF3"/>
                </a:gs>
                <a:gs pos="53000">
                  <a:srgbClr val="669FF1"/>
                </a:gs>
                <a:gs pos="100000">
                  <a:srgbClr val="DE56D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 name="文字方塊 2">
            <a:extLst>
              <a:ext uri="{FF2B5EF4-FFF2-40B4-BE49-F238E27FC236}">
                <a16:creationId xmlns:a16="http://schemas.microsoft.com/office/drawing/2014/main" id="{01841828-2E95-C620-BEDE-08D0D6783263}"/>
              </a:ext>
            </a:extLst>
          </p:cNvPr>
          <p:cNvSpPr txBox="1"/>
          <p:nvPr/>
        </p:nvSpPr>
        <p:spPr>
          <a:xfrm>
            <a:off x="7565661" y="1641211"/>
            <a:ext cx="4079634" cy="4540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dist">
              <a:lnSpc>
                <a:spcPct val="130000"/>
              </a:lnSpc>
            </a:pPr>
            <a:r>
              <a:rPr lang="zh-TW" sz="1600" b="1" dirty="0">
                <a:solidFill>
                  <a:schemeClr val="bg1"/>
                </a:solidFill>
                <a:latin typeface="+mj-lt"/>
                <a:ea typeface="微軟正黑體"/>
                <a:cs typeface="+mn-lt"/>
              </a:rPr>
              <a:t>Virtualization Station on QNAP </a:t>
            </a:r>
            <a:r>
              <a:rPr lang="en-US" altLang="zh-TW" sz="1600" b="1" dirty="0">
                <a:solidFill>
                  <a:schemeClr val="bg1"/>
                </a:solidFill>
                <a:latin typeface="+mj-lt"/>
                <a:ea typeface="微軟正黑體"/>
                <a:cs typeface="+mn-lt"/>
              </a:rPr>
              <a:t>NAS</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supports</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a</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wide</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range</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of</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operating</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systems.</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Users</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can</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download</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and</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use</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a</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variety</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of</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virtual</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devices</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directly</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from</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the</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application's</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VM</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Marketplace.</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Virtualization</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Station</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also</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provides</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a</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variety</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of</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resource</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co</a:t>
            </a:r>
            <a:r>
              <a:rPr lang="zh-TW" sz="1600" b="1" dirty="0">
                <a:solidFill>
                  <a:schemeClr val="bg1"/>
                </a:solidFill>
                <a:latin typeface="+mj-lt"/>
                <a:ea typeface="微軟正黑體"/>
                <a:cs typeface="+mn-lt"/>
              </a:rPr>
              <a:t>nfig</a:t>
            </a:r>
            <a:r>
              <a:rPr lang="en-US" altLang="zh-TW" sz="1600" b="1" dirty="0" err="1">
                <a:solidFill>
                  <a:schemeClr val="bg1"/>
                </a:solidFill>
                <a:latin typeface="+mj-lt"/>
                <a:ea typeface="微軟正黑體"/>
                <a:cs typeface="+mn-lt"/>
              </a:rPr>
              <a:t>urations</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that</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you</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can</a:t>
            </a:r>
            <a:r>
              <a:rPr lang="zh-TW" sz="1600" b="1" dirty="0">
                <a:solidFill>
                  <a:schemeClr val="bg1"/>
                </a:solidFill>
                <a:latin typeface="+mj-lt"/>
                <a:ea typeface="微軟正黑體"/>
                <a:cs typeface="+mn-lt"/>
              </a:rPr>
              <a:t> choose according to your needs to maintain </a:t>
            </a:r>
            <a:r>
              <a:rPr lang="en-US" altLang="zh-TW" sz="1600" b="1" dirty="0">
                <a:solidFill>
                  <a:schemeClr val="bg1"/>
                </a:solidFill>
                <a:latin typeface="+mj-lt"/>
                <a:ea typeface="微軟正黑體"/>
                <a:cs typeface="+mn-lt"/>
              </a:rPr>
              <a:t>the</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best</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efficiency</a:t>
            </a:r>
            <a:r>
              <a:rPr lang="zh-TW" sz="1600" b="1" dirty="0">
                <a:solidFill>
                  <a:schemeClr val="bg1"/>
                </a:solidFill>
                <a:latin typeface="+mj-lt"/>
                <a:ea typeface="微軟正黑體"/>
                <a:cs typeface="+mn-lt"/>
              </a:rPr>
              <a:t> </a:t>
            </a:r>
            <a:r>
              <a:rPr lang="en-US" altLang="zh-TW" sz="1600" b="1" dirty="0">
                <a:solidFill>
                  <a:schemeClr val="bg1"/>
                </a:solidFill>
                <a:latin typeface="+mj-lt"/>
                <a:ea typeface="微軟正黑體"/>
                <a:cs typeface="+mn-lt"/>
              </a:rPr>
              <a:t>an</a:t>
            </a:r>
            <a:r>
              <a:rPr lang="zh-TW" sz="1600" b="1" dirty="0">
                <a:solidFill>
                  <a:schemeClr val="bg1"/>
                </a:solidFill>
                <a:latin typeface="+mj-lt"/>
                <a:ea typeface="微軟正黑體"/>
                <a:cs typeface="+mn-lt"/>
              </a:rPr>
              <a:t>d stability of your </a:t>
            </a:r>
            <a:r>
              <a:rPr lang="en-US" altLang="zh-TW" sz="1600" b="1" dirty="0">
                <a:solidFill>
                  <a:schemeClr val="bg1"/>
                </a:solidFill>
                <a:latin typeface="+mj-lt"/>
                <a:ea typeface="微軟正黑體"/>
                <a:cs typeface="+mn-lt"/>
              </a:rPr>
              <a:t>VM</a:t>
            </a:r>
            <a:r>
              <a:rPr lang="zh-TW" sz="1600" b="1" dirty="0">
                <a:solidFill>
                  <a:schemeClr val="bg1"/>
                </a:solidFill>
                <a:latin typeface="+mj-lt"/>
                <a:ea typeface="微軟正黑體"/>
                <a:cs typeface="+mn-lt"/>
              </a:rPr>
              <a:t>. </a:t>
            </a:r>
            <a:r>
              <a:rPr lang="zh-TW" altLang="en-US" sz="1600" b="1" dirty="0">
                <a:solidFill>
                  <a:schemeClr val="bg1"/>
                </a:solidFill>
                <a:latin typeface="+mj-lt"/>
                <a:ea typeface="微軟正黑體"/>
                <a:cs typeface="+mn-lt"/>
              </a:rPr>
              <a:t>Virtualization Station offers several disaster recovery tools to protect against data loss. Options include local/remote backups, one-time/scheduled tasks, and more.</a:t>
            </a:r>
            <a:endParaRPr lang="zh-TW" altLang="en-US" sz="1600" b="1" dirty="0">
              <a:solidFill>
                <a:schemeClr val="bg1"/>
              </a:solidFill>
              <a:latin typeface="+mj-lt"/>
              <a:ea typeface="微軟正黑體" panose="020B0604030504040204" pitchFamily="34" charset="-120"/>
              <a:cs typeface="Arial"/>
            </a:endParaRPr>
          </a:p>
        </p:txBody>
      </p:sp>
      <p:pic>
        <p:nvPicPr>
          <p:cNvPr id="2" name="圖片 1"/>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85033" y="1777655"/>
            <a:ext cx="2376691" cy="1479439"/>
          </a:xfrm>
          <a:prstGeom prst="rect">
            <a:avLst/>
          </a:prstGeom>
        </p:spPr>
      </p:pic>
      <p:pic>
        <p:nvPicPr>
          <p:cNvPr id="4" name="圖片 3"/>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72431" y="1752140"/>
            <a:ext cx="1910942" cy="1335936"/>
          </a:xfrm>
          <a:prstGeom prst="rect">
            <a:avLst/>
          </a:prstGeom>
        </p:spPr>
      </p:pic>
      <p:pic>
        <p:nvPicPr>
          <p:cNvPr id="6" name="圖片 5"/>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09041" y="4240154"/>
            <a:ext cx="1464486" cy="1544030"/>
          </a:xfrm>
          <a:prstGeom prst="rect">
            <a:avLst/>
          </a:prstGeom>
        </p:spPr>
      </p:pic>
      <p:pic>
        <p:nvPicPr>
          <p:cNvPr id="7" name="圖片 6"/>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06937" y="4240154"/>
            <a:ext cx="2376693" cy="1277052"/>
          </a:xfrm>
          <a:prstGeom prst="rect">
            <a:avLst/>
          </a:prstGeom>
        </p:spPr>
      </p:pic>
      <p:sp>
        <p:nvSpPr>
          <p:cNvPr id="17" name="文字方塊 16">
            <a:extLst>
              <a:ext uri="{FF2B5EF4-FFF2-40B4-BE49-F238E27FC236}">
                <a16:creationId xmlns:a16="http://schemas.microsoft.com/office/drawing/2014/main" id="{01841828-2E95-C620-BEDE-08D0D6783263}"/>
              </a:ext>
            </a:extLst>
          </p:cNvPr>
          <p:cNvSpPr txBox="1"/>
          <p:nvPr/>
        </p:nvSpPr>
        <p:spPr>
          <a:xfrm>
            <a:off x="599981" y="3166261"/>
            <a:ext cx="23716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rgbClr val="DE56DC"/>
                </a:solidFill>
                <a:latin typeface="+mj-lt"/>
                <a:ea typeface="微軟正黑體"/>
                <a:cs typeface="Arial"/>
              </a:rPr>
              <a:t>Live Migration</a:t>
            </a:r>
            <a:endParaRPr lang="zh-TW" altLang="en-US">
              <a:latin typeface="+mj-lt"/>
              <a:cs typeface="Arial"/>
            </a:endParaRPr>
          </a:p>
        </p:txBody>
      </p:sp>
      <p:sp>
        <p:nvSpPr>
          <p:cNvPr id="22" name="文字方塊 21"/>
          <p:cNvSpPr txBox="1"/>
          <p:nvPr/>
        </p:nvSpPr>
        <p:spPr>
          <a:xfrm>
            <a:off x="7565661" y="6188097"/>
            <a:ext cx="4079633" cy="276999"/>
          </a:xfrm>
          <a:prstGeom prst="rect">
            <a:avLst/>
          </a:prstGeom>
          <a:noFill/>
        </p:spPr>
        <p:txBody>
          <a:bodyPr wrap="square" lIns="91440" tIns="45720" rIns="91440" bIns="45720" rtlCol="0" anchor="t">
            <a:spAutoFit/>
          </a:bodyPr>
          <a:lstStyle/>
          <a:p>
            <a:pPr algn="r"/>
            <a:r>
              <a:rPr lang="zh-TW" altLang="en-US" sz="1200" dirty="0">
                <a:solidFill>
                  <a:schemeClr val="bg1"/>
                </a:solidFill>
                <a:hlinkClick r:id="rId11">
                  <a:extLst>
                    <a:ext uri="{A12FA001-AC4F-418D-AE19-62706E023703}">
                      <ahyp:hlinkClr xmlns:ahyp="http://schemas.microsoft.com/office/drawing/2018/hyperlinkcolor" val="tx"/>
                    </a:ext>
                  </a:extLst>
                </a:hlinkClick>
              </a:rPr>
              <a:t>More Information of Virtualization Station</a:t>
            </a:r>
            <a:endParaRPr lang="zh-TW" sz="1600" dirty="0">
              <a:solidFill>
                <a:schemeClr val="bg1"/>
              </a:solidFill>
            </a:endParaRPr>
          </a:p>
        </p:txBody>
      </p:sp>
      <p:sp>
        <p:nvSpPr>
          <p:cNvPr id="8" name="標題 7">
            <a:extLst>
              <a:ext uri="{FF2B5EF4-FFF2-40B4-BE49-F238E27FC236}">
                <a16:creationId xmlns:a16="http://schemas.microsoft.com/office/drawing/2014/main" id="{AFB87DC4-B77A-54E8-D98A-F33712F0BC66}"/>
              </a:ext>
            </a:extLst>
          </p:cNvPr>
          <p:cNvSpPr>
            <a:spLocks noGrp="1"/>
          </p:cNvSpPr>
          <p:nvPr>
            <p:ph type="title"/>
          </p:nvPr>
        </p:nvSpPr>
        <p:spPr/>
        <p:txBody>
          <a:bodyPr/>
          <a:lstStyle/>
          <a:p>
            <a:r>
              <a:rPr lang="en-US" altLang="zh-TW" dirty="0">
                <a:ea typeface="微軟正黑體"/>
              </a:rPr>
              <a:t>Virtualization Station </a:t>
            </a:r>
            <a:r>
              <a:rPr lang="zh-TW" altLang="en-US" dirty="0">
                <a:ea typeface="微軟正黑體"/>
              </a:rPr>
              <a:t>Support a Wide </a:t>
            </a:r>
            <a:br>
              <a:rPr lang="en-US" altLang="zh-TW" dirty="0">
                <a:ea typeface="微軟正黑體"/>
              </a:rPr>
            </a:br>
            <a:r>
              <a:rPr lang="zh-TW" altLang="en-US" dirty="0">
                <a:ea typeface="微軟正黑體"/>
              </a:rPr>
              <a:t>Range of Powerful Features</a:t>
            </a:r>
            <a:endParaRPr lang="zh-TW" altLang="en-US" dirty="0"/>
          </a:p>
        </p:txBody>
      </p:sp>
      <p:pic>
        <p:nvPicPr>
          <p:cNvPr id="14" name="圖形 13">
            <a:extLst>
              <a:ext uri="{FF2B5EF4-FFF2-40B4-BE49-F238E27FC236}">
                <a16:creationId xmlns:a16="http://schemas.microsoft.com/office/drawing/2014/main" id="{86AFBB5B-BCE5-47B9-DD1C-15C40EFE120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2967787" y="2867487"/>
            <a:ext cx="890588" cy="843612"/>
          </a:xfrm>
          <a:prstGeom prst="rect">
            <a:avLst/>
          </a:prstGeom>
        </p:spPr>
      </p:pic>
      <p:sp>
        <p:nvSpPr>
          <p:cNvPr id="25" name="矩形: 圓角化同側角落 24">
            <a:extLst>
              <a:ext uri="{FF2B5EF4-FFF2-40B4-BE49-F238E27FC236}">
                <a16:creationId xmlns:a16="http://schemas.microsoft.com/office/drawing/2014/main" id="{6C03F336-7277-3B08-6D28-AEA59FF2D241}"/>
              </a:ext>
            </a:extLst>
          </p:cNvPr>
          <p:cNvSpPr/>
          <p:nvPr/>
        </p:nvSpPr>
        <p:spPr>
          <a:xfrm>
            <a:off x="4011497" y="1767526"/>
            <a:ext cx="2376692" cy="2067138"/>
          </a:xfrm>
          <a:prstGeom prst="round2SameRect">
            <a:avLst>
              <a:gd name="adj1" fmla="val 5250"/>
              <a:gd name="adj2" fmla="val 0"/>
            </a:avLst>
          </a:prstGeom>
          <a:noFill/>
          <a:ln w="19050">
            <a:gradFill>
              <a:gsLst>
                <a:gs pos="0">
                  <a:srgbClr val="06FAF3"/>
                </a:gs>
                <a:gs pos="53000">
                  <a:srgbClr val="669FF1"/>
                </a:gs>
                <a:gs pos="100000">
                  <a:srgbClr val="DE56D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6" name="文字方塊 25">
            <a:extLst>
              <a:ext uri="{FF2B5EF4-FFF2-40B4-BE49-F238E27FC236}">
                <a16:creationId xmlns:a16="http://schemas.microsoft.com/office/drawing/2014/main" id="{9BFEBB0A-7B84-9F5E-B678-85654E3E6D9C}"/>
              </a:ext>
            </a:extLst>
          </p:cNvPr>
          <p:cNvSpPr txBox="1"/>
          <p:nvPr/>
        </p:nvSpPr>
        <p:spPr>
          <a:xfrm>
            <a:off x="4005029" y="3027913"/>
            <a:ext cx="23805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rgbClr val="DE56DC"/>
                </a:solidFill>
                <a:latin typeface="+mj-lt"/>
                <a:ea typeface="微軟正黑體"/>
                <a:cs typeface="Arial"/>
              </a:rPr>
              <a:t>Dynamic </a:t>
            </a:r>
            <a:endParaRPr lang="zh-TW">
              <a:solidFill>
                <a:srgbClr val="000000"/>
              </a:solidFill>
              <a:latin typeface="+mj-lt"/>
              <a:ea typeface="微軟正黑體"/>
              <a:cs typeface="Arial"/>
            </a:endParaRPr>
          </a:p>
          <a:p>
            <a:pPr algn="ctr"/>
            <a:r>
              <a:rPr lang="zh-TW" altLang="en-US" b="1">
                <a:solidFill>
                  <a:srgbClr val="DE56DC"/>
                </a:solidFill>
                <a:latin typeface="+mj-lt"/>
                <a:ea typeface="微軟正黑體"/>
                <a:cs typeface="Arial"/>
              </a:rPr>
              <a:t>Memory Allocation</a:t>
            </a:r>
            <a:endParaRPr lang="zh-TW">
              <a:latin typeface="+mj-lt"/>
              <a:cs typeface="Arial"/>
            </a:endParaRPr>
          </a:p>
        </p:txBody>
      </p:sp>
      <p:pic>
        <p:nvPicPr>
          <p:cNvPr id="27" name="圖形 26">
            <a:extLst>
              <a:ext uri="{FF2B5EF4-FFF2-40B4-BE49-F238E27FC236}">
                <a16:creationId xmlns:a16="http://schemas.microsoft.com/office/drawing/2014/main" id="{086DCE5F-E9F2-0103-26AB-A1FA991199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6381695" y="2867487"/>
            <a:ext cx="890588" cy="843612"/>
          </a:xfrm>
          <a:prstGeom prst="rect">
            <a:avLst/>
          </a:prstGeom>
        </p:spPr>
      </p:pic>
      <p:sp>
        <p:nvSpPr>
          <p:cNvPr id="28" name="矩形: 圓角化同側角落 27">
            <a:extLst>
              <a:ext uri="{FF2B5EF4-FFF2-40B4-BE49-F238E27FC236}">
                <a16:creationId xmlns:a16="http://schemas.microsoft.com/office/drawing/2014/main" id="{CDE73F21-853B-2D4B-18BB-DC897C0B8236}"/>
              </a:ext>
            </a:extLst>
          </p:cNvPr>
          <p:cNvSpPr/>
          <p:nvPr/>
        </p:nvSpPr>
        <p:spPr>
          <a:xfrm>
            <a:off x="597589" y="4224768"/>
            <a:ext cx="2376692" cy="2067138"/>
          </a:xfrm>
          <a:prstGeom prst="round2SameRect">
            <a:avLst>
              <a:gd name="adj1" fmla="val 5250"/>
              <a:gd name="adj2" fmla="val 0"/>
            </a:avLst>
          </a:prstGeom>
          <a:noFill/>
          <a:ln w="19050">
            <a:gradFill>
              <a:gsLst>
                <a:gs pos="0">
                  <a:srgbClr val="06FAF3"/>
                </a:gs>
                <a:gs pos="53000">
                  <a:srgbClr val="669FF1"/>
                </a:gs>
                <a:gs pos="100000">
                  <a:srgbClr val="DE56D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9" name="文字方塊 28">
            <a:extLst>
              <a:ext uri="{FF2B5EF4-FFF2-40B4-BE49-F238E27FC236}">
                <a16:creationId xmlns:a16="http://schemas.microsoft.com/office/drawing/2014/main" id="{ABEDA1C8-9B1C-002D-5121-F080F14C3F62}"/>
              </a:ext>
            </a:extLst>
          </p:cNvPr>
          <p:cNvSpPr txBox="1"/>
          <p:nvPr/>
        </p:nvSpPr>
        <p:spPr>
          <a:xfrm>
            <a:off x="591121" y="5738689"/>
            <a:ext cx="2371651" cy="3781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rgbClr val="DE56DC"/>
                </a:solidFill>
                <a:latin typeface="+mj-lt"/>
                <a:ea typeface="微軟正黑體"/>
                <a:cs typeface="Arial"/>
              </a:rPr>
              <a:t>Memory Sharing</a:t>
            </a:r>
            <a:endParaRPr lang="zh-TW" altLang="en-US" b="1">
              <a:solidFill>
                <a:srgbClr val="DE56DC"/>
              </a:solidFill>
              <a:latin typeface="+mj-lt"/>
              <a:ea typeface="微軟正黑體" panose="020B0604030504040204" pitchFamily="34" charset="-120"/>
              <a:cs typeface="Arial"/>
            </a:endParaRPr>
          </a:p>
        </p:txBody>
      </p:sp>
      <p:pic>
        <p:nvPicPr>
          <p:cNvPr id="30" name="圖形 29">
            <a:extLst>
              <a:ext uri="{FF2B5EF4-FFF2-40B4-BE49-F238E27FC236}">
                <a16:creationId xmlns:a16="http://schemas.microsoft.com/office/drawing/2014/main" id="{A4C1FF98-F30F-F7E4-BFAB-4D38CEA62EA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2967787" y="5324729"/>
            <a:ext cx="890588" cy="843612"/>
          </a:xfrm>
          <a:prstGeom prst="rect">
            <a:avLst/>
          </a:prstGeom>
        </p:spPr>
      </p:pic>
      <p:sp>
        <p:nvSpPr>
          <p:cNvPr id="31" name="矩形: 圓角化同側角落 30">
            <a:extLst>
              <a:ext uri="{FF2B5EF4-FFF2-40B4-BE49-F238E27FC236}">
                <a16:creationId xmlns:a16="http://schemas.microsoft.com/office/drawing/2014/main" id="{AC78F029-CB89-A4E9-B078-D0189553201D}"/>
              </a:ext>
            </a:extLst>
          </p:cNvPr>
          <p:cNvSpPr/>
          <p:nvPr/>
        </p:nvSpPr>
        <p:spPr>
          <a:xfrm>
            <a:off x="4011497" y="4224768"/>
            <a:ext cx="2376692" cy="2067138"/>
          </a:xfrm>
          <a:prstGeom prst="round2SameRect">
            <a:avLst>
              <a:gd name="adj1" fmla="val 5250"/>
              <a:gd name="adj2" fmla="val 0"/>
            </a:avLst>
          </a:prstGeom>
          <a:noFill/>
          <a:ln w="19050">
            <a:gradFill>
              <a:gsLst>
                <a:gs pos="0">
                  <a:srgbClr val="06FAF3"/>
                </a:gs>
                <a:gs pos="53000">
                  <a:srgbClr val="669FF1"/>
                </a:gs>
                <a:gs pos="100000">
                  <a:srgbClr val="DE56D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2" name="文字方塊 31">
            <a:extLst>
              <a:ext uri="{FF2B5EF4-FFF2-40B4-BE49-F238E27FC236}">
                <a16:creationId xmlns:a16="http://schemas.microsoft.com/office/drawing/2014/main" id="{2938C04D-842A-4ABB-AD89-C3C5A1E2E303}"/>
              </a:ext>
            </a:extLst>
          </p:cNvPr>
          <p:cNvSpPr txBox="1"/>
          <p:nvPr/>
        </p:nvSpPr>
        <p:spPr>
          <a:xfrm>
            <a:off x="4013889" y="5742109"/>
            <a:ext cx="23805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rgbClr val="DE56DC"/>
                </a:solidFill>
                <a:latin typeface="+mj-lt"/>
                <a:ea typeface="微軟正黑體"/>
                <a:cs typeface="Arial"/>
              </a:rPr>
              <a:t>CPU Hot Add</a:t>
            </a:r>
            <a:endParaRPr lang="zh-TW" altLang="en-US">
              <a:latin typeface="+mj-lt"/>
              <a:cs typeface="Arial"/>
            </a:endParaRPr>
          </a:p>
        </p:txBody>
      </p:sp>
      <p:pic>
        <p:nvPicPr>
          <p:cNvPr id="33" name="圖形 32">
            <a:extLst>
              <a:ext uri="{FF2B5EF4-FFF2-40B4-BE49-F238E27FC236}">
                <a16:creationId xmlns:a16="http://schemas.microsoft.com/office/drawing/2014/main" id="{8591A518-F37B-4CB0-A274-B50A858794A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6381695" y="5324729"/>
            <a:ext cx="890588" cy="843612"/>
          </a:xfrm>
          <a:prstGeom prst="rect">
            <a:avLst/>
          </a:prstGeom>
        </p:spPr>
      </p:pic>
      <p:pic>
        <p:nvPicPr>
          <p:cNvPr id="10" name="圖片 9" descr="一張含有 圖形, 鮮豔, 螢幕擷取畫面, 設計 的圖片&#10;&#10;自動產生的描述">
            <a:extLst>
              <a:ext uri="{FF2B5EF4-FFF2-40B4-BE49-F238E27FC236}">
                <a16:creationId xmlns:a16="http://schemas.microsoft.com/office/drawing/2014/main" id="{7795BE06-042B-2D16-F645-A9BD8474827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0216" y="169745"/>
            <a:ext cx="1023453" cy="1023453"/>
          </a:xfrm>
          <a:prstGeom prst="rect">
            <a:avLst/>
          </a:prstGeom>
        </p:spPr>
      </p:pic>
    </p:spTree>
    <p:extLst>
      <p:ext uri="{BB962C8B-B14F-4D97-AF65-F5344CB8AC3E}">
        <p14:creationId xmlns:p14="http://schemas.microsoft.com/office/powerpoint/2010/main" val="1822143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化同側角落 15">
            <a:extLst>
              <a:ext uri="{FF2B5EF4-FFF2-40B4-BE49-F238E27FC236}">
                <a16:creationId xmlns:a16="http://schemas.microsoft.com/office/drawing/2014/main" id="{209A0CEA-FDF2-6B85-704C-F5DB96D63DFE}"/>
              </a:ext>
            </a:extLst>
          </p:cNvPr>
          <p:cNvSpPr/>
          <p:nvPr/>
        </p:nvSpPr>
        <p:spPr>
          <a:xfrm>
            <a:off x="5007252" y="1839372"/>
            <a:ext cx="3287445" cy="3478547"/>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矩形: 剪去對角角落 16">
            <a:extLst>
              <a:ext uri="{FF2B5EF4-FFF2-40B4-BE49-F238E27FC236}">
                <a16:creationId xmlns:a16="http://schemas.microsoft.com/office/drawing/2014/main" id="{E7B7D9E3-D8C1-3915-63D9-1E129AA2E047}"/>
              </a:ext>
            </a:extLst>
          </p:cNvPr>
          <p:cNvSpPr/>
          <p:nvPr/>
        </p:nvSpPr>
        <p:spPr>
          <a:xfrm rot="10800000">
            <a:off x="4990942" y="5287922"/>
            <a:ext cx="3287446" cy="715279"/>
          </a:xfrm>
          <a:prstGeom prst="snip2DiagRect">
            <a:avLst>
              <a:gd name="adj1" fmla="val 0"/>
              <a:gd name="adj2" fmla="val 50000"/>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矩形: 剪去單一角落 17">
            <a:extLst>
              <a:ext uri="{FF2B5EF4-FFF2-40B4-BE49-F238E27FC236}">
                <a16:creationId xmlns:a16="http://schemas.microsoft.com/office/drawing/2014/main" id="{86C18DDF-4ED7-A20A-CAFB-1160E5365A72}"/>
              </a:ext>
            </a:extLst>
          </p:cNvPr>
          <p:cNvSpPr/>
          <p:nvPr/>
        </p:nvSpPr>
        <p:spPr>
          <a:xfrm flipH="1">
            <a:off x="5676120" y="5287922"/>
            <a:ext cx="2634887" cy="923330"/>
          </a:xfrm>
          <a:prstGeom prst="snip1Rect">
            <a:avLst>
              <a:gd name="adj" fmla="val 3588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化同側角落 12">
            <a:extLst>
              <a:ext uri="{FF2B5EF4-FFF2-40B4-BE49-F238E27FC236}">
                <a16:creationId xmlns:a16="http://schemas.microsoft.com/office/drawing/2014/main" id="{CE6B7D49-B301-8B3B-56E4-7362366A179D}"/>
              </a:ext>
            </a:extLst>
          </p:cNvPr>
          <p:cNvSpPr/>
          <p:nvPr/>
        </p:nvSpPr>
        <p:spPr>
          <a:xfrm>
            <a:off x="763029" y="1839372"/>
            <a:ext cx="3287445" cy="3478547"/>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1026" name="Picture 2" descr="QNA-T310G1S | Hardware Specs | QNAP (A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577" y="1972929"/>
            <a:ext cx="2966348" cy="1853967"/>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1029449" y="4072574"/>
            <a:ext cx="2910980" cy="923330"/>
          </a:xfrm>
          <a:prstGeom prst="rect">
            <a:avLst/>
          </a:prstGeom>
          <a:noFill/>
        </p:spPr>
        <p:txBody>
          <a:bodyPr wrap="square" lIns="91440" tIns="45720" rIns="91440" bIns="45720" rtlCol="0" anchor="t">
            <a:spAutoFit/>
          </a:bodyPr>
          <a:lstStyle/>
          <a:p>
            <a:pPr algn="ctr"/>
            <a:r>
              <a:rPr lang="zh-TW" altLang="en-US">
                <a:solidFill>
                  <a:schemeClr val="bg1"/>
                </a:solidFill>
              </a:rPr>
              <a:t>Host with </a:t>
            </a:r>
            <a:r>
              <a:rPr lang="en-US" altLang="zh-TW" b="1">
                <a:solidFill>
                  <a:srgbClr val="93F0FF"/>
                </a:solidFill>
              </a:rPr>
              <a:t>Thunderbolt 3 </a:t>
            </a:r>
          </a:p>
          <a:p>
            <a:pPr marL="285750" indent="-285750">
              <a:buFont typeface="Arial" panose="020B0604020202020204" pitchFamily="34" charset="0"/>
              <a:buChar char="•"/>
            </a:pPr>
            <a:r>
              <a:rPr lang="en-US" altLang="zh-TW">
                <a:solidFill>
                  <a:schemeClr val="bg1"/>
                </a:solidFill>
              </a:rPr>
              <a:t>10G/1G</a:t>
            </a:r>
            <a:r>
              <a:rPr lang="zh-TW" altLang="en-US">
                <a:solidFill>
                  <a:schemeClr val="bg1"/>
                </a:solidFill>
              </a:rPr>
              <a:t> dual speed</a:t>
            </a:r>
            <a:endParaRPr lang="en-US" altLang="zh-TW">
              <a:solidFill>
                <a:schemeClr val="bg1"/>
              </a:solidFill>
            </a:endParaRPr>
          </a:p>
          <a:p>
            <a:pPr marL="285750" indent="-285750">
              <a:buFont typeface="Arial" panose="020B0604020202020204" pitchFamily="34" charset="0"/>
              <a:buChar char="•"/>
            </a:pPr>
            <a:r>
              <a:rPr lang="en-US" altLang="zh-TW">
                <a:solidFill>
                  <a:schemeClr val="bg1"/>
                </a:solidFill>
              </a:rPr>
              <a:t>SFP+</a:t>
            </a:r>
            <a:r>
              <a:rPr lang="zh-TW" altLang="en-US">
                <a:solidFill>
                  <a:schemeClr val="bg1"/>
                </a:solidFill>
              </a:rPr>
              <a:t> port</a:t>
            </a:r>
            <a:endParaRPr lang="zh-TW" altLang="en-US">
              <a:solidFill>
                <a:schemeClr val="bg1"/>
              </a:solidFill>
              <a:cs typeface="Arial"/>
            </a:endParaRPr>
          </a:p>
        </p:txBody>
      </p:sp>
      <p:pic>
        <p:nvPicPr>
          <p:cNvPr id="1028" name="Picture 4" descr="QNA-T310G1T | Especificações de hardware | QN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3821" y="1972929"/>
            <a:ext cx="2966348" cy="1853967"/>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5153514" y="3934075"/>
            <a:ext cx="3063807" cy="1200329"/>
          </a:xfrm>
          <a:prstGeom prst="rect">
            <a:avLst/>
          </a:prstGeom>
          <a:noFill/>
        </p:spPr>
        <p:txBody>
          <a:bodyPr wrap="square" lIns="91440" tIns="45720" rIns="91440" bIns="45720" rtlCol="0" anchor="t">
            <a:spAutoFit/>
          </a:bodyPr>
          <a:lstStyle/>
          <a:p>
            <a:pPr algn="ctr"/>
            <a:r>
              <a:rPr lang="zh-TW" altLang="en-US">
                <a:solidFill>
                  <a:schemeClr val="bg1"/>
                </a:solidFill>
              </a:rPr>
              <a:t>Host with </a:t>
            </a:r>
            <a:r>
              <a:rPr lang="en-US" altLang="zh-TW" b="1">
                <a:solidFill>
                  <a:srgbClr val="93F0FF"/>
                </a:solidFill>
              </a:rPr>
              <a:t>Thunderbolt 3</a:t>
            </a:r>
          </a:p>
          <a:p>
            <a:pPr marL="285750" indent="-285750">
              <a:buFont typeface="Arial" panose="020B0604020202020204" pitchFamily="34" charset="0"/>
              <a:buChar char="•"/>
            </a:pPr>
            <a:r>
              <a:rPr lang="en-US" altLang="zh-TW">
                <a:solidFill>
                  <a:schemeClr val="bg1"/>
                </a:solidFill>
              </a:rPr>
              <a:t>10G/5G/2.5G/1G/100M</a:t>
            </a:r>
            <a:r>
              <a:rPr lang="zh-TW" altLang="en-US">
                <a:solidFill>
                  <a:schemeClr val="bg1"/>
                </a:solidFill>
              </a:rPr>
              <a:t> five speed</a:t>
            </a:r>
            <a:endParaRPr lang="en-US" altLang="zh-TW">
              <a:solidFill>
                <a:schemeClr val="bg1"/>
              </a:solidFill>
            </a:endParaRPr>
          </a:p>
          <a:p>
            <a:pPr marL="285750" indent="-285750">
              <a:buFont typeface="Arial" panose="020B0604020202020204" pitchFamily="34" charset="0"/>
              <a:buChar char="•"/>
            </a:pPr>
            <a:r>
              <a:rPr lang="en-US" altLang="zh-TW">
                <a:solidFill>
                  <a:schemeClr val="bg1"/>
                </a:solidFill>
              </a:rPr>
              <a:t>RJ-45 NBASE-T port</a:t>
            </a:r>
            <a:endParaRPr lang="zh-TW" altLang="en-US">
              <a:solidFill>
                <a:schemeClr val="bg1"/>
              </a:solidFill>
              <a:cs typeface="Arial"/>
            </a:endParaRPr>
          </a:p>
        </p:txBody>
      </p:sp>
      <p:sp>
        <p:nvSpPr>
          <p:cNvPr id="3" name="標題 2">
            <a:extLst>
              <a:ext uri="{FF2B5EF4-FFF2-40B4-BE49-F238E27FC236}">
                <a16:creationId xmlns:a16="http://schemas.microsoft.com/office/drawing/2014/main" id="{83D8A121-C359-8472-D95C-F9BD3C477270}"/>
              </a:ext>
            </a:extLst>
          </p:cNvPr>
          <p:cNvSpPr>
            <a:spLocks noGrp="1"/>
          </p:cNvSpPr>
          <p:nvPr>
            <p:ph type="title"/>
          </p:nvPr>
        </p:nvSpPr>
        <p:spPr/>
        <p:txBody>
          <a:bodyPr/>
          <a:lstStyle/>
          <a:p>
            <a:r>
              <a:rPr lang="en-US" altLang="zh-TW">
                <a:ea typeface="微軟正黑體"/>
              </a:rPr>
              <a:t>QNAP QNA</a:t>
            </a:r>
            <a:r>
              <a:rPr lang="zh-TW" altLang="en-US">
                <a:ea typeface="微軟正黑體"/>
              </a:rPr>
              <a:t> Series </a:t>
            </a:r>
            <a:r>
              <a:rPr lang="en-US" altLang="zh-TW">
                <a:ea typeface="微軟正黑體"/>
              </a:rPr>
              <a:t>Thunderbolt to 10GbE </a:t>
            </a:r>
            <a:r>
              <a:rPr lang="zh-TW" altLang="en-US">
                <a:ea typeface="微軟正黑體"/>
              </a:rPr>
              <a:t>Adapter</a:t>
            </a:r>
            <a:r>
              <a:rPr lang="en-US" altLang="zh-TW">
                <a:ea typeface="微軟正黑體"/>
              </a:rPr>
              <a:t>s</a:t>
            </a:r>
            <a:endParaRPr lang="zh-TW" altLang="en-US"/>
          </a:p>
        </p:txBody>
      </p:sp>
      <p:sp>
        <p:nvSpPr>
          <p:cNvPr id="7" name="矩形: 剪去對角角落 6">
            <a:extLst>
              <a:ext uri="{FF2B5EF4-FFF2-40B4-BE49-F238E27FC236}">
                <a16:creationId xmlns:a16="http://schemas.microsoft.com/office/drawing/2014/main" id="{43DA4568-D5C5-C10C-110B-EC7ECA2B7A8F}"/>
              </a:ext>
            </a:extLst>
          </p:cNvPr>
          <p:cNvSpPr/>
          <p:nvPr/>
        </p:nvSpPr>
        <p:spPr>
          <a:xfrm rot="10800000">
            <a:off x="746719" y="5287922"/>
            <a:ext cx="3287446" cy="715279"/>
          </a:xfrm>
          <a:prstGeom prst="snip2DiagRect">
            <a:avLst>
              <a:gd name="adj1" fmla="val 0"/>
              <a:gd name="adj2" fmla="val 50000"/>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矩形: 剪去單一角落 7">
            <a:extLst>
              <a:ext uri="{FF2B5EF4-FFF2-40B4-BE49-F238E27FC236}">
                <a16:creationId xmlns:a16="http://schemas.microsoft.com/office/drawing/2014/main" id="{674314B5-6EBC-9C06-DA99-71C7762F7B65}"/>
              </a:ext>
            </a:extLst>
          </p:cNvPr>
          <p:cNvSpPr/>
          <p:nvPr/>
        </p:nvSpPr>
        <p:spPr>
          <a:xfrm flipH="1">
            <a:off x="1431897" y="5287922"/>
            <a:ext cx="2634887" cy="923330"/>
          </a:xfrm>
          <a:prstGeom prst="snip1Rect">
            <a:avLst>
              <a:gd name="adj" fmla="val 3588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04FDFC0A-B76A-E1D7-DECB-74B6DCC4AB59}"/>
              </a:ext>
            </a:extLst>
          </p:cNvPr>
          <p:cNvSpPr txBox="1"/>
          <p:nvPr/>
        </p:nvSpPr>
        <p:spPr>
          <a:xfrm>
            <a:off x="1570794" y="5525969"/>
            <a:ext cx="2369635" cy="461665"/>
          </a:xfrm>
          <a:prstGeom prst="rect">
            <a:avLst/>
          </a:prstGeom>
          <a:noFill/>
        </p:spPr>
        <p:txBody>
          <a:bodyPr wrap="square">
            <a:spAutoFit/>
          </a:bodyPr>
          <a:lstStyle/>
          <a:p>
            <a:pPr algn="ctr"/>
            <a:r>
              <a:rPr lang="en-US" altLang="zh-TW" sz="2400" b="1"/>
              <a:t>QNA-T310G1S</a:t>
            </a:r>
          </a:p>
        </p:txBody>
      </p:sp>
      <p:sp>
        <p:nvSpPr>
          <p:cNvPr id="19" name="文字方塊 18">
            <a:extLst>
              <a:ext uri="{FF2B5EF4-FFF2-40B4-BE49-F238E27FC236}">
                <a16:creationId xmlns:a16="http://schemas.microsoft.com/office/drawing/2014/main" id="{E34ED639-B838-CAE6-7E3A-F19A2AB0AD37}"/>
              </a:ext>
            </a:extLst>
          </p:cNvPr>
          <p:cNvSpPr txBox="1"/>
          <p:nvPr/>
        </p:nvSpPr>
        <p:spPr>
          <a:xfrm>
            <a:off x="5808745" y="5525969"/>
            <a:ext cx="2369635" cy="461665"/>
          </a:xfrm>
          <a:prstGeom prst="rect">
            <a:avLst/>
          </a:prstGeom>
          <a:noFill/>
        </p:spPr>
        <p:txBody>
          <a:bodyPr wrap="square">
            <a:spAutoFit/>
          </a:bodyPr>
          <a:lstStyle/>
          <a:p>
            <a:pPr algn="ctr"/>
            <a:r>
              <a:rPr lang="en-US" altLang="zh-TW" sz="2400" b="1"/>
              <a:t>QNA-T310G1T</a:t>
            </a:r>
          </a:p>
        </p:txBody>
      </p:sp>
      <p:sp>
        <p:nvSpPr>
          <p:cNvPr id="4" name="文字方塊 3">
            <a:extLst>
              <a:ext uri="{FF2B5EF4-FFF2-40B4-BE49-F238E27FC236}">
                <a16:creationId xmlns:a16="http://schemas.microsoft.com/office/drawing/2014/main" id="{08A9541E-1D1E-D9C3-D504-42D85C774413}"/>
              </a:ext>
            </a:extLst>
          </p:cNvPr>
          <p:cNvSpPr txBox="1"/>
          <p:nvPr/>
        </p:nvSpPr>
        <p:spPr>
          <a:xfrm>
            <a:off x="3553266" y="6364770"/>
            <a:ext cx="8194180" cy="369332"/>
          </a:xfrm>
          <a:prstGeom prst="rect">
            <a:avLst/>
          </a:prstGeom>
          <a:noFill/>
        </p:spPr>
        <p:txBody>
          <a:bodyPr wrap="square" lIns="91440" tIns="45720" rIns="91440" bIns="45720" rtlCol="0" anchor="t">
            <a:spAutoFit/>
          </a:bodyPr>
          <a:lstStyle/>
          <a:p>
            <a:pPr algn="r"/>
            <a:r>
              <a:rPr lang="zh-TW" altLang="en-US" dirty="0">
                <a:solidFill>
                  <a:schemeClr val="bg1"/>
                </a:solidFill>
              </a:rPr>
              <a:t> QNA series adapters are also compatible with </a:t>
            </a:r>
            <a:r>
              <a:rPr lang="en-US" altLang="zh-TW" b="1" dirty="0">
                <a:solidFill>
                  <a:srgbClr val="93F0FF"/>
                </a:solidFill>
              </a:rPr>
              <a:t>Thunderbolt 4</a:t>
            </a:r>
            <a:endParaRPr lang="en-US" altLang="zh-TW" b="1" dirty="0">
              <a:solidFill>
                <a:srgbClr val="93F0FF"/>
              </a:solidFill>
              <a:cs typeface="Arial"/>
            </a:endParaRPr>
          </a:p>
        </p:txBody>
      </p:sp>
      <p:pic>
        <p:nvPicPr>
          <p:cNvPr id="6" name="圖形 5">
            <a:extLst>
              <a:ext uri="{FF2B5EF4-FFF2-40B4-BE49-F238E27FC236}">
                <a16:creationId xmlns:a16="http://schemas.microsoft.com/office/drawing/2014/main" id="{920A0E6F-AB9D-9F70-35BC-87086F122B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63567" y="5603755"/>
            <a:ext cx="2724183" cy="631492"/>
          </a:xfrm>
          <a:prstGeom prst="rect">
            <a:avLst/>
          </a:prstGeom>
        </p:spPr>
      </p:pic>
    </p:spTree>
    <p:extLst>
      <p:ext uri="{BB962C8B-B14F-4D97-AF65-F5344CB8AC3E}">
        <p14:creationId xmlns:p14="http://schemas.microsoft.com/office/powerpoint/2010/main" val="208275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A7338C7D-694E-11BA-40A3-0DDEC08DD6C1}"/>
              </a:ext>
            </a:extLst>
          </p:cNvPr>
          <p:cNvSpPr txBox="1"/>
          <p:nvPr/>
        </p:nvSpPr>
        <p:spPr>
          <a:xfrm>
            <a:off x="579819" y="1590275"/>
            <a:ext cx="1126873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chemeClr val="bg1"/>
                </a:solidFill>
                <a:latin typeface="+mj-lt"/>
                <a:ea typeface="微軟正黑體"/>
              </a:rPr>
              <a:t>A must-have upgrade for program developers and technology enthusiasts!</a:t>
            </a:r>
            <a:endParaRPr lang="zh-TW" altLang="en-US" sz="2000" b="1">
              <a:solidFill>
                <a:schemeClr val="bg1"/>
              </a:solidFill>
              <a:latin typeface="+mj-lt"/>
              <a:ea typeface="微軟正黑體" panose="020B0604030504040204" pitchFamily="34" charset="-120"/>
              <a:cs typeface="Arial"/>
            </a:endParaRPr>
          </a:p>
        </p:txBody>
      </p:sp>
      <p:sp>
        <p:nvSpPr>
          <p:cNvPr id="4" name="文字方塊 3">
            <a:extLst>
              <a:ext uri="{FF2B5EF4-FFF2-40B4-BE49-F238E27FC236}">
                <a16:creationId xmlns:a16="http://schemas.microsoft.com/office/drawing/2014/main" id="{DEBC3273-BA7D-7A79-9D7A-A2826C830125}"/>
              </a:ext>
            </a:extLst>
          </p:cNvPr>
          <p:cNvSpPr txBox="1"/>
          <p:nvPr/>
        </p:nvSpPr>
        <p:spPr>
          <a:xfrm>
            <a:off x="553239" y="1997749"/>
            <a:ext cx="1126625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mj-lt"/>
                <a:cs typeface="Arial"/>
              </a:rPr>
              <a:t>VM provides a wide range of technical support for development. Application developers can use VM to create and manage development and test environments. These environments allow developers to run and test applications on different OS, ensuring cross-platform compatibility. For technology enthusiasts, VM can be used to create virtual desktop environments to run different OS, or to isolate different applications in separate virtual environments for increased security and stability. QXG-10G2SF-X710 provides a variety of VM-related features, including iSCSI, SR-IOV, etc., to increase your efficiency when using VM. If you are using VM, don't miss this opportunity to upgrade; if you are planning to use VM, QXG-10G2SF-X710 is the best way to get started with VM applications.</a:t>
            </a:r>
          </a:p>
        </p:txBody>
      </p:sp>
      <p:sp>
        <p:nvSpPr>
          <p:cNvPr id="10" name="矩形 9"/>
          <p:cNvSpPr/>
          <p:nvPr/>
        </p:nvSpPr>
        <p:spPr>
          <a:xfrm>
            <a:off x="9720874" y="6462267"/>
            <a:ext cx="2471126" cy="338554"/>
          </a:xfrm>
          <a:prstGeom prst="rect">
            <a:avLst/>
          </a:prstGeom>
        </p:spPr>
        <p:txBody>
          <a:bodyPr wrap="none">
            <a:spAutoFit/>
          </a:bodyPr>
          <a:lstStyle/>
          <a:p>
            <a:r>
              <a:rPr lang="zh-TW" altLang="en-US" sz="1600" b="1"/>
              <a:t>圖片來源</a:t>
            </a:r>
            <a:r>
              <a:rPr lang="en-US" altLang="zh-TW" sz="1600" b="1"/>
              <a:t>:</a:t>
            </a:r>
            <a:r>
              <a:rPr lang="zh-TW" altLang="en-US" sz="1600" b="1"/>
              <a:t> </a:t>
            </a:r>
            <a:r>
              <a:rPr lang="en-US" altLang="zh-TW" sz="1600" b="1"/>
              <a:t>Microsoft Azure</a:t>
            </a:r>
            <a:endParaRPr lang="zh-TW" altLang="en-US" sz="1600" b="1"/>
          </a:p>
        </p:txBody>
      </p:sp>
      <p:sp>
        <p:nvSpPr>
          <p:cNvPr id="2" name="標題 1">
            <a:extLst>
              <a:ext uri="{FF2B5EF4-FFF2-40B4-BE49-F238E27FC236}">
                <a16:creationId xmlns:a16="http://schemas.microsoft.com/office/drawing/2014/main" id="{1B45DE9B-64C2-D0EE-2AE7-FD0C93CC36B9}"/>
              </a:ext>
            </a:extLst>
          </p:cNvPr>
          <p:cNvSpPr>
            <a:spLocks noGrp="1"/>
          </p:cNvSpPr>
          <p:nvPr>
            <p:ph type="title"/>
          </p:nvPr>
        </p:nvSpPr>
        <p:spPr/>
        <p:txBody>
          <a:bodyPr/>
          <a:lstStyle/>
          <a:p>
            <a:r>
              <a:rPr lang="zh-TW" altLang="en-US"/>
              <a:t>Virtual Machine </a:t>
            </a:r>
            <a:r>
              <a:rPr lang="en-US" altLang="zh-TW"/>
              <a:t>(VM) </a:t>
            </a:r>
            <a:r>
              <a:rPr lang="zh-TW" altLang="en-US"/>
              <a:t>Offers </a:t>
            </a:r>
            <a:br>
              <a:rPr lang="en-US" altLang="zh-TW"/>
            </a:br>
            <a:r>
              <a:rPr lang="zh-TW" altLang="en-US"/>
              <a:t>Multiple Advantages for Developers </a:t>
            </a:r>
            <a:r>
              <a:rPr lang="en-US" altLang="zh-TW"/>
              <a:t>&amp; Users</a:t>
            </a:r>
            <a:endParaRPr lang="zh-TW" altLang="en-US"/>
          </a:p>
        </p:txBody>
      </p:sp>
      <p:sp>
        <p:nvSpPr>
          <p:cNvPr id="5" name="矩形 4">
            <a:extLst>
              <a:ext uri="{FF2B5EF4-FFF2-40B4-BE49-F238E27FC236}">
                <a16:creationId xmlns:a16="http://schemas.microsoft.com/office/drawing/2014/main" id="{7180B123-FC19-61B3-225E-2B57FF224DC7}"/>
              </a:ext>
            </a:extLst>
          </p:cNvPr>
          <p:cNvSpPr/>
          <p:nvPr/>
        </p:nvSpPr>
        <p:spPr>
          <a:xfrm>
            <a:off x="357070" y="6360268"/>
            <a:ext cx="1664238" cy="246221"/>
          </a:xfrm>
          <a:prstGeom prst="rect">
            <a:avLst/>
          </a:prstGeom>
        </p:spPr>
        <p:txBody>
          <a:bodyPr wrap="none" lIns="91440" tIns="45720" rIns="91440" bIns="45720" anchor="t">
            <a:spAutoFit/>
          </a:bodyPr>
          <a:lstStyle/>
          <a:p>
            <a:r>
              <a:rPr lang="en-US" altLang="zh-TW" sz="1000" b="1">
                <a:solidFill>
                  <a:schemeClr val="bg1"/>
                </a:solidFill>
              </a:rPr>
              <a:t>Source:</a:t>
            </a:r>
            <a:r>
              <a:rPr lang="zh-TW" altLang="en-US" sz="1000" b="1">
                <a:solidFill>
                  <a:schemeClr val="bg1"/>
                </a:solidFill>
              </a:rPr>
              <a:t> </a:t>
            </a:r>
            <a:r>
              <a:rPr lang="en-US" altLang="zh-TW" sz="1000" b="1">
                <a:solidFill>
                  <a:schemeClr val="bg1"/>
                </a:solidFill>
              </a:rPr>
              <a:t>Microsoft Azure</a:t>
            </a:r>
            <a:endParaRPr lang="zh-TW" altLang="en-US" sz="1000" b="1">
              <a:solidFill>
                <a:schemeClr val="bg1"/>
              </a:solidFill>
            </a:endParaRPr>
          </a:p>
        </p:txBody>
      </p:sp>
      <p:grpSp>
        <p:nvGrpSpPr>
          <p:cNvPr id="6" name="群組 5">
            <a:extLst>
              <a:ext uri="{FF2B5EF4-FFF2-40B4-BE49-F238E27FC236}">
                <a16:creationId xmlns:a16="http://schemas.microsoft.com/office/drawing/2014/main" id="{97EF2E2C-34CB-C741-449F-582F1931AEB8}"/>
              </a:ext>
            </a:extLst>
          </p:cNvPr>
          <p:cNvGrpSpPr/>
          <p:nvPr/>
        </p:nvGrpSpPr>
        <p:grpSpPr>
          <a:xfrm>
            <a:off x="447522" y="3657312"/>
            <a:ext cx="11296955" cy="2920605"/>
            <a:chOff x="812495" y="3627998"/>
            <a:chExt cx="11296955" cy="2920605"/>
          </a:xfrm>
        </p:grpSpPr>
        <p:sp>
          <p:nvSpPr>
            <p:cNvPr id="8" name="矩形 7">
              <a:extLst>
                <a:ext uri="{FF2B5EF4-FFF2-40B4-BE49-F238E27FC236}">
                  <a16:creationId xmlns:a16="http://schemas.microsoft.com/office/drawing/2014/main" id="{7A243E7A-61EF-2F13-DDF9-5CA151FDC0F8}"/>
                </a:ext>
              </a:extLst>
            </p:cNvPr>
            <p:cNvSpPr/>
            <p:nvPr/>
          </p:nvSpPr>
          <p:spPr>
            <a:xfrm>
              <a:off x="5200650" y="3627998"/>
              <a:ext cx="6908800" cy="288710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a:extLst>
                <a:ext uri="{FF2B5EF4-FFF2-40B4-BE49-F238E27FC236}">
                  <a16:creationId xmlns:a16="http://schemas.microsoft.com/office/drawing/2014/main" id="{EB3F6A7F-B933-9654-C2E6-8EA6CFC21EB6}"/>
                </a:ext>
              </a:extLst>
            </p:cNvPr>
            <p:cNvGrpSpPr/>
            <p:nvPr/>
          </p:nvGrpSpPr>
          <p:grpSpPr>
            <a:xfrm>
              <a:off x="812495" y="4196992"/>
              <a:ext cx="4062415" cy="2040068"/>
              <a:chOff x="1157287" y="3909880"/>
              <a:chExt cx="4868864" cy="2646467"/>
            </a:xfrm>
          </p:grpSpPr>
          <p:sp>
            <p:nvSpPr>
              <p:cNvPr id="57" name="矩形 56">
                <a:extLst>
                  <a:ext uri="{FF2B5EF4-FFF2-40B4-BE49-F238E27FC236}">
                    <a16:creationId xmlns:a16="http://schemas.microsoft.com/office/drawing/2014/main" id="{8E513E30-EC82-B9FB-47FD-8829DEC63396}"/>
                  </a:ext>
                </a:extLst>
              </p:cNvPr>
              <p:cNvSpPr/>
              <p:nvPr/>
            </p:nvSpPr>
            <p:spPr>
              <a:xfrm>
                <a:off x="1157287" y="3909880"/>
                <a:ext cx="1304925" cy="390442"/>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App 01</a:t>
                </a:r>
                <a:endParaRPr lang="zh-TW" altLang="en-US" sz="1400" b="1"/>
              </a:p>
            </p:txBody>
          </p:sp>
          <p:sp>
            <p:nvSpPr>
              <p:cNvPr id="58" name="矩形 57">
                <a:extLst>
                  <a:ext uri="{FF2B5EF4-FFF2-40B4-BE49-F238E27FC236}">
                    <a16:creationId xmlns:a16="http://schemas.microsoft.com/office/drawing/2014/main" id="{3B06A66B-2237-1284-1D8D-F295FAE98F2A}"/>
                  </a:ext>
                </a:extLst>
              </p:cNvPr>
              <p:cNvSpPr/>
              <p:nvPr/>
            </p:nvSpPr>
            <p:spPr>
              <a:xfrm>
                <a:off x="2522537" y="3909880"/>
                <a:ext cx="1304925" cy="390442"/>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App 02</a:t>
                </a:r>
                <a:endParaRPr lang="zh-TW" altLang="en-US" sz="1400" b="1"/>
              </a:p>
            </p:txBody>
          </p:sp>
          <p:sp>
            <p:nvSpPr>
              <p:cNvPr id="59" name="矩形 58">
                <a:extLst>
                  <a:ext uri="{FF2B5EF4-FFF2-40B4-BE49-F238E27FC236}">
                    <a16:creationId xmlns:a16="http://schemas.microsoft.com/office/drawing/2014/main" id="{B9BFDB4B-FB8B-A70C-9510-603122350B23}"/>
                  </a:ext>
                </a:extLst>
              </p:cNvPr>
              <p:cNvSpPr/>
              <p:nvPr/>
            </p:nvSpPr>
            <p:spPr>
              <a:xfrm>
                <a:off x="3881437" y="3909880"/>
                <a:ext cx="1304925" cy="390442"/>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App 03</a:t>
                </a:r>
                <a:endParaRPr lang="zh-TW" altLang="en-US" sz="1400" b="1"/>
              </a:p>
            </p:txBody>
          </p:sp>
          <p:sp>
            <p:nvSpPr>
              <p:cNvPr id="60" name="矩形 59">
                <a:extLst>
                  <a:ext uri="{FF2B5EF4-FFF2-40B4-BE49-F238E27FC236}">
                    <a16:creationId xmlns:a16="http://schemas.microsoft.com/office/drawing/2014/main" id="{9B71BDCD-2841-C04A-F83F-CF67F5D9926E}"/>
                  </a:ext>
                </a:extLst>
              </p:cNvPr>
              <p:cNvSpPr/>
              <p:nvPr/>
            </p:nvSpPr>
            <p:spPr>
              <a:xfrm>
                <a:off x="1157287" y="4361085"/>
                <a:ext cx="1304925" cy="390442"/>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Bins / Libs</a:t>
                </a:r>
                <a:endParaRPr lang="zh-TW" altLang="en-US" sz="1400" b="1"/>
              </a:p>
            </p:txBody>
          </p:sp>
          <p:sp>
            <p:nvSpPr>
              <p:cNvPr id="61" name="矩形 60">
                <a:extLst>
                  <a:ext uri="{FF2B5EF4-FFF2-40B4-BE49-F238E27FC236}">
                    <a16:creationId xmlns:a16="http://schemas.microsoft.com/office/drawing/2014/main" id="{EF06AF9E-BD81-E069-4B28-C0386325EACF}"/>
                  </a:ext>
                </a:extLst>
              </p:cNvPr>
              <p:cNvSpPr/>
              <p:nvPr/>
            </p:nvSpPr>
            <p:spPr>
              <a:xfrm>
                <a:off x="2522537" y="4361085"/>
                <a:ext cx="1304925" cy="390442"/>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Bins / Libs</a:t>
                </a:r>
                <a:endParaRPr lang="zh-TW" altLang="en-US" sz="1400" b="1"/>
              </a:p>
            </p:txBody>
          </p:sp>
          <p:sp>
            <p:nvSpPr>
              <p:cNvPr id="62" name="矩形 61">
                <a:extLst>
                  <a:ext uri="{FF2B5EF4-FFF2-40B4-BE49-F238E27FC236}">
                    <a16:creationId xmlns:a16="http://schemas.microsoft.com/office/drawing/2014/main" id="{43A859D5-29EB-B973-C90A-F22242B0D4B3}"/>
                  </a:ext>
                </a:extLst>
              </p:cNvPr>
              <p:cNvSpPr/>
              <p:nvPr/>
            </p:nvSpPr>
            <p:spPr>
              <a:xfrm>
                <a:off x="3881437" y="4361085"/>
                <a:ext cx="1304925" cy="390442"/>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Bins / Libs</a:t>
                </a:r>
                <a:endParaRPr lang="zh-TW" altLang="en-US" sz="1400" b="1"/>
              </a:p>
            </p:txBody>
          </p:sp>
          <p:sp>
            <p:nvSpPr>
              <p:cNvPr id="63" name="矩形 62">
                <a:extLst>
                  <a:ext uri="{FF2B5EF4-FFF2-40B4-BE49-F238E27FC236}">
                    <a16:creationId xmlns:a16="http://schemas.microsoft.com/office/drawing/2014/main" id="{E6017F96-8D49-632C-2CFB-CCC9CF665666}"/>
                  </a:ext>
                </a:extLst>
              </p:cNvPr>
              <p:cNvSpPr/>
              <p:nvPr/>
            </p:nvSpPr>
            <p:spPr>
              <a:xfrm>
                <a:off x="1157287" y="4812290"/>
                <a:ext cx="1304925" cy="390442"/>
              </a:xfrm>
              <a:prstGeom prst="rect">
                <a:avLst/>
              </a:prstGeom>
              <a:solidFill>
                <a:srgbClr val="01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Guest OS</a:t>
                </a:r>
                <a:endParaRPr lang="zh-TW" altLang="en-US" sz="1400" b="1"/>
              </a:p>
            </p:txBody>
          </p:sp>
          <p:sp>
            <p:nvSpPr>
              <p:cNvPr id="64" name="矩形 63">
                <a:extLst>
                  <a:ext uri="{FF2B5EF4-FFF2-40B4-BE49-F238E27FC236}">
                    <a16:creationId xmlns:a16="http://schemas.microsoft.com/office/drawing/2014/main" id="{07472979-C0EA-9F8A-D68E-C10FB0D7146A}"/>
                  </a:ext>
                </a:extLst>
              </p:cNvPr>
              <p:cNvSpPr/>
              <p:nvPr/>
            </p:nvSpPr>
            <p:spPr>
              <a:xfrm>
                <a:off x="2522537" y="4812290"/>
                <a:ext cx="1304925" cy="390442"/>
              </a:xfrm>
              <a:prstGeom prst="rect">
                <a:avLst/>
              </a:prstGeom>
              <a:solidFill>
                <a:srgbClr val="01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Guest OS</a:t>
                </a:r>
                <a:endParaRPr lang="zh-TW" altLang="en-US" sz="1400" b="1"/>
              </a:p>
            </p:txBody>
          </p:sp>
          <p:sp>
            <p:nvSpPr>
              <p:cNvPr id="65" name="矩形 64">
                <a:extLst>
                  <a:ext uri="{FF2B5EF4-FFF2-40B4-BE49-F238E27FC236}">
                    <a16:creationId xmlns:a16="http://schemas.microsoft.com/office/drawing/2014/main" id="{0938ABFB-4B44-F819-21E7-DC8A5DFD4601}"/>
                  </a:ext>
                </a:extLst>
              </p:cNvPr>
              <p:cNvSpPr/>
              <p:nvPr/>
            </p:nvSpPr>
            <p:spPr>
              <a:xfrm>
                <a:off x="3881437" y="4812290"/>
                <a:ext cx="1304925" cy="390442"/>
              </a:xfrm>
              <a:prstGeom prst="rect">
                <a:avLst/>
              </a:prstGeom>
              <a:solidFill>
                <a:srgbClr val="01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Guest OS</a:t>
                </a:r>
                <a:endParaRPr lang="zh-TW" altLang="en-US" sz="1400" b="1"/>
              </a:p>
            </p:txBody>
          </p:sp>
          <p:sp>
            <p:nvSpPr>
              <p:cNvPr id="66" name="矩形 65">
                <a:extLst>
                  <a:ext uri="{FF2B5EF4-FFF2-40B4-BE49-F238E27FC236}">
                    <a16:creationId xmlns:a16="http://schemas.microsoft.com/office/drawing/2014/main" id="{44F22628-3CEE-F943-5A20-870E706B143E}"/>
                  </a:ext>
                </a:extLst>
              </p:cNvPr>
              <p:cNvSpPr/>
              <p:nvPr/>
            </p:nvSpPr>
            <p:spPr>
              <a:xfrm>
                <a:off x="1157287" y="5263495"/>
                <a:ext cx="4029075" cy="390442"/>
              </a:xfrm>
              <a:prstGeom prst="rect">
                <a:avLst/>
              </a:prstGeom>
              <a:solidFill>
                <a:srgbClr val="50E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rPr>
                  <a:t>Hypervisor</a:t>
                </a:r>
                <a:endParaRPr lang="zh-TW" altLang="en-US" sz="1400" b="1">
                  <a:solidFill>
                    <a:schemeClr val="tx1"/>
                  </a:solidFill>
                </a:endParaRPr>
              </a:p>
            </p:txBody>
          </p:sp>
          <p:sp>
            <p:nvSpPr>
              <p:cNvPr id="67" name="矩形 66">
                <a:extLst>
                  <a:ext uri="{FF2B5EF4-FFF2-40B4-BE49-F238E27FC236}">
                    <a16:creationId xmlns:a16="http://schemas.microsoft.com/office/drawing/2014/main" id="{1596343D-E7F0-B556-6B99-0C35558126F6}"/>
                  </a:ext>
                </a:extLst>
              </p:cNvPr>
              <p:cNvSpPr/>
              <p:nvPr/>
            </p:nvSpPr>
            <p:spPr>
              <a:xfrm>
                <a:off x="1157287" y="5714700"/>
                <a:ext cx="4029075" cy="390442"/>
              </a:xfrm>
              <a:prstGeom prst="rect">
                <a:avLst/>
              </a:prstGeom>
              <a:solidFill>
                <a:srgbClr val="84E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rPr>
                  <a:t>Host OS</a:t>
                </a:r>
                <a:endParaRPr lang="zh-TW" altLang="en-US" sz="1400" b="1">
                  <a:solidFill>
                    <a:schemeClr val="tx1"/>
                  </a:solidFill>
                </a:endParaRPr>
              </a:p>
            </p:txBody>
          </p:sp>
          <p:sp>
            <p:nvSpPr>
              <p:cNvPr id="68" name="矩形 67">
                <a:extLst>
                  <a:ext uri="{FF2B5EF4-FFF2-40B4-BE49-F238E27FC236}">
                    <a16:creationId xmlns:a16="http://schemas.microsoft.com/office/drawing/2014/main" id="{57F1D7ED-01C7-AE51-71F8-0E94260FB5E3}"/>
                  </a:ext>
                </a:extLst>
              </p:cNvPr>
              <p:cNvSpPr/>
              <p:nvPr/>
            </p:nvSpPr>
            <p:spPr>
              <a:xfrm>
                <a:off x="1157287" y="6165905"/>
                <a:ext cx="4029075" cy="390442"/>
              </a:xfrm>
              <a:prstGeom prst="rect">
                <a:avLst/>
              </a:prstGeom>
              <a:solidFill>
                <a:srgbClr val="ACF3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rPr>
                  <a:t>Server</a:t>
                </a:r>
                <a:endParaRPr lang="zh-TW" altLang="en-US" sz="1400" b="1">
                  <a:solidFill>
                    <a:schemeClr val="tx1"/>
                  </a:solidFill>
                </a:endParaRPr>
              </a:p>
            </p:txBody>
          </p:sp>
          <p:grpSp>
            <p:nvGrpSpPr>
              <p:cNvPr id="69" name="群組 68">
                <a:extLst>
                  <a:ext uri="{FF2B5EF4-FFF2-40B4-BE49-F238E27FC236}">
                    <a16:creationId xmlns:a16="http://schemas.microsoft.com/office/drawing/2014/main" id="{092C3038-FBC9-7F3C-A8EC-A00E41E8C167}"/>
                  </a:ext>
                </a:extLst>
              </p:cNvPr>
              <p:cNvGrpSpPr/>
              <p:nvPr/>
            </p:nvGrpSpPr>
            <p:grpSpPr>
              <a:xfrm rot="10800000">
                <a:off x="5240336" y="3922580"/>
                <a:ext cx="195264" cy="1280152"/>
                <a:chOff x="4770283" y="4309338"/>
                <a:chExt cx="1652826" cy="1831423"/>
              </a:xfrm>
            </p:grpSpPr>
            <p:cxnSp>
              <p:nvCxnSpPr>
                <p:cNvPr id="71" name="接點: 肘形 70">
                  <a:extLst>
                    <a:ext uri="{FF2B5EF4-FFF2-40B4-BE49-F238E27FC236}">
                      <a16:creationId xmlns:a16="http://schemas.microsoft.com/office/drawing/2014/main" id="{7564CFE3-643E-6E11-1DF8-F5FDE894C173}"/>
                    </a:ext>
                  </a:extLst>
                </p:cNvPr>
                <p:cNvCxnSpPr>
                  <a:cxnSpLocks/>
                </p:cNvCxnSpPr>
                <p:nvPr/>
              </p:nvCxnSpPr>
              <p:spPr>
                <a:xfrm rot="10800000" flipV="1">
                  <a:off x="5590586" y="4309338"/>
                  <a:ext cx="793007" cy="1831423"/>
                </a:xfrm>
                <a:prstGeom prst="bentConnector2">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9688A8D8-5799-BD27-D4DD-F822F3285CA1}"/>
                    </a:ext>
                  </a:extLst>
                </p:cNvPr>
                <p:cNvCxnSpPr>
                  <a:cxnSpLocks/>
                </p:cNvCxnSpPr>
                <p:nvPr/>
              </p:nvCxnSpPr>
              <p:spPr>
                <a:xfrm>
                  <a:off x="5576938" y="6140761"/>
                  <a:ext cx="846171"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91DA6DC4-F8B3-780C-E725-B2967977D87C}"/>
                    </a:ext>
                  </a:extLst>
                </p:cNvPr>
                <p:cNvCxnSpPr>
                  <a:cxnSpLocks/>
                </p:cNvCxnSpPr>
                <p:nvPr/>
              </p:nvCxnSpPr>
              <p:spPr>
                <a:xfrm>
                  <a:off x="4770283" y="5232469"/>
                  <a:ext cx="806657"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grpSp>
          <p:sp>
            <p:nvSpPr>
              <p:cNvPr id="70" name="矩形 69">
                <a:extLst>
                  <a:ext uri="{FF2B5EF4-FFF2-40B4-BE49-F238E27FC236}">
                    <a16:creationId xmlns:a16="http://schemas.microsoft.com/office/drawing/2014/main" id="{5EB587C5-CFFA-21C6-6C6B-1021ED51E07F}"/>
                  </a:ext>
                </a:extLst>
              </p:cNvPr>
              <p:cNvSpPr/>
              <p:nvPr/>
            </p:nvSpPr>
            <p:spPr>
              <a:xfrm>
                <a:off x="5451307" y="4361085"/>
                <a:ext cx="574844" cy="390442"/>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VM</a:t>
                </a:r>
                <a:endParaRPr lang="zh-TW" altLang="en-US" sz="1400" b="1"/>
              </a:p>
            </p:txBody>
          </p:sp>
        </p:grpSp>
        <p:sp>
          <p:nvSpPr>
            <p:cNvPr id="11" name="矩形 10">
              <a:extLst>
                <a:ext uri="{FF2B5EF4-FFF2-40B4-BE49-F238E27FC236}">
                  <a16:creationId xmlns:a16="http://schemas.microsoft.com/office/drawing/2014/main" id="{F77BCFDD-9151-B002-9898-FB696E2946BD}"/>
                </a:ext>
              </a:extLst>
            </p:cNvPr>
            <p:cNvSpPr/>
            <p:nvPr/>
          </p:nvSpPr>
          <p:spPr>
            <a:xfrm>
              <a:off x="5276849" y="3678630"/>
              <a:ext cx="2127369" cy="10401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3279BEE5-2EB2-46C3-E44E-65EAA4C3708A}"/>
                </a:ext>
              </a:extLst>
            </p:cNvPr>
            <p:cNvSpPr/>
            <p:nvPr/>
          </p:nvSpPr>
          <p:spPr>
            <a:xfrm>
              <a:off x="5464410"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13" name="矩形 12">
              <a:extLst>
                <a:ext uri="{FF2B5EF4-FFF2-40B4-BE49-F238E27FC236}">
                  <a16:creationId xmlns:a16="http://schemas.microsoft.com/office/drawing/2014/main" id="{5A986BDE-C05E-569A-661B-7C348857DFCE}"/>
                </a:ext>
              </a:extLst>
            </p:cNvPr>
            <p:cNvSpPr/>
            <p:nvPr/>
          </p:nvSpPr>
          <p:spPr>
            <a:xfrm>
              <a:off x="5464410"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14" name="矩形 13">
              <a:extLst>
                <a:ext uri="{FF2B5EF4-FFF2-40B4-BE49-F238E27FC236}">
                  <a16:creationId xmlns:a16="http://schemas.microsoft.com/office/drawing/2014/main" id="{0855A915-8633-53AE-0A34-DCE77F3633E2}"/>
                </a:ext>
              </a:extLst>
            </p:cNvPr>
            <p:cNvSpPr/>
            <p:nvPr/>
          </p:nvSpPr>
          <p:spPr>
            <a:xfrm>
              <a:off x="6066540"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15" name="矩形 14">
              <a:extLst>
                <a:ext uri="{FF2B5EF4-FFF2-40B4-BE49-F238E27FC236}">
                  <a16:creationId xmlns:a16="http://schemas.microsoft.com/office/drawing/2014/main" id="{B8C10E1A-91EA-FEAB-09E7-346BEF5893A3}"/>
                </a:ext>
              </a:extLst>
            </p:cNvPr>
            <p:cNvSpPr/>
            <p:nvPr/>
          </p:nvSpPr>
          <p:spPr>
            <a:xfrm>
              <a:off x="6066540"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16" name="矩形 15">
              <a:extLst>
                <a:ext uri="{FF2B5EF4-FFF2-40B4-BE49-F238E27FC236}">
                  <a16:creationId xmlns:a16="http://schemas.microsoft.com/office/drawing/2014/main" id="{61C28747-392D-5E35-6C27-7A515DC4622C}"/>
                </a:ext>
              </a:extLst>
            </p:cNvPr>
            <p:cNvSpPr/>
            <p:nvPr/>
          </p:nvSpPr>
          <p:spPr>
            <a:xfrm>
              <a:off x="6668670"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17" name="矩形 16">
              <a:extLst>
                <a:ext uri="{FF2B5EF4-FFF2-40B4-BE49-F238E27FC236}">
                  <a16:creationId xmlns:a16="http://schemas.microsoft.com/office/drawing/2014/main" id="{796B2CC1-A3C0-48A1-EDD2-450C0D387885}"/>
                </a:ext>
              </a:extLst>
            </p:cNvPr>
            <p:cNvSpPr/>
            <p:nvPr/>
          </p:nvSpPr>
          <p:spPr>
            <a:xfrm>
              <a:off x="6668670"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18" name="文字方塊 17">
              <a:extLst>
                <a:ext uri="{FF2B5EF4-FFF2-40B4-BE49-F238E27FC236}">
                  <a16:creationId xmlns:a16="http://schemas.microsoft.com/office/drawing/2014/main" id="{C8AECB6F-39C9-63D0-E300-A63435A9E88F}"/>
                </a:ext>
              </a:extLst>
            </p:cNvPr>
            <p:cNvSpPr txBox="1"/>
            <p:nvPr/>
          </p:nvSpPr>
          <p:spPr>
            <a:xfrm>
              <a:off x="5529188" y="3678630"/>
              <a:ext cx="161131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Virtual Machines</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19" name="矩形 18">
              <a:extLst>
                <a:ext uri="{FF2B5EF4-FFF2-40B4-BE49-F238E27FC236}">
                  <a16:creationId xmlns:a16="http://schemas.microsoft.com/office/drawing/2014/main" id="{EDDADC29-AE6F-495D-E980-0C7257B68F70}"/>
                </a:ext>
              </a:extLst>
            </p:cNvPr>
            <p:cNvSpPr/>
            <p:nvPr/>
          </p:nvSpPr>
          <p:spPr>
            <a:xfrm>
              <a:off x="5276849" y="4770035"/>
              <a:ext cx="2127369"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2324C029-0183-46F3-1076-05C883520D2E}"/>
                </a:ext>
              </a:extLst>
            </p:cNvPr>
            <p:cNvSpPr txBox="1"/>
            <p:nvPr/>
          </p:nvSpPr>
          <p:spPr>
            <a:xfrm>
              <a:off x="5381763" y="4814821"/>
              <a:ext cx="19120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Virtualization Server</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21" name="矩形 20">
              <a:extLst>
                <a:ext uri="{FF2B5EF4-FFF2-40B4-BE49-F238E27FC236}">
                  <a16:creationId xmlns:a16="http://schemas.microsoft.com/office/drawing/2014/main" id="{90F9E1F9-EE60-302A-730D-671EA1F3FD18}"/>
                </a:ext>
              </a:extLst>
            </p:cNvPr>
            <p:cNvSpPr/>
            <p:nvPr/>
          </p:nvSpPr>
          <p:spPr>
            <a:xfrm>
              <a:off x="5276849" y="5468550"/>
              <a:ext cx="2127369"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9D817546-FF82-ABB1-4F00-25A6931646F1}"/>
                </a:ext>
              </a:extLst>
            </p:cNvPr>
            <p:cNvSpPr txBox="1"/>
            <p:nvPr/>
          </p:nvSpPr>
          <p:spPr>
            <a:xfrm>
              <a:off x="5676901" y="5513336"/>
              <a:ext cx="167639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Physical Server 1</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23" name="矩形 22">
              <a:extLst>
                <a:ext uri="{FF2B5EF4-FFF2-40B4-BE49-F238E27FC236}">
                  <a16:creationId xmlns:a16="http://schemas.microsoft.com/office/drawing/2014/main" id="{CD17BA60-0B58-55FD-776D-EE7DE77F89E4}"/>
                </a:ext>
              </a:extLst>
            </p:cNvPr>
            <p:cNvSpPr/>
            <p:nvPr/>
          </p:nvSpPr>
          <p:spPr>
            <a:xfrm>
              <a:off x="5276850" y="6056714"/>
              <a:ext cx="6759072"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7527409A-5727-82B4-A3B5-D8D01D2EAE7D}"/>
                </a:ext>
              </a:extLst>
            </p:cNvPr>
            <p:cNvSpPr/>
            <p:nvPr/>
          </p:nvSpPr>
          <p:spPr>
            <a:xfrm>
              <a:off x="7593623" y="3678630"/>
              <a:ext cx="2127369" cy="10401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D339C7FA-4DAF-45FC-EB78-E3E896F618B6}"/>
                </a:ext>
              </a:extLst>
            </p:cNvPr>
            <p:cNvSpPr/>
            <p:nvPr/>
          </p:nvSpPr>
          <p:spPr>
            <a:xfrm>
              <a:off x="7781184"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26" name="矩形 25">
              <a:extLst>
                <a:ext uri="{FF2B5EF4-FFF2-40B4-BE49-F238E27FC236}">
                  <a16:creationId xmlns:a16="http://schemas.microsoft.com/office/drawing/2014/main" id="{A2D9BF1D-D220-A1E5-4F3A-7F161DB61F50}"/>
                </a:ext>
              </a:extLst>
            </p:cNvPr>
            <p:cNvSpPr/>
            <p:nvPr/>
          </p:nvSpPr>
          <p:spPr>
            <a:xfrm>
              <a:off x="7781184"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27" name="矩形 26">
              <a:extLst>
                <a:ext uri="{FF2B5EF4-FFF2-40B4-BE49-F238E27FC236}">
                  <a16:creationId xmlns:a16="http://schemas.microsoft.com/office/drawing/2014/main" id="{97C19977-EEFD-5358-333A-65D4BC142520}"/>
                </a:ext>
              </a:extLst>
            </p:cNvPr>
            <p:cNvSpPr/>
            <p:nvPr/>
          </p:nvSpPr>
          <p:spPr>
            <a:xfrm>
              <a:off x="8383314"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28" name="矩形 27">
              <a:extLst>
                <a:ext uri="{FF2B5EF4-FFF2-40B4-BE49-F238E27FC236}">
                  <a16:creationId xmlns:a16="http://schemas.microsoft.com/office/drawing/2014/main" id="{B3FD3C06-829B-8CB6-5375-053B7A73791A}"/>
                </a:ext>
              </a:extLst>
            </p:cNvPr>
            <p:cNvSpPr/>
            <p:nvPr/>
          </p:nvSpPr>
          <p:spPr>
            <a:xfrm>
              <a:off x="8383314"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29" name="矩形 28">
              <a:extLst>
                <a:ext uri="{FF2B5EF4-FFF2-40B4-BE49-F238E27FC236}">
                  <a16:creationId xmlns:a16="http://schemas.microsoft.com/office/drawing/2014/main" id="{73119E06-2267-E1B4-4DCC-ACCF60358E55}"/>
                </a:ext>
              </a:extLst>
            </p:cNvPr>
            <p:cNvSpPr/>
            <p:nvPr/>
          </p:nvSpPr>
          <p:spPr>
            <a:xfrm>
              <a:off x="8985444"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30" name="矩形 29">
              <a:extLst>
                <a:ext uri="{FF2B5EF4-FFF2-40B4-BE49-F238E27FC236}">
                  <a16:creationId xmlns:a16="http://schemas.microsoft.com/office/drawing/2014/main" id="{CB45FF60-CCD2-2A8F-1CA1-95DA0F97BDCD}"/>
                </a:ext>
              </a:extLst>
            </p:cNvPr>
            <p:cNvSpPr/>
            <p:nvPr/>
          </p:nvSpPr>
          <p:spPr>
            <a:xfrm>
              <a:off x="8985444"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31" name="文字方塊 30">
              <a:extLst>
                <a:ext uri="{FF2B5EF4-FFF2-40B4-BE49-F238E27FC236}">
                  <a16:creationId xmlns:a16="http://schemas.microsoft.com/office/drawing/2014/main" id="{2C1A0885-A825-E6EA-03C2-8DB8FF7A5F6B}"/>
                </a:ext>
              </a:extLst>
            </p:cNvPr>
            <p:cNvSpPr txBox="1"/>
            <p:nvPr/>
          </p:nvSpPr>
          <p:spPr>
            <a:xfrm>
              <a:off x="7845962" y="3678630"/>
              <a:ext cx="161131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Virtual Machines</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32" name="矩形 31">
              <a:extLst>
                <a:ext uri="{FF2B5EF4-FFF2-40B4-BE49-F238E27FC236}">
                  <a16:creationId xmlns:a16="http://schemas.microsoft.com/office/drawing/2014/main" id="{1D5F603B-C9F9-B991-F7E7-C933226C0948}"/>
                </a:ext>
              </a:extLst>
            </p:cNvPr>
            <p:cNvSpPr/>
            <p:nvPr/>
          </p:nvSpPr>
          <p:spPr>
            <a:xfrm>
              <a:off x="7593623" y="4770035"/>
              <a:ext cx="2127369"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a:extLst>
                <a:ext uri="{FF2B5EF4-FFF2-40B4-BE49-F238E27FC236}">
                  <a16:creationId xmlns:a16="http://schemas.microsoft.com/office/drawing/2014/main" id="{2FBFD822-31C2-7B37-3959-C3EE65CCFD1E}"/>
                </a:ext>
              </a:extLst>
            </p:cNvPr>
            <p:cNvSpPr txBox="1"/>
            <p:nvPr/>
          </p:nvSpPr>
          <p:spPr>
            <a:xfrm>
              <a:off x="7698537" y="4814821"/>
              <a:ext cx="19120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Virtualization Server</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34" name="矩形 33">
              <a:extLst>
                <a:ext uri="{FF2B5EF4-FFF2-40B4-BE49-F238E27FC236}">
                  <a16:creationId xmlns:a16="http://schemas.microsoft.com/office/drawing/2014/main" id="{FC598FDC-6C33-1CBB-0B88-C6155651B268}"/>
                </a:ext>
              </a:extLst>
            </p:cNvPr>
            <p:cNvSpPr/>
            <p:nvPr/>
          </p:nvSpPr>
          <p:spPr>
            <a:xfrm>
              <a:off x="7593623" y="5468550"/>
              <a:ext cx="2127369"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a:extLst>
                <a:ext uri="{FF2B5EF4-FFF2-40B4-BE49-F238E27FC236}">
                  <a16:creationId xmlns:a16="http://schemas.microsoft.com/office/drawing/2014/main" id="{A730221D-1212-C513-3EB4-41546CF1CCCD}"/>
                </a:ext>
              </a:extLst>
            </p:cNvPr>
            <p:cNvSpPr txBox="1"/>
            <p:nvPr/>
          </p:nvSpPr>
          <p:spPr>
            <a:xfrm>
              <a:off x="7993675" y="5513336"/>
              <a:ext cx="167639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Physical Server 2</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36" name="矩形 35">
              <a:extLst>
                <a:ext uri="{FF2B5EF4-FFF2-40B4-BE49-F238E27FC236}">
                  <a16:creationId xmlns:a16="http://schemas.microsoft.com/office/drawing/2014/main" id="{8099FB37-5D5F-E1B0-0EF5-C62556E45542}"/>
                </a:ext>
              </a:extLst>
            </p:cNvPr>
            <p:cNvSpPr/>
            <p:nvPr/>
          </p:nvSpPr>
          <p:spPr>
            <a:xfrm>
              <a:off x="9908553" y="3678630"/>
              <a:ext cx="2127369" cy="10401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FEE01D6A-840B-C50F-8C09-573A50EE3D9B}"/>
                </a:ext>
              </a:extLst>
            </p:cNvPr>
            <p:cNvSpPr/>
            <p:nvPr/>
          </p:nvSpPr>
          <p:spPr>
            <a:xfrm>
              <a:off x="10096114"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38" name="矩形 37">
              <a:extLst>
                <a:ext uri="{FF2B5EF4-FFF2-40B4-BE49-F238E27FC236}">
                  <a16:creationId xmlns:a16="http://schemas.microsoft.com/office/drawing/2014/main" id="{4E790383-B375-77CE-3A52-7D29131F6823}"/>
                </a:ext>
              </a:extLst>
            </p:cNvPr>
            <p:cNvSpPr/>
            <p:nvPr/>
          </p:nvSpPr>
          <p:spPr>
            <a:xfrm>
              <a:off x="10096114"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39" name="矩形 38">
              <a:extLst>
                <a:ext uri="{FF2B5EF4-FFF2-40B4-BE49-F238E27FC236}">
                  <a16:creationId xmlns:a16="http://schemas.microsoft.com/office/drawing/2014/main" id="{396572DA-1C06-F956-FC6B-9294473EBCAB}"/>
                </a:ext>
              </a:extLst>
            </p:cNvPr>
            <p:cNvSpPr/>
            <p:nvPr/>
          </p:nvSpPr>
          <p:spPr>
            <a:xfrm>
              <a:off x="10698244"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40" name="矩形 39">
              <a:extLst>
                <a:ext uri="{FF2B5EF4-FFF2-40B4-BE49-F238E27FC236}">
                  <a16:creationId xmlns:a16="http://schemas.microsoft.com/office/drawing/2014/main" id="{A563CE34-CDD1-4B83-64DE-77848EA1D64F}"/>
                </a:ext>
              </a:extLst>
            </p:cNvPr>
            <p:cNvSpPr/>
            <p:nvPr/>
          </p:nvSpPr>
          <p:spPr>
            <a:xfrm>
              <a:off x="10698244"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41" name="矩形 40">
              <a:extLst>
                <a:ext uri="{FF2B5EF4-FFF2-40B4-BE49-F238E27FC236}">
                  <a16:creationId xmlns:a16="http://schemas.microsoft.com/office/drawing/2014/main" id="{69EFC3C7-5E1F-1CC3-7B2D-7F9DC36C7E8D}"/>
                </a:ext>
              </a:extLst>
            </p:cNvPr>
            <p:cNvSpPr/>
            <p:nvPr/>
          </p:nvSpPr>
          <p:spPr>
            <a:xfrm>
              <a:off x="11300374"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42" name="矩形 41">
              <a:extLst>
                <a:ext uri="{FF2B5EF4-FFF2-40B4-BE49-F238E27FC236}">
                  <a16:creationId xmlns:a16="http://schemas.microsoft.com/office/drawing/2014/main" id="{4B6FA3A9-46A9-1AD9-56E9-26A7EB1A4627}"/>
                </a:ext>
              </a:extLst>
            </p:cNvPr>
            <p:cNvSpPr/>
            <p:nvPr/>
          </p:nvSpPr>
          <p:spPr>
            <a:xfrm>
              <a:off x="11300374"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43" name="文字方塊 42">
              <a:extLst>
                <a:ext uri="{FF2B5EF4-FFF2-40B4-BE49-F238E27FC236}">
                  <a16:creationId xmlns:a16="http://schemas.microsoft.com/office/drawing/2014/main" id="{D5CD2C74-A385-E635-AE68-F69847055278}"/>
                </a:ext>
              </a:extLst>
            </p:cNvPr>
            <p:cNvSpPr txBox="1"/>
            <p:nvPr/>
          </p:nvSpPr>
          <p:spPr>
            <a:xfrm>
              <a:off x="10160892" y="3678630"/>
              <a:ext cx="161131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Virtual Machines</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44" name="矩形 43">
              <a:extLst>
                <a:ext uri="{FF2B5EF4-FFF2-40B4-BE49-F238E27FC236}">
                  <a16:creationId xmlns:a16="http://schemas.microsoft.com/office/drawing/2014/main" id="{8F6C9F49-7851-0909-42B3-67FD6312A619}"/>
                </a:ext>
              </a:extLst>
            </p:cNvPr>
            <p:cNvSpPr/>
            <p:nvPr/>
          </p:nvSpPr>
          <p:spPr>
            <a:xfrm>
              <a:off x="9908553" y="4770035"/>
              <a:ext cx="2127369"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文字方塊 44">
              <a:extLst>
                <a:ext uri="{FF2B5EF4-FFF2-40B4-BE49-F238E27FC236}">
                  <a16:creationId xmlns:a16="http://schemas.microsoft.com/office/drawing/2014/main" id="{9F317E1B-6B75-E947-658B-1FEF8161AB04}"/>
                </a:ext>
              </a:extLst>
            </p:cNvPr>
            <p:cNvSpPr txBox="1"/>
            <p:nvPr/>
          </p:nvSpPr>
          <p:spPr>
            <a:xfrm>
              <a:off x="10013467" y="4814821"/>
              <a:ext cx="19120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Virtualization Server</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46" name="矩形 45">
              <a:extLst>
                <a:ext uri="{FF2B5EF4-FFF2-40B4-BE49-F238E27FC236}">
                  <a16:creationId xmlns:a16="http://schemas.microsoft.com/office/drawing/2014/main" id="{FD64617C-0531-56EC-2311-27E09E9A25A8}"/>
                </a:ext>
              </a:extLst>
            </p:cNvPr>
            <p:cNvSpPr/>
            <p:nvPr/>
          </p:nvSpPr>
          <p:spPr>
            <a:xfrm>
              <a:off x="9908553" y="5468550"/>
              <a:ext cx="2127369"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文字方塊 46">
              <a:extLst>
                <a:ext uri="{FF2B5EF4-FFF2-40B4-BE49-F238E27FC236}">
                  <a16:creationId xmlns:a16="http://schemas.microsoft.com/office/drawing/2014/main" id="{0533FC8C-3058-BE53-8AB8-377D14099339}"/>
                </a:ext>
              </a:extLst>
            </p:cNvPr>
            <p:cNvSpPr txBox="1"/>
            <p:nvPr/>
          </p:nvSpPr>
          <p:spPr>
            <a:xfrm>
              <a:off x="10308605" y="5513336"/>
              <a:ext cx="172731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Physical Server N</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48" name="文字方塊 47">
              <a:extLst>
                <a:ext uri="{FF2B5EF4-FFF2-40B4-BE49-F238E27FC236}">
                  <a16:creationId xmlns:a16="http://schemas.microsoft.com/office/drawing/2014/main" id="{2FD0AA6A-900F-092C-87C3-0FBB7C638FBC}"/>
                </a:ext>
              </a:extLst>
            </p:cNvPr>
            <p:cNvSpPr txBox="1"/>
            <p:nvPr/>
          </p:nvSpPr>
          <p:spPr>
            <a:xfrm>
              <a:off x="7859992" y="6101500"/>
              <a:ext cx="167639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Shared Storage</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pic>
          <p:nvPicPr>
            <p:cNvPr id="49" name="圖形 48">
              <a:extLst>
                <a:ext uri="{FF2B5EF4-FFF2-40B4-BE49-F238E27FC236}">
                  <a16:creationId xmlns:a16="http://schemas.microsoft.com/office/drawing/2014/main" id="{E7520F44-298A-B10E-9F98-8A5D456D31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5866" y="6029139"/>
              <a:ext cx="659544" cy="519464"/>
            </a:xfrm>
            <a:prstGeom prst="rect">
              <a:avLst/>
            </a:prstGeom>
          </p:spPr>
        </p:pic>
        <p:cxnSp>
          <p:nvCxnSpPr>
            <p:cNvPr id="50" name="接點: 肘形 49">
              <a:extLst>
                <a:ext uri="{FF2B5EF4-FFF2-40B4-BE49-F238E27FC236}">
                  <a16:creationId xmlns:a16="http://schemas.microsoft.com/office/drawing/2014/main" id="{1F4E1076-F829-9D5D-988E-6F34CD2EFA23}"/>
                </a:ext>
              </a:extLst>
            </p:cNvPr>
            <p:cNvCxnSpPr>
              <a:cxnSpLocks/>
              <a:stCxn id="11" idx="1"/>
            </p:cNvCxnSpPr>
            <p:nvPr/>
          </p:nvCxnSpPr>
          <p:spPr>
            <a:xfrm rot="10800000" flipH="1" flipV="1">
              <a:off x="5276848" y="4198695"/>
              <a:ext cx="199881" cy="2090176"/>
            </a:xfrm>
            <a:prstGeom prst="bentConnector4">
              <a:avLst>
                <a:gd name="adj1" fmla="val -114368"/>
                <a:gd name="adj2" fmla="val 100112"/>
              </a:avLst>
            </a:prstGeom>
            <a:ln w="25400">
              <a:solidFill>
                <a:srgbClr val="2A42A8"/>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1" name="直線單箭頭接點 50">
              <a:extLst>
                <a:ext uri="{FF2B5EF4-FFF2-40B4-BE49-F238E27FC236}">
                  <a16:creationId xmlns:a16="http://schemas.microsoft.com/office/drawing/2014/main" id="{F7B2C703-D8A9-EBF8-2D65-6ED997ECA603}"/>
                </a:ext>
              </a:extLst>
            </p:cNvPr>
            <p:cNvCxnSpPr>
              <a:cxnSpLocks/>
            </p:cNvCxnSpPr>
            <p:nvPr/>
          </p:nvCxnSpPr>
          <p:spPr>
            <a:xfrm>
              <a:off x="5529188" y="5167386"/>
              <a:ext cx="0" cy="1004814"/>
            </a:xfrm>
            <a:prstGeom prst="straightConnector1">
              <a:avLst/>
            </a:prstGeom>
            <a:ln w="25400">
              <a:solidFill>
                <a:srgbClr val="2A42A8"/>
              </a:solidFill>
              <a:tailEnd type="triangle" w="lg" len="med"/>
            </a:ln>
          </p:spPr>
          <p:style>
            <a:lnRef idx="1">
              <a:schemeClr val="accent1"/>
            </a:lnRef>
            <a:fillRef idx="0">
              <a:schemeClr val="accent1"/>
            </a:fillRef>
            <a:effectRef idx="0">
              <a:schemeClr val="accent1"/>
            </a:effectRef>
            <a:fontRef idx="minor">
              <a:schemeClr val="tx1"/>
            </a:fontRef>
          </p:style>
        </p:cxnSp>
        <p:pic>
          <p:nvPicPr>
            <p:cNvPr id="52" name="圖片 51" descr="一張含有 容器, 桶, 設計 的圖片&#10;&#10;描述是以中可信度自動產生">
              <a:extLst>
                <a:ext uri="{FF2B5EF4-FFF2-40B4-BE49-F238E27FC236}">
                  <a16:creationId xmlns:a16="http://schemas.microsoft.com/office/drawing/2014/main" id="{4AED740F-21B4-676B-028A-330951599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4701" y="5345037"/>
              <a:ext cx="367353" cy="600864"/>
            </a:xfrm>
            <a:prstGeom prst="rect">
              <a:avLst/>
            </a:prstGeom>
          </p:spPr>
        </p:pic>
        <p:cxnSp>
          <p:nvCxnSpPr>
            <p:cNvPr id="53" name="直線單箭頭接點 52">
              <a:extLst>
                <a:ext uri="{FF2B5EF4-FFF2-40B4-BE49-F238E27FC236}">
                  <a16:creationId xmlns:a16="http://schemas.microsoft.com/office/drawing/2014/main" id="{7CD78250-AB7D-F0B8-F17E-CE1CF51B3C54}"/>
                </a:ext>
              </a:extLst>
            </p:cNvPr>
            <p:cNvCxnSpPr>
              <a:cxnSpLocks/>
            </p:cNvCxnSpPr>
            <p:nvPr/>
          </p:nvCxnSpPr>
          <p:spPr>
            <a:xfrm>
              <a:off x="7850803" y="5167386"/>
              <a:ext cx="0" cy="1004814"/>
            </a:xfrm>
            <a:prstGeom prst="straightConnector1">
              <a:avLst/>
            </a:prstGeom>
            <a:ln w="25400">
              <a:solidFill>
                <a:srgbClr val="2A42A8"/>
              </a:solidFill>
              <a:tailEnd type="triangle" w="lg" len="med"/>
            </a:ln>
          </p:spPr>
          <p:style>
            <a:lnRef idx="1">
              <a:schemeClr val="accent1"/>
            </a:lnRef>
            <a:fillRef idx="0">
              <a:schemeClr val="accent1"/>
            </a:fillRef>
            <a:effectRef idx="0">
              <a:schemeClr val="accent1"/>
            </a:effectRef>
            <a:fontRef idx="minor">
              <a:schemeClr val="tx1"/>
            </a:fontRef>
          </p:style>
        </p:cxnSp>
        <p:pic>
          <p:nvPicPr>
            <p:cNvPr id="54" name="圖片 53" descr="一張含有 容器, 桶, 設計 的圖片&#10;&#10;描述是以中可信度自動產生">
              <a:extLst>
                <a:ext uri="{FF2B5EF4-FFF2-40B4-BE49-F238E27FC236}">
                  <a16:creationId xmlns:a16="http://schemas.microsoft.com/office/drawing/2014/main" id="{C143DC12-9487-1B7A-85A0-82E9CA766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6316" y="5345037"/>
              <a:ext cx="367353" cy="600864"/>
            </a:xfrm>
            <a:prstGeom prst="rect">
              <a:avLst/>
            </a:prstGeom>
          </p:spPr>
        </p:pic>
        <p:cxnSp>
          <p:nvCxnSpPr>
            <p:cNvPr id="55" name="直線單箭頭接點 54">
              <a:extLst>
                <a:ext uri="{FF2B5EF4-FFF2-40B4-BE49-F238E27FC236}">
                  <a16:creationId xmlns:a16="http://schemas.microsoft.com/office/drawing/2014/main" id="{C5081B40-9BB4-9AEE-B39E-9EBC9206AC25}"/>
                </a:ext>
              </a:extLst>
            </p:cNvPr>
            <p:cNvCxnSpPr>
              <a:cxnSpLocks/>
            </p:cNvCxnSpPr>
            <p:nvPr/>
          </p:nvCxnSpPr>
          <p:spPr>
            <a:xfrm>
              <a:off x="10172653" y="5167386"/>
              <a:ext cx="0" cy="1004814"/>
            </a:xfrm>
            <a:prstGeom prst="straightConnector1">
              <a:avLst/>
            </a:prstGeom>
            <a:ln w="25400">
              <a:solidFill>
                <a:srgbClr val="2A42A8"/>
              </a:solidFill>
              <a:tailEnd type="triangle" w="lg" len="med"/>
            </a:ln>
          </p:spPr>
          <p:style>
            <a:lnRef idx="1">
              <a:schemeClr val="accent1"/>
            </a:lnRef>
            <a:fillRef idx="0">
              <a:schemeClr val="accent1"/>
            </a:fillRef>
            <a:effectRef idx="0">
              <a:schemeClr val="accent1"/>
            </a:effectRef>
            <a:fontRef idx="minor">
              <a:schemeClr val="tx1"/>
            </a:fontRef>
          </p:style>
        </p:cxnSp>
        <p:pic>
          <p:nvPicPr>
            <p:cNvPr id="56" name="圖片 55" descr="一張含有 容器, 桶, 設計 的圖片&#10;&#10;描述是以中可信度自動產生">
              <a:extLst>
                <a:ext uri="{FF2B5EF4-FFF2-40B4-BE49-F238E27FC236}">
                  <a16:creationId xmlns:a16="http://schemas.microsoft.com/office/drawing/2014/main" id="{69B198B8-EDE2-9C8C-EDF6-B5A02F552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8166" y="5345037"/>
              <a:ext cx="367353" cy="600864"/>
            </a:xfrm>
            <a:prstGeom prst="rect">
              <a:avLst/>
            </a:prstGeom>
          </p:spPr>
        </p:pic>
      </p:grpSp>
    </p:spTree>
    <p:extLst>
      <p:ext uri="{BB962C8B-B14F-4D97-AF65-F5344CB8AC3E}">
        <p14:creationId xmlns:p14="http://schemas.microsoft.com/office/powerpoint/2010/main" val="2091884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化同側角落 15">
            <a:extLst>
              <a:ext uri="{FF2B5EF4-FFF2-40B4-BE49-F238E27FC236}">
                <a16:creationId xmlns:a16="http://schemas.microsoft.com/office/drawing/2014/main" id="{209A0CEA-FDF2-6B85-704C-F5DB96D63DFE}"/>
              </a:ext>
            </a:extLst>
          </p:cNvPr>
          <p:cNvSpPr/>
          <p:nvPr/>
        </p:nvSpPr>
        <p:spPr>
          <a:xfrm>
            <a:off x="6633461" y="1839372"/>
            <a:ext cx="3287445" cy="3478547"/>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矩形: 剪去對角角落 16">
            <a:extLst>
              <a:ext uri="{FF2B5EF4-FFF2-40B4-BE49-F238E27FC236}">
                <a16:creationId xmlns:a16="http://schemas.microsoft.com/office/drawing/2014/main" id="{E7B7D9E3-D8C1-3915-63D9-1E129AA2E047}"/>
              </a:ext>
            </a:extLst>
          </p:cNvPr>
          <p:cNvSpPr/>
          <p:nvPr/>
        </p:nvSpPr>
        <p:spPr>
          <a:xfrm rot="10800000">
            <a:off x="6617151" y="5287922"/>
            <a:ext cx="3287446" cy="715279"/>
          </a:xfrm>
          <a:prstGeom prst="snip2DiagRect">
            <a:avLst>
              <a:gd name="adj1" fmla="val 0"/>
              <a:gd name="adj2" fmla="val 50000"/>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矩形: 剪去單一角落 17">
            <a:extLst>
              <a:ext uri="{FF2B5EF4-FFF2-40B4-BE49-F238E27FC236}">
                <a16:creationId xmlns:a16="http://schemas.microsoft.com/office/drawing/2014/main" id="{86C18DDF-4ED7-A20A-CAFB-1160E5365A72}"/>
              </a:ext>
            </a:extLst>
          </p:cNvPr>
          <p:cNvSpPr/>
          <p:nvPr/>
        </p:nvSpPr>
        <p:spPr>
          <a:xfrm flipH="1">
            <a:off x="7302329" y="5287922"/>
            <a:ext cx="2634887" cy="923330"/>
          </a:xfrm>
          <a:prstGeom prst="snip1Rect">
            <a:avLst>
              <a:gd name="adj" fmla="val 3588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化同側角落 12">
            <a:extLst>
              <a:ext uri="{FF2B5EF4-FFF2-40B4-BE49-F238E27FC236}">
                <a16:creationId xmlns:a16="http://schemas.microsoft.com/office/drawing/2014/main" id="{CE6B7D49-B301-8B3B-56E4-7362366A179D}"/>
              </a:ext>
            </a:extLst>
          </p:cNvPr>
          <p:cNvSpPr/>
          <p:nvPr/>
        </p:nvSpPr>
        <p:spPr>
          <a:xfrm>
            <a:off x="2389238" y="1839372"/>
            <a:ext cx="3287445" cy="3478547"/>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 name="文字方塊 1"/>
          <p:cNvSpPr txBox="1"/>
          <p:nvPr/>
        </p:nvSpPr>
        <p:spPr>
          <a:xfrm>
            <a:off x="2499717" y="4367286"/>
            <a:ext cx="3066485" cy="83099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tLang="zh-TW" sz="1600" b="1">
                <a:solidFill>
                  <a:schemeClr val="bg1"/>
                </a:solidFill>
              </a:rPr>
              <a:t>CAB-DAC15M-SFPP (1.5M)</a:t>
            </a:r>
          </a:p>
          <a:p>
            <a:pPr marL="285750" indent="-285750">
              <a:buFont typeface="Arial" panose="020B0604020202020204" pitchFamily="34" charset="0"/>
              <a:buChar char="•"/>
            </a:pPr>
            <a:r>
              <a:rPr lang="en-US" altLang="zh-TW" sz="1600" b="1">
                <a:solidFill>
                  <a:schemeClr val="bg1"/>
                </a:solidFill>
              </a:rPr>
              <a:t>CAB-DAC30M-SFPP (3M)</a:t>
            </a:r>
            <a:endParaRPr lang="en-US" altLang="zh-TW" sz="1600" b="1">
              <a:solidFill>
                <a:schemeClr val="bg1"/>
              </a:solidFill>
              <a:cs typeface="Arial"/>
            </a:endParaRPr>
          </a:p>
          <a:p>
            <a:pPr marL="285750" indent="-285750">
              <a:buFont typeface="Arial" panose="020B0604020202020204" pitchFamily="34" charset="0"/>
              <a:buChar char="•"/>
            </a:pPr>
            <a:r>
              <a:rPr lang="en-US" altLang="zh-TW" sz="1600" b="1">
                <a:solidFill>
                  <a:schemeClr val="bg1"/>
                </a:solidFill>
              </a:rPr>
              <a:t>CAB-DAC50M-SFPP (5M)</a:t>
            </a:r>
            <a:endParaRPr lang="en-US" altLang="zh-TW" sz="1600" b="1">
              <a:solidFill>
                <a:schemeClr val="bg1"/>
              </a:solidFill>
              <a:cs typeface="Arial"/>
            </a:endParaRPr>
          </a:p>
        </p:txBody>
      </p:sp>
      <p:sp>
        <p:nvSpPr>
          <p:cNvPr id="9" name="文字方塊 8"/>
          <p:cNvSpPr txBox="1"/>
          <p:nvPr/>
        </p:nvSpPr>
        <p:spPr>
          <a:xfrm>
            <a:off x="6840683" y="4571571"/>
            <a:ext cx="3063807" cy="338554"/>
          </a:xfrm>
          <a:prstGeom prst="rect">
            <a:avLst/>
          </a:prstGeom>
          <a:noFill/>
        </p:spPr>
        <p:txBody>
          <a:bodyPr wrap="square" rtlCol="0">
            <a:spAutoFit/>
          </a:bodyPr>
          <a:lstStyle/>
          <a:p>
            <a:pPr algn="ctr"/>
            <a:r>
              <a:rPr lang="en-US" altLang="zh-TW" sz="1600" b="1">
                <a:solidFill>
                  <a:schemeClr val="bg1"/>
                </a:solidFill>
              </a:rPr>
              <a:t>TRX-10GITSFPP-SR</a:t>
            </a:r>
          </a:p>
        </p:txBody>
      </p:sp>
      <p:sp>
        <p:nvSpPr>
          <p:cNvPr id="3" name="標題 2">
            <a:extLst>
              <a:ext uri="{FF2B5EF4-FFF2-40B4-BE49-F238E27FC236}">
                <a16:creationId xmlns:a16="http://schemas.microsoft.com/office/drawing/2014/main" id="{83D8A121-C359-8472-D95C-F9BD3C477270}"/>
              </a:ext>
            </a:extLst>
          </p:cNvPr>
          <p:cNvSpPr>
            <a:spLocks noGrp="1"/>
          </p:cNvSpPr>
          <p:nvPr>
            <p:ph type="title"/>
          </p:nvPr>
        </p:nvSpPr>
        <p:spPr/>
        <p:txBody>
          <a:bodyPr/>
          <a:lstStyle/>
          <a:p>
            <a:r>
              <a:rPr lang="en-US" altLang="zh-TW">
                <a:ea typeface="微軟正黑體"/>
                <a:cs typeface="Arial"/>
              </a:rPr>
              <a:t>Complete Line of 10GbE Accessories</a:t>
            </a:r>
            <a:endParaRPr lang="en-US" altLang="zh-TW">
              <a:cs typeface="Arial"/>
            </a:endParaRPr>
          </a:p>
        </p:txBody>
      </p:sp>
      <p:sp>
        <p:nvSpPr>
          <p:cNvPr id="7" name="矩形: 剪去對角角落 6">
            <a:extLst>
              <a:ext uri="{FF2B5EF4-FFF2-40B4-BE49-F238E27FC236}">
                <a16:creationId xmlns:a16="http://schemas.microsoft.com/office/drawing/2014/main" id="{43DA4568-D5C5-C10C-110B-EC7ECA2B7A8F}"/>
              </a:ext>
            </a:extLst>
          </p:cNvPr>
          <p:cNvSpPr/>
          <p:nvPr/>
        </p:nvSpPr>
        <p:spPr>
          <a:xfrm rot="10800000">
            <a:off x="2372928" y="5287922"/>
            <a:ext cx="3287446" cy="715279"/>
          </a:xfrm>
          <a:prstGeom prst="snip2DiagRect">
            <a:avLst>
              <a:gd name="adj1" fmla="val 0"/>
              <a:gd name="adj2" fmla="val 50000"/>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矩形: 剪去單一角落 7">
            <a:extLst>
              <a:ext uri="{FF2B5EF4-FFF2-40B4-BE49-F238E27FC236}">
                <a16:creationId xmlns:a16="http://schemas.microsoft.com/office/drawing/2014/main" id="{674314B5-6EBC-9C06-DA99-71C7762F7B65}"/>
              </a:ext>
            </a:extLst>
          </p:cNvPr>
          <p:cNvSpPr/>
          <p:nvPr/>
        </p:nvSpPr>
        <p:spPr>
          <a:xfrm flipH="1">
            <a:off x="3058106" y="5287922"/>
            <a:ext cx="2634887" cy="923330"/>
          </a:xfrm>
          <a:prstGeom prst="snip1Rect">
            <a:avLst>
              <a:gd name="adj" fmla="val 3588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04FDFC0A-B76A-E1D7-DECB-74B6DCC4AB59}"/>
              </a:ext>
            </a:extLst>
          </p:cNvPr>
          <p:cNvSpPr txBox="1"/>
          <p:nvPr/>
        </p:nvSpPr>
        <p:spPr>
          <a:xfrm>
            <a:off x="3197003" y="5341302"/>
            <a:ext cx="2369635" cy="830997"/>
          </a:xfrm>
          <a:prstGeom prst="rect">
            <a:avLst/>
          </a:prstGeom>
          <a:noFill/>
        </p:spPr>
        <p:txBody>
          <a:bodyPr wrap="square">
            <a:spAutoFit/>
          </a:bodyPr>
          <a:lstStyle/>
          <a:p>
            <a:pPr algn="ctr"/>
            <a:r>
              <a:rPr lang="en-US" altLang="zh-TW" sz="2400" b="1"/>
              <a:t>10GbE SFP+ DAC</a:t>
            </a:r>
          </a:p>
        </p:txBody>
      </p:sp>
      <p:sp>
        <p:nvSpPr>
          <p:cNvPr id="19" name="文字方塊 18">
            <a:extLst>
              <a:ext uri="{FF2B5EF4-FFF2-40B4-BE49-F238E27FC236}">
                <a16:creationId xmlns:a16="http://schemas.microsoft.com/office/drawing/2014/main" id="{E34ED639-B838-CAE6-7E3A-F19A2AB0AD37}"/>
              </a:ext>
            </a:extLst>
          </p:cNvPr>
          <p:cNvSpPr txBox="1"/>
          <p:nvPr/>
        </p:nvSpPr>
        <p:spPr>
          <a:xfrm>
            <a:off x="7434954" y="5341302"/>
            <a:ext cx="2369635" cy="830997"/>
          </a:xfrm>
          <a:prstGeom prst="rect">
            <a:avLst/>
          </a:prstGeom>
          <a:noFill/>
        </p:spPr>
        <p:txBody>
          <a:bodyPr wrap="square">
            <a:spAutoFit/>
          </a:bodyPr>
          <a:lstStyle/>
          <a:p>
            <a:pPr algn="ctr"/>
            <a:r>
              <a:rPr lang="en-US" altLang="zh-TW" sz="2400" b="1"/>
              <a:t>10GbE SR Transceivers</a:t>
            </a:r>
          </a:p>
        </p:txBody>
      </p:sp>
      <p:pic>
        <p:nvPicPr>
          <p:cNvPr id="11" name="圖片 10">
            <a:extLst>
              <a:ext uri="{FF2B5EF4-FFF2-40B4-BE49-F238E27FC236}">
                <a16:creationId xmlns:a16="http://schemas.microsoft.com/office/drawing/2014/main" id="{CEEECE3C-DC27-0C1D-43C6-D846A93C87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59051" y="1753441"/>
            <a:ext cx="2853512" cy="2868045"/>
          </a:xfrm>
          <a:prstGeom prst="rect">
            <a:avLst/>
          </a:prstGeom>
        </p:spPr>
      </p:pic>
      <p:pic>
        <p:nvPicPr>
          <p:cNvPr id="12" name="圖片 11">
            <a:extLst>
              <a:ext uri="{FF2B5EF4-FFF2-40B4-BE49-F238E27FC236}">
                <a16:creationId xmlns:a16="http://schemas.microsoft.com/office/drawing/2014/main" id="{F2A1CA3B-C2D7-1D41-723A-3DD4A16186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1314555">
            <a:off x="6965618" y="2396491"/>
            <a:ext cx="2728107" cy="1781233"/>
          </a:xfrm>
          <a:prstGeom prst="rect">
            <a:avLst/>
          </a:prstGeom>
        </p:spPr>
      </p:pic>
    </p:spTree>
    <p:extLst>
      <p:ext uri="{BB962C8B-B14F-4D97-AF65-F5344CB8AC3E}">
        <p14:creationId xmlns:p14="http://schemas.microsoft.com/office/powerpoint/2010/main" val="3514426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273481" y="5608894"/>
            <a:ext cx="9118943" cy="707886"/>
          </a:xfrm>
          <a:prstGeom prst="rect">
            <a:avLst/>
          </a:prstGeom>
          <a:noFill/>
        </p:spPr>
        <p:txBody>
          <a:bodyPr wrap="square" lIns="91440" tIns="45720" rIns="91440" bIns="45720" rtlCol="0" anchor="t">
            <a:spAutoFit/>
          </a:bodyPr>
          <a:lstStyle/>
          <a:p>
            <a:r>
              <a:rPr lang="zh-TW" altLang="en-US" sz="2000">
                <a:solidFill>
                  <a:schemeClr val="bg1"/>
                </a:solidFill>
              </a:rPr>
              <a:t>Dual Port </a:t>
            </a:r>
            <a:r>
              <a:rPr lang="en-US" altLang="zh-TW" sz="2000">
                <a:solidFill>
                  <a:schemeClr val="bg1"/>
                </a:solidFill>
              </a:rPr>
              <a:t>10GbE </a:t>
            </a:r>
            <a:r>
              <a:rPr lang="zh-TW" altLang="en-US" sz="2000">
                <a:solidFill>
                  <a:schemeClr val="bg1"/>
                </a:solidFill>
              </a:rPr>
              <a:t>Dual Speed </a:t>
            </a:r>
            <a:r>
              <a:rPr lang="en-US" altLang="zh-TW" sz="2000">
                <a:solidFill>
                  <a:schemeClr val="bg1"/>
                </a:solidFill>
              </a:rPr>
              <a:t>PCIe Gen3 Muti-Gig Network Expansion Card</a:t>
            </a:r>
            <a:endParaRPr lang="zh-TW">
              <a:solidFill>
                <a:schemeClr val="bg1"/>
              </a:solidFill>
            </a:endParaRPr>
          </a:p>
          <a:p>
            <a:r>
              <a:rPr lang="zh-TW" altLang="en-US" sz="2000">
                <a:solidFill>
                  <a:schemeClr val="bg1"/>
                </a:solidFill>
              </a:rPr>
              <a:t>The Best Way to Upgrade Your Network and VM Performance!</a:t>
            </a:r>
            <a:endParaRPr lang="en-US">
              <a:solidFill>
                <a:schemeClr val="bg1"/>
              </a:solidFill>
            </a:endParaRPr>
          </a:p>
        </p:txBody>
      </p:sp>
      <p:sp>
        <p:nvSpPr>
          <p:cNvPr id="3" name="文字方塊 2">
            <a:extLst>
              <a:ext uri="{FF2B5EF4-FFF2-40B4-BE49-F238E27FC236}">
                <a16:creationId xmlns:a16="http://schemas.microsoft.com/office/drawing/2014/main" id="{BDFCC87F-D14D-00B3-BB92-AB6F9C481D9D}"/>
              </a:ext>
            </a:extLst>
          </p:cNvPr>
          <p:cNvSpPr txBox="1"/>
          <p:nvPr/>
        </p:nvSpPr>
        <p:spPr>
          <a:xfrm>
            <a:off x="1273481" y="6387903"/>
            <a:ext cx="10526389" cy="184666"/>
          </a:xfrm>
          <a:prstGeom prst="rect">
            <a:avLst/>
          </a:prstGeom>
          <a:noFill/>
        </p:spPr>
        <p:txBody>
          <a:bodyPr wrap="square" rtlCol="0">
            <a:spAutoFit/>
          </a:bodyPr>
          <a:lstStyle/>
          <a:p>
            <a:pPr algn="just" fontAlgn="base">
              <a:lnSpc>
                <a:spcPct val="100000"/>
              </a:lnSpc>
            </a:pPr>
            <a:r>
              <a:rPr lang="en-US" altLang="zh-TW" sz="600" spc="0">
                <a:solidFill>
                  <a:schemeClr val="bg1"/>
                </a:solidFill>
                <a:latin typeface="+mj-lt"/>
                <a:ea typeface="微軟正黑體" panose="020B0604030504040204" pitchFamily="34" charset="-120"/>
              </a:rPr>
              <a:t>Copyright© 2023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1231739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D75DCB26-B0D8-4A9D-41D7-52523DB6A37F}"/>
              </a:ext>
            </a:extLst>
          </p:cNvPr>
          <p:cNvSpPr>
            <a:spLocks noGrp="1"/>
          </p:cNvSpPr>
          <p:nvPr>
            <p:ph idx="1"/>
          </p:nvPr>
        </p:nvSpPr>
        <p:spPr>
          <a:xfrm>
            <a:off x="588873" y="1707058"/>
            <a:ext cx="7297827" cy="2087702"/>
          </a:xfrm>
        </p:spPr>
        <p:txBody>
          <a:bodyPr vert="horz" lIns="91440" tIns="45720" rIns="91440" bIns="45720" rtlCol="0" anchor="t">
            <a:normAutofit/>
          </a:bodyPr>
          <a:lstStyle/>
          <a:p>
            <a:r>
              <a:rPr lang="zh-TW" altLang="en-US" sz="6000"/>
              <a:t>Specific</a:t>
            </a:r>
            <a:r>
              <a:rPr lang="en-US" altLang="zh-TW" sz="6000"/>
              <a:t>a</a:t>
            </a:r>
            <a:r>
              <a:rPr lang="zh-TW" altLang="en-US" sz="6000"/>
              <a:t>tion</a:t>
            </a:r>
            <a:r>
              <a:rPr lang="en-US" altLang="zh-TW" sz="6000"/>
              <a:t>s</a:t>
            </a:r>
            <a:endParaRPr lang="en-US" altLang="zh-TW" sz="6000" b="1"/>
          </a:p>
          <a:p>
            <a:r>
              <a:rPr lang="en-US" altLang="zh-TW" sz="2800" b="0">
                <a:cs typeface="Arial"/>
              </a:rPr>
              <a:t>2-port Intel 10GbE SFP+ NIC,</a:t>
            </a:r>
            <a:endParaRPr lang="zh-TW" altLang="en-US" sz="2800" b="0">
              <a:cs typeface="Arial"/>
            </a:endParaRPr>
          </a:p>
          <a:p>
            <a:r>
              <a:rPr lang="zh-TW" altLang="en-US" sz="2800" b="0">
                <a:cs typeface="Arial"/>
              </a:rPr>
              <a:t>Easily build high-speed intranets</a:t>
            </a:r>
          </a:p>
          <a:p>
            <a:endParaRPr lang="zh-TW" altLang="en-US">
              <a:cs typeface="Arial"/>
            </a:endParaRPr>
          </a:p>
        </p:txBody>
      </p:sp>
    </p:spTree>
    <p:extLst>
      <p:ext uri="{BB962C8B-B14F-4D97-AF65-F5344CB8AC3E}">
        <p14:creationId xmlns:p14="http://schemas.microsoft.com/office/powerpoint/2010/main" val="2398612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圓角化同側角落 23">
            <a:extLst>
              <a:ext uri="{FF2B5EF4-FFF2-40B4-BE49-F238E27FC236}">
                <a16:creationId xmlns:a16="http://schemas.microsoft.com/office/drawing/2014/main" id="{978B9B84-266D-A33D-178A-E5478C16BAD6}"/>
              </a:ext>
            </a:extLst>
          </p:cNvPr>
          <p:cNvSpPr/>
          <p:nvPr/>
        </p:nvSpPr>
        <p:spPr>
          <a:xfrm>
            <a:off x="6574865" y="1884237"/>
            <a:ext cx="4060579"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8" name="圖片 7" descr="一張含有 電子產品, 工程 的圖片&#10;&#10;自動產生的描述">
            <a:extLst>
              <a:ext uri="{FF2B5EF4-FFF2-40B4-BE49-F238E27FC236}">
                <a16:creationId xmlns:a16="http://schemas.microsoft.com/office/drawing/2014/main" id="{9D727DC8-2CFD-51F4-BF85-81ACAE637BB3}"/>
              </a:ext>
            </a:extLst>
          </p:cNvPr>
          <p:cNvPicPr>
            <a:picLocks noChangeAspect="1"/>
          </p:cNvPicPr>
          <p:nvPr/>
        </p:nvPicPr>
        <p:blipFill>
          <a:blip r:embed="rId3"/>
          <a:stretch>
            <a:fillRect/>
          </a:stretch>
        </p:blipFill>
        <p:spPr>
          <a:xfrm>
            <a:off x="1508583" y="1925040"/>
            <a:ext cx="3899195" cy="2451853"/>
          </a:xfrm>
          <a:prstGeom prst="rect">
            <a:avLst/>
          </a:prstGeom>
        </p:spPr>
      </p:pic>
      <p:sp>
        <p:nvSpPr>
          <p:cNvPr id="9" name="標題 8">
            <a:extLst>
              <a:ext uri="{FF2B5EF4-FFF2-40B4-BE49-F238E27FC236}">
                <a16:creationId xmlns:a16="http://schemas.microsoft.com/office/drawing/2014/main" id="{3A02FCA4-2283-B5CC-9FC8-D455571ADCDE}"/>
              </a:ext>
            </a:extLst>
          </p:cNvPr>
          <p:cNvSpPr>
            <a:spLocks noGrp="1"/>
          </p:cNvSpPr>
          <p:nvPr>
            <p:ph type="title"/>
          </p:nvPr>
        </p:nvSpPr>
        <p:spPr/>
        <p:txBody>
          <a:bodyPr/>
          <a:lstStyle/>
          <a:p>
            <a:r>
              <a:rPr lang="en-US" altLang="zh-TW">
                <a:ea typeface="微軟正黑體"/>
              </a:rPr>
              <a:t>QNAP 2-port 10GbE</a:t>
            </a:r>
            <a:r>
              <a:rPr lang="zh-TW" altLang="en-US">
                <a:ea typeface="微軟正黑體"/>
              </a:rPr>
              <a:t> </a:t>
            </a:r>
            <a:r>
              <a:rPr lang="en-US" altLang="zh-TW">
                <a:ea typeface="微軟正黑體"/>
              </a:rPr>
              <a:t>SFP+ </a:t>
            </a:r>
            <a:r>
              <a:rPr lang="zh-TW" altLang="en-US">
                <a:ea typeface="微軟正黑體"/>
              </a:rPr>
              <a:t>Network Card</a:t>
            </a:r>
            <a:br>
              <a:rPr lang="zh-TW" altLang="en-US">
                <a:ea typeface="微軟正黑體"/>
              </a:rPr>
            </a:br>
            <a:r>
              <a:rPr lang="zh-TW" altLang="en-US">
                <a:ea typeface="微軟正黑體"/>
              </a:rPr>
              <a:t> </a:t>
            </a:r>
            <a:r>
              <a:rPr lang="en-US" altLang="zh-TW" sz="4000" i="1">
                <a:ea typeface="微軟正黑體"/>
              </a:rPr>
              <a:t>QXG-10G2SF-X710</a:t>
            </a:r>
            <a:endParaRPr lang="zh-TW" altLang="en-US" i="1">
              <a:ea typeface="微軟正黑體"/>
            </a:endParaRPr>
          </a:p>
        </p:txBody>
      </p:sp>
      <p:sp>
        <p:nvSpPr>
          <p:cNvPr id="11" name="文字方塊 10">
            <a:extLst>
              <a:ext uri="{FF2B5EF4-FFF2-40B4-BE49-F238E27FC236}">
                <a16:creationId xmlns:a16="http://schemas.microsoft.com/office/drawing/2014/main" id="{0BF19514-9E68-C8F7-D15E-06916DA70391}"/>
              </a:ext>
            </a:extLst>
          </p:cNvPr>
          <p:cNvSpPr txBox="1"/>
          <p:nvPr/>
        </p:nvSpPr>
        <p:spPr>
          <a:xfrm>
            <a:off x="7647362" y="4367116"/>
            <a:ext cx="2175334" cy="64633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zh-TW" altLang="en-US">
                <a:solidFill>
                  <a:schemeClr val="bg1"/>
                </a:solidFill>
                <a:latin typeface="+mj-lt"/>
              </a:rPr>
              <a:t>Support </a:t>
            </a:r>
            <a:r>
              <a:rPr lang="en-US" altLang="zh-TW">
                <a:solidFill>
                  <a:schemeClr val="bg1"/>
                </a:solidFill>
                <a:latin typeface="+mj-lt"/>
              </a:rPr>
              <a:t>iSCSI</a:t>
            </a:r>
          </a:p>
          <a:p>
            <a:pPr marL="285750" indent="-285750">
              <a:buFont typeface="Arial" panose="020B0604020202020204" pitchFamily="34" charset="0"/>
              <a:buChar char="•"/>
            </a:pPr>
            <a:r>
              <a:rPr lang="zh-TW" altLang="en-US">
                <a:solidFill>
                  <a:schemeClr val="bg1"/>
                </a:solidFill>
                <a:latin typeface="+mj-lt"/>
              </a:rPr>
              <a:t>Support </a:t>
            </a:r>
            <a:r>
              <a:rPr lang="en-US" altLang="zh-TW">
                <a:solidFill>
                  <a:schemeClr val="bg1"/>
                </a:solidFill>
                <a:latin typeface="+mj-lt"/>
              </a:rPr>
              <a:t>SR-IOV</a:t>
            </a:r>
            <a:endParaRPr lang="en-US" altLang="zh-TW">
              <a:solidFill>
                <a:schemeClr val="bg1"/>
              </a:solidFill>
              <a:latin typeface="+mj-lt"/>
              <a:cs typeface="Arial"/>
            </a:endParaRPr>
          </a:p>
        </p:txBody>
      </p:sp>
      <p:sp>
        <p:nvSpPr>
          <p:cNvPr id="12" name="矩形: 剪去對角角落 11">
            <a:extLst>
              <a:ext uri="{FF2B5EF4-FFF2-40B4-BE49-F238E27FC236}">
                <a16:creationId xmlns:a16="http://schemas.microsoft.com/office/drawing/2014/main" id="{C7688309-EFA3-AD10-3A01-5E726FD9033F}"/>
              </a:ext>
            </a:extLst>
          </p:cNvPr>
          <p:cNvSpPr/>
          <p:nvPr/>
        </p:nvSpPr>
        <p:spPr>
          <a:xfrm rot="10800000">
            <a:off x="6559939" y="5662623"/>
            <a:ext cx="4081332" cy="461664"/>
          </a:xfrm>
          <a:prstGeom prst="snip2DiagRect">
            <a:avLst>
              <a:gd name="adj1" fmla="val 0"/>
              <a:gd name="adj2" fmla="val 26351"/>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矩形: 剪去單一角落 12">
            <a:extLst>
              <a:ext uri="{FF2B5EF4-FFF2-40B4-BE49-F238E27FC236}">
                <a16:creationId xmlns:a16="http://schemas.microsoft.com/office/drawing/2014/main" id="{63FBD15B-235D-5868-AA1F-88CA64508512}"/>
              </a:ext>
            </a:extLst>
          </p:cNvPr>
          <p:cNvSpPr/>
          <p:nvPr/>
        </p:nvSpPr>
        <p:spPr>
          <a:xfrm flipH="1">
            <a:off x="7285204" y="5295900"/>
            <a:ext cx="3365480" cy="1067560"/>
          </a:xfrm>
          <a:prstGeom prst="snip1Rect">
            <a:avLst>
              <a:gd name="adj" fmla="val 31503"/>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C0CBE000-6C06-7A80-A195-ACF17A96AD66}"/>
              </a:ext>
            </a:extLst>
          </p:cNvPr>
          <p:cNvSpPr txBox="1"/>
          <p:nvPr/>
        </p:nvSpPr>
        <p:spPr>
          <a:xfrm>
            <a:off x="7401980" y="5421217"/>
            <a:ext cx="3212916" cy="830997"/>
          </a:xfrm>
          <a:prstGeom prst="rect">
            <a:avLst/>
          </a:prstGeom>
          <a:noFill/>
        </p:spPr>
        <p:txBody>
          <a:bodyPr wrap="square">
            <a:spAutoFit/>
          </a:bodyPr>
          <a:lstStyle/>
          <a:p>
            <a:pPr algn="ctr"/>
            <a:r>
              <a:rPr lang="en-US" altLang="zh-TW" sz="2400" b="1"/>
              <a:t>Intel</a:t>
            </a:r>
            <a:r>
              <a:rPr lang="en-US" altLang="zh-TW" sz="2400" b="1" baseline="30000"/>
              <a:t>®</a:t>
            </a:r>
            <a:r>
              <a:rPr lang="en-US" altLang="zh-TW" sz="2400" b="1"/>
              <a:t> Ethernet </a:t>
            </a:r>
          </a:p>
          <a:p>
            <a:pPr algn="ctr"/>
            <a:r>
              <a:rPr lang="en-US" altLang="zh-TW" sz="2400" b="1"/>
              <a:t>Controller X710-BM2</a:t>
            </a:r>
          </a:p>
        </p:txBody>
      </p:sp>
      <p:sp>
        <p:nvSpPr>
          <p:cNvPr id="15" name="矩形: 圓角化同側角落 14">
            <a:extLst>
              <a:ext uri="{FF2B5EF4-FFF2-40B4-BE49-F238E27FC236}">
                <a16:creationId xmlns:a16="http://schemas.microsoft.com/office/drawing/2014/main" id="{4DA1482A-B084-6399-05B1-5630C48612AA}"/>
              </a:ext>
            </a:extLst>
          </p:cNvPr>
          <p:cNvSpPr/>
          <p:nvPr/>
        </p:nvSpPr>
        <p:spPr>
          <a:xfrm>
            <a:off x="1431436" y="1884237"/>
            <a:ext cx="4060579"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文字方塊 15">
            <a:extLst>
              <a:ext uri="{FF2B5EF4-FFF2-40B4-BE49-F238E27FC236}">
                <a16:creationId xmlns:a16="http://schemas.microsoft.com/office/drawing/2014/main" id="{D0650AC1-AA3B-21E5-0468-C83A84516FAB}"/>
              </a:ext>
            </a:extLst>
          </p:cNvPr>
          <p:cNvSpPr txBox="1"/>
          <p:nvPr/>
        </p:nvSpPr>
        <p:spPr>
          <a:xfrm>
            <a:off x="1720115" y="4411603"/>
            <a:ext cx="3481303" cy="1200329"/>
          </a:xfrm>
          <a:prstGeom prst="rect">
            <a:avLst/>
          </a:prstGeom>
          <a:noFill/>
        </p:spPr>
        <p:txBody>
          <a:bodyPr wrap="square" lIns="91440" tIns="45720" rIns="91440" bIns="45720" rtlCol="0" anchor="t">
            <a:spAutoFit/>
          </a:bodyPr>
          <a:lstStyle/>
          <a:p>
            <a:pPr algn="ctr"/>
            <a:r>
              <a:rPr lang="zh-TW" altLang="en-US" b="1">
                <a:solidFill>
                  <a:schemeClr val="bg1"/>
                </a:solidFill>
                <a:latin typeface="+mj-lt"/>
              </a:rPr>
              <a:t>Dual-Port </a:t>
            </a:r>
            <a:r>
              <a:rPr lang="en-US" altLang="zh-TW" b="1">
                <a:solidFill>
                  <a:schemeClr val="bg1"/>
                </a:solidFill>
                <a:latin typeface="+mj-lt"/>
              </a:rPr>
              <a:t>10GbE SFP+ </a:t>
            </a:r>
            <a:endParaRPr lang="zh-TW" altLang="en-US" b="1">
              <a:solidFill>
                <a:schemeClr val="bg1"/>
              </a:solidFill>
              <a:latin typeface="+mj-lt"/>
            </a:endParaRPr>
          </a:p>
          <a:p>
            <a:pPr algn="ctr"/>
            <a:r>
              <a:rPr lang="zh-TW" altLang="en-US" b="1">
                <a:solidFill>
                  <a:schemeClr val="bg1"/>
                </a:solidFill>
                <a:latin typeface="+mj-lt"/>
              </a:rPr>
              <a:t>Half-Height Network Card</a:t>
            </a:r>
            <a:endParaRPr lang="zh-TW" altLang="en-US" b="1">
              <a:solidFill>
                <a:schemeClr val="bg1"/>
              </a:solidFill>
              <a:latin typeface="+mj-lt"/>
              <a:cs typeface="Arial"/>
            </a:endParaRPr>
          </a:p>
          <a:p>
            <a:pPr marL="285750" indent="-285750">
              <a:buFont typeface="Arial" panose="020B0604020202020204" pitchFamily="34" charset="0"/>
              <a:buChar char="•"/>
            </a:pPr>
            <a:r>
              <a:rPr lang="en-US" altLang="zh-TW">
                <a:solidFill>
                  <a:schemeClr val="bg1"/>
                </a:solidFill>
                <a:latin typeface="+mj-lt"/>
              </a:rPr>
              <a:t>2 x SFP+ 10GbE </a:t>
            </a:r>
            <a:r>
              <a:rPr lang="zh-TW" altLang="en-US">
                <a:solidFill>
                  <a:schemeClr val="bg1"/>
                </a:solidFill>
                <a:latin typeface="+mj-lt"/>
              </a:rPr>
              <a:t>Ports</a:t>
            </a:r>
            <a:endParaRPr lang="zh-TW" altLang="en-US">
              <a:solidFill>
                <a:schemeClr val="bg1"/>
              </a:solidFill>
              <a:latin typeface="+mj-lt"/>
              <a:cs typeface="Arial"/>
            </a:endParaRPr>
          </a:p>
          <a:p>
            <a:pPr marL="285750" indent="-285750">
              <a:buFont typeface="Arial" panose="020B0604020202020204" pitchFamily="34" charset="0"/>
              <a:buChar char="•"/>
            </a:pPr>
            <a:r>
              <a:rPr lang="en-US" altLang="zh-TW">
                <a:solidFill>
                  <a:schemeClr val="bg1"/>
                </a:solidFill>
                <a:latin typeface="+mj-lt"/>
              </a:rPr>
              <a:t>10G/1G Dual-Speed</a:t>
            </a:r>
            <a:endParaRPr lang="zh-TW" altLang="en-US">
              <a:solidFill>
                <a:schemeClr val="bg1"/>
              </a:solidFill>
              <a:latin typeface="+mj-lt"/>
              <a:cs typeface="Arial"/>
            </a:endParaRPr>
          </a:p>
        </p:txBody>
      </p:sp>
      <p:sp>
        <p:nvSpPr>
          <p:cNvPr id="17" name="矩形: 剪去對角角落 16">
            <a:extLst>
              <a:ext uri="{FF2B5EF4-FFF2-40B4-BE49-F238E27FC236}">
                <a16:creationId xmlns:a16="http://schemas.microsoft.com/office/drawing/2014/main" id="{A8F618E7-EB4A-915E-68F3-DEC1242BE8DE}"/>
              </a:ext>
            </a:extLst>
          </p:cNvPr>
          <p:cNvSpPr/>
          <p:nvPr/>
        </p:nvSpPr>
        <p:spPr>
          <a:xfrm rot="10800000">
            <a:off x="1413566" y="5662623"/>
            <a:ext cx="3601874" cy="461664"/>
          </a:xfrm>
          <a:prstGeom prst="snip2DiagRect">
            <a:avLst>
              <a:gd name="adj1" fmla="val 0"/>
              <a:gd name="adj2" fmla="val 26351"/>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矩形: 剪去單一角落 17">
            <a:extLst>
              <a:ext uri="{FF2B5EF4-FFF2-40B4-BE49-F238E27FC236}">
                <a16:creationId xmlns:a16="http://schemas.microsoft.com/office/drawing/2014/main" id="{89588D74-81D3-723E-461C-B7274D177BDA}"/>
              </a:ext>
            </a:extLst>
          </p:cNvPr>
          <p:cNvSpPr/>
          <p:nvPr/>
        </p:nvSpPr>
        <p:spPr>
          <a:xfrm flipH="1">
            <a:off x="2456228" y="5662623"/>
            <a:ext cx="3048518"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id="{D604BC97-57AF-6E91-A188-2884B4C3385F}"/>
              </a:ext>
            </a:extLst>
          </p:cNvPr>
          <p:cNvSpPr txBox="1"/>
          <p:nvPr/>
        </p:nvSpPr>
        <p:spPr>
          <a:xfrm>
            <a:off x="2507982" y="5779587"/>
            <a:ext cx="2941837" cy="461665"/>
          </a:xfrm>
          <a:prstGeom prst="rect">
            <a:avLst/>
          </a:prstGeom>
          <a:noFill/>
        </p:spPr>
        <p:txBody>
          <a:bodyPr wrap="square" lIns="91440" tIns="45720" rIns="91440" bIns="45720" anchor="t">
            <a:spAutoFit/>
          </a:bodyPr>
          <a:lstStyle/>
          <a:p>
            <a:pPr algn="ctr"/>
            <a:r>
              <a:rPr lang="en-US" altLang="zh-TW" sz="2400" b="1"/>
              <a:t>QXG-10G2SF-X710</a:t>
            </a:r>
          </a:p>
        </p:txBody>
      </p:sp>
      <p:pic>
        <p:nvPicPr>
          <p:cNvPr id="23" name="圖形 22">
            <a:extLst>
              <a:ext uri="{FF2B5EF4-FFF2-40B4-BE49-F238E27FC236}">
                <a16:creationId xmlns:a16="http://schemas.microsoft.com/office/drawing/2014/main" id="{E62740AE-BF28-68BF-2CBD-56EDF99CD2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91031" y="2279792"/>
            <a:ext cx="2639073" cy="1740892"/>
          </a:xfrm>
          <a:prstGeom prst="rect">
            <a:avLst/>
          </a:prstGeom>
        </p:spPr>
      </p:pic>
    </p:spTree>
    <p:extLst>
      <p:ext uri="{BB962C8B-B14F-4D97-AF65-F5344CB8AC3E}">
        <p14:creationId xmlns:p14="http://schemas.microsoft.com/office/powerpoint/2010/main" val="2558913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螢幕擷取畫面, 文字, 電子產品, 電子工程 的圖片&#10;&#10;自動產生的描述">
            <a:extLst>
              <a:ext uri="{FF2B5EF4-FFF2-40B4-BE49-F238E27FC236}">
                <a16:creationId xmlns:a16="http://schemas.microsoft.com/office/drawing/2014/main" id="{62A03A89-A1F0-1733-494F-20886603E3DA}"/>
              </a:ext>
            </a:extLst>
          </p:cNvPr>
          <p:cNvPicPr>
            <a:picLocks noChangeAspect="1"/>
          </p:cNvPicPr>
          <p:nvPr/>
        </p:nvPicPr>
        <p:blipFill>
          <a:blip r:embed="rId3"/>
          <a:stretch>
            <a:fillRect/>
          </a:stretch>
        </p:blipFill>
        <p:spPr>
          <a:xfrm>
            <a:off x="1841500" y="1786483"/>
            <a:ext cx="8239760" cy="5151797"/>
          </a:xfrm>
          <a:prstGeom prst="rect">
            <a:avLst/>
          </a:prstGeom>
        </p:spPr>
      </p:pic>
      <p:sp>
        <p:nvSpPr>
          <p:cNvPr id="6" name="矩形 5"/>
          <p:cNvSpPr/>
          <p:nvPr/>
        </p:nvSpPr>
        <p:spPr>
          <a:xfrm>
            <a:off x="5332066" y="2381644"/>
            <a:ext cx="3940961" cy="2655539"/>
          </a:xfrm>
          <a:prstGeom prst="rect">
            <a:avLst/>
          </a:prstGeom>
          <a:solidFill>
            <a:srgbClr val="92D050">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ea"/>
              <a:ea typeface="+mj-ea"/>
            </a:endParaRPr>
          </a:p>
        </p:txBody>
      </p:sp>
      <p:sp>
        <p:nvSpPr>
          <p:cNvPr id="7" name="矩形 6">
            <a:extLst>
              <a:ext uri="{FF2B5EF4-FFF2-40B4-BE49-F238E27FC236}">
                <a16:creationId xmlns:a16="http://schemas.microsoft.com/office/drawing/2014/main" id="{57B8C81A-51E3-CBE6-F076-C5FBC48A9023}"/>
              </a:ext>
            </a:extLst>
          </p:cNvPr>
          <p:cNvSpPr/>
          <p:nvPr/>
        </p:nvSpPr>
        <p:spPr>
          <a:xfrm>
            <a:off x="5062176" y="5290988"/>
            <a:ext cx="2619833" cy="572232"/>
          </a:xfrm>
          <a:prstGeom prst="rect">
            <a:avLst/>
          </a:prstGeom>
          <a:solidFill>
            <a:srgbClr val="FF3399">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ea"/>
              <a:ea typeface="+mj-ea"/>
            </a:endParaRPr>
          </a:p>
        </p:txBody>
      </p:sp>
      <p:sp>
        <p:nvSpPr>
          <p:cNvPr id="8" name="矩形 7">
            <a:extLst>
              <a:ext uri="{FF2B5EF4-FFF2-40B4-BE49-F238E27FC236}">
                <a16:creationId xmlns:a16="http://schemas.microsoft.com/office/drawing/2014/main" id="{4B01D5DC-F9BA-4358-09B9-3DEAE22D1A17}"/>
              </a:ext>
            </a:extLst>
          </p:cNvPr>
          <p:cNvSpPr/>
          <p:nvPr/>
        </p:nvSpPr>
        <p:spPr>
          <a:xfrm>
            <a:off x="2524830" y="4009967"/>
            <a:ext cx="2807622" cy="1027216"/>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ea"/>
              <a:ea typeface="+mj-ea"/>
            </a:endParaRPr>
          </a:p>
        </p:txBody>
      </p:sp>
      <p:sp>
        <p:nvSpPr>
          <p:cNvPr id="9" name="矩形 8">
            <a:extLst>
              <a:ext uri="{FF2B5EF4-FFF2-40B4-BE49-F238E27FC236}">
                <a16:creationId xmlns:a16="http://schemas.microsoft.com/office/drawing/2014/main" id="{4B01D5DC-F9BA-4358-09B9-3DEAE22D1A17}"/>
              </a:ext>
            </a:extLst>
          </p:cNvPr>
          <p:cNvSpPr/>
          <p:nvPr/>
        </p:nvSpPr>
        <p:spPr>
          <a:xfrm>
            <a:off x="2524830" y="2964605"/>
            <a:ext cx="2807622" cy="1039430"/>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ea"/>
              <a:ea typeface="+mj-ea"/>
            </a:endParaRPr>
          </a:p>
        </p:txBody>
      </p:sp>
      <p:sp>
        <p:nvSpPr>
          <p:cNvPr id="10" name="矩形 9"/>
          <p:cNvSpPr/>
          <p:nvPr/>
        </p:nvSpPr>
        <p:spPr>
          <a:xfrm>
            <a:off x="5263496" y="1651335"/>
            <a:ext cx="5858280" cy="584775"/>
          </a:xfrm>
          <a:prstGeom prst="rect">
            <a:avLst/>
          </a:prstGeom>
        </p:spPr>
        <p:txBody>
          <a:bodyPr wrap="square" lIns="91440" tIns="45720" rIns="91440" bIns="45720" anchor="t">
            <a:spAutoFit/>
          </a:bodyPr>
          <a:lstStyle/>
          <a:p>
            <a:r>
              <a:rPr lang="zh-TW" altLang="en-US" sz="1600" b="1">
                <a:solidFill>
                  <a:srgbClr val="92D050"/>
                </a:solidFill>
                <a:latin typeface="+mj-lt"/>
              </a:rPr>
              <a:t>Chip Cooling Module: Maximum contact area with high quality heat sink, achieve the best heat dissipation effect</a:t>
            </a:r>
          </a:p>
        </p:txBody>
      </p:sp>
      <p:sp>
        <p:nvSpPr>
          <p:cNvPr id="12" name="矩形 11"/>
          <p:cNvSpPr/>
          <p:nvPr/>
        </p:nvSpPr>
        <p:spPr>
          <a:xfrm>
            <a:off x="4967670" y="5920861"/>
            <a:ext cx="6447153" cy="584775"/>
          </a:xfrm>
          <a:prstGeom prst="rect">
            <a:avLst/>
          </a:prstGeom>
        </p:spPr>
        <p:txBody>
          <a:bodyPr wrap="square" lIns="91440" tIns="45720" rIns="91440" bIns="45720" anchor="t">
            <a:spAutoFit/>
          </a:bodyPr>
          <a:lstStyle/>
          <a:p>
            <a:r>
              <a:rPr lang="en-US" altLang="zh-TW" sz="1600" b="1">
                <a:solidFill>
                  <a:srgbClr val="FF3399"/>
                </a:solidFill>
                <a:latin typeface="+mj-lt"/>
                <a:ea typeface="+mj-ea"/>
              </a:rPr>
              <a:t>PCI Express 3.0 x8 bus (backward support for PCI Express 2.0)</a:t>
            </a:r>
          </a:p>
          <a:p>
            <a:r>
              <a:rPr lang="en-US" altLang="zh-TW" sz="1600" b="1">
                <a:solidFill>
                  <a:srgbClr val="FF3399"/>
                </a:solidFill>
                <a:latin typeface="+mj-lt"/>
                <a:ea typeface="+mj-ea"/>
              </a:rPr>
              <a:t>The interface provides up to 64Gbits/s bandwidth</a:t>
            </a:r>
          </a:p>
        </p:txBody>
      </p:sp>
      <p:sp>
        <p:nvSpPr>
          <p:cNvPr id="13" name="矩形 12"/>
          <p:cNvSpPr/>
          <p:nvPr/>
        </p:nvSpPr>
        <p:spPr>
          <a:xfrm>
            <a:off x="516133" y="3719753"/>
            <a:ext cx="2008697" cy="584775"/>
          </a:xfrm>
          <a:prstGeom prst="rect">
            <a:avLst/>
          </a:prstGeom>
        </p:spPr>
        <p:txBody>
          <a:bodyPr wrap="square" lIns="91440" tIns="45720" rIns="91440" bIns="45720" anchor="t">
            <a:spAutoFit/>
          </a:bodyPr>
          <a:lstStyle/>
          <a:p>
            <a:pPr algn="ctr"/>
            <a:r>
              <a:rPr lang="en-US" altLang="zh-TW" sz="1600" b="1">
                <a:solidFill>
                  <a:srgbClr val="47C4E1"/>
                </a:solidFill>
                <a:latin typeface="+mj-lt"/>
                <a:ea typeface="+mj-ea"/>
              </a:rPr>
              <a:t>2 x SFP+ 10GbE</a:t>
            </a:r>
          </a:p>
          <a:p>
            <a:pPr algn="ctr"/>
            <a:r>
              <a:rPr lang="zh-TW" altLang="en-US" sz="1600" b="1">
                <a:solidFill>
                  <a:srgbClr val="47C4E1"/>
                </a:solidFill>
                <a:latin typeface="+mj-lt"/>
                <a:ea typeface="+mj-ea"/>
              </a:rPr>
              <a:t>Ports</a:t>
            </a:r>
          </a:p>
        </p:txBody>
      </p:sp>
      <p:cxnSp>
        <p:nvCxnSpPr>
          <p:cNvPr id="14" name="接點: 肘形 14">
            <a:extLst>
              <a:ext uri="{FF2B5EF4-FFF2-40B4-BE49-F238E27FC236}">
                <a16:creationId xmlns:a16="http://schemas.microsoft.com/office/drawing/2014/main" id="{66048A63-ED06-B0D2-D965-17F0BC62C339}"/>
              </a:ext>
            </a:extLst>
          </p:cNvPr>
          <p:cNvCxnSpPr>
            <a:cxnSpLocks/>
            <a:stCxn id="13" idx="2"/>
          </p:cNvCxnSpPr>
          <p:nvPr/>
        </p:nvCxnSpPr>
        <p:spPr>
          <a:xfrm rot="16200000" flipH="1">
            <a:off x="2186371" y="3638639"/>
            <a:ext cx="223254" cy="1555032"/>
          </a:xfrm>
          <a:prstGeom prst="bentConnector2">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cxnSp>
        <p:nvCxnSpPr>
          <p:cNvPr id="15" name="接點: 肘形 17">
            <a:extLst>
              <a:ext uri="{FF2B5EF4-FFF2-40B4-BE49-F238E27FC236}">
                <a16:creationId xmlns:a16="http://schemas.microsoft.com/office/drawing/2014/main" id="{AA5B5973-F6FA-40ED-8989-42C307D007EB}"/>
              </a:ext>
            </a:extLst>
          </p:cNvPr>
          <p:cNvCxnSpPr>
            <a:cxnSpLocks/>
            <a:stCxn id="13" idx="0"/>
          </p:cNvCxnSpPr>
          <p:nvPr/>
        </p:nvCxnSpPr>
        <p:spPr>
          <a:xfrm rot="5400000" flipH="1" flipV="1">
            <a:off x="2177567" y="2821806"/>
            <a:ext cx="240862" cy="1555032"/>
          </a:xfrm>
          <a:prstGeom prst="bentConnector2">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99307665-0FDD-7E4D-501C-8FB0155918D8}"/>
              </a:ext>
            </a:extLst>
          </p:cNvPr>
          <p:cNvSpPr>
            <a:spLocks noGrp="1"/>
          </p:cNvSpPr>
          <p:nvPr>
            <p:ph type="title"/>
          </p:nvPr>
        </p:nvSpPr>
        <p:spPr/>
        <p:txBody>
          <a:bodyPr/>
          <a:lstStyle/>
          <a:p>
            <a:r>
              <a:rPr lang="en-US" altLang="zh-TW" sz="4000" b="1">
                <a:ea typeface="微軟正黑體"/>
              </a:rPr>
              <a:t>QXG-10G2SF-X710</a:t>
            </a:r>
            <a:r>
              <a:rPr lang="zh-TW" altLang="en-US" sz="4000" b="1">
                <a:ea typeface="微軟正黑體"/>
              </a:rPr>
              <a:t> </a:t>
            </a:r>
            <a:r>
              <a:rPr lang="zh-TW" altLang="en-US" sz="4000">
                <a:ea typeface="微軟正黑體"/>
              </a:rPr>
              <a:t>External Configuration</a:t>
            </a:r>
            <a:endParaRPr lang="zh-TW" altLang="en-US"/>
          </a:p>
        </p:txBody>
      </p:sp>
    </p:spTree>
    <p:extLst>
      <p:ext uri="{BB962C8B-B14F-4D97-AF65-F5344CB8AC3E}">
        <p14:creationId xmlns:p14="http://schemas.microsoft.com/office/powerpoint/2010/main" val="2734135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螢幕擷取畫面, 電子產品, 文字 的圖片&#10;&#10;自動產生的描述">
            <a:extLst>
              <a:ext uri="{FF2B5EF4-FFF2-40B4-BE49-F238E27FC236}">
                <a16:creationId xmlns:a16="http://schemas.microsoft.com/office/drawing/2014/main" id="{C79F2597-10E5-95E1-F499-652B1776DB03}"/>
              </a:ext>
            </a:extLst>
          </p:cNvPr>
          <p:cNvPicPr>
            <a:picLocks noChangeAspect="1"/>
          </p:cNvPicPr>
          <p:nvPr/>
        </p:nvPicPr>
        <p:blipFill>
          <a:blip r:embed="rId3"/>
          <a:stretch>
            <a:fillRect/>
          </a:stretch>
        </p:blipFill>
        <p:spPr>
          <a:xfrm>
            <a:off x="2041378" y="1085218"/>
            <a:ext cx="8585200" cy="5365157"/>
          </a:xfrm>
          <a:prstGeom prst="rect">
            <a:avLst/>
          </a:prstGeom>
        </p:spPr>
      </p:pic>
      <p:sp>
        <p:nvSpPr>
          <p:cNvPr id="6" name="矩形 5"/>
          <p:cNvSpPr/>
          <p:nvPr/>
        </p:nvSpPr>
        <p:spPr>
          <a:xfrm>
            <a:off x="6023166" y="2296841"/>
            <a:ext cx="4398961" cy="338554"/>
          </a:xfrm>
          <a:prstGeom prst="rect">
            <a:avLst/>
          </a:prstGeom>
        </p:spPr>
        <p:txBody>
          <a:bodyPr wrap="none" lIns="91440" tIns="45720" rIns="91440" bIns="45720" anchor="t">
            <a:spAutoFit/>
          </a:bodyPr>
          <a:lstStyle/>
          <a:p>
            <a:r>
              <a:rPr lang="zh-TW" altLang="en-US" sz="1600" b="1">
                <a:solidFill>
                  <a:schemeClr val="bg1"/>
                </a:solidFill>
                <a:cs typeface="Arial"/>
              </a:rPr>
              <a:t>Pre-installed half-height low</a:t>
            </a:r>
            <a:r>
              <a:rPr lang="en-US" altLang="zh-TW" sz="1600" b="1">
                <a:solidFill>
                  <a:schemeClr val="bg1"/>
                </a:solidFill>
                <a:cs typeface="Arial"/>
              </a:rPr>
              <a:t>-</a:t>
            </a:r>
            <a:r>
              <a:rPr lang="zh-TW" altLang="en-US" sz="1600" b="1">
                <a:solidFill>
                  <a:schemeClr val="bg1"/>
                </a:solidFill>
                <a:cs typeface="Arial"/>
              </a:rPr>
              <a:t>profile bracket</a:t>
            </a:r>
          </a:p>
        </p:txBody>
      </p:sp>
      <p:sp>
        <p:nvSpPr>
          <p:cNvPr id="7" name="矩形 6"/>
          <p:cNvSpPr/>
          <p:nvPr/>
        </p:nvSpPr>
        <p:spPr>
          <a:xfrm>
            <a:off x="4865397" y="1928101"/>
            <a:ext cx="3909532" cy="338554"/>
          </a:xfrm>
          <a:prstGeom prst="rect">
            <a:avLst/>
          </a:prstGeom>
        </p:spPr>
        <p:txBody>
          <a:bodyPr wrap="none" lIns="91440" tIns="45720" rIns="91440" bIns="45720" anchor="t">
            <a:spAutoFit/>
          </a:bodyPr>
          <a:lstStyle/>
          <a:p>
            <a:r>
              <a:rPr lang="zh-TW" altLang="en-US" sz="1600" b="1">
                <a:solidFill>
                  <a:schemeClr val="bg1"/>
                </a:solidFill>
                <a:cs typeface="Arial"/>
              </a:rPr>
              <a:t>Bracket for </a:t>
            </a:r>
            <a:r>
              <a:rPr lang="en-US" altLang="zh-TW" sz="1600" b="1">
                <a:solidFill>
                  <a:schemeClr val="bg1"/>
                </a:solidFill>
                <a:cs typeface="Arial"/>
              </a:rPr>
              <a:t>certain </a:t>
            </a:r>
            <a:r>
              <a:rPr lang="zh-TW" altLang="en-US" sz="1600" b="1">
                <a:solidFill>
                  <a:schemeClr val="bg1"/>
                </a:solidFill>
                <a:cs typeface="Arial"/>
              </a:rPr>
              <a:t>QNAP NAS models</a:t>
            </a:r>
          </a:p>
        </p:txBody>
      </p:sp>
      <p:cxnSp>
        <p:nvCxnSpPr>
          <p:cNvPr id="8" name="肘形接點 7"/>
          <p:cNvCxnSpPr>
            <a:cxnSpLocks/>
          </p:cNvCxnSpPr>
          <p:nvPr/>
        </p:nvCxnSpPr>
        <p:spPr>
          <a:xfrm rot="10800000" flipV="1">
            <a:off x="4125927" y="2097378"/>
            <a:ext cx="739470" cy="511269"/>
          </a:xfrm>
          <a:prstGeom prst="bentConnector2">
            <a:avLst/>
          </a:prstGeom>
          <a:ln w="38100">
            <a:solidFill>
              <a:srgbClr val="708693"/>
            </a:solidFill>
            <a:tailEnd type="triangle"/>
          </a:ln>
        </p:spPr>
        <p:style>
          <a:lnRef idx="1">
            <a:schemeClr val="accent1"/>
          </a:lnRef>
          <a:fillRef idx="0">
            <a:schemeClr val="accent1"/>
          </a:fillRef>
          <a:effectRef idx="0">
            <a:schemeClr val="accent1"/>
          </a:effectRef>
          <a:fontRef idx="minor">
            <a:schemeClr val="tx1"/>
          </a:fontRef>
        </p:style>
      </p:cxnSp>
      <p:cxnSp>
        <p:nvCxnSpPr>
          <p:cNvPr id="9" name="肘形接點 14">
            <a:extLst>
              <a:ext uri="{FF2B5EF4-FFF2-40B4-BE49-F238E27FC236}">
                <a16:creationId xmlns:a16="http://schemas.microsoft.com/office/drawing/2014/main" id="{95306720-001D-EAE3-43C0-D1483D1D8A19}"/>
              </a:ext>
            </a:extLst>
          </p:cNvPr>
          <p:cNvCxnSpPr>
            <a:cxnSpLocks/>
          </p:cNvCxnSpPr>
          <p:nvPr/>
        </p:nvCxnSpPr>
        <p:spPr>
          <a:xfrm rot="10800000" flipV="1">
            <a:off x="5283696" y="2470418"/>
            <a:ext cx="739470" cy="511269"/>
          </a:xfrm>
          <a:prstGeom prst="bentConnector2">
            <a:avLst/>
          </a:prstGeom>
          <a:ln w="38100">
            <a:solidFill>
              <a:srgbClr val="708693"/>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120413" y="6281098"/>
            <a:ext cx="3151825" cy="338554"/>
          </a:xfrm>
          <a:prstGeom prst="rect">
            <a:avLst/>
          </a:prstGeom>
        </p:spPr>
        <p:txBody>
          <a:bodyPr wrap="none" lIns="91440" tIns="45720" rIns="91440" bIns="45720" anchor="t">
            <a:spAutoFit/>
          </a:bodyPr>
          <a:lstStyle/>
          <a:p>
            <a:r>
              <a:rPr lang="zh-TW" altLang="en-US" sz="1600" b="1">
                <a:solidFill>
                  <a:schemeClr val="bg1"/>
                </a:solidFill>
                <a:cs typeface="Arial"/>
              </a:rPr>
              <a:t>Full-height bracket is included</a:t>
            </a:r>
          </a:p>
        </p:txBody>
      </p:sp>
      <p:cxnSp>
        <p:nvCxnSpPr>
          <p:cNvPr id="11" name="肘形接點 10"/>
          <p:cNvCxnSpPr>
            <a:cxnSpLocks/>
            <a:stCxn id="10" idx="1"/>
          </p:cNvCxnSpPr>
          <p:nvPr/>
        </p:nvCxnSpPr>
        <p:spPr>
          <a:xfrm rot="10800000">
            <a:off x="2792587" y="5982447"/>
            <a:ext cx="327826" cy="467928"/>
          </a:xfrm>
          <a:prstGeom prst="bentConnector2">
            <a:avLst/>
          </a:prstGeom>
          <a:ln w="38100">
            <a:solidFill>
              <a:srgbClr val="70869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標題 3">
            <a:extLst>
              <a:ext uri="{FF2B5EF4-FFF2-40B4-BE49-F238E27FC236}">
                <a16:creationId xmlns:a16="http://schemas.microsoft.com/office/drawing/2014/main" id="{113807B4-6EFF-1022-E027-7779715E5266}"/>
              </a:ext>
            </a:extLst>
          </p:cNvPr>
          <p:cNvSpPr>
            <a:spLocks noGrp="1"/>
          </p:cNvSpPr>
          <p:nvPr>
            <p:ph type="title"/>
          </p:nvPr>
        </p:nvSpPr>
        <p:spPr/>
        <p:txBody>
          <a:bodyPr>
            <a:normAutofit fontScale="90000"/>
          </a:bodyPr>
          <a:lstStyle/>
          <a:p>
            <a:r>
              <a:rPr lang="en-US" altLang="zh-TW" sz="4000" b="1">
                <a:ea typeface="微軟正黑體"/>
              </a:rPr>
              <a:t>QXG-10G2SF-X710</a:t>
            </a:r>
            <a:r>
              <a:rPr lang="zh-TW" altLang="en-US" sz="4000" b="1">
                <a:ea typeface="微軟正黑體"/>
              </a:rPr>
              <a:t> </a:t>
            </a:r>
            <a:r>
              <a:rPr lang="zh-TW" altLang="en-US" sz="4000">
                <a:ea typeface="微軟正黑體"/>
              </a:rPr>
              <a:t>with Various Brackets for Installation in any Kind of NAS and PC/Server Chasis</a:t>
            </a:r>
            <a:endParaRPr lang="zh-TW" altLang="en-US"/>
          </a:p>
        </p:txBody>
      </p:sp>
    </p:spTree>
    <p:extLst>
      <p:ext uri="{BB962C8B-B14F-4D97-AF65-F5344CB8AC3E}">
        <p14:creationId xmlns:p14="http://schemas.microsoft.com/office/powerpoint/2010/main" val="2649132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EBC3273-BA7D-7A79-9D7A-A2826C830125}"/>
              </a:ext>
            </a:extLst>
          </p:cNvPr>
          <p:cNvSpPr txBox="1"/>
          <p:nvPr/>
        </p:nvSpPr>
        <p:spPr>
          <a:xfrm>
            <a:off x="401939" y="1497202"/>
            <a:ext cx="11403981" cy="13393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1600" b="1">
                <a:solidFill>
                  <a:schemeClr val="bg1"/>
                </a:solidFill>
                <a:latin typeface="+mj-lt"/>
                <a:ea typeface="Microsoft JhengHei"/>
                <a:cs typeface="Arial"/>
              </a:rPr>
              <a:t>QXG-10G2SF-X710</a:t>
            </a:r>
            <a:r>
              <a:rPr lang="zh-TW" altLang="en-US" sz="1600" b="1">
                <a:solidFill>
                  <a:schemeClr val="bg1"/>
                </a:solidFill>
                <a:latin typeface="+mj-lt"/>
                <a:ea typeface="Microsoft JhengHei"/>
                <a:cs typeface="Arial"/>
              </a:rPr>
              <a:t> supports </a:t>
            </a:r>
            <a:r>
              <a:rPr lang="en-US" altLang="zh-TW" sz="1600" b="1">
                <a:solidFill>
                  <a:schemeClr val="bg1"/>
                </a:solidFill>
                <a:latin typeface="+mj-lt"/>
                <a:ea typeface="Microsoft JhengHei"/>
                <a:cs typeface="Arial"/>
              </a:rPr>
              <a:t>iSCSI function, which allows you to use QNAP NAS as a virtual disk directly when it is connected to client device such as PC, server and VM. Clients can also partition and format virtual hard disks as if they were local hard disks. Virtual hard disks can also be used as storage expansion devices or backup destinations, giving you more virtualization flexibility.</a:t>
            </a:r>
            <a:endParaRPr lang="zh-TW" altLang="en-US" sz="1600" b="1">
              <a:solidFill>
                <a:schemeClr val="bg1"/>
              </a:solidFill>
              <a:latin typeface="+mj-lt"/>
              <a:ea typeface="Microsoft JhengHei"/>
              <a:cs typeface="Arial"/>
            </a:endParaRPr>
          </a:p>
        </p:txBody>
      </p:sp>
      <p:sp>
        <p:nvSpPr>
          <p:cNvPr id="6" name="矩形 5"/>
          <p:cNvSpPr/>
          <p:nvPr/>
        </p:nvSpPr>
        <p:spPr>
          <a:xfrm>
            <a:off x="2960306" y="2948393"/>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Initiator</a:t>
            </a:r>
            <a:endParaRPr lang="zh-TW" altLang="en-US" b="1">
              <a:solidFill>
                <a:schemeClr val="tx1"/>
              </a:solidFill>
            </a:endParaRPr>
          </a:p>
        </p:txBody>
      </p:sp>
      <p:sp>
        <p:nvSpPr>
          <p:cNvPr id="7" name="矩形 6"/>
          <p:cNvSpPr/>
          <p:nvPr/>
        </p:nvSpPr>
        <p:spPr>
          <a:xfrm>
            <a:off x="2960306" y="3698046"/>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SCSI</a:t>
            </a:r>
            <a:endParaRPr lang="zh-TW" altLang="en-US" b="1">
              <a:solidFill>
                <a:schemeClr val="tx1"/>
              </a:solidFill>
            </a:endParaRPr>
          </a:p>
        </p:txBody>
      </p:sp>
      <p:sp>
        <p:nvSpPr>
          <p:cNvPr id="8" name="矩形 7"/>
          <p:cNvSpPr/>
          <p:nvPr/>
        </p:nvSpPr>
        <p:spPr>
          <a:xfrm>
            <a:off x="2960306" y="4485287"/>
            <a:ext cx="1970600" cy="449246"/>
          </a:xfrm>
          <a:prstGeom prst="rect">
            <a:avLst/>
          </a:prstGeom>
          <a:solidFill>
            <a:srgbClr val="5B9BD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rPr>
              <a:t>iSCSI</a:t>
            </a:r>
            <a:endParaRPr lang="zh-TW" altLang="en-US" b="1">
              <a:solidFill>
                <a:schemeClr val="bg1"/>
              </a:solidFill>
            </a:endParaRPr>
          </a:p>
        </p:txBody>
      </p:sp>
      <p:sp>
        <p:nvSpPr>
          <p:cNvPr id="9" name="矩形 8"/>
          <p:cNvSpPr/>
          <p:nvPr/>
        </p:nvSpPr>
        <p:spPr>
          <a:xfrm>
            <a:off x="2960306" y="5268157"/>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TCP/IP</a:t>
            </a:r>
            <a:endParaRPr lang="zh-TW" altLang="en-US" b="1">
              <a:solidFill>
                <a:schemeClr val="tx1"/>
              </a:solidFill>
            </a:endParaRPr>
          </a:p>
        </p:txBody>
      </p:sp>
      <p:sp>
        <p:nvSpPr>
          <p:cNvPr id="10" name="矩形 9"/>
          <p:cNvSpPr/>
          <p:nvPr/>
        </p:nvSpPr>
        <p:spPr>
          <a:xfrm>
            <a:off x="7096310" y="2948393"/>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Target</a:t>
            </a:r>
            <a:endParaRPr lang="zh-TW" altLang="en-US" b="1">
              <a:solidFill>
                <a:schemeClr val="tx1"/>
              </a:solidFill>
            </a:endParaRPr>
          </a:p>
        </p:txBody>
      </p:sp>
      <p:sp>
        <p:nvSpPr>
          <p:cNvPr id="11" name="矩形 10"/>
          <p:cNvSpPr/>
          <p:nvPr/>
        </p:nvSpPr>
        <p:spPr>
          <a:xfrm>
            <a:off x="7096310" y="3698046"/>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SCSI</a:t>
            </a:r>
            <a:endParaRPr lang="zh-TW" altLang="en-US" b="1">
              <a:solidFill>
                <a:schemeClr val="tx1"/>
              </a:solidFill>
            </a:endParaRPr>
          </a:p>
        </p:txBody>
      </p:sp>
      <p:sp>
        <p:nvSpPr>
          <p:cNvPr id="12" name="矩形 11"/>
          <p:cNvSpPr/>
          <p:nvPr/>
        </p:nvSpPr>
        <p:spPr>
          <a:xfrm>
            <a:off x="7096310" y="4485287"/>
            <a:ext cx="1970600" cy="449246"/>
          </a:xfrm>
          <a:prstGeom prst="rect">
            <a:avLst/>
          </a:prstGeom>
          <a:solidFill>
            <a:srgbClr val="5B9BD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rPr>
              <a:t>iSCSI</a:t>
            </a:r>
            <a:endParaRPr lang="zh-TW" altLang="en-US" b="1">
              <a:solidFill>
                <a:schemeClr val="bg1"/>
              </a:solidFill>
            </a:endParaRPr>
          </a:p>
        </p:txBody>
      </p:sp>
      <p:sp>
        <p:nvSpPr>
          <p:cNvPr id="13" name="矩形 12"/>
          <p:cNvSpPr/>
          <p:nvPr/>
        </p:nvSpPr>
        <p:spPr>
          <a:xfrm>
            <a:off x="7096310" y="5268157"/>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TCP/IP</a:t>
            </a:r>
            <a:endParaRPr lang="zh-TW" altLang="en-US" b="1">
              <a:solidFill>
                <a:schemeClr val="tx1"/>
              </a:solidFill>
            </a:endParaRPr>
          </a:p>
        </p:txBody>
      </p:sp>
      <p:cxnSp>
        <p:nvCxnSpPr>
          <p:cNvPr id="14" name="肘形接點 13"/>
          <p:cNvCxnSpPr>
            <a:cxnSpLocks/>
          </p:cNvCxnSpPr>
          <p:nvPr/>
        </p:nvCxnSpPr>
        <p:spPr>
          <a:xfrm rot="16200000" flipH="1">
            <a:off x="4219747" y="5443261"/>
            <a:ext cx="557349" cy="1105631"/>
          </a:xfrm>
          <a:prstGeom prst="bentConnector2">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肘形接點 14"/>
          <p:cNvCxnSpPr>
            <a:cxnSpLocks/>
          </p:cNvCxnSpPr>
          <p:nvPr/>
        </p:nvCxnSpPr>
        <p:spPr>
          <a:xfrm flipV="1">
            <a:off x="7094600" y="5717403"/>
            <a:ext cx="987010" cy="557349"/>
          </a:xfrm>
          <a:prstGeom prst="bentConnector2">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cxnSpLocks/>
          </p:cNvCxnSpPr>
          <p:nvPr/>
        </p:nvCxnSpPr>
        <p:spPr>
          <a:xfrm>
            <a:off x="3945606" y="4934533"/>
            <a:ext cx="0" cy="333624"/>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cxnSpLocks/>
          </p:cNvCxnSpPr>
          <p:nvPr/>
        </p:nvCxnSpPr>
        <p:spPr>
          <a:xfrm>
            <a:off x="3945606" y="4147292"/>
            <a:ext cx="0" cy="337995"/>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cxnSpLocks/>
          </p:cNvCxnSpPr>
          <p:nvPr/>
        </p:nvCxnSpPr>
        <p:spPr>
          <a:xfrm>
            <a:off x="8081610" y="4147292"/>
            <a:ext cx="0" cy="337995"/>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cxnSpLocks/>
          </p:cNvCxnSpPr>
          <p:nvPr/>
        </p:nvCxnSpPr>
        <p:spPr>
          <a:xfrm>
            <a:off x="8081610" y="4934533"/>
            <a:ext cx="0" cy="333624"/>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圖形 6" descr="雲朵 外框">
            <a:extLst>
              <a:ext uri="{FF2B5EF4-FFF2-40B4-BE49-F238E27FC236}">
                <a16:creationId xmlns:a16="http://schemas.microsoft.com/office/drawing/2014/main" id="{06CFD195-F5BB-EEBC-EBDB-D60A9DEA867B}"/>
              </a:ext>
            </a:extLst>
          </p:cNvPr>
          <p:cNvPicPr>
            <a:picLocks noChangeAspect="1"/>
          </p:cNvPicPr>
          <p:nvPr/>
        </p:nvPicPr>
        <p:blipFill rotWithShape="1">
          <a:blip r:embed="rId3">
            <a:extLst>
              <a:ext uri="{28A0092B-C50C-407E-A947-70E740481C1C}">
                <a14:useLocalDpi xmlns:a14="http://schemas.microsoft.com/office/drawing/2010/main" val="0"/>
              </a:ext>
            </a:extLst>
          </a:blip>
          <a:srcRect t="22839" b="21684"/>
          <a:stretch/>
        </p:blipFill>
        <p:spPr>
          <a:xfrm>
            <a:off x="4995175" y="5492780"/>
            <a:ext cx="2228250" cy="1236146"/>
          </a:xfrm>
          <a:prstGeom prst="rect">
            <a:avLst/>
          </a:prstGeom>
        </p:spPr>
      </p:pic>
      <p:sp>
        <p:nvSpPr>
          <p:cNvPr id="21" name="文字方塊 20">
            <a:extLst>
              <a:ext uri="{FF2B5EF4-FFF2-40B4-BE49-F238E27FC236}">
                <a16:creationId xmlns:a16="http://schemas.microsoft.com/office/drawing/2014/main" id="{12E139E9-0C90-E236-6C78-ACDB86D92105}"/>
              </a:ext>
            </a:extLst>
          </p:cNvPr>
          <p:cNvSpPr txBox="1"/>
          <p:nvPr/>
        </p:nvSpPr>
        <p:spPr>
          <a:xfrm>
            <a:off x="5399216" y="5824472"/>
            <a:ext cx="1274642" cy="707886"/>
          </a:xfrm>
          <a:prstGeom prst="rect">
            <a:avLst/>
          </a:prstGeom>
          <a:noFill/>
        </p:spPr>
        <p:txBody>
          <a:bodyPr wrap="square" lIns="91440" tIns="45720" rIns="91440" bIns="45720" anchor="t">
            <a:spAutoFit/>
          </a:bodyPr>
          <a:lstStyle/>
          <a:p>
            <a:pPr algn="ctr"/>
            <a:r>
              <a:rPr lang="en-US" altLang="zh-TW" sz="2000" b="1" dirty="0">
                <a:solidFill>
                  <a:schemeClr val="bg1"/>
                </a:solidFill>
              </a:rPr>
              <a:t>IP Network</a:t>
            </a:r>
            <a:endParaRPr lang="zh-TW" altLang="en-US" sz="2000" b="1" dirty="0">
              <a:solidFill>
                <a:schemeClr val="bg1"/>
              </a:solidFill>
              <a:cs typeface="Arial"/>
            </a:endParaRPr>
          </a:p>
        </p:txBody>
      </p:sp>
      <p:sp>
        <p:nvSpPr>
          <p:cNvPr id="2" name="標題 1">
            <a:extLst>
              <a:ext uri="{FF2B5EF4-FFF2-40B4-BE49-F238E27FC236}">
                <a16:creationId xmlns:a16="http://schemas.microsoft.com/office/drawing/2014/main" id="{62545CFE-54E8-9129-C654-9C1C04C25E92}"/>
              </a:ext>
            </a:extLst>
          </p:cNvPr>
          <p:cNvSpPr>
            <a:spLocks noGrp="1"/>
          </p:cNvSpPr>
          <p:nvPr>
            <p:ph type="title"/>
          </p:nvPr>
        </p:nvSpPr>
        <p:spPr/>
        <p:txBody>
          <a:bodyPr/>
          <a:lstStyle/>
          <a:p>
            <a:r>
              <a:rPr lang="zh-TW" altLang="en-US">
                <a:ea typeface="微軟正黑體"/>
              </a:rPr>
              <a:t>Support </a:t>
            </a:r>
            <a:r>
              <a:rPr lang="en-US" altLang="zh-TW">
                <a:ea typeface="微軟正黑體"/>
              </a:rPr>
              <a:t>iSCSI for Flexible Operation</a:t>
            </a:r>
            <a:endParaRPr lang="zh-TW" altLang="en-US">
              <a:ea typeface="微軟正黑體"/>
            </a:endParaRPr>
          </a:p>
        </p:txBody>
      </p:sp>
    </p:spTree>
    <p:extLst>
      <p:ext uri="{BB962C8B-B14F-4D97-AF65-F5344CB8AC3E}">
        <p14:creationId xmlns:p14="http://schemas.microsoft.com/office/powerpoint/2010/main" val="611484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75C7890-8D10-187D-4318-482A2EBC1759}"/>
              </a:ext>
            </a:extLst>
          </p:cNvPr>
          <p:cNvSpPr>
            <a:spLocks noGrp="1"/>
          </p:cNvSpPr>
          <p:nvPr>
            <p:ph type="title"/>
          </p:nvPr>
        </p:nvSpPr>
        <p:spPr/>
        <p:txBody>
          <a:bodyPr/>
          <a:lstStyle/>
          <a:p>
            <a:r>
              <a:rPr lang="en-US" altLang="zh-TW" sz="4000">
                <a:ea typeface="微軟正黑體"/>
              </a:rPr>
              <a:t>Advantage and Benefits of SR-IOV</a:t>
            </a:r>
            <a:endParaRPr lang="zh-TW"/>
          </a:p>
        </p:txBody>
      </p:sp>
      <p:sp>
        <p:nvSpPr>
          <p:cNvPr id="5" name="文字方塊 4">
            <a:extLst>
              <a:ext uri="{FF2B5EF4-FFF2-40B4-BE49-F238E27FC236}">
                <a16:creationId xmlns:a16="http://schemas.microsoft.com/office/drawing/2014/main" id="{A34FD4B8-5CAF-1053-8CC1-D6E4E65F016D}"/>
              </a:ext>
            </a:extLst>
          </p:cNvPr>
          <p:cNvSpPr txBox="1"/>
          <p:nvPr/>
        </p:nvSpPr>
        <p:spPr>
          <a:xfrm>
            <a:off x="1741469" y="2367116"/>
            <a:ext cx="1014881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800" b="1">
                <a:solidFill>
                  <a:schemeClr val="bg1"/>
                </a:solidFill>
                <a:latin typeface="+mj-lt"/>
                <a:ea typeface="Microsoft JhengHei"/>
                <a:cs typeface="Arial"/>
              </a:rPr>
              <a:t>Advantage</a:t>
            </a:r>
          </a:p>
          <a:p>
            <a:pPr marL="457200" indent="-457200">
              <a:buFont typeface="Arial" panose="020B0604020202020204" pitchFamily="34" charset="0"/>
              <a:buChar char="•"/>
            </a:pPr>
            <a:r>
              <a:rPr lang="zh-TW" altLang="en-US" sz="1600">
                <a:solidFill>
                  <a:schemeClr val="bg1"/>
                </a:solidFill>
                <a:latin typeface="+mj-lt"/>
                <a:ea typeface="Microsoft JhengHei"/>
                <a:cs typeface="Arial"/>
              </a:rPr>
              <a:t>Allow you to enjoy physical network service even on a virtual machine.</a:t>
            </a:r>
            <a:endParaRPr lang="en-US" altLang="zh-TW" sz="1600">
              <a:solidFill>
                <a:schemeClr val="bg1"/>
              </a:solidFill>
              <a:latin typeface="+mj-lt"/>
              <a:ea typeface="Microsoft JhengHei"/>
              <a:cs typeface="Arial"/>
            </a:endParaRPr>
          </a:p>
        </p:txBody>
      </p:sp>
      <p:sp>
        <p:nvSpPr>
          <p:cNvPr id="7" name="文字方塊 6">
            <a:extLst>
              <a:ext uri="{FF2B5EF4-FFF2-40B4-BE49-F238E27FC236}">
                <a16:creationId xmlns:a16="http://schemas.microsoft.com/office/drawing/2014/main" id="{35EA55E2-BF88-A4B5-46F0-B1D0185F4295}"/>
              </a:ext>
            </a:extLst>
          </p:cNvPr>
          <p:cNvSpPr txBox="1"/>
          <p:nvPr/>
        </p:nvSpPr>
        <p:spPr>
          <a:xfrm>
            <a:off x="1715448" y="4149956"/>
            <a:ext cx="9801883" cy="150810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a:solidFill>
                  <a:prstClr val="white"/>
                </a:solidFill>
                <a:latin typeface="+mj-lt"/>
                <a:ea typeface="Microsoft JhengHei"/>
                <a:cs typeface="Arial"/>
              </a:rPr>
              <a:t>Benefit</a:t>
            </a:r>
            <a:endParaRPr lang="zh-TW" altLang="en-US" sz="2800" b="1" i="0" u="none" strike="noStrike" kern="1200" cap="none" spc="0" normalizeH="0" baseline="0" noProof="0">
              <a:ln>
                <a:noFill/>
              </a:ln>
              <a:solidFill>
                <a:prstClr val="white"/>
              </a:solidFill>
              <a:effectLst/>
              <a:uLnTx/>
              <a:uFillTx/>
              <a:latin typeface="+mj-lt"/>
              <a:ea typeface="Microsoft JhengHei"/>
              <a:cs typeface="Arial"/>
            </a:endParaRPr>
          </a:p>
          <a:p>
            <a:pPr marL="342900" indent="-342900">
              <a:buFont typeface="Arial" panose="020B0604020202020204" pitchFamily="34" charset="0"/>
              <a:buChar char="•"/>
              <a:defRPr/>
            </a:pPr>
            <a:r>
              <a:rPr lang="zh-TW" altLang="en-US" sz="1600">
                <a:solidFill>
                  <a:prstClr val="white"/>
                </a:solidFill>
                <a:latin typeface="+mj-lt"/>
                <a:ea typeface="Microsoft JhengHei"/>
                <a:cs typeface="Arial"/>
              </a:rPr>
              <a:t>If you need real-time service, such as ticket booking, internet cash flow, audio and video services, etc. You can directly enjoy the speed of the physical NIC to reduce network latency.</a:t>
            </a:r>
            <a:endParaRPr lang="zh-TW" altLang="en-US" sz="1600" b="0" i="0" u="none" strike="noStrike" kern="1200" cap="none" spc="0" normalizeH="0" baseline="0" noProof="0">
              <a:ln>
                <a:noFill/>
              </a:ln>
              <a:solidFill>
                <a:prstClr val="white"/>
              </a:solidFill>
              <a:effectLst/>
              <a:uLnTx/>
              <a:uFillTx/>
              <a:latin typeface="+mj-lt"/>
              <a:ea typeface="Microsoft JhengHei"/>
              <a:cs typeface="Arial"/>
            </a:endParaRPr>
          </a:p>
          <a:p>
            <a:pPr marL="342900" indent="-342900">
              <a:buFont typeface="Arial" panose="020B0604020202020204" pitchFamily="34" charset="0"/>
              <a:buChar char="•"/>
              <a:defRPr/>
            </a:pPr>
            <a:r>
              <a:rPr lang="zh-TW" altLang="en-US" sz="1600">
                <a:solidFill>
                  <a:prstClr val="white"/>
                </a:solidFill>
                <a:latin typeface="+mj-lt"/>
                <a:ea typeface="Microsoft JhengHei"/>
                <a:cs typeface="Arial"/>
              </a:rPr>
              <a:t>Reduce host CPU consumption</a:t>
            </a:r>
            <a:endParaRPr lang="zh-TW" altLang="en-US" sz="1600" b="0" i="0" u="none" strike="noStrike" kern="1200" cap="none" spc="0" normalizeH="0" baseline="0" noProof="0">
              <a:ln>
                <a:noFill/>
              </a:ln>
              <a:solidFill>
                <a:prstClr val="white"/>
              </a:solidFill>
              <a:effectLst/>
              <a:uLnTx/>
              <a:uFillTx/>
              <a:latin typeface="+mj-lt"/>
              <a:ea typeface="Microsoft JhengHei"/>
              <a:cs typeface="Arial"/>
            </a:endParaRPr>
          </a:p>
          <a:p>
            <a:pPr marL="342900" indent="-342900">
              <a:buFont typeface="Arial" panose="020B0604020202020204" pitchFamily="34" charset="0"/>
              <a:buChar char="•"/>
              <a:defRPr/>
            </a:pPr>
            <a:r>
              <a:rPr lang="en-US" altLang="zh-TW" sz="1600">
                <a:solidFill>
                  <a:prstClr val="white"/>
                </a:solidFill>
                <a:latin typeface="+mj-lt"/>
                <a:ea typeface="Microsoft JhengHei"/>
                <a:cs typeface="Arial"/>
              </a:rPr>
              <a:t>Reduce network bandwidth consumption and improve network efficiency by at least 20%.</a:t>
            </a:r>
          </a:p>
        </p:txBody>
      </p:sp>
      <p:sp>
        <p:nvSpPr>
          <p:cNvPr id="8" name="矩形: 圓角化同側角落 7">
            <a:extLst>
              <a:ext uri="{FF2B5EF4-FFF2-40B4-BE49-F238E27FC236}">
                <a16:creationId xmlns:a16="http://schemas.microsoft.com/office/drawing/2014/main" id="{D13B5AA0-FAB7-F3C9-4E9B-41CAF006F302}"/>
              </a:ext>
            </a:extLst>
          </p:cNvPr>
          <p:cNvSpPr/>
          <p:nvPr/>
        </p:nvSpPr>
        <p:spPr>
          <a:xfrm rot="10800000">
            <a:off x="1510448" y="2209501"/>
            <a:ext cx="9981198" cy="1193799"/>
          </a:xfrm>
          <a:prstGeom prst="round2SameRect">
            <a:avLst>
              <a:gd name="adj1" fmla="val 5250"/>
              <a:gd name="adj2" fmla="val 6202"/>
            </a:avLst>
          </a:prstGeom>
          <a:noFill/>
          <a:ln w="19050">
            <a:gradFill flip="none" rotWithShape="1">
              <a:gsLst>
                <a:gs pos="0">
                  <a:srgbClr val="06FAF3"/>
                </a:gs>
                <a:gs pos="68000">
                  <a:srgbClr val="669FF1"/>
                </a:gs>
                <a:gs pos="100000">
                  <a:srgbClr val="DE56D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9" name="圖形 8">
            <a:extLst>
              <a:ext uri="{FF2B5EF4-FFF2-40B4-BE49-F238E27FC236}">
                <a16:creationId xmlns:a16="http://schemas.microsoft.com/office/drawing/2014/main" id="{6F4552C1-1283-13D0-5443-443D734138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668" y="1943800"/>
            <a:ext cx="890588" cy="843612"/>
          </a:xfrm>
          <a:prstGeom prst="rect">
            <a:avLst/>
          </a:prstGeom>
        </p:spPr>
      </p:pic>
      <p:sp>
        <p:nvSpPr>
          <p:cNvPr id="11" name="矩形: 圓角化同側角落 10">
            <a:extLst>
              <a:ext uri="{FF2B5EF4-FFF2-40B4-BE49-F238E27FC236}">
                <a16:creationId xmlns:a16="http://schemas.microsoft.com/office/drawing/2014/main" id="{140F14E8-016C-8AB8-15E4-7F09966588EF}"/>
              </a:ext>
            </a:extLst>
          </p:cNvPr>
          <p:cNvSpPr/>
          <p:nvPr/>
        </p:nvSpPr>
        <p:spPr>
          <a:xfrm rot="10800000">
            <a:off x="1509552" y="3993850"/>
            <a:ext cx="9975008" cy="1857281"/>
          </a:xfrm>
          <a:prstGeom prst="round2SameRect">
            <a:avLst>
              <a:gd name="adj1" fmla="val 5250"/>
              <a:gd name="adj2" fmla="val 6202"/>
            </a:avLst>
          </a:prstGeom>
          <a:noFill/>
          <a:ln w="19050">
            <a:gradFill flip="none" rotWithShape="1">
              <a:gsLst>
                <a:gs pos="0">
                  <a:srgbClr val="06FAF3"/>
                </a:gs>
                <a:gs pos="68000">
                  <a:srgbClr val="669FF1"/>
                </a:gs>
                <a:gs pos="100000">
                  <a:srgbClr val="DE56D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12" name="圖形 11">
            <a:extLst>
              <a:ext uri="{FF2B5EF4-FFF2-40B4-BE49-F238E27FC236}">
                <a16:creationId xmlns:a16="http://schemas.microsoft.com/office/drawing/2014/main" id="{E257C888-6F52-62A9-1A08-095BD5B6B4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668" y="3728150"/>
            <a:ext cx="890588" cy="843612"/>
          </a:xfrm>
          <a:prstGeom prst="rect">
            <a:avLst/>
          </a:prstGeom>
        </p:spPr>
      </p:pic>
    </p:spTree>
    <p:extLst>
      <p:ext uri="{BB962C8B-B14F-4D97-AF65-F5344CB8AC3E}">
        <p14:creationId xmlns:p14="http://schemas.microsoft.com/office/powerpoint/2010/main" val="1236004594"/>
      </p:ext>
    </p:extLst>
  </p:cSld>
  <p:clrMapOvr>
    <a:masterClrMapping/>
  </p:clrMapOvr>
</p:sld>
</file>

<file path=ppt/theme/theme1.xml><?xml version="1.0" encoding="utf-8"?>
<a:theme xmlns:a="http://schemas.openxmlformats.org/drawingml/2006/main" name="1_Office 佈景主題">
  <a:themeElements>
    <a:clrScheme name="灰階">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自訂 1">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TotalTime>
  <Words>3567</Words>
  <Application>Microsoft Office PowerPoint</Application>
  <PresentationFormat>寬螢幕</PresentationFormat>
  <Paragraphs>354</Paragraphs>
  <Slides>31</Slides>
  <Notes>31</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31</vt:i4>
      </vt:variant>
    </vt:vector>
  </HeadingPairs>
  <TitlesOfParts>
    <vt:vector size="35" baseType="lpstr">
      <vt:lpstr>微軟正黑體</vt:lpstr>
      <vt:lpstr>Arial</vt:lpstr>
      <vt:lpstr>Calibri</vt:lpstr>
      <vt:lpstr>1_Office 佈景主題</vt:lpstr>
      <vt:lpstr>PowerPoint 簡報</vt:lpstr>
      <vt:lpstr>10GbE Network, the Standard for High Productivity</vt:lpstr>
      <vt:lpstr>Virtual Machine (VM) Offers  Multiple Advantages for Developers &amp; Users</vt:lpstr>
      <vt:lpstr>PowerPoint 簡報</vt:lpstr>
      <vt:lpstr>QNAP 2-port 10GbE SFP+ Network Card  QXG-10G2SF-X710</vt:lpstr>
      <vt:lpstr>QXG-10G2SF-X710 External Configuration</vt:lpstr>
      <vt:lpstr>QXG-10G2SF-X710 with Various Brackets for Installation in any Kind of NAS and PC/Server Chasis</vt:lpstr>
      <vt:lpstr>Support iSCSI for Flexible Operation</vt:lpstr>
      <vt:lpstr>Advantage and Benefits of SR-IOV</vt:lpstr>
      <vt:lpstr>SR-IOV Support  for Improved VM Networking Performance</vt:lpstr>
      <vt:lpstr>Notes for the Use of SR-IOV</vt:lpstr>
      <vt:lpstr>QNAP Product List with SR-IOV support</vt:lpstr>
      <vt:lpstr>PowerPoint 簡報</vt:lpstr>
      <vt:lpstr>Flexible Development of 10GbE  in Your Device</vt:lpstr>
      <vt:lpstr>Intel Official Website NIC Driver Download</vt:lpstr>
      <vt:lpstr>Intel Official Website NIC Driver Download</vt:lpstr>
      <vt:lpstr>Intel Official Website NIC Driver Download</vt:lpstr>
      <vt:lpstr>Intel Official Website NIC Driver Download</vt:lpstr>
      <vt:lpstr>QXG-10G2SF-X710 10GbE NIC Specifications</vt:lpstr>
      <vt:lpstr>PowerPoint 簡報</vt:lpstr>
      <vt:lpstr>PowerPoint 簡報</vt:lpstr>
      <vt:lpstr>1000+MB/s Read/Write Performance, Transferring Large Files/Backups in a Snap</vt:lpstr>
      <vt:lpstr>PowerPoint 簡報</vt:lpstr>
      <vt:lpstr>Easily Create a High-Speed 10GbE  Network Studio Environments</vt:lpstr>
      <vt:lpstr>You'll also Need a Companion  Switch to Unlock the Full Potential of 10GbE Netwoek</vt:lpstr>
      <vt:lpstr>Many QNAP NAS models are Scalable for  10GbE High-Speed Network Transmission</vt:lpstr>
      <vt:lpstr>Create a Cost-Effective  Virtualized Application Environment with QNAP NAS</vt:lpstr>
      <vt:lpstr>Virtualization Station Support a Wide  Range of Powerful Features</vt:lpstr>
      <vt:lpstr>QNAP QNA Series Thunderbolt to 10GbE Adapters</vt:lpstr>
      <vt:lpstr>Complete Line of 10GbE Accessories</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Christian Chang 張匯吾</dc:creator>
  <cp:lastModifiedBy>Yvonne Tsai 蔡亞彣</cp:lastModifiedBy>
  <cp:revision>2</cp:revision>
  <dcterms:created xsi:type="dcterms:W3CDTF">2023-08-28T06:01:17Z</dcterms:created>
  <dcterms:modified xsi:type="dcterms:W3CDTF">2023-10-31T06:39:47Z</dcterms:modified>
</cp:coreProperties>
</file>