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5"/>
  </p:notesMasterIdLst>
  <p:sldIdLst>
    <p:sldId id="256" r:id="rId2"/>
    <p:sldId id="289" r:id="rId3"/>
    <p:sldId id="301" r:id="rId4"/>
    <p:sldId id="264" r:id="rId5"/>
    <p:sldId id="300" r:id="rId6"/>
    <p:sldId id="260" r:id="rId7"/>
    <p:sldId id="285" r:id="rId8"/>
    <p:sldId id="284" r:id="rId9"/>
    <p:sldId id="295" r:id="rId10"/>
    <p:sldId id="296" r:id="rId11"/>
    <p:sldId id="274" r:id="rId12"/>
    <p:sldId id="275" r:id="rId13"/>
    <p:sldId id="273" r:id="rId14"/>
    <p:sldId id="276" r:id="rId15"/>
    <p:sldId id="277" r:id="rId16"/>
    <p:sldId id="279" r:id="rId17"/>
    <p:sldId id="280" r:id="rId18"/>
    <p:sldId id="281" r:id="rId19"/>
    <p:sldId id="282" r:id="rId20"/>
    <p:sldId id="283" r:id="rId21"/>
    <p:sldId id="261" r:id="rId22"/>
    <p:sldId id="265" r:id="rId23"/>
    <p:sldId id="286" r:id="rId24"/>
    <p:sldId id="287" r:id="rId25"/>
    <p:sldId id="288" r:id="rId26"/>
    <p:sldId id="266" r:id="rId27"/>
    <p:sldId id="292" r:id="rId28"/>
    <p:sldId id="298" r:id="rId29"/>
    <p:sldId id="271" r:id="rId30"/>
    <p:sldId id="297" r:id="rId31"/>
    <p:sldId id="290" r:id="rId32"/>
    <p:sldId id="270" r:id="rId33"/>
    <p:sldId id="257" r:id="rId3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 id="{655E76BA-8A68-4906-5225-C0F56FBB705A}" name="Christian Chang 張匯吾" initials="C張" userId="S::christianchang@qnap.com::c7eebe28-2f45-4dc9-a27c-03cacc0263c9" providerId="AD"/>
  <p188:author id="{B438B7E8-EB59-20CB-F409-EDD6AD9EFC50}" name="Yvonne Tsai 蔡亞彣" initials="YT" userId="S::yvonnetsai@qnap.com::8f1c54c7-c199-4e8e-aa94-a666be70c8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93F0FF"/>
    <a:srgbClr val="379AED"/>
    <a:srgbClr val="2600FF"/>
    <a:srgbClr val="44AED6"/>
    <a:srgbClr val="FFFFFF"/>
    <a:srgbClr val="49B5CF"/>
    <a:srgbClr val="42A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88"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工作表1!$F$4</c:f>
              <c:strCache>
                <c:ptCount val="1"/>
                <c:pt idx="0">
                  <c:v>SMB</c:v>
                </c:pt>
              </c:strCache>
            </c:strRef>
          </c:tx>
          <c:spPr>
            <a:solidFill>
              <a:schemeClr val="bg1">
                <a:lumMod val="65000"/>
              </a:schemeClr>
            </a:solidFill>
            <a:ln>
              <a:solidFill>
                <a:schemeClr val="tx1"/>
              </a:solidFill>
            </a:ln>
            <a:effectLst/>
          </c:spPr>
          <c:invertIfNegative val="0"/>
          <c:dPt>
            <c:idx val="0"/>
            <c:invertIfNegative val="0"/>
            <c:bubble3D val="0"/>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a:effectLst/>
            </c:spPr>
            <c:extLst>
              <c:ext xmlns:c16="http://schemas.microsoft.com/office/drawing/2014/chart" uri="{C3380CC4-5D6E-409C-BE32-E72D297353CC}">
                <c16:uniqueId val="{00000002-5AB1-494D-AC98-DA385F21133D}"/>
              </c:ext>
            </c:extLst>
          </c:dPt>
          <c:dPt>
            <c:idx val="1"/>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a:effectLst/>
            </c:spPr>
            <c:extLst>
              <c:ext xmlns:c16="http://schemas.microsoft.com/office/drawing/2014/chart" uri="{C3380CC4-5D6E-409C-BE32-E72D297353CC}">
                <c16:uniqueId val="{00000001-E1C9-49F6-90BD-CA64D073839B}"/>
              </c:ext>
            </c:extLst>
          </c:dPt>
          <c:cat>
            <c:strRef>
              <c:f>工作表1!$E$5:$E$6</c:f>
              <c:strCache>
                <c:ptCount val="2"/>
                <c:pt idx="0">
                  <c:v>寫入</c:v>
                </c:pt>
                <c:pt idx="1">
                  <c:v>讀取</c:v>
                </c:pt>
              </c:strCache>
            </c:strRef>
          </c:cat>
          <c:val>
            <c:numRef>
              <c:f>工作表1!$F$5:$F$6</c:f>
              <c:numCache>
                <c:formatCode>General</c:formatCode>
                <c:ptCount val="2"/>
                <c:pt idx="0">
                  <c:v>1182</c:v>
                </c:pt>
                <c:pt idx="1">
                  <c:v>1177</c:v>
                </c:pt>
              </c:numCache>
            </c:numRef>
          </c:val>
          <c:extLst>
            <c:ext xmlns:c16="http://schemas.microsoft.com/office/drawing/2014/chart" uri="{C3380CC4-5D6E-409C-BE32-E72D297353CC}">
              <c16:uniqueId val="{00000002-E1C9-49F6-90BD-CA64D073839B}"/>
            </c:ext>
          </c:extLst>
        </c:ser>
        <c:dLbls>
          <c:showLegendKey val="0"/>
          <c:showVal val="0"/>
          <c:showCatName val="0"/>
          <c:showSerName val="0"/>
          <c:showPercent val="0"/>
          <c:showBubbleSize val="0"/>
        </c:dLbls>
        <c:gapWidth val="219"/>
        <c:overlap val="-27"/>
        <c:axId val="229320976"/>
        <c:axId val="229324720"/>
      </c:barChart>
      <c:catAx>
        <c:axId val="229320976"/>
        <c:scaling>
          <c:orientation val="minMax"/>
        </c:scaling>
        <c:delete val="1"/>
        <c:axPos val="b"/>
        <c:numFmt formatCode="General" sourceLinked="1"/>
        <c:majorTickMark val="none"/>
        <c:minorTickMark val="none"/>
        <c:tickLblPos val="nextTo"/>
        <c:crossAx val="229324720"/>
        <c:crosses val="autoZero"/>
        <c:auto val="1"/>
        <c:lblAlgn val="ctr"/>
        <c:lblOffset val="100"/>
        <c:noMultiLvlLbl val="0"/>
      </c:catAx>
      <c:valAx>
        <c:axId val="229324720"/>
        <c:scaling>
          <c:orientation val="minMax"/>
          <c:max val="2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229320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工作表1!$H$4</c:f>
              <c:strCache>
                <c:ptCount val="1"/>
                <c:pt idx="0">
                  <c:v>SMB</c:v>
                </c:pt>
              </c:strCache>
            </c:strRef>
          </c:tx>
          <c:sp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solidFill>
                <a:schemeClr val="tx1"/>
              </a:solidFill>
            </a:ln>
            <a:effectLst/>
          </c:spPr>
          <c:invertIfNegative val="0"/>
          <c:dPt>
            <c:idx val="0"/>
            <c:invertIfNegative val="0"/>
            <c:bubble3D val="0"/>
            <c:sp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solidFill>
                  <a:schemeClr val="tx1"/>
                </a:solidFill>
              </a:ln>
              <a:effectLst/>
            </c:spPr>
            <c:extLst>
              <c:ext xmlns:c16="http://schemas.microsoft.com/office/drawing/2014/chart" uri="{C3380CC4-5D6E-409C-BE32-E72D297353CC}">
                <c16:uniqueId val="{00000001-0E54-4460-9FB9-0F1388ED346B}"/>
              </c:ext>
            </c:extLst>
          </c:dPt>
          <c:dPt>
            <c:idx val="1"/>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a:effectLst/>
            </c:spPr>
            <c:extLst>
              <c:ext xmlns:c16="http://schemas.microsoft.com/office/drawing/2014/chart" uri="{C3380CC4-5D6E-409C-BE32-E72D297353CC}">
                <c16:uniqueId val="{00000003-0E54-4460-9FB9-0F1388ED346B}"/>
              </c:ext>
            </c:extLst>
          </c:dPt>
          <c:cat>
            <c:strRef>
              <c:f>工作表1!$G$5:$G$6</c:f>
              <c:strCache>
                <c:ptCount val="2"/>
                <c:pt idx="0">
                  <c:v>寫入</c:v>
                </c:pt>
                <c:pt idx="1">
                  <c:v>讀取</c:v>
                </c:pt>
              </c:strCache>
            </c:strRef>
          </c:cat>
          <c:val>
            <c:numRef>
              <c:f>工作表1!$H$5:$H$6</c:f>
              <c:numCache>
                <c:formatCode>General</c:formatCode>
                <c:ptCount val="2"/>
                <c:pt idx="0">
                  <c:v>2226</c:v>
                </c:pt>
                <c:pt idx="1">
                  <c:v>2354</c:v>
                </c:pt>
              </c:numCache>
            </c:numRef>
          </c:val>
          <c:extLst>
            <c:ext xmlns:c16="http://schemas.microsoft.com/office/drawing/2014/chart" uri="{C3380CC4-5D6E-409C-BE32-E72D297353CC}">
              <c16:uniqueId val="{00000004-0E54-4460-9FB9-0F1388ED346B}"/>
            </c:ext>
          </c:extLst>
        </c:ser>
        <c:dLbls>
          <c:showLegendKey val="0"/>
          <c:showVal val="0"/>
          <c:showCatName val="0"/>
          <c:showSerName val="0"/>
          <c:showPercent val="0"/>
          <c:showBubbleSize val="0"/>
        </c:dLbls>
        <c:gapWidth val="219"/>
        <c:overlap val="-27"/>
        <c:axId val="104041424"/>
        <c:axId val="106560256"/>
      </c:barChart>
      <c:catAx>
        <c:axId val="104041424"/>
        <c:scaling>
          <c:orientation val="minMax"/>
        </c:scaling>
        <c:delete val="1"/>
        <c:axPos val="b"/>
        <c:numFmt formatCode="General" sourceLinked="1"/>
        <c:majorTickMark val="none"/>
        <c:minorTickMark val="none"/>
        <c:tickLblPos val="nextTo"/>
        <c:crossAx val="106560256"/>
        <c:crosses val="autoZero"/>
        <c:auto val="1"/>
        <c:lblAlgn val="ctr"/>
        <c:lblOffset val="100"/>
        <c:noMultiLvlLbl val="0"/>
      </c:catAx>
      <c:valAx>
        <c:axId val="1065602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404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685190443122258E-2"/>
          <c:y val="0.26779897215554294"/>
          <c:w val="0.88284041928488721"/>
          <c:h val="0.68888060587811917"/>
        </c:manualLayout>
      </c:layout>
      <c:barChart>
        <c:barDir val="col"/>
        <c:grouping val="clustered"/>
        <c:varyColors val="0"/>
        <c:ser>
          <c:idx val="0"/>
          <c:order val="0"/>
          <c:tx>
            <c:strRef>
              <c:f>工作表1!$F$7</c:f>
              <c:strCache>
                <c:ptCount val="1"/>
                <c:pt idx="0">
                  <c:v>SMB</c:v>
                </c:pt>
              </c:strCache>
            </c:strRef>
          </c:tx>
          <c:spPr>
            <a:solidFill>
              <a:schemeClr val="bg1">
                <a:lumMod val="65000"/>
              </a:schemeClr>
            </a:solidFill>
            <a:ln>
              <a:solidFill>
                <a:schemeClr val="tx1"/>
              </a:solidFill>
            </a:ln>
            <a:effectLst/>
          </c:spPr>
          <c:invertIfNegative val="0"/>
          <c:dPt>
            <c:idx val="0"/>
            <c:invertIfNegative val="0"/>
            <c:bubble3D val="0"/>
            <c:sp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solidFill>
                  <a:schemeClr val="tx1"/>
                </a:solidFill>
              </a:ln>
              <a:effectLst/>
            </c:spPr>
            <c:extLst>
              <c:ext xmlns:c16="http://schemas.microsoft.com/office/drawing/2014/chart" uri="{C3380CC4-5D6E-409C-BE32-E72D297353CC}">
                <c16:uniqueId val="{00000001-5700-416C-A53A-FC0F158C22B8}"/>
              </c:ext>
            </c:extLst>
          </c:dPt>
          <c:dPt>
            <c:idx val="1"/>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a:effectLst/>
            </c:spPr>
            <c:extLst>
              <c:ext xmlns:c16="http://schemas.microsoft.com/office/drawing/2014/chart" uri="{C3380CC4-5D6E-409C-BE32-E72D297353CC}">
                <c16:uniqueId val="{00000003-5700-416C-A53A-FC0F158C22B8}"/>
              </c:ext>
            </c:extLst>
          </c:dPt>
          <c:cat>
            <c:strRef>
              <c:f>工作表1!$E$8:$E$9</c:f>
              <c:strCache>
                <c:ptCount val="2"/>
                <c:pt idx="0">
                  <c:v>上傳</c:v>
                </c:pt>
                <c:pt idx="1">
                  <c:v>下載</c:v>
                </c:pt>
              </c:strCache>
            </c:strRef>
          </c:cat>
          <c:val>
            <c:numRef>
              <c:f>工作表1!$F$8:$F$9</c:f>
              <c:numCache>
                <c:formatCode>General</c:formatCode>
                <c:ptCount val="2"/>
                <c:pt idx="0">
                  <c:v>919</c:v>
                </c:pt>
                <c:pt idx="1">
                  <c:v>1051</c:v>
                </c:pt>
              </c:numCache>
            </c:numRef>
          </c:val>
          <c:extLst>
            <c:ext xmlns:c16="http://schemas.microsoft.com/office/drawing/2014/chart" uri="{C3380CC4-5D6E-409C-BE32-E72D297353CC}">
              <c16:uniqueId val="{00000004-5700-416C-A53A-FC0F158C22B8}"/>
            </c:ext>
          </c:extLst>
        </c:ser>
        <c:dLbls>
          <c:showLegendKey val="0"/>
          <c:showVal val="0"/>
          <c:showCatName val="0"/>
          <c:showSerName val="0"/>
          <c:showPercent val="0"/>
          <c:showBubbleSize val="0"/>
        </c:dLbls>
        <c:gapWidth val="219"/>
        <c:overlap val="-27"/>
        <c:axId val="101188224"/>
        <c:axId val="101190720"/>
      </c:barChart>
      <c:catAx>
        <c:axId val="101188224"/>
        <c:scaling>
          <c:orientation val="minMax"/>
        </c:scaling>
        <c:delete val="1"/>
        <c:axPos val="b"/>
        <c:numFmt formatCode="General" sourceLinked="1"/>
        <c:majorTickMark val="none"/>
        <c:minorTickMark val="none"/>
        <c:tickLblPos val="nextTo"/>
        <c:crossAx val="101190720"/>
        <c:crosses val="autoZero"/>
        <c:auto val="1"/>
        <c:lblAlgn val="ctr"/>
        <c:lblOffset val="100"/>
        <c:noMultiLvlLbl val="0"/>
      </c:catAx>
      <c:valAx>
        <c:axId val="101190720"/>
        <c:scaling>
          <c:orientation val="minMax"/>
          <c:max val="2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118822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工作表1!$H$7</c:f>
              <c:strCache>
                <c:ptCount val="1"/>
                <c:pt idx="0">
                  <c:v>SMB</c:v>
                </c:pt>
              </c:strCache>
            </c:strRef>
          </c:tx>
          <c:spPr>
            <a:solidFill>
              <a:schemeClr val="accent1"/>
            </a:solidFill>
            <a:ln>
              <a:solidFill>
                <a:schemeClr val="tx1"/>
              </a:solidFill>
            </a:ln>
            <a:effectLst/>
          </c:spPr>
          <c:invertIfNegative val="0"/>
          <c:dPt>
            <c:idx val="0"/>
            <c:invertIfNegative val="0"/>
            <c:bubble3D val="0"/>
            <c:sp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solidFill>
                  <a:schemeClr val="tx1"/>
                </a:solidFill>
              </a:ln>
              <a:effectLst/>
            </c:spPr>
            <c:extLst>
              <c:ext xmlns:c16="http://schemas.microsoft.com/office/drawing/2014/chart" uri="{C3380CC4-5D6E-409C-BE32-E72D297353CC}">
                <c16:uniqueId val="{00000001-DDF4-40CE-9AA8-E77A3ADA52CF}"/>
              </c:ext>
            </c:extLst>
          </c:dPt>
          <c:dPt>
            <c:idx val="1"/>
            <c:invertIfNegative val="0"/>
            <c:bubble3D val="0"/>
            <c:spPr>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solidFill>
                  <a:schemeClr val="tx1"/>
                </a:solidFill>
              </a:ln>
              <a:effectLst/>
            </c:spPr>
            <c:extLst>
              <c:ext xmlns:c16="http://schemas.microsoft.com/office/drawing/2014/chart" uri="{C3380CC4-5D6E-409C-BE32-E72D297353CC}">
                <c16:uniqueId val="{00000003-DDF4-40CE-9AA8-E77A3ADA52CF}"/>
              </c:ext>
            </c:extLst>
          </c:dPt>
          <c:cat>
            <c:strRef>
              <c:f>工作表1!$G$8:$G$9</c:f>
              <c:strCache>
                <c:ptCount val="2"/>
                <c:pt idx="0">
                  <c:v>上傳</c:v>
                </c:pt>
                <c:pt idx="1">
                  <c:v>下載</c:v>
                </c:pt>
              </c:strCache>
            </c:strRef>
          </c:cat>
          <c:val>
            <c:numRef>
              <c:f>工作表1!$H$8:$H$9</c:f>
              <c:numCache>
                <c:formatCode>General</c:formatCode>
                <c:ptCount val="2"/>
                <c:pt idx="0">
                  <c:v>1074</c:v>
                </c:pt>
                <c:pt idx="1">
                  <c:v>1830</c:v>
                </c:pt>
              </c:numCache>
            </c:numRef>
          </c:val>
          <c:extLst>
            <c:ext xmlns:c16="http://schemas.microsoft.com/office/drawing/2014/chart" uri="{C3380CC4-5D6E-409C-BE32-E72D297353CC}">
              <c16:uniqueId val="{00000004-DDF4-40CE-9AA8-E77A3ADA52CF}"/>
            </c:ext>
          </c:extLst>
        </c:ser>
        <c:dLbls>
          <c:showLegendKey val="0"/>
          <c:showVal val="0"/>
          <c:showCatName val="0"/>
          <c:showSerName val="0"/>
          <c:showPercent val="0"/>
          <c:showBubbleSize val="0"/>
        </c:dLbls>
        <c:gapWidth val="219"/>
        <c:overlap val="-27"/>
        <c:axId val="105828640"/>
        <c:axId val="105829472"/>
      </c:barChart>
      <c:catAx>
        <c:axId val="105828640"/>
        <c:scaling>
          <c:orientation val="minMax"/>
        </c:scaling>
        <c:delete val="1"/>
        <c:axPos val="b"/>
        <c:numFmt formatCode="General" sourceLinked="1"/>
        <c:majorTickMark val="none"/>
        <c:minorTickMark val="none"/>
        <c:tickLblPos val="nextTo"/>
        <c:crossAx val="105829472"/>
        <c:crosses val="autoZero"/>
        <c:auto val="1"/>
        <c:lblAlgn val="ctr"/>
        <c:lblOffset val="100"/>
        <c:noMultiLvlLbl val="0"/>
      </c:catAx>
      <c:valAx>
        <c:axId val="105829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5828640"/>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6779E-7398-480A-975D-36413EAF86E7}" type="datetimeFigureOut">
              <a:rPr lang="zh-TW" altLang="en-US" smtClean="0"/>
              <a:t>2023/10/12</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9E53D-C1DF-4681-B7FE-A7EADFC4A55B}" type="slidenum">
              <a:rPr lang="zh-TW" altLang="en-US" smtClean="0"/>
              <a:t>‹#›</a:t>
            </a:fld>
            <a:endParaRPr lang="zh-TW" altLang="en-US"/>
          </a:p>
        </p:txBody>
      </p:sp>
    </p:spTree>
    <p:extLst>
      <p:ext uri="{BB962C8B-B14F-4D97-AF65-F5344CB8AC3E}">
        <p14:creationId xmlns:p14="http://schemas.microsoft.com/office/powerpoint/2010/main" val="111828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ea typeface="新細明體"/>
              </a:rPr>
              <a:t>大家好，我是</a:t>
            </a:r>
            <a:r>
              <a:rPr lang="en-US" altLang="zh-TW" dirty="0" err="1">
                <a:ea typeface="新細明體"/>
              </a:rPr>
              <a:t>QNAP</a:t>
            </a:r>
            <a:r>
              <a:rPr lang="zh-TW" altLang="en-US" err="1">
                <a:ea typeface="新細明體"/>
              </a:rPr>
              <a:t>的產品經理</a:t>
            </a:r>
            <a:r>
              <a:rPr lang="en-US" altLang="zh-TW" dirty="0" err="1">
                <a:ea typeface="新細明體"/>
              </a:rPr>
              <a:t>Chris</a:t>
            </a:r>
            <a:r>
              <a:rPr lang="en-US" altLang="zh-TW" dirty="0">
                <a:ea typeface="新細明體"/>
              </a:rPr>
              <a:t> Chang</a:t>
            </a:r>
            <a:r>
              <a:rPr lang="zh-TW" altLang="en-US">
                <a:ea typeface="新細明體"/>
              </a:rPr>
              <a:t>，今天為大家帶來這張全新的</a:t>
            </a:r>
            <a:r>
              <a:rPr lang="en-US" altLang="zh-TW" dirty="0">
                <a:ea typeface="新細明體"/>
              </a:rPr>
              <a:t>10G</a:t>
            </a:r>
            <a:r>
              <a:rPr lang="zh-TW" altLang="en-US">
                <a:ea typeface="新細明體"/>
              </a:rPr>
              <a:t>網路擴充卡，</a:t>
            </a:r>
            <a:r>
              <a:rPr lang="en-US" altLang="zh-TW" dirty="0">
                <a:ea typeface="新細明體"/>
              </a:rPr>
              <a:t>QXG-10G2T</a:t>
            </a:r>
            <a:r>
              <a:rPr lang="zh-TW" altLang="en-US">
                <a:ea typeface="新細明體"/>
              </a:rPr>
              <a:t>。</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a:t>
            </a:fld>
            <a:endParaRPr lang="zh-TW" altLang="en-US"/>
          </a:p>
        </p:txBody>
      </p:sp>
    </p:spTree>
    <p:extLst>
      <p:ext uri="{BB962C8B-B14F-4D97-AF65-F5344CB8AC3E}">
        <p14:creationId xmlns:p14="http://schemas.microsoft.com/office/powerpoint/2010/main" val="3132210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這張網卡支援多種作業系統，讓您在多種系統上都能輕鬆使用這張網卡，QXG-10G2T支援Windows10&amp;11、Ubuntu 22.04、QTS 5.0.1或後續更新版本以及QuTS hero 5.0.1或後續更新版本。</a:t>
            </a:r>
            <a:endParaRPr lang="zh-TW" altLang="en-US"/>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10</a:t>
            </a:fld>
            <a:endParaRPr lang="zh-TW" altLang="en-US"/>
          </a:p>
        </p:txBody>
      </p:sp>
    </p:spTree>
    <p:extLst>
      <p:ext uri="{BB962C8B-B14F-4D97-AF65-F5344CB8AC3E}">
        <p14:creationId xmlns:p14="http://schemas.microsoft.com/office/powerpoint/2010/main" val="365577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接下來會示範給大家看如何在</a:t>
            </a:r>
            <a:r>
              <a:rPr lang="en-US" altLang="zh-TW"/>
              <a:t>Marvell</a:t>
            </a:r>
            <a:r>
              <a:rPr lang="zh-TW" altLang="en-US"/>
              <a:t>官方網站下載在</a:t>
            </a:r>
            <a:r>
              <a:rPr lang="en-US" altLang="zh-TW"/>
              <a:t>Windows10&amp;11</a:t>
            </a:r>
            <a:r>
              <a:rPr lang="zh-TW" altLang="en-US"/>
              <a:t>以及</a:t>
            </a:r>
            <a:r>
              <a:rPr lang="en-US" altLang="zh-TW"/>
              <a:t>Ubuntu 22.04</a:t>
            </a:r>
            <a:r>
              <a:rPr lang="zh-TW" altLang="en-US"/>
              <a:t>上使用這張網卡所需要的驅動程式。要下載</a:t>
            </a:r>
            <a:r>
              <a:rPr lang="en-US" altLang="zh-TW"/>
              <a:t>WINDOWS10&amp;11</a:t>
            </a:r>
            <a:r>
              <a:rPr lang="zh-TW" altLang="en-US"/>
              <a:t>的驅動程式，第一步在搜尋引擎輸入右下角</a:t>
            </a:r>
            <a:r>
              <a:rPr lang="en-US" altLang="zh-TW"/>
              <a:t>Marvell</a:t>
            </a:r>
            <a:r>
              <a:rPr lang="zh-TW" altLang="en-US"/>
              <a:t>官方網站網址進到簡報上展示的頁面，接著點擊上方的支持。</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11</a:t>
            </a:fld>
            <a:endParaRPr lang="zh-TW" altLang="en-US"/>
          </a:p>
        </p:txBody>
      </p:sp>
    </p:spTree>
    <p:extLst>
      <p:ext uri="{BB962C8B-B14F-4D97-AF65-F5344CB8AC3E}">
        <p14:creationId xmlns:p14="http://schemas.microsoft.com/office/powerpoint/2010/main" val="3750754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ea typeface="新細明體"/>
              </a:rPr>
              <a:t>第二步點擊支持後再點擊工具和資源中的驅動程序下載</a:t>
            </a:r>
            <a:r>
              <a:rPr lang="zh-TW" altLang="en-US">
                <a:ea typeface="新細明體"/>
              </a:rPr>
              <a:t>。</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12</a:t>
            </a:fld>
            <a:endParaRPr lang="zh-TW" altLang="en-US"/>
          </a:p>
        </p:txBody>
      </p:sp>
    </p:spTree>
    <p:extLst>
      <p:ext uri="{BB962C8B-B14F-4D97-AF65-F5344CB8AC3E}">
        <p14:creationId xmlns:p14="http://schemas.microsoft.com/office/powerpoint/2010/main" val="222119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ea typeface="新細明體"/>
              </a:rPr>
              <a:t>第三步進入下一個頁面後在</a:t>
            </a:r>
            <a:r>
              <a:rPr lang="en-US" altLang="zh-TW" err="1">
                <a:ea typeface="新細明體"/>
              </a:rPr>
              <a:t>CATEGORY</a:t>
            </a:r>
            <a:r>
              <a:rPr lang="zh-TW" altLang="en-US" err="1">
                <a:ea typeface="新細明體"/>
              </a:rPr>
              <a:t>選擇</a:t>
            </a:r>
            <a:r>
              <a:rPr lang="en-US" altLang="zh-TW" err="1">
                <a:ea typeface="新細明體"/>
              </a:rPr>
              <a:t>MARVELL</a:t>
            </a:r>
            <a:r>
              <a:rPr lang="en-US" altLang="zh-TW">
                <a:ea typeface="新細明體"/>
              </a:rPr>
              <a:t> PUBLIC DRIVERS</a:t>
            </a:r>
            <a:r>
              <a:rPr lang="zh-TW" altLang="en-US">
                <a:ea typeface="新細明體"/>
              </a:rPr>
              <a:t>。</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13</a:t>
            </a:fld>
            <a:endParaRPr lang="zh-TW" altLang="en-US"/>
          </a:p>
        </p:txBody>
      </p:sp>
    </p:spTree>
    <p:extLst>
      <p:ext uri="{BB962C8B-B14F-4D97-AF65-F5344CB8AC3E}">
        <p14:creationId xmlns:p14="http://schemas.microsoft.com/office/powerpoint/2010/main" val="1128408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ea typeface="新細明體"/>
              </a:rPr>
              <a:t>第四步在</a:t>
            </a:r>
            <a:r>
              <a:rPr lang="en-US" altLang="zh-TW" err="1">
                <a:ea typeface="新細明體"/>
              </a:rPr>
              <a:t>PLATFORM</a:t>
            </a:r>
            <a:r>
              <a:rPr lang="en-US" altLang="zh-TW">
                <a:ea typeface="新細明體"/>
              </a:rPr>
              <a:t>/</a:t>
            </a:r>
            <a:r>
              <a:rPr lang="en-US" altLang="zh-TW" err="1">
                <a:ea typeface="新細明體"/>
              </a:rPr>
              <a:t>OS</a:t>
            </a:r>
            <a:r>
              <a:rPr lang="zh-TW" altLang="en-US" err="1">
                <a:ea typeface="新細明體"/>
              </a:rPr>
              <a:t>選擇</a:t>
            </a:r>
            <a:r>
              <a:rPr lang="en-US" altLang="zh-TW" err="1">
                <a:ea typeface="新細明體"/>
              </a:rPr>
              <a:t>WINDOWS</a:t>
            </a:r>
            <a:r>
              <a:rPr lang="zh-TW" altLang="en-US">
                <a:ea typeface="新細明體"/>
              </a:rPr>
              <a:t>。</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14</a:t>
            </a:fld>
            <a:endParaRPr lang="zh-TW" altLang="en-US"/>
          </a:p>
        </p:txBody>
      </p:sp>
    </p:spTree>
    <p:extLst>
      <p:ext uri="{BB962C8B-B14F-4D97-AF65-F5344CB8AC3E}">
        <p14:creationId xmlns:p14="http://schemas.microsoft.com/office/powerpoint/2010/main" val="245423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第五步在產品型號選擇</a:t>
            </a:r>
            <a:r>
              <a:rPr lang="en-US" dirty="0"/>
              <a:t>AQC107</a:t>
            </a:r>
            <a:r>
              <a:rPr lang="zh-TW" altLang="en-US" dirty="0"/>
              <a:t>並按下</a:t>
            </a:r>
            <a:r>
              <a:rPr lang="en-US" dirty="0"/>
              <a:t>APPLY</a:t>
            </a:r>
            <a:r>
              <a:rPr lang="zh-TW" altLang="en-US" dirty="0"/>
              <a:t>送出。</a:t>
            </a: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15</a:t>
            </a:fld>
            <a:endParaRPr lang="zh-TW" altLang="en-US"/>
          </a:p>
        </p:txBody>
      </p:sp>
    </p:spTree>
    <p:extLst>
      <p:ext uri="{BB962C8B-B14F-4D97-AF65-F5344CB8AC3E}">
        <p14:creationId xmlns:p14="http://schemas.microsoft.com/office/powerpoint/2010/main" val="4193561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err="1"/>
              <a:t>第六步送出搜尋條件後就會在下方看到</a:t>
            </a:r>
            <a:r>
              <a:rPr lang="en-US" dirty="0" err="1"/>
              <a:t>RESULT</a:t>
            </a:r>
            <a:r>
              <a:rPr lang="en-US" dirty="0"/>
              <a:t> </a:t>
            </a:r>
            <a:r>
              <a:rPr lang="en-US" dirty="0" err="1"/>
              <a:t>FOUND</a:t>
            </a:r>
            <a:r>
              <a:rPr lang="zh-TW" altLang="en-US" dirty="0" err="1"/>
              <a:t>，點擊</a:t>
            </a:r>
            <a:r>
              <a:rPr lang="en-US" dirty="0" err="1"/>
              <a:t>MARVELL</a:t>
            </a:r>
            <a:r>
              <a:rPr lang="en-US" dirty="0"/>
              <a:t> AQTION WINDOWS 10 AND 11 64-BIT </a:t>
            </a:r>
            <a:r>
              <a:rPr lang="en-US" dirty="0" err="1"/>
              <a:t>DRIVER</a:t>
            </a:r>
            <a:r>
              <a:rPr lang="zh-TW" altLang="en-US" dirty="0" err="1"/>
              <a:t>下載並安裝驅動程式，即可在</a:t>
            </a:r>
            <a:r>
              <a:rPr lang="en-US" dirty="0" err="1"/>
              <a:t>WINDOWS</a:t>
            </a:r>
            <a:r>
              <a:rPr lang="en-US" dirty="0"/>
              <a:t> 10/11 OS </a:t>
            </a:r>
            <a:r>
              <a:rPr lang="zh-TW" altLang="en-US" dirty="0" err="1"/>
              <a:t>使用</a:t>
            </a:r>
            <a:r>
              <a:rPr lang="en-US" dirty="0"/>
              <a:t> QXG-10G2T</a:t>
            </a:r>
            <a:r>
              <a:rPr lang="zh-TW" altLang="en-US" dirty="0"/>
              <a:t>網路擴充卡。</a:t>
            </a: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16</a:t>
            </a:fld>
            <a:endParaRPr lang="zh-TW" altLang="en-US"/>
          </a:p>
        </p:txBody>
      </p:sp>
    </p:spTree>
    <p:extLst>
      <p:ext uri="{BB962C8B-B14F-4D97-AF65-F5344CB8AC3E}">
        <p14:creationId xmlns:p14="http://schemas.microsoft.com/office/powerpoint/2010/main" val="157786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err="1"/>
              <a:t>要下載</a:t>
            </a:r>
            <a:r>
              <a:rPr lang="en-US" dirty="0" err="1"/>
              <a:t>Ubuntu</a:t>
            </a:r>
            <a:r>
              <a:rPr lang="en-US" dirty="0"/>
              <a:t> 22.04</a:t>
            </a:r>
            <a:r>
              <a:rPr lang="zh-TW" altLang="en-US" dirty="0"/>
              <a:t>的驅動程式，首先第一步到第三步皆與下載</a:t>
            </a:r>
            <a:r>
              <a:rPr lang="en-US" dirty="0"/>
              <a:t>windows 10/11 </a:t>
            </a:r>
            <a:r>
              <a:rPr lang="zh-TW" altLang="en-US" dirty="0" err="1"/>
              <a:t>驅動程式時一致，請參考簡報前述內容完成並進到第四步的操作頁面，到達該頁面後第四步是在</a:t>
            </a:r>
            <a:r>
              <a:rPr lang="en-US" dirty="0" err="1"/>
              <a:t>platform</a:t>
            </a:r>
            <a:r>
              <a:rPr lang="en-US" dirty="0"/>
              <a:t>/</a:t>
            </a:r>
            <a:r>
              <a:rPr lang="en-US" dirty="0" err="1"/>
              <a:t>os</a:t>
            </a:r>
            <a:r>
              <a:rPr lang="zh-TW" altLang="en-US" dirty="0" err="1"/>
              <a:t>選擇</a:t>
            </a:r>
            <a:r>
              <a:rPr lang="en-US" dirty="0" err="1"/>
              <a:t>LINUX</a:t>
            </a:r>
            <a:r>
              <a:rPr lang="zh-TW" altLang="en-US" dirty="0"/>
              <a:t>。</a:t>
            </a: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17</a:t>
            </a:fld>
            <a:endParaRPr lang="zh-TW" altLang="en-US"/>
          </a:p>
        </p:txBody>
      </p:sp>
    </p:spTree>
    <p:extLst>
      <p:ext uri="{BB962C8B-B14F-4D97-AF65-F5344CB8AC3E}">
        <p14:creationId xmlns:p14="http://schemas.microsoft.com/office/powerpoint/2010/main" val="1902649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第五步在產品型號選擇</a:t>
            </a:r>
            <a:r>
              <a:rPr lang="en-US" altLang="zh-TW"/>
              <a:t>AQC107</a:t>
            </a:r>
            <a:r>
              <a:rPr lang="zh-TW" altLang="en-US"/>
              <a:t>並按下</a:t>
            </a:r>
            <a:r>
              <a:rPr lang="en-US" altLang="zh-TW"/>
              <a:t>APPLY</a:t>
            </a:r>
            <a:r>
              <a:rPr lang="zh-TW" altLang="en-US"/>
              <a:t>送出。</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18</a:t>
            </a:fld>
            <a:endParaRPr lang="zh-TW" altLang="en-US"/>
          </a:p>
        </p:txBody>
      </p:sp>
    </p:spTree>
    <p:extLst>
      <p:ext uri="{BB962C8B-B14F-4D97-AF65-F5344CB8AC3E}">
        <p14:creationId xmlns:p14="http://schemas.microsoft.com/office/powerpoint/2010/main" val="3318154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err="1">
                <a:ea typeface="新細明體"/>
              </a:rPr>
              <a:t>第六步送出搜尋條件後就會在下方看到</a:t>
            </a:r>
            <a:r>
              <a:rPr lang="en-US" altLang="zh-TW" err="1">
                <a:ea typeface="新細明體"/>
              </a:rPr>
              <a:t>RESULT</a:t>
            </a:r>
            <a:r>
              <a:rPr lang="en-US" altLang="zh-TW">
                <a:ea typeface="新細明體"/>
              </a:rPr>
              <a:t> </a:t>
            </a:r>
            <a:r>
              <a:rPr lang="en-US" altLang="zh-TW" err="1">
                <a:ea typeface="新細明體"/>
              </a:rPr>
              <a:t>FOUND</a:t>
            </a:r>
            <a:r>
              <a:rPr lang="zh-TW" altLang="en-US" err="1">
                <a:ea typeface="新細明體"/>
              </a:rPr>
              <a:t>，點擊</a:t>
            </a:r>
            <a:r>
              <a:rPr lang="en-US" altLang="zh-TW" err="1">
                <a:ea typeface="新細明體"/>
              </a:rPr>
              <a:t>MARVELL</a:t>
            </a:r>
            <a:r>
              <a:rPr lang="en-US" altLang="zh-TW">
                <a:ea typeface="新細明體"/>
              </a:rPr>
              <a:t> AQTION LINUX </a:t>
            </a:r>
            <a:r>
              <a:rPr lang="en-US" altLang="zh-TW" err="1">
                <a:ea typeface="新細明體"/>
              </a:rPr>
              <a:t>DRIVER</a:t>
            </a:r>
            <a:r>
              <a:rPr lang="zh-TW" altLang="en-US" err="1">
                <a:ea typeface="新細明體"/>
              </a:rPr>
              <a:t>下載並安裝驅動程式，即可在</a:t>
            </a:r>
            <a:r>
              <a:rPr lang="en-US" altLang="zh-TW" err="1">
                <a:ea typeface="新細明體"/>
              </a:rPr>
              <a:t>UBUNTU</a:t>
            </a:r>
            <a:r>
              <a:rPr lang="en-US" altLang="zh-TW">
                <a:ea typeface="新細明體"/>
              </a:rPr>
              <a:t> OS</a:t>
            </a:r>
            <a:r>
              <a:rPr lang="zh-TW" altLang="en-US">
                <a:ea typeface="新細明體"/>
              </a:rPr>
              <a:t>使用</a:t>
            </a:r>
            <a:r>
              <a:rPr lang="en-US" altLang="zh-TW">
                <a:ea typeface="新細明體"/>
              </a:rPr>
              <a:t>QXG-10G2T</a:t>
            </a:r>
            <a:r>
              <a:rPr lang="zh-TW" altLang="en-US">
                <a:ea typeface="新細明體"/>
              </a:rPr>
              <a:t>網路擴充卡。以上就是如何在</a:t>
            </a:r>
            <a:r>
              <a:rPr lang="en-US" altLang="zh-TW">
                <a:ea typeface="新細明體"/>
              </a:rPr>
              <a:t>MARVELL</a:t>
            </a:r>
            <a:r>
              <a:rPr lang="zh-TW" altLang="en-US">
                <a:ea typeface="新細明體"/>
              </a:rPr>
              <a:t>下載</a:t>
            </a:r>
            <a:r>
              <a:rPr lang="en-US" altLang="zh-TW">
                <a:ea typeface="新細明體"/>
              </a:rPr>
              <a:t>QXG-10G2T</a:t>
            </a:r>
            <a:r>
              <a:rPr lang="zh-TW" altLang="en-US">
                <a:ea typeface="新細明體"/>
              </a:rPr>
              <a:t>運行所需驅動程式的完整教學。</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19</a:t>
            </a:fld>
            <a:endParaRPr lang="zh-TW" altLang="en-US"/>
          </a:p>
        </p:txBody>
      </p:sp>
    </p:spTree>
    <p:extLst>
      <p:ext uri="{BB962C8B-B14F-4D97-AF65-F5344CB8AC3E}">
        <p14:creationId xmlns:p14="http://schemas.microsoft.com/office/powerpoint/2010/main" val="274871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在企業或是工作室環境中，我們經常會需要透過雲端與同事共享文件，但在遇到大量文件的時候，使用現有的</a:t>
            </a:r>
            <a:r>
              <a:rPr lang="en-US" altLang="zh-TW" dirty="0">
                <a:ea typeface="新細明體"/>
              </a:rPr>
              <a:t>2.5G</a:t>
            </a:r>
            <a:r>
              <a:rPr lang="zh-TW">
                <a:ea typeface="新細明體"/>
              </a:rPr>
              <a:t>或是</a:t>
            </a:r>
            <a:r>
              <a:rPr lang="en-US" altLang="zh-TW" dirty="0">
                <a:ea typeface="新細明體"/>
              </a:rPr>
              <a:t>1G</a:t>
            </a:r>
            <a:r>
              <a:rPr lang="zh-TW">
                <a:ea typeface="新細明體"/>
              </a:rPr>
              <a:t>網路就會需要漫長的等待時間，導致許多人仍然會選擇使用</a:t>
            </a:r>
            <a:r>
              <a:rPr lang="en-US" altLang="zh-TW" dirty="0">
                <a:ea typeface="新細明體"/>
              </a:rPr>
              <a:t>USB</a:t>
            </a:r>
            <a:r>
              <a:rPr lang="zh-TW">
                <a:ea typeface="新細明體"/>
              </a:rPr>
              <a:t>來共享大型文件。為了解決漫長的等待時間或是使用</a:t>
            </a:r>
            <a:r>
              <a:rPr lang="en-US" altLang="zh-TW" dirty="0">
                <a:ea typeface="新細明體"/>
              </a:rPr>
              <a:t>USB</a:t>
            </a:r>
            <a:r>
              <a:rPr lang="zh-TW">
                <a:ea typeface="新細明體"/>
              </a:rPr>
              <a:t>的不便利性，</a:t>
            </a:r>
            <a:r>
              <a:rPr lang="en-US" altLang="zh-TW" dirty="0">
                <a:ea typeface="新細明體"/>
              </a:rPr>
              <a:t>QNAP</a:t>
            </a:r>
            <a:r>
              <a:rPr lang="zh-TW">
                <a:ea typeface="新細明體"/>
              </a:rPr>
              <a:t>強烈推薦為您的小型網路環境升級</a:t>
            </a:r>
            <a:r>
              <a:rPr lang="en-US" altLang="zh-TW" dirty="0">
                <a:ea typeface="新細明體"/>
              </a:rPr>
              <a:t>10G</a:t>
            </a:r>
            <a:r>
              <a:rPr lang="zh-TW">
                <a:ea typeface="新細明體"/>
              </a:rPr>
              <a:t>網路。</a:t>
            </a:r>
            <a:r>
              <a:rPr lang="en-US" altLang="zh-TW" dirty="0">
                <a:ea typeface="新細明體"/>
              </a:rPr>
              <a:t>10G</a:t>
            </a:r>
            <a:r>
              <a:rPr lang="zh-TW">
                <a:ea typeface="新細明體"/>
              </a:rPr>
              <a:t>網路可以在幾秒鐘內打開一個大型文件，讓您輕鬆與同事分享、合作。在不使用</a:t>
            </a:r>
            <a:r>
              <a:rPr lang="en-US" altLang="zh-TW" dirty="0">
                <a:ea typeface="新細明體"/>
              </a:rPr>
              <a:t>USB</a:t>
            </a:r>
            <a:r>
              <a:rPr lang="zh-TW">
                <a:ea typeface="新細明體"/>
              </a:rPr>
              <a:t>的情況下，透過</a:t>
            </a:r>
            <a:r>
              <a:rPr lang="en-US" altLang="zh-TW" dirty="0">
                <a:ea typeface="新細明體"/>
              </a:rPr>
              <a:t>10G</a:t>
            </a:r>
            <a:r>
              <a:rPr lang="zh-TW">
                <a:ea typeface="新細明體"/>
              </a:rPr>
              <a:t>網路在幾分鐘內將大型文件備份到您的電腦或是</a:t>
            </a:r>
            <a:r>
              <a:rPr lang="en-US" altLang="zh-TW" dirty="0">
                <a:ea typeface="新細明體"/>
              </a:rPr>
              <a:t>NAS</a:t>
            </a:r>
            <a:r>
              <a:rPr lang="zh-TW">
                <a:ea typeface="新細明體"/>
              </a:rPr>
              <a:t>，大幅提升效率與便利性。相對以往的</a:t>
            </a:r>
            <a:r>
              <a:rPr lang="en-US" altLang="zh-TW" dirty="0">
                <a:ea typeface="新細明體"/>
              </a:rPr>
              <a:t>1G</a:t>
            </a:r>
            <a:r>
              <a:rPr lang="zh-TW">
                <a:ea typeface="新細明體"/>
              </a:rPr>
              <a:t>網路，僅需花費</a:t>
            </a:r>
            <a:r>
              <a:rPr lang="en-US" altLang="zh-TW" dirty="0">
                <a:ea typeface="新細明體"/>
              </a:rPr>
              <a:t>1/10</a:t>
            </a:r>
            <a:r>
              <a:rPr lang="zh-TW">
                <a:ea typeface="新細明體"/>
              </a:rPr>
              <a:t>的時間，如果您是影音編輯工作者、獨立開發者或是大量傳輸數據使用者，升級</a:t>
            </a:r>
            <a:r>
              <a:rPr lang="en-US" altLang="zh-TW" dirty="0">
                <a:ea typeface="新細明體"/>
              </a:rPr>
              <a:t>10G</a:t>
            </a:r>
            <a:r>
              <a:rPr lang="zh-TW">
                <a:ea typeface="新細明體"/>
              </a:rPr>
              <a:t>網路絕對是一項您不能錯過的好選擇，透過</a:t>
            </a:r>
            <a:r>
              <a:rPr lang="en-US" altLang="zh-TW" dirty="0">
                <a:ea typeface="新細明體"/>
              </a:rPr>
              <a:t>10G</a:t>
            </a:r>
            <a:r>
              <a:rPr lang="zh-TW">
                <a:ea typeface="新細明體"/>
              </a:rPr>
              <a:t>網路輕鬆將您的素材、程式文件和寶貴資料上傳並集中存儲到</a:t>
            </a:r>
            <a:r>
              <a:rPr lang="en-US" altLang="zh-TW" dirty="0">
                <a:ea typeface="新細明體"/>
              </a:rPr>
              <a:t>NAS</a:t>
            </a:r>
            <a:r>
              <a:rPr lang="zh-TW">
                <a:ea typeface="新細明體"/>
              </a:rPr>
              <a:t>，不僅可以簡化工作流程，還可以保留工作設備的存儲空間，進而節省等待時間大幅提高工作效率。</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a:t>
            </a:fld>
            <a:endParaRPr lang="zh-TW" altLang="en-US"/>
          </a:p>
        </p:txBody>
      </p:sp>
    </p:spTree>
    <p:extLst>
      <p:ext uri="{BB962C8B-B14F-4D97-AF65-F5344CB8AC3E}">
        <p14:creationId xmlns:p14="http://schemas.microsoft.com/office/powerpoint/2010/main" val="3200720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這張網卡</a:t>
            </a:r>
            <a:r>
              <a:rPr lang="en-US" altLang="zh-TW" dirty="0">
                <a:ea typeface="新細明體"/>
              </a:rPr>
              <a:t>QNAP</a:t>
            </a:r>
            <a:r>
              <a:rPr lang="zh-TW" altLang="en-US">
                <a:ea typeface="新細明體"/>
              </a:rPr>
              <a:t>提供</a:t>
            </a:r>
            <a:r>
              <a:rPr lang="en-US" altLang="zh-TW" dirty="0">
                <a:ea typeface="新細明體"/>
              </a:rPr>
              <a:t>3</a:t>
            </a:r>
            <a:r>
              <a:rPr lang="zh-TW" altLang="en-US">
                <a:ea typeface="新細明體"/>
              </a:rPr>
              <a:t>年的免費產品保固，想了解更多保固相關資訊可以點擊下在</a:t>
            </a:r>
            <a:r>
              <a:rPr lang="en-US" altLang="zh-TW" dirty="0">
                <a:ea typeface="新細明體"/>
              </a:rPr>
              <a:t>QNAP</a:t>
            </a:r>
            <a:r>
              <a:rPr lang="zh-TW" altLang="en-US">
                <a:ea typeface="新細明體"/>
              </a:rPr>
              <a:t>保固服務超連結或是在搜尋引擎輸入網址前往。</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20</a:t>
            </a:fld>
            <a:endParaRPr lang="zh-TW" altLang="en-US"/>
          </a:p>
        </p:txBody>
      </p:sp>
    </p:spTree>
    <p:extLst>
      <p:ext uri="{BB962C8B-B14F-4D97-AF65-F5344CB8AC3E}">
        <p14:creationId xmlns:p14="http://schemas.microsoft.com/office/powerpoint/2010/main" val="2303003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這邊是</a:t>
            </a:r>
            <a:r>
              <a:rPr lang="en-US" altLang="zh-TW"/>
              <a:t>QXG-10G2T</a:t>
            </a:r>
            <a:r>
              <a:rPr lang="zh-TW" altLang="en-US"/>
              <a:t>的詳細規格整理，重要訊息都幫您整理在表格內，以上就是</a:t>
            </a:r>
            <a:r>
              <a:rPr lang="en-US" altLang="zh-TW"/>
              <a:t>QXG-10G2T</a:t>
            </a:r>
            <a:r>
              <a:rPr lang="zh-TW" altLang="en-US"/>
              <a:t>的規格說明。</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21</a:t>
            </a:fld>
            <a:endParaRPr lang="zh-TW" altLang="en-US"/>
          </a:p>
        </p:txBody>
      </p:sp>
    </p:spTree>
    <p:extLst>
      <p:ext uri="{BB962C8B-B14F-4D97-AF65-F5344CB8AC3E}">
        <p14:creationId xmlns:p14="http://schemas.microsoft.com/office/powerpoint/2010/main" val="3598199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接下來我們就會進到QXG-10G2T的效能實測環節。</a:t>
            </a:r>
            <a:endParaRPr lang="zh-TW" altLang="en-US"/>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22</a:t>
            </a:fld>
            <a:endParaRPr lang="zh-TW" altLang="en-US"/>
          </a:p>
        </p:txBody>
      </p:sp>
    </p:spTree>
    <p:extLst>
      <p:ext uri="{BB962C8B-B14F-4D97-AF65-F5344CB8AC3E}">
        <p14:creationId xmlns:p14="http://schemas.microsoft.com/office/powerpoint/2010/main" val="484616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首先為各位帶來的是</a:t>
            </a:r>
            <a:r>
              <a:rPr lang="en-US" altLang="zh-TW" dirty="0"/>
              <a:t>2 X 10GbE </a:t>
            </a:r>
            <a:r>
              <a:rPr lang="en-US" altLang="zh-TW" dirty="0" err="1"/>
              <a:t>SMB</a:t>
            </a:r>
            <a:r>
              <a:rPr lang="zh-TW" altLang="en-US" dirty="0" err="1"/>
              <a:t>循環吞吐效能的</a:t>
            </a:r>
            <a:r>
              <a:rPr lang="en-US" altLang="zh-TW" dirty="0"/>
              <a:t> Live DEMO</a:t>
            </a:r>
            <a:r>
              <a:rPr lang="zh-TW" altLang="en-US" dirty="0"/>
              <a:t>。</a:t>
            </a:r>
            <a:endParaRPr lang="zh-TW" dirty="0"/>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23</a:t>
            </a:fld>
            <a:endParaRPr lang="zh-TW" altLang="en-US"/>
          </a:p>
        </p:txBody>
      </p:sp>
    </p:spTree>
    <p:extLst>
      <p:ext uri="{BB962C8B-B14F-4D97-AF65-F5344CB8AC3E}">
        <p14:creationId xmlns:p14="http://schemas.microsoft.com/office/powerpoint/2010/main" val="3542096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err="1"/>
              <a:t>以上就是今天這張網卡的LIVE</a:t>
            </a:r>
            <a:r>
              <a:rPr lang="en-US"/>
              <a:t> DEMO。接著我們看到這張網卡在QNAP實驗室測出來的表現是怎麼樣吧。簡報下方是實驗室的測試環境。可以看到在僅使用1個10G網路埠的情境下。QXG-10G2T的寫入和讀取都達到將近1200MB/s的傳輸速度；使用兩個10G網路埠的情況下寫入和讀取的傳輸速度則是達到2226MB/s和2354MB/s。</a:t>
            </a:r>
            <a:endParaRPr lang="zh-TW" altLang="en-US"/>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24</a:t>
            </a:fld>
            <a:endParaRPr lang="zh-TW" altLang="en-US"/>
          </a:p>
        </p:txBody>
      </p:sp>
    </p:spTree>
    <p:extLst>
      <p:ext uri="{BB962C8B-B14F-4D97-AF65-F5344CB8AC3E}">
        <p14:creationId xmlns:p14="http://schemas.microsoft.com/office/powerpoint/2010/main" val="762365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接著看到這張網卡在檔案拖拉的表現，使用一個10G網路埠的情況下上傳和下載的傳輸速度分別達到919MB/s和1051MB/s；使用兩個10G網路埠的情況下則是達到1074MB/s和1830MB/</a:t>
            </a:r>
            <a:r>
              <a:rPr lang="en-US" dirty="0" err="1"/>
              <a:t>s，做到大型檔案傳輸一樣相當迅速</a:t>
            </a:r>
            <a:r>
              <a:rPr lang="en-US" dirty="0"/>
              <a:t>。</a:t>
            </a:r>
            <a:endParaRPr lang="zh-TW" altLang="en-US" dirty="0"/>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25</a:t>
            </a:fld>
            <a:endParaRPr lang="zh-TW" altLang="en-US"/>
          </a:p>
        </p:txBody>
      </p:sp>
    </p:spTree>
    <p:extLst>
      <p:ext uri="{BB962C8B-B14F-4D97-AF65-F5344CB8AC3E}">
        <p14:creationId xmlns:p14="http://schemas.microsoft.com/office/powerpoint/2010/main" val="429729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最後一個部分則會介紹</a:t>
            </a:r>
            <a:r>
              <a:rPr lang="en-US" altLang="zh-TW"/>
              <a:t>QXG-10G2T</a:t>
            </a:r>
            <a:r>
              <a:rPr lang="zh-TW" altLang="en-US"/>
              <a:t>如何搭配</a:t>
            </a:r>
            <a:r>
              <a:rPr lang="en-US" altLang="zh-TW"/>
              <a:t>QNAP</a:t>
            </a:r>
            <a:r>
              <a:rPr lang="zh-TW" altLang="en-US"/>
              <a:t>產品實現多種提速方案，搭建高速網路環境。</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26</a:t>
            </a:fld>
            <a:endParaRPr lang="zh-TW" altLang="en-US"/>
          </a:p>
        </p:txBody>
      </p:sp>
    </p:spTree>
    <p:extLst>
      <p:ext uri="{BB962C8B-B14F-4D97-AF65-F5344CB8AC3E}">
        <p14:creationId xmlns:p14="http://schemas.microsoft.com/office/powerpoint/2010/main" val="2196737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首先可以搭配</a:t>
            </a:r>
            <a:r>
              <a:rPr lang="en-US" altLang="zh-TW"/>
              <a:t>QHora</a:t>
            </a:r>
            <a:r>
              <a:rPr lang="zh-TW" altLang="en-US"/>
              <a:t>打造高速混合網路架構。使用</a:t>
            </a:r>
            <a:r>
              <a:rPr lang="en-US" altLang="zh-TW"/>
              <a:t>QHora-301W</a:t>
            </a:r>
            <a:r>
              <a:rPr lang="zh-TW" altLang="en-US"/>
              <a:t>建立高速混合網路配置，支援</a:t>
            </a:r>
            <a:r>
              <a:rPr lang="en-US" altLang="zh-TW"/>
              <a:t>WIFI6</a:t>
            </a:r>
            <a:r>
              <a:rPr lang="zh-TW" altLang="en-US"/>
              <a:t>無線傳輸和</a:t>
            </a:r>
            <a:r>
              <a:rPr lang="en-US" altLang="zh-TW"/>
              <a:t>10G</a:t>
            </a:r>
            <a:r>
              <a:rPr lang="zh-TW" altLang="en-US"/>
              <a:t>有線網路，提供企業級</a:t>
            </a:r>
            <a:r>
              <a:rPr lang="en-US" altLang="zh-TW"/>
              <a:t>SD-WAN VPN</a:t>
            </a:r>
            <a:r>
              <a:rPr lang="zh-TW" altLang="en-US"/>
              <a:t>組網能力，透過雲端一次部署多點區域網路，滿足企業在新時代對網路架構遠距、無線以及有線連線的多重需求，快速組建私網，大幅節省</a:t>
            </a:r>
            <a:r>
              <a:rPr lang="en-US" altLang="zh-TW"/>
              <a:t>IT</a:t>
            </a:r>
            <a:r>
              <a:rPr lang="zh-TW" altLang="en-US"/>
              <a:t>人力和管理成本。</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27</a:t>
            </a:fld>
            <a:endParaRPr lang="zh-TW" altLang="en-US"/>
          </a:p>
        </p:txBody>
      </p:sp>
    </p:spTree>
    <p:extLst>
      <p:ext uri="{BB962C8B-B14F-4D97-AF65-F5344CB8AC3E}">
        <p14:creationId xmlns:p14="http://schemas.microsoft.com/office/powerpoint/2010/main" val="1994811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第二種則是</a:t>
            </a:r>
            <a:r>
              <a:rPr lang="en-US" altLang="zh-TW" dirty="0">
                <a:ea typeface="新細明體"/>
              </a:rPr>
              <a:t>PC/</a:t>
            </a:r>
            <a:r>
              <a:rPr lang="zh-TW" altLang="en-US">
                <a:ea typeface="新細明體"/>
              </a:rPr>
              <a:t>工作站經濟題速方案，透過</a:t>
            </a:r>
            <a:r>
              <a:rPr lang="en-US" altLang="zh-TW" dirty="0">
                <a:ea typeface="新細明體"/>
              </a:rPr>
              <a:t>QNAP</a:t>
            </a:r>
            <a:r>
              <a:rPr lang="zh-TW" altLang="en-US">
                <a:ea typeface="新細明體"/>
              </a:rPr>
              <a:t>多元的產品線，如網路交換器，讓您快速透過</a:t>
            </a:r>
            <a:r>
              <a:rPr lang="en-US" altLang="zh-TW" dirty="0">
                <a:ea typeface="新細明體"/>
              </a:rPr>
              <a:t>QXG-10G2T</a:t>
            </a:r>
            <a:r>
              <a:rPr lang="zh-TW" altLang="en-US">
                <a:ea typeface="新細明體"/>
              </a:rPr>
              <a:t>將您的整體網路環境升級到</a:t>
            </a:r>
            <a:r>
              <a:rPr lang="en-US" altLang="zh-TW" dirty="0">
                <a:ea typeface="新細明體"/>
              </a:rPr>
              <a:t>10G</a:t>
            </a:r>
            <a:r>
              <a:rPr lang="zh-TW" altLang="en-US">
                <a:ea typeface="新細明體"/>
              </a:rPr>
              <a:t>，加速大檔分享與密集檔案傳輸，滿足高頻寬應用情景。</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28</a:t>
            </a:fld>
            <a:endParaRPr lang="zh-TW" altLang="en-US"/>
          </a:p>
        </p:txBody>
      </p:sp>
    </p:spTree>
    <p:extLst>
      <p:ext uri="{BB962C8B-B14F-4D97-AF65-F5344CB8AC3E}">
        <p14:creationId xmlns:p14="http://schemas.microsoft.com/office/powerpoint/2010/main" val="1393895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a:t>
            </a:r>
            <a:r>
              <a:rPr lang="zh-TW" altLang="en-US"/>
              <a:t>推出多種網管型</a:t>
            </a:r>
            <a:r>
              <a:rPr lang="en-US" altLang="zh-TW"/>
              <a:t>10G</a:t>
            </a:r>
            <a:r>
              <a:rPr lang="zh-TW" altLang="en-US"/>
              <a:t>網路交換器，讓您輕鬆建構多條</a:t>
            </a:r>
            <a:r>
              <a:rPr lang="en-US" altLang="zh-TW"/>
              <a:t>10G</a:t>
            </a:r>
            <a:r>
              <a:rPr lang="zh-TW" altLang="en-US"/>
              <a:t>聚合網路高速協作環境，可以看到簡報上的</a:t>
            </a:r>
            <a:r>
              <a:rPr lang="en-US" altLang="zh-TW"/>
              <a:t>QSW-M3216R-8S8T</a:t>
            </a:r>
            <a:r>
              <a:rPr lang="zh-TW" altLang="en-US"/>
              <a:t>、</a:t>
            </a:r>
            <a:r>
              <a:rPr lang="en-US" altLang="zh-TW"/>
              <a:t>QSW-M408-2C</a:t>
            </a:r>
            <a:r>
              <a:rPr lang="zh-TW" altLang="en-US"/>
              <a:t>和</a:t>
            </a:r>
            <a:r>
              <a:rPr lang="en-US" altLang="zh-TW"/>
              <a:t>QSW-M2106PR-2S2T</a:t>
            </a:r>
            <a:r>
              <a:rPr lang="zh-TW" altLang="en-US"/>
              <a:t>，就已經提供不同數量、不同種類，包含</a:t>
            </a:r>
            <a:r>
              <a:rPr lang="en-US" altLang="zh-TW"/>
              <a:t>RJ45</a:t>
            </a:r>
            <a:r>
              <a:rPr lang="zh-TW" altLang="en-US"/>
              <a:t>乙太網路埠、光線埠、複合埠以及</a:t>
            </a:r>
            <a:r>
              <a:rPr lang="en-US" altLang="zh-TW"/>
              <a:t>POE++</a:t>
            </a:r>
            <a:r>
              <a:rPr lang="zh-TW" altLang="en-US"/>
              <a:t>，多樣的網路埠組合，想了解更多支援</a:t>
            </a:r>
            <a:r>
              <a:rPr lang="en-US" altLang="zh-TW"/>
              <a:t>10G</a:t>
            </a:r>
            <a:r>
              <a:rPr lang="zh-TW" altLang="en-US"/>
              <a:t>網路速度的</a:t>
            </a:r>
            <a:r>
              <a:rPr lang="en-US" altLang="zh-TW"/>
              <a:t>QNAP</a:t>
            </a:r>
            <a:r>
              <a:rPr lang="zh-TW" altLang="en-US"/>
              <a:t>網路交換器，可以點擊下方超連結前往查看。</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29</a:t>
            </a:fld>
            <a:endParaRPr lang="zh-TW" altLang="en-US"/>
          </a:p>
        </p:txBody>
      </p:sp>
    </p:spTree>
    <p:extLst>
      <p:ext uri="{BB962C8B-B14F-4D97-AF65-F5344CB8AC3E}">
        <p14:creationId xmlns:p14="http://schemas.microsoft.com/office/powerpoint/2010/main" val="31300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眾多</a:t>
            </a:r>
            <a:r>
              <a:rPr lang="en-US" altLang="zh-TW" dirty="0">
                <a:ea typeface="新細明體"/>
              </a:rPr>
              <a:t>QNAP</a:t>
            </a:r>
            <a:r>
              <a:rPr lang="zh-TW">
                <a:ea typeface="新細明體"/>
              </a:rPr>
              <a:t>推出的</a:t>
            </a:r>
            <a:r>
              <a:rPr lang="en-US" altLang="zh-TW" dirty="0">
                <a:ea typeface="新細明體"/>
              </a:rPr>
              <a:t>NAS</a:t>
            </a:r>
            <a:r>
              <a:rPr lang="zh-TW">
                <a:ea typeface="新細明體"/>
              </a:rPr>
              <a:t>中，橫跨不同系列，包含企業級、高階</a:t>
            </a:r>
            <a:r>
              <a:rPr lang="en-US" altLang="zh-TW" dirty="0">
                <a:ea typeface="新細明體"/>
              </a:rPr>
              <a:t>SMB</a:t>
            </a:r>
            <a:r>
              <a:rPr lang="zh-TW">
                <a:ea typeface="新細明體"/>
              </a:rPr>
              <a:t>、中階</a:t>
            </a:r>
            <a:r>
              <a:rPr lang="en-US" altLang="zh-TW" dirty="0">
                <a:ea typeface="新細明體"/>
              </a:rPr>
              <a:t>SMB</a:t>
            </a:r>
            <a:r>
              <a:rPr lang="zh-TW">
                <a:ea typeface="新細明體"/>
              </a:rPr>
              <a:t>、入門級</a:t>
            </a:r>
            <a:r>
              <a:rPr lang="en-US" altLang="zh-TW" dirty="0">
                <a:ea typeface="新細明體"/>
              </a:rPr>
              <a:t>SMB</a:t>
            </a:r>
            <a:r>
              <a:rPr lang="zh-TW">
                <a:ea typeface="新細明體"/>
              </a:rPr>
              <a:t>和</a:t>
            </a:r>
            <a:r>
              <a:rPr lang="en-US" altLang="zh-TW" dirty="0">
                <a:ea typeface="新細明體"/>
              </a:rPr>
              <a:t>Thunderbolt NAS</a:t>
            </a:r>
            <a:r>
              <a:rPr lang="zh-TW">
                <a:ea typeface="新細明體"/>
              </a:rPr>
              <a:t>，將近</a:t>
            </a:r>
            <a:r>
              <a:rPr lang="en-US" altLang="zh-TW" dirty="0">
                <a:ea typeface="新細明體"/>
              </a:rPr>
              <a:t>40%</a:t>
            </a:r>
            <a:r>
              <a:rPr lang="zh-TW">
                <a:ea typeface="新細明體"/>
              </a:rPr>
              <a:t>皆已內建</a:t>
            </a:r>
            <a:r>
              <a:rPr lang="en-US" altLang="zh-TW" dirty="0">
                <a:ea typeface="新細明體"/>
              </a:rPr>
              <a:t>10G</a:t>
            </a:r>
            <a:r>
              <a:rPr lang="zh-TW">
                <a:ea typeface="新細明體"/>
              </a:rPr>
              <a:t>網路。在未來企業或是工作室選購升級</a:t>
            </a:r>
            <a:r>
              <a:rPr lang="en-US" altLang="zh-TW" dirty="0">
                <a:ea typeface="新細明體"/>
              </a:rPr>
              <a:t>QNAP NAS</a:t>
            </a:r>
            <a:r>
              <a:rPr lang="zh-TW">
                <a:ea typeface="新細明體"/>
              </a:rPr>
              <a:t>的時候，有非常高的機會會選擇上述內建</a:t>
            </a:r>
            <a:r>
              <a:rPr lang="en-US" altLang="zh-TW" dirty="0">
                <a:ea typeface="新細明體"/>
              </a:rPr>
              <a:t>10G</a:t>
            </a:r>
            <a:r>
              <a:rPr lang="zh-TW">
                <a:ea typeface="新細明體"/>
              </a:rPr>
              <a:t>網路的</a:t>
            </a:r>
            <a:r>
              <a:rPr lang="en-US" altLang="zh-TW" dirty="0">
                <a:ea typeface="新細明體"/>
              </a:rPr>
              <a:t>QNAP NAS</a:t>
            </a:r>
            <a:r>
              <a:rPr lang="zh-TW">
                <a:ea typeface="新細明體"/>
              </a:rPr>
              <a:t>系列，為您的其他設備升級</a:t>
            </a:r>
            <a:r>
              <a:rPr lang="en-US" altLang="zh-TW" dirty="0">
                <a:ea typeface="新細明體"/>
              </a:rPr>
              <a:t>10G</a:t>
            </a:r>
            <a:r>
              <a:rPr lang="zh-TW">
                <a:ea typeface="新細明體"/>
              </a:rPr>
              <a:t>網路，完整發揮新選購</a:t>
            </a:r>
            <a:r>
              <a:rPr lang="en-US" altLang="zh-TW" dirty="0">
                <a:ea typeface="新細明體"/>
              </a:rPr>
              <a:t>QNAP NAS</a:t>
            </a:r>
            <a:r>
              <a:rPr lang="zh-TW">
                <a:ea typeface="新細明體"/>
              </a:rPr>
              <a:t>的傳輸效能，便是一個必要之舉。</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a:t>
            </a:fld>
            <a:endParaRPr lang="zh-TW" altLang="en-US"/>
          </a:p>
        </p:txBody>
      </p:sp>
    </p:spTree>
    <p:extLst>
      <p:ext uri="{BB962C8B-B14F-4D97-AF65-F5344CB8AC3E}">
        <p14:creationId xmlns:p14="http://schemas.microsoft.com/office/powerpoint/2010/main" val="1398383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最後則是跟大家介紹</a:t>
            </a:r>
            <a:r>
              <a:rPr lang="en-US" dirty="0"/>
              <a:t>QNAP</a:t>
            </a:r>
            <a:r>
              <a:rPr lang="zh-TW">
                <a:ea typeface="新細明體"/>
              </a:rPr>
              <a:t>多元產品線提供的</a:t>
            </a:r>
            <a:r>
              <a:rPr lang="en-US" altLang="zh-TW" dirty="0">
                <a:ea typeface="新細明體"/>
              </a:rPr>
              <a:t>10G</a:t>
            </a:r>
            <a:r>
              <a:rPr lang="zh-TW">
                <a:ea typeface="新細明體"/>
              </a:rPr>
              <a:t>網路轉接裝置。</a:t>
            </a:r>
            <a:r>
              <a:rPr lang="en-US" altLang="zh-TW" dirty="0">
                <a:ea typeface="新細明體"/>
              </a:rPr>
              <a:t>QNAP QNA</a:t>
            </a:r>
            <a:r>
              <a:rPr lang="zh-TW">
                <a:ea typeface="新細明體"/>
              </a:rPr>
              <a:t>系列轉換器，兩者都需要您的主機或是筆電支援</a:t>
            </a:r>
            <a:r>
              <a:rPr lang="en-US" altLang="zh-TW" dirty="0">
                <a:ea typeface="新細明體"/>
              </a:rPr>
              <a:t>Thunderbolt 3 </a:t>
            </a:r>
            <a:r>
              <a:rPr lang="zh-TW">
                <a:ea typeface="新細明體"/>
              </a:rPr>
              <a:t>或以上。金色接頭的</a:t>
            </a:r>
            <a:r>
              <a:rPr lang="en-US" altLang="zh-TW" dirty="0">
                <a:ea typeface="新細明體"/>
              </a:rPr>
              <a:t>QNA-T310G1S</a:t>
            </a:r>
            <a:r>
              <a:rPr lang="zh-TW">
                <a:ea typeface="新細明體"/>
              </a:rPr>
              <a:t>支援</a:t>
            </a:r>
            <a:r>
              <a:rPr lang="en-US" altLang="zh-TW" dirty="0">
                <a:ea typeface="新細明體"/>
              </a:rPr>
              <a:t>10/1G</a:t>
            </a:r>
            <a:r>
              <a:rPr lang="zh-TW">
                <a:ea typeface="新細明體"/>
              </a:rPr>
              <a:t>兩速網路速度，使用的是</a:t>
            </a:r>
            <a:r>
              <a:rPr lang="en-US" altLang="zh-TW" dirty="0">
                <a:ea typeface="新細明體"/>
              </a:rPr>
              <a:t>SFP+</a:t>
            </a:r>
            <a:r>
              <a:rPr lang="zh-TW">
                <a:ea typeface="新細明體"/>
              </a:rPr>
              <a:t>光纖連接埠；黑色接頭的</a:t>
            </a:r>
            <a:r>
              <a:rPr lang="en-US" altLang="zh-TW" dirty="0">
                <a:ea typeface="新細明體"/>
              </a:rPr>
              <a:t>QNA-T310G1T</a:t>
            </a:r>
            <a:r>
              <a:rPr lang="zh-TW">
                <a:ea typeface="新細明體"/>
              </a:rPr>
              <a:t>支援</a:t>
            </a:r>
            <a:r>
              <a:rPr lang="en-US" altLang="zh-TW" dirty="0">
                <a:ea typeface="新細明體"/>
              </a:rPr>
              <a:t>10/5/2.5/1G</a:t>
            </a:r>
            <a:r>
              <a:rPr lang="zh-TW">
                <a:ea typeface="新細明體"/>
              </a:rPr>
              <a:t>和</a:t>
            </a:r>
            <a:r>
              <a:rPr lang="en-US" altLang="zh-TW" dirty="0">
                <a:ea typeface="新細明體"/>
              </a:rPr>
              <a:t>100Mb</a:t>
            </a:r>
            <a:r>
              <a:rPr lang="zh-TW">
                <a:ea typeface="新細明體"/>
              </a:rPr>
              <a:t>五速網路速度，使用的則是</a:t>
            </a:r>
            <a:r>
              <a:rPr lang="en-US" altLang="zh-TW" dirty="0">
                <a:ea typeface="新細明體"/>
              </a:rPr>
              <a:t>RJ45 NBASE-T</a:t>
            </a:r>
            <a:r>
              <a:rPr lang="zh-TW">
                <a:ea typeface="新細明體"/>
              </a:rPr>
              <a:t>乙太網路連接埠。以上就是今天這張網卡</a:t>
            </a:r>
            <a:r>
              <a:rPr lang="en-US" altLang="zh-TW" dirty="0">
                <a:ea typeface="新細明體"/>
              </a:rPr>
              <a:t>QXG-10G2T</a:t>
            </a:r>
            <a:r>
              <a:rPr lang="zh-TW">
                <a:ea typeface="新細明體"/>
              </a:rPr>
              <a:t>的完整介紹。</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30</a:t>
            </a:fld>
            <a:endParaRPr lang="zh-TW" altLang="en-US"/>
          </a:p>
        </p:txBody>
      </p:sp>
    </p:spTree>
    <p:extLst>
      <p:ext uri="{BB962C8B-B14F-4D97-AF65-F5344CB8AC3E}">
        <p14:creationId xmlns:p14="http://schemas.microsoft.com/office/powerpoint/2010/main" val="3225281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第三種則是</a:t>
            </a:r>
            <a:r>
              <a:rPr lang="en-US" altLang="zh-TW" dirty="0">
                <a:ea typeface="新細明體"/>
              </a:rPr>
              <a:t>MAC/WINDOWS</a:t>
            </a:r>
            <a:r>
              <a:rPr lang="zh-TW">
                <a:ea typeface="新細明體"/>
              </a:rPr>
              <a:t>筆電輕巧提速方案，透過</a:t>
            </a:r>
            <a:r>
              <a:rPr lang="en-US" altLang="zh-TW" dirty="0">
                <a:ea typeface="新細明體"/>
              </a:rPr>
              <a:t>QNAP</a:t>
            </a:r>
            <a:r>
              <a:rPr lang="zh-TW">
                <a:ea typeface="新細明體"/>
              </a:rPr>
              <a:t>多元產品線提供的轉接裝置，讓您的設備在沒有網路埠的情況下也能輕鬆升級</a:t>
            </a:r>
            <a:r>
              <a:rPr lang="en-US" altLang="zh-TW" dirty="0">
                <a:ea typeface="新細明體"/>
              </a:rPr>
              <a:t>10G</a:t>
            </a:r>
            <a:r>
              <a:rPr lang="zh-TW">
                <a:ea typeface="新細明體"/>
              </a:rPr>
              <a:t>網路環境。再搭配</a:t>
            </a:r>
            <a:r>
              <a:rPr lang="en-US" altLang="zh-TW" dirty="0">
                <a:ea typeface="新細明體"/>
              </a:rPr>
              <a:t>QNAP NAS</a:t>
            </a:r>
            <a:r>
              <a:rPr lang="zh-TW">
                <a:ea typeface="新細明體"/>
              </a:rPr>
              <a:t>以及網路交換器，讓影音編輯工作者以及其他協作團隊都能暢享高速的存儲體驗。</a:t>
            </a:r>
          </a:p>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31</a:t>
            </a:fld>
            <a:endParaRPr lang="zh-TW" altLang="en-US"/>
          </a:p>
        </p:txBody>
      </p:sp>
    </p:spTree>
    <p:extLst>
      <p:ext uri="{BB962C8B-B14F-4D97-AF65-F5344CB8AC3E}">
        <p14:creationId xmlns:p14="http://schemas.microsoft.com/office/powerpoint/2010/main" val="3862948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QNAP NAS </a:t>
            </a:r>
            <a:r>
              <a:rPr lang="zh-TW"/>
              <a:t>有著眾多可擴充</a:t>
            </a:r>
            <a:r>
              <a:rPr lang="en-US" dirty="0"/>
              <a:t>10G</a:t>
            </a:r>
            <a:r>
              <a:rPr lang="zh-TW"/>
              <a:t>網路傳輸的機型，除了簡報上看到的這些，您也可以點擊右下方超連結前往察看更多可支援</a:t>
            </a:r>
            <a:r>
              <a:rPr lang="en-US" dirty="0"/>
              <a:t>QXG-10G2T</a:t>
            </a:r>
            <a:r>
              <a:rPr lang="zh-TW"/>
              <a:t>的</a:t>
            </a:r>
            <a:r>
              <a:rPr lang="en-US" dirty="0"/>
              <a:t>QNAP NAS</a:t>
            </a:r>
            <a:r>
              <a:rPr lang="zh-TW"/>
              <a:t>。</a:t>
            </a:r>
          </a:p>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32</a:t>
            </a:fld>
            <a:endParaRPr lang="zh-TW" altLang="en-US"/>
          </a:p>
        </p:txBody>
      </p:sp>
    </p:spTree>
    <p:extLst>
      <p:ext uri="{BB962C8B-B14F-4D97-AF65-F5344CB8AC3E}">
        <p14:creationId xmlns:p14="http://schemas.microsoft.com/office/powerpoint/2010/main" val="3148287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QXG-10G2T</a:t>
            </a:r>
            <a:r>
              <a:rPr lang="zh-TW" altLang="en-US"/>
              <a:t>，一張高效且具經濟效益的雙埠</a:t>
            </a:r>
            <a:r>
              <a:rPr lang="en-US" altLang="zh-TW"/>
              <a:t>10GBASE-T 5</a:t>
            </a:r>
            <a:r>
              <a:rPr lang="zh-TW" altLang="en-US"/>
              <a:t>速網路擴充卡。我是</a:t>
            </a:r>
            <a:r>
              <a:rPr lang="en-US" altLang="zh-TW"/>
              <a:t>Chris</a:t>
            </a:r>
            <a:r>
              <a:rPr lang="zh-TW" altLang="en-US"/>
              <a:t>，謝謝大家今天撥冗收看。</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33</a:t>
            </a:fld>
            <a:endParaRPr lang="zh-TW" altLang="en-US"/>
          </a:p>
        </p:txBody>
      </p:sp>
    </p:spTree>
    <p:extLst>
      <p:ext uri="{BB962C8B-B14F-4D97-AF65-F5344CB8AC3E}">
        <p14:creationId xmlns:p14="http://schemas.microsoft.com/office/powerpoint/2010/main" val="293908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接下來我會為您介紹這張</a:t>
            </a:r>
            <a:r>
              <a:rPr lang="en-US" dirty="0"/>
              <a:t>QNAP</a:t>
            </a:r>
            <a:r>
              <a:rPr lang="zh-TW" altLang="en-US"/>
              <a:t>全新</a:t>
            </a:r>
            <a:r>
              <a:rPr lang="en-US" dirty="0"/>
              <a:t>10G</a:t>
            </a:r>
            <a:r>
              <a:rPr lang="zh-TW" altLang="en-US"/>
              <a:t>網路擴充卡的規格。</a:t>
            </a: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4</a:t>
            </a:fld>
            <a:endParaRPr lang="zh-TW" altLang="en-US"/>
          </a:p>
        </p:txBody>
      </p:sp>
    </p:spTree>
    <p:extLst>
      <p:ext uri="{BB962C8B-B14F-4D97-AF65-F5344CB8AC3E}">
        <p14:creationId xmlns:p14="http://schemas.microsoft.com/office/powerpoint/2010/main" val="2059641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首先這張網卡是雙埠</a:t>
            </a:r>
            <a:r>
              <a:rPr lang="en-US" altLang="zh-TW"/>
              <a:t>10GBASE-T </a:t>
            </a:r>
            <a:r>
              <a:rPr lang="zh-TW" altLang="en-US"/>
              <a:t>半高網卡，搭載兩個</a:t>
            </a:r>
            <a:r>
              <a:rPr lang="en-US" altLang="zh-TW"/>
              <a:t>RJ45 10GBASE-T </a:t>
            </a:r>
            <a:r>
              <a:rPr lang="zh-TW" altLang="en-US"/>
              <a:t>網路埠，支援</a:t>
            </a:r>
            <a:r>
              <a:rPr lang="en-US" altLang="zh-TW"/>
              <a:t>10/5/2.5/1G</a:t>
            </a:r>
            <a:r>
              <a:rPr lang="zh-TW" altLang="en-US"/>
              <a:t>和</a:t>
            </a:r>
            <a:r>
              <a:rPr lang="en-US" altLang="zh-TW"/>
              <a:t>100Mb </a:t>
            </a:r>
            <a:r>
              <a:rPr lang="zh-TW" altLang="en-US"/>
              <a:t>五種網路傳輸速度。使用的網路控制晶片是</a:t>
            </a:r>
            <a:r>
              <a:rPr lang="en-US" altLang="zh-TW"/>
              <a:t>Multi-Gig</a:t>
            </a:r>
            <a:r>
              <a:rPr lang="zh-TW" altLang="en-US"/>
              <a:t>領導品牌</a:t>
            </a:r>
            <a:r>
              <a:rPr lang="en-US" altLang="zh-TW"/>
              <a:t>Marvell</a:t>
            </a:r>
            <a:r>
              <a:rPr lang="zh-TW" altLang="en-US"/>
              <a:t>推出的</a:t>
            </a:r>
            <a:r>
              <a:rPr lang="en-US" altLang="zh-TW"/>
              <a:t>AQC107</a:t>
            </a:r>
            <a:r>
              <a:rPr lang="zh-TW" altLang="en-US"/>
              <a:t>，具有強力的</a:t>
            </a:r>
            <a:r>
              <a:rPr lang="en-US" altLang="zh-TW"/>
              <a:t>CPU</a:t>
            </a:r>
            <a:r>
              <a:rPr lang="zh-TW" altLang="en-US"/>
              <a:t>卸載功能。</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5</a:t>
            </a:fld>
            <a:endParaRPr lang="zh-TW" altLang="en-US"/>
          </a:p>
        </p:txBody>
      </p:sp>
    </p:spTree>
    <p:extLst>
      <p:ext uri="{BB962C8B-B14F-4D97-AF65-F5344CB8AC3E}">
        <p14:creationId xmlns:p14="http://schemas.microsoft.com/office/powerpoint/2010/main" val="255455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接著看到這張網卡的外觀配置，主要可以分成三個部分，左手邊藍色區塊的是這張網卡的</a:t>
            </a:r>
            <a:r>
              <a:rPr lang="en-US" altLang="zh-TW" dirty="0">
                <a:ea typeface="新細明體"/>
              </a:rPr>
              <a:t>2</a:t>
            </a:r>
            <a:r>
              <a:rPr lang="zh-TW" altLang="en-US">
                <a:ea typeface="新細明體"/>
              </a:rPr>
              <a:t>個</a:t>
            </a:r>
            <a:r>
              <a:rPr lang="en-US" altLang="zh-TW" dirty="0">
                <a:ea typeface="新細明體"/>
              </a:rPr>
              <a:t>RJ45 10GBASE-T</a:t>
            </a:r>
            <a:r>
              <a:rPr lang="zh-TW" altLang="en-US">
                <a:ea typeface="新細明體"/>
              </a:rPr>
              <a:t>網路埠；右上方綠色區塊則是專為這張卡設計的晶片散熱模組和超越同級網路擴充卡，在其他</a:t>
            </a:r>
            <a:r>
              <a:rPr lang="en-US" altLang="zh-TW" dirty="0">
                <a:ea typeface="新細明體"/>
              </a:rPr>
              <a:t>10G</a:t>
            </a:r>
            <a:r>
              <a:rPr lang="zh-TW" altLang="en-US">
                <a:ea typeface="新細明體"/>
              </a:rPr>
              <a:t>網卡上很難看到的散熱風扇，透過散熱模組和散熱風扇兩者共同運作，確保晶片隨時保持最佳工作效能；右下方粉紅色區塊則是這張卡的</a:t>
            </a:r>
            <a:r>
              <a:rPr lang="en-US" altLang="zh-TW" dirty="0">
                <a:ea typeface="新細明體"/>
              </a:rPr>
              <a:t>PCIe</a:t>
            </a:r>
            <a:r>
              <a:rPr lang="zh-TW" altLang="en-US">
                <a:ea typeface="新細明體"/>
              </a:rPr>
              <a:t>傳輸介面，使用的是第</a:t>
            </a:r>
            <a:r>
              <a:rPr lang="en-US" altLang="zh-TW" dirty="0">
                <a:ea typeface="新細明體"/>
              </a:rPr>
              <a:t>3</a:t>
            </a:r>
            <a:r>
              <a:rPr lang="zh-TW" altLang="en-US">
                <a:ea typeface="新細明體"/>
              </a:rPr>
              <a:t>代</a:t>
            </a:r>
            <a:r>
              <a:rPr lang="en-US" altLang="zh-TW" dirty="0">
                <a:ea typeface="新細明體"/>
              </a:rPr>
              <a:t> x4 </a:t>
            </a:r>
            <a:r>
              <a:rPr lang="zh-TW" altLang="en-US">
                <a:ea typeface="新細明體"/>
              </a:rPr>
              <a:t>的匯流排，傳輸介面提供最高</a:t>
            </a:r>
            <a:r>
              <a:rPr lang="en-US" altLang="zh-TW" dirty="0">
                <a:ea typeface="新細明體"/>
              </a:rPr>
              <a:t>32Gbit/s </a:t>
            </a:r>
            <a:r>
              <a:rPr lang="zh-TW" altLang="en-US">
                <a:ea typeface="新細明體"/>
              </a:rPr>
              <a:t>頻寬。</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6</a:t>
            </a:fld>
            <a:endParaRPr lang="zh-TW" altLang="en-US"/>
          </a:p>
        </p:txBody>
      </p:sp>
    </p:spTree>
    <p:extLst>
      <p:ext uri="{BB962C8B-B14F-4D97-AF65-F5344CB8AC3E}">
        <p14:creationId xmlns:p14="http://schemas.microsoft.com/office/powerpoint/2010/main" val="122973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QXG-10G2T</a:t>
            </a:r>
            <a:r>
              <a:rPr lang="zh-TW" altLang="en-US"/>
              <a:t>出廠預裝的是半高檔版，並且隨卡附贈全高檔版和</a:t>
            </a:r>
            <a:r>
              <a:rPr lang="en-US" altLang="zh-TW"/>
              <a:t>QNAP</a:t>
            </a:r>
            <a:r>
              <a:rPr lang="zh-TW" altLang="en-US"/>
              <a:t>專用平板支架，讓您在大多數情況下都能輕鬆使用這張網路擴充卡。</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7</a:t>
            </a:fld>
            <a:endParaRPr lang="zh-TW" altLang="en-US"/>
          </a:p>
        </p:txBody>
      </p:sp>
    </p:spTree>
    <p:extLst>
      <p:ext uri="{BB962C8B-B14F-4D97-AF65-F5344CB8AC3E}">
        <p14:creationId xmlns:p14="http://schemas.microsoft.com/office/powerpoint/2010/main" val="264244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a typeface="新細明體"/>
              </a:rPr>
              <a:t>這張網卡使用的是</a:t>
            </a:r>
            <a:r>
              <a:rPr lang="en-US" altLang="zh-TW" dirty="0">
                <a:ea typeface="新細明體"/>
              </a:rPr>
              <a:t>10GBASE-T RJ45</a:t>
            </a:r>
            <a:r>
              <a:rPr lang="zh-TW" altLang="en-US" dirty="0">
                <a:ea typeface="新細明體"/>
              </a:rPr>
              <a:t>網路埠，建議搭配使用</a:t>
            </a:r>
            <a:r>
              <a:rPr lang="en-US" altLang="zh-TW" dirty="0">
                <a:ea typeface="新細明體"/>
              </a:rPr>
              <a:t>CAT 6 </a:t>
            </a:r>
            <a:r>
              <a:rPr lang="zh-TW" altLang="en-US" dirty="0">
                <a:ea typeface="新細明體"/>
              </a:rPr>
              <a:t>以上線材，直接升級</a:t>
            </a:r>
            <a:r>
              <a:rPr lang="en-US" altLang="zh-TW" dirty="0">
                <a:ea typeface="新細明體"/>
              </a:rPr>
              <a:t>10G</a:t>
            </a:r>
            <a:r>
              <a:rPr lang="zh-TW" altLang="en-US" dirty="0">
                <a:ea typeface="新細明體"/>
              </a:rPr>
              <a:t>網路，因</a:t>
            </a:r>
            <a:r>
              <a:rPr lang="en-US" altLang="zh-TW" dirty="0">
                <a:ea typeface="新細明體"/>
              </a:rPr>
              <a:t>CAT 5e</a:t>
            </a:r>
            <a:r>
              <a:rPr lang="zh-TW" altLang="en-US" dirty="0">
                <a:ea typeface="新細明體"/>
              </a:rPr>
              <a:t>僅能支援最高</a:t>
            </a:r>
            <a:r>
              <a:rPr lang="en-US" altLang="zh-TW" dirty="0">
                <a:ea typeface="新細明體"/>
              </a:rPr>
              <a:t>5G</a:t>
            </a:r>
            <a:r>
              <a:rPr lang="zh-TW" altLang="en-US" dirty="0">
                <a:ea typeface="新細明體"/>
              </a:rPr>
              <a:t>網路傳輸速度。</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8</a:t>
            </a:fld>
            <a:endParaRPr lang="zh-TW" altLang="en-US"/>
          </a:p>
        </p:txBody>
      </p:sp>
    </p:spTree>
    <p:extLst>
      <p:ext uri="{BB962C8B-B14F-4D97-AF65-F5344CB8AC3E}">
        <p14:creationId xmlns:p14="http://schemas.microsoft.com/office/powerpoint/2010/main" val="273516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QXG-10G2T有著強大的CPU OFFLOAD，支援多種卸載和校驗計算優化技術，降低主機CPU負擔，提升網路效益。在越需要高性能網路和處理大量數據包的情境下，QXG-10G2T的這項特點就會顯得非常優秀，幫助您提高吞吐量、降低延遲並優化整體系統性能。</a:t>
            </a:r>
            <a:endParaRPr lang="zh-TW" altLang="en-US"/>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9</a:t>
            </a:fld>
            <a:endParaRPr lang="zh-TW" altLang="en-US"/>
          </a:p>
        </p:txBody>
      </p:sp>
    </p:spTree>
    <p:extLst>
      <p:ext uri="{BB962C8B-B14F-4D97-AF65-F5344CB8AC3E}">
        <p14:creationId xmlns:p14="http://schemas.microsoft.com/office/powerpoint/2010/main" val="692002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04D5708-BB2D-5EF1-6E6E-7464FB81D9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54" y="762"/>
            <a:ext cx="12189291" cy="6856476"/>
          </a:xfrm>
          <a:prstGeom prst="rect">
            <a:avLst/>
          </a:prstGeom>
        </p:spPr>
      </p:pic>
    </p:spTree>
    <p:extLst>
      <p:ext uri="{BB962C8B-B14F-4D97-AF65-F5344CB8AC3E}">
        <p14:creationId xmlns:p14="http://schemas.microsoft.com/office/powerpoint/2010/main" val="35820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2" y="333"/>
            <a:ext cx="12190815" cy="6857333"/>
          </a:xfrm>
          <a:prstGeom prst="rect">
            <a:avLst/>
          </a:prstGeom>
        </p:spPr>
      </p:pic>
      <p:sp>
        <p:nvSpPr>
          <p:cNvPr id="2" name="文字方塊 1">
            <a:extLst>
              <a:ext uri="{FF2B5EF4-FFF2-40B4-BE49-F238E27FC236}">
                <a16:creationId xmlns:a16="http://schemas.microsoft.com/office/drawing/2014/main" id="{FD31092F-D104-F61E-AF9C-72F3792B3431}"/>
              </a:ext>
            </a:extLst>
          </p:cNvPr>
          <p:cNvSpPr txBox="1"/>
          <p:nvPr userDrawn="1"/>
        </p:nvSpPr>
        <p:spPr>
          <a:xfrm>
            <a:off x="691089" y="5565410"/>
            <a:ext cx="6133993" cy="439031"/>
          </a:xfrm>
          <a:prstGeom prst="rect">
            <a:avLst/>
          </a:prstGeom>
          <a:noFill/>
        </p:spPr>
        <p:txBody>
          <a:bodyPr wrap="square" rtlCol="0">
            <a:spAutoFit/>
          </a:bodyPr>
          <a:lstStyle/>
          <a:p>
            <a:pPr fontAlgn="base">
              <a:lnSpc>
                <a:spcPct val="150000"/>
              </a:lnSpc>
            </a:pPr>
            <a:r>
              <a:rPr lang="en-US" altLang="zh-TW" sz="800" spc="0">
                <a:solidFill>
                  <a:schemeClr val="bg1"/>
                </a:solidFill>
                <a:latin typeface="微軟正黑體" panose="020B0604030504040204" pitchFamily="34" charset="-120"/>
                <a:ea typeface="微軟正黑體" panose="020B0604030504040204" pitchFamily="34" charset="-120"/>
              </a:rPr>
              <a:t>©2023</a:t>
            </a:r>
            <a:r>
              <a:rPr lang="zh-TW" altLang="zh-TW" sz="800" spc="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800" spc="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0712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2" y="333"/>
            <a:ext cx="12190814" cy="6857332"/>
          </a:xfrm>
          <a:prstGeom prst="rect">
            <a:avLst/>
          </a:prstGeom>
        </p:spPr>
      </p:pic>
      <p:sp>
        <p:nvSpPr>
          <p:cNvPr id="2" name="文字方塊 1">
            <a:extLst>
              <a:ext uri="{FF2B5EF4-FFF2-40B4-BE49-F238E27FC236}">
                <a16:creationId xmlns:a16="http://schemas.microsoft.com/office/drawing/2014/main" id="{FD31092F-D104-F61E-AF9C-72F3792B3431}"/>
              </a:ext>
            </a:extLst>
          </p:cNvPr>
          <p:cNvSpPr txBox="1"/>
          <p:nvPr userDrawn="1"/>
        </p:nvSpPr>
        <p:spPr>
          <a:xfrm>
            <a:off x="691089" y="5624722"/>
            <a:ext cx="4943591" cy="439031"/>
          </a:xfrm>
          <a:prstGeom prst="rect">
            <a:avLst/>
          </a:prstGeom>
          <a:noFill/>
        </p:spPr>
        <p:txBody>
          <a:bodyPr wrap="square" rtlCol="0">
            <a:spAutoFit/>
          </a:bodyPr>
          <a:lstStyle/>
          <a:p>
            <a:pPr fontAlgn="base">
              <a:lnSpc>
                <a:spcPct val="150000"/>
              </a:lnSpc>
            </a:pPr>
            <a:r>
              <a:rPr lang="en-US" altLang="zh-TW" sz="800" spc="0">
                <a:solidFill>
                  <a:schemeClr val="bg1"/>
                </a:solidFill>
                <a:latin typeface="微軟正黑體" panose="020B0604030504040204" pitchFamily="34" charset="-120"/>
                <a:ea typeface="微軟正黑體" panose="020B0604030504040204" pitchFamily="34" charset="-120"/>
              </a:rPr>
              <a:t>©2023</a:t>
            </a:r>
            <a:r>
              <a:rPr lang="zh-TW" altLang="zh-TW" sz="800" spc="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800" spc="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6308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BCF82209-DA19-C6D3-647A-F10C00D1281C}"/>
              </a:ext>
            </a:extLst>
          </p:cNvPr>
          <p:cNvSpPr>
            <a:spLocks noGrp="1"/>
          </p:cNvSpPr>
          <p:nvPr>
            <p:ph idx="1" hasCustomPrompt="1"/>
          </p:nvPr>
        </p:nvSpPr>
        <p:spPr>
          <a:xfrm>
            <a:off x="6898233" y="2293798"/>
            <a:ext cx="4776825" cy="961466"/>
          </a:xfrm>
        </p:spPr>
        <p:txBody>
          <a:bodyPr>
            <a:normAutofit/>
          </a:bodyPr>
          <a:lstStyle>
            <a:lvl1pPr marL="0" indent="0">
              <a:buNone/>
              <a:defRPr lang="zh-TW" altLang="en-US" sz="4000" b="1" kern="1200" dirty="0">
                <a:solidFill>
                  <a:schemeClr val="bg1"/>
                </a:solidFill>
                <a:latin typeface="+mj-lt"/>
                <a:ea typeface="+mj-ea"/>
                <a:cs typeface="+mj-cs"/>
              </a:defRPr>
            </a:lvl1pPr>
          </a:lstStyle>
          <a:p>
            <a:pPr lvl="0"/>
            <a:r>
              <a:rPr lang="zh-TW" altLang="en-US"/>
              <a:t>編輯母片文字樣式</a:t>
            </a:r>
          </a:p>
        </p:txBody>
      </p:sp>
    </p:spTree>
    <p:extLst>
      <p:ext uri="{BB962C8B-B14F-4D97-AF65-F5344CB8AC3E}">
        <p14:creationId xmlns:p14="http://schemas.microsoft.com/office/powerpoint/2010/main" val="100674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E24514B-FED6-8335-20B3-1098B181A4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B62212D0-B1A5-DAF1-7F44-DCFF74BE0523}"/>
              </a:ext>
            </a:extLst>
          </p:cNvPr>
          <p:cNvSpPr>
            <a:spLocks noGrp="1"/>
          </p:cNvSpPr>
          <p:nvPr>
            <p:ph type="title"/>
          </p:nvPr>
        </p:nvSpPr>
        <p:spPr>
          <a:xfrm>
            <a:off x="1" y="4943"/>
            <a:ext cx="12192000" cy="1352551"/>
          </a:xfrm>
          <a:prstGeom prst="rect">
            <a:avLst/>
          </a:prstGeom>
        </p:spPr>
        <p:txBody>
          <a:bodyPr vert="horz" lIns="91440" tIns="45720" rIns="91440" bIns="45720" rtlCol="0" anchor="ctr">
            <a:normAutofit/>
          </a:bodyPr>
          <a:lstStyle>
            <a:lvl1pPr algn="ct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24684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09898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FACCD-573B-4762-BEC8-E7C4C2353720}" type="datetimeFigureOut">
              <a:rPr lang="zh-TW" altLang="en-US" smtClean="0"/>
              <a:t>2023/10/12</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D8AE5-4558-4E7F-80E5-A732C078B835}" type="slidenum">
              <a:rPr lang="zh-TW" altLang="en-US" smtClean="0"/>
              <a:t>‹#›</a:t>
            </a:fld>
            <a:endParaRPr lang="zh-TW" altLang="en-US"/>
          </a:p>
        </p:txBody>
      </p:sp>
    </p:spTree>
    <p:extLst>
      <p:ext uri="{BB962C8B-B14F-4D97-AF65-F5344CB8AC3E}">
        <p14:creationId xmlns:p14="http://schemas.microsoft.com/office/powerpoint/2010/main" val="342036624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7"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qnap.com/service/product-warranty/zh-tw/"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sv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53.png"/><Relationship Id="rId12" Type="http://schemas.openxmlformats.org/officeDocument/2006/relationships/image" Target="../media/image65.sv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5" Type="http://schemas.microsoft.com/office/2007/relationships/hdphoto" Target="../media/hdphoto1.wdp"/><Relationship Id="rId10" Type="http://schemas.openxmlformats.org/officeDocument/2006/relationships/image" Target="../media/image63.png"/><Relationship Id="rId4" Type="http://schemas.openxmlformats.org/officeDocument/2006/relationships/image" Target="../media/image59.svg"/><Relationship Id="rId9" Type="http://schemas.openxmlformats.org/officeDocument/2006/relationships/image" Target="../media/image17.png"/><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ww.qnap.com/zh-tw/product/compare-switches?conditions=link_speed-10gbe_sfp,link_speed-10gbe_base_t_rj45"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75.tiff"/><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hyperlink" Target="https://www.qnap.com/zh-tw/compatibility/" TargetMode="External"/><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533710" y="3864284"/>
            <a:ext cx="1974135" cy="646331"/>
          </a:xfrm>
          <a:prstGeom prst="rect">
            <a:avLst/>
          </a:prstGeom>
        </p:spPr>
        <p:txBody>
          <a:bodyPr wrap="square" lIns="91440" tIns="45720" rIns="91440" bIns="45720" anchor="t">
            <a:spAutoFit/>
          </a:bodyPr>
          <a:lstStyle/>
          <a:p>
            <a:pPr algn="ctr"/>
            <a:r>
              <a:rPr lang="en-US">
                <a:solidFill>
                  <a:schemeClr val="bg1"/>
                </a:solidFill>
                <a:ea typeface="+mn-lt"/>
                <a:cs typeface="+mn-lt"/>
              </a:rPr>
              <a:t>QTS 5.0.1</a:t>
            </a:r>
            <a:r>
              <a:rPr lang="zh-TW" altLang="en-US">
                <a:solidFill>
                  <a:schemeClr val="bg1"/>
                </a:solidFill>
                <a:ea typeface="+mn-lt"/>
                <a:cs typeface="+mn-lt"/>
              </a:rPr>
              <a:t> 或後續更新版本</a:t>
            </a:r>
            <a:endParaRPr lang="zh-TW">
              <a:solidFill>
                <a:schemeClr val="bg1"/>
              </a:solidFill>
            </a:endParaRPr>
          </a:p>
        </p:txBody>
      </p:sp>
      <p:pic>
        <p:nvPicPr>
          <p:cNvPr id="15" name="圖片 14" descr="一張含有 文字, 字型, 圖形, 螢幕擷取畫面 的圖片&#10;&#10;自動產生的描述">
            <a:extLst>
              <a:ext uri="{FF2B5EF4-FFF2-40B4-BE49-F238E27FC236}">
                <a16:creationId xmlns:a16="http://schemas.microsoft.com/office/drawing/2014/main" id="{3ADD4D2C-F20F-671A-BAAA-1BE718F5F6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81" t="19688" r="11127" b="37803"/>
          <a:stretch/>
        </p:blipFill>
        <p:spPr>
          <a:xfrm>
            <a:off x="9246450" y="2848235"/>
            <a:ext cx="2221955" cy="821063"/>
          </a:xfrm>
          <a:prstGeom prst="rect">
            <a:avLst/>
          </a:prstGeom>
        </p:spPr>
      </p:pic>
      <p:sp>
        <p:nvSpPr>
          <p:cNvPr id="16" name="矩形 15"/>
          <p:cNvSpPr/>
          <p:nvPr/>
        </p:nvSpPr>
        <p:spPr>
          <a:xfrm>
            <a:off x="9246450" y="3864284"/>
            <a:ext cx="2146765" cy="646331"/>
          </a:xfrm>
          <a:prstGeom prst="rect">
            <a:avLst/>
          </a:prstGeom>
        </p:spPr>
        <p:txBody>
          <a:bodyPr wrap="square" lIns="91440" tIns="45720" rIns="91440" bIns="45720" anchor="t">
            <a:spAutoFit/>
          </a:bodyPr>
          <a:lstStyle/>
          <a:p>
            <a:pPr algn="ctr"/>
            <a:r>
              <a:rPr lang="en-US" err="1">
                <a:solidFill>
                  <a:schemeClr val="bg1"/>
                </a:solidFill>
                <a:cs typeface="Arial"/>
              </a:rPr>
              <a:t>QuTS</a:t>
            </a:r>
            <a:r>
              <a:rPr lang="en-US">
                <a:solidFill>
                  <a:schemeClr val="bg1"/>
                </a:solidFill>
                <a:cs typeface="Arial"/>
              </a:rPr>
              <a:t> hero 5.0.1</a:t>
            </a:r>
            <a:r>
              <a:rPr lang="zh-TW" altLang="en-US">
                <a:solidFill>
                  <a:schemeClr val="bg1"/>
                </a:solidFill>
                <a:cs typeface="Arial"/>
              </a:rPr>
              <a:t> 或後續更新版本</a:t>
            </a:r>
            <a:endParaRPr lang="en-US">
              <a:solidFill>
                <a:schemeClr val="bg1"/>
              </a:solidFill>
              <a:cs typeface="Arial"/>
            </a:endParaRPr>
          </a:p>
        </p:txBody>
      </p:sp>
      <p:sp>
        <p:nvSpPr>
          <p:cNvPr id="2" name="標題 1">
            <a:extLst>
              <a:ext uri="{FF2B5EF4-FFF2-40B4-BE49-F238E27FC236}">
                <a16:creationId xmlns:a16="http://schemas.microsoft.com/office/drawing/2014/main" id="{3B9AAAF0-A62E-F7E8-F567-6487EE1BD6C3}"/>
              </a:ext>
            </a:extLst>
          </p:cNvPr>
          <p:cNvSpPr>
            <a:spLocks noGrp="1"/>
          </p:cNvSpPr>
          <p:nvPr>
            <p:ph type="title"/>
          </p:nvPr>
        </p:nvSpPr>
        <p:spPr/>
        <p:txBody>
          <a:bodyPr/>
          <a:lstStyle/>
          <a:p>
            <a:r>
              <a:rPr lang="zh-TW" altLang="en-US" sz="4000" b="1"/>
              <a:t>支援多種 </a:t>
            </a:r>
            <a:r>
              <a:rPr lang="en-US" altLang="zh-TW" sz="4000" b="1"/>
              <a:t>OS </a:t>
            </a:r>
            <a:r>
              <a:rPr lang="zh-TW" altLang="en-US" sz="4000" b="1"/>
              <a:t>輕鬆布建 </a:t>
            </a:r>
            <a:r>
              <a:rPr lang="en-US" altLang="zh-TW" sz="4000" b="1"/>
              <a:t>10GbE </a:t>
            </a:r>
            <a:r>
              <a:rPr lang="zh-TW" altLang="en-US" sz="4000" b="1"/>
              <a:t>網路環境</a:t>
            </a:r>
            <a:endParaRPr lang="zh-TW" altLang="en-US"/>
          </a:p>
        </p:txBody>
      </p:sp>
      <p:pic>
        <p:nvPicPr>
          <p:cNvPr id="21" name="圖片 20" descr="一張含有 標誌, 字型, 圖形, 符號 的圖片&#10;&#10;自動產生的描述">
            <a:extLst>
              <a:ext uri="{FF2B5EF4-FFF2-40B4-BE49-F238E27FC236}">
                <a16:creationId xmlns:a16="http://schemas.microsoft.com/office/drawing/2014/main" id="{162A97B4-B93D-B85D-3C45-0548BEF81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464" y="2799095"/>
            <a:ext cx="919343" cy="919343"/>
          </a:xfrm>
          <a:prstGeom prst="rect">
            <a:avLst/>
          </a:prstGeom>
        </p:spPr>
      </p:pic>
      <p:sp>
        <p:nvSpPr>
          <p:cNvPr id="5" name="矩形: 圓角化同側角落 4">
            <a:extLst>
              <a:ext uri="{FF2B5EF4-FFF2-40B4-BE49-F238E27FC236}">
                <a16:creationId xmlns:a16="http://schemas.microsoft.com/office/drawing/2014/main" id="{88054CFC-CE6A-BF74-794D-140C4ACE4C80}"/>
              </a:ext>
            </a:extLst>
          </p:cNvPr>
          <p:cNvSpPr/>
          <p:nvPr/>
        </p:nvSpPr>
        <p:spPr>
          <a:xfrm>
            <a:off x="600265"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矩形: 剪去對角角落 9">
            <a:extLst>
              <a:ext uri="{FF2B5EF4-FFF2-40B4-BE49-F238E27FC236}">
                <a16:creationId xmlns:a16="http://schemas.microsoft.com/office/drawing/2014/main" id="{225D3E22-ABB7-268B-B039-0C6F4B8D3CD6}"/>
              </a:ext>
            </a:extLst>
          </p:cNvPr>
          <p:cNvSpPr/>
          <p:nvPr/>
        </p:nvSpPr>
        <p:spPr>
          <a:xfrm rot="10800000">
            <a:off x="583955" y="4881168"/>
            <a:ext cx="995996" cy="498816"/>
          </a:xfrm>
          <a:prstGeom prst="snip2DiagRect">
            <a:avLst>
              <a:gd name="adj1" fmla="val 0"/>
              <a:gd name="adj2" fmla="val 26219"/>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矩形: 剪去單一角落 13">
            <a:extLst>
              <a:ext uri="{FF2B5EF4-FFF2-40B4-BE49-F238E27FC236}">
                <a16:creationId xmlns:a16="http://schemas.microsoft.com/office/drawing/2014/main" id="{33305906-3D85-1D10-A85F-3E9DE2FDF445}"/>
              </a:ext>
            </a:extLst>
          </p:cNvPr>
          <p:cNvSpPr/>
          <p:nvPr/>
        </p:nvSpPr>
        <p:spPr>
          <a:xfrm flipH="1">
            <a:off x="901868"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BD3E49B4-4EF4-1C3C-BB23-5321D019B0A3}"/>
              </a:ext>
            </a:extLst>
          </p:cNvPr>
          <p:cNvSpPr txBox="1"/>
          <p:nvPr/>
        </p:nvSpPr>
        <p:spPr>
          <a:xfrm>
            <a:off x="906812" y="4989762"/>
            <a:ext cx="2307759" cy="400110"/>
          </a:xfrm>
          <a:prstGeom prst="rect">
            <a:avLst/>
          </a:prstGeom>
          <a:noFill/>
        </p:spPr>
        <p:txBody>
          <a:bodyPr wrap="square">
            <a:spAutoFit/>
          </a:bodyPr>
          <a:lstStyle/>
          <a:p>
            <a:pPr algn="ctr"/>
            <a:r>
              <a:rPr lang="en-US" altLang="zh-TW" sz="2000" b="1"/>
              <a:t>Windows 10/11</a:t>
            </a:r>
          </a:p>
        </p:txBody>
      </p:sp>
      <p:pic>
        <p:nvPicPr>
          <p:cNvPr id="34" name="圖形 33">
            <a:extLst>
              <a:ext uri="{FF2B5EF4-FFF2-40B4-BE49-F238E27FC236}">
                <a16:creationId xmlns:a16="http://schemas.microsoft.com/office/drawing/2014/main" id="{8CDA633B-EE0A-AF80-0E57-61958B6C0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9503" y="2829025"/>
            <a:ext cx="936000" cy="936000"/>
          </a:xfrm>
          <a:prstGeom prst="rect">
            <a:avLst/>
          </a:prstGeom>
        </p:spPr>
      </p:pic>
      <p:pic>
        <p:nvPicPr>
          <p:cNvPr id="38" name="圖形 37">
            <a:extLst>
              <a:ext uri="{FF2B5EF4-FFF2-40B4-BE49-F238E27FC236}">
                <a16:creationId xmlns:a16="http://schemas.microsoft.com/office/drawing/2014/main" id="{521F1B5F-81AE-CB81-C759-366A6837E5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6234" y="3966375"/>
            <a:ext cx="1682538" cy="442148"/>
          </a:xfrm>
          <a:prstGeom prst="rect">
            <a:avLst/>
          </a:prstGeom>
        </p:spPr>
      </p:pic>
      <p:sp>
        <p:nvSpPr>
          <p:cNvPr id="42" name="矩形: 圓角化同側角落 41">
            <a:extLst>
              <a:ext uri="{FF2B5EF4-FFF2-40B4-BE49-F238E27FC236}">
                <a16:creationId xmlns:a16="http://schemas.microsoft.com/office/drawing/2014/main" id="{7AFF0FA4-55F6-D385-B7AC-5EA6671DD0E3}"/>
              </a:ext>
            </a:extLst>
          </p:cNvPr>
          <p:cNvSpPr/>
          <p:nvPr/>
        </p:nvSpPr>
        <p:spPr>
          <a:xfrm>
            <a:off x="3399029"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矩形: 剪去對角角落 42">
            <a:extLst>
              <a:ext uri="{FF2B5EF4-FFF2-40B4-BE49-F238E27FC236}">
                <a16:creationId xmlns:a16="http://schemas.microsoft.com/office/drawing/2014/main" id="{055AC41B-DD6F-DF6C-EE7D-E30C5D4201E6}"/>
              </a:ext>
            </a:extLst>
          </p:cNvPr>
          <p:cNvSpPr/>
          <p:nvPr/>
        </p:nvSpPr>
        <p:spPr>
          <a:xfrm rot="10800000">
            <a:off x="3382719" y="4881168"/>
            <a:ext cx="995996" cy="498816"/>
          </a:xfrm>
          <a:prstGeom prst="snip2DiagRect">
            <a:avLst>
              <a:gd name="adj1" fmla="val 0"/>
              <a:gd name="adj2" fmla="val 26219"/>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4" name="矩形: 剪去單一角落 43">
            <a:extLst>
              <a:ext uri="{FF2B5EF4-FFF2-40B4-BE49-F238E27FC236}">
                <a16:creationId xmlns:a16="http://schemas.microsoft.com/office/drawing/2014/main" id="{49A2F75D-644B-C20B-2C6B-11C3B4390818}"/>
              </a:ext>
            </a:extLst>
          </p:cNvPr>
          <p:cNvSpPr/>
          <p:nvPr/>
        </p:nvSpPr>
        <p:spPr>
          <a:xfrm flipH="1">
            <a:off x="3700632"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化同側角落 45">
            <a:extLst>
              <a:ext uri="{FF2B5EF4-FFF2-40B4-BE49-F238E27FC236}">
                <a16:creationId xmlns:a16="http://schemas.microsoft.com/office/drawing/2014/main" id="{DFC6EE1E-13E8-1BB1-7C8F-67346A538940}"/>
              </a:ext>
            </a:extLst>
          </p:cNvPr>
          <p:cNvSpPr/>
          <p:nvPr/>
        </p:nvSpPr>
        <p:spPr>
          <a:xfrm>
            <a:off x="6206702"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7" name="矩形: 剪去對角角落 46">
            <a:extLst>
              <a:ext uri="{FF2B5EF4-FFF2-40B4-BE49-F238E27FC236}">
                <a16:creationId xmlns:a16="http://schemas.microsoft.com/office/drawing/2014/main" id="{8171FACB-2302-310D-BE83-6605E5F280EB}"/>
              </a:ext>
            </a:extLst>
          </p:cNvPr>
          <p:cNvSpPr/>
          <p:nvPr/>
        </p:nvSpPr>
        <p:spPr>
          <a:xfrm rot="10800000">
            <a:off x="6190392" y="4881168"/>
            <a:ext cx="995996" cy="498816"/>
          </a:xfrm>
          <a:prstGeom prst="snip2DiagRect">
            <a:avLst>
              <a:gd name="adj1" fmla="val 0"/>
              <a:gd name="adj2" fmla="val 26219"/>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8" name="矩形: 剪去單一角落 47">
            <a:extLst>
              <a:ext uri="{FF2B5EF4-FFF2-40B4-BE49-F238E27FC236}">
                <a16:creationId xmlns:a16="http://schemas.microsoft.com/office/drawing/2014/main" id="{42854150-631C-64FB-E913-07504F2DD739}"/>
              </a:ext>
            </a:extLst>
          </p:cNvPr>
          <p:cNvSpPr/>
          <p:nvPr/>
        </p:nvSpPr>
        <p:spPr>
          <a:xfrm flipH="1">
            <a:off x="6508305"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C4379B2D-BD36-5F5C-53E0-06C7235CAB7C}"/>
              </a:ext>
            </a:extLst>
          </p:cNvPr>
          <p:cNvSpPr txBox="1"/>
          <p:nvPr/>
        </p:nvSpPr>
        <p:spPr>
          <a:xfrm>
            <a:off x="6513249" y="4989762"/>
            <a:ext cx="2307759" cy="400110"/>
          </a:xfrm>
          <a:prstGeom prst="rect">
            <a:avLst/>
          </a:prstGeom>
          <a:noFill/>
        </p:spPr>
        <p:txBody>
          <a:bodyPr wrap="square">
            <a:spAutoFit/>
          </a:bodyPr>
          <a:lstStyle/>
          <a:p>
            <a:pPr algn="ctr"/>
            <a:r>
              <a:rPr lang="en-US" altLang="zh-TW" sz="2000" b="1"/>
              <a:t>QTS</a:t>
            </a:r>
          </a:p>
        </p:txBody>
      </p:sp>
      <p:sp>
        <p:nvSpPr>
          <p:cNvPr id="50" name="矩形: 圓角化同側角落 49">
            <a:extLst>
              <a:ext uri="{FF2B5EF4-FFF2-40B4-BE49-F238E27FC236}">
                <a16:creationId xmlns:a16="http://schemas.microsoft.com/office/drawing/2014/main" id="{B9DC4EDF-C171-4C02-46A2-3D04C15BD649}"/>
              </a:ext>
            </a:extLst>
          </p:cNvPr>
          <p:cNvSpPr/>
          <p:nvPr/>
        </p:nvSpPr>
        <p:spPr>
          <a:xfrm>
            <a:off x="9013992"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1" name="矩形: 剪去對角角落 50">
            <a:extLst>
              <a:ext uri="{FF2B5EF4-FFF2-40B4-BE49-F238E27FC236}">
                <a16:creationId xmlns:a16="http://schemas.microsoft.com/office/drawing/2014/main" id="{EF52BBCE-912E-2685-CF21-3548C5E4B68A}"/>
              </a:ext>
            </a:extLst>
          </p:cNvPr>
          <p:cNvSpPr/>
          <p:nvPr/>
        </p:nvSpPr>
        <p:spPr>
          <a:xfrm rot="10800000">
            <a:off x="9056993" y="4881168"/>
            <a:ext cx="995996" cy="498816"/>
          </a:xfrm>
          <a:prstGeom prst="snip2DiagRect">
            <a:avLst>
              <a:gd name="adj1" fmla="val 0"/>
              <a:gd name="adj2" fmla="val 26219"/>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2" name="矩形: 剪去單一角落 51">
            <a:extLst>
              <a:ext uri="{FF2B5EF4-FFF2-40B4-BE49-F238E27FC236}">
                <a16:creationId xmlns:a16="http://schemas.microsoft.com/office/drawing/2014/main" id="{F7CCC3DE-0CAF-A7F2-7672-574E73853FA3}"/>
              </a:ext>
            </a:extLst>
          </p:cNvPr>
          <p:cNvSpPr/>
          <p:nvPr/>
        </p:nvSpPr>
        <p:spPr>
          <a:xfrm flipH="1">
            <a:off x="9315595"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52">
            <a:extLst>
              <a:ext uri="{FF2B5EF4-FFF2-40B4-BE49-F238E27FC236}">
                <a16:creationId xmlns:a16="http://schemas.microsoft.com/office/drawing/2014/main" id="{A5A43926-38BB-E90B-4BF5-64EA6BABAF46}"/>
              </a:ext>
            </a:extLst>
          </p:cNvPr>
          <p:cNvSpPr txBox="1"/>
          <p:nvPr/>
        </p:nvSpPr>
        <p:spPr>
          <a:xfrm>
            <a:off x="9320539" y="4989762"/>
            <a:ext cx="2307759" cy="400110"/>
          </a:xfrm>
          <a:prstGeom prst="rect">
            <a:avLst/>
          </a:prstGeom>
          <a:noFill/>
        </p:spPr>
        <p:txBody>
          <a:bodyPr wrap="square">
            <a:spAutoFit/>
          </a:bodyPr>
          <a:lstStyle/>
          <a:p>
            <a:pPr algn="ctr"/>
            <a:r>
              <a:rPr lang="en-US" altLang="zh-TW" sz="2000" b="1" err="1"/>
              <a:t>QuTS</a:t>
            </a:r>
            <a:r>
              <a:rPr lang="en-US" altLang="zh-TW" sz="2000" b="1"/>
              <a:t> hero</a:t>
            </a:r>
          </a:p>
        </p:txBody>
      </p:sp>
      <p:sp>
        <p:nvSpPr>
          <p:cNvPr id="22" name="文字方塊 21">
            <a:extLst>
              <a:ext uri="{FF2B5EF4-FFF2-40B4-BE49-F238E27FC236}">
                <a16:creationId xmlns:a16="http://schemas.microsoft.com/office/drawing/2014/main" id="{4C3700E8-2D11-501D-8927-B007B4123D27}"/>
              </a:ext>
            </a:extLst>
          </p:cNvPr>
          <p:cNvSpPr txBox="1"/>
          <p:nvPr/>
        </p:nvSpPr>
        <p:spPr>
          <a:xfrm>
            <a:off x="3628108" y="5012737"/>
            <a:ext cx="2526796" cy="400110"/>
          </a:xfrm>
          <a:prstGeom prst="rect">
            <a:avLst/>
          </a:prstGeom>
          <a:noFill/>
        </p:spPr>
        <p:txBody>
          <a:bodyPr wrap="square">
            <a:spAutoFit/>
          </a:bodyPr>
          <a:lstStyle/>
          <a:p>
            <a:pPr algn="ctr"/>
            <a:r>
              <a:rPr lang="en-US" altLang="zh-TW" sz="2000" b="1"/>
              <a:t>Ubuntu 22.04 LTS</a:t>
            </a:r>
          </a:p>
        </p:txBody>
      </p:sp>
      <p:pic>
        <p:nvPicPr>
          <p:cNvPr id="55" name="圖形 54">
            <a:extLst>
              <a:ext uri="{FF2B5EF4-FFF2-40B4-BE49-F238E27FC236}">
                <a16:creationId xmlns:a16="http://schemas.microsoft.com/office/drawing/2014/main" id="{7691C45D-41A9-99B3-3037-20D8FC9F6D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9042" y="2848235"/>
            <a:ext cx="887263" cy="887263"/>
          </a:xfrm>
          <a:prstGeom prst="rect">
            <a:avLst/>
          </a:prstGeom>
        </p:spPr>
      </p:pic>
      <p:pic>
        <p:nvPicPr>
          <p:cNvPr id="4" name="圖形 3">
            <a:extLst>
              <a:ext uri="{FF2B5EF4-FFF2-40B4-BE49-F238E27FC236}">
                <a16:creationId xmlns:a16="http://schemas.microsoft.com/office/drawing/2014/main" id="{A5483C9F-38FD-0CC4-E0DA-A64C9B5DE2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148" y="4067568"/>
            <a:ext cx="1777668" cy="352796"/>
          </a:xfrm>
          <a:prstGeom prst="rect">
            <a:avLst/>
          </a:prstGeom>
        </p:spPr>
      </p:pic>
    </p:spTree>
    <p:extLst>
      <p:ext uri="{BB962C8B-B14F-4D97-AF65-F5344CB8AC3E}">
        <p14:creationId xmlns:p14="http://schemas.microsoft.com/office/powerpoint/2010/main" val="4091757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b="19466"/>
          <a:stretch/>
        </p:blipFill>
        <p:spPr>
          <a:xfrm>
            <a:off x="1271794" y="1941347"/>
            <a:ext cx="9648411" cy="4117450"/>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6724923" y="1941346"/>
            <a:ext cx="637563" cy="398083"/>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7362486" y="1754654"/>
            <a:ext cx="2624381"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1: </a:t>
            </a:r>
            <a:r>
              <a:rPr lang="en-US" altLang="zh-TW" sz="1600" b="1" err="1">
                <a:solidFill>
                  <a:schemeClr val="bg1"/>
                </a:solidFill>
                <a:cs typeface="Arial"/>
              </a:rPr>
              <a:t>進入</a:t>
            </a:r>
            <a:r>
              <a:rPr lang="en-US" altLang="zh-TW" sz="1600" b="1">
                <a:solidFill>
                  <a:schemeClr val="bg1"/>
                </a:solidFill>
                <a:cs typeface="Arial"/>
              </a:rPr>
              <a:t> Marvell </a:t>
            </a:r>
            <a:r>
              <a:rPr lang="en-US" altLang="zh-TW" sz="1600" b="1" err="1">
                <a:solidFill>
                  <a:schemeClr val="bg1"/>
                </a:solidFill>
                <a:cs typeface="Arial"/>
              </a:rPr>
              <a:t>官方網站後</a:t>
            </a:r>
            <a:r>
              <a:rPr lang="zh-TW" altLang="en-US" sz="1600" b="1">
                <a:solidFill>
                  <a:schemeClr val="bg1"/>
                </a:solidFill>
                <a:cs typeface="Arial"/>
              </a:rPr>
              <a:t>點擊上方</a:t>
            </a:r>
            <a:r>
              <a:rPr lang="en-US" altLang="zh-TW" sz="1600" b="1">
                <a:solidFill>
                  <a:schemeClr val="bg1"/>
                </a:solidFill>
                <a:cs typeface="Arial"/>
              </a:rPr>
              <a:t>”</a:t>
            </a:r>
            <a:r>
              <a:rPr lang="zh-TW" altLang="en-US" sz="1600" b="1">
                <a:solidFill>
                  <a:schemeClr val="bg1"/>
                </a:solidFill>
                <a:cs typeface="Arial"/>
              </a:rPr>
              <a:t>支持</a:t>
            </a:r>
            <a:r>
              <a:rPr lang="en-US" altLang="zh-TW" sz="1600" b="1">
                <a:solidFill>
                  <a:schemeClr val="bg1"/>
                </a:solidFill>
                <a:cs typeface="Arial"/>
              </a:rPr>
              <a:t>”</a:t>
            </a:r>
            <a:r>
              <a:rPr lang="zh-TW" altLang="en-US" sz="1600" b="1">
                <a:solidFill>
                  <a:schemeClr val="bg1"/>
                </a:solidFill>
                <a:cs typeface="Arial"/>
              </a:rPr>
              <a:t>。</a:t>
            </a:r>
            <a:endParaRPr lang="en-US" altLang="zh-TW" sz="1600" b="1">
              <a:solidFill>
                <a:schemeClr val="bg1"/>
              </a:solidFill>
              <a:cs typeface="Arial"/>
            </a:endParaRPr>
          </a:p>
        </p:txBody>
      </p:sp>
      <p:sp>
        <p:nvSpPr>
          <p:cNvPr id="8" name="文字方塊 7">
            <a:extLst>
              <a:ext uri="{FF2B5EF4-FFF2-40B4-BE49-F238E27FC236}">
                <a16:creationId xmlns:a16="http://schemas.microsoft.com/office/drawing/2014/main" id="{7FBA2449-A5F1-E257-9A4A-89CD8484FD5E}"/>
              </a:ext>
            </a:extLst>
          </p:cNvPr>
          <p:cNvSpPr txBox="1"/>
          <p:nvPr/>
        </p:nvSpPr>
        <p:spPr>
          <a:xfrm>
            <a:off x="9331822" y="6058797"/>
            <a:ext cx="2629591"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Marvell </a:t>
            </a:r>
            <a:r>
              <a:rPr lang="zh-TW" altLang="en-US" sz="1600" b="1">
                <a:solidFill>
                  <a:schemeClr val="bg1"/>
                </a:solidFill>
                <a:cs typeface="Arial"/>
              </a:rPr>
              <a:t>官方網站網址</a:t>
            </a:r>
            <a:r>
              <a:rPr lang="en-US" altLang="zh-TW" sz="1600" b="1">
                <a:solidFill>
                  <a:schemeClr val="bg1"/>
                </a:solidFill>
                <a:cs typeface="Arial"/>
              </a:rPr>
              <a:t>:</a:t>
            </a:r>
          </a:p>
          <a:p>
            <a:r>
              <a:rPr lang="en-US" altLang="zh-TW" sz="1600" b="1">
                <a:solidFill>
                  <a:schemeClr val="bg1"/>
                </a:solidFill>
                <a:cs typeface="Arial"/>
              </a:rPr>
              <a:t>“https://cn.marvell.com”</a:t>
            </a:r>
          </a:p>
        </p:txBody>
      </p:sp>
      <p:sp>
        <p:nvSpPr>
          <p:cNvPr id="7" name="文字方塊 6">
            <a:extLst>
              <a:ext uri="{FF2B5EF4-FFF2-40B4-BE49-F238E27FC236}">
                <a16:creationId xmlns:a16="http://schemas.microsoft.com/office/drawing/2014/main" id="{9EE816AB-279A-7C4A-34D9-E48037D17D22}"/>
              </a:ext>
            </a:extLst>
          </p:cNvPr>
          <p:cNvSpPr txBox="1"/>
          <p:nvPr/>
        </p:nvSpPr>
        <p:spPr>
          <a:xfrm>
            <a:off x="2010256" y="902012"/>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a:t>
            </a:r>
            <a:r>
              <a:rPr lang="zh-TW" altLang="en-US" sz="2000" b="1">
                <a:solidFill>
                  <a:schemeClr val="bg1"/>
                </a:solidFill>
              </a:rPr>
              <a:t> </a:t>
            </a:r>
            <a:r>
              <a:rPr lang="en-US" altLang="zh-TW" sz="2000" err="1">
                <a:solidFill>
                  <a:schemeClr val="bg1"/>
                </a:solidFill>
              </a:rPr>
              <a:t>驅動程式下載</a:t>
            </a:r>
            <a:endParaRPr lang="en-US" altLang="zh-TW" sz="2000">
              <a:solidFill>
                <a:schemeClr val="bg1"/>
              </a:solidFill>
            </a:endParaRPr>
          </a:p>
        </p:txBody>
      </p:sp>
      <p:sp>
        <p:nvSpPr>
          <p:cNvPr id="9" name="標題 8">
            <a:extLst>
              <a:ext uri="{FF2B5EF4-FFF2-40B4-BE49-F238E27FC236}">
                <a16:creationId xmlns:a16="http://schemas.microsoft.com/office/drawing/2014/main" id="{E9F050A9-F0B0-F207-5AF8-C5BEE29F587F}"/>
              </a:ext>
            </a:extLst>
          </p:cNvPr>
          <p:cNvSpPr>
            <a:spLocks noGrp="1"/>
          </p:cNvSpPr>
          <p:nvPr>
            <p:ph type="title"/>
          </p:nvPr>
        </p:nvSpPr>
        <p:spPr/>
        <p:txBody>
          <a:bodyPr/>
          <a:lstStyle/>
          <a:p>
            <a:r>
              <a:rPr lang="en-US" altLang="zh-TW"/>
              <a:t>Marvell </a:t>
            </a:r>
            <a:r>
              <a:rPr lang="zh-TW" altLang="en-US"/>
              <a:t>官方網站網卡驅動程式下載</a:t>
            </a:r>
          </a:p>
        </p:txBody>
      </p:sp>
    </p:spTree>
    <p:extLst>
      <p:ext uri="{BB962C8B-B14F-4D97-AF65-F5344CB8AC3E}">
        <p14:creationId xmlns:p14="http://schemas.microsoft.com/office/powerpoint/2010/main" val="4009417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6776" r="6917" b="30740"/>
          <a:stretch/>
        </p:blipFill>
        <p:spPr>
          <a:xfrm>
            <a:off x="1591519" y="2399619"/>
            <a:ext cx="9120852" cy="3700239"/>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7545992" y="3781108"/>
            <a:ext cx="805344" cy="218113"/>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8351336" y="3781108"/>
            <a:ext cx="3092127"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2: </a:t>
            </a:r>
            <a:r>
              <a:rPr lang="zh-TW" altLang="en-US" sz="1600" b="1">
                <a:solidFill>
                  <a:schemeClr val="bg1"/>
                </a:solidFill>
                <a:cs typeface="Arial"/>
              </a:rPr>
              <a:t>點擊支持後，再點擊工具和資源中的</a:t>
            </a:r>
            <a:r>
              <a:rPr lang="en-US" altLang="zh-TW" sz="1600" b="1">
                <a:solidFill>
                  <a:schemeClr val="bg1"/>
                </a:solidFill>
                <a:cs typeface="Arial"/>
              </a:rPr>
              <a:t>”</a:t>
            </a:r>
            <a:r>
              <a:rPr lang="zh-TW" altLang="en-US" sz="1600" b="1">
                <a:solidFill>
                  <a:schemeClr val="bg1"/>
                </a:solidFill>
                <a:cs typeface="Arial"/>
              </a:rPr>
              <a:t>驅動程序下載</a:t>
            </a:r>
            <a:r>
              <a:rPr lang="en-US" altLang="zh-TW" sz="1600" b="1">
                <a:solidFill>
                  <a:schemeClr val="bg1"/>
                </a:solidFill>
                <a:cs typeface="Arial"/>
              </a:rPr>
              <a:t>”</a:t>
            </a:r>
            <a:r>
              <a:rPr lang="zh-TW" altLang="en-US" sz="1600" b="1">
                <a:solidFill>
                  <a:schemeClr val="bg1"/>
                </a:solidFill>
                <a:cs typeface="Arial"/>
              </a:rPr>
              <a:t>。</a:t>
            </a:r>
            <a:endParaRPr lang="en-US" altLang="zh-TW" sz="1600" b="1">
              <a:solidFill>
                <a:schemeClr val="bg1"/>
              </a:solidFill>
              <a:cs typeface="Arial"/>
            </a:endParaRPr>
          </a:p>
        </p:txBody>
      </p:sp>
      <p:sp>
        <p:nvSpPr>
          <p:cNvPr id="9" name="標題 8">
            <a:extLst>
              <a:ext uri="{FF2B5EF4-FFF2-40B4-BE49-F238E27FC236}">
                <a16:creationId xmlns:a16="http://schemas.microsoft.com/office/drawing/2014/main" id="{2D7E8E79-6743-B5DA-641A-EA54D93ED500}"/>
              </a:ext>
            </a:extLst>
          </p:cNvPr>
          <p:cNvSpPr>
            <a:spLocks noGrp="1"/>
          </p:cNvSpPr>
          <p:nvPr>
            <p:ph type="title"/>
          </p:nvPr>
        </p:nvSpPr>
        <p:spPr/>
        <p:txBody>
          <a:bodyPr/>
          <a:lstStyle/>
          <a:p>
            <a:r>
              <a:rPr lang="en-US" altLang="zh-TW"/>
              <a:t>Marvell </a:t>
            </a:r>
            <a:r>
              <a:rPr lang="zh-TW" altLang="en-US"/>
              <a:t>官方網站網卡驅動程式下載</a:t>
            </a:r>
          </a:p>
        </p:txBody>
      </p:sp>
      <p:sp>
        <p:nvSpPr>
          <p:cNvPr id="10" name="文字方塊 9">
            <a:extLst>
              <a:ext uri="{FF2B5EF4-FFF2-40B4-BE49-F238E27FC236}">
                <a16:creationId xmlns:a16="http://schemas.microsoft.com/office/drawing/2014/main" id="{CE198C7D-9964-9D19-B8E8-06E83AEC3D1E}"/>
              </a:ext>
            </a:extLst>
          </p:cNvPr>
          <p:cNvSpPr txBox="1"/>
          <p:nvPr/>
        </p:nvSpPr>
        <p:spPr>
          <a:xfrm>
            <a:off x="2010256" y="902012"/>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a:t>
            </a:r>
            <a:r>
              <a:rPr lang="zh-TW" altLang="en-US" sz="2000" b="1">
                <a:solidFill>
                  <a:schemeClr val="bg1"/>
                </a:solidFill>
              </a:rPr>
              <a:t> </a:t>
            </a:r>
            <a:r>
              <a:rPr lang="en-US" altLang="zh-TW" sz="2000" err="1">
                <a:solidFill>
                  <a:schemeClr val="bg1"/>
                </a:solidFill>
              </a:rPr>
              <a:t>驅動程式下載</a:t>
            </a:r>
            <a:endParaRPr lang="en-US" altLang="zh-TW" sz="2000">
              <a:solidFill>
                <a:schemeClr val="bg1"/>
              </a:solidFill>
            </a:endParaRPr>
          </a:p>
        </p:txBody>
      </p:sp>
    </p:spTree>
    <p:extLst>
      <p:ext uri="{BB962C8B-B14F-4D97-AF65-F5344CB8AC3E}">
        <p14:creationId xmlns:p14="http://schemas.microsoft.com/office/powerpoint/2010/main" val="1319456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5532" r="5500"/>
          <a:stretch/>
        </p:blipFill>
        <p:spPr>
          <a:xfrm>
            <a:off x="2314937" y="1571046"/>
            <a:ext cx="8518967" cy="5061162"/>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3388846" y="4574451"/>
            <a:ext cx="2712410" cy="1270764"/>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567802" y="4574451"/>
            <a:ext cx="2815920" cy="830997"/>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3: </a:t>
            </a:r>
            <a:r>
              <a:rPr lang="en-US" altLang="zh-TW" sz="1600" b="1" err="1">
                <a:solidFill>
                  <a:schemeClr val="bg1"/>
                </a:solidFill>
                <a:cs typeface="Arial"/>
              </a:rPr>
              <a:t>進入</a:t>
            </a:r>
            <a:r>
              <a:rPr lang="zh-TW" altLang="en-US" sz="1600" b="1">
                <a:solidFill>
                  <a:schemeClr val="bg1"/>
                </a:solidFill>
                <a:cs typeface="Arial"/>
              </a:rPr>
              <a:t>頁面後在</a:t>
            </a:r>
            <a:r>
              <a:rPr lang="en-US" altLang="zh-TW" sz="1600" b="1">
                <a:solidFill>
                  <a:schemeClr val="bg1"/>
                </a:solidFill>
                <a:cs typeface="Arial"/>
              </a:rPr>
              <a:t>CATEGORY</a:t>
            </a:r>
            <a:r>
              <a:rPr lang="zh-TW" altLang="en-US" sz="1600" b="1">
                <a:solidFill>
                  <a:schemeClr val="bg1"/>
                </a:solidFill>
                <a:cs typeface="Arial"/>
              </a:rPr>
              <a:t>選擇</a:t>
            </a:r>
            <a:r>
              <a:rPr lang="en-US" altLang="zh-TW" sz="1600" b="1">
                <a:solidFill>
                  <a:schemeClr val="bg1"/>
                </a:solidFill>
                <a:cs typeface="Arial"/>
              </a:rPr>
              <a:t>”MARVELL PUBLIC DRIVERS”</a:t>
            </a:r>
            <a:r>
              <a:rPr lang="zh-TW" altLang="en-US" sz="1600" b="1">
                <a:solidFill>
                  <a:schemeClr val="bg1"/>
                </a:solidFill>
                <a:cs typeface="Arial"/>
              </a:rPr>
              <a:t>。</a:t>
            </a:r>
            <a:endParaRPr lang="en-US" altLang="zh-TW" sz="1600" b="1">
              <a:solidFill>
                <a:schemeClr val="bg1"/>
              </a:solidFill>
              <a:cs typeface="Arial"/>
            </a:endParaRPr>
          </a:p>
        </p:txBody>
      </p:sp>
      <p:sp>
        <p:nvSpPr>
          <p:cNvPr id="8" name="標題 7">
            <a:extLst>
              <a:ext uri="{FF2B5EF4-FFF2-40B4-BE49-F238E27FC236}">
                <a16:creationId xmlns:a16="http://schemas.microsoft.com/office/drawing/2014/main" id="{C52FBD3A-08A2-7B7E-3B01-A31EAA720E08}"/>
              </a:ext>
            </a:extLst>
          </p:cNvPr>
          <p:cNvSpPr>
            <a:spLocks noGrp="1"/>
          </p:cNvSpPr>
          <p:nvPr>
            <p:ph type="title"/>
          </p:nvPr>
        </p:nvSpPr>
        <p:spPr/>
        <p:txBody>
          <a:bodyPr/>
          <a:lstStyle/>
          <a:p>
            <a:r>
              <a:rPr lang="en-US" altLang="zh-TW"/>
              <a:t>Marvell </a:t>
            </a:r>
            <a:r>
              <a:rPr lang="zh-TW" altLang="en-US"/>
              <a:t>官方網站網卡驅動程式下載</a:t>
            </a:r>
          </a:p>
        </p:txBody>
      </p:sp>
      <p:sp>
        <p:nvSpPr>
          <p:cNvPr id="9" name="文字方塊 8">
            <a:extLst>
              <a:ext uri="{FF2B5EF4-FFF2-40B4-BE49-F238E27FC236}">
                <a16:creationId xmlns:a16="http://schemas.microsoft.com/office/drawing/2014/main" id="{5959740B-BB40-8156-6A40-708BD81D1424}"/>
              </a:ext>
            </a:extLst>
          </p:cNvPr>
          <p:cNvSpPr txBox="1"/>
          <p:nvPr/>
        </p:nvSpPr>
        <p:spPr>
          <a:xfrm>
            <a:off x="2010256" y="902012"/>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a:t>
            </a:r>
            <a:r>
              <a:rPr lang="zh-TW" altLang="en-US" sz="2000" b="1">
                <a:solidFill>
                  <a:schemeClr val="bg1"/>
                </a:solidFill>
              </a:rPr>
              <a:t> </a:t>
            </a:r>
            <a:r>
              <a:rPr lang="en-US" altLang="zh-TW" sz="2000" err="1">
                <a:solidFill>
                  <a:schemeClr val="bg1"/>
                </a:solidFill>
              </a:rPr>
              <a:t>驅動程式下載</a:t>
            </a:r>
            <a:endParaRPr lang="en-US" altLang="zh-TW" sz="2000">
              <a:solidFill>
                <a:schemeClr val="bg1"/>
              </a:solidFill>
            </a:endParaRPr>
          </a:p>
        </p:txBody>
      </p:sp>
    </p:spTree>
    <p:extLst>
      <p:ext uri="{BB962C8B-B14F-4D97-AF65-F5344CB8AC3E}">
        <p14:creationId xmlns:p14="http://schemas.microsoft.com/office/powerpoint/2010/main" val="1509439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6284" r="6244" b="5859"/>
          <a:stretch/>
        </p:blipFill>
        <p:spPr>
          <a:xfrm>
            <a:off x="1645534" y="1601890"/>
            <a:ext cx="8900931" cy="5070915"/>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5552841" y="4886504"/>
            <a:ext cx="2709644" cy="1295706"/>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8262485" y="4886504"/>
            <a:ext cx="3107873"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4:</a:t>
            </a:r>
            <a:r>
              <a:rPr lang="zh-TW" altLang="en-US" sz="1600" b="1">
                <a:solidFill>
                  <a:schemeClr val="bg1"/>
                </a:solidFill>
                <a:cs typeface="Arial"/>
              </a:rPr>
              <a:t> 接著在</a:t>
            </a:r>
            <a:r>
              <a:rPr lang="en-US" altLang="zh-TW" sz="1600" b="1">
                <a:solidFill>
                  <a:schemeClr val="bg1"/>
                </a:solidFill>
                <a:cs typeface="Arial"/>
              </a:rPr>
              <a:t>PLATFORM/OS</a:t>
            </a:r>
            <a:r>
              <a:rPr lang="zh-TW" altLang="en-US" sz="1600" b="1">
                <a:solidFill>
                  <a:schemeClr val="bg1"/>
                </a:solidFill>
                <a:cs typeface="Arial"/>
              </a:rPr>
              <a:t>選擇</a:t>
            </a:r>
            <a:r>
              <a:rPr lang="en-US" altLang="zh-TW" sz="1600" b="1">
                <a:solidFill>
                  <a:schemeClr val="bg1"/>
                </a:solidFill>
                <a:cs typeface="Arial"/>
              </a:rPr>
              <a:t>”WINDOWS”</a:t>
            </a:r>
            <a:r>
              <a:rPr lang="zh-TW" altLang="en-US" sz="1600" b="1">
                <a:solidFill>
                  <a:schemeClr val="bg1"/>
                </a:solidFill>
                <a:cs typeface="Arial"/>
              </a:rPr>
              <a:t>。</a:t>
            </a:r>
            <a:endParaRPr lang="en-US" altLang="zh-TW" sz="1600" b="1">
              <a:solidFill>
                <a:schemeClr val="bg1"/>
              </a:solidFill>
              <a:cs typeface="Arial"/>
            </a:endParaRPr>
          </a:p>
        </p:txBody>
      </p:sp>
      <p:sp>
        <p:nvSpPr>
          <p:cNvPr id="8" name="標題 7">
            <a:extLst>
              <a:ext uri="{FF2B5EF4-FFF2-40B4-BE49-F238E27FC236}">
                <a16:creationId xmlns:a16="http://schemas.microsoft.com/office/drawing/2014/main" id="{4C884B2B-B26F-0185-B96D-BE0CEA504C9D}"/>
              </a:ext>
            </a:extLst>
          </p:cNvPr>
          <p:cNvSpPr>
            <a:spLocks noGrp="1"/>
          </p:cNvSpPr>
          <p:nvPr>
            <p:ph type="title"/>
          </p:nvPr>
        </p:nvSpPr>
        <p:spPr/>
        <p:txBody>
          <a:bodyPr/>
          <a:lstStyle/>
          <a:p>
            <a:r>
              <a:rPr lang="en-US" altLang="zh-TW"/>
              <a:t>Marvell </a:t>
            </a:r>
            <a:r>
              <a:rPr lang="zh-TW" altLang="en-US"/>
              <a:t>官方網站網卡驅動程式下載</a:t>
            </a:r>
          </a:p>
        </p:txBody>
      </p:sp>
      <p:sp>
        <p:nvSpPr>
          <p:cNvPr id="9" name="文字方塊 8">
            <a:extLst>
              <a:ext uri="{FF2B5EF4-FFF2-40B4-BE49-F238E27FC236}">
                <a16:creationId xmlns:a16="http://schemas.microsoft.com/office/drawing/2014/main" id="{13B77420-835B-9DD1-FA9D-663E997B406B}"/>
              </a:ext>
            </a:extLst>
          </p:cNvPr>
          <p:cNvSpPr txBox="1"/>
          <p:nvPr/>
        </p:nvSpPr>
        <p:spPr>
          <a:xfrm>
            <a:off x="2010256" y="902012"/>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a:t>
            </a:r>
            <a:r>
              <a:rPr lang="zh-TW" altLang="en-US" sz="2000" b="1">
                <a:solidFill>
                  <a:schemeClr val="bg1"/>
                </a:solidFill>
              </a:rPr>
              <a:t> </a:t>
            </a:r>
            <a:r>
              <a:rPr lang="en-US" altLang="zh-TW" sz="2000" err="1">
                <a:solidFill>
                  <a:schemeClr val="bg1"/>
                </a:solidFill>
              </a:rPr>
              <a:t>驅動程式下載</a:t>
            </a:r>
            <a:endParaRPr lang="en-US" altLang="zh-TW" sz="2000">
              <a:solidFill>
                <a:schemeClr val="bg1"/>
              </a:solidFill>
            </a:endParaRPr>
          </a:p>
        </p:txBody>
      </p:sp>
    </p:spTree>
    <p:extLst>
      <p:ext uri="{BB962C8B-B14F-4D97-AF65-F5344CB8AC3E}">
        <p14:creationId xmlns:p14="http://schemas.microsoft.com/office/powerpoint/2010/main" val="262462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6527" r="6676"/>
          <a:stretch/>
        </p:blipFill>
        <p:spPr>
          <a:xfrm>
            <a:off x="2083442" y="1515079"/>
            <a:ext cx="8958805" cy="5166456"/>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3209373" y="3574900"/>
            <a:ext cx="2810311" cy="2453385"/>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145855" y="3574900"/>
            <a:ext cx="3057469"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5:</a:t>
            </a:r>
            <a:r>
              <a:rPr lang="zh-TW" altLang="en-US" sz="1600" b="1">
                <a:solidFill>
                  <a:schemeClr val="bg1"/>
                </a:solidFill>
                <a:cs typeface="Arial"/>
              </a:rPr>
              <a:t> 接著在產品型號選擇</a:t>
            </a:r>
            <a:br>
              <a:rPr lang="en-US" altLang="zh-TW" sz="1600" b="1">
                <a:solidFill>
                  <a:schemeClr val="bg1"/>
                </a:solidFill>
                <a:cs typeface="Arial"/>
              </a:rPr>
            </a:br>
            <a:r>
              <a:rPr lang="en-US" altLang="zh-TW" sz="1600" b="1">
                <a:solidFill>
                  <a:schemeClr val="bg1"/>
                </a:solidFill>
                <a:cs typeface="Arial"/>
              </a:rPr>
              <a:t>”AQC107”</a:t>
            </a:r>
            <a:r>
              <a:rPr lang="zh-TW" altLang="en-US" sz="1600" b="1">
                <a:solidFill>
                  <a:schemeClr val="bg1"/>
                </a:solidFill>
                <a:cs typeface="Arial"/>
              </a:rPr>
              <a:t>並按下</a:t>
            </a:r>
            <a:r>
              <a:rPr lang="en-US" altLang="zh-TW" sz="1600" b="1">
                <a:solidFill>
                  <a:schemeClr val="bg1"/>
                </a:solidFill>
                <a:cs typeface="Arial"/>
              </a:rPr>
              <a:t>APPLY</a:t>
            </a:r>
            <a:r>
              <a:rPr lang="zh-TW" altLang="en-US" sz="1600" b="1">
                <a:solidFill>
                  <a:schemeClr val="bg1"/>
                </a:solidFill>
                <a:cs typeface="Arial"/>
              </a:rPr>
              <a:t>送出。</a:t>
            </a:r>
            <a:endParaRPr lang="en-US" altLang="zh-TW" sz="1600" b="1">
              <a:solidFill>
                <a:schemeClr val="bg1"/>
              </a:solidFill>
              <a:cs typeface="Arial"/>
            </a:endParaRPr>
          </a:p>
        </p:txBody>
      </p:sp>
      <p:sp>
        <p:nvSpPr>
          <p:cNvPr id="8" name="矩形 7">
            <a:extLst>
              <a:ext uri="{FF2B5EF4-FFF2-40B4-BE49-F238E27FC236}">
                <a16:creationId xmlns:a16="http://schemas.microsoft.com/office/drawing/2014/main" id="{73CE2083-4941-19AA-6A6A-A2F4B5C2B69F}"/>
              </a:ext>
            </a:extLst>
          </p:cNvPr>
          <p:cNvSpPr/>
          <p:nvPr/>
        </p:nvSpPr>
        <p:spPr>
          <a:xfrm>
            <a:off x="3203323" y="6206025"/>
            <a:ext cx="882539" cy="414694"/>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8">
            <a:extLst>
              <a:ext uri="{FF2B5EF4-FFF2-40B4-BE49-F238E27FC236}">
                <a16:creationId xmlns:a16="http://schemas.microsoft.com/office/drawing/2014/main" id="{64EE5236-6CE7-1220-40C8-8D38ECE8801E}"/>
              </a:ext>
            </a:extLst>
          </p:cNvPr>
          <p:cNvSpPr>
            <a:spLocks noGrp="1"/>
          </p:cNvSpPr>
          <p:nvPr>
            <p:ph type="title"/>
          </p:nvPr>
        </p:nvSpPr>
        <p:spPr/>
        <p:txBody>
          <a:bodyPr/>
          <a:lstStyle/>
          <a:p>
            <a:r>
              <a:rPr lang="en-US" altLang="zh-TW"/>
              <a:t>Marvell </a:t>
            </a:r>
            <a:r>
              <a:rPr lang="zh-TW" altLang="en-US"/>
              <a:t>官方網站網卡驅動程式下載</a:t>
            </a:r>
          </a:p>
        </p:txBody>
      </p:sp>
      <p:sp>
        <p:nvSpPr>
          <p:cNvPr id="10" name="文字方塊 9">
            <a:extLst>
              <a:ext uri="{FF2B5EF4-FFF2-40B4-BE49-F238E27FC236}">
                <a16:creationId xmlns:a16="http://schemas.microsoft.com/office/drawing/2014/main" id="{A712C127-DACD-7DA3-318C-71A9F431E2EF}"/>
              </a:ext>
            </a:extLst>
          </p:cNvPr>
          <p:cNvSpPr txBox="1"/>
          <p:nvPr/>
        </p:nvSpPr>
        <p:spPr>
          <a:xfrm>
            <a:off x="2010256" y="902012"/>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a:t>
            </a:r>
            <a:r>
              <a:rPr lang="zh-TW" altLang="en-US" sz="2000" b="1">
                <a:solidFill>
                  <a:schemeClr val="bg1"/>
                </a:solidFill>
              </a:rPr>
              <a:t> </a:t>
            </a:r>
            <a:r>
              <a:rPr lang="en-US" altLang="zh-TW" sz="2000" err="1">
                <a:solidFill>
                  <a:schemeClr val="bg1"/>
                </a:solidFill>
              </a:rPr>
              <a:t>驅動程式下載</a:t>
            </a:r>
            <a:endParaRPr lang="en-US" altLang="zh-TW" sz="2000">
              <a:solidFill>
                <a:schemeClr val="bg1"/>
              </a:solidFill>
            </a:endParaRPr>
          </a:p>
        </p:txBody>
      </p:sp>
    </p:spTree>
    <p:extLst>
      <p:ext uri="{BB962C8B-B14F-4D97-AF65-F5344CB8AC3E}">
        <p14:creationId xmlns:p14="http://schemas.microsoft.com/office/powerpoint/2010/main" val="2861085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7383" r="5897"/>
          <a:stretch/>
        </p:blipFill>
        <p:spPr>
          <a:xfrm>
            <a:off x="1724628" y="1549804"/>
            <a:ext cx="8385872" cy="5157725"/>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2706708" y="3910855"/>
            <a:ext cx="5126738" cy="679076"/>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7833446" y="3910855"/>
            <a:ext cx="3833835" cy="1323439"/>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6:</a:t>
            </a:r>
            <a:r>
              <a:rPr lang="zh-TW" altLang="en-US" sz="1600" b="1">
                <a:solidFill>
                  <a:schemeClr val="bg1"/>
                </a:solidFill>
                <a:cs typeface="Arial"/>
              </a:rPr>
              <a:t> 送出搜尋條件後就會在下方看到</a:t>
            </a:r>
            <a:r>
              <a:rPr lang="en-US" altLang="zh-TW" sz="1600" b="1">
                <a:solidFill>
                  <a:schemeClr val="bg1"/>
                </a:solidFill>
                <a:cs typeface="Arial"/>
              </a:rPr>
              <a:t>Results Found</a:t>
            </a:r>
            <a:r>
              <a:rPr lang="zh-TW" altLang="en-US" sz="1600" b="1">
                <a:solidFill>
                  <a:schemeClr val="bg1"/>
                </a:solidFill>
                <a:cs typeface="Arial"/>
              </a:rPr>
              <a:t>，點擊</a:t>
            </a:r>
            <a:r>
              <a:rPr lang="en-US" altLang="zh-TW" sz="1600" b="1">
                <a:solidFill>
                  <a:schemeClr val="bg1"/>
                </a:solidFill>
                <a:cs typeface="Arial"/>
              </a:rPr>
              <a:t>”Marvell </a:t>
            </a:r>
            <a:r>
              <a:rPr lang="en-US" altLang="zh-TW" sz="1600" b="1" err="1">
                <a:solidFill>
                  <a:schemeClr val="bg1"/>
                </a:solidFill>
                <a:cs typeface="Arial"/>
              </a:rPr>
              <a:t>Aqtion</a:t>
            </a:r>
            <a:r>
              <a:rPr lang="en-US" altLang="zh-TW" sz="1600" b="1">
                <a:solidFill>
                  <a:schemeClr val="bg1"/>
                </a:solidFill>
                <a:cs typeface="Arial"/>
              </a:rPr>
              <a:t> Windows 10 and 11 64-bit Driver”</a:t>
            </a:r>
            <a:r>
              <a:rPr lang="zh-TW" altLang="en-US" sz="1600" b="1">
                <a:solidFill>
                  <a:schemeClr val="bg1"/>
                </a:solidFill>
                <a:cs typeface="Arial"/>
              </a:rPr>
              <a:t>下載並安裝驅動程式，即可在</a:t>
            </a:r>
            <a:r>
              <a:rPr lang="en-US" altLang="zh-TW" sz="1600" b="1">
                <a:solidFill>
                  <a:schemeClr val="bg1"/>
                </a:solidFill>
                <a:cs typeface="Arial"/>
              </a:rPr>
              <a:t>Windows 10/11 OS</a:t>
            </a:r>
            <a:r>
              <a:rPr lang="zh-TW" altLang="en-US" sz="1600" b="1">
                <a:solidFill>
                  <a:schemeClr val="bg1"/>
                </a:solidFill>
                <a:cs typeface="Arial"/>
              </a:rPr>
              <a:t>使用</a:t>
            </a:r>
            <a:r>
              <a:rPr lang="en-US" altLang="zh-TW" sz="1600" b="1">
                <a:solidFill>
                  <a:schemeClr val="bg1"/>
                </a:solidFill>
                <a:cs typeface="Arial"/>
              </a:rPr>
              <a:t>QXG-10G2T</a:t>
            </a:r>
            <a:r>
              <a:rPr lang="zh-TW" altLang="en-US" sz="1600" b="1">
                <a:solidFill>
                  <a:schemeClr val="bg1"/>
                </a:solidFill>
                <a:cs typeface="Arial"/>
              </a:rPr>
              <a:t>網路擴充卡。</a:t>
            </a:r>
            <a:endParaRPr lang="en-US" altLang="zh-TW" sz="1600" b="1">
              <a:solidFill>
                <a:schemeClr val="bg1"/>
              </a:solidFill>
              <a:cs typeface="Arial"/>
            </a:endParaRPr>
          </a:p>
        </p:txBody>
      </p:sp>
      <p:sp>
        <p:nvSpPr>
          <p:cNvPr id="8" name="標題 7">
            <a:extLst>
              <a:ext uri="{FF2B5EF4-FFF2-40B4-BE49-F238E27FC236}">
                <a16:creationId xmlns:a16="http://schemas.microsoft.com/office/drawing/2014/main" id="{A3F78DF4-9412-E692-CBCC-58C9B5D134D8}"/>
              </a:ext>
            </a:extLst>
          </p:cNvPr>
          <p:cNvSpPr>
            <a:spLocks noGrp="1"/>
          </p:cNvSpPr>
          <p:nvPr>
            <p:ph type="title"/>
          </p:nvPr>
        </p:nvSpPr>
        <p:spPr/>
        <p:txBody>
          <a:bodyPr/>
          <a:lstStyle/>
          <a:p>
            <a:r>
              <a:rPr lang="en-US" altLang="zh-TW"/>
              <a:t>Marvell </a:t>
            </a:r>
            <a:r>
              <a:rPr lang="zh-TW" altLang="en-US"/>
              <a:t>官方網站網卡驅動程式下載</a:t>
            </a:r>
          </a:p>
        </p:txBody>
      </p:sp>
      <p:sp>
        <p:nvSpPr>
          <p:cNvPr id="9" name="文字方塊 8">
            <a:extLst>
              <a:ext uri="{FF2B5EF4-FFF2-40B4-BE49-F238E27FC236}">
                <a16:creationId xmlns:a16="http://schemas.microsoft.com/office/drawing/2014/main" id="{10A52112-7077-87EF-B451-22CF9CD46721}"/>
              </a:ext>
            </a:extLst>
          </p:cNvPr>
          <p:cNvSpPr txBox="1"/>
          <p:nvPr/>
        </p:nvSpPr>
        <p:spPr>
          <a:xfrm>
            <a:off x="2010256" y="902012"/>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a:t>
            </a:r>
            <a:r>
              <a:rPr lang="zh-TW" altLang="en-US" sz="2000" b="1">
                <a:solidFill>
                  <a:schemeClr val="bg1"/>
                </a:solidFill>
              </a:rPr>
              <a:t> </a:t>
            </a:r>
            <a:r>
              <a:rPr lang="en-US" altLang="zh-TW" sz="2000" err="1">
                <a:solidFill>
                  <a:schemeClr val="bg1"/>
                </a:solidFill>
              </a:rPr>
              <a:t>驅動程式下載</a:t>
            </a:r>
            <a:endParaRPr lang="en-US" altLang="zh-TW" sz="2000">
              <a:solidFill>
                <a:schemeClr val="bg1"/>
              </a:solidFill>
            </a:endParaRPr>
          </a:p>
        </p:txBody>
      </p:sp>
    </p:spTree>
    <p:extLst>
      <p:ext uri="{BB962C8B-B14F-4D97-AF65-F5344CB8AC3E}">
        <p14:creationId xmlns:p14="http://schemas.microsoft.com/office/powerpoint/2010/main" val="296909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6582" r="6394" b="6020"/>
          <a:stretch/>
        </p:blipFill>
        <p:spPr>
          <a:xfrm>
            <a:off x="1610810" y="1490947"/>
            <a:ext cx="8970379" cy="5112412"/>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5535477" y="4863355"/>
            <a:ext cx="2776755" cy="1295706"/>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8312232" y="4863355"/>
            <a:ext cx="3107873"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4:</a:t>
            </a:r>
            <a:r>
              <a:rPr lang="zh-TW" altLang="en-US" sz="1600" b="1">
                <a:solidFill>
                  <a:schemeClr val="bg1"/>
                </a:solidFill>
                <a:cs typeface="Arial"/>
              </a:rPr>
              <a:t> 接著在</a:t>
            </a:r>
            <a:r>
              <a:rPr lang="en-US" altLang="zh-TW" sz="1600" b="1">
                <a:solidFill>
                  <a:schemeClr val="bg1"/>
                </a:solidFill>
                <a:cs typeface="Arial"/>
              </a:rPr>
              <a:t>PLATFORM/OS</a:t>
            </a:r>
            <a:r>
              <a:rPr lang="zh-TW" altLang="en-US" sz="1600" b="1">
                <a:solidFill>
                  <a:schemeClr val="bg1"/>
                </a:solidFill>
                <a:cs typeface="Arial"/>
              </a:rPr>
              <a:t>選擇</a:t>
            </a:r>
            <a:r>
              <a:rPr lang="en-US" altLang="zh-TW" sz="1600" b="1">
                <a:solidFill>
                  <a:schemeClr val="bg1"/>
                </a:solidFill>
                <a:cs typeface="Arial"/>
              </a:rPr>
              <a:t>”LINUX”</a:t>
            </a:r>
            <a:r>
              <a:rPr lang="zh-TW" altLang="en-US" sz="1600" b="1">
                <a:solidFill>
                  <a:schemeClr val="bg1"/>
                </a:solidFill>
                <a:cs typeface="Arial"/>
              </a:rPr>
              <a:t>。</a:t>
            </a:r>
            <a:endParaRPr lang="en-US" altLang="zh-TW" sz="1600" b="1">
              <a:solidFill>
                <a:schemeClr val="bg1"/>
              </a:solidFill>
              <a:cs typeface="Arial"/>
            </a:endParaRPr>
          </a:p>
        </p:txBody>
      </p:sp>
      <p:sp>
        <p:nvSpPr>
          <p:cNvPr id="8" name="文字方塊 7">
            <a:extLst>
              <a:ext uri="{FF2B5EF4-FFF2-40B4-BE49-F238E27FC236}">
                <a16:creationId xmlns:a16="http://schemas.microsoft.com/office/drawing/2014/main" id="{7FBA2449-A5F1-E257-9A4A-89CD8484FD5E}"/>
              </a:ext>
            </a:extLst>
          </p:cNvPr>
          <p:cNvSpPr txBox="1"/>
          <p:nvPr/>
        </p:nvSpPr>
        <p:spPr>
          <a:xfrm>
            <a:off x="415008" y="1490947"/>
            <a:ext cx="4475295" cy="1015663"/>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cs typeface="Arial"/>
              </a:rPr>
              <a:t>Step</a:t>
            </a:r>
            <a:r>
              <a:rPr lang="zh-TW" altLang="en-US" sz="2000" b="1">
                <a:solidFill>
                  <a:schemeClr val="bg1"/>
                </a:solidFill>
                <a:cs typeface="Arial"/>
              </a:rPr>
              <a:t> </a:t>
            </a:r>
            <a:r>
              <a:rPr lang="en-US" altLang="zh-TW" sz="2000" b="1">
                <a:solidFill>
                  <a:schemeClr val="bg1"/>
                </a:solidFill>
                <a:cs typeface="Arial"/>
              </a:rPr>
              <a:t>1</a:t>
            </a:r>
            <a:r>
              <a:rPr lang="zh-TW" altLang="en-US" sz="2000" b="1">
                <a:solidFill>
                  <a:schemeClr val="bg1"/>
                </a:solidFill>
                <a:cs typeface="Arial"/>
              </a:rPr>
              <a:t> 到 </a:t>
            </a:r>
            <a:r>
              <a:rPr lang="en-US" altLang="zh-TW" sz="2000" b="1">
                <a:solidFill>
                  <a:schemeClr val="bg1"/>
                </a:solidFill>
                <a:cs typeface="Arial"/>
              </a:rPr>
              <a:t>Step 3</a:t>
            </a:r>
            <a:r>
              <a:rPr lang="zh-TW" altLang="en-US" sz="2000" b="1">
                <a:solidFill>
                  <a:schemeClr val="bg1"/>
                </a:solidFill>
                <a:cs typeface="Arial"/>
              </a:rPr>
              <a:t> 與 </a:t>
            </a:r>
            <a:r>
              <a:rPr lang="en-US" altLang="zh-TW" sz="2000" b="1">
                <a:solidFill>
                  <a:schemeClr val="bg1"/>
                </a:solidFill>
                <a:cs typeface="Arial"/>
              </a:rPr>
              <a:t>Windows 10/11 </a:t>
            </a:r>
            <a:r>
              <a:rPr lang="zh-TW" altLang="en-US" sz="2000" b="1">
                <a:solidFill>
                  <a:schemeClr val="bg1"/>
                </a:solidFill>
                <a:cs typeface="Arial"/>
              </a:rPr>
              <a:t>驅動程式下載一致，請參閱簡報前述內容完成並進到 </a:t>
            </a:r>
            <a:r>
              <a:rPr lang="en-US" altLang="zh-TW" sz="2000" b="1">
                <a:solidFill>
                  <a:schemeClr val="bg1"/>
                </a:solidFill>
                <a:cs typeface="Arial"/>
              </a:rPr>
              <a:t>Step</a:t>
            </a:r>
            <a:r>
              <a:rPr lang="zh-TW" altLang="en-US" sz="2000" b="1">
                <a:solidFill>
                  <a:schemeClr val="bg1"/>
                </a:solidFill>
                <a:cs typeface="Arial"/>
              </a:rPr>
              <a:t> </a:t>
            </a:r>
            <a:r>
              <a:rPr lang="en-US" altLang="zh-TW" sz="2000" b="1">
                <a:solidFill>
                  <a:schemeClr val="bg1"/>
                </a:solidFill>
                <a:cs typeface="Arial"/>
              </a:rPr>
              <a:t>4</a:t>
            </a:r>
            <a:r>
              <a:rPr lang="zh-TW" altLang="en-US" sz="2000" b="1">
                <a:solidFill>
                  <a:schemeClr val="bg1"/>
                </a:solidFill>
                <a:cs typeface="Arial"/>
              </a:rPr>
              <a:t> 的操作頁面。</a:t>
            </a:r>
            <a:endParaRPr lang="en-US" altLang="zh-TW" sz="2000" b="1">
              <a:solidFill>
                <a:schemeClr val="bg1"/>
              </a:solidFill>
              <a:cs typeface="Arial"/>
            </a:endParaRPr>
          </a:p>
        </p:txBody>
      </p:sp>
      <p:sp>
        <p:nvSpPr>
          <p:cNvPr id="9" name="標題 8">
            <a:extLst>
              <a:ext uri="{FF2B5EF4-FFF2-40B4-BE49-F238E27FC236}">
                <a16:creationId xmlns:a16="http://schemas.microsoft.com/office/drawing/2014/main" id="{8A2EF189-A870-EC34-43F3-A0B263155E14}"/>
              </a:ext>
            </a:extLst>
          </p:cNvPr>
          <p:cNvSpPr>
            <a:spLocks noGrp="1"/>
          </p:cNvSpPr>
          <p:nvPr>
            <p:ph type="title"/>
          </p:nvPr>
        </p:nvSpPr>
        <p:spPr/>
        <p:txBody>
          <a:bodyPr/>
          <a:lstStyle/>
          <a:p>
            <a:r>
              <a:rPr lang="en-US" altLang="zh-TW"/>
              <a:t>Marvell </a:t>
            </a:r>
            <a:r>
              <a:rPr lang="zh-TW" altLang="en-US"/>
              <a:t>官方網站網卡驅動程式下載</a:t>
            </a:r>
          </a:p>
        </p:txBody>
      </p:sp>
      <p:sp>
        <p:nvSpPr>
          <p:cNvPr id="7" name="文字方塊 6">
            <a:extLst>
              <a:ext uri="{FF2B5EF4-FFF2-40B4-BE49-F238E27FC236}">
                <a16:creationId xmlns:a16="http://schemas.microsoft.com/office/drawing/2014/main" id="{9EE816AB-279A-7C4A-34D9-E48037D17D22}"/>
              </a:ext>
            </a:extLst>
          </p:cNvPr>
          <p:cNvSpPr txBox="1"/>
          <p:nvPr/>
        </p:nvSpPr>
        <p:spPr>
          <a:xfrm>
            <a:off x="2015201" y="95738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Ubuntu</a:t>
            </a:r>
            <a:r>
              <a:rPr lang="en-US" altLang="zh-TW" sz="2000">
                <a:solidFill>
                  <a:schemeClr val="bg1"/>
                </a:solidFill>
              </a:rPr>
              <a:t> </a:t>
            </a:r>
            <a:r>
              <a:rPr lang="en-US" altLang="zh-TW" sz="2000" err="1">
                <a:solidFill>
                  <a:schemeClr val="bg1"/>
                </a:solidFill>
              </a:rPr>
              <a:t>驅動程式下載</a:t>
            </a:r>
            <a:endParaRPr lang="en-US" altLang="zh-TW" sz="2000">
              <a:solidFill>
                <a:schemeClr val="bg1"/>
              </a:solidFill>
            </a:endParaRPr>
          </a:p>
        </p:txBody>
      </p:sp>
    </p:spTree>
    <p:extLst>
      <p:ext uri="{BB962C8B-B14F-4D97-AF65-F5344CB8AC3E}">
        <p14:creationId xmlns:p14="http://schemas.microsoft.com/office/powerpoint/2010/main" val="95524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7007" r="6848" b="6205"/>
          <a:stretch/>
        </p:blipFill>
        <p:spPr>
          <a:xfrm>
            <a:off x="1674470" y="1538229"/>
            <a:ext cx="8843060" cy="5105639"/>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2725165" y="3598050"/>
            <a:ext cx="2810311" cy="2453385"/>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5535476" y="3598050"/>
            <a:ext cx="3548544"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5:</a:t>
            </a:r>
            <a:r>
              <a:rPr lang="zh-TW" altLang="en-US" sz="1600" b="1">
                <a:solidFill>
                  <a:schemeClr val="bg1"/>
                </a:solidFill>
                <a:cs typeface="Arial"/>
              </a:rPr>
              <a:t> 接著在產品型號選擇</a:t>
            </a:r>
            <a:r>
              <a:rPr lang="en-US" altLang="zh-TW" sz="1600" b="1">
                <a:solidFill>
                  <a:schemeClr val="bg1"/>
                </a:solidFill>
                <a:cs typeface="Arial"/>
              </a:rPr>
              <a:t>”AQC107”</a:t>
            </a:r>
            <a:r>
              <a:rPr lang="zh-TW" altLang="en-US" sz="1600" b="1">
                <a:solidFill>
                  <a:schemeClr val="bg1"/>
                </a:solidFill>
                <a:cs typeface="Arial"/>
              </a:rPr>
              <a:t>並按下</a:t>
            </a:r>
            <a:r>
              <a:rPr lang="en-US" altLang="zh-TW" sz="1600" b="1">
                <a:solidFill>
                  <a:schemeClr val="bg1"/>
                </a:solidFill>
                <a:cs typeface="Arial"/>
              </a:rPr>
              <a:t>APPLY</a:t>
            </a:r>
            <a:r>
              <a:rPr lang="zh-TW" altLang="en-US" sz="1600" b="1">
                <a:solidFill>
                  <a:schemeClr val="bg1"/>
                </a:solidFill>
                <a:cs typeface="Arial"/>
              </a:rPr>
              <a:t>送出。</a:t>
            </a:r>
            <a:endParaRPr lang="en-US" altLang="zh-TW" sz="1600" b="1">
              <a:solidFill>
                <a:schemeClr val="bg1"/>
              </a:solidFill>
              <a:cs typeface="Arial"/>
            </a:endParaRPr>
          </a:p>
        </p:txBody>
      </p:sp>
      <p:sp>
        <p:nvSpPr>
          <p:cNvPr id="8" name="矩形 7">
            <a:extLst>
              <a:ext uri="{FF2B5EF4-FFF2-40B4-BE49-F238E27FC236}">
                <a16:creationId xmlns:a16="http://schemas.microsoft.com/office/drawing/2014/main" id="{73CE2083-4941-19AA-6A6A-A2F4B5C2B69F}"/>
              </a:ext>
            </a:extLst>
          </p:cNvPr>
          <p:cNvSpPr/>
          <p:nvPr/>
        </p:nvSpPr>
        <p:spPr>
          <a:xfrm>
            <a:off x="2725164" y="6194048"/>
            <a:ext cx="905427" cy="407920"/>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8">
            <a:extLst>
              <a:ext uri="{FF2B5EF4-FFF2-40B4-BE49-F238E27FC236}">
                <a16:creationId xmlns:a16="http://schemas.microsoft.com/office/drawing/2014/main" id="{8235E82A-F471-BB18-90F6-D0D8B4582FE5}"/>
              </a:ext>
            </a:extLst>
          </p:cNvPr>
          <p:cNvSpPr>
            <a:spLocks noGrp="1"/>
          </p:cNvSpPr>
          <p:nvPr>
            <p:ph type="title"/>
          </p:nvPr>
        </p:nvSpPr>
        <p:spPr/>
        <p:txBody>
          <a:bodyPr/>
          <a:lstStyle/>
          <a:p>
            <a:r>
              <a:rPr lang="en-US" altLang="zh-TW"/>
              <a:t>Marvell </a:t>
            </a:r>
            <a:r>
              <a:rPr lang="zh-TW" altLang="en-US"/>
              <a:t>官方網站網卡驅動程式下載</a:t>
            </a:r>
          </a:p>
        </p:txBody>
      </p:sp>
      <p:sp>
        <p:nvSpPr>
          <p:cNvPr id="10" name="文字方塊 9">
            <a:extLst>
              <a:ext uri="{FF2B5EF4-FFF2-40B4-BE49-F238E27FC236}">
                <a16:creationId xmlns:a16="http://schemas.microsoft.com/office/drawing/2014/main" id="{91B746AA-8185-B97A-B0A2-8FCE9CFAA66D}"/>
              </a:ext>
            </a:extLst>
          </p:cNvPr>
          <p:cNvSpPr txBox="1"/>
          <p:nvPr/>
        </p:nvSpPr>
        <p:spPr>
          <a:xfrm>
            <a:off x="2015201" y="95738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Ubuntu</a:t>
            </a:r>
            <a:r>
              <a:rPr lang="en-US" altLang="zh-TW" sz="2000">
                <a:solidFill>
                  <a:schemeClr val="bg1"/>
                </a:solidFill>
              </a:rPr>
              <a:t> </a:t>
            </a:r>
            <a:r>
              <a:rPr lang="en-US" altLang="zh-TW" sz="2000" err="1">
                <a:solidFill>
                  <a:schemeClr val="bg1"/>
                </a:solidFill>
              </a:rPr>
              <a:t>驅動程式下載</a:t>
            </a:r>
            <a:endParaRPr lang="en-US" altLang="zh-TW" sz="2000">
              <a:solidFill>
                <a:schemeClr val="bg1"/>
              </a:solidFill>
            </a:endParaRPr>
          </a:p>
        </p:txBody>
      </p:sp>
    </p:spTree>
    <p:extLst>
      <p:ext uri="{BB962C8B-B14F-4D97-AF65-F5344CB8AC3E}">
        <p14:creationId xmlns:p14="http://schemas.microsoft.com/office/powerpoint/2010/main" val="56153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9550" r="8935" b="12880"/>
          <a:stretch/>
        </p:blipFill>
        <p:spPr>
          <a:xfrm>
            <a:off x="1522070" y="1659765"/>
            <a:ext cx="8385860" cy="4712100"/>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2349660" y="5487640"/>
            <a:ext cx="5538751" cy="794388"/>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7881078" y="5204810"/>
            <a:ext cx="4165464" cy="1077218"/>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6:</a:t>
            </a:r>
            <a:r>
              <a:rPr lang="zh-TW" altLang="en-US" sz="1600" b="1">
                <a:solidFill>
                  <a:schemeClr val="bg1"/>
                </a:solidFill>
                <a:cs typeface="Arial"/>
              </a:rPr>
              <a:t> 送出搜尋條件後就會在下方看到</a:t>
            </a:r>
            <a:r>
              <a:rPr lang="en-US" altLang="zh-TW" sz="1600" b="1">
                <a:solidFill>
                  <a:schemeClr val="bg1"/>
                </a:solidFill>
                <a:cs typeface="Arial"/>
              </a:rPr>
              <a:t>Results Found</a:t>
            </a:r>
            <a:r>
              <a:rPr lang="zh-TW" altLang="en-US" sz="1600" b="1">
                <a:solidFill>
                  <a:schemeClr val="bg1"/>
                </a:solidFill>
                <a:cs typeface="Arial"/>
              </a:rPr>
              <a:t>，點擊</a:t>
            </a:r>
            <a:r>
              <a:rPr lang="en-US" altLang="zh-TW" sz="1600" b="1">
                <a:solidFill>
                  <a:schemeClr val="bg1"/>
                </a:solidFill>
                <a:cs typeface="Arial"/>
              </a:rPr>
              <a:t>”Marvell </a:t>
            </a:r>
            <a:r>
              <a:rPr lang="en-US" altLang="zh-TW" sz="1600" b="1" err="1">
                <a:solidFill>
                  <a:schemeClr val="bg1"/>
                </a:solidFill>
                <a:cs typeface="Arial"/>
              </a:rPr>
              <a:t>Aqtion</a:t>
            </a:r>
            <a:r>
              <a:rPr lang="en-US" altLang="zh-TW" sz="1600" b="1">
                <a:solidFill>
                  <a:schemeClr val="bg1"/>
                </a:solidFill>
                <a:cs typeface="Arial"/>
              </a:rPr>
              <a:t> Linux Driver”</a:t>
            </a:r>
            <a:r>
              <a:rPr lang="zh-TW" altLang="en-US" sz="1600" b="1">
                <a:solidFill>
                  <a:schemeClr val="bg1"/>
                </a:solidFill>
                <a:cs typeface="Arial"/>
              </a:rPr>
              <a:t>下載並安裝驅動程式，即可在</a:t>
            </a:r>
            <a:r>
              <a:rPr lang="en-US" altLang="zh-TW" sz="1600" b="1">
                <a:solidFill>
                  <a:schemeClr val="bg1"/>
                </a:solidFill>
                <a:cs typeface="Arial"/>
              </a:rPr>
              <a:t>Ubuntu OS</a:t>
            </a:r>
            <a:r>
              <a:rPr lang="zh-TW" altLang="en-US" sz="1600" b="1">
                <a:solidFill>
                  <a:schemeClr val="bg1"/>
                </a:solidFill>
                <a:cs typeface="Arial"/>
              </a:rPr>
              <a:t>使用</a:t>
            </a:r>
            <a:r>
              <a:rPr lang="en-US" altLang="zh-TW" sz="1600" b="1">
                <a:solidFill>
                  <a:schemeClr val="bg1"/>
                </a:solidFill>
                <a:cs typeface="Arial"/>
              </a:rPr>
              <a:t>QXG-10G2T</a:t>
            </a:r>
            <a:r>
              <a:rPr lang="zh-TW" altLang="en-US" sz="1600" b="1">
                <a:solidFill>
                  <a:schemeClr val="bg1"/>
                </a:solidFill>
                <a:cs typeface="Arial"/>
              </a:rPr>
              <a:t>網路擴充卡。</a:t>
            </a:r>
            <a:endParaRPr lang="en-US" altLang="zh-TW" sz="1600" b="1">
              <a:solidFill>
                <a:schemeClr val="bg1"/>
              </a:solidFill>
              <a:cs typeface="Arial"/>
            </a:endParaRPr>
          </a:p>
        </p:txBody>
      </p:sp>
      <p:sp>
        <p:nvSpPr>
          <p:cNvPr id="8" name="標題 7">
            <a:extLst>
              <a:ext uri="{FF2B5EF4-FFF2-40B4-BE49-F238E27FC236}">
                <a16:creationId xmlns:a16="http://schemas.microsoft.com/office/drawing/2014/main" id="{C26A34E1-B5ED-93F3-5138-4B8F1BFB3EF4}"/>
              </a:ext>
            </a:extLst>
          </p:cNvPr>
          <p:cNvSpPr>
            <a:spLocks noGrp="1"/>
          </p:cNvSpPr>
          <p:nvPr>
            <p:ph type="title"/>
          </p:nvPr>
        </p:nvSpPr>
        <p:spPr/>
        <p:txBody>
          <a:bodyPr/>
          <a:lstStyle/>
          <a:p>
            <a:r>
              <a:rPr lang="en-US" altLang="zh-TW"/>
              <a:t>Marvell </a:t>
            </a:r>
            <a:r>
              <a:rPr lang="zh-TW" altLang="en-US"/>
              <a:t>官方網站網卡驅動程式下載</a:t>
            </a:r>
          </a:p>
        </p:txBody>
      </p:sp>
      <p:sp>
        <p:nvSpPr>
          <p:cNvPr id="9" name="文字方塊 8">
            <a:extLst>
              <a:ext uri="{FF2B5EF4-FFF2-40B4-BE49-F238E27FC236}">
                <a16:creationId xmlns:a16="http://schemas.microsoft.com/office/drawing/2014/main" id="{27591BDE-626D-B521-89B2-90B940475C2C}"/>
              </a:ext>
            </a:extLst>
          </p:cNvPr>
          <p:cNvSpPr txBox="1"/>
          <p:nvPr/>
        </p:nvSpPr>
        <p:spPr>
          <a:xfrm>
            <a:off x="2015201" y="95738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Ubuntu</a:t>
            </a:r>
            <a:r>
              <a:rPr lang="en-US" altLang="zh-TW" sz="2000">
                <a:solidFill>
                  <a:schemeClr val="bg1"/>
                </a:solidFill>
              </a:rPr>
              <a:t> </a:t>
            </a:r>
            <a:r>
              <a:rPr lang="en-US" altLang="zh-TW" sz="2000" err="1">
                <a:solidFill>
                  <a:schemeClr val="bg1"/>
                </a:solidFill>
              </a:rPr>
              <a:t>驅動程式下載</a:t>
            </a:r>
            <a:endParaRPr lang="en-US" altLang="zh-TW" sz="2000">
              <a:solidFill>
                <a:schemeClr val="bg1"/>
              </a:solidFill>
            </a:endParaRPr>
          </a:p>
        </p:txBody>
      </p:sp>
    </p:spTree>
    <p:extLst>
      <p:ext uri="{BB962C8B-B14F-4D97-AF65-F5344CB8AC3E}">
        <p14:creationId xmlns:p14="http://schemas.microsoft.com/office/powerpoint/2010/main" val="125036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7338C7D-694E-11BA-40A3-0DDEC08DD6C1}"/>
              </a:ext>
            </a:extLst>
          </p:cNvPr>
          <p:cNvSpPr txBox="1"/>
          <p:nvPr/>
        </p:nvSpPr>
        <p:spPr>
          <a:xfrm>
            <a:off x="610300" y="1824146"/>
            <a:ext cx="54829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chemeClr val="bg1"/>
                </a:solidFill>
              </a:rPr>
              <a:t>一切都與速度有關</a:t>
            </a:r>
            <a:endParaRPr lang="en-US" altLang="zh-TW" sz="2000" b="1">
              <a:solidFill>
                <a:schemeClr val="bg1"/>
              </a:solidFill>
            </a:endParaRPr>
          </a:p>
          <a:p>
            <a:r>
              <a:rPr lang="en-US" altLang="zh-TW" sz="2000" b="1">
                <a:solidFill>
                  <a:schemeClr val="bg1"/>
                </a:solidFill>
              </a:rPr>
              <a:t>10GbE</a:t>
            </a:r>
            <a:r>
              <a:rPr lang="zh-TW" altLang="en-US" sz="2000" b="1">
                <a:solidFill>
                  <a:schemeClr val="bg1"/>
                </a:solidFill>
              </a:rPr>
              <a:t> 在小型網路環境中展現相當出色的效能</a:t>
            </a:r>
            <a:endParaRPr lang="zh-TW" altLang="en-US" sz="2000" b="1">
              <a:solidFill>
                <a:schemeClr val="bg1"/>
              </a:solidFill>
              <a:cs typeface="Arial"/>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610301" y="2548536"/>
            <a:ext cx="5303017" cy="36594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zh-TW" altLang="en-US" sz="1200">
                <a:solidFill>
                  <a:schemeClr val="bg1"/>
                </a:solidFill>
                <a:latin typeface="Microsoft JhengHei"/>
                <a:ea typeface="Microsoft JhengHei"/>
                <a:cs typeface="+mn-lt"/>
              </a:rPr>
              <a:t>企業或工作室環境中，</a:t>
            </a:r>
            <a:r>
              <a:rPr lang="en-US" altLang="zh-TW" sz="1200">
                <a:solidFill>
                  <a:schemeClr val="bg1"/>
                </a:solidFill>
                <a:latin typeface="Microsoft JhengHei"/>
                <a:ea typeface="Microsoft JhengHei"/>
                <a:cs typeface="+mn-lt"/>
              </a:rPr>
              <a:t>Airdrop</a:t>
            </a:r>
            <a:r>
              <a:rPr lang="zh-TW" altLang="en-US" sz="1200">
                <a:solidFill>
                  <a:schemeClr val="bg1"/>
                </a:solidFill>
                <a:latin typeface="Microsoft JhengHei"/>
                <a:ea typeface="Microsoft JhengHei"/>
                <a:cs typeface="+mn-lt"/>
              </a:rPr>
              <a:t>或雲端存取等工具可以輕鬆傳輸。但當有大量文件時，等待時間變長進而產生設備間的延遲，導致許多人仍然使用</a:t>
            </a:r>
            <a:r>
              <a:rPr lang="en-US" altLang="zh-TW" sz="1200">
                <a:solidFill>
                  <a:schemeClr val="bg1"/>
                </a:solidFill>
                <a:latin typeface="Microsoft JhengHei"/>
                <a:ea typeface="Microsoft JhengHei"/>
                <a:cs typeface="+mn-lt"/>
              </a:rPr>
              <a:t>USB</a:t>
            </a:r>
            <a:r>
              <a:rPr lang="zh-TW" altLang="en-US" sz="1200">
                <a:solidFill>
                  <a:schemeClr val="bg1"/>
                </a:solidFill>
                <a:latin typeface="Microsoft JhengHei"/>
                <a:ea typeface="Microsoft JhengHei"/>
                <a:cs typeface="+mn-lt"/>
              </a:rPr>
              <a:t>來共享大型文件。為了解決設備延遲帶來的漫長等待時間或是使用</a:t>
            </a:r>
            <a:r>
              <a:rPr lang="en-US" altLang="zh-TW" sz="1200">
                <a:solidFill>
                  <a:schemeClr val="bg1"/>
                </a:solidFill>
                <a:latin typeface="Microsoft JhengHei"/>
                <a:ea typeface="Microsoft JhengHei"/>
                <a:cs typeface="+mn-lt"/>
              </a:rPr>
              <a:t>USB</a:t>
            </a:r>
            <a:r>
              <a:rPr lang="zh-TW" altLang="en-US" sz="1200">
                <a:solidFill>
                  <a:schemeClr val="bg1"/>
                </a:solidFill>
                <a:latin typeface="Microsoft JhengHei"/>
                <a:ea typeface="Microsoft JhengHei"/>
                <a:cs typeface="+mn-lt"/>
              </a:rPr>
              <a:t>帶來的不便利性，我們強烈推薦小型網路環境升級</a:t>
            </a:r>
            <a:r>
              <a:rPr lang="en-US" altLang="zh-TW" sz="1200">
                <a:solidFill>
                  <a:schemeClr val="bg1"/>
                </a:solidFill>
                <a:latin typeface="Microsoft JhengHei"/>
                <a:ea typeface="Microsoft JhengHei"/>
                <a:cs typeface="+mn-lt"/>
              </a:rPr>
              <a:t>10GbE</a:t>
            </a:r>
            <a:r>
              <a:rPr lang="zh-TW" altLang="en-US" sz="1200">
                <a:solidFill>
                  <a:schemeClr val="bg1"/>
                </a:solidFill>
                <a:latin typeface="Microsoft JhengHei"/>
                <a:ea typeface="Microsoft JhengHei"/>
                <a:cs typeface="+mn-lt"/>
              </a:rPr>
              <a:t>網路，</a:t>
            </a:r>
            <a:r>
              <a:rPr lang="en-US" altLang="zh-TW" sz="1200">
                <a:solidFill>
                  <a:schemeClr val="bg1"/>
                </a:solidFill>
                <a:latin typeface="Microsoft JhengHei"/>
                <a:ea typeface="Microsoft JhengHei"/>
                <a:cs typeface="+mn-lt"/>
              </a:rPr>
              <a:t>10GbE</a:t>
            </a:r>
            <a:r>
              <a:rPr lang="zh-TW" altLang="en-US" sz="1200">
                <a:solidFill>
                  <a:schemeClr val="bg1"/>
                </a:solidFill>
                <a:latin typeface="Microsoft JhengHei"/>
                <a:ea typeface="Microsoft JhengHei"/>
                <a:cs typeface="+mn-lt"/>
              </a:rPr>
              <a:t>網路可以在幾秒鐘內打開一個龐大的文件，讓您輕鬆與同事分享、合作；在不使用</a:t>
            </a:r>
            <a:r>
              <a:rPr lang="en-US" altLang="zh-TW" sz="1200">
                <a:solidFill>
                  <a:schemeClr val="bg1"/>
                </a:solidFill>
                <a:latin typeface="Microsoft JhengHei"/>
                <a:ea typeface="Microsoft JhengHei"/>
                <a:cs typeface="+mn-lt"/>
              </a:rPr>
              <a:t>USB</a:t>
            </a:r>
            <a:r>
              <a:rPr lang="zh-TW" altLang="en-US" sz="1200">
                <a:solidFill>
                  <a:schemeClr val="bg1"/>
                </a:solidFill>
                <a:latin typeface="Microsoft JhengHei"/>
                <a:ea typeface="Microsoft JhengHei"/>
                <a:cs typeface="+mn-lt"/>
              </a:rPr>
              <a:t>的情況下，透過網路在幾分鐘內方便地將大型文件備份到您的電腦或是</a:t>
            </a:r>
            <a:r>
              <a:rPr lang="en-US" altLang="zh-TW" sz="1200">
                <a:solidFill>
                  <a:schemeClr val="bg1"/>
                </a:solidFill>
                <a:latin typeface="Microsoft JhengHei"/>
                <a:ea typeface="Microsoft JhengHei"/>
                <a:cs typeface="+mn-lt"/>
              </a:rPr>
              <a:t>NAS</a:t>
            </a:r>
            <a:r>
              <a:rPr lang="zh-TW" altLang="en-US" sz="1200">
                <a:solidFill>
                  <a:schemeClr val="bg1"/>
                </a:solidFill>
                <a:latin typeface="Microsoft JhengHei"/>
                <a:ea typeface="Microsoft JhengHei"/>
                <a:cs typeface="+mn-lt"/>
              </a:rPr>
              <a:t>，發揮最大寫入和讀取速度。相對於傳統</a:t>
            </a:r>
            <a:r>
              <a:rPr lang="en-US" altLang="zh-TW" sz="1200">
                <a:solidFill>
                  <a:schemeClr val="bg1"/>
                </a:solidFill>
                <a:latin typeface="Microsoft JhengHei"/>
                <a:ea typeface="Microsoft JhengHei"/>
                <a:cs typeface="+mn-lt"/>
              </a:rPr>
              <a:t>1Gbps</a:t>
            </a:r>
            <a:r>
              <a:rPr lang="zh-TW" altLang="en-US" sz="1200">
                <a:solidFill>
                  <a:schemeClr val="bg1"/>
                </a:solidFill>
                <a:latin typeface="Microsoft JhengHei"/>
                <a:ea typeface="Microsoft JhengHei"/>
                <a:cs typeface="+mn-lt"/>
              </a:rPr>
              <a:t>網路，所有操作僅花費您</a:t>
            </a:r>
            <a:r>
              <a:rPr lang="en-US" altLang="zh-TW" sz="1200">
                <a:solidFill>
                  <a:schemeClr val="bg1"/>
                </a:solidFill>
                <a:latin typeface="Microsoft JhengHei"/>
                <a:ea typeface="Microsoft JhengHei"/>
                <a:cs typeface="+mn-lt"/>
              </a:rPr>
              <a:t>1/10</a:t>
            </a:r>
            <a:r>
              <a:rPr lang="zh-TW" altLang="en-US" sz="1200">
                <a:solidFill>
                  <a:schemeClr val="bg1"/>
                </a:solidFill>
                <a:latin typeface="Microsoft JhengHei"/>
                <a:ea typeface="Microsoft JhengHei"/>
                <a:cs typeface="+mn-lt"/>
              </a:rPr>
              <a:t>的時間，與</a:t>
            </a:r>
            <a:r>
              <a:rPr lang="en-US" altLang="zh-TW" sz="1200">
                <a:solidFill>
                  <a:schemeClr val="bg1"/>
                </a:solidFill>
                <a:latin typeface="Microsoft JhengHei"/>
                <a:ea typeface="Microsoft JhengHei"/>
                <a:cs typeface="+mn-lt"/>
              </a:rPr>
              <a:t>100Mbps</a:t>
            </a:r>
            <a:r>
              <a:rPr lang="zh-TW" altLang="en-US" sz="1200">
                <a:solidFill>
                  <a:schemeClr val="bg1"/>
                </a:solidFill>
                <a:latin typeface="Microsoft JhengHei"/>
                <a:ea typeface="Microsoft JhengHei"/>
                <a:cs typeface="+mn-lt"/>
              </a:rPr>
              <a:t>相比，更只需要</a:t>
            </a:r>
            <a:r>
              <a:rPr lang="en-US" altLang="zh-TW" sz="1200">
                <a:solidFill>
                  <a:schemeClr val="bg1"/>
                </a:solidFill>
                <a:latin typeface="Microsoft JhengHei"/>
                <a:ea typeface="Microsoft JhengHei"/>
                <a:cs typeface="+mn-lt"/>
              </a:rPr>
              <a:t>1/100</a:t>
            </a:r>
            <a:r>
              <a:rPr lang="zh-TW" altLang="en-US" sz="1200">
                <a:solidFill>
                  <a:schemeClr val="bg1"/>
                </a:solidFill>
                <a:latin typeface="Microsoft JhengHei"/>
                <a:ea typeface="Microsoft JhengHei"/>
                <a:cs typeface="+mn-lt"/>
              </a:rPr>
              <a:t>的時間，便捷性無須多提。如果您是</a:t>
            </a:r>
            <a:r>
              <a:rPr lang="en-US" altLang="zh-TW" sz="1200">
                <a:solidFill>
                  <a:schemeClr val="bg1"/>
                </a:solidFill>
                <a:latin typeface="Microsoft JhengHei"/>
                <a:ea typeface="Microsoft JhengHei"/>
                <a:cs typeface="+mn-lt"/>
              </a:rPr>
              <a:t>Youtuber</a:t>
            </a:r>
            <a:r>
              <a:rPr lang="zh-TW" altLang="en-US" sz="1200">
                <a:solidFill>
                  <a:schemeClr val="bg1"/>
                </a:solidFill>
                <a:latin typeface="Microsoft JhengHei"/>
                <a:ea typeface="Microsoft JhengHei"/>
                <a:cs typeface="+mn-lt"/>
              </a:rPr>
              <a:t>、獨立開發者或是大量傳輸數據的使用者，升級</a:t>
            </a:r>
            <a:r>
              <a:rPr lang="en-US" altLang="zh-TW" sz="1200">
                <a:solidFill>
                  <a:schemeClr val="bg1"/>
                </a:solidFill>
                <a:latin typeface="Microsoft JhengHei"/>
                <a:ea typeface="Microsoft JhengHei"/>
                <a:cs typeface="+mn-lt"/>
              </a:rPr>
              <a:t>10GbE</a:t>
            </a:r>
            <a:r>
              <a:rPr lang="zh-TW" altLang="en-US" sz="1200">
                <a:solidFill>
                  <a:schemeClr val="bg1"/>
                </a:solidFill>
                <a:latin typeface="Microsoft JhengHei"/>
                <a:ea typeface="Microsoft JhengHei"/>
                <a:cs typeface="+mn-lt"/>
              </a:rPr>
              <a:t>網路更是一項您絕對不能錯過的好選擇。借助</a:t>
            </a:r>
            <a:r>
              <a:rPr lang="en-US" altLang="zh-TW" sz="1200">
                <a:solidFill>
                  <a:schemeClr val="bg1"/>
                </a:solidFill>
                <a:latin typeface="Microsoft JhengHei"/>
                <a:ea typeface="Microsoft JhengHei"/>
                <a:cs typeface="+mn-lt"/>
              </a:rPr>
              <a:t>10GbE</a:t>
            </a:r>
            <a:r>
              <a:rPr lang="zh-TW" altLang="en-US" sz="1200">
                <a:solidFill>
                  <a:schemeClr val="bg1"/>
                </a:solidFill>
                <a:latin typeface="Microsoft JhengHei"/>
                <a:ea typeface="Microsoft JhengHei"/>
                <a:cs typeface="+mn-lt"/>
              </a:rPr>
              <a:t>網路提供的頻寬，輕鬆助您將素材、程式文件和寶貴的資料上傳並集中存儲到</a:t>
            </a:r>
            <a:r>
              <a:rPr lang="en-US" altLang="zh-TW" sz="1200">
                <a:solidFill>
                  <a:schemeClr val="bg1"/>
                </a:solidFill>
                <a:latin typeface="Microsoft JhengHei"/>
                <a:ea typeface="Microsoft JhengHei"/>
                <a:cs typeface="+mn-lt"/>
              </a:rPr>
              <a:t>NAS</a:t>
            </a:r>
            <a:r>
              <a:rPr lang="zh-TW" altLang="en-US" sz="1200">
                <a:solidFill>
                  <a:schemeClr val="bg1"/>
                </a:solidFill>
                <a:latin typeface="Microsoft JhengHei"/>
                <a:ea typeface="Microsoft JhengHei"/>
                <a:cs typeface="+mn-lt"/>
              </a:rPr>
              <a:t>，提供您多樣的益處，您不僅可以簡化工作流程，還可以保留工作設備的儲存空間，進而節省等待時間大幅提高工作效率。</a:t>
            </a:r>
            <a:endParaRPr lang="en-US" altLang="zh-TW" sz="1200">
              <a:solidFill>
                <a:schemeClr val="bg1"/>
              </a:solidFill>
              <a:latin typeface="Microsoft JhengHei"/>
              <a:ea typeface="Microsoft JhengHei"/>
              <a:cs typeface="Arial"/>
            </a:endParaRPr>
          </a:p>
        </p:txBody>
      </p:sp>
      <p:sp>
        <p:nvSpPr>
          <p:cNvPr id="6" name="文字方塊 5"/>
          <p:cNvSpPr txBox="1"/>
          <p:nvPr/>
        </p:nvSpPr>
        <p:spPr>
          <a:xfrm>
            <a:off x="8181178" y="1995546"/>
            <a:ext cx="3164155" cy="954107"/>
          </a:xfrm>
          <a:prstGeom prst="rect">
            <a:avLst/>
          </a:prstGeom>
          <a:noFill/>
        </p:spPr>
        <p:txBody>
          <a:bodyPr wrap="square" rtlCol="0">
            <a:spAutoFit/>
          </a:bodyPr>
          <a:lstStyle/>
          <a:p>
            <a:pPr algn="dist"/>
            <a:r>
              <a:rPr lang="en-US" altLang="zh-TW" sz="2400" b="1">
                <a:solidFill>
                  <a:srgbClr val="379AED"/>
                </a:solidFill>
              </a:rPr>
              <a:t>10GbE </a:t>
            </a:r>
            <a:r>
              <a:rPr lang="zh-TW" altLang="en-US" sz="2400" b="1">
                <a:solidFill>
                  <a:srgbClr val="379AED"/>
                </a:solidFill>
              </a:rPr>
              <a:t>是讓效能發揮到極致的</a:t>
            </a:r>
            <a:r>
              <a:rPr lang="zh-TW" altLang="en-US" sz="3200" b="1">
                <a:solidFill>
                  <a:schemeClr val="bg1"/>
                </a:solidFill>
              </a:rPr>
              <a:t>必要基礎</a:t>
            </a:r>
          </a:p>
        </p:txBody>
      </p:sp>
      <p:sp>
        <p:nvSpPr>
          <p:cNvPr id="2" name="標題 1">
            <a:extLst>
              <a:ext uri="{FF2B5EF4-FFF2-40B4-BE49-F238E27FC236}">
                <a16:creationId xmlns:a16="http://schemas.microsoft.com/office/drawing/2014/main" id="{881E65F2-BB43-7A9B-F21E-D39800648E79}"/>
              </a:ext>
            </a:extLst>
          </p:cNvPr>
          <p:cNvSpPr>
            <a:spLocks noGrp="1"/>
          </p:cNvSpPr>
          <p:nvPr>
            <p:ph type="title"/>
          </p:nvPr>
        </p:nvSpPr>
        <p:spPr/>
        <p:txBody>
          <a:bodyPr/>
          <a:lstStyle/>
          <a:p>
            <a:r>
              <a:rPr lang="en-US" altLang="zh-TW" sz="4000" b="1">
                <a:latin typeface="微軟正黑體"/>
                <a:ea typeface="微軟正黑體"/>
              </a:rPr>
              <a:t>10GbE </a:t>
            </a:r>
            <a:r>
              <a:rPr lang="zh-TW" altLang="en-US" sz="4000" b="1">
                <a:latin typeface="微軟正黑體"/>
                <a:ea typeface="微軟正黑體"/>
              </a:rPr>
              <a:t>網路在</a:t>
            </a:r>
            <a:r>
              <a:rPr lang="zh-TW" altLang="en-US">
                <a:latin typeface="微軟正黑體"/>
                <a:ea typeface="微軟正黑體"/>
              </a:rPr>
              <a:t>工作</a:t>
            </a:r>
            <a:r>
              <a:rPr lang="zh-TW" altLang="en-US" sz="4000" b="1">
                <a:latin typeface="微軟正黑體"/>
                <a:ea typeface="微軟正黑體"/>
              </a:rPr>
              <a:t>應用中已經有存在的必要</a:t>
            </a:r>
            <a:r>
              <a:rPr lang="en-US" altLang="zh-TW" sz="4000" b="1">
                <a:latin typeface="微軟正黑體"/>
                <a:ea typeface="微軟正黑體"/>
              </a:rPr>
              <a:t>!</a:t>
            </a:r>
            <a:endParaRPr lang="zh-TW" altLang="en-US">
              <a:latin typeface="微軟正黑體"/>
              <a:ea typeface="微軟正黑體"/>
            </a:endParaRPr>
          </a:p>
        </p:txBody>
      </p:sp>
      <p:grpSp>
        <p:nvGrpSpPr>
          <p:cNvPr id="39" name="群組 38">
            <a:extLst>
              <a:ext uri="{FF2B5EF4-FFF2-40B4-BE49-F238E27FC236}">
                <a16:creationId xmlns:a16="http://schemas.microsoft.com/office/drawing/2014/main" id="{0C22A7C6-235E-F84F-767E-7C67ABD88C26}"/>
              </a:ext>
            </a:extLst>
          </p:cNvPr>
          <p:cNvGrpSpPr/>
          <p:nvPr/>
        </p:nvGrpSpPr>
        <p:grpSpPr>
          <a:xfrm>
            <a:off x="6278684" y="2050056"/>
            <a:ext cx="5147158" cy="4145180"/>
            <a:chOff x="1639386" y="2648639"/>
            <a:chExt cx="5282529" cy="4254200"/>
          </a:xfrm>
        </p:grpSpPr>
        <p:grpSp>
          <p:nvGrpSpPr>
            <p:cNvPr id="9" name="群組 8">
              <a:extLst>
                <a:ext uri="{FF2B5EF4-FFF2-40B4-BE49-F238E27FC236}">
                  <a16:creationId xmlns:a16="http://schemas.microsoft.com/office/drawing/2014/main" id="{BE15AFE7-6B65-058E-9C2D-6B434D550808}"/>
                </a:ext>
              </a:extLst>
            </p:cNvPr>
            <p:cNvGrpSpPr/>
            <p:nvPr/>
          </p:nvGrpSpPr>
          <p:grpSpPr>
            <a:xfrm>
              <a:off x="1639390" y="2648639"/>
              <a:ext cx="1785404" cy="1785404"/>
              <a:chOff x="898955" y="3171275"/>
              <a:chExt cx="1445654" cy="1445654"/>
            </a:xfrm>
          </p:grpSpPr>
          <p:sp>
            <p:nvSpPr>
              <p:cNvPr id="7" name="橢圓 6">
                <a:extLst>
                  <a:ext uri="{FF2B5EF4-FFF2-40B4-BE49-F238E27FC236}">
                    <a16:creationId xmlns:a16="http://schemas.microsoft.com/office/drawing/2014/main" id="{BA619FAB-8244-0B7F-265C-9ED553F803B7}"/>
                  </a:ext>
                </a:extLst>
              </p:cNvPr>
              <p:cNvSpPr/>
              <p:nvPr/>
            </p:nvSpPr>
            <p:spPr>
              <a:xfrm>
                <a:off x="898955" y="3171275"/>
                <a:ext cx="1445654" cy="1445654"/>
              </a:xfrm>
              <a:prstGeom prst="ellipse">
                <a:avLst/>
              </a:prstGeom>
              <a:noFill/>
              <a:ln w="19050">
                <a:solidFill>
                  <a:srgbClr val="379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210A89FA-948C-26B6-F566-046FD180B79A}"/>
                  </a:ext>
                </a:extLst>
              </p:cNvPr>
              <p:cNvSpPr/>
              <p:nvPr/>
            </p:nvSpPr>
            <p:spPr>
              <a:xfrm>
                <a:off x="1002939" y="3275259"/>
                <a:ext cx="1237684" cy="1237684"/>
              </a:xfrm>
              <a:prstGeom prst="ellipse">
                <a:avLst/>
              </a:prstGeom>
              <a:gradFill flip="none" rotWithShape="1">
                <a:gsLst>
                  <a:gs pos="0">
                    <a:srgbClr val="2600FF"/>
                  </a:gs>
                  <a:gs pos="100000">
                    <a:srgbClr val="379AED"/>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a:extLst>
                <a:ext uri="{FF2B5EF4-FFF2-40B4-BE49-F238E27FC236}">
                  <a16:creationId xmlns:a16="http://schemas.microsoft.com/office/drawing/2014/main" id="{E6DEC2E1-0142-8F31-79FC-A5145F7DF0A2}"/>
                </a:ext>
              </a:extLst>
            </p:cNvPr>
            <p:cNvSpPr txBox="1"/>
            <p:nvPr/>
          </p:nvSpPr>
          <p:spPr>
            <a:xfrm>
              <a:off x="1639386" y="3234113"/>
              <a:ext cx="1785406" cy="584775"/>
            </a:xfrm>
            <a:prstGeom prst="rect">
              <a:avLst/>
            </a:prstGeom>
            <a:noFill/>
          </p:spPr>
          <p:txBody>
            <a:bodyPr wrap="square">
              <a:spAutoFit/>
            </a:bodyPr>
            <a:lstStyle/>
            <a:p>
              <a:pPr algn="ctr"/>
              <a:r>
                <a:rPr lang="en-US" altLang="zh-TW" sz="3200" b="1">
                  <a:solidFill>
                    <a:schemeClr val="bg1"/>
                  </a:solidFill>
                </a:rPr>
                <a:t>10GbE</a:t>
              </a:r>
              <a:endParaRPr lang="zh-TW" altLang="en-US" sz="3200">
                <a:solidFill>
                  <a:schemeClr val="bg1"/>
                </a:solidFill>
              </a:endParaRPr>
            </a:p>
          </p:txBody>
        </p:sp>
        <p:grpSp>
          <p:nvGrpSpPr>
            <p:cNvPr id="16" name="群組 15">
              <a:extLst>
                <a:ext uri="{FF2B5EF4-FFF2-40B4-BE49-F238E27FC236}">
                  <a16:creationId xmlns:a16="http://schemas.microsoft.com/office/drawing/2014/main" id="{E44064A5-BB6E-836F-A95E-1BF60C8F7FE2}"/>
                </a:ext>
              </a:extLst>
            </p:cNvPr>
            <p:cNvGrpSpPr/>
            <p:nvPr/>
          </p:nvGrpSpPr>
          <p:grpSpPr>
            <a:xfrm>
              <a:off x="4526925" y="5702510"/>
              <a:ext cx="1200329" cy="1200329"/>
              <a:chOff x="4287007" y="5467234"/>
              <a:chExt cx="1341457" cy="1341457"/>
            </a:xfrm>
          </p:grpSpPr>
          <p:grpSp>
            <p:nvGrpSpPr>
              <p:cNvPr id="12" name="群組 11">
                <a:extLst>
                  <a:ext uri="{FF2B5EF4-FFF2-40B4-BE49-F238E27FC236}">
                    <a16:creationId xmlns:a16="http://schemas.microsoft.com/office/drawing/2014/main" id="{48F81806-3175-1BF3-D751-73386A5FB4C1}"/>
                  </a:ext>
                </a:extLst>
              </p:cNvPr>
              <p:cNvGrpSpPr/>
              <p:nvPr/>
            </p:nvGrpSpPr>
            <p:grpSpPr>
              <a:xfrm>
                <a:off x="4287007" y="5467234"/>
                <a:ext cx="1341457" cy="1341457"/>
                <a:chOff x="1748272" y="4646923"/>
                <a:chExt cx="1086187" cy="1086187"/>
              </a:xfrm>
            </p:grpSpPr>
            <p:sp>
              <p:nvSpPr>
                <p:cNvPr id="13" name="橢圓 12">
                  <a:extLst>
                    <a:ext uri="{FF2B5EF4-FFF2-40B4-BE49-F238E27FC236}">
                      <a16:creationId xmlns:a16="http://schemas.microsoft.com/office/drawing/2014/main" id="{B830BEAA-A1F5-CD65-8DD8-5998E7794DCE}"/>
                    </a:ext>
                  </a:extLst>
                </p:cNvPr>
                <p:cNvSpPr/>
                <p:nvPr/>
              </p:nvSpPr>
              <p:spPr>
                <a:xfrm>
                  <a:off x="1748272" y="4646923"/>
                  <a:ext cx="1086187" cy="1086187"/>
                </a:xfrm>
                <a:prstGeom prst="ellipse">
                  <a:avLst/>
                </a:prstGeom>
                <a:noFill/>
                <a:ln w="19050">
                  <a:solidFill>
                    <a:srgbClr val="379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7C8D94B9-05CC-ED03-1E36-F5C2A3BA436D}"/>
                    </a:ext>
                  </a:extLst>
                </p:cNvPr>
                <p:cNvSpPr/>
                <p:nvPr/>
              </p:nvSpPr>
              <p:spPr>
                <a:xfrm>
                  <a:off x="1826400" y="4725052"/>
                  <a:ext cx="929930" cy="929930"/>
                </a:xfrm>
                <a:prstGeom prst="ellipse">
                  <a:avLst/>
                </a:prstGeom>
                <a:gradFill flip="none" rotWithShape="1">
                  <a:gsLst>
                    <a:gs pos="0">
                      <a:srgbClr val="2600FF"/>
                    </a:gs>
                    <a:gs pos="100000">
                      <a:srgbClr val="379AED"/>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文字方塊 14">
                <a:extLst>
                  <a:ext uri="{FF2B5EF4-FFF2-40B4-BE49-F238E27FC236}">
                    <a16:creationId xmlns:a16="http://schemas.microsoft.com/office/drawing/2014/main" id="{792EDFCD-865E-C2BD-65BD-0313A80D61DF}"/>
                  </a:ext>
                </a:extLst>
              </p:cNvPr>
              <p:cNvSpPr txBox="1"/>
              <p:nvPr/>
            </p:nvSpPr>
            <p:spPr>
              <a:xfrm>
                <a:off x="4287007" y="5907129"/>
                <a:ext cx="1341457" cy="461666"/>
              </a:xfrm>
              <a:prstGeom prst="rect">
                <a:avLst/>
              </a:prstGeom>
              <a:noFill/>
            </p:spPr>
            <p:txBody>
              <a:bodyPr wrap="square">
                <a:spAutoFit/>
              </a:bodyPr>
              <a:lstStyle/>
              <a:p>
                <a:pPr algn="ctr"/>
                <a:r>
                  <a:rPr lang="en-US" altLang="zh-TW" sz="2400" b="1">
                    <a:solidFill>
                      <a:schemeClr val="bg1"/>
                    </a:solidFill>
                  </a:rPr>
                  <a:t>NAS</a:t>
                </a:r>
                <a:endParaRPr lang="zh-TW" altLang="en-US" sz="2400">
                  <a:solidFill>
                    <a:schemeClr val="bg1"/>
                  </a:solidFill>
                </a:endParaRPr>
              </a:p>
            </p:txBody>
          </p:sp>
        </p:grpSp>
        <p:grpSp>
          <p:nvGrpSpPr>
            <p:cNvPr id="17" name="群組 16">
              <a:extLst>
                <a:ext uri="{FF2B5EF4-FFF2-40B4-BE49-F238E27FC236}">
                  <a16:creationId xmlns:a16="http://schemas.microsoft.com/office/drawing/2014/main" id="{69A33C74-7C86-397E-D2FF-46E23F60865E}"/>
                </a:ext>
              </a:extLst>
            </p:cNvPr>
            <p:cNvGrpSpPr/>
            <p:nvPr/>
          </p:nvGrpSpPr>
          <p:grpSpPr>
            <a:xfrm>
              <a:off x="5580458" y="3909002"/>
              <a:ext cx="1341457" cy="1341457"/>
              <a:chOff x="1659280" y="4275240"/>
              <a:chExt cx="1086187" cy="1086187"/>
            </a:xfrm>
          </p:grpSpPr>
          <p:sp>
            <p:nvSpPr>
              <p:cNvPr id="18" name="橢圓 17">
                <a:extLst>
                  <a:ext uri="{FF2B5EF4-FFF2-40B4-BE49-F238E27FC236}">
                    <a16:creationId xmlns:a16="http://schemas.microsoft.com/office/drawing/2014/main" id="{3695C773-C9B1-DDFB-12EC-DF84DBEE3A84}"/>
                  </a:ext>
                </a:extLst>
              </p:cNvPr>
              <p:cNvSpPr/>
              <p:nvPr/>
            </p:nvSpPr>
            <p:spPr>
              <a:xfrm>
                <a:off x="1659280" y="4275240"/>
                <a:ext cx="1086187" cy="1086187"/>
              </a:xfrm>
              <a:prstGeom prst="ellipse">
                <a:avLst/>
              </a:prstGeom>
              <a:noFill/>
              <a:ln w="19050">
                <a:solidFill>
                  <a:srgbClr val="379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a:extLst>
                  <a:ext uri="{FF2B5EF4-FFF2-40B4-BE49-F238E27FC236}">
                    <a16:creationId xmlns:a16="http://schemas.microsoft.com/office/drawing/2014/main" id="{73152B10-6C58-D722-7BB6-E82F7818ECF8}"/>
                  </a:ext>
                </a:extLst>
              </p:cNvPr>
              <p:cNvSpPr/>
              <p:nvPr/>
            </p:nvSpPr>
            <p:spPr>
              <a:xfrm>
                <a:off x="1737408" y="4353366"/>
                <a:ext cx="929930" cy="929930"/>
              </a:xfrm>
              <a:prstGeom prst="ellipse">
                <a:avLst/>
              </a:prstGeom>
              <a:gradFill flip="none" rotWithShape="1">
                <a:gsLst>
                  <a:gs pos="0">
                    <a:srgbClr val="2600FF"/>
                  </a:gs>
                  <a:gs pos="100000">
                    <a:srgbClr val="379AED"/>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 name="文字方塊 19">
              <a:extLst>
                <a:ext uri="{FF2B5EF4-FFF2-40B4-BE49-F238E27FC236}">
                  <a16:creationId xmlns:a16="http://schemas.microsoft.com/office/drawing/2014/main" id="{44095F8C-3509-7153-AD41-6D9CB46EAF28}"/>
                </a:ext>
              </a:extLst>
            </p:cNvPr>
            <p:cNvSpPr txBox="1"/>
            <p:nvPr/>
          </p:nvSpPr>
          <p:spPr>
            <a:xfrm>
              <a:off x="5580456" y="4309231"/>
              <a:ext cx="1341457" cy="646331"/>
            </a:xfrm>
            <a:prstGeom prst="rect">
              <a:avLst/>
            </a:prstGeom>
            <a:noFill/>
          </p:spPr>
          <p:txBody>
            <a:bodyPr wrap="square">
              <a:spAutoFit/>
            </a:bodyPr>
            <a:lstStyle/>
            <a:p>
              <a:pPr algn="ctr"/>
              <a:r>
                <a:rPr lang="en-US" altLang="zh-TW" b="1">
                  <a:solidFill>
                    <a:schemeClr val="bg1"/>
                  </a:solidFill>
                </a:rPr>
                <a:t>Multi-Gig Internet</a:t>
              </a:r>
              <a:endParaRPr lang="zh-TW" altLang="en-US">
                <a:solidFill>
                  <a:schemeClr val="bg1"/>
                </a:solidFill>
              </a:endParaRPr>
            </a:p>
          </p:txBody>
        </p:sp>
        <p:grpSp>
          <p:nvGrpSpPr>
            <p:cNvPr id="21" name="群組 20">
              <a:extLst>
                <a:ext uri="{FF2B5EF4-FFF2-40B4-BE49-F238E27FC236}">
                  <a16:creationId xmlns:a16="http://schemas.microsoft.com/office/drawing/2014/main" id="{E3C5A38F-ED31-5F49-7738-980692FF4110}"/>
                </a:ext>
              </a:extLst>
            </p:cNvPr>
            <p:cNvGrpSpPr/>
            <p:nvPr/>
          </p:nvGrpSpPr>
          <p:grpSpPr>
            <a:xfrm>
              <a:off x="1753552" y="4891092"/>
              <a:ext cx="1182014" cy="1182012"/>
              <a:chOff x="4840996" y="4942063"/>
              <a:chExt cx="1341459" cy="1341457"/>
            </a:xfrm>
          </p:grpSpPr>
          <p:grpSp>
            <p:nvGrpSpPr>
              <p:cNvPr id="22" name="群組 21">
                <a:extLst>
                  <a:ext uri="{FF2B5EF4-FFF2-40B4-BE49-F238E27FC236}">
                    <a16:creationId xmlns:a16="http://schemas.microsoft.com/office/drawing/2014/main" id="{E4390A0D-A82C-4F61-3159-8E0322DEAD59}"/>
                  </a:ext>
                </a:extLst>
              </p:cNvPr>
              <p:cNvGrpSpPr/>
              <p:nvPr/>
            </p:nvGrpSpPr>
            <p:grpSpPr>
              <a:xfrm>
                <a:off x="4840998" y="4942063"/>
                <a:ext cx="1341457" cy="1341457"/>
                <a:chOff x="2196842" y="4221688"/>
                <a:chExt cx="1086187" cy="1086187"/>
              </a:xfrm>
            </p:grpSpPr>
            <p:sp>
              <p:nvSpPr>
                <p:cNvPr id="24" name="橢圓 23">
                  <a:extLst>
                    <a:ext uri="{FF2B5EF4-FFF2-40B4-BE49-F238E27FC236}">
                      <a16:creationId xmlns:a16="http://schemas.microsoft.com/office/drawing/2014/main" id="{477D2C72-0A6F-C4D4-8433-C2FA778ECFA4}"/>
                    </a:ext>
                  </a:extLst>
                </p:cNvPr>
                <p:cNvSpPr/>
                <p:nvPr/>
              </p:nvSpPr>
              <p:spPr>
                <a:xfrm>
                  <a:off x="2196842" y="4221688"/>
                  <a:ext cx="1086187" cy="1086187"/>
                </a:xfrm>
                <a:prstGeom prst="ellipse">
                  <a:avLst/>
                </a:prstGeom>
                <a:noFill/>
                <a:ln w="19050">
                  <a:solidFill>
                    <a:srgbClr val="379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a:extLst>
                    <a:ext uri="{FF2B5EF4-FFF2-40B4-BE49-F238E27FC236}">
                      <a16:creationId xmlns:a16="http://schemas.microsoft.com/office/drawing/2014/main" id="{F5A86E1F-C13E-9598-5CC8-B1F77B2DD96A}"/>
                    </a:ext>
                  </a:extLst>
                </p:cNvPr>
                <p:cNvSpPr/>
                <p:nvPr/>
              </p:nvSpPr>
              <p:spPr>
                <a:xfrm>
                  <a:off x="2274970" y="4299818"/>
                  <a:ext cx="929930" cy="929930"/>
                </a:xfrm>
                <a:prstGeom prst="ellipse">
                  <a:avLst/>
                </a:prstGeom>
                <a:gradFill flip="none" rotWithShape="1">
                  <a:gsLst>
                    <a:gs pos="0">
                      <a:srgbClr val="2600FF"/>
                    </a:gs>
                    <a:gs pos="100000">
                      <a:srgbClr val="379AED"/>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3" name="文字方塊 22">
                <a:extLst>
                  <a:ext uri="{FF2B5EF4-FFF2-40B4-BE49-F238E27FC236}">
                    <a16:creationId xmlns:a16="http://schemas.microsoft.com/office/drawing/2014/main" id="{3224CC7A-8310-AE78-34BC-C9CA88253BB0}"/>
                  </a:ext>
                </a:extLst>
              </p:cNvPr>
              <p:cNvSpPr txBox="1"/>
              <p:nvPr/>
            </p:nvSpPr>
            <p:spPr>
              <a:xfrm>
                <a:off x="4840996" y="5381958"/>
                <a:ext cx="1341457" cy="447153"/>
              </a:xfrm>
              <a:prstGeom prst="rect">
                <a:avLst/>
              </a:prstGeom>
              <a:noFill/>
            </p:spPr>
            <p:txBody>
              <a:bodyPr wrap="square">
                <a:spAutoFit/>
              </a:bodyPr>
              <a:lstStyle/>
              <a:p>
                <a:pPr algn="ctr"/>
                <a:r>
                  <a:rPr lang="en-US" altLang="zh-TW" sz="2000" b="1">
                    <a:solidFill>
                      <a:schemeClr val="bg1"/>
                    </a:solidFill>
                  </a:rPr>
                  <a:t>Wi-Fi 6</a:t>
                </a:r>
                <a:endParaRPr lang="zh-TW" altLang="en-US" sz="2000">
                  <a:solidFill>
                    <a:schemeClr val="bg1"/>
                  </a:solidFill>
                </a:endParaRPr>
              </a:p>
            </p:txBody>
          </p:sp>
        </p:grpSp>
        <p:cxnSp>
          <p:nvCxnSpPr>
            <p:cNvPr id="27" name="直線接點 26">
              <a:extLst>
                <a:ext uri="{FF2B5EF4-FFF2-40B4-BE49-F238E27FC236}">
                  <a16:creationId xmlns:a16="http://schemas.microsoft.com/office/drawing/2014/main" id="{DA06A1E4-7E85-6104-5A80-69B8766E1E33}"/>
                </a:ext>
              </a:extLst>
            </p:cNvPr>
            <p:cNvCxnSpPr>
              <a:cxnSpLocks/>
              <a:stCxn id="24" idx="0"/>
              <a:endCxn id="7" idx="4"/>
            </p:cNvCxnSpPr>
            <p:nvPr/>
          </p:nvCxnSpPr>
          <p:spPr>
            <a:xfrm flipV="1">
              <a:off x="2344560" y="4434043"/>
              <a:ext cx="187532" cy="457049"/>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29" name="直線接點 28">
              <a:extLst>
                <a:ext uri="{FF2B5EF4-FFF2-40B4-BE49-F238E27FC236}">
                  <a16:creationId xmlns:a16="http://schemas.microsoft.com/office/drawing/2014/main" id="{F1D82AA9-BF24-1A58-EA81-C49B50086C0C}"/>
                </a:ext>
              </a:extLst>
            </p:cNvPr>
            <p:cNvCxnSpPr>
              <a:cxnSpLocks/>
              <a:stCxn id="23" idx="3"/>
              <a:endCxn id="15" idx="1"/>
            </p:cNvCxnSpPr>
            <p:nvPr/>
          </p:nvCxnSpPr>
          <p:spPr>
            <a:xfrm>
              <a:off x="2935564" y="5475704"/>
              <a:ext cx="1591361" cy="826970"/>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32" name="直線接點 31">
              <a:extLst>
                <a:ext uri="{FF2B5EF4-FFF2-40B4-BE49-F238E27FC236}">
                  <a16:creationId xmlns:a16="http://schemas.microsoft.com/office/drawing/2014/main" id="{8989182D-EED7-052E-268E-DDE1F4CE318F}"/>
                </a:ext>
              </a:extLst>
            </p:cNvPr>
            <p:cNvCxnSpPr>
              <a:cxnSpLocks/>
              <a:endCxn id="18" idx="1"/>
            </p:cNvCxnSpPr>
            <p:nvPr/>
          </p:nvCxnSpPr>
          <p:spPr>
            <a:xfrm>
              <a:off x="3392859" y="3837707"/>
              <a:ext cx="2384051" cy="267747"/>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34" name="直線接點 33">
              <a:extLst>
                <a:ext uri="{FF2B5EF4-FFF2-40B4-BE49-F238E27FC236}">
                  <a16:creationId xmlns:a16="http://schemas.microsoft.com/office/drawing/2014/main" id="{9610AAF0-9361-D20C-D092-4009CA8F275E}"/>
                </a:ext>
              </a:extLst>
            </p:cNvPr>
            <p:cNvCxnSpPr>
              <a:cxnSpLocks/>
              <a:stCxn id="7" idx="5"/>
              <a:endCxn id="13" idx="1"/>
            </p:cNvCxnSpPr>
            <p:nvPr/>
          </p:nvCxnSpPr>
          <p:spPr>
            <a:xfrm>
              <a:off x="3163328" y="4172577"/>
              <a:ext cx="1539380" cy="1705717"/>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36" name="直線接點 35">
              <a:extLst>
                <a:ext uri="{FF2B5EF4-FFF2-40B4-BE49-F238E27FC236}">
                  <a16:creationId xmlns:a16="http://schemas.microsoft.com/office/drawing/2014/main" id="{CCEA6539-D980-A3B8-750C-425F27D82B35}"/>
                </a:ext>
              </a:extLst>
            </p:cNvPr>
            <p:cNvCxnSpPr>
              <a:cxnSpLocks/>
              <a:stCxn id="13" idx="7"/>
              <a:endCxn id="18" idx="4"/>
            </p:cNvCxnSpPr>
            <p:nvPr/>
          </p:nvCxnSpPr>
          <p:spPr>
            <a:xfrm flipV="1">
              <a:off x="5551470" y="5250459"/>
              <a:ext cx="699717" cy="627835"/>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17538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6682325" y="2360914"/>
            <a:ext cx="5165568" cy="1261884"/>
          </a:xfrm>
          <a:prstGeom prst="rect">
            <a:avLst/>
          </a:prstGeom>
          <a:noFill/>
        </p:spPr>
        <p:txBody>
          <a:bodyPr wrap="square" lIns="91440" tIns="45720" rIns="91440" bIns="45720" rtlCol="0" anchor="t">
            <a:spAutoFit/>
          </a:bodyPr>
          <a:lstStyle/>
          <a:p>
            <a:r>
              <a:rPr lang="en-US" altLang="zh-TW" sz="3200" b="1">
                <a:solidFill>
                  <a:schemeClr val="bg1"/>
                </a:solidFill>
              </a:rPr>
              <a:t>QXG-10G2T</a:t>
            </a:r>
            <a:r>
              <a:rPr lang="zh-TW" altLang="en-US" sz="3200">
                <a:solidFill>
                  <a:schemeClr val="bg1"/>
                </a:solidFill>
              </a:rPr>
              <a:t> </a:t>
            </a:r>
            <a:endParaRPr lang="en-US" altLang="zh-TW" sz="3200">
              <a:solidFill>
                <a:schemeClr val="bg1"/>
              </a:solidFill>
            </a:endParaRPr>
          </a:p>
          <a:p>
            <a:r>
              <a:rPr lang="zh-TW" altLang="en-US" sz="3200">
                <a:solidFill>
                  <a:schemeClr val="bg1"/>
                </a:solidFill>
              </a:rPr>
              <a:t>享有 </a:t>
            </a:r>
            <a:r>
              <a:rPr lang="en-US" altLang="zh-TW" sz="4400" b="1">
                <a:solidFill>
                  <a:srgbClr val="93F0FF"/>
                </a:solidFill>
              </a:rPr>
              <a:t>3</a:t>
            </a:r>
            <a:r>
              <a:rPr lang="zh-TW" altLang="en-US" sz="3200">
                <a:solidFill>
                  <a:schemeClr val="bg1"/>
                </a:solidFill>
              </a:rPr>
              <a:t>年的免費產品保固</a:t>
            </a:r>
            <a:endParaRPr lang="zh-TW" altLang="en-US" sz="3200">
              <a:solidFill>
                <a:schemeClr val="bg1"/>
              </a:solidFill>
              <a:cs typeface="Arial"/>
            </a:endParaRPr>
          </a:p>
        </p:txBody>
      </p:sp>
      <p:sp>
        <p:nvSpPr>
          <p:cNvPr id="6" name="文字方塊 5">
            <a:extLst>
              <a:ext uri="{FF2B5EF4-FFF2-40B4-BE49-F238E27FC236}">
                <a16:creationId xmlns:a16="http://schemas.microsoft.com/office/drawing/2014/main" id="{69EA5B5A-7319-AB46-8FC4-C7487FC76FD6}"/>
              </a:ext>
            </a:extLst>
          </p:cNvPr>
          <p:cNvSpPr txBox="1"/>
          <p:nvPr/>
        </p:nvSpPr>
        <p:spPr>
          <a:xfrm>
            <a:off x="6682326" y="3654346"/>
            <a:ext cx="31986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a:solidFill>
                  <a:schemeClr val="bg1"/>
                </a:solidFill>
                <a:cs typeface="Arial"/>
              </a:rPr>
              <a:t>知道更多: </a:t>
            </a:r>
            <a:r>
              <a:rPr lang="zh-TW" sz="2000" b="1">
                <a:solidFill>
                  <a:schemeClr val="bg1"/>
                </a:solidFill>
                <a:ea typeface="+mn-lt"/>
                <a:cs typeface="+mn-lt"/>
                <a:hlinkClick r:id="rId3">
                  <a:extLst>
                    <a:ext uri="{A12FA001-AC4F-418D-AE19-62706E023703}">
                      <ahyp:hlinkClr xmlns:ahyp="http://schemas.microsoft.com/office/drawing/2018/hyperlinkcolor" val="tx"/>
                    </a:ext>
                  </a:extLst>
                </a:hlinkClick>
              </a:rPr>
              <a:t>QNAP 保固服務</a:t>
            </a:r>
            <a:endParaRPr lang="zh-TW" altLang="en-US" sz="2000" b="1">
              <a:solidFill>
                <a:schemeClr val="bg1"/>
              </a:solidFill>
            </a:endParaRPr>
          </a:p>
        </p:txBody>
      </p:sp>
      <p:sp>
        <p:nvSpPr>
          <p:cNvPr id="7" name="文字方塊 6">
            <a:extLst>
              <a:ext uri="{FF2B5EF4-FFF2-40B4-BE49-F238E27FC236}">
                <a16:creationId xmlns:a16="http://schemas.microsoft.com/office/drawing/2014/main" id="{577E4930-1127-68C6-BFD8-78198D11576B}"/>
              </a:ext>
            </a:extLst>
          </p:cNvPr>
          <p:cNvSpPr txBox="1"/>
          <p:nvPr/>
        </p:nvSpPr>
        <p:spPr>
          <a:xfrm>
            <a:off x="6765304" y="4229342"/>
            <a:ext cx="4790734" cy="523220"/>
          </a:xfrm>
          <a:prstGeom prst="rect">
            <a:avLst/>
          </a:prstGeom>
          <a:noFill/>
          <a:ln w="12700">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cs typeface="Arial"/>
              </a:rPr>
              <a:t>QNAP-</a:t>
            </a:r>
            <a:r>
              <a:rPr lang="en-US" altLang="zh-TW" sz="1400" b="1" err="1">
                <a:solidFill>
                  <a:schemeClr val="bg1"/>
                </a:solidFill>
                <a:cs typeface="Arial"/>
              </a:rPr>
              <a:t>保固服務網址</a:t>
            </a:r>
            <a:endParaRPr lang="en-US" altLang="zh-TW" sz="1400" b="1">
              <a:solidFill>
                <a:schemeClr val="bg1"/>
              </a:solidFill>
              <a:cs typeface="Arial"/>
            </a:endParaRPr>
          </a:p>
          <a:p>
            <a:r>
              <a:rPr lang="en-US" sz="1400" b="1">
                <a:solidFill>
                  <a:schemeClr val="bg1"/>
                </a:solidFill>
                <a:ea typeface="+mn-lt"/>
                <a:cs typeface="+mn-lt"/>
              </a:rPr>
              <a:t>https://www.qnap.com/service/product-warranty/go/</a:t>
            </a:r>
            <a:endParaRPr lang="en-US" sz="1600" b="1">
              <a:solidFill>
                <a:schemeClr val="bg1"/>
              </a:solidFill>
              <a:ea typeface="+mn-lt"/>
              <a:cs typeface="+mn-lt"/>
            </a:endParaRPr>
          </a:p>
        </p:txBody>
      </p:sp>
      <p:sp>
        <p:nvSpPr>
          <p:cNvPr id="2" name="標題 1">
            <a:extLst>
              <a:ext uri="{FF2B5EF4-FFF2-40B4-BE49-F238E27FC236}">
                <a16:creationId xmlns:a16="http://schemas.microsoft.com/office/drawing/2014/main" id="{90A1BED1-4589-C85E-3296-97C199E140DD}"/>
              </a:ext>
            </a:extLst>
          </p:cNvPr>
          <p:cNvSpPr>
            <a:spLocks noGrp="1"/>
          </p:cNvSpPr>
          <p:nvPr>
            <p:ph type="title" idx="4294967295"/>
          </p:nvPr>
        </p:nvSpPr>
        <p:spPr>
          <a:xfrm>
            <a:off x="0" y="4763"/>
            <a:ext cx="12192000" cy="1352550"/>
          </a:xfrm>
        </p:spPr>
        <p:txBody>
          <a:bodyPr/>
          <a:lstStyle/>
          <a:p>
            <a:r>
              <a:rPr lang="en-US" altLang="zh-TW" sz="4000" b="1">
                <a:latin typeface="+mn-lt"/>
                <a:ea typeface="+mn-ea"/>
                <a:cs typeface="+mn-cs"/>
              </a:rPr>
              <a:t>QXG-10G2T </a:t>
            </a:r>
            <a:r>
              <a:rPr lang="zh-TW" altLang="en-US" sz="4000" b="1">
                <a:latin typeface="+mn-lt"/>
                <a:ea typeface="+mn-ea"/>
                <a:cs typeface="+mn-cs"/>
              </a:rPr>
              <a:t>享有 </a:t>
            </a:r>
            <a:r>
              <a:rPr lang="en-US" altLang="zh-TW" sz="4000" b="1">
                <a:latin typeface="+mn-lt"/>
                <a:ea typeface="+mn-ea"/>
                <a:cs typeface="+mn-cs"/>
              </a:rPr>
              <a:t>2 </a:t>
            </a:r>
            <a:r>
              <a:rPr lang="zh-TW" altLang="en-US" sz="4000" b="1">
                <a:latin typeface="+mn-lt"/>
                <a:ea typeface="+mn-ea"/>
                <a:cs typeface="+mn-cs"/>
              </a:rPr>
              <a:t>年的免費產品保固</a:t>
            </a:r>
            <a:endParaRPr lang="zh-TW" altLang="en-US"/>
          </a:p>
        </p:txBody>
      </p:sp>
    </p:spTree>
    <p:extLst>
      <p:ext uri="{BB962C8B-B14F-4D97-AF65-F5344CB8AC3E}">
        <p14:creationId xmlns:p14="http://schemas.microsoft.com/office/powerpoint/2010/main" val="499455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829135513"/>
              </p:ext>
            </p:extLst>
          </p:nvPr>
        </p:nvGraphicFramePr>
        <p:xfrm>
          <a:off x="618055" y="1819616"/>
          <a:ext cx="7611679" cy="4633366"/>
        </p:xfrm>
        <a:graphic>
          <a:graphicData uri="http://schemas.openxmlformats.org/drawingml/2006/table">
            <a:tbl>
              <a:tblPr firstRow="1" bandRow="1">
                <a:tableStyleId>{073A0DAA-6AF3-43AB-8588-CEC1D06C72B9}</a:tableStyleId>
              </a:tblPr>
              <a:tblGrid>
                <a:gridCol w="2515220">
                  <a:extLst>
                    <a:ext uri="{9D8B030D-6E8A-4147-A177-3AD203B41FA5}">
                      <a16:colId xmlns:a16="http://schemas.microsoft.com/office/drawing/2014/main" val="2675406519"/>
                    </a:ext>
                  </a:extLst>
                </a:gridCol>
                <a:gridCol w="5096459">
                  <a:extLst>
                    <a:ext uri="{9D8B030D-6E8A-4147-A177-3AD203B41FA5}">
                      <a16:colId xmlns:a16="http://schemas.microsoft.com/office/drawing/2014/main" val="569240623"/>
                    </a:ext>
                  </a:extLst>
                </a:gridCol>
              </a:tblGrid>
              <a:tr h="425711">
                <a:tc gridSpan="2">
                  <a:txBody>
                    <a:bodyPr/>
                    <a:lstStyle/>
                    <a:p>
                      <a:pPr algn="ctr"/>
                      <a:r>
                        <a:rPr lang="en-US" altLang="zh-TW" sz="2800"/>
                        <a:t>QXG-10G2T</a:t>
                      </a:r>
                      <a:endParaRPr lang="zh-TW" altLang="en-US" sz="2800"/>
                    </a:p>
                  </a:txBody>
                  <a:tcPr/>
                </a:tc>
                <a:tc hMerge="1">
                  <a:txBody>
                    <a:bodyPr/>
                    <a:lstStyle/>
                    <a:p>
                      <a:endParaRPr lang="zh-TW" altLang="en-US"/>
                    </a:p>
                  </a:txBody>
                  <a:tcPr/>
                </a:tc>
                <a:extLst>
                  <a:ext uri="{0D108BD9-81ED-4DB2-BD59-A6C34878D82A}">
                    <a16:rowId xmlns:a16="http://schemas.microsoft.com/office/drawing/2014/main" val="3747308944"/>
                  </a:ext>
                </a:extLst>
              </a:tr>
              <a:tr h="345299">
                <a:tc>
                  <a:txBody>
                    <a:bodyPr/>
                    <a:lstStyle/>
                    <a:p>
                      <a:r>
                        <a:rPr lang="zh-TW" altLang="en-US" sz="1600" b="1">
                          <a:latin typeface="微軟正黑體" panose="020B0604030504040204" pitchFamily="34" charset="-120"/>
                          <a:ea typeface="微軟正黑體" panose="020B0604030504040204" pitchFamily="34" charset="-120"/>
                        </a:rPr>
                        <a:t>網路控制晶片</a:t>
                      </a:r>
                      <a:endParaRPr lang="en-US" altLang="zh-TW" sz="1600" b="1">
                        <a:latin typeface="微軟正黑體" panose="020B0604030504040204" pitchFamily="34" charset="-120"/>
                        <a:ea typeface="微軟正黑體" panose="020B0604030504040204" pitchFamily="34" charset="-120"/>
                      </a:endParaRPr>
                    </a:p>
                  </a:txBody>
                  <a:tcPr/>
                </a:tc>
                <a:tc>
                  <a:txBody>
                    <a:bodyPr/>
                    <a:lstStyle/>
                    <a:p>
                      <a:r>
                        <a:rPr lang="en-US" altLang="zh-TW" sz="1600" b="1">
                          <a:latin typeface="+mj-lt"/>
                          <a:ea typeface="微軟正黑體" panose="020B0604030504040204" pitchFamily="34" charset="-120"/>
                        </a:rPr>
                        <a:t>Marvell</a:t>
                      </a:r>
                      <a:r>
                        <a:rPr lang="en-US" altLang="zh-TW" sz="1600" b="1" baseline="0">
                          <a:latin typeface="+mj-lt"/>
                          <a:ea typeface="微軟正黑體" panose="020B0604030504040204" pitchFamily="34" charset="-120"/>
                        </a:rPr>
                        <a:t> </a:t>
                      </a:r>
                      <a:r>
                        <a:rPr lang="en-US" altLang="zh-TW" sz="1600" b="1" baseline="0" err="1">
                          <a:latin typeface="+mj-lt"/>
                          <a:ea typeface="微軟正黑體" panose="020B0604030504040204" pitchFamily="34" charset="-120"/>
                        </a:rPr>
                        <a:t>AQtion</a:t>
                      </a:r>
                      <a:r>
                        <a:rPr lang="en-US" altLang="zh-TW" sz="1600" b="1" baseline="0">
                          <a:latin typeface="+mj-lt"/>
                          <a:ea typeface="微軟正黑體" panose="020B0604030504040204" pitchFamily="34" charset="-120"/>
                        </a:rPr>
                        <a:t> AQC107</a:t>
                      </a:r>
                      <a:endParaRPr lang="zh-TW" altLang="en-US" sz="1600" b="1">
                        <a:latin typeface="+mj-lt"/>
                        <a:ea typeface="微軟正黑體" panose="020B0604030504040204" pitchFamily="34" charset="-120"/>
                      </a:endParaRPr>
                    </a:p>
                  </a:txBody>
                  <a:tcPr/>
                </a:tc>
                <a:extLst>
                  <a:ext uri="{0D108BD9-81ED-4DB2-BD59-A6C34878D82A}">
                    <a16:rowId xmlns:a16="http://schemas.microsoft.com/office/drawing/2014/main" val="2717388641"/>
                  </a:ext>
                </a:extLst>
              </a:tr>
              <a:tr h="345299">
                <a:tc>
                  <a:txBody>
                    <a:bodyPr/>
                    <a:lstStyle/>
                    <a:p>
                      <a:r>
                        <a:rPr lang="zh-TW" altLang="en-US" sz="1600" b="1">
                          <a:latin typeface="微軟正黑體" panose="020B0604030504040204" pitchFamily="34" charset="-120"/>
                          <a:ea typeface="微軟正黑體" panose="020B0604030504040204" pitchFamily="34" charset="-120"/>
                        </a:rPr>
                        <a:t>傳輸速度</a:t>
                      </a:r>
                    </a:p>
                  </a:txBody>
                  <a:tcPr/>
                </a:tc>
                <a:tc>
                  <a:txBody>
                    <a:bodyPr/>
                    <a:lstStyle/>
                    <a:p>
                      <a:r>
                        <a:rPr lang="en-US" altLang="zh-TW" sz="1600" b="1">
                          <a:latin typeface="+mj-lt"/>
                          <a:ea typeface="微軟正黑體" panose="020B0604030504040204" pitchFamily="34" charset="-120"/>
                        </a:rPr>
                        <a:t>10/5/2.5/1GbE, 100M</a:t>
                      </a:r>
                      <a:endParaRPr lang="zh-TW" altLang="en-US" sz="1600" b="1">
                        <a:latin typeface="+mj-lt"/>
                        <a:ea typeface="微軟正黑體" panose="020B0604030504040204" pitchFamily="34" charset="-120"/>
                      </a:endParaRPr>
                    </a:p>
                  </a:txBody>
                  <a:tcPr/>
                </a:tc>
                <a:extLst>
                  <a:ext uri="{0D108BD9-81ED-4DB2-BD59-A6C34878D82A}">
                    <a16:rowId xmlns:a16="http://schemas.microsoft.com/office/drawing/2014/main" val="1448984704"/>
                  </a:ext>
                </a:extLst>
              </a:tr>
              <a:tr h="345299">
                <a:tc>
                  <a:txBody>
                    <a:bodyPr/>
                    <a:lstStyle/>
                    <a:p>
                      <a:r>
                        <a:rPr lang="zh-TW" altLang="en-US" sz="1600" b="1">
                          <a:latin typeface="微軟正黑體" panose="020B0604030504040204" pitchFamily="34" charset="-120"/>
                          <a:ea typeface="微軟正黑體" panose="020B0604030504040204" pitchFamily="34" charset="-120"/>
                        </a:rPr>
                        <a:t>連接埠</a:t>
                      </a:r>
                    </a:p>
                  </a:txBody>
                  <a:tcPr/>
                </a:tc>
                <a:tc>
                  <a:txBody>
                    <a:bodyPr/>
                    <a:lstStyle/>
                    <a:p>
                      <a:r>
                        <a:rPr lang="en-US" altLang="zh-TW" sz="1600" b="1">
                          <a:latin typeface="+mj-lt"/>
                          <a:ea typeface="微軟正黑體" panose="020B0604030504040204" pitchFamily="34" charset="-120"/>
                        </a:rPr>
                        <a:t>NBASE-T</a:t>
                      </a:r>
                      <a:r>
                        <a:rPr lang="zh-TW" altLang="en-US" sz="1600" b="1">
                          <a:latin typeface="+mj-lt"/>
                          <a:ea typeface="微軟正黑體" panose="020B0604030504040204" pitchFamily="34" charset="-120"/>
                        </a:rPr>
                        <a:t>；</a:t>
                      </a:r>
                      <a:r>
                        <a:rPr lang="en-US" altLang="zh-TW" sz="1600" b="1">
                          <a:latin typeface="+mj-lt"/>
                          <a:ea typeface="微軟正黑體" panose="020B0604030504040204" pitchFamily="34" charset="-120"/>
                        </a:rPr>
                        <a:t>RJ45</a:t>
                      </a:r>
                      <a:endParaRPr lang="zh-TW" altLang="en-US" sz="1600" b="1">
                        <a:latin typeface="+mj-lt"/>
                        <a:ea typeface="微軟正黑體" panose="020B0604030504040204" pitchFamily="34" charset="-120"/>
                      </a:endParaRPr>
                    </a:p>
                  </a:txBody>
                  <a:tcPr/>
                </a:tc>
                <a:extLst>
                  <a:ext uri="{0D108BD9-81ED-4DB2-BD59-A6C34878D82A}">
                    <a16:rowId xmlns:a16="http://schemas.microsoft.com/office/drawing/2014/main" val="304493088"/>
                  </a:ext>
                </a:extLst>
              </a:tr>
              <a:tr h="345299">
                <a:tc>
                  <a:txBody>
                    <a:bodyPr/>
                    <a:lstStyle/>
                    <a:p>
                      <a:r>
                        <a:rPr lang="zh-TW" altLang="en-US" sz="1600" b="1">
                          <a:latin typeface="微軟正黑體" panose="020B0604030504040204" pitchFamily="34" charset="-120"/>
                          <a:ea typeface="微軟正黑體" panose="020B0604030504040204" pitchFamily="34" charset="-120"/>
                        </a:rPr>
                        <a:t>埠數</a:t>
                      </a:r>
                    </a:p>
                  </a:txBody>
                  <a:tcPr/>
                </a:tc>
                <a:tc>
                  <a:txBody>
                    <a:bodyPr/>
                    <a:lstStyle/>
                    <a:p>
                      <a:r>
                        <a:rPr lang="en-US" altLang="zh-TW" sz="1600" b="1">
                          <a:latin typeface="+mj-lt"/>
                          <a:ea typeface="微軟正黑體" panose="020B0604030504040204" pitchFamily="34" charset="-120"/>
                        </a:rPr>
                        <a:t>2</a:t>
                      </a:r>
                      <a:endParaRPr lang="zh-TW" altLang="en-US" sz="1600" b="1">
                        <a:latin typeface="+mj-lt"/>
                        <a:ea typeface="微軟正黑體" panose="020B0604030504040204" pitchFamily="34" charset="-120"/>
                      </a:endParaRPr>
                    </a:p>
                  </a:txBody>
                  <a:tcPr/>
                </a:tc>
                <a:extLst>
                  <a:ext uri="{0D108BD9-81ED-4DB2-BD59-A6C34878D82A}">
                    <a16:rowId xmlns:a16="http://schemas.microsoft.com/office/drawing/2014/main" val="3505265087"/>
                  </a:ext>
                </a:extLst>
              </a:tr>
              <a:tr h="595995">
                <a:tc>
                  <a:txBody>
                    <a:bodyPr/>
                    <a:lstStyle/>
                    <a:p>
                      <a:r>
                        <a:rPr lang="zh-TW" altLang="en-US" sz="1600" b="1">
                          <a:latin typeface="微軟正黑體" panose="020B0604030504040204" pitchFamily="34" charset="-120"/>
                          <a:ea typeface="微軟正黑體" panose="020B0604030504040204" pitchFamily="34" charset="-120"/>
                        </a:rPr>
                        <a:t>支援 </a:t>
                      </a:r>
                      <a:r>
                        <a:rPr lang="en-US" altLang="zh-TW" sz="1600" b="1">
                          <a:latin typeface="微軟正黑體" panose="020B0604030504040204" pitchFamily="34" charset="-120"/>
                          <a:ea typeface="微軟正黑體" panose="020B0604030504040204" pitchFamily="34" charset="-120"/>
                        </a:rPr>
                        <a:t>QNAP </a:t>
                      </a:r>
                      <a:r>
                        <a:rPr lang="zh-TW" altLang="en-US" sz="1600" b="1">
                          <a:latin typeface="微軟正黑體" panose="020B0604030504040204" pitchFamily="34" charset="-120"/>
                          <a:ea typeface="微軟正黑體" panose="020B0604030504040204" pitchFamily="34" charset="-120"/>
                        </a:rPr>
                        <a:t>作業系統</a:t>
                      </a:r>
                    </a:p>
                  </a:txBody>
                  <a:tcPr/>
                </a:tc>
                <a:tc>
                  <a:txBody>
                    <a:bodyPr/>
                    <a:lstStyle/>
                    <a:p>
                      <a:r>
                        <a:rPr lang="en-US" altLang="zh-TW" sz="1600" b="1">
                          <a:latin typeface="+mj-lt"/>
                          <a:ea typeface="微軟正黑體" panose="020B0604030504040204" pitchFamily="34" charset="-120"/>
                        </a:rPr>
                        <a:t>QTS 5.0.1</a:t>
                      </a:r>
                      <a:r>
                        <a:rPr lang="en-US" altLang="zh-TW" sz="1600" b="1" baseline="0">
                          <a:latin typeface="+mj-lt"/>
                          <a:ea typeface="微軟正黑體" panose="020B0604030504040204" pitchFamily="34" charset="-120"/>
                        </a:rPr>
                        <a:t> </a:t>
                      </a:r>
                      <a:r>
                        <a:rPr lang="zh-TW" altLang="en-US" sz="1600" b="1" baseline="0">
                          <a:latin typeface="+mj-lt"/>
                          <a:ea typeface="微軟正黑體" panose="020B0604030504040204" pitchFamily="34" charset="-120"/>
                        </a:rPr>
                        <a:t>或後續更新版本</a:t>
                      </a:r>
                      <a:endParaRPr lang="en-US" altLang="zh-TW" sz="1600" b="1" baseline="0">
                        <a:latin typeface="+mj-lt"/>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1" err="1">
                          <a:latin typeface="+mj-lt"/>
                          <a:ea typeface="微軟正黑體" panose="020B0604030504040204" pitchFamily="34" charset="-120"/>
                        </a:rPr>
                        <a:t>QuTS</a:t>
                      </a:r>
                      <a:r>
                        <a:rPr lang="zh-TW" altLang="en-US" sz="1600" b="1">
                          <a:latin typeface="+mj-lt"/>
                          <a:ea typeface="微軟正黑體" panose="020B0604030504040204" pitchFamily="34" charset="-120"/>
                        </a:rPr>
                        <a:t> </a:t>
                      </a:r>
                      <a:r>
                        <a:rPr lang="en-US" altLang="zh-TW" sz="1600" b="1">
                          <a:latin typeface="+mj-lt"/>
                          <a:ea typeface="微軟正黑體" panose="020B0604030504040204" pitchFamily="34" charset="-120"/>
                        </a:rPr>
                        <a:t>5.0.1</a:t>
                      </a:r>
                      <a:r>
                        <a:rPr lang="en-US" altLang="zh-TW" sz="1600" b="1" baseline="0">
                          <a:latin typeface="+mj-lt"/>
                          <a:ea typeface="微軟正黑體" panose="020B0604030504040204" pitchFamily="34" charset="-120"/>
                        </a:rPr>
                        <a:t> </a:t>
                      </a:r>
                      <a:r>
                        <a:rPr lang="zh-TW" altLang="en-US" sz="1600" b="1" baseline="0">
                          <a:latin typeface="+mj-lt"/>
                          <a:ea typeface="微軟正黑體" panose="020B0604030504040204" pitchFamily="34" charset="-120"/>
                        </a:rPr>
                        <a:t>或後續更新版本</a:t>
                      </a:r>
                      <a:endParaRPr lang="en-US" altLang="zh-TW" sz="1600" b="1" baseline="0">
                        <a:latin typeface="+mj-lt"/>
                        <a:ea typeface="微軟正黑體" panose="020B0604030504040204" pitchFamily="34" charset="-120"/>
                      </a:endParaRPr>
                    </a:p>
                  </a:txBody>
                  <a:tcPr/>
                </a:tc>
                <a:extLst>
                  <a:ext uri="{0D108BD9-81ED-4DB2-BD59-A6C34878D82A}">
                    <a16:rowId xmlns:a16="http://schemas.microsoft.com/office/drawing/2014/main" val="2102968462"/>
                  </a:ext>
                </a:extLst>
              </a:tr>
              <a:tr h="595995">
                <a:tc>
                  <a:txBody>
                    <a:bodyPr/>
                    <a:lstStyle/>
                    <a:p>
                      <a:r>
                        <a:rPr lang="zh-TW" altLang="en-US" sz="1600" b="1">
                          <a:latin typeface="微軟正黑體" panose="020B0604030504040204" pitchFamily="34" charset="-120"/>
                          <a:ea typeface="微軟正黑體" panose="020B0604030504040204" pitchFamily="34" charset="-120"/>
                        </a:rPr>
                        <a:t>支援其他作業系統</a:t>
                      </a:r>
                    </a:p>
                  </a:txBody>
                  <a:tcPr/>
                </a:tc>
                <a:tc>
                  <a:txBody>
                    <a:bodyPr/>
                    <a:lstStyle/>
                    <a:p>
                      <a:r>
                        <a:rPr lang="en-US" altLang="zh-TW" sz="1600" b="1">
                          <a:latin typeface="+mj-lt"/>
                          <a:ea typeface="微軟正黑體" panose="020B0604030504040204" pitchFamily="34" charset="-120"/>
                        </a:rPr>
                        <a:t>Windows</a:t>
                      </a:r>
                      <a:r>
                        <a:rPr lang="en-US" altLang="zh-TW" sz="1600" b="1" baseline="30000">
                          <a:latin typeface="+mj-lt"/>
                          <a:ea typeface="微軟正黑體" panose="020B0604030504040204" pitchFamily="34" charset="-120"/>
                        </a:rPr>
                        <a:t>®</a:t>
                      </a:r>
                      <a:r>
                        <a:rPr lang="en-US" altLang="zh-TW" sz="1600" b="1">
                          <a:latin typeface="+mj-lt"/>
                          <a:ea typeface="微軟正黑體" panose="020B0604030504040204" pitchFamily="34" charset="-120"/>
                        </a:rPr>
                        <a:t> (</a:t>
                      </a:r>
                      <a:r>
                        <a:rPr lang="zh-TW" altLang="en-US" sz="1600" b="1">
                          <a:latin typeface="+mj-lt"/>
                          <a:ea typeface="微軟正黑體" panose="020B0604030504040204" pitchFamily="34" charset="-120"/>
                        </a:rPr>
                        <a:t>需安裝驅動程式</a:t>
                      </a:r>
                      <a:r>
                        <a:rPr lang="en-US" altLang="zh-TW" sz="1600" b="1">
                          <a:latin typeface="+mj-lt"/>
                          <a:ea typeface="微軟正黑體" panose="020B0604030504040204" pitchFamily="34" charset="-120"/>
                        </a:rPr>
                        <a:t>)</a:t>
                      </a:r>
                    </a:p>
                    <a:p>
                      <a:r>
                        <a:rPr lang="en-US" altLang="zh-TW" sz="1600" b="1">
                          <a:latin typeface="+mj-lt"/>
                          <a:ea typeface="微軟正黑體" panose="020B0604030504040204" pitchFamily="34" charset="-120"/>
                        </a:rPr>
                        <a:t>Ubuntu</a:t>
                      </a:r>
                      <a:r>
                        <a:rPr lang="en-US" altLang="zh-TW" sz="1600" b="1" kern="1200" baseline="30000">
                          <a:solidFill>
                            <a:schemeClr val="dk1"/>
                          </a:solidFill>
                          <a:latin typeface="+mj-lt"/>
                          <a:ea typeface="微軟正黑體" panose="020B0604030504040204" pitchFamily="34" charset="-120"/>
                          <a:cs typeface="+mn-cs"/>
                        </a:rPr>
                        <a:t>®</a:t>
                      </a:r>
                      <a:r>
                        <a:rPr lang="en-US" altLang="zh-TW" sz="1600" b="1">
                          <a:latin typeface="+mj-lt"/>
                          <a:ea typeface="微軟正黑體" panose="020B0604030504040204" pitchFamily="34" charset="-120"/>
                        </a:rPr>
                        <a:t> (</a:t>
                      </a:r>
                      <a:r>
                        <a:rPr lang="zh-TW" altLang="en-US" sz="1600" b="1">
                          <a:latin typeface="+mj-lt"/>
                          <a:ea typeface="微軟正黑體" panose="020B0604030504040204" pitchFamily="34" charset="-120"/>
                        </a:rPr>
                        <a:t>需安裝驅動程式</a:t>
                      </a:r>
                      <a:r>
                        <a:rPr lang="en-US" altLang="zh-TW" sz="1600" b="1">
                          <a:latin typeface="+mj-lt"/>
                          <a:ea typeface="微軟正黑體" panose="020B0604030504040204" pitchFamily="34" charset="-120"/>
                        </a:rPr>
                        <a:t>)</a:t>
                      </a:r>
                      <a:endParaRPr lang="zh-TW" altLang="en-US" sz="1600" b="1">
                        <a:latin typeface="+mj-lt"/>
                        <a:ea typeface="微軟正黑體" panose="020B0604030504040204" pitchFamily="34" charset="-120"/>
                      </a:endParaRPr>
                    </a:p>
                  </a:txBody>
                  <a:tcPr/>
                </a:tc>
                <a:extLst>
                  <a:ext uri="{0D108BD9-81ED-4DB2-BD59-A6C34878D82A}">
                    <a16:rowId xmlns:a16="http://schemas.microsoft.com/office/drawing/2014/main" val="1066750925"/>
                  </a:ext>
                </a:extLst>
              </a:tr>
              <a:tr h="345299">
                <a:tc>
                  <a:txBody>
                    <a:bodyPr/>
                    <a:lstStyle/>
                    <a:p>
                      <a:r>
                        <a:rPr lang="en-US" altLang="zh-TW" sz="1600" b="1" err="1">
                          <a:latin typeface="微軟正黑體" panose="020B0604030504040204" pitchFamily="34" charset="-120"/>
                          <a:ea typeface="微軟正黑體" panose="020B0604030504040204" pitchFamily="34" charset="-120"/>
                        </a:rPr>
                        <a:t>PCIe</a:t>
                      </a:r>
                      <a:r>
                        <a:rPr lang="en-US" altLang="zh-TW" sz="1600" b="1">
                          <a:latin typeface="微軟正黑體" panose="020B0604030504040204" pitchFamily="34" charset="-120"/>
                          <a:ea typeface="微軟正黑體" panose="020B0604030504040204" pitchFamily="34" charset="-120"/>
                        </a:rPr>
                        <a:t> </a:t>
                      </a:r>
                      <a:r>
                        <a:rPr lang="zh-TW" altLang="en-US" sz="1600" b="1">
                          <a:latin typeface="微軟正黑體" panose="020B0604030504040204" pitchFamily="34" charset="-120"/>
                          <a:ea typeface="微軟正黑體" panose="020B0604030504040204" pitchFamily="34" charset="-120"/>
                        </a:rPr>
                        <a:t>介面</a:t>
                      </a:r>
                    </a:p>
                  </a:txBody>
                  <a:tcPr/>
                </a:tc>
                <a:tc>
                  <a:txBody>
                    <a:bodyPr/>
                    <a:lstStyle/>
                    <a:p>
                      <a:r>
                        <a:rPr lang="en-US" altLang="zh-TW" sz="1600" b="1">
                          <a:latin typeface="+mj-lt"/>
                          <a:ea typeface="微軟正黑體" panose="020B0604030504040204" pitchFamily="34" charset="-120"/>
                        </a:rPr>
                        <a:t>PCI Express 3.0 x 4</a:t>
                      </a:r>
                      <a:endParaRPr lang="zh-TW" altLang="en-US" sz="1600" b="1">
                        <a:latin typeface="+mj-lt"/>
                        <a:ea typeface="微軟正黑體" panose="020B0604030504040204" pitchFamily="34" charset="-120"/>
                      </a:endParaRPr>
                    </a:p>
                  </a:txBody>
                  <a:tcPr/>
                </a:tc>
                <a:extLst>
                  <a:ext uri="{0D108BD9-81ED-4DB2-BD59-A6C34878D82A}">
                    <a16:rowId xmlns:a16="http://schemas.microsoft.com/office/drawing/2014/main" val="86678813"/>
                  </a:ext>
                </a:extLst>
              </a:tr>
              <a:tr h="851422">
                <a:tc>
                  <a:txBody>
                    <a:bodyPr/>
                    <a:lstStyle/>
                    <a:p>
                      <a:r>
                        <a:rPr lang="zh-TW" altLang="en-US" sz="1600" b="1">
                          <a:latin typeface="微軟正黑體" panose="020B0604030504040204" pitchFamily="34" charset="-120"/>
                          <a:ea typeface="微軟正黑體" panose="020B0604030504040204" pitchFamily="34" charset="-120"/>
                        </a:rPr>
                        <a:t>包裝內容</a:t>
                      </a:r>
                    </a:p>
                  </a:txBody>
                  <a:tcPr/>
                </a:tc>
                <a:tc>
                  <a:txBody>
                    <a:bodyPr/>
                    <a:lstStyle/>
                    <a:p>
                      <a:r>
                        <a:rPr lang="en-US" altLang="zh-TW" sz="1600" b="1">
                          <a:latin typeface="+mj-lt"/>
                          <a:ea typeface="微軟正黑體" panose="020B0604030504040204" pitchFamily="34" charset="-120"/>
                        </a:rPr>
                        <a:t>1 x</a:t>
                      </a:r>
                      <a:r>
                        <a:rPr lang="en-US" altLang="zh-TW" sz="1600" b="1" baseline="0">
                          <a:latin typeface="+mj-lt"/>
                          <a:ea typeface="微軟正黑體" panose="020B0604030504040204" pitchFamily="34" charset="-120"/>
                        </a:rPr>
                        <a:t> QXG-10G2T</a:t>
                      </a:r>
                    </a:p>
                    <a:p>
                      <a:r>
                        <a:rPr lang="en-US" altLang="zh-TW" sz="1600" b="1" baseline="0">
                          <a:latin typeface="+mj-lt"/>
                          <a:ea typeface="微軟正黑體" panose="020B0604030504040204" pitchFamily="34" charset="-120"/>
                        </a:rPr>
                        <a:t>1 x QIG (</a:t>
                      </a:r>
                      <a:r>
                        <a:rPr lang="zh-TW" altLang="en-US" sz="1600" b="1" baseline="0">
                          <a:latin typeface="+mj-lt"/>
                          <a:ea typeface="微軟正黑體" panose="020B0604030504040204" pitchFamily="34" charset="-120"/>
                        </a:rPr>
                        <a:t>快速安裝指南</a:t>
                      </a:r>
                      <a:r>
                        <a:rPr lang="en-US" altLang="zh-TW" sz="1600" b="1" baseline="0">
                          <a:latin typeface="+mj-lt"/>
                          <a:ea typeface="微軟正黑體" panose="020B0604030504040204" pitchFamily="34" charset="-120"/>
                        </a:rPr>
                        <a:t>)</a:t>
                      </a:r>
                    </a:p>
                    <a:p>
                      <a:r>
                        <a:rPr lang="en-US" altLang="zh-TW" sz="1600" b="1" baseline="0">
                          <a:latin typeface="+mj-lt"/>
                          <a:ea typeface="微軟正黑體" panose="020B0604030504040204" pitchFamily="34" charset="-120"/>
                        </a:rPr>
                        <a:t>3 x </a:t>
                      </a:r>
                      <a:r>
                        <a:rPr lang="zh-TW" altLang="en-US" sz="1600" b="1" baseline="0">
                          <a:latin typeface="+mj-lt"/>
                          <a:ea typeface="微軟正黑體" panose="020B0604030504040204" pitchFamily="34" charset="-120"/>
                        </a:rPr>
                        <a:t>檔板 </a:t>
                      </a:r>
                      <a:r>
                        <a:rPr lang="en-US" altLang="zh-TW" sz="1600" b="1" baseline="0">
                          <a:latin typeface="+mj-lt"/>
                          <a:ea typeface="微軟正黑體" panose="020B0604030504040204" pitchFamily="34" charset="-120"/>
                        </a:rPr>
                        <a:t>(</a:t>
                      </a:r>
                      <a:r>
                        <a:rPr lang="zh-TW" altLang="en-US" sz="1600" b="1" baseline="0">
                          <a:latin typeface="+mj-lt"/>
                          <a:ea typeface="微軟正黑體" panose="020B0604030504040204" pitchFamily="34" charset="-120"/>
                        </a:rPr>
                        <a:t>出貨時預先安裝短檔板於網路擴充卡上</a:t>
                      </a:r>
                      <a:r>
                        <a:rPr lang="en-US" altLang="zh-TW" sz="1600" b="1" baseline="0">
                          <a:latin typeface="+mj-lt"/>
                          <a:ea typeface="微軟正黑體" panose="020B0604030504040204" pitchFamily="34" charset="-120"/>
                        </a:rPr>
                        <a:t>)</a:t>
                      </a:r>
                      <a:endParaRPr lang="zh-TW" altLang="en-US" sz="1600" b="1">
                        <a:latin typeface="+mj-lt"/>
                        <a:ea typeface="微軟正黑體" panose="020B0604030504040204" pitchFamily="34" charset="-120"/>
                      </a:endParaRPr>
                    </a:p>
                  </a:txBody>
                  <a:tcPr/>
                </a:tc>
                <a:extLst>
                  <a:ext uri="{0D108BD9-81ED-4DB2-BD59-A6C34878D82A}">
                    <a16:rowId xmlns:a16="http://schemas.microsoft.com/office/drawing/2014/main" val="4241811438"/>
                  </a:ext>
                </a:extLst>
              </a:tr>
              <a:tr h="345299">
                <a:tc>
                  <a:txBody>
                    <a:bodyPr/>
                    <a:lstStyle/>
                    <a:p>
                      <a:r>
                        <a:rPr lang="zh-TW" altLang="en-US" sz="1600" b="1">
                          <a:latin typeface="微軟正黑體" panose="020B0604030504040204" pitchFamily="34" charset="-120"/>
                          <a:ea typeface="微軟正黑體" panose="020B0604030504040204" pitchFamily="34" charset="-120"/>
                        </a:rPr>
                        <a:t>保固</a:t>
                      </a:r>
                    </a:p>
                  </a:txBody>
                  <a:tcPr/>
                </a:tc>
                <a:tc>
                  <a:txBody>
                    <a:bodyPr/>
                    <a:lstStyle/>
                    <a:p>
                      <a:r>
                        <a:rPr lang="en-US" altLang="zh-TW" sz="1600" b="1">
                          <a:latin typeface="+mj-lt"/>
                          <a:ea typeface="微軟正黑體"/>
                        </a:rPr>
                        <a:t>3 </a:t>
                      </a:r>
                      <a:r>
                        <a:rPr lang="zh-TW" altLang="en-US" sz="1600" b="1">
                          <a:latin typeface="+mj-lt"/>
                          <a:ea typeface="微軟正黑體"/>
                        </a:rPr>
                        <a:t>年</a:t>
                      </a:r>
                    </a:p>
                  </a:txBody>
                  <a:tcPr/>
                </a:tc>
                <a:extLst>
                  <a:ext uri="{0D108BD9-81ED-4DB2-BD59-A6C34878D82A}">
                    <a16:rowId xmlns:a16="http://schemas.microsoft.com/office/drawing/2014/main" val="3414957366"/>
                  </a:ext>
                </a:extLst>
              </a:tr>
            </a:tbl>
          </a:graphicData>
        </a:graphic>
      </p:graphicFrame>
      <p:pic>
        <p:nvPicPr>
          <p:cNvPr id="4098"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876" y="2538764"/>
            <a:ext cx="4819097" cy="3011936"/>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a:extLst>
              <a:ext uri="{FF2B5EF4-FFF2-40B4-BE49-F238E27FC236}">
                <a16:creationId xmlns:a16="http://schemas.microsoft.com/office/drawing/2014/main" id="{0748742A-99DD-A524-2230-E5614DFBFF07}"/>
              </a:ext>
            </a:extLst>
          </p:cNvPr>
          <p:cNvSpPr>
            <a:spLocks noGrp="1"/>
          </p:cNvSpPr>
          <p:nvPr>
            <p:ph type="title"/>
          </p:nvPr>
        </p:nvSpPr>
        <p:spPr/>
        <p:txBody>
          <a:bodyPr/>
          <a:lstStyle/>
          <a:p>
            <a:r>
              <a:rPr lang="en-US" altLang="zh-TW" sz="4000" b="1"/>
              <a:t>QXG-10G2T</a:t>
            </a:r>
            <a:r>
              <a:rPr lang="zh-TW" altLang="en-US" sz="4000" b="1"/>
              <a:t> 詳細規格</a:t>
            </a:r>
            <a:endParaRPr lang="en-US" altLang="zh-TW" sz="4000" b="1"/>
          </a:p>
        </p:txBody>
      </p:sp>
      <p:pic>
        <p:nvPicPr>
          <p:cNvPr id="6" name="圖形 1">
            <a:extLst>
              <a:ext uri="{FF2B5EF4-FFF2-40B4-BE49-F238E27FC236}">
                <a16:creationId xmlns:a16="http://schemas.microsoft.com/office/drawing/2014/main" id="{24B84859-943C-7E19-D832-49280DE98C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4443" y="5186306"/>
            <a:ext cx="2199390" cy="631255"/>
          </a:xfrm>
          <a:prstGeom prst="rect">
            <a:avLst/>
          </a:prstGeom>
        </p:spPr>
      </p:pic>
    </p:spTree>
    <p:extLst>
      <p:ext uri="{BB962C8B-B14F-4D97-AF65-F5344CB8AC3E}">
        <p14:creationId xmlns:p14="http://schemas.microsoft.com/office/powerpoint/2010/main" val="907109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7A83E515-1D1A-5DA7-1B4C-3935C8DA2311}"/>
              </a:ext>
            </a:extLst>
          </p:cNvPr>
          <p:cNvSpPr>
            <a:spLocks noGrp="1"/>
          </p:cNvSpPr>
          <p:nvPr>
            <p:ph idx="1"/>
          </p:nvPr>
        </p:nvSpPr>
        <p:spPr>
          <a:xfrm>
            <a:off x="6705469" y="2802896"/>
            <a:ext cx="3758233" cy="874475"/>
          </a:xfrm>
        </p:spPr>
        <p:txBody>
          <a:bodyPr>
            <a:noAutofit/>
          </a:bodyPr>
          <a:lstStyle/>
          <a:p>
            <a:pPr algn="ctr"/>
            <a:r>
              <a:rPr lang="en-US" altLang="zh-TW" sz="5000" b="1"/>
              <a:t>QXG-10G2T</a:t>
            </a:r>
            <a:endParaRPr lang="zh-TW" altLang="en-US" sz="5000"/>
          </a:p>
        </p:txBody>
      </p:sp>
      <p:sp>
        <p:nvSpPr>
          <p:cNvPr id="8" name="文字方塊 7">
            <a:extLst>
              <a:ext uri="{FF2B5EF4-FFF2-40B4-BE49-F238E27FC236}">
                <a16:creationId xmlns:a16="http://schemas.microsoft.com/office/drawing/2014/main" id="{3B0BA554-608D-3115-13B7-A274980587B9}"/>
              </a:ext>
            </a:extLst>
          </p:cNvPr>
          <p:cNvSpPr txBox="1"/>
          <p:nvPr/>
        </p:nvSpPr>
        <p:spPr>
          <a:xfrm>
            <a:off x="6774938" y="3714970"/>
            <a:ext cx="3619295" cy="782889"/>
          </a:xfrm>
          <a:prstGeom prst="rect">
            <a:avLst/>
          </a:prstGeom>
          <a:noFill/>
        </p:spPr>
        <p:txBody>
          <a:bodyPr wrap="square">
            <a:spAutoFit/>
          </a:bodyPr>
          <a:lstStyle/>
          <a:p>
            <a:pPr marL="0" marR="0" lvl="0" indent="0" algn="di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5000" b="1" i="0" u="none" strike="noStrike" kern="1200" cap="none" spc="0" normalizeH="0" baseline="0" noProof="0">
                <a:ln>
                  <a:noFill/>
                </a:ln>
                <a:solidFill>
                  <a:prstClr val="white"/>
                </a:solidFill>
                <a:effectLst/>
                <a:uLnTx/>
                <a:uFillTx/>
                <a:latin typeface="Arial"/>
                <a:ea typeface="微軟正黑體"/>
                <a:cs typeface="+mj-cs"/>
              </a:rPr>
              <a:t>效能實測</a:t>
            </a:r>
            <a:endParaRPr kumimoji="0" lang="en-US" altLang="zh-TW" sz="5000" b="1" i="0" u="none" strike="noStrike" kern="1200" cap="none" spc="0" normalizeH="0" baseline="0" noProof="0">
              <a:ln>
                <a:noFill/>
              </a:ln>
              <a:solidFill>
                <a:prstClr val="white"/>
              </a:solidFill>
              <a:effectLst/>
              <a:uLnTx/>
              <a:uFillTx/>
              <a:latin typeface="Arial"/>
              <a:ea typeface="微軟正黑體"/>
              <a:cs typeface="+mj-cs"/>
            </a:endParaRPr>
          </a:p>
        </p:txBody>
      </p:sp>
    </p:spTree>
    <p:extLst>
      <p:ext uri="{BB962C8B-B14F-4D97-AF65-F5344CB8AC3E}">
        <p14:creationId xmlns:p14="http://schemas.microsoft.com/office/powerpoint/2010/main" val="140062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6628781" y="4450523"/>
            <a:ext cx="4704221" cy="461665"/>
          </a:xfrm>
          <a:prstGeom prst="rect">
            <a:avLst/>
          </a:prstGeom>
          <a:noFill/>
        </p:spPr>
        <p:txBody>
          <a:bodyPr wrap="square" lIns="91440" tIns="45720" rIns="91440" bIns="45720" rtlCol="0" anchor="t">
            <a:spAutoFit/>
          </a:bodyPr>
          <a:lstStyle/>
          <a:p>
            <a:pPr algn="ctr"/>
            <a:r>
              <a:rPr lang="en-US" altLang="zh-TW" sz="2400">
                <a:solidFill>
                  <a:schemeClr val="bg1"/>
                </a:solidFill>
              </a:rPr>
              <a:t>2 x 10GbE SMB </a:t>
            </a:r>
            <a:r>
              <a:rPr lang="zh-TW" altLang="en-US" sz="2400">
                <a:solidFill>
                  <a:schemeClr val="bg1"/>
                </a:solidFill>
              </a:rPr>
              <a:t>循序吞吐效能</a:t>
            </a:r>
          </a:p>
        </p:txBody>
      </p:sp>
      <p:sp>
        <p:nvSpPr>
          <p:cNvPr id="4" name="標題 1">
            <a:extLst>
              <a:ext uri="{FF2B5EF4-FFF2-40B4-BE49-F238E27FC236}">
                <a16:creationId xmlns:a16="http://schemas.microsoft.com/office/drawing/2014/main" id="{B37B7F20-1B80-15C9-67EE-2931BDFE98B1}"/>
              </a:ext>
            </a:extLst>
          </p:cNvPr>
          <p:cNvSpPr txBox="1">
            <a:spLocks/>
          </p:cNvSpPr>
          <p:nvPr/>
        </p:nvSpPr>
        <p:spPr>
          <a:xfrm>
            <a:off x="6397082" y="2863516"/>
            <a:ext cx="5167618" cy="1130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TW" sz="7200" b="1">
                <a:solidFill>
                  <a:schemeClr val="bg1"/>
                </a:solidFill>
                <a:latin typeface="+mn-lt"/>
                <a:ea typeface="+mn-ea"/>
                <a:cs typeface="+mn-cs"/>
              </a:rPr>
              <a:t>LIVE DEMO</a:t>
            </a:r>
            <a:endParaRPr lang="zh-TW" altLang="en-US" sz="7200" b="1">
              <a:solidFill>
                <a:schemeClr val="bg1"/>
              </a:solidFill>
              <a:latin typeface="+mn-lt"/>
              <a:ea typeface="+mn-ea"/>
              <a:cs typeface="+mn-cs"/>
            </a:endParaRPr>
          </a:p>
        </p:txBody>
      </p:sp>
    </p:spTree>
    <p:extLst>
      <p:ext uri="{BB962C8B-B14F-4D97-AF65-F5344CB8AC3E}">
        <p14:creationId xmlns:p14="http://schemas.microsoft.com/office/powerpoint/2010/main" val="143207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364" y="5269185"/>
            <a:ext cx="2384616" cy="14903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圖表 14"/>
          <p:cNvGraphicFramePr>
            <a:graphicFrameLocks/>
          </p:cNvGraphicFramePr>
          <p:nvPr>
            <p:extLst>
              <p:ext uri="{D42A27DB-BD31-4B8C-83A1-F6EECF244321}">
                <p14:modId xmlns:p14="http://schemas.microsoft.com/office/powerpoint/2010/main" val="1998839313"/>
              </p:ext>
            </p:extLst>
          </p:nvPr>
        </p:nvGraphicFramePr>
        <p:xfrm>
          <a:off x="1096037" y="2153243"/>
          <a:ext cx="4387762" cy="26827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圖表 5"/>
          <p:cNvGraphicFramePr>
            <a:graphicFrameLocks/>
          </p:cNvGraphicFramePr>
          <p:nvPr>
            <p:extLst>
              <p:ext uri="{D42A27DB-BD31-4B8C-83A1-F6EECF244321}">
                <p14:modId xmlns:p14="http://schemas.microsoft.com/office/powerpoint/2010/main" val="3366866475"/>
              </p:ext>
            </p:extLst>
          </p:nvPr>
        </p:nvGraphicFramePr>
        <p:xfrm>
          <a:off x="6246677" y="2153244"/>
          <a:ext cx="4335244" cy="2834102"/>
        </p:xfrm>
        <a:graphic>
          <a:graphicData uri="http://schemas.openxmlformats.org/drawingml/2006/chart">
            <c:chart xmlns:c="http://schemas.openxmlformats.org/drawingml/2006/chart" xmlns:r="http://schemas.openxmlformats.org/officeDocument/2006/relationships" r:id="rId5"/>
          </a:graphicData>
        </a:graphic>
      </p:graphicFrame>
      <p:sp>
        <p:nvSpPr>
          <p:cNvPr id="7" name="文字方塊 6">
            <a:extLst>
              <a:ext uri="{FF2B5EF4-FFF2-40B4-BE49-F238E27FC236}">
                <a16:creationId xmlns:a16="http://schemas.microsoft.com/office/drawing/2014/main" id="{1791F8A3-C3FF-AB29-AC0B-1215D92605C0}"/>
              </a:ext>
            </a:extLst>
          </p:cNvPr>
          <p:cNvSpPr txBox="1"/>
          <p:nvPr/>
        </p:nvSpPr>
        <p:spPr>
          <a:xfrm>
            <a:off x="2043477" y="4835955"/>
            <a:ext cx="802548" cy="302781"/>
          </a:xfrm>
          <a:prstGeom prst="rect">
            <a:avLst/>
          </a:prstGeom>
          <a:noFill/>
        </p:spPr>
        <p:txBody>
          <a:bodyPr wrap="square" lIns="91440" tIns="45720" rIns="91440" bIns="45720" rtlCol="0" anchor="t">
            <a:spAutoFit/>
          </a:bodyPr>
          <a:lstStyle/>
          <a:p>
            <a:pPr algn="ctr"/>
            <a:r>
              <a:rPr lang="en-US" altLang="zh-TW" sz="1600" b="1" err="1">
                <a:solidFill>
                  <a:schemeClr val="bg1"/>
                </a:solidFill>
                <a:cs typeface="Arial"/>
              </a:rPr>
              <a:t>寫入</a:t>
            </a:r>
            <a:endParaRPr lang="en-US" altLang="zh-TW" sz="1600" b="1">
              <a:solidFill>
                <a:schemeClr val="bg1"/>
              </a:solidFill>
              <a:cs typeface="Arial"/>
            </a:endParaRPr>
          </a:p>
        </p:txBody>
      </p:sp>
      <p:sp>
        <p:nvSpPr>
          <p:cNvPr id="8" name="文字方塊 7">
            <a:extLst>
              <a:ext uri="{FF2B5EF4-FFF2-40B4-BE49-F238E27FC236}">
                <a16:creationId xmlns:a16="http://schemas.microsoft.com/office/drawing/2014/main" id="{80FC7C17-4ACF-92B2-2623-0B9CB523A785}"/>
              </a:ext>
            </a:extLst>
          </p:cNvPr>
          <p:cNvSpPr txBox="1"/>
          <p:nvPr/>
        </p:nvSpPr>
        <p:spPr>
          <a:xfrm>
            <a:off x="3988871" y="4837294"/>
            <a:ext cx="802548" cy="302781"/>
          </a:xfrm>
          <a:prstGeom prst="rect">
            <a:avLst/>
          </a:prstGeom>
          <a:noFill/>
        </p:spPr>
        <p:txBody>
          <a:bodyPr wrap="square" lIns="91440" tIns="45720" rIns="91440" bIns="45720" rtlCol="0" anchor="t">
            <a:spAutoFit/>
          </a:bodyPr>
          <a:lstStyle/>
          <a:p>
            <a:pPr algn="ctr"/>
            <a:r>
              <a:rPr lang="en-US" altLang="zh-TW" sz="1600" b="1" err="1">
                <a:solidFill>
                  <a:schemeClr val="bg1"/>
                </a:solidFill>
                <a:cs typeface="Arial"/>
              </a:rPr>
              <a:t>讀取</a:t>
            </a:r>
            <a:endParaRPr lang="en-US" altLang="zh-TW" sz="1600" b="1">
              <a:solidFill>
                <a:schemeClr val="bg1"/>
              </a:solidFill>
              <a:cs typeface="Arial"/>
            </a:endParaRPr>
          </a:p>
        </p:txBody>
      </p:sp>
      <p:sp>
        <p:nvSpPr>
          <p:cNvPr id="9" name="文字方塊 8">
            <a:extLst>
              <a:ext uri="{FF2B5EF4-FFF2-40B4-BE49-F238E27FC236}">
                <a16:creationId xmlns:a16="http://schemas.microsoft.com/office/drawing/2014/main" id="{80FC7C17-4ACF-92B2-2623-0B9CB523A785}"/>
              </a:ext>
            </a:extLst>
          </p:cNvPr>
          <p:cNvSpPr txBox="1"/>
          <p:nvPr/>
        </p:nvSpPr>
        <p:spPr>
          <a:xfrm>
            <a:off x="9103249" y="4835955"/>
            <a:ext cx="802548" cy="302781"/>
          </a:xfrm>
          <a:prstGeom prst="rect">
            <a:avLst/>
          </a:prstGeom>
          <a:noFill/>
        </p:spPr>
        <p:txBody>
          <a:bodyPr wrap="square" lIns="91440" tIns="45720" rIns="91440" bIns="45720" rtlCol="0" anchor="t">
            <a:spAutoFit/>
          </a:bodyPr>
          <a:lstStyle/>
          <a:p>
            <a:pPr algn="ctr"/>
            <a:r>
              <a:rPr lang="en-US" altLang="zh-TW" sz="1600" b="1" err="1">
                <a:solidFill>
                  <a:schemeClr val="bg1"/>
                </a:solidFill>
                <a:cs typeface="Arial"/>
              </a:rPr>
              <a:t>讀取</a:t>
            </a:r>
            <a:endParaRPr lang="en-US" altLang="zh-TW" sz="1600" b="1">
              <a:solidFill>
                <a:schemeClr val="bg1"/>
              </a:solidFill>
              <a:cs typeface="Arial"/>
            </a:endParaRPr>
          </a:p>
        </p:txBody>
      </p:sp>
      <p:sp>
        <p:nvSpPr>
          <p:cNvPr id="10" name="文字方塊 9">
            <a:extLst>
              <a:ext uri="{FF2B5EF4-FFF2-40B4-BE49-F238E27FC236}">
                <a16:creationId xmlns:a16="http://schemas.microsoft.com/office/drawing/2014/main" id="{1791F8A3-C3FF-AB29-AC0B-1215D92605C0}"/>
              </a:ext>
            </a:extLst>
          </p:cNvPr>
          <p:cNvSpPr txBox="1"/>
          <p:nvPr/>
        </p:nvSpPr>
        <p:spPr>
          <a:xfrm>
            <a:off x="7183658" y="4835955"/>
            <a:ext cx="802548" cy="302781"/>
          </a:xfrm>
          <a:prstGeom prst="rect">
            <a:avLst/>
          </a:prstGeom>
          <a:noFill/>
        </p:spPr>
        <p:txBody>
          <a:bodyPr wrap="square" lIns="91440" tIns="45720" rIns="91440" bIns="45720" rtlCol="0" anchor="t">
            <a:spAutoFit/>
          </a:bodyPr>
          <a:lstStyle/>
          <a:p>
            <a:pPr algn="ctr"/>
            <a:r>
              <a:rPr lang="en-US" altLang="zh-TW" sz="1600" b="1" err="1">
                <a:solidFill>
                  <a:schemeClr val="bg1"/>
                </a:solidFill>
                <a:cs typeface="Arial"/>
              </a:rPr>
              <a:t>寫入</a:t>
            </a:r>
          </a:p>
        </p:txBody>
      </p:sp>
      <p:sp>
        <p:nvSpPr>
          <p:cNvPr id="11" name="文字方塊 10"/>
          <p:cNvSpPr txBox="1"/>
          <p:nvPr/>
        </p:nvSpPr>
        <p:spPr>
          <a:xfrm>
            <a:off x="7269949" y="2556201"/>
            <a:ext cx="704533" cy="584775"/>
          </a:xfrm>
          <a:prstGeom prst="rect">
            <a:avLst/>
          </a:prstGeom>
          <a:noFill/>
        </p:spPr>
        <p:txBody>
          <a:bodyPr wrap="square" lIns="91440" tIns="45720" rIns="91440" bIns="45720" rtlCol="0" anchor="t">
            <a:spAutoFit/>
          </a:bodyPr>
          <a:lstStyle/>
          <a:p>
            <a:pPr algn="ctr"/>
            <a:r>
              <a:rPr lang="en-US" altLang="zh-TW" sz="1600" b="1"/>
              <a:t>2,226 MB/s</a:t>
            </a:r>
            <a:endParaRPr lang="zh-TW" altLang="en-US" sz="1600" b="1"/>
          </a:p>
        </p:txBody>
      </p:sp>
      <p:sp>
        <p:nvSpPr>
          <p:cNvPr id="12" name="文字方塊 11"/>
          <p:cNvSpPr txBox="1"/>
          <p:nvPr/>
        </p:nvSpPr>
        <p:spPr>
          <a:xfrm>
            <a:off x="8840920" y="2437539"/>
            <a:ext cx="1327205"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2,354 </a:t>
            </a:r>
          </a:p>
          <a:p>
            <a:pPr algn="ctr"/>
            <a:r>
              <a:rPr lang="en-US" altLang="zh-TW" sz="1600" b="1">
                <a:solidFill>
                  <a:schemeClr val="bg1"/>
                </a:solidFill>
              </a:rPr>
              <a:t>MB/s</a:t>
            </a:r>
            <a:endParaRPr lang="zh-TW" altLang="en-US" sz="1600" b="1">
              <a:solidFill>
                <a:schemeClr val="bg1"/>
              </a:solidFill>
            </a:endParaRPr>
          </a:p>
        </p:txBody>
      </p:sp>
      <p:sp>
        <p:nvSpPr>
          <p:cNvPr id="13" name="文字方塊 12"/>
          <p:cNvSpPr txBox="1"/>
          <p:nvPr/>
        </p:nvSpPr>
        <p:spPr>
          <a:xfrm>
            <a:off x="1812286" y="3546846"/>
            <a:ext cx="1327205" cy="584775"/>
          </a:xfrm>
          <a:prstGeom prst="rect">
            <a:avLst/>
          </a:prstGeom>
          <a:noFill/>
        </p:spPr>
        <p:txBody>
          <a:bodyPr wrap="square" lIns="91440" tIns="45720" rIns="91440" bIns="45720" rtlCol="0" anchor="t">
            <a:spAutoFit/>
          </a:bodyPr>
          <a:lstStyle/>
          <a:p>
            <a:pPr algn="ctr"/>
            <a:r>
              <a:rPr lang="en-US" altLang="zh-TW" sz="1600" b="1"/>
              <a:t>1,182</a:t>
            </a:r>
          </a:p>
          <a:p>
            <a:pPr algn="ctr"/>
            <a:r>
              <a:rPr lang="en-US" altLang="zh-TW" sz="1600" b="1"/>
              <a:t> MB/s</a:t>
            </a:r>
            <a:endParaRPr lang="zh-TW" altLang="en-US" sz="1600" b="1"/>
          </a:p>
        </p:txBody>
      </p:sp>
      <p:sp>
        <p:nvSpPr>
          <p:cNvPr id="14" name="文字方塊 13"/>
          <p:cNvSpPr txBox="1"/>
          <p:nvPr/>
        </p:nvSpPr>
        <p:spPr>
          <a:xfrm>
            <a:off x="3726543" y="3570295"/>
            <a:ext cx="1327205"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1,177 </a:t>
            </a:r>
          </a:p>
          <a:p>
            <a:pPr algn="ctr"/>
            <a:r>
              <a:rPr lang="en-US" altLang="zh-TW" sz="1600" b="1">
                <a:solidFill>
                  <a:schemeClr val="bg1"/>
                </a:solidFill>
              </a:rPr>
              <a:t>MB/s</a:t>
            </a:r>
            <a:endParaRPr lang="zh-TW" altLang="en-US" sz="1600" b="1">
              <a:solidFill>
                <a:schemeClr val="bg1"/>
              </a:solidFill>
            </a:endParaRPr>
          </a:p>
        </p:txBody>
      </p:sp>
      <p:sp>
        <p:nvSpPr>
          <p:cNvPr id="16" name="文字方塊 15">
            <a:extLst>
              <a:ext uri="{FF2B5EF4-FFF2-40B4-BE49-F238E27FC236}">
                <a16:creationId xmlns:a16="http://schemas.microsoft.com/office/drawing/2014/main" id="{7B64F4D4-87D5-1CB7-C51C-AA6C574271F9}"/>
              </a:ext>
            </a:extLst>
          </p:cNvPr>
          <p:cNvSpPr txBox="1"/>
          <p:nvPr/>
        </p:nvSpPr>
        <p:spPr>
          <a:xfrm>
            <a:off x="2311672" y="1591550"/>
            <a:ext cx="2252683"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 x 10GbE SMB</a:t>
            </a:r>
            <a:endParaRPr lang="zh-TW" altLang="en-US" sz="1600" b="1">
              <a:solidFill>
                <a:schemeClr val="bg1"/>
              </a:solidFill>
              <a:cs typeface="Arial"/>
            </a:endParaRPr>
          </a:p>
          <a:p>
            <a:pPr algn="ctr"/>
            <a:r>
              <a:rPr lang="en-US" altLang="zh-TW" sz="1600" b="1" err="1">
                <a:solidFill>
                  <a:schemeClr val="bg1"/>
                </a:solidFill>
                <a:cs typeface="Arial"/>
              </a:rPr>
              <a:t>循環傳輸</a:t>
            </a:r>
            <a:r>
              <a:rPr lang="en-US" altLang="zh-TW" sz="1600" b="1">
                <a:solidFill>
                  <a:schemeClr val="bg1"/>
                </a:solidFill>
                <a:cs typeface="Arial"/>
              </a:rPr>
              <a:t> (1MB)</a:t>
            </a:r>
          </a:p>
        </p:txBody>
      </p:sp>
      <p:sp>
        <p:nvSpPr>
          <p:cNvPr id="17" name="文字方塊 16">
            <a:extLst>
              <a:ext uri="{FF2B5EF4-FFF2-40B4-BE49-F238E27FC236}">
                <a16:creationId xmlns:a16="http://schemas.microsoft.com/office/drawing/2014/main" id="{7B64F4D4-87D5-1CB7-C51C-AA6C574271F9}"/>
              </a:ext>
            </a:extLst>
          </p:cNvPr>
          <p:cNvSpPr txBox="1"/>
          <p:nvPr/>
        </p:nvSpPr>
        <p:spPr>
          <a:xfrm>
            <a:off x="7391797" y="1596336"/>
            <a:ext cx="2252683"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2 x 10GbE SMB</a:t>
            </a:r>
            <a:endParaRPr lang="zh-TW" altLang="en-US" sz="1600" b="1">
              <a:solidFill>
                <a:schemeClr val="bg1"/>
              </a:solidFill>
              <a:cs typeface="Arial"/>
            </a:endParaRPr>
          </a:p>
          <a:p>
            <a:pPr algn="ctr"/>
            <a:r>
              <a:rPr lang="en-US" altLang="zh-TW" sz="1600" b="1" err="1">
                <a:solidFill>
                  <a:schemeClr val="bg1"/>
                </a:solidFill>
                <a:cs typeface="Arial"/>
              </a:rPr>
              <a:t>循環傳輸</a:t>
            </a:r>
            <a:r>
              <a:rPr lang="en-US" altLang="zh-TW" sz="1600" b="1">
                <a:solidFill>
                  <a:schemeClr val="bg1"/>
                </a:solidFill>
                <a:cs typeface="Arial"/>
              </a:rPr>
              <a:t> (1MB)</a:t>
            </a:r>
          </a:p>
        </p:txBody>
      </p:sp>
      <p:sp>
        <p:nvSpPr>
          <p:cNvPr id="20" name="矩形 19"/>
          <p:cNvSpPr/>
          <p:nvPr/>
        </p:nvSpPr>
        <p:spPr>
          <a:xfrm>
            <a:off x="3220033" y="5418174"/>
            <a:ext cx="797383" cy="275256"/>
          </a:xfrm>
          <a:prstGeom prst="rect">
            <a:avLst/>
          </a:prstGeom>
        </p:spPr>
        <p:txBody>
          <a:bodyPr wrap="none">
            <a:spAutoFit/>
          </a:bodyPr>
          <a:lstStyle/>
          <a:p>
            <a:pPr algn="ctr">
              <a:tabLst>
                <a:tab pos="180975" algn="l"/>
              </a:tabLst>
            </a:pPr>
            <a:r>
              <a:rPr lang="en-US" altLang="zh-TW" sz="1400" b="1">
                <a:solidFill>
                  <a:schemeClr val="bg1"/>
                </a:solidFill>
              </a:rPr>
              <a:t>TS-855X</a:t>
            </a:r>
          </a:p>
        </p:txBody>
      </p:sp>
      <p:sp>
        <p:nvSpPr>
          <p:cNvPr id="21" name="文字方塊 20"/>
          <p:cNvSpPr txBox="1"/>
          <p:nvPr/>
        </p:nvSpPr>
        <p:spPr>
          <a:xfrm>
            <a:off x="3220033" y="5719568"/>
            <a:ext cx="6884765" cy="938719"/>
          </a:xfrm>
          <a:prstGeom prst="rect">
            <a:avLst/>
          </a:prstGeom>
          <a:noFill/>
        </p:spPr>
        <p:txBody>
          <a:bodyPr wrap="square" lIns="91440" tIns="45720" rIns="91440" bIns="45720" rtlCol="0" anchor="t">
            <a:spAutoFit/>
          </a:bodyPr>
          <a:lstStyle/>
          <a:p>
            <a:pPr marL="180975" indent="-180975">
              <a:tabLst>
                <a:tab pos="180975" algn="l"/>
              </a:tabLst>
            </a:pPr>
            <a:r>
              <a:rPr lang="zh-TW" altLang="en-US" sz="1100">
                <a:solidFill>
                  <a:schemeClr val="bg1"/>
                </a:solidFill>
              </a:rPr>
              <a:t>測試環境</a:t>
            </a:r>
            <a:r>
              <a:rPr lang="en-US" altLang="zh-TW" sz="1100">
                <a:solidFill>
                  <a:schemeClr val="bg1"/>
                </a:solidFill>
              </a:rPr>
              <a:t>:</a:t>
            </a:r>
          </a:p>
          <a:p>
            <a:pPr marL="180975" indent="-180975">
              <a:buFont typeface="Arial" panose="020B0604020202020204" pitchFamily="34" charset="0"/>
              <a:buChar char="•"/>
              <a:tabLst>
                <a:tab pos="180975" algn="l"/>
              </a:tabLst>
            </a:pPr>
            <a:r>
              <a:rPr lang="en-US" altLang="zh-TW" sz="1100">
                <a:solidFill>
                  <a:schemeClr val="bg1"/>
                </a:solidFill>
              </a:rPr>
              <a:t>NAS: TS-855X</a:t>
            </a:r>
          </a:p>
          <a:p>
            <a:pPr marL="180975" indent="-180975">
              <a:buFont typeface="Arial" panose="020B0604020202020204" pitchFamily="34" charset="0"/>
              <a:buChar char="•"/>
              <a:tabLst>
                <a:tab pos="180975" algn="l"/>
              </a:tabLst>
            </a:pPr>
            <a:r>
              <a:rPr lang="en-US" altLang="zh-TW" sz="1100">
                <a:solidFill>
                  <a:schemeClr val="bg1"/>
                </a:solidFill>
              </a:rPr>
              <a:t>CPU: Intel Atom® C5125 processor, </a:t>
            </a:r>
            <a:r>
              <a:rPr lang="zh-TW" altLang="en-US" sz="1100">
                <a:solidFill>
                  <a:schemeClr val="bg1"/>
                </a:solidFill>
              </a:rPr>
              <a:t>最高 </a:t>
            </a:r>
            <a:r>
              <a:rPr lang="en-US" altLang="zh-TW" sz="1100">
                <a:solidFill>
                  <a:schemeClr val="bg1"/>
                </a:solidFill>
              </a:rPr>
              <a:t>2800 MHZ (8C, 8T)</a:t>
            </a:r>
          </a:p>
          <a:p>
            <a:pPr marL="180975" indent="-180975">
              <a:buFont typeface="Arial" panose="020B0604020202020204" pitchFamily="34" charset="0"/>
              <a:buChar char="•"/>
              <a:tabLst>
                <a:tab pos="180975" algn="l"/>
              </a:tabLst>
            </a:pPr>
            <a:r>
              <a:rPr lang="en-US" altLang="zh-TW" sz="1100">
                <a:solidFill>
                  <a:schemeClr val="bg1"/>
                </a:solidFill>
              </a:rPr>
              <a:t>Volume type: Raid 5, Samsung 870 EVO 1TB x8</a:t>
            </a:r>
          </a:p>
          <a:p>
            <a:pPr marL="180975" indent="-180975">
              <a:buFont typeface="Arial" panose="020B0604020202020204" pitchFamily="34" charset="0"/>
              <a:buChar char="•"/>
              <a:tabLst>
                <a:tab pos="180975" algn="l"/>
              </a:tabLst>
            </a:pPr>
            <a:r>
              <a:rPr lang="en-US" altLang="zh-TW" sz="1100">
                <a:solidFill>
                  <a:schemeClr val="bg1"/>
                </a:solidFill>
              </a:rPr>
              <a:t>Client PC: Windows Server 2022, AMD EPYC 7302P 16-Core Processor 2.9Ghz, 96GB RAM</a:t>
            </a:r>
          </a:p>
        </p:txBody>
      </p:sp>
      <p:sp>
        <p:nvSpPr>
          <p:cNvPr id="2" name="標題 1">
            <a:extLst>
              <a:ext uri="{FF2B5EF4-FFF2-40B4-BE49-F238E27FC236}">
                <a16:creationId xmlns:a16="http://schemas.microsoft.com/office/drawing/2014/main" id="{6EF77C63-6075-08EF-C509-2687A437AE06}"/>
              </a:ext>
            </a:extLst>
          </p:cNvPr>
          <p:cNvSpPr>
            <a:spLocks noGrp="1"/>
          </p:cNvSpPr>
          <p:nvPr>
            <p:ph type="title"/>
          </p:nvPr>
        </p:nvSpPr>
        <p:spPr/>
        <p:txBody>
          <a:bodyPr/>
          <a:lstStyle/>
          <a:p>
            <a:r>
              <a:rPr lang="zh-TW" altLang="en-US" sz="4000" b="1"/>
              <a:t>高達 </a:t>
            </a:r>
            <a:r>
              <a:rPr lang="en-US" altLang="zh-TW" sz="4000" b="1"/>
              <a:t>1000+MB/s</a:t>
            </a:r>
            <a:r>
              <a:rPr lang="zh-TW" altLang="en-US" sz="4000" b="1"/>
              <a:t> 讀寫效能，傳檔</a:t>
            </a:r>
            <a:r>
              <a:rPr lang="en-US" altLang="zh-TW" sz="4000" b="1"/>
              <a:t>/</a:t>
            </a:r>
            <a:r>
              <a:rPr lang="zh-TW" altLang="en-US" sz="4000" b="1"/>
              <a:t>備份一氣呵成</a:t>
            </a:r>
            <a:endParaRPr lang="zh-TW" altLang="en-US"/>
          </a:p>
        </p:txBody>
      </p:sp>
    </p:spTree>
    <p:extLst>
      <p:ext uri="{BB962C8B-B14F-4D97-AF65-F5344CB8AC3E}">
        <p14:creationId xmlns:p14="http://schemas.microsoft.com/office/powerpoint/2010/main" val="2462455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圖表 23">
            <a:extLst>
              <a:ext uri="{FF2B5EF4-FFF2-40B4-BE49-F238E27FC236}">
                <a16:creationId xmlns:a16="http://schemas.microsoft.com/office/drawing/2014/main" id="{70BA0DFC-02AD-9C3A-190F-E0609D30E042}"/>
              </a:ext>
            </a:extLst>
          </p:cNvPr>
          <p:cNvGraphicFramePr>
            <a:graphicFrameLocks/>
          </p:cNvGraphicFramePr>
          <p:nvPr>
            <p:extLst>
              <p:ext uri="{D42A27DB-BD31-4B8C-83A1-F6EECF244321}">
                <p14:modId xmlns:p14="http://schemas.microsoft.com/office/powerpoint/2010/main" val="527786981"/>
              </p:ext>
            </p:extLst>
          </p:nvPr>
        </p:nvGraphicFramePr>
        <p:xfrm>
          <a:off x="1016465" y="1540139"/>
          <a:ext cx="4906163" cy="3224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圖表 19"/>
          <p:cNvGraphicFramePr>
            <a:graphicFrameLocks/>
          </p:cNvGraphicFramePr>
          <p:nvPr>
            <p:extLst>
              <p:ext uri="{D42A27DB-BD31-4B8C-83A1-F6EECF244321}">
                <p14:modId xmlns:p14="http://schemas.microsoft.com/office/powerpoint/2010/main" val="3727126213"/>
              </p:ext>
            </p:extLst>
          </p:nvPr>
        </p:nvGraphicFramePr>
        <p:xfrm>
          <a:off x="6401050" y="2312936"/>
          <a:ext cx="4611292" cy="2465663"/>
        </p:xfrm>
        <a:graphic>
          <a:graphicData uri="http://schemas.openxmlformats.org/drawingml/2006/chart">
            <c:chart xmlns:c="http://schemas.openxmlformats.org/drawingml/2006/chart" xmlns:r="http://schemas.openxmlformats.org/officeDocument/2006/relationships" r:id="rId4"/>
          </a:graphicData>
        </a:graphic>
      </p:graphicFrame>
      <p:sp>
        <p:nvSpPr>
          <p:cNvPr id="16" name="文字方塊 15">
            <a:extLst>
              <a:ext uri="{FF2B5EF4-FFF2-40B4-BE49-F238E27FC236}">
                <a16:creationId xmlns:a16="http://schemas.microsoft.com/office/drawing/2014/main" id="{7B64F4D4-87D5-1CB7-C51C-AA6C574271F9}"/>
              </a:ext>
            </a:extLst>
          </p:cNvPr>
          <p:cNvSpPr txBox="1"/>
          <p:nvPr/>
        </p:nvSpPr>
        <p:spPr>
          <a:xfrm>
            <a:off x="2311666" y="1648107"/>
            <a:ext cx="2541109" cy="646331"/>
          </a:xfrm>
          <a:prstGeom prst="rect">
            <a:avLst/>
          </a:prstGeom>
          <a:noFill/>
        </p:spPr>
        <p:txBody>
          <a:bodyPr wrap="square" lIns="91440" tIns="45720" rIns="91440" bIns="45720" rtlCol="0" anchor="t">
            <a:spAutoFit/>
          </a:bodyPr>
          <a:lstStyle/>
          <a:p>
            <a:pPr algn="ctr"/>
            <a:r>
              <a:rPr lang="en-US" altLang="zh-TW" b="1">
                <a:solidFill>
                  <a:schemeClr val="bg1"/>
                </a:solidFill>
              </a:rPr>
              <a:t>1 x 10GbE Windows</a:t>
            </a:r>
            <a:r>
              <a:rPr lang="zh-TW" altLang="en-US" b="1">
                <a:solidFill>
                  <a:schemeClr val="bg1"/>
                </a:solidFill>
              </a:rPr>
              <a:t> </a:t>
            </a:r>
            <a:r>
              <a:rPr lang="zh-TW" altLang="en-US" b="1">
                <a:solidFill>
                  <a:schemeClr val="bg1"/>
                </a:solidFill>
                <a:cs typeface="Arial"/>
              </a:rPr>
              <a:t>檔案拖拉 </a:t>
            </a:r>
            <a:r>
              <a:rPr lang="en-US" altLang="zh-TW" b="1">
                <a:solidFill>
                  <a:schemeClr val="bg1"/>
                </a:solidFill>
                <a:cs typeface="Arial"/>
              </a:rPr>
              <a:t>(10GB)</a:t>
            </a:r>
          </a:p>
        </p:txBody>
      </p:sp>
      <p:sp>
        <p:nvSpPr>
          <p:cNvPr id="23" name="文字方塊 22">
            <a:extLst>
              <a:ext uri="{FF2B5EF4-FFF2-40B4-BE49-F238E27FC236}">
                <a16:creationId xmlns:a16="http://schemas.microsoft.com/office/drawing/2014/main" id="{6B0FB817-E028-A2FF-C513-95435A672782}"/>
              </a:ext>
            </a:extLst>
          </p:cNvPr>
          <p:cNvSpPr txBox="1"/>
          <p:nvPr/>
        </p:nvSpPr>
        <p:spPr>
          <a:xfrm>
            <a:off x="7442348" y="1648107"/>
            <a:ext cx="2541109" cy="646331"/>
          </a:xfrm>
          <a:prstGeom prst="rect">
            <a:avLst/>
          </a:prstGeom>
          <a:noFill/>
        </p:spPr>
        <p:txBody>
          <a:bodyPr wrap="square" lIns="91440" tIns="45720" rIns="91440" bIns="45720" rtlCol="0" anchor="t">
            <a:spAutoFit/>
          </a:bodyPr>
          <a:lstStyle/>
          <a:p>
            <a:pPr algn="ctr"/>
            <a:r>
              <a:rPr lang="en-US" altLang="zh-TW" b="1">
                <a:solidFill>
                  <a:schemeClr val="bg1"/>
                </a:solidFill>
              </a:rPr>
              <a:t>2 x 10GbE Windows </a:t>
            </a:r>
            <a:r>
              <a:rPr lang="zh-TW" altLang="en-US" b="1">
                <a:solidFill>
                  <a:schemeClr val="bg1"/>
                </a:solidFill>
              </a:rPr>
              <a:t>檔案拖拉 </a:t>
            </a:r>
            <a:r>
              <a:rPr lang="en-US" altLang="zh-TW" b="1">
                <a:solidFill>
                  <a:schemeClr val="bg1"/>
                </a:solidFill>
              </a:rPr>
              <a:t>(10GB)</a:t>
            </a:r>
          </a:p>
        </p:txBody>
      </p:sp>
      <p:sp>
        <p:nvSpPr>
          <p:cNvPr id="7" name="文字方塊 6">
            <a:extLst>
              <a:ext uri="{FF2B5EF4-FFF2-40B4-BE49-F238E27FC236}">
                <a16:creationId xmlns:a16="http://schemas.microsoft.com/office/drawing/2014/main" id="{1791F8A3-C3FF-AB29-AC0B-1215D92605C0}"/>
              </a:ext>
            </a:extLst>
          </p:cNvPr>
          <p:cNvSpPr txBox="1"/>
          <p:nvPr/>
        </p:nvSpPr>
        <p:spPr>
          <a:xfrm>
            <a:off x="2290144" y="4621666"/>
            <a:ext cx="831932" cy="313867"/>
          </a:xfrm>
          <a:prstGeom prst="rect">
            <a:avLst/>
          </a:prstGeom>
          <a:noFill/>
        </p:spPr>
        <p:txBody>
          <a:bodyPr wrap="square" lIns="91440" tIns="45720" rIns="91440" bIns="45720" rtlCol="0" anchor="t">
            <a:spAutoFit/>
          </a:bodyPr>
          <a:lstStyle/>
          <a:p>
            <a:pPr algn="ctr"/>
            <a:r>
              <a:rPr lang="zh-TW" altLang="en-US" sz="1600" b="1">
                <a:solidFill>
                  <a:schemeClr val="bg1"/>
                </a:solidFill>
                <a:cs typeface="Arial"/>
              </a:rPr>
              <a:t>上傳</a:t>
            </a:r>
            <a:endParaRPr lang="en-US" altLang="zh-TW" sz="1600" b="1">
              <a:solidFill>
                <a:schemeClr val="bg1"/>
              </a:solidFill>
              <a:cs typeface="Arial"/>
            </a:endParaRPr>
          </a:p>
        </p:txBody>
      </p:sp>
      <p:sp>
        <p:nvSpPr>
          <p:cNvPr id="8" name="文字方塊 7">
            <a:extLst>
              <a:ext uri="{FF2B5EF4-FFF2-40B4-BE49-F238E27FC236}">
                <a16:creationId xmlns:a16="http://schemas.microsoft.com/office/drawing/2014/main" id="{80FC7C17-4ACF-92B2-2623-0B9CB523A785}"/>
              </a:ext>
            </a:extLst>
          </p:cNvPr>
          <p:cNvSpPr txBox="1"/>
          <p:nvPr/>
        </p:nvSpPr>
        <p:spPr>
          <a:xfrm>
            <a:off x="4306765" y="4623054"/>
            <a:ext cx="831932" cy="313867"/>
          </a:xfrm>
          <a:prstGeom prst="rect">
            <a:avLst/>
          </a:prstGeom>
          <a:noFill/>
        </p:spPr>
        <p:txBody>
          <a:bodyPr wrap="square" lIns="91440" tIns="45720" rIns="91440" bIns="45720" rtlCol="0" anchor="t">
            <a:spAutoFit/>
          </a:bodyPr>
          <a:lstStyle/>
          <a:p>
            <a:pPr algn="ctr"/>
            <a:r>
              <a:rPr lang="zh-TW" altLang="en-US" sz="1600" b="1">
                <a:solidFill>
                  <a:schemeClr val="bg1"/>
                </a:solidFill>
                <a:cs typeface="Arial"/>
              </a:rPr>
              <a:t>下載</a:t>
            </a:r>
            <a:endParaRPr lang="en-US" altLang="zh-TW" sz="1600" b="1">
              <a:solidFill>
                <a:schemeClr val="bg1"/>
              </a:solidFill>
              <a:cs typeface="Arial"/>
            </a:endParaRPr>
          </a:p>
        </p:txBody>
      </p:sp>
      <p:sp>
        <p:nvSpPr>
          <p:cNvPr id="9" name="文字方塊 8">
            <a:extLst>
              <a:ext uri="{FF2B5EF4-FFF2-40B4-BE49-F238E27FC236}">
                <a16:creationId xmlns:a16="http://schemas.microsoft.com/office/drawing/2014/main" id="{80FC7C17-4ACF-92B2-2623-0B9CB523A785}"/>
              </a:ext>
            </a:extLst>
          </p:cNvPr>
          <p:cNvSpPr txBox="1"/>
          <p:nvPr/>
        </p:nvSpPr>
        <p:spPr>
          <a:xfrm>
            <a:off x="9362213" y="4621666"/>
            <a:ext cx="831932" cy="313867"/>
          </a:xfrm>
          <a:prstGeom prst="rect">
            <a:avLst/>
          </a:prstGeom>
          <a:noFill/>
        </p:spPr>
        <p:txBody>
          <a:bodyPr wrap="square" lIns="91440" tIns="45720" rIns="91440" bIns="45720" rtlCol="0" anchor="t">
            <a:spAutoFit/>
          </a:bodyPr>
          <a:lstStyle/>
          <a:p>
            <a:pPr algn="ctr"/>
            <a:r>
              <a:rPr lang="zh-TW" altLang="en-US" sz="1600" b="1">
                <a:solidFill>
                  <a:schemeClr val="bg1"/>
                </a:solidFill>
                <a:cs typeface="Arial"/>
              </a:rPr>
              <a:t>下載</a:t>
            </a:r>
            <a:endParaRPr lang="en-US" altLang="zh-TW" sz="1600" b="1">
              <a:solidFill>
                <a:schemeClr val="bg1"/>
              </a:solidFill>
              <a:cs typeface="Arial"/>
            </a:endParaRPr>
          </a:p>
        </p:txBody>
      </p:sp>
      <p:sp>
        <p:nvSpPr>
          <p:cNvPr id="10" name="文字方塊 9">
            <a:extLst>
              <a:ext uri="{FF2B5EF4-FFF2-40B4-BE49-F238E27FC236}">
                <a16:creationId xmlns:a16="http://schemas.microsoft.com/office/drawing/2014/main" id="{1791F8A3-C3FF-AB29-AC0B-1215D92605C0}"/>
              </a:ext>
            </a:extLst>
          </p:cNvPr>
          <p:cNvSpPr txBox="1"/>
          <p:nvPr/>
        </p:nvSpPr>
        <p:spPr>
          <a:xfrm>
            <a:off x="7372339" y="4621666"/>
            <a:ext cx="831932" cy="313867"/>
          </a:xfrm>
          <a:prstGeom prst="rect">
            <a:avLst/>
          </a:prstGeom>
          <a:noFill/>
        </p:spPr>
        <p:txBody>
          <a:bodyPr wrap="square" lIns="91440" tIns="45720" rIns="91440" bIns="45720" rtlCol="0" anchor="t">
            <a:spAutoFit/>
          </a:bodyPr>
          <a:lstStyle/>
          <a:p>
            <a:pPr algn="ctr"/>
            <a:r>
              <a:rPr lang="zh-TW" altLang="en-US" sz="1600" b="1">
                <a:solidFill>
                  <a:schemeClr val="bg1"/>
                </a:solidFill>
                <a:cs typeface="Arial"/>
              </a:rPr>
              <a:t>上傳</a:t>
            </a:r>
            <a:endParaRPr lang="en-US" altLang="zh-TW" sz="1600" b="1">
              <a:solidFill>
                <a:schemeClr val="bg1"/>
              </a:solidFill>
              <a:cs typeface="Arial"/>
            </a:endParaRPr>
          </a:p>
        </p:txBody>
      </p:sp>
      <p:sp>
        <p:nvSpPr>
          <p:cNvPr id="11" name="文字方塊 10"/>
          <p:cNvSpPr txBox="1"/>
          <p:nvPr/>
        </p:nvSpPr>
        <p:spPr>
          <a:xfrm>
            <a:off x="7163244" y="3459278"/>
            <a:ext cx="1375799" cy="584775"/>
          </a:xfrm>
          <a:prstGeom prst="rect">
            <a:avLst/>
          </a:prstGeom>
          <a:noFill/>
        </p:spPr>
        <p:txBody>
          <a:bodyPr wrap="square" lIns="91440" tIns="45720" rIns="91440" bIns="45720" rtlCol="0" anchor="t">
            <a:spAutoFit/>
          </a:bodyPr>
          <a:lstStyle/>
          <a:p>
            <a:pPr algn="ctr"/>
            <a:r>
              <a:rPr lang="en-US" altLang="zh-TW" sz="1600" b="1"/>
              <a:t>1,074</a:t>
            </a:r>
          </a:p>
          <a:p>
            <a:pPr algn="ctr"/>
            <a:r>
              <a:rPr lang="en-US" altLang="zh-TW" sz="1600" b="1"/>
              <a:t>MB/s</a:t>
            </a:r>
            <a:endParaRPr lang="zh-TW" altLang="en-US" sz="1600" b="1"/>
          </a:p>
        </p:txBody>
      </p:sp>
      <p:sp>
        <p:nvSpPr>
          <p:cNvPr id="12" name="文字方塊 11"/>
          <p:cNvSpPr txBox="1"/>
          <p:nvPr/>
        </p:nvSpPr>
        <p:spPr>
          <a:xfrm>
            <a:off x="9174305" y="2653381"/>
            <a:ext cx="1375799"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1,830</a:t>
            </a:r>
          </a:p>
          <a:p>
            <a:pPr algn="ctr"/>
            <a:r>
              <a:rPr lang="en-US" altLang="zh-TW" sz="1600" b="1">
                <a:solidFill>
                  <a:schemeClr val="bg1"/>
                </a:solidFill>
              </a:rPr>
              <a:t>MB/s</a:t>
            </a:r>
            <a:endParaRPr lang="zh-TW" altLang="en-US" sz="1600" b="1">
              <a:solidFill>
                <a:schemeClr val="bg1"/>
              </a:solidFill>
            </a:endParaRPr>
          </a:p>
        </p:txBody>
      </p:sp>
      <p:sp>
        <p:nvSpPr>
          <p:cNvPr id="13" name="文字方塊 12"/>
          <p:cNvSpPr txBox="1"/>
          <p:nvPr/>
        </p:nvSpPr>
        <p:spPr>
          <a:xfrm>
            <a:off x="1840680" y="3604692"/>
            <a:ext cx="1375799" cy="584775"/>
          </a:xfrm>
          <a:prstGeom prst="rect">
            <a:avLst/>
          </a:prstGeom>
          <a:noFill/>
        </p:spPr>
        <p:txBody>
          <a:bodyPr wrap="square" lIns="91440" tIns="45720" rIns="91440" bIns="45720" rtlCol="0" anchor="t">
            <a:spAutoFit/>
          </a:bodyPr>
          <a:lstStyle/>
          <a:p>
            <a:pPr algn="ctr"/>
            <a:r>
              <a:rPr lang="en-US" altLang="zh-TW" sz="1600" b="1"/>
              <a:t>919 </a:t>
            </a:r>
          </a:p>
          <a:p>
            <a:pPr algn="ctr"/>
            <a:r>
              <a:rPr lang="en-US" altLang="zh-TW" sz="1600" b="1"/>
              <a:t>MB/s</a:t>
            </a:r>
            <a:endParaRPr lang="zh-TW" altLang="en-US" sz="1600" b="1"/>
          </a:p>
        </p:txBody>
      </p:sp>
      <p:sp>
        <p:nvSpPr>
          <p:cNvPr id="14" name="文字方塊 13"/>
          <p:cNvSpPr txBox="1"/>
          <p:nvPr/>
        </p:nvSpPr>
        <p:spPr>
          <a:xfrm>
            <a:off x="4040693" y="3483413"/>
            <a:ext cx="1375799"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1,051</a:t>
            </a:r>
          </a:p>
          <a:p>
            <a:pPr algn="ctr"/>
            <a:r>
              <a:rPr lang="en-US" altLang="zh-TW" sz="1600" b="1">
                <a:solidFill>
                  <a:schemeClr val="bg1"/>
                </a:solidFill>
              </a:rPr>
              <a:t>MB/s</a:t>
            </a:r>
            <a:endParaRPr lang="zh-TW" altLang="en-US" sz="1600" b="1">
              <a:solidFill>
                <a:schemeClr val="bg1"/>
              </a:solidFill>
            </a:endParaRPr>
          </a:p>
        </p:txBody>
      </p:sp>
      <p:sp>
        <p:nvSpPr>
          <p:cNvPr id="18" name="文字方塊 17"/>
          <p:cNvSpPr txBox="1"/>
          <p:nvPr/>
        </p:nvSpPr>
        <p:spPr>
          <a:xfrm>
            <a:off x="3479045" y="5700758"/>
            <a:ext cx="6669366" cy="938719"/>
          </a:xfrm>
          <a:prstGeom prst="rect">
            <a:avLst/>
          </a:prstGeom>
          <a:noFill/>
        </p:spPr>
        <p:txBody>
          <a:bodyPr wrap="square" lIns="91440" tIns="45720" rIns="91440" bIns="45720" rtlCol="0" anchor="t">
            <a:spAutoFit/>
          </a:bodyPr>
          <a:lstStyle/>
          <a:p>
            <a:pPr marL="180975" indent="-180975">
              <a:tabLst>
                <a:tab pos="180975" algn="l"/>
              </a:tabLst>
            </a:pPr>
            <a:r>
              <a:rPr lang="zh-TW" altLang="en-US" sz="1100">
                <a:solidFill>
                  <a:schemeClr val="bg1"/>
                </a:solidFill>
              </a:rPr>
              <a:t>測試環境</a:t>
            </a:r>
            <a:r>
              <a:rPr lang="en-US" altLang="zh-TW" sz="1100">
                <a:solidFill>
                  <a:schemeClr val="bg1"/>
                </a:solidFill>
              </a:rPr>
              <a:t>:</a:t>
            </a:r>
          </a:p>
          <a:p>
            <a:pPr marL="180975" indent="-180975">
              <a:buFont typeface="Arial" panose="020B0604020202020204" pitchFamily="34" charset="0"/>
              <a:buChar char="•"/>
              <a:tabLst>
                <a:tab pos="180975" algn="l"/>
              </a:tabLst>
            </a:pPr>
            <a:r>
              <a:rPr lang="en-US" altLang="zh-TW" sz="1100">
                <a:solidFill>
                  <a:schemeClr val="bg1"/>
                </a:solidFill>
              </a:rPr>
              <a:t>NAS: TS-855X</a:t>
            </a:r>
          </a:p>
          <a:p>
            <a:pPr marL="180975" indent="-180975">
              <a:buFont typeface="Arial" panose="020B0604020202020204" pitchFamily="34" charset="0"/>
              <a:buChar char="•"/>
              <a:tabLst>
                <a:tab pos="180975" algn="l"/>
              </a:tabLst>
            </a:pPr>
            <a:r>
              <a:rPr lang="en-US" altLang="zh-TW" sz="1100">
                <a:solidFill>
                  <a:schemeClr val="bg1"/>
                </a:solidFill>
              </a:rPr>
              <a:t>CPU: Intel Atom® C5125 processor, </a:t>
            </a:r>
            <a:r>
              <a:rPr lang="zh-TW" altLang="en-US" sz="1100">
                <a:solidFill>
                  <a:schemeClr val="bg1"/>
                </a:solidFill>
              </a:rPr>
              <a:t>最高 </a:t>
            </a:r>
            <a:r>
              <a:rPr lang="en-US" altLang="zh-TW" sz="1100">
                <a:solidFill>
                  <a:schemeClr val="bg1"/>
                </a:solidFill>
              </a:rPr>
              <a:t>2800 MHZ (8C, 8T)</a:t>
            </a:r>
          </a:p>
          <a:p>
            <a:pPr marL="180975" indent="-180975">
              <a:buFont typeface="Arial" panose="020B0604020202020204" pitchFamily="34" charset="0"/>
              <a:buChar char="•"/>
              <a:tabLst>
                <a:tab pos="180975" algn="l"/>
              </a:tabLst>
            </a:pPr>
            <a:r>
              <a:rPr lang="en-US" altLang="zh-TW" sz="1100">
                <a:solidFill>
                  <a:schemeClr val="bg1"/>
                </a:solidFill>
              </a:rPr>
              <a:t>Volume type: Raid 5, Samsung 870 EVO 1TB x8</a:t>
            </a:r>
          </a:p>
          <a:p>
            <a:pPr marL="180975" indent="-180975">
              <a:buFont typeface="Arial" panose="020B0604020202020204" pitchFamily="34" charset="0"/>
              <a:buChar char="•"/>
              <a:tabLst>
                <a:tab pos="180975" algn="l"/>
              </a:tabLst>
            </a:pPr>
            <a:r>
              <a:rPr lang="en-US" altLang="zh-TW" sz="1100">
                <a:solidFill>
                  <a:schemeClr val="bg1"/>
                </a:solidFill>
              </a:rPr>
              <a:t>Client PC: Windows Server 2022, AMD EPYC 7302P 16-Core Processor 2.9Ghz, 96GB RAM</a:t>
            </a:r>
          </a:p>
        </p:txBody>
      </p:sp>
      <p:sp>
        <p:nvSpPr>
          <p:cNvPr id="3" name="標題 2">
            <a:extLst>
              <a:ext uri="{FF2B5EF4-FFF2-40B4-BE49-F238E27FC236}">
                <a16:creationId xmlns:a16="http://schemas.microsoft.com/office/drawing/2014/main" id="{096DCAFC-0380-F4D3-00E5-2BAAB7B620DA}"/>
              </a:ext>
            </a:extLst>
          </p:cNvPr>
          <p:cNvSpPr>
            <a:spLocks noGrp="1"/>
          </p:cNvSpPr>
          <p:nvPr>
            <p:ph type="title"/>
          </p:nvPr>
        </p:nvSpPr>
        <p:spPr/>
        <p:txBody>
          <a:bodyPr/>
          <a:lstStyle/>
          <a:p>
            <a:r>
              <a:rPr lang="zh-TW" altLang="en-US" sz="4000" b="1"/>
              <a:t>大檔傳輸不落人後</a:t>
            </a:r>
            <a:endParaRPr lang="zh-TW" altLang="en-US"/>
          </a:p>
        </p:txBody>
      </p:sp>
      <p:pic>
        <p:nvPicPr>
          <p:cNvPr id="5" name="Picture 2" descr=" ">
            <a:extLst>
              <a:ext uri="{FF2B5EF4-FFF2-40B4-BE49-F238E27FC236}">
                <a16:creationId xmlns:a16="http://schemas.microsoft.com/office/drawing/2014/main" id="{80372031-DAB9-824D-F7EC-64164EDFE9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8376" y="5215157"/>
            <a:ext cx="2384616" cy="149038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F8466B01-59CC-7DE0-E9E6-AC63F3EA035B}"/>
              </a:ext>
            </a:extLst>
          </p:cNvPr>
          <p:cNvSpPr/>
          <p:nvPr/>
        </p:nvSpPr>
        <p:spPr>
          <a:xfrm>
            <a:off x="3479045" y="5364146"/>
            <a:ext cx="797383" cy="275256"/>
          </a:xfrm>
          <a:prstGeom prst="rect">
            <a:avLst/>
          </a:prstGeom>
        </p:spPr>
        <p:txBody>
          <a:bodyPr wrap="none">
            <a:spAutoFit/>
          </a:bodyPr>
          <a:lstStyle/>
          <a:p>
            <a:pPr algn="ctr">
              <a:tabLst>
                <a:tab pos="180975" algn="l"/>
              </a:tabLst>
            </a:pPr>
            <a:r>
              <a:rPr lang="en-US" altLang="zh-TW" sz="1400" b="1">
                <a:solidFill>
                  <a:schemeClr val="bg1"/>
                </a:solidFill>
              </a:rPr>
              <a:t>TS-855X</a:t>
            </a:r>
          </a:p>
        </p:txBody>
      </p:sp>
    </p:spTree>
    <p:extLst>
      <p:ext uri="{BB962C8B-B14F-4D97-AF65-F5344CB8AC3E}">
        <p14:creationId xmlns:p14="http://schemas.microsoft.com/office/powerpoint/2010/main" val="232068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708820" y="2602782"/>
            <a:ext cx="4595414" cy="1938992"/>
          </a:xfrm>
          <a:prstGeom prst="rect">
            <a:avLst/>
          </a:prstGeom>
          <a:noFill/>
        </p:spPr>
        <p:txBody>
          <a:bodyPr wrap="square" rtlCol="0">
            <a:spAutoFit/>
          </a:bodyPr>
          <a:lstStyle/>
          <a:p>
            <a:r>
              <a:rPr lang="zh-TW" altLang="en-US" sz="4000" b="1">
                <a:solidFill>
                  <a:schemeClr val="bg1"/>
                </a:solidFill>
              </a:rPr>
              <a:t>搭配 </a:t>
            </a:r>
            <a:r>
              <a:rPr lang="en-US" altLang="zh-TW" sz="4000" b="1">
                <a:solidFill>
                  <a:schemeClr val="bg1"/>
                </a:solidFill>
              </a:rPr>
              <a:t>QNAP </a:t>
            </a:r>
            <a:r>
              <a:rPr lang="zh-TW" altLang="en-US" sz="4000" b="1">
                <a:solidFill>
                  <a:schemeClr val="bg1"/>
                </a:solidFill>
              </a:rPr>
              <a:t>產品</a:t>
            </a:r>
            <a:endParaRPr lang="en-US" altLang="zh-TW" sz="4000" b="1">
              <a:solidFill>
                <a:schemeClr val="bg1"/>
              </a:solidFill>
            </a:endParaRPr>
          </a:p>
          <a:p>
            <a:r>
              <a:rPr lang="zh-TW" altLang="en-US" sz="4000" b="1">
                <a:solidFill>
                  <a:schemeClr val="bg1"/>
                </a:solidFill>
              </a:rPr>
              <a:t>實現多種提速方案</a:t>
            </a:r>
            <a:endParaRPr lang="en-US" altLang="zh-TW" sz="4000" b="1">
              <a:solidFill>
                <a:schemeClr val="bg1"/>
              </a:solidFill>
            </a:endParaRPr>
          </a:p>
          <a:p>
            <a:r>
              <a:rPr lang="zh-TW" altLang="en-US" sz="4000" b="1">
                <a:solidFill>
                  <a:schemeClr val="bg1"/>
                </a:solidFill>
              </a:rPr>
              <a:t>搭建高速網路環境</a:t>
            </a:r>
          </a:p>
        </p:txBody>
      </p:sp>
    </p:spTree>
    <p:extLst>
      <p:ext uri="{BB962C8B-B14F-4D97-AF65-F5344CB8AC3E}">
        <p14:creationId xmlns:p14="http://schemas.microsoft.com/office/powerpoint/2010/main" val="1816980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486">
            <a:extLst>
              <a:ext uri="{FF2B5EF4-FFF2-40B4-BE49-F238E27FC236}">
                <a16:creationId xmlns:a16="http://schemas.microsoft.com/office/drawing/2014/main" id="{AC714170-1B9D-8445-A371-5B692FD10832}"/>
              </a:ext>
            </a:extLst>
          </p:cNvPr>
          <p:cNvPicPr preferRelativeResize="0"/>
          <p:nvPr/>
        </p:nvPicPr>
        <p:blipFill>
          <a:blip r:embed="rId3" cstate="print">
            <a:extLst>
              <a:ext uri="{28A0092B-C50C-407E-A947-70E740481C1C}">
                <a14:useLocalDpi xmlns:a14="http://schemas.microsoft.com/office/drawing/2010/main" val="0"/>
              </a:ext>
            </a:extLst>
          </a:blip>
          <a:srcRect/>
          <a:stretch/>
        </p:blipFill>
        <p:spPr>
          <a:xfrm>
            <a:off x="2101631" y="2708877"/>
            <a:ext cx="1880292" cy="1264823"/>
          </a:xfrm>
          <a:prstGeom prst="rect">
            <a:avLst/>
          </a:prstGeom>
          <a:noFill/>
          <a:ln>
            <a:noFill/>
          </a:ln>
        </p:spPr>
      </p:pic>
      <p:sp>
        <p:nvSpPr>
          <p:cNvPr id="33" name="文字方塊 32">
            <a:extLst>
              <a:ext uri="{FF2B5EF4-FFF2-40B4-BE49-F238E27FC236}">
                <a16:creationId xmlns:a16="http://schemas.microsoft.com/office/drawing/2014/main" id="{4F7BA9D9-3E9C-02D3-5345-319506CC8B8D}"/>
              </a:ext>
            </a:extLst>
          </p:cNvPr>
          <p:cNvSpPr txBox="1"/>
          <p:nvPr/>
        </p:nvSpPr>
        <p:spPr>
          <a:xfrm>
            <a:off x="991682" y="1570408"/>
            <a:ext cx="101295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err="1">
                <a:solidFill>
                  <a:schemeClr val="bg1"/>
                </a:solidFill>
                <a:latin typeface="微軟正黑體"/>
                <a:ea typeface="微軟正黑體"/>
                <a:cs typeface="Arial"/>
              </a:rPr>
              <a:t>搭配</a:t>
            </a:r>
            <a:r>
              <a:rPr lang="en-US" altLang="zh-TW">
                <a:solidFill>
                  <a:schemeClr val="bg1"/>
                </a:solidFill>
                <a:latin typeface="微軟正黑體"/>
                <a:ea typeface="微軟正黑體"/>
                <a:cs typeface="Arial"/>
              </a:rPr>
              <a:t> QHora-301W </a:t>
            </a:r>
            <a:r>
              <a:rPr lang="en-US" altLang="zh-TW" err="1">
                <a:solidFill>
                  <a:schemeClr val="bg1"/>
                </a:solidFill>
                <a:latin typeface="微軟正黑體"/>
                <a:ea typeface="微軟正黑體"/>
                <a:cs typeface="Arial"/>
              </a:rPr>
              <a:t>建立高速混合網路配置，支援高速</a:t>
            </a:r>
            <a:r>
              <a:rPr lang="en-US" altLang="zh-TW">
                <a:solidFill>
                  <a:schemeClr val="bg1"/>
                </a:solidFill>
                <a:latin typeface="微軟正黑體"/>
                <a:ea typeface="微軟正黑體"/>
                <a:cs typeface="Arial"/>
              </a:rPr>
              <a:t> Wi-Fi 6 </a:t>
            </a:r>
            <a:r>
              <a:rPr lang="en-US" altLang="zh-TW" err="1">
                <a:solidFill>
                  <a:schemeClr val="bg1"/>
                </a:solidFill>
                <a:latin typeface="微軟正黑體"/>
                <a:ea typeface="微軟正黑體"/>
                <a:cs typeface="Arial"/>
              </a:rPr>
              <a:t>無線傳輸及</a:t>
            </a:r>
            <a:r>
              <a:rPr lang="en-US" altLang="zh-TW">
                <a:solidFill>
                  <a:schemeClr val="bg1"/>
                </a:solidFill>
                <a:latin typeface="微軟正黑體"/>
                <a:ea typeface="微軟正黑體"/>
                <a:cs typeface="Arial"/>
              </a:rPr>
              <a:t> 10GbE </a:t>
            </a:r>
            <a:r>
              <a:rPr lang="en-US" altLang="zh-TW" err="1">
                <a:solidFill>
                  <a:schemeClr val="bg1"/>
                </a:solidFill>
                <a:latin typeface="微軟正黑體"/>
                <a:ea typeface="微軟正黑體"/>
                <a:cs typeface="Arial"/>
              </a:rPr>
              <a:t>有線網路，兼具提供企業級</a:t>
            </a:r>
            <a:r>
              <a:rPr lang="en-US" altLang="zh-TW">
                <a:solidFill>
                  <a:schemeClr val="bg1"/>
                </a:solidFill>
                <a:latin typeface="微軟正黑體"/>
                <a:ea typeface="微軟正黑體"/>
                <a:cs typeface="Arial"/>
              </a:rPr>
              <a:t> SD-WAN VPN </a:t>
            </a:r>
            <a:r>
              <a:rPr lang="en-US" altLang="zh-TW" err="1">
                <a:solidFill>
                  <a:schemeClr val="bg1"/>
                </a:solidFill>
                <a:latin typeface="微軟正黑體"/>
                <a:ea typeface="微軟正黑體"/>
                <a:cs typeface="Arial"/>
              </a:rPr>
              <a:t>組網能力，可透過雲端一次部署多點區域網路組網</a:t>
            </a:r>
            <a:r>
              <a:rPr lang="zh-TW" altLang="en-US">
                <a:solidFill>
                  <a:schemeClr val="bg1"/>
                </a:solidFill>
                <a:latin typeface="微軟正黑體"/>
                <a:ea typeface="微軟正黑體"/>
                <a:cs typeface="Arial"/>
              </a:rPr>
              <a:t>，滿足企業新時代的網路架構的遠距、無線、有線連線的多重需求，多點快速組建私網，大幅節省</a:t>
            </a:r>
            <a:r>
              <a:rPr lang="en-US" altLang="zh-TW">
                <a:solidFill>
                  <a:schemeClr val="bg1"/>
                </a:solidFill>
                <a:latin typeface="微軟正黑體"/>
                <a:ea typeface="微軟正黑體"/>
                <a:cs typeface="Arial"/>
              </a:rPr>
              <a:t> IT </a:t>
            </a:r>
            <a:r>
              <a:rPr lang="zh-TW" altLang="en-US">
                <a:solidFill>
                  <a:schemeClr val="bg1"/>
                </a:solidFill>
                <a:latin typeface="微軟正黑體"/>
                <a:ea typeface="微軟正黑體"/>
                <a:cs typeface="Arial"/>
              </a:rPr>
              <a:t>人力與管理成本。</a:t>
            </a:r>
            <a:endParaRPr lang="en-US" altLang="zh-TW">
              <a:solidFill>
                <a:schemeClr val="bg1"/>
              </a:solidFill>
              <a:latin typeface="微軟正黑體"/>
              <a:ea typeface="微軟正黑體"/>
              <a:cs typeface="Arial"/>
            </a:endParaRPr>
          </a:p>
        </p:txBody>
      </p:sp>
      <p:cxnSp>
        <p:nvCxnSpPr>
          <p:cNvPr id="9" name="Shape 481">
            <a:extLst>
              <a:ext uri="{FF2B5EF4-FFF2-40B4-BE49-F238E27FC236}">
                <a16:creationId xmlns:a16="http://schemas.microsoft.com/office/drawing/2014/main" id="{4F322C46-D5A4-D140-BFEC-9BCD13142DAB}"/>
              </a:ext>
            </a:extLst>
          </p:cNvPr>
          <p:cNvCxnSpPr/>
          <p:nvPr/>
        </p:nvCxnSpPr>
        <p:spPr>
          <a:xfrm>
            <a:off x="5854779" y="3568957"/>
            <a:ext cx="2246621" cy="1588"/>
          </a:xfrm>
          <a:prstGeom prst="straightConnector1">
            <a:avLst/>
          </a:prstGeom>
          <a:noFill/>
          <a:ln w="19050" cap="flat" cmpd="sng">
            <a:solidFill>
              <a:srgbClr val="6D9EEB"/>
            </a:solidFill>
            <a:prstDash val="solid"/>
            <a:round/>
            <a:headEnd type="none" w="med" len="med"/>
            <a:tailEnd type="none" w="med" len="med"/>
          </a:ln>
        </p:spPr>
      </p:cxnSp>
      <p:pic>
        <p:nvPicPr>
          <p:cNvPr id="10" name="Shape 483" descr="「wireless icon png」的圖片搜尋結果">
            <a:extLst>
              <a:ext uri="{FF2B5EF4-FFF2-40B4-BE49-F238E27FC236}">
                <a16:creationId xmlns:a16="http://schemas.microsoft.com/office/drawing/2014/main" id="{81FBEEC1-041C-6849-8F09-6C45DBDC7BE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6199991">
            <a:off x="3993932" y="3330684"/>
            <a:ext cx="686282" cy="469516"/>
          </a:xfrm>
          <a:prstGeom prst="rect">
            <a:avLst/>
          </a:prstGeom>
          <a:noFill/>
          <a:ln>
            <a:noFill/>
          </a:ln>
        </p:spPr>
      </p:pic>
      <p:grpSp>
        <p:nvGrpSpPr>
          <p:cNvPr id="41" name="群組 40"/>
          <p:cNvGrpSpPr/>
          <p:nvPr/>
        </p:nvGrpSpPr>
        <p:grpSpPr>
          <a:xfrm>
            <a:off x="4618881" y="2697284"/>
            <a:ext cx="2512963" cy="1000978"/>
            <a:chOff x="4658423" y="2109102"/>
            <a:chExt cx="2512963" cy="1000978"/>
          </a:xfrm>
        </p:grpSpPr>
        <p:sp>
          <p:nvSpPr>
            <p:cNvPr id="3" name="矩形: 圓角 36">
              <a:extLst>
                <a:ext uri="{FF2B5EF4-FFF2-40B4-BE49-F238E27FC236}">
                  <a16:creationId xmlns:a16="http://schemas.microsoft.com/office/drawing/2014/main" id="{ECE6292E-6228-3942-9A86-64026D023E9E}"/>
                </a:ext>
              </a:extLst>
            </p:cNvPr>
            <p:cNvSpPr/>
            <p:nvPr/>
          </p:nvSpPr>
          <p:spPr>
            <a:xfrm>
              <a:off x="4688176" y="2109102"/>
              <a:ext cx="2445915" cy="785071"/>
            </a:xfrm>
            <a:prstGeom prst="roundRect">
              <a:avLst>
                <a:gd name="adj" fmla="val 50000"/>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4" name="矩形 37">
              <a:extLst>
                <a:ext uri="{FF2B5EF4-FFF2-40B4-BE49-F238E27FC236}">
                  <a16:creationId xmlns:a16="http://schemas.microsoft.com/office/drawing/2014/main" id="{B180C613-1517-0248-8F98-262C83DB2923}"/>
                </a:ext>
              </a:extLst>
            </p:cNvPr>
            <p:cNvSpPr/>
            <p:nvPr/>
          </p:nvSpPr>
          <p:spPr>
            <a:xfrm>
              <a:off x="4658423" y="2140584"/>
              <a:ext cx="2512963" cy="969496"/>
            </a:xfrm>
            <a:prstGeom prst="rect">
              <a:avLst/>
            </a:prstGeom>
          </p:spPr>
          <p:txBody>
            <a:bodyPr wrap="square" lIns="91440" tIns="45720" rIns="91440" bIns="45720" anchor="t">
              <a:spAutoFit/>
            </a:bodyPr>
            <a:lstStyle/>
            <a:p>
              <a:pPr algn="ctr"/>
              <a:r>
                <a:rPr lang="en-US" altLang="zh-TW" sz="1400" b="1">
                  <a:latin typeface="+mj-ea"/>
                  <a:ea typeface="+mj-ea"/>
                  <a:cs typeface="Arial"/>
                </a:rPr>
                <a:t>QHora-301W</a:t>
              </a:r>
              <a:endParaRPr lang="zh-TW" altLang="en-US" sz="1400">
                <a:latin typeface="+mj-ea"/>
                <a:ea typeface="+mj-ea"/>
                <a:cs typeface="Calibri" panose="020F0502020204030204"/>
              </a:endParaRPr>
            </a:p>
            <a:p>
              <a:pPr algn="ctr"/>
              <a:r>
                <a:rPr lang="zh-TW" altLang="en-US" sz="1400" b="1">
                  <a:latin typeface="+mj-ea"/>
                  <a:ea typeface="+mj-ea"/>
                  <a:cs typeface="Arial"/>
                </a:rPr>
                <a:t>新世代 </a:t>
              </a:r>
              <a:r>
                <a:rPr lang="en-US" altLang="zh-TW" sz="1400" b="1" err="1">
                  <a:latin typeface="+mj-ea"/>
                  <a:ea typeface="+mj-ea"/>
                  <a:cs typeface="Arial"/>
                </a:rPr>
                <a:t>WiFi</a:t>
              </a:r>
              <a:r>
                <a:rPr lang="en-US" altLang="zh-TW" sz="1400" b="1">
                  <a:latin typeface="+mj-ea"/>
                  <a:ea typeface="+mj-ea"/>
                  <a:cs typeface="Arial"/>
                </a:rPr>
                <a:t> 6 </a:t>
              </a:r>
              <a:r>
                <a:rPr lang="zh-TW" altLang="en-US" sz="1400" b="1">
                  <a:latin typeface="+mj-ea"/>
                  <a:ea typeface="+mj-ea"/>
                  <a:cs typeface="Arial"/>
                </a:rPr>
                <a:t>雙 </a:t>
              </a:r>
              <a:r>
                <a:rPr lang="en-US" sz="1400" b="1">
                  <a:latin typeface="+mj-ea"/>
                  <a:ea typeface="+mj-ea"/>
                  <a:cs typeface="Arial"/>
                </a:rPr>
                <a:t>10GbE</a:t>
              </a:r>
            </a:p>
            <a:p>
              <a:pPr algn="ctr"/>
              <a:r>
                <a:rPr lang="en-US" sz="1400" b="1">
                  <a:latin typeface="+mj-ea"/>
                  <a:ea typeface="+mj-ea"/>
                  <a:cs typeface="Arial"/>
                </a:rPr>
                <a:t>SD-WAN </a:t>
              </a:r>
              <a:r>
                <a:rPr lang="en-US" sz="1400" b="1" err="1">
                  <a:latin typeface="+mj-ea"/>
                  <a:ea typeface="+mj-ea"/>
                  <a:cs typeface="Arial"/>
                </a:rPr>
                <a:t>路由器</a:t>
              </a:r>
              <a:endParaRPr lang="en-US" sz="1400">
                <a:latin typeface="+mj-ea"/>
                <a:ea typeface="+mj-ea"/>
                <a:cs typeface="Calibri"/>
              </a:endParaRPr>
            </a:p>
            <a:p>
              <a:pPr algn="ctr"/>
              <a:endParaRPr lang="en-US" altLang="zh-TW" sz="1500" b="1">
                <a:latin typeface="+mj-ea"/>
                <a:ea typeface="+mj-ea"/>
                <a:cs typeface="Arial"/>
              </a:endParaRPr>
            </a:p>
          </p:txBody>
        </p:sp>
        <p:cxnSp>
          <p:nvCxnSpPr>
            <p:cNvPr id="11" name="Shape 484">
              <a:extLst>
                <a:ext uri="{FF2B5EF4-FFF2-40B4-BE49-F238E27FC236}">
                  <a16:creationId xmlns:a16="http://schemas.microsoft.com/office/drawing/2014/main" id="{556A2907-2E38-FC4C-A902-6E29694FB99E}"/>
                </a:ext>
              </a:extLst>
            </p:cNvPr>
            <p:cNvCxnSpPr>
              <a:cxnSpLocks/>
            </p:cNvCxnSpPr>
            <p:nvPr/>
          </p:nvCxnSpPr>
          <p:spPr>
            <a:xfrm>
              <a:off x="4685785" y="2976832"/>
              <a:ext cx="1168880" cy="0"/>
            </a:xfrm>
            <a:prstGeom prst="straightConnector1">
              <a:avLst/>
            </a:prstGeom>
            <a:noFill/>
            <a:ln w="19050" cap="flat" cmpd="sng">
              <a:solidFill>
                <a:srgbClr val="4D93D3"/>
              </a:solidFill>
              <a:prstDash val="dash"/>
              <a:round/>
              <a:headEnd type="none" w="med" len="med"/>
              <a:tailEnd type="none" w="med" len="med"/>
            </a:ln>
          </p:spPr>
        </p:cxnSp>
      </p:grpSp>
      <p:sp>
        <p:nvSpPr>
          <p:cNvPr id="8" name="Shape 479">
            <a:extLst>
              <a:ext uri="{FF2B5EF4-FFF2-40B4-BE49-F238E27FC236}">
                <a16:creationId xmlns:a16="http://schemas.microsoft.com/office/drawing/2014/main" id="{C1FE8DD8-25B8-0941-AC91-5AB6CE4C4E3A}"/>
              </a:ext>
            </a:extLst>
          </p:cNvPr>
          <p:cNvSpPr txBox="1"/>
          <p:nvPr/>
        </p:nvSpPr>
        <p:spPr>
          <a:xfrm>
            <a:off x="2766823" y="3909779"/>
            <a:ext cx="1571636" cy="332011"/>
          </a:xfrm>
          <a:prstGeom prst="rect">
            <a:avLst/>
          </a:prstGeom>
          <a:noFill/>
          <a:ln>
            <a:noFill/>
          </a:ln>
        </p:spPr>
        <p:txBody>
          <a:bodyPr spcFirstLastPara="1" wrap="square" lIns="91425" tIns="91425" rIns="91425" bIns="91425" anchor="ctr" anchorCtr="0">
            <a:noAutofit/>
          </a:bodyPr>
          <a:lstStyle/>
          <a:p>
            <a:pPr algn="ctr"/>
            <a:r>
              <a:rPr lang="en-GB" sz="1100" b="1">
                <a:solidFill>
                  <a:schemeClr val="bg1"/>
                </a:solidFill>
                <a:latin typeface="Arial"/>
                <a:ea typeface="微軟正黑體"/>
                <a:cs typeface="Arial"/>
              </a:rPr>
              <a:t>Wi-Fi</a:t>
            </a:r>
            <a:r>
              <a:rPr lang="en-GB" altLang="zh-TW" sz="1100" b="1">
                <a:solidFill>
                  <a:schemeClr val="bg1"/>
                </a:solidFill>
                <a:latin typeface="Arial"/>
                <a:ea typeface="微軟正黑體"/>
                <a:cs typeface="Arial"/>
              </a:rPr>
              <a:t> 6 </a:t>
            </a:r>
            <a:r>
              <a:rPr lang="zh-TW" altLang="en-US" sz="1100" b="1">
                <a:solidFill>
                  <a:schemeClr val="bg1"/>
                </a:solidFill>
                <a:latin typeface="微軟正黑體"/>
                <a:ea typeface="微軟正黑體"/>
              </a:rPr>
              <a:t>無線設備</a:t>
            </a:r>
            <a:endParaRPr sz="1100">
              <a:solidFill>
                <a:schemeClr val="bg1"/>
              </a:solidFill>
              <a:latin typeface="微軟正黑體"/>
              <a:ea typeface="微軟正黑體"/>
            </a:endParaRPr>
          </a:p>
        </p:txBody>
      </p:sp>
      <p:sp>
        <p:nvSpPr>
          <p:cNvPr id="13" name="Shape 501">
            <a:extLst>
              <a:ext uri="{FF2B5EF4-FFF2-40B4-BE49-F238E27FC236}">
                <a16:creationId xmlns:a16="http://schemas.microsoft.com/office/drawing/2014/main" id="{CE8900A6-DECD-DA47-91B1-41F304AA3186}"/>
              </a:ext>
            </a:extLst>
          </p:cNvPr>
          <p:cNvSpPr txBox="1"/>
          <p:nvPr/>
        </p:nvSpPr>
        <p:spPr>
          <a:xfrm>
            <a:off x="2079269" y="6264888"/>
            <a:ext cx="1692218" cy="363862"/>
          </a:xfrm>
          <a:prstGeom prst="rect">
            <a:avLst/>
          </a:prstGeom>
          <a:noFill/>
          <a:ln>
            <a:noFill/>
          </a:ln>
        </p:spPr>
        <p:txBody>
          <a:bodyPr spcFirstLastPara="1" wrap="square" lIns="91425" tIns="91425" rIns="91425" bIns="91425" anchor="t" anchorCtr="0">
            <a:noAutofit/>
          </a:bodyPr>
          <a:lstStyle/>
          <a:p>
            <a:pPr algn="ctr"/>
            <a:r>
              <a:rPr lang="en-GB" sz="1200" b="1">
                <a:solidFill>
                  <a:schemeClr val="bg1"/>
                </a:solidFill>
                <a:latin typeface="Arial"/>
                <a:ea typeface="微軟正黑體"/>
                <a:cs typeface="Arial"/>
              </a:rPr>
              <a:t>PC + QXG-10G2</a:t>
            </a:r>
            <a:r>
              <a:rPr lang="en-US" sz="1200" b="1">
                <a:solidFill>
                  <a:schemeClr val="bg1"/>
                </a:solidFill>
                <a:latin typeface="Arial"/>
                <a:ea typeface="微軟正黑體"/>
                <a:cs typeface="Arial"/>
              </a:rPr>
              <a:t>T</a:t>
            </a:r>
            <a:r>
              <a:rPr lang="en-GB" sz="1200" b="1">
                <a:solidFill>
                  <a:schemeClr val="bg1"/>
                </a:solidFill>
                <a:latin typeface="Arial"/>
                <a:ea typeface="微軟正黑體"/>
                <a:cs typeface="Arial"/>
              </a:rPr>
              <a:t> </a:t>
            </a:r>
            <a:endParaRPr lang="en-GB"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94" name="群組 93">
            <a:extLst>
              <a:ext uri="{FF2B5EF4-FFF2-40B4-BE49-F238E27FC236}">
                <a16:creationId xmlns:a16="http://schemas.microsoft.com/office/drawing/2014/main" id="{FF43896A-8DF4-4DB1-26C9-6EBE069E39DF}"/>
              </a:ext>
            </a:extLst>
          </p:cNvPr>
          <p:cNvGrpSpPr/>
          <p:nvPr/>
        </p:nvGrpSpPr>
        <p:grpSpPr>
          <a:xfrm>
            <a:off x="2789325" y="4846217"/>
            <a:ext cx="5862775" cy="1048649"/>
            <a:chOff x="2789325" y="4846217"/>
            <a:chExt cx="5862775" cy="742145"/>
          </a:xfrm>
        </p:grpSpPr>
        <p:cxnSp>
          <p:nvCxnSpPr>
            <p:cNvPr id="6" name="肘形接點 59">
              <a:extLst>
                <a:ext uri="{FF2B5EF4-FFF2-40B4-BE49-F238E27FC236}">
                  <a16:creationId xmlns:a16="http://schemas.microsoft.com/office/drawing/2014/main" id="{94BF3FAD-8D8A-3E44-94FD-39BE83B01383}"/>
                </a:ext>
              </a:extLst>
            </p:cNvPr>
            <p:cNvCxnSpPr>
              <a:cxnSpLocks/>
            </p:cNvCxnSpPr>
            <p:nvPr/>
          </p:nvCxnSpPr>
          <p:spPr>
            <a:xfrm>
              <a:off x="6778006" y="4858371"/>
              <a:ext cx="0" cy="729991"/>
            </a:xfrm>
            <a:prstGeom prst="straightConnector1">
              <a:avLst/>
            </a:prstGeom>
            <a:ln w="19050">
              <a:solidFill>
                <a:srgbClr val="1A4182"/>
              </a:solidFill>
            </a:ln>
          </p:spPr>
          <p:style>
            <a:lnRef idx="1">
              <a:schemeClr val="accent1"/>
            </a:lnRef>
            <a:fillRef idx="0">
              <a:schemeClr val="accent1"/>
            </a:fillRef>
            <a:effectRef idx="0">
              <a:schemeClr val="accent1"/>
            </a:effectRef>
            <a:fontRef idx="minor">
              <a:schemeClr val="tx1"/>
            </a:fontRef>
          </p:style>
        </p:cxnSp>
        <p:cxnSp>
          <p:nvCxnSpPr>
            <p:cNvPr id="7" name="Shape 477">
              <a:extLst>
                <a:ext uri="{FF2B5EF4-FFF2-40B4-BE49-F238E27FC236}">
                  <a16:creationId xmlns:a16="http://schemas.microsoft.com/office/drawing/2014/main" id="{3D7AA021-4039-6049-B039-FB27FA870B91}"/>
                </a:ext>
              </a:extLst>
            </p:cNvPr>
            <p:cNvCxnSpPr>
              <a:cxnSpLocks/>
            </p:cNvCxnSpPr>
            <p:nvPr/>
          </p:nvCxnSpPr>
          <p:spPr>
            <a:xfrm rot="10800000" flipV="1">
              <a:off x="2789325" y="4846217"/>
              <a:ext cx="2034499" cy="530772"/>
            </a:xfrm>
            <a:prstGeom prst="bentConnector3">
              <a:avLst>
                <a:gd name="adj1" fmla="val 102750"/>
              </a:avLst>
            </a:prstGeom>
            <a:noFill/>
            <a:ln w="19050" cap="flat" cmpd="sng">
              <a:solidFill>
                <a:srgbClr val="1A4182"/>
              </a:solidFill>
              <a:prstDash val="solid"/>
              <a:round/>
              <a:headEnd type="none" w="med" len="med"/>
              <a:tailEnd type="none" w="med" len="med"/>
            </a:ln>
          </p:spPr>
        </p:cxnSp>
        <p:cxnSp>
          <p:nvCxnSpPr>
            <p:cNvPr id="15" name="肘形接點 59">
              <a:extLst>
                <a:ext uri="{FF2B5EF4-FFF2-40B4-BE49-F238E27FC236}">
                  <a16:creationId xmlns:a16="http://schemas.microsoft.com/office/drawing/2014/main" id="{97F784BC-54E0-1A4E-B7AB-8F289FE21170}"/>
                </a:ext>
              </a:extLst>
            </p:cNvPr>
            <p:cNvCxnSpPr>
              <a:cxnSpLocks/>
            </p:cNvCxnSpPr>
            <p:nvPr/>
          </p:nvCxnSpPr>
          <p:spPr>
            <a:xfrm flipH="1">
              <a:off x="4812519" y="4846217"/>
              <a:ext cx="3839581" cy="528559"/>
            </a:xfrm>
            <a:prstGeom prst="bentConnector2">
              <a:avLst/>
            </a:prstGeom>
            <a:ln w="19050">
              <a:solidFill>
                <a:srgbClr val="1A4182"/>
              </a:solidFill>
            </a:ln>
          </p:spPr>
          <p:style>
            <a:lnRef idx="1">
              <a:schemeClr val="accent1"/>
            </a:lnRef>
            <a:fillRef idx="0">
              <a:schemeClr val="accent1"/>
            </a:fillRef>
            <a:effectRef idx="0">
              <a:schemeClr val="accent1"/>
            </a:effectRef>
            <a:fontRef idx="minor">
              <a:schemeClr val="tx1"/>
            </a:fontRef>
          </p:style>
        </p:cxnSp>
      </p:grpSp>
      <p:grpSp>
        <p:nvGrpSpPr>
          <p:cNvPr id="100" name="群組 99">
            <a:extLst>
              <a:ext uri="{FF2B5EF4-FFF2-40B4-BE49-F238E27FC236}">
                <a16:creationId xmlns:a16="http://schemas.microsoft.com/office/drawing/2014/main" id="{02A63537-BE85-96D7-79FF-418DC881D293}"/>
              </a:ext>
            </a:extLst>
          </p:cNvPr>
          <p:cNvGrpSpPr/>
          <p:nvPr/>
        </p:nvGrpSpPr>
        <p:grpSpPr>
          <a:xfrm>
            <a:off x="7893045" y="2948399"/>
            <a:ext cx="1449020" cy="888470"/>
            <a:chOff x="7992266" y="3089819"/>
            <a:chExt cx="1190554" cy="729991"/>
          </a:xfrm>
        </p:grpSpPr>
        <p:pic>
          <p:nvPicPr>
            <p:cNvPr id="17" name="圖形 40">
              <a:extLst>
                <a:ext uri="{FF2B5EF4-FFF2-40B4-BE49-F238E27FC236}">
                  <a16:creationId xmlns:a16="http://schemas.microsoft.com/office/drawing/2014/main" id="{6D5F438D-6D7F-984D-ACE6-DB619444245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92266" y="3089819"/>
              <a:ext cx="1190554" cy="729991"/>
            </a:xfrm>
            <a:prstGeom prst="rect">
              <a:avLst/>
            </a:prstGeom>
            <a:effectLst>
              <a:outerShdw blurRad="50800" dist="38100" dir="2700000" algn="tl" rotWithShape="0">
                <a:prstClr val="black">
                  <a:alpha val="40000"/>
                </a:prstClr>
              </a:outerShdw>
            </a:effectLst>
          </p:spPr>
        </p:pic>
        <p:sp>
          <p:nvSpPr>
            <p:cNvPr id="18" name="文字方塊 135">
              <a:extLst>
                <a:ext uri="{FF2B5EF4-FFF2-40B4-BE49-F238E27FC236}">
                  <a16:creationId xmlns:a16="http://schemas.microsoft.com/office/drawing/2014/main" id="{F25D8CC2-04C6-5A46-9EE0-99ECB93D16D7}"/>
                </a:ext>
              </a:extLst>
            </p:cNvPr>
            <p:cNvSpPr txBox="1"/>
            <p:nvPr/>
          </p:nvSpPr>
          <p:spPr>
            <a:xfrm>
              <a:off x="8062080" y="3386152"/>
              <a:ext cx="1050926"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cs typeface="Arial" panose="020B0604020202020204" pitchFamily="34" charset="0"/>
                </a:rPr>
                <a:t>Internet</a:t>
              </a:r>
              <a:endParaRPr lang="zh-TW" altLang="en-US" sz="1600" b="1">
                <a:solidFill>
                  <a:schemeClr val="bg1"/>
                </a:solidFill>
                <a:latin typeface="Arial" panose="020B0604020202020204" pitchFamily="34" charset="0"/>
                <a:cs typeface="Arial" panose="020B0604020202020204" pitchFamily="34" charset="0"/>
              </a:endParaRPr>
            </a:p>
          </p:txBody>
        </p:sp>
      </p:grpSp>
      <p:cxnSp>
        <p:nvCxnSpPr>
          <p:cNvPr id="22" name="肘形接點 59">
            <a:extLst>
              <a:ext uri="{FF2B5EF4-FFF2-40B4-BE49-F238E27FC236}">
                <a16:creationId xmlns:a16="http://schemas.microsoft.com/office/drawing/2014/main" id="{E8B59010-FBEB-5244-B0CB-6313158F818E}"/>
              </a:ext>
            </a:extLst>
          </p:cNvPr>
          <p:cNvCxnSpPr>
            <a:cxnSpLocks/>
          </p:cNvCxnSpPr>
          <p:nvPr/>
        </p:nvCxnSpPr>
        <p:spPr>
          <a:xfrm>
            <a:off x="8633270" y="4855624"/>
            <a:ext cx="0" cy="729991"/>
          </a:xfrm>
          <a:prstGeom prst="straightConnector1">
            <a:avLst/>
          </a:prstGeom>
          <a:ln w="19050">
            <a:solidFill>
              <a:srgbClr val="1A4182"/>
            </a:solidFill>
          </a:ln>
        </p:spPr>
        <p:style>
          <a:lnRef idx="1">
            <a:schemeClr val="accent1"/>
          </a:lnRef>
          <a:fillRef idx="0">
            <a:schemeClr val="accent1"/>
          </a:fillRef>
          <a:effectRef idx="0">
            <a:schemeClr val="accent1"/>
          </a:effectRef>
          <a:fontRef idx="minor">
            <a:schemeClr val="tx1"/>
          </a:fontRef>
        </p:style>
      </p:cxnSp>
      <p:cxnSp>
        <p:nvCxnSpPr>
          <p:cNvPr id="24" name="肘形接點 59">
            <a:extLst>
              <a:ext uri="{FF2B5EF4-FFF2-40B4-BE49-F238E27FC236}">
                <a16:creationId xmlns:a16="http://schemas.microsoft.com/office/drawing/2014/main" id="{B1B8C0B7-0358-DB4E-9938-B46F977F6D7F}"/>
              </a:ext>
            </a:extLst>
          </p:cNvPr>
          <p:cNvCxnSpPr>
            <a:cxnSpLocks/>
          </p:cNvCxnSpPr>
          <p:nvPr/>
        </p:nvCxnSpPr>
        <p:spPr>
          <a:xfrm>
            <a:off x="5902152" y="3572275"/>
            <a:ext cx="0" cy="1278988"/>
          </a:xfrm>
          <a:prstGeom prst="straightConnector1">
            <a:avLst/>
          </a:prstGeom>
          <a:ln w="19050">
            <a:solidFill>
              <a:srgbClr val="1A4182"/>
            </a:solidFill>
          </a:ln>
        </p:spPr>
        <p:style>
          <a:lnRef idx="1">
            <a:schemeClr val="accent1"/>
          </a:lnRef>
          <a:fillRef idx="0">
            <a:schemeClr val="accent1"/>
          </a:fillRef>
          <a:effectRef idx="0">
            <a:schemeClr val="accent1"/>
          </a:effectRef>
          <a:fontRef idx="minor">
            <a:schemeClr val="tx1"/>
          </a:fontRef>
        </p:style>
      </p:cxnSp>
      <p:sp>
        <p:nvSpPr>
          <p:cNvPr id="25" name="矩形: 圓角 88">
            <a:extLst>
              <a:ext uri="{FF2B5EF4-FFF2-40B4-BE49-F238E27FC236}">
                <a16:creationId xmlns:a16="http://schemas.microsoft.com/office/drawing/2014/main" id="{A858FE10-D40D-DF4F-8CC4-16EE3192AEDA}"/>
              </a:ext>
            </a:extLst>
          </p:cNvPr>
          <p:cNvSpPr/>
          <p:nvPr/>
        </p:nvSpPr>
        <p:spPr>
          <a:xfrm>
            <a:off x="8045640" y="4966980"/>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6" name="矩形: 圓角 89">
            <a:extLst>
              <a:ext uri="{FF2B5EF4-FFF2-40B4-BE49-F238E27FC236}">
                <a16:creationId xmlns:a16="http://schemas.microsoft.com/office/drawing/2014/main" id="{ED4EF890-B3FA-A34E-BEF8-1CD59D43416F}"/>
              </a:ext>
            </a:extLst>
          </p:cNvPr>
          <p:cNvSpPr/>
          <p:nvPr/>
        </p:nvSpPr>
        <p:spPr>
          <a:xfrm>
            <a:off x="6347364" y="4955264"/>
            <a:ext cx="818473"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7" name="矩形: 圓角 90">
            <a:extLst>
              <a:ext uri="{FF2B5EF4-FFF2-40B4-BE49-F238E27FC236}">
                <a16:creationId xmlns:a16="http://schemas.microsoft.com/office/drawing/2014/main" id="{D54120DE-D043-264E-8677-322A3156EE8B}"/>
              </a:ext>
            </a:extLst>
          </p:cNvPr>
          <p:cNvSpPr/>
          <p:nvPr/>
        </p:nvSpPr>
        <p:spPr>
          <a:xfrm>
            <a:off x="4390356" y="4958680"/>
            <a:ext cx="818473"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8" name="矩形 91">
            <a:extLst>
              <a:ext uri="{FF2B5EF4-FFF2-40B4-BE49-F238E27FC236}">
                <a16:creationId xmlns:a16="http://schemas.microsoft.com/office/drawing/2014/main" id="{2FFA6795-E606-4E4C-9B58-4310F806AAF1}"/>
              </a:ext>
            </a:extLst>
          </p:cNvPr>
          <p:cNvSpPr/>
          <p:nvPr/>
        </p:nvSpPr>
        <p:spPr>
          <a:xfrm>
            <a:off x="4441578" y="4948942"/>
            <a:ext cx="707245" cy="276999"/>
          </a:xfrm>
          <a:prstGeom prst="rect">
            <a:avLst/>
          </a:prstGeom>
        </p:spPr>
        <p:txBody>
          <a:bodyPr wrap="none">
            <a:spAutoFit/>
          </a:bodyPr>
          <a:lstStyle/>
          <a:p>
            <a:pPr algn="ctr"/>
            <a:r>
              <a:rPr kumimoji="1" lang="en-US" altLang="zh-TW" sz="1200" b="1">
                <a:solidFill>
                  <a:schemeClr val="bg1"/>
                </a:solidFill>
                <a:latin typeface="Arial" panose="020B0604020202020204" pitchFamily="34" charset="0"/>
                <a:cs typeface="Arial" panose="020B0604020202020204" pitchFamily="34" charset="0"/>
              </a:rPr>
              <a:t>1 Gbps</a:t>
            </a:r>
            <a:endParaRPr kumimoji="1" lang="zh-TW" altLang="en-US" sz="1200" b="1">
              <a:solidFill>
                <a:schemeClr val="bg1"/>
              </a:solidFill>
              <a:latin typeface="Arial" panose="020B0604020202020204" pitchFamily="34" charset="0"/>
              <a:cs typeface="Arial" panose="020B0604020202020204" pitchFamily="34" charset="0"/>
            </a:endParaRPr>
          </a:p>
        </p:txBody>
      </p:sp>
      <p:sp>
        <p:nvSpPr>
          <p:cNvPr id="29" name="矩形 92">
            <a:extLst>
              <a:ext uri="{FF2B5EF4-FFF2-40B4-BE49-F238E27FC236}">
                <a16:creationId xmlns:a16="http://schemas.microsoft.com/office/drawing/2014/main" id="{B5E141DA-DCBD-A247-83DB-52AABDCCEDE0}"/>
              </a:ext>
            </a:extLst>
          </p:cNvPr>
          <p:cNvSpPr/>
          <p:nvPr/>
        </p:nvSpPr>
        <p:spPr>
          <a:xfrm>
            <a:off x="6375549" y="4948942"/>
            <a:ext cx="707245" cy="276999"/>
          </a:xfrm>
          <a:prstGeom prst="rect">
            <a:avLst/>
          </a:prstGeom>
        </p:spPr>
        <p:txBody>
          <a:bodyPr wrap="none">
            <a:spAutoFit/>
          </a:bodyPr>
          <a:lstStyle/>
          <a:p>
            <a:pPr algn="ctr"/>
            <a:r>
              <a:rPr kumimoji="1" lang="en-US" altLang="zh-TW" sz="1200" b="1">
                <a:solidFill>
                  <a:schemeClr val="bg1"/>
                </a:solidFill>
                <a:latin typeface="Arial" panose="020B0604020202020204" pitchFamily="34" charset="0"/>
                <a:cs typeface="Arial" panose="020B0604020202020204" pitchFamily="34" charset="0"/>
              </a:rPr>
              <a:t>1 Gbps</a:t>
            </a:r>
            <a:endParaRPr kumimoji="1" lang="zh-TW" altLang="en-US" sz="1200" b="1">
              <a:solidFill>
                <a:schemeClr val="bg1"/>
              </a:solidFill>
              <a:latin typeface="Arial" panose="020B0604020202020204" pitchFamily="34" charset="0"/>
              <a:cs typeface="Arial" panose="020B0604020202020204" pitchFamily="34" charset="0"/>
            </a:endParaRPr>
          </a:p>
        </p:txBody>
      </p:sp>
      <p:sp>
        <p:nvSpPr>
          <p:cNvPr id="30" name="矩形 93">
            <a:extLst>
              <a:ext uri="{FF2B5EF4-FFF2-40B4-BE49-F238E27FC236}">
                <a16:creationId xmlns:a16="http://schemas.microsoft.com/office/drawing/2014/main" id="{9017CF09-8C79-AF4B-91D9-5D255D753746}"/>
              </a:ext>
            </a:extLst>
          </p:cNvPr>
          <p:cNvSpPr/>
          <p:nvPr/>
        </p:nvSpPr>
        <p:spPr>
          <a:xfrm>
            <a:off x="8034703" y="4957394"/>
            <a:ext cx="1165704" cy="276999"/>
          </a:xfrm>
          <a:prstGeom prst="rect">
            <a:avLst/>
          </a:prstGeom>
        </p:spPr>
        <p:txBody>
          <a:bodyPr wrap="none" lIns="91440" tIns="45720" rIns="91440" bIns="45720" anchor="t">
            <a:spAutoFit/>
          </a:bodyPr>
          <a:lstStyle/>
          <a:p>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nvGrpSpPr>
          <p:cNvPr id="42" name="群組 41"/>
          <p:cNvGrpSpPr/>
          <p:nvPr/>
        </p:nvGrpSpPr>
        <p:grpSpPr>
          <a:xfrm>
            <a:off x="2142237" y="4953014"/>
            <a:ext cx="1165704" cy="276999"/>
            <a:chOff x="2238483" y="4329390"/>
            <a:chExt cx="1165704" cy="276999"/>
          </a:xfrm>
        </p:grpSpPr>
        <p:sp>
          <p:nvSpPr>
            <p:cNvPr id="34" name="矩形: 圓角 88">
              <a:extLst>
                <a:ext uri="{FF2B5EF4-FFF2-40B4-BE49-F238E27FC236}">
                  <a16:creationId xmlns:a16="http://schemas.microsoft.com/office/drawing/2014/main" id="{0A8A8877-A62C-D83C-C326-A19C52B3AAC7}"/>
                </a:ext>
              </a:extLst>
            </p:cNvPr>
            <p:cNvSpPr/>
            <p:nvPr/>
          </p:nvSpPr>
          <p:spPr>
            <a:xfrm>
              <a:off x="2271404" y="4331761"/>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5" name="矩形 93">
              <a:extLst>
                <a:ext uri="{FF2B5EF4-FFF2-40B4-BE49-F238E27FC236}">
                  <a16:creationId xmlns:a16="http://schemas.microsoft.com/office/drawing/2014/main" id="{CA77ECFB-AEFB-A57E-C7DA-2EEB1A29D368}"/>
                </a:ext>
              </a:extLst>
            </p:cNvPr>
            <p:cNvSpPr/>
            <p:nvPr/>
          </p:nvSpPr>
          <p:spPr>
            <a:xfrm>
              <a:off x="2238483" y="4329390"/>
              <a:ext cx="1165704" cy="276999"/>
            </a:xfrm>
            <a:prstGeom prst="rect">
              <a:avLst/>
            </a:prstGeom>
          </p:spPr>
          <p:txBody>
            <a:bodyPr wrap="none" lIns="91440" tIns="45720" rIns="91440" bIns="45720" anchor="t">
              <a:spAutoFit/>
            </a:bodyPr>
            <a:lstStyle/>
            <a:p>
              <a:pPr algn="ctr"/>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sp>
        <p:nvSpPr>
          <p:cNvPr id="37" name="Shape 501">
            <a:extLst>
              <a:ext uri="{FF2B5EF4-FFF2-40B4-BE49-F238E27FC236}">
                <a16:creationId xmlns:a16="http://schemas.microsoft.com/office/drawing/2014/main" id="{67E41AF7-E987-77AF-CEC1-C6A91700164F}"/>
              </a:ext>
            </a:extLst>
          </p:cNvPr>
          <p:cNvSpPr txBox="1"/>
          <p:nvPr/>
        </p:nvSpPr>
        <p:spPr>
          <a:xfrm>
            <a:off x="8906829" y="6143213"/>
            <a:ext cx="2388836" cy="450947"/>
          </a:xfrm>
          <a:prstGeom prst="rect">
            <a:avLst/>
          </a:prstGeom>
          <a:noFill/>
          <a:ln>
            <a:noFill/>
          </a:ln>
        </p:spPr>
        <p:txBody>
          <a:bodyPr spcFirstLastPara="1" wrap="square" lIns="91425" tIns="91425" rIns="91425" bIns="91425" anchor="t" anchorCtr="0">
            <a:noAutofit/>
          </a:bodyPr>
          <a:lstStyle/>
          <a:p>
            <a:pPr algn="ctr"/>
            <a:r>
              <a:rPr lang="en-GB" sz="1200" b="1" dirty="0">
                <a:solidFill>
                  <a:schemeClr val="bg1"/>
                </a:solidFill>
                <a:latin typeface="Arial"/>
                <a:ea typeface="微軟正黑體"/>
                <a:cs typeface="Arial"/>
              </a:rPr>
              <a:t>TS-473A</a:t>
            </a:r>
            <a:r>
              <a:rPr lang="en-GB" sz="1200" b="1">
                <a:solidFill>
                  <a:schemeClr val="bg1"/>
                </a:solidFill>
                <a:latin typeface="Arial"/>
                <a:ea typeface="微軟正黑體"/>
                <a:cs typeface="Arial"/>
              </a:rPr>
              <a:t>+ QXG-10G2</a:t>
            </a:r>
            <a:r>
              <a:rPr lang="en-US" sz="1200" b="1">
                <a:solidFill>
                  <a:schemeClr val="bg1"/>
                </a:solidFill>
                <a:latin typeface="Arial"/>
                <a:ea typeface="微軟正黑體"/>
                <a:cs typeface="Arial"/>
              </a:rPr>
              <a:t>T</a:t>
            </a:r>
            <a:r>
              <a:rPr lang="en-GB" sz="1200" b="1">
                <a:solidFill>
                  <a:schemeClr val="bg1"/>
                </a:solidFill>
                <a:latin typeface="Arial"/>
                <a:ea typeface="微軟正黑體"/>
                <a:cs typeface="Arial"/>
              </a:rPr>
              <a:t>  </a:t>
            </a:r>
            <a:endParaRPr lang="en-GB"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6" name="圖片 43" descr="一張含有 文字 的圖片&#10;&#10;自動產生的描述">
            <a:extLst>
              <a:ext uri="{FF2B5EF4-FFF2-40B4-BE49-F238E27FC236}">
                <a16:creationId xmlns:a16="http://schemas.microsoft.com/office/drawing/2014/main" id="{70A884E4-1B07-BFCF-C3D3-45855ADEDFA7}"/>
              </a:ext>
            </a:extLst>
          </p:cNvPr>
          <p:cNvPicPr>
            <a:picLocks noChangeAspect="1"/>
          </p:cNvPicPr>
          <p:nvPr/>
        </p:nvPicPr>
        <p:blipFill rotWithShape="1">
          <a:blip r:embed="rId8"/>
          <a:srcRect t="27019" b="31176"/>
          <a:stretch/>
        </p:blipFill>
        <p:spPr>
          <a:xfrm>
            <a:off x="4568201" y="3780921"/>
            <a:ext cx="2743200" cy="917456"/>
          </a:xfrm>
          <a:prstGeom prst="rect">
            <a:avLst/>
          </a:prstGeom>
        </p:spPr>
      </p:pic>
      <p:sp>
        <p:nvSpPr>
          <p:cNvPr id="31" name="標題 30">
            <a:extLst>
              <a:ext uri="{FF2B5EF4-FFF2-40B4-BE49-F238E27FC236}">
                <a16:creationId xmlns:a16="http://schemas.microsoft.com/office/drawing/2014/main" id="{0599E93D-88E2-8ABA-3947-D2A563E3E5A9}"/>
              </a:ext>
            </a:extLst>
          </p:cNvPr>
          <p:cNvSpPr>
            <a:spLocks noGrp="1"/>
          </p:cNvSpPr>
          <p:nvPr>
            <p:ph type="title"/>
          </p:nvPr>
        </p:nvSpPr>
        <p:spPr/>
        <p:txBody>
          <a:bodyPr/>
          <a:lstStyle/>
          <a:p>
            <a:r>
              <a:rPr lang="zh-TW" altLang="en-US" sz="4000" b="1"/>
              <a:t>搭配 </a:t>
            </a:r>
            <a:r>
              <a:rPr lang="en-US" altLang="zh-TW" sz="4000" b="1" err="1"/>
              <a:t>QHora</a:t>
            </a:r>
            <a:r>
              <a:rPr lang="en-US" altLang="zh-TW" sz="4000" b="1"/>
              <a:t> </a:t>
            </a:r>
            <a:r>
              <a:rPr lang="zh-TW" altLang="en-US" sz="4000" b="1"/>
              <a:t>打造高速混合網路架構</a:t>
            </a:r>
            <a:endParaRPr lang="zh-TW" altLang="en-US"/>
          </a:p>
        </p:txBody>
      </p:sp>
      <p:pic>
        <p:nvPicPr>
          <p:cNvPr id="88" name="圖形 87">
            <a:extLst>
              <a:ext uri="{FF2B5EF4-FFF2-40B4-BE49-F238E27FC236}">
                <a16:creationId xmlns:a16="http://schemas.microsoft.com/office/drawing/2014/main" id="{A5808F34-B883-7580-7E44-B10E382A74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81536" y="5344883"/>
            <a:ext cx="1165704" cy="1168997"/>
          </a:xfrm>
          <a:prstGeom prst="rect">
            <a:avLst/>
          </a:prstGeom>
        </p:spPr>
      </p:pic>
      <p:pic>
        <p:nvPicPr>
          <p:cNvPr id="39" name="Picture 2" descr="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47167" y="5360617"/>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92" name="圖片 91" descr="一張含有 電子產品, 電腦, 筆記型電腦, 小筆記型電腦 的圖片&#10;&#10;自動產生的描述">
            <a:extLst>
              <a:ext uri="{FF2B5EF4-FFF2-40B4-BE49-F238E27FC236}">
                <a16:creationId xmlns:a16="http://schemas.microsoft.com/office/drawing/2014/main" id="{5DA706A5-00BD-DD04-E1DF-F51BCA3FF6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80069" y="5387048"/>
            <a:ext cx="1475740" cy="1215370"/>
          </a:xfrm>
          <a:prstGeom prst="rect">
            <a:avLst/>
          </a:prstGeom>
        </p:spPr>
      </p:pic>
      <p:pic>
        <p:nvPicPr>
          <p:cNvPr id="38" name="Picture 2" descr="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63111" y="5506760"/>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104" name="圖形 103">
            <a:extLst>
              <a:ext uri="{FF2B5EF4-FFF2-40B4-BE49-F238E27FC236}">
                <a16:creationId xmlns:a16="http://schemas.microsoft.com/office/drawing/2014/main" id="{8342F442-1BCF-453F-7A8E-1E77B6C1CF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6093" y="5039255"/>
            <a:ext cx="1279418" cy="1717543"/>
          </a:xfrm>
          <a:prstGeom prst="rect">
            <a:avLst/>
          </a:prstGeom>
        </p:spPr>
      </p:pic>
      <p:pic>
        <p:nvPicPr>
          <p:cNvPr id="2" name="圖片 1" descr=" ">
            <a:extLst>
              <a:ext uri="{FF2B5EF4-FFF2-40B4-BE49-F238E27FC236}">
                <a16:creationId xmlns:a16="http://schemas.microsoft.com/office/drawing/2014/main" id="{E3ED56BB-F57A-B40D-FF54-AF8214F25C08}"/>
              </a:ext>
            </a:extLst>
          </p:cNvPr>
          <p:cNvPicPr>
            <a:picLocks noChangeAspect="1"/>
          </p:cNvPicPr>
          <p:nvPr/>
        </p:nvPicPr>
        <p:blipFill>
          <a:blip r:embed="rId15"/>
          <a:stretch>
            <a:fillRect/>
          </a:stretch>
        </p:blipFill>
        <p:spPr>
          <a:xfrm>
            <a:off x="7826829" y="5500006"/>
            <a:ext cx="1502228" cy="941615"/>
          </a:xfrm>
          <a:prstGeom prst="rect">
            <a:avLst/>
          </a:prstGeom>
        </p:spPr>
      </p:pic>
    </p:spTree>
    <p:extLst>
      <p:ext uri="{BB962C8B-B14F-4D97-AF65-F5344CB8AC3E}">
        <p14:creationId xmlns:p14="http://schemas.microsoft.com/office/powerpoint/2010/main" val="1380956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向右箭號 17">
            <a:extLst>
              <a:ext uri="{FF2B5EF4-FFF2-40B4-BE49-F238E27FC236}">
                <a16:creationId xmlns:a16="http://schemas.microsoft.com/office/drawing/2014/main" id="{157E5DE1-1C80-597D-33BE-AEC7FC3D7E03}"/>
              </a:ext>
            </a:extLst>
          </p:cNvPr>
          <p:cNvSpPr/>
          <p:nvPr/>
        </p:nvSpPr>
        <p:spPr>
          <a:xfrm>
            <a:off x="5770204" y="2888648"/>
            <a:ext cx="2011077"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59" name="向右箭號 17">
            <a:extLst>
              <a:ext uri="{FF2B5EF4-FFF2-40B4-BE49-F238E27FC236}">
                <a16:creationId xmlns:a16="http://schemas.microsoft.com/office/drawing/2014/main" id="{9C6A3AAF-4ECF-FC77-7F6C-5BD487547CE2}"/>
              </a:ext>
            </a:extLst>
          </p:cNvPr>
          <p:cNvSpPr/>
          <p:nvPr/>
        </p:nvSpPr>
        <p:spPr>
          <a:xfrm>
            <a:off x="5301144" y="4499774"/>
            <a:ext cx="2477821"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61" name="向右箭號 17">
            <a:extLst>
              <a:ext uri="{FF2B5EF4-FFF2-40B4-BE49-F238E27FC236}">
                <a16:creationId xmlns:a16="http://schemas.microsoft.com/office/drawing/2014/main" id="{400A9361-2FC6-36A3-3D7F-B1E0DECC624E}"/>
              </a:ext>
            </a:extLst>
          </p:cNvPr>
          <p:cNvSpPr/>
          <p:nvPr/>
        </p:nvSpPr>
        <p:spPr>
          <a:xfrm>
            <a:off x="5602319" y="5408783"/>
            <a:ext cx="217664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4097" name="圖形 4096" descr="雲朵 以實心填滿">
            <a:extLst>
              <a:ext uri="{FF2B5EF4-FFF2-40B4-BE49-F238E27FC236}">
                <a16:creationId xmlns:a16="http://schemas.microsoft.com/office/drawing/2014/main" id="{E4C4A950-890C-6FDC-A452-03267B69C3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481" y="3492503"/>
            <a:ext cx="3278267" cy="3278267"/>
          </a:xfrm>
          <a:prstGeom prst="rect">
            <a:avLst/>
          </a:prstGeom>
          <a:effectLst>
            <a:outerShdw blurRad="50800" dist="38100" dir="2700000" algn="tl" rotWithShape="0">
              <a:prstClr val="black">
                <a:alpha val="40000"/>
              </a:prstClr>
            </a:outerShdw>
          </a:effectLst>
        </p:spPr>
      </p:pic>
      <p:sp>
        <p:nvSpPr>
          <p:cNvPr id="24" name="TextBox 34">
            <a:extLst>
              <a:ext uri="{FF2B5EF4-FFF2-40B4-BE49-F238E27FC236}">
                <a16:creationId xmlns:a16="http://schemas.microsoft.com/office/drawing/2014/main" id="{00C0C5F0-31AD-954C-B242-CE70F9C04BBE}"/>
              </a:ext>
            </a:extLst>
          </p:cNvPr>
          <p:cNvSpPr txBox="1"/>
          <p:nvPr/>
        </p:nvSpPr>
        <p:spPr>
          <a:xfrm>
            <a:off x="9092441" y="4871431"/>
            <a:ext cx="1338238" cy="307777"/>
          </a:xfrm>
          <a:prstGeom prst="rect">
            <a:avLst/>
          </a:prstGeom>
          <a:noFill/>
        </p:spPr>
        <p:txBody>
          <a:bodyPr wrap="square" lIns="91440" tIns="45720" rIns="91440" bIns="45720" rtlCol="0" anchor="t">
            <a:spAutoFit/>
          </a:bodyPr>
          <a:lstStyle/>
          <a:p>
            <a:r>
              <a:rPr lang="en-US" sz="1400" b="1">
                <a:solidFill>
                  <a:schemeClr val="bg1"/>
                </a:solidFill>
              </a:rPr>
              <a:t>TS-h886</a:t>
            </a:r>
            <a:endParaRPr lang="en-US" sz="1400" b="1">
              <a:solidFill>
                <a:schemeClr val="bg1"/>
              </a:solidFill>
              <a:cs typeface="Calibri"/>
            </a:endParaRPr>
          </a:p>
        </p:txBody>
      </p:sp>
      <p:sp>
        <p:nvSpPr>
          <p:cNvPr id="26" name="TextBox 41">
            <a:extLst>
              <a:ext uri="{FF2B5EF4-FFF2-40B4-BE49-F238E27FC236}">
                <a16:creationId xmlns:a16="http://schemas.microsoft.com/office/drawing/2014/main" id="{434B1D2D-4E47-9C40-A21D-3672859C8FFE}"/>
              </a:ext>
            </a:extLst>
          </p:cNvPr>
          <p:cNvSpPr txBox="1"/>
          <p:nvPr/>
        </p:nvSpPr>
        <p:spPr>
          <a:xfrm>
            <a:off x="4265761" y="5946910"/>
            <a:ext cx="1919000" cy="338554"/>
          </a:xfrm>
          <a:prstGeom prst="rect">
            <a:avLst/>
          </a:prstGeom>
          <a:noFill/>
        </p:spPr>
        <p:txBody>
          <a:bodyPr wrap="square" rtlCol="0">
            <a:spAutoFit/>
          </a:bodyPr>
          <a:lstStyle/>
          <a:p>
            <a:pPr algn="ctr"/>
            <a:r>
              <a:rPr lang="en-US" sz="1600" b="1">
                <a:solidFill>
                  <a:schemeClr val="bg1"/>
                </a:solidFill>
              </a:rPr>
              <a:t>QSW-M1208-8C</a:t>
            </a:r>
          </a:p>
        </p:txBody>
      </p:sp>
      <p:sp>
        <p:nvSpPr>
          <p:cNvPr id="32" name="TextBox 13">
            <a:extLst>
              <a:ext uri="{FF2B5EF4-FFF2-40B4-BE49-F238E27FC236}">
                <a16:creationId xmlns:a16="http://schemas.microsoft.com/office/drawing/2014/main" id="{854B0E2C-0A18-48A8-8E30-96954B237F81}"/>
              </a:ext>
            </a:extLst>
          </p:cNvPr>
          <p:cNvSpPr txBox="1"/>
          <p:nvPr/>
        </p:nvSpPr>
        <p:spPr>
          <a:xfrm>
            <a:off x="4490097" y="4714244"/>
            <a:ext cx="1310090" cy="461665"/>
          </a:xfrm>
          <a:prstGeom prst="rect">
            <a:avLst/>
          </a:prstGeom>
          <a:noFill/>
        </p:spPr>
        <p:txBody>
          <a:bodyPr wrap="square" lIns="91440" tIns="45720" rIns="91440" bIns="45720" rtlCol="0" anchor="t">
            <a:spAutoFit/>
          </a:bodyPr>
          <a:lstStyle/>
          <a:p>
            <a:pPr algn="ctr"/>
            <a:r>
              <a:rPr lang="en-US" altLang="zh-TW" sz="2400" b="1">
                <a:ea typeface="新細明體"/>
              </a:rPr>
              <a:t>10Gbps</a:t>
            </a:r>
          </a:p>
        </p:txBody>
      </p:sp>
      <p:sp>
        <p:nvSpPr>
          <p:cNvPr id="39" name="TextBox 34">
            <a:extLst>
              <a:ext uri="{FF2B5EF4-FFF2-40B4-BE49-F238E27FC236}">
                <a16:creationId xmlns:a16="http://schemas.microsoft.com/office/drawing/2014/main" id="{503477C0-10C7-8B46-FBF4-E4D0154A1785}"/>
              </a:ext>
            </a:extLst>
          </p:cNvPr>
          <p:cNvSpPr txBox="1"/>
          <p:nvPr/>
        </p:nvSpPr>
        <p:spPr>
          <a:xfrm>
            <a:off x="9115523" y="6172145"/>
            <a:ext cx="1338238" cy="307777"/>
          </a:xfrm>
          <a:prstGeom prst="rect">
            <a:avLst/>
          </a:prstGeom>
          <a:noFill/>
        </p:spPr>
        <p:txBody>
          <a:bodyPr wrap="square" lIns="91440" tIns="45720" rIns="91440" bIns="45720" rtlCol="0" anchor="t">
            <a:spAutoFit/>
          </a:bodyPr>
          <a:lstStyle/>
          <a:p>
            <a:r>
              <a:rPr lang="en-US" sz="1400" b="1">
                <a:solidFill>
                  <a:schemeClr val="bg1"/>
                </a:solidFill>
              </a:rPr>
              <a:t>TVS-h674</a:t>
            </a:r>
            <a:endParaRPr lang="en-US" sz="1400" b="1">
              <a:solidFill>
                <a:schemeClr val="bg1"/>
              </a:solidFill>
              <a:cs typeface="Calibri"/>
            </a:endParaRPr>
          </a:p>
        </p:txBody>
      </p:sp>
      <p:sp>
        <p:nvSpPr>
          <p:cNvPr id="42" name="文字方塊 41">
            <a:extLst>
              <a:ext uri="{FF2B5EF4-FFF2-40B4-BE49-F238E27FC236}">
                <a16:creationId xmlns:a16="http://schemas.microsoft.com/office/drawing/2014/main" id="{EE7396E9-757D-B097-B025-7423C7C0B2B6}"/>
              </a:ext>
            </a:extLst>
          </p:cNvPr>
          <p:cNvSpPr txBox="1"/>
          <p:nvPr/>
        </p:nvSpPr>
        <p:spPr>
          <a:xfrm>
            <a:off x="9892483" y="5460232"/>
            <a:ext cx="1686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400" b="1">
                <a:solidFill>
                  <a:schemeClr val="bg1"/>
                </a:solidFill>
                <a:ea typeface="新細明體"/>
              </a:rPr>
              <a:t>QXG-10G2</a:t>
            </a:r>
            <a:r>
              <a:rPr lang="en-US" altLang="zh-TW" sz="1400" b="1">
                <a:solidFill>
                  <a:schemeClr val="bg1"/>
                </a:solidFill>
                <a:ea typeface="新細明體"/>
              </a:rPr>
              <a:t>T</a:t>
            </a:r>
            <a:endParaRPr lang="zh-TW" altLang="en-US" sz="1400" b="1">
              <a:solidFill>
                <a:schemeClr val="bg1"/>
              </a:solidFill>
              <a:ea typeface="新細明體"/>
            </a:endParaRPr>
          </a:p>
        </p:txBody>
      </p:sp>
      <p:pic>
        <p:nvPicPr>
          <p:cNvPr id="43" name="Picture 2"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1937" y="4100481"/>
            <a:ext cx="1806204" cy="112887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2928" y="5446565"/>
            <a:ext cx="1672550" cy="104534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370" y="5433073"/>
            <a:ext cx="1156422" cy="722764"/>
          </a:xfrm>
          <a:prstGeom prst="rect">
            <a:avLst/>
          </a:prstGeom>
          <a:noFill/>
          <a:extLst>
            <a:ext uri="{909E8E84-426E-40DD-AFC4-6F175D3DCCD1}">
              <a14:hiddenFill xmlns:a14="http://schemas.microsoft.com/office/drawing/2010/main">
                <a:solidFill>
                  <a:srgbClr val="FFFFFF"/>
                </a:solidFill>
              </a14:hiddenFill>
            </a:ext>
          </a:extLst>
        </p:spPr>
      </p:pic>
      <p:sp>
        <p:nvSpPr>
          <p:cNvPr id="60" name="文字方塊 59">
            <a:extLst>
              <a:ext uri="{FF2B5EF4-FFF2-40B4-BE49-F238E27FC236}">
                <a16:creationId xmlns:a16="http://schemas.microsoft.com/office/drawing/2014/main" id="{2AE06359-BDC6-3280-FFB0-2AC0529DBC79}"/>
              </a:ext>
            </a:extLst>
          </p:cNvPr>
          <p:cNvSpPr txBox="1"/>
          <p:nvPr/>
        </p:nvSpPr>
        <p:spPr>
          <a:xfrm>
            <a:off x="6417688" y="4637260"/>
            <a:ext cx="1074458" cy="369332"/>
          </a:xfrm>
          <a:prstGeom prst="rect">
            <a:avLst/>
          </a:prstGeom>
          <a:noFill/>
        </p:spPr>
        <p:txBody>
          <a:bodyPr wrap="square" rtlCol="0">
            <a:spAutoFit/>
          </a:bodyPr>
          <a:lstStyle/>
          <a:p>
            <a:pPr algn="ctr"/>
            <a:r>
              <a:rPr lang="en-US" altLang="zh-TW" b="1"/>
              <a:t>CAT 6</a:t>
            </a:r>
            <a:endParaRPr lang="zh-TW" altLang="en-US" b="1"/>
          </a:p>
        </p:txBody>
      </p:sp>
      <p:sp>
        <p:nvSpPr>
          <p:cNvPr id="62" name="文字方塊 61">
            <a:extLst>
              <a:ext uri="{FF2B5EF4-FFF2-40B4-BE49-F238E27FC236}">
                <a16:creationId xmlns:a16="http://schemas.microsoft.com/office/drawing/2014/main" id="{BBECEC83-5386-FA71-08F8-79A86676D1E7}"/>
              </a:ext>
            </a:extLst>
          </p:cNvPr>
          <p:cNvSpPr txBox="1"/>
          <p:nvPr/>
        </p:nvSpPr>
        <p:spPr>
          <a:xfrm>
            <a:off x="6502770" y="5546269"/>
            <a:ext cx="1074458" cy="369332"/>
          </a:xfrm>
          <a:prstGeom prst="rect">
            <a:avLst/>
          </a:prstGeom>
          <a:noFill/>
        </p:spPr>
        <p:txBody>
          <a:bodyPr wrap="square" rtlCol="0">
            <a:spAutoFit/>
          </a:bodyPr>
          <a:lstStyle/>
          <a:p>
            <a:pPr algn="ctr"/>
            <a:r>
              <a:rPr lang="en-US" altLang="zh-TW" b="1"/>
              <a:t>CAT 6</a:t>
            </a:r>
            <a:endParaRPr lang="zh-TW" altLang="en-US" b="1"/>
          </a:p>
        </p:txBody>
      </p:sp>
      <p:sp>
        <p:nvSpPr>
          <p:cNvPr id="63" name="文字方塊 62">
            <a:extLst>
              <a:ext uri="{FF2B5EF4-FFF2-40B4-BE49-F238E27FC236}">
                <a16:creationId xmlns:a16="http://schemas.microsoft.com/office/drawing/2014/main" id="{9C62F5D3-A4F9-1C3B-60B9-8B3B20ADEF8B}"/>
              </a:ext>
            </a:extLst>
          </p:cNvPr>
          <p:cNvSpPr txBox="1"/>
          <p:nvPr/>
        </p:nvSpPr>
        <p:spPr>
          <a:xfrm>
            <a:off x="9892483" y="4175826"/>
            <a:ext cx="1686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400" b="1">
                <a:solidFill>
                  <a:schemeClr val="bg1"/>
                </a:solidFill>
                <a:ea typeface="新細明體"/>
              </a:rPr>
              <a:t>QXG-10G2</a:t>
            </a:r>
            <a:r>
              <a:rPr lang="en-US" altLang="zh-TW" sz="1400" b="1">
                <a:solidFill>
                  <a:schemeClr val="bg1"/>
                </a:solidFill>
                <a:ea typeface="新細明體"/>
              </a:rPr>
              <a:t>T</a:t>
            </a:r>
            <a:endParaRPr lang="zh-TW" altLang="en-US" sz="1400" b="1">
              <a:solidFill>
                <a:schemeClr val="bg1"/>
              </a:solidFill>
              <a:ea typeface="新細明體"/>
            </a:endParaRPr>
          </a:p>
        </p:txBody>
      </p:sp>
      <p:pic>
        <p:nvPicPr>
          <p:cNvPr id="4096" name="Picture 2" descr=" ">
            <a:extLst>
              <a:ext uri="{FF2B5EF4-FFF2-40B4-BE49-F238E27FC236}">
                <a16:creationId xmlns:a16="http://schemas.microsoft.com/office/drawing/2014/main" id="{09DB7625-2E9A-DEB3-7252-5589982F7E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370" y="4148667"/>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SW-M1208-8C | Especificações de hardware | QNAP"/>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0195" b="26456"/>
          <a:stretch/>
        </p:blipFill>
        <p:spPr bwMode="auto">
          <a:xfrm>
            <a:off x="4004945" y="5202949"/>
            <a:ext cx="2387745" cy="646924"/>
          </a:xfrm>
          <a:prstGeom prst="rect">
            <a:avLst/>
          </a:prstGeom>
          <a:noFill/>
          <a:extLst>
            <a:ext uri="{909E8E84-426E-40DD-AFC4-6F175D3DCCD1}">
              <a14:hiddenFill xmlns:a14="http://schemas.microsoft.com/office/drawing/2010/main">
                <a:solidFill>
                  <a:srgbClr val="FFFFFF"/>
                </a:solidFill>
              </a14:hiddenFill>
            </a:ext>
          </a:extLst>
        </p:spPr>
      </p:pic>
      <p:sp>
        <p:nvSpPr>
          <p:cNvPr id="4098" name="向右箭號 17">
            <a:extLst>
              <a:ext uri="{FF2B5EF4-FFF2-40B4-BE49-F238E27FC236}">
                <a16:creationId xmlns:a16="http://schemas.microsoft.com/office/drawing/2014/main" id="{43EE336A-6771-513A-9249-22191A8911E8}"/>
              </a:ext>
            </a:extLst>
          </p:cNvPr>
          <p:cNvSpPr/>
          <p:nvPr/>
        </p:nvSpPr>
        <p:spPr>
          <a:xfrm>
            <a:off x="2180236" y="2571606"/>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54" name="向右箭號 17">
            <a:extLst>
              <a:ext uri="{FF2B5EF4-FFF2-40B4-BE49-F238E27FC236}">
                <a16:creationId xmlns:a16="http://schemas.microsoft.com/office/drawing/2014/main" id="{7B180AE6-613C-1AB2-DBCB-28572492DC6F}"/>
              </a:ext>
            </a:extLst>
          </p:cNvPr>
          <p:cNvSpPr/>
          <p:nvPr/>
        </p:nvSpPr>
        <p:spPr>
          <a:xfrm>
            <a:off x="2103501" y="4966364"/>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58" name="圖片 57" descr="一張含有 文字, 硬紙盒, 紫色, 箱子 的圖片&#10;&#10;自動產生的描述">
            <a:extLst>
              <a:ext uri="{FF2B5EF4-FFF2-40B4-BE49-F238E27FC236}">
                <a16:creationId xmlns:a16="http://schemas.microsoft.com/office/drawing/2014/main" id="{C80550FD-D86A-C6C4-670D-D0FEDE6654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983" y="4555117"/>
            <a:ext cx="1387747" cy="2043665"/>
          </a:xfrm>
          <a:prstGeom prst="rect">
            <a:avLst/>
          </a:prstGeom>
        </p:spPr>
      </p:pic>
      <p:pic>
        <p:nvPicPr>
          <p:cNvPr id="49" name="圖形 48" descr="雲朵 以實心填滿">
            <a:extLst>
              <a:ext uri="{FF2B5EF4-FFF2-40B4-BE49-F238E27FC236}">
                <a16:creationId xmlns:a16="http://schemas.microsoft.com/office/drawing/2014/main" id="{E3A21FA1-5F20-661B-19F1-145350985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2475" y="2063111"/>
            <a:ext cx="1350213" cy="1350213"/>
          </a:xfrm>
          <a:prstGeom prst="rect">
            <a:avLst/>
          </a:prstGeom>
        </p:spPr>
      </p:pic>
      <p:sp>
        <p:nvSpPr>
          <p:cNvPr id="3" name="文字方塊 2">
            <a:extLst>
              <a:ext uri="{FF2B5EF4-FFF2-40B4-BE49-F238E27FC236}">
                <a16:creationId xmlns:a16="http://schemas.microsoft.com/office/drawing/2014/main" id="{847D0A70-D30E-774D-AF93-59A80A610CAA}"/>
              </a:ext>
            </a:extLst>
          </p:cNvPr>
          <p:cNvSpPr txBox="1"/>
          <p:nvPr/>
        </p:nvSpPr>
        <p:spPr>
          <a:xfrm>
            <a:off x="849922" y="1563841"/>
            <a:ext cx="107733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solidFill>
                  <a:schemeClr val="bg1"/>
                </a:solidFill>
                <a:latin typeface="微軟正黑體"/>
                <a:ea typeface="微軟正黑體"/>
                <a:cs typeface="Arial"/>
              </a:rPr>
              <a:t>透過 QNAP 多元的產品線，可以讓您從 1GbE 的網路環境，快速升級到 10 GbE。讓您依需求快速為 QNAP NAS、Windows</a:t>
            </a:r>
            <a:r>
              <a:rPr lang="zh-TW" altLang="en-US" sz="1600" baseline="30000">
                <a:solidFill>
                  <a:schemeClr val="bg1"/>
                </a:solidFill>
                <a:latin typeface="微軟正黑體"/>
                <a:ea typeface="微軟正黑體"/>
                <a:cs typeface="Arial"/>
              </a:rPr>
              <a:t>®</a:t>
            </a:r>
            <a:r>
              <a:rPr lang="zh-TW" altLang="en-US" sz="1600">
                <a:solidFill>
                  <a:schemeClr val="bg1"/>
                </a:solidFill>
                <a:latin typeface="微軟正黑體"/>
                <a:ea typeface="微軟正黑體"/>
                <a:cs typeface="Arial"/>
              </a:rPr>
              <a:t> 及 Ubuntu</a:t>
            </a:r>
            <a:r>
              <a:rPr lang="zh-TW" altLang="en-US" sz="1600" baseline="30000">
                <a:solidFill>
                  <a:schemeClr val="bg1"/>
                </a:solidFill>
                <a:latin typeface="微軟正黑體"/>
                <a:ea typeface="微軟正黑體"/>
                <a:cs typeface="Arial"/>
              </a:rPr>
              <a:t>®</a:t>
            </a:r>
            <a:r>
              <a:rPr lang="zh-TW" altLang="en-US" sz="1600">
                <a:solidFill>
                  <a:schemeClr val="bg1"/>
                </a:solidFill>
                <a:latin typeface="微軟正黑體"/>
                <a:ea typeface="微軟正黑體"/>
                <a:cs typeface="Arial"/>
              </a:rPr>
              <a:t> 電腦／伺服器添增高速 10GbE 網路埠，加速大檔分享與密集資料傳輸，滿足高頻寬應用情境。</a:t>
            </a:r>
          </a:p>
        </p:txBody>
      </p:sp>
      <p:sp>
        <p:nvSpPr>
          <p:cNvPr id="14" name="TextBox 5">
            <a:extLst>
              <a:ext uri="{FF2B5EF4-FFF2-40B4-BE49-F238E27FC236}">
                <a16:creationId xmlns:a16="http://schemas.microsoft.com/office/drawing/2014/main" id="{123032AF-6734-D64A-8A98-ECB009C9F62B}"/>
              </a:ext>
            </a:extLst>
          </p:cNvPr>
          <p:cNvSpPr txBox="1"/>
          <p:nvPr/>
        </p:nvSpPr>
        <p:spPr>
          <a:xfrm>
            <a:off x="2583635" y="4422461"/>
            <a:ext cx="1436042" cy="307777"/>
          </a:xfrm>
          <a:prstGeom prst="rect">
            <a:avLst/>
          </a:prstGeom>
          <a:noFill/>
        </p:spPr>
        <p:txBody>
          <a:bodyPr wrap="square" lIns="91440" tIns="45720" rIns="91440" bIns="45720" rtlCol="0" anchor="t">
            <a:spAutoFit/>
          </a:bodyPr>
          <a:lstStyle/>
          <a:p>
            <a:pPr algn="ctr"/>
            <a:r>
              <a:rPr lang="en-US" sz="1400" b="1">
                <a:solidFill>
                  <a:schemeClr val="bg1"/>
                </a:solidFill>
              </a:rPr>
              <a:t>QXG-10G2T</a:t>
            </a:r>
            <a:endParaRPr lang="en-US" sz="1400" b="1">
              <a:solidFill>
                <a:schemeClr val="bg1"/>
              </a:solidFill>
              <a:ea typeface="新細明體"/>
            </a:endParaRPr>
          </a:p>
        </p:txBody>
      </p:sp>
      <p:sp>
        <p:nvSpPr>
          <p:cNvPr id="17" name="TextBox 13">
            <a:extLst>
              <a:ext uri="{FF2B5EF4-FFF2-40B4-BE49-F238E27FC236}">
                <a16:creationId xmlns:a16="http://schemas.microsoft.com/office/drawing/2014/main" id="{F9B3C1CC-A88B-DB4C-84C1-DF81A473AA36}"/>
              </a:ext>
            </a:extLst>
          </p:cNvPr>
          <p:cNvSpPr txBox="1"/>
          <p:nvPr/>
        </p:nvSpPr>
        <p:spPr>
          <a:xfrm>
            <a:off x="3944278" y="3288486"/>
            <a:ext cx="1387747" cy="338554"/>
          </a:xfrm>
          <a:prstGeom prst="rect">
            <a:avLst/>
          </a:prstGeom>
          <a:noFill/>
        </p:spPr>
        <p:txBody>
          <a:bodyPr wrap="square" rtlCol="0">
            <a:spAutoFit/>
          </a:bodyPr>
          <a:lstStyle/>
          <a:p>
            <a:r>
              <a:rPr lang="en-US" sz="1600" b="1">
                <a:solidFill>
                  <a:schemeClr val="bg1"/>
                </a:solidFill>
                <a:latin typeface="微軟正黑體" panose="020B0604030504040204" pitchFamily="34" charset="-120"/>
                <a:ea typeface="微軟正黑體" panose="020B0604030504040204" pitchFamily="34" charset="-120"/>
              </a:rPr>
              <a:t>1GbE</a:t>
            </a:r>
            <a:r>
              <a:rPr lang="zh-TW" altLang="en-US" sz="1600" b="1">
                <a:solidFill>
                  <a:schemeClr val="bg1"/>
                </a:solidFill>
                <a:latin typeface="微軟正黑體" panose="020B0604030504040204" pitchFamily="34" charset="-120"/>
                <a:ea typeface="微軟正黑體" panose="020B0604030504040204" pitchFamily="34" charset="-120"/>
              </a:rPr>
              <a:t> 交換器</a:t>
            </a:r>
            <a:endParaRPr lang="en-US" sz="1600" b="1">
              <a:solidFill>
                <a:schemeClr val="bg1"/>
              </a:solidFill>
              <a:latin typeface="微軟正黑體" panose="020B0604030504040204" pitchFamily="34" charset="-120"/>
              <a:ea typeface="微軟正黑體" panose="020B0604030504040204" pitchFamily="34" charset="-120"/>
            </a:endParaRPr>
          </a:p>
        </p:txBody>
      </p:sp>
      <p:sp>
        <p:nvSpPr>
          <p:cNvPr id="25" name="Down Arrow 35">
            <a:extLst>
              <a:ext uri="{FF2B5EF4-FFF2-40B4-BE49-F238E27FC236}">
                <a16:creationId xmlns:a16="http://schemas.microsoft.com/office/drawing/2014/main" id="{1D631873-ED24-6945-92F5-0C713277644E}"/>
              </a:ext>
            </a:extLst>
          </p:cNvPr>
          <p:cNvSpPr/>
          <p:nvPr/>
        </p:nvSpPr>
        <p:spPr>
          <a:xfrm>
            <a:off x="5033749" y="3636839"/>
            <a:ext cx="590303" cy="589718"/>
          </a:xfrm>
          <a:prstGeom prst="downArrow">
            <a:avLst/>
          </a:prstGeom>
          <a:blipFill dpi="0" rotWithShape="1">
            <a:blip r:embed="rId1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TextBox 13">
            <a:extLst>
              <a:ext uri="{FF2B5EF4-FFF2-40B4-BE49-F238E27FC236}">
                <a16:creationId xmlns:a16="http://schemas.microsoft.com/office/drawing/2014/main" id="{2EA13E87-D8C4-40D7-85DB-C11300D54423}"/>
              </a:ext>
            </a:extLst>
          </p:cNvPr>
          <p:cNvSpPr txBox="1"/>
          <p:nvPr/>
        </p:nvSpPr>
        <p:spPr>
          <a:xfrm>
            <a:off x="4422102" y="2614496"/>
            <a:ext cx="791626" cy="369332"/>
          </a:xfrm>
          <a:prstGeom prst="rect">
            <a:avLst/>
          </a:prstGeom>
          <a:noFill/>
        </p:spPr>
        <p:txBody>
          <a:bodyPr wrap="square" rtlCol="0">
            <a:spAutoFit/>
          </a:bodyPr>
          <a:lstStyle/>
          <a:p>
            <a:r>
              <a:rPr lang="en-US"/>
              <a:t>1GbE</a:t>
            </a:r>
          </a:p>
        </p:txBody>
      </p:sp>
      <p:sp>
        <p:nvSpPr>
          <p:cNvPr id="2" name="標題 1">
            <a:extLst>
              <a:ext uri="{FF2B5EF4-FFF2-40B4-BE49-F238E27FC236}">
                <a16:creationId xmlns:a16="http://schemas.microsoft.com/office/drawing/2014/main" id="{531CBBA5-7535-BD56-E59C-0401913A36F7}"/>
              </a:ext>
            </a:extLst>
          </p:cNvPr>
          <p:cNvSpPr>
            <a:spLocks noGrp="1"/>
          </p:cNvSpPr>
          <p:nvPr>
            <p:ph type="title"/>
          </p:nvPr>
        </p:nvSpPr>
        <p:spPr/>
        <p:txBody>
          <a:bodyPr/>
          <a:lstStyle/>
          <a:p>
            <a:r>
              <a:rPr lang="en-US" altLang="zh-TW" sz="4000" b="1"/>
              <a:t>PC</a:t>
            </a:r>
            <a:r>
              <a:rPr lang="zh-TW" altLang="en-US" sz="4000" b="1"/>
              <a:t> </a:t>
            </a:r>
            <a:r>
              <a:rPr lang="en-US" altLang="zh-TW" sz="4000" b="1"/>
              <a:t>/</a:t>
            </a:r>
            <a:r>
              <a:rPr lang="zh-TW" altLang="en-US" sz="4000" b="1"/>
              <a:t> 工作站經濟提速方案</a:t>
            </a:r>
            <a:endParaRPr lang="zh-TW" altLang="en-US"/>
          </a:p>
        </p:txBody>
      </p:sp>
      <p:pic>
        <p:nvPicPr>
          <p:cNvPr id="4" name="圖片 3" descr="一張含有 文字, 硬紙盒, 紫色, 箱子 的圖片&#10;&#10;自動產生的描述">
            <a:extLst>
              <a:ext uri="{FF2B5EF4-FFF2-40B4-BE49-F238E27FC236}">
                <a16:creationId xmlns:a16="http://schemas.microsoft.com/office/drawing/2014/main" id="{5C54E30D-A772-66A9-9C0A-91F06135BC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8377" y="2199489"/>
            <a:ext cx="1387747" cy="2043665"/>
          </a:xfrm>
          <a:prstGeom prst="rect">
            <a:avLst/>
          </a:prstGeom>
        </p:spPr>
      </p:pic>
      <p:sp>
        <p:nvSpPr>
          <p:cNvPr id="31" name="文字方塊 30">
            <a:extLst>
              <a:ext uri="{FF2B5EF4-FFF2-40B4-BE49-F238E27FC236}">
                <a16:creationId xmlns:a16="http://schemas.microsoft.com/office/drawing/2014/main" id="{4384944F-CD6F-7F58-FC14-DB4B80F4E902}"/>
              </a:ext>
            </a:extLst>
          </p:cNvPr>
          <p:cNvSpPr txBox="1"/>
          <p:nvPr/>
        </p:nvSpPr>
        <p:spPr>
          <a:xfrm>
            <a:off x="2627285" y="2709941"/>
            <a:ext cx="1074458" cy="369332"/>
          </a:xfrm>
          <a:prstGeom prst="rect">
            <a:avLst/>
          </a:prstGeom>
          <a:noFill/>
        </p:spPr>
        <p:txBody>
          <a:bodyPr wrap="square" rtlCol="0">
            <a:spAutoFit/>
          </a:bodyPr>
          <a:lstStyle/>
          <a:p>
            <a:pPr algn="ctr"/>
            <a:r>
              <a:rPr lang="en-US" altLang="zh-TW" b="1"/>
              <a:t>CAT 5e</a:t>
            </a:r>
            <a:endParaRPr lang="zh-TW" altLang="en-US" b="1"/>
          </a:p>
        </p:txBody>
      </p:sp>
      <p:pic>
        <p:nvPicPr>
          <p:cNvPr id="36" name="圖形 35">
            <a:extLst>
              <a:ext uri="{FF2B5EF4-FFF2-40B4-BE49-F238E27FC236}">
                <a16:creationId xmlns:a16="http://schemas.microsoft.com/office/drawing/2014/main" id="{02D34F9E-6A75-647F-5528-6CBFF75AC7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4339" y="2631184"/>
            <a:ext cx="1148235" cy="879177"/>
          </a:xfrm>
          <a:prstGeom prst="rect">
            <a:avLst/>
          </a:prstGeom>
        </p:spPr>
      </p:pic>
      <p:sp>
        <p:nvSpPr>
          <p:cNvPr id="51" name="文字方塊 50">
            <a:extLst>
              <a:ext uri="{FF2B5EF4-FFF2-40B4-BE49-F238E27FC236}">
                <a16:creationId xmlns:a16="http://schemas.microsoft.com/office/drawing/2014/main" id="{0D801D5B-91C6-CCFC-7A05-6E7C6BE897DD}"/>
              </a:ext>
            </a:extLst>
          </p:cNvPr>
          <p:cNvSpPr txBox="1"/>
          <p:nvPr/>
        </p:nvSpPr>
        <p:spPr>
          <a:xfrm>
            <a:off x="6372291" y="3026134"/>
            <a:ext cx="1074458" cy="369332"/>
          </a:xfrm>
          <a:prstGeom prst="rect">
            <a:avLst/>
          </a:prstGeom>
          <a:noFill/>
        </p:spPr>
        <p:txBody>
          <a:bodyPr wrap="square" rtlCol="0">
            <a:spAutoFit/>
          </a:bodyPr>
          <a:lstStyle/>
          <a:p>
            <a:pPr algn="ctr"/>
            <a:r>
              <a:rPr lang="en-US" altLang="zh-TW" b="1"/>
              <a:t>CAT 5e</a:t>
            </a:r>
            <a:endParaRPr lang="zh-TW" altLang="en-US" b="1"/>
          </a:p>
        </p:txBody>
      </p:sp>
      <p:sp>
        <p:nvSpPr>
          <p:cNvPr id="55" name="文字方塊 54">
            <a:extLst>
              <a:ext uri="{FF2B5EF4-FFF2-40B4-BE49-F238E27FC236}">
                <a16:creationId xmlns:a16="http://schemas.microsoft.com/office/drawing/2014/main" id="{3246D744-64DF-89C5-B00B-7E050968F0D2}"/>
              </a:ext>
            </a:extLst>
          </p:cNvPr>
          <p:cNvSpPr txBox="1"/>
          <p:nvPr/>
        </p:nvSpPr>
        <p:spPr>
          <a:xfrm>
            <a:off x="2567047" y="5103850"/>
            <a:ext cx="1074458" cy="369332"/>
          </a:xfrm>
          <a:prstGeom prst="rect">
            <a:avLst/>
          </a:prstGeom>
          <a:noFill/>
        </p:spPr>
        <p:txBody>
          <a:bodyPr wrap="square" rtlCol="0">
            <a:spAutoFit/>
          </a:bodyPr>
          <a:lstStyle/>
          <a:p>
            <a:pPr algn="ctr"/>
            <a:r>
              <a:rPr lang="en-US" altLang="zh-TW" b="1"/>
              <a:t>CAT 6</a:t>
            </a:r>
            <a:endParaRPr lang="zh-TW" altLang="en-US" b="1"/>
          </a:p>
        </p:txBody>
      </p:sp>
      <p:pic>
        <p:nvPicPr>
          <p:cNvPr id="35" name="Picture 4">
            <a:extLst>
              <a:ext uri="{FF2B5EF4-FFF2-40B4-BE49-F238E27FC236}">
                <a16:creationId xmlns:a16="http://schemas.microsoft.com/office/drawing/2014/main" id="{CCCCD89D-D325-8A4D-0822-A1C6309AA71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476212" y="4423373"/>
            <a:ext cx="1342972" cy="839506"/>
          </a:xfrm>
          <a:prstGeom prst="rect">
            <a:avLst/>
          </a:prstGeom>
        </p:spPr>
      </p:pic>
      <p:pic>
        <p:nvPicPr>
          <p:cNvPr id="5" name="圖片 4" descr="一張含有 文字, 電子產品, 螢幕擷取畫面 的圖片&#10;&#10;自動產生的描述">
            <a:extLst>
              <a:ext uri="{FF2B5EF4-FFF2-40B4-BE49-F238E27FC236}">
                <a16:creationId xmlns:a16="http://schemas.microsoft.com/office/drawing/2014/main" id="{4EC51683-6EE4-1E05-058E-AE773ADD86EF}"/>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92250" y="2885462"/>
            <a:ext cx="1570450" cy="981706"/>
          </a:xfrm>
          <a:prstGeom prst="rect">
            <a:avLst/>
          </a:prstGeom>
        </p:spPr>
      </p:pic>
      <p:sp>
        <p:nvSpPr>
          <p:cNvPr id="6" name="TextBox 34">
            <a:extLst>
              <a:ext uri="{FF2B5EF4-FFF2-40B4-BE49-F238E27FC236}">
                <a16:creationId xmlns:a16="http://schemas.microsoft.com/office/drawing/2014/main" id="{05E132AD-03BD-AFCA-6242-24DFC81E5A15}"/>
              </a:ext>
            </a:extLst>
          </p:cNvPr>
          <p:cNvSpPr txBox="1"/>
          <p:nvPr/>
        </p:nvSpPr>
        <p:spPr>
          <a:xfrm>
            <a:off x="9067246" y="3554526"/>
            <a:ext cx="1338238" cy="307777"/>
          </a:xfrm>
          <a:prstGeom prst="rect">
            <a:avLst/>
          </a:prstGeom>
          <a:noFill/>
        </p:spPr>
        <p:txBody>
          <a:bodyPr wrap="square" lIns="91440" tIns="45720" rIns="91440" bIns="45720" rtlCol="0" anchor="t">
            <a:spAutoFit/>
          </a:bodyPr>
          <a:lstStyle/>
          <a:p>
            <a:r>
              <a:rPr lang="en-US" sz="1400" b="1" dirty="0">
                <a:solidFill>
                  <a:schemeClr val="bg1"/>
                </a:solidFill>
                <a:latin typeface="+mj-lt"/>
              </a:rPr>
              <a:t>TS-6</a:t>
            </a:r>
            <a:r>
              <a:rPr lang="en-US" altLang="zh-TW" sz="1400" b="1" dirty="0">
                <a:solidFill>
                  <a:schemeClr val="bg1"/>
                </a:solidFill>
                <a:latin typeface="+mj-lt"/>
              </a:rPr>
              <a:t>73A</a:t>
            </a:r>
            <a:endParaRPr lang="en-US" sz="1400" b="1" dirty="0">
              <a:solidFill>
                <a:schemeClr val="bg1"/>
              </a:solidFill>
              <a:latin typeface="+mj-lt"/>
              <a:cs typeface="Calibri"/>
            </a:endParaRPr>
          </a:p>
        </p:txBody>
      </p:sp>
    </p:spTree>
    <p:extLst>
      <p:ext uri="{BB962C8B-B14F-4D97-AF65-F5344CB8AC3E}">
        <p14:creationId xmlns:p14="http://schemas.microsoft.com/office/powerpoint/2010/main" val="2625717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1202" y="4384943"/>
            <a:ext cx="3891395" cy="24321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QSW-M2106PR-2S2T | Spéc. du matériel | QN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097" y="4471492"/>
            <a:ext cx="3315213" cy="2072008"/>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a:extLst>
              <a:ext uri="{FF2B5EF4-FFF2-40B4-BE49-F238E27FC236}">
                <a16:creationId xmlns:a16="http://schemas.microsoft.com/office/drawing/2014/main" id="{DEEBD5A9-E687-4F43-AC3F-7F04C5195FC9}"/>
              </a:ext>
            </a:extLst>
          </p:cNvPr>
          <p:cNvSpPr/>
          <p:nvPr/>
        </p:nvSpPr>
        <p:spPr>
          <a:xfrm>
            <a:off x="9112814" y="4140093"/>
            <a:ext cx="1801061" cy="584340"/>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 name="矩形 35">
            <a:extLst>
              <a:ext uri="{FF2B5EF4-FFF2-40B4-BE49-F238E27FC236}">
                <a16:creationId xmlns:a16="http://schemas.microsoft.com/office/drawing/2014/main" id="{9313256D-445E-43B7-AD87-4E8EC3B44F86}"/>
              </a:ext>
            </a:extLst>
          </p:cNvPr>
          <p:cNvSpPr/>
          <p:nvPr/>
        </p:nvSpPr>
        <p:spPr>
          <a:xfrm>
            <a:off x="7345701" y="4403929"/>
            <a:ext cx="1638044" cy="320504"/>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矩形 36">
            <a:extLst>
              <a:ext uri="{FF2B5EF4-FFF2-40B4-BE49-F238E27FC236}">
                <a16:creationId xmlns:a16="http://schemas.microsoft.com/office/drawing/2014/main" id="{8B20265F-6F73-460A-B9D1-0F565379B51E}"/>
              </a:ext>
            </a:extLst>
          </p:cNvPr>
          <p:cNvSpPr/>
          <p:nvPr/>
        </p:nvSpPr>
        <p:spPr>
          <a:xfrm>
            <a:off x="3962244" y="4140093"/>
            <a:ext cx="2419437" cy="584340"/>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矩形 37">
            <a:extLst>
              <a:ext uri="{FF2B5EF4-FFF2-40B4-BE49-F238E27FC236}">
                <a16:creationId xmlns:a16="http://schemas.microsoft.com/office/drawing/2014/main" id="{DAA6A8E0-BF20-48D9-9E08-B9CEB70AB030}"/>
              </a:ext>
            </a:extLst>
          </p:cNvPr>
          <p:cNvSpPr/>
          <p:nvPr/>
        </p:nvSpPr>
        <p:spPr>
          <a:xfrm>
            <a:off x="2078182" y="4378511"/>
            <a:ext cx="1809179" cy="345921"/>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矩形 38">
            <a:extLst>
              <a:ext uri="{FF2B5EF4-FFF2-40B4-BE49-F238E27FC236}">
                <a16:creationId xmlns:a16="http://schemas.microsoft.com/office/drawing/2014/main" id="{C3922BAB-8F3F-48E2-8C06-4CFAE4BE57FE}"/>
              </a:ext>
            </a:extLst>
          </p:cNvPr>
          <p:cNvSpPr/>
          <p:nvPr/>
        </p:nvSpPr>
        <p:spPr>
          <a:xfrm>
            <a:off x="6465837" y="1529239"/>
            <a:ext cx="2158420" cy="389784"/>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39">
            <a:extLst>
              <a:ext uri="{FF2B5EF4-FFF2-40B4-BE49-F238E27FC236}">
                <a16:creationId xmlns:a16="http://schemas.microsoft.com/office/drawing/2014/main" id="{936FB353-09B8-4225-8E24-B6637F8E5794}"/>
              </a:ext>
            </a:extLst>
          </p:cNvPr>
          <p:cNvSpPr/>
          <p:nvPr/>
        </p:nvSpPr>
        <p:spPr>
          <a:xfrm>
            <a:off x="3964431" y="1529239"/>
            <a:ext cx="2117697" cy="389784"/>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片 40">
            <a:extLst>
              <a:ext uri="{FF2B5EF4-FFF2-40B4-BE49-F238E27FC236}">
                <a16:creationId xmlns:a16="http://schemas.microsoft.com/office/drawing/2014/main" id="{D3E6F258-775B-4EF8-B714-555862DB11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22321" y="816654"/>
            <a:ext cx="7449051" cy="4656485"/>
          </a:xfrm>
          <a:prstGeom prst="rect">
            <a:avLst/>
          </a:prstGeom>
          <a:noFill/>
          <a:effectLst>
            <a:outerShdw blurRad="381000" dist="330200" dir="8100000" sx="95000" sy="95000" algn="tr" rotWithShape="0">
              <a:prstClr val="black">
                <a:alpha val="49000"/>
              </a:prstClr>
            </a:outerShdw>
          </a:effectLst>
        </p:spPr>
      </p:pic>
      <p:sp>
        <p:nvSpPr>
          <p:cNvPr id="42" name="矩形 41">
            <a:extLst>
              <a:ext uri="{FF2B5EF4-FFF2-40B4-BE49-F238E27FC236}">
                <a16:creationId xmlns:a16="http://schemas.microsoft.com/office/drawing/2014/main" id="{BA465CC2-A65C-4BC0-8500-C8C1260D9CF9}"/>
              </a:ext>
            </a:extLst>
          </p:cNvPr>
          <p:cNvSpPr/>
          <p:nvPr/>
        </p:nvSpPr>
        <p:spPr>
          <a:xfrm>
            <a:off x="3834583" y="2768429"/>
            <a:ext cx="2354097" cy="968783"/>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3" name="直線單箭頭接點 42">
            <a:extLst>
              <a:ext uri="{FF2B5EF4-FFF2-40B4-BE49-F238E27FC236}">
                <a16:creationId xmlns:a16="http://schemas.microsoft.com/office/drawing/2014/main" id="{0A63DAA6-2F4E-4DA7-A25B-63D708A81064}"/>
              </a:ext>
            </a:extLst>
          </p:cNvPr>
          <p:cNvCxnSpPr>
            <a:cxnSpLocks/>
          </p:cNvCxnSpPr>
          <p:nvPr/>
        </p:nvCxnSpPr>
        <p:spPr>
          <a:xfrm flipV="1">
            <a:off x="5023280" y="1939797"/>
            <a:ext cx="0" cy="814535"/>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876D6787-75BA-430D-B5D0-ED5C1127E0F2}"/>
              </a:ext>
            </a:extLst>
          </p:cNvPr>
          <p:cNvSpPr txBox="1"/>
          <p:nvPr/>
        </p:nvSpPr>
        <p:spPr>
          <a:xfrm>
            <a:off x="4082148" y="1594105"/>
            <a:ext cx="18822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00" b="1">
                <a:solidFill>
                  <a:schemeClr val="bg1"/>
                </a:solidFill>
                <a:latin typeface="+mj-lt"/>
                <a:ea typeface="微軟正黑體"/>
                <a:sym typeface="Arial" panose="020B0604020202020204" pitchFamily="34" charset="0"/>
              </a:rPr>
              <a:t>8 </a:t>
            </a:r>
            <a:r>
              <a:rPr lang="zh-TW" altLang="en-US" sz="1000" b="1">
                <a:solidFill>
                  <a:schemeClr val="bg1"/>
                </a:solidFill>
                <a:latin typeface="+mj-lt"/>
                <a:ea typeface="微軟正黑體"/>
                <a:sym typeface="Arial" panose="020B0604020202020204" pitchFamily="34" charset="0"/>
              </a:rPr>
              <a:t>埠</a:t>
            </a:r>
            <a:r>
              <a:rPr lang="en-GB" altLang="zh-TW" sz="1000" b="1">
                <a:solidFill>
                  <a:schemeClr val="bg1"/>
                </a:solidFill>
                <a:latin typeface="+mj-lt"/>
                <a:ea typeface="微軟正黑體"/>
                <a:sym typeface="Arial" panose="020B0604020202020204" pitchFamily="34" charset="0"/>
              </a:rPr>
              <a:t> 10GbE SFP+ </a:t>
            </a:r>
            <a:r>
              <a:rPr lang="zh-TW" altLang="en-US" sz="1000" b="1">
                <a:solidFill>
                  <a:schemeClr val="bg1"/>
                </a:solidFill>
                <a:latin typeface="+mj-lt"/>
                <a:ea typeface="微軟正黑體"/>
                <a:sym typeface="Arial" panose="020B0604020202020204" pitchFamily="34" charset="0"/>
              </a:rPr>
              <a:t>光纖埠</a:t>
            </a:r>
            <a:endParaRPr lang="en-GB" altLang="zh-TW" sz="1000" b="1">
              <a:solidFill>
                <a:schemeClr val="bg1"/>
              </a:solidFill>
              <a:latin typeface="+mj-lt"/>
              <a:ea typeface="微軟正黑體"/>
              <a:sym typeface="Arial" panose="020B0604020202020204" pitchFamily="34" charset="0"/>
            </a:endParaRPr>
          </a:p>
        </p:txBody>
      </p:sp>
      <p:sp>
        <p:nvSpPr>
          <p:cNvPr id="45" name="矩形 44">
            <a:extLst>
              <a:ext uri="{FF2B5EF4-FFF2-40B4-BE49-F238E27FC236}">
                <a16:creationId xmlns:a16="http://schemas.microsoft.com/office/drawing/2014/main" id="{0A8E06B3-BD6C-42DC-A1A2-2E40D06BCB4A}"/>
              </a:ext>
            </a:extLst>
          </p:cNvPr>
          <p:cNvSpPr/>
          <p:nvPr/>
        </p:nvSpPr>
        <p:spPr>
          <a:xfrm>
            <a:off x="6404802" y="2768429"/>
            <a:ext cx="2214720" cy="983596"/>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6" name="直線單箭頭接點 45">
            <a:extLst>
              <a:ext uri="{FF2B5EF4-FFF2-40B4-BE49-F238E27FC236}">
                <a16:creationId xmlns:a16="http://schemas.microsoft.com/office/drawing/2014/main" id="{04804F7F-AFEF-4E7E-A84E-0DAC021259D5}"/>
              </a:ext>
            </a:extLst>
          </p:cNvPr>
          <p:cNvCxnSpPr>
            <a:cxnSpLocks/>
          </p:cNvCxnSpPr>
          <p:nvPr/>
        </p:nvCxnSpPr>
        <p:spPr>
          <a:xfrm flipV="1">
            <a:off x="7512162" y="1939796"/>
            <a:ext cx="0" cy="828635"/>
          </a:xfrm>
          <a:prstGeom prst="straightConnector1">
            <a:avLst/>
          </a:prstGeom>
          <a:noFill/>
          <a:ln w="38100" cap="rnd" cmpd="sng">
            <a:solidFill>
              <a:srgbClr val="FF3C04"/>
            </a:solidFill>
            <a:prstDash val="solid"/>
            <a:round/>
            <a:headEnd type="none" w="med" len="lg"/>
            <a:tailEnd type="triangle" w="med" len="med"/>
          </a:ln>
        </p:spPr>
      </p:cxnSp>
      <p:sp>
        <p:nvSpPr>
          <p:cNvPr id="47" name="文字方塊 46">
            <a:extLst>
              <a:ext uri="{FF2B5EF4-FFF2-40B4-BE49-F238E27FC236}">
                <a16:creationId xmlns:a16="http://schemas.microsoft.com/office/drawing/2014/main" id="{A7C2C6D3-6A9D-4036-88EB-B86E82CE7A3F}"/>
              </a:ext>
            </a:extLst>
          </p:cNvPr>
          <p:cNvSpPr txBox="1"/>
          <p:nvPr/>
        </p:nvSpPr>
        <p:spPr>
          <a:xfrm>
            <a:off x="6432952" y="1594105"/>
            <a:ext cx="21584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00" b="1">
                <a:solidFill>
                  <a:schemeClr val="bg1"/>
                </a:solidFill>
                <a:latin typeface="+mj-lt"/>
                <a:ea typeface="微軟正黑體"/>
                <a:sym typeface="Arial" panose="020B0604020202020204" pitchFamily="34" charset="0"/>
              </a:rPr>
              <a:t>8 </a:t>
            </a:r>
            <a:r>
              <a:rPr lang="zh-TW" altLang="en-US" sz="1000" b="1">
                <a:solidFill>
                  <a:schemeClr val="bg1"/>
                </a:solidFill>
                <a:latin typeface="+mj-lt"/>
                <a:ea typeface="微軟正黑體"/>
                <a:sym typeface="Arial" panose="020B0604020202020204" pitchFamily="34" charset="0"/>
              </a:rPr>
              <a:t>埠</a:t>
            </a:r>
            <a:r>
              <a:rPr lang="en-GB" altLang="zh-TW" sz="1000" b="1">
                <a:solidFill>
                  <a:schemeClr val="bg1"/>
                </a:solidFill>
                <a:latin typeface="+mj-lt"/>
                <a:ea typeface="微軟正黑體"/>
                <a:sym typeface="Arial" panose="020B0604020202020204" pitchFamily="34" charset="0"/>
              </a:rPr>
              <a:t> 10GbE RJ45 </a:t>
            </a:r>
            <a:r>
              <a:rPr lang="en-GB" altLang="zh-TW" sz="1000" b="1" err="1">
                <a:solidFill>
                  <a:schemeClr val="bg1"/>
                </a:solidFill>
                <a:latin typeface="+mj-lt"/>
                <a:ea typeface="微軟正黑體"/>
                <a:sym typeface="Arial" panose="020B0604020202020204" pitchFamily="34" charset="0"/>
              </a:rPr>
              <a:t>乙太網路</a:t>
            </a:r>
            <a:r>
              <a:rPr lang="zh-TW" altLang="en-US" sz="1000" b="1">
                <a:solidFill>
                  <a:schemeClr val="bg1"/>
                </a:solidFill>
                <a:latin typeface="+mj-lt"/>
                <a:ea typeface="微軟正黑體"/>
                <a:sym typeface="Arial" panose="020B0604020202020204" pitchFamily="34" charset="0"/>
              </a:rPr>
              <a:t>埠</a:t>
            </a:r>
            <a:endParaRPr lang="en-GB" altLang="zh-TW" sz="1000" b="1">
              <a:solidFill>
                <a:schemeClr val="bg1"/>
              </a:solidFill>
              <a:latin typeface="+mj-lt"/>
              <a:ea typeface="微軟正黑體"/>
              <a:sym typeface="Arial" panose="020B0604020202020204" pitchFamily="34" charset="0"/>
            </a:endParaRPr>
          </a:p>
        </p:txBody>
      </p:sp>
      <p:sp>
        <p:nvSpPr>
          <p:cNvPr id="48" name="矩形 47">
            <a:extLst>
              <a:ext uri="{FF2B5EF4-FFF2-40B4-BE49-F238E27FC236}">
                <a16:creationId xmlns:a16="http://schemas.microsoft.com/office/drawing/2014/main" id="{E6C62583-712A-4E33-B05E-60823777C8AF}"/>
              </a:ext>
            </a:extLst>
          </p:cNvPr>
          <p:cNvSpPr/>
          <p:nvPr/>
        </p:nvSpPr>
        <p:spPr>
          <a:xfrm>
            <a:off x="2735163" y="5487600"/>
            <a:ext cx="1558845" cy="507343"/>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9" name="直線單箭頭接點 48">
            <a:extLst>
              <a:ext uri="{FF2B5EF4-FFF2-40B4-BE49-F238E27FC236}">
                <a16:creationId xmlns:a16="http://schemas.microsoft.com/office/drawing/2014/main" id="{139B56A1-6973-49D7-AA23-5D7B013FAAD9}"/>
              </a:ext>
            </a:extLst>
          </p:cNvPr>
          <p:cNvCxnSpPr>
            <a:cxnSpLocks/>
          </p:cNvCxnSpPr>
          <p:nvPr/>
        </p:nvCxnSpPr>
        <p:spPr>
          <a:xfrm flipV="1">
            <a:off x="2273775" y="4751548"/>
            <a:ext cx="757926" cy="727599"/>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50" name="文字方塊 49">
            <a:extLst>
              <a:ext uri="{FF2B5EF4-FFF2-40B4-BE49-F238E27FC236}">
                <a16:creationId xmlns:a16="http://schemas.microsoft.com/office/drawing/2014/main" id="{1CE7D643-3751-490C-A71B-F05BE20A5BFE}"/>
              </a:ext>
            </a:extLst>
          </p:cNvPr>
          <p:cNvSpPr txBox="1"/>
          <p:nvPr/>
        </p:nvSpPr>
        <p:spPr>
          <a:xfrm>
            <a:off x="2056740" y="4429470"/>
            <a:ext cx="184097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solidFill>
                  <a:schemeClr val="bg1"/>
                </a:solidFill>
                <a:latin typeface="+mj-lt"/>
                <a:ea typeface="微軟正黑體"/>
                <a:cs typeface="Arial"/>
                <a:sym typeface="Arial" panose="020B0604020202020204" pitchFamily="34" charset="0"/>
              </a:rPr>
              <a:t>8</a:t>
            </a:r>
            <a:r>
              <a:rPr lang="zh-TW" altLang="en-US" sz="1000" b="1">
                <a:solidFill>
                  <a:schemeClr val="bg1"/>
                </a:solidFill>
                <a:latin typeface="+mj-lt"/>
                <a:ea typeface="微軟正黑體"/>
                <a:cs typeface="Arial"/>
                <a:sym typeface="Arial" panose="020B0604020202020204" pitchFamily="34" charset="0"/>
              </a:rPr>
              <a:t> 埠 </a:t>
            </a:r>
            <a:r>
              <a:rPr lang="en-US" altLang="zh-TW" sz="1000" b="1">
                <a:solidFill>
                  <a:schemeClr val="bg1"/>
                </a:solidFill>
                <a:latin typeface="+mj-lt"/>
                <a:ea typeface="微軟正黑體"/>
                <a:cs typeface="Arial"/>
                <a:sym typeface="Arial" panose="020B0604020202020204" pitchFamily="34" charset="0"/>
              </a:rPr>
              <a:t>1</a:t>
            </a:r>
            <a:r>
              <a:rPr lang="en-GB" altLang="zh-TW" sz="1000" b="1" err="1">
                <a:solidFill>
                  <a:schemeClr val="bg1"/>
                </a:solidFill>
                <a:latin typeface="+mj-lt"/>
                <a:ea typeface="微軟正黑體"/>
                <a:cs typeface="Arial"/>
                <a:sym typeface="Arial" panose="020B0604020202020204" pitchFamily="34" charset="0"/>
              </a:rPr>
              <a:t>GbE</a:t>
            </a:r>
            <a:r>
              <a:rPr lang="en-GB" altLang="zh-TW" sz="1000" b="1">
                <a:solidFill>
                  <a:schemeClr val="bg1"/>
                </a:solidFill>
                <a:latin typeface="+mj-lt"/>
                <a:ea typeface="微軟正黑體"/>
                <a:cs typeface="Arial"/>
                <a:sym typeface="Arial" panose="020B0604020202020204" pitchFamily="34" charset="0"/>
              </a:rPr>
              <a:t> RJ45 </a:t>
            </a:r>
            <a:r>
              <a:rPr lang="zh-TW" altLang="en-US" sz="1000" b="1">
                <a:solidFill>
                  <a:schemeClr val="bg1"/>
                </a:solidFill>
                <a:latin typeface="+mj-lt"/>
                <a:ea typeface="微軟正黑體"/>
                <a:cs typeface="Arial"/>
                <a:sym typeface="Arial" panose="020B0604020202020204" pitchFamily="34" charset="0"/>
              </a:rPr>
              <a:t>乙太網路埠</a:t>
            </a:r>
            <a:endParaRPr lang="en-GB" altLang="zh-TW" sz="1000" b="1">
              <a:solidFill>
                <a:schemeClr val="bg1"/>
              </a:solidFill>
              <a:latin typeface="+mj-lt"/>
              <a:ea typeface="微軟正黑體"/>
              <a:cs typeface="Arial"/>
            </a:endParaRPr>
          </a:p>
        </p:txBody>
      </p:sp>
      <p:cxnSp>
        <p:nvCxnSpPr>
          <p:cNvPr id="51" name="直線單箭頭接點 50">
            <a:extLst>
              <a:ext uri="{FF2B5EF4-FFF2-40B4-BE49-F238E27FC236}">
                <a16:creationId xmlns:a16="http://schemas.microsoft.com/office/drawing/2014/main" id="{26C172D5-991B-4645-B950-F4FD32D7FB71}"/>
              </a:ext>
            </a:extLst>
          </p:cNvPr>
          <p:cNvCxnSpPr>
            <a:cxnSpLocks/>
          </p:cNvCxnSpPr>
          <p:nvPr/>
        </p:nvCxnSpPr>
        <p:spPr>
          <a:xfrm flipV="1">
            <a:off x="3887361" y="4751548"/>
            <a:ext cx="547753" cy="727599"/>
          </a:xfrm>
          <a:prstGeom prst="straightConnector1">
            <a:avLst/>
          </a:prstGeom>
          <a:noFill/>
          <a:ln w="38100" cap="rnd" cmpd="sng">
            <a:solidFill>
              <a:srgbClr val="FF3C04"/>
            </a:solidFill>
            <a:prstDash val="solid"/>
            <a:round/>
            <a:headEnd type="none" w="med" len="lg"/>
            <a:tailEnd type="triangle" w="med" len="med"/>
          </a:ln>
        </p:spPr>
      </p:cxnSp>
      <p:sp>
        <p:nvSpPr>
          <p:cNvPr id="52" name="文字方塊 51">
            <a:extLst>
              <a:ext uri="{FF2B5EF4-FFF2-40B4-BE49-F238E27FC236}">
                <a16:creationId xmlns:a16="http://schemas.microsoft.com/office/drawing/2014/main" id="{C7FC5632-207E-4FC1-BF69-1D70DF1A27E9}"/>
              </a:ext>
            </a:extLst>
          </p:cNvPr>
          <p:cNvSpPr txBox="1"/>
          <p:nvPr/>
        </p:nvSpPr>
        <p:spPr>
          <a:xfrm>
            <a:off x="3945279" y="4254563"/>
            <a:ext cx="24684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solidFill>
                  <a:schemeClr val="bg1"/>
                </a:solidFill>
                <a:latin typeface="+mj-lt"/>
                <a:ea typeface="微軟正黑體" panose="020B0604030504040204" pitchFamily="34" charset="-120"/>
                <a:sym typeface="Arial" panose="020B0604020202020204" pitchFamily="34" charset="0"/>
              </a:rPr>
              <a:t>2</a:t>
            </a:r>
            <a:r>
              <a:rPr lang="zh-TW" altLang="en-US" sz="1000" b="1">
                <a:solidFill>
                  <a:schemeClr val="bg1"/>
                </a:solidFill>
                <a:latin typeface="+mj-lt"/>
                <a:ea typeface="微軟正黑體" panose="020B0604030504040204" pitchFamily="34" charset="-120"/>
                <a:sym typeface="Arial" panose="020B0604020202020204" pitchFamily="34" charset="0"/>
              </a:rPr>
              <a:t> 埠</a:t>
            </a:r>
            <a:r>
              <a:rPr lang="en-GB" altLang="zh-TW" sz="1000" b="1">
                <a:solidFill>
                  <a:schemeClr val="bg1"/>
                </a:solidFill>
                <a:latin typeface="+mj-lt"/>
                <a:ea typeface="微軟正黑體" panose="020B0604030504040204" pitchFamily="34" charset="-120"/>
                <a:sym typeface="Arial" panose="020B0604020202020204" pitchFamily="34" charset="0"/>
              </a:rPr>
              <a:t> 10GbE SFP+/10GBASE-T </a:t>
            </a:r>
            <a:r>
              <a:rPr lang="zh-TW" altLang="en-US" sz="1000" b="1">
                <a:solidFill>
                  <a:schemeClr val="bg1"/>
                </a:solidFill>
                <a:latin typeface="+mj-lt"/>
                <a:ea typeface="微軟正黑體" panose="020B0604030504040204" pitchFamily="34" charset="-120"/>
                <a:sym typeface="Arial" panose="020B0604020202020204" pitchFamily="34" charset="0"/>
              </a:rPr>
              <a:t>複合埠</a:t>
            </a:r>
            <a:endParaRPr lang="en-US" altLang="zh-TW" sz="1000" b="1">
              <a:solidFill>
                <a:schemeClr val="bg1"/>
              </a:solidFill>
              <a:latin typeface="+mj-lt"/>
              <a:ea typeface="微軟正黑體" panose="020B0604030504040204" pitchFamily="34" charset="-120"/>
              <a:sym typeface="Arial" panose="020B0604020202020204" pitchFamily="34" charset="0"/>
            </a:endParaRPr>
          </a:p>
          <a:p>
            <a:pPr algn="ctr"/>
            <a:r>
              <a:rPr lang="en-US" altLang="zh-TW" sz="1000" b="1">
                <a:solidFill>
                  <a:schemeClr val="bg1"/>
                </a:solidFill>
                <a:latin typeface="+mj-lt"/>
                <a:ea typeface="微軟正黑體" panose="020B0604030504040204" pitchFamily="34" charset="-120"/>
                <a:sym typeface="Arial" panose="020B0604020202020204" pitchFamily="34" charset="0"/>
              </a:rPr>
              <a:t>2</a:t>
            </a:r>
            <a:r>
              <a:rPr lang="zh-TW" altLang="en-US" sz="1000" b="1">
                <a:solidFill>
                  <a:schemeClr val="bg1"/>
                </a:solidFill>
                <a:latin typeface="+mj-lt"/>
                <a:ea typeface="微軟正黑體" panose="020B0604030504040204" pitchFamily="34" charset="-120"/>
                <a:sym typeface="Arial" panose="020B0604020202020204" pitchFamily="34" charset="0"/>
              </a:rPr>
              <a:t> 埠 </a:t>
            </a:r>
            <a:r>
              <a:rPr lang="en-US" altLang="zh-TW" sz="1000" b="1">
                <a:solidFill>
                  <a:schemeClr val="bg1"/>
                </a:solidFill>
                <a:latin typeface="+mj-lt"/>
                <a:ea typeface="微軟正黑體" panose="020B0604030504040204" pitchFamily="34" charset="-120"/>
                <a:sym typeface="Arial" panose="020B0604020202020204" pitchFamily="34" charset="0"/>
              </a:rPr>
              <a:t>10</a:t>
            </a:r>
            <a:r>
              <a:rPr lang="zh-TW" altLang="en-US" sz="1000" b="1">
                <a:solidFill>
                  <a:schemeClr val="bg1"/>
                </a:solidFill>
                <a:latin typeface="+mj-lt"/>
                <a:ea typeface="微軟正黑體" panose="020B0604030504040204" pitchFamily="34" charset="-120"/>
                <a:sym typeface="Arial" panose="020B0604020202020204" pitchFamily="34" charset="0"/>
              </a:rPr>
              <a:t> </a:t>
            </a:r>
            <a:r>
              <a:rPr lang="en-US" altLang="zh-TW" sz="1000" b="1">
                <a:solidFill>
                  <a:schemeClr val="bg1"/>
                </a:solidFill>
                <a:latin typeface="+mj-lt"/>
                <a:ea typeface="微軟正黑體" panose="020B0604030504040204" pitchFamily="34" charset="-120"/>
                <a:sym typeface="Arial" panose="020B0604020202020204" pitchFamily="34" charset="0"/>
              </a:rPr>
              <a:t>GbE SFP+ </a:t>
            </a:r>
            <a:r>
              <a:rPr lang="zh-TW" altLang="en-US" sz="1000" b="1">
                <a:solidFill>
                  <a:schemeClr val="bg1"/>
                </a:solidFill>
                <a:latin typeface="+mj-lt"/>
                <a:ea typeface="微軟正黑體" panose="020B0604030504040204" pitchFamily="34" charset="-120"/>
                <a:sym typeface="Arial" panose="020B0604020202020204" pitchFamily="34" charset="0"/>
              </a:rPr>
              <a:t>光纖埠</a:t>
            </a:r>
            <a:endParaRPr lang="en-GB" altLang="zh-TW" sz="1000" b="1">
              <a:solidFill>
                <a:schemeClr val="bg1"/>
              </a:solidFill>
              <a:latin typeface="+mj-lt"/>
              <a:ea typeface="微軟正黑體" panose="020B0604030504040204" pitchFamily="34" charset="-120"/>
              <a:sym typeface="Arial" panose="020B0604020202020204" pitchFamily="34" charset="0"/>
            </a:endParaRPr>
          </a:p>
        </p:txBody>
      </p:sp>
      <p:sp>
        <p:nvSpPr>
          <p:cNvPr id="53" name="矩形: 圓角 5">
            <a:extLst>
              <a:ext uri="{FF2B5EF4-FFF2-40B4-BE49-F238E27FC236}">
                <a16:creationId xmlns:a16="http://schemas.microsoft.com/office/drawing/2014/main" id="{C849A4B6-E54F-4DBC-B72B-E2ED096435B4}"/>
              </a:ext>
            </a:extLst>
          </p:cNvPr>
          <p:cNvSpPr/>
          <p:nvPr/>
        </p:nvSpPr>
        <p:spPr>
          <a:xfrm>
            <a:off x="1049275" y="4680736"/>
            <a:ext cx="1715529" cy="432792"/>
          </a:xfrm>
          <a:prstGeom prst="roundRect">
            <a:avLst>
              <a:gd name="adj" fmla="val 50000"/>
            </a:avLst>
          </a:prstGeom>
          <a:noFill/>
        </p:spPr>
        <p:txBody>
          <a:bodyPr wrap="square" rtlCol="0">
            <a:spAutoFit/>
          </a:bodyP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QSW-M408-2C</a:t>
            </a:r>
          </a:p>
        </p:txBody>
      </p:sp>
      <p:sp>
        <p:nvSpPr>
          <p:cNvPr id="54" name="矩形 53">
            <a:extLst>
              <a:ext uri="{FF2B5EF4-FFF2-40B4-BE49-F238E27FC236}">
                <a16:creationId xmlns:a16="http://schemas.microsoft.com/office/drawing/2014/main" id="{58D27FD5-1737-45D7-A51B-B6845DED7320}"/>
              </a:ext>
            </a:extLst>
          </p:cNvPr>
          <p:cNvSpPr/>
          <p:nvPr/>
        </p:nvSpPr>
        <p:spPr>
          <a:xfrm>
            <a:off x="7725945" y="5383482"/>
            <a:ext cx="792961" cy="557283"/>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矩形 54">
            <a:extLst>
              <a:ext uri="{FF2B5EF4-FFF2-40B4-BE49-F238E27FC236}">
                <a16:creationId xmlns:a16="http://schemas.microsoft.com/office/drawing/2014/main" id="{79F0D1AA-2B6B-4CCE-904B-DAE83436DFAF}"/>
              </a:ext>
            </a:extLst>
          </p:cNvPr>
          <p:cNvSpPr/>
          <p:nvPr/>
        </p:nvSpPr>
        <p:spPr>
          <a:xfrm>
            <a:off x="8624257" y="5383482"/>
            <a:ext cx="1531940" cy="557283"/>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文字方塊 55">
            <a:extLst>
              <a:ext uri="{FF2B5EF4-FFF2-40B4-BE49-F238E27FC236}">
                <a16:creationId xmlns:a16="http://schemas.microsoft.com/office/drawing/2014/main" id="{CE101C33-88A1-42AA-8680-73053EF3CDDE}"/>
              </a:ext>
            </a:extLst>
          </p:cNvPr>
          <p:cNvSpPr txBox="1"/>
          <p:nvPr/>
        </p:nvSpPr>
        <p:spPr>
          <a:xfrm>
            <a:off x="7320250" y="4454539"/>
            <a:ext cx="16955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solidFill>
                  <a:schemeClr val="bg1"/>
                </a:solidFill>
                <a:latin typeface="+mj-lt"/>
                <a:ea typeface="微軟正黑體" panose="020B0604030504040204" pitchFamily="34" charset="-120"/>
                <a:sym typeface="Arial" panose="020B0604020202020204" pitchFamily="34" charset="0"/>
              </a:rPr>
              <a:t>6 </a:t>
            </a:r>
            <a:r>
              <a:rPr lang="zh-TW" altLang="en-US" sz="1000" b="1">
                <a:solidFill>
                  <a:schemeClr val="bg1"/>
                </a:solidFill>
                <a:latin typeface="+mj-lt"/>
                <a:ea typeface="微軟正黑體" panose="020B0604030504040204" pitchFamily="34" charset="-120"/>
                <a:sym typeface="Arial" panose="020B0604020202020204" pitchFamily="34" charset="0"/>
              </a:rPr>
              <a:t>埠 </a:t>
            </a:r>
            <a:r>
              <a:rPr lang="en-US" altLang="zh-TW" sz="1000" b="1">
                <a:solidFill>
                  <a:schemeClr val="bg1"/>
                </a:solidFill>
                <a:latin typeface="+mj-lt"/>
                <a:ea typeface="微軟正黑體" panose="020B0604030504040204" pitchFamily="34" charset="-120"/>
                <a:sym typeface="Arial" panose="020B0604020202020204" pitchFamily="34" charset="0"/>
              </a:rPr>
              <a:t>2.5</a:t>
            </a:r>
            <a:r>
              <a:rPr lang="en-GB" altLang="zh-TW" sz="1000" b="1" err="1">
                <a:solidFill>
                  <a:schemeClr val="bg1"/>
                </a:solidFill>
                <a:latin typeface="+mj-lt"/>
                <a:ea typeface="微軟正黑體" panose="020B0604030504040204" pitchFamily="34" charset="-120"/>
                <a:sym typeface="Arial" panose="020B0604020202020204" pitchFamily="34" charset="0"/>
              </a:rPr>
              <a:t>GbE</a:t>
            </a:r>
            <a:r>
              <a:rPr lang="en-GB" altLang="zh-TW" sz="1000" b="1">
                <a:solidFill>
                  <a:schemeClr val="bg1"/>
                </a:solidFill>
                <a:latin typeface="+mj-lt"/>
                <a:ea typeface="微軟正黑體" panose="020B0604030504040204" pitchFamily="34" charset="-120"/>
                <a:sym typeface="Arial" panose="020B0604020202020204" pitchFamily="34" charset="0"/>
              </a:rPr>
              <a:t> </a:t>
            </a:r>
            <a:r>
              <a:rPr lang="en-US" altLang="zh-TW" sz="1000" b="1">
                <a:solidFill>
                  <a:schemeClr val="bg1"/>
                </a:solidFill>
                <a:latin typeface="+mj-lt"/>
                <a:ea typeface="微軟正黑體" panose="020B0604030504040204" pitchFamily="34" charset="-120"/>
                <a:sym typeface="Arial" panose="020B0604020202020204" pitchFamily="34" charset="0"/>
              </a:rPr>
              <a:t>9</a:t>
            </a:r>
            <a:r>
              <a:rPr lang="en-GB" altLang="zh-TW" sz="1000" b="1">
                <a:solidFill>
                  <a:schemeClr val="bg1"/>
                </a:solidFill>
                <a:latin typeface="+mj-lt"/>
                <a:ea typeface="微軟正黑體" panose="020B0604030504040204" pitchFamily="34" charset="-120"/>
                <a:sym typeface="Arial" panose="020B0604020202020204" pitchFamily="34" charset="0"/>
              </a:rPr>
              <a:t>0 </a:t>
            </a:r>
            <a:r>
              <a:rPr lang="zh-TW" altLang="en-US" sz="1000" b="1">
                <a:solidFill>
                  <a:schemeClr val="bg1"/>
                </a:solidFill>
                <a:latin typeface="+mj-lt"/>
                <a:ea typeface="微軟正黑體" panose="020B0604030504040204" pitchFamily="34" charset="-120"/>
                <a:sym typeface="Arial" panose="020B0604020202020204" pitchFamily="34" charset="0"/>
              </a:rPr>
              <a:t>瓦 </a:t>
            </a:r>
            <a:r>
              <a:rPr lang="en-GB" altLang="zh-TW" sz="1000" b="1" err="1">
                <a:solidFill>
                  <a:schemeClr val="bg1"/>
                </a:solidFill>
                <a:latin typeface="+mj-lt"/>
                <a:ea typeface="微軟正黑體" panose="020B0604030504040204" pitchFamily="34" charset="-120"/>
                <a:sym typeface="Arial" panose="020B0604020202020204" pitchFamily="34" charset="0"/>
              </a:rPr>
              <a:t>PoE</a:t>
            </a:r>
            <a:r>
              <a:rPr lang="en-GB" altLang="zh-TW" sz="1000" b="1">
                <a:solidFill>
                  <a:schemeClr val="bg1"/>
                </a:solidFill>
                <a:latin typeface="+mj-lt"/>
                <a:ea typeface="微軟正黑體" panose="020B0604030504040204" pitchFamily="34" charset="-120"/>
                <a:sym typeface="Arial" panose="020B0604020202020204" pitchFamily="34" charset="0"/>
              </a:rPr>
              <a:t>+</a:t>
            </a:r>
            <a:r>
              <a:rPr lang="en-US" altLang="zh-TW" sz="1000" b="1">
                <a:solidFill>
                  <a:schemeClr val="bg1"/>
                </a:solidFill>
                <a:latin typeface="+mj-lt"/>
                <a:ea typeface="微軟正黑體" panose="020B0604030504040204" pitchFamily="34" charset="-120"/>
                <a:sym typeface="Arial" panose="020B0604020202020204" pitchFamily="34" charset="0"/>
              </a:rPr>
              <a:t>+</a:t>
            </a:r>
            <a:endParaRPr lang="en-GB" altLang="zh-TW" sz="1000" b="1">
              <a:solidFill>
                <a:schemeClr val="bg1"/>
              </a:solidFill>
              <a:latin typeface="+mj-lt"/>
              <a:ea typeface="微軟正黑體" panose="020B0604030504040204" pitchFamily="34" charset="-120"/>
              <a:sym typeface="Arial" panose="020B0604020202020204" pitchFamily="34" charset="0"/>
            </a:endParaRPr>
          </a:p>
        </p:txBody>
      </p:sp>
      <p:sp>
        <p:nvSpPr>
          <p:cNvPr id="57" name="文字方塊 56">
            <a:extLst>
              <a:ext uri="{FF2B5EF4-FFF2-40B4-BE49-F238E27FC236}">
                <a16:creationId xmlns:a16="http://schemas.microsoft.com/office/drawing/2014/main" id="{B97EEFE1-08DF-4321-BF58-7B229499FB25}"/>
              </a:ext>
            </a:extLst>
          </p:cNvPr>
          <p:cNvSpPr txBox="1"/>
          <p:nvPr/>
        </p:nvSpPr>
        <p:spPr>
          <a:xfrm>
            <a:off x="8983745" y="4223191"/>
            <a:ext cx="20370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solidFill>
                  <a:schemeClr val="bg1"/>
                </a:solidFill>
                <a:latin typeface="+mj-lt"/>
                <a:ea typeface="微軟正黑體"/>
                <a:cs typeface="Arial"/>
                <a:sym typeface="Arial" panose="020B0604020202020204" pitchFamily="34" charset="0"/>
              </a:rPr>
              <a:t>2 </a:t>
            </a:r>
            <a:r>
              <a:rPr lang="zh-TW" altLang="en-US" sz="1000" b="1">
                <a:solidFill>
                  <a:schemeClr val="bg1"/>
                </a:solidFill>
                <a:latin typeface="+mj-lt"/>
                <a:ea typeface="微軟正黑體"/>
                <a:cs typeface="Arial"/>
                <a:sym typeface="Arial" panose="020B0604020202020204" pitchFamily="34" charset="0"/>
              </a:rPr>
              <a:t>埠 </a:t>
            </a:r>
            <a:r>
              <a:rPr lang="en-US" altLang="zh-TW" sz="1000" b="1">
                <a:solidFill>
                  <a:schemeClr val="bg1"/>
                </a:solidFill>
                <a:latin typeface="+mj-lt"/>
                <a:ea typeface="微軟正黑體"/>
                <a:cs typeface="Arial"/>
                <a:sym typeface="Arial" panose="020B0604020202020204" pitchFamily="34" charset="0"/>
              </a:rPr>
              <a:t>10</a:t>
            </a:r>
            <a:r>
              <a:rPr lang="en-GB" altLang="zh-TW" sz="1000" b="1" err="1">
                <a:solidFill>
                  <a:schemeClr val="bg1"/>
                </a:solidFill>
                <a:latin typeface="+mj-lt"/>
                <a:ea typeface="微軟正黑體"/>
                <a:cs typeface="Arial"/>
                <a:sym typeface="Arial" panose="020B0604020202020204" pitchFamily="34" charset="0"/>
              </a:rPr>
              <a:t>GbE</a:t>
            </a:r>
            <a:r>
              <a:rPr lang="en-GB" altLang="zh-TW" sz="1000" b="1">
                <a:solidFill>
                  <a:schemeClr val="bg1"/>
                </a:solidFill>
                <a:latin typeface="+mj-lt"/>
                <a:ea typeface="微軟正黑體"/>
                <a:cs typeface="Arial"/>
                <a:sym typeface="Arial" panose="020B0604020202020204" pitchFamily="34" charset="0"/>
              </a:rPr>
              <a:t> 90 </a:t>
            </a:r>
            <a:r>
              <a:rPr lang="zh-TW" altLang="en-US" sz="1000" b="1">
                <a:solidFill>
                  <a:schemeClr val="bg1"/>
                </a:solidFill>
                <a:latin typeface="+mj-lt"/>
                <a:ea typeface="微軟正黑體"/>
                <a:cs typeface="Arial"/>
                <a:sym typeface="Arial" panose="020B0604020202020204" pitchFamily="34" charset="0"/>
              </a:rPr>
              <a:t>瓦 </a:t>
            </a:r>
            <a:r>
              <a:rPr lang="en-GB" altLang="zh-TW" sz="1000" b="1" err="1">
                <a:solidFill>
                  <a:schemeClr val="bg1"/>
                </a:solidFill>
                <a:latin typeface="+mj-lt"/>
                <a:ea typeface="微軟正黑體"/>
                <a:cs typeface="Arial"/>
                <a:sym typeface="Arial" panose="020B0604020202020204" pitchFamily="34" charset="0"/>
              </a:rPr>
              <a:t>PoE</a:t>
            </a:r>
            <a:r>
              <a:rPr lang="en-GB" altLang="zh-TW" sz="1000" b="1">
                <a:solidFill>
                  <a:schemeClr val="bg1"/>
                </a:solidFill>
                <a:latin typeface="+mj-lt"/>
                <a:ea typeface="微軟正黑體"/>
                <a:cs typeface="Arial"/>
                <a:sym typeface="Arial" panose="020B0604020202020204" pitchFamily="34" charset="0"/>
              </a:rPr>
              <a:t>++</a:t>
            </a:r>
          </a:p>
          <a:p>
            <a:pPr algn="ctr"/>
            <a:r>
              <a:rPr lang="en-GB" altLang="zh-TW" sz="1000" b="1">
                <a:solidFill>
                  <a:schemeClr val="bg1"/>
                </a:solidFill>
                <a:latin typeface="+mj-lt"/>
                <a:ea typeface="微軟正黑體"/>
                <a:cs typeface="Arial"/>
                <a:sym typeface="Arial" panose="020B0604020202020204" pitchFamily="34" charset="0"/>
              </a:rPr>
              <a:t>2 </a:t>
            </a:r>
            <a:r>
              <a:rPr lang="zh-TW" altLang="en-US" sz="1000" b="1">
                <a:solidFill>
                  <a:schemeClr val="bg1"/>
                </a:solidFill>
                <a:latin typeface="+mj-lt"/>
                <a:ea typeface="微軟正黑體"/>
                <a:cs typeface="Arial"/>
                <a:sym typeface="Arial" panose="020B0604020202020204" pitchFamily="34" charset="0"/>
              </a:rPr>
              <a:t>埠 </a:t>
            </a:r>
            <a:r>
              <a:rPr lang="en-US" altLang="zh-TW" sz="1000" b="1">
                <a:solidFill>
                  <a:schemeClr val="bg1"/>
                </a:solidFill>
                <a:latin typeface="+mj-lt"/>
                <a:ea typeface="微軟正黑體"/>
                <a:cs typeface="Arial"/>
                <a:sym typeface="Arial" panose="020B0604020202020204" pitchFamily="34" charset="0"/>
              </a:rPr>
              <a:t>10</a:t>
            </a:r>
            <a:r>
              <a:rPr lang="en-GB" altLang="zh-TW" sz="1000" b="1" err="1">
                <a:solidFill>
                  <a:schemeClr val="bg1"/>
                </a:solidFill>
                <a:latin typeface="+mj-lt"/>
                <a:ea typeface="微軟正黑體"/>
                <a:cs typeface="Arial"/>
                <a:sym typeface="Arial" panose="020B0604020202020204" pitchFamily="34" charset="0"/>
              </a:rPr>
              <a:t>GbE</a:t>
            </a:r>
            <a:r>
              <a:rPr lang="en-GB" altLang="zh-TW" sz="1000" b="1">
                <a:solidFill>
                  <a:schemeClr val="bg1"/>
                </a:solidFill>
                <a:latin typeface="+mj-lt"/>
                <a:ea typeface="微軟正黑體"/>
                <a:cs typeface="Arial"/>
                <a:sym typeface="Arial" panose="020B0604020202020204" pitchFamily="34" charset="0"/>
              </a:rPr>
              <a:t> SFP+ </a:t>
            </a:r>
            <a:r>
              <a:rPr lang="zh-TW" altLang="en-US" sz="1000" b="1">
                <a:solidFill>
                  <a:schemeClr val="bg1"/>
                </a:solidFill>
                <a:latin typeface="+mj-lt"/>
                <a:ea typeface="微軟正黑體"/>
                <a:cs typeface="Arial"/>
                <a:sym typeface="Arial" panose="020B0604020202020204" pitchFamily="34" charset="0"/>
              </a:rPr>
              <a:t>光纖埠</a:t>
            </a:r>
            <a:endParaRPr lang="en-GB" altLang="zh-TW" sz="1000" b="1">
              <a:solidFill>
                <a:schemeClr val="bg1"/>
              </a:solidFill>
              <a:latin typeface="+mj-lt"/>
              <a:ea typeface="微軟正黑體"/>
              <a:cs typeface="Arial"/>
              <a:sym typeface="Arial" panose="020B0604020202020204" pitchFamily="34" charset="0"/>
            </a:endParaRPr>
          </a:p>
        </p:txBody>
      </p:sp>
      <p:cxnSp>
        <p:nvCxnSpPr>
          <p:cNvPr id="58" name="直線單箭頭接點 57">
            <a:extLst>
              <a:ext uri="{FF2B5EF4-FFF2-40B4-BE49-F238E27FC236}">
                <a16:creationId xmlns:a16="http://schemas.microsoft.com/office/drawing/2014/main" id="{EE5BA25A-F405-4B3C-95B4-865600AF92E5}"/>
              </a:ext>
            </a:extLst>
          </p:cNvPr>
          <p:cNvCxnSpPr>
            <a:cxnSpLocks/>
            <a:stCxn id="55" idx="0"/>
          </p:cNvCxnSpPr>
          <p:nvPr/>
        </p:nvCxnSpPr>
        <p:spPr>
          <a:xfrm flipH="1" flipV="1">
            <a:off x="9383602" y="4724433"/>
            <a:ext cx="6625" cy="659049"/>
          </a:xfrm>
          <a:prstGeom prst="straightConnector1">
            <a:avLst/>
          </a:prstGeom>
          <a:noFill/>
          <a:ln w="38100" cap="rnd" cmpd="sng">
            <a:solidFill>
              <a:srgbClr val="FF3C04"/>
            </a:solidFill>
            <a:prstDash val="solid"/>
            <a:round/>
            <a:headEnd type="none" w="med" len="lg"/>
            <a:tailEnd type="triangle" w="med" len="med"/>
          </a:ln>
        </p:spPr>
      </p:cxnSp>
      <p:sp>
        <p:nvSpPr>
          <p:cNvPr id="59" name="矩形: 圓角 53">
            <a:extLst>
              <a:ext uri="{FF2B5EF4-FFF2-40B4-BE49-F238E27FC236}">
                <a16:creationId xmlns:a16="http://schemas.microsoft.com/office/drawing/2014/main" id="{7F55F5B4-5003-44D6-A0B8-E64645633DF8}"/>
              </a:ext>
            </a:extLst>
          </p:cNvPr>
          <p:cNvSpPr/>
          <p:nvPr/>
        </p:nvSpPr>
        <p:spPr>
          <a:xfrm>
            <a:off x="6188680" y="4647934"/>
            <a:ext cx="2214719" cy="432792"/>
          </a:xfrm>
          <a:prstGeom prst="roundRect">
            <a:avLst>
              <a:gd name="adj" fmla="val 50000"/>
            </a:avLst>
          </a:prstGeom>
          <a:noFill/>
        </p:spPr>
        <p:txBody>
          <a:bodyPr wrap="square" lIns="91440" tIns="45720" rIns="91440" bIns="45720" rtlCol="0" anchor="t">
            <a:spAutoFit/>
          </a:bodyPr>
          <a:lstStyle/>
          <a:p>
            <a:pPr algn="ctr"/>
            <a:r>
              <a:rPr lang="en-US" altLang="zh-TW" sz="1400" b="1">
                <a:solidFill>
                  <a:schemeClr val="bg1"/>
                </a:solidFill>
                <a:latin typeface="Arial"/>
                <a:ea typeface="微軟正黑體"/>
                <a:cs typeface="Arial"/>
                <a:sym typeface="Arial" panose="020B0604020202020204" pitchFamily="34" charset="0"/>
              </a:rPr>
              <a:t>QSW-M2106PR-2S2T</a:t>
            </a:r>
            <a:endPar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矩形 59">
            <a:extLst>
              <a:ext uri="{FF2B5EF4-FFF2-40B4-BE49-F238E27FC236}">
                <a16:creationId xmlns:a16="http://schemas.microsoft.com/office/drawing/2014/main" id="{FD6F960B-5F9D-49A5-9B84-00AC6BAA2F44}"/>
              </a:ext>
            </a:extLst>
          </p:cNvPr>
          <p:cNvSpPr/>
          <p:nvPr/>
        </p:nvSpPr>
        <p:spPr>
          <a:xfrm>
            <a:off x="1851683" y="5486564"/>
            <a:ext cx="827949" cy="508380"/>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矩形: 圓角 40">
            <a:extLst>
              <a:ext uri="{FF2B5EF4-FFF2-40B4-BE49-F238E27FC236}">
                <a16:creationId xmlns:a16="http://schemas.microsoft.com/office/drawing/2014/main" id="{B1BBC0C2-7E31-42AE-91B9-B14620559591}"/>
              </a:ext>
            </a:extLst>
          </p:cNvPr>
          <p:cNvSpPr/>
          <p:nvPr/>
        </p:nvSpPr>
        <p:spPr>
          <a:xfrm>
            <a:off x="2808093" y="1889111"/>
            <a:ext cx="2331659" cy="432792"/>
          </a:xfrm>
          <a:prstGeom prst="roundRect">
            <a:avLst>
              <a:gd name="adj" fmla="val 50000"/>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QSW-M3216R-8S8T</a:t>
            </a:r>
          </a:p>
        </p:txBody>
      </p:sp>
      <p:cxnSp>
        <p:nvCxnSpPr>
          <p:cNvPr id="62" name="直線單箭頭接點 61">
            <a:extLst>
              <a:ext uri="{FF2B5EF4-FFF2-40B4-BE49-F238E27FC236}">
                <a16:creationId xmlns:a16="http://schemas.microsoft.com/office/drawing/2014/main" id="{0A63DAA6-2F4E-4DA7-A25B-63D708A81064}"/>
              </a:ext>
            </a:extLst>
          </p:cNvPr>
          <p:cNvCxnSpPr>
            <a:cxnSpLocks/>
          </p:cNvCxnSpPr>
          <p:nvPr/>
        </p:nvCxnSpPr>
        <p:spPr>
          <a:xfrm flipH="1" flipV="1">
            <a:off x="8369300" y="4724433"/>
            <a:ext cx="8318" cy="598891"/>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72" name="文字方塊 71">
            <a:extLst>
              <a:ext uri="{FF2B5EF4-FFF2-40B4-BE49-F238E27FC236}">
                <a16:creationId xmlns:a16="http://schemas.microsoft.com/office/drawing/2014/main" id="{A78FE5FA-759B-05FD-AA84-F74B12B62A5F}"/>
              </a:ext>
            </a:extLst>
          </p:cNvPr>
          <p:cNvSpPr txBox="1"/>
          <p:nvPr/>
        </p:nvSpPr>
        <p:spPr>
          <a:xfrm>
            <a:off x="3637337" y="6261260"/>
            <a:ext cx="4917325" cy="338554"/>
          </a:xfrm>
          <a:prstGeom prst="rect">
            <a:avLst/>
          </a:prstGeom>
          <a:no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err="1">
                <a:solidFill>
                  <a:srgbClr val="93F0FF"/>
                </a:solidFill>
                <a:latin typeface="+mj-ea"/>
                <a:ea typeface="+mj-ea"/>
                <a:cs typeface="Arial"/>
                <a:hlinkClick r:id="rId6">
                  <a:extLst>
                    <a:ext uri="{A12FA001-AC4F-418D-AE19-62706E023703}">
                      <ahyp:hlinkClr xmlns:ahyp="http://schemas.microsoft.com/office/drawing/2018/hyperlinkcolor" val="tx"/>
                    </a:ext>
                  </a:extLst>
                </a:hlinkClick>
              </a:rPr>
              <a:t>更多可支援</a:t>
            </a:r>
            <a:r>
              <a:rPr lang="en-US" altLang="zh-TW" sz="1600" b="1">
                <a:solidFill>
                  <a:srgbClr val="93F0FF"/>
                </a:solidFill>
                <a:latin typeface="+mj-ea"/>
                <a:ea typeface="+mj-ea"/>
                <a:cs typeface="Arial"/>
                <a:hlinkClick r:id="rId6">
                  <a:extLst>
                    <a:ext uri="{A12FA001-AC4F-418D-AE19-62706E023703}">
                      <ahyp:hlinkClr xmlns:ahyp="http://schemas.microsoft.com/office/drawing/2018/hyperlinkcolor" val="tx"/>
                    </a:ext>
                  </a:extLst>
                </a:hlinkClick>
              </a:rPr>
              <a:t> 10GbE </a:t>
            </a:r>
            <a:r>
              <a:rPr lang="zh-TW" altLang="en-US" sz="1600" b="1">
                <a:solidFill>
                  <a:srgbClr val="93F0FF"/>
                </a:solidFill>
                <a:latin typeface="+mj-ea"/>
                <a:ea typeface="+mj-ea"/>
                <a:cs typeface="Arial"/>
                <a:hlinkClick r:id="rId6">
                  <a:extLst>
                    <a:ext uri="{A12FA001-AC4F-418D-AE19-62706E023703}">
                      <ahyp:hlinkClr xmlns:ahyp="http://schemas.microsoft.com/office/drawing/2018/hyperlinkcolor" val="tx"/>
                    </a:ext>
                  </a:extLst>
                </a:hlinkClick>
              </a:rPr>
              <a:t>網路速度</a:t>
            </a:r>
            <a:r>
              <a:rPr lang="en-US" altLang="zh-TW" sz="1600" b="1">
                <a:solidFill>
                  <a:srgbClr val="93F0FF"/>
                </a:solidFill>
                <a:latin typeface="+mj-ea"/>
                <a:ea typeface="+mj-ea"/>
                <a:cs typeface="Arial"/>
                <a:hlinkClick r:id="rId6">
                  <a:extLst>
                    <a:ext uri="{A12FA001-AC4F-418D-AE19-62706E023703}">
                      <ahyp:hlinkClr xmlns:ahyp="http://schemas.microsoft.com/office/drawing/2018/hyperlinkcolor" val="tx"/>
                    </a:ext>
                  </a:extLst>
                </a:hlinkClick>
              </a:rPr>
              <a:t>的 QNAP </a:t>
            </a:r>
            <a:r>
              <a:rPr lang="zh-TW" altLang="en-US" sz="1600" b="1">
                <a:solidFill>
                  <a:srgbClr val="93F0FF"/>
                </a:solidFill>
                <a:latin typeface="+mj-ea"/>
                <a:ea typeface="+mj-ea"/>
                <a:cs typeface="Arial"/>
                <a:hlinkClick r:id="rId6">
                  <a:extLst>
                    <a:ext uri="{A12FA001-AC4F-418D-AE19-62706E023703}">
                      <ahyp:hlinkClr xmlns:ahyp="http://schemas.microsoft.com/office/drawing/2018/hyperlinkcolor" val="tx"/>
                    </a:ext>
                  </a:extLst>
                </a:hlinkClick>
              </a:rPr>
              <a:t>網路交換器</a:t>
            </a:r>
            <a:endParaRPr lang="en-US" altLang="zh-TW" sz="1600" b="1">
              <a:solidFill>
                <a:srgbClr val="93F0FF"/>
              </a:solidFill>
              <a:latin typeface="+mj-ea"/>
              <a:ea typeface="+mj-ea"/>
              <a:cs typeface="Arial"/>
              <a:hlinkClick r:id="rId6">
                <a:extLst>
                  <a:ext uri="{A12FA001-AC4F-418D-AE19-62706E023703}">
                    <ahyp:hlinkClr xmlns:ahyp="http://schemas.microsoft.com/office/drawing/2018/hyperlinkcolor" val="tx"/>
                  </a:ext>
                </a:extLst>
              </a:hlinkClick>
            </a:endParaRPr>
          </a:p>
        </p:txBody>
      </p:sp>
      <p:sp>
        <p:nvSpPr>
          <p:cNvPr id="2" name="標題 1">
            <a:extLst>
              <a:ext uri="{FF2B5EF4-FFF2-40B4-BE49-F238E27FC236}">
                <a16:creationId xmlns:a16="http://schemas.microsoft.com/office/drawing/2014/main" id="{8A47ABB2-A311-56CD-5265-6F7BF0AB0751}"/>
              </a:ext>
            </a:extLst>
          </p:cNvPr>
          <p:cNvSpPr>
            <a:spLocks noGrp="1"/>
          </p:cNvSpPr>
          <p:nvPr>
            <p:ph type="title"/>
          </p:nvPr>
        </p:nvSpPr>
        <p:spPr/>
        <p:txBody>
          <a:bodyPr>
            <a:normAutofit/>
          </a:bodyPr>
          <a:lstStyle/>
          <a:p>
            <a:r>
              <a:rPr lang="zh-TW" altLang="en-US" sz="4000" b="1"/>
              <a:t>搭配多種 </a:t>
            </a:r>
            <a:r>
              <a:rPr lang="en-US" altLang="zh-TW" sz="4000" b="1"/>
              <a:t>QNAP </a:t>
            </a:r>
            <a:r>
              <a:rPr lang="zh-TW" altLang="en-US" sz="4000" b="1"/>
              <a:t>網管型 </a:t>
            </a:r>
            <a:r>
              <a:rPr lang="en-US" altLang="zh-TW" sz="4000" b="1"/>
              <a:t>10GbE </a:t>
            </a:r>
            <a:r>
              <a:rPr lang="zh-TW" altLang="en-US" sz="4000" b="1"/>
              <a:t>網路交換器</a:t>
            </a:r>
            <a:br>
              <a:rPr lang="en-US" altLang="zh-TW" sz="4000" b="1"/>
            </a:br>
            <a:r>
              <a:rPr lang="zh-TW" altLang="en-US" sz="4000" b="1"/>
              <a:t>建構多條 </a:t>
            </a:r>
            <a:r>
              <a:rPr lang="en-US" altLang="zh-TW" sz="4000" b="1"/>
              <a:t>10GbE </a:t>
            </a:r>
            <a:r>
              <a:rPr lang="zh-TW" altLang="en-US" sz="4000" b="1"/>
              <a:t>聚合網路高速協作環境</a:t>
            </a:r>
            <a:endParaRPr lang="zh-TW" altLang="en-US"/>
          </a:p>
        </p:txBody>
      </p:sp>
      <p:sp>
        <p:nvSpPr>
          <p:cNvPr id="3" name="矩形: 圓角 53">
            <a:extLst>
              <a:ext uri="{FF2B5EF4-FFF2-40B4-BE49-F238E27FC236}">
                <a16:creationId xmlns:a16="http://schemas.microsoft.com/office/drawing/2014/main" id="{C1A63C14-E1A8-D477-2BC5-C5B284C4A695}"/>
              </a:ext>
            </a:extLst>
          </p:cNvPr>
          <p:cNvSpPr/>
          <p:nvPr/>
        </p:nvSpPr>
        <p:spPr>
          <a:xfrm>
            <a:off x="547900" y="4756791"/>
            <a:ext cx="2214719" cy="432792"/>
          </a:xfrm>
          <a:prstGeom prst="roundRect">
            <a:avLst>
              <a:gd name="adj" fmla="val 50000"/>
            </a:avLst>
          </a:prstGeom>
          <a:noFill/>
        </p:spPr>
        <p:txBody>
          <a:bodyPr wrap="square" lIns="91440" tIns="45720" rIns="91440" bIns="45720" rtlCol="0" anchor="t">
            <a:spAutoFit/>
          </a:bodyPr>
          <a:lstStyle/>
          <a:p>
            <a:pPr algn="ctr"/>
            <a:r>
              <a:rPr lang="en-US" altLang="zh-TW" sz="1400" b="1">
                <a:solidFill>
                  <a:schemeClr val="bg1"/>
                </a:solidFill>
                <a:latin typeface="Arial"/>
                <a:ea typeface="微軟正黑體"/>
                <a:cs typeface="Arial"/>
                <a:sym typeface="Arial" panose="020B0604020202020204" pitchFamily="34" charset="0"/>
              </a:rPr>
              <a:t>QSW-M408-2C</a:t>
            </a:r>
            <a:endPar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104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7338C7D-694E-11BA-40A3-0DDEC08DD6C1}"/>
              </a:ext>
            </a:extLst>
          </p:cNvPr>
          <p:cNvSpPr txBox="1"/>
          <p:nvPr/>
        </p:nvSpPr>
        <p:spPr>
          <a:xfrm>
            <a:off x="610299" y="1714397"/>
            <a:ext cx="107493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solidFill>
                  <a:schemeClr val="bg1"/>
                </a:solidFill>
                <a:cs typeface="Arial"/>
              </a:rPr>
              <a:t>使用更高階的 QNAP NAS 享受更高速的傳輸</a:t>
            </a:r>
            <a:r>
              <a:rPr lang="en-US" altLang="zh-TW" sz="2400" b="1" err="1">
                <a:solidFill>
                  <a:schemeClr val="bg1"/>
                </a:solidFill>
                <a:cs typeface="Arial"/>
              </a:rPr>
              <a:t>為您的個人設備升級</a:t>
            </a:r>
            <a:r>
              <a:rPr lang="en-US" altLang="zh-TW" sz="2400" b="1">
                <a:solidFill>
                  <a:schemeClr val="bg1"/>
                </a:solidFill>
                <a:cs typeface="Arial"/>
              </a:rPr>
              <a:t> 10GbE </a:t>
            </a:r>
            <a:r>
              <a:rPr lang="en-US" altLang="zh-TW" sz="2400" b="1" err="1">
                <a:solidFill>
                  <a:schemeClr val="bg1"/>
                </a:solidFill>
                <a:cs typeface="Arial"/>
              </a:rPr>
              <a:t>網路已是必要之舉</a:t>
            </a:r>
            <a:endParaRPr lang="en-US" altLang="zh-TW" sz="2400" b="1">
              <a:solidFill>
                <a:schemeClr val="bg1"/>
              </a:solidFill>
              <a:cs typeface="Arial"/>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610301" y="2431863"/>
            <a:ext cx="10503176" cy="10740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zh-TW" altLang="en-US" sz="1200">
                <a:solidFill>
                  <a:schemeClr val="bg1"/>
                </a:solidFill>
                <a:latin typeface="Microsoft JhengHei"/>
                <a:ea typeface="Microsoft JhengHei"/>
                <a:cs typeface="Arial"/>
              </a:rPr>
              <a:t>在 QNAP 提供的多樣 NAS 選擇中，有將近 </a:t>
            </a:r>
            <a:r>
              <a:rPr lang="zh-TW" altLang="en-US" sz="2000" b="1">
                <a:solidFill>
                  <a:srgbClr val="FFC000"/>
                </a:solidFill>
                <a:latin typeface="Microsoft JhengHei"/>
                <a:ea typeface="Microsoft JhengHei"/>
                <a:cs typeface="Arial"/>
              </a:rPr>
              <a:t>40%</a:t>
            </a:r>
            <a:r>
              <a:rPr lang="zh-TW" altLang="en-US" sz="1200">
                <a:solidFill>
                  <a:schemeClr val="bg1"/>
                </a:solidFill>
                <a:latin typeface="Microsoft JhengHei"/>
                <a:ea typeface="Microsoft JhengHei"/>
                <a:cs typeface="Arial"/>
              </a:rPr>
              <a:t> 的 QNAP NAS 都已內建10GbE網路埠，涵蓋範圍包含企業級 NAS、Thunderbolt NAS、高階 SMB、中階 SMB、入門級 SMB 等。在企業選購或是工作室升級 QNAP NAS 的時候，有非常高的機會選擇上述內建 10GbE 的 QNAP NAS 系列，這個時候為您的其他設備升級 10GbE 網路以匹配新選購的 QNAP NAS 便是一個必要之舉 !!!</a:t>
            </a:r>
          </a:p>
        </p:txBody>
      </p:sp>
      <p:sp>
        <p:nvSpPr>
          <p:cNvPr id="2" name="標題 1">
            <a:extLst>
              <a:ext uri="{FF2B5EF4-FFF2-40B4-BE49-F238E27FC236}">
                <a16:creationId xmlns:a16="http://schemas.microsoft.com/office/drawing/2014/main" id="{881E65F2-BB43-7A9B-F21E-D39800648E79}"/>
              </a:ext>
            </a:extLst>
          </p:cNvPr>
          <p:cNvSpPr>
            <a:spLocks noGrp="1"/>
          </p:cNvSpPr>
          <p:nvPr>
            <p:ph type="title"/>
          </p:nvPr>
        </p:nvSpPr>
        <p:spPr/>
        <p:txBody>
          <a:bodyPr/>
          <a:lstStyle/>
          <a:p>
            <a:r>
              <a:rPr lang="en-US" altLang="zh-TW" err="1">
                <a:latin typeface="微軟正黑體"/>
                <a:ea typeface="微軟正黑體"/>
              </a:rPr>
              <a:t>眾多</a:t>
            </a:r>
            <a:r>
              <a:rPr lang="en-US" altLang="zh-TW">
                <a:latin typeface="微軟正黑體"/>
                <a:ea typeface="微軟正黑體"/>
              </a:rPr>
              <a:t> QNAP NAS </a:t>
            </a:r>
            <a:r>
              <a:rPr lang="en-US" altLang="zh-TW" err="1">
                <a:latin typeface="微軟正黑體"/>
                <a:ea typeface="微軟正黑體"/>
              </a:rPr>
              <a:t>皆已內建</a:t>
            </a:r>
            <a:r>
              <a:rPr lang="en-US" altLang="zh-TW">
                <a:latin typeface="微軟正黑體"/>
                <a:ea typeface="微軟正黑體"/>
              </a:rPr>
              <a:t> 10GbE </a:t>
            </a:r>
            <a:r>
              <a:rPr lang="en-US" altLang="zh-TW" err="1">
                <a:latin typeface="微軟正黑體"/>
                <a:ea typeface="微軟正黑體"/>
              </a:rPr>
              <a:t>網路</a:t>
            </a:r>
          </a:p>
        </p:txBody>
      </p:sp>
      <p:grpSp>
        <p:nvGrpSpPr>
          <p:cNvPr id="37" name="群組 36">
            <a:extLst>
              <a:ext uri="{FF2B5EF4-FFF2-40B4-BE49-F238E27FC236}">
                <a16:creationId xmlns:a16="http://schemas.microsoft.com/office/drawing/2014/main" id="{DD236546-B430-8172-77B6-CC7C7831081F}"/>
              </a:ext>
            </a:extLst>
          </p:cNvPr>
          <p:cNvGrpSpPr/>
          <p:nvPr/>
        </p:nvGrpSpPr>
        <p:grpSpPr>
          <a:xfrm>
            <a:off x="422466" y="3907771"/>
            <a:ext cx="11347067" cy="2276938"/>
            <a:chOff x="-87051" y="3046701"/>
            <a:chExt cx="12230080" cy="2454126"/>
          </a:xfrm>
        </p:grpSpPr>
        <p:pic>
          <p:nvPicPr>
            <p:cNvPr id="5" name="圖片 4" descr=" ">
              <a:extLst>
                <a:ext uri="{FF2B5EF4-FFF2-40B4-BE49-F238E27FC236}">
                  <a16:creationId xmlns:a16="http://schemas.microsoft.com/office/drawing/2014/main" id="{D5F2B62B-7298-3A41-47D3-BD31F7A97BC5}"/>
                </a:ext>
              </a:extLst>
            </p:cNvPr>
            <p:cNvPicPr>
              <a:picLocks noChangeAspect="1"/>
            </p:cNvPicPr>
            <p:nvPr/>
          </p:nvPicPr>
          <p:blipFill>
            <a:blip r:embed="rId3"/>
            <a:stretch>
              <a:fillRect/>
            </a:stretch>
          </p:blipFill>
          <p:spPr>
            <a:xfrm>
              <a:off x="-51992" y="3665425"/>
              <a:ext cx="2122968" cy="1342361"/>
            </a:xfrm>
            <a:prstGeom prst="rect">
              <a:avLst/>
            </a:prstGeom>
          </p:spPr>
        </p:pic>
        <p:sp>
          <p:nvSpPr>
            <p:cNvPr id="42" name="文字方塊 41">
              <a:extLst>
                <a:ext uri="{FF2B5EF4-FFF2-40B4-BE49-F238E27FC236}">
                  <a16:creationId xmlns:a16="http://schemas.microsoft.com/office/drawing/2014/main" id="{17781565-55B6-DE63-9731-1BEF40508D16}"/>
                </a:ext>
              </a:extLst>
            </p:cNvPr>
            <p:cNvSpPr txBox="1"/>
            <p:nvPr/>
          </p:nvSpPr>
          <p:spPr>
            <a:xfrm>
              <a:off x="173011" y="3198276"/>
              <a:ext cx="16729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cs typeface="Arial"/>
                </a:rPr>
                <a:t>企業級 NAS</a:t>
              </a:r>
            </a:p>
          </p:txBody>
        </p:sp>
        <p:pic>
          <p:nvPicPr>
            <p:cNvPr id="46" name="圖片 45" descr="TS-h1277XU-RP | ハードウェア仕様 | QNAP">
              <a:extLst>
                <a:ext uri="{FF2B5EF4-FFF2-40B4-BE49-F238E27FC236}">
                  <a16:creationId xmlns:a16="http://schemas.microsoft.com/office/drawing/2014/main" id="{7D31C1CB-ED72-1231-788E-ADD9F7030A35}"/>
                </a:ext>
              </a:extLst>
            </p:cNvPr>
            <p:cNvPicPr>
              <a:picLocks noChangeAspect="1"/>
            </p:cNvPicPr>
            <p:nvPr/>
          </p:nvPicPr>
          <p:blipFill rotWithShape="1">
            <a:blip r:embed="rId4"/>
            <a:srcRect t="36205" r="-220" b="-518"/>
            <a:stretch/>
          </p:blipFill>
          <p:spPr>
            <a:xfrm>
              <a:off x="2096244" y="3376655"/>
              <a:ext cx="2826845" cy="1133781"/>
            </a:xfrm>
            <a:prstGeom prst="rect">
              <a:avLst/>
            </a:prstGeom>
          </p:spPr>
        </p:pic>
        <p:sp>
          <p:nvSpPr>
            <p:cNvPr id="47" name="文字方塊 46">
              <a:extLst>
                <a:ext uri="{FF2B5EF4-FFF2-40B4-BE49-F238E27FC236}">
                  <a16:creationId xmlns:a16="http://schemas.microsoft.com/office/drawing/2014/main" id="{C4384509-A4E6-C4B9-451F-C4B9BBCFBDE4}"/>
                </a:ext>
              </a:extLst>
            </p:cNvPr>
            <p:cNvSpPr txBox="1"/>
            <p:nvPr/>
          </p:nvSpPr>
          <p:spPr>
            <a:xfrm>
              <a:off x="2673186" y="3134313"/>
              <a:ext cx="16729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cs typeface="Arial"/>
                </a:rPr>
                <a:t>高階 SMB</a:t>
              </a:r>
            </a:p>
          </p:txBody>
        </p:sp>
        <p:pic>
          <p:nvPicPr>
            <p:cNvPr id="49" name="圖片 48" descr=" ">
              <a:extLst>
                <a:ext uri="{FF2B5EF4-FFF2-40B4-BE49-F238E27FC236}">
                  <a16:creationId xmlns:a16="http://schemas.microsoft.com/office/drawing/2014/main" id="{6DA6D191-1B98-119E-365E-B5B5082F8596}"/>
                </a:ext>
              </a:extLst>
            </p:cNvPr>
            <p:cNvPicPr>
              <a:picLocks noChangeAspect="1"/>
            </p:cNvPicPr>
            <p:nvPr/>
          </p:nvPicPr>
          <p:blipFill>
            <a:blip r:embed="rId5"/>
            <a:stretch>
              <a:fillRect/>
            </a:stretch>
          </p:blipFill>
          <p:spPr>
            <a:xfrm>
              <a:off x="4839044" y="3584991"/>
              <a:ext cx="2362200" cy="1466407"/>
            </a:xfrm>
            <a:prstGeom prst="rect">
              <a:avLst/>
            </a:prstGeom>
          </p:spPr>
        </p:pic>
        <p:pic>
          <p:nvPicPr>
            <p:cNvPr id="52" name="圖片 51" descr=" ">
              <a:extLst>
                <a:ext uri="{FF2B5EF4-FFF2-40B4-BE49-F238E27FC236}">
                  <a16:creationId xmlns:a16="http://schemas.microsoft.com/office/drawing/2014/main" id="{857C8D65-0969-803C-D716-1034B06233A5}"/>
                </a:ext>
              </a:extLst>
            </p:cNvPr>
            <p:cNvPicPr>
              <a:picLocks noChangeAspect="1"/>
            </p:cNvPicPr>
            <p:nvPr/>
          </p:nvPicPr>
          <p:blipFill>
            <a:blip r:embed="rId6"/>
            <a:stretch>
              <a:fillRect/>
            </a:stretch>
          </p:blipFill>
          <p:spPr>
            <a:xfrm>
              <a:off x="7317181" y="3148016"/>
              <a:ext cx="2370478" cy="1479489"/>
            </a:xfrm>
            <a:prstGeom prst="rect">
              <a:avLst/>
            </a:prstGeom>
          </p:spPr>
        </p:pic>
        <p:grpSp>
          <p:nvGrpSpPr>
            <p:cNvPr id="10" name="群組 9">
              <a:extLst>
                <a:ext uri="{FF2B5EF4-FFF2-40B4-BE49-F238E27FC236}">
                  <a16:creationId xmlns:a16="http://schemas.microsoft.com/office/drawing/2014/main" id="{7FB19EF3-B111-9202-E031-D7688FBCE0EE}"/>
                </a:ext>
              </a:extLst>
            </p:cNvPr>
            <p:cNvGrpSpPr/>
            <p:nvPr/>
          </p:nvGrpSpPr>
          <p:grpSpPr>
            <a:xfrm>
              <a:off x="-87051" y="3046701"/>
              <a:ext cx="2256971" cy="2454126"/>
              <a:chOff x="1268786" y="1884237"/>
              <a:chExt cx="4119381" cy="4479223"/>
            </a:xfrm>
          </p:grpSpPr>
          <p:sp>
            <p:nvSpPr>
              <p:cNvPr id="6" name="矩形: 圓角化同側角落 5">
                <a:extLst>
                  <a:ext uri="{FF2B5EF4-FFF2-40B4-BE49-F238E27FC236}">
                    <a16:creationId xmlns:a16="http://schemas.microsoft.com/office/drawing/2014/main" id="{BC31AD68-22CB-EB31-5820-4A9FA0B8D730}"/>
                  </a:ext>
                </a:extLst>
              </p:cNvPr>
              <p:cNvSpPr/>
              <p:nvPr/>
            </p:nvSpPr>
            <p:spPr>
              <a:xfrm>
                <a:off x="128665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7" name="矩形: 剪去對角角落 6">
                <a:extLst>
                  <a:ext uri="{FF2B5EF4-FFF2-40B4-BE49-F238E27FC236}">
                    <a16:creationId xmlns:a16="http://schemas.microsoft.com/office/drawing/2014/main" id="{71E142CC-37F8-2BA8-7F0C-C2EDB46BBDBD}"/>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8" name="矩形: 剪去單一角落 7">
                <a:extLst>
                  <a:ext uri="{FF2B5EF4-FFF2-40B4-BE49-F238E27FC236}">
                    <a16:creationId xmlns:a16="http://schemas.microsoft.com/office/drawing/2014/main" id="{CFA15E21-943F-7AEF-DB71-B8A7C6F0170E}"/>
                  </a:ext>
                </a:extLst>
              </p:cNvPr>
              <p:cNvSpPr/>
              <p:nvPr/>
            </p:nvSpPr>
            <p:spPr>
              <a:xfrm flipH="1">
                <a:off x="2339649"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9" name="文字方塊 8">
                <a:extLst>
                  <a:ext uri="{FF2B5EF4-FFF2-40B4-BE49-F238E27FC236}">
                    <a16:creationId xmlns:a16="http://schemas.microsoft.com/office/drawing/2014/main" id="{A23EC8DE-DD57-F18A-DB9A-BD0F3F574965}"/>
                  </a:ext>
                </a:extLst>
              </p:cNvPr>
              <p:cNvSpPr txBox="1"/>
              <p:nvPr/>
            </p:nvSpPr>
            <p:spPr>
              <a:xfrm>
                <a:off x="2611296" y="5706256"/>
                <a:ext cx="2596279" cy="617922"/>
              </a:xfrm>
              <a:prstGeom prst="rect">
                <a:avLst/>
              </a:prstGeom>
              <a:noFill/>
            </p:spPr>
            <p:txBody>
              <a:bodyPr wrap="square">
                <a:spAutoFit/>
              </a:bodyPr>
              <a:lstStyle/>
              <a:p>
                <a:pPr algn="ctr"/>
                <a:r>
                  <a:rPr lang="en-US" altLang="zh-TW" sz="1400" b="1"/>
                  <a:t>TVS-h1288X</a:t>
                </a:r>
              </a:p>
            </p:txBody>
          </p:sp>
        </p:grpSp>
        <p:grpSp>
          <p:nvGrpSpPr>
            <p:cNvPr id="11" name="群組 10">
              <a:extLst>
                <a:ext uri="{FF2B5EF4-FFF2-40B4-BE49-F238E27FC236}">
                  <a16:creationId xmlns:a16="http://schemas.microsoft.com/office/drawing/2014/main" id="{7A716279-171F-0E50-F083-52475842A26A}"/>
                </a:ext>
              </a:extLst>
            </p:cNvPr>
            <p:cNvGrpSpPr/>
            <p:nvPr/>
          </p:nvGrpSpPr>
          <p:grpSpPr>
            <a:xfrm>
              <a:off x="2225975" y="3062433"/>
              <a:ext cx="2580021" cy="1696510"/>
              <a:chOff x="1268786" y="3267023"/>
              <a:chExt cx="4709004" cy="3096437"/>
            </a:xfrm>
          </p:grpSpPr>
          <p:sp>
            <p:nvSpPr>
              <p:cNvPr id="12" name="矩形: 圓角化同側角落 11">
                <a:extLst>
                  <a:ext uri="{FF2B5EF4-FFF2-40B4-BE49-F238E27FC236}">
                    <a16:creationId xmlns:a16="http://schemas.microsoft.com/office/drawing/2014/main" id="{A8198638-F53D-E13F-B3B0-AF17AFAB9E3E}"/>
                  </a:ext>
                </a:extLst>
              </p:cNvPr>
              <p:cNvSpPr/>
              <p:nvPr/>
            </p:nvSpPr>
            <p:spPr>
              <a:xfrm>
                <a:off x="1286656" y="3267023"/>
                <a:ext cx="4650198" cy="2428469"/>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13" name="矩形: 剪去對角角落 12">
                <a:extLst>
                  <a:ext uri="{FF2B5EF4-FFF2-40B4-BE49-F238E27FC236}">
                    <a16:creationId xmlns:a16="http://schemas.microsoft.com/office/drawing/2014/main" id="{FEA271C6-B80B-BA4C-0410-0AFC170C1545}"/>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14" name="矩形: 剪去單一角落 13">
                <a:extLst>
                  <a:ext uri="{FF2B5EF4-FFF2-40B4-BE49-F238E27FC236}">
                    <a16:creationId xmlns:a16="http://schemas.microsoft.com/office/drawing/2014/main" id="{884D7A6F-DEE3-5198-8403-C945E63A5375}"/>
                  </a:ext>
                </a:extLst>
              </p:cNvPr>
              <p:cNvSpPr/>
              <p:nvPr/>
            </p:nvSpPr>
            <p:spPr>
              <a:xfrm flipH="1">
                <a:off x="2303969" y="5662623"/>
                <a:ext cx="3673821"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15" name="文字方塊 14">
                <a:extLst>
                  <a:ext uri="{FF2B5EF4-FFF2-40B4-BE49-F238E27FC236}">
                    <a16:creationId xmlns:a16="http://schemas.microsoft.com/office/drawing/2014/main" id="{DC7F26FF-BEF8-1090-5E75-BA65268DB117}"/>
                  </a:ext>
                </a:extLst>
              </p:cNvPr>
              <p:cNvSpPr txBox="1"/>
              <p:nvPr/>
            </p:nvSpPr>
            <p:spPr>
              <a:xfrm>
                <a:off x="2384353" y="5706256"/>
                <a:ext cx="3480555" cy="617922"/>
              </a:xfrm>
              <a:prstGeom prst="rect">
                <a:avLst/>
              </a:prstGeom>
              <a:noFill/>
            </p:spPr>
            <p:txBody>
              <a:bodyPr wrap="square">
                <a:spAutoFit/>
              </a:bodyPr>
              <a:lstStyle/>
              <a:p>
                <a:pPr algn="ctr"/>
                <a:r>
                  <a:rPr lang="en-US" altLang="zh-TW" sz="1400" b="1"/>
                  <a:t>TVS-h1277XU-RP</a:t>
                </a:r>
              </a:p>
            </p:txBody>
          </p:sp>
        </p:grpSp>
        <p:sp>
          <p:nvSpPr>
            <p:cNvPr id="17" name="文字方塊 16">
              <a:extLst>
                <a:ext uri="{FF2B5EF4-FFF2-40B4-BE49-F238E27FC236}">
                  <a16:creationId xmlns:a16="http://schemas.microsoft.com/office/drawing/2014/main" id="{7967DF0A-C8DB-9126-F1B2-6878583F14CD}"/>
                </a:ext>
              </a:extLst>
            </p:cNvPr>
            <p:cNvSpPr txBox="1"/>
            <p:nvPr/>
          </p:nvSpPr>
          <p:spPr>
            <a:xfrm>
              <a:off x="5145805" y="3163049"/>
              <a:ext cx="16729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cs typeface="Arial"/>
                </a:rPr>
                <a:t>中階 SMB</a:t>
              </a:r>
            </a:p>
          </p:txBody>
        </p:sp>
        <p:grpSp>
          <p:nvGrpSpPr>
            <p:cNvPr id="18" name="群組 17">
              <a:extLst>
                <a:ext uri="{FF2B5EF4-FFF2-40B4-BE49-F238E27FC236}">
                  <a16:creationId xmlns:a16="http://schemas.microsoft.com/office/drawing/2014/main" id="{7D00442F-EB75-79FD-53AA-C41A582E541A}"/>
                </a:ext>
              </a:extLst>
            </p:cNvPr>
            <p:cNvGrpSpPr/>
            <p:nvPr/>
          </p:nvGrpSpPr>
          <p:grpSpPr>
            <a:xfrm>
              <a:off x="4885743" y="3046701"/>
              <a:ext cx="2256971" cy="2454126"/>
              <a:chOff x="1268786" y="1884237"/>
              <a:chExt cx="4119381" cy="4479223"/>
            </a:xfrm>
          </p:grpSpPr>
          <p:sp>
            <p:nvSpPr>
              <p:cNvPr id="19" name="矩形: 圓角化同側角落 18">
                <a:extLst>
                  <a:ext uri="{FF2B5EF4-FFF2-40B4-BE49-F238E27FC236}">
                    <a16:creationId xmlns:a16="http://schemas.microsoft.com/office/drawing/2014/main" id="{EE39FB75-FFD3-6030-2DCD-C8EE3D3FD2CF}"/>
                  </a:ext>
                </a:extLst>
              </p:cNvPr>
              <p:cNvSpPr/>
              <p:nvPr/>
            </p:nvSpPr>
            <p:spPr>
              <a:xfrm>
                <a:off x="128665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20" name="矩形: 剪去對角角落 19">
                <a:extLst>
                  <a:ext uri="{FF2B5EF4-FFF2-40B4-BE49-F238E27FC236}">
                    <a16:creationId xmlns:a16="http://schemas.microsoft.com/office/drawing/2014/main" id="{03FDA3CB-56CA-DD9A-3DFC-28FC9EB500A9}"/>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21" name="矩形: 剪去單一角落 20">
                <a:extLst>
                  <a:ext uri="{FF2B5EF4-FFF2-40B4-BE49-F238E27FC236}">
                    <a16:creationId xmlns:a16="http://schemas.microsoft.com/office/drawing/2014/main" id="{2A8F4AD1-C4B5-5D35-6C81-A3CFE21E468F}"/>
                  </a:ext>
                </a:extLst>
              </p:cNvPr>
              <p:cNvSpPr/>
              <p:nvPr/>
            </p:nvSpPr>
            <p:spPr>
              <a:xfrm flipH="1">
                <a:off x="2339649"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22" name="文字方塊 21">
                <a:extLst>
                  <a:ext uri="{FF2B5EF4-FFF2-40B4-BE49-F238E27FC236}">
                    <a16:creationId xmlns:a16="http://schemas.microsoft.com/office/drawing/2014/main" id="{5727E02B-D293-780D-217D-74C4B92EE237}"/>
                  </a:ext>
                </a:extLst>
              </p:cNvPr>
              <p:cNvSpPr txBox="1"/>
              <p:nvPr/>
            </p:nvSpPr>
            <p:spPr>
              <a:xfrm>
                <a:off x="2611296" y="5706256"/>
                <a:ext cx="2596279" cy="617922"/>
              </a:xfrm>
              <a:prstGeom prst="rect">
                <a:avLst/>
              </a:prstGeom>
              <a:noFill/>
            </p:spPr>
            <p:txBody>
              <a:bodyPr wrap="square">
                <a:spAutoFit/>
              </a:bodyPr>
              <a:lstStyle/>
              <a:p>
                <a:pPr algn="ctr"/>
                <a:r>
                  <a:rPr lang="en-US" altLang="zh-TW" sz="1400" b="1"/>
                  <a:t>TS-855X</a:t>
                </a:r>
              </a:p>
            </p:txBody>
          </p:sp>
        </p:grpSp>
        <p:sp>
          <p:nvSpPr>
            <p:cNvPr id="24" name="文字方塊 23">
              <a:extLst>
                <a:ext uri="{FF2B5EF4-FFF2-40B4-BE49-F238E27FC236}">
                  <a16:creationId xmlns:a16="http://schemas.microsoft.com/office/drawing/2014/main" id="{A06CD6B5-97C7-9BEC-B988-3FA00D8126A8}"/>
                </a:ext>
              </a:extLst>
            </p:cNvPr>
            <p:cNvSpPr txBox="1"/>
            <p:nvPr/>
          </p:nvSpPr>
          <p:spPr>
            <a:xfrm>
              <a:off x="7668307" y="3133914"/>
              <a:ext cx="16729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cs typeface="Arial"/>
                </a:rPr>
                <a:t>入門級 SMB</a:t>
              </a:r>
            </a:p>
          </p:txBody>
        </p:sp>
        <p:grpSp>
          <p:nvGrpSpPr>
            <p:cNvPr id="25" name="群組 24">
              <a:extLst>
                <a:ext uri="{FF2B5EF4-FFF2-40B4-BE49-F238E27FC236}">
                  <a16:creationId xmlns:a16="http://schemas.microsoft.com/office/drawing/2014/main" id="{B75D5685-13EB-103F-E6CC-1A1119767215}"/>
                </a:ext>
              </a:extLst>
            </p:cNvPr>
            <p:cNvGrpSpPr/>
            <p:nvPr/>
          </p:nvGrpSpPr>
          <p:grpSpPr>
            <a:xfrm>
              <a:off x="7221096" y="3062034"/>
              <a:ext cx="2580021" cy="1696510"/>
              <a:chOff x="1268786" y="3267023"/>
              <a:chExt cx="4709004" cy="3096437"/>
            </a:xfrm>
          </p:grpSpPr>
          <p:sp>
            <p:nvSpPr>
              <p:cNvPr id="26" name="矩形: 圓角化同側角落 25">
                <a:extLst>
                  <a:ext uri="{FF2B5EF4-FFF2-40B4-BE49-F238E27FC236}">
                    <a16:creationId xmlns:a16="http://schemas.microsoft.com/office/drawing/2014/main" id="{A2BBC7F0-D625-5662-C917-EE6E65540C46}"/>
                  </a:ext>
                </a:extLst>
              </p:cNvPr>
              <p:cNvSpPr/>
              <p:nvPr/>
            </p:nvSpPr>
            <p:spPr>
              <a:xfrm>
                <a:off x="1286656" y="3267023"/>
                <a:ext cx="4650198" cy="2428469"/>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27" name="矩形: 剪去對角角落 26">
                <a:extLst>
                  <a:ext uri="{FF2B5EF4-FFF2-40B4-BE49-F238E27FC236}">
                    <a16:creationId xmlns:a16="http://schemas.microsoft.com/office/drawing/2014/main" id="{D91D54E9-9C80-69B7-5C9A-3569D4D69C81}"/>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28" name="矩形: 剪去單一角落 27">
                <a:extLst>
                  <a:ext uri="{FF2B5EF4-FFF2-40B4-BE49-F238E27FC236}">
                    <a16:creationId xmlns:a16="http://schemas.microsoft.com/office/drawing/2014/main" id="{BC67FE30-0155-FEE2-4188-19997CB9B6CB}"/>
                  </a:ext>
                </a:extLst>
              </p:cNvPr>
              <p:cNvSpPr/>
              <p:nvPr/>
            </p:nvSpPr>
            <p:spPr>
              <a:xfrm flipH="1">
                <a:off x="2303969" y="5662623"/>
                <a:ext cx="3673821"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29" name="文字方塊 28">
                <a:extLst>
                  <a:ext uri="{FF2B5EF4-FFF2-40B4-BE49-F238E27FC236}">
                    <a16:creationId xmlns:a16="http://schemas.microsoft.com/office/drawing/2014/main" id="{513C8716-1F7F-83C2-686C-A2BB8F16DB3D}"/>
                  </a:ext>
                </a:extLst>
              </p:cNvPr>
              <p:cNvSpPr txBox="1"/>
              <p:nvPr/>
            </p:nvSpPr>
            <p:spPr>
              <a:xfrm>
                <a:off x="2384353" y="5706256"/>
                <a:ext cx="3480555" cy="617922"/>
              </a:xfrm>
              <a:prstGeom prst="rect">
                <a:avLst/>
              </a:prstGeom>
              <a:noFill/>
            </p:spPr>
            <p:txBody>
              <a:bodyPr wrap="square">
                <a:spAutoFit/>
              </a:bodyPr>
              <a:lstStyle/>
              <a:p>
                <a:pPr algn="ctr"/>
                <a:r>
                  <a:rPr lang="en-US" altLang="zh-TW" sz="1400" b="1"/>
                  <a:t>TS-832PXU-RP</a:t>
                </a:r>
              </a:p>
            </p:txBody>
          </p:sp>
        </p:grpSp>
        <p:sp>
          <p:nvSpPr>
            <p:cNvPr id="30" name="文字方塊 29">
              <a:extLst>
                <a:ext uri="{FF2B5EF4-FFF2-40B4-BE49-F238E27FC236}">
                  <a16:creationId xmlns:a16="http://schemas.microsoft.com/office/drawing/2014/main" id="{789D130B-106E-D81D-1123-72A89244E7FA}"/>
                </a:ext>
              </a:extLst>
            </p:cNvPr>
            <p:cNvSpPr txBox="1"/>
            <p:nvPr/>
          </p:nvSpPr>
          <p:spPr>
            <a:xfrm>
              <a:off x="10146120" y="3133914"/>
              <a:ext cx="1672962" cy="707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solidFill>
                  <a:cs typeface="Arial"/>
                </a:rPr>
                <a:t>Thunderbolt NAS</a:t>
              </a:r>
            </a:p>
          </p:txBody>
        </p:sp>
        <p:grpSp>
          <p:nvGrpSpPr>
            <p:cNvPr id="31" name="群組 30">
              <a:extLst>
                <a:ext uri="{FF2B5EF4-FFF2-40B4-BE49-F238E27FC236}">
                  <a16:creationId xmlns:a16="http://schemas.microsoft.com/office/drawing/2014/main" id="{E1B6926E-E5C1-24DD-600D-36E34CB41431}"/>
                </a:ext>
              </a:extLst>
            </p:cNvPr>
            <p:cNvGrpSpPr/>
            <p:nvPr/>
          </p:nvGrpSpPr>
          <p:grpSpPr>
            <a:xfrm>
              <a:off x="9886058" y="3046701"/>
              <a:ext cx="2256971" cy="2454126"/>
              <a:chOff x="1268786" y="1884237"/>
              <a:chExt cx="4119381" cy="4479223"/>
            </a:xfrm>
          </p:grpSpPr>
          <p:sp>
            <p:nvSpPr>
              <p:cNvPr id="32" name="矩形: 圓角化同側角落 31">
                <a:extLst>
                  <a:ext uri="{FF2B5EF4-FFF2-40B4-BE49-F238E27FC236}">
                    <a16:creationId xmlns:a16="http://schemas.microsoft.com/office/drawing/2014/main" id="{408FAD99-5F50-70F3-8490-1466F676130A}"/>
                  </a:ext>
                </a:extLst>
              </p:cNvPr>
              <p:cNvSpPr/>
              <p:nvPr/>
            </p:nvSpPr>
            <p:spPr>
              <a:xfrm>
                <a:off x="128665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33" name="矩形: 剪去對角角落 32">
                <a:extLst>
                  <a:ext uri="{FF2B5EF4-FFF2-40B4-BE49-F238E27FC236}">
                    <a16:creationId xmlns:a16="http://schemas.microsoft.com/office/drawing/2014/main" id="{24D2407D-9DEB-954E-6F10-690501BDCFBB}"/>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34" name="矩形: 剪去單一角落 33">
                <a:extLst>
                  <a:ext uri="{FF2B5EF4-FFF2-40B4-BE49-F238E27FC236}">
                    <a16:creationId xmlns:a16="http://schemas.microsoft.com/office/drawing/2014/main" id="{B70D7D14-BD0A-AB1F-A36E-41E4B34C1B0B}"/>
                  </a:ext>
                </a:extLst>
              </p:cNvPr>
              <p:cNvSpPr/>
              <p:nvPr/>
            </p:nvSpPr>
            <p:spPr>
              <a:xfrm flipH="1">
                <a:off x="2339649"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35" name="文字方塊 34">
                <a:extLst>
                  <a:ext uri="{FF2B5EF4-FFF2-40B4-BE49-F238E27FC236}">
                    <a16:creationId xmlns:a16="http://schemas.microsoft.com/office/drawing/2014/main" id="{DA9F5C3F-A69F-9C75-F26D-FC4D4F52E805}"/>
                  </a:ext>
                </a:extLst>
              </p:cNvPr>
              <p:cNvSpPr txBox="1"/>
              <p:nvPr/>
            </p:nvSpPr>
            <p:spPr>
              <a:xfrm>
                <a:off x="2611296" y="5706256"/>
                <a:ext cx="2596279" cy="617922"/>
              </a:xfrm>
              <a:prstGeom prst="rect">
                <a:avLst/>
              </a:prstGeom>
              <a:noFill/>
            </p:spPr>
            <p:txBody>
              <a:bodyPr wrap="square">
                <a:spAutoFit/>
              </a:bodyPr>
              <a:lstStyle/>
              <a:p>
                <a:pPr algn="ctr"/>
                <a:r>
                  <a:rPr lang="en-US" altLang="zh-TW" sz="1400" b="1"/>
                  <a:t>TVS-872XT</a:t>
                </a:r>
              </a:p>
            </p:txBody>
          </p:sp>
        </p:grpSp>
        <p:pic>
          <p:nvPicPr>
            <p:cNvPr id="36" name="圖片 35" descr=" ">
              <a:extLst>
                <a:ext uri="{FF2B5EF4-FFF2-40B4-BE49-F238E27FC236}">
                  <a16:creationId xmlns:a16="http://schemas.microsoft.com/office/drawing/2014/main" id="{AE4FA5A7-4604-6C25-FE75-A4EE259A5458}"/>
                </a:ext>
              </a:extLst>
            </p:cNvPr>
            <p:cNvPicPr>
              <a:picLocks noChangeAspect="1"/>
            </p:cNvPicPr>
            <p:nvPr/>
          </p:nvPicPr>
          <p:blipFill>
            <a:blip r:embed="rId7"/>
            <a:stretch>
              <a:fillRect/>
            </a:stretch>
          </p:blipFill>
          <p:spPr>
            <a:xfrm>
              <a:off x="10028410" y="3802875"/>
              <a:ext cx="1952565" cy="1204453"/>
            </a:xfrm>
            <a:prstGeom prst="rect">
              <a:avLst/>
            </a:prstGeom>
          </p:spPr>
        </p:pic>
      </p:grpSp>
    </p:spTree>
    <p:extLst>
      <p:ext uri="{BB962C8B-B14F-4D97-AF65-F5344CB8AC3E}">
        <p14:creationId xmlns:p14="http://schemas.microsoft.com/office/powerpoint/2010/main" val="2791920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化同側角落 15">
            <a:extLst>
              <a:ext uri="{FF2B5EF4-FFF2-40B4-BE49-F238E27FC236}">
                <a16:creationId xmlns:a16="http://schemas.microsoft.com/office/drawing/2014/main" id="{209A0CEA-FDF2-6B85-704C-F5DB96D63DFE}"/>
              </a:ext>
            </a:extLst>
          </p:cNvPr>
          <p:cNvSpPr/>
          <p:nvPr/>
        </p:nvSpPr>
        <p:spPr>
          <a:xfrm>
            <a:off x="6633461"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剪去對角角落 16">
            <a:extLst>
              <a:ext uri="{FF2B5EF4-FFF2-40B4-BE49-F238E27FC236}">
                <a16:creationId xmlns:a16="http://schemas.microsoft.com/office/drawing/2014/main" id="{E7B7D9E3-D8C1-3915-63D9-1E129AA2E047}"/>
              </a:ext>
            </a:extLst>
          </p:cNvPr>
          <p:cNvSpPr/>
          <p:nvPr/>
        </p:nvSpPr>
        <p:spPr>
          <a:xfrm rot="10800000">
            <a:off x="6617151" y="5287922"/>
            <a:ext cx="3287446" cy="715279"/>
          </a:xfrm>
          <a:prstGeom prst="snip2DiagRect">
            <a:avLst>
              <a:gd name="adj1" fmla="val 0"/>
              <a:gd name="adj2" fmla="val 50000"/>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剪去單一角落 17">
            <a:extLst>
              <a:ext uri="{FF2B5EF4-FFF2-40B4-BE49-F238E27FC236}">
                <a16:creationId xmlns:a16="http://schemas.microsoft.com/office/drawing/2014/main" id="{86C18DDF-4ED7-A20A-CAFB-1160E5365A72}"/>
              </a:ext>
            </a:extLst>
          </p:cNvPr>
          <p:cNvSpPr/>
          <p:nvPr/>
        </p:nvSpPr>
        <p:spPr>
          <a:xfrm flipH="1">
            <a:off x="7302329"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化同側角落 12">
            <a:extLst>
              <a:ext uri="{FF2B5EF4-FFF2-40B4-BE49-F238E27FC236}">
                <a16:creationId xmlns:a16="http://schemas.microsoft.com/office/drawing/2014/main" id="{CE6B7D49-B301-8B3B-56E4-7362366A179D}"/>
              </a:ext>
            </a:extLst>
          </p:cNvPr>
          <p:cNvSpPr/>
          <p:nvPr/>
        </p:nvSpPr>
        <p:spPr>
          <a:xfrm>
            <a:off x="2389238"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1026" name="Picture 2" descr="QNA-T310G1S | Hardware Specs | QNAP (A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9786" y="1972929"/>
            <a:ext cx="2966348" cy="185396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2655658" y="4072574"/>
            <a:ext cx="2910980" cy="923330"/>
          </a:xfrm>
          <a:prstGeom prst="rect">
            <a:avLst/>
          </a:prstGeom>
          <a:noFill/>
        </p:spPr>
        <p:txBody>
          <a:bodyPr wrap="square" rtlCol="0">
            <a:spAutoFit/>
          </a:bodyPr>
          <a:lstStyle/>
          <a:p>
            <a:pPr algn="ctr"/>
            <a:r>
              <a:rPr lang="zh-TW" altLang="en-US">
                <a:solidFill>
                  <a:schemeClr val="bg1"/>
                </a:solidFill>
              </a:rPr>
              <a:t>主機具備 </a:t>
            </a:r>
            <a:r>
              <a:rPr lang="en-US" altLang="zh-TW" b="1">
                <a:solidFill>
                  <a:srgbClr val="93F0FF"/>
                </a:solidFill>
              </a:rPr>
              <a:t>Thunderbolt 3</a:t>
            </a:r>
          </a:p>
          <a:p>
            <a:pPr marL="285750" indent="-285750">
              <a:buFont typeface="Arial" panose="020B0604020202020204" pitchFamily="34" charset="0"/>
              <a:buChar char="•"/>
            </a:pPr>
            <a:r>
              <a:rPr lang="en-US" altLang="zh-TW">
                <a:solidFill>
                  <a:schemeClr val="bg1"/>
                </a:solidFill>
              </a:rPr>
              <a:t>10G/1G</a:t>
            </a:r>
            <a:r>
              <a:rPr lang="zh-TW" altLang="en-US">
                <a:solidFill>
                  <a:schemeClr val="bg1"/>
                </a:solidFill>
              </a:rPr>
              <a:t> 兩速網速</a:t>
            </a:r>
            <a:endParaRPr lang="en-US" altLang="zh-TW">
              <a:solidFill>
                <a:schemeClr val="bg1"/>
              </a:solidFill>
            </a:endParaRPr>
          </a:p>
          <a:p>
            <a:pPr marL="285750" indent="-285750">
              <a:buFont typeface="Arial" panose="020B0604020202020204" pitchFamily="34" charset="0"/>
              <a:buChar char="•"/>
            </a:pPr>
            <a:r>
              <a:rPr lang="en-US" altLang="zh-TW">
                <a:solidFill>
                  <a:schemeClr val="bg1"/>
                </a:solidFill>
              </a:rPr>
              <a:t>SFP+</a:t>
            </a:r>
            <a:r>
              <a:rPr lang="zh-TW" altLang="en-US">
                <a:solidFill>
                  <a:schemeClr val="bg1"/>
                </a:solidFill>
              </a:rPr>
              <a:t> 連接埠</a:t>
            </a:r>
          </a:p>
        </p:txBody>
      </p:sp>
      <p:pic>
        <p:nvPicPr>
          <p:cNvPr id="1028" name="Picture 4" descr="QNA-T310G1T | Especificações de hardware | QN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0030" y="1972929"/>
            <a:ext cx="2966348" cy="185396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6779723" y="3934075"/>
            <a:ext cx="3063807" cy="1200329"/>
          </a:xfrm>
          <a:prstGeom prst="rect">
            <a:avLst/>
          </a:prstGeom>
          <a:noFill/>
        </p:spPr>
        <p:txBody>
          <a:bodyPr wrap="square" rtlCol="0">
            <a:spAutoFit/>
          </a:bodyPr>
          <a:lstStyle/>
          <a:p>
            <a:pPr algn="ctr"/>
            <a:r>
              <a:rPr lang="zh-TW" altLang="en-US">
                <a:solidFill>
                  <a:schemeClr val="bg1"/>
                </a:solidFill>
              </a:rPr>
              <a:t>主機具備 </a:t>
            </a:r>
            <a:r>
              <a:rPr lang="en-US" altLang="zh-TW" b="1">
                <a:solidFill>
                  <a:srgbClr val="93F0FF"/>
                </a:solidFill>
              </a:rPr>
              <a:t>Thunderbolt 3</a:t>
            </a:r>
          </a:p>
          <a:p>
            <a:pPr marL="285750" indent="-285750">
              <a:buFont typeface="Arial" panose="020B0604020202020204" pitchFamily="34" charset="0"/>
              <a:buChar char="•"/>
            </a:pPr>
            <a:r>
              <a:rPr lang="en-US" altLang="zh-TW">
                <a:solidFill>
                  <a:schemeClr val="bg1"/>
                </a:solidFill>
              </a:rPr>
              <a:t>10G/5G/2.5G/1G/100M</a:t>
            </a:r>
            <a:r>
              <a:rPr lang="zh-TW" altLang="en-US">
                <a:solidFill>
                  <a:schemeClr val="bg1"/>
                </a:solidFill>
              </a:rPr>
              <a:t> 五速網速</a:t>
            </a:r>
            <a:endParaRPr lang="en-US" altLang="zh-TW">
              <a:solidFill>
                <a:schemeClr val="bg1"/>
              </a:solidFill>
            </a:endParaRPr>
          </a:p>
          <a:p>
            <a:pPr marL="285750" indent="-285750">
              <a:buFont typeface="Arial" panose="020B0604020202020204" pitchFamily="34" charset="0"/>
              <a:buChar char="•"/>
            </a:pPr>
            <a:r>
              <a:rPr lang="en-US" altLang="zh-TW">
                <a:solidFill>
                  <a:schemeClr val="bg1"/>
                </a:solidFill>
              </a:rPr>
              <a:t>RJ-45 NBASE-T </a:t>
            </a:r>
            <a:r>
              <a:rPr lang="zh-TW" altLang="en-US">
                <a:solidFill>
                  <a:schemeClr val="bg1"/>
                </a:solidFill>
              </a:rPr>
              <a:t>連接埠</a:t>
            </a:r>
          </a:p>
        </p:txBody>
      </p:sp>
      <p:sp>
        <p:nvSpPr>
          <p:cNvPr id="3" name="標題 2">
            <a:extLst>
              <a:ext uri="{FF2B5EF4-FFF2-40B4-BE49-F238E27FC236}">
                <a16:creationId xmlns:a16="http://schemas.microsoft.com/office/drawing/2014/main" id="{83D8A121-C359-8472-D95C-F9BD3C477270}"/>
              </a:ext>
            </a:extLst>
          </p:cNvPr>
          <p:cNvSpPr>
            <a:spLocks noGrp="1"/>
          </p:cNvSpPr>
          <p:nvPr>
            <p:ph type="title"/>
          </p:nvPr>
        </p:nvSpPr>
        <p:spPr/>
        <p:txBody>
          <a:bodyPr/>
          <a:lstStyle/>
          <a:p>
            <a:r>
              <a:rPr lang="en-US" altLang="zh-TW"/>
              <a:t>QNAP QNA</a:t>
            </a:r>
            <a:r>
              <a:rPr lang="zh-TW" altLang="en-US"/>
              <a:t>系列轉換器</a:t>
            </a:r>
          </a:p>
        </p:txBody>
      </p:sp>
      <p:sp>
        <p:nvSpPr>
          <p:cNvPr id="7" name="矩形: 剪去對角角落 6">
            <a:extLst>
              <a:ext uri="{FF2B5EF4-FFF2-40B4-BE49-F238E27FC236}">
                <a16:creationId xmlns:a16="http://schemas.microsoft.com/office/drawing/2014/main" id="{43DA4568-D5C5-C10C-110B-EC7ECA2B7A8F}"/>
              </a:ext>
            </a:extLst>
          </p:cNvPr>
          <p:cNvSpPr/>
          <p:nvPr/>
        </p:nvSpPr>
        <p:spPr>
          <a:xfrm rot="10800000">
            <a:off x="2372928" y="5287922"/>
            <a:ext cx="3287446" cy="715279"/>
          </a:xfrm>
          <a:prstGeom prst="snip2DiagRect">
            <a:avLst>
              <a:gd name="adj1" fmla="val 0"/>
              <a:gd name="adj2" fmla="val 50000"/>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矩形: 剪去單一角落 7">
            <a:extLst>
              <a:ext uri="{FF2B5EF4-FFF2-40B4-BE49-F238E27FC236}">
                <a16:creationId xmlns:a16="http://schemas.microsoft.com/office/drawing/2014/main" id="{674314B5-6EBC-9C06-DA99-71C7762F7B65}"/>
              </a:ext>
            </a:extLst>
          </p:cNvPr>
          <p:cNvSpPr/>
          <p:nvPr/>
        </p:nvSpPr>
        <p:spPr>
          <a:xfrm flipH="1">
            <a:off x="3058106"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04FDFC0A-B76A-E1D7-DECB-74B6DCC4AB59}"/>
              </a:ext>
            </a:extLst>
          </p:cNvPr>
          <p:cNvSpPr txBox="1"/>
          <p:nvPr/>
        </p:nvSpPr>
        <p:spPr>
          <a:xfrm>
            <a:off x="3197003" y="5525969"/>
            <a:ext cx="2369635" cy="461665"/>
          </a:xfrm>
          <a:prstGeom prst="rect">
            <a:avLst/>
          </a:prstGeom>
          <a:noFill/>
        </p:spPr>
        <p:txBody>
          <a:bodyPr wrap="square">
            <a:spAutoFit/>
          </a:bodyPr>
          <a:lstStyle/>
          <a:p>
            <a:pPr algn="ctr"/>
            <a:r>
              <a:rPr lang="en-US" altLang="zh-TW" sz="2400" b="1"/>
              <a:t>QNA-T310G1S</a:t>
            </a:r>
          </a:p>
        </p:txBody>
      </p:sp>
      <p:sp>
        <p:nvSpPr>
          <p:cNvPr id="19" name="文字方塊 18">
            <a:extLst>
              <a:ext uri="{FF2B5EF4-FFF2-40B4-BE49-F238E27FC236}">
                <a16:creationId xmlns:a16="http://schemas.microsoft.com/office/drawing/2014/main" id="{E34ED639-B838-CAE6-7E3A-F19A2AB0AD37}"/>
              </a:ext>
            </a:extLst>
          </p:cNvPr>
          <p:cNvSpPr txBox="1"/>
          <p:nvPr/>
        </p:nvSpPr>
        <p:spPr>
          <a:xfrm>
            <a:off x="7434954" y="5525969"/>
            <a:ext cx="2369635" cy="461665"/>
          </a:xfrm>
          <a:prstGeom prst="rect">
            <a:avLst/>
          </a:prstGeom>
          <a:noFill/>
        </p:spPr>
        <p:txBody>
          <a:bodyPr wrap="square">
            <a:spAutoFit/>
          </a:bodyPr>
          <a:lstStyle/>
          <a:p>
            <a:pPr algn="ctr"/>
            <a:r>
              <a:rPr lang="en-US" altLang="zh-TW" sz="2400" b="1"/>
              <a:t>QNA-T310G1T</a:t>
            </a:r>
          </a:p>
        </p:txBody>
      </p:sp>
    </p:spTree>
    <p:extLst>
      <p:ext uri="{BB962C8B-B14F-4D97-AF65-F5344CB8AC3E}">
        <p14:creationId xmlns:p14="http://schemas.microsoft.com/office/powerpoint/2010/main" val="2082759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1841828-2E95-C620-BEDE-08D0D6783263}"/>
              </a:ext>
            </a:extLst>
          </p:cNvPr>
          <p:cNvSpPr txBox="1"/>
          <p:nvPr/>
        </p:nvSpPr>
        <p:spPr>
          <a:xfrm>
            <a:off x="961985" y="1496183"/>
            <a:ext cx="10176776" cy="940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solidFill>
                  <a:schemeClr val="bg1"/>
                </a:solidFill>
                <a:latin typeface="微軟正黑體"/>
                <a:ea typeface="微軟正黑體"/>
                <a:cs typeface="Arial"/>
              </a:rPr>
              <a:t>QNAP 提供多元的配件產品線，就算您的設備沒有網路埠，也都有相對應的轉接裝置，可以讓您的網路環境，快速升級到 10 GbE。再搭配 QNAP NAS 及交換器，讓影音編輯工作者及其他協作團隊，都能暢享高速的存儲服務。</a:t>
            </a:r>
          </a:p>
        </p:txBody>
      </p:sp>
      <p:sp>
        <p:nvSpPr>
          <p:cNvPr id="4" name="矩形: 圓角 2">
            <a:extLst>
              <a:ext uri="{FF2B5EF4-FFF2-40B4-BE49-F238E27FC236}">
                <a16:creationId xmlns:a16="http://schemas.microsoft.com/office/drawing/2014/main" id="{860097C1-3D72-961A-63ED-945AB7DF5896}"/>
              </a:ext>
            </a:extLst>
          </p:cNvPr>
          <p:cNvSpPr/>
          <p:nvPr/>
        </p:nvSpPr>
        <p:spPr>
          <a:xfrm>
            <a:off x="902609" y="2595572"/>
            <a:ext cx="1908943" cy="3808096"/>
          </a:xfrm>
          <a:prstGeom prst="roundRect">
            <a:avLst>
              <a:gd name="adj"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2">
            <a:extLst>
              <a:ext uri="{FF2B5EF4-FFF2-40B4-BE49-F238E27FC236}">
                <a16:creationId xmlns:a16="http://schemas.microsoft.com/office/drawing/2014/main" id="{B17E694E-013F-40B8-91F4-A23C57FD5B78}"/>
              </a:ext>
            </a:extLst>
          </p:cNvPr>
          <p:cNvSpPr/>
          <p:nvPr/>
        </p:nvSpPr>
        <p:spPr>
          <a:xfrm>
            <a:off x="4275239" y="2575520"/>
            <a:ext cx="2180144" cy="3828148"/>
          </a:xfrm>
          <a:prstGeom prst="roundRect">
            <a:avLst>
              <a:gd name="adj"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3">
            <a:extLst>
              <a:ext uri="{FF2B5EF4-FFF2-40B4-BE49-F238E27FC236}">
                <a16:creationId xmlns:a16="http://schemas.microsoft.com/office/drawing/2014/main" id="{DA95BFBF-A1D0-4373-9328-7C0305591AC8}"/>
              </a:ext>
            </a:extLst>
          </p:cNvPr>
          <p:cNvSpPr/>
          <p:nvPr/>
        </p:nvSpPr>
        <p:spPr>
          <a:xfrm>
            <a:off x="902610" y="2595312"/>
            <a:ext cx="1908943" cy="349762"/>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00" b="1">
                <a:solidFill>
                  <a:schemeClr val="tx1"/>
                </a:solidFill>
                <a:latin typeface="微軟正黑體" panose="020B0604030504040204" pitchFamily="34" charset="-120"/>
                <a:ea typeface="微軟正黑體" panose="020B0604030504040204" pitchFamily="34" charset="-120"/>
              </a:rPr>
              <a:t>影像編輯工作站</a:t>
            </a:r>
            <a:endParaRPr lang="en-US" altLang="zh-TW" sz="1300" b="1">
              <a:solidFill>
                <a:schemeClr val="tx1"/>
              </a:solidFill>
              <a:latin typeface="微軟正黑體" panose="020B0604030504040204" pitchFamily="34" charset="-120"/>
              <a:ea typeface="微軟正黑體" panose="020B0604030504040204" pitchFamily="34" charset="-120"/>
            </a:endParaRPr>
          </a:p>
        </p:txBody>
      </p:sp>
      <p:sp>
        <p:nvSpPr>
          <p:cNvPr id="8" name="矩形: 圓角 2">
            <a:extLst>
              <a:ext uri="{FF2B5EF4-FFF2-40B4-BE49-F238E27FC236}">
                <a16:creationId xmlns:a16="http://schemas.microsoft.com/office/drawing/2014/main" id="{92D56CF9-65D4-BF4F-B629-18899D58A578}"/>
              </a:ext>
            </a:extLst>
          </p:cNvPr>
          <p:cNvSpPr/>
          <p:nvPr/>
        </p:nvSpPr>
        <p:spPr>
          <a:xfrm>
            <a:off x="9223137" y="2648489"/>
            <a:ext cx="1915625" cy="3761723"/>
          </a:xfrm>
          <a:prstGeom prst="roundRect">
            <a:avLst>
              <a:gd name="adj"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3">
            <a:extLst>
              <a:ext uri="{FF2B5EF4-FFF2-40B4-BE49-F238E27FC236}">
                <a16:creationId xmlns:a16="http://schemas.microsoft.com/office/drawing/2014/main" id="{504F0311-D029-CF43-872F-DFAD7A77E32C}"/>
              </a:ext>
            </a:extLst>
          </p:cNvPr>
          <p:cNvSpPr/>
          <p:nvPr/>
        </p:nvSpPr>
        <p:spPr>
          <a:xfrm>
            <a:off x="9223137" y="2591590"/>
            <a:ext cx="1915625" cy="546964"/>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1200" b="1">
                <a:solidFill>
                  <a:schemeClr val="tx1"/>
                </a:solidFill>
                <a:latin typeface="微軟正黑體" panose="020B0604030504040204" pitchFamily="34" charset="-120"/>
                <a:ea typeface="微軟正黑體" panose="020B0604030504040204" pitchFamily="34" charset="-120"/>
              </a:rPr>
              <a:t>備份至</a:t>
            </a:r>
            <a:endParaRPr lang="en-US" altLang="zh-CN" sz="1200" b="1">
              <a:solidFill>
                <a:schemeClr val="tx1"/>
              </a:solidFill>
              <a:latin typeface="微軟正黑體" panose="020B0604030504040204" pitchFamily="34" charset="-120"/>
              <a:ea typeface="微軟正黑體" panose="020B0604030504040204" pitchFamily="34" charset="-120"/>
            </a:endParaRPr>
          </a:p>
          <a:p>
            <a:pPr algn="ctr"/>
            <a:r>
              <a:rPr lang="en-US" altLang="zh-TW" sz="1200" b="1">
                <a:solidFill>
                  <a:schemeClr val="tx1"/>
                </a:solidFill>
                <a:latin typeface="微軟正黑體"/>
                <a:ea typeface="微軟正黑體"/>
              </a:rPr>
              <a:t>QNAP NAS</a:t>
            </a:r>
          </a:p>
        </p:txBody>
      </p:sp>
      <p:cxnSp>
        <p:nvCxnSpPr>
          <p:cNvPr id="10" name="直線接點 36">
            <a:extLst>
              <a:ext uri="{FF2B5EF4-FFF2-40B4-BE49-F238E27FC236}">
                <a16:creationId xmlns:a16="http://schemas.microsoft.com/office/drawing/2014/main" id="{19E6B8E1-B3FE-5343-AFA2-A939E40DA3D4}"/>
              </a:ext>
            </a:extLst>
          </p:cNvPr>
          <p:cNvCxnSpPr>
            <a:cxnSpLocks/>
          </p:cNvCxnSpPr>
          <p:nvPr/>
        </p:nvCxnSpPr>
        <p:spPr>
          <a:xfrm>
            <a:off x="5312299" y="3587971"/>
            <a:ext cx="1837829" cy="2569"/>
          </a:xfrm>
          <a:prstGeom prst="line">
            <a:avLst/>
          </a:prstGeom>
          <a:ln w="38100">
            <a:solidFill>
              <a:srgbClr val="84C915"/>
            </a:solidFill>
          </a:ln>
        </p:spPr>
        <p:style>
          <a:lnRef idx="1">
            <a:schemeClr val="accent1"/>
          </a:lnRef>
          <a:fillRef idx="0">
            <a:schemeClr val="accent1"/>
          </a:fillRef>
          <a:effectRef idx="0">
            <a:schemeClr val="accent1"/>
          </a:effectRef>
          <a:fontRef idx="minor">
            <a:schemeClr val="tx1"/>
          </a:fontRef>
        </p:style>
      </p:cxnSp>
      <p:cxnSp>
        <p:nvCxnSpPr>
          <p:cNvPr id="11" name="直線接點 33">
            <a:extLst>
              <a:ext uri="{FF2B5EF4-FFF2-40B4-BE49-F238E27FC236}">
                <a16:creationId xmlns:a16="http://schemas.microsoft.com/office/drawing/2014/main" id="{7D4701A0-7AF9-EB44-879D-7503051C6B36}"/>
              </a:ext>
            </a:extLst>
          </p:cNvPr>
          <p:cNvCxnSpPr>
            <a:cxnSpLocks/>
          </p:cNvCxnSpPr>
          <p:nvPr/>
        </p:nvCxnSpPr>
        <p:spPr>
          <a:xfrm>
            <a:off x="2547106" y="3602167"/>
            <a:ext cx="2915848" cy="0"/>
          </a:xfrm>
          <a:prstGeom prst="line">
            <a:avLst/>
          </a:prstGeom>
          <a:ln w="38100">
            <a:solidFill>
              <a:srgbClr val="FE54A9"/>
            </a:solidFill>
          </a:ln>
        </p:spPr>
        <p:style>
          <a:lnRef idx="1">
            <a:schemeClr val="accent1"/>
          </a:lnRef>
          <a:fillRef idx="0">
            <a:schemeClr val="accent1"/>
          </a:fillRef>
          <a:effectRef idx="0">
            <a:schemeClr val="accent1"/>
          </a:effectRef>
          <a:fontRef idx="minor">
            <a:schemeClr val="tx1"/>
          </a:fontRef>
        </p:style>
      </p:cxnSp>
      <p:cxnSp>
        <p:nvCxnSpPr>
          <p:cNvPr id="12" name="接點: 肘形 27">
            <a:extLst>
              <a:ext uri="{FF2B5EF4-FFF2-40B4-BE49-F238E27FC236}">
                <a16:creationId xmlns:a16="http://schemas.microsoft.com/office/drawing/2014/main" id="{5A944380-6D3A-CA42-8895-E7F0E1764FFB}"/>
              </a:ext>
            </a:extLst>
          </p:cNvPr>
          <p:cNvCxnSpPr>
            <a:cxnSpLocks/>
          </p:cNvCxnSpPr>
          <p:nvPr/>
        </p:nvCxnSpPr>
        <p:spPr>
          <a:xfrm>
            <a:off x="7160278" y="4496069"/>
            <a:ext cx="2857437" cy="955284"/>
          </a:xfrm>
          <a:prstGeom prst="bentConnector3">
            <a:avLst>
              <a:gd name="adj1" fmla="val 972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接點: 肘形 8">
            <a:extLst>
              <a:ext uri="{FF2B5EF4-FFF2-40B4-BE49-F238E27FC236}">
                <a16:creationId xmlns:a16="http://schemas.microsoft.com/office/drawing/2014/main" id="{9DFACCE8-B5F7-9B44-9CC0-7C9F3D79C797}"/>
              </a:ext>
            </a:extLst>
          </p:cNvPr>
          <p:cNvCxnSpPr>
            <a:cxnSpLocks/>
          </p:cNvCxnSpPr>
          <p:nvPr/>
        </p:nvCxnSpPr>
        <p:spPr>
          <a:xfrm flipV="1">
            <a:off x="7163266" y="3824461"/>
            <a:ext cx="2854449" cy="691959"/>
          </a:xfrm>
          <a:prstGeom prst="bentConnector3">
            <a:avLst>
              <a:gd name="adj1" fmla="val 917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接點 33">
            <a:extLst>
              <a:ext uri="{FF2B5EF4-FFF2-40B4-BE49-F238E27FC236}">
                <a16:creationId xmlns:a16="http://schemas.microsoft.com/office/drawing/2014/main" id="{76FF0296-BF85-6E43-B190-3B1256A36F15}"/>
              </a:ext>
            </a:extLst>
          </p:cNvPr>
          <p:cNvCxnSpPr>
            <a:cxnSpLocks/>
          </p:cNvCxnSpPr>
          <p:nvPr/>
        </p:nvCxnSpPr>
        <p:spPr>
          <a:xfrm>
            <a:off x="2505089" y="5630129"/>
            <a:ext cx="2687817" cy="23508"/>
          </a:xfrm>
          <a:prstGeom prst="line">
            <a:avLst/>
          </a:prstGeom>
          <a:ln w="38100">
            <a:solidFill>
              <a:srgbClr val="FE54A9"/>
            </a:solidFill>
          </a:ln>
        </p:spPr>
        <p:style>
          <a:lnRef idx="1">
            <a:schemeClr val="accent1"/>
          </a:lnRef>
          <a:fillRef idx="0">
            <a:schemeClr val="accent1"/>
          </a:fillRef>
          <a:effectRef idx="0">
            <a:schemeClr val="accent1"/>
          </a:effectRef>
          <a:fontRef idx="minor">
            <a:schemeClr val="tx1"/>
          </a:fontRef>
        </p:style>
      </p:cxnSp>
      <p:cxnSp>
        <p:nvCxnSpPr>
          <p:cNvPr id="15" name="直線接點 36">
            <a:extLst>
              <a:ext uri="{FF2B5EF4-FFF2-40B4-BE49-F238E27FC236}">
                <a16:creationId xmlns:a16="http://schemas.microsoft.com/office/drawing/2014/main" id="{A916FB20-F14D-AC45-A175-B8C5ECDA29A1}"/>
              </a:ext>
            </a:extLst>
          </p:cNvPr>
          <p:cNvCxnSpPr>
            <a:cxnSpLocks/>
          </p:cNvCxnSpPr>
          <p:nvPr/>
        </p:nvCxnSpPr>
        <p:spPr>
          <a:xfrm>
            <a:off x="5640578" y="5665645"/>
            <a:ext cx="1499326" cy="0"/>
          </a:xfrm>
          <a:prstGeom prst="line">
            <a:avLst/>
          </a:prstGeom>
          <a:ln w="38100">
            <a:solidFill>
              <a:srgbClr val="84C915"/>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42">
            <a:extLst>
              <a:ext uri="{FF2B5EF4-FFF2-40B4-BE49-F238E27FC236}">
                <a16:creationId xmlns:a16="http://schemas.microsoft.com/office/drawing/2014/main" id="{1473EC73-67F2-574C-B880-BB3113EE6174}"/>
              </a:ext>
            </a:extLst>
          </p:cNvPr>
          <p:cNvCxnSpPr>
            <a:cxnSpLocks/>
          </p:cNvCxnSpPr>
          <p:nvPr/>
        </p:nvCxnSpPr>
        <p:spPr>
          <a:xfrm flipV="1">
            <a:off x="7139904" y="4392353"/>
            <a:ext cx="0" cy="1288219"/>
          </a:xfrm>
          <a:prstGeom prst="straightConnector1">
            <a:avLst/>
          </a:prstGeom>
          <a:ln w="38100">
            <a:solidFill>
              <a:srgbClr val="84C915"/>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39">
            <a:extLst>
              <a:ext uri="{FF2B5EF4-FFF2-40B4-BE49-F238E27FC236}">
                <a16:creationId xmlns:a16="http://schemas.microsoft.com/office/drawing/2014/main" id="{3BC08976-CB9B-0B47-8B8F-9B40BF985CF9}"/>
              </a:ext>
            </a:extLst>
          </p:cNvPr>
          <p:cNvSpPr/>
          <p:nvPr/>
        </p:nvSpPr>
        <p:spPr>
          <a:xfrm>
            <a:off x="6102106" y="5495019"/>
            <a:ext cx="799919" cy="283675"/>
          </a:xfrm>
          <a:prstGeom prst="rect">
            <a:avLst/>
          </a:prstGeom>
          <a:solidFill>
            <a:srgbClr val="84C9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400" b="1">
                <a:solidFill>
                  <a:schemeClr val="bg1"/>
                </a:solidFill>
                <a:latin typeface="微軟正黑體"/>
                <a:ea typeface="微軟正黑體"/>
              </a:rPr>
              <a:t>10GbE</a:t>
            </a:r>
            <a:endParaRPr lang="en-US" altLang="zh-TW" sz="1400" b="1">
              <a:solidFill>
                <a:schemeClr val="bg1"/>
              </a:solidFill>
              <a:latin typeface="微軟正黑體" panose="020B0604030504040204" pitchFamily="34" charset="-120"/>
              <a:ea typeface="微軟正黑體" panose="020B0604030504040204" pitchFamily="34" charset="-120"/>
            </a:endParaRPr>
          </a:p>
        </p:txBody>
      </p:sp>
      <p:sp>
        <p:nvSpPr>
          <p:cNvPr id="18" name="TextBox 47">
            <a:extLst>
              <a:ext uri="{FF2B5EF4-FFF2-40B4-BE49-F238E27FC236}">
                <a16:creationId xmlns:a16="http://schemas.microsoft.com/office/drawing/2014/main" id="{2AED23EF-578D-6A49-8316-4C6B54CD7B55}"/>
              </a:ext>
            </a:extLst>
          </p:cNvPr>
          <p:cNvSpPr txBox="1"/>
          <p:nvPr/>
        </p:nvSpPr>
        <p:spPr>
          <a:xfrm>
            <a:off x="9690683" y="6043184"/>
            <a:ext cx="1069400" cy="276999"/>
          </a:xfrm>
          <a:prstGeom prst="rect">
            <a:avLst/>
          </a:prstGeom>
          <a:noFill/>
        </p:spPr>
        <p:txBody>
          <a:bodyPr wrap="square" lIns="91440" tIns="45720" rIns="91440" bIns="45720" rtlCol="0" anchor="t">
            <a:spAutoFit/>
          </a:bodyPr>
          <a:lstStyle/>
          <a:p>
            <a:pPr algn="ctr"/>
            <a:r>
              <a:rPr lang="en-US" sz="1200" b="1">
                <a:latin typeface="微軟正黑體"/>
                <a:ea typeface="微軟正黑體"/>
              </a:rPr>
              <a:t>TVS-</a:t>
            </a:r>
            <a:r>
              <a:rPr lang="en-US" altLang="zh-TW" sz="1200" b="1">
                <a:latin typeface="微軟正黑體"/>
                <a:ea typeface="微軟正黑體"/>
              </a:rPr>
              <a:t>675</a:t>
            </a:r>
            <a:endParaRPr lang="en-US" sz="1200" b="1">
              <a:latin typeface="微軟正黑體" panose="020B0604030504040204" pitchFamily="34" charset="-120"/>
              <a:ea typeface="微軟正黑體" panose="020B0604030504040204" pitchFamily="34" charset="-120"/>
            </a:endParaRPr>
          </a:p>
        </p:txBody>
      </p:sp>
      <p:cxnSp>
        <p:nvCxnSpPr>
          <p:cNvPr id="19" name="Straight Arrow Connector 42">
            <a:extLst>
              <a:ext uri="{FF2B5EF4-FFF2-40B4-BE49-F238E27FC236}">
                <a16:creationId xmlns:a16="http://schemas.microsoft.com/office/drawing/2014/main" id="{68D40F7B-1752-4B7F-A941-DED9672A0F54}"/>
              </a:ext>
            </a:extLst>
          </p:cNvPr>
          <p:cNvCxnSpPr>
            <a:cxnSpLocks/>
          </p:cNvCxnSpPr>
          <p:nvPr/>
        </p:nvCxnSpPr>
        <p:spPr>
          <a:xfrm>
            <a:off x="7139904" y="3580400"/>
            <a:ext cx="0" cy="838134"/>
          </a:xfrm>
          <a:prstGeom prst="straightConnector1">
            <a:avLst/>
          </a:prstGeom>
          <a:ln w="38100">
            <a:solidFill>
              <a:srgbClr val="84C915"/>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39">
            <a:extLst>
              <a:ext uri="{FF2B5EF4-FFF2-40B4-BE49-F238E27FC236}">
                <a16:creationId xmlns:a16="http://schemas.microsoft.com/office/drawing/2014/main" id="{65C93307-1C3E-4422-B55C-6E120067BF3A}"/>
              </a:ext>
            </a:extLst>
          </p:cNvPr>
          <p:cNvSpPr/>
          <p:nvPr/>
        </p:nvSpPr>
        <p:spPr>
          <a:xfrm>
            <a:off x="6102106" y="3441372"/>
            <a:ext cx="799919" cy="283675"/>
          </a:xfrm>
          <a:prstGeom prst="rect">
            <a:avLst/>
          </a:prstGeom>
          <a:solidFill>
            <a:srgbClr val="84C9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latin typeface="微軟正黑體" panose="020B0604030504040204" pitchFamily="34" charset="-120"/>
                <a:ea typeface="微軟正黑體" panose="020B0604030504040204" pitchFamily="34" charset="-120"/>
              </a:rPr>
              <a:t>10GbE</a:t>
            </a:r>
          </a:p>
        </p:txBody>
      </p:sp>
      <p:sp>
        <p:nvSpPr>
          <p:cNvPr id="23" name="矩形 39">
            <a:extLst>
              <a:ext uri="{FF2B5EF4-FFF2-40B4-BE49-F238E27FC236}">
                <a16:creationId xmlns:a16="http://schemas.microsoft.com/office/drawing/2014/main" id="{0387E24F-5B8C-49EE-B370-ED0A8232D9F3}"/>
              </a:ext>
            </a:extLst>
          </p:cNvPr>
          <p:cNvSpPr/>
          <p:nvPr/>
        </p:nvSpPr>
        <p:spPr>
          <a:xfrm>
            <a:off x="2959196" y="3452999"/>
            <a:ext cx="1510844" cy="283675"/>
          </a:xfrm>
          <a:prstGeom prst="rect">
            <a:avLst/>
          </a:prstGeom>
          <a:solidFill>
            <a:srgbClr val="FE5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latin typeface="微軟正黑體" panose="020B0604030504040204" pitchFamily="34" charset="-120"/>
                <a:ea typeface="微軟正黑體" panose="020B0604030504040204" pitchFamily="34" charset="-120"/>
              </a:rPr>
              <a:t>Thunderbolt 3</a:t>
            </a:r>
          </a:p>
        </p:txBody>
      </p:sp>
      <p:sp>
        <p:nvSpPr>
          <p:cNvPr id="25" name="矩形: 圓角 3">
            <a:extLst>
              <a:ext uri="{FF2B5EF4-FFF2-40B4-BE49-F238E27FC236}">
                <a16:creationId xmlns:a16="http://schemas.microsoft.com/office/drawing/2014/main" id="{C78B00C0-328E-4D58-973B-AE1FE0D006D1}"/>
              </a:ext>
            </a:extLst>
          </p:cNvPr>
          <p:cNvSpPr/>
          <p:nvPr/>
        </p:nvSpPr>
        <p:spPr>
          <a:xfrm>
            <a:off x="902609" y="4669385"/>
            <a:ext cx="1908944" cy="399307"/>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1300" b="1">
                <a:solidFill>
                  <a:schemeClr val="tx1"/>
                </a:solidFill>
                <a:latin typeface="微軟正黑體"/>
                <a:ea typeface="微軟正黑體"/>
              </a:rPr>
              <a:t>Win 11 + QXG-10G2T</a:t>
            </a:r>
            <a:endParaRPr lang="en-US" altLang="zh-TW" sz="1300" b="1">
              <a:solidFill>
                <a:schemeClr val="tx1"/>
              </a:solidFill>
              <a:latin typeface="微軟正黑體" panose="020B0604030504040204" pitchFamily="34" charset="-120"/>
              <a:ea typeface="微軟正黑體" panose="020B0604030504040204" pitchFamily="34" charset="-120"/>
            </a:endParaRPr>
          </a:p>
        </p:txBody>
      </p:sp>
      <p:pic>
        <p:nvPicPr>
          <p:cNvPr id="26" name="圖片 25" descr="一張含有 膝上型電腦, 電子用品, 室內, 坐 的圖片&#10;&#10;自動產生的描述">
            <a:extLst>
              <a:ext uri="{FF2B5EF4-FFF2-40B4-BE49-F238E27FC236}">
                <a16:creationId xmlns:a16="http://schemas.microsoft.com/office/drawing/2014/main" id="{21A59867-7C8B-4FB3-9ACB-4E43190254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819"/>
          <a:stretch/>
        </p:blipFill>
        <p:spPr>
          <a:xfrm>
            <a:off x="922290" y="5006162"/>
            <a:ext cx="1869794" cy="1437520"/>
          </a:xfrm>
          <a:prstGeom prst="rect">
            <a:avLst/>
          </a:prstGeom>
        </p:spPr>
      </p:pic>
      <p:pic>
        <p:nvPicPr>
          <p:cNvPr id="27" name="Picture 13">
            <a:extLst>
              <a:ext uri="{FF2B5EF4-FFF2-40B4-BE49-F238E27FC236}">
                <a16:creationId xmlns:a16="http://schemas.microsoft.com/office/drawing/2014/main" id="{B81E5E8E-E990-4144-95DD-443820FDAE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300" y="2934813"/>
            <a:ext cx="1938631" cy="1402985"/>
          </a:xfrm>
          <a:prstGeom prst="rect">
            <a:avLst/>
          </a:prstGeom>
        </p:spPr>
      </p:pic>
      <p:sp>
        <p:nvSpPr>
          <p:cNvPr id="28" name="矩形: 圓角 3">
            <a:extLst>
              <a:ext uri="{FF2B5EF4-FFF2-40B4-BE49-F238E27FC236}">
                <a16:creationId xmlns:a16="http://schemas.microsoft.com/office/drawing/2014/main" id="{D0C24F72-8DAD-4BF6-9EAE-5A799E2021B1}"/>
              </a:ext>
            </a:extLst>
          </p:cNvPr>
          <p:cNvSpPr/>
          <p:nvPr/>
        </p:nvSpPr>
        <p:spPr>
          <a:xfrm>
            <a:off x="4275239" y="2575520"/>
            <a:ext cx="2180144" cy="379450"/>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00" b="1">
                <a:solidFill>
                  <a:schemeClr val="tx1"/>
                </a:solidFill>
                <a:latin typeface="微軟正黑體" panose="020B0604030504040204" pitchFamily="34" charset="-120"/>
                <a:ea typeface="微軟正黑體" panose="020B0604030504040204" pitchFamily="34" charset="-120"/>
              </a:rPr>
              <a:t>快速備份影音編輯檔案</a:t>
            </a:r>
            <a:endParaRPr lang="en-US" altLang="zh-TW" sz="1300" b="1">
              <a:solidFill>
                <a:schemeClr val="tx1"/>
              </a:solidFill>
              <a:latin typeface="微軟正黑體" panose="020B0604030504040204" pitchFamily="34" charset="-120"/>
              <a:ea typeface="微軟正黑體" panose="020B0604030504040204" pitchFamily="34" charset="-120"/>
            </a:endParaRPr>
          </a:p>
        </p:txBody>
      </p:sp>
      <p:pic>
        <p:nvPicPr>
          <p:cNvPr id="29" name="Picture 5">
            <a:extLst>
              <a:ext uri="{FF2B5EF4-FFF2-40B4-BE49-F238E27FC236}">
                <a16:creationId xmlns:a16="http://schemas.microsoft.com/office/drawing/2014/main" id="{9C3EEF3B-3FFC-8E48-B6AF-88F6C4649F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051" t="4306" r="7270" b="-60"/>
          <a:stretch/>
        </p:blipFill>
        <p:spPr>
          <a:xfrm>
            <a:off x="4593743" y="3304941"/>
            <a:ext cx="1367882" cy="949589"/>
          </a:xfrm>
          <a:prstGeom prst="rect">
            <a:avLst/>
          </a:prstGeom>
        </p:spPr>
      </p:pic>
      <p:sp>
        <p:nvSpPr>
          <p:cNvPr id="35" name="TextBox 47">
            <a:extLst>
              <a:ext uri="{FF2B5EF4-FFF2-40B4-BE49-F238E27FC236}">
                <a16:creationId xmlns:a16="http://schemas.microsoft.com/office/drawing/2014/main" id="{ECBD8A3E-1FB8-495D-960E-A9C1766FB2D4}"/>
              </a:ext>
            </a:extLst>
          </p:cNvPr>
          <p:cNvSpPr txBox="1"/>
          <p:nvPr/>
        </p:nvSpPr>
        <p:spPr>
          <a:xfrm>
            <a:off x="9647388" y="4422314"/>
            <a:ext cx="1069400" cy="276999"/>
          </a:xfrm>
          <a:prstGeom prst="rect">
            <a:avLst/>
          </a:prstGeom>
          <a:noFill/>
        </p:spPr>
        <p:txBody>
          <a:bodyPr wrap="square" lIns="91440" tIns="45720" rIns="91440" bIns="45720" rtlCol="0" anchor="t">
            <a:spAutoFit/>
          </a:bodyPr>
          <a:lstStyle/>
          <a:p>
            <a:pPr algn="ctr"/>
            <a:r>
              <a:rPr lang="en-US" sz="1200" b="1">
                <a:latin typeface="微軟正黑體"/>
                <a:ea typeface="微軟正黑體"/>
              </a:rPr>
              <a:t>TS-855X</a:t>
            </a:r>
            <a:endParaRPr lang="en-US" sz="1200" b="1">
              <a:latin typeface="微軟正黑體" panose="020B0604030504040204" pitchFamily="34" charset="-120"/>
              <a:ea typeface="微軟正黑體" panose="020B0604030504040204" pitchFamily="34" charset="-120"/>
            </a:endParaRPr>
          </a:p>
        </p:txBody>
      </p:sp>
      <p:sp>
        <p:nvSpPr>
          <p:cNvPr id="36" name="矩形 72">
            <a:extLst>
              <a:ext uri="{FF2B5EF4-FFF2-40B4-BE49-F238E27FC236}">
                <a16:creationId xmlns:a16="http://schemas.microsoft.com/office/drawing/2014/main" id="{3C331572-B7C7-E24A-E4D5-609398F501BE}"/>
              </a:ext>
            </a:extLst>
          </p:cNvPr>
          <p:cNvSpPr/>
          <p:nvPr/>
        </p:nvSpPr>
        <p:spPr>
          <a:xfrm>
            <a:off x="4350853" y="4243979"/>
            <a:ext cx="1993125" cy="307777"/>
          </a:xfrm>
          <a:prstGeom prst="rect">
            <a:avLst/>
          </a:prstGeom>
        </p:spPr>
        <p:txBody>
          <a:bodyPr wrap="square" lIns="91440" tIns="45720" rIns="91440" bIns="45720" anchor="t">
            <a:spAutoFit/>
          </a:bodyPr>
          <a:lstStyle/>
          <a:p>
            <a:pPr algn="ctr"/>
            <a:r>
              <a:rPr lang="en-US" altLang="zh-TW" sz="1400" b="1" dirty="0">
                <a:latin typeface="Arial"/>
                <a:ea typeface="新細明體"/>
                <a:cs typeface="Arial"/>
              </a:rPr>
              <a:t>QNA-T310G1S</a:t>
            </a:r>
            <a:endParaRPr lang="en-US" altLang="zh-TW" sz="1400" b="1">
              <a:latin typeface="Arial" panose="020B0604020202020204" pitchFamily="34" charset="0"/>
              <a:ea typeface="新細明體"/>
              <a:cs typeface="Arial" panose="020B0604020202020204" pitchFamily="34" charset="0"/>
            </a:endParaRPr>
          </a:p>
        </p:txBody>
      </p:sp>
      <p:sp>
        <p:nvSpPr>
          <p:cNvPr id="37" name="文字方塊 36">
            <a:extLst>
              <a:ext uri="{FF2B5EF4-FFF2-40B4-BE49-F238E27FC236}">
                <a16:creationId xmlns:a16="http://schemas.microsoft.com/office/drawing/2014/main" id="{E9C3F1C6-6CEB-C63D-B967-B283F8F39D8A}"/>
              </a:ext>
            </a:extLst>
          </p:cNvPr>
          <p:cNvSpPr txBox="1"/>
          <p:nvPr/>
        </p:nvSpPr>
        <p:spPr>
          <a:xfrm>
            <a:off x="4717806" y="5930320"/>
            <a:ext cx="1444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dirty="0">
                <a:latin typeface="Arial"/>
                <a:ea typeface="新細明體"/>
              </a:rPr>
              <a:t>QNA-T310G1T</a:t>
            </a:r>
            <a:endParaRPr lang="zh-TW" altLang="en-US" sz="1400">
              <a:ea typeface="新細明體"/>
            </a:endParaRPr>
          </a:p>
        </p:txBody>
      </p:sp>
      <p:sp>
        <p:nvSpPr>
          <p:cNvPr id="40" name="文字方塊 39">
            <a:extLst>
              <a:ext uri="{FF2B5EF4-FFF2-40B4-BE49-F238E27FC236}">
                <a16:creationId xmlns:a16="http://schemas.microsoft.com/office/drawing/2014/main" id="{BB3CFFEF-872B-ECCA-0927-4006C3B4213F}"/>
              </a:ext>
            </a:extLst>
          </p:cNvPr>
          <p:cNvSpPr txBox="1"/>
          <p:nvPr/>
        </p:nvSpPr>
        <p:spPr>
          <a:xfrm>
            <a:off x="7542347" y="5467566"/>
            <a:ext cx="14990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tLang="zh-TW" sz="1400" b="1">
                <a:solidFill>
                  <a:schemeClr val="bg1"/>
                </a:solidFill>
                <a:latin typeface="Arial"/>
                <a:ea typeface="新細明體"/>
              </a:rPr>
              <a:t>QXG-10G2</a:t>
            </a:r>
            <a:r>
              <a:rPr lang="en-US" altLang="zh-TW" sz="1400" b="1">
                <a:solidFill>
                  <a:schemeClr val="bg1"/>
                </a:solidFill>
                <a:latin typeface="Arial"/>
                <a:ea typeface="新細明體"/>
              </a:rPr>
              <a:t>T</a:t>
            </a:r>
            <a:endParaRPr lang="zh-TW" altLang="en-US" sz="1400">
              <a:solidFill>
                <a:schemeClr val="bg1"/>
              </a:solidFill>
              <a:ea typeface="新細明體"/>
            </a:endParaRPr>
          </a:p>
        </p:txBody>
      </p:sp>
      <p:pic>
        <p:nvPicPr>
          <p:cNvPr id="41" name="Picture 2"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69" y="5104063"/>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2903" y="4869038"/>
            <a:ext cx="1841005" cy="11506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3882" y="5068428"/>
            <a:ext cx="1156422" cy="72276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F6352E92-D997-41B5-C29D-972E68F625BE}"/>
              </a:ext>
            </a:extLst>
          </p:cNvPr>
          <p:cNvSpPr>
            <a:spLocks noGrp="1"/>
          </p:cNvSpPr>
          <p:nvPr>
            <p:ph type="title"/>
          </p:nvPr>
        </p:nvSpPr>
        <p:spPr/>
        <p:txBody>
          <a:bodyPr/>
          <a:lstStyle/>
          <a:p>
            <a:r>
              <a:rPr lang="en-US" altLang="zh-TW"/>
              <a:t>MAC / Windows </a:t>
            </a:r>
            <a:r>
              <a:rPr lang="zh-TW" altLang="en-US"/>
              <a:t>筆電輕巧提速方案</a:t>
            </a:r>
          </a:p>
        </p:txBody>
      </p:sp>
      <p:sp>
        <p:nvSpPr>
          <p:cNvPr id="30" name="矩形: 圓角 2">
            <a:extLst>
              <a:ext uri="{FF2B5EF4-FFF2-40B4-BE49-F238E27FC236}">
                <a16:creationId xmlns:a16="http://schemas.microsoft.com/office/drawing/2014/main" id="{131A8BC9-88D7-87BC-1E90-8A769F1E37A0}"/>
              </a:ext>
            </a:extLst>
          </p:cNvPr>
          <p:cNvSpPr/>
          <p:nvPr/>
        </p:nvSpPr>
        <p:spPr>
          <a:xfrm>
            <a:off x="6601752" y="4098165"/>
            <a:ext cx="1890540" cy="1055419"/>
          </a:xfrm>
          <a:prstGeom prst="roundRect">
            <a:avLst>
              <a:gd name="adj"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72">
            <a:extLst>
              <a:ext uri="{FF2B5EF4-FFF2-40B4-BE49-F238E27FC236}">
                <a16:creationId xmlns:a16="http://schemas.microsoft.com/office/drawing/2014/main" id="{20BC4351-C3E1-A6B4-5A7A-8BBB9D9F9211}"/>
              </a:ext>
            </a:extLst>
          </p:cNvPr>
          <p:cNvSpPr/>
          <p:nvPr/>
        </p:nvSpPr>
        <p:spPr>
          <a:xfrm>
            <a:off x="6822965" y="4841898"/>
            <a:ext cx="1793152" cy="292388"/>
          </a:xfrm>
          <a:prstGeom prst="rect">
            <a:avLst/>
          </a:prstGeom>
        </p:spPr>
        <p:txBody>
          <a:bodyPr wrap="square" lIns="91440" tIns="45720" rIns="91440" bIns="45720" anchor="t">
            <a:spAutoFit/>
          </a:bodyPr>
          <a:lstStyle/>
          <a:p>
            <a:pPr algn="ctr"/>
            <a:r>
              <a:rPr lang="en-US" altLang="zh-TW" sz="1300" b="1">
                <a:latin typeface="微軟正黑體" panose="020B0604030504040204" pitchFamily="34" charset="-120"/>
                <a:ea typeface="微軟正黑體" panose="020B0604030504040204" pitchFamily="34" charset="-120"/>
              </a:rPr>
              <a:t>QNAP </a:t>
            </a:r>
            <a:r>
              <a:rPr lang="en-US" altLang="zh-TW" sz="1300" b="1" err="1">
                <a:latin typeface="微軟正黑體" panose="020B0604030504040204" pitchFamily="34" charset="-120"/>
                <a:ea typeface="微軟正黑體" panose="020B0604030504040204" pitchFamily="34" charset="-120"/>
              </a:rPr>
              <a:t>網路交換器</a:t>
            </a:r>
            <a:endParaRPr lang="en-US" altLang="zh-TW" sz="1300" b="1">
              <a:latin typeface="微軟正黑體" panose="020B0604030504040204" pitchFamily="34" charset="-120"/>
              <a:ea typeface="微軟正黑體" panose="020B0604030504040204" pitchFamily="34" charset="-120"/>
            </a:endParaRPr>
          </a:p>
        </p:txBody>
      </p:sp>
      <p:sp>
        <p:nvSpPr>
          <p:cNvPr id="43" name="文字方塊 42">
            <a:extLst>
              <a:ext uri="{FF2B5EF4-FFF2-40B4-BE49-F238E27FC236}">
                <a16:creationId xmlns:a16="http://schemas.microsoft.com/office/drawing/2014/main" id="{BB3CFFEF-872B-ECCA-0927-4006C3B4213F}"/>
              </a:ext>
            </a:extLst>
          </p:cNvPr>
          <p:cNvSpPr txBox="1"/>
          <p:nvPr/>
        </p:nvSpPr>
        <p:spPr>
          <a:xfrm>
            <a:off x="6532929" y="4096642"/>
            <a:ext cx="18388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altLang="zh-TW" sz="1400" b="1">
                <a:latin typeface="Arial"/>
                <a:ea typeface="新細明體"/>
              </a:rPr>
              <a:t>QSW-M3212R-8S4T</a:t>
            </a:r>
            <a:endParaRPr lang="zh-TW" altLang="en-US" sz="1400">
              <a:ea typeface="新細明體"/>
            </a:endParaRPr>
          </a:p>
        </p:txBody>
      </p:sp>
      <p:sp>
        <p:nvSpPr>
          <p:cNvPr id="5" name="矩形 39">
            <a:extLst>
              <a:ext uri="{FF2B5EF4-FFF2-40B4-BE49-F238E27FC236}">
                <a16:creationId xmlns:a16="http://schemas.microsoft.com/office/drawing/2014/main" id="{69DFE0CB-A37C-F36E-791C-13A7C8E9FC9A}"/>
              </a:ext>
            </a:extLst>
          </p:cNvPr>
          <p:cNvSpPr/>
          <p:nvPr/>
        </p:nvSpPr>
        <p:spPr>
          <a:xfrm>
            <a:off x="2959196" y="5490906"/>
            <a:ext cx="1510844" cy="283675"/>
          </a:xfrm>
          <a:prstGeom prst="rect">
            <a:avLst/>
          </a:prstGeom>
          <a:solidFill>
            <a:srgbClr val="FE5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latin typeface="微軟正黑體" panose="020B0604030504040204" pitchFamily="34" charset="-120"/>
                <a:ea typeface="微軟正黑體" panose="020B0604030504040204" pitchFamily="34" charset="-120"/>
              </a:rPr>
              <a:t>Thunderbolt 3</a:t>
            </a:r>
          </a:p>
        </p:txBody>
      </p:sp>
      <p:pic>
        <p:nvPicPr>
          <p:cNvPr id="32" name="Picture 4" descr="QNA-T310G1T | Especificações de hardware | QNAP">
            <a:extLst>
              <a:ext uri="{FF2B5EF4-FFF2-40B4-BE49-F238E27FC236}">
                <a16:creationId xmlns:a16="http://schemas.microsoft.com/office/drawing/2014/main" id="{7514D1DC-6575-B1D3-1A8C-E5A9852B74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3614" y="5011033"/>
            <a:ext cx="1620478" cy="1002902"/>
          </a:xfrm>
          <a:prstGeom prst="rect">
            <a:avLst/>
          </a:prstGeom>
          <a:noFill/>
          <a:extLst>
            <a:ext uri="{909E8E84-426E-40DD-AFC4-6F175D3DCCD1}">
              <a14:hiddenFill xmlns:a14="http://schemas.microsoft.com/office/drawing/2010/main">
                <a:solidFill>
                  <a:srgbClr val="FFFFFF"/>
                </a:solidFill>
              </a14:hiddenFill>
            </a:ext>
          </a:extLst>
        </p:spPr>
      </p:pic>
      <p:pic>
        <p:nvPicPr>
          <p:cNvPr id="34" name="圖片 33" descr="一張含有 電子產品, 電子裝置, 文字, 多媒體 的圖片&#10;&#10;自動產生的描述">
            <a:extLst>
              <a:ext uri="{FF2B5EF4-FFF2-40B4-BE49-F238E27FC236}">
                <a16:creationId xmlns:a16="http://schemas.microsoft.com/office/drawing/2014/main" id="{0E5E0F6E-C209-9C64-356F-16A3E4BECA6B}"/>
              </a:ext>
            </a:extLst>
          </p:cNvPr>
          <p:cNvPicPr>
            <a:picLocks noChangeAspect="1"/>
          </p:cNvPicPr>
          <p:nvPr/>
        </p:nvPicPr>
        <p:blipFill>
          <a:blip r:embed="rId9"/>
          <a:stretch>
            <a:fillRect/>
          </a:stretch>
        </p:blipFill>
        <p:spPr>
          <a:xfrm>
            <a:off x="9345880" y="3343646"/>
            <a:ext cx="1664525" cy="1051462"/>
          </a:xfrm>
          <a:prstGeom prst="rect">
            <a:avLst/>
          </a:prstGeom>
        </p:spPr>
      </p:pic>
      <p:pic>
        <p:nvPicPr>
          <p:cNvPr id="44" name="圖片 43" descr="QSW-M3212R-8S4T | Hardware Specs | QNAP (US)">
            <a:extLst>
              <a:ext uri="{FF2B5EF4-FFF2-40B4-BE49-F238E27FC236}">
                <a16:creationId xmlns:a16="http://schemas.microsoft.com/office/drawing/2014/main" id="{1FA5E772-A5D4-FB63-0200-451258686831}"/>
              </a:ext>
            </a:extLst>
          </p:cNvPr>
          <p:cNvPicPr>
            <a:picLocks noChangeAspect="1"/>
          </p:cNvPicPr>
          <p:nvPr/>
        </p:nvPicPr>
        <p:blipFill>
          <a:blip r:embed="rId10"/>
          <a:stretch>
            <a:fillRect/>
          </a:stretch>
        </p:blipFill>
        <p:spPr>
          <a:xfrm>
            <a:off x="6624452" y="4056165"/>
            <a:ext cx="1832759" cy="1150423"/>
          </a:xfrm>
          <a:prstGeom prst="rect">
            <a:avLst/>
          </a:prstGeom>
        </p:spPr>
      </p:pic>
    </p:spTree>
    <p:extLst>
      <p:ext uri="{BB962C8B-B14F-4D97-AF65-F5344CB8AC3E}">
        <p14:creationId xmlns:p14="http://schemas.microsoft.com/office/powerpoint/2010/main" val="2718057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字方塊 54">
            <a:extLst>
              <a:ext uri="{FF2B5EF4-FFF2-40B4-BE49-F238E27FC236}">
                <a16:creationId xmlns:a16="http://schemas.microsoft.com/office/drawing/2014/main" id="{A78FE5FA-759B-05FD-AA84-F74B12B62A5F}"/>
              </a:ext>
            </a:extLst>
          </p:cNvPr>
          <p:cNvSpPr txBox="1"/>
          <p:nvPr/>
        </p:nvSpPr>
        <p:spPr>
          <a:xfrm>
            <a:off x="9109787" y="5705533"/>
            <a:ext cx="2768607" cy="584775"/>
          </a:xfrm>
          <a:prstGeom prst="rect">
            <a:avLst/>
          </a:prstGeom>
          <a:no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lgn="ctr">
              <a:defRPr sz="1600" b="1">
                <a:solidFill>
                  <a:srgbClr val="93F0FF"/>
                </a:solidFill>
                <a:latin typeface="+mj-ea"/>
                <a:ea typeface="+mj-ea"/>
                <a:cs typeface="Arial"/>
              </a:defRPr>
            </a:lvl1pPr>
          </a:lstStyle>
          <a:p>
            <a:pPr algn="l"/>
            <a:r>
              <a:rPr lang="en-US" altLang="zh-TW" err="1">
                <a:hlinkClick r:id="rId3">
                  <a:extLst>
                    <a:ext uri="{A12FA001-AC4F-418D-AE19-62706E023703}">
                      <ahyp:hlinkClr xmlns:ahyp="http://schemas.microsoft.com/office/drawing/2018/hyperlinkcolor" val="tx"/>
                    </a:ext>
                  </a:extLst>
                </a:hlinkClick>
              </a:rPr>
              <a:t>更多可支援</a:t>
            </a:r>
            <a:r>
              <a:rPr lang="en-US" altLang="zh-TW">
                <a:hlinkClick r:id="rId3">
                  <a:extLst>
                    <a:ext uri="{A12FA001-AC4F-418D-AE19-62706E023703}">
                      <ahyp:hlinkClr xmlns:ahyp="http://schemas.microsoft.com/office/drawing/2018/hyperlinkcolor" val="tx"/>
                    </a:ext>
                  </a:extLst>
                </a:hlinkClick>
              </a:rPr>
              <a:t> </a:t>
            </a:r>
            <a:br>
              <a:rPr lang="en-US" altLang="zh-TW">
                <a:hlinkClick r:id="rId3">
                  <a:extLst>
                    <a:ext uri="{A12FA001-AC4F-418D-AE19-62706E023703}">
                      <ahyp:hlinkClr xmlns:ahyp="http://schemas.microsoft.com/office/drawing/2018/hyperlinkcolor" val="tx"/>
                    </a:ext>
                  </a:extLst>
                </a:hlinkClick>
              </a:rPr>
            </a:br>
            <a:r>
              <a:rPr lang="en-US" altLang="zh-TW">
                <a:hlinkClick r:id="rId3">
                  <a:extLst>
                    <a:ext uri="{A12FA001-AC4F-418D-AE19-62706E023703}">
                      <ahyp:hlinkClr xmlns:ahyp="http://schemas.microsoft.com/office/drawing/2018/hyperlinkcolor" val="tx"/>
                    </a:ext>
                  </a:extLst>
                </a:hlinkClick>
              </a:rPr>
              <a:t>QXG-10G2T 的 QNAP NAS</a:t>
            </a:r>
            <a:endParaRPr lang="en-US" altLang="zh-TW"/>
          </a:p>
        </p:txBody>
      </p:sp>
      <p:sp>
        <p:nvSpPr>
          <p:cNvPr id="3" name="標題 2">
            <a:extLst>
              <a:ext uri="{FF2B5EF4-FFF2-40B4-BE49-F238E27FC236}">
                <a16:creationId xmlns:a16="http://schemas.microsoft.com/office/drawing/2014/main" id="{78A5DC9D-5C77-B69D-63E7-187196FDAA8D}"/>
              </a:ext>
            </a:extLst>
          </p:cNvPr>
          <p:cNvSpPr>
            <a:spLocks noGrp="1"/>
          </p:cNvSpPr>
          <p:nvPr>
            <p:ph type="title"/>
          </p:nvPr>
        </p:nvSpPr>
        <p:spPr/>
        <p:txBody>
          <a:bodyPr/>
          <a:lstStyle/>
          <a:p>
            <a:r>
              <a:rPr lang="zh-TW" altLang="en-US"/>
              <a:t>多樣 </a:t>
            </a:r>
            <a:r>
              <a:rPr lang="en-US" altLang="zh-TW"/>
              <a:t>QNAP NAS </a:t>
            </a:r>
            <a:r>
              <a:rPr lang="zh-TW" altLang="en-US"/>
              <a:t>可擴充 </a:t>
            </a:r>
            <a:r>
              <a:rPr lang="en-US" altLang="zh-TW"/>
              <a:t>10GbE </a:t>
            </a:r>
            <a:r>
              <a:rPr lang="zh-TW" altLang="en-US"/>
              <a:t>高速網路傳輸</a:t>
            </a:r>
          </a:p>
        </p:txBody>
      </p:sp>
      <p:grpSp>
        <p:nvGrpSpPr>
          <p:cNvPr id="32" name="群組 31">
            <a:extLst>
              <a:ext uri="{FF2B5EF4-FFF2-40B4-BE49-F238E27FC236}">
                <a16:creationId xmlns:a16="http://schemas.microsoft.com/office/drawing/2014/main" id="{662EAD43-6903-6A8D-ECA7-D88AACD059E8}"/>
              </a:ext>
            </a:extLst>
          </p:cNvPr>
          <p:cNvGrpSpPr/>
          <p:nvPr/>
        </p:nvGrpSpPr>
        <p:grpSpPr>
          <a:xfrm>
            <a:off x="1852457" y="2667652"/>
            <a:ext cx="1190327" cy="353943"/>
            <a:chOff x="2860561" y="2111009"/>
            <a:chExt cx="1190327" cy="353943"/>
          </a:xfrm>
        </p:grpSpPr>
        <p:sp>
          <p:nvSpPr>
            <p:cNvPr id="29" name="矩形: 剪去單一角落 28">
              <a:extLst>
                <a:ext uri="{FF2B5EF4-FFF2-40B4-BE49-F238E27FC236}">
                  <a16:creationId xmlns:a16="http://schemas.microsoft.com/office/drawing/2014/main" id="{7A46A849-47F7-30A3-57C7-8728969A2AEA}"/>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0" name="文字方塊 29">
              <a:extLst>
                <a:ext uri="{FF2B5EF4-FFF2-40B4-BE49-F238E27FC236}">
                  <a16:creationId xmlns:a16="http://schemas.microsoft.com/office/drawing/2014/main" id="{A9EC9AF0-BCD8-46BB-F17B-1E0FCABC90A3}"/>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TS-h886</a:t>
              </a:r>
            </a:p>
          </p:txBody>
        </p:sp>
      </p:grpSp>
      <p:pic>
        <p:nvPicPr>
          <p:cNvPr id="4" name="Picture 2"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21" y="1852002"/>
            <a:ext cx="2161144" cy="135071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群組 32">
            <a:extLst>
              <a:ext uri="{FF2B5EF4-FFF2-40B4-BE49-F238E27FC236}">
                <a16:creationId xmlns:a16="http://schemas.microsoft.com/office/drawing/2014/main" id="{5022CE9A-6390-8C41-22EB-915BE5EB8567}"/>
              </a:ext>
            </a:extLst>
          </p:cNvPr>
          <p:cNvGrpSpPr/>
          <p:nvPr/>
        </p:nvGrpSpPr>
        <p:grpSpPr>
          <a:xfrm>
            <a:off x="4207744" y="2667652"/>
            <a:ext cx="1190327" cy="353943"/>
            <a:chOff x="2860561" y="2111009"/>
            <a:chExt cx="1190327" cy="353943"/>
          </a:xfrm>
        </p:grpSpPr>
        <p:sp>
          <p:nvSpPr>
            <p:cNvPr id="35" name="矩形: 剪去單一角落 34">
              <a:extLst>
                <a:ext uri="{FF2B5EF4-FFF2-40B4-BE49-F238E27FC236}">
                  <a16:creationId xmlns:a16="http://schemas.microsoft.com/office/drawing/2014/main" id="{6BE9F0E7-C048-215A-30E1-61E7D29B9CBD}"/>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6" name="文字方塊 35">
              <a:extLst>
                <a:ext uri="{FF2B5EF4-FFF2-40B4-BE49-F238E27FC236}">
                  <a16:creationId xmlns:a16="http://schemas.microsoft.com/office/drawing/2014/main" id="{83E9222C-4335-8EDC-1938-4B3629D34D86}"/>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TS-h686</a:t>
              </a:r>
            </a:p>
          </p:txBody>
        </p:sp>
      </p:grpSp>
      <p:pic>
        <p:nvPicPr>
          <p:cNvPr id="8" name="Picture 4"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3567" y="1892848"/>
            <a:ext cx="2030437" cy="1269023"/>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群組 44">
            <a:extLst>
              <a:ext uri="{FF2B5EF4-FFF2-40B4-BE49-F238E27FC236}">
                <a16:creationId xmlns:a16="http://schemas.microsoft.com/office/drawing/2014/main" id="{582082BF-EB9B-19F9-EC56-C49C757C507B}"/>
              </a:ext>
            </a:extLst>
          </p:cNvPr>
          <p:cNvGrpSpPr/>
          <p:nvPr/>
        </p:nvGrpSpPr>
        <p:grpSpPr>
          <a:xfrm>
            <a:off x="2050968" y="4349209"/>
            <a:ext cx="1519246" cy="353943"/>
            <a:chOff x="2860561" y="2111009"/>
            <a:chExt cx="1245886" cy="353943"/>
          </a:xfrm>
        </p:grpSpPr>
        <p:sp>
          <p:nvSpPr>
            <p:cNvPr id="46" name="矩形: 剪去單一角落 45">
              <a:extLst>
                <a:ext uri="{FF2B5EF4-FFF2-40B4-BE49-F238E27FC236}">
                  <a16:creationId xmlns:a16="http://schemas.microsoft.com/office/drawing/2014/main" id="{E2DFBDF6-BC1F-1DE9-F851-D8E4F7C2DE44}"/>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7" name="文字方塊 46">
              <a:extLst>
                <a:ext uri="{FF2B5EF4-FFF2-40B4-BE49-F238E27FC236}">
                  <a16:creationId xmlns:a16="http://schemas.microsoft.com/office/drawing/2014/main" id="{4A4CF45E-B304-4C59-FC70-D4B230EBD610}"/>
                </a:ext>
              </a:extLst>
            </p:cNvPr>
            <p:cNvSpPr txBox="1"/>
            <p:nvPr/>
          </p:nvSpPr>
          <p:spPr>
            <a:xfrm>
              <a:off x="3073411" y="2111009"/>
              <a:ext cx="1033036" cy="338554"/>
            </a:xfrm>
            <a:prstGeom prst="rect">
              <a:avLst/>
            </a:prstGeom>
            <a:noFill/>
          </p:spPr>
          <p:txBody>
            <a:bodyPr wrap="square">
              <a:spAutoFit/>
            </a:bodyPr>
            <a:lstStyle/>
            <a:p>
              <a:pPr algn="ctr"/>
              <a:r>
                <a:rPr lang="en-US" altLang="zh-TW" sz="1600" b="1"/>
                <a:t>TVS-h874</a:t>
              </a:r>
            </a:p>
          </p:txBody>
        </p:sp>
      </p:grpSp>
      <p:grpSp>
        <p:nvGrpSpPr>
          <p:cNvPr id="48" name="群組 47">
            <a:extLst>
              <a:ext uri="{FF2B5EF4-FFF2-40B4-BE49-F238E27FC236}">
                <a16:creationId xmlns:a16="http://schemas.microsoft.com/office/drawing/2014/main" id="{F5203C71-2A80-E96F-90F0-FE03168E5B67}"/>
              </a:ext>
            </a:extLst>
          </p:cNvPr>
          <p:cNvGrpSpPr/>
          <p:nvPr/>
        </p:nvGrpSpPr>
        <p:grpSpPr>
          <a:xfrm>
            <a:off x="4854662" y="4349209"/>
            <a:ext cx="1478992" cy="353943"/>
            <a:chOff x="2860561" y="2111009"/>
            <a:chExt cx="1212875" cy="353943"/>
          </a:xfrm>
        </p:grpSpPr>
        <p:sp>
          <p:nvSpPr>
            <p:cNvPr id="49" name="矩形: 剪去單一角落 48">
              <a:extLst>
                <a:ext uri="{FF2B5EF4-FFF2-40B4-BE49-F238E27FC236}">
                  <a16:creationId xmlns:a16="http://schemas.microsoft.com/office/drawing/2014/main" id="{6E21BD85-5D6F-5351-93E3-0455D254A0C6}"/>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0" name="文字方塊 49">
              <a:extLst>
                <a:ext uri="{FF2B5EF4-FFF2-40B4-BE49-F238E27FC236}">
                  <a16:creationId xmlns:a16="http://schemas.microsoft.com/office/drawing/2014/main" id="{1B0E2D52-70BA-16E4-48B6-9A8E71400E0C}"/>
                </a:ext>
              </a:extLst>
            </p:cNvPr>
            <p:cNvSpPr txBox="1"/>
            <p:nvPr/>
          </p:nvSpPr>
          <p:spPr>
            <a:xfrm>
              <a:off x="3100450" y="2111009"/>
              <a:ext cx="972986" cy="338554"/>
            </a:xfrm>
            <a:prstGeom prst="rect">
              <a:avLst/>
            </a:prstGeom>
            <a:noFill/>
          </p:spPr>
          <p:txBody>
            <a:bodyPr wrap="square">
              <a:spAutoFit/>
            </a:bodyPr>
            <a:lstStyle/>
            <a:p>
              <a:pPr algn="ctr"/>
              <a:r>
                <a:rPr lang="en-US" altLang="zh-TW" sz="1600" b="1"/>
                <a:t>TVS-h674</a:t>
              </a:r>
            </a:p>
          </p:txBody>
        </p:sp>
      </p:grpSp>
      <p:pic>
        <p:nvPicPr>
          <p:cNvPr id="2058" name="Picture 10"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033" y="3558423"/>
            <a:ext cx="2128406" cy="13302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8440" y="3588251"/>
            <a:ext cx="2072142" cy="1295088"/>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群組 50">
            <a:extLst>
              <a:ext uri="{FF2B5EF4-FFF2-40B4-BE49-F238E27FC236}">
                <a16:creationId xmlns:a16="http://schemas.microsoft.com/office/drawing/2014/main" id="{852DF986-1740-22D6-0930-912E3B29EE1E}"/>
              </a:ext>
            </a:extLst>
          </p:cNvPr>
          <p:cNvGrpSpPr/>
          <p:nvPr/>
        </p:nvGrpSpPr>
        <p:grpSpPr>
          <a:xfrm>
            <a:off x="7430050" y="4349209"/>
            <a:ext cx="1323238" cy="353943"/>
            <a:chOff x="2860561" y="2111009"/>
            <a:chExt cx="1190327" cy="353943"/>
          </a:xfrm>
        </p:grpSpPr>
        <p:sp>
          <p:nvSpPr>
            <p:cNvPr id="52" name="矩形: 剪去單一角落 51">
              <a:extLst>
                <a:ext uri="{FF2B5EF4-FFF2-40B4-BE49-F238E27FC236}">
                  <a16:creationId xmlns:a16="http://schemas.microsoft.com/office/drawing/2014/main" id="{14350191-EDB2-8E90-1F01-4F2BEA8B1ECB}"/>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3" name="文字方塊 52">
              <a:extLst>
                <a:ext uri="{FF2B5EF4-FFF2-40B4-BE49-F238E27FC236}">
                  <a16:creationId xmlns:a16="http://schemas.microsoft.com/office/drawing/2014/main" id="{2B944F3B-61FE-0700-D42D-F46B6A5F228B}"/>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TVS-h474</a:t>
              </a:r>
            </a:p>
          </p:txBody>
        </p:sp>
      </p:grpSp>
      <p:pic>
        <p:nvPicPr>
          <p:cNvPr id="2062" name="Picture 14" descr="TVS-h474 | Package Contents | QNAP (ASE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8755" y="3581029"/>
            <a:ext cx="2072142" cy="1295089"/>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群組 53">
            <a:extLst>
              <a:ext uri="{FF2B5EF4-FFF2-40B4-BE49-F238E27FC236}">
                <a16:creationId xmlns:a16="http://schemas.microsoft.com/office/drawing/2014/main" id="{2707FA3C-539C-5F88-C16F-445D896A3258}"/>
              </a:ext>
            </a:extLst>
          </p:cNvPr>
          <p:cNvGrpSpPr/>
          <p:nvPr/>
        </p:nvGrpSpPr>
        <p:grpSpPr>
          <a:xfrm>
            <a:off x="9879739" y="4349209"/>
            <a:ext cx="1451497" cy="353943"/>
            <a:chOff x="2860561" y="2111009"/>
            <a:chExt cx="1190327" cy="353943"/>
          </a:xfrm>
        </p:grpSpPr>
        <p:sp>
          <p:nvSpPr>
            <p:cNvPr id="56" name="矩形: 剪去單一角落 55">
              <a:extLst>
                <a:ext uri="{FF2B5EF4-FFF2-40B4-BE49-F238E27FC236}">
                  <a16:creationId xmlns:a16="http://schemas.microsoft.com/office/drawing/2014/main" id="{13A37C7B-711E-F007-CBF3-A2179AA46BEE}"/>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7" name="文字方塊 56">
              <a:extLst>
                <a:ext uri="{FF2B5EF4-FFF2-40B4-BE49-F238E27FC236}">
                  <a16:creationId xmlns:a16="http://schemas.microsoft.com/office/drawing/2014/main" id="{B4279E56-7263-0892-1065-481189E889A4}"/>
                </a:ext>
              </a:extLst>
            </p:cNvPr>
            <p:cNvSpPr txBox="1"/>
            <p:nvPr/>
          </p:nvSpPr>
          <p:spPr>
            <a:xfrm>
              <a:off x="3214549" y="2111009"/>
              <a:ext cx="825475" cy="338554"/>
            </a:xfrm>
            <a:prstGeom prst="rect">
              <a:avLst/>
            </a:prstGeom>
            <a:noFill/>
          </p:spPr>
          <p:txBody>
            <a:bodyPr wrap="square">
              <a:spAutoFit/>
            </a:bodyPr>
            <a:lstStyle/>
            <a:p>
              <a:pPr algn="ctr"/>
              <a:r>
                <a:rPr lang="en-US" altLang="zh-TW" sz="1600" b="1"/>
                <a:t>TVS-675</a:t>
              </a:r>
            </a:p>
          </p:txBody>
        </p:sp>
      </p:grpSp>
      <p:pic>
        <p:nvPicPr>
          <p:cNvPr id="2064" name="Picture 16" descr="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10444" y="3592661"/>
            <a:ext cx="1995044" cy="1246902"/>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群組 57">
            <a:extLst>
              <a:ext uri="{FF2B5EF4-FFF2-40B4-BE49-F238E27FC236}">
                <a16:creationId xmlns:a16="http://schemas.microsoft.com/office/drawing/2014/main" id="{AF8BFF79-84CB-E851-EDBA-CC6FC520F802}"/>
              </a:ext>
            </a:extLst>
          </p:cNvPr>
          <p:cNvGrpSpPr/>
          <p:nvPr/>
        </p:nvGrpSpPr>
        <p:grpSpPr>
          <a:xfrm>
            <a:off x="6938219" y="2612247"/>
            <a:ext cx="1519246" cy="353943"/>
            <a:chOff x="2860561" y="2111009"/>
            <a:chExt cx="1245886" cy="353943"/>
          </a:xfrm>
        </p:grpSpPr>
        <p:sp>
          <p:nvSpPr>
            <p:cNvPr id="59" name="矩形: 剪去單一角落 58">
              <a:extLst>
                <a:ext uri="{FF2B5EF4-FFF2-40B4-BE49-F238E27FC236}">
                  <a16:creationId xmlns:a16="http://schemas.microsoft.com/office/drawing/2014/main" id="{E16FBB6E-A27A-9DA0-F824-CE6282E2A048}"/>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0" name="文字方塊 59">
              <a:extLst>
                <a:ext uri="{FF2B5EF4-FFF2-40B4-BE49-F238E27FC236}">
                  <a16:creationId xmlns:a16="http://schemas.microsoft.com/office/drawing/2014/main" id="{4CDB3856-3F53-1880-78AC-12D3D91B704A}"/>
                </a:ext>
              </a:extLst>
            </p:cNvPr>
            <p:cNvSpPr txBox="1"/>
            <p:nvPr/>
          </p:nvSpPr>
          <p:spPr>
            <a:xfrm>
              <a:off x="3073411" y="2111009"/>
              <a:ext cx="1033036" cy="338554"/>
            </a:xfrm>
            <a:prstGeom prst="rect">
              <a:avLst/>
            </a:prstGeom>
            <a:noFill/>
          </p:spPr>
          <p:txBody>
            <a:bodyPr wrap="square">
              <a:spAutoFit/>
            </a:bodyPr>
            <a:lstStyle/>
            <a:p>
              <a:pPr algn="ctr"/>
              <a:r>
                <a:rPr lang="en-US" altLang="zh-TW" sz="1600" b="1"/>
                <a:t>TS-AI642</a:t>
              </a:r>
            </a:p>
          </p:txBody>
        </p:sp>
      </p:grpSp>
      <p:pic>
        <p:nvPicPr>
          <p:cNvPr id="2066" name="Picture 18" descr="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6988" y="1809019"/>
            <a:ext cx="2159815" cy="1349886"/>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群組 60">
            <a:extLst>
              <a:ext uri="{FF2B5EF4-FFF2-40B4-BE49-F238E27FC236}">
                <a16:creationId xmlns:a16="http://schemas.microsoft.com/office/drawing/2014/main" id="{55347588-111D-B242-AA98-C85F051CE935}"/>
              </a:ext>
            </a:extLst>
          </p:cNvPr>
          <p:cNvGrpSpPr/>
          <p:nvPr/>
        </p:nvGrpSpPr>
        <p:grpSpPr>
          <a:xfrm>
            <a:off x="3807378" y="5518394"/>
            <a:ext cx="1380029" cy="523873"/>
            <a:chOff x="2942428" y="2111009"/>
            <a:chExt cx="1094679" cy="523873"/>
          </a:xfrm>
        </p:grpSpPr>
        <p:sp>
          <p:nvSpPr>
            <p:cNvPr id="62" name="矩形: 剪去單一角落 61">
              <a:extLst>
                <a:ext uri="{FF2B5EF4-FFF2-40B4-BE49-F238E27FC236}">
                  <a16:creationId xmlns:a16="http://schemas.microsoft.com/office/drawing/2014/main" id="{88C9D638-16D4-D1FE-9941-0DC264807335}"/>
                </a:ext>
              </a:extLst>
            </p:cNvPr>
            <p:cNvSpPr/>
            <p:nvPr/>
          </p:nvSpPr>
          <p:spPr>
            <a:xfrm>
              <a:off x="2942428" y="2111009"/>
              <a:ext cx="1094679" cy="523873"/>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3" name="文字方塊 62">
              <a:extLst>
                <a:ext uri="{FF2B5EF4-FFF2-40B4-BE49-F238E27FC236}">
                  <a16:creationId xmlns:a16="http://schemas.microsoft.com/office/drawing/2014/main" id="{AC4D0CCF-1986-107B-6FF5-520C9873E6DB}"/>
                </a:ext>
              </a:extLst>
            </p:cNvPr>
            <p:cNvSpPr txBox="1"/>
            <p:nvPr/>
          </p:nvSpPr>
          <p:spPr>
            <a:xfrm>
              <a:off x="2965180" y="2121919"/>
              <a:ext cx="997536" cy="338554"/>
            </a:xfrm>
            <a:prstGeom prst="rect">
              <a:avLst/>
            </a:prstGeom>
            <a:noFill/>
          </p:spPr>
          <p:txBody>
            <a:bodyPr wrap="square">
              <a:spAutoFit/>
            </a:bodyPr>
            <a:lstStyle/>
            <a:p>
              <a:pPr algn="ctr"/>
              <a:r>
                <a:rPr lang="en-US" altLang="zh-TW" sz="1600" b="1"/>
                <a:t>TS-873AeU</a:t>
              </a:r>
            </a:p>
          </p:txBody>
        </p:sp>
      </p:grpSp>
      <p:pic>
        <p:nvPicPr>
          <p:cNvPr id="2070" name="Picture 22" descr="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8680" b="24401"/>
          <a:stretch/>
        </p:blipFill>
        <p:spPr bwMode="auto">
          <a:xfrm>
            <a:off x="3341774" y="5791522"/>
            <a:ext cx="2133066" cy="625508"/>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群組 2047">
            <a:extLst>
              <a:ext uri="{FF2B5EF4-FFF2-40B4-BE49-F238E27FC236}">
                <a16:creationId xmlns:a16="http://schemas.microsoft.com/office/drawing/2014/main" id="{C9E90D37-CEF0-252B-241A-397225C62799}"/>
              </a:ext>
            </a:extLst>
          </p:cNvPr>
          <p:cNvGrpSpPr/>
          <p:nvPr/>
        </p:nvGrpSpPr>
        <p:grpSpPr>
          <a:xfrm>
            <a:off x="9937714" y="2622805"/>
            <a:ext cx="1527998" cy="353943"/>
            <a:chOff x="2860561" y="2111009"/>
            <a:chExt cx="1253063" cy="353943"/>
          </a:xfrm>
        </p:grpSpPr>
        <p:sp>
          <p:nvSpPr>
            <p:cNvPr id="2049" name="矩形: 剪去單一角落 2048">
              <a:extLst>
                <a:ext uri="{FF2B5EF4-FFF2-40B4-BE49-F238E27FC236}">
                  <a16:creationId xmlns:a16="http://schemas.microsoft.com/office/drawing/2014/main" id="{B7F5A920-2148-FC6E-B57B-1059DB88CE13}"/>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50" name="文字方塊 2049">
              <a:extLst>
                <a:ext uri="{FF2B5EF4-FFF2-40B4-BE49-F238E27FC236}">
                  <a16:creationId xmlns:a16="http://schemas.microsoft.com/office/drawing/2014/main" id="{E9CA802B-84CF-990E-055B-37DE2F7E4612}"/>
                </a:ext>
              </a:extLst>
            </p:cNvPr>
            <p:cNvSpPr txBox="1"/>
            <p:nvPr/>
          </p:nvSpPr>
          <p:spPr>
            <a:xfrm>
              <a:off x="3137474" y="2111009"/>
              <a:ext cx="976150" cy="338554"/>
            </a:xfrm>
            <a:prstGeom prst="rect">
              <a:avLst/>
            </a:prstGeom>
            <a:noFill/>
          </p:spPr>
          <p:txBody>
            <a:bodyPr wrap="square">
              <a:spAutoFit/>
            </a:bodyPr>
            <a:lstStyle/>
            <a:p>
              <a:pPr algn="ctr"/>
              <a:r>
                <a:rPr lang="en-US" altLang="zh-TW" sz="1600" b="1"/>
                <a:t>TS-873A</a:t>
              </a:r>
            </a:p>
          </p:txBody>
        </p:sp>
      </p:grpSp>
      <p:pic>
        <p:nvPicPr>
          <p:cNvPr id="2074" name="Picture 26" descr="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74039" y="1984876"/>
            <a:ext cx="1878446" cy="1174029"/>
          </a:xfrm>
          <a:prstGeom prst="rect">
            <a:avLst/>
          </a:prstGeom>
          <a:noFill/>
          <a:extLst>
            <a:ext uri="{909E8E84-426E-40DD-AFC4-6F175D3DCCD1}">
              <a14:hiddenFill xmlns:a14="http://schemas.microsoft.com/office/drawing/2010/main">
                <a:solidFill>
                  <a:srgbClr val="FFFFFF"/>
                </a:solidFill>
              </a14:hiddenFill>
            </a:ext>
          </a:extLst>
        </p:spPr>
      </p:pic>
      <p:grpSp>
        <p:nvGrpSpPr>
          <p:cNvPr id="2051" name="群組 2050">
            <a:extLst>
              <a:ext uri="{FF2B5EF4-FFF2-40B4-BE49-F238E27FC236}">
                <a16:creationId xmlns:a16="http://schemas.microsoft.com/office/drawing/2014/main" id="{942EB514-FCD4-8272-296F-0B88B06D471C}"/>
              </a:ext>
            </a:extLst>
          </p:cNvPr>
          <p:cNvGrpSpPr/>
          <p:nvPr/>
        </p:nvGrpSpPr>
        <p:grpSpPr>
          <a:xfrm>
            <a:off x="6488121" y="5761240"/>
            <a:ext cx="1320813" cy="417936"/>
            <a:chOff x="2989400" y="2216946"/>
            <a:chExt cx="1047707" cy="417936"/>
          </a:xfrm>
        </p:grpSpPr>
        <p:sp>
          <p:nvSpPr>
            <p:cNvPr id="2052" name="矩形: 剪去單一角落 2051">
              <a:extLst>
                <a:ext uri="{FF2B5EF4-FFF2-40B4-BE49-F238E27FC236}">
                  <a16:creationId xmlns:a16="http://schemas.microsoft.com/office/drawing/2014/main" id="{985C3352-7E75-9574-0269-CDB99AA42B82}"/>
                </a:ext>
              </a:extLst>
            </p:cNvPr>
            <p:cNvSpPr/>
            <p:nvPr/>
          </p:nvSpPr>
          <p:spPr>
            <a:xfrm>
              <a:off x="3006987" y="2221012"/>
              <a:ext cx="1030120" cy="413870"/>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53" name="文字方塊 2052">
              <a:extLst>
                <a:ext uri="{FF2B5EF4-FFF2-40B4-BE49-F238E27FC236}">
                  <a16:creationId xmlns:a16="http://schemas.microsoft.com/office/drawing/2014/main" id="{DF458277-6881-11DB-699B-CEACA11C1D94}"/>
                </a:ext>
              </a:extLst>
            </p:cNvPr>
            <p:cNvSpPr txBox="1"/>
            <p:nvPr/>
          </p:nvSpPr>
          <p:spPr>
            <a:xfrm>
              <a:off x="2989400" y="2216946"/>
              <a:ext cx="997536" cy="338554"/>
            </a:xfrm>
            <a:prstGeom prst="rect">
              <a:avLst/>
            </a:prstGeom>
            <a:noFill/>
          </p:spPr>
          <p:txBody>
            <a:bodyPr wrap="square">
              <a:spAutoFit/>
            </a:bodyPr>
            <a:lstStyle/>
            <a:p>
              <a:pPr algn="ctr"/>
              <a:r>
                <a:rPr lang="en-US" altLang="zh-TW" sz="1600" b="1"/>
                <a:t>TS-464U</a:t>
              </a:r>
            </a:p>
          </p:txBody>
        </p:sp>
      </p:grpSp>
      <p:pic>
        <p:nvPicPr>
          <p:cNvPr id="2072" name="Picture 24" descr=" "/>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5026"/>
          <a:stretch/>
        </p:blipFill>
        <p:spPr bwMode="auto">
          <a:xfrm>
            <a:off x="6001785" y="6007848"/>
            <a:ext cx="2293487" cy="47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40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537C47DA-788E-ED5E-5BC9-5FFA8C888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300" y="2103754"/>
            <a:ext cx="4802654" cy="1056005"/>
          </a:xfrm>
          <a:prstGeom prst="rect">
            <a:avLst/>
          </a:prstGeom>
        </p:spPr>
      </p:pic>
      <p:sp>
        <p:nvSpPr>
          <p:cNvPr id="3" name="文字方塊 2">
            <a:extLst>
              <a:ext uri="{FF2B5EF4-FFF2-40B4-BE49-F238E27FC236}">
                <a16:creationId xmlns:a16="http://schemas.microsoft.com/office/drawing/2014/main" id="{4F0F0472-9BBB-A58E-1F20-D33D842A211C}"/>
              </a:ext>
            </a:extLst>
          </p:cNvPr>
          <p:cNvSpPr txBox="1"/>
          <p:nvPr/>
        </p:nvSpPr>
        <p:spPr>
          <a:xfrm>
            <a:off x="747461" y="3159759"/>
            <a:ext cx="4952299" cy="369332"/>
          </a:xfrm>
          <a:prstGeom prst="rect">
            <a:avLst/>
          </a:prstGeom>
          <a:noFill/>
        </p:spPr>
        <p:txBody>
          <a:bodyPr wrap="square" lIns="91440" tIns="45720" rIns="91440" bIns="45720" rtlCol="0" anchor="t">
            <a:spAutoFit/>
          </a:bodyPr>
          <a:lstStyle/>
          <a:p>
            <a:pPr algn="dist"/>
            <a:r>
              <a:rPr lang="zh-TW" altLang="en-US">
                <a:solidFill>
                  <a:schemeClr val="bg1"/>
                </a:solidFill>
              </a:rPr>
              <a:t>高效且具經濟效益的雙埠 10GBASE-T 5速網卡</a:t>
            </a:r>
          </a:p>
        </p:txBody>
      </p:sp>
    </p:spTree>
    <p:extLst>
      <p:ext uri="{BB962C8B-B14F-4D97-AF65-F5344CB8AC3E}">
        <p14:creationId xmlns:p14="http://schemas.microsoft.com/office/powerpoint/2010/main" val="123173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FF82CDCE-1F70-5CB0-3820-C9004BCF9484}"/>
              </a:ext>
            </a:extLst>
          </p:cNvPr>
          <p:cNvSpPr>
            <a:spLocks noGrp="1"/>
          </p:cNvSpPr>
          <p:nvPr>
            <p:ph idx="1"/>
          </p:nvPr>
        </p:nvSpPr>
        <p:spPr>
          <a:xfrm>
            <a:off x="6806102" y="2545874"/>
            <a:ext cx="4646230" cy="2199119"/>
          </a:xfrm>
        </p:spPr>
        <p:txBody>
          <a:bodyPr>
            <a:normAutofit/>
          </a:bodyPr>
          <a:lstStyle/>
          <a:p>
            <a:r>
              <a:rPr lang="zh-TW" altLang="en-US" sz="4800" b="1"/>
              <a:t>規格簡介</a:t>
            </a:r>
            <a:endParaRPr lang="en-US" altLang="zh-TW" sz="4800" b="1"/>
          </a:p>
          <a:p>
            <a:r>
              <a:rPr lang="en-US" altLang="zh-TW" sz="3600" b="0"/>
              <a:t>10</a:t>
            </a:r>
            <a:r>
              <a:rPr lang="zh-TW" altLang="en-US" sz="3600" b="0"/>
              <a:t> </a:t>
            </a:r>
            <a:r>
              <a:rPr lang="en-US" altLang="zh-TW" sz="3600" b="0"/>
              <a:t>GbE </a:t>
            </a:r>
            <a:r>
              <a:rPr lang="zh-TW" altLang="en-US" sz="3600" b="0"/>
              <a:t>全面普及化</a:t>
            </a:r>
            <a:endParaRPr lang="en-US" altLang="zh-TW" sz="3600" b="0"/>
          </a:p>
          <a:p>
            <a:r>
              <a:rPr lang="zh-TW" altLang="en-US" sz="3600" b="0"/>
              <a:t>輕鬆打造高速內網</a:t>
            </a:r>
          </a:p>
          <a:p>
            <a:endParaRPr lang="zh-TW" altLang="en-US"/>
          </a:p>
        </p:txBody>
      </p:sp>
    </p:spTree>
    <p:extLst>
      <p:ext uri="{BB962C8B-B14F-4D97-AF65-F5344CB8AC3E}">
        <p14:creationId xmlns:p14="http://schemas.microsoft.com/office/powerpoint/2010/main" val="239861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0" name="矩形: 圓角化同側角落 19">
            <a:extLst>
              <a:ext uri="{FF2B5EF4-FFF2-40B4-BE49-F238E27FC236}">
                <a16:creationId xmlns:a16="http://schemas.microsoft.com/office/drawing/2014/main" id="{F574FE18-8DEA-016B-E90B-274C32BFA4EB}"/>
              </a:ext>
            </a:extLst>
          </p:cNvPr>
          <p:cNvSpPr/>
          <p:nvPr/>
        </p:nvSpPr>
        <p:spPr>
          <a:xfrm>
            <a:off x="6147512" y="1884237"/>
            <a:ext cx="4540037"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文字方塊 20">
            <a:extLst>
              <a:ext uri="{FF2B5EF4-FFF2-40B4-BE49-F238E27FC236}">
                <a16:creationId xmlns:a16="http://schemas.microsoft.com/office/drawing/2014/main" id="{659F8AA3-F87B-DFDD-4FAF-981C49A69B2A}"/>
              </a:ext>
            </a:extLst>
          </p:cNvPr>
          <p:cNvSpPr txBox="1"/>
          <p:nvPr/>
        </p:nvSpPr>
        <p:spPr>
          <a:xfrm>
            <a:off x="6521035" y="3870675"/>
            <a:ext cx="3860652" cy="1477328"/>
          </a:xfrm>
          <a:prstGeom prst="rect">
            <a:avLst/>
          </a:prstGeom>
          <a:noFill/>
        </p:spPr>
        <p:txBody>
          <a:bodyPr wrap="square" rtlCol="0">
            <a:spAutoFit/>
          </a:bodyPr>
          <a:lstStyle/>
          <a:p>
            <a:pPr marL="285750" indent="-285750">
              <a:buFont typeface="Arial" panose="020B0604020202020204" pitchFamily="34" charset="0"/>
              <a:buChar char="•"/>
            </a:pPr>
            <a:r>
              <a:rPr lang="en-US" altLang="zh-TW">
                <a:solidFill>
                  <a:schemeClr val="bg1"/>
                </a:solidFill>
              </a:rPr>
              <a:t>Multi-Gig</a:t>
            </a:r>
            <a:r>
              <a:rPr lang="zh-TW" altLang="en-US">
                <a:solidFill>
                  <a:schemeClr val="bg1"/>
                </a:solidFill>
              </a:rPr>
              <a:t> 領導品牌</a:t>
            </a:r>
            <a:endParaRPr lang="en-US" altLang="zh-TW">
              <a:solidFill>
                <a:schemeClr val="bg1"/>
              </a:solidFill>
            </a:endParaRPr>
          </a:p>
          <a:p>
            <a:pPr marL="285750" indent="-285750">
              <a:buFont typeface="Arial" panose="020B0604020202020204" pitchFamily="34" charset="0"/>
              <a:buChar char="•"/>
            </a:pPr>
            <a:r>
              <a:rPr lang="zh-TW" altLang="en-US">
                <a:solidFill>
                  <a:schemeClr val="bg1"/>
                </a:solidFill>
              </a:rPr>
              <a:t>強力 </a:t>
            </a:r>
            <a:r>
              <a:rPr lang="en-US" altLang="zh-TW">
                <a:solidFill>
                  <a:schemeClr val="bg1"/>
                </a:solidFill>
              </a:rPr>
              <a:t>CPU Offload</a:t>
            </a:r>
          </a:p>
          <a:p>
            <a:pPr marL="285750" indent="-285750">
              <a:buFont typeface="Arial" panose="020B0604020202020204" pitchFamily="34" charset="0"/>
              <a:buChar char="•"/>
            </a:pPr>
            <a:r>
              <a:rPr lang="zh-TW" altLang="en-US">
                <a:solidFill>
                  <a:schemeClr val="bg1"/>
                </a:solidFill>
              </a:rPr>
              <a:t>為您的 </a:t>
            </a:r>
            <a:r>
              <a:rPr lang="en-US" altLang="zh-TW">
                <a:solidFill>
                  <a:schemeClr val="bg1"/>
                </a:solidFill>
              </a:rPr>
              <a:t>QNAP NAS</a:t>
            </a:r>
            <a:r>
              <a:rPr lang="zh-TW" altLang="en-US">
                <a:solidFill>
                  <a:schemeClr val="bg1"/>
                </a:solidFill>
              </a:rPr>
              <a:t>、</a:t>
            </a:r>
            <a:r>
              <a:rPr lang="en-US" altLang="zh-TW">
                <a:solidFill>
                  <a:schemeClr val="bg1"/>
                </a:solidFill>
              </a:rPr>
              <a:t>Windows</a:t>
            </a:r>
            <a:r>
              <a:rPr lang="en-US" altLang="zh-TW" baseline="30000">
                <a:solidFill>
                  <a:schemeClr val="bg1"/>
                </a:solidFill>
              </a:rPr>
              <a:t>®</a:t>
            </a:r>
            <a:r>
              <a:rPr lang="en-US" altLang="zh-TW">
                <a:solidFill>
                  <a:schemeClr val="bg1"/>
                </a:solidFill>
              </a:rPr>
              <a:t> </a:t>
            </a:r>
            <a:r>
              <a:rPr lang="zh-TW" altLang="en-US">
                <a:solidFill>
                  <a:schemeClr val="bg1"/>
                </a:solidFill>
              </a:rPr>
              <a:t>及 </a:t>
            </a:r>
            <a:r>
              <a:rPr lang="en-US" altLang="zh-TW">
                <a:solidFill>
                  <a:schemeClr val="bg1"/>
                </a:solidFill>
              </a:rPr>
              <a:t>Ubuntu</a:t>
            </a:r>
            <a:r>
              <a:rPr lang="en-US" altLang="zh-TW" baseline="30000">
                <a:solidFill>
                  <a:schemeClr val="bg1"/>
                </a:solidFill>
              </a:rPr>
              <a:t>®</a:t>
            </a:r>
            <a:r>
              <a:rPr lang="zh-TW" altLang="en-US">
                <a:solidFill>
                  <a:schemeClr val="bg1"/>
                </a:solidFill>
              </a:rPr>
              <a:t> 電腦</a:t>
            </a:r>
            <a:r>
              <a:rPr lang="en-US" altLang="zh-TW">
                <a:solidFill>
                  <a:schemeClr val="bg1"/>
                </a:solidFill>
              </a:rPr>
              <a:t>/</a:t>
            </a:r>
            <a:r>
              <a:rPr lang="zh-TW" altLang="en-US">
                <a:solidFill>
                  <a:schemeClr val="bg1"/>
                </a:solidFill>
              </a:rPr>
              <a:t>伺服器增添高速 </a:t>
            </a:r>
            <a:r>
              <a:rPr lang="en-US" altLang="zh-TW">
                <a:solidFill>
                  <a:schemeClr val="bg1"/>
                </a:solidFill>
              </a:rPr>
              <a:t>10GbE</a:t>
            </a:r>
            <a:r>
              <a:rPr lang="zh-TW" altLang="en-US">
                <a:solidFill>
                  <a:schemeClr val="bg1"/>
                </a:solidFill>
              </a:rPr>
              <a:t> 網路埠</a:t>
            </a:r>
            <a:r>
              <a:rPr lang="en-US" altLang="zh-TW">
                <a:solidFill>
                  <a:schemeClr val="bg1"/>
                </a:solidFill>
              </a:rPr>
              <a:t> </a:t>
            </a:r>
            <a:endParaRPr lang="zh-TW" altLang="en-US">
              <a:solidFill>
                <a:schemeClr val="bg1"/>
              </a:solidFill>
            </a:endParaRPr>
          </a:p>
        </p:txBody>
      </p:sp>
      <p:sp>
        <p:nvSpPr>
          <p:cNvPr id="22" name="矩形: 剪去對角角落 21">
            <a:extLst>
              <a:ext uri="{FF2B5EF4-FFF2-40B4-BE49-F238E27FC236}">
                <a16:creationId xmlns:a16="http://schemas.microsoft.com/office/drawing/2014/main" id="{844783DC-2214-1BB1-6F0A-EC88916DB6F3}"/>
              </a:ext>
            </a:extLst>
          </p:cNvPr>
          <p:cNvSpPr/>
          <p:nvPr/>
        </p:nvSpPr>
        <p:spPr>
          <a:xfrm rot="10800000">
            <a:off x="6129642" y="5662623"/>
            <a:ext cx="4081332"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矩形: 剪去單一角落 22">
            <a:extLst>
              <a:ext uri="{FF2B5EF4-FFF2-40B4-BE49-F238E27FC236}">
                <a16:creationId xmlns:a16="http://schemas.microsoft.com/office/drawing/2014/main" id="{9D7454C3-30F5-228F-BDC7-A347DC90059F}"/>
              </a:ext>
            </a:extLst>
          </p:cNvPr>
          <p:cNvSpPr/>
          <p:nvPr/>
        </p:nvSpPr>
        <p:spPr>
          <a:xfrm flipH="1">
            <a:off x="6844765" y="5662623"/>
            <a:ext cx="3860652" cy="700837"/>
          </a:xfrm>
          <a:prstGeom prst="snip1Rect">
            <a:avLst>
              <a:gd name="adj" fmla="val 31503"/>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6D6D77C8-CAB6-7539-04EE-9FAF8EA89AB1}"/>
              </a:ext>
            </a:extLst>
          </p:cNvPr>
          <p:cNvSpPr txBox="1"/>
          <p:nvPr/>
        </p:nvSpPr>
        <p:spPr>
          <a:xfrm>
            <a:off x="6950463" y="5790024"/>
            <a:ext cx="3649256" cy="461665"/>
          </a:xfrm>
          <a:prstGeom prst="rect">
            <a:avLst/>
          </a:prstGeom>
          <a:noFill/>
        </p:spPr>
        <p:txBody>
          <a:bodyPr wrap="square">
            <a:spAutoFit/>
          </a:bodyPr>
          <a:lstStyle/>
          <a:p>
            <a:pPr algn="ctr"/>
            <a:r>
              <a:rPr lang="en-US" altLang="zh-TW" sz="2400" b="1"/>
              <a:t>Marvell </a:t>
            </a:r>
            <a:r>
              <a:rPr lang="en-US" altLang="zh-TW" sz="2400" b="1" err="1"/>
              <a:t>AQtion</a:t>
            </a:r>
            <a:r>
              <a:rPr lang="en-US" altLang="zh-TW" sz="2400" b="1"/>
              <a:t> AQC107</a:t>
            </a:r>
          </a:p>
        </p:txBody>
      </p:sp>
      <p:sp>
        <p:nvSpPr>
          <p:cNvPr id="12" name="矩形: 圓角化同側角落 11">
            <a:extLst>
              <a:ext uri="{FF2B5EF4-FFF2-40B4-BE49-F238E27FC236}">
                <a16:creationId xmlns:a16="http://schemas.microsoft.com/office/drawing/2014/main" id="{A62B220F-E268-6FFA-9F8C-4E518CD41ADE}"/>
              </a:ext>
            </a:extLst>
          </p:cNvPr>
          <p:cNvSpPr/>
          <p:nvPr/>
        </p:nvSpPr>
        <p:spPr>
          <a:xfrm>
            <a:off x="128665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文字方塊 12">
            <a:extLst>
              <a:ext uri="{FF2B5EF4-FFF2-40B4-BE49-F238E27FC236}">
                <a16:creationId xmlns:a16="http://schemas.microsoft.com/office/drawing/2014/main" id="{ED72273C-41E5-9AD7-B507-3E5E5BFA298A}"/>
              </a:ext>
            </a:extLst>
          </p:cNvPr>
          <p:cNvSpPr txBox="1"/>
          <p:nvPr/>
        </p:nvSpPr>
        <p:spPr>
          <a:xfrm>
            <a:off x="1504451" y="4571092"/>
            <a:ext cx="3481303" cy="923330"/>
          </a:xfrm>
          <a:prstGeom prst="rect">
            <a:avLst/>
          </a:prstGeom>
          <a:noFill/>
        </p:spPr>
        <p:txBody>
          <a:bodyPr wrap="square" rtlCol="0">
            <a:spAutoFit/>
          </a:bodyPr>
          <a:lstStyle/>
          <a:p>
            <a:pPr algn="ctr"/>
            <a:r>
              <a:rPr lang="zh-TW" altLang="en-US" b="1">
                <a:solidFill>
                  <a:schemeClr val="bg1"/>
                </a:solidFill>
              </a:rPr>
              <a:t>雙埠 </a:t>
            </a:r>
            <a:r>
              <a:rPr lang="en-US" altLang="zh-TW" b="1">
                <a:solidFill>
                  <a:schemeClr val="bg1"/>
                </a:solidFill>
              </a:rPr>
              <a:t>10GbE BASE-T </a:t>
            </a:r>
            <a:r>
              <a:rPr lang="zh-TW" altLang="en-US" b="1">
                <a:solidFill>
                  <a:schemeClr val="bg1"/>
                </a:solidFill>
              </a:rPr>
              <a:t>半高網卡</a:t>
            </a:r>
          </a:p>
          <a:p>
            <a:pPr marL="285750" indent="-285750">
              <a:buFont typeface="Arial" panose="020B0604020202020204" pitchFamily="34" charset="0"/>
              <a:buChar char="•"/>
            </a:pPr>
            <a:r>
              <a:rPr lang="fr-FR" altLang="zh-TW">
                <a:solidFill>
                  <a:schemeClr val="bg1"/>
                </a:solidFill>
              </a:rPr>
              <a:t>2 x RJ45 10GBASE-T</a:t>
            </a:r>
          </a:p>
          <a:p>
            <a:pPr marL="285750" indent="-285750">
              <a:buFont typeface="Arial" panose="020B0604020202020204" pitchFamily="34" charset="0"/>
              <a:buChar char="•"/>
            </a:pPr>
            <a:r>
              <a:rPr lang="zh-TW" altLang="fr-FR">
                <a:solidFill>
                  <a:schemeClr val="bg1"/>
                </a:solidFill>
              </a:rPr>
              <a:t>五速 </a:t>
            </a:r>
            <a:r>
              <a:rPr lang="fr-FR" altLang="zh-TW">
                <a:solidFill>
                  <a:schemeClr val="bg1"/>
                </a:solidFill>
              </a:rPr>
              <a:t>10/5/2.5/1GbE, 100M</a:t>
            </a:r>
          </a:p>
        </p:txBody>
      </p:sp>
      <p:sp>
        <p:nvSpPr>
          <p:cNvPr id="15" name="矩形: 剪去對角角落 14">
            <a:extLst>
              <a:ext uri="{FF2B5EF4-FFF2-40B4-BE49-F238E27FC236}">
                <a16:creationId xmlns:a16="http://schemas.microsoft.com/office/drawing/2014/main" id="{B99480E1-93EE-02AE-8E65-B80358B66BDD}"/>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矩形: 剪去單一角落 15">
            <a:extLst>
              <a:ext uri="{FF2B5EF4-FFF2-40B4-BE49-F238E27FC236}">
                <a16:creationId xmlns:a16="http://schemas.microsoft.com/office/drawing/2014/main" id="{6AB381F2-3579-E071-1343-5853CCE62664}"/>
              </a:ext>
            </a:extLst>
          </p:cNvPr>
          <p:cNvSpPr/>
          <p:nvPr/>
        </p:nvSpPr>
        <p:spPr>
          <a:xfrm flipH="1">
            <a:off x="2316585"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A25DA052-D60B-F944-BDA1-55C0B583D188}"/>
              </a:ext>
            </a:extLst>
          </p:cNvPr>
          <p:cNvSpPr txBox="1"/>
          <p:nvPr/>
        </p:nvSpPr>
        <p:spPr>
          <a:xfrm>
            <a:off x="2611295" y="5779587"/>
            <a:ext cx="2596279" cy="461665"/>
          </a:xfrm>
          <a:prstGeom prst="rect">
            <a:avLst/>
          </a:prstGeom>
          <a:noFill/>
        </p:spPr>
        <p:txBody>
          <a:bodyPr wrap="square">
            <a:spAutoFit/>
          </a:bodyPr>
          <a:lstStyle/>
          <a:p>
            <a:pPr algn="ctr"/>
            <a:r>
              <a:rPr lang="en-US" altLang="zh-TW" sz="2400" b="1"/>
              <a:t>QXG-10G2T</a:t>
            </a:r>
          </a:p>
        </p:txBody>
      </p:sp>
      <p:pic>
        <p:nvPicPr>
          <p:cNvPr id="8" name="Picture 2" descr="在側邊欄中搜尋"/>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413" y="2099892"/>
            <a:ext cx="3871378" cy="2419611"/>
          </a:xfrm>
          <a:prstGeom prst="rect">
            <a:avLst/>
          </a:prstGeom>
          <a:noFill/>
          <a:extLst>
            <a:ext uri="{909E8E84-426E-40DD-AFC4-6F175D3DCCD1}">
              <a14:hiddenFill xmlns:a14="http://schemas.microsoft.com/office/drawing/2010/main">
                <a:solidFill>
                  <a:srgbClr val="FFFFFF"/>
                </a:solidFill>
              </a14:hiddenFill>
            </a:ext>
          </a:extLst>
        </p:spPr>
      </p:pic>
      <p:pic>
        <p:nvPicPr>
          <p:cNvPr id="10" name="圖形 1">
            <a:extLst>
              <a:ext uri="{FF2B5EF4-FFF2-40B4-BE49-F238E27FC236}">
                <a16:creationId xmlns:a16="http://schemas.microsoft.com/office/drawing/2014/main" id="{BA028422-F055-A56A-EAB5-7D09E36DC1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9100" y="2473548"/>
            <a:ext cx="3681812" cy="1056730"/>
          </a:xfrm>
          <a:prstGeom prst="rect">
            <a:avLst/>
          </a:prstGeom>
        </p:spPr>
      </p:pic>
      <p:sp>
        <p:nvSpPr>
          <p:cNvPr id="9" name="標題 8">
            <a:extLst>
              <a:ext uri="{FF2B5EF4-FFF2-40B4-BE49-F238E27FC236}">
                <a16:creationId xmlns:a16="http://schemas.microsoft.com/office/drawing/2014/main" id="{BF5DBC75-1C9B-5012-B6E3-5021CCF11986}"/>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r>
              <a:rPr kumimoji="0" lang="en-US" altLang="zh-TW" sz="4000" b="1" i="0" u="none" strike="noStrike" kern="1200" cap="none" spc="0" normalizeH="0" baseline="0" noProof="0">
                <a:ln>
                  <a:noFill/>
                </a:ln>
                <a:solidFill>
                  <a:prstClr val="white"/>
                </a:solidFill>
                <a:effectLst/>
                <a:uLnTx/>
                <a:uFillTx/>
                <a:latin typeface="Arial"/>
                <a:ea typeface="微軟正黑體"/>
                <a:cs typeface="+mn-cs"/>
              </a:rPr>
              <a:t>QNAP</a:t>
            </a:r>
            <a:r>
              <a:rPr kumimoji="0" lang="zh-TW" altLang="en-US" sz="4000" b="1" i="0" u="none" strike="noStrike" kern="1200" cap="none" spc="0" normalizeH="0" baseline="0" noProof="0">
                <a:ln>
                  <a:noFill/>
                </a:ln>
                <a:solidFill>
                  <a:prstClr val="white"/>
                </a:solidFill>
                <a:effectLst/>
                <a:uLnTx/>
                <a:uFillTx/>
                <a:latin typeface="Arial"/>
                <a:ea typeface="微軟正黑體"/>
                <a:cs typeface="+mn-cs"/>
              </a:rPr>
              <a:t> 全新 </a:t>
            </a:r>
            <a:r>
              <a:rPr kumimoji="0" lang="en-US" altLang="zh-TW" sz="4000" b="1" i="0" u="none" strike="noStrike" kern="1200" cap="none" spc="0" normalizeH="0" baseline="0" noProof="0">
                <a:ln>
                  <a:noFill/>
                </a:ln>
                <a:solidFill>
                  <a:prstClr val="white"/>
                </a:solidFill>
                <a:effectLst/>
                <a:uLnTx/>
                <a:uFillTx/>
                <a:latin typeface="Arial"/>
                <a:ea typeface="微軟正黑體"/>
                <a:cs typeface="+mn-cs"/>
              </a:rPr>
              <a:t>10GbE</a:t>
            </a:r>
            <a:r>
              <a:rPr kumimoji="0" lang="zh-TW" altLang="en-US" sz="4000" b="1" i="0" u="none" strike="noStrike" kern="1200" cap="none" spc="0" normalizeH="0" baseline="0" noProof="0">
                <a:ln>
                  <a:noFill/>
                </a:ln>
                <a:solidFill>
                  <a:prstClr val="white"/>
                </a:solidFill>
                <a:effectLst/>
                <a:uLnTx/>
                <a:uFillTx/>
                <a:latin typeface="Arial"/>
                <a:ea typeface="微軟正黑體"/>
                <a:cs typeface="+mn-cs"/>
              </a:rPr>
              <a:t> 高速網卡 </a:t>
            </a:r>
            <a:r>
              <a:rPr kumimoji="0" lang="en-US" altLang="zh-TW" sz="4000" b="1" i="0" u="none" strike="noStrike" kern="1200" cap="none" spc="0" normalizeH="0" baseline="0" noProof="0">
                <a:ln>
                  <a:noFill/>
                </a:ln>
                <a:solidFill>
                  <a:prstClr val="white"/>
                </a:solidFill>
                <a:effectLst/>
                <a:uLnTx/>
                <a:uFillTx/>
                <a:latin typeface="Arial"/>
                <a:ea typeface="微軟正黑體"/>
                <a:cs typeface="+mn-cs"/>
              </a:rPr>
              <a:t>QXG-10G2T</a:t>
            </a:r>
            <a:endParaRPr lang="zh-TW" altLang="en-US"/>
          </a:p>
        </p:txBody>
      </p:sp>
    </p:spTree>
    <p:extLst>
      <p:ext uri="{BB962C8B-B14F-4D97-AF65-F5344CB8AC3E}">
        <p14:creationId xmlns:p14="http://schemas.microsoft.com/office/powerpoint/2010/main" val="4133922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645420" y="1598683"/>
            <a:ext cx="7212231" cy="523220"/>
          </a:xfrm>
          <a:prstGeom prst="rect">
            <a:avLst/>
          </a:prstGeom>
        </p:spPr>
        <p:txBody>
          <a:bodyPr wrap="none" lIns="91440" tIns="45720" rIns="91440" bIns="45720" anchor="t">
            <a:spAutoFit/>
          </a:bodyPr>
          <a:lstStyle/>
          <a:p>
            <a:r>
              <a:rPr lang="zh-TW" altLang="en-US" sz="1400" b="1">
                <a:solidFill>
                  <a:srgbClr val="92D050"/>
                </a:solidFill>
                <a:latin typeface="+mn-ea"/>
              </a:rPr>
              <a:t>晶片散熱模組: 最大接觸面積，沿著散熱鰭片，全面散熱，達到最佳散熱效果。</a:t>
            </a:r>
            <a:endParaRPr lang="zh-TW" sz="1400">
              <a:solidFill>
                <a:srgbClr val="92D050"/>
              </a:solidFill>
            </a:endParaRPr>
          </a:p>
          <a:p>
            <a:r>
              <a:rPr lang="zh-TW" altLang="en-US" sz="1400" b="1">
                <a:solidFill>
                  <a:srgbClr val="92D050"/>
                </a:solidFill>
                <a:latin typeface="+mn-ea"/>
              </a:rPr>
              <a:t>風扇: 超越同級 </a:t>
            </a:r>
            <a:r>
              <a:rPr lang="en-US" altLang="zh-TW" sz="1400" b="1">
                <a:solidFill>
                  <a:srgbClr val="92D050"/>
                </a:solidFill>
                <a:latin typeface="+mn-ea"/>
              </a:rPr>
              <a:t>10</a:t>
            </a:r>
            <a:r>
              <a:rPr lang="zh-TW" altLang="en-US" sz="1400" b="1">
                <a:solidFill>
                  <a:srgbClr val="92D050"/>
                </a:solidFill>
                <a:latin typeface="+mn-ea"/>
              </a:rPr>
              <a:t>GbE 網路擴充卡，配有降熱風扇，保持平台涼爽，達到晶片最佳性能。</a:t>
            </a:r>
            <a:endParaRPr lang="zh-TW" sz="1400">
              <a:solidFill>
                <a:srgbClr val="92D050"/>
              </a:solidFill>
            </a:endParaRPr>
          </a:p>
        </p:txBody>
      </p:sp>
      <p:sp>
        <p:nvSpPr>
          <p:cNvPr id="12" name="矩形 11"/>
          <p:cNvSpPr/>
          <p:nvPr/>
        </p:nvSpPr>
        <p:spPr>
          <a:xfrm>
            <a:off x="5449788" y="5870872"/>
            <a:ext cx="5693829" cy="523220"/>
          </a:xfrm>
          <a:prstGeom prst="rect">
            <a:avLst/>
          </a:prstGeom>
        </p:spPr>
        <p:txBody>
          <a:bodyPr wrap="square" lIns="91440" tIns="45720" rIns="91440" bIns="45720" anchor="t">
            <a:spAutoFit/>
          </a:bodyPr>
          <a:lstStyle/>
          <a:p>
            <a:r>
              <a:rPr lang="en-US" altLang="zh-TW" sz="1400" b="1">
                <a:solidFill>
                  <a:srgbClr val="FF3399"/>
                </a:solidFill>
                <a:latin typeface="+mj-ea"/>
                <a:ea typeface="+mj-ea"/>
              </a:rPr>
              <a:t>PCI Express 3.0 x4 </a:t>
            </a:r>
            <a:r>
              <a:rPr lang="zh-TW" altLang="en-US" sz="1400" b="1">
                <a:solidFill>
                  <a:srgbClr val="FF3399"/>
                </a:solidFill>
                <a:latin typeface="+mj-ea"/>
                <a:ea typeface="+mj-ea"/>
              </a:rPr>
              <a:t>匯流排 (向下相容於 PCIe Gen2)</a:t>
            </a:r>
            <a:endParaRPr lang="zh-TW" sz="1400">
              <a:latin typeface="+mj-ea"/>
              <a:ea typeface="+mj-ea"/>
            </a:endParaRPr>
          </a:p>
          <a:p>
            <a:r>
              <a:rPr lang="zh-TW" altLang="en-US" sz="1400" b="1">
                <a:solidFill>
                  <a:srgbClr val="FF3399"/>
                </a:solidFill>
                <a:latin typeface="+mj-ea"/>
                <a:ea typeface="+mj-ea"/>
              </a:rPr>
              <a:t>傳輸介面提供最高 </a:t>
            </a:r>
            <a:r>
              <a:rPr lang="en-US" altLang="zh-TW" sz="1400" b="1">
                <a:solidFill>
                  <a:srgbClr val="FF3399"/>
                </a:solidFill>
                <a:latin typeface="+mj-ea"/>
                <a:ea typeface="+mj-ea"/>
              </a:rPr>
              <a:t>32Gbit/s </a:t>
            </a:r>
            <a:r>
              <a:rPr lang="zh-TW" altLang="en-US" sz="1400" b="1">
                <a:solidFill>
                  <a:srgbClr val="FF3399"/>
                </a:solidFill>
                <a:latin typeface="+mj-ea"/>
                <a:ea typeface="+mj-ea"/>
              </a:rPr>
              <a:t>頻寬</a:t>
            </a:r>
            <a:endParaRPr lang="zh-TW" sz="1400">
              <a:latin typeface="+mj-ea"/>
              <a:ea typeface="+mj-ea"/>
            </a:endParaRPr>
          </a:p>
        </p:txBody>
      </p:sp>
      <p:sp>
        <p:nvSpPr>
          <p:cNvPr id="13" name="矩形 12"/>
          <p:cNvSpPr/>
          <p:nvPr/>
        </p:nvSpPr>
        <p:spPr>
          <a:xfrm>
            <a:off x="307092" y="3746224"/>
            <a:ext cx="2564054" cy="307777"/>
          </a:xfrm>
          <a:prstGeom prst="rect">
            <a:avLst/>
          </a:prstGeom>
        </p:spPr>
        <p:txBody>
          <a:bodyPr wrap="square">
            <a:spAutoFit/>
          </a:bodyPr>
          <a:lstStyle/>
          <a:p>
            <a:pPr algn="ctr"/>
            <a:r>
              <a:rPr lang="en-US" altLang="zh-TW" sz="1400" b="1">
                <a:solidFill>
                  <a:srgbClr val="47C4E1"/>
                </a:solidFill>
                <a:latin typeface="+mn-ea"/>
              </a:rPr>
              <a:t>2 x RJ45 10GBASE-T</a:t>
            </a:r>
            <a:r>
              <a:rPr lang="zh-TW" altLang="en-US" sz="1400" b="1">
                <a:solidFill>
                  <a:srgbClr val="47C4E1"/>
                </a:solidFill>
                <a:latin typeface="+mn-ea"/>
              </a:rPr>
              <a:t> 連接埠</a:t>
            </a:r>
          </a:p>
        </p:txBody>
      </p:sp>
      <p:grpSp>
        <p:nvGrpSpPr>
          <p:cNvPr id="4" name="群組 3">
            <a:extLst>
              <a:ext uri="{FF2B5EF4-FFF2-40B4-BE49-F238E27FC236}">
                <a16:creationId xmlns:a16="http://schemas.microsoft.com/office/drawing/2014/main" id="{9EBE6217-C2DB-1FFD-867E-A5CF0F72B5F8}"/>
              </a:ext>
            </a:extLst>
          </p:cNvPr>
          <p:cNvGrpSpPr/>
          <p:nvPr/>
        </p:nvGrpSpPr>
        <p:grpSpPr>
          <a:xfrm>
            <a:off x="1589118" y="1969727"/>
            <a:ext cx="7757533" cy="4555233"/>
            <a:chOff x="1213761" y="1870873"/>
            <a:chExt cx="8736624" cy="5130157"/>
          </a:xfrm>
        </p:grpSpPr>
        <p:pic>
          <p:nvPicPr>
            <p:cNvPr id="5122"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134" y="1870873"/>
              <a:ext cx="8208251" cy="5130157"/>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724044" y="2194885"/>
              <a:ext cx="4144161" cy="3021299"/>
            </a:xfrm>
            <a:prstGeom prst="rect">
              <a:avLst/>
            </a:prstGeom>
            <a:solidFill>
              <a:srgbClr val="92D050">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57B8C81A-51E3-CBE6-F076-C5FBC48A9023}"/>
                </a:ext>
              </a:extLst>
            </p:cNvPr>
            <p:cNvSpPr/>
            <p:nvPr/>
          </p:nvSpPr>
          <p:spPr>
            <a:xfrm>
              <a:off x="5632714" y="5642709"/>
              <a:ext cx="2061033" cy="521432"/>
            </a:xfrm>
            <a:prstGeom prst="rect">
              <a:avLst/>
            </a:prstGeom>
            <a:solidFill>
              <a:srgbClr val="FF3399">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4B01D5DC-F9BA-4358-09B9-3DEAE22D1A17}"/>
                </a:ext>
              </a:extLst>
            </p:cNvPr>
            <p:cNvSpPr/>
            <p:nvPr/>
          </p:nvSpPr>
          <p:spPr>
            <a:xfrm>
              <a:off x="2861688" y="4056888"/>
              <a:ext cx="1783732" cy="1159296"/>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4B01D5DC-F9BA-4358-09B9-3DEAE22D1A17}"/>
                </a:ext>
              </a:extLst>
            </p:cNvPr>
            <p:cNvSpPr/>
            <p:nvPr/>
          </p:nvSpPr>
          <p:spPr>
            <a:xfrm>
              <a:off x="2861688" y="2808326"/>
              <a:ext cx="1783732" cy="1159296"/>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接點: 肘形 14">
              <a:extLst>
                <a:ext uri="{FF2B5EF4-FFF2-40B4-BE49-F238E27FC236}">
                  <a16:creationId xmlns:a16="http://schemas.microsoft.com/office/drawing/2014/main" id="{66048A63-ED06-B0D2-D965-17F0BC62C339}"/>
                </a:ext>
              </a:extLst>
            </p:cNvPr>
            <p:cNvCxnSpPr>
              <a:cxnSpLocks/>
              <a:stCxn id="13" idx="2"/>
            </p:cNvCxnSpPr>
            <p:nvPr/>
          </p:nvCxnSpPr>
          <p:spPr>
            <a:xfrm rot="16200000" flipH="1">
              <a:off x="1865221" y="3566748"/>
              <a:ext cx="345006" cy="1647925"/>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5" name="接點: 肘形 17">
              <a:extLst>
                <a:ext uri="{FF2B5EF4-FFF2-40B4-BE49-F238E27FC236}">
                  <a16:creationId xmlns:a16="http://schemas.microsoft.com/office/drawing/2014/main" id="{AA5B5973-F6FA-40ED-8989-42C307D007EB}"/>
                </a:ext>
              </a:extLst>
            </p:cNvPr>
            <p:cNvCxnSpPr>
              <a:cxnSpLocks/>
              <a:stCxn id="13" idx="0"/>
            </p:cNvCxnSpPr>
            <p:nvPr/>
          </p:nvCxnSpPr>
          <p:spPr>
            <a:xfrm rot="5400000" flipH="1" flipV="1">
              <a:off x="1859094" y="2868992"/>
              <a:ext cx="357261" cy="1647925"/>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grpSp>
      <p:sp>
        <p:nvSpPr>
          <p:cNvPr id="3" name="標題 2">
            <a:extLst>
              <a:ext uri="{FF2B5EF4-FFF2-40B4-BE49-F238E27FC236}">
                <a16:creationId xmlns:a16="http://schemas.microsoft.com/office/drawing/2014/main" id="{38A9199A-6319-5EC7-CA28-1FA2213C64C7}"/>
              </a:ext>
            </a:extLst>
          </p:cNvPr>
          <p:cNvSpPr>
            <a:spLocks noGrp="1"/>
          </p:cNvSpPr>
          <p:nvPr>
            <p:ph type="title"/>
          </p:nvPr>
        </p:nvSpPr>
        <p:spPr/>
        <p:txBody>
          <a:bodyPr/>
          <a:lstStyle/>
          <a:p>
            <a:r>
              <a:rPr lang="en-US" altLang="zh-TW">
                <a:latin typeface="+mj-lt"/>
              </a:rPr>
              <a:t>QXG-10G2T</a:t>
            </a:r>
            <a:r>
              <a:rPr lang="en-US" altLang="zh-TW"/>
              <a:t> </a:t>
            </a:r>
            <a:r>
              <a:rPr lang="zh-TW" altLang="en-US"/>
              <a:t>外觀配置</a:t>
            </a:r>
          </a:p>
        </p:txBody>
      </p:sp>
    </p:spTree>
    <p:extLst>
      <p:ext uri="{BB962C8B-B14F-4D97-AF65-F5344CB8AC3E}">
        <p14:creationId xmlns:p14="http://schemas.microsoft.com/office/powerpoint/2010/main" val="273413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561" y="1357494"/>
            <a:ext cx="7959796" cy="497487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157127" y="2211156"/>
            <a:ext cx="2627642" cy="338554"/>
          </a:xfrm>
          <a:prstGeom prst="rect">
            <a:avLst/>
          </a:prstGeom>
        </p:spPr>
        <p:txBody>
          <a:bodyPr wrap="none">
            <a:spAutoFit/>
          </a:bodyPr>
          <a:lstStyle/>
          <a:p>
            <a:r>
              <a:rPr lang="zh-TW" altLang="en-US" sz="1600" b="1">
                <a:solidFill>
                  <a:schemeClr val="bg1"/>
                </a:solidFill>
              </a:rPr>
              <a:t>預裝半高 </a:t>
            </a:r>
            <a:r>
              <a:rPr lang="en-US" altLang="zh-TW" sz="1600" b="1">
                <a:solidFill>
                  <a:schemeClr val="bg1"/>
                </a:solidFill>
              </a:rPr>
              <a:t>Low profile </a:t>
            </a:r>
            <a:r>
              <a:rPr lang="zh-TW" altLang="en-US" sz="1600" b="1">
                <a:solidFill>
                  <a:schemeClr val="bg1"/>
                </a:solidFill>
              </a:rPr>
              <a:t>支架</a:t>
            </a:r>
          </a:p>
        </p:txBody>
      </p:sp>
      <p:sp>
        <p:nvSpPr>
          <p:cNvPr id="7" name="矩形 6"/>
          <p:cNvSpPr/>
          <p:nvPr/>
        </p:nvSpPr>
        <p:spPr>
          <a:xfrm>
            <a:off x="4999358" y="1842416"/>
            <a:ext cx="2539478" cy="338554"/>
          </a:xfrm>
          <a:prstGeom prst="rect">
            <a:avLst/>
          </a:prstGeom>
        </p:spPr>
        <p:txBody>
          <a:bodyPr wrap="none">
            <a:spAutoFit/>
          </a:bodyPr>
          <a:lstStyle/>
          <a:p>
            <a:r>
              <a:rPr lang="zh-TW" altLang="en-US" sz="1600" b="1">
                <a:solidFill>
                  <a:schemeClr val="bg1"/>
                </a:solidFill>
              </a:rPr>
              <a:t>附贈 </a:t>
            </a:r>
            <a:r>
              <a:rPr lang="en-US" altLang="zh-TW" sz="1600" b="1">
                <a:solidFill>
                  <a:schemeClr val="bg1"/>
                </a:solidFill>
              </a:rPr>
              <a:t>QNAP</a:t>
            </a:r>
            <a:r>
              <a:rPr lang="zh-TW" altLang="en-US" sz="1600" b="1">
                <a:solidFill>
                  <a:schemeClr val="bg1"/>
                </a:solidFill>
              </a:rPr>
              <a:t> 專用平板支架</a:t>
            </a:r>
          </a:p>
        </p:txBody>
      </p:sp>
      <p:cxnSp>
        <p:nvCxnSpPr>
          <p:cNvPr id="8" name="肘形接點 7"/>
          <p:cNvCxnSpPr>
            <a:cxnSpLocks/>
          </p:cNvCxnSpPr>
          <p:nvPr/>
        </p:nvCxnSpPr>
        <p:spPr>
          <a:xfrm rot="10800000" flipV="1">
            <a:off x="4259888" y="2011693"/>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cxnSp>
        <p:nvCxnSpPr>
          <p:cNvPr id="9" name="肘形接點 14">
            <a:extLst>
              <a:ext uri="{FF2B5EF4-FFF2-40B4-BE49-F238E27FC236}">
                <a16:creationId xmlns:a16="http://schemas.microsoft.com/office/drawing/2014/main" id="{95306720-001D-EAE3-43C0-D1483D1D8A19}"/>
              </a:ext>
            </a:extLst>
          </p:cNvPr>
          <p:cNvCxnSpPr>
            <a:cxnSpLocks/>
          </p:cNvCxnSpPr>
          <p:nvPr/>
        </p:nvCxnSpPr>
        <p:spPr>
          <a:xfrm rot="10800000" flipV="1">
            <a:off x="5417657" y="2384733"/>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254374" y="6269586"/>
            <a:ext cx="2561920" cy="338554"/>
          </a:xfrm>
          <a:prstGeom prst="rect">
            <a:avLst/>
          </a:prstGeom>
        </p:spPr>
        <p:txBody>
          <a:bodyPr wrap="none">
            <a:spAutoFit/>
          </a:bodyPr>
          <a:lstStyle/>
          <a:p>
            <a:r>
              <a:rPr lang="zh-TW" altLang="en-US" sz="1600" b="1">
                <a:solidFill>
                  <a:schemeClr val="bg1"/>
                </a:solidFill>
              </a:rPr>
              <a:t>附贈全高 </a:t>
            </a:r>
            <a:r>
              <a:rPr lang="en-US" altLang="zh-TW" sz="1600" b="1">
                <a:solidFill>
                  <a:schemeClr val="bg1"/>
                </a:solidFill>
              </a:rPr>
              <a:t>Full height </a:t>
            </a:r>
            <a:r>
              <a:rPr lang="zh-TW" altLang="en-US" sz="1600" b="1">
                <a:solidFill>
                  <a:schemeClr val="bg1"/>
                </a:solidFill>
              </a:rPr>
              <a:t>支架</a:t>
            </a:r>
          </a:p>
        </p:txBody>
      </p:sp>
      <p:cxnSp>
        <p:nvCxnSpPr>
          <p:cNvPr id="11" name="肘形接點 10"/>
          <p:cNvCxnSpPr>
            <a:cxnSpLocks/>
            <a:stCxn id="10" idx="1"/>
          </p:cNvCxnSpPr>
          <p:nvPr/>
        </p:nvCxnSpPr>
        <p:spPr>
          <a:xfrm rot="10800000">
            <a:off x="2926548" y="5970935"/>
            <a:ext cx="327826" cy="467928"/>
          </a:xfrm>
          <a:prstGeom prst="bentConnector2">
            <a:avLst/>
          </a:prstGeom>
          <a:ln w="38100">
            <a:solidFill>
              <a:srgbClr val="70869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830AE69F-83B8-567E-F9AA-0143B1297272}"/>
              </a:ext>
            </a:extLst>
          </p:cNvPr>
          <p:cNvSpPr>
            <a:spLocks noGrp="1"/>
          </p:cNvSpPr>
          <p:nvPr>
            <p:ph type="title"/>
          </p:nvPr>
        </p:nvSpPr>
        <p:spPr/>
        <p:txBody>
          <a:bodyPr>
            <a:normAutofit/>
          </a:bodyPr>
          <a:lstStyle/>
          <a:p>
            <a:r>
              <a:rPr lang="en-US" altLang="zh-TW"/>
              <a:t>QXG-10G2T </a:t>
            </a:r>
            <a:r>
              <a:rPr lang="zh-TW" altLang="en-US"/>
              <a:t>提供全高和半高網卡</a:t>
            </a:r>
            <a:br>
              <a:rPr lang="zh-TW" altLang="en-US"/>
            </a:br>
            <a:r>
              <a:rPr lang="zh-TW" altLang="en-US"/>
              <a:t>搭配 </a:t>
            </a:r>
            <a:r>
              <a:rPr lang="en-US" altLang="zh-TW"/>
              <a:t>Low-profile </a:t>
            </a:r>
            <a:r>
              <a:rPr lang="zh-TW" altLang="en-US"/>
              <a:t>設計能適用於多數機箱</a:t>
            </a:r>
          </a:p>
        </p:txBody>
      </p:sp>
    </p:spTree>
    <p:extLst>
      <p:ext uri="{BB962C8B-B14F-4D97-AF65-F5344CB8AC3E}">
        <p14:creationId xmlns:p14="http://schemas.microsoft.com/office/powerpoint/2010/main" val="264913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descr="一張含有 文字, 硬紙盒, 紫色, 箱子 的圖片&#10;&#10;自動產生的描述">
            <a:extLst>
              <a:ext uri="{FF2B5EF4-FFF2-40B4-BE49-F238E27FC236}">
                <a16:creationId xmlns:a16="http://schemas.microsoft.com/office/drawing/2014/main" id="{2A172CF0-3D7B-F00A-61DC-BE73D3776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081" y="4231064"/>
            <a:ext cx="1387747" cy="2043665"/>
          </a:xfrm>
          <a:prstGeom prst="rect">
            <a:avLst/>
          </a:prstGeom>
        </p:spPr>
      </p:pic>
      <p:pic>
        <p:nvPicPr>
          <p:cNvPr id="25" name="圖片 24" descr="一張含有 文字, 硬紙盒, 紫色, 箱子 的圖片&#10;&#10;自動產生的描述">
            <a:extLst>
              <a:ext uri="{FF2B5EF4-FFF2-40B4-BE49-F238E27FC236}">
                <a16:creationId xmlns:a16="http://schemas.microsoft.com/office/drawing/2014/main" id="{04576C9F-841F-289D-DEB4-080FB0BDB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081" y="1892828"/>
            <a:ext cx="1387747" cy="2043665"/>
          </a:xfrm>
          <a:prstGeom prst="rect">
            <a:avLst/>
          </a:prstGeom>
        </p:spPr>
      </p:pic>
      <p:sp>
        <p:nvSpPr>
          <p:cNvPr id="3" name="文字方塊 2"/>
          <p:cNvSpPr txBox="1"/>
          <p:nvPr/>
        </p:nvSpPr>
        <p:spPr>
          <a:xfrm>
            <a:off x="412789" y="1968580"/>
            <a:ext cx="4975761" cy="1384995"/>
          </a:xfrm>
          <a:prstGeom prst="rect">
            <a:avLst/>
          </a:prstGeom>
          <a:noFill/>
        </p:spPr>
        <p:txBody>
          <a:bodyPr wrap="square" rtlCol="0">
            <a:spAutoFit/>
          </a:bodyPr>
          <a:lstStyle/>
          <a:p>
            <a:r>
              <a:rPr lang="en-US" altLang="zh-TW" sz="2400">
                <a:solidFill>
                  <a:schemeClr val="bg1"/>
                </a:solidFill>
              </a:rPr>
              <a:t>10GBASE-T </a:t>
            </a:r>
            <a:r>
              <a:rPr lang="zh-TW" altLang="en-US" sz="2400">
                <a:solidFill>
                  <a:schemeClr val="bg1"/>
                </a:solidFill>
              </a:rPr>
              <a:t>建議採用 </a:t>
            </a:r>
            <a:r>
              <a:rPr lang="en-US" altLang="zh-TW" sz="2400">
                <a:solidFill>
                  <a:schemeClr val="bg1"/>
                </a:solidFill>
              </a:rPr>
              <a:t>CAT 6 </a:t>
            </a:r>
            <a:r>
              <a:rPr lang="zh-TW" altLang="en-US" sz="2400">
                <a:solidFill>
                  <a:schemeClr val="bg1"/>
                </a:solidFill>
              </a:rPr>
              <a:t>以上 </a:t>
            </a:r>
            <a:r>
              <a:rPr lang="en-US" altLang="zh-TW" sz="2400">
                <a:solidFill>
                  <a:schemeClr val="bg1"/>
                </a:solidFill>
              </a:rPr>
              <a:t>!</a:t>
            </a:r>
          </a:p>
          <a:p>
            <a:r>
              <a:rPr lang="zh-TW" altLang="en-US" sz="2400">
                <a:solidFill>
                  <a:schemeClr val="bg1"/>
                </a:solidFill>
              </a:rPr>
              <a:t>支援 </a:t>
            </a:r>
            <a:r>
              <a:rPr lang="en-US" altLang="zh-TW" sz="2400">
                <a:solidFill>
                  <a:schemeClr val="bg1"/>
                </a:solidFill>
              </a:rPr>
              <a:t>Multi-Gigabit</a:t>
            </a:r>
          </a:p>
          <a:p>
            <a:r>
              <a:rPr lang="en-US" altLang="zh-TW" sz="3600" b="1">
                <a:solidFill>
                  <a:schemeClr val="bg1"/>
                </a:solidFill>
              </a:rPr>
              <a:t>NBASE-T</a:t>
            </a:r>
            <a:r>
              <a:rPr lang="zh-TW" altLang="en-US" sz="3600" b="1">
                <a:solidFill>
                  <a:schemeClr val="bg1"/>
                </a:solidFill>
              </a:rPr>
              <a:t> 業界標準</a:t>
            </a:r>
          </a:p>
        </p:txBody>
      </p:sp>
      <p:graphicFrame>
        <p:nvGraphicFramePr>
          <p:cNvPr id="2" name="表格 1"/>
          <p:cNvGraphicFramePr>
            <a:graphicFrameLocks noGrp="1"/>
          </p:cNvGraphicFramePr>
          <p:nvPr>
            <p:extLst>
              <p:ext uri="{D42A27DB-BD31-4B8C-83A1-F6EECF244321}">
                <p14:modId xmlns:p14="http://schemas.microsoft.com/office/powerpoint/2010/main" val="3945284953"/>
              </p:ext>
            </p:extLst>
          </p:nvPr>
        </p:nvGraphicFramePr>
        <p:xfrm>
          <a:off x="470140" y="3649935"/>
          <a:ext cx="5792604" cy="2463412"/>
        </p:xfrm>
        <a:graphic>
          <a:graphicData uri="http://schemas.openxmlformats.org/drawingml/2006/table">
            <a:tbl>
              <a:tblPr firstRow="1" bandRow="1">
                <a:tableStyleId>{08FB837D-C827-4EFA-A057-4D05807E0F7C}</a:tableStyleId>
              </a:tblPr>
              <a:tblGrid>
                <a:gridCol w="1448151">
                  <a:extLst>
                    <a:ext uri="{9D8B030D-6E8A-4147-A177-3AD203B41FA5}">
                      <a16:colId xmlns:a16="http://schemas.microsoft.com/office/drawing/2014/main" val="3484002212"/>
                    </a:ext>
                  </a:extLst>
                </a:gridCol>
                <a:gridCol w="1448151">
                  <a:extLst>
                    <a:ext uri="{9D8B030D-6E8A-4147-A177-3AD203B41FA5}">
                      <a16:colId xmlns:a16="http://schemas.microsoft.com/office/drawing/2014/main" val="829723749"/>
                    </a:ext>
                  </a:extLst>
                </a:gridCol>
                <a:gridCol w="1448151">
                  <a:extLst>
                    <a:ext uri="{9D8B030D-6E8A-4147-A177-3AD203B41FA5}">
                      <a16:colId xmlns:a16="http://schemas.microsoft.com/office/drawing/2014/main" val="3908235774"/>
                    </a:ext>
                  </a:extLst>
                </a:gridCol>
                <a:gridCol w="1448151">
                  <a:extLst>
                    <a:ext uri="{9D8B030D-6E8A-4147-A177-3AD203B41FA5}">
                      <a16:colId xmlns:a16="http://schemas.microsoft.com/office/drawing/2014/main" val="1635046474"/>
                    </a:ext>
                  </a:extLst>
                </a:gridCol>
              </a:tblGrid>
              <a:tr h="363227">
                <a:tc>
                  <a:txBody>
                    <a:bodyPr/>
                    <a:lstStyle/>
                    <a:p>
                      <a:pPr algn="ctr"/>
                      <a:endParaRPr lang="zh-TW" altLang="en-US">
                        <a:solidFill>
                          <a:schemeClr val="bg1"/>
                        </a:solidFill>
                      </a:endParaRPr>
                    </a:p>
                  </a:txBody>
                  <a:tcPr anchor="ctr"/>
                </a:tc>
                <a:tc>
                  <a:txBody>
                    <a:bodyPr/>
                    <a:lstStyle/>
                    <a:p>
                      <a:pPr algn="ctr"/>
                      <a:r>
                        <a:rPr lang="en-US" altLang="zh-TW" sz="2400">
                          <a:solidFill>
                            <a:schemeClr val="bg1"/>
                          </a:solidFill>
                        </a:rPr>
                        <a:t>CAT 5e</a:t>
                      </a:r>
                      <a:endParaRPr lang="zh-TW" altLang="en-US" sz="2400">
                        <a:solidFill>
                          <a:schemeClr val="bg1"/>
                        </a:solidFill>
                      </a:endParaRPr>
                    </a:p>
                  </a:txBody>
                  <a:tcPr anchor="ctr"/>
                </a:tc>
                <a:tc>
                  <a:txBody>
                    <a:bodyPr/>
                    <a:lstStyle/>
                    <a:p>
                      <a:pPr algn="ctr"/>
                      <a:r>
                        <a:rPr lang="en-US" altLang="zh-TW" sz="2400">
                          <a:solidFill>
                            <a:schemeClr val="bg1"/>
                          </a:solidFill>
                        </a:rPr>
                        <a:t>CAT 6</a:t>
                      </a:r>
                      <a:endParaRPr lang="zh-TW" altLang="en-US" sz="2400">
                        <a:solidFill>
                          <a:schemeClr val="bg1"/>
                        </a:solidFill>
                      </a:endParaRPr>
                    </a:p>
                  </a:txBody>
                  <a:tcPr anchor="ctr"/>
                </a:tc>
                <a:tc>
                  <a:txBody>
                    <a:bodyPr/>
                    <a:lstStyle/>
                    <a:p>
                      <a:pPr algn="ctr"/>
                      <a:r>
                        <a:rPr lang="en-US" altLang="zh-TW" sz="2400">
                          <a:solidFill>
                            <a:schemeClr val="bg1"/>
                          </a:solidFill>
                        </a:rPr>
                        <a:t>CAT 6A</a:t>
                      </a:r>
                      <a:endParaRPr lang="zh-TW" altLang="en-US" sz="2400">
                        <a:solidFill>
                          <a:schemeClr val="bg1"/>
                        </a:solidFill>
                      </a:endParaRPr>
                    </a:p>
                  </a:txBody>
                  <a:tcPr anchor="ctr"/>
                </a:tc>
                <a:extLst>
                  <a:ext uri="{0D108BD9-81ED-4DB2-BD59-A6C34878D82A}">
                    <a16:rowId xmlns:a16="http://schemas.microsoft.com/office/drawing/2014/main" val="2329628935"/>
                  </a:ext>
                </a:extLst>
              </a:tr>
              <a:tr h="314797">
                <a:tc>
                  <a:txBody>
                    <a:bodyPr/>
                    <a:lstStyle/>
                    <a:p>
                      <a:pPr algn="ctr"/>
                      <a:r>
                        <a:rPr lang="en-US" altLang="zh-TW" sz="2000" b="1">
                          <a:solidFill>
                            <a:schemeClr val="bg1"/>
                          </a:solidFill>
                        </a:rPr>
                        <a:t>100M</a:t>
                      </a:r>
                      <a:endParaRPr lang="zh-TW" altLang="en-US" sz="2000" b="1">
                        <a:solidFill>
                          <a:schemeClr val="bg1"/>
                        </a:solidFill>
                      </a:endParaRPr>
                    </a:p>
                  </a:txBody>
                  <a:tcPr anchor="ctr"/>
                </a:tc>
                <a:tc>
                  <a:txBody>
                    <a:bodyPr/>
                    <a:lstStyle/>
                    <a:p>
                      <a:pPr algn="ctr"/>
                      <a:r>
                        <a:rPr lang="en-US" altLang="zh-TW" sz="2000" b="1">
                          <a:solidFill>
                            <a:schemeClr val="bg1"/>
                          </a:solidFill>
                        </a:rPr>
                        <a:t>V</a:t>
                      </a:r>
                      <a:endParaRPr lang="zh-TW" altLang="en-US" sz="2000" b="1">
                        <a:solidFill>
                          <a:schemeClr val="bg1"/>
                        </a:solidFill>
                      </a:endParaRPr>
                    </a:p>
                  </a:txBody>
                  <a:tcPr anchor="ctr"/>
                </a:tc>
                <a:tc>
                  <a:txBody>
                    <a:bodyPr/>
                    <a:lstStyle/>
                    <a:p>
                      <a:pPr algn="ctr"/>
                      <a:r>
                        <a:rPr lang="en-US" altLang="zh-TW" sz="2000" b="1">
                          <a:solidFill>
                            <a:schemeClr val="bg1"/>
                          </a:solidFill>
                        </a:rPr>
                        <a:t>V</a:t>
                      </a:r>
                      <a:endParaRPr lang="zh-TW" altLang="en-US" sz="2000" b="1">
                        <a:solidFill>
                          <a:schemeClr val="bg1"/>
                        </a:solidFill>
                      </a:endParaRPr>
                    </a:p>
                  </a:txBody>
                  <a:tcPr anchor="ctr"/>
                </a:tc>
                <a:tc>
                  <a:txBody>
                    <a:bodyPr/>
                    <a:lstStyle/>
                    <a:p>
                      <a:pPr algn="ct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3234462372"/>
                  </a:ext>
                </a:extLst>
              </a:tr>
              <a:tr h="314797">
                <a:tc>
                  <a:txBody>
                    <a:bodyPr/>
                    <a:lstStyle/>
                    <a:p>
                      <a:pPr algn="ctr"/>
                      <a:r>
                        <a:rPr lang="en-US" altLang="zh-TW" sz="2000" b="1">
                          <a:solidFill>
                            <a:schemeClr val="bg1"/>
                          </a:solidFill>
                        </a:rPr>
                        <a:t>1G</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2490770710"/>
                  </a:ext>
                </a:extLst>
              </a:tr>
              <a:tr h="314797">
                <a:tc>
                  <a:txBody>
                    <a:bodyPr/>
                    <a:lstStyle/>
                    <a:p>
                      <a:pPr algn="ctr"/>
                      <a:r>
                        <a:rPr lang="en-US" altLang="zh-TW" sz="2000" b="1">
                          <a:solidFill>
                            <a:schemeClr val="bg1"/>
                          </a:solidFill>
                        </a:rPr>
                        <a:t>2.5G</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1853461937"/>
                  </a:ext>
                </a:extLst>
              </a:tr>
              <a:tr h="314797">
                <a:tc>
                  <a:txBody>
                    <a:bodyPr/>
                    <a:lstStyle/>
                    <a:p>
                      <a:pPr algn="ctr"/>
                      <a:r>
                        <a:rPr lang="en-US" altLang="zh-TW" sz="2000" b="1">
                          <a:solidFill>
                            <a:schemeClr val="bg1"/>
                          </a:solidFill>
                        </a:rPr>
                        <a:t>5G</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3480839254"/>
                  </a:ext>
                </a:extLst>
              </a:tr>
              <a:tr h="421252">
                <a:tc>
                  <a:txBody>
                    <a:bodyPr/>
                    <a:lstStyle/>
                    <a:p>
                      <a:pPr algn="ctr"/>
                      <a:r>
                        <a:rPr lang="en-US" altLang="zh-TW" sz="2000" b="1">
                          <a:solidFill>
                            <a:schemeClr val="bg1"/>
                          </a:solidFill>
                        </a:rPr>
                        <a:t>10G</a:t>
                      </a:r>
                      <a:endParaRPr lang="zh-TW" altLang="en-US" sz="2000" b="1">
                        <a:solidFill>
                          <a:schemeClr val="bg1"/>
                        </a:solidFill>
                      </a:endParaRPr>
                    </a:p>
                  </a:txBody>
                  <a:tcPr anchor="ctr"/>
                </a:tc>
                <a:tc>
                  <a:txBody>
                    <a:bodyPr/>
                    <a:lstStyle/>
                    <a:p>
                      <a:pPr algn="ctr"/>
                      <a:r>
                        <a:rPr lang="zh-TW" altLang="en-US" sz="2000" b="1">
                          <a:solidFill>
                            <a:schemeClr val="bg1"/>
                          </a:solidFill>
                        </a:rPr>
                        <a:t>ꓫ</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r>
                        <a:rPr lang="zh-TW" altLang="en-US" sz="2000" b="1">
                          <a:solidFill>
                            <a:schemeClr val="bg1"/>
                          </a:solidFill>
                        </a:rPr>
                        <a:t> </a:t>
                      </a:r>
                      <a:r>
                        <a:rPr lang="en-US" altLang="zh-TW" sz="2000" b="1">
                          <a:solidFill>
                            <a:schemeClr val="bg1"/>
                          </a:solidFill>
                        </a:rPr>
                        <a:t>(55m)</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3457578306"/>
                  </a:ext>
                </a:extLst>
              </a:tr>
            </a:tbl>
          </a:graphicData>
        </a:graphic>
      </p:graphicFrame>
      <p:pic>
        <p:nvPicPr>
          <p:cNvPr id="3074" name="Picture 2"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6596" y="2098162"/>
            <a:ext cx="2612792" cy="1632995"/>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9755317" y="3591319"/>
            <a:ext cx="1555349" cy="307777"/>
          </a:xfrm>
          <a:prstGeom prst="rect">
            <a:avLst/>
          </a:prstGeom>
          <a:noFill/>
        </p:spPr>
        <p:txBody>
          <a:bodyPr wrap="square" rtlCol="0">
            <a:spAutoFit/>
          </a:bodyPr>
          <a:lstStyle/>
          <a:p>
            <a:pPr algn="ctr"/>
            <a:r>
              <a:rPr lang="en-US" altLang="zh-TW" sz="1400" b="1">
                <a:solidFill>
                  <a:schemeClr val="bg1"/>
                </a:solidFill>
              </a:rPr>
              <a:t>TVS-h874</a:t>
            </a:r>
            <a:endParaRPr lang="zh-TW" altLang="en-US" sz="1400" b="1">
              <a:solidFill>
                <a:schemeClr val="bg1"/>
              </a:solidFill>
            </a:endParaRPr>
          </a:p>
        </p:txBody>
      </p:sp>
      <p:pic>
        <p:nvPicPr>
          <p:cNvPr id="13" name="Picture 4" descr="在側邊欄中搜尋"/>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4148" y="4208309"/>
            <a:ext cx="1199625" cy="749766"/>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p:cNvSpPr txBox="1"/>
          <p:nvPr/>
        </p:nvSpPr>
        <p:spPr>
          <a:xfrm>
            <a:off x="7882774" y="4153456"/>
            <a:ext cx="1319718" cy="646331"/>
          </a:xfrm>
          <a:prstGeom prst="rect">
            <a:avLst/>
          </a:prstGeom>
          <a:noFill/>
        </p:spPr>
        <p:txBody>
          <a:bodyPr wrap="square" rtlCol="0">
            <a:spAutoFit/>
          </a:bodyPr>
          <a:lstStyle/>
          <a:p>
            <a:pPr algn="ctr"/>
            <a:r>
              <a:rPr lang="en-US" altLang="zh-TW" b="1">
                <a:solidFill>
                  <a:schemeClr val="bg1"/>
                </a:solidFill>
              </a:rPr>
              <a:t>10GbE</a:t>
            </a:r>
          </a:p>
          <a:p>
            <a:pPr algn="ctr"/>
            <a:r>
              <a:rPr lang="zh-TW" altLang="en-US" b="1">
                <a:solidFill>
                  <a:schemeClr val="bg1"/>
                </a:solidFill>
              </a:rPr>
              <a:t>網卡</a:t>
            </a:r>
          </a:p>
        </p:txBody>
      </p:sp>
      <p:sp>
        <p:nvSpPr>
          <p:cNvPr id="17" name="文字方塊 16"/>
          <p:cNvSpPr txBox="1"/>
          <p:nvPr/>
        </p:nvSpPr>
        <p:spPr>
          <a:xfrm>
            <a:off x="7869046" y="5417863"/>
            <a:ext cx="1469816" cy="461665"/>
          </a:xfrm>
          <a:prstGeom prst="rect">
            <a:avLst/>
          </a:prstGeom>
          <a:noFill/>
        </p:spPr>
        <p:txBody>
          <a:bodyPr wrap="square" rtlCol="0">
            <a:spAutoFit/>
          </a:bodyPr>
          <a:lstStyle/>
          <a:p>
            <a:pPr algn="ctr"/>
            <a:r>
              <a:rPr lang="en-US" altLang="zh-TW" sz="2400" b="1">
                <a:solidFill>
                  <a:schemeClr val="bg1"/>
                </a:solidFill>
              </a:rPr>
              <a:t>10Gbps</a:t>
            </a:r>
            <a:endParaRPr lang="zh-TW" altLang="en-US" sz="2400" b="1">
              <a:solidFill>
                <a:schemeClr val="bg1"/>
              </a:solidFill>
            </a:endParaRPr>
          </a:p>
        </p:txBody>
      </p:sp>
      <p:sp>
        <p:nvSpPr>
          <p:cNvPr id="18" name="向右箭號 17"/>
          <p:cNvSpPr/>
          <p:nvPr/>
        </p:nvSpPr>
        <p:spPr>
          <a:xfrm>
            <a:off x="7993559" y="2456537"/>
            <a:ext cx="1165306" cy="646331"/>
          </a:xfrm>
          <a:prstGeom prst="rightArrow">
            <a:avLst>
              <a:gd name="adj1" fmla="val 50000"/>
              <a:gd name="adj2" fmla="val 56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9" name="文字方塊 18"/>
          <p:cNvSpPr txBox="1"/>
          <p:nvPr/>
        </p:nvSpPr>
        <p:spPr>
          <a:xfrm>
            <a:off x="7950504" y="2594023"/>
            <a:ext cx="1074458" cy="369332"/>
          </a:xfrm>
          <a:prstGeom prst="rect">
            <a:avLst/>
          </a:prstGeom>
          <a:noFill/>
        </p:spPr>
        <p:txBody>
          <a:bodyPr wrap="square" rtlCol="0">
            <a:spAutoFit/>
          </a:bodyPr>
          <a:lstStyle/>
          <a:p>
            <a:pPr algn="ctr"/>
            <a:r>
              <a:rPr lang="en-US" altLang="zh-TW" b="1"/>
              <a:t>CAT 5e</a:t>
            </a:r>
            <a:endParaRPr lang="zh-TW" altLang="en-US" b="1"/>
          </a:p>
        </p:txBody>
      </p:sp>
      <p:sp>
        <p:nvSpPr>
          <p:cNvPr id="20" name="文字方塊 19"/>
          <p:cNvSpPr txBox="1"/>
          <p:nvPr/>
        </p:nvSpPr>
        <p:spPr>
          <a:xfrm>
            <a:off x="7968883" y="2945538"/>
            <a:ext cx="828211" cy="646331"/>
          </a:xfrm>
          <a:prstGeom prst="rect">
            <a:avLst/>
          </a:prstGeom>
          <a:noFill/>
        </p:spPr>
        <p:txBody>
          <a:bodyPr wrap="square" rtlCol="0">
            <a:spAutoFit/>
          </a:bodyPr>
          <a:lstStyle/>
          <a:p>
            <a:pPr algn="ctr"/>
            <a:r>
              <a:rPr lang="en-US" altLang="zh-TW">
                <a:solidFill>
                  <a:schemeClr val="bg1"/>
                </a:solidFill>
              </a:rPr>
              <a:t>1/2.5 Gbps</a:t>
            </a:r>
            <a:endParaRPr lang="zh-TW" altLang="en-US">
              <a:solidFill>
                <a:schemeClr val="bg1"/>
              </a:solidFill>
            </a:endParaRPr>
          </a:p>
        </p:txBody>
      </p:sp>
      <p:sp>
        <p:nvSpPr>
          <p:cNvPr id="11" name="標題 10">
            <a:extLst>
              <a:ext uri="{FF2B5EF4-FFF2-40B4-BE49-F238E27FC236}">
                <a16:creationId xmlns:a16="http://schemas.microsoft.com/office/drawing/2014/main" id="{1987840B-143C-0456-85E0-F528B157C61D}"/>
              </a:ext>
            </a:extLst>
          </p:cNvPr>
          <p:cNvSpPr>
            <a:spLocks noGrp="1"/>
          </p:cNvSpPr>
          <p:nvPr>
            <p:ph type="title"/>
          </p:nvPr>
        </p:nvSpPr>
        <p:spPr/>
        <p:txBody>
          <a:bodyPr>
            <a:normAutofit/>
          </a:bodyPr>
          <a:lstStyle/>
          <a:p>
            <a:r>
              <a:rPr lang="zh-TW" altLang="en-US" sz="4000" b="1"/>
              <a:t>透過 </a:t>
            </a:r>
            <a:r>
              <a:rPr lang="en-US" altLang="zh-TW" sz="4000" b="1"/>
              <a:t>RJ45</a:t>
            </a:r>
            <a:r>
              <a:rPr lang="zh-TW" altLang="en-US" sz="4000" b="1"/>
              <a:t> 輕鬆升級 </a:t>
            </a:r>
            <a:r>
              <a:rPr lang="en-US" altLang="zh-TW" sz="4000" b="1"/>
              <a:t>10GbE</a:t>
            </a:r>
            <a:br>
              <a:rPr lang="en-US" altLang="zh-TW" sz="4000" b="1"/>
            </a:br>
            <a:r>
              <a:rPr lang="zh-TW" altLang="en-US" sz="4000" b="1"/>
              <a:t>支援 </a:t>
            </a:r>
            <a:r>
              <a:rPr lang="en-US" altLang="zh-TW" sz="4000" b="1"/>
              <a:t>CAT 6 </a:t>
            </a:r>
            <a:r>
              <a:rPr lang="zh-TW" altLang="en-US" sz="4000" b="1"/>
              <a:t>以上線材</a:t>
            </a:r>
            <a:endParaRPr lang="zh-TW" altLang="en-US"/>
          </a:p>
        </p:txBody>
      </p:sp>
      <p:sp>
        <p:nvSpPr>
          <p:cNvPr id="26" name="向右箭號 17">
            <a:extLst>
              <a:ext uri="{FF2B5EF4-FFF2-40B4-BE49-F238E27FC236}">
                <a16:creationId xmlns:a16="http://schemas.microsoft.com/office/drawing/2014/main" id="{DE7E5E26-8E74-1658-01AC-8D77EE567966}"/>
              </a:ext>
            </a:extLst>
          </p:cNvPr>
          <p:cNvSpPr/>
          <p:nvPr/>
        </p:nvSpPr>
        <p:spPr>
          <a:xfrm>
            <a:off x="7993559" y="4783113"/>
            <a:ext cx="1165306" cy="646331"/>
          </a:xfrm>
          <a:prstGeom prst="rightArrow">
            <a:avLst>
              <a:gd name="adj1" fmla="val 50000"/>
              <a:gd name="adj2" fmla="val 56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7" name="文字方塊 26">
            <a:extLst>
              <a:ext uri="{FF2B5EF4-FFF2-40B4-BE49-F238E27FC236}">
                <a16:creationId xmlns:a16="http://schemas.microsoft.com/office/drawing/2014/main" id="{739529F9-93F1-2FE7-BCFC-3A49C1051D4E}"/>
              </a:ext>
            </a:extLst>
          </p:cNvPr>
          <p:cNvSpPr txBox="1"/>
          <p:nvPr/>
        </p:nvSpPr>
        <p:spPr>
          <a:xfrm>
            <a:off x="7950504" y="4920599"/>
            <a:ext cx="1074458" cy="369332"/>
          </a:xfrm>
          <a:prstGeom prst="rect">
            <a:avLst/>
          </a:prstGeom>
          <a:noFill/>
        </p:spPr>
        <p:txBody>
          <a:bodyPr wrap="square" rtlCol="0">
            <a:spAutoFit/>
          </a:bodyPr>
          <a:lstStyle/>
          <a:p>
            <a:pPr algn="ctr"/>
            <a:r>
              <a:rPr lang="en-US" altLang="zh-TW" b="1"/>
              <a:t>CAT 6</a:t>
            </a:r>
            <a:endParaRPr lang="zh-TW" altLang="en-US" b="1"/>
          </a:p>
        </p:txBody>
      </p:sp>
      <p:pic>
        <p:nvPicPr>
          <p:cNvPr id="29" name="Picture 2" descr=" ">
            <a:extLst>
              <a:ext uri="{FF2B5EF4-FFF2-40B4-BE49-F238E27FC236}">
                <a16:creationId xmlns:a16="http://schemas.microsoft.com/office/drawing/2014/main" id="{B7E6A8BE-8449-9FAE-9CC7-CA977404E5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6596" y="4341884"/>
            <a:ext cx="2612792" cy="1632995"/>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a:extLst>
              <a:ext uri="{FF2B5EF4-FFF2-40B4-BE49-F238E27FC236}">
                <a16:creationId xmlns:a16="http://schemas.microsoft.com/office/drawing/2014/main" id="{DA5965F5-30A9-0710-8440-392D4C57EB5D}"/>
              </a:ext>
            </a:extLst>
          </p:cNvPr>
          <p:cNvSpPr txBox="1"/>
          <p:nvPr/>
        </p:nvSpPr>
        <p:spPr>
          <a:xfrm>
            <a:off x="9755317" y="5835041"/>
            <a:ext cx="1555349" cy="307777"/>
          </a:xfrm>
          <a:prstGeom prst="rect">
            <a:avLst/>
          </a:prstGeom>
          <a:noFill/>
        </p:spPr>
        <p:txBody>
          <a:bodyPr wrap="square" rtlCol="0">
            <a:spAutoFit/>
          </a:bodyPr>
          <a:lstStyle/>
          <a:p>
            <a:pPr algn="ctr"/>
            <a:r>
              <a:rPr lang="en-US" altLang="zh-TW" sz="1400" b="1">
                <a:solidFill>
                  <a:schemeClr val="bg1"/>
                </a:solidFill>
              </a:rPr>
              <a:t>TVS-h874</a:t>
            </a:r>
            <a:endParaRPr lang="zh-TW" altLang="en-US" sz="1400" b="1">
              <a:solidFill>
                <a:schemeClr val="bg1"/>
              </a:solidFill>
            </a:endParaRPr>
          </a:p>
        </p:txBody>
      </p:sp>
      <p:pic>
        <p:nvPicPr>
          <p:cNvPr id="31" name="Picture 4" descr="在側邊欄中搜尋">
            <a:extLst>
              <a:ext uri="{FF2B5EF4-FFF2-40B4-BE49-F238E27FC236}">
                <a16:creationId xmlns:a16="http://schemas.microsoft.com/office/drawing/2014/main" id="{389345E2-3960-F7A5-61FB-3C13461165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3971" y="4208309"/>
            <a:ext cx="1199625" cy="74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989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descr="一張含有 圓形, 鮮豔, 光線, 螺旋形 的圖片&#10;&#10;自動產生的描述">
            <a:extLst>
              <a:ext uri="{FF2B5EF4-FFF2-40B4-BE49-F238E27FC236}">
                <a16:creationId xmlns:a16="http://schemas.microsoft.com/office/drawing/2014/main" id="{0358B551-CA74-C30B-778C-7F1F08BB6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174" y="2896813"/>
            <a:ext cx="3630415" cy="3630415"/>
          </a:xfrm>
          <a:prstGeom prst="rect">
            <a:avLst/>
          </a:prstGeom>
        </p:spPr>
      </p:pic>
      <p:sp>
        <p:nvSpPr>
          <p:cNvPr id="4" name="文字方塊 3">
            <a:extLst>
              <a:ext uri="{FF2B5EF4-FFF2-40B4-BE49-F238E27FC236}">
                <a16:creationId xmlns:a16="http://schemas.microsoft.com/office/drawing/2014/main" id="{DEBC3273-BA7D-7A79-9D7A-A2826C830125}"/>
              </a:ext>
            </a:extLst>
          </p:cNvPr>
          <p:cNvSpPr txBox="1"/>
          <p:nvPr/>
        </p:nvSpPr>
        <p:spPr>
          <a:xfrm>
            <a:off x="1171007" y="1557767"/>
            <a:ext cx="9938589"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lt"/>
                <a:ea typeface="Microsoft JhengHei"/>
                <a:cs typeface="Arial"/>
              </a:rPr>
              <a:t>QXG-10G2T</a:t>
            </a:r>
            <a:r>
              <a:rPr lang="zh-TW" altLang="en-US" sz="2000">
                <a:solidFill>
                  <a:schemeClr val="bg1"/>
                </a:solidFill>
                <a:latin typeface="Microsoft JhengHei"/>
                <a:ea typeface="Microsoft JhengHei"/>
                <a:cs typeface="Arial"/>
              </a:rPr>
              <a:t> 有著強大的 </a:t>
            </a:r>
            <a:r>
              <a:rPr lang="en-US" altLang="zh-TW" sz="2800" b="1">
                <a:solidFill>
                  <a:srgbClr val="FFC000"/>
                </a:solidFill>
                <a:latin typeface="+mj-lt"/>
                <a:ea typeface="Microsoft JhengHei"/>
                <a:cs typeface="Arial"/>
              </a:rPr>
              <a:t>CPU Offload</a:t>
            </a:r>
            <a:r>
              <a:rPr lang="zh-TW" altLang="en-US" sz="2000">
                <a:solidFill>
                  <a:schemeClr val="bg1"/>
                </a:solidFill>
                <a:latin typeface="Microsoft JhengHei"/>
                <a:ea typeface="Microsoft JhengHei"/>
                <a:cs typeface="Arial"/>
              </a:rPr>
              <a:t>，支援多種卸載和校驗計算優化技術，降低主機</a:t>
            </a:r>
            <a:r>
              <a:rPr lang="en-US" altLang="zh-TW" sz="2000">
                <a:solidFill>
                  <a:schemeClr val="bg1"/>
                </a:solidFill>
                <a:latin typeface="Microsoft JhengHei"/>
                <a:ea typeface="Microsoft JhengHei"/>
                <a:cs typeface="Arial"/>
              </a:rPr>
              <a:t> CPU</a:t>
            </a:r>
            <a:r>
              <a:rPr lang="zh-TW" altLang="en-US" sz="2000">
                <a:solidFill>
                  <a:schemeClr val="bg1"/>
                </a:solidFill>
                <a:latin typeface="Microsoft JhengHei"/>
                <a:ea typeface="Microsoft JhengHei"/>
                <a:cs typeface="Arial"/>
              </a:rPr>
              <a:t> 負擔，提升網路效率。</a:t>
            </a:r>
            <a:r>
              <a:rPr lang="en-US" altLang="zh-TW" sz="2000">
                <a:solidFill>
                  <a:schemeClr val="bg1"/>
                </a:solidFill>
                <a:latin typeface="+mj-lt"/>
                <a:ea typeface="Microsoft JhengHei"/>
                <a:cs typeface="Arial"/>
              </a:rPr>
              <a:t>QXG-10G2T</a:t>
            </a:r>
            <a:r>
              <a:rPr lang="zh-TW" altLang="en-US" sz="2000">
                <a:solidFill>
                  <a:schemeClr val="bg1"/>
                </a:solidFill>
                <a:latin typeface="Microsoft JhengHei"/>
                <a:ea typeface="Microsoft JhengHei"/>
                <a:cs typeface="Arial"/>
              </a:rPr>
              <a:t> 的這項特點在愈發需要高性能網路和處理大量數據包的環境中發揮重要作用，幫助您提高吞吐量、降低延遲並優化系統性能。</a:t>
            </a:r>
            <a:endParaRPr lang="en-US" altLang="zh-TW" sz="2000">
              <a:solidFill>
                <a:schemeClr val="bg1"/>
              </a:solidFill>
              <a:latin typeface="Microsoft JhengHei"/>
              <a:ea typeface="Microsoft JhengHei"/>
              <a:cs typeface="Arial"/>
            </a:endParaRPr>
          </a:p>
        </p:txBody>
      </p:sp>
      <p:sp>
        <p:nvSpPr>
          <p:cNvPr id="8" name="文字方塊 7"/>
          <p:cNvSpPr txBox="1"/>
          <p:nvPr/>
        </p:nvSpPr>
        <p:spPr>
          <a:xfrm>
            <a:off x="6094047" y="3495775"/>
            <a:ext cx="4279658" cy="1200329"/>
          </a:xfrm>
          <a:prstGeom prst="rect">
            <a:avLst/>
          </a:prstGeom>
          <a:noFill/>
        </p:spPr>
        <p:txBody>
          <a:bodyPr wrap="square" lIns="91440" tIns="45720" rIns="91440" bIns="45720" rtlCol="0" anchor="t">
            <a:spAutoFit/>
          </a:bodyPr>
          <a:lstStyle/>
          <a:p>
            <a:pPr algn="ctr"/>
            <a:r>
              <a:rPr lang="en-US" altLang="zh-TW" sz="3200" b="1">
                <a:solidFill>
                  <a:schemeClr val="bg1"/>
                </a:solidFill>
                <a:ea typeface="新細明體"/>
              </a:rPr>
              <a:t>QXG-10G2T </a:t>
            </a:r>
            <a:r>
              <a:rPr lang="zh-TW" altLang="en-US" sz="3200" b="1">
                <a:solidFill>
                  <a:schemeClr val="bg1"/>
                </a:solidFill>
                <a:latin typeface="+mj-ea"/>
                <a:ea typeface="+mj-ea"/>
              </a:rPr>
              <a:t>時刻提供</a:t>
            </a:r>
            <a:endParaRPr lang="en-US" altLang="zh-TW" sz="3200" b="1">
              <a:solidFill>
                <a:schemeClr val="bg1"/>
              </a:solidFill>
              <a:latin typeface="+mj-ea"/>
              <a:ea typeface="+mj-ea"/>
              <a:cs typeface="Calibri" panose="020F0502020204030204"/>
            </a:endParaRPr>
          </a:p>
          <a:p>
            <a:pPr algn="ctr"/>
            <a:r>
              <a:rPr lang="zh-TW" altLang="en-US" sz="4000" b="1">
                <a:solidFill>
                  <a:srgbClr val="FFC000"/>
                </a:solidFill>
                <a:latin typeface="+mj-ea"/>
                <a:ea typeface="+mj-ea"/>
              </a:rPr>
              <a:t>高性能網路體驗</a:t>
            </a:r>
            <a:endParaRPr lang="zh-TW" altLang="en-US" sz="4800" b="1">
              <a:solidFill>
                <a:srgbClr val="FFC000"/>
              </a:solidFill>
              <a:latin typeface="+mj-ea"/>
              <a:ea typeface="+mj-ea"/>
              <a:cs typeface="Calibri"/>
            </a:endParaRPr>
          </a:p>
        </p:txBody>
      </p:sp>
      <p:sp>
        <p:nvSpPr>
          <p:cNvPr id="2" name="標題 1">
            <a:extLst>
              <a:ext uri="{FF2B5EF4-FFF2-40B4-BE49-F238E27FC236}">
                <a16:creationId xmlns:a16="http://schemas.microsoft.com/office/drawing/2014/main" id="{419530D7-7BB6-A5FB-7779-25AA4E117439}"/>
              </a:ext>
            </a:extLst>
          </p:cNvPr>
          <p:cNvSpPr>
            <a:spLocks noGrp="1"/>
          </p:cNvSpPr>
          <p:nvPr>
            <p:ph type="title"/>
          </p:nvPr>
        </p:nvSpPr>
        <p:spPr/>
        <p:txBody>
          <a:bodyPr/>
          <a:lstStyle/>
          <a:p>
            <a:r>
              <a:rPr lang="zh-TW" altLang="en-US" sz="4000" b="1"/>
              <a:t>多樣特點，提升主機 </a:t>
            </a:r>
            <a:r>
              <a:rPr lang="en-US" altLang="zh-TW" sz="4000" b="1"/>
              <a:t>CPU</a:t>
            </a:r>
            <a:r>
              <a:rPr lang="zh-TW" altLang="en-US" sz="4000" b="1"/>
              <a:t> 使用效能</a:t>
            </a:r>
            <a:endParaRPr lang="zh-TW" altLang="en-US"/>
          </a:p>
        </p:txBody>
      </p:sp>
      <p:pic>
        <p:nvPicPr>
          <p:cNvPr id="14" name="圖片 13" descr="一張含有 黃色, 螢幕擷取畫面, 鮮豔, 行 的圖片&#10;&#10;自動產生的描述">
            <a:extLst>
              <a:ext uri="{FF2B5EF4-FFF2-40B4-BE49-F238E27FC236}">
                <a16:creationId xmlns:a16="http://schemas.microsoft.com/office/drawing/2014/main" id="{2FBB2ABB-7F26-DC39-B7FB-5799213B4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437" y="5663874"/>
            <a:ext cx="652880" cy="428727"/>
          </a:xfrm>
          <a:prstGeom prst="rect">
            <a:avLst/>
          </a:prstGeom>
        </p:spPr>
      </p:pic>
      <p:pic>
        <p:nvPicPr>
          <p:cNvPr id="7" name="Picture 2"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1504" y="4018516"/>
            <a:ext cx="3974762" cy="248422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群組 25">
            <a:extLst>
              <a:ext uri="{FF2B5EF4-FFF2-40B4-BE49-F238E27FC236}">
                <a16:creationId xmlns:a16="http://schemas.microsoft.com/office/drawing/2014/main" id="{5BBF1D23-8186-DDE8-997B-DEF88EC860F0}"/>
              </a:ext>
            </a:extLst>
          </p:cNvPr>
          <p:cNvGrpSpPr/>
          <p:nvPr/>
        </p:nvGrpSpPr>
        <p:grpSpPr>
          <a:xfrm>
            <a:off x="4995882" y="3646645"/>
            <a:ext cx="895820" cy="315618"/>
            <a:chOff x="5065080" y="3690740"/>
            <a:chExt cx="895820" cy="315618"/>
          </a:xfrm>
        </p:grpSpPr>
        <p:pic>
          <p:nvPicPr>
            <p:cNvPr id="13" name="圖片 12" descr="一張含有 黃色, 螢幕擷取畫面, 鮮豔, 行 的圖片&#10;&#10;自動產生的描述">
              <a:extLst>
                <a:ext uri="{FF2B5EF4-FFF2-40B4-BE49-F238E27FC236}">
                  <a16:creationId xmlns:a16="http://schemas.microsoft.com/office/drawing/2014/main" id="{4BC917DF-4ADA-F0C6-8B43-4F94185498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5080" y="3690740"/>
              <a:ext cx="480633" cy="315618"/>
            </a:xfrm>
            <a:prstGeom prst="rect">
              <a:avLst/>
            </a:prstGeom>
          </p:spPr>
        </p:pic>
        <p:pic>
          <p:nvPicPr>
            <p:cNvPr id="22" name="圖片 21" descr="一張含有 黃色, 螢幕擷取畫面, 鮮豔, 行 的圖片&#10;&#10;自動產生的描述">
              <a:extLst>
                <a:ext uri="{FF2B5EF4-FFF2-40B4-BE49-F238E27FC236}">
                  <a16:creationId xmlns:a16="http://schemas.microsoft.com/office/drawing/2014/main" id="{D90F8D0B-9333-1B99-7294-29A66CDC76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0267" y="3690740"/>
              <a:ext cx="480633" cy="315618"/>
            </a:xfrm>
            <a:prstGeom prst="rect">
              <a:avLst/>
            </a:prstGeom>
          </p:spPr>
        </p:pic>
      </p:grpSp>
      <p:grpSp>
        <p:nvGrpSpPr>
          <p:cNvPr id="25" name="群組 24">
            <a:extLst>
              <a:ext uri="{FF2B5EF4-FFF2-40B4-BE49-F238E27FC236}">
                <a16:creationId xmlns:a16="http://schemas.microsoft.com/office/drawing/2014/main" id="{3966CF6F-F08F-F868-6691-7C7F768CCF8E}"/>
              </a:ext>
            </a:extLst>
          </p:cNvPr>
          <p:cNvGrpSpPr/>
          <p:nvPr/>
        </p:nvGrpSpPr>
        <p:grpSpPr>
          <a:xfrm>
            <a:off x="8964030" y="4767773"/>
            <a:ext cx="1755664" cy="423350"/>
            <a:chOff x="7800242" y="4287046"/>
            <a:chExt cx="2140836" cy="516228"/>
          </a:xfrm>
        </p:grpSpPr>
        <p:pic>
          <p:nvPicPr>
            <p:cNvPr id="9" name="圖片 8" descr="一張含有 黃色, 螢幕擷取畫面, 鮮豔, 行 的圖片&#10;&#10;自動產生的描述">
              <a:extLst>
                <a:ext uri="{FF2B5EF4-FFF2-40B4-BE49-F238E27FC236}">
                  <a16:creationId xmlns:a16="http://schemas.microsoft.com/office/drawing/2014/main" id="{F949E3BE-FC96-B27C-DB77-6E52CDFD2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4949" y="4287046"/>
              <a:ext cx="786129" cy="516228"/>
            </a:xfrm>
            <a:prstGeom prst="rect">
              <a:avLst/>
            </a:prstGeom>
          </p:spPr>
        </p:pic>
        <p:grpSp>
          <p:nvGrpSpPr>
            <p:cNvPr id="24" name="群組 23">
              <a:extLst>
                <a:ext uri="{FF2B5EF4-FFF2-40B4-BE49-F238E27FC236}">
                  <a16:creationId xmlns:a16="http://schemas.microsoft.com/office/drawing/2014/main" id="{9995CED2-AB0C-4C7D-781C-89E5692FC3FB}"/>
                </a:ext>
              </a:extLst>
            </p:cNvPr>
            <p:cNvGrpSpPr/>
            <p:nvPr/>
          </p:nvGrpSpPr>
          <p:grpSpPr>
            <a:xfrm>
              <a:off x="7800242" y="4287046"/>
              <a:ext cx="1448609" cy="516228"/>
              <a:chOff x="6595015" y="5798133"/>
              <a:chExt cx="902503" cy="321617"/>
            </a:xfrm>
          </p:grpSpPr>
          <p:pic>
            <p:nvPicPr>
              <p:cNvPr id="12" name="圖片 11" descr="一張含有 黃色, 螢幕擷取畫面, 鮮豔, 行 的圖片&#10;&#10;自動產生的描述">
                <a:extLst>
                  <a:ext uri="{FF2B5EF4-FFF2-40B4-BE49-F238E27FC236}">
                    <a16:creationId xmlns:a16="http://schemas.microsoft.com/office/drawing/2014/main" id="{350C7B2A-3986-DD16-B6D0-4B3A322F6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7749" y="5798133"/>
                <a:ext cx="489769" cy="321617"/>
              </a:xfrm>
              <a:prstGeom prst="rect">
                <a:avLst/>
              </a:prstGeom>
            </p:spPr>
          </p:pic>
          <p:pic>
            <p:nvPicPr>
              <p:cNvPr id="23" name="圖片 22" descr="一張含有 黃色, 螢幕擷取畫面, 鮮豔, 行 的圖片&#10;&#10;自動產生的描述">
                <a:extLst>
                  <a:ext uri="{FF2B5EF4-FFF2-40B4-BE49-F238E27FC236}">
                    <a16:creationId xmlns:a16="http://schemas.microsoft.com/office/drawing/2014/main" id="{E9717A69-5639-6892-A261-D346A9462D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5015" y="5798133"/>
                <a:ext cx="489769" cy="321617"/>
              </a:xfrm>
              <a:prstGeom prst="rect">
                <a:avLst/>
              </a:prstGeom>
            </p:spPr>
          </p:pic>
        </p:grpSp>
      </p:grpSp>
      <p:grpSp>
        <p:nvGrpSpPr>
          <p:cNvPr id="27" name="群組 26">
            <a:extLst>
              <a:ext uri="{FF2B5EF4-FFF2-40B4-BE49-F238E27FC236}">
                <a16:creationId xmlns:a16="http://schemas.microsoft.com/office/drawing/2014/main" id="{CF5DF565-E333-EAC2-8BAF-2FDABA7D148C}"/>
              </a:ext>
            </a:extLst>
          </p:cNvPr>
          <p:cNvGrpSpPr/>
          <p:nvPr/>
        </p:nvGrpSpPr>
        <p:grpSpPr>
          <a:xfrm>
            <a:off x="2030870" y="4380486"/>
            <a:ext cx="895820" cy="315618"/>
            <a:chOff x="5065080" y="3690740"/>
            <a:chExt cx="895820" cy="315618"/>
          </a:xfrm>
        </p:grpSpPr>
        <p:pic>
          <p:nvPicPr>
            <p:cNvPr id="28" name="圖片 27" descr="一張含有 黃色, 螢幕擷取畫面, 鮮豔, 行 的圖片&#10;&#10;自動產生的描述">
              <a:extLst>
                <a:ext uri="{FF2B5EF4-FFF2-40B4-BE49-F238E27FC236}">
                  <a16:creationId xmlns:a16="http://schemas.microsoft.com/office/drawing/2014/main" id="{6A348414-82EF-08DB-3CC3-2549CEE683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5080" y="3690740"/>
              <a:ext cx="480633" cy="315618"/>
            </a:xfrm>
            <a:prstGeom prst="rect">
              <a:avLst/>
            </a:prstGeom>
          </p:spPr>
        </p:pic>
        <p:pic>
          <p:nvPicPr>
            <p:cNvPr id="29" name="圖片 28" descr="一張含有 黃色, 螢幕擷取畫面, 鮮豔, 行 的圖片&#10;&#10;自動產生的描述">
              <a:extLst>
                <a:ext uri="{FF2B5EF4-FFF2-40B4-BE49-F238E27FC236}">
                  <a16:creationId xmlns:a16="http://schemas.microsoft.com/office/drawing/2014/main" id="{E1DEBC85-0C82-1497-0E7F-4F47F19950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0267" y="3690740"/>
              <a:ext cx="480633" cy="315618"/>
            </a:xfrm>
            <a:prstGeom prst="rect">
              <a:avLst/>
            </a:prstGeom>
          </p:spPr>
        </p:pic>
      </p:grpSp>
      <p:grpSp>
        <p:nvGrpSpPr>
          <p:cNvPr id="31" name="群組 30">
            <a:extLst>
              <a:ext uri="{FF2B5EF4-FFF2-40B4-BE49-F238E27FC236}">
                <a16:creationId xmlns:a16="http://schemas.microsoft.com/office/drawing/2014/main" id="{75B7D4EA-0B9E-DE52-0FB6-AD06A7BDA6FB}"/>
              </a:ext>
            </a:extLst>
          </p:cNvPr>
          <p:cNvGrpSpPr/>
          <p:nvPr/>
        </p:nvGrpSpPr>
        <p:grpSpPr>
          <a:xfrm>
            <a:off x="6774854" y="5776983"/>
            <a:ext cx="895820" cy="315618"/>
            <a:chOff x="5065080" y="3690740"/>
            <a:chExt cx="895820" cy="315618"/>
          </a:xfrm>
        </p:grpSpPr>
        <p:pic>
          <p:nvPicPr>
            <p:cNvPr id="32" name="圖片 31" descr="一張含有 黃色, 螢幕擷取畫面, 鮮豔, 行 的圖片&#10;&#10;自動產生的描述">
              <a:extLst>
                <a:ext uri="{FF2B5EF4-FFF2-40B4-BE49-F238E27FC236}">
                  <a16:creationId xmlns:a16="http://schemas.microsoft.com/office/drawing/2014/main" id="{975B65A1-438B-7789-90D4-844EA393F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5080" y="3690740"/>
              <a:ext cx="480633" cy="315618"/>
            </a:xfrm>
            <a:prstGeom prst="rect">
              <a:avLst/>
            </a:prstGeom>
          </p:spPr>
        </p:pic>
        <p:pic>
          <p:nvPicPr>
            <p:cNvPr id="33" name="圖片 32" descr="一張含有 黃色, 螢幕擷取畫面, 鮮豔, 行 的圖片&#10;&#10;自動產生的描述">
              <a:extLst>
                <a:ext uri="{FF2B5EF4-FFF2-40B4-BE49-F238E27FC236}">
                  <a16:creationId xmlns:a16="http://schemas.microsoft.com/office/drawing/2014/main" id="{B6C4465B-F118-1820-FEC7-E953D926D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0267" y="3690740"/>
              <a:ext cx="480633" cy="315618"/>
            </a:xfrm>
            <a:prstGeom prst="rect">
              <a:avLst/>
            </a:prstGeom>
          </p:spPr>
        </p:pic>
      </p:grpSp>
    </p:spTree>
    <p:extLst>
      <p:ext uri="{BB962C8B-B14F-4D97-AF65-F5344CB8AC3E}">
        <p14:creationId xmlns:p14="http://schemas.microsoft.com/office/powerpoint/2010/main" val="4012088614"/>
      </p:ext>
    </p:extLst>
  </p:cSld>
  <p:clrMapOvr>
    <a:masterClrMapping/>
  </p:clrMapOvr>
</p:sld>
</file>

<file path=ppt/theme/theme1.xml><?xml version="1.0" encoding="utf-8"?>
<a:theme xmlns:a="http://schemas.openxmlformats.org/drawingml/2006/main" name="1_Office 佈景主題">
  <a:themeElements>
    <a:clrScheme name="灰階">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3515</Words>
  <Application>Microsoft Office PowerPoint</Application>
  <PresentationFormat>寬螢幕</PresentationFormat>
  <Paragraphs>350</Paragraphs>
  <Slides>33</Slides>
  <Notes>33</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33</vt:i4>
      </vt:variant>
    </vt:vector>
  </HeadingPairs>
  <TitlesOfParts>
    <vt:vector size="38" baseType="lpstr">
      <vt:lpstr>微軟正黑體</vt:lpstr>
      <vt:lpstr>微軟正黑體</vt:lpstr>
      <vt:lpstr>Arial</vt:lpstr>
      <vt:lpstr>Calibri</vt:lpstr>
      <vt:lpstr>1_Office 佈景主題</vt:lpstr>
      <vt:lpstr>PowerPoint 簡報</vt:lpstr>
      <vt:lpstr>10GbE 網路在工作應用中已經有存在的必要!</vt:lpstr>
      <vt:lpstr>眾多 QNAP NAS 皆已內建 10GbE 網路</vt:lpstr>
      <vt:lpstr>PowerPoint 簡報</vt:lpstr>
      <vt:lpstr>QNAP 全新 10GbE 高速網卡 QXG-10G2T</vt:lpstr>
      <vt:lpstr>QXG-10G2T 外觀配置</vt:lpstr>
      <vt:lpstr>QXG-10G2T 提供全高和半高網卡 搭配 Low-profile 設計能適用於多數機箱</vt:lpstr>
      <vt:lpstr>透過 RJ45 輕鬆升級 10GbE 支援 CAT 6 以上線材</vt:lpstr>
      <vt:lpstr>多樣特點，提升主機 CPU 使用效能</vt:lpstr>
      <vt:lpstr>支援多種 OS 輕鬆布建 10GbE 網路環境</vt:lpstr>
      <vt:lpstr>Marvell 官方網站網卡驅動程式下載</vt:lpstr>
      <vt:lpstr>Marvell 官方網站網卡驅動程式下載</vt:lpstr>
      <vt:lpstr>Marvell 官方網站網卡驅動程式下載</vt:lpstr>
      <vt:lpstr>Marvell 官方網站網卡驅動程式下載</vt:lpstr>
      <vt:lpstr>Marvell 官方網站網卡驅動程式下載</vt:lpstr>
      <vt:lpstr>Marvell 官方網站網卡驅動程式下載</vt:lpstr>
      <vt:lpstr>Marvell 官方網站網卡驅動程式下載</vt:lpstr>
      <vt:lpstr>Marvell 官方網站網卡驅動程式下載</vt:lpstr>
      <vt:lpstr>Marvell 官方網站網卡驅動程式下載</vt:lpstr>
      <vt:lpstr>QXG-10G2T 享有 2 年的免費產品保固</vt:lpstr>
      <vt:lpstr>QXG-10G2T 詳細規格</vt:lpstr>
      <vt:lpstr>PowerPoint 簡報</vt:lpstr>
      <vt:lpstr>PowerPoint 簡報</vt:lpstr>
      <vt:lpstr>高達 1000+MB/s 讀寫效能，傳檔/備份一氣呵成</vt:lpstr>
      <vt:lpstr>大檔傳輸不落人後</vt:lpstr>
      <vt:lpstr>PowerPoint 簡報</vt:lpstr>
      <vt:lpstr>搭配 QHora 打造高速混合網路架構</vt:lpstr>
      <vt:lpstr>PC / 工作站經濟提速方案</vt:lpstr>
      <vt:lpstr>搭配多種 QNAP 網管型 10GbE 網路交換器 建構多條 10GbE 聚合網路高速協作環境</vt:lpstr>
      <vt:lpstr>QNAP QNA系列轉換器</vt:lpstr>
      <vt:lpstr>MAC / Windows 筆電輕巧提速方案</vt:lpstr>
      <vt:lpstr>多樣 QNAP NAS 可擴充 10GbE 高速網路傳輸</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Christian Chang 張匯吾</dc:creator>
  <cp:lastModifiedBy>Yvonne Tsai 蔡亞彣</cp:lastModifiedBy>
  <cp:revision>6</cp:revision>
  <dcterms:created xsi:type="dcterms:W3CDTF">2023-08-28T06:01:17Z</dcterms:created>
  <dcterms:modified xsi:type="dcterms:W3CDTF">2023-10-12T08:31:01Z</dcterms:modified>
</cp:coreProperties>
</file>