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5"/>
  </p:notesMasterIdLst>
  <p:sldIdLst>
    <p:sldId id="256" r:id="rId2"/>
    <p:sldId id="289" r:id="rId3"/>
    <p:sldId id="299" r:id="rId4"/>
    <p:sldId id="264" r:id="rId5"/>
    <p:sldId id="300" r:id="rId6"/>
    <p:sldId id="260" r:id="rId7"/>
    <p:sldId id="285" r:id="rId8"/>
    <p:sldId id="284" r:id="rId9"/>
    <p:sldId id="295" r:id="rId10"/>
    <p:sldId id="296" r:id="rId11"/>
    <p:sldId id="274" r:id="rId12"/>
    <p:sldId id="275" r:id="rId13"/>
    <p:sldId id="273" r:id="rId14"/>
    <p:sldId id="276" r:id="rId15"/>
    <p:sldId id="277" r:id="rId16"/>
    <p:sldId id="279" r:id="rId17"/>
    <p:sldId id="280" r:id="rId18"/>
    <p:sldId id="281" r:id="rId19"/>
    <p:sldId id="282" r:id="rId20"/>
    <p:sldId id="283" r:id="rId21"/>
    <p:sldId id="261" r:id="rId22"/>
    <p:sldId id="265" r:id="rId23"/>
    <p:sldId id="286" r:id="rId24"/>
    <p:sldId id="287" r:id="rId25"/>
    <p:sldId id="288" r:id="rId26"/>
    <p:sldId id="266" r:id="rId27"/>
    <p:sldId id="292" r:id="rId28"/>
    <p:sldId id="298" r:id="rId29"/>
    <p:sldId id="271" r:id="rId30"/>
    <p:sldId id="297" r:id="rId31"/>
    <p:sldId id="290" r:id="rId32"/>
    <p:sldId id="270" r:id="rId33"/>
    <p:sldId id="257"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655E76BA-8A68-4906-5225-C0F56FBB705A}" name="Christian Chang 張匯吾" initials="C張" userId="S::christianchang@qnap.com::c7eebe28-2f45-4dc9-a27c-03cacc0263c9" providerId="AD"/>
  <p188:author id="{B438B7E8-EB59-20CB-F409-EDD6AD9EFC50}" name="Yvonne Tsai 蔡亞彣" initials="YT" userId="S::yvonnetsai@qnap.com::8f1c54c7-c199-4e8e-aa94-a666be70c8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3C9"/>
    <a:srgbClr val="FFFFFF"/>
    <a:srgbClr val="93F0FF"/>
    <a:srgbClr val="FF7C80"/>
    <a:srgbClr val="379AED"/>
    <a:srgbClr val="2600FF"/>
    <a:srgbClr val="44AED6"/>
    <a:srgbClr val="49B5CF"/>
    <a:srgbClr val="42A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88"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工作表1!$F$4</c:f>
              <c:strCache>
                <c:ptCount val="1"/>
                <c:pt idx="0">
                  <c:v>SMB</c:v>
                </c:pt>
              </c:strCache>
            </c:strRef>
          </c:tx>
          <c:spPr>
            <a:solidFill>
              <a:schemeClr val="bg1">
                <a:lumMod val="65000"/>
              </a:schemeClr>
            </a:solidFill>
            <a:ln>
              <a:solidFill>
                <a:schemeClr val="tx1"/>
              </a:solidFill>
            </a:ln>
            <a:effectLst/>
          </c:spPr>
          <c:invertIfNegative val="0"/>
          <c:dPt>
            <c:idx val="0"/>
            <c:invertIfNegative val="0"/>
            <c:bubble3D val="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2-5AB1-494D-AC98-DA385F21133D}"/>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1-E1C9-49F6-90BD-CA64D073839B}"/>
              </c:ext>
            </c:extLst>
          </c:dPt>
          <c:cat>
            <c:strRef>
              <c:f>工作表1!$E$5:$E$6</c:f>
              <c:strCache>
                <c:ptCount val="2"/>
                <c:pt idx="0">
                  <c:v>寫入</c:v>
                </c:pt>
                <c:pt idx="1">
                  <c:v>讀取</c:v>
                </c:pt>
              </c:strCache>
            </c:strRef>
          </c:cat>
          <c:val>
            <c:numRef>
              <c:f>工作表1!$F$5:$F$6</c:f>
              <c:numCache>
                <c:formatCode>General</c:formatCode>
                <c:ptCount val="2"/>
                <c:pt idx="0">
                  <c:v>1182</c:v>
                </c:pt>
                <c:pt idx="1">
                  <c:v>1177</c:v>
                </c:pt>
              </c:numCache>
            </c:numRef>
          </c:val>
          <c:extLst>
            <c:ext xmlns:c16="http://schemas.microsoft.com/office/drawing/2014/chart" uri="{C3380CC4-5D6E-409C-BE32-E72D297353CC}">
              <c16:uniqueId val="{00000002-E1C9-49F6-90BD-CA64D073839B}"/>
            </c:ext>
          </c:extLst>
        </c:ser>
        <c:dLbls>
          <c:showLegendKey val="0"/>
          <c:showVal val="0"/>
          <c:showCatName val="0"/>
          <c:showSerName val="0"/>
          <c:showPercent val="0"/>
          <c:showBubbleSize val="0"/>
        </c:dLbls>
        <c:gapWidth val="219"/>
        <c:overlap val="-27"/>
        <c:axId val="229320976"/>
        <c:axId val="229324720"/>
      </c:barChart>
      <c:catAx>
        <c:axId val="229320976"/>
        <c:scaling>
          <c:orientation val="minMax"/>
        </c:scaling>
        <c:delete val="1"/>
        <c:axPos val="b"/>
        <c:numFmt formatCode="General" sourceLinked="1"/>
        <c:majorTickMark val="none"/>
        <c:minorTickMark val="none"/>
        <c:tickLblPos val="nextTo"/>
        <c:crossAx val="229324720"/>
        <c:crosses val="autoZero"/>
        <c:auto val="1"/>
        <c:lblAlgn val="ctr"/>
        <c:lblOffset val="100"/>
        <c:noMultiLvlLbl val="0"/>
      </c:catAx>
      <c:valAx>
        <c:axId val="229324720"/>
        <c:scaling>
          <c:orientation val="minMax"/>
          <c:max val="2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229320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工作表1!$H$4</c:f>
              <c:strCache>
                <c:ptCount val="1"/>
                <c:pt idx="0">
                  <c:v>SMB</c:v>
                </c:pt>
              </c:strCache>
            </c:strRef>
          </c:tx>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invertIfNegative val="0"/>
          <c:dPt>
            <c:idx val="0"/>
            <c:invertIfNegative val="0"/>
            <c:bubble3D val="0"/>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1-0E54-4460-9FB9-0F1388ED346B}"/>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3-0E54-4460-9FB9-0F1388ED346B}"/>
              </c:ext>
            </c:extLst>
          </c:dPt>
          <c:cat>
            <c:strRef>
              <c:f>工作表1!$G$5:$G$6</c:f>
              <c:strCache>
                <c:ptCount val="2"/>
                <c:pt idx="0">
                  <c:v>寫入</c:v>
                </c:pt>
                <c:pt idx="1">
                  <c:v>讀取</c:v>
                </c:pt>
              </c:strCache>
            </c:strRef>
          </c:cat>
          <c:val>
            <c:numRef>
              <c:f>工作表1!$H$5:$H$6</c:f>
              <c:numCache>
                <c:formatCode>General</c:formatCode>
                <c:ptCount val="2"/>
                <c:pt idx="0">
                  <c:v>2226</c:v>
                </c:pt>
                <c:pt idx="1">
                  <c:v>2354</c:v>
                </c:pt>
              </c:numCache>
            </c:numRef>
          </c:val>
          <c:extLst>
            <c:ext xmlns:c16="http://schemas.microsoft.com/office/drawing/2014/chart" uri="{C3380CC4-5D6E-409C-BE32-E72D297353CC}">
              <c16:uniqueId val="{00000004-0E54-4460-9FB9-0F1388ED346B}"/>
            </c:ext>
          </c:extLst>
        </c:ser>
        <c:dLbls>
          <c:showLegendKey val="0"/>
          <c:showVal val="0"/>
          <c:showCatName val="0"/>
          <c:showSerName val="0"/>
          <c:showPercent val="0"/>
          <c:showBubbleSize val="0"/>
        </c:dLbls>
        <c:gapWidth val="219"/>
        <c:overlap val="-27"/>
        <c:axId val="104041424"/>
        <c:axId val="106560256"/>
      </c:barChart>
      <c:catAx>
        <c:axId val="104041424"/>
        <c:scaling>
          <c:orientation val="minMax"/>
        </c:scaling>
        <c:delete val="1"/>
        <c:axPos val="b"/>
        <c:numFmt formatCode="General" sourceLinked="1"/>
        <c:majorTickMark val="none"/>
        <c:minorTickMark val="none"/>
        <c:tickLblPos val="nextTo"/>
        <c:crossAx val="106560256"/>
        <c:crosses val="autoZero"/>
        <c:auto val="1"/>
        <c:lblAlgn val="ctr"/>
        <c:lblOffset val="100"/>
        <c:noMultiLvlLbl val="0"/>
      </c:catAx>
      <c:valAx>
        <c:axId val="1065602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404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685190443122258E-2"/>
          <c:y val="0.26779897215554294"/>
          <c:w val="0.88284041928488721"/>
          <c:h val="0.68888060587811917"/>
        </c:manualLayout>
      </c:layout>
      <c:barChart>
        <c:barDir val="col"/>
        <c:grouping val="clustered"/>
        <c:varyColors val="0"/>
        <c:ser>
          <c:idx val="0"/>
          <c:order val="0"/>
          <c:tx>
            <c:strRef>
              <c:f>工作表1!$F$7</c:f>
              <c:strCache>
                <c:ptCount val="1"/>
                <c:pt idx="0">
                  <c:v>SMB</c:v>
                </c:pt>
              </c:strCache>
            </c:strRef>
          </c:tx>
          <c:spPr>
            <a:solidFill>
              <a:schemeClr val="bg1">
                <a:lumMod val="65000"/>
              </a:schemeClr>
            </a:solidFill>
            <a:ln>
              <a:solidFill>
                <a:schemeClr val="tx1"/>
              </a:solidFill>
            </a:ln>
            <a:effectLst/>
          </c:spPr>
          <c:invertIfNegative val="0"/>
          <c:dPt>
            <c:idx val="0"/>
            <c:invertIfNegative val="0"/>
            <c:bubble3D val="0"/>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1-5700-416C-A53A-FC0F158C22B8}"/>
              </c:ext>
            </c:extLst>
          </c:dPt>
          <c:dPt>
            <c:idx val="1"/>
            <c:invertIfNegative val="0"/>
            <c:bubble3D val="0"/>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a:effectLst/>
            </c:spPr>
            <c:extLst>
              <c:ext xmlns:c16="http://schemas.microsoft.com/office/drawing/2014/chart" uri="{C3380CC4-5D6E-409C-BE32-E72D297353CC}">
                <c16:uniqueId val="{00000003-5700-416C-A53A-FC0F158C22B8}"/>
              </c:ext>
            </c:extLst>
          </c:dPt>
          <c:cat>
            <c:strRef>
              <c:f>工作表1!$E$8:$E$9</c:f>
              <c:strCache>
                <c:ptCount val="2"/>
                <c:pt idx="0">
                  <c:v>上傳</c:v>
                </c:pt>
                <c:pt idx="1">
                  <c:v>下載</c:v>
                </c:pt>
              </c:strCache>
            </c:strRef>
          </c:cat>
          <c:val>
            <c:numRef>
              <c:f>工作表1!$F$8:$F$9</c:f>
              <c:numCache>
                <c:formatCode>General</c:formatCode>
                <c:ptCount val="2"/>
                <c:pt idx="0">
                  <c:v>919</c:v>
                </c:pt>
                <c:pt idx="1">
                  <c:v>1051</c:v>
                </c:pt>
              </c:numCache>
            </c:numRef>
          </c:val>
          <c:extLst>
            <c:ext xmlns:c16="http://schemas.microsoft.com/office/drawing/2014/chart" uri="{C3380CC4-5D6E-409C-BE32-E72D297353CC}">
              <c16:uniqueId val="{00000004-5700-416C-A53A-FC0F158C22B8}"/>
            </c:ext>
          </c:extLst>
        </c:ser>
        <c:dLbls>
          <c:showLegendKey val="0"/>
          <c:showVal val="0"/>
          <c:showCatName val="0"/>
          <c:showSerName val="0"/>
          <c:showPercent val="0"/>
          <c:showBubbleSize val="0"/>
        </c:dLbls>
        <c:gapWidth val="219"/>
        <c:overlap val="-27"/>
        <c:axId val="101188224"/>
        <c:axId val="101190720"/>
      </c:barChart>
      <c:catAx>
        <c:axId val="101188224"/>
        <c:scaling>
          <c:orientation val="minMax"/>
        </c:scaling>
        <c:delete val="1"/>
        <c:axPos val="b"/>
        <c:numFmt formatCode="General" sourceLinked="1"/>
        <c:majorTickMark val="none"/>
        <c:minorTickMark val="none"/>
        <c:tickLblPos val="nextTo"/>
        <c:crossAx val="101190720"/>
        <c:crosses val="autoZero"/>
        <c:auto val="1"/>
        <c:lblAlgn val="ctr"/>
        <c:lblOffset val="100"/>
        <c:noMultiLvlLbl val="0"/>
      </c:catAx>
      <c:valAx>
        <c:axId val="101190720"/>
        <c:scaling>
          <c:orientation val="minMax"/>
          <c:max val="2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118822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工作表1!$H$7</c:f>
              <c:strCache>
                <c:ptCount val="1"/>
                <c:pt idx="0">
                  <c:v>SMB</c:v>
                </c:pt>
              </c:strCache>
            </c:strRef>
          </c:tx>
          <c:spPr>
            <a:solidFill>
              <a:schemeClr val="accent1"/>
            </a:solidFill>
            <a:ln>
              <a:solidFill>
                <a:schemeClr val="tx1"/>
              </a:solidFill>
            </a:ln>
            <a:effectLst/>
          </c:spPr>
          <c:invertIfNegative val="0"/>
          <c:dPt>
            <c:idx val="0"/>
            <c:invertIfNegative val="0"/>
            <c:bubble3D val="0"/>
            <c:spPr>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1-DDF4-40CE-9AA8-E77A3ADA52CF}"/>
              </c:ext>
            </c:extLst>
          </c:dPt>
          <c:dPt>
            <c:idx val="1"/>
            <c:invertIfNegative val="0"/>
            <c:bubble3D val="0"/>
            <c:sp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ln>
                <a:solidFill>
                  <a:schemeClr val="tx1"/>
                </a:solidFill>
              </a:ln>
              <a:effectLst/>
            </c:spPr>
            <c:extLst>
              <c:ext xmlns:c16="http://schemas.microsoft.com/office/drawing/2014/chart" uri="{C3380CC4-5D6E-409C-BE32-E72D297353CC}">
                <c16:uniqueId val="{00000003-DDF4-40CE-9AA8-E77A3ADA52CF}"/>
              </c:ext>
            </c:extLst>
          </c:dPt>
          <c:cat>
            <c:strRef>
              <c:f>工作表1!$G$8:$G$9</c:f>
              <c:strCache>
                <c:ptCount val="2"/>
                <c:pt idx="0">
                  <c:v>上傳</c:v>
                </c:pt>
                <c:pt idx="1">
                  <c:v>下載</c:v>
                </c:pt>
              </c:strCache>
            </c:strRef>
          </c:cat>
          <c:val>
            <c:numRef>
              <c:f>工作表1!$H$8:$H$9</c:f>
              <c:numCache>
                <c:formatCode>General</c:formatCode>
                <c:ptCount val="2"/>
                <c:pt idx="0">
                  <c:v>1074</c:v>
                </c:pt>
                <c:pt idx="1">
                  <c:v>1830</c:v>
                </c:pt>
              </c:numCache>
            </c:numRef>
          </c:val>
          <c:extLst>
            <c:ext xmlns:c16="http://schemas.microsoft.com/office/drawing/2014/chart" uri="{C3380CC4-5D6E-409C-BE32-E72D297353CC}">
              <c16:uniqueId val="{00000004-DDF4-40CE-9AA8-E77A3ADA52CF}"/>
            </c:ext>
          </c:extLst>
        </c:ser>
        <c:dLbls>
          <c:showLegendKey val="0"/>
          <c:showVal val="0"/>
          <c:showCatName val="0"/>
          <c:showSerName val="0"/>
          <c:showPercent val="0"/>
          <c:showBubbleSize val="0"/>
        </c:dLbls>
        <c:gapWidth val="219"/>
        <c:overlap val="-27"/>
        <c:axId val="105828640"/>
        <c:axId val="105829472"/>
      </c:barChart>
      <c:catAx>
        <c:axId val="105828640"/>
        <c:scaling>
          <c:orientation val="minMax"/>
        </c:scaling>
        <c:delete val="1"/>
        <c:axPos val="b"/>
        <c:numFmt formatCode="General" sourceLinked="1"/>
        <c:majorTickMark val="none"/>
        <c:minorTickMark val="none"/>
        <c:tickLblPos val="nextTo"/>
        <c:crossAx val="105829472"/>
        <c:crosses val="autoZero"/>
        <c:auto val="1"/>
        <c:lblAlgn val="ctr"/>
        <c:lblOffset val="100"/>
        <c:noMultiLvlLbl val="0"/>
      </c:catAx>
      <c:valAx>
        <c:axId val="105829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5828640"/>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6779E-7398-480A-975D-36413EAF86E7}" type="datetimeFigureOut">
              <a:rPr lang="zh-TW" altLang="en-US" smtClean="0"/>
              <a:t>2023/10/12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9E53D-C1DF-4681-B7FE-A7EADFC4A55B}" type="slidenum">
              <a:rPr lang="zh-TW" altLang="en-US" smtClean="0"/>
              <a:t>‹#›</a:t>
            </a:fld>
            <a:endParaRPr lang="zh-TW" altLang="en-US"/>
          </a:p>
        </p:txBody>
      </p:sp>
    </p:spTree>
    <p:extLst>
      <p:ext uri="{BB962C8B-B14F-4D97-AF65-F5344CB8AC3E}">
        <p14:creationId xmlns:p14="http://schemas.microsoft.com/office/powerpoint/2010/main" val="111828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Hello, I'm Chris Chang, Product Manager of QNAP, and today I'm bringing you this new 10G network expansion card, QXG-10G2T.</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a:t>
            </a:fld>
            <a:endParaRPr lang="zh-TW" altLang="en-US"/>
          </a:p>
        </p:txBody>
      </p:sp>
    </p:spTree>
    <p:extLst>
      <p:ext uri="{BB962C8B-B14F-4D97-AF65-F5344CB8AC3E}">
        <p14:creationId xmlns:p14="http://schemas.microsoft.com/office/powerpoint/2010/main" val="133620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This card supports a wide range of operating systems, making it easy to use this card on multiple systems. The QXG-10G2T supports Windows 10&amp;11, Ubuntu 22.04, QTS 5.0.1 or later, and QuTS hero 5.0.1 or later.</a:t>
            </a:r>
            <a:endParaRPr lang="zh-TW" altLang="en-US"/>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10</a:t>
            </a:fld>
            <a:endParaRPr lang="zh-TW" altLang="en-US"/>
          </a:p>
        </p:txBody>
      </p:sp>
    </p:spTree>
    <p:extLst>
      <p:ext uri="{BB962C8B-B14F-4D97-AF65-F5344CB8AC3E}">
        <p14:creationId xmlns:p14="http://schemas.microsoft.com/office/powerpoint/2010/main" val="365577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We are now going to show you how to download the drivers for Windows 10 &amp; 11 and Ubuntu 22.04 from the official website of Marvell. In order to download the drivers for Windows 10 &amp; 11, the first step is to enter the official Marvell website to get to the page shown in the presentation, and then click on the Support tab at the top.</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11</a:t>
            </a:fld>
            <a:endParaRPr lang="zh-TW" altLang="en-US"/>
          </a:p>
        </p:txBody>
      </p:sp>
    </p:spTree>
    <p:extLst>
      <p:ext uri="{BB962C8B-B14F-4D97-AF65-F5344CB8AC3E}">
        <p14:creationId xmlns:p14="http://schemas.microsoft.com/office/powerpoint/2010/main" val="82516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t>Step 2: Click “Publick Driver Downloads”  in Tools &amp; Resources.</a:t>
            </a:r>
            <a:endParaRPr lang="en-US" alt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12</a:t>
            </a:fld>
            <a:endParaRPr lang="zh-TW" altLang="en-US"/>
          </a:p>
        </p:txBody>
      </p:sp>
    </p:spTree>
    <p:extLst>
      <p:ext uri="{BB962C8B-B14F-4D97-AF65-F5344CB8AC3E}">
        <p14:creationId xmlns:p14="http://schemas.microsoft.com/office/powerpoint/2010/main" val="328839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t>Step 3: Select “Marvell Public Drivers” in CATEGORY section.</a:t>
            </a:r>
            <a:endParaRPr lang="en-US" alt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13</a:t>
            </a:fld>
            <a:endParaRPr lang="zh-TW" altLang="en-US"/>
          </a:p>
        </p:txBody>
      </p:sp>
    </p:spTree>
    <p:extLst>
      <p:ext uri="{BB962C8B-B14F-4D97-AF65-F5344CB8AC3E}">
        <p14:creationId xmlns:p14="http://schemas.microsoft.com/office/powerpoint/2010/main" val="358244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t>Step 4: Select “Windows” in PLATFORM/OS section.</a:t>
            </a:r>
            <a:endParaRPr lang="en-US" alt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14</a:t>
            </a:fld>
            <a:endParaRPr lang="zh-TW" altLang="en-US"/>
          </a:p>
        </p:txBody>
      </p:sp>
    </p:spTree>
    <p:extLst>
      <p:ext uri="{BB962C8B-B14F-4D97-AF65-F5344CB8AC3E}">
        <p14:creationId xmlns:p14="http://schemas.microsoft.com/office/powerpoint/2010/main" val="914244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Step 5: Select “AQC107” in PART NUMBER section and apply.</a:t>
            </a:r>
            <a:endParaRPr lang="en-US" alt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15</a:t>
            </a:fld>
            <a:endParaRPr lang="zh-TW" altLang="en-US"/>
          </a:p>
        </p:txBody>
      </p:sp>
    </p:spTree>
    <p:extLst>
      <p:ext uri="{BB962C8B-B14F-4D97-AF65-F5344CB8AC3E}">
        <p14:creationId xmlns:p14="http://schemas.microsoft.com/office/powerpoint/2010/main" val="1220808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en-US" altLang="zh-TW" b="1">
                <a:ea typeface="新細明體"/>
              </a:rPr>
              <a:t>Step 6:</a:t>
            </a:r>
            <a:r>
              <a:rPr lang="zh-TW" b="1">
                <a:ea typeface="新細明體"/>
              </a:rPr>
              <a:t> </a:t>
            </a:r>
            <a:r>
              <a:rPr lang="en-US" altLang="zh-TW" b="1">
                <a:ea typeface="新細明體"/>
              </a:rPr>
              <a:t>After applying the search criteria, you will see Results Found at the bottom, click "Marvell </a:t>
            </a:r>
            <a:r>
              <a:rPr lang="en-US" altLang="zh-TW" b="1" err="1">
                <a:ea typeface="新細明體"/>
              </a:rPr>
              <a:t>AQtion</a:t>
            </a:r>
            <a:r>
              <a:rPr lang="en-US" altLang="zh-TW" b="1">
                <a:ea typeface="新細明體"/>
              </a:rPr>
              <a:t> Windows 10 and 11 64-bit Driver" to download and install the driver, and then you can use the QXG-10G2T Network Expansion Card in Windows 10/11 OS.</a:t>
            </a:r>
            <a:endParaRPr lang="en-US" alt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16</a:t>
            </a:fld>
            <a:endParaRPr lang="zh-TW" altLang="en-US"/>
          </a:p>
        </p:txBody>
      </p:sp>
    </p:spTree>
    <p:extLst>
      <p:ext uri="{BB962C8B-B14F-4D97-AF65-F5344CB8AC3E}">
        <p14:creationId xmlns:p14="http://schemas.microsoft.com/office/powerpoint/2010/main" val="193557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To download the driver for Ubuntu 22.04, the Step 1 to Step 3 are the same as the Windows 10/11 driver download, please refer to the previous section of the presentation to complete and enter the Step 4 action page. After entering the page, </a:t>
            </a:r>
            <a:r>
              <a:rPr lang="en-US" b="1">
                <a:ea typeface="新細明體"/>
              </a:rPr>
              <a:t>Step</a:t>
            </a:r>
            <a:r>
              <a:rPr lang="en-US" b="1"/>
              <a:t> 4: Select “LINUX” in PLATFORM/OS session.</a:t>
            </a:r>
            <a:endParaRPr lang="en-US"/>
          </a:p>
          <a:p>
            <a:endParaRPr lang="en-US" altLang="zh-TW">
              <a:ea typeface="新細明體"/>
              <a:cs typeface="Calibri"/>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17</a:t>
            </a:fld>
            <a:endParaRPr lang="zh-TW" altLang="en-US"/>
          </a:p>
        </p:txBody>
      </p:sp>
    </p:spTree>
    <p:extLst>
      <p:ext uri="{BB962C8B-B14F-4D97-AF65-F5344CB8AC3E}">
        <p14:creationId xmlns:p14="http://schemas.microsoft.com/office/powerpoint/2010/main" val="282824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a:ea typeface="新細明體"/>
              </a:rPr>
              <a:t>Step 5:</a:t>
            </a:r>
            <a:r>
              <a:rPr lang="zh-TW" b="1">
                <a:ea typeface="新細明體"/>
              </a:rPr>
              <a:t> </a:t>
            </a:r>
            <a:r>
              <a:rPr lang="en-US" altLang="zh-TW" b="1">
                <a:ea typeface="新細明體"/>
              </a:rPr>
              <a:t>Select “AQC107” in PART NUMBER section and apply.</a:t>
            </a:r>
            <a:endParaRPr lang="en-US" alt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18</a:t>
            </a:fld>
            <a:endParaRPr lang="zh-TW" altLang="en-US"/>
          </a:p>
        </p:txBody>
      </p:sp>
    </p:spTree>
    <p:extLst>
      <p:ext uri="{BB962C8B-B14F-4D97-AF65-F5344CB8AC3E}">
        <p14:creationId xmlns:p14="http://schemas.microsoft.com/office/powerpoint/2010/main" val="563480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Step 6: After applying the search criteria, you will see Results Found at the bottom, click "Marvell AQtion Linux Driver" to download and install the driver, you can use QXG-10G2T network expansion card in Ubuntu OS. </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19</a:t>
            </a:fld>
            <a:endParaRPr lang="zh-TW" altLang="en-US"/>
          </a:p>
        </p:txBody>
      </p:sp>
    </p:spTree>
    <p:extLst>
      <p:ext uri="{BB962C8B-B14F-4D97-AF65-F5344CB8AC3E}">
        <p14:creationId xmlns:p14="http://schemas.microsoft.com/office/powerpoint/2010/main" val="47921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In a business or studio environment, we often need to share files with colleagues via the cloud, but when it comes to large files, using the existing 2.5G or 1G network requires long waiting time, so many people still use USB for sharing large files. To overcome the long waiting time and inconvenience of using USB, QNAP strongly recommends upgrading your small network environment with a 10G network, which can open a large file in seconds, making it easy to share and collaborate with colleagues. Back up large files to your computer or NAS in minutes via 10G network without using USB, dramatically improving efficiency and convenience. In fact, it takes only 1/10th of the time compared to the previous 1G network. If you are an audio/video editor, independent developer, or a user of mass data transfer, upgrading to a 10G network is definitely a good choice that you can't afford to miss. Uploading and centralizing your clips, program files, and valuable data to a NAS via a 10G network not only streamlines your workflow, but also saves storage space on the work equipment. The storage space on the work equipment can be preserved, thus saving waiting time and greatly improving work efficiency.</a:t>
            </a:r>
            <a:endParaRPr lang="zh-TW">
              <a:ea typeface="新細明體"/>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a:t>
            </a:fld>
            <a:endParaRPr lang="zh-TW" altLang="en-US"/>
          </a:p>
        </p:txBody>
      </p:sp>
    </p:spTree>
    <p:extLst>
      <p:ext uri="{BB962C8B-B14F-4D97-AF65-F5344CB8AC3E}">
        <p14:creationId xmlns:p14="http://schemas.microsoft.com/office/powerpoint/2010/main" val="3200720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provides a free 3-year warranty for this card. To learn more about the warranty, click the QNAP Warranty link below. You can also enter the URL in the search engine to go there.</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20</a:t>
            </a:fld>
            <a:endParaRPr lang="zh-TW" altLang="en-US"/>
          </a:p>
        </p:txBody>
      </p:sp>
    </p:spTree>
    <p:extLst>
      <p:ext uri="{BB962C8B-B14F-4D97-AF65-F5344CB8AC3E}">
        <p14:creationId xmlns:p14="http://schemas.microsoft.com/office/powerpoint/2010/main" val="2643498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Here is the detailed specification for QXG-10G2T, the important information is organized in the table for your convenience, above is all of the specification introduction for QXG-10G2T.</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21</a:t>
            </a:fld>
            <a:endParaRPr lang="zh-TW" altLang="en-US"/>
          </a:p>
        </p:txBody>
      </p:sp>
    </p:spTree>
    <p:extLst>
      <p:ext uri="{BB962C8B-B14F-4D97-AF65-F5344CB8AC3E}">
        <p14:creationId xmlns:p14="http://schemas.microsoft.com/office/powerpoint/2010/main" val="3500026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Next, we'll move on to the performance test of the QXG-10G2T.</a:t>
            </a:r>
            <a:endParaRPr lang="zh-TW"/>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22</a:t>
            </a:fld>
            <a:endParaRPr lang="zh-TW" altLang="en-US"/>
          </a:p>
        </p:txBody>
      </p:sp>
    </p:spTree>
    <p:extLst>
      <p:ext uri="{BB962C8B-B14F-4D97-AF65-F5344CB8AC3E}">
        <p14:creationId xmlns:p14="http://schemas.microsoft.com/office/powerpoint/2010/main" val="484616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First up is a live demo of SMB sequential throughput performance with two 10GbE ports.</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23</a:t>
            </a:fld>
            <a:endParaRPr lang="zh-TW" altLang="en-US"/>
          </a:p>
        </p:txBody>
      </p:sp>
    </p:spTree>
    <p:extLst>
      <p:ext uri="{BB962C8B-B14F-4D97-AF65-F5344CB8AC3E}">
        <p14:creationId xmlns:p14="http://schemas.microsoft.com/office/powerpoint/2010/main" val="211774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Above is the LIVE DEMO of the card, then we have the performance test in the QNAP lab. Underneath the presentation is the lab's test bed. We can see that with only one 10G port, the QXG-10G2T achieves nearly 1200MB/sec transfer speed for read/write; with two 10G ports, the transfer speeds are 2226MB/sec and 2354MB/sec for read/write.</a:t>
            </a:r>
            <a:endParaRPr lang="zh-TW" altLang="en-US"/>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24</a:t>
            </a:fld>
            <a:endParaRPr lang="zh-TW" altLang="en-US"/>
          </a:p>
        </p:txBody>
      </p:sp>
    </p:spTree>
    <p:extLst>
      <p:ext uri="{BB962C8B-B14F-4D97-AF65-F5344CB8AC3E}">
        <p14:creationId xmlns:p14="http://schemas.microsoft.com/office/powerpoint/2010/main" val="762365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Upload and download speeds reach 919MB/s and 1051MB/s respectively with one 10G port, and 1074MB/s and 1830MB/s with two 10G ports, which is quite fast for large file transfers.</a:t>
            </a:r>
            <a:endParaRPr lang="zh-TW"/>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25</a:t>
            </a:fld>
            <a:endParaRPr lang="zh-TW" altLang="en-US"/>
          </a:p>
        </p:txBody>
      </p:sp>
    </p:spTree>
    <p:extLst>
      <p:ext uri="{BB962C8B-B14F-4D97-AF65-F5344CB8AC3E}">
        <p14:creationId xmlns:p14="http://schemas.microsoft.com/office/powerpoint/2010/main" val="42972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last section will introduce how QXG-10G2T can be paired with QNAP products to realize multiple speed boosting solutions and build a high-speed network environment.</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26</a:t>
            </a:fld>
            <a:endParaRPr lang="zh-TW" altLang="en-US"/>
          </a:p>
        </p:txBody>
      </p:sp>
    </p:spTree>
    <p:extLst>
      <p:ext uri="{BB962C8B-B14F-4D97-AF65-F5344CB8AC3E}">
        <p14:creationId xmlns:p14="http://schemas.microsoft.com/office/powerpoint/2010/main" val="1472806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First of all, you can build a high-speed hybrid network architecture with QHora. Using QHora-301W to build a high-speed hybrid network configuration, it supports WIFI6 wireless transmission and 10G wired network, and provides enterprise-grade SD-WAN VPN networking capability. The cloud deployment of multi-point LANs at a time satisfies the multiple requirements of enterprises for the network architecture of the new era of long-distance, wireless, and wired connectivity, and quickly organizes a private network to significantly reduce IT manpower and management costs.</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27</a:t>
            </a:fld>
            <a:endParaRPr lang="zh-TW" altLang="en-US"/>
          </a:p>
        </p:txBody>
      </p:sp>
    </p:spTree>
    <p:extLst>
      <p:ext uri="{BB962C8B-B14F-4D97-AF65-F5344CB8AC3E}">
        <p14:creationId xmlns:p14="http://schemas.microsoft.com/office/powerpoint/2010/main" val="172376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second is the economical PC/workstation solution. With QNAP's diversified product lines such as network switches, you can quickly upgrade your entire network environment to 10G with the QXG-10G2T. This will accelerate large file sharing and intensive file transfer to meet high-bandwidth application scenarios.</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28</a:t>
            </a:fld>
            <a:endParaRPr lang="zh-TW" altLang="en-US"/>
          </a:p>
        </p:txBody>
      </p:sp>
    </p:spTree>
    <p:extLst>
      <p:ext uri="{BB962C8B-B14F-4D97-AF65-F5344CB8AC3E}">
        <p14:creationId xmlns:p14="http://schemas.microsoft.com/office/powerpoint/2010/main" val="893117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is introducing a variety of 10G managed network switches that will allow you to easily set up a high-speed collaborative environment for multiple 10G aggregated networks. As you can see from the presentation, the QSW-M3216R-8S8T, QSW-M408-2C, and QSW-M2106PR-2S2T already offer a variety of port combinations in various quantities and types, including RJ45 Ethernet ports, Fiberoptic ports, Composite ports, and POE++, and more. Click the hyperlinks below to learn more about QNAP's network switches supporting 10G network speeds.</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29</a:t>
            </a:fld>
            <a:endParaRPr lang="zh-TW" altLang="en-US"/>
          </a:p>
        </p:txBody>
      </p:sp>
    </p:spTree>
    <p:extLst>
      <p:ext uri="{BB962C8B-B14F-4D97-AF65-F5344CB8AC3E}">
        <p14:creationId xmlns:p14="http://schemas.microsoft.com/office/powerpoint/2010/main" val="308030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Nearly 40% of QNAP NAS across various series including Enterprise, Premium SMB, Mid-range SMB, Entry-level SMB, and Thunderbolt NAS have built-in 10G network. In the future, there is a very high chance that businesses or studios will choose the above QNAP NAS series with built-in 10G networking when they purchase a new QNAP NAS. Upgrading your other devices with 10G network is a must for you to fully utilize the transfer performance of the newly purchased QNAP NAS.</a:t>
            </a:r>
            <a:endParaRPr lang="zh-TW"/>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a:t>
            </a:fld>
            <a:endParaRPr lang="zh-TW" altLang="en-US"/>
          </a:p>
        </p:txBody>
      </p:sp>
    </p:spTree>
    <p:extLst>
      <p:ext uri="{BB962C8B-B14F-4D97-AF65-F5344CB8AC3E}">
        <p14:creationId xmlns:p14="http://schemas.microsoft.com/office/powerpoint/2010/main" val="2754659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Last but not least, we would like to introduce you to QNAP's</a:t>
            </a:r>
            <a:r>
              <a:rPr lang="zh-TW" altLang="en-US">
                <a:ea typeface="新細明體"/>
              </a:rPr>
              <a:t> </a:t>
            </a:r>
            <a:r>
              <a:rPr lang="zh-TW">
                <a:ea typeface="新細明體"/>
              </a:rPr>
              <a:t> 10G network adapters, QNAP QNA series adapters, both of which require your host computer or laptop to support Thunderbolt 3 or above. The QNA-T310G1S with gold connector supports two speeds of 10/1G and uses SFP+ fiber ports, while the QNA-T310G1T with black connector supports five speeds of 10/5/2.5/1G and 100Mb and uses RJ45 NBASE-T Ethernet ports. T</a:t>
            </a:r>
            <a:r>
              <a:rPr lang="en-US" altLang="zh-TW">
                <a:ea typeface="新細明體"/>
              </a:rPr>
              <a:t>his</a:t>
            </a:r>
            <a:r>
              <a:rPr lang="zh-TW" altLang="en-US">
                <a:ea typeface="新細明體"/>
              </a:rPr>
              <a:t> </a:t>
            </a:r>
            <a:r>
              <a:rPr lang="en-US" altLang="zh-TW">
                <a:ea typeface="新細明體"/>
              </a:rPr>
              <a:t>is</a:t>
            </a:r>
            <a:r>
              <a:rPr lang="zh-TW">
                <a:ea typeface="新細明體"/>
              </a:rPr>
              <a:t> th</a:t>
            </a:r>
            <a:r>
              <a:rPr lang="en-US" altLang="zh-TW">
                <a:ea typeface="新細明體"/>
              </a:rPr>
              <a:t>e</a:t>
            </a:r>
            <a:r>
              <a:rPr lang="zh-TW" altLang="en-US">
                <a:ea typeface="新細明體"/>
              </a:rPr>
              <a:t> </a:t>
            </a:r>
            <a:r>
              <a:rPr lang="en-US" altLang="zh-TW">
                <a:ea typeface="新細明體"/>
              </a:rPr>
              <a:t>comp</a:t>
            </a:r>
            <a:r>
              <a:rPr lang="zh-TW">
                <a:ea typeface="新細明體"/>
              </a:rPr>
              <a:t>let</a:t>
            </a:r>
            <a:r>
              <a:rPr lang="en-US" altLang="zh-TW">
                <a:ea typeface="新細明體"/>
              </a:rPr>
              <a:t>e</a:t>
            </a:r>
            <a:r>
              <a:rPr lang="zh-TW" altLang="en-US">
                <a:ea typeface="新細明體"/>
              </a:rPr>
              <a:t> </a:t>
            </a:r>
            <a:r>
              <a:rPr lang="en-US" altLang="zh-TW">
                <a:ea typeface="新細明體"/>
              </a:rPr>
              <a:t>in</a:t>
            </a:r>
            <a:r>
              <a:rPr lang="zh-TW">
                <a:ea typeface="新細明體"/>
              </a:rPr>
              <a:t>troduction of QXG-10G2T.</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30</a:t>
            </a:fld>
            <a:endParaRPr lang="zh-TW" altLang="en-US"/>
          </a:p>
        </p:txBody>
      </p:sp>
    </p:spTree>
    <p:extLst>
      <p:ext uri="{BB962C8B-B14F-4D97-AF65-F5344CB8AC3E}">
        <p14:creationId xmlns:p14="http://schemas.microsoft.com/office/powerpoint/2010/main" val="322528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The third is the MAC/WINDOWS Laptop Lightning Solution, which allows you to easily upgrade your device to a 10G network environment without a network port by using the adapters provided by QNAP's multi-product line. Together with QNAP NAS and network switches, AV editors and other collaborative teams can enjoy a high-speed storage experience.</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31</a:t>
            </a:fld>
            <a:endParaRPr lang="zh-TW" altLang="en-US"/>
          </a:p>
        </p:txBody>
      </p:sp>
    </p:spTree>
    <p:extLst>
      <p:ext uri="{BB962C8B-B14F-4D97-AF65-F5344CB8AC3E}">
        <p14:creationId xmlns:p14="http://schemas.microsoft.com/office/powerpoint/2010/main" val="3862948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QNAP NAS has many models extendable for 10G network transmission. You can also click the hyperlinks on the bottom right to see more QNAP NAS supporting QXG-10G2T in addition to those shown in the presentation.</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32</a:t>
            </a:fld>
            <a:endParaRPr lang="zh-TW" altLang="en-US"/>
          </a:p>
        </p:txBody>
      </p:sp>
    </p:spTree>
    <p:extLst>
      <p:ext uri="{BB962C8B-B14F-4D97-AF65-F5344CB8AC3E}">
        <p14:creationId xmlns:p14="http://schemas.microsoft.com/office/powerpoint/2010/main" val="3148287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QXG-10G2T, an efficient and cost-effective dual-port 10GBASE-T 5-speed network expansion card. I'm Chris, thanks for joining us today.</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33</a:t>
            </a:fld>
            <a:endParaRPr lang="zh-TW" altLang="en-US"/>
          </a:p>
        </p:txBody>
      </p:sp>
    </p:spTree>
    <p:extLst>
      <p:ext uri="{BB962C8B-B14F-4D97-AF65-F5344CB8AC3E}">
        <p14:creationId xmlns:p14="http://schemas.microsoft.com/office/powerpoint/2010/main" val="302975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Next, I'll introduce the specifications of QXG-10G2T.</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4</a:t>
            </a:fld>
            <a:endParaRPr lang="zh-TW" altLang="en-US"/>
          </a:p>
        </p:txBody>
      </p:sp>
    </p:spTree>
    <p:extLst>
      <p:ext uri="{BB962C8B-B14F-4D97-AF65-F5344CB8AC3E}">
        <p14:creationId xmlns:p14="http://schemas.microsoft.com/office/powerpoint/2010/main" val="193604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First of all, this card is a dual-port 10GBASE-T half-height card with two RJ45 10GBASE-T network ports, supporting five network transmission speeds: 10/5/2.5/1G and 100Mb. The network controller chip is the AQC107 from Marvell, a leading Multi-Gig brand. It provides powerful CPU offload capabilities.</a:t>
            </a:r>
            <a:endParaRPr lang="zh-TW"/>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5</a:t>
            </a:fld>
            <a:endParaRPr lang="zh-TW" altLang="en-US"/>
          </a:p>
        </p:txBody>
      </p:sp>
    </p:spTree>
    <p:extLst>
      <p:ext uri="{BB962C8B-B14F-4D97-AF65-F5344CB8AC3E}">
        <p14:creationId xmlns:p14="http://schemas.microsoft.com/office/powerpoint/2010/main" val="339305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Next, we can see the card's </a:t>
            </a:r>
            <a:r>
              <a:rPr lang="en-US" altLang="zh-TW">
                <a:ea typeface="新細明體"/>
              </a:rPr>
              <a:t>external</a:t>
            </a:r>
            <a:r>
              <a:rPr lang="zh-TW" altLang="en-US">
                <a:ea typeface="新細明體"/>
              </a:rPr>
              <a:t> </a:t>
            </a:r>
            <a:r>
              <a:rPr lang="zh-TW">
                <a:ea typeface="新細明體"/>
              </a:rPr>
              <a:t>configuration. It can be divided into three main parts. The blue block on the left is the card's two RJ45 10GBASE-T network ports; the green block on the upper right is the card's custom-designed cooling module and fan, which outperforms </a:t>
            </a:r>
            <a:r>
              <a:rPr lang="en-US" altLang="zh-TW" err="1">
                <a:ea typeface="新細明體"/>
              </a:rPr>
              <a:t>othe</a:t>
            </a:r>
            <a:r>
              <a:rPr lang="zh-TW">
                <a:ea typeface="新細明體"/>
              </a:rPr>
              <a:t>r</a:t>
            </a:r>
            <a:r>
              <a:rPr lang="zh-TW" altLang="en-US">
                <a:ea typeface="新細明體"/>
              </a:rPr>
              <a:t> </a:t>
            </a:r>
            <a:r>
              <a:rPr lang="zh-TW">
                <a:ea typeface="新細明體"/>
              </a:rPr>
              <a:t> </a:t>
            </a:r>
            <a:r>
              <a:rPr lang="en-US" altLang="zh-TW">
                <a:ea typeface="新細明體"/>
              </a:rPr>
              <a:t>10G</a:t>
            </a:r>
            <a:r>
              <a:rPr lang="zh-TW" altLang="en-US">
                <a:ea typeface="新細明體"/>
              </a:rPr>
              <a:t> </a:t>
            </a:r>
            <a:r>
              <a:rPr lang="en-US" altLang="zh-TW">
                <a:ea typeface="新細明體"/>
              </a:rPr>
              <a:t>cards</a:t>
            </a:r>
            <a:r>
              <a:rPr lang="zh-TW">
                <a:ea typeface="新細明體"/>
              </a:rPr>
              <a:t>, ensuring that the chip always maintains optimal performance; the pink block on the lower right is the card's PCIe transfer interface, which uses a 3rd Gen x4 bus to provide up to 32Gbits of transfer</a:t>
            </a:r>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6</a:t>
            </a:fld>
            <a:endParaRPr lang="zh-TW" altLang="en-US"/>
          </a:p>
        </p:txBody>
      </p:sp>
    </p:spTree>
    <p:extLst>
      <p:ext uri="{BB962C8B-B14F-4D97-AF65-F5344CB8AC3E}">
        <p14:creationId xmlns:p14="http://schemas.microsoft.com/office/powerpoint/2010/main" val="3427219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The QXG-10G2T comes with a half-height bracket pre-installed at the factory. A full-range version and a special QNAP tablet stand are included, making it easy to use this network expansion card in most situations.</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7</a:t>
            </a:fld>
            <a:endParaRPr lang="zh-TW" altLang="en-US"/>
          </a:p>
        </p:txBody>
      </p:sp>
    </p:spTree>
    <p:extLst>
      <p:ext uri="{BB962C8B-B14F-4D97-AF65-F5344CB8AC3E}">
        <p14:creationId xmlns:p14="http://schemas.microsoft.com/office/powerpoint/2010/main" val="184692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This card uses a 10GBASE-T RJ45 network port and is recommended to be used with CAT 6 or higher cables to directly upgrade to a 10G network. CAT 5e can only support up to 5G network speeds.</a:t>
            </a:r>
            <a:endParaRPr lang="zh-TW">
              <a:ea typeface="新細明體"/>
            </a:endParaRPr>
          </a:p>
        </p:txBody>
      </p:sp>
      <p:sp>
        <p:nvSpPr>
          <p:cNvPr id="4" name="投影片編號版面配置區 3"/>
          <p:cNvSpPr>
            <a:spLocks noGrp="1"/>
          </p:cNvSpPr>
          <p:nvPr>
            <p:ph type="sldNum" sz="quarter" idx="5"/>
          </p:nvPr>
        </p:nvSpPr>
        <p:spPr/>
        <p:txBody>
          <a:bodyPr/>
          <a:lstStyle/>
          <a:p>
            <a:fld id="{CB19E53D-C1DF-4681-B7FE-A7EADFC4A55B}" type="slidenum">
              <a:rPr lang="zh-TW" altLang="en-US" smtClean="0"/>
              <a:t>8</a:t>
            </a:fld>
            <a:endParaRPr lang="zh-TW" altLang="en-US"/>
          </a:p>
        </p:txBody>
      </p:sp>
    </p:spTree>
    <p:extLst>
      <p:ext uri="{BB962C8B-B14F-4D97-AF65-F5344CB8AC3E}">
        <p14:creationId xmlns:p14="http://schemas.microsoft.com/office/powerpoint/2010/main" val="214495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To reduce the load on the host CPU and increase network efficiency, the QXG-10G2T features a powerful CPU OFFLOAD that supports a variety of offloading and calibration calculation optimization techniques. This feature of the QXG-10G2T helps you increase throughput, reduce latency, and optimize overall system performance in situations where high-performance networking and large packet volumes are required.</a:t>
            </a:r>
            <a:endParaRPr lang="zh-TW" altLang="en-US"/>
          </a:p>
        </p:txBody>
      </p:sp>
      <p:sp>
        <p:nvSpPr>
          <p:cNvPr id="4" name="投影片編號版面配置區 3"/>
          <p:cNvSpPr>
            <a:spLocks noGrp="1"/>
          </p:cNvSpPr>
          <p:nvPr>
            <p:ph type="sldNum" sz="quarter" idx="10"/>
          </p:nvPr>
        </p:nvSpPr>
        <p:spPr/>
        <p:txBody>
          <a:bodyPr/>
          <a:lstStyle/>
          <a:p>
            <a:fld id="{CB19E53D-C1DF-4681-B7FE-A7EADFC4A55B}" type="slidenum">
              <a:rPr lang="zh-TW" altLang="en-US" smtClean="0"/>
              <a:t>9</a:t>
            </a:fld>
            <a:endParaRPr lang="zh-TW" altLang="en-US"/>
          </a:p>
        </p:txBody>
      </p:sp>
    </p:spTree>
    <p:extLst>
      <p:ext uri="{BB962C8B-B14F-4D97-AF65-F5344CB8AC3E}">
        <p14:creationId xmlns:p14="http://schemas.microsoft.com/office/powerpoint/2010/main" val="69200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54" y="762"/>
            <a:ext cx="12189290" cy="6856476"/>
          </a:xfrm>
          <a:prstGeom prst="rect">
            <a:avLst/>
          </a:prstGeom>
        </p:spPr>
      </p:pic>
    </p:spTree>
    <p:extLst>
      <p:ext uri="{BB962C8B-B14F-4D97-AF65-F5344CB8AC3E}">
        <p14:creationId xmlns:p14="http://schemas.microsoft.com/office/powerpoint/2010/main" val="3582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2" y="333"/>
            <a:ext cx="12190815" cy="6857333"/>
          </a:xfrm>
          <a:prstGeom prst="rect">
            <a:avLst/>
          </a:prstGeom>
        </p:spPr>
      </p:pic>
      <p:sp>
        <p:nvSpPr>
          <p:cNvPr id="2" name="文字方塊 1">
            <a:extLst>
              <a:ext uri="{FF2B5EF4-FFF2-40B4-BE49-F238E27FC236}">
                <a16:creationId xmlns:a16="http://schemas.microsoft.com/office/drawing/2014/main" id="{FD31092F-D104-F61E-AF9C-72F3792B3431}"/>
              </a:ext>
            </a:extLst>
          </p:cNvPr>
          <p:cNvSpPr txBox="1"/>
          <p:nvPr userDrawn="1"/>
        </p:nvSpPr>
        <p:spPr>
          <a:xfrm>
            <a:off x="691089" y="5565410"/>
            <a:ext cx="6133993" cy="439031"/>
          </a:xfrm>
          <a:prstGeom prst="rect">
            <a:avLst/>
          </a:prstGeom>
          <a:noFill/>
        </p:spPr>
        <p:txBody>
          <a:bodyPr wrap="square" rtlCol="0">
            <a:spAutoFit/>
          </a:bodyPr>
          <a:lstStyle/>
          <a:p>
            <a:pPr fontAlgn="base">
              <a:lnSpc>
                <a:spcPct val="150000"/>
              </a:lnSpc>
            </a:pPr>
            <a:r>
              <a:rPr lang="en-US" altLang="zh-TW" sz="800" spc="0">
                <a:solidFill>
                  <a:schemeClr val="bg1"/>
                </a:solidFill>
                <a:latin typeface="微軟正黑體" panose="020B0604030504040204" pitchFamily="34" charset="-120"/>
                <a:ea typeface="微軟正黑體" panose="020B0604030504040204" pitchFamily="34" charset="-120"/>
              </a:rPr>
              <a:t>©2023</a:t>
            </a:r>
            <a:r>
              <a:rPr lang="zh-TW" altLang="zh-TW" sz="800" spc="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071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2" y="333"/>
            <a:ext cx="12190814" cy="6857332"/>
          </a:xfrm>
          <a:prstGeom prst="rect">
            <a:avLst/>
          </a:prstGeom>
        </p:spPr>
      </p:pic>
      <p:sp>
        <p:nvSpPr>
          <p:cNvPr id="3" name="文字方塊 2">
            <a:extLst>
              <a:ext uri="{FF2B5EF4-FFF2-40B4-BE49-F238E27FC236}">
                <a16:creationId xmlns:a16="http://schemas.microsoft.com/office/drawing/2014/main" id="{173635DF-A6F5-987E-F4F8-03E2627F8AD4}"/>
              </a:ext>
            </a:extLst>
          </p:cNvPr>
          <p:cNvSpPr txBox="1"/>
          <p:nvPr userDrawn="1"/>
        </p:nvSpPr>
        <p:spPr>
          <a:xfrm>
            <a:off x="754151" y="5637761"/>
            <a:ext cx="4921435" cy="461665"/>
          </a:xfrm>
          <a:prstGeom prst="rect">
            <a:avLst/>
          </a:prstGeom>
          <a:noFill/>
        </p:spPr>
        <p:txBody>
          <a:bodyPr wrap="square" rtlCol="0">
            <a:spAutoFit/>
          </a:bodyPr>
          <a:lstStyle/>
          <a:p>
            <a:pPr algn="just" fontAlgn="base">
              <a:lnSpc>
                <a:spcPct val="100000"/>
              </a:lnSpc>
            </a:pPr>
            <a:r>
              <a:rPr lang="en-US" altLang="zh-TW" sz="800" spc="0">
                <a:solidFill>
                  <a:schemeClr val="bg1"/>
                </a:solidFill>
                <a:latin typeface="+mj-lt"/>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126308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6898233" y="2293798"/>
            <a:ext cx="4776825" cy="961466"/>
          </a:xfrm>
        </p:spPr>
        <p:txBody>
          <a:bodyPr>
            <a:normAutofit/>
          </a:bodyPr>
          <a:lstStyle>
            <a:lvl1pPr marL="0" indent="0">
              <a:buNone/>
              <a:defRPr lang="zh-TW" altLang="en-US" sz="4000" b="1" kern="1200" dirty="0">
                <a:solidFill>
                  <a:schemeClr val="bg1"/>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100674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1" y="4943"/>
            <a:ext cx="12192000" cy="1352551"/>
          </a:xfrm>
          <a:prstGeom prst="rect">
            <a:avLst/>
          </a:prstGeom>
        </p:spPr>
        <p:txBody>
          <a:bodyPr vert="horz" lIns="91440" tIns="45720" rIns="91440" bIns="45720" rtlCol="0" anchor="ctr">
            <a:normAutofit/>
          </a:bodyPr>
          <a:lstStyle>
            <a:lvl1pPr algn="ctr">
              <a:defRPr sz="4000" b="1">
                <a:solidFill>
                  <a:schemeClr val="bg1"/>
                </a:solidFill>
                <a:latin typeface="+mj-lt"/>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24684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09898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FACCD-573B-4762-BEC8-E7C4C2353720}" type="datetimeFigureOut">
              <a:rPr lang="zh-TW" altLang="en-US" smtClean="0"/>
              <a:t>2023/10/12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8AE5-4558-4E7F-80E5-A732C078B835}" type="slidenum">
              <a:rPr lang="zh-TW" altLang="en-US" smtClean="0"/>
              <a:t>‹#›</a:t>
            </a:fld>
            <a:endParaRPr lang="zh-TW" altLang="en-US"/>
          </a:p>
        </p:txBody>
      </p:sp>
    </p:spTree>
    <p:extLst>
      <p:ext uri="{BB962C8B-B14F-4D97-AF65-F5344CB8AC3E}">
        <p14:creationId xmlns:p14="http://schemas.microsoft.com/office/powerpoint/2010/main" val="342036624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7"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qnap.com/service/product-warranty/e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52.png"/><Relationship Id="rId12" Type="http://schemas.openxmlformats.org/officeDocument/2006/relationships/image" Target="../media/image66.sv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59.svg"/><Relationship Id="rId9" Type="http://schemas.openxmlformats.org/officeDocument/2006/relationships/image" Target="../media/image63.pn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www.qnap.com/en/product/compare-switches?conditions=link_speed-10gbe_sfp,link_speed-10gbe_base_t_rj45"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76.tiff"/><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hyperlink" Target="https://www.qnap.com/en/compatibility/" TargetMode="Externa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6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436652" y="3877285"/>
            <a:ext cx="2202966" cy="646331"/>
          </a:xfrm>
          <a:prstGeom prst="rect">
            <a:avLst/>
          </a:prstGeom>
        </p:spPr>
        <p:txBody>
          <a:bodyPr wrap="square" lIns="91440" tIns="45720" rIns="91440" bIns="45720" anchor="t">
            <a:spAutoFit/>
          </a:bodyPr>
          <a:lstStyle/>
          <a:p>
            <a:pPr algn="ctr"/>
            <a:r>
              <a:rPr lang="en-US">
                <a:solidFill>
                  <a:schemeClr val="bg1"/>
                </a:solidFill>
                <a:latin typeface="+mj-lt"/>
                <a:ea typeface="+mn-lt"/>
                <a:cs typeface="+mn-lt"/>
              </a:rPr>
              <a:t>QTS 5.0.1</a:t>
            </a:r>
          </a:p>
          <a:p>
            <a:pPr algn="ctr"/>
            <a:r>
              <a:rPr lang="en-US" altLang="zh-TW">
                <a:solidFill>
                  <a:schemeClr val="bg1"/>
                </a:solidFill>
                <a:latin typeface="+mj-lt"/>
                <a:ea typeface="+mn-lt"/>
                <a:cs typeface="+mn-lt"/>
              </a:rPr>
              <a:t>or later</a:t>
            </a:r>
          </a:p>
        </p:txBody>
      </p:sp>
      <p:pic>
        <p:nvPicPr>
          <p:cNvPr id="15" name="圖片 14" descr="一張含有 文字, 字型, 圖形, 螢幕擷取畫面 的圖片&#10;&#10;自動產生的描述">
            <a:extLst>
              <a:ext uri="{FF2B5EF4-FFF2-40B4-BE49-F238E27FC236}">
                <a16:creationId xmlns:a16="http://schemas.microsoft.com/office/drawing/2014/main" id="{3ADD4D2C-F20F-671A-BAAA-1BE718F5F6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81" t="19688" r="11127" b="37803"/>
          <a:stretch/>
        </p:blipFill>
        <p:spPr>
          <a:xfrm>
            <a:off x="9246450" y="2848235"/>
            <a:ext cx="2221955" cy="821063"/>
          </a:xfrm>
          <a:prstGeom prst="rect">
            <a:avLst/>
          </a:prstGeom>
        </p:spPr>
      </p:pic>
      <p:sp>
        <p:nvSpPr>
          <p:cNvPr id="16" name="矩形 15"/>
          <p:cNvSpPr/>
          <p:nvPr/>
        </p:nvSpPr>
        <p:spPr>
          <a:xfrm>
            <a:off x="9161256" y="3877286"/>
            <a:ext cx="2392342" cy="646331"/>
          </a:xfrm>
          <a:prstGeom prst="rect">
            <a:avLst/>
          </a:prstGeom>
        </p:spPr>
        <p:txBody>
          <a:bodyPr wrap="square" lIns="91440" tIns="45720" rIns="91440" bIns="45720" anchor="t">
            <a:spAutoFit/>
          </a:bodyPr>
          <a:lstStyle/>
          <a:p>
            <a:pPr algn="ctr"/>
            <a:r>
              <a:rPr lang="en-US" err="1">
                <a:solidFill>
                  <a:schemeClr val="bg1"/>
                </a:solidFill>
                <a:latin typeface="+mj-lt"/>
                <a:cs typeface="Arial"/>
              </a:rPr>
              <a:t>QuTS</a:t>
            </a:r>
            <a:r>
              <a:rPr lang="en-US">
                <a:solidFill>
                  <a:schemeClr val="bg1"/>
                </a:solidFill>
                <a:latin typeface="+mj-lt"/>
                <a:cs typeface="Arial"/>
              </a:rPr>
              <a:t> hero h5.0.1</a:t>
            </a:r>
          </a:p>
          <a:p>
            <a:pPr algn="ctr"/>
            <a:r>
              <a:rPr lang="en-US" altLang="zh-TW">
                <a:solidFill>
                  <a:schemeClr val="bg1"/>
                </a:solidFill>
                <a:latin typeface="+mj-lt"/>
                <a:cs typeface="Arial"/>
              </a:rPr>
              <a:t>or later</a:t>
            </a:r>
          </a:p>
        </p:txBody>
      </p:sp>
      <p:sp>
        <p:nvSpPr>
          <p:cNvPr id="2" name="標題 1">
            <a:extLst>
              <a:ext uri="{FF2B5EF4-FFF2-40B4-BE49-F238E27FC236}">
                <a16:creationId xmlns:a16="http://schemas.microsoft.com/office/drawing/2014/main" id="{3B9AAAF0-A62E-F7E8-F567-6487EE1BD6C3}"/>
              </a:ext>
            </a:extLst>
          </p:cNvPr>
          <p:cNvSpPr>
            <a:spLocks noGrp="1"/>
          </p:cNvSpPr>
          <p:nvPr>
            <p:ph type="title"/>
          </p:nvPr>
        </p:nvSpPr>
        <p:spPr/>
        <p:txBody>
          <a:bodyPr/>
          <a:lstStyle/>
          <a:p>
            <a:r>
              <a:rPr lang="en-US" altLang="zh-TW"/>
              <a:t>Flexible development of 10GbE Multi-Gig </a:t>
            </a:r>
            <a:br>
              <a:rPr lang="en-US" altLang="zh-TW"/>
            </a:br>
            <a:r>
              <a:rPr lang="en-US" altLang="zh-TW"/>
              <a:t>in NAS, PC, Servers</a:t>
            </a:r>
          </a:p>
        </p:txBody>
      </p:sp>
      <p:pic>
        <p:nvPicPr>
          <p:cNvPr id="21" name="圖片 20" descr="一張含有 標誌, 字型, 圖形, 符號 的圖片&#10;&#10;自動產生的描述">
            <a:extLst>
              <a:ext uri="{FF2B5EF4-FFF2-40B4-BE49-F238E27FC236}">
                <a16:creationId xmlns:a16="http://schemas.microsoft.com/office/drawing/2014/main" id="{162A97B4-B93D-B85D-3C45-0548BEF81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464" y="2799095"/>
            <a:ext cx="919343" cy="919343"/>
          </a:xfrm>
          <a:prstGeom prst="rect">
            <a:avLst/>
          </a:prstGeom>
        </p:spPr>
      </p:pic>
      <p:sp>
        <p:nvSpPr>
          <p:cNvPr id="5" name="矩形: 圓角化同側角落 4">
            <a:extLst>
              <a:ext uri="{FF2B5EF4-FFF2-40B4-BE49-F238E27FC236}">
                <a16:creationId xmlns:a16="http://schemas.microsoft.com/office/drawing/2014/main" id="{88054CFC-CE6A-BF74-794D-140C4ACE4C80}"/>
              </a:ext>
            </a:extLst>
          </p:cNvPr>
          <p:cNvSpPr/>
          <p:nvPr/>
        </p:nvSpPr>
        <p:spPr>
          <a:xfrm>
            <a:off x="600265"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矩形: 剪去對角角落 9">
            <a:extLst>
              <a:ext uri="{FF2B5EF4-FFF2-40B4-BE49-F238E27FC236}">
                <a16:creationId xmlns:a16="http://schemas.microsoft.com/office/drawing/2014/main" id="{225D3E22-ABB7-268B-B039-0C6F4B8D3CD6}"/>
              </a:ext>
            </a:extLst>
          </p:cNvPr>
          <p:cNvSpPr/>
          <p:nvPr/>
        </p:nvSpPr>
        <p:spPr>
          <a:xfrm rot="10800000">
            <a:off x="583955"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4" name="矩形: 剪去單一角落 13">
            <a:extLst>
              <a:ext uri="{FF2B5EF4-FFF2-40B4-BE49-F238E27FC236}">
                <a16:creationId xmlns:a16="http://schemas.microsoft.com/office/drawing/2014/main" id="{33305906-3D85-1D10-A85F-3E9DE2FDF445}"/>
              </a:ext>
            </a:extLst>
          </p:cNvPr>
          <p:cNvSpPr/>
          <p:nvPr/>
        </p:nvSpPr>
        <p:spPr>
          <a:xfrm flipH="1">
            <a:off x="901868"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7" name="文字方塊 16">
            <a:extLst>
              <a:ext uri="{FF2B5EF4-FFF2-40B4-BE49-F238E27FC236}">
                <a16:creationId xmlns:a16="http://schemas.microsoft.com/office/drawing/2014/main" id="{BD3E49B4-4EF4-1C3C-BB23-5321D019B0A3}"/>
              </a:ext>
            </a:extLst>
          </p:cNvPr>
          <p:cNvSpPr txBox="1"/>
          <p:nvPr/>
        </p:nvSpPr>
        <p:spPr>
          <a:xfrm>
            <a:off x="906812" y="4989762"/>
            <a:ext cx="2307759" cy="400110"/>
          </a:xfrm>
          <a:prstGeom prst="rect">
            <a:avLst/>
          </a:prstGeom>
          <a:noFill/>
        </p:spPr>
        <p:txBody>
          <a:bodyPr wrap="square">
            <a:spAutoFit/>
          </a:bodyPr>
          <a:lstStyle/>
          <a:p>
            <a:pPr algn="ctr"/>
            <a:r>
              <a:rPr lang="en-US" altLang="zh-TW" sz="2000" b="1">
                <a:latin typeface="+mj-lt"/>
              </a:rPr>
              <a:t>Windows 10/11</a:t>
            </a:r>
          </a:p>
        </p:txBody>
      </p:sp>
      <p:pic>
        <p:nvPicPr>
          <p:cNvPr id="34" name="圖形 33">
            <a:extLst>
              <a:ext uri="{FF2B5EF4-FFF2-40B4-BE49-F238E27FC236}">
                <a16:creationId xmlns:a16="http://schemas.microsoft.com/office/drawing/2014/main" id="{8CDA633B-EE0A-AF80-0E57-61958B6C0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9503" y="2829025"/>
            <a:ext cx="936000" cy="936000"/>
          </a:xfrm>
          <a:prstGeom prst="rect">
            <a:avLst/>
          </a:prstGeom>
        </p:spPr>
      </p:pic>
      <p:pic>
        <p:nvPicPr>
          <p:cNvPr id="38" name="圖形 37">
            <a:extLst>
              <a:ext uri="{FF2B5EF4-FFF2-40B4-BE49-F238E27FC236}">
                <a16:creationId xmlns:a16="http://schemas.microsoft.com/office/drawing/2014/main" id="{521F1B5F-81AE-CB81-C759-366A6837E5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6234" y="3966375"/>
            <a:ext cx="1682538" cy="442148"/>
          </a:xfrm>
          <a:prstGeom prst="rect">
            <a:avLst/>
          </a:prstGeom>
        </p:spPr>
      </p:pic>
      <p:sp>
        <p:nvSpPr>
          <p:cNvPr id="42" name="矩形: 圓角化同側角落 41">
            <a:extLst>
              <a:ext uri="{FF2B5EF4-FFF2-40B4-BE49-F238E27FC236}">
                <a16:creationId xmlns:a16="http://schemas.microsoft.com/office/drawing/2014/main" id="{7AFF0FA4-55F6-D385-B7AC-5EA6671DD0E3}"/>
              </a:ext>
            </a:extLst>
          </p:cNvPr>
          <p:cNvSpPr/>
          <p:nvPr/>
        </p:nvSpPr>
        <p:spPr>
          <a:xfrm>
            <a:off x="3399029"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矩形: 剪去對角角落 42">
            <a:extLst>
              <a:ext uri="{FF2B5EF4-FFF2-40B4-BE49-F238E27FC236}">
                <a16:creationId xmlns:a16="http://schemas.microsoft.com/office/drawing/2014/main" id="{055AC41B-DD6F-DF6C-EE7D-E30C5D4201E6}"/>
              </a:ext>
            </a:extLst>
          </p:cNvPr>
          <p:cNvSpPr/>
          <p:nvPr/>
        </p:nvSpPr>
        <p:spPr>
          <a:xfrm rot="10800000">
            <a:off x="3382719"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44" name="矩形: 剪去單一角落 43">
            <a:extLst>
              <a:ext uri="{FF2B5EF4-FFF2-40B4-BE49-F238E27FC236}">
                <a16:creationId xmlns:a16="http://schemas.microsoft.com/office/drawing/2014/main" id="{49A2F75D-644B-C20B-2C6B-11C3B4390818}"/>
              </a:ext>
            </a:extLst>
          </p:cNvPr>
          <p:cNvSpPr/>
          <p:nvPr/>
        </p:nvSpPr>
        <p:spPr>
          <a:xfrm flipH="1">
            <a:off x="3700632"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46" name="矩形: 圓角化同側角落 45">
            <a:extLst>
              <a:ext uri="{FF2B5EF4-FFF2-40B4-BE49-F238E27FC236}">
                <a16:creationId xmlns:a16="http://schemas.microsoft.com/office/drawing/2014/main" id="{DFC6EE1E-13E8-1BB1-7C8F-67346A538940}"/>
              </a:ext>
            </a:extLst>
          </p:cNvPr>
          <p:cNvSpPr/>
          <p:nvPr/>
        </p:nvSpPr>
        <p:spPr>
          <a:xfrm>
            <a:off x="620670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7" name="矩形: 剪去對角角落 46">
            <a:extLst>
              <a:ext uri="{FF2B5EF4-FFF2-40B4-BE49-F238E27FC236}">
                <a16:creationId xmlns:a16="http://schemas.microsoft.com/office/drawing/2014/main" id="{8171FACB-2302-310D-BE83-6605E5F280EB}"/>
              </a:ext>
            </a:extLst>
          </p:cNvPr>
          <p:cNvSpPr/>
          <p:nvPr/>
        </p:nvSpPr>
        <p:spPr>
          <a:xfrm rot="10800000">
            <a:off x="6190392"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48" name="矩形: 剪去單一角落 47">
            <a:extLst>
              <a:ext uri="{FF2B5EF4-FFF2-40B4-BE49-F238E27FC236}">
                <a16:creationId xmlns:a16="http://schemas.microsoft.com/office/drawing/2014/main" id="{42854150-631C-64FB-E913-07504F2DD739}"/>
              </a:ext>
            </a:extLst>
          </p:cNvPr>
          <p:cNvSpPr/>
          <p:nvPr/>
        </p:nvSpPr>
        <p:spPr>
          <a:xfrm flipH="1">
            <a:off x="650830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49" name="文字方塊 48">
            <a:extLst>
              <a:ext uri="{FF2B5EF4-FFF2-40B4-BE49-F238E27FC236}">
                <a16:creationId xmlns:a16="http://schemas.microsoft.com/office/drawing/2014/main" id="{C4379B2D-BD36-5F5C-53E0-06C7235CAB7C}"/>
              </a:ext>
            </a:extLst>
          </p:cNvPr>
          <p:cNvSpPr txBox="1"/>
          <p:nvPr/>
        </p:nvSpPr>
        <p:spPr>
          <a:xfrm>
            <a:off x="6513249" y="4989762"/>
            <a:ext cx="2307759" cy="400110"/>
          </a:xfrm>
          <a:prstGeom prst="rect">
            <a:avLst/>
          </a:prstGeom>
          <a:noFill/>
        </p:spPr>
        <p:txBody>
          <a:bodyPr wrap="square">
            <a:spAutoFit/>
          </a:bodyPr>
          <a:lstStyle/>
          <a:p>
            <a:pPr algn="ctr"/>
            <a:r>
              <a:rPr lang="en-US" altLang="zh-TW" sz="2000" b="1">
                <a:latin typeface="+mj-lt"/>
              </a:rPr>
              <a:t>QTS</a:t>
            </a:r>
          </a:p>
        </p:txBody>
      </p:sp>
      <p:sp>
        <p:nvSpPr>
          <p:cNvPr id="50" name="矩形: 圓角化同側角落 49">
            <a:extLst>
              <a:ext uri="{FF2B5EF4-FFF2-40B4-BE49-F238E27FC236}">
                <a16:creationId xmlns:a16="http://schemas.microsoft.com/office/drawing/2014/main" id="{B9DC4EDF-C171-4C02-46A2-3D04C15BD649}"/>
              </a:ext>
            </a:extLst>
          </p:cNvPr>
          <p:cNvSpPr/>
          <p:nvPr/>
        </p:nvSpPr>
        <p:spPr>
          <a:xfrm>
            <a:off x="9013992" y="2441693"/>
            <a:ext cx="2613434" cy="2456413"/>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1" name="矩形: 剪去對角角落 50">
            <a:extLst>
              <a:ext uri="{FF2B5EF4-FFF2-40B4-BE49-F238E27FC236}">
                <a16:creationId xmlns:a16="http://schemas.microsoft.com/office/drawing/2014/main" id="{EF52BBCE-912E-2685-CF21-3548C5E4B68A}"/>
              </a:ext>
            </a:extLst>
          </p:cNvPr>
          <p:cNvSpPr/>
          <p:nvPr/>
        </p:nvSpPr>
        <p:spPr>
          <a:xfrm rot="10800000">
            <a:off x="9056993" y="4881168"/>
            <a:ext cx="995996" cy="498816"/>
          </a:xfrm>
          <a:prstGeom prst="snip2DiagRect">
            <a:avLst>
              <a:gd name="adj1" fmla="val 0"/>
              <a:gd name="adj2" fmla="val 26219"/>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52" name="矩形: 剪去單一角落 51">
            <a:extLst>
              <a:ext uri="{FF2B5EF4-FFF2-40B4-BE49-F238E27FC236}">
                <a16:creationId xmlns:a16="http://schemas.microsoft.com/office/drawing/2014/main" id="{F7CCC3DE-0CAF-A7F2-7672-574E73853FA3}"/>
              </a:ext>
            </a:extLst>
          </p:cNvPr>
          <p:cNvSpPr/>
          <p:nvPr/>
        </p:nvSpPr>
        <p:spPr>
          <a:xfrm flipH="1">
            <a:off x="9315595" y="4881169"/>
            <a:ext cx="2323197" cy="616984"/>
          </a:xfrm>
          <a:prstGeom prst="snip1Rect">
            <a:avLst>
              <a:gd name="adj" fmla="val 30512"/>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53" name="文字方塊 52">
            <a:extLst>
              <a:ext uri="{FF2B5EF4-FFF2-40B4-BE49-F238E27FC236}">
                <a16:creationId xmlns:a16="http://schemas.microsoft.com/office/drawing/2014/main" id="{A5A43926-38BB-E90B-4BF5-64EA6BABAF46}"/>
              </a:ext>
            </a:extLst>
          </p:cNvPr>
          <p:cNvSpPr txBox="1"/>
          <p:nvPr/>
        </p:nvSpPr>
        <p:spPr>
          <a:xfrm>
            <a:off x="9320539" y="4989762"/>
            <a:ext cx="2307759" cy="400110"/>
          </a:xfrm>
          <a:prstGeom prst="rect">
            <a:avLst/>
          </a:prstGeom>
          <a:noFill/>
        </p:spPr>
        <p:txBody>
          <a:bodyPr wrap="square">
            <a:spAutoFit/>
          </a:bodyPr>
          <a:lstStyle/>
          <a:p>
            <a:pPr algn="ctr"/>
            <a:r>
              <a:rPr lang="en-US" altLang="zh-TW" sz="2000" b="1" err="1">
                <a:latin typeface="+mj-lt"/>
              </a:rPr>
              <a:t>QuTS</a:t>
            </a:r>
            <a:r>
              <a:rPr lang="en-US" altLang="zh-TW" sz="2000" b="1">
                <a:latin typeface="+mj-lt"/>
              </a:rPr>
              <a:t> hero</a:t>
            </a:r>
          </a:p>
        </p:txBody>
      </p:sp>
      <p:sp>
        <p:nvSpPr>
          <p:cNvPr id="22" name="文字方塊 21">
            <a:extLst>
              <a:ext uri="{FF2B5EF4-FFF2-40B4-BE49-F238E27FC236}">
                <a16:creationId xmlns:a16="http://schemas.microsoft.com/office/drawing/2014/main" id="{4C3700E8-2D11-501D-8927-B007B4123D27}"/>
              </a:ext>
            </a:extLst>
          </p:cNvPr>
          <p:cNvSpPr txBox="1"/>
          <p:nvPr/>
        </p:nvSpPr>
        <p:spPr>
          <a:xfrm>
            <a:off x="3628108" y="5012737"/>
            <a:ext cx="2526796" cy="400110"/>
          </a:xfrm>
          <a:prstGeom prst="rect">
            <a:avLst/>
          </a:prstGeom>
          <a:noFill/>
        </p:spPr>
        <p:txBody>
          <a:bodyPr wrap="square">
            <a:spAutoFit/>
          </a:bodyPr>
          <a:lstStyle/>
          <a:p>
            <a:pPr algn="ctr"/>
            <a:r>
              <a:rPr lang="en-US" altLang="zh-TW" sz="2000" b="1">
                <a:latin typeface="+mj-lt"/>
              </a:rPr>
              <a:t>Ubuntu 22.04 LTS</a:t>
            </a:r>
          </a:p>
        </p:txBody>
      </p:sp>
      <p:pic>
        <p:nvPicPr>
          <p:cNvPr id="55" name="圖形 54">
            <a:extLst>
              <a:ext uri="{FF2B5EF4-FFF2-40B4-BE49-F238E27FC236}">
                <a16:creationId xmlns:a16="http://schemas.microsoft.com/office/drawing/2014/main" id="{7691C45D-41A9-99B3-3037-20D8FC9F6D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9042" y="2848235"/>
            <a:ext cx="887263" cy="887263"/>
          </a:xfrm>
          <a:prstGeom prst="rect">
            <a:avLst/>
          </a:prstGeom>
        </p:spPr>
      </p:pic>
      <p:pic>
        <p:nvPicPr>
          <p:cNvPr id="3" name="圖形 2">
            <a:extLst>
              <a:ext uri="{FF2B5EF4-FFF2-40B4-BE49-F238E27FC236}">
                <a16:creationId xmlns:a16="http://schemas.microsoft.com/office/drawing/2014/main" id="{1BA6E69F-9343-DCBB-BBEA-5921980F45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148" y="4067568"/>
            <a:ext cx="1777668" cy="352796"/>
          </a:xfrm>
          <a:prstGeom prst="rect">
            <a:avLst/>
          </a:prstGeom>
        </p:spPr>
      </p:pic>
    </p:spTree>
    <p:extLst>
      <p:ext uri="{BB962C8B-B14F-4D97-AF65-F5344CB8AC3E}">
        <p14:creationId xmlns:p14="http://schemas.microsoft.com/office/powerpoint/2010/main" val="409175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a:srcRect b="20862"/>
          <a:stretch/>
        </p:blipFill>
        <p:spPr>
          <a:xfrm>
            <a:off x="1453057" y="1950003"/>
            <a:ext cx="8797154" cy="3719934"/>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6264499" y="1950003"/>
            <a:ext cx="654115" cy="398083"/>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6918614" y="1950003"/>
            <a:ext cx="4449899"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1: Visit the Marvell official website and click on "Support" on the top of the page.</a:t>
            </a:r>
          </a:p>
        </p:txBody>
      </p:sp>
      <p:sp>
        <p:nvSpPr>
          <p:cNvPr id="8" name="文字方塊 7">
            <a:extLst>
              <a:ext uri="{FF2B5EF4-FFF2-40B4-BE49-F238E27FC236}">
                <a16:creationId xmlns:a16="http://schemas.microsoft.com/office/drawing/2014/main" id="{7FBA2449-A5F1-E257-9A4A-89CD8484FD5E}"/>
              </a:ext>
            </a:extLst>
          </p:cNvPr>
          <p:cNvSpPr txBox="1"/>
          <p:nvPr/>
        </p:nvSpPr>
        <p:spPr>
          <a:xfrm>
            <a:off x="8359288" y="5980837"/>
            <a:ext cx="3548933"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Marvell Official Website Address:</a:t>
            </a:r>
          </a:p>
          <a:p>
            <a:r>
              <a:rPr lang="en-US" altLang="zh-TW" sz="1600" b="1">
                <a:solidFill>
                  <a:schemeClr val="bg1"/>
                </a:solidFill>
                <a:cs typeface="Arial"/>
              </a:rPr>
              <a:t>“https:// www.marvell.com”</a:t>
            </a:r>
          </a:p>
        </p:txBody>
      </p:sp>
      <p:sp>
        <p:nvSpPr>
          <p:cNvPr id="7" name="文字方塊 6">
            <a:extLst>
              <a:ext uri="{FF2B5EF4-FFF2-40B4-BE49-F238E27FC236}">
                <a16:creationId xmlns:a16="http://schemas.microsoft.com/office/drawing/2014/main" id="{9EE816AB-279A-7C4A-34D9-E48037D17D22}"/>
              </a:ext>
            </a:extLst>
          </p:cNvPr>
          <p:cNvSpPr txBox="1"/>
          <p:nvPr/>
        </p:nvSpPr>
        <p:spPr>
          <a:xfrm>
            <a:off x="607125" y="98571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 Driver Download</a:t>
            </a:r>
          </a:p>
        </p:txBody>
      </p:sp>
      <p:sp>
        <p:nvSpPr>
          <p:cNvPr id="9"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Tree>
    <p:extLst>
      <p:ext uri="{BB962C8B-B14F-4D97-AF65-F5344CB8AC3E}">
        <p14:creationId xmlns:p14="http://schemas.microsoft.com/office/powerpoint/2010/main" val="4009417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srcRect b="47952"/>
          <a:stretch/>
        </p:blipFill>
        <p:spPr>
          <a:xfrm>
            <a:off x="780787" y="1956725"/>
            <a:ext cx="10630425" cy="2964409"/>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7545991" y="3359889"/>
            <a:ext cx="1265499" cy="24783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314325" y="3607724"/>
            <a:ext cx="3744681"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2: Click “</a:t>
            </a:r>
            <a:r>
              <a:rPr lang="en-US" altLang="zh-TW" sz="1600" b="1" err="1">
                <a:solidFill>
                  <a:schemeClr val="bg1"/>
                </a:solidFill>
                <a:cs typeface="Arial"/>
              </a:rPr>
              <a:t>Publick</a:t>
            </a:r>
            <a:r>
              <a:rPr lang="en-US" altLang="zh-TW" sz="1600" b="1">
                <a:solidFill>
                  <a:schemeClr val="bg1"/>
                </a:solidFill>
                <a:cs typeface="Arial"/>
              </a:rPr>
              <a:t> Driver Downloads”  in Tools &amp; Resources.</a:t>
            </a:r>
          </a:p>
        </p:txBody>
      </p:sp>
      <p:sp>
        <p:nvSpPr>
          <p:cNvPr id="11"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12D3C0D1-4C08-FD62-0ACE-D5C9DBCD943A}"/>
              </a:ext>
            </a:extLst>
          </p:cNvPr>
          <p:cNvSpPr txBox="1"/>
          <p:nvPr/>
        </p:nvSpPr>
        <p:spPr>
          <a:xfrm>
            <a:off x="607125" y="98571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 Driver Download</a:t>
            </a:r>
          </a:p>
        </p:txBody>
      </p:sp>
    </p:spTree>
    <p:extLst>
      <p:ext uri="{BB962C8B-B14F-4D97-AF65-F5344CB8AC3E}">
        <p14:creationId xmlns:p14="http://schemas.microsoft.com/office/powerpoint/2010/main" val="131945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srcRect l="4659" r="5618"/>
          <a:stretch/>
        </p:blipFill>
        <p:spPr>
          <a:xfrm>
            <a:off x="1943973" y="1596044"/>
            <a:ext cx="8162475" cy="4787580"/>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943147" y="4419767"/>
            <a:ext cx="2712410" cy="1270764"/>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5655557" y="4419767"/>
            <a:ext cx="3580249"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3: Select “Marvell Public Drivers” in CATEGORY section.</a:t>
            </a:r>
          </a:p>
        </p:txBody>
      </p:sp>
      <p:sp>
        <p:nvSpPr>
          <p:cNvPr id="11"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0B949D0E-90E5-6E7F-C645-334D8EDD896D}"/>
              </a:ext>
            </a:extLst>
          </p:cNvPr>
          <p:cNvSpPr txBox="1"/>
          <p:nvPr/>
        </p:nvSpPr>
        <p:spPr>
          <a:xfrm>
            <a:off x="607125" y="98571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 Driver Download</a:t>
            </a:r>
          </a:p>
        </p:txBody>
      </p:sp>
    </p:spTree>
    <p:extLst>
      <p:ext uri="{BB962C8B-B14F-4D97-AF65-F5344CB8AC3E}">
        <p14:creationId xmlns:p14="http://schemas.microsoft.com/office/powerpoint/2010/main" val="150943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srcRect l="7360" r="8369" b="5423"/>
          <a:stretch/>
        </p:blipFill>
        <p:spPr>
          <a:xfrm>
            <a:off x="1941069" y="1714272"/>
            <a:ext cx="8104910" cy="4801330"/>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5450365" y="4785175"/>
            <a:ext cx="2709644" cy="1295706"/>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160009" y="4785175"/>
            <a:ext cx="3107873"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4: Select “Windows” in PLATFORM/OS section.</a:t>
            </a:r>
          </a:p>
        </p:txBody>
      </p:sp>
      <p:sp>
        <p:nvSpPr>
          <p:cNvPr id="11"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FB9E73A5-B572-7167-72F6-94174A168692}"/>
              </a:ext>
            </a:extLst>
          </p:cNvPr>
          <p:cNvSpPr txBox="1"/>
          <p:nvPr/>
        </p:nvSpPr>
        <p:spPr>
          <a:xfrm>
            <a:off x="607125" y="98571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 Driver Download</a:t>
            </a:r>
          </a:p>
        </p:txBody>
      </p:sp>
    </p:spTree>
    <p:extLst>
      <p:ext uri="{BB962C8B-B14F-4D97-AF65-F5344CB8AC3E}">
        <p14:creationId xmlns:p14="http://schemas.microsoft.com/office/powerpoint/2010/main" val="262462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3"/>
          <a:srcRect l="8777" r="9314" b="6044"/>
          <a:stretch/>
        </p:blipFill>
        <p:spPr>
          <a:xfrm>
            <a:off x="1999210" y="1594928"/>
            <a:ext cx="8193579" cy="4989530"/>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802049" y="3570192"/>
            <a:ext cx="2810311" cy="245338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5612360" y="3570192"/>
            <a:ext cx="3415262"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5: Select “AQC107” in PART NUMBER section and apply.</a:t>
            </a:r>
          </a:p>
        </p:txBody>
      </p:sp>
      <p:sp>
        <p:nvSpPr>
          <p:cNvPr id="8" name="矩形 7">
            <a:extLst>
              <a:ext uri="{FF2B5EF4-FFF2-40B4-BE49-F238E27FC236}">
                <a16:creationId xmlns:a16="http://schemas.microsoft.com/office/drawing/2014/main" id="{73CE2083-4941-19AA-6A6A-A2F4B5C2B69F}"/>
              </a:ext>
            </a:extLst>
          </p:cNvPr>
          <p:cNvSpPr/>
          <p:nvPr/>
        </p:nvSpPr>
        <p:spPr>
          <a:xfrm>
            <a:off x="2870814" y="6101541"/>
            <a:ext cx="820037" cy="36721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A3E25A94-7A9E-70BF-86C0-C9CEC0C9A367}"/>
              </a:ext>
            </a:extLst>
          </p:cNvPr>
          <p:cNvSpPr txBox="1"/>
          <p:nvPr/>
        </p:nvSpPr>
        <p:spPr>
          <a:xfrm>
            <a:off x="607125" y="98571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 Driver Download</a:t>
            </a:r>
          </a:p>
        </p:txBody>
      </p:sp>
    </p:spTree>
    <p:extLst>
      <p:ext uri="{BB962C8B-B14F-4D97-AF65-F5344CB8AC3E}">
        <p14:creationId xmlns:p14="http://schemas.microsoft.com/office/powerpoint/2010/main" val="286108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srcRect l="9126" r="9354" b="5920"/>
          <a:stretch/>
        </p:blipFill>
        <p:spPr>
          <a:xfrm>
            <a:off x="776284" y="1644617"/>
            <a:ext cx="7880465" cy="4851207"/>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1593232" y="4866529"/>
            <a:ext cx="5182070" cy="53201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6775302" y="3828884"/>
            <a:ext cx="4686229" cy="1569660"/>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tLang="zh-TW" sz="1600" b="1">
                <a:solidFill>
                  <a:schemeClr val="bg1"/>
                </a:solidFill>
                <a:cs typeface="Arial"/>
              </a:rPr>
              <a:t>Step 6:</a:t>
            </a:r>
            <a:r>
              <a:rPr lang="zh-TW" altLang="en-US" sz="1600" b="1">
                <a:solidFill>
                  <a:schemeClr val="bg1"/>
                </a:solidFill>
                <a:cs typeface="Arial"/>
              </a:rPr>
              <a:t> </a:t>
            </a:r>
            <a:r>
              <a:rPr lang="en-US" altLang="zh-TW" sz="1600" b="1">
                <a:solidFill>
                  <a:schemeClr val="bg1"/>
                </a:solidFill>
                <a:cs typeface="Arial"/>
              </a:rPr>
              <a:t>After applying the search criteria, you will see Results Found at the bottom, click "Marvell </a:t>
            </a:r>
            <a:r>
              <a:rPr lang="en-US" altLang="zh-TW" sz="1600" b="1" err="1">
                <a:solidFill>
                  <a:schemeClr val="bg1"/>
                </a:solidFill>
                <a:cs typeface="Arial"/>
              </a:rPr>
              <a:t>AQtion</a:t>
            </a:r>
            <a:r>
              <a:rPr lang="en-US" altLang="zh-TW" sz="1600" b="1">
                <a:solidFill>
                  <a:schemeClr val="bg1"/>
                </a:solidFill>
                <a:cs typeface="Arial"/>
              </a:rPr>
              <a:t> Windows 10 and 11 64-bit Driver" to download and install the driver, and then you can use the QXG-10G2T Network Expansion Card in Windows 10/11 OS.</a:t>
            </a:r>
          </a:p>
        </p:txBody>
      </p:sp>
      <p:sp>
        <p:nvSpPr>
          <p:cNvPr id="11"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FE05DE0A-6AF1-1904-AF46-FE265818DCD4}"/>
              </a:ext>
            </a:extLst>
          </p:cNvPr>
          <p:cNvSpPr txBox="1"/>
          <p:nvPr/>
        </p:nvSpPr>
        <p:spPr>
          <a:xfrm>
            <a:off x="607125" y="985714"/>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Windows 10/11 Driver Download</a:t>
            </a:r>
          </a:p>
        </p:txBody>
      </p:sp>
    </p:spTree>
    <p:extLst>
      <p:ext uri="{BB962C8B-B14F-4D97-AF65-F5344CB8AC3E}">
        <p14:creationId xmlns:p14="http://schemas.microsoft.com/office/powerpoint/2010/main" val="296909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srcRect l="8789" r="9510" b="26988"/>
          <a:stretch/>
        </p:blipFill>
        <p:spPr>
          <a:xfrm>
            <a:off x="2206568" y="2448095"/>
            <a:ext cx="8163098" cy="3874973"/>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5727594" y="4082389"/>
            <a:ext cx="2776755" cy="1295706"/>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8504349" y="4082389"/>
            <a:ext cx="3107873"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4: Select “LINUX” in PLATFORM/OS session.</a:t>
            </a:r>
          </a:p>
        </p:txBody>
      </p:sp>
      <p:sp>
        <p:nvSpPr>
          <p:cNvPr id="8" name="文字方塊 7">
            <a:extLst>
              <a:ext uri="{FF2B5EF4-FFF2-40B4-BE49-F238E27FC236}">
                <a16:creationId xmlns:a16="http://schemas.microsoft.com/office/drawing/2014/main" id="{7FBA2449-A5F1-E257-9A4A-89CD8484FD5E}"/>
              </a:ext>
            </a:extLst>
          </p:cNvPr>
          <p:cNvSpPr txBox="1"/>
          <p:nvPr/>
        </p:nvSpPr>
        <p:spPr>
          <a:xfrm>
            <a:off x="607125" y="1940264"/>
            <a:ext cx="7465457" cy="1015663"/>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cs typeface="Arial"/>
              </a:rPr>
              <a:t>Step 1 to Step 3 are the same as the Windows 10/11 driver download, please refer to the previous section of the presentation to complete and enter the Step 4 action page.</a:t>
            </a:r>
          </a:p>
        </p:txBody>
      </p:sp>
      <p:sp>
        <p:nvSpPr>
          <p:cNvPr id="10" name="文字方塊 9">
            <a:extLst>
              <a:ext uri="{FF2B5EF4-FFF2-40B4-BE49-F238E27FC236}">
                <a16:creationId xmlns:a16="http://schemas.microsoft.com/office/drawing/2014/main" id="{9EE816AB-279A-7C4A-34D9-E48037D17D22}"/>
              </a:ext>
            </a:extLst>
          </p:cNvPr>
          <p:cNvSpPr txBox="1"/>
          <p:nvPr/>
        </p:nvSpPr>
        <p:spPr>
          <a:xfrm>
            <a:off x="607125" y="957703"/>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Ubuntu Driver Download</a:t>
            </a:r>
          </a:p>
        </p:txBody>
      </p:sp>
      <p:sp>
        <p:nvSpPr>
          <p:cNvPr id="11"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Tree>
    <p:extLst>
      <p:ext uri="{BB962C8B-B14F-4D97-AF65-F5344CB8AC3E}">
        <p14:creationId xmlns:p14="http://schemas.microsoft.com/office/powerpoint/2010/main" val="95524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3"/>
          <a:srcRect l="9267" r="9806" b="19876"/>
          <a:stretch/>
        </p:blipFill>
        <p:spPr>
          <a:xfrm>
            <a:off x="1772330" y="1838820"/>
            <a:ext cx="8312728" cy="4369069"/>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568944" y="3093410"/>
            <a:ext cx="2810311" cy="2453385"/>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5379255" y="3093410"/>
            <a:ext cx="3548544"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5:</a:t>
            </a:r>
            <a:r>
              <a:rPr lang="zh-TW" altLang="en-US" sz="1600" b="1">
                <a:solidFill>
                  <a:schemeClr val="bg1"/>
                </a:solidFill>
                <a:cs typeface="Arial"/>
              </a:rPr>
              <a:t> </a:t>
            </a:r>
            <a:r>
              <a:rPr lang="en-US" altLang="zh-TW" sz="1600" b="1">
                <a:solidFill>
                  <a:schemeClr val="bg1"/>
                </a:solidFill>
                <a:cs typeface="Arial"/>
              </a:rPr>
              <a:t>Select “AQC107” in PART NUMBER section and apply.</a:t>
            </a:r>
          </a:p>
        </p:txBody>
      </p:sp>
      <p:sp>
        <p:nvSpPr>
          <p:cNvPr id="8" name="矩形 7">
            <a:extLst>
              <a:ext uri="{FF2B5EF4-FFF2-40B4-BE49-F238E27FC236}">
                <a16:creationId xmlns:a16="http://schemas.microsoft.com/office/drawing/2014/main" id="{73CE2083-4941-19AA-6A6A-A2F4B5C2B69F}"/>
              </a:ext>
            </a:extLst>
          </p:cNvPr>
          <p:cNvSpPr/>
          <p:nvPr/>
        </p:nvSpPr>
        <p:spPr>
          <a:xfrm>
            <a:off x="2617101" y="5413251"/>
            <a:ext cx="905427" cy="407920"/>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D74DAEF6-E206-D051-867A-D388CE98BCC1}"/>
              </a:ext>
            </a:extLst>
          </p:cNvPr>
          <p:cNvSpPr txBox="1"/>
          <p:nvPr/>
        </p:nvSpPr>
        <p:spPr>
          <a:xfrm>
            <a:off x="607125" y="957703"/>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Ubuntu Driver Download</a:t>
            </a:r>
          </a:p>
        </p:txBody>
      </p:sp>
    </p:spTree>
    <p:extLst>
      <p:ext uri="{BB962C8B-B14F-4D97-AF65-F5344CB8AC3E}">
        <p14:creationId xmlns:p14="http://schemas.microsoft.com/office/powerpoint/2010/main" val="56153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srcRect l="9442" r="9827" b="10287"/>
          <a:stretch/>
        </p:blipFill>
        <p:spPr>
          <a:xfrm>
            <a:off x="1470684" y="1698691"/>
            <a:ext cx="8005156" cy="4701578"/>
          </a:xfrm>
          <a:prstGeom prst="rect">
            <a:avLst/>
          </a:prstGeom>
        </p:spPr>
      </p:pic>
      <p:sp>
        <p:nvSpPr>
          <p:cNvPr id="4" name="矩形 3">
            <a:extLst>
              <a:ext uri="{FF2B5EF4-FFF2-40B4-BE49-F238E27FC236}">
                <a16:creationId xmlns:a16="http://schemas.microsoft.com/office/drawing/2014/main" id="{73CE2083-4941-19AA-6A6A-A2F4B5C2B69F}"/>
              </a:ext>
            </a:extLst>
          </p:cNvPr>
          <p:cNvSpPr/>
          <p:nvPr/>
        </p:nvSpPr>
        <p:spPr>
          <a:xfrm>
            <a:off x="2258937" y="5729332"/>
            <a:ext cx="5389490" cy="448887"/>
          </a:xfrm>
          <a:prstGeom prst="rect">
            <a:avLst/>
          </a:prstGeom>
          <a:solidFill>
            <a:srgbClr val="92D050">
              <a:alpha val="2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7FBA2449-A5F1-E257-9A4A-89CD8484FD5E}"/>
              </a:ext>
            </a:extLst>
          </p:cNvPr>
          <p:cNvSpPr txBox="1"/>
          <p:nvPr/>
        </p:nvSpPr>
        <p:spPr>
          <a:xfrm>
            <a:off x="7648427" y="4362337"/>
            <a:ext cx="3844635" cy="1815882"/>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tLang="zh-TW" sz="1600" b="1">
                <a:solidFill>
                  <a:schemeClr val="bg1"/>
                </a:solidFill>
                <a:cs typeface="Arial"/>
              </a:rPr>
              <a:t>Step 6:</a:t>
            </a:r>
            <a:r>
              <a:rPr lang="zh-TW" altLang="en-US" sz="1600" b="1">
                <a:solidFill>
                  <a:schemeClr val="bg1"/>
                </a:solidFill>
                <a:cs typeface="Arial"/>
              </a:rPr>
              <a:t> </a:t>
            </a:r>
            <a:r>
              <a:rPr lang="en-US" altLang="zh-TW" sz="1600" b="1">
                <a:solidFill>
                  <a:schemeClr val="bg1"/>
                </a:solidFill>
                <a:cs typeface="Arial"/>
              </a:rPr>
              <a:t>After applying the search criteria, you will see Results Found at the bottom, click "Marvell </a:t>
            </a:r>
            <a:r>
              <a:rPr lang="en-US" altLang="zh-TW" sz="1600" b="1" err="1">
                <a:solidFill>
                  <a:schemeClr val="bg1"/>
                </a:solidFill>
                <a:cs typeface="Arial"/>
              </a:rPr>
              <a:t>AQtion</a:t>
            </a:r>
            <a:r>
              <a:rPr lang="en-US" altLang="zh-TW" sz="1600" b="1">
                <a:solidFill>
                  <a:schemeClr val="bg1"/>
                </a:solidFill>
                <a:cs typeface="Arial"/>
              </a:rPr>
              <a:t> Linux Driver" to download and install the driver, you can use QXG-10G2T network expansion card in Ubuntu OS.</a:t>
            </a:r>
          </a:p>
        </p:txBody>
      </p:sp>
      <p:sp>
        <p:nvSpPr>
          <p:cNvPr id="11" name="標題 8">
            <a:extLst>
              <a:ext uri="{FF2B5EF4-FFF2-40B4-BE49-F238E27FC236}">
                <a16:creationId xmlns:a16="http://schemas.microsoft.com/office/drawing/2014/main" id="{E9F050A9-F0B0-F207-5AF8-C5BEE29F587F}"/>
              </a:ext>
            </a:extLst>
          </p:cNvPr>
          <p:cNvSpPr>
            <a:spLocks noGrp="1"/>
          </p:cNvSpPr>
          <p:nvPr>
            <p:ph type="title"/>
          </p:nvPr>
        </p:nvSpPr>
        <p:spPr>
          <a:xfrm>
            <a:off x="0" y="-20151"/>
            <a:ext cx="12192000" cy="1352551"/>
          </a:xfrm>
        </p:spPr>
        <p:txBody>
          <a:bodyPr/>
          <a:lstStyle/>
          <a:p>
            <a:r>
              <a:rPr lang="en-US" altLang="zh-TW"/>
              <a:t>Marvell official website NIC driver download</a:t>
            </a:r>
          </a:p>
        </p:txBody>
      </p:sp>
      <p:sp>
        <p:nvSpPr>
          <p:cNvPr id="2" name="文字方塊 1">
            <a:extLst>
              <a:ext uri="{FF2B5EF4-FFF2-40B4-BE49-F238E27FC236}">
                <a16:creationId xmlns:a16="http://schemas.microsoft.com/office/drawing/2014/main" id="{414DB21C-0B57-3015-1FE9-04FA087358E2}"/>
              </a:ext>
            </a:extLst>
          </p:cNvPr>
          <p:cNvSpPr txBox="1"/>
          <p:nvPr/>
        </p:nvSpPr>
        <p:spPr>
          <a:xfrm>
            <a:off x="607125" y="957703"/>
            <a:ext cx="50968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Ubuntu Driver Download</a:t>
            </a:r>
          </a:p>
        </p:txBody>
      </p:sp>
    </p:spTree>
    <p:extLst>
      <p:ext uri="{BB962C8B-B14F-4D97-AF65-F5344CB8AC3E}">
        <p14:creationId xmlns:p14="http://schemas.microsoft.com/office/powerpoint/2010/main" val="125036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7338C7D-694E-11BA-40A3-0DDEC08DD6C1}"/>
              </a:ext>
            </a:extLst>
          </p:cNvPr>
          <p:cNvSpPr txBox="1"/>
          <p:nvPr/>
        </p:nvSpPr>
        <p:spPr>
          <a:xfrm>
            <a:off x="642394" y="1607264"/>
            <a:ext cx="53030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chemeClr val="bg1"/>
                </a:solidFill>
              </a:rPr>
              <a:t>It's all about speed </a:t>
            </a:r>
          </a:p>
          <a:p>
            <a:r>
              <a:rPr lang="en-US" altLang="zh-TW" sz="2000" b="1">
                <a:solidFill>
                  <a:schemeClr val="bg1"/>
                </a:solidFill>
              </a:rPr>
              <a:t>10GbE delivers outstanding performance in small network environments</a:t>
            </a:r>
            <a:endParaRPr lang="zh-TW" altLang="en-US" sz="2000" b="1">
              <a:solidFill>
                <a:schemeClr val="bg1"/>
              </a:solidFill>
              <a:cs typeface="Arial"/>
            </a:endParaRPr>
          </a:p>
        </p:txBody>
      </p:sp>
      <p:sp>
        <p:nvSpPr>
          <p:cNvPr id="4" name="文字方塊 3">
            <a:extLst>
              <a:ext uri="{FF2B5EF4-FFF2-40B4-BE49-F238E27FC236}">
                <a16:creationId xmlns:a16="http://schemas.microsoft.com/office/drawing/2014/main" id="{DEBC3273-BA7D-7A79-9D7A-A2826C830125}"/>
              </a:ext>
            </a:extLst>
          </p:cNvPr>
          <p:cNvSpPr txBox="1"/>
          <p:nvPr/>
        </p:nvSpPr>
        <p:spPr>
          <a:xfrm>
            <a:off x="608883" y="2553574"/>
            <a:ext cx="5303017" cy="3940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altLang="zh-TW" sz="1050">
                <a:solidFill>
                  <a:schemeClr val="bg1"/>
                </a:solidFill>
                <a:latin typeface="+mj-lt"/>
                <a:ea typeface="Microsoft JhengHei"/>
                <a:cs typeface="+mn-lt"/>
              </a:rPr>
              <a:t>In a SMB or SOHO environment, tools such as Airdrop or Cloud Access make it easy to transfer files. However, when there are a large number of files, the wait time becomes longer and delays occur between devices, causing many people to still use USB to share large files. To address the long wait times caused by device latency or the inconvenience of using USB, we highly recommend upgrading to a 10GbE network for small network environments. A 10GbE network can open a large file in seconds, allowing you to easily share and collaborate with friends, and conveniently backup large files to your computer or NAS over the network in minutes, without the use of USB.  Compared to a traditional 1Gbps network, all operations take 1/10th of the time, and 1/100th of the time compared to a 100Mbps network. If you're a </a:t>
            </a:r>
            <a:r>
              <a:rPr lang="en-US" altLang="zh-TW" sz="1050" err="1">
                <a:solidFill>
                  <a:schemeClr val="bg1"/>
                </a:solidFill>
                <a:latin typeface="+mj-lt"/>
                <a:ea typeface="Microsoft JhengHei"/>
                <a:cs typeface="+mn-lt"/>
              </a:rPr>
              <a:t>Youtuber</a:t>
            </a:r>
            <a:r>
              <a:rPr lang="en-US" altLang="zh-TW" sz="1050">
                <a:solidFill>
                  <a:schemeClr val="bg1"/>
                </a:solidFill>
                <a:latin typeface="+mj-lt"/>
                <a:ea typeface="Microsoft JhengHei"/>
                <a:cs typeface="+mn-lt"/>
              </a:rPr>
              <a:t>, an independent developer, or a user of large data transfers, upgrading to a 10GbE network is an option you won't want to miss. With the bandwidth provided by a 10GbE network, you can easily upload and centrally store your materials, program files, and valuable data to a NAS, providing you with a wide range of benefits that not only streamline your workflow, but also preserve the storage space of your workstations, which in turn saves waiting time and dramatically improves your work efficiency.</a:t>
            </a:r>
          </a:p>
        </p:txBody>
      </p:sp>
      <p:sp>
        <p:nvSpPr>
          <p:cNvPr id="2" name="標題 1">
            <a:extLst>
              <a:ext uri="{FF2B5EF4-FFF2-40B4-BE49-F238E27FC236}">
                <a16:creationId xmlns:a16="http://schemas.microsoft.com/office/drawing/2014/main" id="{881E65F2-BB43-7A9B-F21E-D39800648E79}"/>
              </a:ext>
            </a:extLst>
          </p:cNvPr>
          <p:cNvSpPr>
            <a:spLocks noGrp="1"/>
          </p:cNvSpPr>
          <p:nvPr>
            <p:ph type="title"/>
          </p:nvPr>
        </p:nvSpPr>
        <p:spPr/>
        <p:txBody>
          <a:bodyPr/>
          <a:lstStyle/>
          <a:p>
            <a:r>
              <a:rPr lang="en-US" altLang="zh-TW"/>
              <a:t>10GbE networks are already a necessity </a:t>
            </a:r>
            <a:br>
              <a:rPr lang="en-US" altLang="zh-TW"/>
            </a:br>
            <a:r>
              <a:rPr lang="en-US" altLang="zh-TW"/>
              <a:t>in business applications!</a:t>
            </a:r>
          </a:p>
        </p:txBody>
      </p:sp>
      <p:grpSp>
        <p:nvGrpSpPr>
          <p:cNvPr id="39" name="群組 38">
            <a:extLst>
              <a:ext uri="{FF2B5EF4-FFF2-40B4-BE49-F238E27FC236}">
                <a16:creationId xmlns:a16="http://schemas.microsoft.com/office/drawing/2014/main" id="{0C22A7C6-235E-F84F-767E-7C67ABD88C26}"/>
              </a:ext>
            </a:extLst>
          </p:cNvPr>
          <p:cNvGrpSpPr/>
          <p:nvPr/>
        </p:nvGrpSpPr>
        <p:grpSpPr>
          <a:xfrm>
            <a:off x="6096000" y="2207873"/>
            <a:ext cx="5147158" cy="4145180"/>
            <a:chOff x="1639386" y="2648639"/>
            <a:chExt cx="5282529" cy="4254200"/>
          </a:xfrm>
        </p:grpSpPr>
        <p:grpSp>
          <p:nvGrpSpPr>
            <p:cNvPr id="9" name="群組 8">
              <a:extLst>
                <a:ext uri="{FF2B5EF4-FFF2-40B4-BE49-F238E27FC236}">
                  <a16:creationId xmlns:a16="http://schemas.microsoft.com/office/drawing/2014/main" id="{BE15AFE7-6B65-058E-9C2D-6B434D550808}"/>
                </a:ext>
              </a:extLst>
            </p:cNvPr>
            <p:cNvGrpSpPr/>
            <p:nvPr/>
          </p:nvGrpSpPr>
          <p:grpSpPr>
            <a:xfrm>
              <a:off x="1639390" y="2648639"/>
              <a:ext cx="1785404" cy="1785404"/>
              <a:chOff x="898955" y="3171275"/>
              <a:chExt cx="1445654" cy="1445654"/>
            </a:xfrm>
          </p:grpSpPr>
          <p:sp>
            <p:nvSpPr>
              <p:cNvPr id="7" name="橢圓 6">
                <a:extLst>
                  <a:ext uri="{FF2B5EF4-FFF2-40B4-BE49-F238E27FC236}">
                    <a16:creationId xmlns:a16="http://schemas.microsoft.com/office/drawing/2014/main" id="{BA619FAB-8244-0B7F-265C-9ED553F803B7}"/>
                  </a:ext>
                </a:extLst>
              </p:cNvPr>
              <p:cNvSpPr/>
              <p:nvPr/>
            </p:nvSpPr>
            <p:spPr>
              <a:xfrm>
                <a:off x="898955" y="3171275"/>
                <a:ext cx="1445654" cy="1445654"/>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210A89FA-948C-26B6-F566-046FD180B79A}"/>
                  </a:ext>
                </a:extLst>
              </p:cNvPr>
              <p:cNvSpPr/>
              <p:nvPr/>
            </p:nvSpPr>
            <p:spPr>
              <a:xfrm>
                <a:off x="1002939" y="3275259"/>
                <a:ext cx="1237684" cy="1237684"/>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文字方塊 10">
              <a:extLst>
                <a:ext uri="{FF2B5EF4-FFF2-40B4-BE49-F238E27FC236}">
                  <a16:creationId xmlns:a16="http://schemas.microsoft.com/office/drawing/2014/main" id="{E6DEC2E1-0142-8F31-79FC-A5145F7DF0A2}"/>
                </a:ext>
              </a:extLst>
            </p:cNvPr>
            <p:cNvSpPr txBox="1"/>
            <p:nvPr/>
          </p:nvSpPr>
          <p:spPr>
            <a:xfrm>
              <a:off x="1639386" y="3234113"/>
              <a:ext cx="1785406" cy="584775"/>
            </a:xfrm>
            <a:prstGeom prst="rect">
              <a:avLst/>
            </a:prstGeom>
            <a:noFill/>
          </p:spPr>
          <p:txBody>
            <a:bodyPr wrap="square">
              <a:spAutoFit/>
            </a:bodyPr>
            <a:lstStyle/>
            <a:p>
              <a:pPr algn="ctr"/>
              <a:r>
                <a:rPr lang="en-US" altLang="zh-TW" sz="3200" b="1">
                  <a:solidFill>
                    <a:schemeClr val="bg1"/>
                  </a:solidFill>
                </a:rPr>
                <a:t>10GbE</a:t>
              </a:r>
              <a:endParaRPr lang="zh-TW" altLang="en-US" sz="3200">
                <a:solidFill>
                  <a:schemeClr val="bg1"/>
                </a:solidFill>
              </a:endParaRPr>
            </a:p>
          </p:txBody>
        </p:sp>
        <p:grpSp>
          <p:nvGrpSpPr>
            <p:cNvPr id="16" name="群組 15">
              <a:extLst>
                <a:ext uri="{FF2B5EF4-FFF2-40B4-BE49-F238E27FC236}">
                  <a16:creationId xmlns:a16="http://schemas.microsoft.com/office/drawing/2014/main" id="{E44064A5-BB6E-836F-A95E-1BF60C8F7FE2}"/>
                </a:ext>
              </a:extLst>
            </p:cNvPr>
            <p:cNvGrpSpPr/>
            <p:nvPr/>
          </p:nvGrpSpPr>
          <p:grpSpPr>
            <a:xfrm>
              <a:off x="4526925" y="5702510"/>
              <a:ext cx="1200329" cy="1200329"/>
              <a:chOff x="4287007" y="5467234"/>
              <a:chExt cx="1341457" cy="1341457"/>
            </a:xfrm>
          </p:grpSpPr>
          <p:grpSp>
            <p:nvGrpSpPr>
              <p:cNvPr id="12" name="群組 11">
                <a:extLst>
                  <a:ext uri="{FF2B5EF4-FFF2-40B4-BE49-F238E27FC236}">
                    <a16:creationId xmlns:a16="http://schemas.microsoft.com/office/drawing/2014/main" id="{48F81806-3175-1BF3-D751-73386A5FB4C1}"/>
                  </a:ext>
                </a:extLst>
              </p:cNvPr>
              <p:cNvGrpSpPr/>
              <p:nvPr/>
            </p:nvGrpSpPr>
            <p:grpSpPr>
              <a:xfrm>
                <a:off x="4287007" y="5467234"/>
                <a:ext cx="1341457" cy="1341457"/>
                <a:chOff x="1748272" y="4646923"/>
                <a:chExt cx="1086187" cy="1086187"/>
              </a:xfrm>
            </p:grpSpPr>
            <p:sp>
              <p:nvSpPr>
                <p:cNvPr id="13" name="橢圓 12">
                  <a:extLst>
                    <a:ext uri="{FF2B5EF4-FFF2-40B4-BE49-F238E27FC236}">
                      <a16:creationId xmlns:a16="http://schemas.microsoft.com/office/drawing/2014/main" id="{B830BEAA-A1F5-CD65-8DD8-5998E7794DCE}"/>
                    </a:ext>
                  </a:extLst>
                </p:cNvPr>
                <p:cNvSpPr/>
                <p:nvPr/>
              </p:nvSpPr>
              <p:spPr>
                <a:xfrm>
                  <a:off x="1748272" y="4646923"/>
                  <a:ext cx="1086187" cy="1086187"/>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7C8D94B9-05CC-ED03-1E36-F5C2A3BA436D}"/>
                    </a:ext>
                  </a:extLst>
                </p:cNvPr>
                <p:cNvSpPr/>
                <p:nvPr/>
              </p:nvSpPr>
              <p:spPr>
                <a:xfrm>
                  <a:off x="1826400" y="4725052"/>
                  <a:ext cx="929930" cy="929930"/>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文字方塊 14">
                <a:extLst>
                  <a:ext uri="{FF2B5EF4-FFF2-40B4-BE49-F238E27FC236}">
                    <a16:creationId xmlns:a16="http://schemas.microsoft.com/office/drawing/2014/main" id="{792EDFCD-865E-C2BD-65BD-0313A80D61DF}"/>
                  </a:ext>
                </a:extLst>
              </p:cNvPr>
              <p:cNvSpPr txBox="1"/>
              <p:nvPr/>
            </p:nvSpPr>
            <p:spPr>
              <a:xfrm>
                <a:off x="4287007" y="5907129"/>
                <a:ext cx="1341457" cy="461666"/>
              </a:xfrm>
              <a:prstGeom prst="rect">
                <a:avLst/>
              </a:prstGeom>
              <a:noFill/>
            </p:spPr>
            <p:txBody>
              <a:bodyPr wrap="square">
                <a:spAutoFit/>
              </a:bodyPr>
              <a:lstStyle/>
              <a:p>
                <a:pPr algn="ctr"/>
                <a:r>
                  <a:rPr lang="en-US" altLang="zh-TW" sz="2400" b="1">
                    <a:solidFill>
                      <a:schemeClr val="bg1"/>
                    </a:solidFill>
                  </a:rPr>
                  <a:t>NAS</a:t>
                </a:r>
                <a:endParaRPr lang="zh-TW" altLang="en-US" sz="2400">
                  <a:solidFill>
                    <a:schemeClr val="bg1"/>
                  </a:solidFill>
                </a:endParaRPr>
              </a:p>
            </p:txBody>
          </p:sp>
        </p:grpSp>
        <p:grpSp>
          <p:nvGrpSpPr>
            <p:cNvPr id="17" name="群組 16">
              <a:extLst>
                <a:ext uri="{FF2B5EF4-FFF2-40B4-BE49-F238E27FC236}">
                  <a16:creationId xmlns:a16="http://schemas.microsoft.com/office/drawing/2014/main" id="{69A33C74-7C86-397E-D2FF-46E23F60865E}"/>
                </a:ext>
              </a:extLst>
            </p:cNvPr>
            <p:cNvGrpSpPr/>
            <p:nvPr/>
          </p:nvGrpSpPr>
          <p:grpSpPr>
            <a:xfrm>
              <a:off x="5580458" y="3909002"/>
              <a:ext cx="1341457" cy="1341457"/>
              <a:chOff x="1659280" y="4275240"/>
              <a:chExt cx="1086187" cy="1086187"/>
            </a:xfrm>
          </p:grpSpPr>
          <p:sp>
            <p:nvSpPr>
              <p:cNvPr id="18" name="橢圓 17">
                <a:extLst>
                  <a:ext uri="{FF2B5EF4-FFF2-40B4-BE49-F238E27FC236}">
                    <a16:creationId xmlns:a16="http://schemas.microsoft.com/office/drawing/2014/main" id="{3695C773-C9B1-DDFB-12EC-DF84DBEE3A84}"/>
                  </a:ext>
                </a:extLst>
              </p:cNvPr>
              <p:cNvSpPr/>
              <p:nvPr/>
            </p:nvSpPr>
            <p:spPr>
              <a:xfrm>
                <a:off x="1659280" y="4275240"/>
                <a:ext cx="1086187" cy="1086187"/>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73152B10-6C58-D722-7BB6-E82F7818ECF8}"/>
                  </a:ext>
                </a:extLst>
              </p:cNvPr>
              <p:cNvSpPr/>
              <p:nvPr/>
            </p:nvSpPr>
            <p:spPr>
              <a:xfrm>
                <a:off x="1737408" y="4353366"/>
                <a:ext cx="929930" cy="929930"/>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文字方塊 19">
              <a:extLst>
                <a:ext uri="{FF2B5EF4-FFF2-40B4-BE49-F238E27FC236}">
                  <a16:creationId xmlns:a16="http://schemas.microsoft.com/office/drawing/2014/main" id="{44095F8C-3509-7153-AD41-6D9CB46EAF28}"/>
                </a:ext>
              </a:extLst>
            </p:cNvPr>
            <p:cNvSpPr txBox="1"/>
            <p:nvPr/>
          </p:nvSpPr>
          <p:spPr>
            <a:xfrm>
              <a:off x="5580456" y="4309231"/>
              <a:ext cx="1341457" cy="646331"/>
            </a:xfrm>
            <a:prstGeom prst="rect">
              <a:avLst/>
            </a:prstGeom>
            <a:noFill/>
          </p:spPr>
          <p:txBody>
            <a:bodyPr wrap="square">
              <a:spAutoFit/>
            </a:bodyPr>
            <a:lstStyle/>
            <a:p>
              <a:pPr algn="ctr"/>
              <a:r>
                <a:rPr lang="en-US" altLang="zh-TW" b="1">
                  <a:solidFill>
                    <a:schemeClr val="bg1"/>
                  </a:solidFill>
                </a:rPr>
                <a:t>Multi-Gig Internet</a:t>
              </a:r>
              <a:endParaRPr lang="zh-TW" altLang="en-US">
                <a:solidFill>
                  <a:schemeClr val="bg1"/>
                </a:solidFill>
              </a:endParaRPr>
            </a:p>
          </p:txBody>
        </p:sp>
        <p:grpSp>
          <p:nvGrpSpPr>
            <p:cNvPr id="21" name="群組 20">
              <a:extLst>
                <a:ext uri="{FF2B5EF4-FFF2-40B4-BE49-F238E27FC236}">
                  <a16:creationId xmlns:a16="http://schemas.microsoft.com/office/drawing/2014/main" id="{E3C5A38F-ED31-5F49-7738-980692FF4110}"/>
                </a:ext>
              </a:extLst>
            </p:cNvPr>
            <p:cNvGrpSpPr/>
            <p:nvPr/>
          </p:nvGrpSpPr>
          <p:grpSpPr>
            <a:xfrm>
              <a:off x="1753552" y="4891092"/>
              <a:ext cx="1182014" cy="1182012"/>
              <a:chOff x="4840996" y="4942063"/>
              <a:chExt cx="1341459" cy="1341457"/>
            </a:xfrm>
          </p:grpSpPr>
          <p:grpSp>
            <p:nvGrpSpPr>
              <p:cNvPr id="22" name="群組 21">
                <a:extLst>
                  <a:ext uri="{FF2B5EF4-FFF2-40B4-BE49-F238E27FC236}">
                    <a16:creationId xmlns:a16="http://schemas.microsoft.com/office/drawing/2014/main" id="{E4390A0D-A82C-4F61-3159-8E0322DEAD59}"/>
                  </a:ext>
                </a:extLst>
              </p:cNvPr>
              <p:cNvGrpSpPr/>
              <p:nvPr/>
            </p:nvGrpSpPr>
            <p:grpSpPr>
              <a:xfrm>
                <a:off x="4840998" y="4942063"/>
                <a:ext cx="1341457" cy="1341457"/>
                <a:chOff x="2196842" y="4221688"/>
                <a:chExt cx="1086187" cy="1086187"/>
              </a:xfrm>
            </p:grpSpPr>
            <p:sp>
              <p:nvSpPr>
                <p:cNvPr id="24" name="橢圓 23">
                  <a:extLst>
                    <a:ext uri="{FF2B5EF4-FFF2-40B4-BE49-F238E27FC236}">
                      <a16:creationId xmlns:a16="http://schemas.microsoft.com/office/drawing/2014/main" id="{477D2C72-0A6F-C4D4-8433-C2FA778ECFA4}"/>
                    </a:ext>
                  </a:extLst>
                </p:cNvPr>
                <p:cNvSpPr/>
                <p:nvPr/>
              </p:nvSpPr>
              <p:spPr>
                <a:xfrm>
                  <a:off x="2196842" y="4221688"/>
                  <a:ext cx="1086187" cy="1086187"/>
                </a:xfrm>
                <a:prstGeom prst="ellipse">
                  <a:avLst/>
                </a:prstGeom>
                <a:noFill/>
                <a:ln w="19050">
                  <a:solidFill>
                    <a:srgbClr val="379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F5A86E1F-C13E-9598-5CC8-B1F77B2DD96A}"/>
                    </a:ext>
                  </a:extLst>
                </p:cNvPr>
                <p:cNvSpPr/>
                <p:nvPr/>
              </p:nvSpPr>
              <p:spPr>
                <a:xfrm>
                  <a:off x="2274970" y="4299818"/>
                  <a:ext cx="929930" cy="929930"/>
                </a:xfrm>
                <a:prstGeom prst="ellipse">
                  <a:avLst/>
                </a:prstGeom>
                <a:gradFill flip="none" rotWithShape="1">
                  <a:gsLst>
                    <a:gs pos="0">
                      <a:srgbClr val="2600FF"/>
                    </a:gs>
                    <a:gs pos="100000">
                      <a:srgbClr val="379AED"/>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 name="文字方塊 22">
                <a:extLst>
                  <a:ext uri="{FF2B5EF4-FFF2-40B4-BE49-F238E27FC236}">
                    <a16:creationId xmlns:a16="http://schemas.microsoft.com/office/drawing/2014/main" id="{3224CC7A-8310-AE78-34BC-C9CA88253BB0}"/>
                  </a:ext>
                </a:extLst>
              </p:cNvPr>
              <p:cNvSpPr txBox="1"/>
              <p:nvPr/>
            </p:nvSpPr>
            <p:spPr>
              <a:xfrm>
                <a:off x="4840996" y="5381958"/>
                <a:ext cx="1341457" cy="447153"/>
              </a:xfrm>
              <a:prstGeom prst="rect">
                <a:avLst/>
              </a:prstGeom>
              <a:noFill/>
            </p:spPr>
            <p:txBody>
              <a:bodyPr wrap="square">
                <a:spAutoFit/>
              </a:bodyPr>
              <a:lstStyle/>
              <a:p>
                <a:pPr algn="ctr"/>
                <a:r>
                  <a:rPr lang="en-US" altLang="zh-TW" sz="2000" b="1">
                    <a:solidFill>
                      <a:schemeClr val="bg1"/>
                    </a:solidFill>
                  </a:rPr>
                  <a:t>Wi-Fi 6</a:t>
                </a:r>
                <a:endParaRPr lang="zh-TW" altLang="en-US" sz="2000">
                  <a:solidFill>
                    <a:schemeClr val="bg1"/>
                  </a:solidFill>
                </a:endParaRPr>
              </a:p>
            </p:txBody>
          </p:sp>
        </p:grpSp>
        <p:cxnSp>
          <p:nvCxnSpPr>
            <p:cNvPr id="27" name="直線接點 26">
              <a:extLst>
                <a:ext uri="{FF2B5EF4-FFF2-40B4-BE49-F238E27FC236}">
                  <a16:creationId xmlns:a16="http://schemas.microsoft.com/office/drawing/2014/main" id="{DA06A1E4-7E85-6104-5A80-69B8766E1E33}"/>
                </a:ext>
              </a:extLst>
            </p:cNvPr>
            <p:cNvCxnSpPr>
              <a:cxnSpLocks/>
              <a:stCxn id="24" idx="0"/>
              <a:endCxn id="7" idx="4"/>
            </p:cNvCxnSpPr>
            <p:nvPr/>
          </p:nvCxnSpPr>
          <p:spPr>
            <a:xfrm flipV="1">
              <a:off x="2344560" y="4434043"/>
              <a:ext cx="187532" cy="457049"/>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29" name="直線接點 28">
              <a:extLst>
                <a:ext uri="{FF2B5EF4-FFF2-40B4-BE49-F238E27FC236}">
                  <a16:creationId xmlns:a16="http://schemas.microsoft.com/office/drawing/2014/main" id="{F1D82AA9-BF24-1A58-EA81-C49B50086C0C}"/>
                </a:ext>
              </a:extLst>
            </p:cNvPr>
            <p:cNvCxnSpPr>
              <a:cxnSpLocks/>
              <a:stCxn id="23" idx="3"/>
              <a:endCxn id="15" idx="1"/>
            </p:cNvCxnSpPr>
            <p:nvPr/>
          </p:nvCxnSpPr>
          <p:spPr>
            <a:xfrm>
              <a:off x="2935564" y="5475704"/>
              <a:ext cx="1591361" cy="826970"/>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32" name="直線接點 31">
              <a:extLst>
                <a:ext uri="{FF2B5EF4-FFF2-40B4-BE49-F238E27FC236}">
                  <a16:creationId xmlns:a16="http://schemas.microsoft.com/office/drawing/2014/main" id="{8989182D-EED7-052E-268E-DDE1F4CE318F}"/>
                </a:ext>
              </a:extLst>
            </p:cNvPr>
            <p:cNvCxnSpPr>
              <a:cxnSpLocks/>
              <a:endCxn id="18" idx="1"/>
            </p:cNvCxnSpPr>
            <p:nvPr/>
          </p:nvCxnSpPr>
          <p:spPr>
            <a:xfrm>
              <a:off x="3392859" y="3837707"/>
              <a:ext cx="2384051" cy="267747"/>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34" name="直線接點 33">
              <a:extLst>
                <a:ext uri="{FF2B5EF4-FFF2-40B4-BE49-F238E27FC236}">
                  <a16:creationId xmlns:a16="http://schemas.microsoft.com/office/drawing/2014/main" id="{9610AAF0-9361-D20C-D092-4009CA8F275E}"/>
                </a:ext>
              </a:extLst>
            </p:cNvPr>
            <p:cNvCxnSpPr>
              <a:cxnSpLocks/>
              <a:stCxn id="7" idx="5"/>
              <a:endCxn id="13" idx="1"/>
            </p:cNvCxnSpPr>
            <p:nvPr/>
          </p:nvCxnSpPr>
          <p:spPr>
            <a:xfrm>
              <a:off x="3163328" y="4172577"/>
              <a:ext cx="1539380" cy="1705717"/>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cxnSp>
          <p:nvCxnSpPr>
            <p:cNvPr id="36" name="直線接點 35">
              <a:extLst>
                <a:ext uri="{FF2B5EF4-FFF2-40B4-BE49-F238E27FC236}">
                  <a16:creationId xmlns:a16="http://schemas.microsoft.com/office/drawing/2014/main" id="{CCEA6539-D980-A3B8-750C-425F27D82B35}"/>
                </a:ext>
              </a:extLst>
            </p:cNvPr>
            <p:cNvCxnSpPr>
              <a:cxnSpLocks/>
              <a:stCxn id="13" idx="7"/>
              <a:endCxn id="18" idx="4"/>
            </p:cNvCxnSpPr>
            <p:nvPr/>
          </p:nvCxnSpPr>
          <p:spPr>
            <a:xfrm flipV="1">
              <a:off x="5551470" y="5250459"/>
              <a:ext cx="699717" cy="627835"/>
            </a:xfrm>
            <a:prstGeom prst="line">
              <a:avLst/>
            </a:prstGeom>
            <a:noFill/>
            <a:ln w="28575">
              <a:solidFill>
                <a:srgbClr val="379AED"/>
              </a:solidFill>
              <a:prstDash val="dash"/>
            </a:ln>
          </p:spPr>
          <p:style>
            <a:lnRef idx="2">
              <a:schemeClr val="accent1">
                <a:shade val="15000"/>
              </a:schemeClr>
            </a:lnRef>
            <a:fillRef idx="1">
              <a:schemeClr val="accent1"/>
            </a:fillRef>
            <a:effectRef idx="0">
              <a:schemeClr val="accent1"/>
            </a:effectRef>
            <a:fontRef idx="minor">
              <a:schemeClr val="lt1"/>
            </a:fontRef>
          </p:style>
        </p:cxnSp>
      </p:grpSp>
      <p:sp>
        <p:nvSpPr>
          <p:cNvPr id="31" name="文字方塊 30"/>
          <p:cNvSpPr txBox="1"/>
          <p:nvPr/>
        </p:nvSpPr>
        <p:spPr>
          <a:xfrm>
            <a:off x="7239790" y="1810340"/>
            <a:ext cx="5058562" cy="1261884"/>
          </a:xfrm>
          <a:prstGeom prst="rect">
            <a:avLst/>
          </a:prstGeom>
          <a:noFill/>
        </p:spPr>
        <p:txBody>
          <a:bodyPr wrap="square" rtlCol="0">
            <a:spAutoFit/>
          </a:bodyPr>
          <a:lstStyle/>
          <a:p>
            <a:pPr algn="ctr"/>
            <a:r>
              <a:rPr lang="en-US" altLang="zh-TW" sz="2000" b="1">
                <a:solidFill>
                  <a:srgbClr val="3183C9"/>
                </a:solidFill>
                <a:latin typeface="+mj-lt"/>
              </a:rPr>
              <a:t>10GbE is an</a:t>
            </a:r>
            <a:r>
              <a:rPr lang="en-US" altLang="zh-TW" sz="2400" b="1">
                <a:solidFill>
                  <a:srgbClr val="3183C9"/>
                </a:solidFill>
                <a:latin typeface="+mj-lt"/>
              </a:rPr>
              <a:t> </a:t>
            </a:r>
          </a:p>
          <a:p>
            <a:pPr algn="ctr"/>
            <a:r>
              <a:rPr lang="en-US" altLang="zh-TW" sz="3200" b="1">
                <a:solidFill>
                  <a:srgbClr val="FFFFFF"/>
                </a:solidFill>
                <a:latin typeface="+mj-lt"/>
              </a:rPr>
              <a:t>essential foundation</a:t>
            </a:r>
            <a:r>
              <a:rPr lang="en-US" altLang="zh-TW" sz="2400" b="1">
                <a:solidFill>
                  <a:srgbClr val="44AED6"/>
                </a:solidFill>
                <a:latin typeface="+mj-lt"/>
              </a:rPr>
              <a:t> </a:t>
            </a:r>
          </a:p>
          <a:p>
            <a:pPr algn="ctr"/>
            <a:r>
              <a:rPr lang="en-US" altLang="zh-TW" sz="2000" b="1">
                <a:solidFill>
                  <a:srgbClr val="3183C9"/>
                </a:solidFill>
                <a:latin typeface="+mj-lt"/>
              </a:rPr>
              <a:t>for maximizing performance</a:t>
            </a:r>
            <a:endParaRPr lang="zh-TW" altLang="en-US" sz="3200" b="1">
              <a:solidFill>
                <a:srgbClr val="3183C9"/>
              </a:solidFill>
              <a:latin typeface="+mj-lt"/>
            </a:endParaRPr>
          </a:p>
        </p:txBody>
      </p:sp>
    </p:spTree>
    <p:extLst>
      <p:ext uri="{BB962C8B-B14F-4D97-AF65-F5344CB8AC3E}">
        <p14:creationId xmlns:p14="http://schemas.microsoft.com/office/powerpoint/2010/main" val="17538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627146" y="2178709"/>
            <a:ext cx="5217874" cy="1692771"/>
          </a:xfrm>
          <a:prstGeom prst="rect">
            <a:avLst/>
          </a:prstGeom>
          <a:noFill/>
        </p:spPr>
        <p:txBody>
          <a:bodyPr wrap="square" lIns="91440" tIns="45720" rIns="91440" bIns="45720" rtlCol="0" anchor="t">
            <a:spAutoFit/>
          </a:bodyPr>
          <a:lstStyle/>
          <a:p>
            <a:r>
              <a:rPr lang="en-US" altLang="zh-TW" sz="3600" b="1">
                <a:solidFill>
                  <a:schemeClr val="bg1"/>
                </a:solidFill>
              </a:rPr>
              <a:t>QXG-10G2T</a:t>
            </a:r>
            <a:r>
              <a:rPr lang="en-US" altLang="zh-TW" sz="3200" b="1">
                <a:solidFill>
                  <a:schemeClr val="bg1"/>
                </a:solidFill>
              </a:rPr>
              <a:t> </a:t>
            </a:r>
            <a:endParaRPr lang="en-US" altLang="zh-TW" sz="3200">
              <a:solidFill>
                <a:schemeClr val="bg1"/>
              </a:solidFill>
            </a:endParaRPr>
          </a:p>
          <a:p>
            <a:r>
              <a:rPr lang="en-US" altLang="zh-TW" sz="2400">
                <a:solidFill>
                  <a:schemeClr val="bg1"/>
                </a:solidFill>
              </a:rPr>
              <a:t>comes with a</a:t>
            </a:r>
            <a:r>
              <a:rPr lang="zh-TW" altLang="en-US" sz="2400">
                <a:solidFill>
                  <a:schemeClr val="bg1"/>
                </a:solidFill>
              </a:rPr>
              <a:t> </a:t>
            </a:r>
            <a:r>
              <a:rPr lang="en-US" altLang="zh-TW" sz="2400">
                <a:solidFill>
                  <a:schemeClr val="bg1"/>
                </a:solidFill>
              </a:rPr>
              <a:t>free </a:t>
            </a:r>
          </a:p>
          <a:p>
            <a:r>
              <a:rPr lang="en-US" altLang="zh-TW" sz="4400" b="1">
                <a:solidFill>
                  <a:srgbClr val="93F0FF"/>
                </a:solidFill>
              </a:rPr>
              <a:t>3-year</a:t>
            </a:r>
            <a:r>
              <a:rPr lang="en-US" altLang="zh-TW" sz="3200">
                <a:solidFill>
                  <a:schemeClr val="bg1"/>
                </a:solidFill>
              </a:rPr>
              <a:t> </a:t>
            </a:r>
            <a:r>
              <a:rPr lang="en-US" altLang="zh-TW" sz="2400">
                <a:solidFill>
                  <a:schemeClr val="bg1"/>
                </a:solidFill>
              </a:rPr>
              <a:t>product warranty</a:t>
            </a:r>
            <a:endParaRPr lang="zh-TW" altLang="en-US" sz="2400">
              <a:solidFill>
                <a:schemeClr val="bg1"/>
              </a:solidFill>
              <a:cs typeface="Arial"/>
            </a:endParaRPr>
          </a:p>
        </p:txBody>
      </p:sp>
      <p:sp>
        <p:nvSpPr>
          <p:cNvPr id="6" name="文字方塊 5">
            <a:extLst>
              <a:ext uri="{FF2B5EF4-FFF2-40B4-BE49-F238E27FC236}">
                <a16:creationId xmlns:a16="http://schemas.microsoft.com/office/drawing/2014/main" id="{69EA5B5A-7319-AB46-8FC4-C7487FC76FD6}"/>
              </a:ext>
            </a:extLst>
          </p:cNvPr>
          <p:cNvSpPr txBox="1"/>
          <p:nvPr/>
        </p:nvSpPr>
        <p:spPr>
          <a:xfrm>
            <a:off x="6627146" y="3871480"/>
            <a:ext cx="4873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dist"/>
            <a:r>
              <a:rPr lang="en-US" altLang="zh-TW">
                <a:solidFill>
                  <a:schemeClr val="bg1"/>
                </a:solidFill>
                <a:cs typeface="Arial"/>
              </a:rPr>
              <a:t>More information</a:t>
            </a:r>
            <a:r>
              <a:rPr lang="zh-TW" altLang="en-US">
                <a:solidFill>
                  <a:schemeClr val="bg1"/>
                </a:solidFill>
                <a:cs typeface="Arial"/>
              </a:rPr>
              <a:t>: </a:t>
            </a:r>
            <a:r>
              <a:rPr lang="en-US" altLang="zh-TW" b="1">
                <a:solidFill>
                  <a:srgbClr val="5B9BD5"/>
                </a:solidFill>
                <a:ea typeface="+mn-lt"/>
                <a:cs typeface="+mn-lt"/>
                <a:hlinkClick r:id="rId3">
                  <a:extLst>
                    <a:ext uri="{A12FA001-AC4F-418D-AE19-62706E023703}">
                      <ahyp:hlinkClr xmlns:ahyp="http://schemas.microsoft.com/office/drawing/2018/hyperlinkcolor" val="tx"/>
                    </a:ext>
                  </a:extLst>
                </a:hlinkClick>
              </a:rPr>
              <a:t> QNAP Warranty Service</a:t>
            </a:r>
            <a:endParaRPr lang="zh-TW" altLang="en-US" b="1">
              <a:solidFill>
                <a:schemeClr val="bg1"/>
              </a:solidFill>
            </a:endParaRPr>
          </a:p>
        </p:txBody>
      </p:sp>
      <p:sp>
        <p:nvSpPr>
          <p:cNvPr id="7" name="文字方塊 6">
            <a:extLst>
              <a:ext uri="{FF2B5EF4-FFF2-40B4-BE49-F238E27FC236}">
                <a16:creationId xmlns:a16="http://schemas.microsoft.com/office/drawing/2014/main" id="{577E4930-1127-68C6-BFD8-78198D11576B}"/>
              </a:ext>
            </a:extLst>
          </p:cNvPr>
          <p:cNvSpPr txBox="1"/>
          <p:nvPr/>
        </p:nvSpPr>
        <p:spPr>
          <a:xfrm>
            <a:off x="6710125" y="4363349"/>
            <a:ext cx="4790734" cy="523220"/>
          </a:xfrm>
          <a:prstGeom prst="rect">
            <a:avLst/>
          </a:prstGeom>
          <a:noFill/>
          <a:ln w="12700">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cs typeface="Arial"/>
              </a:rPr>
              <a:t>QNAP-Warranty Service Official Website</a:t>
            </a:r>
          </a:p>
          <a:p>
            <a:r>
              <a:rPr lang="en-US" sz="1400" b="1">
                <a:solidFill>
                  <a:schemeClr val="bg1"/>
                </a:solidFill>
                <a:ea typeface="+mn-lt"/>
                <a:cs typeface="+mn-lt"/>
              </a:rPr>
              <a:t>https://www.qnap.com/service/product-warranty/go/</a:t>
            </a:r>
            <a:endParaRPr lang="en-US" sz="1600" b="1">
              <a:solidFill>
                <a:schemeClr val="bg1"/>
              </a:solidFill>
              <a:ea typeface="+mn-lt"/>
              <a:cs typeface="+mn-lt"/>
            </a:endParaRPr>
          </a:p>
        </p:txBody>
      </p:sp>
      <p:sp>
        <p:nvSpPr>
          <p:cNvPr id="2" name="標題 1">
            <a:extLst>
              <a:ext uri="{FF2B5EF4-FFF2-40B4-BE49-F238E27FC236}">
                <a16:creationId xmlns:a16="http://schemas.microsoft.com/office/drawing/2014/main" id="{90A1BED1-4589-C85E-3296-97C199E140DD}"/>
              </a:ext>
            </a:extLst>
          </p:cNvPr>
          <p:cNvSpPr>
            <a:spLocks noGrp="1"/>
          </p:cNvSpPr>
          <p:nvPr>
            <p:ph type="title" idx="4294967295"/>
          </p:nvPr>
        </p:nvSpPr>
        <p:spPr>
          <a:xfrm>
            <a:off x="0" y="4763"/>
            <a:ext cx="12192000" cy="1352550"/>
          </a:xfrm>
        </p:spPr>
        <p:txBody>
          <a:bodyPr/>
          <a:lstStyle/>
          <a:p>
            <a:r>
              <a:rPr lang="en-US" altLang="zh-TW" sz="4000" b="1">
                <a:latin typeface="+mn-lt"/>
                <a:ea typeface="+mn-ea"/>
                <a:cs typeface="+mn-cs"/>
              </a:rPr>
              <a:t>QXG-10G2T </a:t>
            </a:r>
            <a:r>
              <a:rPr lang="zh-TW" altLang="en-US" sz="4000" b="1">
                <a:latin typeface="+mn-lt"/>
                <a:ea typeface="+mn-ea"/>
                <a:cs typeface="+mn-cs"/>
              </a:rPr>
              <a:t>享有 </a:t>
            </a:r>
            <a:r>
              <a:rPr lang="en-US" altLang="zh-TW" sz="4000" b="1">
                <a:latin typeface="+mn-lt"/>
                <a:ea typeface="+mn-ea"/>
                <a:cs typeface="+mn-cs"/>
              </a:rPr>
              <a:t>2 </a:t>
            </a:r>
            <a:r>
              <a:rPr lang="zh-TW" altLang="en-US" sz="4000" b="1">
                <a:latin typeface="+mn-lt"/>
                <a:ea typeface="+mn-ea"/>
                <a:cs typeface="+mn-cs"/>
              </a:rPr>
              <a:t>年的免費產品保固</a:t>
            </a:r>
            <a:endParaRPr lang="zh-TW" altLang="en-US"/>
          </a:p>
        </p:txBody>
      </p:sp>
    </p:spTree>
    <p:extLst>
      <p:ext uri="{BB962C8B-B14F-4D97-AF65-F5344CB8AC3E}">
        <p14:creationId xmlns:p14="http://schemas.microsoft.com/office/powerpoint/2010/main" val="499455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357327868"/>
              </p:ext>
            </p:extLst>
          </p:nvPr>
        </p:nvGraphicFramePr>
        <p:xfrm>
          <a:off x="618055" y="1819616"/>
          <a:ext cx="8060432" cy="4633366"/>
        </p:xfrm>
        <a:graphic>
          <a:graphicData uri="http://schemas.openxmlformats.org/drawingml/2006/table">
            <a:tbl>
              <a:tblPr firstRow="1" bandRow="1">
                <a:tableStyleId>{073A0DAA-6AF3-43AB-8588-CEC1D06C72B9}</a:tableStyleId>
              </a:tblPr>
              <a:tblGrid>
                <a:gridCol w="2316338">
                  <a:extLst>
                    <a:ext uri="{9D8B030D-6E8A-4147-A177-3AD203B41FA5}">
                      <a16:colId xmlns:a16="http://schemas.microsoft.com/office/drawing/2014/main" val="2675406519"/>
                    </a:ext>
                  </a:extLst>
                </a:gridCol>
                <a:gridCol w="5744094">
                  <a:extLst>
                    <a:ext uri="{9D8B030D-6E8A-4147-A177-3AD203B41FA5}">
                      <a16:colId xmlns:a16="http://schemas.microsoft.com/office/drawing/2014/main" val="569240623"/>
                    </a:ext>
                  </a:extLst>
                </a:gridCol>
              </a:tblGrid>
              <a:tr h="425711">
                <a:tc gridSpan="2">
                  <a:txBody>
                    <a:bodyPr/>
                    <a:lstStyle/>
                    <a:p>
                      <a:pPr algn="ctr"/>
                      <a:r>
                        <a:rPr lang="en-US" altLang="zh-TW" sz="2800">
                          <a:latin typeface="+mj-lt"/>
                        </a:rPr>
                        <a:t>QXG-10G2T</a:t>
                      </a:r>
                      <a:endParaRPr lang="zh-TW" altLang="en-US" sz="2800">
                        <a:latin typeface="+mj-lt"/>
                      </a:endParaRPr>
                    </a:p>
                  </a:txBody>
                  <a:tcPr/>
                </a:tc>
                <a:tc hMerge="1">
                  <a:txBody>
                    <a:bodyPr/>
                    <a:lstStyle/>
                    <a:p>
                      <a:endParaRPr lang="zh-TW" altLang="en-US"/>
                    </a:p>
                  </a:txBody>
                  <a:tcPr/>
                </a:tc>
                <a:extLst>
                  <a:ext uri="{0D108BD9-81ED-4DB2-BD59-A6C34878D82A}">
                    <a16:rowId xmlns:a16="http://schemas.microsoft.com/office/drawing/2014/main" val="3747308944"/>
                  </a:ext>
                </a:extLst>
              </a:tr>
              <a:tr h="345299">
                <a:tc>
                  <a:txBody>
                    <a:bodyPr/>
                    <a:lstStyle/>
                    <a:p>
                      <a:r>
                        <a:rPr lang="en-US" altLang="zh-TW" sz="1600" b="1">
                          <a:latin typeface="+mj-lt"/>
                          <a:ea typeface="微軟正黑體" panose="020B0604030504040204" pitchFamily="34" charset="-120"/>
                        </a:rPr>
                        <a:t>Network Controller</a:t>
                      </a:r>
                    </a:p>
                  </a:txBody>
                  <a:tcPr/>
                </a:tc>
                <a:tc>
                  <a:txBody>
                    <a:bodyPr/>
                    <a:lstStyle/>
                    <a:p>
                      <a:r>
                        <a:rPr lang="en-US" altLang="zh-TW" sz="1600" b="0">
                          <a:latin typeface="+mj-lt"/>
                          <a:ea typeface="微軟正黑體" panose="020B0604030504040204" pitchFamily="34" charset="-120"/>
                        </a:rPr>
                        <a:t>Marvell</a:t>
                      </a:r>
                      <a:r>
                        <a:rPr lang="en-US" altLang="zh-TW" sz="1600" b="0" baseline="0">
                          <a:latin typeface="+mj-lt"/>
                          <a:ea typeface="微軟正黑體" panose="020B0604030504040204" pitchFamily="34" charset="-120"/>
                        </a:rPr>
                        <a:t> AQtion AQC107</a:t>
                      </a:r>
                      <a:endParaRPr lang="zh-TW" altLang="en-US" sz="1600" b="0">
                        <a:latin typeface="+mj-lt"/>
                        <a:ea typeface="微軟正黑體" panose="020B0604030504040204" pitchFamily="34" charset="-120"/>
                      </a:endParaRPr>
                    </a:p>
                  </a:txBody>
                  <a:tcPr/>
                </a:tc>
                <a:extLst>
                  <a:ext uri="{0D108BD9-81ED-4DB2-BD59-A6C34878D82A}">
                    <a16:rowId xmlns:a16="http://schemas.microsoft.com/office/drawing/2014/main" val="2717388641"/>
                  </a:ext>
                </a:extLst>
              </a:tr>
              <a:tr h="345299">
                <a:tc>
                  <a:txBody>
                    <a:bodyPr/>
                    <a:lstStyle/>
                    <a:p>
                      <a:r>
                        <a:rPr lang="en-US" altLang="zh-TW" sz="1600" b="1">
                          <a:latin typeface="+mj-lt"/>
                          <a:ea typeface="微軟正黑體" panose="020B0604030504040204" pitchFamily="34" charset="-120"/>
                        </a:rPr>
                        <a:t>Transmission Speed</a:t>
                      </a:r>
                    </a:p>
                  </a:txBody>
                  <a:tcPr/>
                </a:tc>
                <a:tc>
                  <a:txBody>
                    <a:bodyPr/>
                    <a:lstStyle/>
                    <a:p>
                      <a:r>
                        <a:rPr lang="en-US" altLang="zh-TW" sz="1600" b="0">
                          <a:latin typeface="+mj-lt"/>
                          <a:ea typeface="微軟正黑體" panose="020B0604030504040204" pitchFamily="34" charset="-120"/>
                        </a:rPr>
                        <a:t>10/5/2.5/1GbE, 100M</a:t>
                      </a:r>
                      <a:endParaRPr lang="zh-TW" altLang="en-US" sz="1600" b="0">
                        <a:latin typeface="+mj-lt"/>
                        <a:ea typeface="微軟正黑體" panose="020B0604030504040204" pitchFamily="34" charset="-120"/>
                      </a:endParaRPr>
                    </a:p>
                  </a:txBody>
                  <a:tcPr/>
                </a:tc>
                <a:extLst>
                  <a:ext uri="{0D108BD9-81ED-4DB2-BD59-A6C34878D82A}">
                    <a16:rowId xmlns:a16="http://schemas.microsoft.com/office/drawing/2014/main" val="1448984704"/>
                  </a:ext>
                </a:extLst>
              </a:tr>
              <a:tr h="345299">
                <a:tc>
                  <a:txBody>
                    <a:bodyPr/>
                    <a:lstStyle/>
                    <a:p>
                      <a:r>
                        <a:rPr lang="en-US" altLang="zh-TW" sz="1600" b="1">
                          <a:latin typeface="+mj-lt"/>
                          <a:ea typeface="微軟正黑體" panose="020B0604030504040204" pitchFamily="34" charset="-120"/>
                        </a:rPr>
                        <a:t>Type of Port</a:t>
                      </a:r>
                    </a:p>
                  </a:txBody>
                  <a:tcPr/>
                </a:tc>
                <a:tc>
                  <a:txBody>
                    <a:bodyPr/>
                    <a:lstStyle/>
                    <a:p>
                      <a:r>
                        <a:rPr lang="en-US" altLang="zh-TW" sz="1600" b="0">
                          <a:latin typeface="+mj-lt"/>
                          <a:ea typeface="微軟正黑體" panose="020B0604030504040204" pitchFamily="34" charset="-120"/>
                        </a:rPr>
                        <a:t>NBASE-T</a:t>
                      </a:r>
                      <a:r>
                        <a:rPr lang="zh-TW" altLang="en-US" sz="1600" b="0">
                          <a:latin typeface="+mj-lt"/>
                          <a:ea typeface="微軟正黑體" panose="020B0604030504040204" pitchFamily="34" charset="-120"/>
                        </a:rPr>
                        <a:t>；</a:t>
                      </a:r>
                      <a:r>
                        <a:rPr lang="en-US" altLang="zh-TW" sz="1600" b="0">
                          <a:latin typeface="+mj-lt"/>
                          <a:ea typeface="微軟正黑體" panose="020B0604030504040204" pitchFamily="34" charset="-120"/>
                        </a:rPr>
                        <a:t>RJ45</a:t>
                      </a:r>
                      <a:endParaRPr lang="zh-TW" altLang="en-US" sz="1600" b="0">
                        <a:latin typeface="+mj-lt"/>
                        <a:ea typeface="微軟正黑體" panose="020B0604030504040204" pitchFamily="34" charset="-120"/>
                      </a:endParaRPr>
                    </a:p>
                  </a:txBody>
                  <a:tcPr/>
                </a:tc>
                <a:extLst>
                  <a:ext uri="{0D108BD9-81ED-4DB2-BD59-A6C34878D82A}">
                    <a16:rowId xmlns:a16="http://schemas.microsoft.com/office/drawing/2014/main" val="304493088"/>
                  </a:ext>
                </a:extLst>
              </a:tr>
              <a:tr h="345299">
                <a:tc>
                  <a:txBody>
                    <a:bodyPr/>
                    <a:lstStyle/>
                    <a:p>
                      <a:r>
                        <a:rPr lang="en-US" altLang="zh-TW" sz="1600" b="1">
                          <a:latin typeface="+mj-lt"/>
                          <a:ea typeface="微軟正黑體" panose="020B0604030504040204" pitchFamily="34" charset="-120"/>
                        </a:rPr>
                        <a:t>Number of Ports</a:t>
                      </a:r>
                    </a:p>
                  </a:txBody>
                  <a:tcPr/>
                </a:tc>
                <a:tc>
                  <a:txBody>
                    <a:bodyPr/>
                    <a:lstStyle/>
                    <a:p>
                      <a:r>
                        <a:rPr lang="en-US" altLang="zh-TW" sz="1600" b="0">
                          <a:latin typeface="+mj-lt"/>
                          <a:ea typeface="微軟正黑體" panose="020B0604030504040204" pitchFamily="34" charset="-120"/>
                        </a:rPr>
                        <a:t>2</a:t>
                      </a:r>
                      <a:endParaRPr lang="zh-TW" altLang="en-US" sz="1600" b="0">
                        <a:latin typeface="+mj-lt"/>
                        <a:ea typeface="微軟正黑體" panose="020B0604030504040204" pitchFamily="34" charset="-120"/>
                      </a:endParaRPr>
                    </a:p>
                  </a:txBody>
                  <a:tcPr/>
                </a:tc>
                <a:extLst>
                  <a:ext uri="{0D108BD9-81ED-4DB2-BD59-A6C34878D82A}">
                    <a16:rowId xmlns:a16="http://schemas.microsoft.com/office/drawing/2014/main" val="3505265087"/>
                  </a:ext>
                </a:extLst>
              </a:tr>
              <a:tr h="595995">
                <a:tc>
                  <a:txBody>
                    <a:bodyPr/>
                    <a:lstStyle/>
                    <a:p>
                      <a:r>
                        <a:rPr lang="en-US" altLang="zh-TW" sz="1600" b="1">
                          <a:latin typeface="+mj-lt"/>
                          <a:ea typeface="微軟正黑體" panose="020B0604030504040204" pitchFamily="34" charset="-120"/>
                        </a:rPr>
                        <a:t>Support for QNAP OS</a:t>
                      </a:r>
                    </a:p>
                  </a:txBody>
                  <a:tcPr/>
                </a:tc>
                <a:tc>
                  <a:txBody>
                    <a:bodyPr/>
                    <a:lstStyle/>
                    <a:p>
                      <a:r>
                        <a:rPr lang="en-US" altLang="zh-TW" sz="1600" b="0">
                          <a:latin typeface="+mj-lt"/>
                          <a:ea typeface="微軟正黑體" panose="020B0604030504040204" pitchFamily="34" charset="-120"/>
                        </a:rPr>
                        <a:t>QTS 5.0.1</a:t>
                      </a:r>
                      <a:r>
                        <a:rPr lang="en-US" altLang="zh-TW" sz="1600" b="0" baseline="0">
                          <a:latin typeface="+mj-lt"/>
                          <a:ea typeface="微軟正黑體" panose="020B0604030504040204" pitchFamily="34" charset="-120"/>
                        </a:rPr>
                        <a:t> or Later Updated Version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a:latin typeface="+mj-lt"/>
                          <a:ea typeface="微軟正黑體" panose="020B0604030504040204" pitchFamily="34" charset="-120"/>
                        </a:rPr>
                        <a:t>QuTS</a:t>
                      </a:r>
                      <a:r>
                        <a:rPr lang="zh-TW" altLang="en-US" sz="1600" b="0">
                          <a:latin typeface="+mj-lt"/>
                          <a:ea typeface="微軟正黑體" panose="020B0604030504040204" pitchFamily="34" charset="-120"/>
                        </a:rPr>
                        <a:t> </a:t>
                      </a:r>
                      <a:r>
                        <a:rPr lang="en-US" altLang="zh-TW" sz="1600" b="0">
                          <a:latin typeface="+mj-lt"/>
                          <a:ea typeface="微軟正黑體" panose="020B0604030504040204" pitchFamily="34" charset="-120"/>
                        </a:rPr>
                        <a:t>5.0.1</a:t>
                      </a:r>
                      <a:r>
                        <a:rPr lang="en-US" altLang="zh-TW" sz="1600" b="0" baseline="0">
                          <a:latin typeface="+mj-lt"/>
                          <a:ea typeface="微軟正黑體" panose="020B0604030504040204" pitchFamily="34" charset="-120"/>
                        </a:rPr>
                        <a:t> or Later Updated Version</a:t>
                      </a:r>
                    </a:p>
                  </a:txBody>
                  <a:tcPr/>
                </a:tc>
                <a:extLst>
                  <a:ext uri="{0D108BD9-81ED-4DB2-BD59-A6C34878D82A}">
                    <a16:rowId xmlns:a16="http://schemas.microsoft.com/office/drawing/2014/main" val="2102968462"/>
                  </a:ext>
                </a:extLst>
              </a:tr>
              <a:tr h="595995">
                <a:tc>
                  <a:txBody>
                    <a:bodyPr/>
                    <a:lstStyle/>
                    <a:p>
                      <a:r>
                        <a:rPr lang="en-US" altLang="zh-TW" sz="1600" b="1">
                          <a:latin typeface="+mj-lt"/>
                          <a:ea typeface="微軟正黑體" panose="020B0604030504040204" pitchFamily="34" charset="-120"/>
                        </a:rPr>
                        <a:t>Support for other OS</a:t>
                      </a:r>
                    </a:p>
                  </a:txBody>
                  <a:tcPr/>
                </a:tc>
                <a:tc>
                  <a:txBody>
                    <a:bodyPr/>
                    <a:lstStyle/>
                    <a:p>
                      <a:r>
                        <a:rPr lang="en-US" altLang="zh-TW" sz="1600" b="0">
                          <a:latin typeface="+mj-lt"/>
                          <a:ea typeface="微軟正黑體" panose="020B0604030504040204" pitchFamily="34" charset="-120"/>
                        </a:rPr>
                        <a:t>Windows</a:t>
                      </a:r>
                      <a:r>
                        <a:rPr lang="en-US" altLang="zh-TW" sz="1600" b="0" baseline="30000">
                          <a:latin typeface="+mj-lt"/>
                          <a:ea typeface="微軟正黑體" panose="020B0604030504040204" pitchFamily="34" charset="-120"/>
                        </a:rPr>
                        <a:t>®</a:t>
                      </a:r>
                      <a:r>
                        <a:rPr lang="en-US" altLang="zh-TW" sz="1600" b="0">
                          <a:latin typeface="+mj-lt"/>
                          <a:ea typeface="微軟正黑體" panose="020B0604030504040204" pitchFamily="34" charset="-120"/>
                        </a:rPr>
                        <a:t> (Driver installation required)</a:t>
                      </a:r>
                    </a:p>
                    <a:p>
                      <a:r>
                        <a:rPr lang="en-US" altLang="zh-TW" sz="1600" b="0">
                          <a:latin typeface="+mj-lt"/>
                          <a:ea typeface="微軟正黑體" panose="020B0604030504040204" pitchFamily="34" charset="-120"/>
                        </a:rPr>
                        <a:t>Ubuntu</a:t>
                      </a:r>
                      <a:r>
                        <a:rPr lang="en-US" altLang="zh-TW" sz="1600" b="0" kern="1200" baseline="30000">
                          <a:solidFill>
                            <a:schemeClr val="dk1"/>
                          </a:solidFill>
                          <a:latin typeface="+mj-lt"/>
                          <a:ea typeface="微軟正黑體" panose="020B0604030504040204" pitchFamily="34" charset="-120"/>
                          <a:cs typeface="+mn-cs"/>
                        </a:rPr>
                        <a:t>®</a:t>
                      </a:r>
                      <a:r>
                        <a:rPr lang="en-US" altLang="zh-TW" sz="1600" b="0">
                          <a:latin typeface="+mj-lt"/>
                          <a:ea typeface="微軟正黑體" panose="020B0604030504040204" pitchFamily="34" charset="-120"/>
                        </a:rPr>
                        <a:t> (Driver installation required)</a:t>
                      </a:r>
                      <a:endParaRPr lang="zh-TW" altLang="en-US" sz="1600" b="0">
                        <a:latin typeface="+mj-lt"/>
                        <a:ea typeface="微軟正黑體" panose="020B0604030504040204" pitchFamily="34" charset="-120"/>
                      </a:endParaRPr>
                    </a:p>
                  </a:txBody>
                  <a:tcPr/>
                </a:tc>
                <a:extLst>
                  <a:ext uri="{0D108BD9-81ED-4DB2-BD59-A6C34878D82A}">
                    <a16:rowId xmlns:a16="http://schemas.microsoft.com/office/drawing/2014/main" val="1066750925"/>
                  </a:ext>
                </a:extLst>
              </a:tr>
              <a:tr h="345299">
                <a:tc>
                  <a:txBody>
                    <a:bodyPr/>
                    <a:lstStyle/>
                    <a:p>
                      <a:r>
                        <a:rPr lang="en-US" altLang="zh-TW" sz="1600" b="1" err="1">
                          <a:latin typeface="+mj-lt"/>
                          <a:ea typeface="微軟正黑體" panose="020B0604030504040204" pitchFamily="34" charset="-120"/>
                        </a:rPr>
                        <a:t>PCIe</a:t>
                      </a:r>
                      <a:r>
                        <a:rPr lang="en-US" altLang="zh-TW" sz="1600" b="1">
                          <a:latin typeface="+mj-lt"/>
                          <a:ea typeface="微軟正黑體" panose="020B0604030504040204" pitchFamily="34" charset="-120"/>
                        </a:rPr>
                        <a:t> Interface</a:t>
                      </a:r>
                    </a:p>
                  </a:txBody>
                  <a:tcPr/>
                </a:tc>
                <a:tc>
                  <a:txBody>
                    <a:bodyPr/>
                    <a:lstStyle/>
                    <a:p>
                      <a:r>
                        <a:rPr lang="en-US" altLang="zh-TW" sz="1600" b="0">
                          <a:latin typeface="+mj-lt"/>
                          <a:ea typeface="微軟正黑體" panose="020B0604030504040204" pitchFamily="34" charset="-120"/>
                        </a:rPr>
                        <a:t>PCI Express 3.0 x 4</a:t>
                      </a:r>
                      <a:endParaRPr lang="zh-TW" altLang="en-US" sz="1600" b="0">
                        <a:latin typeface="+mj-lt"/>
                        <a:ea typeface="微軟正黑體" panose="020B0604030504040204" pitchFamily="34" charset="-120"/>
                      </a:endParaRPr>
                    </a:p>
                  </a:txBody>
                  <a:tcPr/>
                </a:tc>
                <a:extLst>
                  <a:ext uri="{0D108BD9-81ED-4DB2-BD59-A6C34878D82A}">
                    <a16:rowId xmlns:a16="http://schemas.microsoft.com/office/drawing/2014/main" val="86678813"/>
                  </a:ext>
                </a:extLst>
              </a:tr>
              <a:tr h="851422">
                <a:tc>
                  <a:txBody>
                    <a:bodyPr/>
                    <a:lstStyle/>
                    <a:p>
                      <a:r>
                        <a:rPr lang="en-US" altLang="zh-TW" sz="1600" b="1">
                          <a:latin typeface="+mj-lt"/>
                          <a:ea typeface="微軟正黑體" panose="020B0604030504040204" pitchFamily="34" charset="-120"/>
                        </a:rPr>
                        <a:t>Package Content</a:t>
                      </a:r>
                    </a:p>
                  </a:txBody>
                  <a:tcPr/>
                </a:tc>
                <a:tc>
                  <a:txBody>
                    <a:bodyPr/>
                    <a:lstStyle/>
                    <a:p>
                      <a:r>
                        <a:rPr lang="en-US" altLang="zh-TW" sz="1600" b="0">
                          <a:latin typeface="+mj-lt"/>
                          <a:ea typeface="微軟正黑體" panose="020B0604030504040204" pitchFamily="34" charset="-120"/>
                        </a:rPr>
                        <a:t>1 x</a:t>
                      </a:r>
                      <a:r>
                        <a:rPr lang="en-US" altLang="zh-TW" sz="1600" b="0" baseline="0">
                          <a:latin typeface="+mj-lt"/>
                          <a:ea typeface="微軟正黑體" panose="020B0604030504040204" pitchFamily="34" charset="-120"/>
                        </a:rPr>
                        <a:t> QXG-10G2T</a:t>
                      </a:r>
                    </a:p>
                    <a:p>
                      <a:r>
                        <a:rPr lang="en-US" altLang="zh-TW" sz="1600" b="0" baseline="0">
                          <a:latin typeface="+mj-lt"/>
                          <a:ea typeface="微軟正黑體" panose="020B0604030504040204" pitchFamily="34" charset="-120"/>
                        </a:rPr>
                        <a:t>1 x QIG (Quick Installation Guide)</a:t>
                      </a:r>
                    </a:p>
                    <a:p>
                      <a:r>
                        <a:rPr lang="en-US" altLang="zh-TW" sz="1600" b="0" baseline="0">
                          <a:latin typeface="+mj-lt"/>
                          <a:ea typeface="微軟正黑體" panose="020B0604030504040204" pitchFamily="34" charset="-120"/>
                        </a:rPr>
                        <a:t>3 x Bracket (Pre-installed half-height low profile bracket)</a:t>
                      </a:r>
                    </a:p>
                  </a:txBody>
                  <a:tcPr/>
                </a:tc>
                <a:extLst>
                  <a:ext uri="{0D108BD9-81ED-4DB2-BD59-A6C34878D82A}">
                    <a16:rowId xmlns:a16="http://schemas.microsoft.com/office/drawing/2014/main" val="4241811438"/>
                  </a:ext>
                </a:extLst>
              </a:tr>
              <a:tr h="345299">
                <a:tc>
                  <a:txBody>
                    <a:bodyPr/>
                    <a:lstStyle/>
                    <a:p>
                      <a:r>
                        <a:rPr lang="en-US" altLang="zh-TW" sz="1600" b="1">
                          <a:latin typeface="+mj-lt"/>
                          <a:ea typeface="微軟正黑體" panose="020B0604030504040204" pitchFamily="34" charset="-120"/>
                        </a:rPr>
                        <a:t>Year of Warranty</a:t>
                      </a:r>
                    </a:p>
                  </a:txBody>
                  <a:tcPr/>
                </a:tc>
                <a:tc>
                  <a:txBody>
                    <a:bodyPr/>
                    <a:lstStyle/>
                    <a:p>
                      <a:r>
                        <a:rPr lang="en-US" altLang="zh-TW" sz="1600" b="0">
                          <a:latin typeface="+mj-lt"/>
                          <a:ea typeface="微軟正黑體"/>
                        </a:rPr>
                        <a:t>3 year</a:t>
                      </a:r>
                      <a:endParaRPr lang="zh-TW" altLang="en-US" sz="1600" b="0">
                        <a:latin typeface="+mj-lt"/>
                        <a:ea typeface="微軟正黑體"/>
                      </a:endParaRPr>
                    </a:p>
                  </a:txBody>
                  <a:tcPr/>
                </a:tc>
                <a:extLst>
                  <a:ext uri="{0D108BD9-81ED-4DB2-BD59-A6C34878D82A}">
                    <a16:rowId xmlns:a16="http://schemas.microsoft.com/office/drawing/2014/main" val="3414957366"/>
                  </a:ext>
                </a:extLst>
              </a:tr>
            </a:tbl>
          </a:graphicData>
        </a:graphic>
      </p:graphicFrame>
      <p:pic>
        <p:nvPicPr>
          <p:cNvPr id="4098"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876" y="2538764"/>
            <a:ext cx="4819097" cy="3011936"/>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id="{0748742A-99DD-A524-2230-E5614DFBFF07}"/>
              </a:ext>
            </a:extLst>
          </p:cNvPr>
          <p:cNvSpPr>
            <a:spLocks noGrp="1"/>
          </p:cNvSpPr>
          <p:nvPr>
            <p:ph type="title"/>
          </p:nvPr>
        </p:nvSpPr>
        <p:spPr/>
        <p:txBody>
          <a:bodyPr/>
          <a:lstStyle/>
          <a:p>
            <a:r>
              <a:rPr lang="en-US" altLang="zh-TW" sz="4000" b="1"/>
              <a:t>QXG-10G2T</a:t>
            </a:r>
            <a:r>
              <a:rPr lang="zh-TW" altLang="en-US" sz="4000" b="1"/>
              <a:t> </a:t>
            </a:r>
            <a:r>
              <a:rPr lang="en-US" altLang="zh-TW"/>
              <a:t>product specs</a:t>
            </a:r>
            <a:endParaRPr lang="en-US" altLang="zh-TW" sz="4000" b="1"/>
          </a:p>
        </p:txBody>
      </p:sp>
      <p:pic>
        <p:nvPicPr>
          <p:cNvPr id="6" name="圖形 1">
            <a:extLst>
              <a:ext uri="{FF2B5EF4-FFF2-40B4-BE49-F238E27FC236}">
                <a16:creationId xmlns:a16="http://schemas.microsoft.com/office/drawing/2014/main" id="{24B84859-943C-7E19-D832-49280DE98C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443" y="5186306"/>
            <a:ext cx="2199390" cy="631255"/>
          </a:xfrm>
          <a:prstGeom prst="rect">
            <a:avLst/>
          </a:prstGeom>
        </p:spPr>
      </p:pic>
    </p:spTree>
    <p:extLst>
      <p:ext uri="{BB962C8B-B14F-4D97-AF65-F5344CB8AC3E}">
        <p14:creationId xmlns:p14="http://schemas.microsoft.com/office/powerpoint/2010/main" val="907109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7A83E515-1D1A-5DA7-1B4C-3935C8DA2311}"/>
              </a:ext>
            </a:extLst>
          </p:cNvPr>
          <p:cNvSpPr>
            <a:spLocks noGrp="1"/>
          </p:cNvSpPr>
          <p:nvPr>
            <p:ph idx="1"/>
          </p:nvPr>
        </p:nvSpPr>
        <p:spPr>
          <a:xfrm>
            <a:off x="6660931" y="2847184"/>
            <a:ext cx="4742793" cy="1744166"/>
          </a:xfrm>
        </p:spPr>
        <p:txBody>
          <a:bodyPr>
            <a:noAutofit/>
          </a:bodyPr>
          <a:lstStyle/>
          <a:p>
            <a:r>
              <a:rPr lang="en-US" altLang="zh-TW" sz="4400" b="1"/>
              <a:t>QXG-10G2T</a:t>
            </a:r>
          </a:p>
          <a:p>
            <a:r>
              <a:rPr lang="en-US" altLang="zh-TW" sz="4400" b="0"/>
              <a:t>Performance Test</a:t>
            </a:r>
            <a:endParaRPr lang="zh-TW" altLang="en-US" sz="4400" b="0"/>
          </a:p>
        </p:txBody>
      </p:sp>
    </p:spTree>
    <p:extLst>
      <p:ext uri="{BB962C8B-B14F-4D97-AF65-F5344CB8AC3E}">
        <p14:creationId xmlns:p14="http://schemas.microsoft.com/office/powerpoint/2010/main" val="140062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078372" y="4500399"/>
            <a:ext cx="5805038" cy="461665"/>
          </a:xfrm>
          <a:prstGeom prst="rect">
            <a:avLst/>
          </a:prstGeom>
          <a:noFill/>
        </p:spPr>
        <p:txBody>
          <a:bodyPr wrap="square" lIns="91440" tIns="45720" rIns="91440" bIns="45720" rtlCol="0" anchor="t">
            <a:spAutoFit/>
          </a:bodyPr>
          <a:lstStyle/>
          <a:p>
            <a:pPr algn="ctr"/>
            <a:r>
              <a:rPr lang="en-US" altLang="zh-TW" sz="2400">
                <a:solidFill>
                  <a:schemeClr val="bg1"/>
                </a:solidFill>
              </a:rPr>
              <a:t>2 x 10GbE SMB Sequential Throughput</a:t>
            </a:r>
            <a:endParaRPr lang="zh-TW" altLang="en-US" sz="2400">
              <a:solidFill>
                <a:schemeClr val="bg1"/>
              </a:solidFill>
            </a:endParaRPr>
          </a:p>
        </p:txBody>
      </p:sp>
      <p:sp>
        <p:nvSpPr>
          <p:cNvPr id="4" name="標題 1">
            <a:extLst>
              <a:ext uri="{FF2B5EF4-FFF2-40B4-BE49-F238E27FC236}">
                <a16:creationId xmlns:a16="http://schemas.microsoft.com/office/drawing/2014/main" id="{B37B7F20-1B80-15C9-67EE-2931BDFE98B1}"/>
              </a:ext>
            </a:extLst>
          </p:cNvPr>
          <p:cNvSpPr txBox="1">
            <a:spLocks/>
          </p:cNvSpPr>
          <p:nvPr/>
        </p:nvSpPr>
        <p:spPr>
          <a:xfrm>
            <a:off x="6397082" y="2666447"/>
            <a:ext cx="5167618" cy="1130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TW" sz="7200" b="1">
                <a:solidFill>
                  <a:schemeClr val="bg1"/>
                </a:solidFill>
                <a:latin typeface="+mn-lt"/>
                <a:ea typeface="+mn-ea"/>
                <a:cs typeface="+mn-cs"/>
              </a:rPr>
              <a:t>LIVE DEMO</a:t>
            </a:r>
            <a:endParaRPr lang="zh-TW" altLang="en-US" sz="7200" b="1">
              <a:solidFill>
                <a:schemeClr val="bg1"/>
              </a:solidFill>
              <a:latin typeface="+mn-lt"/>
              <a:ea typeface="+mn-ea"/>
              <a:cs typeface="+mn-cs"/>
            </a:endParaRPr>
          </a:p>
        </p:txBody>
      </p:sp>
    </p:spTree>
    <p:extLst>
      <p:ext uri="{BB962C8B-B14F-4D97-AF65-F5344CB8AC3E}">
        <p14:creationId xmlns:p14="http://schemas.microsoft.com/office/powerpoint/2010/main" val="143207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364" y="5269185"/>
            <a:ext cx="2384616" cy="14903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圖表 14"/>
          <p:cNvGraphicFramePr>
            <a:graphicFrameLocks/>
          </p:cNvGraphicFramePr>
          <p:nvPr>
            <p:extLst>
              <p:ext uri="{D42A27DB-BD31-4B8C-83A1-F6EECF244321}">
                <p14:modId xmlns:p14="http://schemas.microsoft.com/office/powerpoint/2010/main" val="3347360582"/>
              </p:ext>
            </p:extLst>
          </p:nvPr>
        </p:nvGraphicFramePr>
        <p:xfrm>
          <a:off x="1096037" y="2153243"/>
          <a:ext cx="4387762" cy="28341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圖表 5"/>
          <p:cNvGraphicFramePr>
            <a:graphicFrameLocks/>
          </p:cNvGraphicFramePr>
          <p:nvPr>
            <p:extLst>
              <p:ext uri="{D42A27DB-BD31-4B8C-83A1-F6EECF244321}">
                <p14:modId xmlns:p14="http://schemas.microsoft.com/office/powerpoint/2010/main" val="3366866475"/>
              </p:ext>
            </p:extLst>
          </p:nvPr>
        </p:nvGraphicFramePr>
        <p:xfrm>
          <a:off x="6246677" y="2153244"/>
          <a:ext cx="4335244" cy="2834102"/>
        </p:xfrm>
        <a:graphic>
          <a:graphicData uri="http://schemas.openxmlformats.org/drawingml/2006/chart">
            <c:chart xmlns:c="http://schemas.openxmlformats.org/drawingml/2006/chart" xmlns:r="http://schemas.openxmlformats.org/officeDocument/2006/relationships" r:id="rId5"/>
          </a:graphicData>
        </a:graphic>
      </p:graphicFrame>
      <p:sp>
        <p:nvSpPr>
          <p:cNvPr id="7" name="文字方塊 6">
            <a:extLst>
              <a:ext uri="{FF2B5EF4-FFF2-40B4-BE49-F238E27FC236}">
                <a16:creationId xmlns:a16="http://schemas.microsoft.com/office/drawing/2014/main" id="{1791F8A3-C3FF-AB29-AC0B-1215D92605C0}"/>
              </a:ext>
            </a:extLst>
          </p:cNvPr>
          <p:cNvSpPr txBox="1"/>
          <p:nvPr/>
        </p:nvSpPr>
        <p:spPr>
          <a:xfrm>
            <a:off x="2043477" y="4835955"/>
            <a:ext cx="802548"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Write</a:t>
            </a:r>
          </a:p>
        </p:txBody>
      </p:sp>
      <p:sp>
        <p:nvSpPr>
          <p:cNvPr id="8" name="文字方塊 7">
            <a:extLst>
              <a:ext uri="{FF2B5EF4-FFF2-40B4-BE49-F238E27FC236}">
                <a16:creationId xmlns:a16="http://schemas.microsoft.com/office/drawing/2014/main" id="{80FC7C17-4ACF-92B2-2623-0B9CB523A785}"/>
              </a:ext>
            </a:extLst>
          </p:cNvPr>
          <p:cNvSpPr txBox="1"/>
          <p:nvPr/>
        </p:nvSpPr>
        <p:spPr>
          <a:xfrm>
            <a:off x="3988871" y="4837294"/>
            <a:ext cx="802548"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Read</a:t>
            </a:r>
          </a:p>
        </p:txBody>
      </p:sp>
      <p:sp>
        <p:nvSpPr>
          <p:cNvPr id="9" name="文字方塊 8">
            <a:extLst>
              <a:ext uri="{FF2B5EF4-FFF2-40B4-BE49-F238E27FC236}">
                <a16:creationId xmlns:a16="http://schemas.microsoft.com/office/drawing/2014/main" id="{80FC7C17-4ACF-92B2-2623-0B9CB523A785}"/>
              </a:ext>
            </a:extLst>
          </p:cNvPr>
          <p:cNvSpPr txBox="1"/>
          <p:nvPr/>
        </p:nvSpPr>
        <p:spPr>
          <a:xfrm>
            <a:off x="9103249" y="4835955"/>
            <a:ext cx="802548"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Read</a:t>
            </a:r>
          </a:p>
        </p:txBody>
      </p:sp>
      <p:sp>
        <p:nvSpPr>
          <p:cNvPr id="10" name="文字方塊 9">
            <a:extLst>
              <a:ext uri="{FF2B5EF4-FFF2-40B4-BE49-F238E27FC236}">
                <a16:creationId xmlns:a16="http://schemas.microsoft.com/office/drawing/2014/main" id="{1791F8A3-C3FF-AB29-AC0B-1215D92605C0}"/>
              </a:ext>
            </a:extLst>
          </p:cNvPr>
          <p:cNvSpPr txBox="1"/>
          <p:nvPr/>
        </p:nvSpPr>
        <p:spPr>
          <a:xfrm>
            <a:off x="7183658" y="4835955"/>
            <a:ext cx="802548"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Write</a:t>
            </a:r>
          </a:p>
        </p:txBody>
      </p:sp>
      <p:sp>
        <p:nvSpPr>
          <p:cNvPr id="11" name="文字方塊 10"/>
          <p:cNvSpPr txBox="1"/>
          <p:nvPr/>
        </p:nvSpPr>
        <p:spPr>
          <a:xfrm>
            <a:off x="7269949" y="2556201"/>
            <a:ext cx="704533" cy="584775"/>
          </a:xfrm>
          <a:prstGeom prst="rect">
            <a:avLst/>
          </a:prstGeom>
          <a:noFill/>
        </p:spPr>
        <p:txBody>
          <a:bodyPr wrap="square" lIns="91440" tIns="45720" rIns="91440" bIns="45720" rtlCol="0" anchor="t">
            <a:spAutoFit/>
          </a:bodyPr>
          <a:lstStyle/>
          <a:p>
            <a:pPr algn="ctr"/>
            <a:r>
              <a:rPr lang="en-US" altLang="zh-TW" sz="1600" b="1"/>
              <a:t>2,226 MB/s</a:t>
            </a:r>
            <a:endParaRPr lang="zh-TW" altLang="en-US" sz="1600" b="1"/>
          </a:p>
        </p:txBody>
      </p:sp>
      <p:sp>
        <p:nvSpPr>
          <p:cNvPr id="12" name="文字方塊 11"/>
          <p:cNvSpPr txBox="1"/>
          <p:nvPr/>
        </p:nvSpPr>
        <p:spPr>
          <a:xfrm>
            <a:off x="8840920" y="2437539"/>
            <a:ext cx="1327205"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2,354 </a:t>
            </a:r>
          </a:p>
          <a:p>
            <a:pPr algn="ctr"/>
            <a:r>
              <a:rPr lang="en-US" altLang="zh-TW" sz="1600" b="1">
                <a:solidFill>
                  <a:schemeClr val="bg1"/>
                </a:solidFill>
              </a:rPr>
              <a:t>MB/s</a:t>
            </a:r>
            <a:endParaRPr lang="zh-TW" altLang="en-US" sz="1600" b="1">
              <a:solidFill>
                <a:schemeClr val="bg1"/>
              </a:solidFill>
            </a:endParaRPr>
          </a:p>
        </p:txBody>
      </p:sp>
      <p:sp>
        <p:nvSpPr>
          <p:cNvPr id="13" name="文字方塊 12"/>
          <p:cNvSpPr txBox="1"/>
          <p:nvPr/>
        </p:nvSpPr>
        <p:spPr>
          <a:xfrm>
            <a:off x="1812286" y="3601826"/>
            <a:ext cx="1327205" cy="584775"/>
          </a:xfrm>
          <a:prstGeom prst="rect">
            <a:avLst/>
          </a:prstGeom>
          <a:noFill/>
        </p:spPr>
        <p:txBody>
          <a:bodyPr wrap="square" lIns="91440" tIns="45720" rIns="91440" bIns="45720" rtlCol="0" anchor="t">
            <a:spAutoFit/>
          </a:bodyPr>
          <a:lstStyle/>
          <a:p>
            <a:pPr algn="ctr"/>
            <a:r>
              <a:rPr lang="en-US" altLang="zh-TW" sz="1600" b="1"/>
              <a:t>1,182</a:t>
            </a:r>
          </a:p>
          <a:p>
            <a:pPr algn="ctr"/>
            <a:r>
              <a:rPr lang="en-US" altLang="zh-TW" sz="1600" b="1"/>
              <a:t> MB/s</a:t>
            </a:r>
            <a:endParaRPr lang="zh-TW" altLang="en-US" sz="1600" b="1"/>
          </a:p>
        </p:txBody>
      </p:sp>
      <p:sp>
        <p:nvSpPr>
          <p:cNvPr id="14" name="文字方塊 13"/>
          <p:cNvSpPr txBox="1"/>
          <p:nvPr/>
        </p:nvSpPr>
        <p:spPr>
          <a:xfrm>
            <a:off x="3726543" y="3665420"/>
            <a:ext cx="1327205"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1,177 </a:t>
            </a:r>
          </a:p>
          <a:p>
            <a:pPr algn="ctr"/>
            <a:r>
              <a:rPr lang="en-US" altLang="zh-TW" sz="1600" b="1">
                <a:solidFill>
                  <a:schemeClr val="bg1"/>
                </a:solidFill>
              </a:rPr>
              <a:t>MB/s</a:t>
            </a:r>
            <a:endParaRPr lang="zh-TW" altLang="en-US" sz="1600" b="1">
              <a:solidFill>
                <a:schemeClr val="bg1"/>
              </a:solidFill>
            </a:endParaRPr>
          </a:p>
        </p:txBody>
      </p:sp>
      <p:sp>
        <p:nvSpPr>
          <p:cNvPr id="16" name="文字方塊 15">
            <a:extLst>
              <a:ext uri="{FF2B5EF4-FFF2-40B4-BE49-F238E27FC236}">
                <a16:creationId xmlns:a16="http://schemas.microsoft.com/office/drawing/2014/main" id="{7B64F4D4-87D5-1CB7-C51C-AA6C574271F9}"/>
              </a:ext>
            </a:extLst>
          </p:cNvPr>
          <p:cNvSpPr txBox="1"/>
          <p:nvPr/>
        </p:nvSpPr>
        <p:spPr>
          <a:xfrm>
            <a:off x="1935455" y="1596628"/>
            <a:ext cx="3001562"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 x 10GbE SMB</a:t>
            </a:r>
            <a:endParaRPr lang="zh-TW" altLang="en-US" sz="1600" b="1">
              <a:solidFill>
                <a:schemeClr val="bg1"/>
              </a:solidFill>
              <a:cs typeface="Arial"/>
            </a:endParaRPr>
          </a:p>
          <a:p>
            <a:pPr algn="ctr"/>
            <a:r>
              <a:rPr lang="en-US" altLang="zh-TW" sz="1600" b="1">
                <a:solidFill>
                  <a:schemeClr val="bg1"/>
                </a:solidFill>
                <a:cs typeface="Arial"/>
              </a:rPr>
              <a:t>Sequential Throughput (1MB)</a:t>
            </a:r>
          </a:p>
        </p:txBody>
      </p:sp>
      <p:sp>
        <p:nvSpPr>
          <p:cNvPr id="17" name="文字方塊 16">
            <a:extLst>
              <a:ext uri="{FF2B5EF4-FFF2-40B4-BE49-F238E27FC236}">
                <a16:creationId xmlns:a16="http://schemas.microsoft.com/office/drawing/2014/main" id="{7B64F4D4-87D5-1CB7-C51C-AA6C574271F9}"/>
              </a:ext>
            </a:extLst>
          </p:cNvPr>
          <p:cNvSpPr txBox="1"/>
          <p:nvPr/>
        </p:nvSpPr>
        <p:spPr>
          <a:xfrm>
            <a:off x="6939057" y="1596627"/>
            <a:ext cx="3252205"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2 x 10GbE SMB</a:t>
            </a:r>
            <a:endParaRPr lang="zh-TW" altLang="en-US" sz="1600" b="1">
              <a:solidFill>
                <a:schemeClr val="bg1"/>
              </a:solidFill>
              <a:cs typeface="Arial"/>
            </a:endParaRPr>
          </a:p>
          <a:p>
            <a:pPr algn="ctr"/>
            <a:r>
              <a:rPr lang="en-US" altLang="zh-TW" sz="1600" b="1">
                <a:solidFill>
                  <a:schemeClr val="bg1"/>
                </a:solidFill>
                <a:cs typeface="Arial"/>
              </a:rPr>
              <a:t>Sequential Throughput (1MB)</a:t>
            </a:r>
          </a:p>
        </p:txBody>
      </p:sp>
      <p:sp>
        <p:nvSpPr>
          <p:cNvPr id="20" name="矩形 19"/>
          <p:cNvSpPr/>
          <p:nvPr/>
        </p:nvSpPr>
        <p:spPr>
          <a:xfrm>
            <a:off x="3220033" y="5418174"/>
            <a:ext cx="797383" cy="275256"/>
          </a:xfrm>
          <a:prstGeom prst="rect">
            <a:avLst/>
          </a:prstGeom>
        </p:spPr>
        <p:txBody>
          <a:bodyPr wrap="none">
            <a:spAutoFit/>
          </a:bodyPr>
          <a:lstStyle/>
          <a:p>
            <a:pPr algn="ctr">
              <a:tabLst>
                <a:tab pos="180975" algn="l"/>
              </a:tabLst>
            </a:pPr>
            <a:r>
              <a:rPr lang="en-US" altLang="zh-TW" sz="1400" b="1">
                <a:solidFill>
                  <a:schemeClr val="bg1"/>
                </a:solidFill>
              </a:rPr>
              <a:t>TS-855X</a:t>
            </a:r>
          </a:p>
        </p:txBody>
      </p:sp>
      <p:sp>
        <p:nvSpPr>
          <p:cNvPr id="21" name="文字方塊 20"/>
          <p:cNvSpPr txBox="1"/>
          <p:nvPr/>
        </p:nvSpPr>
        <p:spPr>
          <a:xfrm>
            <a:off x="3220033" y="5719568"/>
            <a:ext cx="6884765" cy="938719"/>
          </a:xfrm>
          <a:prstGeom prst="rect">
            <a:avLst/>
          </a:prstGeom>
          <a:noFill/>
        </p:spPr>
        <p:txBody>
          <a:bodyPr wrap="square" lIns="91440" tIns="45720" rIns="91440" bIns="45720" rtlCol="0" anchor="t">
            <a:spAutoFit/>
          </a:bodyPr>
          <a:lstStyle/>
          <a:p>
            <a:pPr marL="180975" indent="-180975">
              <a:tabLst>
                <a:tab pos="180975" algn="l"/>
              </a:tabLst>
            </a:pPr>
            <a:r>
              <a:rPr lang="en-US" altLang="zh-TW" sz="1100">
                <a:solidFill>
                  <a:schemeClr val="bg1"/>
                </a:solidFill>
              </a:rPr>
              <a:t>Test Environment:</a:t>
            </a:r>
          </a:p>
          <a:p>
            <a:pPr marL="180975" indent="-180975">
              <a:buFont typeface="Arial" panose="020B0604020202020204" pitchFamily="34" charset="0"/>
              <a:buChar char="•"/>
              <a:tabLst>
                <a:tab pos="180975" algn="l"/>
              </a:tabLst>
            </a:pPr>
            <a:r>
              <a:rPr lang="en-US" altLang="zh-TW" sz="1100">
                <a:solidFill>
                  <a:schemeClr val="bg1"/>
                </a:solidFill>
              </a:rPr>
              <a:t>NAS: TS-855X</a:t>
            </a:r>
          </a:p>
          <a:p>
            <a:pPr marL="180975" indent="-180975">
              <a:buFont typeface="Arial" panose="020B0604020202020204" pitchFamily="34" charset="0"/>
              <a:buChar char="•"/>
              <a:tabLst>
                <a:tab pos="180975" algn="l"/>
              </a:tabLst>
            </a:pPr>
            <a:r>
              <a:rPr lang="en-US" altLang="zh-TW" sz="1100">
                <a:solidFill>
                  <a:schemeClr val="bg1"/>
                </a:solidFill>
              </a:rPr>
              <a:t>CPU: Intel Atom® C5125 processor, Max</a:t>
            </a:r>
            <a:r>
              <a:rPr lang="zh-TW" altLang="en-US" sz="1100">
                <a:solidFill>
                  <a:schemeClr val="bg1"/>
                </a:solidFill>
              </a:rPr>
              <a:t> </a:t>
            </a:r>
            <a:r>
              <a:rPr lang="en-US" altLang="zh-TW" sz="1100">
                <a:solidFill>
                  <a:schemeClr val="bg1"/>
                </a:solidFill>
              </a:rPr>
              <a:t>2800 MHZ (8C, 8T)</a:t>
            </a:r>
          </a:p>
          <a:p>
            <a:pPr marL="180975" indent="-180975">
              <a:buFont typeface="Arial" panose="020B0604020202020204" pitchFamily="34" charset="0"/>
              <a:buChar char="•"/>
              <a:tabLst>
                <a:tab pos="180975" algn="l"/>
              </a:tabLst>
            </a:pPr>
            <a:r>
              <a:rPr lang="en-US" altLang="zh-TW" sz="1100">
                <a:solidFill>
                  <a:schemeClr val="bg1"/>
                </a:solidFill>
              </a:rPr>
              <a:t>Volume type: Raid 5, Samsung 870 EVO 1TB x8</a:t>
            </a:r>
          </a:p>
          <a:p>
            <a:pPr marL="180975" indent="-180975">
              <a:buFont typeface="Arial" panose="020B0604020202020204" pitchFamily="34" charset="0"/>
              <a:buChar char="•"/>
              <a:tabLst>
                <a:tab pos="180975" algn="l"/>
              </a:tabLst>
            </a:pPr>
            <a:r>
              <a:rPr lang="en-US" altLang="zh-TW" sz="1100">
                <a:solidFill>
                  <a:schemeClr val="bg1"/>
                </a:solidFill>
              </a:rPr>
              <a:t>Client PC: Windows Server 2022, AMD EPYC 7302P 16-Core Processor 2.9Ghz, 96GB RAM</a:t>
            </a:r>
          </a:p>
        </p:txBody>
      </p:sp>
      <p:sp>
        <p:nvSpPr>
          <p:cNvPr id="2" name="標題 1">
            <a:extLst>
              <a:ext uri="{FF2B5EF4-FFF2-40B4-BE49-F238E27FC236}">
                <a16:creationId xmlns:a16="http://schemas.microsoft.com/office/drawing/2014/main" id="{6EF77C63-6075-08EF-C509-2687A437AE06}"/>
              </a:ext>
            </a:extLst>
          </p:cNvPr>
          <p:cNvSpPr>
            <a:spLocks noGrp="1"/>
          </p:cNvSpPr>
          <p:nvPr>
            <p:ph type="title"/>
          </p:nvPr>
        </p:nvSpPr>
        <p:spPr/>
        <p:txBody>
          <a:bodyPr/>
          <a:lstStyle/>
          <a:p>
            <a:r>
              <a:rPr lang="en-US" altLang="zh-TW"/>
              <a:t>Up to 1000+MB/s read/write performance, transferring files/backups in a snap</a:t>
            </a:r>
          </a:p>
        </p:txBody>
      </p:sp>
    </p:spTree>
    <p:extLst>
      <p:ext uri="{BB962C8B-B14F-4D97-AF65-F5344CB8AC3E}">
        <p14:creationId xmlns:p14="http://schemas.microsoft.com/office/powerpoint/2010/main" val="246245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圖表 23">
            <a:extLst>
              <a:ext uri="{FF2B5EF4-FFF2-40B4-BE49-F238E27FC236}">
                <a16:creationId xmlns:a16="http://schemas.microsoft.com/office/drawing/2014/main" id="{70BA0DFC-02AD-9C3A-190F-E0609D30E042}"/>
              </a:ext>
            </a:extLst>
          </p:cNvPr>
          <p:cNvGraphicFramePr>
            <a:graphicFrameLocks/>
          </p:cNvGraphicFramePr>
          <p:nvPr>
            <p:extLst>
              <p:ext uri="{D42A27DB-BD31-4B8C-83A1-F6EECF244321}">
                <p14:modId xmlns:p14="http://schemas.microsoft.com/office/powerpoint/2010/main" val="527786981"/>
              </p:ext>
            </p:extLst>
          </p:nvPr>
        </p:nvGraphicFramePr>
        <p:xfrm>
          <a:off x="1016465" y="1540139"/>
          <a:ext cx="4906163" cy="32248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圖表 19"/>
          <p:cNvGraphicFramePr>
            <a:graphicFrameLocks/>
          </p:cNvGraphicFramePr>
          <p:nvPr>
            <p:extLst>
              <p:ext uri="{D42A27DB-BD31-4B8C-83A1-F6EECF244321}">
                <p14:modId xmlns:p14="http://schemas.microsoft.com/office/powerpoint/2010/main" val="3727126213"/>
              </p:ext>
            </p:extLst>
          </p:nvPr>
        </p:nvGraphicFramePr>
        <p:xfrm>
          <a:off x="6401050" y="2312936"/>
          <a:ext cx="4611292" cy="2465663"/>
        </p:xfrm>
        <a:graphic>
          <a:graphicData uri="http://schemas.openxmlformats.org/drawingml/2006/chart">
            <c:chart xmlns:c="http://schemas.openxmlformats.org/drawingml/2006/chart" xmlns:r="http://schemas.openxmlformats.org/officeDocument/2006/relationships" r:id="rId4"/>
          </a:graphicData>
        </a:graphic>
      </p:graphicFrame>
      <p:sp>
        <p:nvSpPr>
          <p:cNvPr id="16" name="文字方塊 15">
            <a:extLst>
              <a:ext uri="{FF2B5EF4-FFF2-40B4-BE49-F238E27FC236}">
                <a16:creationId xmlns:a16="http://schemas.microsoft.com/office/drawing/2014/main" id="{7B64F4D4-87D5-1CB7-C51C-AA6C574271F9}"/>
              </a:ext>
            </a:extLst>
          </p:cNvPr>
          <p:cNvSpPr txBox="1"/>
          <p:nvPr/>
        </p:nvSpPr>
        <p:spPr>
          <a:xfrm>
            <a:off x="2311666" y="1648107"/>
            <a:ext cx="2541109" cy="646331"/>
          </a:xfrm>
          <a:prstGeom prst="rect">
            <a:avLst/>
          </a:prstGeom>
          <a:noFill/>
        </p:spPr>
        <p:txBody>
          <a:bodyPr wrap="square" lIns="91440" tIns="45720" rIns="91440" bIns="45720" rtlCol="0" anchor="t">
            <a:spAutoFit/>
          </a:bodyPr>
          <a:lstStyle/>
          <a:p>
            <a:pPr algn="ctr"/>
            <a:r>
              <a:rPr lang="en-US" altLang="zh-TW" b="1">
                <a:solidFill>
                  <a:schemeClr val="bg1"/>
                </a:solidFill>
              </a:rPr>
              <a:t>1 x 10GbE Windows</a:t>
            </a:r>
            <a:r>
              <a:rPr lang="zh-TW" altLang="en-US" b="1">
                <a:solidFill>
                  <a:schemeClr val="bg1"/>
                </a:solidFill>
              </a:rPr>
              <a:t> </a:t>
            </a:r>
            <a:r>
              <a:rPr lang="en-US" altLang="zh-TW" b="1">
                <a:solidFill>
                  <a:schemeClr val="bg1"/>
                </a:solidFill>
                <a:cs typeface="Arial"/>
              </a:rPr>
              <a:t>File Drag</a:t>
            </a:r>
            <a:r>
              <a:rPr lang="zh-TW" altLang="en-US" b="1">
                <a:solidFill>
                  <a:schemeClr val="bg1"/>
                </a:solidFill>
                <a:cs typeface="Arial"/>
              </a:rPr>
              <a:t> </a:t>
            </a:r>
            <a:r>
              <a:rPr lang="en-US" altLang="zh-TW" b="1">
                <a:solidFill>
                  <a:schemeClr val="bg1"/>
                </a:solidFill>
                <a:cs typeface="Arial"/>
              </a:rPr>
              <a:t>(10GB)</a:t>
            </a:r>
          </a:p>
        </p:txBody>
      </p:sp>
      <p:sp>
        <p:nvSpPr>
          <p:cNvPr id="23" name="文字方塊 22">
            <a:extLst>
              <a:ext uri="{FF2B5EF4-FFF2-40B4-BE49-F238E27FC236}">
                <a16:creationId xmlns:a16="http://schemas.microsoft.com/office/drawing/2014/main" id="{6B0FB817-E028-A2FF-C513-95435A672782}"/>
              </a:ext>
            </a:extLst>
          </p:cNvPr>
          <p:cNvSpPr txBox="1"/>
          <p:nvPr/>
        </p:nvSpPr>
        <p:spPr>
          <a:xfrm>
            <a:off x="7442348" y="1648107"/>
            <a:ext cx="2541109" cy="646331"/>
          </a:xfrm>
          <a:prstGeom prst="rect">
            <a:avLst/>
          </a:prstGeom>
          <a:noFill/>
        </p:spPr>
        <p:txBody>
          <a:bodyPr wrap="square" lIns="91440" tIns="45720" rIns="91440" bIns="45720" rtlCol="0" anchor="t">
            <a:spAutoFit/>
          </a:bodyPr>
          <a:lstStyle/>
          <a:p>
            <a:pPr algn="ctr"/>
            <a:r>
              <a:rPr lang="en-US" altLang="zh-TW" b="1">
                <a:solidFill>
                  <a:schemeClr val="bg1"/>
                </a:solidFill>
              </a:rPr>
              <a:t>2 x 10GbE Windows File Drag</a:t>
            </a:r>
            <a:r>
              <a:rPr lang="zh-TW" altLang="en-US" b="1">
                <a:solidFill>
                  <a:schemeClr val="bg1"/>
                </a:solidFill>
              </a:rPr>
              <a:t> </a:t>
            </a:r>
            <a:r>
              <a:rPr lang="en-US" altLang="zh-TW" b="1">
                <a:solidFill>
                  <a:schemeClr val="bg1"/>
                </a:solidFill>
              </a:rPr>
              <a:t>(10GB)</a:t>
            </a:r>
          </a:p>
        </p:txBody>
      </p:sp>
      <p:sp>
        <p:nvSpPr>
          <p:cNvPr id="7" name="文字方塊 6">
            <a:extLst>
              <a:ext uri="{FF2B5EF4-FFF2-40B4-BE49-F238E27FC236}">
                <a16:creationId xmlns:a16="http://schemas.microsoft.com/office/drawing/2014/main" id="{1791F8A3-C3FF-AB29-AC0B-1215D92605C0}"/>
              </a:ext>
            </a:extLst>
          </p:cNvPr>
          <p:cNvSpPr txBox="1"/>
          <p:nvPr/>
        </p:nvSpPr>
        <p:spPr>
          <a:xfrm>
            <a:off x="2044039" y="4621666"/>
            <a:ext cx="969080"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Upload</a:t>
            </a:r>
          </a:p>
        </p:txBody>
      </p:sp>
      <p:sp>
        <p:nvSpPr>
          <p:cNvPr id="8" name="文字方塊 7">
            <a:extLst>
              <a:ext uri="{FF2B5EF4-FFF2-40B4-BE49-F238E27FC236}">
                <a16:creationId xmlns:a16="http://schemas.microsoft.com/office/drawing/2014/main" id="{80FC7C17-4ACF-92B2-2623-0B9CB523A785}"/>
              </a:ext>
            </a:extLst>
          </p:cNvPr>
          <p:cNvSpPr txBox="1"/>
          <p:nvPr/>
        </p:nvSpPr>
        <p:spPr>
          <a:xfrm>
            <a:off x="4127384" y="4615359"/>
            <a:ext cx="1202415"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Download</a:t>
            </a:r>
          </a:p>
        </p:txBody>
      </p:sp>
      <p:sp>
        <p:nvSpPr>
          <p:cNvPr id="9" name="文字方塊 8">
            <a:extLst>
              <a:ext uri="{FF2B5EF4-FFF2-40B4-BE49-F238E27FC236}">
                <a16:creationId xmlns:a16="http://schemas.microsoft.com/office/drawing/2014/main" id="{80FC7C17-4ACF-92B2-2623-0B9CB523A785}"/>
              </a:ext>
            </a:extLst>
          </p:cNvPr>
          <p:cNvSpPr txBox="1"/>
          <p:nvPr/>
        </p:nvSpPr>
        <p:spPr>
          <a:xfrm>
            <a:off x="9268258" y="4621621"/>
            <a:ext cx="1187891"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Download</a:t>
            </a:r>
          </a:p>
        </p:txBody>
      </p:sp>
      <p:sp>
        <p:nvSpPr>
          <p:cNvPr id="10" name="文字方塊 9">
            <a:extLst>
              <a:ext uri="{FF2B5EF4-FFF2-40B4-BE49-F238E27FC236}">
                <a16:creationId xmlns:a16="http://schemas.microsoft.com/office/drawing/2014/main" id="{1791F8A3-C3FF-AB29-AC0B-1215D92605C0}"/>
              </a:ext>
            </a:extLst>
          </p:cNvPr>
          <p:cNvSpPr txBox="1"/>
          <p:nvPr/>
        </p:nvSpPr>
        <p:spPr>
          <a:xfrm>
            <a:off x="7351854" y="4621621"/>
            <a:ext cx="998577" cy="338554"/>
          </a:xfrm>
          <a:prstGeom prst="rect">
            <a:avLst/>
          </a:prstGeom>
          <a:noFill/>
        </p:spPr>
        <p:txBody>
          <a:bodyPr wrap="square" lIns="91440" tIns="45720" rIns="91440" bIns="45720" rtlCol="0" anchor="t">
            <a:spAutoFit/>
          </a:bodyPr>
          <a:lstStyle/>
          <a:p>
            <a:pPr algn="ctr"/>
            <a:r>
              <a:rPr lang="en-US" altLang="zh-TW" sz="1600" b="1">
                <a:solidFill>
                  <a:schemeClr val="bg1"/>
                </a:solidFill>
                <a:cs typeface="Arial"/>
              </a:rPr>
              <a:t>Upload</a:t>
            </a:r>
          </a:p>
        </p:txBody>
      </p:sp>
      <p:sp>
        <p:nvSpPr>
          <p:cNvPr id="11" name="文字方塊 10"/>
          <p:cNvSpPr txBox="1"/>
          <p:nvPr/>
        </p:nvSpPr>
        <p:spPr>
          <a:xfrm>
            <a:off x="7163244" y="3459278"/>
            <a:ext cx="1375799" cy="584775"/>
          </a:xfrm>
          <a:prstGeom prst="rect">
            <a:avLst/>
          </a:prstGeom>
          <a:noFill/>
        </p:spPr>
        <p:txBody>
          <a:bodyPr wrap="square" lIns="91440" tIns="45720" rIns="91440" bIns="45720" rtlCol="0" anchor="t">
            <a:spAutoFit/>
          </a:bodyPr>
          <a:lstStyle/>
          <a:p>
            <a:pPr algn="ctr"/>
            <a:r>
              <a:rPr lang="en-US" altLang="zh-TW" sz="1600" b="1"/>
              <a:t>1,074</a:t>
            </a:r>
          </a:p>
          <a:p>
            <a:pPr algn="ctr"/>
            <a:r>
              <a:rPr lang="en-US" altLang="zh-TW" sz="1600" b="1"/>
              <a:t>MB/s</a:t>
            </a:r>
            <a:endParaRPr lang="zh-TW" altLang="en-US" sz="1600" b="1"/>
          </a:p>
        </p:txBody>
      </p:sp>
      <p:sp>
        <p:nvSpPr>
          <p:cNvPr id="12" name="文字方塊 11"/>
          <p:cNvSpPr txBox="1"/>
          <p:nvPr/>
        </p:nvSpPr>
        <p:spPr>
          <a:xfrm>
            <a:off x="9174305" y="2653381"/>
            <a:ext cx="1375799"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1,830</a:t>
            </a:r>
          </a:p>
          <a:p>
            <a:pPr algn="ctr"/>
            <a:r>
              <a:rPr lang="en-US" altLang="zh-TW" sz="1600" b="1">
                <a:solidFill>
                  <a:schemeClr val="bg1"/>
                </a:solidFill>
              </a:rPr>
              <a:t>MB/s</a:t>
            </a:r>
            <a:endParaRPr lang="zh-TW" altLang="en-US" sz="1600" b="1">
              <a:solidFill>
                <a:schemeClr val="bg1"/>
              </a:solidFill>
            </a:endParaRPr>
          </a:p>
        </p:txBody>
      </p:sp>
      <p:sp>
        <p:nvSpPr>
          <p:cNvPr id="13" name="文字方塊 12"/>
          <p:cNvSpPr txBox="1"/>
          <p:nvPr/>
        </p:nvSpPr>
        <p:spPr>
          <a:xfrm>
            <a:off x="1840680" y="3604692"/>
            <a:ext cx="1375799" cy="584775"/>
          </a:xfrm>
          <a:prstGeom prst="rect">
            <a:avLst/>
          </a:prstGeom>
          <a:noFill/>
        </p:spPr>
        <p:txBody>
          <a:bodyPr wrap="square" lIns="91440" tIns="45720" rIns="91440" bIns="45720" rtlCol="0" anchor="t">
            <a:spAutoFit/>
          </a:bodyPr>
          <a:lstStyle/>
          <a:p>
            <a:pPr algn="ctr"/>
            <a:r>
              <a:rPr lang="en-US" altLang="zh-TW" sz="1600" b="1"/>
              <a:t>919 </a:t>
            </a:r>
          </a:p>
          <a:p>
            <a:pPr algn="ctr"/>
            <a:r>
              <a:rPr lang="en-US" altLang="zh-TW" sz="1600" b="1"/>
              <a:t>MB/s</a:t>
            </a:r>
            <a:endParaRPr lang="zh-TW" altLang="en-US" sz="1600" b="1"/>
          </a:p>
        </p:txBody>
      </p:sp>
      <p:sp>
        <p:nvSpPr>
          <p:cNvPr id="14" name="文字方塊 13"/>
          <p:cNvSpPr txBox="1"/>
          <p:nvPr/>
        </p:nvSpPr>
        <p:spPr>
          <a:xfrm>
            <a:off x="4040693" y="3483413"/>
            <a:ext cx="1375799" cy="584775"/>
          </a:xfrm>
          <a:prstGeom prst="rect">
            <a:avLst/>
          </a:prstGeom>
          <a:noFill/>
        </p:spPr>
        <p:txBody>
          <a:bodyPr wrap="square" lIns="91440" tIns="45720" rIns="91440" bIns="45720" rtlCol="0" anchor="t">
            <a:spAutoFit/>
          </a:bodyPr>
          <a:lstStyle/>
          <a:p>
            <a:pPr algn="ctr"/>
            <a:r>
              <a:rPr lang="en-US" altLang="zh-TW" sz="1600" b="1">
                <a:solidFill>
                  <a:schemeClr val="bg1"/>
                </a:solidFill>
              </a:rPr>
              <a:t>1,051</a:t>
            </a:r>
          </a:p>
          <a:p>
            <a:pPr algn="ctr"/>
            <a:r>
              <a:rPr lang="en-US" altLang="zh-TW" sz="1600" b="1">
                <a:solidFill>
                  <a:schemeClr val="bg1"/>
                </a:solidFill>
              </a:rPr>
              <a:t>MB/s</a:t>
            </a:r>
            <a:endParaRPr lang="zh-TW" altLang="en-US" sz="1600" b="1">
              <a:solidFill>
                <a:schemeClr val="bg1"/>
              </a:solidFill>
            </a:endParaRPr>
          </a:p>
        </p:txBody>
      </p:sp>
      <p:sp>
        <p:nvSpPr>
          <p:cNvPr id="18" name="文字方塊 17"/>
          <p:cNvSpPr txBox="1"/>
          <p:nvPr/>
        </p:nvSpPr>
        <p:spPr>
          <a:xfrm>
            <a:off x="3479045" y="5700758"/>
            <a:ext cx="6669366" cy="938719"/>
          </a:xfrm>
          <a:prstGeom prst="rect">
            <a:avLst/>
          </a:prstGeom>
          <a:noFill/>
        </p:spPr>
        <p:txBody>
          <a:bodyPr wrap="square" lIns="91440" tIns="45720" rIns="91440" bIns="45720" rtlCol="0" anchor="t">
            <a:spAutoFit/>
          </a:bodyPr>
          <a:lstStyle/>
          <a:p>
            <a:pPr marL="180975" indent="-180975">
              <a:tabLst>
                <a:tab pos="180975" algn="l"/>
              </a:tabLst>
            </a:pPr>
            <a:r>
              <a:rPr lang="en-US" altLang="zh-TW" sz="1100">
                <a:solidFill>
                  <a:schemeClr val="bg1"/>
                </a:solidFill>
              </a:rPr>
              <a:t>Test Environment:</a:t>
            </a:r>
          </a:p>
          <a:p>
            <a:pPr marL="180975" indent="-180975">
              <a:buFont typeface="Arial" panose="020B0604020202020204" pitchFamily="34" charset="0"/>
              <a:buChar char="•"/>
              <a:tabLst>
                <a:tab pos="180975" algn="l"/>
              </a:tabLst>
            </a:pPr>
            <a:r>
              <a:rPr lang="en-US" altLang="zh-TW" sz="1100">
                <a:solidFill>
                  <a:schemeClr val="bg1"/>
                </a:solidFill>
              </a:rPr>
              <a:t>NAS: TS-855X</a:t>
            </a:r>
          </a:p>
          <a:p>
            <a:pPr marL="180975" indent="-180975">
              <a:buFont typeface="Arial" panose="020B0604020202020204" pitchFamily="34" charset="0"/>
              <a:buChar char="•"/>
              <a:tabLst>
                <a:tab pos="180975" algn="l"/>
              </a:tabLst>
            </a:pPr>
            <a:r>
              <a:rPr lang="en-US" altLang="zh-TW" sz="1100">
                <a:solidFill>
                  <a:schemeClr val="bg1"/>
                </a:solidFill>
              </a:rPr>
              <a:t>CPU: Intel Atom® C5125 processor, Max</a:t>
            </a:r>
            <a:r>
              <a:rPr lang="zh-TW" altLang="en-US" sz="1100">
                <a:solidFill>
                  <a:schemeClr val="bg1"/>
                </a:solidFill>
              </a:rPr>
              <a:t> </a:t>
            </a:r>
            <a:r>
              <a:rPr lang="en-US" altLang="zh-TW" sz="1100">
                <a:solidFill>
                  <a:schemeClr val="bg1"/>
                </a:solidFill>
              </a:rPr>
              <a:t>2800 MHZ (8C, 8T)</a:t>
            </a:r>
          </a:p>
          <a:p>
            <a:pPr marL="180975" indent="-180975">
              <a:buFont typeface="Arial" panose="020B0604020202020204" pitchFamily="34" charset="0"/>
              <a:buChar char="•"/>
              <a:tabLst>
                <a:tab pos="180975" algn="l"/>
              </a:tabLst>
            </a:pPr>
            <a:r>
              <a:rPr lang="en-US" altLang="zh-TW" sz="1100">
                <a:solidFill>
                  <a:schemeClr val="bg1"/>
                </a:solidFill>
              </a:rPr>
              <a:t>Volume type: Raid 5, Samsung 870 EVO 1TB x8</a:t>
            </a:r>
          </a:p>
          <a:p>
            <a:pPr marL="180975" indent="-180975">
              <a:buFont typeface="Arial" panose="020B0604020202020204" pitchFamily="34" charset="0"/>
              <a:buChar char="•"/>
              <a:tabLst>
                <a:tab pos="180975" algn="l"/>
              </a:tabLst>
            </a:pPr>
            <a:r>
              <a:rPr lang="en-US" altLang="zh-TW" sz="1100">
                <a:solidFill>
                  <a:schemeClr val="bg1"/>
                </a:solidFill>
              </a:rPr>
              <a:t>Client PC: Windows Server 2022, AMD EPYC 7302P 16-Core Processor 2.9Ghz, 96GB RAM</a:t>
            </a:r>
          </a:p>
        </p:txBody>
      </p:sp>
      <p:sp>
        <p:nvSpPr>
          <p:cNvPr id="3" name="標題 2">
            <a:extLst>
              <a:ext uri="{FF2B5EF4-FFF2-40B4-BE49-F238E27FC236}">
                <a16:creationId xmlns:a16="http://schemas.microsoft.com/office/drawing/2014/main" id="{096DCAFC-0380-F4D3-00E5-2BAAB7B620DA}"/>
              </a:ext>
            </a:extLst>
          </p:cNvPr>
          <p:cNvSpPr>
            <a:spLocks noGrp="1"/>
          </p:cNvSpPr>
          <p:nvPr>
            <p:ph type="title"/>
          </p:nvPr>
        </p:nvSpPr>
        <p:spPr/>
        <p:txBody>
          <a:bodyPr/>
          <a:lstStyle/>
          <a:p>
            <a:r>
              <a:rPr lang="en-US" altLang="zh-TW"/>
              <a:t>Large file transfer speed is also impressive</a:t>
            </a:r>
          </a:p>
        </p:txBody>
      </p:sp>
      <p:pic>
        <p:nvPicPr>
          <p:cNvPr id="5" name="Picture 2" descr=" ">
            <a:extLst>
              <a:ext uri="{FF2B5EF4-FFF2-40B4-BE49-F238E27FC236}">
                <a16:creationId xmlns:a16="http://schemas.microsoft.com/office/drawing/2014/main" id="{80372031-DAB9-824D-F7EC-64164EDFE9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8376" y="5215157"/>
            <a:ext cx="2384616" cy="149038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F8466B01-59CC-7DE0-E9E6-AC63F3EA035B}"/>
              </a:ext>
            </a:extLst>
          </p:cNvPr>
          <p:cNvSpPr/>
          <p:nvPr/>
        </p:nvSpPr>
        <p:spPr>
          <a:xfrm>
            <a:off x="3479045" y="5364146"/>
            <a:ext cx="797383" cy="275256"/>
          </a:xfrm>
          <a:prstGeom prst="rect">
            <a:avLst/>
          </a:prstGeom>
        </p:spPr>
        <p:txBody>
          <a:bodyPr wrap="none">
            <a:spAutoFit/>
          </a:bodyPr>
          <a:lstStyle/>
          <a:p>
            <a:pPr algn="ctr">
              <a:tabLst>
                <a:tab pos="180975" algn="l"/>
              </a:tabLst>
            </a:pPr>
            <a:r>
              <a:rPr lang="en-US" altLang="zh-TW" sz="1400" b="1">
                <a:solidFill>
                  <a:schemeClr val="bg1"/>
                </a:solidFill>
              </a:rPr>
              <a:t>TS-855X</a:t>
            </a:r>
          </a:p>
        </p:txBody>
      </p:sp>
    </p:spTree>
    <p:extLst>
      <p:ext uri="{BB962C8B-B14F-4D97-AF65-F5344CB8AC3E}">
        <p14:creationId xmlns:p14="http://schemas.microsoft.com/office/powerpoint/2010/main" val="232068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744525" y="2613392"/>
            <a:ext cx="4590471" cy="1631216"/>
          </a:xfrm>
          <a:prstGeom prst="rect">
            <a:avLst/>
          </a:prstGeom>
          <a:noFill/>
        </p:spPr>
        <p:txBody>
          <a:bodyPr wrap="square" rtlCol="0">
            <a:spAutoFit/>
          </a:bodyPr>
          <a:lstStyle/>
          <a:p>
            <a:r>
              <a:rPr lang="en-US" altLang="zh-TW" sz="4000" b="1">
                <a:solidFill>
                  <a:schemeClr val="bg1"/>
                </a:solidFill>
              </a:rPr>
              <a:t>QNAP Solutions</a:t>
            </a:r>
          </a:p>
          <a:p>
            <a:r>
              <a:rPr lang="en-US" altLang="zh-TW" sz="2000" b="1">
                <a:solidFill>
                  <a:schemeClr val="bg1"/>
                </a:solidFill>
              </a:rPr>
              <a:t>Multiple QNAP high-speed solutions and build a high-speed network environment</a:t>
            </a:r>
          </a:p>
        </p:txBody>
      </p:sp>
    </p:spTree>
    <p:extLst>
      <p:ext uri="{BB962C8B-B14F-4D97-AF65-F5344CB8AC3E}">
        <p14:creationId xmlns:p14="http://schemas.microsoft.com/office/powerpoint/2010/main" val="1816980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a:extLst>
              <a:ext uri="{FF2B5EF4-FFF2-40B4-BE49-F238E27FC236}">
                <a16:creationId xmlns:a16="http://schemas.microsoft.com/office/drawing/2014/main" id="{4F7BA9D9-3E9C-02D3-5345-319506CC8B8D}"/>
              </a:ext>
            </a:extLst>
          </p:cNvPr>
          <p:cNvSpPr txBox="1"/>
          <p:nvPr/>
        </p:nvSpPr>
        <p:spPr>
          <a:xfrm>
            <a:off x="380059" y="1548745"/>
            <a:ext cx="1148349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mj-lt"/>
                <a:cs typeface="Arial"/>
              </a:rPr>
              <a:t>Build a high-speed hybrid network configuration with the QHora-301W, supporting high-speed Wi-Fi 6 wireless transmission and 10GbE wired network, as well as providing enterprise-grade SD-WAN VPN networking capability, which can be deployed at one time through the cloud for multi-site LAN networking, satisfying the multiple needs of remote, wireless, and wired connectivity of the enterprise's new-age network architecture, and rapidly building private networks at multiple sites, significantly saving IT manpower and management costs.</a:t>
            </a:r>
          </a:p>
        </p:txBody>
      </p:sp>
      <p:cxnSp>
        <p:nvCxnSpPr>
          <p:cNvPr id="9" name="Shape 481">
            <a:extLst>
              <a:ext uri="{FF2B5EF4-FFF2-40B4-BE49-F238E27FC236}">
                <a16:creationId xmlns:a16="http://schemas.microsoft.com/office/drawing/2014/main" id="{4F322C46-D5A4-D140-BFEC-9BCD13142DAB}"/>
              </a:ext>
            </a:extLst>
          </p:cNvPr>
          <p:cNvCxnSpPr/>
          <p:nvPr/>
        </p:nvCxnSpPr>
        <p:spPr>
          <a:xfrm>
            <a:off x="5854779" y="3568957"/>
            <a:ext cx="2246621" cy="1588"/>
          </a:xfrm>
          <a:prstGeom prst="straightConnector1">
            <a:avLst/>
          </a:prstGeom>
          <a:noFill/>
          <a:ln w="19050" cap="flat" cmpd="sng">
            <a:solidFill>
              <a:srgbClr val="6D9EEB"/>
            </a:solidFill>
            <a:prstDash val="solid"/>
            <a:round/>
            <a:headEnd type="none" w="med" len="med"/>
            <a:tailEnd type="none" w="med" len="med"/>
          </a:ln>
        </p:spPr>
      </p:cxnSp>
      <p:pic>
        <p:nvPicPr>
          <p:cNvPr id="10" name="Shape 483" descr="「wireless icon png」的圖片搜尋結果">
            <a:extLst>
              <a:ext uri="{FF2B5EF4-FFF2-40B4-BE49-F238E27FC236}">
                <a16:creationId xmlns:a16="http://schemas.microsoft.com/office/drawing/2014/main" id="{81FBEEC1-041C-6849-8F09-6C45DBDC7BE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16199991">
            <a:off x="3387099" y="3330684"/>
            <a:ext cx="686282" cy="469516"/>
          </a:xfrm>
          <a:prstGeom prst="rect">
            <a:avLst/>
          </a:prstGeom>
          <a:noFill/>
          <a:ln>
            <a:noFill/>
          </a:ln>
        </p:spPr>
      </p:pic>
      <p:grpSp>
        <p:nvGrpSpPr>
          <p:cNvPr id="41" name="群組 40"/>
          <p:cNvGrpSpPr/>
          <p:nvPr/>
        </p:nvGrpSpPr>
        <p:grpSpPr>
          <a:xfrm>
            <a:off x="4039410" y="2697284"/>
            <a:ext cx="3537213" cy="985072"/>
            <a:chOff x="4078952" y="2109102"/>
            <a:chExt cx="3537213" cy="985072"/>
          </a:xfrm>
        </p:grpSpPr>
        <p:sp>
          <p:nvSpPr>
            <p:cNvPr id="3" name="矩形: 圓角 36">
              <a:extLst>
                <a:ext uri="{FF2B5EF4-FFF2-40B4-BE49-F238E27FC236}">
                  <a16:creationId xmlns:a16="http://schemas.microsoft.com/office/drawing/2014/main" id="{ECE6292E-6228-3942-9A86-64026D023E9E}"/>
                </a:ext>
              </a:extLst>
            </p:cNvPr>
            <p:cNvSpPr/>
            <p:nvPr/>
          </p:nvSpPr>
          <p:spPr>
            <a:xfrm>
              <a:off x="4272532" y="2109102"/>
              <a:ext cx="3343633" cy="785071"/>
            </a:xfrm>
            <a:prstGeom prst="roundRect">
              <a:avLst>
                <a:gd name="adj" fmla="val 50000"/>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a typeface="微軟正黑體" panose="020B0604030504040204" pitchFamily="34" charset="-120"/>
              </a:endParaRPr>
            </a:p>
          </p:txBody>
        </p:sp>
        <p:sp>
          <p:nvSpPr>
            <p:cNvPr id="4" name="矩形 37">
              <a:extLst>
                <a:ext uri="{FF2B5EF4-FFF2-40B4-BE49-F238E27FC236}">
                  <a16:creationId xmlns:a16="http://schemas.microsoft.com/office/drawing/2014/main" id="{B180C613-1517-0248-8F98-262C83DB2923}"/>
                </a:ext>
              </a:extLst>
            </p:cNvPr>
            <p:cNvSpPr/>
            <p:nvPr/>
          </p:nvSpPr>
          <p:spPr>
            <a:xfrm>
              <a:off x="4202717" y="2124678"/>
              <a:ext cx="3413447" cy="969496"/>
            </a:xfrm>
            <a:prstGeom prst="rect">
              <a:avLst/>
            </a:prstGeom>
          </p:spPr>
          <p:txBody>
            <a:bodyPr wrap="square" lIns="91440" tIns="45720" rIns="91440" bIns="45720" anchor="t">
              <a:spAutoFit/>
            </a:bodyPr>
            <a:lstStyle/>
            <a:p>
              <a:pPr algn="ctr"/>
              <a:r>
                <a:rPr lang="en-US" altLang="zh-TW" sz="1400" b="1">
                  <a:latin typeface="+mj-lt"/>
                  <a:ea typeface="+mj-ea"/>
                  <a:cs typeface="Arial"/>
                </a:rPr>
                <a:t>QHora-301W</a:t>
              </a:r>
              <a:endParaRPr lang="zh-TW" altLang="en-US" sz="1400">
                <a:latin typeface="+mj-lt"/>
                <a:ea typeface="+mj-ea"/>
                <a:cs typeface="Calibri" panose="020F0502020204030204"/>
              </a:endParaRPr>
            </a:p>
            <a:p>
              <a:pPr algn="ctr"/>
              <a:r>
                <a:rPr lang="en-US" altLang="zh-TW" sz="1400" b="1">
                  <a:latin typeface="+mj-lt"/>
                  <a:ea typeface="+mj-ea"/>
                  <a:cs typeface="Arial"/>
                </a:rPr>
                <a:t>New Generation</a:t>
              </a:r>
              <a:r>
                <a:rPr lang="zh-TW" altLang="en-US" sz="1400" b="1">
                  <a:latin typeface="+mj-lt"/>
                  <a:ea typeface="+mj-ea"/>
                  <a:cs typeface="Arial"/>
                </a:rPr>
                <a:t> </a:t>
              </a:r>
              <a:r>
                <a:rPr lang="en-US" altLang="zh-TW" sz="1400" b="1" err="1">
                  <a:latin typeface="+mj-lt"/>
                  <a:ea typeface="+mj-ea"/>
                  <a:cs typeface="Arial"/>
                </a:rPr>
                <a:t>WiFi</a:t>
              </a:r>
              <a:r>
                <a:rPr lang="en-US" altLang="zh-TW" sz="1400" b="1">
                  <a:latin typeface="+mj-lt"/>
                  <a:ea typeface="+mj-ea"/>
                  <a:cs typeface="Arial"/>
                </a:rPr>
                <a:t> 6 Dual</a:t>
              </a:r>
              <a:r>
                <a:rPr lang="zh-TW" altLang="en-US" sz="1400" b="1">
                  <a:latin typeface="+mj-lt"/>
                  <a:ea typeface="+mj-ea"/>
                  <a:cs typeface="Arial"/>
                </a:rPr>
                <a:t> </a:t>
              </a:r>
              <a:r>
                <a:rPr lang="en-US" sz="1400" b="1">
                  <a:latin typeface="+mj-lt"/>
                  <a:ea typeface="+mj-ea"/>
                  <a:cs typeface="Arial"/>
                </a:rPr>
                <a:t>10GbE</a:t>
              </a:r>
            </a:p>
            <a:p>
              <a:pPr algn="ctr"/>
              <a:r>
                <a:rPr lang="en-US" sz="1400" b="1">
                  <a:latin typeface="+mj-lt"/>
                  <a:ea typeface="+mj-ea"/>
                  <a:cs typeface="Arial"/>
                </a:rPr>
                <a:t>SD-WAN Router</a:t>
              </a:r>
              <a:endParaRPr lang="en-US" sz="1400">
                <a:latin typeface="+mj-lt"/>
                <a:ea typeface="+mj-ea"/>
                <a:cs typeface="Calibri"/>
              </a:endParaRPr>
            </a:p>
            <a:p>
              <a:pPr algn="ctr"/>
              <a:endParaRPr lang="en-US" altLang="zh-TW" sz="1500" b="1">
                <a:latin typeface="+mj-lt"/>
                <a:ea typeface="+mj-ea"/>
                <a:cs typeface="Arial"/>
              </a:endParaRPr>
            </a:p>
          </p:txBody>
        </p:sp>
        <p:cxnSp>
          <p:nvCxnSpPr>
            <p:cNvPr id="11" name="Shape 484">
              <a:extLst>
                <a:ext uri="{FF2B5EF4-FFF2-40B4-BE49-F238E27FC236}">
                  <a16:creationId xmlns:a16="http://schemas.microsoft.com/office/drawing/2014/main" id="{556A2907-2E38-FC4C-A902-6E29694FB99E}"/>
                </a:ext>
              </a:extLst>
            </p:cNvPr>
            <p:cNvCxnSpPr>
              <a:cxnSpLocks/>
            </p:cNvCxnSpPr>
            <p:nvPr/>
          </p:nvCxnSpPr>
          <p:spPr>
            <a:xfrm>
              <a:off x="4078952" y="2976832"/>
              <a:ext cx="1862742" cy="3943"/>
            </a:xfrm>
            <a:prstGeom prst="straightConnector1">
              <a:avLst/>
            </a:prstGeom>
            <a:noFill/>
            <a:ln w="19050" cap="flat" cmpd="sng">
              <a:solidFill>
                <a:srgbClr val="4D93D3"/>
              </a:solidFill>
              <a:prstDash val="dash"/>
              <a:round/>
              <a:headEnd type="none" w="med" len="med"/>
              <a:tailEnd type="none" w="med" len="med"/>
            </a:ln>
          </p:spPr>
        </p:cxnSp>
      </p:grpSp>
      <p:sp>
        <p:nvSpPr>
          <p:cNvPr id="8" name="Shape 479">
            <a:extLst>
              <a:ext uri="{FF2B5EF4-FFF2-40B4-BE49-F238E27FC236}">
                <a16:creationId xmlns:a16="http://schemas.microsoft.com/office/drawing/2014/main" id="{C1FE8DD8-25B8-0941-AC91-5AB6CE4C4E3A}"/>
              </a:ext>
            </a:extLst>
          </p:cNvPr>
          <p:cNvSpPr txBox="1"/>
          <p:nvPr/>
        </p:nvSpPr>
        <p:spPr>
          <a:xfrm>
            <a:off x="2068678" y="4074816"/>
            <a:ext cx="1571636" cy="332011"/>
          </a:xfrm>
          <a:prstGeom prst="rect">
            <a:avLst/>
          </a:prstGeom>
          <a:noFill/>
          <a:ln>
            <a:noFill/>
          </a:ln>
        </p:spPr>
        <p:txBody>
          <a:bodyPr spcFirstLastPara="1" wrap="square" lIns="91425" tIns="91425" rIns="91425" bIns="91425" anchor="ctr" anchorCtr="0">
            <a:noAutofit/>
          </a:bodyPr>
          <a:lstStyle/>
          <a:p>
            <a:pPr algn="ctr"/>
            <a:r>
              <a:rPr lang="en-GB" sz="1100" b="1">
                <a:solidFill>
                  <a:schemeClr val="bg1"/>
                </a:solidFill>
                <a:latin typeface="+mj-lt"/>
                <a:ea typeface="微軟正黑體"/>
                <a:cs typeface="Arial"/>
              </a:rPr>
              <a:t>Wi-Fi</a:t>
            </a:r>
            <a:r>
              <a:rPr lang="en-GB" altLang="zh-TW" sz="1100" b="1">
                <a:solidFill>
                  <a:schemeClr val="bg1"/>
                </a:solidFill>
                <a:latin typeface="+mj-lt"/>
                <a:ea typeface="微軟正黑體"/>
                <a:cs typeface="Arial"/>
              </a:rPr>
              <a:t> 6 </a:t>
            </a:r>
            <a:r>
              <a:rPr lang="en-US" altLang="zh-TW" sz="1100" b="1">
                <a:solidFill>
                  <a:schemeClr val="bg1"/>
                </a:solidFill>
                <a:latin typeface="+mj-lt"/>
                <a:ea typeface="微軟正黑體"/>
              </a:rPr>
              <a:t>Wireless Device</a:t>
            </a:r>
            <a:endParaRPr sz="1100">
              <a:solidFill>
                <a:schemeClr val="bg1"/>
              </a:solidFill>
              <a:latin typeface="+mj-lt"/>
              <a:ea typeface="微軟正黑體"/>
            </a:endParaRPr>
          </a:p>
        </p:txBody>
      </p:sp>
      <p:grpSp>
        <p:nvGrpSpPr>
          <p:cNvPr id="2" name="群組 1"/>
          <p:cNvGrpSpPr/>
          <p:nvPr/>
        </p:nvGrpSpPr>
        <p:grpSpPr>
          <a:xfrm>
            <a:off x="7992266" y="3089819"/>
            <a:ext cx="1190554" cy="729991"/>
            <a:chOff x="8031808" y="2501637"/>
            <a:chExt cx="1190554" cy="729991"/>
          </a:xfrm>
        </p:grpSpPr>
        <p:pic>
          <p:nvPicPr>
            <p:cNvPr id="17" name="圖形 40">
              <a:extLst>
                <a:ext uri="{FF2B5EF4-FFF2-40B4-BE49-F238E27FC236}">
                  <a16:creationId xmlns:a16="http://schemas.microsoft.com/office/drawing/2014/main" id="{6D5F438D-6D7F-984D-ACE6-DB619444245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31808" y="2501637"/>
              <a:ext cx="1190554" cy="729991"/>
            </a:xfrm>
            <a:prstGeom prst="rect">
              <a:avLst/>
            </a:prstGeom>
            <a:effectLst>
              <a:outerShdw blurRad="50800" dist="38100" dir="2700000" algn="tl" rotWithShape="0">
                <a:prstClr val="black">
                  <a:alpha val="40000"/>
                </a:prstClr>
              </a:outerShdw>
            </a:effectLst>
          </p:spPr>
        </p:pic>
        <p:sp>
          <p:nvSpPr>
            <p:cNvPr id="18" name="文字方塊 135">
              <a:extLst>
                <a:ext uri="{FF2B5EF4-FFF2-40B4-BE49-F238E27FC236}">
                  <a16:creationId xmlns:a16="http://schemas.microsoft.com/office/drawing/2014/main" id="{F25D8CC2-04C6-5A46-9EE0-99ECB93D16D7}"/>
                </a:ext>
              </a:extLst>
            </p:cNvPr>
            <p:cNvSpPr txBox="1"/>
            <p:nvPr/>
          </p:nvSpPr>
          <p:spPr>
            <a:xfrm>
              <a:off x="8101622" y="2797970"/>
              <a:ext cx="1050926" cy="338554"/>
            </a:xfrm>
            <a:prstGeom prst="rect">
              <a:avLst/>
            </a:prstGeom>
            <a:noFill/>
          </p:spPr>
          <p:txBody>
            <a:bodyPr wrap="square" rtlCol="0">
              <a:spAutoFit/>
            </a:bodyPr>
            <a:lstStyle/>
            <a:p>
              <a:pPr algn="ctr"/>
              <a:r>
                <a:rPr lang="en-US" altLang="zh-TW" sz="1600" b="1">
                  <a:solidFill>
                    <a:schemeClr val="bg1"/>
                  </a:solidFill>
                  <a:latin typeface="+mj-lt"/>
                  <a:cs typeface="Arial" panose="020B0604020202020204" pitchFamily="34" charset="0"/>
                </a:rPr>
                <a:t>Internet</a:t>
              </a:r>
              <a:endParaRPr lang="zh-TW" altLang="en-US" sz="1600" b="1">
                <a:solidFill>
                  <a:schemeClr val="bg1"/>
                </a:solidFill>
                <a:latin typeface="+mj-lt"/>
                <a:cs typeface="Arial" panose="020B0604020202020204" pitchFamily="34" charset="0"/>
              </a:endParaRPr>
            </a:p>
          </p:txBody>
        </p:sp>
      </p:grpSp>
      <p:cxnSp>
        <p:nvCxnSpPr>
          <p:cNvPr id="24" name="肘形接點 59">
            <a:extLst>
              <a:ext uri="{FF2B5EF4-FFF2-40B4-BE49-F238E27FC236}">
                <a16:creationId xmlns:a16="http://schemas.microsoft.com/office/drawing/2014/main" id="{B1B8C0B7-0358-DB4E-9938-B46F977F6D7F}"/>
              </a:ext>
            </a:extLst>
          </p:cNvPr>
          <p:cNvCxnSpPr>
            <a:cxnSpLocks/>
          </p:cNvCxnSpPr>
          <p:nvPr/>
        </p:nvCxnSpPr>
        <p:spPr>
          <a:xfrm>
            <a:off x="5902152" y="3572275"/>
            <a:ext cx="0" cy="1278988"/>
          </a:xfrm>
          <a:prstGeom prst="straightConnector1">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pic>
        <p:nvPicPr>
          <p:cNvPr id="36" name="圖片 43" descr="一張含有 文字 的圖片&#10;&#10;自動產生的描述">
            <a:extLst>
              <a:ext uri="{FF2B5EF4-FFF2-40B4-BE49-F238E27FC236}">
                <a16:creationId xmlns:a16="http://schemas.microsoft.com/office/drawing/2014/main" id="{70A884E4-1B07-BFCF-C3D3-45855ADEDFA7}"/>
              </a:ext>
            </a:extLst>
          </p:cNvPr>
          <p:cNvPicPr>
            <a:picLocks noChangeAspect="1"/>
          </p:cNvPicPr>
          <p:nvPr/>
        </p:nvPicPr>
        <p:blipFill rotWithShape="1">
          <a:blip r:embed="rId7"/>
          <a:srcRect t="27019" b="31176"/>
          <a:stretch/>
        </p:blipFill>
        <p:spPr>
          <a:xfrm>
            <a:off x="4568201" y="3780921"/>
            <a:ext cx="2743200" cy="917456"/>
          </a:xfrm>
          <a:prstGeom prst="rect">
            <a:avLst/>
          </a:prstGeom>
        </p:spPr>
      </p:pic>
      <p:sp>
        <p:nvSpPr>
          <p:cNvPr id="31" name="標題 30">
            <a:extLst>
              <a:ext uri="{FF2B5EF4-FFF2-40B4-BE49-F238E27FC236}">
                <a16:creationId xmlns:a16="http://schemas.microsoft.com/office/drawing/2014/main" id="{0599E93D-88E2-8ABA-3947-D2A563E3E5A9}"/>
              </a:ext>
            </a:extLst>
          </p:cNvPr>
          <p:cNvSpPr>
            <a:spLocks noGrp="1"/>
          </p:cNvSpPr>
          <p:nvPr>
            <p:ph type="title"/>
          </p:nvPr>
        </p:nvSpPr>
        <p:spPr/>
        <p:txBody>
          <a:bodyPr/>
          <a:lstStyle/>
          <a:p>
            <a:r>
              <a:rPr lang="en-US" altLang="zh-TW"/>
              <a:t>Build a high-Speed hybrid network architecture with a Qhora-301W SD-WAN Wi-Fi 6 router</a:t>
            </a:r>
          </a:p>
        </p:txBody>
      </p:sp>
      <p:sp>
        <p:nvSpPr>
          <p:cNvPr id="32" name="Shape 501">
            <a:extLst>
              <a:ext uri="{FF2B5EF4-FFF2-40B4-BE49-F238E27FC236}">
                <a16:creationId xmlns:a16="http://schemas.microsoft.com/office/drawing/2014/main" id="{08AA4CD0-4190-B660-9ED8-3F79CAADEED6}"/>
              </a:ext>
            </a:extLst>
          </p:cNvPr>
          <p:cNvSpPr txBox="1"/>
          <p:nvPr/>
        </p:nvSpPr>
        <p:spPr>
          <a:xfrm>
            <a:off x="2079269" y="6264888"/>
            <a:ext cx="1692218" cy="363862"/>
          </a:xfrm>
          <a:prstGeom prst="rect">
            <a:avLst/>
          </a:prstGeom>
          <a:noFill/>
          <a:ln>
            <a:noFill/>
          </a:ln>
        </p:spPr>
        <p:txBody>
          <a:bodyPr spcFirstLastPara="1" wrap="square" lIns="91425" tIns="91425" rIns="91425" bIns="91425" anchor="t" anchorCtr="0">
            <a:noAutofit/>
          </a:bodyPr>
          <a:lstStyle/>
          <a:p>
            <a:pPr algn="ctr"/>
            <a:r>
              <a:rPr lang="en-GB" sz="1200" b="1">
                <a:solidFill>
                  <a:schemeClr val="bg1"/>
                </a:solidFill>
                <a:latin typeface="Arial"/>
                <a:ea typeface="微軟正黑體"/>
                <a:cs typeface="Arial"/>
              </a:rPr>
              <a:t>PC + QXG-10G2</a:t>
            </a:r>
            <a:r>
              <a:rPr lang="en-US" sz="1200" b="1">
                <a:solidFill>
                  <a:schemeClr val="bg1"/>
                </a:solidFill>
                <a:latin typeface="Arial"/>
                <a:ea typeface="微軟正黑體"/>
                <a:cs typeface="Arial"/>
              </a:rPr>
              <a:t>T</a:t>
            </a:r>
            <a:r>
              <a:rPr lang="en-GB" sz="1200" b="1">
                <a:solidFill>
                  <a:schemeClr val="bg1"/>
                </a:solidFill>
                <a:latin typeface="Arial"/>
                <a:ea typeface="微軟正黑體"/>
                <a:cs typeface="Arial"/>
              </a:rPr>
              <a:t> </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3" name="群組 42">
            <a:extLst>
              <a:ext uri="{FF2B5EF4-FFF2-40B4-BE49-F238E27FC236}">
                <a16:creationId xmlns:a16="http://schemas.microsoft.com/office/drawing/2014/main" id="{97E67A20-14B8-E3E3-2BF9-0667CD147C6E}"/>
              </a:ext>
            </a:extLst>
          </p:cNvPr>
          <p:cNvGrpSpPr/>
          <p:nvPr/>
        </p:nvGrpSpPr>
        <p:grpSpPr>
          <a:xfrm>
            <a:off x="2789325" y="4846217"/>
            <a:ext cx="5862775" cy="1048649"/>
            <a:chOff x="2789325" y="4846217"/>
            <a:chExt cx="5862775" cy="742145"/>
          </a:xfrm>
        </p:grpSpPr>
        <p:cxnSp>
          <p:nvCxnSpPr>
            <p:cNvPr id="44" name="肘形接點 59">
              <a:extLst>
                <a:ext uri="{FF2B5EF4-FFF2-40B4-BE49-F238E27FC236}">
                  <a16:creationId xmlns:a16="http://schemas.microsoft.com/office/drawing/2014/main" id="{7898857E-EA63-1104-2CC3-9C48E4ED77F2}"/>
                </a:ext>
              </a:extLst>
            </p:cNvPr>
            <p:cNvCxnSpPr>
              <a:cxnSpLocks/>
            </p:cNvCxnSpPr>
            <p:nvPr/>
          </p:nvCxnSpPr>
          <p:spPr>
            <a:xfrm>
              <a:off x="6778006" y="4858371"/>
              <a:ext cx="0" cy="729991"/>
            </a:xfrm>
            <a:prstGeom prst="straightConnector1">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cxnSp>
          <p:nvCxnSpPr>
            <p:cNvPr id="45" name="Shape 477">
              <a:extLst>
                <a:ext uri="{FF2B5EF4-FFF2-40B4-BE49-F238E27FC236}">
                  <a16:creationId xmlns:a16="http://schemas.microsoft.com/office/drawing/2014/main" id="{E874529B-7454-0466-03A2-2868BCC77578}"/>
                </a:ext>
              </a:extLst>
            </p:cNvPr>
            <p:cNvCxnSpPr>
              <a:cxnSpLocks/>
            </p:cNvCxnSpPr>
            <p:nvPr/>
          </p:nvCxnSpPr>
          <p:spPr>
            <a:xfrm rot="10800000" flipV="1">
              <a:off x="2789325" y="4846217"/>
              <a:ext cx="2034499" cy="530772"/>
            </a:xfrm>
            <a:prstGeom prst="bentConnector3">
              <a:avLst>
                <a:gd name="adj1" fmla="val 102750"/>
              </a:avLst>
            </a:prstGeom>
            <a:noFill/>
            <a:ln w="19050" cap="flat" cmpd="sng">
              <a:solidFill>
                <a:srgbClr val="1A4182"/>
              </a:solidFill>
              <a:prstDash val="solid"/>
              <a:round/>
              <a:headEnd type="none" w="med" len="med"/>
              <a:tailEnd type="none" w="med" len="med"/>
            </a:ln>
          </p:spPr>
        </p:cxnSp>
        <p:cxnSp>
          <p:nvCxnSpPr>
            <p:cNvPr id="46" name="肘形接點 59">
              <a:extLst>
                <a:ext uri="{FF2B5EF4-FFF2-40B4-BE49-F238E27FC236}">
                  <a16:creationId xmlns:a16="http://schemas.microsoft.com/office/drawing/2014/main" id="{C3BF9B25-3DC9-820F-6E92-2B56F8B5D951}"/>
                </a:ext>
              </a:extLst>
            </p:cNvPr>
            <p:cNvCxnSpPr>
              <a:cxnSpLocks/>
            </p:cNvCxnSpPr>
            <p:nvPr/>
          </p:nvCxnSpPr>
          <p:spPr>
            <a:xfrm flipH="1">
              <a:off x="4812519" y="4846217"/>
              <a:ext cx="3839581" cy="528559"/>
            </a:xfrm>
            <a:prstGeom prst="bentConnector2">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grpSp>
      <p:cxnSp>
        <p:nvCxnSpPr>
          <p:cNvPr id="47" name="肘形接點 59">
            <a:extLst>
              <a:ext uri="{FF2B5EF4-FFF2-40B4-BE49-F238E27FC236}">
                <a16:creationId xmlns:a16="http://schemas.microsoft.com/office/drawing/2014/main" id="{49AB40EE-34B2-623F-A097-D4E6E73CBCB1}"/>
              </a:ext>
            </a:extLst>
          </p:cNvPr>
          <p:cNvCxnSpPr>
            <a:cxnSpLocks/>
          </p:cNvCxnSpPr>
          <p:nvPr/>
        </p:nvCxnSpPr>
        <p:spPr>
          <a:xfrm>
            <a:off x="8633270" y="4855624"/>
            <a:ext cx="0" cy="729991"/>
          </a:xfrm>
          <a:prstGeom prst="straightConnector1">
            <a:avLst/>
          </a:prstGeom>
          <a:ln w="19050">
            <a:solidFill>
              <a:srgbClr val="1A4182"/>
            </a:solidFill>
          </a:ln>
        </p:spPr>
        <p:style>
          <a:lnRef idx="1">
            <a:schemeClr val="accent1"/>
          </a:lnRef>
          <a:fillRef idx="0">
            <a:schemeClr val="accent1"/>
          </a:fillRef>
          <a:effectRef idx="0">
            <a:schemeClr val="accent1"/>
          </a:effectRef>
          <a:fontRef idx="minor">
            <a:schemeClr val="tx1"/>
          </a:fontRef>
        </p:style>
      </p:cxnSp>
      <p:sp>
        <p:nvSpPr>
          <p:cNvPr id="48" name="矩形: 圓角 88">
            <a:extLst>
              <a:ext uri="{FF2B5EF4-FFF2-40B4-BE49-F238E27FC236}">
                <a16:creationId xmlns:a16="http://schemas.microsoft.com/office/drawing/2014/main" id="{1BDFB4D7-2852-1B7A-4F83-5FF267C94D34}"/>
              </a:ext>
            </a:extLst>
          </p:cNvPr>
          <p:cNvSpPr/>
          <p:nvPr/>
        </p:nvSpPr>
        <p:spPr>
          <a:xfrm>
            <a:off x="8045640" y="4966980"/>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9" name="矩形: 圓角 89">
            <a:extLst>
              <a:ext uri="{FF2B5EF4-FFF2-40B4-BE49-F238E27FC236}">
                <a16:creationId xmlns:a16="http://schemas.microsoft.com/office/drawing/2014/main" id="{3D9CEE86-DD85-912B-F889-687866A6CFB6}"/>
              </a:ext>
            </a:extLst>
          </p:cNvPr>
          <p:cNvSpPr/>
          <p:nvPr/>
        </p:nvSpPr>
        <p:spPr>
          <a:xfrm>
            <a:off x="6347364" y="4955264"/>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0" name="矩形: 圓角 90">
            <a:extLst>
              <a:ext uri="{FF2B5EF4-FFF2-40B4-BE49-F238E27FC236}">
                <a16:creationId xmlns:a16="http://schemas.microsoft.com/office/drawing/2014/main" id="{A977CEB0-A9A4-4556-FB44-A5BBFCAE17B5}"/>
              </a:ext>
            </a:extLst>
          </p:cNvPr>
          <p:cNvSpPr/>
          <p:nvPr/>
        </p:nvSpPr>
        <p:spPr>
          <a:xfrm>
            <a:off x="4390356" y="4958680"/>
            <a:ext cx="818473"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1" name="矩形 91">
            <a:extLst>
              <a:ext uri="{FF2B5EF4-FFF2-40B4-BE49-F238E27FC236}">
                <a16:creationId xmlns:a16="http://schemas.microsoft.com/office/drawing/2014/main" id="{43670E11-9A23-31F9-B338-9C476F6082F5}"/>
              </a:ext>
            </a:extLst>
          </p:cNvPr>
          <p:cNvSpPr/>
          <p:nvPr/>
        </p:nvSpPr>
        <p:spPr>
          <a:xfrm>
            <a:off x="4441578" y="4948942"/>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52" name="矩形 92">
            <a:extLst>
              <a:ext uri="{FF2B5EF4-FFF2-40B4-BE49-F238E27FC236}">
                <a16:creationId xmlns:a16="http://schemas.microsoft.com/office/drawing/2014/main" id="{66765271-1FBE-52F2-9E55-FF4761E7C9FD}"/>
              </a:ext>
            </a:extLst>
          </p:cNvPr>
          <p:cNvSpPr/>
          <p:nvPr/>
        </p:nvSpPr>
        <p:spPr>
          <a:xfrm>
            <a:off x="6375549" y="4948942"/>
            <a:ext cx="707245" cy="276999"/>
          </a:xfrm>
          <a:prstGeom prst="rect">
            <a:avLst/>
          </a:prstGeom>
        </p:spPr>
        <p:txBody>
          <a:bodyPr wrap="none">
            <a:spAutoFit/>
          </a:bodyPr>
          <a:lstStyle/>
          <a:p>
            <a:pPr algn="ctr"/>
            <a:r>
              <a:rPr kumimoji="1" lang="en-US" altLang="zh-TW" sz="1200" b="1">
                <a:solidFill>
                  <a:schemeClr val="bg1"/>
                </a:solidFill>
                <a:latin typeface="Arial" panose="020B0604020202020204" pitchFamily="34" charset="0"/>
                <a:cs typeface="Arial" panose="020B0604020202020204" pitchFamily="34" charset="0"/>
              </a:rPr>
              <a:t>1 Gbps</a:t>
            </a:r>
            <a:endParaRPr kumimoji="1" lang="zh-TW" altLang="en-US" sz="1200" b="1">
              <a:solidFill>
                <a:schemeClr val="bg1"/>
              </a:solidFill>
              <a:latin typeface="Arial" panose="020B0604020202020204" pitchFamily="34" charset="0"/>
              <a:cs typeface="Arial" panose="020B0604020202020204" pitchFamily="34" charset="0"/>
            </a:endParaRPr>
          </a:p>
        </p:txBody>
      </p:sp>
      <p:sp>
        <p:nvSpPr>
          <p:cNvPr id="53" name="矩形 93">
            <a:extLst>
              <a:ext uri="{FF2B5EF4-FFF2-40B4-BE49-F238E27FC236}">
                <a16:creationId xmlns:a16="http://schemas.microsoft.com/office/drawing/2014/main" id="{2714D1A7-C992-3579-FF07-F2C16FA9074D}"/>
              </a:ext>
            </a:extLst>
          </p:cNvPr>
          <p:cNvSpPr/>
          <p:nvPr/>
        </p:nvSpPr>
        <p:spPr>
          <a:xfrm>
            <a:off x="8034703" y="4957394"/>
            <a:ext cx="1165704" cy="276999"/>
          </a:xfrm>
          <a:prstGeom prst="rect">
            <a:avLst/>
          </a:prstGeom>
        </p:spPr>
        <p:txBody>
          <a:bodyPr wrap="none" lIns="91440" tIns="45720" rIns="91440" bIns="45720" anchor="t">
            <a:spAutoFit/>
          </a:bodyPr>
          <a:lstStyle/>
          <a:p>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54" name="群組 53">
            <a:extLst>
              <a:ext uri="{FF2B5EF4-FFF2-40B4-BE49-F238E27FC236}">
                <a16:creationId xmlns:a16="http://schemas.microsoft.com/office/drawing/2014/main" id="{3A860FAA-D7FB-BF68-863A-98D563A8F94C}"/>
              </a:ext>
            </a:extLst>
          </p:cNvPr>
          <p:cNvGrpSpPr/>
          <p:nvPr/>
        </p:nvGrpSpPr>
        <p:grpSpPr>
          <a:xfrm>
            <a:off x="2142237" y="4953014"/>
            <a:ext cx="1165704" cy="276999"/>
            <a:chOff x="2238483" y="4329390"/>
            <a:chExt cx="1165704" cy="276999"/>
          </a:xfrm>
        </p:grpSpPr>
        <p:sp>
          <p:nvSpPr>
            <p:cNvPr id="55" name="矩形: 圓角 88">
              <a:extLst>
                <a:ext uri="{FF2B5EF4-FFF2-40B4-BE49-F238E27FC236}">
                  <a16:creationId xmlns:a16="http://schemas.microsoft.com/office/drawing/2014/main" id="{BE9DB481-CE0F-A054-D7EE-9A1A23AD43C0}"/>
                </a:ext>
              </a:extLst>
            </p:cNvPr>
            <p:cNvSpPr/>
            <p:nvPr/>
          </p:nvSpPr>
          <p:spPr>
            <a:xfrm>
              <a:off x="2271404" y="4331761"/>
              <a:ext cx="1123011" cy="264357"/>
            </a:xfrm>
            <a:prstGeom prst="roundRect">
              <a:avLst>
                <a:gd name="adj" fmla="val 50000"/>
              </a:avLst>
            </a:prstGeom>
            <a:gradFill>
              <a:gsLst>
                <a:gs pos="100000">
                  <a:srgbClr val="1A4182"/>
                </a:gs>
                <a:gs pos="0">
                  <a:srgbClr val="132F61"/>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6" name="矩形 93">
              <a:extLst>
                <a:ext uri="{FF2B5EF4-FFF2-40B4-BE49-F238E27FC236}">
                  <a16:creationId xmlns:a16="http://schemas.microsoft.com/office/drawing/2014/main" id="{A439BAE9-9888-7EF9-1938-1808939AA06E}"/>
                </a:ext>
              </a:extLst>
            </p:cNvPr>
            <p:cNvSpPr/>
            <p:nvPr/>
          </p:nvSpPr>
          <p:spPr>
            <a:xfrm>
              <a:off x="2238483" y="4329390"/>
              <a:ext cx="1165704" cy="276999"/>
            </a:xfrm>
            <a:prstGeom prst="rect">
              <a:avLst/>
            </a:prstGeom>
          </p:spPr>
          <p:txBody>
            <a:bodyPr wrap="none" lIns="91440" tIns="45720" rIns="91440" bIns="45720" anchor="t">
              <a:spAutoFit/>
            </a:bodyPr>
            <a:lstStyle/>
            <a:p>
              <a:pPr algn="ctr"/>
              <a:r>
                <a:rPr kumimoji="1" lang="en-US" altLang="zh-TW" sz="1200" b="1">
                  <a:solidFill>
                    <a:schemeClr val="bg1"/>
                  </a:solidFill>
                  <a:latin typeface="Arial"/>
                  <a:ea typeface="新細明體"/>
                  <a:cs typeface="Arial"/>
                </a:rPr>
                <a:t>10Gbps RJ45</a:t>
              </a:r>
              <a:endParaRPr lang="zh-TW" altLang="en-US" sz="1200" b="1">
                <a:solidFill>
                  <a:schemeClr val="bg1"/>
                </a:solidFill>
                <a:latin typeface="Arial" panose="020B0604020202020204" pitchFamily="34" charset="0"/>
                <a:cs typeface="Arial" panose="020B0604020202020204" pitchFamily="34" charset="0"/>
              </a:endParaRPr>
            </a:p>
          </p:txBody>
        </p:sp>
      </p:grpSp>
      <p:sp>
        <p:nvSpPr>
          <p:cNvPr id="57" name="Shape 501">
            <a:extLst>
              <a:ext uri="{FF2B5EF4-FFF2-40B4-BE49-F238E27FC236}">
                <a16:creationId xmlns:a16="http://schemas.microsoft.com/office/drawing/2014/main" id="{D123B148-126F-21CB-A62E-F80B53AC6AA2}"/>
              </a:ext>
            </a:extLst>
          </p:cNvPr>
          <p:cNvSpPr txBox="1"/>
          <p:nvPr/>
        </p:nvSpPr>
        <p:spPr>
          <a:xfrm>
            <a:off x="8906829" y="6143213"/>
            <a:ext cx="2617751" cy="374905"/>
          </a:xfrm>
          <a:prstGeom prst="rect">
            <a:avLst/>
          </a:prstGeom>
          <a:noFill/>
          <a:ln>
            <a:noFill/>
          </a:ln>
        </p:spPr>
        <p:txBody>
          <a:bodyPr spcFirstLastPara="1" wrap="square" lIns="91425" tIns="91425" rIns="91425" bIns="91425" anchor="t" anchorCtr="0">
            <a:noAutofit/>
          </a:bodyPr>
          <a:lstStyle/>
          <a:p>
            <a:pPr algn="ctr"/>
            <a:r>
              <a:rPr lang="en-GB" sz="1200" b="1">
                <a:solidFill>
                  <a:schemeClr val="bg1"/>
                </a:solidFill>
                <a:latin typeface="Arial"/>
                <a:ea typeface="微軟正黑體"/>
                <a:cs typeface="Arial"/>
              </a:rPr>
              <a:t>TS-473A</a:t>
            </a:r>
            <a:r>
              <a:rPr lang="zh-CN" altLang="en-GB" sz="1200" b="1">
                <a:solidFill>
                  <a:schemeClr val="bg1"/>
                </a:solidFill>
                <a:latin typeface="Arial"/>
                <a:ea typeface="微軟正黑體"/>
                <a:cs typeface="Arial"/>
              </a:rPr>
              <a:t> + QXG-10G2</a:t>
            </a:r>
            <a:r>
              <a:rPr lang="en-US" sz="1200" b="1">
                <a:solidFill>
                  <a:schemeClr val="bg1"/>
                </a:solidFill>
                <a:latin typeface="Arial"/>
                <a:ea typeface="微軟正黑體"/>
                <a:cs typeface="Arial"/>
              </a:rPr>
              <a:t>T</a:t>
            </a:r>
            <a:r>
              <a:rPr lang="en-GB" sz="1200" b="1">
                <a:solidFill>
                  <a:schemeClr val="bg1"/>
                </a:solidFill>
                <a:latin typeface="Arial"/>
                <a:ea typeface="微軟正黑體"/>
                <a:cs typeface="Arial"/>
              </a:rPr>
              <a:t>  </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8" name="圖形 57">
            <a:extLst>
              <a:ext uri="{FF2B5EF4-FFF2-40B4-BE49-F238E27FC236}">
                <a16:creationId xmlns:a16="http://schemas.microsoft.com/office/drawing/2014/main" id="{BCFBA488-7E1D-1F1E-202B-24E45DADD7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1536" y="5344883"/>
            <a:ext cx="1165704" cy="1168997"/>
          </a:xfrm>
          <a:prstGeom prst="rect">
            <a:avLst/>
          </a:prstGeom>
        </p:spPr>
      </p:pic>
      <p:pic>
        <p:nvPicPr>
          <p:cNvPr id="59" name="Picture 2" descr=" ">
            <a:extLst>
              <a:ext uri="{FF2B5EF4-FFF2-40B4-BE49-F238E27FC236}">
                <a16:creationId xmlns:a16="http://schemas.microsoft.com/office/drawing/2014/main" id="{4BC24395-1EFF-56E7-FAAF-CD12921BF9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7167" y="5360617"/>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60" name="圖片 59" descr="一張含有 電子產品, 電腦, 筆記型電腦, 小筆記型電腦 的圖片&#10;&#10;自動產生的描述">
            <a:extLst>
              <a:ext uri="{FF2B5EF4-FFF2-40B4-BE49-F238E27FC236}">
                <a16:creationId xmlns:a16="http://schemas.microsoft.com/office/drawing/2014/main" id="{F7ACAADA-06CB-9F0B-49C5-2B9A76B230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0069" y="5387048"/>
            <a:ext cx="1475740" cy="1215370"/>
          </a:xfrm>
          <a:prstGeom prst="rect">
            <a:avLst/>
          </a:prstGeom>
        </p:spPr>
      </p:pic>
      <p:pic>
        <p:nvPicPr>
          <p:cNvPr id="62" name="Picture 2" descr=" ">
            <a:extLst>
              <a:ext uri="{FF2B5EF4-FFF2-40B4-BE49-F238E27FC236}">
                <a16:creationId xmlns:a16="http://schemas.microsoft.com/office/drawing/2014/main" id="{C98C3CF5-6CFC-7DAF-23EB-F89097C891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63111" y="5506760"/>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63" name="圖形 62">
            <a:extLst>
              <a:ext uri="{FF2B5EF4-FFF2-40B4-BE49-F238E27FC236}">
                <a16:creationId xmlns:a16="http://schemas.microsoft.com/office/drawing/2014/main" id="{FDED7811-3341-ACE8-7BE9-C8DCD7D11F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6093" y="5039255"/>
            <a:ext cx="1279418" cy="1717543"/>
          </a:xfrm>
          <a:prstGeom prst="rect">
            <a:avLst/>
          </a:prstGeom>
        </p:spPr>
      </p:pic>
      <p:pic>
        <p:nvPicPr>
          <p:cNvPr id="66" name="Shape 486">
            <a:extLst>
              <a:ext uri="{FF2B5EF4-FFF2-40B4-BE49-F238E27FC236}">
                <a16:creationId xmlns:a16="http://schemas.microsoft.com/office/drawing/2014/main" id="{8336A883-AEB9-83D6-D764-C07B78CD6C80}"/>
              </a:ext>
            </a:extLst>
          </p:cNvPr>
          <p:cNvPicPr preferRelativeResize="0"/>
          <p:nvPr/>
        </p:nvPicPr>
        <p:blipFill>
          <a:blip r:embed="rId14" cstate="print">
            <a:extLst>
              <a:ext uri="{28A0092B-C50C-407E-A947-70E740481C1C}">
                <a14:useLocalDpi xmlns:a14="http://schemas.microsoft.com/office/drawing/2010/main" val="0"/>
              </a:ext>
            </a:extLst>
          </a:blip>
          <a:srcRect/>
          <a:stretch/>
        </p:blipFill>
        <p:spPr>
          <a:xfrm>
            <a:off x="1525683" y="2753591"/>
            <a:ext cx="1880292" cy="1264823"/>
          </a:xfrm>
          <a:prstGeom prst="rect">
            <a:avLst/>
          </a:prstGeom>
          <a:noFill/>
          <a:ln>
            <a:noFill/>
          </a:ln>
        </p:spPr>
      </p:pic>
      <p:pic>
        <p:nvPicPr>
          <p:cNvPr id="5" name="圖片 4" descr=" ">
            <a:extLst>
              <a:ext uri="{FF2B5EF4-FFF2-40B4-BE49-F238E27FC236}">
                <a16:creationId xmlns:a16="http://schemas.microsoft.com/office/drawing/2014/main" id="{9F30652F-FC3D-E94D-D6B4-03DAF652D5A4}"/>
              </a:ext>
            </a:extLst>
          </p:cNvPr>
          <p:cNvPicPr>
            <a:picLocks noChangeAspect="1"/>
          </p:cNvPicPr>
          <p:nvPr/>
        </p:nvPicPr>
        <p:blipFill>
          <a:blip r:embed="rId15"/>
          <a:stretch>
            <a:fillRect/>
          </a:stretch>
        </p:blipFill>
        <p:spPr>
          <a:xfrm>
            <a:off x="7750313" y="5498272"/>
            <a:ext cx="1660940" cy="996675"/>
          </a:xfrm>
          <a:prstGeom prst="rect">
            <a:avLst/>
          </a:prstGeom>
        </p:spPr>
      </p:pic>
    </p:spTree>
    <p:extLst>
      <p:ext uri="{BB962C8B-B14F-4D97-AF65-F5344CB8AC3E}">
        <p14:creationId xmlns:p14="http://schemas.microsoft.com/office/powerpoint/2010/main" val="1380956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向右箭號 17">
            <a:extLst>
              <a:ext uri="{FF2B5EF4-FFF2-40B4-BE49-F238E27FC236}">
                <a16:creationId xmlns:a16="http://schemas.microsoft.com/office/drawing/2014/main" id="{157E5DE1-1C80-597D-33BE-AEC7FC3D7E03}"/>
              </a:ext>
            </a:extLst>
          </p:cNvPr>
          <p:cNvSpPr/>
          <p:nvPr/>
        </p:nvSpPr>
        <p:spPr>
          <a:xfrm>
            <a:off x="5770204" y="3084422"/>
            <a:ext cx="2011077"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59" name="向右箭號 17">
            <a:extLst>
              <a:ext uri="{FF2B5EF4-FFF2-40B4-BE49-F238E27FC236}">
                <a16:creationId xmlns:a16="http://schemas.microsoft.com/office/drawing/2014/main" id="{9C6A3AAF-4ECF-FC77-7F6C-5BD487547CE2}"/>
              </a:ext>
            </a:extLst>
          </p:cNvPr>
          <p:cNvSpPr/>
          <p:nvPr/>
        </p:nvSpPr>
        <p:spPr>
          <a:xfrm>
            <a:off x="5301144" y="4695548"/>
            <a:ext cx="2477821"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61" name="向右箭號 17">
            <a:extLst>
              <a:ext uri="{FF2B5EF4-FFF2-40B4-BE49-F238E27FC236}">
                <a16:creationId xmlns:a16="http://schemas.microsoft.com/office/drawing/2014/main" id="{400A9361-2FC6-36A3-3D7F-B1E0DECC624E}"/>
              </a:ext>
            </a:extLst>
          </p:cNvPr>
          <p:cNvSpPr/>
          <p:nvPr/>
        </p:nvSpPr>
        <p:spPr>
          <a:xfrm>
            <a:off x="5602319" y="5604557"/>
            <a:ext cx="217664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pic>
        <p:nvPicPr>
          <p:cNvPr id="4097" name="圖形 4096" descr="雲朵 以實心填滿">
            <a:extLst>
              <a:ext uri="{FF2B5EF4-FFF2-40B4-BE49-F238E27FC236}">
                <a16:creationId xmlns:a16="http://schemas.microsoft.com/office/drawing/2014/main" id="{E4C4A950-890C-6FDC-A452-03267B69C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481" y="3688277"/>
            <a:ext cx="3278267" cy="3278267"/>
          </a:xfrm>
          <a:prstGeom prst="rect">
            <a:avLst/>
          </a:prstGeom>
          <a:effectLst>
            <a:outerShdw blurRad="50800" dist="38100" dir="2700000" algn="tl" rotWithShape="0">
              <a:prstClr val="black">
                <a:alpha val="40000"/>
              </a:prstClr>
            </a:outerShdw>
          </a:effectLst>
        </p:spPr>
      </p:pic>
      <p:sp>
        <p:nvSpPr>
          <p:cNvPr id="24" name="TextBox 34">
            <a:extLst>
              <a:ext uri="{FF2B5EF4-FFF2-40B4-BE49-F238E27FC236}">
                <a16:creationId xmlns:a16="http://schemas.microsoft.com/office/drawing/2014/main" id="{00C0C5F0-31AD-954C-B242-CE70F9C04BBE}"/>
              </a:ext>
            </a:extLst>
          </p:cNvPr>
          <p:cNvSpPr txBox="1"/>
          <p:nvPr/>
        </p:nvSpPr>
        <p:spPr>
          <a:xfrm>
            <a:off x="9092441" y="5067205"/>
            <a:ext cx="1338238" cy="307777"/>
          </a:xfrm>
          <a:prstGeom prst="rect">
            <a:avLst/>
          </a:prstGeom>
          <a:noFill/>
        </p:spPr>
        <p:txBody>
          <a:bodyPr wrap="square" lIns="91440" tIns="45720" rIns="91440" bIns="45720" rtlCol="0" anchor="t">
            <a:spAutoFit/>
          </a:bodyPr>
          <a:lstStyle/>
          <a:p>
            <a:r>
              <a:rPr lang="en-US" sz="1400" b="1" dirty="0">
                <a:solidFill>
                  <a:schemeClr val="bg1"/>
                </a:solidFill>
                <a:latin typeface="+mj-lt"/>
              </a:rPr>
              <a:t>TS-h886</a:t>
            </a:r>
            <a:endParaRPr lang="en-US" sz="1400" b="1" dirty="0">
              <a:solidFill>
                <a:schemeClr val="bg1"/>
              </a:solidFill>
              <a:latin typeface="+mj-lt"/>
              <a:cs typeface="Calibri"/>
            </a:endParaRPr>
          </a:p>
        </p:txBody>
      </p:sp>
      <p:sp>
        <p:nvSpPr>
          <p:cNvPr id="26" name="TextBox 41">
            <a:extLst>
              <a:ext uri="{FF2B5EF4-FFF2-40B4-BE49-F238E27FC236}">
                <a16:creationId xmlns:a16="http://schemas.microsoft.com/office/drawing/2014/main" id="{434B1D2D-4E47-9C40-A21D-3672859C8FFE}"/>
              </a:ext>
            </a:extLst>
          </p:cNvPr>
          <p:cNvSpPr txBox="1"/>
          <p:nvPr/>
        </p:nvSpPr>
        <p:spPr>
          <a:xfrm>
            <a:off x="4265761" y="6142684"/>
            <a:ext cx="1919000" cy="338554"/>
          </a:xfrm>
          <a:prstGeom prst="rect">
            <a:avLst/>
          </a:prstGeom>
          <a:noFill/>
        </p:spPr>
        <p:txBody>
          <a:bodyPr wrap="square" rtlCol="0">
            <a:spAutoFit/>
          </a:bodyPr>
          <a:lstStyle/>
          <a:p>
            <a:pPr algn="ctr"/>
            <a:r>
              <a:rPr lang="en-US" sz="1600" b="1">
                <a:solidFill>
                  <a:schemeClr val="bg1"/>
                </a:solidFill>
                <a:latin typeface="+mj-lt"/>
              </a:rPr>
              <a:t>QSW-M1208-8C</a:t>
            </a:r>
          </a:p>
        </p:txBody>
      </p:sp>
      <p:sp>
        <p:nvSpPr>
          <p:cNvPr id="32" name="TextBox 13">
            <a:extLst>
              <a:ext uri="{FF2B5EF4-FFF2-40B4-BE49-F238E27FC236}">
                <a16:creationId xmlns:a16="http://schemas.microsoft.com/office/drawing/2014/main" id="{854B0E2C-0A18-48A8-8E30-96954B237F81}"/>
              </a:ext>
            </a:extLst>
          </p:cNvPr>
          <p:cNvSpPr txBox="1"/>
          <p:nvPr/>
        </p:nvSpPr>
        <p:spPr>
          <a:xfrm>
            <a:off x="4490097" y="4910018"/>
            <a:ext cx="1310090" cy="461665"/>
          </a:xfrm>
          <a:prstGeom prst="rect">
            <a:avLst/>
          </a:prstGeom>
          <a:noFill/>
        </p:spPr>
        <p:txBody>
          <a:bodyPr wrap="square" lIns="91440" tIns="45720" rIns="91440" bIns="45720" rtlCol="0" anchor="t">
            <a:spAutoFit/>
          </a:bodyPr>
          <a:lstStyle/>
          <a:p>
            <a:pPr algn="ctr"/>
            <a:r>
              <a:rPr lang="en-US" altLang="zh-TW" sz="2400" b="1">
                <a:latin typeface="+mj-lt"/>
                <a:ea typeface="新細明體"/>
              </a:rPr>
              <a:t>10Gbps</a:t>
            </a:r>
          </a:p>
        </p:txBody>
      </p:sp>
      <p:sp>
        <p:nvSpPr>
          <p:cNvPr id="39" name="TextBox 34">
            <a:extLst>
              <a:ext uri="{FF2B5EF4-FFF2-40B4-BE49-F238E27FC236}">
                <a16:creationId xmlns:a16="http://schemas.microsoft.com/office/drawing/2014/main" id="{503477C0-10C7-8B46-FBF4-E4D0154A1785}"/>
              </a:ext>
            </a:extLst>
          </p:cNvPr>
          <p:cNvSpPr txBox="1"/>
          <p:nvPr/>
        </p:nvSpPr>
        <p:spPr>
          <a:xfrm>
            <a:off x="9115523" y="6367919"/>
            <a:ext cx="1338238" cy="307777"/>
          </a:xfrm>
          <a:prstGeom prst="rect">
            <a:avLst/>
          </a:prstGeom>
          <a:noFill/>
        </p:spPr>
        <p:txBody>
          <a:bodyPr wrap="square" lIns="91440" tIns="45720" rIns="91440" bIns="45720" rtlCol="0" anchor="t">
            <a:spAutoFit/>
          </a:bodyPr>
          <a:lstStyle/>
          <a:p>
            <a:r>
              <a:rPr lang="en-US" sz="1400" b="1">
                <a:solidFill>
                  <a:schemeClr val="bg1"/>
                </a:solidFill>
                <a:latin typeface="+mj-lt"/>
              </a:rPr>
              <a:t>TVS-h674</a:t>
            </a:r>
            <a:endParaRPr lang="en-US" sz="1400" b="1">
              <a:solidFill>
                <a:schemeClr val="bg1"/>
              </a:solidFill>
              <a:latin typeface="+mj-lt"/>
              <a:cs typeface="Calibri"/>
            </a:endParaRPr>
          </a:p>
        </p:txBody>
      </p:sp>
      <p:sp>
        <p:nvSpPr>
          <p:cNvPr id="42" name="文字方塊 41">
            <a:extLst>
              <a:ext uri="{FF2B5EF4-FFF2-40B4-BE49-F238E27FC236}">
                <a16:creationId xmlns:a16="http://schemas.microsoft.com/office/drawing/2014/main" id="{EE7396E9-757D-B097-B025-7423C7C0B2B6}"/>
              </a:ext>
            </a:extLst>
          </p:cNvPr>
          <p:cNvSpPr txBox="1"/>
          <p:nvPr/>
        </p:nvSpPr>
        <p:spPr>
          <a:xfrm>
            <a:off x="9892483" y="5656006"/>
            <a:ext cx="1686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400" b="1">
                <a:solidFill>
                  <a:schemeClr val="bg1"/>
                </a:solidFill>
                <a:latin typeface="+mj-lt"/>
                <a:ea typeface="新細明體"/>
              </a:rPr>
              <a:t>QXG-10G2</a:t>
            </a:r>
            <a:r>
              <a:rPr lang="en-US" altLang="zh-TW" sz="1400" b="1">
                <a:solidFill>
                  <a:schemeClr val="bg1"/>
                </a:solidFill>
                <a:latin typeface="+mj-lt"/>
                <a:ea typeface="新細明體"/>
              </a:rPr>
              <a:t>T</a:t>
            </a:r>
            <a:endParaRPr lang="zh-TW" altLang="en-US" sz="1400" b="1">
              <a:solidFill>
                <a:schemeClr val="bg1"/>
              </a:solidFill>
              <a:latin typeface="+mj-lt"/>
              <a:ea typeface="新細明體"/>
            </a:endParaRPr>
          </a:p>
        </p:txBody>
      </p:sp>
      <p:pic>
        <p:nvPicPr>
          <p:cNvPr id="43" name="Picture 2"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1937" y="4296255"/>
            <a:ext cx="1806204" cy="112887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2928" y="5642339"/>
            <a:ext cx="1672550" cy="10453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370" y="5628847"/>
            <a:ext cx="1156422" cy="722764"/>
          </a:xfrm>
          <a:prstGeom prst="rect">
            <a:avLst/>
          </a:prstGeom>
          <a:noFill/>
          <a:extLst>
            <a:ext uri="{909E8E84-426E-40DD-AFC4-6F175D3DCCD1}">
              <a14:hiddenFill xmlns:a14="http://schemas.microsoft.com/office/drawing/2010/main">
                <a:solidFill>
                  <a:srgbClr val="FFFFFF"/>
                </a:solidFill>
              </a14:hiddenFill>
            </a:ext>
          </a:extLst>
        </p:spPr>
      </p:pic>
      <p:sp>
        <p:nvSpPr>
          <p:cNvPr id="60" name="文字方塊 59">
            <a:extLst>
              <a:ext uri="{FF2B5EF4-FFF2-40B4-BE49-F238E27FC236}">
                <a16:creationId xmlns:a16="http://schemas.microsoft.com/office/drawing/2014/main" id="{2AE06359-BDC6-3280-FFB0-2AC0529DBC79}"/>
              </a:ext>
            </a:extLst>
          </p:cNvPr>
          <p:cNvSpPr txBox="1"/>
          <p:nvPr/>
        </p:nvSpPr>
        <p:spPr>
          <a:xfrm>
            <a:off x="6417688" y="4833034"/>
            <a:ext cx="1074458" cy="369332"/>
          </a:xfrm>
          <a:prstGeom prst="rect">
            <a:avLst/>
          </a:prstGeom>
          <a:noFill/>
        </p:spPr>
        <p:txBody>
          <a:bodyPr wrap="square" rtlCol="0">
            <a:spAutoFit/>
          </a:bodyPr>
          <a:lstStyle/>
          <a:p>
            <a:pPr algn="ctr"/>
            <a:r>
              <a:rPr lang="en-US" altLang="zh-TW" b="1">
                <a:latin typeface="+mj-lt"/>
              </a:rPr>
              <a:t>CAT 6</a:t>
            </a:r>
            <a:endParaRPr lang="zh-TW" altLang="en-US" b="1">
              <a:latin typeface="+mj-lt"/>
            </a:endParaRPr>
          </a:p>
        </p:txBody>
      </p:sp>
      <p:sp>
        <p:nvSpPr>
          <p:cNvPr id="62" name="文字方塊 61">
            <a:extLst>
              <a:ext uri="{FF2B5EF4-FFF2-40B4-BE49-F238E27FC236}">
                <a16:creationId xmlns:a16="http://schemas.microsoft.com/office/drawing/2014/main" id="{BBECEC83-5386-FA71-08F8-79A86676D1E7}"/>
              </a:ext>
            </a:extLst>
          </p:cNvPr>
          <p:cNvSpPr txBox="1"/>
          <p:nvPr/>
        </p:nvSpPr>
        <p:spPr>
          <a:xfrm>
            <a:off x="6502770" y="5742043"/>
            <a:ext cx="1074458" cy="369332"/>
          </a:xfrm>
          <a:prstGeom prst="rect">
            <a:avLst/>
          </a:prstGeom>
          <a:noFill/>
        </p:spPr>
        <p:txBody>
          <a:bodyPr wrap="square" rtlCol="0">
            <a:spAutoFit/>
          </a:bodyPr>
          <a:lstStyle/>
          <a:p>
            <a:pPr algn="ctr"/>
            <a:r>
              <a:rPr lang="en-US" altLang="zh-TW" b="1">
                <a:latin typeface="+mj-lt"/>
              </a:rPr>
              <a:t>CAT 6</a:t>
            </a:r>
            <a:endParaRPr lang="zh-TW" altLang="en-US" b="1">
              <a:latin typeface="+mj-lt"/>
            </a:endParaRPr>
          </a:p>
        </p:txBody>
      </p:sp>
      <p:sp>
        <p:nvSpPr>
          <p:cNvPr id="63" name="文字方塊 62">
            <a:extLst>
              <a:ext uri="{FF2B5EF4-FFF2-40B4-BE49-F238E27FC236}">
                <a16:creationId xmlns:a16="http://schemas.microsoft.com/office/drawing/2014/main" id="{9C62F5D3-A4F9-1C3B-60B9-8B3B20ADEF8B}"/>
              </a:ext>
            </a:extLst>
          </p:cNvPr>
          <p:cNvSpPr txBox="1"/>
          <p:nvPr/>
        </p:nvSpPr>
        <p:spPr>
          <a:xfrm>
            <a:off x="9892483" y="4371600"/>
            <a:ext cx="1686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400" b="1">
                <a:solidFill>
                  <a:schemeClr val="bg1"/>
                </a:solidFill>
                <a:latin typeface="+mj-lt"/>
                <a:ea typeface="新細明體"/>
              </a:rPr>
              <a:t>QXG-10G2</a:t>
            </a:r>
            <a:r>
              <a:rPr lang="en-US" altLang="zh-TW" sz="1400" b="1">
                <a:solidFill>
                  <a:schemeClr val="bg1"/>
                </a:solidFill>
                <a:latin typeface="+mj-lt"/>
                <a:ea typeface="新細明體"/>
              </a:rPr>
              <a:t>T</a:t>
            </a:r>
            <a:endParaRPr lang="zh-TW" altLang="en-US" sz="1400" b="1">
              <a:solidFill>
                <a:schemeClr val="bg1"/>
              </a:solidFill>
              <a:latin typeface="+mj-lt"/>
              <a:ea typeface="新細明體"/>
            </a:endParaRPr>
          </a:p>
        </p:txBody>
      </p:sp>
      <p:pic>
        <p:nvPicPr>
          <p:cNvPr id="4096" name="Picture 2" descr=" ">
            <a:extLst>
              <a:ext uri="{FF2B5EF4-FFF2-40B4-BE49-F238E27FC236}">
                <a16:creationId xmlns:a16="http://schemas.microsoft.com/office/drawing/2014/main" id="{09DB7625-2E9A-DEB3-7252-5589982F7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370" y="4344441"/>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SW-M1208-8C | Especificações de hardware | QNAP"/>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195" b="26456"/>
          <a:stretch/>
        </p:blipFill>
        <p:spPr bwMode="auto">
          <a:xfrm>
            <a:off x="4004945" y="5398723"/>
            <a:ext cx="2387745" cy="646924"/>
          </a:xfrm>
          <a:prstGeom prst="rect">
            <a:avLst/>
          </a:prstGeom>
          <a:noFill/>
          <a:extLst>
            <a:ext uri="{909E8E84-426E-40DD-AFC4-6F175D3DCCD1}">
              <a14:hiddenFill xmlns:a14="http://schemas.microsoft.com/office/drawing/2010/main">
                <a:solidFill>
                  <a:srgbClr val="FFFFFF"/>
                </a:solidFill>
              </a14:hiddenFill>
            </a:ext>
          </a:extLst>
        </p:spPr>
      </p:pic>
      <p:sp>
        <p:nvSpPr>
          <p:cNvPr id="4098" name="向右箭號 17">
            <a:extLst>
              <a:ext uri="{FF2B5EF4-FFF2-40B4-BE49-F238E27FC236}">
                <a16:creationId xmlns:a16="http://schemas.microsoft.com/office/drawing/2014/main" id="{43EE336A-6771-513A-9249-22191A8911E8}"/>
              </a:ext>
            </a:extLst>
          </p:cNvPr>
          <p:cNvSpPr/>
          <p:nvPr/>
        </p:nvSpPr>
        <p:spPr>
          <a:xfrm>
            <a:off x="2180236" y="2767380"/>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54" name="向右箭號 17">
            <a:extLst>
              <a:ext uri="{FF2B5EF4-FFF2-40B4-BE49-F238E27FC236}">
                <a16:creationId xmlns:a16="http://schemas.microsoft.com/office/drawing/2014/main" id="{7B180AE6-613C-1AB2-DBCB-28572492DC6F}"/>
              </a:ext>
            </a:extLst>
          </p:cNvPr>
          <p:cNvSpPr/>
          <p:nvPr/>
        </p:nvSpPr>
        <p:spPr>
          <a:xfrm>
            <a:off x="2103501" y="5162138"/>
            <a:ext cx="1872506" cy="646331"/>
          </a:xfrm>
          <a:prstGeom prst="rightArrow">
            <a:avLst>
              <a:gd name="adj1" fmla="val 50000"/>
              <a:gd name="adj2" fmla="val 56883"/>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pic>
        <p:nvPicPr>
          <p:cNvPr id="58" name="圖片 57" descr="一張含有 文字, 硬紙盒, 紫色, 箱子 的圖片&#10;&#10;自動產生的描述">
            <a:extLst>
              <a:ext uri="{FF2B5EF4-FFF2-40B4-BE49-F238E27FC236}">
                <a16:creationId xmlns:a16="http://schemas.microsoft.com/office/drawing/2014/main" id="{C80550FD-D86A-C6C4-670D-D0FEDE6654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3758" y="4750891"/>
            <a:ext cx="1342972" cy="1977727"/>
          </a:xfrm>
          <a:prstGeom prst="rect">
            <a:avLst/>
          </a:prstGeom>
        </p:spPr>
      </p:pic>
      <p:pic>
        <p:nvPicPr>
          <p:cNvPr id="49" name="圖形 48" descr="雲朵 以實心填滿">
            <a:extLst>
              <a:ext uri="{FF2B5EF4-FFF2-40B4-BE49-F238E27FC236}">
                <a16:creationId xmlns:a16="http://schemas.microsoft.com/office/drawing/2014/main" id="{E3A21FA1-5F20-661B-19F1-1453509851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2475" y="2258885"/>
            <a:ext cx="1350213" cy="1350213"/>
          </a:xfrm>
          <a:prstGeom prst="rect">
            <a:avLst/>
          </a:prstGeom>
        </p:spPr>
      </p:pic>
      <p:sp>
        <p:nvSpPr>
          <p:cNvPr id="14" name="TextBox 5">
            <a:extLst>
              <a:ext uri="{FF2B5EF4-FFF2-40B4-BE49-F238E27FC236}">
                <a16:creationId xmlns:a16="http://schemas.microsoft.com/office/drawing/2014/main" id="{123032AF-6734-D64A-8A98-ECB009C9F62B}"/>
              </a:ext>
            </a:extLst>
          </p:cNvPr>
          <p:cNvSpPr txBox="1"/>
          <p:nvPr/>
        </p:nvSpPr>
        <p:spPr>
          <a:xfrm>
            <a:off x="2583635" y="4618235"/>
            <a:ext cx="1436042" cy="307777"/>
          </a:xfrm>
          <a:prstGeom prst="rect">
            <a:avLst/>
          </a:prstGeom>
          <a:noFill/>
        </p:spPr>
        <p:txBody>
          <a:bodyPr wrap="square" lIns="91440" tIns="45720" rIns="91440" bIns="45720" rtlCol="0" anchor="t">
            <a:spAutoFit/>
          </a:bodyPr>
          <a:lstStyle/>
          <a:p>
            <a:pPr algn="ctr"/>
            <a:r>
              <a:rPr lang="en-US" sz="1400" b="1">
                <a:solidFill>
                  <a:schemeClr val="bg1"/>
                </a:solidFill>
                <a:latin typeface="+mj-lt"/>
              </a:rPr>
              <a:t>QXG-10G2T</a:t>
            </a:r>
            <a:endParaRPr lang="en-US" sz="1400" b="1">
              <a:solidFill>
                <a:schemeClr val="bg1"/>
              </a:solidFill>
              <a:latin typeface="+mj-lt"/>
              <a:ea typeface="新細明體"/>
            </a:endParaRPr>
          </a:p>
        </p:txBody>
      </p:sp>
      <p:sp>
        <p:nvSpPr>
          <p:cNvPr id="17" name="TextBox 13">
            <a:extLst>
              <a:ext uri="{FF2B5EF4-FFF2-40B4-BE49-F238E27FC236}">
                <a16:creationId xmlns:a16="http://schemas.microsoft.com/office/drawing/2014/main" id="{F9B3C1CC-A88B-DB4C-84C1-DF81A473AA36}"/>
              </a:ext>
            </a:extLst>
          </p:cNvPr>
          <p:cNvSpPr txBox="1"/>
          <p:nvPr/>
        </p:nvSpPr>
        <p:spPr>
          <a:xfrm>
            <a:off x="3944278" y="3484260"/>
            <a:ext cx="1545833" cy="338554"/>
          </a:xfrm>
          <a:prstGeom prst="rect">
            <a:avLst/>
          </a:prstGeom>
          <a:noFill/>
        </p:spPr>
        <p:txBody>
          <a:bodyPr wrap="square" rtlCol="0">
            <a:spAutoFit/>
          </a:bodyPr>
          <a:lstStyle/>
          <a:p>
            <a:r>
              <a:rPr lang="en-US" sz="1600" b="1">
                <a:solidFill>
                  <a:schemeClr val="bg1"/>
                </a:solidFill>
                <a:latin typeface="+mj-lt"/>
                <a:ea typeface="微軟正黑體" panose="020B0604030504040204" pitchFamily="34" charset="-120"/>
              </a:rPr>
              <a:t>1GbE</a:t>
            </a:r>
            <a:r>
              <a:rPr lang="zh-TW" altLang="en-US" sz="1600" b="1">
                <a:solidFill>
                  <a:schemeClr val="bg1"/>
                </a:solidFill>
                <a:latin typeface="+mj-lt"/>
                <a:ea typeface="微軟正黑體" panose="020B0604030504040204" pitchFamily="34" charset="-120"/>
              </a:rPr>
              <a:t> </a:t>
            </a:r>
            <a:r>
              <a:rPr lang="en-US" altLang="zh-TW" sz="1600" b="1">
                <a:solidFill>
                  <a:schemeClr val="bg1"/>
                </a:solidFill>
                <a:latin typeface="+mj-lt"/>
                <a:ea typeface="微軟正黑體" panose="020B0604030504040204" pitchFamily="34" charset="-120"/>
              </a:rPr>
              <a:t>Switch</a:t>
            </a:r>
            <a:endParaRPr lang="en-US" sz="1600" b="1">
              <a:solidFill>
                <a:schemeClr val="bg1"/>
              </a:solidFill>
              <a:latin typeface="+mj-lt"/>
              <a:ea typeface="微軟正黑體" panose="020B0604030504040204" pitchFamily="34" charset="-120"/>
            </a:endParaRPr>
          </a:p>
        </p:txBody>
      </p:sp>
      <p:sp>
        <p:nvSpPr>
          <p:cNvPr id="25" name="Down Arrow 35">
            <a:extLst>
              <a:ext uri="{FF2B5EF4-FFF2-40B4-BE49-F238E27FC236}">
                <a16:creationId xmlns:a16="http://schemas.microsoft.com/office/drawing/2014/main" id="{1D631873-ED24-6945-92F5-0C713277644E}"/>
              </a:ext>
            </a:extLst>
          </p:cNvPr>
          <p:cNvSpPr/>
          <p:nvPr/>
        </p:nvSpPr>
        <p:spPr>
          <a:xfrm>
            <a:off x="5014407" y="3867049"/>
            <a:ext cx="590303" cy="589718"/>
          </a:xfrm>
          <a:prstGeom prst="downArrow">
            <a:avLst/>
          </a:prstGeom>
          <a:blipFill dpi="0" rotWithShape="1">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33" name="TextBox 13">
            <a:extLst>
              <a:ext uri="{FF2B5EF4-FFF2-40B4-BE49-F238E27FC236}">
                <a16:creationId xmlns:a16="http://schemas.microsoft.com/office/drawing/2014/main" id="{2EA13E87-D8C4-40D7-85DB-C11300D54423}"/>
              </a:ext>
            </a:extLst>
          </p:cNvPr>
          <p:cNvSpPr txBox="1"/>
          <p:nvPr/>
        </p:nvSpPr>
        <p:spPr>
          <a:xfrm>
            <a:off x="4422102" y="2810270"/>
            <a:ext cx="791626" cy="369332"/>
          </a:xfrm>
          <a:prstGeom prst="rect">
            <a:avLst/>
          </a:prstGeom>
          <a:noFill/>
        </p:spPr>
        <p:txBody>
          <a:bodyPr wrap="square" rtlCol="0">
            <a:spAutoFit/>
          </a:bodyPr>
          <a:lstStyle/>
          <a:p>
            <a:r>
              <a:rPr lang="en-US">
                <a:latin typeface="+mj-lt"/>
              </a:rPr>
              <a:t>1GbE</a:t>
            </a:r>
          </a:p>
        </p:txBody>
      </p:sp>
      <p:sp>
        <p:nvSpPr>
          <p:cNvPr id="2" name="標題 1">
            <a:extLst>
              <a:ext uri="{FF2B5EF4-FFF2-40B4-BE49-F238E27FC236}">
                <a16:creationId xmlns:a16="http://schemas.microsoft.com/office/drawing/2014/main" id="{531CBBA5-7535-BD56-E59C-0401913A36F7}"/>
              </a:ext>
            </a:extLst>
          </p:cNvPr>
          <p:cNvSpPr>
            <a:spLocks noGrp="1"/>
          </p:cNvSpPr>
          <p:nvPr>
            <p:ph type="title"/>
          </p:nvPr>
        </p:nvSpPr>
        <p:spPr/>
        <p:txBody>
          <a:bodyPr/>
          <a:lstStyle/>
          <a:p>
            <a:r>
              <a:rPr lang="en-US" altLang="zh-TW"/>
              <a:t>PC / Workstation economical speed up choice</a:t>
            </a:r>
          </a:p>
        </p:txBody>
      </p:sp>
      <p:sp>
        <p:nvSpPr>
          <p:cNvPr id="31" name="文字方塊 30">
            <a:extLst>
              <a:ext uri="{FF2B5EF4-FFF2-40B4-BE49-F238E27FC236}">
                <a16:creationId xmlns:a16="http://schemas.microsoft.com/office/drawing/2014/main" id="{4384944F-CD6F-7F58-FC14-DB4B80F4E902}"/>
              </a:ext>
            </a:extLst>
          </p:cNvPr>
          <p:cNvSpPr txBox="1"/>
          <p:nvPr/>
        </p:nvSpPr>
        <p:spPr>
          <a:xfrm>
            <a:off x="2627285" y="2905715"/>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pic>
        <p:nvPicPr>
          <p:cNvPr id="36" name="圖形 35">
            <a:extLst>
              <a:ext uri="{FF2B5EF4-FFF2-40B4-BE49-F238E27FC236}">
                <a16:creationId xmlns:a16="http://schemas.microsoft.com/office/drawing/2014/main" id="{02D34F9E-6A75-647F-5528-6CBFF75AC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4339" y="2826958"/>
            <a:ext cx="1148235" cy="879177"/>
          </a:xfrm>
          <a:prstGeom prst="rect">
            <a:avLst/>
          </a:prstGeom>
        </p:spPr>
      </p:pic>
      <p:sp>
        <p:nvSpPr>
          <p:cNvPr id="51" name="文字方塊 50">
            <a:extLst>
              <a:ext uri="{FF2B5EF4-FFF2-40B4-BE49-F238E27FC236}">
                <a16:creationId xmlns:a16="http://schemas.microsoft.com/office/drawing/2014/main" id="{0D801D5B-91C6-CCFC-7A05-6E7C6BE897DD}"/>
              </a:ext>
            </a:extLst>
          </p:cNvPr>
          <p:cNvSpPr txBox="1"/>
          <p:nvPr/>
        </p:nvSpPr>
        <p:spPr>
          <a:xfrm>
            <a:off x="6372291" y="3221908"/>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55" name="文字方塊 54">
            <a:extLst>
              <a:ext uri="{FF2B5EF4-FFF2-40B4-BE49-F238E27FC236}">
                <a16:creationId xmlns:a16="http://schemas.microsoft.com/office/drawing/2014/main" id="{3246D744-64DF-89C5-B00B-7E050968F0D2}"/>
              </a:ext>
            </a:extLst>
          </p:cNvPr>
          <p:cNvSpPr txBox="1"/>
          <p:nvPr/>
        </p:nvSpPr>
        <p:spPr>
          <a:xfrm>
            <a:off x="2567047" y="5299624"/>
            <a:ext cx="1074458" cy="369332"/>
          </a:xfrm>
          <a:prstGeom prst="rect">
            <a:avLst/>
          </a:prstGeom>
          <a:noFill/>
        </p:spPr>
        <p:txBody>
          <a:bodyPr wrap="square" rtlCol="0">
            <a:spAutoFit/>
          </a:bodyPr>
          <a:lstStyle/>
          <a:p>
            <a:pPr algn="ctr"/>
            <a:r>
              <a:rPr lang="en-US" altLang="zh-TW" b="1">
                <a:latin typeface="+mj-lt"/>
              </a:rPr>
              <a:t>CAT 6</a:t>
            </a:r>
            <a:endParaRPr lang="zh-TW" altLang="en-US" b="1">
              <a:latin typeface="+mj-lt"/>
            </a:endParaRPr>
          </a:p>
        </p:txBody>
      </p:sp>
      <p:pic>
        <p:nvPicPr>
          <p:cNvPr id="35" name="Picture 4">
            <a:extLst>
              <a:ext uri="{FF2B5EF4-FFF2-40B4-BE49-F238E27FC236}">
                <a16:creationId xmlns:a16="http://schemas.microsoft.com/office/drawing/2014/main" id="{CCCCD89D-D325-8A4D-0822-A1C6309AA71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476212" y="4525488"/>
            <a:ext cx="1342972" cy="839506"/>
          </a:xfrm>
          <a:prstGeom prst="rect">
            <a:avLst/>
          </a:prstGeom>
        </p:spPr>
      </p:pic>
      <p:sp>
        <p:nvSpPr>
          <p:cNvPr id="3" name="文字方塊 2">
            <a:extLst>
              <a:ext uri="{FF2B5EF4-FFF2-40B4-BE49-F238E27FC236}">
                <a16:creationId xmlns:a16="http://schemas.microsoft.com/office/drawing/2014/main" id="{847D0A70-D30E-774D-AF93-59A80A610CAA}"/>
              </a:ext>
            </a:extLst>
          </p:cNvPr>
          <p:cNvSpPr txBox="1"/>
          <p:nvPr/>
        </p:nvSpPr>
        <p:spPr>
          <a:xfrm>
            <a:off x="425670" y="1530589"/>
            <a:ext cx="114063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latin typeface="+mj-lt"/>
                <a:cs typeface="Arial"/>
              </a:rPr>
              <a:t>QNAP diverse product lines enable you to quickly upgrade from a 1GbE network environment to 10GbE. Allowing you to quickly add high-speed 10GbE ports to QNAP NAS, Windows</a:t>
            </a:r>
            <a:r>
              <a:rPr lang="zh-TW" altLang="en-US" sz="1600" baseline="30000">
                <a:solidFill>
                  <a:schemeClr val="bg1"/>
                </a:solidFill>
                <a:latin typeface="微軟正黑體"/>
                <a:ea typeface="微軟正黑體"/>
                <a:cs typeface="Arial"/>
              </a:rPr>
              <a:t>®</a:t>
            </a:r>
            <a:r>
              <a:rPr lang="en-US" altLang="zh-TW" sz="1600">
                <a:solidFill>
                  <a:schemeClr val="bg1"/>
                </a:solidFill>
                <a:latin typeface="+mj-lt"/>
                <a:cs typeface="Arial"/>
              </a:rPr>
              <a:t> and Ubuntu</a:t>
            </a:r>
            <a:r>
              <a:rPr lang="zh-TW" altLang="en-US" sz="1600" baseline="30000">
                <a:solidFill>
                  <a:schemeClr val="bg1"/>
                </a:solidFill>
                <a:latin typeface="微軟正黑體"/>
                <a:ea typeface="微軟正黑體"/>
                <a:cs typeface="Arial"/>
              </a:rPr>
              <a:t>®</a:t>
            </a:r>
            <a:r>
              <a:rPr lang="en-US" altLang="zh-TW" sz="1600">
                <a:solidFill>
                  <a:schemeClr val="bg1"/>
                </a:solidFill>
                <a:latin typeface="+mj-lt"/>
                <a:cs typeface="Arial"/>
              </a:rPr>
              <a:t> computers/server, accelerating large-size sharing and intensive data transfers for high-bandwidth applications.</a:t>
            </a:r>
          </a:p>
        </p:txBody>
      </p:sp>
      <p:pic>
        <p:nvPicPr>
          <p:cNvPr id="5" name="圖片 4" descr="一張含有 文字, 硬紙盒, 紫色, 箱子 的圖片&#10;&#10;自動產生的描述">
            <a:extLst>
              <a:ext uri="{FF2B5EF4-FFF2-40B4-BE49-F238E27FC236}">
                <a16:creationId xmlns:a16="http://schemas.microsoft.com/office/drawing/2014/main" id="{75E400C5-94A8-A284-1CC6-B381596C75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3758" y="2402813"/>
            <a:ext cx="1342972" cy="1977727"/>
          </a:xfrm>
          <a:prstGeom prst="rect">
            <a:avLst/>
          </a:prstGeom>
        </p:spPr>
      </p:pic>
      <p:pic>
        <p:nvPicPr>
          <p:cNvPr id="6" name="圖片 5" descr="一張含有 文字, 電子產品, 螢幕擷取畫面 的圖片&#10;&#10;自動產生的描述">
            <a:extLst>
              <a:ext uri="{FF2B5EF4-FFF2-40B4-BE49-F238E27FC236}">
                <a16:creationId xmlns:a16="http://schemas.microsoft.com/office/drawing/2014/main" id="{FFCC9757-FCE4-354D-CE90-9D56A54395CB}"/>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92250" y="2885462"/>
            <a:ext cx="1570450" cy="981706"/>
          </a:xfrm>
          <a:prstGeom prst="rect">
            <a:avLst/>
          </a:prstGeom>
        </p:spPr>
      </p:pic>
      <p:sp>
        <p:nvSpPr>
          <p:cNvPr id="7" name="TextBox 34">
            <a:extLst>
              <a:ext uri="{FF2B5EF4-FFF2-40B4-BE49-F238E27FC236}">
                <a16:creationId xmlns:a16="http://schemas.microsoft.com/office/drawing/2014/main" id="{7B6F1188-6327-90BF-B430-0DC275F81ECE}"/>
              </a:ext>
            </a:extLst>
          </p:cNvPr>
          <p:cNvSpPr txBox="1"/>
          <p:nvPr/>
        </p:nvSpPr>
        <p:spPr>
          <a:xfrm>
            <a:off x="9067246" y="3554526"/>
            <a:ext cx="1338238" cy="307777"/>
          </a:xfrm>
          <a:prstGeom prst="rect">
            <a:avLst/>
          </a:prstGeom>
          <a:noFill/>
        </p:spPr>
        <p:txBody>
          <a:bodyPr wrap="square" lIns="91440" tIns="45720" rIns="91440" bIns="45720" rtlCol="0" anchor="t">
            <a:spAutoFit/>
          </a:bodyPr>
          <a:lstStyle/>
          <a:p>
            <a:r>
              <a:rPr lang="en-US" sz="1400" b="1" dirty="0">
                <a:solidFill>
                  <a:schemeClr val="bg1"/>
                </a:solidFill>
                <a:latin typeface="+mj-lt"/>
              </a:rPr>
              <a:t>TS-6</a:t>
            </a:r>
            <a:r>
              <a:rPr lang="en-US" altLang="zh-TW" sz="1400" b="1" dirty="0">
                <a:solidFill>
                  <a:schemeClr val="bg1"/>
                </a:solidFill>
                <a:latin typeface="+mj-lt"/>
              </a:rPr>
              <a:t>73A</a:t>
            </a:r>
            <a:endParaRPr lang="en-US" sz="1400" b="1" dirty="0">
              <a:solidFill>
                <a:schemeClr val="bg1"/>
              </a:solidFill>
              <a:latin typeface="+mj-lt"/>
              <a:cs typeface="Calibri"/>
            </a:endParaRPr>
          </a:p>
        </p:txBody>
      </p:sp>
    </p:spTree>
    <p:extLst>
      <p:ext uri="{BB962C8B-B14F-4D97-AF65-F5344CB8AC3E}">
        <p14:creationId xmlns:p14="http://schemas.microsoft.com/office/powerpoint/2010/main" val="2625717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202" y="4384943"/>
            <a:ext cx="3891395" cy="24321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QSW-M2106PR-2S2T | Spéc. du matériel | QN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1097" y="4471492"/>
            <a:ext cx="3315213" cy="2072008"/>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a:extLst>
              <a:ext uri="{FF2B5EF4-FFF2-40B4-BE49-F238E27FC236}">
                <a16:creationId xmlns:a16="http://schemas.microsoft.com/office/drawing/2014/main" id="{DEEBD5A9-E687-4F43-AC3F-7F04C5195FC9}"/>
              </a:ext>
            </a:extLst>
          </p:cNvPr>
          <p:cNvSpPr/>
          <p:nvPr/>
        </p:nvSpPr>
        <p:spPr>
          <a:xfrm>
            <a:off x="9112813" y="4140093"/>
            <a:ext cx="2383687" cy="584340"/>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mj-lt"/>
              <a:ea typeface="微軟正黑體" panose="020B0604030504040204" pitchFamily="34" charset="-120"/>
              <a:sym typeface="Arial" panose="020B0604020202020204" pitchFamily="34" charset="0"/>
            </a:endParaRPr>
          </a:p>
        </p:txBody>
      </p:sp>
      <p:sp>
        <p:nvSpPr>
          <p:cNvPr id="36" name="矩形 35">
            <a:extLst>
              <a:ext uri="{FF2B5EF4-FFF2-40B4-BE49-F238E27FC236}">
                <a16:creationId xmlns:a16="http://schemas.microsoft.com/office/drawing/2014/main" id="{9313256D-445E-43B7-AD87-4E8EC3B44F86}"/>
              </a:ext>
            </a:extLst>
          </p:cNvPr>
          <p:cNvSpPr/>
          <p:nvPr/>
        </p:nvSpPr>
        <p:spPr>
          <a:xfrm>
            <a:off x="7345701" y="4403929"/>
            <a:ext cx="1638044" cy="32050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mj-lt"/>
              <a:ea typeface="微軟正黑體" panose="020B0604030504040204" pitchFamily="34" charset="-120"/>
              <a:sym typeface="Arial" panose="020B0604020202020204" pitchFamily="34" charset="0"/>
            </a:endParaRPr>
          </a:p>
        </p:txBody>
      </p:sp>
      <p:sp>
        <p:nvSpPr>
          <p:cNvPr id="37" name="矩形 36">
            <a:extLst>
              <a:ext uri="{FF2B5EF4-FFF2-40B4-BE49-F238E27FC236}">
                <a16:creationId xmlns:a16="http://schemas.microsoft.com/office/drawing/2014/main" id="{8B20265F-6F73-460A-B9D1-0F565379B51E}"/>
              </a:ext>
            </a:extLst>
          </p:cNvPr>
          <p:cNvSpPr/>
          <p:nvPr/>
        </p:nvSpPr>
        <p:spPr>
          <a:xfrm>
            <a:off x="3962244" y="4140093"/>
            <a:ext cx="2926399" cy="584340"/>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mj-lt"/>
              <a:ea typeface="微軟正黑體" panose="020B0604030504040204" pitchFamily="34" charset="-120"/>
              <a:sym typeface="Arial" panose="020B0604020202020204" pitchFamily="34" charset="0"/>
            </a:endParaRPr>
          </a:p>
        </p:txBody>
      </p:sp>
      <p:sp>
        <p:nvSpPr>
          <p:cNvPr id="38" name="矩形 37">
            <a:extLst>
              <a:ext uri="{FF2B5EF4-FFF2-40B4-BE49-F238E27FC236}">
                <a16:creationId xmlns:a16="http://schemas.microsoft.com/office/drawing/2014/main" id="{DAA6A8E0-BF20-48D9-9E08-B9CEB70AB030}"/>
              </a:ext>
            </a:extLst>
          </p:cNvPr>
          <p:cNvSpPr/>
          <p:nvPr/>
        </p:nvSpPr>
        <p:spPr>
          <a:xfrm>
            <a:off x="1921294" y="4378511"/>
            <a:ext cx="1966067" cy="345921"/>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mj-lt"/>
              <a:ea typeface="微軟正黑體" panose="020B0604030504040204" pitchFamily="34" charset="-120"/>
              <a:sym typeface="Arial" panose="020B0604020202020204" pitchFamily="34" charset="0"/>
            </a:endParaRPr>
          </a:p>
        </p:txBody>
      </p:sp>
      <p:sp>
        <p:nvSpPr>
          <p:cNvPr id="39" name="矩形 38">
            <a:extLst>
              <a:ext uri="{FF2B5EF4-FFF2-40B4-BE49-F238E27FC236}">
                <a16:creationId xmlns:a16="http://schemas.microsoft.com/office/drawing/2014/main" id="{C3922BAB-8F3F-48E2-8C06-4CFAE4BE57FE}"/>
              </a:ext>
            </a:extLst>
          </p:cNvPr>
          <p:cNvSpPr/>
          <p:nvPr/>
        </p:nvSpPr>
        <p:spPr>
          <a:xfrm>
            <a:off x="6465837" y="1529239"/>
            <a:ext cx="2158420" cy="389784"/>
          </a:xfrm>
          <a:prstGeom prst="rect">
            <a:avLst/>
          </a:prstGeom>
          <a:gradFill>
            <a:gsLst>
              <a:gs pos="100000">
                <a:srgbClr val="D22D00"/>
              </a:gs>
              <a:gs pos="0">
                <a:srgbClr val="FF3C04"/>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mj-lt"/>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936FB353-09B8-4225-8E24-B6637F8E5794}"/>
              </a:ext>
            </a:extLst>
          </p:cNvPr>
          <p:cNvSpPr/>
          <p:nvPr/>
        </p:nvSpPr>
        <p:spPr>
          <a:xfrm>
            <a:off x="3707477" y="1529239"/>
            <a:ext cx="2374652" cy="389784"/>
          </a:xfrm>
          <a:prstGeom prst="rect">
            <a:avLst/>
          </a:prstGeom>
          <a:gradFill>
            <a:gsLst>
              <a:gs pos="0">
                <a:srgbClr val="0095FB"/>
              </a:gs>
              <a:gs pos="52000">
                <a:srgbClr val="0087E6"/>
              </a:gs>
              <a:gs pos="100000">
                <a:srgbClr val="005CBF"/>
              </a:gs>
            </a:gsLst>
            <a:lin ang="0" scaled="0"/>
          </a:gradFill>
          <a:ln w="952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algn="ctr"/>
            <a:endParaRPr lang="zh-TW" altLang="en-US" sz="3733">
              <a:solidFill>
                <a:schemeClr val="bg1"/>
              </a:solidFill>
              <a:latin typeface="+mj-lt"/>
              <a:ea typeface="微軟正黑體" panose="020B0604030504040204" pitchFamily="34" charset="-120"/>
              <a:sym typeface="Arial" panose="020B0604020202020204" pitchFamily="34" charset="0"/>
            </a:endParaRPr>
          </a:p>
        </p:txBody>
      </p:sp>
      <p:pic>
        <p:nvPicPr>
          <p:cNvPr id="41" name="圖片 40">
            <a:extLst>
              <a:ext uri="{FF2B5EF4-FFF2-40B4-BE49-F238E27FC236}">
                <a16:creationId xmlns:a16="http://schemas.microsoft.com/office/drawing/2014/main" id="{D3E6F258-775B-4EF8-B714-555862DB11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50088" y="821602"/>
            <a:ext cx="7449051" cy="4656485"/>
          </a:xfrm>
          <a:prstGeom prst="rect">
            <a:avLst/>
          </a:prstGeom>
          <a:noFill/>
          <a:effectLst>
            <a:outerShdw blurRad="381000" dist="330200" dir="8100000" sx="95000" sy="95000" algn="tr" rotWithShape="0">
              <a:prstClr val="black">
                <a:alpha val="49000"/>
              </a:prstClr>
            </a:outerShdw>
          </a:effectLst>
        </p:spPr>
      </p:pic>
      <p:sp>
        <p:nvSpPr>
          <p:cNvPr id="42" name="矩形 41">
            <a:extLst>
              <a:ext uri="{FF2B5EF4-FFF2-40B4-BE49-F238E27FC236}">
                <a16:creationId xmlns:a16="http://schemas.microsoft.com/office/drawing/2014/main" id="{BA465CC2-A65C-4BC0-8500-C8C1260D9CF9}"/>
              </a:ext>
            </a:extLst>
          </p:cNvPr>
          <p:cNvSpPr/>
          <p:nvPr/>
        </p:nvSpPr>
        <p:spPr>
          <a:xfrm>
            <a:off x="3834583" y="2768429"/>
            <a:ext cx="2354097" cy="968783"/>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j-lt"/>
              <a:ea typeface="微軟正黑體" panose="020B0604030504040204" pitchFamily="34" charset="-120"/>
              <a:sym typeface="Arial" panose="020B0604020202020204" pitchFamily="34" charset="0"/>
            </a:endParaRPr>
          </a:p>
        </p:txBody>
      </p:sp>
      <p:cxnSp>
        <p:nvCxnSpPr>
          <p:cNvPr id="43" name="直線單箭頭接點 42">
            <a:extLst>
              <a:ext uri="{FF2B5EF4-FFF2-40B4-BE49-F238E27FC236}">
                <a16:creationId xmlns:a16="http://schemas.microsoft.com/office/drawing/2014/main" id="{0A63DAA6-2F4E-4DA7-A25B-63D708A81064}"/>
              </a:ext>
            </a:extLst>
          </p:cNvPr>
          <p:cNvCxnSpPr>
            <a:cxnSpLocks/>
          </p:cNvCxnSpPr>
          <p:nvPr/>
        </p:nvCxnSpPr>
        <p:spPr>
          <a:xfrm flipV="1">
            <a:off x="5023280" y="1939797"/>
            <a:ext cx="0" cy="814535"/>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876D6787-75BA-430D-B5D0-ED5C1127E0F2}"/>
              </a:ext>
            </a:extLst>
          </p:cNvPr>
          <p:cNvSpPr txBox="1"/>
          <p:nvPr/>
        </p:nvSpPr>
        <p:spPr>
          <a:xfrm>
            <a:off x="3746612" y="1594116"/>
            <a:ext cx="22963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00" b="1">
                <a:solidFill>
                  <a:schemeClr val="bg1"/>
                </a:solidFill>
                <a:latin typeface="+mj-lt"/>
                <a:ea typeface="微軟正黑體" panose="020B0604030504040204" pitchFamily="34" charset="-120"/>
                <a:sym typeface="Arial" panose="020B0604020202020204" pitchFamily="34" charset="0"/>
              </a:rPr>
              <a:t>8 </a:t>
            </a:r>
            <a:r>
              <a:rPr lang="en-US" altLang="zh-TW" sz="1000" b="1">
                <a:solidFill>
                  <a:schemeClr val="bg1"/>
                </a:solidFill>
                <a:latin typeface="+mj-lt"/>
                <a:ea typeface="微軟正黑體" panose="020B0604030504040204" pitchFamily="34" charset="-120"/>
                <a:sym typeface="Arial" panose="020B0604020202020204" pitchFamily="34" charset="0"/>
              </a:rPr>
              <a:t>x</a:t>
            </a:r>
            <a:r>
              <a:rPr lang="en-GB" altLang="zh-TW" sz="1000" b="1">
                <a:solidFill>
                  <a:schemeClr val="bg1"/>
                </a:solidFill>
                <a:latin typeface="+mj-lt"/>
                <a:ea typeface="微軟正黑體" panose="020B0604030504040204" pitchFamily="34" charset="-120"/>
                <a:sym typeface="Arial" panose="020B0604020202020204" pitchFamily="34" charset="0"/>
              </a:rPr>
              <a:t> 10GbE SFP+ </a:t>
            </a:r>
            <a:r>
              <a:rPr lang="en-US" altLang="zh-TW" sz="1000" b="1">
                <a:solidFill>
                  <a:schemeClr val="bg1"/>
                </a:solidFill>
                <a:latin typeface="+mj-lt"/>
                <a:ea typeface="微軟正黑體" panose="020B0604030504040204" pitchFamily="34" charset="-120"/>
                <a:sym typeface="Arial" panose="020B0604020202020204" pitchFamily="34" charset="0"/>
              </a:rPr>
              <a:t>Optical Fiber Port</a:t>
            </a:r>
            <a:endParaRPr lang="en-GB" altLang="zh-TW" sz="1000" b="1">
              <a:solidFill>
                <a:schemeClr val="bg1"/>
              </a:solidFill>
              <a:latin typeface="+mj-lt"/>
              <a:ea typeface="微軟正黑體" panose="020B0604030504040204" pitchFamily="34" charset="-120"/>
              <a:sym typeface="Arial" panose="020B0604020202020204" pitchFamily="34" charset="0"/>
            </a:endParaRPr>
          </a:p>
        </p:txBody>
      </p:sp>
      <p:sp>
        <p:nvSpPr>
          <p:cNvPr id="45" name="矩形 44">
            <a:extLst>
              <a:ext uri="{FF2B5EF4-FFF2-40B4-BE49-F238E27FC236}">
                <a16:creationId xmlns:a16="http://schemas.microsoft.com/office/drawing/2014/main" id="{0A8E06B3-BD6C-42DC-A1A2-2E40D06BCB4A}"/>
              </a:ext>
            </a:extLst>
          </p:cNvPr>
          <p:cNvSpPr/>
          <p:nvPr/>
        </p:nvSpPr>
        <p:spPr>
          <a:xfrm>
            <a:off x="6404802" y="2768429"/>
            <a:ext cx="2214720" cy="983596"/>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j-lt"/>
              <a:ea typeface="微軟正黑體" panose="020B0604030504040204" pitchFamily="34" charset="-120"/>
              <a:sym typeface="Arial" panose="020B0604020202020204" pitchFamily="34" charset="0"/>
            </a:endParaRPr>
          </a:p>
        </p:txBody>
      </p:sp>
      <p:cxnSp>
        <p:nvCxnSpPr>
          <p:cNvPr id="46" name="直線單箭頭接點 45">
            <a:extLst>
              <a:ext uri="{FF2B5EF4-FFF2-40B4-BE49-F238E27FC236}">
                <a16:creationId xmlns:a16="http://schemas.microsoft.com/office/drawing/2014/main" id="{04804F7F-AFEF-4E7E-A84E-0DAC021259D5}"/>
              </a:ext>
            </a:extLst>
          </p:cNvPr>
          <p:cNvCxnSpPr>
            <a:cxnSpLocks/>
          </p:cNvCxnSpPr>
          <p:nvPr/>
        </p:nvCxnSpPr>
        <p:spPr>
          <a:xfrm flipV="1">
            <a:off x="7512162" y="1939796"/>
            <a:ext cx="0" cy="828635"/>
          </a:xfrm>
          <a:prstGeom prst="straightConnector1">
            <a:avLst/>
          </a:prstGeom>
          <a:noFill/>
          <a:ln w="38100" cap="rnd" cmpd="sng">
            <a:solidFill>
              <a:srgbClr val="FF3C04"/>
            </a:solidFill>
            <a:prstDash val="solid"/>
            <a:round/>
            <a:headEnd type="none" w="med" len="lg"/>
            <a:tailEnd type="triangle" w="med" len="med"/>
          </a:ln>
        </p:spPr>
      </p:cxnSp>
      <p:sp>
        <p:nvSpPr>
          <p:cNvPr id="47" name="文字方塊 46">
            <a:extLst>
              <a:ext uri="{FF2B5EF4-FFF2-40B4-BE49-F238E27FC236}">
                <a16:creationId xmlns:a16="http://schemas.microsoft.com/office/drawing/2014/main" id="{A7C2C6D3-6A9D-4036-88EB-B86E82CE7A3F}"/>
              </a:ext>
            </a:extLst>
          </p:cNvPr>
          <p:cNvSpPr txBox="1"/>
          <p:nvPr/>
        </p:nvSpPr>
        <p:spPr>
          <a:xfrm>
            <a:off x="6465837" y="1594117"/>
            <a:ext cx="21584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zh-TW" sz="1000" b="1">
                <a:solidFill>
                  <a:schemeClr val="bg1"/>
                </a:solidFill>
                <a:latin typeface="+mj-lt"/>
                <a:ea typeface="微軟正黑體"/>
                <a:sym typeface="Arial" panose="020B0604020202020204" pitchFamily="34" charset="0"/>
              </a:rPr>
              <a:t>8 </a:t>
            </a:r>
            <a:r>
              <a:rPr lang="en-US" altLang="zh-TW" sz="1000" b="1">
                <a:solidFill>
                  <a:schemeClr val="bg1"/>
                </a:solidFill>
                <a:latin typeface="+mj-lt"/>
                <a:ea typeface="微軟正黑體"/>
                <a:sym typeface="Arial" panose="020B0604020202020204" pitchFamily="34" charset="0"/>
              </a:rPr>
              <a:t>x</a:t>
            </a:r>
            <a:r>
              <a:rPr lang="en-GB" altLang="zh-TW" sz="1000" b="1">
                <a:solidFill>
                  <a:schemeClr val="bg1"/>
                </a:solidFill>
                <a:latin typeface="+mj-lt"/>
                <a:ea typeface="微軟正黑體"/>
                <a:sym typeface="Arial" panose="020B0604020202020204" pitchFamily="34" charset="0"/>
              </a:rPr>
              <a:t> 10GbE RJ45 </a:t>
            </a:r>
            <a:r>
              <a:rPr lang="en-US" altLang="zh-TW" sz="1000" b="1">
                <a:solidFill>
                  <a:schemeClr val="bg1"/>
                </a:solidFill>
                <a:latin typeface="+mj-lt"/>
                <a:ea typeface="微軟正黑體"/>
                <a:sym typeface="Arial" panose="020B0604020202020204" pitchFamily="34" charset="0"/>
              </a:rPr>
              <a:t>Ethernet Port</a:t>
            </a:r>
            <a:endParaRPr lang="en-GB" altLang="zh-TW" sz="1000" b="1">
              <a:solidFill>
                <a:schemeClr val="bg1"/>
              </a:solidFill>
              <a:latin typeface="+mj-lt"/>
              <a:ea typeface="微軟正黑體"/>
              <a:sym typeface="Arial" panose="020B0604020202020204" pitchFamily="34" charset="0"/>
            </a:endParaRPr>
          </a:p>
        </p:txBody>
      </p:sp>
      <p:sp>
        <p:nvSpPr>
          <p:cNvPr id="48" name="矩形 47">
            <a:extLst>
              <a:ext uri="{FF2B5EF4-FFF2-40B4-BE49-F238E27FC236}">
                <a16:creationId xmlns:a16="http://schemas.microsoft.com/office/drawing/2014/main" id="{E6C62583-712A-4E33-B05E-60823777C8AF}"/>
              </a:ext>
            </a:extLst>
          </p:cNvPr>
          <p:cNvSpPr/>
          <p:nvPr/>
        </p:nvSpPr>
        <p:spPr>
          <a:xfrm>
            <a:off x="2735163" y="5487600"/>
            <a:ext cx="1558845" cy="507343"/>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j-lt"/>
              <a:ea typeface="微軟正黑體" panose="020B0604030504040204" pitchFamily="34" charset="-120"/>
              <a:sym typeface="Arial" panose="020B0604020202020204" pitchFamily="34" charset="0"/>
            </a:endParaRPr>
          </a:p>
        </p:txBody>
      </p:sp>
      <p:cxnSp>
        <p:nvCxnSpPr>
          <p:cNvPr id="49" name="直線單箭頭接點 48">
            <a:extLst>
              <a:ext uri="{FF2B5EF4-FFF2-40B4-BE49-F238E27FC236}">
                <a16:creationId xmlns:a16="http://schemas.microsoft.com/office/drawing/2014/main" id="{139B56A1-6973-49D7-AA23-5D7B013FAAD9}"/>
              </a:ext>
            </a:extLst>
          </p:cNvPr>
          <p:cNvCxnSpPr>
            <a:cxnSpLocks/>
          </p:cNvCxnSpPr>
          <p:nvPr/>
        </p:nvCxnSpPr>
        <p:spPr>
          <a:xfrm flipV="1">
            <a:off x="2273775" y="4737460"/>
            <a:ext cx="523396" cy="741689"/>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50" name="文字方塊 49">
            <a:extLst>
              <a:ext uri="{FF2B5EF4-FFF2-40B4-BE49-F238E27FC236}">
                <a16:creationId xmlns:a16="http://schemas.microsoft.com/office/drawing/2014/main" id="{1CE7D643-3751-490C-A71B-F05BE20A5BFE}"/>
              </a:ext>
            </a:extLst>
          </p:cNvPr>
          <p:cNvSpPr txBox="1"/>
          <p:nvPr/>
        </p:nvSpPr>
        <p:spPr>
          <a:xfrm>
            <a:off x="1943042" y="4428360"/>
            <a:ext cx="19288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ltLang="zh-TW" sz="1000" b="1">
                <a:solidFill>
                  <a:schemeClr val="bg1"/>
                </a:solidFill>
                <a:latin typeface="+mj-lt"/>
                <a:cs typeface="Arial"/>
                <a:sym typeface="Arial" panose="020B0604020202020204" pitchFamily="34" charset="0"/>
              </a:rPr>
              <a:t>8 x 1GbE RJ45 Ethernet Port</a:t>
            </a:r>
          </a:p>
        </p:txBody>
      </p:sp>
      <p:cxnSp>
        <p:nvCxnSpPr>
          <p:cNvPr id="51" name="直線單箭頭接點 50">
            <a:extLst>
              <a:ext uri="{FF2B5EF4-FFF2-40B4-BE49-F238E27FC236}">
                <a16:creationId xmlns:a16="http://schemas.microsoft.com/office/drawing/2014/main" id="{26C172D5-991B-4645-B950-F4FD32D7FB71}"/>
              </a:ext>
            </a:extLst>
          </p:cNvPr>
          <p:cNvCxnSpPr>
            <a:cxnSpLocks/>
          </p:cNvCxnSpPr>
          <p:nvPr/>
        </p:nvCxnSpPr>
        <p:spPr>
          <a:xfrm flipV="1">
            <a:off x="3887361" y="4724432"/>
            <a:ext cx="422543" cy="754718"/>
          </a:xfrm>
          <a:prstGeom prst="straightConnector1">
            <a:avLst/>
          </a:prstGeom>
          <a:noFill/>
          <a:ln w="38100" cap="rnd" cmpd="sng">
            <a:solidFill>
              <a:srgbClr val="FF3C04"/>
            </a:solidFill>
            <a:prstDash val="solid"/>
            <a:round/>
            <a:headEnd type="none" w="med" len="lg"/>
            <a:tailEnd type="triangle" w="med" len="med"/>
          </a:ln>
        </p:spPr>
      </p:cxnSp>
      <p:sp>
        <p:nvSpPr>
          <p:cNvPr id="52" name="文字方塊 51">
            <a:extLst>
              <a:ext uri="{FF2B5EF4-FFF2-40B4-BE49-F238E27FC236}">
                <a16:creationId xmlns:a16="http://schemas.microsoft.com/office/drawing/2014/main" id="{C7FC5632-207E-4FC1-BF69-1D70DF1A27E9}"/>
              </a:ext>
            </a:extLst>
          </p:cNvPr>
          <p:cNvSpPr txBox="1"/>
          <p:nvPr/>
        </p:nvSpPr>
        <p:spPr>
          <a:xfrm>
            <a:off x="3945279" y="4254563"/>
            <a:ext cx="30167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schemeClr val="bg1"/>
                </a:solidFill>
                <a:latin typeface="+mj-lt"/>
                <a:ea typeface="微軟正黑體" panose="020B0604030504040204" pitchFamily="34" charset="-120"/>
                <a:sym typeface="Arial" panose="020B0604020202020204" pitchFamily="34" charset="0"/>
              </a:rPr>
              <a:t>2 x 10GbE SFP+/10GBASE-T Compound Port</a:t>
            </a:r>
          </a:p>
          <a:p>
            <a:pPr algn="ctr"/>
            <a:r>
              <a:rPr lang="en-US" altLang="zh-TW" sz="1000" b="1">
                <a:solidFill>
                  <a:schemeClr val="bg1"/>
                </a:solidFill>
                <a:latin typeface="+mj-lt"/>
                <a:ea typeface="微軟正黑體" panose="020B0604030504040204" pitchFamily="34" charset="-120"/>
                <a:sym typeface="Arial" panose="020B0604020202020204" pitchFamily="34" charset="0"/>
              </a:rPr>
              <a:t>2 x 10 </a:t>
            </a:r>
            <a:r>
              <a:rPr lang="en-US" altLang="zh-TW" sz="1000" b="1" err="1">
                <a:solidFill>
                  <a:schemeClr val="bg1"/>
                </a:solidFill>
                <a:latin typeface="+mj-lt"/>
                <a:ea typeface="微軟正黑體" panose="020B0604030504040204" pitchFamily="34" charset="-120"/>
                <a:sym typeface="Arial" panose="020B0604020202020204" pitchFamily="34" charset="0"/>
              </a:rPr>
              <a:t>GbE</a:t>
            </a:r>
            <a:r>
              <a:rPr lang="en-US" altLang="zh-TW" sz="1000" b="1">
                <a:solidFill>
                  <a:schemeClr val="bg1"/>
                </a:solidFill>
                <a:latin typeface="+mj-lt"/>
                <a:ea typeface="微軟正黑體" panose="020B0604030504040204" pitchFamily="34" charset="-120"/>
                <a:sym typeface="Arial" panose="020B0604020202020204" pitchFamily="34" charset="0"/>
              </a:rPr>
              <a:t> SFP+ Optical Fiber Port</a:t>
            </a:r>
          </a:p>
        </p:txBody>
      </p:sp>
      <p:sp>
        <p:nvSpPr>
          <p:cNvPr id="53" name="矩形: 圓角 5">
            <a:extLst>
              <a:ext uri="{FF2B5EF4-FFF2-40B4-BE49-F238E27FC236}">
                <a16:creationId xmlns:a16="http://schemas.microsoft.com/office/drawing/2014/main" id="{C849A4B6-E54F-4DBC-B72B-E2ED096435B4}"/>
              </a:ext>
            </a:extLst>
          </p:cNvPr>
          <p:cNvSpPr/>
          <p:nvPr/>
        </p:nvSpPr>
        <p:spPr>
          <a:xfrm>
            <a:off x="1049275" y="4680736"/>
            <a:ext cx="1715529" cy="432792"/>
          </a:xfrm>
          <a:prstGeom prst="roundRect">
            <a:avLst>
              <a:gd name="adj" fmla="val 50000"/>
            </a:avLst>
          </a:prstGeom>
          <a:noFill/>
        </p:spPr>
        <p:txBody>
          <a:bodyPr wrap="square" rtlCol="0">
            <a:spAutoFit/>
          </a:bodyPr>
          <a:lstStyle/>
          <a:p>
            <a:pPr algn="ctr"/>
            <a:r>
              <a:rPr lang="en-US" altLang="zh-TW" sz="1400" b="1">
                <a:latin typeface="+mj-lt"/>
                <a:ea typeface="微軟正黑體" panose="020B0604030504040204" pitchFamily="34" charset="-120"/>
                <a:cs typeface="Arial" panose="020B0604020202020204" pitchFamily="34" charset="0"/>
                <a:sym typeface="Arial" panose="020B0604020202020204" pitchFamily="34" charset="0"/>
              </a:rPr>
              <a:t>QSW-M408-2C</a:t>
            </a:r>
          </a:p>
        </p:txBody>
      </p:sp>
      <p:sp>
        <p:nvSpPr>
          <p:cNvPr id="54" name="矩形 53">
            <a:extLst>
              <a:ext uri="{FF2B5EF4-FFF2-40B4-BE49-F238E27FC236}">
                <a16:creationId xmlns:a16="http://schemas.microsoft.com/office/drawing/2014/main" id="{58D27FD5-1737-45D7-A51B-B6845DED7320}"/>
              </a:ext>
            </a:extLst>
          </p:cNvPr>
          <p:cNvSpPr/>
          <p:nvPr/>
        </p:nvSpPr>
        <p:spPr>
          <a:xfrm>
            <a:off x="7725945" y="5383482"/>
            <a:ext cx="792961" cy="557283"/>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j-lt"/>
              <a:ea typeface="微軟正黑體" panose="020B0604030504040204" pitchFamily="34" charset="-120"/>
              <a:sym typeface="Arial" panose="020B0604020202020204" pitchFamily="34" charset="0"/>
            </a:endParaRPr>
          </a:p>
        </p:txBody>
      </p:sp>
      <p:sp>
        <p:nvSpPr>
          <p:cNvPr id="55" name="矩形 54">
            <a:extLst>
              <a:ext uri="{FF2B5EF4-FFF2-40B4-BE49-F238E27FC236}">
                <a16:creationId xmlns:a16="http://schemas.microsoft.com/office/drawing/2014/main" id="{79F0D1AA-2B6B-4CCE-904B-DAE83436DFAF}"/>
              </a:ext>
            </a:extLst>
          </p:cNvPr>
          <p:cNvSpPr/>
          <p:nvPr/>
        </p:nvSpPr>
        <p:spPr>
          <a:xfrm>
            <a:off x="8624257" y="5383482"/>
            <a:ext cx="1531940" cy="557283"/>
          </a:xfrm>
          <a:prstGeom prst="rect">
            <a:avLst/>
          </a:prstGeom>
          <a:solidFill>
            <a:srgbClr val="FF3C04">
              <a:alpha val="20000"/>
            </a:srgbClr>
          </a:solidFill>
          <a:ln w="25400">
            <a:solidFill>
              <a:srgbClr val="FF3C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j-lt"/>
              <a:ea typeface="微軟正黑體" panose="020B0604030504040204" pitchFamily="34" charset="-120"/>
              <a:sym typeface="Arial" panose="020B0604020202020204" pitchFamily="34" charset="0"/>
            </a:endParaRPr>
          </a:p>
        </p:txBody>
      </p:sp>
      <p:sp>
        <p:nvSpPr>
          <p:cNvPr id="56" name="文字方塊 55">
            <a:extLst>
              <a:ext uri="{FF2B5EF4-FFF2-40B4-BE49-F238E27FC236}">
                <a16:creationId xmlns:a16="http://schemas.microsoft.com/office/drawing/2014/main" id="{CE101C33-88A1-42AA-8680-73053EF3CDDE}"/>
              </a:ext>
            </a:extLst>
          </p:cNvPr>
          <p:cNvSpPr txBox="1"/>
          <p:nvPr/>
        </p:nvSpPr>
        <p:spPr>
          <a:xfrm>
            <a:off x="7320250" y="4454539"/>
            <a:ext cx="16955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altLang="zh-TW" sz="1000" b="1">
                <a:solidFill>
                  <a:schemeClr val="bg1"/>
                </a:solidFill>
                <a:latin typeface="+mj-lt"/>
                <a:ea typeface="微軟正黑體" panose="020B0604030504040204" pitchFamily="34" charset="-120"/>
                <a:sym typeface="Arial" panose="020B0604020202020204" pitchFamily="34" charset="0"/>
              </a:rPr>
              <a:t>6 x 2.5GbE 90 w PoE++</a:t>
            </a:r>
          </a:p>
        </p:txBody>
      </p:sp>
      <p:sp>
        <p:nvSpPr>
          <p:cNvPr id="57" name="文字方塊 56">
            <a:extLst>
              <a:ext uri="{FF2B5EF4-FFF2-40B4-BE49-F238E27FC236}">
                <a16:creationId xmlns:a16="http://schemas.microsoft.com/office/drawing/2014/main" id="{B97EEFE1-08DF-4321-BF58-7B229499FB25}"/>
              </a:ext>
            </a:extLst>
          </p:cNvPr>
          <p:cNvSpPr txBox="1"/>
          <p:nvPr/>
        </p:nvSpPr>
        <p:spPr>
          <a:xfrm>
            <a:off x="9052394" y="4229718"/>
            <a:ext cx="25127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solidFill>
                  <a:schemeClr val="bg1"/>
                </a:solidFill>
                <a:latin typeface="+mj-lt"/>
                <a:cs typeface="Arial"/>
                <a:sym typeface="Arial" panose="020B0604020202020204" pitchFamily="34" charset="0"/>
              </a:rPr>
              <a:t>2 x 10GbE 90 w </a:t>
            </a:r>
            <a:r>
              <a:rPr lang="en-US" altLang="zh-TW" sz="1000" b="1" err="1">
                <a:solidFill>
                  <a:schemeClr val="bg1"/>
                </a:solidFill>
                <a:latin typeface="+mj-lt"/>
                <a:cs typeface="Arial"/>
                <a:sym typeface="Arial" panose="020B0604020202020204" pitchFamily="34" charset="0"/>
              </a:rPr>
              <a:t>PoE</a:t>
            </a:r>
            <a:r>
              <a:rPr lang="en-US" altLang="zh-TW" sz="1000" b="1">
                <a:solidFill>
                  <a:schemeClr val="bg1"/>
                </a:solidFill>
                <a:latin typeface="+mj-lt"/>
                <a:cs typeface="Arial"/>
                <a:sym typeface="Arial" panose="020B0604020202020204" pitchFamily="34" charset="0"/>
              </a:rPr>
              <a:t>++</a:t>
            </a:r>
          </a:p>
          <a:p>
            <a:pPr algn="ctr"/>
            <a:r>
              <a:rPr lang="en-US" altLang="zh-TW" sz="1000" b="1">
                <a:solidFill>
                  <a:schemeClr val="bg1"/>
                </a:solidFill>
                <a:latin typeface="+mj-lt"/>
                <a:cs typeface="Arial"/>
                <a:sym typeface="Arial" panose="020B0604020202020204" pitchFamily="34" charset="0"/>
              </a:rPr>
              <a:t>2 x 10GbE SFP+ Optical Fiber Port</a:t>
            </a:r>
          </a:p>
        </p:txBody>
      </p:sp>
      <p:cxnSp>
        <p:nvCxnSpPr>
          <p:cNvPr id="58" name="直線單箭頭接點 57">
            <a:extLst>
              <a:ext uri="{FF2B5EF4-FFF2-40B4-BE49-F238E27FC236}">
                <a16:creationId xmlns:a16="http://schemas.microsoft.com/office/drawing/2014/main" id="{EE5BA25A-F405-4B3C-95B4-865600AF92E5}"/>
              </a:ext>
            </a:extLst>
          </p:cNvPr>
          <p:cNvCxnSpPr>
            <a:cxnSpLocks/>
            <a:stCxn id="55" idx="0"/>
          </p:cNvCxnSpPr>
          <p:nvPr/>
        </p:nvCxnSpPr>
        <p:spPr>
          <a:xfrm flipH="1" flipV="1">
            <a:off x="9383602" y="4724433"/>
            <a:ext cx="6625" cy="659049"/>
          </a:xfrm>
          <a:prstGeom prst="straightConnector1">
            <a:avLst/>
          </a:prstGeom>
          <a:noFill/>
          <a:ln w="38100" cap="rnd" cmpd="sng">
            <a:solidFill>
              <a:srgbClr val="FF3C04"/>
            </a:solidFill>
            <a:prstDash val="solid"/>
            <a:round/>
            <a:headEnd type="none" w="med" len="lg"/>
            <a:tailEnd type="triangle" w="med" len="med"/>
          </a:ln>
        </p:spPr>
      </p:cxnSp>
      <p:sp>
        <p:nvSpPr>
          <p:cNvPr id="59" name="矩形: 圓角 53">
            <a:extLst>
              <a:ext uri="{FF2B5EF4-FFF2-40B4-BE49-F238E27FC236}">
                <a16:creationId xmlns:a16="http://schemas.microsoft.com/office/drawing/2014/main" id="{7F55F5B4-5003-44D6-A0B8-E64645633DF8}"/>
              </a:ext>
            </a:extLst>
          </p:cNvPr>
          <p:cNvSpPr/>
          <p:nvPr/>
        </p:nvSpPr>
        <p:spPr>
          <a:xfrm>
            <a:off x="6188680" y="4647934"/>
            <a:ext cx="2214719" cy="432792"/>
          </a:xfrm>
          <a:prstGeom prst="roundRect">
            <a:avLst>
              <a:gd name="adj" fmla="val 50000"/>
            </a:avLst>
          </a:prstGeom>
          <a:noFill/>
        </p:spPr>
        <p:txBody>
          <a:bodyPr wrap="square" lIns="91440" tIns="45720" rIns="91440" bIns="45720" rtlCol="0" anchor="t">
            <a:spAutoFit/>
          </a:bodyPr>
          <a:lstStyle/>
          <a:p>
            <a:pPr algn="ctr"/>
            <a:r>
              <a:rPr lang="en-US" altLang="zh-TW" sz="1400" b="1">
                <a:solidFill>
                  <a:schemeClr val="bg1"/>
                </a:solidFill>
                <a:latin typeface="+mj-lt"/>
                <a:ea typeface="微軟正黑體"/>
                <a:cs typeface="Arial"/>
                <a:sym typeface="Arial" panose="020B0604020202020204" pitchFamily="34" charset="0"/>
              </a:rPr>
              <a:t>QSW-M2106PR-2S2T</a:t>
            </a:r>
            <a:endParaRPr lang="en-US" altLang="zh-TW" sz="1400" b="1">
              <a:solidFill>
                <a:schemeClr val="bg1"/>
              </a:solidFill>
              <a:latin typeface="+mj-lt"/>
              <a:ea typeface="微軟正黑體" panose="020B0604030504040204" pitchFamily="34" charset="-120"/>
              <a:cs typeface="Arial" panose="020B0604020202020204" pitchFamily="34" charset="0"/>
              <a:sym typeface="Arial" panose="020B0604020202020204" pitchFamily="34" charset="0"/>
            </a:endParaRPr>
          </a:p>
        </p:txBody>
      </p:sp>
      <p:sp>
        <p:nvSpPr>
          <p:cNvPr id="60" name="矩形 59">
            <a:extLst>
              <a:ext uri="{FF2B5EF4-FFF2-40B4-BE49-F238E27FC236}">
                <a16:creationId xmlns:a16="http://schemas.microsoft.com/office/drawing/2014/main" id="{FD6F960B-5F9D-49A5-9B84-00AC6BAA2F44}"/>
              </a:ext>
            </a:extLst>
          </p:cNvPr>
          <p:cNvSpPr/>
          <p:nvPr/>
        </p:nvSpPr>
        <p:spPr>
          <a:xfrm>
            <a:off x="1851683" y="5486564"/>
            <a:ext cx="827949" cy="508380"/>
          </a:xfrm>
          <a:prstGeom prst="rect">
            <a:avLst/>
          </a:prstGeom>
          <a:solidFill>
            <a:srgbClr val="00B0F0">
              <a:alpha val="20000"/>
            </a:srgb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mj-lt"/>
              <a:ea typeface="微軟正黑體" panose="020B0604030504040204" pitchFamily="34" charset="-120"/>
              <a:sym typeface="Arial" panose="020B0604020202020204" pitchFamily="34" charset="0"/>
            </a:endParaRPr>
          </a:p>
        </p:txBody>
      </p:sp>
      <p:sp>
        <p:nvSpPr>
          <p:cNvPr id="61" name="矩形: 圓角 40">
            <a:extLst>
              <a:ext uri="{FF2B5EF4-FFF2-40B4-BE49-F238E27FC236}">
                <a16:creationId xmlns:a16="http://schemas.microsoft.com/office/drawing/2014/main" id="{B1BBC0C2-7E31-42AE-91B9-B14620559591}"/>
              </a:ext>
            </a:extLst>
          </p:cNvPr>
          <p:cNvSpPr/>
          <p:nvPr/>
        </p:nvSpPr>
        <p:spPr>
          <a:xfrm>
            <a:off x="2808093" y="1889111"/>
            <a:ext cx="2331659" cy="432792"/>
          </a:xfrm>
          <a:prstGeom prst="roundRect">
            <a:avLst>
              <a:gd name="adj" fmla="val 50000"/>
            </a:avLst>
          </a:prstGeom>
          <a:noFill/>
        </p:spPr>
        <p:txBody>
          <a:bodyPr wrap="square" rtlCol="0">
            <a:spAutoFit/>
          </a:bodyPr>
          <a:lstStyle/>
          <a:p>
            <a:pPr algn="ctr"/>
            <a:r>
              <a:rPr lang="en-US" altLang="zh-TW" sz="1400" b="1">
                <a:solidFill>
                  <a:schemeClr val="bg1"/>
                </a:solidFill>
                <a:latin typeface="+mj-lt"/>
                <a:ea typeface="微軟正黑體" panose="020B0604030504040204" pitchFamily="34" charset="-120"/>
                <a:cs typeface="Arial" panose="020B0604020202020204" pitchFamily="34" charset="0"/>
                <a:sym typeface="Arial" panose="020B0604020202020204" pitchFamily="34" charset="0"/>
              </a:rPr>
              <a:t>QSW-M3216R-8S8T</a:t>
            </a:r>
          </a:p>
        </p:txBody>
      </p:sp>
      <p:cxnSp>
        <p:nvCxnSpPr>
          <p:cNvPr id="62" name="直線單箭頭接點 61">
            <a:extLst>
              <a:ext uri="{FF2B5EF4-FFF2-40B4-BE49-F238E27FC236}">
                <a16:creationId xmlns:a16="http://schemas.microsoft.com/office/drawing/2014/main" id="{0A63DAA6-2F4E-4DA7-A25B-63D708A81064}"/>
              </a:ext>
            </a:extLst>
          </p:cNvPr>
          <p:cNvCxnSpPr>
            <a:cxnSpLocks/>
          </p:cNvCxnSpPr>
          <p:nvPr/>
        </p:nvCxnSpPr>
        <p:spPr>
          <a:xfrm flipH="1" flipV="1">
            <a:off x="8369300" y="4724433"/>
            <a:ext cx="8318" cy="598891"/>
          </a:xfrm>
          <a:prstGeom prst="straightConnector1">
            <a:avLst/>
          </a:prstGeom>
          <a:ln w="38100" cap="rnd">
            <a:solidFill>
              <a:srgbClr val="2FABFF"/>
            </a:solidFill>
            <a:headEnd type="none" w="med" len="lg"/>
            <a:tailEnd type="triangle"/>
          </a:ln>
        </p:spPr>
        <p:style>
          <a:lnRef idx="1">
            <a:schemeClr val="accent1"/>
          </a:lnRef>
          <a:fillRef idx="0">
            <a:schemeClr val="accent1"/>
          </a:fillRef>
          <a:effectRef idx="0">
            <a:schemeClr val="accent1"/>
          </a:effectRef>
          <a:fontRef idx="minor">
            <a:schemeClr val="tx1"/>
          </a:fontRef>
        </p:style>
      </p:cxnSp>
      <p:sp>
        <p:nvSpPr>
          <p:cNvPr id="72" name="文字方塊 71">
            <a:extLst>
              <a:ext uri="{FF2B5EF4-FFF2-40B4-BE49-F238E27FC236}">
                <a16:creationId xmlns:a16="http://schemas.microsoft.com/office/drawing/2014/main" id="{A78FE5FA-759B-05FD-AA84-F74B12B62A5F}"/>
              </a:ext>
            </a:extLst>
          </p:cNvPr>
          <p:cNvSpPr txBox="1"/>
          <p:nvPr/>
        </p:nvSpPr>
        <p:spPr>
          <a:xfrm>
            <a:off x="3101328" y="6243521"/>
            <a:ext cx="5746569" cy="338554"/>
          </a:xfrm>
          <a:prstGeom prst="rect">
            <a:avLst/>
          </a:prstGeom>
          <a:no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latin typeface="+mj-lt"/>
                <a:cs typeface="Arial"/>
                <a:hlinkClick r:id="rId6"/>
              </a:rPr>
              <a:t>More QNAP Switch with 10GbE Network Speed Support</a:t>
            </a:r>
            <a:endParaRPr lang="en-US" altLang="zh-TW" sz="1600" b="1">
              <a:latin typeface="+mj-lt"/>
              <a:cs typeface="Arial"/>
            </a:endParaRPr>
          </a:p>
        </p:txBody>
      </p:sp>
      <p:sp>
        <p:nvSpPr>
          <p:cNvPr id="2" name="標題 1">
            <a:extLst>
              <a:ext uri="{FF2B5EF4-FFF2-40B4-BE49-F238E27FC236}">
                <a16:creationId xmlns:a16="http://schemas.microsoft.com/office/drawing/2014/main" id="{8A47ABB2-A311-56CD-5265-6F7BF0AB0751}"/>
              </a:ext>
            </a:extLst>
          </p:cNvPr>
          <p:cNvSpPr>
            <a:spLocks noGrp="1"/>
          </p:cNvSpPr>
          <p:nvPr>
            <p:ph type="title"/>
          </p:nvPr>
        </p:nvSpPr>
        <p:spPr/>
        <p:txBody>
          <a:bodyPr>
            <a:noAutofit/>
          </a:bodyPr>
          <a:lstStyle/>
          <a:p>
            <a:pPr>
              <a:lnSpc>
                <a:spcPct val="150000"/>
              </a:lnSpc>
            </a:pPr>
            <a:r>
              <a:rPr lang="en-US" altLang="zh-TW" sz="2600"/>
              <a:t>Select from a variety of QNAP managed 10GbE network switches,</a:t>
            </a:r>
            <a:br>
              <a:rPr lang="en-US" altLang="zh-TW" sz="2600"/>
            </a:br>
            <a:r>
              <a:rPr lang="en-US" altLang="zh-TW" sz="2600"/>
              <a:t>Create multiple 10GbE high-speed collaborative aggregation networks</a:t>
            </a:r>
          </a:p>
        </p:txBody>
      </p:sp>
      <p:sp>
        <p:nvSpPr>
          <p:cNvPr id="3" name="矩形: 圓角 53">
            <a:extLst>
              <a:ext uri="{FF2B5EF4-FFF2-40B4-BE49-F238E27FC236}">
                <a16:creationId xmlns:a16="http://schemas.microsoft.com/office/drawing/2014/main" id="{C1A63C14-E1A8-D477-2BC5-C5B284C4A695}"/>
              </a:ext>
            </a:extLst>
          </p:cNvPr>
          <p:cNvSpPr/>
          <p:nvPr/>
        </p:nvSpPr>
        <p:spPr>
          <a:xfrm>
            <a:off x="547900" y="4756791"/>
            <a:ext cx="2214719" cy="432792"/>
          </a:xfrm>
          <a:prstGeom prst="roundRect">
            <a:avLst>
              <a:gd name="adj" fmla="val 50000"/>
            </a:avLst>
          </a:prstGeom>
          <a:noFill/>
        </p:spPr>
        <p:txBody>
          <a:bodyPr wrap="square" lIns="91440" tIns="45720" rIns="91440" bIns="45720" rtlCol="0" anchor="t">
            <a:spAutoFit/>
          </a:bodyPr>
          <a:lstStyle/>
          <a:p>
            <a:pPr algn="ctr"/>
            <a:r>
              <a:rPr lang="en-US" altLang="zh-TW" sz="1400" b="1">
                <a:solidFill>
                  <a:schemeClr val="bg1"/>
                </a:solidFill>
                <a:latin typeface="+mj-lt"/>
                <a:ea typeface="微軟正黑體"/>
                <a:cs typeface="Arial"/>
                <a:sym typeface="Arial" panose="020B0604020202020204" pitchFamily="34" charset="0"/>
              </a:rPr>
              <a:t>QSW-M408-2C</a:t>
            </a:r>
            <a:endParaRPr lang="en-US" altLang="zh-TW" sz="1400" b="1">
              <a:solidFill>
                <a:schemeClr val="bg1"/>
              </a:solidFill>
              <a:latin typeface="+mj-lt"/>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10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14FBEE3F-FC9C-F823-B493-53146DB0BC96}"/>
              </a:ext>
            </a:extLst>
          </p:cNvPr>
          <p:cNvGrpSpPr/>
          <p:nvPr/>
        </p:nvGrpSpPr>
        <p:grpSpPr>
          <a:xfrm>
            <a:off x="422466" y="3907771"/>
            <a:ext cx="11347067" cy="2276938"/>
            <a:chOff x="-87051" y="3046701"/>
            <a:chExt cx="12230080" cy="2454126"/>
          </a:xfrm>
        </p:grpSpPr>
        <p:pic>
          <p:nvPicPr>
            <p:cNvPr id="7" name="圖片 6" descr=" ">
              <a:extLst>
                <a:ext uri="{FF2B5EF4-FFF2-40B4-BE49-F238E27FC236}">
                  <a16:creationId xmlns:a16="http://schemas.microsoft.com/office/drawing/2014/main" id="{3164EDC4-38A3-DD70-2F95-DFD77AA684FC}"/>
                </a:ext>
              </a:extLst>
            </p:cNvPr>
            <p:cNvPicPr>
              <a:picLocks noChangeAspect="1"/>
            </p:cNvPicPr>
            <p:nvPr/>
          </p:nvPicPr>
          <p:blipFill>
            <a:blip r:embed="rId3"/>
            <a:stretch>
              <a:fillRect/>
            </a:stretch>
          </p:blipFill>
          <p:spPr>
            <a:xfrm>
              <a:off x="-51992" y="3665425"/>
              <a:ext cx="2122968" cy="1342361"/>
            </a:xfrm>
            <a:prstGeom prst="rect">
              <a:avLst/>
            </a:prstGeom>
          </p:spPr>
        </p:pic>
        <p:pic>
          <p:nvPicPr>
            <p:cNvPr id="9" name="圖片 8" descr="TS-h1277XU-RP | ハードウェア仕様 | QNAP">
              <a:extLst>
                <a:ext uri="{FF2B5EF4-FFF2-40B4-BE49-F238E27FC236}">
                  <a16:creationId xmlns:a16="http://schemas.microsoft.com/office/drawing/2014/main" id="{7D95429B-D97A-497A-C3F7-A25EF0BA64BC}"/>
                </a:ext>
              </a:extLst>
            </p:cNvPr>
            <p:cNvPicPr>
              <a:picLocks noChangeAspect="1"/>
            </p:cNvPicPr>
            <p:nvPr/>
          </p:nvPicPr>
          <p:blipFill rotWithShape="1">
            <a:blip r:embed="rId4"/>
            <a:srcRect t="36205" r="-220" b="-518"/>
            <a:stretch/>
          </p:blipFill>
          <p:spPr>
            <a:xfrm>
              <a:off x="2096244" y="3376655"/>
              <a:ext cx="2826845" cy="1133781"/>
            </a:xfrm>
            <a:prstGeom prst="rect">
              <a:avLst/>
            </a:prstGeom>
          </p:spPr>
        </p:pic>
        <p:pic>
          <p:nvPicPr>
            <p:cNvPr id="11" name="圖片 10" descr=" ">
              <a:extLst>
                <a:ext uri="{FF2B5EF4-FFF2-40B4-BE49-F238E27FC236}">
                  <a16:creationId xmlns:a16="http://schemas.microsoft.com/office/drawing/2014/main" id="{203082E6-DFE6-9FF2-21EB-B2CB9A064575}"/>
                </a:ext>
              </a:extLst>
            </p:cNvPr>
            <p:cNvPicPr>
              <a:picLocks noChangeAspect="1"/>
            </p:cNvPicPr>
            <p:nvPr/>
          </p:nvPicPr>
          <p:blipFill>
            <a:blip r:embed="rId5"/>
            <a:stretch>
              <a:fillRect/>
            </a:stretch>
          </p:blipFill>
          <p:spPr>
            <a:xfrm>
              <a:off x="4839044" y="3584991"/>
              <a:ext cx="2362200" cy="1466407"/>
            </a:xfrm>
            <a:prstGeom prst="rect">
              <a:avLst/>
            </a:prstGeom>
          </p:spPr>
        </p:pic>
        <p:pic>
          <p:nvPicPr>
            <p:cNvPr id="12" name="圖片 11" descr=" ">
              <a:extLst>
                <a:ext uri="{FF2B5EF4-FFF2-40B4-BE49-F238E27FC236}">
                  <a16:creationId xmlns:a16="http://schemas.microsoft.com/office/drawing/2014/main" id="{713A8985-6C4E-8D1C-02FB-4A3AA512663F}"/>
                </a:ext>
              </a:extLst>
            </p:cNvPr>
            <p:cNvPicPr>
              <a:picLocks noChangeAspect="1"/>
            </p:cNvPicPr>
            <p:nvPr/>
          </p:nvPicPr>
          <p:blipFill>
            <a:blip r:embed="rId6"/>
            <a:stretch>
              <a:fillRect/>
            </a:stretch>
          </p:blipFill>
          <p:spPr>
            <a:xfrm>
              <a:off x="7317181" y="3148016"/>
              <a:ext cx="2370478" cy="1479489"/>
            </a:xfrm>
            <a:prstGeom prst="rect">
              <a:avLst/>
            </a:prstGeom>
          </p:spPr>
        </p:pic>
        <p:grpSp>
          <p:nvGrpSpPr>
            <p:cNvPr id="13" name="群組 12">
              <a:extLst>
                <a:ext uri="{FF2B5EF4-FFF2-40B4-BE49-F238E27FC236}">
                  <a16:creationId xmlns:a16="http://schemas.microsoft.com/office/drawing/2014/main" id="{13045E07-7811-60F8-0576-37690430F102}"/>
                </a:ext>
              </a:extLst>
            </p:cNvPr>
            <p:cNvGrpSpPr/>
            <p:nvPr/>
          </p:nvGrpSpPr>
          <p:grpSpPr>
            <a:xfrm>
              <a:off x="-87051" y="3046701"/>
              <a:ext cx="2256971" cy="2454126"/>
              <a:chOff x="1268786" y="1884237"/>
              <a:chExt cx="4119381" cy="4479223"/>
            </a:xfrm>
          </p:grpSpPr>
          <p:sp>
            <p:nvSpPr>
              <p:cNvPr id="38" name="矩形: 圓角化同側角落 37">
                <a:extLst>
                  <a:ext uri="{FF2B5EF4-FFF2-40B4-BE49-F238E27FC236}">
                    <a16:creationId xmlns:a16="http://schemas.microsoft.com/office/drawing/2014/main" id="{24ED6F7D-10AF-6BE3-DF06-C0D14E208B06}"/>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9" name="矩形: 剪去對角角落 38">
                <a:extLst>
                  <a:ext uri="{FF2B5EF4-FFF2-40B4-BE49-F238E27FC236}">
                    <a16:creationId xmlns:a16="http://schemas.microsoft.com/office/drawing/2014/main" id="{DB2C89FC-5B59-D307-5A22-3A3A432DD7CD}"/>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40" name="矩形: 剪去單一角落 39">
                <a:extLst>
                  <a:ext uri="{FF2B5EF4-FFF2-40B4-BE49-F238E27FC236}">
                    <a16:creationId xmlns:a16="http://schemas.microsoft.com/office/drawing/2014/main" id="{3359FE75-20E5-0701-8314-78B13D2ECB77}"/>
                  </a:ext>
                </a:extLst>
              </p:cNvPr>
              <p:cNvSpPr/>
              <p:nvPr/>
            </p:nvSpPr>
            <p:spPr>
              <a:xfrm flipH="1">
                <a:off x="2339649"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55" name="文字方塊 54">
                <a:extLst>
                  <a:ext uri="{FF2B5EF4-FFF2-40B4-BE49-F238E27FC236}">
                    <a16:creationId xmlns:a16="http://schemas.microsoft.com/office/drawing/2014/main" id="{67E4442D-B6DF-304B-650C-63E1DCD39B26}"/>
                  </a:ext>
                </a:extLst>
              </p:cNvPr>
              <p:cNvSpPr txBox="1"/>
              <p:nvPr/>
            </p:nvSpPr>
            <p:spPr>
              <a:xfrm>
                <a:off x="2611296" y="5706256"/>
                <a:ext cx="2596279" cy="617922"/>
              </a:xfrm>
              <a:prstGeom prst="rect">
                <a:avLst/>
              </a:prstGeom>
              <a:noFill/>
            </p:spPr>
            <p:txBody>
              <a:bodyPr wrap="square">
                <a:spAutoFit/>
              </a:bodyPr>
              <a:lstStyle/>
              <a:p>
                <a:pPr algn="ctr"/>
                <a:r>
                  <a:rPr lang="en-US" altLang="zh-TW" sz="1400" b="1"/>
                  <a:t>TVS-h1288X</a:t>
                </a:r>
              </a:p>
            </p:txBody>
          </p:sp>
        </p:grpSp>
        <p:grpSp>
          <p:nvGrpSpPr>
            <p:cNvPr id="14" name="群組 13">
              <a:extLst>
                <a:ext uri="{FF2B5EF4-FFF2-40B4-BE49-F238E27FC236}">
                  <a16:creationId xmlns:a16="http://schemas.microsoft.com/office/drawing/2014/main" id="{023765B0-F3CB-1133-262F-3FE99B31AACB}"/>
                </a:ext>
              </a:extLst>
            </p:cNvPr>
            <p:cNvGrpSpPr/>
            <p:nvPr/>
          </p:nvGrpSpPr>
          <p:grpSpPr>
            <a:xfrm>
              <a:off x="2225975" y="3062433"/>
              <a:ext cx="2580021" cy="1696510"/>
              <a:chOff x="1268786" y="3267023"/>
              <a:chExt cx="4709004" cy="3096437"/>
            </a:xfrm>
          </p:grpSpPr>
          <p:sp>
            <p:nvSpPr>
              <p:cNvPr id="34" name="矩形: 圓角化同側角落 33">
                <a:extLst>
                  <a:ext uri="{FF2B5EF4-FFF2-40B4-BE49-F238E27FC236}">
                    <a16:creationId xmlns:a16="http://schemas.microsoft.com/office/drawing/2014/main" id="{988DA1CA-66B8-7253-14C0-CF6D8B1CF5B7}"/>
                  </a:ext>
                </a:extLst>
              </p:cNvPr>
              <p:cNvSpPr/>
              <p:nvPr/>
            </p:nvSpPr>
            <p:spPr>
              <a:xfrm>
                <a:off x="1286656" y="3267023"/>
                <a:ext cx="4650198" cy="2428469"/>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5" name="矩形: 剪去對角角落 34">
                <a:extLst>
                  <a:ext uri="{FF2B5EF4-FFF2-40B4-BE49-F238E27FC236}">
                    <a16:creationId xmlns:a16="http://schemas.microsoft.com/office/drawing/2014/main" id="{CEBE2B81-46D1-65F1-0012-BE020EF7A096}"/>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6" name="矩形: 剪去單一角落 35">
                <a:extLst>
                  <a:ext uri="{FF2B5EF4-FFF2-40B4-BE49-F238E27FC236}">
                    <a16:creationId xmlns:a16="http://schemas.microsoft.com/office/drawing/2014/main" id="{1C7CAE08-4BD6-315F-7CB4-3A473AF56AC3}"/>
                  </a:ext>
                </a:extLst>
              </p:cNvPr>
              <p:cNvSpPr/>
              <p:nvPr/>
            </p:nvSpPr>
            <p:spPr>
              <a:xfrm flipH="1">
                <a:off x="2303969" y="5662623"/>
                <a:ext cx="3673821"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37" name="文字方塊 36">
                <a:extLst>
                  <a:ext uri="{FF2B5EF4-FFF2-40B4-BE49-F238E27FC236}">
                    <a16:creationId xmlns:a16="http://schemas.microsoft.com/office/drawing/2014/main" id="{483A293E-3032-47DE-5192-12FCF9F7F564}"/>
                  </a:ext>
                </a:extLst>
              </p:cNvPr>
              <p:cNvSpPr txBox="1"/>
              <p:nvPr/>
            </p:nvSpPr>
            <p:spPr>
              <a:xfrm>
                <a:off x="2384353" y="5706256"/>
                <a:ext cx="3480555" cy="617922"/>
              </a:xfrm>
              <a:prstGeom prst="rect">
                <a:avLst/>
              </a:prstGeom>
              <a:noFill/>
            </p:spPr>
            <p:txBody>
              <a:bodyPr wrap="square">
                <a:spAutoFit/>
              </a:bodyPr>
              <a:lstStyle/>
              <a:p>
                <a:pPr algn="ctr"/>
                <a:r>
                  <a:rPr lang="en-US" altLang="zh-TW" sz="1400" b="1"/>
                  <a:t>TVS-h1277XU-RP</a:t>
                </a:r>
              </a:p>
            </p:txBody>
          </p:sp>
        </p:grpSp>
        <p:grpSp>
          <p:nvGrpSpPr>
            <p:cNvPr id="16" name="群組 15">
              <a:extLst>
                <a:ext uri="{FF2B5EF4-FFF2-40B4-BE49-F238E27FC236}">
                  <a16:creationId xmlns:a16="http://schemas.microsoft.com/office/drawing/2014/main" id="{A15656AE-3BB3-F3AD-2097-4A9BF34B3FB8}"/>
                </a:ext>
              </a:extLst>
            </p:cNvPr>
            <p:cNvGrpSpPr/>
            <p:nvPr/>
          </p:nvGrpSpPr>
          <p:grpSpPr>
            <a:xfrm>
              <a:off x="4885743" y="3046701"/>
              <a:ext cx="2256971" cy="2454126"/>
              <a:chOff x="1268786" y="1884237"/>
              <a:chExt cx="4119381" cy="4479223"/>
            </a:xfrm>
          </p:grpSpPr>
          <p:sp>
            <p:nvSpPr>
              <p:cNvPr id="30" name="矩形: 圓角化同側角落 29">
                <a:extLst>
                  <a:ext uri="{FF2B5EF4-FFF2-40B4-BE49-F238E27FC236}">
                    <a16:creationId xmlns:a16="http://schemas.microsoft.com/office/drawing/2014/main" id="{5912E937-5FE8-D04B-8B4F-1346090D106E}"/>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1" name="矩形: 剪去對角角落 30">
                <a:extLst>
                  <a:ext uri="{FF2B5EF4-FFF2-40B4-BE49-F238E27FC236}">
                    <a16:creationId xmlns:a16="http://schemas.microsoft.com/office/drawing/2014/main" id="{04BB9B25-3254-C949-C149-9DF39BBAF2F1}"/>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32" name="矩形: 剪去單一角落 31">
                <a:extLst>
                  <a:ext uri="{FF2B5EF4-FFF2-40B4-BE49-F238E27FC236}">
                    <a16:creationId xmlns:a16="http://schemas.microsoft.com/office/drawing/2014/main" id="{3D6E3191-C705-65EA-371A-83091932419C}"/>
                  </a:ext>
                </a:extLst>
              </p:cNvPr>
              <p:cNvSpPr/>
              <p:nvPr/>
            </p:nvSpPr>
            <p:spPr>
              <a:xfrm flipH="1">
                <a:off x="2339649"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33" name="文字方塊 32">
                <a:extLst>
                  <a:ext uri="{FF2B5EF4-FFF2-40B4-BE49-F238E27FC236}">
                    <a16:creationId xmlns:a16="http://schemas.microsoft.com/office/drawing/2014/main" id="{33A2FD5A-E59A-EFAA-D768-EE84E7FC7B27}"/>
                  </a:ext>
                </a:extLst>
              </p:cNvPr>
              <p:cNvSpPr txBox="1"/>
              <p:nvPr/>
            </p:nvSpPr>
            <p:spPr>
              <a:xfrm>
                <a:off x="2611296" y="5706256"/>
                <a:ext cx="2596279" cy="617922"/>
              </a:xfrm>
              <a:prstGeom prst="rect">
                <a:avLst/>
              </a:prstGeom>
              <a:noFill/>
            </p:spPr>
            <p:txBody>
              <a:bodyPr wrap="square">
                <a:spAutoFit/>
              </a:bodyPr>
              <a:lstStyle/>
              <a:p>
                <a:pPr algn="ctr"/>
                <a:r>
                  <a:rPr lang="en-US" altLang="zh-TW" sz="1400" b="1"/>
                  <a:t>TS-855X</a:t>
                </a:r>
              </a:p>
            </p:txBody>
          </p:sp>
        </p:grpSp>
        <p:grpSp>
          <p:nvGrpSpPr>
            <p:cNvPr id="18" name="群組 17">
              <a:extLst>
                <a:ext uri="{FF2B5EF4-FFF2-40B4-BE49-F238E27FC236}">
                  <a16:creationId xmlns:a16="http://schemas.microsoft.com/office/drawing/2014/main" id="{A66F0258-BA77-1E9C-0BD8-5EBED9203779}"/>
                </a:ext>
              </a:extLst>
            </p:cNvPr>
            <p:cNvGrpSpPr/>
            <p:nvPr/>
          </p:nvGrpSpPr>
          <p:grpSpPr>
            <a:xfrm>
              <a:off x="7221096" y="3062034"/>
              <a:ext cx="2580021" cy="1696510"/>
              <a:chOff x="1268786" y="3267023"/>
              <a:chExt cx="4709004" cy="3096437"/>
            </a:xfrm>
          </p:grpSpPr>
          <p:sp>
            <p:nvSpPr>
              <p:cNvPr id="26" name="矩形: 圓角化同側角落 25">
                <a:extLst>
                  <a:ext uri="{FF2B5EF4-FFF2-40B4-BE49-F238E27FC236}">
                    <a16:creationId xmlns:a16="http://schemas.microsoft.com/office/drawing/2014/main" id="{0A74DC04-0D75-EA2C-03BE-2BA336A06CCE}"/>
                  </a:ext>
                </a:extLst>
              </p:cNvPr>
              <p:cNvSpPr/>
              <p:nvPr/>
            </p:nvSpPr>
            <p:spPr>
              <a:xfrm>
                <a:off x="1286656" y="3267023"/>
                <a:ext cx="4650198" cy="2428469"/>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7" name="矩形: 剪去對角角落 26">
                <a:extLst>
                  <a:ext uri="{FF2B5EF4-FFF2-40B4-BE49-F238E27FC236}">
                    <a16:creationId xmlns:a16="http://schemas.microsoft.com/office/drawing/2014/main" id="{05BD51DB-3E91-A4D6-E7DC-AEE4C99CB515}"/>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8" name="矩形: 剪去單一角落 27">
                <a:extLst>
                  <a:ext uri="{FF2B5EF4-FFF2-40B4-BE49-F238E27FC236}">
                    <a16:creationId xmlns:a16="http://schemas.microsoft.com/office/drawing/2014/main" id="{AEE5893E-6703-7072-A1CC-6A4302BD4472}"/>
                  </a:ext>
                </a:extLst>
              </p:cNvPr>
              <p:cNvSpPr/>
              <p:nvPr/>
            </p:nvSpPr>
            <p:spPr>
              <a:xfrm flipH="1">
                <a:off x="2303969" y="5662623"/>
                <a:ext cx="3673821"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9" name="文字方塊 28">
                <a:extLst>
                  <a:ext uri="{FF2B5EF4-FFF2-40B4-BE49-F238E27FC236}">
                    <a16:creationId xmlns:a16="http://schemas.microsoft.com/office/drawing/2014/main" id="{07050EB8-C556-7F3B-6E99-648EC46CF45B}"/>
                  </a:ext>
                </a:extLst>
              </p:cNvPr>
              <p:cNvSpPr txBox="1"/>
              <p:nvPr/>
            </p:nvSpPr>
            <p:spPr>
              <a:xfrm>
                <a:off x="2384353" y="5706256"/>
                <a:ext cx="3480555" cy="617922"/>
              </a:xfrm>
              <a:prstGeom prst="rect">
                <a:avLst/>
              </a:prstGeom>
              <a:noFill/>
            </p:spPr>
            <p:txBody>
              <a:bodyPr wrap="square">
                <a:spAutoFit/>
              </a:bodyPr>
              <a:lstStyle/>
              <a:p>
                <a:pPr algn="ctr"/>
                <a:r>
                  <a:rPr lang="en-US" altLang="zh-TW" sz="1400" b="1"/>
                  <a:t>TS-832PXU-RP</a:t>
                </a:r>
              </a:p>
            </p:txBody>
          </p:sp>
        </p:grpSp>
        <p:sp>
          <p:nvSpPr>
            <p:cNvPr id="19" name="文字方塊 18">
              <a:extLst>
                <a:ext uri="{FF2B5EF4-FFF2-40B4-BE49-F238E27FC236}">
                  <a16:creationId xmlns:a16="http://schemas.microsoft.com/office/drawing/2014/main" id="{EEB1A9A1-3736-3A35-0844-2D9D8DFA639D}"/>
                </a:ext>
              </a:extLst>
            </p:cNvPr>
            <p:cNvSpPr txBox="1"/>
            <p:nvPr/>
          </p:nvSpPr>
          <p:spPr>
            <a:xfrm>
              <a:off x="10146120" y="3102963"/>
              <a:ext cx="1672962" cy="707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solidFill>
                  <a:cs typeface="Arial"/>
                </a:rPr>
                <a:t>Thunderbolt NAS</a:t>
              </a:r>
            </a:p>
          </p:txBody>
        </p:sp>
        <p:grpSp>
          <p:nvGrpSpPr>
            <p:cNvPr id="20" name="群組 19">
              <a:extLst>
                <a:ext uri="{FF2B5EF4-FFF2-40B4-BE49-F238E27FC236}">
                  <a16:creationId xmlns:a16="http://schemas.microsoft.com/office/drawing/2014/main" id="{EC6AB5DC-D1A2-40EC-6B78-998C3BDB8716}"/>
                </a:ext>
              </a:extLst>
            </p:cNvPr>
            <p:cNvGrpSpPr/>
            <p:nvPr/>
          </p:nvGrpSpPr>
          <p:grpSpPr>
            <a:xfrm>
              <a:off x="9886058" y="3046701"/>
              <a:ext cx="2256971" cy="2454126"/>
              <a:chOff x="1268786" y="1884237"/>
              <a:chExt cx="4119381" cy="4479223"/>
            </a:xfrm>
          </p:grpSpPr>
          <p:sp>
            <p:nvSpPr>
              <p:cNvPr id="22" name="矩形: 圓角化同側角落 21">
                <a:extLst>
                  <a:ext uri="{FF2B5EF4-FFF2-40B4-BE49-F238E27FC236}">
                    <a16:creationId xmlns:a16="http://schemas.microsoft.com/office/drawing/2014/main" id="{3370DD8C-6C86-6F4D-E24C-899F4A62DD1F}"/>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3" name="矩形: 剪去對角角落 22">
                <a:extLst>
                  <a:ext uri="{FF2B5EF4-FFF2-40B4-BE49-F238E27FC236}">
                    <a16:creationId xmlns:a16="http://schemas.microsoft.com/office/drawing/2014/main" id="{0B8DC460-EE92-B279-8826-A38504DD0849}"/>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solidFill>
                    <a:schemeClr val="tx1"/>
                  </a:solidFill>
                </a:endParaRPr>
              </a:p>
            </p:txBody>
          </p:sp>
          <p:sp>
            <p:nvSpPr>
              <p:cNvPr id="24" name="矩形: 剪去單一角落 23">
                <a:extLst>
                  <a:ext uri="{FF2B5EF4-FFF2-40B4-BE49-F238E27FC236}">
                    <a16:creationId xmlns:a16="http://schemas.microsoft.com/office/drawing/2014/main" id="{C5E24E76-3F48-5250-F953-72E935BDC8FF}"/>
                  </a:ext>
                </a:extLst>
              </p:cNvPr>
              <p:cNvSpPr/>
              <p:nvPr/>
            </p:nvSpPr>
            <p:spPr>
              <a:xfrm flipH="1">
                <a:off x="2339649"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25" name="文字方塊 24">
                <a:extLst>
                  <a:ext uri="{FF2B5EF4-FFF2-40B4-BE49-F238E27FC236}">
                    <a16:creationId xmlns:a16="http://schemas.microsoft.com/office/drawing/2014/main" id="{D58549A6-86CB-5F0D-8F39-A03E91CF526C}"/>
                  </a:ext>
                </a:extLst>
              </p:cNvPr>
              <p:cNvSpPr txBox="1"/>
              <p:nvPr/>
            </p:nvSpPr>
            <p:spPr>
              <a:xfrm>
                <a:off x="2611296" y="5706256"/>
                <a:ext cx="2596279" cy="617922"/>
              </a:xfrm>
              <a:prstGeom prst="rect">
                <a:avLst/>
              </a:prstGeom>
              <a:noFill/>
            </p:spPr>
            <p:txBody>
              <a:bodyPr wrap="square">
                <a:spAutoFit/>
              </a:bodyPr>
              <a:lstStyle/>
              <a:p>
                <a:pPr algn="ctr"/>
                <a:r>
                  <a:rPr lang="en-US" altLang="zh-TW" sz="1400" b="1"/>
                  <a:t>TVS-872XT</a:t>
                </a:r>
              </a:p>
            </p:txBody>
          </p:sp>
        </p:grpSp>
        <p:pic>
          <p:nvPicPr>
            <p:cNvPr id="21" name="圖片 20" descr=" ">
              <a:extLst>
                <a:ext uri="{FF2B5EF4-FFF2-40B4-BE49-F238E27FC236}">
                  <a16:creationId xmlns:a16="http://schemas.microsoft.com/office/drawing/2014/main" id="{16529C05-DD7C-8163-6615-927428EB99F9}"/>
                </a:ext>
              </a:extLst>
            </p:cNvPr>
            <p:cNvPicPr>
              <a:picLocks noChangeAspect="1"/>
            </p:cNvPicPr>
            <p:nvPr/>
          </p:nvPicPr>
          <p:blipFill>
            <a:blip r:embed="rId7"/>
            <a:stretch>
              <a:fillRect/>
            </a:stretch>
          </p:blipFill>
          <p:spPr>
            <a:xfrm>
              <a:off x="10028410" y="3802875"/>
              <a:ext cx="1952565" cy="1204453"/>
            </a:xfrm>
            <a:prstGeom prst="rect">
              <a:avLst/>
            </a:prstGeom>
          </p:spPr>
        </p:pic>
      </p:grpSp>
      <p:sp>
        <p:nvSpPr>
          <p:cNvPr id="3" name="文字方塊 2">
            <a:extLst>
              <a:ext uri="{FF2B5EF4-FFF2-40B4-BE49-F238E27FC236}">
                <a16:creationId xmlns:a16="http://schemas.microsoft.com/office/drawing/2014/main" id="{A7338C7D-694E-11BA-40A3-0DDEC08DD6C1}"/>
              </a:ext>
            </a:extLst>
          </p:cNvPr>
          <p:cNvSpPr txBox="1"/>
          <p:nvPr/>
        </p:nvSpPr>
        <p:spPr>
          <a:xfrm>
            <a:off x="431550" y="1746684"/>
            <a:ext cx="111876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a:solidFill>
                  <a:schemeClr val="bg1"/>
                </a:solidFill>
                <a:cs typeface="Arial"/>
              </a:rPr>
              <a:t>Enjoy higher speed with a QNAP 10GbE NAS. Upgrading your PC/server with 10GbE has become necessary for the optimal performance.</a:t>
            </a:r>
          </a:p>
        </p:txBody>
      </p:sp>
      <p:sp>
        <p:nvSpPr>
          <p:cNvPr id="4" name="文字方塊 3">
            <a:extLst>
              <a:ext uri="{FF2B5EF4-FFF2-40B4-BE49-F238E27FC236}">
                <a16:creationId xmlns:a16="http://schemas.microsoft.com/office/drawing/2014/main" id="{DEBC3273-BA7D-7A79-9D7A-A2826C830125}"/>
              </a:ext>
            </a:extLst>
          </p:cNvPr>
          <p:cNvSpPr txBox="1"/>
          <p:nvPr/>
        </p:nvSpPr>
        <p:spPr>
          <a:xfrm>
            <a:off x="431550" y="2480611"/>
            <a:ext cx="11246182" cy="1073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US" altLang="zh-TW" sz="1200">
                <a:solidFill>
                  <a:schemeClr val="bg1"/>
                </a:solidFill>
                <a:latin typeface="+mj-lt"/>
                <a:ea typeface="Microsoft JhengHei"/>
                <a:cs typeface="Arial"/>
              </a:rPr>
              <a:t>Nearly </a:t>
            </a:r>
            <a:r>
              <a:rPr lang="en-US" altLang="zh-TW" sz="2000" b="1">
                <a:solidFill>
                  <a:srgbClr val="FFC000"/>
                </a:solidFill>
                <a:latin typeface="+mj-lt"/>
                <a:ea typeface="Microsoft JhengHei"/>
                <a:cs typeface="Arial"/>
              </a:rPr>
              <a:t>40%</a:t>
            </a:r>
            <a:r>
              <a:rPr lang="en-US" altLang="zh-TW" sz="1200">
                <a:solidFill>
                  <a:schemeClr val="bg1"/>
                </a:solidFill>
                <a:latin typeface="+mj-lt"/>
                <a:ea typeface="Microsoft JhengHei"/>
                <a:cs typeface="Arial"/>
              </a:rPr>
              <a:t> of QNAP NAS come with built-in 10GbE ports, including enterprise NAS, Thunderbolt NAS, high-end SMB, middle-range SMB, entry-level SMB, etc. When purchasing or upgrading a QNAP NAS for your business or studio, there is a very high chance that you will choose one of the above QNAP NAS series with built-in 10GbE ports, and it is essential to upgrade your other devices with 10GbE network to match the newly purchased QNAP NAS !!!!</a:t>
            </a:r>
            <a:endParaRPr lang="zh-TW" altLang="en-US" sz="1200">
              <a:solidFill>
                <a:schemeClr val="bg1"/>
              </a:solidFill>
              <a:latin typeface="+mj-lt"/>
              <a:ea typeface="Microsoft JhengHei"/>
              <a:cs typeface="Arial"/>
            </a:endParaRPr>
          </a:p>
        </p:txBody>
      </p:sp>
      <p:sp>
        <p:nvSpPr>
          <p:cNvPr id="2" name="標題 1">
            <a:extLst>
              <a:ext uri="{FF2B5EF4-FFF2-40B4-BE49-F238E27FC236}">
                <a16:creationId xmlns:a16="http://schemas.microsoft.com/office/drawing/2014/main" id="{881E65F2-BB43-7A9B-F21E-D39800648E79}"/>
              </a:ext>
            </a:extLst>
          </p:cNvPr>
          <p:cNvSpPr>
            <a:spLocks noGrp="1"/>
          </p:cNvSpPr>
          <p:nvPr>
            <p:ph type="title"/>
          </p:nvPr>
        </p:nvSpPr>
        <p:spPr/>
        <p:txBody>
          <a:bodyPr/>
          <a:lstStyle/>
          <a:p>
            <a:r>
              <a:rPr lang="en-US" altLang="zh-TW"/>
              <a:t>Many QNAP NAS models with 10GbE support</a:t>
            </a:r>
          </a:p>
        </p:txBody>
      </p:sp>
      <p:sp>
        <p:nvSpPr>
          <p:cNvPr id="42" name="文字方塊 41">
            <a:extLst>
              <a:ext uri="{FF2B5EF4-FFF2-40B4-BE49-F238E27FC236}">
                <a16:creationId xmlns:a16="http://schemas.microsoft.com/office/drawing/2014/main" id="{17781565-55B6-DE63-9731-1BEF40508D16}"/>
              </a:ext>
            </a:extLst>
          </p:cNvPr>
          <p:cNvSpPr txBox="1"/>
          <p:nvPr/>
        </p:nvSpPr>
        <p:spPr>
          <a:xfrm>
            <a:off x="405706" y="4014452"/>
            <a:ext cx="21131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solidFill>
                <a:cs typeface="Arial"/>
              </a:rPr>
              <a:t>Enterprise</a:t>
            </a:r>
            <a:r>
              <a:rPr lang="zh-TW" altLang="en-US" b="1">
                <a:solidFill>
                  <a:schemeClr val="bg1"/>
                </a:solidFill>
                <a:cs typeface="Arial"/>
              </a:rPr>
              <a:t> NAS</a:t>
            </a:r>
          </a:p>
        </p:txBody>
      </p:sp>
      <p:sp>
        <p:nvSpPr>
          <p:cNvPr id="47" name="文字方塊 46">
            <a:extLst>
              <a:ext uri="{FF2B5EF4-FFF2-40B4-BE49-F238E27FC236}">
                <a16:creationId xmlns:a16="http://schemas.microsoft.com/office/drawing/2014/main" id="{C4384509-A4E6-C4B9-451F-C4B9BBCFBDE4}"/>
              </a:ext>
            </a:extLst>
          </p:cNvPr>
          <p:cNvSpPr txBox="1"/>
          <p:nvPr/>
        </p:nvSpPr>
        <p:spPr>
          <a:xfrm>
            <a:off x="2765526" y="4014452"/>
            <a:ext cx="19713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solidFill>
                <a:cs typeface="Arial"/>
              </a:rPr>
              <a:t>High-end</a:t>
            </a:r>
            <a:r>
              <a:rPr lang="zh-TW" altLang="en-US" b="1">
                <a:solidFill>
                  <a:schemeClr val="bg1"/>
                </a:solidFill>
                <a:cs typeface="Arial"/>
              </a:rPr>
              <a:t> SMB</a:t>
            </a:r>
          </a:p>
        </p:txBody>
      </p:sp>
      <p:sp>
        <p:nvSpPr>
          <p:cNvPr id="50" name="文字方塊 49">
            <a:extLst>
              <a:ext uri="{FF2B5EF4-FFF2-40B4-BE49-F238E27FC236}">
                <a16:creationId xmlns:a16="http://schemas.microsoft.com/office/drawing/2014/main" id="{8A6B074E-A15A-C06E-8F34-C6D25D664E28}"/>
              </a:ext>
            </a:extLst>
          </p:cNvPr>
          <p:cNvSpPr txBox="1"/>
          <p:nvPr/>
        </p:nvSpPr>
        <p:spPr>
          <a:xfrm>
            <a:off x="4851578" y="4014452"/>
            <a:ext cx="247307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b="1">
                <a:solidFill>
                  <a:schemeClr val="bg1"/>
                </a:solidFill>
                <a:cs typeface="Arial"/>
              </a:rPr>
              <a:t>Middle-range</a:t>
            </a:r>
            <a:r>
              <a:rPr lang="zh-TW" altLang="en-US" sz="1600" b="1">
                <a:solidFill>
                  <a:schemeClr val="bg1"/>
                </a:solidFill>
                <a:cs typeface="Arial"/>
              </a:rPr>
              <a:t> SMB</a:t>
            </a:r>
          </a:p>
        </p:txBody>
      </p:sp>
      <p:sp>
        <p:nvSpPr>
          <p:cNvPr id="53" name="文字方塊 52">
            <a:extLst>
              <a:ext uri="{FF2B5EF4-FFF2-40B4-BE49-F238E27FC236}">
                <a16:creationId xmlns:a16="http://schemas.microsoft.com/office/drawing/2014/main" id="{445E6873-9A2D-2FB5-95E3-FBEAC702BECC}"/>
              </a:ext>
            </a:extLst>
          </p:cNvPr>
          <p:cNvSpPr txBox="1"/>
          <p:nvPr/>
        </p:nvSpPr>
        <p:spPr>
          <a:xfrm>
            <a:off x="7264609" y="4014452"/>
            <a:ext cx="216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a:solidFill>
                  <a:schemeClr val="bg1"/>
                </a:solidFill>
                <a:cs typeface="Arial"/>
              </a:rPr>
              <a:t>Entry-level</a:t>
            </a:r>
            <a:r>
              <a:rPr lang="zh-TW" altLang="en-US" b="1">
                <a:solidFill>
                  <a:schemeClr val="bg1"/>
                </a:solidFill>
                <a:cs typeface="Arial"/>
              </a:rPr>
              <a:t> SMB</a:t>
            </a:r>
          </a:p>
        </p:txBody>
      </p:sp>
    </p:spTree>
    <p:extLst>
      <p:ext uri="{BB962C8B-B14F-4D97-AF65-F5344CB8AC3E}">
        <p14:creationId xmlns:p14="http://schemas.microsoft.com/office/powerpoint/2010/main" val="3210442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化同側角落 15">
            <a:extLst>
              <a:ext uri="{FF2B5EF4-FFF2-40B4-BE49-F238E27FC236}">
                <a16:creationId xmlns:a16="http://schemas.microsoft.com/office/drawing/2014/main" id="{209A0CEA-FDF2-6B85-704C-F5DB96D63DFE}"/>
              </a:ext>
            </a:extLst>
          </p:cNvPr>
          <p:cNvSpPr/>
          <p:nvPr/>
        </p:nvSpPr>
        <p:spPr>
          <a:xfrm>
            <a:off x="6633461"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剪去對角角落 16">
            <a:extLst>
              <a:ext uri="{FF2B5EF4-FFF2-40B4-BE49-F238E27FC236}">
                <a16:creationId xmlns:a16="http://schemas.microsoft.com/office/drawing/2014/main" id="{E7B7D9E3-D8C1-3915-63D9-1E129AA2E047}"/>
              </a:ext>
            </a:extLst>
          </p:cNvPr>
          <p:cNvSpPr/>
          <p:nvPr/>
        </p:nvSpPr>
        <p:spPr>
          <a:xfrm rot="10800000">
            <a:off x="6617151" y="5287922"/>
            <a:ext cx="3287446" cy="715279"/>
          </a:xfrm>
          <a:prstGeom prst="snip2DiagRect">
            <a:avLst>
              <a:gd name="adj1" fmla="val 0"/>
              <a:gd name="adj2" fmla="val 50000"/>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18" name="矩形: 剪去單一角落 17">
            <a:extLst>
              <a:ext uri="{FF2B5EF4-FFF2-40B4-BE49-F238E27FC236}">
                <a16:creationId xmlns:a16="http://schemas.microsoft.com/office/drawing/2014/main" id="{86C18DDF-4ED7-A20A-CAFB-1160E5365A72}"/>
              </a:ext>
            </a:extLst>
          </p:cNvPr>
          <p:cNvSpPr/>
          <p:nvPr/>
        </p:nvSpPr>
        <p:spPr>
          <a:xfrm flipH="1">
            <a:off x="7302329"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3" name="矩形: 圓角化同側角落 12">
            <a:extLst>
              <a:ext uri="{FF2B5EF4-FFF2-40B4-BE49-F238E27FC236}">
                <a16:creationId xmlns:a16="http://schemas.microsoft.com/office/drawing/2014/main" id="{CE6B7D49-B301-8B3B-56E4-7362366A179D}"/>
              </a:ext>
            </a:extLst>
          </p:cNvPr>
          <p:cNvSpPr/>
          <p:nvPr/>
        </p:nvSpPr>
        <p:spPr>
          <a:xfrm>
            <a:off x="2389238" y="1839372"/>
            <a:ext cx="3287445" cy="3478547"/>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026" name="Picture 2" descr="QNA-T310G1S | Hardware Specs | QNAP (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786"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655658" y="4072574"/>
            <a:ext cx="2910980" cy="923330"/>
          </a:xfrm>
          <a:prstGeom prst="rect">
            <a:avLst/>
          </a:prstGeom>
          <a:noFill/>
        </p:spPr>
        <p:txBody>
          <a:bodyPr wrap="square" rtlCol="0">
            <a:spAutoFit/>
          </a:bodyPr>
          <a:lstStyle/>
          <a:p>
            <a:pPr algn="ctr"/>
            <a:r>
              <a:rPr lang="en-US" altLang="zh-TW">
                <a:solidFill>
                  <a:schemeClr val="bg1"/>
                </a:solidFill>
                <a:latin typeface="+mj-lt"/>
              </a:rPr>
              <a:t>Host with</a:t>
            </a:r>
            <a:r>
              <a:rPr lang="zh-TW" altLang="en-US">
                <a:solidFill>
                  <a:schemeClr val="bg1"/>
                </a:solidFill>
                <a:latin typeface="+mj-lt"/>
              </a:rPr>
              <a:t> </a:t>
            </a:r>
            <a:r>
              <a:rPr lang="en-US" altLang="zh-TW" b="1">
                <a:solidFill>
                  <a:srgbClr val="93F0FF"/>
                </a:solidFill>
                <a:latin typeface="+mj-lt"/>
              </a:rPr>
              <a:t>Thunderbolt 3</a:t>
            </a:r>
          </a:p>
          <a:p>
            <a:pPr marL="285750" indent="-285750">
              <a:buFont typeface="Arial" panose="020B0604020202020204" pitchFamily="34" charset="0"/>
              <a:buChar char="•"/>
            </a:pPr>
            <a:r>
              <a:rPr lang="en-US" altLang="zh-TW">
                <a:solidFill>
                  <a:schemeClr val="bg1"/>
                </a:solidFill>
                <a:latin typeface="+mj-lt"/>
              </a:rPr>
              <a:t>10G/1G</a:t>
            </a:r>
            <a:r>
              <a:rPr lang="zh-TW" altLang="en-US">
                <a:solidFill>
                  <a:schemeClr val="bg1"/>
                </a:solidFill>
                <a:latin typeface="+mj-lt"/>
              </a:rPr>
              <a:t> </a:t>
            </a:r>
            <a:r>
              <a:rPr lang="en-US" altLang="zh-TW">
                <a:solidFill>
                  <a:schemeClr val="bg1"/>
                </a:solidFill>
                <a:latin typeface="+mj-lt"/>
              </a:rPr>
              <a:t>dual speed</a:t>
            </a:r>
          </a:p>
          <a:p>
            <a:pPr marL="285750" indent="-285750">
              <a:buFont typeface="Arial" panose="020B0604020202020204" pitchFamily="34" charset="0"/>
              <a:buChar char="•"/>
            </a:pPr>
            <a:r>
              <a:rPr lang="en-US" altLang="zh-TW">
                <a:solidFill>
                  <a:schemeClr val="bg1"/>
                </a:solidFill>
                <a:latin typeface="+mj-lt"/>
              </a:rPr>
              <a:t>SFP+</a:t>
            </a:r>
            <a:r>
              <a:rPr lang="zh-TW" altLang="en-US">
                <a:solidFill>
                  <a:schemeClr val="bg1"/>
                </a:solidFill>
                <a:latin typeface="+mj-lt"/>
              </a:rPr>
              <a:t> </a:t>
            </a:r>
            <a:r>
              <a:rPr lang="en-US" altLang="zh-TW">
                <a:solidFill>
                  <a:schemeClr val="bg1"/>
                </a:solidFill>
                <a:latin typeface="+mj-lt"/>
              </a:rPr>
              <a:t>port</a:t>
            </a:r>
            <a:endParaRPr lang="zh-TW" altLang="en-US">
              <a:solidFill>
                <a:schemeClr val="bg1"/>
              </a:solidFill>
              <a:latin typeface="+mj-lt"/>
            </a:endParaRPr>
          </a:p>
        </p:txBody>
      </p:sp>
      <p:pic>
        <p:nvPicPr>
          <p:cNvPr id="1028" name="Picture 4" descr="QNA-T310G1T | Especificações de hardware | QN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030" y="1972929"/>
            <a:ext cx="2966348" cy="185396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6779723" y="3934075"/>
            <a:ext cx="3063807" cy="1200329"/>
          </a:xfrm>
          <a:prstGeom prst="rect">
            <a:avLst/>
          </a:prstGeom>
          <a:noFill/>
        </p:spPr>
        <p:txBody>
          <a:bodyPr wrap="square" rtlCol="0">
            <a:spAutoFit/>
          </a:bodyPr>
          <a:lstStyle/>
          <a:p>
            <a:pPr algn="ctr"/>
            <a:r>
              <a:rPr lang="en-US" altLang="zh-TW">
                <a:solidFill>
                  <a:schemeClr val="bg1"/>
                </a:solidFill>
                <a:latin typeface="+mj-lt"/>
              </a:rPr>
              <a:t>Host with</a:t>
            </a:r>
            <a:r>
              <a:rPr lang="zh-TW" altLang="en-US">
                <a:solidFill>
                  <a:schemeClr val="bg1"/>
                </a:solidFill>
                <a:latin typeface="+mj-lt"/>
              </a:rPr>
              <a:t> </a:t>
            </a:r>
            <a:r>
              <a:rPr lang="en-US" altLang="zh-TW" b="1">
                <a:solidFill>
                  <a:srgbClr val="93F0FF"/>
                </a:solidFill>
                <a:latin typeface="+mj-lt"/>
              </a:rPr>
              <a:t>Thunderbolt 3</a:t>
            </a:r>
          </a:p>
          <a:p>
            <a:pPr marL="285750" indent="-285750">
              <a:buFont typeface="Arial" panose="020B0604020202020204" pitchFamily="34" charset="0"/>
              <a:buChar char="•"/>
            </a:pPr>
            <a:r>
              <a:rPr lang="en-US" altLang="zh-TW">
                <a:solidFill>
                  <a:schemeClr val="bg1"/>
                </a:solidFill>
                <a:latin typeface="+mj-lt"/>
              </a:rPr>
              <a:t>10G/5G/2.5G/1G/100M</a:t>
            </a:r>
            <a:r>
              <a:rPr lang="zh-TW" altLang="en-US">
                <a:solidFill>
                  <a:schemeClr val="bg1"/>
                </a:solidFill>
                <a:latin typeface="+mj-lt"/>
              </a:rPr>
              <a:t> </a:t>
            </a:r>
            <a:r>
              <a:rPr lang="en-US" altLang="zh-TW">
                <a:solidFill>
                  <a:schemeClr val="bg1"/>
                </a:solidFill>
                <a:latin typeface="+mj-lt"/>
              </a:rPr>
              <a:t>five speed</a:t>
            </a:r>
          </a:p>
          <a:p>
            <a:pPr marL="285750" indent="-285750">
              <a:buFont typeface="Arial" panose="020B0604020202020204" pitchFamily="34" charset="0"/>
              <a:buChar char="•"/>
            </a:pPr>
            <a:r>
              <a:rPr lang="en-US" altLang="zh-TW">
                <a:solidFill>
                  <a:schemeClr val="bg1"/>
                </a:solidFill>
                <a:latin typeface="+mj-lt"/>
              </a:rPr>
              <a:t>RJ-45 NBASE-T port</a:t>
            </a:r>
            <a:endParaRPr lang="zh-TW" altLang="en-US">
              <a:solidFill>
                <a:schemeClr val="bg1"/>
              </a:solidFill>
              <a:latin typeface="+mj-lt"/>
            </a:endParaRPr>
          </a:p>
        </p:txBody>
      </p:sp>
      <p:sp>
        <p:nvSpPr>
          <p:cNvPr id="3" name="標題 2">
            <a:extLst>
              <a:ext uri="{FF2B5EF4-FFF2-40B4-BE49-F238E27FC236}">
                <a16:creationId xmlns:a16="http://schemas.microsoft.com/office/drawing/2014/main" id="{83D8A121-C359-8472-D95C-F9BD3C477270}"/>
              </a:ext>
            </a:extLst>
          </p:cNvPr>
          <p:cNvSpPr>
            <a:spLocks noGrp="1"/>
          </p:cNvSpPr>
          <p:nvPr>
            <p:ph type="title"/>
          </p:nvPr>
        </p:nvSpPr>
        <p:spPr/>
        <p:txBody>
          <a:bodyPr/>
          <a:lstStyle/>
          <a:p>
            <a:r>
              <a:rPr lang="en-US" altLang="zh-TW"/>
              <a:t>QNAP QNA Series Adapter</a:t>
            </a:r>
          </a:p>
        </p:txBody>
      </p:sp>
      <p:sp>
        <p:nvSpPr>
          <p:cNvPr id="7" name="矩形: 剪去對角角落 6">
            <a:extLst>
              <a:ext uri="{FF2B5EF4-FFF2-40B4-BE49-F238E27FC236}">
                <a16:creationId xmlns:a16="http://schemas.microsoft.com/office/drawing/2014/main" id="{43DA4568-D5C5-C10C-110B-EC7ECA2B7A8F}"/>
              </a:ext>
            </a:extLst>
          </p:cNvPr>
          <p:cNvSpPr/>
          <p:nvPr/>
        </p:nvSpPr>
        <p:spPr>
          <a:xfrm rot="10800000">
            <a:off x="2372928" y="5287922"/>
            <a:ext cx="3287446" cy="715279"/>
          </a:xfrm>
          <a:prstGeom prst="snip2DiagRect">
            <a:avLst>
              <a:gd name="adj1" fmla="val 0"/>
              <a:gd name="adj2" fmla="val 50000"/>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ndParaRPr>
          </a:p>
        </p:txBody>
      </p:sp>
      <p:sp>
        <p:nvSpPr>
          <p:cNvPr id="8" name="矩形: 剪去單一角落 7">
            <a:extLst>
              <a:ext uri="{FF2B5EF4-FFF2-40B4-BE49-F238E27FC236}">
                <a16:creationId xmlns:a16="http://schemas.microsoft.com/office/drawing/2014/main" id="{674314B5-6EBC-9C06-DA99-71C7762F7B65}"/>
              </a:ext>
            </a:extLst>
          </p:cNvPr>
          <p:cNvSpPr/>
          <p:nvPr/>
        </p:nvSpPr>
        <p:spPr>
          <a:xfrm flipH="1">
            <a:off x="3058106" y="5287922"/>
            <a:ext cx="2634887" cy="923330"/>
          </a:xfrm>
          <a:prstGeom prst="snip1Rect">
            <a:avLst>
              <a:gd name="adj" fmla="val 3588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5" name="文字方塊 14">
            <a:extLst>
              <a:ext uri="{FF2B5EF4-FFF2-40B4-BE49-F238E27FC236}">
                <a16:creationId xmlns:a16="http://schemas.microsoft.com/office/drawing/2014/main" id="{04FDFC0A-B76A-E1D7-DECB-74B6DCC4AB59}"/>
              </a:ext>
            </a:extLst>
          </p:cNvPr>
          <p:cNvSpPr txBox="1"/>
          <p:nvPr/>
        </p:nvSpPr>
        <p:spPr>
          <a:xfrm>
            <a:off x="3197003" y="5525969"/>
            <a:ext cx="2369635" cy="461665"/>
          </a:xfrm>
          <a:prstGeom prst="rect">
            <a:avLst/>
          </a:prstGeom>
          <a:noFill/>
        </p:spPr>
        <p:txBody>
          <a:bodyPr wrap="square">
            <a:spAutoFit/>
          </a:bodyPr>
          <a:lstStyle/>
          <a:p>
            <a:pPr algn="ctr"/>
            <a:r>
              <a:rPr lang="en-US" altLang="zh-TW" sz="2400" b="1">
                <a:latin typeface="+mj-lt"/>
              </a:rPr>
              <a:t>QNA-T310G1S</a:t>
            </a:r>
          </a:p>
        </p:txBody>
      </p:sp>
      <p:sp>
        <p:nvSpPr>
          <p:cNvPr id="19" name="文字方塊 18">
            <a:extLst>
              <a:ext uri="{FF2B5EF4-FFF2-40B4-BE49-F238E27FC236}">
                <a16:creationId xmlns:a16="http://schemas.microsoft.com/office/drawing/2014/main" id="{E34ED639-B838-CAE6-7E3A-F19A2AB0AD37}"/>
              </a:ext>
            </a:extLst>
          </p:cNvPr>
          <p:cNvSpPr txBox="1"/>
          <p:nvPr/>
        </p:nvSpPr>
        <p:spPr>
          <a:xfrm>
            <a:off x="7434954" y="5525969"/>
            <a:ext cx="2369635" cy="461665"/>
          </a:xfrm>
          <a:prstGeom prst="rect">
            <a:avLst/>
          </a:prstGeom>
          <a:noFill/>
        </p:spPr>
        <p:txBody>
          <a:bodyPr wrap="square">
            <a:spAutoFit/>
          </a:bodyPr>
          <a:lstStyle/>
          <a:p>
            <a:pPr algn="ctr"/>
            <a:r>
              <a:rPr lang="en-US" altLang="zh-TW" sz="2400" b="1">
                <a:latin typeface="+mj-lt"/>
              </a:rPr>
              <a:t>QNA-T310G1T</a:t>
            </a:r>
          </a:p>
        </p:txBody>
      </p:sp>
    </p:spTree>
    <p:extLst>
      <p:ext uri="{BB962C8B-B14F-4D97-AF65-F5344CB8AC3E}">
        <p14:creationId xmlns:p14="http://schemas.microsoft.com/office/powerpoint/2010/main" val="208275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1841828-2E95-C620-BEDE-08D0D6783263}"/>
              </a:ext>
            </a:extLst>
          </p:cNvPr>
          <p:cNvSpPr txBox="1"/>
          <p:nvPr/>
        </p:nvSpPr>
        <p:spPr>
          <a:xfrm>
            <a:off x="866150" y="1504093"/>
            <a:ext cx="104597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latin typeface="+mj-lt"/>
                <a:cs typeface="Arial"/>
              </a:rPr>
              <a:t>QNAP offers a wide range of accessories, so even if your device doesn't have a network port, there's a corresponding adapter to quickly upgrade your network environment to 10GbE. Equip with QNAP NAS and switch, let audio editors and other collaborative teams can also enjoy high-speed storage services.</a:t>
            </a:r>
          </a:p>
        </p:txBody>
      </p:sp>
      <p:sp>
        <p:nvSpPr>
          <p:cNvPr id="4" name="矩形: 圓角 2">
            <a:extLst>
              <a:ext uri="{FF2B5EF4-FFF2-40B4-BE49-F238E27FC236}">
                <a16:creationId xmlns:a16="http://schemas.microsoft.com/office/drawing/2014/main" id="{860097C1-3D72-961A-63ED-945AB7DF5896}"/>
              </a:ext>
            </a:extLst>
          </p:cNvPr>
          <p:cNvSpPr/>
          <p:nvPr/>
        </p:nvSpPr>
        <p:spPr>
          <a:xfrm>
            <a:off x="902609" y="2595572"/>
            <a:ext cx="1908943" cy="3808096"/>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6" name="矩形: 圓角 2">
            <a:extLst>
              <a:ext uri="{FF2B5EF4-FFF2-40B4-BE49-F238E27FC236}">
                <a16:creationId xmlns:a16="http://schemas.microsoft.com/office/drawing/2014/main" id="{B17E694E-013F-40B8-91F4-A23C57FD5B78}"/>
              </a:ext>
            </a:extLst>
          </p:cNvPr>
          <p:cNvSpPr/>
          <p:nvPr/>
        </p:nvSpPr>
        <p:spPr>
          <a:xfrm>
            <a:off x="4275239" y="2575520"/>
            <a:ext cx="2180144" cy="3828148"/>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7" name="矩形: 圓角 3">
            <a:extLst>
              <a:ext uri="{FF2B5EF4-FFF2-40B4-BE49-F238E27FC236}">
                <a16:creationId xmlns:a16="http://schemas.microsoft.com/office/drawing/2014/main" id="{DA95BFBF-A1D0-4373-9328-7C0305591AC8}"/>
              </a:ext>
            </a:extLst>
          </p:cNvPr>
          <p:cNvSpPr/>
          <p:nvPr/>
        </p:nvSpPr>
        <p:spPr>
          <a:xfrm>
            <a:off x="902610" y="2474313"/>
            <a:ext cx="1908943" cy="470761"/>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b="1">
                <a:solidFill>
                  <a:schemeClr val="tx1"/>
                </a:solidFill>
                <a:latin typeface="+mj-lt"/>
                <a:ea typeface="微軟正黑體" panose="020B0604030504040204" pitchFamily="34" charset="-120"/>
              </a:rPr>
              <a:t>Mac Audio Editing Workstation</a:t>
            </a:r>
          </a:p>
        </p:txBody>
      </p:sp>
      <p:sp>
        <p:nvSpPr>
          <p:cNvPr id="8" name="矩形: 圓角 2">
            <a:extLst>
              <a:ext uri="{FF2B5EF4-FFF2-40B4-BE49-F238E27FC236}">
                <a16:creationId xmlns:a16="http://schemas.microsoft.com/office/drawing/2014/main" id="{92D56CF9-65D4-BF4F-B629-18899D58A578}"/>
              </a:ext>
            </a:extLst>
          </p:cNvPr>
          <p:cNvSpPr/>
          <p:nvPr/>
        </p:nvSpPr>
        <p:spPr>
          <a:xfrm>
            <a:off x="9223137" y="2648489"/>
            <a:ext cx="1915625" cy="3761723"/>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9" name="矩形: 圓角 3">
            <a:extLst>
              <a:ext uri="{FF2B5EF4-FFF2-40B4-BE49-F238E27FC236}">
                <a16:creationId xmlns:a16="http://schemas.microsoft.com/office/drawing/2014/main" id="{504F0311-D029-CF43-872F-DFAD7A77E32C}"/>
              </a:ext>
            </a:extLst>
          </p:cNvPr>
          <p:cNvSpPr/>
          <p:nvPr/>
        </p:nvSpPr>
        <p:spPr>
          <a:xfrm>
            <a:off x="9223137" y="2474313"/>
            <a:ext cx="1915625" cy="664241"/>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200" b="1">
                <a:solidFill>
                  <a:schemeClr val="tx1"/>
                </a:solidFill>
                <a:latin typeface="+mj-lt"/>
                <a:ea typeface="微軟正黑體" panose="020B0604030504040204" pitchFamily="34" charset="-120"/>
              </a:rPr>
              <a:t>Backup to</a:t>
            </a:r>
          </a:p>
          <a:p>
            <a:pPr algn="ctr"/>
            <a:r>
              <a:rPr lang="en-US" altLang="zh-CN" sz="1200" b="1">
                <a:solidFill>
                  <a:schemeClr val="tx1"/>
                </a:solidFill>
                <a:latin typeface="+mj-lt"/>
                <a:ea typeface="微軟正黑體" panose="020B0604030504040204" pitchFamily="34" charset="-120"/>
              </a:rPr>
              <a:t>QNAP NAS</a:t>
            </a:r>
          </a:p>
        </p:txBody>
      </p:sp>
      <p:cxnSp>
        <p:nvCxnSpPr>
          <p:cNvPr id="10" name="直線接點 36">
            <a:extLst>
              <a:ext uri="{FF2B5EF4-FFF2-40B4-BE49-F238E27FC236}">
                <a16:creationId xmlns:a16="http://schemas.microsoft.com/office/drawing/2014/main" id="{19E6B8E1-B3FE-5343-AFA2-A939E40DA3D4}"/>
              </a:ext>
            </a:extLst>
          </p:cNvPr>
          <p:cNvCxnSpPr>
            <a:cxnSpLocks/>
          </p:cNvCxnSpPr>
          <p:nvPr/>
        </p:nvCxnSpPr>
        <p:spPr>
          <a:xfrm>
            <a:off x="5312299" y="3587971"/>
            <a:ext cx="1837829" cy="2569"/>
          </a:xfrm>
          <a:prstGeom prst="line">
            <a:avLst/>
          </a:prstGeom>
          <a:ln w="38100">
            <a:solidFill>
              <a:srgbClr val="84C915"/>
            </a:solidFill>
          </a:ln>
        </p:spPr>
        <p:style>
          <a:lnRef idx="1">
            <a:schemeClr val="accent1"/>
          </a:lnRef>
          <a:fillRef idx="0">
            <a:schemeClr val="accent1"/>
          </a:fillRef>
          <a:effectRef idx="0">
            <a:schemeClr val="accent1"/>
          </a:effectRef>
          <a:fontRef idx="minor">
            <a:schemeClr val="tx1"/>
          </a:fontRef>
        </p:style>
      </p:cxnSp>
      <p:cxnSp>
        <p:nvCxnSpPr>
          <p:cNvPr id="11" name="直線接點 33">
            <a:extLst>
              <a:ext uri="{FF2B5EF4-FFF2-40B4-BE49-F238E27FC236}">
                <a16:creationId xmlns:a16="http://schemas.microsoft.com/office/drawing/2014/main" id="{7D4701A0-7AF9-EB44-879D-7503051C6B36}"/>
              </a:ext>
            </a:extLst>
          </p:cNvPr>
          <p:cNvCxnSpPr>
            <a:cxnSpLocks/>
          </p:cNvCxnSpPr>
          <p:nvPr/>
        </p:nvCxnSpPr>
        <p:spPr>
          <a:xfrm>
            <a:off x="2547106" y="3602167"/>
            <a:ext cx="2915848" cy="0"/>
          </a:xfrm>
          <a:prstGeom prst="line">
            <a:avLst/>
          </a:prstGeom>
          <a:ln w="38100">
            <a:solidFill>
              <a:srgbClr val="FE54A9"/>
            </a:solidFill>
          </a:ln>
        </p:spPr>
        <p:style>
          <a:lnRef idx="1">
            <a:schemeClr val="accent1"/>
          </a:lnRef>
          <a:fillRef idx="0">
            <a:schemeClr val="accent1"/>
          </a:fillRef>
          <a:effectRef idx="0">
            <a:schemeClr val="accent1"/>
          </a:effectRef>
          <a:fontRef idx="minor">
            <a:schemeClr val="tx1"/>
          </a:fontRef>
        </p:style>
      </p:cxnSp>
      <p:cxnSp>
        <p:nvCxnSpPr>
          <p:cNvPr id="12" name="接點: 肘形 27">
            <a:extLst>
              <a:ext uri="{FF2B5EF4-FFF2-40B4-BE49-F238E27FC236}">
                <a16:creationId xmlns:a16="http://schemas.microsoft.com/office/drawing/2014/main" id="{5A944380-6D3A-CA42-8895-E7F0E1764FFB}"/>
              </a:ext>
            </a:extLst>
          </p:cNvPr>
          <p:cNvCxnSpPr>
            <a:cxnSpLocks/>
          </p:cNvCxnSpPr>
          <p:nvPr/>
        </p:nvCxnSpPr>
        <p:spPr>
          <a:xfrm>
            <a:off x="7160278" y="4496069"/>
            <a:ext cx="2857437" cy="955284"/>
          </a:xfrm>
          <a:prstGeom prst="bentConnector3">
            <a:avLst>
              <a:gd name="adj1" fmla="val 972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接點: 肘形 8">
            <a:extLst>
              <a:ext uri="{FF2B5EF4-FFF2-40B4-BE49-F238E27FC236}">
                <a16:creationId xmlns:a16="http://schemas.microsoft.com/office/drawing/2014/main" id="{9DFACCE8-B5F7-9B44-9CC0-7C9F3D79C797}"/>
              </a:ext>
            </a:extLst>
          </p:cNvPr>
          <p:cNvCxnSpPr>
            <a:cxnSpLocks/>
          </p:cNvCxnSpPr>
          <p:nvPr/>
        </p:nvCxnSpPr>
        <p:spPr>
          <a:xfrm flipV="1">
            <a:off x="7163266" y="3824461"/>
            <a:ext cx="2854449" cy="691959"/>
          </a:xfrm>
          <a:prstGeom prst="bentConnector3">
            <a:avLst>
              <a:gd name="adj1" fmla="val 917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33">
            <a:extLst>
              <a:ext uri="{FF2B5EF4-FFF2-40B4-BE49-F238E27FC236}">
                <a16:creationId xmlns:a16="http://schemas.microsoft.com/office/drawing/2014/main" id="{76FF0296-BF85-6E43-B190-3B1256A36F15}"/>
              </a:ext>
            </a:extLst>
          </p:cNvPr>
          <p:cNvCxnSpPr>
            <a:cxnSpLocks/>
          </p:cNvCxnSpPr>
          <p:nvPr/>
        </p:nvCxnSpPr>
        <p:spPr>
          <a:xfrm>
            <a:off x="2505089" y="5630129"/>
            <a:ext cx="2687817" cy="23508"/>
          </a:xfrm>
          <a:prstGeom prst="line">
            <a:avLst/>
          </a:prstGeom>
          <a:ln w="38100">
            <a:solidFill>
              <a:srgbClr val="FE54A9"/>
            </a:solidFill>
          </a:ln>
        </p:spPr>
        <p:style>
          <a:lnRef idx="1">
            <a:schemeClr val="accent1"/>
          </a:lnRef>
          <a:fillRef idx="0">
            <a:schemeClr val="accent1"/>
          </a:fillRef>
          <a:effectRef idx="0">
            <a:schemeClr val="accent1"/>
          </a:effectRef>
          <a:fontRef idx="minor">
            <a:schemeClr val="tx1"/>
          </a:fontRef>
        </p:style>
      </p:cxnSp>
      <p:cxnSp>
        <p:nvCxnSpPr>
          <p:cNvPr id="15" name="直線接點 36">
            <a:extLst>
              <a:ext uri="{FF2B5EF4-FFF2-40B4-BE49-F238E27FC236}">
                <a16:creationId xmlns:a16="http://schemas.microsoft.com/office/drawing/2014/main" id="{A916FB20-F14D-AC45-A175-B8C5ECDA29A1}"/>
              </a:ext>
            </a:extLst>
          </p:cNvPr>
          <p:cNvCxnSpPr>
            <a:cxnSpLocks/>
          </p:cNvCxnSpPr>
          <p:nvPr/>
        </p:nvCxnSpPr>
        <p:spPr>
          <a:xfrm>
            <a:off x="5640578" y="5665645"/>
            <a:ext cx="1499326" cy="0"/>
          </a:xfrm>
          <a:prstGeom prst="line">
            <a:avLst/>
          </a:prstGeom>
          <a:ln w="38100">
            <a:solidFill>
              <a:srgbClr val="84C915"/>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42">
            <a:extLst>
              <a:ext uri="{FF2B5EF4-FFF2-40B4-BE49-F238E27FC236}">
                <a16:creationId xmlns:a16="http://schemas.microsoft.com/office/drawing/2014/main" id="{1473EC73-67F2-574C-B880-BB3113EE6174}"/>
              </a:ext>
            </a:extLst>
          </p:cNvPr>
          <p:cNvCxnSpPr>
            <a:cxnSpLocks/>
          </p:cNvCxnSpPr>
          <p:nvPr/>
        </p:nvCxnSpPr>
        <p:spPr>
          <a:xfrm flipV="1">
            <a:off x="7139904" y="4392353"/>
            <a:ext cx="0" cy="1288219"/>
          </a:xfrm>
          <a:prstGeom prst="straightConnector1">
            <a:avLst/>
          </a:prstGeom>
          <a:ln w="38100">
            <a:solidFill>
              <a:srgbClr val="84C915"/>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39">
            <a:extLst>
              <a:ext uri="{FF2B5EF4-FFF2-40B4-BE49-F238E27FC236}">
                <a16:creationId xmlns:a16="http://schemas.microsoft.com/office/drawing/2014/main" id="{3BC08976-CB9B-0B47-8B8F-9B40BF985CF9}"/>
              </a:ext>
            </a:extLst>
          </p:cNvPr>
          <p:cNvSpPr/>
          <p:nvPr/>
        </p:nvSpPr>
        <p:spPr>
          <a:xfrm>
            <a:off x="6102106" y="5495019"/>
            <a:ext cx="799919" cy="283675"/>
          </a:xfrm>
          <a:prstGeom prst="rect">
            <a:avLst/>
          </a:prstGeom>
          <a:solidFill>
            <a:srgbClr val="84C9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400" b="1">
                <a:solidFill>
                  <a:schemeClr val="bg1"/>
                </a:solidFill>
                <a:latin typeface="+mj-lt"/>
                <a:ea typeface="微軟正黑體"/>
              </a:rPr>
              <a:t>10GbE</a:t>
            </a:r>
            <a:endParaRPr lang="en-US" altLang="zh-TW" sz="1400" b="1">
              <a:solidFill>
                <a:schemeClr val="bg1"/>
              </a:solidFill>
              <a:latin typeface="+mj-lt"/>
              <a:ea typeface="微軟正黑體" panose="020B0604030504040204" pitchFamily="34" charset="-120"/>
            </a:endParaRPr>
          </a:p>
        </p:txBody>
      </p:sp>
      <p:sp>
        <p:nvSpPr>
          <p:cNvPr id="18" name="TextBox 47">
            <a:extLst>
              <a:ext uri="{FF2B5EF4-FFF2-40B4-BE49-F238E27FC236}">
                <a16:creationId xmlns:a16="http://schemas.microsoft.com/office/drawing/2014/main" id="{2AED23EF-578D-6A49-8316-4C6B54CD7B55}"/>
              </a:ext>
            </a:extLst>
          </p:cNvPr>
          <p:cNvSpPr txBox="1"/>
          <p:nvPr/>
        </p:nvSpPr>
        <p:spPr>
          <a:xfrm>
            <a:off x="9690683" y="6043184"/>
            <a:ext cx="1069400" cy="276999"/>
          </a:xfrm>
          <a:prstGeom prst="rect">
            <a:avLst/>
          </a:prstGeom>
          <a:noFill/>
        </p:spPr>
        <p:txBody>
          <a:bodyPr wrap="square" lIns="91440" tIns="45720" rIns="91440" bIns="45720" rtlCol="0" anchor="t">
            <a:spAutoFit/>
          </a:bodyPr>
          <a:lstStyle/>
          <a:p>
            <a:pPr algn="ctr"/>
            <a:r>
              <a:rPr lang="en-US" sz="1200" b="1">
                <a:latin typeface="+mj-lt"/>
                <a:ea typeface="微軟正黑體"/>
              </a:rPr>
              <a:t>TVS-</a:t>
            </a:r>
            <a:r>
              <a:rPr lang="en-US" altLang="zh-TW" sz="1200" b="1">
                <a:latin typeface="+mj-lt"/>
                <a:ea typeface="微軟正黑體"/>
              </a:rPr>
              <a:t>675</a:t>
            </a:r>
            <a:endParaRPr lang="en-US" sz="1200" b="1">
              <a:latin typeface="+mj-lt"/>
              <a:ea typeface="微軟正黑體" panose="020B0604030504040204" pitchFamily="34" charset="-120"/>
            </a:endParaRPr>
          </a:p>
        </p:txBody>
      </p:sp>
      <p:cxnSp>
        <p:nvCxnSpPr>
          <p:cNvPr id="19" name="Straight Arrow Connector 42">
            <a:extLst>
              <a:ext uri="{FF2B5EF4-FFF2-40B4-BE49-F238E27FC236}">
                <a16:creationId xmlns:a16="http://schemas.microsoft.com/office/drawing/2014/main" id="{68D40F7B-1752-4B7F-A941-DED9672A0F54}"/>
              </a:ext>
            </a:extLst>
          </p:cNvPr>
          <p:cNvCxnSpPr>
            <a:cxnSpLocks/>
          </p:cNvCxnSpPr>
          <p:nvPr/>
        </p:nvCxnSpPr>
        <p:spPr>
          <a:xfrm>
            <a:off x="7139904" y="3580400"/>
            <a:ext cx="0" cy="838134"/>
          </a:xfrm>
          <a:prstGeom prst="straightConnector1">
            <a:avLst/>
          </a:prstGeom>
          <a:ln w="38100">
            <a:solidFill>
              <a:srgbClr val="84C915"/>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39">
            <a:extLst>
              <a:ext uri="{FF2B5EF4-FFF2-40B4-BE49-F238E27FC236}">
                <a16:creationId xmlns:a16="http://schemas.microsoft.com/office/drawing/2014/main" id="{65C93307-1C3E-4422-B55C-6E120067BF3A}"/>
              </a:ext>
            </a:extLst>
          </p:cNvPr>
          <p:cNvSpPr/>
          <p:nvPr/>
        </p:nvSpPr>
        <p:spPr>
          <a:xfrm>
            <a:off x="6102106" y="3441372"/>
            <a:ext cx="799919" cy="283675"/>
          </a:xfrm>
          <a:prstGeom prst="rect">
            <a:avLst/>
          </a:prstGeom>
          <a:solidFill>
            <a:srgbClr val="84C9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mj-lt"/>
                <a:ea typeface="微軟正黑體" panose="020B0604030504040204" pitchFamily="34" charset="-120"/>
              </a:rPr>
              <a:t>10GbE</a:t>
            </a:r>
          </a:p>
        </p:txBody>
      </p:sp>
      <p:sp>
        <p:nvSpPr>
          <p:cNvPr id="23" name="矩形 39">
            <a:extLst>
              <a:ext uri="{FF2B5EF4-FFF2-40B4-BE49-F238E27FC236}">
                <a16:creationId xmlns:a16="http://schemas.microsoft.com/office/drawing/2014/main" id="{0387E24F-5B8C-49EE-B370-ED0A8232D9F3}"/>
              </a:ext>
            </a:extLst>
          </p:cNvPr>
          <p:cNvSpPr/>
          <p:nvPr/>
        </p:nvSpPr>
        <p:spPr>
          <a:xfrm>
            <a:off x="2959196" y="3452999"/>
            <a:ext cx="1510844" cy="283675"/>
          </a:xfrm>
          <a:prstGeom prst="rect">
            <a:avLst/>
          </a:prstGeom>
          <a:solidFill>
            <a:srgbClr val="FE5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mj-lt"/>
                <a:ea typeface="微軟正黑體" panose="020B0604030504040204" pitchFamily="34" charset="-120"/>
              </a:rPr>
              <a:t>Thunderbolt 3</a:t>
            </a:r>
          </a:p>
        </p:txBody>
      </p:sp>
      <p:sp>
        <p:nvSpPr>
          <p:cNvPr id="25" name="矩形: 圓角 3">
            <a:extLst>
              <a:ext uri="{FF2B5EF4-FFF2-40B4-BE49-F238E27FC236}">
                <a16:creationId xmlns:a16="http://schemas.microsoft.com/office/drawing/2014/main" id="{C78B00C0-328E-4D58-973B-AE1FE0D006D1}"/>
              </a:ext>
            </a:extLst>
          </p:cNvPr>
          <p:cNvSpPr/>
          <p:nvPr/>
        </p:nvSpPr>
        <p:spPr>
          <a:xfrm>
            <a:off x="902609" y="4551757"/>
            <a:ext cx="1908944" cy="516936"/>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CN" altLang="en-US" sz="1300" b="1">
                <a:solidFill>
                  <a:schemeClr val="tx1"/>
                </a:solidFill>
                <a:latin typeface="+mj-lt"/>
                <a:ea typeface="微軟正黑體"/>
              </a:rPr>
              <a:t>Win 11 + QXG-10G2T</a:t>
            </a:r>
            <a:endParaRPr lang="en-US" altLang="zh-TW" sz="1300" b="1">
              <a:solidFill>
                <a:schemeClr val="tx1"/>
              </a:solidFill>
              <a:latin typeface="+mj-lt"/>
              <a:ea typeface="微軟正黑體" panose="020B0604030504040204" pitchFamily="34" charset="-120"/>
            </a:endParaRPr>
          </a:p>
        </p:txBody>
      </p:sp>
      <p:pic>
        <p:nvPicPr>
          <p:cNvPr id="26" name="圖片 25" descr="一張含有 膝上型電腦, 電子用品, 室內, 坐 的圖片&#10;&#10;自動產生的描述">
            <a:extLst>
              <a:ext uri="{FF2B5EF4-FFF2-40B4-BE49-F238E27FC236}">
                <a16:creationId xmlns:a16="http://schemas.microsoft.com/office/drawing/2014/main" id="{21A59867-7C8B-4FB3-9ACB-4E43190254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819"/>
          <a:stretch/>
        </p:blipFill>
        <p:spPr>
          <a:xfrm>
            <a:off x="922290" y="5006162"/>
            <a:ext cx="1869794" cy="1437520"/>
          </a:xfrm>
          <a:prstGeom prst="rect">
            <a:avLst/>
          </a:prstGeom>
        </p:spPr>
      </p:pic>
      <p:pic>
        <p:nvPicPr>
          <p:cNvPr id="27" name="Picture 13">
            <a:extLst>
              <a:ext uri="{FF2B5EF4-FFF2-40B4-BE49-F238E27FC236}">
                <a16:creationId xmlns:a16="http://schemas.microsoft.com/office/drawing/2014/main" id="{B81E5E8E-E990-4144-95DD-443820FDA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300" y="2934813"/>
            <a:ext cx="1938631" cy="1402985"/>
          </a:xfrm>
          <a:prstGeom prst="rect">
            <a:avLst/>
          </a:prstGeom>
        </p:spPr>
      </p:pic>
      <p:sp>
        <p:nvSpPr>
          <p:cNvPr id="28" name="矩形: 圓角 3">
            <a:extLst>
              <a:ext uri="{FF2B5EF4-FFF2-40B4-BE49-F238E27FC236}">
                <a16:creationId xmlns:a16="http://schemas.microsoft.com/office/drawing/2014/main" id="{D0C24F72-8DAD-4BF6-9EAE-5A799E2021B1}"/>
              </a:ext>
            </a:extLst>
          </p:cNvPr>
          <p:cNvSpPr/>
          <p:nvPr/>
        </p:nvSpPr>
        <p:spPr>
          <a:xfrm>
            <a:off x="4275239" y="2474313"/>
            <a:ext cx="2180144" cy="480657"/>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b="1">
                <a:solidFill>
                  <a:schemeClr val="tx1"/>
                </a:solidFill>
                <a:latin typeface="+mj-lt"/>
                <a:ea typeface="微軟正黑體" panose="020B0604030504040204" pitchFamily="34" charset="-120"/>
              </a:rPr>
              <a:t>Quick backup of video and audio editing files</a:t>
            </a:r>
          </a:p>
        </p:txBody>
      </p:sp>
      <p:pic>
        <p:nvPicPr>
          <p:cNvPr id="29" name="Picture 5">
            <a:extLst>
              <a:ext uri="{FF2B5EF4-FFF2-40B4-BE49-F238E27FC236}">
                <a16:creationId xmlns:a16="http://schemas.microsoft.com/office/drawing/2014/main" id="{9C3EEF3B-3FFC-8E48-B6AF-88F6C4649F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051" t="4306" r="7270" b="-60"/>
          <a:stretch/>
        </p:blipFill>
        <p:spPr>
          <a:xfrm>
            <a:off x="4593743" y="3304941"/>
            <a:ext cx="1367882" cy="949589"/>
          </a:xfrm>
          <a:prstGeom prst="rect">
            <a:avLst/>
          </a:prstGeom>
        </p:spPr>
      </p:pic>
      <p:sp>
        <p:nvSpPr>
          <p:cNvPr id="35" name="TextBox 47">
            <a:extLst>
              <a:ext uri="{FF2B5EF4-FFF2-40B4-BE49-F238E27FC236}">
                <a16:creationId xmlns:a16="http://schemas.microsoft.com/office/drawing/2014/main" id="{ECBD8A3E-1FB8-495D-960E-A9C1766FB2D4}"/>
              </a:ext>
            </a:extLst>
          </p:cNvPr>
          <p:cNvSpPr txBox="1"/>
          <p:nvPr/>
        </p:nvSpPr>
        <p:spPr>
          <a:xfrm>
            <a:off x="9647388" y="4422314"/>
            <a:ext cx="1069400" cy="276999"/>
          </a:xfrm>
          <a:prstGeom prst="rect">
            <a:avLst/>
          </a:prstGeom>
          <a:noFill/>
        </p:spPr>
        <p:txBody>
          <a:bodyPr wrap="square" lIns="91440" tIns="45720" rIns="91440" bIns="45720" rtlCol="0" anchor="t">
            <a:spAutoFit/>
          </a:bodyPr>
          <a:lstStyle/>
          <a:p>
            <a:pPr algn="ctr"/>
            <a:r>
              <a:rPr lang="en-US" sz="1200" b="1">
                <a:latin typeface="+mj-lt"/>
                <a:ea typeface="微軟正黑體"/>
              </a:rPr>
              <a:t>TS-855X</a:t>
            </a:r>
            <a:endParaRPr lang="en-US" sz="1200" b="1">
              <a:latin typeface="+mj-lt"/>
              <a:ea typeface="微軟正黑體" panose="020B0604030504040204" pitchFamily="34" charset="-120"/>
            </a:endParaRPr>
          </a:p>
        </p:txBody>
      </p:sp>
      <p:sp>
        <p:nvSpPr>
          <p:cNvPr id="36" name="矩形 72">
            <a:extLst>
              <a:ext uri="{FF2B5EF4-FFF2-40B4-BE49-F238E27FC236}">
                <a16:creationId xmlns:a16="http://schemas.microsoft.com/office/drawing/2014/main" id="{3C331572-B7C7-E24A-E4D5-609398F501BE}"/>
              </a:ext>
            </a:extLst>
          </p:cNvPr>
          <p:cNvSpPr/>
          <p:nvPr/>
        </p:nvSpPr>
        <p:spPr>
          <a:xfrm>
            <a:off x="4350853" y="4243979"/>
            <a:ext cx="1993125" cy="307777"/>
          </a:xfrm>
          <a:prstGeom prst="rect">
            <a:avLst/>
          </a:prstGeom>
        </p:spPr>
        <p:txBody>
          <a:bodyPr wrap="square" lIns="91440" tIns="45720" rIns="91440" bIns="45720" anchor="t">
            <a:spAutoFit/>
          </a:bodyPr>
          <a:lstStyle/>
          <a:p>
            <a:pPr algn="ctr"/>
            <a:r>
              <a:rPr lang="en-US" altLang="zh-TW" sz="1400" b="1">
                <a:latin typeface="+mj-lt"/>
                <a:ea typeface="新細明體"/>
                <a:cs typeface="Arial"/>
              </a:rPr>
              <a:t>QNA-T310G1S</a:t>
            </a:r>
            <a:endParaRPr lang="en-US" altLang="zh-TW" sz="1400" b="1">
              <a:latin typeface="+mj-lt"/>
              <a:ea typeface="新細明體"/>
              <a:cs typeface="Arial" panose="020B0604020202020204" pitchFamily="34" charset="0"/>
            </a:endParaRPr>
          </a:p>
        </p:txBody>
      </p:sp>
      <p:sp>
        <p:nvSpPr>
          <p:cNvPr id="37" name="文字方塊 36">
            <a:extLst>
              <a:ext uri="{FF2B5EF4-FFF2-40B4-BE49-F238E27FC236}">
                <a16:creationId xmlns:a16="http://schemas.microsoft.com/office/drawing/2014/main" id="{E9C3F1C6-6CEB-C63D-B967-B283F8F39D8A}"/>
              </a:ext>
            </a:extLst>
          </p:cNvPr>
          <p:cNvSpPr txBox="1"/>
          <p:nvPr/>
        </p:nvSpPr>
        <p:spPr>
          <a:xfrm>
            <a:off x="4694492" y="5930320"/>
            <a:ext cx="14443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mj-lt"/>
                <a:ea typeface="新細明體"/>
              </a:rPr>
              <a:t>QNA-T310G1T</a:t>
            </a:r>
            <a:endParaRPr lang="zh-TW" altLang="en-US" sz="1400">
              <a:latin typeface="+mj-lt"/>
              <a:ea typeface="新細明體"/>
            </a:endParaRPr>
          </a:p>
        </p:txBody>
      </p:sp>
      <p:sp>
        <p:nvSpPr>
          <p:cNvPr id="40" name="文字方塊 39">
            <a:extLst>
              <a:ext uri="{FF2B5EF4-FFF2-40B4-BE49-F238E27FC236}">
                <a16:creationId xmlns:a16="http://schemas.microsoft.com/office/drawing/2014/main" id="{BB3CFFEF-872B-ECCA-0927-4006C3B4213F}"/>
              </a:ext>
            </a:extLst>
          </p:cNvPr>
          <p:cNvSpPr txBox="1"/>
          <p:nvPr/>
        </p:nvSpPr>
        <p:spPr>
          <a:xfrm>
            <a:off x="7542347" y="5467566"/>
            <a:ext cx="14990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tLang="zh-TW" sz="1400" b="1">
                <a:solidFill>
                  <a:schemeClr val="bg1"/>
                </a:solidFill>
                <a:latin typeface="+mj-lt"/>
                <a:ea typeface="新細明體"/>
              </a:rPr>
              <a:t>QXG-10G2</a:t>
            </a:r>
            <a:r>
              <a:rPr lang="en-US" altLang="zh-TW" sz="1400" b="1">
                <a:solidFill>
                  <a:schemeClr val="bg1"/>
                </a:solidFill>
                <a:latin typeface="+mj-lt"/>
                <a:ea typeface="新細明體"/>
              </a:rPr>
              <a:t>T</a:t>
            </a:r>
            <a:endParaRPr lang="zh-TW" altLang="en-US" sz="1400">
              <a:solidFill>
                <a:schemeClr val="bg1"/>
              </a:solidFill>
              <a:latin typeface="+mj-lt"/>
              <a:ea typeface="新細明體"/>
            </a:endParaRPr>
          </a:p>
        </p:txBody>
      </p:sp>
      <p:pic>
        <p:nvPicPr>
          <p:cNvPr id="41" name="Picture 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69" y="5104063"/>
            <a:ext cx="1156422" cy="722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2903" y="4869038"/>
            <a:ext cx="1841005" cy="11506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3882" y="5068428"/>
            <a:ext cx="1156422" cy="72276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F6352E92-D997-41B5-C29D-972E68F625BE}"/>
              </a:ext>
            </a:extLst>
          </p:cNvPr>
          <p:cNvSpPr>
            <a:spLocks noGrp="1"/>
          </p:cNvSpPr>
          <p:nvPr>
            <p:ph type="title"/>
          </p:nvPr>
        </p:nvSpPr>
        <p:spPr/>
        <p:txBody>
          <a:bodyPr/>
          <a:lstStyle/>
          <a:p>
            <a:r>
              <a:rPr lang="en-US" altLang="zh-TW"/>
              <a:t>MAC / Windows laptop speed up solution</a:t>
            </a:r>
          </a:p>
        </p:txBody>
      </p:sp>
      <p:sp>
        <p:nvSpPr>
          <p:cNvPr id="30" name="矩形: 圓角 2">
            <a:extLst>
              <a:ext uri="{FF2B5EF4-FFF2-40B4-BE49-F238E27FC236}">
                <a16:creationId xmlns:a16="http://schemas.microsoft.com/office/drawing/2014/main" id="{131A8BC9-88D7-87BC-1E90-8A769F1E37A0}"/>
              </a:ext>
            </a:extLst>
          </p:cNvPr>
          <p:cNvSpPr/>
          <p:nvPr/>
        </p:nvSpPr>
        <p:spPr>
          <a:xfrm>
            <a:off x="6601752" y="4098165"/>
            <a:ext cx="1890540" cy="1055419"/>
          </a:xfrm>
          <a:prstGeom prst="roundRect">
            <a:avLst>
              <a:gd name="adj"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38" name="矩形 72">
            <a:extLst>
              <a:ext uri="{FF2B5EF4-FFF2-40B4-BE49-F238E27FC236}">
                <a16:creationId xmlns:a16="http://schemas.microsoft.com/office/drawing/2014/main" id="{20BC4351-C3E1-A6B4-5A7A-8BBB9D9F9211}"/>
              </a:ext>
            </a:extLst>
          </p:cNvPr>
          <p:cNvSpPr/>
          <p:nvPr/>
        </p:nvSpPr>
        <p:spPr>
          <a:xfrm>
            <a:off x="6924218" y="4847872"/>
            <a:ext cx="1793152" cy="292388"/>
          </a:xfrm>
          <a:prstGeom prst="rect">
            <a:avLst/>
          </a:prstGeom>
        </p:spPr>
        <p:txBody>
          <a:bodyPr wrap="square" lIns="91440" tIns="45720" rIns="91440" bIns="45720" anchor="t">
            <a:spAutoFit/>
          </a:bodyPr>
          <a:lstStyle/>
          <a:p>
            <a:pPr algn="ctr"/>
            <a:r>
              <a:rPr lang="en-US" altLang="zh-TW" sz="1300" b="1">
                <a:latin typeface="+mj-lt"/>
                <a:ea typeface="微軟正黑體" panose="020B0604030504040204" pitchFamily="34" charset="-120"/>
              </a:rPr>
              <a:t>QNAP Switch</a:t>
            </a:r>
          </a:p>
        </p:txBody>
      </p:sp>
      <p:sp>
        <p:nvSpPr>
          <p:cNvPr id="43" name="文字方塊 42">
            <a:extLst>
              <a:ext uri="{FF2B5EF4-FFF2-40B4-BE49-F238E27FC236}">
                <a16:creationId xmlns:a16="http://schemas.microsoft.com/office/drawing/2014/main" id="{BB3CFFEF-872B-ECCA-0927-4006C3B4213F}"/>
              </a:ext>
            </a:extLst>
          </p:cNvPr>
          <p:cNvSpPr txBox="1"/>
          <p:nvPr/>
        </p:nvSpPr>
        <p:spPr>
          <a:xfrm>
            <a:off x="6532929" y="4096642"/>
            <a:ext cx="18388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ltLang="zh-TW" sz="1400" b="1">
                <a:latin typeface="+mj-lt"/>
                <a:ea typeface="新細明體"/>
              </a:rPr>
              <a:t>QSW-M3212R-8S4T</a:t>
            </a:r>
            <a:endParaRPr lang="zh-TW" altLang="en-US" sz="1400">
              <a:latin typeface="+mj-lt"/>
              <a:ea typeface="新細明體"/>
            </a:endParaRPr>
          </a:p>
        </p:txBody>
      </p:sp>
      <p:sp>
        <p:nvSpPr>
          <p:cNvPr id="5" name="矩形 39">
            <a:extLst>
              <a:ext uri="{FF2B5EF4-FFF2-40B4-BE49-F238E27FC236}">
                <a16:creationId xmlns:a16="http://schemas.microsoft.com/office/drawing/2014/main" id="{69DFE0CB-A37C-F36E-791C-13A7C8E9FC9A}"/>
              </a:ext>
            </a:extLst>
          </p:cNvPr>
          <p:cNvSpPr/>
          <p:nvPr/>
        </p:nvSpPr>
        <p:spPr>
          <a:xfrm>
            <a:off x="2959196" y="5490906"/>
            <a:ext cx="1510844" cy="283675"/>
          </a:xfrm>
          <a:prstGeom prst="rect">
            <a:avLst/>
          </a:prstGeom>
          <a:solidFill>
            <a:srgbClr val="FE54A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bg1"/>
                </a:solidFill>
                <a:latin typeface="+mj-lt"/>
                <a:ea typeface="微軟正黑體" panose="020B0604030504040204" pitchFamily="34" charset="-120"/>
              </a:rPr>
              <a:t>Thunderbolt 3</a:t>
            </a:r>
          </a:p>
        </p:txBody>
      </p:sp>
      <p:pic>
        <p:nvPicPr>
          <p:cNvPr id="32" name="Picture 4" descr="QNA-T310G1T | Especificações de hardware | QNAP">
            <a:extLst>
              <a:ext uri="{FF2B5EF4-FFF2-40B4-BE49-F238E27FC236}">
                <a16:creationId xmlns:a16="http://schemas.microsoft.com/office/drawing/2014/main" id="{7514D1DC-6575-B1D3-1A8C-E5A9852B74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3614" y="5011033"/>
            <a:ext cx="1620478" cy="1002902"/>
          </a:xfrm>
          <a:prstGeom prst="rect">
            <a:avLst/>
          </a:prstGeom>
          <a:noFill/>
          <a:extLst>
            <a:ext uri="{909E8E84-426E-40DD-AFC4-6F175D3DCCD1}">
              <a14:hiddenFill xmlns:a14="http://schemas.microsoft.com/office/drawing/2010/main">
                <a:solidFill>
                  <a:srgbClr val="FFFFFF"/>
                </a:solidFill>
              </a14:hiddenFill>
            </a:ext>
          </a:extLst>
        </p:spPr>
      </p:pic>
      <p:pic>
        <p:nvPicPr>
          <p:cNvPr id="34" name="圖片 33" descr="一張含有 電子產品, 電子裝置, 文字, 多媒體 的圖片&#10;&#10;自動產生的描述">
            <a:extLst>
              <a:ext uri="{FF2B5EF4-FFF2-40B4-BE49-F238E27FC236}">
                <a16:creationId xmlns:a16="http://schemas.microsoft.com/office/drawing/2014/main" id="{0E5E0F6E-C209-9C64-356F-16A3E4BECA6B}"/>
              </a:ext>
            </a:extLst>
          </p:cNvPr>
          <p:cNvPicPr>
            <a:picLocks noChangeAspect="1"/>
          </p:cNvPicPr>
          <p:nvPr/>
        </p:nvPicPr>
        <p:blipFill>
          <a:blip r:embed="rId9"/>
          <a:stretch>
            <a:fillRect/>
          </a:stretch>
        </p:blipFill>
        <p:spPr>
          <a:xfrm>
            <a:off x="9345880" y="3343646"/>
            <a:ext cx="1664525" cy="1051462"/>
          </a:xfrm>
          <a:prstGeom prst="rect">
            <a:avLst/>
          </a:prstGeom>
        </p:spPr>
      </p:pic>
      <p:pic>
        <p:nvPicPr>
          <p:cNvPr id="44" name="圖片 43" descr="QSW-M3212R-8S4T | Hardware Specs | QNAP (US)">
            <a:extLst>
              <a:ext uri="{FF2B5EF4-FFF2-40B4-BE49-F238E27FC236}">
                <a16:creationId xmlns:a16="http://schemas.microsoft.com/office/drawing/2014/main" id="{1FA5E772-A5D4-FB63-0200-451258686831}"/>
              </a:ext>
            </a:extLst>
          </p:cNvPr>
          <p:cNvPicPr>
            <a:picLocks noChangeAspect="1"/>
          </p:cNvPicPr>
          <p:nvPr/>
        </p:nvPicPr>
        <p:blipFill>
          <a:blip r:embed="rId10"/>
          <a:stretch>
            <a:fillRect/>
          </a:stretch>
        </p:blipFill>
        <p:spPr>
          <a:xfrm>
            <a:off x="6624452" y="4056165"/>
            <a:ext cx="1832759" cy="1150423"/>
          </a:xfrm>
          <a:prstGeom prst="rect">
            <a:avLst/>
          </a:prstGeom>
        </p:spPr>
      </p:pic>
    </p:spTree>
    <p:extLst>
      <p:ext uri="{BB962C8B-B14F-4D97-AF65-F5344CB8AC3E}">
        <p14:creationId xmlns:p14="http://schemas.microsoft.com/office/powerpoint/2010/main" val="2718057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字方塊 54">
            <a:extLst>
              <a:ext uri="{FF2B5EF4-FFF2-40B4-BE49-F238E27FC236}">
                <a16:creationId xmlns:a16="http://schemas.microsoft.com/office/drawing/2014/main" id="{A78FE5FA-759B-05FD-AA84-F74B12B62A5F}"/>
              </a:ext>
            </a:extLst>
          </p:cNvPr>
          <p:cNvSpPr txBox="1"/>
          <p:nvPr/>
        </p:nvSpPr>
        <p:spPr>
          <a:xfrm>
            <a:off x="9109787" y="5705533"/>
            <a:ext cx="2768607" cy="584775"/>
          </a:xfrm>
          <a:prstGeom prst="rect">
            <a:avLst/>
          </a:prstGeom>
          <a:no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algn="ctr">
              <a:defRPr sz="1600" b="1">
                <a:solidFill>
                  <a:srgbClr val="93F0FF"/>
                </a:solidFill>
                <a:latin typeface="+mj-ea"/>
                <a:ea typeface="+mj-ea"/>
                <a:cs typeface="Arial"/>
              </a:defRPr>
            </a:lvl1pPr>
          </a:lstStyle>
          <a:p>
            <a:r>
              <a:rPr lang="en-US" altLang="zh-TW">
                <a:solidFill>
                  <a:schemeClr val="bg1"/>
                </a:solidFill>
                <a:hlinkClick r:id="rId3"/>
              </a:rPr>
              <a:t>More QNAP NAS with QXG-10G2T Support</a:t>
            </a:r>
            <a:endParaRPr lang="en-US" altLang="zh-TW">
              <a:solidFill>
                <a:schemeClr val="bg1"/>
              </a:solidFill>
            </a:endParaRPr>
          </a:p>
        </p:txBody>
      </p:sp>
      <p:sp>
        <p:nvSpPr>
          <p:cNvPr id="3" name="標題 2">
            <a:extLst>
              <a:ext uri="{FF2B5EF4-FFF2-40B4-BE49-F238E27FC236}">
                <a16:creationId xmlns:a16="http://schemas.microsoft.com/office/drawing/2014/main" id="{78A5DC9D-5C77-B69D-63E7-187196FDAA8D}"/>
              </a:ext>
            </a:extLst>
          </p:cNvPr>
          <p:cNvSpPr>
            <a:spLocks noGrp="1"/>
          </p:cNvSpPr>
          <p:nvPr>
            <p:ph type="title"/>
          </p:nvPr>
        </p:nvSpPr>
        <p:spPr/>
        <p:txBody>
          <a:bodyPr>
            <a:normAutofit/>
          </a:bodyPr>
          <a:lstStyle/>
          <a:p>
            <a:r>
              <a:rPr lang="en-US" altLang="zh-TW"/>
              <a:t>Versatile QNAP NAS with optional 10GbE NIC support for high-speed network transmission</a:t>
            </a:r>
          </a:p>
        </p:txBody>
      </p:sp>
      <p:grpSp>
        <p:nvGrpSpPr>
          <p:cNvPr id="32" name="群組 31">
            <a:extLst>
              <a:ext uri="{FF2B5EF4-FFF2-40B4-BE49-F238E27FC236}">
                <a16:creationId xmlns:a16="http://schemas.microsoft.com/office/drawing/2014/main" id="{662EAD43-6903-6A8D-ECA7-D88AACD059E8}"/>
              </a:ext>
            </a:extLst>
          </p:cNvPr>
          <p:cNvGrpSpPr/>
          <p:nvPr/>
        </p:nvGrpSpPr>
        <p:grpSpPr>
          <a:xfrm>
            <a:off x="1852457" y="2667652"/>
            <a:ext cx="1190327" cy="353943"/>
            <a:chOff x="2860561" y="2111009"/>
            <a:chExt cx="1190327" cy="353943"/>
          </a:xfrm>
        </p:grpSpPr>
        <p:sp>
          <p:nvSpPr>
            <p:cNvPr id="29" name="矩形: 剪去單一角落 28">
              <a:extLst>
                <a:ext uri="{FF2B5EF4-FFF2-40B4-BE49-F238E27FC236}">
                  <a16:creationId xmlns:a16="http://schemas.microsoft.com/office/drawing/2014/main" id="{7A46A849-47F7-30A3-57C7-8728969A2AEA}"/>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0" name="文字方塊 29">
              <a:extLst>
                <a:ext uri="{FF2B5EF4-FFF2-40B4-BE49-F238E27FC236}">
                  <a16:creationId xmlns:a16="http://schemas.microsoft.com/office/drawing/2014/main" id="{A9EC9AF0-BCD8-46BB-F17B-1E0FCABC90A3}"/>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TS-h886</a:t>
              </a:r>
            </a:p>
          </p:txBody>
        </p:sp>
      </p:grpSp>
      <p:pic>
        <p:nvPicPr>
          <p:cNvPr id="4" name="Picture 2"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21" y="1852002"/>
            <a:ext cx="2161144" cy="135071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群組 32">
            <a:extLst>
              <a:ext uri="{FF2B5EF4-FFF2-40B4-BE49-F238E27FC236}">
                <a16:creationId xmlns:a16="http://schemas.microsoft.com/office/drawing/2014/main" id="{5022CE9A-6390-8C41-22EB-915BE5EB8567}"/>
              </a:ext>
            </a:extLst>
          </p:cNvPr>
          <p:cNvGrpSpPr/>
          <p:nvPr/>
        </p:nvGrpSpPr>
        <p:grpSpPr>
          <a:xfrm>
            <a:off x="4207744" y="2667652"/>
            <a:ext cx="1190327" cy="353943"/>
            <a:chOff x="2860561" y="2111009"/>
            <a:chExt cx="1190327" cy="353943"/>
          </a:xfrm>
        </p:grpSpPr>
        <p:sp>
          <p:nvSpPr>
            <p:cNvPr id="35" name="矩形: 剪去單一角落 34">
              <a:extLst>
                <a:ext uri="{FF2B5EF4-FFF2-40B4-BE49-F238E27FC236}">
                  <a16:creationId xmlns:a16="http://schemas.microsoft.com/office/drawing/2014/main" id="{6BE9F0E7-C048-215A-30E1-61E7D29B9CBD}"/>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6" name="文字方塊 35">
              <a:extLst>
                <a:ext uri="{FF2B5EF4-FFF2-40B4-BE49-F238E27FC236}">
                  <a16:creationId xmlns:a16="http://schemas.microsoft.com/office/drawing/2014/main" id="{83E9222C-4335-8EDC-1938-4B3629D34D86}"/>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TS-h686</a:t>
              </a:r>
            </a:p>
          </p:txBody>
        </p:sp>
      </p:grpSp>
      <p:pic>
        <p:nvPicPr>
          <p:cNvPr id="8" name="Picture 4"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3567" y="1892848"/>
            <a:ext cx="2030437" cy="1269023"/>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群組 44">
            <a:extLst>
              <a:ext uri="{FF2B5EF4-FFF2-40B4-BE49-F238E27FC236}">
                <a16:creationId xmlns:a16="http://schemas.microsoft.com/office/drawing/2014/main" id="{582082BF-EB9B-19F9-EC56-C49C757C507B}"/>
              </a:ext>
            </a:extLst>
          </p:cNvPr>
          <p:cNvGrpSpPr/>
          <p:nvPr/>
        </p:nvGrpSpPr>
        <p:grpSpPr>
          <a:xfrm>
            <a:off x="2050968" y="4349209"/>
            <a:ext cx="1519246" cy="353943"/>
            <a:chOff x="2860561" y="2111009"/>
            <a:chExt cx="1245886" cy="353943"/>
          </a:xfrm>
        </p:grpSpPr>
        <p:sp>
          <p:nvSpPr>
            <p:cNvPr id="46" name="矩形: 剪去單一角落 45">
              <a:extLst>
                <a:ext uri="{FF2B5EF4-FFF2-40B4-BE49-F238E27FC236}">
                  <a16:creationId xmlns:a16="http://schemas.microsoft.com/office/drawing/2014/main" id="{E2DFBDF6-BC1F-1DE9-F851-D8E4F7C2DE44}"/>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7" name="文字方塊 46">
              <a:extLst>
                <a:ext uri="{FF2B5EF4-FFF2-40B4-BE49-F238E27FC236}">
                  <a16:creationId xmlns:a16="http://schemas.microsoft.com/office/drawing/2014/main" id="{4A4CF45E-B304-4C59-FC70-D4B230EBD610}"/>
                </a:ext>
              </a:extLst>
            </p:cNvPr>
            <p:cNvSpPr txBox="1"/>
            <p:nvPr/>
          </p:nvSpPr>
          <p:spPr>
            <a:xfrm>
              <a:off x="3073411" y="2111009"/>
              <a:ext cx="1033036" cy="338554"/>
            </a:xfrm>
            <a:prstGeom prst="rect">
              <a:avLst/>
            </a:prstGeom>
            <a:noFill/>
          </p:spPr>
          <p:txBody>
            <a:bodyPr wrap="square">
              <a:spAutoFit/>
            </a:bodyPr>
            <a:lstStyle/>
            <a:p>
              <a:pPr algn="ctr"/>
              <a:r>
                <a:rPr lang="en-US" altLang="zh-TW" sz="1600" b="1"/>
                <a:t>TVS-h874</a:t>
              </a:r>
            </a:p>
          </p:txBody>
        </p:sp>
      </p:grpSp>
      <p:grpSp>
        <p:nvGrpSpPr>
          <p:cNvPr id="48" name="群組 47">
            <a:extLst>
              <a:ext uri="{FF2B5EF4-FFF2-40B4-BE49-F238E27FC236}">
                <a16:creationId xmlns:a16="http://schemas.microsoft.com/office/drawing/2014/main" id="{F5203C71-2A80-E96F-90F0-FE03168E5B67}"/>
              </a:ext>
            </a:extLst>
          </p:cNvPr>
          <p:cNvGrpSpPr/>
          <p:nvPr/>
        </p:nvGrpSpPr>
        <p:grpSpPr>
          <a:xfrm>
            <a:off x="4854662" y="4349209"/>
            <a:ext cx="1478992" cy="353943"/>
            <a:chOff x="2860561" y="2111009"/>
            <a:chExt cx="1212875" cy="353943"/>
          </a:xfrm>
        </p:grpSpPr>
        <p:sp>
          <p:nvSpPr>
            <p:cNvPr id="49" name="矩形: 剪去單一角落 48">
              <a:extLst>
                <a:ext uri="{FF2B5EF4-FFF2-40B4-BE49-F238E27FC236}">
                  <a16:creationId xmlns:a16="http://schemas.microsoft.com/office/drawing/2014/main" id="{6E21BD85-5D6F-5351-93E3-0455D254A0C6}"/>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0" name="文字方塊 49">
              <a:extLst>
                <a:ext uri="{FF2B5EF4-FFF2-40B4-BE49-F238E27FC236}">
                  <a16:creationId xmlns:a16="http://schemas.microsoft.com/office/drawing/2014/main" id="{1B0E2D52-70BA-16E4-48B6-9A8E71400E0C}"/>
                </a:ext>
              </a:extLst>
            </p:cNvPr>
            <p:cNvSpPr txBox="1"/>
            <p:nvPr/>
          </p:nvSpPr>
          <p:spPr>
            <a:xfrm>
              <a:off x="3100450" y="2111009"/>
              <a:ext cx="972986" cy="338554"/>
            </a:xfrm>
            <a:prstGeom prst="rect">
              <a:avLst/>
            </a:prstGeom>
            <a:noFill/>
          </p:spPr>
          <p:txBody>
            <a:bodyPr wrap="square">
              <a:spAutoFit/>
            </a:bodyPr>
            <a:lstStyle/>
            <a:p>
              <a:pPr algn="ctr"/>
              <a:r>
                <a:rPr lang="en-US" altLang="zh-TW" sz="1600" b="1"/>
                <a:t>TVS-h674</a:t>
              </a:r>
            </a:p>
          </p:txBody>
        </p:sp>
      </p:grpSp>
      <p:pic>
        <p:nvPicPr>
          <p:cNvPr id="2058" name="Picture 10" desc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033" y="3558423"/>
            <a:ext cx="2128406" cy="13302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8440" y="3588251"/>
            <a:ext cx="2072142" cy="129508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群組 50">
            <a:extLst>
              <a:ext uri="{FF2B5EF4-FFF2-40B4-BE49-F238E27FC236}">
                <a16:creationId xmlns:a16="http://schemas.microsoft.com/office/drawing/2014/main" id="{852DF986-1740-22D6-0930-912E3B29EE1E}"/>
              </a:ext>
            </a:extLst>
          </p:cNvPr>
          <p:cNvGrpSpPr/>
          <p:nvPr/>
        </p:nvGrpSpPr>
        <p:grpSpPr>
          <a:xfrm>
            <a:off x="7430050" y="4349209"/>
            <a:ext cx="1323238" cy="353943"/>
            <a:chOff x="2860561" y="2111009"/>
            <a:chExt cx="1190327" cy="353943"/>
          </a:xfrm>
        </p:grpSpPr>
        <p:sp>
          <p:nvSpPr>
            <p:cNvPr id="52" name="矩形: 剪去單一角落 51">
              <a:extLst>
                <a:ext uri="{FF2B5EF4-FFF2-40B4-BE49-F238E27FC236}">
                  <a16:creationId xmlns:a16="http://schemas.microsoft.com/office/drawing/2014/main" id="{14350191-EDB2-8E90-1F01-4F2BEA8B1ECB}"/>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3" name="文字方塊 52">
              <a:extLst>
                <a:ext uri="{FF2B5EF4-FFF2-40B4-BE49-F238E27FC236}">
                  <a16:creationId xmlns:a16="http://schemas.microsoft.com/office/drawing/2014/main" id="{2B944F3B-61FE-0700-D42D-F46B6A5F228B}"/>
                </a:ext>
              </a:extLst>
            </p:cNvPr>
            <p:cNvSpPr txBox="1"/>
            <p:nvPr/>
          </p:nvSpPr>
          <p:spPr>
            <a:xfrm>
              <a:off x="3006988" y="2111009"/>
              <a:ext cx="1033036" cy="338554"/>
            </a:xfrm>
            <a:prstGeom prst="rect">
              <a:avLst/>
            </a:prstGeom>
            <a:noFill/>
          </p:spPr>
          <p:txBody>
            <a:bodyPr wrap="square">
              <a:spAutoFit/>
            </a:bodyPr>
            <a:lstStyle/>
            <a:p>
              <a:pPr algn="ctr"/>
              <a:r>
                <a:rPr lang="en-US" altLang="zh-TW" sz="1600" b="1"/>
                <a:t>TVS-h474</a:t>
              </a:r>
            </a:p>
          </p:txBody>
        </p:sp>
      </p:grpSp>
      <p:pic>
        <p:nvPicPr>
          <p:cNvPr id="2062" name="Picture 14" descr="TVS-h474 | Package Contents | QNAP (ASE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8755" y="3581029"/>
            <a:ext cx="2072142" cy="1295089"/>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群組 53">
            <a:extLst>
              <a:ext uri="{FF2B5EF4-FFF2-40B4-BE49-F238E27FC236}">
                <a16:creationId xmlns:a16="http://schemas.microsoft.com/office/drawing/2014/main" id="{2707FA3C-539C-5F88-C16F-445D896A3258}"/>
              </a:ext>
            </a:extLst>
          </p:cNvPr>
          <p:cNvGrpSpPr/>
          <p:nvPr/>
        </p:nvGrpSpPr>
        <p:grpSpPr>
          <a:xfrm>
            <a:off x="9879739" y="4349209"/>
            <a:ext cx="1451497" cy="353943"/>
            <a:chOff x="2860561" y="2111009"/>
            <a:chExt cx="1190327" cy="353943"/>
          </a:xfrm>
        </p:grpSpPr>
        <p:sp>
          <p:nvSpPr>
            <p:cNvPr id="56" name="矩形: 剪去單一角落 55">
              <a:extLst>
                <a:ext uri="{FF2B5EF4-FFF2-40B4-BE49-F238E27FC236}">
                  <a16:creationId xmlns:a16="http://schemas.microsoft.com/office/drawing/2014/main" id="{13A37C7B-711E-F007-CBF3-A2179AA46BEE}"/>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7" name="文字方塊 56">
              <a:extLst>
                <a:ext uri="{FF2B5EF4-FFF2-40B4-BE49-F238E27FC236}">
                  <a16:creationId xmlns:a16="http://schemas.microsoft.com/office/drawing/2014/main" id="{B4279E56-7263-0892-1065-481189E889A4}"/>
                </a:ext>
              </a:extLst>
            </p:cNvPr>
            <p:cNvSpPr txBox="1"/>
            <p:nvPr/>
          </p:nvSpPr>
          <p:spPr>
            <a:xfrm>
              <a:off x="3214549" y="2111009"/>
              <a:ext cx="825475" cy="338554"/>
            </a:xfrm>
            <a:prstGeom prst="rect">
              <a:avLst/>
            </a:prstGeom>
            <a:noFill/>
          </p:spPr>
          <p:txBody>
            <a:bodyPr wrap="square">
              <a:spAutoFit/>
            </a:bodyPr>
            <a:lstStyle/>
            <a:p>
              <a:pPr algn="ctr"/>
              <a:r>
                <a:rPr lang="en-US" altLang="zh-TW" sz="1600" b="1"/>
                <a:t>TVS-675</a:t>
              </a:r>
            </a:p>
          </p:txBody>
        </p:sp>
      </p:grpSp>
      <p:pic>
        <p:nvPicPr>
          <p:cNvPr id="2064" name="Picture 16" descr="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0444" y="3592661"/>
            <a:ext cx="1995044" cy="124690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群組 57">
            <a:extLst>
              <a:ext uri="{FF2B5EF4-FFF2-40B4-BE49-F238E27FC236}">
                <a16:creationId xmlns:a16="http://schemas.microsoft.com/office/drawing/2014/main" id="{AF8BFF79-84CB-E851-EDBA-CC6FC520F802}"/>
              </a:ext>
            </a:extLst>
          </p:cNvPr>
          <p:cNvGrpSpPr/>
          <p:nvPr/>
        </p:nvGrpSpPr>
        <p:grpSpPr>
          <a:xfrm>
            <a:off x="6938219" y="2612247"/>
            <a:ext cx="1519246" cy="353943"/>
            <a:chOff x="2860561" y="2111009"/>
            <a:chExt cx="1245886" cy="353943"/>
          </a:xfrm>
        </p:grpSpPr>
        <p:sp>
          <p:nvSpPr>
            <p:cNvPr id="59" name="矩形: 剪去單一角落 58">
              <a:extLst>
                <a:ext uri="{FF2B5EF4-FFF2-40B4-BE49-F238E27FC236}">
                  <a16:creationId xmlns:a16="http://schemas.microsoft.com/office/drawing/2014/main" id="{E16FBB6E-A27A-9DA0-F824-CE6282E2A048}"/>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0" name="文字方塊 59">
              <a:extLst>
                <a:ext uri="{FF2B5EF4-FFF2-40B4-BE49-F238E27FC236}">
                  <a16:creationId xmlns:a16="http://schemas.microsoft.com/office/drawing/2014/main" id="{4CDB3856-3F53-1880-78AC-12D3D91B704A}"/>
                </a:ext>
              </a:extLst>
            </p:cNvPr>
            <p:cNvSpPr txBox="1"/>
            <p:nvPr/>
          </p:nvSpPr>
          <p:spPr>
            <a:xfrm>
              <a:off x="3073411" y="2111009"/>
              <a:ext cx="1033036" cy="338554"/>
            </a:xfrm>
            <a:prstGeom prst="rect">
              <a:avLst/>
            </a:prstGeom>
            <a:noFill/>
          </p:spPr>
          <p:txBody>
            <a:bodyPr wrap="square">
              <a:spAutoFit/>
            </a:bodyPr>
            <a:lstStyle/>
            <a:p>
              <a:pPr algn="ctr"/>
              <a:r>
                <a:rPr lang="en-US" altLang="zh-TW" sz="1600" b="1"/>
                <a:t>TS-AI642</a:t>
              </a:r>
            </a:p>
          </p:txBody>
        </p:sp>
      </p:grpSp>
      <p:pic>
        <p:nvPicPr>
          <p:cNvPr id="2066" name="Picture 18" descr="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6988" y="1809019"/>
            <a:ext cx="2159815" cy="134988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群組 60">
            <a:extLst>
              <a:ext uri="{FF2B5EF4-FFF2-40B4-BE49-F238E27FC236}">
                <a16:creationId xmlns:a16="http://schemas.microsoft.com/office/drawing/2014/main" id="{55347588-111D-B242-AA98-C85F051CE935}"/>
              </a:ext>
            </a:extLst>
          </p:cNvPr>
          <p:cNvGrpSpPr/>
          <p:nvPr/>
        </p:nvGrpSpPr>
        <p:grpSpPr>
          <a:xfrm>
            <a:off x="3807378" y="5518394"/>
            <a:ext cx="1380029" cy="523873"/>
            <a:chOff x="2942428" y="2111009"/>
            <a:chExt cx="1094679" cy="523873"/>
          </a:xfrm>
        </p:grpSpPr>
        <p:sp>
          <p:nvSpPr>
            <p:cNvPr id="62" name="矩形: 剪去單一角落 61">
              <a:extLst>
                <a:ext uri="{FF2B5EF4-FFF2-40B4-BE49-F238E27FC236}">
                  <a16:creationId xmlns:a16="http://schemas.microsoft.com/office/drawing/2014/main" id="{88C9D638-16D4-D1FE-9941-0DC264807335}"/>
                </a:ext>
              </a:extLst>
            </p:cNvPr>
            <p:cNvSpPr/>
            <p:nvPr/>
          </p:nvSpPr>
          <p:spPr>
            <a:xfrm>
              <a:off x="2942428" y="2111009"/>
              <a:ext cx="1094679" cy="523873"/>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3" name="文字方塊 62">
              <a:extLst>
                <a:ext uri="{FF2B5EF4-FFF2-40B4-BE49-F238E27FC236}">
                  <a16:creationId xmlns:a16="http://schemas.microsoft.com/office/drawing/2014/main" id="{AC4D0CCF-1986-107B-6FF5-520C9873E6DB}"/>
                </a:ext>
              </a:extLst>
            </p:cNvPr>
            <p:cNvSpPr txBox="1"/>
            <p:nvPr/>
          </p:nvSpPr>
          <p:spPr>
            <a:xfrm>
              <a:off x="2965180" y="2121919"/>
              <a:ext cx="997536" cy="338554"/>
            </a:xfrm>
            <a:prstGeom prst="rect">
              <a:avLst/>
            </a:prstGeom>
            <a:noFill/>
          </p:spPr>
          <p:txBody>
            <a:bodyPr wrap="square">
              <a:spAutoFit/>
            </a:bodyPr>
            <a:lstStyle/>
            <a:p>
              <a:pPr algn="ctr"/>
              <a:r>
                <a:rPr lang="en-US" altLang="zh-TW" sz="1600" b="1"/>
                <a:t>TS-873AeU</a:t>
              </a:r>
            </a:p>
          </p:txBody>
        </p:sp>
      </p:grpSp>
      <p:pic>
        <p:nvPicPr>
          <p:cNvPr id="2070" name="Picture 22" desc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8680" b="24401"/>
          <a:stretch/>
        </p:blipFill>
        <p:spPr bwMode="auto">
          <a:xfrm>
            <a:off x="3351181" y="5791522"/>
            <a:ext cx="2133066" cy="625508"/>
          </a:xfrm>
          <a:prstGeom prst="rect">
            <a:avLst/>
          </a:prstGeom>
          <a:noFill/>
          <a:extLst>
            <a:ext uri="{909E8E84-426E-40DD-AFC4-6F175D3DCCD1}">
              <a14:hiddenFill xmlns:a14="http://schemas.microsoft.com/office/drawing/2010/main">
                <a:solidFill>
                  <a:srgbClr val="FFFFFF"/>
                </a:solidFill>
              </a14:hiddenFill>
            </a:ext>
          </a:extLst>
        </p:spPr>
      </p:pic>
      <p:grpSp>
        <p:nvGrpSpPr>
          <p:cNvPr id="2048" name="群組 2047">
            <a:extLst>
              <a:ext uri="{FF2B5EF4-FFF2-40B4-BE49-F238E27FC236}">
                <a16:creationId xmlns:a16="http://schemas.microsoft.com/office/drawing/2014/main" id="{C9E90D37-CEF0-252B-241A-397225C62799}"/>
              </a:ext>
            </a:extLst>
          </p:cNvPr>
          <p:cNvGrpSpPr/>
          <p:nvPr/>
        </p:nvGrpSpPr>
        <p:grpSpPr>
          <a:xfrm>
            <a:off x="9937714" y="2622805"/>
            <a:ext cx="1527998" cy="353943"/>
            <a:chOff x="2860561" y="2111009"/>
            <a:chExt cx="1253063" cy="353943"/>
          </a:xfrm>
        </p:grpSpPr>
        <p:sp>
          <p:nvSpPr>
            <p:cNvPr id="2049" name="矩形: 剪去單一角落 2048">
              <a:extLst>
                <a:ext uri="{FF2B5EF4-FFF2-40B4-BE49-F238E27FC236}">
                  <a16:creationId xmlns:a16="http://schemas.microsoft.com/office/drawing/2014/main" id="{B7F5A920-2148-FC6E-B57B-1059DB88CE13}"/>
                </a:ext>
              </a:extLst>
            </p:cNvPr>
            <p:cNvSpPr/>
            <p:nvPr/>
          </p:nvSpPr>
          <p:spPr>
            <a:xfrm>
              <a:off x="2860561" y="2119131"/>
              <a:ext cx="1190327" cy="345821"/>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50" name="文字方塊 2049">
              <a:extLst>
                <a:ext uri="{FF2B5EF4-FFF2-40B4-BE49-F238E27FC236}">
                  <a16:creationId xmlns:a16="http://schemas.microsoft.com/office/drawing/2014/main" id="{E9CA802B-84CF-990E-055B-37DE2F7E4612}"/>
                </a:ext>
              </a:extLst>
            </p:cNvPr>
            <p:cNvSpPr txBox="1"/>
            <p:nvPr/>
          </p:nvSpPr>
          <p:spPr>
            <a:xfrm>
              <a:off x="3137474" y="2111009"/>
              <a:ext cx="976150" cy="338554"/>
            </a:xfrm>
            <a:prstGeom prst="rect">
              <a:avLst/>
            </a:prstGeom>
            <a:noFill/>
          </p:spPr>
          <p:txBody>
            <a:bodyPr wrap="square">
              <a:spAutoFit/>
            </a:bodyPr>
            <a:lstStyle/>
            <a:p>
              <a:pPr algn="ctr"/>
              <a:r>
                <a:rPr lang="en-US" altLang="zh-TW" sz="1600" b="1"/>
                <a:t>TS-873A</a:t>
              </a:r>
            </a:p>
          </p:txBody>
        </p:sp>
      </p:grpSp>
      <p:pic>
        <p:nvPicPr>
          <p:cNvPr id="2074" name="Picture 26" descr="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4039" y="1984876"/>
            <a:ext cx="1878446" cy="1174029"/>
          </a:xfrm>
          <a:prstGeom prst="rect">
            <a:avLst/>
          </a:prstGeom>
          <a:noFill/>
          <a:extLst>
            <a:ext uri="{909E8E84-426E-40DD-AFC4-6F175D3DCCD1}">
              <a14:hiddenFill xmlns:a14="http://schemas.microsoft.com/office/drawing/2010/main">
                <a:solidFill>
                  <a:srgbClr val="FFFFFF"/>
                </a:solidFill>
              </a14:hiddenFill>
            </a:ext>
          </a:extLst>
        </p:spPr>
      </p:pic>
      <p:grpSp>
        <p:nvGrpSpPr>
          <p:cNvPr id="2051" name="群組 2050">
            <a:extLst>
              <a:ext uri="{FF2B5EF4-FFF2-40B4-BE49-F238E27FC236}">
                <a16:creationId xmlns:a16="http://schemas.microsoft.com/office/drawing/2014/main" id="{942EB514-FCD4-8272-296F-0B88B06D471C}"/>
              </a:ext>
            </a:extLst>
          </p:cNvPr>
          <p:cNvGrpSpPr/>
          <p:nvPr/>
        </p:nvGrpSpPr>
        <p:grpSpPr>
          <a:xfrm>
            <a:off x="6394047" y="5761240"/>
            <a:ext cx="1320813" cy="417936"/>
            <a:chOff x="2989400" y="2216946"/>
            <a:chExt cx="1047707" cy="417936"/>
          </a:xfrm>
        </p:grpSpPr>
        <p:sp>
          <p:nvSpPr>
            <p:cNvPr id="2052" name="矩形: 剪去單一角落 2051">
              <a:extLst>
                <a:ext uri="{FF2B5EF4-FFF2-40B4-BE49-F238E27FC236}">
                  <a16:creationId xmlns:a16="http://schemas.microsoft.com/office/drawing/2014/main" id="{985C3352-7E75-9574-0269-CDB99AA42B82}"/>
                </a:ext>
              </a:extLst>
            </p:cNvPr>
            <p:cNvSpPr/>
            <p:nvPr/>
          </p:nvSpPr>
          <p:spPr>
            <a:xfrm>
              <a:off x="3006987" y="2221012"/>
              <a:ext cx="1030120" cy="413870"/>
            </a:xfrm>
            <a:prstGeom prst="snip1Rect">
              <a:avLst>
                <a:gd name="adj" fmla="val 25716"/>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53" name="文字方塊 2052">
              <a:extLst>
                <a:ext uri="{FF2B5EF4-FFF2-40B4-BE49-F238E27FC236}">
                  <a16:creationId xmlns:a16="http://schemas.microsoft.com/office/drawing/2014/main" id="{DF458277-6881-11DB-699B-CEACA11C1D94}"/>
                </a:ext>
              </a:extLst>
            </p:cNvPr>
            <p:cNvSpPr txBox="1"/>
            <p:nvPr/>
          </p:nvSpPr>
          <p:spPr>
            <a:xfrm>
              <a:off x="2989400" y="2216946"/>
              <a:ext cx="997536" cy="338554"/>
            </a:xfrm>
            <a:prstGeom prst="rect">
              <a:avLst/>
            </a:prstGeom>
            <a:noFill/>
          </p:spPr>
          <p:txBody>
            <a:bodyPr wrap="square">
              <a:spAutoFit/>
            </a:bodyPr>
            <a:lstStyle/>
            <a:p>
              <a:pPr algn="ctr"/>
              <a:r>
                <a:rPr lang="en-US" altLang="zh-TW" sz="1600" b="1"/>
                <a:t>TS-464U</a:t>
              </a:r>
            </a:p>
          </p:txBody>
        </p:sp>
      </p:grpSp>
      <p:pic>
        <p:nvPicPr>
          <p:cNvPr id="2072" name="Picture 24" descr=" "/>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5026"/>
          <a:stretch/>
        </p:blipFill>
        <p:spPr bwMode="auto">
          <a:xfrm>
            <a:off x="5907711" y="6007848"/>
            <a:ext cx="2293487" cy="47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4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1F7338A1-7568-9575-7DFD-1302D4F087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300" y="2103754"/>
            <a:ext cx="4802654" cy="1056005"/>
          </a:xfrm>
          <a:prstGeom prst="rect">
            <a:avLst/>
          </a:prstGeom>
        </p:spPr>
      </p:pic>
      <p:sp>
        <p:nvSpPr>
          <p:cNvPr id="4" name="文字方塊 3">
            <a:extLst>
              <a:ext uri="{FF2B5EF4-FFF2-40B4-BE49-F238E27FC236}">
                <a16:creationId xmlns:a16="http://schemas.microsoft.com/office/drawing/2014/main" id="{3FDD18AB-9147-07AC-7066-400A1E3E011D}"/>
              </a:ext>
            </a:extLst>
          </p:cNvPr>
          <p:cNvSpPr txBox="1"/>
          <p:nvPr/>
        </p:nvSpPr>
        <p:spPr>
          <a:xfrm>
            <a:off x="747461" y="3159759"/>
            <a:ext cx="5023419" cy="646331"/>
          </a:xfrm>
          <a:prstGeom prst="rect">
            <a:avLst/>
          </a:prstGeom>
          <a:noFill/>
        </p:spPr>
        <p:txBody>
          <a:bodyPr wrap="square" lIns="91440" tIns="45720" rIns="91440" bIns="45720" rtlCol="0" anchor="t">
            <a:spAutoFit/>
          </a:bodyPr>
          <a:lstStyle/>
          <a:p>
            <a:pPr algn="dist"/>
            <a:r>
              <a:rPr lang="zh-TW" altLang="en-US">
                <a:solidFill>
                  <a:schemeClr val="bg1"/>
                </a:solidFill>
                <a:cs typeface="Arial"/>
              </a:rPr>
              <a:t>Efficient and Cost-effective Dual Port 10GBASE-T 5-Speed Network Expansion Card</a:t>
            </a:r>
          </a:p>
        </p:txBody>
      </p:sp>
    </p:spTree>
    <p:extLst>
      <p:ext uri="{BB962C8B-B14F-4D97-AF65-F5344CB8AC3E}">
        <p14:creationId xmlns:p14="http://schemas.microsoft.com/office/powerpoint/2010/main" val="123173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F82CDCE-1F70-5CB0-3820-C9004BCF9484}"/>
              </a:ext>
            </a:extLst>
          </p:cNvPr>
          <p:cNvSpPr>
            <a:spLocks noGrp="1"/>
          </p:cNvSpPr>
          <p:nvPr>
            <p:ph idx="1"/>
          </p:nvPr>
        </p:nvSpPr>
        <p:spPr>
          <a:xfrm>
            <a:off x="6624225" y="2670708"/>
            <a:ext cx="4703299" cy="2199119"/>
          </a:xfrm>
        </p:spPr>
        <p:txBody>
          <a:bodyPr>
            <a:normAutofit/>
          </a:bodyPr>
          <a:lstStyle/>
          <a:p>
            <a:r>
              <a:rPr lang="en-US" altLang="zh-TW" sz="4400" b="1"/>
              <a:t>Specifications</a:t>
            </a:r>
          </a:p>
          <a:p>
            <a:r>
              <a:rPr lang="en-US" altLang="zh-TW" sz="2400" b="0"/>
              <a:t>Easily build 10-gigabit high-speed intranets with RJ45 ports</a:t>
            </a:r>
            <a:endParaRPr lang="zh-TW" altLang="en-US" sz="2800"/>
          </a:p>
        </p:txBody>
      </p:sp>
    </p:spTree>
    <p:extLst>
      <p:ext uri="{BB962C8B-B14F-4D97-AF65-F5344CB8AC3E}">
        <p14:creationId xmlns:p14="http://schemas.microsoft.com/office/powerpoint/2010/main" val="239861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0" name="矩形: 圓角化同側角落 19">
            <a:extLst>
              <a:ext uri="{FF2B5EF4-FFF2-40B4-BE49-F238E27FC236}">
                <a16:creationId xmlns:a16="http://schemas.microsoft.com/office/drawing/2014/main" id="{F574FE18-8DEA-016B-E90B-274C32BFA4EB}"/>
              </a:ext>
            </a:extLst>
          </p:cNvPr>
          <p:cNvSpPr/>
          <p:nvPr/>
        </p:nvSpPr>
        <p:spPr>
          <a:xfrm>
            <a:off x="6147512" y="1884237"/>
            <a:ext cx="4540037"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文字方塊 20">
            <a:extLst>
              <a:ext uri="{FF2B5EF4-FFF2-40B4-BE49-F238E27FC236}">
                <a16:creationId xmlns:a16="http://schemas.microsoft.com/office/drawing/2014/main" id="{659F8AA3-F87B-DFDD-4FAF-981C49A69B2A}"/>
              </a:ext>
            </a:extLst>
          </p:cNvPr>
          <p:cNvSpPr txBox="1"/>
          <p:nvPr/>
        </p:nvSpPr>
        <p:spPr>
          <a:xfrm>
            <a:off x="6278156" y="4057894"/>
            <a:ext cx="4253210" cy="1477328"/>
          </a:xfrm>
          <a:prstGeom prst="rect">
            <a:avLst/>
          </a:prstGeom>
          <a:noFill/>
        </p:spPr>
        <p:txBody>
          <a:bodyPr wrap="square" rtlCol="0">
            <a:spAutoFit/>
          </a:bodyPr>
          <a:lstStyle/>
          <a:p>
            <a:pPr marL="285750" indent="-285750">
              <a:buFont typeface="Arial" panose="020B0604020202020204" pitchFamily="34" charset="0"/>
              <a:buChar char="•"/>
            </a:pPr>
            <a:r>
              <a:rPr lang="en-US" altLang="zh-TW">
                <a:solidFill>
                  <a:schemeClr val="bg1"/>
                </a:solidFill>
                <a:latin typeface="+mj-lt"/>
              </a:rPr>
              <a:t>Multi-Gig</a:t>
            </a:r>
            <a:r>
              <a:rPr lang="zh-TW" altLang="en-US">
                <a:solidFill>
                  <a:schemeClr val="bg1"/>
                </a:solidFill>
                <a:latin typeface="+mj-lt"/>
              </a:rPr>
              <a:t> </a:t>
            </a:r>
            <a:r>
              <a:rPr lang="en-US" altLang="zh-TW">
                <a:solidFill>
                  <a:schemeClr val="bg1"/>
                </a:solidFill>
                <a:latin typeface="+mj-lt"/>
              </a:rPr>
              <a:t>leading brand</a:t>
            </a:r>
          </a:p>
          <a:p>
            <a:pPr marL="285750" indent="-285750">
              <a:buFont typeface="Arial" panose="020B0604020202020204" pitchFamily="34" charset="0"/>
              <a:buChar char="•"/>
            </a:pPr>
            <a:r>
              <a:rPr lang="en-US" altLang="zh-TW">
                <a:solidFill>
                  <a:schemeClr val="bg1"/>
                </a:solidFill>
                <a:latin typeface="+mj-lt"/>
              </a:rPr>
              <a:t>Powerful</a:t>
            </a:r>
            <a:r>
              <a:rPr lang="zh-TW" altLang="en-US">
                <a:solidFill>
                  <a:schemeClr val="bg1"/>
                </a:solidFill>
                <a:latin typeface="+mj-lt"/>
              </a:rPr>
              <a:t> </a:t>
            </a:r>
            <a:r>
              <a:rPr lang="en-US" altLang="zh-TW">
                <a:solidFill>
                  <a:schemeClr val="bg1"/>
                </a:solidFill>
                <a:latin typeface="+mj-lt"/>
              </a:rPr>
              <a:t>CPU offload</a:t>
            </a:r>
          </a:p>
          <a:p>
            <a:pPr marL="285750" indent="-285750">
              <a:buFont typeface="Arial" panose="020B0604020202020204" pitchFamily="34" charset="0"/>
              <a:buChar char="•"/>
            </a:pPr>
            <a:r>
              <a:rPr lang="en-US" altLang="zh-TW">
                <a:solidFill>
                  <a:schemeClr val="bg1"/>
                </a:solidFill>
                <a:latin typeface="+mj-lt"/>
              </a:rPr>
              <a:t>Add high-speed 10GbE network ports to your QNAP NAS, </a:t>
            </a:r>
            <a:r>
              <a:rPr lang="en-US" altLang="zh-TW">
                <a:solidFill>
                  <a:schemeClr val="bg1"/>
                </a:solidFill>
              </a:rPr>
              <a:t>Windows</a:t>
            </a:r>
            <a:r>
              <a:rPr lang="en-US" altLang="zh-TW" baseline="30000">
                <a:solidFill>
                  <a:schemeClr val="bg1"/>
                </a:solidFill>
              </a:rPr>
              <a:t>®</a:t>
            </a:r>
            <a:r>
              <a:rPr lang="en-US" altLang="zh-TW">
                <a:solidFill>
                  <a:schemeClr val="bg1"/>
                </a:solidFill>
                <a:latin typeface="+mj-lt"/>
              </a:rPr>
              <a:t> and Ubuntu</a:t>
            </a:r>
            <a:r>
              <a:rPr lang="en-US" altLang="zh-TW" baseline="30000">
                <a:solidFill>
                  <a:schemeClr val="bg1"/>
                </a:solidFill>
              </a:rPr>
              <a:t> ®</a:t>
            </a:r>
            <a:r>
              <a:rPr lang="en-US" altLang="zh-TW">
                <a:solidFill>
                  <a:schemeClr val="bg1"/>
                </a:solidFill>
                <a:latin typeface="+mj-lt"/>
              </a:rPr>
              <a:t> computer/server</a:t>
            </a:r>
            <a:endParaRPr lang="zh-TW" altLang="en-US">
              <a:solidFill>
                <a:schemeClr val="bg1"/>
              </a:solidFill>
              <a:latin typeface="+mj-lt"/>
            </a:endParaRPr>
          </a:p>
        </p:txBody>
      </p:sp>
      <p:sp>
        <p:nvSpPr>
          <p:cNvPr id="22" name="矩形: 剪去對角角落 21">
            <a:extLst>
              <a:ext uri="{FF2B5EF4-FFF2-40B4-BE49-F238E27FC236}">
                <a16:creationId xmlns:a16="http://schemas.microsoft.com/office/drawing/2014/main" id="{844783DC-2214-1BB1-6F0A-EC88916DB6F3}"/>
              </a:ext>
            </a:extLst>
          </p:cNvPr>
          <p:cNvSpPr/>
          <p:nvPr/>
        </p:nvSpPr>
        <p:spPr>
          <a:xfrm rot="10800000">
            <a:off x="6129642" y="5662623"/>
            <a:ext cx="4081332"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矩形: 剪去單一角落 22">
            <a:extLst>
              <a:ext uri="{FF2B5EF4-FFF2-40B4-BE49-F238E27FC236}">
                <a16:creationId xmlns:a16="http://schemas.microsoft.com/office/drawing/2014/main" id="{9D7454C3-30F5-228F-BDC7-A347DC90059F}"/>
              </a:ext>
            </a:extLst>
          </p:cNvPr>
          <p:cNvSpPr/>
          <p:nvPr/>
        </p:nvSpPr>
        <p:spPr>
          <a:xfrm flipH="1">
            <a:off x="6844765" y="5662623"/>
            <a:ext cx="3860652" cy="700837"/>
          </a:xfrm>
          <a:prstGeom prst="snip1Rect">
            <a:avLst>
              <a:gd name="adj" fmla="val 3150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6D6D77C8-CAB6-7539-04EE-9FAF8EA89AB1}"/>
              </a:ext>
            </a:extLst>
          </p:cNvPr>
          <p:cNvSpPr txBox="1"/>
          <p:nvPr/>
        </p:nvSpPr>
        <p:spPr>
          <a:xfrm>
            <a:off x="6950463" y="5790024"/>
            <a:ext cx="3649256" cy="461665"/>
          </a:xfrm>
          <a:prstGeom prst="rect">
            <a:avLst/>
          </a:prstGeom>
          <a:noFill/>
        </p:spPr>
        <p:txBody>
          <a:bodyPr wrap="square">
            <a:spAutoFit/>
          </a:bodyPr>
          <a:lstStyle/>
          <a:p>
            <a:pPr algn="ctr"/>
            <a:r>
              <a:rPr lang="en-US" altLang="zh-TW" sz="2400" b="1">
                <a:latin typeface="+mj-lt"/>
              </a:rPr>
              <a:t>Marvell </a:t>
            </a:r>
            <a:r>
              <a:rPr lang="en-US" altLang="zh-TW" sz="2400" b="1" err="1">
                <a:latin typeface="+mj-lt"/>
              </a:rPr>
              <a:t>AQtion</a:t>
            </a:r>
            <a:r>
              <a:rPr lang="en-US" altLang="zh-TW" sz="2400" b="1">
                <a:latin typeface="+mj-lt"/>
              </a:rPr>
              <a:t> AQC107</a:t>
            </a:r>
          </a:p>
        </p:txBody>
      </p:sp>
      <p:sp>
        <p:nvSpPr>
          <p:cNvPr id="12" name="矩形: 圓角化同側角落 11">
            <a:extLst>
              <a:ext uri="{FF2B5EF4-FFF2-40B4-BE49-F238E27FC236}">
                <a16:creationId xmlns:a16="http://schemas.microsoft.com/office/drawing/2014/main" id="{A62B220F-E268-6FFA-9F8C-4E518CD41ADE}"/>
              </a:ext>
            </a:extLst>
          </p:cNvPr>
          <p:cNvSpPr/>
          <p:nvPr/>
        </p:nvSpPr>
        <p:spPr>
          <a:xfrm>
            <a:off x="1286656" y="1884237"/>
            <a:ext cx="4060579" cy="3811252"/>
          </a:xfrm>
          <a:prstGeom prst="round2SameRect">
            <a:avLst>
              <a:gd name="adj1" fmla="val 5250"/>
              <a:gd name="adj2" fmla="val 0"/>
            </a:avLst>
          </a:prstGeom>
          <a:noFill/>
          <a:ln w="28575">
            <a:solidFill>
              <a:schemeClr val="accent5">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文字方塊 12">
            <a:extLst>
              <a:ext uri="{FF2B5EF4-FFF2-40B4-BE49-F238E27FC236}">
                <a16:creationId xmlns:a16="http://schemas.microsoft.com/office/drawing/2014/main" id="{ED72273C-41E5-9AD7-B507-3E5E5BFA298A}"/>
              </a:ext>
            </a:extLst>
          </p:cNvPr>
          <p:cNvSpPr txBox="1"/>
          <p:nvPr/>
        </p:nvSpPr>
        <p:spPr>
          <a:xfrm>
            <a:off x="1439281" y="4390799"/>
            <a:ext cx="3860653" cy="1200329"/>
          </a:xfrm>
          <a:prstGeom prst="rect">
            <a:avLst/>
          </a:prstGeom>
          <a:noFill/>
        </p:spPr>
        <p:txBody>
          <a:bodyPr wrap="square" rtlCol="0">
            <a:spAutoFit/>
          </a:bodyPr>
          <a:lstStyle/>
          <a:p>
            <a:r>
              <a:rPr lang="en-US" altLang="zh-TW" b="1">
                <a:solidFill>
                  <a:schemeClr val="bg1"/>
                </a:solidFill>
                <a:latin typeface="+mj-lt"/>
              </a:rPr>
              <a:t>Dual-Port</a:t>
            </a:r>
            <a:r>
              <a:rPr lang="zh-TW" altLang="en-US" b="1">
                <a:solidFill>
                  <a:schemeClr val="bg1"/>
                </a:solidFill>
                <a:latin typeface="+mj-lt"/>
              </a:rPr>
              <a:t> </a:t>
            </a:r>
            <a:r>
              <a:rPr lang="en-US" altLang="zh-TW" b="1">
                <a:solidFill>
                  <a:schemeClr val="bg1"/>
                </a:solidFill>
                <a:latin typeface="+mj-lt"/>
              </a:rPr>
              <a:t>10GbE BASE-T </a:t>
            </a:r>
            <a:br>
              <a:rPr lang="en-US" altLang="zh-TW" b="1">
                <a:solidFill>
                  <a:schemeClr val="bg1"/>
                </a:solidFill>
                <a:latin typeface="+mj-lt"/>
              </a:rPr>
            </a:br>
            <a:r>
              <a:rPr lang="en-US" altLang="zh-TW" b="1">
                <a:solidFill>
                  <a:schemeClr val="bg1"/>
                </a:solidFill>
                <a:latin typeface="+mj-lt"/>
              </a:rPr>
              <a:t>Half Height Network Card</a:t>
            </a:r>
            <a:endParaRPr lang="zh-TW" altLang="en-US" b="1">
              <a:solidFill>
                <a:schemeClr val="bg1"/>
              </a:solidFill>
              <a:latin typeface="+mj-lt"/>
            </a:endParaRPr>
          </a:p>
          <a:p>
            <a:pPr marL="285750" indent="-285750">
              <a:buFont typeface="Arial" panose="020B0604020202020204" pitchFamily="34" charset="0"/>
              <a:buChar char="•"/>
            </a:pPr>
            <a:r>
              <a:rPr lang="fr-FR" altLang="zh-TW">
                <a:solidFill>
                  <a:schemeClr val="bg1"/>
                </a:solidFill>
                <a:latin typeface="+mj-lt"/>
              </a:rPr>
              <a:t>2 x RJ45 10GBASE-T</a:t>
            </a:r>
          </a:p>
          <a:p>
            <a:pPr marL="285750" indent="-285750">
              <a:buFont typeface="Arial" panose="020B0604020202020204" pitchFamily="34" charset="0"/>
              <a:buChar char="•"/>
            </a:pPr>
            <a:r>
              <a:rPr lang="en-US" altLang="zh-TW">
                <a:solidFill>
                  <a:schemeClr val="bg1"/>
                </a:solidFill>
                <a:latin typeface="+mj-lt"/>
              </a:rPr>
              <a:t>5-Speed</a:t>
            </a:r>
            <a:r>
              <a:rPr lang="zh-TW" altLang="fr-FR">
                <a:solidFill>
                  <a:schemeClr val="bg1"/>
                </a:solidFill>
                <a:latin typeface="+mj-lt"/>
              </a:rPr>
              <a:t> </a:t>
            </a:r>
            <a:r>
              <a:rPr lang="fr-FR" altLang="zh-TW">
                <a:solidFill>
                  <a:schemeClr val="bg1"/>
                </a:solidFill>
                <a:latin typeface="+mj-lt"/>
              </a:rPr>
              <a:t>10/5/2.5/1GbE, 100Mb</a:t>
            </a:r>
          </a:p>
        </p:txBody>
      </p:sp>
      <p:sp>
        <p:nvSpPr>
          <p:cNvPr id="15" name="矩形: 剪去對角角落 14">
            <a:extLst>
              <a:ext uri="{FF2B5EF4-FFF2-40B4-BE49-F238E27FC236}">
                <a16:creationId xmlns:a16="http://schemas.microsoft.com/office/drawing/2014/main" id="{B99480E1-93EE-02AE-8E65-B80358B66BDD}"/>
              </a:ext>
            </a:extLst>
          </p:cNvPr>
          <p:cNvSpPr/>
          <p:nvPr/>
        </p:nvSpPr>
        <p:spPr>
          <a:xfrm rot="10800000">
            <a:off x="1268786" y="5662623"/>
            <a:ext cx="3601874" cy="461664"/>
          </a:xfrm>
          <a:prstGeom prst="snip2DiagRect">
            <a:avLst>
              <a:gd name="adj1" fmla="val 0"/>
              <a:gd name="adj2" fmla="val 26351"/>
            </a:avLst>
          </a:prstGeom>
          <a:gradFill>
            <a:gsLst>
              <a:gs pos="0">
                <a:srgbClr val="2600FF"/>
              </a:gs>
              <a:gs pos="48000">
                <a:srgbClr val="379AED"/>
              </a:gs>
              <a:gs pos="100000">
                <a:srgbClr val="93F0FF"/>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矩形: 剪去單一角落 15">
            <a:extLst>
              <a:ext uri="{FF2B5EF4-FFF2-40B4-BE49-F238E27FC236}">
                <a16:creationId xmlns:a16="http://schemas.microsoft.com/office/drawing/2014/main" id="{6AB381F2-3579-E071-1343-5853CCE62664}"/>
              </a:ext>
            </a:extLst>
          </p:cNvPr>
          <p:cNvSpPr/>
          <p:nvPr/>
        </p:nvSpPr>
        <p:spPr>
          <a:xfrm flipH="1">
            <a:off x="2316585" y="5662623"/>
            <a:ext cx="3048518" cy="700837"/>
          </a:xfrm>
          <a:prstGeom prst="snip1Rect">
            <a:avLst>
              <a:gd name="adj" fmla="val 36521"/>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A25DA052-D60B-F944-BDA1-55C0B583D188}"/>
              </a:ext>
            </a:extLst>
          </p:cNvPr>
          <p:cNvSpPr txBox="1"/>
          <p:nvPr/>
        </p:nvSpPr>
        <p:spPr>
          <a:xfrm>
            <a:off x="2611295" y="5779587"/>
            <a:ext cx="2596279" cy="461665"/>
          </a:xfrm>
          <a:prstGeom prst="rect">
            <a:avLst/>
          </a:prstGeom>
          <a:noFill/>
        </p:spPr>
        <p:txBody>
          <a:bodyPr wrap="square">
            <a:spAutoFit/>
          </a:bodyPr>
          <a:lstStyle/>
          <a:p>
            <a:pPr algn="ctr"/>
            <a:r>
              <a:rPr lang="en-US" altLang="zh-TW" sz="2400" b="1">
                <a:latin typeface="+mj-lt"/>
              </a:rPr>
              <a:t>QXG-10G2T</a:t>
            </a:r>
          </a:p>
        </p:txBody>
      </p:sp>
      <p:pic>
        <p:nvPicPr>
          <p:cNvPr id="8" name="Picture 2" descr="在側邊欄中搜尋"/>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1256" y="1958585"/>
            <a:ext cx="3871378" cy="2419611"/>
          </a:xfrm>
          <a:prstGeom prst="rect">
            <a:avLst/>
          </a:prstGeom>
          <a:noFill/>
          <a:extLst>
            <a:ext uri="{909E8E84-426E-40DD-AFC4-6F175D3DCCD1}">
              <a14:hiddenFill xmlns:a14="http://schemas.microsoft.com/office/drawing/2010/main">
                <a:solidFill>
                  <a:srgbClr val="FFFFFF"/>
                </a:solidFill>
              </a14:hiddenFill>
            </a:ext>
          </a:extLst>
        </p:spPr>
      </p:pic>
      <p:pic>
        <p:nvPicPr>
          <p:cNvPr id="10" name="圖形 1">
            <a:extLst>
              <a:ext uri="{FF2B5EF4-FFF2-40B4-BE49-F238E27FC236}">
                <a16:creationId xmlns:a16="http://schemas.microsoft.com/office/drawing/2014/main" id="{BA028422-F055-A56A-EAB5-7D09E36DC1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9100" y="2473548"/>
            <a:ext cx="3681812" cy="1056730"/>
          </a:xfrm>
          <a:prstGeom prst="rect">
            <a:avLst/>
          </a:prstGeom>
        </p:spPr>
      </p:pic>
      <p:sp>
        <p:nvSpPr>
          <p:cNvPr id="9" name="標題 8">
            <a:extLst>
              <a:ext uri="{FF2B5EF4-FFF2-40B4-BE49-F238E27FC236}">
                <a16:creationId xmlns:a16="http://schemas.microsoft.com/office/drawing/2014/main" id="{BF5DBC75-1C9B-5012-B6E3-5021CCF11986}"/>
              </a:ext>
            </a:extLst>
          </p:cNvPr>
          <p:cNvSpPr>
            <a:spLocks noGrp="1"/>
          </p:cNvSpPr>
          <p:nvPr>
            <p:ph type="title"/>
          </p:nvPr>
        </p:nvSpPr>
        <p:spPr/>
        <p:txBody>
          <a:bodyPr/>
          <a:lstStyle/>
          <a:p>
            <a:pPr lvl="0">
              <a:lnSpc>
                <a:spcPct val="100000"/>
              </a:lnSpc>
              <a:spcBef>
                <a:spcPts val="0"/>
              </a:spcBef>
              <a:defRPr/>
            </a:pPr>
            <a:r>
              <a:rPr lang="en-US" altLang="zh-TW">
                <a:solidFill>
                  <a:prstClr val="white"/>
                </a:solidFill>
                <a:latin typeface="Arial"/>
                <a:ea typeface="微軟正黑體"/>
                <a:cs typeface="+mn-cs"/>
              </a:rPr>
              <a:t>QNAP new 10GbE high speed </a:t>
            </a:r>
            <a:br>
              <a:rPr lang="en-US" altLang="zh-TW">
                <a:solidFill>
                  <a:prstClr val="white"/>
                </a:solidFill>
                <a:latin typeface="Arial"/>
                <a:ea typeface="微軟正黑體"/>
                <a:cs typeface="+mn-cs"/>
              </a:rPr>
            </a:br>
            <a:r>
              <a:rPr lang="en-US" altLang="zh-TW">
                <a:solidFill>
                  <a:prstClr val="white"/>
                </a:solidFill>
                <a:latin typeface="Arial"/>
                <a:ea typeface="微軟正黑體"/>
                <a:cs typeface="+mn-cs"/>
              </a:rPr>
              <a:t>network card QXG-10G2T</a:t>
            </a:r>
          </a:p>
        </p:txBody>
      </p:sp>
    </p:spTree>
    <p:extLst>
      <p:ext uri="{BB962C8B-B14F-4D97-AF65-F5344CB8AC3E}">
        <p14:creationId xmlns:p14="http://schemas.microsoft.com/office/powerpoint/2010/main" val="4133922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423942" y="1558880"/>
            <a:ext cx="9398855" cy="523220"/>
          </a:xfrm>
          <a:prstGeom prst="rect">
            <a:avLst/>
          </a:prstGeom>
        </p:spPr>
        <p:txBody>
          <a:bodyPr wrap="square" lIns="91440" tIns="45720" rIns="91440" bIns="45720" anchor="t">
            <a:spAutoFit/>
          </a:bodyPr>
          <a:lstStyle/>
          <a:p>
            <a:r>
              <a:rPr lang="en-US" altLang="zh-TW" sz="1400" b="1">
                <a:solidFill>
                  <a:srgbClr val="92D050"/>
                </a:solidFill>
                <a:latin typeface="+mj-lt"/>
              </a:rPr>
              <a:t>Chip Cooling Module: Maximum contact area with the cooling fins, achieve the best heat dissipation effect.</a:t>
            </a:r>
          </a:p>
          <a:p>
            <a:r>
              <a:rPr lang="en-US" altLang="zh-TW" sz="1400" b="1">
                <a:solidFill>
                  <a:srgbClr val="92D050"/>
                </a:solidFill>
                <a:latin typeface="+mj-lt"/>
              </a:rPr>
              <a:t>Fan: Outperforms competing 10GbE NIC with heat-reducing fans to keep the platform cool.</a:t>
            </a:r>
          </a:p>
        </p:txBody>
      </p:sp>
      <p:sp>
        <p:nvSpPr>
          <p:cNvPr id="12" name="矩形 11"/>
          <p:cNvSpPr/>
          <p:nvPr/>
        </p:nvSpPr>
        <p:spPr>
          <a:xfrm>
            <a:off x="5404008" y="5870872"/>
            <a:ext cx="5693829" cy="523220"/>
          </a:xfrm>
          <a:prstGeom prst="rect">
            <a:avLst/>
          </a:prstGeom>
        </p:spPr>
        <p:txBody>
          <a:bodyPr wrap="square" lIns="91440" tIns="45720" rIns="91440" bIns="45720" anchor="t">
            <a:spAutoFit/>
          </a:bodyPr>
          <a:lstStyle/>
          <a:p>
            <a:r>
              <a:rPr lang="en-US" altLang="zh-TW" sz="1400" b="1">
                <a:solidFill>
                  <a:srgbClr val="FF3399"/>
                </a:solidFill>
                <a:latin typeface="+mj-lt"/>
                <a:ea typeface="+mj-ea"/>
              </a:rPr>
              <a:t>PCI Express 3.0 x4 bus (backward support for PCI Express 2.0)</a:t>
            </a:r>
          </a:p>
          <a:p>
            <a:r>
              <a:rPr lang="en-US" altLang="zh-TW" sz="1400" b="1">
                <a:solidFill>
                  <a:srgbClr val="FF3399"/>
                </a:solidFill>
                <a:latin typeface="+mj-lt"/>
                <a:ea typeface="+mj-ea"/>
              </a:rPr>
              <a:t>The interface provides up to 32Gbit/s bandwidth</a:t>
            </a:r>
          </a:p>
        </p:txBody>
      </p:sp>
      <p:sp>
        <p:nvSpPr>
          <p:cNvPr id="13" name="矩形 12"/>
          <p:cNvSpPr/>
          <p:nvPr/>
        </p:nvSpPr>
        <p:spPr>
          <a:xfrm>
            <a:off x="307092" y="3746224"/>
            <a:ext cx="2564054" cy="307777"/>
          </a:xfrm>
          <a:prstGeom prst="rect">
            <a:avLst/>
          </a:prstGeom>
        </p:spPr>
        <p:txBody>
          <a:bodyPr wrap="square">
            <a:spAutoFit/>
          </a:bodyPr>
          <a:lstStyle/>
          <a:p>
            <a:pPr algn="ctr"/>
            <a:r>
              <a:rPr lang="en-US" altLang="zh-TW" sz="1400" b="1">
                <a:solidFill>
                  <a:srgbClr val="47C4E1"/>
                </a:solidFill>
                <a:latin typeface="+mj-lt"/>
              </a:rPr>
              <a:t>2 x RJ45 10GBASE-T</a:t>
            </a:r>
            <a:r>
              <a:rPr lang="zh-TW" altLang="en-US" sz="1400" b="1">
                <a:solidFill>
                  <a:srgbClr val="47C4E1"/>
                </a:solidFill>
                <a:latin typeface="+mj-lt"/>
              </a:rPr>
              <a:t> </a:t>
            </a:r>
            <a:r>
              <a:rPr lang="en-US" altLang="zh-TW" sz="1400" b="1">
                <a:solidFill>
                  <a:srgbClr val="47C4E1"/>
                </a:solidFill>
                <a:latin typeface="+mj-lt"/>
              </a:rPr>
              <a:t>Ports</a:t>
            </a:r>
            <a:endParaRPr lang="zh-TW" altLang="en-US" sz="1400" b="1">
              <a:solidFill>
                <a:srgbClr val="47C4E1"/>
              </a:solidFill>
              <a:latin typeface="+mj-lt"/>
            </a:endParaRPr>
          </a:p>
        </p:txBody>
      </p:sp>
      <p:grpSp>
        <p:nvGrpSpPr>
          <p:cNvPr id="4" name="群組 3">
            <a:extLst>
              <a:ext uri="{FF2B5EF4-FFF2-40B4-BE49-F238E27FC236}">
                <a16:creationId xmlns:a16="http://schemas.microsoft.com/office/drawing/2014/main" id="{9EBE6217-C2DB-1FFD-867E-A5CF0F72B5F8}"/>
              </a:ext>
            </a:extLst>
          </p:cNvPr>
          <p:cNvGrpSpPr/>
          <p:nvPr/>
        </p:nvGrpSpPr>
        <p:grpSpPr>
          <a:xfrm>
            <a:off x="1589118" y="1969727"/>
            <a:ext cx="7757533" cy="4555233"/>
            <a:chOff x="1213761" y="1870873"/>
            <a:chExt cx="8736624" cy="5130157"/>
          </a:xfrm>
        </p:grpSpPr>
        <p:pic>
          <p:nvPicPr>
            <p:cNvPr id="5122"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134" y="1870873"/>
              <a:ext cx="8208251" cy="513015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724044" y="2194885"/>
              <a:ext cx="4144161" cy="3021299"/>
            </a:xfrm>
            <a:prstGeom prst="rect">
              <a:avLst/>
            </a:prstGeom>
            <a:solidFill>
              <a:srgbClr val="92D05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57B8C81A-51E3-CBE6-F076-C5FBC48A9023}"/>
                </a:ext>
              </a:extLst>
            </p:cNvPr>
            <p:cNvSpPr/>
            <p:nvPr/>
          </p:nvSpPr>
          <p:spPr>
            <a:xfrm>
              <a:off x="5632714" y="5642709"/>
              <a:ext cx="2061033" cy="521432"/>
            </a:xfrm>
            <a:prstGeom prst="rect">
              <a:avLst/>
            </a:prstGeom>
            <a:solidFill>
              <a:srgbClr val="FF3399">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4B01D5DC-F9BA-4358-09B9-3DEAE22D1A17}"/>
                </a:ext>
              </a:extLst>
            </p:cNvPr>
            <p:cNvSpPr/>
            <p:nvPr/>
          </p:nvSpPr>
          <p:spPr>
            <a:xfrm>
              <a:off x="2861688" y="4056888"/>
              <a:ext cx="1783732" cy="1159296"/>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4B01D5DC-F9BA-4358-09B9-3DEAE22D1A17}"/>
                </a:ext>
              </a:extLst>
            </p:cNvPr>
            <p:cNvSpPr/>
            <p:nvPr/>
          </p:nvSpPr>
          <p:spPr>
            <a:xfrm>
              <a:off x="2861688" y="2808326"/>
              <a:ext cx="1783732" cy="1159296"/>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接點: 肘形 14">
              <a:extLst>
                <a:ext uri="{FF2B5EF4-FFF2-40B4-BE49-F238E27FC236}">
                  <a16:creationId xmlns:a16="http://schemas.microsoft.com/office/drawing/2014/main" id="{66048A63-ED06-B0D2-D965-17F0BC62C339}"/>
                </a:ext>
              </a:extLst>
            </p:cNvPr>
            <p:cNvCxnSpPr>
              <a:cxnSpLocks/>
              <a:stCxn id="13" idx="2"/>
            </p:cNvCxnSpPr>
            <p:nvPr/>
          </p:nvCxnSpPr>
          <p:spPr>
            <a:xfrm rot="16200000" flipH="1">
              <a:off x="1865221" y="3566748"/>
              <a:ext cx="345006" cy="1647925"/>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5" name="接點: 肘形 17">
              <a:extLst>
                <a:ext uri="{FF2B5EF4-FFF2-40B4-BE49-F238E27FC236}">
                  <a16:creationId xmlns:a16="http://schemas.microsoft.com/office/drawing/2014/main" id="{AA5B5973-F6FA-40ED-8989-42C307D007EB}"/>
                </a:ext>
              </a:extLst>
            </p:cNvPr>
            <p:cNvCxnSpPr>
              <a:cxnSpLocks/>
              <a:stCxn id="13" idx="0"/>
            </p:cNvCxnSpPr>
            <p:nvPr/>
          </p:nvCxnSpPr>
          <p:spPr>
            <a:xfrm rot="5400000" flipH="1" flipV="1">
              <a:off x="1859094" y="2868992"/>
              <a:ext cx="357261" cy="1647925"/>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grpSp>
      <p:sp>
        <p:nvSpPr>
          <p:cNvPr id="3" name="標題 2">
            <a:extLst>
              <a:ext uri="{FF2B5EF4-FFF2-40B4-BE49-F238E27FC236}">
                <a16:creationId xmlns:a16="http://schemas.microsoft.com/office/drawing/2014/main" id="{38A9199A-6319-5EC7-CA28-1FA2213C64C7}"/>
              </a:ext>
            </a:extLst>
          </p:cNvPr>
          <p:cNvSpPr>
            <a:spLocks noGrp="1"/>
          </p:cNvSpPr>
          <p:nvPr>
            <p:ph type="title"/>
          </p:nvPr>
        </p:nvSpPr>
        <p:spPr/>
        <p:txBody>
          <a:bodyPr/>
          <a:lstStyle/>
          <a:p>
            <a:r>
              <a:rPr lang="en-US" altLang="zh-TW">
                <a:latin typeface="+mj-lt"/>
              </a:rPr>
              <a:t>High-performance QXG-10G2T hardware design</a:t>
            </a:r>
            <a:endParaRPr lang="zh-TW" altLang="en-US"/>
          </a:p>
        </p:txBody>
      </p:sp>
    </p:spTree>
    <p:extLst>
      <p:ext uri="{BB962C8B-B14F-4D97-AF65-F5344CB8AC3E}">
        <p14:creationId xmlns:p14="http://schemas.microsoft.com/office/powerpoint/2010/main" val="273413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561" y="1357494"/>
            <a:ext cx="7959796" cy="497487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157127" y="2211156"/>
            <a:ext cx="4398961" cy="338554"/>
          </a:xfrm>
          <a:prstGeom prst="rect">
            <a:avLst/>
          </a:prstGeom>
        </p:spPr>
        <p:txBody>
          <a:bodyPr wrap="none">
            <a:spAutoFit/>
          </a:bodyPr>
          <a:lstStyle/>
          <a:p>
            <a:r>
              <a:rPr lang="en-US" altLang="zh-TW" sz="1600" b="1">
                <a:solidFill>
                  <a:schemeClr val="bg1"/>
                </a:solidFill>
              </a:rPr>
              <a:t>Pre-installed half-height low profile bracket</a:t>
            </a:r>
          </a:p>
        </p:txBody>
      </p:sp>
      <p:sp>
        <p:nvSpPr>
          <p:cNvPr id="7" name="矩形 6"/>
          <p:cNvSpPr/>
          <p:nvPr/>
        </p:nvSpPr>
        <p:spPr>
          <a:xfrm>
            <a:off x="4999358" y="1842416"/>
            <a:ext cx="3178562" cy="338554"/>
          </a:xfrm>
          <a:prstGeom prst="rect">
            <a:avLst/>
          </a:prstGeom>
        </p:spPr>
        <p:txBody>
          <a:bodyPr wrap="none">
            <a:spAutoFit/>
          </a:bodyPr>
          <a:lstStyle/>
          <a:p>
            <a:r>
              <a:rPr lang="en-US" altLang="zh-TW" sz="1600" b="1">
                <a:solidFill>
                  <a:schemeClr val="bg1"/>
                </a:solidFill>
              </a:rPr>
              <a:t>Bracket for QNAP NAS models</a:t>
            </a:r>
          </a:p>
        </p:txBody>
      </p:sp>
      <p:cxnSp>
        <p:nvCxnSpPr>
          <p:cNvPr id="8" name="肘形接點 7"/>
          <p:cNvCxnSpPr>
            <a:cxnSpLocks/>
          </p:cNvCxnSpPr>
          <p:nvPr/>
        </p:nvCxnSpPr>
        <p:spPr>
          <a:xfrm rot="10800000" flipV="1">
            <a:off x="4259888" y="2011693"/>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cxnSp>
        <p:nvCxnSpPr>
          <p:cNvPr id="9" name="肘形接點 14">
            <a:extLst>
              <a:ext uri="{FF2B5EF4-FFF2-40B4-BE49-F238E27FC236}">
                <a16:creationId xmlns:a16="http://schemas.microsoft.com/office/drawing/2014/main" id="{95306720-001D-EAE3-43C0-D1483D1D8A19}"/>
              </a:ext>
            </a:extLst>
          </p:cNvPr>
          <p:cNvCxnSpPr>
            <a:cxnSpLocks/>
          </p:cNvCxnSpPr>
          <p:nvPr/>
        </p:nvCxnSpPr>
        <p:spPr>
          <a:xfrm rot="10800000" flipV="1">
            <a:off x="5417657" y="2384733"/>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254374" y="6269586"/>
            <a:ext cx="3151825" cy="338554"/>
          </a:xfrm>
          <a:prstGeom prst="rect">
            <a:avLst/>
          </a:prstGeom>
        </p:spPr>
        <p:txBody>
          <a:bodyPr wrap="none">
            <a:spAutoFit/>
          </a:bodyPr>
          <a:lstStyle/>
          <a:p>
            <a:r>
              <a:rPr lang="en-US" altLang="zh-TW" sz="1600" b="1">
                <a:solidFill>
                  <a:schemeClr val="bg1"/>
                </a:solidFill>
              </a:rPr>
              <a:t>Full-height bracket is included</a:t>
            </a:r>
          </a:p>
        </p:txBody>
      </p:sp>
      <p:cxnSp>
        <p:nvCxnSpPr>
          <p:cNvPr id="11" name="肘形接點 10"/>
          <p:cNvCxnSpPr>
            <a:cxnSpLocks/>
            <a:stCxn id="10" idx="1"/>
          </p:cNvCxnSpPr>
          <p:nvPr/>
        </p:nvCxnSpPr>
        <p:spPr>
          <a:xfrm rot="10800000">
            <a:off x="2926548" y="5970935"/>
            <a:ext cx="327826" cy="467928"/>
          </a:xfrm>
          <a:prstGeom prst="bentConnector2">
            <a:avLst/>
          </a:prstGeom>
          <a:ln w="38100">
            <a:solidFill>
              <a:srgbClr val="70869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30AE69F-83B8-567E-F9AA-0143B1297272}"/>
              </a:ext>
            </a:extLst>
          </p:cNvPr>
          <p:cNvSpPr>
            <a:spLocks noGrp="1"/>
          </p:cNvSpPr>
          <p:nvPr>
            <p:ph type="title"/>
          </p:nvPr>
        </p:nvSpPr>
        <p:spPr/>
        <p:txBody>
          <a:bodyPr>
            <a:normAutofit fontScale="90000"/>
          </a:bodyPr>
          <a:lstStyle/>
          <a:p>
            <a:r>
              <a:rPr lang="en-US" altLang="zh-TW"/>
              <a:t>QXG-25G2SF-E810 with various brackets for installation in any kind of NAS and PC/server chassis</a:t>
            </a:r>
          </a:p>
        </p:txBody>
      </p:sp>
    </p:spTree>
    <p:extLst>
      <p:ext uri="{BB962C8B-B14F-4D97-AF65-F5344CB8AC3E}">
        <p14:creationId xmlns:p14="http://schemas.microsoft.com/office/powerpoint/2010/main" val="264913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descr="一張含有 文字, 硬紙盒, 紫色, 箱子 的圖片&#10;&#10;自動產生的描述">
            <a:extLst>
              <a:ext uri="{FF2B5EF4-FFF2-40B4-BE49-F238E27FC236}">
                <a16:creationId xmlns:a16="http://schemas.microsoft.com/office/drawing/2014/main" id="{2A172CF0-3D7B-F00A-61DC-BE73D3776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081" y="4231064"/>
            <a:ext cx="1387747" cy="2043665"/>
          </a:xfrm>
          <a:prstGeom prst="rect">
            <a:avLst/>
          </a:prstGeom>
        </p:spPr>
      </p:pic>
      <p:pic>
        <p:nvPicPr>
          <p:cNvPr id="25" name="圖片 24" descr="一張含有 文字, 硬紙盒, 紫色, 箱子 的圖片&#10;&#10;自動產生的描述">
            <a:extLst>
              <a:ext uri="{FF2B5EF4-FFF2-40B4-BE49-F238E27FC236}">
                <a16:creationId xmlns:a16="http://schemas.microsoft.com/office/drawing/2014/main" id="{04576C9F-841F-289D-DEB4-080FB0BDB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081" y="1892828"/>
            <a:ext cx="1387747" cy="2043665"/>
          </a:xfrm>
          <a:prstGeom prst="rect">
            <a:avLst/>
          </a:prstGeom>
        </p:spPr>
      </p:pic>
      <p:sp>
        <p:nvSpPr>
          <p:cNvPr id="3" name="文字方塊 2"/>
          <p:cNvSpPr txBox="1"/>
          <p:nvPr/>
        </p:nvSpPr>
        <p:spPr>
          <a:xfrm>
            <a:off x="403008" y="2228671"/>
            <a:ext cx="5792604" cy="1200329"/>
          </a:xfrm>
          <a:prstGeom prst="rect">
            <a:avLst/>
          </a:prstGeom>
          <a:noFill/>
        </p:spPr>
        <p:txBody>
          <a:bodyPr wrap="square" rtlCol="0">
            <a:spAutoFit/>
          </a:bodyPr>
          <a:lstStyle/>
          <a:p>
            <a:r>
              <a:rPr lang="en-US" altLang="zh-TW" sz="2000">
                <a:solidFill>
                  <a:schemeClr val="bg1"/>
                </a:solidFill>
              </a:rPr>
              <a:t>Recommend to use CAT 6 or higher level cable !</a:t>
            </a:r>
          </a:p>
          <a:p>
            <a:r>
              <a:rPr lang="en-US" altLang="zh-TW" sz="2000">
                <a:solidFill>
                  <a:schemeClr val="bg1"/>
                </a:solidFill>
              </a:rPr>
              <a:t>Support Multi-Gigabit</a:t>
            </a:r>
            <a:endParaRPr lang="en-US" altLang="zh-TW" sz="2000" b="1">
              <a:solidFill>
                <a:schemeClr val="bg1"/>
              </a:solidFill>
            </a:endParaRPr>
          </a:p>
          <a:p>
            <a:r>
              <a:rPr lang="en-US" altLang="zh-TW" sz="3200" b="1">
                <a:solidFill>
                  <a:schemeClr val="bg1"/>
                </a:solidFill>
              </a:rPr>
              <a:t>NBASE-T Industry Standard</a:t>
            </a:r>
          </a:p>
        </p:txBody>
      </p:sp>
      <p:graphicFrame>
        <p:nvGraphicFramePr>
          <p:cNvPr id="2" name="表格 1"/>
          <p:cNvGraphicFramePr>
            <a:graphicFrameLocks noGrp="1"/>
          </p:cNvGraphicFramePr>
          <p:nvPr>
            <p:extLst>
              <p:ext uri="{D42A27DB-BD31-4B8C-83A1-F6EECF244321}">
                <p14:modId xmlns:p14="http://schemas.microsoft.com/office/powerpoint/2010/main" val="3945284953"/>
              </p:ext>
            </p:extLst>
          </p:nvPr>
        </p:nvGraphicFramePr>
        <p:xfrm>
          <a:off x="470140" y="3649935"/>
          <a:ext cx="5792604" cy="2463412"/>
        </p:xfrm>
        <a:graphic>
          <a:graphicData uri="http://schemas.openxmlformats.org/drawingml/2006/table">
            <a:tbl>
              <a:tblPr firstRow="1" bandRow="1">
                <a:tableStyleId>{08FB837D-C827-4EFA-A057-4D05807E0F7C}</a:tableStyleId>
              </a:tblPr>
              <a:tblGrid>
                <a:gridCol w="1448151">
                  <a:extLst>
                    <a:ext uri="{9D8B030D-6E8A-4147-A177-3AD203B41FA5}">
                      <a16:colId xmlns:a16="http://schemas.microsoft.com/office/drawing/2014/main" val="3484002212"/>
                    </a:ext>
                  </a:extLst>
                </a:gridCol>
                <a:gridCol w="1448151">
                  <a:extLst>
                    <a:ext uri="{9D8B030D-6E8A-4147-A177-3AD203B41FA5}">
                      <a16:colId xmlns:a16="http://schemas.microsoft.com/office/drawing/2014/main" val="829723749"/>
                    </a:ext>
                  </a:extLst>
                </a:gridCol>
                <a:gridCol w="1448151">
                  <a:extLst>
                    <a:ext uri="{9D8B030D-6E8A-4147-A177-3AD203B41FA5}">
                      <a16:colId xmlns:a16="http://schemas.microsoft.com/office/drawing/2014/main" val="3908235774"/>
                    </a:ext>
                  </a:extLst>
                </a:gridCol>
                <a:gridCol w="1448151">
                  <a:extLst>
                    <a:ext uri="{9D8B030D-6E8A-4147-A177-3AD203B41FA5}">
                      <a16:colId xmlns:a16="http://schemas.microsoft.com/office/drawing/2014/main" val="1635046474"/>
                    </a:ext>
                  </a:extLst>
                </a:gridCol>
              </a:tblGrid>
              <a:tr h="363227">
                <a:tc>
                  <a:txBody>
                    <a:bodyPr/>
                    <a:lstStyle/>
                    <a:p>
                      <a:pPr algn="ctr"/>
                      <a:endParaRPr lang="zh-TW" altLang="en-US">
                        <a:solidFill>
                          <a:schemeClr val="bg1"/>
                        </a:solidFill>
                      </a:endParaRPr>
                    </a:p>
                  </a:txBody>
                  <a:tcPr anchor="ctr"/>
                </a:tc>
                <a:tc>
                  <a:txBody>
                    <a:bodyPr/>
                    <a:lstStyle/>
                    <a:p>
                      <a:pPr algn="ctr"/>
                      <a:r>
                        <a:rPr lang="en-US" altLang="zh-TW" sz="2400">
                          <a:solidFill>
                            <a:schemeClr val="bg1"/>
                          </a:solidFill>
                        </a:rPr>
                        <a:t>CAT 5e</a:t>
                      </a:r>
                      <a:endParaRPr lang="zh-TW" altLang="en-US" sz="2400">
                        <a:solidFill>
                          <a:schemeClr val="bg1"/>
                        </a:solidFill>
                      </a:endParaRPr>
                    </a:p>
                  </a:txBody>
                  <a:tcPr anchor="ctr"/>
                </a:tc>
                <a:tc>
                  <a:txBody>
                    <a:bodyPr/>
                    <a:lstStyle/>
                    <a:p>
                      <a:pPr algn="ctr"/>
                      <a:r>
                        <a:rPr lang="en-US" altLang="zh-TW" sz="2400">
                          <a:solidFill>
                            <a:schemeClr val="bg1"/>
                          </a:solidFill>
                        </a:rPr>
                        <a:t>CAT 6</a:t>
                      </a:r>
                      <a:endParaRPr lang="zh-TW" altLang="en-US" sz="2400">
                        <a:solidFill>
                          <a:schemeClr val="bg1"/>
                        </a:solidFill>
                      </a:endParaRPr>
                    </a:p>
                  </a:txBody>
                  <a:tcPr anchor="ctr"/>
                </a:tc>
                <a:tc>
                  <a:txBody>
                    <a:bodyPr/>
                    <a:lstStyle/>
                    <a:p>
                      <a:pPr algn="ctr"/>
                      <a:r>
                        <a:rPr lang="en-US" altLang="zh-TW" sz="2400">
                          <a:solidFill>
                            <a:schemeClr val="bg1"/>
                          </a:solidFill>
                        </a:rPr>
                        <a:t>CAT 6A</a:t>
                      </a:r>
                      <a:endParaRPr lang="zh-TW" altLang="en-US" sz="2400">
                        <a:solidFill>
                          <a:schemeClr val="bg1"/>
                        </a:solidFill>
                      </a:endParaRPr>
                    </a:p>
                  </a:txBody>
                  <a:tcPr anchor="ctr"/>
                </a:tc>
                <a:extLst>
                  <a:ext uri="{0D108BD9-81ED-4DB2-BD59-A6C34878D82A}">
                    <a16:rowId xmlns:a16="http://schemas.microsoft.com/office/drawing/2014/main" val="2329628935"/>
                  </a:ext>
                </a:extLst>
              </a:tr>
              <a:tr h="314797">
                <a:tc>
                  <a:txBody>
                    <a:bodyPr/>
                    <a:lstStyle/>
                    <a:p>
                      <a:pPr algn="ctr"/>
                      <a:r>
                        <a:rPr lang="en-US" altLang="zh-TW" sz="2000" b="1">
                          <a:solidFill>
                            <a:schemeClr val="bg1"/>
                          </a:solidFill>
                        </a:rPr>
                        <a:t>100M</a:t>
                      </a:r>
                      <a:endParaRPr lang="zh-TW" altLang="en-US" sz="2000" b="1">
                        <a:solidFill>
                          <a:schemeClr val="bg1"/>
                        </a:solidFill>
                      </a:endParaRPr>
                    </a:p>
                  </a:txBody>
                  <a:tcPr anchor="ctr"/>
                </a:tc>
                <a:tc>
                  <a:txBody>
                    <a:bodyPr/>
                    <a:lstStyle/>
                    <a:p>
                      <a:pPr algn="ctr"/>
                      <a:r>
                        <a:rPr lang="en-US" altLang="zh-TW" sz="2000" b="1">
                          <a:solidFill>
                            <a:schemeClr val="bg1"/>
                          </a:solidFill>
                        </a:rPr>
                        <a:t>V</a:t>
                      </a:r>
                      <a:endParaRPr lang="zh-TW" altLang="en-US" sz="2000" b="1">
                        <a:solidFill>
                          <a:schemeClr val="bg1"/>
                        </a:solidFill>
                      </a:endParaRPr>
                    </a:p>
                  </a:txBody>
                  <a:tcPr anchor="ctr"/>
                </a:tc>
                <a:tc>
                  <a:txBody>
                    <a:bodyPr/>
                    <a:lstStyle/>
                    <a:p>
                      <a:pPr algn="ctr"/>
                      <a:r>
                        <a:rPr lang="en-US" altLang="zh-TW" sz="2000" b="1">
                          <a:solidFill>
                            <a:schemeClr val="bg1"/>
                          </a:solidFill>
                        </a:rPr>
                        <a:t>V</a:t>
                      </a:r>
                      <a:endParaRPr lang="zh-TW" altLang="en-US" sz="2000" b="1">
                        <a:solidFill>
                          <a:schemeClr val="bg1"/>
                        </a:solidFill>
                      </a:endParaRPr>
                    </a:p>
                  </a:txBody>
                  <a:tcPr anchor="ctr"/>
                </a:tc>
                <a:tc>
                  <a:txBody>
                    <a:bodyPr/>
                    <a:lstStyle/>
                    <a:p>
                      <a:pPr algn="ct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3234462372"/>
                  </a:ext>
                </a:extLst>
              </a:tr>
              <a:tr h="314797">
                <a:tc>
                  <a:txBody>
                    <a:bodyPr/>
                    <a:lstStyle/>
                    <a:p>
                      <a:pPr algn="ctr"/>
                      <a:r>
                        <a:rPr lang="en-US" altLang="zh-TW" sz="2000" b="1">
                          <a:solidFill>
                            <a:schemeClr val="bg1"/>
                          </a:solidFill>
                        </a:rPr>
                        <a:t>1G</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2490770710"/>
                  </a:ext>
                </a:extLst>
              </a:tr>
              <a:tr h="314797">
                <a:tc>
                  <a:txBody>
                    <a:bodyPr/>
                    <a:lstStyle/>
                    <a:p>
                      <a:pPr algn="ctr"/>
                      <a:r>
                        <a:rPr lang="en-US" altLang="zh-TW" sz="2000" b="1">
                          <a:solidFill>
                            <a:schemeClr val="bg1"/>
                          </a:solidFill>
                        </a:rPr>
                        <a:t>2.5G</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1853461937"/>
                  </a:ext>
                </a:extLst>
              </a:tr>
              <a:tr h="314797">
                <a:tc>
                  <a:txBody>
                    <a:bodyPr/>
                    <a:lstStyle/>
                    <a:p>
                      <a:pPr algn="ctr"/>
                      <a:r>
                        <a:rPr lang="en-US" altLang="zh-TW" sz="2000" b="1">
                          <a:solidFill>
                            <a:schemeClr val="bg1"/>
                          </a:solidFill>
                        </a:rPr>
                        <a:t>5G</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3480839254"/>
                  </a:ext>
                </a:extLst>
              </a:tr>
              <a:tr h="421252">
                <a:tc>
                  <a:txBody>
                    <a:bodyPr/>
                    <a:lstStyle/>
                    <a:p>
                      <a:pPr algn="ctr"/>
                      <a:r>
                        <a:rPr lang="en-US" altLang="zh-TW" sz="2000" b="1">
                          <a:solidFill>
                            <a:schemeClr val="bg1"/>
                          </a:solidFill>
                        </a:rPr>
                        <a:t>10G</a:t>
                      </a:r>
                      <a:endParaRPr lang="zh-TW" altLang="en-US" sz="2000" b="1">
                        <a:solidFill>
                          <a:schemeClr val="bg1"/>
                        </a:solidFill>
                      </a:endParaRPr>
                    </a:p>
                  </a:txBody>
                  <a:tcPr anchor="ctr"/>
                </a:tc>
                <a:tc>
                  <a:txBody>
                    <a:bodyPr/>
                    <a:lstStyle/>
                    <a:p>
                      <a:pPr algn="ctr"/>
                      <a:r>
                        <a:rPr lang="zh-TW" altLang="en-US" sz="2000" b="1">
                          <a:solidFill>
                            <a:schemeClr val="bg1"/>
                          </a:solidFill>
                        </a:rPr>
                        <a:t>ꓫ</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r>
                        <a:rPr lang="zh-TW" altLang="en-US" sz="2000" b="1">
                          <a:solidFill>
                            <a:schemeClr val="bg1"/>
                          </a:solidFill>
                        </a:rPr>
                        <a:t> </a:t>
                      </a:r>
                      <a:r>
                        <a:rPr lang="en-US" altLang="zh-TW" sz="2000" b="1">
                          <a:solidFill>
                            <a:schemeClr val="bg1"/>
                          </a:solidFill>
                        </a:rPr>
                        <a:t>(55m)</a:t>
                      </a:r>
                      <a:endParaRPr lang="zh-TW" altLang="en-US" sz="2000" b="1">
                        <a:solidFill>
                          <a:schemeClr val="bg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a:solidFill>
                            <a:schemeClr val="bg1"/>
                          </a:solidFill>
                        </a:rPr>
                        <a:t>V</a:t>
                      </a:r>
                      <a:endParaRPr lang="zh-TW" altLang="en-US" sz="2000" b="1">
                        <a:solidFill>
                          <a:schemeClr val="bg1"/>
                        </a:solidFill>
                      </a:endParaRPr>
                    </a:p>
                  </a:txBody>
                  <a:tcPr anchor="ctr"/>
                </a:tc>
                <a:extLst>
                  <a:ext uri="{0D108BD9-81ED-4DB2-BD59-A6C34878D82A}">
                    <a16:rowId xmlns:a16="http://schemas.microsoft.com/office/drawing/2014/main" val="3457578306"/>
                  </a:ext>
                </a:extLst>
              </a:tr>
            </a:tbl>
          </a:graphicData>
        </a:graphic>
      </p:graphicFrame>
      <p:pic>
        <p:nvPicPr>
          <p:cNvPr id="3074" name="Picture 2"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6596" y="2098162"/>
            <a:ext cx="2612792" cy="1632995"/>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9755317" y="3591319"/>
            <a:ext cx="1555349" cy="307777"/>
          </a:xfrm>
          <a:prstGeom prst="rect">
            <a:avLst/>
          </a:prstGeom>
          <a:noFill/>
        </p:spPr>
        <p:txBody>
          <a:bodyPr wrap="square" rtlCol="0">
            <a:spAutoFit/>
          </a:bodyPr>
          <a:lstStyle/>
          <a:p>
            <a:pPr algn="ctr"/>
            <a:r>
              <a:rPr lang="en-US" altLang="zh-TW" sz="1400" b="1">
                <a:solidFill>
                  <a:schemeClr val="bg1"/>
                </a:solidFill>
                <a:latin typeface="+mj-lt"/>
              </a:rPr>
              <a:t>TVS-h874</a:t>
            </a:r>
            <a:endParaRPr lang="zh-TW" altLang="en-US" sz="1400" b="1">
              <a:solidFill>
                <a:schemeClr val="bg1"/>
              </a:solidFill>
              <a:latin typeface="+mj-lt"/>
            </a:endParaRPr>
          </a:p>
        </p:txBody>
      </p:sp>
      <p:pic>
        <p:nvPicPr>
          <p:cNvPr id="13" name="Picture 4" descr="在側邊欄中搜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148" y="4208309"/>
            <a:ext cx="1199625" cy="749766"/>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p:cNvSpPr txBox="1"/>
          <p:nvPr/>
        </p:nvSpPr>
        <p:spPr>
          <a:xfrm>
            <a:off x="7882774" y="4153456"/>
            <a:ext cx="1319718" cy="646331"/>
          </a:xfrm>
          <a:prstGeom prst="rect">
            <a:avLst/>
          </a:prstGeom>
          <a:noFill/>
        </p:spPr>
        <p:txBody>
          <a:bodyPr wrap="square" rtlCol="0">
            <a:spAutoFit/>
          </a:bodyPr>
          <a:lstStyle/>
          <a:p>
            <a:pPr algn="ctr"/>
            <a:r>
              <a:rPr lang="en-US" altLang="zh-TW" b="1">
                <a:solidFill>
                  <a:schemeClr val="bg1"/>
                </a:solidFill>
                <a:latin typeface="+mj-lt"/>
              </a:rPr>
              <a:t>10GbE</a:t>
            </a:r>
          </a:p>
          <a:p>
            <a:pPr algn="ctr"/>
            <a:r>
              <a:rPr lang="en-US" altLang="zh-TW" b="1">
                <a:solidFill>
                  <a:schemeClr val="bg1"/>
                </a:solidFill>
                <a:latin typeface="+mj-lt"/>
              </a:rPr>
              <a:t>NIC</a:t>
            </a:r>
            <a:endParaRPr lang="zh-TW" altLang="en-US" b="1">
              <a:solidFill>
                <a:schemeClr val="bg1"/>
              </a:solidFill>
              <a:latin typeface="+mj-lt"/>
            </a:endParaRPr>
          </a:p>
        </p:txBody>
      </p:sp>
      <p:sp>
        <p:nvSpPr>
          <p:cNvPr id="17" name="文字方塊 16"/>
          <p:cNvSpPr txBox="1"/>
          <p:nvPr/>
        </p:nvSpPr>
        <p:spPr>
          <a:xfrm>
            <a:off x="7869046" y="5417863"/>
            <a:ext cx="1469816" cy="461665"/>
          </a:xfrm>
          <a:prstGeom prst="rect">
            <a:avLst/>
          </a:prstGeom>
          <a:noFill/>
        </p:spPr>
        <p:txBody>
          <a:bodyPr wrap="square" rtlCol="0">
            <a:spAutoFit/>
          </a:bodyPr>
          <a:lstStyle/>
          <a:p>
            <a:pPr algn="ctr"/>
            <a:r>
              <a:rPr lang="en-US" altLang="zh-TW" sz="2400" b="1">
                <a:solidFill>
                  <a:schemeClr val="bg1"/>
                </a:solidFill>
                <a:latin typeface="+mj-lt"/>
              </a:rPr>
              <a:t>10Gbps</a:t>
            </a:r>
            <a:endParaRPr lang="zh-TW" altLang="en-US" sz="2400" b="1">
              <a:solidFill>
                <a:schemeClr val="bg1"/>
              </a:solidFill>
              <a:latin typeface="+mj-lt"/>
            </a:endParaRPr>
          </a:p>
        </p:txBody>
      </p:sp>
      <p:sp>
        <p:nvSpPr>
          <p:cNvPr id="18" name="向右箭號 17"/>
          <p:cNvSpPr/>
          <p:nvPr/>
        </p:nvSpPr>
        <p:spPr>
          <a:xfrm>
            <a:off x="7993559" y="2456537"/>
            <a:ext cx="1165306" cy="646331"/>
          </a:xfrm>
          <a:prstGeom prst="rightArrow">
            <a:avLst>
              <a:gd name="adj1" fmla="val 50000"/>
              <a:gd name="adj2" fmla="val 56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19" name="文字方塊 18"/>
          <p:cNvSpPr txBox="1"/>
          <p:nvPr/>
        </p:nvSpPr>
        <p:spPr>
          <a:xfrm>
            <a:off x="7950504" y="2594023"/>
            <a:ext cx="1074458" cy="369332"/>
          </a:xfrm>
          <a:prstGeom prst="rect">
            <a:avLst/>
          </a:prstGeom>
          <a:noFill/>
        </p:spPr>
        <p:txBody>
          <a:bodyPr wrap="square" rtlCol="0">
            <a:spAutoFit/>
          </a:bodyPr>
          <a:lstStyle/>
          <a:p>
            <a:pPr algn="ctr"/>
            <a:r>
              <a:rPr lang="en-US" altLang="zh-TW" b="1">
                <a:latin typeface="+mj-lt"/>
              </a:rPr>
              <a:t>CAT 5e</a:t>
            </a:r>
            <a:endParaRPr lang="zh-TW" altLang="en-US" b="1">
              <a:latin typeface="+mj-lt"/>
            </a:endParaRPr>
          </a:p>
        </p:txBody>
      </p:sp>
      <p:sp>
        <p:nvSpPr>
          <p:cNvPr id="20" name="文字方塊 19"/>
          <p:cNvSpPr txBox="1"/>
          <p:nvPr/>
        </p:nvSpPr>
        <p:spPr>
          <a:xfrm>
            <a:off x="7968883" y="2945538"/>
            <a:ext cx="828211" cy="646331"/>
          </a:xfrm>
          <a:prstGeom prst="rect">
            <a:avLst/>
          </a:prstGeom>
          <a:noFill/>
        </p:spPr>
        <p:txBody>
          <a:bodyPr wrap="square" rtlCol="0">
            <a:spAutoFit/>
          </a:bodyPr>
          <a:lstStyle/>
          <a:p>
            <a:pPr algn="ctr"/>
            <a:r>
              <a:rPr lang="en-US" altLang="zh-TW">
                <a:solidFill>
                  <a:schemeClr val="bg1"/>
                </a:solidFill>
                <a:latin typeface="+mj-lt"/>
              </a:rPr>
              <a:t>1/2.5 Gbps</a:t>
            </a:r>
            <a:endParaRPr lang="zh-TW" altLang="en-US">
              <a:solidFill>
                <a:schemeClr val="bg1"/>
              </a:solidFill>
              <a:latin typeface="+mj-lt"/>
            </a:endParaRPr>
          </a:p>
        </p:txBody>
      </p:sp>
      <p:sp>
        <p:nvSpPr>
          <p:cNvPr id="11" name="標題 10">
            <a:extLst>
              <a:ext uri="{FF2B5EF4-FFF2-40B4-BE49-F238E27FC236}">
                <a16:creationId xmlns:a16="http://schemas.microsoft.com/office/drawing/2014/main" id="{1987840B-143C-0456-85E0-F528B157C61D}"/>
              </a:ext>
            </a:extLst>
          </p:cNvPr>
          <p:cNvSpPr>
            <a:spLocks noGrp="1"/>
          </p:cNvSpPr>
          <p:nvPr>
            <p:ph type="title"/>
          </p:nvPr>
        </p:nvSpPr>
        <p:spPr/>
        <p:txBody>
          <a:bodyPr>
            <a:normAutofit/>
          </a:bodyPr>
          <a:lstStyle/>
          <a:p>
            <a:r>
              <a:rPr lang="en-US" altLang="zh-TW"/>
              <a:t>Easy upgrade to 10GbE network via RJ45 cable,</a:t>
            </a:r>
            <a:br>
              <a:rPr lang="en-US" altLang="zh-TW"/>
            </a:br>
            <a:r>
              <a:rPr lang="en-US" altLang="zh-TW"/>
              <a:t>support CAT 6 or higher-level cable for 10GbE</a:t>
            </a:r>
          </a:p>
        </p:txBody>
      </p:sp>
      <p:sp>
        <p:nvSpPr>
          <p:cNvPr id="26" name="向右箭號 17">
            <a:extLst>
              <a:ext uri="{FF2B5EF4-FFF2-40B4-BE49-F238E27FC236}">
                <a16:creationId xmlns:a16="http://schemas.microsoft.com/office/drawing/2014/main" id="{DE7E5E26-8E74-1658-01AC-8D77EE567966}"/>
              </a:ext>
            </a:extLst>
          </p:cNvPr>
          <p:cNvSpPr/>
          <p:nvPr/>
        </p:nvSpPr>
        <p:spPr>
          <a:xfrm>
            <a:off x="7993559" y="4783113"/>
            <a:ext cx="1165306" cy="646331"/>
          </a:xfrm>
          <a:prstGeom prst="rightArrow">
            <a:avLst>
              <a:gd name="adj1" fmla="val 50000"/>
              <a:gd name="adj2" fmla="val 568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j-lt"/>
            </a:endParaRPr>
          </a:p>
        </p:txBody>
      </p:sp>
      <p:sp>
        <p:nvSpPr>
          <p:cNvPr id="27" name="文字方塊 26">
            <a:extLst>
              <a:ext uri="{FF2B5EF4-FFF2-40B4-BE49-F238E27FC236}">
                <a16:creationId xmlns:a16="http://schemas.microsoft.com/office/drawing/2014/main" id="{739529F9-93F1-2FE7-BCFC-3A49C1051D4E}"/>
              </a:ext>
            </a:extLst>
          </p:cNvPr>
          <p:cNvSpPr txBox="1"/>
          <p:nvPr/>
        </p:nvSpPr>
        <p:spPr>
          <a:xfrm>
            <a:off x="7950504" y="4920599"/>
            <a:ext cx="1074458" cy="369332"/>
          </a:xfrm>
          <a:prstGeom prst="rect">
            <a:avLst/>
          </a:prstGeom>
          <a:noFill/>
        </p:spPr>
        <p:txBody>
          <a:bodyPr wrap="square" rtlCol="0">
            <a:spAutoFit/>
          </a:bodyPr>
          <a:lstStyle/>
          <a:p>
            <a:pPr algn="ctr"/>
            <a:r>
              <a:rPr lang="en-US" altLang="zh-TW" b="1">
                <a:latin typeface="+mj-lt"/>
              </a:rPr>
              <a:t>CAT 6</a:t>
            </a:r>
            <a:endParaRPr lang="zh-TW" altLang="en-US" b="1">
              <a:latin typeface="+mj-lt"/>
            </a:endParaRPr>
          </a:p>
        </p:txBody>
      </p:sp>
      <p:pic>
        <p:nvPicPr>
          <p:cNvPr id="29" name="Picture 2" descr=" ">
            <a:extLst>
              <a:ext uri="{FF2B5EF4-FFF2-40B4-BE49-F238E27FC236}">
                <a16:creationId xmlns:a16="http://schemas.microsoft.com/office/drawing/2014/main" id="{B7E6A8BE-8449-9FAE-9CC7-CA977404E5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6596" y="4341884"/>
            <a:ext cx="2612792" cy="1632995"/>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DA5965F5-30A9-0710-8440-392D4C57EB5D}"/>
              </a:ext>
            </a:extLst>
          </p:cNvPr>
          <p:cNvSpPr txBox="1"/>
          <p:nvPr/>
        </p:nvSpPr>
        <p:spPr>
          <a:xfrm>
            <a:off x="9755317" y="5835041"/>
            <a:ext cx="1555349" cy="307777"/>
          </a:xfrm>
          <a:prstGeom prst="rect">
            <a:avLst/>
          </a:prstGeom>
          <a:noFill/>
        </p:spPr>
        <p:txBody>
          <a:bodyPr wrap="square" rtlCol="0">
            <a:spAutoFit/>
          </a:bodyPr>
          <a:lstStyle/>
          <a:p>
            <a:pPr algn="ctr"/>
            <a:r>
              <a:rPr lang="en-US" altLang="zh-TW" sz="1400" b="1">
                <a:solidFill>
                  <a:schemeClr val="bg1"/>
                </a:solidFill>
                <a:latin typeface="+mj-lt"/>
              </a:rPr>
              <a:t>TVS-h874</a:t>
            </a:r>
            <a:endParaRPr lang="zh-TW" altLang="en-US" sz="1400" b="1">
              <a:solidFill>
                <a:schemeClr val="bg1"/>
              </a:solidFill>
              <a:latin typeface="+mj-lt"/>
            </a:endParaRPr>
          </a:p>
        </p:txBody>
      </p:sp>
      <p:pic>
        <p:nvPicPr>
          <p:cNvPr id="31" name="Picture 4" descr="在側邊欄中搜尋">
            <a:extLst>
              <a:ext uri="{FF2B5EF4-FFF2-40B4-BE49-F238E27FC236}">
                <a16:creationId xmlns:a16="http://schemas.microsoft.com/office/drawing/2014/main" id="{389345E2-3960-F7A5-61FB-3C13461165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3971" y="4208309"/>
            <a:ext cx="1199625" cy="74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989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descr="一張含有 圓形, 鮮豔, 光線, 螺旋形 的圖片&#10;&#10;自動產生的描述">
            <a:extLst>
              <a:ext uri="{FF2B5EF4-FFF2-40B4-BE49-F238E27FC236}">
                <a16:creationId xmlns:a16="http://schemas.microsoft.com/office/drawing/2014/main" id="{0358B551-CA74-C30B-778C-7F1F08BB6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174" y="2896813"/>
            <a:ext cx="3630415" cy="3630415"/>
          </a:xfrm>
          <a:prstGeom prst="rect">
            <a:avLst/>
          </a:prstGeom>
        </p:spPr>
      </p:pic>
      <p:sp>
        <p:nvSpPr>
          <p:cNvPr id="4" name="文字方塊 3">
            <a:extLst>
              <a:ext uri="{FF2B5EF4-FFF2-40B4-BE49-F238E27FC236}">
                <a16:creationId xmlns:a16="http://schemas.microsoft.com/office/drawing/2014/main" id="{DEBC3273-BA7D-7A79-9D7A-A2826C830125}"/>
              </a:ext>
            </a:extLst>
          </p:cNvPr>
          <p:cNvSpPr txBox="1"/>
          <p:nvPr/>
        </p:nvSpPr>
        <p:spPr>
          <a:xfrm>
            <a:off x="758686" y="1549846"/>
            <a:ext cx="1071072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latin typeface="+mj-lt"/>
                <a:ea typeface="Microsoft JhengHei"/>
                <a:cs typeface="Arial"/>
              </a:rPr>
              <a:t>QXG-10G2T has powerful </a:t>
            </a:r>
            <a:r>
              <a:rPr lang="en-US" altLang="zh-TW" sz="2800" b="1">
                <a:solidFill>
                  <a:srgbClr val="FFC000"/>
                </a:solidFill>
                <a:latin typeface="+mj-lt"/>
                <a:ea typeface="Microsoft JhengHei"/>
                <a:cs typeface="Arial"/>
              </a:rPr>
              <a:t>CPU Offload</a:t>
            </a:r>
            <a:r>
              <a:rPr lang="en-US" altLang="zh-TW" sz="1600">
                <a:solidFill>
                  <a:schemeClr val="bg1"/>
                </a:solidFill>
                <a:latin typeface="+mj-lt"/>
                <a:ea typeface="Microsoft JhengHei"/>
                <a:cs typeface="Arial"/>
              </a:rPr>
              <a:t>, which supports a variety of offload and checksum computing optimization techniques, reduces host CPU burden and improves network efficiency. This feature of QXG-10G2T plays an important role on environments that increasingly require high-performance networks and high packet volumes, helping you to increase throughput, reduce latency and optimize system performance.</a:t>
            </a:r>
          </a:p>
        </p:txBody>
      </p:sp>
      <p:sp>
        <p:nvSpPr>
          <p:cNvPr id="8" name="文字方塊 7"/>
          <p:cNvSpPr txBox="1"/>
          <p:nvPr/>
        </p:nvSpPr>
        <p:spPr>
          <a:xfrm>
            <a:off x="5857323" y="3681017"/>
            <a:ext cx="4873503" cy="1323439"/>
          </a:xfrm>
          <a:prstGeom prst="rect">
            <a:avLst/>
          </a:prstGeom>
          <a:noFill/>
        </p:spPr>
        <p:txBody>
          <a:bodyPr wrap="square" lIns="91440" tIns="45720" rIns="91440" bIns="45720" rtlCol="0" anchor="t">
            <a:spAutoFit/>
          </a:bodyPr>
          <a:lstStyle/>
          <a:p>
            <a:pPr algn="ctr"/>
            <a:r>
              <a:rPr lang="en-US" altLang="zh-TW" sz="2400" b="1">
                <a:solidFill>
                  <a:schemeClr val="bg1"/>
                </a:solidFill>
                <a:latin typeface="+mj-lt"/>
                <a:ea typeface="新細明體"/>
              </a:rPr>
              <a:t>QXG-10G2T </a:t>
            </a:r>
            <a:r>
              <a:rPr lang="en-US" altLang="zh-TW" sz="2400" b="1">
                <a:solidFill>
                  <a:schemeClr val="bg1"/>
                </a:solidFill>
                <a:latin typeface="+mj-lt"/>
                <a:ea typeface="+mj-ea"/>
              </a:rPr>
              <a:t>delivers a </a:t>
            </a:r>
          </a:p>
          <a:p>
            <a:pPr algn="ctr"/>
            <a:r>
              <a:rPr lang="en-US" altLang="zh-TW" sz="3200" b="1">
                <a:solidFill>
                  <a:srgbClr val="FFC000"/>
                </a:solidFill>
                <a:latin typeface="+mj-lt"/>
                <a:ea typeface="+mj-ea"/>
              </a:rPr>
              <a:t>High-performance </a:t>
            </a:r>
          </a:p>
          <a:p>
            <a:pPr algn="ctr"/>
            <a:r>
              <a:rPr lang="en-US" altLang="zh-TW" sz="2400" b="1">
                <a:solidFill>
                  <a:schemeClr val="bg1"/>
                </a:solidFill>
                <a:latin typeface="+mj-lt"/>
                <a:ea typeface="+mj-ea"/>
              </a:rPr>
              <a:t>experience at all times</a:t>
            </a:r>
            <a:endParaRPr lang="zh-TW" altLang="en-US" sz="4000" b="1">
              <a:solidFill>
                <a:schemeClr val="bg1"/>
              </a:solidFill>
              <a:latin typeface="+mj-lt"/>
              <a:ea typeface="+mj-ea"/>
              <a:cs typeface="Calibri"/>
            </a:endParaRPr>
          </a:p>
        </p:txBody>
      </p:sp>
      <p:sp>
        <p:nvSpPr>
          <p:cNvPr id="2" name="標題 1">
            <a:extLst>
              <a:ext uri="{FF2B5EF4-FFF2-40B4-BE49-F238E27FC236}">
                <a16:creationId xmlns:a16="http://schemas.microsoft.com/office/drawing/2014/main" id="{419530D7-7BB6-A5FB-7779-25AA4E117439}"/>
              </a:ext>
            </a:extLst>
          </p:cNvPr>
          <p:cNvSpPr>
            <a:spLocks noGrp="1"/>
          </p:cNvSpPr>
          <p:nvPr>
            <p:ph type="title"/>
          </p:nvPr>
        </p:nvSpPr>
        <p:spPr/>
        <p:txBody>
          <a:bodyPr>
            <a:normAutofit/>
          </a:bodyPr>
          <a:lstStyle/>
          <a:p>
            <a:r>
              <a:rPr lang="en-US" altLang="zh-TW"/>
              <a:t>Offload features to low CPU utilization</a:t>
            </a:r>
            <a:br>
              <a:rPr lang="en-US" altLang="zh-TW"/>
            </a:br>
            <a:r>
              <a:rPr lang="en-US" altLang="zh-TW"/>
              <a:t>and enhance host performance</a:t>
            </a:r>
          </a:p>
        </p:txBody>
      </p:sp>
      <p:pic>
        <p:nvPicPr>
          <p:cNvPr id="14" name="圖片 13" descr="一張含有 黃色, 螢幕擷取畫面, 鮮豔, 行 的圖片&#10;&#10;自動產生的描述">
            <a:extLst>
              <a:ext uri="{FF2B5EF4-FFF2-40B4-BE49-F238E27FC236}">
                <a16:creationId xmlns:a16="http://schemas.microsoft.com/office/drawing/2014/main" id="{2FBB2ABB-7F26-DC39-B7FB-5799213B4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437" y="5663874"/>
            <a:ext cx="652880" cy="428727"/>
          </a:xfrm>
          <a:prstGeom prst="rect">
            <a:avLst/>
          </a:prstGeom>
        </p:spPr>
      </p:pic>
      <p:pic>
        <p:nvPicPr>
          <p:cNvPr id="7" name="Picture 2" desc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1504" y="4018516"/>
            <a:ext cx="3974762" cy="248422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群組 25">
            <a:extLst>
              <a:ext uri="{FF2B5EF4-FFF2-40B4-BE49-F238E27FC236}">
                <a16:creationId xmlns:a16="http://schemas.microsoft.com/office/drawing/2014/main" id="{5BBF1D23-8186-DDE8-997B-DEF88EC860F0}"/>
              </a:ext>
            </a:extLst>
          </p:cNvPr>
          <p:cNvGrpSpPr/>
          <p:nvPr/>
        </p:nvGrpSpPr>
        <p:grpSpPr>
          <a:xfrm>
            <a:off x="5590446" y="3523208"/>
            <a:ext cx="895820" cy="315618"/>
            <a:chOff x="5065080" y="3690740"/>
            <a:chExt cx="895820" cy="315618"/>
          </a:xfrm>
        </p:grpSpPr>
        <p:pic>
          <p:nvPicPr>
            <p:cNvPr id="13" name="圖片 12" descr="一張含有 黃色, 螢幕擷取畫面, 鮮豔, 行 的圖片&#10;&#10;自動產生的描述">
              <a:extLst>
                <a:ext uri="{FF2B5EF4-FFF2-40B4-BE49-F238E27FC236}">
                  <a16:creationId xmlns:a16="http://schemas.microsoft.com/office/drawing/2014/main" id="{4BC917DF-4ADA-F0C6-8B43-4F94185498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080" y="3690740"/>
              <a:ext cx="480633" cy="315618"/>
            </a:xfrm>
            <a:prstGeom prst="rect">
              <a:avLst/>
            </a:prstGeom>
          </p:spPr>
        </p:pic>
        <p:pic>
          <p:nvPicPr>
            <p:cNvPr id="22" name="圖片 21" descr="一張含有 黃色, 螢幕擷取畫面, 鮮豔, 行 的圖片&#10;&#10;自動產生的描述">
              <a:extLst>
                <a:ext uri="{FF2B5EF4-FFF2-40B4-BE49-F238E27FC236}">
                  <a16:creationId xmlns:a16="http://schemas.microsoft.com/office/drawing/2014/main" id="{D90F8D0B-9333-1B99-7294-29A66CDC76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267" y="3690740"/>
              <a:ext cx="480633" cy="315618"/>
            </a:xfrm>
            <a:prstGeom prst="rect">
              <a:avLst/>
            </a:prstGeom>
          </p:spPr>
        </p:pic>
      </p:grpSp>
      <p:grpSp>
        <p:nvGrpSpPr>
          <p:cNvPr id="25" name="群組 24">
            <a:extLst>
              <a:ext uri="{FF2B5EF4-FFF2-40B4-BE49-F238E27FC236}">
                <a16:creationId xmlns:a16="http://schemas.microsoft.com/office/drawing/2014/main" id="{3966CF6F-F08F-F868-6691-7C7F768CCF8E}"/>
              </a:ext>
            </a:extLst>
          </p:cNvPr>
          <p:cNvGrpSpPr/>
          <p:nvPr/>
        </p:nvGrpSpPr>
        <p:grpSpPr>
          <a:xfrm>
            <a:off x="9260799" y="5181088"/>
            <a:ext cx="1755664" cy="423350"/>
            <a:chOff x="7800242" y="4287046"/>
            <a:chExt cx="2140836" cy="516228"/>
          </a:xfrm>
        </p:grpSpPr>
        <p:pic>
          <p:nvPicPr>
            <p:cNvPr id="9" name="圖片 8" descr="一張含有 黃色, 螢幕擷取畫面, 鮮豔, 行 的圖片&#10;&#10;自動產生的描述">
              <a:extLst>
                <a:ext uri="{FF2B5EF4-FFF2-40B4-BE49-F238E27FC236}">
                  <a16:creationId xmlns:a16="http://schemas.microsoft.com/office/drawing/2014/main" id="{F949E3BE-FC96-B27C-DB77-6E52CDFD2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4949" y="4287046"/>
              <a:ext cx="786129" cy="516228"/>
            </a:xfrm>
            <a:prstGeom prst="rect">
              <a:avLst/>
            </a:prstGeom>
          </p:spPr>
        </p:pic>
        <p:grpSp>
          <p:nvGrpSpPr>
            <p:cNvPr id="24" name="群組 23">
              <a:extLst>
                <a:ext uri="{FF2B5EF4-FFF2-40B4-BE49-F238E27FC236}">
                  <a16:creationId xmlns:a16="http://schemas.microsoft.com/office/drawing/2014/main" id="{9995CED2-AB0C-4C7D-781C-89E5692FC3FB}"/>
                </a:ext>
              </a:extLst>
            </p:cNvPr>
            <p:cNvGrpSpPr/>
            <p:nvPr/>
          </p:nvGrpSpPr>
          <p:grpSpPr>
            <a:xfrm>
              <a:off x="7800242" y="4287046"/>
              <a:ext cx="1448609" cy="516228"/>
              <a:chOff x="6595015" y="5798133"/>
              <a:chExt cx="902503" cy="321617"/>
            </a:xfrm>
          </p:grpSpPr>
          <p:pic>
            <p:nvPicPr>
              <p:cNvPr id="12" name="圖片 11" descr="一張含有 黃色, 螢幕擷取畫面, 鮮豔, 行 的圖片&#10;&#10;自動產生的描述">
                <a:extLst>
                  <a:ext uri="{FF2B5EF4-FFF2-40B4-BE49-F238E27FC236}">
                    <a16:creationId xmlns:a16="http://schemas.microsoft.com/office/drawing/2014/main" id="{350C7B2A-3986-DD16-B6D0-4B3A322F6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7749" y="5798133"/>
                <a:ext cx="489769" cy="321617"/>
              </a:xfrm>
              <a:prstGeom prst="rect">
                <a:avLst/>
              </a:prstGeom>
            </p:spPr>
          </p:pic>
          <p:pic>
            <p:nvPicPr>
              <p:cNvPr id="23" name="圖片 22" descr="一張含有 黃色, 螢幕擷取畫面, 鮮豔, 行 的圖片&#10;&#10;自動產生的描述">
                <a:extLst>
                  <a:ext uri="{FF2B5EF4-FFF2-40B4-BE49-F238E27FC236}">
                    <a16:creationId xmlns:a16="http://schemas.microsoft.com/office/drawing/2014/main" id="{E9717A69-5639-6892-A261-D346A9462D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5015" y="5798133"/>
                <a:ext cx="489769" cy="321617"/>
              </a:xfrm>
              <a:prstGeom prst="rect">
                <a:avLst/>
              </a:prstGeom>
            </p:spPr>
          </p:pic>
        </p:grpSp>
      </p:grpSp>
      <p:grpSp>
        <p:nvGrpSpPr>
          <p:cNvPr id="27" name="群組 26">
            <a:extLst>
              <a:ext uri="{FF2B5EF4-FFF2-40B4-BE49-F238E27FC236}">
                <a16:creationId xmlns:a16="http://schemas.microsoft.com/office/drawing/2014/main" id="{CF5DF565-E333-EAC2-8BAF-2FDABA7D148C}"/>
              </a:ext>
            </a:extLst>
          </p:cNvPr>
          <p:cNvGrpSpPr/>
          <p:nvPr/>
        </p:nvGrpSpPr>
        <p:grpSpPr>
          <a:xfrm>
            <a:off x="2030870" y="4380486"/>
            <a:ext cx="895820" cy="315618"/>
            <a:chOff x="5065080" y="3690740"/>
            <a:chExt cx="895820" cy="315618"/>
          </a:xfrm>
        </p:grpSpPr>
        <p:pic>
          <p:nvPicPr>
            <p:cNvPr id="28" name="圖片 27" descr="一張含有 黃色, 螢幕擷取畫面, 鮮豔, 行 的圖片&#10;&#10;自動產生的描述">
              <a:extLst>
                <a:ext uri="{FF2B5EF4-FFF2-40B4-BE49-F238E27FC236}">
                  <a16:creationId xmlns:a16="http://schemas.microsoft.com/office/drawing/2014/main" id="{6A348414-82EF-08DB-3CC3-2549CEE68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080" y="3690740"/>
              <a:ext cx="480633" cy="315618"/>
            </a:xfrm>
            <a:prstGeom prst="rect">
              <a:avLst/>
            </a:prstGeom>
          </p:spPr>
        </p:pic>
        <p:pic>
          <p:nvPicPr>
            <p:cNvPr id="29" name="圖片 28" descr="一張含有 黃色, 螢幕擷取畫面, 鮮豔, 行 的圖片&#10;&#10;自動產生的描述">
              <a:extLst>
                <a:ext uri="{FF2B5EF4-FFF2-40B4-BE49-F238E27FC236}">
                  <a16:creationId xmlns:a16="http://schemas.microsoft.com/office/drawing/2014/main" id="{E1DEBC85-0C82-1497-0E7F-4F47F19950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267" y="3690740"/>
              <a:ext cx="480633" cy="315618"/>
            </a:xfrm>
            <a:prstGeom prst="rect">
              <a:avLst/>
            </a:prstGeom>
          </p:spPr>
        </p:pic>
      </p:grpSp>
      <p:grpSp>
        <p:nvGrpSpPr>
          <p:cNvPr id="31" name="群組 30">
            <a:extLst>
              <a:ext uri="{FF2B5EF4-FFF2-40B4-BE49-F238E27FC236}">
                <a16:creationId xmlns:a16="http://schemas.microsoft.com/office/drawing/2014/main" id="{75B7D4EA-0B9E-DE52-0FB6-AD06A7BDA6FB}"/>
              </a:ext>
            </a:extLst>
          </p:cNvPr>
          <p:cNvGrpSpPr/>
          <p:nvPr/>
        </p:nvGrpSpPr>
        <p:grpSpPr>
          <a:xfrm>
            <a:off x="6774854" y="5776983"/>
            <a:ext cx="895820" cy="315618"/>
            <a:chOff x="5065080" y="3690740"/>
            <a:chExt cx="895820" cy="315618"/>
          </a:xfrm>
        </p:grpSpPr>
        <p:pic>
          <p:nvPicPr>
            <p:cNvPr id="32" name="圖片 31" descr="一張含有 黃色, 螢幕擷取畫面, 鮮豔, 行 的圖片&#10;&#10;自動產生的描述">
              <a:extLst>
                <a:ext uri="{FF2B5EF4-FFF2-40B4-BE49-F238E27FC236}">
                  <a16:creationId xmlns:a16="http://schemas.microsoft.com/office/drawing/2014/main" id="{975B65A1-438B-7789-90D4-844EA393F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5080" y="3690740"/>
              <a:ext cx="480633" cy="315618"/>
            </a:xfrm>
            <a:prstGeom prst="rect">
              <a:avLst/>
            </a:prstGeom>
          </p:spPr>
        </p:pic>
        <p:pic>
          <p:nvPicPr>
            <p:cNvPr id="33" name="圖片 32" descr="一張含有 黃色, 螢幕擷取畫面, 鮮豔, 行 的圖片&#10;&#10;自動產生的描述">
              <a:extLst>
                <a:ext uri="{FF2B5EF4-FFF2-40B4-BE49-F238E27FC236}">
                  <a16:creationId xmlns:a16="http://schemas.microsoft.com/office/drawing/2014/main" id="{B6C4465B-F118-1820-FEC7-E953D926D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267" y="3690740"/>
              <a:ext cx="480633" cy="315618"/>
            </a:xfrm>
            <a:prstGeom prst="rect">
              <a:avLst/>
            </a:prstGeom>
          </p:spPr>
        </p:pic>
      </p:grpSp>
    </p:spTree>
    <p:extLst>
      <p:ext uri="{BB962C8B-B14F-4D97-AF65-F5344CB8AC3E}">
        <p14:creationId xmlns:p14="http://schemas.microsoft.com/office/powerpoint/2010/main" val="4012088614"/>
      </p:ext>
    </p:extLst>
  </p:cSld>
  <p:clrMapOvr>
    <a:masterClrMapping/>
  </p:clrMapOvr>
</p:sld>
</file>

<file path=ppt/theme/theme1.xml><?xml version="1.0" encoding="utf-8"?>
<a:theme xmlns:a="http://schemas.openxmlformats.org/drawingml/2006/main" name="1_Office 佈景主題">
  <a:themeElements>
    <a:clrScheme name="灰階">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3691</Words>
  <Application>Microsoft Office PowerPoint</Application>
  <PresentationFormat>寬螢幕</PresentationFormat>
  <Paragraphs>354</Paragraphs>
  <Slides>33</Slides>
  <Notes>33</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33</vt:i4>
      </vt:variant>
    </vt:vector>
  </HeadingPairs>
  <TitlesOfParts>
    <vt:vector size="37" baseType="lpstr">
      <vt:lpstr>微軟正黑體</vt:lpstr>
      <vt:lpstr>Arial</vt:lpstr>
      <vt:lpstr>Calibri</vt:lpstr>
      <vt:lpstr>1_Office 佈景主題</vt:lpstr>
      <vt:lpstr>PowerPoint 簡報</vt:lpstr>
      <vt:lpstr>10GbE networks are already a necessity  in business applications!</vt:lpstr>
      <vt:lpstr>Many QNAP NAS models with 10GbE support</vt:lpstr>
      <vt:lpstr>PowerPoint 簡報</vt:lpstr>
      <vt:lpstr>QNAP new 10GbE high speed  network card QXG-10G2T</vt:lpstr>
      <vt:lpstr>High-performance QXG-10G2T hardware design</vt:lpstr>
      <vt:lpstr>QXG-25G2SF-E810 with various brackets for installation in any kind of NAS and PC/server chassis</vt:lpstr>
      <vt:lpstr>Easy upgrade to 10GbE network via RJ45 cable, support CAT 6 or higher-level cable for 10GbE</vt:lpstr>
      <vt:lpstr>Offload features to low CPU utilization and enhance host performance</vt:lpstr>
      <vt:lpstr>Flexible development of 10GbE Multi-Gig  in NAS, PC, Servers</vt:lpstr>
      <vt:lpstr>Marvell official website NIC driver download</vt:lpstr>
      <vt:lpstr>Marvell official website NIC driver download</vt:lpstr>
      <vt:lpstr>Marvell official website NIC driver download</vt:lpstr>
      <vt:lpstr>Marvell official website NIC driver download</vt:lpstr>
      <vt:lpstr>Marvell official website NIC driver download</vt:lpstr>
      <vt:lpstr>Marvell official website NIC driver download</vt:lpstr>
      <vt:lpstr>Marvell official website NIC driver download</vt:lpstr>
      <vt:lpstr>Marvell official website NIC driver download</vt:lpstr>
      <vt:lpstr>Marvell official website NIC driver download</vt:lpstr>
      <vt:lpstr>QXG-10G2T 享有 2 年的免費產品保固</vt:lpstr>
      <vt:lpstr>QXG-10G2T product specs</vt:lpstr>
      <vt:lpstr>PowerPoint 簡報</vt:lpstr>
      <vt:lpstr>PowerPoint 簡報</vt:lpstr>
      <vt:lpstr>Up to 1000+MB/s read/write performance, transferring files/backups in a snap</vt:lpstr>
      <vt:lpstr>Large file transfer speed is also impressive</vt:lpstr>
      <vt:lpstr>PowerPoint 簡報</vt:lpstr>
      <vt:lpstr>Build a high-Speed hybrid network architecture with a Qhora-301W SD-WAN Wi-Fi 6 router</vt:lpstr>
      <vt:lpstr>PC / Workstation economical speed up choice</vt:lpstr>
      <vt:lpstr>Select from a variety of QNAP managed 10GbE network switches, Create multiple 10GbE high-speed collaborative aggregation networks</vt:lpstr>
      <vt:lpstr>QNAP QNA Series Adapter</vt:lpstr>
      <vt:lpstr>MAC / Windows laptop speed up solution</vt:lpstr>
      <vt:lpstr>Versatile QNAP NAS with optional 10GbE NIC support for high-speed network transmission</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Christian Chang 張匯吾</dc:creator>
  <cp:lastModifiedBy>Yvonne Tsai 蔡亞彣</cp:lastModifiedBy>
  <cp:revision>3</cp:revision>
  <dcterms:created xsi:type="dcterms:W3CDTF">2023-08-28T06:01:17Z</dcterms:created>
  <dcterms:modified xsi:type="dcterms:W3CDTF">2023-10-12T08:32:51Z</dcterms:modified>
</cp:coreProperties>
</file>