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31_1326664A.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33_159768B2.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4" r:id="rId2"/>
    <p:sldId id="305" r:id="rId3"/>
    <p:sldId id="306" r:id="rId4"/>
    <p:sldId id="308" r:id="rId5"/>
    <p:sldId id="307" r:id="rId6"/>
    <p:sldId id="309" r:id="rId7"/>
    <p:sldId id="310" r:id="rId8"/>
    <p:sldId id="311" r:id="rId9"/>
    <p:sldId id="312" r:id="rId10"/>
    <p:sldId id="314" r:id="rId11"/>
    <p:sldId id="315" r:id="rId12"/>
    <p:sldId id="316" r:id="rId13"/>
    <p:sldId id="317" r:id="rId14"/>
    <p:sldId id="349" r:id="rId15"/>
    <p:sldId id="319" r:id="rId16"/>
    <p:sldId id="320" r:id="rId17"/>
    <p:sldId id="321" r:id="rId18"/>
    <p:sldId id="322" r:id="rId19"/>
    <p:sldId id="323" r:id="rId20"/>
    <p:sldId id="324" r:id="rId21"/>
    <p:sldId id="325" r:id="rId22"/>
    <p:sldId id="326" r:id="rId23"/>
    <p:sldId id="328" r:id="rId24"/>
    <p:sldId id="329" r:id="rId25"/>
    <p:sldId id="330" r:id="rId26"/>
    <p:sldId id="331" r:id="rId27"/>
    <p:sldId id="332" r:id="rId28"/>
    <p:sldId id="333" r:id="rId29"/>
    <p:sldId id="334" r:id="rId30"/>
    <p:sldId id="335" r:id="rId31"/>
    <p:sldId id="336" r:id="rId32"/>
    <p:sldId id="338" r:id="rId33"/>
    <p:sldId id="340" r:id="rId34"/>
    <p:sldId id="342" r:id="rId35"/>
    <p:sldId id="341" r:id="rId3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B8C190-3C95-A556-8DBC-66B0E70408E1}" name="Jason Hsu 許博傑" initials="JH許" userId="S::jasonhsu@qnap.com::037722cf-a7a4-45b3-87d9-a621b36907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an Chang 張匯吾" initials="CC張" lastIdx="1" clrIdx="0">
    <p:extLst>
      <p:ext uri="{19B8F6BF-5375-455C-9EA6-DF929625EA0E}">
        <p15:presenceInfo xmlns:p15="http://schemas.microsoft.com/office/powerpoint/2012/main" userId="Christian Chang 張匯吾"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237"/>
    <a:srgbClr val="FFFFFF"/>
    <a:srgbClr val="CCECFF"/>
    <a:srgbClr val="5B9BD5"/>
    <a:srgbClr val="DEE4E2"/>
    <a:srgbClr val="456A1C"/>
    <a:srgbClr val="47C4E1"/>
    <a:srgbClr val="708693"/>
    <a:srgbClr val="9966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2BF885-65CC-61FA-11F6-1C6773564FC1}" v="147" dt="2023-09-13T04:05:33.727"/>
    <p1510:client id="{24C94288-AE88-4131-7200-14BD583B32FA}" v="196" vWet="197" dt="2023-09-13T05:46:46.796"/>
    <p1510:client id="{28BBEE39-AD5C-F0CC-522C-8362DE44C8BE}" v="378" dt="2023-09-13T03:24:54.710"/>
    <p1510:client id="{3DBD11CB-D739-2DF9-F9DB-71311E4A8CD6}" v="15" dt="2023-09-13T03:57:08.477"/>
    <p1510:client id="{3E4344C8-ED36-46E6-B232-E10EB6FA8D6C}" v="274" dt="2023-09-13T06:04:41.586"/>
    <p1510:client id="{5EDB3F47-529F-8B26-E5E2-89B75F16868B}" v="122" dt="2023-09-12T09:10:23.057"/>
    <p1510:client id="{E8905DC8-A360-D548-AAD1-3FEEF8241B27}" v="1182" dt="2023-09-13T04:00:30.565"/>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1272" y="6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omments/modernComment_131_1326664A.xml><?xml version="1.0" encoding="utf-8"?>
<p188:cmLst xmlns:a="http://schemas.openxmlformats.org/drawingml/2006/main" xmlns:r="http://schemas.openxmlformats.org/officeDocument/2006/relationships" xmlns:p188="http://schemas.microsoft.com/office/powerpoint/2018/8/main">
  <p188:cm id="{BA9C3D49-C33F-2F48-A9AD-7C59CDB94E04}" authorId="{6DB8C190-3C95-A556-8DBC-66B0E70408E1}" created="2023-09-12T12:44:34.451">
    <ac:deMkLst xmlns:ac="http://schemas.microsoft.com/office/drawing/2013/main/command">
      <pc:docMk xmlns:pc="http://schemas.microsoft.com/office/powerpoint/2013/main/command"/>
      <pc:sldMk xmlns:pc="http://schemas.microsoft.com/office/powerpoint/2013/main/command" cId="321283658" sldId="305"/>
      <ac:spMk id="5" creationId="{E9092677-9883-89F6-44FF-ED39D5AB917F}"/>
    </ac:deMkLst>
    <p188:txBody>
      <a:bodyPr/>
      <a:lstStyle/>
      <a:p>
        <a:r>
          <a:rPr lang="en-TW"/>
          <a:t>[@Christian Chang 張匯吾] still Chinese</a:t>
        </a:r>
      </a:p>
    </p188:txBody>
  </p188:cm>
</p188:cmLst>
</file>

<file path=ppt/comments/modernComment_133_159768B2.xml><?xml version="1.0" encoding="utf-8"?>
<p188:cmLst xmlns:a="http://schemas.openxmlformats.org/drawingml/2006/main" xmlns:r="http://schemas.openxmlformats.org/officeDocument/2006/relationships" xmlns:p188="http://schemas.microsoft.com/office/powerpoint/2018/8/main">
  <p188:cm id="{6EB24FD6-3D80-D344-984E-E126F649BD05}" authorId="{6DB8C190-3C95-A556-8DBC-66B0E70408E1}" created="2023-09-12T13:36:02.882">
    <pc:sldMkLst xmlns:pc="http://schemas.microsoft.com/office/powerpoint/2013/main/command">
      <pc:docMk/>
      <pc:sldMk cId="362244274" sldId="307"/>
    </pc:sldMkLst>
    <p188:txBody>
      <a:bodyPr/>
      <a:lstStyle/>
      <a:p>
        <a:r>
          <a:rPr lang="en-TW"/>
          <a:t>[@Christian Chang 張匯吾] 順序是否跟下一頁相反？</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B3C1-D21C-4B72-95CC-AB550653BD1E}" type="datetimeFigureOut">
              <a:rPr lang="zh-TW" altLang="en-US" smtClean="0"/>
              <a:t>2023/9/13</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DCE18F-8FC3-45F7-BAB5-8D48DB9C4C00}" type="slidenum">
              <a:rPr lang="zh-TW" altLang="en-US" smtClean="0"/>
              <a:t>‹#›</a:t>
            </a:fld>
            <a:endParaRPr lang="zh-TW" altLang="en-US"/>
          </a:p>
        </p:txBody>
      </p:sp>
    </p:spTree>
    <p:extLst>
      <p:ext uri="{BB962C8B-B14F-4D97-AF65-F5344CB8AC3E}">
        <p14:creationId xmlns:p14="http://schemas.microsoft.com/office/powerpoint/2010/main" val="2851215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SSDs are gradually becoming the mainstream choice in the market as prices drop. According to Storage Newsletter, shipments of traditional mechanical hard disk drives dropped significantly in the second quarter of last year, with shipments of 3.5-inch hard disk drives in the consumer market falling by more than 30%, and shipments of 2.5-inch hard disk drives falling by more than 40%. In addition to the weak overall market demand, a large part of the reason for the significant drop in shipments is the development of the SSD market. According to statistics, the price of raw materials for SSDs has dropped significantly in the second half of 2022, which has gradually brought the price of SSDs down to a price range that is acceptable to both individual consumers and enterprises, and has led to people starting to use SSDs as their main choice when purchasing storage products.</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a:t>
            </a:fld>
            <a:endParaRPr lang="zh-TW" altLang="en-US"/>
          </a:p>
        </p:txBody>
      </p:sp>
    </p:spTree>
    <p:extLst>
      <p:ext uri="{BB962C8B-B14F-4D97-AF65-F5344CB8AC3E}">
        <p14:creationId xmlns:p14="http://schemas.microsoft.com/office/powerpoint/2010/main" val="2492629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The QXG-25G2SF-E810 supports On-chip QoS function, which automates the management of network applications to realize dynamic resource allocation, priority scheduling, bandwidth control, traffic management and dynamic workload adjustment. This ensures mission-critical execution and improves overall system performance and efficiency in all situations.</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12</a:t>
            </a:fld>
            <a:endParaRPr lang="zh-TW" altLang="en-US"/>
          </a:p>
        </p:txBody>
      </p:sp>
    </p:spTree>
    <p:extLst>
      <p:ext uri="{BB962C8B-B14F-4D97-AF65-F5344CB8AC3E}">
        <p14:creationId xmlns:p14="http://schemas.microsoft.com/office/powerpoint/2010/main" val="278304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The QXG-25G2SF-E810 also supports Forward Error Correction (FEC), which is a function that targets packet omissions caused by signal degradation that can easily occur at high network speeds and over long distances, and quickly recovers the errors at the receiving end to reduce the bit error rate and improve data quality and accuracy. There are three different modes of forward error correction, allowing you to flexibly plan your network environment with suitable cables and switches.</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13</a:t>
            </a:fld>
            <a:endParaRPr lang="zh-TW" altLang="en-US"/>
          </a:p>
        </p:txBody>
      </p:sp>
    </p:spTree>
    <p:extLst>
      <p:ext uri="{BB962C8B-B14F-4D97-AF65-F5344CB8AC3E}">
        <p14:creationId xmlns:p14="http://schemas.microsoft.com/office/powerpoint/2010/main" val="3480219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Since QTS 5.1.0 / QuTS hero h5.1.0, QNAP NAS fully supports SMB multichannel, which improves network transmission speed! The excellent network fault tolerance makes the system operation more stable. Even if one network connection fails, the NAS still maintains the file transmission with the remaining number of connections to minimize the risk of interruption; when the network recovers, the total transmission bandwidth is immediately restored. With SMB Multi-Channel enabled, the system automatically explores all network ports on the NAS and automatically aggregates them, resulting in a large bandwidth stack that is ideal for 8K/16K multimedia and large file transfers. What if your computer doesn't have a 25GbE network port? Don't worry, use the QXG-25G2SF-E810 Network Expansion Card to install on your computer's PCIe expansion interface, and you can get a solid network speed overlay between the NAS and your computer!Below are the requirements and notes for the SMB Multichannel system. It is important to note that firstly, only ports of the same speed can be combined on a single device; secondly, the same number of ports must be used between the two devices; and finally, if the ports of the two devices have different network speeds, the transfer performance depends on the slower speed.</a:t>
            </a:r>
            <a:endParaRPr lang="zh-TW" altLang="en-US"/>
          </a:p>
          <a:p>
            <a:endParaRPr lang="en-US" altLang="zh-TW">
              <a:ea typeface="新細明體"/>
              <a:cs typeface="Calibri"/>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14</a:t>
            </a:fld>
            <a:endParaRPr lang="zh-TW" altLang="en-US"/>
          </a:p>
        </p:txBody>
      </p:sp>
    </p:spTree>
    <p:extLst>
      <p:ext uri="{BB962C8B-B14F-4D97-AF65-F5344CB8AC3E}">
        <p14:creationId xmlns:p14="http://schemas.microsoft.com/office/powerpoint/2010/main" val="338455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QXG-25X2SF-E810 supports a wide range of operating systems, giving you the flexibility to deploy a 25GbE network environment that suits your needs. Click the link below to quickly go to the Intel link to download Windows, Windows Server, and Ubuntu drivers; QTS and QuTS hero require version 5.0.1 or later to be supported.</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15</a:t>
            </a:fld>
            <a:endParaRPr lang="zh-TW" altLang="en-US"/>
          </a:p>
        </p:txBody>
      </p:sp>
    </p:spTree>
    <p:extLst>
      <p:ext uri="{BB962C8B-B14F-4D97-AF65-F5344CB8AC3E}">
        <p14:creationId xmlns:p14="http://schemas.microsoft.com/office/powerpoint/2010/main" val="3942391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Next, we will also show you how to find the place to download the driver if you go directly to Intel's official website. First of all, after entering Intel's official website, there is a place to search for intel.com in the upper right corner, click on this place and type in E810-XXVAM2.</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16</a:t>
            </a:fld>
            <a:endParaRPr lang="zh-TW" altLang="en-US"/>
          </a:p>
        </p:txBody>
      </p:sp>
    </p:spTree>
    <p:extLst>
      <p:ext uri="{BB962C8B-B14F-4D97-AF65-F5344CB8AC3E}">
        <p14:creationId xmlns:p14="http://schemas.microsoft.com/office/powerpoint/2010/main" val="3425473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Once in the search results, you can see all the results related to E810-XXVAM2 in the center. Then move on to the left hand side of this page, you will see different filters, please click on Drivers and Software.</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17</a:t>
            </a:fld>
            <a:endParaRPr lang="zh-TW" altLang="en-US"/>
          </a:p>
        </p:txBody>
      </p:sp>
    </p:spTree>
    <p:extLst>
      <p:ext uri="{BB962C8B-B14F-4D97-AF65-F5344CB8AC3E}">
        <p14:creationId xmlns:p14="http://schemas.microsoft.com/office/powerpoint/2010/main" val="2590849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In the middle of the screen you can see the new search results, in these items you can easily find the drivers you need for Windows System, Windows Server and Ubuntu.</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18</a:t>
            </a:fld>
            <a:endParaRPr lang="zh-TW" altLang="en-US"/>
          </a:p>
        </p:txBody>
      </p:sp>
    </p:spTree>
    <p:extLst>
      <p:ext uri="{BB962C8B-B14F-4D97-AF65-F5344CB8AC3E}">
        <p14:creationId xmlns:p14="http://schemas.microsoft.com/office/powerpoint/2010/main" val="3153405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The Windows 10/11 download driver page is called administrative tools for intel network adapters, click on it and you will see two download buttons. Please click on the button above to download and install the Windows driver package to use QXG-25G2SF-E810.</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19</a:t>
            </a:fld>
            <a:endParaRPr lang="zh-TW" altLang="en-US"/>
          </a:p>
        </p:txBody>
      </p:sp>
    </p:spTree>
    <p:extLst>
      <p:ext uri="{BB962C8B-B14F-4D97-AF65-F5344CB8AC3E}">
        <p14:creationId xmlns:p14="http://schemas.microsoft.com/office/powerpoint/2010/main" val="2631304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The Windows Server 2022 download driver page is called intel network adapter driver for Windows Server 2022. Click on it and you will see two download buttons. First of all, click the top button to download and install the driver package. After installation, click the bottom button to download and install the intel </a:t>
            </a:r>
            <a:r>
              <a:rPr lang="en-US" altLang="zh-TW" err="1">
                <a:ea typeface="新細明體"/>
              </a:rPr>
              <a:t>proset</a:t>
            </a:r>
            <a:r>
              <a:rPr lang="en-US" altLang="zh-TW">
                <a:ea typeface="新細明體"/>
              </a:rPr>
              <a:t>, and then you can use QXG-25G2SF-E810.</a:t>
            </a:r>
            <a:endParaRPr 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20</a:t>
            </a:fld>
            <a:endParaRPr lang="zh-TW" altLang="en-US"/>
          </a:p>
        </p:txBody>
      </p:sp>
    </p:spTree>
    <p:extLst>
      <p:ext uri="{BB962C8B-B14F-4D97-AF65-F5344CB8AC3E}">
        <p14:creationId xmlns:p14="http://schemas.microsoft.com/office/powerpoint/2010/main" val="2800338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The Ubuntu download driver page is called intel network adapter driver for E810 series devices under Linux. After clicking on it, you can see a lot of download buttons, click download RHEL_9.2_ice_1.12.6_RPM.zip and install the driver package, then you can use QXG-25G2SF-E810.</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21</a:t>
            </a:fld>
            <a:endParaRPr lang="zh-TW" altLang="en-US"/>
          </a:p>
        </p:txBody>
      </p:sp>
    </p:spTree>
    <p:extLst>
      <p:ext uri="{BB962C8B-B14F-4D97-AF65-F5344CB8AC3E}">
        <p14:creationId xmlns:p14="http://schemas.microsoft.com/office/powerpoint/2010/main" val="84936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However, as storage commodities are gradually upgraded to SSDs, we are beginning to notice that the 10GbE network transmission speeds we used in the past can no longer afford the performance required to fully utilize the high-speed storage features of SSDs. For example, in the case below, when using the QNAP Enterprise NAS TS-h3087XU-RP, if you insert all 30 drive with 2.5-inch SSD, it would cause a lot of problems between the PC and the NAS if you only use a 10GbE network. Using only a 10GbE network will cause a transmission bottleneck between the PC and the NAS. This transmission bottleneck will greatly waste the high-speed transmission features of SSDs. In order to avoid this situation, it is necessary to consider the increase of network transmission speed. Through the network expansion card to upgrade your device to 25GbE network transmission speed will be a smart choice, not only can quickly solve the transmission bottleneck problem, but also do not incur a huge amount of cost to upgrade the hardware device.</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a:t>
            </a:fld>
            <a:endParaRPr lang="zh-TW" altLang="en-US"/>
          </a:p>
        </p:txBody>
      </p:sp>
    </p:spTree>
    <p:extLst>
      <p:ext uri="{BB962C8B-B14F-4D97-AF65-F5344CB8AC3E}">
        <p14:creationId xmlns:p14="http://schemas.microsoft.com/office/powerpoint/2010/main" val="750315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The QXG-25G2SF-E810 is backed by a free 3-year warranty. For more information about the warranty, please click the QNAP Warranty link or type the QNAP Warranty Service Official Website URL in the search engine to go there.</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22</a:t>
            </a:fld>
            <a:endParaRPr lang="zh-TW" altLang="en-US"/>
          </a:p>
        </p:txBody>
      </p:sp>
    </p:spTree>
    <p:extLst>
      <p:ext uri="{BB962C8B-B14F-4D97-AF65-F5344CB8AC3E}">
        <p14:creationId xmlns:p14="http://schemas.microsoft.com/office/powerpoint/2010/main" val="3793327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Next is the compatibility issue that we are all concerned about. Can I use the QXG-25G2SF-E810 25GbE expansion card with my existing machine or the machine I am planning to buy? If there is any incompatibility problem, it will be very troublesome. Here I will show you how to check the product compatibility on QNAP official website. First of all, click on the Compatibility List - QNAP link or type QNAP - Compatibility List short URL in the search engine to get there. Go to the page and select Search by Device. Then select the device type you want to check in the category. Expansion card will be used as a sample category for the following demonstration.</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23</a:t>
            </a:fld>
            <a:endParaRPr lang="zh-TW" altLang="en-US"/>
          </a:p>
        </p:txBody>
      </p:sp>
    </p:spTree>
    <p:extLst>
      <p:ext uri="{BB962C8B-B14F-4D97-AF65-F5344CB8AC3E}">
        <p14:creationId xmlns:p14="http://schemas.microsoft.com/office/powerpoint/2010/main" val="4238988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After selecting the expansion card, choose the brand you want to inquire about. We will use QNAP as a sample brand for the following demonstration. After searching the brand, you can see all the QNAP's expansion cards in the recommended models below.</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24</a:t>
            </a:fld>
            <a:endParaRPr lang="zh-TW" altLang="en-US"/>
          </a:p>
        </p:txBody>
      </p:sp>
    </p:spTree>
    <p:extLst>
      <p:ext uri="{BB962C8B-B14F-4D97-AF65-F5344CB8AC3E}">
        <p14:creationId xmlns:p14="http://schemas.microsoft.com/office/powerpoint/2010/main" val="1765875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Click on any of the recommended models. Take QXG-25G2SF-E810 as a sample case, you can see the brand, model, specification, and compatible QNAP products. Above is all of the product specification and information of QXG-25G2SF-E810 25GbE High Speed Network Expansion Card.</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25</a:t>
            </a:fld>
            <a:endParaRPr lang="zh-TW" altLang="en-US"/>
          </a:p>
        </p:txBody>
      </p:sp>
    </p:spTree>
    <p:extLst>
      <p:ext uri="{BB962C8B-B14F-4D97-AF65-F5344CB8AC3E}">
        <p14:creationId xmlns:p14="http://schemas.microsoft.com/office/powerpoint/2010/main" val="2222353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Next, we will move on to the QXG-25G2SF-E810 performance test, which includes file write, read, upload and download.</a:t>
            </a:r>
            <a:endParaRPr lang="zh-TW" altLang="en-US"/>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26</a:t>
            </a:fld>
            <a:endParaRPr lang="zh-TW" altLang="en-US"/>
          </a:p>
        </p:txBody>
      </p:sp>
    </p:spTree>
    <p:extLst>
      <p:ext uri="{BB962C8B-B14F-4D97-AF65-F5344CB8AC3E}">
        <p14:creationId xmlns:p14="http://schemas.microsoft.com/office/powerpoint/2010/main" val="2583508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Let we start the live demo session right away. I will demo file writing and file reading. The demo environment is IOmeter, 2-port 25GbE network, 1MB Sequential Transmission, 5 seconds ramp up time and 10 seconds seq run time. The device used is QNAP NAS TS-h2287XU-RP with QXG-25G2SF-E810.</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27</a:t>
            </a:fld>
            <a:endParaRPr lang="zh-TW" altLang="en-US"/>
          </a:p>
        </p:txBody>
      </p:sp>
    </p:spTree>
    <p:extLst>
      <p:ext uri="{BB962C8B-B14F-4D97-AF65-F5344CB8AC3E}">
        <p14:creationId xmlns:p14="http://schemas.microsoft.com/office/powerpoint/2010/main" val="1939641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This part is the performance data of the QXG-25G2SF-E810 network expansion card measured in the QNAP lab. Below is the information of the test environment. You can see that the write and read speeds both reached 2954 MB/s with one 25GbE port, and 4173 MB/s and 5908 MB/s with two 25GbE ports.</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28</a:t>
            </a:fld>
            <a:endParaRPr lang="zh-TW" altLang="en-US"/>
          </a:p>
        </p:txBody>
      </p:sp>
    </p:spTree>
    <p:extLst>
      <p:ext uri="{BB962C8B-B14F-4D97-AF65-F5344CB8AC3E}">
        <p14:creationId xmlns:p14="http://schemas.microsoft.com/office/powerpoint/2010/main" val="957533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This part is the test data of file upload and download, test environment can be seen in the test environment information below. With one 25GbE port, the upload and download reached 2472 MB/s and 2340 MB/s respectively, while with two 25GbE ports, the upload and download reached 3109 MB/s and 3443 MB/s respectively.</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29</a:t>
            </a:fld>
            <a:endParaRPr lang="zh-TW" altLang="en-US"/>
          </a:p>
        </p:txBody>
      </p:sp>
    </p:spTree>
    <p:extLst>
      <p:ext uri="{BB962C8B-B14F-4D97-AF65-F5344CB8AC3E}">
        <p14:creationId xmlns:p14="http://schemas.microsoft.com/office/powerpoint/2010/main" val="3049292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The last part is how to easily build a 25GbE network environment with QNAP's new 25GbE high-speed network card, QXG-25G2SF-E810.</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30</a:t>
            </a:fld>
            <a:endParaRPr lang="zh-TW" altLang="en-US"/>
          </a:p>
        </p:txBody>
      </p:sp>
    </p:spTree>
    <p:extLst>
      <p:ext uri="{BB962C8B-B14F-4D97-AF65-F5344CB8AC3E}">
        <p14:creationId xmlns:p14="http://schemas.microsoft.com/office/powerpoint/2010/main" val="2578048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With QNAP NAS and high-speed network switches, using multiple QXG-25G2SF-E810 25GbE network expansion cards to create a smooth, secure, and scalable high-speed 25GbE network environment for individual users or teams at an affordable budget.</a:t>
            </a:r>
            <a:endParaRPr lang="zh-TW"/>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31</a:t>
            </a:fld>
            <a:endParaRPr lang="zh-TW" altLang="en-US"/>
          </a:p>
        </p:txBody>
      </p:sp>
    </p:spTree>
    <p:extLst>
      <p:ext uri="{BB962C8B-B14F-4D97-AF65-F5344CB8AC3E}">
        <p14:creationId xmlns:p14="http://schemas.microsoft.com/office/powerpoint/2010/main" val="134034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Moving on to the main event of the day, QNAP's new 25GbE network expansion card, the QXG-25G2SF-E810, I'll start with an overview of the card's specifications, followed by a performance test, and finally, a scenario in which the card can be used to easily upgrade to a 25GbE network.</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4</a:t>
            </a:fld>
            <a:endParaRPr lang="zh-TW" altLang="en-US"/>
          </a:p>
        </p:txBody>
      </p:sp>
    </p:spTree>
    <p:extLst>
      <p:ext uri="{BB962C8B-B14F-4D97-AF65-F5344CB8AC3E}">
        <p14:creationId xmlns:p14="http://schemas.microsoft.com/office/powerpoint/2010/main" val="3063637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In addition to TS-h2287XU-RP, QNAP also offers a wide range of 25GbE expandable NAS models, from Enterprise to SMB NAS, Rackmount to Tower, QNAP has a complete lineup of NAS products to satisfy your diverse needs, and tailor-made for you to choose the QNAP NAS that best meets your needs. For more information about the QNAP NAS that can support the QXG-25G2SF-E810 25GbE network expansion card, you can either directly click the link below, or go to the official website of QNAP to check out the compatibility list.</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32</a:t>
            </a:fld>
            <a:endParaRPr lang="zh-TW" altLang="en-US"/>
          </a:p>
        </p:txBody>
      </p:sp>
    </p:spTree>
    <p:extLst>
      <p:ext uri="{BB962C8B-B14F-4D97-AF65-F5344CB8AC3E}">
        <p14:creationId xmlns:p14="http://schemas.microsoft.com/office/powerpoint/2010/main" val="267582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For the 25GbE-supported high-speed switch, you can see the QSW-M7308R-4X, which QNAP expects to launch in October 2023, is a managed network switch with four 100GbE and eight 25GbE ports. The QSW-M7308R-4X has four 100GbE QSFP28 ports supporting 100G/1G dual speed and eight 25GbE SFP28 ports supporting 25G/5G/2.5G/1G/100M five speeds with a total bandwidth of up to 1,200Gbps, and supports Forward Error Correction (FEC) for seamless connectivity with the QXG-25G2SF-E810.</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33</a:t>
            </a:fld>
            <a:endParaRPr lang="zh-TW" altLang="en-US"/>
          </a:p>
        </p:txBody>
      </p:sp>
    </p:spTree>
    <p:extLst>
      <p:ext uri="{BB962C8B-B14F-4D97-AF65-F5344CB8AC3E}">
        <p14:creationId xmlns:p14="http://schemas.microsoft.com/office/powerpoint/2010/main" val="3508121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 also offers a complete line of 10GbE and 25GbE accessories, so you don't have to worry about where to buy the network accessories you'll need when using the QXG-25G2SF-E810. Including cables and fiber optic adapters, QNAP provides you with a complete product experience.</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34</a:t>
            </a:fld>
            <a:endParaRPr lang="zh-TW" altLang="en-US"/>
          </a:p>
        </p:txBody>
      </p:sp>
    </p:spTree>
    <p:extLst>
      <p:ext uri="{BB962C8B-B14F-4D97-AF65-F5344CB8AC3E}">
        <p14:creationId xmlns:p14="http://schemas.microsoft.com/office/powerpoint/2010/main" val="524177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 QXG-25G2SF-E810 25GbE High-Speed Network Expansion Card is the best choice for upgrading your 25GbE network into the high-speed network era!</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35</a:t>
            </a:fld>
            <a:endParaRPr lang="zh-TW" altLang="en-US"/>
          </a:p>
        </p:txBody>
      </p:sp>
    </p:spTree>
    <p:extLst>
      <p:ext uri="{BB962C8B-B14F-4D97-AF65-F5344CB8AC3E}">
        <p14:creationId xmlns:p14="http://schemas.microsoft.com/office/powerpoint/2010/main" val="3230993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QNAP's new QXG-25G2SF-E810 is a dual-port 25GbE SFP28 half-height NIC that utilizes Intel's E810-XXVAN2 network chip. Equipped with two SFP28 interfaces, it supports 25GbE SFP28 and 10GbE SFP+ at dual speeds and supports PCIe Gen4 and is compatible with PCIe Gen3. In addition, QNAP also has a 25GbE SFP28 cable available for purchase at the eShop.</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6</a:t>
            </a:fld>
            <a:endParaRPr lang="zh-TW" altLang="en-US"/>
          </a:p>
        </p:txBody>
      </p:sp>
    </p:spTree>
    <p:extLst>
      <p:ext uri="{BB962C8B-B14F-4D97-AF65-F5344CB8AC3E}">
        <p14:creationId xmlns:p14="http://schemas.microsoft.com/office/powerpoint/2010/main" val="779999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The QXG-25G2SF-E810 has been carefully designed to fit into most chassis. The card comes pre-installed with a half-height Low Profile bracket, and a full-height Full Height bracket and a QNAP dedicated tablet stand are included with the card.</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7</a:t>
            </a:fld>
            <a:endParaRPr lang="zh-TW" altLang="en-US"/>
          </a:p>
        </p:txBody>
      </p:sp>
    </p:spTree>
    <p:extLst>
      <p:ext uri="{BB962C8B-B14F-4D97-AF65-F5344CB8AC3E}">
        <p14:creationId xmlns:p14="http://schemas.microsoft.com/office/powerpoint/2010/main" val="393526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ea typeface="新細明體"/>
              </a:rPr>
              <a:t>Next, we move on to the QXG-25G2SF-E810's exterior configuration, which can be divided into three main parts. First, there are the two 25GbE SFP28 ports in the blue block on the left hand side; and then, we can see on the left hand side, the green block on the upper part is the Chip Cooling Module and fan specially designed for this card, which is designed to maximize the contact area of the chipset, and there are a large number of cooling fins. In the center is a cooling fan that you would be really hard to find on other 25GbE cards. The combination of these two features provides comprehensive cooling to keep the chip at peak performance. The pink area below is the gold finger of this card, which uses PCI express Gen4 x8 specification. This interface provides a theoretical bandwidth of up to 128Gbit/s and downward support for PCI express Gen3, so you don't have to worry about your device only having PCI express Gen3 and not being able to use this card.</a:t>
            </a:r>
            <a:endParaRPr lang="zh-TW">
              <a:ea typeface="新細明體"/>
            </a:endParaRPr>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8</a:t>
            </a:fld>
            <a:endParaRPr lang="zh-TW" altLang="en-US"/>
          </a:p>
        </p:txBody>
      </p:sp>
    </p:spTree>
    <p:extLst>
      <p:ext uri="{BB962C8B-B14F-4D97-AF65-F5344CB8AC3E}">
        <p14:creationId xmlns:p14="http://schemas.microsoft.com/office/powerpoint/2010/main" val="357959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Next I will introduce the features of QXG-25G2SF-E810 one by one. This card utilizes a PCI express Gen4 high-speed data bus, which provides more flexibility, more bandwidth, and would be the best solution for data-intensive work. As you can see on the right hand side, Gen4 has twice the bandwidth of Gen3, up to 16GT/S, so your device only needs Gen4 x4 to fully utilize the QXG-25G2SF-E810's dual-port 25GbE X2 for a total of 50GbE transfer potential. In addition, the PCIe interface used by major manufacturers in the market is gradually moving from Gen3 to Gen4, so it is particularly important to equip hardware devices with complete Gen4 interfaces to fully utilize the high bandwidth characteristics of Gen4 in the future when the amount of data will only continue to multiply.</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9</a:t>
            </a:fld>
            <a:endParaRPr lang="zh-TW" altLang="en-US"/>
          </a:p>
        </p:txBody>
      </p:sp>
    </p:spTree>
    <p:extLst>
      <p:ext uri="{BB962C8B-B14F-4D97-AF65-F5344CB8AC3E}">
        <p14:creationId xmlns:p14="http://schemas.microsoft.com/office/powerpoint/2010/main" val="829307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Unlimited remote storage, the QXG-25G2SF-E810's iSCSI function allows you to break the limit of storage boundaries. Initiator encapsulates SCSI commands and data in TCP/IP packets via iSCSI, and transmits them to Target via the IP network. iSCSI allows computers to connect to a remote device via the IP network, making it as easy as if the device were on-site. It provides great convenience and flexibility for data storage, virtualization, etc., and realizes seamless integration between different devices.</a:t>
            </a:r>
            <a:endParaRPr lang="zh-TW"/>
          </a:p>
          <a:p>
            <a:endParaRPr lang="en-US" altLang="zh-TW">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10</a:t>
            </a:fld>
            <a:endParaRPr lang="zh-TW" altLang="en-US"/>
          </a:p>
        </p:txBody>
      </p:sp>
    </p:spTree>
    <p:extLst>
      <p:ext uri="{BB962C8B-B14F-4D97-AF65-F5344CB8AC3E}">
        <p14:creationId xmlns:p14="http://schemas.microsoft.com/office/powerpoint/2010/main" val="222965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VALN helps you take control of your network. QXG-25G2SF-E810 supports VLAN function, which can separate your network into different virtual network zones through the network switch settings, allowing you to keep different networks isolated from each other under different usage backgrounds and complexity levels, enhancing network security and realizing a more secure and orderly connection.</a:t>
            </a:r>
            <a:endParaRPr lang="zh-TW"/>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23DCE18F-8FC3-45F7-BAB5-8D48DB9C4C00}" type="slidenum">
              <a:rPr lang="zh-TW" altLang="en-US" smtClean="0"/>
              <a:t>11</a:t>
            </a:fld>
            <a:endParaRPr lang="zh-TW" altLang="en-US"/>
          </a:p>
        </p:txBody>
      </p:sp>
    </p:spTree>
    <p:extLst>
      <p:ext uri="{BB962C8B-B14F-4D97-AF65-F5344CB8AC3E}">
        <p14:creationId xmlns:p14="http://schemas.microsoft.com/office/powerpoint/2010/main" val="1424034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6" name="圖片 5" descr="一張含有 文字, 電腦, 電子產品, 筆記型電腦 的圖片&#10;&#10;自動產生的描述">
            <a:extLst>
              <a:ext uri="{FF2B5EF4-FFF2-40B4-BE49-F238E27FC236}">
                <a16:creationId xmlns:a16="http://schemas.microsoft.com/office/drawing/2014/main" id="{C04D5708-BB2D-5EF1-6E6E-7464FB81D9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Tree>
    <p:extLst>
      <p:ext uri="{BB962C8B-B14F-4D97-AF65-F5344CB8AC3E}">
        <p14:creationId xmlns:p14="http://schemas.microsoft.com/office/powerpoint/2010/main" val="3255869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7" name="圖片 6" descr="一張含有 文字, 電腦, 電子產品, 筆記型電腦 的圖片&#10;&#10;自動產生的描述">
            <a:extLst>
              <a:ext uri="{FF2B5EF4-FFF2-40B4-BE49-F238E27FC236}">
                <a16:creationId xmlns:a16="http://schemas.microsoft.com/office/drawing/2014/main" id="{F5F318D7-A805-6A67-5313-6A3B016EAF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4" name="文字方塊 3">
            <a:extLst>
              <a:ext uri="{FF2B5EF4-FFF2-40B4-BE49-F238E27FC236}">
                <a16:creationId xmlns:a16="http://schemas.microsoft.com/office/drawing/2014/main" id="{FBA3EF51-6611-22B6-9B6F-1213FF50A3C9}"/>
              </a:ext>
            </a:extLst>
          </p:cNvPr>
          <p:cNvSpPr txBox="1"/>
          <p:nvPr userDrawn="1"/>
        </p:nvSpPr>
        <p:spPr>
          <a:xfrm>
            <a:off x="691089" y="5565410"/>
            <a:ext cx="6133993" cy="461665"/>
          </a:xfrm>
          <a:prstGeom prst="rect">
            <a:avLst/>
          </a:prstGeom>
          <a:noFill/>
        </p:spPr>
        <p:txBody>
          <a:bodyPr wrap="square" rtlCol="0">
            <a:spAutoFit/>
          </a:bodyPr>
          <a:lstStyle/>
          <a:p>
            <a:pPr fontAlgn="base">
              <a:lnSpc>
                <a:spcPct val="100000"/>
              </a:lnSpc>
            </a:pPr>
            <a:r>
              <a:rPr lang="en-US" altLang="zh-TW" sz="800" spc="0">
                <a:solidFill>
                  <a:schemeClr val="accent6"/>
                </a:solidFill>
                <a:latin typeface="微軟正黑體" panose="020B0604030504040204" pitchFamily="34" charset="-120"/>
                <a:ea typeface="微軟正黑體" panose="020B0604030504040204" pitchFamily="34" charset="-120"/>
              </a:rPr>
              <a:t>Copyright© 2023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2528407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內容版面配置區 2">
            <a:extLst>
              <a:ext uri="{FF2B5EF4-FFF2-40B4-BE49-F238E27FC236}">
                <a16:creationId xmlns:a16="http://schemas.microsoft.com/office/drawing/2014/main" id="{BCF82209-DA19-C6D3-647A-F10C00D1281C}"/>
              </a:ext>
            </a:extLst>
          </p:cNvPr>
          <p:cNvSpPr>
            <a:spLocks noGrp="1"/>
          </p:cNvSpPr>
          <p:nvPr>
            <p:ph idx="1" hasCustomPrompt="1"/>
          </p:nvPr>
        </p:nvSpPr>
        <p:spPr>
          <a:xfrm>
            <a:off x="6898233" y="2293798"/>
            <a:ext cx="4776825" cy="961466"/>
          </a:xfrm>
        </p:spPr>
        <p:txBody>
          <a:bodyPr>
            <a:normAutofit/>
          </a:bodyPr>
          <a:lstStyle>
            <a:lvl1pPr marL="0" indent="0">
              <a:buNone/>
              <a:defRPr lang="zh-TW" altLang="en-US" sz="4000" b="1" kern="1200" dirty="0">
                <a:solidFill>
                  <a:srgbClr val="293237"/>
                </a:solidFill>
                <a:latin typeface="+mj-lt"/>
                <a:ea typeface="+mj-ea"/>
                <a:cs typeface="+mj-cs"/>
              </a:defRPr>
            </a:lvl1pPr>
          </a:lstStyle>
          <a:p>
            <a:pPr lvl="0"/>
            <a:r>
              <a:rPr lang="zh-TW" altLang="en-US"/>
              <a:t>編輯母片文字樣式</a:t>
            </a:r>
          </a:p>
        </p:txBody>
      </p:sp>
    </p:spTree>
    <p:extLst>
      <p:ext uri="{BB962C8B-B14F-4D97-AF65-F5344CB8AC3E}">
        <p14:creationId xmlns:p14="http://schemas.microsoft.com/office/powerpoint/2010/main" val="4159815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3" name="圖片 2" descr="一張含有 文字, 螢幕擷取畫面, Rectangle, 設計 的圖片&#10;&#10;自動產生的描述">
            <a:extLst>
              <a:ext uri="{FF2B5EF4-FFF2-40B4-BE49-F238E27FC236}">
                <a16:creationId xmlns:a16="http://schemas.microsoft.com/office/drawing/2014/main" id="{B293FE7E-4196-8E56-6ECB-28655F237C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版面配置區 1">
            <a:extLst>
              <a:ext uri="{FF2B5EF4-FFF2-40B4-BE49-F238E27FC236}">
                <a16:creationId xmlns:a16="http://schemas.microsoft.com/office/drawing/2014/main" id="{B62212D0-B1A5-DAF1-7F44-DCFF74BE0523}"/>
              </a:ext>
            </a:extLst>
          </p:cNvPr>
          <p:cNvSpPr>
            <a:spLocks noGrp="1"/>
          </p:cNvSpPr>
          <p:nvPr>
            <p:ph type="title"/>
          </p:nvPr>
        </p:nvSpPr>
        <p:spPr>
          <a:xfrm>
            <a:off x="743101" y="0"/>
            <a:ext cx="11448899" cy="1362075"/>
          </a:xfrm>
          <a:prstGeom prst="rect">
            <a:avLst/>
          </a:prstGeom>
        </p:spPr>
        <p:txBody>
          <a:bodyPr vert="horz" lIns="91440" tIns="45720" rIns="91440" bIns="45720" rtlCol="0" anchor="ctr">
            <a:normAutofit/>
          </a:bodyPr>
          <a:lstStyle>
            <a:lvl1pPr>
              <a:defRPr sz="4000" b="1">
                <a:solidFill>
                  <a:srgbClr val="293237"/>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630211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03194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2" name="圖片 1" descr="一張含有 比例模型, 玩具, 工程 的圖片&#10;&#10;自動產生的描述">
            <a:extLst>
              <a:ext uri="{FF2B5EF4-FFF2-40B4-BE49-F238E27FC236}">
                <a16:creationId xmlns:a16="http://schemas.microsoft.com/office/drawing/2014/main" id="{E29586FC-C543-B73C-F280-2FF8B204AC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Tree>
    <p:extLst>
      <p:ext uri="{BB962C8B-B14F-4D97-AF65-F5344CB8AC3E}">
        <p14:creationId xmlns:p14="http://schemas.microsoft.com/office/powerpoint/2010/main" val="1389424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96466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7" name="圖片 6" descr="一張含有 文字, 電腦, 筆記型電腦, 電子產品 的圖片&#10;&#10;自動產生的描述">
            <a:extLst>
              <a:ext uri="{FF2B5EF4-FFF2-40B4-BE49-F238E27FC236}">
                <a16:creationId xmlns:a16="http://schemas.microsoft.com/office/drawing/2014/main" id="{FC103D4C-7C4A-11B8-B297-91A7EC97B9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文字方塊 1">
            <a:extLst>
              <a:ext uri="{FF2B5EF4-FFF2-40B4-BE49-F238E27FC236}">
                <a16:creationId xmlns:a16="http://schemas.microsoft.com/office/drawing/2014/main" id="{FD31092F-D104-F61E-AF9C-72F3792B3431}"/>
              </a:ext>
            </a:extLst>
          </p:cNvPr>
          <p:cNvSpPr txBox="1"/>
          <p:nvPr userDrawn="1"/>
        </p:nvSpPr>
        <p:spPr>
          <a:xfrm>
            <a:off x="691089" y="5565410"/>
            <a:ext cx="6133993" cy="439031"/>
          </a:xfrm>
          <a:prstGeom prst="rect">
            <a:avLst/>
          </a:prstGeom>
          <a:noFill/>
        </p:spPr>
        <p:txBody>
          <a:bodyPr wrap="square" rtlCol="0">
            <a:spAutoFit/>
          </a:bodyPr>
          <a:lstStyle/>
          <a:p>
            <a:pPr fontAlgn="base">
              <a:lnSpc>
                <a:spcPct val="150000"/>
              </a:lnSpc>
            </a:pPr>
            <a:r>
              <a:rPr lang="en-US" altLang="zh-TW" sz="800" spc="0">
                <a:solidFill>
                  <a:schemeClr val="accent6"/>
                </a:solidFill>
                <a:latin typeface="微軟正黑體" panose="020B0604030504040204" pitchFamily="34" charset="-120"/>
                <a:ea typeface="微軟正黑體" panose="020B0604030504040204" pitchFamily="34" charset="-120"/>
              </a:rPr>
              <a:t>©2023</a:t>
            </a:r>
            <a:r>
              <a:rPr lang="zh-TW" altLang="zh-TW" sz="800" spc="0">
                <a:solidFill>
                  <a:schemeClr val="accent6"/>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endParaRPr lang="en-US" altLang="zh-TW" sz="800" spc="0">
              <a:solidFill>
                <a:schemeClr val="accent6"/>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28407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內容版面配置區 2">
            <a:extLst>
              <a:ext uri="{FF2B5EF4-FFF2-40B4-BE49-F238E27FC236}">
                <a16:creationId xmlns:a16="http://schemas.microsoft.com/office/drawing/2014/main" id="{BCF82209-DA19-C6D3-647A-F10C00D1281C}"/>
              </a:ext>
            </a:extLst>
          </p:cNvPr>
          <p:cNvSpPr>
            <a:spLocks noGrp="1"/>
          </p:cNvSpPr>
          <p:nvPr>
            <p:ph idx="1" hasCustomPrompt="1"/>
          </p:nvPr>
        </p:nvSpPr>
        <p:spPr>
          <a:xfrm>
            <a:off x="6898233" y="2293798"/>
            <a:ext cx="4776825" cy="961466"/>
          </a:xfrm>
        </p:spPr>
        <p:txBody>
          <a:bodyPr>
            <a:normAutofit/>
          </a:bodyPr>
          <a:lstStyle>
            <a:lvl1pPr marL="0" indent="0">
              <a:buNone/>
              <a:defRPr lang="zh-TW" altLang="en-US" sz="4000" b="1" kern="1200" dirty="0">
                <a:solidFill>
                  <a:srgbClr val="293237"/>
                </a:solidFill>
                <a:latin typeface="+mj-lt"/>
                <a:ea typeface="+mj-ea"/>
                <a:cs typeface="+mj-cs"/>
              </a:defRPr>
            </a:lvl1pPr>
          </a:lstStyle>
          <a:p>
            <a:pPr lvl="0"/>
            <a:r>
              <a:rPr lang="zh-TW" altLang="en-US"/>
              <a:t>編輯母片文字樣式</a:t>
            </a:r>
          </a:p>
        </p:txBody>
      </p:sp>
    </p:spTree>
    <p:extLst>
      <p:ext uri="{BB962C8B-B14F-4D97-AF65-F5344CB8AC3E}">
        <p14:creationId xmlns:p14="http://schemas.microsoft.com/office/powerpoint/2010/main" val="415981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4" name="圖片 3" descr="一張含有 文字, 螢幕擷取畫面, Rectangle, 設計 的圖片&#10;&#10;自動產生的描述">
            <a:extLst>
              <a:ext uri="{FF2B5EF4-FFF2-40B4-BE49-F238E27FC236}">
                <a16:creationId xmlns:a16="http://schemas.microsoft.com/office/drawing/2014/main" id="{DE24514B-FED6-8335-20B3-1098B181A4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版面配置區 1">
            <a:extLst>
              <a:ext uri="{FF2B5EF4-FFF2-40B4-BE49-F238E27FC236}">
                <a16:creationId xmlns:a16="http://schemas.microsoft.com/office/drawing/2014/main" id="{B62212D0-B1A5-DAF1-7F44-DCFF74BE0523}"/>
              </a:ext>
            </a:extLst>
          </p:cNvPr>
          <p:cNvSpPr>
            <a:spLocks noGrp="1"/>
          </p:cNvSpPr>
          <p:nvPr>
            <p:ph type="title"/>
          </p:nvPr>
        </p:nvSpPr>
        <p:spPr>
          <a:xfrm>
            <a:off x="743101" y="0"/>
            <a:ext cx="11448899" cy="1352551"/>
          </a:xfrm>
          <a:prstGeom prst="rect">
            <a:avLst/>
          </a:prstGeom>
        </p:spPr>
        <p:txBody>
          <a:bodyPr vert="horz" lIns="91440" tIns="45720" rIns="91440" bIns="45720" rtlCol="0" anchor="ctr">
            <a:normAutofit/>
          </a:bodyPr>
          <a:lstStyle>
            <a:lvl1pPr>
              <a:defRPr sz="4000" b="1">
                <a:solidFill>
                  <a:srgbClr val="293237"/>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630211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0319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3" name="圖片 2" descr="一張含有 比例模型, 玩具, 工程 的圖片&#10;&#10;自動產生的描述">
            <a:extLst>
              <a:ext uri="{FF2B5EF4-FFF2-40B4-BE49-F238E27FC236}">
                <a16:creationId xmlns:a16="http://schemas.microsoft.com/office/drawing/2014/main" id="{91E020E5-1BA3-AC04-8F02-38E9B3CE2F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Tree>
    <p:extLst>
      <p:ext uri="{BB962C8B-B14F-4D97-AF65-F5344CB8AC3E}">
        <p14:creationId xmlns:p14="http://schemas.microsoft.com/office/powerpoint/2010/main" val="1389424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3960BA3-B510-0485-D12A-B6429C733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96466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211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6" name="圖片 5" descr="一張含有 文字, 電腦, 電子產品, 筆記型電腦 的圖片&#10;&#10;自動產生的描述">
            <a:extLst>
              <a:ext uri="{FF2B5EF4-FFF2-40B4-BE49-F238E27FC236}">
                <a16:creationId xmlns:a16="http://schemas.microsoft.com/office/drawing/2014/main" id="{654B0AE5-EC17-3FB5-99A2-6CEFD84FE6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Tree>
    <p:extLst>
      <p:ext uri="{BB962C8B-B14F-4D97-AF65-F5344CB8AC3E}">
        <p14:creationId xmlns:p14="http://schemas.microsoft.com/office/powerpoint/2010/main" val="3255869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FACCD-573B-4762-BEC8-E7C4C2353720}" type="datetimeFigureOut">
              <a:rPr lang="zh-TW" altLang="en-US" smtClean="0"/>
              <a:t>2023/9/13</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D8AE5-4558-4E7F-80E5-A732C078B835}" type="slidenum">
              <a:rPr lang="zh-TW" altLang="en-US" smtClean="0"/>
              <a:t>‹#›</a:t>
            </a:fld>
            <a:endParaRPr lang="zh-TW" altLang="en-US"/>
          </a:p>
        </p:txBody>
      </p:sp>
    </p:spTree>
    <p:extLst>
      <p:ext uri="{BB962C8B-B14F-4D97-AF65-F5344CB8AC3E}">
        <p14:creationId xmlns:p14="http://schemas.microsoft.com/office/powerpoint/2010/main" val="347305091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69" r:id="rId8"/>
    <p:sldLayoutId id="2147483649" r:id="rId9"/>
    <p:sldLayoutId id="2147483664" r:id="rId10"/>
    <p:sldLayoutId id="2147483660" r:id="rId11"/>
    <p:sldLayoutId id="2147483661" r:id="rId12"/>
    <p:sldLayoutId id="2147483662" r:id="rId13"/>
    <p:sldLayoutId id="2147483663"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s://www.intel.com/content/www/us/en/download/2593/administrative-tools-for-intel-network-adapters.html" TargetMode="External"/><Relationship Id="rId3" Type="http://schemas.openxmlformats.org/officeDocument/2006/relationships/image" Target="../media/image32.png"/><Relationship Id="rId7" Type="http://schemas.openxmlformats.org/officeDocument/2006/relationships/hyperlink" Target="https://www.intel.com/content/www/us/en/download/19630/intel-network-adapter-driver-for-e810-series-devices-under-linux.html"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www.intel.com/content/www/us/en/download/706171/intel-network-adapter-driver-for-windows-server-2022.html" TargetMode="External"/><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31_1326664A.xml"/><Relationship Id="rId7" Type="http://schemas.openxmlformats.org/officeDocument/2006/relationships/hyperlink" Target="https://www.storagenewsletter.com/2022/07/14/hdd-shipments-drop-to-45-million-down-31-to-35-y-y/"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hyperlink" Target="https://www.tomshardware.com/news/hdd-shipments-plummet-yoy" TargetMode="External"/><Relationship Id="rId4" Type="http://schemas.openxmlformats.org/officeDocument/2006/relationships/hyperlink" Target="https://www.eetasia.com/overstocked-supply-chain-to-drive-nand-flash-price-declines-of-8-13-in-3q22/#:~:text=Due%20to%20the%20rapid%20deterioration%20of%20the%20balance,Flash%20output%20and%20process%20advancement%2C%20according%20to%20TrendForc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qnap.com/service/product-warranty/en/"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www.qnap.com/en/compatibility/"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51.png"/><Relationship Id="rId7"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30.xml"/><Relationship Id="rId16" Type="http://schemas.openxmlformats.org/officeDocument/2006/relationships/image" Target="../media/image69.png"/><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hyperlink" Target="https://www.qnap.com/en/compatibility/" TargetMode="External"/><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33_159768B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33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171575" y="1511195"/>
            <a:ext cx="9662236" cy="1077218"/>
          </a:xfrm>
          <a:prstGeom prst="rect">
            <a:avLst/>
          </a:prstGeom>
          <a:noFill/>
        </p:spPr>
        <p:txBody>
          <a:bodyPr wrap="square" rtlCol="0">
            <a:spAutoFit/>
          </a:bodyPr>
          <a:lstStyle/>
          <a:p>
            <a:r>
              <a:rPr lang="en-US" altLang="zh-TW" sz="1600"/>
              <a:t>QXG-25G2SF-E810 supports iSCSI, which simplifies storage management while realizing high-speed access to enhance operational efficiency, and through the network, it realizes remote storage to achieve unlimited storage access, and in the virtualization environment, it can achieve seamless integration of virtual machines and storage devices, giving you an efficient and flexible storage solution.</a:t>
            </a:r>
          </a:p>
        </p:txBody>
      </p:sp>
      <p:sp>
        <p:nvSpPr>
          <p:cNvPr id="12" name="矩形 11"/>
          <p:cNvSpPr/>
          <p:nvPr/>
        </p:nvSpPr>
        <p:spPr>
          <a:xfrm>
            <a:off x="3051053" y="2855390"/>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Initiator</a:t>
            </a:r>
            <a:endParaRPr lang="zh-TW" altLang="en-US" b="1">
              <a:solidFill>
                <a:schemeClr val="tx1"/>
              </a:solidFill>
            </a:endParaRPr>
          </a:p>
        </p:txBody>
      </p:sp>
      <p:sp>
        <p:nvSpPr>
          <p:cNvPr id="13" name="矩形 12"/>
          <p:cNvSpPr/>
          <p:nvPr/>
        </p:nvSpPr>
        <p:spPr>
          <a:xfrm>
            <a:off x="3051053" y="3605043"/>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SCSI</a:t>
            </a:r>
            <a:endParaRPr lang="zh-TW" altLang="en-US" b="1">
              <a:solidFill>
                <a:schemeClr val="tx1"/>
              </a:solidFill>
            </a:endParaRPr>
          </a:p>
        </p:txBody>
      </p:sp>
      <p:sp>
        <p:nvSpPr>
          <p:cNvPr id="14" name="矩形 13"/>
          <p:cNvSpPr/>
          <p:nvPr/>
        </p:nvSpPr>
        <p:spPr>
          <a:xfrm>
            <a:off x="3051053" y="4392284"/>
            <a:ext cx="1970600" cy="449246"/>
          </a:xfrm>
          <a:prstGeom prst="rect">
            <a:avLst/>
          </a:prstGeom>
          <a:solidFill>
            <a:srgbClr val="5B9BD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rPr>
              <a:t>iSCSI</a:t>
            </a:r>
            <a:endParaRPr lang="zh-TW" altLang="en-US" b="1">
              <a:solidFill>
                <a:schemeClr val="bg1"/>
              </a:solidFill>
            </a:endParaRPr>
          </a:p>
        </p:txBody>
      </p:sp>
      <p:sp>
        <p:nvSpPr>
          <p:cNvPr id="15" name="矩形 14"/>
          <p:cNvSpPr/>
          <p:nvPr/>
        </p:nvSpPr>
        <p:spPr>
          <a:xfrm>
            <a:off x="3051053" y="5175154"/>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TCP/IP</a:t>
            </a:r>
            <a:endParaRPr lang="zh-TW" altLang="en-US" b="1">
              <a:solidFill>
                <a:schemeClr val="tx1"/>
              </a:solidFill>
            </a:endParaRPr>
          </a:p>
        </p:txBody>
      </p:sp>
      <p:sp>
        <p:nvSpPr>
          <p:cNvPr id="17" name="矩形 16"/>
          <p:cNvSpPr/>
          <p:nvPr/>
        </p:nvSpPr>
        <p:spPr>
          <a:xfrm>
            <a:off x="7187057" y="2855390"/>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Target</a:t>
            </a:r>
            <a:endParaRPr lang="zh-TW" altLang="en-US" b="1">
              <a:solidFill>
                <a:schemeClr val="tx1"/>
              </a:solidFill>
            </a:endParaRPr>
          </a:p>
        </p:txBody>
      </p:sp>
      <p:sp>
        <p:nvSpPr>
          <p:cNvPr id="18" name="矩形 17"/>
          <p:cNvSpPr/>
          <p:nvPr/>
        </p:nvSpPr>
        <p:spPr>
          <a:xfrm>
            <a:off x="7187057" y="3605043"/>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SCSI</a:t>
            </a:r>
            <a:endParaRPr lang="zh-TW" altLang="en-US" b="1">
              <a:solidFill>
                <a:schemeClr val="tx1"/>
              </a:solidFill>
            </a:endParaRPr>
          </a:p>
        </p:txBody>
      </p:sp>
      <p:sp>
        <p:nvSpPr>
          <p:cNvPr id="19" name="矩形 18"/>
          <p:cNvSpPr/>
          <p:nvPr/>
        </p:nvSpPr>
        <p:spPr>
          <a:xfrm>
            <a:off x="7187057" y="4392284"/>
            <a:ext cx="1970600" cy="449246"/>
          </a:xfrm>
          <a:prstGeom prst="rect">
            <a:avLst/>
          </a:prstGeom>
          <a:solidFill>
            <a:srgbClr val="5B9BD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bg1"/>
                </a:solidFill>
              </a:rPr>
              <a:t>iSCSI</a:t>
            </a:r>
            <a:endParaRPr lang="zh-TW" altLang="en-US" b="1">
              <a:solidFill>
                <a:schemeClr val="bg1"/>
              </a:solidFill>
            </a:endParaRPr>
          </a:p>
        </p:txBody>
      </p:sp>
      <p:sp>
        <p:nvSpPr>
          <p:cNvPr id="20" name="矩形 19"/>
          <p:cNvSpPr/>
          <p:nvPr/>
        </p:nvSpPr>
        <p:spPr>
          <a:xfrm>
            <a:off x="7187057" y="5175154"/>
            <a:ext cx="1970600" cy="449246"/>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solidFill>
                  <a:schemeClr val="tx1"/>
                </a:solidFill>
              </a:rPr>
              <a:t>TCP/IP</a:t>
            </a:r>
            <a:endParaRPr lang="zh-TW" altLang="en-US" b="1">
              <a:solidFill>
                <a:schemeClr val="tx1"/>
              </a:solidFill>
            </a:endParaRPr>
          </a:p>
        </p:txBody>
      </p:sp>
      <p:cxnSp>
        <p:nvCxnSpPr>
          <p:cNvPr id="25" name="肘形接點 24"/>
          <p:cNvCxnSpPr>
            <a:cxnSpLocks/>
            <a:stCxn id="15" idx="2"/>
          </p:cNvCxnSpPr>
          <p:nvPr/>
        </p:nvCxnSpPr>
        <p:spPr>
          <a:xfrm rot="16200000" flipH="1">
            <a:off x="4380200" y="5280552"/>
            <a:ext cx="557349" cy="1245043"/>
          </a:xfrm>
          <a:prstGeom prst="bentConnector2">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肘形接點 26"/>
          <p:cNvCxnSpPr>
            <a:cxnSpLocks/>
            <a:endCxn id="20" idx="2"/>
          </p:cNvCxnSpPr>
          <p:nvPr/>
        </p:nvCxnSpPr>
        <p:spPr>
          <a:xfrm flipV="1">
            <a:off x="7185347" y="5624400"/>
            <a:ext cx="987010" cy="557349"/>
          </a:xfrm>
          <a:prstGeom prst="bentConnector2">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14" idx="2"/>
            <a:endCxn id="15" idx="0"/>
          </p:cNvCxnSpPr>
          <p:nvPr/>
        </p:nvCxnSpPr>
        <p:spPr>
          <a:xfrm>
            <a:off x="4036353" y="4841530"/>
            <a:ext cx="0" cy="333624"/>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a:stCxn id="13" idx="2"/>
            <a:endCxn id="14" idx="0"/>
          </p:cNvCxnSpPr>
          <p:nvPr/>
        </p:nvCxnSpPr>
        <p:spPr>
          <a:xfrm>
            <a:off x="4036353" y="4054289"/>
            <a:ext cx="0" cy="337995"/>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a:stCxn id="18" idx="2"/>
            <a:endCxn id="19" idx="0"/>
          </p:cNvCxnSpPr>
          <p:nvPr/>
        </p:nvCxnSpPr>
        <p:spPr>
          <a:xfrm>
            <a:off x="8172357" y="4054289"/>
            <a:ext cx="0" cy="337995"/>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a:stCxn id="19" idx="2"/>
            <a:endCxn id="20" idx="0"/>
          </p:cNvCxnSpPr>
          <p:nvPr/>
        </p:nvCxnSpPr>
        <p:spPr>
          <a:xfrm>
            <a:off x="8172357" y="4841530"/>
            <a:ext cx="0" cy="333624"/>
          </a:xfrm>
          <a:prstGeom prst="straightConnector1">
            <a:avLst/>
          </a:prstGeom>
          <a:ln w="38100">
            <a:solidFill>
              <a:srgbClr val="70869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AD60EEFF-EAC8-C841-B1AC-C82AC74566E1}"/>
              </a:ext>
            </a:extLst>
          </p:cNvPr>
          <p:cNvSpPr>
            <a:spLocks noGrp="1"/>
          </p:cNvSpPr>
          <p:nvPr>
            <p:ph type="title"/>
          </p:nvPr>
        </p:nvSpPr>
        <p:spPr>
          <a:xfrm>
            <a:off x="743102" y="0"/>
            <a:ext cx="11448898" cy="1350335"/>
          </a:xfrm>
        </p:spPr>
        <p:txBody>
          <a:bodyPr>
            <a:normAutofit/>
          </a:bodyPr>
          <a:lstStyle/>
          <a:p>
            <a:pPr>
              <a:lnSpc>
                <a:spcPct val="100000"/>
              </a:lnSpc>
            </a:pPr>
            <a:r>
              <a:rPr lang="en-US" altLang="zh-TW">
                <a:latin typeface="+mj-lt"/>
                <a:ea typeface="+mj-ea"/>
              </a:rPr>
              <a:t>iSCSI Support for Fast Storage Connection  </a:t>
            </a:r>
            <a:endParaRPr lang="zh-TW" altLang="en-US">
              <a:latin typeface="+mj-lt"/>
              <a:ea typeface="+mj-ea"/>
            </a:endParaRPr>
          </a:p>
        </p:txBody>
      </p:sp>
      <p:pic>
        <p:nvPicPr>
          <p:cNvPr id="7" name="圖形 6" descr="雲朵 外框">
            <a:extLst>
              <a:ext uri="{FF2B5EF4-FFF2-40B4-BE49-F238E27FC236}">
                <a16:creationId xmlns:a16="http://schemas.microsoft.com/office/drawing/2014/main" id="{06CFD195-F5BB-EEBC-EBDB-D60A9DEA867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2839" b="21684"/>
          <a:stretch/>
        </p:blipFill>
        <p:spPr>
          <a:xfrm>
            <a:off x="5120101" y="5399777"/>
            <a:ext cx="2228250" cy="1236146"/>
          </a:xfrm>
          <a:prstGeom prst="rect">
            <a:avLst/>
          </a:prstGeom>
        </p:spPr>
      </p:pic>
      <p:sp>
        <p:nvSpPr>
          <p:cNvPr id="10" name="文字方塊 9">
            <a:extLst>
              <a:ext uri="{FF2B5EF4-FFF2-40B4-BE49-F238E27FC236}">
                <a16:creationId xmlns:a16="http://schemas.microsoft.com/office/drawing/2014/main" id="{12E139E9-0C90-E236-6C78-ACDB86D92105}"/>
              </a:ext>
            </a:extLst>
          </p:cNvPr>
          <p:cNvSpPr txBox="1"/>
          <p:nvPr/>
        </p:nvSpPr>
        <p:spPr>
          <a:xfrm>
            <a:off x="5662342" y="5780409"/>
            <a:ext cx="1143768" cy="646331"/>
          </a:xfrm>
          <a:prstGeom prst="rect">
            <a:avLst/>
          </a:prstGeom>
          <a:noFill/>
        </p:spPr>
        <p:txBody>
          <a:bodyPr wrap="square">
            <a:spAutoFit/>
          </a:bodyPr>
          <a:lstStyle/>
          <a:p>
            <a:pPr algn="ctr"/>
            <a:r>
              <a:rPr lang="en-US" altLang="zh-TW" sz="1800" b="1">
                <a:solidFill>
                  <a:schemeClr val="tx1"/>
                </a:solidFill>
              </a:rPr>
              <a:t>IP</a:t>
            </a:r>
            <a:endParaRPr lang="en-US" altLang="zh-TW" b="1"/>
          </a:p>
          <a:p>
            <a:pPr algn="ctr"/>
            <a:r>
              <a:rPr lang="en-US" altLang="zh-TW" sz="1800" b="1">
                <a:solidFill>
                  <a:schemeClr val="tx1"/>
                </a:solidFill>
              </a:rPr>
              <a:t>Network</a:t>
            </a:r>
            <a:endParaRPr lang="zh-TW" altLang="en-US" sz="1800" b="1">
              <a:solidFill>
                <a:schemeClr val="tx1"/>
              </a:solidFill>
            </a:endParaRPr>
          </a:p>
        </p:txBody>
      </p:sp>
    </p:spTree>
    <p:extLst>
      <p:ext uri="{BB962C8B-B14F-4D97-AF65-F5344CB8AC3E}">
        <p14:creationId xmlns:p14="http://schemas.microsoft.com/office/powerpoint/2010/main" val="795052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190625" y="1527526"/>
            <a:ext cx="9734550" cy="830997"/>
          </a:xfrm>
          <a:prstGeom prst="rect">
            <a:avLst/>
          </a:prstGeom>
          <a:noFill/>
        </p:spPr>
        <p:txBody>
          <a:bodyPr wrap="square" rtlCol="0">
            <a:spAutoFit/>
          </a:bodyPr>
          <a:lstStyle/>
          <a:p>
            <a:r>
              <a:rPr lang="en-US" altLang="zh-TW" sz="1600"/>
              <a:t>QXG-25G2SF-E810 supports VLAN to help you create virtual network zones to separate your network into different areas for more secure and organized connections. It allows you to meet your different needs in a more organized and efficient way in complex network environments in different usage contexts.</a:t>
            </a:r>
          </a:p>
        </p:txBody>
      </p:sp>
      <p:sp>
        <p:nvSpPr>
          <p:cNvPr id="5" name="圓角矩形 4"/>
          <p:cNvSpPr/>
          <p:nvPr/>
        </p:nvSpPr>
        <p:spPr>
          <a:xfrm>
            <a:off x="5208181" y="3646427"/>
            <a:ext cx="1775637" cy="667624"/>
          </a:xfrm>
          <a:prstGeom prst="roundRect">
            <a:avLst>
              <a:gd name="adj" fmla="val 12161"/>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a:t>Switch</a:t>
            </a:r>
            <a:endParaRPr lang="zh-TW" altLang="en-US" sz="2000" b="1"/>
          </a:p>
        </p:txBody>
      </p:sp>
      <p:sp>
        <p:nvSpPr>
          <p:cNvPr id="6" name="圓角矩形 5"/>
          <p:cNvSpPr/>
          <p:nvPr/>
        </p:nvSpPr>
        <p:spPr>
          <a:xfrm>
            <a:off x="1792625" y="4432344"/>
            <a:ext cx="3904091" cy="1681700"/>
          </a:xfrm>
          <a:prstGeom prst="roundRect">
            <a:avLst>
              <a:gd name="adj" fmla="val 6323"/>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2185689" y="4724684"/>
            <a:ext cx="683812" cy="659958"/>
          </a:xfrm>
          <a:prstGeom prst="roundRect">
            <a:avLst/>
          </a:prstGeom>
          <a:solidFill>
            <a:schemeClr val="bg1"/>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PC0</a:t>
            </a:r>
            <a:endParaRPr lang="zh-TW" altLang="en-US" sz="1600" b="1">
              <a:solidFill>
                <a:schemeClr val="tx1"/>
              </a:solidFill>
            </a:endParaRPr>
          </a:p>
        </p:txBody>
      </p:sp>
      <p:sp>
        <p:nvSpPr>
          <p:cNvPr id="9" name="圓角矩形 8"/>
          <p:cNvSpPr/>
          <p:nvPr/>
        </p:nvSpPr>
        <p:spPr>
          <a:xfrm>
            <a:off x="2994842" y="4724684"/>
            <a:ext cx="683812" cy="65995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PC1</a:t>
            </a:r>
            <a:endParaRPr lang="zh-TW" altLang="en-US" sz="1600" b="1">
              <a:solidFill>
                <a:schemeClr val="tx1"/>
              </a:solidFill>
            </a:endParaRPr>
          </a:p>
        </p:txBody>
      </p:sp>
      <p:sp>
        <p:nvSpPr>
          <p:cNvPr id="10" name="圓角矩形 9"/>
          <p:cNvSpPr/>
          <p:nvPr/>
        </p:nvSpPr>
        <p:spPr>
          <a:xfrm>
            <a:off x="3803995" y="4724684"/>
            <a:ext cx="683812" cy="65995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PC2</a:t>
            </a:r>
            <a:endParaRPr lang="zh-TW" altLang="en-US" sz="1600" b="1">
              <a:solidFill>
                <a:schemeClr val="tx1"/>
              </a:solidFill>
            </a:endParaRPr>
          </a:p>
        </p:txBody>
      </p:sp>
      <p:sp>
        <p:nvSpPr>
          <p:cNvPr id="11" name="圓角矩形 10"/>
          <p:cNvSpPr/>
          <p:nvPr/>
        </p:nvSpPr>
        <p:spPr>
          <a:xfrm>
            <a:off x="4613149" y="4724684"/>
            <a:ext cx="683812" cy="65995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PC3</a:t>
            </a:r>
            <a:endParaRPr lang="zh-TW" altLang="en-US" sz="1600" b="1">
              <a:solidFill>
                <a:schemeClr val="tx1"/>
              </a:solidFill>
            </a:endParaRPr>
          </a:p>
        </p:txBody>
      </p:sp>
      <p:sp>
        <p:nvSpPr>
          <p:cNvPr id="17" name="文字方塊 16"/>
          <p:cNvSpPr txBox="1"/>
          <p:nvPr/>
        </p:nvSpPr>
        <p:spPr>
          <a:xfrm>
            <a:off x="3029054" y="5518510"/>
            <a:ext cx="1431233" cy="400110"/>
          </a:xfrm>
          <a:prstGeom prst="rect">
            <a:avLst/>
          </a:prstGeom>
          <a:noFill/>
        </p:spPr>
        <p:txBody>
          <a:bodyPr wrap="square" lIns="91440" tIns="45720" rIns="91440" bIns="45720" rtlCol="0" anchor="t">
            <a:spAutoFit/>
          </a:bodyPr>
          <a:lstStyle/>
          <a:p>
            <a:pPr algn="ctr"/>
            <a:r>
              <a:rPr lang="en-US" altLang="zh-TW" sz="2000" b="1"/>
              <a:t>VLAN 1</a:t>
            </a:r>
            <a:endParaRPr lang="zh-TW" altLang="en-US" sz="2000" b="1"/>
          </a:p>
        </p:txBody>
      </p:sp>
      <p:pic>
        <p:nvPicPr>
          <p:cNvPr id="49" name="圖片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5901" y="2731012"/>
            <a:ext cx="1971117" cy="1232168"/>
          </a:xfrm>
          <a:prstGeom prst="rect">
            <a:avLst/>
          </a:prstGeom>
        </p:spPr>
      </p:pic>
      <p:sp>
        <p:nvSpPr>
          <p:cNvPr id="50" name="文字方塊 49"/>
          <p:cNvSpPr txBox="1"/>
          <p:nvPr/>
        </p:nvSpPr>
        <p:spPr>
          <a:xfrm>
            <a:off x="6174657" y="3021666"/>
            <a:ext cx="2616509" cy="338554"/>
          </a:xfrm>
          <a:prstGeom prst="rect">
            <a:avLst/>
          </a:prstGeom>
          <a:noFill/>
        </p:spPr>
        <p:txBody>
          <a:bodyPr wrap="square" rtlCol="0">
            <a:spAutoFit/>
          </a:bodyPr>
          <a:lstStyle/>
          <a:p>
            <a:r>
              <a:rPr lang="en-US" altLang="zh-TW" sz="1600" b="1"/>
              <a:t>QXG-25G2SF-E810</a:t>
            </a:r>
            <a:endParaRPr lang="zh-TW" altLang="en-US" b="1"/>
          </a:p>
        </p:txBody>
      </p:sp>
      <p:sp>
        <p:nvSpPr>
          <p:cNvPr id="2" name="標題 1">
            <a:extLst>
              <a:ext uri="{FF2B5EF4-FFF2-40B4-BE49-F238E27FC236}">
                <a16:creationId xmlns:a16="http://schemas.microsoft.com/office/drawing/2014/main" id="{26006103-2867-BA9E-13D6-D130BDEA1076}"/>
              </a:ext>
            </a:extLst>
          </p:cNvPr>
          <p:cNvSpPr>
            <a:spLocks noGrp="1"/>
          </p:cNvSpPr>
          <p:nvPr>
            <p:ph type="title"/>
          </p:nvPr>
        </p:nvSpPr>
        <p:spPr>
          <a:xfrm>
            <a:off x="743101" y="1"/>
            <a:ext cx="11448899" cy="1339702"/>
          </a:xfrm>
        </p:spPr>
        <p:txBody>
          <a:bodyPr>
            <a:normAutofit/>
          </a:bodyPr>
          <a:lstStyle/>
          <a:p>
            <a:pPr>
              <a:lnSpc>
                <a:spcPct val="100000"/>
              </a:lnSpc>
            </a:pPr>
            <a:r>
              <a:rPr lang="en-US" altLang="zh-TW">
                <a:latin typeface="+mj-lt"/>
                <a:ea typeface="+mj-ea"/>
              </a:rPr>
              <a:t>Flexible VLAN Support</a:t>
            </a:r>
            <a:endParaRPr lang="zh-TW" altLang="en-US">
              <a:latin typeface="+mj-lt"/>
              <a:ea typeface="+mj-ea"/>
            </a:endParaRPr>
          </a:p>
        </p:txBody>
      </p:sp>
      <p:cxnSp>
        <p:nvCxnSpPr>
          <p:cNvPr id="120" name="接點: 肘形 119">
            <a:extLst>
              <a:ext uri="{FF2B5EF4-FFF2-40B4-BE49-F238E27FC236}">
                <a16:creationId xmlns:a16="http://schemas.microsoft.com/office/drawing/2014/main" id="{A21EEDDF-8A59-FDF2-CCCE-9566D15C1A7E}"/>
              </a:ext>
            </a:extLst>
          </p:cNvPr>
          <p:cNvCxnSpPr>
            <a:cxnSpLocks/>
            <a:stCxn id="8" idx="0"/>
            <a:endCxn id="5" idx="1"/>
          </p:cNvCxnSpPr>
          <p:nvPr/>
        </p:nvCxnSpPr>
        <p:spPr>
          <a:xfrm rot="5400000" flipH="1" flipV="1">
            <a:off x="3495666" y="3012169"/>
            <a:ext cx="744445" cy="2680586"/>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接點: 肘形 120">
            <a:extLst>
              <a:ext uri="{FF2B5EF4-FFF2-40B4-BE49-F238E27FC236}">
                <a16:creationId xmlns:a16="http://schemas.microsoft.com/office/drawing/2014/main" id="{1085F398-DEBB-07ED-A5BD-F768354FA10E}"/>
              </a:ext>
            </a:extLst>
          </p:cNvPr>
          <p:cNvCxnSpPr>
            <a:cxnSpLocks/>
            <a:stCxn id="9" idx="0"/>
            <a:endCxn id="5" idx="1"/>
          </p:cNvCxnSpPr>
          <p:nvPr/>
        </p:nvCxnSpPr>
        <p:spPr>
          <a:xfrm rot="5400000" flipH="1" flipV="1">
            <a:off x="3900242" y="3416746"/>
            <a:ext cx="744445" cy="1871433"/>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接點: 肘形 140">
            <a:extLst>
              <a:ext uri="{FF2B5EF4-FFF2-40B4-BE49-F238E27FC236}">
                <a16:creationId xmlns:a16="http://schemas.microsoft.com/office/drawing/2014/main" id="{27DD8588-631D-31E3-0789-8230F6CB4FF9}"/>
              </a:ext>
            </a:extLst>
          </p:cNvPr>
          <p:cNvCxnSpPr>
            <a:cxnSpLocks/>
            <a:stCxn id="10" idx="0"/>
            <a:endCxn id="5" idx="1"/>
          </p:cNvCxnSpPr>
          <p:nvPr/>
        </p:nvCxnSpPr>
        <p:spPr>
          <a:xfrm rot="5400000" flipH="1" flipV="1">
            <a:off x="4304819" y="3821322"/>
            <a:ext cx="744445" cy="1062280"/>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接點: 肘形 143">
            <a:extLst>
              <a:ext uri="{FF2B5EF4-FFF2-40B4-BE49-F238E27FC236}">
                <a16:creationId xmlns:a16="http://schemas.microsoft.com/office/drawing/2014/main" id="{84280D0E-7557-7C7F-3CBB-FED79539DB2D}"/>
              </a:ext>
            </a:extLst>
          </p:cNvPr>
          <p:cNvCxnSpPr>
            <a:cxnSpLocks/>
            <a:stCxn id="11" idx="0"/>
            <a:endCxn id="5" idx="1"/>
          </p:cNvCxnSpPr>
          <p:nvPr/>
        </p:nvCxnSpPr>
        <p:spPr>
          <a:xfrm rot="5400000" flipH="1" flipV="1">
            <a:off x="4709396" y="4225899"/>
            <a:ext cx="744445" cy="253126"/>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7" name="圓角矩形 5">
            <a:extLst>
              <a:ext uri="{FF2B5EF4-FFF2-40B4-BE49-F238E27FC236}">
                <a16:creationId xmlns:a16="http://schemas.microsoft.com/office/drawing/2014/main" id="{17CFDF03-C2BB-9FEC-A27F-F45083A1280F}"/>
              </a:ext>
            </a:extLst>
          </p:cNvPr>
          <p:cNvSpPr/>
          <p:nvPr/>
        </p:nvSpPr>
        <p:spPr>
          <a:xfrm>
            <a:off x="6495284" y="4432344"/>
            <a:ext cx="3904091" cy="1681700"/>
          </a:xfrm>
          <a:prstGeom prst="roundRect">
            <a:avLst>
              <a:gd name="adj" fmla="val 5690"/>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8" name="圓角矩形 7">
            <a:extLst>
              <a:ext uri="{FF2B5EF4-FFF2-40B4-BE49-F238E27FC236}">
                <a16:creationId xmlns:a16="http://schemas.microsoft.com/office/drawing/2014/main" id="{E914B7C4-1EFC-13A8-721B-F7B866343B37}"/>
              </a:ext>
            </a:extLst>
          </p:cNvPr>
          <p:cNvSpPr/>
          <p:nvPr/>
        </p:nvSpPr>
        <p:spPr>
          <a:xfrm>
            <a:off x="6888348" y="4724684"/>
            <a:ext cx="683812" cy="659958"/>
          </a:xfrm>
          <a:prstGeom prst="roundRect">
            <a:avLst/>
          </a:prstGeom>
          <a:solidFill>
            <a:schemeClr val="bg1"/>
          </a:solidFill>
          <a:ln w="254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PC4</a:t>
            </a:r>
            <a:endParaRPr lang="zh-TW" altLang="en-US" sz="1600" b="1">
              <a:solidFill>
                <a:schemeClr val="tx1"/>
              </a:solidFill>
            </a:endParaRPr>
          </a:p>
        </p:txBody>
      </p:sp>
      <p:sp>
        <p:nvSpPr>
          <p:cNvPr id="169" name="圓角矩形 8">
            <a:extLst>
              <a:ext uri="{FF2B5EF4-FFF2-40B4-BE49-F238E27FC236}">
                <a16:creationId xmlns:a16="http://schemas.microsoft.com/office/drawing/2014/main" id="{903C6DF8-C38F-35DD-E6F8-85A2515B0F93}"/>
              </a:ext>
            </a:extLst>
          </p:cNvPr>
          <p:cNvSpPr/>
          <p:nvPr/>
        </p:nvSpPr>
        <p:spPr>
          <a:xfrm>
            <a:off x="7697501" y="4724684"/>
            <a:ext cx="683812" cy="65995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PC5</a:t>
            </a:r>
            <a:endParaRPr lang="zh-TW" altLang="en-US" sz="1600" b="1">
              <a:solidFill>
                <a:schemeClr val="tx1"/>
              </a:solidFill>
            </a:endParaRPr>
          </a:p>
        </p:txBody>
      </p:sp>
      <p:sp>
        <p:nvSpPr>
          <p:cNvPr id="170" name="圓角矩形 9">
            <a:extLst>
              <a:ext uri="{FF2B5EF4-FFF2-40B4-BE49-F238E27FC236}">
                <a16:creationId xmlns:a16="http://schemas.microsoft.com/office/drawing/2014/main" id="{8805EF1A-39B3-A2DD-EBCE-B5A6080993A5}"/>
              </a:ext>
            </a:extLst>
          </p:cNvPr>
          <p:cNvSpPr/>
          <p:nvPr/>
        </p:nvSpPr>
        <p:spPr>
          <a:xfrm>
            <a:off x="8506654" y="4724684"/>
            <a:ext cx="683812" cy="65995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PC6</a:t>
            </a:r>
            <a:endParaRPr lang="zh-TW" altLang="en-US" sz="1600" b="1">
              <a:solidFill>
                <a:schemeClr val="tx1"/>
              </a:solidFill>
            </a:endParaRPr>
          </a:p>
        </p:txBody>
      </p:sp>
      <p:sp>
        <p:nvSpPr>
          <p:cNvPr id="171" name="圓角矩形 10">
            <a:extLst>
              <a:ext uri="{FF2B5EF4-FFF2-40B4-BE49-F238E27FC236}">
                <a16:creationId xmlns:a16="http://schemas.microsoft.com/office/drawing/2014/main" id="{B4EA0757-C6E0-4A80-E667-D07AF1FEA865}"/>
              </a:ext>
            </a:extLst>
          </p:cNvPr>
          <p:cNvSpPr/>
          <p:nvPr/>
        </p:nvSpPr>
        <p:spPr>
          <a:xfrm>
            <a:off x="9315808" y="4724684"/>
            <a:ext cx="683812" cy="65995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PC7</a:t>
            </a:r>
            <a:endParaRPr lang="zh-TW" altLang="en-US" sz="1600" b="1">
              <a:solidFill>
                <a:schemeClr val="tx1"/>
              </a:solidFill>
            </a:endParaRPr>
          </a:p>
        </p:txBody>
      </p:sp>
      <p:sp>
        <p:nvSpPr>
          <p:cNvPr id="172" name="文字方塊 171">
            <a:extLst>
              <a:ext uri="{FF2B5EF4-FFF2-40B4-BE49-F238E27FC236}">
                <a16:creationId xmlns:a16="http://schemas.microsoft.com/office/drawing/2014/main" id="{CD0F3A81-8C48-4D3F-027B-4D8A689BA9AB}"/>
              </a:ext>
            </a:extLst>
          </p:cNvPr>
          <p:cNvSpPr txBox="1"/>
          <p:nvPr/>
        </p:nvSpPr>
        <p:spPr>
          <a:xfrm>
            <a:off x="7731713" y="5518510"/>
            <a:ext cx="1431233" cy="400110"/>
          </a:xfrm>
          <a:prstGeom prst="rect">
            <a:avLst/>
          </a:prstGeom>
          <a:noFill/>
        </p:spPr>
        <p:txBody>
          <a:bodyPr wrap="square" lIns="91440" tIns="45720" rIns="91440" bIns="45720" rtlCol="0" anchor="t">
            <a:spAutoFit/>
          </a:bodyPr>
          <a:lstStyle/>
          <a:p>
            <a:pPr algn="ctr"/>
            <a:r>
              <a:rPr lang="en-US" altLang="zh-TW" sz="2000" b="1"/>
              <a:t>VLAN 2</a:t>
            </a:r>
            <a:endParaRPr lang="zh-TW" altLang="en-US" sz="2000" b="1"/>
          </a:p>
        </p:txBody>
      </p:sp>
      <p:cxnSp>
        <p:nvCxnSpPr>
          <p:cNvPr id="173" name="接點: 肘形 172">
            <a:extLst>
              <a:ext uri="{FF2B5EF4-FFF2-40B4-BE49-F238E27FC236}">
                <a16:creationId xmlns:a16="http://schemas.microsoft.com/office/drawing/2014/main" id="{FFCE3ACF-33C8-B827-8D96-C048DBE117ED}"/>
              </a:ext>
            </a:extLst>
          </p:cNvPr>
          <p:cNvCxnSpPr>
            <a:cxnSpLocks/>
            <a:stCxn id="171" idx="0"/>
            <a:endCxn id="5" idx="3"/>
          </p:cNvCxnSpPr>
          <p:nvPr/>
        </p:nvCxnSpPr>
        <p:spPr>
          <a:xfrm rot="16200000" flipV="1">
            <a:off x="7948544" y="3015514"/>
            <a:ext cx="744445" cy="2673896"/>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接點: 肘形 175">
            <a:extLst>
              <a:ext uri="{FF2B5EF4-FFF2-40B4-BE49-F238E27FC236}">
                <a16:creationId xmlns:a16="http://schemas.microsoft.com/office/drawing/2014/main" id="{A244100B-4660-B147-51D3-440BEB17770B}"/>
              </a:ext>
            </a:extLst>
          </p:cNvPr>
          <p:cNvCxnSpPr>
            <a:cxnSpLocks/>
            <a:stCxn id="170" idx="0"/>
            <a:endCxn id="5" idx="3"/>
          </p:cNvCxnSpPr>
          <p:nvPr/>
        </p:nvCxnSpPr>
        <p:spPr>
          <a:xfrm rot="16200000" flipV="1">
            <a:off x="7543967" y="3420091"/>
            <a:ext cx="744445" cy="1864742"/>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接點: 肘形 178">
            <a:extLst>
              <a:ext uri="{FF2B5EF4-FFF2-40B4-BE49-F238E27FC236}">
                <a16:creationId xmlns:a16="http://schemas.microsoft.com/office/drawing/2014/main" id="{7662E082-66CA-F752-C464-4CDCBEEF02EF}"/>
              </a:ext>
            </a:extLst>
          </p:cNvPr>
          <p:cNvCxnSpPr>
            <a:cxnSpLocks/>
            <a:stCxn id="169" idx="0"/>
            <a:endCxn id="5" idx="3"/>
          </p:cNvCxnSpPr>
          <p:nvPr/>
        </p:nvCxnSpPr>
        <p:spPr>
          <a:xfrm rot="16200000" flipV="1">
            <a:off x="7139391" y="3824667"/>
            <a:ext cx="744445" cy="1055589"/>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2" name="接點: 肘形 181">
            <a:extLst>
              <a:ext uri="{FF2B5EF4-FFF2-40B4-BE49-F238E27FC236}">
                <a16:creationId xmlns:a16="http://schemas.microsoft.com/office/drawing/2014/main" id="{C168001D-8482-6E82-7072-8F0DB9E97C18}"/>
              </a:ext>
            </a:extLst>
          </p:cNvPr>
          <p:cNvCxnSpPr>
            <a:cxnSpLocks/>
            <a:stCxn id="168" idx="0"/>
            <a:endCxn id="5" idx="3"/>
          </p:cNvCxnSpPr>
          <p:nvPr/>
        </p:nvCxnSpPr>
        <p:spPr>
          <a:xfrm rot="16200000" flipV="1">
            <a:off x="6734814" y="4229244"/>
            <a:ext cx="744445" cy="246436"/>
          </a:xfrm>
          <a:prstGeom prst="bentConnector2">
            <a:avLst/>
          </a:prstGeom>
          <a:ln w="38100">
            <a:solidFill>
              <a:srgbClr val="5B9BD5"/>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505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群組 132"/>
          <p:cNvGrpSpPr/>
          <p:nvPr/>
        </p:nvGrpSpPr>
        <p:grpSpPr>
          <a:xfrm>
            <a:off x="1077988" y="2972502"/>
            <a:ext cx="9935645" cy="2594171"/>
            <a:chOff x="278297" y="3015423"/>
            <a:chExt cx="11481564" cy="2997806"/>
          </a:xfrm>
        </p:grpSpPr>
        <p:sp>
          <p:nvSpPr>
            <p:cNvPr id="2" name="矩形 1"/>
            <p:cNvSpPr/>
            <p:nvPr/>
          </p:nvSpPr>
          <p:spPr>
            <a:xfrm>
              <a:off x="278297" y="4285753"/>
              <a:ext cx="429370" cy="469127"/>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5" name="矩形 4"/>
            <p:cNvSpPr/>
            <p:nvPr/>
          </p:nvSpPr>
          <p:spPr>
            <a:xfrm>
              <a:off x="796457" y="4285753"/>
              <a:ext cx="429370" cy="469127"/>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 name="矩形 5"/>
            <p:cNvSpPr/>
            <p:nvPr/>
          </p:nvSpPr>
          <p:spPr>
            <a:xfrm>
              <a:off x="1314617" y="4285753"/>
              <a:ext cx="429370" cy="469127"/>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7" name="矩形 6"/>
            <p:cNvSpPr/>
            <p:nvPr/>
          </p:nvSpPr>
          <p:spPr>
            <a:xfrm>
              <a:off x="1832777" y="4285753"/>
              <a:ext cx="429370" cy="469127"/>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cxnSp>
          <p:nvCxnSpPr>
            <p:cNvPr id="9" name="直線接點 8"/>
            <p:cNvCxnSpPr/>
            <p:nvPr/>
          </p:nvCxnSpPr>
          <p:spPr>
            <a:xfrm>
              <a:off x="278297" y="4110825"/>
              <a:ext cx="1983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V="1">
              <a:off x="2249859" y="3164619"/>
              <a:ext cx="608274" cy="9462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2842231" y="3164619"/>
              <a:ext cx="10734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870421" y="3295817"/>
              <a:ext cx="429370" cy="46912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20" name="矩形 19"/>
            <p:cNvSpPr/>
            <p:nvPr/>
          </p:nvSpPr>
          <p:spPr>
            <a:xfrm>
              <a:off x="3391232" y="3297805"/>
              <a:ext cx="429370" cy="46912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22" name="矩形 21"/>
            <p:cNvSpPr/>
            <p:nvPr/>
          </p:nvSpPr>
          <p:spPr>
            <a:xfrm>
              <a:off x="2870421" y="3939872"/>
              <a:ext cx="429370" cy="46912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32" name="矩形 31"/>
            <p:cNvSpPr/>
            <p:nvPr/>
          </p:nvSpPr>
          <p:spPr>
            <a:xfrm>
              <a:off x="2870421" y="4583927"/>
              <a:ext cx="429370" cy="469127"/>
            </a:xfrm>
            <a:prstGeom prst="rect">
              <a:avLst/>
            </a:prstGeom>
            <a:solidFill>
              <a:srgbClr val="9966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33" name="矩形 32"/>
            <p:cNvSpPr/>
            <p:nvPr/>
          </p:nvSpPr>
          <p:spPr>
            <a:xfrm>
              <a:off x="2875723" y="5227982"/>
              <a:ext cx="429370" cy="469127"/>
            </a:xfrm>
            <a:prstGeom prst="rect">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34" name="矩形 33"/>
            <p:cNvSpPr/>
            <p:nvPr/>
          </p:nvSpPr>
          <p:spPr>
            <a:xfrm>
              <a:off x="3388581" y="3939871"/>
              <a:ext cx="429370" cy="46912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35" name="矩形 34"/>
            <p:cNvSpPr/>
            <p:nvPr/>
          </p:nvSpPr>
          <p:spPr>
            <a:xfrm>
              <a:off x="3388581" y="4581937"/>
              <a:ext cx="429370" cy="469127"/>
            </a:xfrm>
            <a:prstGeom prst="rect">
              <a:avLst/>
            </a:prstGeom>
            <a:solidFill>
              <a:srgbClr val="9966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36" name="矩形 35"/>
            <p:cNvSpPr/>
            <p:nvPr/>
          </p:nvSpPr>
          <p:spPr>
            <a:xfrm>
              <a:off x="3388581" y="5227982"/>
              <a:ext cx="429370" cy="469127"/>
            </a:xfrm>
            <a:prstGeom prst="rect">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cxnSp>
          <p:nvCxnSpPr>
            <p:cNvPr id="43" name="直線接點 42"/>
            <p:cNvCxnSpPr/>
            <p:nvPr/>
          </p:nvCxnSpPr>
          <p:spPr>
            <a:xfrm>
              <a:off x="278297" y="4970892"/>
              <a:ext cx="1983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a:off x="2249859" y="4970893"/>
              <a:ext cx="608274" cy="9011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a:off x="2842231" y="5872037"/>
              <a:ext cx="10575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4214192" y="3230217"/>
              <a:ext cx="3665552" cy="60032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a:t>Output Queue #1</a:t>
              </a:r>
              <a:endParaRPr lang="zh-TW" altLang="en-US" sz="1200" b="1"/>
            </a:p>
          </p:txBody>
        </p:sp>
        <p:sp>
          <p:nvSpPr>
            <p:cNvPr id="53" name="矩形 52"/>
            <p:cNvSpPr/>
            <p:nvPr/>
          </p:nvSpPr>
          <p:spPr>
            <a:xfrm>
              <a:off x="4214192" y="3874271"/>
              <a:ext cx="3665552" cy="6003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a:t>Output Queue #2</a:t>
              </a:r>
              <a:endParaRPr lang="zh-TW" altLang="en-US" sz="1200" b="1"/>
            </a:p>
          </p:txBody>
        </p:sp>
        <p:sp>
          <p:nvSpPr>
            <p:cNvPr id="54" name="矩形 53"/>
            <p:cNvSpPr/>
            <p:nvPr/>
          </p:nvSpPr>
          <p:spPr>
            <a:xfrm>
              <a:off x="4214192" y="5162382"/>
              <a:ext cx="3665552" cy="60032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a:solidFill>
                    <a:schemeClr val="tx1"/>
                  </a:solidFill>
                </a:rPr>
                <a:t>Output Queue #4</a:t>
              </a:r>
              <a:endParaRPr lang="zh-TW" altLang="en-US" sz="1200" b="1">
                <a:solidFill>
                  <a:schemeClr val="tx1"/>
                </a:solidFill>
              </a:endParaRPr>
            </a:p>
          </p:txBody>
        </p:sp>
        <p:sp>
          <p:nvSpPr>
            <p:cNvPr id="55" name="矩形 54"/>
            <p:cNvSpPr/>
            <p:nvPr/>
          </p:nvSpPr>
          <p:spPr>
            <a:xfrm>
              <a:off x="4214192" y="4518325"/>
              <a:ext cx="3665552" cy="600325"/>
            </a:xfrm>
            <a:prstGeom prst="rect">
              <a:avLst/>
            </a:prstGeom>
            <a:solidFill>
              <a:srgbClr val="47C4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b="1"/>
                <a:t>Output Queue #3</a:t>
              </a:r>
              <a:endParaRPr lang="zh-TW" altLang="en-US" sz="1200" b="1"/>
            </a:p>
          </p:txBody>
        </p:sp>
        <p:sp>
          <p:nvSpPr>
            <p:cNvPr id="56" name="矩形 55"/>
            <p:cNvSpPr/>
            <p:nvPr/>
          </p:nvSpPr>
          <p:spPr>
            <a:xfrm>
              <a:off x="5853485" y="3295817"/>
              <a:ext cx="429370" cy="46912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57" name="矩形 56"/>
            <p:cNvSpPr/>
            <p:nvPr/>
          </p:nvSpPr>
          <p:spPr>
            <a:xfrm>
              <a:off x="6353755" y="3295817"/>
              <a:ext cx="429370" cy="46912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58" name="矩形 57"/>
            <p:cNvSpPr/>
            <p:nvPr/>
          </p:nvSpPr>
          <p:spPr>
            <a:xfrm>
              <a:off x="6854025" y="3293829"/>
              <a:ext cx="429370" cy="46912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59" name="矩形 58"/>
            <p:cNvSpPr/>
            <p:nvPr/>
          </p:nvSpPr>
          <p:spPr>
            <a:xfrm>
              <a:off x="7354295" y="3293828"/>
              <a:ext cx="429370" cy="469127"/>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0" name="矩形 59"/>
            <p:cNvSpPr/>
            <p:nvPr/>
          </p:nvSpPr>
          <p:spPr>
            <a:xfrm>
              <a:off x="6353755" y="3939871"/>
              <a:ext cx="429370" cy="46912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1" name="矩形 60"/>
            <p:cNvSpPr/>
            <p:nvPr/>
          </p:nvSpPr>
          <p:spPr>
            <a:xfrm>
              <a:off x="6854025" y="3939871"/>
              <a:ext cx="429370" cy="46912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2" name="矩形 61"/>
            <p:cNvSpPr/>
            <p:nvPr/>
          </p:nvSpPr>
          <p:spPr>
            <a:xfrm>
              <a:off x="7366884" y="3939871"/>
              <a:ext cx="429370" cy="469127"/>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3" name="矩形 62"/>
            <p:cNvSpPr/>
            <p:nvPr/>
          </p:nvSpPr>
          <p:spPr>
            <a:xfrm>
              <a:off x="6854025" y="4581937"/>
              <a:ext cx="429370" cy="469127"/>
            </a:xfrm>
            <a:prstGeom prst="rect">
              <a:avLst/>
            </a:prstGeom>
            <a:solidFill>
              <a:srgbClr val="9966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4" name="矩形 63"/>
            <p:cNvSpPr/>
            <p:nvPr/>
          </p:nvSpPr>
          <p:spPr>
            <a:xfrm>
              <a:off x="7366884" y="4581937"/>
              <a:ext cx="429370" cy="469127"/>
            </a:xfrm>
            <a:prstGeom prst="rect">
              <a:avLst/>
            </a:prstGeom>
            <a:solidFill>
              <a:srgbClr val="9966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5" name="矩形 64"/>
            <p:cNvSpPr/>
            <p:nvPr/>
          </p:nvSpPr>
          <p:spPr>
            <a:xfrm>
              <a:off x="6854025" y="5227980"/>
              <a:ext cx="429370" cy="469127"/>
            </a:xfrm>
            <a:prstGeom prst="rect">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sp>
          <p:nvSpPr>
            <p:cNvPr id="66" name="矩形 65"/>
            <p:cNvSpPr/>
            <p:nvPr/>
          </p:nvSpPr>
          <p:spPr>
            <a:xfrm>
              <a:off x="7366884" y="5227979"/>
              <a:ext cx="429370" cy="469127"/>
            </a:xfrm>
            <a:prstGeom prst="rect">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IP</a:t>
              </a:r>
              <a:endParaRPr lang="zh-TW" altLang="en-US" sz="1200" b="1">
                <a:solidFill>
                  <a:schemeClr val="tx1"/>
                </a:solidFill>
              </a:endParaRPr>
            </a:p>
          </p:txBody>
        </p:sp>
        <p:cxnSp>
          <p:nvCxnSpPr>
            <p:cNvPr id="68" name="直線單箭頭接點 67"/>
            <p:cNvCxnSpPr>
              <a:stCxn id="20" idx="3"/>
              <a:endCxn id="52" idx="1"/>
            </p:cNvCxnSpPr>
            <p:nvPr/>
          </p:nvCxnSpPr>
          <p:spPr>
            <a:xfrm flipV="1">
              <a:off x="3820602" y="3530380"/>
              <a:ext cx="393590" cy="19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a:stCxn id="34" idx="3"/>
              <a:endCxn id="53" idx="1"/>
            </p:cNvCxnSpPr>
            <p:nvPr/>
          </p:nvCxnSpPr>
          <p:spPr>
            <a:xfrm flipV="1">
              <a:off x="3817951" y="4174434"/>
              <a:ext cx="39624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a:stCxn id="35" idx="3"/>
              <a:endCxn id="55" idx="1"/>
            </p:cNvCxnSpPr>
            <p:nvPr/>
          </p:nvCxnSpPr>
          <p:spPr>
            <a:xfrm>
              <a:off x="3817951" y="4816501"/>
              <a:ext cx="396241" cy="19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a:stCxn id="36" idx="3"/>
              <a:endCxn id="54" idx="1"/>
            </p:cNvCxnSpPr>
            <p:nvPr/>
          </p:nvCxnSpPr>
          <p:spPr>
            <a:xfrm flipV="1">
              <a:off x="3817951" y="5462545"/>
              <a:ext cx="396241"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9394029" y="3116914"/>
              <a:ext cx="802208" cy="82295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LLQ</a:t>
              </a:r>
              <a:endParaRPr lang="zh-TW" altLang="en-US" sz="1200" b="1">
                <a:solidFill>
                  <a:schemeClr val="tx1"/>
                </a:solidFill>
              </a:endParaRPr>
            </a:p>
          </p:txBody>
        </p:sp>
        <p:sp>
          <p:nvSpPr>
            <p:cNvPr id="80" name="橢圓 79"/>
            <p:cNvSpPr/>
            <p:nvPr/>
          </p:nvSpPr>
          <p:spPr>
            <a:xfrm>
              <a:off x="9023855" y="4040253"/>
              <a:ext cx="1542553" cy="155249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solidFill>
                </a:rPr>
                <a:t>CBWFQ</a:t>
              </a:r>
            </a:p>
            <a:p>
              <a:pPr algn="ctr"/>
              <a:r>
                <a:rPr lang="en-US" altLang="zh-TW" sz="1200" b="1">
                  <a:solidFill>
                    <a:schemeClr val="tx1"/>
                  </a:solidFill>
                </a:rPr>
                <a:t>Scheduler</a:t>
              </a:r>
              <a:endParaRPr lang="zh-TW" altLang="en-US" sz="1200" b="1">
                <a:solidFill>
                  <a:schemeClr val="tx1"/>
                </a:solidFill>
              </a:endParaRPr>
            </a:p>
          </p:txBody>
        </p:sp>
        <p:cxnSp>
          <p:nvCxnSpPr>
            <p:cNvPr id="82" name="直線接點 81"/>
            <p:cNvCxnSpPr>
              <a:cxnSpLocks/>
              <a:stCxn id="52" idx="3"/>
              <a:endCxn id="79" idx="2"/>
            </p:cNvCxnSpPr>
            <p:nvPr/>
          </p:nvCxnSpPr>
          <p:spPr>
            <a:xfrm flipV="1">
              <a:off x="7879744" y="3528391"/>
              <a:ext cx="1514285" cy="19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接點 88"/>
            <p:cNvCxnSpPr>
              <a:cxnSpLocks/>
              <a:stCxn id="55" idx="3"/>
              <a:endCxn id="80" idx="2"/>
            </p:cNvCxnSpPr>
            <p:nvPr/>
          </p:nvCxnSpPr>
          <p:spPr>
            <a:xfrm flipV="1">
              <a:off x="7879744" y="4816499"/>
              <a:ext cx="1144111" cy="19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肘形接點 96"/>
            <p:cNvCxnSpPr>
              <a:cxnSpLocks/>
              <a:stCxn id="53" idx="3"/>
              <a:endCxn id="80" idx="1"/>
            </p:cNvCxnSpPr>
            <p:nvPr/>
          </p:nvCxnSpPr>
          <p:spPr>
            <a:xfrm>
              <a:off x="7879744" y="4174433"/>
              <a:ext cx="1370012" cy="93177"/>
            </a:xfrm>
            <a:prstGeom prst="bentConnector4">
              <a:avLst>
                <a:gd name="adj1" fmla="val 41756"/>
                <a:gd name="adj2" fmla="val -12257"/>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肘形接點 103"/>
            <p:cNvCxnSpPr>
              <a:cxnSpLocks/>
              <a:stCxn id="54" idx="3"/>
              <a:endCxn id="80" idx="3"/>
            </p:cNvCxnSpPr>
            <p:nvPr/>
          </p:nvCxnSpPr>
          <p:spPr>
            <a:xfrm flipV="1">
              <a:off x="7879744" y="5365389"/>
              <a:ext cx="1370012" cy="97156"/>
            </a:xfrm>
            <a:prstGeom prst="bentConnector4">
              <a:avLst>
                <a:gd name="adj1" fmla="val 41756"/>
                <a:gd name="adj2" fmla="val 515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接點 110"/>
            <p:cNvCxnSpPr>
              <a:cxnSpLocks/>
              <a:stCxn id="80" idx="6"/>
            </p:cNvCxnSpPr>
            <p:nvPr/>
          </p:nvCxnSpPr>
          <p:spPr>
            <a:xfrm>
              <a:off x="10566408" y="4816499"/>
              <a:ext cx="11856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肘形接點 113"/>
            <p:cNvCxnSpPr>
              <a:cxnSpLocks/>
              <a:stCxn id="79" idx="6"/>
            </p:cNvCxnSpPr>
            <p:nvPr/>
          </p:nvCxnSpPr>
          <p:spPr>
            <a:xfrm>
              <a:off x="10196237" y="3528391"/>
              <a:ext cx="953267" cy="1288108"/>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p:nvPr/>
          </p:nvCxnSpPr>
          <p:spPr>
            <a:xfrm flipV="1">
              <a:off x="308051" y="3172871"/>
              <a:ext cx="1890256" cy="92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p:nvPr/>
          </p:nvCxnSpPr>
          <p:spPr>
            <a:xfrm flipV="1">
              <a:off x="10039623" y="5859207"/>
              <a:ext cx="1720238" cy="2849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6" name="文字方塊 125"/>
            <p:cNvSpPr txBox="1"/>
            <p:nvPr/>
          </p:nvSpPr>
          <p:spPr>
            <a:xfrm>
              <a:off x="584277" y="3015423"/>
              <a:ext cx="1277607" cy="320098"/>
            </a:xfrm>
            <a:prstGeom prst="rect">
              <a:avLst/>
            </a:prstGeom>
            <a:solidFill>
              <a:schemeClr val="bg1"/>
            </a:solidFill>
            <a:ln w="38100">
              <a:solidFill>
                <a:schemeClr val="tx1"/>
              </a:solidFill>
            </a:ln>
          </p:spPr>
          <p:txBody>
            <a:bodyPr wrap="square" rtlCol="0">
              <a:spAutoFit/>
            </a:bodyPr>
            <a:lstStyle/>
            <a:p>
              <a:pPr algn="ctr"/>
              <a:r>
                <a:rPr lang="en-US" altLang="zh-TW" sz="1200" b="1"/>
                <a:t>Receive</a:t>
              </a:r>
              <a:endParaRPr lang="zh-TW" altLang="en-US" sz="1200" b="1"/>
            </a:p>
          </p:txBody>
        </p:sp>
        <p:sp>
          <p:nvSpPr>
            <p:cNvPr id="127" name="文字方塊 126"/>
            <p:cNvSpPr txBox="1"/>
            <p:nvPr/>
          </p:nvSpPr>
          <p:spPr>
            <a:xfrm>
              <a:off x="495913" y="3762953"/>
              <a:ext cx="1587423" cy="320098"/>
            </a:xfrm>
            <a:prstGeom prst="rect">
              <a:avLst/>
            </a:prstGeom>
            <a:noFill/>
          </p:spPr>
          <p:txBody>
            <a:bodyPr wrap="square" rtlCol="0">
              <a:spAutoFit/>
            </a:bodyPr>
            <a:lstStyle/>
            <a:p>
              <a:pPr algn="ctr"/>
              <a:r>
                <a:rPr lang="en-US" altLang="zh-TW" sz="1200" b="1"/>
                <a:t>Classifier</a:t>
              </a:r>
              <a:endParaRPr lang="zh-TW" altLang="en-US" sz="1200" b="1"/>
            </a:p>
          </p:txBody>
        </p:sp>
        <p:sp>
          <p:nvSpPr>
            <p:cNvPr id="128" name="文字方塊 127"/>
            <p:cNvSpPr txBox="1"/>
            <p:nvPr/>
          </p:nvSpPr>
          <p:spPr>
            <a:xfrm>
              <a:off x="10364803" y="5693131"/>
              <a:ext cx="1069878" cy="320098"/>
            </a:xfrm>
            <a:prstGeom prst="rect">
              <a:avLst/>
            </a:prstGeom>
            <a:solidFill>
              <a:schemeClr val="bg1"/>
            </a:solidFill>
            <a:ln w="38100">
              <a:solidFill>
                <a:schemeClr val="tx1"/>
              </a:solidFill>
            </a:ln>
          </p:spPr>
          <p:txBody>
            <a:bodyPr wrap="square" rtlCol="0">
              <a:spAutoFit/>
            </a:bodyPr>
            <a:lstStyle/>
            <a:p>
              <a:pPr algn="ctr"/>
              <a:r>
                <a:rPr lang="en-US" altLang="zh-TW" sz="1200" b="1"/>
                <a:t>Transmit</a:t>
              </a:r>
              <a:endParaRPr lang="zh-TW" altLang="en-US" sz="1200" b="1"/>
            </a:p>
          </p:txBody>
        </p:sp>
        <p:sp>
          <p:nvSpPr>
            <p:cNvPr id="129" name="文字方塊 128"/>
            <p:cNvSpPr txBox="1"/>
            <p:nvPr/>
          </p:nvSpPr>
          <p:spPr>
            <a:xfrm>
              <a:off x="8093790" y="5277876"/>
              <a:ext cx="604796" cy="320098"/>
            </a:xfrm>
            <a:prstGeom prst="rect">
              <a:avLst/>
            </a:prstGeom>
            <a:solidFill>
              <a:schemeClr val="bg1"/>
            </a:solidFill>
            <a:ln w="38100">
              <a:solidFill>
                <a:schemeClr val="tx1"/>
              </a:solidFill>
            </a:ln>
          </p:spPr>
          <p:txBody>
            <a:bodyPr wrap="square" rtlCol="0">
              <a:spAutoFit/>
            </a:bodyPr>
            <a:lstStyle/>
            <a:p>
              <a:pPr algn="ctr"/>
              <a:r>
                <a:rPr lang="en-US" altLang="zh-TW" sz="1200" b="1">
                  <a:solidFill>
                    <a:srgbClr val="C00000"/>
                  </a:solidFill>
                </a:rPr>
                <a:t>10%</a:t>
              </a:r>
              <a:endParaRPr lang="zh-TW" altLang="en-US" sz="1200" b="1">
                <a:solidFill>
                  <a:srgbClr val="C00000"/>
                </a:solidFill>
              </a:endParaRPr>
            </a:p>
          </p:txBody>
        </p:sp>
        <p:sp>
          <p:nvSpPr>
            <p:cNvPr id="130" name="文字方塊 129"/>
            <p:cNvSpPr txBox="1"/>
            <p:nvPr/>
          </p:nvSpPr>
          <p:spPr>
            <a:xfrm>
              <a:off x="8093790" y="4629845"/>
              <a:ext cx="604796" cy="320098"/>
            </a:xfrm>
            <a:prstGeom prst="rect">
              <a:avLst/>
            </a:prstGeom>
            <a:solidFill>
              <a:schemeClr val="bg1"/>
            </a:solidFill>
            <a:ln w="38100">
              <a:solidFill>
                <a:schemeClr val="tx1"/>
              </a:solidFill>
            </a:ln>
          </p:spPr>
          <p:txBody>
            <a:bodyPr wrap="square" rtlCol="0">
              <a:spAutoFit/>
            </a:bodyPr>
            <a:lstStyle/>
            <a:p>
              <a:pPr algn="ctr"/>
              <a:r>
                <a:rPr lang="en-US" altLang="zh-TW" sz="1200" b="1">
                  <a:solidFill>
                    <a:srgbClr val="C00000"/>
                  </a:solidFill>
                </a:rPr>
                <a:t>20%</a:t>
              </a:r>
              <a:endParaRPr lang="zh-TW" altLang="en-US" sz="1200" b="1">
                <a:solidFill>
                  <a:srgbClr val="C00000"/>
                </a:solidFill>
              </a:endParaRPr>
            </a:p>
          </p:txBody>
        </p:sp>
        <p:sp>
          <p:nvSpPr>
            <p:cNvPr id="131" name="文字方塊 130"/>
            <p:cNvSpPr txBox="1"/>
            <p:nvPr/>
          </p:nvSpPr>
          <p:spPr>
            <a:xfrm>
              <a:off x="8094419" y="3990613"/>
              <a:ext cx="604796" cy="320098"/>
            </a:xfrm>
            <a:prstGeom prst="rect">
              <a:avLst/>
            </a:prstGeom>
            <a:solidFill>
              <a:schemeClr val="bg1"/>
            </a:solidFill>
            <a:ln w="38100">
              <a:solidFill>
                <a:schemeClr val="tx1"/>
              </a:solidFill>
            </a:ln>
          </p:spPr>
          <p:txBody>
            <a:bodyPr wrap="square" rtlCol="0">
              <a:spAutoFit/>
            </a:bodyPr>
            <a:lstStyle/>
            <a:p>
              <a:pPr algn="ctr"/>
              <a:r>
                <a:rPr lang="en-US" altLang="zh-TW" sz="1200" b="1">
                  <a:solidFill>
                    <a:srgbClr val="C00000"/>
                  </a:solidFill>
                </a:rPr>
                <a:t>20%</a:t>
              </a:r>
              <a:endParaRPr lang="zh-TW" altLang="en-US" sz="1200" b="1">
                <a:solidFill>
                  <a:srgbClr val="C00000"/>
                </a:solidFill>
              </a:endParaRPr>
            </a:p>
          </p:txBody>
        </p:sp>
        <p:sp>
          <p:nvSpPr>
            <p:cNvPr id="132" name="文字方塊 131"/>
            <p:cNvSpPr txBox="1"/>
            <p:nvPr/>
          </p:nvSpPr>
          <p:spPr>
            <a:xfrm>
              <a:off x="8094726" y="3352016"/>
              <a:ext cx="604796" cy="320098"/>
            </a:xfrm>
            <a:prstGeom prst="rect">
              <a:avLst/>
            </a:prstGeom>
            <a:solidFill>
              <a:schemeClr val="bg1"/>
            </a:solidFill>
            <a:ln w="38100">
              <a:solidFill>
                <a:schemeClr val="tx1"/>
              </a:solidFill>
            </a:ln>
          </p:spPr>
          <p:txBody>
            <a:bodyPr wrap="square" rtlCol="0">
              <a:spAutoFit/>
            </a:bodyPr>
            <a:lstStyle/>
            <a:p>
              <a:pPr algn="ctr"/>
              <a:r>
                <a:rPr lang="en-US" altLang="zh-TW" sz="1200" b="1">
                  <a:solidFill>
                    <a:srgbClr val="C00000"/>
                  </a:solidFill>
                </a:rPr>
                <a:t>50%</a:t>
              </a:r>
              <a:endParaRPr lang="zh-TW" altLang="en-US" sz="1200" b="1">
                <a:solidFill>
                  <a:srgbClr val="C00000"/>
                </a:solidFill>
              </a:endParaRPr>
            </a:p>
          </p:txBody>
        </p:sp>
      </p:grpSp>
      <p:sp>
        <p:nvSpPr>
          <p:cNvPr id="8" name="標題 7">
            <a:extLst>
              <a:ext uri="{FF2B5EF4-FFF2-40B4-BE49-F238E27FC236}">
                <a16:creationId xmlns:a16="http://schemas.microsoft.com/office/drawing/2014/main" id="{3DEE4C04-A37B-5DA3-7E3E-44C995E50520}"/>
              </a:ext>
            </a:extLst>
          </p:cNvPr>
          <p:cNvSpPr>
            <a:spLocks noGrp="1"/>
          </p:cNvSpPr>
          <p:nvPr>
            <p:ph type="title"/>
          </p:nvPr>
        </p:nvSpPr>
        <p:spPr>
          <a:xfrm>
            <a:off x="743101" y="1"/>
            <a:ext cx="11448899" cy="1361898"/>
          </a:xfrm>
        </p:spPr>
        <p:txBody>
          <a:bodyPr>
            <a:normAutofit/>
          </a:bodyPr>
          <a:lstStyle/>
          <a:p>
            <a:r>
              <a:rPr lang="en-US" altLang="zh-TW">
                <a:latin typeface="+mj-lt"/>
                <a:ea typeface="+mj-ea"/>
              </a:rPr>
              <a:t>Automatic QoS for Performance &amp; Efficiency</a:t>
            </a:r>
            <a:endParaRPr lang="zh-TW" altLang="en-US">
              <a:latin typeface="+mj-lt"/>
              <a:ea typeface="+mj-ea"/>
            </a:endParaRPr>
          </a:p>
        </p:txBody>
      </p:sp>
      <p:sp>
        <p:nvSpPr>
          <p:cNvPr id="3" name="文字方塊 2">
            <a:extLst>
              <a:ext uri="{FF2B5EF4-FFF2-40B4-BE49-F238E27FC236}">
                <a16:creationId xmlns:a16="http://schemas.microsoft.com/office/drawing/2014/main" id="{699DD26B-542A-0437-2B66-E6632F7284F8}"/>
              </a:ext>
            </a:extLst>
          </p:cNvPr>
          <p:cNvSpPr txBox="1"/>
          <p:nvPr/>
        </p:nvSpPr>
        <p:spPr>
          <a:xfrm>
            <a:off x="1214072" y="1511195"/>
            <a:ext cx="9663478" cy="1077218"/>
          </a:xfrm>
          <a:prstGeom prst="rect">
            <a:avLst/>
          </a:prstGeom>
          <a:noFill/>
        </p:spPr>
        <p:txBody>
          <a:bodyPr wrap="square" rtlCol="0">
            <a:spAutoFit/>
          </a:bodyPr>
          <a:lstStyle/>
          <a:p>
            <a:r>
              <a:rPr lang="en-US" altLang="zh-TW" sz="1600"/>
              <a:t>QXG-25G2SF-E810 supports On-chip </a:t>
            </a:r>
            <a:r>
              <a:rPr lang="en-US" altLang="zh-TW" sz="1600" err="1"/>
              <a:t>QoS</a:t>
            </a:r>
            <a:r>
              <a:rPr lang="en-US" altLang="zh-TW" sz="1600"/>
              <a:t> for dynamic resource allocation, priority scheduling, bandwidth control, traffic management and dynamic workload adjustment. On-chip </a:t>
            </a:r>
            <a:r>
              <a:rPr lang="en-US" altLang="zh-TW" sz="1600" err="1"/>
              <a:t>QoS</a:t>
            </a:r>
            <a:r>
              <a:rPr lang="en-US" altLang="zh-TW" sz="1600"/>
              <a:t> allows you to improve system performance and efficiency in a variety of application scenarios, ensure mission-critical execution and optimize resource allocation to meet the needs of different applications.</a:t>
            </a:r>
          </a:p>
        </p:txBody>
      </p:sp>
    </p:spTree>
    <p:extLst>
      <p:ext uri="{BB962C8B-B14F-4D97-AF65-F5344CB8AC3E}">
        <p14:creationId xmlns:p14="http://schemas.microsoft.com/office/powerpoint/2010/main" val="1835786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409648" y="1574907"/>
            <a:ext cx="9294016" cy="1323439"/>
          </a:xfrm>
          <a:prstGeom prst="rect">
            <a:avLst/>
          </a:prstGeom>
          <a:noFill/>
        </p:spPr>
        <p:txBody>
          <a:bodyPr wrap="square" lIns="91440" tIns="45720" rIns="91440" bIns="45720" rtlCol="0" anchor="t">
            <a:spAutoFit/>
          </a:bodyPr>
          <a:lstStyle/>
          <a:p>
            <a:r>
              <a:rPr lang="en-US" altLang="zh-TW" sz="1600"/>
              <a:t>QXG-25G2SF-E810 supports Forward Error Correction (FEC), which is designed to minimize the Bit Error Rate (BER) and ensure data accuracy by allowing the receiver to quickly recover from packet errors caused by signal degradation that can occur at high network speeds and over long distances. There are three FEC modes in total, allowing you to flexibly plan your network environment with suitable cables and switches.</a:t>
            </a:r>
          </a:p>
        </p:txBody>
      </p:sp>
      <p:sp>
        <p:nvSpPr>
          <p:cNvPr id="6" name="文字方塊 5"/>
          <p:cNvSpPr txBox="1"/>
          <p:nvPr/>
        </p:nvSpPr>
        <p:spPr>
          <a:xfrm>
            <a:off x="1494008" y="5005381"/>
            <a:ext cx="9125295" cy="1107996"/>
          </a:xfrm>
          <a:prstGeom prst="rect">
            <a:avLst/>
          </a:prstGeom>
          <a:noFill/>
        </p:spPr>
        <p:txBody>
          <a:bodyPr wrap="square" rtlCol="0">
            <a:spAutoFit/>
          </a:bodyPr>
          <a:lstStyle/>
          <a:p>
            <a:r>
              <a:rPr lang="en-US" altLang="zh-TW" sz="1100" dirty="0"/>
              <a:t>Notes:</a:t>
            </a:r>
          </a:p>
          <a:p>
            <a:pPr marL="285750" indent="-285750">
              <a:buFont typeface="Arial" panose="020B0604020202020204" pitchFamily="34" charset="0"/>
              <a:buChar char="•"/>
            </a:pPr>
            <a:r>
              <a:rPr lang="en-US" altLang="zh-TW" sz="1100" dirty="0"/>
              <a:t>In QTS 4.5.3 / </a:t>
            </a:r>
            <a:r>
              <a:rPr lang="en-US" altLang="zh-TW" sz="1100" dirty="0" err="1"/>
              <a:t>QuTS</a:t>
            </a:r>
            <a:r>
              <a:rPr lang="en-US" altLang="zh-TW" sz="1100" dirty="0"/>
              <a:t> hero 4.5.2 or later, you can set the FEC mode according to your network environment in the network card setup page.</a:t>
            </a:r>
          </a:p>
          <a:p>
            <a:pPr marL="285750" indent="-285750">
              <a:buFont typeface="Arial" panose="020B0604020202020204" pitchFamily="34" charset="0"/>
              <a:buChar char="•"/>
            </a:pPr>
            <a:r>
              <a:rPr lang="en-US" altLang="zh-TW" sz="1100" dirty="0"/>
              <a:t>Windows / Linux requires a separate driver.</a:t>
            </a:r>
          </a:p>
          <a:p>
            <a:pPr marL="285750" indent="-285750">
              <a:buFont typeface="Arial" panose="020B0604020202020204" pitchFamily="34" charset="0"/>
              <a:buChar char="•"/>
            </a:pPr>
            <a:r>
              <a:rPr lang="en-US" altLang="zh-TW" sz="1100" dirty="0"/>
              <a:t>The transmitter must be set in the same mode as the receiver</a:t>
            </a:r>
          </a:p>
          <a:p>
            <a:pPr marL="285750" indent="-285750">
              <a:buFont typeface="Arial" panose="020B0604020202020204" pitchFamily="34" charset="0"/>
              <a:buChar char="•"/>
            </a:pPr>
            <a:r>
              <a:rPr lang="en-US" altLang="zh-TW" sz="1100" dirty="0"/>
              <a:t>If the QXG-25G2SF-E810 does not connect to the switch, please check whether the latest version of the switch's firmware supports FEC, and if the switch does not support FEC, please disable the FEC function of the NIC through the NAS or computer operating system.</a:t>
            </a:r>
          </a:p>
        </p:txBody>
      </p:sp>
      <p:sp>
        <p:nvSpPr>
          <p:cNvPr id="2" name="標題 1">
            <a:extLst>
              <a:ext uri="{FF2B5EF4-FFF2-40B4-BE49-F238E27FC236}">
                <a16:creationId xmlns:a16="http://schemas.microsoft.com/office/drawing/2014/main" id="{00694F05-D3FD-4EFD-82C6-9A4E7E8A57D5}"/>
              </a:ext>
            </a:extLst>
          </p:cNvPr>
          <p:cNvSpPr>
            <a:spLocks noGrp="1"/>
          </p:cNvSpPr>
          <p:nvPr>
            <p:ph type="title"/>
          </p:nvPr>
        </p:nvSpPr>
        <p:spPr>
          <a:xfrm>
            <a:off x="743101" y="1"/>
            <a:ext cx="11448899" cy="1335309"/>
          </a:xfrm>
        </p:spPr>
        <p:txBody>
          <a:bodyPr>
            <a:normAutofit/>
          </a:bodyPr>
          <a:lstStyle/>
          <a:p>
            <a:r>
              <a:rPr lang="en-US" altLang="zh-TW">
                <a:latin typeface="+mj-lt"/>
                <a:ea typeface="+mj-ea"/>
              </a:rPr>
              <a:t>Forward Error Correction (FEC)</a:t>
            </a:r>
            <a:br>
              <a:rPr lang="en-US" altLang="zh-TW">
                <a:latin typeface="+mj-lt"/>
                <a:ea typeface="+mj-ea"/>
              </a:rPr>
            </a:br>
            <a:r>
              <a:rPr lang="en-US" altLang="zh-TW">
                <a:latin typeface="+mj-lt"/>
                <a:ea typeface="+mj-ea"/>
              </a:rPr>
              <a:t>Ensures Data Accuracy</a:t>
            </a:r>
            <a:endParaRPr lang="zh-TW" altLang="en-US">
              <a:latin typeface="+mj-lt"/>
              <a:ea typeface="+mj-ea"/>
            </a:endParaRPr>
          </a:p>
        </p:txBody>
      </p:sp>
      <p:graphicFrame>
        <p:nvGraphicFramePr>
          <p:cNvPr id="7" name="表格 7">
            <a:extLst>
              <a:ext uri="{FF2B5EF4-FFF2-40B4-BE49-F238E27FC236}">
                <a16:creationId xmlns:a16="http://schemas.microsoft.com/office/drawing/2014/main" id="{2A7EB4F4-8E2B-7561-E4AB-96017DA9FD36}"/>
              </a:ext>
            </a:extLst>
          </p:cNvPr>
          <p:cNvGraphicFramePr>
            <a:graphicFrameLocks noGrp="1"/>
          </p:cNvGraphicFramePr>
          <p:nvPr>
            <p:extLst>
              <p:ext uri="{D42A27DB-BD31-4B8C-83A1-F6EECF244321}">
                <p14:modId xmlns:p14="http://schemas.microsoft.com/office/powerpoint/2010/main" val="3710794835"/>
              </p:ext>
            </p:extLst>
          </p:nvPr>
        </p:nvGraphicFramePr>
        <p:xfrm>
          <a:off x="2032881" y="3137943"/>
          <a:ext cx="8047550" cy="1643424"/>
        </p:xfrm>
        <a:graphic>
          <a:graphicData uri="http://schemas.openxmlformats.org/drawingml/2006/table">
            <a:tbl>
              <a:tblPr firstRow="1" bandRow="1">
                <a:tableStyleId>{93296810-A885-4BE3-A3E7-6D5BEEA58F35}</a:tableStyleId>
              </a:tblPr>
              <a:tblGrid>
                <a:gridCol w="2672994">
                  <a:extLst>
                    <a:ext uri="{9D8B030D-6E8A-4147-A177-3AD203B41FA5}">
                      <a16:colId xmlns:a16="http://schemas.microsoft.com/office/drawing/2014/main" val="3630184706"/>
                    </a:ext>
                  </a:extLst>
                </a:gridCol>
                <a:gridCol w="2695151">
                  <a:extLst>
                    <a:ext uri="{9D8B030D-6E8A-4147-A177-3AD203B41FA5}">
                      <a16:colId xmlns:a16="http://schemas.microsoft.com/office/drawing/2014/main" val="1427755841"/>
                    </a:ext>
                  </a:extLst>
                </a:gridCol>
                <a:gridCol w="2679405">
                  <a:extLst>
                    <a:ext uri="{9D8B030D-6E8A-4147-A177-3AD203B41FA5}">
                      <a16:colId xmlns:a16="http://schemas.microsoft.com/office/drawing/2014/main" val="3609258499"/>
                    </a:ext>
                  </a:extLst>
                </a:gridCol>
              </a:tblGrid>
              <a:tr h="414969">
                <a:tc>
                  <a:txBody>
                    <a:bodyPr/>
                    <a:lstStyle/>
                    <a:p>
                      <a:pPr lvl="0" algn="ctr"/>
                      <a:r>
                        <a:rPr lang="en-US" altLang="zh-TW" b="1"/>
                        <a:t>Mode</a:t>
                      </a:r>
                      <a:endParaRPr lang="zh-TW" altLang="en-US" b="1"/>
                    </a:p>
                  </a:txBody>
                  <a:tcPr anchor="ctr">
                    <a:solidFill>
                      <a:srgbClr val="708693"/>
                    </a:solidFill>
                  </a:tcPr>
                </a:tc>
                <a:tc>
                  <a:txBody>
                    <a:bodyPr/>
                    <a:lstStyle/>
                    <a:p>
                      <a:pPr algn="ctr"/>
                      <a:r>
                        <a:rPr lang="en-US" altLang="zh-TW"/>
                        <a:t>Latency</a:t>
                      </a:r>
                      <a:endParaRPr lang="zh-TW" altLang="en-US"/>
                    </a:p>
                  </a:txBody>
                  <a:tcPr anchor="ctr">
                    <a:solidFill>
                      <a:srgbClr val="708693"/>
                    </a:solidFill>
                  </a:tcPr>
                </a:tc>
                <a:tc>
                  <a:txBody>
                    <a:bodyPr/>
                    <a:lstStyle/>
                    <a:p>
                      <a:pPr algn="ctr"/>
                      <a:r>
                        <a:rPr lang="en-US" altLang="zh-TW"/>
                        <a:t>Distance</a:t>
                      </a:r>
                      <a:endParaRPr lang="zh-TW" altLang="en-US"/>
                    </a:p>
                  </a:txBody>
                  <a:tcPr anchor="ctr">
                    <a:solidFill>
                      <a:srgbClr val="708693"/>
                    </a:solidFill>
                  </a:tcPr>
                </a:tc>
                <a:extLst>
                  <a:ext uri="{0D108BD9-81ED-4DB2-BD59-A6C34878D82A}">
                    <a16:rowId xmlns:a16="http://schemas.microsoft.com/office/drawing/2014/main" val="3025540180"/>
                  </a:ext>
                </a:extLst>
              </a:tr>
              <a:tr h="380388">
                <a:tc>
                  <a:txBody>
                    <a:bodyPr/>
                    <a:lstStyle/>
                    <a:p>
                      <a:pPr algn="ctr"/>
                      <a:r>
                        <a:rPr lang="en-US" altLang="zh-TW" sz="1600" b="1" kern="1200">
                          <a:solidFill>
                            <a:schemeClr val="tx1"/>
                          </a:solidFill>
                          <a:latin typeface="+mj-lt"/>
                          <a:ea typeface="+mj-ea"/>
                          <a:cs typeface="+mn-cs"/>
                        </a:rPr>
                        <a:t>NO FEC</a:t>
                      </a:r>
                      <a:endParaRPr lang="zh-TW" altLang="en-US" sz="1600" b="1" kern="1200">
                        <a:solidFill>
                          <a:schemeClr val="tx1"/>
                        </a:solidFill>
                        <a:latin typeface="+mj-lt"/>
                        <a:ea typeface="+mj-ea"/>
                        <a:cs typeface="+mn-cs"/>
                      </a:endParaRPr>
                    </a:p>
                  </a:txBody>
                  <a:tcPr anchor="ctr">
                    <a:solidFill>
                      <a:schemeClr val="bg1">
                        <a:lumMod val="95000"/>
                      </a:schemeClr>
                    </a:solidFill>
                  </a:tcPr>
                </a:tc>
                <a:tc>
                  <a:txBody>
                    <a:bodyPr/>
                    <a:lstStyle/>
                    <a:p>
                      <a:pPr algn="ctr"/>
                      <a:r>
                        <a:rPr lang="en-US" altLang="zh-TW" sz="1600"/>
                        <a:t>Lowest</a:t>
                      </a:r>
                      <a:endParaRPr lang="zh-TW" altLang="en-US" sz="1600"/>
                    </a:p>
                  </a:txBody>
                  <a:tcPr anchor="ctr">
                    <a:solidFill>
                      <a:schemeClr val="bg1">
                        <a:lumMod val="95000"/>
                      </a:schemeClr>
                    </a:solidFill>
                  </a:tcPr>
                </a:tc>
                <a:tc>
                  <a:txBody>
                    <a:bodyPr/>
                    <a:lstStyle/>
                    <a:p>
                      <a:pPr algn="ctr"/>
                      <a:r>
                        <a:rPr lang="en-US" altLang="zh-TW" sz="1600"/>
                        <a:t>Shortest</a:t>
                      </a:r>
                      <a:endParaRPr lang="zh-TW" altLang="en-US" sz="1600"/>
                    </a:p>
                  </a:txBody>
                  <a:tcPr anchor="ctr">
                    <a:solidFill>
                      <a:schemeClr val="bg1">
                        <a:lumMod val="95000"/>
                      </a:schemeClr>
                    </a:solidFill>
                  </a:tcPr>
                </a:tc>
                <a:extLst>
                  <a:ext uri="{0D108BD9-81ED-4DB2-BD59-A6C34878D82A}">
                    <a16:rowId xmlns:a16="http://schemas.microsoft.com/office/drawing/2014/main" val="3114053487"/>
                  </a:ext>
                </a:extLst>
              </a:tr>
              <a:tr h="380388">
                <a:tc>
                  <a:txBody>
                    <a:bodyPr/>
                    <a:lstStyle/>
                    <a:p>
                      <a:pPr algn="ctr"/>
                      <a:r>
                        <a:rPr lang="en-US" altLang="zh-TW" sz="1600" b="1"/>
                        <a:t>BASE-R FEC (</a:t>
                      </a:r>
                      <a:r>
                        <a:rPr lang="en-US" altLang="zh-TW" sz="1600" b="1" err="1"/>
                        <a:t>Firecode</a:t>
                      </a:r>
                      <a:r>
                        <a:rPr lang="en-US" altLang="zh-TW" sz="1600" b="1"/>
                        <a:t>)</a:t>
                      </a:r>
                      <a:endParaRPr lang="zh-TW" altLang="en-US" sz="1600" b="1"/>
                    </a:p>
                  </a:txBody>
                  <a:tcPr anchor="ctr">
                    <a:solidFill>
                      <a:srgbClr val="DEE4E2"/>
                    </a:solidFill>
                  </a:tcPr>
                </a:tc>
                <a:tc>
                  <a:txBody>
                    <a:bodyPr/>
                    <a:lstStyle/>
                    <a:p>
                      <a:pPr algn="ctr"/>
                      <a:r>
                        <a:rPr lang="en-US" altLang="zh-TW" sz="1600"/>
                        <a:t>~ 80ns</a:t>
                      </a:r>
                      <a:endParaRPr lang="zh-TW" altLang="en-US" sz="1600"/>
                    </a:p>
                  </a:txBody>
                  <a:tcPr anchor="ctr">
                    <a:solidFill>
                      <a:srgbClr val="DEE4E2"/>
                    </a:solidFill>
                  </a:tcPr>
                </a:tc>
                <a:tc>
                  <a:txBody>
                    <a:bodyPr/>
                    <a:lstStyle/>
                    <a:p>
                      <a:pPr algn="ctr"/>
                      <a:r>
                        <a:rPr lang="en-US" altLang="zh-TW" sz="1600"/>
                        <a:t>Middle</a:t>
                      </a:r>
                      <a:endParaRPr lang="zh-TW" altLang="en-US" sz="1600"/>
                    </a:p>
                  </a:txBody>
                  <a:tcPr anchor="ctr">
                    <a:solidFill>
                      <a:srgbClr val="DEE4E2"/>
                    </a:solidFill>
                  </a:tcPr>
                </a:tc>
                <a:extLst>
                  <a:ext uri="{0D108BD9-81ED-4DB2-BD59-A6C34878D82A}">
                    <a16:rowId xmlns:a16="http://schemas.microsoft.com/office/drawing/2014/main" val="1872711017"/>
                  </a:ext>
                </a:extLst>
              </a:tr>
              <a:tr h="467679">
                <a:tc>
                  <a:txBody>
                    <a:bodyPr/>
                    <a:lstStyle/>
                    <a:p>
                      <a:pPr algn="ctr"/>
                      <a:r>
                        <a:rPr lang="en-US" altLang="zh-TW" sz="1600" b="1"/>
                        <a:t>RS-FEC (Reed Solomon)</a:t>
                      </a:r>
                      <a:endParaRPr lang="zh-TW" altLang="en-US" sz="1600" b="1"/>
                    </a:p>
                  </a:txBody>
                  <a:tcPr anchor="ctr">
                    <a:solidFill>
                      <a:schemeClr val="bg1">
                        <a:lumMod val="95000"/>
                      </a:schemeClr>
                    </a:solidFill>
                  </a:tcPr>
                </a:tc>
                <a:tc>
                  <a:txBody>
                    <a:bodyPr/>
                    <a:lstStyle/>
                    <a:p>
                      <a:pPr algn="ctr"/>
                      <a:r>
                        <a:rPr lang="en-US" altLang="zh-TW" sz="1600"/>
                        <a:t>~ 260ns</a:t>
                      </a:r>
                      <a:endParaRPr lang="zh-TW" altLang="en-US" sz="1600"/>
                    </a:p>
                  </a:txBody>
                  <a:tcPr anchor="ctr">
                    <a:solidFill>
                      <a:schemeClr val="bg1">
                        <a:lumMod val="95000"/>
                      </a:schemeClr>
                    </a:solidFill>
                  </a:tcPr>
                </a:tc>
                <a:tc>
                  <a:txBody>
                    <a:bodyPr/>
                    <a:lstStyle/>
                    <a:p>
                      <a:pPr algn="ctr"/>
                      <a:r>
                        <a:rPr lang="en-US" altLang="zh-TW" sz="1600" dirty="0"/>
                        <a:t>Longest</a:t>
                      </a:r>
                      <a:endParaRPr lang="zh-TW" altLang="en-US" sz="1600" dirty="0"/>
                    </a:p>
                  </a:txBody>
                  <a:tcPr anchor="ctr">
                    <a:solidFill>
                      <a:schemeClr val="bg1">
                        <a:lumMod val="95000"/>
                      </a:schemeClr>
                    </a:solidFill>
                  </a:tcPr>
                </a:tc>
                <a:extLst>
                  <a:ext uri="{0D108BD9-81ED-4DB2-BD59-A6C34878D82A}">
                    <a16:rowId xmlns:a16="http://schemas.microsoft.com/office/drawing/2014/main" val="3848796021"/>
                  </a:ext>
                </a:extLst>
              </a:tr>
            </a:tbl>
          </a:graphicData>
        </a:graphic>
      </p:graphicFrame>
    </p:spTree>
    <p:extLst>
      <p:ext uri="{BB962C8B-B14F-4D97-AF65-F5344CB8AC3E}">
        <p14:creationId xmlns:p14="http://schemas.microsoft.com/office/powerpoint/2010/main" val="3542406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896679" y="1431901"/>
            <a:ext cx="10398642" cy="1169551"/>
          </a:xfrm>
          <a:prstGeom prst="rect">
            <a:avLst/>
          </a:prstGeom>
          <a:noFill/>
        </p:spPr>
        <p:txBody>
          <a:bodyPr wrap="square" lIns="91440" tIns="45720" rIns="91440" bIns="45720" rtlCol="0" anchor="t">
            <a:spAutoFit/>
          </a:bodyPr>
          <a:lstStyle/>
          <a:p>
            <a:r>
              <a:rPr lang="en-US" altLang="zh-TW" sz="1400" dirty="0">
                <a:solidFill>
                  <a:srgbClr val="212529"/>
                </a:solidFill>
                <a:ea typeface="+mn-lt"/>
                <a:cs typeface="+mn-lt"/>
              </a:rPr>
              <a:t>Since</a:t>
            </a:r>
            <a:r>
              <a:rPr lang="zh-TW" altLang="en-US" sz="1400" dirty="0">
                <a:solidFill>
                  <a:srgbClr val="212529"/>
                </a:solidFill>
                <a:ea typeface="+mn-lt"/>
                <a:cs typeface="+mn-lt"/>
              </a:rPr>
              <a:t> </a:t>
            </a:r>
            <a:r>
              <a:rPr lang="en-US" altLang="zh-TW" sz="1400" dirty="0">
                <a:solidFill>
                  <a:srgbClr val="212529"/>
                </a:solidFill>
                <a:ea typeface="+mn-lt"/>
                <a:cs typeface="+mn-lt"/>
              </a:rPr>
              <a:t>QTS</a:t>
            </a:r>
            <a:r>
              <a:rPr lang="zh-TW" altLang="en-US" sz="1400" dirty="0">
                <a:solidFill>
                  <a:srgbClr val="212529"/>
                </a:solidFill>
                <a:ea typeface="+mn-lt"/>
                <a:cs typeface="+mn-lt"/>
              </a:rPr>
              <a:t> </a:t>
            </a:r>
            <a:r>
              <a:rPr lang="en-US" altLang="zh-TW" sz="1400" dirty="0">
                <a:solidFill>
                  <a:srgbClr val="212529"/>
                </a:solidFill>
                <a:ea typeface="+mn-lt"/>
                <a:cs typeface="+mn-lt"/>
              </a:rPr>
              <a:t>5.1.0</a:t>
            </a:r>
            <a:r>
              <a:rPr lang="zh-TW" altLang="en-US" sz="1400" dirty="0">
                <a:solidFill>
                  <a:srgbClr val="212529"/>
                </a:solidFill>
                <a:ea typeface="+mn-lt"/>
                <a:cs typeface="+mn-lt"/>
              </a:rPr>
              <a:t> </a:t>
            </a:r>
            <a:r>
              <a:rPr lang="en-US" altLang="zh-TW" sz="1400" dirty="0">
                <a:solidFill>
                  <a:srgbClr val="212529"/>
                </a:solidFill>
                <a:ea typeface="+mn-lt"/>
                <a:cs typeface="+mn-lt"/>
              </a:rPr>
              <a:t>/</a:t>
            </a:r>
            <a:r>
              <a:rPr lang="zh-TW" altLang="en-US" sz="1400" dirty="0">
                <a:solidFill>
                  <a:srgbClr val="212529"/>
                </a:solidFill>
                <a:ea typeface="+mn-lt"/>
                <a:cs typeface="+mn-lt"/>
              </a:rPr>
              <a:t> </a:t>
            </a:r>
            <a:r>
              <a:rPr lang="en-US" altLang="zh-TW" sz="1400" dirty="0" err="1">
                <a:solidFill>
                  <a:srgbClr val="212529"/>
                </a:solidFill>
                <a:ea typeface="+mn-lt"/>
                <a:cs typeface="+mn-lt"/>
              </a:rPr>
              <a:t>QuTS</a:t>
            </a:r>
            <a:r>
              <a:rPr lang="zh-TW" altLang="en-US" sz="1400" dirty="0">
                <a:solidFill>
                  <a:srgbClr val="212529"/>
                </a:solidFill>
                <a:ea typeface="+mn-lt"/>
                <a:cs typeface="+mn-lt"/>
              </a:rPr>
              <a:t> </a:t>
            </a:r>
            <a:r>
              <a:rPr lang="en-US" altLang="zh-TW" sz="1400" dirty="0">
                <a:solidFill>
                  <a:srgbClr val="212529"/>
                </a:solidFill>
                <a:ea typeface="+mn-lt"/>
                <a:cs typeface="+mn-lt"/>
              </a:rPr>
              <a:t>hero</a:t>
            </a:r>
            <a:r>
              <a:rPr lang="zh-TW" altLang="en-US" sz="1400" dirty="0">
                <a:solidFill>
                  <a:srgbClr val="212529"/>
                </a:solidFill>
                <a:ea typeface="+mn-lt"/>
                <a:cs typeface="+mn-lt"/>
              </a:rPr>
              <a:t> </a:t>
            </a:r>
            <a:r>
              <a:rPr lang="en-US" altLang="zh-TW" sz="1400" dirty="0">
                <a:solidFill>
                  <a:srgbClr val="212529"/>
                </a:solidFill>
                <a:ea typeface="+mn-lt"/>
                <a:cs typeface="+mn-lt"/>
              </a:rPr>
              <a:t>h5.1.0,</a:t>
            </a:r>
            <a:r>
              <a:rPr lang="zh-TW" altLang="en-US" sz="1400" dirty="0">
                <a:solidFill>
                  <a:srgbClr val="212529"/>
                </a:solidFill>
                <a:ea typeface="+mn-lt"/>
                <a:cs typeface="+mn-lt"/>
              </a:rPr>
              <a:t> </a:t>
            </a:r>
            <a:r>
              <a:rPr lang="en-US" altLang="zh-TW" sz="1400" dirty="0">
                <a:solidFill>
                  <a:srgbClr val="212529"/>
                </a:solidFill>
                <a:ea typeface="+mn-lt"/>
                <a:cs typeface="+mn-lt"/>
              </a:rPr>
              <a:t>QNAP</a:t>
            </a:r>
            <a:r>
              <a:rPr lang="zh-TW" altLang="en-US" sz="1400" dirty="0">
                <a:solidFill>
                  <a:srgbClr val="212529"/>
                </a:solidFill>
                <a:ea typeface="+mn-lt"/>
                <a:cs typeface="+mn-lt"/>
              </a:rPr>
              <a:t> </a:t>
            </a:r>
            <a:r>
              <a:rPr lang="en-US" altLang="zh-TW" sz="1400" dirty="0">
                <a:solidFill>
                  <a:srgbClr val="212529"/>
                </a:solidFill>
                <a:ea typeface="+mn-lt"/>
                <a:cs typeface="+mn-lt"/>
              </a:rPr>
              <a:t>NAS</a:t>
            </a:r>
            <a:r>
              <a:rPr lang="zh-TW" altLang="en-US" sz="1400" dirty="0">
                <a:solidFill>
                  <a:srgbClr val="212529"/>
                </a:solidFill>
                <a:ea typeface="+mn-lt"/>
                <a:cs typeface="+mn-lt"/>
              </a:rPr>
              <a:t> </a:t>
            </a:r>
            <a:r>
              <a:rPr lang="en-US" altLang="zh-TW" sz="1400" dirty="0">
                <a:solidFill>
                  <a:srgbClr val="212529"/>
                </a:solidFill>
                <a:ea typeface="+mn-lt"/>
                <a:cs typeface="+mn-lt"/>
              </a:rPr>
              <a:t>fully</a:t>
            </a:r>
            <a:r>
              <a:rPr lang="zh-TW" altLang="en-US" sz="1400" dirty="0">
                <a:solidFill>
                  <a:srgbClr val="212529"/>
                </a:solidFill>
                <a:ea typeface="+mn-lt"/>
                <a:cs typeface="+mn-lt"/>
              </a:rPr>
              <a:t> </a:t>
            </a:r>
            <a:r>
              <a:rPr lang="en-US" altLang="zh-TW" sz="1400" dirty="0">
                <a:solidFill>
                  <a:srgbClr val="212529"/>
                </a:solidFill>
                <a:ea typeface="+mn-lt"/>
                <a:cs typeface="+mn-lt"/>
              </a:rPr>
              <a:t>supports</a:t>
            </a:r>
            <a:r>
              <a:rPr lang="zh-TW" altLang="en-US" sz="1400" dirty="0">
                <a:solidFill>
                  <a:srgbClr val="212529"/>
                </a:solidFill>
                <a:ea typeface="+mn-lt"/>
                <a:cs typeface="+mn-lt"/>
              </a:rPr>
              <a:t> </a:t>
            </a:r>
            <a:r>
              <a:rPr lang="en-US" altLang="zh-TW" sz="1400" dirty="0">
                <a:solidFill>
                  <a:srgbClr val="212529"/>
                </a:solidFill>
                <a:ea typeface="+mn-lt"/>
                <a:cs typeface="+mn-lt"/>
              </a:rPr>
              <a:t>SMB</a:t>
            </a:r>
            <a:r>
              <a:rPr lang="zh-TW" altLang="en-US" sz="1400" dirty="0">
                <a:solidFill>
                  <a:srgbClr val="212529"/>
                </a:solidFill>
                <a:ea typeface="+mn-lt"/>
                <a:cs typeface="+mn-lt"/>
              </a:rPr>
              <a:t> </a:t>
            </a:r>
            <a:r>
              <a:rPr lang="en-US" altLang="zh-TW" sz="1400" dirty="0">
                <a:solidFill>
                  <a:srgbClr val="212529"/>
                </a:solidFill>
                <a:ea typeface="+mn-lt"/>
                <a:cs typeface="+mn-lt"/>
              </a:rPr>
              <a:t>multichannel. The</a:t>
            </a:r>
            <a:r>
              <a:rPr lang="zh-TW" altLang="en-US" sz="1400" dirty="0">
                <a:solidFill>
                  <a:srgbClr val="212529"/>
                </a:solidFill>
                <a:ea typeface="+mn-lt"/>
                <a:cs typeface="+mn-lt"/>
              </a:rPr>
              <a:t> </a:t>
            </a:r>
            <a:r>
              <a:rPr lang="en-US" altLang="zh-TW" sz="1400" dirty="0">
                <a:solidFill>
                  <a:srgbClr val="212529"/>
                </a:solidFill>
                <a:ea typeface="+mn-lt"/>
                <a:cs typeface="+mn-lt"/>
              </a:rPr>
              <a:t>network</a:t>
            </a:r>
            <a:r>
              <a:rPr lang="zh-TW" altLang="en-US" sz="1400" dirty="0">
                <a:solidFill>
                  <a:srgbClr val="212529"/>
                </a:solidFill>
                <a:ea typeface="+mn-lt"/>
                <a:cs typeface="+mn-lt"/>
              </a:rPr>
              <a:t> </a:t>
            </a:r>
            <a:r>
              <a:rPr lang="en-US" altLang="zh-TW" sz="1400" dirty="0">
                <a:solidFill>
                  <a:srgbClr val="212529"/>
                </a:solidFill>
                <a:ea typeface="+mn-lt"/>
                <a:cs typeface="+mn-lt"/>
              </a:rPr>
              <a:t>fault</a:t>
            </a:r>
            <a:r>
              <a:rPr lang="zh-TW" altLang="en-US" sz="1400" dirty="0">
                <a:solidFill>
                  <a:srgbClr val="212529"/>
                </a:solidFill>
                <a:ea typeface="+mn-lt"/>
                <a:cs typeface="+mn-lt"/>
              </a:rPr>
              <a:t> </a:t>
            </a:r>
            <a:r>
              <a:rPr lang="en-US" altLang="zh-TW" sz="1400" dirty="0">
                <a:solidFill>
                  <a:srgbClr val="212529"/>
                </a:solidFill>
                <a:ea typeface="+mn-lt"/>
                <a:cs typeface="+mn-lt"/>
              </a:rPr>
              <a:t>tolerance</a:t>
            </a:r>
            <a:r>
              <a:rPr lang="zh-TW" altLang="en-US" sz="1400" dirty="0">
                <a:solidFill>
                  <a:srgbClr val="212529"/>
                </a:solidFill>
                <a:ea typeface="+mn-lt"/>
                <a:cs typeface="+mn-lt"/>
              </a:rPr>
              <a:t> </a:t>
            </a:r>
            <a:r>
              <a:rPr lang="en-US" altLang="zh-TW" sz="1400" dirty="0">
                <a:solidFill>
                  <a:srgbClr val="212529"/>
                </a:solidFill>
                <a:ea typeface="+mn-lt"/>
                <a:cs typeface="+mn-lt"/>
              </a:rPr>
              <a:t>makes</a:t>
            </a:r>
            <a:r>
              <a:rPr lang="zh-TW" altLang="en-US" sz="1400" dirty="0">
                <a:solidFill>
                  <a:srgbClr val="212529"/>
                </a:solidFill>
                <a:ea typeface="+mn-lt"/>
                <a:cs typeface="+mn-lt"/>
              </a:rPr>
              <a:t> </a:t>
            </a:r>
            <a:r>
              <a:rPr lang="en-US" altLang="zh-TW" sz="1400" dirty="0">
                <a:solidFill>
                  <a:srgbClr val="212529"/>
                </a:solidFill>
                <a:ea typeface="+mn-lt"/>
                <a:cs typeface="+mn-lt"/>
              </a:rPr>
              <a:t>the</a:t>
            </a:r>
            <a:r>
              <a:rPr lang="zh-TW" altLang="en-US" sz="1400" dirty="0">
                <a:solidFill>
                  <a:srgbClr val="212529"/>
                </a:solidFill>
                <a:ea typeface="+mn-lt"/>
                <a:cs typeface="+mn-lt"/>
              </a:rPr>
              <a:t> </a:t>
            </a:r>
            <a:r>
              <a:rPr lang="en-US" altLang="zh-TW" sz="1400" dirty="0">
                <a:solidFill>
                  <a:srgbClr val="212529"/>
                </a:solidFill>
                <a:ea typeface="+mn-lt"/>
                <a:cs typeface="+mn-lt"/>
              </a:rPr>
              <a:t>system</a:t>
            </a:r>
            <a:r>
              <a:rPr lang="zh-TW" altLang="en-US" sz="1400" dirty="0">
                <a:solidFill>
                  <a:srgbClr val="212529"/>
                </a:solidFill>
                <a:ea typeface="+mn-lt"/>
                <a:cs typeface="+mn-lt"/>
              </a:rPr>
              <a:t> </a:t>
            </a:r>
            <a:r>
              <a:rPr lang="en-US" altLang="zh-TW" sz="1400" dirty="0">
                <a:solidFill>
                  <a:srgbClr val="212529"/>
                </a:solidFill>
                <a:ea typeface="+mn-lt"/>
                <a:cs typeface="+mn-lt"/>
              </a:rPr>
              <a:t>operation</a:t>
            </a:r>
            <a:r>
              <a:rPr lang="zh-TW" altLang="en-US" sz="1400" dirty="0">
                <a:solidFill>
                  <a:srgbClr val="212529"/>
                </a:solidFill>
                <a:ea typeface="+mn-lt"/>
                <a:cs typeface="+mn-lt"/>
              </a:rPr>
              <a:t> </a:t>
            </a:r>
            <a:r>
              <a:rPr lang="en-US" altLang="zh-TW" sz="1400" dirty="0">
                <a:solidFill>
                  <a:srgbClr val="212529"/>
                </a:solidFill>
                <a:ea typeface="+mn-lt"/>
                <a:cs typeface="+mn-lt"/>
              </a:rPr>
              <a:t>more</a:t>
            </a:r>
            <a:r>
              <a:rPr lang="zh-TW" altLang="en-US" sz="1400" dirty="0">
                <a:solidFill>
                  <a:srgbClr val="212529"/>
                </a:solidFill>
                <a:ea typeface="+mn-lt"/>
                <a:cs typeface="+mn-lt"/>
              </a:rPr>
              <a:t> </a:t>
            </a:r>
            <a:r>
              <a:rPr lang="en-US" altLang="zh-TW" sz="1400" dirty="0">
                <a:solidFill>
                  <a:srgbClr val="212529"/>
                </a:solidFill>
                <a:ea typeface="+mn-lt"/>
                <a:cs typeface="+mn-lt"/>
              </a:rPr>
              <a:t>stable.</a:t>
            </a:r>
            <a:r>
              <a:rPr lang="zh-TW" altLang="en-US" sz="1400" dirty="0">
                <a:solidFill>
                  <a:srgbClr val="212529"/>
                </a:solidFill>
                <a:ea typeface="+mn-lt"/>
                <a:cs typeface="+mn-lt"/>
              </a:rPr>
              <a:t> </a:t>
            </a:r>
            <a:r>
              <a:rPr lang="en-US" altLang="zh-TW" sz="1400" dirty="0">
                <a:solidFill>
                  <a:srgbClr val="212529"/>
                </a:solidFill>
                <a:ea typeface="+mn-lt"/>
                <a:cs typeface="+mn-lt"/>
              </a:rPr>
              <a:t>Even</a:t>
            </a:r>
            <a:r>
              <a:rPr lang="zh-TW" altLang="en-US" sz="1400" dirty="0">
                <a:solidFill>
                  <a:srgbClr val="212529"/>
                </a:solidFill>
                <a:ea typeface="+mn-lt"/>
                <a:cs typeface="+mn-lt"/>
              </a:rPr>
              <a:t> </a:t>
            </a:r>
            <a:r>
              <a:rPr lang="en-US" altLang="zh-TW" sz="1400" dirty="0">
                <a:solidFill>
                  <a:srgbClr val="212529"/>
                </a:solidFill>
                <a:ea typeface="+mn-lt"/>
                <a:cs typeface="+mn-lt"/>
              </a:rPr>
              <a:t>if</a:t>
            </a:r>
            <a:r>
              <a:rPr lang="zh-TW" altLang="en-US" sz="1400" dirty="0">
                <a:solidFill>
                  <a:srgbClr val="212529"/>
                </a:solidFill>
                <a:ea typeface="+mn-lt"/>
                <a:cs typeface="+mn-lt"/>
              </a:rPr>
              <a:t> </a:t>
            </a:r>
            <a:r>
              <a:rPr lang="en-US" altLang="zh-TW" sz="1400" dirty="0">
                <a:solidFill>
                  <a:srgbClr val="212529"/>
                </a:solidFill>
                <a:ea typeface="+mn-lt"/>
                <a:cs typeface="+mn-lt"/>
              </a:rPr>
              <a:t>one</a:t>
            </a:r>
            <a:r>
              <a:rPr lang="zh-TW" altLang="en-US" sz="1400" dirty="0">
                <a:solidFill>
                  <a:srgbClr val="212529"/>
                </a:solidFill>
                <a:ea typeface="+mn-lt"/>
                <a:cs typeface="+mn-lt"/>
              </a:rPr>
              <a:t> </a:t>
            </a:r>
            <a:r>
              <a:rPr lang="en-US" altLang="zh-TW" sz="1400" dirty="0">
                <a:solidFill>
                  <a:srgbClr val="212529"/>
                </a:solidFill>
                <a:ea typeface="+mn-lt"/>
                <a:cs typeface="+mn-lt"/>
              </a:rPr>
              <a:t>network</a:t>
            </a:r>
            <a:r>
              <a:rPr lang="zh-TW" altLang="en-US" sz="1400" dirty="0">
                <a:solidFill>
                  <a:srgbClr val="212529"/>
                </a:solidFill>
                <a:ea typeface="+mn-lt"/>
                <a:cs typeface="+mn-lt"/>
              </a:rPr>
              <a:t> </a:t>
            </a:r>
            <a:r>
              <a:rPr lang="en-US" altLang="zh-TW" sz="1400" dirty="0">
                <a:solidFill>
                  <a:srgbClr val="212529"/>
                </a:solidFill>
                <a:ea typeface="+mn-lt"/>
                <a:cs typeface="+mn-lt"/>
              </a:rPr>
              <a:t>connection</a:t>
            </a:r>
            <a:r>
              <a:rPr lang="zh-TW" altLang="en-US" sz="1400" dirty="0">
                <a:solidFill>
                  <a:srgbClr val="212529"/>
                </a:solidFill>
                <a:ea typeface="+mn-lt"/>
                <a:cs typeface="+mn-lt"/>
              </a:rPr>
              <a:t> </a:t>
            </a:r>
            <a:r>
              <a:rPr lang="en-US" altLang="zh-TW" sz="1400" dirty="0">
                <a:solidFill>
                  <a:srgbClr val="212529"/>
                </a:solidFill>
                <a:ea typeface="+mn-lt"/>
                <a:cs typeface="+mn-lt"/>
              </a:rPr>
              <a:t>fails,</a:t>
            </a:r>
            <a:r>
              <a:rPr lang="zh-TW" altLang="en-US" sz="1400" dirty="0">
                <a:solidFill>
                  <a:srgbClr val="212529"/>
                </a:solidFill>
                <a:ea typeface="+mn-lt"/>
                <a:cs typeface="+mn-lt"/>
              </a:rPr>
              <a:t> </a:t>
            </a:r>
            <a:r>
              <a:rPr lang="en-US" altLang="zh-TW" sz="1400" dirty="0">
                <a:solidFill>
                  <a:srgbClr val="212529"/>
                </a:solidFill>
                <a:ea typeface="+mn-lt"/>
                <a:cs typeface="+mn-lt"/>
              </a:rPr>
              <a:t>the</a:t>
            </a:r>
            <a:r>
              <a:rPr lang="zh-TW" altLang="en-US" sz="1400" dirty="0">
                <a:solidFill>
                  <a:srgbClr val="212529"/>
                </a:solidFill>
                <a:ea typeface="+mn-lt"/>
                <a:cs typeface="+mn-lt"/>
              </a:rPr>
              <a:t> </a:t>
            </a:r>
            <a:r>
              <a:rPr lang="en-US" altLang="zh-TW" sz="1400" dirty="0">
                <a:solidFill>
                  <a:srgbClr val="212529"/>
                </a:solidFill>
                <a:ea typeface="+mn-lt"/>
                <a:cs typeface="+mn-lt"/>
              </a:rPr>
              <a:t>NAS</a:t>
            </a:r>
            <a:r>
              <a:rPr lang="zh-TW" altLang="en-US" sz="1400" dirty="0">
                <a:solidFill>
                  <a:srgbClr val="212529"/>
                </a:solidFill>
                <a:ea typeface="+mn-lt"/>
                <a:cs typeface="+mn-lt"/>
              </a:rPr>
              <a:t> </a:t>
            </a:r>
            <a:r>
              <a:rPr lang="en-US" altLang="zh-TW" sz="1400" dirty="0">
                <a:solidFill>
                  <a:srgbClr val="212529"/>
                </a:solidFill>
                <a:ea typeface="+mn-lt"/>
                <a:cs typeface="+mn-lt"/>
              </a:rPr>
              <a:t>still</a:t>
            </a:r>
            <a:r>
              <a:rPr lang="zh-TW" altLang="en-US" sz="1400" dirty="0">
                <a:solidFill>
                  <a:srgbClr val="212529"/>
                </a:solidFill>
                <a:ea typeface="+mn-lt"/>
                <a:cs typeface="+mn-lt"/>
              </a:rPr>
              <a:t> </a:t>
            </a:r>
            <a:r>
              <a:rPr lang="en-US" altLang="zh-TW" sz="1400" dirty="0">
                <a:solidFill>
                  <a:srgbClr val="212529"/>
                </a:solidFill>
                <a:ea typeface="+mn-lt"/>
                <a:cs typeface="+mn-lt"/>
              </a:rPr>
              <a:t>maintains</a:t>
            </a:r>
            <a:r>
              <a:rPr lang="zh-TW" altLang="en-US" sz="1400" dirty="0">
                <a:solidFill>
                  <a:srgbClr val="212529"/>
                </a:solidFill>
                <a:ea typeface="+mn-lt"/>
                <a:cs typeface="+mn-lt"/>
              </a:rPr>
              <a:t> </a:t>
            </a:r>
            <a:r>
              <a:rPr lang="en-US" altLang="zh-TW" sz="1400" dirty="0">
                <a:solidFill>
                  <a:srgbClr val="212529"/>
                </a:solidFill>
                <a:ea typeface="+mn-lt"/>
                <a:cs typeface="+mn-lt"/>
              </a:rPr>
              <a:t>the</a:t>
            </a:r>
            <a:r>
              <a:rPr lang="zh-TW" altLang="en-US" sz="1400" dirty="0">
                <a:solidFill>
                  <a:srgbClr val="212529"/>
                </a:solidFill>
                <a:ea typeface="+mn-lt"/>
                <a:cs typeface="+mn-lt"/>
              </a:rPr>
              <a:t> </a:t>
            </a:r>
            <a:r>
              <a:rPr lang="en-US" altLang="zh-TW" sz="1400" dirty="0">
                <a:solidFill>
                  <a:srgbClr val="212529"/>
                </a:solidFill>
                <a:ea typeface="+mn-lt"/>
                <a:cs typeface="+mn-lt"/>
              </a:rPr>
              <a:t>file</a:t>
            </a:r>
            <a:r>
              <a:rPr lang="zh-TW" altLang="en-US" sz="1400" dirty="0">
                <a:solidFill>
                  <a:srgbClr val="212529"/>
                </a:solidFill>
                <a:ea typeface="+mn-lt"/>
                <a:cs typeface="+mn-lt"/>
              </a:rPr>
              <a:t> </a:t>
            </a:r>
            <a:r>
              <a:rPr lang="en-US" altLang="zh-TW" sz="1400" dirty="0">
                <a:solidFill>
                  <a:srgbClr val="212529"/>
                </a:solidFill>
                <a:ea typeface="+mn-lt"/>
                <a:cs typeface="+mn-lt"/>
              </a:rPr>
              <a:t>transmission</a:t>
            </a:r>
            <a:r>
              <a:rPr lang="zh-TW" altLang="en-US" sz="1400" dirty="0">
                <a:solidFill>
                  <a:srgbClr val="212529"/>
                </a:solidFill>
                <a:ea typeface="+mn-lt"/>
                <a:cs typeface="+mn-lt"/>
              </a:rPr>
              <a:t> </a:t>
            </a:r>
            <a:r>
              <a:rPr lang="en-US" altLang="zh-TW" sz="1400" dirty="0">
                <a:solidFill>
                  <a:srgbClr val="212529"/>
                </a:solidFill>
                <a:ea typeface="+mn-lt"/>
                <a:cs typeface="+mn-lt"/>
              </a:rPr>
              <a:t>with</a:t>
            </a:r>
            <a:r>
              <a:rPr lang="zh-TW" altLang="en-US" sz="1400" dirty="0">
                <a:solidFill>
                  <a:srgbClr val="212529"/>
                </a:solidFill>
                <a:ea typeface="+mn-lt"/>
                <a:cs typeface="+mn-lt"/>
              </a:rPr>
              <a:t> </a:t>
            </a:r>
            <a:r>
              <a:rPr lang="en-US" altLang="zh-TW" sz="1400" dirty="0">
                <a:solidFill>
                  <a:srgbClr val="212529"/>
                </a:solidFill>
                <a:ea typeface="+mn-lt"/>
                <a:cs typeface="+mn-lt"/>
              </a:rPr>
              <a:t>the</a:t>
            </a:r>
            <a:r>
              <a:rPr lang="zh-TW" altLang="en-US" sz="1400" dirty="0">
                <a:solidFill>
                  <a:srgbClr val="212529"/>
                </a:solidFill>
                <a:ea typeface="+mn-lt"/>
                <a:cs typeface="+mn-lt"/>
              </a:rPr>
              <a:t> </a:t>
            </a:r>
            <a:r>
              <a:rPr lang="en-US" altLang="zh-TW" sz="1400" dirty="0">
                <a:solidFill>
                  <a:srgbClr val="212529"/>
                </a:solidFill>
                <a:ea typeface="+mn-lt"/>
                <a:cs typeface="+mn-lt"/>
              </a:rPr>
              <a:t>remaining</a:t>
            </a:r>
            <a:r>
              <a:rPr lang="zh-TW" altLang="en-US" sz="1400" dirty="0">
                <a:solidFill>
                  <a:srgbClr val="212529"/>
                </a:solidFill>
                <a:ea typeface="+mn-lt"/>
                <a:cs typeface="+mn-lt"/>
              </a:rPr>
              <a:t> </a:t>
            </a:r>
            <a:r>
              <a:rPr lang="en-US" altLang="zh-TW" sz="1400" dirty="0">
                <a:solidFill>
                  <a:srgbClr val="212529"/>
                </a:solidFill>
                <a:ea typeface="+mn-lt"/>
                <a:cs typeface="+mn-lt"/>
              </a:rPr>
              <a:t>number</a:t>
            </a:r>
            <a:r>
              <a:rPr lang="zh-TW" altLang="en-US" sz="1400" dirty="0">
                <a:solidFill>
                  <a:srgbClr val="212529"/>
                </a:solidFill>
                <a:ea typeface="+mn-lt"/>
                <a:cs typeface="+mn-lt"/>
              </a:rPr>
              <a:t> </a:t>
            </a:r>
            <a:r>
              <a:rPr lang="en-US" altLang="zh-TW" sz="1400" dirty="0">
                <a:solidFill>
                  <a:srgbClr val="212529"/>
                </a:solidFill>
                <a:ea typeface="+mn-lt"/>
                <a:cs typeface="+mn-lt"/>
              </a:rPr>
              <a:t>of</a:t>
            </a:r>
            <a:r>
              <a:rPr lang="zh-TW" altLang="en-US" sz="1400" dirty="0">
                <a:solidFill>
                  <a:srgbClr val="212529"/>
                </a:solidFill>
                <a:ea typeface="+mn-lt"/>
                <a:cs typeface="+mn-lt"/>
              </a:rPr>
              <a:t> </a:t>
            </a:r>
            <a:r>
              <a:rPr lang="en-US" altLang="zh-TW" sz="1400" dirty="0">
                <a:solidFill>
                  <a:srgbClr val="212529"/>
                </a:solidFill>
                <a:ea typeface="+mn-lt"/>
                <a:cs typeface="+mn-lt"/>
              </a:rPr>
              <a:t>connections</a:t>
            </a:r>
            <a:r>
              <a:rPr lang="zh-TW" altLang="en-US" sz="1400" dirty="0">
                <a:solidFill>
                  <a:srgbClr val="212529"/>
                </a:solidFill>
                <a:ea typeface="+mn-lt"/>
                <a:cs typeface="+mn-lt"/>
              </a:rPr>
              <a:t> </a:t>
            </a:r>
            <a:r>
              <a:rPr lang="en-US" altLang="zh-TW" sz="1400" dirty="0">
                <a:solidFill>
                  <a:srgbClr val="212529"/>
                </a:solidFill>
                <a:ea typeface="+mn-lt"/>
                <a:cs typeface="+mn-lt"/>
              </a:rPr>
              <a:t>to</a:t>
            </a:r>
            <a:r>
              <a:rPr lang="zh-TW" altLang="en-US" sz="1400" dirty="0">
                <a:solidFill>
                  <a:srgbClr val="212529"/>
                </a:solidFill>
                <a:ea typeface="+mn-lt"/>
                <a:cs typeface="+mn-lt"/>
              </a:rPr>
              <a:t> </a:t>
            </a:r>
            <a:r>
              <a:rPr lang="en-US" altLang="zh-TW" sz="1400" dirty="0">
                <a:solidFill>
                  <a:srgbClr val="212529"/>
                </a:solidFill>
                <a:ea typeface="+mn-lt"/>
                <a:cs typeface="+mn-lt"/>
              </a:rPr>
              <a:t>minimize</a:t>
            </a:r>
            <a:r>
              <a:rPr lang="zh-TW" altLang="en-US" sz="1400" dirty="0">
                <a:solidFill>
                  <a:srgbClr val="212529"/>
                </a:solidFill>
                <a:ea typeface="+mn-lt"/>
                <a:cs typeface="+mn-lt"/>
              </a:rPr>
              <a:t> </a:t>
            </a:r>
            <a:r>
              <a:rPr lang="en-US" altLang="zh-TW" sz="1400" dirty="0">
                <a:solidFill>
                  <a:srgbClr val="212529"/>
                </a:solidFill>
                <a:ea typeface="+mn-lt"/>
                <a:cs typeface="+mn-lt"/>
              </a:rPr>
              <a:t>the</a:t>
            </a:r>
            <a:r>
              <a:rPr lang="zh-TW" altLang="en-US" sz="1400" dirty="0">
                <a:solidFill>
                  <a:srgbClr val="212529"/>
                </a:solidFill>
                <a:ea typeface="+mn-lt"/>
                <a:cs typeface="+mn-lt"/>
              </a:rPr>
              <a:t> </a:t>
            </a:r>
            <a:r>
              <a:rPr lang="en-US" altLang="zh-TW" sz="1400" dirty="0">
                <a:solidFill>
                  <a:srgbClr val="212529"/>
                </a:solidFill>
                <a:ea typeface="+mn-lt"/>
                <a:cs typeface="+mn-lt"/>
              </a:rPr>
              <a:t>risk</a:t>
            </a:r>
            <a:r>
              <a:rPr lang="zh-TW" altLang="en-US" sz="1400" dirty="0">
                <a:solidFill>
                  <a:srgbClr val="212529"/>
                </a:solidFill>
                <a:ea typeface="+mn-lt"/>
                <a:cs typeface="+mn-lt"/>
              </a:rPr>
              <a:t> </a:t>
            </a:r>
            <a:r>
              <a:rPr lang="en-US" altLang="zh-TW" sz="1400" dirty="0">
                <a:solidFill>
                  <a:srgbClr val="212529"/>
                </a:solidFill>
                <a:ea typeface="+mn-lt"/>
                <a:cs typeface="+mn-lt"/>
              </a:rPr>
              <a:t>of</a:t>
            </a:r>
            <a:r>
              <a:rPr lang="zh-TW" altLang="en-US" sz="1400" dirty="0">
                <a:solidFill>
                  <a:srgbClr val="212529"/>
                </a:solidFill>
                <a:ea typeface="+mn-lt"/>
                <a:cs typeface="+mn-lt"/>
              </a:rPr>
              <a:t> </a:t>
            </a:r>
            <a:r>
              <a:rPr lang="en-US" altLang="zh-TW" sz="1400" dirty="0">
                <a:solidFill>
                  <a:srgbClr val="212529"/>
                </a:solidFill>
                <a:ea typeface="+mn-lt"/>
                <a:cs typeface="+mn-lt"/>
              </a:rPr>
              <a:t>interruption;</a:t>
            </a:r>
            <a:r>
              <a:rPr lang="zh-TW" altLang="en-US" sz="1400" dirty="0">
                <a:solidFill>
                  <a:srgbClr val="212529"/>
                </a:solidFill>
                <a:ea typeface="+mn-lt"/>
                <a:cs typeface="+mn-lt"/>
              </a:rPr>
              <a:t> </a:t>
            </a:r>
            <a:r>
              <a:rPr lang="en-US" altLang="zh-TW" sz="1400" dirty="0">
                <a:solidFill>
                  <a:srgbClr val="212529"/>
                </a:solidFill>
                <a:ea typeface="+mn-lt"/>
                <a:cs typeface="+mn-lt"/>
              </a:rPr>
              <a:t>when</a:t>
            </a:r>
            <a:r>
              <a:rPr lang="zh-TW" altLang="en-US" sz="1400" dirty="0">
                <a:solidFill>
                  <a:srgbClr val="212529"/>
                </a:solidFill>
                <a:ea typeface="+mn-lt"/>
                <a:cs typeface="+mn-lt"/>
              </a:rPr>
              <a:t> </a:t>
            </a:r>
            <a:r>
              <a:rPr lang="en-US" altLang="zh-TW" sz="1400" dirty="0">
                <a:solidFill>
                  <a:srgbClr val="212529"/>
                </a:solidFill>
                <a:ea typeface="+mn-lt"/>
                <a:cs typeface="+mn-lt"/>
              </a:rPr>
              <a:t>the</a:t>
            </a:r>
            <a:r>
              <a:rPr lang="zh-TW" altLang="en-US" sz="1400" dirty="0">
                <a:solidFill>
                  <a:srgbClr val="212529"/>
                </a:solidFill>
                <a:ea typeface="+mn-lt"/>
                <a:cs typeface="+mn-lt"/>
              </a:rPr>
              <a:t> </a:t>
            </a:r>
            <a:r>
              <a:rPr lang="en-US" altLang="zh-TW" sz="1400" dirty="0">
                <a:solidFill>
                  <a:srgbClr val="212529"/>
                </a:solidFill>
                <a:ea typeface="+mn-lt"/>
                <a:cs typeface="+mn-lt"/>
              </a:rPr>
              <a:t>network</a:t>
            </a:r>
            <a:r>
              <a:rPr lang="zh-TW" altLang="en-US" sz="1400" dirty="0">
                <a:solidFill>
                  <a:srgbClr val="212529"/>
                </a:solidFill>
                <a:ea typeface="+mn-lt"/>
                <a:cs typeface="+mn-lt"/>
              </a:rPr>
              <a:t> </a:t>
            </a:r>
            <a:r>
              <a:rPr lang="en-US" altLang="zh-TW" sz="1400" dirty="0">
                <a:solidFill>
                  <a:srgbClr val="212529"/>
                </a:solidFill>
                <a:ea typeface="+mn-lt"/>
                <a:cs typeface="+mn-lt"/>
              </a:rPr>
              <a:t>recovers,</a:t>
            </a:r>
            <a:r>
              <a:rPr lang="zh-TW" altLang="en-US" sz="1400" dirty="0">
                <a:solidFill>
                  <a:srgbClr val="212529"/>
                </a:solidFill>
                <a:ea typeface="+mn-lt"/>
                <a:cs typeface="+mn-lt"/>
              </a:rPr>
              <a:t> </a:t>
            </a:r>
            <a:r>
              <a:rPr lang="en-US" altLang="zh-TW" sz="1400" dirty="0">
                <a:solidFill>
                  <a:srgbClr val="212529"/>
                </a:solidFill>
                <a:ea typeface="+mn-lt"/>
                <a:cs typeface="+mn-lt"/>
              </a:rPr>
              <a:t>the</a:t>
            </a:r>
            <a:r>
              <a:rPr lang="zh-TW" altLang="en-US" sz="1400" dirty="0">
                <a:solidFill>
                  <a:srgbClr val="212529"/>
                </a:solidFill>
                <a:ea typeface="+mn-lt"/>
                <a:cs typeface="+mn-lt"/>
              </a:rPr>
              <a:t> </a:t>
            </a:r>
            <a:r>
              <a:rPr lang="en-US" altLang="zh-TW" sz="1400" dirty="0">
                <a:solidFill>
                  <a:srgbClr val="212529"/>
                </a:solidFill>
                <a:ea typeface="+mn-lt"/>
                <a:cs typeface="+mn-lt"/>
              </a:rPr>
              <a:t>total</a:t>
            </a:r>
            <a:r>
              <a:rPr lang="zh-TW" altLang="en-US" sz="1400" dirty="0">
                <a:solidFill>
                  <a:srgbClr val="212529"/>
                </a:solidFill>
                <a:ea typeface="+mn-lt"/>
                <a:cs typeface="+mn-lt"/>
              </a:rPr>
              <a:t> </a:t>
            </a:r>
            <a:r>
              <a:rPr lang="en-US" altLang="zh-TW" sz="1400" dirty="0">
                <a:solidFill>
                  <a:srgbClr val="212529"/>
                </a:solidFill>
                <a:ea typeface="+mn-lt"/>
                <a:cs typeface="+mn-lt"/>
              </a:rPr>
              <a:t>transmission</a:t>
            </a:r>
            <a:r>
              <a:rPr lang="zh-TW" altLang="en-US" sz="1400" dirty="0">
                <a:solidFill>
                  <a:srgbClr val="212529"/>
                </a:solidFill>
                <a:ea typeface="+mn-lt"/>
                <a:cs typeface="+mn-lt"/>
              </a:rPr>
              <a:t> </a:t>
            </a:r>
            <a:r>
              <a:rPr lang="en-US" altLang="zh-TW" sz="1400" dirty="0">
                <a:solidFill>
                  <a:srgbClr val="212529"/>
                </a:solidFill>
                <a:ea typeface="+mn-lt"/>
                <a:cs typeface="+mn-lt"/>
              </a:rPr>
              <a:t>bandwidth</a:t>
            </a:r>
            <a:r>
              <a:rPr lang="zh-TW" altLang="en-US" sz="1400" dirty="0">
                <a:solidFill>
                  <a:srgbClr val="212529"/>
                </a:solidFill>
                <a:ea typeface="+mn-lt"/>
                <a:cs typeface="+mn-lt"/>
              </a:rPr>
              <a:t> </a:t>
            </a:r>
            <a:r>
              <a:rPr lang="en-US" altLang="zh-TW" sz="1400" dirty="0">
                <a:solidFill>
                  <a:srgbClr val="212529"/>
                </a:solidFill>
                <a:ea typeface="+mn-lt"/>
                <a:cs typeface="+mn-lt"/>
              </a:rPr>
              <a:t>is</a:t>
            </a:r>
            <a:r>
              <a:rPr lang="zh-TW" altLang="en-US" sz="1400" dirty="0">
                <a:solidFill>
                  <a:srgbClr val="212529"/>
                </a:solidFill>
                <a:ea typeface="+mn-lt"/>
                <a:cs typeface="+mn-lt"/>
              </a:rPr>
              <a:t> </a:t>
            </a:r>
            <a:r>
              <a:rPr lang="en-US" altLang="zh-TW" sz="1400" dirty="0">
                <a:solidFill>
                  <a:srgbClr val="212529"/>
                </a:solidFill>
                <a:ea typeface="+mn-lt"/>
                <a:cs typeface="+mn-lt"/>
              </a:rPr>
              <a:t>immediately</a:t>
            </a:r>
            <a:r>
              <a:rPr lang="zh-TW" altLang="en-US" sz="1400" dirty="0">
                <a:solidFill>
                  <a:srgbClr val="212529"/>
                </a:solidFill>
                <a:ea typeface="+mn-lt"/>
                <a:cs typeface="+mn-lt"/>
              </a:rPr>
              <a:t> </a:t>
            </a:r>
            <a:r>
              <a:rPr lang="en-US" altLang="zh-TW" sz="1400" dirty="0">
                <a:solidFill>
                  <a:srgbClr val="212529"/>
                </a:solidFill>
                <a:ea typeface="+mn-lt"/>
                <a:cs typeface="+mn-lt"/>
              </a:rPr>
              <a:t>restored.</a:t>
            </a:r>
            <a:r>
              <a:rPr lang="zh-TW" altLang="en-US" sz="1400" dirty="0">
                <a:solidFill>
                  <a:srgbClr val="212529"/>
                </a:solidFill>
                <a:ea typeface="+mn-lt"/>
                <a:cs typeface="+mn-lt"/>
              </a:rPr>
              <a:t> </a:t>
            </a:r>
            <a:r>
              <a:rPr lang="en-US" altLang="zh-TW" sz="1400" dirty="0">
                <a:solidFill>
                  <a:srgbClr val="212529"/>
                </a:solidFill>
                <a:ea typeface="+mn-lt"/>
                <a:cs typeface="+mn-lt"/>
              </a:rPr>
              <a:t>With</a:t>
            </a:r>
            <a:r>
              <a:rPr lang="zh-TW" altLang="en-US" sz="1400" dirty="0">
                <a:solidFill>
                  <a:srgbClr val="212529"/>
                </a:solidFill>
                <a:ea typeface="+mn-lt"/>
                <a:cs typeface="+mn-lt"/>
              </a:rPr>
              <a:t> </a:t>
            </a:r>
            <a:r>
              <a:rPr lang="en-US" altLang="zh-TW" sz="1400" dirty="0">
                <a:solidFill>
                  <a:srgbClr val="212529"/>
                </a:solidFill>
                <a:ea typeface="+mn-lt"/>
                <a:cs typeface="+mn-lt"/>
              </a:rPr>
              <a:t>SMB</a:t>
            </a:r>
            <a:r>
              <a:rPr lang="zh-TW" altLang="en-US" sz="1400" dirty="0">
                <a:solidFill>
                  <a:srgbClr val="212529"/>
                </a:solidFill>
                <a:ea typeface="+mn-lt"/>
                <a:cs typeface="+mn-lt"/>
              </a:rPr>
              <a:t> </a:t>
            </a:r>
            <a:r>
              <a:rPr lang="en-US" altLang="zh-TW" sz="1400" dirty="0">
                <a:solidFill>
                  <a:srgbClr val="212529"/>
                </a:solidFill>
                <a:ea typeface="+mn-lt"/>
                <a:cs typeface="+mn-lt"/>
              </a:rPr>
              <a:t>Multi-Channel</a:t>
            </a:r>
            <a:r>
              <a:rPr lang="zh-TW" altLang="en-US" sz="1400" dirty="0">
                <a:solidFill>
                  <a:srgbClr val="212529"/>
                </a:solidFill>
                <a:ea typeface="+mn-lt"/>
                <a:cs typeface="+mn-lt"/>
              </a:rPr>
              <a:t> </a:t>
            </a:r>
            <a:r>
              <a:rPr lang="en-US" altLang="zh-TW" sz="1400" dirty="0">
                <a:solidFill>
                  <a:srgbClr val="212529"/>
                </a:solidFill>
                <a:ea typeface="+mn-lt"/>
                <a:cs typeface="+mn-lt"/>
              </a:rPr>
              <a:t>enabled,</a:t>
            </a:r>
            <a:r>
              <a:rPr lang="zh-TW" altLang="en-US" sz="1400" dirty="0">
                <a:solidFill>
                  <a:srgbClr val="212529"/>
                </a:solidFill>
                <a:ea typeface="+mn-lt"/>
                <a:cs typeface="+mn-lt"/>
              </a:rPr>
              <a:t> </a:t>
            </a:r>
            <a:r>
              <a:rPr lang="en-US" altLang="zh-TW" sz="1400" dirty="0">
                <a:solidFill>
                  <a:srgbClr val="212529"/>
                </a:solidFill>
                <a:ea typeface="+mn-lt"/>
                <a:cs typeface="+mn-lt"/>
              </a:rPr>
              <a:t>the</a:t>
            </a:r>
            <a:r>
              <a:rPr lang="zh-TW" altLang="en-US" sz="1400" dirty="0">
                <a:solidFill>
                  <a:srgbClr val="212529"/>
                </a:solidFill>
                <a:ea typeface="+mn-lt"/>
                <a:cs typeface="+mn-lt"/>
              </a:rPr>
              <a:t> </a:t>
            </a:r>
            <a:r>
              <a:rPr lang="en-US" altLang="zh-TW" sz="1400" dirty="0">
                <a:solidFill>
                  <a:srgbClr val="212529"/>
                </a:solidFill>
                <a:ea typeface="+mn-lt"/>
                <a:cs typeface="+mn-lt"/>
              </a:rPr>
              <a:t>system</a:t>
            </a:r>
            <a:r>
              <a:rPr lang="zh-TW" altLang="en-US" sz="1400" dirty="0">
                <a:solidFill>
                  <a:srgbClr val="212529"/>
                </a:solidFill>
                <a:ea typeface="+mn-lt"/>
                <a:cs typeface="+mn-lt"/>
              </a:rPr>
              <a:t> </a:t>
            </a:r>
            <a:r>
              <a:rPr lang="en-US" altLang="zh-TW" sz="1400" dirty="0">
                <a:solidFill>
                  <a:srgbClr val="212529"/>
                </a:solidFill>
                <a:ea typeface="+mn-lt"/>
                <a:cs typeface="+mn-lt"/>
              </a:rPr>
              <a:t>automatically</a:t>
            </a:r>
            <a:r>
              <a:rPr lang="zh-TW" altLang="en-US" sz="1400" dirty="0">
                <a:solidFill>
                  <a:srgbClr val="212529"/>
                </a:solidFill>
                <a:ea typeface="+mn-lt"/>
                <a:cs typeface="+mn-lt"/>
              </a:rPr>
              <a:t> </a:t>
            </a:r>
            <a:r>
              <a:rPr lang="en-US" altLang="zh-TW" sz="1400" dirty="0">
                <a:solidFill>
                  <a:srgbClr val="212529"/>
                </a:solidFill>
                <a:ea typeface="+mn-lt"/>
                <a:cs typeface="+mn-lt"/>
              </a:rPr>
              <a:t>explores</a:t>
            </a:r>
            <a:r>
              <a:rPr lang="zh-TW" altLang="en-US" sz="1400" dirty="0">
                <a:solidFill>
                  <a:srgbClr val="212529"/>
                </a:solidFill>
                <a:ea typeface="+mn-lt"/>
                <a:cs typeface="+mn-lt"/>
              </a:rPr>
              <a:t> </a:t>
            </a:r>
            <a:r>
              <a:rPr lang="en-US" altLang="zh-TW" sz="1400" dirty="0">
                <a:solidFill>
                  <a:srgbClr val="212529"/>
                </a:solidFill>
                <a:ea typeface="+mn-lt"/>
                <a:cs typeface="+mn-lt"/>
              </a:rPr>
              <a:t>all</a:t>
            </a:r>
            <a:r>
              <a:rPr lang="zh-TW" altLang="en-US" sz="1400" dirty="0">
                <a:solidFill>
                  <a:srgbClr val="212529"/>
                </a:solidFill>
                <a:ea typeface="+mn-lt"/>
                <a:cs typeface="+mn-lt"/>
              </a:rPr>
              <a:t> </a:t>
            </a:r>
            <a:r>
              <a:rPr lang="en-US" altLang="zh-TW" sz="1400" dirty="0">
                <a:solidFill>
                  <a:srgbClr val="212529"/>
                </a:solidFill>
                <a:ea typeface="+mn-lt"/>
                <a:cs typeface="+mn-lt"/>
              </a:rPr>
              <a:t>network</a:t>
            </a:r>
            <a:r>
              <a:rPr lang="zh-TW" altLang="en-US" sz="1400" dirty="0">
                <a:solidFill>
                  <a:srgbClr val="212529"/>
                </a:solidFill>
                <a:ea typeface="+mn-lt"/>
                <a:cs typeface="+mn-lt"/>
              </a:rPr>
              <a:t> </a:t>
            </a:r>
            <a:r>
              <a:rPr lang="en-US" altLang="zh-TW" sz="1400" dirty="0">
                <a:solidFill>
                  <a:srgbClr val="212529"/>
                </a:solidFill>
                <a:ea typeface="+mn-lt"/>
                <a:cs typeface="+mn-lt"/>
              </a:rPr>
              <a:t>ports</a:t>
            </a:r>
            <a:r>
              <a:rPr lang="zh-TW" altLang="en-US" sz="1400" dirty="0">
                <a:solidFill>
                  <a:srgbClr val="212529"/>
                </a:solidFill>
                <a:ea typeface="+mn-lt"/>
                <a:cs typeface="+mn-lt"/>
              </a:rPr>
              <a:t> </a:t>
            </a:r>
            <a:r>
              <a:rPr lang="en-US" altLang="zh-TW" sz="1400" dirty="0">
                <a:solidFill>
                  <a:srgbClr val="212529"/>
                </a:solidFill>
                <a:ea typeface="+mn-lt"/>
                <a:cs typeface="+mn-lt"/>
              </a:rPr>
              <a:t>on</a:t>
            </a:r>
            <a:r>
              <a:rPr lang="zh-TW" altLang="en-US" sz="1400" dirty="0">
                <a:solidFill>
                  <a:srgbClr val="212529"/>
                </a:solidFill>
                <a:ea typeface="+mn-lt"/>
                <a:cs typeface="+mn-lt"/>
              </a:rPr>
              <a:t> </a:t>
            </a:r>
            <a:r>
              <a:rPr lang="en-US" altLang="zh-TW" sz="1400" dirty="0">
                <a:solidFill>
                  <a:srgbClr val="212529"/>
                </a:solidFill>
                <a:ea typeface="+mn-lt"/>
                <a:cs typeface="+mn-lt"/>
              </a:rPr>
              <a:t>the</a:t>
            </a:r>
            <a:r>
              <a:rPr lang="zh-TW" altLang="en-US" sz="1400" dirty="0">
                <a:solidFill>
                  <a:srgbClr val="212529"/>
                </a:solidFill>
                <a:ea typeface="+mn-lt"/>
                <a:cs typeface="+mn-lt"/>
              </a:rPr>
              <a:t> </a:t>
            </a:r>
            <a:r>
              <a:rPr lang="en-US" altLang="zh-TW" sz="1400" dirty="0">
                <a:solidFill>
                  <a:srgbClr val="212529"/>
                </a:solidFill>
                <a:ea typeface="+mn-lt"/>
                <a:cs typeface="+mn-lt"/>
              </a:rPr>
              <a:t>NAS</a:t>
            </a:r>
            <a:r>
              <a:rPr lang="zh-TW" altLang="en-US" sz="1400" dirty="0">
                <a:solidFill>
                  <a:srgbClr val="212529"/>
                </a:solidFill>
                <a:ea typeface="+mn-lt"/>
                <a:cs typeface="+mn-lt"/>
              </a:rPr>
              <a:t> </a:t>
            </a:r>
            <a:r>
              <a:rPr lang="en-US" altLang="zh-TW" sz="1400" dirty="0">
                <a:solidFill>
                  <a:srgbClr val="212529"/>
                </a:solidFill>
                <a:ea typeface="+mn-lt"/>
                <a:cs typeface="+mn-lt"/>
              </a:rPr>
              <a:t>and</a:t>
            </a:r>
            <a:r>
              <a:rPr lang="zh-TW" altLang="en-US" sz="1400" dirty="0">
                <a:solidFill>
                  <a:srgbClr val="212529"/>
                </a:solidFill>
                <a:ea typeface="+mn-lt"/>
                <a:cs typeface="+mn-lt"/>
              </a:rPr>
              <a:t> </a:t>
            </a:r>
            <a:r>
              <a:rPr lang="en-US" altLang="zh-TW" sz="1400" dirty="0">
                <a:solidFill>
                  <a:srgbClr val="212529"/>
                </a:solidFill>
                <a:ea typeface="+mn-lt"/>
                <a:cs typeface="+mn-lt"/>
              </a:rPr>
              <a:t>automatically</a:t>
            </a:r>
            <a:r>
              <a:rPr lang="zh-TW" altLang="en-US" sz="1400" dirty="0">
                <a:solidFill>
                  <a:srgbClr val="212529"/>
                </a:solidFill>
                <a:ea typeface="+mn-lt"/>
                <a:cs typeface="+mn-lt"/>
              </a:rPr>
              <a:t> </a:t>
            </a:r>
            <a:r>
              <a:rPr lang="en-US" altLang="zh-TW" sz="1400" dirty="0">
                <a:solidFill>
                  <a:srgbClr val="212529"/>
                </a:solidFill>
                <a:ea typeface="+mn-lt"/>
                <a:cs typeface="+mn-lt"/>
              </a:rPr>
              <a:t>aggregates</a:t>
            </a:r>
            <a:r>
              <a:rPr lang="zh-TW" altLang="en-US" sz="1400" dirty="0">
                <a:solidFill>
                  <a:srgbClr val="212529"/>
                </a:solidFill>
                <a:ea typeface="+mn-lt"/>
                <a:cs typeface="+mn-lt"/>
              </a:rPr>
              <a:t> </a:t>
            </a:r>
            <a:r>
              <a:rPr lang="en-US" altLang="zh-TW" sz="1400" dirty="0">
                <a:solidFill>
                  <a:srgbClr val="212529"/>
                </a:solidFill>
                <a:ea typeface="+mn-lt"/>
                <a:cs typeface="+mn-lt"/>
              </a:rPr>
              <a:t>them,</a:t>
            </a:r>
            <a:r>
              <a:rPr lang="zh-TW" altLang="en-US" sz="1400" dirty="0">
                <a:solidFill>
                  <a:srgbClr val="212529"/>
                </a:solidFill>
                <a:ea typeface="+mn-lt"/>
                <a:cs typeface="+mn-lt"/>
              </a:rPr>
              <a:t> </a:t>
            </a:r>
            <a:r>
              <a:rPr lang="en-US" altLang="zh-TW" sz="1400" dirty="0">
                <a:solidFill>
                  <a:srgbClr val="212529"/>
                </a:solidFill>
                <a:ea typeface="+mn-lt"/>
                <a:cs typeface="+mn-lt"/>
              </a:rPr>
              <a:t>resulting</a:t>
            </a:r>
            <a:r>
              <a:rPr lang="zh-TW" altLang="en-US" sz="1400" dirty="0">
                <a:solidFill>
                  <a:srgbClr val="212529"/>
                </a:solidFill>
                <a:ea typeface="+mn-lt"/>
                <a:cs typeface="+mn-lt"/>
              </a:rPr>
              <a:t> </a:t>
            </a:r>
            <a:r>
              <a:rPr lang="en-US" altLang="zh-TW" sz="1400" dirty="0">
                <a:solidFill>
                  <a:srgbClr val="212529"/>
                </a:solidFill>
                <a:ea typeface="+mn-lt"/>
                <a:cs typeface="+mn-lt"/>
              </a:rPr>
              <a:t>in</a:t>
            </a:r>
            <a:r>
              <a:rPr lang="zh-TW" altLang="en-US" sz="1400" dirty="0">
                <a:solidFill>
                  <a:srgbClr val="212529"/>
                </a:solidFill>
                <a:ea typeface="+mn-lt"/>
                <a:cs typeface="+mn-lt"/>
              </a:rPr>
              <a:t> </a:t>
            </a:r>
            <a:r>
              <a:rPr lang="en-US" altLang="zh-TW" sz="1400" dirty="0">
                <a:solidFill>
                  <a:srgbClr val="212529"/>
                </a:solidFill>
                <a:ea typeface="+mn-lt"/>
                <a:cs typeface="+mn-lt"/>
              </a:rPr>
              <a:t>a</a:t>
            </a:r>
            <a:r>
              <a:rPr lang="zh-TW" altLang="en-US" sz="1400" dirty="0">
                <a:solidFill>
                  <a:srgbClr val="212529"/>
                </a:solidFill>
                <a:ea typeface="+mn-lt"/>
                <a:cs typeface="+mn-lt"/>
              </a:rPr>
              <a:t> </a:t>
            </a:r>
            <a:r>
              <a:rPr lang="en-US" altLang="zh-TW" sz="1400" dirty="0">
                <a:solidFill>
                  <a:srgbClr val="212529"/>
                </a:solidFill>
                <a:ea typeface="+mn-lt"/>
                <a:cs typeface="+mn-lt"/>
              </a:rPr>
              <a:t>large</a:t>
            </a:r>
            <a:r>
              <a:rPr lang="zh-TW" altLang="en-US" sz="1400" dirty="0">
                <a:solidFill>
                  <a:srgbClr val="212529"/>
                </a:solidFill>
                <a:ea typeface="+mn-lt"/>
                <a:cs typeface="+mn-lt"/>
              </a:rPr>
              <a:t> </a:t>
            </a:r>
            <a:r>
              <a:rPr lang="en-US" altLang="zh-TW" sz="1400" dirty="0">
                <a:solidFill>
                  <a:srgbClr val="212529"/>
                </a:solidFill>
                <a:ea typeface="+mn-lt"/>
                <a:cs typeface="+mn-lt"/>
              </a:rPr>
              <a:t>bandwidth</a:t>
            </a:r>
            <a:r>
              <a:rPr lang="zh-TW" altLang="en-US" sz="1400" dirty="0">
                <a:solidFill>
                  <a:srgbClr val="212529"/>
                </a:solidFill>
                <a:ea typeface="+mn-lt"/>
                <a:cs typeface="+mn-lt"/>
              </a:rPr>
              <a:t> </a:t>
            </a:r>
            <a:r>
              <a:rPr lang="en-US" altLang="zh-TW" sz="1400" dirty="0">
                <a:solidFill>
                  <a:srgbClr val="212529"/>
                </a:solidFill>
                <a:ea typeface="+mn-lt"/>
                <a:cs typeface="+mn-lt"/>
              </a:rPr>
              <a:t>stack</a:t>
            </a:r>
            <a:r>
              <a:rPr lang="zh-TW" altLang="en-US" sz="1400" dirty="0">
                <a:solidFill>
                  <a:srgbClr val="212529"/>
                </a:solidFill>
                <a:ea typeface="+mn-lt"/>
                <a:cs typeface="+mn-lt"/>
              </a:rPr>
              <a:t> </a:t>
            </a:r>
            <a:r>
              <a:rPr lang="en-US" altLang="zh-TW" sz="1400" dirty="0">
                <a:solidFill>
                  <a:srgbClr val="212529"/>
                </a:solidFill>
                <a:ea typeface="+mn-lt"/>
                <a:cs typeface="+mn-lt"/>
              </a:rPr>
              <a:t>that</a:t>
            </a:r>
            <a:r>
              <a:rPr lang="zh-TW" altLang="en-US" sz="1400" dirty="0">
                <a:solidFill>
                  <a:srgbClr val="212529"/>
                </a:solidFill>
                <a:ea typeface="+mn-lt"/>
                <a:cs typeface="+mn-lt"/>
              </a:rPr>
              <a:t> </a:t>
            </a:r>
            <a:r>
              <a:rPr lang="en-US" altLang="zh-TW" sz="1400" dirty="0">
                <a:solidFill>
                  <a:srgbClr val="212529"/>
                </a:solidFill>
                <a:ea typeface="+mn-lt"/>
                <a:cs typeface="+mn-lt"/>
              </a:rPr>
              <a:t>is</a:t>
            </a:r>
            <a:r>
              <a:rPr lang="zh-TW" altLang="en-US" sz="1400" dirty="0">
                <a:solidFill>
                  <a:srgbClr val="212529"/>
                </a:solidFill>
                <a:ea typeface="+mn-lt"/>
                <a:cs typeface="+mn-lt"/>
              </a:rPr>
              <a:t> </a:t>
            </a:r>
            <a:r>
              <a:rPr lang="en-US" altLang="zh-TW" sz="1400" dirty="0">
                <a:solidFill>
                  <a:srgbClr val="212529"/>
                </a:solidFill>
                <a:ea typeface="+mn-lt"/>
                <a:cs typeface="+mn-lt"/>
              </a:rPr>
              <a:t>ideal</a:t>
            </a:r>
            <a:r>
              <a:rPr lang="zh-TW" altLang="en-US" sz="1400" dirty="0">
                <a:solidFill>
                  <a:srgbClr val="212529"/>
                </a:solidFill>
                <a:ea typeface="+mn-lt"/>
                <a:cs typeface="+mn-lt"/>
              </a:rPr>
              <a:t> </a:t>
            </a:r>
            <a:r>
              <a:rPr lang="en-US" altLang="zh-TW" sz="1400" dirty="0">
                <a:solidFill>
                  <a:srgbClr val="212529"/>
                </a:solidFill>
                <a:ea typeface="+mn-lt"/>
                <a:cs typeface="+mn-lt"/>
              </a:rPr>
              <a:t>for</a:t>
            </a:r>
            <a:r>
              <a:rPr lang="zh-TW" altLang="en-US" sz="1400" dirty="0">
                <a:solidFill>
                  <a:srgbClr val="212529"/>
                </a:solidFill>
                <a:ea typeface="+mn-lt"/>
                <a:cs typeface="+mn-lt"/>
              </a:rPr>
              <a:t> </a:t>
            </a:r>
            <a:r>
              <a:rPr lang="en-US" altLang="zh-TW" sz="1400" dirty="0">
                <a:solidFill>
                  <a:srgbClr val="212529"/>
                </a:solidFill>
                <a:ea typeface="+mn-lt"/>
                <a:cs typeface="+mn-lt"/>
              </a:rPr>
              <a:t>8K/16K</a:t>
            </a:r>
            <a:r>
              <a:rPr lang="zh-TW" altLang="en-US" sz="1400" dirty="0">
                <a:solidFill>
                  <a:srgbClr val="212529"/>
                </a:solidFill>
                <a:ea typeface="+mn-lt"/>
                <a:cs typeface="+mn-lt"/>
              </a:rPr>
              <a:t> </a:t>
            </a:r>
            <a:r>
              <a:rPr lang="en-US" altLang="zh-TW" sz="1400" dirty="0">
                <a:solidFill>
                  <a:srgbClr val="212529"/>
                </a:solidFill>
                <a:ea typeface="+mn-lt"/>
                <a:cs typeface="+mn-lt"/>
              </a:rPr>
              <a:t>multimedia</a:t>
            </a:r>
            <a:r>
              <a:rPr lang="zh-TW" altLang="en-US" sz="1400" dirty="0">
                <a:solidFill>
                  <a:srgbClr val="212529"/>
                </a:solidFill>
                <a:ea typeface="+mn-lt"/>
                <a:cs typeface="+mn-lt"/>
              </a:rPr>
              <a:t> </a:t>
            </a:r>
            <a:r>
              <a:rPr lang="en-US" altLang="zh-TW" sz="1400" dirty="0">
                <a:solidFill>
                  <a:srgbClr val="212529"/>
                </a:solidFill>
                <a:ea typeface="+mn-lt"/>
                <a:cs typeface="+mn-lt"/>
              </a:rPr>
              <a:t>and</a:t>
            </a:r>
            <a:r>
              <a:rPr lang="zh-TW" altLang="en-US" sz="1400" dirty="0">
                <a:solidFill>
                  <a:srgbClr val="212529"/>
                </a:solidFill>
                <a:ea typeface="+mn-lt"/>
                <a:cs typeface="+mn-lt"/>
              </a:rPr>
              <a:t> </a:t>
            </a:r>
            <a:r>
              <a:rPr lang="en-US" altLang="zh-TW" sz="1400" dirty="0">
                <a:solidFill>
                  <a:srgbClr val="212529"/>
                </a:solidFill>
                <a:ea typeface="+mn-lt"/>
                <a:cs typeface="+mn-lt"/>
              </a:rPr>
              <a:t>large</a:t>
            </a:r>
            <a:r>
              <a:rPr lang="zh-TW" altLang="en-US" sz="1400" dirty="0">
                <a:solidFill>
                  <a:srgbClr val="212529"/>
                </a:solidFill>
                <a:ea typeface="+mn-lt"/>
                <a:cs typeface="+mn-lt"/>
              </a:rPr>
              <a:t> </a:t>
            </a:r>
            <a:r>
              <a:rPr lang="en-US" altLang="zh-TW" sz="1400" dirty="0">
                <a:solidFill>
                  <a:srgbClr val="212529"/>
                </a:solidFill>
                <a:ea typeface="+mn-lt"/>
                <a:cs typeface="+mn-lt"/>
              </a:rPr>
              <a:t>file</a:t>
            </a:r>
            <a:r>
              <a:rPr lang="zh-TW" altLang="en-US" sz="1400" dirty="0">
                <a:solidFill>
                  <a:srgbClr val="212529"/>
                </a:solidFill>
                <a:ea typeface="+mn-lt"/>
                <a:cs typeface="+mn-lt"/>
              </a:rPr>
              <a:t> </a:t>
            </a:r>
            <a:r>
              <a:rPr lang="en-US" altLang="zh-TW" sz="1400" dirty="0">
                <a:solidFill>
                  <a:srgbClr val="212529"/>
                </a:solidFill>
                <a:ea typeface="+mn-lt"/>
                <a:cs typeface="+mn-lt"/>
              </a:rPr>
              <a:t>transfers.</a:t>
            </a:r>
            <a:endParaRPr lang="zh-TW" altLang="en-US" sz="1400" dirty="0">
              <a:solidFill>
                <a:srgbClr val="212529"/>
              </a:solidFill>
              <a:cs typeface="Arial"/>
            </a:endParaRPr>
          </a:p>
        </p:txBody>
      </p:sp>
      <p:sp>
        <p:nvSpPr>
          <p:cNvPr id="22" name="標題 21">
            <a:extLst>
              <a:ext uri="{FF2B5EF4-FFF2-40B4-BE49-F238E27FC236}">
                <a16:creationId xmlns:a16="http://schemas.microsoft.com/office/drawing/2014/main" id="{847ECDB6-3D24-66D5-CE19-AD0B2BB5DB9B}"/>
              </a:ext>
            </a:extLst>
          </p:cNvPr>
          <p:cNvSpPr>
            <a:spLocks noGrp="1"/>
          </p:cNvSpPr>
          <p:nvPr>
            <p:ph type="title"/>
          </p:nvPr>
        </p:nvSpPr>
        <p:spPr>
          <a:xfrm>
            <a:off x="743101" y="0"/>
            <a:ext cx="11448899" cy="1370227"/>
          </a:xfrm>
        </p:spPr>
        <p:txBody>
          <a:bodyPr>
            <a:normAutofit/>
          </a:bodyPr>
          <a:lstStyle/>
          <a:p>
            <a:r>
              <a:rPr lang="en-US" altLang="zh-TW" sz="3200">
                <a:latin typeface="+mj-lt"/>
                <a:ea typeface="+mj-ea"/>
              </a:rPr>
              <a:t>Multiply Bandwidth, Maximize Performance: </a:t>
            </a:r>
            <a:br>
              <a:rPr lang="en-US" altLang="zh-TW" sz="3200">
                <a:latin typeface="+mj-lt"/>
                <a:ea typeface="+mj-ea"/>
              </a:rPr>
            </a:br>
            <a:r>
              <a:rPr lang="en-US" altLang="zh-TW" sz="3200">
                <a:latin typeface="+mj-lt"/>
                <a:ea typeface="+mj-ea"/>
              </a:rPr>
              <a:t>Experience a Performance </a:t>
            </a:r>
            <a:r>
              <a:rPr lang="en-US" sz="3200">
                <a:latin typeface="+mj-lt"/>
                <a:ea typeface="+mj-ea"/>
              </a:rPr>
              <a:t>Leap with SMB Multichannel</a:t>
            </a:r>
            <a:endParaRPr lang="zh-TW" sz="3200" b="0">
              <a:latin typeface="+mj-lt"/>
              <a:ea typeface="+mj-ea"/>
            </a:endParaRPr>
          </a:p>
        </p:txBody>
      </p:sp>
      <p:grpSp>
        <p:nvGrpSpPr>
          <p:cNvPr id="8" name="群組 7"/>
          <p:cNvGrpSpPr/>
          <p:nvPr/>
        </p:nvGrpSpPr>
        <p:grpSpPr>
          <a:xfrm>
            <a:off x="1585669" y="2662195"/>
            <a:ext cx="2615979" cy="1526651"/>
            <a:chOff x="469127" y="2544416"/>
            <a:chExt cx="2615979" cy="1526651"/>
          </a:xfrm>
        </p:grpSpPr>
        <p:sp>
          <p:nvSpPr>
            <p:cNvPr id="2" name="矩形 1"/>
            <p:cNvSpPr/>
            <p:nvPr/>
          </p:nvSpPr>
          <p:spPr>
            <a:xfrm>
              <a:off x="469127" y="2544416"/>
              <a:ext cx="2615979" cy="1526651"/>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1949395" y="3501161"/>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sp>
          <p:nvSpPr>
            <p:cNvPr id="6" name="矩形 5"/>
            <p:cNvSpPr/>
            <p:nvPr/>
          </p:nvSpPr>
          <p:spPr>
            <a:xfrm>
              <a:off x="1949395" y="2984421"/>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sp>
          <p:nvSpPr>
            <p:cNvPr id="7" name="文字方塊 6"/>
            <p:cNvSpPr txBox="1"/>
            <p:nvPr/>
          </p:nvSpPr>
          <p:spPr>
            <a:xfrm>
              <a:off x="469127" y="2544416"/>
              <a:ext cx="2545743" cy="369332"/>
            </a:xfrm>
            <a:prstGeom prst="rect">
              <a:avLst/>
            </a:prstGeom>
            <a:noFill/>
          </p:spPr>
          <p:txBody>
            <a:bodyPr wrap="square" rtlCol="0">
              <a:spAutoFit/>
            </a:bodyPr>
            <a:lstStyle/>
            <a:p>
              <a:r>
                <a:rPr lang="en-US" altLang="zh-TW" b="1"/>
                <a:t>QXG-25G2SF-E810</a:t>
              </a:r>
              <a:endParaRPr lang="zh-TW" altLang="en-US" b="1"/>
            </a:p>
          </p:txBody>
        </p:sp>
      </p:grpSp>
      <p:grpSp>
        <p:nvGrpSpPr>
          <p:cNvPr id="9" name="群組 8"/>
          <p:cNvGrpSpPr/>
          <p:nvPr/>
        </p:nvGrpSpPr>
        <p:grpSpPr>
          <a:xfrm>
            <a:off x="1585669" y="4285477"/>
            <a:ext cx="2615979" cy="1526651"/>
            <a:chOff x="469127" y="2544416"/>
            <a:chExt cx="2615979" cy="1526651"/>
          </a:xfrm>
        </p:grpSpPr>
        <p:sp>
          <p:nvSpPr>
            <p:cNvPr id="10" name="矩形 9"/>
            <p:cNvSpPr/>
            <p:nvPr/>
          </p:nvSpPr>
          <p:spPr>
            <a:xfrm>
              <a:off x="469127" y="2544416"/>
              <a:ext cx="2615979" cy="1526651"/>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949395" y="3490528"/>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sp>
          <p:nvSpPr>
            <p:cNvPr id="12" name="矩形 11"/>
            <p:cNvSpPr/>
            <p:nvPr/>
          </p:nvSpPr>
          <p:spPr>
            <a:xfrm>
              <a:off x="1949395" y="2963155"/>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sp>
          <p:nvSpPr>
            <p:cNvPr id="13" name="文字方塊 12"/>
            <p:cNvSpPr txBox="1"/>
            <p:nvPr/>
          </p:nvSpPr>
          <p:spPr>
            <a:xfrm>
              <a:off x="469127" y="2544416"/>
              <a:ext cx="2545743" cy="369332"/>
            </a:xfrm>
            <a:prstGeom prst="rect">
              <a:avLst/>
            </a:prstGeom>
            <a:noFill/>
          </p:spPr>
          <p:txBody>
            <a:bodyPr wrap="square" rtlCol="0">
              <a:spAutoFit/>
            </a:bodyPr>
            <a:lstStyle/>
            <a:p>
              <a:r>
                <a:rPr lang="en-US" altLang="zh-TW" b="1" dirty="0"/>
                <a:t>QXG-25G2SF-E810</a:t>
              </a:r>
              <a:endParaRPr lang="zh-TW" altLang="en-US" b="1" dirty="0"/>
            </a:p>
          </p:txBody>
        </p:sp>
      </p:grpSp>
      <p:sp>
        <p:nvSpPr>
          <p:cNvPr id="34" name="橢圓 33"/>
          <p:cNvSpPr/>
          <p:nvPr/>
        </p:nvSpPr>
        <p:spPr>
          <a:xfrm>
            <a:off x="4942584" y="3092787"/>
            <a:ext cx="500932" cy="923346"/>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p:cNvSpPr txBox="1"/>
          <p:nvPr/>
        </p:nvSpPr>
        <p:spPr>
          <a:xfrm>
            <a:off x="4387557" y="4536744"/>
            <a:ext cx="1622066" cy="369332"/>
          </a:xfrm>
          <a:prstGeom prst="rect">
            <a:avLst/>
          </a:prstGeom>
          <a:noFill/>
        </p:spPr>
        <p:txBody>
          <a:bodyPr wrap="square" rtlCol="0">
            <a:spAutoFit/>
          </a:bodyPr>
          <a:lstStyle/>
          <a:p>
            <a:pPr algn="ctr"/>
            <a:r>
              <a:rPr lang="en-US" altLang="zh-TW" b="1">
                <a:solidFill>
                  <a:srgbClr val="456A1C"/>
                </a:solidFill>
              </a:rPr>
              <a:t>Main Route</a:t>
            </a:r>
            <a:endParaRPr lang="zh-TW" altLang="en-US" b="1">
              <a:solidFill>
                <a:srgbClr val="456A1C"/>
              </a:solidFill>
            </a:endParaRPr>
          </a:p>
        </p:txBody>
      </p:sp>
      <p:sp>
        <p:nvSpPr>
          <p:cNvPr id="36" name="文字方塊 35"/>
          <p:cNvSpPr txBox="1"/>
          <p:nvPr/>
        </p:nvSpPr>
        <p:spPr>
          <a:xfrm>
            <a:off x="4259674" y="5444980"/>
            <a:ext cx="1877833" cy="369332"/>
          </a:xfrm>
          <a:prstGeom prst="rect">
            <a:avLst/>
          </a:prstGeom>
          <a:noFill/>
        </p:spPr>
        <p:txBody>
          <a:bodyPr wrap="square" rtlCol="0">
            <a:spAutoFit/>
          </a:bodyPr>
          <a:lstStyle/>
          <a:p>
            <a:pPr algn="ctr"/>
            <a:r>
              <a:rPr lang="en-US" altLang="zh-TW" b="1">
                <a:solidFill>
                  <a:srgbClr val="456A1C"/>
                </a:solidFill>
              </a:rPr>
              <a:t>Backup Route</a:t>
            </a:r>
            <a:endParaRPr lang="zh-TW" altLang="en-US" b="1">
              <a:solidFill>
                <a:srgbClr val="456A1C"/>
              </a:solidFill>
            </a:endParaRPr>
          </a:p>
        </p:txBody>
      </p:sp>
      <p:sp>
        <p:nvSpPr>
          <p:cNvPr id="39" name="文字方塊 38"/>
          <p:cNvSpPr txBox="1"/>
          <p:nvPr/>
        </p:nvSpPr>
        <p:spPr>
          <a:xfrm>
            <a:off x="4201849" y="2659864"/>
            <a:ext cx="2197873" cy="369332"/>
          </a:xfrm>
          <a:prstGeom prst="rect">
            <a:avLst/>
          </a:prstGeom>
          <a:noFill/>
        </p:spPr>
        <p:txBody>
          <a:bodyPr wrap="square" lIns="91440" tIns="45720" rIns="91440" bIns="45720" rtlCol="0" anchor="t">
            <a:spAutoFit/>
          </a:bodyPr>
          <a:lstStyle/>
          <a:p>
            <a:pPr algn="ctr"/>
            <a:r>
              <a:rPr lang="en-US" altLang="zh-TW" b="1">
                <a:solidFill>
                  <a:srgbClr val="456A1C"/>
                </a:solidFill>
              </a:rPr>
              <a:t>SMB Multichannel</a:t>
            </a:r>
            <a:endParaRPr lang="en-US" altLang="zh-TW" b="1" err="1">
              <a:solidFill>
                <a:srgbClr val="456A1C"/>
              </a:solidFill>
              <a:cs typeface="Arial"/>
            </a:endParaRPr>
          </a:p>
        </p:txBody>
      </p:sp>
      <p:pic>
        <p:nvPicPr>
          <p:cNvPr id="40" name="圖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5549" y="3167103"/>
            <a:ext cx="1405540" cy="878619"/>
          </a:xfrm>
          <a:prstGeom prst="rect">
            <a:avLst/>
          </a:prstGeom>
        </p:spPr>
      </p:pic>
      <p:pic>
        <p:nvPicPr>
          <p:cNvPr id="41" name="圖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983" y="4800281"/>
            <a:ext cx="1405540" cy="878619"/>
          </a:xfrm>
          <a:prstGeom prst="rect">
            <a:avLst/>
          </a:prstGeom>
        </p:spPr>
      </p:pic>
      <p:grpSp>
        <p:nvGrpSpPr>
          <p:cNvPr id="29" name="群組 28">
            <a:extLst>
              <a:ext uri="{FF2B5EF4-FFF2-40B4-BE49-F238E27FC236}">
                <a16:creationId xmlns:a16="http://schemas.microsoft.com/office/drawing/2014/main" id="{1179E8F6-7353-22C7-63C0-9295A6E31101}"/>
              </a:ext>
            </a:extLst>
          </p:cNvPr>
          <p:cNvGrpSpPr/>
          <p:nvPr/>
        </p:nvGrpSpPr>
        <p:grpSpPr>
          <a:xfrm>
            <a:off x="3924678" y="3304958"/>
            <a:ext cx="2276043" cy="517851"/>
            <a:chOff x="3816829" y="3324554"/>
            <a:chExt cx="2084949" cy="517851"/>
          </a:xfrm>
        </p:grpSpPr>
        <p:cxnSp>
          <p:nvCxnSpPr>
            <p:cNvPr id="26" name="直線接點 25">
              <a:extLst>
                <a:ext uri="{FF2B5EF4-FFF2-40B4-BE49-F238E27FC236}">
                  <a16:creationId xmlns:a16="http://schemas.microsoft.com/office/drawing/2014/main" id="{4F748611-84A6-4421-1D45-49995A588E17}"/>
                </a:ext>
              </a:extLst>
            </p:cNvPr>
            <p:cNvCxnSpPr>
              <a:cxnSpLocks/>
              <a:stCxn id="6" idx="3"/>
              <a:endCxn id="15" idx="1"/>
            </p:cNvCxnSpPr>
            <p:nvPr/>
          </p:nvCxnSpPr>
          <p:spPr>
            <a:xfrm>
              <a:off x="3816829" y="3324554"/>
              <a:ext cx="2084949" cy="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D25FA0F0-B769-EB63-EF1A-786B7604B53B}"/>
                </a:ext>
              </a:extLst>
            </p:cNvPr>
            <p:cNvCxnSpPr>
              <a:cxnSpLocks/>
              <a:stCxn id="5" idx="3"/>
              <a:endCxn id="16" idx="1"/>
            </p:cNvCxnSpPr>
            <p:nvPr/>
          </p:nvCxnSpPr>
          <p:spPr>
            <a:xfrm>
              <a:off x="3816829" y="3841294"/>
              <a:ext cx="2084949" cy="11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群組 16"/>
          <p:cNvGrpSpPr/>
          <p:nvPr/>
        </p:nvGrpSpPr>
        <p:grpSpPr>
          <a:xfrm>
            <a:off x="6200721" y="3102221"/>
            <a:ext cx="2013251" cy="923346"/>
            <a:chOff x="4049864" y="3068208"/>
            <a:chExt cx="2013251" cy="923346"/>
          </a:xfrm>
        </p:grpSpPr>
        <p:sp>
          <p:nvSpPr>
            <p:cNvPr id="14" name="矩形 13"/>
            <p:cNvSpPr/>
            <p:nvPr/>
          </p:nvSpPr>
          <p:spPr>
            <a:xfrm>
              <a:off x="4791805" y="3270966"/>
              <a:ext cx="1271310" cy="487019"/>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b="1">
                  <a:solidFill>
                    <a:schemeClr val="tx1"/>
                  </a:solidFill>
                </a:rPr>
                <a:t> NAS</a:t>
              </a:r>
              <a:endParaRPr lang="zh-TW" altLang="en-US" b="1">
                <a:solidFill>
                  <a:schemeClr val="tx1"/>
                </a:solidFill>
              </a:endParaRPr>
            </a:p>
          </p:txBody>
        </p:sp>
        <p:sp>
          <p:nvSpPr>
            <p:cNvPr id="15" name="矩形 14"/>
            <p:cNvSpPr/>
            <p:nvPr/>
          </p:nvSpPr>
          <p:spPr>
            <a:xfrm>
              <a:off x="4049864" y="3068208"/>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sp>
          <p:nvSpPr>
            <p:cNvPr id="16" name="矩形 15"/>
            <p:cNvSpPr/>
            <p:nvPr/>
          </p:nvSpPr>
          <p:spPr>
            <a:xfrm>
              <a:off x="4049864" y="3586038"/>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grpSp>
      <p:grpSp>
        <p:nvGrpSpPr>
          <p:cNvPr id="30" name="群組 29">
            <a:extLst>
              <a:ext uri="{FF2B5EF4-FFF2-40B4-BE49-F238E27FC236}">
                <a16:creationId xmlns:a16="http://schemas.microsoft.com/office/drawing/2014/main" id="{2EFE8822-660E-9112-5800-6B120A67E751}"/>
              </a:ext>
            </a:extLst>
          </p:cNvPr>
          <p:cNvGrpSpPr/>
          <p:nvPr/>
        </p:nvGrpSpPr>
        <p:grpSpPr>
          <a:xfrm>
            <a:off x="3924678" y="4906974"/>
            <a:ext cx="2276043" cy="535024"/>
            <a:chOff x="3816829" y="3198703"/>
            <a:chExt cx="2084949" cy="535024"/>
          </a:xfrm>
        </p:grpSpPr>
        <p:cxnSp>
          <p:nvCxnSpPr>
            <p:cNvPr id="32" name="直線接點 31">
              <a:extLst>
                <a:ext uri="{FF2B5EF4-FFF2-40B4-BE49-F238E27FC236}">
                  <a16:creationId xmlns:a16="http://schemas.microsoft.com/office/drawing/2014/main" id="{8F5FE091-0A01-5EEA-DFC3-7D5CABAE1953}"/>
                </a:ext>
              </a:extLst>
            </p:cNvPr>
            <p:cNvCxnSpPr>
              <a:cxnSpLocks/>
              <a:stCxn id="12" idx="3"/>
              <a:endCxn id="44" idx="1"/>
            </p:cNvCxnSpPr>
            <p:nvPr/>
          </p:nvCxnSpPr>
          <p:spPr>
            <a:xfrm>
              <a:off x="3816829" y="3198703"/>
              <a:ext cx="2084949" cy="171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74256DA4-4AC1-FD03-FD3D-2E2601F9C8E9}"/>
                </a:ext>
              </a:extLst>
            </p:cNvPr>
            <p:cNvCxnSpPr>
              <a:cxnSpLocks/>
              <a:stCxn id="11" idx="3"/>
              <a:endCxn id="45" idx="1"/>
            </p:cNvCxnSpPr>
            <p:nvPr/>
          </p:nvCxnSpPr>
          <p:spPr>
            <a:xfrm>
              <a:off x="3816829" y="3726076"/>
              <a:ext cx="2084949" cy="76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群組 41">
            <a:extLst>
              <a:ext uri="{FF2B5EF4-FFF2-40B4-BE49-F238E27FC236}">
                <a16:creationId xmlns:a16="http://schemas.microsoft.com/office/drawing/2014/main" id="{5F0FF0DA-A8D4-E923-02A1-82BE78252566}"/>
              </a:ext>
            </a:extLst>
          </p:cNvPr>
          <p:cNvGrpSpPr/>
          <p:nvPr/>
        </p:nvGrpSpPr>
        <p:grpSpPr>
          <a:xfrm>
            <a:off x="6200721" y="4721410"/>
            <a:ext cx="2013251" cy="923346"/>
            <a:chOff x="4049864" y="3068208"/>
            <a:chExt cx="2013251" cy="923346"/>
          </a:xfrm>
        </p:grpSpPr>
        <p:sp>
          <p:nvSpPr>
            <p:cNvPr id="43" name="矩形 42">
              <a:extLst>
                <a:ext uri="{FF2B5EF4-FFF2-40B4-BE49-F238E27FC236}">
                  <a16:creationId xmlns:a16="http://schemas.microsoft.com/office/drawing/2014/main" id="{D69CB6A4-1F68-69E8-ADE5-3772906CDF89}"/>
                </a:ext>
              </a:extLst>
            </p:cNvPr>
            <p:cNvSpPr/>
            <p:nvPr/>
          </p:nvSpPr>
          <p:spPr>
            <a:xfrm>
              <a:off x="4791805" y="3270966"/>
              <a:ext cx="1271310" cy="487019"/>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b="1" dirty="0">
                  <a:solidFill>
                    <a:schemeClr val="tx1"/>
                  </a:solidFill>
                  <a:cs typeface="Arial"/>
                </a:rPr>
                <a:t>NAS</a:t>
              </a:r>
              <a:endParaRPr lang="zh-TW" dirty="0"/>
            </a:p>
          </p:txBody>
        </p:sp>
        <p:sp>
          <p:nvSpPr>
            <p:cNvPr id="44" name="矩形 43">
              <a:extLst>
                <a:ext uri="{FF2B5EF4-FFF2-40B4-BE49-F238E27FC236}">
                  <a16:creationId xmlns:a16="http://schemas.microsoft.com/office/drawing/2014/main" id="{F47D5CC3-03A8-636F-BF1E-C7C606C90DFF}"/>
                </a:ext>
              </a:extLst>
            </p:cNvPr>
            <p:cNvSpPr/>
            <p:nvPr/>
          </p:nvSpPr>
          <p:spPr>
            <a:xfrm>
              <a:off x="4049864" y="3068208"/>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sp>
          <p:nvSpPr>
            <p:cNvPr id="45" name="矩形 44">
              <a:extLst>
                <a:ext uri="{FF2B5EF4-FFF2-40B4-BE49-F238E27FC236}">
                  <a16:creationId xmlns:a16="http://schemas.microsoft.com/office/drawing/2014/main" id="{867C48CD-9E50-9940-EBFA-5C3C6682C78D}"/>
                </a:ext>
              </a:extLst>
            </p:cNvPr>
            <p:cNvSpPr/>
            <p:nvPr/>
          </p:nvSpPr>
          <p:spPr>
            <a:xfrm>
              <a:off x="4049864" y="3586038"/>
              <a:ext cx="858741" cy="405516"/>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rPr>
                <a:t>SFP28</a:t>
              </a:r>
              <a:endParaRPr lang="zh-TW" altLang="en-US" sz="1600" b="1">
                <a:solidFill>
                  <a:schemeClr val="tx1"/>
                </a:solidFill>
              </a:endParaRPr>
            </a:p>
          </p:txBody>
        </p:sp>
      </p:grpSp>
      <p:sp>
        <p:nvSpPr>
          <p:cNvPr id="19" name="文字方塊 18">
            <a:extLst>
              <a:ext uri="{FF2B5EF4-FFF2-40B4-BE49-F238E27FC236}">
                <a16:creationId xmlns:a16="http://schemas.microsoft.com/office/drawing/2014/main" id="{72533D28-AD30-13CB-66B6-0065B21EBE50}"/>
              </a:ext>
            </a:extLst>
          </p:cNvPr>
          <p:cNvSpPr txBox="1"/>
          <p:nvPr/>
        </p:nvSpPr>
        <p:spPr>
          <a:xfrm>
            <a:off x="8335925" y="4734330"/>
            <a:ext cx="2858168" cy="738664"/>
          </a:xfrm>
          <a:prstGeom prst="rect">
            <a:avLst/>
          </a:prstGeom>
          <a:noFill/>
        </p:spPr>
        <p:txBody>
          <a:bodyPr wrap="square" lIns="91440" tIns="45720" rIns="91440" bIns="45720" rtlCol="0" anchor="t">
            <a:spAutoFit/>
          </a:bodyPr>
          <a:lstStyle/>
          <a:p>
            <a:r>
              <a:rPr lang="en-US" altLang="zh-TW" sz="1400" dirty="0"/>
              <a:t>Network fault tolerance setting (failover backup). Ensuring the continuity of network service.</a:t>
            </a:r>
          </a:p>
        </p:txBody>
      </p:sp>
      <p:sp>
        <p:nvSpPr>
          <p:cNvPr id="21" name="文字方塊 20">
            <a:extLst>
              <a:ext uri="{FF2B5EF4-FFF2-40B4-BE49-F238E27FC236}">
                <a16:creationId xmlns:a16="http://schemas.microsoft.com/office/drawing/2014/main" id="{5688D2FC-5DA9-DF0A-FEED-8D09061A1608}"/>
              </a:ext>
            </a:extLst>
          </p:cNvPr>
          <p:cNvSpPr txBox="1"/>
          <p:nvPr/>
        </p:nvSpPr>
        <p:spPr>
          <a:xfrm>
            <a:off x="8335925" y="3133831"/>
            <a:ext cx="2858167" cy="738664"/>
          </a:xfrm>
          <a:prstGeom prst="rect">
            <a:avLst/>
          </a:prstGeom>
          <a:noFill/>
        </p:spPr>
        <p:txBody>
          <a:bodyPr wrap="square" lIns="91440" tIns="45720" rIns="91440" bIns="45720" rtlCol="0" anchor="t">
            <a:spAutoFit/>
          </a:bodyPr>
          <a:lstStyle/>
          <a:p>
            <a:r>
              <a:rPr lang="en-US" altLang="zh-TW" sz="1400" dirty="0"/>
              <a:t>Combined bandwidth provides up to 50GbE data transfer potential through SMB Multichannel.</a:t>
            </a:r>
          </a:p>
        </p:txBody>
      </p:sp>
      <p:sp>
        <p:nvSpPr>
          <p:cNvPr id="20" name="文字方塊 19">
            <a:extLst>
              <a:ext uri="{FF2B5EF4-FFF2-40B4-BE49-F238E27FC236}">
                <a16:creationId xmlns:a16="http://schemas.microsoft.com/office/drawing/2014/main" id="{B54277DA-2071-3E89-3F00-8F481D8FC1F7}"/>
              </a:ext>
            </a:extLst>
          </p:cNvPr>
          <p:cNvSpPr txBox="1"/>
          <p:nvPr/>
        </p:nvSpPr>
        <p:spPr>
          <a:xfrm>
            <a:off x="1108753" y="5875180"/>
            <a:ext cx="9766139" cy="954107"/>
          </a:xfrm>
          <a:prstGeom prst="rect">
            <a:avLst/>
          </a:prstGeom>
          <a:noFill/>
        </p:spPr>
        <p:txBody>
          <a:bodyPr wrap="square" lIns="91440" tIns="45720" rIns="91440" bIns="45720" rtlCol="0" anchor="t">
            <a:spAutoFit/>
          </a:bodyPr>
          <a:lstStyle/>
          <a:p>
            <a:pPr marL="85725" indent="-85725"/>
            <a:r>
              <a:rPr lang="zh-TW" sz="700" dirty="0">
                <a:ea typeface="+mn-lt"/>
                <a:cs typeface="+mn-lt"/>
              </a:rPr>
              <a:t>SMB </a:t>
            </a:r>
            <a:r>
              <a:rPr lang="en-US" altLang="zh-TW" sz="700" dirty="0">
                <a:ea typeface="+mn-lt"/>
                <a:cs typeface="+mn-lt"/>
              </a:rPr>
              <a:t>Multichannel</a:t>
            </a:r>
            <a:r>
              <a:rPr lang="zh-TW" altLang="en-US" sz="700" dirty="0">
                <a:ea typeface="+mn-lt"/>
                <a:cs typeface="+mn-lt"/>
              </a:rPr>
              <a:t> </a:t>
            </a:r>
            <a:r>
              <a:rPr lang="en-US" altLang="zh-TW" sz="700" dirty="0">
                <a:ea typeface="+mn-lt"/>
                <a:cs typeface="+mn-lt"/>
              </a:rPr>
              <a:t>System</a:t>
            </a:r>
            <a:r>
              <a:rPr lang="zh-TW" altLang="en-US" sz="700" dirty="0">
                <a:ea typeface="+mn-lt"/>
                <a:cs typeface="+mn-lt"/>
              </a:rPr>
              <a:t> </a:t>
            </a:r>
            <a:r>
              <a:rPr lang="en-US" altLang="zh-TW" sz="700" dirty="0">
                <a:ea typeface="+mn-lt"/>
                <a:cs typeface="+mn-lt"/>
              </a:rPr>
              <a:t>Requirements</a:t>
            </a:r>
            <a:r>
              <a:rPr lang="zh-TW" altLang="en-US" sz="700" dirty="0">
                <a:ea typeface="+mn-lt"/>
                <a:cs typeface="+mn-lt"/>
              </a:rPr>
              <a:t> </a:t>
            </a:r>
            <a:r>
              <a:rPr lang="en-US" altLang="zh-TW" sz="700" dirty="0">
                <a:ea typeface="+mn-lt"/>
                <a:cs typeface="+mn-lt"/>
              </a:rPr>
              <a:t>and</a:t>
            </a:r>
            <a:r>
              <a:rPr lang="zh-TW" altLang="en-US" sz="700" dirty="0">
                <a:ea typeface="+mn-lt"/>
                <a:cs typeface="+mn-lt"/>
              </a:rPr>
              <a:t> </a:t>
            </a:r>
            <a:r>
              <a:rPr lang="en-US" altLang="zh-TW" sz="700" dirty="0">
                <a:ea typeface="+mn-lt"/>
                <a:cs typeface="+mn-lt"/>
              </a:rPr>
              <a:t>Notes</a:t>
            </a:r>
            <a:r>
              <a:rPr lang="zh-TW" sz="700" dirty="0">
                <a:ea typeface="微軟正黑體"/>
                <a:cs typeface="+mn-lt"/>
              </a:rPr>
              <a:t>：</a:t>
            </a:r>
            <a:endParaRPr lang="zh-TW" sz="700" dirty="0">
              <a:cs typeface="Arial"/>
            </a:endParaRPr>
          </a:p>
          <a:p>
            <a:pPr marL="85725" indent="-85725">
              <a:buFont typeface="Arial"/>
              <a:buChar char="•"/>
            </a:pPr>
            <a:r>
              <a:rPr lang="en-US" altLang="zh-TW" sz="700" dirty="0">
                <a:ea typeface="+mn-lt"/>
                <a:cs typeface="+mn-lt"/>
              </a:rPr>
              <a:t>NAS and</a:t>
            </a:r>
            <a:r>
              <a:rPr lang="zh-TW" altLang="en-US" sz="700" dirty="0">
                <a:ea typeface="+mn-lt"/>
                <a:cs typeface="+mn-lt"/>
              </a:rPr>
              <a:t> </a:t>
            </a:r>
            <a:r>
              <a:rPr lang="en-US" altLang="zh-TW" sz="700" dirty="0">
                <a:ea typeface="+mn-lt"/>
                <a:cs typeface="+mn-lt"/>
              </a:rPr>
              <a:t>Client</a:t>
            </a:r>
            <a:r>
              <a:rPr lang="zh-TW" altLang="en-US" sz="700" dirty="0">
                <a:ea typeface="+mn-lt"/>
                <a:cs typeface="+mn-lt"/>
              </a:rPr>
              <a:t> </a:t>
            </a:r>
            <a:r>
              <a:rPr lang="en-US" altLang="zh-TW" sz="700" dirty="0">
                <a:ea typeface="+mn-lt"/>
                <a:cs typeface="+mn-lt"/>
              </a:rPr>
              <a:t>devices</a:t>
            </a:r>
            <a:r>
              <a:rPr lang="zh-TW" altLang="en-US" sz="700" dirty="0">
                <a:ea typeface="+mn-lt"/>
                <a:cs typeface="+mn-lt"/>
              </a:rPr>
              <a:t> </a:t>
            </a:r>
            <a:r>
              <a:rPr lang="en-US" altLang="zh-TW" sz="700" dirty="0">
                <a:ea typeface="+mn-lt"/>
                <a:cs typeface="+mn-lt"/>
              </a:rPr>
              <a:t>support</a:t>
            </a:r>
            <a:r>
              <a:rPr lang="zh-TW" altLang="en-US" sz="700" dirty="0">
                <a:ea typeface="+mn-lt"/>
                <a:cs typeface="+mn-lt"/>
              </a:rPr>
              <a:t> </a:t>
            </a:r>
            <a:r>
              <a:rPr lang="en-US" altLang="zh-TW" sz="700" dirty="0">
                <a:ea typeface="+mn-lt"/>
                <a:cs typeface="+mn-lt"/>
              </a:rPr>
              <a:t>SMB</a:t>
            </a:r>
            <a:r>
              <a:rPr lang="zh-TW" altLang="en-US" sz="700" dirty="0">
                <a:ea typeface="+mn-lt"/>
                <a:cs typeface="+mn-lt"/>
              </a:rPr>
              <a:t> </a:t>
            </a:r>
            <a:r>
              <a:rPr lang="en-US" altLang="zh-TW" sz="700" dirty="0">
                <a:ea typeface="+mn-lt"/>
                <a:cs typeface="+mn-lt"/>
              </a:rPr>
              <a:t>3.0,</a:t>
            </a:r>
            <a:r>
              <a:rPr lang="zh-TW" altLang="en-US" sz="700" dirty="0">
                <a:ea typeface="+mn-lt"/>
                <a:cs typeface="+mn-lt"/>
              </a:rPr>
              <a:t> </a:t>
            </a:r>
            <a:r>
              <a:rPr lang="en-US" altLang="zh-TW" sz="700" dirty="0">
                <a:ea typeface="+mn-lt"/>
                <a:cs typeface="+mn-lt"/>
              </a:rPr>
              <a:t>QTS</a:t>
            </a:r>
            <a:r>
              <a:rPr lang="zh-TW" altLang="en-US" sz="700" dirty="0">
                <a:ea typeface="+mn-lt"/>
                <a:cs typeface="+mn-lt"/>
              </a:rPr>
              <a:t> </a:t>
            </a:r>
            <a:r>
              <a:rPr lang="en-US" altLang="zh-TW" sz="700" dirty="0">
                <a:ea typeface="+mn-lt"/>
                <a:cs typeface="+mn-lt"/>
              </a:rPr>
              <a:t>5.1.0</a:t>
            </a:r>
            <a:r>
              <a:rPr lang="zh-TW" altLang="en-US" sz="700" dirty="0">
                <a:ea typeface="+mn-lt"/>
                <a:cs typeface="+mn-lt"/>
              </a:rPr>
              <a:t> </a:t>
            </a:r>
            <a:r>
              <a:rPr lang="en-US" altLang="zh-TW" sz="700" dirty="0">
                <a:ea typeface="+mn-lt"/>
                <a:cs typeface="+mn-lt"/>
              </a:rPr>
              <a:t>or</a:t>
            </a:r>
            <a:r>
              <a:rPr lang="zh-TW" altLang="en-US" sz="700" dirty="0">
                <a:ea typeface="+mn-lt"/>
                <a:cs typeface="+mn-lt"/>
              </a:rPr>
              <a:t> </a:t>
            </a:r>
            <a:r>
              <a:rPr lang="en-US" altLang="zh-TW" sz="700" dirty="0">
                <a:ea typeface="+mn-lt"/>
                <a:cs typeface="+mn-lt"/>
              </a:rPr>
              <a:t>above,</a:t>
            </a:r>
            <a:r>
              <a:rPr lang="zh-TW" altLang="en-US" sz="700" dirty="0">
                <a:ea typeface="+mn-lt"/>
                <a:cs typeface="+mn-lt"/>
              </a:rPr>
              <a:t> </a:t>
            </a:r>
            <a:r>
              <a:rPr lang="en-US" altLang="zh-TW" sz="700" dirty="0" err="1">
                <a:ea typeface="+mn-lt"/>
                <a:cs typeface="+mn-lt"/>
              </a:rPr>
              <a:t>QuTS</a:t>
            </a:r>
            <a:r>
              <a:rPr lang="zh-TW" altLang="en-US" sz="700" dirty="0">
                <a:ea typeface="+mn-lt"/>
                <a:cs typeface="+mn-lt"/>
              </a:rPr>
              <a:t> </a:t>
            </a:r>
            <a:r>
              <a:rPr lang="en-US" altLang="zh-TW" sz="700" dirty="0">
                <a:ea typeface="+mn-lt"/>
                <a:cs typeface="+mn-lt"/>
              </a:rPr>
              <a:t>hero</a:t>
            </a:r>
            <a:r>
              <a:rPr lang="zh-TW" altLang="en-US" sz="700" dirty="0">
                <a:ea typeface="+mn-lt"/>
                <a:cs typeface="+mn-lt"/>
              </a:rPr>
              <a:t> </a:t>
            </a:r>
            <a:r>
              <a:rPr lang="en-US" altLang="zh-TW" sz="700" dirty="0">
                <a:ea typeface="+mn-lt"/>
                <a:cs typeface="+mn-lt"/>
              </a:rPr>
              <a:t>h5.1.0</a:t>
            </a:r>
            <a:r>
              <a:rPr lang="zh-TW" altLang="en-US" sz="700" dirty="0">
                <a:ea typeface="+mn-lt"/>
                <a:cs typeface="+mn-lt"/>
              </a:rPr>
              <a:t> </a:t>
            </a:r>
            <a:r>
              <a:rPr lang="en-US" altLang="zh-TW" sz="700" dirty="0">
                <a:ea typeface="+mn-lt"/>
                <a:cs typeface="+mn-lt"/>
              </a:rPr>
              <a:t>or</a:t>
            </a:r>
            <a:r>
              <a:rPr lang="zh-TW" altLang="en-US" sz="700" dirty="0">
                <a:ea typeface="+mn-lt"/>
                <a:cs typeface="+mn-lt"/>
              </a:rPr>
              <a:t> </a:t>
            </a:r>
            <a:r>
              <a:rPr lang="en-US" altLang="zh-TW" sz="700" dirty="0">
                <a:ea typeface="+mn-lt"/>
                <a:cs typeface="+mn-lt"/>
              </a:rPr>
              <a:t>above,</a:t>
            </a:r>
            <a:r>
              <a:rPr lang="zh-TW" altLang="en-US" sz="700" dirty="0">
                <a:ea typeface="+mn-lt"/>
                <a:cs typeface="+mn-lt"/>
              </a:rPr>
              <a:t> </a:t>
            </a:r>
            <a:r>
              <a:rPr lang="en-US" altLang="zh-TW" sz="700" dirty="0">
                <a:ea typeface="+mn-lt"/>
                <a:cs typeface="+mn-lt"/>
              </a:rPr>
              <a:t>Windows</a:t>
            </a:r>
            <a:r>
              <a:rPr lang="zh-TW" altLang="en-US" sz="700" dirty="0">
                <a:ea typeface="+mn-lt"/>
                <a:cs typeface="+mn-lt"/>
              </a:rPr>
              <a:t> </a:t>
            </a:r>
            <a:r>
              <a:rPr lang="en-US" altLang="zh-TW" sz="700" dirty="0">
                <a:ea typeface="+mn-lt"/>
                <a:cs typeface="+mn-lt"/>
              </a:rPr>
              <a:t>8.1</a:t>
            </a:r>
            <a:r>
              <a:rPr lang="zh-TW" altLang="en-US" sz="700" dirty="0">
                <a:ea typeface="+mn-lt"/>
                <a:cs typeface="+mn-lt"/>
              </a:rPr>
              <a:t> </a:t>
            </a:r>
            <a:r>
              <a:rPr lang="en-US" altLang="zh-TW" sz="700" dirty="0">
                <a:ea typeface="+mn-lt"/>
                <a:cs typeface="+mn-lt"/>
              </a:rPr>
              <a:t>or</a:t>
            </a:r>
            <a:r>
              <a:rPr lang="zh-TW" altLang="en-US" sz="700" dirty="0">
                <a:ea typeface="+mn-lt"/>
                <a:cs typeface="+mn-lt"/>
              </a:rPr>
              <a:t> </a:t>
            </a:r>
            <a:r>
              <a:rPr lang="en-US" altLang="zh-TW" sz="700" dirty="0">
                <a:ea typeface="+mn-lt"/>
                <a:cs typeface="+mn-lt"/>
              </a:rPr>
              <a:t>above,</a:t>
            </a:r>
            <a:r>
              <a:rPr lang="zh-TW" altLang="en-US" sz="700" dirty="0">
                <a:ea typeface="+mn-lt"/>
                <a:cs typeface="+mn-lt"/>
              </a:rPr>
              <a:t> </a:t>
            </a:r>
            <a:r>
              <a:rPr lang="en-US" altLang="zh-TW" sz="700" dirty="0">
                <a:ea typeface="+mn-lt"/>
                <a:cs typeface="+mn-lt"/>
              </a:rPr>
              <a:t>Windows</a:t>
            </a:r>
            <a:r>
              <a:rPr lang="zh-TW" altLang="en-US" sz="700" dirty="0">
                <a:ea typeface="+mn-lt"/>
                <a:cs typeface="+mn-lt"/>
              </a:rPr>
              <a:t> </a:t>
            </a:r>
            <a:r>
              <a:rPr lang="en-US" altLang="zh-TW" sz="700" dirty="0">
                <a:ea typeface="+mn-lt"/>
                <a:cs typeface="+mn-lt"/>
              </a:rPr>
              <a:t>Serve</a:t>
            </a:r>
            <a:r>
              <a:rPr lang="zh-TW" sz="700" dirty="0">
                <a:ea typeface="+mn-lt"/>
                <a:cs typeface="+mn-lt"/>
              </a:rPr>
              <a:t>r</a:t>
            </a:r>
            <a:r>
              <a:rPr lang="zh-TW" altLang="en-US" sz="700" dirty="0">
                <a:ea typeface="+mn-lt"/>
                <a:cs typeface="+mn-lt"/>
              </a:rPr>
              <a:t> </a:t>
            </a:r>
            <a:r>
              <a:rPr lang="en-US" altLang="zh-TW" sz="700" dirty="0">
                <a:ea typeface="+mn-lt"/>
                <a:cs typeface="+mn-lt"/>
              </a:rPr>
              <a:t>2012</a:t>
            </a:r>
            <a:r>
              <a:rPr lang="zh-TW" altLang="en-US" sz="700" dirty="0">
                <a:ea typeface="+mn-lt"/>
                <a:cs typeface="+mn-lt"/>
              </a:rPr>
              <a:t> </a:t>
            </a:r>
            <a:r>
              <a:rPr lang="en-US" altLang="zh-TW" sz="700" dirty="0">
                <a:ea typeface="+mn-lt"/>
                <a:cs typeface="+mn-lt"/>
              </a:rPr>
              <a:t>or</a:t>
            </a:r>
            <a:r>
              <a:rPr lang="zh-TW" altLang="en-US" sz="700" dirty="0">
                <a:ea typeface="+mn-lt"/>
                <a:cs typeface="+mn-lt"/>
              </a:rPr>
              <a:t> </a:t>
            </a:r>
            <a:r>
              <a:rPr lang="en-US" altLang="zh-TW" sz="700" dirty="0">
                <a:ea typeface="+mn-lt"/>
                <a:cs typeface="+mn-lt"/>
              </a:rPr>
              <a:t>above,</a:t>
            </a:r>
            <a:r>
              <a:rPr lang="zh-TW" altLang="en-US" sz="700" dirty="0">
                <a:ea typeface="+mn-lt"/>
                <a:cs typeface="+mn-lt"/>
              </a:rPr>
              <a:t> </a:t>
            </a:r>
            <a:r>
              <a:rPr lang="en-US" altLang="zh-TW" sz="700" dirty="0" err="1">
                <a:ea typeface="+mn-lt"/>
                <a:cs typeface="+mn-lt"/>
              </a:rPr>
              <a:t>macO</a:t>
            </a:r>
            <a:r>
              <a:rPr lang="zh-TW" sz="700" dirty="0">
                <a:ea typeface="+mn-lt"/>
                <a:cs typeface="+mn-lt"/>
              </a:rPr>
              <a:t>S B</a:t>
            </a:r>
            <a:r>
              <a:rPr lang="en-US" altLang="zh-TW" sz="700" dirty="0" err="1">
                <a:ea typeface="+mn-lt"/>
                <a:cs typeface="+mn-lt"/>
              </a:rPr>
              <a:t>ig</a:t>
            </a:r>
            <a:r>
              <a:rPr lang="zh-TW" altLang="en-US" sz="700" dirty="0">
                <a:ea typeface="+mn-lt"/>
                <a:cs typeface="+mn-lt"/>
              </a:rPr>
              <a:t> </a:t>
            </a:r>
            <a:r>
              <a:rPr lang="en-US" altLang="zh-TW" sz="700" dirty="0">
                <a:ea typeface="+mn-lt"/>
                <a:cs typeface="+mn-lt"/>
              </a:rPr>
              <a:t>Sur</a:t>
            </a:r>
            <a:r>
              <a:rPr lang="zh-TW" altLang="en-US" sz="700" dirty="0">
                <a:ea typeface="+mn-lt"/>
                <a:cs typeface="+mn-lt"/>
              </a:rPr>
              <a:t> </a:t>
            </a:r>
            <a:r>
              <a:rPr lang="en-US" altLang="zh-TW" sz="700" dirty="0">
                <a:ea typeface="+mn-lt"/>
                <a:cs typeface="+mn-lt"/>
              </a:rPr>
              <a:t>11.3.1</a:t>
            </a:r>
            <a:r>
              <a:rPr lang="zh-TW" altLang="en-US" sz="700" dirty="0">
                <a:ea typeface="+mn-lt"/>
                <a:cs typeface="+mn-lt"/>
              </a:rPr>
              <a:t> </a:t>
            </a:r>
            <a:r>
              <a:rPr lang="en-US" altLang="zh-TW" sz="700" dirty="0">
                <a:ea typeface="+mn-lt"/>
                <a:cs typeface="+mn-lt"/>
              </a:rPr>
              <a:t>or</a:t>
            </a:r>
            <a:r>
              <a:rPr lang="zh-TW" altLang="en-US" sz="700" dirty="0">
                <a:ea typeface="+mn-lt"/>
                <a:cs typeface="+mn-lt"/>
              </a:rPr>
              <a:t> </a:t>
            </a:r>
            <a:r>
              <a:rPr lang="en-US" altLang="zh-TW" sz="700" dirty="0" err="1">
                <a:ea typeface="+mn-lt"/>
                <a:cs typeface="+mn-lt"/>
              </a:rPr>
              <a:t>abov</a:t>
            </a:r>
            <a:r>
              <a:rPr lang="zh-TW" sz="700" dirty="0">
                <a:ea typeface="+mn-lt"/>
                <a:cs typeface="+mn-lt"/>
              </a:rPr>
              <a:t>e.</a:t>
            </a:r>
            <a:r>
              <a:rPr lang="zh-TW" altLang="en-US" sz="700" dirty="0">
                <a:ea typeface="+mn-lt"/>
                <a:cs typeface="+mn-lt"/>
              </a:rPr>
              <a:t> </a:t>
            </a:r>
            <a:endParaRPr lang="en-US" sz="700" dirty="0">
              <a:ea typeface="+mn-lt"/>
              <a:cs typeface="+mn-lt"/>
            </a:endParaRPr>
          </a:p>
          <a:p>
            <a:pPr marL="85725" indent="-85725">
              <a:buFont typeface="Arial"/>
              <a:buChar char="•"/>
            </a:pPr>
            <a:r>
              <a:rPr lang="en-US" altLang="zh-TW" sz="700" dirty="0">
                <a:ea typeface="+mn-lt"/>
                <a:cs typeface="+mn-lt"/>
              </a:rPr>
              <a:t>SMB Multi-Channel</a:t>
            </a:r>
            <a:r>
              <a:rPr lang="zh-TW" altLang="en-US" sz="700" dirty="0">
                <a:ea typeface="+mn-lt"/>
                <a:cs typeface="+mn-lt"/>
              </a:rPr>
              <a:t> </a:t>
            </a:r>
            <a:r>
              <a:rPr lang="en-US" altLang="zh-TW" sz="700" dirty="0">
                <a:ea typeface="+mn-lt"/>
                <a:cs typeface="+mn-lt"/>
              </a:rPr>
              <a:t>can</a:t>
            </a:r>
            <a:r>
              <a:rPr lang="zh-TW" altLang="en-US" sz="700" dirty="0">
                <a:ea typeface="+mn-lt"/>
                <a:cs typeface="+mn-lt"/>
              </a:rPr>
              <a:t> </a:t>
            </a:r>
            <a:r>
              <a:rPr lang="en-US" altLang="zh-TW" sz="700" dirty="0">
                <a:ea typeface="+mn-lt"/>
                <a:cs typeface="+mn-lt"/>
              </a:rPr>
              <a:t>only</a:t>
            </a:r>
            <a:r>
              <a:rPr lang="zh-TW" altLang="en-US" sz="700" dirty="0">
                <a:ea typeface="+mn-lt"/>
                <a:cs typeface="+mn-lt"/>
              </a:rPr>
              <a:t> </a:t>
            </a:r>
            <a:r>
              <a:rPr lang="en-US" altLang="zh-TW" sz="700" dirty="0">
                <a:ea typeface="+mn-lt"/>
                <a:cs typeface="+mn-lt"/>
              </a:rPr>
              <a:t>combine</a:t>
            </a:r>
            <a:r>
              <a:rPr lang="zh-TW" altLang="en-US" sz="700" dirty="0">
                <a:ea typeface="+mn-lt"/>
                <a:cs typeface="+mn-lt"/>
              </a:rPr>
              <a:t> </a:t>
            </a:r>
            <a:r>
              <a:rPr lang="en-US" altLang="zh-TW" sz="700" dirty="0">
                <a:ea typeface="+mn-lt"/>
                <a:cs typeface="+mn-lt"/>
              </a:rPr>
              <a:t>network</a:t>
            </a:r>
            <a:r>
              <a:rPr lang="zh-TW" altLang="en-US" sz="700" dirty="0">
                <a:ea typeface="+mn-lt"/>
                <a:cs typeface="+mn-lt"/>
              </a:rPr>
              <a:t> </a:t>
            </a:r>
            <a:r>
              <a:rPr lang="en-US" altLang="zh-TW" sz="700" dirty="0">
                <a:ea typeface="+mn-lt"/>
                <a:cs typeface="+mn-lt"/>
              </a:rPr>
              <a:t>ports</a:t>
            </a:r>
            <a:r>
              <a:rPr lang="zh-TW" altLang="en-US" sz="700" dirty="0">
                <a:ea typeface="+mn-lt"/>
                <a:cs typeface="+mn-lt"/>
              </a:rPr>
              <a:t> </a:t>
            </a:r>
            <a:r>
              <a:rPr lang="en-US" altLang="zh-TW" sz="700" dirty="0">
                <a:ea typeface="+mn-lt"/>
                <a:cs typeface="+mn-lt"/>
              </a:rPr>
              <a:t>of</a:t>
            </a:r>
            <a:r>
              <a:rPr lang="zh-TW" altLang="en-US" sz="700" dirty="0">
                <a:ea typeface="+mn-lt"/>
                <a:cs typeface="+mn-lt"/>
              </a:rPr>
              <a:t> </a:t>
            </a:r>
            <a:r>
              <a:rPr lang="en-US" altLang="zh-TW" sz="700" dirty="0">
                <a:ea typeface="+mn-lt"/>
                <a:cs typeface="+mn-lt"/>
              </a:rPr>
              <a:t>the</a:t>
            </a:r>
            <a:r>
              <a:rPr lang="zh-TW" altLang="en-US" sz="700" dirty="0">
                <a:ea typeface="+mn-lt"/>
                <a:cs typeface="+mn-lt"/>
              </a:rPr>
              <a:t> </a:t>
            </a:r>
            <a:r>
              <a:rPr lang="en-US" altLang="zh-TW" sz="700" dirty="0">
                <a:ea typeface="+mn-lt"/>
                <a:cs typeface="+mn-lt"/>
              </a:rPr>
              <a:t>same</a:t>
            </a:r>
            <a:r>
              <a:rPr lang="zh-TW" altLang="en-US" sz="700" dirty="0">
                <a:ea typeface="+mn-lt"/>
                <a:cs typeface="+mn-lt"/>
              </a:rPr>
              <a:t> </a:t>
            </a:r>
            <a:r>
              <a:rPr lang="en-US" altLang="zh-TW" sz="700" dirty="0">
                <a:ea typeface="+mn-lt"/>
                <a:cs typeface="+mn-lt"/>
              </a:rPr>
              <a:t>speed</a:t>
            </a:r>
            <a:r>
              <a:rPr lang="zh-TW" altLang="en-US" sz="700" dirty="0">
                <a:ea typeface="+mn-lt"/>
                <a:cs typeface="+mn-lt"/>
              </a:rPr>
              <a:t> </a:t>
            </a:r>
            <a:r>
              <a:rPr lang="en-US" altLang="zh-TW" sz="700" dirty="0">
                <a:ea typeface="+mn-lt"/>
                <a:cs typeface="+mn-lt"/>
              </a:rPr>
              <a:t>on</a:t>
            </a:r>
            <a:r>
              <a:rPr lang="zh-TW" altLang="en-US" sz="700" dirty="0">
                <a:ea typeface="+mn-lt"/>
                <a:cs typeface="+mn-lt"/>
              </a:rPr>
              <a:t> </a:t>
            </a:r>
            <a:r>
              <a:rPr lang="en-US" altLang="zh-TW" sz="700" dirty="0">
                <a:ea typeface="+mn-lt"/>
                <a:cs typeface="+mn-lt"/>
              </a:rPr>
              <a:t>a</a:t>
            </a:r>
            <a:r>
              <a:rPr lang="zh-TW" altLang="en-US" sz="700" dirty="0">
                <a:ea typeface="+mn-lt"/>
                <a:cs typeface="+mn-lt"/>
              </a:rPr>
              <a:t> </a:t>
            </a:r>
            <a:r>
              <a:rPr lang="en-US" altLang="zh-TW" sz="700" dirty="0">
                <a:ea typeface="+mn-lt"/>
                <a:cs typeface="+mn-lt"/>
              </a:rPr>
              <a:t>single</a:t>
            </a:r>
            <a:r>
              <a:rPr lang="zh-TW" altLang="en-US" sz="700" dirty="0">
                <a:ea typeface="+mn-lt"/>
                <a:cs typeface="+mn-lt"/>
              </a:rPr>
              <a:t> </a:t>
            </a:r>
            <a:r>
              <a:rPr lang="en-US" altLang="zh-TW" sz="700" dirty="0">
                <a:ea typeface="+mn-lt"/>
                <a:cs typeface="+mn-lt"/>
              </a:rPr>
              <a:t>device,</a:t>
            </a:r>
            <a:r>
              <a:rPr lang="zh-TW" altLang="en-US" sz="700" dirty="0">
                <a:ea typeface="+mn-lt"/>
                <a:cs typeface="+mn-lt"/>
              </a:rPr>
              <a:t> </a:t>
            </a:r>
            <a:r>
              <a:rPr lang="en-US" altLang="zh-TW" sz="700" dirty="0">
                <a:ea typeface="+mn-lt"/>
                <a:cs typeface="+mn-lt"/>
              </a:rPr>
              <a:t>e.g.,</a:t>
            </a:r>
            <a:r>
              <a:rPr lang="zh-TW" altLang="en-US" sz="700" dirty="0">
                <a:ea typeface="+mn-lt"/>
                <a:cs typeface="+mn-lt"/>
              </a:rPr>
              <a:t> 25</a:t>
            </a:r>
            <a:r>
              <a:rPr lang="en-US" altLang="zh-TW" sz="700" dirty="0">
                <a:ea typeface="+mn-lt"/>
                <a:cs typeface="+mn-lt"/>
              </a:rPr>
              <a:t>GbE</a:t>
            </a:r>
            <a:r>
              <a:rPr lang="zh-TW" altLang="en-US" sz="700" dirty="0">
                <a:ea typeface="+mn-lt"/>
                <a:cs typeface="+mn-lt"/>
              </a:rPr>
              <a:t> </a:t>
            </a:r>
            <a:r>
              <a:rPr lang="en-US" altLang="zh-TW" sz="700" dirty="0">
                <a:ea typeface="+mn-lt"/>
                <a:cs typeface="+mn-lt"/>
              </a:rPr>
              <a:t>+</a:t>
            </a:r>
            <a:r>
              <a:rPr lang="zh-TW" altLang="en-US" sz="700" dirty="0">
                <a:ea typeface="+mn-lt"/>
                <a:cs typeface="+mn-lt"/>
              </a:rPr>
              <a:t> 25</a:t>
            </a:r>
            <a:r>
              <a:rPr lang="en-US" altLang="zh-TW" sz="700" dirty="0">
                <a:ea typeface="+mn-lt"/>
                <a:cs typeface="+mn-lt"/>
              </a:rPr>
              <a:t>GbE</a:t>
            </a:r>
            <a:r>
              <a:rPr lang="zh-TW" sz="700" dirty="0">
                <a:ea typeface="+mn-lt"/>
                <a:cs typeface="+mn-lt"/>
              </a:rPr>
              <a:t>.</a:t>
            </a:r>
            <a:endParaRPr lang="en-US" sz="700" dirty="0">
              <a:ea typeface="+mn-lt"/>
              <a:cs typeface="+mn-lt"/>
            </a:endParaRPr>
          </a:p>
          <a:p>
            <a:pPr marL="85725" indent="-85725">
              <a:buFont typeface="Arial"/>
              <a:buChar char="•"/>
            </a:pPr>
            <a:r>
              <a:rPr lang="zh-TW" sz="700" dirty="0">
                <a:ea typeface="+mn-lt"/>
                <a:cs typeface="+mn-lt"/>
              </a:rPr>
              <a:t>The same number of network ports must be used between the two devices.</a:t>
            </a:r>
            <a:r>
              <a:rPr lang="zh-TW" altLang="en-US" sz="700" dirty="0">
                <a:ea typeface="+mn-lt"/>
                <a:cs typeface="+mn-lt"/>
              </a:rPr>
              <a:t> </a:t>
            </a:r>
            <a:endParaRPr lang="en-US" sz="700" dirty="0">
              <a:ea typeface="+mn-lt"/>
              <a:cs typeface="+mn-lt"/>
            </a:endParaRPr>
          </a:p>
          <a:p>
            <a:pPr marL="85725" indent="-85725">
              <a:buFont typeface="Arial"/>
              <a:buChar char="•"/>
            </a:pPr>
            <a:r>
              <a:rPr lang="zh-TW" sz="700" dirty="0">
                <a:ea typeface="+mn-lt"/>
                <a:cs typeface="+mn-lt"/>
              </a:rPr>
              <a:t>If the two devices use different speed network ports, the performance of the two devices depends on the slower speed, e.g., if the NAS uses two ports of 10GbE and the PC device uses two ports of 2.5GbE, the SMB multich</a:t>
            </a:r>
            <a:r>
              <a:rPr lang="en-US" altLang="zh-TW" sz="700" dirty="0" err="1">
                <a:ea typeface="+mn-lt"/>
                <a:cs typeface="+mn-lt"/>
              </a:rPr>
              <a:t>anne</a:t>
            </a:r>
            <a:r>
              <a:rPr lang="zh-TW" sz="700" dirty="0">
                <a:ea typeface="+mn-lt"/>
                <a:cs typeface="+mn-lt"/>
              </a:rPr>
              <a:t>l tr</a:t>
            </a:r>
            <a:r>
              <a:rPr lang="en-US" altLang="zh-TW" sz="700" dirty="0" err="1">
                <a:ea typeface="+mn-lt"/>
                <a:cs typeface="+mn-lt"/>
              </a:rPr>
              <a:t>ansmiss</a:t>
            </a:r>
            <a:r>
              <a:rPr lang="zh-TW" sz="700" dirty="0">
                <a:ea typeface="+mn-lt"/>
                <a:cs typeface="+mn-lt"/>
              </a:rPr>
              <a:t>i</a:t>
            </a:r>
            <a:r>
              <a:rPr lang="en-US" altLang="zh-TW" sz="700" dirty="0">
                <a:ea typeface="+mn-lt"/>
                <a:cs typeface="+mn-lt"/>
              </a:rPr>
              <a:t>on</a:t>
            </a:r>
            <a:r>
              <a:rPr lang="zh-TW" altLang="en-US" sz="700" dirty="0">
                <a:ea typeface="+mn-lt"/>
                <a:cs typeface="+mn-lt"/>
              </a:rPr>
              <a:t> </a:t>
            </a:r>
            <a:r>
              <a:rPr lang="en-US" altLang="zh-TW" sz="700" dirty="0">
                <a:ea typeface="+mn-lt"/>
                <a:cs typeface="+mn-lt"/>
              </a:rPr>
              <a:t>s</a:t>
            </a:r>
            <a:r>
              <a:rPr lang="zh-TW" sz="700" dirty="0">
                <a:ea typeface="+mn-lt"/>
                <a:cs typeface="+mn-lt"/>
              </a:rPr>
              <a:t>peed</a:t>
            </a:r>
            <a:r>
              <a:rPr lang="zh-TW" altLang="en-US" sz="700" dirty="0">
                <a:ea typeface="+mn-lt"/>
                <a:cs typeface="+mn-lt"/>
              </a:rPr>
              <a:t> </a:t>
            </a:r>
            <a:r>
              <a:rPr lang="en-US" altLang="zh-TW" sz="700" dirty="0">
                <a:ea typeface="+mn-lt"/>
                <a:cs typeface="+mn-lt"/>
              </a:rPr>
              <a:t>between</a:t>
            </a:r>
            <a:r>
              <a:rPr lang="zh-TW" sz="700" dirty="0">
                <a:ea typeface="+mn-lt"/>
                <a:cs typeface="+mn-lt"/>
              </a:rPr>
              <a:t> the two </a:t>
            </a:r>
            <a:r>
              <a:rPr lang="en-US" altLang="zh-TW" sz="700" dirty="0" err="1">
                <a:ea typeface="+mn-lt"/>
                <a:cs typeface="+mn-lt"/>
              </a:rPr>
              <a:t>devic</a:t>
            </a:r>
            <a:r>
              <a:rPr lang="zh-TW" sz="700" dirty="0">
                <a:ea typeface="+mn-lt"/>
                <a:cs typeface="+mn-lt"/>
              </a:rPr>
              <a:t>es is only</a:t>
            </a:r>
            <a:r>
              <a:rPr lang="zh-TW" altLang="en-US" sz="700" dirty="0">
                <a:ea typeface="+mn-lt"/>
                <a:cs typeface="+mn-lt"/>
              </a:rPr>
              <a:t> </a:t>
            </a:r>
            <a:r>
              <a:rPr lang="en-US" altLang="zh-TW" sz="700" dirty="0">
                <a:ea typeface="+mn-lt"/>
                <a:cs typeface="+mn-lt"/>
              </a:rPr>
              <a:t>5</a:t>
            </a:r>
            <a:r>
              <a:rPr lang="zh-TW" altLang="en-US" sz="700" dirty="0">
                <a:ea typeface="+mn-lt"/>
                <a:cs typeface="+mn-lt"/>
              </a:rPr>
              <a:t> </a:t>
            </a:r>
            <a:r>
              <a:rPr lang="en-US" altLang="zh-TW" sz="700" dirty="0">
                <a:ea typeface="+mn-lt"/>
                <a:cs typeface="+mn-lt"/>
              </a:rPr>
              <a:t>Gbps</a:t>
            </a:r>
            <a:r>
              <a:rPr lang="zh-TW" sz="700" dirty="0">
                <a:ea typeface="+mn-lt"/>
                <a:cs typeface="+mn-lt"/>
              </a:rPr>
              <a:t>.</a:t>
            </a:r>
            <a:endParaRPr lang="en-US" altLang="zh-TW" sz="700" dirty="0">
              <a:ea typeface="+mn-lt"/>
              <a:cs typeface="+mn-lt"/>
            </a:endParaRPr>
          </a:p>
          <a:p>
            <a:pPr marL="85725" indent="-85725">
              <a:buFont typeface="Arial"/>
              <a:buChar char="•"/>
            </a:pPr>
            <a:r>
              <a:rPr lang="en-US" altLang="zh-TW" sz="700" dirty="0">
                <a:ea typeface="+mn-lt"/>
                <a:cs typeface="+mn-lt"/>
              </a:rPr>
              <a:t>Actual</a:t>
            </a:r>
            <a:r>
              <a:rPr lang="zh-TW" altLang="en-US" sz="700" dirty="0">
                <a:ea typeface="+mn-lt"/>
                <a:cs typeface="+mn-lt"/>
              </a:rPr>
              <a:t> </a:t>
            </a:r>
            <a:r>
              <a:rPr lang="en-US" altLang="zh-TW" sz="700" dirty="0">
                <a:ea typeface="+mn-lt"/>
                <a:cs typeface="+mn-lt"/>
              </a:rPr>
              <a:t>SMB</a:t>
            </a:r>
            <a:r>
              <a:rPr lang="zh-TW" altLang="en-US" sz="700" dirty="0">
                <a:ea typeface="+mn-lt"/>
                <a:cs typeface="+mn-lt"/>
              </a:rPr>
              <a:t> </a:t>
            </a:r>
            <a:r>
              <a:rPr lang="en-US" altLang="zh-TW" sz="700" dirty="0">
                <a:ea typeface="+mn-lt"/>
                <a:cs typeface="+mn-lt"/>
              </a:rPr>
              <a:t>multichannel</a:t>
            </a:r>
            <a:r>
              <a:rPr lang="zh-TW" altLang="en-US" sz="700" dirty="0">
                <a:ea typeface="+mn-lt"/>
                <a:cs typeface="+mn-lt"/>
              </a:rPr>
              <a:t> </a:t>
            </a:r>
            <a:r>
              <a:rPr lang="en-US" altLang="zh-TW" sz="700" dirty="0">
                <a:ea typeface="+mn-lt"/>
                <a:cs typeface="+mn-lt"/>
              </a:rPr>
              <a:t>transfer</a:t>
            </a:r>
            <a:r>
              <a:rPr lang="zh-TW" altLang="en-US" sz="700" dirty="0">
                <a:ea typeface="+mn-lt"/>
                <a:cs typeface="+mn-lt"/>
              </a:rPr>
              <a:t> </a:t>
            </a:r>
            <a:r>
              <a:rPr lang="en-US" altLang="zh-TW" sz="700" dirty="0">
                <a:ea typeface="+mn-lt"/>
                <a:cs typeface="+mn-lt"/>
              </a:rPr>
              <a:t>performance</a:t>
            </a:r>
            <a:r>
              <a:rPr lang="zh-TW" altLang="en-US" sz="700" dirty="0">
                <a:ea typeface="+mn-lt"/>
                <a:cs typeface="+mn-lt"/>
              </a:rPr>
              <a:t> </a:t>
            </a:r>
            <a:r>
              <a:rPr lang="en-US" altLang="zh-TW" sz="700" dirty="0">
                <a:ea typeface="+mn-lt"/>
                <a:cs typeface="+mn-lt"/>
              </a:rPr>
              <a:t>varies</a:t>
            </a:r>
            <a:r>
              <a:rPr lang="zh-TW" altLang="en-US" sz="700" dirty="0">
                <a:ea typeface="+mn-lt"/>
                <a:cs typeface="+mn-lt"/>
              </a:rPr>
              <a:t> </a:t>
            </a:r>
            <a:r>
              <a:rPr lang="en-US" altLang="zh-TW" sz="700" dirty="0">
                <a:ea typeface="+mn-lt"/>
                <a:cs typeface="+mn-lt"/>
              </a:rPr>
              <a:t>depending</a:t>
            </a:r>
            <a:r>
              <a:rPr lang="zh-TW" altLang="en-US" sz="700" dirty="0">
                <a:ea typeface="+mn-lt"/>
                <a:cs typeface="+mn-lt"/>
              </a:rPr>
              <a:t> </a:t>
            </a:r>
            <a:r>
              <a:rPr lang="en-US" altLang="zh-TW" sz="700" dirty="0">
                <a:ea typeface="+mn-lt"/>
                <a:cs typeface="+mn-lt"/>
              </a:rPr>
              <a:t>on</a:t>
            </a:r>
            <a:r>
              <a:rPr lang="zh-TW" altLang="en-US" sz="700" dirty="0">
                <a:ea typeface="+mn-lt"/>
                <a:cs typeface="+mn-lt"/>
              </a:rPr>
              <a:t> </a:t>
            </a:r>
            <a:r>
              <a:rPr lang="en-US" altLang="zh-TW" sz="700" dirty="0">
                <a:ea typeface="+mn-lt"/>
                <a:cs typeface="+mn-lt"/>
              </a:rPr>
              <a:t>the</a:t>
            </a:r>
            <a:r>
              <a:rPr lang="zh-TW" altLang="en-US" sz="700" dirty="0">
                <a:ea typeface="+mn-lt"/>
                <a:cs typeface="+mn-lt"/>
              </a:rPr>
              <a:t> </a:t>
            </a:r>
            <a:r>
              <a:rPr lang="en-US" altLang="zh-TW" sz="700" dirty="0">
                <a:ea typeface="+mn-lt"/>
                <a:cs typeface="+mn-lt"/>
              </a:rPr>
              <a:t>hardware</a:t>
            </a:r>
            <a:r>
              <a:rPr lang="zh-TW" altLang="en-US" sz="700" dirty="0">
                <a:ea typeface="+mn-lt"/>
                <a:cs typeface="+mn-lt"/>
              </a:rPr>
              <a:t> </a:t>
            </a:r>
            <a:r>
              <a:rPr lang="en-US" altLang="zh-TW" sz="700" dirty="0">
                <a:ea typeface="+mn-lt"/>
                <a:cs typeface="+mn-lt"/>
              </a:rPr>
              <a:t>configuration</a:t>
            </a:r>
            <a:r>
              <a:rPr lang="zh-TW" altLang="en-US" sz="700" dirty="0">
                <a:ea typeface="+mn-lt"/>
                <a:cs typeface="+mn-lt"/>
              </a:rPr>
              <a:t> </a:t>
            </a:r>
            <a:r>
              <a:rPr lang="en-US" altLang="zh-TW" sz="700" dirty="0">
                <a:ea typeface="+mn-lt"/>
                <a:cs typeface="+mn-lt"/>
              </a:rPr>
              <a:t>(</a:t>
            </a:r>
            <a:r>
              <a:rPr lang="zh-TW" sz="700" dirty="0">
                <a:ea typeface="+mn-lt"/>
                <a:cs typeface="+mn-lt"/>
              </a:rPr>
              <a:t>e.g., CPU, memory, hard disk, switch, etc.</a:t>
            </a:r>
            <a:r>
              <a:rPr lang="en-US" altLang="zh-TW" sz="700" dirty="0">
                <a:ea typeface="+mn-lt"/>
                <a:cs typeface="+mn-lt"/>
              </a:rPr>
              <a:t>)</a:t>
            </a:r>
            <a:r>
              <a:rPr lang="zh-TW" altLang="en-US" sz="700" dirty="0">
                <a:ea typeface="+mn-lt"/>
                <a:cs typeface="+mn-lt"/>
              </a:rPr>
              <a:t> </a:t>
            </a:r>
            <a:r>
              <a:rPr lang="zh-TW" sz="700" dirty="0">
                <a:ea typeface="+mn-lt"/>
                <a:cs typeface="+mn-lt"/>
              </a:rPr>
              <a:t>and performance of the NAS and client devices.</a:t>
            </a:r>
            <a:endParaRPr lang="zh-TW" sz="700" dirty="0">
              <a:cs typeface="Arial"/>
            </a:endParaRPr>
          </a:p>
          <a:p>
            <a:pPr marL="85725" indent="-85725">
              <a:buFont typeface="Arial"/>
              <a:buChar char="•"/>
            </a:pPr>
            <a:r>
              <a:rPr lang="zh-TW" sz="700" dirty="0">
                <a:ea typeface="+mn-lt"/>
                <a:cs typeface="+mn-lt"/>
              </a:rPr>
              <a:t>RSS, RDMA, and NIC Teaming are not supported in the</a:t>
            </a:r>
            <a:r>
              <a:rPr lang="zh-TW" altLang="en-US" sz="700" dirty="0">
                <a:ea typeface="+mn-lt"/>
                <a:cs typeface="+mn-lt"/>
              </a:rPr>
              <a:t> lates</a:t>
            </a:r>
            <a:r>
              <a:rPr lang="en-US" altLang="en-US" sz="700" dirty="0">
                <a:ea typeface="+mn-lt"/>
                <a:cs typeface="+mn-lt"/>
              </a:rPr>
              <a:t>t</a:t>
            </a:r>
            <a:r>
              <a:rPr lang="zh-TW" sz="700" dirty="0">
                <a:ea typeface="+mn-lt"/>
                <a:cs typeface="+mn-lt"/>
              </a:rPr>
              <a:t> version</a:t>
            </a:r>
            <a:r>
              <a:rPr lang="zh-TW" altLang="en-US" sz="700" dirty="0">
                <a:ea typeface="+mn-lt"/>
                <a:cs typeface="+mn-lt"/>
              </a:rPr>
              <a:t> </a:t>
            </a:r>
            <a:r>
              <a:rPr lang="en-US" altLang="zh-TW" sz="700" dirty="0">
                <a:ea typeface="+mn-lt"/>
                <a:cs typeface="+mn-lt"/>
              </a:rPr>
              <a:t>of</a:t>
            </a:r>
            <a:r>
              <a:rPr lang="zh-TW" altLang="en-US" sz="700" dirty="0">
                <a:ea typeface="+mn-lt"/>
                <a:cs typeface="+mn-lt"/>
              </a:rPr>
              <a:t> </a:t>
            </a:r>
            <a:r>
              <a:rPr lang="zh-TW" sz="700" dirty="0">
                <a:ea typeface="+mn-lt"/>
                <a:cs typeface="+mn-lt"/>
              </a:rPr>
              <a:t>S</a:t>
            </a:r>
            <a:r>
              <a:rPr lang="en-US" altLang="zh-TW" sz="700" dirty="0">
                <a:ea typeface="+mn-lt"/>
                <a:cs typeface="+mn-lt"/>
              </a:rPr>
              <a:t>MB</a:t>
            </a:r>
            <a:r>
              <a:rPr lang="zh-TW" altLang="en-US" sz="700" dirty="0">
                <a:ea typeface="+mn-lt"/>
                <a:cs typeface="+mn-lt"/>
              </a:rPr>
              <a:t> </a:t>
            </a:r>
            <a:r>
              <a:rPr lang="en-US" altLang="zh-TW" sz="700" dirty="0">
                <a:ea typeface="+mn-lt"/>
                <a:cs typeface="+mn-lt"/>
              </a:rPr>
              <a:t>M</a:t>
            </a:r>
            <a:r>
              <a:rPr lang="zh-TW" sz="700" dirty="0">
                <a:ea typeface="+mn-lt"/>
                <a:cs typeface="+mn-lt"/>
              </a:rPr>
              <a:t>u</a:t>
            </a:r>
            <a:r>
              <a:rPr lang="en-US" altLang="zh-TW" sz="700" dirty="0" err="1">
                <a:ea typeface="+mn-lt"/>
                <a:cs typeface="+mn-lt"/>
              </a:rPr>
              <a:t>ltichannel</a:t>
            </a:r>
            <a:r>
              <a:rPr lang="en-US" altLang="zh-TW" sz="700" dirty="0">
                <a:ea typeface="+mn-lt"/>
                <a:cs typeface="+mn-lt"/>
              </a:rPr>
              <a:t>.</a:t>
            </a:r>
          </a:p>
        </p:txBody>
      </p:sp>
      <p:sp>
        <p:nvSpPr>
          <p:cNvPr id="3" name="文字方塊 2">
            <a:extLst>
              <a:ext uri="{FF2B5EF4-FFF2-40B4-BE49-F238E27FC236}">
                <a16:creationId xmlns:a16="http://schemas.microsoft.com/office/drawing/2014/main" id="{8736A682-97F8-125F-E329-61FCD1FB5ABD}"/>
              </a:ext>
            </a:extLst>
          </p:cNvPr>
          <p:cNvSpPr txBox="1"/>
          <p:nvPr/>
        </p:nvSpPr>
        <p:spPr>
          <a:xfrm>
            <a:off x="1108753" y="3208898"/>
            <a:ext cx="507837" cy="369332"/>
          </a:xfrm>
          <a:prstGeom prst="rect">
            <a:avLst/>
          </a:prstGeom>
          <a:solidFill>
            <a:srgbClr val="5B9BD5"/>
          </a:solidFill>
        </p:spPr>
        <p:txBody>
          <a:bodyPr wrap="square" lIns="91440" tIns="45720" rIns="91440" bIns="45720" rtlCol="0" anchor="t">
            <a:spAutoFit/>
          </a:bodyPr>
          <a:lstStyle/>
          <a:p>
            <a:r>
              <a:rPr lang="en-US" altLang="zh-TW" b="1" dirty="0">
                <a:solidFill>
                  <a:schemeClr val="bg1"/>
                </a:solidFill>
              </a:rPr>
              <a:t>PC</a:t>
            </a:r>
            <a:endParaRPr lang="zh-TW" altLang="en-US" b="1" dirty="0">
              <a:solidFill>
                <a:schemeClr val="bg1"/>
              </a:solidFill>
            </a:endParaRPr>
          </a:p>
        </p:txBody>
      </p:sp>
      <p:sp>
        <p:nvSpPr>
          <p:cNvPr id="23" name="文字方塊 22">
            <a:extLst>
              <a:ext uri="{FF2B5EF4-FFF2-40B4-BE49-F238E27FC236}">
                <a16:creationId xmlns:a16="http://schemas.microsoft.com/office/drawing/2014/main" id="{BAE4FB99-0632-BAAA-D587-3C61009F941E}"/>
              </a:ext>
            </a:extLst>
          </p:cNvPr>
          <p:cNvSpPr txBox="1"/>
          <p:nvPr/>
        </p:nvSpPr>
        <p:spPr>
          <a:xfrm>
            <a:off x="1108753" y="4833425"/>
            <a:ext cx="507837" cy="369332"/>
          </a:xfrm>
          <a:prstGeom prst="rect">
            <a:avLst/>
          </a:prstGeom>
          <a:solidFill>
            <a:srgbClr val="5B9BD5"/>
          </a:solidFill>
        </p:spPr>
        <p:txBody>
          <a:bodyPr wrap="square" lIns="91440" tIns="45720" rIns="91440" bIns="45720" rtlCol="0" anchor="t">
            <a:spAutoFit/>
          </a:bodyPr>
          <a:lstStyle/>
          <a:p>
            <a:r>
              <a:rPr lang="en-US" altLang="zh-TW" b="1">
                <a:solidFill>
                  <a:schemeClr val="bg1"/>
                </a:solidFill>
              </a:rPr>
              <a:t>PC</a:t>
            </a:r>
            <a:endParaRPr lang="zh-TW" altLang="en-US" b="1">
              <a:solidFill>
                <a:schemeClr val="bg1"/>
              </a:solidFill>
            </a:endParaRPr>
          </a:p>
        </p:txBody>
      </p:sp>
    </p:spTree>
    <p:extLst>
      <p:ext uri="{BB962C8B-B14F-4D97-AF65-F5344CB8AC3E}">
        <p14:creationId xmlns:p14="http://schemas.microsoft.com/office/powerpoint/2010/main" val="2070669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C61AC67E-4451-6B32-9EC5-73856AE7AA86}"/>
              </a:ext>
            </a:extLst>
          </p:cNvPr>
          <p:cNvSpPr/>
          <p:nvPr/>
        </p:nvSpPr>
        <p:spPr>
          <a:xfrm>
            <a:off x="6193694" y="4250889"/>
            <a:ext cx="3095365" cy="2211743"/>
          </a:xfrm>
          <a:prstGeom prst="rect">
            <a:avLst/>
          </a:prstGeom>
          <a:noFill/>
          <a:ln w="38100">
            <a:solidFill>
              <a:schemeClr val="bg1">
                <a:lumMod val="8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82143573-B885-BF6C-DFEE-6B48FBEFBC9E}"/>
              </a:ext>
            </a:extLst>
          </p:cNvPr>
          <p:cNvSpPr/>
          <p:nvPr/>
        </p:nvSpPr>
        <p:spPr>
          <a:xfrm>
            <a:off x="2889823" y="4250889"/>
            <a:ext cx="3095365" cy="2211743"/>
          </a:xfrm>
          <a:prstGeom prst="rect">
            <a:avLst/>
          </a:prstGeom>
          <a:noFill/>
          <a:ln w="38100">
            <a:solidFill>
              <a:schemeClr val="bg1">
                <a:lumMod val="8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01D13019-B7A5-E57B-A7F7-B9184CF5B707}"/>
              </a:ext>
            </a:extLst>
          </p:cNvPr>
          <p:cNvSpPr/>
          <p:nvPr/>
        </p:nvSpPr>
        <p:spPr>
          <a:xfrm>
            <a:off x="6186415" y="1764511"/>
            <a:ext cx="3095365" cy="2211743"/>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 name="矩形 5">
            <a:extLst>
              <a:ext uri="{FF2B5EF4-FFF2-40B4-BE49-F238E27FC236}">
                <a16:creationId xmlns:a16="http://schemas.microsoft.com/office/drawing/2014/main" id="{E2DC06A8-F795-0A1B-4B49-0533521149AA}"/>
              </a:ext>
            </a:extLst>
          </p:cNvPr>
          <p:cNvSpPr/>
          <p:nvPr/>
        </p:nvSpPr>
        <p:spPr>
          <a:xfrm>
            <a:off x="2907690" y="1773372"/>
            <a:ext cx="3095365" cy="2211743"/>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472" y="1781422"/>
            <a:ext cx="2971800" cy="1171575"/>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851" y="1945208"/>
            <a:ext cx="2700492" cy="998928"/>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9816" y="4485679"/>
            <a:ext cx="1095375" cy="876300"/>
          </a:xfrm>
          <a:prstGeom prst="rect">
            <a:avLst/>
          </a:prstGeom>
        </p:spPr>
      </p:pic>
      <p:sp>
        <p:nvSpPr>
          <p:cNvPr id="10" name="矩形 9"/>
          <p:cNvSpPr/>
          <p:nvPr/>
        </p:nvSpPr>
        <p:spPr>
          <a:xfrm>
            <a:off x="2907690" y="3109630"/>
            <a:ext cx="3095365" cy="338554"/>
          </a:xfrm>
          <a:prstGeom prst="rect">
            <a:avLst/>
          </a:prstGeom>
        </p:spPr>
        <p:txBody>
          <a:bodyPr wrap="square" lIns="91440" tIns="45720" rIns="91440" bIns="45720" anchor="t">
            <a:spAutoFit/>
          </a:bodyPr>
          <a:lstStyle/>
          <a:p>
            <a:pPr algn="ctr"/>
            <a:r>
              <a:rPr lang="en-US" altLang="zh-TW" sz="1600">
                <a:hlinkClick r:id="rId6"/>
              </a:rPr>
              <a:t>Windows Server 2022</a:t>
            </a:r>
            <a:endParaRPr lang="en-US" altLang="zh-TW" sz="1600">
              <a:cs typeface="Arial"/>
            </a:endParaRPr>
          </a:p>
        </p:txBody>
      </p:sp>
      <p:sp>
        <p:nvSpPr>
          <p:cNvPr id="11" name="矩形 10"/>
          <p:cNvSpPr/>
          <p:nvPr/>
        </p:nvSpPr>
        <p:spPr>
          <a:xfrm>
            <a:off x="6186416" y="3100769"/>
            <a:ext cx="3095364" cy="338554"/>
          </a:xfrm>
          <a:prstGeom prst="rect">
            <a:avLst/>
          </a:prstGeom>
        </p:spPr>
        <p:txBody>
          <a:bodyPr wrap="square" lIns="91440" tIns="45720" rIns="91440" bIns="45720" anchor="t">
            <a:spAutoFit/>
          </a:bodyPr>
          <a:lstStyle/>
          <a:p>
            <a:pPr algn="ctr"/>
            <a:r>
              <a:rPr lang="en-US" altLang="zh-TW" sz="1600">
                <a:hlinkClick r:id="rId7"/>
              </a:rPr>
              <a:t>Ubuntu 20.04 LTS</a:t>
            </a:r>
            <a:endParaRPr lang="en-US" altLang="zh-TW" sz="1600">
              <a:cs typeface="Arial"/>
            </a:endParaRPr>
          </a:p>
        </p:txBody>
      </p:sp>
      <p:sp>
        <p:nvSpPr>
          <p:cNvPr id="12" name="矩形 11"/>
          <p:cNvSpPr/>
          <p:nvPr/>
        </p:nvSpPr>
        <p:spPr>
          <a:xfrm>
            <a:off x="3181390" y="5412884"/>
            <a:ext cx="2512227" cy="830997"/>
          </a:xfrm>
          <a:prstGeom prst="rect">
            <a:avLst/>
          </a:prstGeom>
        </p:spPr>
        <p:txBody>
          <a:bodyPr wrap="none" lIns="91440" tIns="45720" rIns="91440" bIns="45720" anchor="t">
            <a:spAutoFit/>
          </a:bodyPr>
          <a:lstStyle/>
          <a:p>
            <a:pPr algn="ctr"/>
            <a:r>
              <a:rPr lang="en-US" altLang="zh-TW" sz="1600"/>
              <a:t>QTS</a:t>
            </a:r>
            <a:endParaRPr lang="zh-TW" altLang="en-US" sz="1600"/>
          </a:p>
          <a:p>
            <a:pPr algn="ctr"/>
            <a:r>
              <a:rPr lang="en-US" sz="1600">
                <a:ea typeface="+mn-lt"/>
                <a:cs typeface="+mn-lt"/>
              </a:rPr>
              <a:t>QTS 5.0.1 </a:t>
            </a:r>
            <a:endParaRPr lang="en-US" altLang="zh-TW" sz="1600">
              <a:ea typeface="+mn-lt"/>
              <a:cs typeface="+mn-lt"/>
            </a:endParaRPr>
          </a:p>
          <a:p>
            <a:pPr algn="ctr"/>
            <a:r>
              <a:rPr lang="en-US" altLang="zh-TW" sz="1600">
                <a:ea typeface="+mn-lt"/>
                <a:cs typeface="+mn-lt"/>
              </a:rPr>
              <a:t>or a later updated version</a:t>
            </a:r>
            <a:endParaRPr lang="zh-TW" sz="1600"/>
          </a:p>
        </p:txBody>
      </p:sp>
      <p:sp>
        <p:nvSpPr>
          <p:cNvPr id="4" name="標題 3">
            <a:extLst>
              <a:ext uri="{FF2B5EF4-FFF2-40B4-BE49-F238E27FC236}">
                <a16:creationId xmlns:a16="http://schemas.microsoft.com/office/drawing/2014/main" id="{56AD2669-6649-4B1C-1B7D-AD5AFB1C324F}"/>
              </a:ext>
            </a:extLst>
          </p:cNvPr>
          <p:cNvSpPr>
            <a:spLocks noGrp="1"/>
          </p:cNvSpPr>
          <p:nvPr>
            <p:ph type="title"/>
          </p:nvPr>
        </p:nvSpPr>
        <p:spPr>
          <a:xfrm>
            <a:off x="692299" y="0"/>
            <a:ext cx="11618232" cy="1365433"/>
          </a:xfrm>
        </p:spPr>
        <p:txBody>
          <a:bodyPr>
            <a:normAutofit/>
          </a:bodyPr>
          <a:lstStyle/>
          <a:p>
            <a:r>
              <a:rPr lang="en-US" altLang="zh-TW" sz="3600">
                <a:latin typeface="+mj-lt"/>
                <a:ea typeface="+mj-ea"/>
              </a:rPr>
              <a:t>Flexible Development of 25GbE in NAS, PC, Servers</a:t>
            </a:r>
            <a:endParaRPr lang="zh-TW" altLang="en-US" sz="3600">
              <a:latin typeface="+mj-lt"/>
              <a:ea typeface="+mj-ea"/>
            </a:endParaRPr>
          </a:p>
        </p:txBody>
      </p:sp>
      <p:sp>
        <p:nvSpPr>
          <p:cNvPr id="3" name="矩形 2">
            <a:extLst>
              <a:ext uri="{FF2B5EF4-FFF2-40B4-BE49-F238E27FC236}">
                <a16:creationId xmlns:a16="http://schemas.microsoft.com/office/drawing/2014/main" id="{822EF057-60BB-80B4-075B-387861F8DEAB}"/>
              </a:ext>
            </a:extLst>
          </p:cNvPr>
          <p:cNvSpPr/>
          <p:nvPr/>
        </p:nvSpPr>
        <p:spPr>
          <a:xfrm>
            <a:off x="2907689" y="3481769"/>
            <a:ext cx="3095365" cy="338554"/>
          </a:xfrm>
          <a:prstGeom prst="rect">
            <a:avLst/>
          </a:prstGeom>
        </p:spPr>
        <p:txBody>
          <a:bodyPr wrap="square" lIns="91440" tIns="45720" rIns="91440" bIns="45720" anchor="t">
            <a:spAutoFit/>
          </a:bodyPr>
          <a:lstStyle/>
          <a:p>
            <a:pPr algn="ctr"/>
            <a:r>
              <a:rPr lang="en-US" altLang="zh-TW" sz="1600">
                <a:hlinkClick r:id="rId8"/>
              </a:rPr>
              <a:t>Windows 10/11</a:t>
            </a:r>
            <a:endParaRPr lang="en-US" altLang="zh-TW" sz="1600"/>
          </a:p>
        </p:txBody>
      </p:sp>
      <p:pic>
        <p:nvPicPr>
          <p:cNvPr id="22" name="圖片 21" descr="一張含有 文字, 字型, 圖形, 螢幕擷取畫面 的圖片&#10;&#10;自動產生的描述">
            <a:extLst>
              <a:ext uri="{FF2B5EF4-FFF2-40B4-BE49-F238E27FC236}">
                <a16:creationId xmlns:a16="http://schemas.microsoft.com/office/drawing/2014/main" id="{3ADD4D2C-F20F-671A-BAAA-1BE718F5F6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2751" y="4102177"/>
            <a:ext cx="2897249" cy="1931499"/>
          </a:xfrm>
          <a:prstGeom prst="rect">
            <a:avLst/>
          </a:prstGeom>
        </p:spPr>
      </p:pic>
      <p:sp>
        <p:nvSpPr>
          <p:cNvPr id="13" name="矩形 12"/>
          <p:cNvSpPr/>
          <p:nvPr/>
        </p:nvSpPr>
        <p:spPr>
          <a:xfrm>
            <a:off x="6485263" y="5412884"/>
            <a:ext cx="2512227" cy="830997"/>
          </a:xfrm>
          <a:prstGeom prst="rect">
            <a:avLst/>
          </a:prstGeom>
        </p:spPr>
        <p:txBody>
          <a:bodyPr wrap="none" lIns="91440" tIns="45720" rIns="91440" bIns="45720" anchor="t">
            <a:spAutoFit/>
          </a:bodyPr>
          <a:lstStyle/>
          <a:p>
            <a:pPr algn="ctr"/>
            <a:r>
              <a:rPr lang="en-US" altLang="zh-TW" sz="1600" err="1"/>
              <a:t>QuTS</a:t>
            </a:r>
            <a:r>
              <a:rPr lang="en-US" altLang="zh-TW" sz="1600"/>
              <a:t> hero</a:t>
            </a:r>
            <a:endParaRPr lang="zh-TW" altLang="en-US" sz="1600"/>
          </a:p>
          <a:p>
            <a:pPr algn="ctr"/>
            <a:r>
              <a:rPr lang="en-US" sz="1600" err="1">
                <a:cs typeface="Arial"/>
              </a:rPr>
              <a:t>QuTS</a:t>
            </a:r>
            <a:r>
              <a:rPr lang="en-US" sz="1600">
                <a:cs typeface="Arial"/>
              </a:rPr>
              <a:t> hero 5.0.1 </a:t>
            </a:r>
            <a:endParaRPr lang="en-US" altLang="zh-TW" sz="1600">
              <a:cs typeface="Arial"/>
            </a:endParaRPr>
          </a:p>
          <a:p>
            <a:pPr algn="ctr"/>
            <a:r>
              <a:rPr lang="en-US" altLang="zh-TW" sz="1600">
                <a:cs typeface="Arial"/>
              </a:rPr>
              <a:t>or a later updated version</a:t>
            </a:r>
            <a:endParaRPr lang="en-US" sz="1600">
              <a:cs typeface="Arial"/>
            </a:endParaRPr>
          </a:p>
        </p:txBody>
      </p:sp>
    </p:spTree>
    <p:extLst>
      <p:ext uri="{BB962C8B-B14F-4D97-AF65-F5344CB8AC3E}">
        <p14:creationId xmlns:p14="http://schemas.microsoft.com/office/powerpoint/2010/main" val="2255505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099557" y="1882065"/>
            <a:ext cx="8025072" cy="4328235"/>
          </a:xfrm>
          <a:prstGeom prst="rect">
            <a:avLst/>
          </a:prstGeom>
        </p:spPr>
      </p:pic>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atin typeface="+mj-lt"/>
                <a:ea typeface="+mj-ea"/>
                <a:cs typeface="Arial"/>
              </a:rPr>
              <a:t>Intel </a:t>
            </a:r>
            <a:r>
              <a:rPr lang="en-US" altLang="zh-TW">
                <a:latin typeface="+mj-lt"/>
                <a:ea typeface="+mj-ea"/>
                <a:cs typeface="Arial"/>
              </a:rPr>
              <a:t>Official Website Driver Download Step 1</a:t>
            </a:r>
            <a:endParaRPr lang="zh-TW" altLang="en-US"/>
          </a:p>
        </p:txBody>
      </p:sp>
      <p:sp>
        <p:nvSpPr>
          <p:cNvPr id="5" name="矩形 4">
            <a:extLst>
              <a:ext uri="{FF2B5EF4-FFF2-40B4-BE49-F238E27FC236}">
                <a16:creationId xmlns:a16="http://schemas.microsoft.com/office/drawing/2014/main" id="{73CE2083-4941-19AA-6A6A-A2F4B5C2B69F}"/>
              </a:ext>
            </a:extLst>
          </p:cNvPr>
          <p:cNvSpPr/>
          <p:nvPr/>
        </p:nvSpPr>
        <p:spPr>
          <a:xfrm>
            <a:off x="7882250" y="1882065"/>
            <a:ext cx="1259417" cy="307499"/>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7FBA2449-A5F1-E257-9A4A-89CD8484FD5E}"/>
              </a:ext>
            </a:extLst>
          </p:cNvPr>
          <p:cNvSpPr txBox="1"/>
          <p:nvPr/>
        </p:nvSpPr>
        <p:spPr>
          <a:xfrm>
            <a:off x="9124629" y="1883086"/>
            <a:ext cx="1962471" cy="1812614"/>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1: </a:t>
            </a:r>
            <a:r>
              <a:rPr lang="en-US" altLang="zh-TW" sz="1600">
                <a:solidFill>
                  <a:schemeClr val="bg1"/>
                </a:solidFill>
                <a:cs typeface="Arial"/>
              </a:rPr>
              <a:t>Go to Intel's official website. Click Search Intel.com in the upper right corner and type in E810-XXVAM2.</a:t>
            </a:r>
          </a:p>
        </p:txBody>
      </p:sp>
    </p:spTree>
    <p:extLst>
      <p:ext uri="{BB962C8B-B14F-4D97-AF65-F5344CB8AC3E}">
        <p14:creationId xmlns:p14="http://schemas.microsoft.com/office/powerpoint/2010/main" val="481385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179617" y="1745673"/>
            <a:ext cx="8958137" cy="4818998"/>
          </a:xfrm>
          <a:prstGeom prst="rect">
            <a:avLst/>
          </a:prstGeom>
        </p:spPr>
      </p:pic>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atin typeface="+mj-lt"/>
                <a:ea typeface="+mj-ea"/>
                <a:cs typeface="Arial"/>
              </a:rPr>
              <a:t>Intel Official Website Driver Download Step 2</a:t>
            </a:r>
            <a:endParaRPr lang="zh-TW"/>
          </a:p>
        </p:txBody>
      </p:sp>
      <p:sp>
        <p:nvSpPr>
          <p:cNvPr id="5" name="矩形 4">
            <a:extLst>
              <a:ext uri="{FF2B5EF4-FFF2-40B4-BE49-F238E27FC236}">
                <a16:creationId xmlns:a16="http://schemas.microsoft.com/office/drawing/2014/main" id="{73CE2083-4941-19AA-6A6A-A2F4B5C2B69F}"/>
              </a:ext>
            </a:extLst>
          </p:cNvPr>
          <p:cNvSpPr/>
          <p:nvPr/>
        </p:nvSpPr>
        <p:spPr>
          <a:xfrm>
            <a:off x="2744356" y="3257629"/>
            <a:ext cx="980148" cy="211485"/>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00"/>
              </a:solidFill>
            </a:endParaRPr>
          </a:p>
        </p:txBody>
      </p:sp>
      <p:sp>
        <p:nvSpPr>
          <p:cNvPr id="10" name="文字方塊 9">
            <a:extLst>
              <a:ext uri="{FF2B5EF4-FFF2-40B4-BE49-F238E27FC236}">
                <a16:creationId xmlns:a16="http://schemas.microsoft.com/office/drawing/2014/main" id="{7FBA2449-A5F1-E257-9A4A-89CD8484FD5E}"/>
              </a:ext>
            </a:extLst>
          </p:cNvPr>
          <p:cNvSpPr txBox="1"/>
          <p:nvPr/>
        </p:nvSpPr>
        <p:spPr>
          <a:xfrm>
            <a:off x="485037" y="3257629"/>
            <a:ext cx="2259319" cy="1077218"/>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dirty="0">
                <a:solidFill>
                  <a:schemeClr val="bg1"/>
                </a:solidFill>
                <a:cs typeface="Arial"/>
              </a:rPr>
              <a:t>Step 2: </a:t>
            </a:r>
            <a:r>
              <a:rPr lang="en-US" altLang="zh-TW" sz="1600" dirty="0">
                <a:solidFill>
                  <a:schemeClr val="bg1"/>
                </a:solidFill>
                <a:cs typeface="Arial"/>
              </a:rPr>
              <a:t>Click on "Drivers &amp; Software" on the left when you see the search results.</a:t>
            </a:r>
          </a:p>
        </p:txBody>
      </p:sp>
    </p:spTree>
    <p:extLst>
      <p:ext uri="{BB962C8B-B14F-4D97-AF65-F5344CB8AC3E}">
        <p14:creationId xmlns:p14="http://schemas.microsoft.com/office/powerpoint/2010/main" val="851868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977261" y="1670858"/>
            <a:ext cx="8817584" cy="4727559"/>
          </a:xfrm>
          <a:prstGeom prst="rect">
            <a:avLst/>
          </a:prstGeom>
        </p:spPr>
      </p:pic>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tLang="zh-TW">
                <a:latin typeface="+mj-lt"/>
                <a:ea typeface="+mj-ea"/>
                <a:cs typeface="Arial"/>
              </a:rPr>
              <a:t>Intel Official Website Driver Download Step 3</a:t>
            </a:r>
          </a:p>
        </p:txBody>
      </p:sp>
      <p:sp>
        <p:nvSpPr>
          <p:cNvPr id="5" name="矩形 4">
            <a:extLst>
              <a:ext uri="{FF2B5EF4-FFF2-40B4-BE49-F238E27FC236}">
                <a16:creationId xmlns:a16="http://schemas.microsoft.com/office/drawing/2014/main" id="{73CE2083-4941-19AA-6A6A-A2F4B5C2B69F}"/>
              </a:ext>
            </a:extLst>
          </p:cNvPr>
          <p:cNvSpPr/>
          <p:nvPr/>
        </p:nvSpPr>
        <p:spPr>
          <a:xfrm>
            <a:off x="3542009" y="2582986"/>
            <a:ext cx="5768246" cy="3815431"/>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7FBA2449-A5F1-E257-9A4A-89CD8484FD5E}"/>
              </a:ext>
            </a:extLst>
          </p:cNvPr>
          <p:cNvSpPr txBox="1"/>
          <p:nvPr/>
        </p:nvSpPr>
        <p:spPr>
          <a:xfrm>
            <a:off x="8771859" y="2582986"/>
            <a:ext cx="2300693" cy="1818893"/>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3: </a:t>
            </a:r>
            <a:r>
              <a:rPr lang="en-US" altLang="zh-TW" sz="1600">
                <a:solidFill>
                  <a:schemeClr val="bg1"/>
                </a:solidFill>
                <a:cs typeface="Arial"/>
              </a:rPr>
              <a:t>In the search results that appear in the middle of the screen, you can find the drivers you need for Windows, Windows Server, or Ubuntu.</a:t>
            </a:r>
          </a:p>
        </p:txBody>
      </p:sp>
    </p:spTree>
    <p:extLst>
      <p:ext uri="{BB962C8B-B14F-4D97-AF65-F5344CB8AC3E}">
        <p14:creationId xmlns:p14="http://schemas.microsoft.com/office/powerpoint/2010/main" val="252958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460678" y="1971611"/>
            <a:ext cx="8888667" cy="4729068"/>
          </a:xfrm>
          <a:prstGeom prst="rect">
            <a:avLst/>
          </a:prstGeom>
        </p:spPr>
      </p:pic>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atin typeface="+mj-lt"/>
                <a:ea typeface="+mj-ea"/>
              </a:rPr>
              <a:t>Windows 10/11</a:t>
            </a:r>
            <a:r>
              <a:rPr lang="en-US" altLang="zh-TW">
                <a:latin typeface="+mj-lt"/>
                <a:ea typeface="+mj-ea"/>
              </a:rPr>
              <a:t> Driver Download</a:t>
            </a:r>
            <a:endParaRPr lang="zh-TW" altLang="en-US">
              <a:latin typeface="+mj-lt"/>
              <a:ea typeface="+mj-ea"/>
              <a:cs typeface="Arial"/>
            </a:endParaRPr>
          </a:p>
        </p:txBody>
      </p:sp>
      <p:sp>
        <p:nvSpPr>
          <p:cNvPr id="5" name="矩形 4">
            <a:extLst>
              <a:ext uri="{FF2B5EF4-FFF2-40B4-BE49-F238E27FC236}">
                <a16:creationId xmlns:a16="http://schemas.microsoft.com/office/drawing/2014/main" id="{73CE2083-4941-19AA-6A6A-A2F4B5C2B69F}"/>
              </a:ext>
            </a:extLst>
          </p:cNvPr>
          <p:cNvSpPr/>
          <p:nvPr/>
        </p:nvSpPr>
        <p:spPr>
          <a:xfrm>
            <a:off x="1983577" y="4724518"/>
            <a:ext cx="5181994" cy="591221"/>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7FBA2449-A5F1-E257-9A4A-89CD8484FD5E}"/>
              </a:ext>
            </a:extLst>
          </p:cNvPr>
          <p:cNvSpPr txBox="1"/>
          <p:nvPr/>
        </p:nvSpPr>
        <p:spPr>
          <a:xfrm>
            <a:off x="7165571" y="4730964"/>
            <a:ext cx="2901142"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chemeClr val="bg1"/>
                </a:solidFill>
                <a:cs typeface="Arial"/>
              </a:rPr>
              <a:t>Download and install Windows driver package.</a:t>
            </a:r>
          </a:p>
        </p:txBody>
      </p:sp>
      <p:sp>
        <p:nvSpPr>
          <p:cNvPr id="14" name="文字方塊 13">
            <a:extLst>
              <a:ext uri="{FF2B5EF4-FFF2-40B4-BE49-F238E27FC236}">
                <a16:creationId xmlns:a16="http://schemas.microsoft.com/office/drawing/2014/main" id="{9EE816AB-279A-7C4A-34D9-E48037D17D22}"/>
              </a:ext>
            </a:extLst>
          </p:cNvPr>
          <p:cNvSpPr txBox="1"/>
          <p:nvPr/>
        </p:nvSpPr>
        <p:spPr>
          <a:xfrm>
            <a:off x="1460678" y="1465535"/>
            <a:ext cx="50968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t>Windows 10/11 Driver Download</a:t>
            </a:r>
          </a:p>
        </p:txBody>
      </p:sp>
    </p:spTree>
    <p:extLst>
      <p:ext uri="{BB962C8B-B14F-4D97-AF65-F5344CB8AC3E}">
        <p14:creationId xmlns:p14="http://schemas.microsoft.com/office/powerpoint/2010/main" val="121167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3BBF8C84-D4C9-99BC-D031-9BCE8B175FFA}"/>
              </a:ext>
            </a:extLst>
          </p:cNvPr>
          <p:cNvSpPr>
            <a:spLocks noGrp="1"/>
          </p:cNvSpPr>
          <p:nvPr>
            <p:ph type="title"/>
          </p:nvPr>
        </p:nvSpPr>
        <p:spPr>
          <a:xfrm>
            <a:off x="743102" y="0"/>
            <a:ext cx="10857495" cy="1371599"/>
          </a:xfrm>
        </p:spPr>
        <p:txBody>
          <a:bodyPr>
            <a:normAutofit/>
          </a:bodyPr>
          <a:lstStyle/>
          <a:p>
            <a:pPr>
              <a:lnSpc>
                <a:spcPct val="100000"/>
              </a:lnSpc>
            </a:pPr>
            <a:r>
              <a:rPr lang="en-US" altLang="zh-TW">
                <a:latin typeface="+mj-lt"/>
                <a:ea typeface="+mj-ea"/>
                <a:cs typeface="Arial"/>
              </a:rPr>
              <a:t>SSD prices are dropping and becoming </a:t>
            </a:r>
            <a:br>
              <a:rPr lang="en-US" altLang="zh-TW">
                <a:latin typeface="+mj-lt"/>
                <a:ea typeface="+mj-ea"/>
                <a:cs typeface="Arial"/>
              </a:rPr>
            </a:br>
            <a:r>
              <a:rPr lang="en-US" altLang="zh-TW">
                <a:latin typeface="+mj-lt"/>
                <a:ea typeface="+mj-ea"/>
                <a:cs typeface="Arial"/>
              </a:rPr>
              <a:t>the mainstream choice in the market</a:t>
            </a:r>
          </a:p>
        </p:txBody>
      </p:sp>
      <p:sp>
        <p:nvSpPr>
          <p:cNvPr id="2" name="文字方塊 1">
            <a:extLst>
              <a:ext uri="{FF2B5EF4-FFF2-40B4-BE49-F238E27FC236}">
                <a16:creationId xmlns:a16="http://schemas.microsoft.com/office/drawing/2014/main" id="{DEBC3273-BA7D-7A79-9D7A-A2826C830125}"/>
              </a:ext>
            </a:extLst>
          </p:cNvPr>
          <p:cNvSpPr txBox="1"/>
          <p:nvPr/>
        </p:nvSpPr>
        <p:spPr>
          <a:xfrm>
            <a:off x="1177524" y="1982800"/>
            <a:ext cx="983695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rgbClr val="000000"/>
                </a:solidFill>
                <a:ea typeface="Microsoft JhengHei"/>
                <a:cs typeface="+mn-lt"/>
              </a:rPr>
              <a:t>According to Storage Newsletter, HDD shipments in the second quarter of 2022 totaled 45 million units, a significant drop from the 2010 peak of 651 million units. Compared to the same period in 2021, shipments are down 26.9% to 29.7%. Shipments of 3.5-inch HDDs (including external HDDs) in the consumer market fell by more than 30%, and even worse than the 3.5-inch HDD consumer market, shipments of 2.5-inch HDDs fell by about 40%. In addition to the weak overall demand for HDDs, the decline in HDD shipments was also due to a large proportion of the impact of the development of solid state drives (SSDs). According to the statistics, the price of NAND Flash TLC and QLC chips have dropped by 8%~13% in Q2 2022 and will drop by another 5%~10% in Q3 2022, making SSDs affordable for both consumers and enterprises, and leading more users to look at next-generation storage options. Looking ahead, the market has moved significantly toward SSDs as a storage option.</a:t>
            </a:r>
            <a:endParaRPr lang="en-US" altLang="zh-TW" sz="1200">
              <a:ea typeface="Microsoft JhengHei"/>
              <a:cs typeface="Arial"/>
            </a:endParaRPr>
          </a:p>
          <a:p>
            <a:pPr algn="r"/>
            <a:r>
              <a:rPr lang="en-US" altLang="zh-TW" sz="1200">
                <a:ea typeface="Microsoft JhengHei"/>
                <a:cs typeface="Arial"/>
              </a:rPr>
              <a:t>Quoted from: Internet News</a:t>
            </a:r>
          </a:p>
        </p:txBody>
      </p:sp>
      <p:sp>
        <p:nvSpPr>
          <p:cNvPr id="3" name="文字方塊 2">
            <a:extLst>
              <a:ext uri="{FF2B5EF4-FFF2-40B4-BE49-F238E27FC236}">
                <a16:creationId xmlns:a16="http://schemas.microsoft.com/office/drawing/2014/main" id="{A7338C7D-694E-11BA-40A3-0DDEC08DD6C1}"/>
              </a:ext>
            </a:extLst>
          </p:cNvPr>
          <p:cNvSpPr txBox="1"/>
          <p:nvPr/>
        </p:nvSpPr>
        <p:spPr>
          <a:xfrm>
            <a:off x="1025979" y="1565780"/>
            <a:ext cx="101400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a:t>As HDD shipments continue to decline, SSDs are becoming the mainstream storage choice.</a:t>
            </a:r>
            <a:endParaRPr lang="zh-TW" altLang="en-US" b="1">
              <a:cs typeface="Arial"/>
            </a:endParaRPr>
          </a:p>
        </p:txBody>
      </p:sp>
      <p:sp>
        <p:nvSpPr>
          <p:cNvPr id="5" name="文字方塊 4">
            <a:extLst>
              <a:ext uri="{FF2B5EF4-FFF2-40B4-BE49-F238E27FC236}">
                <a16:creationId xmlns:a16="http://schemas.microsoft.com/office/drawing/2014/main" id="{E9092677-9883-89F6-44FF-ED39D5AB917F}"/>
              </a:ext>
            </a:extLst>
          </p:cNvPr>
          <p:cNvSpPr txBox="1"/>
          <p:nvPr/>
        </p:nvSpPr>
        <p:spPr>
          <a:xfrm>
            <a:off x="3924732" y="6190558"/>
            <a:ext cx="7089744"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050" dirty="0">
                <a:cs typeface="Arial"/>
              </a:rPr>
              <a:t>Reference News</a:t>
            </a:r>
            <a:endParaRPr lang="zh-TW" dirty="0"/>
          </a:p>
          <a:p>
            <a:pPr algn="r"/>
            <a:r>
              <a:rPr lang="zh-TW" sz="1050" dirty="0">
                <a:ea typeface="+mn-lt"/>
                <a:cs typeface="+mn-lt"/>
                <a:hlinkClick r:id="rId4"/>
              </a:rPr>
              <a:t>Overstocked Supply Chain to Drive NAND Flash Price Declines of 8-13% in 3Q22 - EE Times Asia (eetasia.com)</a:t>
            </a:r>
            <a:endParaRPr lang="zh-TW" dirty="0"/>
          </a:p>
          <a:p>
            <a:pPr algn="r"/>
            <a:r>
              <a:rPr lang="en-US" altLang="zh-TW" sz="1050" dirty="0">
                <a:hlinkClick r:id="rId5"/>
              </a:rPr>
              <a:t>HDD Shipments Plummet 33% YoY on Weakening Demand | Tom's Hardware (tomshardware.com)</a:t>
            </a:r>
            <a:endParaRPr lang="zh-TW" altLang="en-US" sz="1050" dirty="0">
              <a:cs typeface="Arial"/>
              <a:hlinkClick r:id="" action="ppaction://noaction"/>
            </a:endParaRPr>
          </a:p>
        </p:txBody>
      </p:sp>
      <p:pic>
        <p:nvPicPr>
          <p:cNvPr id="6" name="圖片 5" descr="一張含有 文字, 螢幕擷取畫面, 字型, 數字 的圖片&#10;&#10;自動產生的描述">
            <a:extLst>
              <a:ext uri="{FF2B5EF4-FFF2-40B4-BE49-F238E27FC236}">
                <a16:creationId xmlns:a16="http://schemas.microsoft.com/office/drawing/2014/main" id="{01E22F5A-0EF6-879D-394C-1AAC252143EA}"/>
              </a:ext>
            </a:extLst>
          </p:cNvPr>
          <p:cNvPicPr>
            <a:picLocks noChangeAspect="1"/>
          </p:cNvPicPr>
          <p:nvPr/>
        </p:nvPicPr>
        <p:blipFill>
          <a:blip r:embed="rId6"/>
          <a:stretch>
            <a:fillRect/>
          </a:stretch>
        </p:blipFill>
        <p:spPr>
          <a:xfrm>
            <a:off x="1178885" y="3642448"/>
            <a:ext cx="7005083" cy="2436627"/>
          </a:xfrm>
          <a:prstGeom prst="rect">
            <a:avLst/>
          </a:prstGeom>
        </p:spPr>
      </p:pic>
      <p:sp>
        <p:nvSpPr>
          <p:cNvPr id="8" name="文字方塊 7">
            <a:extLst>
              <a:ext uri="{FF2B5EF4-FFF2-40B4-BE49-F238E27FC236}">
                <a16:creationId xmlns:a16="http://schemas.microsoft.com/office/drawing/2014/main" id="{3EF31C4E-9ED9-AD91-E9A2-8FECC6C59F8A}"/>
              </a:ext>
            </a:extLst>
          </p:cNvPr>
          <p:cNvSpPr txBox="1"/>
          <p:nvPr/>
        </p:nvSpPr>
        <p:spPr>
          <a:xfrm>
            <a:off x="5004262" y="5876260"/>
            <a:ext cx="30569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200" b="1">
                <a:solidFill>
                  <a:srgbClr val="444444"/>
                </a:solidFill>
                <a:latin typeface="Microsoft JhengHei"/>
                <a:ea typeface="Microsoft JhengHei"/>
              </a:rPr>
              <a:t>Image Source </a:t>
            </a:r>
            <a:r>
              <a:rPr lang="zh-TW" sz="1200" b="1">
                <a:solidFill>
                  <a:srgbClr val="444444"/>
                </a:solidFill>
                <a:latin typeface="Microsoft JhengHei"/>
                <a:ea typeface="Microsoft JhengHei"/>
              </a:rPr>
              <a:t>：</a:t>
            </a:r>
            <a:r>
              <a:rPr lang="zh-TW" sz="1200" b="1">
                <a:solidFill>
                  <a:srgbClr val="FF1BA1"/>
                </a:solidFill>
                <a:latin typeface="Microsoft JhengHei"/>
                <a:ea typeface="Microsoft JhengHei"/>
                <a:hlinkClick r:id="rId7"/>
              </a:rPr>
              <a:t>Storage Newsl</a:t>
            </a:r>
            <a:r>
              <a:rPr lang="en-US" altLang="zh-TW" sz="1200" b="1">
                <a:solidFill>
                  <a:srgbClr val="FF1BA1"/>
                </a:solidFill>
                <a:latin typeface="Microsoft JhengHei"/>
                <a:ea typeface="Microsoft JhengHei"/>
                <a:hlinkClick r:id="rId7"/>
              </a:rPr>
              <a:t>et</a:t>
            </a:r>
            <a:r>
              <a:rPr lang="zh-TW" sz="1200" b="1">
                <a:solidFill>
                  <a:srgbClr val="FF1BA1"/>
                </a:solidFill>
                <a:latin typeface="Microsoft JhengHei"/>
                <a:ea typeface="Microsoft JhengHei"/>
                <a:hlinkClick r:id="rId7"/>
              </a:rPr>
              <a:t>ter</a:t>
            </a:r>
            <a:r>
              <a:rPr lang="zh-TW" sz="1200" b="1">
                <a:solidFill>
                  <a:srgbClr val="444444"/>
                </a:solidFill>
                <a:latin typeface="Microsoft JhengHei"/>
                <a:ea typeface="Microsoft JhengHei"/>
              </a:rPr>
              <a:t> </a:t>
            </a:r>
            <a:r>
              <a:rPr lang="zh-TW" sz="1400">
                <a:latin typeface="Microsoft JhengHei"/>
                <a:ea typeface="Microsoft JhengHei"/>
              </a:rPr>
              <a:t>​</a:t>
            </a:r>
            <a:endParaRPr lang="zh-TW" altLang="en-US">
              <a:cs typeface="Arial"/>
            </a:endParaRPr>
          </a:p>
        </p:txBody>
      </p:sp>
    </p:spTree>
    <p:extLst>
      <p:ext uri="{BB962C8B-B14F-4D97-AF65-F5344CB8AC3E}">
        <p14:creationId xmlns:p14="http://schemas.microsoft.com/office/powerpoint/2010/main" val="321283658"/>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520763" y="1973961"/>
            <a:ext cx="8667162" cy="4615734"/>
          </a:xfrm>
          <a:prstGeom prst="rect">
            <a:avLst/>
          </a:prstGeom>
        </p:spPr>
      </p:pic>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atin typeface="+mj-lt"/>
                <a:ea typeface="+mj-ea"/>
              </a:rPr>
              <a:t>Windows Server 2022</a:t>
            </a:r>
            <a:r>
              <a:rPr lang="en-US" altLang="zh-TW">
                <a:latin typeface="+mj-lt"/>
                <a:ea typeface="+mj-ea"/>
              </a:rPr>
              <a:t> Driver Download</a:t>
            </a:r>
            <a:endParaRPr lang="zh-TW" altLang="en-US">
              <a:latin typeface="+mj-lt"/>
              <a:ea typeface="+mj-ea"/>
              <a:cs typeface="Arial"/>
            </a:endParaRPr>
          </a:p>
        </p:txBody>
      </p:sp>
      <p:sp>
        <p:nvSpPr>
          <p:cNvPr id="14" name="文字方塊 13">
            <a:extLst>
              <a:ext uri="{FF2B5EF4-FFF2-40B4-BE49-F238E27FC236}">
                <a16:creationId xmlns:a16="http://schemas.microsoft.com/office/drawing/2014/main" id="{9EE816AB-279A-7C4A-34D9-E48037D17D22}"/>
              </a:ext>
            </a:extLst>
          </p:cNvPr>
          <p:cNvSpPr txBox="1"/>
          <p:nvPr/>
        </p:nvSpPr>
        <p:spPr>
          <a:xfrm>
            <a:off x="1460678" y="1466710"/>
            <a:ext cx="50968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t>Windows Server 2022 Driver Download</a:t>
            </a:r>
          </a:p>
        </p:txBody>
      </p:sp>
      <p:sp>
        <p:nvSpPr>
          <p:cNvPr id="7" name="矩形 6">
            <a:extLst>
              <a:ext uri="{FF2B5EF4-FFF2-40B4-BE49-F238E27FC236}">
                <a16:creationId xmlns:a16="http://schemas.microsoft.com/office/drawing/2014/main" id="{40C2D604-0CD3-60C3-A961-28FE74FAA681}"/>
              </a:ext>
            </a:extLst>
          </p:cNvPr>
          <p:cNvSpPr/>
          <p:nvPr/>
        </p:nvSpPr>
        <p:spPr>
          <a:xfrm>
            <a:off x="2057400" y="4683721"/>
            <a:ext cx="5010150" cy="569877"/>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E5B2F9B2-11A0-9D53-A829-D20AED98A1B5}"/>
              </a:ext>
            </a:extLst>
          </p:cNvPr>
          <p:cNvSpPr/>
          <p:nvPr/>
        </p:nvSpPr>
        <p:spPr>
          <a:xfrm>
            <a:off x="2057399" y="5360739"/>
            <a:ext cx="5010151" cy="573185"/>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FE015503-0F1F-110F-8D77-2409ACF80D8F}"/>
              </a:ext>
            </a:extLst>
          </p:cNvPr>
          <p:cNvSpPr txBox="1"/>
          <p:nvPr/>
        </p:nvSpPr>
        <p:spPr>
          <a:xfrm>
            <a:off x="7067550" y="4683721"/>
            <a:ext cx="3762829" cy="338554"/>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chemeClr val="bg1"/>
                </a:solidFill>
                <a:cs typeface="Arial"/>
              </a:rPr>
              <a:t>Step 1: </a:t>
            </a:r>
            <a:r>
              <a:rPr lang="en-US" altLang="zh-TW" sz="1600">
                <a:solidFill>
                  <a:schemeClr val="bg1"/>
                </a:solidFill>
                <a:cs typeface="Arial"/>
              </a:rPr>
              <a:t>Install the driver package firstly.</a:t>
            </a:r>
          </a:p>
        </p:txBody>
      </p:sp>
      <p:sp>
        <p:nvSpPr>
          <p:cNvPr id="11" name="文字方塊 10">
            <a:extLst>
              <a:ext uri="{FF2B5EF4-FFF2-40B4-BE49-F238E27FC236}">
                <a16:creationId xmlns:a16="http://schemas.microsoft.com/office/drawing/2014/main" id="{E6C713BA-F856-9FF0-3644-3B145D813C3A}"/>
              </a:ext>
            </a:extLst>
          </p:cNvPr>
          <p:cNvSpPr txBox="1"/>
          <p:nvPr/>
        </p:nvSpPr>
        <p:spPr>
          <a:xfrm>
            <a:off x="7067551" y="5360739"/>
            <a:ext cx="3120374" cy="584775"/>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dirty="0">
                <a:solidFill>
                  <a:schemeClr val="bg1"/>
                </a:solidFill>
                <a:cs typeface="Arial"/>
              </a:rPr>
              <a:t>Step 2: </a:t>
            </a:r>
            <a:r>
              <a:rPr lang="en-US" altLang="zh-TW" sz="1600" dirty="0">
                <a:solidFill>
                  <a:schemeClr val="bg1"/>
                </a:solidFill>
                <a:cs typeface="Arial"/>
              </a:rPr>
              <a:t>install the Intel</a:t>
            </a:r>
            <a:r>
              <a:rPr lang="en-US" altLang="zh-TW" sz="1600" baseline="30000" dirty="0">
                <a:solidFill>
                  <a:schemeClr val="bg1"/>
                </a:solidFill>
                <a:cs typeface="Arial"/>
              </a:rPr>
              <a:t>®</a:t>
            </a:r>
            <a:r>
              <a:rPr lang="en-US" altLang="zh-TW" sz="1600" dirty="0">
                <a:solidFill>
                  <a:schemeClr val="bg1"/>
                </a:solidFill>
                <a:cs typeface="Arial"/>
              </a:rPr>
              <a:t> </a:t>
            </a:r>
            <a:r>
              <a:rPr lang="en-US" altLang="zh-TW" sz="1600" dirty="0" err="1">
                <a:solidFill>
                  <a:schemeClr val="bg1"/>
                </a:solidFill>
                <a:cs typeface="Arial"/>
              </a:rPr>
              <a:t>PROSet</a:t>
            </a:r>
            <a:r>
              <a:rPr lang="en-US" altLang="zh-TW" sz="1600" dirty="0">
                <a:solidFill>
                  <a:schemeClr val="bg1"/>
                </a:solidFill>
                <a:cs typeface="Arial"/>
              </a:rPr>
              <a:t> package secondly.</a:t>
            </a:r>
          </a:p>
        </p:txBody>
      </p:sp>
    </p:spTree>
    <p:extLst>
      <p:ext uri="{BB962C8B-B14F-4D97-AF65-F5344CB8AC3E}">
        <p14:creationId xmlns:p14="http://schemas.microsoft.com/office/powerpoint/2010/main" val="2456770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223929" y="1892307"/>
            <a:ext cx="8343503" cy="4500180"/>
          </a:xfrm>
          <a:prstGeom prst="rect">
            <a:avLst/>
          </a:prstGeom>
        </p:spPr>
      </p:pic>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atin typeface="+mj-lt"/>
                <a:ea typeface="+mj-ea"/>
              </a:rPr>
              <a:t>Ubuntu Driver Download</a:t>
            </a:r>
            <a:endParaRPr lang="zh-TW" altLang="en-US">
              <a:latin typeface="+mj-lt"/>
              <a:ea typeface="+mj-ea"/>
              <a:cs typeface="Arial"/>
            </a:endParaRPr>
          </a:p>
        </p:txBody>
      </p:sp>
      <p:sp>
        <p:nvSpPr>
          <p:cNvPr id="14" name="文字方塊 13">
            <a:extLst>
              <a:ext uri="{FF2B5EF4-FFF2-40B4-BE49-F238E27FC236}">
                <a16:creationId xmlns:a16="http://schemas.microsoft.com/office/drawing/2014/main" id="{9EE816AB-279A-7C4A-34D9-E48037D17D22}"/>
              </a:ext>
            </a:extLst>
          </p:cNvPr>
          <p:cNvSpPr txBox="1"/>
          <p:nvPr/>
        </p:nvSpPr>
        <p:spPr>
          <a:xfrm>
            <a:off x="1460678" y="1425883"/>
            <a:ext cx="50968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t>Ubuntu Driver Download</a:t>
            </a:r>
          </a:p>
        </p:txBody>
      </p:sp>
      <p:sp>
        <p:nvSpPr>
          <p:cNvPr id="5" name="矩形 4">
            <a:extLst>
              <a:ext uri="{FF2B5EF4-FFF2-40B4-BE49-F238E27FC236}">
                <a16:creationId xmlns:a16="http://schemas.microsoft.com/office/drawing/2014/main" id="{5E7B925F-8FA9-5D8A-27B9-9D6B3B69C8C1}"/>
              </a:ext>
            </a:extLst>
          </p:cNvPr>
          <p:cNvSpPr/>
          <p:nvPr/>
        </p:nvSpPr>
        <p:spPr>
          <a:xfrm>
            <a:off x="1738366" y="5386130"/>
            <a:ext cx="4848746" cy="537373"/>
          </a:xfrm>
          <a:prstGeom prst="rect">
            <a:avLst/>
          </a:prstGeom>
          <a:solidFill>
            <a:srgbClr val="92D050">
              <a:alpha val="5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CBA63248-8943-B713-8B77-C05E9713C876}"/>
              </a:ext>
            </a:extLst>
          </p:cNvPr>
          <p:cNvSpPr txBox="1"/>
          <p:nvPr/>
        </p:nvSpPr>
        <p:spPr>
          <a:xfrm>
            <a:off x="6587112" y="5386130"/>
            <a:ext cx="3588246" cy="338554"/>
          </a:xfrm>
          <a:prstGeom prst="rect">
            <a:avLst/>
          </a:prstGeom>
          <a:solidFill>
            <a:srgbClr val="456A1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chemeClr val="bg1"/>
                </a:solidFill>
                <a:cs typeface="Arial"/>
              </a:rPr>
              <a:t>Click to download the driver package.</a:t>
            </a:r>
            <a:endParaRPr lang="en-US" altLang="zh-TW" sz="1600">
              <a:solidFill>
                <a:schemeClr val="bg1"/>
              </a:solidFill>
              <a:latin typeface="Arial"/>
              <a:ea typeface="微軟正黑體"/>
              <a:cs typeface="Arial"/>
            </a:endParaRPr>
          </a:p>
        </p:txBody>
      </p:sp>
    </p:spTree>
    <p:extLst>
      <p:ext uri="{BB962C8B-B14F-4D97-AF65-F5344CB8AC3E}">
        <p14:creationId xmlns:p14="http://schemas.microsoft.com/office/powerpoint/2010/main" val="3505125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6912722" y="1720791"/>
            <a:ext cx="4219568" cy="707886"/>
          </a:xfrm>
          <a:prstGeom prst="rect">
            <a:avLst/>
          </a:prstGeom>
          <a:noFill/>
        </p:spPr>
        <p:txBody>
          <a:bodyPr wrap="square" lIns="91440" tIns="45720" rIns="91440" bIns="45720" rtlCol="0" anchor="t">
            <a:spAutoFit/>
          </a:bodyPr>
          <a:lstStyle/>
          <a:p>
            <a:r>
              <a:rPr lang="en-US" altLang="zh-TW" sz="2000">
                <a:ea typeface="+mn-lt"/>
                <a:cs typeface="+mn-lt"/>
              </a:rPr>
              <a:t>QXG-25G2SF-E810 comes with a free 3-year product warranty.</a:t>
            </a:r>
            <a:endParaRPr lang="zh-TW" altLang="en-US" sz="2000">
              <a:cs typeface="Arial"/>
            </a:endParaRPr>
          </a:p>
        </p:txBody>
      </p:sp>
      <p:sp>
        <p:nvSpPr>
          <p:cNvPr id="2" name="標題 1">
            <a:extLst>
              <a:ext uri="{FF2B5EF4-FFF2-40B4-BE49-F238E27FC236}">
                <a16:creationId xmlns:a16="http://schemas.microsoft.com/office/drawing/2014/main" id="{B37B7F20-1B80-15C9-67EE-2931BDFE98B1}"/>
              </a:ext>
            </a:extLst>
          </p:cNvPr>
          <p:cNvSpPr>
            <a:spLocks noGrp="1"/>
          </p:cNvSpPr>
          <p:nvPr>
            <p:ph type="title" idx="4294967295"/>
          </p:nvPr>
        </p:nvSpPr>
        <p:spPr>
          <a:xfrm>
            <a:off x="1804988" y="1"/>
            <a:ext cx="8582025" cy="1130968"/>
          </a:xfrm>
        </p:spPr>
        <p:txBody>
          <a:bodyPr>
            <a:normAutofit fontScale="90000"/>
          </a:bodyPr>
          <a:lstStyle/>
          <a:p>
            <a:pPr algn="ctr">
              <a:lnSpc>
                <a:spcPct val="100000"/>
              </a:lnSpc>
            </a:pPr>
            <a:r>
              <a:rPr lang="en-US" altLang="zh-TW" sz="4000" b="1">
                <a:solidFill>
                  <a:srgbClr val="293237"/>
                </a:solidFill>
              </a:rPr>
              <a:t>QXG-25G2SF-E810 is backed by a </a:t>
            </a:r>
            <a:br>
              <a:rPr lang="en-US" altLang="zh-TW" sz="4000" b="1">
                <a:solidFill>
                  <a:srgbClr val="293237"/>
                </a:solidFill>
              </a:rPr>
            </a:br>
            <a:r>
              <a:rPr lang="en-US" altLang="zh-TW" sz="4000" b="1">
                <a:solidFill>
                  <a:srgbClr val="293237"/>
                </a:solidFill>
              </a:rPr>
              <a:t>3-year product warranty</a:t>
            </a:r>
            <a:endParaRPr lang="zh-TW" altLang="en-US" sz="4000" b="1">
              <a:solidFill>
                <a:srgbClr val="293237"/>
              </a:solidFill>
            </a:endParaRPr>
          </a:p>
        </p:txBody>
      </p:sp>
      <p:sp>
        <p:nvSpPr>
          <p:cNvPr id="5" name="文字方塊 4">
            <a:extLst>
              <a:ext uri="{FF2B5EF4-FFF2-40B4-BE49-F238E27FC236}">
                <a16:creationId xmlns:a16="http://schemas.microsoft.com/office/drawing/2014/main" id="{69EA5B5A-7319-AB46-8FC4-C7487FC76FD6}"/>
              </a:ext>
            </a:extLst>
          </p:cNvPr>
          <p:cNvSpPr txBox="1"/>
          <p:nvPr/>
        </p:nvSpPr>
        <p:spPr>
          <a:xfrm>
            <a:off x="6912721" y="2618389"/>
            <a:ext cx="52030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a:cs typeface="Arial"/>
              </a:rPr>
              <a:t>More information</a:t>
            </a:r>
            <a:r>
              <a:rPr lang="zh-TW" altLang="en-US" sz="2000">
                <a:cs typeface="Arial"/>
              </a:rPr>
              <a:t>: </a:t>
            </a:r>
            <a:r>
              <a:rPr lang="en-US" altLang="zh-TW" sz="2000" b="1">
                <a:solidFill>
                  <a:srgbClr val="5B9BD5"/>
                </a:solidFill>
                <a:ea typeface="+mn-lt"/>
                <a:cs typeface="+mn-lt"/>
                <a:hlinkClick r:id="rId3">
                  <a:extLst>
                    <a:ext uri="{A12FA001-AC4F-418D-AE19-62706E023703}">
                      <ahyp:hlinkClr xmlns:ahyp="http://schemas.microsoft.com/office/drawing/2018/hyperlinkcolor" val="tx"/>
                    </a:ext>
                  </a:extLst>
                </a:hlinkClick>
              </a:rPr>
              <a:t>QNAP Warranty Service</a:t>
            </a:r>
            <a:endParaRPr lang="zh-TW" altLang="en-US" sz="2000" b="1">
              <a:solidFill>
                <a:srgbClr val="5B9BD5"/>
              </a:solidFill>
              <a:ea typeface="+mn-lt"/>
              <a:cs typeface="+mn-lt"/>
            </a:endParaRPr>
          </a:p>
        </p:txBody>
      </p:sp>
      <p:sp>
        <p:nvSpPr>
          <p:cNvPr id="6" name="文字方塊 5">
            <a:extLst>
              <a:ext uri="{FF2B5EF4-FFF2-40B4-BE49-F238E27FC236}">
                <a16:creationId xmlns:a16="http://schemas.microsoft.com/office/drawing/2014/main" id="{577E4930-1127-68C6-BFD8-78198D11576B}"/>
              </a:ext>
            </a:extLst>
          </p:cNvPr>
          <p:cNvSpPr txBox="1"/>
          <p:nvPr/>
        </p:nvSpPr>
        <p:spPr>
          <a:xfrm>
            <a:off x="6912721" y="3208211"/>
            <a:ext cx="4803144" cy="584775"/>
          </a:xfrm>
          <a:prstGeom prst="rect">
            <a:avLst/>
          </a:prstGeom>
          <a:solidFill>
            <a:srgbClr val="CCECFF"/>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cs typeface="Arial"/>
              </a:rPr>
              <a:t>QNAP-Warranty Service Official Website</a:t>
            </a:r>
            <a:endParaRPr lang="en-US" altLang="zh-TW" sz="1600"/>
          </a:p>
          <a:p>
            <a:r>
              <a:rPr lang="en-US" sz="1600">
                <a:ea typeface="+mn-lt"/>
                <a:cs typeface="+mn-lt"/>
              </a:rPr>
              <a:t>https://www.qnap.com/service/product-warranty/go/</a:t>
            </a:r>
            <a:endParaRPr lang="en-US">
              <a:ea typeface="+mn-lt"/>
              <a:cs typeface="+mn-lt"/>
            </a:endParaRPr>
          </a:p>
        </p:txBody>
      </p:sp>
    </p:spTree>
    <p:extLst>
      <p:ext uri="{BB962C8B-B14F-4D97-AF65-F5344CB8AC3E}">
        <p14:creationId xmlns:p14="http://schemas.microsoft.com/office/powerpoint/2010/main" val="3541624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tLang="zh-TW" sz="3600">
                <a:latin typeface="+mj-lt"/>
                <a:ea typeface="+mj-ea"/>
              </a:rPr>
              <a:t>QXG-25G2SF-E810 NAS Compatibility Check</a:t>
            </a:r>
            <a:endParaRPr lang="zh-TW" altLang="en-US" sz="3600">
              <a:latin typeface="+mj-lt"/>
              <a:ea typeface="+mj-ea"/>
            </a:endParaRPr>
          </a:p>
        </p:txBody>
      </p:sp>
      <p:sp>
        <p:nvSpPr>
          <p:cNvPr id="3" name="文字方塊 2">
            <a:extLst>
              <a:ext uri="{FF2B5EF4-FFF2-40B4-BE49-F238E27FC236}">
                <a16:creationId xmlns:a16="http://schemas.microsoft.com/office/drawing/2014/main" id="{6DB1A9B0-8C05-4BA1-7EBB-082DDD5E55F8}"/>
              </a:ext>
            </a:extLst>
          </p:cNvPr>
          <p:cNvSpPr txBox="1"/>
          <p:nvPr/>
        </p:nvSpPr>
        <p:spPr>
          <a:xfrm>
            <a:off x="6666962" y="1638371"/>
            <a:ext cx="397765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t>Step 1: </a:t>
            </a:r>
            <a:r>
              <a:rPr lang="en-US" altLang="zh-TW" sz="1600"/>
              <a:t>Go to </a:t>
            </a:r>
            <a:r>
              <a:rPr lang="en-US" altLang="zh-TW" sz="1600" b="1">
                <a:solidFill>
                  <a:srgbClr val="5B9BD5"/>
                </a:solidFill>
                <a:ea typeface="+mn-lt"/>
                <a:cs typeface="+mn-lt"/>
                <a:hlinkClick r:id="rId3">
                  <a:extLst>
                    <a:ext uri="{A12FA001-AC4F-418D-AE19-62706E023703}">
                      <ahyp:hlinkClr xmlns:ahyp="http://schemas.microsoft.com/office/drawing/2018/hyperlinkcolor" val="tx"/>
                    </a:ext>
                  </a:extLst>
                </a:hlinkClick>
              </a:rPr>
              <a:t>Compatibility List - QNAP </a:t>
            </a:r>
            <a:r>
              <a:rPr lang="en-US" altLang="zh-TW" sz="1600"/>
              <a:t>and select search by devices.</a:t>
            </a:r>
            <a:endParaRPr lang="zh-TW" altLang="zh-TW" sz="1600"/>
          </a:p>
        </p:txBody>
      </p:sp>
      <p:sp>
        <p:nvSpPr>
          <p:cNvPr id="9" name="文字方塊 8">
            <a:extLst>
              <a:ext uri="{FF2B5EF4-FFF2-40B4-BE49-F238E27FC236}">
                <a16:creationId xmlns:a16="http://schemas.microsoft.com/office/drawing/2014/main" id="{951B0F10-A513-2CA4-17C1-126C58ED46A3}"/>
              </a:ext>
            </a:extLst>
          </p:cNvPr>
          <p:cNvSpPr txBox="1"/>
          <p:nvPr/>
        </p:nvSpPr>
        <p:spPr>
          <a:xfrm>
            <a:off x="6666963" y="4243179"/>
            <a:ext cx="397765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Step 2: </a:t>
            </a:r>
            <a:r>
              <a:rPr lang="en-US" sz="1600"/>
              <a:t>In 1 - Category, select the type of device you want to query. </a:t>
            </a:r>
            <a:r>
              <a:rPr lang="en-US" sz="1600" b="1"/>
              <a:t>Expansion Card </a:t>
            </a:r>
            <a:r>
              <a:rPr lang="en-US" sz="1600"/>
              <a:t>will be used as a sample category for the following demonstration.</a:t>
            </a:r>
          </a:p>
        </p:txBody>
      </p:sp>
      <p:sp>
        <p:nvSpPr>
          <p:cNvPr id="4" name="文字方塊 3">
            <a:extLst>
              <a:ext uri="{FF2B5EF4-FFF2-40B4-BE49-F238E27FC236}">
                <a16:creationId xmlns:a16="http://schemas.microsoft.com/office/drawing/2014/main" id="{B603F3B1-73F6-CC43-9E3B-58AA2CFA29A2}"/>
              </a:ext>
            </a:extLst>
          </p:cNvPr>
          <p:cNvSpPr txBox="1"/>
          <p:nvPr/>
        </p:nvSpPr>
        <p:spPr>
          <a:xfrm>
            <a:off x="6777467" y="2278803"/>
            <a:ext cx="3867150" cy="584775"/>
          </a:xfrm>
          <a:prstGeom prst="rect">
            <a:avLst/>
          </a:prstGeom>
          <a:solidFill>
            <a:srgbClr val="CCECFF"/>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cs typeface="Arial"/>
              </a:rPr>
              <a:t>QNAP-Compatibility List Official Website</a:t>
            </a:r>
            <a:endParaRPr lang="en-US" altLang="zh-TW" sz="1600"/>
          </a:p>
          <a:p>
            <a:r>
              <a:rPr lang="en-US" altLang="zh-TW" sz="1600"/>
              <a:t>https://www.qnap.com/go/compatibility/</a:t>
            </a:r>
            <a:endParaRPr lang="en-US" sz="1600"/>
          </a:p>
        </p:txBody>
      </p:sp>
      <p:pic>
        <p:nvPicPr>
          <p:cNvPr id="8" name="圖片 7"/>
          <p:cNvPicPr>
            <a:picLocks noChangeAspect="1"/>
          </p:cNvPicPr>
          <p:nvPr/>
        </p:nvPicPr>
        <p:blipFill>
          <a:blip r:embed="rId4"/>
          <a:stretch>
            <a:fillRect/>
          </a:stretch>
        </p:blipFill>
        <p:spPr>
          <a:xfrm>
            <a:off x="1385682" y="4243179"/>
            <a:ext cx="4958476" cy="2614821"/>
          </a:xfrm>
          <a:prstGeom prst="rect">
            <a:avLst/>
          </a:prstGeom>
        </p:spPr>
      </p:pic>
      <p:pic>
        <p:nvPicPr>
          <p:cNvPr id="10" name="圖片 9"/>
          <p:cNvPicPr>
            <a:picLocks noChangeAspect="1"/>
          </p:cNvPicPr>
          <p:nvPr/>
        </p:nvPicPr>
        <p:blipFill>
          <a:blip r:embed="rId5"/>
          <a:stretch>
            <a:fillRect/>
          </a:stretch>
        </p:blipFill>
        <p:spPr>
          <a:xfrm>
            <a:off x="1385681" y="1638371"/>
            <a:ext cx="4947462" cy="2604808"/>
          </a:xfrm>
          <a:prstGeom prst="rect">
            <a:avLst/>
          </a:prstGeom>
        </p:spPr>
      </p:pic>
      <p:sp>
        <p:nvSpPr>
          <p:cNvPr id="11" name="矩形 10"/>
          <p:cNvSpPr/>
          <p:nvPr/>
        </p:nvSpPr>
        <p:spPr>
          <a:xfrm>
            <a:off x="1942086" y="3104260"/>
            <a:ext cx="1695796" cy="2826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t>c</a:t>
            </a:r>
            <a:endParaRPr lang="zh-TW" altLang="en-US"/>
          </a:p>
        </p:txBody>
      </p:sp>
      <p:sp>
        <p:nvSpPr>
          <p:cNvPr id="12" name="矩形 11"/>
          <p:cNvSpPr/>
          <p:nvPr/>
        </p:nvSpPr>
        <p:spPr>
          <a:xfrm>
            <a:off x="2052921" y="4958150"/>
            <a:ext cx="1826029" cy="15792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715357" y="3036658"/>
            <a:ext cx="954107" cy="400110"/>
          </a:xfrm>
          <a:prstGeom prst="rect">
            <a:avLst/>
          </a:prstGeom>
        </p:spPr>
        <p:txBody>
          <a:bodyPr wrap="none">
            <a:spAutoFit/>
          </a:bodyPr>
          <a:lstStyle/>
          <a:p>
            <a:r>
              <a:rPr lang="en-US" altLang="zh-TW" sz="2000" b="1" dirty="0">
                <a:solidFill>
                  <a:srgbClr val="C00000"/>
                </a:solidFill>
                <a:ea typeface="新細明體"/>
              </a:rPr>
              <a:t>Step 1</a:t>
            </a:r>
            <a:endParaRPr lang="zh-TW" altLang="en-US" sz="2000" b="1" dirty="0">
              <a:solidFill>
                <a:srgbClr val="C00000"/>
              </a:solidFill>
            </a:endParaRPr>
          </a:p>
        </p:txBody>
      </p:sp>
      <p:sp>
        <p:nvSpPr>
          <p:cNvPr id="14" name="矩形 13"/>
          <p:cNvSpPr/>
          <p:nvPr/>
        </p:nvSpPr>
        <p:spPr>
          <a:xfrm>
            <a:off x="3878950" y="5641466"/>
            <a:ext cx="954107" cy="400110"/>
          </a:xfrm>
          <a:prstGeom prst="rect">
            <a:avLst/>
          </a:prstGeom>
        </p:spPr>
        <p:txBody>
          <a:bodyPr wrap="none">
            <a:spAutoFit/>
          </a:bodyPr>
          <a:lstStyle/>
          <a:p>
            <a:r>
              <a:rPr lang="en-US" altLang="zh-TW" sz="2000" b="1">
                <a:solidFill>
                  <a:srgbClr val="C00000"/>
                </a:solidFill>
                <a:ea typeface="新細明體"/>
              </a:rPr>
              <a:t>Step 2</a:t>
            </a:r>
            <a:endParaRPr lang="zh-TW" altLang="en-US" sz="2000" b="1">
              <a:solidFill>
                <a:srgbClr val="C00000"/>
              </a:solidFill>
            </a:endParaRPr>
          </a:p>
        </p:txBody>
      </p:sp>
    </p:spTree>
    <p:extLst>
      <p:ext uri="{BB962C8B-B14F-4D97-AF65-F5344CB8AC3E}">
        <p14:creationId xmlns:p14="http://schemas.microsoft.com/office/powerpoint/2010/main" val="56247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69"/>
          </a:xfrm>
        </p:spPr>
        <p:txBody>
          <a:bodyPr>
            <a:normAutofit/>
          </a:bodyPr>
          <a:lstStyle/>
          <a:p>
            <a:r>
              <a:rPr lang="en-US" altLang="zh-TW" sz="3600">
                <a:latin typeface="+mj-lt"/>
                <a:ea typeface="+mj-ea"/>
              </a:rPr>
              <a:t>QXG-25G2SF-E810 Product Compatibility Check</a:t>
            </a:r>
            <a:endParaRPr lang="zh-TW" altLang="en-US" sz="3600">
              <a:latin typeface="+mj-lt"/>
              <a:ea typeface="+mj-ea"/>
            </a:endParaRPr>
          </a:p>
        </p:txBody>
      </p:sp>
      <p:sp>
        <p:nvSpPr>
          <p:cNvPr id="4" name="文字方塊 3">
            <a:extLst>
              <a:ext uri="{FF2B5EF4-FFF2-40B4-BE49-F238E27FC236}">
                <a16:creationId xmlns:a16="http://schemas.microsoft.com/office/drawing/2014/main" id="{73AB338A-9404-DA5D-CFF3-3C6C21814BF4}"/>
              </a:ext>
            </a:extLst>
          </p:cNvPr>
          <p:cNvSpPr txBox="1"/>
          <p:nvPr/>
        </p:nvSpPr>
        <p:spPr>
          <a:xfrm>
            <a:off x="6466240" y="4718046"/>
            <a:ext cx="430833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t>Step 4: </a:t>
            </a:r>
            <a:r>
              <a:rPr lang="en-US" altLang="zh-TW" sz="1600"/>
              <a:t>Below the recommended models you can see all the expansion cards available from QNAP.</a:t>
            </a:r>
          </a:p>
        </p:txBody>
      </p:sp>
      <p:sp>
        <p:nvSpPr>
          <p:cNvPr id="8" name="文字方塊 7">
            <a:extLst>
              <a:ext uri="{FF2B5EF4-FFF2-40B4-BE49-F238E27FC236}">
                <a16:creationId xmlns:a16="http://schemas.microsoft.com/office/drawing/2014/main" id="{54C10140-466B-2232-D25B-B053977CC0B5}"/>
              </a:ext>
            </a:extLst>
          </p:cNvPr>
          <p:cNvSpPr txBox="1"/>
          <p:nvPr/>
        </p:nvSpPr>
        <p:spPr>
          <a:xfrm>
            <a:off x="6466240" y="1573995"/>
            <a:ext cx="45721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t>Step 3: </a:t>
            </a:r>
            <a:r>
              <a:rPr lang="en-US" altLang="zh-TW" sz="1600"/>
              <a:t>In 2 – brand, Choose the brand you want to inquire about. We will use QNAP as a sample brand for the following demonstration.</a:t>
            </a:r>
          </a:p>
        </p:txBody>
      </p:sp>
      <p:pic>
        <p:nvPicPr>
          <p:cNvPr id="13" name="圖片 12"/>
          <p:cNvPicPr>
            <a:picLocks noChangeAspect="1"/>
          </p:cNvPicPr>
          <p:nvPr/>
        </p:nvPicPr>
        <p:blipFill>
          <a:blip r:embed="rId3"/>
          <a:stretch>
            <a:fillRect/>
          </a:stretch>
        </p:blipFill>
        <p:spPr>
          <a:xfrm>
            <a:off x="1469707" y="4105165"/>
            <a:ext cx="4741189" cy="2511765"/>
          </a:xfrm>
          <a:prstGeom prst="rect">
            <a:avLst/>
          </a:prstGeom>
        </p:spPr>
      </p:pic>
      <p:pic>
        <p:nvPicPr>
          <p:cNvPr id="14" name="圖片 13"/>
          <p:cNvPicPr>
            <a:picLocks noChangeAspect="1"/>
          </p:cNvPicPr>
          <p:nvPr/>
        </p:nvPicPr>
        <p:blipFill>
          <a:blip r:embed="rId4"/>
          <a:stretch>
            <a:fillRect/>
          </a:stretch>
        </p:blipFill>
        <p:spPr>
          <a:xfrm>
            <a:off x="1469707" y="1537403"/>
            <a:ext cx="4744608" cy="2498138"/>
          </a:xfrm>
          <a:prstGeom prst="rect">
            <a:avLst/>
          </a:prstGeom>
        </p:spPr>
      </p:pic>
      <p:sp>
        <p:nvSpPr>
          <p:cNvPr id="15" name="矩形 14"/>
          <p:cNvSpPr/>
          <p:nvPr/>
        </p:nvSpPr>
        <p:spPr>
          <a:xfrm>
            <a:off x="3774046" y="2561379"/>
            <a:ext cx="1778923" cy="117934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t>c</a:t>
            </a:r>
            <a:endParaRPr lang="zh-TW" altLang="en-US"/>
          </a:p>
        </p:txBody>
      </p:sp>
      <p:sp>
        <p:nvSpPr>
          <p:cNvPr id="16" name="矩形 15"/>
          <p:cNvSpPr/>
          <p:nvPr/>
        </p:nvSpPr>
        <p:spPr>
          <a:xfrm>
            <a:off x="2078249" y="4846320"/>
            <a:ext cx="3474719" cy="18402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t>c</a:t>
            </a:r>
            <a:endParaRPr lang="zh-TW" altLang="en-US"/>
          </a:p>
        </p:txBody>
      </p:sp>
      <p:sp>
        <p:nvSpPr>
          <p:cNvPr id="17" name="矩形 16"/>
          <p:cNvSpPr/>
          <p:nvPr/>
        </p:nvSpPr>
        <p:spPr>
          <a:xfrm>
            <a:off x="5619470" y="3003820"/>
            <a:ext cx="954107" cy="400110"/>
          </a:xfrm>
          <a:prstGeom prst="rect">
            <a:avLst/>
          </a:prstGeom>
        </p:spPr>
        <p:txBody>
          <a:bodyPr wrap="none">
            <a:spAutoFit/>
          </a:bodyPr>
          <a:lstStyle/>
          <a:p>
            <a:r>
              <a:rPr lang="en-US" altLang="zh-TW" sz="2000" b="1" dirty="0">
                <a:solidFill>
                  <a:srgbClr val="C00000"/>
                </a:solidFill>
                <a:ea typeface="新細明體"/>
              </a:rPr>
              <a:t>Step 3</a:t>
            </a:r>
            <a:endParaRPr lang="zh-TW" altLang="en-US" sz="2000" b="1" dirty="0">
              <a:solidFill>
                <a:srgbClr val="C00000"/>
              </a:solidFill>
            </a:endParaRPr>
          </a:p>
        </p:txBody>
      </p:sp>
      <p:sp>
        <p:nvSpPr>
          <p:cNvPr id="18" name="矩形 17"/>
          <p:cNvSpPr/>
          <p:nvPr/>
        </p:nvSpPr>
        <p:spPr>
          <a:xfrm>
            <a:off x="5619470" y="5566382"/>
            <a:ext cx="954107" cy="400110"/>
          </a:xfrm>
          <a:prstGeom prst="rect">
            <a:avLst/>
          </a:prstGeom>
        </p:spPr>
        <p:txBody>
          <a:bodyPr wrap="none">
            <a:spAutoFit/>
          </a:bodyPr>
          <a:lstStyle/>
          <a:p>
            <a:r>
              <a:rPr lang="en-US" altLang="zh-TW" sz="2000" b="1" dirty="0">
                <a:solidFill>
                  <a:srgbClr val="C00000"/>
                </a:solidFill>
                <a:ea typeface="新細明體"/>
              </a:rPr>
              <a:t>Step 4</a:t>
            </a:r>
            <a:endParaRPr lang="zh-TW" altLang="en-US" sz="2000" b="1" dirty="0">
              <a:solidFill>
                <a:srgbClr val="C00000"/>
              </a:solidFill>
            </a:endParaRPr>
          </a:p>
        </p:txBody>
      </p:sp>
    </p:spTree>
    <p:extLst>
      <p:ext uri="{BB962C8B-B14F-4D97-AF65-F5344CB8AC3E}">
        <p14:creationId xmlns:p14="http://schemas.microsoft.com/office/powerpoint/2010/main" val="2815681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軟體, 陳列 的圖片&#10;&#10;自動產生的描述">
            <a:extLst>
              <a:ext uri="{FF2B5EF4-FFF2-40B4-BE49-F238E27FC236}">
                <a16:creationId xmlns:a16="http://schemas.microsoft.com/office/drawing/2014/main" id="{2C5CA051-FEB8-9220-6F8B-9F054538631D}"/>
              </a:ext>
            </a:extLst>
          </p:cNvPr>
          <p:cNvPicPr>
            <a:picLocks noChangeAspect="1"/>
          </p:cNvPicPr>
          <p:nvPr/>
        </p:nvPicPr>
        <p:blipFill rotWithShape="1">
          <a:blip r:embed="rId3"/>
          <a:srcRect t="-97" r="-350" b="-2326"/>
          <a:stretch/>
        </p:blipFill>
        <p:spPr>
          <a:xfrm>
            <a:off x="1352389" y="2186247"/>
            <a:ext cx="5091238" cy="3519008"/>
          </a:xfrm>
          <a:prstGeom prst="rect">
            <a:avLst/>
          </a:prstGeom>
        </p:spPr>
      </p:pic>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59535"/>
          </a:xfrm>
        </p:spPr>
        <p:txBody>
          <a:bodyPr>
            <a:normAutofit/>
          </a:bodyPr>
          <a:lstStyle/>
          <a:p>
            <a:r>
              <a:rPr lang="en-US" altLang="zh-TW" sz="3600">
                <a:latin typeface="+mj-lt"/>
                <a:ea typeface="+mj-ea"/>
              </a:rPr>
              <a:t>QXG-25G2SF-E810 Product Compatibility Check</a:t>
            </a:r>
            <a:endParaRPr lang="zh-TW" altLang="en-US" sz="3600">
              <a:latin typeface="+mj-lt"/>
              <a:ea typeface="+mj-ea"/>
            </a:endParaRPr>
          </a:p>
        </p:txBody>
      </p:sp>
      <p:sp>
        <p:nvSpPr>
          <p:cNvPr id="4" name="文字方塊 3">
            <a:extLst>
              <a:ext uri="{FF2B5EF4-FFF2-40B4-BE49-F238E27FC236}">
                <a16:creationId xmlns:a16="http://schemas.microsoft.com/office/drawing/2014/main" id="{5775CAC6-1FA8-65CB-41E8-0F88F3906D00}"/>
              </a:ext>
            </a:extLst>
          </p:cNvPr>
          <p:cNvSpPr txBox="1"/>
          <p:nvPr/>
        </p:nvSpPr>
        <p:spPr>
          <a:xfrm>
            <a:off x="6521616" y="3362840"/>
            <a:ext cx="452132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dirty="0"/>
              <a:t>Step 5: </a:t>
            </a:r>
            <a:r>
              <a:rPr lang="en-US" altLang="zh-TW" sz="1600" dirty="0">
                <a:ea typeface="微軟正黑體"/>
                <a:cs typeface="+mn-lt"/>
              </a:rPr>
              <a:t>Click on any of the recommended models. Take QXG-25G2SF-E810 as a sample case, you can see the brand, model, specification, and compatible QNAP products.</a:t>
            </a:r>
            <a:endParaRPr lang="en-US" altLang="zh-TW" sz="1600" dirty="0">
              <a:ea typeface="微軟正黑體"/>
              <a:cs typeface="Arial"/>
            </a:endParaRPr>
          </a:p>
        </p:txBody>
      </p:sp>
      <p:sp>
        <p:nvSpPr>
          <p:cNvPr id="6" name="矩形 5"/>
          <p:cNvSpPr/>
          <p:nvPr/>
        </p:nvSpPr>
        <p:spPr>
          <a:xfrm>
            <a:off x="1298323" y="2141945"/>
            <a:ext cx="5169227" cy="351900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t>c</a:t>
            </a:r>
            <a:endParaRPr lang="zh-TW" altLang="en-US"/>
          </a:p>
        </p:txBody>
      </p:sp>
      <p:sp>
        <p:nvSpPr>
          <p:cNvPr id="7" name="矩形 6"/>
          <p:cNvSpPr/>
          <p:nvPr/>
        </p:nvSpPr>
        <p:spPr>
          <a:xfrm>
            <a:off x="1298323" y="1645639"/>
            <a:ext cx="954107" cy="400110"/>
          </a:xfrm>
          <a:prstGeom prst="rect">
            <a:avLst/>
          </a:prstGeom>
        </p:spPr>
        <p:txBody>
          <a:bodyPr wrap="none" lIns="91440" tIns="45720" rIns="91440" bIns="45720" anchor="t">
            <a:spAutoFit/>
          </a:bodyPr>
          <a:lstStyle/>
          <a:p>
            <a:r>
              <a:rPr lang="en-US" altLang="zh-TW" sz="2000" b="1" dirty="0">
                <a:solidFill>
                  <a:srgbClr val="C00000"/>
                </a:solidFill>
                <a:ea typeface="新細明體"/>
              </a:rPr>
              <a:t>Step 5</a:t>
            </a:r>
            <a:endParaRPr lang="zh-TW" altLang="en-US" sz="2000" b="1" dirty="0">
              <a:solidFill>
                <a:srgbClr val="C00000"/>
              </a:solidFill>
            </a:endParaRPr>
          </a:p>
        </p:txBody>
      </p:sp>
    </p:spTree>
    <p:extLst>
      <p:ext uri="{BB962C8B-B14F-4D97-AF65-F5344CB8AC3E}">
        <p14:creationId xmlns:p14="http://schemas.microsoft.com/office/powerpoint/2010/main" val="708028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7098632" y="1945759"/>
            <a:ext cx="5093368" cy="1509237"/>
          </a:xfrm>
        </p:spPr>
        <p:txBody>
          <a:bodyPr>
            <a:noAutofit/>
          </a:bodyPr>
          <a:lstStyle/>
          <a:p>
            <a:r>
              <a:rPr lang="en-US" altLang="zh-TW" sz="4000" b="1" dirty="0">
                <a:solidFill>
                  <a:srgbClr val="293237"/>
                </a:solidFill>
              </a:rPr>
              <a:t>QXG-25G2SF-E810 Performance Test</a:t>
            </a:r>
          </a:p>
        </p:txBody>
      </p:sp>
    </p:spTree>
    <p:extLst>
      <p:ext uri="{BB962C8B-B14F-4D97-AF65-F5344CB8AC3E}">
        <p14:creationId xmlns:p14="http://schemas.microsoft.com/office/powerpoint/2010/main" val="2873309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F3F069DE-B0A7-EBF5-CFEF-A6785B5EE144}"/>
              </a:ext>
            </a:extLst>
          </p:cNvPr>
          <p:cNvSpPr txBox="1"/>
          <p:nvPr/>
        </p:nvSpPr>
        <p:spPr>
          <a:xfrm>
            <a:off x="7893376" y="3989977"/>
            <a:ext cx="42588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cs typeface="Arial"/>
              </a:rPr>
              <a:t>File Write and File Read</a:t>
            </a:r>
          </a:p>
        </p:txBody>
      </p:sp>
    </p:spTree>
    <p:extLst>
      <p:ext uri="{BB962C8B-B14F-4D97-AF65-F5344CB8AC3E}">
        <p14:creationId xmlns:p14="http://schemas.microsoft.com/office/powerpoint/2010/main" val="1212061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文字, 螢幕擷取畫面, Rectangle, 正方形 的圖片&#10;&#10;自動產生的描述">
            <a:extLst>
              <a:ext uri="{FF2B5EF4-FFF2-40B4-BE49-F238E27FC236}">
                <a16:creationId xmlns:a16="http://schemas.microsoft.com/office/drawing/2014/main" id="{A3187605-79CD-555A-5932-7AD143AD3E6A}"/>
              </a:ext>
            </a:extLst>
          </p:cNvPr>
          <p:cNvPicPr>
            <a:picLocks noChangeAspect="1"/>
          </p:cNvPicPr>
          <p:nvPr/>
        </p:nvPicPr>
        <p:blipFill>
          <a:blip r:embed="rId3"/>
          <a:stretch>
            <a:fillRect/>
          </a:stretch>
        </p:blipFill>
        <p:spPr>
          <a:xfrm>
            <a:off x="6529297" y="2489395"/>
            <a:ext cx="4001387" cy="2481721"/>
          </a:xfrm>
          <a:prstGeom prst="rect">
            <a:avLst/>
          </a:prstGeom>
        </p:spPr>
      </p:pic>
      <p:pic>
        <p:nvPicPr>
          <p:cNvPr id="4" name="圖片 3" descr="一張含有 文字, 螢幕擷取畫面, Rectangle, 圖表 的圖片">
            <a:extLst>
              <a:ext uri="{FF2B5EF4-FFF2-40B4-BE49-F238E27FC236}">
                <a16:creationId xmlns:a16="http://schemas.microsoft.com/office/drawing/2014/main" id="{BC150399-D00B-9953-9F14-A80CE5DF9B9F}"/>
              </a:ext>
            </a:extLst>
          </p:cNvPr>
          <p:cNvPicPr>
            <a:picLocks noChangeAspect="1"/>
          </p:cNvPicPr>
          <p:nvPr/>
        </p:nvPicPr>
        <p:blipFill>
          <a:blip r:embed="rId4"/>
          <a:stretch>
            <a:fillRect/>
          </a:stretch>
        </p:blipFill>
        <p:spPr>
          <a:xfrm>
            <a:off x="1644108" y="2492939"/>
            <a:ext cx="4010246" cy="2410838"/>
          </a:xfrm>
          <a:prstGeom prst="rect">
            <a:avLst/>
          </a:prstGeom>
        </p:spPr>
      </p:pic>
      <p:grpSp>
        <p:nvGrpSpPr>
          <p:cNvPr id="24" name="群組 23"/>
          <p:cNvGrpSpPr/>
          <p:nvPr/>
        </p:nvGrpSpPr>
        <p:grpSpPr>
          <a:xfrm>
            <a:off x="1307654" y="2822317"/>
            <a:ext cx="4127896" cy="1148350"/>
            <a:chOff x="417471" y="2746989"/>
            <a:chExt cx="4929329" cy="1015663"/>
          </a:xfrm>
        </p:grpSpPr>
        <p:sp>
          <p:nvSpPr>
            <p:cNvPr id="18" name="文字方塊 17"/>
            <p:cNvSpPr txBox="1"/>
            <p:nvPr/>
          </p:nvSpPr>
          <p:spPr>
            <a:xfrm rot="16200000">
              <a:off x="111781" y="3052679"/>
              <a:ext cx="1015663" cy="404284"/>
            </a:xfrm>
            <a:prstGeom prst="rect">
              <a:avLst/>
            </a:prstGeom>
            <a:noFill/>
          </p:spPr>
          <p:txBody>
            <a:bodyPr vert="horz" wrap="square" rtlCol="0">
              <a:spAutoFit/>
            </a:bodyPr>
            <a:lstStyle/>
            <a:p>
              <a:r>
                <a:rPr lang="en-US" altLang="zh-TW" sz="1600"/>
                <a:t>MB/s</a:t>
              </a:r>
              <a:endParaRPr lang="zh-TW" altLang="en-US" sz="1600"/>
            </a:p>
          </p:txBody>
        </p:sp>
        <p:sp>
          <p:nvSpPr>
            <p:cNvPr id="20" name="文字方塊 19"/>
            <p:cNvSpPr txBox="1"/>
            <p:nvPr/>
          </p:nvSpPr>
          <p:spPr>
            <a:xfrm>
              <a:off x="1441528" y="3226606"/>
              <a:ext cx="1699192" cy="299436"/>
            </a:xfrm>
            <a:prstGeom prst="rect">
              <a:avLst/>
            </a:prstGeom>
            <a:noFill/>
          </p:spPr>
          <p:txBody>
            <a:bodyPr wrap="square" lIns="91440" tIns="45720" rIns="91440" bIns="45720" rtlCol="0" anchor="t">
              <a:spAutoFit/>
            </a:bodyPr>
            <a:lstStyle/>
            <a:p>
              <a:pPr algn="ctr"/>
              <a:r>
                <a:rPr lang="en-US" altLang="zh-TW" sz="1600" b="1">
                  <a:solidFill>
                    <a:srgbClr val="293237"/>
                  </a:solidFill>
                </a:rPr>
                <a:t>2,954 MB/s</a:t>
              </a:r>
              <a:endParaRPr lang="zh-TW" altLang="en-US" sz="1600" b="1">
                <a:solidFill>
                  <a:srgbClr val="293237"/>
                </a:solidFill>
              </a:endParaRPr>
            </a:p>
          </p:txBody>
        </p:sp>
        <p:sp>
          <p:nvSpPr>
            <p:cNvPr id="21" name="文字方塊 20"/>
            <p:cNvSpPr txBox="1"/>
            <p:nvPr/>
          </p:nvSpPr>
          <p:spPr>
            <a:xfrm>
              <a:off x="3488897" y="3226606"/>
              <a:ext cx="1857903" cy="299436"/>
            </a:xfrm>
            <a:prstGeom prst="rect">
              <a:avLst/>
            </a:prstGeom>
            <a:noFill/>
          </p:spPr>
          <p:txBody>
            <a:bodyPr wrap="square" lIns="91440" tIns="45720" rIns="91440" bIns="45720" rtlCol="0" anchor="t">
              <a:spAutoFit/>
            </a:bodyPr>
            <a:lstStyle/>
            <a:p>
              <a:pPr algn="ctr"/>
              <a:r>
                <a:rPr lang="en-US" altLang="zh-TW" sz="1600" b="1">
                  <a:solidFill>
                    <a:srgbClr val="293237"/>
                  </a:solidFill>
                </a:rPr>
                <a:t>2,954 MB/s</a:t>
              </a:r>
              <a:endParaRPr lang="zh-TW" altLang="en-US" sz="1600" b="1">
                <a:solidFill>
                  <a:srgbClr val="293237"/>
                </a:solidFill>
              </a:endParaRPr>
            </a:p>
          </p:txBody>
        </p:sp>
      </p:grpSp>
      <p:grpSp>
        <p:nvGrpSpPr>
          <p:cNvPr id="25" name="群組 24"/>
          <p:cNvGrpSpPr/>
          <p:nvPr/>
        </p:nvGrpSpPr>
        <p:grpSpPr>
          <a:xfrm>
            <a:off x="6176403" y="2296517"/>
            <a:ext cx="4079878" cy="1660683"/>
            <a:chOff x="6401587" y="2281943"/>
            <a:chExt cx="4643173" cy="1468798"/>
          </a:xfrm>
        </p:grpSpPr>
        <p:sp>
          <p:nvSpPr>
            <p:cNvPr id="19" name="文字方塊 18"/>
            <p:cNvSpPr txBox="1"/>
            <p:nvPr/>
          </p:nvSpPr>
          <p:spPr>
            <a:xfrm rot="16200000">
              <a:off x="6086404" y="3050261"/>
              <a:ext cx="1015663" cy="385297"/>
            </a:xfrm>
            <a:prstGeom prst="rect">
              <a:avLst/>
            </a:prstGeom>
            <a:noFill/>
          </p:spPr>
          <p:txBody>
            <a:bodyPr vert="horz" wrap="square" rtlCol="0">
              <a:spAutoFit/>
            </a:bodyPr>
            <a:lstStyle/>
            <a:p>
              <a:r>
                <a:rPr lang="en-US" altLang="zh-TW" sz="1600"/>
                <a:t>MB/s</a:t>
              </a:r>
              <a:endParaRPr lang="zh-TW" altLang="en-US" sz="1600"/>
            </a:p>
          </p:txBody>
        </p:sp>
        <p:sp>
          <p:nvSpPr>
            <p:cNvPr id="22" name="文字方塊 21"/>
            <p:cNvSpPr txBox="1"/>
            <p:nvPr/>
          </p:nvSpPr>
          <p:spPr>
            <a:xfrm>
              <a:off x="7353147" y="2855357"/>
              <a:ext cx="1688902" cy="299436"/>
            </a:xfrm>
            <a:prstGeom prst="rect">
              <a:avLst/>
            </a:prstGeom>
            <a:noFill/>
          </p:spPr>
          <p:txBody>
            <a:bodyPr wrap="square" lIns="91440" tIns="45720" rIns="91440" bIns="45720" rtlCol="0" anchor="t">
              <a:spAutoFit/>
            </a:bodyPr>
            <a:lstStyle/>
            <a:p>
              <a:pPr algn="ctr"/>
              <a:r>
                <a:rPr lang="en-US" altLang="zh-TW" sz="1600" b="1">
                  <a:solidFill>
                    <a:srgbClr val="293237"/>
                  </a:solidFill>
                </a:rPr>
                <a:t>4,173 MB/s</a:t>
              </a:r>
              <a:endParaRPr lang="zh-TW" altLang="en-US" sz="1600" b="1">
                <a:solidFill>
                  <a:srgbClr val="293237"/>
                </a:solidFill>
              </a:endParaRPr>
            </a:p>
          </p:txBody>
        </p:sp>
        <p:sp>
          <p:nvSpPr>
            <p:cNvPr id="23" name="文字方塊 22"/>
            <p:cNvSpPr txBox="1"/>
            <p:nvPr/>
          </p:nvSpPr>
          <p:spPr>
            <a:xfrm>
              <a:off x="9446613" y="2281943"/>
              <a:ext cx="1598147" cy="299436"/>
            </a:xfrm>
            <a:prstGeom prst="rect">
              <a:avLst/>
            </a:prstGeom>
            <a:noFill/>
          </p:spPr>
          <p:txBody>
            <a:bodyPr wrap="square" lIns="91440" tIns="45720" rIns="91440" bIns="45720" rtlCol="0" anchor="t">
              <a:spAutoFit/>
            </a:bodyPr>
            <a:lstStyle/>
            <a:p>
              <a:pPr algn="ctr"/>
              <a:r>
                <a:rPr lang="en-US" altLang="zh-TW" sz="1600" b="1">
                  <a:solidFill>
                    <a:srgbClr val="293237"/>
                  </a:solidFill>
                </a:rPr>
                <a:t>5,908 MB/s</a:t>
              </a:r>
              <a:endParaRPr lang="zh-TW" altLang="en-US" sz="1600" b="1">
                <a:solidFill>
                  <a:srgbClr val="293237"/>
                </a:solidFill>
              </a:endParaRPr>
            </a:p>
          </p:txBody>
        </p:sp>
      </p:grpSp>
      <p:sp>
        <p:nvSpPr>
          <p:cNvPr id="26" name="文字方塊 25"/>
          <p:cNvSpPr txBox="1"/>
          <p:nvPr/>
        </p:nvSpPr>
        <p:spPr>
          <a:xfrm>
            <a:off x="1307654" y="5452377"/>
            <a:ext cx="5571611" cy="1107996"/>
          </a:xfrm>
          <a:prstGeom prst="rect">
            <a:avLst/>
          </a:prstGeom>
          <a:noFill/>
        </p:spPr>
        <p:txBody>
          <a:bodyPr wrap="square" lIns="91440" tIns="45720" rIns="91440" bIns="45720" rtlCol="0" anchor="t">
            <a:spAutoFit/>
          </a:bodyPr>
          <a:lstStyle/>
          <a:p>
            <a:r>
              <a:rPr lang="en-US" altLang="zh-TW" sz="1100" dirty="0"/>
              <a:t>Test Environment</a:t>
            </a:r>
          </a:p>
          <a:p>
            <a:pPr marL="171450" indent="-171450">
              <a:buFont typeface="Arial" panose="020B0604020202020204" pitchFamily="34" charset="0"/>
              <a:buChar char="•"/>
            </a:pPr>
            <a:r>
              <a:rPr lang="en-US" altLang="zh-TW" sz="1100" dirty="0"/>
              <a:t>NAS: TVS-h874T</a:t>
            </a:r>
          </a:p>
          <a:p>
            <a:pPr marL="171450" indent="-171450">
              <a:buFont typeface="Arial" panose="020B0604020202020204" pitchFamily="34" charset="0"/>
              <a:buChar char="•"/>
            </a:pPr>
            <a:r>
              <a:rPr lang="en-US" altLang="zh-TW" sz="1100" dirty="0"/>
              <a:t>CPU: 12th Gen Intel(R) Core(TM) i7-12700, 2480 MHz (10C, 20T)</a:t>
            </a:r>
          </a:p>
          <a:p>
            <a:pPr marL="171450" indent="-171450">
              <a:buFont typeface="Arial" panose="020B0604020202020204" pitchFamily="34" charset="0"/>
              <a:buChar char="•"/>
            </a:pPr>
            <a:r>
              <a:rPr lang="en-US" altLang="zh-TW" sz="1100" dirty="0"/>
              <a:t>Volume type: Raid 5, Samsung 870 EVO 1TB x8</a:t>
            </a:r>
          </a:p>
          <a:p>
            <a:pPr marL="171450" indent="-171450">
              <a:buFont typeface="Arial" panose="020B0604020202020204" pitchFamily="34" charset="0"/>
              <a:buChar char="•"/>
            </a:pPr>
            <a:r>
              <a:rPr lang="en-US" altLang="zh-TW" sz="1100" dirty="0"/>
              <a:t>Client PC: Windows Server 2019, AMD EPYC 7232P 3.0Ghz (1290FX), 64GB RAM</a:t>
            </a:r>
          </a:p>
          <a:p>
            <a:pPr marL="171450" indent="-171450">
              <a:buFont typeface="Arial" panose="020B0604020202020204" pitchFamily="34" charset="0"/>
              <a:buChar char="•"/>
            </a:pPr>
            <a:r>
              <a:rPr lang="en-US" altLang="zh-TW" sz="1100" dirty="0" err="1"/>
              <a:t>Iometer</a:t>
            </a:r>
            <a:r>
              <a:rPr lang="en-US" altLang="zh-TW" sz="1100" dirty="0"/>
              <a:t>: RAM*4, 30-sec ramp up time, 3-min seq run time, 16 worker, 4-outstanding</a:t>
            </a:r>
          </a:p>
        </p:txBody>
      </p:sp>
      <p:sp>
        <p:nvSpPr>
          <p:cNvPr id="2" name="標題 1">
            <a:extLst>
              <a:ext uri="{FF2B5EF4-FFF2-40B4-BE49-F238E27FC236}">
                <a16:creationId xmlns:a16="http://schemas.microsoft.com/office/drawing/2014/main" id="{D8D79FFB-FFF5-F0D9-D7F4-ECDAD0E1E767}"/>
              </a:ext>
            </a:extLst>
          </p:cNvPr>
          <p:cNvSpPr>
            <a:spLocks noGrp="1"/>
          </p:cNvSpPr>
          <p:nvPr>
            <p:ph type="title"/>
          </p:nvPr>
        </p:nvSpPr>
        <p:spPr>
          <a:xfrm>
            <a:off x="743101" y="0"/>
            <a:ext cx="11448899" cy="1369059"/>
          </a:xfrm>
        </p:spPr>
        <p:txBody>
          <a:bodyPr>
            <a:normAutofit/>
          </a:bodyPr>
          <a:lstStyle/>
          <a:p>
            <a:r>
              <a:rPr lang="en-US" altLang="zh-TW">
                <a:latin typeface="+mj-lt"/>
                <a:ea typeface="+mj-ea"/>
              </a:rPr>
              <a:t>High-speed experience from QXG-25G2SF-E810 with Sequential Throughput</a:t>
            </a:r>
            <a:endParaRPr lang="zh-TW" altLang="en-US">
              <a:latin typeface="+mj-lt"/>
              <a:ea typeface="+mj-ea"/>
            </a:endParaRPr>
          </a:p>
        </p:txBody>
      </p:sp>
      <p:sp>
        <p:nvSpPr>
          <p:cNvPr id="6" name="文字方塊 5">
            <a:extLst>
              <a:ext uri="{FF2B5EF4-FFF2-40B4-BE49-F238E27FC236}">
                <a16:creationId xmlns:a16="http://schemas.microsoft.com/office/drawing/2014/main" id="{1791F8A3-C3FF-AB29-AC0B-1215D92605C0}"/>
              </a:ext>
            </a:extLst>
          </p:cNvPr>
          <p:cNvSpPr txBox="1"/>
          <p:nvPr/>
        </p:nvSpPr>
        <p:spPr>
          <a:xfrm>
            <a:off x="2427996" y="4903777"/>
            <a:ext cx="897366" cy="338554"/>
          </a:xfrm>
          <a:prstGeom prst="rect">
            <a:avLst/>
          </a:prstGeom>
          <a:noFill/>
        </p:spPr>
        <p:txBody>
          <a:bodyPr wrap="square" lIns="91440" tIns="45720" rIns="91440" bIns="45720" rtlCol="0" anchor="t">
            <a:spAutoFit/>
          </a:bodyPr>
          <a:lstStyle/>
          <a:p>
            <a:pPr algn="ctr"/>
            <a:r>
              <a:rPr lang="en-US" altLang="zh-TW" sz="1600" b="1">
                <a:solidFill>
                  <a:srgbClr val="293237"/>
                </a:solidFill>
                <a:cs typeface="Arial"/>
              </a:rPr>
              <a:t>Write</a:t>
            </a:r>
          </a:p>
        </p:txBody>
      </p:sp>
      <p:sp>
        <p:nvSpPr>
          <p:cNvPr id="8" name="文字方塊 7">
            <a:extLst>
              <a:ext uri="{FF2B5EF4-FFF2-40B4-BE49-F238E27FC236}">
                <a16:creationId xmlns:a16="http://schemas.microsoft.com/office/drawing/2014/main" id="{80FC7C17-4ACF-92B2-2623-0B9CB523A785}"/>
              </a:ext>
            </a:extLst>
          </p:cNvPr>
          <p:cNvSpPr txBox="1"/>
          <p:nvPr/>
        </p:nvSpPr>
        <p:spPr>
          <a:xfrm>
            <a:off x="4208949" y="4903777"/>
            <a:ext cx="897366" cy="338554"/>
          </a:xfrm>
          <a:prstGeom prst="rect">
            <a:avLst/>
          </a:prstGeom>
          <a:noFill/>
        </p:spPr>
        <p:txBody>
          <a:bodyPr wrap="square" lIns="91440" tIns="45720" rIns="91440" bIns="45720" rtlCol="0" anchor="t">
            <a:spAutoFit/>
          </a:bodyPr>
          <a:lstStyle/>
          <a:p>
            <a:pPr algn="ctr"/>
            <a:r>
              <a:rPr lang="en-US" altLang="zh-TW" sz="1600" b="1">
                <a:solidFill>
                  <a:srgbClr val="293237"/>
                </a:solidFill>
                <a:cs typeface="Arial"/>
              </a:rPr>
              <a:t>Read</a:t>
            </a:r>
          </a:p>
        </p:txBody>
      </p:sp>
      <p:sp>
        <p:nvSpPr>
          <p:cNvPr id="13" name="文字方塊 12">
            <a:extLst>
              <a:ext uri="{FF2B5EF4-FFF2-40B4-BE49-F238E27FC236}">
                <a16:creationId xmlns:a16="http://schemas.microsoft.com/office/drawing/2014/main" id="{953E18D1-D076-99DF-6EF8-C3E2EC09AED5}"/>
              </a:ext>
            </a:extLst>
          </p:cNvPr>
          <p:cNvSpPr txBox="1"/>
          <p:nvPr/>
        </p:nvSpPr>
        <p:spPr>
          <a:xfrm>
            <a:off x="7372135" y="4903777"/>
            <a:ext cx="897366" cy="338554"/>
          </a:xfrm>
          <a:prstGeom prst="rect">
            <a:avLst/>
          </a:prstGeom>
          <a:noFill/>
        </p:spPr>
        <p:txBody>
          <a:bodyPr wrap="square" lIns="91440" tIns="45720" rIns="91440" bIns="45720" rtlCol="0" anchor="t">
            <a:spAutoFit/>
          </a:bodyPr>
          <a:lstStyle/>
          <a:p>
            <a:pPr algn="ctr"/>
            <a:r>
              <a:rPr lang="en-US" altLang="zh-TW" sz="1600" b="1">
                <a:solidFill>
                  <a:srgbClr val="293237"/>
                </a:solidFill>
                <a:cs typeface="Arial"/>
              </a:rPr>
              <a:t>Write</a:t>
            </a:r>
          </a:p>
        </p:txBody>
      </p:sp>
      <p:sp>
        <p:nvSpPr>
          <p:cNvPr id="14" name="文字方塊 13">
            <a:extLst>
              <a:ext uri="{FF2B5EF4-FFF2-40B4-BE49-F238E27FC236}">
                <a16:creationId xmlns:a16="http://schemas.microsoft.com/office/drawing/2014/main" id="{66B952B5-378A-3079-6049-31B9CF58D5AB}"/>
              </a:ext>
            </a:extLst>
          </p:cNvPr>
          <p:cNvSpPr txBox="1"/>
          <p:nvPr/>
        </p:nvSpPr>
        <p:spPr>
          <a:xfrm>
            <a:off x="9108786" y="4903777"/>
            <a:ext cx="897366" cy="338554"/>
          </a:xfrm>
          <a:prstGeom prst="rect">
            <a:avLst/>
          </a:prstGeom>
          <a:noFill/>
        </p:spPr>
        <p:txBody>
          <a:bodyPr wrap="square" lIns="91440" tIns="45720" rIns="91440" bIns="45720" rtlCol="0" anchor="t">
            <a:spAutoFit/>
          </a:bodyPr>
          <a:lstStyle/>
          <a:p>
            <a:pPr algn="ctr"/>
            <a:r>
              <a:rPr lang="en-US" altLang="zh-TW" sz="1600" b="1">
                <a:solidFill>
                  <a:srgbClr val="293237"/>
                </a:solidFill>
                <a:cs typeface="Arial"/>
              </a:rPr>
              <a:t>Read</a:t>
            </a:r>
          </a:p>
        </p:txBody>
      </p:sp>
      <p:sp>
        <p:nvSpPr>
          <p:cNvPr id="27" name="文字方塊 26">
            <a:extLst>
              <a:ext uri="{FF2B5EF4-FFF2-40B4-BE49-F238E27FC236}">
                <a16:creationId xmlns:a16="http://schemas.microsoft.com/office/drawing/2014/main" id="{7B64F4D4-87D5-1CB7-C51C-AA6C574271F9}"/>
              </a:ext>
            </a:extLst>
          </p:cNvPr>
          <p:cNvSpPr txBox="1"/>
          <p:nvPr/>
        </p:nvSpPr>
        <p:spPr>
          <a:xfrm>
            <a:off x="1735781" y="1617359"/>
            <a:ext cx="3826899" cy="646331"/>
          </a:xfrm>
          <a:prstGeom prst="rect">
            <a:avLst/>
          </a:prstGeom>
          <a:noFill/>
        </p:spPr>
        <p:txBody>
          <a:bodyPr wrap="square" lIns="91440" tIns="45720" rIns="91440" bIns="45720" rtlCol="0" anchor="t">
            <a:spAutoFit/>
          </a:bodyPr>
          <a:lstStyle/>
          <a:p>
            <a:pPr algn="ctr"/>
            <a:r>
              <a:rPr lang="en-US" altLang="zh-TW" b="1">
                <a:solidFill>
                  <a:srgbClr val="5B9BD5"/>
                </a:solidFill>
              </a:rPr>
              <a:t>1 x 25GbE SMB</a:t>
            </a:r>
            <a:endParaRPr lang="zh-TW" altLang="en-US" b="1">
              <a:solidFill>
                <a:srgbClr val="5B9BD5"/>
              </a:solidFill>
              <a:cs typeface="Arial"/>
            </a:endParaRPr>
          </a:p>
          <a:p>
            <a:pPr algn="ctr"/>
            <a:r>
              <a:rPr lang="en-US" altLang="zh-TW" b="1">
                <a:solidFill>
                  <a:srgbClr val="5B9BD5"/>
                </a:solidFill>
                <a:cs typeface="Arial"/>
              </a:rPr>
              <a:t>Sequential Transmission (1MB)</a:t>
            </a:r>
          </a:p>
        </p:txBody>
      </p:sp>
      <p:sp>
        <p:nvSpPr>
          <p:cNvPr id="28" name="文字方塊 27">
            <a:extLst>
              <a:ext uri="{FF2B5EF4-FFF2-40B4-BE49-F238E27FC236}">
                <a16:creationId xmlns:a16="http://schemas.microsoft.com/office/drawing/2014/main" id="{F2F8E030-967E-1980-50DA-31011DA237C9}"/>
              </a:ext>
            </a:extLst>
          </p:cNvPr>
          <p:cNvSpPr txBox="1"/>
          <p:nvPr/>
        </p:nvSpPr>
        <p:spPr>
          <a:xfrm>
            <a:off x="6668702" y="1617359"/>
            <a:ext cx="3714562" cy="646331"/>
          </a:xfrm>
          <a:prstGeom prst="rect">
            <a:avLst/>
          </a:prstGeom>
          <a:noFill/>
        </p:spPr>
        <p:txBody>
          <a:bodyPr wrap="square" lIns="91440" tIns="45720" rIns="91440" bIns="45720" rtlCol="0" anchor="t">
            <a:spAutoFit/>
          </a:bodyPr>
          <a:lstStyle/>
          <a:p>
            <a:pPr algn="ctr"/>
            <a:r>
              <a:rPr lang="en-US" altLang="zh-TW" b="1">
                <a:solidFill>
                  <a:srgbClr val="5B9BD5"/>
                </a:solidFill>
              </a:rPr>
              <a:t>2 x 25GbE SMB</a:t>
            </a:r>
            <a:endParaRPr lang="zh-TW" altLang="en-US" b="1">
              <a:solidFill>
                <a:srgbClr val="5B9BD5"/>
              </a:solidFill>
              <a:cs typeface="Arial"/>
            </a:endParaRPr>
          </a:p>
          <a:p>
            <a:pPr algn="ctr"/>
            <a:r>
              <a:rPr lang="en-US" altLang="zh-TW" b="1">
                <a:solidFill>
                  <a:srgbClr val="5B9BD5"/>
                </a:solidFill>
                <a:cs typeface="Arial"/>
              </a:rPr>
              <a:t>Sequential Transmission (1MB)</a:t>
            </a:r>
          </a:p>
        </p:txBody>
      </p:sp>
    </p:spTree>
    <p:extLst>
      <p:ext uri="{BB962C8B-B14F-4D97-AF65-F5344CB8AC3E}">
        <p14:creationId xmlns:p14="http://schemas.microsoft.com/office/powerpoint/2010/main" val="4289432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descr="一張含有 文字, 螢幕擷取畫面, Rectangle, 圖表 的圖片&#10;&#10;自動產生的描述">
            <a:extLst>
              <a:ext uri="{FF2B5EF4-FFF2-40B4-BE49-F238E27FC236}">
                <a16:creationId xmlns:a16="http://schemas.microsoft.com/office/drawing/2014/main" id="{7F748978-56F9-1C06-3070-5E9ED7A6B42A}"/>
              </a:ext>
            </a:extLst>
          </p:cNvPr>
          <p:cNvPicPr>
            <a:picLocks noChangeAspect="1"/>
          </p:cNvPicPr>
          <p:nvPr/>
        </p:nvPicPr>
        <p:blipFill>
          <a:blip r:embed="rId3"/>
          <a:stretch>
            <a:fillRect/>
          </a:stretch>
        </p:blipFill>
        <p:spPr>
          <a:xfrm>
            <a:off x="6512444" y="2489395"/>
            <a:ext cx="4001386" cy="2410838"/>
          </a:xfrm>
          <a:prstGeom prst="rect">
            <a:avLst/>
          </a:prstGeom>
        </p:spPr>
      </p:pic>
      <p:pic>
        <p:nvPicPr>
          <p:cNvPr id="23" name="圖片 22" descr="一張含有 文字, 螢幕擷取畫面, Rectangle, 圖表 的圖片&#10;&#10;自動產生的描述">
            <a:extLst>
              <a:ext uri="{FF2B5EF4-FFF2-40B4-BE49-F238E27FC236}">
                <a16:creationId xmlns:a16="http://schemas.microsoft.com/office/drawing/2014/main" id="{E6CD66C6-540D-1567-DB49-7B345ADB3451}"/>
              </a:ext>
            </a:extLst>
          </p:cNvPr>
          <p:cNvPicPr>
            <a:picLocks noChangeAspect="1"/>
          </p:cNvPicPr>
          <p:nvPr/>
        </p:nvPicPr>
        <p:blipFill>
          <a:blip r:embed="rId4"/>
          <a:stretch>
            <a:fillRect/>
          </a:stretch>
        </p:blipFill>
        <p:spPr>
          <a:xfrm>
            <a:off x="1674630" y="2489395"/>
            <a:ext cx="4001386" cy="2410838"/>
          </a:xfrm>
          <a:prstGeom prst="rect">
            <a:avLst/>
          </a:prstGeom>
        </p:spPr>
      </p:pic>
      <p:grpSp>
        <p:nvGrpSpPr>
          <p:cNvPr id="2" name="群組 1"/>
          <p:cNvGrpSpPr/>
          <p:nvPr/>
        </p:nvGrpSpPr>
        <p:grpSpPr>
          <a:xfrm>
            <a:off x="1287496" y="2949178"/>
            <a:ext cx="4101605" cy="1015663"/>
            <a:chOff x="262420" y="2792158"/>
            <a:chExt cx="5617309" cy="1015663"/>
          </a:xfrm>
        </p:grpSpPr>
        <p:sp>
          <p:nvSpPr>
            <p:cNvPr id="6" name="文字方塊 5"/>
            <p:cNvSpPr txBox="1"/>
            <p:nvPr/>
          </p:nvSpPr>
          <p:spPr>
            <a:xfrm rot="16200000">
              <a:off x="-13580" y="3068158"/>
              <a:ext cx="1015663" cy="463663"/>
            </a:xfrm>
            <a:prstGeom prst="rect">
              <a:avLst/>
            </a:prstGeom>
            <a:noFill/>
          </p:spPr>
          <p:txBody>
            <a:bodyPr vert="horz" wrap="square" rtlCol="0">
              <a:spAutoFit/>
            </a:bodyPr>
            <a:lstStyle/>
            <a:p>
              <a:r>
                <a:rPr lang="en-US" altLang="zh-TW" sz="1600"/>
                <a:t>MB/s</a:t>
              </a:r>
              <a:endParaRPr lang="zh-TW" altLang="en-US" sz="1600"/>
            </a:p>
          </p:txBody>
        </p:sp>
        <p:sp>
          <p:nvSpPr>
            <p:cNvPr id="8" name="文字方塊 7"/>
            <p:cNvSpPr txBox="1"/>
            <p:nvPr/>
          </p:nvSpPr>
          <p:spPr>
            <a:xfrm>
              <a:off x="3959069" y="3370773"/>
              <a:ext cx="1920660" cy="338554"/>
            </a:xfrm>
            <a:prstGeom prst="rect">
              <a:avLst/>
            </a:prstGeom>
            <a:noFill/>
          </p:spPr>
          <p:txBody>
            <a:bodyPr wrap="square" lIns="91440" tIns="45720" rIns="91440" bIns="45720" rtlCol="0" anchor="t">
              <a:spAutoFit/>
            </a:bodyPr>
            <a:lstStyle/>
            <a:p>
              <a:pPr algn="ctr"/>
              <a:r>
                <a:rPr lang="en-US" altLang="zh-TW" sz="1600" b="1">
                  <a:solidFill>
                    <a:srgbClr val="293237"/>
                  </a:solidFill>
                </a:rPr>
                <a:t>2,340 MB/s</a:t>
              </a:r>
              <a:endParaRPr lang="zh-TW" altLang="en-US" sz="1600" b="1">
                <a:solidFill>
                  <a:srgbClr val="293237"/>
                </a:solidFill>
              </a:endParaRPr>
            </a:p>
          </p:txBody>
        </p:sp>
        <p:sp>
          <p:nvSpPr>
            <p:cNvPr id="9" name="文字方塊 8"/>
            <p:cNvSpPr txBox="1"/>
            <p:nvPr/>
          </p:nvSpPr>
          <p:spPr>
            <a:xfrm>
              <a:off x="1507637" y="3429520"/>
              <a:ext cx="1981330" cy="338554"/>
            </a:xfrm>
            <a:prstGeom prst="rect">
              <a:avLst/>
            </a:prstGeom>
            <a:noFill/>
          </p:spPr>
          <p:txBody>
            <a:bodyPr wrap="square" lIns="91440" tIns="45720" rIns="91440" bIns="45720" rtlCol="0" anchor="t">
              <a:spAutoFit/>
            </a:bodyPr>
            <a:lstStyle/>
            <a:p>
              <a:pPr algn="ctr"/>
              <a:r>
                <a:rPr lang="en-US" altLang="zh-TW" sz="1600" b="1">
                  <a:solidFill>
                    <a:srgbClr val="293237"/>
                  </a:solidFill>
                </a:rPr>
                <a:t>2,472 MB/s</a:t>
              </a:r>
              <a:endParaRPr lang="zh-TW" altLang="en-US" sz="1600" b="1">
                <a:solidFill>
                  <a:srgbClr val="293237"/>
                </a:solidFill>
              </a:endParaRPr>
            </a:p>
          </p:txBody>
        </p:sp>
      </p:grpSp>
      <p:grpSp>
        <p:nvGrpSpPr>
          <p:cNvPr id="3" name="群組 2"/>
          <p:cNvGrpSpPr/>
          <p:nvPr/>
        </p:nvGrpSpPr>
        <p:grpSpPr>
          <a:xfrm>
            <a:off x="6141866" y="2885380"/>
            <a:ext cx="4279264" cy="1015663"/>
            <a:chOff x="10515927" y="4695383"/>
            <a:chExt cx="5860619" cy="1015663"/>
          </a:xfrm>
        </p:grpSpPr>
        <p:sp>
          <p:nvSpPr>
            <p:cNvPr id="7" name="文字方塊 6"/>
            <p:cNvSpPr txBox="1"/>
            <p:nvPr/>
          </p:nvSpPr>
          <p:spPr>
            <a:xfrm rot="16200000">
              <a:off x="10239927" y="4971383"/>
              <a:ext cx="1015663" cy="463663"/>
            </a:xfrm>
            <a:prstGeom prst="rect">
              <a:avLst/>
            </a:prstGeom>
            <a:noFill/>
          </p:spPr>
          <p:txBody>
            <a:bodyPr vert="horz" wrap="square" rtlCol="0">
              <a:spAutoFit/>
            </a:bodyPr>
            <a:lstStyle/>
            <a:p>
              <a:r>
                <a:rPr lang="en-US" altLang="zh-TW" sz="1600"/>
                <a:t>MB/s</a:t>
              </a:r>
              <a:endParaRPr lang="zh-TW" altLang="en-US" sz="1600"/>
            </a:p>
          </p:txBody>
        </p:sp>
        <p:sp>
          <p:nvSpPr>
            <p:cNvPr id="10" name="文字方塊 9"/>
            <p:cNvSpPr txBox="1"/>
            <p:nvPr/>
          </p:nvSpPr>
          <p:spPr>
            <a:xfrm>
              <a:off x="11772920" y="5123248"/>
              <a:ext cx="1884253" cy="338554"/>
            </a:xfrm>
            <a:prstGeom prst="rect">
              <a:avLst/>
            </a:prstGeom>
            <a:noFill/>
          </p:spPr>
          <p:txBody>
            <a:bodyPr wrap="square" lIns="91440" tIns="45720" rIns="91440" bIns="45720" rtlCol="0" anchor="t">
              <a:spAutoFit/>
            </a:bodyPr>
            <a:lstStyle/>
            <a:p>
              <a:pPr algn="ctr"/>
              <a:r>
                <a:rPr lang="en-US" altLang="zh-TW" sz="1600" b="1">
                  <a:solidFill>
                    <a:srgbClr val="293237"/>
                  </a:solidFill>
                </a:rPr>
                <a:t>3,109 MB/s</a:t>
              </a:r>
              <a:endParaRPr lang="zh-TW" altLang="en-US" sz="1600" b="1">
                <a:solidFill>
                  <a:srgbClr val="293237"/>
                </a:solidFill>
              </a:endParaRPr>
            </a:p>
          </p:txBody>
        </p:sp>
        <p:sp>
          <p:nvSpPr>
            <p:cNvPr id="11" name="文字方塊 10"/>
            <p:cNvSpPr txBox="1"/>
            <p:nvPr/>
          </p:nvSpPr>
          <p:spPr>
            <a:xfrm>
              <a:off x="13909824" y="5002906"/>
              <a:ext cx="2466722" cy="338554"/>
            </a:xfrm>
            <a:prstGeom prst="rect">
              <a:avLst/>
            </a:prstGeom>
            <a:noFill/>
          </p:spPr>
          <p:txBody>
            <a:bodyPr wrap="square" lIns="91440" tIns="45720" rIns="91440" bIns="45720" rtlCol="0" anchor="t">
              <a:spAutoFit/>
            </a:bodyPr>
            <a:lstStyle/>
            <a:p>
              <a:pPr algn="ctr"/>
              <a:r>
                <a:rPr lang="en-US" altLang="zh-TW" sz="1600" b="1">
                  <a:solidFill>
                    <a:srgbClr val="293237"/>
                  </a:solidFill>
                </a:rPr>
                <a:t>3,443 MB/s</a:t>
              </a:r>
              <a:endParaRPr lang="zh-TW" altLang="en-US" sz="1600" b="1">
                <a:solidFill>
                  <a:srgbClr val="293237"/>
                </a:solidFill>
              </a:endParaRPr>
            </a:p>
          </p:txBody>
        </p:sp>
      </p:grpSp>
      <p:sp>
        <p:nvSpPr>
          <p:cNvPr id="12" name="文字方塊 11"/>
          <p:cNvSpPr txBox="1"/>
          <p:nvPr/>
        </p:nvSpPr>
        <p:spPr>
          <a:xfrm>
            <a:off x="1674630" y="5658295"/>
            <a:ext cx="5555510" cy="938719"/>
          </a:xfrm>
          <a:prstGeom prst="rect">
            <a:avLst/>
          </a:prstGeom>
          <a:noFill/>
        </p:spPr>
        <p:txBody>
          <a:bodyPr wrap="square" lIns="91440" tIns="45720" rIns="91440" bIns="45720" rtlCol="0" anchor="t">
            <a:spAutoFit/>
          </a:bodyPr>
          <a:lstStyle/>
          <a:p>
            <a:r>
              <a:rPr lang="en-US" altLang="zh-TW" sz="1100" dirty="0"/>
              <a:t>Test Environment</a:t>
            </a:r>
          </a:p>
          <a:p>
            <a:pPr marL="171450" indent="-171450">
              <a:buFont typeface="Arial" panose="020B0604020202020204" pitchFamily="34" charset="0"/>
              <a:buChar char="•"/>
            </a:pPr>
            <a:r>
              <a:rPr lang="en-US" altLang="zh-TW" sz="1100" dirty="0"/>
              <a:t>NAS: TVS-h874T</a:t>
            </a:r>
            <a:endParaRPr lang="en-US" altLang="zh-TW" sz="1100" dirty="0">
              <a:cs typeface="Arial"/>
            </a:endParaRPr>
          </a:p>
          <a:p>
            <a:pPr marL="171450" indent="-171450">
              <a:buFont typeface="Arial" panose="020B0604020202020204" pitchFamily="34" charset="0"/>
              <a:buChar char="•"/>
            </a:pPr>
            <a:r>
              <a:rPr lang="en-US" altLang="zh-TW" sz="1100" dirty="0"/>
              <a:t>CPU: 12th Gen Intel(R) Core(TM) i7-12700, 2480 MHz (10C, 20T)</a:t>
            </a:r>
            <a:endParaRPr lang="en-US" altLang="zh-TW" sz="1100" dirty="0">
              <a:cs typeface="Arial"/>
            </a:endParaRPr>
          </a:p>
          <a:p>
            <a:pPr marL="171450" indent="-171450">
              <a:buFont typeface="Arial" panose="020B0604020202020204" pitchFamily="34" charset="0"/>
              <a:buChar char="•"/>
            </a:pPr>
            <a:r>
              <a:rPr lang="en-US" altLang="zh-TW" sz="1100" dirty="0"/>
              <a:t>Volume type: Raid 5, Samsung 870 EVO 1TB x8</a:t>
            </a:r>
            <a:endParaRPr lang="en-US" altLang="zh-TW" sz="1100" dirty="0">
              <a:cs typeface="Arial"/>
            </a:endParaRPr>
          </a:p>
          <a:p>
            <a:pPr marL="171450" indent="-171450">
              <a:buFont typeface="Arial" panose="020B0604020202020204" pitchFamily="34" charset="0"/>
              <a:buChar char="•"/>
            </a:pPr>
            <a:r>
              <a:rPr lang="en-US" altLang="zh-TW" sz="1100" dirty="0"/>
              <a:t>Client PC: Windows Server 2019, AMD EPYC 7232P 3.0Ghz (1290FX), 64GB RAM</a:t>
            </a:r>
            <a:endParaRPr lang="en-US" altLang="zh-TW" sz="1100" dirty="0">
              <a:cs typeface="Arial"/>
            </a:endParaRPr>
          </a:p>
        </p:txBody>
      </p:sp>
      <p:sp>
        <p:nvSpPr>
          <p:cNvPr id="14" name="標題 13">
            <a:extLst>
              <a:ext uri="{FF2B5EF4-FFF2-40B4-BE49-F238E27FC236}">
                <a16:creationId xmlns:a16="http://schemas.microsoft.com/office/drawing/2014/main" id="{5CF86A66-E41D-04AC-D1AE-523849DDCB17}"/>
              </a:ext>
            </a:extLst>
          </p:cNvPr>
          <p:cNvSpPr>
            <a:spLocks noGrp="1"/>
          </p:cNvSpPr>
          <p:nvPr>
            <p:ph type="title"/>
          </p:nvPr>
        </p:nvSpPr>
        <p:spPr>
          <a:xfrm>
            <a:off x="743101" y="0"/>
            <a:ext cx="11448899" cy="1359865"/>
          </a:xfrm>
        </p:spPr>
        <p:txBody>
          <a:bodyPr>
            <a:normAutofit/>
          </a:bodyPr>
          <a:lstStyle/>
          <a:p>
            <a:r>
              <a:rPr lang="en-US" altLang="zh-TW">
                <a:latin typeface="+mj-lt"/>
                <a:ea typeface="+mj-ea"/>
              </a:rPr>
              <a:t>High-speed experience from QXG-25G2SF-E810 with Windows File Explorer</a:t>
            </a:r>
            <a:endParaRPr lang="zh-TW" altLang="en-US">
              <a:latin typeface="+mj-lt"/>
              <a:ea typeface="+mj-ea"/>
            </a:endParaRPr>
          </a:p>
        </p:txBody>
      </p:sp>
      <p:sp>
        <p:nvSpPr>
          <p:cNvPr id="17" name="文字方塊 16">
            <a:extLst>
              <a:ext uri="{FF2B5EF4-FFF2-40B4-BE49-F238E27FC236}">
                <a16:creationId xmlns:a16="http://schemas.microsoft.com/office/drawing/2014/main" id="{9FE42696-B014-3507-F939-44203F8CE8A3}"/>
              </a:ext>
            </a:extLst>
          </p:cNvPr>
          <p:cNvSpPr txBox="1"/>
          <p:nvPr/>
        </p:nvSpPr>
        <p:spPr>
          <a:xfrm>
            <a:off x="2482027" y="4903205"/>
            <a:ext cx="897366" cy="338554"/>
          </a:xfrm>
          <a:prstGeom prst="rect">
            <a:avLst/>
          </a:prstGeom>
          <a:noFill/>
        </p:spPr>
        <p:txBody>
          <a:bodyPr wrap="square" lIns="91440" tIns="45720" rIns="91440" bIns="45720" rtlCol="0" anchor="t">
            <a:spAutoFit/>
          </a:bodyPr>
          <a:lstStyle/>
          <a:p>
            <a:pPr algn="ctr"/>
            <a:r>
              <a:rPr lang="en-US" altLang="zh-TW" sz="1600" b="1">
                <a:solidFill>
                  <a:srgbClr val="293237"/>
                </a:solidFill>
                <a:cs typeface="Arial"/>
              </a:rPr>
              <a:t>Upload</a:t>
            </a:r>
          </a:p>
        </p:txBody>
      </p:sp>
      <p:sp>
        <p:nvSpPr>
          <p:cNvPr id="18" name="文字方塊 17">
            <a:extLst>
              <a:ext uri="{FF2B5EF4-FFF2-40B4-BE49-F238E27FC236}">
                <a16:creationId xmlns:a16="http://schemas.microsoft.com/office/drawing/2014/main" id="{BD01AF9C-B74D-BCF4-ABCF-FAB9D82DF1C9}"/>
              </a:ext>
            </a:extLst>
          </p:cNvPr>
          <p:cNvSpPr txBox="1"/>
          <p:nvPr/>
        </p:nvSpPr>
        <p:spPr>
          <a:xfrm>
            <a:off x="4098252" y="4903205"/>
            <a:ext cx="1179284" cy="338554"/>
          </a:xfrm>
          <a:prstGeom prst="rect">
            <a:avLst/>
          </a:prstGeom>
          <a:noFill/>
        </p:spPr>
        <p:txBody>
          <a:bodyPr wrap="square" lIns="91440" tIns="45720" rIns="91440" bIns="45720" rtlCol="0" anchor="t">
            <a:spAutoFit/>
          </a:bodyPr>
          <a:lstStyle/>
          <a:p>
            <a:pPr algn="ctr"/>
            <a:r>
              <a:rPr lang="en-US" altLang="zh-TW" sz="1600" b="1">
                <a:solidFill>
                  <a:srgbClr val="293237"/>
                </a:solidFill>
                <a:cs typeface="Arial"/>
              </a:rPr>
              <a:t>Download</a:t>
            </a:r>
          </a:p>
        </p:txBody>
      </p:sp>
      <p:sp>
        <p:nvSpPr>
          <p:cNvPr id="21" name="文字方塊 20">
            <a:extLst>
              <a:ext uri="{FF2B5EF4-FFF2-40B4-BE49-F238E27FC236}">
                <a16:creationId xmlns:a16="http://schemas.microsoft.com/office/drawing/2014/main" id="{1D03FBA0-227B-8B5A-1BE3-D615AAC51D1E}"/>
              </a:ext>
            </a:extLst>
          </p:cNvPr>
          <p:cNvSpPr txBox="1"/>
          <p:nvPr/>
        </p:nvSpPr>
        <p:spPr>
          <a:xfrm>
            <a:off x="2470717" y="1677167"/>
            <a:ext cx="2518830" cy="646331"/>
          </a:xfrm>
          <a:prstGeom prst="rect">
            <a:avLst/>
          </a:prstGeom>
          <a:noFill/>
        </p:spPr>
        <p:txBody>
          <a:bodyPr wrap="square" lIns="91440" tIns="45720" rIns="91440" bIns="45720" rtlCol="0" anchor="t">
            <a:spAutoFit/>
          </a:bodyPr>
          <a:lstStyle/>
          <a:p>
            <a:pPr algn="ctr"/>
            <a:r>
              <a:rPr lang="en-US" altLang="zh-TW" b="1">
                <a:solidFill>
                  <a:srgbClr val="5B9BD5"/>
                </a:solidFill>
              </a:rPr>
              <a:t>1 x 25GbE Windows</a:t>
            </a:r>
            <a:endParaRPr lang="zh-TW" altLang="en-US" b="1">
              <a:solidFill>
                <a:srgbClr val="5B9BD5"/>
              </a:solidFill>
            </a:endParaRPr>
          </a:p>
          <a:p>
            <a:pPr algn="ctr"/>
            <a:r>
              <a:rPr lang="en-US" altLang="zh-TW" b="1">
                <a:solidFill>
                  <a:srgbClr val="5B9BD5"/>
                </a:solidFill>
              </a:rPr>
              <a:t>File Drag &amp; Drop</a:t>
            </a:r>
          </a:p>
        </p:txBody>
      </p:sp>
      <p:sp>
        <p:nvSpPr>
          <p:cNvPr id="25" name="文字方塊 24">
            <a:extLst>
              <a:ext uri="{FF2B5EF4-FFF2-40B4-BE49-F238E27FC236}">
                <a16:creationId xmlns:a16="http://schemas.microsoft.com/office/drawing/2014/main" id="{5E7F1207-D91B-5A5A-3FE0-270A3979BC00}"/>
              </a:ext>
            </a:extLst>
          </p:cNvPr>
          <p:cNvSpPr txBox="1"/>
          <p:nvPr/>
        </p:nvSpPr>
        <p:spPr>
          <a:xfrm>
            <a:off x="7033988" y="1677167"/>
            <a:ext cx="3172017" cy="646331"/>
          </a:xfrm>
          <a:prstGeom prst="rect">
            <a:avLst/>
          </a:prstGeom>
          <a:noFill/>
        </p:spPr>
        <p:txBody>
          <a:bodyPr wrap="square" lIns="91440" tIns="45720" rIns="91440" bIns="45720" rtlCol="0" anchor="t">
            <a:spAutoFit/>
          </a:bodyPr>
          <a:lstStyle/>
          <a:p>
            <a:pPr algn="ctr"/>
            <a:r>
              <a:rPr lang="en-US" altLang="zh-TW" b="1">
                <a:solidFill>
                  <a:srgbClr val="5B9BD5"/>
                </a:solidFill>
              </a:rPr>
              <a:t>2 x 25GbE Windows</a:t>
            </a:r>
            <a:endParaRPr lang="zh-TW" altLang="en-US" b="1">
              <a:solidFill>
                <a:srgbClr val="5B9BD5"/>
              </a:solidFill>
            </a:endParaRPr>
          </a:p>
          <a:p>
            <a:pPr algn="ctr"/>
            <a:r>
              <a:rPr lang="en-US" altLang="zh-TW" b="1">
                <a:solidFill>
                  <a:srgbClr val="5B9BD5"/>
                </a:solidFill>
              </a:rPr>
              <a:t>File Drag &amp; Drop (2 clients)</a:t>
            </a:r>
          </a:p>
        </p:txBody>
      </p:sp>
      <p:sp>
        <p:nvSpPr>
          <p:cNvPr id="26" name="文字方塊 25">
            <a:extLst>
              <a:ext uri="{FF2B5EF4-FFF2-40B4-BE49-F238E27FC236}">
                <a16:creationId xmlns:a16="http://schemas.microsoft.com/office/drawing/2014/main" id="{BB3F2E1E-4DC9-2978-3FB3-84EDA809C4D8}"/>
              </a:ext>
            </a:extLst>
          </p:cNvPr>
          <p:cNvSpPr txBox="1"/>
          <p:nvPr/>
        </p:nvSpPr>
        <p:spPr>
          <a:xfrm>
            <a:off x="7310980" y="4903205"/>
            <a:ext cx="897366" cy="338554"/>
          </a:xfrm>
          <a:prstGeom prst="rect">
            <a:avLst/>
          </a:prstGeom>
          <a:noFill/>
        </p:spPr>
        <p:txBody>
          <a:bodyPr wrap="square" lIns="91440" tIns="45720" rIns="91440" bIns="45720" rtlCol="0" anchor="t">
            <a:spAutoFit/>
          </a:bodyPr>
          <a:lstStyle/>
          <a:p>
            <a:pPr algn="ctr"/>
            <a:r>
              <a:rPr lang="en-US" altLang="zh-TW" sz="1600" b="1">
                <a:solidFill>
                  <a:srgbClr val="293237"/>
                </a:solidFill>
                <a:cs typeface="Arial"/>
              </a:rPr>
              <a:t>Upload</a:t>
            </a:r>
          </a:p>
        </p:txBody>
      </p:sp>
      <p:sp>
        <p:nvSpPr>
          <p:cNvPr id="27" name="文字方塊 26">
            <a:extLst>
              <a:ext uri="{FF2B5EF4-FFF2-40B4-BE49-F238E27FC236}">
                <a16:creationId xmlns:a16="http://schemas.microsoft.com/office/drawing/2014/main" id="{3AE38798-B47C-7983-40C8-CEEC465085F8}"/>
              </a:ext>
            </a:extLst>
          </p:cNvPr>
          <p:cNvSpPr txBox="1"/>
          <p:nvPr/>
        </p:nvSpPr>
        <p:spPr>
          <a:xfrm>
            <a:off x="8928808" y="4903205"/>
            <a:ext cx="1183509" cy="338554"/>
          </a:xfrm>
          <a:prstGeom prst="rect">
            <a:avLst/>
          </a:prstGeom>
          <a:noFill/>
        </p:spPr>
        <p:txBody>
          <a:bodyPr wrap="square" lIns="91440" tIns="45720" rIns="91440" bIns="45720" rtlCol="0" anchor="t">
            <a:spAutoFit/>
          </a:bodyPr>
          <a:lstStyle/>
          <a:p>
            <a:pPr algn="ctr"/>
            <a:r>
              <a:rPr lang="en-US" altLang="zh-TW" sz="1600" b="1">
                <a:solidFill>
                  <a:srgbClr val="293237"/>
                </a:solidFill>
                <a:cs typeface="Arial"/>
              </a:rPr>
              <a:t>Download</a:t>
            </a:r>
          </a:p>
        </p:txBody>
      </p:sp>
    </p:spTree>
    <p:extLst>
      <p:ext uri="{BB962C8B-B14F-4D97-AF65-F5344CB8AC3E}">
        <p14:creationId xmlns:p14="http://schemas.microsoft.com/office/powerpoint/2010/main" val="261360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接點 16">
            <a:extLst>
              <a:ext uri="{FF2B5EF4-FFF2-40B4-BE49-F238E27FC236}">
                <a16:creationId xmlns:a16="http://schemas.microsoft.com/office/drawing/2014/main" id="{BB19980F-9769-4166-C1BA-597463D36EBA}"/>
              </a:ext>
            </a:extLst>
          </p:cNvPr>
          <p:cNvCxnSpPr>
            <a:cxnSpLocks/>
            <a:endCxn id="3" idx="3"/>
          </p:cNvCxnSpPr>
          <p:nvPr/>
        </p:nvCxnSpPr>
        <p:spPr>
          <a:xfrm flipH="1">
            <a:off x="2486690" y="3945918"/>
            <a:ext cx="4416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圖片 25" descr="一張含有 螢幕擷取畫面, 圖形, 字型, 平面設計 的圖片&#10;&#10;自動產生的描述">
            <a:extLst>
              <a:ext uri="{FF2B5EF4-FFF2-40B4-BE49-F238E27FC236}">
                <a16:creationId xmlns:a16="http://schemas.microsoft.com/office/drawing/2014/main" id="{B6F8870A-70F4-AB3A-36AB-6633E011893F}"/>
              </a:ext>
            </a:extLst>
          </p:cNvPr>
          <p:cNvPicPr>
            <a:picLocks noChangeAspect="1"/>
          </p:cNvPicPr>
          <p:nvPr/>
        </p:nvPicPr>
        <p:blipFill>
          <a:blip r:embed="rId3"/>
          <a:stretch>
            <a:fillRect/>
          </a:stretch>
        </p:blipFill>
        <p:spPr>
          <a:xfrm>
            <a:off x="3916769" y="3103245"/>
            <a:ext cx="1948860" cy="1685344"/>
          </a:xfrm>
          <a:prstGeom prst="rect">
            <a:avLst/>
          </a:prstGeom>
        </p:spPr>
      </p:pic>
      <p:sp>
        <p:nvSpPr>
          <p:cNvPr id="9" name="矩形 8"/>
          <p:cNvSpPr/>
          <p:nvPr/>
        </p:nvSpPr>
        <p:spPr>
          <a:xfrm>
            <a:off x="3186565" y="2938383"/>
            <a:ext cx="3506152" cy="646331"/>
          </a:xfrm>
          <a:prstGeom prst="rect">
            <a:avLst/>
          </a:prstGeom>
        </p:spPr>
        <p:txBody>
          <a:bodyPr wrap="none" lIns="91440" tIns="45720" rIns="91440" bIns="45720" anchor="t">
            <a:spAutoFit/>
          </a:bodyPr>
          <a:lstStyle/>
          <a:p>
            <a:pPr algn="ctr"/>
            <a:r>
              <a:rPr lang="en-US" altLang="zh-TW" b="1" dirty="0">
                <a:solidFill>
                  <a:srgbClr val="C00000"/>
                </a:solidFill>
                <a:cs typeface="Arial"/>
              </a:rPr>
              <a:t>10GbE Network Transmission </a:t>
            </a:r>
          </a:p>
          <a:p>
            <a:pPr algn="ctr"/>
            <a:r>
              <a:rPr lang="en-US" altLang="zh-TW" b="1" dirty="0">
                <a:solidFill>
                  <a:srgbClr val="C00000"/>
                </a:solidFill>
                <a:cs typeface="Arial"/>
              </a:rPr>
              <a:t>Causes Bottlenecks</a:t>
            </a:r>
            <a:endParaRPr lang="zh-TW" dirty="0">
              <a:solidFill>
                <a:srgbClr val="C00000"/>
              </a:solidFill>
            </a:endParaRPr>
          </a:p>
        </p:txBody>
      </p:sp>
      <p:sp>
        <p:nvSpPr>
          <p:cNvPr id="14" name="矩形 13"/>
          <p:cNvSpPr/>
          <p:nvPr/>
        </p:nvSpPr>
        <p:spPr>
          <a:xfrm>
            <a:off x="2554416" y="2010165"/>
            <a:ext cx="2666776" cy="338554"/>
          </a:xfrm>
          <a:prstGeom prst="rect">
            <a:avLst/>
          </a:prstGeom>
        </p:spPr>
        <p:txBody>
          <a:bodyPr wrap="square" lIns="91440" tIns="45720" rIns="91440" bIns="45720" anchor="t">
            <a:spAutoFit/>
          </a:bodyPr>
          <a:lstStyle/>
          <a:p>
            <a:r>
              <a:rPr lang="zh-TW" altLang="en-US" sz="1600" b="1">
                <a:solidFill>
                  <a:srgbClr val="293237"/>
                </a:solidFill>
                <a:cs typeface="Arial"/>
              </a:rPr>
              <a:t>10GbE </a:t>
            </a:r>
            <a:r>
              <a:rPr lang="en-US" altLang="zh-TW" sz="1600" b="1">
                <a:solidFill>
                  <a:srgbClr val="293237"/>
                </a:solidFill>
                <a:cs typeface="Arial"/>
              </a:rPr>
              <a:t>transmission rate</a:t>
            </a:r>
            <a:endParaRPr lang="zh-TW" altLang="en-US" sz="1600" b="1">
              <a:solidFill>
                <a:srgbClr val="293237"/>
              </a:solidFill>
              <a:cs typeface="Arial"/>
            </a:endParaRPr>
          </a:p>
        </p:txBody>
      </p:sp>
      <p:sp>
        <p:nvSpPr>
          <p:cNvPr id="4" name="標題 3">
            <a:extLst>
              <a:ext uri="{FF2B5EF4-FFF2-40B4-BE49-F238E27FC236}">
                <a16:creationId xmlns:a16="http://schemas.microsoft.com/office/drawing/2014/main" id="{3BBF8C84-D4C9-99BC-D031-9BCE8B175FFA}"/>
              </a:ext>
            </a:extLst>
          </p:cNvPr>
          <p:cNvSpPr>
            <a:spLocks noGrp="1"/>
          </p:cNvSpPr>
          <p:nvPr>
            <p:ph type="title"/>
          </p:nvPr>
        </p:nvSpPr>
        <p:spPr>
          <a:xfrm>
            <a:off x="743102" y="0"/>
            <a:ext cx="10857495" cy="1371599"/>
          </a:xfrm>
        </p:spPr>
        <p:txBody>
          <a:bodyPr>
            <a:normAutofit/>
          </a:bodyPr>
          <a:lstStyle/>
          <a:p>
            <a:pPr>
              <a:lnSpc>
                <a:spcPct val="100000"/>
              </a:lnSpc>
            </a:pPr>
            <a:r>
              <a:rPr lang="en-US" altLang="zh-TW" dirty="0">
                <a:latin typeface="+mj-lt"/>
                <a:ea typeface="+mj-ea"/>
                <a:cs typeface="Arial"/>
              </a:rPr>
              <a:t>10GbE is no longer able to fully utilize </a:t>
            </a:r>
            <a:br>
              <a:rPr lang="en-US" altLang="zh-TW" dirty="0">
                <a:latin typeface="+mj-lt"/>
                <a:ea typeface="+mj-ea"/>
                <a:cs typeface="Arial"/>
              </a:rPr>
            </a:br>
            <a:r>
              <a:rPr lang="en-US" altLang="zh-TW" dirty="0">
                <a:latin typeface="+mj-lt"/>
                <a:ea typeface="+mj-ea"/>
                <a:cs typeface="Arial"/>
              </a:rPr>
              <a:t>SSD high-speed storage performance </a:t>
            </a:r>
          </a:p>
        </p:txBody>
      </p:sp>
      <p:pic>
        <p:nvPicPr>
          <p:cNvPr id="5" name="圖形 4">
            <a:extLst>
              <a:ext uri="{FF2B5EF4-FFF2-40B4-BE49-F238E27FC236}">
                <a16:creationId xmlns:a16="http://schemas.microsoft.com/office/drawing/2014/main" id="{83BDCE2F-7C0B-1C9F-6E35-C7DD074574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1826" y="1879514"/>
            <a:ext cx="894864" cy="1101265"/>
          </a:xfrm>
          <a:prstGeom prst="rect">
            <a:avLst/>
          </a:prstGeom>
          <a:effectLst>
            <a:outerShdw blurRad="50800" dist="38100" dir="5400000" algn="t" rotWithShape="0">
              <a:prstClr val="black">
                <a:alpha val="40000"/>
              </a:prstClr>
            </a:outerShdw>
          </a:effectLst>
        </p:spPr>
      </p:pic>
      <p:sp>
        <p:nvSpPr>
          <p:cNvPr id="16" name="矩形 15">
            <a:extLst>
              <a:ext uri="{FF2B5EF4-FFF2-40B4-BE49-F238E27FC236}">
                <a16:creationId xmlns:a16="http://schemas.microsoft.com/office/drawing/2014/main" id="{3F81312A-518D-DEDF-F810-174B3B262352}"/>
              </a:ext>
            </a:extLst>
          </p:cNvPr>
          <p:cNvSpPr/>
          <p:nvPr/>
        </p:nvSpPr>
        <p:spPr>
          <a:xfrm>
            <a:off x="1184953" y="6144336"/>
            <a:ext cx="1708609" cy="338554"/>
          </a:xfrm>
          <a:prstGeom prst="rect">
            <a:avLst/>
          </a:prstGeom>
        </p:spPr>
        <p:txBody>
          <a:bodyPr wrap="none" lIns="91440" tIns="45720" rIns="91440" bIns="45720" anchor="t">
            <a:spAutoFit/>
          </a:bodyPr>
          <a:lstStyle/>
          <a:p>
            <a:r>
              <a:rPr lang="en-US" altLang="zh-TW" sz="1600" b="1">
                <a:cs typeface="Arial"/>
              </a:rPr>
              <a:t>PC/Workstation</a:t>
            </a:r>
          </a:p>
        </p:txBody>
      </p:sp>
      <p:sp>
        <p:nvSpPr>
          <p:cNvPr id="22" name="矩形 21">
            <a:extLst>
              <a:ext uri="{FF2B5EF4-FFF2-40B4-BE49-F238E27FC236}">
                <a16:creationId xmlns:a16="http://schemas.microsoft.com/office/drawing/2014/main" id="{013651AB-60B0-554D-A929-157C47E81889}"/>
              </a:ext>
            </a:extLst>
          </p:cNvPr>
          <p:cNvSpPr/>
          <p:nvPr/>
        </p:nvSpPr>
        <p:spPr>
          <a:xfrm flipH="1">
            <a:off x="6461906" y="1863130"/>
            <a:ext cx="3832988" cy="400110"/>
          </a:xfrm>
          <a:prstGeom prst="rect">
            <a:avLst/>
          </a:prstGeom>
        </p:spPr>
        <p:txBody>
          <a:bodyPr wrap="square" lIns="91440" tIns="45720" rIns="91440" bIns="45720" anchor="t">
            <a:spAutoFit/>
          </a:bodyPr>
          <a:lstStyle/>
          <a:p>
            <a:pPr algn="ctr"/>
            <a:r>
              <a:rPr lang="en-US" altLang="zh-TW" sz="2000" b="1"/>
              <a:t>QNAP Enterprise NAS</a:t>
            </a:r>
            <a:endParaRPr lang="en-US" altLang="zh-TW" sz="2000" b="1">
              <a:cs typeface="Arial"/>
            </a:endParaRPr>
          </a:p>
        </p:txBody>
      </p:sp>
      <p:cxnSp>
        <p:nvCxnSpPr>
          <p:cNvPr id="29" name="接點: 肘形 28">
            <a:extLst>
              <a:ext uri="{FF2B5EF4-FFF2-40B4-BE49-F238E27FC236}">
                <a16:creationId xmlns:a16="http://schemas.microsoft.com/office/drawing/2014/main" id="{A7362A60-B3B2-7607-B6E0-951D790E98CB}"/>
              </a:ext>
            </a:extLst>
          </p:cNvPr>
          <p:cNvCxnSpPr>
            <a:cxnSpLocks/>
            <a:stCxn id="5" idx="3"/>
            <a:endCxn id="26" idx="1"/>
          </p:cNvCxnSpPr>
          <p:nvPr/>
        </p:nvCxnSpPr>
        <p:spPr>
          <a:xfrm>
            <a:off x="2486690" y="2430147"/>
            <a:ext cx="1430079" cy="151577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接點: 肘形 29">
            <a:extLst>
              <a:ext uri="{FF2B5EF4-FFF2-40B4-BE49-F238E27FC236}">
                <a16:creationId xmlns:a16="http://schemas.microsoft.com/office/drawing/2014/main" id="{827D7A8C-D196-7474-4B95-4990C9D94A3E}"/>
              </a:ext>
            </a:extLst>
          </p:cNvPr>
          <p:cNvCxnSpPr>
            <a:cxnSpLocks/>
            <a:stCxn id="6" idx="3"/>
            <a:endCxn id="26" idx="1"/>
          </p:cNvCxnSpPr>
          <p:nvPr/>
        </p:nvCxnSpPr>
        <p:spPr>
          <a:xfrm flipV="1">
            <a:off x="2486690" y="3945917"/>
            <a:ext cx="1430079" cy="1515772"/>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B6C0D842-561C-1F32-FBD4-DED79CBBF969}"/>
              </a:ext>
            </a:extLst>
          </p:cNvPr>
          <p:cNvSpPr/>
          <p:nvPr/>
        </p:nvSpPr>
        <p:spPr>
          <a:xfrm>
            <a:off x="3392231" y="4311923"/>
            <a:ext cx="3094820" cy="738664"/>
          </a:xfrm>
          <a:prstGeom prst="rect">
            <a:avLst/>
          </a:prstGeom>
        </p:spPr>
        <p:txBody>
          <a:bodyPr wrap="square" lIns="91440" tIns="45720" rIns="91440" bIns="45720" anchor="t">
            <a:spAutoFit/>
          </a:bodyPr>
          <a:lstStyle/>
          <a:p>
            <a:pPr algn="ctr"/>
            <a:r>
              <a:rPr lang="en-US" altLang="zh-TW" sz="1400" b="1" dirty="0">
                <a:cs typeface="Arial"/>
              </a:rPr>
              <a:t>Limited </a:t>
            </a:r>
            <a:r>
              <a:rPr lang="zh-TW" altLang="en-US" sz="1400" b="1" dirty="0">
                <a:cs typeface="Arial"/>
              </a:rPr>
              <a:t>IOPS</a:t>
            </a:r>
          </a:p>
          <a:p>
            <a:pPr algn="ctr"/>
            <a:r>
              <a:rPr lang="en-US" altLang="zh-TW" sz="1400" b="1" dirty="0">
                <a:cs typeface="Arial"/>
              </a:rPr>
              <a:t>or</a:t>
            </a:r>
            <a:endParaRPr lang="zh-TW" altLang="en-US" sz="1400" b="1" dirty="0">
              <a:cs typeface="Arial"/>
            </a:endParaRPr>
          </a:p>
          <a:p>
            <a:pPr algn="ctr"/>
            <a:r>
              <a:rPr lang="en-US" altLang="zh-TW" sz="1400" b="1" dirty="0">
                <a:cs typeface="Arial"/>
              </a:rPr>
              <a:t>Below 2,</a:t>
            </a:r>
            <a:r>
              <a:rPr lang="zh-TW" altLang="en-US" sz="1400" b="1" dirty="0">
                <a:cs typeface="Arial"/>
              </a:rPr>
              <a:t>000 MB/s</a:t>
            </a:r>
          </a:p>
        </p:txBody>
      </p:sp>
      <p:pic>
        <p:nvPicPr>
          <p:cNvPr id="3" name="圖形 2">
            <a:extLst>
              <a:ext uri="{FF2B5EF4-FFF2-40B4-BE49-F238E27FC236}">
                <a16:creationId xmlns:a16="http://schemas.microsoft.com/office/drawing/2014/main" id="{7DD88E73-43A5-B233-C1CC-0B0D7284C5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1826" y="3395285"/>
            <a:ext cx="894864" cy="1101265"/>
          </a:xfrm>
          <a:prstGeom prst="rect">
            <a:avLst/>
          </a:prstGeom>
          <a:effectLst>
            <a:outerShdw blurRad="50800" dist="38100" dir="5400000" algn="t" rotWithShape="0">
              <a:prstClr val="black">
                <a:alpha val="40000"/>
              </a:prstClr>
            </a:outerShdw>
          </a:effectLst>
        </p:spPr>
      </p:pic>
      <p:pic>
        <p:nvPicPr>
          <p:cNvPr id="6" name="圖形 5">
            <a:extLst>
              <a:ext uri="{FF2B5EF4-FFF2-40B4-BE49-F238E27FC236}">
                <a16:creationId xmlns:a16="http://schemas.microsoft.com/office/drawing/2014/main" id="{54CCBD59-9A96-8DB8-7A91-9EA2466033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1826" y="4911056"/>
            <a:ext cx="894864" cy="1101265"/>
          </a:xfrm>
          <a:prstGeom prst="rect">
            <a:avLst/>
          </a:prstGeom>
          <a:effectLst>
            <a:outerShdw blurRad="50800" dist="38100" dir="5400000" algn="t" rotWithShape="0">
              <a:prstClr val="black">
                <a:alpha val="40000"/>
              </a:prstClr>
            </a:outerShdw>
          </a:effectLst>
        </p:spPr>
      </p:pic>
      <p:sp>
        <p:nvSpPr>
          <p:cNvPr id="34" name="矩形 33">
            <a:extLst>
              <a:ext uri="{FF2B5EF4-FFF2-40B4-BE49-F238E27FC236}">
                <a16:creationId xmlns:a16="http://schemas.microsoft.com/office/drawing/2014/main" id="{DE6046BD-F3A0-D7CA-78D7-37F46BBC4912}"/>
              </a:ext>
            </a:extLst>
          </p:cNvPr>
          <p:cNvSpPr/>
          <p:nvPr/>
        </p:nvSpPr>
        <p:spPr>
          <a:xfrm>
            <a:off x="6426390" y="5154236"/>
            <a:ext cx="4143956" cy="738664"/>
          </a:xfrm>
          <a:prstGeom prst="rect">
            <a:avLst/>
          </a:prstGeom>
        </p:spPr>
        <p:txBody>
          <a:bodyPr wrap="square" lIns="91440" tIns="45720" rIns="91440" bIns="45720" anchor="t">
            <a:spAutoFit/>
          </a:bodyPr>
          <a:lstStyle/>
          <a:p>
            <a:r>
              <a:rPr lang="en-US" altLang="zh-TW" sz="1400" b="1" dirty="0">
                <a:cs typeface="Arial"/>
              </a:rPr>
              <a:t>Different disk drive combinations</a:t>
            </a:r>
          </a:p>
          <a:p>
            <a:pPr marL="180975" indent="-180975">
              <a:buFont typeface="Arial" panose="020B0604020202020204" pitchFamily="34" charset="0"/>
              <a:buChar char="•"/>
            </a:pPr>
            <a:r>
              <a:rPr lang="en-US" altLang="zh-TW" sz="1400" dirty="0">
                <a:cs typeface="Arial"/>
              </a:rPr>
              <a:t>24 x SATA HDD + 6 x SATA SSD (Best capacity)</a:t>
            </a:r>
          </a:p>
          <a:p>
            <a:pPr marL="180975" indent="-180975">
              <a:buFont typeface="Arial" panose="020B0604020202020204" pitchFamily="34" charset="0"/>
              <a:buChar char="•"/>
            </a:pPr>
            <a:r>
              <a:rPr lang="en-US" altLang="zh-TW" sz="1400" dirty="0">
                <a:cs typeface="Arial"/>
              </a:rPr>
              <a:t>or 30 x SATA SSD (Best performance)</a:t>
            </a:r>
          </a:p>
        </p:txBody>
      </p:sp>
      <p:pic>
        <p:nvPicPr>
          <p:cNvPr id="7" name="圖片 6" descr="一張含有 家用電器, 機器, 設計, 設備 的圖片&#10;&#10;自動產生的描述">
            <a:extLst>
              <a:ext uri="{FF2B5EF4-FFF2-40B4-BE49-F238E27FC236}">
                <a16:creationId xmlns:a16="http://schemas.microsoft.com/office/drawing/2014/main" id="{2B6279C2-DE6F-B4BC-9707-EADBCB2725F2}"/>
              </a:ext>
            </a:extLst>
          </p:cNvPr>
          <p:cNvPicPr>
            <a:picLocks noChangeAspect="1"/>
          </p:cNvPicPr>
          <p:nvPr/>
        </p:nvPicPr>
        <p:blipFill>
          <a:blip r:embed="rId6"/>
          <a:stretch>
            <a:fillRect/>
          </a:stretch>
        </p:blipFill>
        <p:spPr>
          <a:xfrm>
            <a:off x="6718005" y="2916789"/>
            <a:ext cx="3239386" cy="2326910"/>
          </a:xfrm>
          <a:prstGeom prst="rect">
            <a:avLst/>
          </a:prstGeom>
        </p:spPr>
      </p:pic>
      <p:sp>
        <p:nvSpPr>
          <p:cNvPr id="24" name="矩形 23">
            <a:extLst>
              <a:ext uri="{FF2B5EF4-FFF2-40B4-BE49-F238E27FC236}">
                <a16:creationId xmlns:a16="http://schemas.microsoft.com/office/drawing/2014/main" id="{5BB18ECB-60B0-5BCB-862A-EB985B314F20}"/>
              </a:ext>
            </a:extLst>
          </p:cNvPr>
          <p:cNvSpPr/>
          <p:nvPr/>
        </p:nvSpPr>
        <p:spPr>
          <a:xfrm flipH="1">
            <a:off x="8927088" y="4490282"/>
            <a:ext cx="1728810" cy="307777"/>
          </a:xfrm>
          <a:prstGeom prst="rect">
            <a:avLst/>
          </a:prstGeom>
        </p:spPr>
        <p:txBody>
          <a:bodyPr wrap="square" lIns="91440" tIns="45720" rIns="91440" bIns="45720" anchor="t">
            <a:spAutoFit/>
          </a:bodyPr>
          <a:lstStyle/>
          <a:p>
            <a:pPr algn="r"/>
            <a:r>
              <a:rPr lang="en-US" altLang="zh-TW" sz="1400" b="1"/>
              <a:t>TS-h3087XU-RP</a:t>
            </a:r>
            <a:endParaRPr lang="en-US" altLang="zh-TW" sz="1400" b="1">
              <a:cs typeface="Arial"/>
            </a:endParaRPr>
          </a:p>
        </p:txBody>
      </p:sp>
      <p:grpSp>
        <p:nvGrpSpPr>
          <p:cNvPr id="10" name="群組 9">
            <a:extLst>
              <a:ext uri="{FF2B5EF4-FFF2-40B4-BE49-F238E27FC236}">
                <a16:creationId xmlns:a16="http://schemas.microsoft.com/office/drawing/2014/main" id="{2D15764E-14A9-9B5E-9C95-1D27938B53EE}"/>
              </a:ext>
            </a:extLst>
          </p:cNvPr>
          <p:cNvGrpSpPr/>
          <p:nvPr/>
        </p:nvGrpSpPr>
        <p:grpSpPr>
          <a:xfrm>
            <a:off x="6460387" y="2349941"/>
            <a:ext cx="3832989" cy="712313"/>
            <a:chOff x="6460387" y="3014476"/>
            <a:chExt cx="3832989" cy="712313"/>
          </a:xfrm>
        </p:grpSpPr>
        <p:pic>
          <p:nvPicPr>
            <p:cNvPr id="40" name="圖片 39" descr="一張含有 文字, 駕駛, 硬碟, 電子產品 的圖片&#10;&#10;自動產生的描述">
              <a:extLst>
                <a:ext uri="{FF2B5EF4-FFF2-40B4-BE49-F238E27FC236}">
                  <a16:creationId xmlns:a16="http://schemas.microsoft.com/office/drawing/2014/main" id="{C129A942-87A4-71EF-6C4B-5047E3B49FE2}"/>
                </a:ext>
              </a:extLst>
            </p:cNvPr>
            <p:cNvPicPr>
              <a:picLocks noChangeAspect="1"/>
            </p:cNvPicPr>
            <p:nvPr/>
          </p:nvPicPr>
          <p:blipFill>
            <a:blip r:embed="rId7"/>
            <a:stretch>
              <a:fillRect/>
            </a:stretch>
          </p:blipFill>
          <p:spPr>
            <a:xfrm>
              <a:off x="6460387" y="3014476"/>
              <a:ext cx="1097625" cy="703452"/>
            </a:xfrm>
            <a:prstGeom prst="rect">
              <a:avLst/>
            </a:prstGeom>
          </p:spPr>
        </p:pic>
        <p:pic>
          <p:nvPicPr>
            <p:cNvPr id="42" name="圖片 41" descr="一張含有 文字, 駕駛, 硬碟, 電子產品 的圖片&#10;&#10;自動產生的描述">
              <a:extLst>
                <a:ext uri="{FF2B5EF4-FFF2-40B4-BE49-F238E27FC236}">
                  <a16:creationId xmlns:a16="http://schemas.microsoft.com/office/drawing/2014/main" id="{AB8881D6-0605-F8B6-D9E6-0A27DE351894}"/>
                </a:ext>
              </a:extLst>
            </p:cNvPr>
            <p:cNvPicPr>
              <a:picLocks noChangeAspect="1"/>
            </p:cNvPicPr>
            <p:nvPr/>
          </p:nvPicPr>
          <p:blipFill>
            <a:blip r:embed="rId7"/>
            <a:stretch>
              <a:fillRect/>
            </a:stretch>
          </p:blipFill>
          <p:spPr>
            <a:xfrm>
              <a:off x="7372175" y="3014476"/>
              <a:ext cx="1097625" cy="703452"/>
            </a:xfrm>
            <a:prstGeom prst="rect">
              <a:avLst/>
            </a:prstGeom>
          </p:spPr>
        </p:pic>
        <p:pic>
          <p:nvPicPr>
            <p:cNvPr id="43" name="圖片 42" descr="一張含有 文字, 駕駛, 硬碟, 電子產品 的圖片&#10;&#10;自動產生的描述">
              <a:extLst>
                <a:ext uri="{FF2B5EF4-FFF2-40B4-BE49-F238E27FC236}">
                  <a16:creationId xmlns:a16="http://schemas.microsoft.com/office/drawing/2014/main" id="{56D241A8-DC15-18E7-20B1-25424AE8F182}"/>
                </a:ext>
              </a:extLst>
            </p:cNvPr>
            <p:cNvPicPr>
              <a:picLocks noChangeAspect="1"/>
            </p:cNvPicPr>
            <p:nvPr/>
          </p:nvPicPr>
          <p:blipFill>
            <a:blip r:embed="rId7"/>
            <a:stretch>
              <a:fillRect/>
            </a:stretch>
          </p:blipFill>
          <p:spPr>
            <a:xfrm>
              <a:off x="8283963" y="3014476"/>
              <a:ext cx="1097625" cy="703452"/>
            </a:xfrm>
            <a:prstGeom prst="rect">
              <a:avLst/>
            </a:prstGeom>
          </p:spPr>
        </p:pic>
        <p:pic>
          <p:nvPicPr>
            <p:cNvPr id="44" name="圖片 43" descr="一張含有 文字, 駕駛, 硬碟, 電子產品 的圖片&#10;&#10;自動產生的描述">
              <a:extLst>
                <a:ext uri="{FF2B5EF4-FFF2-40B4-BE49-F238E27FC236}">
                  <a16:creationId xmlns:a16="http://schemas.microsoft.com/office/drawing/2014/main" id="{B569E56D-FD0F-93D7-F372-713C404EFB0C}"/>
                </a:ext>
              </a:extLst>
            </p:cNvPr>
            <p:cNvPicPr>
              <a:picLocks noChangeAspect="1"/>
            </p:cNvPicPr>
            <p:nvPr/>
          </p:nvPicPr>
          <p:blipFill>
            <a:blip r:embed="rId7"/>
            <a:stretch>
              <a:fillRect/>
            </a:stretch>
          </p:blipFill>
          <p:spPr>
            <a:xfrm>
              <a:off x="9195751" y="3023337"/>
              <a:ext cx="1097625" cy="703452"/>
            </a:xfrm>
            <a:prstGeom prst="rect">
              <a:avLst/>
            </a:prstGeom>
          </p:spPr>
        </p:pic>
      </p:grpSp>
    </p:spTree>
    <p:extLst>
      <p:ext uri="{BB962C8B-B14F-4D97-AF65-F5344CB8AC3E}">
        <p14:creationId xmlns:p14="http://schemas.microsoft.com/office/powerpoint/2010/main" val="4014798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7049386" y="1307805"/>
            <a:ext cx="5142614" cy="2647506"/>
          </a:xfrm>
        </p:spPr>
        <p:txBody>
          <a:bodyPr>
            <a:normAutofit/>
          </a:bodyPr>
          <a:lstStyle/>
          <a:p>
            <a:r>
              <a:rPr lang="en-US" altLang="zh-TW" sz="4000" b="1" dirty="0">
                <a:solidFill>
                  <a:srgbClr val="293237"/>
                </a:solidFill>
              </a:rPr>
              <a:t>Build 25GbE </a:t>
            </a:r>
            <a:br>
              <a:rPr lang="en-US" altLang="zh-TW" sz="4000" b="1" dirty="0">
                <a:solidFill>
                  <a:srgbClr val="293237"/>
                </a:solidFill>
              </a:rPr>
            </a:br>
            <a:r>
              <a:rPr lang="en-US" altLang="zh-TW" sz="4000" b="1" dirty="0">
                <a:solidFill>
                  <a:srgbClr val="293237"/>
                </a:solidFill>
              </a:rPr>
              <a:t>Network Environment</a:t>
            </a:r>
            <a:endParaRPr lang="zh-TW" altLang="en-US" sz="4000" b="1" dirty="0">
              <a:solidFill>
                <a:srgbClr val="293237"/>
              </a:solidFill>
            </a:endParaRPr>
          </a:p>
        </p:txBody>
      </p:sp>
    </p:spTree>
    <p:extLst>
      <p:ext uri="{BB962C8B-B14F-4D97-AF65-F5344CB8AC3E}">
        <p14:creationId xmlns:p14="http://schemas.microsoft.com/office/powerpoint/2010/main" val="161612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1186358" y="1544152"/>
            <a:ext cx="10260575" cy="338554"/>
          </a:xfrm>
          <a:prstGeom prst="rect">
            <a:avLst/>
          </a:prstGeom>
        </p:spPr>
        <p:txBody>
          <a:bodyPr wrap="square">
            <a:spAutoFit/>
          </a:bodyPr>
          <a:lstStyle/>
          <a:p>
            <a:r>
              <a:rPr lang="en-US" altLang="zh-TW" sz="1600" dirty="0"/>
              <a:t>An affordable combination for a smooth, secure and scalable high-speed network environment.</a:t>
            </a:r>
          </a:p>
        </p:txBody>
      </p:sp>
      <p:sp>
        <p:nvSpPr>
          <p:cNvPr id="4" name="標題 3">
            <a:extLst>
              <a:ext uri="{FF2B5EF4-FFF2-40B4-BE49-F238E27FC236}">
                <a16:creationId xmlns:a16="http://schemas.microsoft.com/office/drawing/2014/main" id="{E1A1001C-FA49-ADE5-C3AB-D48B9C670222}"/>
              </a:ext>
            </a:extLst>
          </p:cNvPr>
          <p:cNvSpPr>
            <a:spLocks noGrp="1"/>
          </p:cNvSpPr>
          <p:nvPr>
            <p:ph type="title"/>
          </p:nvPr>
        </p:nvSpPr>
        <p:spPr>
          <a:xfrm>
            <a:off x="743101" y="0"/>
            <a:ext cx="11448899" cy="1384187"/>
          </a:xfrm>
        </p:spPr>
        <p:txBody>
          <a:bodyPr>
            <a:normAutofit/>
          </a:bodyPr>
          <a:lstStyle/>
          <a:p>
            <a:r>
              <a:rPr lang="en-US" altLang="zh-TW">
                <a:latin typeface="+mj-lt"/>
                <a:ea typeface="+mj-ea"/>
              </a:rPr>
              <a:t>Highly efficient 25GbE network environment with QNAP NAS and 25GbE network switches</a:t>
            </a:r>
            <a:endParaRPr lang="zh-TW" altLang="en-US">
              <a:latin typeface="+mj-lt"/>
              <a:ea typeface="+mj-ea"/>
            </a:endParaRPr>
          </a:p>
        </p:txBody>
      </p:sp>
      <p:cxnSp>
        <p:nvCxnSpPr>
          <p:cNvPr id="28" name="直線接點 27">
            <a:extLst>
              <a:ext uri="{FF2B5EF4-FFF2-40B4-BE49-F238E27FC236}">
                <a16:creationId xmlns:a16="http://schemas.microsoft.com/office/drawing/2014/main" id="{24AD19BD-F181-9A5E-835F-ED807F4EB873}"/>
              </a:ext>
            </a:extLst>
          </p:cNvPr>
          <p:cNvCxnSpPr>
            <a:cxnSpLocks/>
          </p:cNvCxnSpPr>
          <p:nvPr/>
        </p:nvCxnSpPr>
        <p:spPr>
          <a:xfrm>
            <a:off x="3569559" y="3176878"/>
            <a:ext cx="5158512"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20" name="文字方塊 19"/>
          <p:cNvSpPr txBox="1"/>
          <p:nvPr/>
        </p:nvSpPr>
        <p:spPr>
          <a:xfrm>
            <a:off x="3934101" y="2871629"/>
            <a:ext cx="1029072" cy="307777"/>
          </a:xfrm>
          <a:prstGeom prst="rect">
            <a:avLst/>
          </a:prstGeom>
          <a:noFill/>
        </p:spPr>
        <p:txBody>
          <a:bodyPr wrap="square" rtlCol="0">
            <a:spAutoFit/>
          </a:bodyPr>
          <a:lstStyle/>
          <a:p>
            <a:pPr algn="ctr"/>
            <a:r>
              <a:rPr lang="en-US" altLang="zh-TW" sz="1400"/>
              <a:t>25GbE</a:t>
            </a:r>
            <a:endParaRPr lang="zh-TW" altLang="en-US" sz="1400"/>
          </a:p>
        </p:txBody>
      </p:sp>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t="29857"/>
          <a:stretch/>
        </p:blipFill>
        <p:spPr>
          <a:xfrm>
            <a:off x="1064801" y="2871629"/>
            <a:ext cx="3012574" cy="659931"/>
          </a:xfrm>
          <a:prstGeom prst="rect">
            <a:avLst/>
          </a:prstGeom>
          <a:effectLst>
            <a:outerShdw blurRad="50800" dist="38100" dir="5400000" algn="t" rotWithShape="0">
              <a:prstClr val="black">
                <a:alpha val="40000"/>
              </a:prstClr>
            </a:outerShdw>
          </a:effectLst>
        </p:spPr>
      </p:pic>
      <p:sp>
        <p:nvSpPr>
          <p:cNvPr id="9" name="矩形 8"/>
          <p:cNvSpPr/>
          <p:nvPr/>
        </p:nvSpPr>
        <p:spPr>
          <a:xfrm flipH="1">
            <a:off x="1843633" y="3464906"/>
            <a:ext cx="1305413" cy="461665"/>
          </a:xfrm>
          <a:prstGeom prst="rect">
            <a:avLst/>
          </a:prstGeom>
        </p:spPr>
        <p:txBody>
          <a:bodyPr wrap="square">
            <a:spAutoFit/>
          </a:bodyPr>
          <a:lstStyle/>
          <a:p>
            <a:pPr algn="ctr"/>
            <a:r>
              <a:rPr lang="en-US" altLang="zh-TW" sz="1200" b="1"/>
              <a:t>Virtualization Machine</a:t>
            </a:r>
          </a:p>
        </p:txBody>
      </p:sp>
      <p:sp>
        <p:nvSpPr>
          <p:cNvPr id="11" name="矩形 10"/>
          <p:cNvSpPr/>
          <p:nvPr/>
        </p:nvSpPr>
        <p:spPr>
          <a:xfrm>
            <a:off x="2265195" y="6077357"/>
            <a:ext cx="1919564" cy="276999"/>
          </a:xfrm>
          <a:prstGeom prst="rect">
            <a:avLst/>
          </a:prstGeom>
        </p:spPr>
        <p:txBody>
          <a:bodyPr wrap="none">
            <a:spAutoFit/>
          </a:bodyPr>
          <a:lstStyle/>
          <a:p>
            <a:r>
              <a:rPr lang="en-US" altLang="zh-TW" sz="1200" b="1"/>
              <a:t>Multimedia Workstation</a:t>
            </a:r>
          </a:p>
        </p:txBody>
      </p:sp>
      <p:sp>
        <p:nvSpPr>
          <p:cNvPr id="21" name="文字方塊 20"/>
          <p:cNvSpPr txBox="1"/>
          <p:nvPr/>
        </p:nvSpPr>
        <p:spPr>
          <a:xfrm>
            <a:off x="3621556" y="3821345"/>
            <a:ext cx="804334" cy="307777"/>
          </a:xfrm>
          <a:prstGeom prst="rect">
            <a:avLst/>
          </a:prstGeom>
          <a:noFill/>
        </p:spPr>
        <p:txBody>
          <a:bodyPr wrap="square" rtlCol="0">
            <a:spAutoFit/>
          </a:bodyPr>
          <a:lstStyle/>
          <a:p>
            <a:pPr algn="ctr"/>
            <a:r>
              <a:rPr lang="en-US" altLang="zh-TW" sz="1400"/>
              <a:t>25GbE</a:t>
            </a:r>
            <a:endParaRPr lang="zh-TW" altLang="en-US" sz="1400"/>
          </a:p>
        </p:txBody>
      </p:sp>
      <p:grpSp>
        <p:nvGrpSpPr>
          <p:cNvPr id="27" name="群組 26">
            <a:extLst>
              <a:ext uri="{FF2B5EF4-FFF2-40B4-BE49-F238E27FC236}">
                <a16:creationId xmlns:a16="http://schemas.microsoft.com/office/drawing/2014/main" id="{992B4573-0762-7F9F-81EA-6EAB07291F39}"/>
              </a:ext>
            </a:extLst>
          </p:cNvPr>
          <p:cNvGrpSpPr/>
          <p:nvPr/>
        </p:nvGrpSpPr>
        <p:grpSpPr>
          <a:xfrm>
            <a:off x="3693759" y="3730791"/>
            <a:ext cx="4408824" cy="816110"/>
            <a:chOff x="4152364" y="4239978"/>
            <a:chExt cx="3173225" cy="816110"/>
          </a:xfrm>
        </p:grpSpPr>
        <p:cxnSp>
          <p:nvCxnSpPr>
            <p:cNvPr id="10" name="肘形接點 9"/>
            <p:cNvCxnSpPr>
              <a:cxnSpLocks/>
            </p:cNvCxnSpPr>
            <p:nvPr/>
          </p:nvCxnSpPr>
          <p:spPr>
            <a:xfrm rot="5400000" flipH="1" flipV="1">
              <a:off x="4541719" y="3850624"/>
              <a:ext cx="816110" cy="1594818"/>
            </a:xfrm>
            <a:prstGeom prst="bentConnector3">
              <a:avLst>
                <a:gd name="adj1" fmla="val 50000"/>
              </a:avLst>
            </a:prstGeom>
            <a:ln w="38100"/>
          </p:spPr>
          <p:style>
            <a:lnRef idx="3">
              <a:schemeClr val="accent2"/>
            </a:lnRef>
            <a:fillRef idx="0">
              <a:schemeClr val="accent2"/>
            </a:fillRef>
            <a:effectRef idx="2">
              <a:schemeClr val="accent2"/>
            </a:effectRef>
            <a:fontRef idx="minor">
              <a:schemeClr val="tx1"/>
            </a:fontRef>
          </p:style>
        </p:cxnSp>
        <p:cxnSp>
          <p:nvCxnSpPr>
            <p:cNvPr id="43" name="肘形接點 42"/>
            <p:cNvCxnSpPr>
              <a:cxnSpLocks/>
            </p:cNvCxnSpPr>
            <p:nvPr/>
          </p:nvCxnSpPr>
          <p:spPr>
            <a:xfrm rot="16200000" flipH="1">
              <a:off x="6150826" y="3842157"/>
              <a:ext cx="771121" cy="1578405"/>
            </a:xfrm>
            <a:prstGeom prst="bentConnector3">
              <a:avLst>
                <a:gd name="adj1" fmla="val 52294"/>
              </a:avLst>
            </a:prstGeom>
            <a:ln w="38100"/>
          </p:spPr>
          <p:style>
            <a:lnRef idx="3">
              <a:schemeClr val="accent2"/>
            </a:lnRef>
            <a:fillRef idx="0">
              <a:schemeClr val="accent2"/>
            </a:fillRef>
            <a:effectRef idx="2">
              <a:schemeClr val="accent2"/>
            </a:effectRef>
            <a:fontRef idx="minor">
              <a:schemeClr val="tx1"/>
            </a:fontRef>
          </p:style>
        </p:cxnSp>
      </p:grpSp>
      <p:sp>
        <p:nvSpPr>
          <p:cNvPr id="56" name="矩形 55"/>
          <p:cNvSpPr/>
          <p:nvPr/>
        </p:nvSpPr>
        <p:spPr>
          <a:xfrm>
            <a:off x="4313137" y="3455729"/>
            <a:ext cx="3671355" cy="276999"/>
          </a:xfrm>
          <a:prstGeom prst="rect">
            <a:avLst/>
          </a:prstGeom>
        </p:spPr>
        <p:txBody>
          <a:bodyPr wrap="square" lIns="91440" tIns="45720" rIns="91440" bIns="45720" anchor="t">
            <a:spAutoFit/>
          </a:bodyPr>
          <a:lstStyle/>
          <a:p>
            <a:pPr algn="ctr"/>
            <a:r>
              <a:rPr lang="en-US" sz="1200" b="1">
                <a:cs typeface="Arial"/>
              </a:rPr>
              <a:t>25GbE high-speed network switch</a:t>
            </a:r>
            <a:endParaRPr lang="zh-TW" altLang="en-US" sz="1200" b="1"/>
          </a:p>
        </p:txBody>
      </p:sp>
      <p:sp>
        <p:nvSpPr>
          <p:cNvPr id="38" name="文字方塊 37">
            <a:extLst>
              <a:ext uri="{FF2B5EF4-FFF2-40B4-BE49-F238E27FC236}">
                <a16:creationId xmlns:a16="http://schemas.microsoft.com/office/drawing/2014/main" id="{22A35469-D9BC-AB00-BE76-2773400AC854}"/>
              </a:ext>
            </a:extLst>
          </p:cNvPr>
          <p:cNvSpPr txBox="1"/>
          <p:nvPr/>
        </p:nvSpPr>
        <p:spPr>
          <a:xfrm>
            <a:off x="7259877" y="2871629"/>
            <a:ext cx="1029072" cy="307777"/>
          </a:xfrm>
          <a:prstGeom prst="rect">
            <a:avLst/>
          </a:prstGeom>
          <a:noFill/>
        </p:spPr>
        <p:txBody>
          <a:bodyPr wrap="square" rtlCol="0">
            <a:spAutoFit/>
          </a:bodyPr>
          <a:lstStyle/>
          <a:p>
            <a:pPr algn="ctr"/>
            <a:r>
              <a:rPr lang="en-US" altLang="zh-TW" sz="1400"/>
              <a:t>25GbE</a:t>
            </a:r>
            <a:endParaRPr lang="zh-TW" altLang="en-US" sz="1400"/>
          </a:p>
        </p:txBody>
      </p:sp>
      <p:pic>
        <p:nvPicPr>
          <p:cNvPr id="3" name="圖片 2" descr="一張含有 電子產品, 電子工程, 電路, 電腦 的圖片&#10;&#10;自動產生的描述">
            <a:extLst>
              <a:ext uri="{FF2B5EF4-FFF2-40B4-BE49-F238E27FC236}">
                <a16:creationId xmlns:a16="http://schemas.microsoft.com/office/drawing/2014/main" id="{76244169-631E-B5F7-CB03-F91DD7741320}"/>
              </a:ext>
            </a:extLst>
          </p:cNvPr>
          <p:cNvPicPr>
            <a:picLocks noChangeAspect="1"/>
          </p:cNvPicPr>
          <p:nvPr/>
        </p:nvPicPr>
        <p:blipFill>
          <a:blip r:embed="rId4"/>
          <a:stretch>
            <a:fillRect/>
          </a:stretch>
        </p:blipFill>
        <p:spPr>
          <a:xfrm>
            <a:off x="4856775" y="2733204"/>
            <a:ext cx="2409731" cy="778596"/>
          </a:xfrm>
          <a:prstGeom prst="rect">
            <a:avLst/>
          </a:prstGeom>
          <a:effectLst>
            <a:outerShdw blurRad="50800" dist="38100" dir="5400000" algn="t" rotWithShape="0">
              <a:prstClr val="black">
                <a:alpha val="40000"/>
              </a:prstClr>
            </a:outerShdw>
          </a:effectLst>
        </p:spPr>
      </p:pic>
      <p:pic>
        <p:nvPicPr>
          <p:cNvPr id="8" name="圖片 7">
            <a:extLst>
              <a:ext uri="{FF2B5EF4-FFF2-40B4-BE49-F238E27FC236}">
                <a16:creationId xmlns:a16="http://schemas.microsoft.com/office/drawing/2014/main" id="{DD8F8F26-2AD2-438F-AD22-C964A47F88FC}"/>
              </a:ext>
            </a:extLst>
          </p:cNvPr>
          <p:cNvPicPr>
            <a:picLocks noChangeAspect="1"/>
          </p:cNvPicPr>
          <p:nvPr/>
        </p:nvPicPr>
        <p:blipFill>
          <a:blip r:embed="rId5"/>
          <a:stretch>
            <a:fillRect/>
          </a:stretch>
        </p:blipFill>
        <p:spPr>
          <a:xfrm>
            <a:off x="8289275" y="2226526"/>
            <a:ext cx="2634779" cy="1644059"/>
          </a:xfrm>
          <a:prstGeom prst="rect">
            <a:avLst/>
          </a:prstGeom>
          <a:effectLst>
            <a:outerShdw blurRad="50800" dist="38100" dir="5400000" algn="t" rotWithShape="0">
              <a:prstClr val="black">
                <a:alpha val="40000"/>
              </a:prstClr>
            </a:outerShdw>
          </a:effectLst>
        </p:spPr>
      </p:pic>
      <p:pic>
        <p:nvPicPr>
          <p:cNvPr id="12" name="圖片 11" descr="一張含有 電子產品, 機器, 電子工程, 電子元件 的圖片&#10;&#10;自動產生的描述">
            <a:extLst>
              <a:ext uri="{FF2B5EF4-FFF2-40B4-BE49-F238E27FC236}">
                <a16:creationId xmlns:a16="http://schemas.microsoft.com/office/drawing/2014/main" id="{A60E8865-D828-51C2-C406-08382AAE6750}"/>
              </a:ext>
            </a:extLst>
          </p:cNvPr>
          <p:cNvPicPr>
            <a:picLocks noChangeAspect="1"/>
          </p:cNvPicPr>
          <p:nvPr/>
        </p:nvPicPr>
        <p:blipFill>
          <a:blip r:embed="rId6"/>
          <a:stretch>
            <a:fillRect/>
          </a:stretch>
        </p:blipFill>
        <p:spPr>
          <a:xfrm>
            <a:off x="8339840" y="2122257"/>
            <a:ext cx="1075060" cy="670610"/>
          </a:xfrm>
          <a:prstGeom prst="rect">
            <a:avLst/>
          </a:prstGeom>
        </p:spPr>
      </p:pic>
      <p:sp>
        <p:nvSpPr>
          <p:cNvPr id="22" name="文字方塊 21"/>
          <p:cNvSpPr txBox="1"/>
          <p:nvPr/>
        </p:nvSpPr>
        <p:spPr>
          <a:xfrm>
            <a:off x="9607480" y="3438280"/>
            <a:ext cx="1458228" cy="276999"/>
          </a:xfrm>
          <a:prstGeom prst="rect">
            <a:avLst/>
          </a:prstGeom>
          <a:noFill/>
        </p:spPr>
        <p:txBody>
          <a:bodyPr wrap="square" lIns="91440" tIns="45720" rIns="91440" bIns="45720" rtlCol="0" anchor="t">
            <a:spAutoFit/>
          </a:bodyPr>
          <a:lstStyle/>
          <a:p>
            <a:pPr algn="ctr"/>
            <a:r>
              <a:rPr lang="en-US" sz="1200" b="1">
                <a:latin typeface="Arial"/>
                <a:cs typeface="Arial"/>
              </a:rPr>
              <a:t>TS-h2287XU-RP</a:t>
            </a:r>
            <a:endParaRPr lang="zh-TW" altLang="en-US" sz="1200" b="1">
              <a:cs typeface="Arial"/>
            </a:endParaRPr>
          </a:p>
        </p:txBody>
      </p:sp>
      <p:sp>
        <p:nvSpPr>
          <p:cNvPr id="33" name="矩形 32"/>
          <p:cNvSpPr/>
          <p:nvPr/>
        </p:nvSpPr>
        <p:spPr>
          <a:xfrm flipH="1">
            <a:off x="7834822" y="3455729"/>
            <a:ext cx="2087110" cy="276999"/>
          </a:xfrm>
          <a:prstGeom prst="rect">
            <a:avLst/>
          </a:prstGeom>
        </p:spPr>
        <p:txBody>
          <a:bodyPr wrap="square">
            <a:spAutoFit/>
          </a:bodyPr>
          <a:lstStyle/>
          <a:p>
            <a:pPr algn="ctr"/>
            <a:r>
              <a:rPr lang="en-US" altLang="zh-TW" sz="1200" b="1"/>
              <a:t>QNAP</a:t>
            </a:r>
            <a:r>
              <a:rPr lang="zh-TW" altLang="en-US" sz="1200" b="1"/>
              <a:t> </a:t>
            </a:r>
            <a:r>
              <a:rPr lang="en-US" altLang="zh-TW" sz="1200" b="1"/>
              <a:t>NAS</a:t>
            </a:r>
            <a:endParaRPr lang="zh-TW" altLang="en-US" sz="1200" b="1"/>
          </a:p>
        </p:txBody>
      </p:sp>
      <p:sp>
        <p:nvSpPr>
          <p:cNvPr id="13" name="文字方塊 12">
            <a:extLst>
              <a:ext uri="{FF2B5EF4-FFF2-40B4-BE49-F238E27FC236}">
                <a16:creationId xmlns:a16="http://schemas.microsoft.com/office/drawing/2014/main" id="{4EB67176-A288-4D69-36BE-A2B09988B1B4}"/>
              </a:ext>
            </a:extLst>
          </p:cNvPr>
          <p:cNvSpPr txBox="1"/>
          <p:nvPr/>
        </p:nvSpPr>
        <p:spPr>
          <a:xfrm>
            <a:off x="9383417" y="2267754"/>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t>QXG-25G2SF-E810</a:t>
            </a:r>
          </a:p>
        </p:txBody>
      </p:sp>
      <p:pic>
        <p:nvPicPr>
          <p:cNvPr id="14" name="圖片 13" descr="一張含有 電子產品, 機器, 電子工程, 電子元件 的圖片&#10;&#10;自動產生的描述">
            <a:extLst>
              <a:ext uri="{FF2B5EF4-FFF2-40B4-BE49-F238E27FC236}">
                <a16:creationId xmlns:a16="http://schemas.microsoft.com/office/drawing/2014/main" id="{5EAFA325-ADED-0318-82EF-B347282F119C}"/>
              </a:ext>
            </a:extLst>
          </p:cNvPr>
          <p:cNvPicPr>
            <a:picLocks noChangeAspect="1"/>
          </p:cNvPicPr>
          <p:nvPr/>
        </p:nvPicPr>
        <p:blipFill>
          <a:blip r:embed="rId6"/>
          <a:stretch>
            <a:fillRect/>
          </a:stretch>
        </p:blipFill>
        <p:spPr>
          <a:xfrm>
            <a:off x="1356480" y="2311972"/>
            <a:ext cx="1075060" cy="670610"/>
          </a:xfrm>
          <a:prstGeom prst="rect">
            <a:avLst/>
          </a:prstGeom>
        </p:spPr>
      </p:pic>
      <p:sp>
        <p:nvSpPr>
          <p:cNvPr id="15" name="文字方塊 14">
            <a:extLst>
              <a:ext uri="{FF2B5EF4-FFF2-40B4-BE49-F238E27FC236}">
                <a16:creationId xmlns:a16="http://schemas.microsoft.com/office/drawing/2014/main" id="{23AA3F21-0D95-A73D-D433-9E33C77ECDE4}"/>
              </a:ext>
            </a:extLst>
          </p:cNvPr>
          <p:cNvSpPr txBox="1"/>
          <p:nvPr/>
        </p:nvSpPr>
        <p:spPr>
          <a:xfrm>
            <a:off x="2405933" y="2424703"/>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t>QXG-25G2SF-E810</a:t>
            </a:r>
          </a:p>
        </p:txBody>
      </p:sp>
      <p:sp>
        <p:nvSpPr>
          <p:cNvPr id="19" name="文字方塊 18">
            <a:extLst>
              <a:ext uri="{FF2B5EF4-FFF2-40B4-BE49-F238E27FC236}">
                <a16:creationId xmlns:a16="http://schemas.microsoft.com/office/drawing/2014/main" id="{3877757F-DDD2-70FE-96C6-0C0FA3FD2134}"/>
              </a:ext>
            </a:extLst>
          </p:cNvPr>
          <p:cNvSpPr txBox="1"/>
          <p:nvPr/>
        </p:nvSpPr>
        <p:spPr>
          <a:xfrm>
            <a:off x="7422532" y="3821345"/>
            <a:ext cx="804334" cy="307777"/>
          </a:xfrm>
          <a:prstGeom prst="rect">
            <a:avLst/>
          </a:prstGeom>
          <a:noFill/>
        </p:spPr>
        <p:txBody>
          <a:bodyPr wrap="square" rtlCol="0">
            <a:spAutoFit/>
          </a:bodyPr>
          <a:lstStyle/>
          <a:p>
            <a:pPr algn="ctr"/>
            <a:r>
              <a:rPr lang="en-US" altLang="zh-TW" sz="1400"/>
              <a:t>25GbE</a:t>
            </a:r>
            <a:endParaRPr lang="zh-TW" altLang="en-US" sz="1400"/>
          </a:p>
        </p:txBody>
      </p:sp>
      <p:pic>
        <p:nvPicPr>
          <p:cNvPr id="35" name="圖形 34">
            <a:extLst>
              <a:ext uri="{FF2B5EF4-FFF2-40B4-BE49-F238E27FC236}">
                <a16:creationId xmlns:a16="http://schemas.microsoft.com/office/drawing/2014/main" id="{6FA68375-49CB-73D6-26F2-70E5C780AC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64104" y="4225392"/>
            <a:ext cx="1457495" cy="1784847"/>
          </a:xfrm>
          <a:prstGeom prst="rect">
            <a:avLst/>
          </a:prstGeom>
          <a:effectLst>
            <a:outerShdw blurRad="50800" dist="38100" dir="5400000" algn="t" rotWithShape="0">
              <a:prstClr val="black">
                <a:alpha val="40000"/>
              </a:prstClr>
            </a:outerShdw>
          </a:effectLst>
        </p:spPr>
      </p:pic>
      <p:pic>
        <p:nvPicPr>
          <p:cNvPr id="61" name="圖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8631" y="4752520"/>
            <a:ext cx="1349988" cy="843893"/>
          </a:xfrm>
          <a:prstGeom prst="rect">
            <a:avLst/>
          </a:prstGeom>
        </p:spPr>
      </p:pic>
      <p:sp>
        <p:nvSpPr>
          <p:cNvPr id="29" name="文字方塊 28">
            <a:extLst>
              <a:ext uri="{FF2B5EF4-FFF2-40B4-BE49-F238E27FC236}">
                <a16:creationId xmlns:a16="http://schemas.microsoft.com/office/drawing/2014/main" id="{6AC4765E-125B-4984-C965-4673ABAE2AD7}"/>
              </a:ext>
            </a:extLst>
          </p:cNvPr>
          <p:cNvSpPr txBox="1"/>
          <p:nvPr/>
        </p:nvSpPr>
        <p:spPr>
          <a:xfrm>
            <a:off x="4655973" y="4974856"/>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t>QXG-25G2SF-E810</a:t>
            </a:r>
          </a:p>
        </p:txBody>
      </p:sp>
      <p:sp>
        <p:nvSpPr>
          <p:cNvPr id="36" name="矩形 35">
            <a:extLst>
              <a:ext uri="{FF2B5EF4-FFF2-40B4-BE49-F238E27FC236}">
                <a16:creationId xmlns:a16="http://schemas.microsoft.com/office/drawing/2014/main" id="{AB2F6484-FB6E-D17D-5D85-EB93F402EBC9}"/>
              </a:ext>
            </a:extLst>
          </p:cNvPr>
          <p:cNvSpPr/>
          <p:nvPr/>
        </p:nvSpPr>
        <p:spPr>
          <a:xfrm>
            <a:off x="6674462" y="6078945"/>
            <a:ext cx="1919564" cy="276999"/>
          </a:xfrm>
          <a:prstGeom prst="rect">
            <a:avLst/>
          </a:prstGeom>
        </p:spPr>
        <p:txBody>
          <a:bodyPr wrap="none">
            <a:spAutoFit/>
          </a:bodyPr>
          <a:lstStyle/>
          <a:p>
            <a:r>
              <a:rPr lang="en-US" altLang="zh-TW" sz="1200" b="1"/>
              <a:t>Multimedia Workstation</a:t>
            </a:r>
          </a:p>
        </p:txBody>
      </p:sp>
      <p:pic>
        <p:nvPicPr>
          <p:cNvPr id="37" name="圖形 36">
            <a:extLst>
              <a:ext uri="{FF2B5EF4-FFF2-40B4-BE49-F238E27FC236}">
                <a16:creationId xmlns:a16="http://schemas.microsoft.com/office/drawing/2014/main" id="{5C37B914-ABE0-3849-8CE6-E98B6CF6DE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5497" y="4225392"/>
            <a:ext cx="1457495" cy="1784847"/>
          </a:xfrm>
          <a:prstGeom prst="rect">
            <a:avLst/>
          </a:prstGeom>
          <a:effectLst>
            <a:outerShdw blurRad="50800" dist="38100" dir="5400000" algn="t" rotWithShape="0">
              <a:prstClr val="black">
                <a:alpha val="40000"/>
              </a:prstClr>
            </a:outerShdw>
          </a:effectLst>
        </p:spPr>
      </p:pic>
      <p:pic>
        <p:nvPicPr>
          <p:cNvPr id="39" name="圖片 38">
            <a:extLst>
              <a:ext uri="{FF2B5EF4-FFF2-40B4-BE49-F238E27FC236}">
                <a16:creationId xmlns:a16="http://schemas.microsoft.com/office/drawing/2014/main" id="{07ED4887-26A3-6B59-1906-A5F4635DC5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60024" y="4752520"/>
            <a:ext cx="1349988" cy="843893"/>
          </a:xfrm>
          <a:prstGeom prst="rect">
            <a:avLst/>
          </a:prstGeom>
        </p:spPr>
      </p:pic>
      <p:sp>
        <p:nvSpPr>
          <p:cNvPr id="40" name="文字方塊 39">
            <a:extLst>
              <a:ext uri="{FF2B5EF4-FFF2-40B4-BE49-F238E27FC236}">
                <a16:creationId xmlns:a16="http://schemas.microsoft.com/office/drawing/2014/main" id="{8A841A0E-9DEB-4327-EA6C-915BD6A3D986}"/>
              </a:ext>
            </a:extLst>
          </p:cNvPr>
          <p:cNvSpPr txBox="1"/>
          <p:nvPr/>
        </p:nvSpPr>
        <p:spPr>
          <a:xfrm>
            <a:off x="9097980" y="4975295"/>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t>QXG-25G2SF-E810</a:t>
            </a:r>
          </a:p>
        </p:txBody>
      </p:sp>
    </p:spTree>
    <p:extLst>
      <p:ext uri="{BB962C8B-B14F-4D97-AF65-F5344CB8AC3E}">
        <p14:creationId xmlns:p14="http://schemas.microsoft.com/office/powerpoint/2010/main" val="2114387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C8F32255-C6BB-A3CA-93A6-0208C6E65E10}"/>
              </a:ext>
            </a:extLst>
          </p:cNvPr>
          <p:cNvSpPr>
            <a:spLocks noGrp="1"/>
          </p:cNvSpPr>
          <p:nvPr>
            <p:ph type="title"/>
          </p:nvPr>
        </p:nvSpPr>
        <p:spPr>
          <a:xfrm>
            <a:off x="743101" y="1"/>
            <a:ext cx="11448899" cy="1359258"/>
          </a:xfrm>
        </p:spPr>
        <p:txBody>
          <a:bodyPr>
            <a:noAutofit/>
          </a:bodyPr>
          <a:lstStyle/>
          <a:p>
            <a:pPr>
              <a:lnSpc>
                <a:spcPct val="100000"/>
              </a:lnSpc>
            </a:pPr>
            <a:r>
              <a:rPr lang="en-US" altLang="zh-TW">
                <a:latin typeface="+mj-lt"/>
                <a:ea typeface="+mj-ea"/>
              </a:rPr>
              <a:t>Multiple Scalable 25GbE Network QNAP NAS</a:t>
            </a:r>
            <a:br>
              <a:rPr lang="en-US">
                <a:latin typeface="+mj-lt"/>
                <a:ea typeface="+mj-ea"/>
              </a:rPr>
            </a:br>
            <a:r>
              <a:rPr lang="en-US" sz="2700">
                <a:latin typeface="+mj-lt"/>
                <a:ea typeface="+mj-ea"/>
              </a:rPr>
              <a:t>- </a:t>
            </a:r>
            <a:r>
              <a:rPr lang="en-US" altLang="zh-TW" sz="2700">
                <a:latin typeface="+mj-lt"/>
                <a:ea typeface="+mj-ea"/>
              </a:rPr>
              <a:t>Wide range of enterprise and high-end SMB NAS options</a:t>
            </a:r>
            <a:endParaRPr lang="zh-CN" altLang="en-US" sz="2700">
              <a:latin typeface="Arial"/>
              <a:cs typeface="Arial"/>
            </a:endParaRPr>
          </a:p>
        </p:txBody>
      </p:sp>
      <p:grpSp>
        <p:nvGrpSpPr>
          <p:cNvPr id="10" name="群組 9">
            <a:extLst>
              <a:ext uri="{FF2B5EF4-FFF2-40B4-BE49-F238E27FC236}">
                <a16:creationId xmlns:a16="http://schemas.microsoft.com/office/drawing/2014/main" id="{688CCE31-C1AA-2A42-A8BE-313E7878EBC9}"/>
              </a:ext>
            </a:extLst>
          </p:cNvPr>
          <p:cNvGrpSpPr/>
          <p:nvPr/>
        </p:nvGrpSpPr>
        <p:grpSpPr>
          <a:xfrm>
            <a:off x="1490330" y="1707462"/>
            <a:ext cx="2149549" cy="719798"/>
            <a:chOff x="1561214" y="1913126"/>
            <a:chExt cx="2743200" cy="1012193"/>
          </a:xfrm>
        </p:grpSpPr>
        <p:pic>
          <p:nvPicPr>
            <p:cNvPr id="2" name="圖片 1" descr="一張含有 電子產品, 電腦, 設計, 設備 的圖片&#10;&#10;自動產生的描述">
              <a:extLst>
                <a:ext uri="{FF2B5EF4-FFF2-40B4-BE49-F238E27FC236}">
                  <a16:creationId xmlns:a16="http://schemas.microsoft.com/office/drawing/2014/main" id="{DC8BF2C2-83ED-41B0-3402-4F67E88E5046}"/>
                </a:ext>
              </a:extLst>
            </p:cNvPr>
            <p:cNvPicPr>
              <a:picLocks noChangeAspect="1"/>
            </p:cNvPicPr>
            <p:nvPr/>
          </p:nvPicPr>
          <p:blipFill>
            <a:blip r:embed="rId3"/>
            <a:stretch>
              <a:fillRect/>
            </a:stretch>
          </p:blipFill>
          <p:spPr>
            <a:xfrm>
              <a:off x="1561214" y="1913126"/>
              <a:ext cx="2743200" cy="869795"/>
            </a:xfrm>
            <a:prstGeom prst="rect">
              <a:avLst/>
            </a:prstGeom>
          </p:spPr>
        </p:pic>
        <p:sp>
          <p:nvSpPr>
            <p:cNvPr id="9" name="文字方塊 8">
              <a:extLst>
                <a:ext uri="{FF2B5EF4-FFF2-40B4-BE49-F238E27FC236}">
                  <a16:creationId xmlns:a16="http://schemas.microsoft.com/office/drawing/2014/main" id="{E3A7697B-0E84-98D4-DF25-7E32D1FF76F3}"/>
                </a:ext>
              </a:extLst>
            </p:cNvPr>
            <p:cNvSpPr txBox="1"/>
            <p:nvPr/>
          </p:nvSpPr>
          <p:spPr>
            <a:xfrm>
              <a:off x="2111766" y="2648320"/>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ES2486dc</a:t>
              </a:r>
              <a:endParaRPr lang="zh-TW" altLang="en-US"/>
            </a:p>
          </p:txBody>
        </p:sp>
      </p:grpSp>
      <p:grpSp>
        <p:nvGrpSpPr>
          <p:cNvPr id="14" name="群組 13">
            <a:extLst>
              <a:ext uri="{FF2B5EF4-FFF2-40B4-BE49-F238E27FC236}">
                <a16:creationId xmlns:a16="http://schemas.microsoft.com/office/drawing/2014/main" id="{26FEA799-8C76-3CA4-EE50-4B2459EE851F}"/>
              </a:ext>
            </a:extLst>
          </p:cNvPr>
          <p:cNvGrpSpPr/>
          <p:nvPr/>
        </p:nvGrpSpPr>
        <p:grpSpPr>
          <a:xfrm>
            <a:off x="3765697" y="1706575"/>
            <a:ext cx="2149550" cy="721572"/>
            <a:chOff x="4591493" y="1913125"/>
            <a:chExt cx="2743200" cy="1005106"/>
          </a:xfrm>
        </p:grpSpPr>
        <p:pic>
          <p:nvPicPr>
            <p:cNvPr id="11" name="圖片 10" descr="一張含有 電子產品, 電子裝置, 電腦 的圖片&#10;&#10;自動產生的描述">
              <a:extLst>
                <a:ext uri="{FF2B5EF4-FFF2-40B4-BE49-F238E27FC236}">
                  <a16:creationId xmlns:a16="http://schemas.microsoft.com/office/drawing/2014/main" id="{959B73DF-DBA6-0BA8-0CAA-AB2F5B9FCB04}"/>
                </a:ext>
              </a:extLst>
            </p:cNvPr>
            <p:cNvPicPr>
              <a:picLocks noChangeAspect="1"/>
            </p:cNvPicPr>
            <p:nvPr/>
          </p:nvPicPr>
          <p:blipFill>
            <a:blip r:embed="rId4"/>
            <a:stretch>
              <a:fillRect/>
            </a:stretch>
          </p:blipFill>
          <p:spPr>
            <a:xfrm>
              <a:off x="4591493" y="1913125"/>
              <a:ext cx="2743200" cy="869795"/>
            </a:xfrm>
            <a:prstGeom prst="rect">
              <a:avLst/>
            </a:prstGeom>
          </p:spPr>
        </p:pic>
        <p:sp>
          <p:nvSpPr>
            <p:cNvPr id="13" name="文字方塊 12">
              <a:extLst>
                <a:ext uri="{FF2B5EF4-FFF2-40B4-BE49-F238E27FC236}">
                  <a16:creationId xmlns:a16="http://schemas.microsoft.com/office/drawing/2014/main" id="{2724D8F5-48A0-E5B3-E93C-07A235640A9F}"/>
                </a:ext>
              </a:extLst>
            </p:cNvPr>
            <p:cNvSpPr txBox="1"/>
            <p:nvPr/>
          </p:nvSpPr>
          <p:spPr>
            <a:xfrm>
              <a:off x="5152678" y="2641232"/>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TDS-h2489FU</a:t>
              </a:r>
              <a:endParaRPr lang="zh-TW" altLang="en-US"/>
            </a:p>
          </p:txBody>
        </p:sp>
      </p:grpSp>
      <p:grpSp>
        <p:nvGrpSpPr>
          <p:cNvPr id="20" name="群組 19">
            <a:extLst>
              <a:ext uri="{FF2B5EF4-FFF2-40B4-BE49-F238E27FC236}">
                <a16:creationId xmlns:a16="http://schemas.microsoft.com/office/drawing/2014/main" id="{474E1E60-0E98-899A-9F28-47C372955E17}"/>
              </a:ext>
            </a:extLst>
          </p:cNvPr>
          <p:cNvGrpSpPr/>
          <p:nvPr/>
        </p:nvGrpSpPr>
        <p:grpSpPr>
          <a:xfrm>
            <a:off x="6095995" y="1710119"/>
            <a:ext cx="2149549" cy="714484"/>
            <a:chOff x="7435702" y="1913125"/>
            <a:chExt cx="2743200" cy="998018"/>
          </a:xfrm>
        </p:grpSpPr>
        <p:pic>
          <p:nvPicPr>
            <p:cNvPr id="17" name="圖片 16">
              <a:extLst>
                <a:ext uri="{FF2B5EF4-FFF2-40B4-BE49-F238E27FC236}">
                  <a16:creationId xmlns:a16="http://schemas.microsoft.com/office/drawing/2014/main" id="{BB67E0AD-2FF4-5B28-C042-5D3F85082672}"/>
                </a:ext>
              </a:extLst>
            </p:cNvPr>
            <p:cNvPicPr>
              <a:picLocks noChangeAspect="1"/>
            </p:cNvPicPr>
            <p:nvPr/>
          </p:nvPicPr>
          <p:blipFill>
            <a:blip r:embed="rId5"/>
            <a:stretch>
              <a:fillRect/>
            </a:stretch>
          </p:blipFill>
          <p:spPr>
            <a:xfrm>
              <a:off x="7435702" y="1913125"/>
              <a:ext cx="2743200" cy="869795"/>
            </a:xfrm>
            <a:prstGeom prst="rect">
              <a:avLst/>
            </a:prstGeom>
          </p:spPr>
        </p:pic>
        <p:sp>
          <p:nvSpPr>
            <p:cNvPr id="19" name="文字方塊 18">
              <a:extLst>
                <a:ext uri="{FF2B5EF4-FFF2-40B4-BE49-F238E27FC236}">
                  <a16:creationId xmlns:a16="http://schemas.microsoft.com/office/drawing/2014/main" id="{5619BCCD-8B91-22BC-B543-137DBBF72D68}"/>
                </a:ext>
              </a:extLst>
            </p:cNvPr>
            <p:cNvSpPr txBox="1"/>
            <p:nvPr/>
          </p:nvSpPr>
          <p:spPr>
            <a:xfrm>
              <a:off x="7989799" y="2634144"/>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TS-h2490FU</a:t>
              </a:r>
              <a:endParaRPr lang="zh-TW" altLang="en-US"/>
            </a:p>
          </p:txBody>
        </p:sp>
      </p:grpSp>
      <p:grpSp>
        <p:nvGrpSpPr>
          <p:cNvPr id="31" name="群組 30">
            <a:extLst>
              <a:ext uri="{FF2B5EF4-FFF2-40B4-BE49-F238E27FC236}">
                <a16:creationId xmlns:a16="http://schemas.microsoft.com/office/drawing/2014/main" id="{96660170-405A-F0C0-0419-C4AE4D92203A}"/>
              </a:ext>
            </a:extLst>
          </p:cNvPr>
          <p:cNvGrpSpPr/>
          <p:nvPr/>
        </p:nvGrpSpPr>
        <p:grpSpPr>
          <a:xfrm>
            <a:off x="1605515" y="2693203"/>
            <a:ext cx="1919179" cy="1305183"/>
            <a:chOff x="4866167" y="3059076"/>
            <a:chExt cx="2193852" cy="1464670"/>
          </a:xfrm>
        </p:grpSpPr>
        <p:pic>
          <p:nvPicPr>
            <p:cNvPr id="25" name="圖片 24" descr="一張含有 電子產品, 文字, 電子裝置, 螢幕擷取畫面 的圖片&#10;&#10;自動產生的描述">
              <a:extLst>
                <a:ext uri="{FF2B5EF4-FFF2-40B4-BE49-F238E27FC236}">
                  <a16:creationId xmlns:a16="http://schemas.microsoft.com/office/drawing/2014/main" id="{493A405F-42E2-B1CB-A1F5-60C15C1C6F6F}"/>
                </a:ext>
              </a:extLst>
            </p:cNvPr>
            <p:cNvPicPr>
              <a:picLocks noChangeAspect="1"/>
            </p:cNvPicPr>
            <p:nvPr/>
          </p:nvPicPr>
          <p:blipFill>
            <a:blip r:embed="rId6"/>
            <a:stretch>
              <a:fillRect/>
            </a:stretch>
          </p:blipFill>
          <p:spPr>
            <a:xfrm>
              <a:off x="4866167" y="3059076"/>
              <a:ext cx="2193852" cy="1368942"/>
            </a:xfrm>
            <a:prstGeom prst="rect">
              <a:avLst/>
            </a:prstGeom>
          </p:spPr>
        </p:pic>
        <p:sp>
          <p:nvSpPr>
            <p:cNvPr id="30" name="文字方塊 29">
              <a:extLst>
                <a:ext uri="{FF2B5EF4-FFF2-40B4-BE49-F238E27FC236}">
                  <a16:creationId xmlns:a16="http://schemas.microsoft.com/office/drawing/2014/main" id="{E3FF2A2D-2617-CCBB-D7C6-34089A99CB1C}"/>
                </a:ext>
              </a:extLst>
            </p:cNvPr>
            <p:cNvSpPr txBox="1"/>
            <p:nvPr/>
          </p:nvSpPr>
          <p:spPr>
            <a:xfrm>
              <a:off x="5145590" y="4246747"/>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TS-h1290FX</a:t>
              </a:r>
              <a:endParaRPr lang="en-US" altLang="zh-TW" sz="1200" b="1">
                <a:cs typeface="Arial"/>
              </a:endParaRPr>
            </a:p>
          </p:txBody>
        </p:sp>
      </p:grpSp>
      <p:grpSp>
        <p:nvGrpSpPr>
          <p:cNvPr id="35" name="群組 34">
            <a:extLst>
              <a:ext uri="{FF2B5EF4-FFF2-40B4-BE49-F238E27FC236}">
                <a16:creationId xmlns:a16="http://schemas.microsoft.com/office/drawing/2014/main" id="{3FFCFA90-BE8C-26A8-D046-5CFA020CBB08}"/>
              </a:ext>
            </a:extLst>
          </p:cNvPr>
          <p:cNvGrpSpPr/>
          <p:nvPr/>
        </p:nvGrpSpPr>
        <p:grpSpPr>
          <a:xfrm>
            <a:off x="3880883" y="2692318"/>
            <a:ext cx="1919178" cy="1306953"/>
            <a:chOff x="7630632" y="2917309"/>
            <a:chExt cx="2344480" cy="1555046"/>
          </a:xfrm>
        </p:grpSpPr>
        <p:pic>
          <p:nvPicPr>
            <p:cNvPr id="32" name="圖片 31" descr="一張含有 櫥櫃, 文件櫃, 設計, 黑與白 的圖片&#10;&#10;自動產生的描述">
              <a:extLst>
                <a:ext uri="{FF2B5EF4-FFF2-40B4-BE49-F238E27FC236}">
                  <a16:creationId xmlns:a16="http://schemas.microsoft.com/office/drawing/2014/main" id="{77CCE764-F6CD-F3A0-C585-D1133BB2E1C7}"/>
                </a:ext>
              </a:extLst>
            </p:cNvPr>
            <p:cNvPicPr>
              <a:picLocks noChangeAspect="1"/>
            </p:cNvPicPr>
            <p:nvPr/>
          </p:nvPicPr>
          <p:blipFill>
            <a:blip r:embed="rId7"/>
            <a:stretch>
              <a:fillRect/>
            </a:stretch>
          </p:blipFill>
          <p:spPr>
            <a:xfrm>
              <a:off x="7630632" y="2917309"/>
              <a:ext cx="2344480" cy="1466407"/>
            </a:xfrm>
            <a:prstGeom prst="rect">
              <a:avLst/>
            </a:prstGeom>
          </p:spPr>
        </p:pic>
        <p:sp>
          <p:nvSpPr>
            <p:cNvPr id="34" name="文字方塊 33">
              <a:extLst>
                <a:ext uri="{FF2B5EF4-FFF2-40B4-BE49-F238E27FC236}">
                  <a16:creationId xmlns:a16="http://schemas.microsoft.com/office/drawing/2014/main" id="{3C488DD1-7AD0-0CB5-B340-787222D2A949}"/>
                </a:ext>
              </a:extLst>
            </p:cNvPr>
            <p:cNvSpPr txBox="1"/>
            <p:nvPr/>
          </p:nvSpPr>
          <p:spPr>
            <a:xfrm>
              <a:off x="7991571" y="4195356"/>
              <a:ext cx="16380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TS-h3087XU-RP</a:t>
              </a:r>
              <a:endParaRPr lang="en-US" altLang="zh-TW" sz="1200" b="1">
                <a:cs typeface="Arial"/>
              </a:endParaRPr>
            </a:p>
          </p:txBody>
        </p:sp>
      </p:grpSp>
      <p:grpSp>
        <p:nvGrpSpPr>
          <p:cNvPr id="40" name="群組 39">
            <a:extLst>
              <a:ext uri="{FF2B5EF4-FFF2-40B4-BE49-F238E27FC236}">
                <a16:creationId xmlns:a16="http://schemas.microsoft.com/office/drawing/2014/main" id="{E24FAFC1-9EA0-2144-6B9B-963C11EEA5CA}"/>
              </a:ext>
            </a:extLst>
          </p:cNvPr>
          <p:cNvGrpSpPr/>
          <p:nvPr/>
        </p:nvGrpSpPr>
        <p:grpSpPr>
          <a:xfrm>
            <a:off x="6211181" y="2692335"/>
            <a:ext cx="1919177" cy="1306919"/>
            <a:chOff x="1561214" y="4086890"/>
            <a:chExt cx="2743200" cy="1714500"/>
          </a:xfrm>
        </p:grpSpPr>
        <p:pic>
          <p:nvPicPr>
            <p:cNvPr id="36" name="圖片 35">
              <a:extLst>
                <a:ext uri="{FF2B5EF4-FFF2-40B4-BE49-F238E27FC236}">
                  <a16:creationId xmlns:a16="http://schemas.microsoft.com/office/drawing/2014/main" id="{E0B9FF42-B4FB-A783-E7F3-543316001E46}"/>
                </a:ext>
              </a:extLst>
            </p:cNvPr>
            <p:cNvPicPr>
              <a:picLocks noChangeAspect="1"/>
            </p:cNvPicPr>
            <p:nvPr/>
          </p:nvPicPr>
          <p:blipFill>
            <a:blip r:embed="rId8"/>
            <a:stretch>
              <a:fillRect/>
            </a:stretch>
          </p:blipFill>
          <p:spPr>
            <a:xfrm>
              <a:off x="1561214" y="4086890"/>
              <a:ext cx="2743200" cy="1714500"/>
            </a:xfrm>
            <a:prstGeom prst="rect">
              <a:avLst/>
            </a:prstGeom>
          </p:spPr>
        </p:pic>
        <p:sp>
          <p:nvSpPr>
            <p:cNvPr id="39" name="文字方塊 38">
              <a:extLst>
                <a:ext uri="{FF2B5EF4-FFF2-40B4-BE49-F238E27FC236}">
                  <a16:creationId xmlns:a16="http://schemas.microsoft.com/office/drawing/2014/main" id="{FCCC429F-400A-9DFE-C5AB-424509B0F0EE}"/>
                </a:ext>
              </a:extLst>
            </p:cNvPr>
            <p:cNvSpPr txBox="1"/>
            <p:nvPr/>
          </p:nvSpPr>
          <p:spPr>
            <a:xfrm>
              <a:off x="1947904" y="5434260"/>
              <a:ext cx="1967375" cy="3633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TS-h2287XU-RP</a:t>
              </a:r>
              <a:endParaRPr lang="en-US" altLang="zh-TW" sz="1200" b="1">
                <a:cs typeface="Arial"/>
              </a:endParaRPr>
            </a:p>
          </p:txBody>
        </p:sp>
      </p:grpSp>
      <p:grpSp>
        <p:nvGrpSpPr>
          <p:cNvPr id="48" name="群組 47">
            <a:extLst>
              <a:ext uri="{FF2B5EF4-FFF2-40B4-BE49-F238E27FC236}">
                <a16:creationId xmlns:a16="http://schemas.microsoft.com/office/drawing/2014/main" id="{8BF74428-F96E-7B0A-7687-57A4F87384A3}"/>
              </a:ext>
            </a:extLst>
          </p:cNvPr>
          <p:cNvGrpSpPr/>
          <p:nvPr/>
        </p:nvGrpSpPr>
        <p:grpSpPr>
          <a:xfrm>
            <a:off x="1490329" y="4142657"/>
            <a:ext cx="2149550" cy="972142"/>
            <a:chOff x="7435702" y="4509242"/>
            <a:chExt cx="2743200" cy="1216499"/>
          </a:xfrm>
        </p:grpSpPr>
        <p:pic>
          <p:nvPicPr>
            <p:cNvPr id="45" name="圖片 44" descr="一張含有 文件櫃, 室內, 黑與白 的圖片&#10;&#10;自動產生的描述">
              <a:extLst>
                <a:ext uri="{FF2B5EF4-FFF2-40B4-BE49-F238E27FC236}">
                  <a16:creationId xmlns:a16="http://schemas.microsoft.com/office/drawing/2014/main" id="{26BD0D1E-2411-E759-AD57-53DFA7F9C5E8}"/>
                </a:ext>
              </a:extLst>
            </p:cNvPr>
            <p:cNvPicPr>
              <a:picLocks noChangeAspect="1"/>
            </p:cNvPicPr>
            <p:nvPr/>
          </p:nvPicPr>
          <p:blipFill>
            <a:blip r:embed="rId9"/>
            <a:stretch>
              <a:fillRect/>
            </a:stretch>
          </p:blipFill>
          <p:spPr>
            <a:xfrm>
              <a:off x="7435702" y="4509242"/>
              <a:ext cx="2743200" cy="869795"/>
            </a:xfrm>
            <a:prstGeom prst="rect">
              <a:avLst/>
            </a:prstGeom>
          </p:spPr>
        </p:pic>
        <p:sp>
          <p:nvSpPr>
            <p:cNvPr id="47" name="文字方塊 46">
              <a:extLst>
                <a:ext uri="{FF2B5EF4-FFF2-40B4-BE49-F238E27FC236}">
                  <a16:creationId xmlns:a16="http://schemas.microsoft.com/office/drawing/2014/main" id="{4A827528-7527-4B65-503D-9F278A37739E}"/>
                </a:ext>
              </a:extLst>
            </p:cNvPr>
            <p:cNvSpPr txBox="1"/>
            <p:nvPr/>
          </p:nvSpPr>
          <p:spPr>
            <a:xfrm>
              <a:off x="7849889" y="5379116"/>
              <a:ext cx="1909469" cy="346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TS-h2483XU-RP</a:t>
              </a:r>
              <a:endParaRPr lang="en-US" altLang="zh-TW" sz="1200" b="1">
                <a:cs typeface="Arial"/>
              </a:endParaRPr>
            </a:p>
          </p:txBody>
        </p:sp>
      </p:grpSp>
      <p:grpSp>
        <p:nvGrpSpPr>
          <p:cNvPr id="52" name="群組 51">
            <a:extLst>
              <a:ext uri="{FF2B5EF4-FFF2-40B4-BE49-F238E27FC236}">
                <a16:creationId xmlns:a16="http://schemas.microsoft.com/office/drawing/2014/main" id="{5D6EF04F-6F97-ACF5-F43A-1426911287DB}"/>
              </a:ext>
            </a:extLst>
          </p:cNvPr>
          <p:cNvGrpSpPr/>
          <p:nvPr/>
        </p:nvGrpSpPr>
        <p:grpSpPr>
          <a:xfrm>
            <a:off x="3823291" y="4130221"/>
            <a:ext cx="2034363" cy="997014"/>
            <a:chOff x="3607981" y="4066219"/>
            <a:chExt cx="2743200" cy="1087720"/>
          </a:xfrm>
        </p:grpSpPr>
        <p:pic>
          <p:nvPicPr>
            <p:cNvPr id="49" name="圖片 48" descr="一張含有 螢幕擷取畫面, 室內, 設計 的圖片&#10;&#10;自動產生的描述">
              <a:extLst>
                <a:ext uri="{FF2B5EF4-FFF2-40B4-BE49-F238E27FC236}">
                  <a16:creationId xmlns:a16="http://schemas.microsoft.com/office/drawing/2014/main" id="{91E7BCBC-A967-FA47-1705-11F9C74558A8}"/>
                </a:ext>
              </a:extLst>
            </p:cNvPr>
            <p:cNvPicPr>
              <a:picLocks noChangeAspect="1"/>
            </p:cNvPicPr>
            <p:nvPr/>
          </p:nvPicPr>
          <p:blipFill>
            <a:blip r:embed="rId10"/>
            <a:stretch>
              <a:fillRect/>
            </a:stretch>
          </p:blipFill>
          <p:spPr>
            <a:xfrm>
              <a:off x="3607981" y="4066219"/>
              <a:ext cx="2743200" cy="869795"/>
            </a:xfrm>
            <a:prstGeom prst="rect">
              <a:avLst/>
            </a:prstGeom>
          </p:spPr>
        </p:pic>
        <p:sp>
          <p:nvSpPr>
            <p:cNvPr id="51" name="文字方塊 50">
              <a:extLst>
                <a:ext uri="{FF2B5EF4-FFF2-40B4-BE49-F238E27FC236}">
                  <a16:creationId xmlns:a16="http://schemas.microsoft.com/office/drawing/2014/main" id="{F66AC77C-EB41-B0BA-BCDF-F7557E9BE165}"/>
                </a:ext>
              </a:extLst>
            </p:cNvPr>
            <p:cNvSpPr txBox="1"/>
            <p:nvPr/>
          </p:nvSpPr>
          <p:spPr>
            <a:xfrm>
              <a:off x="4080242" y="4851739"/>
              <a:ext cx="1806885" cy="302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TS-h1683XU-RP</a:t>
              </a:r>
              <a:endParaRPr lang="en-US" altLang="zh-TW" sz="1200" b="1">
                <a:cs typeface="Arial"/>
              </a:endParaRPr>
            </a:p>
          </p:txBody>
        </p:sp>
      </p:grpSp>
      <p:grpSp>
        <p:nvGrpSpPr>
          <p:cNvPr id="57" name="群組 56">
            <a:extLst>
              <a:ext uri="{FF2B5EF4-FFF2-40B4-BE49-F238E27FC236}">
                <a16:creationId xmlns:a16="http://schemas.microsoft.com/office/drawing/2014/main" id="{3C85E28D-D353-14F1-BDD0-DE2904790B90}"/>
              </a:ext>
            </a:extLst>
          </p:cNvPr>
          <p:cNvGrpSpPr/>
          <p:nvPr/>
        </p:nvGrpSpPr>
        <p:grpSpPr>
          <a:xfrm>
            <a:off x="6153587" y="4114645"/>
            <a:ext cx="2034364" cy="1028166"/>
            <a:chOff x="5548423" y="4013056"/>
            <a:chExt cx="2743200" cy="1184343"/>
          </a:xfrm>
        </p:grpSpPr>
        <p:pic>
          <p:nvPicPr>
            <p:cNvPr id="53" name="圖片 52" descr="一張含有 文件櫃, 室內, 黑與白 的圖片&#10;&#10;自動產生的描述">
              <a:extLst>
                <a:ext uri="{FF2B5EF4-FFF2-40B4-BE49-F238E27FC236}">
                  <a16:creationId xmlns:a16="http://schemas.microsoft.com/office/drawing/2014/main" id="{E6DCA8FB-F8B5-F462-50B0-94EE95C855C2}"/>
                </a:ext>
              </a:extLst>
            </p:cNvPr>
            <p:cNvPicPr>
              <a:picLocks noChangeAspect="1"/>
            </p:cNvPicPr>
            <p:nvPr/>
          </p:nvPicPr>
          <p:blipFill>
            <a:blip r:embed="rId11"/>
            <a:stretch>
              <a:fillRect/>
            </a:stretch>
          </p:blipFill>
          <p:spPr>
            <a:xfrm>
              <a:off x="5548423" y="4013056"/>
              <a:ext cx="2743200" cy="869795"/>
            </a:xfrm>
            <a:prstGeom prst="rect">
              <a:avLst/>
            </a:prstGeom>
          </p:spPr>
        </p:pic>
        <p:sp>
          <p:nvSpPr>
            <p:cNvPr id="56" name="文字方塊 55">
              <a:extLst>
                <a:ext uri="{FF2B5EF4-FFF2-40B4-BE49-F238E27FC236}">
                  <a16:creationId xmlns:a16="http://schemas.microsoft.com/office/drawing/2014/main" id="{E5D8349D-D0C9-C270-C8B3-814746F90037}"/>
                </a:ext>
              </a:extLst>
            </p:cNvPr>
            <p:cNvSpPr txBox="1"/>
            <p:nvPr/>
          </p:nvSpPr>
          <p:spPr>
            <a:xfrm>
              <a:off x="6068475" y="4878324"/>
              <a:ext cx="1711302" cy="319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TS-2483XU-RP</a:t>
              </a:r>
              <a:endParaRPr lang="en-US" altLang="zh-TW" sz="1200" b="1">
                <a:cs typeface="Arial"/>
              </a:endParaRPr>
            </a:p>
          </p:txBody>
        </p:sp>
      </p:grpSp>
      <p:grpSp>
        <p:nvGrpSpPr>
          <p:cNvPr id="65" name="群組 64">
            <a:extLst>
              <a:ext uri="{FF2B5EF4-FFF2-40B4-BE49-F238E27FC236}">
                <a16:creationId xmlns:a16="http://schemas.microsoft.com/office/drawing/2014/main" id="{B52664E1-05AD-9372-8D12-57D4888CD4BA}"/>
              </a:ext>
            </a:extLst>
          </p:cNvPr>
          <p:cNvGrpSpPr/>
          <p:nvPr/>
        </p:nvGrpSpPr>
        <p:grpSpPr>
          <a:xfrm>
            <a:off x="1463748" y="5222621"/>
            <a:ext cx="2202712" cy="974469"/>
            <a:chOff x="985284" y="5253521"/>
            <a:chExt cx="2743200" cy="1208902"/>
          </a:xfrm>
        </p:grpSpPr>
        <p:pic>
          <p:nvPicPr>
            <p:cNvPr id="62" name="圖片 61" descr="一張含有 文件櫃, 室內, 黑與白 的圖片&#10;&#10;自動產生的描述">
              <a:extLst>
                <a:ext uri="{FF2B5EF4-FFF2-40B4-BE49-F238E27FC236}">
                  <a16:creationId xmlns:a16="http://schemas.microsoft.com/office/drawing/2014/main" id="{82F0C7A3-1F73-3317-57D4-99D3CB7CC2DB}"/>
                </a:ext>
              </a:extLst>
            </p:cNvPr>
            <p:cNvPicPr>
              <a:picLocks noChangeAspect="1"/>
            </p:cNvPicPr>
            <p:nvPr/>
          </p:nvPicPr>
          <p:blipFill>
            <a:blip r:embed="rId12"/>
            <a:stretch>
              <a:fillRect/>
            </a:stretch>
          </p:blipFill>
          <p:spPr>
            <a:xfrm>
              <a:off x="985284" y="5253521"/>
              <a:ext cx="2743200" cy="869795"/>
            </a:xfrm>
            <a:prstGeom prst="rect">
              <a:avLst/>
            </a:prstGeom>
          </p:spPr>
        </p:pic>
        <p:sp>
          <p:nvSpPr>
            <p:cNvPr id="64" name="文字方塊 63">
              <a:extLst>
                <a:ext uri="{FF2B5EF4-FFF2-40B4-BE49-F238E27FC236}">
                  <a16:creationId xmlns:a16="http://schemas.microsoft.com/office/drawing/2014/main" id="{0F99C2C5-BE4A-26A6-6FA5-8D38A8A8BC69}"/>
                </a:ext>
              </a:extLst>
            </p:cNvPr>
            <p:cNvSpPr txBox="1"/>
            <p:nvPr/>
          </p:nvSpPr>
          <p:spPr>
            <a:xfrm>
              <a:off x="1502519" y="6118785"/>
              <a:ext cx="1716935" cy="3436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TS-h2477XU-RP</a:t>
              </a:r>
              <a:endParaRPr lang="en-US" altLang="zh-TW" sz="1200" b="1">
                <a:cs typeface="Arial"/>
              </a:endParaRPr>
            </a:p>
          </p:txBody>
        </p:sp>
      </p:grpSp>
      <p:grpSp>
        <p:nvGrpSpPr>
          <p:cNvPr id="69" name="群組 68">
            <a:extLst>
              <a:ext uri="{FF2B5EF4-FFF2-40B4-BE49-F238E27FC236}">
                <a16:creationId xmlns:a16="http://schemas.microsoft.com/office/drawing/2014/main" id="{8BE03CD4-9261-5410-A222-ED4D166268E4}"/>
              </a:ext>
            </a:extLst>
          </p:cNvPr>
          <p:cNvGrpSpPr/>
          <p:nvPr/>
        </p:nvGrpSpPr>
        <p:grpSpPr>
          <a:xfrm>
            <a:off x="3685953" y="5195976"/>
            <a:ext cx="2309038" cy="1027758"/>
            <a:chOff x="3351028" y="5209219"/>
            <a:chExt cx="2743200" cy="1055243"/>
          </a:xfrm>
        </p:grpSpPr>
        <p:pic>
          <p:nvPicPr>
            <p:cNvPr id="66" name="圖片 65" descr="一張含有 螢幕擷取畫面, 室內, 設計 的圖片&#10;&#10;自動產生的描述">
              <a:extLst>
                <a:ext uri="{FF2B5EF4-FFF2-40B4-BE49-F238E27FC236}">
                  <a16:creationId xmlns:a16="http://schemas.microsoft.com/office/drawing/2014/main" id="{207CDDA4-626A-9157-33BB-671279CFF802}"/>
                </a:ext>
              </a:extLst>
            </p:cNvPr>
            <p:cNvPicPr>
              <a:picLocks noChangeAspect="1"/>
            </p:cNvPicPr>
            <p:nvPr/>
          </p:nvPicPr>
          <p:blipFill>
            <a:blip r:embed="rId13"/>
            <a:stretch>
              <a:fillRect/>
            </a:stretch>
          </p:blipFill>
          <p:spPr>
            <a:xfrm>
              <a:off x="3351028" y="5209219"/>
              <a:ext cx="2743200" cy="869795"/>
            </a:xfrm>
            <a:prstGeom prst="rect">
              <a:avLst/>
            </a:prstGeom>
          </p:spPr>
        </p:pic>
        <p:sp>
          <p:nvSpPr>
            <p:cNvPr id="68" name="文字方塊 67">
              <a:extLst>
                <a:ext uri="{FF2B5EF4-FFF2-40B4-BE49-F238E27FC236}">
                  <a16:creationId xmlns:a16="http://schemas.microsoft.com/office/drawing/2014/main" id="{3BBBA7DA-4F80-58FC-95CE-277BF02D4B2F}"/>
                </a:ext>
              </a:extLst>
            </p:cNvPr>
            <p:cNvSpPr txBox="1"/>
            <p:nvPr/>
          </p:nvSpPr>
          <p:spPr>
            <a:xfrm>
              <a:off x="3917618" y="5980055"/>
              <a:ext cx="1599705" cy="2844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TS-h1677XU-RP</a:t>
              </a:r>
              <a:endParaRPr lang="en-US" altLang="zh-TW" sz="1200" b="1">
                <a:cs typeface="Arial"/>
              </a:endParaRPr>
            </a:p>
          </p:txBody>
        </p:sp>
      </p:grpSp>
      <p:grpSp>
        <p:nvGrpSpPr>
          <p:cNvPr id="73" name="群組 72">
            <a:extLst>
              <a:ext uri="{FF2B5EF4-FFF2-40B4-BE49-F238E27FC236}">
                <a16:creationId xmlns:a16="http://schemas.microsoft.com/office/drawing/2014/main" id="{33579308-D80C-5286-BEDD-CC5D853520A7}"/>
              </a:ext>
            </a:extLst>
          </p:cNvPr>
          <p:cNvGrpSpPr/>
          <p:nvPr/>
        </p:nvGrpSpPr>
        <p:grpSpPr>
          <a:xfrm>
            <a:off x="5971948" y="5218735"/>
            <a:ext cx="2397642" cy="982240"/>
            <a:chOff x="5504121" y="5138335"/>
            <a:chExt cx="2743200" cy="974059"/>
          </a:xfrm>
        </p:grpSpPr>
        <p:pic>
          <p:nvPicPr>
            <p:cNvPr id="70" name="圖片 69">
              <a:extLst>
                <a:ext uri="{FF2B5EF4-FFF2-40B4-BE49-F238E27FC236}">
                  <a16:creationId xmlns:a16="http://schemas.microsoft.com/office/drawing/2014/main" id="{912C63CF-A4A1-AF4E-490A-2543D0DB755E}"/>
                </a:ext>
              </a:extLst>
            </p:cNvPr>
            <p:cNvPicPr>
              <a:picLocks noChangeAspect="1"/>
            </p:cNvPicPr>
            <p:nvPr/>
          </p:nvPicPr>
          <p:blipFill>
            <a:blip r:embed="rId14"/>
            <a:stretch>
              <a:fillRect/>
            </a:stretch>
          </p:blipFill>
          <p:spPr>
            <a:xfrm>
              <a:off x="5504121" y="5138335"/>
              <a:ext cx="2743200" cy="869795"/>
            </a:xfrm>
            <a:prstGeom prst="rect">
              <a:avLst/>
            </a:prstGeom>
          </p:spPr>
        </p:pic>
        <p:sp>
          <p:nvSpPr>
            <p:cNvPr id="72" name="文字方塊 71">
              <a:extLst>
                <a:ext uri="{FF2B5EF4-FFF2-40B4-BE49-F238E27FC236}">
                  <a16:creationId xmlns:a16="http://schemas.microsoft.com/office/drawing/2014/main" id="{1B27A5A8-C467-F6F6-3EDC-FE4A3BD56289}"/>
                </a:ext>
              </a:extLst>
            </p:cNvPr>
            <p:cNvSpPr txBox="1"/>
            <p:nvPr/>
          </p:nvSpPr>
          <p:spPr>
            <a:xfrm>
              <a:off x="6065651" y="5837702"/>
              <a:ext cx="1623864" cy="274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TS-h1277XU-RP</a:t>
              </a:r>
              <a:endParaRPr lang="en-US" altLang="zh-TW" sz="1200" b="1">
                <a:cs typeface="Arial"/>
              </a:endParaRPr>
            </a:p>
          </p:txBody>
        </p:sp>
      </p:grpSp>
      <p:grpSp>
        <p:nvGrpSpPr>
          <p:cNvPr id="77" name="群組 76">
            <a:extLst>
              <a:ext uri="{FF2B5EF4-FFF2-40B4-BE49-F238E27FC236}">
                <a16:creationId xmlns:a16="http://schemas.microsoft.com/office/drawing/2014/main" id="{8C40C031-DA11-8808-55D7-0CB2271E6DD3}"/>
              </a:ext>
            </a:extLst>
          </p:cNvPr>
          <p:cNvGrpSpPr/>
          <p:nvPr/>
        </p:nvGrpSpPr>
        <p:grpSpPr>
          <a:xfrm>
            <a:off x="8357190" y="5297593"/>
            <a:ext cx="2149550" cy="824525"/>
            <a:chOff x="7931888" y="5306683"/>
            <a:chExt cx="2149550" cy="824525"/>
          </a:xfrm>
        </p:grpSpPr>
        <p:pic>
          <p:nvPicPr>
            <p:cNvPr id="74" name="圖片 73">
              <a:extLst>
                <a:ext uri="{FF2B5EF4-FFF2-40B4-BE49-F238E27FC236}">
                  <a16:creationId xmlns:a16="http://schemas.microsoft.com/office/drawing/2014/main" id="{38DD2BBE-CA5B-BE04-753C-4D7E83E9C2D6}"/>
                </a:ext>
              </a:extLst>
            </p:cNvPr>
            <p:cNvPicPr>
              <a:picLocks noChangeAspect="1"/>
            </p:cNvPicPr>
            <p:nvPr/>
          </p:nvPicPr>
          <p:blipFill>
            <a:blip r:embed="rId15"/>
            <a:stretch>
              <a:fillRect/>
            </a:stretch>
          </p:blipFill>
          <p:spPr>
            <a:xfrm>
              <a:off x="7931888" y="5306683"/>
              <a:ext cx="2149550" cy="683726"/>
            </a:xfrm>
            <a:prstGeom prst="rect">
              <a:avLst/>
            </a:prstGeom>
          </p:spPr>
        </p:pic>
        <p:sp>
          <p:nvSpPr>
            <p:cNvPr id="76" name="文字方塊 75">
              <a:extLst>
                <a:ext uri="{FF2B5EF4-FFF2-40B4-BE49-F238E27FC236}">
                  <a16:creationId xmlns:a16="http://schemas.microsoft.com/office/drawing/2014/main" id="{B0959A0D-F371-3D0B-7719-B2151213BE30}"/>
                </a:ext>
              </a:extLst>
            </p:cNvPr>
            <p:cNvSpPr txBox="1"/>
            <p:nvPr/>
          </p:nvSpPr>
          <p:spPr>
            <a:xfrm>
              <a:off x="8300409" y="5854209"/>
              <a:ext cx="14193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TS-855eU-RP</a:t>
              </a:r>
              <a:endParaRPr lang="en-US" altLang="zh-TW" sz="1200" b="1">
                <a:cs typeface="Arial"/>
              </a:endParaRPr>
            </a:p>
          </p:txBody>
        </p:sp>
      </p:grpSp>
      <p:grpSp>
        <p:nvGrpSpPr>
          <p:cNvPr id="81" name="群組 80">
            <a:extLst>
              <a:ext uri="{FF2B5EF4-FFF2-40B4-BE49-F238E27FC236}">
                <a16:creationId xmlns:a16="http://schemas.microsoft.com/office/drawing/2014/main" id="{9B38C9FE-3829-A7C5-BB02-1FFE10652C47}"/>
              </a:ext>
            </a:extLst>
          </p:cNvPr>
          <p:cNvGrpSpPr/>
          <p:nvPr/>
        </p:nvGrpSpPr>
        <p:grpSpPr>
          <a:xfrm>
            <a:off x="8472377" y="1401152"/>
            <a:ext cx="1919177" cy="1332419"/>
            <a:chOff x="8410354" y="1623680"/>
            <a:chExt cx="1919177" cy="1332419"/>
          </a:xfrm>
        </p:grpSpPr>
        <p:pic>
          <p:nvPicPr>
            <p:cNvPr id="78" name="圖片 77" descr="一張含有 電子產品, 電腦, 機器 的圖片&#10;&#10;自動產生的描述">
              <a:extLst>
                <a:ext uri="{FF2B5EF4-FFF2-40B4-BE49-F238E27FC236}">
                  <a16:creationId xmlns:a16="http://schemas.microsoft.com/office/drawing/2014/main" id="{C5D522E2-EA3D-8E5A-8475-27F6EED1278A}"/>
                </a:ext>
              </a:extLst>
            </p:cNvPr>
            <p:cNvPicPr>
              <a:picLocks noChangeAspect="1"/>
            </p:cNvPicPr>
            <p:nvPr/>
          </p:nvPicPr>
          <p:blipFill>
            <a:blip r:embed="rId16"/>
            <a:stretch>
              <a:fillRect/>
            </a:stretch>
          </p:blipFill>
          <p:spPr>
            <a:xfrm>
              <a:off x="8410354" y="1623680"/>
              <a:ext cx="1919177" cy="1085409"/>
            </a:xfrm>
            <a:prstGeom prst="rect">
              <a:avLst/>
            </a:prstGeom>
          </p:spPr>
        </p:pic>
        <p:sp>
          <p:nvSpPr>
            <p:cNvPr id="80" name="文字方塊 79">
              <a:extLst>
                <a:ext uri="{FF2B5EF4-FFF2-40B4-BE49-F238E27FC236}">
                  <a16:creationId xmlns:a16="http://schemas.microsoft.com/office/drawing/2014/main" id="{91E65875-91A1-F169-B200-0904AC0E3200}"/>
                </a:ext>
              </a:extLst>
            </p:cNvPr>
            <p:cNvSpPr txBox="1"/>
            <p:nvPr/>
          </p:nvSpPr>
          <p:spPr>
            <a:xfrm>
              <a:off x="8682658" y="2679100"/>
              <a:ext cx="1376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TVS-h1688X</a:t>
              </a:r>
              <a:endParaRPr lang="en-US" altLang="zh-TW" sz="1200" b="1">
                <a:cs typeface="Arial"/>
              </a:endParaRPr>
            </a:p>
          </p:txBody>
        </p:sp>
      </p:grpSp>
      <p:grpSp>
        <p:nvGrpSpPr>
          <p:cNvPr id="85" name="群組 84">
            <a:extLst>
              <a:ext uri="{FF2B5EF4-FFF2-40B4-BE49-F238E27FC236}">
                <a16:creationId xmlns:a16="http://schemas.microsoft.com/office/drawing/2014/main" id="{E782582A-A13B-B4FE-8DAF-6BA57BC6D95F}"/>
              </a:ext>
            </a:extLst>
          </p:cNvPr>
          <p:cNvGrpSpPr/>
          <p:nvPr/>
        </p:nvGrpSpPr>
        <p:grpSpPr>
          <a:xfrm>
            <a:off x="8627435" y="2731862"/>
            <a:ext cx="1609061" cy="1227865"/>
            <a:chOff x="8623005" y="2917308"/>
            <a:chExt cx="1609061" cy="1227865"/>
          </a:xfrm>
        </p:grpSpPr>
        <p:pic>
          <p:nvPicPr>
            <p:cNvPr id="82" name="圖片 81" descr="一張含有 電子產品, 機器, 電腦 的圖片&#10;&#10;自動產生的描述">
              <a:extLst>
                <a:ext uri="{FF2B5EF4-FFF2-40B4-BE49-F238E27FC236}">
                  <a16:creationId xmlns:a16="http://schemas.microsoft.com/office/drawing/2014/main" id="{178DAF6E-B4D6-4F6A-BA1D-2AF1D03BD1B5}"/>
                </a:ext>
              </a:extLst>
            </p:cNvPr>
            <p:cNvPicPr>
              <a:picLocks noChangeAspect="1"/>
            </p:cNvPicPr>
            <p:nvPr/>
          </p:nvPicPr>
          <p:blipFill>
            <a:blip r:embed="rId17"/>
            <a:stretch>
              <a:fillRect/>
            </a:stretch>
          </p:blipFill>
          <p:spPr>
            <a:xfrm>
              <a:off x="8623005" y="2917308"/>
              <a:ext cx="1609061" cy="1023384"/>
            </a:xfrm>
            <a:prstGeom prst="rect">
              <a:avLst/>
            </a:prstGeom>
          </p:spPr>
        </p:pic>
        <p:sp>
          <p:nvSpPr>
            <p:cNvPr id="84" name="文字方塊 83">
              <a:extLst>
                <a:ext uri="{FF2B5EF4-FFF2-40B4-BE49-F238E27FC236}">
                  <a16:creationId xmlns:a16="http://schemas.microsoft.com/office/drawing/2014/main" id="{213972F7-1A16-0293-F597-3392640682B7}"/>
                </a:ext>
              </a:extLst>
            </p:cNvPr>
            <p:cNvSpPr txBox="1"/>
            <p:nvPr/>
          </p:nvSpPr>
          <p:spPr>
            <a:xfrm>
              <a:off x="8746453" y="3868174"/>
              <a:ext cx="1376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TVS-h1288X</a:t>
              </a:r>
              <a:endParaRPr lang="en-US" altLang="zh-TW" sz="1200" b="1">
                <a:cs typeface="Arial"/>
              </a:endParaRPr>
            </a:p>
          </p:txBody>
        </p:sp>
      </p:grpSp>
      <p:grpSp>
        <p:nvGrpSpPr>
          <p:cNvPr id="89" name="群組 88">
            <a:extLst>
              <a:ext uri="{FF2B5EF4-FFF2-40B4-BE49-F238E27FC236}">
                <a16:creationId xmlns:a16="http://schemas.microsoft.com/office/drawing/2014/main" id="{E67F860F-32F4-8639-6E57-6A54646AF4C5}"/>
              </a:ext>
            </a:extLst>
          </p:cNvPr>
          <p:cNvGrpSpPr/>
          <p:nvPr/>
        </p:nvGrpSpPr>
        <p:grpSpPr>
          <a:xfrm>
            <a:off x="8560981" y="3978468"/>
            <a:ext cx="1741969" cy="1300521"/>
            <a:chOff x="8560982" y="4095750"/>
            <a:chExt cx="1741969" cy="1300521"/>
          </a:xfrm>
        </p:grpSpPr>
        <p:pic>
          <p:nvPicPr>
            <p:cNvPr id="86" name="圖片 85" descr="一張含有 電子產品, 電子裝置, 機器, 電腦 的圖片&#10;&#10;自動產生的描述">
              <a:extLst>
                <a:ext uri="{FF2B5EF4-FFF2-40B4-BE49-F238E27FC236}">
                  <a16:creationId xmlns:a16="http://schemas.microsoft.com/office/drawing/2014/main" id="{D8D52361-46CC-5690-5EAE-9D775F3F92AF}"/>
                </a:ext>
              </a:extLst>
            </p:cNvPr>
            <p:cNvPicPr>
              <a:picLocks noChangeAspect="1"/>
            </p:cNvPicPr>
            <p:nvPr/>
          </p:nvPicPr>
          <p:blipFill>
            <a:blip r:embed="rId18"/>
            <a:stretch>
              <a:fillRect/>
            </a:stretch>
          </p:blipFill>
          <p:spPr>
            <a:xfrm>
              <a:off x="8560982" y="4095750"/>
              <a:ext cx="1741969" cy="1094268"/>
            </a:xfrm>
            <a:prstGeom prst="rect">
              <a:avLst/>
            </a:prstGeom>
          </p:spPr>
        </p:pic>
        <p:sp>
          <p:nvSpPr>
            <p:cNvPr id="88" name="文字方塊 87">
              <a:extLst>
                <a:ext uri="{FF2B5EF4-FFF2-40B4-BE49-F238E27FC236}">
                  <a16:creationId xmlns:a16="http://schemas.microsoft.com/office/drawing/2014/main" id="{CCB7DE8B-B826-A536-7DFE-F1A016BFECAF}"/>
                </a:ext>
              </a:extLst>
            </p:cNvPr>
            <p:cNvSpPr txBox="1"/>
            <p:nvPr/>
          </p:nvSpPr>
          <p:spPr>
            <a:xfrm>
              <a:off x="8739365" y="5119272"/>
              <a:ext cx="13764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t>TS-h886</a:t>
              </a:r>
              <a:endParaRPr lang="en-US" altLang="zh-TW" sz="1200" b="1">
                <a:cs typeface="Arial"/>
              </a:endParaRPr>
            </a:p>
          </p:txBody>
        </p:sp>
      </p:grpSp>
      <p:sp>
        <p:nvSpPr>
          <p:cNvPr id="91" name="文字方塊 90">
            <a:extLst>
              <a:ext uri="{FF2B5EF4-FFF2-40B4-BE49-F238E27FC236}">
                <a16:creationId xmlns:a16="http://schemas.microsoft.com/office/drawing/2014/main" id="{A78FE5FA-759B-05FD-AA84-F74B12B62A5F}"/>
              </a:ext>
            </a:extLst>
          </p:cNvPr>
          <p:cNvSpPr txBox="1"/>
          <p:nvPr/>
        </p:nvSpPr>
        <p:spPr>
          <a:xfrm>
            <a:off x="1666207" y="6295166"/>
            <a:ext cx="8657568" cy="369332"/>
          </a:xfrm>
          <a:prstGeom prst="rect">
            <a:avLst/>
          </a:prstGeom>
          <a:solidFill>
            <a:srgbClr val="5B9BD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b="1" u="sng">
                <a:solidFill>
                  <a:schemeClr val="bg1"/>
                </a:solidFill>
                <a:hlinkClick r:id="rId19">
                  <a:extLst>
                    <a:ext uri="{A12FA001-AC4F-418D-AE19-62706E023703}">
                      <ahyp:hlinkClr xmlns:ahyp="http://schemas.microsoft.com/office/drawing/2018/hyperlinkcolor" val="tx"/>
                    </a:ext>
                  </a:extLst>
                </a:hlinkClick>
              </a:rPr>
              <a:t>More QNAP NAS </a:t>
            </a:r>
            <a:r>
              <a:rPr lang="en-US" altLang="zh-TW" b="1" u="sng">
                <a:solidFill>
                  <a:schemeClr val="bg1"/>
                </a:solidFill>
                <a:hlinkClick r:id="rId19">
                  <a:extLst>
                    <a:ext uri="{A12FA001-AC4F-418D-AE19-62706E023703}">
                      <ahyp:hlinkClr xmlns:ahyp="http://schemas.microsoft.com/office/drawing/2018/hyperlinkcolor" val="tx"/>
                    </a:ext>
                  </a:extLst>
                </a:hlinkClick>
              </a:rPr>
              <a:t>models </a:t>
            </a:r>
            <a:r>
              <a:rPr lang="en-US" altLang="zh-TW" b="1" u="sng">
                <a:solidFill>
                  <a:schemeClr val="bg1"/>
                </a:solidFill>
                <a:hlinkClick r:id="rId19">
                  <a:extLst>
                    <a:ext uri="{A12FA001-AC4F-418D-AE19-62706E023703}">
                      <ahyp:hlinkClr xmlns:ahyp="http://schemas.microsoft.com/office/drawing/2018/hyperlinkcolor" val="tx"/>
                    </a:ext>
                  </a:extLst>
                </a:hlinkClick>
              </a:rPr>
              <a:t>with QXG-25G2SF-E810 </a:t>
            </a:r>
            <a:r>
              <a:rPr lang="en-US" altLang="zh-TW" b="1" u="sng">
                <a:solidFill>
                  <a:schemeClr val="bg1"/>
                </a:solidFill>
                <a:hlinkClick r:id="rId19">
                  <a:extLst>
                    <a:ext uri="{A12FA001-AC4F-418D-AE19-62706E023703}">
                      <ahyp:hlinkClr xmlns:ahyp="http://schemas.microsoft.com/office/drawing/2018/hyperlinkcolor" val="tx"/>
                    </a:ext>
                  </a:extLst>
                </a:hlinkClick>
              </a:rPr>
              <a:t>support</a:t>
            </a:r>
            <a:r>
              <a:rPr lang="en-US" altLang="zh-TW" b="1" u="sng">
                <a:solidFill>
                  <a:schemeClr val="bg1"/>
                </a:solidFill>
              </a:rPr>
              <a:t> are available!</a:t>
            </a:r>
            <a:r>
              <a:rPr lang="en-US" altLang="zh-TW">
                <a:solidFill>
                  <a:schemeClr val="bg1"/>
                </a:solidFill>
              </a:rPr>
              <a:t>​</a:t>
            </a:r>
            <a:endParaRPr lang="en-US" altLang="zh-TW" sz="1600" b="1">
              <a:solidFill>
                <a:schemeClr val="bg1"/>
              </a:solidFill>
              <a:cs typeface="Arial"/>
            </a:endParaRPr>
          </a:p>
        </p:txBody>
      </p:sp>
    </p:spTree>
    <p:extLst>
      <p:ext uri="{BB962C8B-B14F-4D97-AF65-F5344CB8AC3E}">
        <p14:creationId xmlns:p14="http://schemas.microsoft.com/office/powerpoint/2010/main" val="2393528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0B687AFE-C9F6-B73D-B5CA-1D3A49DB09F4}"/>
              </a:ext>
            </a:extLst>
          </p:cNvPr>
          <p:cNvSpPr>
            <a:spLocks noGrp="1"/>
          </p:cNvSpPr>
          <p:nvPr>
            <p:ph type="title"/>
          </p:nvPr>
        </p:nvSpPr>
        <p:spPr>
          <a:xfrm>
            <a:off x="855920" y="72730"/>
            <a:ext cx="10374575" cy="1325563"/>
          </a:xfrm>
        </p:spPr>
        <p:txBody>
          <a:bodyPr>
            <a:normAutofit fontScale="90000"/>
          </a:bodyPr>
          <a:lstStyle/>
          <a:p>
            <a:r>
              <a:rPr lang="en-US" altLang="zh-TW" sz="3600">
                <a:latin typeface="+mj-lt"/>
                <a:ea typeface="+mj-ea"/>
              </a:rPr>
              <a:t>Coming Soon: QNAP 100GbE Network Switch </a:t>
            </a:r>
            <a:br>
              <a:rPr lang="en-US" altLang="zh-TW" sz="3600">
                <a:latin typeface="+mj-lt"/>
                <a:ea typeface="+mj-ea"/>
              </a:rPr>
            </a:br>
            <a:r>
              <a:rPr lang="en-US" altLang="zh-TW" sz="3600">
                <a:latin typeface="+mj-lt"/>
                <a:ea typeface="+mj-ea"/>
              </a:rPr>
              <a:t>(QSW-M7308R) with 4-Port 100GbE and 8-Port 25GbE</a:t>
            </a:r>
            <a:endParaRPr lang="zh-TW" altLang="en-US" sz="3600">
              <a:latin typeface="+mj-lt"/>
              <a:ea typeface="+mj-ea"/>
            </a:endParaRPr>
          </a:p>
        </p:txBody>
      </p:sp>
      <p:pic>
        <p:nvPicPr>
          <p:cNvPr id="2" name="圖片 1" descr="一張含有 電子產品, 電子工程, 電路, 電腦 的圖片&#10;&#10;自動產生的描述">
            <a:extLst>
              <a:ext uri="{FF2B5EF4-FFF2-40B4-BE49-F238E27FC236}">
                <a16:creationId xmlns:a16="http://schemas.microsoft.com/office/drawing/2014/main" id="{BBC8C680-9496-A935-3A19-43408C89BED4}"/>
              </a:ext>
            </a:extLst>
          </p:cNvPr>
          <p:cNvPicPr>
            <a:picLocks noChangeAspect="1"/>
          </p:cNvPicPr>
          <p:nvPr/>
        </p:nvPicPr>
        <p:blipFill>
          <a:blip r:embed="rId3"/>
          <a:stretch>
            <a:fillRect/>
          </a:stretch>
        </p:blipFill>
        <p:spPr>
          <a:xfrm>
            <a:off x="4172836" y="1875882"/>
            <a:ext cx="4165304" cy="1349573"/>
          </a:xfrm>
          <a:prstGeom prst="rect">
            <a:avLst/>
          </a:prstGeom>
          <a:effectLst>
            <a:outerShdw blurRad="50800" dist="38100" dir="5400000" algn="t" rotWithShape="0">
              <a:prstClr val="black">
                <a:alpha val="40000"/>
              </a:prstClr>
            </a:outerShdw>
          </a:effectLst>
        </p:spPr>
      </p:pic>
      <p:sp>
        <p:nvSpPr>
          <p:cNvPr id="6" name="內容版面配置區 2">
            <a:extLst>
              <a:ext uri="{FF2B5EF4-FFF2-40B4-BE49-F238E27FC236}">
                <a16:creationId xmlns:a16="http://schemas.microsoft.com/office/drawing/2014/main" id="{86C7609C-3B64-28D8-E1C4-113DF970758D}"/>
              </a:ext>
            </a:extLst>
          </p:cNvPr>
          <p:cNvSpPr txBox="1">
            <a:spLocks/>
          </p:cNvSpPr>
          <p:nvPr/>
        </p:nvSpPr>
        <p:spPr>
          <a:xfrm>
            <a:off x="3857182" y="3362498"/>
            <a:ext cx="7473295" cy="27908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None/>
            </a:pPr>
            <a:r>
              <a:rPr lang="en-US" altLang="zh-TW" sz="1600" b="1"/>
              <a:t>High-speed 100GbE managed switch</a:t>
            </a:r>
          </a:p>
          <a:p>
            <a:pPr marL="0" lvl="1" indent="0">
              <a:spcBef>
                <a:spcPts val="1000"/>
              </a:spcBef>
              <a:buNone/>
            </a:pPr>
            <a:r>
              <a:rPr lang="en-US" altLang="zh-TW" sz="2000" b="1">
                <a:solidFill>
                  <a:srgbClr val="5B9BD5"/>
                </a:solidFill>
              </a:rPr>
              <a:t>QSW-M7308R-4X</a:t>
            </a:r>
          </a:p>
          <a:p>
            <a:pPr marL="180975" lvl="1" indent="-180975"/>
            <a:r>
              <a:rPr lang="en-US" altLang="zh-TW" sz="1400"/>
              <a:t>4x 100GbE QSFP28 network ports (100G/10G/1G)</a:t>
            </a:r>
          </a:p>
          <a:p>
            <a:pPr marL="180975" lvl="1" indent="-180975"/>
            <a:r>
              <a:rPr lang="en-US" altLang="zh-TW" sz="1400"/>
              <a:t>8x 25GbE SFP28 network ports (25G/5G/2.5G/1G/100M)</a:t>
            </a:r>
          </a:p>
          <a:p>
            <a:pPr marL="180975" lvl="1" indent="-180975"/>
            <a:r>
              <a:rPr lang="en-US" altLang="zh-TW" sz="1400"/>
              <a:t>Total bandwidth up to 1200Gbps</a:t>
            </a:r>
          </a:p>
          <a:p>
            <a:pPr marL="180975" lvl="1" indent="-180975"/>
            <a:r>
              <a:rPr lang="en-US" altLang="zh-TW" sz="1400"/>
              <a:t>Record up to 32000 different MAC addresses and their corresponding interface information</a:t>
            </a:r>
          </a:p>
          <a:p>
            <a:pPr marL="180975" lvl="1" indent="-180975"/>
            <a:r>
              <a:rPr lang="en-US" altLang="zh-TW" sz="1400"/>
              <a:t>Equipped with L2 network management function</a:t>
            </a:r>
          </a:p>
          <a:p>
            <a:pPr marL="180975" lvl="1" indent="-180975"/>
            <a:r>
              <a:rPr lang="en-US" altLang="zh-TW" sz="1400"/>
              <a:t>Supports Forward Error Correction for seamless connection with QXG-25G2SF-E810</a:t>
            </a:r>
          </a:p>
          <a:p>
            <a:pPr marL="180975" lvl="1" indent="-180975"/>
            <a:r>
              <a:rPr lang="en-US" altLang="zh-TW" sz="1400"/>
              <a:t>Compliant with IEEE802.3az Energy Efficient Ethernet standard</a:t>
            </a:r>
          </a:p>
        </p:txBody>
      </p:sp>
      <p:sp>
        <p:nvSpPr>
          <p:cNvPr id="10" name="內容版面配置區 2">
            <a:extLst>
              <a:ext uri="{FF2B5EF4-FFF2-40B4-BE49-F238E27FC236}">
                <a16:creationId xmlns:a16="http://schemas.microsoft.com/office/drawing/2014/main" id="{467C78D8-E056-C25E-4C1B-72702E40FB63}"/>
              </a:ext>
            </a:extLst>
          </p:cNvPr>
          <p:cNvSpPr txBox="1">
            <a:spLocks/>
          </p:cNvSpPr>
          <p:nvPr/>
        </p:nvSpPr>
        <p:spPr>
          <a:xfrm>
            <a:off x="1464857" y="4038265"/>
            <a:ext cx="2155825" cy="336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1600" b="1"/>
              <a:t>QXG-25G2SF-E810</a:t>
            </a:r>
          </a:p>
        </p:txBody>
      </p:sp>
      <p:pic>
        <p:nvPicPr>
          <p:cNvPr id="11" name="圖片 10">
            <a:extLst>
              <a:ext uri="{FF2B5EF4-FFF2-40B4-BE49-F238E27FC236}">
                <a16:creationId xmlns:a16="http://schemas.microsoft.com/office/drawing/2014/main" id="{6F3F7A81-CB03-9C42-6448-E19CB6973F78}"/>
              </a:ext>
            </a:extLst>
          </p:cNvPr>
          <p:cNvPicPr>
            <a:picLocks noChangeAspect="1"/>
          </p:cNvPicPr>
          <p:nvPr/>
        </p:nvPicPr>
        <p:blipFill>
          <a:blip r:embed="rId4"/>
          <a:stretch>
            <a:fillRect/>
          </a:stretch>
        </p:blipFill>
        <p:spPr>
          <a:xfrm>
            <a:off x="1346607" y="2550668"/>
            <a:ext cx="2392325" cy="1495203"/>
          </a:xfrm>
          <a:prstGeom prst="rect">
            <a:avLst/>
          </a:prstGeom>
        </p:spPr>
      </p:pic>
      <p:sp>
        <p:nvSpPr>
          <p:cNvPr id="4" name="橢圓 3">
            <a:extLst>
              <a:ext uri="{FF2B5EF4-FFF2-40B4-BE49-F238E27FC236}">
                <a16:creationId xmlns:a16="http://schemas.microsoft.com/office/drawing/2014/main" id="{297551DD-708A-2CCE-EBB8-82C99AAEB4BE}"/>
              </a:ext>
            </a:extLst>
          </p:cNvPr>
          <p:cNvSpPr/>
          <p:nvPr/>
        </p:nvSpPr>
        <p:spPr>
          <a:xfrm>
            <a:off x="8016845" y="1587353"/>
            <a:ext cx="1860802" cy="1866893"/>
          </a:xfrm>
          <a:prstGeom prst="ellipse">
            <a:avLst/>
          </a:prstGeom>
          <a:solidFill>
            <a:srgbClr val="5B9BD5"/>
          </a:solidFill>
        </p:spPr>
        <p:txBody>
          <a:bodyPr vert="horz" lIns="91440" tIns="45720" rIns="91440" bIns="45720" rtlCol="0" anchor="ctr">
            <a:noAutofit/>
          </a:bodyPr>
          <a:lstStyle/>
          <a:p>
            <a:pPr algn="ctr">
              <a:lnSpc>
                <a:spcPct val="90000"/>
              </a:lnSpc>
              <a:spcBef>
                <a:spcPts val="1000"/>
              </a:spcBef>
            </a:pPr>
            <a:r>
              <a:rPr lang="en-US" altLang="zh-TW" b="1">
                <a:solidFill>
                  <a:schemeClr val="bg1"/>
                </a:solidFill>
              </a:rPr>
              <a:t>Available in October, 2023</a:t>
            </a:r>
            <a:endParaRPr lang="zh-TW" altLang="en-US">
              <a:solidFill>
                <a:schemeClr val="bg1"/>
              </a:solidFill>
            </a:endParaRPr>
          </a:p>
        </p:txBody>
      </p:sp>
    </p:spTree>
    <p:extLst>
      <p:ext uri="{BB962C8B-B14F-4D97-AF65-F5344CB8AC3E}">
        <p14:creationId xmlns:p14="http://schemas.microsoft.com/office/powerpoint/2010/main" val="3385221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666BC38F-777B-A399-4C16-1F72C59ABFE4}"/>
              </a:ext>
            </a:extLst>
          </p:cNvPr>
          <p:cNvSpPr/>
          <p:nvPr/>
        </p:nvSpPr>
        <p:spPr>
          <a:xfrm>
            <a:off x="7860964" y="3844063"/>
            <a:ext cx="2945588" cy="2589766"/>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矩形 17">
            <a:extLst>
              <a:ext uri="{FF2B5EF4-FFF2-40B4-BE49-F238E27FC236}">
                <a16:creationId xmlns:a16="http://schemas.microsoft.com/office/drawing/2014/main" id="{614C4C6E-A704-8F6D-D129-B6ECFCDE0E1E}"/>
              </a:ext>
            </a:extLst>
          </p:cNvPr>
          <p:cNvSpPr/>
          <p:nvPr/>
        </p:nvSpPr>
        <p:spPr>
          <a:xfrm>
            <a:off x="7860964" y="1589203"/>
            <a:ext cx="2945588" cy="2115206"/>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 name="矩形 2">
            <a:extLst>
              <a:ext uri="{FF2B5EF4-FFF2-40B4-BE49-F238E27FC236}">
                <a16:creationId xmlns:a16="http://schemas.microsoft.com/office/drawing/2014/main" id="{CFCD1A23-3100-4FC0-5931-D6B1D00D7106}"/>
              </a:ext>
            </a:extLst>
          </p:cNvPr>
          <p:cNvSpPr/>
          <p:nvPr/>
        </p:nvSpPr>
        <p:spPr>
          <a:xfrm>
            <a:off x="3668648" y="1589203"/>
            <a:ext cx="4039129" cy="2115206"/>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矩形 16">
            <a:extLst>
              <a:ext uri="{FF2B5EF4-FFF2-40B4-BE49-F238E27FC236}">
                <a16:creationId xmlns:a16="http://schemas.microsoft.com/office/drawing/2014/main" id="{CE6B7D49-B301-8B3B-56E4-7362366A179D}"/>
              </a:ext>
            </a:extLst>
          </p:cNvPr>
          <p:cNvSpPr/>
          <p:nvPr/>
        </p:nvSpPr>
        <p:spPr>
          <a:xfrm>
            <a:off x="3668648" y="3844063"/>
            <a:ext cx="4039129" cy="2589766"/>
          </a:xfrm>
          <a:prstGeom prst="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標題 14">
            <a:extLst>
              <a:ext uri="{FF2B5EF4-FFF2-40B4-BE49-F238E27FC236}">
                <a16:creationId xmlns:a16="http://schemas.microsoft.com/office/drawing/2014/main" id="{E0D9AD4D-7DB7-3CF4-C2EB-593D98FC0B18}"/>
              </a:ext>
            </a:extLst>
          </p:cNvPr>
          <p:cNvSpPr>
            <a:spLocks noGrp="1"/>
          </p:cNvSpPr>
          <p:nvPr>
            <p:ph type="title"/>
          </p:nvPr>
        </p:nvSpPr>
        <p:spPr/>
        <p:txBody>
          <a:bodyPr>
            <a:normAutofit/>
          </a:bodyPr>
          <a:lstStyle/>
          <a:p>
            <a:r>
              <a:rPr lang="en-US" altLang="zh-TW">
                <a:latin typeface="+mj-lt"/>
                <a:ea typeface="+mj-ea"/>
              </a:rPr>
              <a:t>QNAP offers a complete line of 10GbE/25GbE accessories</a:t>
            </a:r>
            <a:endParaRPr lang="zh-TW" altLang="en-US">
              <a:latin typeface="+mj-lt"/>
              <a:ea typeface="+mj-ea"/>
            </a:endParaRPr>
          </a:p>
        </p:txBody>
      </p:sp>
      <p:sp>
        <p:nvSpPr>
          <p:cNvPr id="4" name="內容版面配置區 2"/>
          <p:cNvSpPr>
            <a:spLocks noGrp="1"/>
          </p:cNvSpPr>
          <p:nvPr>
            <p:ph idx="4294967295"/>
          </p:nvPr>
        </p:nvSpPr>
        <p:spPr>
          <a:xfrm>
            <a:off x="1335635" y="5607051"/>
            <a:ext cx="2155825" cy="336550"/>
          </a:xfrm>
        </p:spPr>
        <p:txBody>
          <a:bodyPr>
            <a:normAutofit/>
          </a:bodyPr>
          <a:lstStyle/>
          <a:p>
            <a:pPr marL="0" indent="0">
              <a:buNone/>
            </a:pPr>
            <a:r>
              <a:rPr lang="en-US" altLang="zh-TW" sz="1600" b="1"/>
              <a:t>QXG-25G2SF-E810</a:t>
            </a:r>
          </a:p>
        </p:txBody>
      </p:sp>
      <p:sp>
        <p:nvSpPr>
          <p:cNvPr id="5" name="內容版面配置區 2"/>
          <p:cNvSpPr txBox="1">
            <a:spLocks/>
          </p:cNvSpPr>
          <p:nvPr/>
        </p:nvSpPr>
        <p:spPr>
          <a:xfrm>
            <a:off x="7975733" y="5175250"/>
            <a:ext cx="2716051" cy="10502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altLang="zh-TW" sz="1600" b="1">
                <a:solidFill>
                  <a:srgbClr val="5B9BD5"/>
                </a:solidFill>
              </a:rPr>
              <a:t>10GbE SR Transceiver</a:t>
            </a:r>
            <a:endParaRPr lang="en-US" altLang="zh-TW" sz="1400">
              <a:solidFill>
                <a:srgbClr val="000000"/>
              </a:solidFill>
            </a:endParaRPr>
          </a:p>
          <a:p>
            <a:pPr marL="285750" lvl="1" indent="-285750" algn="ctr">
              <a:spcBef>
                <a:spcPts val="1000"/>
              </a:spcBef>
            </a:pPr>
            <a:r>
              <a:rPr lang="en-US" sz="1400">
                <a:cs typeface="Arial"/>
              </a:rPr>
              <a:t>TRX-10GITSFPP-SR</a:t>
            </a:r>
          </a:p>
        </p:txBody>
      </p:sp>
      <p:sp>
        <p:nvSpPr>
          <p:cNvPr id="6" name="內容版面配置區 2"/>
          <p:cNvSpPr txBox="1">
            <a:spLocks/>
          </p:cNvSpPr>
          <p:nvPr/>
        </p:nvSpPr>
        <p:spPr>
          <a:xfrm>
            <a:off x="5346889" y="2177027"/>
            <a:ext cx="2801259" cy="10073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1600" b="1">
                <a:solidFill>
                  <a:srgbClr val="5B9BD5"/>
                </a:solidFill>
              </a:rPr>
              <a:t>25GbE SFP28 DAC</a:t>
            </a:r>
          </a:p>
          <a:p>
            <a:pPr marL="95250" indent="-95250"/>
            <a:r>
              <a:rPr lang="en-US" altLang="zh-TW" sz="1400"/>
              <a:t>CAB-DAC15M-SFP28</a:t>
            </a:r>
          </a:p>
          <a:p>
            <a:pPr marL="95250" indent="-95250"/>
            <a:r>
              <a:rPr lang="en-US" altLang="zh-TW" sz="1400"/>
              <a:t>CAB-DAC30M-SFP28</a:t>
            </a:r>
          </a:p>
        </p:txBody>
      </p:sp>
      <p:sp>
        <p:nvSpPr>
          <p:cNvPr id="8" name="內容版面配置區 2"/>
          <p:cNvSpPr txBox="1">
            <a:spLocks/>
          </p:cNvSpPr>
          <p:nvPr/>
        </p:nvSpPr>
        <p:spPr>
          <a:xfrm>
            <a:off x="5108675" y="4509207"/>
            <a:ext cx="2554630" cy="12605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1600" b="1">
                <a:solidFill>
                  <a:srgbClr val="5B9BD5"/>
                </a:solidFill>
              </a:rPr>
              <a:t>10GbE SFP+ DAC</a:t>
            </a:r>
          </a:p>
          <a:p>
            <a:r>
              <a:rPr lang="en-US" altLang="zh-TW" sz="1400"/>
              <a:t>CAB-DAC15M-SFPP</a:t>
            </a:r>
            <a:endParaRPr lang="en-US" altLang="zh-TW" sz="1400">
              <a:cs typeface="Arial"/>
            </a:endParaRPr>
          </a:p>
          <a:p>
            <a:r>
              <a:rPr lang="en-US" altLang="zh-TW" sz="1400"/>
              <a:t>CAB-DAC30M-SFPP</a:t>
            </a:r>
          </a:p>
          <a:p>
            <a:r>
              <a:rPr lang="en-US" altLang="zh-TW" sz="1400">
                <a:cs typeface="Arial"/>
              </a:rPr>
              <a:t>CAB-DAC50M-SFPP</a:t>
            </a:r>
          </a:p>
        </p:txBody>
      </p:sp>
      <p:sp>
        <p:nvSpPr>
          <p:cNvPr id="9" name="內容版面配置區 2"/>
          <p:cNvSpPr txBox="1">
            <a:spLocks/>
          </p:cNvSpPr>
          <p:nvPr/>
        </p:nvSpPr>
        <p:spPr>
          <a:xfrm>
            <a:off x="8075755" y="2799529"/>
            <a:ext cx="2516007" cy="9075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000"/>
              </a:spcBef>
              <a:buNone/>
            </a:pPr>
            <a:r>
              <a:rPr lang="en-US" altLang="zh-TW" sz="1600" b="1">
                <a:solidFill>
                  <a:srgbClr val="5B9BD5"/>
                </a:solidFill>
              </a:rPr>
              <a:t>25GbE SR Transceiver</a:t>
            </a:r>
          </a:p>
          <a:p>
            <a:pPr marL="177800" lvl="1" indent="-177800" algn="ctr">
              <a:spcBef>
                <a:spcPts val="1000"/>
              </a:spcBef>
            </a:pPr>
            <a:r>
              <a:rPr lang="en-US" sz="1400">
                <a:solidFill>
                  <a:srgbClr val="000000"/>
                </a:solidFill>
              </a:rPr>
              <a:t>TRX-25GSFP28-SR</a:t>
            </a:r>
            <a:endParaRPr lang="en-US" altLang="zh-TW" sz="1400">
              <a:solidFill>
                <a:srgbClr val="000000"/>
              </a:solidFill>
            </a:endParaRPr>
          </a:p>
        </p:txBody>
      </p:sp>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73076" y="1855891"/>
            <a:ext cx="1573814" cy="1581830"/>
          </a:xfrm>
          <a:prstGeom prst="rect">
            <a:avLst/>
          </a:prstGeom>
          <a:effectLst>
            <a:outerShdw blurRad="50800" dist="38100" dir="5400000" algn="t" rotWithShape="0">
              <a:prstClr val="black">
                <a:alpha val="40000"/>
              </a:prstClr>
            </a:outerShdw>
          </a:effectLst>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441216" y="1590714"/>
            <a:ext cx="1704021" cy="1278016"/>
          </a:xfrm>
          <a:prstGeom prst="rect">
            <a:avLst/>
          </a:prstGeom>
          <a:effectLst>
            <a:outerShdw blurRad="50800" dist="38100" dir="5400000" algn="t" rotWithShape="0">
              <a:prstClr val="black">
                <a:alpha val="40000"/>
              </a:prstClr>
            </a:outerShdw>
          </a:effectLst>
        </p:spPr>
      </p:pic>
      <p:pic>
        <p:nvPicPr>
          <p:cNvPr id="2" name="圖片 1" descr="一張含有 時尚配件, 連接器, 時尚 的圖片&#10;&#10;自動產生的描述">
            <a:extLst>
              <a:ext uri="{FF2B5EF4-FFF2-40B4-BE49-F238E27FC236}">
                <a16:creationId xmlns:a16="http://schemas.microsoft.com/office/drawing/2014/main" id="{AD7B5A59-2ED3-E0BE-AC76-6FA1BC067CA9}"/>
              </a:ext>
            </a:extLst>
          </p:cNvPr>
          <p:cNvPicPr>
            <a:picLocks noChangeAspect="1"/>
          </p:cNvPicPr>
          <p:nvPr/>
        </p:nvPicPr>
        <p:blipFill>
          <a:blip r:embed="rId5"/>
          <a:stretch>
            <a:fillRect/>
          </a:stretch>
        </p:blipFill>
        <p:spPr>
          <a:xfrm>
            <a:off x="3670570" y="4400145"/>
            <a:ext cx="1527243" cy="1543456"/>
          </a:xfrm>
          <a:prstGeom prst="rect">
            <a:avLst/>
          </a:prstGeom>
        </p:spPr>
      </p:pic>
      <p:pic>
        <p:nvPicPr>
          <p:cNvPr id="22" name="圖片 21" descr="一張含有 文字, 電池, 控制, 遠端存放庫 的圖片&#10;&#10;自動產生的描述">
            <a:extLst>
              <a:ext uri="{FF2B5EF4-FFF2-40B4-BE49-F238E27FC236}">
                <a16:creationId xmlns:a16="http://schemas.microsoft.com/office/drawing/2014/main" id="{DB1DD1FA-BE28-CBAC-8CE6-CE47E39A2C51}"/>
              </a:ext>
            </a:extLst>
          </p:cNvPr>
          <p:cNvPicPr>
            <a:picLocks noChangeAspect="1"/>
          </p:cNvPicPr>
          <p:nvPr/>
        </p:nvPicPr>
        <p:blipFill>
          <a:blip r:embed="rId6"/>
          <a:stretch>
            <a:fillRect/>
          </a:stretch>
        </p:blipFill>
        <p:spPr>
          <a:xfrm>
            <a:off x="8565623" y="4065634"/>
            <a:ext cx="1533757" cy="1000196"/>
          </a:xfrm>
          <a:prstGeom prst="rect">
            <a:avLst/>
          </a:prstGeom>
        </p:spPr>
      </p:pic>
      <p:pic>
        <p:nvPicPr>
          <p:cNvPr id="26" name="圖片 25" descr="一張含有 工程, 電子元件, 電子工程, 電路元件 的圖片&#10;&#10;自動產生的描述">
            <a:extLst>
              <a:ext uri="{FF2B5EF4-FFF2-40B4-BE49-F238E27FC236}">
                <a16:creationId xmlns:a16="http://schemas.microsoft.com/office/drawing/2014/main" id="{8E884D51-BBCC-8F50-5CC6-B1AC6E027FD7}"/>
              </a:ext>
            </a:extLst>
          </p:cNvPr>
          <p:cNvPicPr>
            <a:picLocks noChangeAspect="1"/>
          </p:cNvPicPr>
          <p:nvPr/>
        </p:nvPicPr>
        <p:blipFill>
          <a:blip r:embed="rId7"/>
          <a:stretch>
            <a:fillRect/>
          </a:stretch>
        </p:blipFill>
        <p:spPr>
          <a:xfrm>
            <a:off x="414413" y="3013937"/>
            <a:ext cx="3998271" cy="2508236"/>
          </a:xfrm>
          <a:prstGeom prst="rect">
            <a:avLst/>
          </a:prstGeom>
        </p:spPr>
      </p:pic>
    </p:spTree>
    <p:extLst>
      <p:ext uri="{BB962C8B-B14F-4D97-AF65-F5344CB8AC3E}">
        <p14:creationId xmlns:p14="http://schemas.microsoft.com/office/powerpoint/2010/main" val="492004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754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6722669" y="2185213"/>
            <a:ext cx="5029199" cy="895362"/>
          </a:xfrm>
        </p:spPr>
        <p:txBody>
          <a:bodyPr>
            <a:normAutofit/>
          </a:bodyPr>
          <a:lstStyle/>
          <a:p>
            <a:r>
              <a:rPr lang="en-US" altLang="zh-TW" sz="3600" b="1" dirty="0">
                <a:solidFill>
                  <a:srgbClr val="293237"/>
                </a:solidFill>
              </a:rPr>
              <a:t>Agenda</a:t>
            </a:r>
            <a:endParaRPr lang="zh-TW" altLang="en-US" sz="3600" b="1" dirty="0">
              <a:solidFill>
                <a:srgbClr val="293237"/>
              </a:solidFill>
            </a:endParaRPr>
          </a:p>
        </p:txBody>
      </p:sp>
      <p:sp>
        <p:nvSpPr>
          <p:cNvPr id="3" name="內容版面配置區 2"/>
          <p:cNvSpPr>
            <a:spLocks noGrp="1"/>
          </p:cNvSpPr>
          <p:nvPr>
            <p:ph idx="4294967295"/>
          </p:nvPr>
        </p:nvSpPr>
        <p:spPr>
          <a:xfrm>
            <a:off x="6722669" y="3080575"/>
            <a:ext cx="5469332" cy="1905128"/>
          </a:xfrm>
        </p:spPr>
        <p:txBody>
          <a:bodyPr>
            <a:normAutofit/>
          </a:bodyPr>
          <a:lstStyle/>
          <a:p>
            <a:r>
              <a:rPr lang="en-US" altLang="zh-TW" sz="2000" dirty="0">
                <a:solidFill>
                  <a:srgbClr val="293237"/>
                </a:solidFill>
              </a:rPr>
              <a:t>Product Specification</a:t>
            </a:r>
          </a:p>
          <a:p>
            <a:r>
              <a:rPr lang="en-US" altLang="zh-TW" sz="2000" dirty="0">
                <a:solidFill>
                  <a:srgbClr val="293237"/>
                </a:solidFill>
              </a:rPr>
              <a:t>QXG-25G2SF-E810</a:t>
            </a:r>
            <a:r>
              <a:rPr lang="zh-TW" altLang="en-US" sz="2000" dirty="0">
                <a:solidFill>
                  <a:srgbClr val="293237"/>
                </a:solidFill>
              </a:rPr>
              <a:t> </a:t>
            </a:r>
            <a:r>
              <a:rPr lang="en-US" altLang="zh-TW" sz="2000" dirty="0">
                <a:solidFill>
                  <a:srgbClr val="293237"/>
                </a:solidFill>
              </a:rPr>
              <a:t>Performance Test</a:t>
            </a:r>
          </a:p>
          <a:p>
            <a:r>
              <a:rPr lang="en-US" altLang="zh-TW" sz="2000" dirty="0">
                <a:solidFill>
                  <a:srgbClr val="293237"/>
                </a:solidFill>
              </a:rPr>
              <a:t>Build</a:t>
            </a:r>
            <a:r>
              <a:rPr lang="zh-TW" altLang="en-US" sz="2000" dirty="0">
                <a:solidFill>
                  <a:srgbClr val="293237"/>
                </a:solidFill>
              </a:rPr>
              <a:t> </a:t>
            </a:r>
            <a:r>
              <a:rPr lang="en-US" altLang="zh-TW" sz="2000" dirty="0">
                <a:solidFill>
                  <a:srgbClr val="293237"/>
                </a:solidFill>
              </a:rPr>
              <a:t>25GbE Network Environment</a:t>
            </a:r>
            <a:endParaRPr lang="zh-TW" altLang="en-US" sz="2000" dirty="0">
              <a:solidFill>
                <a:srgbClr val="293237"/>
              </a:solidFill>
            </a:endParaRPr>
          </a:p>
        </p:txBody>
      </p:sp>
    </p:spTree>
    <p:extLst>
      <p:ext uri="{BB962C8B-B14F-4D97-AF65-F5344CB8AC3E}">
        <p14:creationId xmlns:p14="http://schemas.microsoft.com/office/powerpoint/2010/main" val="2977166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idx="4294967295"/>
          </p:nvPr>
        </p:nvSpPr>
        <p:spPr>
          <a:xfrm>
            <a:off x="6985591" y="2020186"/>
            <a:ext cx="5206409" cy="1935126"/>
          </a:xfrm>
        </p:spPr>
        <p:txBody>
          <a:bodyPr>
            <a:normAutofit/>
          </a:bodyPr>
          <a:lstStyle/>
          <a:p>
            <a:r>
              <a:rPr lang="en-US" altLang="zh-TW" sz="4800" b="1" dirty="0">
                <a:solidFill>
                  <a:srgbClr val="293237"/>
                </a:solidFill>
              </a:rPr>
              <a:t>Product Specification</a:t>
            </a:r>
            <a:endParaRPr lang="zh-TW" altLang="en-US" sz="4800" b="1" dirty="0">
              <a:solidFill>
                <a:srgbClr val="293237"/>
              </a:solidFill>
            </a:endParaRPr>
          </a:p>
        </p:txBody>
      </p:sp>
    </p:spTree>
    <p:extLst>
      <p:ext uri="{BB962C8B-B14F-4D97-AF65-F5344CB8AC3E}">
        <p14:creationId xmlns:p14="http://schemas.microsoft.com/office/powerpoint/2010/main" val="362244274"/>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7904234" y="2116506"/>
            <a:ext cx="4110558" cy="1077218"/>
          </a:xfrm>
          <a:prstGeom prst="rect">
            <a:avLst/>
          </a:prstGeom>
          <a:noFill/>
        </p:spPr>
        <p:txBody>
          <a:bodyPr wrap="square" lIns="91440" tIns="45720" rIns="91440" bIns="45720" rtlCol="0" anchor="t">
            <a:spAutoFit/>
          </a:bodyPr>
          <a:lstStyle/>
          <a:p>
            <a:pPr marL="180975" indent="-180975">
              <a:buFont typeface="Arial" panose="020B0604020202020204" pitchFamily="34" charset="0"/>
              <a:buChar char="•"/>
            </a:pPr>
            <a:r>
              <a:rPr lang="en-US" altLang="zh-TW" sz="1600"/>
              <a:t>2 x SFP28 ports</a:t>
            </a:r>
          </a:p>
          <a:p>
            <a:pPr marL="180975" indent="-180975">
              <a:buFont typeface="Arial" panose="020B0604020202020204" pitchFamily="34" charset="0"/>
              <a:buChar char="•"/>
            </a:pPr>
            <a:r>
              <a:rPr lang="en-US" altLang="zh-TW" sz="1600"/>
              <a:t>Support 25GbE / 10 GbE dual Speed</a:t>
            </a:r>
          </a:p>
          <a:p>
            <a:pPr marL="180975" indent="-180975">
              <a:buFont typeface="Arial" panose="020B0604020202020204" pitchFamily="34" charset="0"/>
              <a:buChar char="•"/>
            </a:pPr>
            <a:r>
              <a:rPr lang="en-US" altLang="zh-TW" sz="1600"/>
              <a:t>Support PCIe Gen 4, and compatible with  PCIe Gen 3 </a:t>
            </a:r>
          </a:p>
        </p:txBody>
      </p:sp>
      <p:sp>
        <p:nvSpPr>
          <p:cNvPr id="27" name="文字方塊 26"/>
          <p:cNvSpPr txBox="1"/>
          <p:nvPr/>
        </p:nvSpPr>
        <p:spPr>
          <a:xfrm>
            <a:off x="7182196" y="1470175"/>
            <a:ext cx="4360041" cy="646331"/>
          </a:xfrm>
          <a:prstGeom prst="rect">
            <a:avLst/>
          </a:prstGeom>
          <a:noFill/>
        </p:spPr>
        <p:txBody>
          <a:bodyPr wrap="square" rtlCol="0">
            <a:spAutoFit/>
          </a:bodyPr>
          <a:lstStyle/>
          <a:p>
            <a:r>
              <a:rPr lang="en-US" altLang="zh-TW" b="1" u="sng" dirty="0">
                <a:ea typeface="+mj-ea"/>
              </a:rPr>
              <a:t>QXG-25G2SF-E810</a:t>
            </a:r>
          </a:p>
          <a:p>
            <a:r>
              <a:rPr lang="en-US" altLang="zh-TW" b="1" dirty="0"/>
              <a:t>Dual-Port 25GbE SFP28 Half-High NIC</a:t>
            </a:r>
          </a:p>
        </p:txBody>
      </p:sp>
      <p:sp>
        <p:nvSpPr>
          <p:cNvPr id="28" name="文字方塊 27"/>
          <p:cNvSpPr txBox="1"/>
          <p:nvPr/>
        </p:nvSpPr>
        <p:spPr>
          <a:xfrm>
            <a:off x="8729331" y="4909220"/>
            <a:ext cx="3789636" cy="338554"/>
          </a:xfrm>
          <a:prstGeom prst="rect">
            <a:avLst/>
          </a:prstGeom>
          <a:noFill/>
        </p:spPr>
        <p:txBody>
          <a:bodyPr wrap="square" lIns="91440" tIns="45720" rIns="91440" bIns="45720" rtlCol="0" anchor="t">
            <a:spAutoFit/>
          </a:bodyPr>
          <a:lstStyle>
            <a:defPPr>
              <a:defRPr lang="zh-TW"/>
            </a:defPPr>
            <a:lvl1pPr>
              <a:defRPr sz="1200"/>
            </a:lvl1pPr>
          </a:lstStyle>
          <a:p>
            <a:r>
              <a:rPr lang="en-US" altLang="zh-TW" sz="1600" dirty="0"/>
              <a:t>Intel</a:t>
            </a:r>
            <a:r>
              <a:rPr lang="en-US" altLang="zh-TW" sz="1600" baseline="30000" dirty="0"/>
              <a:t>®</a:t>
            </a:r>
            <a:r>
              <a:rPr lang="en-US" altLang="zh-TW" sz="1600" dirty="0"/>
              <a:t> E810-XXVAM2 Network Chip</a:t>
            </a:r>
          </a:p>
        </p:txBody>
      </p:sp>
      <p:sp>
        <p:nvSpPr>
          <p:cNvPr id="7" name="文字方塊 6"/>
          <p:cNvSpPr txBox="1"/>
          <p:nvPr/>
        </p:nvSpPr>
        <p:spPr>
          <a:xfrm>
            <a:off x="407323" y="4786110"/>
            <a:ext cx="2951645" cy="584775"/>
          </a:xfrm>
          <a:prstGeom prst="rect">
            <a:avLst/>
          </a:prstGeom>
          <a:noFill/>
        </p:spPr>
        <p:txBody>
          <a:bodyPr wrap="square" lIns="91440" tIns="45720" rIns="91440" bIns="45720" rtlCol="0" anchor="t">
            <a:spAutoFit/>
          </a:bodyPr>
          <a:lstStyle/>
          <a:p>
            <a:pPr algn="r"/>
            <a:r>
              <a:rPr lang="en-US" altLang="zh-TW" sz="1600"/>
              <a:t>Optional accessory available:</a:t>
            </a:r>
          </a:p>
          <a:p>
            <a:pPr algn="r"/>
            <a:r>
              <a:rPr lang="en-US" altLang="zh-TW" sz="1600"/>
              <a:t>25GbE SFP28 DAC Cable</a:t>
            </a:r>
          </a:p>
        </p:txBody>
      </p:sp>
      <p:sp>
        <p:nvSpPr>
          <p:cNvPr id="8" name="標題 7">
            <a:extLst>
              <a:ext uri="{FF2B5EF4-FFF2-40B4-BE49-F238E27FC236}">
                <a16:creationId xmlns:a16="http://schemas.microsoft.com/office/drawing/2014/main" id="{214E229A-52C1-40F2-7E11-81C198F595A6}"/>
              </a:ext>
            </a:extLst>
          </p:cNvPr>
          <p:cNvSpPr>
            <a:spLocks noGrp="1"/>
          </p:cNvSpPr>
          <p:nvPr>
            <p:ph type="title" idx="4294967295"/>
          </p:nvPr>
        </p:nvSpPr>
        <p:spPr>
          <a:xfrm>
            <a:off x="1" y="3963"/>
            <a:ext cx="12192000" cy="1213923"/>
          </a:xfrm>
        </p:spPr>
        <p:txBody>
          <a:bodyPr>
            <a:noAutofit/>
          </a:bodyPr>
          <a:lstStyle/>
          <a:p>
            <a:pPr algn="ctr">
              <a:lnSpc>
                <a:spcPct val="100000"/>
              </a:lnSpc>
            </a:pPr>
            <a:r>
              <a:rPr lang="en-US" altLang="zh-TW" sz="4000" b="1" dirty="0">
                <a:solidFill>
                  <a:srgbClr val="293237"/>
                </a:solidFill>
              </a:rPr>
              <a:t>New 25GbE High Speed Network Interface Card QXG-25G2SF-E810</a:t>
            </a:r>
            <a:endParaRPr lang="zh-TW" altLang="en-US" sz="4000" b="1" dirty="0">
              <a:solidFill>
                <a:srgbClr val="293237"/>
              </a:solidFill>
            </a:endParaRPr>
          </a:p>
        </p:txBody>
      </p:sp>
      <p:pic>
        <p:nvPicPr>
          <p:cNvPr id="9" name="圖片 8">
            <a:extLst>
              <a:ext uri="{FF2B5EF4-FFF2-40B4-BE49-F238E27FC236}">
                <a16:creationId xmlns:a16="http://schemas.microsoft.com/office/drawing/2014/main" id="{27D3A90F-1E0B-62A2-D462-0BD9543B2F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045"/>
          <a:stretch/>
        </p:blipFill>
        <p:spPr>
          <a:xfrm>
            <a:off x="3105915" y="4138167"/>
            <a:ext cx="2000543" cy="1788658"/>
          </a:xfrm>
          <a:prstGeom prst="rect">
            <a:avLst/>
          </a:prstGeom>
          <a:effectLst>
            <a:outerShdw blurRad="63500" sx="102000" sy="102000" algn="ctr" rotWithShape="0">
              <a:prstClr val="black">
                <a:alpha val="40000"/>
              </a:prstClr>
            </a:outerShdw>
          </a:effectLst>
        </p:spPr>
      </p:pic>
      <p:pic>
        <p:nvPicPr>
          <p:cNvPr id="3" name="圖形 2">
            <a:extLst>
              <a:ext uri="{FF2B5EF4-FFF2-40B4-BE49-F238E27FC236}">
                <a16:creationId xmlns:a16="http://schemas.microsoft.com/office/drawing/2014/main" id="{BA58FDB9-E053-625A-4EB0-08C3684A5D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7033" y="4236280"/>
            <a:ext cx="2661032" cy="17404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83943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282" y="1368080"/>
            <a:ext cx="7429437" cy="4644224"/>
          </a:xfrm>
          <a:prstGeom prst="rect">
            <a:avLst/>
          </a:prstGeom>
          <a:effectLst>
            <a:outerShdw blurRad="63500" sx="102000" sy="102000" algn="ctr" rotWithShape="0">
              <a:prstClr val="black">
                <a:alpha val="40000"/>
              </a:prstClr>
            </a:outerShdw>
          </a:effectLst>
        </p:spPr>
      </p:pic>
      <p:sp>
        <p:nvSpPr>
          <p:cNvPr id="9" name="矩形 8"/>
          <p:cNvSpPr/>
          <p:nvPr/>
        </p:nvSpPr>
        <p:spPr>
          <a:xfrm>
            <a:off x="6096000" y="2256613"/>
            <a:ext cx="4398961" cy="338554"/>
          </a:xfrm>
          <a:prstGeom prst="rect">
            <a:avLst/>
          </a:prstGeom>
        </p:spPr>
        <p:txBody>
          <a:bodyPr wrap="none">
            <a:spAutoFit/>
          </a:bodyPr>
          <a:lstStyle/>
          <a:p>
            <a:r>
              <a:rPr lang="en-US" altLang="zh-TW" sz="1600" b="1" dirty="0"/>
              <a:t>Pre-installed half-height low profile bracket</a:t>
            </a:r>
          </a:p>
        </p:txBody>
      </p:sp>
      <p:sp>
        <p:nvSpPr>
          <p:cNvPr id="14" name="矩形 13"/>
          <p:cNvSpPr/>
          <p:nvPr/>
        </p:nvSpPr>
        <p:spPr>
          <a:xfrm>
            <a:off x="5055677" y="1863600"/>
            <a:ext cx="3909532" cy="338554"/>
          </a:xfrm>
          <a:prstGeom prst="rect">
            <a:avLst/>
          </a:prstGeom>
        </p:spPr>
        <p:txBody>
          <a:bodyPr wrap="none">
            <a:spAutoFit/>
          </a:bodyPr>
          <a:lstStyle/>
          <a:p>
            <a:r>
              <a:rPr lang="en-US" altLang="zh-TW" sz="1600" b="1" dirty="0"/>
              <a:t>Bracket for certain QNAP NAS models</a:t>
            </a:r>
          </a:p>
        </p:txBody>
      </p:sp>
      <p:cxnSp>
        <p:nvCxnSpPr>
          <p:cNvPr id="15" name="肘形接點 14"/>
          <p:cNvCxnSpPr>
            <a:cxnSpLocks/>
          </p:cNvCxnSpPr>
          <p:nvPr/>
        </p:nvCxnSpPr>
        <p:spPr>
          <a:xfrm rot="10800000" flipV="1">
            <a:off x="4316207" y="2032877"/>
            <a:ext cx="739470" cy="511269"/>
          </a:xfrm>
          <a:prstGeom prst="bentConnector2">
            <a:avLst/>
          </a:prstGeom>
          <a:ln w="38100">
            <a:solidFill>
              <a:srgbClr val="708693"/>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3402972" y="6187017"/>
            <a:ext cx="3151825" cy="338554"/>
          </a:xfrm>
          <a:prstGeom prst="rect">
            <a:avLst/>
          </a:prstGeom>
        </p:spPr>
        <p:txBody>
          <a:bodyPr wrap="none">
            <a:spAutoFit/>
          </a:bodyPr>
          <a:lstStyle/>
          <a:p>
            <a:r>
              <a:rPr lang="en-US" altLang="zh-TW" sz="1600" b="1"/>
              <a:t>Full-height bracket is included</a:t>
            </a:r>
          </a:p>
        </p:txBody>
      </p:sp>
      <p:cxnSp>
        <p:nvCxnSpPr>
          <p:cNvPr id="19" name="肘形接點 18"/>
          <p:cNvCxnSpPr>
            <a:cxnSpLocks/>
            <a:stCxn id="18" idx="1"/>
          </p:cNvCxnSpPr>
          <p:nvPr/>
        </p:nvCxnSpPr>
        <p:spPr>
          <a:xfrm rot="10800000">
            <a:off x="3075146" y="5888366"/>
            <a:ext cx="327826" cy="467928"/>
          </a:xfrm>
          <a:prstGeom prst="bentConnector2">
            <a:avLst/>
          </a:prstGeom>
          <a:ln w="38100">
            <a:solidFill>
              <a:srgbClr val="70869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標題 3">
            <a:extLst>
              <a:ext uri="{FF2B5EF4-FFF2-40B4-BE49-F238E27FC236}">
                <a16:creationId xmlns:a16="http://schemas.microsoft.com/office/drawing/2014/main" id="{3BBF8C84-D4C9-99BC-D031-9BCE8B175FFA}"/>
              </a:ext>
            </a:extLst>
          </p:cNvPr>
          <p:cNvSpPr>
            <a:spLocks noGrp="1"/>
          </p:cNvSpPr>
          <p:nvPr>
            <p:ph type="title"/>
          </p:nvPr>
        </p:nvSpPr>
        <p:spPr>
          <a:xfrm>
            <a:off x="743102" y="0"/>
            <a:ext cx="10857495" cy="1371599"/>
          </a:xfrm>
        </p:spPr>
        <p:txBody>
          <a:bodyPr>
            <a:normAutofit fontScale="90000"/>
          </a:bodyPr>
          <a:lstStyle/>
          <a:p>
            <a:pPr>
              <a:lnSpc>
                <a:spcPct val="100000"/>
              </a:lnSpc>
            </a:pPr>
            <a:r>
              <a:rPr lang="en-US" altLang="zh-TW" sz="3600" dirty="0">
                <a:latin typeface="+mj-lt"/>
                <a:ea typeface="+mj-ea"/>
              </a:rPr>
              <a:t>QXG-25G2SF-E810 with various brackets for installation in any kind of NAS and PC/server chassis</a:t>
            </a:r>
            <a:endParaRPr lang="zh-TW" altLang="en-US" sz="3600" dirty="0">
              <a:latin typeface="+mj-lt"/>
              <a:ea typeface="+mj-ea"/>
            </a:endParaRPr>
          </a:p>
        </p:txBody>
      </p:sp>
      <p:cxnSp>
        <p:nvCxnSpPr>
          <p:cNvPr id="8" name="肘形接點 14">
            <a:extLst>
              <a:ext uri="{FF2B5EF4-FFF2-40B4-BE49-F238E27FC236}">
                <a16:creationId xmlns:a16="http://schemas.microsoft.com/office/drawing/2014/main" id="{95306720-001D-EAE3-43C0-D1483D1D8A19}"/>
              </a:ext>
            </a:extLst>
          </p:cNvPr>
          <p:cNvCxnSpPr>
            <a:cxnSpLocks/>
          </p:cNvCxnSpPr>
          <p:nvPr/>
        </p:nvCxnSpPr>
        <p:spPr>
          <a:xfrm rot="10800000" flipV="1">
            <a:off x="5356530" y="2430190"/>
            <a:ext cx="739470" cy="511269"/>
          </a:xfrm>
          <a:prstGeom prst="bentConnector2">
            <a:avLst/>
          </a:prstGeom>
          <a:ln w="38100">
            <a:solidFill>
              <a:srgbClr val="70869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721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116" y="1882891"/>
            <a:ext cx="7409769" cy="4631930"/>
          </a:xfrm>
          <a:prstGeom prst="rect">
            <a:avLst/>
          </a:prstGeom>
          <a:effectLst>
            <a:outerShdw blurRad="63500" sx="102000" sy="102000" algn="ctr" rotWithShape="0">
              <a:prstClr val="black">
                <a:alpha val="40000"/>
              </a:prstClr>
            </a:outerShdw>
          </a:effectLst>
        </p:spPr>
      </p:pic>
      <p:sp>
        <p:nvSpPr>
          <p:cNvPr id="6" name="矩形 5"/>
          <p:cNvSpPr/>
          <p:nvPr/>
        </p:nvSpPr>
        <p:spPr>
          <a:xfrm>
            <a:off x="4567578" y="5840452"/>
            <a:ext cx="6202022" cy="523220"/>
          </a:xfrm>
          <a:prstGeom prst="rect">
            <a:avLst/>
          </a:prstGeom>
        </p:spPr>
        <p:txBody>
          <a:bodyPr wrap="square">
            <a:spAutoFit/>
          </a:bodyPr>
          <a:lstStyle/>
          <a:p>
            <a:r>
              <a:rPr lang="en-US" altLang="zh-TW" sz="1400" b="1" dirty="0">
                <a:solidFill>
                  <a:srgbClr val="FF3399"/>
                </a:solidFill>
              </a:rPr>
              <a:t>PCI Express 4.0 x8 bus (backward support for PCI Express 3.0)</a:t>
            </a:r>
          </a:p>
          <a:p>
            <a:r>
              <a:rPr lang="en-US" altLang="zh-TW" sz="1400" b="1" dirty="0">
                <a:solidFill>
                  <a:srgbClr val="FF3399"/>
                </a:solidFill>
              </a:rPr>
              <a:t>The interface provides up to 128Gbit/s bandwidth</a:t>
            </a:r>
          </a:p>
        </p:txBody>
      </p:sp>
      <p:sp>
        <p:nvSpPr>
          <p:cNvPr id="8" name="矩形 7"/>
          <p:cNvSpPr/>
          <p:nvPr/>
        </p:nvSpPr>
        <p:spPr>
          <a:xfrm>
            <a:off x="5986130" y="2188265"/>
            <a:ext cx="3157871" cy="2755875"/>
          </a:xfrm>
          <a:prstGeom prst="rect">
            <a:avLst/>
          </a:prstGeom>
          <a:solidFill>
            <a:srgbClr val="92D050">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446028" y="1447004"/>
            <a:ext cx="9856380" cy="523220"/>
          </a:xfrm>
          <a:prstGeom prst="rect">
            <a:avLst/>
          </a:prstGeom>
        </p:spPr>
        <p:txBody>
          <a:bodyPr wrap="square" lIns="91440" tIns="45720" rIns="91440" bIns="45720" anchor="t">
            <a:spAutoFit/>
          </a:bodyPr>
          <a:lstStyle/>
          <a:p>
            <a:r>
              <a:rPr lang="en-US" altLang="zh-TW" sz="1400" b="1" dirty="0">
                <a:solidFill>
                  <a:srgbClr val="456A1C"/>
                </a:solidFill>
              </a:rPr>
              <a:t>Heatsink cooling module</a:t>
            </a:r>
            <a:r>
              <a:rPr lang="zh-TW" altLang="en-US" sz="1400" b="1" dirty="0">
                <a:solidFill>
                  <a:srgbClr val="456A1C"/>
                </a:solidFill>
              </a:rPr>
              <a:t>: </a:t>
            </a:r>
            <a:r>
              <a:rPr lang="en-US" altLang="zh-TW" sz="1400" dirty="0">
                <a:solidFill>
                  <a:srgbClr val="456A1C"/>
                </a:solidFill>
              </a:rPr>
              <a:t>Maximum contact area with the cooling fan, achieving the optimal heat dissipation.</a:t>
            </a:r>
          </a:p>
          <a:p>
            <a:r>
              <a:rPr lang="en-US" altLang="zh-TW" sz="1400" b="1" dirty="0">
                <a:solidFill>
                  <a:srgbClr val="456A1C"/>
                </a:solidFill>
              </a:rPr>
              <a:t>Fan</a:t>
            </a:r>
            <a:r>
              <a:rPr lang="zh-TW" altLang="en-US" sz="1400" b="1" dirty="0">
                <a:solidFill>
                  <a:srgbClr val="456A1C"/>
                </a:solidFill>
              </a:rPr>
              <a:t>: </a:t>
            </a:r>
            <a:r>
              <a:rPr lang="en-US" altLang="zh-TW" sz="1400" dirty="0">
                <a:solidFill>
                  <a:srgbClr val="456A1C"/>
                </a:solidFill>
              </a:rPr>
              <a:t>Outperforms competing 25GbE NIC with heat-reducing fan to keep the platform cool and maintains high performance.</a:t>
            </a:r>
            <a:endParaRPr lang="zh-TW" sz="1600" dirty="0"/>
          </a:p>
        </p:txBody>
      </p:sp>
      <p:sp>
        <p:nvSpPr>
          <p:cNvPr id="12" name="矩形 11"/>
          <p:cNvSpPr/>
          <p:nvPr/>
        </p:nvSpPr>
        <p:spPr>
          <a:xfrm>
            <a:off x="1175491" y="3528988"/>
            <a:ext cx="1872508" cy="523220"/>
          </a:xfrm>
          <a:prstGeom prst="rect">
            <a:avLst/>
          </a:prstGeom>
        </p:spPr>
        <p:txBody>
          <a:bodyPr wrap="square">
            <a:spAutoFit/>
          </a:bodyPr>
          <a:lstStyle/>
          <a:p>
            <a:pPr algn="ctr"/>
            <a:r>
              <a:rPr lang="nl-NL" altLang="zh-TW" sz="1400" b="1">
                <a:solidFill>
                  <a:srgbClr val="47C4E1"/>
                </a:solidFill>
              </a:rPr>
              <a:t>2 x 25GbE SFP28 Ports</a:t>
            </a:r>
          </a:p>
        </p:txBody>
      </p:sp>
      <p:sp>
        <p:nvSpPr>
          <p:cNvPr id="4" name="標題 3">
            <a:extLst>
              <a:ext uri="{FF2B5EF4-FFF2-40B4-BE49-F238E27FC236}">
                <a16:creationId xmlns:a16="http://schemas.microsoft.com/office/drawing/2014/main" id="{D95F9532-F053-E902-D958-C035EFA9C695}"/>
              </a:ext>
            </a:extLst>
          </p:cNvPr>
          <p:cNvSpPr>
            <a:spLocks noGrp="1"/>
          </p:cNvSpPr>
          <p:nvPr>
            <p:ph type="title"/>
          </p:nvPr>
        </p:nvSpPr>
        <p:spPr>
          <a:xfrm>
            <a:off x="743101" y="21265"/>
            <a:ext cx="12740143" cy="1338850"/>
          </a:xfrm>
        </p:spPr>
        <p:txBody>
          <a:bodyPr>
            <a:normAutofit/>
          </a:bodyPr>
          <a:lstStyle/>
          <a:p>
            <a:pPr>
              <a:lnSpc>
                <a:spcPct val="100000"/>
              </a:lnSpc>
              <a:tabLst>
                <a:tab pos="1160463" algn="l"/>
              </a:tabLst>
            </a:pPr>
            <a:r>
              <a:rPr lang="en-US" altLang="zh-TW" sz="3600" dirty="0">
                <a:latin typeface="+mj-lt"/>
                <a:ea typeface="+mj-ea"/>
              </a:rPr>
              <a:t>Performance-oriented QXG-25G2SF-E810</a:t>
            </a:r>
            <a:br>
              <a:rPr lang="en-US" altLang="zh-TW" sz="3600" dirty="0">
                <a:latin typeface="+mj-lt"/>
                <a:ea typeface="+mj-ea"/>
              </a:rPr>
            </a:br>
            <a:r>
              <a:rPr lang="en-US" altLang="zh-TW" sz="3600" dirty="0">
                <a:latin typeface="+mj-lt"/>
                <a:ea typeface="+mj-ea"/>
              </a:rPr>
              <a:t>25GbE Network Interface Card</a:t>
            </a:r>
            <a:endParaRPr lang="zh-TW" altLang="en-US" sz="3600" dirty="0">
              <a:latin typeface="+mj-lt"/>
              <a:ea typeface="+mj-ea"/>
            </a:endParaRPr>
          </a:p>
        </p:txBody>
      </p:sp>
      <p:sp>
        <p:nvSpPr>
          <p:cNvPr id="3" name="矩形 2">
            <a:extLst>
              <a:ext uri="{FF2B5EF4-FFF2-40B4-BE49-F238E27FC236}">
                <a16:creationId xmlns:a16="http://schemas.microsoft.com/office/drawing/2014/main" id="{57B8C81A-51E3-CBE6-F076-C5FBC48A9023}"/>
              </a:ext>
            </a:extLst>
          </p:cNvPr>
          <p:cNvSpPr/>
          <p:nvPr/>
        </p:nvSpPr>
        <p:spPr>
          <a:xfrm>
            <a:off x="5774285" y="5191430"/>
            <a:ext cx="2699864" cy="584775"/>
          </a:xfrm>
          <a:prstGeom prst="rect">
            <a:avLst/>
          </a:prstGeom>
          <a:solidFill>
            <a:srgbClr val="FF3399">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5E98B3DB-123C-DDC1-0EA2-506EBFABB538}"/>
              </a:ext>
            </a:extLst>
          </p:cNvPr>
          <p:cNvSpPr/>
          <p:nvPr/>
        </p:nvSpPr>
        <p:spPr>
          <a:xfrm>
            <a:off x="3169307" y="2833592"/>
            <a:ext cx="2699864" cy="909068"/>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4B01D5DC-F9BA-4358-09B9-3DEAE22D1A17}"/>
              </a:ext>
            </a:extLst>
          </p:cNvPr>
          <p:cNvSpPr/>
          <p:nvPr/>
        </p:nvSpPr>
        <p:spPr>
          <a:xfrm>
            <a:off x="3169307" y="3882488"/>
            <a:ext cx="2699864" cy="909068"/>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接點: 肘形 14">
            <a:extLst>
              <a:ext uri="{FF2B5EF4-FFF2-40B4-BE49-F238E27FC236}">
                <a16:creationId xmlns:a16="http://schemas.microsoft.com/office/drawing/2014/main" id="{66048A63-ED06-B0D2-D965-17F0BC62C339}"/>
              </a:ext>
            </a:extLst>
          </p:cNvPr>
          <p:cNvCxnSpPr>
            <a:cxnSpLocks/>
            <a:stCxn id="12" idx="2"/>
            <a:endCxn id="13" idx="1"/>
          </p:cNvCxnSpPr>
          <p:nvPr/>
        </p:nvCxnSpPr>
        <p:spPr>
          <a:xfrm rot="16200000" flipH="1">
            <a:off x="2498119" y="3665834"/>
            <a:ext cx="284814" cy="1057562"/>
          </a:xfrm>
          <a:prstGeom prst="bentConnector2">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8" name="接點: 肘形 17">
            <a:extLst>
              <a:ext uri="{FF2B5EF4-FFF2-40B4-BE49-F238E27FC236}">
                <a16:creationId xmlns:a16="http://schemas.microsoft.com/office/drawing/2014/main" id="{AA5B5973-F6FA-40ED-8989-42C307D007EB}"/>
              </a:ext>
            </a:extLst>
          </p:cNvPr>
          <p:cNvCxnSpPr>
            <a:cxnSpLocks/>
            <a:stCxn id="12" idx="0"/>
            <a:endCxn id="5" idx="1"/>
          </p:cNvCxnSpPr>
          <p:nvPr/>
        </p:nvCxnSpPr>
        <p:spPr>
          <a:xfrm rot="5400000" flipH="1" flipV="1">
            <a:off x="2520095" y="2879776"/>
            <a:ext cx="240862" cy="1057562"/>
          </a:xfrm>
          <a:prstGeom prst="bentConnector2">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19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141952" y="2164963"/>
            <a:ext cx="4581813" cy="3293209"/>
          </a:xfrm>
          <a:prstGeom prst="rect">
            <a:avLst/>
          </a:prstGeom>
          <a:noFill/>
        </p:spPr>
        <p:txBody>
          <a:bodyPr wrap="square" lIns="91440" tIns="45720" rIns="91440" bIns="45720" rtlCol="0" anchor="t">
            <a:spAutoFit/>
          </a:bodyPr>
          <a:lstStyle/>
          <a:p>
            <a:pPr marL="342900" indent="-342900">
              <a:buFont typeface="Arial"/>
              <a:buChar char="•"/>
            </a:pPr>
            <a:r>
              <a:rPr lang="en-US" altLang="zh-TW" sz="1600" dirty="0">
                <a:cs typeface="Calibri"/>
              </a:rPr>
              <a:t>PCIe Gen4 has </a:t>
            </a:r>
            <a:r>
              <a:rPr lang="en-US" altLang="zh-TW" sz="1600" b="1" dirty="0">
                <a:cs typeface="Calibri"/>
              </a:rPr>
              <a:t>twice</a:t>
            </a:r>
            <a:r>
              <a:rPr lang="en-US" altLang="zh-TW" sz="1600" dirty="0">
                <a:cs typeface="Calibri"/>
              </a:rPr>
              <a:t> the bandwidth of PCIe Gen3, up to 16 GT/s, and only requires Gen4 x 4 to utilize the full potential of the QXG-25G2SF-E810 dual-port 25GbE x 2 for a total of 50GbE.</a:t>
            </a:r>
          </a:p>
          <a:p>
            <a:pPr marL="342900" indent="-342900">
              <a:buFont typeface="Arial"/>
              <a:buChar char="•"/>
            </a:pPr>
            <a:r>
              <a:rPr lang="en-US" altLang="zh-TW" sz="1600" dirty="0">
                <a:cs typeface="Calibri"/>
              </a:rPr>
              <a:t>Major PCIe interfaces are gradually moving from Gen3 to Gen4, and although Gen4 is backward compatible with Gen3, it is especially important to equip a complete set of devices with Gen4 interfaces to fully utilize the high bandwidth of Gen4 as the amount of data being transferred is increasing by leaps and bounds.</a:t>
            </a:r>
            <a:endParaRPr lang="zh-TW" altLang="en-US" sz="1600" dirty="0">
              <a:cs typeface="Arial"/>
            </a:endParaRPr>
          </a:p>
        </p:txBody>
      </p:sp>
      <p:sp>
        <p:nvSpPr>
          <p:cNvPr id="2" name="標題 1">
            <a:extLst>
              <a:ext uri="{FF2B5EF4-FFF2-40B4-BE49-F238E27FC236}">
                <a16:creationId xmlns:a16="http://schemas.microsoft.com/office/drawing/2014/main" id="{B37B7F20-1B80-15C9-67EE-2931BDFE98B1}"/>
              </a:ext>
            </a:extLst>
          </p:cNvPr>
          <p:cNvSpPr>
            <a:spLocks noGrp="1"/>
          </p:cNvSpPr>
          <p:nvPr>
            <p:ph type="title"/>
          </p:nvPr>
        </p:nvSpPr>
        <p:spPr>
          <a:xfrm>
            <a:off x="743101" y="0"/>
            <a:ext cx="11448899" cy="1360967"/>
          </a:xfrm>
        </p:spPr>
        <p:txBody>
          <a:bodyPr>
            <a:normAutofit/>
          </a:bodyPr>
          <a:lstStyle/>
          <a:p>
            <a:pPr>
              <a:lnSpc>
                <a:spcPct val="100000"/>
              </a:lnSpc>
            </a:pPr>
            <a:r>
              <a:rPr lang="en-US" altLang="zh-TW">
                <a:latin typeface="+mj-lt"/>
                <a:ea typeface="+mj-ea"/>
              </a:rPr>
              <a:t>Using PCI Express Gen4 High Speed Data Bus</a:t>
            </a:r>
            <a:endParaRPr lang="zh-TW" altLang="en-US">
              <a:latin typeface="+mj-lt"/>
              <a:ea typeface="+mj-ea"/>
            </a:endParaRPr>
          </a:p>
        </p:txBody>
      </p:sp>
      <p:pic>
        <p:nvPicPr>
          <p:cNvPr id="5" name="圖片 4" descr="一張含有 文字, 字型, 標誌, 圖形 的圖片&#10;&#10;自動產生的描述">
            <a:extLst>
              <a:ext uri="{FF2B5EF4-FFF2-40B4-BE49-F238E27FC236}">
                <a16:creationId xmlns:a16="http://schemas.microsoft.com/office/drawing/2014/main" id="{909907E3-8F01-5B0E-2C3A-95D02C56069F}"/>
              </a:ext>
            </a:extLst>
          </p:cNvPr>
          <p:cNvPicPr>
            <a:picLocks noChangeAspect="1"/>
          </p:cNvPicPr>
          <p:nvPr/>
        </p:nvPicPr>
        <p:blipFill>
          <a:blip r:embed="rId3"/>
          <a:stretch>
            <a:fillRect/>
          </a:stretch>
        </p:blipFill>
        <p:spPr>
          <a:xfrm>
            <a:off x="6325194" y="5458172"/>
            <a:ext cx="1483618" cy="653831"/>
          </a:xfrm>
          <a:prstGeom prst="rect">
            <a:avLst/>
          </a:prstGeom>
        </p:spPr>
      </p:pic>
      <p:pic>
        <p:nvPicPr>
          <p:cNvPr id="6" name="圖片 5" descr="一張含有 螢幕擷取畫面, 文字, Rectangle, 行 的圖片">
            <a:extLst>
              <a:ext uri="{FF2B5EF4-FFF2-40B4-BE49-F238E27FC236}">
                <a16:creationId xmlns:a16="http://schemas.microsoft.com/office/drawing/2014/main" id="{C645652D-F2D0-5A6F-7987-A3B6ACC0E19D}"/>
              </a:ext>
            </a:extLst>
          </p:cNvPr>
          <p:cNvPicPr>
            <a:picLocks noChangeAspect="1"/>
          </p:cNvPicPr>
          <p:nvPr/>
        </p:nvPicPr>
        <p:blipFill>
          <a:blip r:embed="rId4"/>
          <a:stretch>
            <a:fillRect/>
          </a:stretch>
        </p:blipFill>
        <p:spPr>
          <a:xfrm>
            <a:off x="6317764" y="2306518"/>
            <a:ext cx="4405008" cy="2654029"/>
          </a:xfrm>
          <a:prstGeom prst="rect">
            <a:avLst/>
          </a:prstGeom>
        </p:spPr>
      </p:pic>
      <p:sp>
        <p:nvSpPr>
          <p:cNvPr id="9" name="文字方塊 8">
            <a:extLst>
              <a:ext uri="{FF2B5EF4-FFF2-40B4-BE49-F238E27FC236}">
                <a16:creationId xmlns:a16="http://schemas.microsoft.com/office/drawing/2014/main" id="{442EEE46-50DE-6B79-6254-5E1D38924A33}"/>
              </a:ext>
            </a:extLst>
          </p:cNvPr>
          <p:cNvSpPr txBox="1"/>
          <p:nvPr/>
        </p:nvSpPr>
        <p:spPr>
          <a:xfrm rot="16200000">
            <a:off x="5647408" y="3468491"/>
            <a:ext cx="1015663" cy="338554"/>
          </a:xfrm>
          <a:prstGeom prst="rect">
            <a:avLst/>
          </a:prstGeom>
          <a:noFill/>
        </p:spPr>
        <p:txBody>
          <a:bodyPr vert="horz" wrap="square" lIns="91440" tIns="45720" rIns="91440" bIns="45720" rtlCol="0" anchor="t">
            <a:spAutoFit/>
          </a:bodyPr>
          <a:lstStyle/>
          <a:p>
            <a:pPr algn="ctr"/>
            <a:r>
              <a:rPr lang="en-US" altLang="zh-TW" sz="1600"/>
              <a:t>GT/s</a:t>
            </a:r>
            <a:endParaRPr lang="zh-TW" altLang="en-US" sz="1600">
              <a:cs typeface="Arial"/>
            </a:endParaRPr>
          </a:p>
        </p:txBody>
      </p:sp>
      <p:sp>
        <p:nvSpPr>
          <p:cNvPr id="11" name="文字方塊 10">
            <a:extLst>
              <a:ext uri="{FF2B5EF4-FFF2-40B4-BE49-F238E27FC236}">
                <a16:creationId xmlns:a16="http://schemas.microsoft.com/office/drawing/2014/main" id="{44F1D991-F9D2-A34E-3F7D-36FDD8A44449}"/>
              </a:ext>
            </a:extLst>
          </p:cNvPr>
          <p:cNvSpPr txBox="1"/>
          <p:nvPr/>
        </p:nvSpPr>
        <p:spPr>
          <a:xfrm>
            <a:off x="6878972" y="3515475"/>
            <a:ext cx="1446713" cy="338554"/>
          </a:xfrm>
          <a:prstGeom prst="rect">
            <a:avLst/>
          </a:prstGeom>
          <a:noFill/>
        </p:spPr>
        <p:txBody>
          <a:bodyPr wrap="square" lIns="91440" tIns="45720" rIns="91440" bIns="45720" rtlCol="0" anchor="t">
            <a:spAutoFit/>
          </a:bodyPr>
          <a:lstStyle/>
          <a:p>
            <a:pPr algn="ctr"/>
            <a:r>
              <a:rPr lang="en-US" altLang="zh-TW" sz="1600" b="1">
                <a:solidFill>
                  <a:srgbClr val="293237"/>
                </a:solidFill>
              </a:rPr>
              <a:t>8 GT/s</a:t>
            </a:r>
            <a:endParaRPr lang="zh-TW" altLang="en-US" sz="1600" b="1">
              <a:solidFill>
                <a:srgbClr val="293237"/>
              </a:solidFill>
            </a:endParaRPr>
          </a:p>
        </p:txBody>
      </p:sp>
      <p:sp>
        <p:nvSpPr>
          <p:cNvPr id="12" name="文字方塊 11">
            <a:extLst>
              <a:ext uri="{FF2B5EF4-FFF2-40B4-BE49-F238E27FC236}">
                <a16:creationId xmlns:a16="http://schemas.microsoft.com/office/drawing/2014/main" id="{72C3A69B-A6CA-8019-148D-D2F549D8F55B}"/>
              </a:ext>
            </a:extLst>
          </p:cNvPr>
          <p:cNvSpPr txBox="1"/>
          <p:nvPr/>
        </p:nvSpPr>
        <p:spPr>
          <a:xfrm>
            <a:off x="8873141" y="2564501"/>
            <a:ext cx="1446713" cy="338554"/>
          </a:xfrm>
          <a:prstGeom prst="rect">
            <a:avLst/>
          </a:prstGeom>
          <a:noFill/>
        </p:spPr>
        <p:txBody>
          <a:bodyPr wrap="square" lIns="91440" tIns="45720" rIns="91440" bIns="45720" rtlCol="0" anchor="t">
            <a:spAutoFit/>
          </a:bodyPr>
          <a:lstStyle/>
          <a:p>
            <a:pPr algn="ctr"/>
            <a:r>
              <a:rPr lang="en-US" altLang="zh-TW" sz="1600" b="1">
                <a:solidFill>
                  <a:srgbClr val="293237"/>
                </a:solidFill>
              </a:rPr>
              <a:t>16 GT/s</a:t>
            </a:r>
            <a:endParaRPr lang="zh-TW" altLang="en-US" sz="1600" b="1">
              <a:solidFill>
                <a:srgbClr val="293237"/>
              </a:solidFill>
            </a:endParaRPr>
          </a:p>
        </p:txBody>
      </p:sp>
      <p:sp>
        <p:nvSpPr>
          <p:cNvPr id="14" name="文字方塊 13">
            <a:extLst>
              <a:ext uri="{FF2B5EF4-FFF2-40B4-BE49-F238E27FC236}">
                <a16:creationId xmlns:a16="http://schemas.microsoft.com/office/drawing/2014/main" id="{5AE2C4D5-8465-9686-D2D5-889AF788394D}"/>
              </a:ext>
            </a:extLst>
          </p:cNvPr>
          <p:cNvSpPr txBox="1"/>
          <p:nvPr/>
        </p:nvSpPr>
        <p:spPr>
          <a:xfrm>
            <a:off x="7067003" y="4960786"/>
            <a:ext cx="1067600" cy="338554"/>
          </a:xfrm>
          <a:prstGeom prst="rect">
            <a:avLst/>
          </a:prstGeom>
          <a:noFill/>
        </p:spPr>
        <p:txBody>
          <a:bodyPr wrap="square" lIns="91440" tIns="45720" rIns="91440" bIns="45720" rtlCol="0" anchor="t">
            <a:spAutoFit/>
          </a:bodyPr>
          <a:lstStyle/>
          <a:p>
            <a:pPr algn="ctr"/>
            <a:r>
              <a:rPr lang="en-US" altLang="zh-TW" sz="1600" b="1">
                <a:solidFill>
                  <a:srgbClr val="293237"/>
                </a:solidFill>
                <a:cs typeface="Arial"/>
              </a:rPr>
              <a:t>Gen 3.0</a:t>
            </a:r>
          </a:p>
        </p:txBody>
      </p:sp>
      <p:sp>
        <p:nvSpPr>
          <p:cNvPr id="15" name="文字方塊 14">
            <a:extLst>
              <a:ext uri="{FF2B5EF4-FFF2-40B4-BE49-F238E27FC236}">
                <a16:creationId xmlns:a16="http://schemas.microsoft.com/office/drawing/2014/main" id="{1B768317-DAAB-709A-212F-F78B646F92F5}"/>
              </a:ext>
            </a:extLst>
          </p:cNvPr>
          <p:cNvSpPr txBox="1"/>
          <p:nvPr/>
        </p:nvSpPr>
        <p:spPr>
          <a:xfrm>
            <a:off x="9061173" y="4960786"/>
            <a:ext cx="1067600" cy="338554"/>
          </a:xfrm>
          <a:prstGeom prst="rect">
            <a:avLst/>
          </a:prstGeom>
          <a:noFill/>
        </p:spPr>
        <p:txBody>
          <a:bodyPr wrap="square" lIns="91440" tIns="45720" rIns="91440" bIns="45720" rtlCol="0" anchor="t">
            <a:spAutoFit/>
          </a:bodyPr>
          <a:lstStyle/>
          <a:p>
            <a:pPr algn="ctr"/>
            <a:r>
              <a:rPr lang="en-US" altLang="zh-TW" sz="1600" b="1">
                <a:solidFill>
                  <a:srgbClr val="293237"/>
                </a:solidFill>
                <a:cs typeface="Arial"/>
              </a:rPr>
              <a:t>Gen 4.0</a:t>
            </a:r>
          </a:p>
        </p:txBody>
      </p:sp>
      <p:sp>
        <p:nvSpPr>
          <p:cNvPr id="16" name="文字方塊 15">
            <a:extLst>
              <a:ext uri="{FF2B5EF4-FFF2-40B4-BE49-F238E27FC236}">
                <a16:creationId xmlns:a16="http://schemas.microsoft.com/office/drawing/2014/main" id="{7FFAFB76-0FB2-C3E3-7594-1B33C5D9F1DB}"/>
              </a:ext>
            </a:extLst>
          </p:cNvPr>
          <p:cNvSpPr txBox="1"/>
          <p:nvPr/>
        </p:nvSpPr>
        <p:spPr>
          <a:xfrm>
            <a:off x="1141952" y="1562910"/>
            <a:ext cx="92415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dirty="0"/>
              <a:t>More flexibility, more bandwidth, the best answer for data-intensive work</a:t>
            </a:r>
          </a:p>
        </p:txBody>
      </p:sp>
    </p:spTree>
    <p:extLst>
      <p:ext uri="{BB962C8B-B14F-4D97-AF65-F5344CB8AC3E}">
        <p14:creationId xmlns:p14="http://schemas.microsoft.com/office/powerpoint/2010/main" val="2684018638"/>
      </p:ext>
    </p:extLst>
  </p:cSld>
  <p:clrMapOvr>
    <a:masterClrMapping/>
  </p:clrMapOvr>
</p:sld>
</file>

<file path=ppt/theme/theme1.xml><?xml version="1.0" encoding="utf-8"?>
<a:theme xmlns:a="http://schemas.openxmlformats.org/drawingml/2006/main" name="Office 佈景主題">
  <a:themeElements>
    <a:clrScheme name="灰階">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4868</Words>
  <Application>Microsoft Office PowerPoint</Application>
  <PresentationFormat>寬螢幕</PresentationFormat>
  <Paragraphs>385</Paragraphs>
  <Slides>35</Slides>
  <Notes>33</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35</vt:i4>
      </vt:variant>
    </vt:vector>
  </HeadingPairs>
  <TitlesOfParts>
    <vt:vector size="40" baseType="lpstr">
      <vt:lpstr>微軟正黑體</vt:lpstr>
      <vt:lpstr>微軟正黑體</vt:lpstr>
      <vt:lpstr>Arial</vt:lpstr>
      <vt:lpstr>Calibri</vt:lpstr>
      <vt:lpstr>Office 佈景主題</vt:lpstr>
      <vt:lpstr>PowerPoint 簡報</vt:lpstr>
      <vt:lpstr>SSD prices are dropping and becoming  the mainstream choice in the market</vt:lpstr>
      <vt:lpstr>10GbE is no longer able to fully utilize  SSD high-speed storage performance </vt:lpstr>
      <vt:lpstr>Agenda</vt:lpstr>
      <vt:lpstr>Product Specification</vt:lpstr>
      <vt:lpstr>New 25GbE High Speed Network Interface Card QXG-25G2SF-E810</vt:lpstr>
      <vt:lpstr>QXG-25G2SF-E810 with various brackets for installation in any kind of NAS and PC/server chassis</vt:lpstr>
      <vt:lpstr>Performance-oriented QXG-25G2SF-E810 25GbE Network Interface Card</vt:lpstr>
      <vt:lpstr>Using PCI Express Gen4 High Speed Data Bus</vt:lpstr>
      <vt:lpstr>iSCSI Support for Fast Storage Connection  </vt:lpstr>
      <vt:lpstr>Flexible VLAN Support</vt:lpstr>
      <vt:lpstr>Automatic QoS for Performance &amp; Efficiency</vt:lpstr>
      <vt:lpstr>Forward Error Correction (FEC) Ensures Data Accuracy</vt:lpstr>
      <vt:lpstr>Multiply Bandwidth, Maximize Performance:  Experience a Performance Leap with SMB Multichannel</vt:lpstr>
      <vt:lpstr>Flexible Development of 25GbE in NAS, PC, Servers</vt:lpstr>
      <vt:lpstr>Intel Official Website Driver Download Step 1</vt:lpstr>
      <vt:lpstr>Intel Official Website Driver Download Step 2</vt:lpstr>
      <vt:lpstr>Intel Official Website Driver Download Step 3</vt:lpstr>
      <vt:lpstr>Windows 10/11 Driver Download</vt:lpstr>
      <vt:lpstr>Windows Server 2022 Driver Download</vt:lpstr>
      <vt:lpstr>Ubuntu Driver Download</vt:lpstr>
      <vt:lpstr>QXG-25G2SF-E810 is backed by a  3-year product warranty</vt:lpstr>
      <vt:lpstr>QXG-25G2SF-E810 NAS Compatibility Check</vt:lpstr>
      <vt:lpstr>QXG-25G2SF-E810 Product Compatibility Check</vt:lpstr>
      <vt:lpstr>QXG-25G2SF-E810 Product Compatibility Check</vt:lpstr>
      <vt:lpstr>QXG-25G2SF-E810 Performance Test</vt:lpstr>
      <vt:lpstr>PowerPoint 簡報</vt:lpstr>
      <vt:lpstr>High-speed experience from QXG-25G2SF-E810 with Sequential Throughput</vt:lpstr>
      <vt:lpstr>High-speed experience from QXG-25G2SF-E810 with Windows File Explorer</vt:lpstr>
      <vt:lpstr>Build 25GbE  Network Environment</vt:lpstr>
      <vt:lpstr>Highly efficient 25GbE network environment with QNAP NAS and 25GbE network switches</vt:lpstr>
      <vt:lpstr>Multiple Scalable 25GbE Network QNAP NAS - Wide range of enterprise and high-end SMB NAS options</vt:lpstr>
      <vt:lpstr>Coming Soon: QNAP 100GbE Network Switch  (QSW-M7308R) with 4-Port 100GbE and 8-Port 25GbE</vt:lpstr>
      <vt:lpstr>QNAP offers a complete line of 10GbE/25GbE accessories</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QXG-25G2SF-E810</dc:title>
  <dc:creator>Christian Chang 張匯吾</dc:creator>
  <cp:lastModifiedBy>Mili Wang 王明俐</cp:lastModifiedBy>
  <cp:revision>1</cp:revision>
  <dcterms:created xsi:type="dcterms:W3CDTF">2023-08-16T07:00:01Z</dcterms:created>
  <dcterms:modified xsi:type="dcterms:W3CDTF">2023-09-13T06:04:42Z</dcterms:modified>
</cp:coreProperties>
</file>