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98" r:id="rId3"/>
    <p:sldId id="297" r:id="rId4"/>
    <p:sldId id="257" r:id="rId5"/>
    <p:sldId id="264" r:id="rId6"/>
    <p:sldId id="258" r:id="rId7"/>
    <p:sldId id="280" r:id="rId8"/>
    <p:sldId id="261" r:id="rId9"/>
    <p:sldId id="281" r:id="rId10"/>
    <p:sldId id="272" r:id="rId11"/>
    <p:sldId id="271" r:id="rId12"/>
    <p:sldId id="270" r:id="rId13"/>
    <p:sldId id="268" r:id="rId14"/>
    <p:sldId id="263" r:id="rId15"/>
    <p:sldId id="262" r:id="rId16"/>
    <p:sldId id="301" r:id="rId17"/>
    <p:sldId id="302" r:id="rId18"/>
    <p:sldId id="303" r:id="rId19"/>
    <p:sldId id="294" r:id="rId20"/>
    <p:sldId id="293" r:id="rId21"/>
    <p:sldId id="295" r:id="rId22"/>
    <p:sldId id="282" r:id="rId23"/>
    <p:sldId id="283" r:id="rId24"/>
    <p:sldId id="284" r:id="rId25"/>
    <p:sldId id="285" r:id="rId26"/>
    <p:sldId id="265" r:id="rId27"/>
    <p:sldId id="273" r:id="rId28"/>
    <p:sldId id="260" r:id="rId29"/>
    <p:sldId id="259" r:id="rId30"/>
    <p:sldId id="266" r:id="rId31"/>
    <p:sldId id="279" r:id="rId32"/>
    <p:sldId id="296" r:id="rId33"/>
    <p:sldId id="278" r:id="rId34"/>
    <p:sldId id="275" r:id="rId35"/>
    <p:sldId id="274" r:id="rId36"/>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Chang 張匯吾" initials="CC張" lastIdx="1" clrIdx="0">
    <p:extLst>
      <p:ext uri="{19B8F6BF-5375-455C-9EA6-DF929625EA0E}">
        <p15:presenceInfo xmlns:p15="http://schemas.microsoft.com/office/powerpoint/2012/main" userId="Christian Chang 張匯吾"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93237"/>
    <a:srgbClr val="5B9BD5"/>
    <a:srgbClr val="456A1C"/>
    <a:srgbClr val="CCECFF"/>
    <a:srgbClr val="E9F6FC"/>
    <a:srgbClr val="ABC3CF"/>
    <a:srgbClr val="DEE4E2"/>
    <a:srgbClr val="47C4E1"/>
    <a:srgbClr val="708693"/>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7CA87F-1D4D-45FF-B938-672BAD0D5E01}" v="1508" dt="2023-09-13T05:59:14.063"/>
    <p1510:client id="{69C80A52-1EB2-1F14-0A3D-D000C5E12D4F}" v="41" dt="2023-09-12T06:33:57.241"/>
    <p1510:client id="{A86757AB-0275-0905-0ADF-76521372B52C}" v="673" dt="2023-09-13T04:10:37.976"/>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1674" y="9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B3C1-D21C-4B72-95CC-AB550653BD1E}" type="datetimeFigureOut">
              <a:rPr lang="zh-TW" altLang="en-US" smtClean="0"/>
              <a:t>2023/9/13</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DCE18F-8FC3-45F7-BAB5-8D48DB9C4C00}" type="slidenum">
              <a:rPr lang="zh-TW" altLang="en-US" smtClean="0"/>
              <a:t>‹#›</a:t>
            </a:fld>
            <a:endParaRPr lang="zh-TW" altLang="en-US"/>
          </a:p>
        </p:txBody>
      </p:sp>
    </p:spTree>
    <p:extLst>
      <p:ext uri="{BB962C8B-B14F-4D97-AF65-F5344CB8AC3E}">
        <p14:creationId xmlns:p14="http://schemas.microsoft.com/office/powerpoint/2010/main" val="2851215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大家好，我是</a:t>
            </a:r>
            <a:r>
              <a:rPr lang="en-US" altLang="zh-TW"/>
              <a:t>QNAP</a:t>
            </a:r>
            <a:r>
              <a:rPr lang="zh-TW" altLang="en-US"/>
              <a:t>的產品經理</a:t>
            </a:r>
            <a:r>
              <a:rPr lang="en-US" altLang="zh-TW"/>
              <a:t>Christian</a:t>
            </a:r>
            <a:r>
              <a:rPr lang="zh-TW" altLang="en-US"/>
              <a:t>，今天要跟大家介紹的是</a:t>
            </a:r>
            <a:r>
              <a:rPr lang="en-US" altLang="zh-TW"/>
              <a:t>QNAP</a:t>
            </a:r>
            <a:r>
              <a:rPr lang="zh-TW" altLang="en-US"/>
              <a:t>推出的全新網路擴充卡</a:t>
            </a:r>
            <a:r>
              <a:rPr lang="en-US" altLang="zh-TW"/>
              <a:t>QXG-25G2SF-E810</a:t>
            </a:r>
            <a:r>
              <a:rPr lang="zh-TW" altLang="en-US"/>
              <a:t>，助您快速升級</a:t>
            </a:r>
            <a:r>
              <a:rPr lang="en-US" altLang="zh-TW"/>
              <a:t>25GbE</a:t>
            </a:r>
            <a:r>
              <a:rPr lang="zh-TW" altLang="en-US"/>
              <a:t>網路的最佳選擇。</a:t>
            </a:r>
            <a:endParaRPr lang="zh-TW"/>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a:t>
            </a:fld>
            <a:endParaRPr lang="zh-TW" altLang="en-US"/>
          </a:p>
        </p:txBody>
      </p:sp>
    </p:spTree>
    <p:extLst>
      <p:ext uri="{BB962C8B-B14F-4D97-AF65-F5344CB8AC3E}">
        <p14:creationId xmlns:p14="http://schemas.microsoft.com/office/powerpoint/2010/main" val="1998282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一網多用，</a:t>
            </a:r>
            <a:r>
              <a:rPr lang="en-US" altLang="zh-TW">
                <a:ea typeface="新細明體"/>
              </a:rPr>
              <a:t>VALN</a:t>
            </a:r>
            <a:r>
              <a:rPr lang="zh-TW">
                <a:ea typeface="新細明體"/>
              </a:rPr>
              <a:t>助您掌控，</a:t>
            </a:r>
            <a:r>
              <a:rPr lang="en-US" altLang="zh-TW">
                <a:ea typeface="新細明體"/>
              </a:rPr>
              <a:t>QXG-25G2SF-E810</a:t>
            </a:r>
            <a:r>
              <a:rPr lang="zh-TW">
                <a:ea typeface="新細明體"/>
              </a:rPr>
              <a:t>支援</a:t>
            </a:r>
            <a:r>
              <a:rPr lang="en-US" altLang="zh-TW">
                <a:ea typeface="新細明體"/>
              </a:rPr>
              <a:t>VLAN</a:t>
            </a:r>
            <a:r>
              <a:rPr lang="zh-TW">
                <a:ea typeface="新細明體"/>
              </a:rPr>
              <a:t>功能，透過網路交換器設定，將您的網路分隔成不同虛擬網路區域，讓您在不同的使用背景、不同的複雜程度下，都能保持不同網路間的隔離，增強網路安全，實現更安全有序的連接。</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11</a:t>
            </a:fld>
            <a:endParaRPr lang="zh-TW" altLang="en-US"/>
          </a:p>
        </p:txBody>
      </p:sp>
    </p:spTree>
    <p:extLst>
      <p:ext uri="{BB962C8B-B14F-4D97-AF65-F5344CB8AC3E}">
        <p14:creationId xmlns:p14="http://schemas.microsoft.com/office/powerpoint/2010/main" val="1424034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智慧在芯，流程無憂，</a:t>
            </a:r>
            <a:r>
              <a:rPr lang="en-US" altLang="zh-TW">
                <a:ea typeface="新細明體"/>
              </a:rPr>
              <a:t>QXG-25G2SF-E810</a:t>
            </a:r>
            <a:r>
              <a:rPr lang="zh-TW" altLang="en-US">
                <a:ea typeface="新細明體"/>
              </a:rPr>
              <a:t>支援</a:t>
            </a:r>
            <a:r>
              <a:rPr lang="en-US" altLang="zh-TW">
                <a:ea typeface="新細明體"/>
              </a:rPr>
              <a:t>On-chip QoS</a:t>
            </a:r>
            <a:r>
              <a:rPr lang="zh-TW" altLang="en-US">
                <a:ea typeface="新細明體"/>
              </a:rPr>
              <a:t>功能，透過該功能的自動化管理，實現網路應用的動態資源分配、優先級調度、帶寬控制、流量管理和工作負載動態調整。在各種情境下都能確保關鍵任務的執行並提高整體系統性能和效率。</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12</a:t>
            </a:fld>
            <a:endParaRPr lang="zh-TW" altLang="en-US"/>
          </a:p>
        </p:txBody>
      </p:sp>
    </p:spTree>
    <p:extLst>
      <p:ext uri="{BB962C8B-B14F-4D97-AF65-F5344CB8AC3E}">
        <p14:creationId xmlns:p14="http://schemas.microsoft.com/office/powerpoint/2010/main" val="2789054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QXG-25G2SF-E810</a:t>
            </a:r>
            <a:r>
              <a:rPr lang="zh-TW" altLang="en-US">
                <a:ea typeface="新細明體"/>
              </a:rPr>
              <a:t>也支援前向錯誤更正，又稱</a:t>
            </a:r>
            <a:r>
              <a:rPr lang="en-US" altLang="zh-TW">
                <a:ea typeface="新細明體"/>
              </a:rPr>
              <a:t>Forward Error Correction</a:t>
            </a:r>
            <a:r>
              <a:rPr lang="zh-TW" altLang="en-US">
                <a:ea typeface="新細明體"/>
              </a:rPr>
              <a:t>，</a:t>
            </a:r>
            <a:r>
              <a:rPr lang="en-US" altLang="zh-TW">
                <a:ea typeface="新細明體"/>
              </a:rPr>
              <a:t>FEC</a:t>
            </a:r>
            <a:r>
              <a:rPr lang="zh-TW" altLang="en-US">
                <a:ea typeface="新細明體"/>
              </a:rPr>
              <a:t>。該功能針對高網速以及遠距離傳輸中容易發生的訊號衰減導致封包缺漏，在接收端快速進行錯誤恢復，降低位元錯誤率，提升資料品質和正確性。前向錯誤更正有三種不同的模式，您可以使用適合的線材和交換器靈活規劃適合您的網路環境。</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13</a:t>
            </a:fld>
            <a:endParaRPr lang="zh-TW" altLang="en-US"/>
          </a:p>
        </p:txBody>
      </p:sp>
    </p:spTree>
    <p:extLst>
      <p:ext uri="{BB962C8B-B14F-4D97-AF65-F5344CB8AC3E}">
        <p14:creationId xmlns:p14="http://schemas.microsoft.com/office/powerpoint/2010/main" val="2061093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自</a:t>
            </a:r>
            <a:r>
              <a:rPr lang="en-US" altLang="zh-TW">
                <a:ea typeface="新細明體"/>
              </a:rPr>
              <a:t> QTS 5.1.0 / </a:t>
            </a:r>
            <a:r>
              <a:rPr lang="en-US" altLang="zh-TW" err="1">
                <a:ea typeface="新細明體"/>
              </a:rPr>
              <a:t>QuTS</a:t>
            </a:r>
            <a:r>
              <a:rPr lang="en-US" altLang="zh-TW">
                <a:ea typeface="新細明體"/>
              </a:rPr>
              <a:t> hero h5.1.0 </a:t>
            </a:r>
            <a:r>
              <a:rPr lang="zh-TW" altLang="en-US">
                <a:ea typeface="新細明體"/>
              </a:rPr>
              <a:t>起，</a:t>
            </a:r>
            <a:r>
              <a:rPr lang="en-US" altLang="zh-TW">
                <a:ea typeface="新細明體"/>
              </a:rPr>
              <a:t>QNAP NAS </a:t>
            </a:r>
            <a:r>
              <a:rPr lang="zh-TW" altLang="en-US">
                <a:ea typeface="新細明體"/>
              </a:rPr>
              <a:t>全面支援</a:t>
            </a:r>
            <a:r>
              <a:rPr lang="en-US" altLang="zh-TW">
                <a:ea typeface="新細明體"/>
              </a:rPr>
              <a:t> SMB </a:t>
            </a:r>
            <a:r>
              <a:rPr lang="zh-TW" altLang="en-US">
                <a:ea typeface="新細明體"/>
              </a:rPr>
              <a:t>多重通道，網路傳輸速度有感提升！優異的網路容錯讓系統運作更穩定，即使一條網路連線發生故障，</a:t>
            </a:r>
            <a:r>
              <a:rPr lang="en-US" altLang="zh-TW">
                <a:ea typeface="新細明體"/>
              </a:rPr>
              <a:t>NAS </a:t>
            </a:r>
            <a:r>
              <a:rPr lang="zh-TW" altLang="en-US">
                <a:ea typeface="新細明體"/>
              </a:rPr>
              <a:t>仍以剩餘連線數量維持檔案傳輸，減輕中斷風險；當網路恢復，立即加回總傳輸頻寬。啟用</a:t>
            </a:r>
            <a:r>
              <a:rPr lang="en-US" altLang="zh-TW">
                <a:ea typeface="新細明體"/>
              </a:rPr>
              <a:t> SMB </a:t>
            </a:r>
            <a:r>
              <a:rPr lang="zh-TW" altLang="en-US">
                <a:ea typeface="新細明體"/>
              </a:rPr>
              <a:t>多重通道後，系統會自動探索</a:t>
            </a:r>
            <a:r>
              <a:rPr lang="en-US" altLang="zh-TW">
                <a:ea typeface="新細明體"/>
              </a:rPr>
              <a:t> NAS </a:t>
            </a:r>
            <a:r>
              <a:rPr lang="zh-TW" altLang="en-US">
                <a:ea typeface="新細明體"/>
              </a:rPr>
              <a:t>上所有網路埠並自動聚合，疊加的大傳輸頻寬，更適用於</a:t>
            </a:r>
            <a:r>
              <a:rPr lang="en-US" altLang="zh-TW">
                <a:ea typeface="新細明體"/>
              </a:rPr>
              <a:t> 8K/16K </a:t>
            </a:r>
            <a:r>
              <a:rPr lang="zh-TW" altLang="en-US">
                <a:ea typeface="新細明體"/>
              </a:rPr>
              <a:t>多媒體影音與大檔傳輸。若您的電腦沒有</a:t>
            </a:r>
            <a:r>
              <a:rPr lang="en-US" altLang="zh-TW">
                <a:ea typeface="新細明體"/>
              </a:rPr>
              <a:t> 25GbE </a:t>
            </a:r>
            <a:r>
              <a:rPr lang="zh-TW" altLang="en-US">
                <a:ea typeface="新細明體"/>
              </a:rPr>
              <a:t>網路埠怎麼辦？別擔心，使用</a:t>
            </a:r>
            <a:r>
              <a:rPr lang="en-US" altLang="zh-TW">
                <a:ea typeface="新細明體"/>
              </a:rPr>
              <a:t> QXG-25G2SF-E810 </a:t>
            </a:r>
            <a:r>
              <a:rPr lang="zh-TW" altLang="en-US">
                <a:ea typeface="新細明體"/>
              </a:rPr>
              <a:t>網路擴充卡安裝於電腦上的</a:t>
            </a:r>
            <a:r>
              <a:rPr lang="en-US" altLang="zh-TW">
                <a:ea typeface="新細明體"/>
              </a:rPr>
              <a:t> PCIe </a:t>
            </a:r>
            <a:r>
              <a:rPr lang="zh-TW" altLang="en-US">
                <a:ea typeface="新細明體"/>
              </a:rPr>
              <a:t>擴充介面，讓</a:t>
            </a:r>
            <a:r>
              <a:rPr lang="en-US" altLang="zh-TW">
                <a:ea typeface="新細明體"/>
              </a:rPr>
              <a:t> NAS </a:t>
            </a:r>
            <a:r>
              <a:rPr lang="zh-TW" altLang="en-US">
                <a:ea typeface="新細明體"/>
              </a:rPr>
              <a:t>與電腦間的連線獲得紮紮實實的網速疊加！下面</a:t>
            </a:r>
            <a:r>
              <a:rPr lang="zh-TW">
                <a:ea typeface="新細明體"/>
              </a:rPr>
              <a:t>是</a:t>
            </a:r>
            <a:r>
              <a:rPr lang="en-US" altLang="zh-TW">
                <a:ea typeface="新細明體"/>
              </a:rPr>
              <a:t>SMB Multichannel </a:t>
            </a:r>
            <a:r>
              <a:rPr lang="zh-TW">
                <a:ea typeface="新細明體"/>
              </a:rPr>
              <a:t>系統的需求與注意事項，需要注意的是首先僅能結合同一裝置上相同速度的網路埠；第二是兩個裝置間必須使用相同數量的網路埠；最後則是若兩個裝置的網路埠有不同網路速度，傳輸效能取決於</a:t>
            </a:r>
            <a:r>
              <a:rPr lang="zh-TW" altLang="en-US">
                <a:ea typeface="新細明體"/>
              </a:rPr>
              <a:t>較</a:t>
            </a:r>
            <a:r>
              <a:rPr lang="zh-TW">
                <a:ea typeface="新細明體"/>
              </a:rPr>
              <a:t>慢速度者。</a:t>
            </a:r>
          </a:p>
          <a:p>
            <a:endParaRPr lang="zh-TW" altLang="en-US">
              <a:ea typeface="新細明體"/>
              <a:cs typeface="Calibri"/>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14</a:t>
            </a:fld>
            <a:endParaRPr lang="zh-TW" altLang="en-US"/>
          </a:p>
        </p:txBody>
      </p:sp>
    </p:spTree>
    <p:extLst>
      <p:ext uri="{BB962C8B-B14F-4D97-AF65-F5344CB8AC3E}">
        <p14:creationId xmlns:p14="http://schemas.microsoft.com/office/powerpoint/2010/main" val="2113282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QXG-25X2SF-E810</a:t>
            </a:r>
            <a:r>
              <a:rPr lang="zh-TW" altLang="en-US">
                <a:ea typeface="新細明體"/>
              </a:rPr>
              <a:t>支援多種作業系統，讓您可以彈性布建適合的</a:t>
            </a:r>
            <a:r>
              <a:rPr lang="en-US" altLang="zh-TW">
                <a:ea typeface="新細明體"/>
              </a:rPr>
              <a:t>25GbE</a:t>
            </a:r>
            <a:r>
              <a:rPr lang="zh-TW" altLang="en-US">
                <a:ea typeface="新細明體"/>
              </a:rPr>
              <a:t>網路環境。點擊下方連結可以快速前往</a:t>
            </a:r>
            <a:r>
              <a:rPr lang="en-US" altLang="zh-TW">
                <a:ea typeface="新細明體"/>
              </a:rPr>
              <a:t>Intel</a:t>
            </a:r>
            <a:r>
              <a:rPr lang="zh-TW" altLang="en-US">
                <a:ea typeface="新細明體"/>
              </a:rPr>
              <a:t>對應連結下載</a:t>
            </a:r>
            <a:r>
              <a:rPr lang="en-US" altLang="zh-TW">
                <a:ea typeface="新細明體"/>
              </a:rPr>
              <a:t>Windows</a:t>
            </a:r>
            <a:r>
              <a:rPr lang="zh-TW" altLang="en-US">
                <a:ea typeface="新細明體"/>
              </a:rPr>
              <a:t>、</a:t>
            </a:r>
            <a:r>
              <a:rPr lang="en-US" altLang="zh-TW">
                <a:ea typeface="新細明體"/>
              </a:rPr>
              <a:t>Windows Server</a:t>
            </a:r>
            <a:r>
              <a:rPr lang="zh-TW" altLang="en-US">
                <a:ea typeface="新細明體"/>
              </a:rPr>
              <a:t>和</a:t>
            </a:r>
            <a:r>
              <a:rPr lang="en-US" altLang="zh-TW">
                <a:ea typeface="新細明體"/>
              </a:rPr>
              <a:t>Ubuntu</a:t>
            </a:r>
            <a:r>
              <a:rPr lang="zh-TW" altLang="en-US">
                <a:ea typeface="新細明體"/>
              </a:rPr>
              <a:t>驅動程式；</a:t>
            </a:r>
            <a:r>
              <a:rPr lang="en-US" altLang="zh-TW">
                <a:ea typeface="新細明體"/>
              </a:rPr>
              <a:t>QTS</a:t>
            </a:r>
            <a:r>
              <a:rPr lang="zh-TW" altLang="en-US">
                <a:ea typeface="新細明體"/>
              </a:rPr>
              <a:t>和</a:t>
            </a:r>
            <a:r>
              <a:rPr lang="en-US" altLang="zh-TW" err="1">
                <a:ea typeface="新細明體"/>
              </a:rPr>
              <a:t>QuTS</a:t>
            </a:r>
            <a:r>
              <a:rPr lang="en-US" altLang="zh-TW">
                <a:ea typeface="新細明體"/>
              </a:rPr>
              <a:t> hero</a:t>
            </a:r>
            <a:r>
              <a:rPr lang="zh-TW" altLang="en-US">
                <a:ea typeface="新細明體"/>
              </a:rPr>
              <a:t>則需要</a:t>
            </a:r>
            <a:r>
              <a:rPr lang="en-US" altLang="zh-TW">
                <a:ea typeface="新細明體"/>
              </a:rPr>
              <a:t>5.0.1</a:t>
            </a:r>
            <a:r>
              <a:rPr lang="zh-TW" altLang="en-US">
                <a:ea typeface="新細明體"/>
              </a:rPr>
              <a:t>或後續更新版本才可支援。</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15</a:t>
            </a:fld>
            <a:endParaRPr lang="zh-TW" altLang="en-US"/>
          </a:p>
        </p:txBody>
      </p:sp>
    </p:spTree>
    <p:extLst>
      <p:ext uri="{BB962C8B-B14F-4D97-AF65-F5344CB8AC3E}">
        <p14:creationId xmlns:p14="http://schemas.microsoft.com/office/powerpoint/2010/main" val="3360623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接下來也會示範給大家看如果直接來到</a:t>
            </a:r>
            <a:r>
              <a:rPr lang="en-US" altLang="zh-TW"/>
              <a:t>Intel</a:t>
            </a:r>
            <a:r>
              <a:rPr lang="zh-TW" altLang="en-US"/>
              <a:t>官網的話要怎麼找到下載驅動程式的地方，首先進到</a:t>
            </a:r>
            <a:r>
              <a:rPr lang="en-US" altLang="zh-TW"/>
              <a:t>Intel</a:t>
            </a:r>
            <a:r>
              <a:rPr lang="zh-TW" altLang="en-US"/>
              <a:t>官網後到右上角有一個搜尋</a:t>
            </a:r>
            <a:r>
              <a:rPr lang="en-US" altLang="zh-TW"/>
              <a:t>intel.com</a:t>
            </a:r>
            <a:r>
              <a:rPr lang="zh-TW" altLang="en-US"/>
              <a:t>的地方，點擊這個地方並輸入</a:t>
            </a:r>
            <a:r>
              <a:rPr lang="en-US" altLang="zh-TW"/>
              <a:t>E810-XXVAM2</a:t>
            </a:r>
            <a:r>
              <a:rPr lang="zh-TW" altLang="en-US"/>
              <a:t>。</a:t>
            </a:r>
            <a:endParaRPr lang="zh-TW"/>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16</a:t>
            </a:fld>
            <a:endParaRPr lang="zh-TW" altLang="en-US"/>
          </a:p>
        </p:txBody>
      </p:sp>
    </p:spTree>
    <p:extLst>
      <p:ext uri="{BB962C8B-B14F-4D97-AF65-F5344CB8AC3E}">
        <p14:creationId xmlns:p14="http://schemas.microsoft.com/office/powerpoint/2010/main" val="1536491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進到搜尋結果後可以看到中間是所有與</a:t>
            </a:r>
            <a:r>
              <a:rPr lang="en-US"/>
              <a:t>E810-XXVAM2</a:t>
            </a:r>
            <a:r>
              <a:rPr lang="zh-TW" altLang="en-US"/>
              <a:t>相關的搜尋結果。接著看到左手邊有不同的篩選條件，點擊驅動程式和軟體。</a:t>
            </a:r>
          </a:p>
          <a:p>
            <a:endParaRPr lang="en-US">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17</a:t>
            </a:fld>
            <a:endParaRPr lang="zh-TW" altLang="en-US"/>
          </a:p>
        </p:txBody>
      </p:sp>
    </p:spTree>
    <p:extLst>
      <p:ext uri="{BB962C8B-B14F-4D97-AF65-F5344CB8AC3E}">
        <p14:creationId xmlns:p14="http://schemas.microsoft.com/office/powerpoint/2010/main" val="3515424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err="1">
                <a:ea typeface="新細明體"/>
              </a:rPr>
              <a:t>在畫面中間可以看到新的搜尋結果，在這些項目中可以輕鬆找到</a:t>
            </a:r>
            <a:r>
              <a:rPr lang="en-US" altLang="zh-TW" err="1">
                <a:ea typeface="新細明體"/>
              </a:rPr>
              <a:t>Windows</a:t>
            </a:r>
            <a:r>
              <a:rPr lang="zh-TW" altLang="en-US" err="1">
                <a:ea typeface="新細明體"/>
              </a:rPr>
              <a:t>系統、</a:t>
            </a:r>
            <a:r>
              <a:rPr lang="en-US" altLang="zh-TW" err="1">
                <a:ea typeface="新細明體"/>
              </a:rPr>
              <a:t>Windows</a:t>
            </a:r>
            <a:r>
              <a:rPr lang="en-US" altLang="zh-TW">
                <a:ea typeface="新細明體"/>
              </a:rPr>
              <a:t> </a:t>
            </a:r>
            <a:r>
              <a:rPr lang="en-US" altLang="zh-TW" err="1">
                <a:ea typeface="新細明體"/>
              </a:rPr>
              <a:t>Server</a:t>
            </a:r>
            <a:r>
              <a:rPr lang="zh-TW" altLang="en-US" err="1">
                <a:ea typeface="新細明體"/>
              </a:rPr>
              <a:t>和</a:t>
            </a:r>
            <a:r>
              <a:rPr lang="en-US" altLang="zh-TW" err="1">
                <a:ea typeface="新細明體"/>
              </a:rPr>
              <a:t>Ubuntu</a:t>
            </a:r>
            <a:r>
              <a:rPr lang="zh-TW" altLang="en-US" err="1">
                <a:ea typeface="新細明體"/>
              </a:rPr>
              <a:t>需要的驅動程式</a:t>
            </a:r>
            <a:r>
              <a:rPr lang="zh-TW" altLang="en-US">
                <a:ea typeface="新細明體"/>
              </a:rPr>
              <a:t>。</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18</a:t>
            </a:fld>
            <a:endParaRPr lang="zh-TW" altLang="en-US"/>
          </a:p>
        </p:txBody>
      </p:sp>
    </p:spTree>
    <p:extLst>
      <p:ext uri="{BB962C8B-B14F-4D97-AF65-F5344CB8AC3E}">
        <p14:creationId xmlns:p14="http://schemas.microsoft.com/office/powerpoint/2010/main" val="37939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Windows 10/11</a:t>
            </a:r>
            <a:r>
              <a:rPr lang="zh-TW" altLang="en-US">
                <a:ea typeface="新細明體"/>
              </a:rPr>
              <a:t>下載驅動程式的頁面叫做</a:t>
            </a:r>
            <a:r>
              <a:rPr lang="en-US" altLang="zh-TW">
                <a:ea typeface="新細明體"/>
              </a:rPr>
              <a:t>Intel network adapters</a:t>
            </a:r>
            <a:r>
              <a:rPr lang="zh-TW" altLang="en-US">
                <a:ea typeface="新細明體"/>
              </a:rPr>
              <a:t>管理工具，點進來後會看到有兩個下載按鈕，這時點擊上方的按鈕下載並安裝</a:t>
            </a:r>
            <a:r>
              <a:rPr lang="en-US" altLang="zh-TW">
                <a:ea typeface="新細明體"/>
              </a:rPr>
              <a:t>Windows</a:t>
            </a:r>
            <a:r>
              <a:rPr lang="zh-TW" altLang="en-US">
                <a:ea typeface="新細明體"/>
              </a:rPr>
              <a:t>驅動程式包就可以使用</a:t>
            </a:r>
            <a:r>
              <a:rPr lang="en-US" altLang="zh-TW">
                <a:ea typeface="新細明體"/>
              </a:rPr>
              <a:t>QXG-25G2SF-E810</a:t>
            </a:r>
            <a:r>
              <a:rPr lang="zh-TW" altLang="en-US">
                <a:ea typeface="新細明體"/>
              </a:rPr>
              <a:t>了。</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19</a:t>
            </a:fld>
            <a:endParaRPr lang="zh-TW" altLang="en-US"/>
          </a:p>
        </p:txBody>
      </p:sp>
    </p:spTree>
    <p:extLst>
      <p:ext uri="{BB962C8B-B14F-4D97-AF65-F5344CB8AC3E}">
        <p14:creationId xmlns:p14="http://schemas.microsoft.com/office/powerpoint/2010/main" val="475423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Windows Server 2022</a:t>
            </a:r>
            <a:r>
              <a:rPr lang="zh-TW" altLang="en-US">
                <a:ea typeface="新細明體"/>
              </a:rPr>
              <a:t>下載驅動程式的頁面叫做適用於</a:t>
            </a:r>
            <a:r>
              <a:rPr lang="en-US" altLang="zh-TW">
                <a:ea typeface="新細明體"/>
              </a:rPr>
              <a:t>Windows Server 2022</a:t>
            </a:r>
            <a:r>
              <a:rPr lang="zh-TW" altLang="en-US">
                <a:ea typeface="新細明體"/>
              </a:rPr>
              <a:t>的</a:t>
            </a:r>
            <a:r>
              <a:rPr lang="en-US" altLang="zh-TW">
                <a:ea typeface="新細明體"/>
              </a:rPr>
              <a:t>intel</a:t>
            </a:r>
            <a:r>
              <a:rPr lang="zh-TW" altLang="en-US">
                <a:ea typeface="新細明體"/>
              </a:rPr>
              <a:t>網路介面卡驅動程式。點進來後可以看到兩個下載按鈕。首先幫我點擊上方的按鈕下載並安裝驅動程式包。安裝完畢後再點擊下方的按鈕下載並安裝</a:t>
            </a:r>
            <a:r>
              <a:rPr lang="en-US" altLang="zh-TW">
                <a:ea typeface="新細明體"/>
              </a:rPr>
              <a:t>intel proset</a:t>
            </a:r>
            <a:r>
              <a:rPr lang="zh-TW" altLang="en-US">
                <a:ea typeface="新細明體"/>
              </a:rPr>
              <a:t>，就可以使用</a:t>
            </a:r>
            <a:r>
              <a:rPr lang="en-US" altLang="zh-TW">
                <a:ea typeface="新細明體"/>
              </a:rPr>
              <a:t>QXG-25G2SF-E810</a:t>
            </a:r>
            <a:r>
              <a:rPr lang="zh-TW" altLang="en-US">
                <a:ea typeface="新細明體"/>
              </a:rPr>
              <a:t>了。</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20</a:t>
            </a:fld>
            <a:endParaRPr lang="zh-TW" altLang="en-US"/>
          </a:p>
        </p:txBody>
      </p:sp>
    </p:spTree>
    <p:extLst>
      <p:ext uri="{BB962C8B-B14F-4D97-AF65-F5344CB8AC3E}">
        <p14:creationId xmlns:p14="http://schemas.microsoft.com/office/powerpoint/2010/main" val="272693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ea typeface="新細明體"/>
              </a:rPr>
              <a:t>SSD</a:t>
            </a:r>
            <a:r>
              <a:rPr lang="zh-TW" altLang="en-US" err="1">
                <a:ea typeface="新細明體"/>
              </a:rPr>
              <a:t>價格下降，逐漸成為市場主流選擇。根據</a:t>
            </a:r>
            <a:r>
              <a:rPr lang="en-US" altLang="zh-TW" err="1">
                <a:ea typeface="新細明體"/>
              </a:rPr>
              <a:t>Storage</a:t>
            </a:r>
            <a:r>
              <a:rPr lang="en-US" altLang="zh-TW">
                <a:ea typeface="新細明體"/>
              </a:rPr>
              <a:t> Newsletter</a:t>
            </a:r>
            <a:r>
              <a:rPr lang="zh-TW" altLang="en-US">
                <a:ea typeface="新細明體"/>
              </a:rPr>
              <a:t>報導，去年第二季傳統機械硬碟的出貨量已大不如前，消費市場</a:t>
            </a:r>
            <a:r>
              <a:rPr lang="en-US" altLang="zh-TW">
                <a:ea typeface="新細明體"/>
              </a:rPr>
              <a:t>3.5</a:t>
            </a:r>
            <a:r>
              <a:rPr lang="zh-TW" altLang="en-US">
                <a:ea typeface="新細明體"/>
              </a:rPr>
              <a:t>吋硬碟出貨量下跌超過</a:t>
            </a:r>
            <a:r>
              <a:rPr lang="en-US" altLang="zh-TW">
                <a:ea typeface="新細明體"/>
              </a:rPr>
              <a:t>30%</a:t>
            </a:r>
            <a:r>
              <a:rPr lang="zh-TW" altLang="en-US">
                <a:ea typeface="新細明體"/>
              </a:rPr>
              <a:t>；</a:t>
            </a:r>
            <a:r>
              <a:rPr lang="en-US" altLang="zh-TW">
                <a:ea typeface="新細明體"/>
              </a:rPr>
              <a:t>2.5</a:t>
            </a:r>
            <a:r>
              <a:rPr lang="zh-TW" altLang="en-US">
                <a:ea typeface="新細明體"/>
              </a:rPr>
              <a:t>吋更是超過</a:t>
            </a:r>
            <a:r>
              <a:rPr lang="en-US" altLang="zh-TW">
                <a:ea typeface="新細明體"/>
              </a:rPr>
              <a:t>40%</a:t>
            </a:r>
            <a:r>
              <a:rPr lang="zh-TW" altLang="en-US">
                <a:ea typeface="新細明體"/>
              </a:rPr>
              <a:t>。造成出貨量大幅下降的原因除了有整體市場需求疲軟外，更有很大一部分是固態硬碟市場發展影響。根據統計，</a:t>
            </a:r>
            <a:r>
              <a:rPr lang="en-US" altLang="zh-TW">
                <a:ea typeface="新細明體"/>
              </a:rPr>
              <a:t>2022</a:t>
            </a:r>
            <a:r>
              <a:rPr lang="zh-TW" altLang="en-US">
                <a:ea typeface="新細明體"/>
              </a:rPr>
              <a:t>下半年固態硬碟的原物料已出現大幅價格下滑，使得固態硬碟的價格逐漸下降至個人消費者或是企業都可接受的價格區間，使人們在購買儲存商品時，開始以固態硬碟作為主要選擇。</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a:t>
            </a:fld>
            <a:endParaRPr lang="zh-TW" altLang="en-US"/>
          </a:p>
        </p:txBody>
      </p:sp>
    </p:spTree>
    <p:extLst>
      <p:ext uri="{BB962C8B-B14F-4D97-AF65-F5344CB8AC3E}">
        <p14:creationId xmlns:p14="http://schemas.microsoft.com/office/powerpoint/2010/main" val="2611055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Ubuntu</a:t>
            </a:r>
            <a:r>
              <a:rPr lang="zh-TW" altLang="en-US">
                <a:ea typeface="新細明體"/>
              </a:rPr>
              <a:t>下載驅動程式的頁面叫做適用於</a:t>
            </a:r>
            <a:r>
              <a:rPr lang="en-US" altLang="zh-TW">
                <a:ea typeface="新細明體"/>
              </a:rPr>
              <a:t>Linux</a:t>
            </a:r>
            <a:r>
              <a:rPr lang="zh-TW" altLang="en-US">
                <a:ea typeface="新細明體"/>
              </a:rPr>
              <a:t>下的</a:t>
            </a:r>
            <a:r>
              <a:rPr lang="en-US" altLang="zh-TW">
                <a:ea typeface="新細明體"/>
              </a:rPr>
              <a:t>E810</a:t>
            </a:r>
            <a:r>
              <a:rPr lang="zh-TW" altLang="en-US">
                <a:ea typeface="新細明體"/>
              </a:rPr>
              <a:t>系列裝置的</a:t>
            </a:r>
            <a:r>
              <a:rPr lang="en-US" altLang="zh-TW">
                <a:ea typeface="新細明體"/>
              </a:rPr>
              <a:t>intel</a:t>
            </a:r>
            <a:r>
              <a:rPr lang="zh-TW" altLang="en-US">
                <a:ea typeface="新細明體"/>
              </a:rPr>
              <a:t>網路介面卡驅動程式。點進來後可以看到非常多的下載按鈕，點擊下載</a:t>
            </a:r>
            <a:r>
              <a:rPr lang="en-US" altLang="zh-TW">
                <a:ea typeface="新細明體"/>
              </a:rPr>
              <a:t>RHEL_9.2_ice_1.12.6_RPM.zip</a:t>
            </a:r>
            <a:r>
              <a:rPr lang="zh-TW" altLang="en-US">
                <a:ea typeface="新細明體"/>
              </a:rPr>
              <a:t>並安裝驅動程式包，就可以使用</a:t>
            </a:r>
            <a:r>
              <a:rPr lang="en-US" altLang="zh-TW">
                <a:ea typeface="新細明體"/>
              </a:rPr>
              <a:t>QXG-25G2SF-E810</a:t>
            </a:r>
            <a:r>
              <a:rPr lang="zh-TW" altLang="en-US">
                <a:ea typeface="新細明體"/>
              </a:rPr>
              <a:t>了。</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21</a:t>
            </a:fld>
            <a:endParaRPr lang="zh-TW" altLang="en-US"/>
          </a:p>
        </p:txBody>
      </p:sp>
    </p:spTree>
    <p:extLst>
      <p:ext uri="{BB962C8B-B14F-4D97-AF65-F5344CB8AC3E}">
        <p14:creationId xmlns:p14="http://schemas.microsoft.com/office/powerpoint/2010/main" val="2789304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QXG-25G2SF-E810</a:t>
            </a:r>
            <a:r>
              <a:rPr lang="zh-TW" altLang="en-US"/>
              <a:t>享有</a:t>
            </a:r>
            <a:r>
              <a:rPr lang="en-US" altLang="zh-TW"/>
              <a:t>3</a:t>
            </a:r>
            <a:r>
              <a:rPr lang="zh-TW" altLang="en-US"/>
              <a:t>年的免費產品保固，想了解更多保固資訊可以點擊</a:t>
            </a:r>
            <a:r>
              <a:rPr lang="en-US" altLang="zh-TW"/>
              <a:t>QNAP</a:t>
            </a:r>
            <a:r>
              <a:rPr lang="zh-TW" altLang="en-US"/>
              <a:t>保固服務連結或是在搜尋引擎輸入右下方</a:t>
            </a:r>
            <a:r>
              <a:rPr lang="en-US" altLang="zh-TW"/>
              <a:t>QNAP</a:t>
            </a:r>
            <a:r>
              <a:rPr lang="zh-TW" altLang="en-US"/>
              <a:t>保固服務短網址前往。</a:t>
            </a:r>
            <a:endParaRPr lang="zh-TW"/>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22</a:t>
            </a:fld>
            <a:endParaRPr lang="zh-TW" altLang="en-US"/>
          </a:p>
        </p:txBody>
      </p:sp>
    </p:spTree>
    <p:extLst>
      <p:ext uri="{BB962C8B-B14F-4D97-AF65-F5344CB8AC3E}">
        <p14:creationId xmlns:p14="http://schemas.microsoft.com/office/powerpoint/2010/main" val="2425264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接下來也是大家相當關心的相容性問題，究竟我手上現有的機器或是預計要購買的機器能不能使用</a:t>
            </a:r>
            <a:r>
              <a:rPr lang="en-US" altLang="zh-TW"/>
              <a:t>QXG-25G2SF-E810</a:t>
            </a:r>
            <a:r>
              <a:rPr lang="zh-TW" altLang="en-US"/>
              <a:t>這張</a:t>
            </a:r>
            <a:r>
              <a:rPr lang="en-US" altLang="zh-TW"/>
              <a:t>25GbE</a:t>
            </a:r>
            <a:r>
              <a:rPr lang="zh-TW" altLang="en-US"/>
              <a:t>網路擴充卡呢</a:t>
            </a:r>
            <a:r>
              <a:rPr lang="en-US" altLang="zh-TW"/>
              <a:t>?</a:t>
            </a:r>
            <a:r>
              <a:rPr lang="zh-TW" altLang="en-US"/>
              <a:t>要是發生不相容的問題，那可就相當麻煩了。這邊我會示範給大家看該如何在</a:t>
            </a:r>
            <a:r>
              <a:rPr lang="en-US" altLang="zh-TW"/>
              <a:t>QNAP</a:t>
            </a:r>
            <a:r>
              <a:rPr lang="zh-TW" altLang="en-US"/>
              <a:t>官方網站查詢產品相容性。首先點擊相容性列表</a:t>
            </a:r>
            <a:r>
              <a:rPr lang="en-US" altLang="zh-TW"/>
              <a:t>-QNAP</a:t>
            </a:r>
            <a:r>
              <a:rPr lang="zh-TW" altLang="en-US"/>
              <a:t>連結或是自行在搜尋引擎輸入</a:t>
            </a:r>
            <a:r>
              <a:rPr lang="en-US" altLang="zh-TW"/>
              <a:t>QNAP-</a:t>
            </a:r>
            <a:r>
              <a:rPr lang="zh-TW" altLang="en-US"/>
              <a:t>相容性列表短網址前往。進到頁面後選擇依裝置檢索。接著再裝置類型選擇您要查詢的裝置類型，以下會以擴充卡做為示範類別。</a:t>
            </a:r>
            <a:endParaRPr lang="zh-TW"/>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23</a:t>
            </a:fld>
            <a:endParaRPr lang="zh-TW" altLang="en-US"/>
          </a:p>
        </p:txBody>
      </p:sp>
    </p:spTree>
    <p:extLst>
      <p:ext uri="{BB962C8B-B14F-4D97-AF65-F5344CB8AC3E}">
        <p14:creationId xmlns:p14="http://schemas.microsoft.com/office/powerpoint/2010/main" val="590900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選擇擴充卡後在廠牌選擇您想要查詢的廠牌周邊裝置，以下會以</a:t>
            </a:r>
            <a:r>
              <a:rPr lang="en-US" altLang="zh-TW">
                <a:ea typeface="新細明體"/>
              </a:rPr>
              <a:t>QNAP</a:t>
            </a:r>
            <a:r>
              <a:rPr lang="zh-TW" altLang="en-US">
                <a:ea typeface="新細明體"/>
              </a:rPr>
              <a:t>作為示範廠牌。搜尋廠牌後邊可以在下方推薦機種看到所有</a:t>
            </a:r>
            <a:r>
              <a:rPr lang="en-US" altLang="zh-TW">
                <a:ea typeface="新細明體"/>
              </a:rPr>
              <a:t>QNAP</a:t>
            </a:r>
            <a:r>
              <a:rPr lang="zh-TW" altLang="en-US">
                <a:ea typeface="新細明體"/>
              </a:rPr>
              <a:t>推出的擴充卡。</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24</a:t>
            </a:fld>
            <a:endParaRPr lang="zh-TW" altLang="en-US"/>
          </a:p>
        </p:txBody>
      </p:sp>
    </p:spTree>
    <p:extLst>
      <p:ext uri="{BB962C8B-B14F-4D97-AF65-F5344CB8AC3E}">
        <p14:creationId xmlns:p14="http://schemas.microsoft.com/office/powerpoint/2010/main" val="2051518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在推薦機種點擊任一產品。</a:t>
            </a:r>
            <a:r>
              <a:rPr lang="zh-TW">
                <a:ea typeface="新細明體"/>
              </a:rPr>
              <a:t>這邊以QXG-25G2SF</a:t>
            </a:r>
            <a:r>
              <a:rPr lang="en-US" altLang="zh-TW">
                <a:ea typeface="新細明體"/>
              </a:rPr>
              <a:t>-E810</a:t>
            </a:r>
            <a:r>
              <a:rPr lang="zh-TW" altLang="en-US">
                <a:ea typeface="新細明體"/>
              </a:rPr>
              <a:t>做為示範案例，可以看到該產品的廠牌、型號、規格以及可相容的</a:t>
            </a:r>
            <a:r>
              <a:rPr lang="en-US" altLang="zh-TW">
                <a:ea typeface="新細明體"/>
              </a:rPr>
              <a:t>QNAP</a:t>
            </a:r>
            <a:r>
              <a:rPr lang="zh-TW" altLang="en-US">
                <a:ea typeface="新細明體"/>
              </a:rPr>
              <a:t>產品。以上就是</a:t>
            </a:r>
            <a:r>
              <a:rPr lang="en-US" altLang="zh-TW">
                <a:ea typeface="新細明體"/>
              </a:rPr>
              <a:t>QXG-25G2SF-E810 25GbE</a:t>
            </a:r>
            <a:r>
              <a:rPr lang="zh-TW" altLang="en-US">
                <a:ea typeface="新細明體"/>
              </a:rPr>
              <a:t>高速網路擴充卡的產品規格和相關資訊。</a:t>
            </a:r>
            <a:endParaRPr lang="zh-TW" altLang="en-US">
              <a:ea typeface="新細明體"/>
              <a:cs typeface="Calibri"/>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25</a:t>
            </a:fld>
            <a:endParaRPr lang="zh-TW" altLang="en-US"/>
          </a:p>
        </p:txBody>
      </p:sp>
    </p:spTree>
    <p:extLst>
      <p:ext uri="{BB962C8B-B14F-4D97-AF65-F5344CB8AC3E}">
        <p14:creationId xmlns:p14="http://schemas.microsoft.com/office/powerpoint/2010/main" val="811867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接下來會進到大家最關心的</a:t>
            </a:r>
            <a:r>
              <a:rPr lang="en-US" altLang="zh-TW"/>
              <a:t>QXG-25G2SF-E810</a:t>
            </a:r>
            <a:r>
              <a:rPr lang="zh-TW" altLang="en-US"/>
              <a:t>效能實測，包含檔案的寫入、讀取、上傳以及下載。</a:t>
            </a:r>
            <a:endParaRPr lang="zh-TW"/>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26</a:t>
            </a:fld>
            <a:endParaRPr lang="zh-TW" altLang="en-US"/>
          </a:p>
        </p:txBody>
      </p:sp>
    </p:spTree>
    <p:extLst>
      <p:ext uri="{BB962C8B-B14F-4D97-AF65-F5344CB8AC3E}">
        <p14:creationId xmlns:p14="http://schemas.microsoft.com/office/powerpoint/2010/main" val="2420931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err="1">
                <a:ea typeface="新細明體"/>
              </a:rPr>
              <a:t>我們馬上進到</a:t>
            </a:r>
            <a:r>
              <a:rPr lang="en-US" altLang="zh-TW" err="1">
                <a:ea typeface="新細明體"/>
              </a:rPr>
              <a:t>Live</a:t>
            </a:r>
            <a:r>
              <a:rPr lang="en-US" altLang="zh-TW">
                <a:ea typeface="新細明體"/>
              </a:rPr>
              <a:t> </a:t>
            </a:r>
            <a:r>
              <a:rPr lang="en-US" altLang="zh-TW" err="1">
                <a:ea typeface="新細明體"/>
              </a:rPr>
              <a:t>Demo</a:t>
            </a:r>
            <a:r>
              <a:rPr lang="zh-TW" altLang="en-US" err="1">
                <a:ea typeface="新細明體"/>
              </a:rPr>
              <a:t>的環節。會展示檔案寫入和檔案讀取給大家看。這邊我們使用的是</a:t>
            </a:r>
            <a:r>
              <a:rPr lang="en-US" altLang="zh-TW" err="1">
                <a:ea typeface="新細明體"/>
              </a:rPr>
              <a:t>IOmeter</a:t>
            </a:r>
            <a:r>
              <a:rPr lang="en-US" altLang="zh-TW">
                <a:ea typeface="新細明體"/>
              </a:rPr>
              <a:t> 2</a:t>
            </a:r>
            <a:r>
              <a:rPr lang="zh-TW" altLang="en-US">
                <a:ea typeface="新細明體"/>
              </a:rPr>
              <a:t>埠</a:t>
            </a:r>
            <a:r>
              <a:rPr lang="en-US" altLang="zh-TW">
                <a:ea typeface="新細明體"/>
              </a:rPr>
              <a:t>25GbE</a:t>
            </a:r>
            <a:r>
              <a:rPr lang="zh-TW" altLang="en-US">
                <a:ea typeface="新細明體"/>
              </a:rPr>
              <a:t>網路</a:t>
            </a:r>
            <a:r>
              <a:rPr lang="en-US" altLang="zh-TW">
                <a:ea typeface="新細明體"/>
              </a:rPr>
              <a:t>1MB</a:t>
            </a:r>
            <a:r>
              <a:rPr lang="zh-TW" altLang="en-US">
                <a:ea typeface="新細明體"/>
              </a:rPr>
              <a:t>循環傳輸，</a:t>
            </a:r>
            <a:r>
              <a:rPr lang="en-US" altLang="zh-TW">
                <a:ea typeface="新細明體"/>
              </a:rPr>
              <a:t>5</a:t>
            </a:r>
            <a:r>
              <a:rPr lang="zh-TW" altLang="en-US">
                <a:ea typeface="新細明體"/>
              </a:rPr>
              <a:t>秒緩衝時間，每個任務執行</a:t>
            </a:r>
            <a:r>
              <a:rPr lang="en-US" altLang="zh-TW">
                <a:ea typeface="新細明體"/>
              </a:rPr>
              <a:t>10</a:t>
            </a:r>
            <a:r>
              <a:rPr lang="zh-TW" altLang="en-US">
                <a:ea typeface="新細明體"/>
              </a:rPr>
              <a:t>秒。使用的設備是</a:t>
            </a:r>
            <a:r>
              <a:rPr lang="en-US" altLang="zh-TW">
                <a:ea typeface="新細明體"/>
              </a:rPr>
              <a:t>QNAP NAS TS-h2287XU-RP</a:t>
            </a:r>
            <a:r>
              <a:rPr lang="zh-TW" altLang="en-US">
                <a:ea typeface="新細明體"/>
              </a:rPr>
              <a:t>搭配</a:t>
            </a:r>
            <a:r>
              <a:rPr lang="en-US" altLang="zh-TW">
                <a:ea typeface="新細明體"/>
              </a:rPr>
              <a:t>QXG-25G2SF-E810</a:t>
            </a:r>
            <a:r>
              <a:rPr lang="zh-TW" altLang="en-US">
                <a:ea typeface="新細明體"/>
              </a:rPr>
              <a:t>。</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27</a:t>
            </a:fld>
            <a:endParaRPr lang="zh-TW" altLang="en-US"/>
          </a:p>
        </p:txBody>
      </p:sp>
    </p:spTree>
    <p:extLst>
      <p:ext uri="{BB962C8B-B14F-4D97-AF65-F5344CB8AC3E}">
        <p14:creationId xmlns:p14="http://schemas.microsoft.com/office/powerpoint/2010/main" val="1866114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接著看到在QNAP實驗室測出的QXG-25G2SF-E810網路擴充卡性能數據，下方是測試環境的資訊。可以看到使用一個25GbE網路埠的情況下，寫入和讀取速度都達到2954 MB/s，使用兩個25GbE網路埠的情況下，則是達到4173 MB/S和5908 MB/s。</a:t>
            </a:r>
            <a:endParaRPr lang="zh-TW" altLang="en-US"/>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28</a:t>
            </a:fld>
            <a:endParaRPr lang="zh-TW" altLang="en-US"/>
          </a:p>
        </p:txBody>
      </p:sp>
    </p:spTree>
    <p:extLst>
      <p:ext uri="{BB962C8B-B14F-4D97-AF65-F5344CB8AC3E}">
        <p14:creationId xmlns:p14="http://schemas.microsoft.com/office/powerpoint/2010/main" val="855944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再看到檔案上傳與下載的測試數據，採用的測試環境如下，可以在下方測試環境資訊中看到。使用一個</a:t>
            </a:r>
            <a:r>
              <a:rPr lang="en-US" altLang="zh-TW">
                <a:ea typeface="新細明體"/>
              </a:rPr>
              <a:t>25GbE</a:t>
            </a:r>
            <a:r>
              <a:rPr lang="zh-TW" altLang="en-US">
                <a:ea typeface="新細明體"/>
              </a:rPr>
              <a:t>網路埠的情況下，上傳和下載分別達到</a:t>
            </a:r>
            <a:r>
              <a:rPr lang="en-US" altLang="zh-TW">
                <a:ea typeface="新細明體"/>
              </a:rPr>
              <a:t>2472 MB/s</a:t>
            </a:r>
            <a:r>
              <a:rPr lang="zh-TW" altLang="en-US">
                <a:ea typeface="新細明體"/>
              </a:rPr>
              <a:t>和</a:t>
            </a:r>
            <a:r>
              <a:rPr lang="en-US" altLang="zh-TW">
                <a:ea typeface="新細明體"/>
              </a:rPr>
              <a:t>2340 MB/s</a:t>
            </a:r>
            <a:r>
              <a:rPr lang="zh-TW" altLang="en-US">
                <a:ea typeface="新細明體"/>
              </a:rPr>
              <a:t>；使用兩個</a:t>
            </a:r>
            <a:r>
              <a:rPr lang="en-US" altLang="zh-TW">
                <a:ea typeface="新細明體"/>
              </a:rPr>
              <a:t>25GbE</a:t>
            </a:r>
            <a:r>
              <a:rPr lang="zh-TW" altLang="en-US">
                <a:ea typeface="新細明體"/>
              </a:rPr>
              <a:t>網路埠的情況下則是達到</a:t>
            </a:r>
            <a:r>
              <a:rPr lang="en-US" altLang="zh-TW">
                <a:ea typeface="新細明體"/>
              </a:rPr>
              <a:t>3109 MB/s</a:t>
            </a:r>
            <a:r>
              <a:rPr lang="zh-TW" altLang="en-US">
                <a:ea typeface="新細明體"/>
              </a:rPr>
              <a:t>和</a:t>
            </a:r>
            <a:r>
              <a:rPr lang="en-US" altLang="zh-TW">
                <a:ea typeface="新細明體"/>
              </a:rPr>
              <a:t>3443 MB/s</a:t>
            </a:r>
            <a:r>
              <a:rPr lang="zh-TW" altLang="en-US">
                <a:ea typeface="新細明體"/>
              </a:rPr>
              <a:t>。</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29</a:t>
            </a:fld>
            <a:endParaRPr lang="zh-TW" altLang="en-US"/>
          </a:p>
        </p:txBody>
      </p:sp>
    </p:spTree>
    <p:extLst>
      <p:ext uri="{BB962C8B-B14F-4D97-AF65-F5344CB8AC3E}">
        <p14:creationId xmlns:p14="http://schemas.microsoft.com/office/powerpoint/2010/main" val="4187324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最後一個部分則是如何利用</a:t>
            </a:r>
            <a:r>
              <a:rPr lang="en-US" altLang="zh-TW">
                <a:ea typeface="新細明體"/>
              </a:rPr>
              <a:t>QNAP</a:t>
            </a:r>
            <a:r>
              <a:rPr lang="zh-TW" altLang="en-US">
                <a:ea typeface="新細明體"/>
              </a:rPr>
              <a:t>全新推出的</a:t>
            </a:r>
            <a:r>
              <a:rPr lang="en-US" altLang="zh-TW">
                <a:ea typeface="新細明體"/>
              </a:rPr>
              <a:t>25GbE</a:t>
            </a:r>
            <a:r>
              <a:rPr lang="zh-TW" altLang="en-US">
                <a:ea typeface="新細明體"/>
              </a:rPr>
              <a:t>高速網卡</a:t>
            </a:r>
            <a:r>
              <a:rPr lang="en-US" altLang="zh-TW">
                <a:ea typeface="新細明體"/>
              </a:rPr>
              <a:t>QXG-25G2SF-E810</a:t>
            </a:r>
            <a:r>
              <a:rPr lang="zh-TW" altLang="en-US">
                <a:ea typeface="新細明體"/>
              </a:rPr>
              <a:t>輕鬆搭建</a:t>
            </a:r>
            <a:r>
              <a:rPr lang="en-US" altLang="zh-TW">
                <a:ea typeface="新細明體"/>
              </a:rPr>
              <a:t>25GbE</a:t>
            </a:r>
            <a:r>
              <a:rPr lang="zh-TW" altLang="en-US">
                <a:ea typeface="新細明體"/>
              </a:rPr>
              <a:t>網路環境。</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30</a:t>
            </a:fld>
            <a:endParaRPr lang="zh-TW" altLang="en-US"/>
          </a:p>
        </p:txBody>
      </p:sp>
    </p:spTree>
    <p:extLst>
      <p:ext uri="{BB962C8B-B14F-4D97-AF65-F5344CB8AC3E}">
        <p14:creationId xmlns:p14="http://schemas.microsoft.com/office/powerpoint/2010/main" val="3549001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然而，在儲存商品逐漸升級為固態硬碟時，我們開始注意到以往使用的</a:t>
            </a:r>
            <a:r>
              <a:rPr lang="en-US" altLang="zh-TW"/>
              <a:t>10GbE</a:t>
            </a:r>
            <a:r>
              <a:rPr lang="zh-TW" altLang="en-US"/>
              <a:t>網路傳輸速度已無法負擔完整發揮固態硬碟高速存儲特性所需要的效能，例如下方的案例，使用</a:t>
            </a:r>
            <a:r>
              <a:rPr lang="en-US" altLang="zh-TW"/>
              <a:t>QNAP</a:t>
            </a:r>
            <a:r>
              <a:rPr lang="zh-TW" altLang="en-US"/>
              <a:t>企業級</a:t>
            </a:r>
            <a:r>
              <a:rPr lang="en-US" altLang="zh-TW"/>
              <a:t>NAS TS-h3087XU-RP</a:t>
            </a:r>
            <a:r>
              <a:rPr lang="zh-TW" altLang="en-US"/>
              <a:t>時，若您將</a:t>
            </a:r>
            <a:r>
              <a:rPr lang="en-US" altLang="zh-TW"/>
              <a:t>30</a:t>
            </a:r>
            <a:r>
              <a:rPr lang="zh-TW" altLang="en-US"/>
              <a:t>個硬碟插槽全部插入</a:t>
            </a:r>
            <a:r>
              <a:rPr lang="en-US" altLang="zh-TW"/>
              <a:t>2.5</a:t>
            </a:r>
            <a:r>
              <a:rPr lang="zh-TW" altLang="en-US"/>
              <a:t>吋固態硬碟。這時僅使用</a:t>
            </a:r>
            <a:r>
              <a:rPr lang="en-US" altLang="zh-TW"/>
              <a:t>10GbE</a:t>
            </a:r>
            <a:r>
              <a:rPr lang="zh-TW" altLang="en-US"/>
              <a:t>網路將會造成</a:t>
            </a:r>
            <a:r>
              <a:rPr lang="en-US" altLang="zh-TW"/>
              <a:t>PC</a:t>
            </a:r>
            <a:r>
              <a:rPr lang="zh-TW" altLang="en-US"/>
              <a:t>端與</a:t>
            </a:r>
            <a:r>
              <a:rPr lang="en-US" altLang="zh-TW"/>
              <a:t>NAS</a:t>
            </a:r>
            <a:r>
              <a:rPr lang="zh-TW" altLang="en-US"/>
              <a:t>間</a:t>
            </a:r>
            <a:endParaRPr lang="zh-TW"/>
          </a:p>
          <a:p>
            <a:r>
              <a:rPr lang="zh-TW" altLang="en-US">
                <a:ea typeface="新細明體"/>
              </a:rPr>
              <a:t>的傳輸瓶頸，大大浪費固態硬碟高速傳輸的特性。想要避免上述情況發生，就必須考慮網路傳輸速度的提升，這時透過網路擴充卡將您的設備升級到</a:t>
            </a:r>
            <a:r>
              <a:rPr lang="en-US" altLang="zh-TW">
                <a:ea typeface="新細明體"/>
              </a:rPr>
              <a:t>25GbE</a:t>
            </a:r>
            <a:r>
              <a:rPr lang="zh-TW" altLang="en-US">
                <a:ea typeface="新細明體"/>
              </a:rPr>
              <a:t>網路傳輸速度就是一個快速又經濟實惠的好選擇，不僅能快速解決傳輸瓶頸問題，還不會產生巨額的設備升級成本。</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3</a:t>
            </a:fld>
            <a:endParaRPr lang="zh-TW" altLang="en-US"/>
          </a:p>
        </p:txBody>
      </p:sp>
    </p:spTree>
    <p:extLst>
      <p:ext uri="{BB962C8B-B14F-4D97-AF65-F5344CB8AC3E}">
        <p14:creationId xmlns:p14="http://schemas.microsoft.com/office/powerpoint/2010/main" val="576537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搭配</a:t>
            </a:r>
            <a:r>
              <a:rPr lang="en-US" altLang="zh-TW">
                <a:ea typeface="新細明體"/>
              </a:rPr>
              <a:t>QNAP NAS</a:t>
            </a:r>
            <a:r>
              <a:rPr lang="zh-TW">
                <a:ea typeface="新細明體"/>
              </a:rPr>
              <a:t>與高速網路交換器，利用多張</a:t>
            </a:r>
            <a:r>
              <a:rPr lang="en-US" altLang="zh-TW">
                <a:ea typeface="新細明體"/>
              </a:rPr>
              <a:t>QXG-25G2SF-E810 25GbE</a:t>
            </a:r>
            <a:r>
              <a:rPr lang="zh-TW">
                <a:ea typeface="新細明體"/>
              </a:rPr>
              <a:t>網路擴充卡，以經濟實惠的預算為個人用戶或是團隊打造流暢、安全、可擴充的高速</a:t>
            </a:r>
            <a:r>
              <a:rPr lang="en-US" altLang="zh-TW">
                <a:ea typeface="新細明體"/>
              </a:rPr>
              <a:t>25GbE</a:t>
            </a:r>
            <a:r>
              <a:rPr lang="zh-TW">
                <a:ea typeface="新細明體"/>
              </a:rPr>
              <a:t>網路環境。</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31</a:t>
            </a:fld>
            <a:endParaRPr lang="zh-TW" altLang="en-US"/>
          </a:p>
        </p:txBody>
      </p:sp>
    </p:spTree>
    <p:extLst>
      <p:ext uri="{BB962C8B-B14F-4D97-AF65-F5344CB8AC3E}">
        <p14:creationId xmlns:p14="http://schemas.microsoft.com/office/powerpoint/2010/main" val="1340349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除了範例使用的</a:t>
            </a:r>
            <a:r>
              <a:rPr lang="en-US" altLang="zh-TW"/>
              <a:t>TS-h2287XU-RP</a:t>
            </a:r>
            <a:r>
              <a:rPr lang="zh-TW" altLang="en-US"/>
              <a:t>外，</a:t>
            </a:r>
            <a:r>
              <a:rPr lang="en-US" altLang="zh-TW"/>
              <a:t>QNAP</a:t>
            </a:r>
            <a:r>
              <a:rPr lang="zh-TW" altLang="en-US"/>
              <a:t>也提供眾多可擴充</a:t>
            </a:r>
            <a:r>
              <a:rPr lang="en-US" altLang="zh-TW"/>
              <a:t>25GbE</a:t>
            </a:r>
            <a:r>
              <a:rPr lang="zh-TW" altLang="en-US"/>
              <a:t>網路的</a:t>
            </a:r>
            <a:r>
              <a:rPr lang="en-US" altLang="zh-TW"/>
              <a:t>NAS</a:t>
            </a:r>
            <a:r>
              <a:rPr lang="zh-TW" altLang="en-US"/>
              <a:t>機種，從企業級到</a:t>
            </a:r>
            <a:r>
              <a:rPr lang="en-US" altLang="zh-TW"/>
              <a:t>SMB NAS</a:t>
            </a:r>
            <a:r>
              <a:rPr lang="zh-TW" altLang="en-US"/>
              <a:t>，機架式到直立式，</a:t>
            </a:r>
            <a:r>
              <a:rPr lang="en-US" altLang="zh-TW"/>
              <a:t>QNAP</a:t>
            </a:r>
            <a:r>
              <a:rPr lang="zh-TW" altLang="en-US"/>
              <a:t>有相當完善的</a:t>
            </a:r>
            <a:r>
              <a:rPr lang="en-US" altLang="zh-TW"/>
              <a:t>NAS</a:t>
            </a:r>
            <a:r>
              <a:rPr lang="zh-TW" altLang="en-US"/>
              <a:t>產品系列，滿足你多樣的需求，為您量身訂做，選擇最符合您需求的</a:t>
            </a:r>
            <a:r>
              <a:rPr lang="en-US" altLang="zh-TW"/>
              <a:t>QNAP NAS</a:t>
            </a:r>
            <a:r>
              <a:rPr lang="zh-TW" altLang="en-US"/>
              <a:t>，想看更多可支援</a:t>
            </a:r>
            <a:r>
              <a:rPr lang="en-US" altLang="zh-TW"/>
              <a:t>QXG-25G2SF-E810 25GbE</a:t>
            </a:r>
            <a:r>
              <a:rPr lang="zh-TW" altLang="en-US"/>
              <a:t>網路擴充卡的</a:t>
            </a:r>
            <a:r>
              <a:rPr lang="en-US" altLang="zh-TW"/>
              <a:t>QNAP NAS</a:t>
            </a:r>
            <a:r>
              <a:rPr lang="zh-TW" altLang="en-US"/>
              <a:t>可以直接點擊下方連結或是前往</a:t>
            </a:r>
            <a:r>
              <a:rPr lang="en-US" altLang="zh-TW"/>
              <a:t>QNAP</a:t>
            </a:r>
            <a:r>
              <a:rPr lang="zh-TW" altLang="en-US"/>
              <a:t>官方網站相容性列表查詢。</a:t>
            </a:r>
            <a:endParaRPr lang="zh-TW"/>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32</a:t>
            </a:fld>
            <a:endParaRPr lang="zh-TW" altLang="en-US"/>
          </a:p>
        </p:txBody>
      </p:sp>
    </p:spTree>
    <p:extLst>
      <p:ext uri="{BB962C8B-B14F-4D97-AF65-F5344CB8AC3E}">
        <p14:creationId xmlns:p14="http://schemas.microsoft.com/office/powerpoint/2010/main" val="1659505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支援</a:t>
            </a:r>
            <a:r>
              <a:rPr lang="en-US" altLang="zh-TW"/>
              <a:t>25GbE</a:t>
            </a:r>
            <a:r>
              <a:rPr lang="zh-TW" altLang="en-US"/>
              <a:t>高速網路交換器的部分，可以看到這台</a:t>
            </a:r>
            <a:r>
              <a:rPr lang="en-US" altLang="zh-TW"/>
              <a:t>QNAP</a:t>
            </a:r>
            <a:r>
              <a:rPr lang="zh-TW" altLang="en-US"/>
              <a:t>預計於</a:t>
            </a:r>
            <a:r>
              <a:rPr lang="en-US" altLang="zh-TW"/>
              <a:t>2023</a:t>
            </a:r>
            <a:r>
              <a:rPr lang="zh-TW" altLang="en-US"/>
              <a:t>年</a:t>
            </a:r>
            <a:r>
              <a:rPr lang="en-US" altLang="zh-TW"/>
              <a:t>10</a:t>
            </a:r>
            <a:r>
              <a:rPr lang="zh-TW" altLang="en-US"/>
              <a:t>月上市的</a:t>
            </a:r>
            <a:r>
              <a:rPr lang="en-US" altLang="zh-TW"/>
              <a:t>QSW-M7308R-4X</a:t>
            </a:r>
            <a:r>
              <a:rPr lang="zh-TW" altLang="en-US"/>
              <a:t>，為一台內含四埠</a:t>
            </a:r>
            <a:r>
              <a:rPr lang="en-US" altLang="zh-TW"/>
              <a:t>100GbE</a:t>
            </a:r>
            <a:r>
              <a:rPr lang="zh-TW" altLang="en-US"/>
              <a:t>和八埠</a:t>
            </a:r>
            <a:r>
              <a:rPr lang="en-US" altLang="zh-TW"/>
              <a:t>25GbE</a:t>
            </a:r>
            <a:r>
              <a:rPr lang="zh-TW" altLang="en-US"/>
              <a:t>接口的網管型網路交換器。</a:t>
            </a:r>
            <a:r>
              <a:rPr lang="en-US" altLang="zh-TW"/>
              <a:t>QSW-M7308R-4X</a:t>
            </a:r>
            <a:r>
              <a:rPr lang="zh-TW" altLang="en-US"/>
              <a:t>有四個</a:t>
            </a:r>
            <a:r>
              <a:rPr lang="en-US" altLang="zh-TW"/>
              <a:t>100GbE QSFP28</a:t>
            </a:r>
            <a:r>
              <a:rPr lang="zh-TW" altLang="en-US"/>
              <a:t>網路埠，支援</a:t>
            </a:r>
            <a:r>
              <a:rPr lang="en-US" altLang="zh-TW"/>
              <a:t>100G/10G/1G</a:t>
            </a:r>
            <a:r>
              <a:rPr lang="zh-TW" altLang="en-US"/>
              <a:t>三速以及八個</a:t>
            </a:r>
            <a:r>
              <a:rPr lang="en-US" altLang="zh-TW"/>
              <a:t>25GbE SFP28</a:t>
            </a:r>
            <a:r>
              <a:rPr lang="zh-TW" altLang="en-US"/>
              <a:t>網路埠，支援</a:t>
            </a:r>
            <a:r>
              <a:rPr lang="en-US" altLang="zh-TW"/>
              <a:t>25G/5G/2.5G/1G/100M</a:t>
            </a:r>
            <a:r>
              <a:rPr lang="zh-TW" altLang="en-US"/>
              <a:t>五速，總頻寬最高達</a:t>
            </a:r>
            <a:r>
              <a:rPr lang="en-US" altLang="zh-TW"/>
              <a:t>1200Gbps</a:t>
            </a:r>
            <a:r>
              <a:rPr lang="zh-TW" altLang="en-US"/>
              <a:t>，更支援前向錯誤更正</a:t>
            </a:r>
            <a:r>
              <a:rPr lang="en-US" altLang="zh-TW"/>
              <a:t>(FEC)</a:t>
            </a:r>
            <a:r>
              <a:rPr lang="zh-TW" altLang="en-US"/>
              <a:t>，與</a:t>
            </a:r>
            <a:r>
              <a:rPr lang="en-US" altLang="zh-TW"/>
              <a:t>QXG-25G2SF-E810</a:t>
            </a:r>
            <a:r>
              <a:rPr lang="zh-TW" altLang="en-US"/>
              <a:t>無縫連接。</a:t>
            </a:r>
            <a:endParaRPr lang="zh-TW"/>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33</a:t>
            </a:fld>
            <a:endParaRPr lang="zh-TW" altLang="en-US"/>
          </a:p>
        </p:txBody>
      </p:sp>
    </p:spTree>
    <p:extLst>
      <p:ext uri="{BB962C8B-B14F-4D97-AF65-F5344CB8AC3E}">
        <p14:creationId xmlns:p14="http://schemas.microsoft.com/office/powerpoint/2010/main" val="2627186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QNAP</a:t>
            </a:r>
            <a:r>
              <a:rPr lang="zh-TW" altLang="en-US">
                <a:ea typeface="新細明體"/>
              </a:rPr>
              <a:t>也提供完整的</a:t>
            </a:r>
            <a:r>
              <a:rPr lang="en-US" altLang="zh-TW">
                <a:ea typeface="新細明體"/>
              </a:rPr>
              <a:t>10GbE</a:t>
            </a:r>
            <a:r>
              <a:rPr lang="zh-TW" altLang="en-US">
                <a:ea typeface="新細明體"/>
              </a:rPr>
              <a:t>和</a:t>
            </a:r>
            <a:r>
              <a:rPr lang="en-US" altLang="zh-TW">
                <a:ea typeface="新細明體"/>
              </a:rPr>
              <a:t>25GbE</a:t>
            </a:r>
            <a:r>
              <a:rPr lang="zh-TW" altLang="en-US">
                <a:ea typeface="新細明體"/>
              </a:rPr>
              <a:t>配件，讓您在使用</a:t>
            </a:r>
            <a:r>
              <a:rPr lang="en-US" altLang="zh-TW">
                <a:ea typeface="新細明體"/>
              </a:rPr>
              <a:t>QXG-25G2SF-E810</a:t>
            </a:r>
            <a:r>
              <a:rPr lang="zh-TW" altLang="en-US">
                <a:ea typeface="新細明體"/>
              </a:rPr>
              <a:t>時不用擔心要去哪裡購買會需要使用到的相關網路配件。包含線材和光纖訊號轉接器。</a:t>
            </a:r>
            <a:r>
              <a:rPr lang="en-US" altLang="zh-TW">
                <a:ea typeface="新細明體"/>
              </a:rPr>
              <a:t>QNAP</a:t>
            </a:r>
            <a:r>
              <a:rPr lang="zh-TW" altLang="en-US">
                <a:ea typeface="新細明體"/>
              </a:rPr>
              <a:t>提供您完整的產品體驗。</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34</a:t>
            </a:fld>
            <a:endParaRPr lang="zh-TW" altLang="en-US"/>
          </a:p>
        </p:txBody>
      </p:sp>
    </p:spTree>
    <p:extLst>
      <p:ext uri="{BB962C8B-B14F-4D97-AF65-F5344CB8AC3E}">
        <p14:creationId xmlns:p14="http://schemas.microsoft.com/office/powerpoint/2010/main" val="3942265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QNAP QXG-25G2SF-E810 25GbE</a:t>
            </a:r>
            <a:r>
              <a:rPr lang="zh-TW" altLang="en-US">
                <a:ea typeface="新細明體"/>
              </a:rPr>
              <a:t>高速網路擴充卡，是您邁入高速網路時代，升級</a:t>
            </a:r>
            <a:r>
              <a:rPr lang="en-US" altLang="zh-TW">
                <a:ea typeface="新細明體"/>
              </a:rPr>
              <a:t>25GbE</a:t>
            </a:r>
            <a:r>
              <a:rPr lang="zh-TW" altLang="en-US">
                <a:ea typeface="新細明體"/>
              </a:rPr>
              <a:t>網路最好的選擇</a:t>
            </a:r>
            <a:r>
              <a:rPr lang="en-US" altLang="zh-TW">
                <a:ea typeface="新細明體"/>
              </a:rPr>
              <a:t>1</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35</a:t>
            </a:fld>
            <a:endParaRPr lang="zh-TW" altLang="en-US"/>
          </a:p>
        </p:txBody>
      </p:sp>
    </p:spTree>
    <p:extLst>
      <p:ext uri="{BB962C8B-B14F-4D97-AF65-F5344CB8AC3E}">
        <p14:creationId xmlns:p14="http://schemas.microsoft.com/office/powerpoint/2010/main" val="2427728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接下來直接進到我們今天的主角，</a:t>
            </a:r>
            <a:r>
              <a:rPr lang="en-US" altLang="zh-TW">
                <a:ea typeface="新細明體"/>
              </a:rPr>
              <a:t>QNAP</a:t>
            </a:r>
            <a:r>
              <a:rPr lang="zh-TW" altLang="en-US">
                <a:ea typeface="新細明體"/>
              </a:rPr>
              <a:t>全新推出的</a:t>
            </a:r>
            <a:r>
              <a:rPr lang="en-US" altLang="zh-TW">
                <a:ea typeface="新細明體"/>
              </a:rPr>
              <a:t>25GbE</a:t>
            </a:r>
            <a:r>
              <a:rPr lang="zh-TW" altLang="en-US">
                <a:ea typeface="新細明體"/>
              </a:rPr>
              <a:t>網路擴充卡</a:t>
            </a:r>
            <a:r>
              <a:rPr lang="en-US" altLang="zh-TW">
                <a:ea typeface="新細明體"/>
              </a:rPr>
              <a:t>QXG-25G2SF-E810</a:t>
            </a:r>
            <a:r>
              <a:rPr lang="zh-TW" altLang="en-US">
                <a:ea typeface="新細明體"/>
              </a:rPr>
              <a:t>。首先我會介紹這張網路擴充卡的產品規格，接著是大家最關心的效能實測，最後則是使用這張網卡輕鬆升級</a:t>
            </a:r>
            <a:r>
              <a:rPr lang="en-US" altLang="zh-TW">
                <a:ea typeface="新細明體"/>
              </a:rPr>
              <a:t>25GbE</a:t>
            </a:r>
            <a:r>
              <a:rPr lang="zh-TW" altLang="en-US">
                <a:ea typeface="新細明體"/>
              </a:rPr>
              <a:t>網路的使用情境。</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4</a:t>
            </a:fld>
            <a:endParaRPr lang="zh-TW" altLang="en-US"/>
          </a:p>
        </p:txBody>
      </p:sp>
    </p:spTree>
    <p:extLst>
      <p:ext uri="{BB962C8B-B14F-4D97-AF65-F5344CB8AC3E}">
        <p14:creationId xmlns:p14="http://schemas.microsoft.com/office/powerpoint/2010/main" val="3003923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QNAP</a:t>
            </a:r>
            <a:r>
              <a:rPr lang="zh-TW" altLang="en-US">
                <a:ea typeface="新細明體"/>
              </a:rPr>
              <a:t>全新推出的</a:t>
            </a:r>
            <a:r>
              <a:rPr lang="en-US" altLang="zh-TW">
                <a:ea typeface="新細明體"/>
              </a:rPr>
              <a:t>25GbE</a:t>
            </a:r>
            <a:r>
              <a:rPr lang="zh-TW" altLang="en-US">
                <a:ea typeface="新細明體"/>
              </a:rPr>
              <a:t>高速網卡</a:t>
            </a:r>
            <a:r>
              <a:rPr lang="en-US" altLang="zh-TW">
                <a:ea typeface="新細明體"/>
              </a:rPr>
              <a:t>QXG-25G2SF-E810</a:t>
            </a:r>
            <a:r>
              <a:rPr lang="zh-TW" altLang="en-US">
                <a:ea typeface="新細明體"/>
              </a:rPr>
              <a:t>是一張雙埠</a:t>
            </a:r>
            <a:r>
              <a:rPr lang="en-US" altLang="zh-TW">
                <a:ea typeface="新細明體"/>
              </a:rPr>
              <a:t> 25GbE SFP28 </a:t>
            </a:r>
            <a:r>
              <a:rPr lang="zh-TW" altLang="en-US">
                <a:ea typeface="新細明體"/>
              </a:rPr>
              <a:t>傳輸接口半高網卡，使用的是</a:t>
            </a:r>
            <a:r>
              <a:rPr lang="en-US" altLang="zh-TW">
                <a:ea typeface="新細明體"/>
              </a:rPr>
              <a:t>Intel</a:t>
            </a:r>
            <a:r>
              <a:rPr lang="zh-TW" altLang="en-US">
                <a:ea typeface="新細明體"/>
              </a:rPr>
              <a:t>的</a:t>
            </a:r>
            <a:r>
              <a:rPr lang="en-US" altLang="zh-TW">
                <a:ea typeface="新細明體"/>
              </a:rPr>
              <a:t>E810-XXVAN2</a:t>
            </a:r>
            <a:r>
              <a:rPr lang="zh-TW" altLang="en-US">
                <a:ea typeface="新細明體"/>
              </a:rPr>
              <a:t>網路晶片。配有兩個</a:t>
            </a:r>
            <a:r>
              <a:rPr lang="en-US" altLang="zh-TW">
                <a:ea typeface="新細明體"/>
              </a:rPr>
              <a:t>SFP28</a:t>
            </a:r>
            <a:r>
              <a:rPr lang="zh-TW" altLang="en-US">
                <a:ea typeface="新細明體"/>
              </a:rPr>
              <a:t>接口，支援</a:t>
            </a:r>
            <a:r>
              <a:rPr lang="en-US" altLang="zh-TW">
                <a:ea typeface="新細明體"/>
              </a:rPr>
              <a:t>25GbE SFP28</a:t>
            </a:r>
            <a:r>
              <a:rPr lang="zh-TW" altLang="en-US">
                <a:ea typeface="新細明體"/>
              </a:rPr>
              <a:t>和</a:t>
            </a:r>
            <a:r>
              <a:rPr lang="en-US" altLang="zh-TW">
                <a:ea typeface="新細明體"/>
              </a:rPr>
              <a:t>10GbE </a:t>
            </a:r>
            <a:r>
              <a:rPr lang="en-US" altLang="zh-TW" err="1">
                <a:ea typeface="新細明體"/>
              </a:rPr>
              <a:t>SFP+</a:t>
            </a:r>
            <a:r>
              <a:rPr lang="zh-TW" altLang="en-US" err="1">
                <a:ea typeface="新細明體"/>
              </a:rPr>
              <a:t>雙速並且支援</a:t>
            </a:r>
            <a:r>
              <a:rPr lang="en-US" altLang="zh-TW" err="1">
                <a:ea typeface="新細明體"/>
              </a:rPr>
              <a:t>PCIe</a:t>
            </a:r>
            <a:r>
              <a:rPr lang="en-US" altLang="zh-TW">
                <a:ea typeface="新細明體"/>
              </a:rPr>
              <a:t> Gen4</a:t>
            </a:r>
            <a:r>
              <a:rPr lang="zh-TW" altLang="en-US">
                <a:ea typeface="新細明體"/>
              </a:rPr>
              <a:t>，相容</a:t>
            </a:r>
            <a:r>
              <a:rPr lang="en-US" altLang="zh-TW">
                <a:ea typeface="新細明體"/>
              </a:rPr>
              <a:t>PCIe Gen3</a:t>
            </a:r>
            <a:r>
              <a:rPr lang="zh-TW" altLang="en-US">
                <a:ea typeface="新細明體"/>
              </a:rPr>
              <a:t>。另外，</a:t>
            </a:r>
            <a:r>
              <a:rPr lang="en-US" altLang="zh-TW">
                <a:ea typeface="新細明體"/>
              </a:rPr>
              <a:t>QNAP</a:t>
            </a:r>
            <a:r>
              <a:rPr lang="zh-TW" altLang="en-US">
                <a:ea typeface="新細明體"/>
              </a:rPr>
              <a:t>也有搭配使用的</a:t>
            </a:r>
            <a:r>
              <a:rPr lang="en-US" altLang="zh-TW">
                <a:ea typeface="新細明體"/>
              </a:rPr>
              <a:t>25GbE SFP28 </a:t>
            </a:r>
            <a:r>
              <a:rPr lang="zh-TW" altLang="en-US" err="1">
                <a:ea typeface="新細明體"/>
              </a:rPr>
              <a:t>網路線可以在網路商城選購</a:t>
            </a:r>
            <a:r>
              <a:rPr lang="zh-TW" altLang="en-US">
                <a:ea typeface="新細明體"/>
              </a:rPr>
              <a:t>。</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6</a:t>
            </a:fld>
            <a:endParaRPr lang="zh-TW" altLang="en-US"/>
          </a:p>
        </p:txBody>
      </p:sp>
    </p:spTree>
    <p:extLst>
      <p:ext uri="{BB962C8B-B14F-4D97-AF65-F5344CB8AC3E}">
        <p14:creationId xmlns:p14="http://schemas.microsoft.com/office/powerpoint/2010/main" val="707146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QXG-25G2SF-E810</a:t>
            </a:r>
            <a:r>
              <a:rPr lang="zh-TW" altLang="en-US"/>
              <a:t>經過精心設計，做到適配於大多數機箱。網卡出廠預裝半高</a:t>
            </a:r>
            <a:r>
              <a:rPr lang="en-US" altLang="zh-TW"/>
              <a:t>Low Profile</a:t>
            </a:r>
            <a:r>
              <a:rPr lang="zh-TW" altLang="en-US"/>
              <a:t>支架，並且隨卡附贈全高</a:t>
            </a:r>
            <a:r>
              <a:rPr lang="en-US" altLang="zh-TW"/>
              <a:t>Full Height</a:t>
            </a:r>
            <a:r>
              <a:rPr lang="zh-TW" altLang="en-US"/>
              <a:t>支架以及</a:t>
            </a:r>
            <a:r>
              <a:rPr lang="en-US" altLang="zh-TW"/>
              <a:t>QNAP</a:t>
            </a:r>
            <a:r>
              <a:rPr lang="zh-TW" altLang="en-US"/>
              <a:t>專用平板支架。</a:t>
            </a:r>
            <a:endParaRPr lang="zh-TW"/>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7</a:t>
            </a:fld>
            <a:endParaRPr lang="zh-TW" altLang="en-US"/>
          </a:p>
        </p:txBody>
      </p:sp>
    </p:spTree>
    <p:extLst>
      <p:ext uri="{BB962C8B-B14F-4D97-AF65-F5344CB8AC3E}">
        <p14:creationId xmlns:p14="http://schemas.microsoft.com/office/powerpoint/2010/main" val="152212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接著我們看到</a:t>
            </a:r>
            <a:r>
              <a:rPr lang="en-US" altLang="zh-TW">
                <a:ea typeface="新細明體"/>
              </a:rPr>
              <a:t>QXG-25G2SF-E810</a:t>
            </a:r>
            <a:r>
              <a:rPr lang="zh-TW" altLang="en-US">
                <a:ea typeface="新細明體"/>
              </a:rPr>
              <a:t>的外觀配置，可以看到主要分為三個部分，首先是左手邊藍色區塊的兩個</a:t>
            </a:r>
            <a:r>
              <a:rPr lang="en-US" altLang="zh-TW">
                <a:ea typeface="新細明體"/>
              </a:rPr>
              <a:t>25GbE SFP28</a:t>
            </a:r>
            <a:r>
              <a:rPr lang="zh-TW" altLang="en-US">
                <a:ea typeface="新細明體"/>
              </a:rPr>
              <a:t>連接埠；接著看到左手邊，上方綠色區塊是專為這張網卡設計的晶片散熱模組和風扇，晶片散熱模組採用最大接觸面積，還有大量散熱鰭片，中間則是同級</a:t>
            </a:r>
            <a:r>
              <a:rPr lang="en-US" altLang="zh-TW">
                <a:ea typeface="新細明體"/>
              </a:rPr>
              <a:t>25GbE</a:t>
            </a:r>
            <a:r>
              <a:rPr lang="zh-TW" altLang="en-US">
                <a:ea typeface="新細明體"/>
              </a:rPr>
              <a:t>網路擴充卡上不會看到的降熱風扇，兩相搭配，造就全面散熱，保持晶片最佳效能。下方粉紅色區塊，則是這張網卡的金手指，使用的是</a:t>
            </a:r>
            <a:r>
              <a:rPr lang="en-US" altLang="zh-TW">
                <a:ea typeface="新細明體"/>
              </a:rPr>
              <a:t> PCI express Gen4 x8</a:t>
            </a:r>
            <a:r>
              <a:rPr lang="zh-TW" altLang="en-US">
                <a:ea typeface="新細明體"/>
              </a:rPr>
              <a:t>的規格，傳輸介面提供最高</a:t>
            </a:r>
            <a:r>
              <a:rPr lang="en-US" altLang="zh-TW">
                <a:ea typeface="新細明體"/>
              </a:rPr>
              <a:t>128Gbit/</a:t>
            </a:r>
            <a:r>
              <a:rPr lang="en-US" altLang="zh-TW" err="1">
                <a:ea typeface="新細明體"/>
              </a:rPr>
              <a:t>s</a:t>
            </a:r>
            <a:r>
              <a:rPr lang="zh-TW" altLang="en-US" err="1">
                <a:ea typeface="新細明體"/>
              </a:rPr>
              <a:t>的理論頻寬，並且向下支援</a:t>
            </a:r>
            <a:r>
              <a:rPr lang="en-US" altLang="zh-TW" err="1">
                <a:ea typeface="新細明體"/>
              </a:rPr>
              <a:t>PCI</a:t>
            </a:r>
            <a:r>
              <a:rPr lang="en-US" altLang="zh-TW">
                <a:ea typeface="新細明體"/>
              </a:rPr>
              <a:t> express Gen3</a:t>
            </a:r>
            <a:r>
              <a:rPr lang="zh-TW" altLang="en-US">
                <a:ea typeface="新細明體"/>
              </a:rPr>
              <a:t>，因此不用擔心您的設備只有</a:t>
            </a:r>
            <a:r>
              <a:rPr lang="en-US" altLang="zh-TW">
                <a:ea typeface="新細明體"/>
              </a:rPr>
              <a:t>PCI express Gen3</a:t>
            </a:r>
            <a:r>
              <a:rPr lang="zh-TW" altLang="en-US">
                <a:ea typeface="新細明體"/>
              </a:rPr>
              <a:t>不能使用這張網卡的問題出現。</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8</a:t>
            </a:fld>
            <a:endParaRPr lang="zh-TW" altLang="en-US"/>
          </a:p>
        </p:txBody>
      </p:sp>
    </p:spTree>
    <p:extLst>
      <p:ext uri="{BB962C8B-B14F-4D97-AF65-F5344CB8AC3E}">
        <p14:creationId xmlns:p14="http://schemas.microsoft.com/office/powerpoint/2010/main" val="3570437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接下來我會逐一介紹</a:t>
            </a:r>
            <a:r>
              <a:rPr lang="en-US" altLang="zh-TW">
                <a:ea typeface="新細明體"/>
              </a:rPr>
              <a:t>QXG-25G2SF-E810</a:t>
            </a:r>
            <a:r>
              <a:rPr lang="zh-TW" altLang="en-US">
                <a:ea typeface="新細明體"/>
              </a:rPr>
              <a:t>的特色。這張網卡使用的是</a:t>
            </a:r>
            <a:r>
              <a:rPr lang="en-US" altLang="zh-TW">
                <a:ea typeface="新細明體"/>
              </a:rPr>
              <a:t>PCI express Gen4</a:t>
            </a:r>
            <a:r>
              <a:rPr lang="zh-TW" altLang="en-US">
                <a:ea typeface="新細明體"/>
              </a:rPr>
              <a:t>高速資料匯流排，提供更多彈性、更多頻寬，資料密集型工作的最佳解答。看到右手邊的圖，</a:t>
            </a:r>
            <a:r>
              <a:rPr lang="en-US" altLang="zh-TW">
                <a:ea typeface="新細明體"/>
              </a:rPr>
              <a:t>Gen4</a:t>
            </a:r>
            <a:r>
              <a:rPr lang="zh-TW" altLang="en-US">
                <a:ea typeface="新細明體"/>
              </a:rPr>
              <a:t>有著</a:t>
            </a:r>
            <a:r>
              <a:rPr lang="en-US" altLang="zh-TW">
                <a:ea typeface="新細明體"/>
              </a:rPr>
              <a:t>Gen3</a:t>
            </a:r>
            <a:r>
              <a:rPr lang="zh-TW" altLang="en-US">
                <a:ea typeface="新細明體"/>
              </a:rPr>
              <a:t>的兩倍頻寬，高達</a:t>
            </a:r>
            <a:r>
              <a:rPr lang="en-US" altLang="zh-TW">
                <a:ea typeface="新細明體"/>
              </a:rPr>
              <a:t>16GT/S</a:t>
            </a:r>
            <a:r>
              <a:rPr lang="zh-TW" altLang="en-US">
                <a:ea typeface="新細明體"/>
              </a:rPr>
              <a:t>，因此您的設備僅需要</a:t>
            </a:r>
            <a:r>
              <a:rPr lang="en-US" altLang="zh-TW">
                <a:ea typeface="新細明體"/>
              </a:rPr>
              <a:t>Gen4 x4</a:t>
            </a:r>
            <a:r>
              <a:rPr lang="zh-TW" altLang="en-US">
                <a:ea typeface="新細明體"/>
              </a:rPr>
              <a:t>即可完整發揮</a:t>
            </a:r>
            <a:r>
              <a:rPr lang="en-US" altLang="zh-TW">
                <a:ea typeface="新細明體"/>
              </a:rPr>
              <a:t>QXG-25G2SF-E810</a:t>
            </a:r>
            <a:r>
              <a:rPr lang="zh-TW" altLang="en-US">
                <a:ea typeface="新細明體"/>
              </a:rPr>
              <a:t>雙埠</a:t>
            </a:r>
            <a:r>
              <a:rPr lang="en-US" altLang="zh-TW">
                <a:ea typeface="新細明體"/>
              </a:rPr>
              <a:t>25GbE X2</a:t>
            </a:r>
            <a:r>
              <a:rPr lang="zh-TW" altLang="en-US">
                <a:ea typeface="新細明體"/>
              </a:rPr>
              <a:t>總共</a:t>
            </a:r>
            <a:r>
              <a:rPr lang="en-US" altLang="zh-TW">
                <a:ea typeface="新細明體"/>
              </a:rPr>
              <a:t>50GbE</a:t>
            </a:r>
            <a:r>
              <a:rPr lang="zh-TW" altLang="en-US">
                <a:ea typeface="新細明體"/>
              </a:rPr>
              <a:t>的傳輸潛力。此外，目前市場各大廠使用的</a:t>
            </a:r>
            <a:r>
              <a:rPr lang="en-US" altLang="zh-TW">
                <a:ea typeface="新細明體"/>
              </a:rPr>
              <a:t>PCIe</a:t>
            </a:r>
            <a:r>
              <a:rPr lang="zh-TW" altLang="en-US">
                <a:ea typeface="新細明體"/>
              </a:rPr>
              <a:t>介面已逐步由</a:t>
            </a:r>
            <a:r>
              <a:rPr lang="en-US" altLang="zh-TW">
                <a:ea typeface="新細明體"/>
              </a:rPr>
              <a:t>Gen3</a:t>
            </a:r>
            <a:r>
              <a:rPr lang="zh-TW" altLang="en-US">
                <a:ea typeface="新細明體"/>
              </a:rPr>
              <a:t>走向</a:t>
            </a:r>
            <a:r>
              <a:rPr lang="en-US" altLang="zh-TW">
                <a:ea typeface="新細明體"/>
              </a:rPr>
              <a:t>Gen4</a:t>
            </a:r>
            <a:r>
              <a:rPr lang="zh-TW" altLang="en-US">
                <a:ea typeface="新細明體"/>
              </a:rPr>
              <a:t>，配備完整</a:t>
            </a:r>
            <a:r>
              <a:rPr lang="en-US" altLang="zh-TW">
                <a:ea typeface="新細明體"/>
              </a:rPr>
              <a:t>Gen4</a:t>
            </a:r>
            <a:r>
              <a:rPr lang="zh-TW" altLang="en-US">
                <a:ea typeface="新細明體"/>
              </a:rPr>
              <a:t>傳輸介面硬體設備，完整發揮</a:t>
            </a:r>
            <a:r>
              <a:rPr lang="en-US" altLang="zh-TW">
                <a:ea typeface="新細明體"/>
              </a:rPr>
              <a:t>Gen4</a:t>
            </a:r>
            <a:r>
              <a:rPr lang="zh-TW" altLang="en-US">
                <a:ea typeface="新細明體"/>
              </a:rPr>
              <a:t>高頻寬的特性在未來資料量只會持續倍增的潮流下顯得格外重要。</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9</a:t>
            </a:fld>
            <a:endParaRPr lang="zh-TW" altLang="en-US"/>
          </a:p>
        </p:txBody>
      </p:sp>
    </p:spTree>
    <p:extLst>
      <p:ext uri="{BB962C8B-B14F-4D97-AF65-F5344CB8AC3E}">
        <p14:creationId xmlns:p14="http://schemas.microsoft.com/office/powerpoint/2010/main" val="565647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無限遠程存儲，</a:t>
            </a:r>
            <a:r>
              <a:rPr lang="en-US" altLang="zh-TW">
                <a:ea typeface="新細明體"/>
              </a:rPr>
              <a:t>QXG-25G2SF-E810</a:t>
            </a:r>
            <a:r>
              <a:rPr lang="zh-TW" altLang="en-US">
                <a:ea typeface="新細明體"/>
              </a:rPr>
              <a:t>的</a:t>
            </a:r>
            <a:r>
              <a:rPr lang="en-US" altLang="zh-TW">
                <a:ea typeface="新細明體"/>
              </a:rPr>
              <a:t>iSCSI</a:t>
            </a:r>
            <a:r>
              <a:rPr lang="zh-TW" altLang="en-US">
                <a:ea typeface="新細明體"/>
              </a:rPr>
              <a:t>功能帶您突破存儲界限。</a:t>
            </a:r>
            <a:r>
              <a:rPr lang="en-US" altLang="zh-TW">
                <a:ea typeface="新細明體"/>
              </a:rPr>
              <a:t>Initiator</a:t>
            </a:r>
            <a:r>
              <a:rPr lang="zh-TW" altLang="en-US">
                <a:ea typeface="新細明體"/>
              </a:rPr>
              <a:t>透過</a:t>
            </a:r>
            <a:r>
              <a:rPr lang="en-US" altLang="zh-TW">
                <a:ea typeface="新細明體"/>
              </a:rPr>
              <a:t>iSCSI</a:t>
            </a:r>
            <a:r>
              <a:rPr lang="zh-TW" altLang="en-US">
                <a:ea typeface="新細明體"/>
              </a:rPr>
              <a:t>將</a:t>
            </a:r>
            <a:r>
              <a:rPr lang="en-US" altLang="zh-TW">
                <a:ea typeface="新細明體"/>
              </a:rPr>
              <a:t>SCSI</a:t>
            </a:r>
            <a:r>
              <a:rPr lang="zh-TW" altLang="en-US">
                <a:ea typeface="新細明體"/>
              </a:rPr>
              <a:t>指令和數據封裝在</a:t>
            </a:r>
            <a:r>
              <a:rPr lang="en-US" altLang="zh-TW">
                <a:ea typeface="新細明體"/>
              </a:rPr>
              <a:t>TCP/IP</a:t>
            </a:r>
            <a:r>
              <a:rPr lang="zh-TW" altLang="en-US">
                <a:ea typeface="新細明體"/>
              </a:rPr>
              <a:t>數據包中，透過</a:t>
            </a:r>
            <a:r>
              <a:rPr lang="en-US" altLang="zh-TW">
                <a:ea typeface="新細明體"/>
              </a:rPr>
              <a:t>IP</a:t>
            </a:r>
            <a:r>
              <a:rPr lang="zh-TW" altLang="en-US">
                <a:ea typeface="新細明體"/>
              </a:rPr>
              <a:t>網路傳送到</a:t>
            </a:r>
            <a:r>
              <a:rPr lang="en-US" altLang="zh-TW">
                <a:ea typeface="新細明體"/>
              </a:rPr>
              <a:t>Target</a:t>
            </a:r>
            <a:r>
              <a:rPr lang="zh-TW" altLang="en-US">
                <a:ea typeface="新細明體"/>
              </a:rPr>
              <a:t>。</a:t>
            </a:r>
            <a:r>
              <a:rPr lang="en-US" altLang="zh-TW">
                <a:ea typeface="新細明體"/>
              </a:rPr>
              <a:t>Iscsi</a:t>
            </a:r>
            <a:r>
              <a:rPr lang="zh-TW" altLang="en-US">
                <a:ea typeface="新細明體"/>
              </a:rPr>
              <a:t>讓電腦可以透過</a:t>
            </a:r>
            <a:r>
              <a:rPr lang="en-US" altLang="zh-TW">
                <a:ea typeface="新細明體"/>
              </a:rPr>
              <a:t>IP</a:t>
            </a:r>
            <a:r>
              <a:rPr lang="zh-TW" altLang="en-US">
                <a:ea typeface="新細明體"/>
              </a:rPr>
              <a:t>網路連線到遠端設備，造就遠端設備就像在現場一樣，為資料存儲、虛擬化等提供相當大的便利性和靈活性，實現不同設備間的無縫整合。</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10</a:t>
            </a:fld>
            <a:endParaRPr lang="zh-TW" altLang="en-US"/>
          </a:p>
        </p:txBody>
      </p:sp>
    </p:spTree>
    <p:extLst>
      <p:ext uri="{BB962C8B-B14F-4D97-AF65-F5344CB8AC3E}">
        <p14:creationId xmlns:p14="http://schemas.microsoft.com/office/powerpoint/2010/main" val="2584398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6" name="圖片 5" descr="一張含有 文字, 電腦, 電子產品, 筆記型電腦 的圖片&#10;&#10;自動產生的描述">
            <a:extLst>
              <a:ext uri="{FF2B5EF4-FFF2-40B4-BE49-F238E27FC236}">
                <a16:creationId xmlns:a16="http://schemas.microsoft.com/office/drawing/2014/main" id="{C04D5708-BB2D-5EF1-6E6E-7464FB81D9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Tree>
    <p:extLst>
      <p:ext uri="{BB962C8B-B14F-4D97-AF65-F5344CB8AC3E}">
        <p14:creationId xmlns:p14="http://schemas.microsoft.com/office/powerpoint/2010/main" val="3255869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7" name="圖片 6" descr="一張含有 文字, 電腦, 筆記型電腦, 電子產品 的圖片&#10;&#10;自動產生的描述">
            <a:extLst>
              <a:ext uri="{FF2B5EF4-FFF2-40B4-BE49-F238E27FC236}">
                <a16:creationId xmlns:a16="http://schemas.microsoft.com/office/drawing/2014/main" id="{FC103D4C-7C4A-11B8-B297-91A7EC97B9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文字方塊 1">
            <a:extLst>
              <a:ext uri="{FF2B5EF4-FFF2-40B4-BE49-F238E27FC236}">
                <a16:creationId xmlns:a16="http://schemas.microsoft.com/office/drawing/2014/main" id="{FD31092F-D104-F61E-AF9C-72F3792B3431}"/>
              </a:ext>
            </a:extLst>
          </p:cNvPr>
          <p:cNvSpPr txBox="1"/>
          <p:nvPr userDrawn="1"/>
        </p:nvSpPr>
        <p:spPr>
          <a:xfrm>
            <a:off x="691089" y="5565410"/>
            <a:ext cx="6133993" cy="439031"/>
          </a:xfrm>
          <a:prstGeom prst="rect">
            <a:avLst/>
          </a:prstGeom>
          <a:noFill/>
        </p:spPr>
        <p:txBody>
          <a:bodyPr wrap="square" rtlCol="0">
            <a:spAutoFit/>
          </a:bodyPr>
          <a:lstStyle/>
          <a:p>
            <a:pPr fontAlgn="base">
              <a:lnSpc>
                <a:spcPct val="150000"/>
              </a:lnSpc>
            </a:pPr>
            <a:r>
              <a:rPr lang="en-US" altLang="zh-TW" sz="800" spc="0">
                <a:solidFill>
                  <a:schemeClr val="accent6"/>
                </a:solidFill>
                <a:latin typeface="微軟正黑體" panose="020B0604030504040204" pitchFamily="34" charset="-120"/>
                <a:ea typeface="微軟正黑體" panose="020B0604030504040204" pitchFamily="34" charset="-120"/>
              </a:rPr>
              <a:t>©2023</a:t>
            </a:r>
            <a:r>
              <a:rPr lang="zh-TW" altLang="zh-TW" sz="800" spc="0">
                <a:solidFill>
                  <a:schemeClr val="accent6"/>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 。</a:t>
            </a:r>
            <a:endParaRPr lang="en-US" altLang="zh-TW" sz="800" spc="0">
              <a:solidFill>
                <a:schemeClr val="accent6"/>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28407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3960BA3-B510-0485-D12A-B6429C733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內容版面配置區 2">
            <a:extLst>
              <a:ext uri="{FF2B5EF4-FFF2-40B4-BE49-F238E27FC236}">
                <a16:creationId xmlns:a16="http://schemas.microsoft.com/office/drawing/2014/main" id="{BCF82209-DA19-C6D3-647A-F10C00D1281C}"/>
              </a:ext>
            </a:extLst>
          </p:cNvPr>
          <p:cNvSpPr>
            <a:spLocks noGrp="1"/>
          </p:cNvSpPr>
          <p:nvPr>
            <p:ph idx="1" hasCustomPrompt="1"/>
          </p:nvPr>
        </p:nvSpPr>
        <p:spPr>
          <a:xfrm>
            <a:off x="6898233" y="2293798"/>
            <a:ext cx="4776825" cy="961466"/>
          </a:xfrm>
        </p:spPr>
        <p:txBody>
          <a:bodyPr>
            <a:normAutofit/>
          </a:bodyPr>
          <a:lstStyle>
            <a:lvl1pPr marL="0" indent="0">
              <a:buNone/>
              <a:defRPr lang="zh-TW" altLang="en-US" sz="4000" b="1" kern="1200" dirty="0">
                <a:solidFill>
                  <a:srgbClr val="293237"/>
                </a:solidFill>
                <a:latin typeface="+mj-lt"/>
                <a:ea typeface="+mj-ea"/>
                <a:cs typeface="+mj-cs"/>
              </a:defRPr>
            </a:lvl1pPr>
          </a:lstStyle>
          <a:p>
            <a:pPr lvl="0"/>
            <a:r>
              <a:rPr lang="zh-TW" altLang="en-US"/>
              <a:t>編輯母片文字樣式</a:t>
            </a:r>
          </a:p>
        </p:txBody>
      </p:sp>
    </p:spTree>
    <p:extLst>
      <p:ext uri="{BB962C8B-B14F-4D97-AF65-F5344CB8AC3E}">
        <p14:creationId xmlns:p14="http://schemas.microsoft.com/office/powerpoint/2010/main" val="4159815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4" name="圖片 3" descr="一張含有 文字, 螢幕擷取畫面, Rectangle, 設計 的圖片&#10;&#10;自動產生的描述">
            <a:extLst>
              <a:ext uri="{FF2B5EF4-FFF2-40B4-BE49-F238E27FC236}">
                <a16:creationId xmlns:a16="http://schemas.microsoft.com/office/drawing/2014/main" id="{DE24514B-FED6-8335-20B3-1098B181A4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版面配置區 1">
            <a:extLst>
              <a:ext uri="{FF2B5EF4-FFF2-40B4-BE49-F238E27FC236}">
                <a16:creationId xmlns:a16="http://schemas.microsoft.com/office/drawing/2014/main" id="{B62212D0-B1A5-DAF1-7F44-DCFF74BE0523}"/>
              </a:ext>
            </a:extLst>
          </p:cNvPr>
          <p:cNvSpPr>
            <a:spLocks noGrp="1"/>
          </p:cNvSpPr>
          <p:nvPr>
            <p:ph type="title"/>
          </p:nvPr>
        </p:nvSpPr>
        <p:spPr>
          <a:xfrm>
            <a:off x="743101" y="0"/>
            <a:ext cx="11448899" cy="1352551"/>
          </a:xfrm>
          <a:prstGeom prst="rect">
            <a:avLst/>
          </a:prstGeom>
        </p:spPr>
        <p:txBody>
          <a:bodyPr vert="horz" lIns="91440" tIns="45720" rIns="91440" bIns="45720" rtlCol="0" anchor="ctr">
            <a:normAutofit/>
          </a:bodyPr>
          <a:lstStyle>
            <a:lvl1pPr>
              <a:defRPr sz="4000" b="1">
                <a:solidFill>
                  <a:srgbClr val="293237"/>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630211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3960BA3-B510-0485-D12A-B6429C733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0319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3" name="圖片 2" descr="一張含有 比例模型, 玩具, 工程 的圖片&#10;&#10;自動產生的描述">
            <a:extLst>
              <a:ext uri="{FF2B5EF4-FFF2-40B4-BE49-F238E27FC236}">
                <a16:creationId xmlns:a16="http://schemas.microsoft.com/office/drawing/2014/main" id="{91E020E5-1BA3-AC04-8F02-38E9B3CE2F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Tree>
    <p:extLst>
      <p:ext uri="{BB962C8B-B14F-4D97-AF65-F5344CB8AC3E}">
        <p14:creationId xmlns:p14="http://schemas.microsoft.com/office/powerpoint/2010/main" val="1389424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3960BA3-B510-0485-D12A-B6429C733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96466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FACCD-573B-4762-BEC8-E7C4C2353720}" type="datetimeFigureOut">
              <a:rPr lang="zh-TW" altLang="en-US" smtClean="0"/>
              <a:t>2023/9/13</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9D8AE5-4558-4E7F-80E5-A732C078B835}" type="slidenum">
              <a:rPr lang="zh-TW" altLang="en-US" smtClean="0"/>
              <a:t>‹#›</a:t>
            </a:fld>
            <a:endParaRPr lang="zh-TW" altLang="en-US"/>
          </a:p>
        </p:txBody>
      </p:sp>
    </p:spTree>
    <p:extLst>
      <p:ext uri="{BB962C8B-B14F-4D97-AF65-F5344CB8AC3E}">
        <p14:creationId xmlns:p14="http://schemas.microsoft.com/office/powerpoint/2010/main" val="347305091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0" r:id="rId3"/>
    <p:sldLayoutId id="2147483661" r:id="rId4"/>
    <p:sldLayoutId id="2147483662" r:id="rId5"/>
    <p:sldLayoutId id="2147483663" r:id="rId6"/>
    <p:sldLayoutId id="214748366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hyperlink" Target="https://www.intel.com.tw/content/www/tw/zh/download/2593/administrative-tools-for-intel-network-adapters.html" TargetMode="External"/><Relationship Id="rId3" Type="http://schemas.openxmlformats.org/officeDocument/2006/relationships/image" Target="../media/image24.png"/><Relationship Id="rId7" Type="http://schemas.openxmlformats.org/officeDocument/2006/relationships/hyperlink" Target="https://www.intel.com.tw/content/www/tw/zh/download/19630/intel-network-adapter-driver-for-e810-series-devices-under-linux.html"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www.intel.com.tw/content/www/tw/zh/download/706171/intel-network-adapter-driver-for-windows-server-2022.html" TargetMode="External"/><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moneydj.com/funddj/ya/yp050000.djhtm?a=%7bBD8D60E0-7F72-4EF4-840D-36EE5026071C%7d"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www.storagenewsletter.com/2022/07/14/hdd-shipments-drop-to-45-million-down-31-to-35-y-y/" TargetMode="External"/><Relationship Id="rId5" Type="http://schemas.openxmlformats.org/officeDocument/2006/relationships/image" Target="../media/image8.png"/><Relationship Id="rId4" Type="http://schemas.openxmlformats.org/officeDocument/2006/relationships/hyperlink" Target="https://technews.tw/2022/07/18/hdd-shipments-to-drop-by-13-in-the-second-quarter-of-202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qnap.com/service/product-warranty/zh-tw/"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qnap.com/zh-tw/compatibility/"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1.png"/><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31.xml"/><Relationship Id="rId16"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hyperlink" Target="https://www.qnap.com/zh-tw/compatibility/" TargetMode="External"/><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974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331557" y="1511195"/>
            <a:ext cx="9528886" cy="1015663"/>
          </a:xfrm>
          <a:prstGeom prst="rect">
            <a:avLst/>
          </a:prstGeom>
          <a:noFill/>
        </p:spPr>
        <p:txBody>
          <a:bodyPr wrap="square" rtlCol="0">
            <a:spAutoFit/>
          </a:bodyPr>
          <a:lstStyle/>
          <a:p>
            <a:r>
              <a:rPr lang="en-US" altLang="zh-TW" sz="2000" dirty="0"/>
              <a:t>QXG-25G2SF-E810</a:t>
            </a:r>
            <a:r>
              <a:rPr lang="zh-TW" altLang="en-US" sz="2000" dirty="0"/>
              <a:t> 支援 </a:t>
            </a:r>
            <a:r>
              <a:rPr lang="en-US" altLang="zh-TW" sz="2000" dirty="0"/>
              <a:t>iSCSI</a:t>
            </a:r>
            <a:r>
              <a:rPr lang="zh-TW" altLang="en-US" sz="2000" dirty="0"/>
              <a:t>，簡化儲存管理的同時實現高速存取，提升作業效率，並且透過網路，實現遠程存儲，達到無距限的存儲訪問，在虛擬化環境中，更能做到虛擬機器和存儲設備的無縫整合，給您高效、靈活的存儲方案。</a:t>
            </a:r>
          </a:p>
        </p:txBody>
      </p:sp>
      <p:sp>
        <p:nvSpPr>
          <p:cNvPr id="12" name="矩形 11"/>
          <p:cNvSpPr/>
          <p:nvPr/>
        </p:nvSpPr>
        <p:spPr>
          <a:xfrm>
            <a:off x="3049402" y="2855390"/>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Initiator</a:t>
            </a:r>
            <a:endParaRPr lang="zh-TW" altLang="en-US" b="1">
              <a:solidFill>
                <a:schemeClr val="tx1"/>
              </a:solidFill>
            </a:endParaRPr>
          </a:p>
        </p:txBody>
      </p:sp>
      <p:sp>
        <p:nvSpPr>
          <p:cNvPr id="13" name="矩形 12"/>
          <p:cNvSpPr/>
          <p:nvPr/>
        </p:nvSpPr>
        <p:spPr>
          <a:xfrm>
            <a:off x="3049402" y="3605043"/>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SCSI</a:t>
            </a:r>
            <a:endParaRPr lang="zh-TW" altLang="en-US" b="1">
              <a:solidFill>
                <a:schemeClr val="tx1"/>
              </a:solidFill>
            </a:endParaRPr>
          </a:p>
        </p:txBody>
      </p:sp>
      <p:sp>
        <p:nvSpPr>
          <p:cNvPr id="14" name="矩形 13"/>
          <p:cNvSpPr/>
          <p:nvPr/>
        </p:nvSpPr>
        <p:spPr>
          <a:xfrm>
            <a:off x="3049402" y="4392284"/>
            <a:ext cx="1970600" cy="449246"/>
          </a:xfrm>
          <a:prstGeom prst="rect">
            <a:avLst/>
          </a:prstGeom>
          <a:solidFill>
            <a:srgbClr val="5B9BD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rPr>
              <a:t>iSCSI</a:t>
            </a:r>
            <a:endParaRPr lang="zh-TW" altLang="en-US" b="1">
              <a:solidFill>
                <a:schemeClr val="bg1"/>
              </a:solidFill>
            </a:endParaRPr>
          </a:p>
        </p:txBody>
      </p:sp>
      <p:sp>
        <p:nvSpPr>
          <p:cNvPr id="15" name="矩形 14"/>
          <p:cNvSpPr/>
          <p:nvPr/>
        </p:nvSpPr>
        <p:spPr>
          <a:xfrm>
            <a:off x="3049402" y="5175154"/>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TCP/IP</a:t>
            </a:r>
            <a:endParaRPr lang="zh-TW" altLang="en-US" b="1">
              <a:solidFill>
                <a:schemeClr val="tx1"/>
              </a:solidFill>
            </a:endParaRPr>
          </a:p>
        </p:txBody>
      </p:sp>
      <p:sp>
        <p:nvSpPr>
          <p:cNvPr id="17" name="矩形 16"/>
          <p:cNvSpPr/>
          <p:nvPr/>
        </p:nvSpPr>
        <p:spPr>
          <a:xfrm>
            <a:off x="7185406" y="2855390"/>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Target</a:t>
            </a:r>
            <a:endParaRPr lang="zh-TW" altLang="en-US" b="1">
              <a:solidFill>
                <a:schemeClr val="tx1"/>
              </a:solidFill>
            </a:endParaRPr>
          </a:p>
        </p:txBody>
      </p:sp>
      <p:sp>
        <p:nvSpPr>
          <p:cNvPr id="18" name="矩形 17"/>
          <p:cNvSpPr/>
          <p:nvPr/>
        </p:nvSpPr>
        <p:spPr>
          <a:xfrm>
            <a:off x="7185406" y="3605043"/>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SCSI</a:t>
            </a:r>
            <a:endParaRPr lang="zh-TW" altLang="en-US" b="1">
              <a:solidFill>
                <a:schemeClr val="tx1"/>
              </a:solidFill>
            </a:endParaRPr>
          </a:p>
        </p:txBody>
      </p:sp>
      <p:sp>
        <p:nvSpPr>
          <p:cNvPr id="19" name="矩形 18"/>
          <p:cNvSpPr/>
          <p:nvPr/>
        </p:nvSpPr>
        <p:spPr>
          <a:xfrm>
            <a:off x="7185406" y="4392284"/>
            <a:ext cx="1970600" cy="449246"/>
          </a:xfrm>
          <a:prstGeom prst="rect">
            <a:avLst/>
          </a:prstGeom>
          <a:solidFill>
            <a:srgbClr val="5B9BD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rPr>
              <a:t>iSCSI</a:t>
            </a:r>
            <a:endParaRPr lang="zh-TW" altLang="en-US" b="1">
              <a:solidFill>
                <a:schemeClr val="bg1"/>
              </a:solidFill>
            </a:endParaRPr>
          </a:p>
        </p:txBody>
      </p:sp>
      <p:sp>
        <p:nvSpPr>
          <p:cNvPr id="20" name="矩形 19"/>
          <p:cNvSpPr/>
          <p:nvPr/>
        </p:nvSpPr>
        <p:spPr>
          <a:xfrm>
            <a:off x="7185406" y="5175154"/>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TCP/IP</a:t>
            </a:r>
            <a:endParaRPr lang="zh-TW" altLang="en-US" b="1">
              <a:solidFill>
                <a:schemeClr val="tx1"/>
              </a:solidFill>
            </a:endParaRPr>
          </a:p>
        </p:txBody>
      </p:sp>
      <p:cxnSp>
        <p:nvCxnSpPr>
          <p:cNvPr id="25" name="肘形接點 24"/>
          <p:cNvCxnSpPr>
            <a:cxnSpLocks/>
            <a:stCxn id="15" idx="2"/>
          </p:cNvCxnSpPr>
          <p:nvPr/>
        </p:nvCxnSpPr>
        <p:spPr>
          <a:xfrm rot="16200000" flipH="1">
            <a:off x="4308843" y="5350258"/>
            <a:ext cx="557349" cy="1105631"/>
          </a:xfrm>
          <a:prstGeom prst="bentConnector2">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肘形接點 26"/>
          <p:cNvCxnSpPr>
            <a:cxnSpLocks/>
            <a:endCxn id="20" idx="2"/>
          </p:cNvCxnSpPr>
          <p:nvPr/>
        </p:nvCxnSpPr>
        <p:spPr>
          <a:xfrm flipV="1">
            <a:off x="7183696" y="5624400"/>
            <a:ext cx="987010" cy="557349"/>
          </a:xfrm>
          <a:prstGeom prst="bentConnector2">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a:stCxn id="14" idx="2"/>
            <a:endCxn id="15" idx="0"/>
          </p:cNvCxnSpPr>
          <p:nvPr/>
        </p:nvCxnSpPr>
        <p:spPr>
          <a:xfrm>
            <a:off x="4034702" y="4841530"/>
            <a:ext cx="0" cy="333624"/>
          </a:xfrm>
          <a:prstGeom prst="straightConnector1">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stCxn id="13" idx="2"/>
            <a:endCxn id="14" idx="0"/>
          </p:cNvCxnSpPr>
          <p:nvPr/>
        </p:nvCxnSpPr>
        <p:spPr>
          <a:xfrm>
            <a:off x="4034702" y="4054289"/>
            <a:ext cx="0" cy="337995"/>
          </a:xfrm>
          <a:prstGeom prst="straightConnector1">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a:stCxn id="18" idx="2"/>
            <a:endCxn id="19" idx="0"/>
          </p:cNvCxnSpPr>
          <p:nvPr/>
        </p:nvCxnSpPr>
        <p:spPr>
          <a:xfrm>
            <a:off x="8170706" y="4054289"/>
            <a:ext cx="0" cy="337995"/>
          </a:xfrm>
          <a:prstGeom prst="straightConnector1">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a:stCxn id="19" idx="2"/>
            <a:endCxn id="20" idx="0"/>
          </p:cNvCxnSpPr>
          <p:nvPr/>
        </p:nvCxnSpPr>
        <p:spPr>
          <a:xfrm>
            <a:off x="8170706" y="4841530"/>
            <a:ext cx="0" cy="333624"/>
          </a:xfrm>
          <a:prstGeom prst="straightConnector1">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AD60EEFF-EAC8-C841-B1AC-C82AC74566E1}"/>
              </a:ext>
            </a:extLst>
          </p:cNvPr>
          <p:cNvSpPr>
            <a:spLocks noGrp="1"/>
          </p:cNvSpPr>
          <p:nvPr>
            <p:ph type="title"/>
          </p:nvPr>
        </p:nvSpPr>
        <p:spPr>
          <a:xfrm>
            <a:off x="743102" y="0"/>
            <a:ext cx="11448898" cy="1350335"/>
          </a:xfrm>
        </p:spPr>
        <p:txBody>
          <a:bodyPr>
            <a:normAutofit/>
          </a:bodyPr>
          <a:lstStyle/>
          <a:p>
            <a:pPr>
              <a:lnSpc>
                <a:spcPct val="100000"/>
              </a:lnSpc>
            </a:pPr>
            <a:r>
              <a:rPr lang="zh-TW" altLang="en-US">
                <a:latin typeface="+mj-lt"/>
                <a:ea typeface="+mj-ea"/>
              </a:rPr>
              <a:t>無限遠程存儲，虛擬化的力量，</a:t>
            </a:r>
            <a:br>
              <a:rPr lang="en-US" altLang="zh-TW">
                <a:latin typeface="+mj-lt"/>
                <a:ea typeface="+mj-ea"/>
              </a:rPr>
            </a:br>
            <a:r>
              <a:rPr lang="en-US" altLang="zh-TW">
                <a:latin typeface="+mj-lt"/>
                <a:ea typeface="+mj-ea"/>
              </a:rPr>
              <a:t>iSCSI</a:t>
            </a:r>
            <a:r>
              <a:rPr lang="zh-TW" altLang="en-US">
                <a:latin typeface="+mj-lt"/>
                <a:ea typeface="+mj-ea"/>
              </a:rPr>
              <a:t> 帶您突破儲存界限</a:t>
            </a:r>
          </a:p>
        </p:txBody>
      </p:sp>
      <p:pic>
        <p:nvPicPr>
          <p:cNvPr id="7" name="圖形 6" descr="雲朵 外框">
            <a:extLst>
              <a:ext uri="{FF2B5EF4-FFF2-40B4-BE49-F238E27FC236}">
                <a16:creationId xmlns:a16="http://schemas.microsoft.com/office/drawing/2014/main" id="{06CFD195-F5BB-EEBC-EBDB-D60A9DEA867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2839" b="21684"/>
          <a:stretch/>
        </p:blipFill>
        <p:spPr>
          <a:xfrm>
            <a:off x="5084271" y="5399777"/>
            <a:ext cx="2228250" cy="1236146"/>
          </a:xfrm>
          <a:prstGeom prst="rect">
            <a:avLst/>
          </a:prstGeom>
        </p:spPr>
      </p:pic>
      <p:sp>
        <p:nvSpPr>
          <p:cNvPr id="10" name="文字方塊 9">
            <a:extLst>
              <a:ext uri="{FF2B5EF4-FFF2-40B4-BE49-F238E27FC236}">
                <a16:creationId xmlns:a16="http://schemas.microsoft.com/office/drawing/2014/main" id="{12E139E9-0C90-E236-6C78-ACDB86D92105}"/>
              </a:ext>
            </a:extLst>
          </p:cNvPr>
          <p:cNvSpPr txBox="1"/>
          <p:nvPr/>
        </p:nvSpPr>
        <p:spPr>
          <a:xfrm>
            <a:off x="5692865" y="5997082"/>
            <a:ext cx="938299" cy="369332"/>
          </a:xfrm>
          <a:prstGeom prst="rect">
            <a:avLst/>
          </a:prstGeom>
          <a:noFill/>
        </p:spPr>
        <p:txBody>
          <a:bodyPr wrap="square">
            <a:spAutoFit/>
          </a:bodyPr>
          <a:lstStyle/>
          <a:p>
            <a:pPr algn="ctr"/>
            <a:r>
              <a:rPr lang="en-US" altLang="zh-TW" sz="1800" b="1">
                <a:solidFill>
                  <a:schemeClr val="tx1"/>
                </a:solidFill>
              </a:rPr>
              <a:t>IP</a:t>
            </a:r>
            <a:r>
              <a:rPr lang="zh-TW" altLang="en-US" sz="1800" b="1">
                <a:solidFill>
                  <a:schemeClr val="tx1"/>
                </a:solidFill>
              </a:rPr>
              <a:t>網路</a:t>
            </a:r>
          </a:p>
        </p:txBody>
      </p:sp>
    </p:spTree>
    <p:extLst>
      <p:ext uri="{BB962C8B-B14F-4D97-AF65-F5344CB8AC3E}">
        <p14:creationId xmlns:p14="http://schemas.microsoft.com/office/powerpoint/2010/main" val="3540638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297876" y="1515494"/>
            <a:ext cx="9596248" cy="1015663"/>
          </a:xfrm>
          <a:prstGeom prst="rect">
            <a:avLst/>
          </a:prstGeom>
          <a:noFill/>
        </p:spPr>
        <p:txBody>
          <a:bodyPr wrap="square" rtlCol="0">
            <a:spAutoFit/>
          </a:bodyPr>
          <a:lstStyle/>
          <a:p>
            <a:r>
              <a:rPr lang="en-US" altLang="zh-TW" sz="2000" dirty="0"/>
              <a:t>QXG-25G2SF-E810</a:t>
            </a:r>
            <a:r>
              <a:rPr lang="zh-TW" altLang="en-US" sz="2000" dirty="0"/>
              <a:t> 支援 </a:t>
            </a:r>
            <a:r>
              <a:rPr lang="en-US" altLang="zh-TW" sz="2000" dirty="0"/>
              <a:t>VLAN</a:t>
            </a:r>
            <a:r>
              <a:rPr lang="zh-TW" altLang="en-US" sz="2000" dirty="0"/>
              <a:t>，助您創建虛擬網路區域，將您的網路分隔為不同區域，實現更安全、有序的連接。讓您在不同的使用背景下，都能在複雜的網路環境中以更有組織、更高效的方式，滿足您的不同需求。 </a:t>
            </a:r>
          </a:p>
        </p:txBody>
      </p:sp>
      <p:sp>
        <p:nvSpPr>
          <p:cNvPr id="5" name="圓角矩形 4"/>
          <p:cNvSpPr/>
          <p:nvPr/>
        </p:nvSpPr>
        <p:spPr>
          <a:xfrm>
            <a:off x="5208181" y="3646427"/>
            <a:ext cx="1775637" cy="667624"/>
          </a:xfrm>
          <a:prstGeom prst="roundRect">
            <a:avLst>
              <a:gd name="adj" fmla="val 12161"/>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t>Switch</a:t>
            </a:r>
            <a:endParaRPr lang="zh-TW" altLang="en-US" sz="2000" b="1"/>
          </a:p>
        </p:txBody>
      </p:sp>
      <p:sp>
        <p:nvSpPr>
          <p:cNvPr id="6" name="圓角矩形 5"/>
          <p:cNvSpPr/>
          <p:nvPr/>
        </p:nvSpPr>
        <p:spPr>
          <a:xfrm>
            <a:off x="1792625" y="4432344"/>
            <a:ext cx="3904091" cy="1681700"/>
          </a:xfrm>
          <a:prstGeom prst="roundRect">
            <a:avLst>
              <a:gd name="adj" fmla="val 6323"/>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矩形 7"/>
          <p:cNvSpPr/>
          <p:nvPr/>
        </p:nvSpPr>
        <p:spPr>
          <a:xfrm>
            <a:off x="2185689" y="4724684"/>
            <a:ext cx="683812" cy="659958"/>
          </a:xfrm>
          <a:prstGeom prst="roundRect">
            <a:avLst/>
          </a:prstGeom>
          <a:solidFill>
            <a:schemeClr val="bg1"/>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PC0</a:t>
            </a:r>
            <a:endParaRPr lang="zh-TW" altLang="en-US" sz="1600" b="1">
              <a:solidFill>
                <a:schemeClr val="tx1"/>
              </a:solidFill>
            </a:endParaRPr>
          </a:p>
        </p:txBody>
      </p:sp>
      <p:sp>
        <p:nvSpPr>
          <p:cNvPr id="9" name="圓角矩形 8"/>
          <p:cNvSpPr/>
          <p:nvPr/>
        </p:nvSpPr>
        <p:spPr>
          <a:xfrm>
            <a:off x="2994842" y="4724684"/>
            <a:ext cx="683812" cy="65995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PC1</a:t>
            </a:r>
            <a:endParaRPr lang="zh-TW" altLang="en-US" sz="1600" b="1">
              <a:solidFill>
                <a:schemeClr val="tx1"/>
              </a:solidFill>
            </a:endParaRPr>
          </a:p>
        </p:txBody>
      </p:sp>
      <p:sp>
        <p:nvSpPr>
          <p:cNvPr id="10" name="圓角矩形 9"/>
          <p:cNvSpPr/>
          <p:nvPr/>
        </p:nvSpPr>
        <p:spPr>
          <a:xfrm>
            <a:off x="3803995" y="4724684"/>
            <a:ext cx="683812" cy="65995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PC2</a:t>
            </a:r>
            <a:endParaRPr lang="zh-TW" altLang="en-US" sz="1600" b="1">
              <a:solidFill>
                <a:schemeClr val="tx1"/>
              </a:solidFill>
            </a:endParaRPr>
          </a:p>
        </p:txBody>
      </p:sp>
      <p:sp>
        <p:nvSpPr>
          <p:cNvPr id="11" name="圓角矩形 10"/>
          <p:cNvSpPr/>
          <p:nvPr/>
        </p:nvSpPr>
        <p:spPr>
          <a:xfrm>
            <a:off x="4613149" y="4724684"/>
            <a:ext cx="683812" cy="65995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PC3</a:t>
            </a:r>
            <a:endParaRPr lang="zh-TW" altLang="en-US" sz="1600" b="1">
              <a:solidFill>
                <a:schemeClr val="tx1"/>
              </a:solidFill>
            </a:endParaRPr>
          </a:p>
        </p:txBody>
      </p:sp>
      <p:sp>
        <p:nvSpPr>
          <p:cNvPr id="17" name="文字方塊 16"/>
          <p:cNvSpPr txBox="1"/>
          <p:nvPr/>
        </p:nvSpPr>
        <p:spPr>
          <a:xfrm>
            <a:off x="3029054" y="5518510"/>
            <a:ext cx="1431233" cy="400110"/>
          </a:xfrm>
          <a:prstGeom prst="rect">
            <a:avLst/>
          </a:prstGeom>
          <a:noFill/>
        </p:spPr>
        <p:txBody>
          <a:bodyPr wrap="square" lIns="91440" tIns="45720" rIns="91440" bIns="45720" rtlCol="0" anchor="t">
            <a:spAutoFit/>
          </a:bodyPr>
          <a:lstStyle/>
          <a:p>
            <a:pPr algn="ctr"/>
            <a:r>
              <a:rPr lang="en-US" altLang="zh-TW" sz="2000" b="1"/>
              <a:t>VLAN 1</a:t>
            </a:r>
            <a:endParaRPr lang="zh-TW" altLang="en-US" sz="2000" b="1"/>
          </a:p>
        </p:txBody>
      </p:sp>
      <p:pic>
        <p:nvPicPr>
          <p:cNvPr id="49" name="圖片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5901" y="2731012"/>
            <a:ext cx="1971117" cy="1232168"/>
          </a:xfrm>
          <a:prstGeom prst="rect">
            <a:avLst/>
          </a:prstGeom>
        </p:spPr>
      </p:pic>
      <p:sp>
        <p:nvSpPr>
          <p:cNvPr id="50" name="文字方塊 49"/>
          <p:cNvSpPr txBox="1"/>
          <p:nvPr/>
        </p:nvSpPr>
        <p:spPr>
          <a:xfrm>
            <a:off x="6174657" y="3021666"/>
            <a:ext cx="2616509" cy="338554"/>
          </a:xfrm>
          <a:prstGeom prst="rect">
            <a:avLst/>
          </a:prstGeom>
          <a:noFill/>
        </p:spPr>
        <p:txBody>
          <a:bodyPr wrap="square" rtlCol="0">
            <a:spAutoFit/>
          </a:bodyPr>
          <a:lstStyle/>
          <a:p>
            <a:r>
              <a:rPr lang="en-US" altLang="zh-TW" sz="1600" b="1"/>
              <a:t>QXG-25G2SF-E810</a:t>
            </a:r>
            <a:endParaRPr lang="zh-TW" altLang="en-US" b="1"/>
          </a:p>
        </p:txBody>
      </p:sp>
      <p:sp>
        <p:nvSpPr>
          <p:cNvPr id="2" name="標題 1">
            <a:extLst>
              <a:ext uri="{FF2B5EF4-FFF2-40B4-BE49-F238E27FC236}">
                <a16:creationId xmlns:a16="http://schemas.microsoft.com/office/drawing/2014/main" id="{26006103-2867-BA9E-13D6-D130BDEA1076}"/>
              </a:ext>
            </a:extLst>
          </p:cNvPr>
          <p:cNvSpPr>
            <a:spLocks noGrp="1"/>
          </p:cNvSpPr>
          <p:nvPr>
            <p:ph type="title"/>
          </p:nvPr>
        </p:nvSpPr>
        <p:spPr>
          <a:xfrm>
            <a:off x="743101" y="1"/>
            <a:ext cx="11448899" cy="1339702"/>
          </a:xfrm>
        </p:spPr>
        <p:txBody>
          <a:bodyPr>
            <a:normAutofit/>
          </a:bodyPr>
          <a:lstStyle/>
          <a:p>
            <a:pPr>
              <a:lnSpc>
                <a:spcPct val="100000"/>
              </a:lnSpc>
            </a:pPr>
            <a:r>
              <a:rPr lang="zh-TW" altLang="en-US">
                <a:latin typeface="+mj-lt"/>
                <a:ea typeface="+mj-ea"/>
              </a:rPr>
              <a:t>一網多用，</a:t>
            </a:r>
            <a:r>
              <a:rPr lang="en-US" altLang="zh-TW">
                <a:latin typeface="+mj-lt"/>
                <a:ea typeface="+mj-ea"/>
              </a:rPr>
              <a:t>VLAN </a:t>
            </a:r>
            <a:r>
              <a:rPr lang="zh-TW" altLang="en-US">
                <a:latin typeface="+mj-lt"/>
                <a:ea typeface="+mj-ea"/>
              </a:rPr>
              <a:t>助你掌控</a:t>
            </a:r>
          </a:p>
        </p:txBody>
      </p:sp>
      <p:cxnSp>
        <p:nvCxnSpPr>
          <p:cNvPr id="120" name="接點: 肘形 119">
            <a:extLst>
              <a:ext uri="{FF2B5EF4-FFF2-40B4-BE49-F238E27FC236}">
                <a16:creationId xmlns:a16="http://schemas.microsoft.com/office/drawing/2014/main" id="{A21EEDDF-8A59-FDF2-CCCE-9566D15C1A7E}"/>
              </a:ext>
            </a:extLst>
          </p:cNvPr>
          <p:cNvCxnSpPr>
            <a:cxnSpLocks/>
            <a:stCxn id="8" idx="0"/>
            <a:endCxn id="5" idx="1"/>
          </p:cNvCxnSpPr>
          <p:nvPr/>
        </p:nvCxnSpPr>
        <p:spPr>
          <a:xfrm rot="5400000" flipH="1" flipV="1">
            <a:off x="3495666" y="3012169"/>
            <a:ext cx="744445" cy="2680586"/>
          </a:xfrm>
          <a:prstGeom prst="bentConnector2">
            <a:avLst/>
          </a:prstGeom>
          <a:ln w="38100">
            <a:solidFill>
              <a:srgbClr val="5B9BD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接點: 肘形 120">
            <a:extLst>
              <a:ext uri="{FF2B5EF4-FFF2-40B4-BE49-F238E27FC236}">
                <a16:creationId xmlns:a16="http://schemas.microsoft.com/office/drawing/2014/main" id="{1085F398-DEBB-07ED-A5BD-F768354FA10E}"/>
              </a:ext>
            </a:extLst>
          </p:cNvPr>
          <p:cNvCxnSpPr>
            <a:cxnSpLocks/>
            <a:stCxn id="9" idx="0"/>
            <a:endCxn id="5" idx="1"/>
          </p:cNvCxnSpPr>
          <p:nvPr/>
        </p:nvCxnSpPr>
        <p:spPr>
          <a:xfrm rot="5400000" flipH="1" flipV="1">
            <a:off x="3900242" y="3416746"/>
            <a:ext cx="744445" cy="1871433"/>
          </a:xfrm>
          <a:prstGeom prst="bentConnector2">
            <a:avLst/>
          </a:prstGeom>
          <a:ln w="38100">
            <a:solidFill>
              <a:srgbClr val="5B9BD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1" name="接點: 肘形 140">
            <a:extLst>
              <a:ext uri="{FF2B5EF4-FFF2-40B4-BE49-F238E27FC236}">
                <a16:creationId xmlns:a16="http://schemas.microsoft.com/office/drawing/2014/main" id="{27DD8588-631D-31E3-0789-8230F6CB4FF9}"/>
              </a:ext>
            </a:extLst>
          </p:cNvPr>
          <p:cNvCxnSpPr>
            <a:cxnSpLocks/>
            <a:stCxn id="10" idx="0"/>
            <a:endCxn id="5" idx="1"/>
          </p:cNvCxnSpPr>
          <p:nvPr/>
        </p:nvCxnSpPr>
        <p:spPr>
          <a:xfrm rot="5400000" flipH="1" flipV="1">
            <a:off x="4304819" y="3821322"/>
            <a:ext cx="744445" cy="1062280"/>
          </a:xfrm>
          <a:prstGeom prst="bentConnector2">
            <a:avLst/>
          </a:prstGeom>
          <a:ln w="38100">
            <a:solidFill>
              <a:srgbClr val="5B9BD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4" name="接點: 肘形 143">
            <a:extLst>
              <a:ext uri="{FF2B5EF4-FFF2-40B4-BE49-F238E27FC236}">
                <a16:creationId xmlns:a16="http://schemas.microsoft.com/office/drawing/2014/main" id="{84280D0E-7557-7C7F-3CBB-FED79539DB2D}"/>
              </a:ext>
            </a:extLst>
          </p:cNvPr>
          <p:cNvCxnSpPr>
            <a:cxnSpLocks/>
            <a:stCxn id="11" idx="0"/>
            <a:endCxn id="5" idx="1"/>
          </p:cNvCxnSpPr>
          <p:nvPr/>
        </p:nvCxnSpPr>
        <p:spPr>
          <a:xfrm rot="5400000" flipH="1" flipV="1">
            <a:off x="4709396" y="4225899"/>
            <a:ext cx="744445" cy="253126"/>
          </a:xfrm>
          <a:prstGeom prst="bentConnector2">
            <a:avLst/>
          </a:prstGeom>
          <a:ln w="38100">
            <a:solidFill>
              <a:srgbClr val="5B9BD5"/>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7" name="圓角矩形 5">
            <a:extLst>
              <a:ext uri="{FF2B5EF4-FFF2-40B4-BE49-F238E27FC236}">
                <a16:creationId xmlns:a16="http://schemas.microsoft.com/office/drawing/2014/main" id="{17CFDF03-C2BB-9FEC-A27F-F45083A1280F}"/>
              </a:ext>
            </a:extLst>
          </p:cNvPr>
          <p:cNvSpPr/>
          <p:nvPr/>
        </p:nvSpPr>
        <p:spPr>
          <a:xfrm>
            <a:off x="6495284" y="4432344"/>
            <a:ext cx="3904091" cy="1681700"/>
          </a:xfrm>
          <a:prstGeom prst="roundRect">
            <a:avLst>
              <a:gd name="adj" fmla="val 5690"/>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8" name="圓角矩形 7">
            <a:extLst>
              <a:ext uri="{FF2B5EF4-FFF2-40B4-BE49-F238E27FC236}">
                <a16:creationId xmlns:a16="http://schemas.microsoft.com/office/drawing/2014/main" id="{E914B7C4-1EFC-13A8-721B-F7B866343B37}"/>
              </a:ext>
            </a:extLst>
          </p:cNvPr>
          <p:cNvSpPr/>
          <p:nvPr/>
        </p:nvSpPr>
        <p:spPr>
          <a:xfrm>
            <a:off x="6888348" y="4724684"/>
            <a:ext cx="683812" cy="659958"/>
          </a:xfrm>
          <a:prstGeom prst="roundRect">
            <a:avLst/>
          </a:prstGeom>
          <a:solidFill>
            <a:schemeClr val="bg1"/>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PC4</a:t>
            </a:r>
            <a:endParaRPr lang="zh-TW" altLang="en-US" sz="1600" b="1">
              <a:solidFill>
                <a:schemeClr val="tx1"/>
              </a:solidFill>
            </a:endParaRPr>
          </a:p>
        </p:txBody>
      </p:sp>
      <p:sp>
        <p:nvSpPr>
          <p:cNvPr id="169" name="圓角矩形 8">
            <a:extLst>
              <a:ext uri="{FF2B5EF4-FFF2-40B4-BE49-F238E27FC236}">
                <a16:creationId xmlns:a16="http://schemas.microsoft.com/office/drawing/2014/main" id="{903C6DF8-C38F-35DD-E6F8-85A2515B0F93}"/>
              </a:ext>
            </a:extLst>
          </p:cNvPr>
          <p:cNvSpPr/>
          <p:nvPr/>
        </p:nvSpPr>
        <p:spPr>
          <a:xfrm>
            <a:off x="7697501" y="4724684"/>
            <a:ext cx="683812" cy="65995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PC5</a:t>
            </a:r>
            <a:endParaRPr lang="zh-TW" altLang="en-US" sz="1600" b="1">
              <a:solidFill>
                <a:schemeClr val="tx1"/>
              </a:solidFill>
            </a:endParaRPr>
          </a:p>
        </p:txBody>
      </p:sp>
      <p:sp>
        <p:nvSpPr>
          <p:cNvPr id="170" name="圓角矩形 9">
            <a:extLst>
              <a:ext uri="{FF2B5EF4-FFF2-40B4-BE49-F238E27FC236}">
                <a16:creationId xmlns:a16="http://schemas.microsoft.com/office/drawing/2014/main" id="{8805EF1A-39B3-A2DD-EBCE-B5A6080993A5}"/>
              </a:ext>
            </a:extLst>
          </p:cNvPr>
          <p:cNvSpPr/>
          <p:nvPr/>
        </p:nvSpPr>
        <p:spPr>
          <a:xfrm>
            <a:off x="8506654" y="4724684"/>
            <a:ext cx="683812" cy="65995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PC6</a:t>
            </a:r>
            <a:endParaRPr lang="zh-TW" altLang="en-US" sz="1600" b="1">
              <a:solidFill>
                <a:schemeClr val="tx1"/>
              </a:solidFill>
            </a:endParaRPr>
          </a:p>
        </p:txBody>
      </p:sp>
      <p:sp>
        <p:nvSpPr>
          <p:cNvPr id="171" name="圓角矩形 10">
            <a:extLst>
              <a:ext uri="{FF2B5EF4-FFF2-40B4-BE49-F238E27FC236}">
                <a16:creationId xmlns:a16="http://schemas.microsoft.com/office/drawing/2014/main" id="{B4EA0757-C6E0-4A80-E667-D07AF1FEA865}"/>
              </a:ext>
            </a:extLst>
          </p:cNvPr>
          <p:cNvSpPr/>
          <p:nvPr/>
        </p:nvSpPr>
        <p:spPr>
          <a:xfrm>
            <a:off x="9315808" y="4724684"/>
            <a:ext cx="683812" cy="65995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PC7</a:t>
            </a:r>
            <a:endParaRPr lang="zh-TW" altLang="en-US" sz="1600" b="1">
              <a:solidFill>
                <a:schemeClr val="tx1"/>
              </a:solidFill>
            </a:endParaRPr>
          </a:p>
        </p:txBody>
      </p:sp>
      <p:sp>
        <p:nvSpPr>
          <p:cNvPr id="172" name="文字方塊 171">
            <a:extLst>
              <a:ext uri="{FF2B5EF4-FFF2-40B4-BE49-F238E27FC236}">
                <a16:creationId xmlns:a16="http://schemas.microsoft.com/office/drawing/2014/main" id="{CD0F3A81-8C48-4D3F-027B-4D8A689BA9AB}"/>
              </a:ext>
            </a:extLst>
          </p:cNvPr>
          <p:cNvSpPr txBox="1"/>
          <p:nvPr/>
        </p:nvSpPr>
        <p:spPr>
          <a:xfrm>
            <a:off x="7731713" y="5518510"/>
            <a:ext cx="1431233" cy="400110"/>
          </a:xfrm>
          <a:prstGeom prst="rect">
            <a:avLst/>
          </a:prstGeom>
          <a:noFill/>
        </p:spPr>
        <p:txBody>
          <a:bodyPr wrap="square" lIns="91440" tIns="45720" rIns="91440" bIns="45720" rtlCol="0" anchor="t">
            <a:spAutoFit/>
          </a:bodyPr>
          <a:lstStyle/>
          <a:p>
            <a:pPr algn="ctr"/>
            <a:r>
              <a:rPr lang="en-US" altLang="zh-TW" sz="2000" b="1"/>
              <a:t>VLAN 2</a:t>
            </a:r>
            <a:endParaRPr lang="zh-TW" altLang="en-US" sz="2000" b="1"/>
          </a:p>
        </p:txBody>
      </p:sp>
      <p:cxnSp>
        <p:nvCxnSpPr>
          <p:cNvPr id="173" name="接點: 肘形 172">
            <a:extLst>
              <a:ext uri="{FF2B5EF4-FFF2-40B4-BE49-F238E27FC236}">
                <a16:creationId xmlns:a16="http://schemas.microsoft.com/office/drawing/2014/main" id="{FFCE3ACF-33C8-B827-8D96-C048DBE117ED}"/>
              </a:ext>
            </a:extLst>
          </p:cNvPr>
          <p:cNvCxnSpPr>
            <a:cxnSpLocks/>
            <a:stCxn id="171" idx="0"/>
            <a:endCxn id="5" idx="3"/>
          </p:cNvCxnSpPr>
          <p:nvPr/>
        </p:nvCxnSpPr>
        <p:spPr>
          <a:xfrm rot="16200000" flipV="1">
            <a:off x="7948544" y="3015514"/>
            <a:ext cx="744445" cy="2673896"/>
          </a:xfrm>
          <a:prstGeom prst="bentConnector2">
            <a:avLst/>
          </a:prstGeom>
          <a:ln w="38100">
            <a:solidFill>
              <a:srgbClr val="5B9BD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接點: 肘形 175">
            <a:extLst>
              <a:ext uri="{FF2B5EF4-FFF2-40B4-BE49-F238E27FC236}">
                <a16:creationId xmlns:a16="http://schemas.microsoft.com/office/drawing/2014/main" id="{A244100B-4660-B147-51D3-440BEB17770B}"/>
              </a:ext>
            </a:extLst>
          </p:cNvPr>
          <p:cNvCxnSpPr>
            <a:cxnSpLocks/>
            <a:stCxn id="170" idx="0"/>
            <a:endCxn id="5" idx="3"/>
          </p:cNvCxnSpPr>
          <p:nvPr/>
        </p:nvCxnSpPr>
        <p:spPr>
          <a:xfrm rot="16200000" flipV="1">
            <a:off x="7543967" y="3420091"/>
            <a:ext cx="744445" cy="1864742"/>
          </a:xfrm>
          <a:prstGeom prst="bentConnector2">
            <a:avLst/>
          </a:prstGeom>
          <a:ln w="38100">
            <a:solidFill>
              <a:srgbClr val="5B9BD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9" name="接點: 肘形 178">
            <a:extLst>
              <a:ext uri="{FF2B5EF4-FFF2-40B4-BE49-F238E27FC236}">
                <a16:creationId xmlns:a16="http://schemas.microsoft.com/office/drawing/2014/main" id="{7662E082-66CA-F752-C464-4CDCBEEF02EF}"/>
              </a:ext>
            </a:extLst>
          </p:cNvPr>
          <p:cNvCxnSpPr>
            <a:cxnSpLocks/>
            <a:stCxn id="169" idx="0"/>
            <a:endCxn id="5" idx="3"/>
          </p:cNvCxnSpPr>
          <p:nvPr/>
        </p:nvCxnSpPr>
        <p:spPr>
          <a:xfrm rot="16200000" flipV="1">
            <a:off x="7139391" y="3824667"/>
            <a:ext cx="744445" cy="1055589"/>
          </a:xfrm>
          <a:prstGeom prst="bentConnector2">
            <a:avLst/>
          </a:prstGeom>
          <a:ln w="38100">
            <a:solidFill>
              <a:srgbClr val="5B9BD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2" name="接點: 肘形 181">
            <a:extLst>
              <a:ext uri="{FF2B5EF4-FFF2-40B4-BE49-F238E27FC236}">
                <a16:creationId xmlns:a16="http://schemas.microsoft.com/office/drawing/2014/main" id="{C168001D-8482-6E82-7072-8F0DB9E97C18}"/>
              </a:ext>
            </a:extLst>
          </p:cNvPr>
          <p:cNvCxnSpPr>
            <a:cxnSpLocks/>
            <a:stCxn id="168" idx="0"/>
            <a:endCxn id="5" idx="3"/>
          </p:cNvCxnSpPr>
          <p:nvPr/>
        </p:nvCxnSpPr>
        <p:spPr>
          <a:xfrm rot="16200000" flipV="1">
            <a:off x="6734814" y="4229244"/>
            <a:ext cx="744445" cy="246436"/>
          </a:xfrm>
          <a:prstGeom prst="bentConnector2">
            <a:avLst/>
          </a:prstGeom>
          <a:ln w="38100">
            <a:solidFill>
              <a:srgbClr val="5B9BD5"/>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258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群組 132"/>
          <p:cNvGrpSpPr/>
          <p:nvPr/>
        </p:nvGrpSpPr>
        <p:grpSpPr>
          <a:xfrm>
            <a:off x="1134045" y="2986732"/>
            <a:ext cx="9935645" cy="2594171"/>
            <a:chOff x="278297" y="3015423"/>
            <a:chExt cx="11481564" cy="2997806"/>
          </a:xfrm>
        </p:grpSpPr>
        <p:sp>
          <p:nvSpPr>
            <p:cNvPr id="2" name="矩形 1"/>
            <p:cNvSpPr/>
            <p:nvPr/>
          </p:nvSpPr>
          <p:spPr>
            <a:xfrm>
              <a:off x="278297" y="4285753"/>
              <a:ext cx="429370" cy="469127"/>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5" name="矩形 4"/>
            <p:cNvSpPr/>
            <p:nvPr/>
          </p:nvSpPr>
          <p:spPr>
            <a:xfrm>
              <a:off x="796457" y="4285753"/>
              <a:ext cx="429370" cy="469127"/>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6" name="矩形 5"/>
            <p:cNvSpPr/>
            <p:nvPr/>
          </p:nvSpPr>
          <p:spPr>
            <a:xfrm>
              <a:off x="1314617" y="4285753"/>
              <a:ext cx="429370" cy="469127"/>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7" name="矩形 6"/>
            <p:cNvSpPr/>
            <p:nvPr/>
          </p:nvSpPr>
          <p:spPr>
            <a:xfrm>
              <a:off x="1832777" y="4285753"/>
              <a:ext cx="429370" cy="469127"/>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cxnSp>
          <p:nvCxnSpPr>
            <p:cNvPr id="9" name="直線接點 8"/>
            <p:cNvCxnSpPr/>
            <p:nvPr/>
          </p:nvCxnSpPr>
          <p:spPr>
            <a:xfrm>
              <a:off x="278297" y="4110825"/>
              <a:ext cx="19838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flipV="1">
              <a:off x="2249859" y="3164619"/>
              <a:ext cx="608274" cy="9462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2842231" y="3164619"/>
              <a:ext cx="10734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2870421" y="3295817"/>
              <a:ext cx="429370" cy="469127"/>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20" name="矩形 19"/>
            <p:cNvSpPr/>
            <p:nvPr/>
          </p:nvSpPr>
          <p:spPr>
            <a:xfrm>
              <a:off x="3391232" y="3297805"/>
              <a:ext cx="429370" cy="469127"/>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22" name="矩形 21"/>
            <p:cNvSpPr/>
            <p:nvPr/>
          </p:nvSpPr>
          <p:spPr>
            <a:xfrm>
              <a:off x="2870421" y="3939872"/>
              <a:ext cx="429370" cy="469127"/>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32" name="矩形 31"/>
            <p:cNvSpPr/>
            <p:nvPr/>
          </p:nvSpPr>
          <p:spPr>
            <a:xfrm>
              <a:off x="2870421" y="4583927"/>
              <a:ext cx="429370" cy="469127"/>
            </a:xfrm>
            <a:prstGeom prst="rect">
              <a:avLst/>
            </a:prstGeom>
            <a:solidFill>
              <a:srgbClr val="9966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33" name="矩形 32"/>
            <p:cNvSpPr/>
            <p:nvPr/>
          </p:nvSpPr>
          <p:spPr>
            <a:xfrm>
              <a:off x="2875723" y="5227982"/>
              <a:ext cx="429370" cy="469127"/>
            </a:xfrm>
            <a:prstGeom prst="rect">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34" name="矩形 33"/>
            <p:cNvSpPr/>
            <p:nvPr/>
          </p:nvSpPr>
          <p:spPr>
            <a:xfrm>
              <a:off x="3388581" y="3939871"/>
              <a:ext cx="429370" cy="469127"/>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35" name="矩形 34"/>
            <p:cNvSpPr/>
            <p:nvPr/>
          </p:nvSpPr>
          <p:spPr>
            <a:xfrm>
              <a:off x="3388581" y="4581937"/>
              <a:ext cx="429370" cy="469127"/>
            </a:xfrm>
            <a:prstGeom prst="rect">
              <a:avLst/>
            </a:prstGeom>
            <a:solidFill>
              <a:srgbClr val="9966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36" name="矩形 35"/>
            <p:cNvSpPr/>
            <p:nvPr/>
          </p:nvSpPr>
          <p:spPr>
            <a:xfrm>
              <a:off x="3388581" y="5227982"/>
              <a:ext cx="429370" cy="469127"/>
            </a:xfrm>
            <a:prstGeom prst="rect">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cxnSp>
          <p:nvCxnSpPr>
            <p:cNvPr id="43" name="直線接點 42"/>
            <p:cNvCxnSpPr/>
            <p:nvPr/>
          </p:nvCxnSpPr>
          <p:spPr>
            <a:xfrm>
              <a:off x="278297" y="4970892"/>
              <a:ext cx="19838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a:xfrm>
              <a:off x="2249859" y="4970893"/>
              <a:ext cx="608274" cy="9011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a:off x="2842231" y="5872037"/>
              <a:ext cx="10575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4214192" y="3230217"/>
              <a:ext cx="3665552" cy="60032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b="1"/>
                <a:t>Output Queue #1</a:t>
              </a:r>
              <a:endParaRPr lang="zh-TW" altLang="en-US" sz="1200" b="1"/>
            </a:p>
          </p:txBody>
        </p:sp>
        <p:sp>
          <p:nvSpPr>
            <p:cNvPr id="53" name="矩形 52"/>
            <p:cNvSpPr/>
            <p:nvPr/>
          </p:nvSpPr>
          <p:spPr>
            <a:xfrm>
              <a:off x="4214192" y="3874271"/>
              <a:ext cx="3665552" cy="6003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b="1"/>
                <a:t>Output Queue #2</a:t>
              </a:r>
              <a:endParaRPr lang="zh-TW" altLang="en-US" sz="1200" b="1"/>
            </a:p>
          </p:txBody>
        </p:sp>
        <p:sp>
          <p:nvSpPr>
            <p:cNvPr id="54" name="矩形 53"/>
            <p:cNvSpPr/>
            <p:nvPr/>
          </p:nvSpPr>
          <p:spPr>
            <a:xfrm>
              <a:off x="4214192" y="5162382"/>
              <a:ext cx="3665552" cy="60032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b="1">
                  <a:solidFill>
                    <a:schemeClr val="tx1"/>
                  </a:solidFill>
                </a:rPr>
                <a:t>Output Queue #4</a:t>
              </a:r>
              <a:endParaRPr lang="zh-TW" altLang="en-US" sz="1200" b="1">
                <a:solidFill>
                  <a:schemeClr val="tx1"/>
                </a:solidFill>
              </a:endParaRPr>
            </a:p>
          </p:txBody>
        </p:sp>
        <p:sp>
          <p:nvSpPr>
            <p:cNvPr id="55" name="矩形 54"/>
            <p:cNvSpPr/>
            <p:nvPr/>
          </p:nvSpPr>
          <p:spPr>
            <a:xfrm>
              <a:off x="4214192" y="4518325"/>
              <a:ext cx="3665552" cy="600325"/>
            </a:xfrm>
            <a:prstGeom prst="rect">
              <a:avLst/>
            </a:prstGeom>
            <a:solidFill>
              <a:srgbClr val="47C4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b="1"/>
                <a:t>Output Queue #3</a:t>
              </a:r>
              <a:endParaRPr lang="zh-TW" altLang="en-US" sz="1200" b="1"/>
            </a:p>
          </p:txBody>
        </p:sp>
        <p:sp>
          <p:nvSpPr>
            <p:cNvPr id="56" name="矩形 55"/>
            <p:cNvSpPr/>
            <p:nvPr/>
          </p:nvSpPr>
          <p:spPr>
            <a:xfrm>
              <a:off x="5853485" y="3295817"/>
              <a:ext cx="429370" cy="469127"/>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57" name="矩形 56"/>
            <p:cNvSpPr/>
            <p:nvPr/>
          </p:nvSpPr>
          <p:spPr>
            <a:xfrm>
              <a:off x="6353755" y="3295817"/>
              <a:ext cx="429370" cy="469127"/>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58" name="矩形 57"/>
            <p:cNvSpPr/>
            <p:nvPr/>
          </p:nvSpPr>
          <p:spPr>
            <a:xfrm>
              <a:off x="6854025" y="3293829"/>
              <a:ext cx="429370" cy="469127"/>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59" name="矩形 58"/>
            <p:cNvSpPr/>
            <p:nvPr/>
          </p:nvSpPr>
          <p:spPr>
            <a:xfrm>
              <a:off x="7354295" y="3293828"/>
              <a:ext cx="429370" cy="469127"/>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60" name="矩形 59"/>
            <p:cNvSpPr/>
            <p:nvPr/>
          </p:nvSpPr>
          <p:spPr>
            <a:xfrm>
              <a:off x="6353755" y="3939871"/>
              <a:ext cx="429370" cy="469127"/>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61" name="矩形 60"/>
            <p:cNvSpPr/>
            <p:nvPr/>
          </p:nvSpPr>
          <p:spPr>
            <a:xfrm>
              <a:off x="6854025" y="3939871"/>
              <a:ext cx="429370" cy="469127"/>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62" name="矩形 61"/>
            <p:cNvSpPr/>
            <p:nvPr/>
          </p:nvSpPr>
          <p:spPr>
            <a:xfrm>
              <a:off x="7366884" y="3939871"/>
              <a:ext cx="429370" cy="469127"/>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63" name="矩形 62"/>
            <p:cNvSpPr/>
            <p:nvPr/>
          </p:nvSpPr>
          <p:spPr>
            <a:xfrm>
              <a:off x="6854025" y="4581937"/>
              <a:ext cx="429370" cy="469127"/>
            </a:xfrm>
            <a:prstGeom prst="rect">
              <a:avLst/>
            </a:prstGeom>
            <a:solidFill>
              <a:srgbClr val="9966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64" name="矩形 63"/>
            <p:cNvSpPr/>
            <p:nvPr/>
          </p:nvSpPr>
          <p:spPr>
            <a:xfrm>
              <a:off x="7366884" y="4581937"/>
              <a:ext cx="429370" cy="469127"/>
            </a:xfrm>
            <a:prstGeom prst="rect">
              <a:avLst/>
            </a:prstGeom>
            <a:solidFill>
              <a:srgbClr val="9966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65" name="矩形 64"/>
            <p:cNvSpPr/>
            <p:nvPr/>
          </p:nvSpPr>
          <p:spPr>
            <a:xfrm>
              <a:off x="6854025" y="5227980"/>
              <a:ext cx="429370" cy="469127"/>
            </a:xfrm>
            <a:prstGeom prst="rect">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66" name="矩形 65"/>
            <p:cNvSpPr/>
            <p:nvPr/>
          </p:nvSpPr>
          <p:spPr>
            <a:xfrm>
              <a:off x="7366884" y="5227979"/>
              <a:ext cx="429370" cy="469127"/>
            </a:xfrm>
            <a:prstGeom prst="rect">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cxnSp>
          <p:nvCxnSpPr>
            <p:cNvPr id="68" name="直線單箭頭接點 67"/>
            <p:cNvCxnSpPr>
              <a:stCxn id="20" idx="3"/>
              <a:endCxn id="52" idx="1"/>
            </p:cNvCxnSpPr>
            <p:nvPr/>
          </p:nvCxnSpPr>
          <p:spPr>
            <a:xfrm flipV="1">
              <a:off x="3820602" y="3530380"/>
              <a:ext cx="393590" cy="19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p:cNvCxnSpPr>
              <a:stCxn id="34" idx="3"/>
              <a:endCxn id="53" idx="1"/>
            </p:cNvCxnSpPr>
            <p:nvPr/>
          </p:nvCxnSpPr>
          <p:spPr>
            <a:xfrm flipV="1">
              <a:off x="3817951" y="4174434"/>
              <a:ext cx="39624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a:stCxn id="35" idx="3"/>
              <a:endCxn id="55" idx="1"/>
            </p:cNvCxnSpPr>
            <p:nvPr/>
          </p:nvCxnSpPr>
          <p:spPr>
            <a:xfrm>
              <a:off x="3817951" y="4816501"/>
              <a:ext cx="396241" cy="19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a:stCxn id="36" idx="3"/>
              <a:endCxn id="54" idx="1"/>
            </p:cNvCxnSpPr>
            <p:nvPr/>
          </p:nvCxnSpPr>
          <p:spPr>
            <a:xfrm flipV="1">
              <a:off x="3817951" y="5462545"/>
              <a:ext cx="39624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9394029" y="3116914"/>
              <a:ext cx="802208" cy="822953"/>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LLQ</a:t>
              </a:r>
              <a:endParaRPr lang="zh-TW" altLang="en-US" sz="1200" b="1">
                <a:solidFill>
                  <a:schemeClr val="tx1"/>
                </a:solidFill>
              </a:endParaRPr>
            </a:p>
          </p:txBody>
        </p:sp>
        <p:sp>
          <p:nvSpPr>
            <p:cNvPr id="80" name="橢圓 79"/>
            <p:cNvSpPr/>
            <p:nvPr/>
          </p:nvSpPr>
          <p:spPr>
            <a:xfrm>
              <a:off x="9023855" y="4040253"/>
              <a:ext cx="1542553" cy="1552493"/>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CBWFQ</a:t>
              </a:r>
            </a:p>
            <a:p>
              <a:pPr algn="ctr"/>
              <a:r>
                <a:rPr lang="en-US" altLang="zh-TW" sz="1200" b="1">
                  <a:solidFill>
                    <a:schemeClr val="tx1"/>
                  </a:solidFill>
                </a:rPr>
                <a:t>Scheduler</a:t>
              </a:r>
              <a:endParaRPr lang="zh-TW" altLang="en-US" sz="1200" b="1">
                <a:solidFill>
                  <a:schemeClr val="tx1"/>
                </a:solidFill>
              </a:endParaRPr>
            </a:p>
          </p:txBody>
        </p:sp>
        <p:cxnSp>
          <p:nvCxnSpPr>
            <p:cNvPr id="82" name="直線接點 81"/>
            <p:cNvCxnSpPr>
              <a:cxnSpLocks/>
              <a:stCxn id="52" idx="3"/>
              <a:endCxn id="79" idx="2"/>
            </p:cNvCxnSpPr>
            <p:nvPr/>
          </p:nvCxnSpPr>
          <p:spPr>
            <a:xfrm flipV="1">
              <a:off x="7879744" y="3528391"/>
              <a:ext cx="1514285" cy="19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接點 88"/>
            <p:cNvCxnSpPr>
              <a:cxnSpLocks/>
              <a:stCxn id="55" idx="3"/>
              <a:endCxn id="80" idx="2"/>
            </p:cNvCxnSpPr>
            <p:nvPr/>
          </p:nvCxnSpPr>
          <p:spPr>
            <a:xfrm flipV="1">
              <a:off x="7879744" y="4816499"/>
              <a:ext cx="1144111" cy="19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肘形接點 96"/>
            <p:cNvCxnSpPr>
              <a:cxnSpLocks/>
              <a:stCxn id="53" idx="3"/>
              <a:endCxn id="80" idx="1"/>
            </p:cNvCxnSpPr>
            <p:nvPr/>
          </p:nvCxnSpPr>
          <p:spPr>
            <a:xfrm>
              <a:off x="7879744" y="4174433"/>
              <a:ext cx="1370012" cy="93177"/>
            </a:xfrm>
            <a:prstGeom prst="bentConnector4">
              <a:avLst>
                <a:gd name="adj1" fmla="val 41756"/>
                <a:gd name="adj2" fmla="val -12257"/>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肘形接點 103"/>
            <p:cNvCxnSpPr>
              <a:cxnSpLocks/>
              <a:stCxn id="54" idx="3"/>
              <a:endCxn id="80" idx="3"/>
            </p:cNvCxnSpPr>
            <p:nvPr/>
          </p:nvCxnSpPr>
          <p:spPr>
            <a:xfrm flipV="1">
              <a:off x="7879744" y="5365389"/>
              <a:ext cx="1370012" cy="97156"/>
            </a:xfrm>
            <a:prstGeom prst="bentConnector4">
              <a:avLst>
                <a:gd name="adj1" fmla="val 41756"/>
                <a:gd name="adj2" fmla="val 515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接點 110"/>
            <p:cNvCxnSpPr>
              <a:cxnSpLocks/>
              <a:stCxn id="80" idx="6"/>
            </p:cNvCxnSpPr>
            <p:nvPr/>
          </p:nvCxnSpPr>
          <p:spPr>
            <a:xfrm>
              <a:off x="10566408" y="4816499"/>
              <a:ext cx="11856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肘形接點 113"/>
            <p:cNvCxnSpPr>
              <a:cxnSpLocks/>
              <a:stCxn id="79" idx="6"/>
            </p:cNvCxnSpPr>
            <p:nvPr/>
          </p:nvCxnSpPr>
          <p:spPr>
            <a:xfrm>
              <a:off x="10196237" y="3528391"/>
              <a:ext cx="953267" cy="1288108"/>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p:nvPr/>
          </p:nvCxnSpPr>
          <p:spPr>
            <a:xfrm flipV="1">
              <a:off x="308051" y="3172871"/>
              <a:ext cx="1890256" cy="92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p:nvPr/>
          </p:nvCxnSpPr>
          <p:spPr>
            <a:xfrm flipV="1">
              <a:off x="10039623" y="5859207"/>
              <a:ext cx="1720238" cy="2849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6" name="文字方塊 125"/>
            <p:cNvSpPr txBox="1"/>
            <p:nvPr/>
          </p:nvSpPr>
          <p:spPr>
            <a:xfrm>
              <a:off x="584277" y="3015423"/>
              <a:ext cx="1277607" cy="320098"/>
            </a:xfrm>
            <a:prstGeom prst="rect">
              <a:avLst/>
            </a:prstGeom>
            <a:solidFill>
              <a:schemeClr val="bg1"/>
            </a:solidFill>
            <a:ln w="38100">
              <a:solidFill>
                <a:schemeClr val="tx1"/>
              </a:solidFill>
            </a:ln>
          </p:spPr>
          <p:txBody>
            <a:bodyPr wrap="square" rtlCol="0">
              <a:spAutoFit/>
            </a:bodyPr>
            <a:lstStyle/>
            <a:p>
              <a:pPr algn="ctr"/>
              <a:r>
                <a:rPr lang="en-US" altLang="zh-TW" sz="1200" b="1"/>
                <a:t>Receive</a:t>
              </a:r>
              <a:endParaRPr lang="zh-TW" altLang="en-US" sz="1200" b="1"/>
            </a:p>
          </p:txBody>
        </p:sp>
        <p:sp>
          <p:nvSpPr>
            <p:cNvPr id="127" name="文字方塊 126"/>
            <p:cNvSpPr txBox="1"/>
            <p:nvPr/>
          </p:nvSpPr>
          <p:spPr>
            <a:xfrm>
              <a:off x="495913" y="3762953"/>
              <a:ext cx="1587423" cy="320098"/>
            </a:xfrm>
            <a:prstGeom prst="rect">
              <a:avLst/>
            </a:prstGeom>
            <a:noFill/>
          </p:spPr>
          <p:txBody>
            <a:bodyPr wrap="square" rtlCol="0">
              <a:spAutoFit/>
            </a:bodyPr>
            <a:lstStyle/>
            <a:p>
              <a:pPr algn="ctr"/>
              <a:r>
                <a:rPr lang="en-US" altLang="zh-TW" sz="1200" b="1"/>
                <a:t>Classifier</a:t>
              </a:r>
              <a:endParaRPr lang="zh-TW" altLang="en-US" sz="1200" b="1"/>
            </a:p>
          </p:txBody>
        </p:sp>
        <p:sp>
          <p:nvSpPr>
            <p:cNvPr id="128" name="文字方塊 127"/>
            <p:cNvSpPr txBox="1"/>
            <p:nvPr/>
          </p:nvSpPr>
          <p:spPr>
            <a:xfrm>
              <a:off x="10364803" y="5693131"/>
              <a:ext cx="1069878" cy="320098"/>
            </a:xfrm>
            <a:prstGeom prst="rect">
              <a:avLst/>
            </a:prstGeom>
            <a:solidFill>
              <a:schemeClr val="bg1"/>
            </a:solidFill>
            <a:ln w="38100">
              <a:solidFill>
                <a:schemeClr val="tx1"/>
              </a:solidFill>
            </a:ln>
          </p:spPr>
          <p:txBody>
            <a:bodyPr wrap="square" rtlCol="0">
              <a:spAutoFit/>
            </a:bodyPr>
            <a:lstStyle/>
            <a:p>
              <a:pPr algn="ctr"/>
              <a:r>
                <a:rPr lang="en-US" altLang="zh-TW" sz="1200" b="1"/>
                <a:t>Transmit</a:t>
              </a:r>
              <a:endParaRPr lang="zh-TW" altLang="en-US" sz="1200" b="1"/>
            </a:p>
          </p:txBody>
        </p:sp>
        <p:sp>
          <p:nvSpPr>
            <p:cNvPr id="129" name="文字方塊 128"/>
            <p:cNvSpPr txBox="1"/>
            <p:nvPr/>
          </p:nvSpPr>
          <p:spPr>
            <a:xfrm>
              <a:off x="8093790" y="5277876"/>
              <a:ext cx="604796" cy="320098"/>
            </a:xfrm>
            <a:prstGeom prst="rect">
              <a:avLst/>
            </a:prstGeom>
            <a:solidFill>
              <a:schemeClr val="bg1"/>
            </a:solidFill>
            <a:ln w="38100">
              <a:solidFill>
                <a:schemeClr val="tx1"/>
              </a:solidFill>
            </a:ln>
          </p:spPr>
          <p:txBody>
            <a:bodyPr wrap="square" rtlCol="0">
              <a:spAutoFit/>
            </a:bodyPr>
            <a:lstStyle/>
            <a:p>
              <a:pPr algn="ctr"/>
              <a:r>
                <a:rPr lang="en-US" altLang="zh-TW" sz="1200" b="1">
                  <a:solidFill>
                    <a:srgbClr val="C00000"/>
                  </a:solidFill>
                </a:rPr>
                <a:t>10%</a:t>
              </a:r>
              <a:endParaRPr lang="zh-TW" altLang="en-US" sz="1200" b="1">
                <a:solidFill>
                  <a:srgbClr val="C00000"/>
                </a:solidFill>
              </a:endParaRPr>
            </a:p>
          </p:txBody>
        </p:sp>
        <p:sp>
          <p:nvSpPr>
            <p:cNvPr id="130" name="文字方塊 129"/>
            <p:cNvSpPr txBox="1"/>
            <p:nvPr/>
          </p:nvSpPr>
          <p:spPr>
            <a:xfrm>
              <a:off x="8093790" y="4629845"/>
              <a:ext cx="604796" cy="320098"/>
            </a:xfrm>
            <a:prstGeom prst="rect">
              <a:avLst/>
            </a:prstGeom>
            <a:solidFill>
              <a:schemeClr val="bg1"/>
            </a:solidFill>
            <a:ln w="38100">
              <a:solidFill>
                <a:schemeClr val="tx1"/>
              </a:solidFill>
            </a:ln>
          </p:spPr>
          <p:txBody>
            <a:bodyPr wrap="square" rtlCol="0">
              <a:spAutoFit/>
            </a:bodyPr>
            <a:lstStyle/>
            <a:p>
              <a:pPr algn="ctr"/>
              <a:r>
                <a:rPr lang="en-US" altLang="zh-TW" sz="1200" b="1">
                  <a:solidFill>
                    <a:srgbClr val="C00000"/>
                  </a:solidFill>
                </a:rPr>
                <a:t>20%</a:t>
              </a:r>
              <a:endParaRPr lang="zh-TW" altLang="en-US" sz="1200" b="1">
                <a:solidFill>
                  <a:srgbClr val="C00000"/>
                </a:solidFill>
              </a:endParaRPr>
            </a:p>
          </p:txBody>
        </p:sp>
        <p:sp>
          <p:nvSpPr>
            <p:cNvPr id="131" name="文字方塊 130"/>
            <p:cNvSpPr txBox="1"/>
            <p:nvPr/>
          </p:nvSpPr>
          <p:spPr>
            <a:xfrm>
              <a:off x="8094419" y="3990613"/>
              <a:ext cx="604796" cy="320098"/>
            </a:xfrm>
            <a:prstGeom prst="rect">
              <a:avLst/>
            </a:prstGeom>
            <a:solidFill>
              <a:schemeClr val="bg1"/>
            </a:solidFill>
            <a:ln w="38100">
              <a:solidFill>
                <a:schemeClr val="tx1"/>
              </a:solidFill>
            </a:ln>
          </p:spPr>
          <p:txBody>
            <a:bodyPr wrap="square" rtlCol="0">
              <a:spAutoFit/>
            </a:bodyPr>
            <a:lstStyle/>
            <a:p>
              <a:pPr algn="ctr"/>
              <a:r>
                <a:rPr lang="en-US" altLang="zh-TW" sz="1200" b="1">
                  <a:solidFill>
                    <a:srgbClr val="C00000"/>
                  </a:solidFill>
                </a:rPr>
                <a:t>20%</a:t>
              </a:r>
              <a:endParaRPr lang="zh-TW" altLang="en-US" sz="1200" b="1">
                <a:solidFill>
                  <a:srgbClr val="C00000"/>
                </a:solidFill>
              </a:endParaRPr>
            </a:p>
          </p:txBody>
        </p:sp>
        <p:sp>
          <p:nvSpPr>
            <p:cNvPr id="132" name="文字方塊 131"/>
            <p:cNvSpPr txBox="1"/>
            <p:nvPr/>
          </p:nvSpPr>
          <p:spPr>
            <a:xfrm>
              <a:off x="8094726" y="3352016"/>
              <a:ext cx="604796" cy="320098"/>
            </a:xfrm>
            <a:prstGeom prst="rect">
              <a:avLst/>
            </a:prstGeom>
            <a:solidFill>
              <a:schemeClr val="bg1"/>
            </a:solidFill>
            <a:ln w="38100">
              <a:solidFill>
                <a:schemeClr val="tx1"/>
              </a:solidFill>
            </a:ln>
          </p:spPr>
          <p:txBody>
            <a:bodyPr wrap="square" rtlCol="0">
              <a:spAutoFit/>
            </a:bodyPr>
            <a:lstStyle/>
            <a:p>
              <a:pPr algn="ctr"/>
              <a:r>
                <a:rPr lang="en-US" altLang="zh-TW" sz="1200" b="1">
                  <a:solidFill>
                    <a:srgbClr val="C00000"/>
                  </a:solidFill>
                </a:rPr>
                <a:t>50%</a:t>
              </a:r>
              <a:endParaRPr lang="zh-TW" altLang="en-US" sz="1200" b="1">
                <a:solidFill>
                  <a:srgbClr val="C00000"/>
                </a:solidFill>
              </a:endParaRPr>
            </a:p>
          </p:txBody>
        </p:sp>
      </p:grpSp>
      <p:sp>
        <p:nvSpPr>
          <p:cNvPr id="8" name="標題 7">
            <a:extLst>
              <a:ext uri="{FF2B5EF4-FFF2-40B4-BE49-F238E27FC236}">
                <a16:creationId xmlns:a16="http://schemas.microsoft.com/office/drawing/2014/main" id="{3DEE4C04-A37B-5DA3-7E3E-44C995E50520}"/>
              </a:ext>
            </a:extLst>
          </p:cNvPr>
          <p:cNvSpPr>
            <a:spLocks noGrp="1"/>
          </p:cNvSpPr>
          <p:nvPr>
            <p:ph type="title"/>
          </p:nvPr>
        </p:nvSpPr>
        <p:spPr>
          <a:xfrm>
            <a:off x="743101" y="1"/>
            <a:ext cx="11448899" cy="1361898"/>
          </a:xfrm>
        </p:spPr>
        <p:txBody>
          <a:bodyPr>
            <a:normAutofit/>
          </a:bodyPr>
          <a:lstStyle/>
          <a:p>
            <a:r>
              <a:rPr lang="zh-TW" altLang="en-US">
                <a:latin typeface="+mj-lt"/>
                <a:ea typeface="+mj-ea"/>
              </a:rPr>
              <a:t>智慧在芯，流程無憂</a:t>
            </a:r>
            <a:r>
              <a:rPr lang="en-US" altLang="zh-TW">
                <a:latin typeface="+mj-lt"/>
                <a:ea typeface="+mj-ea"/>
              </a:rPr>
              <a:t>:</a:t>
            </a:r>
            <a:br>
              <a:rPr lang="en-US" altLang="zh-TW">
                <a:latin typeface="+mj-lt"/>
                <a:ea typeface="+mj-ea"/>
              </a:rPr>
            </a:br>
            <a:r>
              <a:rPr lang="en-US" altLang="zh-TW">
                <a:latin typeface="+mj-lt"/>
                <a:ea typeface="+mj-ea"/>
              </a:rPr>
              <a:t>On-chip QoS </a:t>
            </a:r>
            <a:r>
              <a:rPr lang="zh-TW" altLang="en-US">
                <a:latin typeface="+mj-lt"/>
                <a:ea typeface="+mj-ea"/>
              </a:rPr>
              <a:t>的自動化管理</a:t>
            </a:r>
          </a:p>
        </p:txBody>
      </p:sp>
      <p:sp>
        <p:nvSpPr>
          <p:cNvPr id="3" name="文字方塊 2">
            <a:extLst>
              <a:ext uri="{FF2B5EF4-FFF2-40B4-BE49-F238E27FC236}">
                <a16:creationId xmlns:a16="http://schemas.microsoft.com/office/drawing/2014/main" id="{699DD26B-542A-0437-2B66-E6632F7284F8}"/>
              </a:ext>
            </a:extLst>
          </p:cNvPr>
          <p:cNvSpPr txBox="1"/>
          <p:nvPr/>
        </p:nvSpPr>
        <p:spPr>
          <a:xfrm>
            <a:off x="1286131" y="1511195"/>
            <a:ext cx="9619739" cy="1015663"/>
          </a:xfrm>
          <a:prstGeom prst="rect">
            <a:avLst/>
          </a:prstGeom>
          <a:noFill/>
        </p:spPr>
        <p:txBody>
          <a:bodyPr wrap="square" rtlCol="0">
            <a:spAutoFit/>
          </a:bodyPr>
          <a:lstStyle/>
          <a:p>
            <a:r>
              <a:rPr lang="en-US" altLang="zh-TW" sz="2000" dirty="0"/>
              <a:t>QXG-25G2SF-E810</a:t>
            </a:r>
            <a:r>
              <a:rPr lang="zh-TW" altLang="en-US" sz="2000" dirty="0"/>
              <a:t> 支援 </a:t>
            </a:r>
            <a:r>
              <a:rPr lang="en-US" altLang="zh-TW" sz="2000" dirty="0"/>
              <a:t>On-chip QoS</a:t>
            </a:r>
            <a:r>
              <a:rPr lang="zh-TW" altLang="en-US" sz="2000" dirty="0"/>
              <a:t>，做到動態資源分配、優先級調度、帶寬控制、流量管理以及工作負載動態調整，讓您在各種應用場景都能提高系統性能和效率，確保關鍵任務的執行，並優化資源分配滿足不同應用的需求。</a:t>
            </a:r>
            <a:endParaRPr lang="en-US" altLang="zh-TW" sz="2000" dirty="0"/>
          </a:p>
        </p:txBody>
      </p:sp>
    </p:spTree>
    <p:extLst>
      <p:ext uri="{BB962C8B-B14F-4D97-AF65-F5344CB8AC3E}">
        <p14:creationId xmlns:p14="http://schemas.microsoft.com/office/powerpoint/2010/main" val="3617408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266824" y="1574907"/>
            <a:ext cx="9544051" cy="1323439"/>
          </a:xfrm>
          <a:prstGeom prst="rect">
            <a:avLst/>
          </a:prstGeom>
          <a:noFill/>
        </p:spPr>
        <p:txBody>
          <a:bodyPr wrap="square" rtlCol="0">
            <a:spAutoFit/>
          </a:bodyPr>
          <a:lstStyle/>
          <a:p>
            <a:r>
              <a:rPr lang="en-US" altLang="zh-TW" sz="2000" dirty="0"/>
              <a:t>QXG-25G2SF-E810 </a:t>
            </a:r>
            <a:r>
              <a:rPr lang="zh-TW" altLang="zh-TW" sz="2000" dirty="0"/>
              <a:t>支援前向錯誤更正</a:t>
            </a:r>
            <a:r>
              <a:rPr lang="en-US" altLang="zh-TW" sz="2000" dirty="0"/>
              <a:t> (Forward Error Correction, FEC)</a:t>
            </a:r>
            <a:r>
              <a:rPr lang="zh-TW" altLang="zh-TW" sz="2000" dirty="0"/>
              <a:t>，以因應高網速及遠距離傳輸中容易發生訊號衰減導致封包漏缺，讓接收端快速進行錯誤恢復，降低位元錯誤率</a:t>
            </a:r>
            <a:r>
              <a:rPr lang="en-US" altLang="zh-TW" sz="2000" dirty="0"/>
              <a:t> (Bit Error Rate)</a:t>
            </a:r>
            <a:r>
              <a:rPr lang="zh-TW" altLang="zh-TW" sz="2000" dirty="0"/>
              <a:t>，確保資料正確性。總共有三種</a:t>
            </a:r>
            <a:r>
              <a:rPr lang="en-US" altLang="zh-TW" sz="2000" dirty="0"/>
              <a:t> FEC </a:t>
            </a:r>
            <a:r>
              <a:rPr lang="zh-TW" altLang="zh-TW" sz="2000" dirty="0"/>
              <a:t>模式，您可搭配適用線材與交換機彈性規劃網路環境。</a:t>
            </a:r>
            <a:endParaRPr lang="zh-TW" altLang="en-US" sz="2000" dirty="0"/>
          </a:p>
        </p:txBody>
      </p:sp>
      <p:sp>
        <p:nvSpPr>
          <p:cNvPr id="6" name="文字方塊 5"/>
          <p:cNvSpPr txBox="1"/>
          <p:nvPr/>
        </p:nvSpPr>
        <p:spPr>
          <a:xfrm>
            <a:off x="2015074" y="5055258"/>
            <a:ext cx="8047550" cy="1107996"/>
          </a:xfrm>
          <a:prstGeom prst="rect">
            <a:avLst/>
          </a:prstGeom>
          <a:noFill/>
        </p:spPr>
        <p:txBody>
          <a:bodyPr wrap="square" rtlCol="0">
            <a:spAutoFit/>
          </a:bodyPr>
          <a:lstStyle/>
          <a:p>
            <a:pPr marL="180975" indent="-180975"/>
            <a:r>
              <a:rPr lang="zh-TW" altLang="en-US" sz="1100" dirty="0"/>
              <a:t>註</a:t>
            </a:r>
            <a:r>
              <a:rPr lang="en-US" altLang="zh-TW" sz="1100" dirty="0"/>
              <a:t>:</a:t>
            </a:r>
          </a:p>
          <a:p>
            <a:pPr marL="180975" indent="-180975">
              <a:buFont typeface="Arial" panose="020B0604020202020204" pitchFamily="34" charset="0"/>
              <a:buChar char="•"/>
            </a:pPr>
            <a:r>
              <a:rPr lang="en-US" altLang="zh-TW" sz="1100" dirty="0"/>
              <a:t>QTS 4.5.3 / </a:t>
            </a:r>
            <a:r>
              <a:rPr lang="en-US" altLang="zh-TW" sz="1100" dirty="0" err="1"/>
              <a:t>QuTS</a:t>
            </a:r>
            <a:r>
              <a:rPr lang="en-US" altLang="zh-TW" sz="1100" dirty="0"/>
              <a:t> hero 4.5.2 </a:t>
            </a:r>
            <a:r>
              <a:rPr lang="zh-TW" altLang="en-US" sz="1100" dirty="0"/>
              <a:t>或以後的版本，可以在網路卡設置界面中，依照您的網路環境設置 </a:t>
            </a:r>
            <a:r>
              <a:rPr lang="en-US" altLang="zh-TW" sz="1100" dirty="0"/>
              <a:t>FEC </a:t>
            </a:r>
            <a:r>
              <a:rPr lang="zh-TW" altLang="en-US" sz="1100" dirty="0"/>
              <a:t>模式。</a:t>
            </a:r>
            <a:endParaRPr lang="en-US" altLang="zh-TW" sz="1100" dirty="0"/>
          </a:p>
          <a:p>
            <a:pPr marL="180975" indent="-180975">
              <a:buFont typeface="Arial" panose="020B0604020202020204" pitchFamily="34" charset="0"/>
              <a:buChar char="•"/>
            </a:pPr>
            <a:r>
              <a:rPr lang="en-US" altLang="zh-TW" sz="1100" dirty="0"/>
              <a:t>Windows / Linux </a:t>
            </a:r>
            <a:r>
              <a:rPr lang="zh-TW" altLang="en-US" sz="1100" dirty="0"/>
              <a:t>需另外安裝驅動程式。</a:t>
            </a:r>
            <a:endParaRPr lang="en-US" altLang="zh-TW" sz="1100" dirty="0"/>
          </a:p>
          <a:p>
            <a:pPr marL="180975" indent="-180975">
              <a:buFont typeface="Arial" panose="020B0604020202020204" pitchFamily="34" charset="0"/>
              <a:buChar char="•"/>
            </a:pPr>
            <a:r>
              <a:rPr lang="zh-TW" altLang="en-US" sz="1100" dirty="0"/>
              <a:t>傳送端需與接收端設定相同的模式。</a:t>
            </a:r>
            <a:endParaRPr lang="en-US" altLang="zh-TW" sz="1100" dirty="0"/>
          </a:p>
          <a:p>
            <a:pPr marL="180975" indent="-180975">
              <a:buFont typeface="Arial" panose="020B0604020202020204" pitchFamily="34" charset="0"/>
              <a:buChar char="•"/>
            </a:pPr>
            <a:r>
              <a:rPr lang="zh-TW" altLang="en-US" sz="1100" dirty="0"/>
              <a:t>如 </a:t>
            </a:r>
            <a:r>
              <a:rPr lang="en-US" altLang="zh-TW" sz="1100" dirty="0"/>
              <a:t>QXG-25G2SF-E810</a:t>
            </a:r>
            <a:r>
              <a:rPr lang="zh-TW" altLang="en-US" sz="1100" dirty="0"/>
              <a:t> 無法與交換器連線，請先確認交換器的最新版韌體是否支援 </a:t>
            </a:r>
            <a:r>
              <a:rPr lang="en-US" altLang="zh-TW" sz="1100" dirty="0"/>
              <a:t>FEC</a:t>
            </a:r>
            <a:r>
              <a:rPr lang="zh-TW" altLang="en-US" sz="1100" dirty="0"/>
              <a:t>。如交換器不支援 </a:t>
            </a:r>
            <a:r>
              <a:rPr lang="en-US" altLang="zh-TW" sz="1100" dirty="0"/>
              <a:t>FEC</a:t>
            </a:r>
            <a:r>
              <a:rPr lang="zh-TW" altLang="en-US" sz="1100" dirty="0"/>
              <a:t>，請透過 </a:t>
            </a:r>
            <a:r>
              <a:rPr lang="en-US" altLang="zh-TW" sz="1100" dirty="0"/>
              <a:t>NAS </a:t>
            </a:r>
            <a:r>
              <a:rPr lang="zh-TW" altLang="en-US" sz="1100" dirty="0"/>
              <a:t>或電腦作業系統關閉該網卡的 </a:t>
            </a:r>
            <a:r>
              <a:rPr lang="en-US" altLang="zh-TW" sz="1100" dirty="0"/>
              <a:t>FEC</a:t>
            </a:r>
            <a:r>
              <a:rPr lang="zh-TW" altLang="en-US" sz="1100" dirty="0"/>
              <a:t> 功能。</a:t>
            </a:r>
            <a:endParaRPr lang="en-US" altLang="zh-TW" sz="1100" dirty="0"/>
          </a:p>
        </p:txBody>
      </p:sp>
      <p:sp>
        <p:nvSpPr>
          <p:cNvPr id="2" name="標題 1">
            <a:extLst>
              <a:ext uri="{FF2B5EF4-FFF2-40B4-BE49-F238E27FC236}">
                <a16:creationId xmlns:a16="http://schemas.microsoft.com/office/drawing/2014/main" id="{00694F05-D3FD-4EFD-82C6-9A4E7E8A57D5}"/>
              </a:ext>
            </a:extLst>
          </p:cNvPr>
          <p:cNvSpPr>
            <a:spLocks noGrp="1"/>
          </p:cNvSpPr>
          <p:nvPr>
            <p:ph type="title"/>
          </p:nvPr>
        </p:nvSpPr>
        <p:spPr>
          <a:xfrm>
            <a:off x="743101" y="1"/>
            <a:ext cx="11448899" cy="1335309"/>
          </a:xfrm>
        </p:spPr>
        <p:txBody>
          <a:bodyPr>
            <a:normAutofit/>
          </a:bodyPr>
          <a:lstStyle/>
          <a:p>
            <a:r>
              <a:rPr lang="zh-TW" altLang="en-US">
                <a:latin typeface="+mj-lt"/>
                <a:ea typeface="+mj-ea"/>
              </a:rPr>
              <a:t>前向錯誤更正 </a:t>
            </a:r>
            <a:r>
              <a:rPr lang="en-US" altLang="zh-TW">
                <a:latin typeface="+mj-lt"/>
                <a:ea typeface="+mj-ea"/>
              </a:rPr>
              <a:t>(FEC) </a:t>
            </a:r>
            <a:r>
              <a:rPr lang="zh-TW" altLang="en-US">
                <a:latin typeface="+mj-lt"/>
                <a:ea typeface="+mj-ea"/>
              </a:rPr>
              <a:t>確保資料正確性</a:t>
            </a:r>
          </a:p>
        </p:txBody>
      </p:sp>
      <p:graphicFrame>
        <p:nvGraphicFramePr>
          <p:cNvPr id="7" name="表格 7">
            <a:extLst>
              <a:ext uri="{FF2B5EF4-FFF2-40B4-BE49-F238E27FC236}">
                <a16:creationId xmlns:a16="http://schemas.microsoft.com/office/drawing/2014/main" id="{2A7EB4F4-8E2B-7561-E4AB-96017DA9FD36}"/>
              </a:ext>
            </a:extLst>
          </p:cNvPr>
          <p:cNvGraphicFramePr>
            <a:graphicFrameLocks noGrp="1"/>
          </p:cNvGraphicFramePr>
          <p:nvPr>
            <p:extLst>
              <p:ext uri="{D42A27DB-BD31-4B8C-83A1-F6EECF244321}">
                <p14:modId xmlns:p14="http://schemas.microsoft.com/office/powerpoint/2010/main" val="2488179100"/>
              </p:ext>
            </p:extLst>
          </p:nvPr>
        </p:nvGraphicFramePr>
        <p:xfrm>
          <a:off x="2015074" y="3137943"/>
          <a:ext cx="8047550" cy="1643424"/>
        </p:xfrm>
        <a:graphic>
          <a:graphicData uri="http://schemas.openxmlformats.org/drawingml/2006/table">
            <a:tbl>
              <a:tblPr firstRow="1" bandRow="1">
                <a:tableStyleId>{93296810-A885-4BE3-A3E7-6D5BEEA58F35}</a:tableStyleId>
              </a:tblPr>
              <a:tblGrid>
                <a:gridCol w="2672994">
                  <a:extLst>
                    <a:ext uri="{9D8B030D-6E8A-4147-A177-3AD203B41FA5}">
                      <a16:colId xmlns:a16="http://schemas.microsoft.com/office/drawing/2014/main" val="3630184706"/>
                    </a:ext>
                  </a:extLst>
                </a:gridCol>
                <a:gridCol w="2695151">
                  <a:extLst>
                    <a:ext uri="{9D8B030D-6E8A-4147-A177-3AD203B41FA5}">
                      <a16:colId xmlns:a16="http://schemas.microsoft.com/office/drawing/2014/main" val="1427755841"/>
                    </a:ext>
                  </a:extLst>
                </a:gridCol>
                <a:gridCol w="2679405">
                  <a:extLst>
                    <a:ext uri="{9D8B030D-6E8A-4147-A177-3AD203B41FA5}">
                      <a16:colId xmlns:a16="http://schemas.microsoft.com/office/drawing/2014/main" val="3609258499"/>
                    </a:ext>
                  </a:extLst>
                </a:gridCol>
              </a:tblGrid>
              <a:tr h="414969">
                <a:tc>
                  <a:txBody>
                    <a:bodyPr/>
                    <a:lstStyle/>
                    <a:p>
                      <a:pPr lvl="0" algn="ctr"/>
                      <a:r>
                        <a:rPr lang="en-US" altLang="zh-TW" b="1"/>
                        <a:t>Mode</a:t>
                      </a:r>
                      <a:endParaRPr lang="zh-TW" altLang="en-US" b="1"/>
                    </a:p>
                  </a:txBody>
                  <a:tcPr anchor="ctr">
                    <a:solidFill>
                      <a:srgbClr val="708693"/>
                    </a:solidFill>
                  </a:tcPr>
                </a:tc>
                <a:tc>
                  <a:txBody>
                    <a:bodyPr/>
                    <a:lstStyle/>
                    <a:p>
                      <a:pPr algn="ctr"/>
                      <a:r>
                        <a:rPr lang="en-US" altLang="zh-TW"/>
                        <a:t>Latency</a:t>
                      </a:r>
                      <a:endParaRPr lang="zh-TW" altLang="en-US"/>
                    </a:p>
                  </a:txBody>
                  <a:tcPr anchor="ctr">
                    <a:solidFill>
                      <a:srgbClr val="708693"/>
                    </a:solidFill>
                  </a:tcPr>
                </a:tc>
                <a:tc>
                  <a:txBody>
                    <a:bodyPr/>
                    <a:lstStyle/>
                    <a:p>
                      <a:pPr algn="ctr"/>
                      <a:r>
                        <a:rPr lang="en-US" altLang="zh-TW"/>
                        <a:t>Distance</a:t>
                      </a:r>
                      <a:endParaRPr lang="zh-TW" altLang="en-US"/>
                    </a:p>
                  </a:txBody>
                  <a:tcPr anchor="ctr">
                    <a:solidFill>
                      <a:srgbClr val="708693"/>
                    </a:solidFill>
                  </a:tcPr>
                </a:tc>
                <a:extLst>
                  <a:ext uri="{0D108BD9-81ED-4DB2-BD59-A6C34878D82A}">
                    <a16:rowId xmlns:a16="http://schemas.microsoft.com/office/drawing/2014/main" val="3025540180"/>
                  </a:ext>
                </a:extLst>
              </a:tr>
              <a:tr h="380388">
                <a:tc>
                  <a:txBody>
                    <a:bodyPr/>
                    <a:lstStyle/>
                    <a:p>
                      <a:pPr algn="ctr"/>
                      <a:r>
                        <a:rPr lang="en-US" altLang="zh-TW" sz="1600" b="1" kern="1200">
                          <a:solidFill>
                            <a:schemeClr val="tx1"/>
                          </a:solidFill>
                          <a:latin typeface="+mj-lt"/>
                          <a:ea typeface="+mj-ea"/>
                          <a:cs typeface="+mn-cs"/>
                        </a:rPr>
                        <a:t>NO FEC</a:t>
                      </a:r>
                      <a:endParaRPr lang="zh-TW" altLang="en-US" sz="1600" b="1" kern="1200">
                        <a:solidFill>
                          <a:schemeClr val="tx1"/>
                        </a:solidFill>
                        <a:latin typeface="+mj-lt"/>
                        <a:ea typeface="+mj-ea"/>
                        <a:cs typeface="+mn-cs"/>
                      </a:endParaRPr>
                    </a:p>
                  </a:txBody>
                  <a:tcPr anchor="ctr">
                    <a:solidFill>
                      <a:schemeClr val="bg1">
                        <a:lumMod val="95000"/>
                      </a:schemeClr>
                    </a:solidFill>
                  </a:tcPr>
                </a:tc>
                <a:tc>
                  <a:txBody>
                    <a:bodyPr/>
                    <a:lstStyle/>
                    <a:p>
                      <a:pPr algn="ctr"/>
                      <a:r>
                        <a:rPr lang="en-US" altLang="zh-TW" sz="1600"/>
                        <a:t>Lowest</a:t>
                      </a:r>
                      <a:endParaRPr lang="zh-TW" altLang="en-US" sz="1600"/>
                    </a:p>
                  </a:txBody>
                  <a:tcPr anchor="ctr">
                    <a:solidFill>
                      <a:schemeClr val="bg1">
                        <a:lumMod val="95000"/>
                      </a:schemeClr>
                    </a:solidFill>
                  </a:tcPr>
                </a:tc>
                <a:tc>
                  <a:txBody>
                    <a:bodyPr/>
                    <a:lstStyle/>
                    <a:p>
                      <a:pPr algn="ctr"/>
                      <a:r>
                        <a:rPr lang="en-US" altLang="zh-TW" sz="1600"/>
                        <a:t>Shortest</a:t>
                      </a:r>
                      <a:endParaRPr lang="zh-TW" altLang="en-US" sz="1600"/>
                    </a:p>
                  </a:txBody>
                  <a:tcPr anchor="ctr">
                    <a:solidFill>
                      <a:schemeClr val="bg1">
                        <a:lumMod val="95000"/>
                      </a:schemeClr>
                    </a:solidFill>
                  </a:tcPr>
                </a:tc>
                <a:extLst>
                  <a:ext uri="{0D108BD9-81ED-4DB2-BD59-A6C34878D82A}">
                    <a16:rowId xmlns:a16="http://schemas.microsoft.com/office/drawing/2014/main" val="3114053487"/>
                  </a:ext>
                </a:extLst>
              </a:tr>
              <a:tr h="380388">
                <a:tc>
                  <a:txBody>
                    <a:bodyPr/>
                    <a:lstStyle/>
                    <a:p>
                      <a:pPr algn="ctr"/>
                      <a:r>
                        <a:rPr lang="en-US" altLang="zh-TW" sz="1600" b="1"/>
                        <a:t>BASE-R FEC (</a:t>
                      </a:r>
                      <a:r>
                        <a:rPr lang="en-US" altLang="zh-TW" sz="1600" b="1" err="1"/>
                        <a:t>Firecode</a:t>
                      </a:r>
                      <a:r>
                        <a:rPr lang="en-US" altLang="zh-TW" sz="1600" b="1"/>
                        <a:t>)</a:t>
                      </a:r>
                      <a:endParaRPr lang="zh-TW" altLang="en-US" sz="1600" b="1"/>
                    </a:p>
                  </a:txBody>
                  <a:tcPr anchor="ctr">
                    <a:solidFill>
                      <a:srgbClr val="DEE4E2"/>
                    </a:solidFill>
                  </a:tcPr>
                </a:tc>
                <a:tc>
                  <a:txBody>
                    <a:bodyPr/>
                    <a:lstStyle/>
                    <a:p>
                      <a:pPr algn="ctr"/>
                      <a:r>
                        <a:rPr lang="en-US" altLang="zh-TW" sz="1600"/>
                        <a:t>~ 80ns</a:t>
                      </a:r>
                      <a:endParaRPr lang="zh-TW" altLang="en-US" sz="1600"/>
                    </a:p>
                  </a:txBody>
                  <a:tcPr anchor="ctr">
                    <a:solidFill>
                      <a:srgbClr val="DEE4E2"/>
                    </a:solidFill>
                  </a:tcPr>
                </a:tc>
                <a:tc>
                  <a:txBody>
                    <a:bodyPr/>
                    <a:lstStyle/>
                    <a:p>
                      <a:pPr algn="ctr"/>
                      <a:r>
                        <a:rPr lang="en-US" altLang="zh-TW" sz="1600"/>
                        <a:t>Middle</a:t>
                      </a:r>
                      <a:endParaRPr lang="zh-TW" altLang="en-US" sz="1600"/>
                    </a:p>
                  </a:txBody>
                  <a:tcPr anchor="ctr">
                    <a:solidFill>
                      <a:srgbClr val="DEE4E2"/>
                    </a:solidFill>
                  </a:tcPr>
                </a:tc>
                <a:extLst>
                  <a:ext uri="{0D108BD9-81ED-4DB2-BD59-A6C34878D82A}">
                    <a16:rowId xmlns:a16="http://schemas.microsoft.com/office/drawing/2014/main" val="1872711017"/>
                  </a:ext>
                </a:extLst>
              </a:tr>
              <a:tr h="467679">
                <a:tc>
                  <a:txBody>
                    <a:bodyPr/>
                    <a:lstStyle/>
                    <a:p>
                      <a:pPr algn="ctr"/>
                      <a:r>
                        <a:rPr lang="en-US" altLang="zh-TW" sz="1600" b="1"/>
                        <a:t>RS-FEC (Reed Solomon)</a:t>
                      </a:r>
                      <a:endParaRPr lang="zh-TW" altLang="en-US" sz="1600" b="1"/>
                    </a:p>
                  </a:txBody>
                  <a:tcPr anchor="ctr">
                    <a:solidFill>
                      <a:schemeClr val="bg1">
                        <a:lumMod val="95000"/>
                      </a:schemeClr>
                    </a:solidFill>
                  </a:tcPr>
                </a:tc>
                <a:tc>
                  <a:txBody>
                    <a:bodyPr/>
                    <a:lstStyle/>
                    <a:p>
                      <a:pPr algn="ctr"/>
                      <a:r>
                        <a:rPr lang="en-US" altLang="zh-TW" sz="1600"/>
                        <a:t>~ 260ns</a:t>
                      </a:r>
                      <a:endParaRPr lang="zh-TW" altLang="en-US" sz="1600"/>
                    </a:p>
                  </a:txBody>
                  <a:tcPr anchor="ctr">
                    <a:solidFill>
                      <a:schemeClr val="bg1">
                        <a:lumMod val="95000"/>
                      </a:schemeClr>
                    </a:solidFill>
                  </a:tcPr>
                </a:tc>
                <a:tc>
                  <a:txBody>
                    <a:bodyPr/>
                    <a:lstStyle/>
                    <a:p>
                      <a:pPr algn="ctr"/>
                      <a:r>
                        <a:rPr lang="en-US" altLang="zh-TW" sz="1600" dirty="0"/>
                        <a:t>Longest</a:t>
                      </a:r>
                      <a:endParaRPr lang="zh-TW" altLang="en-US" sz="1600" dirty="0"/>
                    </a:p>
                  </a:txBody>
                  <a:tcPr anchor="ctr">
                    <a:solidFill>
                      <a:schemeClr val="bg1">
                        <a:lumMod val="95000"/>
                      </a:schemeClr>
                    </a:solidFill>
                  </a:tcPr>
                </a:tc>
                <a:extLst>
                  <a:ext uri="{0D108BD9-81ED-4DB2-BD59-A6C34878D82A}">
                    <a16:rowId xmlns:a16="http://schemas.microsoft.com/office/drawing/2014/main" val="3848796021"/>
                  </a:ext>
                </a:extLst>
              </a:tr>
            </a:tbl>
          </a:graphicData>
        </a:graphic>
      </p:graphicFrame>
    </p:spTree>
    <p:extLst>
      <p:ext uri="{BB962C8B-B14F-4D97-AF65-F5344CB8AC3E}">
        <p14:creationId xmlns:p14="http://schemas.microsoft.com/office/powerpoint/2010/main" val="178384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203910" y="1505164"/>
            <a:ext cx="9784180" cy="830997"/>
          </a:xfrm>
          <a:prstGeom prst="rect">
            <a:avLst/>
          </a:prstGeom>
          <a:noFill/>
        </p:spPr>
        <p:txBody>
          <a:bodyPr wrap="square" lIns="91440" tIns="45720" rIns="91440" bIns="45720" rtlCol="0" anchor="t">
            <a:spAutoFit/>
          </a:bodyPr>
          <a:lstStyle/>
          <a:p>
            <a:r>
              <a:rPr lang="zh-TW" altLang="en-US" sz="1600" dirty="0">
                <a:solidFill>
                  <a:srgbClr val="212529"/>
                </a:solidFill>
                <a:ea typeface="+mn-lt"/>
                <a:cs typeface="+mn-lt"/>
              </a:rPr>
              <a:t>自 </a:t>
            </a:r>
            <a:r>
              <a:rPr lang="en-US" altLang="zh-TW" sz="1600" dirty="0">
                <a:solidFill>
                  <a:srgbClr val="212529"/>
                </a:solidFill>
                <a:ea typeface="+mn-lt"/>
                <a:cs typeface="+mn-lt"/>
              </a:rPr>
              <a:t>QTS</a:t>
            </a:r>
            <a:r>
              <a:rPr lang="zh-TW" altLang="en-US" sz="1600" dirty="0">
                <a:solidFill>
                  <a:srgbClr val="212529"/>
                </a:solidFill>
                <a:ea typeface="+mn-lt"/>
                <a:cs typeface="+mn-lt"/>
              </a:rPr>
              <a:t> </a:t>
            </a:r>
            <a:r>
              <a:rPr lang="en-US" altLang="zh-TW" sz="1600" dirty="0">
                <a:solidFill>
                  <a:srgbClr val="212529"/>
                </a:solidFill>
                <a:ea typeface="+mn-lt"/>
                <a:cs typeface="+mn-lt"/>
              </a:rPr>
              <a:t>5.1.0</a:t>
            </a:r>
            <a:r>
              <a:rPr lang="zh-TW" altLang="en-US" sz="1600" dirty="0">
                <a:solidFill>
                  <a:srgbClr val="212529"/>
                </a:solidFill>
                <a:ea typeface="+mn-lt"/>
                <a:cs typeface="+mn-lt"/>
              </a:rPr>
              <a:t> </a:t>
            </a:r>
            <a:r>
              <a:rPr lang="en-US" altLang="zh-TW" sz="1600" dirty="0">
                <a:solidFill>
                  <a:srgbClr val="212529"/>
                </a:solidFill>
                <a:ea typeface="+mn-lt"/>
                <a:cs typeface="+mn-lt"/>
              </a:rPr>
              <a:t>/</a:t>
            </a:r>
            <a:r>
              <a:rPr lang="zh-TW" altLang="en-US" sz="1600" dirty="0">
                <a:solidFill>
                  <a:srgbClr val="212529"/>
                </a:solidFill>
                <a:ea typeface="+mn-lt"/>
                <a:cs typeface="+mn-lt"/>
              </a:rPr>
              <a:t> </a:t>
            </a:r>
            <a:r>
              <a:rPr lang="en-US" altLang="zh-TW" sz="1600" dirty="0" err="1">
                <a:solidFill>
                  <a:srgbClr val="212529"/>
                </a:solidFill>
                <a:ea typeface="+mn-lt"/>
                <a:cs typeface="+mn-lt"/>
              </a:rPr>
              <a:t>QuTS</a:t>
            </a:r>
            <a:r>
              <a:rPr lang="zh-TW" altLang="en-US" sz="1600" dirty="0">
                <a:solidFill>
                  <a:srgbClr val="212529"/>
                </a:solidFill>
                <a:ea typeface="+mn-lt"/>
                <a:cs typeface="+mn-lt"/>
              </a:rPr>
              <a:t> </a:t>
            </a:r>
            <a:r>
              <a:rPr lang="en-US" altLang="zh-TW" sz="1600" dirty="0">
                <a:solidFill>
                  <a:srgbClr val="212529"/>
                </a:solidFill>
                <a:ea typeface="+mn-lt"/>
                <a:cs typeface="+mn-lt"/>
              </a:rPr>
              <a:t>hero</a:t>
            </a:r>
            <a:r>
              <a:rPr lang="zh-TW" altLang="en-US" sz="1600" dirty="0">
                <a:solidFill>
                  <a:srgbClr val="212529"/>
                </a:solidFill>
                <a:ea typeface="+mn-lt"/>
                <a:cs typeface="+mn-lt"/>
              </a:rPr>
              <a:t> </a:t>
            </a:r>
            <a:r>
              <a:rPr lang="en-US" altLang="zh-TW" sz="1600" dirty="0">
                <a:solidFill>
                  <a:srgbClr val="212529"/>
                </a:solidFill>
                <a:ea typeface="+mn-lt"/>
                <a:cs typeface="+mn-lt"/>
              </a:rPr>
              <a:t>h5.1.0</a:t>
            </a:r>
            <a:r>
              <a:rPr lang="zh-TW" altLang="en-US" sz="1600" dirty="0">
                <a:solidFill>
                  <a:srgbClr val="212529"/>
                </a:solidFill>
                <a:ea typeface="+mn-lt"/>
                <a:cs typeface="+mn-lt"/>
              </a:rPr>
              <a:t> 起，</a:t>
            </a:r>
            <a:r>
              <a:rPr lang="en-US" altLang="zh-TW" sz="1600" dirty="0">
                <a:solidFill>
                  <a:srgbClr val="212529"/>
                </a:solidFill>
                <a:ea typeface="+mn-lt"/>
                <a:cs typeface="+mn-lt"/>
              </a:rPr>
              <a:t>QNAP</a:t>
            </a:r>
            <a:r>
              <a:rPr lang="zh-TW" altLang="en-US" sz="1600" dirty="0">
                <a:solidFill>
                  <a:srgbClr val="212529"/>
                </a:solidFill>
                <a:ea typeface="+mn-lt"/>
                <a:cs typeface="+mn-lt"/>
              </a:rPr>
              <a:t> </a:t>
            </a:r>
            <a:r>
              <a:rPr lang="en-US" altLang="zh-TW" sz="1600" dirty="0">
                <a:solidFill>
                  <a:srgbClr val="212529"/>
                </a:solidFill>
                <a:ea typeface="+mn-lt"/>
                <a:cs typeface="+mn-lt"/>
              </a:rPr>
              <a:t>NAS</a:t>
            </a:r>
            <a:r>
              <a:rPr lang="zh-TW" altLang="en-US" sz="1600" dirty="0">
                <a:solidFill>
                  <a:srgbClr val="212529"/>
                </a:solidFill>
                <a:ea typeface="+mn-lt"/>
                <a:cs typeface="+mn-lt"/>
              </a:rPr>
              <a:t> 全面</a:t>
            </a:r>
            <a:r>
              <a:rPr lang="zh-TW" sz="1600" dirty="0">
                <a:solidFill>
                  <a:srgbClr val="212529"/>
                </a:solidFill>
                <a:ea typeface="+mn-lt"/>
                <a:cs typeface="+mn-lt"/>
              </a:rPr>
              <a:t>支援 </a:t>
            </a:r>
            <a:r>
              <a:rPr lang="en-US" altLang="zh-TW" sz="1600" dirty="0">
                <a:solidFill>
                  <a:srgbClr val="212529"/>
                </a:solidFill>
                <a:ea typeface="+mn-lt"/>
                <a:cs typeface="+mn-lt"/>
              </a:rPr>
              <a:t>SMB</a:t>
            </a:r>
            <a:r>
              <a:rPr lang="zh-TW" altLang="en-US" sz="1600" dirty="0">
                <a:solidFill>
                  <a:srgbClr val="212529"/>
                </a:solidFill>
                <a:ea typeface="+mn-lt"/>
                <a:cs typeface="+mn-lt"/>
              </a:rPr>
              <a:t> 多重通道</a:t>
            </a:r>
            <a:r>
              <a:rPr lang="zh-TW" altLang="en-US" sz="1600">
                <a:solidFill>
                  <a:srgbClr val="212529"/>
                </a:solidFill>
                <a:ea typeface="+mn-lt"/>
                <a:cs typeface="+mn-lt"/>
              </a:rPr>
              <a:t>，</a:t>
            </a:r>
            <a:r>
              <a:rPr lang="zh-TW" sz="1600" dirty="0">
                <a:solidFill>
                  <a:srgbClr val="212529"/>
                </a:solidFill>
                <a:ea typeface="+mn-lt"/>
                <a:cs typeface="+mn-lt"/>
              </a:rPr>
              <a:t>網路容錯</a:t>
            </a:r>
            <a:r>
              <a:rPr lang="zh-TW" altLang="en-US" sz="1600">
                <a:solidFill>
                  <a:srgbClr val="212529"/>
                </a:solidFill>
                <a:ea typeface="+mn-lt"/>
                <a:cs typeface="+mn-lt"/>
              </a:rPr>
              <a:t>在</a:t>
            </a:r>
            <a:r>
              <a:rPr lang="zh-TW" sz="1600" dirty="0">
                <a:solidFill>
                  <a:srgbClr val="212529"/>
                </a:solidFill>
                <a:ea typeface="+mn-lt"/>
                <a:cs typeface="+mn-lt"/>
              </a:rPr>
              <a:t>一條網路連線發生故障，NAS 仍</a:t>
            </a:r>
            <a:r>
              <a:rPr lang="zh-TW" altLang="en-US" sz="1600">
                <a:solidFill>
                  <a:srgbClr val="212529"/>
                </a:solidFill>
                <a:ea typeface="+mn-lt"/>
                <a:cs typeface="+mn-lt"/>
              </a:rPr>
              <a:t>能</a:t>
            </a:r>
            <a:r>
              <a:rPr lang="zh-TW" sz="1600" dirty="0">
                <a:solidFill>
                  <a:srgbClr val="212529"/>
                </a:solidFill>
                <a:ea typeface="+mn-lt"/>
                <a:cs typeface="+mn-lt"/>
              </a:rPr>
              <a:t>以剩餘連線維持檔案傳輸，</a:t>
            </a:r>
            <a:r>
              <a:rPr lang="zh-TW" altLang="en-US" sz="1600">
                <a:solidFill>
                  <a:srgbClr val="212529"/>
                </a:solidFill>
                <a:ea typeface="+mn-lt"/>
                <a:cs typeface="+mn-lt"/>
              </a:rPr>
              <a:t>降低</a:t>
            </a:r>
            <a:r>
              <a:rPr lang="zh-TW" sz="1600" dirty="0">
                <a:solidFill>
                  <a:srgbClr val="212529"/>
                </a:solidFill>
                <a:ea typeface="+mn-lt"/>
                <a:cs typeface="+mn-lt"/>
              </a:rPr>
              <a:t>中斷風險；當網路恢復，立即加回總傳輸頻寬。啟用 SMB 多重通道後，系統會自動探索 NAS 上所有網路埠並自動聚合，更</a:t>
            </a:r>
            <a:r>
              <a:rPr lang="zh-TW" sz="1600">
                <a:solidFill>
                  <a:srgbClr val="212529"/>
                </a:solidFill>
                <a:ea typeface="+mn-lt"/>
                <a:cs typeface="+mn-lt"/>
              </a:rPr>
              <a:t>適於</a:t>
            </a:r>
            <a:r>
              <a:rPr lang="zh-TW" sz="1600" dirty="0">
                <a:solidFill>
                  <a:srgbClr val="212529"/>
                </a:solidFill>
                <a:ea typeface="+mn-lt"/>
                <a:cs typeface="+mn-lt"/>
              </a:rPr>
              <a:t> 8K/16K 多媒體影音與大檔傳輸。</a:t>
            </a:r>
            <a:endParaRPr lang="zh-TW" altLang="en-US" sz="1600">
              <a:solidFill>
                <a:srgbClr val="212529"/>
              </a:solidFill>
              <a:cs typeface="Arial"/>
            </a:endParaRPr>
          </a:p>
        </p:txBody>
      </p:sp>
      <p:sp>
        <p:nvSpPr>
          <p:cNvPr id="22" name="標題 21">
            <a:extLst>
              <a:ext uri="{FF2B5EF4-FFF2-40B4-BE49-F238E27FC236}">
                <a16:creationId xmlns:a16="http://schemas.microsoft.com/office/drawing/2014/main" id="{847ECDB6-3D24-66D5-CE19-AD0B2BB5DB9B}"/>
              </a:ext>
            </a:extLst>
          </p:cNvPr>
          <p:cNvSpPr>
            <a:spLocks noGrp="1"/>
          </p:cNvSpPr>
          <p:nvPr>
            <p:ph type="title"/>
          </p:nvPr>
        </p:nvSpPr>
        <p:spPr>
          <a:xfrm>
            <a:off x="743101" y="0"/>
            <a:ext cx="11448899" cy="1370227"/>
          </a:xfrm>
        </p:spPr>
        <p:txBody>
          <a:bodyPr>
            <a:normAutofit/>
          </a:bodyPr>
          <a:lstStyle/>
          <a:p>
            <a:pPr>
              <a:lnSpc>
                <a:spcPct val="100000"/>
              </a:lnSpc>
            </a:pPr>
            <a:r>
              <a:rPr lang="zh-TW" altLang="en-US">
                <a:latin typeface="+mj-lt"/>
                <a:ea typeface="+mj-ea"/>
              </a:rPr>
              <a:t>帶寬倍增，效能卓越：</a:t>
            </a:r>
            <a:br>
              <a:rPr lang="en-US" altLang="zh-TW">
                <a:latin typeface="+mj-lt"/>
                <a:ea typeface="+mj-ea"/>
              </a:rPr>
            </a:br>
            <a:r>
              <a:rPr lang="zh-TW" altLang="en-US">
                <a:latin typeface="+mj-lt"/>
                <a:ea typeface="+mj-ea"/>
              </a:rPr>
              <a:t>體驗 </a:t>
            </a:r>
            <a:r>
              <a:rPr lang="en-US" altLang="zh-TW">
                <a:latin typeface="+mj-lt"/>
                <a:ea typeface="+mj-ea"/>
              </a:rPr>
              <a:t>SMB Multichannel </a:t>
            </a:r>
            <a:r>
              <a:rPr lang="zh-TW" altLang="en-US">
                <a:latin typeface="+mj-lt"/>
                <a:ea typeface="+mj-ea"/>
              </a:rPr>
              <a:t>帶來的性能飛躍</a:t>
            </a:r>
          </a:p>
        </p:txBody>
      </p:sp>
      <p:grpSp>
        <p:nvGrpSpPr>
          <p:cNvPr id="31" name="群組 30">
            <a:extLst>
              <a:ext uri="{FF2B5EF4-FFF2-40B4-BE49-F238E27FC236}">
                <a16:creationId xmlns:a16="http://schemas.microsoft.com/office/drawing/2014/main" id="{73F42B57-80C4-6D1C-B5EB-B9419452A784}"/>
              </a:ext>
            </a:extLst>
          </p:cNvPr>
          <p:cNvGrpSpPr/>
          <p:nvPr/>
        </p:nvGrpSpPr>
        <p:grpSpPr>
          <a:xfrm>
            <a:off x="981807" y="2477430"/>
            <a:ext cx="10267724" cy="3325582"/>
            <a:chOff x="759872" y="2741378"/>
            <a:chExt cx="10267724" cy="3325582"/>
          </a:xfrm>
        </p:grpSpPr>
        <p:grpSp>
          <p:nvGrpSpPr>
            <p:cNvPr id="8" name="群組 7"/>
            <p:cNvGrpSpPr/>
            <p:nvPr/>
          </p:nvGrpSpPr>
          <p:grpSpPr>
            <a:xfrm>
              <a:off x="1231250" y="2743709"/>
              <a:ext cx="2615979" cy="1526651"/>
              <a:chOff x="469127" y="2544416"/>
              <a:chExt cx="2615979" cy="1526651"/>
            </a:xfrm>
          </p:grpSpPr>
          <p:sp>
            <p:nvSpPr>
              <p:cNvPr id="2" name="矩形 1"/>
              <p:cNvSpPr/>
              <p:nvPr/>
            </p:nvSpPr>
            <p:spPr>
              <a:xfrm>
                <a:off x="469127" y="2544416"/>
                <a:ext cx="2615979" cy="1526651"/>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1949395" y="3501161"/>
                <a:ext cx="858741" cy="405516"/>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SFP28</a:t>
                </a:r>
                <a:endParaRPr lang="zh-TW" altLang="en-US" sz="1600" b="1">
                  <a:solidFill>
                    <a:schemeClr val="tx1"/>
                  </a:solidFill>
                </a:endParaRPr>
              </a:p>
            </p:txBody>
          </p:sp>
          <p:sp>
            <p:nvSpPr>
              <p:cNvPr id="6" name="矩形 5"/>
              <p:cNvSpPr/>
              <p:nvPr/>
            </p:nvSpPr>
            <p:spPr>
              <a:xfrm>
                <a:off x="1949395" y="2984421"/>
                <a:ext cx="858741" cy="405516"/>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SFP28</a:t>
                </a:r>
                <a:endParaRPr lang="zh-TW" altLang="en-US" sz="1600" b="1">
                  <a:solidFill>
                    <a:schemeClr val="tx1"/>
                  </a:solidFill>
                </a:endParaRPr>
              </a:p>
            </p:txBody>
          </p:sp>
          <p:sp>
            <p:nvSpPr>
              <p:cNvPr id="7" name="文字方塊 6"/>
              <p:cNvSpPr txBox="1"/>
              <p:nvPr/>
            </p:nvSpPr>
            <p:spPr>
              <a:xfrm>
                <a:off x="469127" y="2544416"/>
                <a:ext cx="2545743" cy="369332"/>
              </a:xfrm>
              <a:prstGeom prst="rect">
                <a:avLst/>
              </a:prstGeom>
              <a:noFill/>
            </p:spPr>
            <p:txBody>
              <a:bodyPr wrap="square" rtlCol="0">
                <a:spAutoFit/>
              </a:bodyPr>
              <a:lstStyle/>
              <a:p>
                <a:r>
                  <a:rPr lang="en-US" altLang="zh-TW" b="1" dirty="0"/>
                  <a:t>QXG-25G2SF-E810</a:t>
                </a:r>
                <a:endParaRPr lang="zh-TW" altLang="en-US" b="1" dirty="0"/>
              </a:p>
            </p:txBody>
          </p:sp>
        </p:grpSp>
        <p:grpSp>
          <p:nvGrpSpPr>
            <p:cNvPr id="9" name="群組 8"/>
            <p:cNvGrpSpPr/>
            <p:nvPr/>
          </p:nvGrpSpPr>
          <p:grpSpPr>
            <a:xfrm>
              <a:off x="1231250" y="4538125"/>
              <a:ext cx="2615979" cy="1526651"/>
              <a:chOff x="469127" y="2544416"/>
              <a:chExt cx="2615979" cy="1526651"/>
            </a:xfrm>
          </p:grpSpPr>
          <p:sp>
            <p:nvSpPr>
              <p:cNvPr id="10" name="矩形 9"/>
              <p:cNvSpPr/>
              <p:nvPr/>
            </p:nvSpPr>
            <p:spPr>
              <a:xfrm>
                <a:off x="469127" y="2544416"/>
                <a:ext cx="2615979" cy="1526651"/>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949395" y="3490528"/>
                <a:ext cx="858741" cy="405516"/>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SFP28</a:t>
                </a:r>
                <a:endParaRPr lang="zh-TW" altLang="en-US" sz="1600" b="1">
                  <a:solidFill>
                    <a:schemeClr val="tx1"/>
                  </a:solidFill>
                </a:endParaRPr>
              </a:p>
            </p:txBody>
          </p:sp>
          <p:sp>
            <p:nvSpPr>
              <p:cNvPr id="12" name="矩形 11"/>
              <p:cNvSpPr/>
              <p:nvPr/>
            </p:nvSpPr>
            <p:spPr>
              <a:xfrm>
                <a:off x="1949395" y="2963155"/>
                <a:ext cx="858741" cy="405516"/>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SFP28</a:t>
                </a:r>
                <a:endParaRPr lang="zh-TW" altLang="en-US" sz="1600" b="1">
                  <a:solidFill>
                    <a:schemeClr val="tx1"/>
                  </a:solidFill>
                </a:endParaRPr>
              </a:p>
            </p:txBody>
          </p:sp>
          <p:sp>
            <p:nvSpPr>
              <p:cNvPr id="13" name="文字方塊 12"/>
              <p:cNvSpPr txBox="1"/>
              <p:nvPr/>
            </p:nvSpPr>
            <p:spPr>
              <a:xfrm>
                <a:off x="469127" y="2544416"/>
                <a:ext cx="2545743" cy="369332"/>
              </a:xfrm>
              <a:prstGeom prst="rect">
                <a:avLst/>
              </a:prstGeom>
              <a:noFill/>
            </p:spPr>
            <p:txBody>
              <a:bodyPr wrap="square" rtlCol="0">
                <a:spAutoFit/>
              </a:bodyPr>
              <a:lstStyle/>
              <a:p>
                <a:r>
                  <a:rPr lang="en-US" altLang="zh-TW" b="1"/>
                  <a:t>QXG-25G2SF-E810</a:t>
                </a:r>
                <a:endParaRPr lang="zh-TW" altLang="en-US" b="1"/>
              </a:p>
            </p:txBody>
          </p:sp>
        </p:grpSp>
        <p:sp>
          <p:nvSpPr>
            <p:cNvPr id="34" name="橢圓 33"/>
            <p:cNvSpPr/>
            <p:nvPr/>
          </p:nvSpPr>
          <p:spPr>
            <a:xfrm>
              <a:off x="4588165" y="3174301"/>
              <a:ext cx="500932" cy="923346"/>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文字方塊 34"/>
            <p:cNvSpPr txBox="1"/>
            <p:nvPr/>
          </p:nvSpPr>
          <p:spPr>
            <a:xfrm>
              <a:off x="4033138" y="4789392"/>
              <a:ext cx="1622066" cy="369332"/>
            </a:xfrm>
            <a:prstGeom prst="rect">
              <a:avLst/>
            </a:prstGeom>
            <a:noFill/>
          </p:spPr>
          <p:txBody>
            <a:bodyPr wrap="square" rtlCol="0">
              <a:spAutoFit/>
            </a:bodyPr>
            <a:lstStyle/>
            <a:p>
              <a:pPr algn="ctr"/>
              <a:r>
                <a:rPr lang="en-US" altLang="zh-TW" b="1">
                  <a:solidFill>
                    <a:srgbClr val="456A1C"/>
                  </a:solidFill>
                </a:rPr>
                <a:t>Main Route</a:t>
              </a:r>
              <a:endParaRPr lang="zh-TW" altLang="en-US" b="1">
                <a:solidFill>
                  <a:srgbClr val="456A1C"/>
                </a:solidFill>
              </a:endParaRPr>
            </a:p>
          </p:txBody>
        </p:sp>
        <p:sp>
          <p:nvSpPr>
            <p:cNvPr id="36" name="文字方塊 35"/>
            <p:cNvSpPr txBox="1"/>
            <p:nvPr/>
          </p:nvSpPr>
          <p:spPr>
            <a:xfrm>
              <a:off x="3905255" y="5697628"/>
              <a:ext cx="1877833" cy="369332"/>
            </a:xfrm>
            <a:prstGeom prst="rect">
              <a:avLst/>
            </a:prstGeom>
            <a:noFill/>
          </p:spPr>
          <p:txBody>
            <a:bodyPr wrap="square" rtlCol="0">
              <a:spAutoFit/>
            </a:bodyPr>
            <a:lstStyle/>
            <a:p>
              <a:pPr algn="ctr"/>
              <a:r>
                <a:rPr lang="en-US" altLang="zh-TW" b="1">
                  <a:solidFill>
                    <a:srgbClr val="456A1C"/>
                  </a:solidFill>
                </a:rPr>
                <a:t>Backup Route</a:t>
              </a:r>
              <a:endParaRPr lang="zh-TW" altLang="en-US" b="1">
                <a:solidFill>
                  <a:srgbClr val="456A1C"/>
                </a:solidFill>
              </a:endParaRPr>
            </a:p>
          </p:txBody>
        </p:sp>
        <p:sp>
          <p:nvSpPr>
            <p:cNvPr id="37" name="文字方塊 36"/>
            <p:cNvSpPr txBox="1"/>
            <p:nvPr/>
          </p:nvSpPr>
          <p:spPr>
            <a:xfrm>
              <a:off x="7884338" y="3319548"/>
              <a:ext cx="3143258" cy="584775"/>
            </a:xfrm>
            <a:prstGeom prst="rect">
              <a:avLst/>
            </a:prstGeom>
            <a:noFill/>
          </p:spPr>
          <p:txBody>
            <a:bodyPr wrap="square" lIns="91440" tIns="45720" rIns="91440" bIns="45720" rtlCol="0" anchor="t">
              <a:spAutoFit/>
            </a:bodyPr>
            <a:lstStyle/>
            <a:p>
              <a:r>
                <a:rPr lang="zh-TW" altLang="en-US" sz="1600" dirty="0"/>
                <a:t>透過</a:t>
              </a:r>
              <a:r>
                <a:rPr lang="en-US" altLang="zh-TW" sz="1600" dirty="0"/>
                <a:t>SMB Multichannel</a:t>
              </a:r>
              <a:r>
                <a:rPr lang="zh-TW" altLang="en-US" sz="1600" dirty="0"/>
                <a:t>，合併頻寬提供高達</a:t>
              </a:r>
              <a:r>
                <a:rPr lang="en-US" altLang="zh-TW" sz="1600" dirty="0"/>
                <a:t>50GbE</a:t>
              </a:r>
              <a:r>
                <a:rPr lang="zh-TW" altLang="en-US" sz="1600" dirty="0"/>
                <a:t>資料傳輸潛力。</a:t>
              </a:r>
            </a:p>
          </p:txBody>
        </p:sp>
        <p:sp>
          <p:nvSpPr>
            <p:cNvPr id="38" name="文字方塊 37"/>
            <p:cNvSpPr txBox="1"/>
            <p:nvPr/>
          </p:nvSpPr>
          <p:spPr>
            <a:xfrm>
              <a:off x="7884337" y="5128873"/>
              <a:ext cx="3015270" cy="584775"/>
            </a:xfrm>
            <a:prstGeom prst="rect">
              <a:avLst/>
            </a:prstGeom>
            <a:noFill/>
          </p:spPr>
          <p:txBody>
            <a:bodyPr wrap="square" lIns="91440" tIns="45720" rIns="91440" bIns="45720" rtlCol="0" anchor="t">
              <a:spAutoFit/>
            </a:bodyPr>
            <a:lstStyle/>
            <a:p>
              <a:r>
                <a:rPr lang="zh-TW" altLang="en-US" sz="1600" dirty="0"/>
                <a:t>設定網路容錯轉移</a:t>
              </a:r>
              <a:r>
                <a:rPr lang="en-US" altLang="zh-TW" sz="1600" dirty="0"/>
                <a:t>(Failover)</a:t>
              </a:r>
              <a:r>
                <a:rPr lang="zh-TW" altLang="en-US" sz="1600" dirty="0"/>
                <a:t>備援機制，確保網路服務不中斷。</a:t>
              </a:r>
            </a:p>
          </p:txBody>
        </p:sp>
        <p:sp>
          <p:nvSpPr>
            <p:cNvPr id="39" name="文字方塊 38"/>
            <p:cNvSpPr txBox="1"/>
            <p:nvPr/>
          </p:nvSpPr>
          <p:spPr>
            <a:xfrm>
              <a:off x="3847430" y="2741378"/>
              <a:ext cx="2197873" cy="369332"/>
            </a:xfrm>
            <a:prstGeom prst="rect">
              <a:avLst/>
            </a:prstGeom>
            <a:noFill/>
          </p:spPr>
          <p:txBody>
            <a:bodyPr wrap="square" lIns="91440" tIns="45720" rIns="91440" bIns="45720" rtlCol="0" anchor="t">
              <a:spAutoFit/>
            </a:bodyPr>
            <a:lstStyle/>
            <a:p>
              <a:pPr algn="ctr"/>
              <a:r>
                <a:rPr lang="en-US" altLang="zh-TW" b="1">
                  <a:solidFill>
                    <a:srgbClr val="456A1C"/>
                  </a:solidFill>
                </a:rPr>
                <a:t>SMB Multichannel</a:t>
              </a:r>
              <a:endParaRPr lang="en-US" altLang="zh-TW" b="1" err="1">
                <a:solidFill>
                  <a:srgbClr val="456A1C"/>
                </a:solidFill>
                <a:cs typeface="Arial"/>
              </a:endParaRPr>
            </a:p>
          </p:txBody>
        </p:sp>
        <p:pic>
          <p:nvPicPr>
            <p:cNvPr id="40" name="圖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130" y="3248617"/>
              <a:ext cx="1405540" cy="878619"/>
            </a:xfrm>
            <a:prstGeom prst="rect">
              <a:avLst/>
            </a:prstGeom>
          </p:spPr>
        </p:pic>
        <p:pic>
          <p:nvPicPr>
            <p:cNvPr id="41" name="圖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64" y="5052929"/>
              <a:ext cx="1405540" cy="878619"/>
            </a:xfrm>
            <a:prstGeom prst="rect">
              <a:avLst/>
            </a:prstGeom>
          </p:spPr>
        </p:pic>
        <p:grpSp>
          <p:nvGrpSpPr>
            <p:cNvPr id="29" name="群組 28">
              <a:extLst>
                <a:ext uri="{FF2B5EF4-FFF2-40B4-BE49-F238E27FC236}">
                  <a16:creationId xmlns:a16="http://schemas.microsoft.com/office/drawing/2014/main" id="{1179E8F6-7353-22C7-63C0-9295A6E31101}"/>
                </a:ext>
              </a:extLst>
            </p:cNvPr>
            <p:cNvGrpSpPr/>
            <p:nvPr/>
          </p:nvGrpSpPr>
          <p:grpSpPr>
            <a:xfrm>
              <a:off x="3570259" y="3386472"/>
              <a:ext cx="2276043" cy="517851"/>
              <a:chOff x="3524633" y="3324470"/>
              <a:chExt cx="2084949" cy="517851"/>
            </a:xfrm>
          </p:grpSpPr>
          <p:cxnSp>
            <p:nvCxnSpPr>
              <p:cNvPr id="26" name="直線接點 25">
                <a:extLst>
                  <a:ext uri="{FF2B5EF4-FFF2-40B4-BE49-F238E27FC236}">
                    <a16:creationId xmlns:a16="http://schemas.microsoft.com/office/drawing/2014/main" id="{4F748611-84A6-4421-1D45-49995A588E17}"/>
                  </a:ext>
                </a:extLst>
              </p:cNvPr>
              <p:cNvCxnSpPr>
                <a:cxnSpLocks/>
                <a:stCxn id="6" idx="3"/>
                <a:endCxn id="15" idx="1"/>
              </p:cNvCxnSpPr>
              <p:nvPr/>
            </p:nvCxnSpPr>
            <p:spPr>
              <a:xfrm>
                <a:off x="3524633" y="3324470"/>
                <a:ext cx="2084949" cy="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D25FA0F0-B769-EB63-EF1A-786B7604B53B}"/>
                  </a:ext>
                </a:extLst>
              </p:cNvPr>
              <p:cNvCxnSpPr>
                <a:cxnSpLocks/>
                <a:stCxn id="5" idx="3"/>
                <a:endCxn id="16" idx="1"/>
              </p:cNvCxnSpPr>
              <p:nvPr/>
            </p:nvCxnSpPr>
            <p:spPr>
              <a:xfrm>
                <a:off x="3524633" y="3841210"/>
                <a:ext cx="2084949" cy="11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群組 16"/>
            <p:cNvGrpSpPr/>
            <p:nvPr/>
          </p:nvGrpSpPr>
          <p:grpSpPr>
            <a:xfrm>
              <a:off x="5846302" y="3183735"/>
              <a:ext cx="2013251" cy="923346"/>
              <a:chOff x="4049864" y="3068208"/>
              <a:chExt cx="2013251" cy="923346"/>
            </a:xfrm>
          </p:grpSpPr>
          <p:sp>
            <p:nvSpPr>
              <p:cNvPr id="14" name="矩形 13"/>
              <p:cNvSpPr/>
              <p:nvPr/>
            </p:nvSpPr>
            <p:spPr>
              <a:xfrm>
                <a:off x="4791805" y="3270966"/>
                <a:ext cx="1271310" cy="487019"/>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b="1">
                    <a:solidFill>
                      <a:schemeClr val="tx1"/>
                    </a:solidFill>
                  </a:rPr>
                  <a:t> NAS</a:t>
                </a:r>
                <a:endParaRPr lang="zh-TW" altLang="en-US" b="1">
                  <a:solidFill>
                    <a:schemeClr val="tx1"/>
                  </a:solidFill>
                </a:endParaRPr>
              </a:p>
            </p:txBody>
          </p:sp>
          <p:sp>
            <p:nvSpPr>
              <p:cNvPr id="15" name="矩形 14"/>
              <p:cNvSpPr/>
              <p:nvPr/>
            </p:nvSpPr>
            <p:spPr>
              <a:xfrm>
                <a:off x="4049864" y="3068208"/>
                <a:ext cx="858741" cy="405516"/>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SFP28</a:t>
                </a:r>
                <a:endParaRPr lang="zh-TW" altLang="en-US" sz="1600" b="1">
                  <a:solidFill>
                    <a:schemeClr val="tx1"/>
                  </a:solidFill>
                </a:endParaRPr>
              </a:p>
            </p:txBody>
          </p:sp>
          <p:sp>
            <p:nvSpPr>
              <p:cNvPr id="16" name="矩形 15"/>
              <p:cNvSpPr/>
              <p:nvPr/>
            </p:nvSpPr>
            <p:spPr>
              <a:xfrm>
                <a:off x="4049864" y="3586038"/>
                <a:ext cx="858741" cy="405516"/>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SFP28</a:t>
                </a:r>
                <a:endParaRPr lang="zh-TW" altLang="en-US" sz="1600" b="1">
                  <a:solidFill>
                    <a:schemeClr val="tx1"/>
                  </a:solidFill>
                </a:endParaRPr>
              </a:p>
            </p:txBody>
          </p:sp>
        </p:grpSp>
        <p:grpSp>
          <p:nvGrpSpPr>
            <p:cNvPr id="30" name="群組 29">
              <a:extLst>
                <a:ext uri="{FF2B5EF4-FFF2-40B4-BE49-F238E27FC236}">
                  <a16:creationId xmlns:a16="http://schemas.microsoft.com/office/drawing/2014/main" id="{2EFE8822-660E-9112-5800-6B120A67E751}"/>
                </a:ext>
              </a:extLst>
            </p:cNvPr>
            <p:cNvGrpSpPr/>
            <p:nvPr/>
          </p:nvGrpSpPr>
          <p:grpSpPr>
            <a:xfrm>
              <a:off x="3570259" y="5159622"/>
              <a:ext cx="2276043" cy="535024"/>
              <a:chOff x="3524633" y="3327305"/>
              <a:chExt cx="2084949" cy="535024"/>
            </a:xfrm>
          </p:grpSpPr>
          <p:cxnSp>
            <p:nvCxnSpPr>
              <p:cNvPr id="32" name="直線接點 31">
                <a:extLst>
                  <a:ext uri="{FF2B5EF4-FFF2-40B4-BE49-F238E27FC236}">
                    <a16:creationId xmlns:a16="http://schemas.microsoft.com/office/drawing/2014/main" id="{8F5FE091-0A01-5EEA-DFC3-7D5CABAE1953}"/>
                  </a:ext>
                </a:extLst>
              </p:cNvPr>
              <p:cNvCxnSpPr>
                <a:cxnSpLocks/>
                <a:stCxn id="12" idx="3"/>
                <a:endCxn id="44" idx="1"/>
              </p:cNvCxnSpPr>
              <p:nvPr/>
            </p:nvCxnSpPr>
            <p:spPr>
              <a:xfrm>
                <a:off x="3524633" y="3327305"/>
                <a:ext cx="2084949" cy="171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74256DA4-4AC1-FD03-FD3D-2E2601F9C8E9}"/>
                  </a:ext>
                </a:extLst>
              </p:cNvPr>
              <p:cNvCxnSpPr>
                <a:cxnSpLocks/>
                <a:stCxn id="11" idx="3"/>
                <a:endCxn id="45" idx="1"/>
              </p:cNvCxnSpPr>
              <p:nvPr/>
            </p:nvCxnSpPr>
            <p:spPr>
              <a:xfrm>
                <a:off x="3524633" y="3854678"/>
                <a:ext cx="2084949" cy="76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群組 41">
              <a:extLst>
                <a:ext uri="{FF2B5EF4-FFF2-40B4-BE49-F238E27FC236}">
                  <a16:creationId xmlns:a16="http://schemas.microsoft.com/office/drawing/2014/main" id="{5F0FF0DA-A8D4-E923-02A1-82BE78252566}"/>
                </a:ext>
              </a:extLst>
            </p:cNvPr>
            <p:cNvGrpSpPr/>
            <p:nvPr/>
          </p:nvGrpSpPr>
          <p:grpSpPr>
            <a:xfrm>
              <a:off x="5846302" y="4974058"/>
              <a:ext cx="2013251" cy="923346"/>
              <a:chOff x="4049864" y="3068208"/>
              <a:chExt cx="2013251" cy="923346"/>
            </a:xfrm>
          </p:grpSpPr>
          <p:sp>
            <p:nvSpPr>
              <p:cNvPr id="43" name="矩形 42">
                <a:extLst>
                  <a:ext uri="{FF2B5EF4-FFF2-40B4-BE49-F238E27FC236}">
                    <a16:creationId xmlns:a16="http://schemas.microsoft.com/office/drawing/2014/main" id="{D69CB6A4-1F68-69E8-ADE5-3772906CDF89}"/>
                  </a:ext>
                </a:extLst>
              </p:cNvPr>
              <p:cNvSpPr/>
              <p:nvPr/>
            </p:nvSpPr>
            <p:spPr>
              <a:xfrm>
                <a:off x="4791805" y="3270966"/>
                <a:ext cx="1271310" cy="487019"/>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b="1">
                    <a:solidFill>
                      <a:schemeClr val="tx1"/>
                    </a:solidFill>
                    <a:cs typeface="Arial"/>
                  </a:rPr>
                  <a:t>NAS</a:t>
                </a:r>
                <a:endParaRPr lang="zh-TW"/>
              </a:p>
            </p:txBody>
          </p:sp>
          <p:sp>
            <p:nvSpPr>
              <p:cNvPr id="44" name="矩形 43">
                <a:extLst>
                  <a:ext uri="{FF2B5EF4-FFF2-40B4-BE49-F238E27FC236}">
                    <a16:creationId xmlns:a16="http://schemas.microsoft.com/office/drawing/2014/main" id="{F47D5CC3-03A8-636F-BF1E-C7C606C90DFF}"/>
                  </a:ext>
                </a:extLst>
              </p:cNvPr>
              <p:cNvSpPr/>
              <p:nvPr/>
            </p:nvSpPr>
            <p:spPr>
              <a:xfrm>
                <a:off x="4049864" y="3068208"/>
                <a:ext cx="858741" cy="405516"/>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SFP28</a:t>
                </a:r>
                <a:endParaRPr lang="zh-TW" altLang="en-US" sz="1600" b="1">
                  <a:solidFill>
                    <a:schemeClr val="tx1"/>
                  </a:solidFill>
                </a:endParaRPr>
              </a:p>
            </p:txBody>
          </p:sp>
          <p:sp>
            <p:nvSpPr>
              <p:cNvPr id="45" name="矩形 44">
                <a:extLst>
                  <a:ext uri="{FF2B5EF4-FFF2-40B4-BE49-F238E27FC236}">
                    <a16:creationId xmlns:a16="http://schemas.microsoft.com/office/drawing/2014/main" id="{867C48CD-9E50-9940-EBFA-5C3C6682C78D}"/>
                  </a:ext>
                </a:extLst>
              </p:cNvPr>
              <p:cNvSpPr/>
              <p:nvPr/>
            </p:nvSpPr>
            <p:spPr>
              <a:xfrm>
                <a:off x="4049864" y="3586038"/>
                <a:ext cx="858741" cy="405516"/>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SFP28</a:t>
                </a:r>
                <a:endParaRPr lang="zh-TW" altLang="en-US" sz="1600" b="1">
                  <a:solidFill>
                    <a:schemeClr val="tx1"/>
                  </a:solidFill>
                </a:endParaRPr>
              </a:p>
            </p:txBody>
          </p:sp>
        </p:grpSp>
        <p:sp>
          <p:nvSpPr>
            <p:cNvPr id="18" name="文字方塊 17">
              <a:extLst>
                <a:ext uri="{FF2B5EF4-FFF2-40B4-BE49-F238E27FC236}">
                  <a16:creationId xmlns:a16="http://schemas.microsoft.com/office/drawing/2014/main" id="{2D7A193C-3330-5FE8-C638-994C09CD9ADD}"/>
                </a:ext>
              </a:extLst>
            </p:cNvPr>
            <p:cNvSpPr txBox="1"/>
            <p:nvPr/>
          </p:nvSpPr>
          <p:spPr>
            <a:xfrm>
              <a:off x="759872" y="3274165"/>
              <a:ext cx="507837" cy="369332"/>
            </a:xfrm>
            <a:prstGeom prst="rect">
              <a:avLst/>
            </a:prstGeom>
            <a:solidFill>
              <a:srgbClr val="5B9BD5"/>
            </a:solidFill>
          </p:spPr>
          <p:txBody>
            <a:bodyPr wrap="square" lIns="91440" tIns="45720" rIns="91440" bIns="45720" rtlCol="0" anchor="t">
              <a:spAutoFit/>
            </a:bodyPr>
            <a:lstStyle/>
            <a:p>
              <a:r>
                <a:rPr lang="en-US" altLang="zh-TW" b="1">
                  <a:solidFill>
                    <a:schemeClr val="bg1"/>
                  </a:solidFill>
                </a:rPr>
                <a:t>PC</a:t>
              </a:r>
              <a:endParaRPr lang="zh-TW" altLang="en-US" b="1">
                <a:solidFill>
                  <a:schemeClr val="bg1"/>
                </a:solidFill>
              </a:endParaRPr>
            </a:p>
          </p:txBody>
        </p:sp>
        <p:sp>
          <p:nvSpPr>
            <p:cNvPr id="20" name="文字方塊 19">
              <a:extLst>
                <a:ext uri="{FF2B5EF4-FFF2-40B4-BE49-F238E27FC236}">
                  <a16:creationId xmlns:a16="http://schemas.microsoft.com/office/drawing/2014/main" id="{FAF813CD-33FC-ECE0-E5D6-E535014C64F0}"/>
                </a:ext>
              </a:extLst>
            </p:cNvPr>
            <p:cNvSpPr txBox="1"/>
            <p:nvPr/>
          </p:nvSpPr>
          <p:spPr>
            <a:xfrm>
              <a:off x="759872" y="5108781"/>
              <a:ext cx="507837" cy="369332"/>
            </a:xfrm>
            <a:prstGeom prst="rect">
              <a:avLst/>
            </a:prstGeom>
            <a:solidFill>
              <a:srgbClr val="5B9BD5"/>
            </a:solidFill>
          </p:spPr>
          <p:txBody>
            <a:bodyPr wrap="square" lIns="91440" tIns="45720" rIns="91440" bIns="45720" rtlCol="0" anchor="t">
              <a:spAutoFit/>
            </a:bodyPr>
            <a:lstStyle/>
            <a:p>
              <a:r>
                <a:rPr lang="en-US" altLang="zh-TW" b="1">
                  <a:solidFill>
                    <a:schemeClr val="bg1"/>
                  </a:solidFill>
                </a:rPr>
                <a:t>PC</a:t>
              </a:r>
              <a:endParaRPr lang="zh-TW" altLang="en-US" b="1">
                <a:solidFill>
                  <a:schemeClr val="bg1"/>
                </a:solidFill>
              </a:endParaRPr>
            </a:p>
          </p:txBody>
        </p:sp>
      </p:grpSp>
      <p:sp>
        <p:nvSpPr>
          <p:cNvPr id="47" name="文字方塊 46">
            <a:extLst>
              <a:ext uri="{FF2B5EF4-FFF2-40B4-BE49-F238E27FC236}">
                <a16:creationId xmlns:a16="http://schemas.microsoft.com/office/drawing/2014/main" id="{F079446B-76A2-8525-56C9-B4F289E0B5DF}"/>
              </a:ext>
            </a:extLst>
          </p:cNvPr>
          <p:cNvSpPr txBox="1"/>
          <p:nvPr/>
        </p:nvSpPr>
        <p:spPr>
          <a:xfrm>
            <a:off x="1453185" y="5864360"/>
            <a:ext cx="8941836" cy="954107"/>
          </a:xfrm>
          <a:prstGeom prst="rect">
            <a:avLst/>
          </a:prstGeom>
          <a:noFill/>
        </p:spPr>
        <p:txBody>
          <a:bodyPr wrap="square" lIns="91440" tIns="45720" rIns="91440" bIns="45720" rtlCol="0" anchor="t">
            <a:spAutoFit/>
          </a:bodyPr>
          <a:lstStyle/>
          <a:p>
            <a:r>
              <a:rPr lang="zh-TW" sz="800" b="1" dirty="0">
                <a:ea typeface="微軟正黑體"/>
                <a:cs typeface="+mn-lt"/>
              </a:rPr>
              <a:t>SMB</a:t>
            </a:r>
            <a:r>
              <a:rPr lang="zh-TW" altLang="en-US" sz="800" b="1" dirty="0">
                <a:ea typeface="微軟正黑體"/>
                <a:cs typeface="+mn-lt"/>
              </a:rPr>
              <a:t> </a:t>
            </a:r>
            <a:r>
              <a:rPr lang="en-US" altLang="zh-TW" sz="800" b="1" dirty="0">
                <a:ea typeface="微軟正黑體"/>
                <a:cs typeface="+mn-lt"/>
              </a:rPr>
              <a:t>Multichannel </a:t>
            </a:r>
            <a:r>
              <a:rPr lang="zh-TW" sz="800" b="1" dirty="0">
                <a:ea typeface="微軟正黑體"/>
                <a:cs typeface="+mn-lt"/>
              </a:rPr>
              <a:t>系統需求與注意事項：</a:t>
            </a:r>
            <a:endParaRPr lang="zh-TW" sz="800" dirty="0">
              <a:cs typeface="Arial"/>
            </a:endParaRPr>
          </a:p>
          <a:p>
            <a:pPr marL="180975" indent="-180975">
              <a:buFont typeface="Arial"/>
              <a:buChar char="•"/>
            </a:pPr>
            <a:r>
              <a:rPr lang="en-US" sz="800" dirty="0">
                <a:ea typeface="+mn-lt"/>
                <a:cs typeface="+mn-lt"/>
              </a:rPr>
              <a:t>NAS 與 Client </a:t>
            </a:r>
            <a:r>
              <a:rPr lang="en-US" sz="800" dirty="0" err="1">
                <a:ea typeface="+mn-lt"/>
                <a:cs typeface="+mn-lt"/>
              </a:rPr>
              <a:t>裝置皆支援</a:t>
            </a:r>
            <a:r>
              <a:rPr lang="en-US" sz="800" dirty="0">
                <a:ea typeface="+mn-lt"/>
                <a:cs typeface="+mn-lt"/>
              </a:rPr>
              <a:t> SMB 3.0。QTS 5.1.0 </a:t>
            </a:r>
            <a:r>
              <a:rPr lang="en-US" sz="800" dirty="0" err="1">
                <a:ea typeface="+mn-lt"/>
                <a:cs typeface="+mn-lt"/>
              </a:rPr>
              <a:t>以上，QuTS</a:t>
            </a:r>
            <a:r>
              <a:rPr lang="en-US" sz="800" dirty="0">
                <a:ea typeface="+mn-lt"/>
                <a:cs typeface="+mn-lt"/>
              </a:rPr>
              <a:t> hero h5.1.0 </a:t>
            </a:r>
            <a:r>
              <a:rPr lang="en-US" sz="800" dirty="0" err="1">
                <a:ea typeface="+mn-lt"/>
                <a:cs typeface="+mn-lt"/>
              </a:rPr>
              <a:t>以上；Windows</a:t>
            </a:r>
            <a:r>
              <a:rPr lang="en-US" sz="800" dirty="0">
                <a:ea typeface="+mn-lt"/>
                <a:cs typeface="+mn-lt"/>
              </a:rPr>
              <a:t> 8.1 </a:t>
            </a:r>
            <a:r>
              <a:rPr lang="en-US" sz="800" dirty="0" err="1">
                <a:ea typeface="+mn-lt"/>
                <a:cs typeface="+mn-lt"/>
              </a:rPr>
              <a:t>以上</a:t>
            </a:r>
            <a:r>
              <a:rPr lang="zh-TW" altLang="en-US" sz="800" dirty="0">
                <a:ea typeface="+mn-lt"/>
                <a:cs typeface="+mn-lt"/>
              </a:rPr>
              <a:t>，</a:t>
            </a:r>
            <a:r>
              <a:rPr lang="en-US" altLang="zh-TW" sz="800" dirty="0">
                <a:ea typeface="+mn-lt"/>
                <a:cs typeface="+mn-lt"/>
              </a:rPr>
              <a:t>Windows Server 2012 </a:t>
            </a:r>
            <a:r>
              <a:rPr lang="zh-TW" altLang="en-US" sz="800" dirty="0">
                <a:ea typeface="+mn-lt"/>
                <a:cs typeface="+mn-lt"/>
              </a:rPr>
              <a:t>以上，</a:t>
            </a:r>
            <a:r>
              <a:rPr lang="en-US" altLang="zh-TW" sz="800" dirty="0">
                <a:ea typeface="+mn-lt"/>
                <a:cs typeface="+mn-lt"/>
              </a:rPr>
              <a:t>macOS Big Sur 11.3.1 </a:t>
            </a:r>
            <a:r>
              <a:rPr lang="zh-TW" altLang="en-US" sz="800" dirty="0">
                <a:ea typeface="+mn-lt"/>
                <a:cs typeface="+mn-lt"/>
              </a:rPr>
              <a:t>以上。</a:t>
            </a:r>
            <a:endParaRPr lang="en-US" sz="800" dirty="0">
              <a:ea typeface="+mn-lt"/>
              <a:cs typeface="+mn-lt"/>
            </a:endParaRPr>
          </a:p>
          <a:p>
            <a:pPr marL="180975" indent="-180975">
              <a:buFont typeface="Arial"/>
              <a:buChar char="•"/>
            </a:pPr>
            <a:r>
              <a:rPr lang="en-US" sz="800" dirty="0">
                <a:ea typeface="+mn-lt"/>
                <a:cs typeface="+mn-lt"/>
              </a:rPr>
              <a:t>SMB 多重通道</a:t>
            </a:r>
            <a:r>
              <a:rPr lang="en-US" sz="800" b="1" dirty="0">
                <a:ea typeface="+mn-lt"/>
                <a:cs typeface="+mn-lt"/>
              </a:rPr>
              <a:t>僅能結合同一裝置上相同速度的網路埠</a:t>
            </a:r>
            <a:r>
              <a:rPr lang="en-US" sz="800" dirty="0">
                <a:ea typeface="+mn-lt"/>
                <a:cs typeface="+mn-lt"/>
              </a:rPr>
              <a:t>，如：10GbE + 10GbE</a:t>
            </a:r>
            <a:r>
              <a:rPr lang="zh-TW" altLang="en-US" sz="800" dirty="0">
                <a:ea typeface="+mn-lt"/>
                <a:cs typeface="+mn-lt"/>
              </a:rPr>
              <a:t>。</a:t>
            </a:r>
            <a:endParaRPr lang="en-US" sz="800" dirty="0">
              <a:ea typeface="+mn-lt"/>
              <a:cs typeface="+mn-lt"/>
            </a:endParaRPr>
          </a:p>
          <a:p>
            <a:pPr marL="180975" indent="-180975">
              <a:buFont typeface="Arial"/>
              <a:buChar char="•"/>
            </a:pPr>
            <a:r>
              <a:rPr lang="zh-TW" altLang="en-US" sz="800" dirty="0">
                <a:ea typeface="+mn-lt"/>
                <a:cs typeface="+mn-lt"/>
              </a:rPr>
              <a:t>兩個裝置之間必須</a:t>
            </a:r>
            <a:r>
              <a:rPr lang="zh-TW" altLang="en-US" sz="800" b="1" dirty="0">
                <a:ea typeface="+mn-lt"/>
                <a:cs typeface="+mn-lt"/>
              </a:rPr>
              <a:t>使用相同數量的網路埠</a:t>
            </a:r>
            <a:r>
              <a:rPr lang="zh-TW" altLang="en-US" sz="800" dirty="0">
                <a:ea typeface="+mn-lt"/>
                <a:cs typeface="+mn-lt"/>
              </a:rPr>
              <a:t>。</a:t>
            </a:r>
            <a:endParaRPr lang="en-US" sz="800" dirty="0">
              <a:ea typeface="+mn-lt"/>
              <a:cs typeface="+mn-lt"/>
            </a:endParaRPr>
          </a:p>
          <a:p>
            <a:pPr marL="180975" indent="-180975">
              <a:buFont typeface="Arial"/>
              <a:buChar char="•"/>
            </a:pPr>
            <a:r>
              <a:rPr lang="zh-TW" altLang="en-US" sz="800" dirty="0">
                <a:ea typeface="+mn-lt"/>
                <a:cs typeface="+mn-lt"/>
              </a:rPr>
              <a:t>若兩個裝置使用不同速度的網路埠，兩者</a:t>
            </a:r>
            <a:r>
              <a:rPr lang="zh-TW" altLang="en-US" sz="800" b="1" dirty="0">
                <a:ea typeface="+mn-lt"/>
                <a:cs typeface="+mn-lt"/>
              </a:rPr>
              <a:t>傳輸效能取決於較慢速度者</a:t>
            </a:r>
            <a:r>
              <a:rPr lang="zh-TW" altLang="en-US" sz="800" dirty="0">
                <a:ea typeface="+mn-lt"/>
                <a:cs typeface="+mn-lt"/>
              </a:rPr>
              <a:t>，如：</a:t>
            </a:r>
            <a:r>
              <a:rPr lang="en-US" altLang="zh-TW" sz="800" dirty="0">
                <a:ea typeface="+mn-lt"/>
                <a:cs typeface="+mn-lt"/>
              </a:rPr>
              <a:t>NAS </a:t>
            </a:r>
            <a:r>
              <a:rPr lang="zh-TW" altLang="en-US" sz="800" dirty="0">
                <a:ea typeface="+mn-lt"/>
                <a:cs typeface="+mn-lt"/>
              </a:rPr>
              <a:t>使用兩埠</a:t>
            </a:r>
            <a:r>
              <a:rPr lang="en-US" altLang="zh-TW" sz="800" dirty="0">
                <a:ea typeface="+mn-lt"/>
                <a:cs typeface="+mn-lt"/>
              </a:rPr>
              <a:t> 10GbE </a:t>
            </a:r>
            <a:r>
              <a:rPr lang="zh-TW" altLang="en-US" sz="800" dirty="0">
                <a:ea typeface="+mn-lt"/>
                <a:cs typeface="+mn-lt"/>
              </a:rPr>
              <a:t>與</a:t>
            </a:r>
            <a:r>
              <a:rPr lang="en-US" altLang="zh-TW" sz="800" dirty="0">
                <a:ea typeface="+mn-lt"/>
                <a:cs typeface="+mn-lt"/>
              </a:rPr>
              <a:t> PC </a:t>
            </a:r>
            <a:r>
              <a:rPr lang="zh-TW" altLang="en-US" sz="800" dirty="0">
                <a:ea typeface="+mn-lt"/>
                <a:cs typeface="+mn-lt"/>
              </a:rPr>
              <a:t>裝置兩埠</a:t>
            </a:r>
            <a:r>
              <a:rPr lang="en-US" altLang="zh-TW" sz="800" dirty="0">
                <a:ea typeface="+mn-lt"/>
                <a:cs typeface="+mn-lt"/>
              </a:rPr>
              <a:t> 2.5GbE </a:t>
            </a:r>
            <a:r>
              <a:rPr lang="zh-TW" altLang="en-US" sz="800" dirty="0">
                <a:ea typeface="+mn-lt"/>
                <a:cs typeface="+mn-lt"/>
              </a:rPr>
              <a:t>相連傳輸，兩者之間</a:t>
            </a:r>
            <a:r>
              <a:rPr lang="en-US" altLang="zh-TW" sz="800" dirty="0">
                <a:ea typeface="+mn-lt"/>
                <a:cs typeface="+mn-lt"/>
              </a:rPr>
              <a:t> SMB </a:t>
            </a:r>
            <a:r>
              <a:rPr lang="zh-TW" altLang="en-US" sz="800" dirty="0">
                <a:ea typeface="+mn-lt"/>
                <a:cs typeface="+mn-lt"/>
              </a:rPr>
              <a:t>多重通道傳輸速度僅有</a:t>
            </a:r>
            <a:r>
              <a:rPr lang="en-US" altLang="zh-TW" sz="800" dirty="0">
                <a:ea typeface="+mn-lt"/>
                <a:cs typeface="+mn-lt"/>
              </a:rPr>
              <a:t> 5 Gbps</a:t>
            </a:r>
            <a:r>
              <a:rPr lang="zh-TW" altLang="en-US" sz="800" dirty="0">
                <a:ea typeface="+mn-lt"/>
                <a:cs typeface="+mn-lt"/>
              </a:rPr>
              <a:t>。</a:t>
            </a:r>
            <a:endParaRPr lang="en-US" altLang="zh-TW" sz="800" dirty="0">
              <a:ea typeface="+mn-lt"/>
              <a:cs typeface="+mn-lt"/>
            </a:endParaRPr>
          </a:p>
          <a:p>
            <a:pPr marL="180975" indent="-180975">
              <a:buFont typeface="Arial"/>
              <a:buChar char="•"/>
            </a:pPr>
            <a:r>
              <a:rPr lang="en-US" altLang="zh-TW" sz="800" dirty="0">
                <a:ea typeface="+mn-lt"/>
                <a:cs typeface="+mn-lt"/>
              </a:rPr>
              <a:t>SMB </a:t>
            </a:r>
            <a:r>
              <a:rPr lang="zh-TW" altLang="en-US" sz="800" dirty="0">
                <a:ea typeface="+mn-lt"/>
                <a:cs typeface="+mn-lt"/>
              </a:rPr>
              <a:t>多通道傳輸實際效能，會因</a:t>
            </a:r>
            <a:r>
              <a:rPr lang="en-US" altLang="zh-TW" sz="800" dirty="0">
                <a:ea typeface="+mn-lt"/>
                <a:cs typeface="+mn-lt"/>
              </a:rPr>
              <a:t> </a:t>
            </a:r>
            <a:r>
              <a:rPr lang="en-US" sz="800" dirty="0">
                <a:ea typeface="+mn-lt"/>
                <a:cs typeface="+mn-lt"/>
              </a:rPr>
              <a:t>NAS </a:t>
            </a:r>
            <a:r>
              <a:rPr lang="zh-TW" altLang="en-US" sz="800" dirty="0">
                <a:ea typeface="+mn-lt"/>
                <a:cs typeface="+mn-lt"/>
              </a:rPr>
              <a:t>與客戶端裝置硬體配置</a:t>
            </a:r>
            <a:r>
              <a:rPr lang="en-US" altLang="zh-TW" sz="800" dirty="0">
                <a:ea typeface="+mn-lt"/>
                <a:cs typeface="+mn-lt"/>
              </a:rPr>
              <a:t> (</a:t>
            </a:r>
            <a:r>
              <a:rPr lang="zh-TW" altLang="en-US" sz="800" dirty="0">
                <a:ea typeface="+mn-lt"/>
                <a:cs typeface="+mn-lt"/>
              </a:rPr>
              <a:t>如：</a:t>
            </a:r>
            <a:r>
              <a:rPr lang="en-US" altLang="zh-TW" sz="800" dirty="0">
                <a:ea typeface="+mn-lt"/>
                <a:cs typeface="+mn-lt"/>
              </a:rPr>
              <a:t>CPU</a:t>
            </a:r>
            <a:r>
              <a:rPr lang="zh-TW" altLang="en-US" sz="800" dirty="0">
                <a:ea typeface="+mn-lt"/>
                <a:cs typeface="+mn-lt"/>
              </a:rPr>
              <a:t>、記憶體、硬碟、交換器等</a:t>
            </a:r>
            <a:r>
              <a:rPr lang="en-US" altLang="zh-TW" sz="800" dirty="0">
                <a:ea typeface="+mn-lt"/>
                <a:cs typeface="+mn-lt"/>
              </a:rPr>
              <a:t>) </a:t>
            </a:r>
            <a:r>
              <a:rPr lang="zh-TW" altLang="en-US" sz="800" dirty="0">
                <a:ea typeface="+mn-lt"/>
                <a:cs typeface="+mn-lt"/>
              </a:rPr>
              <a:t>與效能而有所不同。</a:t>
            </a:r>
            <a:endParaRPr lang="zh-TW" sz="800" dirty="0">
              <a:cs typeface="Arial"/>
            </a:endParaRPr>
          </a:p>
          <a:p>
            <a:pPr marL="180975" indent="-180975">
              <a:buFont typeface="Arial"/>
              <a:buChar char="•"/>
            </a:pPr>
            <a:r>
              <a:rPr lang="zh-TW" altLang="en-US" sz="800" dirty="0">
                <a:ea typeface="+mn-lt"/>
                <a:cs typeface="+mn-lt"/>
              </a:rPr>
              <a:t>目前版本</a:t>
            </a:r>
            <a:r>
              <a:rPr lang="en-US" altLang="zh-TW" sz="800" dirty="0">
                <a:ea typeface="+mn-lt"/>
                <a:cs typeface="+mn-lt"/>
              </a:rPr>
              <a:t> SMB </a:t>
            </a:r>
            <a:r>
              <a:rPr lang="zh-TW" altLang="en-US" sz="800" dirty="0">
                <a:ea typeface="+mn-lt"/>
                <a:cs typeface="+mn-lt"/>
              </a:rPr>
              <a:t>多重通道尚不支援</a:t>
            </a:r>
            <a:r>
              <a:rPr lang="en-US" altLang="zh-TW" sz="800" dirty="0">
                <a:ea typeface="+mn-lt"/>
                <a:cs typeface="+mn-lt"/>
              </a:rPr>
              <a:t> RSS</a:t>
            </a:r>
            <a:r>
              <a:rPr lang="zh-TW" altLang="en-US" sz="800" dirty="0">
                <a:ea typeface="+mn-lt"/>
                <a:cs typeface="+mn-lt"/>
              </a:rPr>
              <a:t>、</a:t>
            </a:r>
            <a:r>
              <a:rPr lang="en-US" altLang="zh-TW" sz="800" dirty="0">
                <a:ea typeface="+mn-lt"/>
                <a:cs typeface="+mn-lt"/>
              </a:rPr>
              <a:t>RDMA</a:t>
            </a:r>
            <a:r>
              <a:rPr lang="zh-TW" altLang="en-US" sz="800" dirty="0">
                <a:ea typeface="+mn-lt"/>
                <a:cs typeface="+mn-lt"/>
              </a:rPr>
              <a:t>、</a:t>
            </a:r>
            <a:r>
              <a:rPr lang="en-US" altLang="zh-TW" sz="800" dirty="0">
                <a:ea typeface="+mn-lt"/>
                <a:cs typeface="+mn-lt"/>
              </a:rPr>
              <a:t>NIC Teaming</a:t>
            </a:r>
            <a:r>
              <a:rPr lang="zh-TW" altLang="en-US" sz="800" dirty="0">
                <a:ea typeface="+mn-lt"/>
                <a:cs typeface="+mn-lt"/>
              </a:rPr>
              <a:t>。</a:t>
            </a:r>
            <a:endParaRPr lang="en-US" altLang="zh-TW" sz="800" dirty="0">
              <a:ea typeface="+mn-lt"/>
              <a:cs typeface="+mn-lt"/>
            </a:endParaRPr>
          </a:p>
        </p:txBody>
      </p:sp>
    </p:spTree>
    <p:extLst>
      <p:ext uri="{BB962C8B-B14F-4D97-AF65-F5344CB8AC3E}">
        <p14:creationId xmlns:p14="http://schemas.microsoft.com/office/powerpoint/2010/main" val="3982183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C61AC67E-4451-6B32-9EC5-73856AE7AA86}"/>
              </a:ext>
            </a:extLst>
          </p:cNvPr>
          <p:cNvSpPr/>
          <p:nvPr/>
        </p:nvSpPr>
        <p:spPr>
          <a:xfrm>
            <a:off x="6087364" y="4250889"/>
            <a:ext cx="3095365" cy="2211743"/>
          </a:xfrm>
          <a:prstGeom prst="rect">
            <a:avLst/>
          </a:prstGeom>
          <a:noFill/>
          <a:ln w="38100">
            <a:solidFill>
              <a:schemeClr val="bg1">
                <a:lumMod val="8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82143573-B885-BF6C-DFEE-6B48FBEFBC9E}"/>
              </a:ext>
            </a:extLst>
          </p:cNvPr>
          <p:cNvSpPr/>
          <p:nvPr/>
        </p:nvSpPr>
        <p:spPr>
          <a:xfrm>
            <a:off x="2783493" y="4250889"/>
            <a:ext cx="3095365" cy="2211743"/>
          </a:xfrm>
          <a:prstGeom prst="rect">
            <a:avLst/>
          </a:prstGeom>
          <a:noFill/>
          <a:ln w="38100">
            <a:solidFill>
              <a:schemeClr val="bg1">
                <a:lumMod val="8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01D13019-B7A5-E57B-A7F7-B9184CF5B707}"/>
              </a:ext>
            </a:extLst>
          </p:cNvPr>
          <p:cNvSpPr/>
          <p:nvPr/>
        </p:nvSpPr>
        <p:spPr>
          <a:xfrm>
            <a:off x="6080085" y="1764511"/>
            <a:ext cx="3095365" cy="2211743"/>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 name="矩形 5">
            <a:extLst>
              <a:ext uri="{FF2B5EF4-FFF2-40B4-BE49-F238E27FC236}">
                <a16:creationId xmlns:a16="http://schemas.microsoft.com/office/drawing/2014/main" id="{E2DC06A8-F795-0A1B-4B49-0533521149AA}"/>
              </a:ext>
            </a:extLst>
          </p:cNvPr>
          <p:cNvSpPr/>
          <p:nvPr/>
        </p:nvSpPr>
        <p:spPr>
          <a:xfrm>
            <a:off x="2801360" y="1773372"/>
            <a:ext cx="3095365" cy="2211743"/>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142" y="1781422"/>
            <a:ext cx="2971800" cy="1171575"/>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7521" y="1945208"/>
            <a:ext cx="2700492" cy="998928"/>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486" y="4485679"/>
            <a:ext cx="1095375" cy="876300"/>
          </a:xfrm>
          <a:prstGeom prst="rect">
            <a:avLst/>
          </a:prstGeom>
        </p:spPr>
      </p:pic>
      <p:sp>
        <p:nvSpPr>
          <p:cNvPr id="10" name="矩形 9"/>
          <p:cNvSpPr/>
          <p:nvPr/>
        </p:nvSpPr>
        <p:spPr>
          <a:xfrm>
            <a:off x="2801360" y="3109630"/>
            <a:ext cx="3095365" cy="338554"/>
          </a:xfrm>
          <a:prstGeom prst="rect">
            <a:avLst/>
          </a:prstGeom>
        </p:spPr>
        <p:txBody>
          <a:bodyPr wrap="square" lIns="91440" tIns="45720" rIns="91440" bIns="45720" anchor="t">
            <a:spAutoFit/>
          </a:bodyPr>
          <a:lstStyle/>
          <a:p>
            <a:pPr algn="ctr"/>
            <a:r>
              <a:rPr lang="en-US" altLang="zh-TW" sz="1600">
                <a:hlinkClick r:id="rId6"/>
              </a:rPr>
              <a:t>Windows Server 2022</a:t>
            </a:r>
            <a:endParaRPr lang="en-US" altLang="zh-TW" sz="1600">
              <a:cs typeface="Arial"/>
            </a:endParaRPr>
          </a:p>
        </p:txBody>
      </p:sp>
      <p:sp>
        <p:nvSpPr>
          <p:cNvPr id="11" name="矩形 10"/>
          <p:cNvSpPr/>
          <p:nvPr/>
        </p:nvSpPr>
        <p:spPr>
          <a:xfrm>
            <a:off x="6080086" y="3100769"/>
            <a:ext cx="3095364" cy="338554"/>
          </a:xfrm>
          <a:prstGeom prst="rect">
            <a:avLst/>
          </a:prstGeom>
        </p:spPr>
        <p:txBody>
          <a:bodyPr wrap="square" lIns="91440" tIns="45720" rIns="91440" bIns="45720" anchor="t">
            <a:spAutoFit/>
          </a:bodyPr>
          <a:lstStyle/>
          <a:p>
            <a:pPr algn="ctr"/>
            <a:r>
              <a:rPr lang="en-US" altLang="zh-TW" sz="1600">
                <a:hlinkClick r:id="rId7"/>
              </a:rPr>
              <a:t>Ubuntu 20.04 LTS</a:t>
            </a:r>
            <a:endParaRPr lang="en-US" altLang="zh-TW" sz="1600">
              <a:cs typeface="Arial"/>
            </a:endParaRPr>
          </a:p>
        </p:txBody>
      </p:sp>
      <p:sp>
        <p:nvSpPr>
          <p:cNvPr id="12" name="矩形 11"/>
          <p:cNvSpPr/>
          <p:nvPr/>
        </p:nvSpPr>
        <p:spPr>
          <a:xfrm>
            <a:off x="3520695" y="5412884"/>
            <a:ext cx="1620957" cy="830997"/>
          </a:xfrm>
          <a:prstGeom prst="rect">
            <a:avLst/>
          </a:prstGeom>
        </p:spPr>
        <p:txBody>
          <a:bodyPr wrap="none" lIns="91440" tIns="45720" rIns="91440" bIns="45720" anchor="t">
            <a:spAutoFit/>
          </a:bodyPr>
          <a:lstStyle/>
          <a:p>
            <a:pPr algn="ctr"/>
            <a:r>
              <a:rPr lang="en-US" altLang="zh-TW" sz="1600"/>
              <a:t>QTS</a:t>
            </a:r>
            <a:endParaRPr lang="zh-TW" altLang="en-US" sz="1600"/>
          </a:p>
          <a:p>
            <a:pPr algn="ctr"/>
            <a:r>
              <a:rPr lang="en-US" sz="1600">
                <a:ea typeface="+mn-lt"/>
                <a:cs typeface="+mn-lt"/>
              </a:rPr>
              <a:t>QTS 5.0.1 </a:t>
            </a:r>
            <a:endParaRPr lang="en-US" altLang="zh-TW" sz="1600">
              <a:ea typeface="+mn-lt"/>
              <a:cs typeface="+mn-lt"/>
            </a:endParaRPr>
          </a:p>
          <a:p>
            <a:pPr algn="ctr"/>
            <a:r>
              <a:rPr lang="zh-TW" altLang="en-US" sz="1600">
                <a:ea typeface="+mn-lt"/>
                <a:cs typeface="+mn-lt"/>
              </a:rPr>
              <a:t>或後續更新版本</a:t>
            </a:r>
            <a:endParaRPr lang="zh-TW" sz="1600"/>
          </a:p>
        </p:txBody>
      </p:sp>
      <p:sp>
        <p:nvSpPr>
          <p:cNvPr id="4" name="標題 3">
            <a:extLst>
              <a:ext uri="{FF2B5EF4-FFF2-40B4-BE49-F238E27FC236}">
                <a16:creationId xmlns:a16="http://schemas.microsoft.com/office/drawing/2014/main" id="{56AD2669-6649-4B1C-1B7D-AD5AFB1C324F}"/>
              </a:ext>
            </a:extLst>
          </p:cNvPr>
          <p:cNvSpPr>
            <a:spLocks noGrp="1"/>
          </p:cNvSpPr>
          <p:nvPr>
            <p:ph type="title"/>
          </p:nvPr>
        </p:nvSpPr>
        <p:spPr>
          <a:xfrm>
            <a:off x="743101" y="0"/>
            <a:ext cx="11448899" cy="1365433"/>
          </a:xfrm>
        </p:spPr>
        <p:txBody>
          <a:bodyPr>
            <a:normAutofit/>
          </a:bodyPr>
          <a:lstStyle/>
          <a:p>
            <a:r>
              <a:rPr lang="zh-TW" altLang="en-US" sz="3600">
                <a:latin typeface="+mj-lt"/>
                <a:ea typeface="+mj-ea"/>
              </a:rPr>
              <a:t>支援 </a:t>
            </a:r>
            <a:r>
              <a:rPr lang="en-US" altLang="zh-TW" sz="3600">
                <a:latin typeface="+mj-lt"/>
                <a:ea typeface="+mj-ea"/>
              </a:rPr>
              <a:t>NAS </a:t>
            </a:r>
            <a:r>
              <a:rPr lang="zh-TW" altLang="en-US" sz="3600">
                <a:latin typeface="+mj-lt"/>
                <a:ea typeface="+mj-ea"/>
              </a:rPr>
              <a:t>及 </a:t>
            </a:r>
            <a:r>
              <a:rPr lang="en-US" altLang="zh-TW" sz="3600">
                <a:latin typeface="+mj-lt"/>
                <a:ea typeface="+mj-ea"/>
              </a:rPr>
              <a:t>PC </a:t>
            </a:r>
            <a:r>
              <a:rPr lang="zh-TW" altLang="en-US" sz="3600">
                <a:latin typeface="+mj-lt"/>
                <a:ea typeface="+mj-ea"/>
              </a:rPr>
              <a:t>作業系統，彈性布建 </a:t>
            </a:r>
            <a:r>
              <a:rPr lang="en-US" altLang="zh-TW" sz="3600">
                <a:latin typeface="+mj-lt"/>
                <a:ea typeface="+mj-ea"/>
              </a:rPr>
              <a:t>25GbE </a:t>
            </a:r>
            <a:r>
              <a:rPr lang="zh-TW" altLang="en-US" sz="3600">
                <a:latin typeface="+mj-lt"/>
                <a:ea typeface="+mj-ea"/>
              </a:rPr>
              <a:t>網路環境</a:t>
            </a:r>
          </a:p>
        </p:txBody>
      </p:sp>
      <p:sp>
        <p:nvSpPr>
          <p:cNvPr id="3" name="矩形 2">
            <a:extLst>
              <a:ext uri="{FF2B5EF4-FFF2-40B4-BE49-F238E27FC236}">
                <a16:creationId xmlns:a16="http://schemas.microsoft.com/office/drawing/2014/main" id="{822EF057-60BB-80B4-075B-387861F8DEAB}"/>
              </a:ext>
            </a:extLst>
          </p:cNvPr>
          <p:cNvSpPr/>
          <p:nvPr/>
        </p:nvSpPr>
        <p:spPr>
          <a:xfrm>
            <a:off x="2801359" y="3481769"/>
            <a:ext cx="3095365" cy="338554"/>
          </a:xfrm>
          <a:prstGeom prst="rect">
            <a:avLst/>
          </a:prstGeom>
        </p:spPr>
        <p:txBody>
          <a:bodyPr wrap="square" lIns="91440" tIns="45720" rIns="91440" bIns="45720" anchor="t">
            <a:spAutoFit/>
          </a:bodyPr>
          <a:lstStyle/>
          <a:p>
            <a:pPr algn="ctr"/>
            <a:r>
              <a:rPr lang="en-US" altLang="zh-TW" sz="1600">
                <a:hlinkClick r:id="rId8"/>
              </a:rPr>
              <a:t>Windows 10/11</a:t>
            </a:r>
            <a:endParaRPr lang="en-US" altLang="zh-TW" sz="1600"/>
          </a:p>
        </p:txBody>
      </p:sp>
      <p:pic>
        <p:nvPicPr>
          <p:cNvPr id="22" name="圖片 21" descr="一張含有 文字, 字型, 圖形, 螢幕擷取畫面 的圖片&#10;&#10;自動產生的描述">
            <a:extLst>
              <a:ext uri="{FF2B5EF4-FFF2-40B4-BE49-F238E27FC236}">
                <a16:creationId xmlns:a16="http://schemas.microsoft.com/office/drawing/2014/main" id="{3ADD4D2C-F20F-671A-BAAA-1BE718F5F6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6421" y="4102177"/>
            <a:ext cx="2897249" cy="1931499"/>
          </a:xfrm>
          <a:prstGeom prst="rect">
            <a:avLst/>
          </a:prstGeom>
        </p:spPr>
      </p:pic>
      <p:sp>
        <p:nvSpPr>
          <p:cNvPr id="13" name="矩形 12"/>
          <p:cNvSpPr/>
          <p:nvPr/>
        </p:nvSpPr>
        <p:spPr>
          <a:xfrm>
            <a:off x="6734800" y="5412884"/>
            <a:ext cx="1800493" cy="861774"/>
          </a:xfrm>
          <a:prstGeom prst="rect">
            <a:avLst/>
          </a:prstGeom>
        </p:spPr>
        <p:txBody>
          <a:bodyPr wrap="none" lIns="91440" tIns="45720" rIns="91440" bIns="45720" anchor="t">
            <a:spAutoFit/>
          </a:bodyPr>
          <a:lstStyle/>
          <a:p>
            <a:pPr algn="ctr"/>
            <a:r>
              <a:rPr lang="en-US" altLang="zh-TW" sz="1600" err="1"/>
              <a:t>QuTS</a:t>
            </a:r>
            <a:r>
              <a:rPr lang="en-US" altLang="zh-TW" sz="1600"/>
              <a:t> hero</a:t>
            </a:r>
            <a:endParaRPr lang="zh-TW" altLang="en-US" sz="1600"/>
          </a:p>
          <a:p>
            <a:pPr algn="ctr"/>
            <a:r>
              <a:rPr lang="en-US" sz="1600" err="1">
                <a:cs typeface="Arial"/>
              </a:rPr>
              <a:t>QuTS</a:t>
            </a:r>
            <a:r>
              <a:rPr lang="en-US" sz="1600">
                <a:cs typeface="Arial"/>
              </a:rPr>
              <a:t> hero 5.0.1 </a:t>
            </a:r>
            <a:endParaRPr lang="en-US" altLang="zh-TW" sz="1600">
              <a:cs typeface="Arial"/>
            </a:endParaRPr>
          </a:p>
          <a:p>
            <a:pPr algn="ctr"/>
            <a:r>
              <a:rPr lang="zh-TW" altLang="en-US" sz="1600">
                <a:cs typeface="Arial"/>
              </a:rPr>
              <a:t>或後續更新版本</a:t>
            </a:r>
            <a:endParaRPr lang="en-US" sz="1600">
              <a:cs typeface="Arial"/>
            </a:endParaRPr>
          </a:p>
        </p:txBody>
      </p:sp>
      <p:sp>
        <p:nvSpPr>
          <p:cNvPr id="9" name="文字方塊 8">
            <a:extLst>
              <a:ext uri="{FF2B5EF4-FFF2-40B4-BE49-F238E27FC236}">
                <a16:creationId xmlns:a16="http://schemas.microsoft.com/office/drawing/2014/main" id="{FB85F480-59DC-B45D-A447-707F806DC99F}"/>
              </a:ext>
            </a:extLst>
          </p:cNvPr>
          <p:cNvSpPr txBox="1"/>
          <p:nvPr/>
        </p:nvSpPr>
        <p:spPr>
          <a:xfrm>
            <a:off x="7280015" y="3585486"/>
            <a:ext cx="32715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tLang="zh-TW" sz="2000" b="1">
              <a:cs typeface="Arial"/>
            </a:endParaRPr>
          </a:p>
        </p:txBody>
      </p:sp>
    </p:spTree>
    <p:extLst>
      <p:ext uri="{BB962C8B-B14F-4D97-AF65-F5344CB8AC3E}">
        <p14:creationId xmlns:p14="http://schemas.microsoft.com/office/powerpoint/2010/main" val="4017931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螢幕擷取畫面, 平面設計, 服裝 的圖片&#10;&#10;自動產生的描述">
            <a:extLst>
              <a:ext uri="{FF2B5EF4-FFF2-40B4-BE49-F238E27FC236}">
                <a16:creationId xmlns:a16="http://schemas.microsoft.com/office/drawing/2014/main" id="{A83654DA-50FD-A137-F75D-CAE8D6C6482E}"/>
              </a:ext>
            </a:extLst>
          </p:cNvPr>
          <p:cNvPicPr>
            <a:picLocks noChangeAspect="1"/>
          </p:cNvPicPr>
          <p:nvPr/>
        </p:nvPicPr>
        <p:blipFill>
          <a:blip r:embed="rId3"/>
          <a:stretch>
            <a:fillRect/>
          </a:stretch>
        </p:blipFill>
        <p:spPr>
          <a:xfrm>
            <a:off x="1013677" y="1884202"/>
            <a:ext cx="8101518" cy="4354192"/>
          </a:xfrm>
          <a:prstGeom prst="rect">
            <a:avLst/>
          </a:prstGeom>
        </p:spPr>
      </p:pic>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69"/>
          </a:xfrm>
        </p:spPr>
        <p:txBody>
          <a:bodyPr>
            <a:normAutofit/>
          </a:bodyPr>
          <a:lstStyle/>
          <a:p>
            <a:r>
              <a:rPr lang="en-US" altLang="zh-TW">
                <a:latin typeface="+mj-lt"/>
                <a:ea typeface="+mj-ea"/>
                <a:cs typeface="Arial"/>
              </a:rPr>
              <a:t>Intel </a:t>
            </a:r>
            <a:r>
              <a:rPr lang="en-US" altLang="zh-TW" err="1">
                <a:latin typeface="+mj-lt"/>
                <a:ea typeface="+mj-ea"/>
                <a:cs typeface="Arial"/>
              </a:rPr>
              <a:t>官方網站驅動程式下載</a:t>
            </a:r>
            <a:r>
              <a:rPr lang="en-US" altLang="zh-TW">
                <a:latin typeface="+mj-lt"/>
                <a:ea typeface="+mj-ea"/>
                <a:cs typeface="Arial"/>
              </a:rPr>
              <a:t> Step 1</a:t>
            </a:r>
          </a:p>
        </p:txBody>
      </p:sp>
      <p:sp>
        <p:nvSpPr>
          <p:cNvPr id="5" name="矩形 4">
            <a:extLst>
              <a:ext uri="{FF2B5EF4-FFF2-40B4-BE49-F238E27FC236}">
                <a16:creationId xmlns:a16="http://schemas.microsoft.com/office/drawing/2014/main" id="{73CE2083-4941-19AA-6A6A-A2F4B5C2B69F}"/>
              </a:ext>
            </a:extLst>
          </p:cNvPr>
          <p:cNvSpPr/>
          <p:nvPr/>
        </p:nvSpPr>
        <p:spPr>
          <a:xfrm>
            <a:off x="7858107" y="1882065"/>
            <a:ext cx="1259417" cy="307499"/>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7FBA2449-A5F1-E257-9A4A-89CD8484FD5E}"/>
              </a:ext>
            </a:extLst>
          </p:cNvPr>
          <p:cNvSpPr txBox="1"/>
          <p:nvPr/>
        </p:nvSpPr>
        <p:spPr>
          <a:xfrm>
            <a:off x="9100486" y="1871053"/>
            <a:ext cx="2084967" cy="1077218"/>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dirty="0">
                <a:solidFill>
                  <a:schemeClr val="bg1"/>
                </a:solidFill>
                <a:cs typeface="Arial"/>
              </a:rPr>
              <a:t>Step 1: </a:t>
            </a:r>
            <a:r>
              <a:rPr lang="en-US" altLang="zh-TW" sz="1600" b="1" dirty="0" err="1">
                <a:solidFill>
                  <a:schemeClr val="bg1"/>
                </a:solidFill>
                <a:cs typeface="Arial"/>
              </a:rPr>
              <a:t>進入</a:t>
            </a:r>
            <a:r>
              <a:rPr lang="en-US" altLang="zh-TW" sz="1600" b="1" dirty="0">
                <a:solidFill>
                  <a:schemeClr val="bg1"/>
                </a:solidFill>
                <a:cs typeface="Arial"/>
              </a:rPr>
              <a:t> Intel </a:t>
            </a:r>
            <a:r>
              <a:rPr lang="en-US" altLang="zh-TW" sz="1600" b="1" dirty="0" err="1">
                <a:solidFill>
                  <a:schemeClr val="bg1"/>
                </a:solidFill>
                <a:cs typeface="Arial"/>
              </a:rPr>
              <a:t>官方網站後點擊右上角搜尋</a:t>
            </a:r>
            <a:r>
              <a:rPr lang="en-US" altLang="zh-TW" sz="1600" b="1" dirty="0">
                <a:solidFill>
                  <a:schemeClr val="bg1"/>
                </a:solidFill>
                <a:cs typeface="Arial"/>
              </a:rPr>
              <a:t> </a:t>
            </a:r>
            <a:r>
              <a:rPr lang="en-US" altLang="zh-TW" sz="1600" b="1" dirty="0" err="1">
                <a:solidFill>
                  <a:schemeClr val="bg1"/>
                </a:solidFill>
                <a:cs typeface="Arial"/>
              </a:rPr>
              <a:t>Intel.com，輸入</a:t>
            </a:r>
            <a:r>
              <a:rPr lang="en-US" altLang="zh-TW" sz="1600" b="1" dirty="0">
                <a:solidFill>
                  <a:schemeClr val="bg1"/>
                </a:solidFill>
                <a:cs typeface="Arial"/>
              </a:rPr>
              <a:t> E810-XXVAM2。</a:t>
            </a:r>
          </a:p>
        </p:txBody>
      </p:sp>
    </p:spTree>
    <p:extLst>
      <p:ext uri="{BB962C8B-B14F-4D97-AF65-F5344CB8AC3E}">
        <p14:creationId xmlns:p14="http://schemas.microsoft.com/office/powerpoint/2010/main" val="3407835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軟體, 網頁 的圖片&#10;&#10;自動產生的描述">
            <a:extLst>
              <a:ext uri="{FF2B5EF4-FFF2-40B4-BE49-F238E27FC236}">
                <a16:creationId xmlns:a16="http://schemas.microsoft.com/office/drawing/2014/main" id="{162F3833-3863-8B51-2CA3-924BE80ECBED}"/>
              </a:ext>
            </a:extLst>
          </p:cNvPr>
          <p:cNvPicPr>
            <a:picLocks noChangeAspect="1"/>
          </p:cNvPicPr>
          <p:nvPr/>
        </p:nvPicPr>
        <p:blipFill>
          <a:blip r:embed="rId3"/>
          <a:stretch>
            <a:fillRect/>
          </a:stretch>
        </p:blipFill>
        <p:spPr>
          <a:xfrm>
            <a:off x="1902683" y="1935127"/>
            <a:ext cx="9257330" cy="4922874"/>
          </a:xfrm>
          <a:prstGeom prst="rect">
            <a:avLst/>
          </a:prstGeom>
        </p:spPr>
      </p:pic>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69"/>
          </a:xfrm>
        </p:spPr>
        <p:txBody>
          <a:bodyPr>
            <a:normAutofit/>
          </a:bodyPr>
          <a:lstStyle/>
          <a:p>
            <a:r>
              <a:rPr lang="en-US" altLang="zh-TW">
                <a:latin typeface="+mj-lt"/>
                <a:ea typeface="+mj-ea"/>
                <a:cs typeface="Arial"/>
              </a:rPr>
              <a:t>Intel </a:t>
            </a:r>
            <a:r>
              <a:rPr lang="en-US" altLang="zh-TW" err="1">
                <a:latin typeface="+mj-lt"/>
                <a:ea typeface="+mj-ea"/>
                <a:cs typeface="Arial"/>
              </a:rPr>
              <a:t>官方網站驅動程式下載</a:t>
            </a:r>
            <a:r>
              <a:rPr lang="en-US" altLang="zh-TW">
                <a:latin typeface="+mj-lt"/>
                <a:ea typeface="+mj-ea"/>
                <a:cs typeface="Arial"/>
              </a:rPr>
              <a:t> Step 2</a:t>
            </a:r>
          </a:p>
        </p:txBody>
      </p:sp>
      <p:sp>
        <p:nvSpPr>
          <p:cNvPr id="5" name="矩形 4">
            <a:extLst>
              <a:ext uri="{FF2B5EF4-FFF2-40B4-BE49-F238E27FC236}">
                <a16:creationId xmlns:a16="http://schemas.microsoft.com/office/drawing/2014/main" id="{73CE2083-4941-19AA-6A6A-A2F4B5C2B69F}"/>
              </a:ext>
            </a:extLst>
          </p:cNvPr>
          <p:cNvSpPr/>
          <p:nvPr/>
        </p:nvSpPr>
        <p:spPr>
          <a:xfrm>
            <a:off x="2392323" y="3839520"/>
            <a:ext cx="980148" cy="211485"/>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7FBA2449-A5F1-E257-9A4A-89CD8484FD5E}"/>
              </a:ext>
            </a:extLst>
          </p:cNvPr>
          <p:cNvSpPr txBox="1"/>
          <p:nvPr/>
        </p:nvSpPr>
        <p:spPr>
          <a:xfrm>
            <a:off x="685798" y="3839520"/>
            <a:ext cx="1706525" cy="1077218"/>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2: </a:t>
            </a:r>
            <a:r>
              <a:rPr lang="en-US" altLang="zh-TW" sz="1600" b="1" err="1">
                <a:solidFill>
                  <a:schemeClr val="bg1"/>
                </a:solidFill>
                <a:cs typeface="Arial"/>
              </a:rPr>
              <a:t>進入搜尋結果後點擊左方</a:t>
            </a:r>
            <a:r>
              <a:rPr lang="en-US" altLang="zh-TW" sz="1600" b="1">
                <a:solidFill>
                  <a:schemeClr val="bg1"/>
                </a:solidFill>
                <a:cs typeface="Arial"/>
              </a:rPr>
              <a:t> "</a:t>
            </a:r>
            <a:r>
              <a:rPr lang="en-US" altLang="zh-TW" sz="1600" b="1" err="1">
                <a:solidFill>
                  <a:schemeClr val="bg1"/>
                </a:solidFill>
                <a:cs typeface="Arial"/>
              </a:rPr>
              <a:t>驅動程式和軟體</a:t>
            </a:r>
            <a:r>
              <a:rPr lang="en-US" altLang="zh-TW" sz="1600" b="1">
                <a:solidFill>
                  <a:schemeClr val="bg1"/>
                </a:solidFill>
                <a:cs typeface="Arial"/>
              </a:rPr>
              <a:t>"。</a:t>
            </a:r>
          </a:p>
        </p:txBody>
      </p:sp>
    </p:spTree>
    <p:extLst>
      <p:ext uri="{BB962C8B-B14F-4D97-AF65-F5344CB8AC3E}">
        <p14:creationId xmlns:p14="http://schemas.microsoft.com/office/powerpoint/2010/main" val="1273584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螢幕擷取畫面, 數字, 軟體 的圖片&#10;&#10;自動產生的描述">
            <a:extLst>
              <a:ext uri="{FF2B5EF4-FFF2-40B4-BE49-F238E27FC236}">
                <a16:creationId xmlns:a16="http://schemas.microsoft.com/office/drawing/2014/main" id="{B3643D6C-65A6-5E8A-6B2F-C50B8EE31FA3}"/>
              </a:ext>
            </a:extLst>
          </p:cNvPr>
          <p:cNvPicPr>
            <a:picLocks noChangeAspect="1"/>
          </p:cNvPicPr>
          <p:nvPr/>
        </p:nvPicPr>
        <p:blipFill>
          <a:blip r:embed="rId3"/>
          <a:stretch>
            <a:fillRect/>
          </a:stretch>
        </p:blipFill>
        <p:spPr>
          <a:xfrm>
            <a:off x="1274214" y="1880210"/>
            <a:ext cx="8044774" cy="4281111"/>
          </a:xfrm>
          <a:prstGeom prst="rect">
            <a:avLst/>
          </a:prstGeom>
        </p:spPr>
      </p:pic>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69"/>
          </a:xfrm>
        </p:spPr>
        <p:txBody>
          <a:bodyPr>
            <a:normAutofit/>
          </a:bodyPr>
          <a:lstStyle/>
          <a:p>
            <a:r>
              <a:rPr lang="en-US" altLang="zh-TW">
                <a:latin typeface="+mj-lt"/>
                <a:ea typeface="+mj-ea"/>
                <a:cs typeface="Arial"/>
              </a:rPr>
              <a:t>Intel </a:t>
            </a:r>
            <a:r>
              <a:rPr lang="en-US" altLang="zh-TW" err="1">
                <a:latin typeface="+mj-lt"/>
                <a:ea typeface="+mj-ea"/>
                <a:cs typeface="Arial"/>
              </a:rPr>
              <a:t>官方網站驅動程式下載</a:t>
            </a:r>
            <a:r>
              <a:rPr lang="en-US" altLang="zh-TW">
                <a:latin typeface="+mj-lt"/>
                <a:ea typeface="+mj-ea"/>
                <a:cs typeface="Arial"/>
              </a:rPr>
              <a:t> Step 3</a:t>
            </a:r>
          </a:p>
        </p:txBody>
      </p:sp>
      <p:sp>
        <p:nvSpPr>
          <p:cNvPr id="5" name="矩形 4">
            <a:extLst>
              <a:ext uri="{FF2B5EF4-FFF2-40B4-BE49-F238E27FC236}">
                <a16:creationId xmlns:a16="http://schemas.microsoft.com/office/drawing/2014/main" id="{73CE2083-4941-19AA-6A6A-A2F4B5C2B69F}"/>
              </a:ext>
            </a:extLst>
          </p:cNvPr>
          <p:cNvSpPr/>
          <p:nvPr/>
        </p:nvSpPr>
        <p:spPr>
          <a:xfrm>
            <a:off x="3579071" y="2757554"/>
            <a:ext cx="5336927" cy="3404139"/>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7FBA2449-A5F1-E257-9A4A-89CD8484FD5E}"/>
              </a:ext>
            </a:extLst>
          </p:cNvPr>
          <p:cNvSpPr txBox="1"/>
          <p:nvPr/>
        </p:nvSpPr>
        <p:spPr>
          <a:xfrm>
            <a:off x="8134883" y="2757554"/>
            <a:ext cx="2782903" cy="1077218"/>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3: </a:t>
            </a:r>
            <a:r>
              <a:rPr lang="en-US" altLang="zh-TW" sz="1600" b="1" err="1">
                <a:solidFill>
                  <a:schemeClr val="bg1"/>
                </a:solidFill>
                <a:cs typeface="Arial"/>
              </a:rPr>
              <a:t>在畫面中間搜尋結果即可找到</a:t>
            </a:r>
            <a:r>
              <a:rPr lang="en-US" altLang="zh-TW" sz="1600" b="1">
                <a:solidFill>
                  <a:schemeClr val="bg1"/>
                </a:solidFill>
                <a:cs typeface="Arial"/>
              </a:rPr>
              <a:t> Windows </a:t>
            </a:r>
            <a:r>
              <a:rPr lang="en-US" altLang="zh-TW" sz="1600" b="1" err="1">
                <a:solidFill>
                  <a:schemeClr val="bg1"/>
                </a:solidFill>
                <a:cs typeface="Arial"/>
              </a:rPr>
              <a:t>系統、Windows</a:t>
            </a:r>
            <a:r>
              <a:rPr lang="en-US" altLang="zh-TW" sz="1600" b="1">
                <a:solidFill>
                  <a:schemeClr val="bg1"/>
                </a:solidFill>
                <a:cs typeface="Arial"/>
              </a:rPr>
              <a:t> Server 和 Ubuntu </a:t>
            </a:r>
            <a:r>
              <a:rPr lang="en-US" altLang="zh-TW" sz="1600" b="1" err="1">
                <a:solidFill>
                  <a:schemeClr val="bg1"/>
                </a:solidFill>
                <a:cs typeface="Arial"/>
              </a:rPr>
              <a:t>所需要的驅動程式</a:t>
            </a:r>
            <a:r>
              <a:rPr lang="en-US" altLang="zh-TW" sz="1600" b="1">
                <a:solidFill>
                  <a:schemeClr val="bg1"/>
                </a:solidFill>
                <a:cs typeface="Arial"/>
              </a:rPr>
              <a:t>。</a:t>
            </a:r>
          </a:p>
        </p:txBody>
      </p:sp>
    </p:spTree>
    <p:extLst>
      <p:ext uri="{BB962C8B-B14F-4D97-AF65-F5344CB8AC3E}">
        <p14:creationId xmlns:p14="http://schemas.microsoft.com/office/powerpoint/2010/main" val="1631266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軟體, 字型 的圖片&#10;&#10;自動產生的描述">
            <a:extLst>
              <a:ext uri="{FF2B5EF4-FFF2-40B4-BE49-F238E27FC236}">
                <a16:creationId xmlns:a16="http://schemas.microsoft.com/office/drawing/2014/main" id="{357C5192-B85F-958C-F7EE-D8ADFA4FCF3A}"/>
              </a:ext>
            </a:extLst>
          </p:cNvPr>
          <p:cNvPicPr>
            <a:picLocks noChangeAspect="1"/>
          </p:cNvPicPr>
          <p:nvPr/>
        </p:nvPicPr>
        <p:blipFill>
          <a:blip r:embed="rId3"/>
          <a:stretch>
            <a:fillRect/>
          </a:stretch>
        </p:blipFill>
        <p:spPr>
          <a:xfrm>
            <a:off x="1590690" y="1971612"/>
            <a:ext cx="9010620" cy="4881778"/>
          </a:xfrm>
          <a:prstGeom prst="rect">
            <a:avLst/>
          </a:prstGeom>
        </p:spPr>
      </p:pic>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69"/>
          </a:xfrm>
        </p:spPr>
        <p:txBody>
          <a:bodyPr>
            <a:normAutofit/>
          </a:bodyPr>
          <a:lstStyle/>
          <a:p>
            <a:r>
              <a:rPr lang="en-US">
                <a:latin typeface="+mj-lt"/>
                <a:ea typeface="+mj-ea"/>
              </a:rPr>
              <a:t>Windows 10/11</a:t>
            </a:r>
            <a:r>
              <a:rPr lang="en-US" altLang="zh-TW">
                <a:latin typeface="+mj-lt"/>
                <a:ea typeface="+mj-ea"/>
              </a:rPr>
              <a:t> </a:t>
            </a:r>
            <a:r>
              <a:rPr lang="en-US" altLang="zh-TW" err="1">
                <a:latin typeface="+mj-lt"/>
                <a:ea typeface="+mj-ea"/>
              </a:rPr>
              <a:t>驅動程式下載</a:t>
            </a:r>
            <a:endParaRPr lang="zh-TW" altLang="en-US" err="1">
              <a:latin typeface="+mj-lt"/>
              <a:ea typeface="+mj-ea"/>
              <a:cs typeface="Arial"/>
            </a:endParaRPr>
          </a:p>
        </p:txBody>
      </p:sp>
      <p:sp>
        <p:nvSpPr>
          <p:cNvPr id="5" name="矩形 4">
            <a:extLst>
              <a:ext uri="{FF2B5EF4-FFF2-40B4-BE49-F238E27FC236}">
                <a16:creationId xmlns:a16="http://schemas.microsoft.com/office/drawing/2014/main" id="{73CE2083-4941-19AA-6A6A-A2F4B5C2B69F}"/>
              </a:ext>
            </a:extLst>
          </p:cNvPr>
          <p:cNvSpPr/>
          <p:nvPr/>
        </p:nvSpPr>
        <p:spPr>
          <a:xfrm>
            <a:off x="2124894" y="4840896"/>
            <a:ext cx="5280182" cy="591221"/>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7FBA2449-A5F1-E257-9A4A-89CD8484FD5E}"/>
              </a:ext>
            </a:extLst>
          </p:cNvPr>
          <p:cNvSpPr txBox="1"/>
          <p:nvPr/>
        </p:nvSpPr>
        <p:spPr>
          <a:xfrm>
            <a:off x="7350034" y="4841915"/>
            <a:ext cx="2717072"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下載安裝 Windows </a:t>
            </a:r>
            <a:r>
              <a:rPr lang="en-US" altLang="zh-TW" sz="1600" b="1" err="1">
                <a:solidFill>
                  <a:schemeClr val="bg1"/>
                </a:solidFill>
                <a:cs typeface="Arial"/>
              </a:rPr>
              <a:t>驅動程式包</a:t>
            </a:r>
            <a:endParaRPr lang="en-US" altLang="zh-TW" sz="1600" b="1">
              <a:solidFill>
                <a:schemeClr val="bg1"/>
              </a:solidFill>
              <a:cs typeface="Arial"/>
            </a:endParaRPr>
          </a:p>
        </p:txBody>
      </p:sp>
      <p:sp>
        <p:nvSpPr>
          <p:cNvPr id="14" name="文字方塊 13">
            <a:extLst>
              <a:ext uri="{FF2B5EF4-FFF2-40B4-BE49-F238E27FC236}">
                <a16:creationId xmlns:a16="http://schemas.microsoft.com/office/drawing/2014/main" id="{9EE816AB-279A-7C4A-34D9-E48037D17D22}"/>
              </a:ext>
            </a:extLst>
          </p:cNvPr>
          <p:cNvSpPr txBox="1"/>
          <p:nvPr/>
        </p:nvSpPr>
        <p:spPr>
          <a:xfrm>
            <a:off x="1460678" y="1465535"/>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t>Windows 10/11 </a:t>
            </a:r>
            <a:r>
              <a:rPr lang="en-US" altLang="zh-TW" sz="2000" err="1"/>
              <a:t>驅動程式下載</a:t>
            </a:r>
            <a:endParaRPr lang="en-US" altLang="zh-TW" sz="2000"/>
          </a:p>
        </p:txBody>
      </p:sp>
    </p:spTree>
    <p:extLst>
      <p:ext uri="{BB962C8B-B14F-4D97-AF65-F5344CB8AC3E}">
        <p14:creationId xmlns:p14="http://schemas.microsoft.com/office/powerpoint/2010/main" val="354387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3BBF8C84-D4C9-99BC-D031-9BCE8B175FFA}"/>
              </a:ext>
            </a:extLst>
          </p:cNvPr>
          <p:cNvSpPr>
            <a:spLocks noGrp="1"/>
          </p:cNvSpPr>
          <p:nvPr>
            <p:ph type="title"/>
          </p:nvPr>
        </p:nvSpPr>
        <p:spPr>
          <a:xfrm>
            <a:off x="743102" y="0"/>
            <a:ext cx="10857495" cy="1371599"/>
          </a:xfrm>
        </p:spPr>
        <p:txBody>
          <a:bodyPr>
            <a:normAutofit/>
          </a:bodyPr>
          <a:lstStyle/>
          <a:p>
            <a:pPr>
              <a:lnSpc>
                <a:spcPct val="100000"/>
              </a:lnSpc>
            </a:pPr>
            <a:r>
              <a:rPr lang="en-US" altLang="zh-TW" dirty="0">
                <a:latin typeface="+mj-lt"/>
                <a:ea typeface="+mj-ea"/>
                <a:cs typeface="Arial"/>
              </a:rPr>
              <a:t>SSD </a:t>
            </a:r>
            <a:r>
              <a:rPr lang="en-US" altLang="zh-TW" dirty="0" err="1">
                <a:latin typeface="+mj-lt"/>
                <a:ea typeface="+mj-ea"/>
                <a:cs typeface="Arial"/>
              </a:rPr>
              <a:t>價格下降，成為市場主流選擇</a:t>
            </a:r>
            <a:endParaRPr lang="en-US" altLang="zh-TW" dirty="0">
              <a:latin typeface="+mj-lt"/>
              <a:ea typeface="+mj-ea"/>
              <a:cs typeface="Arial"/>
            </a:endParaRPr>
          </a:p>
        </p:txBody>
      </p:sp>
      <p:sp>
        <p:nvSpPr>
          <p:cNvPr id="2" name="文字方塊 1">
            <a:extLst>
              <a:ext uri="{FF2B5EF4-FFF2-40B4-BE49-F238E27FC236}">
                <a16:creationId xmlns:a16="http://schemas.microsoft.com/office/drawing/2014/main" id="{DEBC3273-BA7D-7A79-9D7A-A2826C830125}"/>
              </a:ext>
            </a:extLst>
          </p:cNvPr>
          <p:cNvSpPr txBox="1"/>
          <p:nvPr/>
        </p:nvSpPr>
        <p:spPr>
          <a:xfrm>
            <a:off x="1263503" y="1982800"/>
            <a:ext cx="966499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dirty="0">
                <a:solidFill>
                  <a:srgbClr val="000000"/>
                </a:solidFill>
                <a:latin typeface="Microsoft JhengHei"/>
                <a:ea typeface="Microsoft JhengHei"/>
                <a:cs typeface="+mn-lt"/>
              </a:rPr>
              <a:t>外媒 </a:t>
            </a:r>
            <a:r>
              <a:rPr lang="zh-TW" sz="1400" dirty="0">
                <a:latin typeface="Microsoft JhengHei"/>
                <a:ea typeface="Microsoft JhengHei"/>
                <a:cs typeface="+mn-lt"/>
              </a:rPr>
              <a:t>Storage </a:t>
            </a:r>
            <a:r>
              <a:rPr lang="en-US" altLang="zh-TW" sz="1400" dirty="0">
                <a:latin typeface="Microsoft JhengHei"/>
                <a:ea typeface="Microsoft JhengHei"/>
                <a:cs typeface="+mn-lt"/>
              </a:rPr>
              <a:t>Ne</a:t>
            </a:r>
            <a:r>
              <a:rPr lang="zh-TW" sz="1400" dirty="0">
                <a:latin typeface="Microsoft JhengHei"/>
                <a:ea typeface="Microsoft JhengHei"/>
                <a:cs typeface="+mn-lt"/>
              </a:rPr>
              <a:t>wsletter</a:t>
            </a:r>
            <a:r>
              <a:rPr lang="zh-TW" altLang="en-US" sz="1400" dirty="0">
                <a:latin typeface="Microsoft JhengHei"/>
                <a:ea typeface="Microsoft JhengHei"/>
                <a:cs typeface="+mn-lt"/>
              </a:rPr>
              <a:t> </a:t>
            </a:r>
            <a:r>
              <a:rPr lang="zh-TW" sz="1400" dirty="0">
                <a:latin typeface="Microsoft JhengHei"/>
                <a:ea typeface="Microsoft JhengHei"/>
                <a:cs typeface="+mn-lt"/>
              </a:rPr>
              <a:t>報</a:t>
            </a:r>
            <a:r>
              <a:rPr lang="zh-TW" altLang="en-US" sz="1400" dirty="0">
                <a:latin typeface="Microsoft JhengHei"/>
                <a:ea typeface="Microsoft JhengHei"/>
                <a:cs typeface="+mn-lt"/>
              </a:rPr>
              <a:t>導，2022年第二季 </a:t>
            </a:r>
            <a:r>
              <a:rPr lang="en-US" altLang="zh-TW" sz="1400" dirty="0">
                <a:latin typeface="Microsoft JhengHei"/>
                <a:ea typeface="Microsoft JhengHei"/>
                <a:cs typeface="+mn-lt"/>
              </a:rPr>
              <a:t>HDD</a:t>
            </a:r>
            <a:r>
              <a:rPr lang="zh-TW" altLang="en-US" sz="1400" dirty="0">
                <a:latin typeface="Microsoft JhengHei"/>
                <a:ea typeface="Microsoft JhengHei"/>
                <a:cs typeface="+mn-lt"/>
              </a:rPr>
              <a:t> </a:t>
            </a:r>
            <a:r>
              <a:rPr lang="zh-TW" sz="1400" dirty="0">
                <a:latin typeface="Microsoft JhengHei"/>
                <a:ea typeface="Microsoft JhengHei"/>
                <a:cs typeface="+mn-lt"/>
              </a:rPr>
              <a:t>出貨量</a:t>
            </a:r>
            <a:r>
              <a:rPr lang="zh-TW" altLang="en-US" sz="1400" dirty="0">
                <a:latin typeface="Microsoft JhengHei"/>
                <a:ea typeface="Microsoft JhengHei"/>
                <a:cs typeface="+mn-lt"/>
              </a:rPr>
              <a:t>總計為 </a:t>
            </a:r>
            <a:r>
              <a:rPr lang="en-US" altLang="zh-TW" sz="1400" dirty="0">
                <a:latin typeface="Microsoft JhengHei"/>
                <a:ea typeface="Microsoft JhengHei"/>
                <a:cs typeface="+mn-lt"/>
              </a:rPr>
              <a:t>4,500</a:t>
            </a:r>
            <a:r>
              <a:rPr lang="zh-TW" altLang="en-US" sz="1400" dirty="0">
                <a:latin typeface="Microsoft JhengHei"/>
                <a:ea typeface="Microsoft JhengHei"/>
                <a:cs typeface="+mn-lt"/>
              </a:rPr>
              <a:t> 萬顆</a:t>
            </a:r>
            <a:r>
              <a:rPr lang="zh-TW" sz="1400" dirty="0">
                <a:latin typeface="Microsoft JhengHei"/>
                <a:ea typeface="Microsoft JhengHei"/>
                <a:cs typeface="+mn-lt"/>
              </a:rPr>
              <a:t>，</a:t>
            </a:r>
            <a:r>
              <a:rPr lang="zh-TW" altLang="en-US" sz="1400" dirty="0">
                <a:latin typeface="Microsoft JhengHei"/>
                <a:ea typeface="Microsoft JhengHei"/>
                <a:cs typeface="+mn-lt"/>
              </a:rPr>
              <a:t>相較 </a:t>
            </a:r>
            <a:r>
              <a:rPr lang="en-US" altLang="zh-TW" sz="1400" dirty="0">
                <a:latin typeface="Microsoft JhengHei"/>
                <a:ea typeface="Microsoft JhengHei"/>
                <a:cs typeface="+mn-lt"/>
              </a:rPr>
              <a:t>2010</a:t>
            </a:r>
            <a:r>
              <a:rPr lang="zh-TW" altLang="en-US" sz="1400" dirty="0">
                <a:latin typeface="Microsoft JhengHei"/>
                <a:ea typeface="Microsoft JhengHei"/>
                <a:cs typeface="+mn-lt"/>
              </a:rPr>
              <a:t> 年高峰 </a:t>
            </a:r>
            <a:r>
              <a:rPr lang="en-US" altLang="zh-TW" sz="1400" dirty="0">
                <a:latin typeface="Microsoft JhengHei"/>
                <a:ea typeface="Microsoft JhengHei"/>
                <a:cs typeface="+mn-lt"/>
              </a:rPr>
              <a:t>6.51</a:t>
            </a:r>
            <a:r>
              <a:rPr lang="zh-TW" altLang="en-US" sz="1400" dirty="0">
                <a:latin typeface="Microsoft JhengHei"/>
                <a:ea typeface="Microsoft JhengHei"/>
                <a:cs typeface="+mn-lt"/>
              </a:rPr>
              <a:t> 億顆差距非常明</a:t>
            </a:r>
            <a:r>
              <a:rPr lang="zh-TW" sz="1400" dirty="0">
                <a:latin typeface="Microsoft JhengHei"/>
                <a:ea typeface="Microsoft JhengHei"/>
                <a:cs typeface="+mn-lt"/>
              </a:rPr>
              <a:t>顯</a:t>
            </a:r>
            <a:r>
              <a:rPr lang="zh-TW" altLang="en-US" sz="1400" dirty="0">
                <a:latin typeface="Microsoft JhengHei"/>
                <a:ea typeface="Microsoft JhengHei"/>
                <a:cs typeface="+mn-lt"/>
              </a:rPr>
              <a:t>。</a:t>
            </a:r>
            <a:r>
              <a:rPr lang="zh-TW" sz="1400" dirty="0">
                <a:latin typeface="Microsoft JhengHei"/>
                <a:ea typeface="Microsoft JhengHei"/>
                <a:cs typeface="+mn-lt"/>
              </a:rPr>
              <a:t>相比</a:t>
            </a:r>
            <a:r>
              <a:rPr lang="zh-TW" altLang="en-US" sz="1400" dirty="0">
                <a:latin typeface="Microsoft JhengHei"/>
                <a:ea typeface="Microsoft JhengHei"/>
                <a:cs typeface="+mn-lt"/>
              </a:rPr>
              <a:t> </a:t>
            </a:r>
            <a:r>
              <a:rPr lang="en-US" altLang="zh-TW" sz="1400" dirty="0">
                <a:latin typeface="Microsoft JhengHei"/>
                <a:ea typeface="Microsoft JhengHei"/>
                <a:cs typeface="+mn-lt"/>
              </a:rPr>
              <a:t>2021</a:t>
            </a:r>
            <a:r>
              <a:rPr lang="zh-TW" altLang="en-US" sz="1400" dirty="0">
                <a:latin typeface="Microsoft JhengHei"/>
                <a:ea typeface="Microsoft JhengHei"/>
                <a:cs typeface="+mn-lt"/>
              </a:rPr>
              <a:t> 年同期，出貨量下跌</a:t>
            </a:r>
            <a:r>
              <a:rPr lang="zh-TW" sz="1400" dirty="0">
                <a:latin typeface="Microsoft JhengHei"/>
                <a:ea typeface="Microsoft JhengHei"/>
                <a:cs typeface="+mn-lt"/>
              </a:rPr>
              <a:t> 26.9%~29.7</a:t>
            </a:r>
            <a:r>
              <a:rPr lang="en-US" altLang="zh-TW" sz="1400" dirty="0">
                <a:latin typeface="Microsoft JhengHei"/>
                <a:ea typeface="Microsoft JhengHei"/>
                <a:cs typeface="+mn-lt"/>
              </a:rPr>
              <a:t>%</a:t>
            </a:r>
            <a:r>
              <a:rPr lang="zh-TW" sz="1400" dirty="0">
                <a:latin typeface="Microsoft JhengHei"/>
                <a:ea typeface="Microsoft JhengHei"/>
                <a:cs typeface="+mn-lt"/>
              </a:rPr>
              <a:t>。消費市場</a:t>
            </a:r>
            <a:r>
              <a:rPr lang="zh-TW" altLang="en-US" sz="1400" dirty="0">
                <a:latin typeface="Microsoft JhengHei"/>
                <a:ea typeface="Microsoft JhengHei"/>
                <a:cs typeface="+mn-lt"/>
              </a:rPr>
              <a:t> </a:t>
            </a:r>
            <a:r>
              <a:rPr lang="en-US" altLang="zh-TW" sz="1400" dirty="0">
                <a:latin typeface="Microsoft JhengHei"/>
                <a:ea typeface="Microsoft JhengHei"/>
                <a:cs typeface="+mn-lt"/>
              </a:rPr>
              <a:t>3.5</a:t>
            </a:r>
            <a:r>
              <a:rPr lang="zh-TW" altLang="en-US" sz="1400" dirty="0">
                <a:latin typeface="Microsoft JhengHei"/>
                <a:ea typeface="Microsoft JhengHei"/>
                <a:cs typeface="+mn-lt"/>
              </a:rPr>
              <a:t> 吋 </a:t>
            </a:r>
            <a:r>
              <a:rPr lang="en-US" altLang="zh-TW" sz="1400" dirty="0">
                <a:latin typeface="Microsoft JhengHei"/>
                <a:ea typeface="Microsoft JhengHei"/>
                <a:cs typeface="+mn-lt"/>
              </a:rPr>
              <a:t>HDD</a:t>
            </a:r>
            <a:r>
              <a:rPr lang="zh-TW" altLang="en-US" sz="1400" dirty="0">
                <a:latin typeface="Microsoft JhengHei"/>
                <a:ea typeface="Microsoft JhengHei"/>
                <a:cs typeface="+mn-lt"/>
              </a:rPr>
              <a:t>（包括外接</a:t>
            </a:r>
            <a:r>
              <a:rPr lang="zh-TW" sz="1400" dirty="0">
                <a:latin typeface="Microsoft JhengHei"/>
                <a:ea typeface="Microsoft JhengHei"/>
                <a:cs typeface="+mn-lt"/>
              </a:rPr>
              <a:t>硬碟</a:t>
            </a:r>
            <a:r>
              <a:rPr lang="zh-TW" altLang="en-US" sz="1400" dirty="0">
                <a:latin typeface="Microsoft JhengHei"/>
                <a:ea typeface="Microsoft JhengHei"/>
                <a:cs typeface="+mn-lt"/>
              </a:rPr>
              <a:t>）</a:t>
            </a:r>
            <a:r>
              <a:rPr lang="zh-TW" sz="1400" dirty="0">
                <a:latin typeface="Microsoft JhengHei"/>
                <a:ea typeface="Microsoft JhengHei"/>
                <a:cs typeface="+mn-lt"/>
              </a:rPr>
              <a:t>出貨量</a:t>
            </a:r>
            <a:r>
              <a:rPr lang="zh-TW" altLang="en-US" sz="1400" dirty="0">
                <a:latin typeface="Microsoft JhengHei"/>
                <a:ea typeface="Microsoft JhengHei"/>
                <a:cs typeface="+mn-lt"/>
              </a:rPr>
              <a:t>下跌超過 </a:t>
            </a:r>
            <a:r>
              <a:rPr lang="en-US" altLang="zh-TW" sz="1400" dirty="0">
                <a:latin typeface="Microsoft JhengHei"/>
                <a:ea typeface="Microsoft JhengHei"/>
                <a:cs typeface="+mn-lt"/>
              </a:rPr>
              <a:t>3</a:t>
            </a:r>
            <a:r>
              <a:rPr lang="zh-TW" sz="1400" dirty="0">
                <a:latin typeface="Microsoft JhengHei"/>
                <a:ea typeface="Microsoft JhengHei"/>
                <a:cs typeface="+mn-lt"/>
              </a:rPr>
              <a:t>0%，比</a:t>
            </a:r>
            <a:r>
              <a:rPr lang="zh-TW" altLang="en-US" sz="1400" dirty="0">
                <a:latin typeface="Microsoft JhengHei"/>
                <a:ea typeface="Microsoft JhengHei"/>
                <a:cs typeface="+mn-lt"/>
              </a:rPr>
              <a:t> </a:t>
            </a:r>
            <a:r>
              <a:rPr lang="en-US" altLang="zh-TW" sz="1400" dirty="0">
                <a:latin typeface="Microsoft JhengHei"/>
                <a:ea typeface="Microsoft JhengHei"/>
                <a:cs typeface="+mn-lt"/>
              </a:rPr>
              <a:t>3.5</a:t>
            </a:r>
            <a:r>
              <a:rPr lang="zh-TW" altLang="en-US" sz="1400" dirty="0">
                <a:latin typeface="Microsoft JhengHei"/>
                <a:ea typeface="Microsoft JhengHei"/>
                <a:cs typeface="+mn-lt"/>
              </a:rPr>
              <a:t> 吋 </a:t>
            </a:r>
            <a:r>
              <a:rPr lang="zh-TW" sz="1400" dirty="0">
                <a:latin typeface="Microsoft JhengHei"/>
                <a:ea typeface="Microsoft JhengHei"/>
                <a:cs typeface="+mn-lt"/>
              </a:rPr>
              <a:t>HDD 消費市場</a:t>
            </a:r>
            <a:r>
              <a:rPr lang="zh-TW" sz="1400" dirty="0">
                <a:solidFill>
                  <a:srgbClr val="000000"/>
                </a:solidFill>
                <a:latin typeface="Microsoft JhengHei"/>
                <a:ea typeface="Microsoft JhengHei"/>
                <a:cs typeface="+mn-lt"/>
              </a:rPr>
              <a:t>更嚴</a:t>
            </a:r>
            <a:r>
              <a:rPr lang="zh-TW" altLang="en-US" sz="1400" dirty="0">
                <a:solidFill>
                  <a:srgbClr val="000000"/>
                </a:solidFill>
                <a:latin typeface="Microsoft JhengHei"/>
                <a:ea typeface="Microsoft JhengHei"/>
                <a:cs typeface="+mn-lt"/>
              </a:rPr>
              <a:t>重是 </a:t>
            </a:r>
            <a:r>
              <a:rPr lang="zh-TW" sz="1400" dirty="0">
                <a:solidFill>
                  <a:srgbClr val="000000"/>
                </a:solidFill>
                <a:latin typeface="Microsoft JhengHei"/>
                <a:ea typeface="Microsoft JhengHei"/>
                <a:cs typeface="+mn-lt"/>
              </a:rPr>
              <a:t>2.5 吋 </a:t>
            </a:r>
            <a:r>
              <a:rPr lang="en-US" altLang="zh-TW" sz="1400" dirty="0">
                <a:solidFill>
                  <a:srgbClr val="000000"/>
                </a:solidFill>
                <a:latin typeface="Microsoft JhengHei"/>
                <a:ea typeface="Microsoft JhengHei"/>
                <a:cs typeface="+mn-lt"/>
              </a:rPr>
              <a:t>H</a:t>
            </a:r>
            <a:r>
              <a:rPr lang="zh-TW" sz="1400" dirty="0">
                <a:solidFill>
                  <a:srgbClr val="000000"/>
                </a:solidFill>
                <a:latin typeface="Microsoft JhengHei"/>
                <a:ea typeface="Microsoft JhengHei"/>
                <a:cs typeface="+mn-lt"/>
              </a:rPr>
              <a:t>DD 出貨量，下跌約 40%。</a:t>
            </a:r>
            <a:r>
              <a:rPr lang="zh-TW" sz="1400" dirty="0">
                <a:latin typeface="Microsoft JhengHei"/>
                <a:ea typeface="Microsoft JhengHei"/>
                <a:cs typeface="+mn-lt"/>
              </a:rPr>
              <a:t>HDD 出貨量下滑除了整體市場需求疲弱，還有很大比例受固態硬碟 (SSD) 發展影響。</a:t>
            </a:r>
            <a:r>
              <a:rPr lang="en-US" altLang="zh-TW" sz="1400" b="1" dirty="0">
                <a:solidFill>
                  <a:srgbClr val="C00000"/>
                </a:solidFill>
                <a:latin typeface="Microsoft JhengHei"/>
                <a:ea typeface="Microsoft JhengHei"/>
                <a:cs typeface="+mn-lt"/>
              </a:rPr>
              <a:t>2022</a:t>
            </a:r>
            <a:r>
              <a:rPr lang="zh-TW" altLang="en-US" sz="1400" b="1" dirty="0">
                <a:solidFill>
                  <a:srgbClr val="C00000"/>
                </a:solidFill>
                <a:latin typeface="Microsoft JhengHei"/>
                <a:ea typeface="Microsoft JhengHei"/>
                <a:cs typeface="+mn-lt"/>
              </a:rPr>
              <a:t>年</a:t>
            </a:r>
            <a:r>
              <a:rPr lang="zh-TW" sz="1400" b="1" dirty="0">
                <a:solidFill>
                  <a:srgbClr val="C00000"/>
                </a:solidFill>
                <a:latin typeface="Microsoft JhengHei"/>
                <a:ea typeface="Microsoft JhengHei"/>
                <a:cs typeface="+mn-lt"/>
              </a:rPr>
              <a:t> NAND Flash 顆粒</a:t>
            </a:r>
            <a:r>
              <a:rPr lang="zh-TW" altLang="en-US" sz="1400" b="1" dirty="0">
                <a:solidFill>
                  <a:srgbClr val="C00000"/>
                </a:solidFill>
                <a:latin typeface="Microsoft JhengHei"/>
                <a:ea typeface="Microsoft JhengHei"/>
                <a:cs typeface="+mn-lt"/>
              </a:rPr>
              <a:t>出現</a:t>
            </a:r>
            <a:r>
              <a:rPr lang="zh-TW" sz="1400" b="1" dirty="0">
                <a:solidFill>
                  <a:srgbClr val="C00000"/>
                </a:solidFill>
                <a:latin typeface="Microsoft JhengHei"/>
                <a:ea typeface="Microsoft JhengHei"/>
                <a:cs typeface="+mn-lt"/>
              </a:rPr>
              <a:t>價格下滑，SSD 的價格也隨之下跌，無論 OEM 廠商還是個人消費者都更傾向採用 SSD。</a:t>
            </a:r>
            <a:r>
              <a:rPr lang="zh-TW" sz="1400" dirty="0">
                <a:latin typeface="Microsoft JhengHei"/>
                <a:ea typeface="Microsoft JhengHei"/>
                <a:cs typeface="+mn-lt"/>
              </a:rPr>
              <a:t>根據統計，</a:t>
            </a:r>
            <a:r>
              <a:rPr lang="en-US" altLang="zh-TW" sz="1400" dirty="0">
                <a:latin typeface="Microsoft JhengHei"/>
                <a:ea typeface="Microsoft JhengHei"/>
                <a:cs typeface="+mn-lt"/>
              </a:rPr>
              <a:t>2022</a:t>
            </a:r>
            <a:r>
              <a:rPr lang="zh-TW" altLang="en-US" sz="1400" dirty="0">
                <a:latin typeface="Microsoft JhengHei"/>
                <a:ea typeface="Microsoft JhengHei"/>
                <a:cs typeface="+mn-lt"/>
              </a:rPr>
              <a:t>年</a:t>
            </a:r>
            <a:r>
              <a:rPr lang="zh-TW" sz="1400" dirty="0">
                <a:latin typeface="Microsoft JhengHei"/>
                <a:ea typeface="Microsoft JhengHei"/>
                <a:cs typeface="+mn-lt"/>
              </a:rPr>
              <a:t>第二季 NAND Flash TLC 和 QLC 顆粒價格分別下跌 8%~13%，第三季還會</a:t>
            </a:r>
            <a:r>
              <a:rPr lang="zh-TW" altLang="en-US" sz="1400" dirty="0">
                <a:latin typeface="Microsoft JhengHei"/>
                <a:ea typeface="Microsoft JhengHei"/>
                <a:cs typeface="+mn-lt"/>
              </a:rPr>
              <a:t>再</a:t>
            </a:r>
            <a:r>
              <a:rPr lang="zh-TW" sz="1400" dirty="0">
                <a:latin typeface="Microsoft JhengHei"/>
                <a:ea typeface="Microsoft JhengHei"/>
                <a:cs typeface="+mn-lt"/>
              </a:rPr>
              <a:t>下跌 5%~10%</a:t>
            </a:r>
            <a:r>
              <a:rPr lang="zh-TW" altLang="en-US" sz="1400" dirty="0">
                <a:latin typeface="Microsoft JhengHei"/>
                <a:ea typeface="Microsoft JhengHei"/>
                <a:cs typeface="+mn-lt"/>
              </a:rPr>
              <a:t>，</a:t>
            </a:r>
            <a:r>
              <a:rPr lang="zh-TW" sz="1400" dirty="0">
                <a:latin typeface="Microsoft JhengHei"/>
                <a:ea typeface="Microsoft JhengHei"/>
                <a:cs typeface="+mn-lt"/>
              </a:rPr>
              <a:t>SSD的</a:t>
            </a:r>
            <a:r>
              <a:rPr lang="zh-TW" altLang="en-US" sz="1400" dirty="0">
                <a:latin typeface="Microsoft JhengHei"/>
                <a:ea typeface="Microsoft JhengHei"/>
                <a:cs typeface="+mn-lt"/>
              </a:rPr>
              <a:t>價格達到消費者和企業可以接收的區間，使得更多用戶</a:t>
            </a:r>
            <a:r>
              <a:rPr lang="zh-TW" sz="1400" dirty="0">
                <a:latin typeface="Microsoft JhengHei"/>
                <a:ea typeface="Microsoft JhengHei"/>
                <a:cs typeface="+mn-lt"/>
              </a:rPr>
              <a:t>開始關注下一代的儲存選擇</a:t>
            </a:r>
            <a:r>
              <a:rPr lang="zh-TW" altLang="en-US" sz="1400" dirty="0">
                <a:latin typeface="Microsoft JhengHei"/>
                <a:ea typeface="Microsoft JhengHei"/>
                <a:cs typeface="+mn-lt"/>
              </a:rPr>
              <a:t>。展望未來，市場儲存選擇已大幅邁向使用SSD。</a:t>
            </a:r>
            <a:endParaRPr lang="zh-TW" altLang="en-US" sz="1400" dirty="0">
              <a:latin typeface="Microsoft JhengHei"/>
              <a:ea typeface="Microsoft JhengHei"/>
              <a:cs typeface="Arial"/>
            </a:endParaRPr>
          </a:p>
          <a:p>
            <a:endParaRPr lang="en-US" altLang="zh-TW" sz="1400" dirty="0">
              <a:latin typeface="Microsoft JhengHei"/>
              <a:ea typeface="Microsoft JhengHei"/>
              <a:cs typeface="Arial"/>
            </a:endParaRPr>
          </a:p>
          <a:p>
            <a:pPr algn="r"/>
            <a:r>
              <a:rPr lang="en-US" altLang="zh-TW" sz="1400" dirty="0" err="1">
                <a:latin typeface="Microsoft JhengHei"/>
                <a:ea typeface="Microsoft JhengHei"/>
                <a:cs typeface="Arial"/>
              </a:rPr>
              <a:t>引用自</a:t>
            </a:r>
            <a:r>
              <a:rPr lang="en-US" altLang="zh-TW" sz="1400" dirty="0">
                <a:latin typeface="Microsoft JhengHei"/>
                <a:ea typeface="Microsoft JhengHei"/>
                <a:cs typeface="Arial"/>
              </a:rPr>
              <a:t>: </a:t>
            </a:r>
            <a:r>
              <a:rPr lang="en-US" altLang="zh-TW" sz="1400" dirty="0" err="1">
                <a:latin typeface="Microsoft JhengHei"/>
                <a:ea typeface="Microsoft JhengHei"/>
                <a:cs typeface="Arial"/>
              </a:rPr>
              <a:t>網路新聞</a:t>
            </a:r>
            <a:endParaRPr lang="en-US" altLang="zh-TW" sz="1400" dirty="0">
              <a:latin typeface="Microsoft JhengHei"/>
              <a:ea typeface="Microsoft JhengHei"/>
              <a:cs typeface="Arial"/>
            </a:endParaRPr>
          </a:p>
        </p:txBody>
      </p:sp>
      <p:sp>
        <p:nvSpPr>
          <p:cNvPr id="3" name="文字方塊 2">
            <a:extLst>
              <a:ext uri="{FF2B5EF4-FFF2-40B4-BE49-F238E27FC236}">
                <a16:creationId xmlns:a16="http://schemas.microsoft.com/office/drawing/2014/main" id="{A7338C7D-694E-11BA-40A3-0DDEC08DD6C1}"/>
              </a:ext>
            </a:extLst>
          </p:cNvPr>
          <p:cNvSpPr txBox="1"/>
          <p:nvPr/>
        </p:nvSpPr>
        <p:spPr>
          <a:xfrm>
            <a:off x="1263503" y="1543557"/>
            <a:ext cx="78893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dirty="0"/>
              <a:t>HDD出貨量持續下滑，</a:t>
            </a:r>
            <a:r>
              <a:rPr lang="en-US" altLang="zh-TW" sz="2000" b="1" dirty="0" err="1"/>
              <a:t>SSD逐漸成為市場主流的儲存選擇</a:t>
            </a:r>
            <a:endParaRPr lang="zh-TW" altLang="en-US" sz="2000" b="1" dirty="0">
              <a:cs typeface="Arial"/>
            </a:endParaRPr>
          </a:p>
        </p:txBody>
      </p:sp>
      <p:sp>
        <p:nvSpPr>
          <p:cNvPr id="5" name="文字方塊 4">
            <a:extLst>
              <a:ext uri="{FF2B5EF4-FFF2-40B4-BE49-F238E27FC236}">
                <a16:creationId xmlns:a16="http://schemas.microsoft.com/office/drawing/2014/main" id="{E9092677-9883-89F6-44FF-ED39D5AB917F}"/>
              </a:ext>
            </a:extLst>
          </p:cNvPr>
          <p:cNvSpPr txBox="1"/>
          <p:nvPr/>
        </p:nvSpPr>
        <p:spPr>
          <a:xfrm>
            <a:off x="5647473" y="6126763"/>
            <a:ext cx="5215457"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050" dirty="0">
                <a:cs typeface="Arial"/>
              </a:rPr>
              <a:t>參考新聞</a:t>
            </a:r>
            <a:endParaRPr lang="zh-TW" dirty="0"/>
          </a:p>
          <a:p>
            <a:pPr algn="r"/>
            <a:r>
              <a:rPr lang="zh-TW" altLang="en-US" sz="1050" dirty="0">
                <a:hlinkClick r:id="rId3"/>
              </a:rPr>
              <a:t>研調：</a:t>
            </a:r>
            <a:r>
              <a:rPr lang="en-US" altLang="zh-TW" sz="1050" dirty="0">
                <a:hlinkClick r:id="rId3"/>
              </a:rPr>
              <a:t>Q3</a:t>
            </a:r>
            <a:r>
              <a:rPr lang="zh-TW" altLang="en-US" sz="1050" dirty="0">
                <a:hlinkClick r:id="rId3"/>
              </a:rPr>
              <a:t>全球</a:t>
            </a:r>
            <a:r>
              <a:rPr lang="en-US" altLang="zh-TW" sz="1050" dirty="0">
                <a:hlinkClick r:id="rId3"/>
              </a:rPr>
              <a:t>Enterprise SSD</a:t>
            </a:r>
            <a:r>
              <a:rPr lang="zh-TW" altLang="en-US" sz="1050" dirty="0">
                <a:hlinkClick r:id="rId3"/>
              </a:rPr>
              <a:t>均價料季跌約</a:t>
            </a:r>
            <a:r>
              <a:rPr lang="en-US" altLang="zh-TW" sz="1050" dirty="0">
                <a:hlinkClick r:id="rId3"/>
              </a:rPr>
              <a:t>15%-</a:t>
            </a:r>
            <a:r>
              <a:rPr lang="zh-TW" altLang="en-US" sz="1050" dirty="0">
                <a:hlinkClick r:id="rId3"/>
              </a:rPr>
              <a:t>新聞內容</a:t>
            </a:r>
            <a:r>
              <a:rPr lang="en-US" altLang="zh-TW" sz="1050" dirty="0">
                <a:hlinkClick r:id="rId3"/>
              </a:rPr>
              <a:t>-</a:t>
            </a:r>
            <a:r>
              <a:rPr lang="zh-TW" altLang="en-US" sz="1050" dirty="0">
                <a:hlinkClick r:id="rId3"/>
              </a:rPr>
              <a:t>基金</a:t>
            </a:r>
            <a:r>
              <a:rPr lang="en-US" altLang="zh-TW" sz="1050" dirty="0">
                <a:hlinkClick r:id="rId3"/>
              </a:rPr>
              <a:t>-</a:t>
            </a:r>
            <a:r>
              <a:rPr lang="en-US" altLang="zh-TW" sz="1050" dirty="0" err="1">
                <a:hlinkClick r:id="rId3"/>
              </a:rPr>
              <a:t>MoneyDJ</a:t>
            </a:r>
            <a:r>
              <a:rPr lang="zh-TW" altLang="en-US" sz="1050" dirty="0">
                <a:hlinkClick r:id="rId3"/>
              </a:rPr>
              <a:t>理財網</a:t>
            </a:r>
            <a:endParaRPr lang="zh-TW" altLang="en-US" sz="1050" dirty="0">
              <a:cs typeface="Arial"/>
              <a:hlinkClick r:id="rId3"/>
            </a:endParaRPr>
          </a:p>
          <a:p>
            <a:pPr algn="r"/>
            <a:r>
              <a:rPr lang="zh-TW" sz="1050" dirty="0">
                <a:ea typeface="+mn-lt"/>
                <a:cs typeface="+mn-lt"/>
                <a:hlinkClick r:id="rId4"/>
              </a:rPr>
              <a:t>企業市場仍改不了生態，第二季 HDD 硬碟出貨量年減 33% | TechNews 科技新報</a:t>
            </a:r>
            <a:endParaRPr lang="zh-TW" dirty="0">
              <a:cs typeface="Arial"/>
            </a:endParaRPr>
          </a:p>
        </p:txBody>
      </p:sp>
      <p:pic>
        <p:nvPicPr>
          <p:cNvPr id="6" name="圖片 5" descr="一張含有 文字, 螢幕擷取畫面, 字型, 數字 的圖片&#10;&#10;自動產生的描述">
            <a:extLst>
              <a:ext uri="{FF2B5EF4-FFF2-40B4-BE49-F238E27FC236}">
                <a16:creationId xmlns:a16="http://schemas.microsoft.com/office/drawing/2014/main" id="{01E22F5A-0EF6-879D-394C-1AAC252143EA}"/>
              </a:ext>
            </a:extLst>
          </p:cNvPr>
          <p:cNvPicPr>
            <a:picLocks noChangeAspect="1"/>
          </p:cNvPicPr>
          <p:nvPr/>
        </p:nvPicPr>
        <p:blipFill>
          <a:blip r:embed="rId5"/>
          <a:stretch>
            <a:fillRect/>
          </a:stretch>
        </p:blipFill>
        <p:spPr>
          <a:xfrm>
            <a:off x="1263502" y="3593521"/>
            <a:ext cx="7005083" cy="2436627"/>
          </a:xfrm>
          <a:prstGeom prst="rect">
            <a:avLst/>
          </a:prstGeom>
        </p:spPr>
      </p:pic>
      <p:sp>
        <p:nvSpPr>
          <p:cNvPr id="8" name="文字方塊 7">
            <a:extLst>
              <a:ext uri="{FF2B5EF4-FFF2-40B4-BE49-F238E27FC236}">
                <a16:creationId xmlns:a16="http://schemas.microsoft.com/office/drawing/2014/main" id="{3EF31C4E-9ED9-AD91-E9A2-8FECC6C59F8A}"/>
              </a:ext>
            </a:extLst>
          </p:cNvPr>
          <p:cNvSpPr txBox="1"/>
          <p:nvPr/>
        </p:nvSpPr>
        <p:spPr>
          <a:xfrm>
            <a:off x="5318051" y="587626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sz="1200" b="1">
                <a:solidFill>
                  <a:srgbClr val="444444"/>
                </a:solidFill>
                <a:latin typeface="Microsoft JhengHei"/>
                <a:ea typeface="Microsoft JhengHei"/>
              </a:rPr>
              <a:t>圖片來源：</a:t>
            </a:r>
            <a:r>
              <a:rPr lang="zh-TW" sz="1200" b="1">
                <a:solidFill>
                  <a:srgbClr val="FF1BA1"/>
                </a:solidFill>
                <a:latin typeface="Microsoft JhengHei"/>
                <a:ea typeface="Microsoft JhengHei"/>
                <a:hlinkClick r:id="rId6"/>
              </a:rPr>
              <a:t>Storage Newsl</a:t>
            </a:r>
            <a:r>
              <a:rPr lang="en-US" altLang="zh-TW" sz="1200" b="1">
                <a:solidFill>
                  <a:srgbClr val="FF1BA1"/>
                </a:solidFill>
                <a:latin typeface="Microsoft JhengHei"/>
                <a:ea typeface="Microsoft JhengHei"/>
                <a:hlinkClick r:id="rId6"/>
              </a:rPr>
              <a:t>et</a:t>
            </a:r>
            <a:r>
              <a:rPr lang="zh-TW" sz="1200" b="1">
                <a:solidFill>
                  <a:srgbClr val="FF1BA1"/>
                </a:solidFill>
                <a:latin typeface="Microsoft JhengHei"/>
                <a:ea typeface="Microsoft JhengHei"/>
                <a:hlinkClick r:id="rId6"/>
              </a:rPr>
              <a:t>ter</a:t>
            </a:r>
            <a:r>
              <a:rPr lang="zh-TW" sz="1200" b="1">
                <a:solidFill>
                  <a:srgbClr val="444444"/>
                </a:solidFill>
                <a:latin typeface="Microsoft JhengHei"/>
                <a:ea typeface="Microsoft JhengHei"/>
              </a:rPr>
              <a:t> </a:t>
            </a:r>
            <a:r>
              <a:rPr lang="zh-TW" sz="1400">
                <a:latin typeface="Microsoft JhengHei"/>
                <a:ea typeface="Microsoft JhengHei"/>
              </a:rPr>
              <a:t>​</a:t>
            </a:r>
            <a:endParaRPr lang="zh-TW" altLang="en-US">
              <a:cs typeface="Arial"/>
            </a:endParaRPr>
          </a:p>
        </p:txBody>
      </p:sp>
    </p:spTree>
    <p:extLst>
      <p:ext uri="{BB962C8B-B14F-4D97-AF65-F5344CB8AC3E}">
        <p14:creationId xmlns:p14="http://schemas.microsoft.com/office/powerpoint/2010/main" val="1033994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69"/>
          </a:xfrm>
        </p:spPr>
        <p:txBody>
          <a:bodyPr>
            <a:normAutofit/>
          </a:bodyPr>
          <a:lstStyle/>
          <a:p>
            <a:r>
              <a:rPr lang="en-US">
                <a:latin typeface="+mj-lt"/>
                <a:ea typeface="+mj-ea"/>
              </a:rPr>
              <a:t>Windows Server 2022</a:t>
            </a:r>
            <a:r>
              <a:rPr lang="en-US" altLang="zh-TW">
                <a:latin typeface="+mj-lt"/>
                <a:ea typeface="+mj-ea"/>
              </a:rPr>
              <a:t> </a:t>
            </a:r>
            <a:r>
              <a:rPr lang="en-US" altLang="zh-TW" err="1">
                <a:latin typeface="+mj-lt"/>
                <a:ea typeface="+mj-ea"/>
              </a:rPr>
              <a:t>驅動程式下載</a:t>
            </a:r>
            <a:endParaRPr lang="zh-TW" altLang="en-US" err="1">
              <a:latin typeface="+mj-lt"/>
              <a:ea typeface="+mj-ea"/>
              <a:cs typeface="Arial"/>
            </a:endParaRPr>
          </a:p>
        </p:txBody>
      </p:sp>
      <p:pic>
        <p:nvPicPr>
          <p:cNvPr id="4" name="圖片 3" descr="一張含有 文字, 螢幕擷取畫面, 軟體, 網頁 的圖片&#10;&#10;自動產生的描述">
            <a:extLst>
              <a:ext uri="{FF2B5EF4-FFF2-40B4-BE49-F238E27FC236}">
                <a16:creationId xmlns:a16="http://schemas.microsoft.com/office/drawing/2014/main" id="{C622B387-CBE6-95B7-1607-1F40379C2E01}"/>
              </a:ext>
            </a:extLst>
          </p:cNvPr>
          <p:cNvPicPr>
            <a:picLocks noChangeAspect="1"/>
          </p:cNvPicPr>
          <p:nvPr/>
        </p:nvPicPr>
        <p:blipFill rotWithShape="1">
          <a:blip r:embed="rId3"/>
          <a:srcRect t="1" b="1051"/>
          <a:stretch/>
        </p:blipFill>
        <p:spPr>
          <a:xfrm>
            <a:off x="1552341" y="1973962"/>
            <a:ext cx="9087319" cy="4884037"/>
          </a:xfrm>
          <a:prstGeom prst="rect">
            <a:avLst/>
          </a:prstGeom>
        </p:spPr>
      </p:pic>
      <p:sp>
        <p:nvSpPr>
          <p:cNvPr id="14" name="文字方塊 13">
            <a:extLst>
              <a:ext uri="{FF2B5EF4-FFF2-40B4-BE49-F238E27FC236}">
                <a16:creationId xmlns:a16="http://schemas.microsoft.com/office/drawing/2014/main" id="{9EE816AB-279A-7C4A-34D9-E48037D17D22}"/>
              </a:ext>
            </a:extLst>
          </p:cNvPr>
          <p:cNvSpPr txBox="1"/>
          <p:nvPr/>
        </p:nvSpPr>
        <p:spPr>
          <a:xfrm>
            <a:off x="1460678" y="1466710"/>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t>Windows Server 2022 </a:t>
            </a:r>
            <a:r>
              <a:rPr lang="en-US" altLang="zh-TW" sz="2000" err="1"/>
              <a:t>驅動程式下載</a:t>
            </a:r>
            <a:endParaRPr lang="en-US" altLang="zh-TW" sz="2000"/>
          </a:p>
        </p:txBody>
      </p:sp>
      <p:sp>
        <p:nvSpPr>
          <p:cNvPr id="7" name="矩形 6">
            <a:extLst>
              <a:ext uri="{FF2B5EF4-FFF2-40B4-BE49-F238E27FC236}">
                <a16:creationId xmlns:a16="http://schemas.microsoft.com/office/drawing/2014/main" id="{40C2D604-0CD3-60C3-A961-28FE74FAA681}"/>
              </a:ext>
            </a:extLst>
          </p:cNvPr>
          <p:cNvSpPr/>
          <p:nvPr/>
        </p:nvSpPr>
        <p:spPr>
          <a:xfrm>
            <a:off x="2096319" y="4818105"/>
            <a:ext cx="5280182" cy="591221"/>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E5B2F9B2-11A0-9D53-A829-D20AED98A1B5}"/>
              </a:ext>
            </a:extLst>
          </p:cNvPr>
          <p:cNvSpPr/>
          <p:nvPr/>
        </p:nvSpPr>
        <p:spPr>
          <a:xfrm>
            <a:off x="2096319" y="5531738"/>
            <a:ext cx="5266506" cy="573185"/>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FE015503-0F1F-110F-8D77-2409ACF80D8F}"/>
              </a:ext>
            </a:extLst>
          </p:cNvPr>
          <p:cNvSpPr txBox="1"/>
          <p:nvPr/>
        </p:nvSpPr>
        <p:spPr>
          <a:xfrm>
            <a:off x="7376500" y="4818245"/>
            <a:ext cx="2567599" cy="338554"/>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dirty="0">
                <a:solidFill>
                  <a:schemeClr val="bg1"/>
                </a:solidFill>
                <a:cs typeface="Arial"/>
              </a:rPr>
              <a:t>Step 1: </a:t>
            </a:r>
            <a:r>
              <a:rPr lang="en-US" altLang="zh-TW" sz="1600" b="1" dirty="0" err="1">
                <a:solidFill>
                  <a:schemeClr val="bg1"/>
                </a:solidFill>
                <a:cs typeface="Arial"/>
              </a:rPr>
              <a:t>先安裝驅動程式包</a:t>
            </a:r>
            <a:endParaRPr lang="en-US" altLang="zh-TW" sz="1600" b="1" dirty="0">
              <a:solidFill>
                <a:schemeClr val="bg1"/>
              </a:solidFill>
              <a:cs typeface="Arial"/>
            </a:endParaRPr>
          </a:p>
        </p:txBody>
      </p:sp>
      <p:sp>
        <p:nvSpPr>
          <p:cNvPr id="11" name="文字方塊 10">
            <a:extLst>
              <a:ext uri="{FF2B5EF4-FFF2-40B4-BE49-F238E27FC236}">
                <a16:creationId xmlns:a16="http://schemas.microsoft.com/office/drawing/2014/main" id="{E6C713BA-F856-9FF0-3644-3B145D813C3A}"/>
              </a:ext>
            </a:extLst>
          </p:cNvPr>
          <p:cNvSpPr txBox="1"/>
          <p:nvPr/>
        </p:nvSpPr>
        <p:spPr>
          <a:xfrm>
            <a:off x="7376499" y="5538578"/>
            <a:ext cx="3263159" cy="338554"/>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2: </a:t>
            </a:r>
            <a:r>
              <a:rPr lang="en-US" altLang="zh-TW" sz="1600" b="1" err="1">
                <a:solidFill>
                  <a:schemeClr val="bg1"/>
                </a:solidFill>
                <a:cs typeface="Arial"/>
              </a:rPr>
              <a:t>再安裝</a:t>
            </a:r>
            <a:r>
              <a:rPr lang="en-US" altLang="zh-TW" sz="1600" b="1">
                <a:solidFill>
                  <a:schemeClr val="bg1"/>
                </a:solidFill>
                <a:cs typeface="Arial"/>
              </a:rPr>
              <a:t> Intel® </a:t>
            </a:r>
            <a:r>
              <a:rPr lang="en-US" altLang="zh-TW" sz="1600" b="1" err="1">
                <a:solidFill>
                  <a:schemeClr val="bg1"/>
                </a:solidFill>
                <a:cs typeface="Arial"/>
              </a:rPr>
              <a:t>PROSet</a:t>
            </a:r>
            <a:r>
              <a:rPr lang="en-US" altLang="zh-TW" sz="1600" b="1">
                <a:solidFill>
                  <a:schemeClr val="bg1"/>
                </a:solidFill>
                <a:cs typeface="Arial"/>
              </a:rPr>
              <a:t> 包</a:t>
            </a:r>
          </a:p>
        </p:txBody>
      </p:sp>
    </p:spTree>
    <p:extLst>
      <p:ext uri="{BB962C8B-B14F-4D97-AF65-F5344CB8AC3E}">
        <p14:creationId xmlns:p14="http://schemas.microsoft.com/office/powerpoint/2010/main" val="256275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字型, 數字 的圖片&#10;&#10;自動產生的描述">
            <a:extLst>
              <a:ext uri="{FF2B5EF4-FFF2-40B4-BE49-F238E27FC236}">
                <a16:creationId xmlns:a16="http://schemas.microsoft.com/office/drawing/2014/main" id="{625AB048-6A70-AABA-B63A-35A4A10FCB57}"/>
              </a:ext>
            </a:extLst>
          </p:cNvPr>
          <p:cNvPicPr>
            <a:picLocks noChangeAspect="1"/>
          </p:cNvPicPr>
          <p:nvPr/>
        </p:nvPicPr>
        <p:blipFill rotWithShape="1">
          <a:blip r:embed="rId3"/>
          <a:srcRect l="5448" r="35014"/>
          <a:stretch/>
        </p:blipFill>
        <p:spPr>
          <a:xfrm>
            <a:off x="1565453" y="1892307"/>
            <a:ext cx="5444766" cy="4965693"/>
          </a:xfrm>
          <a:prstGeom prst="rect">
            <a:avLst/>
          </a:prstGeom>
        </p:spPr>
      </p:pic>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69"/>
          </a:xfrm>
        </p:spPr>
        <p:txBody>
          <a:bodyPr>
            <a:normAutofit/>
          </a:bodyPr>
          <a:lstStyle/>
          <a:p>
            <a:r>
              <a:rPr lang="en-US">
                <a:latin typeface="+mj-lt"/>
                <a:ea typeface="+mj-ea"/>
              </a:rPr>
              <a:t>Ubuntu</a:t>
            </a:r>
            <a:r>
              <a:rPr lang="en-US" altLang="zh-TW">
                <a:latin typeface="+mj-lt"/>
                <a:ea typeface="+mj-ea"/>
              </a:rPr>
              <a:t> </a:t>
            </a:r>
            <a:r>
              <a:rPr lang="en-US" altLang="zh-TW" err="1">
                <a:latin typeface="+mj-lt"/>
                <a:ea typeface="+mj-ea"/>
              </a:rPr>
              <a:t>驅動程式下載</a:t>
            </a:r>
            <a:endParaRPr lang="zh-TW" altLang="en-US">
              <a:latin typeface="+mj-lt"/>
              <a:ea typeface="+mj-ea"/>
              <a:cs typeface="Arial"/>
            </a:endParaRPr>
          </a:p>
        </p:txBody>
      </p:sp>
      <p:sp>
        <p:nvSpPr>
          <p:cNvPr id="14" name="文字方塊 13">
            <a:extLst>
              <a:ext uri="{FF2B5EF4-FFF2-40B4-BE49-F238E27FC236}">
                <a16:creationId xmlns:a16="http://schemas.microsoft.com/office/drawing/2014/main" id="{9EE816AB-279A-7C4A-34D9-E48037D17D22}"/>
              </a:ext>
            </a:extLst>
          </p:cNvPr>
          <p:cNvSpPr txBox="1"/>
          <p:nvPr/>
        </p:nvSpPr>
        <p:spPr>
          <a:xfrm>
            <a:off x="1460678" y="1425883"/>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t>Ubuntu </a:t>
            </a:r>
            <a:r>
              <a:rPr lang="en-US" altLang="zh-TW" sz="2000" err="1"/>
              <a:t>驅動程式下載</a:t>
            </a:r>
            <a:endParaRPr lang="en-US" altLang="zh-TW" sz="2000"/>
          </a:p>
        </p:txBody>
      </p:sp>
      <p:sp>
        <p:nvSpPr>
          <p:cNvPr id="5" name="矩形 4">
            <a:extLst>
              <a:ext uri="{FF2B5EF4-FFF2-40B4-BE49-F238E27FC236}">
                <a16:creationId xmlns:a16="http://schemas.microsoft.com/office/drawing/2014/main" id="{5E7B925F-8FA9-5D8A-27B9-9D6B3B69C8C1}"/>
              </a:ext>
            </a:extLst>
          </p:cNvPr>
          <p:cNvSpPr/>
          <p:nvPr/>
        </p:nvSpPr>
        <p:spPr>
          <a:xfrm>
            <a:off x="1609281" y="5465136"/>
            <a:ext cx="5338471" cy="590106"/>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CBA63248-8943-B713-8B77-C05E9713C876}"/>
              </a:ext>
            </a:extLst>
          </p:cNvPr>
          <p:cNvSpPr txBox="1"/>
          <p:nvPr/>
        </p:nvSpPr>
        <p:spPr>
          <a:xfrm>
            <a:off x="6947751" y="5465136"/>
            <a:ext cx="2424849" cy="338554"/>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err="1">
                <a:solidFill>
                  <a:schemeClr val="bg1"/>
                </a:solidFill>
                <a:cs typeface="Arial"/>
              </a:rPr>
              <a:t>點擊下載驅動程式安裝包</a:t>
            </a:r>
            <a:endParaRPr lang="en-US" altLang="zh-TW" sz="1600" b="1" err="1">
              <a:solidFill>
                <a:schemeClr val="bg1"/>
              </a:solidFill>
              <a:latin typeface="Arial"/>
              <a:ea typeface="微軟正黑體"/>
              <a:cs typeface="Arial"/>
            </a:endParaRPr>
          </a:p>
        </p:txBody>
      </p:sp>
    </p:spTree>
    <p:extLst>
      <p:ext uri="{BB962C8B-B14F-4D97-AF65-F5344CB8AC3E}">
        <p14:creationId xmlns:p14="http://schemas.microsoft.com/office/powerpoint/2010/main" val="1066178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7112341" y="1604398"/>
            <a:ext cx="4019948" cy="646331"/>
          </a:xfrm>
          <a:prstGeom prst="rect">
            <a:avLst/>
          </a:prstGeom>
          <a:noFill/>
        </p:spPr>
        <p:txBody>
          <a:bodyPr wrap="square" lIns="91440" tIns="45720" rIns="91440" bIns="45720" rtlCol="0" anchor="t">
            <a:spAutoFit/>
          </a:bodyPr>
          <a:lstStyle/>
          <a:p>
            <a:r>
              <a:rPr lang="en-US" altLang="zh-TW"/>
              <a:t>QXG-25G2SF-E810</a:t>
            </a:r>
            <a:r>
              <a:rPr lang="zh-TW" altLang="en-US"/>
              <a:t> 享有 </a:t>
            </a:r>
            <a:r>
              <a:rPr lang="en-US" altLang="zh-TW"/>
              <a:t>3 </a:t>
            </a:r>
            <a:r>
              <a:rPr lang="zh-TW" altLang="en-US"/>
              <a:t>年的免費產品保固。</a:t>
            </a:r>
            <a:endParaRPr lang="zh-TW" altLang="en-US">
              <a:cs typeface="Arial"/>
            </a:endParaRPr>
          </a:p>
        </p:txBody>
      </p:sp>
      <p:sp>
        <p:nvSpPr>
          <p:cNvPr id="2" name="標題 1">
            <a:extLst>
              <a:ext uri="{FF2B5EF4-FFF2-40B4-BE49-F238E27FC236}">
                <a16:creationId xmlns:a16="http://schemas.microsoft.com/office/drawing/2014/main" id="{B37B7F20-1B80-15C9-67EE-2931BDFE98B1}"/>
              </a:ext>
            </a:extLst>
          </p:cNvPr>
          <p:cNvSpPr>
            <a:spLocks noGrp="1"/>
          </p:cNvSpPr>
          <p:nvPr>
            <p:ph type="title" idx="4294967295"/>
          </p:nvPr>
        </p:nvSpPr>
        <p:spPr>
          <a:xfrm>
            <a:off x="0" y="1"/>
            <a:ext cx="12192000" cy="1198406"/>
          </a:xfrm>
        </p:spPr>
        <p:txBody>
          <a:bodyPr>
            <a:normAutofit/>
          </a:bodyPr>
          <a:lstStyle/>
          <a:p>
            <a:pPr algn="ctr">
              <a:lnSpc>
                <a:spcPct val="100000"/>
              </a:lnSpc>
            </a:pPr>
            <a:r>
              <a:rPr lang="en-US" altLang="zh-TW" sz="4000" b="1" dirty="0">
                <a:solidFill>
                  <a:srgbClr val="293237"/>
                </a:solidFill>
              </a:rPr>
              <a:t>QXG-25G2SF-E810 </a:t>
            </a:r>
            <a:r>
              <a:rPr lang="zh-TW" altLang="en-US" sz="4000" b="1" dirty="0">
                <a:solidFill>
                  <a:srgbClr val="293237"/>
                </a:solidFill>
              </a:rPr>
              <a:t>享有 </a:t>
            </a:r>
            <a:r>
              <a:rPr lang="en-US" altLang="zh-TW" sz="4000" b="1" dirty="0">
                <a:solidFill>
                  <a:srgbClr val="293237"/>
                </a:solidFill>
              </a:rPr>
              <a:t>3 </a:t>
            </a:r>
            <a:r>
              <a:rPr lang="zh-TW" altLang="en-US" sz="4000" b="1" dirty="0">
                <a:solidFill>
                  <a:srgbClr val="293237"/>
                </a:solidFill>
              </a:rPr>
              <a:t>年的免費產品保固</a:t>
            </a:r>
          </a:p>
        </p:txBody>
      </p:sp>
      <p:sp>
        <p:nvSpPr>
          <p:cNvPr id="5" name="文字方塊 4">
            <a:extLst>
              <a:ext uri="{FF2B5EF4-FFF2-40B4-BE49-F238E27FC236}">
                <a16:creationId xmlns:a16="http://schemas.microsoft.com/office/drawing/2014/main" id="{69EA5B5A-7319-AB46-8FC4-C7487FC76FD6}"/>
              </a:ext>
            </a:extLst>
          </p:cNvPr>
          <p:cNvSpPr txBox="1"/>
          <p:nvPr/>
        </p:nvSpPr>
        <p:spPr>
          <a:xfrm>
            <a:off x="7112340" y="2413754"/>
            <a:ext cx="31986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dirty="0">
                <a:cs typeface="Arial"/>
              </a:rPr>
              <a:t>知道更多: </a:t>
            </a:r>
            <a:r>
              <a:rPr lang="zh-TW" b="1" dirty="0">
                <a:solidFill>
                  <a:srgbClr val="5B9BD5"/>
                </a:solidFill>
                <a:ea typeface="+mn-lt"/>
                <a:cs typeface="+mn-lt"/>
                <a:hlinkClick r:id="rId3">
                  <a:extLst>
                    <a:ext uri="{A12FA001-AC4F-418D-AE19-62706E023703}">
                      <ahyp:hlinkClr xmlns:ahyp="http://schemas.microsoft.com/office/drawing/2018/hyperlinkcolor" val="tx"/>
                    </a:ext>
                  </a:extLst>
                </a:hlinkClick>
              </a:rPr>
              <a:t>QNAP 保固服務</a:t>
            </a:r>
            <a:endParaRPr lang="zh-TW" altLang="en-US" b="1" dirty="0">
              <a:solidFill>
                <a:srgbClr val="5B9BD5"/>
              </a:solidFill>
            </a:endParaRPr>
          </a:p>
        </p:txBody>
      </p:sp>
      <p:sp>
        <p:nvSpPr>
          <p:cNvPr id="6" name="文字方塊 5">
            <a:extLst>
              <a:ext uri="{FF2B5EF4-FFF2-40B4-BE49-F238E27FC236}">
                <a16:creationId xmlns:a16="http://schemas.microsoft.com/office/drawing/2014/main" id="{577E4930-1127-68C6-BFD8-78198D11576B}"/>
              </a:ext>
            </a:extLst>
          </p:cNvPr>
          <p:cNvSpPr txBox="1"/>
          <p:nvPr/>
        </p:nvSpPr>
        <p:spPr>
          <a:xfrm>
            <a:off x="7112340" y="2946112"/>
            <a:ext cx="4806757" cy="584775"/>
          </a:xfrm>
          <a:prstGeom prst="rect">
            <a:avLst/>
          </a:prstGeom>
          <a:solidFill>
            <a:srgbClr val="CCECFF"/>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cs typeface="Arial"/>
              </a:rPr>
              <a:t>QNAP-</a:t>
            </a:r>
            <a:r>
              <a:rPr lang="en-US" altLang="zh-TW" sz="1600" err="1">
                <a:cs typeface="Arial"/>
              </a:rPr>
              <a:t>保固服務網址</a:t>
            </a:r>
            <a:endParaRPr lang="en-US" altLang="zh-TW" sz="1600"/>
          </a:p>
          <a:p>
            <a:r>
              <a:rPr lang="en-US" sz="1600">
                <a:ea typeface="+mn-lt"/>
                <a:cs typeface="+mn-lt"/>
              </a:rPr>
              <a:t>https://www.qnap.com/service/product-warranty/go/</a:t>
            </a:r>
            <a:endParaRPr lang="en-US">
              <a:ea typeface="+mn-lt"/>
              <a:cs typeface="+mn-lt"/>
            </a:endParaRPr>
          </a:p>
        </p:txBody>
      </p:sp>
    </p:spTree>
    <p:extLst>
      <p:ext uri="{BB962C8B-B14F-4D97-AF65-F5344CB8AC3E}">
        <p14:creationId xmlns:p14="http://schemas.microsoft.com/office/powerpoint/2010/main" val="306986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69"/>
          </a:xfrm>
        </p:spPr>
        <p:txBody>
          <a:bodyPr>
            <a:normAutofit/>
          </a:bodyPr>
          <a:lstStyle/>
          <a:p>
            <a:r>
              <a:rPr lang="en-US" altLang="zh-TW">
                <a:latin typeface="+mj-lt"/>
                <a:ea typeface="+mj-ea"/>
              </a:rPr>
              <a:t>QXG-25G2SF-E810 </a:t>
            </a:r>
            <a:r>
              <a:rPr lang="zh-TW" altLang="en-US">
                <a:latin typeface="+mj-lt"/>
                <a:ea typeface="+mj-ea"/>
              </a:rPr>
              <a:t>產品相容性查詢</a:t>
            </a:r>
          </a:p>
        </p:txBody>
      </p:sp>
      <p:sp>
        <p:nvSpPr>
          <p:cNvPr id="3" name="文字方塊 2">
            <a:extLst>
              <a:ext uri="{FF2B5EF4-FFF2-40B4-BE49-F238E27FC236}">
                <a16:creationId xmlns:a16="http://schemas.microsoft.com/office/drawing/2014/main" id="{6DB1A9B0-8C05-4BA1-7EBB-082DDD5E55F8}"/>
              </a:ext>
            </a:extLst>
          </p:cNvPr>
          <p:cNvSpPr txBox="1"/>
          <p:nvPr/>
        </p:nvSpPr>
        <p:spPr>
          <a:xfrm>
            <a:off x="6566521" y="1841606"/>
            <a:ext cx="404568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t>Step 1: </a:t>
            </a:r>
            <a:r>
              <a:rPr lang="zh-TW" sz="2000"/>
              <a:t>前往</a:t>
            </a:r>
            <a:r>
              <a:rPr lang="zh-TW" altLang="en-US" sz="2000"/>
              <a:t> </a:t>
            </a:r>
            <a:r>
              <a:rPr lang="zh-TW" altLang="en-US" sz="2000" b="1">
                <a:solidFill>
                  <a:srgbClr val="5B9BD5"/>
                </a:solidFill>
                <a:cs typeface="+mn-lt"/>
                <a:hlinkClick r:id="rId3">
                  <a:extLst>
                    <a:ext uri="{A12FA001-AC4F-418D-AE19-62706E023703}">
                      <ahyp:hlinkClr xmlns:ahyp="http://schemas.microsoft.com/office/drawing/2018/hyperlinkcolor" val="tx"/>
                    </a:ext>
                  </a:extLst>
                </a:hlinkClick>
              </a:rPr>
              <a:t>相容性列表 </a:t>
            </a:r>
            <a:r>
              <a:rPr lang="en-US" altLang="zh-TW" sz="2000" b="1">
                <a:solidFill>
                  <a:srgbClr val="5B9BD5"/>
                </a:solidFill>
                <a:cs typeface="+mn-lt"/>
                <a:hlinkClick r:id="rId3">
                  <a:extLst>
                    <a:ext uri="{A12FA001-AC4F-418D-AE19-62706E023703}">
                      <ahyp:hlinkClr xmlns:ahyp="http://schemas.microsoft.com/office/drawing/2018/hyperlinkcolor" val="tx"/>
                    </a:ext>
                  </a:extLst>
                </a:hlinkClick>
              </a:rPr>
              <a:t>-</a:t>
            </a:r>
            <a:r>
              <a:rPr lang="zh-TW" altLang="en-US" sz="2000" b="1">
                <a:solidFill>
                  <a:srgbClr val="5B9BD5"/>
                </a:solidFill>
                <a:cs typeface="+mn-lt"/>
                <a:hlinkClick r:id="rId3">
                  <a:extLst>
                    <a:ext uri="{A12FA001-AC4F-418D-AE19-62706E023703}">
                      <ahyp:hlinkClr xmlns:ahyp="http://schemas.microsoft.com/office/drawing/2018/hyperlinkcolor" val="tx"/>
                    </a:ext>
                  </a:extLst>
                </a:hlinkClick>
              </a:rPr>
              <a:t> </a:t>
            </a:r>
            <a:r>
              <a:rPr lang="en-US" altLang="zh-TW" sz="2000" b="1">
                <a:solidFill>
                  <a:srgbClr val="5B9BD5"/>
                </a:solidFill>
                <a:cs typeface="+mn-lt"/>
                <a:hlinkClick r:id="rId3">
                  <a:extLst>
                    <a:ext uri="{A12FA001-AC4F-418D-AE19-62706E023703}">
                      <ahyp:hlinkClr xmlns:ahyp="http://schemas.microsoft.com/office/drawing/2018/hyperlinkcolor" val="tx"/>
                    </a:ext>
                  </a:extLst>
                </a:hlinkClick>
              </a:rPr>
              <a:t>QNAP</a:t>
            </a:r>
            <a:r>
              <a:rPr lang="zh-TW" sz="2000"/>
              <a:t>，選擇依裝置檢索。</a:t>
            </a:r>
          </a:p>
        </p:txBody>
      </p:sp>
      <p:pic>
        <p:nvPicPr>
          <p:cNvPr id="7" name="圖片 6" descr="一張含有 文字, 螢幕擷取畫面, 網站, 軟體 的圖片&#10;&#10;自動產生的描述">
            <a:extLst>
              <a:ext uri="{FF2B5EF4-FFF2-40B4-BE49-F238E27FC236}">
                <a16:creationId xmlns:a16="http://schemas.microsoft.com/office/drawing/2014/main" id="{1DB82901-4F8A-C7ED-A95E-F790B17FC404}"/>
              </a:ext>
            </a:extLst>
          </p:cNvPr>
          <p:cNvPicPr>
            <a:picLocks noChangeAspect="1"/>
          </p:cNvPicPr>
          <p:nvPr/>
        </p:nvPicPr>
        <p:blipFill>
          <a:blip r:embed="rId4"/>
          <a:stretch>
            <a:fillRect/>
          </a:stretch>
        </p:blipFill>
        <p:spPr>
          <a:xfrm>
            <a:off x="1327416" y="1517640"/>
            <a:ext cx="4869565" cy="5340360"/>
          </a:xfrm>
          <a:prstGeom prst="rect">
            <a:avLst/>
          </a:prstGeom>
        </p:spPr>
      </p:pic>
      <p:sp>
        <p:nvSpPr>
          <p:cNvPr id="9" name="文字方塊 8">
            <a:extLst>
              <a:ext uri="{FF2B5EF4-FFF2-40B4-BE49-F238E27FC236}">
                <a16:creationId xmlns:a16="http://schemas.microsoft.com/office/drawing/2014/main" id="{951B0F10-A513-2CA4-17C1-126C58ED46A3}"/>
              </a:ext>
            </a:extLst>
          </p:cNvPr>
          <p:cNvSpPr txBox="1"/>
          <p:nvPr/>
        </p:nvSpPr>
        <p:spPr>
          <a:xfrm>
            <a:off x="6566522" y="4308509"/>
            <a:ext cx="421076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Step 2: </a:t>
            </a:r>
            <a:r>
              <a:rPr lang="zh-TW" altLang="en-US" sz="2000"/>
              <a:t>在</a:t>
            </a:r>
            <a:r>
              <a:rPr lang="en-US" altLang="zh-TW" sz="2000"/>
              <a:t>1 – </a:t>
            </a:r>
            <a:r>
              <a:rPr lang="zh-TW" altLang="en-US" sz="2000"/>
              <a:t>裝置類型選擇您要查詢的裝置類型，以下會以擴充卡作為示範類別。</a:t>
            </a:r>
          </a:p>
        </p:txBody>
      </p:sp>
      <p:sp>
        <p:nvSpPr>
          <p:cNvPr id="4" name="文字方塊 3">
            <a:extLst>
              <a:ext uri="{FF2B5EF4-FFF2-40B4-BE49-F238E27FC236}">
                <a16:creationId xmlns:a16="http://schemas.microsoft.com/office/drawing/2014/main" id="{B603F3B1-73F6-CC43-9E3B-58AA2CFA29A2}"/>
              </a:ext>
            </a:extLst>
          </p:cNvPr>
          <p:cNvSpPr txBox="1"/>
          <p:nvPr/>
        </p:nvSpPr>
        <p:spPr>
          <a:xfrm>
            <a:off x="6566521" y="2626997"/>
            <a:ext cx="3692569" cy="584775"/>
          </a:xfrm>
          <a:prstGeom prst="rect">
            <a:avLst/>
          </a:prstGeom>
          <a:solidFill>
            <a:srgbClr val="CCECFF"/>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cs typeface="Arial"/>
              </a:rPr>
              <a:t>QNAP-</a:t>
            </a:r>
            <a:r>
              <a:rPr lang="en-US" altLang="zh-TW" sz="1600" err="1">
                <a:cs typeface="Arial"/>
              </a:rPr>
              <a:t>相容性列表短網址</a:t>
            </a:r>
            <a:endParaRPr lang="en-US" altLang="zh-TW" sz="1600"/>
          </a:p>
          <a:p>
            <a:r>
              <a:rPr lang="en-US" altLang="zh-TW" sz="1600"/>
              <a:t>https://www.qnap.com/go/compatibility/</a:t>
            </a:r>
            <a:endParaRPr lang="en-US" sz="1600"/>
          </a:p>
        </p:txBody>
      </p:sp>
    </p:spTree>
    <p:extLst>
      <p:ext uri="{BB962C8B-B14F-4D97-AF65-F5344CB8AC3E}">
        <p14:creationId xmlns:p14="http://schemas.microsoft.com/office/powerpoint/2010/main" val="679251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69"/>
          </a:xfrm>
        </p:spPr>
        <p:txBody>
          <a:bodyPr>
            <a:normAutofit/>
          </a:bodyPr>
          <a:lstStyle/>
          <a:p>
            <a:r>
              <a:rPr lang="en-US" altLang="zh-TW">
                <a:latin typeface="+mj-lt"/>
                <a:ea typeface="+mj-ea"/>
              </a:rPr>
              <a:t>QXG-25G2SF-E810 </a:t>
            </a:r>
            <a:r>
              <a:rPr lang="zh-TW" altLang="en-US">
                <a:latin typeface="+mj-lt"/>
                <a:ea typeface="+mj-ea"/>
              </a:rPr>
              <a:t>產品相容性查詢</a:t>
            </a:r>
          </a:p>
        </p:txBody>
      </p:sp>
      <p:pic>
        <p:nvPicPr>
          <p:cNvPr id="3" name="圖片 2" descr="一張含有 文字, 螢幕擷取畫面, 軟體, 網頁 的圖片&#10;&#10;自動產生的描述">
            <a:extLst>
              <a:ext uri="{FF2B5EF4-FFF2-40B4-BE49-F238E27FC236}">
                <a16:creationId xmlns:a16="http://schemas.microsoft.com/office/drawing/2014/main" id="{5516CD80-C369-763C-505D-202B58359906}"/>
              </a:ext>
            </a:extLst>
          </p:cNvPr>
          <p:cNvPicPr>
            <a:picLocks noChangeAspect="1"/>
          </p:cNvPicPr>
          <p:nvPr/>
        </p:nvPicPr>
        <p:blipFill>
          <a:blip r:embed="rId3"/>
          <a:stretch>
            <a:fillRect/>
          </a:stretch>
        </p:blipFill>
        <p:spPr>
          <a:xfrm>
            <a:off x="1522251" y="1537363"/>
            <a:ext cx="4910921" cy="5176257"/>
          </a:xfrm>
          <a:prstGeom prst="rect">
            <a:avLst/>
          </a:prstGeom>
        </p:spPr>
      </p:pic>
      <p:sp>
        <p:nvSpPr>
          <p:cNvPr id="4" name="文字方塊 3">
            <a:extLst>
              <a:ext uri="{FF2B5EF4-FFF2-40B4-BE49-F238E27FC236}">
                <a16:creationId xmlns:a16="http://schemas.microsoft.com/office/drawing/2014/main" id="{73AB338A-9404-DA5D-CFF3-3C6C21814BF4}"/>
              </a:ext>
            </a:extLst>
          </p:cNvPr>
          <p:cNvSpPr txBox="1"/>
          <p:nvPr/>
        </p:nvSpPr>
        <p:spPr>
          <a:xfrm>
            <a:off x="6433172" y="4447302"/>
            <a:ext cx="405435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t>Step 4:</a:t>
            </a:r>
            <a:r>
              <a:rPr lang="zh-TW" altLang="en-US" sz="2000" b="1"/>
              <a:t> </a:t>
            </a:r>
            <a:r>
              <a:rPr lang="zh-TW" altLang="zh-TW" sz="2000"/>
              <a:t>在下方推薦機種可以看到所有 QNAP 推出的擴充卡。</a:t>
            </a:r>
          </a:p>
        </p:txBody>
      </p:sp>
      <p:sp>
        <p:nvSpPr>
          <p:cNvPr id="8" name="文字方塊 7">
            <a:extLst>
              <a:ext uri="{FF2B5EF4-FFF2-40B4-BE49-F238E27FC236}">
                <a16:creationId xmlns:a16="http://schemas.microsoft.com/office/drawing/2014/main" id="{54C10140-466B-2232-D25B-B053977CC0B5}"/>
              </a:ext>
            </a:extLst>
          </p:cNvPr>
          <p:cNvSpPr txBox="1"/>
          <p:nvPr/>
        </p:nvSpPr>
        <p:spPr>
          <a:xfrm>
            <a:off x="6433172" y="2325256"/>
            <a:ext cx="405435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t>Step 3:</a:t>
            </a:r>
            <a:r>
              <a:rPr lang="zh-TW" altLang="en-US" sz="2000" b="1"/>
              <a:t> </a:t>
            </a:r>
            <a:r>
              <a:rPr lang="zh-TW" altLang="zh-TW" sz="2000"/>
              <a:t>在</a:t>
            </a:r>
            <a:r>
              <a:rPr lang="en-US" altLang="zh-TW" sz="2000"/>
              <a:t>2</a:t>
            </a:r>
            <a:r>
              <a:rPr lang="zh-TW" altLang="en-US" sz="2000"/>
              <a:t> </a:t>
            </a:r>
            <a:r>
              <a:rPr lang="en-US" altLang="zh-TW" sz="2000"/>
              <a:t>–</a:t>
            </a:r>
            <a:r>
              <a:rPr lang="zh-TW" altLang="en-US" sz="2000"/>
              <a:t> </a:t>
            </a:r>
            <a:r>
              <a:rPr lang="zh-TW" altLang="zh-TW" sz="2000"/>
              <a:t>廠牌選擇您想查詢的廠牌周邊裝置，以下會以 QNAP 作為示範廠牌。</a:t>
            </a:r>
          </a:p>
        </p:txBody>
      </p:sp>
    </p:spTree>
    <p:extLst>
      <p:ext uri="{BB962C8B-B14F-4D97-AF65-F5344CB8AC3E}">
        <p14:creationId xmlns:p14="http://schemas.microsoft.com/office/powerpoint/2010/main" val="1396113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35"/>
          </a:xfrm>
        </p:spPr>
        <p:txBody>
          <a:bodyPr>
            <a:normAutofit/>
          </a:bodyPr>
          <a:lstStyle/>
          <a:p>
            <a:r>
              <a:rPr lang="en-US" altLang="zh-TW">
                <a:latin typeface="+mj-lt"/>
                <a:ea typeface="+mj-ea"/>
              </a:rPr>
              <a:t>QXG-25G2SF-E810 </a:t>
            </a:r>
            <a:r>
              <a:rPr lang="zh-TW" altLang="en-US">
                <a:latin typeface="+mj-lt"/>
                <a:ea typeface="+mj-ea"/>
              </a:rPr>
              <a:t>產品相容性查詢</a:t>
            </a:r>
          </a:p>
        </p:txBody>
      </p:sp>
      <p:sp>
        <p:nvSpPr>
          <p:cNvPr id="4" name="文字方塊 3">
            <a:extLst>
              <a:ext uri="{FF2B5EF4-FFF2-40B4-BE49-F238E27FC236}">
                <a16:creationId xmlns:a16="http://schemas.microsoft.com/office/drawing/2014/main" id="{5775CAC6-1FA8-65CB-41E8-0F88F3906D00}"/>
              </a:ext>
            </a:extLst>
          </p:cNvPr>
          <p:cNvSpPr txBox="1"/>
          <p:nvPr/>
        </p:nvSpPr>
        <p:spPr>
          <a:xfrm>
            <a:off x="7519737" y="2613392"/>
            <a:ext cx="349467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dirty="0"/>
              <a:t>Step 5:</a:t>
            </a:r>
            <a:r>
              <a:rPr lang="zh-TW" altLang="zh-TW" sz="2000" b="1" dirty="0"/>
              <a:t> </a:t>
            </a:r>
            <a:r>
              <a:rPr lang="zh-TW" altLang="zh-TW" sz="2000" dirty="0"/>
              <a:t>在</a:t>
            </a:r>
            <a:r>
              <a:rPr lang="zh-TW" altLang="en-US" sz="2000" dirty="0"/>
              <a:t>推薦機種點開任一產品，</a:t>
            </a:r>
            <a:r>
              <a:rPr lang="zh-TW" sz="2000" dirty="0"/>
              <a:t>這邊以QXG-25G2SF</a:t>
            </a:r>
            <a:r>
              <a:rPr lang="en-US" altLang="zh-TW" sz="2000" dirty="0"/>
              <a:t>-E810做為示範案例，</a:t>
            </a:r>
            <a:r>
              <a:rPr lang="zh-TW" altLang="en-US" sz="2000" dirty="0"/>
              <a:t>可以看到該產品</a:t>
            </a:r>
            <a:r>
              <a:rPr lang="zh-TW" altLang="zh-TW" sz="2000" dirty="0"/>
              <a:t>的廠牌</a:t>
            </a:r>
            <a:r>
              <a:rPr lang="zh-TW" altLang="en-US" sz="2000" dirty="0"/>
              <a:t>、型號、規格</a:t>
            </a:r>
            <a:r>
              <a:rPr lang="zh-TW" altLang="zh-TW" sz="2000" dirty="0"/>
              <a:t>以</a:t>
            </a:r>
            <a:r>
              <a:rPr lang="zh-TW" altLang="en-US" sz="2000" dirty="0"/>
              <a:t>及可相容的</a:t>
            </a:r>
            <a:r>
              <a:rPr lang="zh-TW" altLang="zh-TW" sz="2000" dirty="0"/>
              <a:t> QNAP </a:t>
            </a:r>
            <a:r>
              <a:rPr lang="zh-TW" altLang="en-US" sz="2000" dirty="0"/>
              <a:t>產品</a:t>
            </a:r>
            <a:r>
              <a:rPr lang="zh-TW" altLang="zh-TW" sz="2000" dirty="0"/>
              <a:t>。</a:t>
            </a:r>
            <a:endParaRPr lang="zh-TW" altLang="en-US" sz="2000" dirty="0">
              <a:cs typeface="Arial"/>
            </a:endParaRPr>
          </a:p>
        </p:txBody>
      </p:sp>
      <p:pic>
        <p:nvPicPr>
          <p:cNvPr id="5" name="圖片 4" descr="一張含有 文字, 螢幕擷取畫面, 軟體, 陳列 的圖片&#10;&#10;自動產生的描述">
            <a:extLst>
              <a:ext uri="{FF2B5EF4-FFF2-40B4-BE49-F238E27FC236}">
                <a16:creationId xmlns:a16="http://schemas.microsoft.com/office/drawing/2014/main" id="{F3755583-4EC7-D476-52D8-184C1EB025FF}"/>
              </a:ext>
            </a:extLst>
          </p:cNvPr>
          <p:cNvPicPr>
            <a:picLocks noChangeAspect="1"/>
          </p:cNvPicPr>
          <p:nvPr/>
        </p:nvPicPr>
        <p:blipFill>
          <a:blip r:embed="rId3"/>
          <a:stretch>
            <a:fillRect/>
          </a:stretch>
        </p:blipFill>
        <p:spPr>
          <a:xfrm>
            <a:off x="1299411" y="2022962"/>
            <a:ext cx="6081963" cy="4095442"/>
          </a:xfrm>
          <a:prstGeom prst="rect">
            <a:avLst/>
          </a:prstGeom>
        </p:spPr>
      </p:pic>
      <p:sp>
        <p:nvSpPr>
          <p:cNvPr id="6" name="矩形 5">
            <a:extLst>
              <a:ext uri="{FF2B5EF4-FFF2-40B4-BE49-F238E27FC236}">
                <a16:creationId xmlns:a16="http://schemas.microsoft.com/office/drawing/2014/main" id="{8E0602D2-7205-0288-1C2A-D229C1C4333A}"/>
              </a:ext>
            </a:extLst>
          </p:cNvPr>
          <p:cNvSpPr/>
          <p:nvPr/>
        </p:nvSpPr>
        <p:spPr>
          <a:xfrm>
            <a:off x="1297907" y="2022961"/>
            <a:ext cx="6083467" cy="409544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82598085-1D03-A941-B761-BA2C23F814E3}"/>
              </a:ext>
            </a:extLst>
          </p:cNvPr>
          <p:cNvSpPr txBox="1"/>
          <p:nvPr/>
        </p:nvSpPr>
        <p:spPr>
          <a:xfrm>
            <a:off x="1297907" y="1429638"/>
            <a:ext cx="18949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800" b="1" dirty="0">
                <a:solidFill>
                  <a:srgbClr val="FF0000"/>
                </a:solidFill>
                <a:cs typeface="Arial"/>
              </a:rPr>
              <a:t>Step 5</a:t>
            </a:r>
          </a:p>
        </p:txBody>
      </p:sp>
    </p:spTree>
    <p:extLst>
      <p:ext uri="{BB962C8B-B14F-4D97-AF65-F5344CB8AC3E}">
        <p14:creationId xmlns:p14="http://schemas.microsoft.com/office/powerpoint/2010/main" val="4140113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idx="4294967295"/>
          </p:nvPr>
        </p:nvSpPr>
        <p:spPr>
          <a:xfrm>
            <a:off x="7098632" y="1945759"/>
            <a:ext cx="5093368" cy="1509237"/>
          </a:xfrm>
        </p:spPr>
        <p:txBody>
          <a:bodyPr>
            <a:noAutofit/>
          </a:bodyPr>
          <a:lstStyle/>
          <a:p>
            <a:r>
              <a:rPr lang="en-US" altLang="zh-TW" sz="4800" b="1" dirty="0">
                <a:solidFill>
                  <a:srgbClr val="293237"/>
                </a:solidFill>
              </a:rPr>
              <a:t>QXG-25G2SF-E810</a:t>
            </a:r>
            <a:r>
              <a:rPr lang="zh-TW" altLang="en-US" sz="4800" b="1" dirty="0">
                <a:solidFill>
                  <a:srgbClr val="293237"/>
                </a:solidFill>
              </a:rPr>
              <a:t> 效能實測</a:t>
            </a:r>
            <a:endParaRPr lang="en-US" altLang="zh-TW" sz="4800" b="1" dirty="0">
              <a:solidFill>
                <a:srgbClr val="293237"/>
              </a:solidFill>
            </a:endParaRPr>
          </a:p>
        </p:txBody>
      </p:sp>
    </p:spTree>
    <p:extLst>
      <p:ext uri="{BB962C8B-B14F-4D97-AF65-F5344CB8AC3E}">
        <p14:creationId xmlns:p14="http://schemas.microsoft.com/office/powerpoint/2010/main" val="1939411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F3F069DE-B0A7-EBF5-CFEF-A6785B5EE144}"/>
              </a:ext>
            </a:extLst>
          </p:cNvPr>
          <p:cNvSpPr txBox="1"/>
          <p:nvPr/>
        </p:nvSpPr>
        <p:spPr>
          <a:xfrm>
            <a:off x="7893376" y="3989977"/>
            <a:ext cx="42588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err="1">
                <a:cs typeface="Arial"/>
              </a:rPr>
              <a:t>檔案寫入以及檔案讀取</a:t>
            </a:r>
          </a:p>
        </p:txBody>
      </p:sp>
    </p:spTree>
    <p:extLst>
      <p:ext uri="{BB962C8B-B14F-4D97-AF65-F5344CB8AC3E}">
        <p14:creationId xmlns:p14="http://schemas.microsoft.com/office/powerpoint/2010/main" val="3254503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文字, 螢幕擷取畫面, Rectangle, 正方形 的圖片&#10;&#10;自動產生的描述">
            <a:extLst>
              <a:ext uri="{FF2B5EF4-FFF2-40B4-BE49-F238E27FC236}">
                <a16:creationId xmlns:a16="http://schemas.microsoft.com/office/drawing/2014/main" id="{A3187605-79CD-555A-5932-7AD143AD3E6A}"/>
              </a:ext>
            </a:extLst>
          </p:cNvPr>
          <p:cNvPicPr>
            <a:picLocks noChangeAspect="1"/>
          </p:cNvPicPr>
          <p:nvPr/>
        </p:nvPicPr>
        <p:blipFill>
          <a:blip r:embed="rId3"/>
          <a:stretch>
            <a:fillRect/>
          </a:stretch>
        </p:blipFill>
        <p:spPr>
          <a:xfrm>
            <a:off x="6519271" y="2489395"/>
            <a:ext cx="4001387" cy="2481721"/>
          </a:xfrm>
          <a:prstGeom prst="rect">
            <a:avLst/>
          </a:prstGeom>
        </p:spPr>
      </p:pic>
      <p:pic>
        <p:nvPicPr>
          <p:cNvPr id="4" name="圖片 3" descr="一張含有 文字, 螢幕擷取畫面, Rectangle, 圖表 的圖片">
            <a:extLst>
              <a:ext uri="{FF2B5EF4-FFF2-40B4-BE49-F238E27FC236}">
                <a16:creationId xmlns:a16="http://schemas.microsoft.com/office/drawing/2014/main" id="{BC150399-D00B-9953-9F14-A80CE5DF9B9F}"/>
              </a:ext>
            </a:extLst>
          </p:cNvPr>
          <p:cNvPicPr>
            <a:picLocks noChangeAspect="1"/>
          </p:cNvPicPr>
          <p:nvPr/>
        </p:nvPicPr>
        <p:blipFill>
          <a:blip r:embed="rId4"/>
          <a:stretch>
            <a:fillRect/>
          </a:stretch>
        </p:blipFill>
        <p:spPr>
          <a:xfrm>
            <a:off x="1634082" y="2492939"/>
            <a:ext cx="4010246" cy="2410838"/>
          </a:xfrm>
          <a:prstGeom prst="rect">
            <a:avLst/>
          </a:prstGeom>
        </p:spPr>
      </p:pic>
      <p:grpSp>
        <p:nvGrpSpPr>
          <p:cNvPr id="24" name="群組 23"/>
          <p:cNvGrpSpPr/>
          <p:nvPr/>
        </p:nvGrpSpPr>
        <p:grpSpPr>
          <a:xfrm>
            <a:off x="1297628" y="2822317"/>
            <a:ext cx="4127896" cy="1148350"/>
            <a:chOff x="417471" y="2746989"/>
            <a:chExt cx="4929329" cy="1015663"/>
          </a:xfrm>
        </p:grpSpPr>
        <p:sp>
          <p:nvSpPr>
            <p:cNvPr id="18" name="文字方塊 17"/>
            <p:cNvSpPr txBox="1"/>
            <p:nvPr/>
          </p:nvSpPr>
          <p:spPr>
            <a:xfrm rot="16200000">
              <a:off x="111781" y="3052679"/>
              <a:ext cx="1015663" cy="404284"/>
            </a:xfrm>
            <a:prstGeom prst="rect">
              <a:avLst/>
            </a:prstGeom>
            <a:noFill/>
          </p:spPr>
          <p:txBody>
            <a:bodyPr vert="horz" wrap="square" rtlCol="0">
              <a:spAutoFit/>
            </a:bodyPr>
            <a:lstStyle/>
            <a:p>
              <a:r>
                <a:rPr lang="en-US" altLang="zh-TW" sz="1600"/>
                <a:t>MB/s</a:t>
              </a:r>
              <a:endParaRPr lang="zh-TW" altLang="en-US" sz="1600"/>
            </a:p>
          </p:txBody>
        </p:sp>
        <p:sp>
          <p:nvSpPr>
            <p:cNvPr id="20" name="文字方塊 19"/>
            <p:cNvSpPr txBox="1"/>
            <p:nvPr/>
          </p:nvSpPr>
          <p:spPr>
            <a:xfrm>
              <a:off x="1441528" y="3226606"/>
              <a:ext cx="1699192" cy="299436"/>
            </a:xfrm>
            <a:prstGeom prst="rect">
              <a:avLst/>
            </a:prstGeom>
            <a:noFill/>
          </p:spPr>
          <p:txBody>
            <a:bodyPr wrap="square" lIns="91440" tIns="45720" rIns="91440" bIns="45720" rtlCol="0" anchor="t">
              <a:spAutoFit/>
            </a:bodyPr>
            <a:lstStyle/>
            <a:p>
              <a:pPr algn="ctr"/>
              <a:r>
                <a:rPr lang="en-US" altLang="zh-TW" sz="1600" b="1">
                  <a:solidFill>
                    <a:srgbClr val="293237"/>
                  </a:solidFill>
                </a:rPr>
                <a:t>2,954 MB/s</a:t>
              </a:r>
              <a:endParaRPr lang="zh-TW" altLang="en-US" sz="1600" b="1">
                <a:solidFill>
                  <a:srgbClr val="293237"/>
                </a:solidFill>
              </a:endParaRPr>
            </a:p>
          </p:txBody>
        </p:sp>
        <p:sp>
          <p:nvSpPr>
            <p:cNvPr id="21" name="文字方塊 20"/>
            <p:cNvSpPr txBox="1"/>
            <p:nvPr/>
          </p:nvSpPr>
          <p:spPr>
            <a:xfrm>
              <a:off x="3488897" y="3226606"/>
              <a:ext cx="1857903" cy="299436"/>
            </a:xfrm>
            <a:prstGeom prst="rect">
              <a:avLst/>
            </a:prstGeom>
            <a:noFill/>
          </p:spPr>
          <p:txBody>
            <a:bodyPr wrap="square" lIns="91440" tIns="45720" rIns="91440" bIns="45720" rtlCol="0" anchor="t">
              <a:spAutoFit/>
            </a:bodyPr>
            <a:lstStyle/>
            <a:p>
              <a:pPr algn="ctr"/>
              <a:r>
                <a:rPr lang="en-US" altLang="zh-TW" sz="1600" b="1">
                  <a:solidFill>
                    <a:srgbClr val="293237"/>
                  </a:solidFill>
                </a:rPr>
                <a:t>2,954 MB/s</a:t>
              </a:r>
              <a:endParaRPr lang="zh-TW" altLang="en-US" sz="1600" b="1">
                <a:solidFill>
                  <a:srgbClr val="293237"/>
                </a:solidFill>
              </a:endParaRPr>
            </a:p>
          </p:txBody>
        </p:sp>
      </p:grpSp>
      <p:grpSp>
        <p:nvGrpSpPr>
          <p:cNvPr id="25" name="群組 24"/>
          <p:cNvGrpSpPr/>
          <p:nvPr/>
        </p:nvGrpSpPr>
        <p:grpSpPr>
          <a:xfrm>
            <a:off x="6166377" y="2296517"/>
            <a:ext cx="4079878" cy="1660683"/>
            <a:chOff x="6401587" y="2281943"/>
            <a:chExt cx="4643173" cy="1468798"/>
          </a:xfrm>
        </p:grpSpPr>
        <p:sp>
          <p:nvSpPr>
            <p:cNvPr id="19" name="文字方塊 18"/>
            <p:cNvSpPr txBox="1"/>
            <p:nvPr/>
          </p:nvSpPr>
          <p:spPr>
            <a:xfrm rot="16200000">
              <a:off x="6086404" y="3050261"/>
              <a:ext cx="1015663" cy="385297"/>
            </a:xfrm>
            <a:prstGeom prst="rect">
              <a:avLst/>
            </a:prstGeom>
            <a:noFill/>
          </p:spPr>
          <p:txBody>
            <a:bodyPr vert="horz" wrap="square" rtlCol="0">
              <a:spAutoFit/>
            </a:bodyPr>
            <a:lstStyle/>
            <a:p>
              <a:r>
                <a:rPr lang="en-US" altLang="zh-TW" sz="1600"/>
                <a:t>MB/s</a:t>
              </a:r>
              <a:endParaRPr lang="zh-TW" altLang="en-US" sz="1600"/>
            </a:p>
          </p:txBody>
        </p:sp>
        <p:sp>
          <p:nvSpPr>
            <p:cNvPr id="22" name="文字方塊 21"/>
            <p:cNvSpPr txBox="1"/>
            <p:nvPr/>
          </p:nvSpPr>
          <p:spPr>
            <a:xfrm>
              <a:off x="7353147" y="2855357"/>
              <a:ext cx="1688902" cy="299436"/>
            </a:xfrm>
            <a:prstGeom prst="rect">
              <a:avLst/>
            </a:prstGeom>
            <a:noFill/>
          </p:spPr>
          <p:txBody>
            <a:bodyPr wrap="square" lIns="91440" tIns="45720" rIns="91440" bIns="45720" rtlCol="0" anchor="t">
              <a:spAutoFit/>
            </a:bodyPr>
            <a:lstStyle/>
            <a:p>
              <a:pPr algn="ctr"/>
              <a:r>
                <a:rPr lang="en-US" altLang="zh-TW" sz="1600" b="1">
                  <a:solidFill>
                    <a:srgbClr val="293237"/>
                  </a:solidFill>
                </a:rPr>
                <a:t>4,173 MB/s</a:t>
              </a:r>
              <a:endParaRPr lang="zh-TW" altLang="en-US" sz="1600" b="1">
                <a:solidFill>
                  <a:srgbClr val="293237"/>
                </a:solidFill>
              </a:endParaRPr>
            </a:p>
          </p:txBody>
        </p:sp>
        <p:sp>
          <p:nvSpPr>
            <p:cNvPr id="23" name="文字方塊 22"/>
            <p:cNvSpPr txBox="1"/>
            <p:nvPr/>
          </p:nvSpPr>
          <p:spPr>
            <a:xfrm>
              <a:off x="9446613" y="2281943"/>
              <a:ext cx="1598147" cy="299436"/>
            </a:xfrm>
            <a:prstGeom prst="rect">
              <a:avLst/>
            </a:prstGeom>
            <a:noFill/>
          </p:spPr>
          <p:txBody>
            <a:bodyPr wrap="square" lIns="91440" tIns="45720" rIns="91440" bIns="45720" rtlCol="0" anchor="t">
              <a:spAutoFit/>
            </a:bodyPr>
            <a:lstStyle/>
            <a:p>
              <a:pPr algn="ctr"/>
              <a:r>
                <a:rPr lang="en-US" altLang="zh-TW" sz="1600" b="1">
                  <a:solidFill>
                    <a:srgbClr val="293237"/>
                  </a:solidFill>
                </a:rPr>
                <a:t>5,908 MB/s</a:t>
              </a:r>
              <a:endParaRPr lang="zh-TW" altLang="en-US" sz="1600" b="1">
                <a:solidFill>
                  <a:srgbClr val="293237"/>
                </a:solidFill>
              </a:endParaRPr>
            </a:p>
          </p:txBody>
        </p:sp>
      </p:grpSp>
      <p:sp>
        <p:nvSpPr>
          <p:cNvPr id="26" name="文字方塊 25"/>
          <p:cNvSpPr txBox="1"/>
          <p:nvPr/>
        </p:nvSpPr>
        <p:spPr>
          <a:xfrm>
            <a:off x="1634082" y="5483500"/>
            <a:ext cx="9172281" cy="1107996"/>
          </a:xfrm>
          <a:prstGeom prst="rect">
            <a:avLst/>
          </a:prstGeom>
          <a:noFill/>
        </p:spPr>
        <p:txBody>
          <a:bodyPr wrap="square" lIns="91440" tIns="45720" rIns="91440" bIns="45720" rtlCol="0" anchor="t">
            <a:spAutoFit/>
          </a:bodyPr>
          <a:lstStyle/>
          <a:p>
            <a:pPr marL="180975" indent="-180975">
              <a:tabLst>
                <a:tab pos="180975" algn="l"/>
              </a:tabLst>
            </a:pPr>
            <a:r>
              <a:rPr lang="zh-TW" altLang="en-US" sz="1100" dirty="0"/>
              <a:t>測試環境</a:t>
            </a:r>
            <a:r>
              <a:rPr lang="en-US" altLang="zh-TW" sz="1100" dirty="0"/>
              <a:t>:</a:t>
            </a:r>
          </a:p>
          <a:p>
            <a:pPr marL="180975" indent="-180975">
              <a:buFont typeface="Arial" panose="020B0604020202020204" pitchFamily="34" charset="0"/>
              <a:buChar char="•"/>
              <a:tabLst>
                <a:tab pos="180975" algn="l"/>
              </a:tabLst>
            </a:pPr>
            <a:r>
              <a:rPr lang="en-US" altLang="zh-TW" sz="1100" dirty="0"/>
              <a:t>NAS: TVS-h874T</a:t>
            </a:r>
          </a:p>
          <a:p>
            <a:pPr marL="180975" indent="-180975">
              <a:buFont typeface="Arial" panose="020B0604020202020204" pitchFamily="34" charset="0"/>
              <a:buChar char="•"/>
              <a:tabLst>
                <a:tab pos="180975" algn="l"/>
              </a:tabLst>
            </a:pPr>
            <a:r>
              <a:rPr lang="en-US" altLang="zh-TW" sz="1100" dirty="0"/>
              <a:t>CPU: 12th Gen Intel(R) Core(TM) i7-12700, 2480 MHz (10C, 20T)</a:t>
            </a:r>
          </a:p>
          <a:p>
            <a:pPr marL="180975" indent="-180975">
              <a:buFont typeface="Arial" panose="020B0604020202020204" pitchFamily="34" charset="0"/>
              <a:buChar char="•"/>
              <a:tabLst>
                <a:tab pos="180975" algn="l"/>
              </a:tabLst>
            </a:pPr>
            <a:r>
              <a:rPr lang="en-US" altLang="zh-TW" sz="1100" dirty="0"/>
              <a:t>Volume type: Raid 5, Samsung 870 EVO 1TB x8</a:t>
            </a:r>
          </a:p>
          <a:p>
            <a:pPr marL="180975" indent="-180975">
              <a:buFont typeface="Arial" panose="020B0604020202020204" pitchFamily="34" charset="0"/>
              <a:buChar char="•"/>
              <a:tabLst>
                <a:tab pos="180975" algn="l"/>
              </a:tabLst>
            </a:pPr>
            <a:r>
              <a:rPr lang="en-US" altLang="zh-TW" sz="1100" dirty="0"/>
              <a:t>Client PC: Windows Server 2019, AMD EPYC 7232P 3.0Ghz (1290FX), 64GB RAM</a:t>
            </a:r>
          </a:p>
          <a:p>
            <a:pPr marL="180975" indent="-180975">
              <a:buFont typeface="Arial" panose="020B0604020202020204" pitchFamily="34" charset="0"/>
              <a:buChar char="•"/>
              <a:tabLst>
                <a:tab pos="180975" algn="l"/>
              </a:tabLst>
            </a:pPr>
            <a:r>
              <a:rPr lang="en-US" altLang="zh-TW" sz="1100" dirty="0" err="1"/>
              <a:t>Iometer</a:t>
            </a:r>
            <a:r>
              <a:rPr lang="en-US" altLang="zh-TW" sz="1100" dirty="0"/>
              <a:t>: RAM*4, 30-sec ramp up time, 3-min seq run time, 16 worker, 4-outstanding</a:t>
            </a:r>
          </a:p>
        </p:txBody>
      </p:sp>
      <p:sp>
        <p:nvSpPr>
          <p:cNvPr id="2" name="標題 1">
            <a:extLst>
              <a:ext uri="{FF2B5EF4-FFF2-40B4-BE49-F238E27FC236}">
                <a16:creationId xmlns:a16="http://schemas.microsoft.com/office/drawing/2014/main" id="{D8D79FFB-FFF5-F0D9-D7F4-ECDAD0E1E767}"/>
              </a:ext>
            </a:extLst>
          </p:cNvPr>
          <p:cNvSpPr>
            <a:spLocks noGrp="1"/>
          </p:cNvSpPr>
          <p:nvPr>
            <p:ph type="title"/>
          </p:nvPr>
        </p:nvSpPr>
        <p:spPr>
          <a:xfrm>
            <a:off x="743101" y="0"/>
            <a:ext cx="11448899" cy="1369059"/>
          </a:xfrm>
        </p:spPr>
        <p:txBody>
          <a:bodyPr>
            <a:normAutofit/>
          </a:bodyPr>
          <a:lstStyle/>
          <a:p>
            <a:r>
              <a:rPr lang="en-US" altLang="zh-TW">
                <a:latin typeface="+mj-lt"/>
                <a:ea typeface="+mj-ea"/>
              </a:rPr>
              <a:t>QXG-25G2SF-E810 </a:t>
            </a:r>
            <a:r>
              <a:rPr lang="zh-TW" altLang="en-US">
                <a:latin typeface="+mj-lt"/>
                <a:ea typeface="+mj-ea"/>
              </a:rPr>
              <a:t>網卡提供高速網路體驗</a:t>
            </a:r>
          </a:p>
        </p:txBody>
      </p:sp>
      <p:sp>
        <p:nvSpPr>
          <p:cNvPr id="6" name="文字方塊 5">
            <a:extLst>
              <a:ext uri="{FF2B5EF4-FFF2-40B4-BE49-F238E27FC236}">
                <a16:creationId xmlns:a16="http://schemas.microsoft.com/office/drawing/2014/main" id="{1791F8A3-C3FF-AB29-AC0B-1215D92605C0}"/>
              </a:ext>
            </a:extLst>
          </p:cNvPr>
          <p:cNvSpPr txBox="1"/>
          <p:nvPr/>
        </p:nvSpPr>
        <p:spPr>
          <a:xfrm>
            <a:off x="2417970" y="4903777"/>
            <a:ext cx="897366" cy="338554"/>
          </a:xfrm>
          <a:prstGeom prst="rect">
            <a:avLst/>
          </a:prstGeom>
          <a:noFill/>
        </p:spPr>
        <p:txBody>
          <a:bodyPr wrap="square" lIns="91440" tIns="45720" rIns="91440" bIns="45720" rtlCol="0" anchor="t">
            <a:spAutoFit/>
          </a:bodyPr>
          <a:lstStyle/>
          <a:p>
            <a:pPr algn="ctr"/>
            <a:r>
              <a:rPr lang="en-US" altLang="zh-TW" sz="1600" b="1" err="1">
                <a:solidFill>
                  <a:srgbClr val="293237"/>
                </a:solidFill>
                <a:cs typeface="Arial"/>
              </a:rPr>
              <a:t>寫入</a:t>
            </a:r>
          </a:p>
        </p:txBody>
      </p:sp>
      <p:sp>
        <p:nvSpPr>
          <p:cNvPr id="8" name="文字方塊 7">
            <a:extLst>
              <a:ext uri="{FF2B5EF4-FFF2-40B4-BE49-F238E27FC236}">
                <a16:creationId xmlns:a16="http://schemas.microsoft.com/office/drawing/2014/main" id="{80FC7C17-4ACF-92B2-2623-0B9CB523A785}"/>
              </a:ext>
            </a:extLst>
          </p:cNvPr>
          <p:cNvSpPr txBox="1"/>
          <p:nvPr/>
        </p:nvSpPr>
        <p:spPr>
          <a:xfrm>
            <a:off x="4198923" y="4903777"/>
            <a:ext cx="897366" cy="338554"/>
          </a:xfrm>
          <a:prstGeom prst="rect">
            <a:avLst/>
          </a:prstGeom>
          <a:noFill/>
        </p:spPr>
        <p:txBody>
          <a:bodyPr wrap="square" lIns="91440" tIns="45720" rIns="91440" bIns="45720" rtlCol="0" anchor="t">
            <a:spAutoFit/>
          </a:bodyPr>
          <a:lstStyle/>
          <a:p>
            <a:pPr algn="ctr"/>
            <a:r>
              <a:rPr lang="en-US" altLang="zh-TW" sz="1600" b="1" err="1">
                <a:solidFill>
                  <a:srgbClr val="293237"/>
                </a:solidFill>
                <a:cs typeface="Arial"/>
              </a:rPr>
              <a:t>讀取</a:t>
            </a:r>
            <a:endParaRPr lang="en-US" altLang="zh-TW" sz="1600" b="1">
              <a:solidFill>
                <a:srgbClr val="293237"/>
              </a:solidFill>
              <a:cs typeface="Arial"/>
            </a:endParaRPr>
          </a:p>
        </p:txBody>
      </p:sp>
      <p:sp>
        <p:nvSpPr>
          <p:cNvPr id="13" name="文字方塊 12">
            <a:extLst>
              <a:ext uri="{FF2B5EF4-FFF2-40B4-BE49-F238E27FC236}">
                <a16:creationId xmlns:a16="http://schemas.microsoft.com/office/drawing/2014/main" id="{953E18D1-D076-99DF-6EF8-C3E2EC09AED5}"/>
              </a:ext>
            </a:extLst>
          </p:cNvPr>
          <p:cNvSpPr txBox="1"/>
          <p:nvPr/>
        </p:nvSpPr>
        <p:spPr>
          <a:xfrm>
            <a:off x="7362109" y="4903777"/>
            <a:ext cx="897366" cy="338554"/>
          </a:xfrm>
          <a:prstGeom prst="rect">
            <a:avLst/>
          </a:prstGeom>
          <a:noFill/>
        </p:spPr>
        <p:txBody>
          <a:bodyPr wrap="square" lIns="91440" tIns="45720" rIns="91440" bIns="45720" rtlCol="0" anchor="t">
            <a:spAutoFit/>
          </a:bodyPr>
          <a:lstStyle/>
          <a:p>
            <a:pPr algn="ctr"/>
            <a:r>
              <a:rPr lang="en-US" altLang="zh-TW" sz="1600" b="1" err="1">
                <a:solidFill>
                  <a:srgbClr val="293237"/>
                </a:solidFill>
                <a:cs typeface="Arial"/>
              </a:rPr>
              <a:t>寫入</a:t>
            </a:r>
            <a:endParaRPr lang="en-US" altLang="zh-TW" sz="1600" b="1">
              <a:solidFill>
                <a:srgbClr val="293237"/>
              </a:solidFill>
              <a:cs typeface="Arial"/>
            </a:endParaRPr>
          </a:p>
        </p:txBody>
      </p:sp>
      <p:sp>
        <p:nvSpPr>
          <p:cNvPr id="14" name="文字方塊 13">
            <a:extLst>
              <a:ext uri="{FF2B5EF4-FFF2-40B4-BE49-F238E27FC236}">
                <a16:creationId xmlns:a16="http://schemas.microsoft.com/office/drawing/2014/main" id="{66B952B5-378A-3079-6049-31B9CF58D5AB}"/>
              </a:ext>
            </a:extLst>
          </p:cNvPr>
          <p:cNvSpPr txBox="1"/>
          <p:nvPr/>
        </p:nvSpPr>
        <p:spPr>
          <a:xfrm>
            <a:off x="9098760" y="4903777"/>
            <a:ext cx="897366" cy="338554"/>
          </a:xfrm>
          <a:prstGeom prst="rect">
            <a:avLst/>
          </a:prstGeom>
          <a:noFill/>
        </p:spPr>
        <p:txBody>
          <a:bodyPr wrap="square" lIns="91440" tIns="45720" rIns="91440" bIns="45720" rtlCol="0" anchor="t">
            <a:spAutoFit/>
          </a:bodyPr>
          <a:lstStyle/>
          <a:p>
            <a:pPr algn="ctr"/>
            <a:r>
              <a:rPr lang="en-US" altLang="zh-TW" sz="1600" b="1" err="1">
                <a:solidFill>
                  <a:srgbClr val="293237"/>
                </a:solidFill>
                <a:cs typeface="Arial"/>
              </a:rPr>
              <a:t>讀取</a:t>
            </a:r>
          </a:p>
        </p:txBody>
      </p:sp>
      <p:sp>
        <p:nvSpPr>
          <p:cNvPr id="27" name="文字方塊 26">
            <a:extLst>
              <a:ext uri="{FF2B5EF4-FFF2-40B4-BE49-F238E27FC236}">
                <a16:creationId xmlns:a16="http://schemas.microsoft.com/office/drawing/2014/main" id="{7B64F4D4-87D5-1CB7-C51C-AA6C574271F9}"/>
              </a:ext>
            </a:extLst>
          </p:cNvPr>
          <p:cNvSpPr txBox="1"/>
          <p:nvPr/>
        </p:nvSpPr>
        <p:spPr>
          <a:xfrm>
            <a:off x="2338781" y="1617359"/>
            <a:ext cx="2518830" cy="646331"/>
          </a:xfrm>
          <a:prstGeom prst="rect">
            <a:avLst/>
          </a:prstGeom>
          <a:noFill/>
        </p:spPr>
        <p:txBody>
          <a:bodyPr wrap="square" lIns="91440" tIns="45720" rIns="91440" bIns="45720" rtlCol="0" anchor="t">
            <a:spAutoFit/>
          </a:bodyPr>
          <a:lstStyle/>
          <a:p>
            <a:pPr algn="ctr"/>
            <a:r>
              <a:rPr lang="en-US" altLang="zh-TW" b="1">
                <a:solidFill>
                  <a:srgbClr val="5B9BD5"/>
                </a:solidFill>
              </a:rPr>
              <a:t>1 x 25GbE SMB</a:t>
            </a:r>
            <a:endParaRPr lang="zh-TW" altLang="en-US" b="1">
              <a:solidFill>
                <a:srgbClr val="5B9BD5"/>
              </a:solidFill>
              <a:cs typeface="Arial"/>
            </a:endParaRPr>
          </a:p>
          <a:p>
            <a:pPr algn="ctr"/>
            <a:r>
              <a:rPr lang="en-US" altLang="zh-TW" b="1" err="1">
                <a:solidFill>
                  <a:srgbClr val="5B9BD5"/>
                </a:solidFill>
                <a:cs typeface="Arial"/>
              </a:rPr>
              <a:t>循環傳輸</a:t>
            </a:r>
            <a:r>
              <a:rPr lang="en-US" altLang="zh-TW" b="1">
                <a:solidFill>
                  <a:srgbClr val="5B9BD5"/>
                </a:solidFill>
                <a:cs typeface="Arial"/>
              </a:rPr>
              <a:t> (1MB)</a:t>
            </a:r>
          </a:p>
        </p:txBody>
      </p:sp>
      <p:sp>
        <p:nvSpPr>
          <p:cNvPr id="28" name="文字方塊 27">
            <a:extLst>
              <a:ext uri="{FF2B5EF4-FFF2-40B4-BE49-F238E27FC236}">
                <a16:creationId xmlns:a16="http://schemas.microsoft.com/office/drawing/2014/main" id="{F2F8E030-967E-1980-50DA-31011DA237C9}"/>
              </a:ext>
            </a:extLst>
          </p:cNvPr>
          <p:cNvSpPr txBox="1"/>
          <p:nvPr/>
        </p:nvSpPr>
        <p:spPr>
          <a:xfrm>
            <a:off x="7362109" y="1617359"/>
            <a:ext cx="2518830" cy="646331"/>
          </a:xfrm>
          <a:prstGeom prst="rect">
            <a:avLst/>
          </a:prstGeom>
          <a:noFill/>
        </p:spPr>
        <p:txBody>
          <a:bodyPr wrap="square" lIns="91440" tIns="45720" rIns="91440" bIns="45720" rtlCol="0" anchor="t">
            <a:spAutoFit/>
          </a:bodyPr>
          <a:lstStyle/>
          <a:p>
            <a:pPr algn="ctr"/>
            <a:r>
              <a:rPr lang="en-US" altLang="zh-TW" b="1">
                <a:solidFill>
                  <a:srgbClr val="5B9BD5"/>
                </a:solidFill>
              </a:rPr>
              <a:t>2 x 25GbE SMB</a:t>
            </a:r>
            <a:endParaRPr lang="zh-TW" altLang="en-US" b="1">
              <a:solidFill>
                <a:srgbClr val="5B9BD5"/>
              </a:solidFill>
              <a:cs typeface="Arial"/>
            </a:endParaRPr>
          </a:p>
          <a:p>
            <a:pPr algn="ctr"/>
            <a:r>
              <a:rPr lang="en-US" altLang="zh-TW" b="1" err="1">
                <a:solidFill>
                  <a:srgbClr val="5B9BD5"/>
                </a:solidFill>
                <a:cs typeface="Arial"/>
              </a:rPr>
              <a:t>循環傳輸</a:t>
            </a:r>
            <a:r>
              <a:rPr lang="en-US" altLang="zh-TW" b="1">
                <a:solidFill>
                  <a:srgbClr val="5B9BD5"/>
                </a:solidFill>
                <a:cs typeface="Arial"/>
              </a:rPr>
              <a:t> (1MB)</a:t>
            </a:r>
          </a:p>
        </p:txBody>
      </p:sp>
    </p:spTree>
    <p:extLst>
      <p:ext uri="{BB962C8B-B14F-4D97-AF65-F5344CB8AC3E}">
        <p14:creationId xmlns:p14="http://schemas.microsoft.com/office/powerpoint/2010/main" val="2033774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descr="一張含有 文字, 螢幕擷取畫面, Rectangle, 圖表 的圖片&#10;&#10;自動產生的描述">
            <a:extLst>
              <a:ext uri="{FF2B5EF4-FFF2-40B4-BE49-F238E27FC236}">
                <a16:creationId xmlns:a16="http://schemas.microsoft.com/office/drawing/2014/main" id="{7F748978-56F9-1C06-3070-5E9ED7A6B42A}"/>
              </a:ext>
            </a:extLst>
          </p:cNvPr>
          <p:cNvPicPr>
            <a:picLocks noChangeAspect="1"/>
          </p:cNvPicPr>
          <p:nvPr/>
        </p:nvPicPr>
        <p:blipFill>
          <a:blip r:embed="rId3"/>
          <a:stretch>
            <a:fillRect/>
          </a:stretch>
        </p:blipFill>
        <p:spPr>
          <a:xfrm>
            <a:off x="6506006" y="2489395"/>
            <a:ext cx="4001386" cy="2410838"/>
          </a:xfrm>
          <a:prstGeom prst="rect">
            <a:avLst/>
          </a:prstGeom>
        </p:spPr>
      </p:pic>
      <p:pic>
        <p:nvPicPr>
          <p:cNvPr id="23" name="圖片 22" descr="一張含有 文字, 螢幕擷取畫面, Rectangle, 圖表 的圖片&#10;&#10;自動產生的描述">
            <a:extLst>
              <a:ext uri="{FF2B5EF4-FFF2-40B4-BE49-F238E27FC236}">
                <a16:creationId xmlns:a16="http://schemas.microsoft.com/office/drawing/2014/main" id="{E6CD66C6-540D-1567-DB49-7B345ADB3451}"/>
              </a:ext>
            </a:extLst>
          </p:cNvPr>
          <p:cNvPicPr>
            <a:picLocks noChangeAspect="1"/>
          </p:cNvPicPr>
          <p:nvPr/>
        </p:nvPicPr>
        <p:blipFill>
          <a:blip r:embed="rId4"/>
          <a:stretch>
            <a:fillRect/>
          </a:stretch>
        </p:blipFill>
        <p:spPr>
          <a:xfrm>
            <a:off x="1668192" y="2489395"/>
            <a:ext cx="4001386" cy="2410838"/>
          </a:xfrm>
          <a:prstGeom prst="rect">
            <a:avLst/>
          </a:prstGeom>
        </p:spPr>
      </p:pic>
      <p:grpSp>
        <p:nvGrpSpPr>
          <p:cNvPr id="2" name="群組 1"/>
          <p:cNvGrpSpPr/>
          <p:nvPr/>
        </p:nvGrpSpPr>
        <p:grpSpPr>
          <a:xfrm>
            <a:off x="1281058" y="2949178"/>
            <a:ext cx="4101605" cy="1015663"/>
            <a:chOff x="262420" y="2792158"/>
            <a:chExt cx="5617309" cy="1015663"/>
          </a:xfrm>
        </p:grpSpPr>
        <p:sp>
          <p:nvSpPr>
            <p:cNvPr id="6" name="文字方塊 5"/>
            <p:cNvSpPr txBox="1"/>
            <p:nvPr/>
          </p:nvSpPr>
          <p:spPr>
            <a:xfrm rot="16200000">
              <a:off x="-13580" y="3068158"/>
              <a:ext cx="1015663" cy="463663"/>
            </a:xfrm>
            <a:prstGeom prst="rect">
              <a:avLst/>
            </a:prstGeom>
            <a:noFill/>
          </p:spPr>
          <p:txBody>
            <a:bodyPr vert="horz" wrap="square" rtlCol="0">
              <a:spAutoFit/>
            </a:bodyPr>
            <a:lstStyle/>
            <a:p>
              <a:r>
                <a:rPr lang="en-US" altLang="zh-TW" sz="1600"/>
                <a:t>MB/s</a:t>
              </a:r>
              <a:endParaRPr lang="zh-TW" altLang="en-US" sz="1600"/>
            </a:p>
          </p:txBody>
        </p:sp>
        <p:sp>
          <p:nvSpPr>
            <p:cNvPr id="8" name="文字方塊 7"/>
            <p:cNvSpPr txBox="1"/>
            <p:nvPr/>
          </p:nvSpPr>
          <p:spPr>
            <a:xfrm>
              <a:off x="3959069" y="3370773"/>
              <a:ext cx="1920660" cy="338554"/>
            </a:xfrm>
            <a:prstGeom prst="rect">
              <a:avLst/>
            </a:prstGeom>
            <a:noFill/>
          </p:spPr>
          <p:txBody>
            <a:bodyPr wrap="square" lIns="91440" tIns="45720" rIns="91440" bIns="45720" rtlCol="0" anchor="t">
              <a:spAutoFit/>
            </a:bodyPr>
            <a:lstStyle/>
            <a:p>
              <a:pPr algn="ctr"/>
              <a:r>
                <a:rPr lang="en-US" altLang="zh-TW" sz="1600" b="1">
                  <a:solidFill>
                    <a:srgbClr val="293237"/>
                  </a:solidFill>
                </a:rPr>
                <a:t>2,340 MB/s</a:t>
              </a:r>
              <a:endParaRPr lang="zh-TW" altLang="en-US" sz="1600" b="1">
                <a:solidFill>
                  <a:srgbClr val="293237"/>
                </a:solidFill>
              </a:endParaRPr>
            </a:p>
          </p:txBody>
        </p:sp>
        <p:sp>
          <p:nvSpPr>
            <p:cNvPr id="9" name="文字方塊 8"/>
            <p:cNvSpPr txBox="1"/>
            <p:nvPr/>
          </p:nvSpPr>
          <p:spPr>
            <a:xfrm>
              <a:off x="1507637" y="3429520"/>
              <a:ext cx="1981330" cy="338554"/>
            </a:xfrm>
            <a:prstGeom prst="rect">
              <a:avLst/>
            </a:prstGeom>
            <a:noFill/>
          </p:spPr>
          <p:txBody>
            <a:bodyPr wrap="square" lIns="91440" tIns="45720" rIns="91440" bIns="45720" rtlCol="0" anchor="t">
              <a:spAutoFit/>
            </a:bodyPr>
            <a:lstStyle/>
            <a:p>
              <a:pPr algn="ctr"/>
              <a:r>
                <a:rPr lang="en-US" altLang="zh-TW" sz="1600" b="1">
                  <a:solidFill>
                    <a:srgbClr val="293237"/>
                  </a:solidFill>
                </a:rPr>
                <a:t>2,472 MB/s</a:t>
              </a:r>
              <a:endParaRPr lang="zh-TW" altLang="en-US" sz="1600" b="1">
                <a:solidFill>
                  <a:srgbClr val="293237"/>
                </a:solidFill>
              </a:endParaRPr>
            </a:p>
          </p:txBody>
        </p:sp>
      </p:grpSp>
      <p:grpSp>
        <p:nvGrpSpPr>
          <p:cNvPr id="3" name="群組 2"/>
          <p:cNvGrpSpPr/>
          <p:nvPr/>
        </p:nvGrpSpPr>
        <p:grpSpPr>
          <a:xfrm>
            <a:off x="6135428" y="2885380"/>
            <a:ext cx="4279264" cy="1015663"/>
            <a:chOff x="10515927" y="4695383"/>
            <a:chExt cx="5860619" cy="1015663"/>
          </a:xfrm>
        </p:grpSpPr>
        <p:sp>
          <p:nvSpPr>
            <p:cNvPr id="7" name="文字方塊 6"/>
            <p:cNvSpPr txBox="1"/>
            <p:nvPr/>
          </p:nvSpPr>
          <p:spPr>
            <a:xfrm rot="16200000">
              <a:off x="10239927" y="4971383"/>
              <a:ext cx="1015663" cy="463663"/>
            </a:xfrm>
            <a:prstGeom prst="rect">
              <a:avLst/>
            </a:prstGeom>
            <a:noFill/>
          </p:spPr>
          <p:txBody>
            <a:bodyPr vert="horz" wrap="square" rtlCol="0">
              <a:spAutoFit/>
            </a:bodyPr>
            <a:lstStyle/>
            <a:p>
              <a:r>
                <a:rPr lang="en-US" altLang="zh-TW" sz="1600"/>
                <a:t>MB/s</a:t>
              </a:r>
              <a:endParaRPr lang="zh-TW" altLang="en-US" sz="1600"/>
            </a:p>
          </p:txBody>
        </p:sp>
        <p:sp>
          <p:nvSpPr>
            <p:cNvPr id="10" name="文字方塊 9"/>
            <p:cNvSpPr txBox="1"/>
            <p:nvPr/>
          </p:nvSpPr>
          <p:spPr>
            <a:xfrm>
              <a:off x="11772920" y="5123248"/>
              <a:ext cx="1884253" cy="338554"/>
            </a:xfrm>
            <a:prstGeom prst="rect">
              <a:avLst/>
            </a:prstGeom>
            <a:noFill/>
          </p:spPr>
          <p:txBody>
            <a:bodyPr wrap="square" lIns="91440" tIns="45720" rIns="91440" bIns="45720" rtlCol="0" anchor="t">
              <a:spAutoFit/>
            </a:bodyPr>
            <a:lstStyle/>
            <a:p>
              <a:pPr algn="ctr"/>
              <a:r>
                <a:rPr lang="en-US" altLang="zh-TW" sz="1600" b="1">
                  <a:solidFill>
                    <a:srgbClr val="293237"/>
                  </a:solidFill>
                </a:rPr>
                <a:t>3,109 MB/s</a:t>
              </a:r>
              <a:endParaRPr lang="zh-TW" altLang="en-US" sz="1600" b="1">
                <a:solidFill>
                  <a:srgbClr val="293237"/>
                </a:solidFill>
              </a:endParaRPr>
            </a:p>
          </p:txBody>
        </p:sp>
        <p:sp>
          <p:nvSpPr>
            <p:cNvPr id="11" name="文字方塊 10"/>
            <p:cNvSpPr txBox="1"/>
            <p:nvPr/>
          </p:nvSpPr>
          <p:spPr>
            <a:xfrm>
              <a:off x="13909824" y="5002906"/>
              <a:ext cx="2466722" cy="338554"/>
            </a:xfrm>
            <a:prstGeom prst="rect">
              <a:avLst/>
            </a:prstGeom>
            <a:noFill/>
          </p:spPr>
          <p:txBody>
            <a:bodyPr wrap="square" lIns="91440" tIns="45720" rIns="91440" bIns="45720" rtlCol="0" anchor="t">
              <a:spAutoFit/>
            </a:bodyPr>
            <a:lstStyle/>
            <a:p>
              <a:pPr algn="ctr"/>
              <a:r>
                <a:rPr lang="en-US" altLang="zh-TW" sz="1600" b="1">
                  <a:solidFill>
                    <a:srgbClr val="293237"/>
                  </a:solidFill>
                </a:rPr>
                <a:t>3,443 MB/s</a:t>
              </a:r>
              <a:endParaRPr lang="zh-TW" altLang="en-US" sz="1600" b="1">
                <a:solidFill>
                  <a:srgbClr val="293237"/>
                </a:solidFill>
              </a:endParaRPr>
            </a:p>
          </p:txBody>
        </p:sp>
      </p:grpSp>
      <p:sp>
        <p:nvSpPr>
          <p:cNvPr id="12" name="文字方塊 11"/>
          <p:cNvSpPr txBox="1"/>
          <p:nvPr/>
        </p:nvSpPr>
        <p:spPr>
          <a:xfrm>
            <a:off x="1668191" y="5560403"/>
            <a:ext cx="8933095" cy="938719"/>
          </a:xfrm>
          <a:prstGeom prst="rect">
            <a:avLst/>
          </a:prstGeom>
          <a:noFill/>
        </p:spPr>
        <p:txBody>
          <a:bodyPr wrap="square" lIns="91440" tIns="45720" rIns="91440" bIns="45720" rtlCol="0" anchor="t">
            <a:spAutoFit/>
          </a:bodyPr>
          <a:lstStyle/>
          <a:p>
            <a:pPr marL="180975" indent="-180975">
              <a:tabLst>
                <a:tab pos="180975" algn="l"/>
              </a:tabLst>
            </a:pPr>
            <a:r>
              <a:rPr lang="zh-TW" altLang="en-US" sz="1100" dirty="0"/>
              <a:t>測試環境</a:t>
            </a:r>
            <a:r>
              <a:rPr lang="en-US" altLang="zh-TW" sz="1100" dirty="0"/>
              <a:t>:</a:t>
            </a:r>
          </a:p>
          <a:p>
            <a:pPr marL="180975" indent="-180975">
              <a:buFont typeface="Arial" panose="020B0604020202020204" pitchFamily="34" charset="0"/>
              <a:buChar char="•"/>
              <a:tabLst>
                <a:tab pos="180975" algn="l"/>
              </a:tabLst>
            </a:pPr>
            <a:r>
              <a:rPr lang="en-US" altLang="zh-TW" sz="1100" dirty="0"/>
              <a:t>NAS: TVS-h874T</a:t>
            </a:r>
            <a:endParaRPr lang="en-US" altLang="zh-TW" sz="1100" dirty="0">
              <a:cs typeface="Arial"/>
            </a:endParaRPr>
          </a:p>
          <a:p>
            <a:pPr marL="180975" indent="-180975">
              <a:buFont typeface="Arial" panose="020B0604020202020204" pitchFamily="34" charset="0"/>
              <a:buChar char="•"/>
              <a:tabLst>
                <a:tab pos="180975" algn="l"/>
              </a:tabLst>
            </a:pPr>
            <a:r>
              <a:rPr lang="en-US" altLang="zh-TW" sz="1100" dirty="0"/>
              <a:t>CPU: 12th Gen Intel(R) Core(TM) i7-12700, 2480 MHz (10C, 20T)</a:t>
            </a:r>
            <a:endParaRPr lang="en-US" altLang="zh-TW" sz="1100" dirty="0">
              <a:cs typeface="Arial"/>
            </a:endParaRPr>
          </a:p>
          <a:p>
            <a:pPr marL="180975" indent="-180975">
              <a:buFont typeface="Arial" panose="020B0604020202020204" pitchFamily="34" charset="0"/>
              <a:buChar char="•"/>
              <a:tabLst>
                <a:tab pos="180975" algn="l"/>
              </a:tabLst>
            </a:pPr>
            <a:r>
              <a:rPr lang="en-US" altLang="zh-TW" sz="1100" dirty="0"/>
              <a:t>Volume type: Raid 5, Samsung 870 EVO 1TB x8</a:t>
            </a:r>
            <a:endParaRPr lang="en-US" altLang="zh-TW" sz="1100" dirty="0">
              <a:cs typeface="Arial"/>
            </a:endParaRPr>
          </a:p>
          <a:p>
            <a:pPr marL="180975" indent="-180975">
              <a:buFont typeface="Arial" panose="020B0604020202020204" pitchFamily="34" charset="0"/>
              <a:buChar char="•"/>
              <a:tabLst>
                <a:tab pos="180975" algn="l"/>
              </a:tabLst>
            </a:pPr>
            <a:r>
              <a:rPr lang="en-US" altLang="zh-TW" sz="1100" dirty="0"/>
              <a:t>Client PC: Windows Server 2019, AMD EPYC 7232P 3.0Ghz (1290FX), 64GB RAM</a:t>
            </a:r>
            <a:endParaRPr lang="en-US" altLang="zh-TW" sz="1100" dirty="0">
              <a:cs typeface="Arial"/>
            </a:endParaRPr>
          </a:p>
        </p:txBody>
      </p:sp>
      <p:sp>
        <p:nvSpPr>
          <p:cNvPr id="14" name="標題 13">
            <a:extLst>
              <a:ext uri="{FF2B5EF4-FFF2-40B4-BE49-F238E27FC236}">
                <a16:creationId xmlns:a16="http://schemas.microsoft.com/office/drawing/2014/main" id="{5CF86A66-E41D-04AC-D1AE-523849DDCB17}"/>
              </a:ext>
            </a:extLst>
          </p:cNvPr>
          <p:cNvSpPr>
            <a:spLocks noGrp="1"/>
          </p:cNvSpPr>
          <p:nvPr>
            <p:ph type="title"/>
          </p:nvPr>
        </p:nvSpPr>
        <p:spPr>
          <a:xfrm>
            <a:off x="743101" y="0"/>
            <a:ext cx="11448899" cy="1359865"/>
          </a:xfrm>
        </p:spPr>
        <p:txBody>
          <a:bodyPr>
            <a:normAutofit/>
          </a:bodyPr>
          <a:lstStyle/>
          <a:p>
            <a:r>
              <a:rPr lang="en-US" altLang="zh-TW">
                <a:latin typeface="+mj-lt"/>
                <a:ea typeface="+mj-ea"/>
              </a:rPr>
              <a:t>QXG-25G2SF-E810 </a:t>
            </a:r>
            <a:r>
              <a:rPr lang="zh-TW" altLang="en-US">
                <a:latin typeface="+mj-lt"/>
                <a:ea typeface="+mj-ea"/>
              </a:rPr>
              <a:t>網卡提供高速網路體驗</a:t>
            </a:r>
          </a:p>
        </p:txBody>
      </p:sp>
      <p:sp>
        <p:nvSpPr>
          <p:cNvPr id="17" name="文字方塊 16">
            <a:extLst>
              <a:ext uri="{FF2B5EF4-FFF2-40B4-BE49-F238E27FC236}">
                <a16:creationId xmlns:a16="http://schemas.microsoft.com/office/drawing/2014/main" id="{9FE42696-B014-3507-F939-44203F8CE8A3}"/>
              </a:ext>
            </a:extLst>
          </p:cNvPr>
          <p:cNvSpPr txBox="1"/>
          <p:nvPr/>
        </p:nvSpPr>
        <p:spPr>
          <a:xfrm>
            <a:off x="2475589" y="4903205"/>
            <a:ext cx="897366" cy="338554"/>
          </a:xfrm>
          <a:prstGeom prst="rect">
            <a:avLst/>
          </a:prstGeom>
          <a:noFill/>
        </p:spPr>
        <p:txBody>
          <a:bodyPr wrap="square" lIns="91440" tIns="45720" rIns="91440" bIns="45720" rtlCol="0" anchor="t">
            <a:spAutoFit/>
          </a:bodyPr>
          <a:lstStyle/>
          <a:p>
            <a:pPr algn="ctr"/>
            <a:r>
              <a:rPr lang="en-US" altLang="zh-TW" sz="1600" b="1" err="1">
                <a:solidFill>
                  <a:srgbClr val="293237"/>
                </a:solidFill>
                <a:cs typeface="Arial"/>
              </a:rPr>
              <a:t>上傳</a:t>
            </a:r>
            <a:endParaRPr lang="en-US" altLang="zh-TW" sz="1600" b="1">
              <a:solidFill>
                <a:srgbClr val="293237"/>
              </a:solidFill>
              <a:cs typeface="Arial"/>
            </a:endParaRPr>
          </a:p>
        </p:txBody>
      </p:sp>
      <p:sp>
        <p:nvSpPr>
          <p:cNvPr id="18" name="文字方塊 17">
            <a:extLst>
              <a:ext uri="{FF2B5EF4-FFF2-40B4-BE49-F238E27FC236}">
                <a16:creationId xmlns:a16="http://schemas.microsoft.com/office/drawing/2014/main" id="{BD01AF9C-B74D-BCF4-ABCF-FAB9D82DF1C9}"/>
              </a:ext>
            </a:extLst>
          </p:cNvPr>
          <p:cNvSpPr txBox="1"/>
          <p:nvPr/>
        </p:nvSpPr>
        <p:spPr>
          <a:xfrm>
            <a:off x="4203379" y="4903205"/>
            <a:ext cx="897366" cy="338554"/>
          </a:xfrm>
          <a:prstGeom prst="rect">
            <a:avLst/>
          </a:prstGeom>
          <a:noFill/>
        </p:spPr>
        <p:txBody>
          <a:bodyPr wrap="square" lIns="91440" tIns="45720" rIns="91440" bIns="45720" rtlCol="0" anchor="t">
            <a:spAutoFit/>
          </a:bodyPr>
          <a:lstStyle/>
          <a:p>
            <a:pPr algn="ctr"/>
            <a:r>
              <a:rPr lang="en-US" altLang="zh-TW" sz="1600" b="1" err="1">
                <a:solidFill>
                  <a:srgbClr val="293237"/>
                </a:solidFill>
                <a:cs typeface="Arial"/>
              </a:rPr>
              <a:t>下載</a:t>
            </a:r>
          </a:p>
        </p:txBody>
      </p:sp>
      <p:sp>
        <p:nvSpPr>
          <p:cNvPr id="21" name="文字方塊 20">
            <a:extLst>
              <a:ext uri="{FF2B5EF4-FFF2-40B4-BE49-F238E27FC236}">
                <a16:creationId xmlns:a16="http://schemas.microsoft.com/office/drawing/2014/main" id="{1D03FBA0-227B-8B5A-1BE3-D615AAC51D1E}"/>
              </a:ext>
            </a:extLst>
          </p:cNvPr>
          <p:cNvSpPr txBox="1"/>
          <p:nvPr/>
        </p:nvSpPr>
        <p:spPr>
          <a:xfrm>
            <a:off x="2464279" y="1677167"/>
            <a:ext cx="2518830" cy="646331"/>
          </a:xfrm>
          <a:prstGeom prst="rect">
            <a:avLst/>
          </a:prstGeom>
          <a:noFill/>
        </p:spPr>
        <p:txBody>
          <a:bodyPr wrap="square" lIns="91440" tIns="45720" rIns="91440" bIns="45720" rtlCol="0" anchor="t">
            <a:spAutoFit/>
          </a:bodyPr>
          <a:lstStyle/>
          <a:p>
            <a:pPr algn="ctr"/>
            <a:r>
              <a:rPr lang="en-US" altLang="zh-TW" b="1">
                <a:solidFill>
                  <a:srgbClr val="5B9BD5"/>
                </a:solidFill>
              </a:rPr>
              <a:t>1 x 25GbE Windows</a:t>
            </a:r>
            <a:endParaRPr lang="zh-TW" altLang="en-US" b="1">
              <a:solidFill>
                <a:srgbClr val="5B9BD5"/>
              </a:solidFill>
            </a:endParaRPr>
          </a:p>
          <a:p>
            <a:pPr algn="ctr"/>
            <a:r>
              <a:rPr lang="en-US" altLang="zh-TW" b="1" err="1">
                <a:solidFill>
                  <a:srgbClr val="5B9BD5"/>
                </a:solidFill>
              </a:rPr>
              <a:t>檔案拖拉</a:t>
            </a:r>
            <a:endParaRPr lang="en-US" altLang="zh-TW" b="1">
              <a:solidFill>
                <a:srgbClr val="5B9BD5"/>
              </a:solidFill>
            </a:endParaRPr>
          </a:p>
        </p:txBody>
      </p:sp>
      <p:sp>
        <p:nvSpPr>
          <p:cNvPr id="25" name="文字方塊 24">
            <a:extLst>
              <a:ext uri="{FF2B5EF4-FFF2-40B4-BE49-F238E27FC236}">
                <a16:creationId xmlns:a16="http://schemas.microsoft.com/office/drawing/2014/main" id="{5E7F1207-D91B-5A5A-3FE0-270A3979BC00}"/>
              </a:ext>
            </a:extLst>
          </p:cNvPr>
          <p:cNvSpPr txBox="1"/>
          <p:nvPr/>
        </p:nvSpPr>
        <p:spPr>
          <a:xfrm>
            <a:off x="7242675" y="1677167"/>
            <a:ext cx="2518830" cy="646331"/>
          </a:xfrm>
          <a:prstGeom prst="rect">
            <a:avLst/>
          </a:prstGeom>
          <a:noFill/>
        </p:spPr>
        <p:txBody>
          <a:bodyPr wrap="square" lIns="91440" tIns="45720" rIns="91440" bIns="45720" rtlCol="0" anchor="t">
            <a:spAutoFit/>
          </a:bodyPr>
          <a:lstStyle/>
          <a:p>
            <a:pPr algn="ctr"/>
            <a:r>
              <a:rPr lang="en-US" altLang="zh-TW" b="1">
                <a:solidFill>
                  <a:srgbClr val="5B9BD5"/>
                </a:solidFill>
              </a:rPr>
              <a:t>2 x 25GbE Windows</a:t>
            </a:r>
            <a:endParaRPr lang="zh-TW" altLang="en-US" b="1">
              <a:solidFill>
                <a:srgbClr val="5B9BD5"/>
              </a:solidFill>
            </a:endParaRPr>
          </a:p>
          <a:p>
            <a:pPr algn="ctr"/>
            <a:r>
              <a:rPr lang="en-US" altLang="zh-TW" b="1" err="1">
                <a:solidFill>
                  <a:srgbClr val="5B9BD5"/>
                </a:solidFill>
              </a:rPr>
              <a:t>檔案拖拉</a:t>
            </a:r>
            <a:endParaRPr lang="en-US" altLang="zh-TW" b="1">
              <a:solidFill>
                <a:srgbClr val="5B9BD5"/>
              </a:solidFill>
            </a:endParaRPr>
          </a:p>
        </p:txBody>
      </p:sp>
      <p:sp>
        <p:nvSpPr>
          <p:cNvPr id="26" name="文字方塊 25">
            <a:extLst>
              <a:ext uri="{FF2B5EF4-FFF2-40B4-BE49-F238E27FC236}">
                <a16:creationId xmlns:a16="http://schemas.microsoft.com/office/drawing/2014/main" id="{BB3F2E1E-4DC9-2978-3FB3-84EDA809C4D8}"/>
              </a:ext>
            </a:extLst>
          </p:cNvPr>
          <p:cNvSpPr txBox="1"/>
          <p:nvPr/>
        </p:nvSpPr>
        <p:spPr>
          <a:xfrm>
            <a:off x="7304542" y="4903205"/>
            <a:ext cx="897366" cy="338554"/>
          </a:xfrm>
          <a:prstGeom prst="rect">
            <a:avLst/>
          </a:prstGeom>
          <a:noFill/>
        </p:spPr>
        <p:txBody>
          <a:bodyPr wrap="square" lIns="91440" tIns="45720" rIns="91440" bIns="45720" rtlCol="0" anchor="t">
            <a:spAutoFit/>
          </a:bodyPr>
          <a:lstStyle/>
          <a:p>
            <a:pPr algn="ctr"/>
            <a:r>
              <a:rPr lang="en-US" altLang="zh-TW" sz="1600" b="1" err="1">
                <a:solidFill>
                  <a:srgbClr val="293237"/>
                </a:solidFill>
                <a:cs typeface="Arial"/>
              </a:rPr>
              <a:t>上傳</a:t>
            </a:r>
            <a:endParaRPr lang="en-US" altLang="zh-TW" sz="1600" b="1">
              <a:solidFill>
                <a:srgbClr val="293237"/>
              </a:solidFill>
              <a:cs typeface="Arial"/>
            </a:endParaRPr>
          </a:p>
        </p:txBody>
      </p:sp>
      <p:sp>
        <p:nvSpPr>
          <p:cNvPr id="27" name="文字方塊 26">
            <a:extLst>
              <a:ext uri="{FF2B5EF4-FFF2-40B4-BE49-F238E27FC236}">
                <a16:creationId xmlns:a16="http://schemas.microsoft.com/office/drawing/2014/main" id="{3AE38798-B47C-7983-40C8-CEEC465085F8}"/>
              </a:ext>
            </a:extLst>
          </p:cNvPr>
          <p:cNvSpPr txBox="1"/>
          <p:nvPr/>
        </p:nvSpPr>
        <p:spPr>
          <a:xfrm>
            <a:off x="9058913" y="4903205"/>
            <a:ext cx="897366" cy="338554"/>
          </a:xfrm>
          <a:prstGeom prst="rect">
            <a:avLst/>
          </a:prstGeom>
          <a:noFill/>
        </p:spPr>
        <p:txBody>
          <a:bodyPr wrap="square" lIns="91440" tIns="45720" rIns="91440" bIns="45720" rtlCol="0" anchor="t">
            <a:spAutoFit/>
          </a:bodyPr>
          <a:lstStyle/>
          <a:p>
            <a:pPr algn="ctr"/>
            <a:r>
              <a:rPr lang="en-US" altLang="zh-TW" sz="1600" b="1" err="1">
                <a:solidFill>
                  <a:srgbClr val="293237"/>
                </a:solidFill>
                <a:cs typeface="Arial"/>
              </a:rPr>
              <a:t>下載</a:t>
            </a:r>
          </a:p>
        </p:txBody>
      </p:sp>
    </p:spTree>
    <p:extLst>
      <p:ext uri="{BB962C8B-B14F-4D97-AF65-F5344CB8AC3E}">
        <p14:creationId xmlns:p14="http://schemas.microsoft.com/office/powerpoint/2010/main" val="1262884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線接點 16">
            <a:extLst>
              <a:ext uri="{FF2B5EF4-FFF2-40B4-BE49-F238E27FC236}">
                <a16:creationId xmlns:a16="http://schemas.microsoft.com/office/drawing/2014/main" id="{BB19980F-9769-4166-C1BA-597463D36EBA}"/>
              </a:ext>
            </a:extLst>
          </p:cNvPr>
          <p:cNvCxnSpPr>
            <a:cxnSpLocks/>
            <a:endCxn id="3" idx="3"/>
          </p:cNvCxnSpPr>
          <p:nvPr/>
        </p:nvCxnSpPr>
        <p:spPr>
          <a:xfrm flipH="1">
            <a:off x="2486690" y="3945918"/>
            <a:ext cx="44167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圖片 25" descr="一張含有 螢幕擷取畫面, 圖形, 字型, 平面設計 的圖片&#10;&#10;自動產生的描述">
            <a:extLst>
              <a:ext uri="{FF2B5EF4-FFF2-40B4-BE49-F238E27FC236}">
                <a16:creationId xmlns:a16="http://schemas.microsoft.com/office/drawing/2014/main" id="{B6F8870A-70F4-AB3A-36AB-6633E011893F}"/>
              </a:ext>
            </a:extLst>
          </p:cNvPr>
          <p:cNvPicPr>
            <a:picLocks noChangeAspect="1"/>
          </p:cNvPicPr>
          <p:nvPr/>
        </p:nvPicPr>
        <p:blipFill>
          <a:blip r:embed="rId3"/>
          <a:stretch>
            <a:fillRect/>
          </a:stretch>
        </p:blipFill>
        <p:spPr>
          <a:xfrm>
            <a:off x="3916769" y="3103245"/>
            <a:ext cx="1948860" cy="1685344"/>
          </a:xfrm>
          <a:prstGeom prst="rect">
            <a:avLst/>
          </a:prstGeom>
        </p:spPr>
      </p:pic>
      <p:sp>
        <p:nvSpPr>
          <p:cNvPr id="9" name="矩形 8"/>
          <p:cNvSpPr/>
          <p:nvPr/>
        </p:nvSpPr>
        <p:spPr>
          <a:xfrm>
            <a:off x="3842132" y="2915987"/>
            <a:ext cx="2093843" cy="707886"/>
          </a:xfrm>
          <a:prstGeom prst="rect">
            <a:avLst/>
          </a:prstGeom>
        </p:spPr>
        <p:txBody>
          <a:bodyPr wrap="none" lIns="91440" tIns="45720" rIns="91440" bIns="45720" anchor="t">
            <a:spAutoFit/>
          </a:bodyPr>
          <a:lstStyle/>
          <a:p>
            <a:pPr algn="ctr"/>
            <a:r>
              <a:rPr lang="zh-TW" altLang="en-US" sz="2000" b="1" dirty="0">
                <a:solidFill>
                  <a:srgbClr val="C00000"/>
                </a:solidFill>
                <a:cs typeface="Arial"/>
              </a:rPr>
              <a:t>10GbE 網路傳輸</a:t>
            </a:r>
            <a:endParaRPr lang="zh-TW" sz="2000" dirty="0">
              <a:solidFill>
                <a:srgbClr val="C00000"/>
              </a:solidFill>
              <a:cs typeface="Arial"/>
            </a:endParaRPr>
          </a:p>
          <a:p>
            <a:pPr algn="ctr"/>
            <a:r>
              <a:rPr lang="zh-TW" altLang="en-US" sz="2000" b="1" dirty="0">
                <a:solidFill>
                  <a:srgbClr val="C00000"/>
                </a:solidFill>
                <a:cs typeface="Arial"/>
              </a:rPr>
              <a:t>造成瓶頸</a:t>
            </a:r>
            <a:endParaRPr lang="zh-TW" sz="2000" dirty="0">
              <a:solidFill>
                <a:srgbClr val="C00000"/>
              </a:solidFill>
            </a:endParaRPr>
          </a:p>
        </p:txBody>
      </p:sp>
      <p:sp>
        <p:nvSpPr>
          <p:cNvPr id="14" name="矩形 13"/>
          <p:cNvSpPr/>
          <p:nvPr/>
        </p:nvSpPr>
        <p:spPr>
          <a:xfrm>
            <a:off x="2554416" y="2010165"/>
            <a:ext cx="1294627" cy="338554"/>
          </a:xfrm>
          <a:prstGeom prst="rect">
            <a:avLst/>
          </a:prstGeom>
        </p:spPr>
        <p:txBody>
          <a:bodyPr wrap="square" lIns="91440" tIns="45720" rIns="91440" bIns="45720" anchor="t">
            <a:spAutoFit/>
          </a:bodyPr>
          <a:lstStyle/>
          <a:p>
            <a:r>
              <a:rPr lang="zh-TW" altLang="en-US" sz="1600" b="1" dirty="0">
                <a:cs typeface="Arial"/>
              </a:rPr>
              <a:t>10GbE 傳輸</a:t>
            </a:r>
          </a:p>
        </p:txBody>
      </p:sp>
      <p:sp>
        <p:nvSpPr>
          <p:cNvPr id="4" name="標題 3">
            <a:extLst>
              <a:ext uri="{FF2B5EF4-FFF2-40B4-BE49-F238E27FC236}">
                <a16:creationId xmlns:a16="http://schemas.microsoft.com/office/drawing/2014/main" id="{3BBF8C84-D4C9-99BC-D031-9BCE8B175FFA}"/>
              </a:ext>
            </a:extLst>
          </p:cNvPr>
          <p:cNvSpPr>
            <a:spLocks noGrp="1"/>
          </p:cNvSpPr>
          <p:nvPr>
            <p:ph type="title"/>
          </p:nvPr>
        </p:nvSpPr>
        <p:spPr>
          <a:xfrm>
            <a:off x="743102" y="0"/>
            <a:ext cx="10857495" cy="1371599"/>
          </a:xfrm>
        </p:spPr>
        <p:txBody>
          <a:bodyPr>
            <a:normAutofit/>
          </a:bodyPr>
          <a:lstStyle/>
          <a:p>
            <a:pPr>
              <a:lnSpc>
                <a:spcPct val="100000"/>
              </a:lnSpc>
            </a:pPr>
            <a:r>
              <a:rPr lang="en-US" altLang="zh-TW" dirty="0">
                <a:latin typeface="+mj-lt"/>
                <a:ea typeface="+mj-ea"/>
                <a:cs typeface="Arial"/>
              </a:rPr>
              <a:t>10GbE </a:t>
            </a:r>
            <a:r>
              <a:rPr lang="en-US" altLang="zh-TW" dirty="0" err="1">
                <a:latin typeface="+mj-lt"/>
                <a:ea typeface="+mj-ea"/>
                <a:cs typeface="Arial"/>
              </a:rPr>
              <a:t>已無法完整發揮</a:t>
            </a:r>
            <a:r>
              <a:rPr lang="en-US" altLang="zh-TW" dirty="0">
                <a:latin typeface="+mj-lt"/>
                <a:ea typeface="+mj-ea"/>
                <a:cs typeface="Arial"/>
              </a:rPr>
              <a:t> SSD </a:t>
            </a:r>
            <a:r>
              <a:rPr lang="en-US" altLang="zh-TW" dirty="0" err="1">
                <a:latin typeface="+mj-lt"/>
                <a:ea typeface="+mj-ea"/>
                <a:cs typeface="Arial"/>
              </a:rPr>
              <a:t>高速存儲效能</a:t>
            </a:r>
            <a:r>
              <a:rPr lang="en-US" altLang="zh-TW" dirty="0">
                <a:latin typeface="+mj-lt"/>
                <a:ea typeface="+mj-ea"/>
                <a:cs typeface="Arial"/>
              </a:rPr>
              <a:t> </a:t>
            </a:r>
          </a:p>
        </p:txBody>
      </p:sp>
      <p:pic>
        <p:nvPicPr>
          <p:cNvPr id="5" name="圖形 4">
            <a:extLst>
              <a:ext uri="{FF2B5EF4-FFF2-40B4-BE49-F238E27FC236}">
                <a16:creationId xmlns:a16="http://schemas.microsoft.com/office/drawing/2014/main" id="{83BDCE2F-7C0B-1C9F-6E35-C7DD074574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1826" y="1879514"/>
            <a:ext cx="894864" cy="1101265"/>
          </a:xfrm>
          <a:prstGeom prst="rect">
            <a:avLst/>
          </a:prstGeom>
          <a:effectLst>
            <a:outerShdw blurRad="50800" dist="38100" dir="5400000" algn="t" rotWithShape="0">
              <a:prstClr val="black">
                <a:alpha val="40000"/>
              </a:prstClr>
            </a:outerShdw>
          </a:effectLst>
        </p:spPr>
      </p:pic>
      <p:sp>
        <p:nvSpPr>
          <p:cNvPr id="16" name="矩形 15">
            <a:extLst>
              <a:ext uri="{FF2B5EF4-FFF2-40B4-BE49-F238E27FC236}">
                <a16:creationId xmlns:a16="http://schemas.microsoft.com/office/drawing/2014/main" id="{3F81312A-518D-DEDF-F810-174B3B262352}"/>
              </a:ext>
            </a:extLst>
          </p:cNvPr>
          <p:cNvSpPr/>
          <p:nvPr/>
        </p:nvSpPr>
        <p:spPr>
          <a:xfrm>
            <a:off x="1184953" y="6133703"/>
            <a:ext cx="1708609" cy="338554"/>
          </a:xfrm>
          <a:prstGeom prst="rect">
            <a:avLst/>
          </a:prstGeom>
        </p:spPr>
        <p:txBody>
          <a:bodyPr wrap="none" lIns="91440" tIns="45720" rIns="91440" bIns="45720" anchor="t">
            <a:spAutoFit/>
          </a:bodyPr>
          <a:lstStyle/>
          <a:p>
            <a:r>
              <a:rPr lang="en-US" altLang="zh-TW" sz="1600" b="1" dirty="0">
                <a:cs typeface="Arial"/>
              </a:rPr>
              <a:t>PC/Workstation</a:t>
            </a:r>
          </a:p>
        </p:txBody>
      </p:sp>
      <p:sp>
        <p:nvSpPr>
          <p:cNvPr id="22" name="矩形 21">
            <a:extLst>
              <a:ext uri="{FF2B5EF4-FFF2-40B4-BE49-F238E27FC236}">
                <a16:creationId xmlns:a16="http://schemas.microsoft.com/office/drawing/2014/main" id="{013651AB-60B0-554D-A929-157C47E81889}"/>
              </a:ext>
            </a:extLst>
          </p:cNvPr>
          <p:cNvSpPr/>
          <p:nvPr/>
        </p:nvSpPr>
        <p:spPr>
          <a:xfrm flipH="1">
            <a:off x="6460386" y="1863130"/>
            <a:ext cx="3832989" cy="400110"/>
          </a:xfrm>
          <a:prstGeom prst="rect">
            <a:avLst/>
          </a:prstGeom>
        </p:spPr>
        <p:txBody>
          <a:bodyPr wrap="square" lIns="91440" tIns="45720" rIns="91440" bIns="45720" anchor="t">
            <a:spAutoFit/>
          </a:bodyPr>
          <a:lstStyle/>
          <a:p>
            <a:pPr algn="ctr"/>
            <a:r>
              <a:rPr lang="en-US" altLang="zh-TW" sz="2000" b="1" dirty="0"/>
              <a:t>QNAP </a:t>
            </a:r>
            <a:r>
              <a:rPr lang="en-US" altLang="zh-TW" sz="2000" b="1" dirty="0" err="1"/>
              <a:t>企業級</a:t>
            </a:r>
            <a:r>
              <a:rPr lang="en-US" altLang="zh-TW" sz="2000" b="1" dirty="0"/>
              <a:t> NAS</a:t>
            </a:r>
            <a:endParaRPr lang="en-US" altLang="zh-TW" sz="2000" b="1" dirty="0">
              <a:cs typeface="Arial"/>
            </a:endParaRPr>
          </a:p>
        </p:txBody>
      </p:sp>
      <p:cxnSp>
        <p:nvCxnSpPr>
          <p:cNvPr id="29" name="接點: 肘形 28">
            <a:extLst>
              <a:ext uri="{FF2B5EF4-FFF2-40B4-BE49-F238E27FC236}">
                <a16:creationId xmlns:a16="http://schemas.microsoft.com/office/drawing/2014/main" id="{A7362A60-B3B2-7607-B6E0-951D790E98CB}"/>
              </a:ext>
            </a:extLst>
          </p:cNvPr>
          <p:cNvCxnSpPr>
            <a:cxnSpLocks/>
            <a:stCxn id="5" idx="3"/>
            <a:endCxn id="26" idx="1"/>
          </p:cNvCxnSpPr>
          <p:nvPr/>
        </p:nvCxnSpPr>
        <p:spPr>
          <a:xfrm>
            <a:off x="2486690" y="2430147"/>
            <a:ext cx="1430079" cy="151577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接點: 肘形 29">
            <a:extLst>
              <a:ext uri="{FF2B5EF4-FFF2-40B4-BE49-F238E27FC236}">
                <a16:creationId xmlns:a16="http://schemas.microsoft.com/office/drawing/2014/main" id="{827D7A8C-D196-7474-4B95-4990C9D94A3E}"/>
              </a:ext>
            </a:extLst>
          </p:cNvPr>
          <p:cNvCxnSpPr>
            <a:cxnSpLocks/>
            <a:stCxn id="6" idx="3"/>
            <a:endCxn id="26" idx="1"/>
          </p:cNvCxnSpPr>
          <p:nvPr/>
        </p:nvCxnSpPr>
        <p:spPr>
          <a:xfrm flipV="1">
            <a:off x="2486690" y="3945917"/>
            <a:ext cx="1430079" cy="1515772"/>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B6C0D842-561C-1F32-FBD4-DED79CBBF969}"/>
              </a:ext>
            </a:extLst>
          </p:cNvPr>
          <p:cNvSpPr/>
          <p:nvPr/>
        </p:nvSpPr>
        <p:spPr>
          <a:xfrm>
            <a:off x="3914623" y="4288595"/>
            <a:ext cx="1948860" cy="738664"/>
          </a:xfrm>
          <a:prstGeom prst="rect">
            <a:avLst/>
          </a:prstGeom>
        </p:spPr>
        <p:txBody>
          <a:bodyPr wrap="square" lIns="91440" tIns="45720" rIns="91440" bIns="45720" anchor="t">
            <a:spAutoFit/>
          </a:bodyPr>
          <a:lstStyle/>
          <a:p>
            <a:pPr algn="ctr"/>
            <a:r>
              <a:rPr lang="zh-TW" altLang="en-US" sz="1400" b="1" dirty="0">
                <a:cs typeface="Arial"/>
              </a:rPr>
              <a:t>數十萬的 IOPS</a:t>
            </a:r>
          </a:p>
          <a:p>
            <a:pPr algn="ctr"/>
            <a:r>
              <a:rPr lang="zh-TW" altLang="en-US" sz="1400" b="1" dirty="0">
                <a:cs typeface="Arial"/>
              </a:rPr>
              <a:t>或</a:t>
            </a:r>
          </a:p>
          <a:p>
            <a:pPr algn="ctr"/>
            <a:r>
              <a:rPr lang="zh-TW" altLang="en-US" sz="1400" b="1" dirty="0">
                <a:cs typeface="Arial"/>
              </a:rPr>
              <a:t>3000 MB/s</a:t>
            </a:r>
          </a:p>
        </p:txBody>
      </p:sp>
      <p:pic>
        <p:nvPicPr>
          <p:cNvPr id="3" name="圖形 2">
            <a:extLst>
              <a:ext uri="{FF2B5EF4-FFF2-40B4-BE49-F238E27FC236}">
                <a16:creationId xmlns:a16="http://schemas.microsoft.com/office/drawing/2014/main" id="{7DD88E73-43A5-B233-C1CC-0B0D7284C5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1826" y="3395285"/>
            <a:ext cx="894864" cy="1101265"/>
          </a:xfrm>
          <a:prstGeom prst="rect">
            <a:avLst/>
          </a:prstGeom>
          <a:effectLst>
            <a:outerShdw blurRad="50800" dist="38100" dir="5400000" algn="t" rotWithShape="0">
              <a:prstClr val="black">
                <a:alpha val="40000"/>
              </a:prstClr>
            </a:outerShdw>
          </a:effectLst>
        </p:spPr>
      </p:pic>
      <p:pic>
        <p:nvPicPr>
          <p:cNvPr id="6" name="圖形 5">
            <a:extLst>
              <a:ext uri="{FF2B5EF4-FFF2-40B4-BE49-F238E27FC236}">
                <a16:creationId xmlns:a16="http://schemas.microsoft.com/office/drawing/2014/main" id="{54CCBD59-9A96-8DB8-7A91-9EA2466033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1826" y="4911056"/>
            <a:ext cx="894864" cy="1101265"/>
          </a:xfrm>
          <a:prstGeom prst="rect">
            <a:avLst/>
          </a:prstGeom>
          <a:effectLst>
            <a:outerShdw blurRad="50800" dist="38100" dir="5400000" algn="t" rotWithShape="0">
              <a:prstClr val="black">
                <a:alpha val="40000"/>
              </a:prstClr>
            </a:outerShdw>
          </a:effectLst>
        </p:spPr>
      </p:pic>
      <p:pic>
        <p:nvPicPr>
          <p:cNvPr id="7" name="圖片 6" descr="一張含有 家用電器, 機器, 設計, 設備 的圖片&#10;&#10;自動產生的描述">
            <a:extLst>
              <a:ext uri="{FF2B5EF4-FFF2-40B4-BE49-F238E27FC236}">
                <a16:creationId xmlns:a16="http://schemas.microsoft.com/office/drawing/2014/main" id="{2B6279C2-DE6F-B4BC-9707-EADBCB2725F2}"/>
              </a:ext>
            </a:extLst>
          </p:cNvPr>
          <p:cNvPicPr>
            <a:picLocks noChangeAspect="1"/>
          </p:cNvPicPr>
          <p:nvPr/>
        </p:nvPicPr>
        <p:blipFill>
          <a:blip r:embed="rId6"/>
          <a:stretch>
            <a:fillRect/>
          </a:stretch>
        </p:blipFill>
        <p:spPr>
          <a:xfrm>
            <a:off x="6718005" y="2916789"/>
            <a:ext cx="3239386" cy="2326910"/>
          </a:xfrm>
          <a:prstGeom prst="rect">
            <a:avLst/>
          </a:prstGeom>
        </p:spPr>
      </p:pic>
      <p:sp>
        <p:nvSpPr>
          <p:cNvPr id="24" name="矩形 23">
            <a:extLst>
              <a:ext uri="{FF2B5EF4-FFF2-40B4-BE49-F238E27FC236}">
                <a16:creationId xmlns:a16="http://schemas.microsoft.com/office/drawing/2014/main" id="{5BB18ECB-60B0-5BCB-862A-EB985B314F20}"/>
              </a:ext>
            </a:extLst>
          </p:cNvPr>
          <p:cNvSpPr/>
          <p:nvPr/>
        </p:nvSpPr>
        <p:spPr>
          <a:xfrm flipH="1">
            <a:off x="8905822" y="4469016"/>
            <a:ext cx="1728810" cy="307777"/>
          </a:xfrm>
          <a:prstGeom prst="rect">
            <a:avLst/>
          </a:prstGeom>
        </p:spPr>
        <p:txBody>
          <a:bodyPr wrap="square" lIns="91440" tIns="45720" rIns="91440" bIns="45720" anchor="t">
            <a:spAutoFit/>
          </a:bodyPr>
          <a:lstStyle/>
          <a:p>
            <a:pPr algn="r"/>
            <a:r>
              <a:rPr lang="en-US" altLang="zh-TW" sz="1400" b="1" dirty="0"/>
              <a:t>TS-h3087XU-RP</a:t>
            </a:r>
            <a:endParaRPr lang="en-US" altLang="zh-TW" sz="1400" b="1" dirty="0">
              <a:cs typeface="Arial"/>
            </a:endParaRPr>
          </a:p>
        </p:txBody>
      </p:sp>
      <p:grpSp>
        <p:nvGrpSpPr>
          <p:cNvPr id="10" name="群組 9">
            <a:extLst>
              <a:ext uri="{FF2B5EF4-FFF2-40B4-BE49-F238E27FC236}">
                <a16:creationId xmlns:a16="http://schemas.microsoft.com/office/drawing/2014/main" id="{2D15764E-14A9-9B5E-9C95-1D27938B53EE}"/>
              </a:ext>
            </a:extLst>
          </p:cNvPr>
          <p:cNvGrpSpPr/>
          <p:nvPr/>
        </p:nvGrpSpPr>
        <p:grpSpPr>
          <a:xfrm>
            <a:off x="6460387" y="2349941"/>
            <a:ext cx="3832989" cy="712313"/>
            <a:chOff x="6460387" y="3014476"/>
            <a:chExt cx="3832989" cy="712313"/>
          </a:xfrm>
        </p:grpSpPr>
        <p:pic>
          <p:nvPicPr>
            <p:cNvPr id="40" name="圖片 39" descr="一張含有 文字, 駕駛, 硬碟, 電子產品 的圖片&#10;&#10;自動產生的描述">
              <a:extLst>
                <a:ext uri="{FF2B5EF4-FFF2-40B4-BE49-F238E27FC236}">
                  <a16:creationId xmlns:a16="http://schemas.microsoft.com/office/drawing/2014/main" id="{C129A942-87A4-71EF-6C4B-5047E3B49FE2}"/>
                </a:ext>
              </a:extLst>
            </p:cNvPr>
            <p:cNvPicPr>
              <a:picLocks noChangeAspect="1"/>
            </p:cNvPicPr>
            <p:nvPr/>
          </p:nvPicPr>
          <p:blipFill>
            <a:blip r:embed="rId7"/>
            <a:stretch>
              <a:fillRect/>
            </a:stretch>
          </p:blipFill>
          <p:spPr>
            <a:xfrm>
              <a:off x="6460387" y="3014476"/>
              <a:ext cx="1097625" cy="703452"/>
            </a:xfrm>
            <a:prstGeom prst="rect">
              <a:avLst/>
            </a:prstGeom>
          </p:spPr>
        </p:pic>
        <p:pic>
          <p:nvPicPr>
            <p:cNvPr id="42" name="圖片 41" descr="一張含有 文字, 駕駛, 硬碟, 電子產品 的圖片&#10;&#10;自動產生的描述">
              <a:extLst>
                <a:ext uri="{FF2B5EF4-FFF2-40B4-BE49-F238E27FC236}">
                  <a16:creationId xmlns:a16="http://schemas.microsoft.com/office/drawing/2014/main" id="{AB8881D6-0605-F8B6-D9E6-0A27DE351894}"/>
                </a:ext>
              </a:extLst>
            </p:cNvPr>
            <p:cNvPicPr>
              <a:picLocks noChangeAspect="1"/>
            </p:cNvPicPr>
            <p:nvPr/>
          </p:nvPicPr>
          <p:blipFill>
            <a:blip r:embed="rId7"/>
            <a:stretch>
              <a:fillRect/>
            </a:stretch>
          </p:blipFill>
          <p:spPr>
            <a:xfrm>
              <a:off x="7372175" y="3014476"/>
              <a:ext cx="1097625" cy="703452"/>
            </a:xfrm>
            <a:prstGeom prst="rect">
              <a:avLst/>
            </a:prstGeom>
          </p:spPr>
        </p:pic>
        <p:pic>
          <p:nvPicPr>
            <p:cNvPr id="43" name="圖片 42" descr="一張含有 文字, 駕駛, 硬碟, 電子產品 的圖片&#10;&#10;自動產生的描述">
              <a:extLst>
                <a:ext uri="{FF2B5EF4-FFF2-40B4-BE49-F238E27FC236}">
                  <a16:creationId xmlns:a16="http://schemas.microsoft.com/office/drawing/2014/main" id="{56D241A8-DC15-18E7-20B1-25424AE8F182}"/>
                </a:ext>
              </a:extLst>
            </p:cNvPr>
            <p:cNvPicPr>
              <a:picLocks noChangeAspect="1"/>
            </p:cNvPicPr>
            <p:nvPr/>
          </p:nvPicPr>
          <p:blipFill>
            <a:blip r:embed="rId7"/>
            <a:stretch>
              <a:fillRect/>
            </a:stretch>
          </p:blipFill>
          <p:spPr>
            <a:xfrm>
              <a:off x="8283963" y="3014476"/>
              <a:ext cx="1097625" cy="703452"/>
            </a:xfrm>
            <a:prstGeom prst="rect">
              <a:avLst/>
            </a:prstGeom>
          </p:spPr>
        </p:pic>
        <p:pic>
          <p:nvPicPr>
            <p:cNvPr id="44" name="圖片 43" descr="一張含有 文字, 駕駛, 硬碟, 電子產品 的圖片&#10;&#10;自動產生的描述">
              <a:extLst>
                <a:ext uri="{FF2B5EF4-FFF2-40B4-BE49-F238E27FC236}">
                  <a16:creationId xmlns:a16="http://schemas.microsoft.com/office/drawing/2014/main" id="{B569E56D-FD0F-93D7-F372-713C404EFB0C}"/>
                </a:ext>
              </a:extLst>
            </p:cNvPr>
            <p:cNvPicPr>
              <a:picLocks noChangeAspect="1"/>
            </p:cNvPicPr>
            <p:nvPr/>
          </p:nvPicPr>
          <p:blipFill>
            <a:blip r:embed="rId7"/>
            <a:stretch>
              <a:fillRect/>
            </a:stretch>
          </p:blipFill>
          <p:spPr>
            <a:xfrm>
              <a:off x="9195751" y="3023337"/>
              <a:ext cx="1097625" cy="703452"/>
            </a:xfrm>
            <a:prstGeom prst="rect">
              <a:avLst/>
            </a:prstGeom>
          </p:spPr>
        </p:pic>
      </p:grpSp>
      <p:sp>
        <p:nvSpPr>
          <p:cNvPr id="34" name="矩形 33">
            <a:extLst>
              <a:ext uri="{FF2B5EF4-FFF2-40B4-BE49-F238E27FC236}">
                <a16:creationId xmlns:a16="http://schemas.microsoft.com/office/drawing/2014/main" id="{DE6046BD-F3A0-D7CA-78D7-37F46BBC4912}"/>
              </a:ext>
            </a:extLst>
          </p:cNvPr>
          <p:cNvSpPr/>
          <p:nvPr/>
        </p:nvSpPr>
        <p:spPr>
          <a:xfrm>
            <a:off x="6937634" y="5095399"/>
            <a:ext cx="3790281" cy="830997"/>
          </a:xfrm>
          <a:prstGeom prst="rect">
            <a:avLst/>
          </a:prstGeom>
        </p:spPr>
        <p:txBody>
          <a:bodyPr wrap="square" lIns="91440" tIns="45720" rIns="91440" bIns="45720" anchor="t">
            <a:spAutoFit/>
          </a:bodyPr>
          <a:lstStyle/>
          <a:p>
            <a:r>
              <a:rPr lang="en-US" altLang="zh-TW" sz="1600" b="1" dirty="0" err="1">
                <a:cs typeface="Arial"/>
              </a:rPr>
              <a:t>硬碟插槽數</a:t>
            </a:r>
            <a:endParaRPr lang="zh-TW" altLang="en-US" sz="1600" b="1" dirty="0">
              <a:cs typeface="Arial"/>
            </a:endParaRPr>
          </a:p>
          <a:p>
            <a:pPr marL="180975" indent="-180975">
              <a:buFont typeface="Arial"/>
              <a:buChar char="•"/>
            </a:pPr>
            <a:r>
              <a:rPr lang="en-US" altLang="zh-TW" sz="1600" dirty="0">
                <a:cs typeface="Arial"/>
              </a:rPr>
              <a:t>24 x SATA HDD + 6 x SATA SSD</a:t>
            </a:r>
          </a:p>
          <a:p>
            <a:pPr marL="180975" indent="-180975">
              <a:buFont typeface="Arial"/>
              <a:buChar char="•"/>
            </a:pPr>
            <a:r>
              <a:rPr lang="en-US" altLang="zh-TW" sz="1600" dirty="0">
                <a:cs typeface="Arial"/>
              </a:rPr>
              <a:t>30 x SATA SSD</a:t>
            </a:r>
          </a:p>
        </p:txBody>
      </p:sp>
    </p:spTree>
    <p:extLst>
      <p:ext uri="{BB962C8B-B14F-4D97-AF65-F5344CB8AC3E}">
        <p14:creationId xmlns:p14="http://schemas.microsoft.com/office/powerpoint/2010/main" val="271996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idx="4294967295"/>
          </p:nvPr>
        </p:nvSpPr>
        <p:spPr>
          <a:xfrm>
            <a:off x="7038109" y="1973179"/>
            <a:ext cx="4247511" cy="2021305"/>
          </a:xfrm>
        </p:spPr>
        <p:txBody>
          <a:bodyPr>
            <a:normAutofit/>
          </a:bodyPr>
          <a:lstStyle/>
          <a:p>
            <a:r>
              <a:rPr lang="zh-TW" altLang="en-US" sz="4800" b="1" dirty="0">
                <a:solidFill>
                  <a:srgbClr val="293237"/>
                </a:solidFill>
              </a:rPr>
              <a:t>搭建 </a:t>
            </a:r>
            <a:r>
              <a:rPr lang="en-US" altLang="zh-TW" sz="4800" b="1" dirty="0">
                <a:solidFill>
                  <a:srgbClr val="293237"/>
                </a:solidFill>
              </a:rPr>
              <a:t>25GbE </a:t>
            </a:r>
            <a:r>
              <a:rPr lang="zh-TW" altLang="en-US" sz="4800" b="1" dirty="0">
                <a:solidFill>
                  <a:srgbClr val="293237"/>
                </a:solidFill>
              </a:rPr>
              <a:t>網路環境</a:t>
            </a:r>
          </a:p>
        </p:txBody>
      </p:sp>
    </p:spTree>
    <p:extLst>
      <p:ext uri="{BB962C8B-B14F-4D97-AF65-F5344CB8AC3E}">
        <p14:creationId xmlns:p14="http://schemas.microsoft.com/office/powerpoint/2010/main" val="987420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1047081" y="1589805"/>
            <a:ext cx="8349445" cy="400110"/>
          </a:xfrm>
          <a:prstGeom prst="rect">
            <a:avLst/>
          </a:prstGeom>
        </p:spPr>
        <p:txBody>
          <a:bodyPr wrap="square">
            <a:spAutoFit/>
          </a:bodyPr>
          <a:lstStyle/>
          <a:p>
            <a:r>
              <a:rPr lang="zh-TW" altLang="zh-TW" sz="2000"/>
              <a:t>經濟實惠的預算打造流暢、安全、可擴充的高速網路環境。</a:t>
            </a:r>
            <a:endParaRPr lang="zh-TW" altLang="en-US" sz="2000"/>
          </a:p>
        </p:txBody>
      </p:sp>
      <p:sp>
        <p:nvSpPr>
          <p:cNvPr id="4" name="標題 3">
            <a:extLst>
              <a:ext uri="{FF2B5EF4-FFF2-40B4-BE49-F238E27FC236}">
                <a16:creationId xmlns:a16="http://schemas.microsoft.com/office/drawing/2014/main" id="{E1A1001C-FA49-ADE5-C3AB-D48B9C670222}"/>
              </a:ext>
            </a:extLst>
          </p:cNvPr>
          <p:cNvSpPr>
            <a:spLocks noGrp="1"/>
          </p:cNvSpPr>
          <p:nvPr>
            <p:ph type="title"/>
          </p:nvPr>
        </p:nvSpPr>
        <p:spPr>
          <a:xfrm>
            <a:off x="743101" y="0"/>
            <a:ext cx="11448899" cy="1384187"/>
          </a:xfrm>
        </p:spPr>
        <p:txBody>
          <a:bodyPr>
            <a:normAutofit/>
          </a:bodyPr>
          <a:lstStyle/>
          <a:p>
            <a:r>
              <a:rPr lang="zh-TW" altLang="en-US">
                <a:latin typeface="+mj-lt"/>
                <a:ea typeface="+mj-ea"/>
              </a:rPr>
              <a:t>搭配 </a:t>
            </a:r>
            <a:r>
              <a:rPr lang="en-US" altLang="zh-TW">
                <a:latin typeface="+mj-lt"/>
                <a:ea typeface="+mj-ea"/>
              </a:rPr>
              <a:t>QNAP NAS </a:t>
            </a:r>
            <a:r>
              <a:rPr lang="zh-TW" altLang="en-US">
                <a:latin typeface="+mj-lt"/>
                <a:ea typeface="+mj-ea"/>
              </a:rPr>
              <a:t>與高速網路交換器，</a:t>
            </a:r>
            <a:br>
              <a:rPr lang="en-US" altLang="zh-TW">
                <a:latin typeface="+mj-lt"/>
                <a:ea typeface="+mj-ea"/>
              </a:rPr>
            </a:br>
            <a:r>
              <a:rPr lang="zh-TW" altLang="en-US">
                <a:latin typeface="+mj-lt"/>
                <a:ea typeface="+mj-ea"/>
              </a:rPr>
              <a:t>打造高效 </a:t>
            </a:r>
            <a:r>
              <a:rPr lang="en-US" altLang="zh-TW">
                <a:latin typeface="+mj-lt"/>
                <a:ea typeface="+mj-ea"/>
              </a:rPr>
              <a:t>25GbE </a:t>
            </a:r>
            <a:r>
              <a:rPr lang="zh-TW" altLang="en-US">
                <a:latin typeface="+mj-lt"/>
                <a:ea typeface="+mj-ea"/>
              </a:rPr>
              <a:t>網路環境</a:t>
            </a:r>
          </a:p>
        </p:txBody>
      </p:sp>
      <p:cxnSp>
        <p:nvCxnSpPr>
          <p:cNvPr id="28" name="直線接點 27">
            <a:extLst>
              <a:ext uri="{FF2B5EF4-FFF2-40B4-BE49-F238E27FC236}">
                <a16:creationId xmlns:a16="http://schemas.microsoft.com/office/drawing/2014/main" id="{24AD19BD-F181-9A5E-835F-ED807F4EB873}"/>
              </a:ext>
            </a:extLst>
          </p:cNvPr>
          <p:cNvCxnSpPr>
            <a:cxnSpLocks/>
          </p:cNvCxnSpPr>
          <p:nvPr/>
        </p:nvCxnSpPr>
        <p:spPr>
          <a:xfrm>
            <a:off x="3623891" y="3250154"/>
            <a:ext cx="5158512"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20" name="文字方塊 19"/>
          <p:cNvSpPr txBox="1"/>
          <p:nvPr/>
        </p:nvSpPr>
        <p:spPr>
          <a:xfrm>
            <a:off x="3988433" y="2944905"/>
            <a:ext cx="1029072" cy="307777"/>
          </a:xfrm>
          <a:prstGeom prst="rect">
            <a:avLst/>
          </a:prstGeom>
          <a:noFill/>
        </p:spPr>
        <p:txBody>
          <a:bodyPr wrap="square" rtlCol="0">
            <a:spAutoFit/>
          </a:bodyPr>
          <a:lstStyle/>
          <a:p>
            <a:pPr algn="ctr"/>
            <a:r>
              <a:rPr lang="en-US" altLang="zh-TW" sz="1400"/>
              <a:t>25GbE</a:t>
            </a:r>
            <a:endParaRPr lang="zh-TW" altLang="en-US" sz="1400"/>
          </a:p>
        </p:txBody>
      </p:sp>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t="29857"/>
          <a:stretch/>
        </p:blipFill>
        <p:spPr>
          <a:xfrm>
            <a:off x="1119133" y="2944905"/>
            <a:ext cx="3012574" cy="659931"/>
          </a:xfrm>
          <a:prstGeom prst="rect">
            <a:avLst/>
          </a:prstGeom>
          <a:effectLst>
            <a:outerShdw blurRad="50800" dist="38100" dir="5400000" algn="t" rotWithShape="0">
              <a:prstClr val="black">
                <a:alpha val="40000"/>
              </a:prstClr>
            </a:outerShdw>
          </a:effectLst>
        </p:spPr>
      </p:pic>
      <p:sp>
        <p:nvSpPr>
          <p:cNvPr id="9" name="矩形 8"/>
          <p:cNvSpPr/>
          <p:nvPr/>
        </p:nvSpPr>
        <p:spPr>
          <a:xfrm flipH="1">
            <a:off x="2065066" y="3512792"/>
            <a:ext cx="841317" cy="276999"/>
          </a:xfrm>
          <a:prstGeom prst="rect">
            <a:avLst/>
          </a:prstGeom>
        </p:spPr>
        <p:txBody>
          <a:bodyPr wrap="square">
            <a:spAutoFit/>
          </a:bodyPr>
          <a:lstStyle/>
          <a:p>
            <a:pPr algn="ctr"/>
            <a:r>
              <a:rPr lang="zh-TW" altLang="en-US" sz="1200" b="1"/>
              <a:t>虛擬機</a:t>
            </a:r>
          </a:p>
        </p:txBody>
      </p:sp>
      <p:sp>
        <p:nvSpPr>
          <p:cNvPr id="11" name="矩形 10"/>
          <p:cNvSpPr/>
          <p:nvPr/>
        </p:nvSpPr>
        <p:spPr>
          <a:xfrm>
            <a:off x="2629509" y="6151928"/>
            <a:ext cx="1107996" cy="276999"/>
          </a:xfrm>
          <a:prstGeom prst="rect">
            <a:avLst/>
          </a:prstGeom>
        </p:spPr>
        <p:txBody>
          <a:bodyPr wrap="none">
            <a:spAutoFit/>
          </a:bodyPr>
          <a:lstStyle/>
          <a:p>
            <a:r>
              <a:rPr lang="zh-TW" altLang="en-US" sz="1200" b="1"/>
              <a:t>多媒體工作站</a:t>
            </a:r>
          </a:p>
        </p:txBody>
      </p:sp>
      <p:sp>
        <p:nvSpPr>
          <p:cNvPr id="21" name="文字方塊 20"/>
          <p:cNvSpPr txBox="1"/>
          <p:nvPr/>
        </p:nvSpPr>
        <p:spPr>
          <a:xfrm>
            <a:off x="3675888" y="3894621"/>
            <a:ext cx="804334" cy="307777"/>
          </a:xfrm>
          <a:prstGeom prst="rect">
            <a:avLst/>
          </a:prstGeom>
          <a:noFill/>
        </p:spPr>
        <p:txBody>
          <a:bodyPr wrap="square" rtlCol="0">
            <a:spAutoFit/>
          </a:bodyPr>
          <a:lstStyle/>
          <a:p>
            <a:pPr algn="ctr"/>
            <a:r>
              <a:rPr lang="en-US" altLang="zh-TW" sz="1400"/>
              <a:t>25GbE</a:t>
            </a:r>
            <a:endParaRPr lang="zh-TW" altLang="en-US" sz="1400"/>
          </a:p>
        </p:txBody>
      </p:sp>
      <p:grpSp>
        <p:nvGrpSpPr>
          <p:cNvPr id="27" name="群組 26">
            <a:extLst>
              <a:ext uri="{FF2B5EF4-FFF2-40B4-BE49-F238E27FC236}">
                <a16:creationId xmlns:a16="http://schemas.microsoft.com/office/drawing/2014/main" id="{992B4573-0762-7F9F-81EA-6EAB07291F39}"/>
              </a:ext>
            </a:extLst>
          </p:cNvPr>
          <p:cNvGrpSpPr/>
          <p:nvPr/>
        </p:nvGrpSpPr>
        <p:grpSpPr>
          <a:xfrm>
            <a:off x="3748091" y="3804067"/>
            <a:ext cx="4408824" cy="816110"/>
            <a:chOff x="4152364" y="4239978"/>
            <a:chExt cx="3173225" cy="816110"/>
          </a:xfrm>
        </p:grpSpPr>
        <p:cxnSp>
          <p:nvCxnSpPr>
            <p:cNvPr id="10" name="肘形接點 9"/>
            <p:cNvCxnSpPr>
              <a:cxnSpLocks/>
            </p:cNvCxnSpPr>
            <p:nvPr/>
          </p:nvCxnSpPr>
          <p:spPr>
            <a:xfrm rot="5400000" flipH="1" flipV="1">
              <a:off x="4541719" y="3850624"/>
              <a:ext cx="816110" cy="1594818"/>
            </a:xfrm>
            <a:prstGeom prst="bentConnector3">
              <a:avLst>
                <a:gd name="adj1" fmla="val 50000"/>
              </a:avLst>
            </a:prstGeom>
            <a:ln w="38100"/>
          </p:spPr>
          <p:style>
            <a:lnRef idx="3">
              <a:schemeClr val="accent2"/>
            </a:lnRef>
            <a:fillRef idx="0">
              <a:schemeClr val="accent2"/>
            </a:fillRef>
            <a:effectRef idx="2">
              <a:schemeClr val="accent2"/>
            </a:effectRef>
            <a:fontRef idx="minor">
              <a:schemeClr val="tx1"/>
            </a:fontRef>
          </p:style>
        </p:cxnSp>
        <p:cxnSp>
          <p:nvCxnSpPr>
            <p:cNvPr id="43" name="肘形接點 42"/>
            <p:cNvCxnSpPr>
              <a:cxnSpLocks/>
            </p:cNvCxnSpPr>
            <p:nvPr/>
          </p:nvCxnSpPr>
          <p:spPr>
            <a:xfrm rot="16200000" flipH="1">
              <a:off x="6150826" y="3842157"/>
              <a:ext cx="771121" cy="1578405"/>
            </a:xfrm>
            <a:prstGeom prst="bentConnector3">
              <a:avLst>
                <a:gd name="adj1" fmla="val 52294"/>
              </a:avLst>
            </a:prstGeom>
            <a:ln w="38100"/>
          </p:spPr>
          <p:style>
            <a:lnRef idx="3">
              <a:schemeClr val="accent2"/>
            </a:lnRef>
            <a:fillRef idx="0">
              <a:schemeClr val="accent2"/>
            </a:fillRef>
            <a:effectRef idx="2">
              <a:schemeClr val="accent2"/>
            </a:effectRef>
            <a:fontRef idx="minor">
              <a:schemeClr val="tx1"/>
            </a:fontRef>
          </p:style>
        </p:cxnSp>
      </p:grpSp>
      <p:sp>
        <p:nvSpPr>
          <p:cNvPr id="56" name="矩形 55"/>
          <p:cNvSpPr/>
          <p:nvPr/>
        </p:nvSpPr>
        <p:spPr>
          <a:xfrm>
            <a:off x="4745969" y="3512792"/>
            <a:ext cx="2653099" cy="276999"/>
          </a:xfrm>
          <a:prstGeom prst="rect">
            <a:avLst/>
          </a:prstGeom>
        </p:spPr>
        <p:txBody>
          <a:bodyPr wrap="square" lIns="91440" tIns="45720" rIns="91440" bIns="45720" anchor="t">
            <a:spAutoFit/>
          </a:bodyPr>
          <a:lstStyle/>
          <a:p>
            <a:pPr algn="ctr"/>
            <a:r>
              <a:rPr lang="en-US" sz="1200" b="1" err="1">
                <a:cs typeface="Arial"/>
              </a:rPr>
              <a:t>支援</a:t>
            </a:r>
            <a:r>
              <a:rPr lang="en-US" sz="1200" b="1">
                <a:cs typeface="Arial"/>
              </a:rPr>
              <a:t> 25GbE </a:t>
            </a:r>
            <a:r>
              <a:rPr lang="en-US" sz="1200" b="1" err="1">
                <a:cs typeface="Arial"/>
              </a:rPr>
              <a:t>高速網路交換器</a:t>
            </a:r>
            <a:endParaRPr lang="zh-TW" altLang="en-US" sz="1200" b="1"/>
          </a:p>
        </p:txBody>
      </p:sp>
      <p:sp>
        <p:nvSpPr>
          <p:cNvPr id="38" name="文字方塊 37">
            <a:extLst>
              <a:ext uri="{FF2B5EF4-FFF2-40B4-BE49-F238E27FC236}">
                <a16:creationId xmlns:a16="http://schemas.microsoft.com/office/drawing/2014/main" id="{22A35469-D9BC-AB00-BE76-2773400AC854}"/>
              </a:ext>
            </a:extLst>
          </p:cNvPr>
          <p:cNvSpPr txBox="1"/>
          <p:nvPr/>
        </p:nvSpPr>
        <p:spPr>
          <a:xfrm>
            <a:off x="7314209" y="2944905"/>
            <a:ext cx="1029072" cy="307777"/>
          </a:xfrm>
          <a:prstGeom prst="rect">
            <a:avLst/>
          </a:prstGeom>
          <a:noFill/>
        </p:spPr>
        <p:txBody>
          <a:bodyPr wrap="square" rtlCol="0">
            <a:spAutoFit/>
          </a:bodyPr>
          <a:lstStyle/>
          <a:p>
            <a:pPr algn="ctr"/>
            <a:r>
              <a:rPr lang="en-US" altLang="zh-TW" sz="1400"/>
              <a:t>25GbE</a:t>
            </a:r>
            <a:endParaRPr lang="zh-TW" altLang="en-US" sz="1400"/>
          </a:p>
        </p:txBody>
      </p:sp>
      <p:pic>
        <p:nvPicPr>
          <p:cNvPr id="3" name="圖片 2" descr="一張含有 電子產品, 電子工程, 電路, 電腦 的圖片&#10;&#10;自動產生的描述">
            <a:extLst>
              <a:ext uri="{FF2B5EF4-FFF2-40B4-BE49-F238E27FC236}">
                <a16:creationId xmlns:a16="http://schemas.microsoft.com/office/drawing/2014/main" id="{76244169-631E-B5F7-CB03-F91DD7741320}"/>
              </a:ext>
            </a:extLst>
          </p:cNvPr>
          <p:cNvPicPr>
            <a:picLocks noChangeAspect="1"/>
          </p:cNvPicPr>
          <p:nvPr/>
        </p:nvPicPr>
        <p:blipFill>
          <a:blip r:embed="rId4"/>
          <a:stretch>
            <a:fillRect/>
          </a:stretch>
        </p:blipFill>
        <p:spPr>
          <a:xfrm>
            <a:off x="4911107" y="2806480"/>
            <a:ext cx="2409731" cy="778596"/>
          </a:xfrm>
          <a:prstGeom prst="rect">
            <a:avLst/>
          </a:prstGeom>
          <a:effectLst>
            <a:outerShdw blurRad="50800" dist="38100" dir="5400000" algn="t" rotWithShape="0">
              <a:prstClr val="black">
                <a:alpha val="40000"/>
              </a:prstClr>
            </a:outerShdw>
          </a:effectLst>
        </p:spPr>
      </p:pic>
      <p:pic>
        <p:nvPicPr>
          <p:cNvPr id="8" name="圖片 7">
            <a:extLst>
              <a:ext uri="{FF2B5EF4-FFF2-40B4-BE49-F238E27FC236}">
                <a16:creationId xmlns:a16="http://schemas.microsoft.com/office/drawing/2014/main" id="{DD8F8F26-2AD2-438F-AD22-C964A47F88FC}"/>
              </a:ext>
            </a:extLst>
          </p:cNvPr>
          <p:cNvPicPr>
            <a:picLocks noChangeAspect="1"/>
          </p:cNvPicPr>
          <p:nvPr/>
        </p:nvPicPr>
        <p:blipFill>
          <a:blip r:embed="rId5"/>
          <a:stretch>
            <a:fillRect/>
          </a:stretch>
        </p:blipFill>
        <p:spPr>
          <a:xfrm>
            <a:off x="8343607" y="2299802"/>
            <a:ext cx="2634779" cy="1644059"/>
          </a:xfrm>
          <a:prstGeom prst="rect">
            <a:avLst/>
          </a:prstGeom>
          <a:effectLst>
            <a:outerShdw blurRad="50800" dist="38100" dir="5400000" algn="t" rotWithShape="0">
              <a:prstClr val="black">
                <a:alpha val="40000"/>
              </a:prstClr>
            </a:outerShdw>
          </a:effectLst>
        </p:spPr>
      </p:pic>
      <p:pic>
        <p:nvPicPr>
          <p:cNvPr id="12" name="圖片 11" descr="一張含有 電子產品, 機器, 電子工程, 電子元件 的圖片&#10;&#10;自動產生的描述">
            <a:extLst>
              <a:ext uri="{FF2B5EF4-FFF2-40B4-BE49-F238E27FC236}">
                <a16:creationId xmlns:a16="http://schemas.microsoft.com/office/drawing/2014/main" id="{A60E8865-D828-51C2-C406-08382AAE6750}"/>
              </a:ext>
            </a:extLst>
          </p:cNvPr>
          <p:cNvPicPr>
            <a:picLocks noChangeAspect="1"/>
          </p:cNvPicPr>
          <p:nvPr/>
        </p:nvPicPr>
        <p:blipFill>
          <a:blip r:embed="rId6"/>
          <a:stretch>
            <a:fillRect/>
          </a:stretch>
        </p:blipFill>
        <p:spPr>
          <a:xfrm>
            <a:off x="8394172" y="2195533"/>
            <a:ext cx="1075060" cy="670610"/>
          </a:xfrm>
          <a:prstGeom prst="rect">
            <a:avLst/>
          </a:prstGeom>
        </p:spPr>
      </p:pic>
      <p:sp>
        <p:nvSpPr>
          <p:cNvPr id="22" name="文字方塊 21"/>
          <p:cNvSpPr txBox="1"/>
          <p:nvPr/>
        </p:nvSpPr>
        <p:spPr>
          <a:xfrm>
            <a:off x="9661812" y="3511556"/>
            <a:ext cx="1458228" cy="276999"/>
          </a:xfrm>
          <a:prstGeom prst="rect">
            <a:avLst/>
          </a:prstGeom>
          <a:noFill/>
        </p:spPr>
        <p:txBody>
          <a:bodyPr wrap="square" lIns="91440" tIns="45720" rIns="91440" bIns="45720" rtlCol="0" anchor="t">
            <a:spAutoFit/>
          </a:bodyPr>
          <a:lstStyle/>
          <a:p>
            <a:pPr algn="ctr"/>
            <a:r>
              <a:rPr lang="en-US" sz="1200" b="1">
                <a:latin typeface="Arial"/>
                <a:cs typeface="Arial"/>
              </a:rPr>
              <a:t>TS-h2287XU-RP</a:t>
            </a:r>
            <a:endParaRPr lang="zh-TW" altLang="en-US" sz="1200" b="1">
              <a:cs typeface="Arial"/>
            </a:endParaRPr>
          </a:p>
        </p:txBody>
      </p:sp>
      <p:sp>
        <p:nvSpPr>
          <p:cNvPr id="33" name="矩形 32"/>
          <p:cNvSpPr/>
          <p:nvPr/>
        </p:nvSpPr>
        <p:spPr>
          <a:xfrm flipH="1">
            <a:off x="7889154" y="3529005"/>
            <a:ext cx="2087110" cy="276999"/>
          </a:xfrm>
          <a:prstGeom prst="rect">
            <a:avLst/>
          </a:prstGeom>
        </p:spPr>
        <p:txBody>
          <a:bodyPr wrap="square">
            <a:spAutoFit/>
          </a:bodyPr>
          <a:lstStyle/>
          <a:p>
            <a:pPr algn="ctr"/>
            <a:r>
              <a:rPr lang="en-US" altLang="zh-TW" sz="1200" b="1"/>
              <a:t>QNAP</a:t>
            </a:r>
            <a:r>
              <a:rPr lang="zh-TW" altLang="en-US" sz="1200" b="1"/>
              <a:t>高階</a:t>
            </a:r>
            <a:r>
              <a:rPr lang="en-US" altLang="zh-TW" sz="1200" b="1"/>
              <a:t>NAS</a:t>
            </a:r>
            <a:endParaRPr lang="zh-TW" altLang="en-US" sz="1200" b="1"/>
          </a:p>
        </p:txBody>
      </p:sp>
      <p:sp>
        <p:nvSpPr>
          <p:cNvPr id="13" name="文字方塊 12">
            <a:extLst>
              <a:ext uri="{FF2B5EF4-FFF2-40B4-BE49-F238E27FC236}">
                <a16:creationId xmlns:a16="http://schemas.microsoft.com/office/drawing/2014/main" id="{4EB67176-A288-4D69-36BE-A2B09988B1B4}"/>
              </a:ext>
            </a:extLst>
          </p:cNvPr>
          <p:cNvSpPr txBox="1"/>
          <p:nvPr/>
        </p:nvSpPr>
        <p:spPr>
          <a:xfrm>
            <a:off x="9437749" y="2341030"/>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t>QXG-25G2SF-E810</a:t>
            </a:r>
          </a:p>
        </p:txBody>
      </p:sp>
      <p:pic>
        <p:nvPicPr>
          <p:cNvPr id="14" name="圖片 13" descr="一張含有 電子產品, 機器, 電子工程, 電子元件 的圖片&#10;&#10;自動產生的描述">
            <a:extLst>
              <a:ext uri="{FF2B5EF4-FFF2-40B4-BE49-F238E27FC236}">
                <a16:creationId xmlns:a16="http://schemas.microsoft.com/office/drawing/2014/main" id="{5EAFA325-ADED-0318-82EF-B347282F119C}"/>
              </a:ext>
            </a:extLst>
          </p:cNvPr>
          <p:cNvPicPr>
            <a:picLocks noChangeAspect="1"/>
          </p:cNvPicPr>
          <p:nvPr/>
        </p:nvPicPr>
        <p:blipFill>
          <a:blip r:embed="rId6"/>
          <a:stretch>
            <a:fillRect/>
          </a:stretch>
        </p:blipFill>
        <p:spPr>
          <a:xfrm>
            <a:off x="1410812" y="2385248"/>
            <a:ext cx="1075060" cy="670610"/>
          </a:xfrm>
          <a:prstGeom prst="rect">
            <a:avLst/>
          </a:prstGeom>
        </p:spPr>
      </p:pic>
      <p:sp>
        <p:nvSpPr>
          <p:cNvPr id="15" name="文字方塊 14">
            <a:extLst>
              <a:ext uri="{FF2B5EF4-FFF2-40B4-BE49-F238E27FC236}">
                <a16:creationId xmlns:a16="http://schemas.microsoft.com/office/drawing/2014/main" id="{23AA3F21-0D95-A73D-D433-9E33C77ECDE4}"/>
              </a:ext>
            </a:extLst>
          </p:cNvPr>
          <p:cNvSpPr txBox="1"/>
          <p:nvPr/>
        </p:nvSpPr>
        <p:spPr>
          <a:xfrm>
            <a:off x="2460265" y="2497979"/>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t>QXG-25G2SF-E810</a:t>
            </a:r>
          </a:p>
        </p:txBody>
      </p:sp>
      <p:sp>
        <p:nvSpPr>
          <p:cNvPr id="19" name="文字方塊 18">
            <a:extLst>
              <a:ext uri="{FF2B5EF4-FFF2-40B4-BE49-F238E27FC236}">
                <a16:creationId xmlns:a16="http://schemas.microsoft.com/office/drawing/2014/main" id="{3877757F-DDD2-70FE-96C6-0C0FA3FD2134}"/>
              </a:ext>
            </a:extLst>
          </p:cNvPr>
          <p:cNvSpPr txBox="1"/>
          <p:nvPr/>
        </p:nvSpPr>
        <p:spPr>
          <a:xfrm>
            <a:off x="7476864" y="3894621"/>
            <a:ext cx="804334" cy="307777"/>
          </a:xfrm>
          <a:prstGeom prst="rect">
            <a:avLst/>
          </a:prstGeom>
          <a:noFill/>
        </p:spPr>
        <p:txBody>
          <a:bodyPr wrap="square" rtlCol="0">
            <a:spAutoFit/>
          </a:bodyPr>
          <a:lstStyle/>
          <a:p>
            <a:pPr algn="ctr"/>
            <a:r>
              <a:rPr lang="en-US" altLang="zh-TW" sz="1400"/>
              <a:t>25GbE</a:t>
            </a:r>
            <a:endParaRPr lang="zh-TW" altLang="en-US" sz="1400"/>
          </a:p>
        </p:txBody>
      </p:sp>
      <p:pic>
        <p:nvPicPr>
          <p:cNvPr id="35" name="圖形 34">
            <a:extLst>
              <a:ext uri="{FF2B5EF4-FFF2-40B4-BE49-F238E27FC236}">
                <a16:creationId xmlns:a16="http://schemas.microsoft.com/office/drawing/2014/main" id="{6FA68375-49CB-73D6-26F2-70E5C780AC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18436" y="4298668"/>
            <a:ext cx="1457495" cy="1784847"/>
          </a:xfrm>
          <a:prstGeom prst="rect">
            <a:avLst/>
          </a:prstGeom>
          <a:effectLst>
            <a:outerShdw blurRad="50800" dist="38100" dir="5400000" algn="t" rotWithShape="0">
              <a:prstClr val="black">
                <a:alpha val="40000"/>
              </a:prstClr>
            </a:outerShdw>
          </a:effectLst>
        </p:spPr>
      </p:pic>
      <p:pic>
        <p:nvPicPr>
          <p:cNvPr id="61" name="圖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2963" y="4825796"/>
            <a:ext cx="1349988" cy="843893"/>
          </a:xfrm>
          <a:prstGeom prst="rect">
            <a:avLst/>
          </a:prstGeom>
        </p:spPr>
      </p:pic>
      <p:sp>
        <p:nvSpPr>
          <p:cNvPr id="29" name="文字方塊 28">
            <a:extLst>
              <a:ext uri="{FF2B5EF4-FFF2-40B4-BE49-F238E27FC236}">
                <a16:creationId xmlns:a16="http://schemas.microsoft.com/office/drawing/2014/main" id="{6AC4765E-125B-4984-C965-4673ABAE2AD7}"/>
              </a:ext>
            </a:extLst>
          </p:cNvPr>
          <p:cNvSpPr txBox="1"/>
          <p:nvPr/>
        </p:nvSpPr>
        <p:spPr>
          <a:xfrm>
            <a:off x="4710305" y="5048132"/>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t>QXG-25G2SF-E810</a:t>
            </a:r>
          </a:p>
        </p:txBody>
      </p:sp>
      <p:sp>
        <p:nvSpPr>
          <p:cNvPr id="36" name="矩形 35">
            <a:extLst>
              <a:ext uri="{FF2B5EF4-FFF2-40B4-BE49-F238E27FC236}">
                <a16:creationId xmlns:a16="http://schemas.microsoft.com/office/drawing/2014/main" id="{AB2F6484-FB6E-D17D-5D85-EB93F402EBC9}"/>
              </a:ext>
            </a:extLst>
          </p:cNvPr>
          <p:cNvSpPr/>
          <p:nvPr/>
        </p:nvSpPr>
        <p:spPr>
          <a:xfrm>
            <a:off x="7070902" y="6151928"/>
            <a:ext cx="1107996" cy="276999"/>
          </a:xfrm>
          <a:prstGeom prst="rect">
            <a:avLst/>
          </a:prstGeom>
        </p:spPr>
        <p:txBody>
          <a:bodyPr wrap="none">
            <a:spAutoFit/>
          </a:bodyPr>
          <a:lstStyle/>
          <a:p>
            <a:r>
              <a:rPr lang="zh-TW" altLang="en-US" sz="1200" b="1"/>
              <a:t>多媒體工作站</a:t>
            </a:r>
          </a:p>
        </p:txBody>
      </p:sp>
      <p:pic>
        <p:nvPicPr>
          <p:cNvPr id="37" name="圖形 36">
            <a:extLst>
              <a:ext uri="{FF2B5EF4-FFF2-40B4-BE49-F238E27FC236}">
                <a16:creationId xmlns:a16="http://schemas.microsoft.com/office/drawing/2014/main" id="{5C37B914-ABE0-3849-8CE6-E98B6CF6DE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9829" y="4298668"/>
            <a:ext cx="1457495" cy="1784847"/>
          </a:xfrm>
          <a:prstGeom prst="rect">
            <a:avLst/>
          </a:prstGeom>
          <a:effectLst>
            <a:outerShdw blurRad="50800" dist="38100" dir="5400000" algn="t" rotWithShape="0">
              <a:prstClr val="black">
                <a:alpha val="40000"/>
              </a:prstClr>
            </a:outerShdw>
          </a:effectLst>
        </p:spPr>
      </p:pic>
      <p:pic>
        <p:nvPicPr>
          <p:cNvPr id="39" name="圖片 38">
            <a:extLst>
              <a:ext uri="{FF2B5EF4-FFF2-40B4-BE49-F238E27FC236}">
                <a16:creationId xmlns:a16="http://schemas.microsoft.com/office/drawing/2014/main" id="{07ED4887-26A3-6B59-1906-A5F4635DC5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14356" y="4825796"/>
            <a:ext cx="1349988" cy="843893"/>
          </a:xfrm>
          <a:prstGeom prst="rect">
            <a:avLst/>
          </a:prstGeom>
        </p:spPr>
      </p:pic>
      <p:sp>
        <p:nvSpPr>
          <p:cNvPr id="40" name="文字方塊 39">
            <a:extLst>
              <a:ext uri="{FF2B5EF4-FFF2-40B4-BE49-F238E27FC236}">
                <a16:creationId xmlns:a16="http://schemas.microsoft.com/office/drawing/2014/main" id="{8A841A0E-9DEB-4327-EA6C-915BD6A3D986}"/>
              </a:ext>
            </a:extLst>
          </p:cNvPr>
          <p:cNvSpPr txBox="1"/>
          <p:nvPr/>
        </p:nvSpPr>
        <p:spPr>
          <a:xfrm>
            <a:off x="9152312" y="5048571"/>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t>QXG-25G2SF-E810</a:t>
            </a:r>
          </a:p>
        </p:txBody>
      </p:sp>
    </p:spTree>
    <p:extLst>
      <p:ext uri="{BB962C8B-B14F-4D97-AF65-F5344CB8AC3E}">
        <p14:creationId xmlns:p14="http://schemas.microsoft.com/office/powerpoint/2010/main" val="2138948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C8F32255-C6BB-A3CA-93A6-0208C6E65E10}"/>
              </a:ext>
            </a:extLst>
          </p:cNvPr>
          <p:cNvSpPr>
            <a:spLocks noGrp="1"/>
          </p:cNvSpPr>
          <p:nvPr>
            <p:ph type="title"/>
          </p:nvPr>
        </p:nvSpPr>
        <p:spPr>
          <a:xfrm>
            <a:off x="743101" y="1"/>
            <a:ext cx="11448899" cy="1359258"/>
          </a:xfrm>
        </p:spPr>
        <p:txBody>
          <a:bodyPr>
            <a:noAutofit/>
          </a:bodyPr>
          <a:lstStyle/>
          <a:p>
            <a:pPr>
              <a:lnSpc>
                <a:spcPct val="100000"/>
              </a:lnSpc>
            </a:pPr>
            <a:r>
              <a:rPr lang="zh-TW" altLang="en-US">
                <a:latin typeface="+mj-lt"/>
                <a:ea typeface="+mj-ea"/>
              </a:rPr>
              <a:t>眾多可擴充 </a:t>
            </a:r>
            <a:r>
              <a:rPr lang="en-US" altLang="zh-TW">
                <a:latin typeface="+mj-lt"/>
                <a:ea typeface="+mj-ea"/>
              </a:rPr>
              <a:t>25GbE</a:t>
            </a:r>
            <a:r>
              <a:rPr lang="zh-TW" altLang="en-US">
                <a:latin typeface="+mj-lt"/>
                <a:ea typeface="+mj-ea"/>
              </a:rPr>
              <a:t> 網路</a:t>
            </a:r>
            <a:r>
              <a:rPr lang="en-US">
                <a:latin typeface="+mj-lt"/>
                <a:ea typeface="+mj-ea"/>
              </a:rPr>
              <a:t> QNAP NAS</a:t>
            </a:r>
            <a:br>
              <a:rPr lang="en-US">
                <a:latin typeface="+mj-lt"/>
                <a:ea typeface="+mj-ea"/>
              </a:rPr>
            </a:br>
            <a:r>
              <a:rPr lang="en-US" sz="2700">
                <a:latin typeface="+mj-lt"/>
                <a:ea typeface="+mj-ea"/>
              </a:rPr>
              <a:t>- </a:t>
            </a:r>
            <a:r>
              <a:rPr lang="zh-TW" altLang="en-US" sz="2700">
                <a:latin typeface="+mj-lt"/>
                <a:ea typeface="+mj-ea"/>
              </a:rPr>
              <a:t>提供多樣企業級和高階 SMB NAS 選擇</a:t>
            </a:r>
            <a:endParaRPr lang="zh-CN" altLang="en-US" sz="2700">
              <a:latin typeface="Arial"/>
              <a:cs typeface="Arial"/>
            </a:endParaRPr>
          </a:p>
        </p:txBody>
      </p:sp>
      <p:grpSp>
        <p:nvGrpSpPr>
          <p:cNvPr id="10" name="群組 9">
            <a:extLst>
              <a:ext uri="{FF2B5EF4-FFF2-40B4-BE49-F238E27FC236}">
                <a16:creationId xmlns:a16="http://schemas.microsoft.com/office/drawing/2014/main" id="{688CCE31-C1AA-2A42-A8BE-313E7878EBC9}"/>
              </a:ext>
            </a:extLst>
          </p:cNvPr>
          <p:cNvGrpSpPr/>
          <p:nvPr/>
        </p:nvGrpSpPr>
        <p:grpSpPr>
          <a:xfrm>
            <a:off x="1490330" y="1707462"/>
            <a:ext cx="2149549" cy="719798"/>
            <a:chOff x="1561214" y="1913126"/>
            <a:chExt cx="2743200" cy="1012193"/>
          </a:xfrm>
        </p:grpSpPr>
        <p:pic>
          <p:nvPicPr>
            <p:cNvPr id="2" name="圖片 1" descr="一張含有 電子產品, 電腦, 設計, 設備 的圖片&#10;&#10;自動產生的描述">
              <a:extLst>
                <a:ext uri="{FF2B5EF4-FFF2-40B4-BE49-F238E27FC236}">
                  <a16:creationId xmlns:a16="http://schemas.microsoft.com/office/drawing/2014/main" id="{DC8BF2C2-83ED-41B0-3402-4F67E88E5046}"/>
                </a:ext>
              </a:extLst>
            </p:cNvPr>
            <p:cNvPicPr>
              <a:picLocks noChangeAspect="1"/>
            </p:cNvPicPr>
            <p:nvPr/>
          </p:nvPicPr>
          <p:blipFill>
            <a:blip r:embed="rId3"/>
            <a:stretch>
              <a:fillRect/>
            </a:stretch>
          </p:blipFill>
          <p:spPr>
            <a:xfrm>
              <a:off x="1561214" y="1913126"/>
              <a:ext cx="2743200" cy="869795"/>
            </a:xfrm>
            <a:prstGeom prst="rect">
              <a:avLst/>
            </a:prstGeom>
          </p:spPr>
        </p:pic>
        <p:sp>
          <p:nvSpPr>
            <p:cNvPr id="9" name="文字方塊 8">
              <a:extLst>
                <a:ext uri="{FF2B5EF4-FFF2-40B4-BE49-F238E27FC236}">
                  <a16:creationId xmlns:a16="http://schemas.microsoft.com/office/drawing/2014/main" id="{E3A7697B-0E84-98D4-DF25-7E32D1FF76F3}"/>
                </a:ext>
              </a:extLst>
            </p:cNvPr>
            <p:cNvSpPr txBox="1"/>
            <p:nvPr/>
          </p:nvSpPr>
          <p:spPr>
            <a:xfrm>
              <a:off x="2111766" y="2648320"/>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ES2486dc</a:t>
              </a:r>
              <a:endParaRPr lang="zh-TW" altLang="en-US"/>
            </a:p>
          </p:txBody>
        </p:sp>
      </p:grpSp>
      <p:grpSp>
        <p:nvGrpSpPr>
          <p:cNvPr id="14" name="群組 13">
            <a:extLst>
              <a:ext uri="{FF2B5EF4-FFF2-40B4-BE49-F238E27FC236}">
                <a16:creationId xmlns:a16="http://schemas.microsoft.com/office/drawing/2014/main" id="{26FEA799-8C76-3CA4-EE50-4B2459EE851F}"/>
              </a:ext>
            </a:extLst>
          </p:cNvPr>
          <p:cNvGrpSpPr/>
          <p:nvPr/>
        </p:nvGrpSpPr>
        <p:grpSpPr>
          <a:xfrm>
            <a:off x="3765697" y="1706575"/>
            <a:ext cx="2149550" cy="721572"/>
            <a:chOff x="4591493" y="1913125"/>
            <a:chExt cx="2743200" cy="1005106"/>
          </a:xfrm>
        </p:grpSpPr>
        <p:pic>
          <p:nvPicPr>
            <p:cNvPr id="11" name="圖片 10" descr="一張含有 電子產品, 電子裝置, 電腦 的圖片&#10;&#10;自動產生的描述">
              <a:extLst>
                <a:ext uri="{FF2B5EF4-FFF2-40B4-BE49-F238E27FC236}">
                  <a16:creationId xmlns:a16="http://schemas.microsoft.com/office/drawing/2014/main" id="{959B73DF-DBA6-0BA8-0CAA-AB2F5B9FCB04}"/>
                </a:ext>
              </a:extLst>
            </p:cNvPr>
            <p:cNvPicPr>
              <a:picLocks noChangeAspect="1"/>
            </p:cNvPicPr>
            <p:nvPr/>
          </p:nvPicPr>
          <p:blipFill>
            <a:blip r:embed="rId4"/>
            <a:stretch>
              <a:fillRect/>
            </a:stretch>
          </p:blipFill>
          <p:spPr>
            <a:xfrm>
              <a:off x="4591493" y="1913125"/>
              <a:ext cx="2743200" cy="869795"/>
            </a:xfrm>
            <a:prstGeom prst="rect">
              <a:avLst/>
            </a:prstGeom>
          </p:spPr>
        </p:pic>
        <p:sp>
          <p:nvSpPr>
            <p:cNvPr id="13" name="文字方塊 12">
              <a:extLst>
                <a:ext uri="{FF2B5EF4-FFF2-40B4-BE49-F238E27FC236}">
                  <a16:creationId xmlns:a16="http://schemas.microsoft.com/office/drawing/2014/main" id="{2724D8F5-48A0-E5B3-E93C-07A235640A9F}"/>
                </a:ext>
              </a:extLst>
            </p:cNvPr>
            <p:cNvSpPr txBox="1"/>
            <p:nvPr/>
          </p:nvSpPr>
          <p:spPr>
            <a:xfrm>
              <a:off x="5152678" y="2641232"/>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TDS-h2489FU</a:t>
              </a:r>
              <a:endParaRPr lang="zh-TW" altLang="en-US"/>
            </a:p>
          </p:txBody>
        </p:sp>
      </p:grpSp>
      <p:grpSp>
        <p:nvGrpSpPr>
          <p:cNvPr id="20" name="群組 19">
            <a:extLst>
              <a:ext uri="{FF2B5EF4-FFF2-40B4-BE49-F238E27FC236}">
                <a16:creationId xmlns:a16="http://schemas.microsoft.com/office/drawing/2014/main" id="{474E1E60-0E98-899A-9F28-47C372955E17}"/>
              </a:ext>
            </a:extLst>
          </p:cNvPr>
          <p:cNvGrpSpPr/>
          <p:nvPr/>
        </p:nvGrpSpPr>
        <p:grpSpPr>
          <a:xfrm>
            <a:off x="6095995" y="1710119"/>
            <a:ext cx="2149549" cy="714484"/>
            <a:chOff x="7435702" y="1913125"/>
            <a:chExt cx="2743200" cy="998018"/>
          </a:xfrm>
        </p:grpSpPr>
        <p:pic>
          <p:nvPicPr>
            <p:cNvPr id="17" name="圖片 16">
              <a:extLst>
                <a:ext uri="{FF2B5EF4-FFF2-40B4-BE49-F238E27FC236}">
                  <a16:creationId xmlns:a16="http://schemas.microsoft.com/office/drawing/2014/main" id="{BB67E0AD-2FF4-5B28-C042-5D3F85082672}"/>
                </a:ext>
              </a:extLst>
            </p:cNvPr>
            <p:cNvPicPr>
              <a:picLocks noChangeAspect="1"/>
            </p:cNvPicPr>
            <p:nvPr/>
          </p:nvPicPr>
          <p:blipFill>
            <a:blip r:embed="rId5"/>
            <a:stretch>
              <a:fillRect/>
            </a:stretch>
          </p:blipFill>
          <p:spPr>
            <a:xfrm>
              <a:off x="7435702" y="1913125"/>
              <a:ext cx="2743200" cy="869795"/>
            </a:xfrm>
            <a:prstGeom prst="rect">
              <a:avLst/>
            </a:prstGeom>
          </p:spPr>
        </p:pic>
        <p:sp>
          <p:nvSpPr>
            <p:cNvPr id="19" name="文字方塊 18">
              <a:extLst>
                <a:ext uri="{FF2B5EF4-FFF2-40B4-BE49-F238E27FC236}">
                  <a16:creationId xmlns:a16="http://schemas.microsoft.com/office/drawing/2014/main" id="{5619BCCD-8B91-22BC-B543-137DBBF72D68}"/>
                </a:ext>
              </a:extLst>
            </p:cNvPr>
            <p:cNvSpPr txBox="1"/>
            <p:nvPr/>
          </p:nvSpPr>
          <p:spPr>
            <a:xfrm>
              <a:off x="7989799" y="2634144"/>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TS-h2490FU</a:t>
              </a:r>
              <a:endParaRPr lang="zh-TW" altLang="en-US"/>
            </a:p>
          </p:txBody>
        </p:sp>
      </p:grpSp>
      <p:grpSp>
        <p:nvGrpSpPr>
          <p:cNvPr id="31" name="群組 30">
            <a:extLst>
              <a:ext uri="{FF2B5EF4-FFF2-40B4-BE49-F238E27FC236}">
                <a16:creationId xmlns:a16="http://schemas.microsoft.com/office/drawing/2014/main" id="{96660170-405A-F0C0-0419-C4AE4D92203A}"/>
              </a:ext>
            </a:extLst>
          </p:cNvPr>
          <p:cNvGrpSpPr/>
          <p:nvPr/>
        </p:nvGrpSpPr>
        <p:grpSpPr>
          <a:xfrm>
            <a:off x="1605515" y="2693203"/>
            <a:ext cx="1919179" cy="1305183"/>
            <a:chOff x="4866167" y="3059076"/>
            <a:chExt cx="2193852" cy="1464670"/>
          </a:xfrm>
        </p:grpSpPr>
        <p:pic>
          <p:nvPicPr>
            <p:cNvPr id="25" name="圖片 24" descr="一張含有 電子產品, 文字, 電子裝置, 螢幕擷取畫面 的圖片&#10;&#10;自動產生的描述">
              <a:extLst>
                <a:ext uri="{FF2B5EF4-FFF2-40B4-BE49-F238E27FC236}">
                  <a16:creationId xmlns:a16="http://schemas.microsoft.com/office/drawing/2014/main" id="{493A405F-42E2-B1CB-A1F5-60C15C1C6F6F}"/>
                </a:ext>
              </a:extLst>
            </p:cNvPr>
            <p:cNvPicPr>
              <a:picLocks noChangeAspect="1"/>
            </p:cNvPicPr>
            <p:nvPr/>
          </p:nvPicPr>
          <p:blipFill>
            <a:blip r:embed="rId6"/>
            <a:stretch>
              <a:fillRect/>
            </a:stretch>
          </p:blipFill>
          <p:spPr>
            <a:xfrm>
              <a:off x="4866167" y="3059076"/>
              <a:ext cx="2193852" cy="1368942"/>
            </a:xfrm>
            <a:prstGeom prst="rect">
              <a:avLst/>
            </a:prstGeom>
          </p:spPr>
        </p:pic>
        <p:sp>
          <p:nvSpPr>
            <p:cNvPr id="30" name="文字方塊 29">
              <a:extLst>
                <a:ext uri="{FF2B5EF4-FFF2-40B4-BE49-F238E27FC236}">
                  <a16:creationId xmlns:a16="http://schemas.microsoft.com/office/drawing/2014/main" id="{E3FF2A2D-2617-CCBB-D7C6-34089A99CB1C}"/>
                </a:ext>
              </a:extLst>
            </p:cNvPr>
            <p:cNvSpPr txBox="1"/>
            <p:nvPr/>
          </p:nvSpPr>
          <p:spPr>
            <a:xfrm>
              <a:off x="5145590" y="4246747"/>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TS-h1290FX</a:t>
              </a:r>
              <a:endParaRPr lang="en-US" altLang="zh-TW" sz="1200" b="1">
                <a:cs typeface="Arial"/>
              </a:endParaRPr>
            </a:p>
          </p:txBody>
        </p:sp>
      </p:grpSp>
      <p:grpSp>
        <p:nvGrpSpPr>
          <p:cNvPr id="35" name="群組 34">
            <a:extLst>
              <a:ext uri="{FF2B5EF4-FFF2-40B4-BE49-F238E27FC236}">
                <a16:creationId xmlns:a16="http://schemas.microsoft.com/office/drawing/2014/main" id="{3FFCFA90-BE8C-26A8-D046-5CFA020CBB08}"/>
              </a:ext>
            </a:extLst>
          </p:cNvPr>
          <p:cNvGrpSpPr/>
          <p:nvPr/>
        </p:nvGrpSpPr>
        <p:grpSpPr>
          <a:xfrm>
            <a:off x="3880883" y="2692318"/>
            <a:ext cx="1919178" cy="1306953"/>
            <a:chOff x="7630632" y="2917309"/>
            <a:chExt cx="2344480" cy="1555046"/>
          </a:xfrm>
        </p:grpSpPr>
        <p:pic>
          <p:nvPicPr>
            <p:cNvPr id="32" name="圖片 31" descr="一張含有 櫥櫃, 文件櫃, 設計, 黑與白 的圖片&#10;&#10;自動產生的描述">
              <a:extLst>
                <a:ext uri="{FF2B5EF4-FFF2-40B4-BE49-F238E27FC236}">
                  <a16:creationId xmlns:a16="http://schemas.microsoft.com/office/drawing/2014/main" id="{77CCE764-F6CD-F3A0-C585-D1133BB2E1C7}"/>
                </a:ext>
              </a:extLst>
            </p:cNvPr>
            <p:cNvPicPr>
              <a:picLocks noChangeAspect="1"/>
            </p:cNvPicPr>
            <p:nvPr/>
          </p:nvPicPr>
          <p:blipFill>
            <a:blip r:embed="rId7"/>
            <a:stretch>
              <a:fillRect/>
            </a:stretch>
          </p:blipFill>
          <p:spPr>
            <a:xfrm>
              <a:off x="7630632" y="2917309"/>
              <a:ext cx="2344480" cy="1466407"/>
            </a:xfrm>
            <a:prstGeom prst="rect">
              <a:avLst/>
            </a:prstGeom>
          </p:spPr>
        </p:pic>
        <p:sp>
          <p:nvSpPr>
            <p:cNvPr id="34" name="文字方塊 33">
              <a:extLst>
                <a:ext uri="{FF2B5EF4-FFF2-40B4-BE49-F238E27FC236}">
                  <a16:creationId xmlns:a16="http://schemas.microsoft.com/office/drawing/2014/main" id="{3C488DD1-7AD0-0CB5-B340-787222D2A949}"/>
                </a:ext>
              </a:extLst>
            </p:cNvPr>
            <p:cNvSpPr txBox="1"/>
            <p:nvPr/>
          </p:nvSpPr>
          <p:spPr>
            <a:xfrm>
              <a:off x="7991571" y="4195356"/>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TS-h3087XU-RP</a:t>
              </a:r>
              <a:endParaRPr lang="en-US" altLang="zh-TW" sz="1200" b="1">
                <a:cs typeface="Arial"/>
              </a:endParaRPr>
            </a:p>
          </p:txBody>
        </p:sp>
      </p:grpSp>
      <p:grpSp>
        <p:nvGrpSpPr>
          <p:cNvPr id="40" name="群組 39">
            <a:extLst>
              <a:ext uri="{FF2B5EF4-FFF2-40B4-BE49-F238E27FC236}">
                <a16:creationId xmlns:a16="http://schemas.microsoft.com/office/drawing/2014/main" id="{E24FAFC1-9EA0-2144-6B9B-963C11EEA5CA}"/>
              </a:ext>
            </a:extLst>
          </p:cNvPr>
          <p:cNvGrpSpPr/>
          <p:nvPr/>
        </p:nvGrpSpPr>
        <p:grpSpPr>
          <a:xfrm>
            <a:off x="6211181" y="2692335"/>
            <a:ext cx="1919177" cy="1306919"/>
            <a:chOff x="1561214" y="4086890"/>
            <a:chExt cx="2743200" cy="1714500"/>
          </a:xfrm>
        </p:grpSpPr>
        <p:pic>
          <p:nvPicPr>
            <p:cNvPr id="36" name="圖片 35">
              <a:extLst>
                <a:ext uri="{FF2B5EF4-FFF2-40B4-BE49-F238E27FC236}">
                  <a16:creationId xmlns:a16="http://schemas.microsoft.com/office/drawing/2014/main" id="{E0B9FF42-B4FB-A783-E7F3-543316001E46}"/>
                </a:ext>
              </a:extLst>
            </p:cNvPr>
            <p:cNvPicPr>
              <a:picLocks noChangeAspect="1"/>
            </p:cNvPicPr>
            <p:nvPr/>
          </p:nvPicPr>
          <p:blipFill>
            <a:blip r:embed="rId8"/>
            <a:stretch>
              <a:fillRect/>
            </a:stretch>
          </p:blipFill>
          <p:spPr>
            <a:xfrm>
              <a:off x="1561214" y="4086890"/>
              <a:ext cx="2743200" cy="1714500"/>
            </a:xfrm>
            <a:prstGeom prst="rect">
              <a:avLst/>
            </a:prstGeom>
          </p:spPr>
        </p:pic>
        <p:sp>
          <p:nvSpPr>
            <p:cNvPr id="39" name="文字方塊 38">
              <a:extLst>
                <a:ext uri="{FF2B5EF4-FFF2-40B4-BE49-F238E27FC236}">
                  <a16:creationId xmlns:a16="http://schemas.microsoft.com/office/drawing/2014/main" id="{FCCC429F-400A-9DFE-C5AB-424509B0F0EE}"/>
                </a:ext>
              </a:extLst>
            </p:cNvPr>
            <p:cNvSpPr txBox="1"/>
            <p:nvPr/>
          </p:nvSpPr>
          <p:spPr>
            <a:xfrm>
              <a:off x="1947904" y="5434260"/>
              <a:ext cx="1967375" cy="3633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TS-h2287XU-RP</a:t>
              </a:r>
              <a:endParaRPr lang="en-US" altLang="zh-TW" sz="1200" b="1">
                <a:cs typeface="Arial"/>
              </a:endParaRPr>
            </a:p>
          </p:txBody>
        </p:sp>
      </p:grpSp>
      <p:grpSp>
        <p:nvGrpSpPr>
          <p:cNvPr id="48" name="群組 47">
            <a:extLst>
              <a:ext uri="{FF2B5EF4-FFF2-40B4-BE49-F238E27FC236}">
                <a16:creationId xmlns:a16="http://schemas.microsoft.com/office/drawing/2014/main" id="{8BF74428-F96E-7B0A-7687-57A4F87384A3}"/>
              </a:ext>
            </a:extLst>
          </p:cNvPr>
          <p:cNvGrpSpPr/>
          <p:nvPr/>
        </p:nvGrpSpPr>
        <p:grpSpPr>
          <a:xfrm>
            <a:off x="1490329" y="4142657"/>
            <a:ext cx="2149550" cy="972142"/>
            <a:chOff x="7435702" y="4509242"/>
            <a:chExt cx="2743200" cy="1216499"/>
          </a:xfrm>
        </p:grpSpPr>
        <p:pic>
          <p:nvPicPr>
            <p:cNvPr id="45" name="圖片 44" descr="一張含有 文件櫃, 室內, 黑與白 的圖片&#10;&#10;自動產生的描述">
              <a:extLst>
                <a:ext uri="{FF2B5EF4-FFF2-40B4-BE49-F238E27FC236}">
                  <a16:creationId xmlns:a16="http://schemas.microsoft.com/office/drawing/2014/main" id="{26BD0D1E-2411-E759-AD57-53DFA7F9C5E8}"/>
                </a:ext>
              </a:extLst>
            </p:cNvPr>
            <p:cNvPicPr>
              <a:picLocks noChangeAspect="1"/>
            </p:cNvPicPr>
            <p:nvPr/>
          </p:nvPicPr>
          <p:blipFill>
            <a:blip r:embed="rId9"/>
            <a:stretch>
              <a:fillRect/>
            </a:stretch>
          </p:blipFill>
          <p:spPr>
            <a:xfrm>
              <a:off x="7435702" y="4509242"/>
              <a:ext cx="2743200" cy="869795"/>
            </a:xfrm>
            <a:prstGeom prst="rect">
              <a:avLst/>
            </a:prstGeom>
          </p:spPr>
        </p:pic>
        <p:sp>
          <p:nvSpPr>
            <p:cNvPr id="47" name="文字方塊 46">
              <a:extLst>
                <a:ext uri="{FF2B5EF4-FFF2-40B4-BE49-F238E27FC236}">
                  <a16:creationId xmlns:a16="http://schemas.microsoft.com/office/drawing/2014/main" id="{4A827528-7527-4B65-503D-9F278A37739E}"/>
                </a:ext>
              </a:extLst>
            </p:cNvPr>
            <p:cNvSpPr txBox="1"/>
            <p:nvPr/>
          </p:nvSpPr>
          <p:spPr>
            <a:xfrm>
              <a:off x="7849889" y="5379116"/>
              <a:ext cx="1909469" cy="3466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TS-h2483XU-RP</a:t>
              </a:r>
              <a:endParaRPr lang="en-US" altLang="zh-TW" sz="1200" b="1">
                <a:cs typeface="Arial"/>
              </a:endParaRPr>
            </a:p>
          </p:txBody>
        </p:sp>
      </p:grpSp>
      <p:grpSp>
        <p:nvGrpSpPr>
          <p:cNvPr id="52" name="群組 51">
            <a:extLst>
              <a:ext uri="{FF2B5EF4-FFF2-40B4-BE49-F238E27FC236}">
                <a16:creationId xmlns:a16="http://schemas.microsoft.com/office/drawing/2014/main" id="{5D6EF04F-6F97-ACF5-F43A-1426911287DB}"/>
              </a:ext>
            </a:extLst>
          </p:cNvPr>
          <p:cNvGrpSpPr/>
          <p:nvPr/>
        </p:nvGrpSpPr>
        <p:grpSpPr>
          <a:xfrm>
            <a:off x="3823291" y="4130221"/>
            <a:ext cx="2034363" cy="997014"/>
            <a:chOff x="3607981" y="4066219"/>
            <a:chExt cx="2743200" cy="1087720"/>
          </a:xfrm>
        </p:grpSpPr>
        <p:pic>
          <p:nvPicPr>
            <p:cNvPr id="49" name="圖片 48" descr="一張含有 螢幕擷取畫面, 室內, 設計 的圖片&#10;&#10;自動產生的描述">
              <a:extLst>
                <a:ext uri="{FF2B5EF4-FFF2-40B4-BE49-F238E27FC236}">
                  <a16:creationId xmlns:a16="http://schemas.microsoft.com/office/drawing/2014/main" id="{91E7BCBC-A967-FA47-1705-11F9C74558A8}"/>
                </a:ext>
              </a:extLst>
            </p:cNvPr>
            <p:cNvPicPr>
              <a:picLocks noChangeAspect="1"/>
            </p:cNvPicPr>
            <p:nvPr/>
          </p:nvPicPr>
          <p:blipFill>
            <a:blip r:embed="rId10"/>
            <a:stretch>
              <a:fillRect/>
            </a:stretch>
          </p:blipFill>
          <p:spPr>
            <a:xfrm>
              <a:off x="3607981" y="4066219"/>
              <a:ext cx="2743200" cy="869795"/>
            </a:xfrm>
            <a:prstGeom prst="rect">
              <a:avLst/>
            </a:prstGeom>
          </p:spPr>
        </p:pic>
        <p:sp>
          <p:nvSpPr>
            <p:cNvPr id="51" name="文字方塊 50">
              <a:extLst>
                <a:ext uri="{FF2B5EF4-FFF2-40B4-BE49-F238E27FC236}">
                  <a16:creationId xmlns:a16="http://schemas.microsoft.com/office/drawing/2014/main" id="{F66AC77C-EB41-B0BA-BCDF-F7557E9BE165}"/>
                </a:ext>
              </a:extLst>
            </p:cNvPr>
            <p:cNvSpPr txBox="1"/>
            <p:nvPr/>
          </p:nvSpPr>
          <p:spPr>
            <a:xfrm>
              <a:off x="4080242" y="4851739"/>
              <a:ext cx="1806885" cy="302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TS-h1683XU-RP</a:t>
              </a:r>
              <a:endParaRPr lang="en-US" altLang="zh-TW" sz="1200" b="1">
                <a:cs typeface="Arial"/>
              </a:endParaRPr>
            </a:p>
          </p:txBody>
        </p:sp>
      </p:grpSp>
      <p:grpSp>
        <p:nvGrpSpPr>
          <p:cNvPr id="57" name="群組 56">
            <a:extLst>
              <a:ext uri="{FF2B5EF4-FFF2-40B4-BE49-F238E27FC236}">
                <a16:creationId xmlns:a16="http://schemas.microsoft.com/office/drawing/2014/main" id="{3C85E28D-D353-14F1-BDD0-DE2904790B90}"/>
              </a:ext>
            </a:extLst>
          </p:cNvPr>
          <p:cNvGrpSpPr/>
          <p:nvPr/>
        </p:nvGrpSpPr>
        <p:grpSpPr>
          <a:xfrm>
            <a:off x="6153587" y="4114645"/>
            <a:ext cx="2034364" cy="1028166"/>
            <a:chOff x="5548423" y="4013056"/>
            <a:chExt cx="2743200" cy="1184343"/>
          </a:xfrm>
        </p:grpSpPr>
        <p:pic>
          <p:nvPicPr>
            <p:cNvPr id="53" name="圖片 52" descr="一張含有 文件櫃, 室內, 黑與白 的圖片&#10;&#10;自動產生的描述">
              <a:extLst>
                <a:ext uri="{FF2B5EF4-FFF2-40B4-BE49-F238E27FC236}">
                  <a16:creationId xmlns:a16="http://schemas.microsoft.com/office/drawing/2014/main" id="{E6DCA8FB-F8B5-F462-50B0-94EE95C855C2}"/>
                </a:ext>
              </a:extLst>
            </p:cNvPr>
            <p:cNvPicPr>
              <a:picLocks noChangeAspect="1"/>
            </p:cNvPicPr>
            <p:nvPr/>
          </p:nvPicPr>
          <p:blipFill>
            <a:blip r:embed="rId11"/>
            <a:stretch>
              <a:fillRect/>
            </a:stretch>
          </p:blipFill>
          <p:spPr>
            <a:xfrm>
              <a:off x="5548423" y="4013056"/>
              <a:ext cx="2743200" cy="869795"/>
            </a:xfrm>
            <a:prstGeom prst="rect">
              <a:avLst/>
            </a:prstGeom>
          </p:spPr>
        </p:pic>
        <p:sp>
          <p:nvSpPr>
            <p:cNvPr id="56" name="文字方塊 55">
              <a:extLst>
                <a:ext uri="{FF2B5EF4-FFF2-40B4-BE49-F238E27FC236}">
                  <a16:creationId xmlns:a16="http://schemas.microsoft.com/office/drawing/2014/main" id="{E5D8349D-D0C9-C270-C8B3-814746F90037}"/>
                </a:ext>
              </a:extLst>
            </p:cNvPr>
            <p:cNvSpPr txBox="1"/>
            <p:nvPr/>
          </p:nvSpPr>
          <p:spPr>
            <a:xfrm>
              <a:off x="6068475" y="4878324"/>
              <a:ext cx="1711302" cy="3190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TS-2483XU-RP</a:t>
              </a:r>
              <a:endParaRPr lang="en-US" altLang="zh-TW" sz="1200" b="1">
                <a:cs typeface="Arial"/>
              </a:endParaRPr>
            </a:p>
          </p:txBody>
        </p:sp>
      </p:grpSp>
      <p:grpSp>
        <p:nvGrpSpPr>
          <p:cNvPr id="65" name="群組 64">
            <a:extLst>
              <a:ext uri="{FF2B5EF4-FFF2-40B4-BE49-F238E27FC236}">
                <a16:creationId xmlns:a16="http://schemas.microsoft.com/office/drawing/2014/main" id="{B52664E1-05AD-9372-8D12-57D4888CD4BA}"/>
              </a:ext>
            </a:extLst>
          </p:cNvPr>
          <p:cNvGrpSpPr/>
          <p:nvPr/>
        </p:nvGrpSpPr>
        <p:grpSpPr>
          <a:xfrm>
            <a:off x="1463748" y="5222621"/>
            <a:ext cx="2202712" cy="974469"/>
            <a:chOff x="985284" y="5253521"/>
            <a:chExt cx="2743200" cy="1208902"/>
          </a:xfrm>
        </p:grpSpPr>
        <p:pic>
          <p:nvPicPr>
            <p:cNvPr id="62" name="圖片 61" descr="一張含有 文件櫃, 室內, 黑與白 的圖片&#10;&#10;自動產生的描述">
              <a:extLst>
                <a:ext uri="{FF2B5EF4-FFF2-40B4-BE49-F238E27FC236}">
                  <a16:creationId xmlns:a16="http://schemas.microsoft.com/office/drawing/2014/main" id="{82F0C7A3-1F73-3317-57D4-99D3CB7CC2DB}"/>
                </a:ext>
              </a:extLst>
            </p:cNvPr>
            <p:cNvPicPr>
              <a:picLocks noChangeAspect="1"/>
            </p:cNvPicPr>
            <p:nvPr/>
          </p:nvPicPr>
          <p:blipFill>
            <a:blip r:embed="rId12"/>
            <a:stretch>
              <a:fillRect/>
            </a:stretch>
          </p:blipFill>
          <p:spPr>
            <a:xfrm>
              <a:off x="985284" y="5253521"/>
              <a:ext cx="2743200" cy="869795"/>
            </a:xfrm>
            <a:prstGeom prst="rect">
              <a:avLst/>
            </a:prstGeom>
          </p:spPr>
        </p:pic>
        <p:sp>
          <p:nvSpPr>
            <p:cNvPr id="64" name="文字方塊 63">
              <a:extLst>
                <a:ext uri="{FF2B5EF4-FFF2-40B4-BE49-F238E27FC236}">
                  <a16:creationId xmlns:a16="http://schemas.microsoft.com/office/drawing/2014/main" id="{0F99C2C5-BE4A-26A6-6FA5-8D38A8A8BC69}"/>
                </a:ext>
              </a:extLst>
            </p:cNvPr>
            <p:cNvSpPr txBox="1"/>
            <p:nvPr/>
          </p:nvSpPr>
          <p:spPr>
            <a:xfrm>
              <a:off x="1502519" y="6118785"/>
              <a:ext cx="1716935" cy="3436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TS-h2477XU-RP</a:t>
              </a:r>
              <a:endParaRPr lang="en-US" altLang="zh-TW" sz="1200" b="1">
                <a:cs typeface="Arial"/>
              </a:endParaRPr>
            </a:p>
          </p:txBody>
        </p:sp>
      </p:grpSp>
      <p:grpSp>
        <p:nvGrpSpPr>
          <p:cNvPr id="69" name="群組 68">
            <a:extLst>
              <a:ext uri="{FF2B5EF4-FFF2-40B4-BE49-F238E27FC236}">
                <a16:creationId xmlns:a16="http://schemas.microsoft.com/office/drawing/2014/main" id="{8BE03CD4-9261-5410-A222-ED4D166268E4}"/>
              </a:ext>
            </a:extLst>
          </p:cNvPr>
          <p:cNvGrpSpPr/>
          <p:nvPr/>
        </p:nvGrpSpPr>
        <p:grpSpPr>
          <a:xfrm>
            <a:off x="3685953" y="5195976"/>
            <a:ext cx="2309038" cy="1027758"/>
            <a:chOff x="3351028" y="5209219"/>
            <a:chExt cx="2743200" cy="1055243"/>
          </a:xfrm>
        </p:grpSpPr>
        <p:pic>
          <p:nvPicPr>
            <p:cNvPr id="66" name="圖片 65" descr="一張含有 螢幕擷取畫面, 室內, 設計 的圖片&#10;&#10;自動產生的描述">
              <a:extLst>
                <a:ext uri="{FF2B5EF4-FFF2-40B4-BE49-F238E27FC236}">
                  <a16:creationId xmlns:a16="http://schemas.microsoft.com/office/drawing/2014/main" id="{207CDDA4-626A-9157-33BB-671279CFF802}"/>
                </a:ext>
              </a:extLst>
            </p:cNvPr>
            <p:cNvPicPr>
              <a:picLocks noChangeAspect="1"/>
            </p:cNvPicPr>
            <p:nvPr/>
          </p:nvPicPr>
          <p:blipFill>
            <a:blip r:embed="rId13"/>
            <a:stretch>
              <a:fillRect/>
            </a:stretch>
          </p:blipFill>
          <p:spPr>
            <a:xfrm>
              <a:off x="3351028" y="5209219"/>
              <a:ext cx="2743200" cy="869795"/>
            </a:xfrm>
            <a:prstGeom prst="rect">
              <a:avLst/>
            </a:prstGeom>
          </p:spPr>
        </p:pic>
        <p:sp>
          <p:nvSpPr>
            <p:cNvPr id="68" name="文字方塊 67">
              <a:extLst>
                <a:ext uri="{FF2B5EF4-FFF2-40B4-BE49-F238E27FC236}">
                  <a16:creationId xmlns:a16="http://schemas.microsoft.com/office/drawing/2014/main" id="{3BBBA7DA-4F80-58FC-95CE-277BF02D4B2F}"/>
                </a:ext>
              </a:extLst>
            </p:cNvPr>
            <p:cNvSpPr txBox="1"/>
            <p:nvPr/>
          </p:nvSpPr>
          <p:spPr>
            <a:xfrm>
              <a:off x="3917618" y="5980055"/>
              <a:ext cx="1599705" cy="2844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TS-h1677XU-RP</a:t>
              </a:r>
              <a:endParaRPr lang="en-US" altLang="zh-TW" sz="1200" b="1">
                <a:cs typeface="Arial"/>
              </a:endParaRPr>
            </a:p>
          </p:txBody>
        </p:sp>
      </p:grpSp>
      <p:grpSp>
        <p:nvGrpSpPr>
          <p:cNvPr id="73" name="群組 72">
            <a:extLst>
              <a:ext uri="{FF2B5EF4-FFF2-40B4-BE49-F238E27FC236}">
                <a16:creationId xmlns:a16="http://schemas.microsoft.com/office/drawing/2014/main" id="{33579308-D80C-5286-BEDD-CC5D853520A7}"/>
              </a:ext>
            </a:extLst>
          </p:cNvPr>
          <p:cNvGrpSpPr/>
          <p:nvPr/>
        </p:nvGrpSpPr>
        <p:grpSpPr>
          <a:xfrm>
            <a:off x="5971948" y="5218735"/>
            <a:ext cx="2397642" cy="982240"/>
            <a:chOff x="5504121" y="5138335"/>
            <a:chExt cx="2743200" cy="974059"/>
          </a:xfrm>
        </p:grpSpPr>
        <p:pic>
          <p:nvPicPr>
            <p:cNvPr id="70" name="圖片 69">
              <a:extLst>
                <a:ext uri="{FF2B5EF4-FFF2-40B4-BE49-F238E27FC236}">
                  <a16:creationId xmlns:a16="http://schemas.microsoft.com/office/drawing/2014/main" id="{912C63CF-A4A1-AF4E-490A-2543D0DB755E}"/>
                </a:ext>
              </a:extLst>
            </p:cNvPr>
            <p:cNvPicPr>
              <a:picLocks noChangeAspect="1"/>
            </p:cNvPicPr>
            <p:nvPr/>
          </p:nvPicPr>
          <p:blipFill>
            <a:blip r:embed="rId14"/>
            <a:stretch>
              <a:fillRect/>
            </a:stretch>
          </p:blipFill>
          <p:spPr>
            <a:xfrm>
              <a:off x="5504121" y="5138335"/>
              <a:ext cx="2743200" cy="869795"/>
            </a:xfrm>
            <a:prstGeom prst="rect">
              <a:avLst/>
            </a:prstGeom>
          </p:spPr>
        </p:pic>
        <p:sp>
          <p:nvSpPr>
            <p:cNvPr id="72" name="文字方塊 71">
              <a:extLst>
                <a:ext uri="{FF2B5EF4-FFF2-40B4-BE49-F238E27FC236}">
                  <a16:creationId xmlns:a16="http://schemas.microsoft.com/office/drawing/2014/main" id="{1B27A5A8-C467-F6F6-3EDC-FE4A3BD56289}"/>
                </a:ext>
              </a:extLst>
            </p:cNvPr>
            <p:cNvSpPr txBox="1"/>
            <p:nvPr/>
          </p:nvSpPr>
          <p:spPr>
            <a:xfrm>
              <a:off x="6065651" y="5837702"/>
              <a:ext cx="1623864" cy="274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TS-h1277XU-RP</a:t>
              </a:r>
              <a:endParaRPr lang="en-US" altLang="zh-TW" sz="1200" b="1">
                <a:cs typeface="Arial"/>
              </a:endParaRPr>
            </a:p>
          </p:txBody>
        </p:sp>
      </p:grpSp>
      <p:grpSp>
        <p:nvGrpSpPr>
          <p:cNvPr id="77" name="群組 76">
            <a:extLst>
              <a:ext uri="{FF2B5EF4-FFF2-40B4-BE49-F238E27FC236}">
                <a16:creationId xmlns:a16="http://schemas.microsoft.com/office/drawing/2014/main" id="{8C40C031-DA11-8808-55D7-0CB2271E6DD3}"/>
              </a:ext>
            </a:extLst>
          </p:cNvPr>
          <p:cNvGrpSpPr/>
          <p:nvPr/>
        </p:nvGrpSpPr>
        <p:grpSpPr>
          <a:xfrm>
            <a:off x="8357190" y="5297593"/>
            <a:ext cx="2149550" cy="824525"/>
            <a:chOff x="7931888" y="5306683"/>
            <a:chExt cx="2149550" cy="824525"/>
          </a:xfrm>
        </p:grpSpPr>
        <p:pic>
          <p:nvPicPr>
            <p:cNvPr id="74" name="圖片 73">
              <a:extLst>
                <a:ext uri="{FF2B5EF4-FFF2-40B4-BE49-F238E27FC236}">
                  <a16:creationId xmlns:a16="http://schemas.microsoft.com/office/drawing/2014/main" id="{38DD2BBE-CA5B-BE04-753C-4D7E83E9C2D6}"/>
                </a:ext>
              </a:extLst>
            </p:cNvPr>
            <p:cNvPicPr>
              <a:picLocks noChangeAspect="1"/>
            </p:cNvPicPr>
            <p:nvPr/>
          </p:nvPicPr>
          <p:blipFill>
            <a:blip r:embed="rId15"/>
            <a:stretch>
              <a:fillRect/>
            </a:stretch>
          </p:blipFill>
          <p:spPr>
            <a:xfrm>
              <a:off x="7931888" y="5306683"/>
              <a:ext cx="2149550" cy="683726"/>
            </a:xfrm>
            <a:prstGeom prst="rect">
              <a:avLst/>
            </a:prstGeom>
          </p:spPr>
        </p:pic>
        <p:sp>
          <p:nvSpPr>
            <p:cNvPr id="76" name="文字方塊 75">
              <a:extLst>
                <a:ext uri="{FF2B5EF4-FFF2-40B4-BE49-F238E27FC236}">
                  <a16:creationId xmlns:a16="http://schemas.microsoft.com/office/drawing/2014/main" id="{B0959A0D-F371-3D0B-7719-B2151213BE30}"/>
                </a:ext>
              </a:extLst>
            </p:cNvPr>
            <p:cNvSpPr txBox="1"/>
            <p:nvPr/>
          </p:nvSpPr>
          <p:spPr>
            <a:xfrm>
              <a:off x="8300409" y="5854209"/>
              <a:ext cx="14193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TS-855eU-RP</a:t>
              </a:r>
              <a:endParaRPr lang="en-US" altLang="zh-TW" sz="1200" b="1">
                <a:cs typeface="Arial"/>
              </a:endParaRPr>
            </a:p>
          </p:txBody>
        </p:sp>
      </p:grpSp>
      <p:grpSp>
        <p:nvGrpSpPr>
          <p:cNvPr id="81" name="群組 80">
            <a:extLst>
              <a:ext uri="{FF2B5EF4-FFF2-40B4-BE49-F238E27FC236}">
                <a16:creationId xmlns:a16="http://schemas.microsoft.com/office/drawing/2014/main" id="{9B38C9FE-3829-A7C5-BB02-1FFE10652C47}"/>
              </a:ext>
            </a:extLst>
          </p:cNvPr>
          <p:cNvGrpSpPr/>
          <p:nvPr/>
        </p:nvGrpSpPr>
        <p:grpSpPr>
          <a:xfrm>
            <a:off x="8472377" y="1401152"/>
            <a:ext cx="1919177" cy="1332419"/>
            <a:chOff x="8410354" y="1623680"/>
            <a:chExt cx="1919177" cy="1332419"/>
          </a:xfrm>
        </p:grpSpPr>
        <p:pic>
          <p:nvPicPr>
            <p:cNvPr id="78" name="圖片 77" descr="一張含有 電子產品, 電腦, 機器 的圖片&#10;&#10;自動產生的描述">
              <a:extLst>
                <a:ext uri="{FF2B5EF4-FFF2-40B4-BE49-F238E27FC236}">
                  <a16:creationId xmlns:a16="http://schemas.microsoft.com/office/drawing/2014/main" id="{C5D522E2-EA3D-8E5A-8475-27F6EED1278A}"/>
                </a:ext>
              </a:extLst>
            </p:cNvPr>
            <p:cNvPicPr>
              <a:picLocks noChangeAspect="1"/>
            </p:cNvPicPr>
            <p:nvPr/>
          </p:nvPicPr>
          <p:blipFill>
            <a:blip r:embed="rId16"/>
            <a:stretch>
              <a:fillRect/>
            </a:stretch>
          </p:blipFill>
          <p:spPr>
            <a:xfrm>
              <a:off x="8410354" y="1623680"/>
              <a:ext cx="1919177" cy="1085409"/>
            </a:xfrm>
            <a:prstGeom prst="rect">
              <a:avLst/>
            </a:prstGeom>
          </p:spPr>
        </p:pic>
        <p:sp>
          <p:nvSpPr>
            <p:cNvPr id="80" name="文字方塊 79">
              <a:extLst>
                <a:ext uri="{FF2B5EF4-FFF2-40B4-BE49-F238E27FC236}">
                  <a16:creationId xmlns:a16="http://schemas.microsoft.com/office/drawing/2014/main" id="{91E65875-91A1-F169-B200-0904AC0E3200}"/>
                </a:ext>
              </a:extLst>
            </p:cNvPr>
            <p:cNvSpPr txBox="1"/>
            <p:nvPr/>
          </p:nvSpPr>
          <p:spPr>
            <a:xfrm>
              <a:off x="8682658" y="2679100"/>
              <a:ext cx="13764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TVS-h1688X</a:t>
              </a:r>
              <a:endParaRPr lang="en-US" altLang="zh-TW" sz="1200" b="1">
                <a:cs typeface="Arial"/>
              </a:endParaRPr>
            </a:p>
          </p:txBody>
        </p:sp>
      </p:grpSp>
      <p:grpSp>
        <p:nvGrpSpPr>
          <p:cNvPr id="85" name="群組 84">
            <a:extLst>
              <a:ext uri="{FF2B5EF4-FFF2-40B4-BE49-F238E27FC236}">
                <a16:creationId xmlns:a16="http://schemas.microsoft.com/office/drawing/2014/main" id="{E782582A-A13B-B4FE-8DAF-6BA57BC6D95F}"/>
              </a:ext>
            </a:extLst>
          </p:cNvPr>
          <p:cNvGrpSpPr/>
          <p:nvPr/>
        </p:nvGrpSpPr>
        <p:grpSpPr>
          <a:xfrm>
            <a:off x="8627435" y="2731862"/>
            <a:ext cx="1609061" cy="1227865"/>
            <a:chOff x="8623005" y="2917308"/>
            <a:chExt cx="1609061" cy="1227865"/>
          </a:xfrm>
        </p:grpSpPr>
        <p:pic>
          <p:nvPicPr>
            <p:cNvPr id="82" name="圖片 81" descr="一張含有 電子產品, 機器, 電腦 的圖片&#10;&#10;自動產生的描述">
              <a:extLst>
                <a:ext uri="{FF2B5EF4-FFF2-40B4-BE49-F238E27FC236}">
                  <a16:creationId xmlns:a16="http://schemas.microsoft.com/office/drawing/2014/main" id="{178DAF6E-B4D6-4F6A-BA1D-2AF1D03BD1B5}"/>
                </a:ext>
              </a:extLst>
            </p:cNvPr>
            <p:cNvPicPr>
              <a:picLocks noChangeAspect="1"/>
            </p:cNvPicPr>
            <p:nvPr/>
          </p:nvPicPr>
          <p:blipFill>
            <a:blip r:embed="rId17"/>
            <a:stretch>
              <a:fillRect/>
            </a:stretch>
          </p:blipFill>
          <p:spPr>
            <a:xfrm>
              <a:off x="8623005" y="2917308"/>
              <a:ext cx="1609061" cy="1023384"/>
            </a:xfrm>
            <a:prstGeom prst="rect">
              <a:avLst/>
            </a:prstGeom>
          </p:spPr>
        </p:pic>
        <p:sp>
          <p:nvSpPr>
            <p:cNvPr id="84" name="文字方塊 83">
              <a:extLst>
                <a:ext uri="{FF2B5EF4-FFF2-40B4-BE49-F238E27FC236}">
                  <a16:creationId xmlns:a16="http://schemas.microsoft.com/office/drawing/2014/main" id="{213972F7-1A16-0293-F597-3392640682B7}"/>
                </a:ext>
              </a:extLst>
            </p:cNvPr>
            <p:cNvSpPr txBox="1"/>
            <p:nvPr/>
          </p:nvSpPr>
          <p:spPr>
            <a:xfrm>
              <a:off x="8746453" y="3868174"/>
              <a:ext cx="13764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TVS-h1288X</a:t>
              </a:r>
              <a:endParaRPr lang="en-US" altLang="zh-TW" sz="1200" b="1">
                <a:cs typeface="Arial"/>
              </a:endParaRPr>
            </a:p>
          </p:txBody>
        </p:sp>
      </p:grpSp>
      <p:grpSp>
        <p:nvGrpSpPr>
          <p:cNvPr id="89" name="群組 88">
            <a:extLst>
              <a:ext uri="{FF2B5EF4-FFF2-40B4-BE49-F238E27FC236}">
                <a16:creationId xmlns:a16="http://schemas.microsoft.com/office/drawing/2014/main" id="{E67F860F-32F4-8639-6E57-6A54646AF4C5}"/>
              </a:ext>
            </a:extLst>
          </p:cNvPr>
          <p:cNvGrpSpPr/>
          <p:nvPr/>
        </p:nvGrpSpPr>
        <p:grpSpPr>
          <a:xfrm>
            <a:off x="8560981" y="3978468"/>
            <a:ext cx="1741969" cy="1300521"/>
            <a:chOff x="8560982" y="4095750"/>
            <a:chExt cx="1741969" cy="1300521"/>
          </a:xfrm>
        </p:grpSpPr>
        <p:pic>
          <p:nvPicPr>
            <p:cNvPr id="86" name="圖片 85" descr="一張含有 電子產品, 電子裝置, 機器, 電腦 的圖片&#10;&#10;自動產生的描述">
              <a:extLst>
                <a:ext uri="{FF2B5EF4-FFF2-40B4-BE49-F238E27FC236}">
                  <a16:creationId xmlns:a16="http://schemas.microsoft.com/office/drawing/2014/main" id="{D8D52361-46CC-5690-5EAE-9D775F3F92AF}"/>
                </a:ext>
              </a:extLst>
            </p:cNvPr>
            <p:cNvPicPr>
              <a:picLocks noChangeAspect="1"/>
            </p:cNvPicPr>
            <p:nvPr/>
          </p:nvPicPr>
          <p:blipFill>
            <a:blip r:embed="rId18"/>
            <a:stretch>
              <a:fillRect/>
            </a:stretch>
          </p:blipFill>
          <p:spPr>
            <a:xfrm>
              <a:off x="8560982" y="4095750"/>
              <a:ext cx="1741969" cy="1094268"/>
            </a:xfrm>
            <a:prstGeom prst="rect">
              <a:avLst/>
            </a:prstGeom>
          </p:spPr>
        </p:pic>
        <p:sp>
          <p:nvSpPr>
            <p:cNvPr id="88" name="文字方塊 87">
              <a:extLst>
                <a:ext uri="{FF2B5EF4-FFF2-40B4-BE49-F238E27FC236}">
                  <a16:creationId xmlns:a16="http://schemas.microsoft.com/office/drawing/2014/main" id="{CCB7DE8B-B826-A536-7DFE-F1A016BFECAF}"/>
                </a:ext>
              </a:extLst>
            </p:cNvPr>
            <p:cNvSpPr txBox="1"/>
            <p:nvPr/>
          </p:nvSpPr>
          <p:spPr>
            <a:xfrm>
              <a:off x="8739365" y="5119272"/>
              <a:ext cx="13764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TS-h886</a:t>
              </a:r>
              <a:endParaRPr lang="en-US" altLang="zh-TW" sz="1200" b="1">
                <a:cs typeface="Arial"/>
              </a:endParaRPr>
            </a:p>
          </p:txBody>
        </p:sp>
      </p:grpSp>
      <p:sp>
        <p:nvSpPr>
          <p:cNvPr id="91" name="文字方塊 90">
            <a:extLst>
              <a:ext uri="{FF2B5EF4-FFF2-40B4-BE49-F238E27FC236}">
                <a16:creationId xmlns:a16="http://schemas.microsoft.com/office/drawing/2014/main" id="{A78FE5FA-759B-05FD-AA84-F74B12B62A5F}"/>
              </a:ext>
            </a:extLst>
          </p:cNvPr>
          <p:cNvSpPr txBox="1"/>
          <p:nvPr/>
        </p:nvSpPr>
        <p:spPr>
          <a:xfrm>
            <a:off x="1666207" y="6295166"/>
            <a:ext cx="8657568" cy="338554"/>
          </a:xfrm>
          <a:prstGeom prst="rect">
            <a:avLst/>
          </a:prstGeom>
          <a:solidFill>
            <a:srgbClr val="5B9BD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b="1">
                <a:solidFill>
                  <a:schemeClr val="bg1"/>
                </a:solidFill>
                <a:cs typeface="Arial"/>
                <a:hlinkClick r:id="rId19">
                  <a:extLst>
                    <a:ext uri="{A12FA001-AC4F-418D-AE19-62706E023703}">
                      <ahyp:hlinkClr xmlns:ahyp="http://schemas.microsoft.com/office/drawing/2018/hyperlinkcolor" val="tx"/>
                    </a:ext>
                  </a:extLst>
                </a:hlinkClick>
              </a:rPr>
              <a:t>更多可支援 QXG-25G2SF-E810 的 QNAP NAS</a:t>
            </a:r>
            <a:endParaRPr lang="en-US" altLang="zh-TW" sz="1600" b="1">
              <a:solidFill>
                <a:schemeClr val="bg1"/>
              </a:solidFill>
              <a:cs typeface="Arial"/>
            </a:endParaRPr>
          </a:p>
        </p:txBody>
      </p:sp>
    </p:spTree>
    <p:extLst>
      <p:ext uri="{BB962C8B-B14F-4D97-AF65-F5344CB8AC3E}">
        <p14:creationId xmlns:p14="http://schemas.microsoft.com/office/powerpoint/2010/main" val="3463605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0B687AFE-C9F6-B73D-B5CA-1D3A49DB09F4}"/>
              </a:ext>
            </a:extLst>
          </p:cNvPr>
          <p:cNvSpPr>
            <a:spLocks noGrp="1"/>
          </p:cNvSpPr>
          <p:nvPr>
            <p:ph type="title"/>
          </p:nvPr>
        </p:nvSpPr>
        <p:spPr>
          <a:xfrm>
            <a:off x="855920" y="72730"/>
            <a:ext cx="9308437" cy="1325563"/>
          </a:xfrm>
        </p:spPr>
        <p:txBody>
          <a:bodyPr>
            <a:normAutofit/>
          </a:bodyPr>
          <a:lstStyle/>
          <a:p>
            <a:r>
              <a:rPr lang="zh-TW" altLang="en-US" sz="3600">
                <a:latin typeface="+mj-lt"/>
                <a:ea typeface="+mj-ea"/>
              </a:rPr>
              <a:t>即將上市，內含 4 埠 100GbE 和 8 埠 25GbE 接口的 QNAP 網管型網路交換器</a:t>
            </a:r>
          </a:p>
        </p:txBody>
      </p:sp>
      <p:pic>
        <p:nvPicPr>
          <p:cNvPr id="2" name="圖片 1" descr="一張含有 電子產品, 電子工程, 電路, 電腦 的圖片&#10;&#10;自動產生的描述">
            <a:extLst>
              <a:ext uri="{FF2B5EF4-FFF2-40B4-BE49-F238E27FC236}">
                <a16:creationId xmlns:a16="http://schemas.microsoft.com/office/drawing/2014/main" id="{BBC8C680-9496-A935-3A19-43408C89BED4}"/>
              </a:ext>
            </a:extLst>
          </p:cNvPr>
          <p:cNvPicPr>
            <a:picLocks noChangeAspect="1"/>
          </p:cNvPicPr>
          <p:nvPr/>
        </p:nvPicPr>
        <p:blipFill>
          <a:blip r:embed="rId3"/>
          <a:stretch>
            <a:fillRect/>
          </a:stretch>
        </p:blipFill>
        <p:spPr>
          <a:xfrm>
            <a:off x="4172836" y="1875882"/>
            <a:ext cx="4165304" cy="1349573"/>
          </a:xfrm>
          <a:prstGeom prst="rect">
            <a:avLst/>
          </a:prstGeom>
          <a:effectLst>
            <a:outerShdw blurRad="50800" dist="38100" dir="5400000" algn="t" rotWithShape="0">
              <a:prstClr val="black">
                <a:alpha val="40000"/>
              </a:prstClr>
            </a:outerShdw>
          </a:effectLst>
        </p:spPr>
      </p:pic>
      <p:sp>
        <p:nvSpPr>
          <p:cNvPr id="6" name="內容版面配置區 2">
            <a:extLst>
              <a:ext uri="{FF2B5EF4-FFF2-40B4-BE49-F238E27FC236}">
                <a16:creationId xmlns:a16="http://schemas.microsoft.com/office/drawing/2014/main" id="{86C7609C-3B64-28D8-E1C4-113DF970758D}"/>
              </a:ext>
            </a:extLst>
          </p:cNvPr>
          <p:cNvSpPr txBox="1">
            <a:spLocks/>
          </p:cNvSpPr>
          <p:nvPr/>
        </p:nvSpPr>
        <p:spPr>
          <a:xfrm>
            <a:off x="4172836" y="3429000"/>
            <a:ext cx="6110794" cy="27908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zh-TW" altLang="en-US" sz="1800" b="1"/>
              <a:t>高速傳輸、友善操作</a:t>
            </a:r>
            <a:endParaRPr lang="en-US" altLang="zh-TW" sz="1800" b="1"/>
          </a:p>
          <a:p>
            <a:pPr marL="0" indent="0">
              <a:buNone/>
            </a:pPr>
            <a:r>
              <a:rPr lang="en-US" altLang="zh-TW" sz="2000" b="1">
                <a:solidFill>
                  <a:srgbClr val="5B9BD5"/>
                </a:solidFill>
              </a:rPr>
              <a:t>QSW-M7308R-4X</a:t>
            </a:r>
          </a:p>
          <a:p>
            <a:pPr marL="180975" lvl="1" indent="-180975"/>
            <a:r>
              <a:rPr lang="en-US" altLang="zh-TW" sz="1400"/>
              <a:t>4x 100GbE QSFP28 </a:t>
            </a:r>
            <a:r>
              <a:rPr lang="zh-TW" altLang="en-US" sz="1400"/>
              <a:t>網路埠</a:t>
            </a:r>
            <a:r>
              <a:rPr lang="en-US" altLang="zh-TW" sz="1400"/>
              <a:t> (100G/10G/1G)</a:t>
            </a:r>
          </a:p>
          <a:p>
            <a:pPr marL="180975" lvl="1" indent="-180975"/>
            <a:r>
              <a:rPr lang="en-US" altLang="zh-TW" sz="1400"/>
              <a:t>8x 25GbE SFP28 </a:t>
            </a:r>
            <a:r>
              <a:rPr lang="zh-TW" altLang="en-US" sz="1400"/>
              <a:t>網路埠 </a:t>
            </a:r>
            <a:r>
              <a:rPr lang="en-US" altLang="zh-TW" sz="1400"/>
              <a:t>(25G/5G/2.5G/1G/100M)</a:t>
            </a:r>
          </a:p>
          <a:p>
            <a:pPr marL="180975" lvl="1" indent="-180975"/>
            <a:r>
              <a:rPr lang="zh-TW" altLang="en-US" sz="1400"/>
              <a:t>總頻寬高達 1200</a:t>
            </a:r>
            <a:r>
              <a:rPr lang="en-US" altLang="zh-TW" sz="1400"/>
              <a:t>Gbps</a:t>
            </a:r>
          </a:p>
          <a:p>
            <a:pPr marL="180975" lvl="1" indent="-180975"/>
            <a:r>
              <a:rPr lang="zh-TW" altLang="en-US" sz="1400"/>
              <a:t>最大可記錄 </a:t>
            </a:r>
            <a:r>
              <a:rPr lang="en-US" altLang="zh-TW" sz="1400"/>
              <a:t>32000 </a:t>
            </a:r>
            <a:r>
              <a:rPr lang="zh-TW" altLang="en-US" sz="1400"/>
              <a:t>個不同 </a:t>
            </a:r>
            <a:r>
              <a:rPr lang="en-US" altLang="zh-TW" sz="1400"/>
              <a:t>MAC </a:t>
            </a:r>
            <a:r>
              <a:rPr lang="zh-TW" altLang="en-US" sz="1400"/>
              <a:t>位址及其對應接口資訊</a:t>
            </a:r>
            <a:endParaRPr lang="en-US" altLang="zh-TW" sz="1400"/>
          </a:p>
          <a:p>
            <a:pPr marL="180975" lvl="1" indent="-180975"/>
            <a:r>
              <a:rPr lang="zh-TW" altLang="en-US" sz="1400"/>
              <a:t>網管型交換器，具備 </a:t>
            </a:r>
            <a:r>
              <a:rPr lang="en-US" altLang="zh-TW" sz="1400"/>
              <a:t>L2 </a:t>
            </a:r>
            <a:r>
              <a:rPr lang="zh-TW" altLang="en-US" sz="1400"/>
              <a:t>網管功能</a:t>
            </a:r>
            <a:endParaRPr lang="en-US" altLang="zh-TW" sz="1400"/>
          </a:p>
          <a:p>
            <a:pPr marL="180975" lvl="1" indent="-180975"/>
            <a:r>
              <a:rPr lang="zh-TW" altLang="en-US" sz="1400"/>
              <a:t>支援前向錯誤更正 (FEC)，與QXG-25G2SF-E810無縫連接</a:t>
            </a:r>
          </a:p>
          <a:p>
            <a:pPr marL="180975" lvl="1" indent="-180975"/>
            <a:r>
              <a:rPr lang="zh-TW" altLang="en-US" sz="1400"/>
              <a:t>符合 IEEE802.3az 節能以太網標準</a:t>
            </a:r>
          </a:p>
        </p:txBody>
      </p:sp>
      <p:sp>
        <p:nvSpPr>
          <p:cNvPr id="10" name="內容版面配置區 2">
            <a:extLst>
              <a:ext uri="{FF2B5EF4-FFF2-40B4-BE49-F238E27FC236}">
                <a16:creationId xmlns:a16="http://schemas.microsoft.com/office/drawing/2014/main" id="{467C78D8-E056-C25E-4C1B-72702E40FB63}"/>
              </a:ext>
            </a:extLst>
          </p:cNvPr>
          <p:cNvSpPr txBox="1">
            <a:spLocks/>
          </p:cNvSpPr>
          <p:nvPr/>
        </p:nvSpPr>
        <p:spPr>
          <a:xfrm>
            <a:off x="1464857" y="4038265"/>
            <a:ext cx="2155825" cy="3365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sz="1600" b="1"/>
              <a:t>QXG-25G2SF-E810</a:t>
            </a:r>
          </a:p>
        </p:txBody>
      </p:sp>
      <p:pic>
        <p:nvPicPr>
          <p:cNvPr id="11" name="圖片 10">
            <a:extLst>
              <a:ext uri="{FF2B5EF4-FFF2-40B4-BE49-F238E27FC236}">
                <a16:creationId xmlns:a16="http://schemas.microsoft.com/office/drawing/2014/main" id="{6F3F7A81-CB03-9C42-6448-E19CB6973F78}"/>
              </a:ext>
            </a:extLst>
          </p:cNvPr>
          <p:cNvPicPr>
            <a:picLocks noChangeAspect="1"/>
          </p:cNvPicPr>
          <p:nvPr/>
        </p:nvPicPr>
        <p:blipFill>
          <a:blip r:embed="rId4"/>
          <a:stretch>
            <a:fillRect/>
          </a:stretch>
        </p:blipFill>
        <p:spPr>
          <a:xfrm>
            <a:off x="1346607" y="2550668"/>
            <a:ext cx="2392325" cy="1495203"/>
          </a:xfrm>
          <a:prstGeom prst="rect">
            <a:avLst/>
          </a:prstGeom>
        </p:spPr>
      </p:pic>
      <p:sp>
        <p:nvSpPr>
          <p:cNvPr id="4" name="橢圓 3">
            <a:extLst>
              <a:ext uri="{FF2B5EF4-FFF2-40B4-BE49-F238E27FC236}">
                <a16:creationId xmlns:a16="http://schemas.microsoft.com/office/drawing/2014/main" id="{297551DD-708A-2CCE-EBB8-82C99AAEB4BE}"/>
              </a:ext>
            </a:extLst>
          </p:cNvPr>
          <p:cNvSpPr/>
          <p:nvPr/>
        </p:nvSpPr>
        <p:spPr>
          <a:xfrm>
            <a:off x="7953050" y="1587467"/>
            <a:ext cx="1637988" cy="1637988"/>
          </a:xfrm>
          <a:prstGeom prst="ellipse">
            <a:avLst/>
          </a:prstGeom>
          <a:solidFill>
            <a:srgbClr val="5B9BD5"/>
          </a:solidFill>
        </p:spPr>
        <p:txBody>
          <a:bodyPr vert="horz" lIns="91440" tIns="45720" rIns="91440" bIns="45720" rtlCol="0" anchor="ctr">
            <a:noAutofit/>
          </a:bodyPr>
          <a:lstStyle/>
          <a:p>
            <a:pPr algn="ctr">
              <a:lnSpc>
                <a:spcPct val="90000"/>
              </a:lnSpc>
              <a:spcBef>
                <a:spcPts val="1000"/>
              </a:spcBef>
            </a:pPr>
            <a:r>
              <a:rPr lang="zh-TW" altLang="en-US" b="1">
                <a:solidFill>
                  <a:schemeClr val="bg1"/>
                </a:solidFill>
              </a:rPr>
              <a:t>預計於</a:t>
            </a:r>
            <a:r>
              <a:rPr lang="en-US" altLang="zh-TW" b="1">
                <a:solidFill>
                  <a:schemeClr val="bg1"/>
                </a:solidFill>
              </a:rPr>
              <a:t>2023</a:t>
            </a:r>
            <a:r>
              <a:rPr lang="zh-TW" altLang="en-US" b="1">
                <a:solidFill>
                  <a:schemeClr val="bg1"/>
                </a:solidFill>
              </a:rPr>
              <a:t>年</a:t>
            </a:r>
            <a:r>
              <a:rPr lang="en-US" altLang="zh-TW" b="1">
                <a:solidFill>
                  <a:schemeClr val="bg1"/>
                </a:solidFill>
              </a:rPr>
              <a:t>10</a:t>
            </a:r>
            <a:r>
              <a:rPr lang="zh-TW" altLang="en-US" b="1">
                <a:solidFill>
                  <a:schemeClr val="bg1"/>
                </a:solidFill>
              </a:rPr>
              <a:t>月上市</a:t>
            </a:r>
            <a:endParaRPr lang="zh-TW" altLang="en-US">
              <a:solidFill>
                <a:schemeClr val="bg1"/>
              </a:solidFill>
            </a:endParaRPr>
          </a:p>
        </p:txBody>
      </p:sp>
    </p:spTree>
    <p:extLst>
      <p:ext uri="{BB962C8B-B14F-4D97-AF65-F5344CB8AC3E}">
        <p14:creationId xmlns:p14="http://schemas.microsoft.com/office/powerpoint/2010/main" val="4272350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666BC38F-777B-A399-4C16-1F72C59ABFE4}"/>
              </a:ext>
            </a:extLst>
          </p:cNvPr>
          <p:cNvSpPr/>
          <p:nvPr/>
        </p:nvSpPr>
        <p:spPr>
          <a:xfrm>
            <a:off x="7860964" y="3844063"/>
            <a:ext cx="2945588" cy="2589766"/>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矩形 17">
            <a:extLst>
              <a:ext uri="{FF2B5EF4-FFF2-40B4-BE49-F238E27FC236}">
                <a16:creationId xmlns:a16="http://schemas.microsoft.com/office/drawing/2014/main" id="{614C4C6E-A704-8F6D-D129-B6ECFCDE0E1E}"/>
              </a:ext>
            </a:extLst>
          </p:cNvPr>
          <p:cNvSpPr/>
          <p:nvPr/>
        </p:nvSpPr>
        <p:spPr>
          <a:xfrm>
            <a:off x="7860964" y="1589203"/>
            <a:ext cx="2945588" cy="2115206"/>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 name="矩形 2">
            <a:extLst>
              <a:ext uri="{FF2B5EF4-FFF2-40B4-BE49-F238E27FC236}">
                <a16:creationId xmlns:a16="http://schemas.microsoft.com/office/drawing/2014/main" id="{CFCD1A23-3100-4FC0-5931-D6B1D00D7106}"/>
              </a:ext>
            </a:extLst>
          </p:cNvPr>
          <p:cNvSpPr/>
          <p:nvPr/>
        </p:nvSpPr>
        <p:spPr>
          <a:xfrm>
            <a:off x="3668648" y="1589203"/>
            <a:ext cx="4039129" cy="2115206"/>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矩形 16">
            <a:extLst>
              <a:ext uri="{FF2B5EF4-FFF2-40B4-BE49-F238E27FC236}">
                <a16:creationId xmlns:a16="http://schemas.microsoft.com/office/drawing/2014/main" id="{CE6B7D49-B301-8B3B-56E4-7362366A179D}"/>
              </a:ext>
            </a:extLst>
          </p:cNvPr>
          <p:cNvSpPr/>
          <p:nvPr/>
        </p:nvSpPr>
        <p:spPr>
          <a:xfrm>
            <a:off x="3668648" y="3844063"/>
            <a:ext cx="4039129" cy="2589766"/>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標題 14">
            <a:extLst>
              <a:ext uri="{FF2B5EF4-FFF2-40B4-BE49-F238E27FC236}">
                <a16:creationId xmlns:a16="http://schemas.microsoft.com/office/drawing/2014/main" id="{E0D9AD4D-7DB7-3CF4-C2EB-593D98FC0B18}"/>
              </a:ext>
            </a:extLst>
          </p:cNvPr>
          <p:cNvSpPr>
            <a:spLocks noGrp="1"/>
          </p:cNvSpPr>
          <p:nvPr>
            <p:ph type="title"/>
          </p:nvPr>
        </p:nvSpPr>
        <p:spPr/>
        <p:txBody>
          <a:bodyPr>
            <a:normAutofit/>
          </a:bodyPr>
          <a:lstStyle/>
          <a:p>
            <a:r>
              <a:rPr lang="zh-TW" altLang="en-US">
                <a:latin typeface="+mj-lt"/>
                <a:ea typeface="+mj-ea"/>
              </a:rPr>
              <a:t>QNAP 提供完整的 </a:t>
            </a:r>
            <a:r>
              <a:rPr lang="en-US" altLang="zh-TW">
                <a:latin typeface="+mj-lt"/>
                <a:ea typeface="+mj-ea"/>
              </a:rPr>
              <a:t>10GbE/25GbE </a:t>
            </a:r>
            <a:r>
              <a:rPr lang="zh-TW" altLang="en-US">
                <a:latin typeface="+mj-lt"/>
                <a:ea typeface="+mj-ea"/>
              </a:rPr>
              <a:t>配件</a:t>
            </a:r>
          </a:p>
        </p:txBody>
      </p:sp>
      <p:sp>
        <p:nvSpPr>
          <p:cNvPr id="4" name="內容版面配置區 2"/>
          <p:cNvSpPr>
            <a:spLocks noGrp="1"/>
          </p:cNvSpPr>
          <p:nvPr>
            <p:ph idx="4294967295"/>
          </p:nvPr>
        </p:nvSpPr>
        <p:spPr>
          <a:xfrm>
            <a:off x="1335635" y="5607051"/>
            <a:ext cx="2155825" cy="336550"/>
          </a:xfrm>
        </p:spPr>
        <p:txBody>
          <a:bodyPr>
            <a:normAutofit/>
          </a:bodyPr>
          <a:lstStyle/>
          <a:p>
            <a:pPr marL="0" indent="0">
              <a:buNone/>
            </a:pPr>
            <a:r>
              <a:rPr lang="en-US" altLang="zh-TW" sz="1600" b="1"/>
              <a:t>QXG-25G2SF-E810</a:t>
            </a:r>
          </a:p>
        </p:txBody>
      </p:sp>
      <p:sp>
        <p:nvSpPr>
          <p:cNvPr id="5" name="內容版面配置區 2"/>
          <p:cNvSpPr txBox="1">
            <a:spLocks/>
          </p:cNvSpPr>
          <p:nvPr/>
        </p:nvSpPr>
        <p:spPr>
          <a:xfrm>
            <a:off x="7975733" y="5175250"/>
            <a:ext cx="2716051" cy="10502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r>
              <a:rPr lang="en-US" altLang="zh-TW" sz="1600" b="1">
                <a:solidFill>
                  <a:srgbClr val="5B9BD5"/>
                </a:solidFill>
              </a:rPr>
              <a:t>10GbE SR Transceiver</a:t>
            </a:r>
            <a:endParaRPr lang="en-US" altLang="zh-TW" sz="1400">
              <a:solidFill>
                <a:srgbClr val="000000"/>
              </a:solidFill>
            </a:endParaRPr>
          </a:p>
          <a:p>
            <a:pPr marL="285750" lvl="1" indent="-285750" algn="ctr">
              <a:spcBef>
                <a:spcPts val="1000"/>
              </a:spcBef>
            </a:pPr>
            <a:r>
              <a:rPr lang="en-US" sz="1400">
                <a:cs typeface="Arial"/>
              </a:rPr>
              <a:t>TRX-10GITSFPP-SR</a:t>
            </a:r>
          </a:p>
        </p:txBody>
      </p:sp>
      <p:sp>
        <p:nvSpPr>
          <p:cNvPr id="6" name="內容版面配置區 2"/>
          <p:cNvSpPr txBox="1">
            <a:spLocks/>
          </p:cNvSpPr>
          <p:nvPr/>
        </p:nvSpPr>
        <p:spPr>
          <a:xfrm>
            <a:off x="5346889" y="2177027"/>
            <a:ext cx="2801259" cy="10073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1600" b="1">
                <a:solidFill>
                  <a:srgbClr val="5B9BD5"/>
                </a:solidFill>
              </a:rPr>
              <a:t>25GbE SFP28 DAC</a:t>
            </a:r>
          </a:p>
          <a:p>
            <a:pPr marL="95250" indent="-95250"/>
            <a:r>
              <a:rPr lang="en-US" altLang="zh-TW" sz="1400"/>
              <a:t>CAB-DAC15M-SFP28</a:t>
            </a:r>
          </a:p>
          <a:p>
            <a:pPr marL="95250" indent="-95250"/>
            <a:r>
              <a:rPr lang="en-US" altLang="zh-TW" sz="1400"/>
              <a:t>CAB-DAC30M-SFP28</a:t>
            </a:r>
          </a:p>
        </p:txBody>
      </p:sp>
      <p:sp>
        <p:nvSpPr>
          <p:cNvPr id="8" name="內容版面配置區 2"/>
          <p:cNvSpPr txBox="1">
            <a:spLocks/>
          </p:cNvSpPr>
          <p:nvPr/>
        </p:nvSpPr>
        <p:spPr>
          <a:xfrm>
            <a:off x="5108675" y="4509207"/>
            <a:ext cx="2554630" cy="12605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1600" b="1">
                <a:solidFill>
                  <a:srgbClr val="5B9BD5"/>
                </a:solidFill>
              </a:rPr>
              <a:t>10GbE SFP+ DAC</a:t>
            </a:r>
          </a:p>
          <a:p>
            <a:r>
              <a:rPr lang="en-US" altLang="zh-TW" sz="1400"/>
              <a:t>CAB-DAC15M-SFPP</a:t>
            </a:r>
            <a:endParaRPr lang="en-US" altLang="zh-TW" sz="1400">
              <a:cs typeface="Arial"/>
            </a:endParaRPr>
          </a:p>
          <a:p>
            <a:r>
              <a:rPr lang="en-US" altLang="zh-TW" sz="1400"/>
              <a:t>CAB-DAC30M-SFPP</a:t>
            </a:r>
          </a:p>
          <a:p>
            <a:r>
              <a:rPr lang="en-US" altLang="zh-TW" sz="1400">
                <a:cs typeface="Arial"/>
              </a:rPr>
              <a:t>CAB-DAC50M-SFPP</a:t>
            </a:r>
          </a:p>
        </p:txBody>
      </p:sp>
      <p:sp>
        <p:nvSpPr>
          <p:cNvPr id="9" name="內容版面配置區 2"/>
          <p:cNvSpPr txBox="1">
            <a:spLocks/>
          </p:cNvSpPr>
          <p:nvPr/>
        </p:nvSpPr>
        <p:spPr>
          <a:xfrm>
            <a:off x="8075755" y="2799529"/>
            <a:ext cx="2516007" cy="9075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r>
              <a:rPr lang="en-US" altLang="zh-TW" sz="1600" b="1">
                <a:solidFill>
                  <a:srgbClr val="5B9BD5"/>
                </a:solidFill>
              </a:rPr>
              <a:t>25GbE SR Transceiver</a:t>
            </a:r>
          </a:p>
          <a:p>
            <a:pPr marL="177800" lvl="1" indent="-177800" algn="ctr">
              <a:spcBef>
                <a:spcPts val="1000"/>
              </a:spcBef>
            </a:pPr>
            <a:r>
              <a:rPr lang="en-US" sz="1400">
                <a:solidFill>
                  <a:srgbClr val="000000"/>
                </a:solidFill>
              </a:rPr>
              <a:t>TRX-25GSFP28-SR</a:t>
            </a:r>
            <a:endParaRPr lang="en-US" altLang="zh-TW" sz="1400">
              <a:solidFill>
                <a:srgbClr val="000000"/>
              </a:solidFill>
            </a:endParaRPr>
          </a:p>
        </p:txBody>
      </p:sp>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73076" y="1855891"/>
            <a:ext cx="1573814" cy="1581830"/>
          </a:xfrm>
          <a:prstGeom prst="rect">
            <a:avLst/>
          </a:prstGeom>
          <a:effectLst>
            <a:outerShdw blurRad="50800" dist="38100" dir="5400000" algn="t" rotWithShape="0">
              <a:prstClr val="black">
                <a:alpha val="40000"/>
              </a:prstClr>
            </a:outerShdw>
          </a:effectLst>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441216" y="1590714"/>
            <a:ext cx="1704021" cy="1278016"/>
          </a:xfrm>
          <a:prstGeom prst="rect">
            <a:avLst/>
          </a:prstGeom>
          <a:effectLst>
            <a:outerShdw blurRad="50800" dist="38100" dir="5400000" algn="t" rotWithShape="0">
              <a:prstClr val="black">
                <a:alpha val="40000"/>
              </a:prstClr>
            </a:outerShdw>
          </a:effectLst>
        </p:spPr>
      </p:pic>
      <p:pic>
        <p:nvPicPr>
          <p:cNvPr id="2" name="圖片 1" descr="一張含有 時尚配件, 連接器, 時尚 的圖片&#10;&#10;自動產生的描述">
            <a:extLst>
              <a:ext uri="{FF2B5EF4-FFF2-40B4-BE49-F238E27FC236}">
                <a16:creationId xmlns:a16="http://schemas.microsoft.com/office/drawing/2014/main" id="{AD7B5A59-2ED3-E0BE-AC76-6FA1BC067CA9}"/>
              </a:ext>
            </a:extLst>
          </p:cNvPr>
          <p:cNvPicPr>
            <a:picLocks noChangeAspect="1"/>
          </p:cNvPicPr>
          <p:nvPr/>
        </p:nvPicPr>
        <p:blipFill>
          <a:blip r:embed="rId5"/>
          <a:stretch>
            <a:fillRect/>
          </a:stretch>
        </p:blipFill>
        <p:spPr>
          <a:xfrm>
            <a:off x="3670570" y="4400145"/>
            <a:ext cx="1527243" cy="1543456"/>
          </a:xfrm>
          <a:prstGeom prst="rect">
            <a:avLst/>
          </a:prstGeom>
        </p:spPr>
      </p:pic>
      <p:pic>
        <p:nvPicPr>
          <p:cNvPr id="22" name="圖片 21" descr="一張含有 文字, 電池, 控制, 遠端存放庫 的圖片&#10;&#10;自動產生的描述">
            <a:extLst>
              <a:ext uri="{FF2B5EF4-FFF2-40B4-BE49-F238E27FC236}">
                <a16:creationId xmlns:a16="http://schemas.microsoft.com/office/drawing/2014/main" id="{DB1DD1FA-BE28-CBAC-8CE6-CE47E39A2C51}"/>
              </a:ext>
            </a:extLst>
          </p:cNvPr>
          <p:cNvPicPr>
            <a:picLocks noChangeAspect="1"/>
          </p:cNvPicPr>
          <p:nvPr/>
        </p:nvPicPr>
        <p:blipFill>
          <a:blip r:embed="rId6"/>
          <a:stretch>
            <a:fillRect/>
          </a:stretch>
        </p:blipFill>
        <p:spPr>
          <a:xfrm>
            <a:off x="8565623" y="4065634"/>
            <a:ext cx="1533757" cy="1000196"/>
          </a:xfrm>
          <a:prstGeom prst="rect">
            <a:avLst/>
          </a:prstGeom>
        </p:spPr>
      </p:pic>
      <p:pic>
        <p:nvPicPr>
          <p:cNvPr id="26" name="圖片 25" descr="一張含有 工程, 電子元件, 電子工程, 電路元件 的圖片&#10;&#10;自動產生的描述">
            <a:extLst>
              <a:ext uri="{FF2B5EF4-FFF2-40B4-BE49-F238E27FC236}">
                <a16:creationId xmlns:a16="http://schemas.microsoft.com/office/drawing/2014/main" id="{8E884D51-BBCC-8F50-5CC6-B1AC6E027FD7}"/>
              </a:ext>
            </a:extLst>
          </p:cNvPr>
          <p:cNvPicPr>
            <a:picLocks noChangeAspect="1"/>
          </p:cNvPicPr>
          <p:nvPr/>
        </p:nvPicPr>
        <p:blipFill>
          <a:blip r:embed="rId7"/>
          <a:stretch>
            <a:fillRect/>
          </a:stretch>
        </p:blipFill>
        <p:spPr>
          <a:xfrm>
            <a:off x="414413" y="3013937"/>
            <a:ext cx="3998271" cy="2508236"/>
          </a:xfrm>
          <a:prstGeom prst="rect">
            <a:avLst/>
          </a:prstGeom>
        </p:spPr>
      </p:pic>
    </p:spTree>
    <p:extLst>
      <p:ext uri="{BB962C8B-B14F-4D97-AF65-F5344CB8AC3E}">
        <p14:creationId xmlns:p14="http://schemas.microsoft.com/office/powerpoint/2010/main" val="4168353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602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6722669" y="2185213"/>
            <a:ext cx="5029199" cy="895362"/>
          </a:xfrm>
        </p:spPr>
        <p:txBody>
          <a:bodyPr>
            <a:normAutofit/>
          </a:bodyPr>
          <a:lstStyle/>
          <a:p>
            <a:r>
              <a:rPr lang="en-US" altLang="zh-TW" sz="3600" b="1" dirty="0">
                <a:solidFill>
                  <a:srgbClr val="293237"/>
                </a:solidFill>
              </a:rPr>
              <a:t>Agenda</a:t>
            </a:r>
            <a:endParaRPr lang="zh-TW" altLang="en-US" sz="3600" b="1" dirty="0">
              <a:solidFill>
                <a:srgbClr val="293237"/>
              </a:solidFill>
            </a:endParaRPr>
          </a:p>
        </p:txBody>
      </p:sp>
      <p:sp>
        <p:nvSpPr>
          <p:cNvPr id="3" name="內容版面配置區 2"/>
          <p:cNvSpPr>
            <a:spLocks noGrp="1"/>
          </p:cNvSpPr>
          <p:nvPr>
            <p:ph idx="4294967295"/>
          </p:nvPr>
        </p:nvSpPr>
        <p:spPr>
          <a:xfrm>
            <a:off x="6722669" y="3080575"/>
            <a:ext cx="5469331" cy="1905128"/>
          </a:xfrm>
        </p:spPr>
        <p:txBody>
          <a:bodyPr/>
          <a:lstStyle/>
          <a:p>
            <a:r>
              <a:rPr lang="zh-TW" altLang="en-US" dirty="0">
                <a:solidFill>
                  <a:srgbClr val="293237"/>
                </a:solidFill>
              </a:rPr>
              <a:t>產品規格簡介</a:t>
            </a:r>
            <a:endParaRPr lang="en-US" altLang="zh-TW" dirty="0">
              <a:solidFill>
                <a:srgbClr val="293237"/>
              </a:solidFill>
            </a:endParaRPr>
          </a:p>
          <a:p>
            <a:r>
              <a:rPr lang="en-US" altLang="zh-TW" dirty="0">
                <a:solidFill>
                  <a:srgbClr val="293237"/>
                </a:solidFill>
              </a:rPr>
              <a:t>QXG-25G2SF-E810</a:t>
            </a:r>
            <a:r>
              <a:rPr lang="zh-TW" altLang="en-US" dirty="0">
                <a:solidFill>
                  <a:srgbClr val="293237"/>
                </a:solidFill>
              </a:rPr>
              <a:t> 效能實測</a:t>
            </a:r>
            <a:endParaRPr lang="en-US" altLang="zh-TW" dirty="0">
              <a:solidFill>
                <a:srgbClr val="293237"/>
              </a:solidFill>
            </a:endParaRPr>
          </a:p>
          <a:p>
            <a:r>
              <a:rPr lang="zh-TW" altLang="en-US" dirty="0">
                <a:solidFill>
                  <a:srgbClr val="293237"/>
                </a:solidFill>
              </a:rPr>
              <a:t>搭建 </a:t>
            </a:r>
            <a:r>
              <a:rPr lang="en-US" altLang="zh-TW" dirty="0">
                <a:solidFill>
                  <a:srgbClr val="293237"/>
                </a:solidFill>
              </a:rPr>
              <a:t>25GbE </a:t>
            </a:r>
            <a:r>
              <a:rPr lang="zh-TW" altLang="en-US" dirty="0">
                <a:solidFill>
                  <a:srgbClr val="293237"/>
                </a:solidFill>
              </a:rPr>
              <a:t>網路環境</a:t>
            </a:r>
          </a:p>
        </p:txBody>
      </p:sp>
    </p:spTree>
    <p:extLst>
      <p:ext uri="{BB962C8B-B14F-4D97-AF65-F5344CB8AC3E}">
        <p14:creationId xmlns:p14="http://schemas.microsoft.com/office/powerpoint/2010/main" val="2469577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idx="4294967295"/>
          </p:nvPr>
        </p:nvSpPr>
        <p:spPr>
          <a:xfrm>
            <a:off x="6985591" y="1973179"/>
            <a:ext cx="5206409" cy="1982133"/>
          </a:xfrm>
        </p:spPr>
        <p:txBody>
          <a:bodyPr>
            <a:normAutofit/>
          </a:bodyPr>
          <a:lstStyle/>
          <a:p>
            <a:pPr algn="l"/>
            <a:r>
              <a:rPr lang="zh-TW" altLang="en-US" sz="4800" b="1" dirty="0">
                <a:solidFill>
                  <a:srgbClr val="293237"/>
                </a:solidFill>
              </a:rPr>
              <a:t>產品規格簡介</a:t>
            </a:r>
          </a:p>
        </p:txBody>
      </p:sp>
    </p:spTree>
    <p:extLst>
      <p:ext uri="{BB962C8B-B14F-4D97-AF65-F5344CB8AC3E}">
        <p14:creationId xmlns:p14="http://schemas.microsoft.com/office/powerpoint/2010/main" val="2872998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7904233" y="2116506"/>
            <a:ext cx="4746425" cy="830997"/>
          </a:xfrm>
          <a:prstGeom prst="rect">
            <a:avLst/>
          </a:prstGeom>
          <a:noFill/>
        </p:spPr>
        <p:txBody>
          <a:bodyPr wrap="square" lIns="91440" tIns="45720" rIns="91440" bIns="45720" rtlCol="0" anchor="t">
            <a:spAutoFit/>
          </a:bodyPr>
          <a:lstStyle/>
          <a:p>
            <a:pPr marL="180975" indent="-180975">
              <a:buFont typeface="Arial" panose="020B0604020202020204" pitchFamily="34" charset="0"/>
              <a:buChar char="•"/>
            </a:pPr>
            <a:r>
              <a:rPr lang="en-US" altLang="zh-TW" sz="1600"/>
              <a:t>2 x SFP28 </a:t>
            </a:r>
            <a:r>
              <a:rPr lang="zh-TW" altLang="en-US" sz="1600"/>
              <a:t>接口</a:t>
            </a:r>
            <a:endParaRPr lang="en-US" altLang="zh-TW" sz="1600"/>
          </a:p>
          <a:p>
            <a:pPr marL="180975" indent="-180975">
              <a:buFont typeface="Arial" panose="020B0604020202020204" pitchFamily="34" charset="0"/>
              <a:buChar char="•"/>
            </a:pPr>
            <a:r>
              <a:rPr lang="zh-TW" altLang="en-US" sz="1600"/>
              <a:t>支援 </a:t>
            </a:r>
            <a:r>
              <a:rPr lang="en-US" altLang="zh-TW" sz="1600"/>
              <a:t>25GbE SFP28 / 10 GbE SFP+ </a:t>
            </a:r>
            <a:r>
              <a:rPr lang="zh-TW" altLang="en-US" sz="1600"/>
              <a:t>雙速</a:t>
            </a:r>
            <a:endParaRPr lang="en-US" altLang="zh-TW" sz="1600"/>
          </a:p>
          <a:p>
            <a:pPr marL="180975" indent="-180975">
              <a:buFont typeface="Arial" panose="020B0604020202020204" pitchFamily="34" charset="0"/>
              <a:buChar char="•"/>
            </a:pPr>
            <a:r>
              <a:rPr lang="zh-TW" altLang="en-US" sz="1600"/>
              <a:t>支援 </a:t>
            </a:r>
            <a:r>
              <a:rPr lang="en-US" altLang="zh-TW" sz="1600"/>
              <a:t>PCIe Gen 4 / </a:t>
            </a:r>
            <a:r>
              <a:rPr lang="zh-TW" altLang="en-US" sz="1600"/>
              <a:t>相容 </a:t>
            </a:r>
            <a:r>
              <a:rPr lang="en-US" altLang="zh-TW" sz="1600"/>
              <a:t>PCIe Gen 3 </a:t>
            </a:r>
            <a:endParaRPr lang="zh-TW" altLang="en-US" sz="1600"/>
          </a:p>
        </p:txBody>
      </p:sp>
      <p:sp>
        <p:nvSpPr>
          <p:cNvPr id="27" name="文字方塊 26"/>
          <p:cNvSpPr txBox="1"/>
          <p:nvPr/>
        </p:nvSpPr>
        <p:spPr>
          <a:xfrm>
            <a:off x="7904232" y="1470175"/>
            <a:ext cx="3380311" cy="646331"/>
          </a:xfrm>
          <a:prstGeom prst="rect">
            <a:avLst/>
          </a:prstGeom>
          <a:noFill/>
        </p:spPr>
        <p:txBody>
          <a:bodyPr wrap="square" rtlCol="0">
            <a:spAutoFit/>
          </a:bodyPr>
          <a:lstStyle/>
          <a:p>
            <a:r>
              <a:rPr lang="en-US" altLang="zh-TW" b="1" dirty="0">
                <a:ea typeface="+mj-ea"/>
              </a:rPr>
              <a:t>QXG-25G2SF-E810</a:t>
            </a:r>
          </a:p>
          <a:p>
            <a:r>
              <a:rPr lang="zh-TW" altLang="en-US" b="1" dirty="0">
                <a:ea typeface="+mj-ea"/>
              </a:rPr>
              <a:t>雙埠 </a:t>
            </a:r>
            <a:r>
              <a:rPr lang="en-US" altLang="zh-TW" b="1" dirty="0">
                <a:ea typeface="+mj-ea"/>
              </a:rPr>
              <a:t>25GbE SFP28 </a:t>
            </a:r>
            <a:r>
              <a:rPr lang="zh-TW" altLang="en-US" b="1" dirty="0">
                <a:ea typeface="+mj-ea"/>
              </a:rPr>
              <a:t>半高網卡</a:t>
            </a:r>
          </a:p>
        </p:txBody>
      </p:sp>
      <p:sp>
        <p:nvSpPr>
          <p:cNvPr id="28" name="文字方塊 27"/>
          <p:cNvSpPr txBox="1"/>
          <p:nvPr/>
        </p:nvSpPr>
        <p:spPr>
          <a:xfrm>
            <a:off x="8729331" y="5047448"/>
            <a:ext cx="3285460" cy="338554"/>
          </a:xfrm>
          <a:prstGeom prst="rect">
            <a:avLst/>
          </a:prstGeom>
          <a:noFill/>
        </p:spPr>
        <p:txBody>
          <a:bodyPr wrap="square" rtlCol="0">
            <a:spAutoFit/>
          </a:bodyPr>
          <a:lstStyle>
            <a:defPPr>
              <a:defRPr lang="zh-TW"/>
            </a:defPPr>
            <a:lvl1pPr>
              <a:defRPr sz="1200"/>
            </a:lvl1pPr>
          </a:lstStyle>
          <a:p>
            <a:r>
              <a:rPr lang="en-US" altLang="zh-TW" sz="1600"/>
              <a:t>Intel</a:t>
            </a:r>
            <a:r>
              <a:rPr lang="en-US" altLang="zh-TW" sz="1600" baseline="30000"/>
              <a:t>® </a:t>
            </a:r>
            <a:r>
              <a:rPr lang="en-US" altLang="zh-TW" sz="1600"/>
              <a:t>E810-XXVAM2</a:t>
            </a:r>
            <a:r>
              <a:rPr lang="zh-TW" altLang="en-US" sz="1600"/>
              <a:t> 網路晶片</a:t>
            </a:r>
          </a:p>
        </p:txBody>
      </p:sp>
      <p:sp>
        <p:nvSpPr>
          <p:cNvPr id="7" name="文字方塊 6"/>
          <p:cNvSpPr txBox="1"/>
          <p:nvPr/>
        </p:nvSpPr>
        <p:spPr>
          <a:xfrm>
            <a:off x="648586" y="4924338"/>
            <a:ext cx="2436063" cy="584775"/>
          </a:xfrm>
          <a:prstGeom prst="rect">
            <a:avLst/>
          </a:prstGeom>
          <a:noFill/>
        </p:spPr>
        <p:txBody>
          <a:bodyPr wrap="square" rtlCol="0">
            <a:spAutoFit/>
          </a:bodyPr>
          <a:lstStyle/>
          <a:p>
            <a:pPr algn="r"/>
            <a:r>
              <a:rPr lang="zh-TW" altLang="en-US" sz="1600"/>
              <a:t>提供可選購配件</a:t>
            </a:r>
            <a:endParaRPr lang="en-US" altLang="zh-TW" sz="1600"/>
          </a:p>
          <a:p>
            <a:pPr algn="r"/>
            <a:r>
              <a:rPr lang="en-US" altLang="zh-TW" sz="1600"/>
              <a:t>25 GbE SFP28 </a:t>
            </a:r>
            <a:r>
              <a:rPr lang="zh-TW" altLang="en-US" sz="1600"/>
              <a:t>網路線</a:t>
            </a:r>
          </a:p>
        </p:txBody>
      </p:sp>
      <p:sp>
        <p:nvSpPr>
          <p:cNvPr id="8" name="標題 7">
            <a:extLst>
              <a:ext uri="{FF2B5EF4-FFF2-40B4-BE49-F238E27FC236}">
                <a16:creationId xmlns:a16="http://schemas.microsoft.com/office/drawing/2014/main" id="{214E229A-52C1-40F2-7E11-81C198F595A6}"/>
              </a:ext>
            </a:extLst>
          </p:cNvPr>
          <p:cNvSpPr>
            <a:spLocks noGrp="1"/>
          </p:cNvSpPr>
          <p:nvPr>
            <p:ph type="title" idx="4294967295"/>
          </p:nvPr>
        </p:nvSpPr>
        <p:spPr>
          <a:xfrm>
            <a:off x="1" y="3963"/>
            <a:ext cx="12192000" cy="1213923"/>
          </a:xfrm>
        </p:spPr>
        <p:txBody>
          <a:bodyPr>
            <a:noAutofit/>
          </a:bodyPr>
          <a:lstStyle/>
          <a:p>
            <a:pPr algn="ctr">
              <a:lnSpc>
                <a:spcPct val="100000"/>
              </a:lnSpc>
            </a:pPr>
            <a:r>
              <a:rPr lang="en-US" altLang="zh-TW" sz="4000" b="1" dirty="0">
                <a:solidFill>
                  <a:srgbClr val="293237"/>
                </a:solidFill>
              </a:rPr>
              <a:t>QNAP </a:t>
            </a:r>
            <a:r>
              <a:rPr lang="zh-TW" altLang="en-US" sz="4000" b="1" dirty="0">
                <a:solidFill>
                  <a:srgbClr val="293237"/>
                </a:solidFill>
              </a:rPr>
              <a:t>全新 </a:t>
            </a:r>
            <a:r>
              <a:rPr lang="en-US" altLang="zh-TW" sz="4000" b="1" dirty="0">
                <a:solidFill>
                  <a:srgbClr val="293237"/>
                </a:solidFill>
              </a:rPr>
              <a:t>25GbE </a:t>
            </a:r>
            <a:r>
              <a:rPr lang="zh-TW" altLang="en-US" sz="4000" b="1" dirty="0">
                <a:solidFill>
                  <a:srgbClr val="293237"/>
                </a:solidFill>
              </a:rPr>
              <a:t>高速網卡</a:t>
            </a:r>
            <a:r>
              <a:rPr lang="en-US" altLang="zh-TW" sz="4000" b="1" dirty="0">
                <a:solidFill>
                  <a:srgbClr val="293237"/>
                </a:solidFill>
              </a:rPr>
              <a:t> QXG-25G2SF-E810</a:t>
            </a:r>
            <a:endParaRPr lang="zh-TW" altLang="en-US" sz="4000" b="1" dirty="0">
              <a:solidFill>
                <a:srgbClr val="293237"/>
              </a:solidFill>
            </a:endParaRPr>
          </a:p>
        </p:txBody>
      </p:sp>
      <p:pic>
        <p:nvPicPr>
          <p:cNvPr id="9" name="圖片 8">
            <a:extLst>
              <a:ext uri="{FF2B5EF4-FFF2-40B4-BE49-F238E27FC236}">
                <a16:creationId xmlns:a16="http://schemas.microsoft.com/office/drawing/2014/main" id="{27D3A90F-1E0B-62A2-D462-0BD9543B2F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045"/>
          <a:stretch/>
        </p:blipFill>
        <p:spPr>
          <a:xfrm>
            <a:off x="3105915" y="4138167"/>
            <a:ext cx="2000543" cy="1788658"/>
          </a:xfrm>
          <a:prstGeom prst="rect">
            <a:avLst/>
          </a:prstGeom>
          <a:effectLst>
            <a:outerShdw blurRad="63500" sx="102000" sy="102000" algn="ctr" rotWithShape="0">
              <a:prstClr val="black">
                <a:alpha val="40000"/>
              </a:prstClr>
            </a:outerShdw>
          </a:effectLst>
        </p:spPr>
      </p:pic>
      <p:pic>
        <p:nvPicPr>
          <p:cNvPr id="3" name="圖形 2">
            <a:extLst>
              <a:ext uri="{FF2B5EF4-FFF2-40B4-BE49-F238E27FC236}">
                <a16:creationId xmlns:a16="http://schemas.microsoft.com/office/drawing/2014/main" id="{BA58FDB9-E053-625A-4EB0-08C3684A5D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47033" y="4236280"/>
            <a:ext cx="2661032" cy="174042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11041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1282" y="1368080"/>
            <a:ext cx="7429437" cy="4644224"/>
          </a:xfrm>
          <a:prstGeom prst="rect">
            <a:avLst/>
          </a:prstGeom>
          <a:effectLst>
            <a:outerShdw blurRad="63500" sx="102000" sy="102000" algn="ctr" rotWithShape="0">
              <a:prstClr val="black">
                <a:alpha val="40000"/>
              </a:prstClr>
            </a:outerShdw>
          </a:effectLst>
        </p:spPr>
      </p:pic>
      <p:sp>
        <p:nvSpPr>
          <p:cNvPr id="9" name="矩形 8"/>
          <p:cNvSpPr/>
          <p:nvPr/>
        </p:nvSpPr>
        <p:spPr>
          <a:xfrm>
            <a:off x="6096000" y="2256613"/>
            <a:ext cx="2627642" cy="338554"/>
          </a:xfrm>
          <a:prstGeom prst="rect">
            <a:avLst/>
          </a:prstGeom>
        </p:spPr>
        <p:txBody>
          <a:bodyPr wrap="none">
            <a:spAutoFit/>
          </a:bodyPr>
          <a:lstStyle/>
          <a:p>
            <a:r>
              <a:rPr lang="zh-TW" altLang="en-US" sz="1600" b="1"/>
              <a:t>預裝半高 </a:t>
            </a:r>
            <a:r>
              <a:rPr lang="en-US" altLang="zh-TW" sz="1600" b="1"/>
              <a:t>Low profile </a:t>
            </a:r>
            <a:r>
              <a:rPr lang="zh-TW" altLang="en-US" sz="1600" b="1"/>
              <a:t>支架</a:t>
            </a:r>
          </a:p>
        </p:txBody>
      </p:sp>
      <p:sp>
        <p:nvSpPr>
          <p:cNvPr id="14" name="矩形 13"/>
          <p:cNvSpPr/>
          <p:nvPr/>
        </p:nvSpPr>
        <p:spPr>
          <a:xfrm>
            <a:off x="5055677" y="1863600"/>
            <a:ext cx="2539478" cy="338554"/>
          </a:xfrm>
          <a:prstGeom prst="rect">
            <a:avLst/>
          </a:prstGeom>
        </p:spPr>
        <p:txBody>
          <a:bodyPr wrap="none">
            <a:spAutoFit/>
          </a:bodyPr>
          <a:lstStyle/>
          <a:p>
            <a:r>
              <a:rPr lang="zh-TW" altLang="en-US" sz="1600" b="1"/>
              <a:t>附贈 </a:t>
            </a:r>
            <a:r>
              <a:rPr lang="en-US" altLang="zh-TW" sz="1600" b="1"/>
              <a:t>QNAP</a:t>
            </a:r>
            <a:r>
              <a:rPr lang="zh-TW" altLang="en-US" sz="1600" b="1"/>
              <a:t> 專用平板支架</a:t>
            </a:r>
          </a:p>
        </p:txBody>
      </p:sp>
      <p:cxnSp>
        <p:nvCxnSpPr>
          <p:cNvPr id="15" name="肘形接點 14"/>
          <p:cNvCxnSpPr>
            <a:cxnSpLocks/>
          </p:cNvCxnSpPr>
          <p:nvPr/>
        </p:nvCxnSpPr>
        <p:spPr>
          <a:xfrm rot="10800000" flipV="1">
            <a:off x="4316207" y="2032877"/>
            <a:ext cx="739470" cy="511269"/>
          </a:xfrm>
          <a:prstGeom prst="bentConnector2">
            <a:avLst/>
          </a:prstGeom>
          <a:ln w="38100">
            <a:solidFill>
              <a:srgbClr val="708693"/>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3402972" y="6187017"/>
            <a:ext cx="2561920" cy="338554"/>
          </a:xfrm>
          <a:prstGeom prst="rect">
            <a:avLst/>
          </a:prstGeom>
        </p:spPr>
        <p:txBody>
          <a:bodyPr wrap="none">
            <a:spAutoFit/>
          </a:bodyPr>
          <a:lstStyle/>
          <a:p>
            <a:r>
              <a:rPr lang="zh-TW" altLang="en-US" sz="1600" b="1"/>
              <a:t>附贈全高 </a:t>
            </a:r>
            <a:r>
              <a:rPr lang="en-US" altLang="zh-TW" sz="1600" b="1"/>
              <a:t>Full height </a:t>
            </a:r>
            <a:r>
              <a:rPr lang="zh-TW" altLang="en-US" sz="1600" b="1"/>
              <a:t>支架</a:t>
            </a:r>
          </a:p>
        </p:txBody>
      </p:sp>
      <p:cxnSp>
        <p:nvCxnSpPr>
          <p:cNvPr id="19" name="肘形接點 18"/>
          <p:cNvCxnSpPr>
            <a:cxnSpLocks/>
            <a:stCxn id="18" idx="1"/>
          </p:cNvCxnSpPr>
          <p:nvPr/>
        </p:nvCxnSpPr>
        <p:spPr>
          <a:xfrm rot="10800000">
            <a:off x="3075146" y="5888366"/>
            <a:ext cx="327826" cy="467928"/>
          </a:xfrm>
          <a:prstGeom prst="bentConnector2">
            <a:avLst/>
          </a:prstGeom>
          <a:ln w="38100">
            <a:solidFill>
              <a:srgbClr val="70869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標題 3">
            <a:extLst>
              <a:ext uri="{FF2B5EF4-FFF2-40B4-BE49-F238E27FC236}">
                <a16:creationId xmlns:a16="http://schemas.microsoft.com/office/drawing/2014/main" id="{3BBF8C84-D4C9-99BC-D031-9BCE8B175FFA}"/>
              </a:ext>
            </a:extLst>
          </p:cNvPr>
          <p:cNvSpPr>
            <a:spLocks noGrp="1"/>
          </p:cNvSpPr>
          <p:nvPr>
            <p:ph type="title"/>
          </p:nvPr>
        </p:nvSpPr>
        <p:spPr>
          <a:xfrm>
            <a:off x="743102" y="0"/>
            <a:ext cx="10857495" cy="1371599"/>
          </a:xfrm>
        </p:spPr>
        <p:txBody>
          <a:bodyPr>
            <a:normAutofit/>
          </a:bodyPr>
          <a:lstStyle/>
          <a:p>
            <a:pPr>
              <a:lnSpc>
                <a:spcPct val="100000"/>
              </a:lnSpc>
            </a:pPr>
            <a:r>
              <a:rPr lang="en-US" altLang="zh-TW" sz="3600">
                <a:latin typeface="+mj-lt"/>
                <a:ea typeface="+mj-ea"/>
              </a:rPr>
              <a:t>QXG-25G2SF-E810 25GbE </a:t>
            </a:r>
            <a:r>
              <a:rPr lang="zh-TW" altLang="en-US" sz="3600">
                <a:latin typeface="+mj-lt"/>
                <a:ea typeface="+mj-ea"/>
              </a:rPr>
              <a:t>提供全高和半高檔版，搭配 </a:t>
            </a:r>
            <a:r>
              <a:rPr lang="en-US" altLang="zh-TW" sz="3600">
                <a:latin typeface="+mj-lt"/>
                <a:ea typeface="+mj-ea"/>
              </a:rPr>
              <a:t>Low-profile </a:t>
            </a:r>
            <a:r>
              <a:rPr lang="zh-TW" altLang="en-US" sz="3600">
                <a:latin typeface="+mj-lt"/>
                <a:ea typeface="+mj-ea"/>
              </a:rPr>
              <a:t>設計能適用於多數機箱</a:t>
            </a:r>
          </a:p>
        </p:txBody>
      </p:sp>
      <p:cxnSp>
        <p:nvCxnSpPr>
          <p:cNvPr id="8" name="肘形接點 14">
            <a:extLst>
              <a:ext uri="{FF2B5EF4-FFF2-40B4-BE49-F238E27FC236}">
                <a16:creationId xmlns:a16="http://schemas.microsoft.com/office/drawing/2014/main" id="{95306720-001D-EAE3-43C0-D1483D1D8A19}"/>
              </a:ext>
            </a:extLst>
          </p:cNvPr>
          <p:cNvCxnSpPr>
            <a:cxnSpLocks/>
          </p:cNvCxnSpPr>
          <p:nvPr/>
        </p:nvCxnSpPr>
        <p:spPr>
          <a:xfrm rot="10800000" flipV="1">
            <a:off x="5356530" y="2430190"/>
            <a:ext cx="739470" cy="511269"/>
          </a:xfrm>
          <a:prstGeom prst="bentConnector2">
            <a:avLst/>
          </a:prstGeom>
          <a:ln w="38100">
            <a:solidFill>
              <a:srgbClr val="70869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127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1116" y="1882891"/>
            <a:ext cx="7409769" cy="4631930"/>
          </a:xfrm>
          <a:prstGeom prst="rect">
            <a:avLst/>
          </a:prstGeom>
          <a:effectLst>
            <a:outerShdw blurRad="63500" sx="102000" sy="102000" algn="ctr" rotWithShape="0">
              <a:prstClr val="black">
                <a:alpha val="40000"/>
              </a:prstClr>
            </a:outerShdw>
          </a:effectLst>
        </p:spPr>
      </p:pic>
      <p:sp>
        <p:nvSpPr>
          <p:cNvPr id="6" name="矩形 5"/>
          <p:cNvSpPr/>
          <p:nvPr/>
        </p:nvSpPr>
        <p:spPr>
          <a:xfrm>
            <a:off x="4558053" y="5840452"/>
            <a:ext cx="5233306" cy="584775"/>
          </a:xfrm>
          <a:prstGeom prst="rect">
            <a:avLst/>
          </a:prstGeom>
        </p:spPr>
        <p:txBody>
          <a:bodyPr wrap="square">
            <a:spAutoFit/>
          </a:bodyPr>
          <a:lstStyle/>
          <a:p>
            <a:r>
              <a:rPr lang="en-US" altLang="zh-TW" sz="1600" b="1" dirty="0">
                <a:solidFill>
                  <a:srgbClr val="FF3399"/>
                </a:solidFill>
              </a:rPr>
              <a:t>PCI Express 4.0 x8 </a:t>
            </a:r>
            <a:r>
              <a:rPr lang="zh-TW" altLang="en-US" sz="1600" b="1" dirty="0">
                <a:solidFill>
                  <a:srgbClr val="FF3399"/>
                </a:solidFill>
              </a:rPr>
              <a:t>匯流排 </a:t>
            </a:r>
            <a:r>
              <a:rPr lang="en-US" altLang="zh-TW" sz="1600" b="1" dirty="0">
                <a:solidFill>
                  <a:srgbClr val="FF3399"/>
                </a:solidFill>
              </a:rPr>
              <a:t>(</a:t>
            </a:r>
            <a:r>
              <a:rPr lang="zh-TW" altLang="en-US" sz="1600" b="1" dirty="0">
                <a:solidFill>
                  <a:srgbClr val="FF3399"/>
                </a:solidFill>
              </a:rPr>
              <a:t>向下支援 </a:t>
            </a:r>
            <a:r>
              <a:rPr lang="en-US" altLang="zh-TW" sz="1600" b="1" dirty="0">
                <a:solidFill>
                  <a:srgbClr val="FF3399"/>
                </a:solidFill>
              </a:rPr>
              <a:t>PCI Express 3.0)</a:t>
            </a:r>
          </a:p>
          <a:p>
            <a:r>
              <a:rPr lang="zh-TW" altLang="en-US" sz="1600" b="1" dirty="0">
                <a:solidFill>
                  <a:srgbClr val="FF3399"/>
                </a:solidFill>
              </a:rPr>
              <a:t>傳輸介面提供最高 </a:t>
            </a:r>
            <a:r>
              <a:rPr lang="en-US" altLang="zh-TW" sz="1600" b="1" dirty="0">
                <a:solidFill>
                  <a:srgbClr val="FF3399"/>
                </a:solidFill>
              </a:rPr>
              <a:t>128Gbit/s </a:t>
            </a:r>
            <a:r>
              <a:rPr lang="zh-TW" altLang="en-US" sz="1600" b="1" dirty="0">
                <a:solidFill>
                  <a:srgbClr val="FF3399"/>
                </a:solidFill>
              </a:rPr>
              <a:t>頻寬</a:t>
            </a:r>
          </a:p>
        </p:txBody>
      </p:sp>
      <p:sp>
        <p:nvSpPr>
          <p:cNvPr id="8" name="矩形 7"/>
          <p:cNvSpPr/>
          <p:nvPr/>
        </p:nvSpPr>
        <p:spPr>
          <a:xfrm>
            <a:off x="5986130" y="2188265"/>
            <a:ext cx="3157871" cy="2755875"/>
          </a:xfrm>
          <a:prstGeom prst="rect">
            <a:avLst/>
          </a:prstGeom>
          <a:solidFill>
            <a:srgbClr val="92D050">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169307" y="1444103"/>
            <a:ext cx="8095452" cy="584775"/>
          </a:xfrm>
          <a:prstGeom prst="rect">
            <a:avLst/>
          </a:prstGeom>
        </p:spPr>
        <p:txBody>
          <a:bodyPr wrap="square" lIns="91440" tIns="45720" rIns="91440" bIns="45720" anchor="t">
            <a:spAutoFit/>
          </a:bodyPr>
          <a:lstStyle/>
          <a:p>
            <a:r>
              <a:rPr lang="zh-TW" altLang="en-US" sz="1600" b="1" dirty="0">
                <a:solidFill>
                  <a:srgbClr val="456A1C"/>
                </a:solidFill>
              </a:rPr>
              <a:t>晶片散熱模組: </a:t>
            </a:r>
            <a:r>
              <a:rPr lang="zh-TW" altLang="en-US" sz="1600" dirty="0">
                <a:solidFill>
                  <a:srgbClr val="456A1C"/>
                </a:solidFill>
              </a:rPr>
              <a:t>最大接觸面積，沿著散熱鰭片，全面散熱，達到最佳散熱效果。</a:t>
            </a:r>
            <a:endParaRPr lang="zh-TW" sz="1600" dirty="0"/>
          </a:p>
          <a:p>
            <a:r>
              <a:rPr lang="zh-TW" altLang="en-US" sz="1600" b="1" dirty="0">
                <a:solidFill>
                  <a:srgbClr val="456A1C"/>
                </a:solidFill>
              </a:rPr>
              <a:t>風扇: </a:t>
            </a:r>
            <a:r>
              <a:rPr lang="zh-TW" altLang="en-US" sz="1600" dirty="0">
                <a:solidFill>
                  <a:srgbClr val="456A1C"/>
                </a:solidFill>
              </a:rPr>
              <a:t>超越同級 25GbE 網路擴充卡，配有降熱風扇，保持平台涼爽，達到晶片最佳性能。</a:t>
            </a:r>
            <a:endParaRPr lang="zh-TW" sz="1600" dirty="0"/>
          </a:p>
        </p:txBody>
      </p:sp>
      <p:sp>
        <p:nvSpPr>
          <p:cNvPr id="12" name="矩形 11"/>
          <p:cNvSpPr/>
          <p:nvPr/>
        </p:nvSpPr>
        <p:spPr>
          <a:xfrm>
            <a:off x="1175491" y="3528988"/>
            <a:ext cx="1872508" cy="584775"/>
          </a:xfrm>
          <a:prstGeom prst="rect">
            <a:avLst/>
          </a:prstGeom>
        </p:spPr>
        <p:txBody>
          <a:bodyPr wrap="square">
            <a:spAutoFit/>
          </a:bodyPr>
          <a:lstStyle/>
          <a:p>
            <a:pPr algn="ctr"/>
            <a:r>
              <a:rPr lang="en-US" altLang="zh-TW" sz="1600" b="1">
                <a:solidFill>
                  <a:srgbClr val="47C4E1"/>
                </a:solidFill>
              </a:rPr>
              <a:t>2 x 25GbE SFP28</a:t>
            </a:r>
            <a:r>
              <a:rPr lang="zh-TW" altLang="en-US" sz="1600" b="1">
                <a:solidFill>
                  <a:srgbClr val="47C4E1"/>
                </a:solidFill>
              </a:rPr>
              <a:t> 連接埠</a:t>
            </a:r>
          </a:p>
        </p:txBody>
      </p:sp>
      <p:sp>
        <p:nvSpPr>
          <p:cNvPr id="4" name="標題 3">
            <a:extLst>
              <a:ext uri="{FF2B5EF4-FFF2-40B4-BE49-F238E27FC236}">
                <a16:creationId xmlns:a16="http://schemas.microsoft.com/office/drawing/2014/main" id="{D95F9532-F053-E902-D958-C035EFA9C695}"/>
              </a:ext>
            </a:extLst>
          </p:cNvPr>
          <p:cNvSpPr>
            <a:spLocks noGrp="1"/>
          </p:cNvSpPr>
          <p:nvPr>
            <p:ph type="title"/>
          </p:nvPr>
        </p:nvSpPr>
        <p:spPr>
          <a:xfrm>
            <a:off x="743101" y="21265"/>
            <a:ext cx="11448899" cy="1338850"/>
          </a:xfrm>
        </p:spPr>
        <p:txBody>
          <a:bodyPr>
            <a:normAutofit/>
          </a:bodyPr>
          <a:lstStyle/>
          <a:p>
            <a:pPr>
              <a:lnSpc>
                <a:spcPct val="100000"/>
              </a:lnSpc>
              <a:tabLst>
                <a:tab pos="1160463" algn="l"/>
              </a:tabLst>
            </a:pPr>
            <a:r>
              <a:rPr lang="en-US" altLang="zh-TW">
                <a:latin typeface="+mj-lt"/>
                <a:ea typeface="+mj-ea"/>
              </a:rPr>
              <a:t>QXG-25G2SF-E810 25GbE </a:t>
            </a:r>
            <a:r>
              <a:rPr lang="zh-TW" altLang="en-US">
                <a:latin typeface="+mj-lt"/>
                <a:ea typeface="+mj-ea"/>
              </a:rPr>
              <a:t>外觀配置</a:t>
            </a:r>
          </a:p>
        </p:txBody>
      </p:sp>
      <p:sp>
        <p:nvSpPr>
          <p:cNvPr id="3" name="矩形 2">
            <a:extLst>
              <a:ext uri="{FF2B5EF4-FFF2-40B4-BE49-F238E27FC236}">
                <a16:creationId xmlns:a16="http://schemas.microsoft.com/office/drawing/2014/main" id="{57B8C81A-51E3-CBE6-F076-C5FBC48A9023}"/>
              </a:ext>
            </a:extLst>
          </p:cNvPr>
          <p:cNvSpPr/>
          <p:nvPr/>
        </p:nvSpPr>
        <p:spPr>
          <a:xfrm>
            <a:off x="5774285" y="5191430"/>
            <a:ext cx="2699864" cy="584775"/>
          </a:xfrm>
          <a:prstGeom prst="rect">
            <a:avLst/>
          </a:prstGeom>
          <a:solidFill>
            <a:srgbClr val="FF3399">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5E98B3DB-123C-DDC1-0EA2-506EBFABB538}"/>
              </a:ext>
            </a:extLst>
          </p:cNvPr>
          <p:cNvSpPr/>
          <p:nvPr/>
        </p:nvSpPr>
        <p:spPr>
          <a:xfrm>
            <a:off x="3169307" y="2833592"/>
            <a:ext cx="2699864" cy="909068"/>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4B01D5DC-F9BA-4358-09B9-3DEAE22D1A17}"/>
              </a:ext>
            </a:extLst>
          </p:cNvPr>
          <p:cNvSpPr/>
          <p:nvPr/>
        </p:nvSpPr>
        <p:spPr>
          <a:xfrm>
            <a:off x="3169307" y="3882488"/>
            <a:ext cx="2699864" cy="909068"/>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5" name="接點: 肘形 14">
            <a:extLst>
              <a:ext uri="{FF2B5EF4-FFF2-40B4-BE49-F238E27FC236}">
                <a16:creationId xmlns:a16="http://schemas.microsoft.com/office/drawing/2014/main" id="{66048A63-ED06-B0D2-D965-17F0BC62C339}"/>
              </a:ext>
            </a:extLst>
          </p:cNvPr>
          <p:cNvCxnSpPr>
            <a:cxnSpLocks/>
            <a:stCxn id="12" idx="2"/>
            <a:endCxn id="13" idx="1"/>
          </p:cNvCxnSpPr>
          <p:nvPr/>
        </p:nvCxnSpPr>
        <p:spPr>
          <a:xfrm rot="16200000" flipH="1">
            <a:off x="2528897" y="3696611"/>
            <a:ext cx="223259" cy="1057562"/>
          </a:xfrm>
          <a:prstGeom prst="bentConnector2">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cxnSp>
        <p:nvCxnSpPr>
          <p:cNvPr id="18" name="接點: 肘形 17">
            <a:extLst>
              <a:ext uri="{FF2B5EF4-FFF2-40B4-BE49-F238E27FC236}">
                <a16:creationId xmlns:a16="http://schemas.microsoft.com/office/drawing/2014/main" id="{AA5B5973-F6FA-40ED-8989-42C307D007EB}"/>
              </a:ext>
            </a:extLst>
          </p:cNvPr>
          <p:cNvCxnSpPr>
            <a:cxnSpLocks/>
            <a:stCxn id="12" idx="0"/>
            <a:endCxn id="5" idx="1"/>
          </p:cNvCxnSpPr>
          <p:nvPr/>
        </p:nvCxnSpPr>
        <p:spPr>
          <a:xfrm rot="5400000" flipH="1" flipV="1">
            <a:off x="2520095" y="2879776"/>
            <a:ext cx="240862" cy="1057562"/>
          </a:xfrm>
          <a:prstGeom prst="bentConnector2">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021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181830" y="2164963"/>
            <a:ext cx="4692407" cy="3170099"/>
          </a:xfrm>
          <a:prstGeom prst="rect">
            <a:avLst/>
          </a:prstGeom>
          <a:noFill/>
        </p:spPr>
        <p:txBody>
          <a:bodyPr wrap="square" lIns="91440" tIns="45720" rIns="91440" bIns="45720" rtlCol="0" anchor="t">
            <a:spAutoFit/>
          </a:bodyPr>
          <a:lstStyle/>
          <a:p>
            <a:pPr marL="180975" indent="-180975">
              <a:buFont typeface="Arial"/>
              <a:buChar char="•"/>
            </a:pPr>
            <a:r>
              <a:rPr lang="zh-TW" altLang="en-US" sz="2000" dirty="0">
                <a:cs typeface="Calibri"/>
              </a:rPr>
              <a:t>PCIe Gen4 有著 PCIe Gen3 兩倍頻寬，高達 16 GT/s，只需 Gen4 x 4即可完整發揮 QXG-25G2SF-E810 雙埠 25GbE x 2 總共 50GbE 的傳輸潛力。</a:t>
            </a:r>
          </a:p>
          <a:p>
            <a:pPr marL="180975" indent="-180975">
              <a:buFont typeface="Arial"/>
              <a:buChar char="•"/>
            </a:pPr>
            <a:r>
              <a:rPr lang="zh-TW" altLang="en-US" sz="2000" dirty="0">
                <a:cs typeface="Calibri"/>
              </a:rPr>
              <a:t>各大廠 PCIe 介面已逐步由 Gen3 走向 Gen4。雖然 Gen4 具有向下兼容 Gen3 的特性，但在傳輸數據量日益倍增的潮流下，配備整套皆為 Gen4 傳輸介面設備，完整發揮 Gen4 的高頻寬顯得尤為重要。</a:t>
            </a:r>
            <a:endParaRPr lang="zh-TW" altLang="en-US" sz="2000" dirty="0">
              <a:cs typeface="Arial"/>
            </a:endParaRPr>
          </a:p>
        </p:txBody>
      </p:sp>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60967"/>
          </a:xfrm>
        </p:spPr>
        <p:txBody>
          <a:bodyPr>
            <a:normAutofit/>
          </a:bodyPr>
          <a:lstStyle/>
          <a:p>
            <a:pPr>
              <a:lnSpc>
                <a:spcPct val="100000"/>
              </a:lnSpc>
            </a:pPr>
            <a:r>
              <a:rPr lang="zh-TW" altLang="en-US">
                <a:latin typeface="+mj-lt"/>
                <a:ea typeface="+mj-ea"/>
              </a:rPr>
              <a:t>使用 </a:t>
            </a:r>
            <a:r>
              <a:rPr lang="en-US" altLang="zh-TW">
                <a:latin typeface="+mj-lt"/>
                <a:ea typeface="+mj-ea"/>
              </a:rPr>
              <a:t>PCI Express Gen4 </a:t>
            </a:r>
            <a:r>
              <a:rPr lang="zh-TW" altLang="en-US">
                <a:latin typeface="+mj-lt"/>
                <a:ea typeface="+mj-ea"/>
              </a:rPr>
              <a:t>高速資料匯流排</a:t>
            </a:r>
          </a:p>
        </p:txBody>
      </p:sp>
      <p:pic>
        <p:nvPicPr>
          <p:cNvPr id="5" name="圖片 4" descr="一張含有 文字, 字型, 標誌, 圖形 的圖片&#10;&#10;自動產生的描述">
            <a:extLst>
              <a:ext uri="{FF2B5EF4-FFF2-40B4-BE49-F238E27FC236}">
                <a16:creationId xmlns:a16="http://schemas.microsoft.com/office/drawing/2014/main" id="{909907E3-8F01-5B0E-2C3A-95D02C56069F}"/>
              </a:ext>
            </a:extLst>
          </p:cNvPr>
          <p:cNvPicPr>
            <a:picLocks noChangeAspect="1"/>
          </p:cNvPicPr>
          <p:nvPr/>
        </p:nvPicPr>
        <p:blipFill>
          <a:blip r:embed="rId3"/>
          <a:stretch>
            <a:fillRect/>
          </a:stretch>
        </p:blipFill>
        <p:spPr>
          <a:xfrm>
            <a:off x="6317764" y="5513664"/>
            <a:ext cx="1483618" cy="653831"/>
          </a:xfrm>
          <a:prstGeom prst="rect">
            <a:avLst/>
          </a:prstGeom>
        </p:spPr>
      </p:pic>
      <p:pic>
        <p:nvPicPr>
          <p:cNvPr id="6" name="圖片 5" descr="一張含有 螢幕擷取畫面, 文字, Rectangle, 行 的圖片">
            <a:extLst>
              <a:ext uri="{FF2B5EF4-FFF2-40B4-BE49-F238E27FC236}">
                <a16:creationId xmlns:a16="http://schemas.microsoft.com/office/drawing/2014/main" id="{C645652D-F2D0-5A6F-7987-A3B6ACC0E19D}"/>
              </a:ext>
            </a:extLst>
          </p:cNvPr>
          <p:cNvPicPr>
            <a:picLocks noChangeAspect="1"/>
          </p:cNvPicPr>
          <p:nvPr/>
        </p:nvPicPr>
        <p:blipFill>
          <a:blip r:embed="rId4"/>
          <a:stretch>
            <a:fillRect/>
          </a:stretch>
        </p:blipFill>
        <p:spPr>
          <a:xfrm>
            <a:off x="6317764" y="2240952"/>
            <a:ext cx="4405008" cy="2654029"/>
          </a:xfrm>
          <a:prstGeom prst="rect">
            <a:avLst/>
          </a:prstGeom>
        </p:spPr>
      </p:pic>
      <p:sp>
        <p:nvSpPr>
          <p:cNvPr id="9" name="文字方塊 8">
            <a:extLst>
              <a:ext uri="{FF2B5EF4-FFF2-40B4-BE49-F238E27FC236}">
                <a16:creationId xmlns:a16="http://schemas.microsoft.com/office/drawing/2014/main" id="{442EEE46-50DE-6B79-6254-5E1D38924A33}"/>
              </a:ext>
            </a:extLst>
          </p:cNvPr>
          <p:cNvSpPr txBox="1"/>
          <p:nvPr/>
        </p:nvSpPr>
        <p:spPr>
          <a:xfrm rot="16200000">
            <a:off x="5647408" y="3402925"/>
            <a:ext cx="1015663" cy="338554"/>
          </a:xfrm>
          <a:prstGeom prst="rect">
            <a:avLst/>
          </a:prstGeom>
          <a:noFill/>
        </p:spPr>
        <p:txBody>
          <a:bodyPr vert="horz" wrap="square" lIns="91440" tIns="45720" rIns="91440" bIns="45720" rtlCol="0" anchor="t">
            <a:spAutoFit/>
          </a:bodyPr>
          <a:lstStyle/>
          <a:p>
            <a:pPr algn="ctr"/>
            <a:r>
              <a:rPr lang="en-US" altLang="zh-TW" sz="1600"/>
              <a:t>GT/s</a:t>
            </a:r>
            <a:endParaRPr lang="zh-TW" altLang="en-US" sz="1600">
              <a:cs typeface="Arial"/>
            </a:endParaRPr>
          </a:p>
        </p:txBody>
      </p:sp>
      <p:sp>
        <p:nvSpPr>
          <p:cNvPr id="11" name="文字方塊 10">
            <a:extLst>
              <a:ext uri="{FF2B5EF4-FFF2-40B4-BE49-F238E27FC236}">
                <a16:creationId xmlns:a16="http://schemas.microsoft.com/office/drawing/2014/main" id="{44F1D991-F9D2-A34E-3F7D-36FDD8A44449}"/>
              </a:ext>
            </a:extLst>
          </p:cNvPr>
          <p:cNvSpPr txBox="1"/>
          <p:nvPr/>
        </p:nvSpPr>
        <p:spPr>
          <a:xfrm>
            <a:off x="6878972" y="3449909"/>
            <a:ext cx="1446713" cy="338554"/>
          </a:xfrm>
          <a:prstGeom prst="rect">
            <a:avLst/>
          </a:prstGeom>
          <a:noFill/>
        </p:spPr>
        <p:txBody>
          <a:bodyPr wrap="square" lIns="91440" tIns="45720" rIns="91440" bIns="45720" rtlCol="0" anchor="t">
            <a:spAutoFit/>
          </a:bodyPr>
          <a:lstStyle/>
          <a:p>
            <a:pPr algn="ctr"/>
            <a:r>
              <a:rPr lang="en-US" altLang="zh-TW" sz="1600" b="1">
                <a:solidFill>
                  <a:srgbClr val="293237"/>
                </a:solidFill>
              </a:rPr>
              <a:t>8 GT/s</a:t>
            </a:r>
            <a:endParaRPr lang="zh-TW" altLang="en-US" sz="1600" b="1">
              <a:solidFill>
                <a:srgbClr val="293237"/>
              </a:solidFill>
            </a:endParaRPr>
          </a:p>
        </p:txBody>
      </p:sp>
      <p:sp>
        <p:nvSpPr>
          <p:cNvPr id="12" name="文字方塊 11">
            <a:extLst>
              <a:ext uri="{FF2B5EF4-FFF2-40B4-BE49-F238E27FC236}">
                <a16:creationId xmlns:a16="http://schemas.microsoft.com/office/drawing/2014/main" id="{72C3A69B-A6CA-8019-148D-D2F549D8F55B}"/>
              </a:ext>
            </a:extLst>
          </p:cNvPr>
          <p:cNvSpPr txBox="1"/>
          <p:nvPr/>
        </p:nvSpPr>
        <p:spPr>
          <a:xfrm>
            <a:off x="8873141" y="2498935"/>
            <a:ext cx="1446713" cy="338554"/>
          </a:xfrm>
          <a:prstGeom prst="rect">
            <a:avLst/>
          </a:prstGeom>
          <a:noFill/>
        </p:spPr>
        <p:txBody>
          <a:bodyPr wrap="square" lIns="91440" tIns="45720" rIns="91440" bIns="45720" rtlCol="0" anchor="t">
            <a:spAutoFit/>
          </a:bodyPr>
          <a:lstStyle/>
          <a:p>
            <a:pPr algn="ctr"/>
            <a:r>
              <a:rPr lang="en-US" altLang="zh-TW" sz="1600" b="1">
                <a:solidFill>
                  <a:srgbClr val="293237"/>
                </a:solidFill>
              </a:rPr>
              <a:t>16 GT/s</a:t>
            </a:r>
            <a:endParaRPr lang="zh-TW" altLang="en-US" sz="1600" b="1">
              <a:solidFill>
                <a:srgbClr val="293237"/>
              </a:solidFill>
            </a:endParaRPr>
          </a:p>
        </p:txBody>
      </p:sp>
      <p:sp>
        <p:nvSpPr>
          <p:cNvPr id="14" name="文字方塊 13">
            <a:extLst>
              <a:ext uri="{FF2B5EF4-FFF2-40B4-BE49-F238E27FC236}">
                <a16:creationId xmlns:a16="http://schemas.microsoft.com/office/drawing/2014/main" id="{5AE2C4D5-8465-9686-D2D5-889AF788394D}"/>
              </a:ext>
            </a:extLst>
          </p:cNvPr>
          <p:cNvSpPr txBox="1"/>
          <p:nvPr/>
        </p:nvSpPr>
        <p:spPr>
          <a:xfrm>
            <a:off x="7067003" y="4895220"/>
            <a:ext cx="1067600" cy="338554"/>
          </a:xfrm>
          <a:prstGeom prst="rect">
            <a:avLst/>
          </a:prstGeom>
          <a:noFill/>
        </p:spPr>
        <p:txBody>
          <a:bodyPr wrap="square" lIns="91440" tIns="45720" rIns="91440" bIns="45720" rtlCol="0" anchor="t">
            <a:spAutoFit/>
          </a:bodyPr>
          <a:lstStyle/>
          <a:p>
            <a:pPr algn="ctr"/>
            <a:r>
              <a:rPr lang="en-US" altLang="zh-TW" sz="1600" b="1">
                <a:solidFill>
                  <a:srgbClr val="293237"/>
                </a:solidFill>
                <a:cs typeface="Arial"/>
              </a:rPr>
              <a:t>Gen 3.0</a:t>
            </a:r>
          </a:p>
        </p:txBody>
      </p:sp>
      <p:sp>
        <p:nvSpPr>
          <p:cNvPr id="15" name="文字方塊 14">
            <a:extLst>
              <a:ext uri="{FF2B5EF4-FFF2-40B4-BE49-F238E27FC236}">
                <a16:creationId xmlns:a16="http://schemas.microsoft.com/office/drawing/2014/main" id="{1B768317-DAAB-709A-212F-F78B646F92F5}"/>
              </a:ext>
            </a:extLst>
          </p:cNvPr>
          <p:cNvSpPr txBox="1"/>
          <p:nvPr/>
        </p:nvSpPr>
        <p:spPr>
          <a:xfrm>
            <a:off x="9061173" y="4895220"/>
            <a:ext cx="1067600" cy="338554"/>
          </a:xfrm>
          <a:prstGeom prst="rect">
            <a:avLst/>
          </a:prstGeom>
          <a:noFill/>
        </p:spPr>
        <p:txBody>
          <a:bodyPr wrap="square" lIns="91440" tIns="45720" rIns="91440" bIns="45720" rtlCol="0" anchor="t">
            <a:spAutoFit/>
          </a:bodyPr>
          <a:lstStyle/>
          <a:p>
            <a:pPr algn="ctr"/>
            <a:r>
              <a:rPr lang="en-US" altLang="zh-TW" sz="1600" b="1">
                <a:solidFill>
                  <a:srgbClr val="293237"/>
                </a:solidFill>
                <a:cs typeface="Arial"/>
              </a:rPr>
              <a:t>Gen 4.0</a:t>
            </a:r>
          </a:p>
        </p:txBody>
      </p:sp>
      <p:sp>
        <p:nvSpPr>
          <p:cNvPr id="16" name="文字方塊 15">
            <a:extLst>
              <a:ext uri="{FF2B5EF4-FFF2-40B4-BE49-F238E27FC236}">
                <a16:creationId xmlns:a16="http://schemas.microsoft.com/office/drawing/2014/main" id="{7FFAFB76-0FB2-C3E3-7594-1B33C5D9F1DB}"/>
              </a:ext>
            </a:extLst>
          </p:cNvPr>
          <p:cNvSpPr txBox="1"/>
          <p:nvPr/>
        </p:nvSpPr>
        <p:spPr>
          <a:xfrm>
            <a:off x="1181830" y="1562910"/>
            <a:ext cx="78178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dirty="0"/>
              <a:t>更多彈性、更多頻寬，資料密集型工作的最佳解答​</a:t>
            </a:r>
          </a:p>
        </p:txBody>
      </p:sp>
    </p:spTree>
    <p:extLst>
      <p:ext uri="{BB962C8B-B14F-4D97-AF65-F5344CB8AC3E}">
        <p14:creationId xmlns:p14="http://schemas.microsoft.com/office/powerpoint/2010/main" val="840942048"/>
      </p:ext>
    </p:extLst>
  </p:cSld>
  <p:clrMapOvr>
    <a:masterClrMapping/>
  </p:clrMapOvr>
</p:sld>
</file>

<file path=ppt/theme/theme1.xml><?xml version="1.0" encoding="utf-8"?>
<a:theme xmlns:a="http://schemas.openxmlformats.org/drawingml/2006/main" name="Office 佈景主題">
  <a:themeElements>
    <a:clrScheme name="灰階">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自訂 1">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4699</Words>
  <Application>Microsoft Office PowerPoint</Application>
  <PresentationFormat>寬螢幕</PresentationFormat>
  <Paragraphs>380</Paragraphs>
  <Slides>35</Slides>
  <Notes>34</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35</vt:i4>
      </vt:variant>
    </vt:vector>
  </HeadingPairs>
  <TitlesOfParts>
    <vt:vector size="40" baseType="lpstr">
      <vt:lpstr>微軟正黑體</vt:lpstr>
      <vt:lpstr>微軟正黑體</vt:lpstr>
      <vt:lpstr>Arial</vt:lpstr>
      <vt:lpstr>Calibri</vt:lpstr>
      <vt:lpstr>Office 佈景主題</vt:lpstr>
      <vt:lpstr>PowerPoint 簡報</vt:lpstr>
      <vt:lpstr>SSD 價格下降，成為市場主流選擇</vt:lpstr>
      <vt:lpstr>10GbE 已無法完整發揮 SSD 高速存儲效能 </vt:lpstr>
      <vt:lpstr>Agenda</vt:lpstr>
      <vt:lpstr>產品規格簡介</vt:lpstr>
      <vt:lpstr>QNAP 全新 25GbE 高速網卡 QXG-25G2SF-E810</vt:lpstr>
      <vt:lpstr>QXG-25G2SF-E810 25GbE 提供全高和半高檔版，搭配 Low-profile 設計能適用於多數機箱</vt:lpstr>
      <vt:lpstr>QXG-25G2SF-E810 25GbE 外觀配置</vt:lpstr>
      <vt:lpstr>使用 PCI Express Gen4 高速資料匯流排</vt:lpstr>
      <vt:lpstr>無限遠程存儲，虛擬化的力量， iSCSI 帶您突破儲存界限</vt:lpstr>
      <vt:lpstr>一網多用，VLAN 助你掌控</vt:lpstr>
      <vt:lpstr>智慧在芯，流程無憂: On-chip QoS 的自動化管理</vt:lpstr>
      <vt:lpstr>前向錯誤更正 (FEC) 確保資料正確性</vt:lpstr>
      <vt:lpstr>帶寬倍增，效能卓越： 體驗 SMB Multichannel 帶來的性能飛躍</vt:lpstr>
      <vt:lpstr>支援 NAS 及 PC 作業系統，彈性布建 25GbE 網路環境</vt:lpstr>
      <vt:lpstr>Intel 官方網站驅動程式下載 Step 1</vt:lpstr>
      <vt:lpstr>Intel 官方網站驅動程式下載 Step 2</vt:lpstr>
      <vt:lpstr>Intel 官方網站驅動程式下載 Step 3</vt:lpstr>
      <vt:lpstr>Windows 10/11 驅動程式下載</vt:lpstr>
      <vt:lpstr>Windows Server 2022 驅動程式下載</vt:lpstr>
      <vt:lpstr>Ubuntu 驅動程式下載</vt:lpstr>
      <vt:lpstr>QXG-25G2SF-E810 享有 3 年的免費產品保固</vt:lpstr>
      <vt:lpstr>QXG-25G2SF-E810 產品相容性查詢</vt:lpstr>
      <vt:lpstr>QXG-25G2SF-E810 產品相容性查詢</vt:lpstr>
      <vt:lpstr>QXG-25G2SF-E810 產品相容性查詢</vt:lpstr>
      <vt:lpstr>QXG-25G2SF-E810 效能實測</vt:lpstr>
      <vt:lpstr>PowerPoint 簡報</vt:lpstr>
      <vt:lpstr>QXG-25G2SF-E810 網卡提供高速網路體驗</vt:lpstr>
      <vt:lpstr>QXG-25G2SF-E810 網卡提供高速網路體驗</vt:lpstr>
      <vt:lpstr>搭建 25GbE 網路環境</vt:lpstr>
      <vt:lpstr>搭配 QNAP NAS 與高速網路交換器， 打造高效 25GbE 網路環境</vt:lpstr>
      <vt:lpstr>眾多可擴充 25GbE 網路 QNAP NAS - 提供多樣企業級和高階 SMB NAS 選擇</vt:lpstr>
      <vt:lpstr>即將上市，內含 4 埠 100GbE 和 8 埠 25GbE 接口的 QNAP 網管型網路交換器</vt:lpstr>
      <vt:lpstr>QNAP 提供完整的 10GbE/25GbE 配件</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QXG-25G2SF-E810</dc:title>
  <dc:creator>Christian Chang 張匯吾</dc:creator>
  <cp:lastModifiedBy>Mili Wang 王明俐</cp:lastModifiedBy>
  <cp:revision>2</cp:revision>
  <dcterms:created xsi:type="dcterms:W3CDTF">2023-08-16T07:00:01Z</dcterms:created>
  <dcterms:modified xsi:type="dcterms:W3CDTF">2023-09-13T06:04:14Z</dcterms:modified>
</cp:coreProperties>
</file>