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4"/>
  </p:sldMasterIdLst>
  <p:notesMasterIdLst>
    <p:notesMasterId r:id="rId40"/>
  </p:notesMasterIdLst>
  <p:handoutMasterIdLst>
    <p:handoutMasterId r:id="rId41"/>
  </p:handoutMasterIdLst>
  <p:sldIdLst>
    <p:sldId id="3672" r:id="rId5"/>
    <p:sldId id="3720" r:id="rId6"/>
    <p:sldId id="3674" r:id="rId7"/>
    <p:sldId id="3744" r:id="rId8"/>
    <p:sldId id="3752" r:id="rId9"/>
    <p:sldId id="428" r:id="rId10"/>
    <p:sldId id="3722" r:id="rId11"/>
    <p:sldId id="3748" r:id="rId12"/>
    <p:sldId id="3699" r:id="rId13"/>
    <p:sldId id="3715" r:id="rId14"/>
    <p:sldId id="3730" r:id="rId15"/>
    <p:sldId id="3733" r:id="rId16"/>
    <p:sldId id="3700" r:id="rId17"/>
    <p:sldId id="3701" r:id="rId18"/>
    <p:sldId id="332" r:id="rId19"/>
    <p:sldId id="1414" r:id="rId20"/>
    <p:sldId id="3724" r:id="rId21"/>
    <p:sldId id="3717" r:id="rId22"/>
    <p:sldId id="3749" r:id="rId23"/>
    <p:sldId id="3588" r:id="rId24"/>
    <p:sldId id="3690" r:id="rId25"/>
    <p:sldId id="3688" r:id="rId26"/>
    <p:sldId id="3691" r:id="rId27"/>
    <p:sldId id="3750" r:id="rId28"/>
    <p:sldId id="3693" r:id="rId29"/>
    <p:sldId id="388" r:id="rId30"/>
    <p:sldId id="3697" r:id="rId31"/>
    <p:sldId id="3698" r:id="rId32"/>
    <p:sldId id="3704" r:id="rId33"/>
    <p:sldId id="3705" r:id="rId34"/>
    <p:sldId id="3707" r:id="rId35"/>
    <p:sldId id="3708" r:id="rId36"/>
    <p:sldId id="3661" r:id="rId37"/>
    <p:sldId id="3713" r:id="rId38"/>
    <p:sldId id="3714" r:id="rId39"/>
  </p:sldIdLst>
  <p:sldSz cx="9144000" cy="5143500" type="screen16x9"/>
  <p:notesSz cx="6858000" cy="9144000"/>
  <p:embeddedFontLst>
    <p:embeddedFont>
      <p:font typeface="Calibri" panose="020F0502020204030204" pitchFamily="34" charset="0"/>
      <p:regular r:id="rId42"/>
      <p:bold r:id="rId43"/>
      <p:italic r:id="rId44"/>
      <p:boldItalic r:id="rId45"/>
    </p:embeddedFont>
    <p:embeddedFont>
      <p:font typeface="Corbel" panose="020B0503020204020204" pitchFamily="34" charset="0"/>
      <p:regular r:id="rId46"/>
      <p:bold r:id="rId47"/>
      <p:italic r:id="rId48"/>
      <p:boldItalic r:id="rId49"/>
    </p:embeddedFont>
    <p:embeddedFont>
      <p:font typeface="Lato" panose="020F0502020204030203" pitchFamily="34" charset="0"/>
      <p:regular r:id="rId50"/>
      <p:bold r:id="rId51"/>
      <p:italic r:id="rId52"/>
      <p:boldItalic r:id="rId53"/>
    </p:embeddedFont>
    <p:embeddedFont>
      <p:font typeface="Nunito" pitchFamily="2" charset="0"/>
      <p:regular r:id="rId54"/>
      <p:bold r:id="rId55"/>
      <p:italic r:id="rId56"/>
      <p:boldItalic r:id="rId57"/>
    </p:embeddedFont>
    <p:embeddedFont>
      <p:font typeface="PT Serif" panose="020A0603040505020204" pitchFamily="18" charset="0"/>
      <p:regular r:id="rId58"/>
      <p:bold r:id="rId59"/>
      <p:italic r:id="rId60"/>
      <p:boldItalic r:id="rId61"/>
    </p:embeddedFont>
    <p:embeddedFont>
      <p:font typeface="Roboto" panose="02000000000000000000" pitchFamily="2" charset="0"/>
      <p:regular r:id="rId62"/>
      <p:bold r:id="rId63"/>
      <p:italic r:id="rId64"/>
      <p:boldItalic r:id="rId65"/>
    </p:embeddedFont>
    <p:embeddedFont>
      <p:font typeface="SimHei" panose="02010609060101010101" pitchFamily="49" charset="-122"/>
      <p:regular r:id="rId66"/>
    </p:embeddedFont>
    <p:embeddedFont>
      <p:font typeface="Verdana" panose="020B0604030504040204" pitchFamily="34" charset="0"/>
      <p:regular r:id="rId67"/>
      <p:bold r:id="rId68"/>
      <p:italic r:id="rId69"/>
      <p:boldItalic r:id="rId70"/>
    </p:embeddedFont>
    <p:embeddedFont>
      <p:font typeface="Work Sans" pitchFamily="2" charset="0"/>
      <p:regular r:id="rId71"/>
      <p:bold r:id="rId72"/>
      <p:italic r:id="rId73"/>
      <p:boldItalic r:id="rId74"/>
    </p:embeddedFont>
    <p:embeddedFont>
      <p:font typeface="微軟正黑體" panose="020B0604030504040204" pitchFamily="34" charset="-120"/>
      <p:regular r:id="rId75"/>
      <p:bold r:id="rId76"/>
    </p:embeddedFont>
    <p:embeddedFont>
      <p:font typeface="微軟正黑體" panose="020B0604030504040204" pitchFamily="34" charset="-120"/>
      <p:regular r:id="rId75"/>
      <p:bold r:id="rId76"/>
    </p:embeddedFont>
  </p:embeddedFontLst>
  <p:custDataLst>
    <p:tags r:id="rId77"/>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575" userDrawn="1">
          <p15:clr>
            <a:srgbClr val="A4A3A4"/>
          </p15:clr>
        </p15:guide>
        <p15:guide id="2" pos="288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758E022-CBC9-C649-B25D-E386B1D7D750}" name="Jerry Deng 鄧永義" initials="JD鄧" userId="S::jerrydeng@qnap.com::41074e4b-aa06-4108-bb7d-459394365211" providerId="AD"/>
  <p188:author id="{6DB8C190-3C95-A556-8DBC-66B0E70408E1}" name="Jason Hsu 許博傑" initials="J許" userId="S::jasonhsu@qnap.com::037722cf-a7a4-45b3-87d9-a621b36907b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1153"/>
    <a:srgbClr val="FFFFFF"/>
    <a:srgbClr val="80FCFF"/>
    <a:srgbClr val="009FE8"/>
    <a:srgbClr val="E6E6E6"/>
    <a:srgbClr val="F3F3F3"/>
    <a:srgbClr val="646470"/>
    <a:srgbClr val="091211"/>
    <a:srgbClr val="E4FCFB"/>
    <a:srgbClr val="23E9A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0BF7A1E-03C8-4742-A8C7-EF760988A68B}">
  <a:tblStyle styleId="{D0BF7A1E-03C8-4742-A8C7-EF760988A68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佈景主題樣式 1 - 輔色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無樣式、無格線">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佈景主題樣式 1 - 輔色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佈景主題樣式 1 - 輔色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佈景主題樣式 1 - 輔色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佈景主題樣式 1 - 輔色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73" autoAdjust="0"/>
    <p:restoredTop sz="90526" autoAdjust="0"/>
  </p:normalViewPr>
  <p:slideViewPr>
    <p:cSldViewPr snapToGrid="0">
      <p:cViewPr varScale="1">
        <p:scale>
          <a:sx n="142" d="100"/>
          <a:sy n="142" d="100"/>
        </p:scale>
        <p:origin x="104" y="628"/>
      </p:cViewPr>
      <p:guideLst>
        <p:guide orient="horz" pos="1575"/>
        <p:guide pos="288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font" Target="fonts/font1.fntdata"/><Relationship Id="rId47" Type="http://schemas.openxmlformats.org/officeDocument/2006/relationships/font" Target="fonts/font6.fntdata"/><Relationship Id="rId63" Type="http://schemas.openxmlformats.org/officeDocument/2006/relationships/font" Target="fonts/font22.fntdata"/><Relationship Id="rId68" Type="http://schemas.openxmlformats.org/officeDocument/2006/relationships/font" Target="fonts/font27.fntdata"/><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font" Target="fonts/font12.fntdata"/><Relationship Id="rId58" Type="http://schemas.openxmlformats.org/officeDocument/2006/relationships/font" Target="fonts/font17.fntdata"/><Relationship Id="rId74" Type="http://schemas.openxmlformats.org/officeDocument/2006/relationships/font" Target="fonts/font33.fntdata"/><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font" Target="fonts/font20.fntdata"/><Relationship Id="rId82" Type="http://schemas.microsoft.com/office/2018/10/relationships/authors" Target="author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2.fntdata"/><Relationship Id="rId48" Type="http://schemas.openxmlformats.org/officeDocument/2006/relationships/font" Target="fonts/font7.fntdata"/><Relationship Id="rId56" Type="http://schemas.openxmlformats.org/officeDocument/2006/relationships/font" Target="fonts/font15.fntdata"/><Relationship Id="rId64" Type="http://schemas.openxmlformats.org/officeDocument/2006/relationships/font" Target="fonts/font23.fntdata"/><Relationship Id="rId69" Type="http://schemas.openxmlformats.org/officeDocument/2006/relationships/font" Target="fonts/font28.fntdata"/><Relationship Id="rId77" Type="http://schemas.openxmlformats.org/officeDocument/2006/relationships/tags" Target="tags/tag1.xml"/><Relationship Id="rId8" Type="http://schemas.openxmlformats.org/officeDocument/2006/relationships/slide" Target="slides/slide4.xml"/><Relationship Id="rId51" Type="http://schemas.openxmlformats.org/officeDocument/2006/relationships/font" Target="fonts/font10.fntdata"/><Relationship Id="rId72" Type="http://schemas.openxmlformats.org/officeDocument/2006/relationships/font" Target="fonts/font31.fntdata"/><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5.fntdata"/><Relationship Id="rId59" Type="http://schemas.openxmlformats.org/officeDocument/2006/relationships/font" Target="fonts/font18.fntdata"/><Relationship Id="rId67" Type="http://schemas.openxmlformats.org/officeDocument/2006/relationships/font" Target="fonts/font26.fntdata"/><Relationship Id="rId20" Type="http://schemas.openxmlformats.org/officeDocument/2006/relationships/slide" Target="slides/slide16.xml"/><Relationship Id="rId41" Type="http://schemas.openxmlformats.org/officeDocument/2006/relationships/handoutMaster" Target="handoutMasters/handoutMaster1.xml"/><Relationship Id="rId54" Type="http://schemas.openxmlformats.org/officeDocument/2006/relationships/font" Target="fonts/font13.fntdata"/><Relationship Id="rId62" Type="http://schemas.openxmlformats.org/officeDocument/2006/relationships/font" Target="fonts/font21.fntdata"/><Relationship Id="rId70" Type="http://schemas.openxmlformats.org/officeDocument/2006/relationships/font" Target="fonts/font29.fntdata"/><Relationship Id="rId75" Type="http://schemas.openxmlformats.org/officeDocument/2006/relationships/font" Target="fonts/font34.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8.fntdata"/><Relationship Id="rId57" Type="http://schemas.openxmlformats.org/officeDocument/2006/relationships/font" Target="fonts/font16.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font" Target="fonts/font3.fntdata"/><Relationship Id="rId52" Type="http://schemas.openxmlformats.org/officeDocument/2006/relationships/font" Target="fonts/font11.fntdata"/><Relationship Id="rId60" Type="http://schemas.openxmlformats.org/officeDocument/2006/relationships/font" Target="fonts/font19.fntdata"/><Relationship Id="rId65" Type="http://schemas.openxmlformats.org/officeDocument/2006/relationships/font" Target="fonts/font24.fntdata"/><Relationship Id="rId73" Type="http://schemas.openxmlformats.org/officeDocument/2006/relationships/font" Target="fonts/font32.fntdata"/><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font" Target="fonts/font9.fntdata"/><Relationship Id="rId55" Type="http://schemas.openxmlformats.org/officeDocument/2006/relationships/font" Target="fonts/font14.fntdata"/><Relationship Id="rId76" Type="http://schemas.openxmlformats.org/officeDocument/2006/relationships/font" Target="fonts/font35.fntdata"/><Relationship Id="rId7" Type="http://schemas.openxmlformats.org/officeDocument/2006/relationships/slide" Target="slides/slide3.xml"/><Relationship Id="rId71" Type="http://schemas.openxmlformats.org/officeDocument/2006/relationships/font" Target="fonts/font30.fntdata"/><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notesMaster" Target="notesMasters/notesMaster1.xml"/><Relationship Id="rId45" Type="http://schemas.openxmlformats.org/officeDocument/2006/relationships/font" Target="fonts/font4.fntdata"/><Relationship Id="rId66" Type="http://schemas.openxmlformats.org/officeDocument/2006/relationships/font" Target="fonts/font25.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a:extLst>
              <a:ext uri="{FF2B5EF4-FFF2-40B4-BE49-F238E27FC236}">
                <a16:creationId xmlns:a16="http://schemas.microsoft.com/office/drawing/2014/main" id="{0CFC1CB4-B0B2-4867-8996-6027E098CE6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a:extLst>
              <a:ext uri="{FF2B5EF4-FFF2-40B4-BE49-F238E27FC236}">
                <a16:creationId xmlns:a16="http://schemas.microsoft.com/office/drawing/2014/main" id="{0B597F0C-42FF-464A-85D7-999F62CC0DB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CF51FCF-2364-486E-B5B1-562F2201C130}" type="datetimeFigureOut">
              <a:rPr lang="zh-TW" altLang="en-US" smtClean="0"/>
              <a:t>2023/8/14</a:t>
            </a:fld>
            <a:endParaRPr lang="zh-TW" altLang="en-US"/>
          </a:p>
        </p:txBody>
      </p:sp>
      <p:sp>
        <p:nvSpPr>
          <p:cNvPr id="4" name="頁尾版面配置區 3">
            <a:extLst>
              <a:ext uri="{FF2B5EF4-FFF2-40B4-BE49-F238E27FC236}">
                <a16:creationId xmlns:a16="http://schemas.microsoft.com/office/drawing/2014/main" id="{126492B1-35B4-4E99-8531-0279A00A36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a:extLst>
              <a:ext uri="{FF2B5EF4-FFF2-40B4-BE49-F238E27FC236}">
                <a16:creationId xmlns:a16="http://schemas.microsoft.com/office/drawing/2014/main" id="{5216B0B2-6ADA-4133-8D7D-C006C2D107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978116-D8C7-443B-B9AA-980D71A40113}" type="slidenum">
              <a:rPr lang="zh-TW" altLang="en-US" smtClean="0"/>
              <a:t>‹#›</a:t>
            </a:fld>
            <a:endParaRPr lang="zh-TW" altLang="en-US"/>
          </a:p>
        </p:txBody>
      </p:sp>
    </p:spTree>
    <p:extLst>
      <p:ext uri="{BB962C8B-B14F-4D97-AF65-F5344CB8AC3E}">
        <p14:creationId xmlns:p14="http://schemas.microsoft.com/office/powerpoint/2010/main" val="2415431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autofintechs.com/"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autofintechs.com/author/abhijit-roy/"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tw.123rf.com/photo_70183116_workplace-with-notebook-laptop-comfortable-work-table-in-office-windows-and-city-view.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tw.123rf.com/photo_88873041_busan-south-korea-may-25-2017-inside-a-lotte-mart-in-busan-lotte-mart-is-an-east-asian.html?vti=nlgrq9i109qo5xa2gm-1-43"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tw.123rf.com/photo_185496486_people-near-buffet-table-with-food-indoors-closeup-brunch-setting.html?vti=n82u69sbr1bcle12nr-1-4"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dirty="0"/>
              <a:t>歡迎大家參加今天的直播，我是</a:t>
            </a:r>
            <a:r>
              <a:rPr lang="en-US" altLang="zh-TW" dirty="0"/>
              <a:t>QNAP</a:t>
            </a:r>
            <a:r>
              <a:rPr lang="zh-TW" altLang="en-US" dirty="0"/>
              <a:t>產品經理</a:t>
            </a:r>
            <a:r>
              <a:rPr lang="en-US" altLang="zh-TW" dirty="0"/>
              <a:t>Jerry</a:t>
            </a:r>
            <a:r>
              <a:rPr lang="zh-TW" altLang="en-US" dirty="0"/>
              <a:t>，今天要介紹的</a:t>
            </a:r>
            <a:r>
              <a:rPr lang="en-US" altLang="zh-TW" dirty="0"/>
              <a:t>TS-AI642</a:t>
            </a:r>
            <a:r>
              <a:rPr lang="zh-TW" altLang="en-US" dirty="0"/>
              <a:t>，</a:t>
            </a:r>
            <a:r>
              <a:rPr lang="en-US" altLang="zh-TW" dirty="0"/>
              <a:t>6-bay </a:t>
            </a:r>
            <a:r>
              <a:rPr lang="zh-TW" altLang="en-US" dirty="0"/>
              <a:t>的 </a:t>
            </a:r>
            <a:r>
              <a:rPr lang="en-US" altLang="zh-TW" dirty="0"/>
              <a:t>AI</a:t>
            </a:r>
            <a:r>
              <a:rPr lang="zh-TW" altLang="en-US" dirty="0"/>
              <a:t> </a:t>
            </a:r>
            <a:r>
              <a:rPr lang="en-US" altLang="zh-TW" dirty="0"/>
              <a:t>NAS</a:t>
            </a:r>
            <a:r>
              <a:rPr lang="zh-TW" altLang="en-US" dirty="0"/>
              <a:t>，</a:t>
            </a:r>
            <a:r>
              <a:rPr lang="zh-TW" altLang="en-US"/>
              <a:t>這台</a:t>
            </a:r>
            <a:r>
              <a:rPr lang="zh-TW" altLang="en-US" dirty="0"/>
              <a:t>挾帶著</a:t>
            </a:r>
            <a:r>
              <a:rPr lang="en-US" altLang="zh-TW" dirty="0"/>
              <a:t>ARM</a:t>
            </a:r>
            <a:r>
              <a:rPr lang="zh-TW" altLang="en-US" dirty="0"/>
              <a:t>平台節能優勢，適合</a:t>
            </a:r>
            <a:r>
              <a:rPr lang="zh-TW" altLang="en-US"/>
              <a:t>商務辦公及</a:t>
            </a:r>
            <a:r>
              <a:rPr lang="zh-TW" altLang="en-US" dirty="0"/>
              <a:t>智能監控</a:t>
            </a:r>
            <a:r>
              <a:rPr lang="zh-TW" altLang="en-US"/>
              <a:t>的</a:t>
            </a:r>
            <a:r>
              <a:rPr lang="zh-TW" altLang="en-US" dirty="0"/>
              <a:t>多功能備份工作站</a:t>
            </a:r>
            <a:endParaRPr lang="en-US" altLang="zh-TW" dirty="0"/>
          </a:p>
          <a:p>
            <a:r>
              <a:rPr lang="en-US" altLang="zh-TW" dirty="0"/>
              <a:t>Welcome to today‘s live stream. I’m Jerry, the product manager at QNAP. Today I will introduce TS-AI642, a 6-bay AI NAS, which has the energy-saving advantages of the ARM platform. It is suitable for enterprises as a workstation for intelligent monitoring and multi-functional backup.</a:t>
            </a:r>
            <a:endParaRPr lang="zh-TW" altLang="en-US" dirty="0"/>
          </a:p>
          <a:p>
            <a:endParaRPr lang="zh-TW" altLang="en-US" dirty="0"/>
          </a:p>
        </p:txBody>
      </p:sp>
    </p:spTree>
    <p:extLst>
      <p:ext uri="{BB962C8B-B14F-4D97-AF65-F5344CB8AC3E}">
        <p14:creationId xmlns:p14="http://schemas.microsoft.com/office/powerpoint/2010/main" val="264646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e860f3358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e860f3358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ltLang="zh-TW" dirty="0"/>
              <a:t>TS-AI642</a:t>
            </a:r>
            <a:r>
              <a:rPr lang="zh-TW" altLang="en-US" dirty="0"/>
              <a:t>是</a:t>
            </a:r>
            <a:r>
              <a:rPr lang="en-US" altLang="zh-TW" dirty="0"/>
              <a:t>QNAP</a:t>
            </a:r>
            <a:r>
              <a:rPr lang="zh-TW" altLang="en-US" dirty="0"/>
              <a:t>首台</a:t>
            </a:r>
            <a:r>
              <a:rPr lang="en-US" altLang="zh-TW" dirty="0"/>
              <a:t>AMR</a:t>
            </a:r>
            <a:r>
              <a:rPr lang="zh-TW" altLang="en-US" dirty="0"/>
              <a:t> </a:t>
            </a:r>
            <a:r>
              <a:rPr lang="en-US" altLang="zh-TW" dirty="0"/>
              <a:t>8</a:t>
            </a:r>
            <a:r>
              <a:rPr lang="zh-CN" altLang="zh-TW" dirty="0"/>
              <a:t>核心</a:t>
            </a:r>
            <a:r>
              <a:rPr lang="zh-TW" altLang="en-US" dirty="0"/>
              <a:t>處理器的</a:t>
            </a:r>
            <a:r>
              <a:rPr lang="en-US" altLang="zh-TW" dirty="0"/>
              <a:t>6-bay</a:t>
            </a:r>
            <a:r>
              <a:rPr lang="zh-TW" altLang="en-US" dirty="0"/>
              <a:t> </a:t>
            </a:r>
            <a:r>
              <a:rPr lang="en-US" altLang="zh-TW" dirty="0"/>
              <a:t>NAS</a:t>
            </a:r>
            <a:r>
              <a:rPr lang="zh-TW" altLang="en-US" dirty="0"/>
              <a:t>，除了有</a:t>
            </a:r>
            <a:r>
              <a:rPr lang="en-US" altLang="zh-TW" dirty="0"/>
              <a:t>8GB</a:t>
            </a:r>
            <a:r>
              <a:rPr lang="zh-TW" altLang="en-US" dirty="0"/>
              <a:t>記憶體，更內建 </a:t>
            </a:r>
            <a:r>
              <a:rPr lang="en-US" altLang="zh-TW" dirty="0"/>
              <a:t>6</a:t>
            </a:r>
            <a:r>
              <a:rPr lang="zh-TW" altLang="en-US" dirty="0"/>
              <a:t> </a:t>
            </a:r>
            <a:r>
              <a:rPr lang="en-US" altLang="zh-TW" dirty="0"/>
              <a:t>TOPS</a:t>
            </a:r>
            <a:r>
              <a:rPr lang="zh-TW" altLang="en-US" dirty="0"/>
              <a:t> 的 </a:t>
            </a:r>
            <a:r>
              <a:rPr lang="en-US" altLang="zh-TW" dirty="0"/>
              <a:t>NPU</a:t>
            </a:r>
            <a:r>
              <a:rPr lang="zh-TW" altLang="en-US" dirty="0"/>
              <a:t> </a:t>
            </a:r>
            <a:r>
              <a:rPr lang="en-US" altLang="zh-TW" dirty="0"/>
              <a:t>AI</a:t>
            </a:r>
            <a:r>
              <a:rPr lang="zh-TW" altLang="en-US" dirty="0"/>
              <a:t>加速器，適合運行</a:t>
            </a:r>
            <a:r>
              <a:rPr lang="en-US" altLang="zh-TW" dirty="0"/>
              <a:t>QNAP</a:t>
            </a:r>
            <a:r>
              <a:rPr lang="zh-TW" altLang="en-US" dirty="0"/>
              <a:t>多種</a:t>
            </a:r>
            <a:r>
              <a:rPr lang="en-US" altLang="zh-TW" dirty="0"/>
              <a:t>AI</a:t>
            </a:r>
            <a:r>
              <a:rPr lang="zh-TW" altLang="en-US" dirty="0"/>
              <a:t>軟體</a:t>
            </a:r>
            <a:r>
              <a:rPr lang="en-US" altLang="zh-TW" dirty="0"/>
              <a:t>，</a:t>
            </a:r>
            <a:r>
              <a:rPr lang="zh-TW" altLang="en-US" dirty="0"/>
              <a:t>以及</a:t>
            </a:r>
            <a:r>
              <a:rPr lang="en-US" altLang="zh-TW" dirty="0"/>
              <a:t>ARM</a:t>
            </a:r>
            <a:r>
              <a:rPr lang="zh-TW" altLang="en-US" dirty="0"/>
              <a:t>平台少見的</a:t>
            </a:r>
            <a:r>
              <a:rPr lang="en-US" altLang="zh-TW" dirty="0"/>
              <a:t>PCIe Gen3 x2</a:t>
            </a:r>
            <a:r>
              <a:rPr lang="zh-TW" altLang="en-US" dirty="0"/>
              <a:t>擴充槽一個</a:t>
            </a:r>
            <a:r>
              <a:rPr lang="zh-CN" altLang="zh-TW" dirty="0"/>
              <a:t>，</a:t>
            </a:r>
            <a:r>
              <a:rPr lang="zh-TW" altLang="en-US" dirty="0"/>
              <a:t>可支援外接</a:t>
            </a:r>
            <a:r>
              <a:rPr lang="en-US" altLang="zh-TW" dirty="0"/>
              <a:t>10GbE</a:t>
            </a:r>
            <a:r>
              <a:rPr lang="zh-TW" altLang="en-US" dirty="0"/>
              <a:t>網卡提高網速，或是外接</a:t>
            </a:r>
            <a:r>
              <a:rPr lang="en-US" altLang="zh-TW" dirty="0"/>
              <a:t>SATA</a:t>
            </a:r>
            <a:r>
              <a:rPr lang="zh-TW" altLang="en-US" dirty="0"/>
              <a:t> </a:t>
            </a:r>
            <a:r>
              <a:rPr lang="en-US" altLang="zh-TW" dirty="0"/>
              <a:t>JBOD</a:t>
            </a:r>
            <a:r>
              <a:rPr lang="zh-TW" altLang="en-US" dirty="0"/>
              <a:t>，內建網路的部分是</a:t>
            </a:r>
            <a:r>
              <a:rPr lang="en-US" altLang="zh-TW" dirty="0"/>
              <a:t>1</a:t>
            </a:r>
            <a:r>
              <a:rPr lang="zh-TW" altLang="en-US" dirty="0"/>
              <a:t>個</a:t>
            </a:r>
            <a:r>
              <a:rPr lang="en-US" altLang="zh-TW" dirty="0"/>
              <a:t>2.5GbE</a:t>
            </a:r>
            <a:r>
              <a:rPr lang="zh-TW" altLang="en-US" dirty="0"/>
              <a:t>接口以及兩個</a:t>
            </a:r>
            <a:r>
              <a:rPr lang="en-US" altLang="zh-TW" dirty="0"/>
              <a:t>1GbE</a:t>
            </a:r>
            <a:r>
              <a:rPr lang="zh-TW" altLang="en-US" dirty="0"/>
              <a:t>，更有兩個</a:t>
            </a:r>
            <a:r>
              <a:rPr lang="en-US" altLang="zh-TW" dirty="0"/>
              <a:t>4k</a:t>
            </a:r>
            <a:r>
              <a:rPr lang="zh-TW" altLang="en-US" dirty="0"/>
              <a:t>的</a:t>
            </a:r>
            <a:r>
              <a:rPr lang="en-US" altLang="zh-TW" dirty="0"/>
              <a:t>HDMI</a:t>
            </a:r>
            <a:r>
              <a:rPr lang="zh-TW" altLang="en-US" dirty="0"/>
              <a:t>輸出，總個來說 </a:t>
            </a:r>
            <a:r>
              <a:rPr lang="en-US" altLang="zh-TW" dirty="0"/>
              <a:t>TS-AI642 </a:t>
            </a:r>
            <a:r>
              <a:rPr lang="zh-TW" altLang="en-US" dirty="0"/>
              <a:t>適合架設在辦公室作為節能且智慧的大容量的儲存方案。</a:t>
            </a:r>
            <a:endParaRPr lang="en-US" altLang="zh-TW" dirty="0"/>
          </a:p>
          <a:p>
            <a:pPr marL="0" indent="0">
              <a:buNone/>
            </a:pPr>
            <a:endParaRPr lang="en-US" altLang="zh-TW" dirty="0"/>
          </a:p>
          <a:p>
            <a:pPr marL="0" indent="0">
              <a:buNone/>
            </a:pPr>
            <a:r>
              <a:rPr lang="en-US" altLang="zh-TW" dirty="0"/>
              <a:t>Let's talk about TS-AI642 main features. It is QNAP’s first 6-bay NAS with AMR 8-core processor. Equipped with 8GB memory, it also has a built-in 6 TOPS NPU AI accelerator suitable for running QNAP’s various AI applications, and a PCIe Gen3 x2 slot, which is rare on the ARM platform can support an external 10GbE network card to increase the network speed or for expansion capacity. The built-in network is 2.5GbE and dual 1GbE ports. Last is dual 4k HDMI outputs. In general, TS-AI642 is suitable for setting up in the office as an energy-saving and intelligent large-capacity backup solution.</a:t>
            </a:r>
          </a:p>
        </p:txBody>
      </p:sp>
    </p:spTree>
    <p:extLst>
      <p:ext uri="{BB962C8B-B14F-4D97-AF65-F5344CB8AC3E}">
        <p14:creationId xmlns:p14="http://schemas.microsoft.com/office/powerpoint/2010/main" val="3823532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dirty="0"/>
              <a:t>根據</a:t>
            </a:r>
            <a:r>
              <a:rPr lang="en-US" altLang="zh-TW" b="1" i="0" u="sng" dirty="0">
                <a:solidFill>
                  <a:srgbClr val="EC3535"/>
                </a:solidFill>
                <a:effectLst/>
                <a:latin typeface="Verdana" panose="020B0604030504040204" pitchFamily="34" charset="0"/>
                <a:hlinkClick r:id="rId3"/>
              </a:rPr>
              <a:t>AFT Media</a:t>
            </a:r>
            <a:r>
              <a:rPr lang="zh-TW" altLang="en-US" b="1" i="0" u="sng" dirty="0">
                <a:solidFill>
                  <a:srgbClr val="EC3535"/>
                </a:solidFill>
                <a:effectLst/>
                <a:latin typeface="Verdana" panose="020B0604030504040204" pitchFamily="34" charset="0"/>
              </a:rPr>
              <a:t> </a:t>
            </a:r>
            <a:r>
              <a:rPr lang="en-US" altLang="zh-TW" b="1" i="0" u="sng" dirty="0">
                <a:solidFill>
                  <a:srgbClr val="EC3535"/>
                </a:solidFill>
                <a:effectLst/>
                <a:latin typeface="Verdana" panose="020B0604030504040204" pitchFamily="34" charset="0"/>
              </a:rPr>
              <a:t>2023.1.3 </a:t>
            </a:r>
            <a:r>
              <a:rPr lang="zh-TW" altLang="en-US" b="1" i="0" u="sng" dirty="0">
                <a:solidFill>
                  <a:srgbClr val="EC3535"/>
                </a:solidFill>
                <a:effectLst/>
                <a:latin typeface="Verdana" panose="020B0604030504040204" pitchFamily="34" charset="0"/>
              </a:rPr>
              <a:t>論壇作者</a:t>
            </a:r>
            <a:r>
              <a:rPr lang="en-US" altLang="zh-TW" b="1" i="0" u="none" strike="noStrike" dirty="0">
                <a:solidFill>
                  <a:srgbClr val="EC3535"/>
                </a:solidFill>
                <a:effectLst/>
                <a:latin typeface="PT Serif" panose="020B0604020202020204" pitchFamily="18" charset="0"/>
                <a:hlinkClick r:id="rId4"/>
              </a:rPr>
              <a:t>Abhijit Roy</a:t>
            </a:r>
            <a:r>
              <a:rPr lang="zh-TW" altLang="en-US" b="1" i="0" u="none" strike="noStrike" dirty="0">
                <a:solidFill>
                  <a:srgbClr val="EC3535"/>
                </a:solidFill>
                <a:effectLst/>
                <a:latin typeface="PT Serif" panose="020B0604020202020204" pitchFamily="18" charset="0"/>
              </a:rPr>
              <a:t>提出</a:t>
            </a:r>
            <a:r>
              <a:rPr lang="en-US" altLang="zh-TW" b="1" i="0" u="none" strike="noStrike" dirty="0">
                <a:solidFill>
                  <a:srgbClr val="EC3535"/>
                </a:solidFill>
                <a:effectLst/>
                <a:latin typeface="PT Serif" panose="020B0604020202020204" pitchFamily="18" charset="0"/>
              </a:rPr>
              <a:t>2023</a:t>
            </a:r>
            <a:r>
              <a:rPr lang="zh-TW" altLang="en-US" b="1" i="0" u="none" strike="noStrike" dirty="0">
                <a:solidFill>
                  <a:srgbClr val="EC3535"/>
                </a:solidFill>
                <a:effectLst/>
                <a:latin typeface="PT Serif" panose="020B0604020202020204" pitchFamily="18" charset="0"/>
              </a:rPr>
              <a:t>年為邊緣運算人工智慧元年，大家都感受的到，近年來仍持續存在的</a:t>
            </a:r>
            <a:r>
              <a:rPr lang="zh-TW" altLang="en-US" b="0" i="0" dirty="0">
                <a:solidFill>
                  <a:srgbClr val="000000"/>
                </a:solidFill>
                <a:effectLst/>
                <a:latin typeface="Work Sans" panose="020B0604020202020204" pitchFamily="2" charset="0"/>
              </a:rPr>
              <a:t>供應鏈挑戰、以及勞動力短缺，甚至是經濟不確定性，這些會促使公司重新評估新技術的預算。人工智能 </a:t>
            </a:r>
            <a:r>
              <a:rPr lang="en-US" altLang="zh-TW" b="0" i="0" dirty="0">
                <a:solidFill>
                  <a:srgbClr val="000000"/>
                </a:solidFill>
                <a:effectLst/>
                <a:latin typeface="Work Sans" pitchFamily="2" charset="0"/>
              </a:rPr>
              <a:t>(AI) </a:t>
            </a:r>
            <a:r>
              <a:rPr lang="zh-TW" altLang="en-US" b="0" i="0" dirty="0">
                <a:solidFill>
                  <a:srgbClr val="000000"/>
                </a:solidFill>
                <a:effectLst/>
                <a:latin typeface="Work Sans" pitchFamily="2" charset="0"/>
              </a:rPr>
              <a:t>被視為許多不確定性的解決方案。根據 </a:t>
            </a:r>
            <a:r>
              <a:rPr lang="en-US" altLang="zh-TW" b="0" i="0" dirty="0">
                <a:solidFill>
                  <a:srgbClr val="000000"/>
                </a:solidFill>
                <a:effectLst/>
                <a:latin typeface="Work Sans" pitchFamily="2" charset="0"/>
              </a:rPr>
              <a:t>IBM </a:t>
            </a:r>
            <a:r>
              <a:rPr lang="zh-TW" altLang="en-US" b="0" i="0" dirty="0">
                <a:solidFill>
                  <a:srgbClr val="000000"/>
                </a:solidFill>
                <a:effectLst/>
                <a:latin typeface="Work Sans" pitchFamily="2" charset="0"/>
              </a:rPr>
              <a:t>的研究，如今 </a:t>
            </a:r>
            <a:r>
              <a:rPr lang="en-US" altLang="zh-TW" b="0" i="0" dirty="0">
                <a:solidFill>
                  <a:srgbClr val="000000"/>
                </a:solidFill>
                <a:effectLst/>
                <a:latin typeface="Work Sans" pitchFamily="2" charset="0"/>
              </a:rPr>
              <a:t>35% </a:t>
            </a:r>
            <a:r>
              <a:rPr lang="zh-TW" altLang="en-US" b="0" i="0" dirty="0">
                <a:solidFill>
                  <a:srgbClr val="000000"/>
                </a:solidFill>
                <a:effectLst/>
                <a:latin typeface="Work Sans" pitchFamily="2" charset="0"/>
              </a:rPr>
              <a:t>的公司表示在其業務中使用了人工智能。邊緣人工智能有助於提高效率和降低成本，貼近生活的例子如，超市和大型商店正在大力投資人工智能，用來減少盜竊和人為錯誤造成的損失。</a:t>
            </a:r>
            <a:endParaRPr lang="en-US" altLang="zh-TW" b="0" i="0" dirty="0">
              <a:solidFill>
                <a:srgbClr val="000000"/>
              </a:solidFill>
              <a:effectLst/>
              <a:latin typeface="Work Sans" pitchFamily="2" charset="0"/>
            </a:endParaRPr>
          </a:p>
          <a:p>
            <a:endParaRPr lang="en-US" altLang="zh-TW" b="0" i="0" dirty="0">
              <a:solidFill>
                <a:srgbClr val="000000"/>
              </a:solidFill>
              <a:effectLst/>
              <a:latin typeface="Work Sans" pitchFamily="2" charset="0"/>
            </a:endParaRPr>
          </a:p>
          <a:p>
            <a:r>
              <a:rPr lang="en-US" altLang="zh-TW" dirty="0"/>
              <a:t>According to Abhijit Roy, author of the AFT Media forum on January 3, 2023, 2023 is considered the "AI Edge Computing Year." In recent years, various industries have faced ongoing supply chain challenges, labor shortages, and economic uncertainty. These factors have prompted companies to reevaluate their budgets for adopting new technologies. Artificial intelligence (AI) is a solution to many of these uncertainties. According to IBM's research, 35% of companies currently report using AI in their business operations. Edge AI helps improve efficiency and reduce costs. For example, Supermarkets and large stores heavily invest in AI to minimize losses caused by theft and human errors.</a:t>
            </a:r>
            <a:endParaRPr lang="en-US" altLang="zh-TW" b="0" i="0" dirty="0">
              <a:solidFill>
                <a:srgbClr val="000000"/>
              </a:solidFill>
              <a:effectLst/>
              <a:latin typeface="Work Sans" pitchFamily="2" charset="0"/>
            </a:endParaRPr>
          </a:p>
          <a:p>
            <a:endParaRPr lang="en-US" altLang="zh-TW" dirty="0"/>
          </a:p>
          <a:p>
            <a:r>
              <a:rPr lang="en-US" altLang="zh-TW" dirty="0"/>
              <a:t>https://autofintechs.com/2023-will-be-the-year-of-edge-ai/</a:t>
            </a:r>
            <a:endParaRPr lang="zh-TW" altLang="en-US" dirty="0"/>
          </a:p>
          <a:p>
            <a:pPr marL="158750" indent="0">
              <a:buNone/>
            </a:pPr>
            <a:endParaRPr lang="zh-TW" altLang="en-US" dirty="0"/>
          </a:p>
        </p:txBody>
      </p:sp>
    </p:spTree>
    <p:extLst>
      <p:ext uri="{BB962C8B-B14F-4D97-AF65-F5344CB8AC3E}">
        <p14:creationId xmlns:p14="http://schemas.microsoft.com/office/powerpoint/2010/main" val="3680834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a:t>NPU</a:t>
            </a:r>
            <a:r>
              <a:rPr lang="zh-TW" altLang="en-US" dirty="0"/>
              <a:t>是一種專門為</a:t>
            </a:r>
            <a:r>
              <a:rPr lang="en-US" altLang="zh-TW" dirty="0"/>
              <a:t>AI</a:t>
            </a:r>
            <a:r>
              <a:rPr lang="zh-TW" altLang="en-US" dirty="0"/>
              <a:t>運算的特化型處理器，廣泛用在各種智能裝置以及各種產業，如個人用的手機平板，監控產業的智能攝影機，居家的物連網設備，電動車與智能交通系統，工業自動化與機器人等。 </a:t>
            </a:r>
            <a:r>
              <a:rPr lang="en-US" altLang="zh-TW" dirty="0"/>
              <a:t>TS-AI642</a:t>
            </a:r>
            <a:r>
              <a:rPr lang="zh-TW" altLang="en-US" dirty="0"/>
              <a:t> 內建了</a:t>
            </a:r>
            <a:r>
              <a:rPr lang="en-US" altLang="zh-TW" dirty="0"/>
              <a:t>NPU</a:t>
            </a:r>
            <a:r>
              <a:rPr lang="zh-TW" altLang="en-US" dirty="0"/>
              <a:t>，將智能應用與儲存產品結合，是</a:t>
            </a:r>
            <a:r>
              <a:rPr lang="en-US" altLang="zh-TW" dirty="0"/>
              <a:t>NPU</a:t>
            </a:r>
            <a:r>
              <a:rPr lang="zh-TW" altLang="en-US" dirty="0"/>
              <a:t> </a:t>
            </a:r>
            <a:r>
              <a:rPr lang="en-US" altLang="zh-TW" dirty="0"/>
              <a:t>AI</a:t>
            </a:r>
            <a:r>
              <a:rPr lang="zh-TW" altLang="en-US" dirty="0"/>
              <a:t>應用產業的下一塊拼圖。</a:t>
            </a:r>
            <a:endParaRPr lang="en-US" altLang="zh-TW" dirty="0"/>
          </a:p>
          <a:p>
            <a:endParaRPr lang="en-US" altLang="zh-TW" dirty="0"/>
          </a:p>
          <a:p>
            <a:r>
              <a:rPr lang="en-US" altLang="zh-TW" dirty="0"/>
              <a:t>NPU (Neural Processing Unit) is a specialized processor for AI computing. It widely uses in various intelligent devices and industries, including personal devices like smartphones and tablets, intelligent cameras for surveillance, smart home IoT devices, electric vehicles, intelligent traffic systems, automated production, and robotics. The TS-AI642 incorporates an NPU, combining intelligent applications with storage products. It serves as the next puzzle piece in the NPU AI industry.</a:t>
            </a:r>
            <a:endParaRPr lang="zh-TW" altLang="en-US" dirty="0"/>
          </a:p>
          <a:p>
            <a:endParaRPr lang="zh-TW" altLang="en-US" dirty="0"/>
          </a:p>
        </p:txBody>
      </p:sp>
    </p:spTree>
    <p:extLst>
      <p:ext uri="{BB962C8B-B14F-4D97-AF65-F5344CB8AC3E}">
        <p14:creationId xmlns:p14="http://schemas.microsoft.com/office/powerpoint/2010/main" val="3806999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a:t>TS-AI642 </a:t>
            </a:r>
            <a:r>
              <a:rPr lang="zh-TW" altLang="en-US" dirty="0"/>
              <a:t>搭載節能 </a:t>
            </a:r>
            <a:r>
              <a:rPr lang="en-US" altLang="zh-TW" dirty="0"/>
              <a:t>ARM 8 </a:t>
            </a:r>
            <a:r>
              <a:rPr lang="zh-TW" altLang="en-US" dirty="0"/>
              <a:t>核心處理器接滿 </a:t>
            </a:r>
            <a:r>
              <a:rPr lang="en-US" altLang="zh-TW" dirty="0"/>
              <a:t>6 </a:t>
            </a:r>
            <a:r>
              <a:rPr lang="zh-TW" altLang="en-US" dirty="0"/>
              <a:t>顆硬碟，運作中僅需 </a:t>
            </a:r>
            <a:r>
              <a:rPr lang="en-US" altLang="zh-TW" dirty="0"/>
              <a:t>33 </a:t>
            </a:r>
            <a:r>
              <a:rPr lang="zh-TW" altLang="en-US" dirty="0"/>
              <a:t>瓦，相較於</a:t>
            </a:r>
            <a:r>
              <a:rPr lang="en-US" altLang="zh-TW" dirty="0"/>
              <a:t>x86 </a:t>
            </a:r>
            <a:r>
              <a:rPr lang="zh-TW" altLang="en-US" dirty="0"/>
              <a:t>同級機種可省下 </a:t>
            </a:r>
            <a:r>
              <a:rPr lang="en-US" altLang="zh-TW" dirty="0"/>
              <a:t>25% </a:t>
            </a:r>
            <a:r>
              <a:rPr lang="zh-TW" altLang="en-US" dirty="0"/>
              <a:t>的用電量，是辦公室或個人工作室資料儲存環保且節能的最佳選擇。</a:t>
            </a:r>
          </a:p>
          <a:p>
            <a:endParaRPr lang="en-US" altLang="zh-TW" dirty="0"/>
          </a:p>
          <a:p>
            <a:r>
              <a:rPr lang="en-US" altLang="zh-TW" dirty="0"/>
              <a:t>The TS-AI642 NAS features an energy-efficient ARM 8-core processor supporting up to 6 hard drives, operating at just 33 watts. Compared to x86 counterparts, it saves 25% of power consumption, making it the ideal eco-friendly and energy-efficient choice for office or personal workspace data storage.</a:t>
            </a:r>
          </a:p>
          <a:p>
            <a:endParaRPr lang="en-US" altLang="zh-TW" dirty="0"/>
          </a:p>
          <a:p>
            <a:r>
              <a:rPr lang="zh-TW" altLang="en-US" dirty="0"/>
              <a:t>辦公室圖</a:t>
            </a:r>
            <a:endParaRPr lang="en-US" altLang="zh-TW" dirty="0"/>
          </a:p>
          <a:p>
            <a:r>
              <a:rPr lang="en-US" altLang="zh-TW" dirty="0">
                <a:hlinkClick r:id="rId3"/>
              </a:rPr>
              <a:t>Laptop And Notebook On Table In Office With Panoramic Window </a:t>
            </a:r>
            <a:r>
              <a:rPr lang="zh-TW" altLang="en-US" dirty="0">
                <a:hlinkClick r:id="rId3"/>
              </a:rPr>
              <a:t>免版權照片，圖片，畫像及圖片庫</a:t>
            </a:r>
            <a:r>
              <a:rPr lang="en-US" altLang="zh-TW" dirty="0">
                <a:hlinkClick r:id="rId3"/>
              </a:rPr>
              <a:t>. Image 70183116. (123rf.com)</a:t>
            </a:r>
            <a:endParaRPr lang="zh-TW" altLang="en-US" dirty="0"/>
          </a:p>
        </p:txBody>
      </p:sp>
    </p:spTree>
    <p:extLst>
      <p:ext uri="{BB962C8B-B14F-4D97-AF65-F5344CB8AC3E}">
        <p14:creationId xmlns:p14="http://schemas.microsoft.com/office/powerpoint/2010/main" val="2119671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158750" indent="0">
              <a:buNone/>
            </a:pPr>
            <a:r>
              <a:rPr lang="zh-TW" altLang="en-US" dirty="0"/>
              <a:t>網路儲存與串流傳輸的瓶頸在於網路頻寬，一般</a:t>
            </a:r>
            <a:r>
              <a:rPr lang="en-US" altLang="zh-TW" dirty="0"/>
              <a:t>1GbE</a:t>
            </a:r>
            <a:r>
              <a:rPr lang="zh-TW" altLang="en-US" dirty="0"/>
              <a:t>網路速度已經滿足不了對資料傳輸效率有著更高要求的</a:t>
            </a:r>
            <a:r>
              <a:rPr lang="zh-TW" altLang="en-US"/>
              <a:t>公司行號</a:t>
            </a:r>
            <a:r>
              <a:rPr lang="zh-TW" altLang="en-US" dirty="0"/>
              <a:t>，新的</a:t>
            </a:r>
            <a:r>
              <a:rPr lang="en-US" altLang="zh-TW" dirty="0"/>
              <a:t>TS-AI642 NAS</a:t>
            </a:r>
            <a:r>
              <a:rPr lang="zh-TW" altLang="en-US" dirty="0"/>
              <a:t>除了</a:t>
            </a:r>
            <a:r>
              <a:rPr lang="en-US" altLang="zh-TW" dirty="0"/>
              <a:t>2</a:t>
            </a:r>
            <a:r>
              <a:rPr lang="zh-TW" altLang="en-US" dirty="0"/>
              <a:t>個</a:t>
            </a:r>
            <a:r>
              <a:rPr lang="en-US" altLang="zh-TW" dirty="0"/>
              <a:t>1GbE</a:t>
            </a:r>
            <a:r>
              <a:rPr lang="zh-TW" altLang="en-US" dirty="0"/>
              <a:t>網路外，增加了一高速</a:t>
            </a:r>
            <a:r>
              <a:rPr lang="en-US" altLang="zh-TW" dirty="0"/>
              <a:t>2.5GbE</a:t>
            </a:r>
            <a:r>
              <a:rPr lang="zh-TW" altLang="en-US" dirty="0"/>
              <a:t>網路接口，此</a:t>
            </a:r>
            <a:r>
              <a:rPr lang="en-US" altLang="zh-TW" dirty="0"/>
              <a:t>2</a:t>
            </a:r>
            <a:r>
              <a:rPr lang="zh-TW" altLang="en-US" dirty="0"/>
              <a:t>倍速的升級跨越了一般網路頻寬的限制。可滿足企業傳輸需求。搭配</a:t>
            </a:r>
            <a:r>
              <a:rPr lang="en-US" altLang="zh-TW" dirty="0"/>
              <a:t>QNAP</a:t>
            </a:r>
            <a:r>
              <a:rPr lang="zh-TW" altLang="en-US" dirty="0"/>
              <a:t>設計的</a:t>
            </a:r>
            <a:r>
              <a:rPr lang="en-US" altLang="zh-TW" dirty="0"/>
              <a:t>2.5GbE</a:t>
            </a:r>
            <a:r>
              <a:rPr lang="zh-TW" altLang="en-US" dirty="0"/>
              <a:t>網路交換器成為最佳拍檔。</a:t>
            </a:r>
            <a:endParaRPr lang="en-US" altLang="zh-TW" dirty="0"/>
          </a:p>
          <a:p>
            <a:pPr marL="158750" indent="0">
              <a:buNone/>
            </a:pPr>
            <a:endParaRPr lang="en-US" altLang="zh-TW" dirty="0"/>
          </a:p>
          <a:p>
            <a:pPr marL="158750" indent="0">
              <a:buNone/>
            </a:pPr>
            <a:r>
              <a:rPr lang="en-US" altLang="zh-TW" dirty="0"/>
              <a:t>We know that. The bottleneck of data storage and stream is ethernet bandwidth. The new TS-AI642 NAS comes with dual 1GbE and an additional high-speed 2.5GbE port. This upgrade crosses the general ethernet bandwidth limit. It can satisfy you in an office environment. It will let you speed up the transmission. You can optionally purchase the 2.5GbE switch from QNAP online store will get the best user experience.</a:t>
            </a:r>
          </a:p>
        </p:txBody>
      </p:sp>
    </p:spTree>
    <p:extLst>
      <p:ext uri="{BB962C8B-B14F-4D97-AF65-F5344CB8AC3E}">
        <p14:creationId xmlns:p14="http://schemas.microsoft.com/office/powerpoint/2010/main" val="4207122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a:t>TS-AI642</a:t>
            </a:r>
            <a:r>
              <a:rPr lang="zh-TW" altLang="en-US" dirty="0"/>
              <a:t>外觀採用與</a:t>
            </a:r>
            <a:r>
              <a:rPr lang="en-US" altLang="zh-TW" dirty="0"/>
              <a:t>TS-664</a:t>
            </a:r>
            <a:r>
              <a:rPr lang="zh-TW" altLang="en-US" dirty="0"/>
              <a:t>相同的</a:t>
            </a:r>
            <a:r>
              <a:rPr lang="en-US" altLang="zh-TW" dirty="0"/>
              <a:t>6-bay</a:t>
            </a:r>
            <a:r>
              <a:rPr lang="zh-TW" altLang="en-US" dirty="0"/>
              <a:t>機殼設計，主要的差異是是後方有搭載</a:t>
            </a:r>
            <a:r>
              <a:rPr lang="en-US" altLang="zh-TW" dirty="0"/>
              <a:t>2</a:t>
            </a:r>
            <a:r>
              <a:rPr lang="zh-TW" altLang="en-US" dirty="0"/>
              <a:t>個</a:t>
            </a:r>
            <a:r>
              <a:rPr lang="en-US" altLang="zh-TW" dirty="0"/>
              <a:t>HDMI</a:t>
            </a:r>
            <a:r>
              <a:rPr lang="zh-TW" altLang="en-US" dirty="0"/>
              <a:t>插槽，可提供外接顯示器使用。</a:t>
            </a:r>
            <a:endParaRPr lang="en-US" altLang="zh-TW" dirty="0"/>
          </a:p>
          <a:p>
            <a:endParaRPr lang="en-US" altLang="zh-TW" dirty="0"/>
          </a:p>
          <a:p>
            <a:r>
              <a:rPr lang="en-US" altLang="zh-TW" dirty="0"/>
              <a:t>The TS-AI642 adopts the same 6-bay chassis design as the TS-664, with the main difference being the addition of two HDMI slots at the rear, allowing for external display.</a:t>
            </a:r>
            <a:endParaRPr lang="zh-TW" altLang="en-US" dirty="0"/>
          </a:p>
        </p:txBody>
      </p:sp>
    </p:spTree>
    <p:extLst>
      <p:ext uri="{BB962C8B-B14F-4D97-AF65-F5344CB8AC3E}">
        <p14:creationId xmlns:p14="http://schemas.microsoft.com/office/powerpoint/2010/main" val="4199068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a:t>TS-AI642</a:t>
            </a:r>
            <a:r>
              <a:rPr lang="zh-TW" altLang="en-US" dirty="0"/>
              <a:t>使用者，可透過這些</a:t>
            </a:r>
            <a:r>
              <a:rPr lang="en-US" altLang="zh-TW" dirty="0"/>
              <a:t>QVR</a:t>
            </a:r>
            <a:r>
              <a:rPr lang="zh-TW" altLang="en-US" dirty="0"/>
              <a:t> </a:t>
            </a:r>
            <a:r>
              <a:rPr lang="en-US" altLang="zh-TW" dirty="0"/>
              <a:t>AI</a:t>
            </a:r>
            <a:r>
              <a:rPr lang="zh-TW" altLang="en-US" dirty="0"/>
              <a:t>監控相關軟體，搭配</a:t>
            </a:r>
            <a:r>
              <a:rPr lang="en-US" altLang="zh-TW" dirty="0"/>
              <a:t>NPU</a:t>
            </a:r>
            <a:r>
              <a:rPr lang="zh-TW" altLang="en-US" dirty="0"/>
              <a:t>達到更好的</a:t>
            </a:r>
            <a:r>
              <a:rPr lang="en-US" altLang="zh-TW" dirty="0"/>
              <a:t>AI</a:t>
            </a:r>
            <a:r>
              <a:rPr lang="zh-TW" altLang="en-US" dirty="0"/>
              <a:t>加速體驗。</a:t>
            </a:r>
            <a:r>
              <a:rPr lang="en-US" altLang="zh-TW" dirty="0"/>
              <a:t>QVR</a:t>
            </a:r>
            <a:r>
              <a:rPr lang="zh-TW" altLang="en-US" dirty="0"/>
              <a:t> </a:t>
            </a:r>
            <a:r>
              <a:rPr lang="en-US" altLang="zh-TW" dirty="0"/>
              <a:t>Elite</a:t>
            </a:r>
            <a:r>
              <a:rPr lang="zh-TW" altLang="en-US" dirty="0"/>
              <a:t>是適合家庭或中小企業的訂閱制監控系統 </a:t>
            </a:r>
            <a:r>
              <a:rPr lang="en-US" altLang="zh-TW" dirty="0"/>
              <a:t>; QVR</a:t>
            </a:r>
            <a:r>
              <a:rPr lang="zh-TW" altLang="en-US" dirty="0"/>
              <a:t> </a:t>
            </a:r>
            <a:r>
              <a:rPr lang="en-US" altLang="zh-TW" dirty="0"/>
              <a:t>Pro</a:t>
            </a:r>
            <a:r>
              <a:rPr lang="zh-TW" altLang="en-US" dirty="0"/>
              <a:t>則是專為企業用戶設計並支援錄影備援 </a:t>
            </a:r>
            <a:r>
              <a:rPr lang="en-US" altLang="zh-TW" dirty="0"/>
              <a:t>; QVR Human</a:t>
            </a:r>
            <a:r>
              <a:rPr lang="zh-TW" altLang="en-US" dirty="0"/>
              <a:t> 可透過</a:t>
            </a:r>
            <a:r>
              <a:rPr lang="en-US" altLang="zh-TW" dirty="0"/>
              <a:t>AI</a:t>
            </a:r>
            <a:r>
              <a:rPr lang="zh-TW" altLang="en-US" dirty="0"/>
              <a:t>統計人流資料優化營運效率 </a:t>
            </a:r>
            <a:r>
              <a:rPr lang="en-US" altLang="zh-TW" dirty="0"/>
              <a:t>; QVR Face Insight</a:t>
            </a:r>
            <a:r>
              <a:rPr lang="zh-TW" altLang="en-US" dirty="0"/>
              <a:t>的</a:t>
            </a:r>
            <a:r>
              <a:rPr lang="en-US" altLang="zh-TW" dirty="0"/>
              <a:t>AI</a:t>
            </a:r>
            <a:r>
              <a:rPr lang="zh-TW" altLang="en-US" dirty="0"/>
              <a:t>人臉識別則應用在門禁與打卡 </a:t>
            </a:r>
            <a:r>
              <a:rPr lang="en-US" altLang="zh-TW" dirty="0"/>
              <a:t>; QVR AI Pack</a:t>
            </a:r>
            <a:r>
              <a:rPr lang="zh-TW" altLang="en-US" dirty="0"/>
              <a:t>的付費授權，有 </a:t>
            </a:r>
            <a:r>
              <a:rPr lang="en-US" altLang="zh-TW" dirty="0"/>
              <a:t>QVR</a:t>
            </a:r>
            <a:r>
              <a:rPr lang="zh-TW" altLang="en-US" dirty="0"/>
              <a:t> </a:t>
            </a:r>
            <a:r>
              <a:rPr lang="en-US" altLang="zh-TW" dirty="0"/>
              <a:t>Smart Search </a:t>
            </a:r>
            <a:r>
              <a:rPr lang="zh-TW" altLang="en-US" dirty="0"/>
              <a:t>搭配 </a:t>
            </a:r>
            <a:r>
              <a:rPr lang="en-US" altLang="zh-TW" dirty="0"/>
              <a:t>QVR</a:t>
            </a:r>
            <a:r>
              <a:rPr lang="zh-TW" altLang="en-US" dirty="0"/>
              <a:t> </a:t>
            </a:r>
            <a:r>
              <a:rPr lang="en-US" altLang="zh-TW" dirty="0"/>
              <a:t>Smart Client </a:t>
            </a:r>
            <a:r>
              <a:rPr lang="zh-TW" altLang="en-US" dirty="0"/>
              <a:t>讓使用者可在</a:t>
            </a:r>
            <a:r>
              <a:rPr lang="en-US" altLang="zh-TW" dirty="0"/>
              <a:t>HDMI</a:t>
            </a:r>
            <a:r>
              <a:rPr lang="zh-TW" altLang="en-US" dirty="0"/>
              <a:t> </a:t>
            </a:r>
            <a:r>
              <a:rPr lang="en-US" altLang="zh-TW" dirty="0"/>
              <a:t>NAS</a:t>
            </a:r>
            <a:r>
              <a:rPr lang="zh-TW" altLang="en-US" dirty="0"/>
              <a:t>或是電腦上，透過</a:t>
            </a:r>
            <a:r>
              <a:rPr lang="en-US" altLang="zh-TW" dirty="0"/>
              <a:t>AI</a:t>
            </a:r>
            <a:r>
              <a:rPr lang="zh-TW" altLang="en-US" dirty="0"/>
              <a:t>進行影片的特定事件搜尋 </a:t>
            </a:r>
            <a:r>
              <a:rPr lang="en-US" altLang="zh-TW" dirty="0"/>
              <a:t>;  QVR Pro </a:t>
            </a:r>
            <a:r>
              <a:rPr lang="en-US" altLang="zh-TW" dirty="0" err="1"/>
              <a:t>Clinet</a:t>
            </a:r>
            <a:r>
              <a:rPr lang="zh-TW" altLang="en-US" dirty="0"/>
              <a:t> 則適用於安裝在 </a:t>
            </a:r>
            <a:r>
              <a:rPr lang="en-US" altLang="zh-TW" dirty="0"/>
              <a:t>Windows, MAC, Android, </a:t>
            </a:r>
            <a:r>
              <a:rPr lang="zh-TW" altLang="en-US" dirty="0"/>
              <a:t>或 </a:t>
            </a:r>
            <a:r>
              <a:rPr lang="en-US" altLang="zh-TW" dirty="0"/>
              <a:t>iOS</a:t>
            </a:r>
            <a:r>
              <a:rPr lang="zh-TW" altLang="en-US" dirty="0"/>
              <a:t> 等裝置上，可即時查看監控影像。</a:t>
            </a:r>
            <a:endParaRPr lang="en-US" altLang="zh-TW" dirty="0"/>
          </a:p>
          <a:p>
            <a:endParaRPr lang="en-US" altLang="zh-TW" dirty="0"/>
          </a:p>
          <a:p>
            <a:r>
              <a:rPr lang="en-US" altLang="zh-TW" dirty="0"/>
              <a:t>TS-AI642 users can enhance their AI acceleration experience by using QVR AI surveillance software with the NPU. QVR Elite is a subscription-based monitoring system suitable for homes or SMB businesses. QVR Pro is designed specifically for enterprise users and supports video backup and recording. QVR Human optimizes operational efficiency by monitoring and customer footfall analytics. QVR Face Insight employs AI facial recognition for door access and attendance management. QVR AI Pack, available through paid licensing, includes QVR Smart Search and QVR Smart Client, allowing users to perform specific event searches on video footage using AI, either on the HDMI NAS or on a computer. QVR Pro Client is compatible with Windows, MAC, Android, or iOS devices, enabling real-time monitoring.</a:t>
            </a:r>
          </a:p>
          <a:p>
            <a:endParaRPr lang="zh-TW" altLang="en-US" dirty="0"/>
          </a:p>
        </p:txBody>
      </p:sp>
    </p:spTree>
    <p:extLst>
      <p:ext uri="{BB962C8B-B14F-4D97-AF65-F5344CB8AC3E}">
        <p14:creationId xmlns:p14="http://schemas.microsoft.com/office/powerpoint/2010/main" val="2159534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dirty="0"/>
              <a:t>QVR</a:t>
            </a:r>
            <a:r>
              <a:rPr lang="zh-TW" altLang="en-US" dirty="0"/>
              <a:t> 是 </a:t>
            </a:r>
            <a:r>
              <a:rPr lang="en-US" altLang="zh-TW" dirty="0"/>
              <a:t>QNAP</a:t>
            </a:r>
            <a:r>
              <a:rPr lang="zh-TW" altLang="en-US"/>
              <a:t> </a:t>
            </a:r>
            <a:r>
              <a:rPr lang="en-US" altLang="zh-TW" dirty="0"/>
              <a:t>NAS</a:t>
            </a:r>
            <a:r>
              <a:rPr lang="zh-TW" altLang="en-US" dirty="0"/>
              <a:t>上的智慧監控方案，其</a:t>
            </a:r>
            <a:r>
              <a:rPr lang="zh-CN" altLang="en-US" dirty="0"/>
              <a:t>影片錄製採用標準的</a:t>
            </a:r>
            <a:r>
              <a:rPr lang="en-US" altLang="zh-TW" dirty="0"/>
              <a:t>MP4</a:t>
            </a:r>
            <a:r>
              <a:rPr lang="zh-CN" altLang="en-US" dirty="0"/>
              <a:t>，</a:t>
            </a:r>
            <a:r>
              <a:rPr lang="zh-TW" altLang="en-US" dirty="0"/>
              <a:t>有</a:t>
            </a:r>
            <a:r>
              <a:rPr lang="zh-CN" altLang="en-US" dirty="0"/>
              <a:t>儲存容量擴充簡便與彈性訂閱錄影頻道的優點</a:t>
            </a:r>
            <a:r>
              <a:rPr lang="zh-TW" altLang="en-US" dirty="0"/>
              <a:t>。在 </a:t>
            </a:r>
            <a:r>
              <a:rPr lang="en-US" altLang="zh-TW" dirty="0"/>
              <a:t>TS-AI642 </a:t>
            </a:r>
            <a:r>
              <a:rPr lang="zh-TW" altLang="en-US" dirty="0"/>
              <a:t>上安裝 </a:t>
            </a:r>
            <a:r>
              <a:rPr lang="en-US" altLang="zh-TW" dirty="0"/>
              <a:t>QVR Elite</a:t>
            </a:r>
            <a:r>
              <a:rPr lang="zh-TW" altLang="en-US" dirty="0"/>
              <a:t> 可免費支援 </a:t>
            </a:r>
            <a:r>
              <a:rPr lang="en-US" altLang="zh-TW" dirty="0"/>
              <a:t>2</a:t>
            </a:r>
            <a:r>
              <a:rPr lang="zh-TW" altLang="en-US" dirty="0"/>
              <a:t> 個錄影頻道，也可訂閱更多的頻道，最高支援 </a:t>
            </a:r>
            <a:r>
              <a:rPr lang="en-US" altLang="zh-TW" dirty="0"/>
              <a:t>64</a:t>
            </a:r>
            <a:r>
              <a:rPr lang="zh-TW" altLang="en-US" dirty="0"/>
              <a:t> 個頻道。若使用</a:t>
            </a:r>
            <a:r>
              <a:rPr lang="en-US" altLang="zh-TW" dirty="0"/>
              <a:t>QVR</a:t>
            </a:r>
            <a:r>
              <a:rPr lang="zh-TW" altLang="en-US" dirty="0"/>
              <a:t> </a:t>
            </a:r>
            <a:r>
              <a:rPr lang="en-US" altLang="zh-TW" dirty="0"/>
              <a:t>Pro</a:t>
            </a:r>
            <a:r>
              <a:rPr lang="zh-TW" altLang="en-US" dirty="0"/>
              <a:t>則免費支援</a:t>
            </a:r>
            <a:r>
              <a:rPr lang="en-US" altLang="zh-TW" dirty="0"/>
              <a:t>8</a:t>
            </a:r>
            <a:r>
              <a:rPr lang="zh-TW" altLang="en-US" dirty="0"/>
              <a:t>頻道外，最高擴充的頻道數則是</a:t>
            </a:r>
            <a:r>
              <a:rPr lang="en-US" altLang="zh-TW" dirty="0"/>
              <a:t>36</a:t>
            </a:r>
            <a:r>
              <a:rPr lang="zh-TW" altLang="en-US" dirty="0"/>
              <a:t>。</a:t>
            </a:r>
            <a:endParaRPr lang="en-US" altLang="zh-TW" dirty="0"/>
          </a:p>
          <a:p>
            <a:pPr>
              <a:buNone/>
            </a:pPr>
            <a:endParaRPr lang="zh-CN" altLang="en-US" dirty="0"/>
          </a:p>
          <a:p>
            <a:pPr>
              <a:buNone/>
            </a:pPr>
            <a:r>
              <a:rPr lang="en-US" altLang="zh-TW" dirty="0"/>
              <a:t>QVR is a smart security surveillance solution for NAS, and its video recording utilizes standard MP4 format, offering advantages such as easy storage capacity expansion and flexible subscription-based recording channels. Installing QVR Elite on the TS-AI642 provides free support for 2 recording channels, with the option to subscribe to additional channels, with maximum support of 64 channels. QVR Pro provides free support for 8 channels, with a maximum expandable channel of 36.</a:t>
            </a:r>
            <a:endParaRPr lang="zh-CN" altLang="zh-TW" dirty="0"/>
          </a:p>
        </p:txBody>
      </p:sp>
    </p:spTree>
    <p:extLst>
      <p:ext uri="{BB962C8B-B14F-4D97-AF65-F5344CB8AC3E}">
        <p14:creationId xmlns:p14="http://schemas.microsoft.com/office/powerpoint/2010/main" val="3441873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lgn="just"/>
            <a:r>
              <a:rPr lang="en-US" altLang="zh-TW" dirty="0"/>
              <a:t>QVR</a:t>
            </a:r>
            <a:r>
              <a:rPr lang="zh-TW" altLang="en-US" dirty="0"/>
              <a:t> </a:t>
            </a:r>
            <a:r>
              <a:rPr lang="en-US" altLang="zh-TW" dirty="0"/>
              <a:t>Face Insight</a:t>
            </a:r>
            <a:r>
              <a:rPr lang="zh-TW" altLang="en-US" dirty="0"/>
              <a:t> 可於監控影像進行</a:t>
            </a:r>
            <a:r>
              <a:rPr lang="en-US" altLang="zh-TW" dirty="0"/>
              <a:t>AI</a:t>
            </a:r>
            <a:r>
              <a:rPr lang="zh-TW" altLang="en-US" dirty="0"/>
              <a:t>人臉辨識，用於門禁與與打卡，戴著口罩也可辨識。於</a:t>
            </a:r>
            <a:r>
              <a:rPr lang="en-US" altLang="zh-TW" dirty="0"/>
              <a:t>TS-AI642</a:t>
            </a:r>
            <a:r>
              <a:rPr lang="zh-TW" altLang="en-US" dirty="0"/>
              <a:t>上免費支援</a:t>
            </a:r>
            <a:r>
              <a:rPr lang="en-US" altLang="zh-TW" dirty="0"/>
              <a:t>1</a:t>
            </a:r>
            <a:r>
              <a:rPr lang="zh-TW" altLang="en-US" dirty="0"/>
              <a:t>個</a:t>
            </a:r>
            <a:r>
              <a:rPr lang="en-US" altLang="zh-TW" dirty="0"/>
              <a:t>QVR</a:t>
            </a:r>
            <a:r>
              <a:rPr lang="zh-TW" altLang="en-US" dirty="0"/>
              <a:t> </a:t>
            </a:r>
            <a:r>
              <a:rPr lang="en-US" altLang="zh-TW" dirty="0"/>
              <a:t>Face Insight</a:t>
            </a:r>
            <a:r>
              <a:rPr lang="zh-TW" altLang="en-US" dirty="0"/>
              <a:t>頻道，付費訂閱最高可支援門禁</a:t>
            </a:r>
            <a:r>
              <a:rPr lang="en-US" altLang="zh-TW" dirty="0"/>
              <a:t>3</a:t>
            </a:r>
            <a:r>
              <a:rPr lang="zh-TW" altLang="en-US" dirty="0"/>
              <a:t>頻道，出勤</a:t>
            </a:r>
            <a:r>
              <a:rPr lang="en-US" altLang="zh-TW" dirty="0"/>
              <a:t>10</a:t>
            </a:r>
            <a:r>
              <a:rPr lang="zh-TW" altLang="en-US" dirty="0"/>
              <a:t>頻道。因</a:t>
            </a:r>
            <a:r>
              <a:rPr lang="en-US" altLang="zh-TW" dirty="0"/>
              <a:t>TS-AI642</a:t>
            </a:r>
            <a:r>
              <a:rPr lang="zh-TW" altLang="en-US" dirty="0"/>
              <a:t>內建</a:t>
            </a:r>
            <a:r>
              <a:rPr lang="en-US" altLang="zh-TW" dirty="0"/>
              <a:t>NPU</a:t>
            </a:r>
            <a:r>
              <a:rPr lang="zh-TW" altLang="en-US" dirty="0"/>
              <a:t>加速，其支援頻道數逼近</a:t>
            </a:r>
            <a:endParaRPr lang="en-US" altLang="zh-TW" dirty="0"/>
          </a:p>
          <a:p>
            <a:pPr marL="158750" indent="0" algn="just">
              <a:buNone/>
            </a:pPr>
            <a:r>
              <a:rPr lang="en-US" altLang="zh-TW" dirty="0"/>
              <a:t>Intel Core i3 </a:t>
            </a:r>
            <a:r>
              <a:rPr lang="zh-TW" altLang="en-US" dirty="0"/>
              <a:t>平台的</a:t>
            </a:r>
            <a:r>
              <a:rPr lang="en-US" altLang="zh-TW" dirty="0"/>
              <a:t>NAS</a:t>
            </a:r>
            <a:r>
              <a:rPr lang="zh-TW" altLang="en-US" dirty="0"/>
              <a:t>。</a:t>
            </a:r>
            <a:endParaRPr lang="en-US" altLang="zh-TW" dirty="0"/>
          </a:p>
          <a:p>
            <a:pPr marL="158750" indent="0" algn="just">
              <a:buNone/>
            </a:pPr>
            <a:endParaRPr lang="en-US" altLang="zh-TW" dirty="0"/>
          </a:p>
          <a:p>
            <a:pPr marL="158750" indent="0" algn="just">
              <a:buNone/>
            </a:pPr>
            <a:r>
              <a:rPr lang="en-US" altLang="zh-TW" dirty="0"/>
              <a:t>QVR Face Insight enables AI facial recognition on surveillance footage, which can use for door access and attendance management, even for wearing masks. The TS-AI642 provides free support for 1 QVR Face Insight channel. A paid subscription can support up to 3 door access channels and 10 attendance management channels. Due to the built-in NPU acceleration in the TS-AI642, its channel support approaches that of a NAS with an Intel Core i3 platform.</a:t>
            </a:r>
          </a:p>
          <a:p>
            <a:endParaRPr lang="en-US" altLang="zh-TW" dirty="0"/>
          </a:p>
          <a:p>
            <a:r>
              <a:rPr lang="en-US" altLang="zh-TW" dirty="0"/>
              <a:t>Intel® Core™ i3 Processor </a:t>
            </a:r>
            <a:r>
              <a:rPr lang="zh-TW" altLang="en-US" dirty="0"/>
              <a:t>系列</a:t>
            </a:r>
            <a:r>
              <a:rPr lang="en-US" altLang="zh-TW" dirty="0"/>
              <a:t>NAS</a:t>
            </a:r>
            <a:r>
              <a:rPr lang="zh-TW" altLang="en-US" dirty="0"/>
              <a:t>可支援</a:t>
            </a:r>
            <a:r>
              <a:rPr lang="en-US" altLang="zh-TW" dirty="0"/>
              <a:t>6</a:t>
            </a:r>
            <a:r>
              <a:rPr lang="zh-TW" altLang="en-US" dirty="0"/>
              <a:t>頻道</a:t>
            </a:r>
          </a:p>
          <a:p>
            <a:r>
              <a:rPr lang="en-US" altLang="zh-TW" dirty="0"/>
              <a:t>QVP-63A</a:t>
            </a:r>
          </a:p>
          <a:p>
            <a:r>
              <a:rPr lang="en-US" altLang="zh-TW" dirty="0"/>
              <a:t>TVS-872XT</a:t>
            </a:r>
          </a:p>
          <a:p>
            <a:r>
              <a:rPr lang="en-US" altLang="zh-TW" dirty="0"/>
              <a:t>TVS-872XT</a:t>
            </a:r>
          </a:p>
          <a:p>
            <a:r>
              <a:rPr lang="en-US" altLang="zh-TW" dirty="0"/>
              <a:t>TVS-472XT</a:t>
            </a:r>
            <a:endParaRPr lang="zh-TW" altLang="en-US" dirty="0"/>
          </a:p>
        </p:txBody>
      </p:sp>
    </p:spTree>
    <p:extLst>
      <p:ext uri="{BB962C8B-B14F-4D97-AF65-F5344CB8AC3E}">
        <p14:creationId xmlns:p14="http://schemas.microsoft.com/office/powerpoint/2010/main" val="645204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a:t>TS-AI642</a:t>
            </a:r>
            <a:r>
              <a:rPr lang="zh-TW" altLang="en-US" dirty="0"/>
              <a:t> 可透過</a:t>
            </a:r>
            <a:r>
              <a:rPr lang="en-US" altLang="zh-TW" dirty="0"/>
              <a:t>NPU</a:t>
            </a:r>
            <a:r>
              <a:rPr lang="zh-TW" altLang="en-US" dirty="0"/>
              <a:t>加速支援高達 </a:t>
            </a:r>
            <a:r>
              <a:rPr lang="en-US" altLang="zh-TW" dirty="0"/>
              <a:t>3</a:t>
            </a:r>
            <a:r>
              <a:rPr lang="zh-TW" altLang="en-US" dirty="0"/>
              <a:t> 頻道的 </a:t>
            </a:r>
            <a:r>
              <a:rPr lang="en-US" altLang="zh-TW" dirty="0"/>
              <a:t>QVR</a:t>
            </a:r>
            <a:r>
              <a:rPr lang="zh-TW" altLang="en-US" dirty="0"/>
              <a:t> </a:t>
            </a:r>
            <a:r>
              <a:rPr lang="en-US" altLang="zh-TW" dirty="0"/>
              <a:t>Human</a:t>
            </a:r>
            <a:r>
              <a:rPr lang="zh-TW" altLang="en-US" dirty="0"/>
              <a:t> 人流計數，適用於餐廳與零售業等環境，可架設網路攝影機透過儀表板即時掌控人流，透過這些資訊來優化營業效率。</a:t>
            </a:r>
            <a:r>
              <a:rPr lang="en-US" altLang="zh-TW" dirty="0"/>
              <a:t>QVR</a:t>
            </a:r>
            <a:r>
              <a:rPr lang="zh-TW" altLang="en-US" dirty="0"/>
              <a:t> </a:t>
            </a:r>
            <a:r>
              <a:rPr lang="en-US" altLang="zh-TW" dirty="0"/>
              <a:t>Human</a:t>
            </a:r>
            <a:r>
              <a:rPr lang="zh-TW" altLang="en-US" dirty="0"/>
              <a:t> 可免費試</a:t>
            </a:r>
            <a:r>
              <a:rPr lang="en-US" altLang="zh-TW" dirty="0"/>
              <a:t>2</a:t>
            </a:r>
            <a:r>
              <a:rPr lang="zh-TW" altLang="en-US" dirty="0"/>
              <a:t>頻道</a:t>
            </a:r>
            <a:r>
              <a:rPr lang="en-US" altLang="zh-TW" dirty="0"/>
              <a:t>1</a:t>
            </a:r>
            <a:r>
              <a:rPr lang="zh-TW" altLang="en-US" dirty="0"/>
              <a:t>個月，也可付費訂閱增加授權頻道。</a:t>
            </a:r>
            <a:endParaRPr lang="en-US" altLang="zh-TW" dirty="0"/>
          </a:p>
          <a:p>
            <a:endParaRPr lang="en-US" altLang="zh-TW" dirty="0"/>
          </a:p>
          <a:p>
            <a:r>
              <a:rPr lang="en-US" altLang="zh-TW" dirty="0"/>
              <a:t>The TS-AI642 can utilize NPU acceleration to support up </a:t>
            </a:r>
            <a:r>
              <a:rPr lang="en-US" altLang="zh-TW"/>
              <a:t>to 3 </a:t>
            </a:r>
            <a:r>
              <a:rPr lang="en-US" altLang="zh-TW" dirty="0"/>
              <a:t>QVR people counting channels. This feature is suitable for environments like restaurants and retail businesses. It allows for deploying network cameras and real-time monitoring through a dashboard, enabling businesses to optimize operational efficiency based on this information. QVR Human offers a free trial of 2 channels for one month, and users can also opt for a paid subscription to increase the authorized channels.</a:t>
            </a:r>
          </a:p>
          <a:p>
            <a:endParaRPr lang="en-US" altLang="zh-TW" dirty="0"/>
          </a:p>
          <a:p>
            <a:endParaRPr lang="en-US" altLang="zh-TW" dirty="0"/>
          </a:p>
          <a:p>
            <a:r>
              <a:rPr lang="zh-TW" altLang="en-US" dirty="0"/>
              <a:t>超市照</a:t>
            </a:r>
            <a:r>
              <a:rPr lang="en-US" altLang="zh-TW" dirty="0"/>
              <a:t>:</a:t>
            </a:r>
            <a:r>
              <a:rPr lang="en-US" altLang="zh-TW" dirty="0">
                <a:hlinkClick r:id="rId3"/>
              </a:rPr>
              <a:t>BUSAN, SOUTH KOREA - MAY 25, 2017: Inside A Lotte Mart In Busan. Lotte Mart Is An East Asian Hypermarket That Sells A Variety Of Groceries, Clothing, Toys, Electronics, And Other Goods. </a:t>
            </a:r>
            <a:r>
              <a:rPr lang="zh-TW" altLang="en-US" dirty="0">
                <a:hlinkClick r:id="rId3"/>
              </a:rPr>
              <a:t>免版權照片，圖片，畫像及圖片庫</a:t>
            </a:r>
            <a:r>
              <a:rPr lang="en-US" altLang="zh-TW" dirty="0">
                <a:hlinkClick r:id="rId3"/>
              </a:rPr>
              <a:t>. Image 88873041. (123rf.com)</a:t>
            </a:r>
            <a:endParaRPr lang="en-US" altLang="zh-TW" dirty="0"/>
          </a:p>
          <a:p>
            <a:r>
              <a:rPr lang="zh-TW" altLang="en-US" dirty="0"/>
              <a:t>餐廳照</a:t>
            </a:r>
            <a:r>
              <a:rPr lang="en-US" altLang="zh-TW" dirty="0">
                <a:hlinkClick r:id="rId4"/>
              </a:rPr>
              <a:t>People Near Buffet Table With Food Indoors, Closeup. Brunch Setting </a:t>
            </a:r>
            <a:r>
              <a:rPr lang="zh-TW" altLang="en-US" dirty="0">
                <a:hlinkClick r:id="rId4"/>
              </a:rPr>
              <a:t>免版權照片，圖片，畫像及圖片庫</a:t>
            </a:r>
            <a:r>
              <a:rPr lang="en-US" altLang="zh-TW" dirty="0">
                <a:hlinkClick r:id="rId4"/>
              </a:rPr>
              <a:t>. Image 185496486. (123rf.com)</a:t>
            </a:r>
            <a:endParaRPr lang="zh-TW" altLang="en-US" dirty="0"/>
          </a:p>
        </p:txBody>
      </p:sp>
    </p:spTree>
    <p:extLst>
      <p:ext uri="{BB962C8B-B14F-4D97-AF65-F5344CB8AC3E}">
        <p14:creationId xmlns:p14="http://schemas.microsoft.com/office/powerpoint/2010/main" val="2456749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dirty="0"/>
              <a:t>購買</a:t>
            </a:r>
            <a:r>
              <a:rPr lang="en-US" altLang="zh-TW" dirty="0"/>
              <a:t>QVR</a:t>
            </a:r>
            <a:r>
              <a:rPr lang="zh-TW" altLang="en-US" dirty="0"/>
              <a:t> </a:t>
            </a:r>
            <a:r>
              <a:rPr lang="en-US" altLang="zh-TW" dirty="0"/>
              <a:t>AI</a:t>
            </a:r>
            <a:r>
              <a:rPr lang="zh-TW" altLang="en-US" dirty="0"/>
              <a:t> </a:t>
            </a:r>
            <a:r>
              <a:rPr lang="en-US" altLang="zh-TW" dirty="0"/>
              <a:t>PACK</a:t>
            </a:r>
            <a:r>
              <a:rPr lang="zh-TW" altLang="en-US" dirty="0"/>
              <a:t>授權可提供</a:t>
            </a:r>
            <a:r>
              <a:rPr lang="en-US" altLang="zh-TW" dirty="0"/>
              <a:t>QVR</a:t>
            </a:r>
            <a:r>
              <a:rPr lang="zh-TW" altLang="en-US" dirty="0"/>
              <a:t> </a:t>
            </a:r>
            <a:r>
              <a:rPr lang="en-US" altLang="zh-TW" dirty="0"/>
              <a:t>Smart search</a:t>
            </a:r>
            <a:r>
              <a:rPr lang="zh-TW" altLang="en-US" dirty="0"/>
              <a:t>的</a:t>
            </a:r>
            <a:r>
              <a:rPr lang="en-US" altLang="zh-TW" dirty="0"/>
              <a:t>AI</a:t>
            </a:r>
            <a:r>
              <a:rPr lang="zh-TW" altLang="en-US" dirty="0"/>
              <a:t>事件影像搜尋功能，讓使用者可從大量攝影機與數百小時的影像中調閱關鍵影像資料，省時又精確，免去人工辛苦的搜尋。</a:t>
            </a:r>
            <a:endParaRPr lang="en-US" altLang="zh-TW" dirty="0"/>
          </a:p>
          <a:p>
            <a:endParaRPr lang="en-US" altLang="zh-TW" dirty="0"/>
          </a:p>
          <a:p>
            <a:r>
              <a:rPr lang="en-US" altLang="zh-TW" dirty="0"/>
              <a:t>Purchasing the QVR AI Pack license provides users with the AI-powered video search feature called QVR Smart Search. This feature enables users to quickly and accurately retrieve key video footage from many cameras and hours of recorded footage, eliminating the need for manual and Instead of manually searching. It saves time and effort by efficiently locating the desired video data.</a:t>
            </a:r>
            <a:endParaRPr lang="zh-TW" altLang="en-US" dirty="0"/>
          </a:p>
          <a:p>
            <a:endParaRPr lang="zh-TW" altLang="en-US" dirty="0"/>
          </a:p>
        </p:txBody>
      </p:sp>
    </p:spTree>
    <p:extLst>
      <p:ext uri="{BB962C8B-B14F-4D97-AF65-F5344CB8AC3E}">
        <p14:creationId xmlns:p14="http://schemas.microsoft.com/office/powerpoint/2010/main" val="2871245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a:latin typeface="Calibri"/>
                <a:cs typeface="Calibri"/>
              </a:rPr>
              <a:t>QVR Elite相容於市面上超過180個品牌，超過6700個型號的網路攝影機，更支援了ONVIF profile S </a:t>
            </a:r>
            <a:r>
              <a:rPr lang="zh-TW" altLang="en-US"/>
              <a:t>開放式網路視訊介面，豐富的相容攝影機，讓你輕鬆架設監控系統。</a:t>
            </a:r>
          </a:p>
          <a:p>
            <a:pPr>
              <a:buNone/>
            </a:pPr>
            <a:r>
              <a:rPr lang="zh-TW"/>
              <a:t>QVR Elite is compatible with more than 180 brands and more than 6,700 models of IPCAM on the market. In addition, it supports the ONVIF profile S open network video interface. Therefore, QVR Elite is compatible with various cameras, allowing you to set up a surveillance system easily.</a:t>
            </a:r>
          </a:p>
        </p:txBody>
      </p:sp>
    </p:spTree>
    <p:extLst>
      <p:ext uri="{BB962C8B-B14F-4D97-AF65-F5344CB8AC3E}">
        <p14:creationId xmlns:p14="http://schemas.microsoft.com/office/powerpoint/2010/main" val="34466444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TW" dirty="0"/>
              <a:t>QVR </a:t>
            </a:r>
            <a:r>
              <a:rPr lang="en-US" altLang="zh-TW" dirty="0" err="1"/>
              <a:t>有統合式的操作介面，就算只有一個螢幕也可以綜觀全局，在</a:t>
            </a:r>
            <a:r>
              <a:rPr lang="zh-TW" altLang="en-US" dirty="0"/>
              <a:t>監看畫面與回放</a:t>
            </a:r>
            <a:r>
              <a:rPr lang="en-US" altLang="zh-TW" dirty="0" err="1"/>
              <a:t>一鍵可切換，錄影畫面的時間軸拖拉即看，省時又省力</a:t>
            </a:r>
            <a:r>
              <a:rPr lang="en-US" altLang="zh-TW" dirty="0"/>
              <a:t>。</a:t>
            </a:r>
            <a:r>
              <a:rPr lang="zh-TW" altLang="en-US" dirty="0"/>
              <a:t>使用電腦與行動裝置的使用者，可安裝</a:t>
            </a:r>
            <a:r>
              <a:rPr lang="en-US" altLang="zh-TW" dirty="0"/>
              <a:t>QVR</a:t>
            </a:r>
            <a:r>
              <a:rPr lang="zh-TW" altLang="en-US" dirty="0"/>
              <a:t> </a:t>
            </a:r>
            <a:r>
              <a:rPr lang="en-US" altLang="zh-TW" dirty="0"/>
              <a:t>Pro Client</a:t>
            </a:r>
            <a:r>
              <a:rPr lang="zh-TW" altLang="en-US" dirty="0"/>
              <a:t> 即時查看監控影像。</a:t>
            </a:r>
            <a:endParaRPr lang="en-US" altLang="zh-TW" dirty="0"/>
          </a:p>
          <a:p>
            <a:pPr>
              <a:buNone/>
            </a:pPr>
            <a:endParaRPr lang="en-US" altLang="zh-TW" dirty="0"/>
          </a:p>
          <a:p>
            <a:pPr>
              <a:buNone/>
            </a:pPr>
            <a:r>
              <a:rPr lang="en-US" altLang="zh-TW" dirty="0"/>
              <a:t>QVR has an integrated dashboard. Even if there is only one monitor, you can see the whole situation, one-click switching monitoring, and playback. Dragged the timeline easy to see your record video. Save your time and effort.</a:t>
            </a:r>
            <a:r>
              <a:rPr lang="zh-TW" altLang="en-US" dirty="0"/>
              <a:t> </a:t>
            </a:r>
            <a:r>
              <a:rPr lang="en-US" altLang="zh-TW" dirty="0"/>
              <a:t>Users who use computers and mobile devices can install QVR Pro Client to view surveillance images in real-time.</a:t>
            </a:r>
          </a:p>
        </p:txBody>
      </p:sp>
    </p:spTree>
    <p:extLst>
      <p:ext uri="{BB962C8B-B14F-4D97-AF65-F5344CB8AC3E}">
        <p14:creationId xmlns:p14="http://schemas.microsoft.com/office/powerpoint/2010/main" val="3662076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lnSpc>
                <a:spcPct val="130000"/>
              </a:lnSpc>
              <a:spcBef>
                <a:spcPts val="600"/>
              </a:spcBef>
            </a:pP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TS-AI642</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內建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ARM Mali-G610 MC4</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GPU</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，提供了雙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4K HDMI</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螢幕輸出外，更可加速影音轉檔，讓影音傳輸更加順暢，並提高各種平台播放影音的相容性，轉檔成</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H.264/265</a:t>
            </a:r>
            <a:r>
              <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更可提高儲存的效益。</a:t>
            </a:r>
          </a:p>
          <a:p>
            <a:endParaRPr lang="en-US" altLang="zh-TW" dirty="0">
              <a:ea typeface="新細明體"/>
            </a:endParaRPr>
          </a:p>
          <a:p>
            <a:r>
              <a:rPr lang="en-US" altLang="zh-TW" dirty="0">
                <a:ea typeface="新細明體"/>
              </a:rPr>
              <a:t>TS-AI642 has a built-in arm mali-g610 mc4 GPU, which not only provides dual 4K HDMI output, it also speeds up video transcode and Improves video playback on various platforms, Converting to H. </a:t>
            </a:r>
            <a:r>
              <a:rPr lang="en-US" altLang="zh-TW">
                <a:ea typeface="新細明體"/>
              </a:rPr>
              <a:t>264/265 can get storage efficiency</a:t>
            </a:r>
            <a:r>
              <a:rPr lang="en-US" altLang="zh-TW" dirty="0">
                <a:ea typeface="新細明體"/>
              </a:rPr>
              <a:t>.</a:t>
            </a:r>
            <a:endParaRPr lang="zh-TW" altLang="zh-TW" dirty="0">
              <a:ea typeface="新細明體"/>
            </a:endParaRPr>
          </a:p>
        </p:txBody>
      </p:sp>
      <p:sp>
        <p:nvSpPr>
          <p:cNvPr id="4" name="投影片編號版面配置區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41D8B474-CBEC-484E-B6A8-6236E8C35805}" type="slidenum">
              <a:rPr kumimoji="0" lang="zh-TW" alt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15</a:t>
            </a:fld>
            <a:endParaRPr kumimoji="0" lang="zh-TW" altLang="en-US"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663658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
        <p:cNvGrpSpPr/>
        <p:nvPr/>
      </p:nvGrpSpPr>
      <p:grpSpPr>
        <a:xfrm>
          <a:off x="0" y="0"/>
          <a:ext cx="0" cy="0"/>
          <a:chOff x="0" y="0"/>
          <a:chExt cx="0" cy="0"/>
        </a:xfrm>
      </p:grpSpPr>
      <p:sp>
        <p:nvSpPr>
          <p:cNvPr id="548" name="Google Shape;548;ge65e15f4ec_0_57:notes"/>
          <p:cNvSpPr>
            <a:spLocks noGrp="1" noRot="1" noChangeAspect="1"/>
          </p:cNvSpPr>
          <p:nvPr>
            <p:ph type="sldImg" idx="2"/>
          </p:nvPr>
        </p:nvSpPr>
        <p:spPr>
          <a:xfrm>
            <a:off x="-16992600" y="-11796713"/>
            <a:ext cx="22159913" cy="12465051"/>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8000"/>
            <a:headEnd type="none" w="sm" len="sm"/>
            <a:tailEnd type="none" w="sm" len="sm"/>
          </a:ln>
        </p:spPr>
      </p:sp>
      <p:sp>
        <p:nvSpPr>
          <p:cNvPr id="549" name="Google Shape;549;ge65e15f4ec_0_57:notes"/>
          <p:cNvSpPr txBox="1">
            <a:spLocks noGrp="1"/>
          </p:cNvSpPr>
          <p:nvPr>
            <p:ph type="body" idx="1"/>
          </p:nvPr>
        </p:nvSpPr>
        <p:spPr>
          <a:xfrm>
            <a:off x="685800" y="4343400"/>
            <a:ext cx="5457900" cy="40863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zh-TW" altLang="en-US" sz="2400" b="0" i="0" u="none" strike="noStrike" cap="none" dirty="0">
                <a:solidFill>
                  <a:schemeClr val="dk1"/>
                </a:solidFill>
                <a:latin typeface="Nunito"/>
                <a:ea typeface="Nunito"/>
                <a:cs typeface="Nunito"/>
                <a:sym typeface="Nunito"/>
              </a:rPr>
              <a:t>這是</a:t>
            </a:r>
            <a:r>
              <a:rPr lang="en-US" altLang="zh-TW" sz="2400" b="0" i="0" u="none" strike="noStrike" cap="none" dirty="0">
                <a:solidFill>
                  <a:schemeClr val="dk1"/>
                </a:solidFill>
                <a:latin typeface="Nunito"/>
                <a:ea typeface="Nunito"/>
                <a:cs typeface="Nunito"/>
                <a:sym typeface="Nunito"/>
              </a:rPr>
              <a:t>QNAP 6-bay NAS</a:t>
            </a:r>
            <a:r>
              <a:rPr lang="zh-TW" altLang="en-US" sz="2400" b="0" i="0" u="none" strike="noStrike" cap="none" dirty="0">
                <a:solidFill>
                  <a:schemeClr val="dk1"/>
                </a:solidFill>
                <a:latin typeface="Nunito"/>
                <a:ea typeface="Nunito"/>
                <a:cs typeface="Nunito"/>
                <a:sym typeface="Nunito"/>
              </a:rPr>
              <a:t>比較表，新推出的 </a:t>
            </a:r>
            <a:r>
              <a:rPr lang="en-US" altLang="zh-TW" sz="2400" b="0" i="0" u="none" strike="noStrike" cap="none" dirty="0">
                <a:solidFill>
                  <a:schemeClr val="dk1"/>
                </a:solidFill>
                <a:latin typeface="Nunito"/>
                <a:ea typeface="Nunito"/>
                <a:cs typeface="Nunito"/>
                <a:sym typeface="Nunito"/>
              </a:rPr>
              <a:t>TS-AI642 </a:t>
            </a:r>
            <a:r>
              <a:rPr lang="zh-TW" altLang="en-US" sz="2400" b="0" i="0" u="none" strike="noStrike" cap="none" dirty="0">
                <a:solidFill>
                  <a:schemeClr val="dk1"/>
                </a:solidFill>
                <a:latin typeface="Nunito"/>
                <a:ea typeface="Nunito"/>
                <a:cs typeface="Nunito"/>
                <a:sym typeface="Nunito"/>
              </a:rPr>
              <a:t>主要特點即是先前提到的</a:t>
            </a:r>
            <a:r>
              <a:rPr lang="en-US" altLang="zh-TW" sz="2400" b="0" i="0" u="none" strike="noStrike" cap="none" dirty="0">
                <a:solidFill>
                  <a:schemeClr val="dk1"/>
                </a:solidFill>
                <a:latin typeface="Nunito"/>
                <a:ea typeface="Nunito"/>
                <a:cs typeface="Nunito"/>
                <a:sym typeface="Nunito"/>
              </a:rPr>
              <a:t>NPU</a:t>
            </a:r>
            <a:r>
              <a:rPr lang="zh-TW" altLang="en-US" sz="2400" b="0" i="0" u="none" strike="noStrike" cap="none" dirty="0">
                <a:solidFill>
                  <a:schemeClr val="dk1"/>
                </a:solidFill>
                <a:latin typeface="Nunito"/>
                <a:ea typeface="Nunito"/>
                <a:cs typeface="Nunito"/>
                <a:sym typeface="Nunito"/>
              </a:rPr>
              <a:t> </a:t>
            </a:r>
            <a:r>
              <a:rPr lang="en-US" altLang="zh-TW" sz="2400" b="0" i="0" u="none" strike="noStrike" cap="none" dirty="0">
                <a:solidFill>
                  <a:schemeClr val="dk1"/>
                </a:solidFill>
                <a:latin typeface="Nunito"/>
                <a:ea typeface="Nunito"/>
                <a:cs typeface="Nunito"/>
                <a:sym typeface="Nunito"/>
              </a:rPr>
              <a:t>6 TOPS </a:t>
            </a:r>
            <a:r>
              <a:rPr lang="zh-TW" altLang="en-US" sz="2400" b="0" i="0" u="none" strike="noStrike" cap="none" dirty="0">
                <a:solidFill>
                  <a:schemeClr val="dk1"/>
                </a:solidFill>
                <a:latin typeface="Nunito"/>
                <a:ea typeface="Nunito"/>
                <a:cs typeface="Nunito"/>
                <a:sym typeface="Nunito"/>
              </a:rPr>
              <a:t>的</a:t>
            </a:r>
            <a:r>
              <a:rPr lang="en-US" altLang="zh-TW" sz="2400" b="0" i="0" u="none" strike="noStrike" cap="none" dirty="0">
                <a:solidFill>
                  <a:schemeClr val="dk1"/>
                </a:solidFill>
                <a:latin typeface="Nunito"/>
                <a:ea typeface="Nunito"/>
                <a:cs typeface="Nunito"/>
                <a:sym typeface="Nunito"/>
              </a:rPr>
              <a:t>AI</a:t>
            </a:r>
            <a:r>
              <a:rPr lang="zh-TW" altLang="en-US" sz="2400" b="0" i="0" u="none" strike="noStrike" cap="none" dirty="0">
                <a:solidFill>
                  <a:schemeClr val="dk1"/>
                </a:solidFill>
                <a:latin typeface="Nunito"/>
                <a:ea typeface="Nunito"/>
                <a:cs typeface="Nunito"/>
                <a:sym typeface="Nunito"/>
              </a:rPr>
              <a:t>加速，跑</a:t>
            </a:r>
            <a:r>
              <a:rPr lang="en-US" altLang="zh-TW" sz="2400" b="0" i="0" u="none" strike="noStrike" cap="none" dirty="0">
                <a:solidFill>
                  <a:schemeClr val="dk1"/>
                </a:solidFill>
                <a:latin typeface="Nunito"/>
                <a:ea typeface="Nunito"/>
                <a:cs typeface="Nunito"/>
                <a:sym typeface="Nunito"/>
              </a:rPr>
              <a:t>AI</a:t>
            </a:r>
            <a:r>
              <a:rPr lang="zh-TW" altLang="en-US" sz="2400" b="0" i="0" u="none" strike="noStrike" cap="none" dirty="0">
                <a:solidFill>
                  <a:schemeClr val="dk1"/>
                </a:solidFill>
                <a:latin typeface="Nunito"/>
                <a:ea typeface="Nunito"/>
                <a:cs typeface="Nunito"/>
                <a:sym typeface="Nunito"/>
              </a:rPr>
              <a:t>各式應用是最適合的，搭配兩個</a:t>
            </a:r>
            <a:r>
              <a:rPr lang="en-US" altLang="zh-TW" sz="2400" b="0" i="0" u="none" strike="noStrike" cap="none" dirty="0">
                <a:solidFill>
                  <a:schemeClr val="dk1"/>
                </a:solidFill>
                <a:latin typeface="Nunito"/>
                <a:ea typeface="Nunito"/>
                <a:cs typeface="Nunito"/>
                <a:sym typeface="Nunito"/>
              </a:rPr>
              <a:t>HDMI</a:t>
            </a:r>
            <a:r>
              <a:rPr lang="zh-TW" altLang="en-US" sz="2400" b="0" i="0" u="none" strike="noStrike" cap="none" dirty="0">
                <a:solidFill>
                  <a:schemeClr val="dk1"/>
                </a:solidFill>
                <a:latin typeface="Nunito"/>
                <a:ea typeface="Nunito"/>
                <a:cs typeface="Nunito"/>
                <a:sym typeface="Nunito"/>
              </a:rPr>
              <a:t>輸出更可不用透過電腦直接看到監控畫面。</a:t>
            </a:r>
            <a:r>
              <a:rPr lang="en-US" altLang="zh-TW" sz="2400" b="0" i="0" u="none" strike="noStrike" cap="none" dirty="0">
                <a:solidFill>
                  <a:schemeClr val="dk1"/>
                </a:solidFill>
                <a:latin typeface="Nunito"/>
                <a:ea typeface="Nunito"/>
                <a:cs typeface="Nunito"/>
                <a:sym typeface="Nunito"/>
              </a:rPr>
              <a:t>TS-673A</a:t>
            </a:r>
            <a:r>
              <a:rPr lang="zh-TW" altLang="en-US" sz="2400" b="0" i="0" u="none" strike="noStrike" cap="none" dirty="0">
                <a:solidFill>
                  <a:schemeClr val="dk1"/>
                </a:solidFill>
                <a:latin typeface="Nunito"/>
                <a:ea typeface="Nunito"/>
                <a:cs typeface="Nunito"/>
                <a:sym typeface="Nunito"/>
              </a:rPr>
              <a:t> 與 </a:t>
            </a:r>
            <a:r>
              <a:rPr lang="en-US" altLang="zh-TW" sz="2400" b="0" i="0" u="none" strike="noStrike" cap="none" dirty="0">
                <a:solidFill>
                  <a:schemeClr val="dk1"/>
                </a:solidFill>
                <a:latin typeface="Nunito"/>
                <a:ea typeface="Nunito"/>
                <a:cs typeface="Nunito"/>
                <a:sym typeface="Nunito"/>
              </a:rPr>
              <a:t>TS-664</a:t>
            </a:r>
            <a:r>
              <a:rPr lang="zh-TW" altLang="en-US" sz="2400" b="0" i="0" u="none" strike="noStrike" cap="none" dirty="0">
                <a:solidFill>
                  <a:schemeClr val="dk1"/>
                </a:solidFill>
                <a:latin typeface="Nunito"/>
                <a:ea typeface="Nunito"/>
                <a:cs typeface="Nunito"/>
                <a:sym typeface="Nunito"/>
              </a:rPr>
              <a:t> 有著</a:t>
            </a:r>
            <a:r>
              <a:rPr lang="en-US" altLang="zh-TW" sz="2400" b="0" i="0" u="none" strike="noStrike" cap="none" dirty="0">
                <a:solidFill>
                  <a:schemeClr val="dk1"/>
                </a:solidFill>
                <a:latin typeface="Nunito"/>
                <a:ea typeface="Nunito"/>
                <a:cs typeface="Nunito"/>
                <a:sym typeface="Nunito"/>
              </a:rPr>
              <a:t>M.2 SSD</a:t>
            </a:r>
            <a:r>
              <a:rPr lang="zh-TW" altLang="en-US" sz="2400" b="0" i="0" u="none" strike="noStrike" cap="none" dirty="0">
                <a:solidFill>
                  <a:schemeClr val="dk1"/>
                </a:solidFill>
                <a:latin typeface="Nunito"/>
                <a:ea typeface="Nunito"/>
                <a:cs typeface="Nunito"/>
                <a:sym typeface="Nunito"/>
              </a:rPr>
              <a:t>插槽的快取支援，</a:t>
            </a:r>
            <a:r>
              <a:rPr lang="en-US" altLang="zh-TW" sz="2400" b="0" i="0" u="none" strike="noStrike" cap="none" dirty="0">
                <a:solidFill>
                  <a:schemeClr val="dk1"/>
                </a:solidFill>
                <a:latin typeface="Nunito"/>
                <a:ea typeface="Nunito"/>
                <a:cs typeface="Nunito"/>
                <a:sym typeface="Nunito"/>
              </a:rPr>
              <a:t>TS-637A</a:t>
            </a:r>
            <a:r>
              <a:rPr lang="zh-TW" altLang="en-US" sz="2400" b="0" i="0" u="none" strike="noStrike" cap="none" dirty="0">
                <a:solidFill>
                  <a:schemeClr val="dk1"/>
                </a:solidFill>
                <a:latin typeface="Nunito"/>
                <a:ea typeface="Nunito"/>
                <a:cs typeface="Nunito"/>
                <a:sym typeface="Nunito"/>
              </a:rPr>
              <a:t>內建</a:t>
            </a:r>
            <a:r>
              <a:rPr lang="en-US" altLang="zh-TW" sz="2400" b="0" i="0" u="none" strike="noStrike" cap="none" dirty="0">
                <a:solidFill>
                  <a:schemeClr val="dk1"/>
                </a:solidFill>
                <a:latin typeface="Nunito"/>
                <a:ea typeface="Nunito"/>
                <a:cs typeface="Nunito"/>
                <a:sym typeface="Nunito"/>
              </a:rPr>
              <a:t>2</a:t>
            </a:r>
            <a:r>
              <a:rPr lang="zh-TW" altLang="en-US" sz="2400" b="0" i="0" u="none" strike="noStrike" cap="none" dirty="0">
                <a:solidFill>
                  <a:schemeClr val="dk1"/>
                </a:solidFill>
                <a:latin typeface="Nunito"/>
                <a:ea typeface="Nunito"/>
                <a:cs typeface="Nunito"/>
                <a:sym typeface="Nunito"/>
              </a:rPr>
              <a:t>個較高速的</a:t>
            </a:r>
            <a:r>
              <a:rPr lang="en-US" altLang="zh-TW" sz="2400" b="0" i="0" u="none" strike="noStrike" cap="none" dirty="0">
                <a:solidFill>
                  <a:schemeClr val="dk1"/>
                </a:solidFill>
                <a:latin typeface="Nunito"/>
                <a:ea typeface="Nunito"/>
                <a:cs typeface="Nunito"/>
                <a:sym typeface="Nunito"/>
              </a:rPr>
              <a:t>PCIe Gen3 x4</a:t>
            </a:r>
            <a:r>
              <a:rPr lang="zh-TW" altLang="en-US" sz="2400" b="0" i="0" u="none" strike="noStrike" cap="none" dirty="0">
                <a:solidFill>
                  <a:schemeClr val="dk1"/>
                </a:solidFill>
                <a:latin typeface="Nunito"/>
                <a:ea typeface="Nunito"/>
                <a:cs typeface="Nunito"/>
                <a:sym typeface="Nunito"/>
              </a:rPr>
              <a:t>的擴充插槽，適合搭配各式的</a:t>
            </a:r>
            <a:r>
              <a:rPr lang="en-US" altLang="zh-TW" sz="2400" b="0" i="0" u="none" strike="noStrike" cap="none" dirty="0">
                <a:solidFill>
                  <a:schemeClr val="dk1"/>
                </a:solidFill>
                <a:latin typeface="Nunito"/>
                <a:ea typeface="Nunito"/>
                <a:cs typeface="Nunito"/>
                <a:sym typeface="Nunito"/>
              </a:rPr>
              <a:t>QNAP</a:t>
            </a:r>
            <a:r>
              <a:rPr lang="zh-TW" altLang="en-US" sz="2400" b="0" i="0" u="none" strike="noStrike" cap="none" dirty="0">
                <a:solidFill>
                  <a:schemeClr val="dk1"/>
                </a:solidFill>
                <a:latin typeface="Nunito"/>
                <a:ea typeface="Nunito"/>
                <a:cs typeface="Nunito"/>
                <a:sym typeface="Nunito"/>
              </a:rPr>
              <a:t>擴充應用，其支援的</a:t>
            </a:r>
            <a:r>
              <a:rPr lang="en-US" altLang="zh-TW" sz="2400" b="0" i="0" u="none" strike="noStrike" cap="none" dirty="0">
                <a:solidFill>
                  <a:schemeClr val="dk1"/>
                </a:solidFill>
                <a:latin typeface="Nunito"/>
                <a:ea typeface="Nunito"/>
                <a:cs typeface="Nunito"/>
                <a:sym typeface="Nunito"/>
              </a:rPr>
              <a:t>JBOD</a:t>
            </a:r>
            <a:r>
              <a:rPr lang="zh-TW" altLang="en-US" sz="2400" b="0" i="0" u="none" strike="noStrike" cap="none" dirty="0">
                <a:solidFill>
                  <a:schemeClr val="dk1"/>
                </a:solidFill>
                <a:latin typeface="Nunito"/>
                <a:ea typeface="Nunito"/>
                <a:cs typeface="Nunito"/>
                <a:sym typeface="Nunito"/>
              </a:rPr>
              <a:t>容量擴充選項也是最豐富的。</a:t>
            </a:r>
            <a:r>
              <a:rPr lang="en-US" altLang="zh-TW" sz="2400" b="0" i="0" u="none" strike="noStrike" cap="none" dirty="0">
                <a:solidFill>
                  <a:schemeClr val="dk1"/>
                </a:solidFill>
                <a:latin typeface="Nunito"/>
                <a:ea typeface="Nunito"/>
                <a:cs typeface="Nunito"/>
                <a:sym typeface="Nunito"/>
              </a:rPr>
              <a:t>TS-664</a:t>
            </a:r>
            <a:r>
              <a:rPr lang="zh-TW" altLang="en-US" sz="2400" b="0" i="0" u="none" strike="noStrike" cap="none" dirty="0">
                <a:solidFill>
                  <a:schemeClr val="dk1"/>
                </a:solidFill>
                <a:latin typeface="Nunito"/>
                <a:ea typeface="Nunito"/>
                <a:cs typeface="Nunito"/>
                <a:sym typeface="Nunito"/>
              </a:rPr>
              <a:t>則是預算有限的最佳選擇。</a:t>
            </a:r>
            <a:endParaRPr lang="en-US" altLang="zh-TW" sz="2400" b="0" i="0" u="none" strike="noStrike" cap="none" dirty="0">
              <a:solidFill>
                <a:schemeClr val="dk1"/>
              </a:solidFill>
              <a:latin typeface="Nunito"/>
              <a:ea typeface="Nunito"/>
              <a:cs typeface="Nunito"/>
              <a:sym typeface="Nunito"/>
            </a:endParaRPr>
          </a:p>
          <a:p>
            <a:pPr marL="0" marR="0" lvl="0" indent="0" algn="l" rtl="0">
              <a:spcBef>
                <a:spcPts val="0"/>
              </a:spcBef>
              <a:spcAft>
                <a:spcPts val="0"/>
              </a:spcAft>
              <a:buNone/>
            </a:pPr>
            <a:endParaRPr lang="en-US" altLang="zh-TW" sz="2400" b="0" i="0" u="none" strike="noStrike" cap="none" dirty="0">
              <a:solidFill>
                <a:schemeClr val="dk1"/>
              </a:solidFill>
              <a:latin typeface="Nunito"/>
              <a:ea typeface="Nunito"/>
              <a:cs typeface="Nunito"/>
              <a:sym typeface="Nunito"/>
            </a:endParaRPr>
          </a:p>
          <a:p>
            <a:pPr marL="0" marR="0" lvl="0" indent="0" algn="l" rtl="0">
              <a:spcBef>
                <a:spcPts val="0"/>
              </a:spcBef>
              <a:spcAft>
                <a:spcPts val="0"/>
              </a:spcAft>
              <a:buNone/>
            </a:pPr>
            <a:r>
              <a:rPr lang="en-US" altLang="zh-TW" sz="2400" b="0" i="0" u="none" strike="noStrike" cap="none" dirty="0">
                <a:solidFill>
                  <a:schemeClr val="dk1"/>
                </a:solidFill>
                <a:latin typeface="Nunito"/>
                <a:ea typeface="Nunito"/>
                <a:cs typeface="Nunito"/>
                <a:sym typeface="Nunito"/>
              </a:rPr>
              <a:t>The TS-AI642 with NPU 6 TOPS AI acceleration, making it suitable for various AI applications. Its dual HDMI outputs allow direct monitoring without the computer. The TS-673A offers M.2 SSD cache support, while the TS-637A has two higher-speed PCIe Gen3 x4 expansion slots for various QNAP expansion applications. The TS-664 is </a:t>
            </a:r>
            <a:r>
              <a:rPr lang="en-US" altLang="zh-TW" sz="2400" b="0" i="0" u="none" strike="noStrike" cap="none" dirty="0" err="1">
                <a:solidFill>
                  <a:schemeClr val="dk1"/>
                </a:solidFill>
                <a:latin typeface="Nunito"/>
                <a:ea typeface="Nunito"/>
                <a:cs typeface="Nunito"/>
                <a:sym typeface="Nunito"/>
              </a:rPr>
              <a:t>sutiable</a:t>
            </a:r>
            <a:r>
              <a:rPr lang="en-US" altLang="zh-TW" sz="2400" b="0" i="0" u="none" strike="noStrike" cap="none" dirty="0">
                <a:solidFill>
                  <a:schemeClr val="dk1"/>
                </a:solidFill>
                <a:latin typeface="Nunito"/>
                <a:ea typeface="Nunito"/>
                <a:cs typeface="Nunito"/>
                <a:sym typeface="Nunito"/>
              </a:rPr>
              <a:t> for budget-conscious users.</a:t>
            </a:r>
          </a:p>
          <a:p>
            <a:pPr marL="0" marR="0" lvl="0" indent="0" algn="l" rtl="0">
              <a:spcBef>
                <a:spcPts val="0"/>
              </a:spcBef>
              <a:spcAft>
                <a:spcPts val="0"/>
              </a:spcAft>
              <a:buNone/>
            </a:pPr>
            <a:endParaRPr sz="2400" b="0" i="0" u="none" strike="noStrike" cap="none" dirty="0">
              <a:solidFill>
                <a:schemeClr val="dk1"/>
              </a:solidFill>
              <a:latin typeface="Nunito"/>
              <a:ea typeface="Nunito"/>
              <a:cs typeface="Nunito"/>
              <a:sym typeface="Nunito"/>
            </a:endParaRPr>
          </a:p>
        </p:txBody>
      </p:sp>
    </p:spTree>
    <p:extLst>
      <p:ext uri="{BB962C8B-B14F-4D97-AF65-F5344CB8AC3E}">
        <p14:creationId xmlns:p14="http://schemas.microsoft.com/office/powerpoint/2010/main" val="30188657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err="1"/>
              <a:t>Qsirch</a:t>
            </a:r>
            <a:r>
              <a:rPr lang="en-US" altLang="zh-TW" dirty="0"/>
              <a:t> 5.3.0 </a:t>
            </a:r>
            <a:r>
              <a:rPr lang="zh-TW" altLang="en-US" dirty="0"/>
              <a:t>新版本，新增了</a:t>
            </a:r>
            <a:r>
              <a:rPr lang="en-US" altLang="zh-TW" dirty="0"/>
              <a:t>AI</a:t>
            </a:r>
            <a:r>
              <a:rPr lang="zh-TW" altLang="en-US" dirty="0"/>
              <a:t> </a:t>
            </a:r>
            <a:r>
              <a:rPr lang="en-US" altLang="zh-TW" dirty="0"/>
              <a:t>OCR</a:t>
            </a:r>
            <a:r>
              <a:rPr lang="zh-TW" altLang="en-US" dirty="0"/>
              <a:t> 文字偵測功能，導入了最新的 </a:t>
            </a:r>
            <a:r>
              <a:rPr lang="en-US" altLang="zh-TW" dirty="0"/>
              <a:t>OCR</a:t>
            </a:r>
            <a:r>
              <a:rPr lang="zh-TW" altLang="en-US" dirty="0"/>
              <a:t> </a:t>
            </a:r>
            <a:r>
              <a:rPr lang="en-US" altLang="zh-TW" dirty="0"/>
              <a:t>AI</a:t>
            </a:r>
            <a:r>
              <a:rPr lang="zh-TW" altLang="en-US" dirty="0"/>
              <a:t> 模型可識別圖片中的文字，讓擷取文字更輕鬆，並支援多國語言，</a:t>
            </a:r>
            <a:r>
              <a:rPr lang="en-US" altLang="zh-TW" dirty="0"/>
              <a:t>TS-AI642</a:t>
            </a:r>
            <a:r>
              <a:rPr lang="zh-TW" altLang="en-US" dirty="0"/>
              <a:t>因有 </a:t>
            </a:r>
            <a:r>
              <a:rPr lang="en-US" altLang="zh-TW" dirty="0"/>
              <a:t>NPU</a:t>
            </a:r>
            <a:r>
              <a:rPr lang="zh-TW" altLang="en-US" dirty="0"/>
              <a:t> 加速的支持，更可以提升 </a:t>
            </a:r>
            <a:r>
              <a:rPr lang="en-US" altLang="zh-TW" dirty="0"/>
              <a:t>20%</a:t>
            </a:r>
            <a:r>
              <a:rPr lang="zh-TW" altLang="en-US" dirty="0"/>
              <a:t> 的效能，有效降低 </a:t>
            </a:r>
            <a:r>
              <a:rPr lang="en-US" altLang="zh-TW" dirty="0"/>
              <a:t>CPU</a:t>
            </a:r>
            <a:r>
              <a:rPr lang="zh-TW" altLang="en-US" dirty="0"/>
              <a:t> 的負擔。搭配智慧關鍵字以及相似文件的查找，讓 </a:t>
            </a:r>
            <a:r>
              <a:rPr lang="en-US" altLang="zh-TW" dirty="0" err="1"/>
              <a:t>Qsirch</a:t>
            </a:r>
            <a:r>
              <a:rPr lang="en-US" altLang="zh-TW" dirty="0"/>
              <a:t> 5.3.0 </a:t>
            </a:r>
            <a:r>
              <a:rPr lang="zh-TW" altLang="en-US" dirty="0"/>
              <a:t>搜尋功能再進化。</a:t>
            </a:r>
            <a:endParaRPr lang="en-US" altLang="zh-TW" dirty="0"/>
          </a:p>
          <a:p>
            <a:endParaRPr lang="en-US" altLang="zh-TW" dirty="0"/>
          </a:p>
          <a:p>
            <a:r>
              <a:rPr lang="en-US" altLang="zh-TW" dirty="0"/>
              <a:t>The new </a:t>
            </a:r>
            <a:r>
              <a:rPr lang="en-US" altLang="zh-TW" dirty="0" err="1"/>
              <a:t>Qsirch</a:t>
            </a:r>
            <a:r>
              <a:rPr lang="en-US" altLang="zh-TW" dirty="0"/>
              <a:t> 5.3.0 introduces AI OCR text detection capability. It incorporates the latest OCR AI model to recognize text within images, making text extraction easier. It also supports multiple languages. The NPU acceleration support on the TS-AI642 can provide a 20% performance boost, effectively reducing CPU load. Combined with keywords and similar file searching, </a:t>
            </a:r>
            <a:r>
              <a:rPr lang="en-US" altLang="zh-TW" dirty="0" err="1"/>
              <a:t>Qsirch</a:t>
            </a:r>
            <a:r>
              <a:rPr lang="en-US" altLang="zh-TW" dirty="0"/>
              <a:t> 5.3.0 takes search functionality to the next level.</a:t>
            </a:r>
            <a:endParaRPr lang="zh-TW" altLang="en-US" dirty="0"/>
          </a:p>
          <a:p>
            <a:endParaRPr lang="zh-TW" altLang="en-US" dirty="0"/>
          </a:p>
        </p:txBody>
      </p:sp>
    </p:spTree>
    <p:extLst>
      <p:ext uri="{BB962C8B-B14F-4D97-AF65-F5344CB8AC3E}">
        <p14:creationId xmlns:p14="http://schemas.microsoft.com/office/powerpoint/2010/main" val="2736960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gd55b463498_4_3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0" name="Google Shape;570;gd55b463498_4_3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zh-TW" altLang="en-US" dirty="0"/>
              <a:t>於</a:t>
            </a:r>
            <a:r>
              <a:rPr lang="en-US" altLang="zh-TW" dirty="0"/>
              <a:t>TS-AI642</a:t>
            </a:r>
            <a:r>
              <a:rPr lang="zh-TW" altLang="en-US" dirty="0"/>
              <a:t> 中使用 </a:t>
            </a:r>
            <a:r>
              <a:rPr lang="en-US" altLang="zh-TW" dirty="0" err="1"/>
              <a:t>QuMagie</a:t>
            </a:r>
            <a:r>
              <a:rPr lang="zh-TW" altLang="en-US" dirty="0"/>
              <a:t> 智慧相簿，因其內建 </a:t>
            </a:r>
            <a:r>
              <a:rPr lang="en-US" altLang="zh-TW" dirty="0"/>
              <a:t>NPU</a:t>
            </a:r>
            <a:r>
              <a:rPr lang="zh-TW" altLang="en-US" dirty="0"/>
              <a:t> </a:t>
            </a:r>
            <a:r>
              <a:rPr lang="en-US" altLang="zh-TW" dirty="0"/>
              <a:t>AI</a:t>
            </a:r>
            <a:r>
              <a:rPr lang="zh-TW" altLang="en-US" dirty="0"/>
              <a:t> 加速，可讓 </a:t>
            </a:r>
            <a:r>
              <a:rPr lang="en-US" altLang="zh-TW" dirty="0"/>
              <a:t>AI </a:t>
            </a:r>
            <a:r>
              <a:rPr lang="zh-TW" altLang="en-US" dirty="0"/>
              <a:t>辨識速度提升 </a:t>
            </a:r>
            <a:r>
              <a:rPr lang="en-US" altLang="zh-TW"/>
              <a:t>2 </a:t>
            </a:r>
            <a:r>
              <a:rPr lang="zh-TW" altLang="en-US" dirty="0"/>
              <a:t>倍，提升使用的體驗也同時降低</a:t>
            </a:r>
            <a:r>
              <a:rPr lang="en-US" altLang="zh-TW" dirty="0"/>
              <a:t>CPU</a:t>
            </a:r>
            <a:r>
              <a:rPr lang="zh-TW" altLang="en-US" dirty="0"/>
              <a:t>的負擔。本地端照片的智慧化集中管理，是替代</a:t>
            </a:r>
            <a:r>
              <a:rPr lang="en-US" altLang="zh-TW" dirty="0"/>
              <a:t>Google</a:t>
            </a:r>
            <a:r>
              <a:rPr lang="zh-TW" altLang="en-US" dirty="0"/>
              <a:t>相簿的最佳選擇。</a:t>
            </a:r>
            <a:endParaRPr lang="en-US" altLang="zh-TW" dirty="0"/>
          </a:p>
          <a:p>
            <a:pPr>
              <a:buNone/>
            </a:pPr>
            <a:endParaRPr lang="en-US" altLang="zh-TW" dirty="0"/>
          </a:p>
          <a:p>
            <a:pPr>
              <a:buNone/>
            </a:pPr>
            <a:r>
              <a:rPr lang="en-US" altLang="zh-TW" dirty="0"/>
              <a:t>In the TS-AI642, using </a:t>
            </a:r>
            <a:r>
              <a:rPr lang="en-US" altLang="zh-TW" dirty="0" err="1"/>
              <a:t>QuMagie</a:t>
            </a:r>
            <a:r>
              <a:rPr lang="en-US" altLang="zh-TW" dirty="0"/>
              <a:t> AI-powered photo management brings significant benefits. With its built-in NPU AI acceleration, the speed of face recognition is improved two times, enhancing the overall user experience also reducing CPU load. </a:t>
            </a:r>
            <a:r>
              <a:rPr lang="en-US" altLang="zh-TW" dirty="0" err="1"/>
              <a:t>QuMagie</a:t>
            </a:r>
            <a:r>
              <a:rPr lang="en-US" altLang="zh-TW" dirty="0"/>
              <a:t> provides centralized management of local photos with intelligent features, making it an excellent alternative to Google Photos for efficient photo organization and management.</a:t>
            </a:r>
            <a:endParaRPr lang="zh-TW" altLang="en-US" dirty="0"/>
          </a:p>
          <a:p>
            <a:pPr marL="0" indent="0">
              <a:buNone/>
            </a:pPr>
            <a:endParaRPr lang="zh-TW"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TS-AI642</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 有著 </a:t>
            </a: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QNAP</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 </a:t>
            </a: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ARM</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 平台 </a:t>
            </a: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NAS</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 中少見的 </a:t>
            </a: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PCIe</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 擴充插槽設計，這一個 </a:t>
            </a: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PCIe Gen3 x2  </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插槽除了可擴充</a:t>
            </a: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10G</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網卡外，更可支援</a:t>
            </a: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SATA</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 </a:t>
            </a: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JBOD</a:t>
            </a:r>
            <a:r>
              <a:rPr lang="zh-TW" altLang="en-US"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系列，提供企業可升級網路傳輸或更大容量擴充的選項，有需要的使用者可參考以下步驟進行選購安裝。</a:t>
            </a:r>
            <a:endPar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rPr>
              <a:t>The TS-AI642 stands out among QNAP ARM-based NAS models' rare PCIe expansion slot designs. This PCIe Gen3 x2 slot supports 10GbE cards and allows compatibility with the SATA JBOD series. This feature gives enterprises options for upgrading network transmission or expanding storage capacity. Users can follow the steps for interest in purchasing and installing these expansion options.</a:t>
            </a:r>
            <a:endParaRPr lang="en-TW" altLang="zh-TW" sz="1100"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a:p>
            <a:endParaRPr lang="zh-TW" altLang="en-US" dirty="0"/>
          </a:p>
        </p:txBody>
      </p:sp>
    </p:spTree>
    <p:extLst>
      <p:ext uri="{BB962C8B-B14F-4D97-AF65-F5344CB8AC3E}">
        <p14:creationId xmlns:p14="http://schemas.microsoft.com/office/powerpoint/2010/main" val="2815776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a:t>TS-AI642</a:t>
            </a:r>
            <a:r>
              <a:rPr lang="zh-TW" altLang="en-US" dirty="0"/>
              <a:t>系列內建了一個</a:t>
            </a:r>
            <a:r>
              <a:rPr lang="en-US" altLang="zh-TW" dirty="0"/>
              <a:t>PCIe Gen3x2 </a:t>
            </a:r>
            <a:r>
              <a:rPr lang="zh-TW" altLang="en-US" dirty="0"/>
              <a:t>插槽，可擴充</a:t>
            </a:r>
            <a:r>
              <a:rPr lang="en-US" altLang="zh-TW" dirty="0"/>
              <a:t>QNAP</a:t>
            </a:r>
            <a:r>
              <a:rPr lang="zh-TW" altLang="en-US" dirty="0"/>
              <a:t>設計的各式網路相關擴充卡，從</a:t>
            </a:r>
            <a:r>
              <a:rPr lang="en-US" altLang="zh-TW" dirty="0"/>
              <a:t>2.5GbE</a:t>
            </a:r>
            <a:r>
              <a:rPr lang="zh-TW" altLang="en-US" dirty="0"/>
              <a:t>到</a:t>
            </a:r>
            <a:r>
              <a:rPr lang="en-US" altLang="zh-TW" dirty="0"/>
              <a:t>10GbE</a:t>
            </a:r>
            <a:r>
              <a:rPr lang="zh-TW" altLang="en-US" dirty="0"/>
              <a:t>任君挑選，除了上述外，還有更多的配件在相容性列表中等待你去挑選。</a:t>
            </a:r>
            <a:endParaRPr lang="en-US" altLang="zh-TW" dirty="0"/>
          </a:p>
          <a:p>
            <a:endParaRPr lang="en-US" altLang="zh-TW" dirty="0"/>
          </a:p>
          <a:p>
            <a:r>
              <a:rPr lang="en-US" altLang="zh-TW" dirty="0"/>
              <a:t>The TS-AI642 has a built-in PCIe Gen3x2 slot. It can expand various network-related expansion cards designed by QNAP, and network speed is from 2.5GbE to 10GbE. You can find more about what you want in the compatibility sheet link below.</a:t>
            </a:r>
            <a:endParaRPr lang="zh-TW" altLang="en-US" dirty="0"/>
          </a:p>
        </p:txBody>
      </p:sp>
    </p:spTree>
    <p:extLst>
      <p:ext uri="{BB962C8B-B14F-4D97-AF65-F5344CB8AC3E}">
        <p14:creationId xmlns:p14="http://schemas.microsoft.com/office/powerpoint/2010/main" val="17314472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a:t>QNAP</a:t>
            </a:r>
            <a:r>
              <a:rPr lang="zh-TW" altLang="en-US"/>
              <a:t>更有一系列的網路交換器可供搭配使用，可選擇上述含有</a:t>
            </a:r>
            <a:r>
              <a:rPr lang="en-US" altLang="zh-TW"/>
              <a:t>2.5GbE</a:t>
            </a:r>
            <a:r>
              <a:rPr lang="zh-TW" altLang="en-US"/>
              <a:t>網路的交換器，不會因為搭配了頻寬不足的交換器造成了速度上的瓶頸，也提供了支援</a:t>
            </a:r>
            <a:r>
              <a:rPr lang="en-US" altLang="zh-TW"/>
              <a:t>5G, 10G</a:t>
            </a:r>
            <a:r>
              <a:rPr lang="zh-TW" altLang="en-US"/>
              <a:t>的交換機，網管型或無網管型可供選擇，無痛升級的方式就是使用現成的</a:t>
            </a:r>
            <a:r>
              <a:rPr lang="en-US" altLang="zh-TW"/>
              <a:t>CAT5E</a:t>
            </a:r>
            <a:r>
              <a:rPr lang="zh-TW" altLang="en-US"/>
              <a:t> 就可以支援到2.5</a:t>
            </a:r>
            <a:r>
              <a:rPr lang="en-US" altLang="zh-TW"/>
              <a:t>G</a:t>
            </a:r>
            <a:r>
              <a:rPr lang="zh-TW" altLang="en-US"/>
              <a:t>的速度</a:t>
            </a:r>
            <a:endParaRPr lang="en-US" altLang="zh-TW"/>
          </a:p>
          <a:p>
            <a:r>
              <a:rPr lang="en-US" altLang="zh-TW"/>
              <a:t>QNAP also has a series of network switches available for use. You can choose the Switches with the 2.5GbE network mentioned above, which will not cause speed bottlenecks due to the Switches with insufficient bandwidth. It also provides support for 5GbE. In addition, 10GbE switches managed or unmanaged are available. The painless upgrade method uses the existing CAT5E cable to support the speed of 2.5GbE!</a:t>
            </a:r>
          </a:p>
          <a:p>
            <a:endParaRPr lang="zh-TW" altLang="en-US"/>
          </a:p>
        </p:txBody>
      </p:sp>
      <p:sp>
        <p:nvSpPr>
          <p:cNvPr id="4" name="投影片編號版面配置區 3"/>
          <p:cNvSpPr>
            <a:spLocks noGrp="1"/>
          </p:cNvSpPr>
          <p:nvPr>
            <p:ph type="sldNum" sz="quarter" idx="5"/>
          </p:nvPr>
        </p:nvSpPr>
        <p:spPr/>
        <p:txBody>
          <a:bodyPr/>
          <a:lstStyle/>
          <a:p>
            <a:fld id="{ABF2CA0A-BF03-524A-AC11-910D3A5D10B5}" type="slidenum">
              <a:rPr kumimoji="1" lang="zh-TW" altLang="en-US" smtClean="0"/>
              <a:t>21</a:t>
            </a:fld>
            <a:endParaRPr kumimoji="1" lang="zh-TW" altLang="en-US"/>
          </a:p>
        </p:txBody>
      </p:sp>
    </p:spTree>
    <p:extLst>
      <p:ext uri="{BB962C8B-B14F-4D97-AF65-F5344CB8AC3E}">
        <p14:creationId xmlns:p14="http://schemas.microsoft.com/office/powerpoint/2010/main" val="29568502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en-US" altLang="zh-TW" dirty="0"/>
              <a:t>TS-AI642 </a:t>
            </a:r>
            <a:r>
              <a:rPr lang="zh-TW" altLang="en-US" dirty="0"/>
              <a:t>可選購豐富的擴充設備，</a:t>
            </a:r>
            <a:r>
              <a:rPr lang="en-US" altLang="zh-TW" dirty="0"/>
              <a:t>USB</a:t>
            </a:r>
            <a:r>
              <a:rPr lang="zh-TW" altLang="en-US" dirty="0"/>
              <a:t>儲存擴充有</a:t>
            </a:r>
            <a:r>
              <a:rPr lang="en-US" altLang="zh-TW" dirty="0"/>
              <a:t>2-bay ~ 16-bay</a:t>
            </a:r>
            <a:r>
              <a:rPr lang="zh-TW" altLang="en-US" dirty="0"/>
              <a:t>的選擇，部分</a:t>
            </a:r>
            <a:r>
              <a:rPr lang="en-US" altLang="zh-TW" dirty="0"/>
              <a:t>JBOD</a:t>
            </a:r>
            <a:r>
              <a:rPr lang="zh-TW" altLang="en-US" dirty="0"/>
              <a:t>型號有支援硬體</a:t>
            </a:r>
            <a:r>
              <a:rPr lang="en-US" altLang="zh-TW" dirty="0"/>
              <a:t>RAID</a:t>
            </a:r>
            <a:r>
              <a:rPr lang="zh-TW" altLang="en-US" dirty="0"/>
              <a:t>與電源備源，如果有容量擴充的需求可以參考選購。</a:t>
            </a:r>
            <a:endParaRPr lang="en-US" altLang="zh-TW" dirty="0"/>
          </a:p>
          <a:p>
            <a:endParaRPr lang="en-US" altLang="zh-TW" dirty="0"/>
          </a:p>
          <a:p>
            <a:r>
              <a:rPr lang="en-US" altLang="zh-TW" dirty="0"/>
              <a:t>TS-AI642 can choose a variety of expansion devices. There are 2-bay to 16-bay options for USB storage expansion, and some JBOD models support hardware RAID and redundant power. If you need capacity expansion, you can refer to the purchase.</a:t>
            </a:r>
            <a:endParaRPr lang="zh-TW" altLang="en-US" dirty="0"/>
          </a:p>
        </p:txBody>
      </p:sp>
    </p:spTree>
    <p:extLst>
      <p:ext uri="{BB962C8B-B14F-4D97-AF65-F5344CB8AC3E}">
        <p14:creationId xmlns:p14="http://schemas.microsoft.com/office/powerpoint/2010/main" val="35291550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26988" y="744538"/>
            <a:ext cx="6615112" cy="3722687"/>
          </a:xfrm>
        </p:spPr>
      </p:sp>
      <p:sp>
        <p:nvSpPr>
          <p:cNvPr id="3" name="備忘稿版面配置區 2"/>
          <p:cNvSpPr>
            <a:spLocks noGrp="1"/>
          </p:cNvSpPr>
          <p:nvPr>
            <p:ph type="body" idx="1"/>
          </p:nvPr>
        </p:nvSpPr>
        <p:spPr/>
        <p:txBody>
          <a:bodyPr>
            <a:normAutofit/>
          </a:bodyPr>
          <a:lstStyle/>
          <a:p>
            <a:r>
              <a:rPr lang="zh-TW" altLang="en-US" dirty="0"/>
              <a:t>使用</a:t>
            </a:r>
            <a:r>
              <a:rPr lang="en-US" altLang="zh-TW" dirty="0"/>
              <a:t> 2.5GbE</a:t>
            </a:r>
            <a:r>
              <a:rPr lang="zh-TW" altLang="en-US" dirty="0"/>
              <a:t>網路，進行檔案傳輸，速度可達到寫入 </a:t>
            </a:r>
            <a:r>
              <a:rPr lang="en-US" altLang="zh-TW" dirty="0"/>
              <a:t>294</a:t>
            </a:r>
            <a:r>
              <a:rPr lang="zh-TW" altLang="en-US" dirty="0"/>
              <a:t> </a:t>
            </a:r>
            <a:r>
              <a:rPr lang="en-US" altLang="zh-TW" dirty="0"/>
              <a:t>MB/s</a:t>
            </a:r>
            <a:r>
              <a:rPr lang="zh-TW" altLang="en-US" dirty="0"/>
              <a:t>以及讀取</a:t>
            </a:r>
            <a:r>
              <a:rPr lang="en-US" altLang="zh-TW" dirty="0"/>
              <a:t> 293 MB/s</a:t>
            </a:r>
            <a:r>
              <a:rPr lang="zh-TW" altLang="en-US" dirty="0"/>
              <a:t>的速度，</a:t>
            </a:r>
            <a:r>
              <a:rPr lang="en-US" altLang="zh-TW" dirty="0"/>
              <a:t>2</a:t>
            </a:r>
            <a:r>
              <a:rPr lang="zh-TW" altLang="en-US"/>
              <a:t>個</a:t>
            </a:r>
            <a:r>
              <a:rPr lang="en-US" altLang="zh-TW"/>
              <a:t>1GbE</a:t>
            </a:r>
            <a:r>
              <a:rPr lang="zh-TW" altLang="en-US"/>
              <a:t>網路</a:t>
            </a:r>
            <a:r>
              <a:rPr lang="zh-TW" altLang="en-US" dirty="0"/>
              <a:t>讀寫速度都可到達</a:t>
            </a:r>
            <a:r>
              <a:rPr lang="zh-TW" altLang="en-US"/>
              <a:t> </a:t>
            </a:r>
            <a:r>
              <a:rPr lang="en-US" altLang="zh-TW" dirty="0"/>
              <a:t>236 MB/s</a:t>
            </a:r>
            <a:r>
              <a:rPr lang="zh-TW" altLang="en-US" dirty="0"/>
              <a:t>，效能是相當足夠。</a:t>
            </a:r>
            <a:endParaRPr lang="en-US" altLang="zh-TW" dirty="0"/>
          </a:p>
          <a:p>
            <a:r>
              <a:rPr lang="en-US" altLang="zh-TW" dirty="0"/>
              <a:t>When we transmit the file in Windows, the speed of the 2.5GbE network reaches the writing 294 MB/s and reads 293 MB/s. The speed of a dual 1GbE network reaches the writing and reading of 236 MB/s. It is undoubtedly a good choice for the office environment.</a:t>
            </a:r>
            <a:endParaRPr lang="zh-TW" altLang="en-US" dirty="0"/>
          </a:p>
        </p:txBody>
      </p:sp>
    </p:spTree>
    <p:extLst>
      <p:ext uri="{BB962C8B-B14F-4D97-AF65-F5344CB8AC3E}">
        <p14:creationId xmlns:p14="http://schemas.microsoft.com/office/powerpoint/2010/main" val="14111111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26988" y="744538"/>
            <a:ext cx="6615112" cy="3722687"/>
          </a:xfrm>
        </p:spPr>
      </p:sp>
      <p:sp>
        <p:nvSpPr>
          <p:cNvPr id="3" name="備忘稿版面配置區 2"/>
          <p:cNvSpPr>
            <a:spLocks noGrp="1"/>
          </p:cNvSpPr>
          <p:nvPr>
            <p:ph type="body" idx="1"/>
          </p:nvPr>
        </p:nvSpPr>
        <p:spPr/>
        <p:txBody>
          <a:bodyPr>
            <a:normAutofit/>
          </a:bodyPr>
          <a:lstStyle/>
          <a:p>
            <a:r>
              <a:rPr lang="en-US" altLang="zh-TW"/>
              <a:t>TS-AI642</a:t>
            </a:r>
            <a:r>
              <a:rPr lang="zh-TW" altLang="en-US"/>
              <a:t>安裝</a:t>
            </a:r>
            <a:r>
              <a:rPr lang="en-US" altLang="zh-TW"/>
              <a:t> </a:t>
            </a:r>
            <a:r>
              <a:rPr lang="en-US" altLang="zh-TW" dirty="0"/>
              <a:t>QXG-10G1T</a:t>
            </a:r>
            <a:r>
              <a:rPr lang="zh-TW" altLang="en-US"/>
              <a:t>卡</a:t>
            </a:r>
            <a:r>
              <a:rPr lang="zh-TW" altLang="en-US" dirty="0"/>
              <a:t>，進行檔案傳輸，速度可達寫入 </a:t>
            </a:r>
            <a:r>
              <a:rPr lang="en-US" altLang="zh-TW" dirty="0"/>
              <a:t>1156</a:t>
            </a:r>
            <a:r>
              <a:rPr lang="zh-TW" altLang="en-US" dirty="0"/>
              <a:t> </a:t>
            </a:r>
            <a:r>
              <a:rPr lang="en-US" altLang="zh-TW" dirty="0"/>
              <a:t>MB/s</a:t>
            </a:r>
            <a:r>
              <a:rPr lang="zh-TW" altLang="en-US" dirty="0"/>
              <a:t>以及讀取</a:t>
            </a:r>
            <a:r>
              <a:rPr lang="en-US" altLang="zh-TW" dirty="0"/>
              <a:t> 1180 MB/s</a:t>
            </a:r>
            <a:r>
              <a:rPr lang="zh-TW" altLang="en-US" dirty="0"/>
              <a:t>的速度，</a:t>
            </a:r>
            <a:r>
              <a:rPr lang="zh-TW" altLang="en-US"/>
              <a:t>安裝</a:t>
            </a:r>
            <a:r>
              <a:rPr lang="zh-TW" altLang="en-US" dirty="0"/>
              <a:t> </a:t>
            </a:r>
            <a:r>
              <a:rPr lang="en-US" altLang="zh-TW" dirty="0"/>
              <a:t>QXG-10G2TB </a:t>
            </a:r>
            <a:r>
              <a:rPr lang="zh-TW" altLang="en-US" dirty="0"/>
              <a:t>時，速度可達寫入 </a:t>
            </a:r>
            <a:r>
              <a:rPr lang="en-US" altLang="zh-TW" dirty="0"/>
              <a:t>1509</a:t>
            </a:r>
            <a:r>
              <a:rPr lang="zh-TW" altLang="en-US" dirty="0"/>
              <a:t> </a:t>
            </a:r>
            <a:r>
              <a:rPr lang="en-US" altLang="zh-TW" dirty="0"/>
              <a:t>MB/s</a:t>
            </a:r>
            <a:r>
              <a:rPr lang="zh-TW" altLang="en-US" dirty="0"/>
              <a:t>以及讀取</a:t>
            </a:r>
            <a:r>
              <a:rPr lang="en-US" altLang="zh-TW" dirty="0"/>
              <a:t> 1501 MB/s</a:t>
            </a:r>
            <a:r>
              <a:rPr lang="zh-TW" altLang="en-US" dirty="0"/>
              <a:t>的速度，是</a:t>
            </a:r>
            <a:r>
              <a:rPr lang="zh-TW" altLang="en-US"/>
              <a:t>升級</a:t>
            </a:r>
            <a:r>
              <a:rPr lang="en-US" altLang="zh-TW"/>
              <a:t>10G</a:t>
            </a:r>
            <a:r>
              <a:rPr lang="zh-TW" altLang="en-US" dirty="0"/>
              <a:t>網路的好選擇。</a:t>
            </a:r>
            <a:endParaRPr lang="en-US" altLang="zh-TW" dirty="0"/>
          </a:p>
          <a:p>
            <a:r>
              <a:rPr lang="en-US" altLang="zh-TW" dirty="0"/>
              <a:t>Installing the QXG-10G1T card allows for file transfer speeds of up to 1156 MB/s for writing and 1180 MB/s for reading. However, by installing the QXG-10G2TB, the speeds can reach up to 1509 MB/s for writing and 1501 MB/s for reading. It is a great choice for upgrading to a 10G network.</a:t>
            </a:r>
            <a:endParaRPr lang="zh-TW" altLang="en-US" dirty="0"/>
          </a:p>
        </p:txBody>
      </p:sp>
    </p:spTree>
    <p:extLst>
      <p:ext uri="{BB962C8B-B14F-4D97-AF65-F5344CB8AC3E}">
        <p14:creationId xmlns:p14="http://schemas.microsoft.com/office/powerpoint/2010/main" val="17361892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altLang="zh-TW" sz="1100" kern="1200" dirty="0">
                <a:solidFill>
                  <a:prstClr val="white"/>
                </a:solidFill>
                <a:ea typeface="微軟正黑體" panose="020B0604030504040204" pitchFamily="34" charset="-120"/>
                <a:cs typeface="+mn-cs"/>
              </a:rPr>
              <a:t>HBS3 (Hybrid backup sync) </a:t>
            </a:r>
            <a:r>
              <a:rPr lang="zh-TW" altLang="en-US" sz="1100" kern="1200" dirty="0">
                <a:solidFill>
                  <a:prstClr val="white"/>
                </a:solidFill>
                <a:ea typeface="微軟正黑體" panose="020B0604030504040204" pitchFamily="34" charset="-120"/>
                <a:cs typeface="+mn-cs"/>
              </a:rPr>
              <a:t>是資料備份、同步及復原解決方案，無論本地、遠端或雲端備份，皆可執行雙向備份、復原和同步資料到本機儲存空間，透過雲端服務或使用 </a:t>
            </a:r>
            <a:r>
              <a:rPr lang="en-US" altLang="zh-TW" sz="1100" kern="1200" dirty="0">
                <a:solidFill>
                  <a:prstClr val="white"/>
                </a:solidFill>
                <a:ea typeface="微軟正黑體" panose="020B0604030504040204" pitchFamily="34" charset="-120"/>
                <a:cs typeface="+mn-cs"/>
              </a:rPr>
              <a:t>RTRR</a:t>
            </a:r>
            <a:r>
              <a:rPr lang="zh-TW" altLang="en-US" sz="1100" kern="1200" dirty="0">
                <a:solidFill>
                  <a:prstClr val="white"/>
                </a:solidFill>
                <a:ea typeface="微軟正黑體" panose="020B0604030504040204" pitchFamily="34" charset="-120"/>
                <a:cs typeface="+mn-cs"/>
              </a:rPr>
              <a:t>、</a:t>
            </a:r>
            <a:r>
              <a:rPr lang="en-US" altLang="zh-TW" sz="1100" kern="1200" dirty="0" err="1">
                <a:solidFill>
                  <a:prstClr val="white"/>
                </a:solidFill>
                <a:ea typeface="微軟正黑體" panose="020B0604030504040204" pitchFamily="34" charset="-120"/>
                <a:cs typeface="+mn-cs"/>
              </a:rPr>
              <a:t>Rsync</a:t>
            </a:r>
            <a:r>
              <a:rPr lang="zh-TW" altLang="en-US" sz="1100" kern="1200" dirty="0">
                <a:solidFill>
                  <a:prstClr val="white"/>
                </a:solidFill>
                <a:ea typeface="微軟正黑體" panose="020B0604030504040204" pitchFamily="34" charset="-120"/>
                <a:cs typeface="+mn-cs"/>
              </a:rPr>
              <a:t>、</a:t>
            </a:r>
            <a:r>
              <a:rPr lang="en-US" altLang="zh-TW" sz="1100" kern="1200" dirty="0">
                <a:solidFill>
                  <a:prstClr val="white"/>
                </a:solidFill>
                <a:ea typeface="微軟正黑體" panose="020B0604030504040204" pitchFamily="34" charset="-120"/>
                <a:cs typeface="+mn-cs"/>
              </a:rPr>
              <a:t>FTP</a:t>
            </a:r>
            <a:r>
              <a:rPr lang="zh-TW" altLang="en-US" sz="1100" kern="1200" dirty="0">
                <a:solidFill>
                  <a:prstClr val="white"/>
                </a:solidFill>
                <a:ea typeface="微軟正黑體" panose="020B0604030504040204" pitchFamily="34" charset="-120"/>
                <a:cs typeface="+mn-cs"/>
              </a:rPr>
              <a:t>、</a:t>
            </a:r>
            <a:r>
              <a:rPr lang="en-US" altLang="zh-TW" sz="1100" kern="1200" dirty="0">
                <a:solidFill>
                  <a:prstClr val="white"/>
                </a:solidFill>
                <a:ea typeface="微軟正黑體" panose="020B0604030504040204" pitchFamily="34" charset="-120"/>
                <a:cs typeface="+mn-cs"/>
              </a:rPr>
              <a:t>WebDAV </a:t>
            </a:r>
            <a:r>
              <a:rPr lang="zh-TW" altLang="en-US" sz="1100" kern="1200" dirty="0">
                <a:solidFill>
                  <a:prstClr val="white"/>
                </a:solidFill>
                <a:ea typeface="微軟正黑體" panose="020B0604030504040204" pitchFamily="34" charset="-120"/>
                <a:cs typeface="+mn-cs"/>
              </a:rPr>
              <a:t>和 </a:t>
            </a:r>
            <a:r>
              <a:rPr lang="en-US" altLang="zh-TW" sz="1100" kern="1200" dirty="0">
                <a:solidFill>
                  <a:prstClr val="white"/>
                </a:solidFill>
                <a:ea typeface="微軟正黑體" panose="020B0604030504040204" pitchFamily="34" charset="-120"/>
                <a:cs typeface="+mn-cs"/>
              </a:rPr>
              <a:t>CIFS/SMB </a:t>
            </a:r>
            <a:r>
              <a:rPr lang="zh-TW" altLang="en-US" sz="1100" kern="1200" dirty="0">
                <a:solidFill>
                  <a:prstClr val="white"/>
                </a:solidFill>
                <a:ea typeface="微軟正黑體" panose="020B0604030504040204" pitchFamily="34" charset="-120"/>
                <a:cs typeface="+mn-cs"/>
              </a:rPr>
              <a:t>通訊協定的遠端伺服器。透過 </a:t>
            </a:r>
            <a:r>
              <a:rPr lang="en-US" altLang="zh-TW" sz="1100" kern="1200" dirty="0">
                <a:solidFill>
                  <a:prstClr val="white"/>
                </a:solidFill>
                <a:ea typeface="微軟正黑體" panose="020B0604030504040204" pitchFamily="34" charset="-120"/>
                <a:cs typeface="+mn-cs"/>
              </a:rPr>
              <a:t>HBS3 </a:t>
            </a:r>
            <a:r>
              <a:rPr lang="zh-TW" altLang="en-US" sz="1100" kern="1200" dirty="0">
                <a:solidFill>
                  <a:prstClr val="white"/>
                </a:solidFill>
                <a:ea typeface="微軟正黑體" panose="020B0604030504040204" pitchFamily="34" charset="-120"/>
                <a:cs typeface="+mn-cs"/>
              </a:rPr>
              <a:t>輕鬆實現備份 </a:t>
            </a:r>
            <a:r>
              <a:rPr lang="en-US" altLang="zh-TW" sz="1100" kern="1200" dirty="0">
                <a:solidFill>
                  <a:prstClr val="white"/>
                </a:solidFill>
                <a:ea typeface="微軟正黑體" panose="020B0604030504040204" pitchFamily="34" charset="-120"/>
                <a:cs typeface="+mn-cs"/>
              </a:rPr>
              <a:t>3-2-1</a:t>
            </a:r>
            <a:r>
              <a:rPr lang="zh-TW" altLang="en-US" sz="1100" kern="1200" dirty="0">
                <a:solidFill>
                  <a:prstClr val="white"/>
                </a:solidFill>
                <a:ea typeface="微軟正黑體" panose="020B0604030504040204" pitchFamily="34" charset="-120"/>
                <a:cs typeface="+mn-cs"/>
              </a:rPr>
              <a:t>。</a:t>
            </a:r>
            <a:endParaRPr lang="en-US" altLang="zh-TW" sz="1100" kern="1200" dirty="0">
              <a:solidFill>
                <a:prstClr val="white"/>
              </a:solidFill>
              <a:ea typeface="微軟正黑體" panose="020B0604030504040204" pitchFamily="34" charset="-120"/>
              <a:cs typeface="+mn-cs"/>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altLang="zh-TW" sz="1100" kern="1200" dirty="0">
                <a:solidFill>
                  <a:prstClr val="white"/>
                </a:solidFill>
                <a:ea typeface="微軟正黑體" panose="020B0604030504040204" pitchFamily="34" charset="-120"/>
                <a:cs typeface="+mn-cs"/>
              </a:rPr>
              <a:t>HBS3 (Hybrid Backup Sync) is a data backup, synchronization, and recovery solution that enables two-way backup, recovery, and data synchronization to local, remote, or cloud storage. It supports various communication protocols such as RTRR, </a:t>
            </a:r>
            <a:r>
              <a:rPr lang="en-US" altLang="zh-TW" sz="1100" kern="1200" dirty="0" err="1">
                <a:solidFill>
                  <a:prstClr val="white"/>
                </a:solidFill>
                <a:ea typeface="微軟正黑體" panose="020B0604030504040204" pitchFamily="34" charset="-120"/>
                <a:cs typeface="+mn-cs"/>
              </a:rPr>
              <a:t>Rsync</a:t>
            </a:r>
            <a:r>
              <a:rPr lang="en-US" altLang="zh-TW" sz="1100" kern="1200" dirty="0">
                <a:solidFill>
                  <a:prstClr val="white"/>
                </a:solidFill>
                <a:ea typeface="微軟正黑體" panose="020B0604030504040204" pitchFamily="34" charset="-120"/>
                <a:cs typeface="+mn-cs"/>
              </a:rPr>
              <a:t>, FTP, WebDAV, and CIFS/SMB for remote servers. With HBS3, achieving the 3-2-1 backup strategy becomes effortless.</a:t>
            </a:r>
            <a:endParaRPr lang="zh-TW" altLang="en-US" sz="1100" kern="1200" dirty="0">
              <a:solidFill>
                <a:prstClr val="white"/>
              </a:solidFill>
              <a:ea typeface="微軟正黑體" panose="020B0604030504040204" pitchFamily="34" charset="-120"/>
              <a:cs typeface="+mn-cs"/>
            </a:endParaRPr>
          </a:p>
          <a:p>
            <a:endParaRPr lang="en-US" altLang="zh-TW"/>
          </a:p>
          <a:p>
            <a:endParaRPr lang="zh-TW"/>
          </a:p>
        </p:txBody>
      </p:sp>
      <p:sp>
        <p:nvSpPr>
          <p:cNvPr id="4" name="投影片編號版面配置區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D8B474-CBEC-484E-B6A8-6236E8C35805}" type="slidenum">
              <a:rPr kumimoji="0" lang="zh-TW" altLang="en-US" sz="1200" b="0" i="0" u="none" strike="noStrike" kern="1200" cap="none" spc="0" normalizeH="0" baseline="0" noProof="0" smtClean="0">
                <a:ln>
                  <a:noFill/>
                </a:ln>
                <a:solidFill>
                  <a:prstClr val="black"/>
                </a:solidFill>
                <a:effectLst/>
                <a:uLnTx/>
                <a:uFillTx/>
                <a:latin typeface="Calibri" panose="020F0502020204030204"/>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zh-TW" altLang="en-US" sz="1200" b="0" i="0" u="none" strike="noStrike" kern="1200" cap="none" spc="0" normalizeH="0" baseline="0" noProof="0">
              <a:ln>
                <a:noFill/>
              </a:ln>
              <a:solidFill>
                <a:prstClr val="black"/>
              </a:solidFill>
              <a:effectLst/>
              <a:uLnTx/>
              <a:uFillTx/>
              <a:latin typeface="Calibri" panose="020F0502020204030204"/>
              <a:ea typeface="新細明體" panose="02020500000000000000" pitchFamily="18" charset="-120"/>
              <a:cs typeface="+mn-cs"/>
            </a:endParaRPr>
          </a:p>
        </p:txBody>
      </p:sp>
    </p:spTree>
    <p:extLst>
      <p:ext uri="{BB962C8B-B14F-4D97-AF65-F5344CB8AC3E}">
        <p14:creationId xmlns:p14="http://schemas.microsoft.com/office/powerpoint/2010/main" val="36671929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0" indent="0">
              <a:lnSpc>
                <a:spcPct val="130000"/>
              </a:lnSpc>
              <a:spcBef>
                <a:spcPts val="600"/>
              </a:spcBef>
              <a:buNone/>
            </a:pPr>
            <a:r>
              <a:rPr lang="en-US">
                <a:latin typeface="Calibri"/>
                <a:cs typeface="Calibri"/>
              </a:rPr>
              <a:t>NAS</a:t>
            </a:r>
            <a:r>
              <a:rPr lang="zh-CN" altLang="en-US">
                <a:latin typeface="Calibri"/>
                <a:cs typeface="Calibri"/>
              </a:rPr>
              <a:t>資料儲存的基底，就是儲存寶貴資料的磁碟，除了注重備分外，長時間使用後的磁碟健康度也是會隨著時間遞減，這時就有個好幫手，可透過</a:t>
            </a:r>
            <a:r>
              <a:rPr lang="en-US" altLang="zh-TW"/>
              <a:t>ULINK</a:t>
            </a:r>
            <a:r>
              <a:rPr lang="zh-TW"/>
              <a:t>雲端的智能磁碟健康分析的</a:t>
            </a:r>
            <a:r>
              <a:rPr lang="en-US" altLang="zh-TW"/>
              <a:t>DA</a:t>
            </a:r>
            <a:r>
              <a:rPr lang="zh-TW"/>
              <a:t> </a:t>
            </a:r>
            <a:r>
              <a:rPr lang="en-US" altLang="zh-TW"/>
              <a:t>Drive</a:t>
            </a:r>
            <a:r>
              <a:rPr lang="zh-TW"/>
              <a:t> </a:t>
            </a:r>
            <a:r>
              <a:rPr lang="en-US" altLang="zh-TW"/>
              <a:t>Analyzer</a:t>
            </a:r>
            <a:r>
              <a:rPr lang="zh-TW"/>
              <a:t>來進行磁碟的故障預測，可及早預測出即將故障的磁碟，讓我們可以及早的進行因應，確保資料不致遺失。另</a:t>
            </a:r>
            <a:r>
              <a:rPr lang="zh-TW" altLang="en-US"/>
              <a:t>外</a:t>
            </a:r>
            <a:r>
              <a:rPr lang="zh-TW" b="1"/>
              <a:t>每台N</a:t>
            </a:r>
            <a:r>
              <a:rPr lang="en-US" b="1"/>
              <a:t>AS</a:t>
            </a:r>
            <a:r>
              <a:rPr lang="zh-TW" b="1"/>
              <a:t>可免費進行</a:t>
            </a:r>
            <a:r>
              <a:rPr lang="en-US" b="1"/>
              <a:t>1</a:t>
            </a:r>
            <a:r>
              <a:rPr lang="zh-TW" b="1"/>
              <a:t>個磁碟預測，更可以付費訂閱額外的磁碟加強防護力</a:t>
            </a:r>
            <a:endParaRPr lang="zh-TW"/>
          </a:p>
          <a:p>
            <a:pPr>
              <a:buNone/>
            </a:pPr>
            <a:endParaRPr lang="zh-TW" altLang="en-US"/>
          </a:p>
          <a:p>
            <a:pPr>
              <a:buNone/>
            </a:pPr>
            <a:r>
              <a:rPr lang="en-US" altLang="zh-TW"/>
              <a:t>The</a:t>
            </a:r>
            <a:r>
              <a:rPr lang="zh-TW"/>
              <a:t> </a:t>
            </a:r>
            <a:r>
              <a:rPr lang="en-US" altLang="zh-TW"/>
              <a:t>most</a:t>
            </a:r>
            <a:r>
              <a:rPr lang="zh-TW"/>
              <a:t> </a:t>
            </a:r>
            <a:r>
              <a:rPr lang="en-US" altLang="zh-TW"/>
              <a:t>valuable</a:t>
            </a:r>
            <a:r>
              <a:rPr lang="zh-TW"/>
              <a:t> </a:t>
            </a:r>
            <a:r>
              <a:rPr lang="en-US" altLang="zh-TW"/>
              <a:t>data</a:t>
            </a:r>
            <a:r>
              <a:rPr lang="zh-TW"/>
              <a:t> </a:t>
            </a:r>
            <a:r>
              <a:rPr lang="en-US" altLang="zh-TW"/>
              <a:t>on</a:t>
            </a:r>
            <a:r>
              <a:rPr lang="zh-TW"/>
              <a:t> </a:t>
            </a:r>
            <a:r>
              <a:rPr lang="en-US" altLang="zh-TW"/>
              <a:t>the</a:t>
            </a:r>
            <a:r>
              <a:rPr lang="zh-TW"/>
              <a:t> </a:t>
            </a:r>
            <a:r>
              <a:rPr lang="en-US" altLang="zh-TW"/>
              <a:t>disk</a:t>
            </a:r>
            <a:r>
              <a:rPr lang="zh-TW"/>
              <a:t> </a:t>
            </a:r>
            <a:r>
              <a:rPr lang="en-US" altLang="zh-TW"/>
              <a:t>base</a:t>
            </a:r>
            <a:r>
              <a:rPr lang="zh-TW"/>
              <a:t>d</a:t>
            </a:r>
            <a:r>
              <a:rPr lang="zh-TW" altLang="en-US"/>
              <a:t> </a:t>
            </a:r>
            <a:r>
              <a:rPr lang="zh-TW"/>
              <a:t>o</a:t>
            </a:r>
            <a:r>
              <a:rPr lang="en-US" altLang="zh-TW"/>
              <a:t>n</a:t>
            </a:r>
            <a:r>
              <a:rPr lang="zh-TW" altLang="en-US"/>
              <a:t> </a:t>
            </a:r>
            <a:r>
              <a:rPr lang="en-US" altLang="zh-TW"/>
              <a:t>t</a:t>
            </a:r>
            <a:r>
              <a:rPr lang="zh-TW"/>
              <a:t>h</a:t>
            </a:r>
            <a:r>
              <a:rPr lang="en-US" altLang="zh-TW"/>
              <a:t>e</a:t>
            </a:r>
            <a:r>
              <a:rPr lang="zh-TW" altLang="en-US"/>
              <a:t> </a:t>
            </a:r>
            <a:r>
              <a:rPr lang="en-US" altLang="zh-TW"/>
              <a:t>NA</a:t>
            </a:r>
            <a:r>
              <a:rPr lang="zh-TW"/>
              <a:t>S</a:t>
            </a:r>
            <a:r>
              <a:rPr lang="en-US" altLang="zh-TW"/>
              <a:t>.</a:t>
            </a:r>
            <a:r>
              <a:rPr lang="zh-TW"/>
              <a:t> I</a:t>
            </a:r>
            <a:r>
              <a:rPr lang="en-US" altLang="zh-TW"/>
              <a:t>n</a:t>
            </a:r>
            <a:r>
              <a:rPr lang="zh-TW" altLang="en-US"/>
              <a:t> </a:t>
            </a:r>
            <a:r>
              <a:rPr lang="en-US" altLang="zh-TW" err="1"/>
              <a:t>additi</a:t>
            </a:r>
            <a:r>
              <a:rPr lang="zh-TW"/>
              <a:t>o</a:t>
            </a:r>
            <a:r>
              <a:rPr lang="en-US" altLang="zh-TW"/>
              <a:t>n</a:t>
            </a:r>
            <a:r>
              <a:rPr lang="zh-TW" altLang="en-US"/>
              <a:t> </a:t>
            </a:r>
            <a:r>
              <a:rPr lang="zh-TW"/>
              <a:t>t</a:t>
            </a:r>
            <a:r>
              <a:rPr lang="en-US" altLang="zh-TW"/>
              <a:t>o</a:t>
            </a:r>
            <a:r>
              <a:rPr lang="zh-TW" altLang="en-US"/>
              <a:t> </a:t>
            </a:r>
            <a:r>
              <a:rPr lang="en-US" altLang="zh-TW" err="1"/>
              <a:t>focusi</a:t>
            </a:r>
            <a:r>
              <a:rPr lang="zh-TW"/>
              <a:t>n</a:t>
            </a:r>
            <a:r>
              <a:rPr lang="en-US" altLang="zh-TW"/>
              <a:t>g</a:t>
            </a:r>
            <a:r>
              <a:rPr lang="zh-TW" altLang="en-US"/>
              <a:t> </a:t>
            </a:r>
            <a:r>
              <a:rPr lang="zh-TW"/>
              <a:t>o</a:t>
            </a:r>
            <a:r>
              <a:rPr lang="en-US" altLang="zh-TW"/>
              <a:t>n</a:t>
            </a:r>
            <a:r>
              <a:rPr lang="zh-TW" altLang="en-US"/>
              <a:t> </a:t>
            </a:r>
            <a:r>
              <a:rPr lang="en-US" altLang="zh-TW" err="1"/>
              <a:t>backu</a:t>
            </a:r>
            <a:r>
              <a:rPr lang="zh-TW"/>
              <a:t>p</a:t>
            </a:r>
            <a:r>
              <a:rPr lang="en-US" altLang="zh-TW"/>
              <a:t>,</a:t>
            </a:r>
            <a:r>
              <a:rPr lang="zh-TW"/>
              <a:t> </a:t>
            </a:r>
            <a:r>
              <a:rPr lang="en-US" altLang="zh-TW"/>
              <a:t>t</a:t>
            </a:r>
            <a:r>
              <a:rPr lang="zh-TW"/>
              <a:t>h</a:t>
            </a:r>
            <a:r>
              <a:rPr lang="en-US" altLang="zh-TW"/>
              <a:t>e</a:t>
            </a:r>
            <a:r>
              <a:rPr lang="zh-TW" altLang="en-US"/>
              <a:t> </a:t>
            </a:r>
            <a:r>
              <a:rPr lang="en-US" altLang="zh-TW"/>
              <a:t>heal</a:t>
            </a:r>
            <a:r>
              <a:rPr lang="zh-TW"/>
              <a:t>t</a:t>
            </a:r>
            <a:r>
              <a:rPr lang="en-US" altLang="zh-TW"/>
              <a:t>h</a:t>
            </a:r>
            <a:r>
              <a:rPr lang="zh-TW" altLang="en-US"/>
              <a:t> </a:t>
            </a:r>
            <a:r>
              <a:rPr lang="zh-TW"/>
              <a:t>o</a:t>
            </a:r>
            <a:r>
              <a:rPr lang="en-US" altLang="zh-TW"/>
              <a:t>f</a:t>
            </a:r>
            <a:r>
              <a:rPr lang="zh-TW" altLang="en-US"/>
              <a:t> </a:t>
            </a:r>
            <a:r>
              <a:rPr lang="en-US" altLang="zh-TW"/>
              <a:t>t</a:t>
            </a:r>
            <a:r>
              <a:rPr lang="zh-TW"/>
              <a:t>h</a:t>
            </a:r>
            <a:r>
              <a:rPr lang="en-US" altLang="zh-TW"/>
              <a:t>e</a:t>
            </a:r>
            <a:r>
              <a:rPr lang="zh-TW" altLang="en-US"/>
              <a:t> </a:t>
            </a:r>
            <a:r>
              <a:rPr lang="en-US" altLang="zh-TW"/>
              <a:t>di</a:t>
            </a:r>
            <a:r>
              <a:rPr lang="zh-TW"/>
              <a:t>s</a:t>
            </a:r>
            <a:r>
              <a:rPr lang="en-US" altLang="zh-TW"/>
              <a:t>k</a:t>
            </a:r>
            <a:r>
              <a:rPr lang="zh-TW" altLang="en-US"/>
              <a:t> </a:t>
            </a:r>
            <a:r>
              <a:rPr lang="en-US" altLang="zh-TW"/>
              <a:t>aft</a:t>
            </a:r>
            <a:r>
              <a:rPr lang="zh-TW"/>
              <a:t>e</a:t>
            </a:r>
            <a:r>
              <a:rPr lang="en-US" altLang="zh-TW"/>
              <a:t>r</a:t>
            </a:r>
            <a:r>
              <a:rPr lang="zh-TW" altLang="en-US"/>
              <a:t> </a:t>
            </a:r>
            <a:r>
              <a:rPr lang="en-US" altLang="zh-TW"/>
              <a:t>long-</a:t>
            </a:r>
            <a:r>
              <a:rPr lang="en-US" altLang="zh-TW" err="1"/>
              <a:t>te</a:t>
            </a:r>
            <a:r>
              <a:rPr lang="zh-TW"/>
              <a:t>r</a:t>
            </a:r>
            <a:r>
              <a:rPr lang="en-US" altLang="zh-TW"/>
              <a:t>m</a:t>
            </a:r>
            <a:r>
              <a:rPr lang="zh-TW" altLang="en-US"/>
              <a:t> </a:t>
            </a:r>
            <a:r>
              <a:rPr lang="en-US" altLang="zh-TW"/>
              <a:t>u</a:t>
            </a:r>
            <a:r>
              <a:rPr lang="zh-TW"/>
              <a:t>s</a:t>
            </a:r>
            <a:r>
              <a:rPr lang="en-US" altLang="zh-TW"/>
              <a:t>e</a:t>
            </a:r>
            <a:r>
              <a:rPr lang="zh-TW" altLang="en-US"/>
              <a:t> </a:t>
            </a:r>
            <a:r>
              <a:rPr lang="en-US" altLang="zh-TW" err="1"/>
              <a:t>wi</a:t>
            </a:r>
            <a:r>
              <a:rPr lang="zh-TW"/>
              <a:t>l</a:t>
            </a:r>
            <a:r>
              <a:rPr lang="en-US" altLang="zh-TW"/>
              <a:t>l</a:t>
            </a:r>
            <a:r>
              <a:rPr lang="zh-TW" altLang="en-US"/>
              <a:t> </a:t>
            </a:r>
            <a:r>
              <a:rPr lang="en-US" altLang="zh-TW" err="1"/>
              <a:t>decrea</a:t>
            </a:r>
            <a:r>
              <a:rPr lang="zh-TW"/>
              <a:t>s</a:t>
            </a:r>
            <a:r>
              <a:rPr lang="en-US" altLang="zh-TW"/>
              <a:t>e</a:t>
            </a:r>
            <a:r>
              <a:rPr lang="zh-TW" altLang="en-US"/>
              <a:t> </a:t>
            </a:r>
            <a:r>
              <a:rPr lang="en-US" altLang="zh-TW" err="1"/>
              <a:t>ov</a:t>
            </a:r>
            <a:r>
              <a:rPr lang="zh-TW"/>
              <a:t>e</a:t>
            </a:r>
            <a:r>
              <a:rPr lang="en-US" altLang="zh-TW"/>
              <a:t>r</a:t>
            </a:r>
            <a:r>
              <a:rPr lang="zh-TW" altLang="en-US"/>
              <a:t> </a:t>
            </a:r>
            <a:r>
              <a:rPr lang="en-US" altLang="zh-TW" err="1"/>
              <a:t>tim</a:t>
            </a:r>
            <a:r>
              <a:rPr lang="zh-TW"/>
              <a:t>e</a:t>
            </a:r>
            <a:r>
              <a:rPr lang="en-US" altLang="zh-TW"/>
              <a:t>.</a:t>
            </a:r>
            <a:r>
              <a:rPr lang="zh-TW"/>
              <a:t> A</a:t>
            </a:r>
            <a:r>
              <a:rPr lang="en-US" altLang="zh-TW"/>
              <a:t>t</a:t>
            </a:r>
            <a:r>
              <a:rPr lang="zh-TW" altLang="en-US"/>
              <a:t> </a:t>
            </a:r>
            <a:r>
              <a:rPr lang="en-US" altLang="zh-TW" err="1"/>
              <a:t>th</a:t>
            </a:r>
            <a:r>
              <a:rPr lang="zh-TW"/>
              <a:t>i</a:t>
            </a:r>
            <a:r>
              <a:rPr lang="en-US" altLang="zh-TW"/>
              <a:t>s</a:t>
            </a:r>
            <a:r>
              <a:rPr lang="zh-TW" altLang="en-US"/>
              <a:t> </a:t>
            </a:r>
            <a:r>
              <a:rPr lang="en-US" altLang="zh-TW" err="1"/>
              <a:t>tim</a:t>
            </a:r>
            <a:r>
              <a:rPr lang="zh-TW"/>
              <a:t>e</a:t>
            </a:r>
            <a:r>
              <a:rPr lang="en-US" altLang="zh-TW"/>
              <a:t>,</a:t>
            </a:r>
            <a:r>
              <a:rPr lang="zh-TW"/>
              <a:t> </a:t>
            </a:r>
            <a:r>
              <a:rPr lang="en-US" altLang="zh-TW"/>
              <a:t>the</a:t>
            </a:r>
            <a:r>
              <a:rPr lang="zh-TW"/>
              <a:t>r</a:t>
            </a:r>
            <a:r>
              <a:rPr lang="en-US" altLang="zh-TW"/>
              <a:t>e</a:t>
            </a:r>
            <a:r>
              <a:rPr lang="zh-TW" altLang="en-US"/>
              <a:t> </a:t>
            </a:r>
            <a:r>
              <a:rPr lang="zh-TW"/>
              <a:t>i</a:t>
            </a:r>
            <a:r>
              <a:rPr lang="en-US" altLang="zh-TW"/>
              <a:t>s</a:t>
            </a:r>
            <a:r>
              <a:rPr lang="zh-TW"/>
              <a:t> </a:t>
            </a:r>
            <a:r>
              <a:rPr lang="en-US" altLang="zh-TW"/>
              <a:t>a</a:t>
            </a:r>
            <a:r>
              <a:rPr lang="zh-TW"/>
              <a:t> </a:t>
            </a:r>
            <a:r>
              <a:rPr lang="en-US" altLang="zh-TW"/>
              <a:t>go</a:t>
            </a:r>
            <a:r>
              <a:rPr lang="zh-TW"/>
              <a:t>o</a:t>
            </a:r>
            <a:r>
              <a:rPr lang="en-US" altLang="zh-TW"/>
              <a:t>d</a:t>
            </a:r>
            <a:r>
              <a:rPr lang="zh-TW" altLang="en-US"/>
              <a:t> </a:t>
            </a:r>
            <a:r>
              <a:rPr lang="en-US" altLang="zh-TW" err="1"/>
              <a:t>helpe</a:t>
            </a:r>
            <a:r>
              <a:rPr lang="zh-TW"/>
              <a:t>r</a:t>
            </a:r>
            <a:r>
              <a:rPr lang="en-US" altLang="zh-TW"/>
              <a:t>.</a:t>
            </a:r>
            <a:r>
              <a:rPr lang="zh-TW"/>
              <a:t> </a:t>
            </a:r>
            <a:r>
              <a:rPr lang="en-US" altLang="zh-TW"/>
              <a:t>Y</a:t>
            </a:r>
            <a:r>
              <a:rPr lang="zh-TW"/>
              <a:t>o</a:t>
            </a:r>
            <a:r>
              <a:rPr lang="en-US" altLang="zh-TW"/>
              <a:t>u</a:t>
            </a:r>
            <a:r>
              <a:rPr lang="zh-TW" altLang="en-US"/>
              <a:t> </a:t>
            </a:r>
            <a:r>
              <a:rPr lang="en-US" altLang="zh-TW"/>
              <a:t>c</a:t>
            </a:r>
            <a:r>
              <a:rPr lang="zh-TW"/>
              <a:t>a</a:t>
            </a:r>
            <a:r>
              <a:rPr lang="en-US" altLang="zh-TW"/>
              <a:t>n</a:t>
            </a:r>
            <a:r>
              <a:rPr lang="zh-TW" altLang="en-US"/>
              <a:t> </a:t>
            </a:r>
            <a:r>
              <a:rPr lang="en-US" altLang="zh-TW"/>
              <a:t>u</a:t>
            </a:r>
            <a:r>
              <a:rPr lang="zh-TW"/>
              <a:t>s</a:t>
            </a:r>
            <a:r>
              <a:rPr lang="en-US" altLang="zh-TW"/>
              <a:t>e</a:t>
            </a:r>
            <a:r>
              <a:rPr lang="zh-TW" altLang="en-US"/>
              <a:t> </a:t>
            </a:r>
            <a:r>
              <a:rPr lang="en-US" altLang="zh-TW"/>
              <a:t>t</a:t>
            </a:r>
            <a:r>
              <a:rPr lang="zh-TW"/>
              <a:t>h</a:t>
            </a:r>
            <a:r>
              <a:rPr lang="en-US" altLang="zh-TW"/>
              <a:t>e</a:t>
            </a:r>
            <a:r>
              <a:rPr lang="zh-TW" altLang="en-US"/>
              <a:t> </a:t>
            </a:r>
            <a:r>
              <a:rPr lang="zh-TW"/>
              <a:t>A</a:t>
            </a:r>
            <a:r>
              <a:rPr lang="en-US" altLang="zh-TW"/>
              <a:t>I</a:t>
            </a:r>
            <a:r>
              <a:rPr lang="zh-TW" altLang="en-US"/>
              <a:t> </a:t>
            </a:r>
            <a:r>
              <a:rPr lang="en-US" altLang="zh-TW"/>
              <a:t>di</a:t>
            </a:r>
            <a:r>
              <a:rPr lang="zh-TW"/>
              <a:t>s</a:t>
            </a:r>
            <a:r>
              <a:rPr lang="en-US" altLang="zh-TW"/>
              <a:t>k</a:t>
            </a:r>
            <a:r>
              <a:rPr lang="zh-TW" altLang="en-US"/>
              <a:t> </a:t>
            </a:r>
            <a:r>
              <a:rPr lang="en-US" altLang="zh-TW"/>
              <a:t>Heal</a:t>
            </a:r>
            <a:r>
              <a:rPr lang="zh-TW"/>
              <a:t>t</a:t>
            </a:r>
            <a:r>
              <a:rPr lang="en-US" altLang="zh-TW"/>
              <a:t>h</a:t>
            </a:r>
            <a:r>
              <a:rPr lang="zh-TW" altLang="en-US"/>
              <a:t> </a:t>
            </a:r>
            <a:r>
              <a:rPr lang="en-US" altLang="zh-TW" err="1"/>
              <a:t>analys</a:t>
            </a:r>
            <a:r>
              <a:rPr lang="zh-TW"/>
              <a:t>i</a:t>
            </a:r>
            <a:r>
              <a:rPr lang="en-US" altLang="zh-TW"/>
              <a:t>s</a:t>
            </a:r>
            <a:r>
              <a:rPr lang="zh-TW" altLang="en-US"/>
              <a:t> </a:t>
            </a:r>
            <a:r>
              <a:rPr lang="en-US" altLang="zh-TW"/>
              <a:t>to</a:t>
            </a:r>
            <a:r>
              <a:rPr lang="zh-TW"/>
              <a:t>o</a:t>
            </a:r>
            <a:r>
              <a:rPr lang="en-US" altLang="zh-TW"/>
              <a:t>l</a:t>
            </a:r>
            <a:r>
              <a:rPr lang="zh-TW" altLang="en-US"/>
              <a:t> </a:t>
            </a:r>
            <a:r>
              <a:rPr lang="zh-TW"/>
              <a:t>b</a:t>
            </a:r>
            <a:r>
              <a:rPr lang="en-US" altLang="zh-TW"/>
              <a:t>y</a:t>
            </a:r>
            <a:r>
              <a:rPr lang="zh-TW" altLang="en-US"/>
              <a:t> </a:t>
            </a:r>
            <a:r>
              <a:rPr lang="en-US" altLang="zh-TW"/>
              <a:t>ULI</a:t>
            </a:r>
            <a:r>
              <a:rPr lang="zh-TW"/>
              <a:t>N</a:t>
            </a:r>
            <a:r>
              <a:rPr lang="en-US" altLang="zh-TW"/>
              <a:t>K</a:t>
            </a:r>
            <a:r>
              <a:rPr lang="zh-TW" altLang="en-US"/>
              <a:t> </a:t>
            </a:r>
            <a:r>
              <a:rPr lang="en-US" altLang="zh-TW"/>
              <a:t>clou</a:t>
            </a:r>
            <a:r>
              <a:rPr lang="zh-TW"/>
              <a:t>d</a:t>
            </a:r>
            <a:r>
              <a:rPr lang="en-US" altLang="zh-TW"/>
              <a:t>.</a:t>
            </a:r>
            <a:r>
              <a:rPr lang="zh-TW"/>
              <a:t> </a:t>
            </a:r>
            <a:r>
              <a:rPr lang="en-US" altLang="zh-TW"/>
              <a:t>T</a:t>
            </a:r>
            <a:r>
              <a:rPr lang="zh-TW"/>
              <a:t>h</a:t>
            </a:r>
            <a:r>
              <a:rPr lang="en-US" altLang="zh-TW"/>
              <a:t>e</a:t>
            </a:r>
            <a:r>
              <a:rPr lang="zh-TW" altLang="en-US"/>
              <a:t> </a:t>
            </a:r>
            <a:r>
              <a:rPr lang="zh-TW"/>
              <a:t>D</a:t>
            </a:r>
            <a:r>
              <a:rPr lang="en-US" altLang="zh-TW"/>
              <a:t>A</a:t>
            </a:r>
            <a:r>
              <a:rPr lang="zh-TW" altLang="en-US"/>
              <a:t> </a:t>
            </a:r>
            <a:r>
              <a:rPr lang="en-US" altLang="zh-TW" err="1"/>
              <a:t>Dri</a:t>
            </a:r>
            <a:r>
              <a:rPr lang="zh-TW"/>
              <a:t>v</a:t>
            </a:r>
            <a:r>
              <a:rPr lang="en-US" altLang="zh-TW"/>
              <a:t>e</a:t>
            </a:r>
            <a:r>
              <a:rPr lang="zh-TW" altLang="en-US"/>
              <a:t> </a:t>
            </a:r>
            <a:r>
              <a:rPr lang="en-US" altLang="zh-TW" err="1"/>
              <a:t>Analyz</a:t>
            </a:r>
            <a:r>
              <a:rPr lang="zh-TW"/>
              <a:t>e</a:t>
            </a:r>
            <a:r>
              <a:rPr lang="en-US" altLang="zh-TW"/>
              <a:t>r</a:t>
            </a:r>
            <a:r>
              <a:rPr lang="zh-TW" altLang="en-US"/>
              <a:t> </a:t>
            </a:r>
            <a:r>
              <a:rPr lang="en-US" altLang="zh-TW"/>
              <a:t>f</a:t>
            </a:r>
            <a:r>
              <a:rPr lang="zh-TW"/>
              <a:t>o</a:t>
            </a:r>
            <a:r>
              <a:rPr lang="en-US" altLang="zh-TW"/>
              <a:t>r</a:t>
            </a:r>
            <a:r>
              <a:rPr lang="zh-TW" altLang="en-US"/>
              <a:t> </a:t>
            </a:r>
            <a:r>
              <a:rPr lang="en-US" altLang="zh-TW"/>
              <a:t>di</a:t>
            </a:r>
            <a:r>
              <a:rPr lang="zh-TW"/>
              <a:t>s</a:t>
            </a:r>
            <a:r>
              <a:rPr lang="en-US" altLang="zh-TW"/>
              <a:t>k</a:t>
            </a:r>
            <a:r>
              <a:rPr lang="zh-TW" altLang="en-US"/>
              <a:t> </a:t>
            </a:r>
            <a:r>
              <a:rPr lang="en-US" altLang="zh-TW"/>
              <a:t>heal</a:t>
            </a:r>
            <a:r>
              <a:rPr lang="zh-TW"/>
              <a:t>t</a:t>
            </a:r>
            <a:r>
              <a:rPr lang="en-US" altLang="zh-TW"/>
              <a:t>h</a:t>
            </a:r>
            <a:r>
              <a:rPr lang="zh-TW" altLang="en-US"/>
              <a:t> </a:t>
            </a:r>
            <a:r>
              <a:rPr lang="en-US" altLang="zh-TW" err="1"/>
              <a:t>analys</a:t>
            </a:r>
            <a:r>
              <a:rPr lang="zh-TW"/>
              <a:t>i</a:t>
            </a:r>
            <a:r>
              <a:rPr lang="en-US" altLang="zh-TW"/>
              <a:t>s</a:t>
            </a:r>
            <a:r>
              <a:rPr lang="zh-TW" altLang="en-US"/>
              <a:t> </a:t>
            </a:r>
            <a:r>
              <a:rPr lang="en-US" altLang="zh-TW"/>
              <a:t>c</a:t>
            </a:r>
            <a:r>
              <a:rPr lang="zh-TW"/>
              <a:t>a</a:t>
            </a:r>
            <a:r>
              <a:rPr lang="en-US" altLang="zh-TW"/>
              <a:t>n</a:t>
            </a:r>
            <a:r>
              <a:rPr lang="zh-TW" altLang="en-US"/>
              <a:t> </a:t>
            </a:r>
            <a:r>
              <a:rPr lang="en-US" altLang="zh-TW" err="1"/>
              <a:t>predi</a:t>
            </a:r>
            <a:r>
              <a:rPr lang="zh-TW"/>
              <a:t>c</a:t>
            </a:r>
            <a:r>
              <a:rPr lang="en-US" altLang="zh-TW"/>
              <a:t>t</a:t>
            </a:r>
            <a:r>
              <a:rPr lang="zh-TW" altLang="en-US"/>
              <a:t> </a:t>
            </a:r>
            <a:r>
              <a:rPr lang="en-US" altLang="zh-TW"/>
              <a:t>t</a:t>
            </a:r>
            <a:r>
              <a:rPr lang="zh-TW"/>
              <a:t>h</a:t>
            </a:r>
            <a:r>
              <a:rPr lang="en-US" altLang="zh-TW"/>
              <a:t>e</a:t>
            </a:r>
            <a:r>
              <a:rPr lang="zh-TW" altLang="en-US"/>
              <a:t> </a:t>
            </a:r>
            <a:r>
              <a:rPr lang="en-US" altLang="zh-TW" err="1"/>
              <a:t>failu</a:t>
            </a:r>
            <a:r>
              <a:rPr lang="zh-TW"/>
              <a:t>r</a:t>
            </a:r>
            <a:r>
              <a:rPr lang="en-US" altLang="zh-TW"/>
              <a:t>e</a:t>
            </a:r>
            <a:r>
              <a:rPr lang="zh-TW" altLang="en-US"/>
              <a:t> </a:t>
            </a:r>
            <a:r>
              <a:rPr lang="zh-TW"/>
              <a:t>o</a:t>
            </a:r>
            <a:r>
              <a:rPr lang="en-US" altLang="zh-TW"/>
              <a:t>f</a:t>
            </a:r>
            <a:r>
              <a:rPr lang="zh-TW" altLang="en-US"/>
              <a:t> </a:t>
            </a:r>
            <a:r>
              <a:rPr lang="en-US" altLang="zh-TW"/>
              <a:t>t</a:t>
            </a:r>
            <a:r>
              <a:rPr lang="zh-TW"/>
              <a:t>h</a:t>
            </a:r>
            <a:r>
              <a:rPr lang="en-US" altLang="zh-TW"/>
              <a:t>e</a:t>
            </a:r>
            <a:r>
              <a:rPr lang="zh-TW" altLang="en-US"/>
              <a:t> </a:t>
            </a:r>
            <a:r>
              <a:rPr lang="en-US" altLang="zh-TW"/>
              <a:t>dis</a:t>
            </a:r>
            <a:r>
              <a:rPr lang="zh-TW"/>
              <a:t>k</a:t>
            </a:r>
            <a:r>
              <a:rPr lang="en-US" altLang="zh-TW"/>
              <a:t>,</a:t>
            </a:r>
            <a:r>
              <a:rPr lang="zh-TW"/>
              <a:t> </a:t>
            </a:r>
            <a:r>
              <a:rPr lang="en-US" altLang="zh-TW"/>
              <a:t>which</a:t>
            </a:r>
            <a:r>
              <a:rPr lang="zh-TW" altLang="en-US"/>
              <a:t> </a:t>
            </a:r>
            <a:r>
              <a:rPr lang="en-US" altLang="zh-TW"/>
              <a:t>can</a:t>
            </a:r>
            <a:r>
              <a:rPr lang="zh-TW" altLang="en-US"/>
              <a:t> </a:t>
            </a:r>
            <a:r>
              <a:rPr lang="en-US" altLang="zh-TW"/>
              <a:t>predict</a:t>
            </a:r>
            <a:r>
              <a:rPr lang="zh-TW" altLang="en-US"/>
              <a:t> </a:t>
            </a:r>
            <a:r>
              <a:rPr lang="en-US" altLang="zh-TW"/>
              <a:t>the</a:t>
            </a:r>
            <a:r>
              <a:rPr lang="zh-TW" altLang="en-US"/>
              <a:t> </a:t>
            </a:r>
            <a:r>
              <a:rPr lang="en-US" altLang="zh-TW"/>
              <a:t>disk</a:t>
            </a:r>
            <a:r>
              <a:rPr lang="zh-TW" altLang="en-US"/>
              <a:t> </a:t>
            </a:r>
            <a:r>
              <a:rPr lang="en-US" altLang="zh-TW"/>
              <a:t>that</a:t>
            </a:r>
            <a:r>
              <a:rPr lang="zh-TW" altLang="en-US"/>
              <a:t> </a:t>
            </a:r>
            <a:r>
              <a:rPr lang="en-US" altLang="zh-TW"/>
              <a:t>is</a:t>
            </a:r>
            <a:r>
              <a:rPr lang="zh-TW" altLang="en-US"/>
              <a:t> </a:t>
            </a:r>
            <a:r>
              <a:rPr lang="en-US" altLang="zh-TW"/>
              <a:t>about</a:t>
            </a:r>
            <a:r>
              <a:rPr lang="zh-TW" altLang="en-US"/>
              <a:t> </a:t>
            </a:r>
            <a:r>
              <a:rPr lang="en-US" altLang="zh-TW"/>
              <a:t>to</a:t>
            </a:r>
            <a:r>
              <a:rPr lang="zh-TW" altLang="en-US"/>
              <a:t> </a:t>
            </a:r>
            <a:r>
              <a:rPr lang="en-US" altLang="zh-TW"/>
              <a:t>fail</a:t>
            </a:r>
            <a:r>
              <a:rPr lang="zh-TW" altLang="en-US"/>
              <a:t> </a:t>
            </a:r>
            <a:r>
              <a:rPr lang="en-US" altLang="zh-TW"/>
              <a:t>as</a:t>
            </a:r>
            <a:r>
              <a:rPr lang="zh-TW" altLang="en-US"/>
              <a:t> </a:t>
            </a:r>
            <a:r>
              <a:rPr lang="en-US" altLang="zh-TW"/>
              <a:t>soon</a:t>
            </a:r>
            <a:r>
              <a:rPr lang="zh-TW" altLang="en-US"/>
              <a:t> </a:t>
            </a:r>
            <a:r>
              <a:rPr lang="en-US" altLang="zh-TW"/>
              <a:t>as</a:t>
            </a:r>
            <a:r>
              <a:rPr lang="zh-TW" altLang="en-US"/>
              <a:t> </a:t>
            </a:r>
            <a:r>
              <a:rPr lang="en-US" altLang="zh-TW"/>
              <a:t>possible</a:t>
            </a:r>
            <a:r>
              <a:rPr lang="zh-TW" altLang="en-US"/>
              <a:t> </a:t>
            </a:r>
            <a:r>
              <a:rPr lang="en-US" altLang="zh-TW"/>
              <a:t>s</a:t>
            </a:r>
            <a:r>
              <a:rPr lang="zh-TW"/>
              <a:t>o</a:t>
            </a:r>
            <a:r>
              <a:rPr lang="zh-TW" altLang="en-US"/>
              <a:t> </a:t>
            </a:r>
            <a:r>
              <a:rPr lang="en-US" altLang="zh-TW" err="1"/>
              <a:t>tha</a:t>
            </a:r>
            <a:r>
              <a:rPr lang="zh-TW"/>
              <a:t>t</a:t>
            </a:r>
            <a:r>
              <a:rPr lang="zh-TW" altLang="en-US"/>
              <a:t> </a:t>
            </a:r>
            <a:r>
              <a:rPr lang="en-US" altLang="zh-TW"/>
              <a:t>w</a:t>
            </a:r>
            <a:r>
              <a:rPr lang="zh-TW"/>
              <a:t>e</a:t>
            </a:r>
            <a:r>
              <a:rPr lang="zh-TW" altLang="en-US"/>
              <a:t> </a:t>
            </a:r>
            <a:r>
              <a:rPr lang="en-US" altLang="zh-TW"/>
              <a:t>ca</a:t>
            </a:r>
            <a:r>
              <a:rPr lang="zh-TW"/>
              <a:t>n</a:t>
            </a:r>
            <a:r>
              <a:rPr lang="zh-TW" altLang="en-US"/>
              <a:t> </a:t>
            </a:r>
            <a:r>
              <a:rPr lang="en-US" altLang="zh-TW" err="1"/>
              <a:t>prepar</a:t>
            </a:r>
            <a:r>
              <a:rPr lang="zh-TW"/>
              <a:t>e</a:t>
            </a:r>
            <a:r>
              <a:rPr lang="zh-TW" altLang="en-US"/>
              <a:t> </a:t>
            </a:r>
            <a:r>
              <a:rPr lang="en-US" altLang="zh-TW" err="1"/>
              <a:t>th</a:t>
            </a:r>
            <a:r>
              <a:rPr lang="zh-TW"/>
              <a:t>e</a:t>
            </a:r>
            <a:r>
              <a:rPr lang="zh-TW" altLang="en-US"/>
              <a:t> </a:t>
            </a:r>
            <a:r>
              <a:rPr lang="en-US" altLang="zh-TW" err="1"/>
              <a:t>solutio</a:t>
            </a:r>
            <a:r>
              <a:rPr lang="zh-TW"/>
              <a:t>n</a:t>
            </a:r>
            <a:r>
              <a:rPr lang="zh-TW" altLang="en-US"/>
              <a:t> </a:t>
            </a:r>
            <a:r>
              <a:rPr lang="en-US" altLang="zh-TW"/>
              <a:t>earl</a:t>
            </a:r>
            <a:r>
              <a:rPr lang="zh-TW"/>
              <a:t>y</a:t>
            </a:r>
            <a:r>
              <a:rPr lang="zh-TW" altLang="en-US"/>
              <a:t> </a:t>
            </a:r>
            <a:r>
              <a:rPr lang="en-US" altLang="zh-TW"/>
              <a:t>to</a:t>
            </a:r>
            <a:r>
              <a:rPr lang="zh-TW"/>
              <a:t> </a:t>
            </a:r>
            <a:r>
              <a:rPr lang="en-US" altLang="zh-TW"/>
              <a:t>ensure</a:t>
            </a:r>
            <a:r>
              <a:rPr lang="zh-TW"/>
              <a:t> </a:t>
            </a:r>
            <a:r>
              <a:rPr lang="en-US" altLang="zh-TW"/>
              <a:t>that</a:t>
            </a:r>
            <a:r>
              <a:rPr lang="zh-TW"/>
              <a:t> </a:t>
            </a:r>
            <a:r>
              <a:rPr lang="en-US" altLang="zh-TW"/>
              <a:t>data</a:t>
            </a:r>
            <a:r>
              <a:rPr lang="zh-TW"/>
              <a:t> </a:t>
            </a:r>
            <a:r>
              <a:rPr lang="en-US" altLang="zh-TW"/>
              <a:t>wo</a:t>
            </a:r>
            <a:r>
              <a:rPr lang="zh-TW"/>
              <a:t>n</a:t>
            </a:r>
            <a:r>
              <a:rPr lang="en-US" altLang="zh-TW"/>
              <a:t>'t</a:t>
            </a:r>
            <a:r>
              <a:rPr lang="zh-TW" altLang="en-US"/>
              <a:t> </a:t>
            </a:r>
            <a:r>
              <a:rPr lang="zh-TW"/>
              <a:t>b</a:t>
            </a:r>
            <a:r>
              <a:rPr lang="en-US" altLang="zh-TW"/>
              <a:t>e</a:t>
            </a:r>
            <a:r>
              <a:rPr lang="zh-TW" altLang="en-US"/>
              <a:t> </a:t>
            </a:r>
            <a:r>
              <a:rPr lang="en-US" altLang="zh-TW"/>
              <a:t>los</a:t>
            </a:r>
            <a:r>
              <a:rPr lang="zh-TW"/>
              <a:t>t</a:t>
            </a:r>
            <a:r>
              <a:rPr lang="en-US" altLang="zh-TW"/>
              <a:t>. </a:t>
            </a:r>
            <a:r>
              <a:rPr lang="en-US"/>
              <a:t>Each NAS can perform one disk prediction for free, and you can also pay to subscribe to enhance protection for all Disk.</a:t>
            </a:r>
            <a:endParaRPr lang="zh-TW" altLang="en-US"/>
          </a:p>
          <a:p>
            <a:pPr>
              <a:buNone/>
            </a:pPr>
            <a:endParaRPr lang="zh-TW" altLang="en-US"/>
          </a:p>
        </p:txBody>
      </p:sp>
    </p:spTree>
    <p:extLst>
      <p:ext uri="{BB962C8B-B14F-4D97-AF65-F5344CB8AC3E}">
        <p14:creationId xmlns:p14="http://schemas.microsoft.com/office/powerpoint/2010/main" val="2836904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zh-CN" altLang="en-US"/>
              <a:t>資安是個重要的議題，</a:t>
            </a:r>
            <a:r>
              <a:rPr lang="en-US"/>
              <a:t>QNAP</a:t>
            </a:r>
            <a:r>
              <a:rPr lang="zh-CN" altLang="en-US"/>
              <a:t>的</a:t>
            </a:r>
            <a:r>
              <a:rPr lang="en-US"/>
              <a:t>Malware Remover</a:t>
            </a:r>
            <a:r>
              <a:rPr lang="zh-CN" altLang="en-US"/>
              <a:t>可以自動掃描</a:t>
            </a:r>
            <a:r>
              <a:rPr lang="en-US"/>
              <a:t>NAS</a:t>
            </a:r>
            <a:r>
              <a:rPr lang="zh-CN" altLang="en-US"/>
              <a:t>防範惡意軟體，若有受到感染的檔案，可立即清除。</a:t>
            </a:r>
            <a:endParaRPr lang="en-US"/>
          </a:p>
          <a:p>
            <a:pPr>
              <a:buNone/>
            </a:pPr>
            <a:r>
              <a:rPr lang="en-US" err="1"/>
              <a:t>QuFirewall</a:t>
            </a:r>
            <a:r>
              <a:rPr lang="zh-CN" altLang="en-US"/>
              <a:t>可保護</a:t>
            </a:r>
            <a:r>
              <a:rPr lang="en-US"/>
              <a:t>NAS</a:t>
            </a:r>
            <a:r>
              <a:rPr lang="zh-CN" altLang="en-US"/>
              <a:t>免受外部攻擊，可自行設定允許或不允許訪問的規則，可即時接收防火牆事件通知，安全狀況即時掌握</a:t>
            </a:r>
            <a:endParaRPr lang="en-US"/>
          </a:p>
          <a:p>
            <a:pPr>
              <a:buNone/>
            </a:pPr>
            <a:r>
              <a:rPr lang="en-US" err="1"/>
              <a:t>QuFirewall</a:t>
            </a:r>
            <a:r>
              <a:rPr lang="zh-CN" altLang="en-US"/>
              <a:t>就像一個門鎖，</a:t>
            </a:r>
            <a:r>
              <a:rPr lang="en-US"/>
              <a:t>Malware Remover</a:t>
            </a:r>
            <a:r>
              <a:rPr lang="zh-CN" altLang="en-US"/>
              <a:t>就像家裡的保全，雙重防護您的</a:t>
            </a:r>
            <a:r>
              <a:rPr lang="en-US"/>
              <a:t>NAS</a:t>
            </a:r>
          </a:p>
          <a:p>
            <a:pPr>
              <a:buNone/>
            </a:pPr>
            <a:r>
              <a:rPr lang="zh-CN"/>
              <a:t>Data security is an important issue. QNAP's Malware Remover can automatically scan the NAS to prevent malicious malware. If there are infected files, they can be removed immediately.</a:t>
            </a:r>
          </a:p>
          <a:p>
            <a:pPr>
              <a:buNone/>
            </a:pPr>
            <a:r>
              <a:rPr lang="zh-CN"/>
              <a:t>Qufirewall can protect the NAS from external attacks. You can set your own permission settings, and you will instantly receive firewall notifications o</a:t>
            </a:r>
            <a:r>
              <a:rPr lang="en-US" altLang="zh-CN"/>
              <a:t>f</a:t>
            </a:r>
            <a:r>
              <a:rPr lang="zh-CN" altLang="en-US"/>
              <a:t> </a:t>
            </a:r>
            <a:r>
              <a:rPr lang="en-US" altLang="zh-CN"/>
              <a:t>r</a:t>
            </a:r>
            <a:r>
              <a:rPr lang="zh-CN"/>
              <a:t>eal-time monitoring of security status.</a:t>
            </a:r>
          </a:p>
          <a:p>
            <a:pPr>
              <a:buNone/>
            </a:pPr>
            <a:r>
              <a:rPr lang="zh-CN"/>
              <a:t>QuFirewall is like a door lock, and Malware Remover is like a security guard of the building, those apps keep your NAS </a:t>
            </a:r>
            <a:r>
              <a:rPr lang="en-US" altLang="zh-CN"/>
              <a:t>as</a:t>
            </a:r>
            <a:r>
              <a:rPr lang="zh-CN" altLang="en-US"/>
              <a:t> </a:t>
            </a:r>
            <a:r>
              <a:rPr lang="zh-CN"/>
              <a:t>safe</a:t>
            </a:r>
            <a:r>
              <a:rPr lang="zh-CN" altLang="en-US"/>
              <a:t> </a:t>
            </a:r>
            <a:r>
              <a:rPr lang="en-US" altLang="zh-CN"/>
              <a:t>as</a:t>
            </a:r>
            <a:r>
              <a:rPr lang="zh-CN" altLang="en-US"/>
              <a:t> </a:t>
            </a:r>
            <a:r>
              <a:rPr lang="en-US" altLang="zh-CN"/>
              <a:t>houses</a:t>
            </a:r>
            <a:r>
              <a:rPr lang="zh-CN"/>
              <a:t>.</a:t>
            </a:r>
            <a:r>
              <a:rPr lang="zh-CN" altLang="en-US"/>
              <a:t> </a:t>
            </a:r>
            <a:endParaRPr lang="en-US" altLang="zh-CN"/>
          </a:p>
        </p:txBody>
      </p:sp>
    </p:spTree>
    <p:extLst>
      <p:ext uri="{BB962C8B-B14F-4D97-AF65-F5344CB8AC3E}">
        <p14:creationId xmlns:p14="http://schemas.microsoft.com/office/powerpoint/2010/main" val="8754312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ja-JP" altLang="en-US"/>
              <a:t>當你有大量的檔案需要整理分類時，傳統方式是手動建立多個分類的資料夾，將檔案人工檢視後歸類，十分耗時且容易出作，這時候就讓</a:t>
            </a:r>
            <a:r>
              <a:rPr lang="en-US" altLang="ja-JP" err="1"/>
              <a:t>Qfiling</a:t>
            </a:r>
            <a:r>
              <a:rPr lang="ja-JP" altLang="en-US"/>
              <a:t>來幫你吧。你只需要設定好分類規則。</a:t>
            </a:r>
            <a:r>
              <a:rPr lang="en-US" altLang="ja-JP" err="1"/>
              <a:t>Qfiling</a:t>
            </a:r>
            <a:r>
              <a:rPr lang="ja-JP" altLang="en-US"/>
              <a:t>就可以自動將檔案進行歸檔及批次編輯。只需設定一次，之後就交由</a:t>
            </a:r>
            <a:r>
              <a:rPr lang="en-US" altLang="ja-JP" err="1"/>
              <a:t>Qfiling</a:t>
            </a:r>
            <a:r>
              <a:rPr lang="ja-JP" altLang="en-US"/>
              <a:t>替你完成日常繁瑣任務。是不是很有效率呢</a:t>
            </a:r>
            <a:r>
              <a:rPr lang="en-US" altLang="ja-JP"/>
              <a:t>!</a:t>
            </a:r>
            <a:r>
              <a:rPr lang="ja-JP" altLang="en-US"/>
              <a:t> 省下來的時間可以做更多的事情呢。</a:t>
            </a:r>
            <a:endParaRPr lang="en-US"/>
          </a:p>
          <a:p>
            <a:pPr marL="158750" indent="0">
              <a:buNone/>
            </a:pPr>
            <a:r>
              <a:rPr lang="en-US"/>
              <a:t>When you have massive files that need to be sorted and classified, the traditional way is to manually create multiple classified folders and manually review and organize the files, which is very time-consuming and easy to mistake. Let </a:t>
            </a:r>
            <a:r>
              <a:rPr lang="en-US" err="1"/>
              <a:t>Qfiling</a:t>
            </a:r>
            <a:r>
              <a:rPr lang="en-US"/>
              <a:t> help you. You need to set the classification rules. </a:t>
            </a:r>
            <a:r>
              <a:rPr lang="en-US" err="1"/>
              <a:t>Qfiling</a:t>
            </a:r>
            <a:r>
              <a:rPr lang="en-US"/>
              <a:t> can automatically archive and batch edit files. Just set it up once, and then </a:t>
            </a:r>
            <a:r>
              <a:rPr lang="en-US" err="1"/>
              <a:t>Qfiling</a:t>
            </a:r>
            <a:r>
              <a:rPr lang="en-US"/>
              <a:t> will take over your daily tedious tasks for you. Very efficient! That's means you have more available time.</a:t>
            </a:r>
          </a:p>
        </p:txBody>
      </p:sp>
    </p:spTree>
    <p:extLst>
      <p:ext uri="{BB962C8B-B14F-4D97-AF65-F5344CB8AC3E}">
        <p14:creationId xmlns:p14="http://schemas.microsoft.com/office/powerpoint/2010/main" val="11867070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marL="0" marR="0" lvl="0" indent="69850" algn="l" defTabSz="914400" rtl="0" eaLnBrk="1" fontAlgn="auto" latinLnBrk="0" hangingPunct="1">
              <a:lnSpc>
                <a:spcPct val="100000"/>
              </a:lnSpc>
              <a:spcBef>
                <a:spcPts val="0"/>
              </a:spcBef>
              <a:spcAft>
                <a:spcPts val="0"/>
              </a:spcAft>
              <a:buClr>
                <a:schemeClr val="dk1"/>
              </a:buClr>
              <a:buSzPct val="100000"/>
              <a:buFont typeface="Arial"/>
              <a:buChar char="●"/>
              <a:tabLst/>
              <a:defRPr/>
            </a:pPr>
            <a:r>
              <a:rPr lang="en-US" altLang="zh-TW" b="0" i="0" dirty="0">
                <a:solidFill>
                  <a:srgbClr val="333333"/>
                </a:solidFill>
                <a:effectLst/>
                <a:latin typeface="Roboto" panose="02000000000000000000" pitchFamily="2" charset="0"/>
              </a:rPr>
              <a:t>TS-AI642 </a:t>
            </a:r>
            <a:r>
              <a:rPr lang="zh-TW" altLang="en-US" b="0" i="0" dirty="0">
                <a:solidFill>
                  <a:srgbClr val="333333"/>
                </a:solidFill>
                <a:effectLst/>
                <a:latin typeface="Roboto" panose="02000000000000000000" pitchFamily="2" charset="0"/>
              </a:rPr>
              <a:t>可以集中儲存照片、音樂及影片檔案。搭配彈性安裝串流軟體如 </a:t>
            </a:r>
            <a:r>
              <a:rPr lang="en" altLang="zh-TW" b="0" i="0" dirty="0">
                <a:solidFill>
                  <a:srgbClr val="333333"/>
                </a:solidFill>
                <a:effectLst/>
                <a:latin typeface="Roboto" panose="02000000000000000000" pitchFamily="2" charset="0"/>
              </a:rPr>
              <a:t>Plex® </a:t>
            </a:r>
            <a:r>
              <a:rPr lang="zh-TW" altLang="en-US" b="0" i="0" dirty="0">
                <a:solidFill>
                  <a:srgbClr val="333333"/>
                </a:solidFill>
                <a:effectLst/>
                <a:latin typeface="Roboto" panose="02000000000000000000" pitchFamily="2" charset="0"/>
              </a:rPr>
              <a:t>多媒體伺服器，即可將</a:t>
            </a:r>
            <a:r>
              <a:rPr lang="en-US" altLang="zh-TW" b="0" i="0" dirty="0">
                <a:solidFill>
                  <a:srgbClr val="333333"/>
                </a:solidFill>
                <a:effectLst/>
                <a:latin typeface="Roboto" panose="02000000000000000000" pitchFamily="2" charset="0"/>
              </a:rPr>
              <a:t>NAS</a:t>
            </a:r>
            <a:r>
              <a:rPr lang="zh-TW" altLang="en-US" b="0" i="0" dirty="0">
                <a:solidFill>
                  <a:srgbClr val="333333"/>
                </a:solidFill>
                <a:effectLst/>
                <a:latin typeface="Roboto" panose="02000000000000000000" pitchFamily="2" charset="0"/>
              </a:rPr>
              <a:t>中影音檔案串流至支援 </a:t>
            </a:r>
            <a:r>
              <a:rPr lang="en" altLang="zh-TW" b="0" i="0" dirty="0">
                <a:solidFill>
                  <a:srgbClr val="333333"/>
                </a:solidFill>
                <a:effectLst/>
                <a:latin typeface="Roboto" panose="02000000000000000000" pitchFamily="2" charset="0"/>
              </a:rPr>
              <a:t>DLNA®</a:t>
            </a:r>
            <a:r>
              <a:rPr lang="zh-TW" altLang="en" b="0" i="0" dirty="0">
                <a:solidFill>
                  <a:srgbClr val="333333"/>
                </a:solidFill>
                <a:effectLst/>
                <a:latin typeface="Roboto" panose="02000000000000000000" pitchFamily="2" charset="0"/>
              </a:rPr>
              <a:t>、</a:t>
            </a:r>
            <a:r>
              <a:rPr lang="en" altLang="zh-TW" b="0" i="0" dirty="0">
                <a:solidFill>
                  <a:srgbClr val="333333"/>
                </a:solidFill>
                <a:effectLst/>
                <a:latin typeface="Roboto" panose="02000000000000000000" pitchFamily="2" charset="0"/>
              </a:rPr>
              <a:t>Roku®</a:t>
            </a:r>
            <a:r>
              <a:rPr lang="zh-TW" altLang="en" b="0" i="0" dirty="0">
                <a:solidFill>
                  <a:srgbClr val="333333"/>
                </a:solidFill>
                <a:effectLst/>
                <a:latin typeface="Roboto" panose="02000000000000000000" pitchFamily="2" charset="0"/>
              </a:rPr>
              <a:t>、</a:t>
            </a:r>
            <a:r>
              <a:rPr lang="en" altLang="zh-TW" b="0" i="0" dirty="0">
                <a:solidFill>
                  <a:srgbClr val="333333"/>
                </a:solidFill>
                <a:effectLst/>
                <a:latin typeface="Roboto" panose="02000000000000000000" pitchFamily="2" charset="0"/>
              </a:rPr>
              <a:t>Amazon Fire TV® </a:t>
            </a:r>
            <a:r>
              <a:rPr lang="zh-TW" altLang="en-US" b="0" i="0" dirty="0">
                <a:solidFill>
                  <a:srgbClr val="333333"/>
                </a:solidFill>
                <a:effectLst/>
                <a:latin typeface="Roboto" panose="02000000000000000000" pitchFamily="2" charset="0"/>
              </a:rPr>
              <a:t>及 </a:t>
            </a:r>
            <a:r>
              <a:rPr lang="en" altLang="zh-TW" b="0" i="0" dirty="0">
                <a:solidFill>
                  <a:srgbClr val="333333"/>
                </a:solidFill>
                <a:effectLst/>
                <a:latin typeface="Roboto" panose="02000000000000000000" pitchFamily="2" charset="0"/>
              </a:rPr>
              <a:t>Google Chromecast™ </a:t>
            </a:r>
            <a:r>
              <a:rPr lang="zh-TW" altLang="en-US" b="0" i="0" dirty="0">
                <a:solidFill>
                  <a:srgbClr val="333333"/>
                </a:solidFill>
                <a:effectLst/>
                <a:latin typeface="Roboto" panose="02000000000000000000" pitchFamily="2" charset="0"/>
              </a:rPr>
              <a:t>等裝置，在手機、平板或電視上都可欣賞 </a:t>
            </a:r>
            <a:r>
              <a:rPr lang="en" altLang="zh-TW" b="0" i="0" dirty="0">
                <a:solidFill>
                  <a:srgbClr val="333333"/>
                </a:solidFill>
                <a:effectLst/>
                <a:latin typeface="Roboto" panose="02000000000000000000" pitchFamily="2" charset="0"/>
              </a:rPr>
              <a:t>NAS </a:t>
            </a:r>
            <a:r>
              <a:rPr lang="zh-TW" altLang="en-US" b="0" i="0" dirty="0">
                <a:solidFill>
                  <a:srgbClr val="333333"/>
                </a:solidFill>
                <a:effectLst/>
                <a:latin typeface="Roboto" panose="02000000000000000000" pitchFamily="2" charset="0"/>
              </a:rPr>
              <a:t>中的影音收藏。</a:t>
            </a:r>
            <a:endParaRPr lang="zh-TW" altLang="en-US" dirty="0"/>
          </a:p>
          <a:p>
            <a:r>
              <a:rPr kumimoji="1" lang="en-US" altLang="zh-TW" dirty="0"/>
              <a:t>TS-AI642 can centrally store photos, music, and video files. With flexible installation streaming software such as Plex® Multimedia Server, you can stream video files from the NAS to devices that support DLNA®, Roku®, Amazon Fire TV®, and Google Chromecast™ on mobile phones, tablets, or TVs. Enjoy the video collection in the NAS.</a:t>
            </a:r>
            <a:endParaRPr kumimoji="1" lang="zh-TW" altLang="en-US" dirty="0"/>
          </a:p>
        </p:txBody>
      </p:sp>
    </p:spTree>
    <p:extLst>
      <p:ext uri="{BB962C8B-B14F-4D97-AF65-F5344CB8AC3E}">
        <p14:creationId xmlns:p14="http://schemas.microsoft.com/office/powerpoint/2010/main" val="4314010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buNone/>
            </a:pPr>
            <a:r>
              <a:rPr lang="en-US" altLang="zh-CN" err="1"/>
              <a:t>Qsync</a:t>
            </a:r>
            <a:r>
              <a:rPr lang="zh-CN" altLang="en-US"/>
              <a:t> 可以輕鬆的將檔案同步到各種裝置上，例如手機，電腦, 雲端，或是另一台NAS中，每一台裝置都可以同步有最新的檔案，讓工作團隊協作更加順暢</a:t>
            </a:r>
            <a:endParaRPr lang="zh-TW" altLang="en-US"/>
          </a:p>
          <a:p>
            <a:pPr>
              <a:buNone/>
            </a:pPr>
            <a:r>
              <a:rPr lang="zh-CN"/>
              <a:t>Qsync can </a:t>
            </a:r>
            <a:r>
              <a:rPr lang="en-US" altLang="zh-CN"/>
              <a:t>e</a:t>
            </a:r>
            <a:r>
              <a:rPr lang="zh-CN"/>
              <a:t>a</a:t>
            </a:r>
            <a:r>
              <a:rPr lang="en-US" altLang="zh-CN"/>
              <a:t>s</a:t>
            </a:r>
            <a:r>
              <a:rPr lang="zh-CN"/>
              <a:t>ily synchronize </a:t>
            </a:r>
            <a:r>
              <a:rPr lang="en-US" altLang="zh-CN"/>
              <a:t>fil</a:t>
            </a:r>
            <a:r>
              <a:rPr lang="zh-CN"/>
              <a:t>es</a:t>
            </a:r>
            <a:r>
              <a:rPr lang="zh-CN" altLang="en-US"/>
              <a:t> </a:t>
            </a:r>
            <a:r>
              <a:rPr lang="zh-CN"/>
              <a:t>to</a:t>
            </a:r>
            <a:r>
              <a:rPr lang="zh-CN" altLang="en-US"/>
              <a:t> </a:t>
            </a:r>
            <a:r>
              <a:rPr lang="en-US" altLang="zh-CN"/>
              <a:t>v</a:t>
            </a:r>
            <a:r>
              <a:rPr lang="zh-CN"/>
              <a:t>a</a:t>
            </a:r>
            <a:r>
              <a:rPr lang="en-US" altLang="zh-CN" err="1"/>
              <a:t>rious</a:t>
            </a:r>
            <a:r>
              <a:rPr lang="zh-CN" altLang="en-US"/>
              <a:t> </a:t>
            </a:r>
            <a:r>
              <a:rPr lang="zh-CN"/>
              <a:t>d</a:t>
            </a:r>
            <a:r>
              <a:rPr lang="en-US" altLang="zh-CN" err="1"/>
              <a:t>evices</a:t>
            </a:r>
            <a:r>
              <a:rPr lang="en-US" altLang="zh-CN"/>
              <a:t>,</a:t>
            </a:r>
            <a:r>
              <a:rPr lang="zh-CN" altLang="en-US"/>
              <a:t> </a:t>
            </a:r>
            <a:r>
              <a:rPr lang="en-US" altLang="zh-CN"/>
              <a:t>such</a:t>
            </a:r>
            <a:r>
              <a:rPr lang="zh-CN"/>
              <a:t> a</a:t>
            </a:r>
            <a:r>
              <a:rPr lang="en-US" altLang="zh-CN"/>
              <a:t>s</a:t>
            </a:r>
            <a:r>
              <a:rPr lang="zh-CN" altLang="en-US"/>
              <a:t> </a:t>
            </a:r>
            <a:r>
              <a:rPr lang="en-US" altLang="zh-CN"/>
              <a:t>m</a:t>
            </a:r>
            <a:r>
              <a:rPr lang="zh-CN"/>
              <a:t>o</a:t>
            </a:r>
            <a:r>
              <a:rPr lang="en-US" altLang="zh-CN"/>
              <a:t>b</a:t>
            </a:r>
            <a:r>
              <a:rPr lang="zh-CN"/>
              <a:t>ile</a:t>
            </a:r>
            <a:r>
              <a:rPr lang="zh-CN" altLang="en-US"/>
              <a:t> </a:t>
            </a:r>
            <a:r>
              <a:rPr lang="en-US" altLang="zh-CN"/>
              <a:t>phone</a:t>
            </a:r>
            <a:r>
              <a:rPr lang="zh-CN"/>
              <a:t>s</a:t>
            </a:r>
            <a:r>
              <a:rPr lang="en-US" altLang="zh-CN"/>
              <a:t>,</a:t>
            </a:r>
            <a:r>
              <a:rPr lang="zh-CN" altLang="en-US"/>
              <a:t> </a:t>
            </a:r>
            <a:r>
              <a:rPr lang="en-US" altLang="zh-CN" err="1"/>
              <a:t>compu</a:t>
            </a:r>
            <a:r>
              <a:rPr lang="zh-CN"/>
              <a:t>t</a:t>
            </a:r>
            <a:r>
              <a:rPr lang="en-US" altLang="zh-CN" err="1"/>
              <a:t>ers</a:t>
            </a:r>
            <a:r>
              <a:rPr lang="en-US" altLang="zh-CN"/>
              <a:t>,</a:t>
            </a:r>
            <a:r>
              <a:rPr lang="zh-CN" altLang="en-US"/>
              <a:t> </a:t>
            </a:r>
            <a:r>
              <a:rPr lang="en-US" altLang="zh-CN"/>
              <a:t>clouds,</a:t>
            </a:r>
            <a:r>
              <a:rPr lang="zh-CN" altLang="en-US"/>
              <a:t> </a:t>
            </a:r>
            <a:r>
              <a:rPr lang="en-US" altLang="zh-CN"/>
              <a:t>and</a:t>
            </a:r>
            <a:r>
              <a:rPr lang="zh-CN" altLang="en-US"/>
              <a:t> </a:t>
            </a:r>
            <a:r>
              <a:rPr lang="zh-CN"/>
              <a:t>o</a:t>
            </a:r>
            <a:r>
              <a:rPr lang="en-US" altLang="zh-CN" err="1"/>
              <a:t>ther</a:t>
            </a:r>
            <a:r>
              <a:rPr lang="zh-CN" altLang="en-US"/>
              <a:t> </a:t>
            </a:r>
            <a:r>
              <a:rPr lang="en-US" altLang="zh-CN"/>
              <a:t>NAS.</a:t>
            </a:r>
            <a:r>
              <a:rPr lang="zh-CN" altLang="en-US"/>
              <a:t> </a:t>
            </a:r>
            <a:r>
              <a:rPr lang="en-US" altLang="zh-CN"/>
              <a:t>Each</a:t>
            </a:r>
            <a:r>
              <a:rPr lang="zh-CN"/>
              <a:t> device</a:t>
            </a:r>
            <a:r>
              <a:rPr lang="zh-CN" altLang="en-US"/>
              <a:t> </a:t>
            </a:r>
            <a:r>
              <a:rPr lang="en-US" altLang="zh-CN"/>
              <a:t>can</a:t>
            </a:r>
            <a:r>
              <a:rPr lang="zh-CN" altLang="en-US"/>
              <a:t> </a:t>
            </a:r>
            <a:r>
              <a:rPr lang="zh-CN"/>
              <a:t>s</a:t>
            </a:r>
            <a:r>
              <a:rPr lang="en-US" altLang="zh-CN" err="1"/>
              <a:t>yn</a:t>
            </a:r>
            <a:r>
              <a:rPr lang="zh-CN"/>
              <a:t>c</a:t>
            </a:r>
            <a:r>
              <a:rPr lang="en-US" altLang="zh-CN" err="1"/>
              <a:t>hr</a:t>
            </a:r>
            <a:r>
              <a:rPr lang="zh-CN"/>
              <a:t>on</a:t>
            </a:r>
            <a:r>
              <a:rPr lang="en-US" altLang="zh-CN" err="1"/>
              <a:t>ize</a:t>
            </a:r>
            <a:r>
              <a:rPr lang="zh-CN" altLang="en-US"/>
              <a:t> </a:t>
            </a:r>
            <a:r>
              <a:rPr lang="en-US" altLang="zh-CN" err="1"/>
              <a:t>th</a:t>
            </a:r>
            <a:r>
              <a:rPr lang="zh-CN"/>
              <a:t>e</a:t>
            </a:r>
            <a:r>
              <a:rPr lang="zh-CN" altLang="en-US"/>
              <a:t> </a:t>
            </a:r>
            <a:r>
              <a:rPr lang="en-US" altLang="zh-CN"/>
              <a:t>la</a:t>
            </a:r>
            <a:r>
              <a:rPr lang="zh-CN"/>
              <a:t>te</a:t>
            </a:r>
            <a:r>
              <a:rPr lang="en-US" altLang="zh-CN"/>
              <a:t>s</a:t>
            </a:r>
            <a:r>
              <a:rPr lang="zh-CN"/>
              <a:t>t</a:t>
            </a:r>
            <a:r>
              <a:rPr lang="zh-CN" altLang="en-US"/>
              <a:t> </a:t>
            </a:r>
            <a:r>
              <a:rPr lang="en-US" altLang="zh-CN"/>
              <a:t>files,</a:t>
            </a:r>
            <a:r>
              <a:rPr lang="zh-CN" altLang="en-US"/>
              <a:t> </a:t>
            </a:r>
            <a:r>
              <a:rPr lang="en-US" altLang="zh-CN"/>
              <a:t>all</a:t>
            </a:r>
            <a:r>
              <a:rPr lang="zh-CN"/>
              <a:t>o</a:t>
            </a:r>
            <a:r>
              <a:rPr lang="en-US" altLang="zh-CN"/>
              <a:t>wing</a:t>
            </a:r>
            <a:r>
              <a:rPr lang="zh-CN"/>
              <a:t> the </a:t>
            </a:r>
            <a:r>
              <a:rPr lang="en-US" altLang="zh-CN"/>
              <a:t>work</a:t>
            </a:r>
            <a:r>
              <a:rPr lang="zh-CN" altLang="en-US"/>
              <a:t> </a:t>
            </a:r>
            <a:r>
              <a:rPr lang="en-US" altLang="zh-CN"/>
              <a:t>with</a:t>
            </a:r>
            <a:r>
              <a:rPr lang="zh-CN" altLang="en-US"/>
              <a:t> </a:t>
            </a:r>
            <a:r>
              <a:rPr lang="en-US" altLang="zh-CN"/>
              <a:t>your</a:t>
            </a:r>
            <a:r>
              <a:rPr lang="zh-CN" altLang="en-US"/>
              <a:t> </a:t>
            </a:r>
            <a:r>
              <a:rPr lang="en-US" altLang="zh-CN"/>
              <a:t>team</a:t>
            </a:r>
            <a:r>
              <a:rPr lang="zh-CN" altLang="en-US"/>
              <a:t> </a:t>
            </a:r>
            <a:r>
              <a:rPr lang="en-US" altLang="zh-CN"/>
              <a:t>more</a:t>
            </a:r>
            <a:r>
              <a:rPr lang="zh-CN" altLang="en-US"/>
              <a:t> </a:t>
            </a:r>
            <a:r>
              <a:rPr lang="en-US" altLang="zh-CN"/>
              <a:t>smoothly</a:t>
            </a:r>
            <a:r>
              <a:rPr lang="zh-CN"/>
              <a:t>.</a:t>
            </a:r>
          </a:p>
          <a:p>
            <a:pPr>
              <a:buNone/>
            </a:pPr>
            <a:endParaRPr lang="zh-CN" altLang="en-US"/>
          </a:p>
        </p:txBody>
      </p:sp>
    </p:spTree>
    <p:extLst>
      <p:ext uri="{BB962C8B-B14F-4D97-AF65-F5344CB8AC3E}">
        <p14:creationId xmlns:p14="http://schemas.microsoft.com/office/powerpoint/2010/main" val="4922667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cf1c6ddcaf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cf1c6ddcaf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80971" indent="-180971">
              <a:lnSpc>
                <a:spcPct val="120000"/>
              </a:lnSpc>
              <a:spcBef>
                <a:spcPts val="1200"/>
              </a:spcBef>
              <a:buClr>
                <a:srgbClr val="00FFCC"/>
              </a:buClr>
              <a:buSzPts val="1100"/>
              <a:buFont typeface="Wingdings" panose="05000000000000000000" pitchFamily="2" charset="2"/>
              <a:buChar char="l"/>
            </a:pPr>
            <a:r>
              <a:rPr lang="zh-TW" altLang="en-US" sz="1100">
                <a:solidFill>
                  <a:schemeClr val="dk1"/>
                </a:solidFill>
                <a:latin typeface="微軟正黑體" panose="020B0604030504040204" pitchFamily="34" charset="-120"/>
                <a:ea typeface="微軟正黑體" panose="020B0604030504040204" pitchFamily="34" charset="-120"/>
              </a:rPr>
              <a:t>全新 </a:t>
            </a:r>
            <a:r>
              <a:rPr lang="en-US" altLang="zh-TW" sz="1100">
                <a:solidFill>
                  <a:schemeClr val="dk1"/>
                </a:solidFill>
                <a:latin typeface="微軟正黑體" panose="020B0604030504040204" pitchFamily="34" charset="-120"/>
                <a:ea typeface="微軟正黑體" panose="020B0604030504040204" pitchFamily="34" charset="-120"/>
              </a:rPr>
              <a:t>QVPN </a:t>
            </a:r>
            <a:r>
              <a:rPr lang="zh-TW" altLang="en-US" sz="1100">
                <a:solidFill>
                  <a:schemeClr val="dk1"/>
                </a:solidFill>
                <a:latin typeface="微軟正黑體" panose="020B0604030504040204" pitchFamily="34" charset="-120"/>
                <a:ea typeface="微軟正黑體" panose="020B0604030504040204" pitchFamily="34" charset="-120"/>
              </a:rPr>
              <a:t>支援 </a:t>
            </a:r>
            <a:r>
              <a:rPr lang="en-US" altLang="zh-TW" sz="1100" err="1">
                <a:solidFill>
                  <a:schemeClr val="dk1"/>
                </a:solidFill>
                <a:latin typeface="微軟正黑體" panose="020B0604030504040204" pitchFamily="34" charset="-120"/>
                <a:ea typeface="微軟正黑體" panose="020B0604030504040204" pitchFamily="34" charset="-120"/>
              </a:rPr>
              <a:t>WireGuard</a:t>
            </a:r>
            <a:r>
              <a:rPr lang="en-US" altLang="zh-TW" sz="1100">
                <a:solidFill>
                  <a:schemeClr val="dk1"/>
                </a:solidFill>
                <a:latin typeface="微軟正黑體" panose="020B0604030504040204" pitchFamily="34" charset="-120"/>
                <a:ea typeface="微軟正黑體" panose="020B0604030504040204" pitchFamily="34" charset="-120"/>
              </a:rPr>
              <a:t> VPN</a:t>
            </a:r>
            <a:r>
              <a:rPr lang="zh-TW" altLang="en-US" sz="1100">
                <a:solidFill>
                  <a:schemeClr val="dk1"/>
                </a:solidFill>
                <a:latin typeface="微軟正黑體" panose="020B0604030504040204" pitchFamily="34" charset="-120"/>
                <a:ea typeface="微軟正黑體" panose="020B0604030504040204" pitchFamily="34" charset="-120"/>
              </a:rPr>
              <a:t> 透過</a:t>
            </a:r>
            <a:r>
              <a:rPr lang="en-US" altLang="zh-TW" sz="1100">
                <a:solidFill>
                  <a:schemeClr val="dk1"/>
                </a:solidFill>
                <a:latin typeface="微軟正黑體" panose="020B0604030504040204" pitchFamily="34" charset="-120"/>
                <a:ea typeface="微軟正黑體" panose="020B0604030504040204" pitchFamily="34" charset="-120"/>
              </a:rPr>
              <a:t>Kernel</a:t>
            </a:r>
            <a:r>
              <a:rPr lang="zh-TW" altLang="en-US" sz="1100">
                <a:solidFill>
                  <a:schemeClr val="dk1"/>
                </a:solidFill>
                <a:latin typeface="微軟正黑體" panose="020B0604030504040204" pitchFamily="34" charset="-120"/>
                <a:ea typeface="微軟正黑體" panose="020B0604030504040204" pitchFamily="34" charset="-120"/>
              </a:rPr>
              <a:t>層直接處理封包，更加輕量且容易設定</a:t>
            </a:r>
            <a:r>
              <a:rPr lang="en-US" altLang="zh-TW" sz="1100">
                <a:solidFill>
                  <a:schemeClr val="dk1"/>
                </a:solidFill>
                <a:latin typeface="微軟正黑體" panose="020B0604030504040204" pitchFamily="34" charset="-120"/>
                <a:ea typeface="微軟正黑體" panose="020B0604030504040204" pitchFamily="34" charset="-120"/>
              </a:rPr>
              <a:t>, </a:t>
            </a:r>
            <a:r>
              <a:rPr lang="zh-TW" altLang="en-US" sz="1100">
                <a:solidFill>
                  <a:schemeClr val="dk1"/>
                </a:solidFill>
                <a:latin typeface="微軟正黑體" panose="020B0604030504040204" pitchFamily="34" charset="-120"/>
                <a:ea typeface="微軟正黑體" panose="020B0604030504040204" pitchFamily="34" charset="-120"/>
              </a:rPr>
              <a:t>並支援多種用戶平台</a:t>
            </a:r>
            <a:r>
              <a:rPr lang="en-US" altLang="zh-TW" sz="1100">
                <a:solidFill>
                  <a:schemeClr val="dk1"/>
                </a:solidFill>
                <a:latin typeface="微軟正黑體" panose="020B0604030504040204" pitchFamily="34" charset="-120"/>
                <a:ea typeface="微軟正黑體" panose="020B0604030504040204" pitchFamily="34" charset="-120"/>
              </a:rPr>
              <a:t>, </a:t>
            </a:r>
            <a:r>
              <a:rPr lang="zh-TW" altLang="en-US" sz="1100">
                <a:solidFill>
                  <a:schemeClr val="dk1"/>
                </a:solidFill>
                <a:latin typeface="微軟正黑體" panose="020B0604030504040204" pitchFamily="34" charset="-120"/>
                <a:ea typeface="微軟正黑體" panose="020B0604030504040204" pitchFamily="34" charset="-120"/>
              </a:rPr>
              <a:t>速度大幅提升</a:t>
            </a:r>
            <a:r>
              <a:rPr lang="en-US" altLang="zh-TW" sz="1100">
                <a:solidFill>
                  <a:schemeClr val="dk1"/>
                </a:solidFill>
                <a:latin typeface="微軟正黑體" panose="020B0604030504040204" pitchFamily="34" charset="-120"/>
                <a:ea typeface="微軟正黑體" panose="020B0604030504040204" pitchFamily="34" charset="-120"/>
              </a:rPr>
              <a:t>, </a:t>
            </a:r>
            <a:r>
              <a:rPr lang="zh-TW" altLang="en-US" sz="1100">
                <a:solidFill>
                  <a:schemeClr val="dk1"/>
                </a:solidFill>
                <a:latin typeface="微軟正黑體" panose="020B0604030504040204" pitchFamily="34" charset="-120"/>
                <a:ea typeface="微軟正黑體" panose="020B0604030504040204" pitchFamily="34" charset="-120"/>
              </a:rPr>
              <a:t>是個人用戶</a:t>
            </a:r>
            <a:r>
              <a:rPr lang="en-US" altLang="zh-TW" sz="1100">
                <a:solidFill>
                  <a:schemeClr val="dk1"/>
                </a:solidFill>
                <a:latin typeface="微軟正黑體" panose="020B0604030504040204" pitchFamily="34" charset="-120"/>
                <a:ea typeface="微軟正黑體" panose="020B0604030504040204" pitchFamily="34" charset="-120"/>
              </a:rPr>
              <a:t>, </a:t>
            </a:r>
            <a:r>
              <a:rPr lang="zh-TW" altLang="en-US" sz="1100">
                <a:solidFill>
                  <a:schemeClr val="dk1"/>
                </a:solidFill>
                <a:latin typeface="微軟正黑體" panose="020B0604030504040204" pitchFamily="34" charset="-120"/>
                <a:ea typeface="微軟正黑體" panose="020B0604030504040204" pitchFamily="34" charset="-120"/>
              </a:rPr>
              <a:t>在家工作的必備工具</a:t>
            </a:r>
            <a:r>
              <a:rPr lang="zh-TW" altLang="en-US" sz="1100" b="0" i="0">
                <a:solidFill>
                  <a:schemeClr val="accent6"/>
                </a:solidFill>
                <a:effectLst/>
                <a:latin typeface="Arial" panose="020B0604020202020204" pitchFamily="34" charset="0"/>
                <a:ea typeface="微軟正黑體" panose="020B0604030504040204" pitchFamily="34" charset="-120"/>
                <a:sym typeface="Arial" panose="020B0604020202020204" pitchFamily="34" charset="0"/>
              </a:rPr>
              <a:t>。</a:t>
            </a:r>
            <a:endParaRPr lang="en-US" altLang="zh-TW" sz="1100" b="0" i="0">
              <a:solidFill>
                <a:schemeClr val="accent6"/>
              </a:solidFill>
              <a:effectLst/>
              <a:latin typeface="Arial" panose="020B0604020202020204" pitchFamily="34" charset="0"/>
              <a:ea typeface="微軟正黑體" panose="020B0604030504040204" pitchFamily="34" charset="-120"/>
              <a:sym typeface="Arial" panose="020B0604020202020204" pitchFamily="34" charset="0"/>
            </a:endParaRPr>
          </a:p>
          <a:p>
            <a:pPr marL="180971" indent="-180971">
              <a:lnSpc>
                <a:spcPct val="120000"/>
              </a:lnSpc>
              <a:spcBef>
                <a:spcPts val="1200"/>
              </a:spcBef>
              <a:buClr>
                <a:srgbClr val="00FFCC"/>
              </a:buClr>
              <a:buSzPts val="1100"/>
              <a:buFont typeface="Wingdings" panose="05000000000000000000" pitchFamily="2" charset="2"/>
              <a:buChar char="l"/>
            </a:pPr>
            <a:r>
              <a:rPr lang="en-US" altLang="zh-TW" sz="1100">
                <a:solidFill>
                  <a:schemeClr val="dk1"/>
                </a:solidFill>
                <a:latin typeface="微軟正黑體" panose="020B0604030504040204" pitchFamily="34" charset="-120"/>
                <a:ea typeface="微軟正黑體" panose="020B0604030504040204" pitchFamily="34" charset="-120"/>
              </a:rPr>
              <a:t>The new QVPN supports </a:t>
            </a:r>
            <a:r>
              <a:rPr lang="en-US" altLang="zh-TW" sz="1100" err="1">
                <a:solidFill>
                  <a:schemeClr val="dk1"/>
                </a:solidFill>
                <a:latin typeface="微軟正黑體" panose="020B0604030504040204" pitchFamily="34" charset="-120"/>
                <a:ea typeface="微軟正黑體" panose="020B0604030504040204" pitchFamily="34" charset="-120"/>
              </a:rPr>
              <a:t>WireGuard</a:t>
            </a:r>
            <a:r>
              <a:rPr lang="en-US" altLang="zh-TW" sz="1100">
                <a:solidFill>
                  <a:schemeClr val="dk1"/>
                </a:solidFill>
                <a:latin typeface="微軟正黑體" panose="020B0604030504040204" pitchFamily="34" charset="-120"/>
                <a:ea typeface="微軟正黑體" panose="020B0604030504040204" pitchFamily="34" charset="-120"/>
              </a:rPr>
              <a:t> VPN to process packets directly through the Kernel layer, which is lighter and easier to set up and supports multiple user platforms. The speed is greatly improved. It is an essential tool for personal users and works from home.</a:t>
            </a:r>
          </a:p>
          <a:p>
            <a:pPr marL="0" lvl="0" indent="0" algn="l" rtl="0">
              <a:spcBef>
                <a:spcPts val="0"/>
              </a:spcBef>
              <a:spcAft>
                <a:spcPts val="0"/>
              </a:spcAft>
              <a:buNone/>
            </a:pPr>
            <a:endParaRPr/>
          </a:p>
        </p:txBody>
      </p:sp>
    </p:spTree>
    <p:extLst>
      <p:ext uri="{BB962C8B-B14F-4D97-AF65-F5344CB8AC3E}">
        <p14:creationId xmlns:p14="http://schemas.microsoft.com/office/powerpoint/2010/main" val="2480421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en-US" dirty="0">
                <a:ea typeface="新細明體"/>
                <a:cs typeface="Calibri"/>
              </a:rPr>
              <a:t>簡報到這做個重點回顧，</a:t>
            </a:r>
            <a:r>
              <a:rPr lang="en-US" altLang="zh-TW" dirty="0">
                <a:ea typeface="新細明體"/>
                <a:cs typeface="Calibri"/>
              </a:rPr>
              <a:t>TS-AI642 </a:t>
            </a:r>
            <a:r>
              <a:rPr lang="zh-TW" altLang="en-US" dirty="0">
                <a:ea typeface="新細明體"/>
                <a:cs typeface="Calibri"/>
              </a:rPr>
              <a:t>是</a:t>
            </a:r>
            <a:r>
              <a:rPr lang="en-US" altLang="zh-TW" dirty="0">
                <a:ea typeface="新細明體"/>
                <a:cs typeface="Calibri"/>
              </a:rPr>
              <a:t>ARM</a:t>
            </a:r>
            <a:r>
              <a:rPr lang="zh-TW" altLang="en-US" dirty="0">
                <a:ea typeface="新細明體"/>
                <a:cs typeface="Calibri"/>
              </a:rPr>
              <a:t>平台</a:t>
            </a:r>
            <a:r>
              <a:rPr lang="en-US" altLang="zh-TW" dirty="0">
                <a:ea typeface="新細明體"/>
                <a:cs typeface="Calibri"/>
              </a:rPr>
              <a:t>8</a:t>
            </a:r>
            <a:r>
              <a:rPr lang="zh-TW" altLang="en-US" dirty="0">
                <a:ea typeface="新細明體"/>
                <a:cs typeface="Calibri"/>
              </a:rPr>
              <a:t>核心處理器內建</a:t>
            </a:r>
            <a:r>
              <a:rPr lang="en-US" altLang="zh-TW" dirty="0">
                <a:ea typeface="新細明體"/>
                <a:cs typeface="Calibri"/>
              </a:rPr>
              <a:t>8GB</a:t>
            </a:r>
            <a:r>
              <a:rPr lang="zh-TW" altLang="en-US" dirty="0">
                <a:ea typeface="新細明體"/>
                <a:cs typeface="Calibri"/>
              </a:rPr>
              <a:t>記憶體，是一台高效省電的</a:t>
            </a:r>
            <a:r>
              <a:rPr lang="en-US" altLang="zh-TW" dirty="0">
                <a:ea typeface="新細明體"/>
                <a:cs typeface="Calibri"/>
              </a:rPr>
              <a:t>6-bay NAS</a:t>
            </a:r>
            <a:r>
              <a:rPr lang="zh-TW" altLang="en-US" dirty="0">
                <a:ea typeface="新細明體"/>
                <a:cs typeface="Calibri"/>
              </a:rPr>
              <a:t>，選配 </a:t>
            </a:r>
            <a:r>
              <a:rPr lang="en-US" altLang="zh-TW" dirty="0">
                <a:ea typeface="新細明體"/>
                <a:cs typeface="Calibri"/>
              </a:rPr>
              <a:t>22TB </a:t>
            </a:r>
            <a:r>
              <a:rPr lang="zh-TW" altLang="en-US" dirty="0">
                <a:ea typeface="新細明體"/>
                <a:cs typeface="Calibri"/>
              </a:rPr>
              <a:t>硬碟組成 </a:t>
            </a:r>
            <a:r>
              <a:rPr lang="en-US" altLang="zh-TW" dirty="0">
                <a:ea typeface="新細明體"/>
                <a:cs typeface="Calibri"/>
              </a:rPr>
              <a:t>RAID 5 </a:t>
            </a:r>
            <a:r>
              <a:rPr lang="zh-TW" altLang="en-US" dirty="0">
                <a:ea typeface="新細明體"/>
                <a:cs typeface="Calibri"/>
              </a:rPr>
              <a:t>的話，其總可用容量高達 </a:t>
            </a:r>
            <a:r>
              <a:rPr lang="en-US" altLang="zh-TW" dirty="0">
                <a:ea typeface="新細明體"/>
                <a:cs typeface="Calibri"/>
              </a:rPr>
              <a:t>96TB</a:t>
            </a:r>
            <a:r>
              <a:rPr lang="zh-TW" altLang="en-US" dirty="0">
                <a:ea typeface="新細明體"/>
                <a:cs typeface="Calibri"/>
              </a:rPr>
              <a:t>。內建 </a:t>
            </a:r>
            <a:r>
              <a:rPr lang="en-US" altLang="zh-TW" dirty="0">
                <a:ea typeface="新細明體"/>
                <a:cs typeface="Calibri"/>
              </a:rPr>
              <a:t>NPU</a:t>
            </a:r>
            <a:r>
              <a:rPr lang="zh-TW" altLang="en-US" dirty="0">
                <a:ea typeface="新細明體"/>
                <a:cs typeface="Calibri"/>
              </a:rPr>
              <a:t> </a:t>
            </a:r>
            <a:r>
              <a:rPr lang="en-US" altLang="zh-TW" dirty="0">
                <a:ea typeface="新細明體"/>
                <a:cs typeface="Calibri"/>
              </a:rPr>
              <a:t>6 TOPS</a:t>
            </a:r>
            <a:r>
              <a:rPr lang="zh-TW" altLang="en-US" dirty="0">
                <a:ea typeface="新細明體"/>
                <a:cs typeface="Calibri"/>
              </a:rPr>
              <a:t> 的 </a:t>
            </a:r>
            <a:r>
              <a:rPr lang="en-US" altLang="zh-TW" dirty="0">
                <a:ea typeface="新細明體"/>
                <a:cs typeface="Calibri"/>
              </a:rPr>
              <a:t>AI</a:t>
            </a:r>
            <a:r>
              <a:rPr lang="zh-TW" altLang="en-US" dirty="0">
                <a:ea typeface="新細明體"/>
                <a:cs typeface="Calibri"/>
              </a:rPr>
              <a:t> 加速讓 </a:t>
            </a:r>
            <a:r>
              <a:rPr lang="en-US" altLang="zh-TW" dirty="0">
                <a:ea typeface="新細明體"/>
                <a:cs typeface="Calibri"/>
              </a:rPr>
              <a:t>QVR, </a:t>
            </a:r>
            <a:r>
              <a:rPr lang="en-US" altLang="zh-TW" dirty="0" err="1">
                <a:ea typeface="新細明體"/>
                <a:cs typeface="Calibri"/>
              </a:rPr>
              <a:t>QuMagie</a:t>
            </a:r>
            <a:r>
              <a:rPr lang="en-US" altLang="zh-TW" dirty="0">
                <a:ea typeface="新細明體"/>
                <a:cs typeface="Calibri"/>
              </a:rPr>
              <a:t>, </a:t>
            </a:r>
            <a:r>
              <a:rPr lang="en-US" altLang="zh-TW" dirty="0" err="1">
                <a:ea typeface="新細明體"/>
                <a:cs typeface="Calibri"/>
              </a:rPr>
              <a:t>Qsirch</a:t>
            </a:r>
            <a:r>
              <a:rPr lang="zh-TW" altLang="en-US" dirty="0">
                <a:ea typeface="新細明體"/>
                <a:cs typeface="Calibri"/>
              </a:rPr>
              <a:t> 相關 </a:t>
            </a:r>
            <a:r>
              <a:rPr lang="en-US" altLang="zh-TW" dirty="0">
                <a:ea typeface="新細明體"/>
                <a:cs typeface="Calibri"/>
              </a:rPr>
              <a:t>AI</a:t>
            </a:r>
            <a:r>
              <a:rPr lang="zh-TW" altLang="en-US" dirty="0">
                <a:ea typeface="新細明體"/>
                <a:cs typeface="Calibri"/>
              </a:rPr>
              <a:t> 應用運作更流暢。透過</a:t>
            </a:r>
            <a:r>
              <a:rPr lang="en-US" altLang="zh-TW" dirty="0">
                <a:ea typeface="新細明體"/>
                <a:cs typeface="Calibri"/>
              </a:rPr>
              <a:t>2</a:t>
            </a:r>
            <a:r>
              <a:rPr lang="zh-TW" altLang="en-US" dirty="0">
                <a:ea typeface="新細明體"/>
                <a:cs typeface="Calibri"/>
              </a:rPr>
              <a:t>個</a:t>
            </a:r>
            <a:r>
              <a:rPr lang="en-US" altLang="zh-TW" dirty="0">
                <a:ea typeface="新細明體"/>
                <a:cs typeface="Calibri"/>
              </a:rPr>
              <a:t>HDMI</a:t>
            </a:r>
            <a:r>
              <a:rPr lang="zh-TW" altLang="en-US" dirty="0">
                <a:ea typeface="新細明體"/>
                <a:cs typeface="Calibri"/>
              </a:rPr>
              <a:t>直接輸出，可直接查看網路攝影機的監控影像。一個</a:t>
            </a:r>
            <a:r>
              <a:rPr lang="en-US" altLang="zh-TW" dirty="0">
                <a:ea typeface="新細明體"/>
                <a:cs typeface="Calibri"/>
              </a:rPr>
              <a:t>PCIe Gen3 x2 </a:t>
            </a:r>
            <a:r>
              <a:rPr lang="zh-TW" altLang="en-US" dirty="0">
                <a:ea typeface="新細明體"/>
                <a:cs typeface="Calibri"/>
              </a:rPr>
              <a:t>擴充插槽可用於擴充 </a:t>
            </a:r>
            <a:r>
              <a:rPr lang="en-US" altLang="zh-TW" dirty="0">
                <a:ea typeface="新細明體"/>
                <a:cs typeface="Calibri"/>
              </a:rPr>
              <a:t>10GbE</a:t>
            </a:r>
            <a:r>
              <a:rPr lang="zh-TW" altLang="en-US" dirty="0">
                <a:ea typeface="新細明體"/>
                <a:cs typeface="Calibri"/>
              </a:rPr>
              <a:t> 網路以及外接容量擴充的 </a:t>
            </a:r>
            <a:r>
              <a:rPr lang="en-US" altLang="zh-TW" dirty="0">
                <a:ea typeface="新細明體"/>
                <a:cs typeface="Calibri"/>
              </a:rPr>
              <a:t>JBOD</a:t>
            </a:r>
            <a:r>
              <a:rPr lang="zh-TW" altLang="en-US" dirty="0">
                <a:ea typeface="新細明體"/>
                <a:cs typeface="Calibri"/>
              </a:rPr>
              <a:t>。內建網路是一個</a:t>
            </a:r>
            <a:r>
              <a:rPr lang="en-US" altLang="zh-TW" dirty="0">
                <a:ea typeface="新細明體"/>
                <a:cs typeface="Calibri"/>
              </a:rPr>
              <a:t>2.5GbE</a:t>
            </a:r>
            <a:r>
              <a:rPr lang="zh-TW" altLang="en-US" dirty="0">
                <a:ea typeface="新細明體"/>
                <a:cs typeface="Calibri"/>
              </a:rPr>
              <a:t>及兩個</a:t>
            </a:r>
            <a:r>
              <a:rPr lang="en-US" altLang="zh-TW" dirty="0">
                <a:ea typeface="新細明體"/>
                <a:cs typeface="Calibri"/>
              </a:rPr>
              <a:t>1GbE</a:t>
            </a:r>
            <a:r>
              <a:rPr lang="zh-TW" altLang="en-US" dirty="0">
                <a:ea typeface="新細明體"/>
                <a:cs typeface="Calibri"/>
              </a:rPr>
              <a:t>網路。</a:t>
            </a:r>
            <a:r>
              <a:rPr lang="en-US" altLang="zh-TW" dirty="0">
                <a:ea typeface="新細明體"/>
                <a:cs typeface="Calibri"/>
              </a:rPr>
              <a:t>TS-AI642</a:t>
            </a:r>
            <a:r>
              <a:rPr lang="zh-TW" altLang="en-US" dirty="0">
                <a:ea typeface="新細明體"/>
                <a:cs typeface="Calibri"/>
              </a:rPr>
              <a:t> 是適合作為中小企業資料備援以及監控系統的好選擇。</a:t>
            </a:r>
            <a:endParaRPr lang="en-US" altLang="zh-TW" dirty="0">
              <a:ea typeface="新細明體"/>
              <a:cs typeface="Calibri"/>
            </a:endParaRPr>
          </a:p>
          <a:p>
            <a:endParaRPr lang="en-US" altLang="zh-TW" dirty="0">
              <a:ea typeface="新細明體"/>
              <a:cs typeface="Calibri"/>
            </a:endParaRPr>
          </a:p>
          <a:p>
            <a:r>
              <a:rPr lang="en-US" altLang="zh-TW" dirty="0">
                <a:ea typeface="新細明體"/>
                <a:cs typeface="Calibri"/>
              </a:rPr>
              <a:t>Let's summarize the key points covered in the presentation. The TS-AI642 is highly efficient, power-saving 6-bay NAS with an ARM-based 8-core processor and 8GB of built-in memory. When configured with a RAID 5 setup using 22TB hard drives, it offers a total usable capacity of up to 96TB. The NPU with 6 TOPS AI acceleration enhances the performance of AI applications such as QVR, </a:t>
            </a:r>
            <a:r>
              <a:rPr lang="en-US" altLang="zh-TW" dirty="0" err="1">
                <a:ea typeface="新細明體"/>
                <a:cs typeface="Calibri"/>
              </a:rPr>
              <a:t>QuMagie</a:t>
            </a:r>
            <a:r>
              <a:rPr lang="en-US" altLang="zh-TW" dirty="0">
                <a:ea typeface="新細明體"/>
                <a:cs typeface="Calibri"/>
              </a:rPr>
              <a:t>, and </a:t>
            </a:r>
            <a:r>
              <a:rPr lang="en-US" altLang="zh-TW" dirty="0" err="1">
                <a:ea typeface="新細明體"/>
                <a:cs typeface="Calibri"/>
              </a:rPr>
              <a:t>Qsirch</a:t>
            </a:r>
            <a:r>
              <a:rPr lang="en-US" altLang="zh-TW" dirty="0">
                <a:ea typeface="新細明體"/>
                <a:cs typeface="Calibri"/>
              </a:rPr>
              <a:t>, making them run smoothly. With two HDMI outputs, users can directly view surveillance footage from network cameras. The NAS features a PCIe Gen3 x2 expansion slot that can expand to 10GbE or external capacity with JBOD. It also has built-in networking capabilities, including a 2.5GbE and dual 1GbE ports. The TS-AI642 is excellent for SMB businesses seeking data backup and surveillance solutions.</a:t>
            </a:r>
          </a:p>
        </p:txBody>
      </p:sp>
      <p:sp>
        <p:nvSpPr>
          <p:cNvPr id="4" name="投影片編號版面配置區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21BAAED-B32E-9E47-A175-32DE969A6369}" type="slidenum">
              <a:rPr kumimoji="0" lang="en-TW" sz="1867"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33</a:t>
            </a:fld>
            <a:endParaRPr kumimoji="0" lang="en-TW"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2431144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r>
              <a:rPr lang="zh-TW" altLang="zh-TW"/>
              <a:t>簡報的尾聲</a:t>
            </a:r>
            <a:r>
              <a:rPr lang="zh-TW" altLang="en-US"/>
              <a:t>提醒</a:t>
            </a:r>
            <a:r>
              <a:rPr lang="zh-TW" altLang="en-US" dirty="0"/>
              <a:t>大家，</a:t>
            </a:r>
            <a:r>
              <a:rPr lang="en-US" altLang="zh-TW"/>
              <a:t>QNAP</a:t>
            </a:r>
            <a:r>
              <a:rPr lang="zh-TW" altLang="en-US" dirty="0"/>
              <a:t>有推出 </a:t>
            </a:r>
            <a:r>
              <a:rPr lang="en-US" altLang="zh-TW"/>
              <a:t>NAS </a:t>
            </a:r>
            <a:r>
              <a:rPr lang="zh-TW" altLang="zh-TW"/>
              <a:t>延長保固，購買</a:t>
            </a:r>
            <a:r>
              <a:rPr lang="en-US" altLang="zh-TW" dirty="0"/>
              <a:t> TS-AI642 </a:t>
            </a:r>
            <a:r>
              <a:rPr lang="zh-TW" altLang="zh-TW"/>
              <a:t>即享有</a:t>
            </a:r>
            <a:r>
              <a:rPr lang="en-US" altLang="zh-TW"/>
              <a:t>3</a:t>
            </a:r>
            <a:r>
              <a:rPr lang="zh-TW" altLang="zh-TW"/>
              <a:t>年的免費產品保固。客戶若有延長保固的需求可考慮選購延長保固最高</a:t>
            </a:r>
            <a:r>
              <a:rPr lang="zh-TW" altLang="en-US" dirty="0"/>
              <a:t> </a:t>
            </a:r>
            <a:r>
              <a:rPr lang="en-US" altLang="zh-TW"/>
              <a:t>5</a:t>
            </a:r>
            <a:r>
              <a:rPr lang="zh-TW" altLang="zh-TW"/>
              <a:t>年</a:t>
            </a:r>
            <a:r>
              <a:rPr lang="zh-TW" altLang="en-US" dirty="0"/>
              <a:t> </a:t>
            </a:r>
            <a:r>
              <a:rPr lang="zh-TW" altLang="zh-TW"/>
              <a:t>的超值方案。</a:t>
            </a:r>
            <a:endParaRPr lang="en-US" altLang="zh-TW"/>
          </a:p>
          <a:p>
            <a:r>
              <a:rPr lang="zh-TW" altLang="zh-TW"/>
              <a:t>At the end of the presentation, I would like to introduce to you that QNAP has an extended warranty for NAS, customer's purchase of </a:t>
            </a:r>
            <a:r>
              <a:rPr lang="en-US" altLang="zh-TW" dirty="0"/>
              <a:t>TS-AI642</a:t>
            </a:r>
            <a:r>
              <a:rPr lang="en-US" altLang="zh-TW"/>
              <a:t> </a:t>
            </a:r>
            <a:r>
              <a:rPr lang="zh-TW" altLang="zh-TW"/>
              <a:t>enjoys a 3-year free product warranty. If you need an extended warranty, you can consider purchasing an economic plan with an extended maximum of five years warranty. </a:t>
            </a:r>
          </a:p>
        </p:txBody>
      </p:sp>
    </p:spTree>
    <p:extLst>
      <p:ext uri="{BB962C8B-B14F-4D97-AF65-F5344CB8AC3E}">
        <p14:creationId xmlns:p14="http://schemas.microsoft.com/office/powerpoint/2010/main" val="25265337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381000" y="685800"/>
            <a:ext cx="6096000" cy="3429000"/>
          </a:xfrm>
        </p:spPr>
      </p:sp>
      <p:sp>
        <p:nvSpPr>
          <p:cNvPr id="3" name="備忘稿版面配置區 2"/>
          <p:cNvSpPr>
            <a:spLocks noGrp="1"/>
          </p:cNvSpPr>
          <p:nvPr>
            <p:ph type="body" idx="1"/>
          </p:nvPr>
        </p:nvSpPr>
        <p:spPr/>
        <p:txBody>
          <a:bodyPr/>
          <a:lstStyle/>
          <a:p>
            <a:pPr algn="l" rtl="0" fontAlgn="base"/>
            <a:r>
              <a:rPr lang="en-US" altLang="zh-TW" sz="1800" b="0" i="0" u="none" strike="noStrike" dirty="0">
                <a:solidFill>
                  <a:srgbClr val="000000"/>
                </a:solidFill>
                <a:effectLst/>
                <a:latin typeface="Arial" panose="020B0604020202020204" pitchFamily="34" charset="0"/>
              </a:rPr>
              <a:t>Thank you for watching the QNAP Channel. I’m Jerry. See you next time. bye</a:t>
            </a:r>
            <a:r>
              <a:rPr lang="en-US" altLang="zh-TW" sz="1800" b="0" i="0" dirty="0">
                <a:solidFill>
                  <a:srgbClr val="444444"/>
                </a:solidFill>
                <a:effectLst/>
                <a:latin typeface="Arial" panose="020B0604020202020204" pitchFamily="34" charset="0"/>
              </a:rPr>
              <a:t>​</a:t>
            </a:r>
            <a:endParaRPr lang="en-US" altLang="zh-TW" sz="1800" b="0" i="0" dirty="0">
              <a:solidFill>
                <a:srgbClr val="444444"/>
              </a:solidFill>
              <a:effectLst/>
              <a:latin typeface="Calibri" panose="020F0502020204030204" pitchFamily="34" charset="0"/>
            </a:endParaRPr>
          </a:p>
          <a:p>
            <a:pPr algn="l" rtl="0" fontAlgn="base"/>
            <a:r>
              <a:rPr lang="ja-JP" altLang="zh-TW" sz="1800" b="0" i="0" u="none" strike="noStrike" dirty="0">
                <a:solidFill>
                  <a:srgbClr val="000000"/>
                </a:solidFill>
                <a:effectLst/>
                <a:latin typeface="Calibri" panose="020F0502020204030204" pitchFamily="34" charset="0"/>
                <a:ea typeface="Arial" panose="020B0604020202020204" pitchFamily="34" charset="0"/>
              </a:rPr>
              <a:t>謝謝大家觀看</a:t>
            </a:r>
            <a:r>
              <a:rPr lang="en-US" altLang="ja-JP" sz="1800" b="0" i="0" u="none" strike="noStrike" dirty="0">
                <a:solidFill>
                  <a:srgbClr val="000000"/>
                </a:solidFill>
                <a:effectLst/>
                <a:latin typeface="Arial" panose="020B0604020202020204" pitchFamily="34" charset="0"/>
                <a:ea typeface="Arial" panose="020B0604020202020204" pitchFamily="34" charset="0"/>
              </a:rPr>
              <a:t>QNAP</a:t>
            </a:r>
            <a:r>
              <a:rPr lang="zh-TW" altLang="en-US" sz="1800" b="0" i="0" u="none" strike="noStrike" dirty="0">
                <a:solidFill>
                  <a:srgbClr val="000000"/>
                </a:solidFill>
                <a:effectLst/>
                <a:latin typeface="Arial" panose="020B0604020202020204" pitchFamily="34" charset="0"/>
                <a:ea typeface="Arial" panose="020B0604020202020204" pitchFamily="34" charset="0"/>
              </a:rPr>
              <a:t>頻道</a:t>
            </a:r>
            <a:r>
              <a:rPr lang="ja-JP" altLang="zh-TW" sz="1800" b="0" i="0" u="none" strike="noStrike" dirty="0">
                <a:solidFill>
                  <a:srgbClr val="000000"/>
                </a:solidFill>
                <a:effectLst/>
                <a:latin typeface="Calibri" panose="020F0502020204030204" pitchFamily="34" charset="0"/>
                <a:ea typeface="Arial" panose="020B0604020202020204" pitchFamily="34" charset="0"/>
              </a:rPr>
              <a:t>，我是Jerry，下次再見。</a:t>
            </a:r>
            <a:endParaRPr lang="en-US" altLang="zh-TW" sz="1800" b="0" i="0" dirty="0">
              <a:solidFill>
                <a:srgbClr val="444444"/>
              </a:solidFill>
              <a:effectLst/>
              <a:latin typeface="Calibri" panose="020F0502020204030204" pitchFamily="34" charset="0"/>
            </a:endParaRPr>
          </a:p>
          <a:p>
            <a:endParaRPr lang="zh-TW" altLang="en-US" dirty="0"/>
          </a:p>
        </p:txBody>
      </p:sp>
    </p:spTree>
    <p:extLst>
      <p:ext uri="{BB962C8B-B14F-4D97-AF65-F5344CB8AC3E}">
        <p14:creationId xmlns:p14="http://schemas.microsoft.com/office/powerpoint/2010/main" val="725005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4" Type="http://schemas.openxmlformats.org/officeDocument/2006/relationships/image" Target="../media/image11.sv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reserve="1" userDrawn="1">
  <p:cSld name="1_Title slide">
    <p:bg>
      <p:bgPr>
        <a:gradFill>
          <a:gsLst>
            <a:gs pos="0">
              <a:schemeClr val="lt2"/>
            </a:gs>
            <a:gs pos="100000">
              <a:schemeClr val="lt1"/>
            </a:gs>
          </a:gsLst>
          <a:lin ang="5400012" scaled="0"/>
        </a:gradFill>
        <a:effectLst/>
      </p:bgPr>
    </p:bg>
    <p:spTree>
      <p:nvGrpSpPr>
        <p:cNvPr id="1" name="Shape 9"/>
        <p:cNvGrpSpPr/>
        <p:nvPr/>
      </p:nvGrpSpPr>
      <p:grpSpPr>
        <a:xfrm>
          <a:off x="0" y="0"/>
          <a:ext cx="0" cy="0"/>
          <a:chOff x="0" y="0"/>
          <a:chExt cx="0" cy="0"/>
        </a:xfrm>
      </p:grpSpPr>
      <p:pic>
        <p:nvPicPr>
          <p:cNvPr id="3" name="圖片 2">
            <a:extLst>
              <a:ext uri="{FF2B5EF4-FFF2-40B4-BE49-F238E27FC236}">
                <a16:creationId xmlns:a16="http://schemas.microsoft.com/office/drawing/2014/main" id="{D06007DF-BD14-4273-8CCE-3C8F4B449F94}"/>
              </a:ext>
            </a:extLst>
          </p:cNvPr>
          <p:cNvPicPr>
            <a:picLocks noChangeAspect="1"/>
          </p:cNvPicPr>
          <p:nvPr userDrawn="1"/>
        </p:nvPicPr>
        <p:blipFill>
          <a:blip r:embed="rId2"/>
          <a:srcRect/>
          <a:stretch/>
        </p:blipFill>
        <p:spPr>
          <a:xfrm>
            <a:off x="0" y="595"/>
            <a:ext cx="9141882" cy="5142309"/>
          </a:xfrm>
          <a:prstGeom prst="rect">
            <a:avLst/>
          </a:prstGeom>
        </p:spPr>
      </p:pic>
      <p:sp>
        <p:nvSpPr>
          <p:cNvPr id="4" name="文字方塊 3">
            <a:extLst>
              <a:ext uri="{FF2B5EF4-FFF2-40B4-BE49-F238E27FC236}">
                <a16:creationId xmlns:a16="http://schemas.microsoft.com/office/drawing/2014/main" id="{0EB51FDA-71E7-E149-635D-8B4512063D77}"/>
              </a:ext>
            </a:extLst>
          </p:cNvPr>
          <p:cNvSpPr txBox="1"/>
          <p:nvPr userDrawn="1"/>
        </p:nvSpPr>
        <p:spPr>
          <a:xfrm>
            <a:off x="581360" y="4863151"/>
            <a:ext cx="8120058" cy="213841"/>
          </a:xfrm>
          <a:prstGeom prst="rect">
            <a:avLst/>
          </a:prstGeom>
          <a:noFill/>
        </p:spPr>
        <p:txBody>
          <a:bodyPr wrap="square" rtlCol="0">
            <a:spAutoFit/>
          </a:bodyPr>
          <a:lstStyle/>
          <a:p>
            <a:pPr fontAlgn="base">
              <a:lnSpc>
                <a:spcPct val="150000"/>
              </a:lnSpc>
            </a:pPr>
            <a:r>
              <a:rPr lang="en-US" altLang="zh-TW" sz="600" spc="0" dirty="0">
                <a:solidFill>
                  <a:schemeClr val="accent6"/>
                </a:solidFill>
                <a:latin typeface="微軟正黑體" panose="020B0604030504040204" pitchFamily="34" charset="-120"/>
                <a:ea typeface="微軟正黑體" panose="020B0604030504040204" pitchFamily="34" charset="-120"/>
              </a:rPr>
              <a:t>©2023</a:t>
            </a:r>
            <a:r>
              <a:rPr lang="zh-TW" altLang="zh-TW" sz="600" spc="0" dirty="0">
                <a:solidFill>
                  <a:schemeClr val="accent6"/>
                </a:solidFill>
                <a:latin typeface="微軟正黑體" panose="020B0604030504040204" pitchFamily="34" charset="-120"/>
                <a:ea typeface="微軟正黑體" panose="020B0604030504040204" pitchFamily="34" charset="-120"/>
              </a:rPr>
              <a:t>著作權為威聯通科技股份有限公司所有。威聯通科技並保留所有權利。威聯通科技股份有限公司所使用或註冊之商標或標章。檔案中所提及之產品及公司名稱可能為其他公司所有之商標 。</a:t>
            </a:r>
            <a:endParaRPr lang="en-US" altLang="zh-TW" sz="600" spc="0" dirty="0">
              <a:solidFill>
                <a:schemeClr val="accent6"/>
              </a:solidFill>
              <a:latin typeface="微軟正黑體" panose="020B0604030504040204" pitchFamily="34" charset="-120"/>
              <a:ea typeface="微軟正黑體" panose="020B0604030504040204" pitchFamily="34" charset="-120"/>
            </a:endParaRPr>
          </a:p>
        </p:txBody>
      </p:sp>
    </p:spTree>
    <p:extLst>
      <p:ext uri="{BB962C8B-B14F-4D97-AF65-F5344CB8AC3E}">
        <p14:creationId xmlns:p14="http://schemas.microsoft.com/office/powerpoint/2010/main" val="707241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preserve="1" userDrawn="1">
  <p:cSld name="1_Title slide">
    <p:bg>
      <p:bgPr>
        <a:gradFill>
          <a:gsLst>
            <a:gs pos="0">
              <a:schemeClr val="lt2"/>
            </a:gs>
            <a:gs pos="100000">
              <a:schemeClr val="lt1"/>
            </a:gs>
          </a:gsLst>
          <a:lin ang="5400012" scaled="0"/>
        </a:gradFill>
        <a:effectLst/>
      </p:bgPr>
    </p:bg>
    <p:spTree>
      <p:nvGrpSpPr>
        <p:cNvPr id="1" name="Shape 9"/>
        <p:cNvGrpSpPr/>
        <p:nvPr/>
      </p:nvGrpSpPr>
      <p:grpSpPr>
        <a:xfrm>
          <a:off x="0" y="0"/>
          <a:ext cx="0" cy="0"/>
          <a:chOff x="0" y="0"/>
          <a:chExt cx="0" cy="0"/>
        </a:xfrm>
      </p:grpSpPr>
      <p:pic>
        <p:nvPicPr>
          <p:cNvPr id="3" name="圖片 2">
            <a:extLst>
              <a:ext uri="{FF2B5EF4-FFF2-40B4-BE49-F238E27FC236}">
                <a16:creationId xmlns:a16="http://schemas.microsoft.com/office/drawing/2014/main" id="{D06007DF-BD14-4273-8CCE-3C8F4B449F94}"/>
              </a:ext>
            </a:extLst>
          </p:cNvPr>
          <p:cNvPicPr>
            <a:picLocks noChangeAspect="1"/>
          </p:cNvPicPr>
          <p:nvPr userDrawn="1"/>
        </p:nvPicPr>
        <p:blipFill>
          <a:blip r:embed="rId2"/>
          <a:srcRect/>
          <a:stretch/>
        </p:blipFill>
        <p:spPr>
          <a:xfrm>
            <a:off x="0" y="595"/>
            <a:ext cx="9141882" cy="5142308"/>
          </a:xfrm>
          <a:prstGeom prst="rect">
            <a:avLst/>
          </a:prstGeom>
        </p:spPr>
      </p:pic>
    </p:spTree>
    <p:extLst>
      <p:ext uri="{BB962C8B-B14F-4D97-AF65-F5344CB8AC3E}">
        <p14:creationId xmlns:p14="http://schemas.microsoft.com/office/powerpoint/2010/main" val="3811583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bg>
      <p:bgPr>
        <a:gradFill>
          <a:gsLst>
            <a:gs pos="0">
              <a:srgbClr val="2B2929"/>
            </a:gs>
            <a:gs pos="100000">
              <a:srgbClr val="010203"/>
            </a:gs>
          </a:gsLst>
          <a:lin ang="5400700" scaled="0"/>
        </a:gradFill>
        <a:effectLst/>
      </p:bgPr>
    </p:bg>
    <p:spTree>
      <p:nvGrpSpPr>
        <p:cNvPr id="1" name="Shape 41"/>
        <p:cNvGrpSpPr/>
        <p:nvPr/>
      </p:nvGrpSpPr>
      <p:grpSpPr>
        <a:xfrm>
          <a:off x="0" y="0"/>
          <a:ext cx="0" cy="0"/>
          <a:chOff x="0" y="0"/>
          <a:chExt cx="0" cy="0"/>
        </a:xfrm>
      </p:grpSpPr>
      <p:pic>
        <p:nvPicPr>
          <p:cNvPr id="3" name="圖片 2">
            <a:extLst>
              <a:ext uri="{FF2B5EF4-FFF2-40B4-BE49-F238E27FC236}">
                <a16:creationId xmlns:a16="http://schemas.microsoft.com/office/drawing/2014/main" id="{41E15199-9DC2-4A95-9110-B7C2F8C7FBD3}"/>
              </a:ext>
            </a:extLst>
          </p:cNvPr>
          <p:cNvPicPr>
            <a:picLocks noChangeAspect="1"/>
          </p:cNvPicPr>
          <p:nvPr userDrawn="1"/>
        </p:nvPicPr>
        <p:blipFill>
          <a:blip r:embed="rId2"/>
          <a:srcRect/>
          <a:stretch/>
        </p:blipFill>
        <p:spPr>
          <a:xfrm>
            <a:off x="596" y="335"/>
            <a:ext cx="9142808" cy="5142830"/>
          </a:xfrm>
          <a:prstGeom prst="rect">
            <a:avLst/>
          </a:prstGeom>
        </p:spPr>
      </p:pic>
      <p:sp>
        <p:nvSpPr>
          <p:cNvPr id="46" name="Google Shape;46;p6"/>
          <p:cNvSpPr txBox="1">
            <a:spLocks noGrp="1"/>
          </p:cNvSpPr>
          <p:nvPr>
            <p:ph type="title"/>
          </p:nvPr>
        </p:nvSpPr>
        <p:spPr>
          <a:xfrm>
            <a:off x="1034178" y="182080"/>
            <a:ext cx="7952056" cy="642167"/>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b="1">
                <a:solidFill>
                  <a:schemeClr val="accent6"/>
                </a:solidFill>
                <a:latin typeface="+mj-ea"/>
                <a:ea typeface="+mj-ea"/>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dirty="0"/>
          </a:p>
        </p:txBody>
      </p:sp>
    </p:spTree>
    <p:extLst>
      <p:ext uri="{BB962C8B-B14F-4D97-AF65-F5344CB8AC3E}">
        <p14:creationId xmlns:p14="http://schemas.microsoft.com/office/powerpoint/2010/main" val="2477986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reserve="1">
  <p:cSld name="1_Title only">
    <p:bg>
      <p:bgPr>
        <a:gradFill>
          <a:gsLst>
            <a:gs pos="0">
              <a:srgbClr val="2B2929"/>
            </a:gs>
            <a:gs pos="100000">
              <a:srgbClr val="010203"/>
            </a:gs>
          </a:gsLst>
          <a:lin ang="5400700" scaled="0"/>
        </a:gradFill>
        <a:effectLst/>
      </p:bgPr>
    </p:bg>
    <p:spTree>
      <p:nvGrpSpPr>
        <p:cNvPr id="1" name="Shape 41"/>
        <p:cNvGrpSpPr/>
        <p:nvPr/>
      </p:nvGrpSpPr>
      <p:grpSpPr>
        <a:xfrm>
          <a:off x="0" y="0"/>
          <a:ext cx="0" cy="0"/>
          <a:chOff x="0" y="0"/>
          <a:chExt cx="0" cy="0"/>
        </a:xfrm>
      </p:grpSpPr>
      <p:pic>
        <p:nvPicPr>
          <p:cNvPr id="3" name="圖片 2">
            <a:extLst>
              <a:ext uri="{FF2B5EF4-FFF2-40B4-BE49-F238E27FC236}">
                <a16:creationId xmlns:a16="http://schemas.microsoft.com/office/drawing/2014/main" id="{41E15199-9DC2-4A95-9110-B7C2F8C7FBD3}"/>
              </a:ext>
            </a:extLst>
          </p:cNvPr>
          <p:cNvPicPr>
            <a:picLocks noChangeAspect="1"/>
          </p:cNvPicPr>
          <p:nvPr userDrawn="1"/>
        </p:nvPicPr>
        <p:blipFill>
          <a:blip r:embed="rId2"/>
          <a:srcRect/>
          <a:stretch/>
        </p:blipFill>
        <p:spPr>
          <a:xfrm>
            <a:off x="596" y="335"/>
            <a:ext cx="9142808" cy="5142829"/>
          </a:xfrm>
          <a:prstGeom prst="rect">
            <a:avLst/>
          </a:prstGeom>
        </p:spPr>
      </p:pic>
      <p:sp>
        <p:nvSpPr>
          <p:cNvPr id="46" name="Google Shape;46;p6"/>
          <p:cNvSpPr txBox="1">
            <a:spLocks noGrp="1"/>
          </p:cNvSpPr>
          <p:nvPr>
            <p:ph type="title"/>
          </p:nvPr>
        </p:nvSpPr>
        <p:spPr>
          <a:xfrm>
            <a:off x="196645" y="182080"/>
            <a:ext cx="8789589" cy="642167"/>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b="1">
                <a:solidFill>
                  <a:schemeClr val="accent6"/>
                </a:solidFill>
                <a:latin typeface="+mj-ea"/>
                <a:ea typeface="+mj-ea"/>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dirty="0"/>
          </a:p>
        </p:txBody>
      </p:sp>
    </p:spTree>
    <p:extLst>
      <p:ext uri="{BB962C8B-B14F-4D97-AF65-F5344CB8AC3E}">
        <p14:creationId xmlns:p14="http://schemas.microsoft.com/office/powerpoint/2010/main" val="825374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reserve="1">
  <p:cSld name="1_Title only">
    <p:bg>
      <p:bgPr>
        <a:gradFill>
          <a:gsLst>
            <a:gs pos="0">
              <a:srgbClr val="2B2929"/>
            </a:gs>
            <a:gs pos="100000">
              <a:srgbClr val="010203"/>
            </a:gs>
          </a:gsLst>
          <a:lin ang="5400700" scaled="0"/>
        </a:gradFill>
        <a:effectLst/>
      </p:bgPr>
    </p:bg>
    <p:spTree>
      <p:nvGrpSpPr>
        <p:cNvPr id="1" name="Shape 41"/>
        <p:cNvGrpSpPr/>
        <p:nvPr/>
      </p:nvGrpSpPr>
      <p:grpSpPr>
        <a:xfrm>
          <a:off x="0" y="0"/>
          <a:ext cx="0" cy="0"/>
          <a:chOff x="0" y="0"/>
          <a:chExt cx="0" cy="0"/>
        </a:xfrm>
      </p:grpSpPr>
      <p:pic>
        <p:nvPicPr>
          <p:cNvPr id="3" name="圖片 2">
            <a:extLst>
              <a:ext uri="{FF2B5EF4-FFF2-40B4-BE49-F238E27FC236}">
                <a16:creationId xmlns:a16="http://schemas.microsoft.com/office/drawing/2014/main" id="{41E15199-9DC2-4A95-9110-B7C2F8C7FBD3}"/>
              </a:ext>
            </a:extLst>
          </p:cNvPr>
          <p:cNvPicPr>
            <a:picLocks noChangeAspect="1"/>
          </p:cNvPicPr>
          <p:nvPr userDrawn="1"/>
        </p:nvPicPr>
        <p:blipFill>
          <a:blip r:embed="rId2"/>
          <a:srcRect/>
          <a:stretch/>
        </p:blipFill>
        <p:spPr>
          <a:xfrm>
            <a:off x="596" y="335"/>
            <a:ext cx="9142808" cy="5142829"/>
          </a:xfrm>
          <a:prstGeom prst="rect">
            <a:avLst/>
          </a:prstGeom>
        </p:spPr>
      </p:pic>
      <p:sp>
        <p:nvSpPr>
          <p:cNvPr id="46" name="Google Shape;46;p6"/>
          <p:cNvSpPr txBox="1">
            <a:spLocks noGrp="1"/>
          </p:cNvSpPr>
          <p:nvPr>
            <p:ph type="title"/>
          </p:nvPr>
        </p:nvSpPr>
        <p:spPr>
          <a:xfrm>
            <a:off x="1034178" y="182080"/>
            <a:ext cx="7952056" cy="642167"/>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b="1">
                <a:solidFill>
                  <a:schemeClr val="accent6"/>
                </a:solidFill>
                <a:latin typeface="+mj-ea"/>
                <a:ea typeface="+mj-ea"/>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dirty="0"/>
          </a:p>
        </p:txBody>
      </p:sp>
    </p:spTree>
    <p:extLst>
      <p:ext uri="{BB962C8B-B14F-4D97-AF65-F5344CB8AC3E}">
        <p14:creationId xmlns:p14="http://schemas.microsoft.com/office/powerpoint/2010/main" val="1695188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slide" preserve="1" userDrawn="1">
  <p:cSld name="1_Title slide">
    <p:bg>
      <p:bgPr>
        <a:gradFill>
          <a:gsLst>
            <a:gs pos="0">
              <a:schemeClr val="lt2"/>
            </a:gs>
            <a:gs pos="100000">
              <a:schemeClr val="lt1"/>
            </a:gs>
          </a:gsLst>
          <a:lin ang="5400012" scaled="0"/>
        </a:gradFill>
        <a:effectLst/>
      </p:bgPr>
    </p:bg>
    <p:spTree>
      <p:nvGrpSpPr>
        <p:cNvPr id="1" name="Shape 9"/>
        <p:cNvGrpSpPr/>
        <p:nvPr/>
      </p:nvGrpSpPr>
      <p:grpSpPr>
        <a:xfrm>
          <a:off x="0" y="0"/>
          <a:ext cx="0" cy="0"/>
          <a:chOff x="0" y="0"/>
          <a:chExt cx="0" cy="0"/>
        </a:xfrm>
      </p:grpSpPr>
      <p:pic>
        <p:nvPicPr>
          <p:cNvPr id="3" name="圖片 2">
            <a:extLst>
              <a:ext uri="{FF2B5EF4-FFF2-40B4-BE49-F238E27FC236}">
                <a16:creationId xmlns:a16="http://schemas.microsoft.com/office/drawing/2014/main" id="{D06007DF-BD14-4273-8CCE-3C8F4B449F94}"/>
              </a:ext>
            </a:extLst>
          </p:cNvPr>
          <p:cNvPicPr>
            <a:picLocks noChangeAspect="1"/>
          </p:cNvPicPr>
          <p:nvPr userDrawn="1"/>
        </p:nvPicPr>
        <p:blipFill>
          <a:blip r:embed="rId2"/>
          <a:srcRect/>
          <a:stretch/>
        </p:blipFill>
        <p:spPr>
          <a:xfrm>
            <a:off x="0" y="0"/>
            <a:ext cx="9144000" cy="5143500"/>
          </a:xfrm>
          <a:prstGeom prst="rect">
            <a:avLst/>
          </a:prstGeom>
        </p:spPr>
      </p:pic>
    </p:spTree>
    <p:extLst>
      <p:ext uri="{BB962C8B-B14F-4D97-AF65-F5344CB8AC3E}">
        <p14:creationId xmlns:p14="http://schemas.microsoft.com/office/powerpoint/2010/main" val="3103957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preserve="1" userDrawn="1">
  <p:cSld name="1_Title slide">
    <p:bg>
      <p:bgPr>
        <a:gradFill>
          <a:gsLst>
            <a:gs pos="0">
              <a:schemeClr val="lt2"/>
            </a:gs>
            <a:gs pos="100000">
              <a:schemeClr val="lt1"/>
            </a:gs>
          </a:gsLst>
          <a:lin ang="5400012" scaled="0"/>
        </a:gradFill>
        <a:effectLst/>
      </p:bgPr>
    </p:bg>
    <p:spTree>
      <p:nvGrpSpPr>
        <p:cNvPr id="1" name="Shape 9"/>
        <p:cNvGrpSpPr/>
        <p:nvPr/>
      </p:nvGrpSpPr>
      <p:grpSpPr>
        <a:xfrm>
          <a:off x="0" y="0"/>
          <a:ext cx="0" cy="0"/>
          <a:chOff x="0" y="0"/>
          <a:chExt cx="0" cy="0"/>
        </a:xfrm>
      </p:grpSpPr>
      <p:pic>
        <p:nvPicPr>
          <p:cNvPr id="3" name="圖片 2">
            <a:extLst>
              <a:ext uri="{FF2B5EF4-FFF2-40B4-BE49-F238E27FC236}">
                <a16:creationId xmlns:a16="http://schemas.microsoft.com/office/drawing/2014/main" id="{D06007DF-BD14-4273-8CCE-3C8F4B449F94}"/>
              </a:ext>
            </a:extLst>
          </p:cNvPr>
          <p:cNvPicPr>
            <a:picLocks noChangeAspect="1"/>
          </p:cNvPicPr>
          <p:nvPr userDrawn="1"/>
        </p:nvPicPr>
        <p:blipFill>
          <a:blip r:embed="rId2"/>
          <a:srcRect/>
          <a:stretch/>
        </p:blipFill>
        <p:spPr>
          <a:xfrm>
            <a:off x="0" y="0"/>
            <a:ext cx="9144000" cy="5143500"/>
          </a:xfrm>
          <a:prstGeom prst="rect">
            <a:avLst/>
          </a:prstGeom>
        </p:spPr>
      </p:pic>
    </p:spTree>
    <p:extLst>
      <p:ext uri="{BB962C8B-B14F-4D97-AF65-F5344CB8AC3E}">
        <p14:creationId xmlns:p14="http://schemas.microsoft.com/office/powerpoint/2010/main" val="1893255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230690E9-B52A-4CE8-B1F3-A2FD7CF61C8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644"/>
            <a:ext cx="9144000" cy="5142215"/>
          </a:xfrm>
          <a:prstGeom prst="rect">
            <a:avLst/>
          </a:prstGeom>
        </p:spPr>
      </p:pic>
    </p:spTree>
    <p:extLst>
      <p:ext uri="{BB962C8B-B14F-4D97-AF65-F5344CB8AC3E}">
        <p14:creationId xmlns:p14="http://schemas.microsoft.com/office/powerpoint/2010/main" val="4223346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5_自訂版面配置">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230690E9-B52A-4CE8-B1F3-A2FD7CF61C86}"/>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643"/>
            <a:ext cx="9144000" cy="5142215"/>
          </a:xfrm>
          <a:prstGeom prst="rect">
            <a:avLst/>
          </a:prstGeom>
        </p:spPr>
      </p:pic>
      <p:pic>
        <p:nvPicPr>
          <p:cNvPr id="2" name="圖形 1">
            <a:extLst>
              <a:ext uri="{FF2B5EF4-FFF2-40B4-BE49-F238E27FC236}">
                <a16:creationId xmlns:a16="http://schemas.microsoft.com/office/drawing/2014/main" id="{E348E922-DDE6-E106-66E5-EA71ECCB5601}"/>
              </a:ext>
            </a:extLst>
          </p:cNvPr>
          <p:cNvPicPr>
            <a:picLocks noChangeAspect="1"/>
          </p:cNvPicPr>
          <p:nvPr userDrawn="1"/>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30745" y="1075038"/>
            <a:ext cx="8513255" cy="41705"/>
          </a:xfrm>
          <a:prstGeom prst="rect">
            <a:avLst/>
          </a:prstGeom>
          <a:effectLst>
            <a:outerShdw blurRad="88900" dist="228600" dir="3300000" sx="97000" sy="97000" algn="tl" rotWithShape="0">
              <a:prstClr val="black">
                <a:alpha val="40000"/>
              </a:prstClr>
            </a:outerShdw>
          </a:effectLst>
        </p:spPr>
      </p:pic>
      <p:sp>
        <p:nvSpPr>
          <p:cNvPr id="4" name="標題版面配置區 1">
            <a:extLst>
              <a:ext uri="{FF2B5EF4-FFF2-40B4-BE49-F238E27FC236}">
                <a16:creationId xmlns:a16="http://schemas.microsoft.com/office/drawing/2014/main" id="{0D0737DA-B7B9-1E4E-BBBC-F35503B17072}"/>
              </a:ext>
            </a:extLst>
          </p:cNvPr>
          <p:cNvSpPr>
            <a:spLocks noGrp="1"/>
          </p:cNvSpPr>
          <p:nvPr>
            <p:ph type="title"/>
          </p:nvPr>
        </p:nvSpPr>
        <p:spPr>
          <a:xfrm>
            <a:off x="628650" y="40755"/>
            <a:ext cx="7886700" cy="994172"/>
          </a:xfrm>
          <a:prstGeom prst="rect">
            <a:avLst/>
          </a:prstGeom>
        </p:spPr>
        <p:txBody>
          <a:bodyPr vert="horz" lIns="91440" tIns="45720" rIns="91440" bIns="45720" rtlCol="0" anchor="ctr">
            <a:normAutofit/>
          </a:bodyPr>
          <a:lstStyle>
            <a:lvl1pPr algn="ctr">
              <a:defRPr>
                <a:solidFill>
                  <a:schemeClr val="bg1"/>
                </a:solidFill>
                <a:latin typeface="+mj-lt"/>
              </a:defRPr>
            </a:lvl1pPr>
          </a:lstStyle>
          <a:p>
            <a:r>
              <a:rPr lang="zh-TW" altLang="en-US"/>
              <a:t>按一下以編輯母片標題樣式</a:t>
            </a:r>
          </a:p>
        </p:txBody>
      </p:sp>
    </p:spTree>
    <p:extLst>
      <p:ext uri="{BB962C8B-B14F-4D97-AF65-F5344CB8AC3E}">
        <p14:creationId xmlns:p14="http://schemas.microsoft.com/office/powerpoint/2010/main" val="197896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95" r:id="rId1"/>
    <p:sldLayoutId id="2147483725" r:id="rId2"/>
    <p:sldLayoutId id="2147483681" r:id="rId3"/>
    <p:sldLayoutId id="2147483761" r:id="rId4"/>
    <p:sldLayoutId id="2147483726" r:id="rId5"/>
    <p:sldLayoutId id="2147483698" r:id="rId6"/>
    <p:sldLayoutId id="2147483762" r:id="rId7"/>
    <p:sldLayoutId id="2147483735" r:id="rId8"/>
    <p:sldLayoutId id="2147483760"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3600" b="0" i="0" u="none" strike="noStrike" cap="none" dirty="0">
          <a:solidFill>
            <a:srgbClr val="000000"/>
          </a:solidFill>
          <a:latin typeface="+mj-ea"/>
          <a:ea typeface="+mj-ea"/>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616">
          <p15:clr>
            <a:srgbClr val="F26B43"/>
          </p15:clr>
        </p15:guide>
        <p15:guide id="2" pos="288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3" Type="http://schemas.openxmlformats.org/officeDocument/2006/relationships/hyperlink" Target="https://autofintechs.com/2023-will-be-the-year-of-edge-ai/"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19.png"/><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21.png"/></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33.png"/><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37.png"/><Relationship Id="rId11" Type="http://schemas.openxmlformats.org/officeDocument/2006/relationships/image" Target="../media/image42.sv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9.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3.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34.png"/><Relationship Id="rId11" Type="http://schemas.openxmlformats.org/officeDocument/2006/relationships/image" Target="../media/image49.png"/><Relationship Id="rId5" Type="http://schemas.openxmlformats.org/officeDocument/2006/relationships/image" Target="../media/image44.png"/><Relationship Id="rId15" Type="http://schemas.openxmlformats.org/officeDocument/2006/relationships/image" Target="../media/image53.svg"/><Relationship Id="rId10" Type="http://schemas.openxmlformats.org/officeDocument/2006/relationships/image" Target="../media/image48.svg"/><Relationship Id="rId4" Type="http://schemas.openxmlformats.org/officeDocument/2006/relationships/image" Target="../media/image35.png"/><Relationship Id="rId9" Type="http://schemas.openxmlformats.org/officeDocument/2006/relationships/image" Target="../media/image47.png"/><Relationship Id="rId14" Type="http://schemas.openxmlformats.org/officeDocument/2006/relationships/image" Target="../media/image52.png"/></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51.png"/><Relationship Id="rId7" Type="http://schemas.openxmlformats.org/officeDocument/2006/relationships/image" Target="../media/image56.sv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52.png"/><Relationship Id="rId5" Type="http://schemas.openxmlformats.org/officeDocument/2006/relationships/image" Target="../media/image55.svg"/><Relationship Id="rId4" Type="http://schemas.openxmlformats.org/officeDocument/2006/relationships/image" Target="../media/image54.png"/><Relationship Id="rId9" Type="http://schemas.openxmlformats.org/officeDocument/2006/relationships/image" Target="../media/image36.png"/></Relationships>
</file>

<file path=ppt/slides/_rels/slide11.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57.jpg"/><Relationship Id="rId7" Type="http://schemas.openxmlformats.org/officeDocument/2006/relationships/image" Target="../media/image53.sv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52.png"/><Relationship Id="rId5" Type="http://schemas.openxmlformats.org/officeDocument/2006/relationships/image" Target="../media/image58.jpg"/><Relationship Id="rId4" Type="http://schemas.openxmlformats.org/officeDocument/2006/relationships/image" Target="../media/image51.png"/><Relationship Id="rId9" Type="http://schemas.openxmlformats.org/officeDocument/2006/relationships/image" Target="../media/image59.jpg"/></Relationships>
</file>

<file path=ppt/slides/_rels/slide1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1.png"/><Relationship Id="rId3" Type="http://schemas.openxmlformats.org/officeDocument/2006/relationships/image" Target="../media/image61.jpeg"/><Relationship Id="rId7" Type="http://schemas.openxmlformats.org/officeDocument/2006/relationships/image" Target="../media/image65.png"/><Relationship Id="rId12" Type="http://schemas.openxmlformats.org/officeDocument/2006/relationships/image" Target="../media/image70.png"/><Relationship Id="rId2" Type="http://schemas.openxmlformats.org/officeDocument/2006/relationships/notesSlide" Target="../notesSlides/notesSlide13.xml"/><Relationship Id="rId16" Type="http://schemas.openxmlformats.org/officeDocument/2006/relationships/hyperlink" Target="https://www.qnap.com/en/compatibility-qvr-pro" TargetMode="External"/><Relationship Id="rId1" Type="http://schemas.openxmlformats.org/officeDocument/2006/relationships/slideLayout" Target="../slideLayouts/slideLayout3.xml"/><Relationship Id="rId6" Type="http://schemas.openxmlformats.org/officeDocument/2006/relationships/image" Target="../media/image64.png"/><Relationship Id="rId11" Type="http://schemas.openxmlformats.org/officeDocument/2006/relationships/image" Target="../media/image69.png"/><Relationship Id="rId5" Type="http://schemas.openxmlformats.org/officeDocument/2006/relationships/image" Target="../media/image63.png"/><Relationship Id="rId15" Type="http://schemas.openxmlformats.org/officeDocument/2006/relationships/image" Target="../media/image73.png"/><Relationship Id="rId10" Type="http://schemas.openxmlformats.org/officeDocument/2006/relationships/image" Target="../media/image68.png"/><Relationship Id="rId4" Type="http://schemas.openxmlformats.org/officeDocument/2006/relationships/image" Target="../media/image62.png"/><Relationship Id="rId9" Type="http://schemas.openxmlformats.org/officeDocument/2006/relationships/image" Target="../media/image67.png"/><Relationship Id="rId14" Type="http://schemas.openxmlformats.org/officeDocument/2006/relationships/image" Target="../media/image72.png"/></Relationships>
</file>

<file path=ppt/slides/_rels/slide14.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77.png"/><Relationship Id="rId5" Type="http://schemas.openxmlformats.org/officeDocument/2006/relationships/image" Target="../media/image76.png"/><Relationship Id="rId10" Type="http://schemas.openxmlformats.org/officeDocument/2006/relationships/image" Target="../media/image38.png"/><Relationship Id="rId4" Type="http://schemas.openxmlformats.org/officeDocument/2006/relationships/image" Target="../media/image75.png"/><Relationship Id="rId9" Type="http://schemas.openxmlformats.org/officeDocument/2006/relationships/image" Target="../media/image80.png"/></Relationships>
</file>

<file path=ppt/slides/_rels/slide15.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image" Target="../media/image84.sv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83.png"/><Relationship Id="rId5" Type="http://schemas.openxmlformats.org/officeDocument/2006/relationships/image" Target="../media/image32.png"/><Relationship Id="rId4" Type="http://schemas.openxmlformats.org/officeDocument/2006/relationships/image" Target="../media/image82.jpeg"/></Relationships>
</file>

<file path=ppt/slides/_rels/slide16.xml.rels><?xml version="1.0" encoding="UTF-8" standalone="yes"?>
<Relationships xmlns="http://schemas.openxmlformats.org/package/2006/relationships"><Relationship Id="rId3" Type="http://schemas.openxmlformats.org/officeDocument/2006/relationships/image" Target="../media/image85.png"/><Relationship Id="rId7" Type="http://schemas.openxmlformats.org/officeDocument/2006/relationships/image" Target="../media/image88.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87.png"/><Relationship Id="rId5" Type="http://schemas.openxmlformats.org/officeDocument/2006/relationships/image" Target="../media/image23.png"/><Relationship Id="rId4" Type="http://schemas.openxmlformats.org/officeDocument/2006/relationships/image" Target="../media/image86.png"/></Relationships>
</file>

<file path=ppt/slides/_rels/slide1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91.png"/><Relationship Id="rId5" Type="http://schemas.openxmlformats.org/officeDocument/2006/relationships/image" Target="../media/image23.png"/><Relationship Id="rId4" Type="http://schemas.openxmlformats.org/officeDocument/2006/relationships/image" Target="../media/image90.jpeg"/></Relationships>
</file>

<file path=ppt/slides/_rels/slide18.xml.rels><?xml version="1.0" encoding="UTF-8" standalone="yes"?>
<Relationships xmlns="http://schemas.openxmlformats.org/package/2006/relationships"><Relationship Id="rId3" Type="http://schemas.openxmlformats.org/officeDocument/2006/relationships/image" Target="../media/image92.png"/><Relationship Id="rId7" Type="http://schemas.openxmlformats.org/officeDocument/2006/relationships/image" Target="../media/image95.pn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94.png"/><Relationship Id="rId5" Type="http://schemas.openxmlformats.org/officeDocument/2006/relationships/image" Target="../media/image93.pn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8" Type="http://schemas.openxmlformats.org/officeDocument/2006/relationships/image" Target="../media/image101.svg"/><Relationship Id="rId13" Type="http://schemas.openxmlformats.org/officeDocument/2006/relationships/image" Target="../media/image106.png"/><Relationship Id="rId18" Type="http://schemas.openxmlformats.org/officeDocument/2006/relationships/image" Target="../media/image111.svg"/><Relationship Id="rId3" Type="http://schemas.openxmlformats.org/officeDocument/2006/relationships/image" Target="../media/image96.png"/><Relationship Id="rId7" Type="http://schemas.openxmlformats.org/officeDocument/2006/relationships/image" Target="../media/image100.png"/><Relationship Id="rId12" Type="http://schemas.openxmlformats.org/officeDocument/2006/relationships/image" Target="../media/image105.svg"/><Relationship Id="rId17" Type="http://schemas.openxmlformats.org/officeDocument/2006/relationships/image" Target="../media/image110.png"/><Relationship Id="rId2" Type="http://schemas.openxmlformats.org/officeDocument/2006/relationships/notesSlide" Target="../notesSlides/notesSlide19.xml"/><Relationship Id="rId16" Type="http://schemas.openxmlformats.org/officeDocument/2006/relationships/image" Target="../media/image109.svg"/><Relationship Id="rId1" Type="http://schemas.openxmlformats.org/officeDocument/2006/relationships/slideLayout" Target="../slideLayouts/slideLayout3.xml"/><Relationship Id="rId6" Type="http://schemas.openxmlformats.org/officeDocument/2006/relationships/image" Target="../media/image99.svg"/><Relationship Id="rId11" Type="http://schemas.openxmlformats.org/officeDocument/2006/relationships/image" Target="../media/image104.png"/><Relationship Id="rId5" Type="http://schemas.openxmlformats.org/officeDocument/2006/relationships/image" Target="../media/image98.png"/><Relationship Id="rId15" Type="http://schemas.openxmlformats.org/officeDocument/2006/relationships/image" Target="../media/image108.png"/><Relationship Id="rId10" Type="http://schemas.openxmlformats.org/officeDocument/2006/relationships/image" Target="../media/image103.svg"/><Relationship Id="rId4" Type="http://schemas.openxmlformats.org/officeDocument/2006/relationships/image" Target="../media/image97.svg"/><Relationship Id="rId9" Type="http://schemas.openxmlformats.org/officeDocument/2006/relationships/image" Target="../media/image102.png"/><Relationship Id="rId14" Type="http://schemas.openxmlformats.org/officeDocument/2006/relationships/image" Target="../media/image107.svg"/></Relationships>
</file>

<file path=ppt/slides/_rels/slide20.xml.rels><?xml version="1.0" encoding="UTF-8" standalone="yes"?>
<Relationships xmlns="http://schemas.openxmlformats.org/package/2006/relationships"><Relationship Id="rId8" Type="http://schemas.openxmlformats.org/officeDocument/2006/relationships/image" Target="../media/image117.sv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21.xml.rels><?xml version="1.0" encoding="UTF-8" standalone="yes"?>
<Relationships xmlns="http://schemas.openxmlformats.org/package/2006/relationships"><Relationship Id="rId8" Type="http://schemas.openxmlformats.org/officeDocument/2006/relationships/image" Target="../media/image123.png"/><Relationship Id="rId3" Type="http://schemas.openxmlformats.org/officeDocument/2006/relationships/image" Target="../media/image118.png"/><Relationship Id="rId7" Type="http://schemas.openxmlformats.org/officeDocument/2006/relationships/image" Target="../media/image122.png"/><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image" Target="../media/image121.png"/><Relationship Id="rId5" Type="http://schemas.openxmlformats.org/officeDocument/2006/relationships/image" Target="../media/image120.png"/><Relationship Id="rId10" Type="http://schemas.openxmlformats.org/officeDocument/2006/relationships/image" Target="../media/image125.png"/><Relationship Id="rId4" Type="http://schemas.openxmlformats.org/officeDocument/2006/relationships/image" Target="../media/image119.png"/><Relationship Id="rId9" Type="http://schemas.openxmlformats.org/officeDocument/2006/relationships/image" Target="../media/image124.tiff"/></Relationships>
</file>

<file path=ppt/slides/_rels/slide22.xml.rels><?xml version="1.0" encoding="UTF-8" standalone="yes"?>
<Relationships xmlns="http://schemas.openxmlformats.org/package/2006/relationships"><Relationship Id="rId8" Type="http://schemas.openxmlformats.org/officeDocument/2006/relationships/image" Target="../media/image131.png"/><Relationship Id="rId3" Type="http://schemas.openxmlformats.org/officeDocument/2006/relationships/image" Target="../media/image126.png"/><Relationship Id="rId7" Type="http://schemas.openxmlformats.org/officeDocument/2006/relationships/image" Target="../media/image130.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129.png"/><Relationship Id="rId11" Type="http://schemas.openxmlformats.org/officeDocument/2006/relationships/image" Target="../media/image134.png"/><Relationship Id="rId5" Type="http://schemas.openxmlformats.org/officeDocument/2006/relationships/image" Target="../media/image128.png"/><Relationship Id="rId10" Type="http://schemas.openxmlformats.org/officeDocument/2006/relationships/image" Target="../media/image133.png"/><Relationship Id="rId4" Type="http://schemas.openxmlformats.org/officeDocument/2006/relationships/image" Target="../media/image127.png"/><Relationship Id="rId9" Type="http://schemas.openxmlformats.org/officeDocument/2006/relationships/image" Target="../media/image132.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image" Target="../media/image136.png"/></Relationships>
</file>

<file path=ppt/slides/_rels/slide25.xml.rels><?xml version="1.0" encoding="UTF-8" standalone="yes"?>
<Relationships xmlns="http://schemas.openxmlformats.org/package/2006/relationships"><Relationship Id="rId3" Type="http://schemas.openxmlformats.org/officeDocument/2006/relationships/image" Target="../media/image138.svg"/><Relationship Id="rId2" Type="http://schemas.openxmlformats.org/officeDocument/2006/relationships/image" Target="../media/image137.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image" Target="../media/image141.png"/><Relationship Id="rId5" Type="http://schemas.openxmlformats.org/officeDocument/2006/relationships/image" Target="../media/image32.png"/><Relationship Id="rId4" Type="http://schemas.openxmlformats.org/officeDocument/2006/relationships/image" Target="../media/image140.svg"/></Relationships>
</file>

<file path=ppt/slides/_rels/slide27.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image" Target="../media/image143.png"/></Relationships>
</file>

<file path=ppt/slides/_rels/slide28.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27.xml"/><Relationship Id="rId1" Type="http://schemas.openxmlformats.org/officeDocument/2006/relationships/slideLayout" Target="../slideLayouts/slideLayout3.xml"/><Relationship Id="rId6" Type="http://schemas.openxmlformats.org/officeDocument/2006/relationships/image" Target="../media/image147.png"/><Relationship Id="rId5" Type="http://schemas.openxmlformats.org/officeDocument/2006/relationships/image" Target="../media/image146.png"/><Relationship Id="rId4" Type="http://schemas.openxmlformats.org/officeDocument/2006/relationships/image" Target="../media/image145.png"/></Relationships>
</file>

<file path=ppt/slides/_rels/slide29.xml.rels><?xml version="1.0" encoding="UTF-8" standalone="yes"?>
<Relationships xmlns="http://schemas.openxmlformats.org/package/2006/relationships"><Relationship Id="rId8" Type="http://schemas.openxmlformats.org/officeDocument/2006/relationships/image" Target="../media/image151.png"/><Relationship Id="rId3" Type="http://schemas.openxmlformats.org/officeDocument/2006/relationships/image" Target="../media/image148.png"/><Relationship Id="rId7" Type="http://schemas.microsoft.com/office/2007/relationships/hdphoto" Target="../media/hdphoto3.wdp"/><Relationship Id="rId2" Type="http://schemas.openxmlformats.org/officeDocument/2006/relationships/notesSlide" Target="../notesSlides/notesSlide28.xml"/><Relationship Id="rId1" Type="http://schemas.openxmlformats.org/officeDocument/2006/relationships/slideLayout" Target="../slideLayouts/slideLayout3.xml"/><Relationship Id="rId6" Type="http://schemas.openxmlformats.org/officeDocument/2006/relationships/image" Target="../media/image150.png"/><Relationship Id="rId5" Type="http://schemas.microsoft.com/office/2007/relationships/hdphoto" Target="../media/hdphoto2.wdp"/><Relationship Id="rId10" Type="http://schemas.openxmlformats.org/officeDocument/2006/relationships/image" Target="../media/image152.png"/><Relationship Id="rId4" Type="http://schemas.openxmlformats.org/officeDocument/2006/relationships/image" Target="../media/image149.png"/><Relationship Id="rId9" Type="http://schemas.microsoft.com/office/2007/relationships/hdphoto" Target="../media/hdphoto4.wdp"/></Relationships>
</file>

<file path=ppt/slides/_rels/slide30.xml.rels><?xml version="1.0" encoding="UTF-8" standalone="yes"?>
<Relationships xmlns="http://schemas.openxmlformats.org/package/2006/relationships"><Relationship Id="rId3" Type="http://schemas.openxmlformats.org/officeDocument/2006/relationships/image" Target="../media/image153.png"/><Relationship Id="rId7" Type="http://schemas.openxmlformats.org/officeDocument/2006/relationships/image" Target="../media/image157.png"/><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image" Target="../media/image156.tiff"/><Relationship Id="rId5" Type="http://schemas.openxmlformats.org/officeDocument/2006/relationships/image" Target="../media/image155.png"/><Relationship Id="rId4" Type="http://schemas.openxmlformats.org/officeDocument/2006/relationships/image" Target="../media/image154.png"/></Relationships>
</file>

<file path=ppt/slides/_rels/slide31.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image" Target="../media/image159.png"/></Relationships>
</file>

<file path=ppt/slides/_rels/slide32.xml.rels><?xml version="1.0" encoding="UTF-8" standalone="yes"?>
<Relationships xmlns="http://schemas.openxmlformats.org/package/2006/relationships"><Relationship Id="rId8" Type="http://schemas.openxmlformats.org/officeDocument/2006/relationships/image" Target="../media/image164.svg"/><Relationship Id="rId3" Type="http://schemas.openxmlformats.org/officeDocument/2006/relationships/image" Target="../media/image160.png"/><Relationship Id="rId7" Type="http://schemas.openxmlformats.org/officeDocument/2006/relationships/image" Target="../media/image163.png"/><Relationship Id="rId2" Type="http://schemas.openxmlformats.org/officeDocument/2006/relationships/notesSlide" Target="../notesSlides/notesSlide31.xml"/><Relationship Id="rId1" Type="http://schemas.openxmlformats.org/officeDocument/2006/relationships/slideLayout" Target="../slideLayouts/slideLayout3.xml"/><Relationship Id="rId6" Type="http://schemas.openxmlformats.org/officeDocument/2006/relationships/image" Target="../media/image162.svg"/><Relationship Id="rId11" Type="http://schemas.openxmlformats.org/officeDocument/2006/relationships/image" Target="../media/image167.png"/><Relationship Id="rId5" Type="http://schemas.openxmlformats.org/officeDocument/2006/relationships/image" Target="../media/image161.png"/><Relationship Id="rId10" Type="http://schemas.openxmlformats.org/officeDocument/2006/relationships/image" Target="../media/image166.png"/><Relationship Id="rId4" Type="http://schemas.microsoft.com/office/2007/relationships/hdphoto" Target="../media/hdphoto5.wdp"/><Relationship Id="rId9" Type="http://schemas.openxmlformats.org/officeDocument/2006/relationships/image" Target="../media/image165.png"/></Relationships>
</file>

<file path=ppt/slides/_rels/slide33.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33.png"/><Relationship Id="rId18" Type="http://schemas.openxmlformats.org/officeDocument/2006/relationships/image" Target="../media/image53.svg"/><Relationship Id="rId26" Type="http://schemas.openxmlformats.org/officeDocument/2006/relationships/image" Target="../media/image181.svg"/><Relationship Id="rId3" Type="http://schemas.openxmlformats.org/officeDocument/2006/relationships/image" Target="../media/image168.png"/><Relationship Id="rId21" Type="http://schemas.openxmlformats.org/officeDocument/2006/relationships/image" Target="../media/image176.png"/><Relationship Id="rId7" Type="http://schemas.openxmlformats.org/officeDocument/2006/relationships/image" Target="../media/image172.png"/><Relationship Id="rId12" Type="http://schemas.openxmlformats.org/officeDocument/2006/relationships/image" Target="../media/image175.png"/><Relationship Id="rId17" Type="http://schemas.openxmlformats.org/officeDocument/2006/relationships/image" Target="../media/image52.png"/><Relationship Id="rId25" Type="http://schemas.openxmlformats.org/officeDocument/2006/relationships/image" Target="../media/image180.png"/><Relationship Id="rId2" Type="http://schemas.openxmlformats.org/officeDocument/2006/relationships/notesSlide" Target="../notesSlides/notesSlide32.xml"/><Relationship Id="rId16" Type="http://schemas.openxmlformats.org/officeDocument/2006/relationships/image" Target="../media/image93.png"/><Relationship Id="rId20" Type="http://schemas.openxmlformats.org/officeDocument/2006/relationships/image" Target="../media/image25.svg"/><Relationship Id="rId1" Type="http://schemas.openxmlformats.org/officeDocument/2006/relationships/slideLayout" Target="../slideLayouts/slideLayout8.xml"/><Relationship Id="rId6" Type="http://schemas.openxmlformats.org/officeDocument/2006/relationships/image" Target="../media/image171.svg"/><Relationship Id="rId11" Type="http://schemas.openxmlformats.org/officeDocument/2006/relationships/image" Target="../media/image174.svg"/><Relationship Id="rId24" Type="http://schemas.openxmlformats.org/officeDocument/2006/relationships/image" Target="../media/image179.svg"/><Relationship Id="rId5" Type="http://schemas.openxmlformats.org/officeDocument/2006/relationships/image" Target="../media/image170.png"/><Relationship Id="rId15" Type="http://schemas.openxmlformats.org/officeDocument/2006/relationships/image" Target="../media/image35.png"/><Relationship Id="rId23" Type="http://schemas.openxmlformats.org/officeDocument/2006/relationships/image" Target="../media/image178.png"/><Relationship Id="rId10" Type="http://schemas.openxmlformats.org/officeDocument/2006/relationships/image" Target="../media/image173.png"/><Relationship Id="rId19" Type="http://schemas.openxmlformats.org/officeDocument/2006/relationships/image" Target="../media/image24.png"/><Relationship Id="rId4" Type="http://schemas.openxmlformats.org/officeDocument/2006/relationships/image" Target="../media/image169.svg"/><Relationship Id="rId9" Type="http://schemas.openxmlformats.org/officeDocument/2006/relationships/image" Target="../media/image29.png"/><Relationship Id="rId14" Type="http://schemas.openxmlformats.org/officeDocument/2006/relationships/image" Target="../media/image91.png"/><Relationship Id="rId22" Type="http://schemas.openxmlformats.org/officeDocument/2006/relationships/image" Target="../media/image177.svg"/></Relationships>
</file>

<file path=ppt/slides/_rels/slide34.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image" Target="../media/image183.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128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5"/>
          <p:cNvSpPr txBox="1">
            <a:spLocks noGrp="1"/>
          </p:cNvSpPr>
          <p:nvPr>
            <p:ph type="title"/>
          </p:nvPr>
        </p:nvSpPr>
        <p:spPr/>
        <p:txBody>
          <a:bodyPr spcFirstLastPara="1" wrap="square" lIns="91425" tIns="91425" rIns="91425" bIns="91425" anchor="t" anchorCtr="0">
            <a:noAutofit/>
          </a:bodyPr>
          <a:lstStyle/>
          <a:p>
            <a:r>
              <a:rPr lang="en-US" altLang="zh-TW" dirty="0">
                <a:latin typeface="+mj-lt"/>
                <a:sym typeface="Arial" panose="020B0604020202020204" pitchFamily="34" charset="0"/>
              </a:rPr>
              <a:t>TS-AI642 AI NAS </a:t>
            </a:r>
            <a:r>
              <a:rPr lang="zh-TW" altLang="en-US" dirty="0">
                <a:latin typeface="+mj-lt"/>
                <a:sym typeface="Arial" panose="020B0604020202020204" pitchFamily="34" charset="0"/>
              </a:rPr>
              <a:t>主要特點</a:t>
            </a:r>
          </a:p>
        </p:txBody>
      </p:sp>
      <p:sp>
        <p:nvSpPr>
          <p:cNvPr id="2" name="Google Shape;298;p34" hidden="1">
            <a:extLst>
              <a:ext uri="{FF2B5EF4-FFF2-40B4-BE49-F238E27FC236}">
                <a16:creationId xmlns:a16="http://schemas.microsoft.com/office/drawing/2014/main" id="{6F5A7FCE-BBFC-4561-97BA-2A559963D6AF}"/>
              </a:ext>
            </a:extLst>
          </p:cNvPr>
          <p:cNvSpPr txBox="1">
            <a:spLocks/>
          </p:cNvSpPr>
          <p:nvPr/>
        </p:nvSpPr>
        <p:spPr>
          <a:xfrm>
            <a:off x="4408600" y="5531943"/>
            <a:ext cx="6020045" cy="266338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180000" marR="0" lvl="0" indent="-180000" algn="l" defTabSz="914400" rtl="0" eaLnBrk="1" fontAlgn="auto" latinLnBrk="0" hangingPunct="1">
              <a:lnSpc>
                <a:spcPct val="130000"/>
              </a:lnSpc>
              <a:spcBef>
                <a:spcPts val="600"/>
              </a:spcBef>
              <a:spcAft>
                <a:spcPts val="0"/>
              </a:spcAft>
              <a:buClr>
                <a:srgbClr val="F4D088"/>
              </a:buClr>
              <a:buSzPct val="100000"/>
              <a:buFont typeface="Arial"/>
              <a:buChar char="•"/>
              <a:tabLst/>
              <a:defRPr/>
            </a:pPr>
            <a:r>
              <a:rPr kumimoji="0" lang="en-US" altLang="zh-TW" sz="20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12吋短機箱可支援市面上大部分的機櫃</a:t>
            </a:r>
          </a:p>
          <a:p>
            <a:pPr marL="180000" marR="0" lvl="0" indent="-180000" algn="l" defTabSz="914400" rtl="0" eaLnBrk="1" fontAlgn="auto" latinLnBrk="0" hangingPunct="1">
              <a:lnSpc>
                <a:spcPct val="130000"/>
              </a:lnSpc>
              <a:spcBef>
                <a:spcPts val="600"/>
              </a:spcBef>
              <a:spcAft>
                <a:spcPts val="0"/>
              </a:spcAft>
              <a:buClr>
                <a:srgbClr val="F4D088"/>
              </a:buClr>
              <a:buSzPct val="100000"/>
              <a:buFont typeface="Arial"/>
              <a:buChar char="•"/>
              <a:tabLst/>
              <a:defRPr/>
            </a:pPr>
            <a:r>
              <a:rPr kumimoji="0" lang="zh-TW" altLang="en-US" sz="20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內建2埠M.2(PCIe Gen 3 x1)，可提供SSD快取，加速隨機存取的速度</a:t>
            </a:r>
            <a:endParaRPr kumimoji="0" lang="en-US" altLang="zh-TW" sz="20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a:p>
            <a:pPr marL="180000" marR="0" lvl="0" indent="-180000" algn="l" defTabSz="914400" rtl="0" eaLnBrk="1" fontAlgn="auto" latinLnBrk="0" hangingPunct="1">
              <a:lnSpc>
                <a:spcPct val="130000"/>
              </a:lnSpc>
              <a:spcBef>
                <a:spcPts val="600"/>
              </a:spcBef>
              <a:spcAft>
                <a:spcPts val="0"/>
              </a:spcAft>
              <a:buClr>
                <a:srgbClr val="F4D088"/>
              </a:buClr>
              <a:buSzPct val="100000"/>
              <a:buFont typeface="Arial"/>
              <a:buChar char="•"/>
              <a:tabLst/>
              <a:defRPr/>
            </a:pPr>
            <a:r>
              <a:rPr kumimoji="0" lang="en-US" altLang="zh-TW" sz="20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PCIe Gen 3 x 8插槽，提供各式應用的高速擴充卡</a:t>
            </a:r>
          </a:p>
          <a:p>
            <a:pPr marL="180000" marR="0" lvl="0" indent="-180000" algn="l" defTabSz="914400" rtl="0" eaLnBrk="1" fontAlgn="auto" latinLnBrk="0" hangingPunct="1">
              <a:lnSpc>
                <a:spcPct val="130000"/>
              </a:lnSpc>
              <a:spcBef>
                <a:spcPts val="600"/>
              </a:spcBef>
              <a:spcAft>
                <a:spcPts val="0"/>
              </a:spcAft>
              <a:buClr>
                <a:srgbClr val="F4D088"/>
              </a:buClr>
              <a:buSzPct val="100000"/>
              <a:buFont typeface="Arial"/>
              <a:buChar char="•"/>
              <a:tabLst/>
              <a:defRPr/>
            </a:pPr>
            <a:r>
              <a:rPr kumimoji="0" lang="zh-CN" altLang="en-US" sz="20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雙系統靈活切換配置QTS and </a:t>
            </a:r>
            <a:r>
              <a:rPr kumimoji="0" lang="en-US" sz="2000" b="0" i="0" u="none" strike="noStrike" kern="0" cap="none" spc="0" normalizeH="0" baseline="0" noProof="0" dirty="0" err="1">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QuTS</a:t>
            </a:r>
            <a:r>
              <a:rPr kumimoji="0" lang="en-US" sz="20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hero</a:t>
            </a:r>
          </a:p>
          <a:p>
            <a:pPr marL="0" marR="0" lvl="0" indent="0" algn="l" defTabSz="914400" rtl="0" eaLnBrk="1" fontAlgn="auto" latinLnBrk="0" hangingPunct="1">
              <a:lnSpc>
                <a:spcPct val="100000"/>
              </a:lnSpc>
              <a:spcBef>
                <a:spcPts val="0"/>
              </a:spcBef>
              <a:spcAft>
                <a:spcPts val="0"/>
              </a:spcAft>
              <a:buClr>
                <a:srgbClr val="F3F3F3"/>
              </a:buClr>
              <a:buSzPts val="1200"/>
              <a:buFont typeface="Lato"/>
              <a:buNone/>
              <a:tabLst/>
              <a:defRPr/>
            </a:pPr>
            <a:r>
              <a:rPr kumimoji="0" lang="en-US" sz="20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a:t>
            </a:r>
            <a:endParaRPr kumimoji="0" lang="en-US" sz="12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3" name="Google Shape;298;p34">
            <a:extLst>
              <a:ext uri="{FF2B5EF4-FFF2-40B4-BE49-F238E27FC236}">
                <a16:creationId xmlns:a16="http://schemas.microsoft.com/office/drawing/2014/main" id="{0A386CCA-2310-48BC-B349-184FB8A6F428}"/>
              </a:ext>
            </a:extLst>
          </p:cNvPr>
          <p:cNvSpPr txBox="1">
            <a:spLocks/>
          </p:cNvSpPr>
          <p:nvPr/>
        </p:nvSpPr>
        <p:spPr>
          <a:xfrm>
            <a:off x="1826579" y="1334117"/>
            <a:ext cx="2643190" cy="73012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00000"/>
              </a:lnSpc>
              <a:spcBef>
                <a:spcPts val="0"/>
              </a:spcBef>
              <a:spcAft>
                <a:spcPts val="0"/>
              </a:spcAft>
              <a:buClr>
                <a:srgbClr val="F3F3F3"/>
              </a:buClr>
              <a:buSzPts val="935"/>
              <a:buFont typeface="Lato"/>
              <a:buNone/>
              <a:tabLst/>
              <a:defRPr/>
            </a:pPr>
            <a:r>
              <a:rPr kumimoji="0" lang="en-US" altLang="zh-TW" sz="1800" b="1" i="0" u="none" strike="noStrike" kern="0" cap="none" spc="0" normalizeH="0" baseline="0" noProof="0" dirty="0">
                <a:ln>
                  <a:noFill/>
                </a:ln>
                <a:solidFill>
                  <a:srgbClr val="80FCFF"/>
                </a:solidFill>
                <a:effectLst/>
                <a:uLnTx/>
                <a:uFillTx/>
                <a:latin typeface="Arial"/>
                <a:ea typeface="微軟正黑體"/>
                <a:cs typeface="+mn-ea"/>
                <a:sym typeface="Arial" panose="020B0604020202020204" pitchFamily="34" charset="0"/>
              </a:rPr>
              <a:t>NPU AI </a:t>
            </a:r>
            <a:r>
              <a:rPr kumimoji="0" lang="zh-TW" altLang="en-US" sz="1800" b="1" i="0" u="none" strike="noStrike" kern="0" cap="none" spc="0" normalizeH="0" baseline="0" noProof="0" dirty="0">
                <a:ln>
                  <a:noFill/>
                </a:ln>
                <a:solidFill>
                  <a:srgbClr val="80FCFF"/>
                </a:solidFill>
                <a:effectLst/>
                <a:uLnTx/>
                <a:uFillTx/>
                <a:latin typeface="Arial"/>
                <a:ea typeface="微軟正黑體"/>
                <a:cs typeface="+mn-ea"/>
                <a:sym typeface="Arial" panose="020B0604020202020204" pitchFamily="34" charset="0"/>
              </a:rPr>
              <a:t>加速</a:t>
            </a:r>
            <a:endParaRPr kumimoji="0" lang="en-US" altLang="zh-TW" sz="1800" b="1" i="0" u="none" strike="noStrike" kern="0" cap="none" spc="0" normalizeH="0" baseline="0" noProof="0" dirty="0">
              <a:ln>
                <a:noFill/>
              </a:ln>
              <a:solidFill>
                <a:srgbClr val="80FCFF"/>
              </a:solidFill>
              <a:effectLst/>
              <a:uLnTx/>
              <a:uFillTx/>
              <a:latin typeface="Arial"/>
              <a:ea typeface="微軟正黑體"/>
              <a:cs typeface="+mn-ea"/>
              <a:sym typeface="Arial" panose="020B0604020202020204" pitchFamily="34" charset="0"/>
            </a:endParaRPr>
          </a:p>
        </p:txBody>
      </p:sp>
      <p:sp>
        <p:nvSpPr>
          <p:cNvPr id="16" name="Google Shape;298;p34">
            <a:extLst>
              <a:ext uri="{FF2B5EF4-FFF2-40B4-BE49-F238E27FC236}">
                <a16:creationId xmlns:a16="http://schemas.microsoft.com/office/drawing/2014/main" id="{DD44DE7B-49BF-44FA-8F51-501E3F3ED381}"/>
              </a:ext>
            </a:extLst>
          </p:cNvPr>
          <p:cNvSpPr txBox="1">
            <a:spLocks/>
          </p:cNvSpPr>
          <p:nvPr/>
        </p:nvSpPr>
        <p:spPr>
          <a:xfrm>
            <a:off x="5338822" y="1334117"/>
            <a:ext cx="3313847" cy="5824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a:defPPr>
            <a:lvl1pPr marL="0" indent="0">
              <a:buClr>
                <a:schemeClr val="dk1"/>
              </a:buClr>
              <a:buSzPts val="935"/>
              <a:buFont typeface="Lato"/>
              <a:buNone/>
              <a:defRPr sz="1800" b="1">
                <a:solidFill>
                  <a:srgbClr val="744922"/>
                </a:solidFill>
                <a:ea typeface="微軟正黑體"/>
                <a:cs typeface="+mn-ea"/>
              </a:defRPr>
            </a:lvl1pPr>
            <a:lvl2pPr marL="914400" indent="-317500">
              <a:lnSpc>
                <a:spcPct val="115000"/>
              </a:lnSpc>
              <a:buClr>
                <a:schemeClr val="dk2"/>
              </a:buClr>
              <a:buSzPts val="1400"/>
              <a:buFont typeface="Lato"/>
              <a:buAutoNum type="alphaLcPeriod"/>
              <a:defRPr>
                <a:solidFill>
                  <a:schemeClr val="dk2"/>
                </a:solidFill>
                <a:latin typeface="Lato"/>
                <a:ea typeface="Lato"/>
                <a:cs typeface="Lato"/>
              </a:defRPr>
            </a:lvl2pPr>
            <a:lvl3pPr marL="1371600" indent="-317500">
              <a:lnSpc>
                <a:spcPct val="115000"/>
              </a:lnSpc>
              <a:buClr>
                <a:schemeClr val="dk2"/>
              </a:buClr>
              <a:buSzPts val="1400"/>
              <a:buFont typeface="Lato"/>
              <a:buAutoNum type="romanLcPeriod"/>
              <a:defRPr>
                <a:solidFill>
                  <a:schemeClr val="dk2"/>
                </a:solidFill>
                <a:latin typeface="Lato"/>
                <a:ea typeface="Lato"/>
                <a:cs typeface="Lato"/>
              </a:defRPr>
            </a:lvl3pPr>
            <a:lvl4pPr marL="1828800" indent="-317500">
              <a:lnSpc>
                <a:spcPct val="115000"/>
              </a:lnSpc>
              <a:buClr>
                <a:schemeClr val="dk2"/>
              </a:buClr>
              <a:buSzPts val="1400"/>
              <a:buFont typeface="Lato"/>
              <a:buAutoNum type="arabicPeriod"/>
              <a:defRPr>
                <a:solidFill>
                  <a:schemeClr val="dk2"/>
                </a:solidFill>
                <a:latin typeface="Lato"/>
                <a:ea typeface="Lato"/>
                <a:cs typeface="Lato"/>
              </a:defRPr>
            </a:lvl4pPr>
            <a:lvl5pPr marL="2286000" indent="-317500">
              <a:lnSpc>
                <a:spcPct val="115000"/>
              </a:lnSpc>
              <a:buClr>
                <a:schemeClr val="dk2"/>
              </a:buClr>
              <a:buSzPts val="1400"/>
              <a:buFont typeface="Lato"/>
              <a:buAutoNum type="alphaLcPeriod"/>
              <a:defRPr>
                <a:solidFill>
                  <a:schemeClr val="dk2"/>
                </a:solidFill>
                <a:latin typeface="Lato"/>
                <a:ea typeface="Lato"/>
                <a:cs typeface="Lato"/>
              </a:defRPr>
            </a:lvl5pPr>
            <a:lvl6pPr marL="2743200" indent="-317500">
              <a:lnSpc>
                <a:spcPct val="115000"/>
              </a:lnSpc>
              <a:buClr>
                <a:schemeClr val="dk2"/>
              </a:buClr>
              <a:buSzPts val="1400"/>
              <a:buFont typeface="Lato"/>
              <a:buAutoNum type="romanLcPeriod"/>
              <a:defRPr>
                <a:solidFill>
                  <a:schemeClr val="dk2"/>
                </a:solidFill>
                <a:latin typeface="Lato"/>
                <a:ea typeface="Lato"/>
                <a:cs typeface="Lato"/>
              </a:defRPr>
            </a:lvl6pPr>
            <a:lvl7pPr marL="3200400" indent="-317500">
              <a:lnSpc>
                <a:spcPct val="115000"/>
              </a:lnSpc>
              <a:buClr>
                <a:schemeClr val="dk2"/>
              </a:buClr>
              <a:buSzPts val="1400"/>
              <a:buFont typeface="Lato"/>
              <a:buAutoNum type="arabicPeriod"/>
              <a:defRPr>
                <a:solidFill>
                  <a:schemeClr val="dk2"/>
                </a:solidFill>
                <a:latin typeface="Lato"/>
                <a:ea typeface="Lato"/>
                <a:cs typeface="Lato"/>
              </a:defRPr>
            </a:lvl7pPr>
            <a:lvl8pPr marL="3657600" indent="-317500">
              <a:lnSpc>
                <a:spcPct val="115000"/>
              </a:lnSpc>
              <a:buClr>
                <a:schemeClr val="dk2"/>
              </a:buClr>
              <a:buSzPts val="1400"/>
              <a:buFont typeface="Lato"/>
              <a:buAutoNum type="alphaLcPeriod"/>
              <a:defRPr>
                <a:solidFill>
                  <a:schemeClr val="dk2"/>
                </a:solidFill>
                <a:latin typeface="Lato"/>
                <a:ea typeface="Lato"/>
                <a:cs typeface="Lato"/>
              </a:defRPr>
            </a:lvl8pPr>
            <a:lvl9pPr marL="4114800" indent="-317500">
              <a:lnSpc>
                <a:spcPct val="115000"/>
              </a:lnSpc>
              <a:buClr>
                <a:schemeClr val="dk2"/>
              </a:buClr>
              <a:buSzPts val="1400"/>
              <a:buFont typeface="Lato"/>
              <a:buAutoNum type="romanLcPeriod"/>
              <a:defRPr>
                <a:solidFill>
                  <a:schemeClr val="dk2"/>
                </a:solidFill>
                <a:latin typeface="Lato"/>
                <a:ea typeface="Lato"/>
                <a:cs typeface="Lato"/>
              </a:defRPr>
            </a:lvl9pPr>
          </a:lstStyle>
          <a:p>
            <a:pPr marL="0" marR="0" lvl="0" indent="0" algn="l" defTabSz="914400" rtl="0" eaLnBrk="1" fontAlgn="auto" latinLnBrk="0" hangingPunct="1">
              <a:lnSpc>
                <a:spcPct val="100000"/>
              </a:lnSpc>
              <a:spcBef>
                <a:spcPts val="0"/>
              </a:spcBef>
              <a:spcAft>
                <a:spcPts val="0"/>
              </a:spcAft>
              <a:buClr>
                <a:srgbClr val="F3F3F3"/>
              </a:buClr>
              <a:buSzPts val="935"/>
              <a:buFont typeface="Lato"/>
              <a:buNone/>
              <a:tabLst/>
              <a:defRPr/>
            </a:pPr>
            <a:r>
              <a:rPr kumimoji="0" lang="en-US" altLang="zh-TW" sz="1800" b="1" i="0" u="none" strike="noStrike" kern="0" cap="none" spc="0" normalizeH="0" baseline="0" noProof="0" dirty="0">
                <a:ln>
                  <a:noFill/>
                </a:ln>
                <a:solidFill>
                  <a:srgbClr val="80FCFF"/>
                </a:solidFill>
                <a:effectLst/>
                <a:uLnTx/>
                <a:uFillTx/>
                <a:latin typeface="Arial"/>
                <a:ea typeface="微軟正黑體"/>
                <a:sym typeface="Arial" panose="020B0604020202020204" pitchFamily="34" charset="0"/>
              </a:rPr>
              <a:t>2.5 GbE</a:t>
            </a:r>
            <a:r>
              <a:rPr kumimoji="0" lang="zh-TW" altLang="en-US" sz="1800" b="1" i="0" u="none" strike="noStrike" kern="0" cap="none" spc="0" normalizeH="0" baseline="0" noProof="0" dirty="0">
                <a:ln>
                  <a:noFill/>
                </a:ln>
                <a:solidFill>
                  <a:srgbClr val="80FCFF"/>
                </a:solidFill>
                <a:effectLst/>
                <a:uLnTx/>
                <a:uFillTx/>
                <a:latin typeface="Arial"/>
                <a:ea typeface="微軟正黑體"/>
                <a:sym typeface="Arial" panose="020B0604020202020204" pitchFamily="34" charset="0"/>
              </a:rPr>
              <a:t> 與 </a:t>
            </a:r>
            <a:r>
              <a:rPr lang="zh-TW" altLang="en-US" dirty="0">
                <a:solidFill>
                  <a:srgbClr val="80FCFF"/>
                </a:solidFill>
                <a:sym typeface="Arial" panose="020B0604020202020204" pitchFamily="34" charset="0"/>
              </a:rPr>
              <a:t>雙 </a:t>
            </a:r>
            <a:r>
              <a:rPr kumimoji="0" lang="en-US" altLang="zh-TW" sz="1800" b="1" i="0" u="none" strike="noStrike" kern="0" cap="none" spc="0" normalizeH="0" baseline="0" noProof="0" dirty="0">
                <a:ln>
                  <a:noFill/>
                </a:ln>
                <a:solidFill>
                  <a:srgbClr val="80FCFF"/>
                </a:solidFill>
                <a:effectLst/>
                <a:uLnTx/>
                <a:uFillTx/>
                <a:latin typeface="Arial"/>
                <a:ea typeface="微軟正黑體"/>
                <a:sym typeface="Arial" panose="020B0604020202020204" pitchFamily="34" charset="0"/>
              </a:rPr>
              <a:t>1 GbE</a:t>
            </a:r>
            <a:r>
              <a:rPr kumimoji="0" lang="zh-TW" altLang="en-US" sz="1800" b="1" i="0" u="none" strike="noStrike" kern="0" cap="none" spc="0" normalizeH="0" baseline="0" noProof="0" dirty="0">
                <a:ln>
                  <a:noFill/>
                </a:ln>
                <a:solidFill>
                  <a:srgbClr val="80FCFF"/>
                </a:solidFill>
                <a:effectLst/>
                <a:uLnTx/>
                <a:uFillTx/>
                <a:latin typeface="Arial"/>
                <a:ea typeface="微軟正黑體"/>
                <a:sym typeface="Arial" panose="020B0604020202020204" pitchFamily="34" charset="0"/>
              </a:rPr>
              <a:t> </a:t>
            </a:r>
            <a:r>
              <a:rPr lang="zh-TW" altLang="en-US" dirty="0">
                <a:solidFill>
                  <a:srgbClr val="80FCFF"/>
                </a:solidFill>
                <a:sym typeface="Arial" panose="020B0604020202020204" pitchFamily="34" charset="0"/>
              </a:rPr>
              <a:t>網路</a:t>
            </a:r>
            <a:endParaRPr kumimoji="0" lang="en-US" altLang="zh-TW" sz="1800" b="1" i="0" u="none" strike="noStrike" kern="0" cap="none" spc="0" normalizeH="0" baseline="0" noProof="0" dirty="0">
              <a:ln>
                <a:noFill/>
              </a:ln>
              <a:solidFill>
                <a:srgbClr val="80FCFF"/>
              </a:solidFill>
              <a:effectLst/>
              <a:uLnTx/>
              <a:uFillTx/>
              <a:sym typeface="Arial" panose="020B0604020202020204" pitchFamily="34" charset="0"/>
            </a:endParaRPr>
          </a:p>
        </p:txBody>
      </p:sp>
      <p:sp>
        <p:nvSpPr>
          <p:cNvPr id="37" name="Google Shape;298;p34">
            <a:extLst>
              <a:ext uri="{FF2B5EF4-FFF2-40B4-BE49-F238E27FC236}">
                <a16:creationId xmlns:a16="http://schemas.microsoft.com/office/drawing/2014/main" id="{16087413-7367-4E4B-B082-2358F21F2756}"/>
              </a:ext>
            </a:extLst>
          </p:cNvPr>
          <p:cNvSpPr txBox="1">
            <a:spLocks/>
          </p:cNvSpPr>
          <p:nvPr/>
        </p:nvSpPr>
        <p:spPr>
          <a:xfrm>
            <a:off x="1842225" y="1673260"/>
            <a:ext cx="2269552" cy="65549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20000"/>
              </a:lnSpc>
              <a:spcBef>
                <a:spcPts val="0"/>
              </a:spcBef>
              <a:spcAft>
                <a:spcPts val="0"/>
              </a:spcAft>
              <a:buClr>
                <a:srgbClr val="F4D088"/>
              </a:buClr>
              <a:buSzPct val="100000"/>
              <a:buFont typeface="Lato"/>
              <a:buNone/>
              <a:tabLst/>
              <a:defRPr/>
            </a:pPr>
            <a:r>
              <a:rPr kumimoji="0" lang="zh-TW" altLang="en-US"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內建</a:t>
            </a:r>
            <a:r>
              <a:rPr kumimoji="0" lang="en-US" altLang="zh-TW"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 6 TOPS NPU </a:t>
            </a:r>
            <a:r>
              <a:rPr kumimoji="0" lang="zh-TW" altLang="en-US"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可讓</a:t>
            </a:r>
            <a:r>
              <a:rPr kumimoji="0" lang="en-US" altLang="zh-TW"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 QNAP</a:t>
            </a:r>
            <a:r>
              <a:rPr kumimoji="0" lang="zh-TW" altLang="en-US"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 </a:t>
            </a:r>
            <a:r>
              <a:rPr lang="zh-TW" altLang="en-US" dirty="0">
                <a:solidFill>
                  <a:schemeClr val="accent6"/>
                </a:solidFill>
                <a:latin typeface="Arial"/>
                <a:ea typeface="微軟正黑體"/>
                <a:cs typeface="+mn-ea"/>
                <a:sym typeface="Arial" panose="020B0604020202020204" pitchFamily="34" charset="0"/>
              </a:rPr>
              <a:t>各種 </a:t>
            </a:r>
            <a:r>
              <a:rPr kumimoji="0" lang="en-US" altLang="zh-TW"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AI</a:t>
            </a:r>
            <a:r>
              <a:rPr kumimoji="0" lang="zh-TW" altLang="en-US"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 應用充分發揮</a:t>
            </a:r>
            <a:endParaRPr kumimoji="0" lang="en-US" altLang="zh-TW"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endParaRPr>
          </a:p>
        </p:txBody>
      </p:sp>
      <p:sp>
        <p:nvSpPr>
          <p:cNvPr id="39" name="Google Shape;298;p34">
            <a:extLst>
              <a:ext uri="{FF2B5EF4-FFF2-40B4-BE49-F238E27FC236}">
                <a16:creationId xmlns:a16="http://schemas.microsoft.com/office/drawing/2014/main" id="{1D9DD7AF-6493-4FD8-8305-3BEA86FE5CA7}"/>
              </a:ext>
            </a:extLst>
          </p:cNvPr>
          <p:cNvSpPr txBox="1">
            <a:spLocks/>
          </p:cNvSpPr>
          <p:nvPr/>
        </p:nvSpPr>
        <p:spPr>
          <a:xfrm>
            <a:off x="5340695" y="1616522"/>
            <a:ext cx="2667404" cy="7200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20000"/>
              </a:lnSpc>
              <a:spcBef>
                <a:spcPts val="0"/>
              </a:spcBef>
              <a:spcAft>
                <a:spcPts val="0"/>
              </a:spcAft>
              <a:buClr>
                <a:srgbClr val="F4D088"/>
              </a:buClr>
              <a:buSzPct val="100000"/>
              <a:buFont typeface="Lato"/>
              <a:buNone/>
              <a:tabLst/>
              <a:defRPr/>
            </a:pPr>
            <a:r>
              <a:rPr kumimoji="0" lang="zh-TW" altLang="en-US"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有高速的 </a:t>
            </a:r>
            <a:r>
              <a:rPr kumimoji="0" lang="en-US" altLang="zh-TW"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2.5GbE</a:t>
            </a:r>
            <a:r>
              <a:rPr kumimoji="0" lang="zh-TW" altLang="en-US"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 網路頻寬以及 </a:t>
            </a:r>
            <a:r>
              <a:rPr kumimoji="0" lang="en-US" altLang="zh-TW"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2 </a:t>
            </a:r>
            <a:r>
              <a:rPr kumimoji="0" lang="zh-TW" altLang="en-US"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個 </a:t>
            </a:r>
            <a:r>
              <a:rPr kumimoji="0" lang="en-US" altLang="zh-TW"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1 GbE </a:t>
            </a:r>
            <a:r>
              <a:rPr kumimoji="0" lang="zh-TW" altLang="en-US"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網路埠，提升資料傳輸體驗</a:t>
            </a:r>
            <a:endParaRPr kumimoji="0" lang="en-US" altLang="zh-TW" sz="1200" b="0"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endParaRPr>
          </a:p>
        </p:txBody>
      </p:sp>
      <p:sp>
        <p:nvSpPr>
          <p:cNvPr id="48" name="Google Shape;298;p34">
            <a:extLst>
              <a:ext uri="{FF2B5EF4-FFF2-40B4-BE49-F238E27FC236}">
                <a16:creationId xmlns:a16="http://schemas.microsoft.com/office/drawing/2014/main" id="{FBF4E2CD-3BC6-4102-B197-B784A8A3E5AD}"/>
              </a:ext>
            </a:extLst>
          </p:cNvPr>
          <p:cNvSpPr txBox="1">
            <a:spLocks/>
          </p:cNvSpPr>
          <p:nvPr/>
        </p:nvSpPr>
        <p:spPr>
          <a:xfrm>
            <a:off x="5338823" y="2645589"/>
            <a:ext cx="2606586" cy="847914"/>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30000"/>
              </a:lnSpc>
              <a:spcBef>
                <a:spcPts val="600"/>
              </a:spcBef>
              <a:spcAft>
                <a:spcPts val="0"/>
              </a:spcAft>
              <a:buClr>
                <a:srgbClr val="F4D088"/>
              </a:buClr>
              <a:buSzPct val="100000"/>
              <a:buFont typeface="Lato"/>
              <a:buNone/>
              <a:tabLst/>
              <a:defRPr/>
            </a:pPr>
            <a:r>
              <a:rPr kumimoji="0" lang="zh-TW" altLang="en-US"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提供雙路</a:t>
            </a:r>
            <a:r>
              <a:rPr kumimoji="0" lang="en-US" altLang="zh-TW"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HDMI</a:t>
            </a:r>
            <a:r>
              <a:rPr kumimoji="0" lang="zh-TW" altLang="en-US"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輸出，利於錄影監控以及畫面回放</a:t>
            </a:r>
            <a:endParaRPr kumimoji="0" lang="en-US" altLang="zh-TW"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9" name="Google Shape;298;p34">
            <a:extLst>
              <a:ext uri="{FF2B5EF4-FFF2-40B4-BE49-F238E27FC236}">
                <a16:creationId xmlns:a16="http://schemas.microsoft.com/office/drawing/2014/main" id="{8CA53D96-6BAE-4DFA-AC46-F0691A7C688F}"/>
              </a:ext>
            </a:extLst>
          </p:cNvPr>
          <p:cNvSpPr txBox="1">
            <a:spLocks/>
          </p:cNvSpPr>
          <p:nvPr/>
        </p:nvSpPr>
        <p:spPr>
          <a:xfrm>
            <a:off x="5338823" y="2420636"/>
            <a:ext cx="2407516" cy="48596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30000"/>
              </a:lnSpc>
              <a:spcBef>
                <a:spcPts val="0"/>
              </a:spcBef>
              <a:spcAft>
                <a:spcPts val="0"/>
              </a:spcAft>
              <a:buClr>
                <a:srgbClr val="F4D088"/>
              </a:buClr>
              <a:buSzPct val="100000"/>
              <a:buFont typeface="Lato"/>
              <a:buNone/>
              <a:tabLst/>
              <a:defRPr/>
            </a:pPr>
            <a:r>
              <a:rPr kumimoji="0" lang="zh-TW" altLang="en-US"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雙</a:t>
            </a:r>
            <a:r>
              <a:rPr kumimoji="0" lang="en-US" altLang="zh-TW"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4K HDMI</a:t>
            </a:r>
          </a:p>
        </p:txBody>
      </p:sp>
      <p:sp>
        <p:nvSpPr>
          <p:cNvPr id="26" name="Google Shape;298;p34">
            <a:extLst>
              <a:ext uri="{FF2B5EF4-FFF2-40B4-BE49-F238E27FC236}">
                <a16:creationId xmlns:a16="http://schemas.microsoft.com/office/drawing/2014/main" id="{43857BD8-485F-4275-B262-BC4BD0693F20}"/>
              </a:ext>
            </a:extLst>
          </p:cNvPr>
          <p:cNvSpPr txBox="1">
            <a:spLocks/>
          </p:cNvSpPr>
          <p:nvPr/>
        </p:nvSpPr>
        <p:spPr>
          <a:xfrm>
            <a:off x="1863184" y="3679788"/>
            <a:ext cx="2592572" cy="42547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00000"/>
              </a:lnSpc>
              <a:spcBef>
                <a:spcPts val="0"/>
              </a:spcBef>
              <a:spcAft>
                <a:spcPts val="0"/>
              </a:spcAft>
              <a:buClr>
                <a:srgbClr val="F3F3F3"/>
              </a:buClr>
              <a:buSzPts val="935"/>
              <a:buFont typeface="Lato"/>
              <a:buNone/>
              <a:tabLst/>
              <a:defRPr/>
            </a:pPr>
            <a:r>
              <a:rPr kumimoji="0" lang="zh-TW" altLang="en-US"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內建</a:t>
            </a:r>
            <a:r>
              <a:rPr kumimoji="0" lang="en-US" altLang="zh-TW"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8GB </a:t>
            </a:r>
            <a:r>
              <a:rPr lang="zh-TW" altLang="en-US" sz="18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記憶體</a:t>
            </a:r>
            <a:endParaRPr kumimoji="0" lang="en-US" altLang="zh-TW"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7" name="Google Shape;298;p34">
            <a:extLst>
              <a:ext uri="{FF2B5EF4-FFF2-40B4-BE49-F238E27FC236}">
                <a16:creationId xmlns:a16="http://schemas.microsoft.com/office/drawing/2014/main" id="{03A4A8CB-2963-4912-B924-CF7F1C6DB5DD}"/>
              </a:ext>
            </a:extLst>
          </p:cNvPr>
          <p:cNvSpPr txBox="1">
            <a:spLocks/>
          </p:cNvSpPr>
          <p:nvPr/>
        </p:nvSpPr>
        <p:spPr>
          <a:xfrm>
            <a:off x="1884141" y="3980681"/>
            <a:ext cx="2165072" cy="562354"/>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30000"/>
              </a:lnSpc>
              <a:spcBef>
                <a:spcPts val="600"/>
              </a:spcBef>
              <a:spcAft>
                <a:spcPts val="0"/>
              </a:spcAft>
              <a:buClr>
                <a:srgbClr val="F4D088"/>
              </a:buClr>
              <a:buSzPct val="100000"/>
              <a:buFont typeface="Lato"/>
              <a:buNone/>
              <a:tabLst/>
              <a:defRPr/>
            </a:pPr>
            <a:r>
              <a:rPr kumimoji="0" lang="zh-TW" altLang="en-US"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充足的記憶體可彈性安裝各種 </a:t>
            </a:r>
            <a:r>
              <a:rPr kumimoji="0" lang="en-US" altLang="zh-TW"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NAS</a:t>
            </a:r>
            <a:r>
              <a:rPr kumimoji="0" lang="zh-TW" altLang="en-US"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應用，運行無礙</a:t>
            </a:r>
            <a:endParaRPr kumimoji="0" lang="en-US" altLang="zh-TW"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3" name="Google Shape;298;p34">
            <a:extLst>
              <a:ext uri="{FF2B5EF4-FFF2-40B4-BE49-F238E27FC236}">
                <a16:creationId xmlns:a16="http://schemas.microsoft.com/office/drawing/2014/main" id="{775A6776-F207-47F5-8F9C-6806C16819F3}"/>
              </a:ext>
            </a:extLst>
          </p:cNvPr>
          <p:cNvSpPr txBox="1">
            <a:spLocks/>
          </p:cNvSpPr>
          <p:nvPr/>
        </p:nvSpPr>
        <p:spPr>
          <a:xfrm>
            <a:off x="5338823" y="3870334"/>
            <a:ext cx="2669276" cy="847914"/>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30000"/>
              </a:lnSpc>
              <a:spcBef>
                <a:spcPts val="600"/>
              </a:spcBef>
              <a:spcAft>
                <a:spcPts val="0"/>
              </a:spcAft>
              <a:buClr>
                <a:srgbClr val="F4D088"/>
              </a:buClr>
              <a:buSzPct val="100000"/>
              <a:buFont typeface="Lato"/>
              <a:buNone/>
              <a:tabLst/>
              <a:defRPr/>
            </a:pPr>
            <a:r>
              <a:rPr kumimoji="0" lang="zh-TW" altLang="en-US"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卓越的效能與節能的功耗，適合</a:t>
            </a:r>
            <a:r>
              <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商用</a:t>
            </a:r>
            <a:r>
              <a:rPr kumimoji="0" lang="zh-TW" altLang="en-US"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中作為備份儲存與安全監控相關 </a:t>
            </a:r>
            <a:r>
              <a:rPr kumimoji="0" lang="en-US" altLang="zh-TW"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NAS</a:t>
            </a:r>
            <a:r>
              <a:rPr kumimoji="0" lang="zh-TW" altLang="en-US"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應用</a:t>
            </a:r>
            <a:endParaRPr kumimoji="0" lang="en-US"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8" name="Google Shape;298;p34">
            <a:extLst>
              <a:ext uri="{FF2B5EF4-FFF2-40B4-BE49-F238E27FC236}">
                <a16:creationId xmlns:a16="http://schemas.microsoft.com/office/drawing/2014/main" id="{FD0F6B58-3D35-434A-BCEB-A4BEE0A70F0C}"/>
              </a:ext>
            </a:extLst>
          </p:cNvPr>
          <p:cNvSpPr txBox="1">
            <a:spLocks/>
          </p:cNvSpPr>
          <p:nvPr/>
        </p:nvSpPr>
        <p:spPr>
          <a:xfrm>
            <a:off x="5441053" y="3506968"/>
            <a:ext cx="3138305" cy="48596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30000"/>
              </a:lnSpc>
              <a:spcBef>
                <a:spcPts val="0"/>
              </a:spcBef>
              <a:spcAft>
                <a:spcPts val="0"/>
              </a:spcAft>
              <a:buClr>
                <a:srgbClr val="F4D088"/>
              </a:buClr>
              <a:buSzPct val="100000"/>
              <a:buFont typeface="Lato"/>
              <a:buNone/>
              <a:tabLst/>
              <a:defRPr/>
            </a:pPr>
            <a:r>
              <a:rPr kumimoji="0" lang="en-US" altLang="zh-TW"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ARM</a:t>
            </a:r>
            <a:r>
              <a:rPr kumimoji="0" lang="zh-TW" altLang="en-US"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a:t>
            </a:r>
            <a:r>
              <a:rPr kumimoji="0" lang="en-US" altLang="zh-TW"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8 </a:t>
            </a:r>
            <a:r>
              <a:rPr kumimoji="0" lang="zh-TW" altLang="en-US"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核心處理器</a:t>
            </a:r>
            <a:endParaRPr kumimoji="0" lang="en-US" altLang="zh-TW" sz="18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 name="Google Shape;298;p34">
            <a:extLst>
              <a:ext uri="{FF2B5EF4-FFF2-40B4-BE49-F238E27FC236}">
                <a16:creationId xmlns:a16="http://schemas.microsoft.com/office/drawing/2014/main" id="{A0515FFF-CFDD-C860-AACB-50AD1E26539D}"/>
              </a:ext>
            </a:extLst>
          </p:cNvPr>
          <p:cNvSpPr txBox="1">
            <a:spLocks/>
          </p:cNvSpPr>
          <p:nvPr/>
        </p:nvSpPr>
        <p:spPr>
          <a:xfrm>
            <a:off x="1844881" y="2645589"/>
            <a:ext cx="2606586" cy="973131"/>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30000"/>
              </a:lnSpc>
              <a:spcBef>
                <a:spcPts val="600"/>
              </a:spcBef>
              <a:spcAft>
                <a:spcPts val="0"/>
              </a:spcAft>
              <a:buClr>
                <a:srgbClr val="F4D088"/>
              </a:buClr>
              <a:buSzPct val="100000"/>
              <a:buFont typeface="Lato"/>
              <a:buNone/>
              <a:tabLst/>
              <a:defRPr/>
            </a:pP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支援</a:t>
            </a:r>
            <a:r>
              <a:rPr kumimoji="0" lang="en-US" altLang="zh-TW" sz="12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PCIe Gen3 x2 </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插槽加裝</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10GbE</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網路以及容量擴充</a:t>
            </a:r>
            <a:endPar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 name="Google Shape;298;p34">
            <a:extLst>
              <a:ext uri="{FF2B5EF4-FFF2-40B4-BE49-F238E27FC236}">
                <a16:creationId xmlns:a16="http://schemas.microsoft.com/office/drawing/2014/main" id="{8A6FE791-7430-3404-A9EF-B95392AD267A}"/>
              </a:ext>
            </a:extLst>
          </p:cNvPr>
          <p:cNvSpPr txBox="1">
            <a:spLocks/>
          </p:cNvSpPr>
          <p:nvPr/>
        </p:nvSpPr>
        <p:spPr>
          <a:xfrm>
            <a:off x="1842225" y="2420636"/>
            <a:ext cx="2984301" cy="58245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lnSpc>
                <a:spcPct val="100000"/>
              </a:lnSpc>
              <a:spcBef>
                <a:spcPts val="0"/>
              </a:spcBef>
              <a:spcAft>
                <a:spcPts val="0"/>
              </a:spcAft>
              <a:buClr>
                <a:srgbClr val="F3F3F3"/>
              </a:buClr>
              <a:buSzPts val="935"/>
              <a:buFont typeface="Lato"/>
              <a:buNone/>
              <a:tabLst/>
              <a:defRPr/>
            </a:pPr>
            <a:r>
              <a:rPr lang="en-US" altLang="zh-TW" sz="1800" b="1" dirty="0">
                <a:solidFill>
                  <a:srgbClr val="80FCFF"/>
                </a:solidFill>
                <a:latin typeface="Arial"/>
                <a:ea typeface="微軟正黑體"/>
                <a:cs typeface="+mn-ea"/>
              </a:rPr>
              <a:t>PCIe Gen3 </a:t>
            </a:r>
            <a:r>
              <a:rPr lang="zh-TW" altLang="en-US" sz="1800" b="1" dirty="0">
                <a:solidFill>
                  <a:srgbClr val="80FCFF"/>
                </a:solidFill>
                <a:latin typeface="Arial"/>
                <a:ea typeface="微軟正黑體"/>
                <a:cs typeface="+mn-ea"/>
              </a:rPr>
              <a:t>擴充</a:t>
            </a:r>
            <a:endParaRPr kumimoji="0" lang="en-US" altLang="zh-TW" sz="1800" b="1" i="0" u="none" strike="noStrike" kern="0" cap="none" spc="0" normalizeH="0" baseline="0" noProof="0" dirty="0">
              <a:ln>
                <a:noFill/>
              </a:ln>
              <a:solidFill>
                <a:srgbClr val="80FCFF"/>
              </a:solidFill>
              <a:effectLst/>
              <a:uLnTx/>
              <a:uFillTx/>
              <a:latin typeface="Arial"/>
              <a:ea typeface="微軟正黑體"/>
              <a:cs typeface="+mn-ea"/>
              <a:sym typeface="Arial" panose="020B0604020202020204" pitchFamily="34" charset="0"/>
            </a:endParaRPr>
          </a:p>
        </p:txBody>
      </p:sp>
      <p:pic>
        <p:nvPicPr>
          <p:cNvPr id="29" name="圖片 28">
            <a:extLst>
              <a:ext uri="{FF2B5EF4-FFF2-40B4-BE49-F238E27FC236}">
                <a16:creationId xmlns:a16="http://schemas.microsoft.com/office/drawing/2014/main" id="{BA8B3A5F-777E-9786-7138-F55D57A536D3}"/>
              </a:ext>
            </a:extLst>
          </p:cNvPr>
          <p:cNvPicPr>
            <a:picLocks noChangeAspect="1"/>
          </p:cNvPicPr>
          <p:nvPr/>
        </p:nvPicPr>
        <p:blipFill>
          <a:blip r:embed="rId3"/>
          <a:stretch>
            <a:fillRect/>
          </a:stretch>
        </p:blipFill>
        <p:spPr>
          <a:xfrm>
            <a:off x="4654034" y="1466667"/>
            <a:ext cx="639761" cy="655493"/>
          </a:xfrm>
          <a:prstGeom prst="rect">
            <a:avLst/>
          </a:prstGeom>
        </p:spPr>
      </p:pic>
      <p:pic>
        <p:nvPicPr>
          <p:cNvPr id="31" name="圖片 30" descr="一張含有 文字 的圖片&#10;&#10;自動產生的描述">
            <a:extLst>
              <a:ext uri="{FF2B5EF4-FFF2-40B4-BE49-F238E27FC236}">
                <a16:creationId xmlns:a16="http://schemas.microsoft.com/office/drawing/2014/main" id="{4AFA5E37-659C-844A-3A60-DB27915A6C8E}"/>
              </a:ext>
            </a:extLst>
          </p:cNvPr>
          <p:cNvPicPr>
            <a:picLocks noChangeAspect="1"/>
          </p:cNvPicPr>
          <p:nvPr/>
        </p:nvPicPr>
        <p:blipFill>
          <a:blip r:embed="rId4"/>
          <a:stretch>
            <a:fillRect/>
          </a:stretch>
        </p:blipFill>
        <p:spPr>
          <a:xfrm>
            <a:off x="4654034" y="3777513"/>
            <a:ext cx="639761" cy="655493"/>
          </a:xfrm>
          <a:prstGeom prst="rect">
            <a:avLst/>
          </a:prstGeom>
        </p:spPr>
      </p:pic>
      <p:pic>
        <p:nvPicPr>
          <p:cNvPr id="34" name="圖片 33">
            <a:extLst>
              <a:ext uri="{FF2B5EF4-FFF2-40B4-BE49-F238E27FC236}">
                <a16:creationId xmlns:a16="http://schemas.microsoft.com/office/drawing/2014/main" id="{7DB82A1D-82F4-1AA1-73B5-19CCBA589D86}"/>
              </a:ext>
            </a:extLst>
          </p:cNvPr>
          <p:cNvPicPr>
            <a:picLocks noChangeAspect="1"/>
          </p:cNvPicPr>
          <p:nvPr/>
        </p:nvPicPr>
        <p:blipFill>
          <a:blip r:embed="rId5"/>
          <a:stretch>
            <a:fillRect/>
          </a:stretch>
        </p:blipFill>
        <p:spPr>
          <a:xfrm>
            <a:off x="1132360" y="3777513"/>
            <a:ext cx="639761" cy="655493"/>
          </a:xfrm>
          <a:prstGeom prst="rect">
            <a:avLst/>
          </a:prstGeom>
        </p:spPr>
      </p:pic>
      <p:pic>
        <p:nvPicPr>
          <p:cNvPr id="36" name="圖片 35">
            <a:extLst>
              <a:ext uri="{FF2B5EF4-FFF2-40B4-BE49-F238E27FC236}">
                <a16:creationId xmlns:a16="http://schemas.microsoft.com/office/drawing/2014/main" id="{40520A57-D76B-86C0-0753-4CEB0994D46D}"/>
              </a:ext>
            </a:extLst>
          </p:cNvPr>
          <p:cNvPicPr>
            <a:picLocks noChangeAspect="1"/>
          </p:cNvPicPr>
          <p:nvPr/>
        </p:nvPicPr>
        <p:blipFill>
          <a:blip r:embed="rId6"/>
          <a:stretch>
            <a:fillRect/>
          </a:stretch>
        </p:blipFill>
        <p:spPr>
          <a:xfrm>
            <a:off x="1132360" y="2597161"/>
            <a:ext cx="639761" cy="655493"/>
          </a:xfrm>
          <a:prstGeom prst="rect">
            <a:avLst/>
          </a:prstGeom>
        </p:spPr>
      </p:pic>
      <p:pic>
        <p:nvPicPr>
          <p:cNvPr id="41" name="圖片 40">
            <a:extLst>
              <a:ext uri="{FF2B5EF4-FFF2-40B4-BE49-F238E27FC236}">
                <a16:creationId xmlns:a16="http://schemas.microsoft.com/office/drawing/2014/main" id="{DC31C27A-3B2F-9C94-E152-A183F698FB0F}"/>
              </a:ext>
            </a:extLst>
          </p:cNvPr>
          <p:cNvPicPr>
            <a:picLocks noChangeAspect="1"/>
          </p:cNvPicPr>
          <p:nvPr/>
        </p:nvPicPr>
        <p:blipFill>
          <a:blip r:embed="rId7"/>
          <a:stretch>
            <a:fillRect/>
          </a:stretch>
        </p:blipFill>
        <p:spPr>
          <a:xfrm>
            <a:off x="4654034" y="2597161"/>
            <a:ext cx="639761" cy="655493"/>
          </a:xfrm>
          <a:prstGeom prst="rect">
            <a:avLst/>
          </a:prstGeom>
        </p:spPr>
      </p:pic>
      <p:pic>
        <p:nvPicPr>
          <p:cNvPr id="43" name="圖片 42">
            <a:extLst>
              <a:ext uri="{FF2B5EF4-FFF2-40B4-BE49-F238E27FC236}">
                <a16:creationId xmlns:a16="http://schemas.microsoft.com/office/drawing/2014/main" id="{C468BFE9-1A69-757F-B9C9-01B249C7DD9A}"/>
              </a:ext>
            </a:extLst>
          </p:cNvPr>
          <p:cNvPicPr>
            <a:picLocks noChangeAspect="1"/>
          </p:cNvPicPr>
          <p:nvPr/>
        </p:nvPicPr>
        <p:blipFill>
          <a:blip r:embed="rId8"/>
          <a:stretch>
            <a:fillRect/>
          </a:stretch>
        </p:blipFill>
        <p:spPr>
          <a:xfrm>
            <a:off x="1132360" y="1466667"/>
            <a:ext cx="639761" cy="655493"/>
          </a:xfrm>
          <a:prstGeom prst="rect">
            <a:avLst/>
          </a:prstGeom>
        </p:spPr>
      </p:pic>
    </p:spTree>
    <p:extLst>
      <p:ext uri="{BB962C8B-B14F-4D97-AF65-F5344CB8AC3E}">
        <p14:creationId xmlns:p14="http://schemas.microsoft.com/office/powerpoint/2010/main" val="2682848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DAFE242-E9B7-4B83-9D96-E0B0410432BD}"/>
              </a:ext>
            </a:extLst>
          </p:cNvPr>
          <p:cNvSpPr>
            <a:spLocks noGrp="1"/>
          </p:cNvSpPr>
          <p:nvPr>
            <p:ph type="title"/>
          </p:nvPr>
        </p:nvSpPr>
        <p:spPr/>
        <p:txBody>
          <a:bodyPr/>
          <a:lstStyle/>
          <a:p>
            <a:r>
              <a:rPr lang="en-US" altLang="zh-TW" dirty="0">
                <a:latin typeface="Arial"/>
                <a:ea typeface="微軟正黑體"/>
                <a:cs typeface="+mn-ea"/>
                <a:sym typeface="Arial" panose="020B0604020202020204" pitchFamily="34" charset="0"/>
              </a:rPr>
              <a:t>2023</a:t>
            </a:r>
            <a:r>
              <a:rPr lang="zh-TW" altLang="en-US" dirty="0">
                <a:latin typeface="Arial"/>
                <a:ea typeface="微軟正黑體"/>
                <a:cs typeface="+mn-ea"/>
                <a:sym typeface="Arial" panose="020B0604020202020204" pitchFamily="34" charset="0"/>
              </a:rPr>
              <a:t> 邊緣運算人工智慧元年</a:t>
            </a:r>
          </a:p>
        </p:txBody>
      </p:sp>
      <p:sp>
        <p:nvSpPr>
          <p:cNvPr id="25" name="文字方塊 24">
            <a:extLst>
              <a:ext uri="{FF2B5EF4-FFF2-40B4-BE49-F238E27FC236}">
                <a16:creationId xmlns:a16="http://schemas.microsoft.com/office/drawing/2014/main" id="{E4467336-68DC-7C93-FE35-4A1924FA11EC}"/>
              </a:ext>
            </a:extLst>
          </p:cNvPr>
          <p:cNvSpPr txBox="1"/>
          <p:nvPr/>
        </p:nvSpPr>
        <p:spPr>
          <a:xfrm>
            <a:off x="909229" y="1287274"/>
            <a:ext cx="7557916" cy="1743875"/>
          </a:xfrm>
          <a:prstGeom prst="rect">
            <a:avLst/>
          </a:prstGeom>
          <a:noFill/>
        </p:spPr>
        <p:txBody>
          <a:bodyPr wrap="square">
            <a:spAutoFit/>
          </a:bodyPr>
          <a:lstStyle/>
          <a:p>
            <a:pPr>
              <a:lnSpc>
                <a:spcPct val="130000"/>
              </a:lnSpc>
              <a:spcBef>
                <a:spcPts val="600"/>
              </a:spcBef>
            </a:pP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根據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AFT Media 2023.1.3 </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論壇作者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Abhijit Roy </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提出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2023 </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年為邊緣運算人工智慧元年，由於近年來持續的供應鏈挑戰、勞動力短缺及經濟不確定性促使公司重新評估新技術的預算，人工智能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(AI) </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被視為許多不確定性的解決方案。根據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IBM </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的研究，如今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35% </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的公司表示在其業務中使用了人工智能。邊緣人工智能用例有助於提高效率和降低成本，使其成為吸引新投資的引人注目的地方。例如，超市和大型商店正在大力投資人工智能，以減少盜竊和人為錯誤造成的損失。</a:t>
            </a:r>
          </a:p>
        </p:txBody>
      </p:sp>
      <p:sp>
        <p:nvSpPr>
          <p:cNvPr id="23" name="Google Shape;298;p34">
            <a:extLst>
              <a:ext uri="{FF2B5EF4-FFF2-40B4-BE49-F238E27FC236}">
                <a16:creationId xmlns:a16="http://schemas.microsoft.com/office/drawing/2014/main" id="{C6E3EC9C-0DD5-42AA-F135-0CC95881FD14}"/>
              </a:ext>
            </a:extLst>
          </p:cNvPr>
          <p:cNvSpPr txBox="1">
            <a:spLocks/>
          </p:cNvSpPr>
          <p:nvPr/>
        </p:nvSpPr>
        <p:spPr>
          <a:xfrm>
            <a:off x="1945791" y="3910470"/>
            <a:ext cx="1078461" cy="5824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buSzPts val="935"/>
              <a:buNone/>
            </a:pPr>
            <a:r>
              <a:rPr lang="zh-TW" altLang="en-US" sz="1800" b="1" dirty="0">
                <a:solidFill>
                  <a:schemeClr val="accent6"/>
                </a:solidFill>
                <a:latin typeface="Arial"/>
                <a:ea typeface="微軟正黑體"/>
                <a:cs typeface="+mn-ea"/>
                <a:sym typeface="Arial" panose="020B0604020202020204" pitchFamily="34" charset="0"/>
              </a:rPr>
              <a:t>高效率</a:t>
            </a:r>
            <a:endParaRPr lang="en-US" altLang="zh-TW" sz="1800" b="1" dirty="0">
              <a:solidFill>
                <a:schemeClr val="accent6"/>
              </a:solidFill>
              <a:latin typeface="Arial"/>
              <a:ea typeface="微軟正黑體"/>
              <a:cs typeface="+mn-ea"/>
              <a:sym typeface="Arial" panose="020B0604020202020204" pitchFamily="34" charset="0"/>
            </a:endParaRPr>
          </a:p>
        </p:txBody>
      </p:sp>
      <p:sp>
        <p:nvSpPr>
          <p:cNvPr id="24" name="Google Shape;298;p34">
            <a:extLst>
              <a:ext uri="{FF2B5EF4-FFF2-40B4-BE49-F238E27FC236}">
                <a16:creationId xmlns:a16="http://schemas.microsoft.com/office/drawing/2014/main" id="{E24F4955-DAC1-9322-4C25-79E5A3F2D41F}"/>
              </a:ext>
            </a:extLst>
          </p:cNvPr>
          <p:cNvSpPr txBox="1">
            <a:spLocks/>
          </p:cNvSpPr>
          <p:nvPr/>
        </p:nvSpPr>
        <p:spPr>
          <a:xfrm>
            <a:off x="4124021" y="3910470"/>
            <a:ext cx="1230285" cy="5824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buSzPts val="935"/>
              <a:buNone/>
            </a:pPr>
            <a:r>
              <a:rPr lang="zh-TW" altLang="en-US" sz="1800" b="1" dirty="0">
                <a:solidFill>
                  <a:schemeClr val="accent6"/>
                </a:solidFill>
                <a:latin typeface="Arial"/>
                <a:ea typeface="微軟正黑體"/>
                <a:cs typeface="+mn-ea"/>
                <a:sym typeface="Arial" panose="020B0604020202020204" pitchFamily="34" charset="0"/>
              </a:rPr>
              <a:t>降低成本</a:t>
            </a:r>
            <a:endParaRPr lang="en-US" altLang="zh-TW" sz="1800" b="1" dirty="0">
              <a:solidFill>
                <a:schemeClr val="accent6"/>
              </a:solidFill>
              <a:latin typeface="Arial"/>
              <a:ea typeface="微軟正黑體"/>
              <a:cs typeface="+mn-ea"/>
              <a:sym typeface="Arial" panose="020B0604020202020204" pitchFamily="34" charset="0"/>
            </a:endParaRPr>
          </a:p>
        </p:txBody>
      </p:sp>
      <p:sp>
        <p:nvSpPr>
          <p:cNvPr id="26" name="Google Shape;298;p34">
            <a:extLst>
              <a:ext uri="{FF2B5EF4-FFF2-40B4-BE49-F238E27FC236}">
                <a16:creationId xmlns:a16="http://schemas.microsoft.com/office/drawing/2014/main" id="{CB606EA3-7BED-EDBB-6FB2-31843A565687}"/>
              </a:ext>
            </a:extLst>
          </p:cNvPr>
          <p:cNvSpPr txBox="1">
            <a:spLocks/>
          </p:cNvSpPr>
          <p:nvPr/>
        </p:nvSpPr>
        <p:spPr>
          <a:xfrm>
            <a:off x="6762606" y="3910470"/>
            <a:ext cx="1724077" cy="58245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indent="0">
              <a:buSzPts val="935"/>
              <a:buNone/>
            </a:pPr>
            <a:r>
              <a:rPr lang="zh-TW" altLang="en-US" sz="1800" b="1" dirty="0">
                <a:solidFill>
                  <a:schemeClr val="accent6"/>
                </a:solidFill>
                <a:latin typeface="Arial"/>
                <a:ea typeface="微軟正黑體"/>
                <a:cs typeface="+mn-ea"/>
                <a:sym typeface="Arial" panose="020B0604020202020204" pitchFamily="34" charset="0"/>
              </a:rPr>
              <a:t>減少人為錯誤</a:t>
            </a:r>
            <a:endParaRPr lang="en-US" altLang="zh-TW" sz="1800" b="1" dirty="0">
              <a:solidFill>
                <a:schemeClr val="accent6"/>
              </a:solidFill>
              <a:latin typeface="Arial"/>
              <a:ea typeface="微軟正黑體"/>
              <a:cs typeface="+mn-ea"/>
              <a:sym typeface="Arial" panose="020B0604020202020204" pitchFamily="34" charset="0"/>
            </a:endParaRPr>
          </a:p>
        </p:txBody>
      </p:sp>
      <p:sp>
        <p:nvSpPr>
          <p:cNvPr id="5" name="手繪多邊形: 圖案 4">
            <a:extLst>
              <a:ext uri="{FF2B5EF4-FFF2-40B4-BE49-F238E27FC236}">
                <a16:creationId xmlns:a16="http://schemas.microsoft.com/office/drawing/2014/main" id="{8EE77D26-FB06-DD5C-1E99-9152CBD24D62}"/>
              </a:ext>
            </a:extLst>
          </p:cNvPr>
          <p:cNvSpPr/>
          <p:nvPr/>
        </p:nvSpPr>
        <p:spPr>
          <a:xfrm>
            <a:off x="5616012" y="3629273"/>
            <a:ext cx="1072728" cy="1072767"/>
          </a:xfrm>
          <a:custGeom>
            <a:avLst/>
            <a:gdLst>
              <a:gd name="connsiteX0" fmla="*/ 536809 w 1072728"/>
              <a:gd name="connsiteY0" fmla="*/ 59 h 1072767"/>
              <a:gd name="connsiteX1" fmla="*/ 445 w 1072728"/>
              <a:gd name="connsiteY1" fmla="*/ 536462 h 1072767"/>
              <a:gd name="connsiteX2" fmla="*/ 536809 w 1072728"/>
              <a:gd name="connsiteY2" fmla="*/ 1072826 h 1072767"/>
              <a:gd name="connsiteX3" fmla="*/ 1073173 w 1072728"/>
              <a:gd name="connsiteY3" fmla="*/ 536462 h 1072767"/>
              <a:gd name="connsiteX4" fmla="*/ 82732 w 1072728"/>
              <a:gd name="connsiteY4" fmla="*/ 536462 h 1072767"/>
              <a:gd name="connsiteX5" fmla="*/ 536809 w 1072728"/>
              <a:gd name="connsiteY5" fmla="*/ 82346 h 1072767"/>
              <a:gd name="connsiteX6" fmla="*/ 990925 w 1072728"/>
              <a:gd name="connsiteY6" fmla="*/ 536462 h 1072767"/>
              <a:gd name="connsiteX7" fmla="*/ 536809 w 1072728"/>
              <a:gd name="connsiteY7" fmla="*/ 990578 h 107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2728" h="1072767">
                <a:moveTo>
                  <a:pt x="536809" y="59"/>
                </a:moveTo>
                <a:lnTo>
                  <a:pt x="445" y="536462"/>
                </a:lnTo>
                <a:lnTo>
                  <a:pt x="536809" y="1072826"/>
                </a:lnTo>
                <a:lnTo>
                  <a:pt x="1073173" y="536462"/>
                </a:lnTo>
                <a:close/>
                <a:moveTo>
                  <a:pt x="82732" y="536462"/>
                </a:moveTo>
                <a:lnTo>
                  <a:pt x="536809" y="82346"/>
                </a:lnTo>
                <a:lnTo>
                  <a:pt x="990925" y="536462"/>
                </a:lnTo>
                <a:lnTo>
                  <a:pt x="536809" y="990578"/>
                </a:lnTo>
                <a:close/>
              </a:path>
            </a:pathLst>
          </a:custGeom>
          <a:solidFill>
            <a:srgbClr val="DE3331"/>
          </a:solidFill>
          <a:ln w="3865" cap="flat">
            <a:noFill/>
            <a:prstDash val="solid"/>
            <a:miter/>
          </a:ln>
        </p:spPr>
        <p:txBody>
          <a:bodyPr rtlCol="0" anchor="ctr"/>
          <a:lstStyle/>
          <a:p>
            <a:endParaRPr lang="zh-TW" altLang="en-US"/>
          </a:p>
        </p:txBody>
      </p:sp>
      <p:grpSp>
        <p:nvGrpSpPr>
          <p:cNvPr id="27" name="群組 26">
            <a:extLst>
              <a:ext uri="{FF2B5EF4-FFF2-40B4-BE49-F238E27FC236}">
                <a16:creationId xmlns:a16="http://schemas.microsoft.com/office/drawing/2014/main" id="{3F26B939-4715-3C2E-784C-10F0C25A76E7}"/>
              </a:ext>
            </a:extLst>
          </p:cNvPr>
          <p:cNvGrpSpPr/>
          <p:nvPr/>
        </p:nvGrpSpPr>
        <p:grpSpPr>
          <a:xfrm>
            <a:off x="5914270" y="3829772"/>
            <a:ext cx="516677" cy="722975"/>
            <a:chOff x="6114131" y="3669626"/>
            <a:chExt cx="516677" cy="722975"/>
          </a:xfrm>
          <a:solidFill>
            <a:srgbClr val="80FCFF"/>
          </a:solidFill>
        </p:grpSpPr>
        <p:sp>
          <p:nvSpPr>
            <p:cNvPr id="7" name="手繪多邊形: 圖案 6">
              <a:extLst>
                <a:ext uri="{FF2B5EF4-FFF2-40B4-BE49-F238E27FC236}">
                  <a16:creationId xmlns:a16="http://schemas.microsoft.com/office/drawing/2014/main" id="{AF8099C5-3CF6-A017-3039-BB915C40CBFB}"/>
                </a:ext>
              </a:extLst>
            </p:cNvPr>
            <p:cNvSpPr/>
            <p:nvPr/>
          </p:nvSpPr>
          <p:spPr>
            <a:xfrm>
              <a:off x="6212720" y="3669626"/>
              <a:ext cx="325724" cy="417692"/>
            </a:xfrm>
            <a:custGeom>
              <a:avLst/>
              <a:gdLst>
                <a:gd name="connsiteX0" fmla="*/ 445 w 325724"/>
                <a:gd name="connsiteY0" fmla="*/ 353229 h 417692"/>
                <a:gd name="connsiteX1" fmla="*/ 4802 w 325724"/>
                <a:gd name="connsiteY1" fmla="*/ 358910 h 417692"/>
                <a:gd name="connsiteX2" fmla="*/ 15268 w 325724"/>
                <a:gd name="connsiteY2" fmla="*/ 362800 h 417692"/>
                <a:gd name="connsiteX3" fmla="*/ 36083 w 325724"/>
                <a:gd name="connsiteY3" fmla="*/ 374472 h 417692"/>
                <a:gd name="connsiteX4" fmla="*/ 65068 w 325724"/>
                <a:gd name="connsiteY4" fmla="*/ 392564 h 417692"/>
                <a:gd name="connsiteX5" fmla="*/ 79580 w 325724"/>
                <a:gd name="connsiteY5" fmla="*/ 406181 h 417692"/>
                <a:gd name="connsiteX6" fmla="*/ 95882 w 325724"/>
                <a:gd name="connsiteY6" fmla="*/ 398011 h 417692"/>
                <a:gd name="connsiteX7" fmla="*/ 120354 w 325724"/>
                <a:gd name="connsiteY7" fmla="*/ 406181 h 417692"/>
                <a:gd name="connsiteX8" fmla="*/ 134867 w 325724"/>
                <a:gd name="connsiteY8" fmla="*/ 409799 h 417692"/>
                <a:gd name="connsiteX9" fmla="*/ 150234 w 325724"/>
                <a:gd name="connsiteY9" fmla="*/ 378090 h 417692"/>
                <a:gd name="connsiteX10" fmla="*/ 147511 w 325724"/>
                <a:gd name="connsiteY10" fmla="*/ 370854 h 417692"/>
                <a:gd name="connsiteX11" fmla="*/ 151129 w 325724"/>
                <a:gd name="connsiteY11" fmla="*/ 359960 h 417692"/>
                <a:gd name="connsiteX12" fmla="*/ 153853 w 325724"/>
                <a:gd name="connsiteY12" fmla="*/ 339145 h 417692"/>
                <a:gd name="connsiteX13" fmla="*/ 152958 w 325724"/>
                <a:gd name="connsiteY13" fmla="*/ 324633 h 417692"/>
                <a:gd name="connsiteX14" fmla="*/ 150234 w 325724"/>
                <a:gd name="connsiteY14" fmla="*/ 303779 h 417692"/>
                <a:gd name="connsiteX15" fmla="*/ 155681 w 325724"/>
                <a:gd name="connsiteY15" fmla="*/ 265729 h 417692"/>
                <a:gd name="connsiteX16" fmla="*/ 162918 w 325724"/>
                <a:gd name="connsiteY16" fmla="*/ 248532 h 417692"/>
                <a:gd name="connsiteX17" fmla="*/ 173812 w 325724"/>
                <a:gd name="connsiteY17" fmla="*/ 273899 h 417692"/>
                <a:gd name="connsiteX18" fmla="*/ 183772 w 325724"/>
                <a:gd name="connsiteY18" fmla="*/ 296543 h 417692"/>
                <a:gd name="connsiteX19" fmla="*/ 175602 w 325724"/>
                <a:gd name="connsiteY19" fmla="*/ 308215 h 417692"/>
                <a:gd name="connsiteX20" fmla="*/ 183772 w 325724"/>
                <a:gd name="connsiteY20" fmla="*/ 320898 h 417692"/>
                <a:gd name="connsiteX21" fmla="*/ 186456 w 325724"/>
                <a:gd name="connsiteY21" fmla="*/ 332570 h 417692"/>
                <a:gd name="connsiteX22" fmla="*/ 191008 w 325724"/>
                <a:gd name="connsiteY22" fmla="*/ 346148 h 417692"/>
                <a:gd name="connsiteX23" fmla="*/ 191008 w 325724"/>
                <a:gd name="connsiteY23" fmla="*/ 355214 h 417692"/>
                <a:gd name="connsiteX24" fmla="*/ 186456 w 325724"/>
                <a:gd name="connsiteY24" fmla="*/ 375134 h 417692"/>
                <a:gd name="connsiteX25" fmla="*/ 186456 w 325724"/>
                <a:gd name="connsiteY25" fmla="*/ 390696 h 417692"/>
                <a:gd name="connsiteX26" fmla="*/ 194627 w 325724"/>
                <a:gd name="connsiteY26" fmla="*/ 398867 h 417692"/>
                <a:gd name="connsiteX27" fmla="*/ 190075 w 325724"/>
                <a:gd name="connsiteY27" fmla="*/ 407893 h 417692"/>
                <a:gd name="connsiteX28" fmla="*/ 217309 w 325724"/>
                <a:gd name="connsiteY28" fmla="*/ 409721 h 417692"/>
                <a:gd name="connsiteX29" fmla="*/ 233611 w 325724"/>
                <a:gd name="connsiteY29" fmla="*/ 411511 h 417692"/>
                <a:gd name="connsiteX30" fmla="*/ 227269 w 325724"/>
                <a:gd name="connsiteY30" fmla="*/ 394314 h 417692"/>
                <a:gd name="connsiteX31" fmla="*/ 244505 w 325724"/>
                <a:gd name="connsiteY31" fmla="*/ 401551 h 417692"/>
                <a:gd name="connsiteX32" fmla="*/ 260067 w 325724"/>
                <a:gd name="connsiteY32" fmla="*/ 397933 h 417692"/>
                <a:gd name="connsiteX33" fmla="*/ 276369 w 325724"/>
                <a:gd name="connsiteY33" fmla="*/ 398867 h 417692"/>
                <a:gd name="connsiteX34" fmla="*/ 282711 w 325724"/>
                <a:gd name="connsiteY34" fmla="*/ 385249 h 417692"/>
                <a:gd name="connsiteX35" fmla="*/ 291776 w 325724"/>
                <a:gd name="connsiteY35" fmla="*/ 374394 h 417692"/>
                <a:gd name="connsiteX36" fmla="*/ 308973 w 325724"/>
                <a:gd name="connsiteY36" fmla="*/ 378908 h 417692"/>
                <a:gd name="connsiteX37" fmla="*/ 318933 w 325724"/>
                <a:gd name="connsiteY37" fmla="*/ 363345 h 417692"/>
                <a:gd name="connsiteX38" fmla="*/ 326169 w 325724"/>
                <a:gd name="connsiteY38" fmla="*/ 355097 h 417692"/>
                <a:gd name="connsiteX39" fmla="*/ 232794 w 325724"/>
                <a:gd name="connsiteY39" fmla="*/ 320781 h 417692"/>
                <a:gd name="connsiteX40" fmla="*/ 226452 w 325724"/>
                <a:gd name="connsiteY40" fmla="*/ 275455 h 417692"/>
                <a:gd name="connsiteX41" fmla="*/ 277031 w 325724"/>
                <a:gd name="connsiteY41" fmla="*/ 137765 h 417692"/>
                <a:gd name="connsiteX42" fmla="*/ 160311 w 325724"/>
                <a:gd name="connsiteY42" fmla="*/ 75 h 417692"/>
                <a:gd name="connsiteX43" fmla="*/ 43592 w 325724"/>
                <a:gd name="connsiteY43" fmla="*/ 137765 h 417692"/>
                <a:gd name="connsiteX44" fmla="*/ 94170 w 325724"/>
                <a:gd name="connsiteY44" fmla="*/ 275455 h 417692"/>
                <a:gd name="connsiteX45" fmla="*/ 87829 w 325724"/>
                <a:gd name="connsiteY45" fmla="*/ 320781 h 417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325724" h="417692">
                  <a:moveTo>
                    <a:pt x="445" y="353229"/>
                  </a:moveTo>
                  <a:cubicBezTo>
                    <a:pt x="1219" y="355558"/>
                    <a:pt x="2752" y="357559"/>
                    <a:pt x="4802" y="358910"/>
                  </a:cubicBezTo>
                  <a:cubicBezTo>
                    <a:pt x="7759" y="360894"/>
                    <a:pt x="12078" y="360583"/>
                    <a:pt x="15268" y="362800"/>
                  </a:cubicBezTo>
                  <a:cubicBezTo>
                    <a:pt x="23399" y="368247"/>
                    <a:pt x="22505" y="373655"/>
                    <a:pt x="36083" y="374472"/>
                  </a:cubicBezTo>
                  <a:cubicBezTo>
                    <a:pt x="35188" y="387156"/>
                    <a:pt x="59621" y="386144"/>
                    <a:pt x="65068" y="392564"/>
                  </a:cubicBezTo>
                  <a:cubicBezTo>
                    <a:pt x="70515" y="398011"/>
                    <a:pt x="69620" y="403457"/>
                    <a:pt x="79580" y="406181"/>
                  </a:cubicBezTo>
                  <a:cubicBezTo>
                    <a:pt x="86817" y="407076"/>
                    <a:pt x="94054" y="406181"/>
                    <a:pt x="95882" y="398011"/>
                  </a:cubicBezTo>
                  <a:cubicBezTo>
                    <a:pt x="104947" y="403457"/>
                    <a:pt x="112184" y="398944"/>
                    <a:pt x="120354" y="406181"/>
                  </a:cubicBezTo>
                  <a:cubicBezTo>
                    <a:pt x="123973" y="407971"/>
                    <a:pt x="137551" y="428825"/>
                    <a:pt x="134867" y="409799"/>
                  </a:cubicBezTo>
                  <a:cubicBezTo>
                    <a:pt x="148406" y="410694"/>
                    <a:pt x="149340" y="385327"/>
                    <a:pt x="150234" y="378090"/>
                  </a:cubicBezTo>
                  <a:cubicBezTo>
                    <a:pt x="148865" y="375878"/>
                    <a:pt x="147939" y="373420"/>
                    <a:pt x="147511" y="370854"/>
                  </a:cubicBezTo>
                  <a:cubicBezTo>
                    <a:pt x="148169" y="367062"/>
                    <a:pt x="149386" y="363390"/>
                    <a:pt x="151129" y="359960"/>
                  </a:cubicBezTo>
                  <a:cubicBezTo>
                    <a:pt x="155681" y="351829"/>
                    <a:pt x="163813" y="347277"/>
                    <a:pt x="153853" y="339145"/>
                  </a:cubicBezTo>
                  <a:cubicBezTo>
                    <a:pt x="166536" y="332803"/>
                    <a:pt x="153853" y="328251"/>
                    <a:pt x="152958" y="324633"/>
                  </a:cubicBezTo>
                  <a:cubicBezTo>
                    <a:pt x="149717" y="318190"/>
                    <a:pt x="148756" y="310838"/>
                    <a:pt x="150234" y="303779"/>
                  </a:cubicBezTo>
                  <a:cubicBezTo>
                    <a:pt x="152958" y="293819"/>
                    <a:pt x="162918" y="276545"/>
                    <a:pt x="155681" y="265729"/>
                  </a:cubicBezTo>
                  <a:cubicBezTo>
                    <a:pt x="160195" y="260282"/>
                    <a:pt x="157471" y="254057"/>
                    <a:pt x="162918" y="248532"/>
                  </a:cubicBezTo>
                  <a:cubicBezTo>
                    <a:pt x="167307" y="256643"/>
                    <a:pt x="170952" y="265133"/>
                    <a:pt x="173812" y="273899"/>
                  </a:cubicBezTo>
                  <a:cubicBezTo>
                    <a:pt x="174707" y="277517"/>
                    <a:pt x="183772" y="290201"/>
                    <a:pt x="183772" y="296543"/>
                  </a:cubicBezTo>
                  <a:cubicBezTo>
                    <a:pt x="183772" y="301056"/>
                    <a:pt x="175602" y="302884"/>
                    <a:pt x="175602" y="308215"/>
                  </a:cubicBezTo>
                  <a:cubicBezTo>
                    <a:pt x="175602" y="315451"/>
                    <a:pt x="181048" y="315451"/>
                    <a:pt x="183772" y="320898"/>
                  </a:cubicBezTo>
                  <a:cubicBezTo>
                    <a:pt x="183772" y="321793"/>
                    <a:pt x="186456" y="331753"/>
                    <a:pt x="186456" y="332570"/>
                  </a:cubicBezTo>
                  <a:cubicBezTo>
                    <a:pt x="188285" y="337083"/>
                    <a:pt x="189180" y="341596"/>
                    <a:pt x="191008" y="346148"/>
                  </a:cubicBezTo>
                  <a:lnTo>
                    <a:pt x="191008" y="355214"/>
                  </a:lnTo>
                  <a:cubicBezTo>
                    <a:pt x="169260" y="353385"/>
                    <a:pt x="183772" y="363345"/>
                    <a:pt x="186456" y="375134"/>
                  </a:cubicBezTo>
                  <a:cubicBezTo>
                    <a:pt x="187390" y="380542"/>
                    <a:pt x="184667" y="385094"/>
                    <a:pt x="186456" y="390696"/>
                  </a:cubicBezTo>
                  <a:cubicBezTo>
                    <a:pt x="187390" y="394314"/>
                    <a:pt x="193732" y="396104"/>
                    <a:pt x="194627" y="398867"/>
                  </a:cubicBezTo>
                  <a:cubicBezTo>
                    <a:pt x="194627" y="401551"/>
                    <a:pt x="189180" y="405169"/>
                    <a:pt x="190075" y="407893"/>
                  </a:cubicBezTo>
                  <a:cubicBezTo>
                    <a:pt x="197350" y="424195"/>
                    <a:pt x="207310" y="410616"/>
                    <a:pt x="217309" y="409721"/>
                  </a:cubicBezTo>
                  <a:cubicBezTo>
                    <a:pt x="221861" y="409721"/>
                    <a:pt x="228981" y="418787"/>
                    <a:pt x="233611" y="411511"/>
                  </a:cubicBezTo>
                  <a:cubicBezTo>
                    <a:pt x="236334" y="406998"/>
                    <a:pt x="229098" y="397933"/>
                    <a:pt x="227269" y="394314"/>
                  </a:cubicBezTo>
                  <a:cubicBezTo>
                    <a:pt x="235440" y="393420"/>
                    <a:pt x="238941" y="401551"/>
                    <a:pt x="244505" y="401551"/>
                  </a:cubicBezTo>
                  <a:cubicBezTo>
                    <a:pt x="251741" y="402485"/>
                    <a:pt x="255360" y="398867"/>
                    <a:pt x="260067" y="397933"/>
                  </a:cubicBezTo>
                  <a:cubicBezTo>
                    <a:pt x="260962" y="397933"/>
                    <a:pt x="272751" y="401551"/>
                    <a:pt x="276369" y="398867"/>
                  </a:cubicBezTo>
                  <a:cubicBezTo>
                    <a:pt x="281816" y="396104"/>
                    <a:pt x="286329" y="395209"/>
                    <a:pt x="282711" y="385249"/>
                  </a:cubicBezTo>
                  <a:cubicBezTo>
                    <a:pt x="289053" y="385249"/>
                    <a:pt x="292671" y="381631"/>
                    <a:pt x="291776" y="374394"/>
                  </a:cubicBezTo>
                  <a:cubicBezTo>
                    <a:pt x="295741" y="379745"/>
                    <a:pt x="302892" y="381621"/>
                    <a:pt x="308973" y="378908"/>
                  </a:cubicBezTo>
                  <a:cubicBezTo>
                    <a:pt x="319867" y="375289"/>
                    <a:pt x="315315" y="368947"/>
                    <a:pt x="318933" y="363345"/>
                  </a:cubicBezTo>
                  <a:cubicBezTo>
                    <a:pt x="321057" y="360357"/>
                    <a:pt x="323481" y="357593"/>
                    <a:pt x="326169" y="355097"/>
                  </a:cubicBezTo>
                  <a:lnTo>
                    <a:pt x="232794" y="320781"/>
                  </a:lnTo>
                  <a:lnTo>
                    <a:pt x="226452" y="275455"/>
                  </a:lnTo>
                  <a:cubicBezTo>
                    <a:pt x="277031" y="232892"/>
                    <a:pt x="277031" y="137765"/>
                    <a:pt x="277031" y="137765"/>
                  </a:cubicBezTo>
                  <a:cubicBezTo>
                    <a:pt x="277031" y="-4477"/>
                    <a:pt x="160311" y="75"/>
                    <a:pt x="160311" y="75"/>
                  </a:cubicBezTo>
                  <a:cubicBezTo>
                    <a:pt x="160311" y="75"/>
                    <a:pt x="43592" y="-4477"/>
                    <a:pt x="43592" y="137765"/>
                  </a:cubicBezTo>
                  <a:cubicBezTo>
                    <a:pt x="43592" y="137765"/>
                    <a:pt x="43592" y="232892"/>
                    <a:pt x="94170" y="275455"/>
                  </a:cubicBezTo>
                  <a:lnTo>
                    <a:pt x="87829" y="320781"/>
                  </a:lnTo>
                  <a:close/>
                </a:path>
              </a:pathLst>
            </a:custGeom>
            <a:grpFill/>
            <a:ln w="3865" cap="flat">
              <a:noFill/>
              <a:prstDash val="solid"/>
              <a:miter/>
            </a:ln>
          </p:spPr>
          <p:txBody>
            <a:bodyPr rtlCol="0" anchor="ctr"/>
            <a:lstStyle/>
            <a:p>
              <a:endParaRPr lang="zh-TW" altLang="en-US"/>
            </a:p>
          </p:txBody>
        </p:sp>
        <p:sp>
          <p:nvSpPr>
            <p:cNvPr id="8" name="手繪多邊形: 圖案 7">
              <a:extLst>
                <a:ext uri="{FF2B5EF4-FFF2-40B4-BE49-F238E27FC236}">
                  <a16:creationId xmlns:a16="http://schemas.microsoft.com/office/drawing/2014/main" id="{C2428DC4-5A4B-6591-382D-AA9E96972867}"/>
                </a:ext>
              </a:extLst>
            </p:cNvPr>
            <p:cNvSpPr/>
            <p:nvPr/>
          </p:nvSpPr>
          <p:spPr>
            <a:xfrm>
              <a:off x="6377320" y="4180795"/>
              <a:ext cx="161319" cy="211806"/>
            </a:xfrm>
            <a:custGeom>
              <a:avLst/>
              <a:gdLst>
                <a:gd name="connsiteX0" fmla="*/ 154294 w 161319"/>
                <a:gd name="connsiteY0" fmla="*/ 52699 h 211806"/>
                <a:gd name="connsiteX1" fmla="*/ 142622 w 161319"/>
                <a:gd name="connsiteY1" fmla="*/ 46397 h 211806"/>
                <a:gd name="connsiteX2" fmla="*/ 128110 w 161319"/>
                <a:gd name="connsiteY2" fmla="*/ 30834 h 211806"/>
                <a:gd name="connsiteX3" fmla="*/ 119940 w 161319"/>
                <a:gd name="connsiteY3" fmla="*/ 29044 h 211806"/>
                <a:gd name="connsiteX4" fmla="*/ 112703 w 161319"/>
                <a:gd name="connsiteY4" fmla="*/ 26321 h 211806"/>
                <a:gd name="connsiteX5" fmla="*/ 99125 w 161319"/>
                <a:gd name="connsiteY5" fmla="*/ 29044 h 211806"/>
                <a:gd name="connsiteX6" fmla="*/ 88231 w 161319"/>
                <a:gd name="connsiteY6" fmla="*/ 26321 h 211806"/>
                <a:gd name="connsiteX7" fmla="*/ 85546 w 161319"/>
                <a:gd name="connsiteY7" fmla="*/ 16361 h 211806"/>
                <a:gd name="connsiteX8" fmla="*/ 66521 w 161319"/>
                <a:gd name="connsiteY8" fmla="*/ 9124 h 211806"/>
                <a:gd name="connsiteX9" fmla="*/ 52009 w 161319"/>
                <a:gd name="connsiteY9" fmla="*/ 10019 h 211806"/>
                <a:gd name="connsiteX10" fmla="*/ 32984 w 161319"/>
                <a:gd name="connsiteY10" fmla="*/ 59 h 211806"/>
                <a:gd name="connsiteX11" fmla="*/ 24813 w 161319"/>
                <a:gd name="connsiteY11" fmla="*/ 11731 h 211806"/>
                <a:gd name="connsiteX12" fmla="*/ 4893 w 161319"/>
                <a:gd name="connsiteY12" fmla="*/ 15349 h 211806"/>
                <a:gd name="connsiteX13" fmla="*/ 16565 w 161319"/>
                <a:gd name="connsiteY13" fmla="*/ 29822 h 211806"/>
                <a:gd name="connsiteX14" fmla="*/ 23802 w 161319"/>
                <a:gd name="connsiteY14" fmla="*/ 46163 h 211806"/>
                <a:gd name="connsiteX15" fmla="*/ 18394 w 161319"/>
                <a:gd name="connsiteY15" fmla="*/ 64255 h 211806"/>
                <a:gd name="connsiteX16" fmla="*/ 25592 w 161319"/>
                <a:gd name="connsiteY16" fmla="*/ 82385 h 211806"/>
                <a:gd name="connsiteX17" fmla="*/ 13920 w 161319"/>
                <a:gd name="connsiteY17" fmla="*/ 72425 h 211806"/>
                <a:gd name="connsiteX18" fmla="*/ 8473 w 161319"/>
                <a:gd name="connsiteY18" fmla="*/ 83280 h 211806"/>
                <a:gd name="connsiteX19" fmla="*/ 9406 w 161319"/>
                <a:gd name="connsiteY19" fmla="*/ 97792 h 211806"/>
                <a:gd name="connsiteX20" fmla="*/ 16643 w 161319"/>
                <a:gd name="connsiteY20" fmla="*/ 118607 h 211806"/>
                <a:gd name="connsiteX21" fmla="*/ 10301 w 161319"/>
                <a:gd name="connsiteY21" fmla="*/ 151249 h 211806"/>
                <a:gd name="connsiteX22" fmla="*/ 1236 w 161319"/>
                <a:gd name="connsiteY22" fmla="*/ 191984 h 211806"/>
                <a:gd name="connsiteX23" fmla="*/ 2248 w 161319"/>
                <a:gd name="connsiteY23" fmla="*/ 211866 h 211806"/>
                <a:gd name="connsiteX24" fmla="*/ 161764 w 161319"/>
                <a:gd name="connsiteY24" fmla="*/ 52816 h 211806"/>
                <a:gd name="connsiteX25" fmla="*/ 154294 w 161319"/>
                <a:gd name="connsiteY25" fmla="*/ 52699 h 21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1319" h="211806">
                  <a:moveTo>
                    <a:pt x="154294" y="52699"/>
                  </a:moveTo>
                  <a:cubicBezTo>
                    <a:pt x="152504" y="41844"/>
                    <a:pt x="146163" y="49081"/>
                    <a:pt x="142622" y="46397"/>
                  </a:cubicBezTo>
                  <a:cubicBezTo>
                    <a:pt x="138070" y="43673"/>
                    <a:pt x="133557" y="34725"/>
                    <a:pt x="128110" y="30834"/>
                  </a:cubicBezTo>
                  <a:cubicBezTo>
                    <a:pt x="125445" y="29994"/>
                    <a:pt x="122710" y="29394"/>
                    <a:pt x="119940" y="29044"/>
                  </a:cubicBezTo>
                  <a:cubicBezTo>
                    <a:pt x="122663" y="30834"/>
                    <a:pt x="109085" y="25426"/>
                    <a:pt x="112703" y="26321"/>
                  </a:cubicBezTo>
                  <a:cubicBezTo>
                    <a:pt x="108190" y="25426"/>
                    <a:pt x="102743" y="14649"/>
                    <a:pt x="99125" y="29044"/>
                  </a:cubicBezTo>
                  <a:cubicBezTo>
                    <a:pt x="96401" y="28149"/>
                    <a:pt x="90954" y="27216"/>
                    <a:pt x="88231" y="26321"/>
                  </a:cubicBezTo>
                  <a:cubicBezTo>
                    <a:pt x="82823" y="22702"/>
                    <a:pt x="88231" y="19979"/>
                    <a:pt x="85546" y="16361"/>
                  </a:cubicBezTo>
                  <a:cubicBezTo>
                    <a:pt x="80099" y="11848"/>
                    <a:pt x="73874" y="6401"/>
                    <a:pt x="66521" y="9124"/>
                  </a:cubicBezTo>
                  <a:cubicBezTo>
                    <a:pt x="65587" y="-1770"/>
                    <a:pt x="50959" y="-1770"/>
                    <a:pt x="52009" y="10019"/>
                  </a:cubicBezTo>
                  <a:cubicBezTo>
                    <a:pt x="46562" y="7296"/>
                    <a:pt x="40337" y="59"/>
                    <a:pt x="32984" y="59"/>
                  </a:cubicBezTo>
                  <a:cubicBezTo>
                    <a:pt x="24813" y="59"/>
                    <a:pt x="17421" y="3677"/>
                    <a:pt x="24813" y="11731"/>
                  </a:cubicBezTo>
                  <a:cubicBezTo>
                    <a:pt x="18044" y="12050"/>
                    <a:pt x="11344" y="13268"/>
                    <a:pt x="4893" y="15349"/>
                  </a:cubicBezTo>
                  <a:cubicBezTo>
                    <a:pt x="6722" y="21691"/>
                    <a:pt x="13958" y="25309"/>
                    <a:pt x="16565" y="29822"/>
                  </a:cubicBezTo>
                  <a:cubicBezTo>
                    <a:pt x="19289" y="36164"/>
                    <a:pt x="15631" y="41494"/>
                    <a:pt x="23802" y="46163"/>
                  </a:cubicBezTo>
                  <a:cubicBezTo>
                    <a:pt x="19841" y="51326"/>
                    <a:pt x="17915" y="57765"/>
                    <a:pt x="18394" y="64255"/>
                  </a:cubicBezTo>
                  <a:cubicBezTo>
                    <a:pt x="19289" y="68807"/>
                    <a:pt x="30066" y="76938"/>
                    <a:pt x="25592" y="82385"/>
                  </a:cubicBezTo>
                  <a:cubicBezTo>
                    <a:pt x="19289" y="91450"/>
                    <a:pt x="15631" y="73320"/>
                    <a:pt x="13920" y="72425"/>
                  </a:cubicBezTo>
                  <a:cubicBezTo>
                    <a:pt x="5749" y="70596"/>
                    <a:pt x="1236" y="76938"/>
                    <a:pt x="8473" y="83280"/>
                  </a:cubicBezTo>
                  <a:cubicBezTo>
                    <a:pt x="-2382" y="87832"/>
                    <a:pt x="-2382" y="98842"/>
                    <a:pt x="9406" y="97792"/>
                  </a:cubicBezTo>
                  <a:cubicBezTo>
                    <a:pt x="8473" y="105962"/>
                    <a:pt x="9406" y="114094"/>
                    <a:pt x="16643" y="118607"/>
                  </a:cubicBezTo>
                  <a:cubicBezTo>
                    <a:pt x="11196" y="127672"/>
                    <a:pt x="-3316" y="142184"/>
                    <a:pt x="10301" y="151249"/>
                  </a:cubicBezTo>
                  <a:cubicBezTo>
                    <a:pt x="-1371" y="162104"/>
                    <a:pt x="12091" y="184748"/>
                    <a:pt x="1236" y="191984"/>
                  </a:cubicBezTo>
                  <a:cubicBezTo>
                    <a:pt x="5127" y="197898"/>
                    <a:pt x="1236" y="204746"/>
                    <a:pt x="2248" y="211866"/>
                  </a:cubicBezTo>
                  <a:lnTo>
                    <a:pt x="161764" y="52816"/>
                  </a:lnTo>
                  <a:cubicBezTo>
                    <a:pt x="159301" y="52338"/>
                    <a:pt x="156772" y="52299"/>
                    <a:pt x="154294" y="52699"/>
                  </a:cubicBezTo>
                  <a:close/>
                </a:path>
              </a:pathLst>
            </a:custGeom>
            <a:grpFill/>
            <a:ln w="3865" cap="flat">
              <a:noFill/>
              <a:prstDash val="solid"/>
              <a:miter/>
            </a:ln>
          </p:spPr>
          <p:txBody>
            <a:bodyPr rtlCol="0" anchor="ctr"/>
            <a:lstStyle/>
            <a:p>
              <a:endParaRPr lang="zh-TW" altLang="en-US"/>
            </a:p>
          </p:txBody>
        </p:sp>
        <p:sp>
          <p:nvSpPr>
            <p:cNvPr id="10" name="手繪多邊形: 圖案 9">
              <a:extLst>
                <a:ext uri="{FF2B5EF4-FFF2-40B4-BE49-F238E27FC236}">
                  <a16:creationId xmlns:a16="http://schemas.microsoft.com/office/drawing/2014/main" id="{4D07D7D2-2669-2568-E9AC-AF5990C8C15A}"/>
                </a:ext>
              </a:extLst>
            </p:cNvPr>
            <p:cNvSpPr/>
            <p:nvPr/>
          </p:nvSpPr>
          <p:spPr>
            <a:xfrm>
              <a:off x="6114131" y="4032212"/>
              <a:ext cx="206904" cy="195271"/>
            </a:xfrm>
            <a:custGeom>
              <a:avLst/>
              <a:gdLst>
                <a:gd name="connsiteX0" fmla="*/ 111328 w 206904"/>
                <a:gd name="connsiteY0" fmla="*/ 185254 h 195271"/>
                <a:gd name="connsiteX1" fmla="*/ 121249 w 206904"/>
                <a:gd name="connsiteY1" fmla="*/ 169691 h 195271"/>
                <a:gd name="connsiteX2" fmla="*/ 141091 w 206904"/>
                <a:gd name="connsiteY2" fmla="*/ 157591 h 195271"/>
                <a:gd name="connsiteX3" fmla="*/ 163891 w 206904"/>
                <a:gd name="connsiteY3" fmla="*/ 148993 h 195271"/>
                <a:gd name="connsiteX4" fmla="*/ 160233 w 206904"/>
                <a:gd name="connsiteY4" fmla="*/ 140472 h 195271"/>
                <a:gd name="connsiteX5" fmla="*/ 170777 w 206904"/>
                <a:gd name="connsiteY5" fmla="*/ 138060 h 195271"/>
                <a:gd name="connsiteX6" fmla="*/ 173539 w 206904"/>
                <a:gd name="connsiteY6" fmla="*/ 150549 h 195271"/>
                <a:gd name="connsiteX7" fmla="*/ 190191 w 206904"/>
                <a:gd name="connsiteY7" fmla="*/ 146075 h 195271"/>
                <a:gd name="connsiteX8" fmla="*/ 187273 w 206904"/>
                <a:gd name="connsiteY8" fmla="*/ 134403 h 195271"/>
                <a:gd name="connsiteX9" fmla="*/ 186456 w 206904"/>
                <a:gd name="connsiteY9" fmla="*/ 120046 h 195271"/>
                <a:gd name="connsiteX10" fmla="*/ 189491 w 206904"/>
                <a:gd name="connsiteY10" fmla="*/ 118412 h 195271"/>
                <a:gd name="connsiteX11" fmla="*/ 206960 w 206904"/>
                <a:gd name="connsiteY11" fmla="*/ 121525 h 195271"/>
                <a:gd name="connsiteX12" fmla="*/ 199179 w 206904"/>
                <a:gd name="connsiteY12" fmla="*/ 103900 h 195271"/>
                <a:gd name="connsiteX13" fmla="*/ 199762 w 206904"/>
                <a:gd name="connsiteY13" fmla="*/ 94407 h 195271"/>
                <a:gd name="connsiteX14" fmla="*/ 192253 w 206904"/>
                <a:gd name="connsiteY14" fmla="*/ 85692 h 195271"/>
                <a:gd name="connsiteX15" fmla="*/ 190697 w 206904"/>
                <a:gd name="connsiteY15" fmla="*/ 73670 h 195271"/>
                <a:gd name="connsiteX16" fmla="*/ 168131 w 206904"/>
                <a:gd name="connsiteY16" fmla="*/ 67173 h 195271"/>
                <a:gd name="connsiteX17" fmla="*/ 156460 w 206904"/>
                <a:gd name="connsiteY17" fmla="*/ 53516 h 195271"/>
                <a:gd name="connsiteX18" fmla="*/ 143582 w 206904"/>
                <a:gd name="connsiteY18" fmla="*/ 38304 h 195271"/>
                <a:gd name="connsiteX19" fmla="*/ 125179 w 206904"/>
                <a:gd name="connsiteY19" fmla="*/ 32001 h 195271"/>
                <a:gd name="connsiteX20" fmla="*/ 112729 w 206904"/>
                <a:gd name="connsiteY20" fmla="*/ 23053 h 195271"/>
                <a:gd name="connsiteX21" fmla="*/ 94754 w 206904"/>
                <a:gd name="connsiteY21" fmla="*/ 8307 h 195271"/>
                <a:gd name="connsiteX22" fmla="*/ 94520 w 206904"/>
                <a:gd name="connsiteY22" fmla="*/ 5856 h 195271"/>
                <a:gd name="connsiteX23" fmla="*/ 75417 w 206904"/>
                <a:gd name="connsiteY23" fmla="*/ 3950 h 195271"/>
                <a:gd name="connsiteX24" fmla="*/ 73044 w 206904"/>
                <a:gd name="connsiteY24" fmla="*/ 59 h 195271"/>
                <a:gd name="connsiteX25" fmla="*/ 38495 w 206904"/>
                <a:gd name="connsiteY25" fmla="*/ 12781 h 195271"/>
                <a:gd name="connsiteX26" fmla="*/ 445 w 206904"/>
                <a:gd name="connsiteY26" fmla="*/ 62621 h 195271"/>
                <a:gd name="connsiteX27" fmla="*/ 445 w 206904"/>
                <a:gd name="connsiteY27" fmla="*/ 109736 h 195271"/>
                <a:gd name="connsiteX28" fmla="*/ 86428 w 206904"/>
                <a:gd name="connsiteY28" fmla="*/ 195330 h 195271"/>
                <a:gd name="connsiteX29" fmla="*/ 94871 w 206904"/>
                <a:gd name="connsiteY29" fmla="*/ 192101 h 195271"/>
                <a:gd name="connsiteX30" fmla="*/ 102652 w 206904"/>
                <a:gd name="connsiteY30" fmla="*/ 185059 h 195271"/>
                <a:gd name="connsiteX31" fmla="*/ 111328 w 206904"/>
                <a:gd name="connsiteY31" fmla="*/ 185254 h 19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6904" h="195271">
                  <a:moveTo>
                    <a:pt x="111328" y="185254"/>
                  </a:moveTo>
                  <a:cubicBezTo>
                    <a:pt x="119576" y="183347"/>
                    <a:pt x="121288" y="177745"/>
                    <a:pt x="121249" y="169691"/>
                  </a:cubicBezTo>
                  <a:cubicBezTo>
                    <a:pt x="131015" y="176616"/>
                    <a:pt x="153114" y="171247"/>
                    <a:pt x="141091" y="157591"/>
                  </a:cubicBezTo>
                  <a:cubicBezTo>
                    <a:pt x="146305" y="149810"/>
                    <a:pt x="160272" y="157591"/>
                    <a:pt x="163891" y="148993"/>
                  </a:cubicBezTo>
                  <a:cubicBezTo>
                    <a:pt x="166420" y="143001"/>
                    <a:pt x="160000" y="143351"/>
                    <a:pt x="160233" y="140472"/>
                  </a:cubicBezTo>
                  <a:cubicBezTo>
                    <a:pt x="160428" y="132107"/>
                    <a:pt x="165758" y="134948"/>
                    <a:pt x="170777" y="138060"/>
                  </a:cubicBezTo>
                  <a:cubicBezTo>
                    <a:pt x="171828" y="145258"/>
                    <a:pt x="165213" y="146620"/>
                    <a:pt x="173539" y="150549"/>
                  </a:cubicBezTo>
                  <a:cubicBezTo>
                    <a:pt x="179449" y="153179"/>
                    <a:pt x="186394" y="151312"/>
                    <a:pt x="190191" y="146075"/>
                  </a:cubicBezTo>
                  <a:cubicBezTo>
                    <a:pt x="194082" y="139500"/>
                    <a:pt x="189102" y="138994"/>
                    <a:pt x="187273" y="134403"/>
                  </a:cubicBezTo>
                  <a:cubicBezTo>
                    <a:pt x="185445" y="129812"/>
                    <a:pt x="186845" y="126972"/>
                    <a:pt x="186456" y="120046"/>
                  </a:cubicBezTo>
                  <a:cubicBezTo>
                    <a:pt x="187118" y="119618"/>
                    <a:pt x="189024" y="118607"/>
                    <a:pt x="189491" y="118412"/>
                  </a:cubicBezTo>
                  <a:cubicBezTo>
                    <a:pt x="191864" y="123859"/>
                    <a:pt x="203225" y="130084"/>
                    <a:pt x="206960" y="121525"/>
                  </a:cubicBezTo>
                  <a:cubicBezTo>
                    <a:pt x="209450" y="115728"/>
                    <a:pt x="199179" y="110709"/>
                    <a:pt x="199179" y="103900"/>
                  </a:cubicBezTo>
                  <a:cubicBezTo>
                    <a:pt x="210034" y="103900"/>
                    <a:pt x="207699" y="90983"/>
                    <a:pt x="199762" y="94407"/>
                  </a:cubicBezTo>
                  <a:cubicBezTo>
                    <a:pt x="198089" y="90516"/>
                    <a:pt x="193965" y="89271"/>
                    <a:pt x="192253" y="85692"/>
                  </a:cubicBezTo>
                  <a:cubicBezTo>
                    <a:pt x="190542" y="82113"/>
                    <a:pt x="191942" y="77911"/>
                    <a:pt x="190697" y="73670"/>
                  </a:cubicBezTo>
                  <a:cubicBezTo>
                    <a:pt x="187390" y="62465"/>
                    <a:pt x="177625" y="66239"/>
                    <a:pt x="168131" y="67173"/>
                  </a:cubicBezTo>
                  <a:cubicBezTo>
                    <a:pt x="169649" y="55501"/>
                    <a:pt x="161751" y="58224"/>
                    <a:pt x="156460" y="53516"/>
                  </a:cubicBezTo>
                  <a:cubicBezTo>
                    <a:pt x="151168" y="48809"/>
                    <a:pt x="152569" y="40483"/>
                    <a:pt x="143582" y="38304"/>
                  </a:cubicBezTo>
                  <a:cubicBezTo>
                    <a:pt x="135800" y="36436"/>
                    <a:pt x="130859" y="41066"/>
                    <a:pt x="125179" y="32001"/>
                  </a:cubicBezTo>
                  <a:cubicBezTo>
                    <a:pt x="123000" y="28500"/>
                    <a:pt x="120743" y="12237"/>
                    <a:pt x="112729" y="23053"/>
                  </a:cubicBezTo>
                  <a:cubicBezTo>
                    <a:pt x="107632" y="15271"/>
                    <a:pt x="108488" y="7101"/>
                    <a:pt x="94754" y="8307"/>
                  </a:cubicBezTo>
                  <a:cubicBezTo>
                    <a:pt x="94520" y="7451"/>
                    <a:pt x="94754" y="6712"/>
                    <a:pt x="94520" y="5856"/>
                  </a:cubicBezTo>
                  <a:cubicBezTo>
                    <a:pt x="88879" y="5584"/>
                    <a:pt x="79775" y="7607"/>
                    <a:pt x="75417" y="3950"/>
                  </a:cubicBezTo>
                  <a:cubicBezTo>
                    <a:pt x="74293" y="2887"/>
                    <a:pt x="73476" y="1544"/>
                    <a:pt x="73044" y="59"/>
                  </a:cubicBezTo>
                  <a:lnTo>
                    <a:pt x="38495" y="12781"/>
                  </a:lnTo>
                  <a:cubicBezTo>
                    <a:pt x="38495" y="12781"/>
                    <a:pt x="445" y="23675"/>
                    <a:pt x="445" y="62621"/>
                  </a:cubicBezTo>
                  <a:lnTo>
                    <a:pt x="445" y="109736"/>
                  </a:lnTo>
                  <a:lnTo>
                    <a:pt x="86428" y="195330"/>
                  </a:lnTo>
                  <a:cubicBezTo>
                    <a:pt x="89416" y="194778"/>
                    <a:pt x="92279" y="193685"/>
                    <a:pt x="94871" y="192101"/>
                  </a:cubicBezTo>
                  <a:cubicBezTo>
                    <a:pt x="98761" y="188638"/>
                    <a:pt x="97088" y="186771"/>
                    <a:pt x="102652" y="185059"/>
                  </a:cubicBezTo>
                  <a:cubicBezTo>
                    <a:pt x="104675" y="184709"/>
                    <a:pt x="109188" y="185720"/>
                    <a:pt x="111328" y="185254"/>
                  </a:cubicBezTo>
                  <a:close/>
                </a:path>
              </a:pathLst>
            </a:custGeom>
            <a:grpFill/>
            <a:ln w="3865" cap="flat">
              <a:noFill/>
              <a:prstDash val="solid"/>
              <a:miter/>
            </a:ln>
          </p:spPr>
          <p:txBody>
            <a:bodyPr rtlCol="0" anchor="ctr"/>
            <a:lstStyle/>
            <a:p>
              <a:endParaRPr lang="zh-TW" altLang="en-US"/>
            </a:p>
          </p:txBody>
        </p:sp>
        <p:sp>
          <p:nvSpPr>
            <p:cNvPr id="11" name="手繪多邊形: 圖案 10">
              <a:extLst>
                <a:ext uri="{FF2B5EF4-FFF2-40B4-BE49-F238E27FC236}">
                  <a16:creationId xmlns:a16="http://schemas.microsoft.com/office/drawing/2014/main" id="{A3F1139C-BC55-E32C-2310-194F7630767C}"/>
                </a:ext>
              </a:extLst>
            </p:cNvPr>
            <p:cNvSpPr/>
            <p:nvPr/>
          </p:nvSpPr>
          <p:spPr>
            <a:xfrm>
              <a:off x="6436832" y="4035558"/>
              <a:ext cx="193976" cy="187606"/>
            </a:xfrm>
            <a:custGeom>
              <a:avLst/>
              <a:gdLst>
                <a:gd name="connsiteX0" fmla="*/ 156254 w 193976"/>
                <a:gd name="connsiteY0" fmla="*/ 9513 h 187606"/>
                <a:gd name="connsiteX1" fmla="*/ 130576 w 193976"/>
                <a:gd name="connsiteY1" fmla="*/ 59 h 187606"/>
                <a:gd name="connsiteX2" fmla="*/ 127230 w 193976"/>
                <a:gd name="connsiteY2" fmla="*/ 5000 h 187606"/>
                <a:gd name="connsiteX3" fmla="*/ 112757 w 193976"/>
                <a:gd name="connsiteY3" fmla="*/ 12237 h 187606"/>
                <a:gd name="connsiteX4" fmla="*/ 91008 w 193976"/>
                <a:gd name="connsiteY4" fmla="*/ 26710 h 187606"/>
                <a:gd name="connsiteX5" fmla="*/ 67664 w 193976"/>
                <a:gd name="connsiteY5" fmla="*/ 34880 h 187606"/>
                <a:gd name="connsiteX6" fmla="*/ 63112 w 193976"/>
                <a:gd name="connsiteY6" fmla="*/ 47564 h 187606"/>
                <a:gd name="connsiteX7" fmla="*/ 47550 w 193976"/>
                <a:gd name="connsiteY7" fmla="*/ 48497 h 187606"/>
                <a:gd name="connsiteX8" fmla="*/ 35878 w 193976"/>
                <a:gd name="connsiteY8" fmla="*/ 50287 h 187606"/>
                <a:gd name="connsiteX9" fmla="*/ 29536 w 193976"/>
                <a:gd name="connsiteY9" fmla="*/ 63866 h 187606"/>
                <a:gd name="connsiteX10" fmla="*/ 15024 w 193976"/>
                <a:gd name="connsiteY10" fmla="*/ 79428 h 187606"/>
                <a:gd name="connsiteX11" fmla="*/ 512 w 193976"/>
                <a:gd name="connsiteY11" fmla="*/ 90283 h 187606"/>
                <a:gd name="connsiteX12" fmla="*/ 2340 w 193976"/>
                <a:gd name="connsiteY12" fmla="*/ 108413 h 187606"/>
                <a:gd name="connsiteX13" fmla="*/ 12300 w 193976"/>
                <a:gd name="connsiteY13" fmla="*/ 110242 h 187606"/>
                <a:gd name="connsiteX14" fmla="*/ 10511 w 193976"/>
                <a:gd name="connsiteY14" fmla="*/ 121097 h 187606"/>
                <a:gd name="connsiteX15" fmla="*/ 24984 w 193976"/>
                <a:gd name="connsiteY15" fmla="*/ 128334 h 187606"/>
                <a:gd name="connsiteX16" fmla="*/ 34944 w 193976"/>
                <a:gd name="connsiteY16" fmla="*/ 136504 h 187606"/>
                <a:gd name="connsiteX17" fmla="*/ 32221 w 193976"/>
                <a:gd name="connsiteY17" fmla="*/ 148176 h 187606"/>
                <a:gd name="connsiteX18" fmla="*/ 42220 w 193976"/>
                <a:gd name="connsiteY18" fmla="*/ 149965 h 187606"/>
                <a:gd name="connsiteX19" fmla="*/ 62140 w 193976"/>
                <a:gd name="connsiteY19" fmla="*/ 157241 h 187606"/>
                <a:gd name="connsiteX20" fmla="*/ 82060 w 193976"/>
                <a:gd name="connsiteY20" fmla="*/ 163583 h 187606"/>
                <a:gd name="connsiteX21" fmla="*/ 111979 w 193976"/>
                <a:gd name="connsiteY21" fmla="*/ 179885 h 187606"/>
                <a:gd name="connsiteX22" fmla="*/ 113068 w 193976"/>
                <a:gd name="connsiteY22" fmla="*/ 187666 h 187606"/>
                <a:gd name="connsiteX23" fmla="*/ 194422 w 193976"/>
                <a:gd name="connsiteY23" fmla="*/ 106624 h 187606"/>
                <a:gd name="connsiteX24" fmla="*/ 194422 w 193976"/>
                <a:gd name="connsiteY24" fmla="*/ 59352 h 187606"/>
                <a:gd name="connsiteX25" fmla="*/ 156254 w 193976"/>
                <a:gd name="connsiteY25" fmla="*/ 9513 h 187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93976" h="187606">
                  <a:moveTo>
                    <a:pt x="156254" y="9513"/>
                  </a:moveTo>
                  <a:lnTo>
                    <a:pt x="130576" y="59"/>
                  </a:lnTo>
                  <a:cubicBezTo>
                    <a:pt x="129915" y="2121"/>
                    <a:pt x="129370" y="4455"/>
                    <a:pt x="127230" y="5000"/>
                  </a:cubicBezTo>
                  <a:cubicBezTo>
                    <a:pt x="121822" y="6790"/>
                    <a:pt x="109139" y="-2275"/>
                    <a:pt x="112757" y="12237"/>
                  </a:cubicBezTo>
                  <a:cubicBezTo>
                    <a:pt x="104587" y="11342"/>
                    <a:pt x="88285" y="14921"/>
                    <a:pt x="91008" y="26710"/>
                  </a:cubicBezTo>
                  <a:cubicBezTo>
                    <a:pt x="80153" y="27644"/>
                    <a:pt x="75446" y="25815"/>
                    <a:pt x="67664" y="34880"/>
                  </a:cubicBezTo>
                  <a:cubicBezTo>
                    <a:pt x="64941" y="38499"/>
                    <a:pt x="66731" y="44840"/>
                    <a:pt x="63112" y="47564"/>
                  </a:cubicBezTo>
                  <a:cubicBezTo>
                    <a:pt x="60389" y="49392"/>
                    <a:pt x="51440" y="47564"/>
                    <a:pt x="47550" y="48497"/>
                  </a:cubicBezTo>
                  <a:cubicBezTo>
                    <a:pt x="43574" y="48155"/>
                    <a:pt x="39570" y="48770"/>
                    <a:pt x="35878" y="50287"/>
                  </a:cubicBezTo>
                  <a:cubicBezTo>
                    <a:pt x="30431" y="54800"/>
                    <a:pt x="32221" y="61142"/>
                    <a:pt x="29536" y="63866"/>
                  </a:cubicBezTo>
                  <a:cubicBezTo>
                    <a:pt x="23194" y="68379"/>
                    <a:pt x="6892" y="66589"/>
                    <a:pt x="15024" y="79428"/>
                  </a:cubicBezTo>
                  <a:cubicBezTo>
                    <a:pt x="5959" y="81257"/>
                    <a:pt x="3352" y="82152"/>
                    <a:pt x="512" y="90283"/>
                  </a:cubicBezTo>
                  <a:cubicBezTo>
                    <a:pt x="228" y="96384"/>
                    <a:pt x="846" y="102492"/>
                    <a:pt x="2340" y="108413"/>
                  </a:cubicBezTo>
                  <a:cubicBezTo>
                    <a:pt x="3235" y="110242"/>
                    <a:pt x="10511" y="107519"/>
                    <a:pt x="12300" y="110242"/>
                  </a:cubicBezTo>
                  <a:cubicBezTo>
                    <a:pt x="14129" y="113860"/>
                    <a:pt x="9577" y="119307"/>
                    <a:pt x="10511" y="121097"/>
                  </a:cubicBezTo>
                  <a:cubicBezTo>
                    <a:pt x="15958" y="131057"/>
                    <a:pt x="15024" y="125649"/>
                    <a:pt x="24984" y="128334"/>
                  </a:cubicBezTo>
                  <a:cubicBezTo>
                    <a:pt x="37668" y="130162"/>
                    <a:pt x="34049" y="126544"/>
                    <a:pt x="34944" y="136504"/>
                  </a:cubicBezTo>
                  <a:cubicBezTo>
                    <a:pt x="34944" y="140122"/>
                    <a:pt x="30431" y="143740"/>
                    <a:pt x="32221" y="148176"/>
                  </a:cubicBezTo>
                  <a:cubicBezTo>
                    <a:pt x="34010" y="152611"/>
                    <a:pt x="38601" y="148176"/>
                    <a:pt x="42220" y="149965"/>
                  </a:cubicBezTo>
                  <a:cubicBezTo>
                    <a:pt x="48651" y="152926"/>
                    <a:pt x="55315" y="155358"/>
                    <a:pt x="62140" y="157241"/>
                  </a:cubicBezTo>
                  <a:cubicBezTo>
                    <a:pt x="68481" y="159031"/>
                    <a:pt x="74823" y="164478"/>
                    <a:pt x="82060" y="163583"/>
                  </a:cubicBezTo>
                  <a:cubicBezTo>
                    <a:pt x="82994" y="178951"/>
                    <a:pt x="100190" y="180779"/>
                    <a:pt x="111979" y="179885"/>
                  </a:cubicBezTo>
                  <a:cubicBezTo>
                    <a:pt x="111220" y="182515"/>
                    <a:pt x="111617" y="185343"/>
                    <a:pt x="113068" y="187666"/>
                  </a:cubicBezTo>
                  <a:lnTo>
                    <a:pt x="194422" y="106624"/>
                  </a:lnTo>
                  <a:lnTo>
                    <a:pt x="194422" y="59352"/>
                  </a:lnTo>
                  <a:cubicBezTo>
                    <a:pt x="194305" y="20407"/>
                    <a:pt x="156254" y="9513"/>
                    <a:pt x="156254" y="9513"/>
                  </a:cubicBezTo>
                  <a:close/>
                </a:path>
              </a:pathLst>
            </a:custGeom>
            <a:grpFill/>
            <a:ln w="3865" cap="flat">
              <a:noFill/>
              <a:prstDash val="solid"/>
              <a:miter/>
            </a:ln>
          </p:spPr>
          <p:txBody>
            <a:bodyPr rtlCol="0" anchor="ctr"/>
            <a:lstStyle/>
            <a:p>
              <a:endParaRPr lang="zh-TW" altLang="en-US"/>
            </a:p>
          </p:txBody>
        </p:sp>
        <p:sp>
          <p:nvSpPr>
            <p:cNvPr id="13" name="手繪多邊形: 圖案 12">
              <a:extLst>
                <a:ext uri="{FF2B5EF4-FFF2-40B4-BE49-F238E27FC236}">
                  <a16:creationId xmlns:a16="http://schemas.microsoft.com/office/drawing/2014/main" id="{511426EE-1C97-5671-7ECF-78089C3D25C8}"/>
                </a:ext>
              </a:extLst>
            </p:cNvPr>
            <p:cNvSpPr/>
            <p:nvPr/>
          </p:nvSpPr>
          <p:spPr>
            <a:xfrm>
              <a:off x="6212603" y="4180190"/>
              <a:ext cx="162296" cy="208677"/>
            </a:xfrm>
            <a:custGeom>
              <a:avLst/>
              <a:gdLst>
                <a:gd name="connsiteX0" fmla="*/ 157471 w 162296"/>
                <a:gd name="connsiteY0" fmla="*/ 142128 h 208677"/>
                <a:gd name="connsiteX1" fmla="*/ 157471 w 162296"/>
                <a:gd name="connsiteY1" fmla="*/ 116217 h 208677"/>
                <a:gd name="connsiteX2" fmla="*/ 158249 w 162296"/>
                <a:gd name="connsiteY2" fmla="*/ 116606 h 208677"/>
                <a:gd name="connsiteX3" fmla="*/ 155487 w 162296"/>
                <a:gd name="connsiteY3" fmla="*/ 106996 h 208677"/>
                <a:gd name="connsiteX4" fmla="*/ 157393 w 162296"/>
                <a:gd name="connsiteY4" fmla="*/ 96802 h 208677"/>
                <a:gd name="connsiteX5" fmla="*/ 148523 w 162296"/>
                <a:gd name="connsiteY5" fmla="*/ 88632 h 208677"/>
                <a:gd name="connsiteX6" fmla="*/ 146811 w 162296"/>
                <a:gd name="connsiteY6" fmla="*/ 77933 h 208677"/>
                <a:gd name="connsiteX7" fmla="*/ 155643 w 162296"/>
                <a:gd name="connsiteY7" fmla="*/ 72330 h 208677"/>
                <a:gd name="connsiteX8" fmla="*/ 151207 w 162296"/>
                <a:gd name="connsiteY8" fmla="*/ 64199 h 208677"/>
                <a:gd name="connsiteX9" fmla="*/ 147317 w 162296"/>
                <a:gd name="connsiteY9" fmla="*/ 57857 h 208677"/>
                <a:gd name="connsiteX10" fmla="*/ 151013 w 162296"/>
                <a:gd name="connsiteY10" fmla="*/ 48091 h 208677"/>
                <a:gd name="connsiteX11" fmla="*/ 147355 w 162296"/>
                <a:gd name="connsiteY11" fmla="*/ 31323 h 208677"/>
                <a:gd name="connsiteX12" fmla="*/ 145138 w 162296"/>
                <a:gd name="connsiteY12" fmla="*/ 14593 h 208677"/>
                <a:gd name="connsiteX13" fmla="*/ 156810 w 162296"/>
                <a:gd name="connsiteY13" fmla="*/ 5022 h 208677"/>
                <a:gd name="connsiteX14" fmla="*/ 137356 w 162296"/>
                <a:gd name="connsiteY14" fmla="*/ 7706 h 208677"/>
                <a:gd name="connsiteX15" fmla="*/ 123117 w 162296"/>
                <a:gd name="connsiteY15" fmla="*/ 3388 h 208677"/>
                <a:gd name="connsiteX16" fmla="*/ 106543 w 162296"/>
                <a:gd name="connsiteY16" fmla="*/ 15060 h 208677"/>
                <a:gd name="connsiteX17" fmla="*/ 86467 w 162296"/>
                <a:gd name="connsiteY17" fmla="*/ 17200 h 208677"/>
                <a:gd name="connsiteX18" fmla="*/ 70009 w 162296"/>
                <a:gd name="connsiteY18" fmla="*/ 25720 h 208677"/>
                <a:gd name="connsiteX19" fmla="*/ 46432 w 162296"/>
                <a:gd name="connsiteY19" fmla="*/ 38637 h 208677"/>
                <a:gd name="connsiteX20" fmla="*/ 17641 w 162296"/>
                <a:gd name="connsiteY20" fmla="*/ 48519 h 208677"/>
                <a:gd name="connsiteX21" fmla="*/ 16007 w 162296"/>
                <a:gd name="connsiteY21" fmla="*/ 49181 h 208677"/>
                <a:gd name="connsiteX22" fmla="*/ 445 w 162296"/>
                <a:gd name="connsiteY22" fmla="*/ 60036 h 208677"/>
                <a:gd name="connsiteX23" fmla="*/ 149690 w 162296"/>
                <a:gd name="connsiteY23" fmla="*/ 208736 h 208677"/>
                <a:gd name="connsiteX24" fmla="*/ 144865 w 162296"/>
                <a:gd name="connsiteY24" fmla="*/ 197492 h 208677"/>
                <a:gd name="connsiteX25" fmla="*/ 150351 w 162296"/>
                <a:gd name="connsiteY25" fmla="*/ 179362 h 208677"/>
                <a:gd name="connsiteX26" fmla="*/ 157471 w 162296"/>
                <a:gd name="connsiteY26" fmla="*/ 142128 h 20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62296" h="208677">
                  <a:moveTo>
                    <a:pt x="157471" y="142128"/>
                  </a:moveTo>
                  <a:cubicBezTo>
                    <a:pt x="167548" y="133841"/>
                    <a:pt x="158561" y="125087"/>
                    <a:pt x="157471" y="116217"/>
                  </a:cubicBezTo>
                  <a:cubicBezTo>
                    <a:pt x="157596" y="116524"/>
                    <a:pt x="157930" y="116687"/>
                    <a:pt x="158249" y="116606"/>
                  </a:cubicBezTo>
                  <a:cubicBezTo>
                    <a:pt x="161440" y="111003"/>
                    <a:pt x="155993" y="111275"/>
                    <a:pt x="155487" y="106996"/>
                  </a:cubicBezTo>
                  <a:cubicBezTo>
                    <a:pt x="155137" y="104117"/>
                    <a:pt x="158210" y="99214"/>
                    <a:pt x="157393" y="96802"/>
                  </a:cubicBezTo>
                  <a:cubicBezTo>
                    <a:pt x="156148" y="93301"/>
                    <a:pt x="150273" y="91666"/>
                    <a:pt x="148523" y="88632"/>
                  </a:cubicBezTo>
                  <a:cubicBezTo>
                    <a:pt x="147009" y="85282"/>
                    <a:pt x="146418" y="81586"/>
                    <a:pt x="146811" y="77933"/>
                  </a:cubicBezTo>
                  <a:cubicBezTo>
                    <a:pt x="150655" y="78158"/>
                    <a:pt x="154211" y="75902"/>
                    <a:pt x="155643" y="72330"/>
                  </a:cubicBezTo>
                  <a:cubicBezTo>
                    <a:pt x="157199" y="66611"/>
                    <a:pt x="153230" y="67739"/>
                    <a:pt x="151207" y="64199"/>
                  </a:cubicBezTo>
                  <a:cubicBezTo>
                    <a:pt x="149184" y="60658"/>
                    <a:pt x="147511" y="63148"/>
                    <a:pt x="147317" y="57857"/>
                  </a:cubicBezTo>
                  <a:cubicBezTo>
                    <a:pt x="147317" y="54628"/>
                    <a:pt x="151480" y="52449"/>
                    <a:pt x="151013" y="48091"/>
                  </a:cubicBezTo>
                  <a:cubicBezTo>
                    <a:pt x="150079" y="39026"/>
                    <a:pt x="144009" y="40660"/>
                    <a:pt x="147355" y="31323"/>
                  </a:cubicBezTo>
                  <a:cubicBezTo>
                    <a:pt x="149534" y="25331"/>
                    <a:pt x="155137" y="17861"/>
                    <a:pt x="145138" y="14593"/>
                  </a:cubicBezTo>
                  <a:cubicBezTo>
                    <a:pt x="148134" y="13387"/>
                    <a:pt x="161634" y="11091"/>
                    <a:pt x="156810" y="5022"/>
                  </a:cubicBezTo>
                  <a:cubicBezTo>
                    <a:pt x="154475" y="2026"/>
                    <a:pt x="140547" y="6267"/>
                    <a:pt x="137356" y="7706"/>
                  </a:cubicBezTo>
                  <a:cubicBezTo>
                    <a:pt x="136111" y="-75"/>
                    <a:pt x="129303" y="-75"/>
                    <a:pt x="123117" y="3388"/>
                  </a:cubicBezTo>
                  <a:cubicBezTo>
                    <a:pt x="116619" y="-5444"/>
                    <a:pt x="97049" y="4983"/>
                    <a:pt x="106543" y="15060"/>
                  </a:cubicBezTo>
                  <a:cubicBezTo>
                    <a:pt x="98178" y="13270"/>
                    <a:pt x="92692" y="16149"/>
                    <a:pt x="86467" y="17200"/>
                  </a:cubicBezTo>
                  <a:cubicBezTo>
                    <a:pt x="82031" y="17978"/>
                    <a:pt x="65418" y="14359"/>
                    <a:pt x="70009" y="25720"/>
                  </a:cubicBezTo>
                  <a:cubicBezTo>
                    <a:pt x="63356" y="24242"/>
                    <a:pt x="38456" y="27004"/>
                    <a:pt x="46432" y="38637"/>
                  </a:cubicBezTo>
                  <a:cubicBezTo>
                    <a:pt x="37834" y="34085"/>
                    <a:pt x="19003" y="36964"/>
                    <a:pt x="17641" y="48519"/>
                  </a:cubicBezTo>
                  <a:cubicBezTo>
                    <a:pt x="17038" y="48550"/>
                    <a:pt x="16462" y="48784"/>
                    <a:pt x="16007" y="49181"/>
                  </a:cubicBezTo>
                  <a:cubicBezTo>
                    <a:pt x="4685" y="44395"/>
                    <a:pt x="2857" y="52099"/>
                    <a:pt x="445" y="60036"/>
                  </a:cubicBezTo>
                  <a:lnTo>
                    <a:pt x="149690" y="208736"/>
                  </a:lnTo>
                  <a:cubicBezTo>
                    <a:pt x="149947" y="204437"/>
                    <a:pt x="148157" y="200270"/>
                    <a:pt x="144865" y="197492"/>
                  </a:cubicBezTo>
                  <a:cubicBezTo>
                    <a:pt x="149884" y="192745"/>
                    <a:pt x="158094" y="185820"/>
                    <a:pt x="150351" y="179362"/>
                  </a:cubicBezTo>
                  <a:cubicBezTo>
                    <a:pt x="159494" y="171892"/>
                    <a:pt x="168910" y="151310"/>
                    <a:pt x="157471" y="142128"/>
                  </a:cubicBezTo>
                  <a:close/>
                </a:path>
              </a:pathLst>
            </a:custGeom>
            <a:grpFill/>
            <a:ln w="3865" cap="flat">
              <a:noFill/>
              <a:prstDash val="solid"/>
              <a:miter/>
            </a:ln>
          </p:spPr>
          <p:txBody>
            <a:bodyPr rtlCol="0" anchor="ctr"/>
            <a:lstStyle/>
            <a:p>
              <a:endParaRPr lang="zh-TW" altLang="en-US"/>
            </a:p>
          </p:txBody>
        </p:sp>
        <p:sp>
          <p:nvSpPr>
            <p:cNvPr id="14" name="手繪多邊形: 圖案 13">
              <a:extLst>
                <a:ext uri="{FF2B5EF4-FFF2-40B4-BE49-F238E27FC236}">
                  <a16:creationId xmlns:a16="http://schemas.microsoft.com/office/drawing/2014/main" id="{09E47958-8517-70A8-9CCB-9D2DCF7E5F25}"/>
                </a:ext>
              </a:extLst>
            </p:cNvPr>
            <p:cNvSpPr/>
            <p:nvPr/>
          </p:nvSpPr>
          <p:spPr>
            <a:xfrm>
              <a:off x="6308002" y="4082090"/>
              <a:ext cx="15562" cy="15562"/>
            </a:xfrm>
            <a:custGeom>
              <a:avLst/>
              <a:gdLst>
                <a:gd name="connsiteX0" fmla="*/ 16007 w 15562"/>
                <a:gd name="connsiteY0" fmla="*/ 7840 h 15562"/>
                <a:gd name="connsiteX1" fmla="*/ 8226 w 15562"/>
                <a:gd name="connsiteY1" fmla="*/ 59 h 15562"/>
                <a:gd name="connsiteX2" fmla="*/ 445 w 15562"/>
                <a:gd name="connsiteY2" fmla="*/ 7840 h 15562"/>
                <a:gd name="connsiteX3" fmla="*/ 8226 w 15562"/>
                <a:gd name="connsiteY3" fmla="*/ 15622 h 15562"/>
                <a:gd name="connsiteX4" fmla="*/ 16007 w 15562"/>
                <a:gd name="connsiteY4" fmla="*/ 7840 h 15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62" h="15562">
                  <a:moveTo>
                    <a:pt x="16007" y="7840"/>
                  </a:moveTo>
                  <a:cubicBezTo>
                    <a:pt x="16007" y="3541"/>
                    <a:pt x="12525" y="59"/>
                    <a:pt x="8226" y="59"/>
                  </a:cubicBezTo>
                  <a:cubicBezTo>
                    <a:pt x="3927" y="59"/>
                    <a:pt x="445" y="3541"/>
                    <a:pt x="445" y="7840"/>
                  </a:cubicBezTo>
                  <a:cubicBezTo>
                    <a:pt x="445" y="12139"/>
                    <a:pt x="3927" y="15622"/>
                    <a:pt x="8226" y="15622"/>
                  </a:cubicBezTo>
                  <a:cubicBezTo>
                    <a:pt x="12525" y="15622"/>
                    <a:pt x="16007" y="12139"/>
                    <a:pt x="16007" y="7840"/>
                  </a:cubicBezTo>
                  <a:close/>
                </a:path>
              </a:pathLst>
            </a:custGeom>
            <a:grpFill/>
            <a:ln w="3865" cap="flat">
              <a:noFill/>
              <a:prstDash val="solid"/>
              <a:miter/>
            </a:ln>
          </p:spPr>
          <p:txBody>
            <a:bodyPr rtlCol="0" anchor="ctr"/>
            <a:lstStyle/>
            <a:p>
              <a:endParaRPr lang="zh-TW" altLang="en-US"/>
            </a:p>
          </p:txBody>
        </p:sp>
        <p:sp>
          <p:nvSpPr>
            <p:cNvPr id="15" name="手繪多邊形: 圖案 14">
              <a:extLst>
                <a:ext uri="{FF2B5EF4-FFF2-40B4-BE49-F238E27FC236}">
                  <a16:creationId xmlns:a16="http://schemas.microsoft.com/office/drawing/2014/main" id="{0F0AF397-406C-E7D4-3CC4-7AD7981C5D19}"/>
                </a:ext>
              </a:extLst>
            </p:cNvPr>
            <p:cNvSpPr/>
            <p:nvPr/>
          </p:nvSpPr>
          <p:spPr>
            <a:xfrm>
              <a:off x="6372470" y="4214410"/>
              <a:ext cx="14434" cy="25328"/>
            </a:xfrm>
            <a:custGeom>
              <a:avLst/>
              <a:gdLst>
                <a:gd name="connsiteX0" fmla="*/ 7681 w 14434"/>
                <a:gd name="connsiteY0" fmla="*/ 59 h 25328"/>
                <a:gd name="connsiteX1" fmla="*/ 445 w 14434"/>
                <a:gd name="connsiteY1" fmla="*/ 7296 h 25328"/>
                <a:gd name="connsiteX2" fmla="*/ 3051 w 14434"/>
                <a:gd name="connsiteY2" fmla="*/ 12742 h 25328"/>
                <a:gd name="connsiteX3" fmla="*/ 445 w 14434"/>
                <a:gd name="connsiteY3" fmla="*/ 18150 h 25328"/>
                <a:gd name="connsiteX4" fmla="*/ 7681 w 14434"/>
                <a:gd name="connsiteY4" fmla="*/ 25387 h 25328"/>
                <a:gd name="connsiteX5" fmla="*/ 14879 w 14434"/>
                <a:gd name="connsiteY5" fmla="*/ 18189 h 25328"/>
                <a:gd name="connsiteX6" fmla="*/ 14879 w 14434"/>
                <a:gd name="connsiteY6" fmla="*/ 18150 h 25328"/>
                <a:gd name="connsiteX7" fmla="*/ 12272 w 14434"/>
                <a:gd name="connsiteY7" fmla="*/ 12742 h 25328"/>
                <a:gd name="connsiteX8" fmla="*/ 14879 w 14434"/>
                <a:gd name="connsiteY8" fmla="*/ 7296 h 25328"/>
                <a:gd name="connsiteX9" fmla="*/ 7681 w 14434"/>
                <a:gd name="connsiteY9" fmla="*/ 59 h 25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434" h="25328">
                  <a:moveTo>
                    <a:pt x="7681" y="59"/>
                  </a:moveTo>
                  <a:cubicBezTo>
                    <a:pt x="3686" y="59"/>
                    <a:pt x="445" y="3300"/>
                    <a:pt x="445" y="7296"/>
                  </a:cubicBezTo>
                  <a:cubicBezTo>
                    <a:pt x="464" y="9408"/>
                    <a:pt x="1417" y="11404"/>
                    <a:pt x="3051" y="12742"/>
                  </a:cubicBezTo>
                  <a:cubicBezTo>
                    <a:pt x="1429" y="14073"/>
                    <a:pt x="476" y="16053"/>
                    <a:pt x="445" y="18150"/>
                  </a:cubicBezTo>
                  <a:cubicBezTo>
                    <a:pt x="445" y="22146"/>
                    <a:pt x="3686" y="25387"/>
                    <a:pt x="7681" y="25387"/>
                  </a:cubicBezTo>
                  <a:cubicBezTo>
                    <a:pt x="11658" y="25387"/>
                    <a:pt x="14879" y="22166"/>
                    <a:pt x="14879" y="18189"/>
                  </a:cubicBezTo>
                  <a:cubicBezTo>
                    <a:pt x="14879" y="18178"/>
                    <a:pt x="14879" y="18162"/>
                    <a:pt x="14879" y="18150"/>
                  </a:cubicBezTo>
                  <a:cubicBezTo>
                    <a:pt x="14848" y="16053"/>
                    <a:pt x="13895" y="14073"/>
                    <a:pt x="12272" y="12742"/>
                  </a:cubicBezTo>
                  <a:cubicBezTo>
                    <a:pt x="13906" y="11404"/>
                    <a:pt x="14860" y="9408"/>
                    <a:pt x="14879" y="7296"/>
                  </a:cubicBezTo>
                  <a:cubicBezTo>
                    <a:pt x="14879" y="3315"/>
                    <a:pt x="11661" y="82"/>
                    <a:pt x="7681" y="59"/>
                  </a:cubicBezTo>
                  <a:close/>
                </a:path>
              </a:pathLst>
            </a:custGeom>
            <a:grpFill/>
            <a:ln w="3865" cap="flat">
              <a:noFill/>
              <a:prstDash val="solid"/>
              <a:miter/>
            </a:ln>
          </p:spPr>
          <p:txBody>
            <a:bodyPr rtlCol="0" anchor="ctr"/>
            <a:lstStyle/>
            <a:p>
              <a:endParaRPr lang="zh-TW" altLang="en-US"/>
            </a:p>
          </p:txBody>
        </p:sp>
        <p:sp>
          <p:nvSpPr>
            <p:cNvPr id="16" name="手繪多邊形: 圖案 15">
              <a:extLst>
                <a:ext uri="{FF2B5EF4-FFF2-40B4-BE49-F238E27FC236}">
                  <a16:creationId xmlns:a16="http://schemas.microsoft.com/office/drawing/2014/main" id="{048CA49F-C879-AB2F-994F-D8F235669757}"/>
                </a:ext>
              </a:extLst>
            </p:cNvPr>
            <p:cNvSpPr/>
            <p:nvPr/>
          </p:nvSpPr>
          <p:spPr>
            <a:xfrm>
              <a:off x="6416862" y="4145585"/>
              <a:ext cx="19920" cy="25328"/>
            </a:xfrm>
            <a:custGeom>
              <a:avLst/>
              <a:gdLst>
                <a:gd name="connsiteX0" fmla="*/ 7253 w 19920"/>
                <a:gd name="connsiteY0" fmla="*/ 25387 h 25328"/>
                <a:gd name="connsiteX1" fmla="*/ 13906 w 19920"/>
                <a:gd name="connsiteY1" fmla="*/ 19318 h 25328"/>
                <a:gd name="connsiteX2" fmla="*/ 20365 w 19920"/>
                <a:gd name="connsiteY2" fmla="*/ 10019 h 25328"/>
                <a:gd name="connsiteX3" fmla="*/ 10483 w 19920"/>
                <a:gd name="connsiteY3" fmla="*/ 59 h 25328"/>
                <a:gd name="connsiteX4" fmla="*/ 10444 w 19920"/>
                <a:gd name="connsiteY4" fmla="*/ 59 h 25328"/>
                <a:gd name="connsiteX5" fmla="*/ 445 w 19920"/>
                <a:gd name="connsiteY5" fmla="*/ 9980 h 25328"/>
                <a:gd name="connsiteX6" fmla="*/ 445 w 19920"/>
                <a:gd name="connsiteY6" fmla="*/ 10019 h 25328"/>
                <a:gd name="connsiteX7" fmla="*/ 1767 w 19920"/>
                <a:gd name="connsiteY7" fmla="*/ 14843 h 25328"/>
                <a:gd name="connsiteX8" fmla="*/ 445 w 19920"/>
                <a:gd name="connsiteY8" fmla="*/ 18734 h 25328"/>
                <a:gd name="connsiteX9" fmla="*/ 7253 w 19920"/>
                <a:gd name="connsiteY9" fmla="*/ 25387 h 25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920" h="25328">
                  <a:moveTo>
                    <a:pt x="7253" y="25387"/>
                  </a:moveTo>
                  <a:cubicBezTo>
                    <a:pt x="10704" y="25383"/>
                    <a:pt x="13583" y="22753"/>
                    <a:pt x="13906" y="19318"/>
                  </a:cubicBezTo>
                  <a:cubicBezTo>
                    <a:pt x="17797" y="17882"/>
                    <a:pt x="20376" y="14167"/>
                    <a:pt x="20365" y="10019"/>
                  </a:cubicBezTo>
                  <a:cubicBezTo>
                    <a:pt x="20388" y="4541"/>
                    <a:pt x="15961" y="82"/>
                    <a:pt x="10483" y="59"/>
                  </a:cubicBezTo>
                  <a:cubicBezTo>
                    <a:pt x="10471" y="59"/>
                    <a:pt x="10455" y="59"/>
                    <a:pt x="10444" y="59"/>
                  </a:cubicBezTo>
                  <a:cubicBezTo>
                    <a:pt x="4942" y="36"/>
                    <a:pt x="468" y="4479"/>
                    <a:pt x="445" y="9980"/>
                  </a:cubicBezTo>
                  <a:cubicBezTo>
                    <a:pt x="445" y="9992"/>
                    <a:pt x="445" y="10007"/>
                    <a:pt x="445" y="10019"/>
                  </a:cubicBezTo>
                  <a:cubicBezTo>
                    <a:pt x="460" y="11715"/>
                    <a:pt x="915" y="13377"/>
                    <a:pt x="1767" y="14843"/>
                  </a:cubicBezTo>
                  <a:cubicBezTo>
                    <a:pt x="912" y="15960"/>
                    <a:pt x="449" y="17326"/>
                    <a:pt x="445" y="18734"/>
                  </a:cubicBezTo>
                  <a:cubicBezTo>
                    <a:pt x="507" y="22442"/>
                    <a:pt x="3545" y="25410"/>
                    <a:pt x="7253" y="25387"/>
                  </a:cubicBezTo>
                  <a:close/>
                </a:path>
              </a:pathLst>
            </a:custGeom>
            <a:grpFill/>
            <a:ln w="3865" cap="flat">
              <a:noFill/>
              <a:prstDash val="solid"/>
              <a:miter/>
            </a:ln>
          </p:spPr>
          <p:txBody>
            <a:bodyPr rtlCol="0" anchor="ctr"/>
            <a:lstStyle/>
            <a:p>
              <a:endParaRPr lang="zh-TW" altLang="en-US"/>
            </a:p>
          </p:txBody>
        </p:sp>
        <p:sp>
          <p:nvSpPr>
            <p:cNvPr id="17" name="手繪多邊形: 圖案 16">
              <a:extLst>
                <a:ext uri="{FF2B5EF4-FFF2-40B4-BE49-F238E27FC236}">
                  <a16:creationId xmlns:a16="http://schemas.microsoft.com/office/drawing/2014/main" id="{1F907AA4-4E6C-9F7B-F4B6-C3860A8A8263}"/>
                </a:ext>
              </a:extLst>
            </p:cNvPr>
            <p:cNvSpPr/>
            <p:nvPr/>
          </p:nvSpPr>
          <p:spPr>
            <a:xfrm>
              <a:off x="6398693" y="4097146"/>
              <a:ext cx="28168" cy="18363"/>
            </a:xfrm>
            <a:custGeom>
              <a:avLst/>
              <a:gdLst>
                <a:gd name="connsiteX0" fmla="*/ 28613 w 28168"/>
                <a:gd name="connsiteY0" fmla="*/ 9513 h 18363"/>
                <a:gd name="connsiteX1" fmla="*/ 19509 w 28168"/>
                <a:gd name="connsiteY1" fmla="*/ 487 h 18363"/>
                <a:gd name="connsiteX2" fmla="*/ 19509 w 28168"/>
                <a:gd name="connsiteY2" fmla="*/ 487 h 18363"/>
                <a:gd name="connsiteX3" fmla="*/ 12311 w 28168"/>
                <a:gd name="connsiteY3" fmla="*/ 4378 h 18363"/>
                <a:gd name="connsiteX4" fmla="*/ 6553 w 28168"/>
                <a:gd name="connsiteY4" fmla="*/ 59 h 18363"/>
                <a:gd name="connsiteX5" fmla="*/ 445 w 28168"/>
                <a:gd name="connsiteY5" fmla="*/ 6167 h 18363"/>
                <a:gd name="connsiteX6" fmla="*/ 6553 w 28168"/>
                <a:gd name="connsiteY6" fmla="*/ 12276 h 18363"/>
                <a:gd name="connsiteX7" fmla="*/ 10677 w 28168"/>
                <a:gd name="connsiteY7" fmla="*/ 10641 h 18363"/>
                <a:gd name="connsiteX8" fmla="*/ 19509 w 28168"/>
                <a:gd name="connsiteY8" fmla="*/ 18423 h 18363"/>
                <a:gd name="connsiteX9" fmla="*/ 28613 w 28168"/>
                <a:gd name="connsiteY9" fmla="*/ 9513 h 18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168" h="18363">
                  <a:moveTo>
                    <a:pt x="28613" y="9513"/>
                  </a:moveTo>
                  <a:cubicBezTo>
                    <a:pt x="28589" y="4506"/>
                    <a:pt x="24516" y="464"/>
                    <a:pt x="19509" y="487"/>
                  </a:cubicBezTo>
                  <a:cubicBezTo>
                    <a:pt x="19509" y="487"/>
                    <a:pt x="19509" y="487"/>
                    <a:pt x="19509" y="487"/>
                  </a:cubicBezTo>
                  <a:cubicBezTo>
                    <a:pt x="16618" y="526"/>
                    <a:pt x="13930" y="1981"/>
                    <a:pt x="12311" y="4378"/>
                  </a:cubicBezTo>
                  <a:cubicBezTo>
                    <a:pt x="11545" y="1833"/>
                    <a:pt x="9210" y="82"/>
                    <a:pt x="6553" y="59"/>
                  </a:cubicBezTo>
                  <a:cubicBezTo>
                    <a:pt x="3188" y="78"/>
                    <a:pt x="464" y="2802"/>
                    <a:pt x="445" y="6167"/>
                  </a:cubicBezTo>
                  <a:cubicBezTo>
                    <a:pt x="445" y="9540"/>
                    <a:pt x="3180" y="12276"/>
                    <a:pt x="6553" y="12276"/>
                  </a:cubicBezTo>
                  <a:cubicBezTo>
                    <a:pt x="8086" y="12276"/>
                    <a:pt x="9560" y="11692"/>
                    <a:pt x="10677" y="10641"/>
                  </a:cubicBezTo>
                  <a:cubicBezTo>
                    <a:pt x="11245" y="15088"/>
                    <a:pt x="15027" y="18419"/>
                    <a:pt x="19509" y="18423"/>
                  </a:cubicBezTo>
                  <a:cubicBezTo>
                    <a:pt x="24469" y="18446"/>
                    <a:pt x="28527" y="14474"/>
                    <a:pt x="28613" y="9513"/>
                  </a:cubicBezTo>
                  <a:close/>
                </a:path>
              </a:pathLst>
            </a:custGeom>
            <a:grpFill/>
            <a:ln w="3865" cap="flat">
              <a:noFill/>
              <a:prstDash val="solid"/>
              <a:miter/>
            </a:ln>
          </p:spPr>
          <p:txBody>
            <a:bodyPr rtlCol="0" anchor="ctr"/>
            <a:lstStyle/>
            <a:p>
              <a:endParaRPr lang="zh-TW" altLang="en-US"/>
            </a:p>
          </p:txBody>
        </p:sp>
        <p:sp>
          <p:nvSpPr>
            <p:cNvPr id="18" name="手繪多邊形: 圖案 17">
              <a:extLst>
                <a:ext uri="{FF2B5EF4-FFF2-40B4-BE49-F238E27FC236}">
                  <a16:creationId xmlns:a16="http://schemas.microsoft.com/office/drawing/2014/main" id="{4CFD0A16-DA04-38FD-622E-036A225E1D9B}"/>
                </a:ext>
              </a:extLst>
            </p:cNvPr>
            <p:cNvSpPr/>
            <p:nvPr/>
          </p:nvSpPr>
          <p:spPr>
            <a:xfrm>
              <a:off x="6354339" y="4157374"/>
              <a:ext cx="18130" cy="18091"/>
            </a:xfrm>
            <a:custGeom>
              <a:avLst/>
              <a:gdLst>
                <a:gd name="connsiteX0" fmla="*/ 445 w 18130"/>
                <a:gd name="connsiteY0" fmla="*/ 9085 h 18091"/>
                <a:gd name="connsiteX1" fmla="*/ 9510 w 18130"/>
                <a:gd name="connsiteY1" fmla="*/ 18150 h 18091"/>
                <a:gd name="connsiteX2" fmla="*/ 18575 w 18130"/>
                <a:gd name="connsiteY2" fmla="*/ 9085 h 18091"/>
                <a:gd name="connsiteX3" fmla="*/ 9549 w 18130"/>
                <a:gd name="connsiteY3" fmla="*/ 59 h 18091"/>
                <a:gd name="connsiteX4" fmla="*/ 9510 w 18130"/>
                <a:gd name="connsiteY4" fmla="*/ 59 h 18091"/>
                <a:gd name="connsiteX5" fmla="*/ 445 w 18130"/>
                <a:gd name="connsiteY5" fmla="*/ 9085 h 18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130" h="18091">
                  <a:moveTo>
                    <a:pt x="445" y="9085"/>
                  </a:moveTo>
                  <a:cubicBezTo>
                    <a:pt x="445" y="14093"/>
                    <a:pt x="4503" y="18150"/>
                    <a:pt x="9510" y="18150"/>
                  </a:cubicBezTo>
                  <a:cubicBezTo>
                    <a:pt x="14517" y="18150"/>
                    <a:pt x="18575" y="14093"/>
                    <a:pt x="18575" y="9085"/>
                  </a:cubicBezTo>
                  <a:cubicBezTo>
                    <a:pt x="18575" y="4101"/>
                    <a:pt x="14533" y="59"/>
                    <a:pt x="9549" y="59"/>
                  </a:cubicBezTo>
                  <a:cubicBezTo>
                    <a:pt x="9537" y="59"/>
                    <a:pt x="9522" y="59"/>
                    <a:pt x="9510" y="59"/>
                  </a:cubicBezTo>
                  <a:cubicBezTo>
                    <a:pt x="4518" y="59"/>
                    <a:pt x="464" y="4094"/>
                    <a:pt x="445" y="9085"/>
                  </a:cubicBezTo>
                  <a:close/>
                </a:path>
              </a:pathLst>
            </a:custGeom>
            <a:grpFill/>
            <a:ln w="3865" cap="flat">
              <a:noFill/>
              <a:prstDash val="solid"/>
              <a:miter/>
            </a:ln>
          </p:spPr>
          <p:txBody>
            <a:bodyPr rtlCol="0" anchor="ctr"/>
            <a:lstStyle/>
            <a:p>
              <a:endParaRPr lang="zh-TW" altLang="en-US"/>
            </a:p>
          </p:txBody>
        </p:sp>
        <p:sp>
          <p:nvSpPr>
            <p:cNvPr id="19" name="手繪多邊形: 圖案 18">
              <a:extLst>
                <a:ext uri="{FF2B5EF4-FFF2-40B4-BE49-F238E27FC236}">
                  <a16:creationId xmlns:a16="http://schemas.microsoft.com/office/drawing/2014/main" id="{0CA818B7-C6C1-AB33-50E2-30956A196CC6}"/>
                </a:ext>
              </a:extLst>
            </p:cNvPr>
            <p:cNvSpPr/>
            <p:nvPr/>
          </p:nvSpPr>
          <p:spPr>
            <a:xfrm>
              <a:off x="6313215" y="4106523"/>
              <a:ext cx="28596" cy="20931"/>
            </a:xfrm>
            <a:custGeom>
              <a:avLst/>
              <a:gdLst>
                <a:gd name="connsiteX0" fmla="*/ 19976 w 28596"/>
                <a:gd name="connsiteY0" fmla="*/ 20991 h 20931"/>
                <a:gd name="connsiteX1" fmla="*/ 29041 w 28596"/>
                <a:gd name="connsiteY1" fmla="*/ 11925 h 20931"/>
                <a:gd name="connsiteX2" fmla="*/ 19976 w 28596"/>
                <a:gd name="connsiteY2" fmla="*/ 2860 h 20931"/>
                <a:gd name="connsiteX3" fmla="*/ 12661 w 28596"/>
                <a:gd name="connsiteY3" fmla="*/ 6751 h 20931"/>
                <a:gd name="connsiteX4" fmla="*/ 12661 w 28596"/>
                <a:gd name="connsiteY4" fmla="*/ 6167 h 20931"/>
                <a:gd name="connsiteX5" fmla="*/ 6553 w 28596"/>
                <a:gd name="connsiteY5" fmla="*/ 59 h 20931"/>
                <a:gd name="connsiteX6" fmla="*/ 445 w 28596"/>
                <a:gd name="connsiteY6" fmla="*/ 6167 h 20931"/>
                <a:gd name="connsiteX7" fmla="*/ 6514 w 28596"/>
                <a:gd name="connsiteY7" fmla="*/ 12314 h 20931"/>
                <a:gd name="connsiteX8" fmla="*/ 6553 w 28596"/>
                <a:gd name="connsiteY8" fmla="*/ 12314 h 20931"/>
                <a:gd name="connsiteX9" fmla="*/ 11105 w 28596"/>
                <a:gd name="connsiteY9" fmla="*/ 10175 h 20931"/>
                <a:gd name="connsiteX10" fmla="*/ 10794 w 28596"/>
                <a:gd name="connsiteY10" fmla="*/ 11848 h 20931"/>
                <a:gd name="connsiteX11" fmla="*/ 19781 w 28596"/>
                <a:gd name="connsiteY11" fmla="*/ 20991 h 20931"/>
                <a:gd name="connsiteX12" fmla="*/ 19976 w 28596"/>
                <a:gd name="connsiteY12" fmla="*/ 20991 h 2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596" h="20931">
                  <a:moveTo>
                    <a:pt x="19976" y="20991"/>
                  </a:moveTo>
                  <a:cubicBezTo>
                    <a:pt x="24983" y="20991"/>
                    <a:pt x="29041" y="16933"/>
                    <a:pt x="29041" y="11925"/>
                  </a:cubicBezTo>
                  <a:cubicBezTo>
                    <a:pt x="29022" y="6926"/>
                    <a:pt x="24975" y="2880"/>
                    <a:pt x="19976" y="2860"/>
                  </a:cubicBezTo>
                  <a:cubicBezTo>
                    <a:pt x="17046" y="2884"/>
                    <a:pt x="14315" y="4335"/>
                    <a:pt x="12661" y="6751"/>
                  </a:cubicBezTo>
                  <a:cubicBezTo>
                    <a:pt x="12685" y="6556"/>
                    <a:pt x="12685" y="6362"/>
                    <a:pt x="12661" y="6167"/>
                  </a:cubicBezTo>
                  <a:cubicBezTo>
                    <a:pt x="12661" y="2794"/>
                    <a:pt x="9926" y="59"/>
                    <a:pt x="6553" y="59"/>
                  </a:cubicBezTo>
                  <a:cubicBezTo>
                    <a:pt x="3180" y="59"/>
                    <a:pt x="445" y="2794"/>
                    <a:pt x="445" y="6167"/>
                  </a:cubicBezTo>
                  <a:cubicBezTo>
                    <a:pt x="421" y="9540"/>
                    <a:pt x="3141" y="12291"/>
                    <a:pt x="6514" y="12314"/>
                  </a:cubicBezTo>
                  <a:cubicBezTo>
                    <a:pt x="6526" y="12314"/>
                    <a:pt x="6541" y="12314"/>
                    <a:pt x="6553" y="12314"/>
                  </a:cubicBezTo>
                  <a:cubicBezTo>
                    <a:pt x="8312" y="12303"/>
                    <a:pt x="9977" y="11521"/>
                    <a:pt x="11105" y="10175"/>
                  </a:cubicBezTo>
                  <a:cubicBezTo>
                    <a:pt x="10961" y="10723"/>
                    <a:pt x="10856" y="11283"/>
                    <a:pt x="10794" y="11848"/>
                  </a:cubicBezTo>
                  <a:cubicBezTo>
                    <a:pt x="10751" y="16855"/>
                    <a:pt x="14774" y="20948"/>
                    <a:pt x="19781" y="20991"/>
                  </a:cubicBezTo>
                  <a:cubicBezTo>
                    <a:pt x="19844" y="20991"/>
                    <a:pt x="19910" y="20991"/>
                    <a:pt x="19976" y="20991"/>
                  </a:cubicBezTo>
                  <a:close/>
                </a:path>
              </a:pathLst>
            </a:custGeom>
            <a:grpFill/>
            <a:ln w="3865" cap="flat">
              <a:noFill/>
              <a:prstDash val="solid"/>
              <a:miter/>
            </a:ln>
          </p:spPr>
          <p:txBody>
            <a:bodyPr rtlCol="0" anchor="ctr"/>
            <a:lstStyle/>
            <a:p>
              <a:endParaRPr lang="zh-TW" altLang="en-US"/>
            </a:p>
          </p:txBody>
        </p:sp>
        <p:sp>
          <p:nvSpPr>
            <p:cNvPr id="20" name="手繪多邊形: 圖案 19">
              <a:extLst>
                <a:ext uri="{FF2B5EF4-FFF2-40B4-BE49-F238E27FC236}">
                  <a16:creationId xmlns:a16="http://schemas.microsoft.com/office/drawing/2014/main" id="{AA1BA1C6-0B00-BB3E-DCF7-0F48B1F0B1A5}"/>
                </a:ext>
              </a:extLst>
            </p:cNvPr>
            <p:cNvSpPr/>
            <p:nvPr/>
          </p:nvSpPr>
          <p:spPr>
            <a:xfrm>
              <a:off x="6367490" y="4040499"/>
              <a:ext cx="18130" cy="28674"/>
            </a:xfrm>
            <a:custGeom>
              <a:avLst/>
              <a:gdLst>
                <a:gd name="connsiteX0" fmla="*/ 18575 w 18130"/>
                <a:gd name="connsiteY0" fmla="*/ 9124 h 28674"/>
                <a:gd name="connsiteX1" fmla="*/ 9510 w 18130"/>
                <a:gd name="connsiteY1" fmla="*/ 59 h 28674"/>
                <a:gd name="connsiteX2" fmla="*/ 445 w 18130"/>
                <a:gd name="connsiteY2" fmla="*/ 9124 h 28674"/>
                <a:gd name="connsiteX3" fmla="*/ 6320 w 18130"/>
                <a:gd name="connsiteY3" fmla="*/ 17528 h 28674"/>
                <a:gd name="connsiteX4" fmla="*/ 3402 w 18130"/>
                <a:gd name="connsiteY4" fmla="*/ 22625 h 28674"/>
                <a:gd name="connsiteX5" fmla="*/ 9510 w 18130"/>
                <a:gd name="connsiteY5" fmla="*/ 28733 h 28674"/>
                <a:gd name="connsiteX6" fmla="*/ 15618 w 18130"/>
                <a:gd name="connsiteY6" fmla="*/ 22625 h 28674"/>
                <a:gd name="connsiteX7" fmla="*/ 12661 w 18130"/>
                <a:gd name="connsiteY7" fmla="*/ 17528 h 28674"/>
                <a:gd name="connsiteX8" fmla="*/ 18575 w 18130"/>
                <a:gd name="connsiteY8" fmla="*/ 9124 h 28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30" h="28674">
                  <a:moveTo>
                    <a:pt x="18575" y="9124"/>
                  </a:moveTo>
                  <a:cubicBezTo>
                    <a:pt x="18575" y="4118"/>
                    <a:pt x="14517" y="59"/>
                    <a:pt x="9510" y="59"/>
                  </a:cubicBezTo>
                  <a:cubicBezTo>
                    <a:pt x="4503" y="59"/>
                    <a:pt x="445" y="4118"/>
                    <a:pt x="445" y="9124"/>
                  </a:cubicBezTo>
                  <a:cubicBezTo>
                    <a:pt x="456" y="12877"/>
                    <a:pt x="2799" y="16228"/>
                    <a:pt x="6320" y="17528"/>
                  </a:cubicBezTo>
                  <a:cubicBezTo>
                    <a:pt x="4534" y="18612"/>
                    <a:pt x="3433" y="20537"/>
                    <a:pt x="3402" y="22625"/>
                  </a:cubicBezTo>
                  <a:cubicBezTo>
                    <a:pt x="3402" y="25998"/>
                    <a:pt x="6137" y="28733"/>
                    <a:pt x="9510" y="28733"/>
                  </a:cubicBezTo>
                  <a:cubicBezTo>
                    <a:pt x="12883" y="28733"/>
                    <a:pt x="15618" y="25998"/>
                    <a:pt x="15618" y="22625"/>
                  </a:cubicBezTo>
                  <a:cubicBezTo>
                    <a:pt x="15595" y="20525"/>
                    <a:pt x="14470" y="18591"/>
                    <a:pt x="12661" y="17528"/>
                  </a:cubicBezTo>
                  <a:cubicBezTo>
                    <a:pt x="16198" y="16241"/>
                    <a:pt x="18560" y="12887"/>
                    <a:pt x="18575" y="9124"/>
                  </a:cubicBezTo>
                  <a:close/>
                </a:path>
              </a:pathLst>
            </a:custGeom>
            <a:grpFill/>
            <a:ln w="3865" cap="flat">
              <a:noFill/>
              <a:prstDash val="solid"/>
              <a:miter/>
            </a:ln>
          </p:spPr>
          <p:txBody>
            <a:bodyPr rtlCol="0" anchor="ctr"/>
            <a:lstStyle/>
            <a:p>
              <a:endParaRPr lang="zh-TW" altLang="en-US"/>
            </a:p>
          </p:txBody>
        </p:sp>
        <p:sp>
          <p:nvSpPr>
            <p:cNvPr id="21" name="手繪多邊形: 圖案 20">
              <a:extLst>
                <a:ext uri="{FF2B5EF4-FFF2-40B4-BE49-F238E27FC236}">
                  <a16:creationId xmlns:a16="http://schemas.microsoft.com/office/drawing/2014/main" id="{0ADC7ACE-D3A2-D572-FFF3-01160B0EF85E}"/>
                </a:ext>
              </a:extLst>
            </p:cNvPr>
            <p:cNvSpPr/>
            <p:nvPr/>
          </p:nvSpPr>
          <p:spPr>
            <a:xfrm>
              <a:off x="6313293" y="4163249"/>
              <a:ext cx="12216" cy="12216"/>
            </a:xfrm>
            <a:custGeom>
              <a:avLst/>
              <a:gdLst>
                <a:gd name="connsiteX0" fmla="*/ 445 w 12216"/>
                <a:gd name="connsiteY0" fmla="*/ 6167 h 12216"/>
                <a:gd name="connsiteX1" fmla="*/ 6553 w 12216"/>
                <a:gd name="connsiteY1" fmla="*/ 12276 h 12216"/>
                <a:gd name="connsiteX2" fmla="*/ 12661 w 12216"/>
                <a:gd name="connsiteY2" fmla="*/ 6167 h 12216"/>
                <a:gd name="connsiteX3" fmla="*/ 6553 w 12216"/>
                <a:gd name="connsiteY3" fmla="*/ 59 h 12216"/>
                <a:gd name="connsiteX4" fmla="*/ 445 w 12216"/>
                <a:gd name="connsiteY4" fmla="*/ 6167 h 122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6" h="12216">
                  <a:moveTo>
                    <a:pt x="445" y="6167"/>
                  </a:moveTo>
                  <a:cubicBezTo>
                    <a:pt x="445" y="9540"/>
                    <a:pt x="3180" y="12276"/>
                    <a:pt x="6553" y="12276"/>
                  </a:cubicBezTo>
                  <a:cubicBezTo>
                    <a:pt x="9926" y="12276"/>
                    <a:pt x="12661" y="9540"/>
                    <a:pt x="12661" y="6167"/>
                  </a:cubicBezTo>
                  <a:cubicBezTo>
                    <a:pt x="12661" y="2794"/>
                    <a:pt x="9926" y="59"/>
                    <a:pt x="6553" y="59"/>
                  </a:cubicBezTo>
                  <a:cubicBezTo>
                    <a:pt x="3180" y="59"/>
                    <a:pt x="445" y="2794"/>
                    <a:pt x="445" y="6167"/>
                  </a:cubicBezTo>
                  <a:close/>
                </a:path>
              </a:pathLst>
            </a:custGeom>
            <a:grpFill/>
            <a:ln w="3865" cap="flat">
              <a:noFill/>
              <a:prstDash val="solid"/>
              <a:miter/>
            </a:ln>
          </p:spPr>
          <p:txBody>
            <a:bodyPr rtlCol="0" anchor="ctr"/>
            <a:lstStyle/>
            <a:p>
              <a:endParaRPr lang="zh-TW" altLang="en-US"/>
            </a:p>
          </p:txBody>
        </p:sp>
        <p:sp>
          <p:nvSpPr>
            <p:cNvPr id="22" name="手繪多邊形: 圖案 21">
              <a:extLst>
                <a:ext uri="{FF2B5EF4-FFF2-40B4-BE49-F238E27FC236}">
                  <a16:creationId xmlns:a16="http://schemas.microsoft.com/office/drawing/2014/main" id="{2E983AE1-90B1-86B0-F16F-104E5732B2E7}"/>
                </a:ext>
              </a:extLst>
            </p:cNvPr>
            <p:cNvSpPr/>
            <p:nvPr/>
          </p:nvSpPr>
          <p:spPr>
            <a:xfrm>
              <a:off x="6360253" y="4076020"/>
              <a:ext cx="12216" cy="12255"/>
            </a:xfrm>
            <a:custGeom>
              <a:avLst/>
              <a:gdLst>
                <a:gd name="connsiteX0" fmla="*/ 12661 w 12216"/>
                <a:gd name="connsiteY0" fmla="*/ 6206 h 12255"/>
                <a:gd name="connsiteX1" fmla="*/ 6592 w 12216"/>
                <a:gd name="connsiteY1" fmla="*/ 59 h 12255"/>
                <a:gd name="connsiteX2" fmla="*/ 6553 w 12216"/>
                <a:gd name="connsiteY2" fmla="*/ 59 h 12255"/>
                <a:gd name="connsiteX3" fmla="*/ 445 w 12216"/>
                <a:gd name="connsiteY3" fmla="*/ 6167 h 12255"/>
                <a:gd name="connsiteX4" fmla="*/ 445 w 12216"/>
                <a:gd name="connsiteY4" fmla="*/ 6206 h 12255"/>
                <a:gd name="connsiteX5" fmla="*/ 6553 w 12216"/>
                <a:gd name="connsiteY5" fmla="*/ 12314 h 12255"/>
                <a:gd name="connsiteX6" fmla="*/ 12661 w 12216"/>
                <a:gd name="connsiteY6" fmla="*/ 6206 h 1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16" h="12255">
                  <a:moveTo>
                    <a:pt x="12661" y="6206"/>
                  </a:moveTo>
                  <a:cubicBezTo>
                    <a:pt x="12685" y="2833"/>
                    <a:pt x="9965" y="81"/>
                    <a:pt x="6592" y="59"/>
                  </a:cubicBezTo>
                  <a:cubicBezTo>
                    <a:pt x="6580" y="59"/>
                    <a:pt x="6565" y="59"/>
                    <a:pt x="6553" y="59"/>
                  </a:cubicBezTo>
                  <a:cubicBezTo>
                    <a:pt x="3180" y="59"/>
                    <a:pt x="445" y="2794"/>
                    <a:pt x="445" y="6167"/>
                  </a:cubicBezTo>
                  <a:cubicBezTo>
                    <a:pt x="445" y="6180"/>
                    <a:pt x="445" y="6193"/>
                    <a:pt x="445" y="6206"/>
                  </a:cubicBezTo>
                  <a:cubicBezTo>
                    <a:pt x="445" y="9579"/>
                    <a:pt x="3180" y="12314"/>
                    <a:pt x="6553" y="12314"/>
                  </a:cubicBezTo>
                  <a:cubicBezTo>
                    <a:pt x="9926" y="12314"/>
                    <a:pt x="12661" y="9579"/>
                    <a:pt x="12661" y="6206"/>
                  </a:cubicBezTo>
                  <a:close/>
                </a:path>
              </a:pathLst>
            </a:custGeom>
            <a:grpFill/>
            <a:ln w="3865" cap="flat">
              <a:noFill/>
              <a:prstDash val="solid"/>
              <a:miter/>
            </a:ln>
          </p:spPr>
          <p:txBody>
            <a:bodyPr rtlCol="0" anchor="ctr"/>
            <a:lstStyle/>
            <a:p>
              <a:endParaRPr lang="zh-TW" altLang="en-US"/>
            </a:p>
          </p:txBody>
        </p:sp>
      </p:grpSp>
      <p:sp>
        <p:nvSpPr>
          <p:cNvPr id="12" name="文字方塊 11">
            <a:extLst>
              <a:ext uri="{FF2B5EF4-FFF2-40B4-BE49-F238E27FC236}">
                <a16:creationId xmlns:a16="http://schemas.microsoft.com/office/drawing/2014/main" id="{EA045D17-53DB-FD82-64D0-C55676C49B29}"/>
              </a:ext>
            </a:extLst>
          </p:cNvPr>
          <p:cNvSpPr txBox="1"/>
          <p:nvPr/>
        </p:nvSpPr>
        <p:spPr>
          <a:xfrm>
            <a:off x="909229" y="3016258"/>
            <a:ext cx="4102191" cy="271549"/>
          </a:xfrm>
          <a:prstGeom prst="rect">
            <a:avLst/>
          </a:prstGeom>
          <a:noFill/>
        </p:spPr>
        <p:txBody>
          <a:bodyPr wrap="square">
            <a:spAutoFit/>
          </a:bodyPr>
          <a:lstStyle/>
          <a:p>
            <a:pPr marL="0" marR="0" lvl="0" indent="0" algn="l" defTabSz="914400" rtl="0" eaLnBrk="1" fontAlgn="auto" latinLnBrk="0" hangingPunct="1">
              <a:lnSpc>
                <a:spcPct val="130000"/>
              </a:lnSpc>
              <a:spcBef>
                <a:spcPts val="60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Link:</a:t>
            </a:r>
            <a:r>
              <a:rPr kumimoji="0" lang="zh-TW" altLang="en-US" sz="10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a:t>
            </a:r>
            <a:r>
              <a:rPr kumimoji="0" lang="en-US" altLang="zh-TW" sz="10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hlinkClick r:id="rId3">
                  <a:extLst>
                    <a:ext uri="{A12FA001-AC4F-418D-AE19-62706E023703}">
                      <ahyp:hlinkClr xmlns:ahyp="http://schemas.microsoft.com/office/drawing/2018/hyperlinkcolor" val="tx"/>
                    </a:ext>
                  </a:extLst>
                </a:hlinkClick>
              </a:rPr>
              <a:t>https://autofintechs.com/2023-will-be-the-year-of-edge-ai/</a:t>
            </a:r>
            <a:endParaRPr kumimoji="0" lang="en-US" altLang="zh-TW" sz="10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4" name="圖片 3">
            <a:extLst>
              <a:ext uri="{FF2B5EF4-FFF2-40B4-BE49-F238E27FC236}">
                <a16:creationId xmlns:a16="http://schemas.microsoft.com/office/drawing/2014/main" id="{0A381CA3-7ABC-04D2-F03D-FF9D1DD650E6}"/>
              </a:ext>
            </a:extLst>
          </p:cNvPr>
          <p:cNvPicPr>
            <a:picLocks noChangeAspect="1"/>
          </p:cNvPicPr>
          <p:nvPr/>
        </p:nvPicPr>
        <p:blipFill>
          <a:blip r:embed="rId4"/>
          <a:stretch>
            <a:fillRect/>
          </a:stretch>
        </p:blipFill>
        <p:spPr>
          <a:xfrm>
            <a:off x="909229" y="3683025"/>
            <a:ext cx="966314" cy="966314"/>
          </a:xfrm>
          <a:prstGeom prst="rect">
            <a:avLst/>
          </a:prstGeom>
        </p:spPr>
      </p:pic>
      <p:pic>
        <p:nvPicPr>
          <p:cNvPr id="6" name="圖片 5">
            <a:extLst>
              <a:ext uri="{FF2B5EF4-FFF2-40B4-BE49-F238E27FC236}">
                <a16:creationId xmlns:a16="http://schemas.microsoft.com/office/drawing/2014/main" id="{DE73F841-DFDA-D179-1BA5-5D01F90968E7}"/>
              </a:ext>
            </a:extLst>
          </p:cNvPr>
          <p:cNvPicPr>
            <a:picLocks noChangeAspect="1"/>
          </p:cNvPicPr>
          <p:nvPr/>
        </p:nvPicPr>
        <p:blipFill>
          <a:blip r:embed="rId5"/>
          <a:stretch>
            <a:fillRect/>
          </a:stretch>
        </p:blipFill>
        <p:spPr>
          <a:xfrm>
            <a:off x="3144003" y="3629273"/>
            <a:ext cx="1011384" cy="1011384"/>
          </a:xfrm>
          <a:prstGeom prst="rect">
            <a:avLst/>
          </a:prstGeom>
        </p:spPr>
      </p:pic>
    </p:spTree>
    <p:extLst>
      <p:ext uri="{BB962C8B-B14F-4D97-AF65-F5344CB8AC3E}">
        <p14:creationId xmlns:p14="http://schemas.microsoft.com/office/powerpoint/2010/main" val="3862623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E931B99-C78B-9931-3BD3-204FFC13ADE9}"/>
              </a:ext>
            </a:extLst>
          </p:cNvPr>
          <p:cNvSpPr>
            <a:spLocks noGrp="1"/>
          </p:cNvSpPr>
          <p:nvPr>
            <p:ph type="title"/>
          </p:nvPr>
        </p:nvSpPr>
        <p:spPr/>
        <p:txBody>
          <a:bodyPr/>
          <a:lstStyle/>
          <a:p>
            <a:r>
              <a:rPr lang="zh-TW" altLang="en-US" dirty="0"/>
              <a:t>加速未來－</a:t>
            </a:r>
            <a:r>
              <a:rPr lang="en-US" altLang="zh-TW" dirty="0">
                <a:latin typeface="+mj-lt"/>
              </a:rPr>
              <a:t>NPU</a:t>
            </a:r>
            <a:r>
              <a:rPr lang="zh-TW" altLang="en-US" dirty="0"/>
              <a:t>應用的下一塊拼圖</a:t>
            </a:r>
          </a:p>
        </p:txBody>
      </p:sp>
      <p:sp>
        <p:nvSpPr>
          <p:cNvPr id="3" name="文字方塊 2">
            <a:extLst>
              <a:ext uri="{FF2B5EF4-FFF2-40B4-BE49-F238E27FC236}">
                <a16:creationId xmlns:a16="http://schemas.microsoft.com/office/drawing/2014/main" id="{CF37AA39-0282-C8E9-5A34-FBB15D29EAD4}"/>
              </a:ext>
            </a:extLst>
          </p:cNvPr>
          <p:cNvSpPr txBox="1"/>
          <p:nvPr/>
        </p:nvSpPr>
        <p:spPr>
          <a:xfrm>
            <a:off x="1034177" y="1089344"/>
            <a:ext cx="7314693" cy="1027845"/>
          </a:xfrm>
          <a:prstGeom prst="rect">
            <a:avLst/>
          </a:prstGeom>
          <a:noFill/>
        </p:spPr>
        <p:txBody>
          <a:bodyPr wrap="square">
            <a:spAutoFit/>
          </a:bodyPr>
          <a:lstStyle/>
          <a:p>
            <a:pPr>
              <a:lnSpc>
                <a:spcPct val="130000"/>
              </a:lnSpc>
              <a:spcBef>
                <a:spcPts val="600"/>
              </a:spcBef>
            </a:pP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NPU</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是一種專為加速神經網絡運算而設計的處理器，具有高效能且低功耗的特點，專為</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AI</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運算而優化，其廣泛應用於各種領域，在</a:t>
            </a:r>
            <a:r>
              <a:rPr lang="zh-TW" altLang="en-US" sz="1200" dirty="0">
                <a:solidFill>
                  <a:schemeClr val="accent6"/>
                </a:solidFill>
                <a:latin typeface="Arial" panose="020B0604020202020204" pitchFamily="34" charset="0"/>
                <a:ea typeface="微軟正黑體" panose="020B0604030504040204" pitchFamily="34" charset="-120"/>
                <a:cs typeface="+mn-ea"/>
              </a:rPr>
              <a:t>圖像和影像辨識、語音識別、人臉辨識、物體偵測、智能攝影機、自動駕駛、人機協同等應用可說是五花八門，但於網路儲存監控領域鮮少提及</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QNAP</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NAS TS-AI642 </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除了有高效能的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ARM 8 </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核心中央處理器外更內建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NPU</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其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6</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TOPS</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算力將滿足企業網路儲存與監控應用的下一塊拼圖。</a:t>
            </a:r>
          </a:p>
        </p:txBody>
      </p:sp>
      <p:grpSp>
        <p:nvGrpSpPr>
          <p:cNvPr id="7" name="群組 6">
            <a:extLst>
              <a:ext uri="{FF2B5EF4-FFF2-40B4-BE49-F238E27FC236}">
                <a16:creationId xmlns:a16="http://schemas.microsoft.com/office/drawing/2014/main" id="{D0EB0030-C67C-1CE4-53B6-A8BE51C90B84}"/>
              </a:ext>
            </a:extLst>
          </p:cNvPr>
          <p:cNvGrpSpPr/>
          <p:nvPr/>
        </p:nvGrpSpPr>
        <p:grpSpPr>
          <a:xfrm>
            <a:off x="516205" y="2117189"/>
            <a:ext cx="8009358" cy="2962822"/>
            <a:chOff x="297678" y="1927230"/>
            <a:chExt cx="8433812" cy="3119836"/>
          </a:xfrm>
        </p:grpSpPr>
        <p:pic>
          <p:nvPicPr>
            <p:cNvPr id="5" name="圖片 4">
              <a:extLst>
                <a:ext uri="{FF2B5EF4-FFF2-40B4-BE49-F238E27FC236}">
                  <a16:creationId xmlns:a16="http://schemas.microsoft.com/office/drawing/2014/main" id="{A308AA1D-4B72-61EA-3B88-12C16AEFCC1A}"/>
                </a:ext>
              </a:extLst>
            </p:cNvPr>
            <p:cNvPicPr>
              <a:picLocks noChangeAspect="1"/>
            </p:cNvPicPr>
            <p:nvPr/>
          </p:nvPicPr>
          <p:blipFill>
            <a:blip r:embed="rId3"/>
            <a:stretch>
              <a:fillRect/>
            </a:stretch>
          </p:blipFill>
          <p:spPr>
            <a:xfrm>
              <a:off x="3012082" y="1927230"/>
              <a:ext cx="3119836" cy="3119836"/>
            </a:xfrm>
            <a:prstGeom prst="rect">
              <a:avLst/>
            </a:prstGeom>
          </p:spPr>
        </p:pic>
        <p:grpSp>
          <p:nvGrpSpPr>
            <p:cNvPr id="19" name="群組 18">
              <a:extLst>
                <a:ext uri="{FF2B5EF4-FFF2-40B4-BE49-F238E27FC236}">
                  <a16:creationId xmlns:a16="http://schemas.microsoft.com/office/drawing/2014/main" id="{1AC8152F-AEFE-7084-5E3A-CD8B927E5AB5}"/>
                </a:ext>
              </a:extLst>
            </p:cNvPr>
            <p:cNvGrpSpPr/>
            <p:nvPr/>
          </p:nvGrpSpPr>
          <p:grpSpPr>
            <a:xfrm>
              <a:off x="2548524" y="2419066"/>
              <a:ext cx="633926" cy="629452"/>
              <a:chOff x="2613371" y="2054942"/>
              <a:chExt cx="776956" cy="882412"/>
            </a:xfrm>
          </p:grpSpPr>
          <p:cxnSp>
            <p:nvCxnSpPr>
              <p:cNvPr id="12" name="直線接點 11">
                <a:extLst>
                  <a:ext uri="{FF2B5EF4-FFF2-40B4-BE49-F238E27FC236}">
                    <a16:creationId xmlns:a16="http://schemas.microsoft.com/office/drawing/2014/main" id="{283D5E91-E4B6-B191-8E07-1296EFC9C6D6}"/>
                  </a:ext>
                </a:extLst>
              </p:cNvPr>
              <p:cNvCxnSpPr>
                <a:cxnSpLocks/>
              </p:cNvCxnSpPr>
              <p:nvPr/>
            </p:nvCxnSpPr>
            <p:spPr>
              <a:xfrm>
                <a:off x="2613371" y="2058219"/>
                <a:ext cx="11344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8" name="直線接點 17">
                <a:extLst>
                  <a:ext uri="{FF2B5EF4-FFF2-40B4-BE49-F238E27FC236}">
                    <a16:creationId xmlns:a16="http://schemas.microsoft.com/office/drawing/2014/main" id="{5887BB4E-0003-0ACF-D349-7CCF194932FF}"/>
                  </a:ext>
                </a:extLst>
              </p:cNvPr>
              <p:cNvCxnSpPr>
                <a:cxnSpLocks/>
              </p:cNvCxnSpPr>
              <p:nvPr/>
            </p:nvCxnSpPr>
            <p:spPr>
              <a:xfrm>
                <a:off x="2720258" y="2054942"/>
                <a:ext cx="670069" cy="882412"/>
              </a:xfrm>
              <a:prstGeom prst="line">
                <a:avLst/>
              </a:prstGeom>
              <a:ln w="19050"/>
            </p:spPr>
            <p:style>
              <a:lnRef idx="1">
                <a:schemeClr val="accent1"/>
              </a:lnRef>
              <a:fillRef idx="0">
                <a:schemeClr val="accent1"/>
              </a:fillRef>
              <a:effectRef idx="0">
                <a:schemeClr val="accent1"/>
              </a:effectRef>
              <a:fontRef idx="minor">
                <a:schemeClr val="tx1"/>
              </a:fontRef>
            </p:style>
          </p:cxnSp>
        </p:grpSp>
        <p:sp>
          <p:nvSpPr>
            <p:cNvPr id="22" name="文字方塊 21">
              <a:extLst>
                <a:ext uri="{FF2B5EF4-FFF2-40B4-BE49-F238E27FC236}">
                  <a16:creationId xmlns:a16="http://schemas.microsoft.com/office/drawing/2014/main" id="{D5685615-17E0-6A55-CEF1-6FEB7C0D19C9}"/>
                </a:ext>
              </a:extLst>
            </p:cNvPr>
            <p:cNvSpPr txBox="1"/>
            <p:nvPr/>
          </p:nvSpPr>
          <p:spPr>
            <a:xfrm>
              <a:off x="517387" y="2265177"/>
              <a:ext cx="2067825" cy="307777"/>
            </a:xfrm>
            <a:prstGeom prst="rect">
              <a:avLst/>
            </a:prstGeom>
            <a:noFill/>
          </p:spPr>
          <p:txBody>
            <a:bodyPr wrap="square">
              <a:spAutoFit/>
            </a:bodyPr>
            <a:lstStyle/>
            <a:p>
              <a:pPr algn="r"/>
              <a:r>
                <a:rPr lang="zh-TW" altLang="en-US" dirty="0">
                  <a:solidFill>
                    <a:schemeClr val="tx1"/>
                  </a:solidFill>
                </a:rPr>
                <a:t>智能手機和平板電腦</a:t>
              </a:r>
            </a:p>
          </p:txBody>
        </p:sp>
        <p:grpSp>
          <p:nvGrpSpPr>
            <p:cNvPr id="25" name="群組 24">
              <a:extLst>
                <a:ext uri="{FF2B5EF4-FFF2-40B4-BE49-F238E27FC236}">
                  <a16:creationId xmlns:a16="http://schemas.microsoft.com/office/drawing/2014/main" id="{67181777-B5FF-91B9-DF33-3D39396BD3E8}"/>
                </a:ext>
              </a:extLst>
            </p:cNvPr>
            <p:cNvGrpSpPr/>
            <p:nvPr/>
          </p:nvGrpSpPr>
          <p:grpSpPr>
            <a:xfrm>
              <a:off x="2548524" y="3150039"/>
              <a:ext cx="633926" cy="629452"/>
              <a:chOff x="2613371" y="2054942"/>
              <a:chExt cx="776956" cy="882412"/>
            </a:xfrm>
          </p:grpSpPr>
          <p:cxnSp>
            <p:nvCxnSpPr>
              <p:cNvPr id="26" name="直線接點 25">
                <a:extLst>
                  <a:ext uri="{FF2B5EF4-FFF2-40B4-BE49-F238E27FC236}">
                    <a16:creationId xmlns:a16="http://schemas.microsoft.com/office/drawing/2014/main" id="{2DCB0393-D748-F618-550D-2375FF22FAB0}"/>
                  </a:ext>
                </a:extLst>
              </p:cNvPr>
              <p:cNvCxnSpPr>
                <a:cxnSpLocks/>
              </p:cNvCxnSpPr>
              <p:nvPr/>
            </p:nvCxnSpPr>
            <p:spPr>
              <a:xfrm>
                <a:off x="2613371" y="2058219"/>
                <a:ext cx="11344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7" name="直線接點 26">
                <a:extLst>
                  <a:ext uri="{FF2B5EF4-FFF2-40B4-BE49-F238E27FC236}">
                    <a16:creationId xmlns:a16="http://schemas.microsoft.com/office/drawing/2014/main" id="{94957764-F8C5-985D-5775-7FA0DCF26791}"/>
                  </a:ext>
                </a:extLst>
              </p:cNvPr>
              <p:cNvCxnSpPr>
                <a:cxnSpLocks/>
              </p:cNvCxnSpPr>
              <p:nvPr/>
            </p:nvCxnSpPr>
            <p:spPr>
              <a:xfrm>
                <a:off x="2720258" y="2054942"/>
                <a:ext cx="670069" cy="882412"/>
              </a:xfrm>
              <a:prstGeom prst="line">
                <a:avLst/>
              </a:prstGeom>
              <a:ln w="19050"/>
            </p:spPr>
            <p:style>
              <a:lnRef idx="1">
                <a:schemeClr val="accent1"/>
              </a:lnRef>
              <a:fillRef idx="0">
                <a:schemeClr val="accent1"/>
              </a:fillRef>
              <a:effectRef idx="0">
                <a:schemeClr val="accent1"/>
              </a:effectRef>
              <a:fontRef idx="minor">
                <a:schemeClr val="tx1"/>
              </a:fontRef>
            </p:style>
          </p:cxnSp>
        </p:grpSp>
        <p:sp>
          <p:nvSpPr>
            <p:cNvPr id="28" name="文字方塊 27">
              <a:extLst>
                <a:ext uri="{FF2B5EF4-FFF2-40B4-BE49-F238E27FC236}">
                  <a16:creationId xmlns:a16="http://schemas.microsoft.com/office/drawing/2014/main" id="{F17657E6-269D-3739-1E9A-FD1DF77832FD}"/>
                </a:ext>
              </a:extLst>
            </p:cNvPr>
            <p:cNvSpPr txBox="1"/>
            <p:nvPr/>
          </p:nvSpPr>
          <p:spPr>
            <a:xfrm>
              <a:off x="297678" y="2996150"/>
              <a:ext cx="2287534" cy="307777"/>
            </a:xfrm>
            <a:prstGeom prst="rect">
              <a:avLst/>
            </a:prstGeom>
            <a:noFill/>
          </p:spPr>
          <p:txBody>
            <a:bodyPr wrap="square">
              <a:spAutoFit/>
            </a:bodyPr>
            <a:lstStyle/>
            <a:p>
              <a:pPr algn="r"/>
              <a:r>
                <a:rPr lang="zh-TW" altLang="en-US" dirty="0">
                  <a:solidFill>
                    <a:schemeClr val="tx1"/>
                  </a:solidFill>
                </a:rPr>
                <a:t>智能攝影機</a:t>
              </a:r>
            </a:p>
          </p:txBody>
        </p:sp>
        <p:grpSp>
          <p:nvGrpSpPr>
            <p:cNvPr id="29" name="群組 28">
              <a:extLst>
                <a:ext uri="{FF2B5EF4-FFF2-40B4-BE49-F238E27FC236}">
                  <a16:creationId xmlns:a16="http://schemas.microsoft.com/office/drawing/2014/main" id="{14F7AC44-BAD9-6A30-EAF9-BB52359486FC}"/>
                </a:ext>
              </a:extLst>
            </p:cNvPr>
            <p:cNvGrpSpPr/>
            <p:nvPr/>
          </p:nvGrpSpPr>
          <p:grpSpPr>
            <a:xfrm>
              <a:off x="2548524" y="3875672"/>
              <a:ext cx="633926" cy="629452"/>
              <a:chOff x="2613371" y="2054942"/>
              <a:chExt cx="776956" cy="882412"/>
            </a:xfrm>
          </p:grpSpPr>
          <p:cxnSp>
            <p:nvCxnSpPr>
              <p:cNvPr id="30" name="直線接點 29">
                <a:extLst>
                  <a:ext uri="{FF2B5EF4-FFF2-40B4-BE49-F238E27FC236}">
                    <a16:creationId xmlns:a16="http://schemas.microsoft.com/office/drawing/2014/main" id="{3F71A8F3-4F20-6E75-FE37-B04BF350FA8A}"/>
                  </a:ext>
                </a:extLst>
              </p:cNvPr>
              <p:cNvCxnSpPr>
                <a:cxnSpLocks/>
              </p:cNvCxnSpPr>
              <p:nvPr/>
            </p:nvCxnSpPr>
            <p:spPr>
              <a:xfrm>
                <a:off x="2613371" y="2058219"/>
                <a:ext cx="11344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31" name="直線接點 30">
                <a:extLst>
                  <a:ext uri="{FF2B5EF4-FFF2-40B4-BE49-F238E27FC236}">
                    <a16:creationId xmlns:a16="http://schemas.microsoft.com/office/drawing/2014/main" id="{E75BFF43-3B7C-BF8D-DA67-B1BE1D1856D0}"/>
                  </a:ext>
                </a:extLst>
              </p:cNvPr>
              <p:cNvCxnSpPr>
                <a:cxnSpLocks/>
              </p:cNvCxnSpPr>
              <p:nvPr/>
            </p:nvCxnSpPr>
            <p:spPr>
              <a:xfrm>
                <a:off x="2720258" y="2054942"/>
                <a:ext cx="670069" cy="882412"/>
              </a:xfrm>
              <a:prstGeom prst="line">
                <a:avLst/>
              </a:prstGeom>
              <a:ln w="19050"/>
            </p:spPr>
            <p:style>
              <a:lnRef idx="1">
                <a:schemeClr val="accent1"/>
              </a:lnRef>
              <a:fillRef idx="0">
                <a:schemeClr val="accent1"/>
              </a:fillRef>
              <a:effectRef idx="0">
                <a:schemeClr val="accent1"/>
              </a:effectRef>
              <a:fontRef idx="minor">
                <a:schemeClr val="tx1"/>
              </a:fontRef>
            </p:style>
          </p:cxnSp>
        </p:grpSp>
        <p:sp>
          <p:nvSpPr>
            <p:cNvPr id="32" name="文字方塊 31">
              <a:extLst>
                <a:ext uri="{FF2B5EF4-FFF2-40B4-BE49-F238E27FC236}">
                  <a16:creationId xmlns:a16="http://schemas.microsoft.com/office/drawing/2014/main" id="{2365E149-53DD-E58E-29FF-BFC1C48E602B}"/>
                </a:ext>
              </a:extLst>
            </p:cNvPr>
            <p:cNvSpPr txBox="1"/>
            <p:nvPr/>
          </p:nvSpPr>
          <p:spPr>
            <a:xfrm>
              <a:off x="802456" y="3721783"/>
              <a:ext cx="1782756" cy="550948"/>
            </a:xfrm>
            <a:prstGeom prst="rect">
              <a:avLst/>
            </a:prstGeom>
            <a:noFill/>
          </p:spPr>
          <p:txBody>
            <a:bodyPr wrap="square">
              <a:spAutoFit/>
            </a:bodyPr>
            <a:lstStyle/>
            <a:p>
              <a:pPr algn="r"/>
              <a:r>
                <a:rPr lang="zh-TW" altLang="en-US" dirty="0">
                  <a:solidFill>
                    <a:schemeClr val="tx1"/>
                  </a:solidFill>
                </a:rPr>
                <a:t>智能家居和物聯網</a:t>
              </a:r>
              <a:r>
                <a:rPr lang="en-US" altLang="zh-TW" dirty="0">
                  <a:solidFill>
                    <a:schemeClr val="tx1"/>
                  </a:solidFill>
                </a:rPr>
                <a:t>(IoT)</a:t>
              </a:r>
              <a:r>
                <a:rPr lang="zh-TW" altLang="en-US" dirty="0">
                  <a:solidFill>
                    <a:schemeClr val="tx1"/>
                  </a:solidFill>
                </a:rPr>
                <a:t>設備</a:t>
              </a:r>
            </a:p>
          </p:txBody>
        </p:sp>
        <p:grpSp>
          <p:nvGrpSpPr>
            <p:cNvPr id="34" name="群組 33">
              <a:extLst>
                <a:ext uri="{FF2B5EF4-FFF2-40B4-BE49-F238E27FC236}">
                  <a16:creationId xmlns:a16="http://schemas.microsoft.com/office/drawing/2014/main" id="{1FC57E57-7ADD-4AD4-4987-56A03E47483F}"/>
                </a:ext>
              </a:extLst>
            </p:cNvPr>
            <p:cNvGrpSpPr/>
            <p:nvPr/>
          </p:nvGrpSpPr>
          <p:grpSpPr>
            <a:xfrm>
              <a:off x="3955725" y="3185616"/>
              <a:ext cx="1230671" cy="681267"/>
              <a:chOff x="3955725" y="3185616"/>
              <a:chExt cx="1230671" cy="681267"/>
            </a:xfrm>
          </p:grpSpPr>
          <p:sp>
            <p:nvSpPr>
              <p:cNvPr id="33" name="矩形 32">
                <a:extLst>
                  <a:ext uri="{FF2B5EF4-FFF2-40B4-BE49-F238E27FC236}">
                    <a16:creationId xmlns:a16="http://schemas.microsoft.com/office/drawing/2014/main" id="{47AEFD75-2ED9-96C8-ABF9-310381FEEADC}"/>
                  </a:ext>
                </a:extLst>
              </p:cNvPr>
              <p:cNvSpPr/>
              <p:nvPr/>
            </p:nvSpPr>
            <p:spPr>
              <a:xfrm>
                <a:off x="3996813" y="3185616"/>
                <a:ext cx="1150374" cy="681267"/>
              </a:xfrm>
              <a:prstGeom prst="rect">
                <a:avLst/>
              </a:prstGeom>
              <a:solidFill>
                <a:srgbClr val="091211"/>
              </a:solidFill>
              <a:ln>
                <a:gradFill flip="none" rotWithShape="1">
                  <a:gsLst>
                    <a:gs pos="0">
                      <a:srgbClr val="0CB7E0"/>
                    </a:gs>
                    <a:gs pos="100000">
                      <a:srgbClr val="23E9A7"/>
                    </a:gs>
                  </a:gsLst>
                  <a:lin ang="1890000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文字方塊 16">
                <a:extLst>
                  <a:ext uri="{FF2B5EF4-FFF2-40B4-BE49-F238E27FC236}">
                    <a16:creationId xmlns:a16="http://schemas.microsoft.com/office/drawing/2014/main" id="{AE9FEE0A-C195-9723-54BC-F74A9BA90398}"/>
                  </a:ext>
                </a:extLst>
              </p:cNvPr>
              <p:cNvSpPr txBox="1"/>
              <p:nvPr/>
            </p:nvSpPr>
            <p:spPr>
              <a:xfrm>
                <a:off x="3955725" y="3264639"/>
                <a:ext cx="1230671" cy="523220"/>
              </a:xfrm>
              <a:prstGeom prst="rect">
                <a:avLst/>
              </a:prstGeom>
              <a:noFill/>
            </p:spPr>
            <p:txBody>
              <a:bodyPr wrap="square" rtlCol="0">
                <a:spAutoFit/>
              </a:bodyPr>
              <a:lstStyle/>
              <a:p>
                <a:pPr algn="ctr"/>
                <a:r>
                  <a:rPr lang="en-US" altLang="zh-TW" b="1" dirty="0">
                    <a:solidFill>
                      <a:srgbClr val="80FCFF"/>
                    </a:solidFill>
                  </a:rPr>
                  <a:t>NPU AI Accelerator</a:t>
                </a:r>
                <a:endParaRPr lang="zh-TW" altLang="en-US" b="1" dirty="0">
                  <a:solidFill>
                    <a:srgbClr val="80FCFF"/>
                  </a:solidFill>
                </a:endParaRPr>
              </a:p>
            </p:txBody>
          </p:sp>
        </p:grpSp>
        <p:sp>
          <p:nvSpPr>
            <p:cNvPr id="45" name="文字方塊 44">
              <a:extLst>
                <a:ext uri="{FF2B5EF4-FFF2-40B4-BE49-F238E27FC236}">
                  <a16:creationId xmlns:a16="http://schemas.microsoft.com/office/drawing/2014/main" id="{2EB3B4F5-A1DB-7FBE-D9FD-5C538D4115C5}"/>
                </a:ext>
              </a:extLst>
            </p:cNvPr>
            <p:cNvSpPr txBox="1"/>
            <p:nvPr/>
          </p:nvSpPr>
          <p:spPr>
            <a:xfrm>
              <a:off x="6643775" y="2265177"/>
              <a:ext cx="1982838" cy="307777"/>
            </a:xfrm>
            <a:prstGeom prst="rect">
              <a:avLst/>
            </a:prstGeom>
            <a:noFill/>
          </p:spPr>
          <p:txBody>
            <a:bodyPr wrap="square">
              <a:spAutoFit/>
            </a:bodyPr>
            <a:lstStyle/>
            <a:p>
              <a:r>
                <a:rPr lang="zh-TW" altLang="en-US" dirty="0">
                  <a:solidFill>
                    <a:schemeClr val="tx1"/>
                  </a:solidFill>
                </a:rPr>
                <a:t>自駕車和智能交通系統</a:t>
              </a:r>
            </a:p>
          </p:txBody>
        </p:sp>
        <p:sp>
          <p:nvSpPr>
            <p:cNvPr id="46" name="文字方塊 45">
              <a:extLst>
                <a:ext uri="{FF2B5EF4-FFF2-40B4-BE49-F238E27FC236}">
                  <a16:creationId xmlns:a16="http://schemas.microsoft.com/office/drawing/2014/main" id="{9A681BD0-15CC-A77E-C03D-A08AA02629D1}"/>
                </a:ext>
              </a:extLst>
            </p:cNvPr>
            <p:cNvSpPr txBox="1"/>
            <p:nvPr/>
          </p:nvSpPr>
          <p:spPr>
            <a:xfrm>
              <a:off x="6643775" y="2998089"/>
              <a:ext cx="1851741" cy="307777"/>
            </a:xfrm>
            <a:prstGeom prst="rect">
              <a:avLst/>
            </a:prstGeom>
            <a:noFill/>
          </p:spPr>
          <p:txBody>
            <a:bodyPr wrap="square">
              <a:spAutoFit/>
            </a:bodyPr>
            <a:lstStyle/>
            <a:p>
              <a:r>
                <a:rPr lang="zh-TW" altLang="en-US" dirty="0">
                  <a:solidFill>
                    <a:schemeClr val="tx1"/>
                  </a:solidFill>
                </a:rPr>
                <a:t>工業自動化和機器人</a:t>
              </a:r>
            </a:p>
          </p:txBody>
        </p:sp>
        <p:sp>
          <p:nvSpPr>
            <p:cNvPr id="47" name="文字方塊 46">
              <a:extLst>
                <a:ext uri="{FF2B5EF4-FFF2-40B4-BE49-F238E27FC236}">
                  <a16:creationId xmlns:a16="http://schemas.microsoft.com/office/drawing/2014/main" id="{FA1F7263-1DA1-CED8-D863-4227DDDCB5F0}"/>
                </a:ext>
              </a:extLst>
            </p:cNvPr>
            <p:cNvSpPr txBox="1"/>
            <p:nvPr/>
          </p:nvSpPr>
          <p:spPr>
            <a:xfrm>
              <a:off x="6643775" y="3721783"/>
              <a:ext cx="2087715" cy="307777"/>
            </a:xfrm>
            <a:prstGeom prst="rect">
              <a:avLst/>
            </a:prstGeom>
            <a:noFill/>
          </p:spPr>
          <p:txBody>
            <a:bodyPr wrap="square">
              <a:spAutoFit/>
            </a:bodyPr>
            <a:lstStyle/>
            <a:p>
              <a:r>
                <a:rPr lang="en-US" altLang="zh-TW" dirty="0">
                  <a:solidFill>
                    <a:srgbClr val="FFFF00"/>
                  </a:solidFill>
                </a:rPr>
                <a:t>NAS / </a:t>
              </a:r>
              <a:r>
                <a:rPr lang="zh-TW" altLang="en-US" dirty="0">
                  <a:solidFill>
                    <a:srgbClr val="FFFF00"/>
                  </a:solidFill>
                </a:rPr>
                <a:t>智能儲存應用</a:t>
              </a:r>
              <a:endParaRPr lang="en-US" altLang="zh-TW" dirty="0">
                <a:solidFill>
                  <a:srgbClr val="FFFF00"/>
                </a:solidFill>
              </a:endParaRPr>
            </a:p>
          </p:txBody>
        </p:sp>
        <p:grpSp>
          <p:nvGrpSpPr>
            <p:cNvPr id="57" name="群組 56">
              <a:extLst>
                <a:ext uri="{FF2B5EF4-FFF2-40B4-BE49-F238E27FC236}">
                  <a16:creationId xmlns:a16="http://schemas.microsoft.com/office/drawing/2014/main" id="{07E146AC-0739-E1FB-7CFF-44D0B4318378}"/>
                </a:ext>
              </a:extLst>
            </p:cNvPr>
            <p:cNvGrpSpPr/>
            <p:nvPr/>
          </p:nvGrpSpPr>
          <p:grpSpPr>
            <a:xfrm flipH="1">
              <a:off x="5990357" y="2419066"/>
              <a:ext cx="633926" cy="2086058"/>
              <a:chOff x="5998137" y="2419066"/>
              <a:chExt cx="633926" cy="2086058"/>
            </a:xfrm>
          </p:grpSpPr>
          <p:grpSp>
            <p:nvGrpSpPr>
              <p:cNvPr id="48" name="群組 47">
                <a:extLst>
                  <a:ext uri="{FF2B5EF4-FFF2-40B4-BE49-F238E27FC236}">
                    <a16:creationId xmlns:a16="http://schemas.microsoft.com/office/drawing/2014/main" id="{CB57B5AB-5789-1C11-91EB-11D00A6AE358}"/>
                  </a:ext>
                </a:extLst>
              </p:cNvPr>
              <p:cNvGrpSpPr/>
              <p:nvPr/>
            </p:nvGrpSpPr>
            <p:grpSpPr>
              <a:xfrm>
                <a:off x="5998137" y="2419066"/>
                <a:ext cx="633926" cy="629452"/>
                <a:chOff x="2613371" y="2054942"/>
                <a:chExt cx="776956" cy="882412"/>
              </a:xfrm>
            </p:grpSpPr>
            <p:cxnSp>
              <p:nvCxnSpPr>
                <p:cNvPr id="49" name="直線接點 48">
                  <a:extLst>
                    <a:ext uri="{FF2B5EF4-FFF2-40B4-BE49-F238E27FC236}">
                      <a16:creationId xmlns:a16="http://schemas.microsoft.com/office/drawing/2014/main" id="{92A4DA2B-A2C1-C0B9-336E-DA52B67E3D4B}"/>
                    </a:ext>
                  </a:extLst>
                </p:cNvPr>
                <p:cNvCxnSpPr>
                  <a:cxnSpLocks/>
                </p:cNvCxnSpPr>
                <p:nvPr/>
              </p:nvCxnSpPr>
              <p:spPr>
                <a:xfrm>
                  <a:off x="2613371" y="2058219"/>
                  <a:ext cx="11344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50" name="直線接點 49">
                  <a:extLst>
                    <a:ext uri="{FF2B5EF4-FFF2-40B4-BE49-F238E27FC236}">
                      <a16:creationId xmlns:a16="http://schemas.microsoft.com/office/drawing/2014/main" id="{46EA948B-76F8-9E6E-56F2-E55D9021D76C}"/>
                    </a:ext>
                  </a:extLst>
                </p:cNvPr>
                <p:cNvCxnSpPr>
                  <a:cxnSpLocks/>
                </p:cNvCxnSpPr>
                <p:nvPr/>
              </p:nvCxnSpPr>
              <p:spPr>
                <a:xfrm>
                  <a:off x="2720258" y="2054942"/>
                  <a:ext cx="670069" cy="882412"/>
                </a:xfrm>
                <a:prstGeom prst="line">
                  <a:avLst/>
                </a:prstGeom>
                <a:ln w="19050"/>
              </p:spPr>
              <p:style>
                <a:lnRef idx="1">
                  <a:schemeClr val="accent1"/>
                </a:lnRef>
                <a:fillRef idx="0">
                  <a:schemeClr val="accent1"/>
                </a:fillRef>
                <a:effectRef idx="0">
                  <a:schemeClr val="accent1"/>
                </a:effectRef>
                <a:fontRef idx="minor">
                  <a:schemeClr val="tx1"/>
                </a:fontRef>
              </p:style>
            </p:cxnSp>
          </p:grpSp>
          <p:grpSp>
            <p:nvGrpSpPr>
              <p:cNvPr id="51" name="群組 50">
                <a:extLst>
                  <a:ext uri="{FF2B5EF4-FFF2-40B4-BE49-F238E27FC236}">
                    <a16:creationId xmlns:a16="http://schemas.microsoft.com/office/drawing/2014/main" id="{6B6B93DF-7577-B642-336B-0AAB9121CE77}"/>
                  </a:ext>
                </a:extLst>
              </p:cNvPr>
              <p:cNvGrpSpPr/>
              <p:nvPr/>
            </p:nvGrpSpPr>
            <p:grpSpPr>
              <a:xfrm>
                <a:off x="5998137" y="3150039"/>
                <a:ext cx="633926" cy="629452"/>
                <a:chOff x="2613371" y="2054942"/>
                <a:chExt cx="776956" cy="882412"/>
              </a:xfrm>
            </p:grpSpPr>
            <p:cxnSp>
              <p:nvCxnSpPr>
                <p:cNvPr id="52" name="直線接點 51">
                  <a:extLst>
                    <a:ext uri="{FF2B5EF4-FFF2-40B4-BE49-F238E27FC236}">
                      <a16:creationId xmlns:a16="http://schemas.microsoft.com/office/drawing/2014/main" id="{96BFCFDB-C0EE-422F-CA16-31E58EFA034C}"/>
                    </a:ext>
                  </a:extLst>
                </p:cNvPr>
                <p:cNvCxnSpPr>
                  <a:cxnSpLocks/>
                </p:cNvCxnSpPr>
                <p:nvPr/>
              </p:nvCxnSpPr>
              <p:spPr>
                <a:xfrm>
                  <a:off x="2613371" y="2058219"/>
                  <a:ext cx="11344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53" name="直線接點 52">
                  <a:extLst>
                    <a:ext uri="{FF2B5EF4-FFF2-40B4-BE49-F238E27FC236}">
                      <a16:creationId xmlns:a16="http://schemas.microsoft.com/office/drawing/2014/main" id="{7B8AC632-E769-FE26-BD6F-2B3C944B5461}"/>
                    </a:ext>
                  </a:extLst>
                </p:cNvPr>
                <p:cNvCxnSpPr>
                  <a:cxnSpLocks/>
                </p:cNvCxnSpPr>
                <p:nvPr/>
              </p:nvCxnSpPr>
              <p:spPr>
                <a:xfrm>
                  <a:off x="2720258" y="2054942"/>
                  <a:ext cx="670069" cy="882412"/>
                </a:xfrm>
                <a:prstGeom prst="line">
                  <a:avLst/>
                </a:prstGeom>
                <a:ln w="19050"/>
              </p:spPr>
              <p:style>
                <a:lnRef idx="1">
                  <a:schemeClr val="accent1"/>
                </a:lnRef>
                <a:fillRef idx="0">
                  <a:schemeClr val="accent1"/>
                </a:fillRef>
                <a:effectRef idx="0">
                  <a:schemeClr val="accent1"/>
                </a:effectRef>
                <a:fontRef idx="minor">
                  <a:schemeClr val="tx1"/>
                </a:fontRef>
              </p:style>
            </p:cxnSp>
          </p:grpSp>
          <p:grpSp>
            <p:nvGrpSpPr>
              <p:cNvPr id="54" name="群組 53">
                <a:extLst>
                  <a:ext uri="{FF2B5EF4-FFF2-40B4-BE49-F238E27FC236}">
                    <a16:creationId xmlns:a16="http://schemas.microsoft.com/office/drawing/2014/main" id="{020E8884-1884-DE89-6BDB-5F93571D71C3}"/>
                  </a:ext>
                </a:extLst>
              </p:cNvPr>
              <p:cNvGrpSpPr/>
              <p:nvPr/>
            </p:nvGrpSpPr>
            <p:grpSpPr>
              <a:xfrm>
                <a:off x="5998137" y="3875672"/>
                <a:ext cx="633926" cy="629452"/>
                <a:chOff x="2613371" y="2054942"/>
                <a:chExt cx="776956" cy="882412"/>
              </a:xfrm>
            </p:grpSpPr>
            <p:cxnSp>
              <p:nvCxnSpPr>
                <p:cNvPr id="55" name="直線接點 54">
                  <a:extLst>
                    <a:ext uri="{FF2B5EF4-FFF2-40B4-BE49-F238E27FC236}">
                      <a16:creationId xmlns:a16="http://schemas.microsoft.com/office/drawing/2014/main" id="{EB40CEC4-AD1A-347A-D8C4-EEE747666C8B}"/>
                    </a:ext>
                  </a:extLst>
                </p:cNvPr>
                <p:cNvCxnSpPr>
                  <a:cxnSpLocks/>
                </p:cNvCxnSpPr>
                <p:nvPr/>
              </p:nvCxnSpPr>
              <p:spPr>
                <a:xfrm>
                  <a:off x="2613371" y="2058219"/>
                  <a:ext cx="11344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56" name="直線接點 55">
                  <a:extLst>
                    <a:ext uri="{FF2B5EF4-FFF2-40B4-BE49-F238E27FC236}">
                      <a16:creationId xmlns:a16="http://schemas.microsoft.com/office/drawing/2014/main" id="{8D3330D2-E2C2-0082-6142-D4E94A5B0D67}"/>
                    </a:ext>
                  </a:extLst>
                </p:cNvPr>
                <p:cNvCxnSpPr>
                  <a:cxnSpLocks/>
                </p:cNvCxnSpPr>
                <p:nvPr/>
              </p:nvCxnSpPr>
              <p:spPr>
                <a:xfrm>
                  <a:off x="2720258" y="2054942"/>
                  <a:ext cx="670069" cy="882412"/>
                </a:xfrm>
                <a:prstGeom prst="line">
                  <a:avLst/>
                </a:prstGeom>
                <a:ln w="19050"/>
              </p:spPr>
              <p:style>
                <a:lnRef idx="1">
                  <a:schemeClr val="accent1"/>
                </a:lnRef>
                <a:fillRef idx="0">
                  <a:schemeClr val="accent1"/>
                </a:fillRef>
                <a:effectRef idx="0">
                  <a:schemeClr val="accent1"/>
                </a:effectRef>
                <a:fontRef idx="minor">
                  <a:schemeClr val="tx1"/>
                </a:fontRef>
              </p:style>
            </p:cxnSp>
          </p:grpSp>
        </p:grpSp>
        <p:pic>
          <p:nvPicPr>
            <p:cNvPr id="6" name="圖片 5" descr="一張含有 文字, 電子產品, 螢幕, 電腦 的圖片&#10;&#10;自動產生的描述">
              <a:extLst>
                <a:ext uri="{FF2B5EF4-FFF2-40B4-BE49-F238E27FC236}">
                  <a16:creationId xmlns:a16="http://schemas.microsoft.com/office/drawing/2014/main" id="{7765A43E-A5FF-4116-C05C-C07179A4F061}"/>
                </a:ext>
              </a:extLst>
            </p:cNvPr>
            <p:cNvPicPr>
              <a:picLocks noChangeAspect="1"/>
            </p:cNvPicPr>
            <p:nvPr/>
          </p:nvPicPr>
          <p:blipFill>
            <a:blip r:embed="rId4"/>
            <a:stretch>
              <a:fillRect/>
            </a:stretch>
          </p:blipFill>
          <p:spPr>
            <a:xfrm>
              <a:off x="6975634" y="4110817"/>
              <a:ext cx="1423995" cy="890155"/>
            </a:xfrm>
            <a:prstGeom prst="rect">
              <a:avLst/>
            </a:prstGeom>
          </p:spPr>
        </p:pic>
      </p:grpSp>
    </p:spTree>
    <p:extLst>
      <p:ext uri="{BB962C8B-B14F-4D97-AF65-F5344CB8AC3E}">
        <p14:creationId xmlns:p14="http://schemas.microsoft.com/office/powerpoint/2010/main" val="1147538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圖片 10">
            <a:extLst>
              <a:ext uri="{FF2B5EF4-FFF2-40B4-BE49-F238E27FC236}">
                <a16:creationId xmlns:a16="http://schemas.microsoft.com/office/drawing/2014/main" id="{DB7CB7A3-8132-ACC6-319C-29A50C4F7878}"/>
              </a:ext>
            </a:extLst>
          </p:cNvPr>
          <p:cNvPicPr>
            <a:picLocks noChangeAspect="1"/>
          </p:cNvPicPr>
          <p:nvPr/>
        </p:nvPicPr>
        <p:blipFill>
          <a:blip r:embed="rId3"/>
          <a:srcRect/>
          <a:stretch/>
        </p:blipFill>
        <p:spPr>
          <a:xfrm>
            <a:off x="2909613" y="983547"/>
            <a:ext cx="6234387" cy="4159953"/>
          </a:xfrm>
          <a:prstGeom prst="rect">
            <a:avLst/>
          </a:prstGeom>
        </p:spPr>
      </p:pic>
      <p:sp>
        <p:nvSpPr>
          <p:cNvPr id="2" name="標題 1">
            <a:extLst>
              <a:ext uri="{FF2B5EF4-FFF2-40B4-BE49-F238E27FC236}">
                <a16:creationId xmlns:a16="http://schemas.microsoft.com/office/drawing/2014/main" id="{EE931B99-C78B-9931-3BD3-204FFC13ADE9}"/>
              </a:ext>
            </a:extLst>
          </p:cNvPr>
          <p:cNvSpPr>
            <a:spLocks noGrp="1"/>
          </p:cNvSpPr>
          <p:nvPr>
            <p:ph type="title"/>
          </p:nvPr>
        </p:nvSpPr>
        <p:spPr>
          <a:xfrm>
            <a:off x="966990" y="182080"/>
            <a:ext cx="8177010" cy="642167"/>
          </a:xfrm>
        </p:spPr>
        <p:txBody>
          <a:bodyPr/>
          <a:lstStyle/>
          <a:p>
            <a:r>
              <a:rPr lang="en-US" altLang="zh-TW" sz="2800" dirty="0">
                <a:latin typeface="+mj-lt"/>
              </a:rPr>
              <a:t>6-bay TS-AI642 NAS </a:t>
            </a:r>
            <a:r>
              <a:rPr lang="zh-TW" altLang="en-US" sz="2800" dirty="0"/>
              <a:t>運作相較同級機種節能 </a:t>
            </a:r>
            <a:r>
              <a:rPr lang="en-US" altLang="zh-TW" sz="2800" dirty="0">
                <a:latin typeface="+mj-lt"/>
              </a:rPr>
              <a:t>25</a:t>
            </a:r>
            <a:r>
              <a:rPr lang="zh-TW" altLang="en-US" sz="2800" dirty="0">
                <a:latin typeface="+mj-lt"/>
              </a:rPr>
              <a:t>％</a:t>
            </a:r>
          </a:p>
        </p:txBody>
      </p:sp>
      <p:sp>
        <p:nvSpPr>
          <p:cNvPr id="3" name="文字方塊 2">
            <a:extLst>
              <a:ext uri="{FF2B5EF4-FFF2-40B4-BE49-F238E27FC236}">
                <a16:creationId xmlns:a16="http://schemas.microsoft.com/office/drawing/2014/main" id="{CF37AA39-0282-C8E9-5A34-FBB15D29EAD4}"/>
              </a:ext>
            </a:extLst>
          </p:cNvPr>
          <p:cNvSpPr txBox="1"/>
          <p:nvPr/>
        </p:nvSpPr>
        <p:spPr>
          <a:xfrm>
            <a:off x="379973" y="3053386"/>
            <a:ext cx="3210720" cy="1317733"/>
          </a:xfrm>
          <a:prstGeom prst="rect">
            <a:avLst/>
          </a:prstGeom>
          <a:noFill/>
        </p:spPr>
        <p:txBody>
          <a:bodyPr wrap="square">
            <a:spAutoFit/>
          </a:bodyPr>
          <a:lstStyle/>
          <a:p>
            <a:pPr>
              <a:lnSpc>
                <a:spcPct val="130000"/>
              </a:lnSpc>
              <a:spcBef>
                <a:spcPts val="600"/>
              </a:spcBef>
            </a:pP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TS-AI642</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搭載節能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ARM 8 </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核心處理器接滿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6</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顆硬碟，運作中僅需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33</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瓦，相較於</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x86</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同級機種可省下 </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25%</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的用電量，是辦公室或個人工作室資料儲存環保且節能的最佳選擇。</a:t>
            </a:r>
          </a:p>
          <a:p>
            <a:pPr>
              <a:lnSpc>
                <a:spcPct val="130000"/>
              </a:lnSpc>
              <a:spcBef>
                <a:spcPts val="600"/>
              </a:spcBef>
            </a:pPr>
            <a:endParaRPr lang="zh-TW" altLang="en-US" sz="10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7" name="圖片 6">
            <a:extLst>
              <a:ext uri="{FF2B5EF4-FFF2-40B4-BE49-F238E27FC236}">
                <a16:creationId xmlns:a16="http://schemas.microsoft.com/office/drawing/2014/main" id="{AEC6842C-926A-838A-5DC0-EAF7E69A7710}"/>
              </a:ext>
            </a:extLst>
          </p:cNvPr>
          <p:cNvPicPr>
            <a:picLocks noChangeAspect="1"/>
          </p:cNvPicPr>
          <p:nvPr/>
        </p:nvPicPr>
        <p:blipFill>
          <a:blip r:embed="rId4"/>
          <a:srcRect/>
          <a:stretch/>
        </p:blipFill>
        <p:spPr>
          <a:xfrm>
            <a:off x="3392572" y="3117005"/>
            <a:ext cx="3168062" cy="1980391"/>
          </a:xfrm>
          <a:prstGeom prst="rect">
            <a:avLst/>
          </a:prstGeom>
        </p:spPr>
      </p:pic>
      <p:pic>
        <p:nvPicPr>
          <p:cNvPr id="8" name="圖形 7">
            <a:extLst>
              <a:ext uri="{FF2B5EF4-FFF2-40B4-BE49-F238E27FC236}">
                <a16:creationId xmlns:a16="http://schemas.microsoft.com/office/drawing/2014/main" id="{49BA212F-ACA5-89E9-A001-767172BFD04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49054" y="1399609"/>
            <a:ext cx="1052394" cy="1218561"/>
          </a:xfrm>
          <a:prstGeom prst="rect">
            <a:avLst/>
          </a:prstGeom>
        </p:spPr>
      </p:pic>
      <p:sp>
        <p:nvSpPr>
          <p:cNvPr id="9" name="文字方塊 8">
            <a:extLst>
              <a:ext uri="{FF2B5EF4-FFF2-40B4-BE49-F238E27FC236}">
                <a16:creationId xmlns:a16="http://schemas.microsoft.com/office/drawing/2014/main" id="{2817A4E7-2C01-BD1D-0E97-63236A92DACA}"/>
              </a:ext>
            </a:extLst>
          </p:cNvPr>
          <p:cNvSpPr txBox="1"/>
          <p:nvPr/>
        </p:nvSpPr>
        <p:spPr>
          <a:xfrm>
            <a:off x="966990" y="2646423"/>
            <a:ext cx="1816523" cy="307777"/>
          </a:xfrm>
          <a:prstGeom prst="rect">
            <a:avLst/>
          </a:prstGeom>
          <a:noFill/>
        </p:spPr>
        <p:txBody>
          <a:bodyPr wrap="none" rtlCol="0">
            <a:spAutoFit/>
          </a:bodyPr>
          <a:lstStyle/>
          <a:p>
            <a:r>
              <a:rPr lang="en-US" altLang="zh-TW" b="1" dirty="0">
                <a:solidFill>
                  <a:schemeClr val="accent6"/>
                </a:solidFill>
              </a:rPr>
              <a:t>Energy saving 25%</a:t>
            </a:r>
            <a:endParaRPr lang="zh-TW" altLang="en-US" b="1" dirty="0">
              <a:solidFill>
                <a:schemeClr val="accent6"/>
              </a:solidFill>
            </a:endParaRPr>
          </a:p>
        </p:txBody>
      </p:sp>
      <p:sp>
        <p:nvSpPr>
          <p:cNvPr id="13" name="文字方塊 12">
            <a:extLst>
              <a:ext uri="{FF2B5EF4-FFF2-40B4-BE49-F238E27FC236}">
                <a16:creationId xmlns:a16="http://schemas.microsoft.com/office/drawing/2014/main" id="{1FE26525-9B04-2875-9BEF-149D410B7DAF}"/>
              </a:ext>
            </a:extLst>
          </p:cNvPr>
          <p:cNvSpPr txBox="1"/>
          <p:nvPr/>
        </p:nvSpPr>
        <p:spPr>
          <a:xfrm>
            <a:off x="1754874" y="4671725"/>
            <a:ext cx="2004793" cy="271741"/>
          </a:xfrm>
          <a:prstGeom prst="rect">
            <a:avLst/>
          </a:prstGeom>
          <a:noFill/>
        </p:spPr>
        <p:txBody>
          <a:bodyPr wrap="square">
            <a:spAutoFit/>
          </a:bodyPr>
          <a:lstStyle/>
          <a:p>
            <a:pPr>
              <a:lnSpc>
                <a:spcPct val="130000"/>
              </a:lnSpc>
              <a:spcBef>
                <a:spcPts val="600"/>
              </a:spcBef>
            </a:pPr>
            <a:r>
              <a:rPr lang="zh-TW" altLang="en-US" sz="1000" b="1" dirty="0">
                <a:solidFill>
                  <a:schemeClr val="bg2"/>
                </a:solidFill>
                <a:latin typeface="+mj-ea"/>
                <a:ea typeface="+mj-ea"/>
                <a:cs typeface="+mn-ea"/>
                <a:sym typeface="Arial" panose="020B0604020202020204" pitchFamily="34" charset="0"/>
              </a:rPr>
              <a:t>* 安裝六顆</a:t>
            </a:r>
            <a:r>
              <a:rPr lang="en-US" altLang="zh-TW" sz="1000" b="1" dirty="0">
                <a:solidFill>
                  <a:schemeClr val="bg2"/>
                </a:solidFill>
                <a:latin typeface="+mj-ea"/>
                <a:ea typeface="+mj-ea"/>
                <a:cs typeface="+mn-ea"/>
                <a:sym typeface="Arial" panose="020B0604020202020204" pitchFamily="34" charset="0"/>
              </a:rPr>
              <a:t>WD10EFRX</a:t>
            </a:r>
            <a:r>
              <a:rPr lang="zh-TW" altLang="en-US" sz="1000" b="1" dirty="0">
                <a:solidFill>
                  <a:schemeClr val="bg2"/>
                </a:solidFill>
                <a:latin typeface="+mj-ea"/>
                <a:ea typeface="+mj-ea"/>
                <a:cs typeface="+mn-ea"/>
                <a:sym typeface="Arial" panose="020B0604020202020204" pitchFamily="34" charset="0"/>
              </a:rPr>
              <a:t>進行測試</a:t>
            </a:r>
            <a:endParaRPr lang="zh-TW" altLang="en-US" sz="900" b="1" dirty="0">
              <a:solidFill>
                <a:schemeClr val="accent6"/>
              </a:solidFill>
              <a:latin typeface="+mj-ea"/>
              <a:ea typeface="+mj-ea"/>
              <a:cs typeface="+mn-ea"/>
              <a:sym typeface="Arial" panose="020B0604020202020204" pitchFamily="34" charset="0"/>
            </a:endParaRPr>
          </a:p>
        </p:txBody>
      </p:sp>
    </p:spTree>
    <p:extLst>
      <p:ext uri="{BB962C8B-B14F-4D97-AF65-F5344CB8AC3E}">
        <p14:creationId xmlns:p14="http://schemas.microsoft.com/office/powerpoint/2010/main" val="344324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BD39CD0-9081-4AA2-A291-7C0911F44BA1}"/>
              </a:ext>
            </a:extLst>
          </p:cNvPr>
          <p:cNvSpPr>
            <a:spLocks noGrp="1"/>
          </p:cNvSpPr>
          <p:nvPr>
            <p:ph type="title"/>
          </p:nvPr>
        </p:nvSpPr>
        <p:spPr>
          <a:xfrm>
            <a:off x="1034178" y="-16809"/>
            <a:ext cx="7952056" cy="642167"/>
          </a:xfrm>
        </p:spPr>
        <p:txBody>
          <a:bodyPr>
            <a:noAutofit/>
          </a:bodyPr>
          <a:lstStyle/>
          <a:p>
            <a:r>
              <a:rPr lang="en-US" altLang="zh-TW" sz="2800" dirty="0">
                <a:latin typeface="Arial" panose="020B0604020202020204" pitchFamily="34" charset="0"/>
                <a:sym typeface="Arial" panose="020B0604020202020204" pitchFamily="34" charset="0"/>
              </a:rPr>
              <a:t>2.5GbE</a:t>
            </a:r>
            <a:r>
              <a:rPr lang="zh-TW" altLang="en-US" sz="2800" dirty="0">
                <a:latin typeface="Arial" panose="020B0604020202020204" pitchFamily="34" charset="0"/>
                <a:sym typeface="Arial" panose="020B0604020202020204" pitchFamily="34" charset="0"/>
              </a:rPr>
              <a:t> </a:t>
            </a:r>
            <a:r>
              <a:rPr lang="en-US" altLang="zh-TW" sz="2800" dirty="0">
                <a:latin typeface="Arial" panose="020B0604020202020204" pitchFamily="34" charset="0"/>
                <a:sym typeface="Arial" panose="020B0604020202020204" pitchFamily="34" charset="0"/>
              </a:rPr>
              <a:t>+</a:t>
            </a:r>
            <a:r>
              <a:rPr lang="zh-TW" altLang="en-US" sz="2800" dirty="0">
                <a:latin typeface="Arial" panose="020B0604020202020204" pitchFamily="34" charset="0"/>
                <a:sym typeface="Arial" panose="020B0604020202020204" pitchFamily="34" charset="0"/>
              </a:rPr>
              <a:t> </a:t>
            </a:r>
            <a:r>
              <a:rPr lang="en-US" altLang="zh-TW" sz="2800" dirty="0">
                <a:latin typeface="Arial" panose="020B0604020202020204" pitchFamily="34" charset="0"/>
                <a:sym typeface="Arial" panose="020B0604020202020204" pitchFamily="34" charset="0"/>
              </a:rPr>
              <a:t>1GbE</a:t>
            </a:r>
            <a:r>
              <a:rPr lang="zh-TW" altLang="en-US" sz="2800" dirty="0">
                <a:latin typeface="Arial" panose="020B0604020202020204" pitchFamily="34" charset="0"/>
                <a:sym typeface="Arial" panose="020B0604020202020204" pitchFamily="34" charset="0"/>
              </a:rPr>
              <a:t> 高速雙網路埠</a:t>
            </a:r>
            <a:br>
              <a:rPr lang="en-US" altLang="zh-TW" sz="2800" dirty="0">
                <a:latin typeface="Arial" panose="020B0604020202020204" pitchFamily="34" charset="0"/>
                <a:sym typeface="Arial" panose="020B0604020202020204" pitchFamily="34" charset="0"/>
              </a:rPr>
            </a:br>
            <a:r>
              <a:rPr lang="zh-TW" altLang="en-US" sz="2800" dirty="0">
                <a:latin typeface="Arial" panose="020B0604020202020204" pitchFamily="34" charset="0"/>
                <a:sym typeface="Arial" panose="020B0604020202020204" pitchFamily="34" charset="0"/>
              </a:rPr>
              <a:t>讓你跨越辦公室網路頻寬的限制</a:t>
            </a:r>
          </a:p>
        </p:txBody>
      </p:sp>
      <p:pic>
        <p:nvPicPr>
          <p:cNvPr id="4" name="圖片 3" hidden="1">
            <a:extLst>
              <a:ext uri="{FF2B5EF4-FFF2-40B4-BE49-F238E27FC236}">
                <a16:creationId xmlns:a16="http://schemas.microsoft.com/office/drawing/2014/main" id="{917E5EAC-70FF-44E9-BDFC-FFB71BE290E2}"/>
              </a:ext>
            </a:extLst>
          </p:cNvPr>
          <p:cNvPicPr>
            <a:picLocks noChangeAspect="1"/>
          </p:cNvPicPr>
          <p:nvPr/>
        </p:nvPicPr>
        <p:blipFill rotWithShape="1">
          <a:blip r:embed="rId3"/>
          <a:srcRect r="12955"/>
          <a:stretch/>
        </p:blipFill>
        <p:spPr>
          <a:xfrm>
            <a:off x="9531587" y="1277869"/>
            <a:ext cx="4037731" cy="3048000"/>
          </a:xfrm>
          <a:prstGeom prst="rect">
            <a:avLst/>
          </a:prstGeom>
        </p:spPr>
      </p:pic>
      <p:sp>
        <p:nvSpPr>
          <p:cNvPr id="17" name="文字方塊 16">
            <a:extLst>
              <a:ext uri="{FF2B5EF4-FFF2-40B4-BE49-F238E27FC236}">
                <a16:creationId xmlns:a16="http://schemas.microsoft.com/office/drawing/2014/main" id="{DACB0C46-E0D8-4F5A-A246-4D33E0CC38ED}"/>
              </a:ext>
            </a:extLst>
          </p:cNvPr>
          <p:cNvSpPr txBox="1"/>
          <p:nvPr/>
        </p:nvSpPr>
        <p:spPr>
          <a:xfrm>
            <a:off x="733100" y="2571750"/>
            <a:ext cx="4198568" cy="1620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600"/>
              </a:spcBef>
            </a:pPr>
            <a:r>
              <a:rPr lang="zh-TW" altLang="en-US"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提供</a:t>
            </a:r>
            <a:r>
              <a:rPr lang="en-US" altLang="zh-TW"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1</a:t>
            </a:r>
            <a:r>
              <a:rPr lang="zh-TW" altLang="en-US"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埠</a:t>
            </a:r>
            <a:r>
              <a:rPr lang="en-US" altLang="zh-TW"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2.5 GbE </a:t>
            </a:r>
            <a:r>
              <a:rPr lang="zh-TW" altLang="en-US"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高速網路</a:t>
            </a:r>
            <a:endParaRPr lang="zh-TW"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endParaRPr>
          </a:p>
          <a:p>
            <a:pPr>
              <a:lnSpc>
                <a:spcPct val="130000"/>
              </a:lnSpc>
              <a:spcBef>
                <a:spcPts val="600"/>
              </a:spcBef>
            </a:pP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一般</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1GbE </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網速，已滿足不了辦公室基本儲存應用需求，</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TS-AI642 NAS</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除了標配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 x 1GbE</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網路埠外，更替用戶升級了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 x 2.5GbE</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高速網路，有感提升資料傳輸速度。</a:t>
            </a:r>
            <a:endPar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0" name="文字方塊 19">
            <a:extLst>
              <a:ext uri="{FF2B5EF4-FFF2-40B4-BE49-F238E27FC236}">
                <a16:creationId xmlns:a16="http://schemas.microsoft.com/office/drawing/2014/main" id="{6314D60C-0479-441B-9F2E-584E5221FD29}"/>
              </a:ext>
            </a:extLst>
          </p:cNvPr>
          <p:cNvSpPr txBox="1"/>
          <p:nvPr/>
        </p:nvSpPr>
        <p:spPr>
          <a:xfrm>
            <a:off x="2405873" y="2274220"/>
            <a:ext cx="981359" cy="307777"/>
          </a:xfrm>
          <a:prstGeom prst="rect">
            <a:avLst/>
          </a:prstGeom>
          <a:noFill/>
        </p:spPr>
        <p:txBody>
          <a:bodyPr wrap="none" rtlCol="0">
            <a:spAutoFit/>
          </a:bodyPr>
          <a:lstStyle/>
          <a:p>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2 x 1GbE </a:t>
            </a:r>
            <a:endPar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1" name="文字方塊 20">
            <a:extLst>
              <a:ext uri="{FF2B5EF4-FFF2-40B4-BE49-F238E27FC236}">
                <a16:creationId xmlns:a16="http://schemas.microsoft.com/office/drawing/2014/main" id="{6FB0C19E-F8EB-44B0-8AC0-4A3076722B63}"/>
              </a:ext>
            </a:extLst>
          </p:cNvPr>
          <p:cNvSpPr txBox="1"/>
          <p:nvPr/>
        </p:nvSpPr>
        <p:spPr>
          <a:xfrm>
            <a:off x="775071" y="2274220"/>
            <a:ext cx="1130438" cy="307777"/>
          </a:xfrm>
          <a:prstGeom prst="rect">
            <a:avLst/>
          </a:prstGeom>
          <a:noFill/>
        </p:spPr>
        <p:txBody>
          <a:bodyPr wrap="none" rtlCol="0">
            <a:spAutoFit/>
          </a:bodyPr>
          <a:lstStyle/>
          <a:p>
            <a:r>
              <a:rPr lang="en-US" altLang="zh-TW">
                <a:solidFill>
                  <a:schemeClr val="accent6"/>
                </a:solidFill>
                <a:latin typeface="Arial" panose="020B0604020202020204" pitchFamily="34" charset="0"/>
                <a:ea typeface="微軟正黑體" panose="020B0604030504040204" pitchFamily="34" charset="-120"/>
                <a:sym typeface="Arial" panose="020B0604020202020204" pitchFamily="34" charset="0"/>
              </a:rPr>
              <a:t>1 x 2.5GbE </a:t>
            </a:r>
            <a:endParaRPr lang="zh-TW" altLang="en-US">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2" name="加號 21">
            <a:extLst>
              <a:ext uri="{FF2B5EF4-FFF2-40B4-BE49-F238E27FC236}">
                <a16:creationId xmlns:a16="http://schemas.microsoft.com/office/drawing/2014/main" id="{A06FCE4C-59F4-4ABF-81A3-C6E0D447B7F3}"/>
              </a:ext>
            </a:extLst>
          </p:cNvPr>
          <p:cNvSpPr/>
          <p:nvPr/>
        </p:nvSpPr>
        <p:spPr>
          <a:xfrm>
            <a:off x="1919508" y="1621410"/>
            <a:ext cx="330907" cy="307777"/>
          </a:xfrm>
          <a:prstGeom prst="mathPlus">
            <a:avLst/>
          </a:prstGeom>
          <a:solidFill>
            <a:schemeClr val="accent6">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 name="箭號: 彎曲 2">
            <a:extLst>
              <a:ext uri="{FF2B5EF4-FFF2-40B4-BE49-F238E27FC236}">
                <a16:creationId xmlns:a16="http://schemas.microsoft.com/office/drawing/2014/main" id="{67000603-B02D-4617-B1D0-6893D2B0C446}"/>
              </a:ext>
            </a:extLst>
          </p:cNvPr>
          <p:cNvSpPr/>
          <p:nvPr/>
        </p:nvSpPr>
        <p:spPr>
          <a:xfrm rot="19665230">
            <a:off x="5104469" y="1739449"/>
            <a:ext cx="1665171" cy="1554400"/>
          </a:xfrm>
          <a:prstGeom prst="bentArrow">
            <a:avLst>
              <a:gd name="adj1" fmla="val 33669"/>
              <a:gd name="adj2" fmla="val 32741"/>
              <a:gd name="adj3" fmla="val 46020"/>
              <a:gd name="adj4" fmla="val 65389"/>
            </a:avLst>
          </a:prstGeom>
          <a:gradFill>
            <a:gsLst>
              <a:gs pos="543">
                <a:srgbClr val="4FD1FF">
                  <a:alpha val="0"/>
                </a:srgbClr>
              </a:gs>
              <a:gs pos="20000">
                <a:srgbClr val="5DF5F9">
                  <a:alpha val="14000"/>
                </a:srgbClr>
              </a:gs>
              <a:gs pos="96000">
                <a:srgbClr val="34E392"/>
              </a:gs>
              <a:gs pos="85000">
                <a:srgbClr val="43E59C"/>
              </a:gs>
            </a:gsLst>
            <a:lin ang="16800000" scaled="0"/>
          </a:gradFill>
          <a:ln>
            <a:noFill/>
          </a:ln>
          <a:effectLst>
            <a:outerShdw blurRad="177800" dist="38100" dir="5400000" algn="ctr" rotWithShape="0">
              <a:schemeClr val="accent3">
                <a:lumMod val="75000"/>
              </a:schemeClr>
            </a:outerShdw>
            <a:softEdge rad="0"/>
          </a:effectLst>
          <a:scene3d>
            <a:camera prst="orthographicFront"/>
            <a:lightRig rig="threePt" dir="t"/>
          </a:scene3d>
          <a:sp3d prstMaterial="matte"/>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endParaRPr>
          </a:p>
        </p:txBody>
      </p:sp>
      <p:pic>
        <p:nvPicPr>
          <p:cNvPr id="8" name="圖片 7">
            <a:extLst>
              <a:ext uri="{FF2B5EF4-FFF2-40B4-BE49-F238E27FC236}">
                <a16:creationId xmlns:a16="http://schemas.microsoft.com/office/drawing/2014/main" id="{8430982C-CA6A-4ABB-B3F5-A0EDABFDCFB6}"/>
              </a:ext>
            </a:extLst>
          </p:cNvPr>
          <p:cNvPicPr>
            <a:picLocks noChangeAspect="1"/>
          </p:cNvPicPr>
          <p:nvPr/>
        </p:nvPicPr>
        <p:blipFill>
          <a:blip r:embed="rId4"/>
          <a:srcRect/>
          <a:stretch/>
        </p:blipFill>
        <p:spPr>
          <a:xfrm>
            <a:off x="5138275" y="2744853"/>
            <a:ext cx="873355" cy="87335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5" name="圖片 24">
            <a:extLst>
              <a:ext uri="{FF2B5EF4-FFF2-40B4-BE49-F238E27FC236}">
                <a16:creationId xmlns:a16="http://schemas.microsoft.com/office/drawing/2014/main" id="{BA334B77-9331-47D2-B739-51D863B9C2CB}"/>
              </a:ext>
            </a:extLst>
          </p:cNvPr>
          <p:cNvPicPr>
            <a:picLocks noChangeAspect="1"/>
          </p:cNvPicPr>
          <p:nvPr/>
        </p:nvPicPr>
        <p:blipFill>
          <a:blip r:embed="rId5"/>
          <a:stretch>
            <a:fillRect/>
          </a:stretch>
        </p:blipFill>
        <p:spPr>
          <a:xfrm>
            <a:off x="6116959" y="1333433"/>
            <a:ext cx="873355" cy="873355"/>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7" name="文字方塊 26">
            <a:extLst>
              <a:ext uri="{FF2B5EF4-FFF2-40B4-BE49-F238E27FC236}">
                <a16:creationId xmlns:a16="http://schemas.microsoft.com/office/drawing/2014/main" id="{8EA0B58F-6B52-43DE-A802-22F77C5648B0}"/>
              </a:ext>
            </a:extLst>
          </p:cNvPr>
          <p:cNvSpPr txBox="1"/>
          <p:nvPr/>
        </p:nvSpPr>
        <p:spPr>
          <a:xfrm>
            <a:off x="775071" y="4270304"/>
            <a:ext cx="4359983" cy="400110"/>
          </a:xfrm>
          <a:prstGeom prst="rect">
            <a:avLst/>
          </a:prstGeom>
          <a:noFill/>
        </p:spPr>
        <p:txBody>
          <a:bodyPr wrap="square" rtlCol="0">
            <a:spAutoFit/>
          </a:bodyPr>
          <a:lstStyle/>
          <a:p>
            <a:r>
              <a:rPr lang="zh-TW" altLang="en-US" sz="1000" dirty="0">
                <a:solidFill>
                  <a:schemeClr val="accent6"/>
                </a:solidFill>
              </a:rPr>
              <a:t>選購</a:t>
            </a:r>
            <a:r>
              <a:rPr lang="en-US" altLang="zh-TW" sz="1000" dirty="0">
                <a:solidFill>
                  <a:schemeClr val="accent6"/>
                </a:solidFill>
              </a:rPr>
              <a:t>QNAP</a:t>
            </a:r>
            <a:r>
              <a:rPr lang="zh-TW" altLang="en-US" sz="1000" dirty="0">
                <a:solidFill>
                  <a:schemeClr val="accent6"/>
                </a:solidFill>
              </a:rPr>
              <a:t> </a:t>
            </a:r>
            <a:r>
              <a:rPr lang="en-US" altLang="zh-TW" sz="1000" dirty="0">
                <a:solidFill>
                  <a:schemeClr val="accent6"/>
                </a:solidFill>
              </a:rPr>
              <a:t>2.5GbE</a:t>
            </a:r>
            <a:r>
              <a:rPr lang="zh-TW" altLang="en-US" sz="1000" dirty="0">
                <a:solidFill>
                  <a:schemeClr val="accent6"/>
                </a:solidFill>
              </a:rPr>
              <a:t>網路交換器</a:t>
            </a:r>
            <a:endParaRPr lang="en-US" altLang="zh-TW" sz="1000" dirty="0">
              <a:solidFill>
                <a:schemeClr val="accent6"/>
              </a:solidFill>
            </a:endParaRPr>
          </a:p>
          <a:p>
            <a:r>
              <a:rPr lang="en-US" altLang="zh-TW" sz="1000" dirty="0">
                <a:solidFill>
                  <a:schemeClr val="accent6"/>
                </a:solidFill>
              </a:rPr>
              <a:t>https://www.qnap.com/zh-tw/product/series/qsw-2-5gbe-switches</a:t>
            </a:r>
            <a:endParaRPr lang="zh-TW" altLang="en-US" sz="1000" dirty="0">
              <a:solidFill>
                <a:schemeClr val="accent6"/>
              </a:solidFill>
            </a:endParaRPr>
          </a:p>
        </p:txBody>
      </p:sp>
      <p:pic>
        <p:nvPicPr>
          <p:cNvPr id="6" name="圖片 5" descr="一張含有 文字 的圖片&#10;&#10;自動產生的描述">
            <a:extLst>
              <a:ext uri="{FF2B5EF4-FFF2-40B4-BE49-F238E27FC236}">
                <a16:creationId xmlns:a16="http://schemas.microsoft.com/office/drawing/2014/main" id="{2E9E5D1E-BFCC-FAED-28EB-D10081C05D55}"/>
              </a:ext>
            </a:extLst>
          </p:cNvPr>
          <p:cNvPicPr>
            <a:picLocks noChangeAspect="1"/>
          </p:cNvPicPr>
          <p:nvPr/>
        </p:nvPicPr>
        <p:blipFill>
          <a:blip r:embed="rId6"/>
          <a:stretch>
            <a:fillRect/>
          </a:stretch>
        </p:blipFill>
        <p:spPr>
          <a:xfrm>
            <a:off x="6221458" y="44638"/>
            <a:ext cx="8228137" cy="5143500"/>
          </a:xfrm>
          <a:prstGeom prst="rect">
            <a:avLst/>
          </a:prstGeom>
        </p:spPr>
      </p:pic>
      <p:sp>
        <p:nvSpPr>
          <p:cNvPr id="7" name="矩形 6">
            <a:extLst>
              <a:ext uri="{FF2B5EF4-FFF2-40B4-BE49-F238E27FC236}">
                <a16:creationId xmlns:a16="http://schemas.microsoft.com/office/drawing/2014/main" id="{D41A5F0F-5F8D-C300-AAFF-77D4ADF91CB4}"/>
              </a:ext>
            </a:extLst>
          </p:cNvPr>
          <p:cNvSpPr/>
          <p:nvPr/>
        </p:nvSpPr>
        <p:spPr>
          <a:xfrm>
            <a:off x="7844361" y="3027146"/>
            <a:ext cx="487267" cy="560366"/>
          </a:xfrm>
          <a:prstGeom prst="rect">
            <a:avLst/>
          </a:prstGeom>
          <a:solidFill>
            <a:srgbClr val="56DDE4">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9" name="矩形 8">
            <a:extLst>
              <a:ext uri="{FF2B5EF4-FFF2-40B4-BE49-F238E27FC236}">
                <a16:creationId xmlns:a16="http://schemas.microsoft.com/office/drawing/2014/main" id="{ED12D70F-27B3-03F9-C927-17E9A0A62480}"/>
              </a:ext>
            </a:extLst>
          </p:cNvPr>
          <p:cNvSpPr/>
          <p:nvPr/>
        </p:nvSpPr>
        <p:spPr>
          <a:xfrm>
            <a:off x="7414548" y="3638213"/>
            <a:ext cx="776693" cy="497966"/>
          </a:xfrm>
          <a:prstGeom prst="rect">
            <a:avLst/>
          </a:prstGeom>
          <a:solidFill>
            <a:srgbClr val="56DDE4">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0" name="文字方塊 9">
            <a:extLst>
              <a:ext uri="{FF2B5EF4-FFF2-40B4-BE49-F238E27FC236}">
                <a16:creationId xmlns:a16="http://schemas.microsoft.com/office/drawing/2014/main" id="{AC23F693-05BD-2D0F-EE03-8FD7D41A11DB}"/>
              </a:ext>
            </a:extLst>
          </p:cNvPr>
          <p:cNvSpPr txBox="1"/>
          <p:nvPr/>
        </p:nvSpPr>
        <p:spPr>
          <a:xfrm>
            <a:off x="7607507" y="2766529"/>
            <a:ext cx="944381" cy="307777"/>
          </a:xfrm>
          <a:prstGeom prst="rect">
            <a:avLst/>
          </a:prstGeom>
          <a:noFill/>
        </p:spPr>
        <p:txBody>
          <a:bodyPr wrap="square" rtlCol="0">
            <a:spAutoFit/>
          </a:bodyPr>
          <a:lstStyle/>
          <a:p>
            <a:r>
              <a:rPr lang="en-US" altLang="zh-TW" dirty="0"/>
              <a:t>2.5 GbE</a:t>
            </a:r>
            <a:endParaRPr lang="zh-TW" altLang="en-US" dirty="0"/>
          </a:p>
        </p:txBody>
      </p:sp>
      <p:sp>
        <p:nvSpPr>
          <p:cNvPr id="11" name="文字方塊 10">
            <a:extLst>
              <a:ext uri="{FF2B5EF4-FFF2-40B4-BE49-F238E27FC236}">
                <a16:creationId xmlns:a16="http://schemas.microsoft.com/office/drawing/2014/main" id="{3F9D14BC-EA60-36A0-5247-9BA44BD0B0E2}"/>
              </a:ext>
            </a:extLst>
          </p:cNvPr>
          <p:cNvSpPr txBox="1"/>
          <p:nvPr/>
        </p:nvSpPr>
        <p:spPr>
          <a:xfrm>
            <a:off x="7792040" y="4116415"/>
            <a:ext cx="944381" cy="307777"/>
          </a:xfrm>
          <a:prstGeom prst="rect">
            <a:avLst/>
          </a:prstGeom>
          <a:noFill/>
        </p:spPr>
        <p:txBody>
          <a:bodyPr wrap="square" rtlCol="0">
            <a:spAutoFit/>
          </a:bodyPr>
          <a:lstStyle/>
          <a:p>
            <a:r>
              <a:rPr lang="en-US" altLang="zh-TW" dirty="0"/>
              <a:t>1 GbE</a:t>
            </a:r>
            <a:endParaRPr lang="zh-TW" altLang="en-US" dirty="0"/>
          </a:p>
        </p:txBody>
      </p:sp>
      <p:pic>
        <p:nvPicPr>
          <p:cNvPr id="23" name="圖片 22" descr="一張含有 文字, 時鐘 的圖片&#10;&#10;自動產生的描述">
            <a:extLst>
              <a:ext uri="{FF2B5EF4-FFF2-40B4-BE49-F238E27FC236}">
                <a16:creationId xmlns:a16="http://schemas.microsoft.com/office/drawing/2014/main" id="{B75ED92D-B4C8-91A5-5E90-C6DCDDCE963D}"/>
              </a:ext>
            </a:extLst>
          </p:cNvPr>
          <p:cNvPicPr>
            <a:picLocks noChangeAspect="1"/>
          </p:cNvPicPr>
          <p:nvPr/>
        </p:nvPicPr>
        <p:blipFill>
          <a:blip r:embed="rId7"/>
          <a:stretch>
            <a:fillRect/>
          </a:stretch>
        </p:blipFill>
        <p:spPr>
          <a:xfrm>
            <a:off x="846693" y="1307176"/>
            <a:ext cx="941009" cy="967044"/>
          </a:xfrm>
          <a:prstGeom prst="rect">
            <a:avLst/>
          </a:prstGeom>
        </p:spPr>
      </p:pic>
      <p:pic>
        <p:nvPicPr>
          <p:cNvPr id="28" name="圖片 27">
            <a:extLst>
              <a:ext uri="{FF2B5EF4-FFF2-40B4-BE49-F238E27FC236}">
                <a16:creationId xmlns:a16="http://schemas.microsoft.com/office/drawing/2014/main" id="{1CA7BD1A-8ED8-E698-C322-C24906009528}"/>
              </a:ext>
            </a:extLst>
          </p:cNvPr>
          <p:cNvPicPr>
            <a:picLocks noChangeAspect="1"/>
          </p:cNvPicPr>
          <p:nvPr/>
        </p:nvPicPr>
        <p:blipFill>
          <a:blip r:embed="rId8"/>
          <a:stretch>
            <a:fillRect/>
          </a:stretch>
        </p:blipFill>
        <p:spPr>
          <a:xfrm>
            <a:off x="2417916" y="1289756"/>
            <a:ext cx="941009" cy="967044"/>
          </a:xfrm>
          <a:prstGeom prst="rect">
            <a:avLst/>
          </a:prstGeom>
        </p:spPr>
      </p:pic>
    </p:spTree>
    <p:extLst>
      <p:ext uri="{BB962C8B-B14F-4D97-AF65-F5344CB8AC3E}">
        <p14:creationId xmlns:p14="http://schemas.microsoft.com/office/powerpoint/2010/main" val="4263004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62FB5A6-06E8-6EEF-8F7A-E625A36F76C7}"/>
              </a:ext>
            </a:extLst>
          </p:cNvPr>
          <p:cNvSpPr>
            <a:spLocks noGrp="1"/>
          </p:cNvSpPr>
          <p:nvPr>
            <p:ph type="title"/>
          </p:nvPr>
        </p:nvSpPr>
        <p:spPr/>
        <p:txBody>
          <a:bodyPr/>
          <a:lstStyle/>
          <a:p>
            <a:r>
              <a:rPr lang="en-US" altLang="zh-TW" dirty="0">
                <a:latin typeface="+mj-lt"/>
              </a:rPr>
              <a:t>TS-AI642 </a:t>
            </a:r>
            <a:r>
              <a:rPr lang="zh-TW" altLang="en-US" dirty="0"/>
              <a:t>外觀介紹</a:t>
            </a:r>
          </a:p>
        </p:txBody>
      </p:sp>
      <p:pic>
        <p:nvPicPr>
          <p:cNvPr id="6" name="圖片 5" descr="一張含有 文字 的圖片&#10;&#10;自動產生的描述">
            <a:extLst>
              <a:ext uri="{FF2B5EF4-FFF2-40B4-BE49-F238E27FC236}">
                <a16:creationId xmlns:a16="http://schemas.microsoft.com/office/drawing/2014/main" id="{02AC3582-D5E6-0F71-73CD-7A508F660E8D}"/>
              </a:ext>
            </a:extLst>
          </p:cNvPr>
          <p:cNvPicPr>
            <a:picLocks noChangeAspect="1"/>
          </p:cNvPicPr>
          <p:nvPr/>
        </p:nvPicPr>
        <p:blipFill rotWithShape="1">
          <a:blip r:embed="rId3"/>
          <a:srcRect l="10599" t="3086" r="10507" b="3471"/>
          <a:stretch/>
        </p:blipFill>
        <p:spPr>
          <a:xfrm>
            <a:off x="1065264" y="1588906"/>
            <a:ext cx="3470292" cy="2569389"/>
          </a:xfrm>
          <a:prstGeom prst="rect">
            <a:avLst/>
          </a:prstGeom>
          <a:noFill/>
          <a:ln>
            <a:noFill/>
          </a:ln>
        </p:spPr>
      </p:pic>
      <p:pic>
        <p:nvPicPr>
          <p:cNvPr id="8" name="圖片 7" descr="一張含有 文字, 電子用品, 電腦 的圖片&#10;&#10;自動產生的描述">
            <a:extLst>
              <a:ext uri="{FF2B5EF4-FFF2-40B4-BE49-F238E27FC236}">
                <a16:creationId xmlns:a16="http://schemas.microsoft.com/office/drawing/2014/main" id="{8F562340-144A-D88E-980E-52F1A85841A3}"/>
              </a:ext>
            </a:extLst>
          </p:cNvPr>
          <p:cNvPicPr>
            <a:picLocks noChangeAspect="1"/>
          </p:cNvPicPr>
          <p:nvPr/>
        </p:nvPicPr>
        <p:blipFill rotWithShape="1">
          <a:blip r:embed="rId4"/>
          <a:srcRect l="10254" t="2629" r="10232" b="3140"/>
          <a:stretch/>
        </p:blipFill>
        <p:spPr>
          <a:xfrm>
            <a:off x="4550321" y="1541488"/>
            <a:ext cx="3523462" cy="2610219"/>
          </a:xfrm>
          <a:prstGeom prst="rect">
            <a:avLst/>
          </a:prstGeom>
          <a:noFill/>
          <a:ln>
            <a:noFill/>
          </a:ln>
        </p:spPr>
      </p:pic>
      <p:sp>
        <p:nvSpPr>
          <p:cNvPr id="11" name="左中括弧 10">
            <a:extLst>
              <a:ext uri="{FF2B5EF4-FFF2-40B4-BE49-F238E27FC236}">
                <a16:creationId xmlns:a16="http://schemas.microsoft.com/office/drawing/2014/main" id="{585685E5-0443-0BB9-96FA-776EAB08168E}"/>
              </a:ext>
            </a:extLst>
          </p:cNvPr>
          <p:cNvSpPr/>
          <p:nvPr/>
        </p:nvSpPr>
        <p:spPr>
          <a:xfrm>
            <a:off x="1036250" y="2282298"/>
            <a:ext cx="227059" cy="394202"/>
          </a:xfrm>
          <a:prstGeom prst="leftBracket">
            <a:avLst>
              <a:gd name="adj" fmla="val 0"/>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TW" altLang="en-US" sz="1000" b="0" i="0" u="none" strike="noStrike" kern="0" cap="none" spc="0" normalizeH="0" baseline="0" noProof="0">
              <a:ln>
                <a:noFill/>
              </a:ln>
              <a:solidFill>
                <a:schemeClr val="accent6"/>
              </a:solidFill>
              <a:effectLst/>
              <a:uLnTx/>
              <a:uFillTx/>
              <a:latin typeface="+mj-ea"/>
              <a:ea typeface="+mj-ea"/>
              <a:cs typeface="+mn-cs"/>
              <a:sym typeface="Arial"/>
            </a:endParaRPr>
          </a:p>
        </p:txBody>
      </p:sp>
      <p:sp>
        <p:nvSpPr>
          <p:cNvPr id="7" name="矩形: 圓角 6">
            <a:extLst>
              <a:ext uri="{FF2B5EF4-FFF2-40B4-BE49-F238E27FC236}">
                <a16:creationId xmlns:a16="http://schemas.microsoft.com/office/drawing/2014/main" id="{A0ED6C2E-AC41-5636-5943-31E1AA1CBF49}"/>
              </a:ext>
            </a:extLst>
          </p:cNvPr>
          <p:cNvSpPr/>
          <p:nvPr/>
        </p:nvSpPr>
        <p:spPr>
          <a:xfrm>
            <a:off x="4773898" y="2081167"/>
            <a:ext cx="2713529" cy="184402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TW" altLang="en-US" sz="1000" b="0" i="0" u="none" strike="noStrike" kern="0" cap="none" spc="0" normalizeH="0" baseline="0" noProof="0">
              <a:ln>
                <a:noFill/>
              </a:ln>
              <a:solidFill>
                <a:schemeClr val="accent6"/>
              </a:solidFill>
              <a:effectLst/>
              <a:uLnTx/>
              <a:uFillTx/>
              <a:latin typeface="+mj-ea"/>
              <a:ea typeface="+mj-ea"/>
              <a:cs typeface="+mn-cs"/>
              <a:sym typeface="Arial"/>
            </a:endParaRPr>
          </a:p>
        </p:txBody>
      </p:sp>
      <p:pic>
        <p:nvPicPr>
          <p:cNvPr id="15" name="圖片 14" descr="一張含有 文字 的圖片&#10;&#10;自動產生的描述">
            <a:extLst>
              <a:ext uri="{FF2B5EF4-FFF2-40B4-BE49-F238E27FC236}">
                <a16:creationId xmlns:a16="http://schemas.microsoft.com/office/drawing/2014/main" id="{C3A8D62D-1F52-A991-0888-B86BABD093DA}"/>
              </a:ext>
            </a:extLst>
          </p:cNvPr>
          <p:cNvPicPr>
            <a:picLocks noChangeAspect="1"/>
          </p:cNvPicPr>
          <p:nvPr/>
        </p:nvPicPr>
        <p:blipFill rotWithShape="1">
          <a:blip r:embed="rId5"/>
          <a:srcRect l="58856" t="53262" r="16791" b="15728"/>
          <a:stretch/>
        </p:blipFill>
        <p:spPr>
          <a:xfrm>
            <a:off x="4548432" y="1913468"/>
            <a:ext cx="3124883" cy="2238239"/>
          </a:xfrm>
          <a:prstGeom prst="rect">
            <a:avLst/>
          </a:prstGeom>
        </p:spPr>
      </p:pic>
      <p:cxnSp>
        <p:nvCxnSpPr>
          <p:cNvPr id="22" name="直線接點 21">
            <a:extLst>
              <a:ext uri="{FF2B5EF4-FFF2-40B4-BE49-F238E27FC236}">
                <a16:creationId xmlns:a16="http://schemas.microsoft.com/office/drawing/2014/main" id="{8D8E727C-8DD0-4900-7CFA-DD551ECC4760}"/>
              </a:ext>
            </a:extLst>
          </p:cNvPr>
          <p:cNvCxnSpPr>
            <a:cxnSpLocks/>
          </p:cNvCxnSpPr>
          <p:nvPr/>
        </p:nvCxnSpPr>
        <p:spPr>
          <a:xfrm>
            <a:off x="997734" y="2120814"/>
            <a:ext cx="223122"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33" name="文字方塊 32">
            <a:extLst>
              <a:ext uri="{FF2B5EF4-FFF2-40B4-BE49-F238E27FC236}">
                <a16:creationId xmlns:a16="http://schemas.microsoft.com/office/drawing/2014/main" id="{CB698C20-558D-67CF-BB46-EFC56E03C347}"/>
              </a:ext>
            </a:extLst>
          </p:cNvPr>
          <p:cNvSpPr txBox="1"/>
          <p:nvPr/>
        </p:nvSpPr>
        <p:spPr>
          <a:xfrm>
            <a:off x="269672" y="1989495"/>
            <a:ext cx="790994" cy="246221"/>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000" b="0" i="0" u="none" strike="noStrike" kern="0" cap="none" spc="0" normalizeH="0" baseline="0" noProof="0" dirty="0">
                <a:ln>
                  <a:noFill/>
                </a:ln>
                <a:solidFill>
                  <a:srgbClr val="FFFFFF"/>
                </a:solidFill>
                <a:effectLst/>
                <a:uLnTx/>
                <a:uFillTx/>
                <a:latin typeface="+mj-ea"/>
                <a:ea typeface="+mj-ea"/>
                <a:cs typeface="+mn-cs"/>
                <a:sym typeface="Arial"/>
              </a:rPr>
              <a:t>重置按鈕</a:t>
            </a:r>
          </a:p>
        </p:txBody>
      </p:sp>
      <p:cxnSp>
        <p:nvCxnSpPr>
          <p:cNvPr id="34" name="直線接點 33">
            <a:extLst>
              <a:ext uri="{FF2B5EF4-FFF2-40B4-BE49-F238E27FC236}">
                <a16:creationId xmlns:a16="http://schemas.microsoft.com/office/drawing/2014/main" id="{D68E0E5D-955E-4A7F-79A1-549AC3A90259}"/>
              </a:ext>
            </a:extLst>
          </p:cNvPr>
          <p:cNvCxnSpPr>
            <a:cxnSpLocks/>
          </p:cNvCxnSpPr>
          <p:nvPr/>
        </p:nvCxnSpPr>
        <p:spPr>
          <a:xfrm>
            <a:off x="1034178" y="2930973"/>
            <a:ext cx="223122"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35" name="文字方塊 34">
            <a:extLst>
              <a:ext uri="{FF2B5EF4-FFF2-40B4-BE49-F238E27FC236}">
                <a16:creationId xmlns:a16="http://schemas.microsoft.com/office/drawing/2014/main" id="{555E790D-3911-0694-6848-821778543B08}"/>
              </a:ext>
            </a:extLst>
          </p:cNvPr>
          <p:cNvSpPr txBox="1"/>
          <p:nvPr/>
        </p:nvSpPr>
        <p:spPr>
          <a:xfrm>
            <a:off x="-59386" y="2846597"/>
            <a:ext cx="1127551" cy="246221"/>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rgbClr val="FFFFFF"/>
                </a:solidFill>
                <a:effectLst/>
                <a:uLnTx/>
                <a:uFillTx/>
                <a:latin typeface="+mj-ea"/>
                <a:ea typeface="+mj-ea"/>
                <a:cs typeface="+mn-cs"/>
                <a:sym typeface="Arial"/>
              </a:rPr>
              <a:t>USB 3.2 Gen 1</a:t>
            </a:r>
            <a:endParaRPr kumimoji="0" lang="zh-TW" altLang="en-US" sz="1000" b="0" i="0" u="none" strike="noStrike" kern="0" cap="none" spc="0" normalizeH="0" baseline="0" noProof="0" dirty="0">
              <a:ln>
                <a:noFill/>
              </a:ln>
              <a:solidFill>
                <a:srgbClr val="FFFFFF"/>
              </a:solidFill>
              <a:effectLst/>
              <a:uLnTx/>
              <a:uFillTx/>
              <a:latin typeface="+mj-ea"/>
              <a:ea typeface="+mj-ea"/>
              <a:cs typeface="+mn-cs"/>
              <a:sym typeface="Arial"/>
            </a:endParaRPr>
          </a:p>
        </p:txBody>
      </p:sp>
      <p:sp>
        <p:nvSpPr>
          <p:cNvPr id="36" name="矩形 35">
            <a:extLst>
              <a:ext uri="{FF2B5EF4-FFF2-40B4-BE49-F238E27FC236}">
                <a16:creationId xmlns:a16="http://schemas.microsoft.com/office/drawing/2014/main" id="{ADC8E54F-69E3-0061-992A-0261B1D5FDFB}"/>
              </a:ext>
            </a:extLst>
          </p:cNvPr>
          <p:cNvSpPr/>
          <p:nvPr/>
        </p:nvSpPr>
        <p:spPr>
          <a:xfrm>
            <a:off x="1220856" y="3108207"/>
            <a:ext cx="300337" cy="276029"/>
          </a:xfrm>
          <a:prstGeom prst="rect">
            <a:avLst/>
          </a:prstGeom>
          <a:noFill/>
          <a:ln w="19050">
            <a:solidFill>
              <a:srgbClr val="80F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latin typeface="+mj-ea"/>
              <a:ea typeface="+mj-ea"/>
            </a:endParaRPr>
          </a:p>
        </p:txBody>
      </p:sp>
      <p:cxnSp>
        <p:nvCxnSpPr>
          <p:cNvPr id="37" name="直線接點 36">
            <a:extLst>
              <a:ext uri="{FF2B5EF4-FFF2-40B4-BE49-F238E27FC236}">
                <a16:creationId xmlns:a16="http://schemas.microsoft.com/office/drawing/2014/main" id="{194E0AAC-F0EE-8F1B-1314-CD34A52FCBA3}"/>
              </a:ext>
            </a:extLst>
          </p:cNvPr>
          <p:cNvCxnSpPr>
            <a:cxnSpLocks/>
          </p:cNvCxnSpPr>
          <p:nvPr/>
        </p:nvCxnSpPr>
        <p:spPr>
          <a:xfrm>
            <a:off x="1034178" y="3205989"/>
            <a:ext cx="223122"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38" name="文字方塊 37">
            <a:extLst>
              <a:ext uri="{FF2B5EF4-FFF2-40B4-BE49-F238E27FC236}">
                <a16:creationId xmlns:a16="http://schemas.microsoft.com/office/drawing/2014/main" id="{92716C60-C5B4-E836-EBA2-B4B0EB945B97}"/>
              </a:ext>
            </a:extLst>
          </p:cNvPr>
          <p:cNvSpPr txBox="1"/>
          <p:nvPr/>
        </p:nvSpPr>
        <p:spPr>
          <a:xfrm>
            <a:off x="-23152" y="3121613"/>
            <a:ext cx="1091317" cy="246221"/>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rPr>
              <a:t>2 x USB 2.0</a:t>
            </a:r>
            <a:endParaRPr kumimoji="0" lang="zh-TW" altLang="en-US" sz="1000" b="0" i="0" u="none" strike="noStrike" kern="0" cap="none" spc="0" normalizeH="0" baseline="0" noProof="0" dirty="0">
              <a:ln>
                <a:noFill/>
              </a:ln>
              <a:solidFill>
                <a:schemeClr val="accent6"/>
              </a:solidFill>
              <a:effectLst/>
              <a:uLnTx/>
              <a:uFillTx/>
              <a:latin typeface="+mj-ea"/>
              <a:ea typeface="+mj-ea"/>
              <a:cs typeface="+mn-cs"/>
              <a:sym typeface="Arial"/>
            </a:endParaRPr>
          </a:p>
        </p:txBody>
      </p:sp>
      <p:sp>
        <p:nvSpPr>
          <p:cNvPr id="41" name="矩形 40">
            <a:extLst>
              <a:ext uri="{FF2B5EF4-FFF2-40B4-BE49-F238E27FC236}">
                <a16:creationId xmlns:a16="http://schemas.microsoft.com/office/drawing/2014/main" id="{E404763E-5334-11FF-6F40-8A492C4BF777}"/>
              </a:ext>
            </a:extLst>
          </p:cNvPr>
          <p:cNvSpPr/>
          <p:nvPr/>
        </p:nvSpPr>
        <p:spPr>
          <a:xfrm>
            <a:off x="1220856" y="3433971"/>
            <a:ext cx="414184" cy="276029"/>
          </a:xfrm>
          <a:prstGeom prst="rect">
            <a:avLst/>
          </a:prstGeom>
          <a:noFill/>
          <a:ln w="19050">
            <a:solidFill>
              <a:srgbClr val="80F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latin typeface="+mj-ea"/>
              <a:ea typeface="+mj-ea"/>
            </a:endParaRPr>
          </a:p>
        </p:txBody>
      </p:sp>
      <p:cxnSp>
        <p:nvCxnSpPr>
          <p:cNvPr id="42" name="直線接點 41">
            <a:extLst>
              <a:ext uri="{FF2B5EF4-FFF2-40B4-BE49-F238E27FC236}">
                <a16:creationId xmlns:a16="http://schemas.microsoft.com/office/drawing/2014/main" id="{E8B354F4-7A19-FBEB-7E9E-9CF4B2EA17CB}"/>
              </a:ext>
            </a:extLst>
          </p:cNvPr>
          <p:cNvCxnSpPr>
            <a:cxnSpLocks/>
          </p:cNvCxnSpPr>
          <p:nvPr/>
        </p:nvCxnSpPr>
        <p:spPr>
          <a:xfrm>
            <a:off x="1034178" y="3531753"/>
            <a:ext cx="223122"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43" name="文字方塊 42">
            <a:extLst>
              <a:ext uri="{FF2B5EF4-FFF2-40B4-BE49-F238E27FC236}">
                <a16:creationId xmlns:a16="http://schemas.microsoft.com/office/drawing/2014/main" id="{EA1FC196-C85F-B095-DA0B-8567C89477EC}"/>
              </a:ext>
            </a:extLst>
          </p:cNvPr>
          <p:cNvSpPr txBox="1"/>
          <p:nvPr/>
        </p:nvSpPr>
        <p:spPr>
          <a:xfrm>
            <a:off x="-23152" y="3447377"/>
            <a:ext cx="1091317" cy="246221"/>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rPr>
              <a:t>2 x 1 GbE</a:t>
            </a:r>
          </a:p>
        </p:txBody>
      </p:sp>
      <p:sp>
        <p:nvSpPr>
          <p:cNvPr id="44" name="文字方塊 43">
            <a:extLst>
              <a:ext uri="{FF2B5EF4-FFF2-40B4-BE49-F238E27FC236}">
                <a16:creationId xmlns:a16="http://schemas.microsoft.com/office/drawing/2014/main" id="{25CA5493-2A9B-1815-7E67-0E539B231461}"/>
              </a:ext>
            </a:extLst>
          </p:cNvPr>
          <p:cNvSpPr txBox="1"/>
          <p:nvPr/>
        </p:nvSpPr>
        <p:spPr>
          <a:xfrm>
            <a:off x="264478" y="2348594"/>
            <a:ext cx="790994" cy="246221"/>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rgbClr val="FFFFFF"/>
                </a:solidFill>
                <a:effectLst/>
                <a:uLnTx/>
                <a:uFillTx/>
                <a:latin typeface="+mj-ea"/>
                <a:ea typeface="+mj-ea"/>
                <a:cs typeface="+mn-cs"/>
                <a:sym typeface="Arial"/>
              </a:rPr>
              <a:t>2 x HDMI</a:t>
            </a:r>
          </a:p>
        </p:txBody>
      </p:sp>
      <p:cxnSp>
        <p:nvCxnSpPr>
          <p:cNvPr id="45" name="直線接點 44">
            <a:extLst>
              <a:ext uri="{FF2B5EF4-FFF2-40B4-BE49-F238E27FC236}">
                <a16:creationId xmlns:a16="http://schemas.microsoft.com/office/drawing/2014/main" id="{EEC5414A-0C61-9DCB-E887-74E97C9BD39D}"/>
              </a:ext>
            </a:extLst>
          </p:cNvPr>
          <p:cNvCxnSpPr>
            <a:cxnSpLocks/>
          </p:cNvCxnSpPr>
          <p:nvPr/>
        </p:nvCxnSpPr>
        <p:spPr>
          <a:xfrm>
            <a:off x="997734" y="3858625"/>
            <a:ext cx="312841"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46" name="文字方塊 45">
            <a:extLst>
              <a:ext uri="{FF2B5EF4-FFF2-40B4-BE49-F238E27FC236}">
                <a16:creationId xmlns:a16="http://schemas.microsoft.com/office/drawing/2014/main" id="{B98D2E9F-E137-9EC6-FA10-419075EB2111}"/>
              </a:ext>
            </a:extLst>
          </p:cNvPr>
          <p:cNvSpPr txBox="1"/>
          <p:nvPr/>
        </p:nvSpPr>
        <p:spPr>
          <a:xfrm>
            <a:off x="-59386" y="3741119"/>
            <a:ext cx="1127551" cy="246221"/>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000" b="0" i="0" u="none" strike="noStrike" kern="0" cap="none" spc="0" normalizeH="0" baseline="0" noProof="0" dirty="0">
                <a:ln>
                  <a:noFill/>
                </a:ln>
                <a:solidFill>
                  <a:srgbClr val="FFFFFF"/>
                </a:solidFill>
                <a:effectLst/>
                <a:uLnTx/>
                <a:uFillTx/>
                <a:latin typeface="+mj-ea"/>
                <a:ea typeface="+mj-ea"/>
                <a:cs typeface="+mn-cs"/>
                <a:sym typeface="Arial"/>
              </a:rPr>
              <a:t>電源輸入孔</a:t>
            </a:r>
            <a:endParaRPr kumimoji="0" lang="en-US" altLang="zh-TW" sz="1000" b="0" i="0" u="none" strike="noStrike" kern="0" cap="none" spc="0" normalizeH="0" baseline="0" noProof="0" dirty="0">
              <a:ln>
                <a:noFill/>
              </a:ln>
              <a:solidFill>
                <a:srgbClr val="FFFFFF"/>
              </a:solidFill>
              <a:effectLst/>
              <a:uLnTx/>
              <a:uFillTx/>
              <a:latin typeface="+mj-ea"/>
              <a:ea typeface="+mj-ea"/>
              <a:cs typeface="+mn-cs"/>
              <a:sym typeface="Arial"/>
            </a:endParaRPr>
          </a:p>
        </p:txBody>
      </p:sp>
      <p:cxnSp>
        <p:nvCxnSpPr>
          <p:cNvPr id="49" name="接點: 肘形 48">
            <a:extLst>
              <a:ext uri="{FF2B5EF4-FFF2-40B4-BE49-F238E27FC236}">
                <a16:creationId xmlns:a16="http://schemas.microsoft.com/office/drawing/2014/main" id="{419617CE-6543-E0B8-AB9A-8AE3BBCC65DC}"/>
              </a:ext>
            </a:extLst>
          </p:cNvPr>
          <p:cNvCxnSpPr>
            <a:cxnSpLocks/>
            <a:endCxn id="51" idx="0"/>
          </p:cNvCxnSpPr>
          <p:nvPr/>
        </p:nvCxnSpPr>
        <p:spPr>
          <a:xfrm rot="16200000" flipH="1">
            <a:off x="1142968" y="3686432"/>
            <a:ext cx="1014632" cy="120004"/>
          </a:xfrm>
          <a:prstGeom prst="bentConnector3">
            <a:avLst>
              <a:gd name="adj1" fmla="val 368"/>
            </a:avLst>
          </a:prstGeom>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51" name="文字方塊 50">
            <a:extLst>
              <a:ext uri="{FF2B5EF4-FFF2-40B4-BE49-F238E27FC236}">
                <a16:creationId xmlns:a16="http://schemas.microsoft.com/office/drawing/2014/main" id="{3F62165A-EE26-4F41-4DBF-AD1C358CCD55}"/>
              </a:ext>
            </a:extLst>
          </p:cNvPr>
          <p:cNvSpPr txBox="1"/>
          <p:nvPr/>
        </p:nvSpPr>
        <p:spPr>
          <a:xfrm>
            <a:off x="1289681" y="4253750"/>
            <a:ext cx="841209" cy="24622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rgbClr val="FFFFFF"/>
                </a:solidFill>
                <a:effectLst/>
                <a:uLnTx/>
                <a:uFillTx/>
                <a:latin typeface="+mj-ea"/>
                <a:ea typeface="+mj-ea"/>
                <a:cs typeface="+mn-cs"/>
                <a:sym typeface="Arial"/>
              </a:rPr>
              <a:t>2.5 GbE</a:t>
            </a:r>
          </a:p>
        </p:txBody>
      </p:sp>
      <p:sp>
        <p:nvSpPr>
          <p:cNvPr id="54" name="文字方塊 53">
            <a:extLst>
              <a:ext uri="{FF2B5EF4-FFF2-40B4-BE49-F238E27FC236}">
                <a16:creationId xmlns:a16="http://schemas.microsoft.com/office/drawing/2014/main" id="{A5F197EF-7018-B5BE-5D31-EA6D3292E817}"/>
              </a:ext>
            </a:extLst>
          </p:cNvPr>
          <p:cNvSpPr txBox="1"/>
          <p:nvPr/>
        </p:nvSpPr>
        <p:spPr>
          <a:xfrm>
            <a:off x="1961346" y="4253750"/>
            <a:ext cx="1391330" cy="24622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000" b="0" i="0" u="none" strike="noStrike" kern="0" cap="none" spc="0" normalizeH="0" baseline="0" noProof="0" dirty="0">
                <a:ln>
                  <a:noFill/>
                </a:ln>
                <a:solidFill>
                  <a:srgbClr val="FFFFFF"/>
                </a:solidFill>
                <a:effectLst/>
                <a:uLnTx/>
                <a:uFillTx/>
                <a:latin typeface="+mj-ea"/>
                <a:ea typeface="+mj-ea"/>
                <a:cs typeface="+mn-cs"/>
                <a:sym typeface="Arial"/>
              </a:rPr>
              <a:t>安全鎖</a:t>
            </a:r>
          </a:p>
        </p:txBody>
      </p:sp>
      <p:cxnSp>
        <p:nvCxnSpPr>
          <p:cNvPr id="56" name="接點: 肘形 55">
            <a:extLst>
              <a:ext uri="{FF2B5EF4-FFF2-40B4-BE49-F238E27FC236}">
                <a16:creationId xmlns:a16="http://schemas.microsoft.com/office/drawing/2014/main" id="{836DEE20-E758-04BE-0B96-545E90D0491B}"/>
              </a:ext>
            </a:extLst>
          </p:cNvPr>
          <p:cNvCxnSpPr>
            <a:cxnSpLocks/>
            <a:endCxn id="54" idx="0"/>
          </p:cNvCxnSpPr>
          <p:nvPr/>
        </p:nvCxnSpPr>
        <p:spPr>
          <a:xfrm rot="16200000" flipH="1">
            <a:off x="2130287" y="3727026"/>
            <a:ext cx="537640" cy="515808"/>
          </a:xfrm>
          <a:prstGeom prst="bentConnector3">
            <a:avLst>
              <a:gd name="adj1" fmla="val 50000"/>
            </a:avLst>
          </a:prstGeom>
          <a:ln w="19050">
            <a:solidFill>
              <a:srgbClr val="80FCFF"/>
            </a:solidFill>
          </a:ln>
        </p:spPr>
        <p:style>
          <a:lnRef idx="1">
            <a:schemeClr val="accent1"/>
          </a:lnRef>
          <a:fillRef idx="0">
            <a:schemeClr val="accent1"/>
          </a:fillRef>
          <a:effectRef idx="0">
            <a:schemeClr val="accent1"/>
          </a:effectRef>
          <a:fontRef idx="minor">
            <a:schemeClr val="tx1"/>
          </a:fontRef>
        </p:style>
      </p:cxnSp>
      <p:cxnSp>
        <p:nvCxnSpPr>
          <p:cNvPr id="61" name="直線接點 60">
            <a:extLst>
              <a:ext uri="{FF2B5EF4-FFF2-40B4-BE49-F238E27FC236}">
                <a16:creationId xmlns:a16="http://schemas.microsoft.com/office/drawing/2014/main" id="{2EF4EB77-AFA0-A2A3-D4B6-022A41A10F6F}"/>
              </a:ext>
            </a:extLst>
          </p:cNvPr>
          <p:cNvCxnSpPr>
            <a:cxnSpLocks/>
          </p:cNvCxnSpPr>
          <p:nvPr/>
        </p:nvCxnSpPr>
        <p:spPr>
          <a:xfrm>
            <a:off x="1861852" y="1517544"/>
            <a:ext cx="0" cy="461215"/>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63" name="文字方塊 62">
            <a:extLst>
              <a:ext uri="{FF2B5EF4-FFF2-40B4-BE49-F238E27FC236}">
                <a16:creationId xmlns:a16="http://schemas.microsoft.com/office/drawing/2014/main" id="{B291CB4A-2E92-4BA3-A974-213ACAE95DFF}"/>
              </a:ext>
            </a:extLst>
          </p:cNvPr>
          <p:cNvSpPr txBox="1"/>
          <p:nvPr/>
        </p:nvSpPr>
        <p:spPr>
          <a:xfrm>
            <a:off x="1034178" y="1246571"/>
            <a:ext cx="1582460" cy="246221"/>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nl-NL" altLang="zh-TW" sz="1000" b="0" i="0" u="none" strike="noStrike" kern="0" cap="none" spc="0" normalizeH="0" baseline="0" noProof="0" dirty="0">
                <a:ln>
                  <a:noFill/>
                </a:ln>
                <a:solidFill>
                  <a:srgbClr val="FFFFFF"/>
                </a:solidFill>
                <a:effectLst/>
                <a:uLnTx/>
                <a:uFillTx/>
                <a:latin typeface="+mj-ea"/>
                <a:ea typeface="+mj-ea"/>
                <a:cs typeface="+mn-cs"/>
                <a:sym typeface="Arial"/>
              </a:rPr>
              <a:t>PCIe Gen 3 x2 </a:t>
            </a:r>
            <a:r>
              <a:rPr kumimoji="0" lang="zh-TW" altLang="en-US" sz="1000" b="0" i="0" u="none" strike="noStrike" kern="0" cap="none" spc="0" normalizeH="0" baseline="0" noProof="0" dirty="0">
                <a:ln>
                  <a:noFill/>
                </a:ln>
                <a:solidFill>
                  <a:srgbClr val="FFFFFF"/>
                </a:solidFill>
                <a:effectLst/>
                <a:uLnTx/>
                <a:uFillTx/>
                <a:latin typeface="+mj-ea"/>
                <a:ea typeface="+mj-ea"/>
                <a:cs typeface="+mn-cs"/>
                <a:sym typeface="Arial"/>
              </a:rPr>
              <a:t>擴充槽</a:t>
            </a:r>
            <a:endParaRPr kumimoji="0" lang="nl-NL" altLang="zh-TW" sz="1000" b="0" i="0" u="none" strike="noStrike" kern="0" cap="none" spc="0" normalizeH="0" baseline="0" noProof="0" dirty="0">
              <a:ln>
                <a:noFill/>
              </a:ln>
              <a:solidFill>
                <a:srgbClr val="FFFFFF"/>
              </a:solidFill>
              <a:effectLst/>
              <a:uLnTx/>
              <a:uFillTx/>
              <a:latin typeface="+mj-ea"/>
              <a:ea typeface="+mj-ea"/>
              <a:cs typeface="+mn-cs"/>
              <a:sym typeface="Arial"/>
            </a:endParaRPr>
          </a:p>
        </p:txBody>
      </p:sp>
      <p:sp>
        <p:nvSpPr>
          <p:cNvPr id="68" name="矩形 67">
            <a:extLst>
              <a:ext uri="{FF2B5EF4-FFF2-40B4-BE49-F238E27FC236}">
                <a16:creationId xmlns:a16="http://schemas.microsoft.com/office/drawing/2014/main" id="{99FE597F-C3A7-48D9-2584-42E3844B39EB}"/>
              </a:ext>
            </a:extLst>
          </p:cNvPr>
          <p:cNvSpPr/>
          <p:nvPr/>
        </p:nvSpPr>
        <p:spPr>
          <a:xfrm>
            <a:off x="7746725" y="2511748"/>
            <a:ext cx="207180" cy="664428"/>
          </a:xfrm>
          <a:prstGeom prst="rect">
            <a:avLst/>
          </a:prstGeom>
          <a:noFill/>
          <a:ln w="19050">
            <a:solidFill>
              <a:srgbClr val="80F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latin typeface="+mj-ea"/>
              <a:ea typeface="+mj-ea"/>
            </a:endParaRPr>
          </a:p>
        </p:txBody>
      </p:sp>
      <p:cxnSp>
        <p:nvCxnSpPr>
          <p:cNvPr id="69" name="直線接點 68">
            <a:extLst>
              <a:ext uri="{FF2B5EF4-FFF2-40B4-BE49-F238E27FC236}">
                <a16:creationId xmlns:a16="http://schemas.microsoft.com/office/drawing/2014/main" id="{2A315B9E-B881-1550-73A6-E94B902D3925}"/>
              </a:ext>
            </a:extLst>
          </p:cNvPr>
          <p:cNvCxnSpPr>
            <a:cxnSpLocks/>
            <a:stCxn id="68" idx="3"/>
          </p:cNvCxnSpPr>
          <p:nvPr/>
        </p:nvCxnSpPr>
        <p:spPr>
          <a:xfrm>
            <a:off x="7953905" y="2843962"/>
            <a:ext cx="159026"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70" name="文字方塊 69">
            <a:extLst>
              <a:ext uri="{FF2B5EF4-FFF2-40B4-BE49-F238E27FC236}">
                <a16:creationId xmlns:a16="http://schemas.microsoft.com/office/drawing/2014/main" id="{4903C11E-ACF2-CAA7-9CCA-0BA53A878366}"/>
              </a:ext>
            </a:extLst>
          </p:cNvPr>
          <p:cNvSpPr txBox="1"/>
          <p:nvPr/>
        </p:nvSpPr>
        <p:spPr>
          <a:xfrm>
            <a:off x="8048477" y="2706475"/>
            <a:ext cx="877409" cy="24622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rPr>
              <a:t>HDD (1 – 6)</a:t>
            </a:r>
          </a:p>
        </p:txBody>
      </p:sp>
      <p:cxnSp>
        <p:nvCxnSpPr>
          <p:cNvPr id="71" name="直線接點 70">
            <a:extLst>
              <a:ext uri="{FF2B5EF4-FFF2-40B4-BE49-F238E27FC236}">
                <a16:creationId xmlns:a16="http://schemas.microsoft.com/office/drawing/2014/main" id="{4230026D-D404-4769-ED19-3865965944FE}"/>
              </a:ext>
            </a:extLst>
          </p:cNvPr>
          <p:cNvCxnSpPr>
            <a:cxnSpLocks/>
          </p:cNvCxnSpPr>
          <p:nvPr/>
        </p:nvCxnSpPr>
        <p:spPr>
          <a:xfrm>
            <a:off x="7853439" y="3524009"/>
            <a:ext cx="223122"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72" name="文字方塊 71">
            <a:extLst>
              <a:ext uri="{FF2B5EF4-FFF2-40B4-BE49-F238E27FC236}">
                <a16:creationId xmlns:a16="http://schemas.microsoft.com/office/drawing/2014/main" id="{3C8DE2B7-A87E-FCB1-7F1A-7FDAB73A9FC3}"/>
              </a:ext>
            </a:extLst>
          </p:cNvPr>
          <p:cNvSpPr txBox="1"/>
          <p:nvPr/>
        </p:nvSpPr>
        <p:spPr>
          <a:xfrm>
            <a:off x="8048477" y="3400898"/>
            <a:ext cx="1045787" cy="24622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rPr>
              <a:t>USB 3.2 Gen 1</a:t>
            </a:r>
          </a:p>
        </p:txBody>
      </p:sp>
      <p:cxnSp>
        <p:nvCxnSpPr>
          <p:cNvPr id="77" name="直線接點 76">
            <a:extLst>
              <a:ext uri="{FF2B5EF4-FFF2-40B4-BE49-F238E27FC236}">
                <a16:creationId xmlns:a16="http://schemas.microsoft.com/office/drawing/2014/main" id="{CB153ECE-CC1F-3E39-6FB6-7DC5F3BB997A}"/>
              </a:ext>
            </a:extLst>
          </p:cNvPr>
          <p:cNvCxnSpPr>
            <a:cxnSpLocks/>
          </p:cNvCxnSpPr>
          <p:nvPr/>
        </p:nvCxnSpPr>
        <p:spPr>
          <a:xfrm>
            <a:off x="7853439" y="3844630"/>
            <a:ext cx="223122"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78" name="文字方塊 77">
            <a:extLst>
              <a:ext uri="{FF2B5EF4-FFF2-40B4-BE49-F238E27FC236}">
                <a16:creationId xmlns:a16="http://schemas.microsoft.com/office/drawing/2014/main" id="{B2C8EE94-06D6-D210-543C-3D33CB76CCBB}"/>
              </a:ext>
            </a:extLst>
          </p:cNvPr>
          <p:cNvSpPr txBox="1"/>
          <p:nvPr/>
        </p:nvSpPr>
        <p:spPr>
          <a:xfrm>
            <a:off x="8048477" y="3721519"/>
            <a:ext cx="1045787" cy="24622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rPr>
              <a:t>USB </a:t>
            </a:r>
            <a:r>
              <a:rPr kumimoji="0" lang="zh-TW" altLang="en-US" sz="1000" b="0" i="0" u="none" strike="noStrike" kern="0" cap="none" spc="0" normalizeH="0" baseline="0" noProof="0" dirty="0">
                <a:ln>
                  <a:noFill/>
                </a:ln>
                <a:solidFill>
                  <a:schemeClr val="accent6"/>
                </a:solidFill>
                <a:effectLst/>
                <a:uLnTx/>
                <a:uFillTx/>
                <a:latin typeface="+mj-ea"/>
                <a:ea typeface="+mj-ea"/>
                <a:cs typeface="+mn-cs"/>
                <a:sym typeface="Arial"/>
              </a:rPr>
              <a:t>單鍵備份</a:t>
            </a:r>
            <a:endPar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endParaRPr>
          </a:p>
        </p:txBody>
      </p:sp>
      <p:cxnSp>
        <p:nvCxnSpPr>
          <p:cNvPr id="79" name="直線接點 78">
            <a:extLst>
              <a:ext uri="{FF2B5EF4-FFF2-40B4-BE49-F238E27FC236}">
                <a16:creationId xmlns:a16="http://schemas.microsoft.com/office/drawing/2014/main" id="{D51DFB18-76F8-5243-162C-7AE012F53A51}"/>
              </a:ext>
            </a:extLst>
          </p:cNvPr>
          <p:cNvCxnSpPr>
            <a:cxnSpLocks/>
          </p:cNvCxnSpPr>
          <p:nvPr/>
        </p:nvCxnSpPr>
        <p:spPr>
          <a:xfrm>
            <a:off x="6115030" y="3868563"/>
            <a:ext cx="0" cy="395126"/>
          </a:xfrm>
          <a:prstGeom prst="line">
            <a:avLst/>
          </a:prstGeom>
          <a:noFill/>
          <a:ln w="19050">
            <a:solidFill>
              <a:srgbClr val="80FCFF">
                <a:alpha val="50000"/>
              </a:srgbClr>
            </a:solidFill>
          </a:ln>
        </p:spPr>
        <p:style>
          <a:lnRef idx="1">
            <a:schemeClr val="accent1"/>
          </a:lnRef>
          <a:fillRef idx="0">
            <a:schemeClr val="accent1"/>
          </a:fillRef>
          <a:effectRef idx="0">
            <a:schemeClr val="accent1"/>
          </a:effectRef>
          <a:fontRef idx="minor">
            <a:schemeClr val="tx1"/>
          </a:fontRef>
        </p:style>
      </p:cxnSp>
      <p:sp>
        <p:nvSpPr>
          <p:cNvPr id="80" name="文字方塊 79">
            <a:extLst>
              <a:ext uri="{FF2B5EF4-FFF2-40B4-BE49-F238E27FC236}">
                <a16:creationId xmlns:a16="http://schemas.microsoft.com/office/drawing/2014/main" id="{5B427518-B664-6578-1A35-016BB9C4A58A}"/>
              </a:ext>
            </a:extLst>
          </p:cNvPr>
          <p:cNvSpPr txBox="1"/>
          <p:nvPr/>
        </p:nvSpPr>
        <p:spPr>
          <a:xfrm>
            <a:off x="4845708" y="4273628"/>
            <a:ext cx="2435297"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zh-TW" altLang="en-US" sz="1000" dirty="0">
                <a:solidFill>
                  <a:schemeClr val="accent6"/>
                </a:solidFill>
                <a:latin typeface="+mj-ea"/>
                <a:ea typeface="+mj-ea"/>
                <a:cs typeface="+mn-cs"/>
              </a:rPr>
              <a:t>磁碟插槽，支援</a:t>
            </a:r>
            <a:r>
              <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rPr>
              <a:t> SATA 2.5” SSD / 2.5” HDD / 3.5” HDD</a:t>
            </a:r>
            <a:endParaRPr kumimoji="0" lang="zh-TW" altLang="en-US" sz="1000" b="0" i="0" u="none" strike="noStrike" kern="0" cap="none" spc="0" normalizeH="0" baseline="0" noProof="0" dirty="0">
              <a:ln>
                <a:noFill/>
              </a:ln>
              <a:solidFill>
                <a:schemeClr val="accent6"/>
              </a:solidFill>
              <a:effectLst/>
              <a:uLnTx/>
              <a:uFillTx/>
              <a:latin typeface="+mj-ea"/>
              <a:ea typeface="+mj-ea"/>
              <a:cs typeface="+mn-cs"/>
              <a:sym typeface="Arial"/>
            </a:endParaRPr>
          </a:p>
        </p:txBody>
      </p:sp>
      <p:sp>
        <p:nvSpPr>
          <p:cNvPr id="81" name="矩形 80">
            <a:extLst>
              <a:ext uri="{FF2B5EF4-FFF2-40B4-BE49-F238E27FC236}">
                <a16:creationId xmlns:a16="http://schemas.microsoft.com/office/drawing/2014/main" id="{050B4DB6-CA54-F37F-4A60-7024A693D0CC}"/>
              </a:ext>
            </a:extLst>
          </p:cNvPr>
          <p:cNvSpPr/>
          <p:nvPr/>
        </p:nvSpPr>
        <p:spPr>
          <a:xfrm>
            <a:off x="4653130" y="2119163"/>
            <a:ext cx="2923800" cy="1739461"/>
          </a:xfrm>
          <a:prstGeom prst="rect">
            <a:avLst/>
          </a:prstGeom>
          <a:noFill/>
          <a:ln w="19050">
            <a:solidFill>
              <a:srgbClr val="80FC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000">
              <a:latin typeface="+mj-ea"/>
              <a:ea typeface="+mj-ea"/>
            </a:endParaRPr>
          </a:p>
        </p:txBody>
      </p:sp>
      <p:cxnSp>
        <p:nvCxnSpPr>
          <p:cNvPr id="87" name="直線接點 86">
            <a:extLst>
              <a:ext uri="{FF2B5EF4-FFF2-40B4-BE49-F238E27FC236}">
                <a16:creationId xmlns:a16="http://schemas.microsoft.com/office/drawing/2014/main" id="{132AC5EB-9F8F-38C2-4BE6-08DCAF81F8CC}"/>
              </a:ext>
            </a:extLst>
          </p:cNvPr>
          <p:cNvCxnSpPr>
            <a:cxnSpLocks/>
          </p:cNvCxnSpPr>
          <p:nvPr/>
        </p:nvCxnSpPr>
        <p:spPr>
          <a:xfrm>
            <a:off x="7953905" y="2462161"/>
            <a:ext cx="159026"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88" name="文字方塊 87">
            <a:extLst>
              <a:ext uri="{FF2B5EF4-FFF2-40B4-BE49-F238E27FC236}">
                <a16:creationId xmlns:a16="http://schemas.microsoft.com/office/drawing/2014/main" id="{1C03C373-772B-2DBB-8B36-40553F3C2487}"/>
              </a:ext>
            </a:extLst>
          </p:cNvPr>
          <p:cNvSpPr txBox="1"/>
          <p:nvPr/>
        </p:nvSpPr>
        <p:spPr>
          <a:xfrm>
            <a:off x="8048477" y="2324674"/>
            <a:ext cx="877409" cy="24622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rPr>
              <a:t>USB</a:t>
            </a:r>
            <a:r>
              <a:rPr kumimoji="0" lang="zh-TW" altLang="en-US" sz="1000" b="0" i="0" u="none" strike="noStrike" kern="0" cap="none" spc="0" normalizeH="0" baseline="0" noProof="0" dirty="0">
                <a:ln>
                  <a:noFill/>
                </a:ln>
                <a:solidFill>
                  <a:schemeClr val="accent6"/>
                </a:solidFill>
                <a:effectLst/>
                <a:uLnTx/>
                <a:uFillTx/>
                <a:latin typeface="+mj-ea"/>
                <a:ea typeface="+mj-ea"/>
                <a:cs typeface="+mn-cs"/>
                <a:sym typeface="Arial"/>
              </a:rPr>
              <a:t>指示燈</a:t>
            </a:r>
            <a:endPar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endParaRPr>
          </a:p>
        </p:txBody>
      </p:sp>
      <p:cxnSp>
        <p:nvCxnSpPr>
          <p:cNvPr id="89" name="接點: 肘形 88">
            <a:extLst>
              <a:ext uri="{FF2B5EF4-FFF2-40B4-BE49-F238E27FC236}">
                <a16:creationId xmlns:a16="http://schemas.microsoft.com/office/drawing/2014/main" id="{840A2161-D84F-E601-682E-DC8290B5700A}"/>
              </a:ext>
            </a:extLst>
          </p:cNvPr>
          <p:cNvCxnSpPr>
            <a:cxnSpLocks/>
          </p:cNvCxnSpPr>
          <p:nvPr/>
        </p:nvCxnSpPr>
        <p:spPr>
          <a:xfrm flipV="1">
            <a:off x="7935634" y="2246784"/>
            <a:ext cx="177297" cy="97357"/>
          </a:xfrm>
          <a:prstGeom prst="bentConnector3">
            <a:avLst>
              <a:gd name="adj1" fmla="val 50000"/>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92" name="文字方塊 91">
            <a:extLst>
              <a:ext uri="{FF2B5EF4-FFF2-40B4-BE49-F238E27FC236}">
                <a16:creationId xmlns:a16="http://schemas.microsoft.com/office/drawing/2014/main" id="{E01AC59C-E28D-7CB3-4FCD-33FE04726F30}"/>
              </a:ext>
            </a:extLst>
          </p:cNvPr>
          <p:cNvSpPr txBox="1"/>
          <p:nvPr/>
        </p:nvSpPr>
        <p:spPr>
          <a:xfrm>
            <a:off x="8048477" y="2127164"/>
            <a:ext cx="877409" cy="24622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000" b="0" i="0" u="none" strike="noStrike" kern="0" cap="none" spc="0" normalizeH="0" baseline="0" noProof="0" dirty="0">
                <a:ln>
                  <a:noFill/>
                </a:ln>
                <a:solidFill>
                  <a:schemeClr val="accent6"/>
                </a:solidFill>
                <a:effectLst/>
                <a:uLnTx/>
                <a:uFillTx/>
                <a:latin typeface="+mj-ea"/>
                <a:ea typeface="+mj-ea"/>
                <a:cs typeface="+mn-cs"/>
                <a:sym typeface="Arial"/>
              </a:rPr>
              <a:t>網路指示燈</a:t>
            </a:r>
            <a:endPar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endParaRPr>
          </a:p>
        </p:txBody>
      </p:sp>
      <p:sp>
        <p:nvSpPr>
          <p:cNvPr id="93" name="文字方塊 92">
            <a:extLst>
              <a:ext uri="{FF2B5EF4-FFF2-40B4-BE49-F238E27FC236}">
                <a16:creationId xmlns:a16="http://schemas.microsoft.com/office/drawing/2014/main" id="{4BA6BE33-D46E-79B1-6FBA-52654B1A6425}"/>
              </a:ext>
            </a:extLst>
          </p:cNvPr>
          <p:cNvSpPr txBox="1"/>
          <p:nvPr/>
        </p:nvSpPr>
        <p:spPr>
          <a:xfrm>
            <a:off x="8048477" y="1942498"/>
            <a:ext cx="877409" cy="24622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000" b="0" i="0" u="none" strike="noStrike" kern="0" cap="none" spc="0" normalizeH="0" baseline="0" noProof="0" dirty="0">
                <a:ln>
                  <a:noFill/>
                </a:ln>
                <a:solidFill>
                  <a:schemeClr val="accent6"/>
                </a:solidFill>
                <a:effectLst/>
                <a:uLnTx/>
                <a:uFillTx/>
                <a:latin typeface="+mj-ea"/>
                <a:ea typeface="+mj-ea"/>
                <a:cs typeface="+mn-cs"/>
                <a:sym typeface="Arial"/>
              </a:rPr>
              <a:t>狀態燈</a:t>
            </a:r>
            <a:endPar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endParaRPr>
          </a:p>
        </p:txBody>
      </p:sp>
      <p:cxnSp>
        <p:nvCxnSpPr>
          <p:cNvPr id="94" name="接點: 肘形 93">
            <a:extLst>
              <a:ext uri="{FF2B5EF4-FFF2-40B4-BE49-F238E27FC236}">
                <a16:creationId xmlns:a16="http://schemas.microsoft.com/office/drawing/2014/main" id="{5DB763B4-BF08-EEF2-87EA-3642E9A44768}"/>
              </a:ext>
            </a:extLst>
          </p:cNvPr>
          <p:cNvCxnSpPr>
            <a:cxnSpLocks/>
          </p:cNvCxnSpPr>
          <p:nvPr/>
        </p:nvCxnSpPr>
        <p:spPr>
          <a:xfrm flipV="1">
            <a:off x="7935634" y="2096541"/>
            <a:ext cx="177297" cy="97357"/>
          </a:xfrm>
          <a:prstGeom prst="bentConnector3">
            <a:avLst>
              <a:gd name="adj1" fmla="val 1416"/>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cxnSp>
        <p:nvCxnSpPr>
          <p:cNvPr id="96" name="直線接點 95">
            <a:extLst>
              <a:ext uri="{FF2B5EF4-FFF2-40B4-BE49-F238E27FC236}">
                <a16:creationId xmlns:a16="http://schemas.microsoft.com/office/drawing/2014/main" id="{C2FD2A0F-EDCD-3034-B77F-E57A25CDD598}"/>
              </a:ext>
            </a:extLst>
          </p:cNvPr>
          <p:cNvCxnSpPr>
            <a:cxnSpLocks/>
          </p:cNvCxnSpPr>
          <p:nvPr/>
        </p:nvCxnSpPr>
        <p:spPr>
          <a:xfrm>
            <a:off x="7853439" y="1920109"/>
            <a:ext cx="259492" cy="0"/>
          </a:xfrm>
          <a:prstGeom prst="line">
            <a:avLst/>
          </a:prstGeom>
          <a:noFill/>
          <a:ln w="19050">
            <a:solidFill>
              <a:srgbClr val="80FCFF"/>
            </a:solidFill>
          </a:ln>
        </p:spPr>
        <p:style>
          <a:lnRef idx="1">
            <a:schemeClr val="accent1"/>
          </a:lnRef>
          <a:fillRef idx="0">
            <a:schemeClr val="accent1"/>
          </a:fillRef>
          <a:effectRef idx="0">
            <a:schemeClr val="accent1"/>
          </a:effectRef>
          <a:fontRef idx="minor">
            <a:schemeClr val="tx1"/>
          </a:fontRef>
        </p:style>
      </p:cxnSp>
      <p:sp>
        <p:nvSpPr>
          <p:cNvPr id="97" name="文字方塊 96">
            <a:extLst>
              <a:ext uri="{FF2B5EF4-FFF2-40B4-BE49-F238E27FC236}">
                <a16:creationId xmlns:a16="http://schemas.microsoft.com/office/drawing/2014/main" id="{3EEEA7B2-23B5-852C-C66F-EC9D9B5F35E3}"/>
              </a:ext>
            </a:extLst>
          </p:cNvPr>
          <p:cNvSpPr txBox="1"/>
          <p:nvPr/>
        </p:nvSpPr>
        <p:spPr>
          <a:xfrm>
            <a:off x="8048477" y="1782622"/>
            <a:ext cx="1002756" cy="24622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000" b="0" i="0" u="none" strike="noStrike" kern="0" cap="none" spc="0" normalizeH="0" baseline="0" noProof="0" dirty="0">
                <a:ln>
                  <a:noFill/>
                </a:ln>
                <a:solidFill>
                  <a:schemeClr val="accent6"/>
                </a:solidFill>
                <a:effectLst/>
                <a:uLnTx/>
                <a:uFillTx/>
                <a:latin typeface="+mj-ea"/>
                <a:ea typeface="+mj-ea"/>
                <a:cs typeface="+mn-cs"/>
                <a:sym typeface="Arial"/>
              </a:rPr>
              <a:t>電源按鈕</a:t>
            </a:r>
            <a:endParaRPr kumimoji="0" lang="en-US" altLang="zh-TW" sz="1000" b="0" i="0" u="none" strike="noStrike" kern="0" cap="none" spc="0" normalizeH="0" baseline="0" noProof="0" dirty="0">
              <a:ln>
                <a:noFill/>
              </a:ln>
              <a:solidFill>
                <a:schemeClr val="accent6"/>
              </a:solidFill>
              <a:effectLst/>
              <a:uLnTx/>
              <a:uFillTx/>
              <a:latin typeface="+mj-ea"/>
              <a:ea typeface="+mj-ea"/>
              <a:cs typeface="+mn-cs"/>
              <a:sym typeface="Arial"/>
            </a:endParaRPr>
          </a:p>
        </p:txBody>
      </p:sp>
    </p:spTree>
    <p:extLst>
      <p:ext uri="{BB962C8B-B14F-4D97-AF65-F5344CB8AC3E}">
        <p14:creationId xmlns:p14="http://schemas.microsoft.com/office/powerpoint/2010/main" val="1180217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圓角 30">
            <a:extLst>
              <a:ext uri="{FF2B5EF4-FFF2-40B4-BE49-F238E27FC236}">
                <a16:creationId xmlns:a16="http://schemas.microsoft.com/office/drawing/2014/main" id="{D0186D7A-9AAD-7DF5-1B7C-3EFE96E70055}"/>
              </a:ext>
            </a:extLst>
          </p:cNvPr>
          <p:cNvSpPr/>
          <p:nvPr/>
        </p:nvSpPr>
        <p:spPr>
          <a:xfrm>
            <a:off x="839685" y="3366263"/>
            <a:ext cx="5469348" cy="1668665"/>
          </a:xfrm>
          <a:prstGeom prst="roundRect">
            <a:avLst>
              <a:gd name="adj" fmla="val 13082"/>
            </a:avLst>
          </a:prstGeom>
          <a:solidFill>
            <a:schemeClr val="accent6">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bg1"/>
              </a:solidFill>
            </a:endParaRPr>
          </a:p>
        </p:txBody>
      </p:sp>
      <p:sp>
        <p:nvSpPr>
          <p:cNvPr id="30" name="矩形: 圓角 29">
            <a:extLst>
              <a:ext uri="{FF2B5EF4-FFF2-40B4-BE49-F238E27FC236}">
                <a16:creationId xmlns:a16="http://schemas.microsoft.com/office/drawing/2014/main" id="{5C244980-A965-B423-09C0-EDFFC4840518}"/>
              </a:ext>
            </a:extLst>
          </p:cNvPr>
          <p:cNvSpPr/>
          <p:nvPr/>
        </p:nvSpPr>
        <p:spPr>
          <a:xfrm>
            <a:off x="839685" y="1327573"/>
            <a:ext cx="5469348" cy="3703265"/>
          </a:xfrm>
          <a:prstGeom prst="roundRect">
            <a:avLst>
              <a:gd name="adj" fmla="val 5618"/>
            </a:avLst>
          </a:prstGeom>
          <a:noFill/>
          <a:ln>
            <a:solidFill>
              <a:schemeClr val="accent6">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標題 1">
            <a:extLst>
              <a:ext uri="{FF2B5EF4-FFF2-40B4-BE49-F238E27FC236}">
                <a16:creationId xmlns:a16="http://schemas.microsoft.com/office/drawing/2014/main" id="{376632C8-BE2B-6F8D-4D3C-30E26EB1340C}"/>
              </a:ext>
            </a:extLst>
          </p:cNvPr>
          <p:cNvSpPr>
            <a:spLocks noGrp="1"/>
          </p:cNvSpPr>
          <p:nvPr>
            <p:ph type="title"/>
          </p:nvPr>
        </p:nvSpPr>
        <p:spPr/>
        <p:txBody>
          <a:bodyPr/>
          <a:lstStyle/>
          <a:p>
            <a:r>
              <a:rPr lang="en-US" altLang="zh-TW" dirty="0">
                <a:latin typeface="+mj-lt"/>
                <a:ea typeface="微軟正黑體"/>
              </a:rPr>
              <a:t>QVR</a:t>
            </a:r>
            <a:r>
              <a:rPr lang="zh-TW" altLang="en-US" dirty="0">
                <a:latin typeface="+mj-lt"/>
                <a:ea typeface="微軟正黑體"/>
              </a:rPr>
              <a:t> </a:t>
            </a:r>
            <a:r>
              <a:rPr lang="en-US" altLang="zh-TW" dirty="0">
                <a:latin typeface="+mj-lt"/>
                <a:ea typeface="微軟正黑體"/>
              </a:rPr>
              <a:t>AI </a:t>
            </a:r>
            <a:r>
              <a:rPr lang="zh-TW" altLang="en-US" dirty="0">
                <a:latin typeface="微軟正黑體"/>
                <a:ea typeface="微軟正黑體"/>
              </a:rPr>
              <a:t>監控相關軟體</a:t>
            </a:r>
          </a:p>
        </p:txBody>
      </p:sp>
      <p:pic>
        <p:nvPicPr>
          <p:cNvPr id="4" name="Picture 10">
            <a:extLst>
              <a:ext uri="{FF2B5EF4-FFF2-40B4-BE49-F238E27FC236}">
                <a16:creationId xmlns:a16="http://schemas.microsoft.com/office/drawing/2014/main" id="{8EE3E3A2-D07E-EE2A-34E5-697B6AC889C4}"/>
              </a:ext>
            </a:extLst>
          </p:cNvPr>
          <p:cNvPicPr>
            <a:picLocks noChangeAspect="1" noChangeArrowheads="1"/>
          </p:cNvPicPr>
          <p:nvPr/>
        </p:nvPicPr>
        <p:blipFill>
          <a:blip r:embed="rId3"/>
          <a:srcRect/>
          <a:stretch/>
        </p:blipFill>
        <p:spPr bwMode="auto">
          <a:xfrm>
            <a:off x="3751217" y="1505304"/>
            <a:ext cx="762000" cy="762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2">
            <a:extLst>
              <a:ext uri="{FF2B5EF4-FFF2-40B4-BE49-F238E27FC236}">
                <a16:creationId xmlns:a16="http://schemas.microsoft.com/office/drawing/2014/main" id="{12F3029D-ACB7-AF82-FAA7-3C5ADE2A5CE5}"/>
              </a:ext>
            </a:extLst>
          </p:cNvPr>
          <p:cNvPicPr>
            <a:picLocks noChangeAspect="1" noChangeArrowheads="1"/>
          </p:cNvPicPr>
          <p:nvPr/>
        </p:nvPicPr>
        <p:blipFill>
          <a:blip r:embed="rId4"/>
          <a:srcRect/>
          <a:stretch/>
        </p:blipFill>
        <p:spPr bwMode="auto">
          <a:xfrm>
            <a:off x="1034178" y="1505304"/>
            <a:ext cx="762000" cy="762000"/>
          </a:xfrm>
          <a:prstGeom prst="rect">
            <a:avLst/>
          </a:prstGeom>
          <a:noFill/>
          <a:extLst>
            <a:ext uri="{909E8E84-426E-40DD-AFC4-6F175D3DCCD1}">
              <a14:hiddenFill xmlns:a14="http://schemas.microsoft.com/office/drawing/2010/main">
                <a:solidFill>
                  <a:srgbClr val="FFFFFF"/>
                </a:solidFill>
              </a14:hiddenFill>
            </a:ext>
          </a:extLst>
        </p:spPr>
      </p:pic>
      <p:sp>
        <p:nvSpPr>
          <p:cNvPr id="6" name="文字方塊 5">
            <a:extLst>
              <a:ext uri="{FF2B5EF4-FFF2-40B4-BE49-F238E27FC236}">
                <a16:creationId xmlns:a16="http://schemas.microsoft.com/office/drawing/2014/main" id="{0DDE6B50-73EE-9588-4A68-687823A6AC7C}"/>
              </a:ext>
            </a:extLst>
          </p:cNvPr>
          <p:cNvSpPr txBox="1"/>
          <p:nvPr/>
        </p:nvSpPr>
        <p:spPr>
          <a:xfrm>
            <a:off x="4572000" y="1547750"/>
            <a:ext cx="1668379" cy="677108"/>
          </a:xfrm>
          <a:prstGeom prst="rect">
            <a:avLst/>
          </a:prstGeom>
          <a:noFill/>
        </p:spPr>
        <p:txBody>
          <a:bodyPr wrap="square" rtlCol="0">
            <a:spAutoFit/>
          </a:bodyPr>
          <a:lstStyle/>
          <a:p>
            <a:r>
              <a:rPr lang="en-US" altLang="zh-TW" b="1" dirty="0">
                <a:solidFill>
                  <a:schemeClr val="accent6"/>
                </a:solidFill>
              </a:rPr>
              <a:t>QVR</a:t>
            </a:r>
            <a:r>
              <a:rPr lang="zh-TW" altLang="en-US" b="1" dirty="0">
                <a:solidFill>
                  <a:schemeClr val="accent6"/>
                </a:solidFill>
              </a:rPr>
              <a:t> </a:t>
            </a:r>
            <a:r>
              <a:rPr lang="en-US" altLang="zh-TW" b="1" dirty="0">
                <a:solidFill>
                  <a:schemeClr val="accent6"/>
                </a:solidFill>
              </a:rPr>
              <a:t>Pro</a:t>
            </a:r>
          </a:p>
          <a:p>
            <a:r>
              <a:rPr lang="zh-TW" altLang="en-US" sz="1200" dirty="0">
                <a:solidFill>
                  <a:schemeClr val="accent6"/>
                </a:solidFill>
              </a:rPr>
              <a:t>專為企業用戶設計，支援錄影備援</a:t>
            </a:r>
          </a:p>
        </p:txBody>
      </p:sp>
      <p:sp>
        <p:nvSpPr>
          <p:cNvPr id="7" name="文字方塊 6">
            <a:extLst>
              <a:ext uri="{FF2B5EF4-FFF2-40B4-BE49-F238E27FC236}">
                <a16:creationId xmlns:a16="http://schemas.microsoft.com/office/drawing/2014/main" id="{75CC3A5A-3D16-AF52-D10F-7395DA56D531}"/>
              </a:ext>
            </a:extLst>
          </p:cNvPr>
          <p:cNvSpPr txBox="1"/>
          <p:nvPr/>
        </p:nvSpPr>
        <p:spPr>
          <a:xfrm>
            <a:off x="1871349" y="1547750"/>
            <a:ext cx="1668379" cy="677108"/>
          </a:xfrm>
          <a:prstGeom prst="rect">
            <a:avLst/>
          </a:prstGeom>
          <a:noFill/>
        </p:spPr>
        <p:txBody>
          <a:bodyPr wrap="square" rtlCol="0">
            <a:spAutoFit/>
          </a:bodyPr>
          <a:lstStyle/>
          <a:p>
            <a:r>
              <a:rPr lang="en-US" altLang="zh-TW" b="1" dirty="0">
                <a:solidFill>
                  <a:schemeClr val="accent6"/>
                </a:solidFill>
              </a:rPr>
              <a:t>QVR</a:t>
            </a:r>
            <a:r>
              <a:rPr lang="zh-TW" altLang="en-US" b="1" dirty="0">
                <a:solidFill>
                  <a:schemeClr val="accent6"/>
                </a:solidFill>
              </a:rPr>
              <a:t> </a:t>
            </a:r>
            <a:r>
              <a:rPr lang="en-US" altLang="zh-TW" b="1" dirty="0">
                <a:solidFill>
                  <a:schemeClr val="accent6"/>
                </a:solidFill>
              </a:rPr>
              <a:t>Elite</a:t>
            </a:r>
          </a:p>
          <a:p>
            <a:r>
              <a:rPr lang="zh-TW" altLang="en-US" sz="1200" dirty="0">
                <a:solidFill>
                  <a:schemeClr val="accent6"/>
                </a:solidFill>
              </a:rPr>
              <a:t>家庭中小企業首選訂閱制監控系統</a:t>
            </a:r>
          </a:p>
        </p:txBody>
      </p:sp>
      <p:pic>
        <p:nvPicPr>
          <p:cNvPr id="8" name="Picture 2">
            <a:extLst>
              <a:ext uri="{FF2B5EF4-FFF2-40B4-BE49-F238E27FC236}">
                <a16:creationId xmlns:a16="http://schemas.microsoft.com/office/drawing/2014/main" id="{219DB266-62FC-CF88-B902-CEE3D4630845}"/>
              </a:ext>
            </a:extLst>
          </p:cNvPr>
          <p:cNvPicPr>
            <a:picLocks noChangeAspect="1" noChangeArrowheads="1"/>
          </p:cNvPicPr>
          <p:nvPr/>
        </p:nvPicPr>
        <p:blipFill>
          <a:blip r:embed="rId5"/>
          <a:srcRect/>
          <a:stretch/>
        </p:blipFill>
        <p:spPr bwMode="auto">
          <a:xfrm>
            <a:off x="3751217" y="2429380"/>
            <a:ext cx="762000" cy="762000"/>
          </a:xfrm>
          <a:prstGeom prst="rect">
            <a:avLst/>
          </a:prstGeom>
          <a:noFill/>
          <a:extLst>
            <a:ext uri="{909E8E84-426E-40DD-AFC4-6F175D3DCCD1}">
              <a14:hiddenFill xmlns:a14="http://schemas.microsoft.com/office/drawing/2010/main">
                <a:solidFill>
                  <a:srgbClr val="FFFFFF"/>
                </a:solidFill>
              </a14:hiddenFill>
            </a:ext>
          </a:extLst>
        </p:spPr>
      </p:pic>
      <p:sp>
        <p:nvSpPr>
          <p:cNvPr id="10" name="文字方塊 9">
            <a:extLst>
              <a:ext uri="{FF2B5EF4-FFF2-40B4-BE49-F238E27FC236}">
                <a16:creationId xmlns:a16="http://schemas.microsoft.com/office/drawing/2014/main" id="{2B4445D4-2129-84E0-96D0-9B165D30239B}"/>
              </a:ext>
            </a:extLst>
          </p:cNvPr>
          <p:cNvSpPr txBox="1"/>
          <p:nvPr/>
        </p:nvSpPr>
        <p:spPr>
          <a:xfrm>
            <a:off x="4588387" y="2471826"/>
            <a:ext cx="1668379" cy="677108"/>
          </a:xfrm>
          <a:prstGeom prst="rect">
            <a:avLst/>
          </a:prstGeom>
          <a:noFill/>
        </p:spPr>
        <p:txBody>
          <a:bodyPr wrap="square" rtlCol="0">
            <a:spAutoFit/>
          </a:bodyPr>
          <a:lstStyle/>
          <a:p>
            <a:r>
              <a:rPr lang="en-US" altLang="zh-TW" b="1" dirty="0">
                <a:solidFill>
                  <a:schemeClr val="accent6"/>
                </a:solidFill>
              </a:rPr>
              <a:t>QVR</a:t>
            </a:r>
            <a:r>
              <a:rPr lang="zh-TW" altLang="en-US" b="1" dirty="0">
                <a:solidFill>
                  <a:schemeClr val="accent6"/>
                </a:solidFill>
              </a:rPr>
              <a:t> </a:t>
            </a:r>
            <a:r>
              <a:rPr lang="en-US" altLang="zh-TW" b="1" dirty="0">
                <a:solidFill>
                  <a:schemeClr val="accent6"/>
                </a:solidFill>
              </a:rPr>
              <a:t>Face Insight</a:t>
            </a:r>
            <a:br>
              <a:rPr lang="en-US" altLang="zh-TW" dirty="0">
                <a:solidFill>
                  <a:schemeClr val="accent6"/>
                </a:solidFill>
              </a:rPr>
            </a:br>
            <a:r>
              <a:rPr lang="en-US" altLang="zh-TW" sz="1200" dirty="0">
                <a:solidFill>
                  <a:schemeClr val="accent6"/>
                </a:solidFill>
              </a:rPr>
              <a:t>AI</a:t>
            </a:r>
            <a:r>
              <a:rPr lang="zh-TW" altLang="en-US" sz="1200" dirty="0">
                <a:solidFill>
                  <a:schemeClr val="accent6"/>
                </a:solidFill>
              </a:rPr>
              <a:t>人臉辨識，應用於門禁與打卡</a:t>
            </a:r>
            <a:endParaRPr lang="zh-TW" altLang="en-US" dirty="0">
              <a:solidFill>
                <a:schemeClr val="accent6"/>
              </a:solidFill>
            </a:endParaRPr>
          </a:p>
        </p:txBody>
      </p:sp>
      <p:pic>
        <p:nvPicPr>
          <p:cNvPr id="11" name="Picture 14">
            <a:extLst>
              <a:ext uri="{FF2B5EF4-FFF2-40B4-BE49-F238E27FC236}">
                <a16:creationId xmlns:a16="http://schemas.microsoft.com/office/drawing/2014/main" id="{6418717B-1B1F-E1E8-104F-20F0A3B4CB3A}"/>
              </a:ext>
            </a:extLst>
          </p:cNvPr>
          <p:cNvPicPr>
            <a:picLocks noChangeAspect="1" noChangeArrowheads="1"/>
          </p:cNvPicPr>
          <p:nvPr/>
        </p:nvPicPr>
        <p:blipFill>
          <a:blip r:embed="rId6"/>
          <a:srcRect/>
          <a:stretch/>
        </p:blipFill>
        <p:spPr bwMode="auto">
          <a:xfrm>
            <a:off x="1034178" y="2429380"/>
            <a:ext cx="762000" cy="762000"/>
          </a:xfrm>
          <a:prstGeom prst="rect">
            <a:avLst/>
          </a:prstGeom>
          <a:noFill/>
          <a:extLst>
            <a:ext uri="{909E8E84-426E-40DD-AFC4-6F175D3DCCD1}">
              <a14:hiddenFill xmlns:a14="http://schemas.microsoft.com/office/drawing/2010/main">
                <a:solidFill>
                  <a:srgbClr val="FFFFFF"/>
                </a:solidFill>
              </a14:hiddenFill>
            </a:ext>
          </a:extLst>
        </p:spPr>
      </p:pic>
      <p:sp>
        <p:nvSpPr>
          <p:cNvPr id="12" name="文字方塊 11">
            <a:extLst>
              <a:ext uri="{FF2B5EF4-FFF2-40B4-BE49-F238E27FC236}">
                <a16:creationId xmlns:a16="http://schemas.microsoft.com/office/drawing/2014/main" id="{EA332BE8-640D-9AD9-E097-CDB0A9027C4D}"/>
              </a:ext>
            </a:extLst>
          </p:cNvPr>
          <p:cNvSpPr txBox="1"/>
          <p:nvPr/>
        </p:nvSpPr>
        <p:spPr>
          <a:xfrm>
            <a:off x="1871349" y="2471826"/>
            <a:ext cx="1856324" cy="677108"/>
          </a:xfrm>
          <a:prstGeom prst="rect">
            <a:avLst/>
          </a:prstGeom>
          <a:noFill/>
        </p:spPr>
        <p:txBody>
          <a:bodyPr wrap="square" rtlCol="0">
            <a:spAutoFit/>
          </a:bodyPr>
          <a:lstStyle/>
          <a:p>
            <a:r>
              <a:rPr lang="en-US" altLang="zh-TW" b="1" dirty="0">
                <a:solidFill>
                  <a:schemeClr val="accent6"/>
                </a:solidFill>
              </a:rPr>
              <a:t>QVR</a:t>
            </a:r>
            <a:r>
              <a:rPr lang="zh-TW" altLang="en-US" b="1" dirty="0">
                <a:solidFill>
                  <a:schemeClr val="accent6"/>
                </a:solidFill>
              </a:rPr>
              <a:t> </a:t>
            </a:r>
            <a:r>
              <a:rPr lang="en-US" altLang="zh-TW" b="1" dirty="0">
                <a:solidFill>
                  <a:schemeClr val="accent6"/>
                </a:solidFill>
              </a:rPr>
              <a:t>Human</a:t>
            </a:r>
          </a:p>
          <a:p>
            <a:r>
              <a:rPr lang="zh-TW" altLang="en-US" sz="1200" dirty="0">
                <a:solidFill>
                  <a:schemeClr val="accent6"/>
                </a:solidFill>
              </a:rPr>
              <a:t>透過監控統計人流資料，優化營運效率</a:t>
            </a:r>
          </a:p>
        </p:txBody>
      </p:sp>
      <p:sp>
        <p:nvSpPr>
          <p:cNvPr id="14" name="文字方塊 13">
            <a:extLst>
              <a:ext uri="{FF2B5EF4-FFF2-40B4-BE49-F238E27FC236}">
                <a16:creationId xmlns:a16="http://schemas.microsoft.com/office/drawing/2014/main" id="{206596B0-B1D8-8AE9-CB8C-A44970C98117}"/>
              </a:ext>
            </a:extLst>
          </p:cNvPr>
          <p:cNvSpPr txBox="1"/>
          <p:nvPr/>
        </p:nvSpPr>
        <p:spPr>
          <a:xfrm>
            <a:off x="6565158" y="2809784"/>
            <a:ext cx="2319654" cy="1169551"/>
          </a:xfrm>
          <a:prstGeom prst="rect">
            <a:avLst/>
          </a:prstGeom>
          <a:noFill/>
        </p:spPr>
        <p:txBody>
          <a:bodyPr wrap="square" rtlCol="0">
            <a:spAutoFit/>
          </a:bodyPr>
          <a:lstStyle/>
          <a:p>
            <a:r>
              <a:rPr lang="en-US" altLang="zh-TW" b="1" dirty="0">
                <a:solidFill>
                  <a:schemeClr val="accent6"/>
                </a:solidFill>
              </a:rPr>
              <a:t>QVR</a:t>
            </a:r>
            <a:r>
              <a:rPr lang="zh-TW" altLang="en-US" b="1" dirty="0">
                <a:solidFill>
                  <a:schemeClr val="accent6"/>
                </a:solidFill>
              </a:rPr>
              <a:t> </a:t>
            </a:r>
            <a:r>
              <a:rPr lang="en-US" altLang="zh-TW" b="1" dirty="0">
                <a:solidFill>
                  <a:schemeClr val="accent6"/>
                </a:solidFill>
              </a:rPr>
              <a:t>Pro</a:t>
            </a:r>
            <a:r>
              <a:rPr lang="zh-TW" altLang="en-US" b="1" dirty="0">
                <a:solidFill>
                  <a:schemeClr val="accent6"/>
                </a:solidFill>
              </a:rPr>
              <a:t> </a:t>
            </a:r>
            <a:r>
              <a:rPr lang="en-US" altLang="zh-TW" b="1" dirty="0">
                <a:solidFill>
                  <a:schemeClr val="accent6"/>
                </a:solidFill>
              </a:rPr>
              <a:t>Client</a:t>
            </a:r>
          </a:p>
          <a:p>
            <a:r>
              <a:rPr lang="zh-TW" altLang="en-US" dirty="0">
                <a:solidFill>
                  <a:schemeClr val="accent6"/>
                </a:solidFill>
              </a:rPr>
              <a:t>適用於個人電腦 </a:t>
            </a:r>
            <a:r>
              <a:rPr lang="en-US" altLang="zh-TW" dirty="0">
                <a:solidFill>
                  <a:schemeClr val="accent6"/>
                </a:solidFill>
              </a:rPr>
              <a:t>(Windows, MAC)</a:t>
            </a:r>
            <a:r>
              <a:rPr lang="zh-TW" altLang="en-US" dirty="0">
                <a:solidFill>
                  <a:schemeClr val="accent6"/>
                </a:solidFill>
              </a:rPr>
              <a:t>，或行動裝置</a:t>
            </a:r>
            <a:r>
              <a:rPr lang="en-US" altLang="zh-TW" dirty="0">
                <a:solidFill>
                  <a:schemeClr val="accent6"/>
                </a:solidFill>
              </a:rPr>
              <a:t>(Android,</a:t>
            </a:r>
            <a:r>
              <a:rPr lang="zh-TW" altLang="en-US" dirty="0">
                <a:solidFill>
                  <a:schemeClr val="accent6"/>
                </a:solidFill>
              </a:rPr>
              <a:t> </a:t>
            </a:r>
            <a:r>
              <a:rPr lang="en-US" altLang="zh-TW" dirty="0">
                <a:solidFill>
                  <a:schemeClr val="accent6"/>
                </a:solidFill>
              </a:rPr>
              <a:t>iOS)</a:t>
            </a:r>
            <a:r>
              <a:rPr lang="zh-TW" altLang="en-US" dirty="0">
                <a:solidFill>
                  <a:schemeClr val="accent6"/>
                </a:solidFill>
              </a:rPr>
              <a:t>各種版本上即時監看</a:t>
            </a:r>
          </a:p>
        </p:txBody>
      </p:sp>
      <p:sp>
        <p:nvSpPr>
          <p:cNvPr id="16" name="文字方塊 15">
            <a:extLst>
              <a:ext uri="{FF2B5EF4-FFF2-40B4-BE49-F238E27FC236}">
                <a16:creationId xmlns:a16="http://schemas.microsoft.com/office/drawing/2014/main" id="{73DF9626-CBD8-3EAD-72A1-55F2B7F40EE9}"/>
              </a:ext>
            </a:extLst>
          </p:cNvPr>
          <p:cNvSpPr txBox="1"/>
          <p:nvPr/>
        </p:nvSpPr>
        <p:spPr>
          <a:xfrm>
            <a:off x="4577103" y="3947230"/>
            <a:ext cx="1679664" cy="815608"/>
          </a:xfrm>
          <a:prstGeom prst="rect">
            <a:avLst/>
          </a:prstGeom>
          <a:noFill/>
        </p:spPr>
        <p:txBody>
          <a:bodyPr wrap="square" rtlCol="0">
            <a:spAutoFit/>
          </a:bodyPr>
          <a:lstStyle/>
          <a:p>
            <a:r>
              <a:rPr lang="en-US" altLang="zh-TW" dirty="0">
                <a:solidFill>
                  <a:schemeClr val="bg1"/>
                </a:solidFill>
              </a:rPr>
              <a:t>QVR Smart Client</a:t>
            </a:r>
          </a:p>
          <a:p>
            <a:r>
              <a:rPr lang="zh-TW" altLang="en-US" sz="1100" dirty="0">
                <a:solidFill>
                  <a:schemeClr val="bg1"/>
                </a:solidFill>
              </a:rPr>
              <a:t>透過</a:t>
            </a:r>
            <a:r>
              <a:rPr lang="en-US" altLang="zh-TW" sz="1100" dirty="0">
                <a:solidFill>
                  <a:schemeClr val="bg1"/>
                </a:solidFill>
              </a:rPr>
              <a:t>QNAP</a:t>
            </a:r>
            <a:r>
              <a:rPr lang="zh-TW" altLang="en-US" sz="1100" dirty="0">
                <a:solidFill>
                  <a:schemeClr val="bg1"/>
                </a:solidFill>
              </a:rPr>
              <a:t> </a:t>
            </a:r>
            <a:r>
              <a:rPr lang="en-US" altLang="zh-TW" sz="1100" dirty="0">
                <a:solidFill>
                  <a:schemeClr val="bg1"/>
                </a:solidFill>
              </a:rPr>
              <a:t>NAS</a:t>
            </a:r>
            <a:r>
              <a:rPr lang="zh-TW" altLang="en-US" sz="1100" dirty="0">
                <a:solidFill>
                  <a:schemeClr val="bg1"/>
                </a:solidFill>
              </a:rPr>
              <a:t> </a:t>
            </a:r>
            <a:r>
              <a:rPr lang="en-US" altLang="zh-TW" sz="1100" dirty="0">
                <a:solidFill>
                  <a:schemeClr val="bg1"/>
                </a:solidFill>
              </a:rPr>
              <a:t>HDMI</a:t>
            </a:r>
            <a:r>
              <a:rPr lang="zh-TW" altLang="en-US" sz="1100" dirty="0">
                <a:solidFill>
                  <a:schemeClr val="bg1"/>
                </a:solidFill>
              </a:rPr>
              <a:t>直接輸出監看畫面，不需要透過電腦</a:t>
            </a:r>
          </a:p>
        </p:txBody>
      </p:sp>
      <p:pic>
        <p:nvPicPr>
          <p:cNvPr id="17" name="Picture 18">
            <a:extLst>
              <a:ext uri="{FF2B5EF4-FFF2-40B4-BE49-F238E27FC236}">
                <a16:creationId xmlns:a16="http://schemas.microsoft.com/office/drawing/2014/main" id="{A638E5E8-5D9C-704B-53CC-B3DBC7FF4FA4}"/>
              </a:ext>
            </a:extLst>
          </p:cNvPr>
          <p:cNvPicPr>
            <a:picLocks noChangeAspect="1" noChangeArrowheads="1"/>
          </p:cNvPicPr>
          <p:nvPr/>
        </p:nvPicPr>
        <p:blipFill>
          <a:blip r:embed="rId7"/>
          <a:srcRect/>
          <a:stretch/>
        </p:blipFill>
        <p:spPr bwMode="auto">
          <a:xfrm>
            <a:off x="3751217" y="3974630"/>
            <a:ext cx="762000" cy="760809"/>
          </a:xfrm>
          <a:prstGeom prst="rect">
            <a:avLst/>
          </a:prstGeom>
          <a:noFill/>
          <a:extLst>
            <a:ext uri="{909E8E84-426E-40DD-AFC4-6F175D3DCCD1}">
              <a14:hiddenFill xmlns:a14="http://schemas.microsoft.com/office/drawing/2010/main">
                <a:solidFill>
                  <a:srgbClr val="FFFFFF"/>
                </a:solidFill>
              </a14:hiddenFill>
            </a:ext>
          </a:extLst>
        </p:spPr>
      </p:pic>
      <p:sp>
        <p:nvSpPr>
          <p:cNvPr id="19" name="文字方塊 18">
            <a:extLst>
              <a:ext uri="{FF2B5EF4-FFF2-40B4-BE49-F238E27FC236}">
                <a16:creationId xmlns:a16="http://schemas.microsoft.com/office/drawing/2014/main" id="{8ECD9EFB-6F4D-CEAA-95BD-9FCDE9EBDEFB}"/>
              </a:ext>
            </a:extLst>
          </p:cNvPr>
          <p:cNvSpPr txBox="1"/>
          <p:nvPr/>
        </p:nvSpPr>
        <p:spPr>
          <a:xfrm>
            <a:off x="1795825" y="3839509"/>
            <a:ext cx="1743903" cy="1031051"/>
          </a:xfrm>
          <a:prstGeom prst="rect">
            <a:avLst/>
          </a:prstGeom>
          <a:noFill/>
        </p:spPr>
        <p:txBody>
          <a:bodyPr wrap="square" rtlCol="0">
            <a:spAutoFit/>
          </a:bodyPr>
          <a:lstStyle/>
          <a:p>
            <a:r>
              <a:rPr lang="en-US" altLang="zh-TW" dirty="0">
                <a:solidFill>
                  <a:schemeClr val="bg1"/>
                </a:solidFill>
              </a:rPr>
              <a:t>QVR</a:t>
            </a:r>
            <a:r>
              <a:rPr lang="zh-TW" altLang="en-US" dirty="0">
                <a:solidFill>
                  <a:schemeClr val="bg1"/>
                </a:solidFill>
              </a:rPr>
              <a:t> </a:t>
            </a:r>
            <a:r>
              <a:rPr lang="en-US" altLang="zh-TW" dirty="0">
                <a:solidFill>
                  <a:schemeClr val="bg1"/>
                </a:solidFill>
              </a:rPr>
              <a:t>Smart Search</a:t>
            </a:r>
          </a:p>
          <a:p>
            <a:r>
              <a:rPr lang="zh-TW" altLang="en-US" sz="1100" dirty="0">
                <a:solidFill>
                  <a:schemeClr val="bg1"/>
                </a:solidFill>
              </a:rPr>
              <a:t>可透過電腦或</a:t>
            </a:r>
            <a:r>
              <a:rPr lang="en-US" altLang="zh-TW" sz="1100" dirty="0">
                <a:solidFill>
                  <a:schemeClr val="bg1"/>
                </a:solidFill>
              </a:rPr>
              <a:t>QNAP</a:t>
            </a:r>
            <a:r>
              <a:rPr lang="zh-TW" altLang="en-US" sz="1100" dirty="0">
                <a:solidFill>
                  <a:schemeClr val="bg1"/>
                </a:solidFill>
              </a:rPr>
              <a:t>具備</a:t>
            </a:r>
            <a:r>
              <a:rPr lang="en-US" altLang="zh-TW" sz="1100" dirty="0">
                <a:solidFill>
                  <a:schemeClr val="bg1"/>
                </a:solidFill>
              </a:rPr>
              <a:t>HDMI</a:t>
            </a:r>
            <a:r>
              <a:rPr lang="zh-TW" altLang="en-US" sz="1100" dirty="0">
                <a:solidFill>
                  <a:schemeClr val="bg1"/>
                </a:solidFill>
              </a:rPr>
              <a:t>的</a:t>
            </a:r>
            <a:r>
              <a:rPr lang="en-US" altLang="zh-TW" sz="1100" dirty="0">
                <a:solidFill>
                  <a:schemeClr val="bg1"/>
                </a:solidFill>
              </a:rPr>
              <a:t>NAS</a:t>
            </a:r>
            <a:r>
              <a:rPr lang="zh-TW" altLang="en-US" sz="1100" dirty="0">
                <a:solidFill>
                  <a:schemeClr val="bg1"/>
                </a:solidFill>
              </a:rPr>
              <a:t>上使用特定時間區間與指定區域的事件影像搜尋</a:t>
            </a:r>
            <a:r>
              <a:rPr lang="en-US" altLang="zh-TW" dirty="0">
                <a:solidFill>
                  <a:schemeClr val="bg1"/>
                </a:solidFill>
              </a:rPr>
              <a:t>  </a:t>
            </a:r>
            <a:endParaRPr lang="zh-TW" altLang="en-US" dirty="0">
              <a:solidFill>
                <a:schemeClr val="bg1"/>
              </a:solidFill>
            </a:endParaRPr>
          </a:p>
        </p:txBody>
      </p:sp>
      <p:pic>
        <p:nvPicPr>
          <p:cNvPr id="23" name="圖片 22">
            <a:extLst>
              <a:ext uri="{FF2B5EF4-FFF2-40B4-BE49-F238E27FC236}">
                <a16:creationId xmlns:a16="http://schemas.microsoft.com/office/drawing/2014/main" id="{D91CD18B-61F2-02A0-8439-984690F1625C}"/>
              </a:ext>
            </a:extLst>
          </p:cNvPr>
          <p:cNvPicPr>
            <a:picLocks noChangeAspect="1"/>
          </p:cNvPicPr>
          <p:nvPr/>
        </p:nvPicPr>
        <p:blipFill>
          <a:blip r:embed="rId8">
            <a:lum bright="70000" contrast="-70000"/>
          </a:blip>
          <a:stretch>
            <a:fillRect/>
          </a:stretch>
        </p:blipFill>
        <p:spPr>
          <a:xfrm>
            <a:off x="6468256" y="4040581"/>
            <a:ext cx="762001" cy="762001"/>
          </a:xfrm>
          <a:prstGeom prst="rect">
            <a:avLst/>
          </a:prstGeom>
        </p:spPr>
      </p:pic>
      <p:pic>
        <p:nvPicPr>
          <p:cNvPr id="25" name="圖片 24">
            <a:extLst>
              <a:ext uri="{FF2B5EF4-FFF2-40B4-BE49-F238E27FC236}">
                <a16:creationId xmlns:a16="http://schemas.microsoft.com/office/drawing/2014/main" id="{18E63D11-C6F6-D44F-A70C-C7550AD6ECAB}"/>
              </a:ext>
            </a:extLst>
          </p:cNvPr>
          <p:cNvPicPr>
            <a:picLocks noChangeAspect="1"/>
          </p:cNvPicPr>
          <p:nvPr/>
        </p:nvPicPr>
        <p:blipFill>
          <a:blip r:embed="rId9">
            <a:lum bright="70000" contrast="-70000"/>
          </a:blip>
          <a:stretch>
            <a:fillRect/>
          </a:stretch>
        </p:blipFill>
        <p:spPr>
          <a:xfrm>
            <a:off x="7380011" y="3919722"/>
            <a:ext cx="1009685" cy="1009685"/>
          </a:xfrm>
          <a:prstGeom prst="rect">
            <a:avLst/>
          </a:prstGeom>
        </p:spPr>
      </p:pic>
      <p:pic>
        <p:nvPicPr>
          <p:cNvPr id="24" name="圖形 23">
            <a:extLst>
              <a:ext uri="{FF2B5EF4-FFF2-40B4-BE49-F238E27FC236}">
                <a16:creationId xmlns:a16="http://schemas.microsoft.com/office/drawing/2014/main" id="{9428CD6B-9FDE-DF9D-E445-8A5FC574120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78549" y="3974035"/>
            <a:ext cx="761999" cy="761999"/>
          </a:xfrm>
          <a:prstGeom prst="rect">
            <a:avLst/>
          </a:prstGeom>
        </p:spPr>
      </p:pic>
      <p:pic>
        <p:nvPicPr>
          <p:cNvPr id="26" name="Picture 18">
            <a:extLst>
              <a:ext uri="{FF2B5EF4-FFF2-40B4-BE49-F238E27FC236}">
                <a16:creationId xmlns:a16="http://schemas.microsoft.com/office/drawing/2014/main" id="{944C678C-F2AB-8E41-F99E-E802C7C15F4F}"/>
              </a:ext>
            </a:extLst>
          </p:cNvPr>
          <p:cNvPicPr>
            <a:picLocks noChangeAspect="1" noChangeArrowheads="1"/>
          </p:cNvPicPr>
          <p:nvPr/>
        </p:nvPicPr>
        <p:blipFill>
          <a:blip r:embed="rId7"/>
          <a:srcRect/>
          <a:stretch/>
        </p:blipFill>
        <p:spPr bwMode="auto">
          <a:xfrm>
            <a:off x="6606028" y="2048975"/>
            <a:ext cx="762000" cy="760809"/>
          </a:xfrm>
          <a:prstGeom prst="rect">
            <a:avLst/>
          </a:prstGeom>
          <a:noFill/>
          <a:extLst>
            <a:ext uri="{909E8E84-426E-40DD-AFC4-6F175D3DCCD1}">
              <a14:hiddenFill xmlns:a14="http://schemas.microsoft.com/office/drawing/2010/main">
                <a:solidFill>
                  <a:srgbClr val="FFFFFF"/>
                </a:solidFill>
              </a14:hiddenFill>
            </a:ext>
          </a:extLst>
        </p:spPr>
      </p:pic>
      <p:sp>
        <p:nvSpPr>
          <p:cNvPr id="29" name="文字方塊 28">
            <a:extLst>
              <a:ext uri="{FF2B5EF4-FFF2-40B4-BE49-F238E27FC236}">
                <a16:creationId xmlns:a16="http://schemas.microsoft.com/office/drawing/2014/main" id="{C43400B2-D8D8-B1FF-31B5-417EA2EB47DD}"/>
              </a:ext>
            </a:extLst>
          </p:cNvPr>
          <p:cNvSpPr txBox="1"/>
          <p:nvPr/>
        </p:nvSpPr>
        <p:spPr>
          <a:xfrm>
            <a:off x="1034178" y="1017508"/>
            <a:ext cx="2063327" cy="307777"/>
          </a:xfrm>
          <a:prstGeom prst="rect">
            <a:avLst/>
          </a:prstGeom>
          <a:noFill/>
        </p:spPr>
        <p:txBody>
          <a:bodyPr wrap="square">
            <a:spAutoFit/>
          </a:bodyPr>
          <a:lstStyle/>
          <a:p>
            <a:r>
              <a:rPr lang="zh-TW" altLang="en-US" dirty="0">
                <a:solidFill>
                  <a:schemeClr val="accent6"/>
                </a:solidFill>
              </a:rPr>
              <a:t>安裝於</a:t>
            </a:r>
            <a:r>
              <a:rPr lang="en-US" altLang="zh-TW" dirty="0">
                <a:solidFill>
                  <a:schemeClr val="accent6"/>
                </a:solidFill>
              </a:rPr>
              <a:t>NAS</a:t>
            </a:r>
            <a:r>
              <a:rPr lang="zh-TW" altLang="en-US" dirty="0">
                <a:solidFill>
                  <a:schemeClr val="accent6"/>
                </a:solidFill>
              </a:rPr>
              <a:t>上的應用</a:t>
            </a:r>
          </a:p>
        </p:txBody>
      </p:sp>
      <p:sp>
        <p:nvSpPr>
          <p:cNvPr id="32" name="文字方塊 31">
            <a:extLst>
              <a:ext uri="{FF2B5EF4-FFF2-40B4-BE49-F238E27FC236}">
                <a16:creationId xmlns:a16="http://schemas.microsoft.com/office/drawing/2014/main" id="{4BDD3240-398A-7A04-3D2D-C7F857ADD733}"/>
              </a:ext>
            </a:extLst>
          </p:cNvPr>
          <p:cNvSpPr txBox="1"/>
          <p:nvPr/>
        </p:nvSpPr>
        <p:spPr>
          <a:xfrm>
            <a:off x="1034178" y="3384943"/>
            <a:ext cx="2063327" cy="307777"/>
          </a:xfrm>
          <a:prstGeom prst="rect">
            <a:avLst/>
          </a:prstGeom>
          <a:noFill/>
        </p:spPr>
        <p:txBody>
          <a:bodyPr wrap="square">
            <a:spAutoFit/>
          </a:bodyPr>
          <a:lstStyle/>
          <a:p>
            <a:r>
              <a:rPr lang="en-US" altLang="zh-TW" dirty="0">
                <a:solidFill>
                  <a:schemeClr val="bg1"/>
                </a:solidFill>
              </a:rPr>
              <a:t>QVR AI Pack</a:t>
            </a:r>
          </a:p>
        </p:txBody>
      </p:sp>
    </p:spTree>
    <p:extLst>
      <p:ext uri="{BB962C8B-B14F-4D97-AF65-F5344CB8AC3E}">
        <p14:creationId xmlns:p14="http://schemas.microsoft.com/office/powerpoint/2010/main" val="1838514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4" descr="一張含有 文字, 室內, 螢幕擷取畫面, 差異 的圖片&#10;&#10;自動產生的描述">
            <a:extLst>
              <a:ext uri="{FF2B5EF4-FFF2-40B4-BE49-F238E27FC236}">
                <a16:creationId xmlns:a16="http://schemas.microsoft.com/office/drawing/2014/main" id="{9C6EED37-ABC5-4167-B6EF-EF94F1CE24EA}"/>
              </a:ext>
            </a:extLst>
          </p:cNvPr>
          <p:cNvPicPr>
            <a:picLocks noChangeAspect="1"/>
          </p:cNvPicPr>
          <p:nvPr/>
        </p:nvPicPr>
        <p:blipFill>
          <a:blip r:embed="rId3"/>
          <a:stretch>
            <a:fillRect/>
          </a:stretch>
        </p:blipFill>
        <p:spPr>
          <a:xfrm>
            <a:off x="2214402" y="1080827"/>
            <a:ext cx="5099755" cy="2856666"/>
          </a:xfrm>
          <a:prstGeom prst="rect">
            <a:avLst/>
          </a:prstGeom>
        </p:spPr>
      </p:pic>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en-US" dirty="0">
                <a:latin typeface="Arial" panose="020B0604020202020204" pitchFamily="34" charset="0"/>
                <a:ea typeface="微軟正黑體" panose="020B0604030504040204" pitchFamily="34" charset="-120"/>
                <a:cs typeface="+mn-ea"/>
                <a:sym typeface="Arial" panose="020B0604020202020204" pitchFamily="34" charset="0"/>
              </a:rPr>
              <a:t>QVR</a:t>
            </a:r>
            <a:r>
              <a:rPr lang="zh-TW" altLang="en-US" dirty="0">
                <a:latin typeface="Arial" panose="020B0604020202020204" pitchFamily="34" charset="0"/>
                <a:ea typeface="微軟正黑體" panose="020B0604030504040204" pitchFamily="34" charset="-120"/>
                <a:cs typeface="+mn-ea"/>
                <a:sym typeface="Arial" panose="020B0604020202020204" pitchFamily="34" charset="0"/>
              </a:rPr>
              <a:t> </a:t>
            </a:r>
            <a:r>
              <a:rPr lang="en-US" dirty="0">
                <a:latin typeface="Arial" panose="020B0604020202020204" pitchFamily="34" charset="0"/>
                <a:ea typeface="微軟正黑體" panose="020B0604030504040204" pitchFamily="34" charset="-120"/>
                <a:cs typeface="+mn-ea"/>
                <a:sym typeface="Arial" panose="020B0604020202020204" pitchFamily="34" charset="0"/>
              </a:rPr>
              <a:t>Elite / QVR Pro</a:t>
            </a:r>
            <a:r>
              <a:rPr lang="zh-TW" altLang="en-US" dirty="0">
                <a:latin typeface="Arial" panose="020B0604020202020204" pitchFamily="34" charset="0"/>
                <a:ea typeface="微軟正黑體" panose="020B0604030504040204" pitchFamily="34" charset="-120"/>
                <a:cs typeface="+mn-ea"/>
                <a:sym typeface="Arial" panose="020B0604020202020204" pitchFamily="34" charset="0"/>
              </a:rPr>
              <a:t> 智慧安全監控方案</a:t>
            </a:r>
            <a:endParaRPr lang="en-US" dirty="0">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2" name="文字方塊 11">
            <a:extLst>
              <a:ext uri="{FF2B5EF4-FFF2-40B4-BE49-F238E27FC236}">
                <a16:creationId xmlns:a16="http://schemas.microsoft.com/office/drawing/2014/main" id="{EEFE514E-CF30-4243-8D86-DDCDD4158EE4}"/>
              </a:ext>
            </a:extLst>
          </p:cNvPr>
          <p:cNvSpPr txBox="1"/>
          <p:nvPr/>
        </p:nvSpPr>
        <p:spPr>
          <a:xfrm>
            <a:off x="339345" y="2020150"/>
            <a:ext cx="76916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0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QVR</a:t>
            </a:r>
            <a:r>
              <a:rPr lang="zh-TW" altLang="en-US" sz="10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0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Elite</a:t>
            </a:r>
            <a:endParaRPr lang="zh-TW" altLang="en-US" sz="10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7" name="文字方塊 16">
            <a:extLst>
              <a:ext uri="{FF2B5EF4-FFF2-40B4-BE49-F238E27FC236}">
                <a16:creationId xmlns:a16="http://schemas.microsoft.com/office/drawing/2014/main" id="{E30B708B-7C59-467F-BF45-1BA5BC5E7F8C}"/>
              </a:ext>
            </a:extLst>
          </p:cNvPr>
          <p:cNvSpPr txBox="1"/>
          <p:nvPr/>
        </p:nvSpPr>
        <p:spPr>
          <a:xfrm>
            <a:off x="719880" y="4063143"/>
            <a:ext cx="5026194" cy="862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300"/>
              </a:spcBef>
            </a:pPr>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TS-AI642</a:t>
            </a:r>
          </a:p>
          <a:p>
            <a:pPr>
              <a:lnSpc>
                <a:spcPct val="110000"/>
              </a:lnSpc>
              <a:spcBef>
                <a:spcPts val="300"/>
              </a:spcBef>
            </a:pP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於 </a:t>
            </a:r>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QVR Elite</a:t>
            </a: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 免費支援2個攝影機頻道，最高可支援</a:t>
            </a:r>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64</a:t>
            </a: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頻道</a:t>
            </a:r>
            <a:endPar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a:p>
            <a:pPr>
              <a:lnSpc>
                <a:spcPct val="110000"/>
              </a:lnSpc>
              <a:spcBef>
                <a:spcPts val="300"/>
              </a:spcBef>
            </a:pP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於 </a:t>
            </a:r>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QVR Pro </a:t>
            </a: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免費支援</a:t>
            </a:r>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8</a:t>
            </a: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個攝影機頻道，最高可支援</a:t>
            </a:r>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36</a:t>
            </a: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頻道</a:t>
            </a:r>
          </a:p>
        </p:txBody>
      </p:sp>
      <p:pic>
        <p:nvPicPr>
          <p:cNvPr id="29" name="圖片 28">
            <a:extLst>
              <a:ext uri="{FF2B5EF4-FFF2-40B4-BE49-F238E27FC236}">
                <a16:creationId xmlns:a16="http://schemas.microsoft.com/office/drawing/2014/main" id="{AF91A8C7-50F7-9E68-6040-559CB004A28B}"/>
              </a:ext>
            </a:extLst>
          </p:cNvPr>
          <p:cNvPicPr>
            <a:picLocks noChangeAspect="1"/>
          </p:cNvPicPr>
          <p:nvPr/>
        </p:nvPicPr>
        <p:blipFill>
          <a:blip r:embed="rId4"/>
          <a:stretch>
            <a:fillRect/>
          </a:stretch>
        </p:blipFill>
        <p:spPr>
          <a:xfrm>
            <a:off x="394861" y="1306679"/>
            <a:ext cx="720000" cy="720000"/>
          </a:xfrm>
          <a:prstGeom prst="rect">
            <a:avLst/>
          </a:prstGeom>
          <a:effectLst>
            <a:outerShdw blurRad="50800" dist="38100" dir="2700000" algn="tl" rotWithShape="0">
              <a:prstClr val="black">
                <a:alpha val="40000"/>
              </a:prstClr>
            </a:outerShdw>
          </a:effectLst>
        </p:spPr>
      </p:pic>
      <p:pic>
        <p:nvPicPr>
          <p:cNvPr id="5" name="圖片 4">
            <a:extLst>
              <a:ext uri="{FF2B5EF4-FFF2-40B4-BE49-F238E27FC236}">
                <a16:creationId xmlns:a16="http://schemas.microsoft.com/office/drawing/2014/main" id="{CCE48851-987F-6E13-4248-3775AEE31B1A}"/>
              </a:ext>
            </a:extLst>
          </p:cNvPr>
          <p:cNvPicPr>
            <a:picLocks noChangeAspect="1"/>
          </p:cNvPicPr>
          <p:nvPr/>
        </p:nvPicPr>
        <p:blipFill>
          <a:blip r:embed="rId5"/>
          <a:srcRect/>
          <a:stretch/>
        </p:blipFill>
        <p:spPr>
          <a:xfrm>
            <a:off x="293306" y="2813315"/>
            <a:ext cx="1921096" cy="1200898"/>
          </a:xfrm>
          <a:prstGeom prst="rect">
            <a:avLst/>
          </a:prstGeom>
        </p:spPr>
      </p:pic>
      <p:pic>
        <p:nvPicPr>
          <p:cNvPr id="11" name="Picture 10">
            <a:extLst>
              <a:ext uri="{FF2B5EF4-FFF2-40B4-BE49-F238E27FC236}">
                <a16:creationId xmlns:a16="http://schemas.microsoft.com/office/drawing/2014/main" id="{9C7DC0F9-59B2-3B97-9787-C486F43CEFC3}"/>
              </a:ext>
            </a:extLst>
          </p:cNvPr>
          <p:cNvPicPr>
            <a:picLocks noChangeAspect="1" noChangeArrowheads="1"/>
          </p:cNvPicPr>
          <p:nvPr/>
        </p:nvPicPr>
        <p:blipFill>
          <a:blip r:embed="rId6"/>
          <a:srcRect/>
          <a:stretch/>
        </p:blipFill>
        <p:spPr bwMode="auto">
          <a:xfrm>
            <a:off x="1404010" y="1306679"/>
            <a:ext cx="720000" cy="720000"/>
          </a:xfrm>
          <a:prstGeom prst="rect">
            <a:avLst/>
          </a:prstGeom>
          <a:noFill/>
          <a:extLst>
            <a:ext uri="{909E8E84-426E-40DD-AFC4-6F175D3DCCD1}">
              <a14:hiddenFill xmlns:a14="http://schemas.microsoft.com/office/drawing/2010/main">
                <a:solidFill>
                  <a:srgbClr val="FFFFFF"/>
                </a:solidFill>
              </a14:hiddenFill>
            </a:ext>
          </a:extLst>
        </p:spPr>
      </p:pic>
      <p:sp>
        <p:nvSpPr>
          <p:cNvPr id="45" name="文字方塊 44">
            <a:extLst>
              <a:ext uri="{FF2B5EF4-FFF2-40B4-BE49-F238E27FC236}">
                <a16:creationId xmlns:a16="http://schemas.microsoft.com/office/drawing/2014/main" id="{1595DA96-A06D-F03C-7370-CE1DB5284E0B}"/>
              </a:ext>
            </a:extLst>
          </p:cNvPr>
          <p:cNvSpPr txBox="1"/>
          <p:nvPr/>
        </p:nvSpPr>
        <p:spPr>
          <a:xfrm>
            <a:off x="7149153" y="2111377"/>
            <a:ext cx="17353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200" b="1" dirty="0">
                <a:solidFill>
                  <a:schemeClr val="accent6"/>
                </a:solidFill>
                <a:latin typeface="Arial" panose="020B0604020202020204" pitchFamily="34" charset="0"/>
                <a:ea typeface="微軟正黑體" panose="020B0604030504040204" pitchFamily="34" charset="-120"/>
                <a:sym typeface="Arial" panose="020B0604020202020204" pitchFamily="34" charset="0"/>
              </a:rPr>
              <a:t>標準 </a:t>
            </a:r>
            <a:r>
              <a:rPr lang="en-US" altLang="zh-TW" sz="1200" b="1" dirty="0">
                <a:solidFill>
                  <a:schemeClr val="accent6"/>
                </a:solidFill>
                <a:latin typeface="Arial" panose="020B0604020202020204" pitchFamily="34" charset="0"/>
                <a:ea typeface="微軟正黑體" panose="020B0604030504040204" pitchFamily="34" charset="-120"/>
                <a:sym typeface="Arial" panose="020B0604020202020204" pitchFamily="34" charset="0"/>
              </a:rPr>
              <a:t>MP4</a:t>
            </a:r>
            <a:r>
              <a:rPr lang="zh-TW" altLang="en-US" sz="1200" b="1" dirty="0">
                <a:solidFill>
                  <a:schemeClr val="accent6"/>
                </a:solidFill>
                <a:latin typeface="Arial" panose="020B0604020202020204" pitchFamily="34" charset="0"/>
                <a:ea typeface="微軟正黑體" panose="020B0604030504040204" pitchFamily="34" charset="-120"/>
                <a:sym typeface="Arial" panose="020B0604020202020204" pitchFamily="34" charset="0"/>
              </a:rPr>
              <a:t> 媒體格式</a:t>
            </a:r>
            <a:endParaRPr lang="zh-TW" sz="900" b="1"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6" name="文字方塊 45">
            <a:extLst>
              <a:ext uri="{FF2B5EF4-FFF2-40B4-BE49-F238E27FC236}">
                <a16:creationId xmlns:a16="http://schemas.microsoft.com/office/drawing/2014/main" id="{3B378033-3AAA-72D0-0214-CF8707D10F92}"/>
              </a:ext>
            </a:extLst>
          </p:cNvPr>
          <p:cNvSpPr txBox="1"/>
          <p:nvPr/>
        </p:nvSpPr>
        <p:spPr>
          <a:xfrm>
            <a:off x="7161908" y="3440379"/>
            <a:ext cx="16240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200" b="1" dirty="0">
                <a:solidFill>
                  <a:schemeClr val="accent6"/>
                </a:solidFill>
                <a:latin typeface="Arial" panose="020B0604020202020204" pitchFamily="34" charset="0"/>
                <a:ea typeface="微軟正黑體" panose="020B0604030504040204" pitchFamily="34" charset="-120"/>
                <a:sym typeface="Arial" panose="020B0604020202020204" pitchFamily="34" charset="0"/>
              </a:rPr>
              <a:t>彈性訂閱錄影頻道</a:t>
            </a:r>
          </a:p>
        </p:txBody>
      </p:sp>
      <p:sp>
        <p:nvSpPr>
          <p:cNvPr id="47" name="文字方塊 46">
            <a:extLst>
              <a:ext uri="{FF2B5EF4-FFF2-40B4-BE49-F238E27FC236}">
                <a16:creationId xmlns:a16="http://schemas.microsoft.com/office/drawing/2014/main" id="{D7C83E43-1331-F203-F9BF-F2B08BAA32E9}"/>
              </a:ext>
            </a:extLst>
          </p:cNvPr>
          <p:cNvSpPr txBox="1"/>
          <p:nvPr/>
        </p:nvSpPr>
        <p:spPr>
          <a:xfrm>
            <a:off x="7149153" y="4763079"/>
            <a:ext cx="17353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zh-TW" altLang="en-US" sz="1200" b="1" dirty="0">
                <a:solidFill>
                  <a:schemeClr val="accent6"/>
                </a:solidFill>
                <a:latin typeface="Arial" panose="020B0604020202020204" pitchFamily="34" charset="0"/>
                <a:ea typeface="微軟正黑體" panose="020B0604030504040204" pitchFamily="34" charset="-120"/>
                <a:sym typeface="Arial" panose="020B0604020202020204" pitchFamily="34" charset="0"/>
              </a:rPr>
              <a:t>儲存容量擴充簡便</a:t>
            </a:r>
          </a:p>
        </p:txBody>
      </p:sp>
      <p:sp>
        <p:nvSpPr>
          <p:cNvPr id="48" name="矩形: 圓角 47">
            <a:extLst>
              <a:ext uri="{FF2B5EF4-FFF2-40B4-BE49-F238E27FC236}">
                <a16:creationId xmlns:a16="http://schemas.microsoft.com/office/drawing/2014/main" id="{09A2B934-249C-5B7E-4A54-DF7A376A856E}"/>
              </a:ext>
            </a:extLst>
          </p:cNvPr>
          <p:cNvSpPr/>
          <p:nvPr/>
        </p:nvSpPr>
        <p:spPr>
          <a:xfrm>
            <a:off x="7314157" y="1151198"/>
            <a:ext cx="1405303" cy="959675"/>
          </a:xfrm>
          <a:prstGeom prst="roundRect">
            <a:avLst>
              <a:gd name="adj" fmla="val 6166"/>
            </a:avLst>
          </a:prstGeom>
          <a:solidFill>
            <a:schemeClr val="accent6">
              <a:lumMod val="95000"/>
              <a:alpha val="75000"/>
            </a:schemeClr>
          </a:solidFill>
          <a:ln w="1905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49" name="圖形 48">
            <a:extLst>
              <a:ext uri="{FF2B5EF4-FFF2-40B4-BE49-F238E27FC236}">
                <a16:creationId xmlns:a16="http://schemas.microsoft.com/office/drawing/2014/main" id="{61B6028F-D9AD-DE82-8900-73B54D6FB1D5}"/>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7575809" y="1240315"/>
            <a:ext cx="881999" cy="791812"/>
          </a:xfrm>
          <a:prstGeom prst="rect">
            <a:avLst/>
          </a:prstGeom>
        </p:spPr>
      </p:pic>
      <p:sp>
        <p:nvSpPr>
          <p:cNvPr id="50" name="矩形: 圓角 49">
            <a:extLst>
              <a:ext uri="{FF2B5EF4-FFF2-40B4-BE49-F238E27FC236}">
                <a16:creationId xmlns:a16="http://schemas.microsoft.com/office/drawing/2014/main" id="{F47126A1-64DE-5BE9-FEEC-F8A87F041969}"/>
              </a:ext>
            </a:extLst>
          </p:cNvPr>
          <p:cNvSpPr/>
          <p:nvPr/>
        </p:nvSpPr>
        <p:spPr>
          <a:xfrm>
            <a:off x="7314157" y="2486954"/>
            <a:ext cx="1405303" cy="959675"/>
          </a:xfrm>
          <a:prstGeom prst="roundRect">
            <a:avLst>
              <a:gd name="adj" fmla="val 6166"/>
            </a:avLst>
          </a:prstGeom>
          <a:solidFill>
            <a:schemeClr val="accent6">
              <a:lumMod val="95000"/>
              <a:alpha val="75000"/>
            </a:schemeClr>
          </a:solidFill>
          <a:ln w="1905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51" name="圖形 50">
            <a:extLst>
              <a:ext uri="{FF2B5EF4-FFF2-40B4-BE49-F238E27FC236}">
                <a16:creationId xmlns:a16="http://schemas.microsoft.com/office/drawing/2014/main" id="{183848C3-440F-2C7E-4D19-0FEC70BF7044}"/>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7404549" y="2578499"/>
            <a:ext cx="1224519" cy="833032"/>
          </a:xfrm>
          <a:prstGeom prst="rect">
            <a:avLst/>
          </a:prstGeom>
        </p:spPr>
      </p:pic>
      <p:sp>
        <p:nvSpPr>
          <p:cNvPr id="52" name="矩形: 圓角 51">
            <a:extLst>
              <a:ext uri="{FF2B5EF4-FFF2-40B4-BE49-F238E27FC236}">
                <a16:creationId xmlns:a16="http://schemas.microsoft.com/office/drawing/2014/main" id="{364389A8-31F3-6B35-325B-3C1B9AB3E3FC}"/>
              </a:ext>
            </a:extLst>
          </p:cNvPr>
          <p:cNvSpPr/>
          <p:nvPr/>
        </p:nvSpPr>
        <p:spPr>
          <a:xfrm>
            <a:off x="7314157" y="3815956"/>
            <a:ext cx="1405303" cy="959675"/>
          </a:xfrm>
          <a:prstGeom prst="roundRect">
            <a:avLst>
              <a:gd name="adj" fmla="val 6166"/>
            </a:avLst>
          </a:prstGeom>
          <a:solidFill>
            <a:schemeClr val="accent6">
              <a:lumMod val="95000"/>
              <a:alpha val="75000"/>
            </a:schemeClr>
          </a:solidFill>
          <a:ln w="1905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grpSp>
        <p:nvGrpSpPr>
          <p:cNvPr id="53" name="群組 52">
            <a:extLst>
              <a:ext uri="{FF2B5EF4-FFF2-40B4-BE49-F238E27FC236}">
                <a16:creationId xmlns:a16="http://schemas.microsoft.com/office/drawing/2014/main" id="{FBD824C6-364B-2A76-04A5-0C06381C7E87}"/>
              </a:ext>
            </a:extLst>
          </p:cNvPr>
          <p:cNvGrpSpPr/>
          <p:nvPr/>
        </p:nvGrpSpPr>
        <p:grpSpPr>
          <a:xfrm>
            <a:off x="7487689" y="4046561"/>
            <a:ext cx="1058239" cy="572206"/>
            <a:chOff x="6509028" y="4003955"/>
            <a:chExt cx="1058239" cy="572206"/>
          </a:xfrm>
        </p:grpSpPr>
        <p:pic>
          <p:nvPicPr>
            <p:cNvPr id="54" name="圖形 53">
              <a:extLst>
                <a:ext uri="{FF2B5EF4-FFF2-40B4-BE49-F238E27FC236}">
                  <a16:creationId xmlns:a16="http://schemas.microsoft.com/office/drawing/2014/main" id="{50CA4A74-4E24-F790-CC5A-3B38B26737F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509028" y="4003955"/>
              <a:ext cx="452734" cy="572206"/>
            </a:xfrm>
            <a:prstGeom prst="rect">
              <a:avLst/>
            </a:prstGeom>
          </p:spPr>
        </p:pic>
        <p:pic>
          <p:nvPicPr>
            <p:cNvPr id="55" name="圖形 54">
              <a:extLst>
                <a:ext uri="{FF2B5EF4-FFF2-40B4-BE49-F238E27FC236}">
                  <a16:creationId xmlns:a16="http://schemas.microsoft.com/office/drawing/2014/main" id="{5B68380B-6684-1E68-F009-C727F0A7E54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114533" y="4003955"/>
              <a:ext cx="452734" cy="572206"/>
            </a:xfrm>
            <a:prstGeom prst="rect">
              <a:avLst/>
            </a:prstGeom>
          </p:spPr>
        </p:pic>
        <p:cxnSp>
          <p:nvCxnSpPr>
            <p:cNvPr id="56" name="直線接點 55">
              <a:extLst>
                <a:ext uri="{FF2B5EF4-FFF2-40B4-BE49-F238E27FC236}">
                  <a16:creationId xmlns:a16="http://schemas.microsoft.com/office/drawing/2014/main" id="{3EEB684A-9162-F122-374E-AB5143890901}"/>
                </a:ext>
              </a:extLst>
            </p:cNvPr>
            <p:cNvCxnSpPr>
              <a:stCxn id="54" idx="3"/>
              <a:endCxn id="55" idx="1"/>
            </p:cNvCxnSpPr>
            <p:nvPr/>
          </p:nvCxnSpPr>
          <p:spPr>
            <a:xfrm>
              <a:off x="6961762" y="4290058"/>
              <a:ext cx="15277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7" name="文字方塊 56">
            <a:extLst>
              <a:ext uri="{FF2B5EF4-FFF2-40B4-BE49-F238E27FC236}">
                <a16:creationId xmlns:a16="http://schemas.microsoft.com/office/drawing/2014/main" id="{973F6F33-E3EA-EADF-4659-9130F9D91087}"/>
              </a:ext>
            </a:extLst>
          </p:cNvPr>
          <p:cNvSpPr txBox="1"/>
          <p:nvPr/>
        </p:nvSpPr>
        <p:spPr>
          <a:xfrm>
            <a:off x="1379430" y="2020150"/>
            <a:ext cx="76916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0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QVR</a:t>
            </a:r>
            <a:r>
              <a:rPr lang="zh-TW" altLang="en-US" sz="10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0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Pro</a:t>
            </a:r>
            <a:endParaRPr lang="zh-TW" altLang="en-US" sz="10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grpSp>
        <p:nvGrpSpPr>
          <p:cNvPr id="60" name="群組 59">
            <a:extLst>
              <a:ext uri="{FF2B5EF4-FFF2-40B4-BE49-F238E27FC236}">
                <a16:creationId xmlns:a16="http://schemas.microsoft.com/office/drawing/2014/main" id="{0274CDCB-E416-4F9A-B85A-F8E5F8D6B08C}"/>
              </a:ext>
            </a:extLst>
          </p:cNvPr>
          <p:cNvGrpSpPr/>
          <p:nvPr/>
        </p:nvGrpSpPr>
        <p:grpSpPr>
          <a:xfrm>
            <a:off x="1450104" y="2345792"/>
            <a:ext cx="688174" cy="707215"/>
            <a:chOff x="186897" y="2286458"/>
            <a:chExt cx="895289" cy="920060"/>
          </a:xfrm>
        </p:grpSpPr>
        <p:pic>
          <p:nvPicPr>
            <p:cNvPr id="58" name="圖片 57">
              <a:extLst>
                <a:ext uri="{FF2B5EF4-FFF2-40B4-BE49-F238E27FC236}">
                  <a16:creationId xmlns:a16="http://schemas.microsoft.com/office/drawing/2014/main" id="{8022E525-723B-1560-EC55-1FF4291B8006}"/>
                </a:ext>
              </a:extLst>
            </p:cNvPr>
            <p:cNvPicPr>
              <a:picLocks noChangeAspect="1"/>
            </p:cNvPicPr>
            <p:nvPr/>
          </p:nvPicPr>
          <p:blipFill>
            <a:blip r:embed="rId13"/>
            <a:stretch>
              <a:fillRect/>
            </a:stretch>
          </p:blipFill>
          <p:spPr>
            <a:xfrm>
              <a:off x="186897" y="2286458"/>
              <a:ext cx="895289" cy="920060"/>
            </a:xfrm>
            <a:prstGeom prst="rect">
              <a:avLst/>
            </a:prstGeom>
          </p:spPr>
        </p:pic>
        <p:pic>
          <p:nvPicPr>
            <p:cNvPr id="59" name="圖形 58">
              <a:extLst>
                <a:ext uri="{FF2B5EF4-FFF2-40B4-BE49-F238E27FC236}">
                  <a16:creationId xmlns:a16="http://schemas.microsoft.com/office/drawing/2014/main" id="{FD6B3A7A-944B-A0CD-C11F-BC22B845E801}"/>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flipH="1">
              <a:off x="282300" y="2543753"/>
              <a:ext cx="610302" cy="401370"/>
            </a:xfrm>
            <a:prstGeom prst="rect">
              <a:avLst/>
            </a:prstGeom>
          </p:spPr>
        </p:pic>
      </p:grpSp>
    </p:spTree>
    <p:extLst>
      <p:ext uri="{BB962C8B-B14F-4D97-AF65-F5344CB8AC3E}">
        <p14:creationId xmlns:p14="http://schemas.microsoft.com/office/powerpoint/2010/main" val="656700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圖片 26">
            <a:extLst>
              <a:ext uri="{FF2B5EF4-FFF2-40B4-BE49-F238E27FC236}">
                <a16:creationId xmlns:a16="http://schemas.microsoft.com/office/drawing/2014/main" id="{1748828F-8ACE-2E0D-57A4-A544AA8BB8B5}"/>
              </a:ext>
            </a:extLst>
          </p:cNvPr>
          <p:cNvPicPr>
            <a:picLocks noChangeAspect="1"/>
          </p:cNvPicPr>
          <p:nvPr/>
        </p:nvPicPr>
        <p:blipFill>
          <a:blip r:embed="rId3"/>
          <a:stretch>
            <a:fillRect/>
          </a:stretch>
        </p:blipFill>
        <p:spPr>
          <a:xfrm>
            <a:off x="3249143" y="3611157"/>
            <a:ext cx="895289" cy="920060"/>
          </a:xfrm>
          <a:prstGeom prst="rect">
            <a:avLst/>
          </a:prstGeom>
        </p:spPr>
      </p:pic>
      <p:pic>
        <p:nvPicPr>
          <p:cNvPr id="7" name="圖片 6">
            <a:extLst>
              <a:ext uri="{FF2B5EF4-FFF2-40B4-BE49-F238E27FC236}">
                <a16:creationId xmlns:a16="http://schemas.microsoft.com/office/drawing/2014/main" id="{724F8102-C6F6-4BD5-891E-64210AD7B096}"/>
              </a:ext>
            </a:extLst>
          </p:cNvPr>
          <p:cNvPicPr>
            <a:picLocks noChangeAspect="1"/>
          </p:cNvPicPr>
          <p:nvPr/>
        </p:nvPicPr>
        <p:blipFill>
          <a:blip r:embed="rId3"/>
          <a:stretch>
            <a:fillRect/>
          </a:stretch>
        </p:blipFill>
        <p:spPr>
          <a:xfrm>
            <a:off x="1875382" y="3611157"/>
            <a:ext cx="895289" cy="920060"/>
          </a:xfrm>
          <a:prstGeom prst="rect">
            <a:avLst/>
          </a:prstGeom>
        </p:spPr>
      </p:pic>
      <p:pic>
        <p:nvPicPr>
          <p:cNvPr id="51" name="圖片 50">
            <a:extLst>
              <a:ext uri="{FF2B5EF4-FFF2-40B4-BE49-F238E27FC236}">
                <a16:creationId xmlns:a16="http://schemas.microsoft.com/office/drawing/2014/main" id="{14EE1D7F-42E3-9B77-B47C-F644D082AA47}"/>
              </a:ext>
            </a:extLst>
          </p:cNvPr>
          <p:cNvPicPr>
            <a:picLocks noChangeAspect="1"/>
          </p:cNvPicPr>
          <p:nvPr/>
        </p:nvPicPr>
        <p:blipFill>
          <a:blip r:embed="rId3"/>
          <a:stretch>
            <a:fillRect/>
          </a:stretch>
        </p:blipFill>
        <p:spPr>
          <a:xfrm>
            <a:off x="656220" y="3611157"/>
            <a:ext cx="895289" cy="920060"/>
          </a:xfrm>
          <a:prstGeom prst="rect">
            <a:avLst/>
          </a:prstGeom>
        </p:spPr>
      </p:pic>
      <p:sp>
        <p:nvSpPr>
          <p:cNvPr id="2" name="標題 1">
            <a:extLst>
              <a:ext uri="{FF2B5EF4-FFF2-40B4-BE49-F238E27FC236}">
                <a16:creationId xmlns:a16="http://schemas.microsoft.com/office/drawing/2014/main" id="{37B8242E-B968-A833-1C1E-A9C3B1EA6872}"/>
              </a:ext>
            </a:extLst>
          </p:cNvPr>
          <p:cNvSpPr>
            <a:spLocks noGrp="1"/>
          </p:cNvSpPr>
          <p:nvPr>
            <p:ph type="title"/>
          </p:nvPr>
        </p:nvSpPr>
        <p:spPr>
          <a:xfrm>
            <a:off x="670181" y="177122"/>
            <a:ext cx="8326646" cy="642167"/>
          </a:xfrm>
        </p:spPr>
        <p:txBody>
          <a:bodyPr>
            <a:noAutofit/>
          </a:bodyPr>
          <a:lstStyle/>
          <a:p>
            <a:r>
              <a:rPr lang="en-US" altLang="zh-TW" dirty="0">
                <a:latin typeface="+mj-lt"/>
              </a:rPr>
              <a:t>TS-AI642</a:t>
            </a:r>
            <a:r>
              <a:rPr lang="zh-TW" altLang="en-US" dirty="0">
                <a:latin typeface="+mj-lt"/>
              </a:rPr>
              <a:t> </a:t>
            </a:r>
            <a:r>
              <a:rPr lang="en-US" altLang="zh-TW" dirty="0">
                <a:latin typeface="+mj-lt"/>
              </a:rPr>
              <a:t>+</a:t>
            </a:r>
            <a:r>
              <a:rPr lang="zh-TW" altLang="en-US" dirty="0">
                <a:latin typeface="+mj-lt"/>
              </a:rPr>
              <a:t> </a:t>
            </a:r>
            <a:r>
              <a:rPr lang="en-US" altLang="zh-TW" dirty="0">
                <a:latin typeface="+mj-lt"/>
              </a:rPr>
              <a:t>QVR Face</a:t>
            </a:r>
            <a:endParaRPr lang="zh-TW" altLang="en-US" dirty="0">
              <a:latin typeface="+mj-lt"/>
            </a:endParaRPr>
          </a:p>
        </p:txBody>
      </p:sp>
      <p:sp>
        <p:nvSpPr>
          <p:cNvPr id="3" name="內容版面配置區 2">
            <a:extLst>
              <a:ext uri="{FF2B5EF4-FFF2-40B4-BE49-F238E27FC236}">
                <a16:creationId xmlns:a16="http://schemas.microsoft.com/office/drawing/2014/main" id="{82EF86ED-383E-1A9D-001D-30AD2B4B4F5C}"/>
              </a:ext>
            </a:extLst>
          </p:cNvPr>
          <p:cNvSpPr>
            <a:spLocks noGrp="1"/>
          </p:cNvSpPr>
          <p:nvPr>
            <p:ph idx="4294967295"/>
          </p:nvPr>
        </p:nvSpPr>
        <p:spPr>
          <a:xfrm>
            <a:off x="429920" y="2260292"/>
            <a:ext cx="4054475" cy="1327150"/>
          </a:xfrm>
        </p:spPr>
        <p:txBody>
          <a:bodyPr/>
          <a:lstStyle/>
          <a:p>
            <a:pPr marL="114300" indent="0">
              <a:buNone/>
            </a:pPr>
            <a:r>
              <a:rPr lang="zh-TW" altLang="en-US" sz="1400" b="0" i="0" dirty="0">
                <a:solidFill>
                  <a:srgbClr val="80FCFF"/>
                </a:solidFill>
                <a:effectLst/>
                <a:latin typeface="Roboto" panose="02000000000000000000" pitchFamily="2" charset="0"/>
              </a:rPr>
              <a:t>支援 </a:t>
            </a:r>
            <a:r>
              <a:rPr lang="en-US" altLang="zh-TW" sz="1400" b="0" i="0" dirty="0">
                <a:solidFill>
                  <a:srgbClr val="80FCFF"/>
                </a:solidFill>
                <a:effectLst/>
                <a:latin typeface="Roboto" panose="02000000000000000000" pitchFamily="2" charset="0"/>
              </a:rPr>
              <a:t>AI </a:t>
            </a:r>
            <a:r>
              <a:rPr lang="zh-TW" altLang="en-US" sz="1400" b="0" i="0" dirty="0">
                <a:solidFill>
                  <a:srgbClr val="80FCFF"/>
                </a:solidFill>
                <a:effectLst/>
                <a:latin typeface="Roboto" panose="02000000000000000000" pitchFamily="2" charset="0"/>
              </a:rPr>
              <a:t>技術可動態分析監控影像</a:t>
            </a:r>
            <a:r>
              <a:rPr lang="zh-TW" altLang="en-US" sz="1400" b="0" i="0" dirty="0">
                <a:solidFill>
                  <a:schemeClr val="accent6"/>
                </a:solidFill>
                <a:effectLst/>
                <a:latin typeface="Roboto" panose="02000000000000000000" pitchFamily="2" charset="0"/>
              </a:rPr>
              <a:t>，即時且自動化的人臉辨識分析，</a:t>
            </a:r>
            <a:r>
              <a:rPr lang="zh-TW" altLang="en-US" sz="1400" b="0" i="0" dirty="0">
                <a:solidFill>
                  <a:srgbClr val="80FCFF"/>
                </a:solidFill>
                <a:effectLst/>
                <a:latin typeface="Roboto" panose="02000000000000000000" pitchFamily="2" charset="0"/>
              </a:rPr>
              <a:t>即使配戴口罩也能精準辨識。</a:t>
            </a:r>
            <a:r>
              <a:rPr lang="zh-TW" altLang="en-US" sz="1400" b="0" i="0" dirty="0">
                <a:solidFill>
                  <a:schemeClr val="accent6"/>
                </a:solidFill>
                <a:effectLst/>
                <a:latin typeface="Roboto" panose="02000000000000000000" pitchFamily="2" charset="0"/>
              </a:rPr>
              <a:t>並依據分析結果設定人員檔案 </a:t>
            </a:r>
            <a:r>
              <a:rPr lang="en-US" altLang="zh-TW" sz="1400" b="0" i="0" dirty="0">
                <a:solidFill>
                  <a:schemeClr val="accent6"/>
                </a:solidFill>
                <a:effectLst/>
                <a:latin typeface="Roboto" panose="02000000000000000000" pitchFamily="2" charset="0"/>
              </a:rPr>
              <a:t>(Profile)</a:t>
            </a:r>
            <a:r>
              <a:rPr lang="zh-TW" altLang="en-US" sz="1400" b="0" i="0" dirty="0">
                <a:solidFill>
                  <a:schemeClr val="accent6"/>
                </a:solidFill>
                <a:effectLst/>
                <a:latin typeface="Roboto" panose="02000000000000000000" pitchFamily="2" charset="0"/>
              </a:rPr>
              <a:t>、群組名單以及事件通知。廣泛且彈性的應用於自動化出勤紀錄與智慧化零售服務。</a:t>
            </a:r>
            <a:endParaRPr lang="zh-TW" altLang="en-US" sz="1400" dirty="0">
              <a:solidFill>
                <a:schemeClr val="accent6"/>
              </a:solidFill>
            </a:endParaRPr>
          </a:p>
        </p:txBody>
      </p:sp>
      <p:grpSp>
        <p:nvGrpSpPr>
          <p:cNvPr id="30" name="圖形 7">
            <a:extLst>
              <a:ext uri="{FF2B5EF4-FFF2-40B4-BE49-F238E27FC236}">
                <a16:creationId xmlns:a16="http://schemas.microsoft.com/office/drawing/2014/main" id="{A51610BF-8A36-9014-CF15-DA08E6E6B23E}"/>
              </a:ext>
            </a:extLst>
          </p:cNvPr>
          <p:cNvGrpSpPr/>
          <p:nvPr/>
        </p:nvGrpSpPr>
        <p:grpSpPr>
          <a:xfrm>
            <a:off x="770932" y="3788177"/>
            <a:ext cx="593894" cy="593894"/>
            <a:chOff x="1060446" y="3527452"/>
            <a:chExt cx="927096" cy="927096"/>
          </a:xfrm>
          <a:noFill/>
        </p:grpSpPr>
        <p:sp>
          <p:nvSpPr>
            <p:cNvPr id="31" name="手繪多邊形: 圖案 30">
              <a:extLst>
                <a:ext uri="{FF2B5EF4-FFF2-40B4-BE49-F238E27FC236}">
                  <a16:creationId xmlns:a16="http://schemas.microsoft.com/office/drawing/2014/main" id="{4EB243DE-50D5-229D-3578-9D5E60EFA79B}"/>
                </a:ext>
              </a:extLst>
            </p:cNvPr>
            <p:cNvSpPr/>
            <p:nvPr/>
          </p:nvSpPr>
          <p:spPr>
            <a:xfrm>
              <a:off x="1368142" y="3527452"/>
              <a:ext cx="9525" cy="130863"/>
            </a:xfrm>
            <a:custGeom>
              <a:avLst/>
              <a:gdLst>
                <a:gd name="connsiteX0" fmla="*/ 34 w 9525"/>
                <a:gd name="connsiteY0" fmla="*/ 1 h 130863"/>
                <a:gd name="connsiteX1" fmla="*/ 34 w 9525"/>
                <a:gd name="connsiteY1" fmla="*/ 130865 h 130863"/>
              </a:gdLst>
              <a:ahLst/>
              <a:cxnLst>
                <a:cxn ang="0">
                  <a:pos x="connsiteX0" y="connsiteY0"/>
                </a:cxn>
                <a:cxn ang="0">
                  <a:pos x="connsiteX1" y="connsiteY1"/>
                </a:cxn>
              </a:cxnLst>
              <a:rect l="l" t="t" r="r" b="b"/>
              <a:pathLst>
                <a:path w="9525" h="130863">
                  <a:moveTo>
                    <a:pt x="34" y="1"/>
                  </a:moveTo>
                  <a:lnTo>
                    <a:pt x="34" y="130865"/>
                  </a:lnTo>
                </a:path>
              </a:pathLst>
            </a:custGeom>
            <a:ln w="14288" cap="flat">
              <a:solidFill>
                <a:schemeClr val="accent6"/>
              </a:solidFill>
              <a:prstDash val="solid"/>
              <a:miter/>
            </a:ln>
          </p:spPr>
          <p:txBody>
            <a:bodyPr rtlCol="0" anchor="ctr"/>
            <a:lstStyle/>
            <a:p>
              <a:endParaRPr lang="zh-TW" altLang="en-US"/>
            </a:p>
          </p:txBody>
        </p:sp>
        <p:sp>
          <p:nvSpPr>
            <p:cNvPr id="32" name="手繪多邊形: 圖案 31">
              <a:extLst>
                <a:ext uri="{FF2B5EF4-FFF2-40B4-BE49-F238E27FC236}">
                  <a16:creationId xmlns:a16="http://schemas.microsoft.com/office/drawing/2014/main" id="{67B97FAA-D11D-362A-B354-692354AA6684}"/>
                </a:ext>
              </a:extLst>
            </p:cNvPr>
            <p:cNvSpPr/>
            <p:nvPr/>
          </p:nvSpPr>
          <p:spPr>
            <a:xfrm>
              <a:off x="1477127" y="3527452"/>
              <a:ext cx="9525" cy="130863"/>
            </a:xfrm>
            <a:custGeom>
              <a:avLst/>
              <a:gdLst>
                <a:gd name="connsiteX0" fmla="*/ 45 w 9525"/>
                <a:gd name="connsiteY0" fmla="*/ 1 h 130863"/>
                <a:gd name="connsiteX1" fmla="*/ 45 w 9525"/>
                <a:gd name="connsiteY1" fmla="*/ 130865 h 130863"/>
              </a:gdLst>
              <a:ahLst/>
              <a:cxnLst>
                <a:cxn ang="0">
                  <a:pos x="connsiteX0" y="connsiteY0"/>
                </a:cxn>
                <a:cxn ang="0">
                  <a:pos x="connsiteX1" y="connsiteY1"/>
                </a:cxn>
              </a:cxnLst>
              <a:rect l="l" t="t" r="r" b="b"/>
              <a:pathLst>
                <a:path w="9525" h="130863">
                  <a:moveTo>
                    <a:pt x="45" y="1"/>
                  </a:moveTo>
                  <a:lnTo>
                    <a:pt x="45" y="130865"/>
                  </a:lnTo>
                </a:path>
              </a:pathLst>
            </a:custGeom>
            <a:ln w="14288" cap="flat">
              <a:solidFill>
                <a:schemeClr val="accent6"/>
              </a:solidFill>
              <a:prstDash val="solid"/>
              <a:miter/>
            </a:ln>
          </p:spPr>
          <p:txBody>
            <a:bodyPr rtlCol="0" anchor="ctr"/>
            <a:lstStyle/>
            <a:p>
              <a:endParaRPr lang="zh-TW" altLang="en-US"/>
            </a:p>
          </p:txBody>
        </p:sp>
        <p:sp>
          <p:nvSpPr>
            <p:cNvPr id="33" name="手繪多邊形: 圖案 32">
              <a:extLst>
                <a:ext uri="{FF2B5EF4-FFF2-40B4-BE49-F238E27FC236}">
                  <a16:creationId xmlns:a16="http://schemas.microsoft.com/office/drawing/2014/main" id="{1942697F-4809-460B-60BE-EC069A08E869}"/>
                </a:ext>
              </a:extLst>
            </p:cNvPr>
            <p:cNvSpPr/>
            <p:nvPr/>
          </p:nvSpPr>
          <p:spPr>
            <a:xfrm>
              <a:off x="1586179" y="3527452"/>
              <a:ext cx="9525" cy="130863"/>
            </a:xfrm>
            <a:custGeom>
              <a:avLst/>
              <a:gdLst>
                <a:gd name="connsiteX0" fmla="*/ 57 w 9525"/>
                <a:gd name="connsiteY0" fmla="*/ 1 h 130863"/>
                <a:gd name="connsiteX1" fmla="*/ 57 w 9525"/>
                <a:gd name="connsiteY1" fmla="*/ 130865 h 130863"/>
              </a:gdLst>
              <a:ahLst/>
              <a:cxnLst>
                <a:cxn ang="0">
                  <a:pos x="connsiteX0" y="connsiteY0"/>
                </a:cxn>
                <a:cxn ang="0">
                  <a:pos x="connsiteX1" y="connsiteY1"/>
                </a:cxn>
              </a:cxnLst>
              <a:rect l="l" t="t" r="r" b="b"/>
              <a:pathLst>
                <a:path w="9525" h="130863">
                  <a:moveTo>
                    <a:pt x="57" y="1"/>
                  </a:moveTo>
                  <a:lnTo>
                    <a:pt x="57" y="130865"/>
                  </a:lnTo>
                </a:path>
              </a:pathLst>
            </a:custGeom>
            <a:ln w="14288" cap="flat">
              <a:solidFill>
                <a:schemeClr val="accent6"/>
              </a:solidFill>
              <a:prstDash val="solid"/>
              <a:miter/>
            </a:ln>
          </p:spPr>
          <p:txBody>
            <a:bodyPr rtlCol="0" anchor="ctr"/>
            <a:lstStyle/>
            <a:p>
              <a:endParaRPr lang="zh-TW" altLang="en-US"/>
            </a:p>
          </p:txBody>
        </p:sp>
        <p:sp>
          <p:nvSpPr>
            <p:cNvPr id="34" name="手繪多邊形: 圖案 33">
              <a:extLst>
                <a:ext uri="{FF2B5EF4-FFF2-40B4-BE49-F238E27FC236}">
                  <a16:creationId xmlns:a16="http://schemas.microsoft.com/office/drawing/2014/main" id="{B86E090C-F25A-2249-E48E-6DDFF5D6C75B}"/>
                </a:ext>
              </a:extLst>
            </p:cNvPr>
            <p:cNvSpPr/>
            <p:nvPr/>
          </p:nvSpPr>
          <p:spPr>
            <a:xfrm>
              <a:off x="1695221" y="3527452"/>
              <a:ext cx="9525" cy="130863"/>
            </a:xfrm>
            <a:custGeom>
              <a:avLst/>
              <a:gdLst>
                <a:gd name="connsiteX0" fmla="*/ 68 w 9525"/>
                <a:gd name="connsiteY0" fmla="*/ 1 h 130863"/>
                <a:gd name="connsiteX1" fmla="*/ 68 w 9525"/>
                <a:gd name="connsiteY1" fmla="*/ 130865 h 130863"/>
              </a:gdLst>
              <a:ahLst/>
              <a:cxnLst>
                <a:cxn ang="0">
                  <a:pos x="connsiteX0" y="connsiteY0"/>
                </a:cxn>
                <a:cxn ang="0">
                  <a:pos x="connsiteX1" y="connsiteY1"/>
                </a:cxn>
              </a:cxnLst>
              <a:rect l="l" t="t" r="r" b="b"/>
              <a:pathLst>
                <a:path w="9525" h="130863">
                  <a:moveTo>
                    <a:pt x="68" y="1"/>
                  </a:moveTo>
                  <a:lnTo>
                    <a:pt x="68" y="130865"/>
                  </a:lnTo>
                </a:path>
              </a:pathLst>
            </a:custGeom>
            <a:ln w="14288" cap="flat">
              <a:solidFill>
                <a:schemeClr val="accent6"/>
              </a:solidFill>
              <a:prstDash val="solid"/>
              <a:miter/>
            </a:ln>
          </p:spPr>
          <p:txBody>
            <a:bodyPr rtlCol="0" anchor="ctr"/>
            <a:lstStyle/>
            <a:p>
              <a:endParaRPr lang="zh-TW" altLang="en-US"/>
            </a:p>
          </p:txBody>
        </p:sp>
        <p:sp>
          <p:nvSpPr>
            <p:cNvPr id="35" name="手繪多邊形: 圖案 34">
              <a:extLst>
                <a:ext uri="{FF2B5EF4-FFF2-40B4-BE49-F238E27FC236}">
                  <a16:creationId xmlns:a16="http://schemas.microsoft.com/office/drawing/2014/main" id="{02196BC3-6A89-9052-7084-DEF867390551}"/>
                </a:ext>
              </a:extLst>
            </p:cNvPr>
            <p:cNvSpPr/>
            <p:nvPr/>
          </p:nvSpPr>
          <p:spPr>
            <a:xfrm>
              <a:off x="1368142" y="4323685"/>
              <a:ext cx="9525" cy="130863"/>
            </a:xfrm>
            <a:custGeom>
              <a:avLst/>
              <a:gdLst>
                <a:gd name="connsiteX0" fmla="*/ 34 w 9525"/>
                <a:gd name="connsiteY0" fmla="*/ 85 h 130863"/>
                <a:gd name="connsiteX1" fmla="*/ 34 w 9525"/>
                <a:gd name="connsiteY1" fmla="*/ 130949 h 130863"/>
              </a:gdLst>
              <a:ahLst/>
              <a:cxnLst>
                <a:cxn ang="0">
                  <a:pos x="connsiteX0" y="connsiteY0"/>
                </a:cxn>
                <a:cxn ang="0">
                  <a:pos x="connsiteX1" y="connsiteY1"/>
                </a:cxn>
              </a:cxnLst>
              <a:rect l="l" t="t" r="r" b="b"/>
              <a:pathLst>
                <a:path w="9525" h="130863">
                  <a:moveTo>
                    <a:pt x="34" y="85"/>
                  </a:moveTo>
                  <a:lnTo>
                    <a:pt x="34" y="130949"/>
                  </a:lnTo>
                </a:path>
              </a:pathLst>
            </a:custGeom>
            <a:ln w="14288" cap="flat">
              <a:solidFill>
                <a:schemeClr val="accent6"/>
              </a:solidFill>
              <a:prstDash val="solid"/>
              <a:miter/>
            </a:ln>
          </p:spPr>
          <p:txBody>
            <a:bodyPr rtlCol="0" anchor="ctr"/>
            <a:lstStyle/>
            <a:p>
              <a:endParaRPr lang="zh-TW" altLang="en-US"/>
            </a:p>
          </p:txBody>
        </p:sp>
        <p:sp>
          <p:nvSpPr>
            <p:cNvPr id="36" name="手繪多邊形: 圖案 35">
              <a:extLst>
                <a:ext uri="{FF2B5EF4-FFF2-40B4-BE49-F238E27FC236}">
                  <a16:creationId xmlns:a16="http://schemas.microsoft.com/office/drawing/2014/main" id="{ED1BE768-A432-3B24-0B28-9F07D60EF490}"/>
                </a:ext>
              </a:extLst>
            </p:cNvPr>
            <p:cNvSpPr/>
            <p:nvPr/>
          </p:nvSpPr>
          <p:spPr>
            <a:xfrm>
              <a:off x="1477127" y="4323685"/>
              <a:ext cx="9525" cy="130863"/>
            </a:xfrm>
            <a:custGeom>
              <a:avLst/>
              <a:gdLst>
                <a:gd name="connsiteX0" fmla="*/ 45 w 9525"/>
                <a:gd name="connsiteY0" fmla="*/ 85 h 130863"/>
                <a:gd name="connsiteX1" fmla="*/ 45 w 9525"/>
                <a:gd name="connsiteY1" fmla="*/ 130949 h 130863"/>
              </a:gdLst>
              <a:ahLst/>
              <a:cxnLst>
                <a:cxn ang="0">
                  <a:pos x="connsiteX0" y="connsiteY0"/>
                </a:cxn>
                <a:cxn ang="0">
                  <a:pos x="connsiteX1" y="connsiteY1"/>
                </a:cxn>
              </a:cxnLst>
              <a:rect l="l" t="t" r="r" b="b"/>
              <a:pathLst>
                <a:path w="9525" h="130863">
                  <a:moveTo>
                    <a:pt x="45" y="85"/>
                  </a:moveTo>
                  <a:lnTo>
                    <a:pt x="45" y="130949"/>
                  </a:lnTo>
                </a:path>
              </a:pathLst>
            </a:custGeom>
            <a:ln w="14288" cap="flat">
              <a:solidFill>
                <a:schemeClr val="accent6"/>
              </a:solidFill>
              <a:prstDash val="solid"/>
              <a:miter/>
            </a:ln>
          </p:spPr>
          <p:txBody>
            <a:bodyPr rtlCol="0" anchor="ctr"/>
            <a:lstStyle/>
            <a:p>
              <a:endParaRPr lang="zh-TW" altLang="en-US"/>
            </a:p>
          </p:txBody>
        </p:sp>
        <p:sp>
          <p:nvSpPr>
            <p:cNvPr id="37" name="手繪多邊形: 圖案 36">
              <a:extLst>
                <a:ext uri="{FF2B5EF4-FFF2-40B4-BE49-F238E27FC236}">
                  <a16:creationId xmlns:a16="http://schemas.microsoft.com/office/drawing/2014/main" id="{FC48B9BA-02BE-90AA-EB75-4A8E747AF6A5}"/>
                </a:ext>
              </a:extLst>
            </p:cNvPr>
            <p:cNvSpPr/>
            <p:nvPr/>
          </p:nvSpPr>
          <p:spPr>
            <a:xfrm>
              <a:off x="1586179" y="4323685"/>
              <a:ext cx="9525" cy="130863"/>
            </a:xfrm>
            <a:custGeom>
              <a:avLst/>
              <a:gdLst>
                <a:gd name="connsiteX0" fmla="*/ 57 w 9525"/>
                <a:gd name="connsiteY0" fmla="*/ 85 h 130863"/>
                <a:gd name="connsiteX1" fmla="*/ 57 w 9525"/>
                <a:gd name="connsiteY1" fmla="*/ 130949 h 130863"/>
              </a:gdLst>
              <a:ahLst/>
              <a:cxnLst>
                <a:cxn ang="0">
                  <a:pos x="connsiteX0" y="connsiteY0"/>
                </a:cxn>
                <a:cxn ang="0">
                  <a:pos x="connsiteX1" y="connsiteY1"/>
                </a:cxn>
              </a:cxnLst>
              <a:rect l="l" t="t" r="r" b="b"/>
              <a:pathLst>
                <a:path w="9525" h="130863">
                  <a:moveTo>
                    <a:pt x="57" y="85"/>
                  </a:moveTo>
                  <a:lnTo>
                    <a:pt x="57" y="130949"/>
                  </a:lnTo>
                </a:path>
              </a:pathLst>
            </a:custGeom>
            <a:ln w="14288" cap="flat">
              <a:solidFill>
                <a:schemeClr val="accent6"/>
              </a:solidFill>
              <a:prstDash val="solid"/>
              <a:miter/>
            </a:ln>
          </p:spPr>
          <p:txBody>
            <a:bodyPr rtlCol="0" anchor="ctr"/>
            <a:lstStyle/>
            <a:p>
              <a:endParaRPr lang="zh-TW" altLang="en-US"/>
            </a:p>
          </p:txBody>
        </p:sp>
        <p:sp>
          <p:nvSpPr>
            <p:cNvPr id="38" name="手繪多邊形: 圖案 37">
              <a:extLst>
                <a:ext uri="{FF2B5EF4-FFF2-40B4-BE49-F238E27FC236}">
                  <a16:creationId xmlns:a16="http://schemas.microsoft.com/office/drawing/2014/main" id="{08A34582-1BC8-E603-367B-34E2494B84E0}"/>
                </a:ext>
              </a:extLst>
            </p:cNvPr>
            <p:cNvSpPr/>
            <p:nvPr/>
          </p:nvSpPr>
          <p:spPr>
            <a:xfrm>
              <a:off x="1695221" y="4323685"/>
              <a:ext cx="9525" cy="130863"/>
            </a:xfrm>
            <a:custGeom>
              <a:avLst/>
              <a:gdLst>
                <a:gd name="connsiteX0" fmla="*/ 68 w 9525"/>
                <a:gd name="connsiteY0" fmla="*/ 85 h 130863"/>
                <a:gd name="connsiteX1" fmla="*/ 68 w 9525"/>
                <a:gd name="connsiteY1" fmla="*/ 130949 h 130863"/>
              </a:gdLst>
              <a:ahLst/>
              <a:cxnLst>
                <a:cxn ang="0">
                  <a:pos x="connsiteX0" y="connsiteY0"/>
                </a:cxn>
                <a:cxn ang="0">
                  <a:pos x="connsiteX1" y="connsiteY1"/>
                </a:cxn>
              </a:cxnLst>
              <a:rect l="l" t="t" r="r" b="b"/>
              <a:pathLst>
                <a:path w="9525" h="130863">
                  <a:moveTo>
                    <a:pt x="68" y="85"/>
                  </a:moveTo>
                  <a:lnTo>
                    <a:pt x="68" y="130949"/>
                  </a:lnTo>
                </a:path>
              </a:pathLst>
            </a:custGeom>
            <a:ln w="14288" cap="flat">
              <a:solidFill>
                <a:schemeClr val="accent6"/>
              </a:solidFill>
              <a:prstDash val="solid"/>
              <a:miter/>
            </a:ln>
          </p:spPr>
          <p:txBody>
            <a:bodyPr rtlCol="0" anchor="ctr"/>
            <a:lstStyle/>
            <a:p>
              <a:endParaRPr lang="zh-TW" altLang="en-US"/>
            </a:p>
          </p:txBody>
        </p:sp>
        <p:grpSp>
          <p:nvGrpSpPr>
            <p:cNvPr id="39" name="圖形 7">
              <a:extLst>
                <a:ext uri="{FF2B5EF4-FFF2-40B4-BE49-F238E27FC236}">
                  <a16:creationId xmlns:a16="http://schemas.microsoft.com/office/drawing/2014/main" id="{93A3C457-14E0-6B9C-50C4-C7B253EC8618}"/>
                </a:ext>
              </a:extLst>
            </p:cNvPr>
            <p:cNvGrpSpPr/>
            <p:nvPr/>
          </p:nvGrpSpPr>
          <p:grpSpPr>
            <a:xfrm>
              <a:off x="1856679" y="3828014"/>
              <a:ext cx="130863" cy="327088"/>
              <a:chOff x="1856679" y="3828014"/>
              <a:chExt cx="130863" cy="327088"/>
            </a:xfrm>
          </p:grpSpPr>
          <p:sp>
            <p:nvSpPr>
              <p:cNvPr id="40" name="手繪多邊形: 圖案 39">
                <a:extLst>
                  <a:ext uri="{FF2B5EF4-FFF2-40B4-BE49-F238E27FC236}">
                    <a16:creationId xmlns:a16="http://schemas.microsoft.com/office/drawing/2014/main" id="{63A43F78-0BAE-2013-47CD-C33DF2E40DEA}"/>
                  </a:ext>
                </a:extLst>
              </p:cNvPr>
              <p:cNvSpPr/>
              <p:nvPr/>
            </p:nvSpPr>
            <p:spPr>
              <a:xfrm>
                <a:off x="1856679" y="3828014"/>
                <a:ext cx="130863" cy="9525"/>
              </a:xfrm>
              <a:custGeom>
                <a:avLst/>
                <a:gdLst>
                  <a:gd name="connsiteX0" fmla="*/ 130949 w 130863"/>
                  <a:gd name="connsiteY0" fmla="*/ 33 h 9525"/>
                  <a:gd name="connsiteX1" fmla="*/ 85 w 130863"/>
                  <a:gd name="connsiteY1" fmla="*/ 33 h 9525"/>
                </a:gdLst>
                <a:ahLst/>
                <a:cxnLst>
                  <a:cxn ang="0">
                    <a:pos x="connsiteX0" y="connsiteY0"/>
                  </a:cxn>
                  <a:cxn ang="0">
                    <a:pos x="connsiteX1" y="connsiteY1"/>
                  </a:cxn>
                </a:cxnLst>
                <a:rect l="l" t="t" r="r" b="b"/>
                <a:pathLst>
                  <a:path w="130863" h="9525">
                    <a:moveTo>
                      <a:pt x="130949" y="33"/>
                    </a:moveTo>
                    <a:lnTo>
                      <a:pt x="85" y="33"/>
                    </a:lnTo>
                  </a:path>
                </a:pathLst>
              </a:custGeom>
              <a:ln w="14288" cap="flat">
                <a:solidFill>
                  <a:schemeClr val="accent6"/>
                </a:solidFill>
                <a:prstDash val="solid"/>
                <a:miter/>
              </a:ln>
            </p:spPr>
            <p:txBody>
              <a:bodyPr rtlCol="0" anchor="ctr"/>
              <a:lstStyle/>
              <a:p>
                <a:endParaRPr lang="zh-TW" altLang="en-US"/>
              </a:p>
            </p:txBody>
          </p:sp>
          <p:sp>
            <p:nvSpPr>
              <p:cNvPr id="41" name="手繪多邊形: 圖案 40">
                <a:extLst>
                  <a:ext uri="{FF2B5EF4-FFF2-40B4-BE49-F238E27FC236}">
                    <a16:creationId xmlns:a16="http://schemas.microsoft.com/office/drawing/2014/main" id="{BF8D338C-FCCA-A8E1-CC69-A7093C5F6CCB}"/>
                  </a:ext>
                </a:extLst>
              </p:cNvPr>
              <p:cNvSpPr/>
              <p:nvPr/>
            </p:nvSpPr>
            <p:spPr>
              <a:xfrm>
                <a:off x="1856679" y="3936999"/>
                <a:ext cx="130863" cy="9525"/>
              </a:xfrm>
              <a:custGeom>
                <a:avLst/>
                <a:gdLst>
                  <a:gd name="connsiteX0" fmla="*/ 130949 w 130863"/>
                  <a:gd name="connsiteY0" fmla="*/ 44 h 9525"/>
                  <a:gd name="connsiteX1" fmla="*/ 85 w 130863"/>
                  <a:gd name="connsiteY1" fmla="*/ 44 h 9525"/>
                </a:gdLst>
                <a:ahLst/>
                <a:cxnLst>
                  <a:cxn ang="0">
                    <a:pos x="connsiteX0" y="connsiteY0"/>
                  </a:cxn>
                  <a:cxn ang="0">
                    <a:pos x="connsiteX1" y="connsiteY1"/>
                  </a:cxn>
                </a:cxnLst>
                <a:rect l="l" t="t" r="r" b="b"/>
                <a:pathLst>
                  <a:path w="130863" h="9525">
                    <a:moveTo>
                      <a:pt x="130949" y="44"/>
                    </a:moveTo>
                    <a:lnTo>
                      <a:pt x="85" y="44"/>
                    </a:lnTo>
                  </a:path>
                </a:pathLst>
              </a:custGeom>
              <a:ln w="14288" cap="flat">
                <a:solidFill>
                  <a:schemeClr val="accent6"/>
                </a:solidFill>
                <a:prstDash val="solid"/>
                <a:miter/>
              </a:ln>
            </p:spPr>
            <p:txBody>
              <a:bodyPr rtlCol="0" anchor="ctr"/>
              <a:lstStyle/>
              <a:p>
                <a:endParaRPr lang="zh-TW" altLang="en-US"/>
              </a:p>
            </p:txBody>
          </p:sp>
          <p:sp>
            <p:nvSpPr>
              <p:cNvPr id="42" name="手繪多邊形: 圖案 41">
                <a:extLst>
                  <a:ext uri="{FF2B5EF4-FFF2-40B4-BE49-F238E27FC236}">
                    <a16:creationId xmlns:a16="http://schemas.microsoft.com/office/drawing/2014/main" id="{5A7F8569-A9D8-9199-47E9-141E177DE37A}"/>
                  </a:ext>
                </a:extLst>
              </p:cNvPr>
              <p:cNvSpPr/>
              <p:nvPr/>
            </p:nvSpPr>
            <p:spPr>
              <a:xfrm>
                <a:off x="1856679" y="4046050"/>
                <a:ext cx="130863" cy="9525"/>
              </a:xfrm>
              <a:custGeom>
                <a:avLst/>
                <a:gdLst>
                  <a:gd name="connsiteX0" fmla="*/ 130949 w 130863"/>
                  <a:gd name="connsiteY0" fmla="*/ 56 h 9525"/>
                  <a:gd name="connsiteX1" fmla="*/ 85 w 130863"/>
                  <a:gd name="connsiteY1" fmla="*/ 56 h 9525"/>
                </a:gdLst>
                <a:ahLst/>
                <a:cxnLst>
                  <a:cxn ang="0">
                    <a:pos x="connsiteX0" y="connsiteY0"/>
                  </a:cxn>
                  <a:cxn ang="0">
                    <a:pos x="connsiteX1" y="connsiteY1"/>
                  </a:cxn>
                </a:cxnLst>
                <a:rect l="l" t="t" r="r" b="b"/>
                <a:pathLst>
                  <a:path w="130863" h="9525">
                    <a:moveTo>
                      <a:pt x="130949" y="56"/>
                    </a:moveTo>
                    <a:lnTo>
                      <a:pt x="85" y="56"/>
                    </a:lnTo>
                  </a:path>
                </a:pathLst>
              </a:custGeom>
              <a:ln w="14288" cap="flat">
                <a:solidFill>
                  <a:schemeClr val="accent6"/>
                </a:solidFill>
                <a:prstDash val="solid"/>
                <a:miter/>
              </a:ln>
            </p:spPr>
            <p:txBody>
              <a:bodyPr rtlCol="0" anchor="ctr"/>
              <a:lstStyle/>
              <a:p>
                <a:endParaRPr lang="zh-TW" altLang="en-US"/>
              </a:p>
            </p:txBody>
          </p:sp>
          <p:sp>
            <p:nvSpPr>
              <p:cNvPr id="43" name="手繪多邊形: 圖案 42">
                <a:extLst>
                  <a:ext uri="{FF2B5EF4-FFF2-40B4-BE49-F238E27FC236}">
                    <a16:creationId xmlns:a16="http://schemas.microsoft.com/office/drawing/2014/main" id="{58E86F09-A99E-77E4-D85A-3D79548C7DE7}"/>
                  </a:ext>
                </a:extLst>
              </p:cNvPr>
              <p:cNvSpPr/>
              <p:nvPr/>
            </p:nvSpPr>
            <p:spPr>
              <a:xfrm>
                <a:off x="1856679" y="4155102"/>
                <a:ext cx="130863" cy="9525"/>
              </a:xfrm>
              <a:custGeom>
                <a:avLst/>
                <a:gdLst>
                  <a:gd name="connsiteX0" fmla="*/ 130949 w 130863"/>
                  <a:gd name="connsiteY0" fmla="*/ 67 h 9525"/>
                  <a:gd name="connsiteX1" fmla="*/ 85 w 130863"/>
                  <a:gd name="connsiteY1" fmla="*/ 67 h 9525"/>
                </a:gdLst>
                <a:ahLst/>
                <a:cxnLst>
                  <a:cxn ang="0">
                    <a:pos x="connsiteX0" y="connsiteY0"/>
                  </a:cxn>
                  <a:cxn ang="0">
                    <a:pos x="connsiteX1" y="connsiteY1"/>
                  </a:cxn>
                </a:cxnLst>
                <a:rect l="l" t="t" r="r" b="b"/>
                <a:pathLst>
                  <a:path w="130863" h="9525">
                    <a:moveTo>
                      <a:pt x="130949" y="67"/>
                    </a:moveTo>
                    <a:lnTo>
                      <a:pt x="85" y="67"/>
                    </a:lnTo>
                  </a:path>
                </a:pathLst>
              </a:custGeom>
              <a:ln w="14288" cap="flat">
                <a:solidFill>
                  <a:schemeClr val="accent6"/>
                </a:solidFill>
                <a:prstDash val="solid"/>
                <a:miter/>
              </a:ln>
            </p:spPr>
            <p:txBody>
              <a:bodyPr rtlCol="0" anchor="ctr"/>
              <a:lstStyle/>
              <a:p>
                <a:endParaRPr lang="zh-TW" altLang="en-US"/>
              </a:p>
            </p:txBody>
          </p:sp>
        </p:grpSp>
        <p:grpSp>
          <p:nvGrpSpPr>
            <p:cNvPr id="44" name="圖形 7">
              <a:extLst>
                <a:ext uri="{FF2B5EF4-FFF2-40B4-BE49-F238E27FC236}">
                  <a16:creationId xmlns:a16="http://schemas.microsoft.com/office/drawing/2014/main" id="{584DA7EE-4E4F-95F1-3DDF-000B2F853803}"/>
                </a:ext>
              </a:extLst>
            </p:cNvPr>
            <p:cNvGrpSpPr/>
            <p:nvPr/>
          </p:nvGrpSpPr>
          <p:grpSpPr>
            <a:xfrm>
              <a:off x="1060446" y="3828014"/>
              <a:ext cx="130863" cy="327088"/>
              <a:chOff x="1060446" y="3828014"/>
              <a:chExt cx="130863" cy="327088"/>
            </a:xfrm>
          </p:grpSpPr>
          <p:sp>
            <p:nvSpPr>
              <p:cNvPr id="45" name="手繪多邊形: 圖案 44">
                <a:extLst>
                  <a:ext uri="{FF2B5EF4-FFF2-40B4-BE49-F238E27FC236}">
                    <a16:creationId xmlns:a16="http://schemas.microsoft.com/office/drawing/2014/main" id="{5B079470-BB95-BD30-F45A-67992D08A8FC}"/>
                  </a:ext>
                </a:extLst>
              </p:cNvPr>
              <p:cNvSpPr/>
              <p:nvPr/>
            </p:nvSpPr>
            <p:spPr>
              <a:xfrm>
                <a:off x="1060446" y="3828014"/>
                <a:ext cx="130863" cy="9525"/>
              </a:xfrm>
              <a:custGeom>
                <a:avLst/>
                <a:gdLst>
                  <a:gd name="connsiteX0" fmla="*/ 130865 w 130863"/>
                  <a:gd name="connsiteY0" fmla="*/ 33 h 9525"/>
                  <a:gd name="connsiteX1" fmla="*/ 1 w 130863"/>
                  <a:gd name="connsiteY1" fmla="*/ 33 h 9525"/>
                </a:gdLst>
                <a:ahLst/>
                <a:cxnLst>
                  <a:cxn ang="0">
                    <a:pos x="connsiteX0" y="connsiteY0"/>
                  </a:cxn>
                  <a:cxn ang="0">
                    <a:pos x="connsiteX1" y="connsiteY1"/>
                  </a:cxn>
                </a:cxnLst>
                <a:rect l="l" t="t" r="r" b="b"/>
                <a:pathLst>
                  <a:path w="130863" h="9525">
                    <a:moveTo>
                      <a:pt x="130865" y="33"/>
                    </a:moveTo>
                    <a:lnTo>
                      <a:pt x="1" y="33"/>
                    </a:lnTo>
                  </a:path>
                </a:pathLst>
              </a:custGeom>
              <a:ln w="14288" cap="flat">
                <a:solidFill>
                  <a:schemeClr val="accent6"/>
                </a:solidFill>
                <a:prstDash val="solid"/>
                <a:miter/>
              </a:ln>
            </p:spPr>
            <p:txBody>
              <a:bodyPr rtlCol="0" anchor="ctr"/>
              <a:lstStyle/>
              <a:p>
                <a:endParaRPr lang="zh-TW" altLang="en-US"/>
              </a:p>
            </p:txBody>
          </p:sp>
          <p:sp>
            <p:nvSpPr>
              <p:cNvPr id="46" name="手繪多邊形: 圖案 45">
                <a:extLst>
                  <a:ext uri="{FF2B5EF4-FFF2-40B4-BE49-F238E27FC236}">
                    <a16:creationId xmlns:a16="http://schemas.microsoft.com/office/drawing/2014/main" id="{8D65541B-CC4A-99DE-CD22-A31EC6B726F7}"/>
                  </a:ext>
                </a:extLst>
              </p:cNvPr>
              <p:cNvSpPr/>
              <p:nvPr/>
            </p:nvSpPr>
            <p:spPr>
              <a:xfrm>
                <a:off x="1060446" y="3936999"/>
                <a:ext cx="130863" cy="9525"/>
              </a:xfrm>
              <a:custGeom>
                <a:avLst/>
                <a:gdLst>
                  <a:gd name="connsiteX0" fmla="*/ 130865 w 130863"/>
                  <a:gd name="connsiteY0" fmla="*/ 44 h 9525"/>
                  <a:gd name="connsiteX1" fmla="*/ 1 w 130863"/>
                  <a:gd name="connsiteY1" fmla="*/ 44 h 9525"/>
                </a:gdLst>
                <a:ahLst/>
                <a:cxnLst>
                  <a:cxn ang="0">
                    <a:pos x="connsiteX0" y="connsiteY0"/>
                  </a:cxn>
                  <a:cxn ang="0">
                    <a:pos x="connsiteX1" y="connsiteY1"/>
                  </a:cxn>
                </a:cxnLst>
                <a:rect l="l" t="t" r="r" b="b"/>
                <a:pathLst>
                  <a:path w="130863" h="9525">
                    <a:moveTo>
                      <a:pt x="130865" y="44"/>
                    </a:moveTo>
                    <a:lnTo>
                      <a:pt x="1" y="44"/>
                    </a:lnTo>
                  </a:path>
                </a:pathLst>
              </a:custGeom>
              <a:ln w="14288" cap="flat">
                <a:solidFill>
                  <a:schemeClr val="accent6"/>
                </a:solidFill>
                <a:prstDash val="solid"/>
                <a:miter/>
              </a:ln>
            </p:spPr>
            <p:txBody>
              <a:bodyPr rtlCol="0" anchor="ctr"/>
              <a:lstStyle/>
              <a:p>
                <a:endParaRPr lang="zh-TW" altLang="en-US"/>
              </a:p>
            </p:txBody>
          </p:sp>
          <p:sp>
            <p:nvSpPr>
              <p:cNvPr id="47" name="手繪多邊形: 圖案 46">
                <a:extLst>
                  <a:ext uri="{FF2B5EF4-FFF2-40B4-BE49-F238E27FC236}">
                    <a16:creationId xmlns:a16="http://schemas.microsoft.com/office/drawing/2014/main" id="{71EDDA9D-FCE5-3823-D3C0-297E49172857}"/>
                  </a:ext>
                </a:extLst>
              </p:cNvPr>
              <p:cNvSpPr/>
              <p:nvPr/>
            </p:nvSpPr>
            <p:spPr>
              <a:xfrm>
                <a:off x="1060446" y="4046050"/>
                <a:ext cx="130863" cy="9525"/>
              </a:xfrm>
              <a:custGeom>
                <a:avLst/>
                <a:gdLst>
                  <a:gd name="connsiteX0" fmla="*/ 130865 w 130863"/>
                  <a:gd name="connsiteY0" fmla="*/ 56 h 9525"/>
                  <a:gd name="connsiteX1" fmla="*/ 1 w 130863"/>
                  <a:gd name="connsiteY1" fmla="*/ 56 h 9525"/>
                </a:gdLst>
                <a:ahLst/>
                <a:cxnLst>
                  <a:cxn ang="0">
                    <a:pos x="connsiteX0" y="connsiteY0"/>
                  </a:cxn>
                  <a:cxn ang="0">
                    <a:pos x="connsiteX1" y="connsiteY1"/>
                  </a:cxn>
                </a:cxnLst>
                <a:rect l="l" t="t" r="r" b="b"/>
                <a:pathLst>
                  <a:path w="130863" h="9525">
                    <a:moveTo>
                      <a:pt x="130865" y="56"/>
                    </a:moveTo>
                    <a:lnTo>
                      <a:pt x="1" y="56"/>
                    </a:lnTo>
                  </a:path>
                </a:pathLst>
              </a:custGeom>
              <a:ln w="14288" cap="flat">
                <a:solidFill>
                  <a:schemeClr val="accent6"/>
                </a:solidFill>
                <a:prstDash val="solid"/>
                <a:miter/>
              </a:ln>
            </p:spPr>
            <p:txBody>
              <a:bodyPr rtlCol="0" anchor="ctr"/>
              <a:lstStyle/>
              <a:p>
                <a:endParaRPr lang="zh-TW" altLang="en-US"/>
              </a:p>
            </p:txBody>
          </p:sp>
          <p:sp>
            <p:nvSpPr>
              <p:cNvPr id="48" name="手繪多邊形: 圖案 47">
                <a:extLst>
                  <a:ext uri="{FF2B5EF4-FFF2-40B4-BE49-F238E27FC236}">
                    <a16:creationId xmlns:a16="http://schemas.microsoft.com/office/drawing/2014/main" id="{2FDF5259-1C7B-AC1F-C129-3C12FF7E678B}"/>
                  </a:ext>
                </a:extLst>
              </p:cNvPr>
              <p:cNvSpPr/>
              <p:nvPr/>
            </p:nvSpPr>
            <p:spPr>
              <a:xfrm>
                <a:off x="1060446" y="4155102"/>
                <a:ext cx="130863" cy="9525"/>
              </a:xfrm>
              <a:custGeom>
                <a:avLst/>
                <a:gdLst>
                  <a:gd name="connsiteX0" fmla="*/ 130865 w 130863"/>
                  <a:gd name="connsiteY0" fmla="*/ 67 h 9525"/>
                  <a:gd name="connsiteX1" fmla="*/ 1 w 130863"/>
                  <a:gd name="connsiteY1" fmla="*/ 67 h 9525"/>
                </a:gdLst>
                <a:ahLst/>
                <a:cxnLst>
                  <a:cxn ang="0">
                    <a:pos x="connsiteX0" y="connsiteY0"/>
                  </a:cxn>
                  <a:cxn ang="0">
                    <a:pos x="connsiteX1" y="connsiteY1"/>
                  </a:cxn>
                </a:cxnLst>
                <a:rect l="l" t="t" r="r" b="b"/>
                <a:pathLst>
                  <a:path w="130863" h="9525">
                    <a:moveTo>
                      <a:pt x="130865" y="67"/>
                    </a:moveTo>
                    <a:lnTo>
                      <a:pt x="1" y="67"/>
                    </a:lnTo>
                  </a:path>
                </a:pathLst>
              </a:custGeom>
              <a:ln w="14288" cap="flat">
                <a:solidFill>
                  <a:schemeClr val="accent6"/>
                </a:solidFill>
                <a:prstDash val="solid"/>
                <a:miter/>
              </a:ln>
            </p:spPr>
            <p:txBody>
              <a:bodyPr rtlCol="0" anchor="ctr"/>
              <a:lstStyle/>
              <a:p>
                <a:endParaRPr lang="zh-TW" altLang="en-US"/>
              </a:p>
            </p:txBody>
          </p:sp>
        </p:grpSp>
        <p:sp>
          <p:nvSpPr>
            <p:cNvPr id="49" name="手繪多邊形: 圖案 48">
              <a:extLst>
                <a:ext uri="{FF2B5EF4-FFF2-40B4-BE49-F238E27FC236}">
                  <a16:creationId xmlns:a16="http://schemas.microsoft.com/office/drawing/2014/main" id="{E517A492-0280-2512-8154-CD81EB9E6E23}"/>
                </a:ext>
              </a:extLst>
            </p:cNvPr>
            <p:cNvSpPr/>
            <p:nvPr/>
          </p:nvSpPr>
          <p:spPr>
            <a:xfrm>
              <a:off x="1234230" y="3704655"/>
              <a:ext cx="573814" cy="573814"/>
            </a:xfrm>
            <a:custGeom>
              <a:avLst/>
              <a:gdLst>
                <a:gd name="connsiteX0" fmla="*/ 533648 w 573814"/>
                <a:gd name="connsiteY0" fmla="*/ 20 h 573814"/>
                <a:gd name="connsiteX1" fmla="*/ 573834 w 573814"/>
                <a:gd name="connsiteY1" fmla="*/ 20 h 573814"/>
                <a:gd name="connsiteX2" fmla="*/ 573834 w 573814"/>
                <a:gd name="connsiteY2" fmla="*/ 573835 h 573814"/>
                <a:gd name="connsiteX3" fmla="*/ 533648 w 573814"/>
                <a:gd name="connsiteY3" fmla="*/ 573835 h 573814"/>
                <a:gd name="connsiteX4" fmla="*/ 40206 w 573814"/>
                <a:gd name="connsiteY4" fmla="*/ 573835 h 573814"/>
                <a:gd name="connsiteX5" fmla="*/ 20 w 573814"/>
                <a:gd name="connsiteY5" fmla="*/ 573835 h 573814"/>
                <a:gd name="connsiteX6" fmla="*/ 20 w 573814"/>
                <a:gd name="connsiteY6" fmla="*/ 20 h 573814"/>
                <a:gd name="connsiteX7" fmla="*/ 40206 w 573814"/>
                <a:gd name="connsiteY7" fmla="*/ 20 h 57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3814" h="573814">
                  <a:moveTo>
                    <a:pt x="533648" y="20"/>
                  </a:moveTo>
                  <a:cubicBezTo>
                    <a:pt x="555842" y="20"/>
                    <a:pt x="573834" y="20"/>
                    <a:pt x="573834" y="20"/>
                  </a:cubicBezTo>
                  <a:lnTo>
                    <a:pt x="573834" y="573835"/>
                  </a:lnTo>
                  <a:cubicBezTo>
                    <a:pt x="573834" y="573835"/>
                    <a:pt x="555842" y="573835"/>
                    <a:pt x="533648" y="573835"/>
                  </a:cubicBezTo>
                  <a:lnTo>
                    <a:pt x="40206" y="573835"/>
                  </a:lnTo>
                  <a:cubicBezTo>
                    <a:pt x="18011" y="573835"/>
                    <a:pt x="20" y="573835"/>
                    <a:pt x="20" y="573835"/>
                  </a:cubicBezTo>
                  <a:lnTo>
                    <a:pt x="20" y="20"/>
                  </a:lnTo>
                  <a:cubicBezTo>
                    <a:pt x="20" y="20"/>
                    <a:pt x="18011" y="20"/>
                    <a:pt x="40206" y="20"/>
                  </a:cubicBezTo>
                  <a:close/>
                </a:path>
              </a:pathLst>
            </a:custGeom>
            <a:noFill/>
            <a:ln w="14288" cap="flat">
              <a:solidFill>
                <a:schemeClr val="accent6"/>
              </a:solidFill>
              <a:prstDash val="solid"/>
              <a:miter/>
            </a:ln>
          </p:spPr>
          <p:txBody>
            <a:bodyPr rtlCol="0" anchor="ctr"/>
            <a:lstStyle/>
            <a:p>
              <a:endParaRPr lang="zh-TW" altLang="en-US"/>
            </a:p>
          </p:txBody>
        </p:sp>
        <p:sp>
          <p:nvSpPr>
            <p:cNvPr id="50" name="手繪多邊形: 圖案 49">
              <a:extLst>
                <a:ext uri="{FF2B5EF4-FFF2-40B4-BE49-F238E27FC236}">
                  <a16:creationId xmlns:a16="http://schemas.microsoft.com/office/drawing/2014/main" id="{6A9B7834-9378-4A4A-5757-909AA7A52460}"/>
                </a:ext>
              </a:extLst>
            </p:cNvPr>
            <p:cNvSpPr/>
            <p:nvPr/>
          </p:nvSpPr>
          <p:spPr>
            <a:xfrm>
              <a:off x="1337243" y="3807659"/>
              <a:ext cx="367798" cy="367798"/>
            </a:xfrm>
            <a:custGeom>
              <a:avLst/>
              <a:gdLst>
                <a:gd name="connsiteX0" fmla="*/ 327643 w 367798"/>
                <a:gd name="connsiteY0" fmla="*/ 31 h 367798"/>
                <a:gd name="connsiteX1" fmla="*/ 367829 w 367798"/>
                <a:gd name="connsiteY1" fmla="*/ 31 h 367798"/>
                <a:gd name="connsiteX2" fmla="*/ 367829 w 367798"/>
                <a:gd name="connsiteY2" fmla="*/ 367829 h 367798"/>
                <a:gd name="connsiteX3" fmla="*/ 327643 w 367798"/>
                <a:gd name="connsiteY3" fmla="*/ 367829 h 367798"/>
                <a:gd name="connsiteX4" fmla="*/ 40216 w 367798"/>
                <a:gd name="connsiteY4" fmla="*/ 367829 h 367798"/>
                <a:gd name="connsiteX5" fmla="*/ 30 w 367798"/>
                <a:gd name="connsiteY5" fmla="*/ 367829 h 367798"/>
                <a:gd name="connsiteX6" fmla="*/ 30 w 367798"/>
                <a:gd name="connsiteY6" fmla="*/ 31 h 367798"/>
                <a:gd name="connsiteX7" fmla="*/ 40216 w 367798"/>
                <a:gd name="connsiteY7" fmla="*/ 31 h 367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798" h="367798">
                  <a:moveTo>
                    <a:pt x="327643" y="31"/>
                  </a:moveTo>
                  <a:cubicBezTo>
                    <a:pt x="349837" y="31"/>
                    <a:pt x="367829" y="31"/>
                    <a:pt x="367829" y="31"/>
                  </a:cubicBezTo>
                  <a:lnTo>
                    <a:pt x="367829" y="367829"/>
                  </a:lnTo>
                  <a:cubicBezTo>
                    <a:pt x="367829" y="367829"/>
                    <a:pt x="349837" y="367829"/>
                    <a:pt x="327643" y="367829"/>
                  </a:cubicBezTo>
                  <a:lnTo>
                    <a:pt x="40216" y="367829"/>
                  </a:lnTo>
                  <a:cubicBezTo>
                    <a:pt x="18022" y="367829"/>
                    <a:pt x="30" y="367829"/>
                    <a:pt x="30" y="367829"/>
                  </a:cubicBezTo>
                  <a:lnTo>
                    <a:pt x="30" y="31"/>
                  </a:lnTo>
                  <a:cubicBezTo>
                    <a:pt x="30" y="31"/>
                    <a:pt x="18022" y="31"/>
                    <a:pt x="40216" y="31"/>
                  </a:cubicBezTo>
                  <a:close/>
                </a:path>
              </a:pathLst>
            </a:custGeom>
            <a:noFill/>
            <a:ln w="14288" cap="flat">
              <a:solidFill>
                <a:schemeClr val="accent6"/>
              </a:solidFill>
              <a:prstDash val="solid"/>
              <a:miter/>
            </a:ln>
          </p:spPr>
          <p:txBody>
            <a:bodyPr rtlCol="0" anchor="ctr"/>
            <a:lstStyle/>
            <a:p>
              <a:endParaRPr lang="zh-TW" altLang="en-US"/>
            </a:p>
          </p:txBody>
        </p:sp>
      </p:grpSp>
      <p:sp>
        <p:nvSpPr>
          <p:cNvPr id="9" name="文字方塊 8">
            <a:extLst>
              <a:ext uri="{FF2B5EF4-FFF2-40B4-BE49-F238E27FC236}">
                <a16:creationId xmlns:a16="http://schemas.microsoft.com/office/drawing/2014/main" id="{3B12679B-EF66-0160-8AAE-D5E0E52FED8D}"/>
              </a:ext>
            </a:extLst>
          </p:cNvPr>
          <p:cNvSpPr txBox="1"/>
          <p:nvPr/>
        </p:nvSpPr>
        <p:spPr>
          <a:xfrm>
            <a:off x="448607" y="4494756"/>
            <a:ext cx="1278392" cy="276999"/>
          </a:xfrm>
          <a:prstGeom prst="rect">
            <a:avLst/>
          </a:prstGeom>
          <a:noFill/>
        </p:spPr>
        <p:txBody>
          <a:bodyPr wrap="square" rtlCol="0">
            <a:spAutoFit/>
          </a:bodyPr>
          <a:lstStyle/>
          <a:p>
            <a:pPr algn="ctr"/>
            <a:r>
              <a:rPr lang="zh-TW" altLang="en-US" sz="1200" dirty="0">
                <a:solidFill>
                  <a:srgbClr val="80FCFF"/>
                </a:solidFill>
              </a:rPr>
              <a:t>即時動態分析</a:t>
            </a:r>
          </a:p>
        </p:txBody>
      </p:sp>
      <p:pic>
        <p:nvPicPr>
          <p:cNvPr id="11" name="圖形 10">
            <a:extLst>
              <a:ext uri="{FF2B5EF4-FFF2-40B4-BE49-F238E27FC236}">
                <a16:creationId xmlns:a16="http://schemas.microsoft.com/office/drawing/2014/main" id="{DAB02CA5-93B2-CC8B-2C09-9DD8A5F140A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82877" y="1155748"/>
            <a:ext cx="3107745" cy="3226323"/>
          </a:xfrm>
          <a:prstGeom prst="rect">
            <a:avLst/>
          </a:prstGeom>
        </p:spPr>
      </p:pic>
      <p:sp>
        <p:nvSpPr>
          <p:cNvPr id="15" name="文字方塊 14">
            <a:extLst>
              <a:ext uri="{FF2B5EF4-FFF2-40B4-BE49-F238E27FC236}">
                <a16:creationId xmlns:a16="http://schemas.microsoft.com/office/drawing/2014/main" id="{083E6C22-8F00-F4CF-D7DA-F4ED53E8879C}"/>
              </a:ext>
            </a:extLst>
          </p:cNvPr>
          <p:cNvSpPr txBox="1"/>
          <p:nvPr/>
        </p:nvSpPr>
        <p:spPr>
          <a:xfrm>
            <a:off x="1700882" y="4494755"/>
            <a:ext cx="1197424" cy="276999"/>
          </a:xfrm>
          <a:prstGeom prst="rect">
            <a:avLst/>
          </a:prstGeom>
          <a:noFill/>
        </p:spPr>
        <p:txBody>
          <a:bodyPr wrap="square" rtlCol="0">
            <a:spAutoFit/>
          </a:bodyPr>
          <a:lstStyle/>
          <a:p>
            <a:pPr algn="ctr"/>
            <a:r>
              <a:rPr lang="en-US" altLang="zh-TW" sz="1200" dirty="0">
                <a:solidFill>
                  <a:srgbClr val="80FCFF"/>
                </a:solidFill>
              </a:rPr>
              <a:t>NPU</a:t>
            </a:r>
            <a:r>
              <a:rPr lang="zh-TW" altLang="en-US" sz="1200" dirty="0">
                <a:solidFill>
                  <a:srgbClr val="80FCFF"/>
                </a:solidFill>
              </a:rPr>
              <a:t> </a:t>
            </a:r>
            <a:r>
              <a:rPr lang="en-US" altLang="zh-TW" sz="1200" dirty="0">
                <a:solidFill>
                  <a:srgbClr val="80FCFF"/>
                </a:solidFill>
              </a:rPr>
              <a:t>AI</a:t>
            </a:r>
            <a:r>
              <a:rPr lang="zh-TW" altLang="en-US" sz="1200" dirty="0">
                <a:solidFill>
                  <a:srgbClr val="80FCFF"/>
                </a:solidFill>
              </a:rPr>
              <a:t> 加速</a:t>
            </a:r>
          </a:p>
        </p:txBody>
      </p:sp>
      <p:pic>
        <p:nvPicPr>
          <p:cNvPr id="18" name="圖形 17">
            <a:extLst>
              <a:ext uri="{FF2B5EF4-FFF2-40B4-BE49-F238E27FC236}">
                <a16:creationId xmlns:a16="http://schemas.microsoft.com/office/drawing/2014/main" id="{FF484452-1E42-CD6E-D582-AEA35969C2C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369091" y="3870502"/>
            <a:ext cx="610302" cy="401370"/>
          </a:xfrm>
          <a:prstGeom prst="rect">
            <a:avLst/>
          </a:prstGeom>
        </p:spPr>
      </p:pic>
      <p:sp>
        <p:nvSpPr>
          <p:cNvPr id="19" name="文字方塊 18">
            <a:extLst>
              <a:ext uri="{FF2B5EF4-FFF2-40B4-BE49-F238E27FC236}">
                <a16:creationId xmlns:a16="http://schemas.microsoft.com/office/drawing/2014/main" id="{92489579-3E35-EF91-BDA2-256B96073245}"/>
              </a:ext>
            </a:extLst>
          </p:cNvPr>
          <p:cNvSpPr txBox="1"/>
          <p:nvPr/>
        </p:nvSpPr>
        <p:spPr>
          <a:xfrm>
            <a:off x="2925270" y="4554932"/>
            <a:ext cx="1455216" cy="461665"/>
          </a:xfrm>
          <a:prstGeom prst="rect">
            <a:avLst/>
          </a:prstGeom>
          <a:noFill/>
        </p:spPr>
        <p:txBody>
          <a:bodyPr wrap="square" rtlCol="0">
            <a:spAutoFit/>
          </a:bodyPr>
          <a:lstStyle/>
          <a:p>
            <a:pPr algn="ctr"/>
            <a:r>
              <a:rPr lang="zh-TW" altLang="en-US" sz="1200" b="1" dirty="0">
                <a:solidFill>
                  <a:srgbClr val="FFC000"/>
                </a:solidFill>
              </a:rPr>
              <a:t>支援 門禁 </a:t>
            </a:r>
            <a:r>
              <a:rPr lang="en-US" altLang="zh-TW" sz="1200" b="1" dirty="0">
                <a:solidFill>
                  <a:srgbClr val="FFC000"/>
                </a:solidFill>
              </a:rPr>
              <a:t>3 </a:t>
            </a:r>
            <a:r>
              <a:rPr lang="zh-TW" altLang="en-US" sz="1200" b="1" dirty="0">
                <a:solidFill>
                  <a:srgbClr val="FFC000"/>
                </a:solidFill>
              </a:rPr>
              <a:t>頻道 </a:t>
            </a:r>
            <a:r>
              <a:rPr lang="en-US" altLang="zh-TW" sz="1200" b="1" dirty="0">
                <a:solidFill>
                  <a:srgbClr val="FFC000"/>
                </a:solidFill>
              </a:rPr>
              <a:t>/ </a:t>
            </a:r>
            <a:r>
              <a:rPr lang="zh-TW" altLang="en-US" sz="1200" b="1" dirty="0">
                <a:solidFill>
                  <a:srgbClr val="FFC000"/>
                </a:solidFill>
              </a:rPr>
              <a:t>出勤 </a:t>
            </a:r>
            <a:r>
              <a:rPr lang="en-US" altLang="zh-TW" sz="1200" b="1" dirty="0">
                <a:solidFill>
                  <a:srgbClr val="FFC000"/>
                </a:solidFill>
              </a:rPr>
              <a:t>10 </a:t>
            </a:r>
            <a:r>
              <a:rPr lang="zh-TW" altLang="en-US" sz="1200" b="1" dirty="0">
                <a:solidFill>
                  <a:srgbClr val="FFC000"/>
                </a:solidFill>
              </a:rPr>
              <a:t>頻道</a:t>
            </a:r>
          </a:p>
        </p:txBody>
      </p:sp>
      <p:sp>
        <p:nvSpPr>
          <p:cNvPr id="6" name="文字方塊 5">
            <a:extLst>
              <a:ext uri="{FF2B5EF4-FFF2-40B4-BE49-F238E27FC236}">
                <a16:creationId xmlns:a16="http://schemas.microsoft.com/office/drawing/2014/main" id="{19DE0A8F-B10B-2D64-66B1-274B03CE24EC}"/>
              </a:ext>
            </a:extLst>
          </p:cNvPr>
          <p:cNvSpPr txBox="1"/>
          <p:nvPr/>
        </p:nvSpPr>
        <p:spPr>
          <a:xfrm>
            <a:off x="4567805" y="4494755"/>
            <a:ext cx="4499897" cy="507831"/>
          </a:xfrm>
          <a:prstGeom prst="rect">
            <a:avLst/>
          </a:prstGeom>
          <a:noFill/>
        </p:spPr>
        <p:txBody>
          <a:bodyPr wrap="square" rtlCol="0">
            <a:spAutoFit/>
          </a:bodyPr>
          <a:lstStyle/>
          <a:p>
            <a:pPr marL="171450" indent="-171450">
              <a:buClr>
                <a:schemeClr val="accent6"/>
              </a:buClr>
              <a:buFont typeface="Arial" panose="020B0604020202020204" pitchFamily="34" charset="0"/>
              <a:buChar char="•"/>
            </a:pP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QVR</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 </a:t>
            </a: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Elite</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 免費支援 </a:t>
            </a: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2</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 監控頻道，可選擇付費訂閱更多的頻道</a:t>
            </a:r>
            <a:endPar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a:p>
            <a:pPr marL="171450" indent="-171450">
              <a:buClr>
                <a:schemeClr val="accent6"/>
              </a:buClr>
              <a:buFont typeface="Arial" panose="020B0604020202020204" pitchFamily="34" charset="0"/>
              <a:buChar char="•"/>
            </a:pP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QVR</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 </a:t>
            </a: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Face Insight </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免費支援 </a:t>
            </a: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1 </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個授權頻道，可購買最高到</a:t>
            </a: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4</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頻道的授權</a:t>
            </a:r>
            <a:endPar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a:p>
            <a:pPr marL="171450" indent="-171450">
              <a:buClr>
                <a:schemeClr val="accent6"/>
              </a:buClr>
              <a:buFont typeface="Arial" panose="020B0604020202020204" pitchFamily="34" charset="0"/>
              <a:buChar char="•"/>
            </a:pP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QVR Face 1.6.0</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以上提供經由</a:t>
            </a: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NAS</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或</a:t>
            </a: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QVR</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專用機傳送過來的影像進行免費的分析</a:t>
            </a:r>
          </a:p>
        </p:txBody>
      </p:sp>
      <p:grpSp>
        <p:nvGrpSpPr>
          <p:cNvPr id="26" name="群組 25">
            <a:extLst>
              <a:ext uri="{FF2B5EF4-FFF2-40B4-BE49-F238E27FC236}">
                <a16:creationId xmlns:a16="http://schemas.microsoft.com/office/drawing/2014/main" id="{8A3DB126-62BA-1C3E-4ACF-42B8B159C6FB}"/>
              </a:ext>
            </a:extLst>
          </p:cNvPr>
          <p:cNvGrpSpPr/>
          <p:nvPr/>
        </p:nvGrpSpPr>
        <p:grpSpPr>
          <a:xfrm>
            <a:off x="2062855" y="3788177"/>
            <a:ext cx="511790" cy="602223"/>
            <a:chOff x="118480" y="2022990"/>
            <a:chExt cx="641629" cy="755004"/>
          </a:xfrm>
        </p:grpSpPr>
        <p:sp>
          <p:nvSpPr>
            <p:cNvPr id="21" name="手繪多邊形: 圖案 20">
              <a:extLst>
                <a:ext uri="{FF2B5EF4-FFF2-40B4-BE49-F238E27FC236}">
                  <a16:creationId xmlns:a16="http://schemas.microsoft.com/office/drawing/2014/main" id="{457704CA-4864-65FB-8EA3-B9B8F5A1A28C}"/>
                </a:ext>
              </a:extLst>
            </p:cNvPr>
            <p:cNvSpPr/>
            <p:nvPr/>
          </p:nvSpPr>
          <p:spPr>
            <a:xfrm>
              <a:off x="118480" y="2022990"/>
              <a:ext cx="641629" cy="755004"/>
            </a:xfrm>
            <a:custGeom>
              <a:avLst/>
              <a:gdLst>
                <a:gd name="connsiteX0" fmla="*/ 636651 w 641629"/>
                <a:gd name="connsiteY0" fmla="*/ 385858 h 755004"/>
                <a:gd name="connsiteX1" fmla="*/ 565214 w 641629"/>
                <a:gd name="connsiteY1" fmla="*/ 277082 h 755004"/>
                <a:gd name="connsiteX2" fmla="*/ 558832 w 641629"/>
                <a:gd name="connsiteY2" fmla="*/ 255651 h 755004"/>
                <a:gd name="connsiteX3" fmla="*/ 280226 w 641629"/>
                <a:gd name="connsiteY3" fmla="*/ 0 h 755004"/>
                <a:gd name="connsiteX4" fmla="*/ 0 w 641629"/>
                <a:gd name="connsiteY4" fmla="*/ 280226 h 755004"/>
                <a:gd name="connsiteX5" fmla="*/ 112681 w 641629"/>
                <a:gd name="connsiteY5" fmla="*/ 520732 h 755004"/>
                <a:gd name="connsiteX6" fmla="*/ 126206 w 641629"/>
                <a:gd name="connsiteY6" fmla="*/ 548545 h 755004"/>
                <a:gd name="connsiteX7" fmla="*/ 126206 w 641629"/>
                <a:gd name="connsiteY7" fmla="*/ 708851 h 755004"/>
                <a:gd name="connsiteX8" fmla="*/ 148400 w 641629"/>
                <a:gd name="connsiteY8" fmla="*/ 733425 h 755004"/>
                <a:gd name="connsiteX9" fmla="*/ 388906 w 641629"/>
                <a:gd name="connsiteY9" fmla="*/ 754856 h 755004"/>
                <a:gd name="connsiteX10" fmla="*/ 415100 w 641629"/>
                <a:gd name="connsiteY10" fmla="*/ 730282 h 755004"/>
                <a:gd name="connsiteX11" fmla="*/ 415100 w 641629"/>
                <a:gd name="connsiteY11" fmla="*/ 615982 h 755004"/>
                <a:gd name="connsiteX12" fmla="*/ 428625 w 641629"/>
                <a:gd name="connsiteY12" fmla="*/ 602456 h 755004"/>
                <a:gd name="connsiteX13" fmla="*/ 512731 w 641629"/>
                <a:gd name="connsiteY13" fmla="*/ 602456 h 755004"/>
                <a:gd name="connsiteX14" fmla="*/ 559594 w 641629"/>
                <a:gd name="connsiteY14" fmla="*/ 555593 h 755004"/>
                <a:gd name="connsiteX15" fmla="*/ 559594 w 641629"/>
                <a:gd name="connsiteY15" fmla="*/ 442913 h 755004"/>
                <a:gd name="connsiteX16" fmla="*/ 569119 w 641629"/>
                <a:gd name="connsiteY16" fmla="*/ 433388 h 755004"/>
                <a:gd name="connsiteX17" fmla="*/ 610362 w 641629"/>
                <a:gd name="connsiteY17" fmla="*/ 433388 h 755004"/>
                <a:gd name="connsiteX18" fmla="*/ 636556 w 641629"/>
                <a:gd name="connsiteY18" fmla="*/ 385763 h 75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1629" h="755004">
                  <a:moveTo>
                    <a:pt x="636651" y="385858"/>
                  </a:moveTo>
                  <a:lnTo>
                    <a:pt x="565214" y="277082"/>
                  </a:lnTo>
                  <a:cubicBezTo>
                    <a:pt x="561213" y="270701"/>
                    <a:pt x="559689" y="263557"/>
                    <a:pt x="558832" y="255651"/>
                  </a:cubicBezTo>
                  <a:cubicBezTo>
                    <a:pt x="546164" y="112776"/>
                    <a:pt x="426339" y="0"/>
                    <a:pt x="280226" y="0"/>
                  </a:cubicBezTo>
                  <a:cubicBezTo>
                    <a:pt x="125444" y="0"/>
                    <a:pt x="0" y="125444"/>
                    <a:pt x="0" y="280226"/>
                  </a:cubicBezTo>
                  <a:cubicBezTo>
                    <a:pt x="0" y="372332"/>
                    <a:pt x="44482" y="461963"/>
                    <a:pt x="112681" y="520732"/>
                  </a:cubicBezTo>
                  <a:cubicBezTo>
                    <a:pt x="120587" y="527876"/>
                    <a:pt x="126206" y="537401"/>
                    <a:pt x="126206" y="548545"/>
                  </a:cubicBezTo>
                  <a:lnTo>
                    <a:pt x="126206" y="708851"/>
                  </a:lnTo>
                  <a:cubicBezTo>
                    <a:pt x="126206" y="721519"/>
                    <a:pt x="135731" y="731901"/>
                    <a:pt x="148400" y="733425"/>
                  </a:cubicBezTo>
                  <a:lnTo>
                    <a:pt x="388906" y="754856"/>
                  </a:lnTo>
                  <a:cubicBezTo>
                    <a:pt x="403193" y="756476"/>
                    <a:pt x="415100" y="744569"/>
                    <a:pt x="415100" y="730282"/>
                  </a:cubicBezTo>
                  <a:lnTo>
                    <a:pt x="415100" y="615982"/>
                  </a:lnTo>
                  <a:cubicBezTo>
                    <a:pt x="415100" y="608838"/>
                    <a:pt x="421481" y="602456"/>
                    <a:pt x="428625" y="602456"/>
                  </a:cubicBezTo>
                  <a:lnTo>
                    <a:pt x="512731" y="602456"/>
                  </a:lnTo>
                  <a:cubicBezTo>
                    <a:pt x="538925" y="602456"/>
                    <a:pt x="559594" y="581787"/>
                    <a:pt x="559594" y="555593"/>
                  </a:cubicBezTo>
                  <a:lnTo>
                    <a:pt x="559594" y="442913"/>
                  </a:lnTo>
                  <a:cubicBezTo>
                    <a:pt x="559594" y="438150"/>
                    <a:pt x="563594" y="433388"/>
                    <a:pt x="569119" y="433388"/>
                  </a:cubicBezTo>
                  <a:lnTo>
                    <a:pt x="610362" y="433388"/>
                  </a:lnTo>
                  <a:cubicBezTo>
                    <a:pt x="634937" y="434150"/>
                    <a:pt x="650081" y="406432"/>
                    <a:pt x="636556" y="385763"/>
                  </a:cubicBezTo>
                  <a:close/>
                </a:path>
              </a:pathLst>
            </a:custGeom>
            <a:noFill/>
            <a:ln w="14954" cap="flat">
              <a:solidFill>
                <a:srgbClr val="FFFFFF"/>
              </a:solidFill>
              <a:prstDash val="solid"/>
              <a:miter/>
            </a:ln>
          </p:spPr>
          <p:txBody>
            <a:bodyPr rtlCol="0" anchor="ctr"/>
            <a:lstStyle/>
            <a:p>
              <a:endParaRPr lang="zh-TW" altLang="en-US"/>
            </a:p>
          </p:txBody>
        </p:sp>
        <p:grpSp>
          <p:nvGrpSpPr>
            <p:cNvPr id="25" name="群組 24">
              <a:extLst>
                <a:ext uri="{FF2B5EF4-FFF2-40B4-BE49-F238E27FC236}">
                  <a16:creationId xmlns:a16="http://schemas.microsoft.com/office/drawing/2014/main" id="{625E663A-2D20-E3F6-D7AB-246C309027FD}"/>
                </a:ext>
              </a:extLst>
            </p:cNvPr>
            <p:cNvGrpSpPr/>
            <p:nvPr/>
          </p:nvGrpSpPr>
          <p:grpSpPr>
            <a:xfrm>
              <a:off x="227351" y="2140338"/>
              <a:ext cx="376618" cy="349376"/>
              <a:chOff x="227351" y="2140338"/>
              <a:chExt cx="376618" cy="349376"/>
            </a:xfrm>
          </p:grpSpPr>
          <p:sp>
            <p:nvSpPr>
              <p:cNvPr id="22" name="手繪多邊形: 圖案 21">
                <a:extLst>
                  <a:ext uri="{FF2B5EF4-FFF2-40B4-BE49-F238E27FC236}">
                    <a16:creationId xmlns:a16="http://schemas.microsoft.com/office/drawing/2014/main" id="{F145072F-1AF7-E850-96AE-85ABC4797FF7}"/>
                  </a:ext>
                </a:extLst>
              </p:cNvPr>
              <p:cNvSpPr/>
              <p:nvPr/>
            </p:nvSpPr>
            <p:spPr>
              <a:xfrm>
                <a:off x="385752" y="2140338"/>
                <a:ext cx="59055" cy="349376"/>
              </a:xfrm>
              <a:custGeom>
                <a:avLst/>
                <a:gdLst>
                  <a:gd name="connsiteX0" fmla="*/ 59055 w 59055"/>
                  <a:gd name="connsiteY0" fmla="*/ 28766 h 349376"/>
                  <a:gd name="connsiteX1" fmla="*/ 29528 w 59055"/>
                  <a:gd name="connsiteY1" fmla="*/ 0 h 349376"/>
                  <a:gd name="connsiteX2" fmla="*/ 0 w 59055"/>
                  <a:gd name="connsiteY2" fmla="*/ 28766 h 349376"/>
                  <a:gd name="connsiteX3" fmla="*/ 15526 w 59055"/>
                  <a:gd name="connsiteY3" fmla="*/ 54388 h 349376"/>
                  <a:gd name="connsiteX4" fmla="*/ 15526 w 59055"/>
                  <a:gd name="connsiteY4" fmla="*/ 294227 h 349376"/>
                  <a:gd name="connsiteX5" fmla="*/ 0 w 59055"/>
                  <a:gd name="connsiteY5" fmla="*/ 319850 h 349376"/>
                  <a:gd name="connsiteX6" fmla="*/ 29528 w 59055"/>
                  <a:gd name="connsiteY6" fmla="*/ 349377 h 349376"/>
                  <a:gd name="connsiteX7" fmla="*/ 59055 w 59055"/>
                  <a:gd name="connsiteY7" fmla="*/ 319850 h 349376"/>
                  <a:gd name="connsiteX8" fmla="*/ 43529 w 59055"/>
                  <a:gd name="connsiteY8" fmla="*/ 294227 h 349376"/>
                  <a:gd name="connsiteX9" fmla="*/ 43529 w 59055"/>
                  <a:gd name="connsiteY9" fmla="*/ 55150 h 349376"/>
                  <a:gd name="connsiteX10" fmla="*/ 59055 w 59055"/>
                  <a:gd name="connsiteY10" fmla="*/ 28766 h 34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55" h="349376">
                    <a:moveTo>
                      <a:pt x="59055" y="28766"/>
                    </a:moveTo>
                    <a:cubicBezTo>
                      <a:pt x="59055" y="12478"/>
                      <a:pt x="45815" y="0"/>
                      <a:pt x="29528" y="0"/>
                    </a:cubicBezTo>
                    <a:cubicBezTo>
                      <a:pt x="13240" y="0"/>
                      <a:pt x="0" y="13240"/>
                      <a:pt x="0" y="28766"/>
                    </a:cubicBezTo>
                    <a:cubicBezTo>
                      <a:pt x="0" y="39624"/>
                      <a:pt x="6191" y="49720"/>
                      <a:pt x="15526" y="54388"/>
                    </a:cubicBezTo>
                    <a:lnTo>
                      <a:pt x="15526" y="294227"/>
                    </a:lnTo>
                    <a:cubicBezTo>
                      <a:pt x="6191" y="298895"/>
                      <a:pt x="0" y="308991"/>
                      <a:pt x="0" y="319850"/>
                    </a:cubicBezTo>
                    <a:cubicBezTo>
                      <a:pt x="0" y="336137"/>
                      <a:pt x="13240" y="349377"/>
                      <a:pt x="29528" y="349377"/>
                    </a:cubicBezTo>
                    <a:cubicBezTo>
                      <a:pt x="45815" y="349377"/>
                      <a:pt x="59055" y="336137"/>
                      <a:pt x="59055" y="319850"/>
                    </a:cubicBezTo>
                    <a:cubicBezTo>
                      <a:pt x="59055" y="308991"/>
                      <a:pt x="52864" y="298895"/>
                      <a:pt x="43529" y="294227"/>
                    </a:cubicBezTo>
                    <a:lnTo>
                      <a:pt x="43529" y="55150"/>
                    </a:lnTo>
                    <a:cubicBezTo>
                      <a:pt x="52864" y="49720"/>
                      <a:pt x="59055" y="39624"/>
                      <a:pt x="59055" y="28766"/>
                    </a:cubicBezTo>
                    <a:close/>
                  </a:path>
                </a:pathLst>
              </a:custGeom>
              <a:solidFill>
                <a:schemeClr val="accent6"/>
              </a:solidFill>
              <a:ln w="9525" cap="flat">
                <a:noFill/>
                <a:prstDash val="solid"/>
                <a:miter/>
              </a:ln>
            </p:spPr>
            <p:txBody>
              <a:bodyPr rtlCol="0" anchor="ctr"/>
              <a:lstStyle/>
              <a:p>
                <a:endParaRPr lang="zh-TW" altLang="en-US"/>
              </a:p>
            </p:txBody>
          </p:sp>
          <p:sp>
            <p:nvSpPr>
              <p:cNvPr id="23" name="手繪多邊形: 圖案 22">
                <a:extLst>
                  <a:ext uri="{FF2B5EF4-FFF2-40B4-BE49-F238E27FC236}">
                    <a16:creationId xmlns:a16="http://schemas.microsoft.com/office/drawing/2014/main" id="{AAEA48BA-D236-867D-90C3-8FE3603174CE}"/>
                  </a:ext>
                </a:extLst>
              </p:cNvPr>
              <p:cNvSpPr/>
              <p:nvPr/>
            </p:nvSpPr>
            <p:spPr>
              <a:xfrm>
                <a:off x="227351" y="2158912"/>
                <a:ext cx="143732" cy="314515"/>
              </a:xfrm>
              <a:custGeom>
                <a:avLst/>
                <a:gdLst>
                  <a:gd name="connsiteX0" fmla="*/ 101822 w 143732"/>
                  <a:gd name="connsiteY0" fmla="*/ 55150 h 314515"/>
                  <a:gd name="connsiteX1" fmla="*/ 117348 w 143732"/>
                  <a:gd name="connsiteY1" fmla="*/ 29527 h 314515"/>
                  <a:gd name="connsiteX2" fmla="*/ 88583 w 143732"/>
                  <a:gd name="connsiteY2" fmla="*/ 0 h 314515"/>
                  <a:gd name="connsiteX3" fmla="*/ 59055 w 143732"/>
                  <a:gd name="connsiteY3" fmla="*/ 29527 h 314515"/>
                  <a:gd name="connsiteX4" fmla="*/ 74581 w 143732"/>
                  <a:gd name="connsiteY4" fmla="*/ 55150 h 314515"/>
                  <a:gd name="connsiteX5" fmla="*/ 74581 w 143732"/>
                  <a:gd name="connsiteY5" fmla="*/ 107918 h 314515"/>
                  <a:gd name="connsiteX6" fmla="*/ 116491 w 143732"/>
                  <a:gd name="connsiteY6" fmla="*/ 107918 h 314515"/>
                  <a:gd name="connsiteX7" fmla="*/ 116491 w 143732"/>
                  <a:gd name="connsiteY7" fmla="*/ 143637 h 314515"/>
                  <a:gd name="connsiteX8" fmla="*/ 55150 w 143732"/>
                  <a:gd name="connsiteY8" fmla="*/ 143637 h 314515"/>
                  <a:gd name="connsiteX9" fmla="*/ 29528 w 143732"/>
                  <a:gd name="connsiteY9" fmla="*/ 128111 h 314515"/>
                  <a:gd name="connsiteX10" fmla="*/ 0 w 143732"/>
                  <a:gd name="connsiteY10" fmla="*/ 156877 h 314515"/>
                  <a:gd name="connsiteX11" fmla="*/ 29528 w 143732"/>
                  <a:gd name="connsiteY11" fmla="*/ 186404 h 314515"/>
                  <a:gd name="connsiteX12" fmla="*/ 55150 w 143732"/>
                  <a:gd name="connsiteY12" fmla="*/ 170879 h 314515"/>
                  <a:gd name="connsiteX13" fmla="*/ 116491 w 143732"/>
                  <a:gd name="connsiteY13" fmla="*/ 170879 h 314515"/>
                  <a:gd name="connsiteX14" fmla="*/ 116491 w 143732"/>
                  <a:gd name="connsiteY14" fmla="*/ 206597 h 314515"/>
                  <a:gd name="connsiteX15" fmla="*/ 74581 w 143732"/>
                  <a:gd name="connsiteY15" fmla="*/ 206597 h 314515"/>
                  <a:gd name="connsiteX16" fmla="*/ 74581 w 143732"/>
                  <a:gd name="connsiteY16" fmla="*/ 259366 h 314515"/>
                  <a:gd name="connsiteX17" fmla="*/ 59055 w 143732"/>
                  <a:gd name="connsiteY17" fmla="*/ 284988 h 314515"/>
                  <a:gd name="connsiteX18" fmla="*/ 88583 w 143732"/>
                  <a:gd name="connsiteY18" fmla="*/ 314516 h 314515"/>
                  <a:gd name="connsiteX19" fmla="*/ 117348 w 143732"/>
                  <a:gd name="connsiteY19" fmla="*/ 284988 h 314515"/>
                  <a:gd name="connsiteX20" fmla="*/ 101822 w 143732"/>
                  <a:gd name="connsiteY20" fmla="*/ 259366 h 314515"/>
                  <a:gd name="connsiteX21" fmla="*/ 101822 w 143732"/>
                  <a:gd name="connsiteY21" fmla="*/ 232981 h 314515"/>
                  <a:gd name="connsiteX22" fmla="*/ 143732 w 143732"/>
                  <a:gd name="connsiteY22" fmla="*/ 232981 h 314515"/>
                  <a:gd name="connsiteX23" fmla="*/ 143732 w 143732"/>
                  <a:gd name="connsiteY23" fmla="*/ 80867 h 314515"/>
                  <a:gd name="connsiteX24" fmla="*/ 101822 w 143732"/>
                  <a:gd name="connsiteY24" fmla="*/ 80867 h 314515"/>
                  <a:gd name="connsiteX25" fmla="*/ 101822 w 143732"/>
                  <a:gd name="connsiteY25" fmla="*/ 55245 h 31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3732" h="314515">
                    <a:moveTo>
                      <a:pt x="101822" y="55150"/>
                    </a:moveTo>
                    <a:cubicBezTo>
                      <a:pt x="111157" y="50483"/>
                      <a:pt x="117348" y="40386"/>
                      <a:pt x="117348" y="29527"/>
                    </a:cubicBezTo>
                    <a:cubicBezTo>
                      <a:pt x="117348" y="13240"/>
                      <a:pt x="104108" y="0"/>
                      <a:pt x="88583" y="0"/>
                    </a:cubicBezTo>
                    <a:cubicBezTo>
                      <a:pt x="73057" y="0"/>
                      <a:pt x="59055" y="13240"/>
                      <a:pt x="59055" y="29527"/>
                    </a:cubicBezTo>
                    <a:cubicBezTo>
                      <a:pt x="59055" y="40386"/>
                      <a:pt x="65246" y="50483"/>
                      <a:pt x="74581" y="55150"/>
                    </a:cubicBezTo>
                    <a:lnTo>
                      <a:pt x="74581" y="107918"/>
                    </a:lnTo>
                    <a:lnTo>
                      <a:pt x="116491" y="107918"/>
                    </a:lnTo>
                    <a:lnTo>
                      <a:pt x="116491" y="143637"/>
                    </a:lnTo>
                    <a:lnTo>
                      <a:pt x="55150" y="143637"/>
                    </a:lnTo>
                    <a:cubicBezTo>
                      <a:pt x="50483" y="134303"/>
                      <a:pt x="40386" y="128111"/>
                      <a:pt x="29528" y="128111"/>
                    </a:cubicBezTo>
                    <a:cubicBezTo>
                      <a:pt x="13240" y="128111"/>
                      <a:pt x="0" y="141351"/>
                      <a:pt x="0" y="156877"/>
                    </a:cubicBezTo>
                    <a:cubicBezTo>
                      <a:pt x="0" y="173165"/>
                      <a:pt x="13240" y="186404"/>
                      <a:pt x="29528" y="186404"/>
                    </a:cubicBezTo>
                    <a:cubicBezTo>
                      <a:pt x="40386" y="186404"/>
                      <a:pt x="50483" y="180213"/>
                      <a:pt x="55150" y="170879"/>
                    </a:cubicBezTo>
                    <a:lnTo>
                      <a:pt x="116491" y="170879"/>
                    </a:lnTo>
                    <a:lnTo>
                      <a:pt x="116491" y="206597"/>
                    </a:lnTo>
                    <a:lnTo>
                      <a:pt x="74581" y="206597"/>
                    </a:lnTo>
                    <a:lnTo>
                      <a:pt x="74581" y="259366"/>
                    </a:lnTo>
                    <a:cubicBezTo>
                      <a:pt x="65246" y="264033"/>
                      <a:pt x="59055" y="274130"/>
                      <a:pt x="59055" y="284988"/>
                    </a:cubicBezTo>
                    <a:cubicBezTo>
                      <a:pt x="59055" y="301276"/>
                      <a:pt x="72295" y="314516"/>
                      <a:pt x="88583" y="314516"/>
                    </a:cubicBezTo>
                    <a:cubicBezTo>
                      <a:pt x="104870" y="314516"/>
                      <a:pt x="117348" y="301276"/>
                      <a:pt x="117348" y="284988"/>
                    </a:cubicBezTo>
                    <a:cubicBezTo>
                      <a:pt x="117348" y="274130"/>
                      <a:pt x="111157" y="264033"/>
                      <a:pt x="101822" y="259366"/>
                    </a:cubicBezTo>
                    <a:lnTo>
                      <a:pt x="101822" y="232981"/>
                    </a:lnTo>
                    <a:lnTo>
                      <a:pt x="143732" y="232981"/>
                    </a:lnTo>
                    <a:lnTo>
                      <a:pt x="143732" y="80867"/>
                    </a:lnTo>
                    <a:lnTo>
                      <a:pt x="101822" y="80867"/>
                    </a:lnTo>
                    <a:lnTo>
                      <a:pt x="101822" y="55245"/>
                    </a:lnTo>
                    <a:close/>
                  </a:path>
                </a:pathLst>
              </a:custGeom>
              <a:solidFill>
                <a:schemeClr val="accent6"/>
              </a:solidFill>
              <a:ln w="9525" cap="flat">
                <a:noFill/>
                <a:prstDash val="solid"/>
                <a:miter/>
              </a:ln>
            </p:spPr>
            <p:txBody>
              <a:bodyPr rtlCol="0" anchor="ctr"/>
              <a:lstStyle/>
              <a:p>
                <a:endParaRPr lang="zh-TW" altLang="en-US"/>
              </a:p>
            </p:txBody>
          </p:sp>
          <p:sp>
            <p:nvSpPr>
              <p:cNvPr id="24" name="手繪多邊形: 圖案 23">
                <a:extLst>
                  <a:ext uri="{FF2B5EF4-FFF2-40B4-BE49-F238E27FC236}">
                    <a16:creationId xmlns:a16="http://schemas.microsoft.com/office/drawing/2014/main" id="{08B26540-78FB-411F-C05E-4FC434C810AD}"/>
                  </a:ext>
                </a:extLst>
              </p:cNvPr>
              <p:cNvSpPr/>
              <p:nvPr/>
            </p:nvSpPr>
            <p:spPr>
              <a:xfrm>
                <a:off x="460237" y="2158150"/>
                <a:ext cx="143732" cy="312896"/>
              </a:xfrm>
              <a:custGeom>
                <a:avLst/>
                <a:gdLst>
                  <a:gd name="connsiteX0" fmla="*/ 114205 w 143732"/>
                  <a:gd name="connsiteY0" fmla="*/ 128111 h 312896"/>
                  <a:gd name="connsiteX1" fmla="*/ 88582 w 143732"/>
                  <a:gd name="connsiteY1" fmla="*/ 143637 h 312896"/>
                  <a:gd name="connsiteX2" fmla="*/ 27242 w 143732"/>
                  <a:gd name="connsiteY2" fmla="*/ 143637 h 312896"/>
                  <a:gd name="connsiteX3" fmla="*/ 27242 w 143732"/>
                  <a:gd name="connsiteY3" fmla="*/ 107918 h 312896"/>
                  <a:gd name="connsiteX4" fmla="*/ 69151 w 143732"/>
                  <a:gd name="connsiteY4" fmla="*/ 107918 h 312896"/>
                  <a:gd name="connsiteX5" fmla="*/ 69151 w 143732"/>
                  <a:gd name="connsiteY5" fmla="*/ 55150 h 312896"/>
                  <a:gd name="connsiteX6" fmla="*/ 84677 w 143732"/>
                  <a:gd name="connsiteY6" fmla="*/ 29527 h 312896"/>
                  <a:gd name="connsiteX7" fmla="*/ 55150 w 143732"/>
                  <a:gd name="connsiteY7" fmla="*/ 0 h 312896"/>
                  <a:gd name="connsiteX8" fmla="*/ 26384 w 143732"/>
                  <a:gd name="connsiteY8" fmla="*/ 29527 h 312896"/>
                  <a:gd name="connsiteX9" fmla="*/ 41910 w 143732"/>
                  <a:gd name="connsiteY9" fmla="*/ 55150 h 312896"/>
                  <a:gd name="connsiteX10" fmla="*/ 41910 w 143732"/>
                  <a:gd name="connsiteY10" fmla="*/ 81534 h 312896"/>
                  <a:gd name="connsiteX11" fmla="*/ 0 w 143732"/>
                  <a:gd name="connsiteY11" fmla="*/ 81534 h 312896"/>
                  <a:gd name="connsiteX12" fmla="*/ 0 w 143732"/>
                  <a:gd name="connsiteY12" fmla="*/ 232124 h 312896"/>
                  <a:gd name="connsiteX13" fmla="*/ 42672 w 143732"/>
                  <a:gd name="connsiteY13" fmla="*/ 232124 h 312896"/>
                  <a:gd name="connsiteX14" fmla="*/ 42672 w 143732"/>
                  <a:gd name="connsiteY14" fmla="*/ 258509 h 312896"/>
                  <a:gd name="connsiteX15" fmla="*/ 27146 w 143732"/>
                  <a:gd name="connsiteY15" fmla="*/ 284131 h 312896"/>
                  <a:gd name="connsiteX16" fmla="*/ 55912 w 143732"/>
                  <a:gd name="connsiteY16" fmla="*/ 312896 h 312896"/>
                  <a:gd name="connsiteX17" fmla="*/ 85439 w 143732"/>
                  <a:gd name="connsiteY17" fmla="*/ 284131 h 312896"/>
                  <a:gd name="connsiteX18" fmla="*/ 69914 w 143732"/>
                  <a:gd name="connsiteY18" fmla="*/ 258509 h 312896"/>
                  <a:gd name="connsiteX19" fmla="*/ 69914 w 143732"/>
                  <a:gd name="connsiteY19" fmla="*/ 205740 h 312896"/>
                  <a:gd name="connsiteX20" fmla="*/ 27242 w 143732"/>
                  <a:gd name="connsiteY20" fmla="*/ 205740 h 312896"/>
                  <a:gd name="connsiteX21" fmla="*/ 27242 w 143732"/>
                  <a:gd name="connsiteY21" fmla="*/ 170021 h 312896"/>
                  <a:gd name="connsiteX22" fmla="*/ 88582 w 143732"/>
                  <a:gd name="connsiteY22" fmla="*/ 170021 h 312896"/>
                  <a:gd name="connsiteX23" fmla="*/ 114205 w 143732"/>
                  <a:gd name="connsiteY23" fmla="*/ 185547 h 312896"/>
                  <a:gd name="connsiteX24" fmla="*/ 143732 w 143732"/>
                  <a:gd name="connsiteY24" fmla="*/ 156782 h 312896"/>
                  <a:gd name="connsiteX25" fmla="*/ 114205 w 143732"/>
                  <a:gd name="connsiteY25" fmla="*/ 128016 h 31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3732" h="312896">
                    <a:moveTo>
                      <a:pt x="114205" y="128111"/>
                    </a:moveTo>
                    <a:cubicBezTo>
                      <a:pt x="103346" y="128111"/>
                      <a:pt x="93250" y="134303"/>
                      <a:pt x="88582" y="143637"/>
                    </a:cubicBezTo>
                    <a:lnTo>
                      <a:pt x="27242" y="143637"/>
                    </a:lnTo>
                    <a:lnTo>
                      <a:pt x="27242" y="107918"/>
                    </a:lnTo>
                    <a:lnTo>
                      <a:pt x="69151" y="107918"/>
                    </a:lnTo>
                    <a:lnTo>
                      <a:pt x="69151" y="55150"/>
                    </a:lnTo>
                    <a:cubicBezTo>
                      <a:pt x="78486" y="50483"/>
                      <a:pt x="84677" y="40386"/>
                      <a:pt x="84677" y="29527"/>
                    </a:cubicBezTo>
                    <a:cubicBezTo>
                      <a:pt x="84677" y="13240"/>
                      <a:pt x="71438" y="0"/>
                      <a:pt x="55150" y="0"/>
                    </a:cubicBezTo>
                    <a:cubicBezTo>
                      <a:pt x="38862" y="0"/>
                      <a:pt x="26384" y="13240"/>
                      <a:pt x="26384" y="29527"/>
                    </a:cubicBezTo>
                    <a:cubicBezTo>
                      <a:pt x="26384" y="40386"/>
                      <a:pt x="32576" y="50483"/>
                      <a:pt x="41910" y="55150"/>
                    </a:cubicBezTo>
                    <a:lnTo>
                      <a:pt x="41910" y="81534"/>
                    </a:lnTo>
                    <a:lnTo>
                      <a:pt x="0" y="81534"/>
                    </a:lnTo>
                    <a:lnTo>
                      <a:pt x="0" y="232124"/>
                    </a:lnTo>
                    <a:lnTo>
                      <a:pt x="42672" y="232124"/>
                    </a:lnTo>
                    <a:lnTo>
                      <a:pt x="42672" y="258509"/>
                    </a:lnTo>
                    <a:cubicBezTo>
                      <a:pt x="33338" y="263176"/>
                      <a:pt x="27146" y="273272"/>
                      <a:pt x="27146" y="284131"/>
                    </a:cubicBezTo>
                    <a:cubicBezTo>
                      <a:pt x="27146" y="300418"/>
                      <a:pt x="40386" y="312896"/>
                      <a:pt x="55912" y="312896"/>
                    </a:cubicBezTo>
                    <a:cubicBezTo>
                      <a:pt x="72200" y="312896"/>
                      <a:pt x="85439" y="299657"/>
                      <a:pt x="85439" y="284131"/>
                    </a:cubicBezTo>
                    <a:cubicBezTo>
                      <a:pt x="85439" y="273272"/>
                      <a:pt x="79248" y="263176"/>
                      <a:pt x="69914" y="258509"/>
                    </a:cubicBezTo>
                    <a:lnTo>
                      <a:pt x="69914" y="205740"/>
                    </a:lnTo>
                    <a:lnTo>
                      <a:pt x="27242" y="205740"/>
                    </a:lnTo>
                    <a:lnTo>
                      <a:pt x="27242" y="170021"/>
                    </a:lnTo>
                    <a:lnTo>
                      <a:pt x="88582" y="170021"/>
                    </a:lnTo>
                    <a:cubicBezTo>
                      <a:pt x="93250" y="179356"/>
                      <a:pt x="103346" y="185547"/>
                      <a:pt x="114205" y="185547"/>
                    </a:cubicBezTo>
                    <a:cubicBezTo>
                      <a:pt x="130493" y="185547"/>
                      <a:pt x="143732" y="172307"/>
                      <a:pt x="143732" y="156782"/>
                    </a:cubicBezTo>
                    <a:cubicBezTo>
                      <a:pt x="143732" y="140494"/>
                      <a:pt x="130493" y="128016"/>
                      <a:pt x="114205" y="128016"/>
                    </a:cubicBezTo>
                    <a:close/>
                  </a:path>
                </a:pathLst>
              </a:custGeom>
              <a:solidFill>
                <a:schemeClr val="accent6"/>
              </a:solidFill>
              <a:ln w="9525" cap="flat">
                <a:noFill/>
                <a:prstDash val="solid"/>
                <a:miter/>
              </a:ln>
            </p:spPr>
            <p:txBody>
              <a:bodyPr rtlCol="0" anchor="ctr"/>
              <a:lstStyle/>
              <a:p>
                <a:endParaRPr lang="zh-TW" altLang="en-US"/>
              </a:p>
            </p:txBody>
          </p:sp>
        </p:grpSp>
      </p:grpSp>
      <p:pic>
        <p:nvPicPr>
          <p:cNvPr id="12" name="圖片 11">
            <a:extLst>
              <a:ext uri="{FF2B5EF4-FFF2-40B4-BE49-F238E27FC236}">
                <a16:creationId xmlns:a16="http://schemas.microsoft.com/office/drawing/2014/main" id="{DA98F891-3362-222B-46CF-575A8D88132D}"/>
              </a:ext>
            </a:extLst>
          </p:cNvPr>
          <p:cNvPicPr>
            <a:picLocks noChangeAspect="1"/>
          </p:cNvPicPr>
          <p:nvPr/>
        </p:nvPicPr>
        <p:blipFill>
          <a:blip r:embed="rId8"/>
          <a:srcRect/>
          <a:stretch/>
        </p:blipFill>
        <p:spPr>
          <a:xfrm>
            <a:off x="429920" y="1075529"/>
            <a:ext cx="1715307" cy="1072258"/>
          </a:xfrm>
          <a:prstGeom prst="rect">
            <a:avLst/>
          </a:prstGeom>
        </p:spPr>
      </p:pic>
      <p:sp>
        <p:nvSpPr>
          <p:cNvPr id="13" name="TextBox 19">
            <a:extLst>
              <a:ext uri="{FF2B5EF4-FFF2-40B4-BE49-F238E27FC236}">
                <a16:creationId xmlns:a16="http://schemas.microsoft.com/office/drawing/2014/main" id="{BD882990-E39F-3CD6-C99B-DEECDC21B82D}"/>
              </a:ext>
            </a:extLst>
          </p:cNvPr>
          <p:cNvSpPr txBox="1"/>
          <p:nvPr/>
        </p:nvSpPr>
        <p:spPr>
          <a:xfrm>
            <a:off x="2112238" y="1280213"/>
            <a:ext cx="3073217" cy="956364"/>
          </a:xfrm>
          <a:prstGeom prst="rect">
            <a:avLst/>
          </a:prstGeom>
          <a:noFill/>
        </p:spPr>
        <p:txBody>
          <a:bodyPr wrap="square" rtlCol="0">
            <a:spAutoFit/>
          </a:bodyPr>
          <a:lstStyle/>
          <a:p>
            <a:r>
              <a:rPr lang="zh-TW" altLang="en-US"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於 </a:t>
            </a:r>
            <a:r>
              <a:rPr lang="en-US" altLang="zh-TW"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TS-AI642 </a:t>
            </a:r>
            <a:r>
              <a:rPr lang="zh-TW" altLang="en-US"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內建 </a:t>
            </a:r>
            <a:r>
              <a:rPr lang="en-US" altLang="zh-TW"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NPU AI </a:t>
            </a:r>
            <a:r>
              <a:rPr lang="zh-TW" altLang="en-US"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加速，適合運行 </a:t>
            </a:r>
            <a:r>
              <a:rPr lang="en-US" altLang="zh-TW"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QVR Face Insight </a:t>
            </a:r>
            <a:r>
              <a:rPr lang="zh-TW" altLang="en-US"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人臉辨識</a:t>
            </a:r>
          </a:p>
        </p:txBody>
      </p:sp>
      <p:pic>
        <p:nvPicPr>
          <p:cNvPr id="5" name="Picture 2">
            <a:extLst>
              <a:ext uri="{FF2B5EF4-FFF2-40B4-BE49-F238E27FC236}">
                <a16:creationId xmlns:a16="http://schemas.microsoft.com/office/drawing/2014/main" id="{A6CF31A8-CA06-FD5F-BA54-DB487C277A05}"/>
              </a:ext>
            </a:extLst>
          </p:cNvPr>
          <p:cNvPicPr>
            <a:picLocks noChangeAspect="1" noChangeArrowheads="1"/>
          </p:cNvPicPr>
          <p:nvPr/>
        </p:nvPicPr>
        <p:blipFill>
          <a:blip r:embed="rId9"/>
          <a:srcRect/>
          <a:stretch/>
        </p:blipFill>
        <p:spPr bwMode="auto">
          <a:xfrm>
            <a:off x="1531602" y="1672223"/>
            <a:ext cx="564354" cy="564354"/>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029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B684E72F-7A07-4FE0-DC37-4D8F925D8EBF}"/>
              </a:ext>
            </a:extLst>
          </p:cNvPr>
          <p:cNvPicPr>
            <a:picLocks noChangeAspect="1"/>
          </p:cNvPicPr>
          <p:nvPr/>
        </p:nvPicPr>
        <p:blipFill>
          <a:blip r:embed="rId3"/>
          <a:srcRect/>
          <a:stretch/>
        </p:blipFill>
        <p:spPr>
          <a:xfrm>
            <a:off x="446188" y="1896725"/>
            <a:ext cx="4125811" cy="2751883"/>
          </a:xfrm>
          <a:prstGeom prst="rect">
            <a:avLst/>
          </a:prstGeom>
        </p:spPr>
      </p:pic>
      <p:pic>
        <p:nvPicPr>
          <p:cNvPr id="16" name="圖片 15">
            <a:extLst>
              <a:ext uri="{FF2B5EF4-FFF2-40B4-BE49-F238E27FC236}">
                <a16:creationId xmlns:a16="http://schemas.microsoft.com/office/drawing/2014/main" id="{FE802305-9CA5-B697-B18C-A8A8E6968B80}"/>
              </a:ext>
            </a:extLst>
          </p:cNvPr>
          <p:cNvPicPr>
            <a:picLocks noChangeAspect="1"/>
          </p:cNvPicPr>
          <p:nvPr/>
        </p:nvPicPr>
        <p:blipFill>
          <a:blip r:embed="rId4"/>
          <a:stretch>
            <a:fillRect/>
          </a:stretch>
        </p:blipFill>
        <p:spPr>
          <a:xfrm>
            <a:off x="107875" y="1519139"/>
            <a:ext cx="895289" cy="920060"/>
          </a:xfrm>
          <a:prstGeom prst="rect">
            <a:avLst/>
          </a:prstGeom>
        </p:spPr>
      </p:pic>
      <p:sp>
        <p:nvSpPr>
          <p:cNvPr id="2" name="標題 1">
            <a:extLst>
              <a:ext uri="{FF2B5EF4-FFF2-40B4-BE49-F238E27FC236}">
                <a16:creationId xmlns:a16="http://schemas.microsoft.com/office/drawing/2014/main" id="{4D8CB61D-3653-C040-6A63-3E657CE561D3}"/>
              </a:ext>
            </a:extLst>
          </p:cNvPr>
          <p:cNvSpPr>
            <a:spLocks noGrp="1"/>
          </p:cNvSpPr>
          <p:nvPr>
            <p:ph type="title"/>
          </p:nvPr>
        </p:nvSpPr>
        <p:spPr>
          <a:xfrm>
            <a:off x="1034178" y="182080"/>
            <a:ext cx="7952056" cy="642167"/>
          </a:xfrm>
        </p:spPr>
        <p:txBody>
          <a:bodyPr/>
          <a:lstStyle/>
          <a:p>
            <a:r>
              <a:rPr lang="en-US" altLang="zh-TW" dirty="0">
                <a:latin typeface="+mj-lt"/>
              </a:rPr>
              <a:t>QVR Human</a:t>
            </a:r>
            <a:r>
              <a:rPr lang="zh-TW" altLang="en-US" dirty="0">
                <a:latin typeface="+mj-lt"/>
              </a:rPr>
              <a:t>人流計數</a:t>
            </a:r>
            <a:r>
              <a:rPr lang="zh-TW" altLang="en-US" dirty="0">
                <a:solidFill>
                  <a:srgbClr val="FFC000"/>
                </a:solidFill>
                <a:latin typeface="+mj-lt"/>
              </a:rPr>
              <a:t>支援 </a:t>
            </a:r>
            <a:r>
              <a:rPr lang="en-US" altLang="zh-TW" dirty="0">
                <a:solidFill>
                  <a:srgbClr val="FFC000"/>
                </a:solidFill>
                <a:latin typeface="+mj-lt"/>
              </a:rPr>
              <a:t>3</a:t>
            </a:r>
            <a:r>
              <a:rPr lang="zh-TW" altLang="en-US" dirty="0">
                <a:solidFill>
                  <a:srgbClr val="FFC000"/>
                </a:solidFill>
                <a:latin typeface="+mj-lt"/>
              </a:rPr>
              <a:t> 支攝影機</a:t>
            </a:r>
            <a:br>
              <a:rPr lang="en-US" altLang="zh-TW" dirty="0">
                <a:latin typeface="+mj-lt"/>
              </a:rPr>
            </a:br>
            <a:endParaRPr lang="zh-TW" altLang="en-US" dirty="0">
              <a:latin typeface="+mj-lt"/>
            </a:endParaRPr>
          </a:p>
        </p:txBody>
      </p:sp>
      <p:pic>
        <p:nvPicPr>
          <p:cNvPr id="4" name="圖片 3">
            <a:extLst>
              <a:ext uri="{FF2B5EF4-FFF2-40B4-BE49-F238E27FC236}">
                <a16:creationId xmlns:a16="http://schemas.microsoft.com/office/drawing/2014/main" id="{79B90D8D-54E7-9047-815F-D6FEDF0F0A5B}"/>
              </a:ext>
            </a:extLst>
          </p:cNvPr>
          <p:cNvPicPr>
            <a:picLocks noChangeAspect="1"/>
          </p:cNvPicPr>
          <p:nvPr/>
        </p:nvPicPr>
        <p:blipFill>
          <a:blip r:embed="rId5"/>
          <a:srcRect/>
          <a:stretch/>
        </p:blipFill>
        <p:spPr>
          <a:xfrm>
            <a:off x="4563343" y="1896725"/>
            <a:ext cx="4125811" cy="2752213"/>
          </a:xfrm>
          <a:prstGeom prst="rect">
            <a:avLst/>
          </a:prstGeom>
        </p:spPr>
      </p:pic>
      <p:sp>
        <p:nvSpPr>
          <p:cNvPr id="7" name="內容版面配置區 2">
            <a:extLst>
              <a:ext uri="{FF2B5EF4-FFF2-40B4-BE49-F238E27FC236}">
                <a16:creationId xmlns:a16="http://schemas.microsoft.com/office/drawing/2014/main" id="{22A9B7E0-90FC-39C5-BC20-EBA8464DDC9D}"/>
              </a:ext>
            </a:extLst>
          </p:cNvPr>
          <p:cNvSpPr txBox="1">
            <a:spLocks/>
          </p:cNvSpPr>
          <p:nvPr/>
        </p:nvSpPr>
        <p:spPr>
          <a:xfrm>
            <a:off x="948250" y="1012437"/>
            <a:ext cx="6821774" cy="95951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Lato"/>
              <a:buChar char="●"/>
              <a:defRPr sz="18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9pPr>
          </a:lstStyle>
          <a:p>
            <a:pPr marL="114300" indent="0">
              <a:buFont typeface="Lato"/>
              <a:buNone/>
            </a:pPr>
            <a:r>
              <a:rPr lang="zh-TW" altLang="en-US" sz="1400" dirty="0">
                <a:solidFill>
                  <a:schemeClr val="tx1"/>
                </a:solidFill>
                <a:latin typeface="Roboto" panose="02000000000000000000" pitchFamily="2" charset="0"/>
              </a:rPr>
              <a:t>使用 </a:t>
            </a:r>
            <a:r>
              <a:rPr lang="en-US" altLang="zh-TW" sz="1400" dirty="0">
                <a:solidFill>
                  <a:schemeClr val="tx1"/>
                </a:solidFill>
                <a:latin typeface="Roboto" panose="02000000000000000000" pitchFamily="2" charset="0"/>
              </a:rPr>
              <a:t>TS-AI642</a:t>
            </a:r>
            <a:r>
              <a:rPr lang="zh-TW" altLang="en-US" sz="1400" dirty="0">
                <a:solidFill>
                  <a:schemeClr val="tx1"/>
                </a:solidFill>
                <a:latin typeface="Roboto" panose="02000000000000000000" pitchFamily="2" charset="0"/>
              </a:rPr>
              <a:t> 透過</a:t>
            </a:r>
            <a:r>
              <a:rPr lang="en-US" altLang="zh-TW" sz="1400" dirty="0">
                <a:solidFill>
                  <a:schemeClr val="tx1"/>
                </a:solidFill>
                <a:latin typeface="Roboto" panose="02000000000000000000" pitchFamily="2" charset="0"/>
              </a:rPr>
              <a:t>NPU</a:t>
            </a:r>
            <a:r>
              <a:rPr lang="zh-TW" altLang="en-US" sz="1400" dirty="0">
                <a:solidFill>
                  <a:schemeClr val="tx1"/>
                </a:solidFill>
                <a:latin typeface="Roboto" panose="02000000000000000000" pitchFamily="2" charset="0"/>
              </a:rPr>
              <a:t>加速，實現 </a:t>
            </a:r>
            <a:r>
              <a:rPr lang="en-US" altLang="zh-TW" sz="1400" dirty="0">
                <a:solidFill>
                  <a:schemeClr val="tx1"/>
                </a:solidFill>
                <a:latin typeface="Roboto" panose="02000000000000000000" pitchFamily="2" charset="0"/>
              </a:rPr>
              <a:t>ARM</a:t>
            </a:r>
            <a:r>
              <a:rPr lang="zh-TW" altLang="en-US" sz="1400" dirty="0">
                <a:solidFill>
                  <a:schemeClr val="tx1"/>
                </a:solidFill>
                <a:latin typeface="Roboto" panose="02000000000000000000" pitchFamily="2" charset="0"/>
              </a:rPr>
              <a:t> 平台訂閱 </a:t>
            </a:r>
            <a:r>
              <a:rPr lang="en-US" altLang="zh-TW" sz="1400" dirty="0">
                <a:solidFill>
                  <a:schemeClr val="tx1"/>
                </a:solidFill>
                <a:latin typeface="Roboto" panose="02000000000000000000" pitchFamily="2" charset="0"/>
              </a:rPr>
              <a:t>QVR</a:t>
            </a:r>
            <a:r>
              <a:rPr lang="zh-TW" altLang="en-US" sz="1400" dirty="0">
                <a:solidFill>
                  <a:schemeClr val="tx1"/>
                </a:solidFill>
                <a:latin typeface="Roboto" panose="02000000000000000000" pitchFamily="2" charset="0"/>
              </a:rPr>
              <a:t> </a:t>
            </a:r>
            <a:r>
              <a:rPr lang="en-US" altLang="zh-TW" sz="1400" dirty="0">
                <a:solidFill>
                  <a:schemeClr val="tx1"/>
                </a:solidFill>
                <a:latin typeface="Roboto" panose="02000000000000000000" pitchFamily="2" charset="0"/>
              </a:rPr>
              <a:t>Human</a:t>
            </a:r>
            <a:r>
              <a:rPr lang="zh-TW" altLang="en-US" sz="1400" dirty="0">
                <a:solidFill>
                  <a:schemeClr val="tx1"/>
                </a:solidFill>
                <a:latin typeface="Roboto" panose="02000000000000000000" pitchFamily="2" charset="0"/>
              </a:rPr>
              <a:t> 人流計數解決方案，可用於餐廳或零售業及任何有店面的環境，架設網路攝影機透過 </a:t>
            </a:r>
            <a:r>
              <a:rPr lang="en-US" altLang="zh-TW" sz="1400" dirty="0">
                <a:solidFill>
                  <a:schemeClr val="tx1"/>
                </a:solidFill>
                <a:latin typeface="Roboto" panose="02000000000000000000" pitchFamily="2" charset="0"/>
              </a:rPr>
              <a:t>NAS</a:t>
            </a:r>
            <a:r>
              <a:rPr lang="zh-TW" altLang="en-US" sz="1400" dirty="0">
                <a:solidFill>
                  <a:schemeClr val="tx1"/>
                </a:solidFill>
                <a:latin typeface="Roboto" panose="02000000000000000000" pitchFamily="2" charset="0"/>
              </a:rPr>
              <a:t>即可於儀表板上即時掌控人流報告，這些數據可優化營運效率並提升轉換率。</a:t>
            </a:r>
            <a:endParaRPr lang="zh-TW" altLang="en-US" sz="1400" dirty="0">
              <a:solidFill>
                <a:schemeClr val="tx1"/>
              </a:solidFill>
            </a:endParaRPr>
          </a:p>
        </p:txBody>
      </p:sp>
      <p:pic>
        <p:nvPicPr>
          <p:cNvPr id="15" name="圖形 14">
            <a:extLst>
              <a:ext uri="{FF2B5EF4-FFF2-40B4-BE49-F238E27FC236}">
                <a16:creationId xmlns:a16="http://schemas.microsoft.com/office/drawing/2014/main" id="{0C621FE5-B6D1-EB25-AC69-9F473B76648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203278" y="1776434"/>
            <a:ext cx="610302" cy="401370"/>
          </a:xfrm>
          <a:prstGeom prst="rect">
            <a:avLst/>
          </a:prstGeom>
        </p:spPr>
      </p:pic>
      <p:sp>
        <p:nvSpPr>
          <p:cNvPr id="17" name="流程圖: 合併 16">
            <a:extLst>
              <a:ext uri="{FF2B5EF4-FFF2-40B4-BE49-F238E27FC236}">
                <a16:creationId xmlns:a16="http://schemas.microsoft.com/office/drawing/2014/main" id="{2208615B-2B2D-8DEE-6486-C6C1CE628FFC}"/>
              </a:ext>
            </a:extLst>
          </p:cNvPr>
          <p:cNvSpPr/>
          <p:nvPr/>
        </p:nvSpPr>
        <p:spPr>
          <a:xfrm rot="1194412">
            <a:off x="296885" y="2588520"/>
            <a:ext cx="3861827" cy="2108430"/>
          </a:xfrm>
          <a:prstGeom prst="flowChartMerge">
            <a:avLst/>
          </a:prstGeom>
          <a:solidFill>
            <a:srgbClr val="92D05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9" name="文字方塊 18">
            <a:extLst>
              <a:ext uri="{FF2B5EF4-FFF2-40B4-BE49-F238E27FC236}">
                <a16:creationId xmlns:a16="http://schemas.microsoft.com/office/drawing/2014/main" id="{0C9CCB10-EC11-9FA7-07D7-999B90935D9B}"/>
              </a:ext>
            </a:extLst>
          </p:cNvPr>
          <p:cNvSpPr txBox="1"/>
          <p:nvPr/>
        </p:nvSpPr>
        <p:spPr>
          <a:xfrm>
            <a:off x="1763467" y="4664188"/>
            <a:ext cx="1278392" cy="307777"/>
          </a:xfrm>
          <a:prstGeom prst="rect">
            <a:avLst/>
          </a:prstGeom>
          <a:noFill/>
        </p:spPr>
        <p:txBody>
          <a:bodyPr wrap="square" rtlCol="0">
            <a:spAutoFit/>
          </a:bodyPr>
          <a:lstStyle/>
          <a:p>
            <a:pPr algn="ctr"/>
            <a:r>
              <a:rPr lang="zh-TW" altLang="en-US" dirty="0">
                <a:solidFill>
                  <a:srgbClr val="80FCFF"/>
                </a:solidFill>
              </a:rPr>
              <a:t>餐廳</a:t>
            </a:r>
            <a:r>
              <a:rPr lang="en-US" altLang="zh-TW" dirty="0">
                <a:solidFill>
                  <a:srgbClr val="80FCFF"/>
                </a:solidFill>
              </a:rPr>
              <a:t>/</a:t>
            </a:r>
            <a:r>
              <a:rPr lang="zh-TW" altLang="en-US" dirty="0">
                <a:solidFill>
                  <a:srgbClr val="80FCFF"/>
                </a:solidFill>
              </a:rPr>
              <a:t>餐館</a:t>
            </a:r>
          </a:p>
        </p:txBody>
      </p:sp>
      <p:sp>
        <p:nvSpPr>
          <p:cNvPr id="20" name="文字方塊 19">
            <a:extLst>
              <a:ext uri="{FF2B5EF4-FFF2-40B4-BE49-F238E27FC236}">
                <a16:creationId xmlns:a16="http://schemas.microsoft.com/office/drawing/2014/main" id="{3229666D-0952-BE9E-E936-6E9BA525C3F7}"/>
              </a:ext>
            </a:extLst>
          </p:cNvPr>
          <p:cNvSpPr txBox="1"/>
          <p:nvPr/>
        </p:nvSpPr>
        <p:spPr>
          <a:xfrm>
            <a:off x="5959113" y="4664188"/>
            <a:ext cx="1278392" cy="307777"/>
          </a:xfrm>
          <a:prstGeom prst="rect">
            <a:avLst/>
          </a:prstGeom>
          <a:noFill/>
        </p:spPr>
        <p:txBody>
          <a:bodyPr wrap="square" rtlCol="0">
            <a:spAutoFit/>
          </a:bodyPr>
          <a:lstStyle/>
          <a:p>
            <a:pPr algn="ctr"/>
            <a:r>
              <a:rPr lang="zh-TW" altLang="en-US" dirty="0">
                <a:solidFill>
                  <a:srgbClr val="80FCFF"/>
                </a:solidFill>
              </a:rPr>
              <a:t>零售商店</a:t>
            </a:r>
          </a:p>
        </p:txBody>
      </p:sp>
      <p:pic>
        <p:nvPicPr>
          <p:cNvPr id="5" name="Picture 14">
            <a:extLst>
              <a:ext uri="{FF2B5EF4-FFF2-40B4-BE49-F238E27FC236}">
                <a16:creationId xmlns:a16="http://schemas.microsoft.com/office/drawing/2014/main" id="{1542D334-FF46-F71E-DAB9-94C6314082D2}"/>
              </a:ext>
            </a:extLst>
          </p:cNvPr>
          <p:cNvPicPr>
            <a:picLocks noChangeAspect="1" noChangeArrowheads="1"/>
          </p:cNvPicPr>
          <p:nvPr/>
        </p:nvPicPr>
        <p:blipFill>
          <a:blip r:embed="rId8"/>
          <a:srcRect/>
          <a:stretch/>
        </p:blipFill>
        <p:spPr bwMode="auto">
          <a:xfrm>
            <a:off x="180245" y="125177"/>
            <a:ext cx="721577" cy="721577"/>
          </a:xfrm>
          <a:prstGeom prst="rect">
            <a:avLst/>
          </a:prstGeom>
          <a:noFill/>
          <a:extLst>
            <a:ext uri="{909E8E84-426E-40DD-AFC4-6F175D3DCCD1}">
              <a14:hiddenFill xmlns:a14="http://schemas.microsoft.com/office/drawing/2010/main">
                <a:solidFill>
                  <a:srgbClr val="FFFFFF"/>
                </a:solidFill>
              </a14:hiddenFill>
            </a:ext>
          </a:extLst>
        </p:spPr>
      </p:pic>
      <p:pic>
        <p:nvPicPr>
          <p:cNvPr id="8" name="圖片 7">
            <a:extLst>
              <a:ext uri="{FF2B5EF4-FFF2-40B4-BE49-F238E27FC236}">
                <a16:creationId xmlns:a16="http://schemas.microsoft.com/office/drawing/2014/main" id="{9E2956EC-147F-75E6-E701-EAA9AFFF2C87}"/>
              </a:ext>
            </a:extLst>
          </p:cNvPr>
          <p:cNvPicPr>
            <a:picLocks noChangeAspect="1"/>
          </p:cNvPicPr>
          <p:nvPr/>
        </p:nvPicPr>
        <p:blipFill>
          <a:blip r:embed="rId4"/>
          <a:stretch>
            <a:fillRect/>
          </a:stretch>
        </p:blipFill>
        <p:spPr>
          <a:xfrm>
            <a:off x="7901378" y="1583410"/>
            <a:ext cx="895289" cy="920060"/>
          </a:xfrm>
          <a:prstGeom prst="rect">
            <a:avLst/>
          </a:prstGeom>
        </p:spPr>
      </p:pic>
      <p:pic>
        <p:nvPicPr>
          <p:cNvPr id="9" name="圖形 8">
            <a:extLst>
              <a:ext uri="{FF2B5EF4-FFF2-40B4-BE49-F238E27FC236}">
                <a16:creationId xmlns:a16="http://schemas.microsoft.com/office/drawing/2014/main" id="{A9873F2E-953E-24B1-760D-9E4B90E57DD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021326" y="1842755"/>
            <a:ext cx="610302" cy="401370"/>
          </a:xfrm>
          <a:prstGeom prst="rect">
            <a:avLst/>
          </a:prstGeom>
        </p:spPr>
      </p:pic>
      <p:sp>
        <p:nvSpPr>
          <p:cNvPr id="18" name="流程圖: 合併 17">
            <a:extLst>
              <a:ext uri="{FF2B5EF4-FFF2-40B4-BE49-F238E27FC236}">
                <a16:creationId xmlns:a16="http://schemas.microsoft.com/office/drawing/2014/main" id="{E5F71A50-21A6-FF10-B7CD-3792712FFD69}"/>
              </a:ext>
            </a:extLst>
          </p:cNvPr>
          <p:cNvSpPr/>
          <p:nvPr/>
        </p:nvSpPr>
        <p:spPr>
          <a:xfrm rot="20405588" flipH="1">
            <a:off x="4653803" y="2666640"/>
            <a:ext cx="3854041" cy="2104179"/>
          </a:xfrm>
          <a:prstGeom prst="flowChartMerge">
            <a:avLst/>
          </a:prstGeom>
          <a:solidFill>
            <a:srgbClr val="EA3E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22" name="圖片 21">
            <a:extLst>
              <a:ext uri="{FF2B5EF4-FFF2-40B4-BE49-F238E27FC236}">
                <a16:creationId xmlns:a16="http://schemas.microsoft.com/office/drawing/2014/main" id="{38E6AED9-E434-2920-B5E5-7E8DE7113248}"/>
              </a:ext>
            </a:extLst>
          </p:cNvPr>
          <p:cNvPicPr>
            <a:picLocks noChangeAspect="1"/>
          </p:cNvPicPr>
          <p:nvPr/>
        </p:nvPicPr>
        <p:blipFill>
          <a:blip r:embed="rId9"/>
          <a:stretch>
            <a:fillRect/>
          </a:stretch>
        </p:blipFill>
        <p:spPr>
          <a:xfrm>
            <a:off x="2079199" y="2143560"/>
            <a:ext cx="4614789" cy="2508274"/>
          </a:xfrm>
          <a:prstGeom prst="rect">
            <a:avLst/>
          </a:prstGeom>
        </p:spPr>
      </p:pic>
      <p:sp>
        <p:nvSpPr>
          <p:cNvPr id="3" name="文字方塊 2">
            <a:extLst>
              <a:ext uri="{FF2B5EF4-FFF2-40B4-BE49-F238E27FC236}">
                <a16:creationId xmlns:a16="http://schemas.microsoft.com/office/drawing/2014/main" id="{0A03AF39-071F-C377-6F72-0F4A29774E1A}"/>
              </a:ext>
            </a:extLst>
          </p:cNvPr>
          <p:cNvSpPr txBox="1"/>
          <p:nvPr/>
        </p:nvSpPr>
        <p:spPr>
          <a:xfrm>
            <a:off x="5561464" y="4889290"/>
            <a:ext cx="3235204" cy="230832"/>
          </a:xfrm>
          <a:prstGeom prst="rect">
            <a:avLst/>
          </a:prstGeom>
          <a:noFill/>
        </p:spPr>
        <p:txBody>
          <a:bodyPr wrap="square" rtlCol="0">
            <a:spAutoFit/>
          </a:bodyPr>
          <a:lstStyle/>
          <a:p>
            <a:pPr marL="171450" indent="-171450">
              <a:buClr>
                <a:schemeClr val="accent6"/>
              </a:buClr>
              <a:buFont typeface="Arial" panose="020B0604020202020204" pitchFamily="34" charset="0"/>
              <a:buChar char="•"/>
            </a:pP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QVR</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 </a:t>
            </a:r>
            <a:r>
              <a:rPr lang="en-US" altLang="zh-TW"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Human2.0.0</a:t>
            </a:r>
            <a:r>
              <a:rPr lang="zh-TW" altLang="en-US" sz="900" dirty="0">
                <a:solidFill>
                  <a:schemeClr val="tx1"/>
                </a:solidFill>
                <a:latin typeface="Arial" panose="020B0604020202020204" pitchFamily="34" charset="0"/>
                <a:ea typeface="微軟正黑體" panose="020B0604030504040204" pitchFamily="34" charset="-120"/>
                <a:sym typeface="Arial" panose="020B0604020202020204" pitchFamily="34" charset="0"/>
              </a:rPr>
              <a:t>以上提供免費試用一個月，共有兩頻道</a:t>
            </a:r>
          </a:p>
        </p:txBody>
      </p:sp>
    </p:spTree>
    <p:extLst>
      <p:ext uri="{BB962C8B-B14F-4D97-AF65-F5344CB8AC3E}">
        <p14:creationId xmlns:p14="http://schemas.microsoft.com/office/powerpoint/2010/main" val="517629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4741F53-2E1B-0287-08C5-951914D442BE}"/>
              </a:ext>
            </a:extLst>
          </p:cNvPr>
          <p:cNvSpPr>
            <a:spLocks noGrp="1"/>
          </p:cNvSpPr>
          <p:nvPr>
            <p:ph type="title"/>
          </p:nvPr>
        </p:nvSpPr>
        <p:spPr/>
        <p:txBody>
          <a:bodyPr/>
          <a:lstStyle/>
          <a:p>
            <a:r>
              <a:rPr lang="en-US" altLang="zh-TW" dirty="0">
                <a:latin typeface="+mj-lt"/>
              </a:rPr>
              <a:t>QVR AI Pack</a:t>
            </a:r>
            <a:endParaRPr lang="zh-TW" altLang="en-US" dirty="0">
              <a:latin typeface="+mj-lt"/>
            </a:endParaRPr>
          </a:p>
        </p:txBody>
      </p:sp>
      <p:pic>
        <p:nvPicPr>
          <p:cNvPr id="1026" name="Picture 2">
            <a:extLst>
              <a:ext uri="{FF2B5EF4-FFF2-40B4-BE49-F238E27FC236}">
                <a16:creationId xmlns:a16="http://schemas.microsoft.com/office/drawing/2014/main" id="{C6765C6A-1697-C7BF-D0B3-76ABB98FA7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003" y="1265679"/>
            <a:ext cx="4844053" cy="1973784"/>
          </a:xfrm>
          <a:prstGeom prst="rect">
            <a:avLst/>
          </a:prstGeom>
          <a:noFill/>
          <a:extLst>
            <a:ext uri="{909E8E84-426E-40DD-AFC4-6F175D3DCCD1}">
              <a14:hiddenFill xmlns:a14="http://schemas.microsoft.com/office/drawing/2010/main">
                <a:solidFill>
                  <a:srgbClr val="FFFFFF"/>
                </a:solidFill>
              </a14:hiddenFill>
            </a:ext>
          </a:extLst>
        </p:spPr>
      </p:pic>
      <p:sp>
        <p:nvSpPr>
          <p:cNvPr id="11" name="文字方塊 10">
            <a:extLst>
              <a:ext uri="{FF2B5EF4-FFF2-40B4-BE49-F238E27FC236}">
                <a16:creationId xmlns:a16="http://schemas.microsoft.com/office/drawing/2014/main" id="{BF76EF84-0D99-A80D-67AF-46365964B374}"/>
              </a:ext>
            </a:extLst>
          </p:cNvPr>
          <p:cNvSpPr txBox="1"/>
          <p:nvPr/>
        </p:nvSpPr>
        <p:spPr>
          <a:xfrm>
            <a:off x="5371056" y="2122599"/>
            <a:ext cx="3569744"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1200" b="0" i="0" u="none" strike="noStrike" kern="0" cap="none" spc="0" normalizeH="0" baseline="0" noProof="0" dirty="0">
                <a:ln>
                  <a:noFill/>
                </a:ln>
                <a:solidFill>
                  <a:schemeClr val="accent6"/>
                </a:solidFill>
                <a:effectLst/>
                <a:uLnTx/>
                <a:uFillTx/>
                <a:latin typeface="Roboto" panose="02000000000000000000" pitchFamily="2" charset="0"/>
                <a:cs typeface="Arial"/>
                <a:sym typeface="Arial"/>
              </a:rPr>
              <a:t>於電腦上透過</a:t>
            </a:r>
            <a:r>
              <a:rPr kumimoji="0" lang="en-US" altLang="zh-TW" sz="1200" b="0" i="0" u="none" strike="noStrike" kern="0" cap="none" spc="0" normalizeH="0" baseline="0" noProof="0" dirty="0">
                <a:ln>
                  <a:noFill/>
                </a:ln>
                <a:solidFill>
                  <a:schemeClr val="accent6"/>
                </a:solidFill>
                <a:effectLst/>
                <a:uLnTx/>
                <a:uFillTx/>
                <a:latin typeface="Roboto" panose="02000000000000000000" pitchFamily="2" charset="0"/>
                <a:cs typeface="Arial"/>
                <a:sym typeface="Arial"/>
              </a:rPr>
              <a:t>HDMI</a:t>
            </a:r>
            <a:r>
              <a:rPr kumimoji="0" lang="zh-TW" altLang="en-US" sz="1200" b="0" i="0" u="none" strike="noStrike" kern="0" cap="none" spc="0" normalizeH="0" baseline="0" noProof="0" dirty="0">
                <a:ln>
                  <a:noFill/>
                </a:ln>
                <a:solidFill>
                  <a:schemeClr val="accent6"/>
                </a:solidFill>
                <a:effectLst/>
                <a:uLnTx/>
                <a:uFillTx/>
                <a:latin typeface="Roboto" panose="02000000000000000000" pitchFamily="2" charset="0"/>
                <a:cs typeface="Arial"/>
                <a:sym typeface="Arial"/>
              </a:rPr>
              <a:t>顯示監控畫面，</a:t>
            </a:r>
            <a:r>
              <a:rPr kumimoji="0" lang="zh-TW" altLang="en-US" sz="1200" b="0" i="0" u="none" strike="noStrike" kern="0" cap="none" spc="0" normalizeH="0" baseline="0" noProof="0" dirty="0">
                <a:ln>
                  <a:noFill/>
                </a:ln>
                <a:solidFill>
                  <a:srgbClr val="FFC000"/>
                </a:solidFill>
                <a:effectLst/>
                <a:uLnTx/>
                <a:uFillTx/>
                <a:latin typeface="Roboto" panose="02000000000000000000" pitchFamily="2" charset="0"/>
                <a:cs typeface="Arial"/>
                <a:sym typeface="Arial"/>
              </a:rPr>
              <a:t>在特定時間區段和指定範圍內找出監控環境的事件影像，透過</a:t>
            </a:r>
            <a:r>
              <a:rPr kumimoji="0" lang="en-US" altLang="zh-TW" sz="1200" b="0" i="0" u="none" strike="noStrike" kern="0" cap="none" spc="0" normalizeH="0" baseline="0" noProof="0" dirty="0">
                <a:ln>
                  <a:noFill/>
                </a:ln>
                <a:solidFill>
                  <a:srgbClr val="FFC000"/>
                </a:solidFill>
                <a:effectLst/>
                <a:uLnTx/>
                <a:uFillTx/>
                <a:latin typeface="Roboto" panose="02000000000000000000" pitchFamily="2" charset="0"/>
                <a:cs typeface="Arial"/>
                <a:sym typeface="Arial"/>
              </a:rPr>
              <a:t>AI</a:t>
            </a:r>
            <a:r>
              <a:rPr kumimoji="0" lang="zh-TW" altLang="en-US" sz="1200" b="0" i="0" u="none" strike="noStrike" kern="0" cap="none" spc="0" normalizeH="0" baseline="0" noProof="0" dirty="0">
                <a:ln>
                  <a:noFill/>
                </a:ln>
                <a:solidFill>
                  <a:srgbClr val="FFC000"/>
                </a:solidFill>
                <a:effectLst/>
                <a:uLnTx/>
                <a:uFillTx/>
                <a:latin typeface="Roboto" panose="02000000000000000000" pitchFamily="2" charset="0"/>
                <a:cs typeface="Arial"/>
                <a:sym typeface="Arial"/>
              </a:rPr>
              <a:t>免去人工查找。</a:t>
            </a:r>
            <a:r>
              <a:rPr kumimoji="0" lang="zh-TW" altLang="en-US" sz="1200" b="0" i="0" u="none" strike="noStrike" kern="0" cap="none" spc="0" normalizeH="0" baseline="0" noProof="0" dirty="0">
                <a:ln>
                  <a:noFill/>
                </a:ln>
                <a:solidFill>
                  <a:schemeClr val="accent6"/>
                </a:solidFill>
                <a:effectLst/>
                <a:uLnTx/>
                <a:uFillTx/>
                <a:latin typeface="Roboto" panose="02000000000000000000" pitchFamily="2" charset="0"/>
                <a:cs typeface="Arial"/>
                <a:sym typeface="Arial"/>
              </a:rPr>
              <a:t>於時間軸 </a:t>
            </a:r>
            <a:r>
              <a:rPr kumimoji="0" lang="en-US" altLang="zh-TW" sz="1200" b="0" i="0" u="none" strike="noStrike" kern="0" cap="none" spc="0" normalizeH="0" baseline="0" noProof="0" dirty="0">
                <a:ln>
                  <a:noFill/>
                </a:ln>
                <a:solidFill>
                  <a:schemeClr val="accent6"/>
                </a:solidFill>
                <a:effectLst/>
                <a:uLnTx/>
                <a:uFillTx/>
                <a:latin typeface="Roboto" panose="02000000000000000000" pitchFamily="2" charset="0"/>
                <a:cs typeface="Arial"/>
                <a:sym typeface="Arial"/>
              </a:rPr>
              <a:t>(Timeline)</a:t>
            </a:r>
            <a:r>
              <a:rPr kumimoji="0" lang="zh-TW" altLang="en-US" sz="1200" b="0" i="0" u="none" strike="noStrike" kern="0" cap="none" spc="0" normalizeH="0" baseline="0" noProof="0" dirty="0">
                <a:ln>
                  <a:noFill/>
                </a:ln>
                <a:solidFill>
                  <a:schemeClr val="accent6"/>
                </a:solidFill>
                <a:effectLst/>
                <a:uLnTx/>
                <a:uFillTx/>
                <a:latin typeface="Roboto" panose="02000000000000000000" pitchFamily="2" charset="0"/>
                <a:cs typeface="Arial"/>
                <a:sym typeface="Arial"/>
              </a:rPr>
              <a:t>，快速辨識搜尋事件發生的時間點。利用向前</a:t>
            </a:r>
            <a:r>
              <a:rPr kumimoji="0" lang="en-US" altLang="zh-TW" sz="1200" b="0" i="0" u="none" strike="noStrike" kern="0" cap="none" spc="0" normalizeH="0" baseline="0" noProof="0" dirty="0">
                <a:ln>
                  <a:noFill/>
                </a:ln>
                <a:solidFill>
                  <a:schemeClr val="accent6"/>
                </a:solidFill>
                <a:effectLst/>
                <a:uLnTx/>
                <a:uFillTx/>
                <a:latin typeface="Roboto" panose="02000000000000000000" pitchFamily="2" charset="0"/>
                <a:cs typeface="Arial"/>
                <a:sym typeface="Arial"/>
              </a:rPr>
              <a:t>/</a:t>
            </a:r>
            <a:r>
              <a:rPr kumimoji="0" lang="zh-TW" altLang="en-US" sz="1200" b="0" i="0" u="none" strike="noStrike" kern="0" cap="none" spc="0" normalizeH="0" baseline="0" noProof="0" dirty="0">
                <a:ln>
                  <a:noFill/>
                </a:ln>
                <a:solidFill>
                  <a:schemeClr val="accent6"/>
                </a:solidFill>
                <a:effectLst/>
                <a:uLnTx/>
                <a:uFillTx/>
                <a:latin typeface="Roboto" panose="02000000000000000000" pitchFamily="2" charset="0"/>
                <a:cs typeface="Arial"/>
                <a:sym typeface="Arial"/>
              </a:rPr>
              <a:t>向後按鍵切換，便利地觀看各個搜尋事件。</a:t>
            </a:r>
            <a:endParaRPr kumimoji="0" lang="zh-TW" altLang="en-US" sz="1200" b="0" i="0" u="none" strike="noStrike" kern="0" cap="none" spc="0" normalizeH="0" baseline="0" noProof="0" dirty="0">
              <a:ln>
                <a:noFill/>
              </a:ln>
              <a:solidFill>
                <a:schemeClr val="accent6"/>
              </a:solidFill>
              <a:effectLst/>
              <a:uLnTx/>
              <a:uFillTx/>
              <a:latin typeface="Arial"/>
              <a:cs typeface="Arial"/>
              <a:sym typeface="Arial"/>
            </a:endParaRPr>
          </a:p>
        </p:txBody>
      </p:sp>
      <p:sp>
        <p:nvSpPr>
          <p:cNvPr id="14" name="文字方塊 13">
            <a:extLst>
              <a:ext uri="{FF2B5EF4-FFF2-40B4-BE49-F238E27FC236}">
                <a16:creationId xmlns:a16="http://schemas.microsoft.com/office/drawing/2014/main" id="{A7A70478-9BFB-416A-3E0A-B0BC56498D80}"/>
              </a:ext>
            </a:extLst>
          </p:cNvPr>
          <p:cNvSpPr txBox="1"/>
          <p:nvPr/>
        </p:nvSpPr>
        <p:spPr>
          <a:xfrm>
            <a:off x="1768344" y="2571750"/>
            <a:ext cx="184731"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zh-TW" altLang="en-US" sz="1400" b="0" i="0" u="none" strike="noStrike" kern="0" cap="none" spc="0" normalizeH="0" baseline="0" noProof="0">
              <a:ln>
                <a:noFill/>
              </a:ln>
              <a:solidFill>
                <a:srgbClr val="000000"/>
              </a:solidFill>
              <a:effectLst/>
              <a:uLnTx/>
              <a:uFillTx/>
              <a:latin typeface="Arial"/>
              <a:cs typeface="Arial"/>
              <a:sym typeface="Arial"/>
            </a:endParaRPr>
          </a:p>
        </p:txBody>
      </p:sp>
      <p:pic>
        <p:nvPicPr>
          <p:cNvPr id="5" name="圖片 4">
            <a:extLst>
              <a:ext uri="{FF2B5EF4-FFF2-40B4-BE49-F238E27FC236}">
                <a16:creationId xmlns:a16="http://schemas.microsoft.com/office/drawing/2014/main" id="{531ED854-B856-28E1-67F2-28984C9E4D50}"/>
              </a:ext>
            </a:extLst>
          </p:cNvPr>
          <p:cNvPicPr>
            <a:picLocks noChangeAspect="1"/>
          </p:cNvPicPr>
          <p:nvPr/>
        </p:nvPicPr>
        <p:blipFill>
          <a:blip r:embed="rId4"/>
          <a:stretch>
            <a:fillRect/>
          </a:stretch>
        </p:blipFill>
        <p:spPr>
          <a:xfrm>
            <a:off x="7199597" y="1433634"/>
            <a:ext cx="540846" cy="540000"/>
          </a:xfrm>
          <a:prstGeom prst="rect">
            <a:avLst/>
          </a:prstGeom>
        </p:spPr>
      </p:pic>
      <p:sp>
        <p:nvSpPr>
          <p:cNvPr id="10" name="文字方塊 9">
            <a:extLst>
              <a:ext uri="{FF2B5EF4-FFF2-40B4-BE49-F238E27FC236}">
                <a16:creationId xmlns:a16="http://schemas.microsoft.com/office/drawing/2014/main" id="{C9D9F46C-F383-B639-0F21-6A4B8B91CB4E}"/>
              </a:ext>
            </a:extLst>
          </p:cNvPr>
          <p:cNvSpPr txBox="1"/>
          <p:nvPr/>
        </p:nvSpPr>
        <p:spPr>
          <a:xfrm>
            <a:off x="1213517" y="3467500"/>
            <a:ext cx="800219" cy="276999"/>
          </a:xfrm>
          <a:prstGeom prst="rect">
            <a:avLst/>
          </a:prstGeom>
          <a:noFill/>
        </p:spPr>
        <p:txBody>
          <a:bodyPr wrap="none" rtlCol="0">
            <a:spAutoFit/>
          </a:bodyPr>
          <a:lstStyle/>
          <a:p>
            <a:r>
              <a:rPr lang="zh-TW" altLang="en-US" sz="1200" b="1" dirty="0">
                <a:solidFill>
                  <a:srgbClr val="80FCFF"/>
                </a:solidFill>
                <a:ea typeface="微軟正黑體"/>
                <a:cs typeface="+mn-ea"/>
                <a:sym typeface="Arial" panose="020B0604020202020204" pitchFamily="34" charset="0"/>
              </a:rPr>
              <a:t>移動搜尋</a:t>
            </a:r>
            <a:endParaRPr lang="en-US" altLang="zh-TW" sz="1200" b="1" dirty="0">
              <a:solidFill>
                <a:srgbClr val="80FCFF"/>
              </a:solidFill>
              <a:ea typeface="微軟正黑體"/>
              <a:cs typeface="+mn-ea"/>
              <a:sym typeface="Arial" panose="020B0604020202020204" pitchFamily="34" charset="0"/>
            </a:endParaRPr>
          </a:p>
        </p:txBody>
      </p:sp>
      <p:sp>
        <p:nvSpPr>
          <p:cNvPr id="12" name="文字方塊 11">
            <a:extLst>
              <a:ext uri="{FF2B5EF4-FFF2-40B4-BE49-F238E27FC236}">
                <a16:creationId xmlns:a16="http://schemas.microsoft.com/office/drawing/2014/main" id="{FE30E149-BCF3-64BC-3975-16CFDC6DBA27}"/>
              </a:ext>
            </a:extLst>
          </p:cNvPr>
          <p:cNvSpPr txBox="1"/>
          <p:nvPr/>
        </p:nvSpPr>
        <p:spPr>
          <a:xfrm>
            <a:off x="1213518" y="3680446"/>
            <a:ext cx="1423414" cy="3693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針對指定區域搜尋是否有移動變化</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5" name="文字方塊 14">
            <a:extLst>
              <a:ext uri="{FF2B5EF4-FFF2-40B4-BE49-F238E27FC236}">
                <a16:creationId xmlns:a16="http://schemas.microsoft.com/office/drawing/2014/main" id="{8294BA74-65E1-F212-8780-7923CE5B90FC}"/>
              </a:ext>
            </a:extLst>
          </p:cNvPr>
          <p:cNvSpPr txBox="1"/>
          <p:nvPr/>
        </p:nvSpPr>
        <p:spPr>
          <a:xfrm>
            <a:off x="1213517" y="4282764"/>
            <a:ext cx="1107996" cy="276999"/>
          </a:xfrm>
          <a:prstGeom prst="rect">
            <a:avLst/>
          </a:prstGeom>
          <a:noFill/>
        </p:spPr>
        <p:txBody>
          <a:bodyPr wrap="none" rtlCol="0">
            <a:spAutoFit/>
          </a:bodyPr>
          <a:lstStyle/>
          <a:p>
            <a:r>
              <a:rPr lang="zh-TW" altLang="en-US" sz="1200" b="1" dirty="0">
                <a:solidFill>
                  <a:srgbClr val="80FCFF"/>
                </a:solidFill>
                <a:ea typeface="微軟正黑體"/>
                <a:cs typeface="+mn-ea"/>
                <a:sym typeface="Arial" panose="020B0604020202020204" pitchFamily="34" charset="0"/>
              </a:rPr>
              <a:t>鏡頭遮蔽搜尋</a:t>
            </a:r>
            <a:endParaRPr lang="en-US" altLang="zh-TW" sz="1200" b="1" dirty="0">
              <a:solidFill>
                <a:srgbClr val="80FCFF"/>
              </a:solidFill>
              <a:ea typeface="微軟正黑體"/>
              <a:cs typeface="+mn-ea"/>
              <a:sym typeface="Arial" panose="020B0604020202020204" pitchFamily="34" charset="0"/>
            </a:endParaRPr>
          </a:p>
        </p:txBody>
      </p:sp>
      <p:sp>
        <p:nvSpPr>
          <p:cNvPr id="16" name="文字方塊 15">
            <a:extLst>
              <a:ext uri="{FF2B5EF4-FFF2-40B4-BE49-F238E27FC236}">
                <a16:creationId xmlns:a16="http://schemas.microsoft.com/office/drawing/2014/main" id="{7078BD28-12B4-F1E1-01BC-96E8824B5C90}"/>
              </a:ext>
            </a:extLst>
          </p:cNvPr>
          <p:cNvSpPr txBox="1"/>
          <p:nvPr/>
        </p:nvSpPr>
        <p:spPr>
          <a:xfrm>
            <a:off x="1213517" y="4495710"/>
            <a:ext cx="1643573" cy="2308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搜尋是否鏡頭被遮蓋</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7" name="文字方塊 16">
            <a:extLst>
              <a:ext uri="{FF2B5EF4-FFF2-40B4-BE49-F238E27FC236}">
                <a16:creationId xmlns:a16="http://schemas.microsoft.com/office/drawing/2014/main" id="{18F33E49-0965-241D-0363-58022AB1FC7B}"/>
              </a:ext>
            </a:extLst>
          </p:cNvPr>
          <p:cNvSpPr txBox="1"/>
          <p:nvPr/>
        </p:nvSpPr>
        <p:spPr>
          <a:xfrm>
            <a:off x="3681779" y="3473996"/>
            <a:ext cx="954107" cy="276999"/>
          </a:xfrm>
          <a:prstGeom prst="rect">
            <a:avLst/>
          </a:prstGeom>
          <a:noFill/>
        </p:spPr>
        <p:txBody>
          <a:bodyPr wrap="none" rtlCol="0">
            <a:spAutoFit/>
          </a:bodyPr>
          <a:lstStyle/>
          <a:p>
            <a:r>
              <a:rPr lang="zh-TW" altLang="en-US" sz="1200" b="1" dirty="0">
                <a:solidFill>
                  <a:srgbClr val="80FCFF"/>
                </a:solidFill>
                <a:ea typeface="微軟正黑體"/>
                <a:cs typeface="+mn-ea"/>
                <a:sym typeface="Arial" panose="020B0604020202020204" pitchFamily="34" charset="0"/>
              </a:rPr>
              <a:t>遺失物搜尋</a:t>
            </a:r>
            <a:endParaRPr lang="en-US" altLang="zh-TW" sz="1200" b="1" dirty="0">
              <a:solidFill>
                <a:srgbClr val="80FCFF"/>
              </a:solidFill>
              <a:ea typeface="微軟正黑體"/>
              <a:cs typeface="+mn-ea"/>
              <a:sym typeface="Arial" panose="020B0604020202020204" pitchFamily="34" charset="0"/>
            </a:endParaRPr>
          </a:p>
        </p:txBody>
      </p:sp>
      <p:sp>
        <p:nvSpPr>
          <p:cNvPr id="18" name="文字方塊 17">
            <a:extLst>
              <a:ext uri="{FF2B5EF4-FFF2-40B4-BE49-F238E27FC236}">
                <a16:creationId xmlns:a16="http://schemas.microsoft.com/office/drawing/2014/main" id="{0C3D1875-4F03-9A29-99DF-2328428C9239}"/>
              </a:ext>
            </a:extLst>
          </p:cNvPr>
          <p:cNvSpPr txBox="1"/>
          <p:nvPr/>
        </p:nvSpPr>
        <p:spPr>
          <a:xfrm>
            <a:off x="3681779" y="3686941"/>
            <a:ext cx="1372295" cy="3693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針對指定區域搜尋是否有物件消失</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9" name="文字方塊 18">
            <a:extLst>
              <a:ext uri="{FF2B5EF4-FFF2-40B4-BE49-F238E27FC236}">
                <a16:creationId xmlns:a16="http://schemas.microsoft.com/office/drawing/2014/main" id="{78AC7EA7-EF4E-DF24-B93C-75ACEC37F361}"/>
              </a:ext>
            </a:extLst>
          </p:cNvPr>
          <p:cNvSpPr txBox="1"/>
          <p:nvPr/>
        </p:nvSpPr>
        <p:spPr>
          <a:xfrm>
            <a:off x="3681779" y="4289260"/>
            <a:ext cx="1518364" cy="276999"/>
          </a:xfrm>
          <a:prstGeom prst="rect">
            <a:avLst/>
          </a:prstGeom>
          <a:noFill/>
        </p:spPr>
        <p:txBody>
          <a:bodyPr wrap="none" rtlCol="0">
            <a:spAutoFit/>
          </a:bodyPr>
          <a:lstStyle/>
          <a:p>
            <a:r>
              <a:rPr lang="zh-TW" altLang="en-US" sz="1200" b="1" dirty="0">
                <a:solidFill>
                  <a:srgbClr val="80FCFF"/>
                </a:solidFill>
                <a:ea typeface="微軟正黑體"/>
                <a:cs typeface="+mn-ea"/>
                <a:sym typeface="Arial" panose="020B0604020202020204" pitchFamily="34" charset="0"/>
              </a:rPr>
              <a:t>人形搜尋</a:t>
            </a:r>
            <a:r>
              <a:rPr lang="en-US" altLang="zh-TW" sz="1200" b="1" dirty="0">
                <a:solidFill>
                  <a:srgbClr val="80FCFF"/>
                </a:solidFill>
                <a:ea typeface="微軟正黑體"/>
                <a:cs typeface="+mn-ea"/>
                <a:sym typeface="Arial" panose="020B0604020202020204" pitchFamily="34" charset="0"/>
              </a:rPr>
              <a:t>(</a:t>
            </a:r>
            <a:r>
              <a:rPr lang="zh-TW" altLang="en-US" sz="1200" b="1" dirty="0">
                <a:solidFill>
                  <a:srgbClr val="80FCFF"/>
                </a:solidFill>
                <a:ea typeface="微軟正黑體"/>
                <a:cs typeface="+mn-ea"/>
                <a:sym typeface="Arial" panose="020B0604020202020204" pitchFamily="34" charset="0"/>
              </a:rPr>
              <a:t>即將支援</a:t>
            </a:r>
            <a:r>
              <a:rPr lang="en-US" altLang="zh-TW" sz="1200" b="1" dirty="0">
                <a:solidFill>
                  <a:srgbClr val="80FCFF"/>
                </a:solidFill>
                <a:ea typeface="微軟正黑體"/>
                <a:cs typeface="+mn-ea"/>
                <a:sym typeface="Arial" panose="020B0604020202020204" pitchFamily="34" charset="0"/>
              </a:rPr>
              <a:t>)</a:t>
            </a:r>
          </a:p>
        </p:txBody>
      </p:sp>
      <p:sp>
        <p:nvSpPr>
          <p:cNvPr id="20" name="文字方塊 19">
            <a:extLst>
              <a:ext uri="{FF2B5EF4-FFF2-40B4-BE49-F238E27FC236}">
                <a16:creationId xmlns:a16="http://schemas.microsoft.com/office/drawing/2014/main" id="{9B550331-F204-C2A6-7642-9DF20E0771E7}"/>
              </a:ext>
            </a:extLst>
          </p:cNvPr>
          <p:cNvSpPr txBox="1"/>
          <p:nvPr/>
        </p:nvSpPr>
        <p:spPr>
          <a:xfrm>
            <a:off x="3681780" y="4502206"/>
            <a:ext cx="1949234" cy="3693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針對指定區域搜尋是否有</a:t>
            </a:r>
            <a:r>
              <a:rPr lang="zh-TW" altLang="en-US"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人形出現</a:t>
            </a:r>
            <a:br>
              <a:rPr lang="en-US" altLang="zh-TW"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br>
            <a:r>
              <a:rPr lang="en-US" altLang="zh-TW"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r>
              <a:rPr lang="zh-TW" altLang="en-US"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支援上衣顏色搜尋</a:t>
            </a:r>
            <a:r>
              <a:rPr lang="en-US" altLang="zh-TW"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1" name="文字方塊 20">
            <a:extLst>
              <a:ext uri="{FF2B5EF4-FFF2-40B4-BE49-F238E27FC236}">
                <a16:creationId xmlns:a16="http://schemas.microsoft.com/office/drawing/2014/main" id="{4E92946F-D291-39B0-A79A-DEA9C27D1ED6}"/>
              </a:ext>
            </a:extLst>
          </p:cNvPr>
          <p:cNvSpPr txBox="1"/>
          <p:nvPr/>
        </p:nvSpPr>
        <p:spPr>
          <a:xfrm>
            <a:off x="6546764" y="3473996"/>
            <a:ext cx="954107" cy="276999"/>
          </a:xfrm>
          <a:prstGeom prst="rect">
            <a:avLst/>
          </a:prstGeom>
          <a:noFill/>
        </p:spPr>
        <p:txBody>
          <a:bodyPr wrap="none" rtlCol="0">
            <a:spAutoFit/>
          </a:bodyPr>
          <a:lstStyle/>
          <a:p>
            <a:r>
              <a:rPr lang="zh-TW" altLang="en-US" sz="1200" b="1" dirty="0">
                <a:solidFill>
                  <a:srgbClr val="80FCFF"/>
                </a:solidFill>
                <a:ea typeface="微軟正黑體"/>
                <a:cs typeface="+mn-ea"/>
                <a:sym typeface="Arial" panose="020B0604020202020204" pitchFamily="34" charset="0"/>
              </a:rPr>
              <a:t>外來物搜尋</a:t>
            </a:r>
            <a:endParaRPr lang="en-US" altLang="zh-TW" sz="1200" b="1" dirty="0">
              <a:solidFill>
                <a:srgbClr val="80FCFF"/>
              </a:solidFill>
              <a:ea typeface="微軟正黑體"/>
              <a:cs typeface="+mn-ea"/>
              <a:sym typeface="Arial" panose="020B0604020202020204" pitchFamily="34" charset="0"/>
            </a:endParaRPr>
          </a:p>
        </p:txBody>
      </p:sp>
      <p:sp>
        <p:nvSpPr>
          <p:cNvPr id="22" name="文字方塊 21">
            <a:extLst>
              <a:ext uri="{FF2B5EF4-FFF2-40B4-BE49-F238E27FC236}">
                <a16:creationId xmlns:a16="http://schemas.microsoft.com/office/drawing/2014/main" id="{2341B164-E925-34C1-9779-35F11D70FEF5}"/>
              </a:ext>
            </a:extLst>
          </p:cNvPr>
          <p:cNvSpPr txBox="1"/>
          <p:nvPr/>
        </p:nvSpPr>
        <p:spPr>
          <a:xfrm>
            <a:off x="6546765" y="3686942"/>
            <a:ext cx="1323496" cy="3693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針對指定區域搜尋是否有物件出現</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3" name="文字方塊 22">
            <a:extLst>
              <a:ext uri="{FF2B5EF4-FFF2-40B4-BE49-F238E27FC236}">
                <a16:creationId xmlns:a16="http://schemas.microsoft.com/office/drawing/2014/main" id="{7949063A-3F63-149D-1364-9C7278DADBB2}"/>
              </a:ext>
            </a:extLst>
          </p:cNvPr>
          <p:cNvSpPr txBox="1"/>
          <p:nvPr/>
        </p:nvSpPr>
        <p:spPr>
          <a:xfrm>
            <a:off x="6546764" y="4289260"/>
            <a:ext cx="1518364" cy="276999"/>
          </a:xfrm>
          <a:prstGeom prst="rect">
            <a:avLst/>
          </a:prstGeom>
          <a:noFill/>
        </p:spPr>
        <p:txBody>
          <a:bodyPr wrap="none" rtlCol="0">
            <a:spAutoFit/>
          </a:bodyPr>
          <a:lstStyle/>
          <a:p>
            <a:r>
              <a:rPr lang="zh-TW" altLang="en-US" sz="1200" b="1" dirty="0">
                <a:solidFill>
                  <a:srgbClr val="80FCFF"/>
                </a:solidFill>
                <a:ea typeface="微軟正黑體"/>
                <a:cs typeface="+mn-ea"/>
                <a:sym typeface="Arial" panose="020B0604020202020204" pitchFamily="34" charset="0"/>
              </a:rPr>
              <a:t>車體搜尋</a:t>
            </a:r>
            <a:r>
              <a:rPr lang="en-US" altLang="zh-TW" sz="1200" b="1" dirty="0">
                <a:solidFill>
                  <a:srgbClr val="80FCFF"/>
                </a:solidFill>
                <a:ea typeface="微軟正黑體"/>
                <a:cs typeface="+mn-ea"/>
                <a:sym typeface="Arial" panose="020B0604020202020204" pitchFamily="34" charset="0"/>
              </a:rPr>
              <a:t>(</a:t>
            </a:r>
            <a:r>
              <a:rPr lang="zh-TW" altLang="en-US" sz="1200" b="1" dirty="0">
                <a:solidFill>
                  <a:srgbClr val="80FCFF"/>
                </a:solidFill>
                <a:ea typeface="微軟正黑體"/>
                <a:cs typeface="+mn-ea"/>
                <a:sym typeface="Arial" panose="020B0604020202020204" pitchFamily="34" charset="0"/>
              </a:rPr>
              <a:t>即將支援</a:t>
            </a:r>
            <a:r>
              <a:rPr lang="en-US" altLang="zh-TW" sz="1200" b="1" dirty="0">
                <a:solidFill>
                  <a:srgbClr val="80FCFF"/>
                </a:solidFill>
                <a:ea typeface="微軟正黑體"/>
                <a:cs typeface="+mn-ea"/>
                <a:sym typeface="Arial" panose="020B0604020202020204" pitchFamily="34" charset="0"/>
              </a:rPr>
              <a:t>)</a:t>
            </a:r>
          </a:p>
        </p:txBody>
      </p:sp>
      <p:sp>
        <p:nvSpPr>
          <p:cNvPr id="24" name="文字方塊 23">
            <a:extLst>
              <a:ext uri="{FF2B5EF4-FFF2-40B4-BE49-F238E27FC236}">
                <a16:creationId xmlns:a16="http://schemas.microsoft.com/office/drawing/2014/main" id="{751F4E1B-4C3F-BEE5-C26D-6FD364072554}"/>
              </a:ext>
            </a:extLst>
          </p:cNvPr>
          <p:cNvSpPr txBox="1"/>
          <p:nvPr/>
        </p:nvSpPr>
        <p:spPr>
          <a:xfrm>
            <a:off x="6546764" y="4502206"/>
            <a:ext cx="2200497" cy="3693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針對指定區域搜尋是否有車體出現</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r>
              <a:rPr lang="zh-TW" altLang="en-US"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支援汽車顏色賀不同車種搜尋</a:t>
            </a:r>
            <a:r>
              <a:rPr lang="en-US" altLang="zh-TW"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7" name="文字方塊 26">
            <a:extLst>
              <a:ext uri="{FF2B5EF4-FFF2-40B4-BE49-F238E27FC236}">
                <a16:creationId xmlns:a16="http://schemas.microsoft.com/office/drawing/2014/main" id="{2CF3E750-A440-8814-0DCF-30265B1E386A}"/>
              </a:ext>
            </a:extLst>
          </p:cNvPr>
          <p:cNvSpPr txBox="1"/>
          <p:nvPr/>
        </p:nvSpPr>
        <p:spPr>
          <a:xfrm>
            <a:off x="5999159" y="1472802"/>
            <a:ext cx="1200438" cy="461665"/>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2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QVR </a:t>
            </a:r>
            <a:br>
              <a:rPr kumimoji="0" lang="en-US" altLang="zh-TW" sz="12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br>
            <a:r>
              <a:rPr kumimoji="0" lang="en-US" altLang="zh-TW" sz="12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Smart Search</a:t>
            </a:r>
          </a:p>
        </p:txBody>
      </p:sp>
      <p:pic>
        <p:nvPicPr>
          <p:cNvPr id="29" name="圖形 28">
            <a:extLst>
              <a:ext uri="{FF2B5EF4-FFF2-40B4-BE49-F238E27FC236}">
                <a16:creationId xmlns:a16="http://schemas.microsoft.com/office/drawing/2014/main" id="{4C3BFD77-4F5A-08CF-A872-B9B7B1F08F1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459159" y="1433634"/>
            <a:ext cx="540000" cy="540000"/>
          </a:xfrm>
          <a:prstGeom prst="rect">
            <a:avLst/>
          </a:prstGeom>
        </p:spPr>
      </p:pic>
      <p:sp>
        <p:nvSpPr>
          <p:cNvPr id="30" name="文字方塊 29">
            <a:extLst>
              <a:ext uri="{FF2B5EF4-FFF2-40B4-BE49-F238E27FC236}">
                <a16:creationId xmlns:a16="http://schemas.microsoft.com/office/drawing/2014/main" id="{027B6441-C613-CC9D-E419-3B11DFF9221D}"/>
              </a:ext>
            </a:extLst>
          </p:cNvPr>
          <p:cNvSpPr txBox="1"/>
          <p:nvPr/>
        </p:nvSpPr>
        <p:spPr>
          <a:xfrm>
            <a:off x="7740362" y="1472802"/>
            <a:ext cx="1200438" cy="461665"/>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zh-TW" sz="12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QVR </a:t>
            </a:r>
            <a:br>
              <a:rPr kumimoji="0" lang="en-US" altLang="zh-TW" sz="12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br>
            <a:r>
              <a:rPr kumimoji="0" lang="en-US" altLang="zh-TW" sz="1200" b="1" i="0" u="none" strike="noStrike" kern="0" cap="none" spc="0" normalizeH="0" baseline="0" noProof="0" dirty="0">
                <a:ln>
                  <a:noFill/>
                </a:ln>
                <a:solidFill>
                  <a:srgbClr val="80FC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Pro Client</a:t>
            </a:r>
          </a:p>
        </p:txBody>
      </p:sp>
      <p:grpSp>
        <p:nvGrpSpPr>
          <p:cNvPr id="1034" name="群組 1033">
            <a:extLst>
              <a:ext uri="{FF2B5EF4-FFF2-40B4-BE49-F238E27FC236}">
                <a16:creationId xmlns:a16="http://schemas.microsoft.com/office/drawing/2014/main" id="{87A154AA-F1D9-3BCE-7B73-34A6F92794C9}"/>
              </a:ext>
            </a:extLst>
          </p:cNvPr>
          <p:cNvGrpSpPr/>
          <p:nvPr/>
        </p:nvGrpSpPr>
        <p:grpSpPr>
          <a:xfrm>
            <a:off x="5922594" y="3510762"/>
            <a:ext cx="638647" cy="466387"/>
            <a:chOff x="2603663" y="3582866"/>
            <a:chExt cx="638647" cy="466387"/>
          </a:xfrm>
        </p:grpSpPr>
        <p:grpSp>
          <p:nvGrpSpPr>
            <p:cNvPr id="53" name="群組 52">
              <a:extLst>
                <a:ext uri="{FF2B5EF4-FFF2-40B4-BE49-F238E27FC236}">
                  <a16:creationId xmlns:a16="http://schemas.microsoft.com/office/drawing/2014/main" id="{C9D346CA-660F-9F7D-B324-095A12D9E152}"/>
                </a:ext>
              </a:extLst>
            </p:cNvPr>
            <p:cNvGrpSpPr/>
            <p:nvPr/>
          </p:nvGrpSpPr>
          <p:grpSpPr>
            <a:xfrm>
              <a:off x="3077557" y="3582866"/>
              <a:ext cx="164753" cy="196057"/>
              <a:chOff x="3069435" y="3610435"/>
              <a:chExt cx="164753" cy="196057"/>
            </a:xfrm>
          </p:grpSpPr>
          <p:sp>
            <p:nvSpPr>
              <p:cNvPr id="34" name="手繪多邊形: 圖案 33">
                <a:extLst>
                  <a:ext uri="{FF2B5EF4-FFF2-40B4-BE49-F238E27FC236}">
                    <a16:creationId xmlns:a16="http://schemas.microsoft.com/office/drawing/2014/main" id="{929A0F65-8B1F-ABFB-470D-110B99DCF0DF}"/>
                  </a:ext>
                </a:extLst>
              </p:cNvPr>
              <p:cNvSpPr/>
              <p:nvPr/>
            </p:nvSpPr>
            <p:spPr>
              <a:xfrm>
                <a:off x="3069435" y="3610435"/>
                <a:ext cx="38013" cy="80419"/>
              </a:xfrm>
              <a:custGeom>
                <a:avLst/>
                <a:gdLst>
                  <a:gd name="connsiteX0" fmla="*/ 38014 w 38013"/>
                  <a:gd name="connsiteY0" fmla="*/ 0 h 80419"/>
                  <a:gd name="connsiteX1" fmla="*/ 0 w 38013"/>
                  <a:gd name="connsiteY1" fmla="*/ 80420 h 80419"/>
                </a:gdLst>
                <a:ahLst/>
                <a:cxnLst>
                  <a:cxn ang="0">
                    <a:pos x="connsiteX0" y="connsiteY0"/>
                  </a:cxn>
                  <a:cxn ang="0">
                    <a:pos x="connsiteX1" y="connsiteY1"/>
                  </a:cxn>
                </a:cxnLst>
                <a:rect l="l" t="t" r="r" b="b"/>
                <a:pathLst>
                  <a:path w="38013" h="80419">
                    <a:moveTo>
                      <a:pt x="38014" y="0"/>
                    </a:moveTo>
                    <a:lnTo>
                      <a:pt x="0" y="80420"/>
                    </a:lnTo>
                  </a:path>
                </a:pathLst>
              </a:custGeom>
              <a:ln w="7879" cap="rnd">
                <a:solidFill>
                  <a:srgbClr val="80FCFF"/>
                </a:solidFill>
                <a:prstDash val="solid"/>
                <a:round/>
              </a:ln>
            </p:spPr>
            <p:txBody>
              <a:bodyPr rtlCol="0" anchor="ctr"/>
              <a:lstStyle/>
              <a:p>
                <a:endParaRPr lang="zh-TW" altLang="en-US"/>
              </a:p>
            </p:txBody>
          </p:sp>
          <p:sp>
            <p:nvSpPr>
              <p:cNvPr id="35" name="手繪多邊形: 圖案 34">
                <a:extLst>
                  <a:ext uri="{FF2B5EF4-FFF2-40B4-BE49-F238E27FC236}">
                    <a16:creationId xmlns:a16="http://schemas.microsoft.com/office/drawing/2014/main" id="{132E0DBD-053D-3576-DEA1-65CE0470FE99}"/>
                  </a:ext>
                </a:extLst>
              </p:cNvPr>
              <p:cNvSpPr/>
              <p:nvPr/>
            </p:nvSpPr>
            <p:spPr>
              <a:xfrm>
                <a:off x="3124938" y="3677917"/>
                <a:ext cx="64767" cy="61013"/>
              </a:xfrm>
              <a:custGeom>
                <a:avLst/>
                <a:gdLst>
                  <a:gd name="connsiteX0" fmla="*/ 64767 w 64767"/>
                  <a:gd name="connsiteY0" fmla="*/ 0 h 61013"/>
                  <a:gd name="connsiteX1" fmla="*/ 0 w 64767"/>
                  <a:gd name="connsiteY1" fmla="*/ 61014 h 61013"/>
                </a:gdLst>
                <a:ahLst/>
                <a:cxnLst>
                  <a:cxn ang="0">
                    <a:pos x="connsiteX0" y="connsiteY0"/>
                  </a:cxn>
                  <a:cxn ang="0">
                    <a:pos x="connsiteX1" y="connsiteY1"/>
                  </a:cxn>
                </a:cxnLst>
                <a:rect l="l" t="t" r="r" b="b"/>
                <a:pathLst>
                  <a:path w="64767" h="61013">
                    <a:moveTo>
                      <a:pt x="64767" y="0"/>
                    </a:moveTo>
                    <a:lnTo>
                      <a:pt x="0" y="61014"/>
                    </a:lnTo>
                  </a:path>
                </a:pathLst>
              </a:custGeom>
              <a:ln w="7879" cap="rnd">
                <a:solidFill>
                  <a:srgbClr val="80FCFF"/>
                </a:solidFill>
                <a:prstDash val="solid"/>
                <a:round/>
              </a:ln>
            </p:spPr>
            <p:txBody>
              <a:bodyPr rtlCol="0" anchor="ctr"/>
              <a:lstStyle/>
              <a:p>
                <a:endParaRPr lang="zh-TW" altLang="en-US"/>
              </a:p>
            </p:txBody>
          </p:sp>
          <p:sp>
            <p:nvSpPr>
              <p:cNvPr id="36" name="手繪多邊形: 圖案 35">
                <a:extLst>
                  <a:ext uri="{FF2B5EF4-FFF2-40B4-BE49-F238E27FC236}">
                    <a16:creationId xmlns:a16="http://schemas.microsoft.com/office/drawing/2014/main" id="{AA4AC39D-F08D-7802-1EAA-3AAEFDB4A0E3}"/>
                  </a:ext>
                </a:extLst>
              </p:cNvPr>
              <p:cNvSpPr/>
              <p:nvPr/>
            </p:nvSpPr>
            <p:spPr>
              <a:xfrm>
                <a:off x="3145303" y="3802819"/>
                <a:ext cx="88885" cy="3673"/>
              </a:xfrm>
              <a:custGeom>
                <a:avLst/>
                <a:gdLst>
                  <a:gd name="connsiteX0" fmla="*/ 88885 w 88885"/>
                  <a:gd name="connsiteY0" fmla="*/ 0 h 3673"/>
                  <a:gd name="connsiteX1" fmla="*/ 0 w 88885"/>
                  <a:gd name="connsiteY1" fmla="*/ 3674 h 3673"/>
                </a:gdLst>
                <a:ahLst/>
                <a:cxnLst>
                  <a:cxn ang="0">
                    <a:pos x="connsiteX0" y="connsiteY0"/>
                  </a:cxn>
                  <a:cxn ang="0">
                    <a:pos x="connsiteX1" y="connsiteY1"/>
                  </a:cxn>
                </a:cxnLst>
                <a:rect l="l" t="t" r="r" b="b"/>
                <a:pathLst>
                  <a:path w="88885" h="3673">
                    <a:moveTo>
                      <a:pt x="88885" y="0"/>
                    </a:moveTo>
                    <a:lnTo>
                      <a:pt x="0" y="3674"/>
                    </a:lnTo>
                  </a:path>
                </a:pathLst>
              </a:custGeom>
              <a:ln w="7879" cap="rnd">
                <a:solidFill>
                  <a:srgbClr val="80FCFF"/>
                </a:solidFill>
                <a:prstDash val="solid"/>
                <a:round/>
              </a:ln>
            </p:spPr>
            <p:txBody>
              <a:bodyPr rtlCol="0" anchor="ctr"/>
              <a:lstStyle/>
              <a:p>
                <a:endParaRPr lang="zh-TW" altLang="en-US"/>
              </a:p>
            </p:txBody>
          </p:sp>
        </p:grpSp>
        <p:grpSp>
          <p:nvGrpSpPr>
            <p:cNvPr id="52" name="群組 51">
              <a:extLst>
                <a:ext uri="{FF2B5EF4-FFF2-40B4-BE49-F238E27FC236}">
                  <a16:creationId xmlns:a16="http://schemas.microsoft.com/office/drawing/2014/main" id="{39BDE685-7BB1-4E32-4522-118CC36AE696}"/>
                </a:ext>
              </a:extLst>
            </p:cNvPr>
            <p:cNvGrpSpPr/>
            <p:nvPr/>
          </p:nvGrpSpPr>
          <p:grpSpPr>
            <a:xfrm>
              <a:off x="2603663" y="3601952"/>
              <a:ext cx="623952" cy="447301"/>
              <a:chOff x="2595541" y="3629521"/>
              <a:chExt cx="623952" cy="447301"/>
            </a:xfrm>
          </p:grpSpPr>
          <p:sp>
            <p:nvSpPr>
              <p:cNvPr id="37" name="手繪多邊形: 圖案 36">
                <a:extLst>
                  <a:ext uri="{FF2B5EF4-FFF2-40B4-BE49-F238E27FC236}">
                    <a16:creationId xmlns:a16="http://schemas.microsoft.com/office/drawing/2014/main" id="{9957F4B1-D340-8926-2EA3-14E17734B1B9}"/>
                  </a:ext>
                </a:extLst>
              </p:cNvPr>
              <p:cNvSpPr/>
              <p:nvPr/>
            </p:nvSpPr>
            <p:spPr>
              <a:xfrm>
                <a:off x="2619259" y="3724396"/>
                <a:ext cx="427575" cy="338051"/>
              </a:xfrm>
              <a:custGeom>
                <a:avLst/>
                <a:gdLst>
                  <a:gd name="connsiteX0" fmla="*/ 0 w 427575"/>
                  <a:gd name="connsiteY0" fmla="*/ 338051 h 338051"/>
                  <a:gd name="connsiteX1" fmla="*/ 0 w 427575"/>
                  <a:gd name="connsiteY1" fmla="*/ 28510 h 338051"/>
                  <a:gd name="connsiteX2" fmla="*/ 28351 w 427575"/>
                  <a:gd name="connsiteY2" fmla="*/ 0 h 338051"/>
                  <a:gd name="connsiteX3" fmla="*/ 28430 w 427575"/>
                  <a:gd name="connsiteY3" fmla="*/ 0 h 338051"/>
                  <a:gd name="connsiteX4" fmla="*/ 399145 w 427575"/>
                  <a:gd name="connsiteY4" fmla="*/ 0 h 338051"/>
                  <a:gd name="connsiteX5" fmla="*/ 427575 w 427575"/>
                  <a:gd name="connsiteY5" fmla="*/ 28510 h 338051"/>
                  <a:gd name="connsiteX6" fmla="*/ 427575 w 427575"/>
                  <a:gd name="connsiteY6" fmla="*/ 338051 h 338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7575" h="338051">
                    <a:moveTo>
                      <a:pt x="0" y="338051"/>
                    </a:moveTo>
                    <a:lnTo>
                      <a:pt x="0" y="28510"/>
                    </a:lnTo>
                    <a:cubicBezTo>
                      <a:pt x="0" y="12778"/>
                      <a:pt x="12618" y="80"/>
                      <a:pt x="28351" y="0"/>
                    </a:cubicBezTo>
                    <a:cubicBezTo>
                      <a:pt x="28351" y="0"/>
                      <a:pt x="28351" y="0"/>
                      <a:pt x="28430" y="0"/>
                    </a:cubicBezTo>
                    <a:lnTo>
                      <a:pt x="399145" y="0"/>
                    </a:lnTo>
                    <a:cubicBezTo>
                      <a:pt x="414877" y="0"/>
                      <a:pt x="427575" y="12778"/>
                      <a:pt x="427575" y="28510"/>
                    </a:cubicBezTo>
                    <a:lnTo>
                      <a:pt x="427575" y="338051"/>
                    </a:lnTo>
                  </a:path>
                </a:pathLst>
              </a:custGeom>
              <a:noFill/>
              <a:ln w="7879" cap="rnd">
                <a:solidFill>
                  <a:schemeClr val="accent6"/>
                </a:solidFill>
                <a:prstDash val="solid"/>
                <a:round/>
              </a:ln>
            </p:spPr>
            <p:txBody>
              <a:bodyPr rtlCol="0" anchor="ctr"/>
              <a:lstStyle/>
              <a:p>
                <a:endParaRPr lang="zh-TW" altLang="en-US"/>
              </a:p>
            </p:txBody>
          </p:sp>
          <p:sp>
            <p:nvSpPr>
              <p:cNvPr id="38" name="手繪多邊形: 圖案 37">
                <a:extLst>
                  <a:ext uri="{FF2B5EF4-FFF2-40B4-BE49-F238E27FC236}">
                    <a16:creationId xmlns:a16="http://schemas.microsoft.com/office/drawing/2014/main" id="{1418C1FA-DA91-F6D4-0CF2-31AC9A3F25FD}"/>
                  </a:ext>
                </a:extLst>
              </p:cNvPr>
              <p:cNvSpPr/>
              <p:nvPr/>
            </p:nvSpPr>
            <p:spPr>
              <a:xfrm>
                <a:off x="2744561" y="3629521"/>
                <a:ext cx="176891" cy="94874"/>
              </a:xfrm>
              <a:custGeom>
                <a:avLst/>
                <a:gdLst>
                  <a:gd name="connsiteX0" fmla="*/ 0 w 176891"/>
                  <a:gd name="connsiteY0" fmla="*/ 94875 h 94874"/>
                  <a:gd name="connsiteX1" fmla="*/ 0 w 176891"/>
                  <a:gd name="connsiteY1" fmla="*/ 42726 h 94874"/>
                  <a:gd name="connsiteX2" fmla="*/ 42726 w 176891"/>
                  <a:gd name="connsiteY2" fmla="*/ 0 h 94874"/>
                  <a:gd name="connsiteX3" fmla="*/ 134246 w 176891"/>
                  <a:gd name="connsiteY3" fmla="*/ 0 h 94874"/>
                  <a:gd name="connsiteX4" fmla="*/ 176892 w 176891"/>
                  <a:gd name="connsiteY4" fmla="*/ 42726 h 94874"/>
                  <a:gd name="connsiteX5" fmla="*/ 176892 w 176891"/>
                  <a:gd name="connsiteY5" fmla="*/ 94875 h 9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891" h="94874">
                    <a:moveTo>
                      <a:pt x="0" y="94875"/>
                    </a:moveTo>
                    <a:lnTo>
                      <a:pt x="0" y="42726"/>
                    </a:lnTo>
                    <a:cubicBezTo>
                      <a:pt x="0" y="19167"/>
                      <a:pt x="19167" y="80"/>
                      <a:pt x="42726" y="0"/>
                    </a:cubicBezTo>
                    <a:lnTo>
                      <a:pt x="134246" y="0"/>
                    </a:lnTo>
                    <a:cubicBezTo>
                      <a:pt x="157805" y="0"/>
                      <a:pt x="176892" y="19167"/>
                      <a:pt x="176892" y="42726"/>
                    </a:cubicBezTo>
                    <a:lnTo>
                      <a:pt x="176892" y="94875"/>
                    </a:lnTo>
                  </a:path>
                </a:pathLst>
              </a:custGeom>
              <a:noFill/>
              <a:ln w="7879" cap="rnd">
                <a:solidFill>
                  <a:schemeClr val="accent6"/>
                </a:solidFill>
                <a:prstDash val="solid"/>
                <a:round/>
              </a:ln>
            </p:spPr>
            <p:txBody>
              <a:bodyPr rtlCol="0" anchor="ctr"/>
              <a:lstStyle/>
              <a:p>
                <a:endParaRPr lang="zh-TW" altLang="en-US"/>
              </a:p>
            </p:txBody>
          </p:sp>
          <p:sp>
            <p:nvSpPr>
              <p:cNvPr id="39" name="手繪多邊形: 圖案 38">
                <a:extLst>
                  <a:ext uri="{FF2B5EF4-FFF2-40B4-BE49-F238E27FC236}">
                    <a16:creationId xmlns:a16="http://schemas.microsoft.com/office/drawing/2014/main" id="{7886C27F-7796-F55C-0A19-0256BE45475E}"/>
                  </a:ext>
                </a:extLst>
              </p:cNvPr>
              <p:cNvSpPr/>
              <p:nvPr/>
            </p:nvSpPr>
            <p:spPr>
              <a:xfrm>
                <a:off x="2595541" y="4068836"/>
                <a:ext cx="623952" cy="7986"/>
              </a:xfrm>
              <a:custGeom>
                <a:avLst/>
                <a:gdLst>
                  <a:gd name="connsiteX0" fmla="*/ 623953 w 623952"/>
                  <a:gd name="connsiteY0" fmla="*/ 0 h 7986"/>
                  <a:gd name="connsiteX1" fmla="*/ 0 w 623952"/>
                  <a:gd name="connsiteY1" fmla="*/ 0 h 7986"/>
                </a:gdLst>
                <a:ahLst/>
                <a:cxnLst>
                  <a:cxn ang="0">
                    <a:pos x="connsiteX0" y="connsiteY0"/>
                  </a:cxn>
                  <a:cxn ang="0">
                    <a:pos x="connsiteX1" y="connsiteY1"/>
                  </a:cxn>
                </a:cxnLst>
                <a:rect l="l" t="t" r="r" b="b"/>
                <a:pathLst>
                  <a:path w="623952" h="7986">
                    <a:moveTo>
                      <a:pt x="623953" y="0"/>
                    </a:moveTo>
                    <a:lnTo>
                      <a:pt x="0" y="0"/>
                    </a:lnTo>
                  </a:path>
                </a:pathLst>
              </a:custGeom>
              <a:ln w="7879" cap="rnd">
                <a:solidFill>
                  <a:schemeClr val="accent6"/>
                </a:solidFill>
                <a:prstDash val="solid"/>
                <a:round/>
              </a:ln>
            </p:spPr>
            <p:txBody>
              <a:bodyPr rtlCol="0" anchor="ctr"/>
              <a:lstStyle/>
              <a:p>
                <a:endParaRPr lang="zh-TW" altLang="en-US"/>
              </a:p>
            </p:txBody>
          </p:sp>
          <p:sp>
            <p:nvSpPr>
              <p:cNvPr id="40" name="手繪多邊形: 圖案 39">
                <a:extLst>
                  <a:ext uri="{FF2B5EF4-FFF2-40B4-BE49-F238E27FC236}">
                    <a16:creationId xmlns:a16="http://schemas.microsoft.com/office/drawing/2014/main" id="{4BD71A98-F32B-4AAE-899A-AF8C8EB3D6EC}"/>
                  </a:ext>
                </a:extLst>
              </p:cNvPr>
              <p:cNvSpPr/>
              <p:nvPr/>
            </p:nvSpPr>
            <p:spPr>
              <a:xfrm>
                <a:off x="2710860" y="3763288"/>
                <a:ext cx="7986" cy="267693"/>
              </a:xfrm>
              <a:custGeom>
                <a:avLst/>
                <a:gdLst>
                  <a:gd name="connsiteX0" fmla="*/ 0 w 7986"/>
                  <a:gd name="connsiteY0" fmla="*/ 0 h 267693"/>
                  <a:gd name="connsiteX1" fmla="*/ 0 w 7986"/>
                  <a:gd name="connsiteY1" fmla="*/ 267694 h 267693"/>
                </a:gdLst>
                <a:ahLst/>
                <a:cxnLst>
                  <a:cxn ang="0">
                    <a:pos x="connsiteX0" y="connsiteY0"/>
                  </a:cxn>
                  <a:cxn ang="0">
                    <a:pos x="connsiteX1" y="connsiteY1"/>
                  </a:cxn>
                </a:cxnLst>
                <a:rect l="l" t="t" r="r" b="b"/>
                <a:pathLst>
                  <a:path w="7986" h="267693">
                    <a:moveTo>
                      <a:pt x="0" y="0"/>
                    </a:moveTo>
                    <a:lnTo>
                      <a:pt x="0" y="267694"/>
                    </a:lnTo>
                  </a:path>
                </a:pathLst>
              </a:custGeom>
              <a:ln w="7879" cap="rnd">
                <a:solidFill>
                  <a:schemeClr val="accent6"/>
                </a:solidFill>
                <a:prstDash val="solid"/>
                <a:round/>
              </a:ln>
            </p:spPr>
            <p:txBody>
              <a:bodyPr rtlCol="0" anchor="ctr"/>
              <a:lstStyle/>
              <a:p>
                <a:endParaRPr lang="zh-TW" altLang="en-US"/>
              </a:p>
            </p:txBody>
          </p:sp>
          <p:sp>
            <p:nvSpPr>
              <p:cNvPr id="41" name="手繪多邊形: 圖案 40">
                <a:extLst>
                  <a:ext uri="{FF2B5EF4-FFF2-40B4-BE49-F238E27FC236}">
                    <a16:creationId xmlns:a16="http://schemas.microsoft.com/office/drawing/2014/main" id="{D013BEE6-5641-790A-8132-6B07E97C7E65}"/>
                  </a:ext>
                </a:extLst>
              </p:cNvPr>
              <p:cNvSpPr/>
              <p:nvPr/>
            </p:nvSpPr>
            <p:spPr>
              <a:xfrm>
                <a:off x="2962022" y="3763288"/>
                <a:ext cx="7986" cy="267693"/>
              </a:xfrm>
              <a:custGeom>
                <a:avLst/>
                <a:gdLst>
                  <a:gd name="connsiteX0" fmla="*/ 0 w 7986"/>
                  <a:gd name="connsiteY0" fmla="*/ 0 h 267693"/>
                  <a:gd name="connsiteX1" fmla="*/ 0 w 7986"/>
                  <a:gd name="connsiteY1" fmla="*/ 267694 h 267693"/>
                </a:gdLst>
                <a:ahLst/>
                <a:cxnLst>
                  <a:cxn ang="0">
                    <a:pos x="connsiteX0" y="connsiteY0"/>
                  </a:cxn>
                  <a:cxn ang="0">
                    <a:pos x="connsiteX1" y="connsiteY1"/>
                  </a:cxn>
                </a:cxnLst>
                <a:rect l="l" t="t" r="r" b="b"/>
                <a:pathLst>
                  <a:path w="7986" h="267693">
                    <a:moveTo>
                      <a:pt x="0" y="0"/>
                    </a:moveTo>
                    <a:lnTo>
                      <a:pt x="0" y="267694"/>
                    </a:lnTo>
                  </a:path>
                </a:pathLst>
              </a:custGeom>
              <a:ln w="7879" cap="rnd">
                <a:solidFill>
                  <a:schemeClr val="accent6"/>
                </a:solidFill>
                <a:prstDash val="solid"/>
                <a:round/>
              </a:ln>
            </p:spPr>
            <p:txBody>
              <a:bodyPr rtlCol="0" anchor="ctr"/>
              <a:lstStyle/>
              <a:p>
                <a:endParaRPr lang="zh-TW" altLang="en-US"/>
              </a:p>
            </p:txBody>
          </p:sp>
          <p:sp>
            <p:nvSpPr>
              <p:cNvPr id="42" name="手繪多邊形: 圖案 41">
                <a:extLst>
                  <a:ext uri="{FF2B5EF4-FFF2-40B4-BE49-F238E27FC236}">
                    <a16:creationId xmlns:a16="http://schemas.microsoft.com/office/drawing/2014/main" id="{FB483926-6D6A-3650-69A7-D4704AF55E61}"/>
                  </a:ext>
                </a:extLst>
              </p:cNvPr>
              <p:cNvSpPr/>
              <p:nvPr/>
            </p:nvSpPr>
            <p:spPr>
              <a:xfrm>
                <a:off x="2645693" y="3754823"/>
                <a:ext cx="29229" cy="29229"/>
              </a:xfrm>
              <a:custGeom>
                <a:avLst/>
                <a:gdLst>
                  <a:gd name="connsiteX0" fmla="*/ 0 w 29229"/>
                  <a:gd name="connsiteY0" fmla="*/ 29229 h 29229"/>
                  <a:gd name="connsiteX1" fmla="*/ 0 w 29229"/>
                  <a:gd name="connsiteY1" fmla="*/ 0 h 29229"/>
                  <a:gd name="connsiteX2" fmla="*/ 29229 w 29229"/>
                  <a:gd name="connsiteY2" fmla="*/ 0 h 29229"/>
                  <a:gd name="connsiteX3" fmla="*/ 0 w 29229"/>
                  <a:gd name="connsiteY3" fmla="*/ 29229 h 29229"/>
                </a:gdLst>
                <a:ahLst/>
                <a:cxnLst>
                  <a:cxn ang="0">
                    <a:pos x="connsiteX0" y="connsiteY0"/>
                  </a:cxn>
                  <a:cxn ang="0">
                    <a:pos x="connsiteX1" y="connsiteY1"/>
                  </a:cxn>
                  <a:cxn ang="0">
                    <a:pos x="connsiteX2" y="connsiteY2"/>
                  </a:cxn>
                  <a:cxn ang="0">
                    <a:pos x="connsiteX3" y="connsiteY3"/>
                  </a:cxn>
                </a:cxnLst>
                <a:rect l="l" t="t" r="r" b="b"/>
                <a:pathLst>
                  <a:path w="29229" h="29229">
                    <a:moveTo>
                      <a:pt x="0" y="29229"/>
                    </a:moveTo>
                    <a:lnTo>
                      <a:pt x="0" y="0"/>
                    </a:lnTo>
                    <a:lnTo>
                      <a:pt x="29229" y="0"/>
                    </a:lnTo>
                    <a:lnTo>
                      <a:pt x="0" y="29229"/>
                    </a:lnTo>
                    <a:close/>
                  </a:path>
                </a:pathLst>
              </a:custGeom>
              <a:noFill/>
              <a:ln w="7879" cap="rnd">
                <a:solidFill>
                  <a:schemeClr val="accent6"/>
                </a:solidFill>
                <a:prstDash val="solid"/>
                <a:round/>
              </a:ln>
            </p:spPr>
            <p:txBody>
              <a:bodyPr rtlCol="0" anchor="ctr"/>
              <a:lstStyle/>
              <a:p>
                <a:endParaRPr lang="zh-TW" altLang="en-US"/>
              </a:p>
            </p:txBody>
          </p:sp>
          <p:sp>
            <p:nvSpPr>
              <p:cNvPr id="43" name="手繪多邊形: 圖案 42">
                <a:extLst>
                  <a:ext uri="{FF2B5EF4-FFF2-40B4-BE49-F238E27FC236}">
                    <a16:creationId xmlns:a16="http://schemas.microsoft.com/office/drawing/2014/main" id="{77AC5A51-E655-6918-2FA1-ECD8181ACDFE}"/>
                  </a:ext>
                </a:extLst>
              </p:cNvPr>
              <p:cNvSpPr/>
              <p:nvPr/>
            </p:nvSpPr>
            <p:spPr>
              <a:xfrm>
                <a:off x="2993248" y="3754823"/>
                <a:ext cx="29229" cy="29229"/>
              </a:xfrm>
              <a:custGeom>
                <a:avLst/>
                <a:gdLst>
                  <a:gd name="connsiteX0" fmla="*/ 0 w 29229"/>
                  <a:gd name="connsiteY0" fmla="*/ 0 h 29229"/>
                  <a:gd name="connsiteX1" fmla="*/ 29229 w 29229"/>
                  <a:gd name="connsiteY1" fmla="*/ 0 h 29229"/>
                  <a:gd name="connsiteX2" fmla="*/ 29229 w 29229"/>
                  <a:gd name="connsiteY2" fmla="*/ 29229 h 29229"/>
                  <a:gd name="connsiteX3" fmla="*/ 0 w 29229"/>
                  <a:gd name="connsiteY3" fmla="*/ 0 h 29229"/>
                </a:gdLst>
                <a:ahLst/>
                <a:cxnLst>
                  <a:cxn ang="0">
                    <a:pos x="connsiteX0" y="connsiteY0"/>
                  </a:cxn>
                  <a:cxn ang="0">
                    <a:pos x="connsiteX1" y="connsiteY1"/>
                  </a:cxn>
                  <a:cxn ang="0">
                    <a:pos x="connsiteX2" y="connsiteY2"/>
                  </a:cxn>
                  <a:cxn ang="0">
                    <a:pos x="connsiteX3" y="connsiteY3"/>
                  </a:cxn>
                </a:cxnLst>
                <a:rect l="l" t="t" r="r" b="b"/>
                <a:pathLst>
                  <a:path w="29229" h="29229">
                    <a:moveTo>
                      <a:pt x="0" y="0"/>
                    </a:moveTo>
                    <a:lnTo>
                      <a:pt x="29229" y="0"/>
                    </a:lnTo>
                    <a:lnTo>
                      <a:pt x="29229" y="29229"/>
                    </a:lnTo>
                    <a:lnTo>
                      <a:pt x="0" y="0"/>
                    </a:lnTo>
                    <a:close/>
                  </a:path>
                </a:pathLst>
              </a:custGeom>
              <a:noFill/>
              <a:ln w="7879" cap="rnd">
                <a:solidFill>
                  <a:schemeClr val="accent6"/>
                </a:solidFill>
                <a:prstDash val="solid"/>
                <a:round/>
              </a:ln>
            </p:spPr>
            <p:txBody>
              <a:bodyPr rtlCol="0" anchor="ctr"/>
              <a:lstStyle/>
              <a:p>
                <a:endParaRPr lang="zh-TW" altLang="en-US"/>
              </a:p>
            </p:txBody>
          </p:sp>
          <p:sp>
            <p:nvSpPr>
              <p:cNvPr id="44" name="手繪多邊形: 圖案 43">
                <a:extLst>
                  <a:ext uri="{FF2B5EF4-FFF2-40B4-BE49-F238E27FC236}">
                    <a16:creationId xmlns:a16="http://schemas.microsoft.com/office/drawing/2014/main" id="{1E4BDF2F-4C6B-7FE3-79B0-8F7DB1851AF8}"/>
                  </a:ext>
                </a:extLst>
              </p:cNvPr>
              <p:cNvSpPr/>
              <p:nvPr/>
            </p:nvSpPr>
            <p:spPr>
              <a:xfrm>
                <a:off x="2993248" y="4008381"/>
                <a:ext cx="29229" cy="29229"/>
              </a:xfrm>
              <a:custGeom>
                <a:avLst/>
                <a:gdLst>
                  <a:gd name="connsiteX0" fmla="*/ 29229 w 29229"/>
                  <a:gd name="connsiteY0" fmla="*/ 0 h 29229"/>
                  <a:gd name="connsiteX1" fmla="*/ 29229 w 29229"/>
                  <a:gd name="connsiteY1" fmla="*/ 29229 h 29229"/>
                  <a:gd name="connsiteX2" fmla="*/ 0 w 29229"/>
                  <a:gd name="connsiteY2" fmla="*/ 29229 h 29229"/>
                  <a:gd name="connsiteX3" fmla="*/ 29229 w 29229"/>
                  <a:gd name="connsiteY3" fmla="*/ 0 h 29229"/>
                </a:gdLst>
                <a:ahLst/>
                <a:cxnLst>
                  <a:cxn ang="0">
                    <a:pos x="connsiteX0" y="connsiteY0"/>
                  </a:cxn>
                  <a:cxn ang="0">
                    <a:pos x="connsiteX1" y="connsiteY1"/>
                  </a:cxn>
                  <a:cxn ang="0">
                    <a:pos x="connsiteX2" y="connsiteY2"/>
                  </a:cxn>
                  <a:cxn ang="0">
                    <a:pos x="connsiteX3" y="connsiteY3"/>
                  </a:cxn>
                </a:cxnLst>
                <a:rect l="l" t="t" r="r" b="b"/>
                <a:pathLst>
                  <a:path w="29229" h="29229">
                    <a:moveTo>
                      <a:pt x="29229" y="0"/>
                    </a:moveTo>
                    <a:lnTo>
                      <a:pt x="29229" y="29229"/>
                    </a:lnTo>
                    <a:lnTo>
                      <a:pt x="0" y="29229"/>
                    </a:lnTo>
                    <a:lnTo>
                      <a:pt x="29229" y="0"/>
                    </a:lnTo>
                    <a:close/>
                  </a:path>
                </a:pathLst>
              </a:custGeom>
              <a:noFill/>
              <a:ln w="7879" cap="rnd">
                <a:solidFill>
                  <a:schemeClr val="accent6"/>
                </a:solidFill>
                <a:prstDash val="solid"/>
                <a:round/>
              </a:ln>
            </p:spPr>
            <p:txBody>
              <a:bodyPr rtlCol="0" anchor="ctr"/>
              <a:lstStyle/>
              <a:p>
                <a:endParaRPr lang="zh-TW" altLang="en-US"/>
              </a:p>
            </p:txBody>
          </p:sp>
          <p:sp>
            <p:nvSpPr>
              <p:cNvPr id="45" name="手繪多邊形: 圖案 44">
                <a:extLst>
                  <a:ext uri="{FF2B5EF4-FFF2-40B4-BE49-F238E27FC236}">
                    <a16:creationId xmlns:a16="http://schemas.microsoft.com/office/drawing/2014/main" id="{74F6EA51-B61B-A66A-3946-394B2758E06A}"/>
                  </a:ext>
                </a:extLst>
              </p:cNvPr>
              <p:cNvSpPr/>
              <p:nvPr/>
            </p:nvSpPr>
            <p:spPr>
              <a:xfrm>
                <a:off x="2645693" y="4008381"/>
                <a:ext cx="29229" cy="29229"/>
              </a:xfrm>
              <a:custGeom>
                <a:avLst/>
                <a:gdLst>
                  <a:gd name="connsiteX0" fmla="*/ 29229 w 29229"/>
                  <a:gd name="connsiteY0" fmla="*/ 29229 h 29229"/>
                  <a:gd name="connsiteX1" fmla="*/ 0 w 29229"/>
                  <a:gd name="connsiteY1" fmla="*/ 29229 h 29229"/>
                  <a:gd name="connsiteX2" fmla="*/ 0 w 29229"/>
                  <a:gd name="connsiteY2" fmla="*/ 0 h 29229"/>
                  <a:gd name="connsiteX3" fmla="*/ 29229 w 29229"/>
                  <a:gd name="connsiteY3" fmla="*/ 29229 h 29229"/>
                </a:gdLst>
                <a:ahLst/>
                <a:cxnLst>
                  <a:cxn ang="0">
                    <a:pos x="connsiteX0" y="connsiteY0"/>
                  </a:cxn>
                  <a:cxn ang="0">
                    <a:pos x="connsiteX1" y="connsiteY1"/>
                  </a:cxn>
                  <a:cxn ang="0">
                    <a:pos x="connsiteX2" y="connsiteY2"/>
                  </a:cxn>
                  <a:cxn ang="0">
                    <a:pos x="connsiteX3" y="connsiteY3"/>
                  </a:cxn>
                </a:cxnLst>
                <a:rect l="l" t="t" r="r" b="b"/>
                <a:pathLst>
                  <a:path w="29229" h="29229">
                    <a:moveTo>
                      <a:pt x="29229" y="29229"/>
                    </a:moveTo>
                    <a:lnTo>
                      <a:pt x="0" y="29229"/>
                    </a:lnTo>
                    <a:lnTo>
                      <a:pt x="0" y="0"/>
                    </a:lnTo>
                    <a:lnTo>
                      <a:pt x="29229" y="29229"/>
                    </a:lnTo>
                    <a:close/>
                  </a:path>
                </a:pathLst>
              </a:custGeom>
              <a:noFill/>
              <a:ln w="7879" cap="rnd">
                <a:solidFill>
                  <a:schemeClr val="accent6"/>
                </a:solidFill>
                <a:prstDash val="solid"/>
                <a:round/>
              </a:ln>
            </p:spPr>
            <p:txBody>
              <a:bodyPr rtlCol="0" anchor="ctr"/>
              <a:lstStyle/>
              <a:p>
                <a:endParaRPr lang="zh-TW" altLang="en-US"/>
              </a:p>
            </p:txBody>
          </p:sp>
          <p:sp>
            <p:nvSpPr>
              <p:cNvPr id="46" name="手繪多邊形: 圖案 45">
                <a:extLst>
                  <a:ext uri="{FF2B5EF4-FFF2-40B4-BE49-F238E27FC236}">
                    <a16:creationId xmlns:a16="http://schemas.microsoft.com/office/drawing/2014/main" id="{F93B4288-485A-8707-5F9B-ADFEADF96A11}"/>
                  </a:ext>
                </a:extLst>
              </p:cNvPr>
              <p:cNvSpPr/>
              <p:nvPr/>
            </p:nvSpPr>
            <p:spPr>
              <a:xfrm>
                <a:off x="2871779" y="3848500"/>
                <a:ext cx="14614" cy="35298"/>
              </a:xfrm>
              <a:custGeom>
                <a:avLst/>
                <a:gdLst>
                  <a:gd name="connsiteX0" fmla="*/ 14615 w 14614"/>
                  <a:gd name="connsiteY0" fmla="*/ 0 h 35298"/>
                  <a:gd name="connsiteX1" fmla="*/ 0 w 14614"/>
                  <a:gd name="connsiteY1" fmla="*/ 35299 h 35298"/>
                </a:gdLst>
                <a:ahLst/>
                <a:cxnLst>
                  <a:cxn ang="0">
                    <a:pos x="connsiteX0" y="connsiteY0"/>
                  </a:cxn>
                  <a:cxn ang="0">
                    <a:pos x="connsiteX1" y="connsiteY1"/>
                  </a:cxn>
                </a:cxnLst>
                <a:rect l="l" t="t" r="r" b="b"/>
                <a:pathLst>
                  <a:path w="14614" h="35298">
                    <a:moveTo>
                      <a:pt x="14615" y="0"/>
                    </a:moveTo>
                    <a:cubicBezTo>
                      <a:pt x="14615" y="13257"/>
                      <a:pt x="9344" y="25955"/>
                      <a:pt x="0" y="35299"/>
                    </a:cubicBezTo>
                  </a:path>
                </a:pathLst>
              </a:custGeom>
              <a:noFill/>
              <a:ln w="7879" cap="rnd">
                <a:solidFill>
                  <a:schemeClr val="accent6"/>
                </a:solidFill>
                <a:prstDash val="solid"/>
                <a:round/>
              </a:ln>
            </p:spPr>
            <p:txBody>
              <a:bodyPr rtlCol="0" anchor="ctr"/>
              <a:lstStyle/>
              <a:p>
                <a:endParaRPr lang="zh-TW" altLang="en-US"/>
              </a:p>
            </p:txBody>
          </p:sp>
          <p:sp>
            <p:nvSpPr>
              <p:cNvPr id="47" name="手繪多邊形: 圖案 46">
                <a:extLst>
                  <a:ext uri="{FF2B5EF4-FFF2-40B4-BE49-F238E27FC236}">
                    <a16:creationId xmlns:a16="http://schemas.microsoft.com/office/drawing/2014/main" id="{0D0D737A-FD44-1773-0E64-30F988D0847D}"/>
                  </a:ext>
                </a:extLst>
              </p:cNvPr>
              <p:cNvSpPr/>
              <p:nvPr/>
            </p:nvSpPr>
            <p:spPr>
              <a:xfrm>
                <a:off x="2786568" y="3798587"/>
                <a:ext cx="99826" cy="49913"/>
              </a:xfrm>
              <a:custGeom>
                <a:avLst/>
                <a:gdLst>
                  <a:gd name="connsiteX0" fmla="*/ 0 w 99826"/>
                  <a:gd name="connsiteY0" fmla="*/ 49913 h 49913"/>
                  <a:gd name="connsiteX1" fmla="*/ 49913 w 99826"/>
                  <a:gd name="connsiteY1" fmla="*/ 0 h 49913"/>
                  <a:gd name="connsiteX2" fmla="*/ 99826 w 99826"/>
                  <a:gd name="connsiteY2" fmla="*/ 49913 h 49913"/>
                </a:gdLst>
                <a:ahLst/>
                <a:cxnLst>
                  <a:cxn ang="0">
                    <a:pos x="connsiteX0" y="connsiteY0"/>
                  </a:cxn>
                  <a:cxn ang="0">
                    <a:pos x="connsiteX1" y="connsiteY1"/>
                  </a:cxn>
                  <a:cxn ang="0">
                    <a:pos x="connsiteX2" y="connsiteY2"/>
                  </a:cxn>
                </a:cxnLst>
                <a:rect l="l" t="t" r="r" b="b"/>
                <a:pathLst>
                  <a:path w="99826" h="49913">
                    <a:moveTo>
                      <a:pt x="0" y="49913"/>
                    </a:moveTo>
                    <a:cubicBezTo>
                      <a:pt x="0" y="22361"/>
                      <a:pt x="22361" y="0"/>
                      <a:pt x="49913" y="0"/>
                    </a:cubicBezTo>
                    <a:cubicBezTo>
                      <a:pt x="77465" y="0"/>
                      <a:pt x="99826" y="22361"/>
                      <a:pt x="99826" y="49913"/>
                    </a:cubicBezTo>
                  </a:path>
                </a:pathLst>
              </a:custGeom>
              <a:noFill/>
              <a:ln w="7879" cap="rnd">
                <a:solidFill>
                  <a:schemeClr val="accent6"/>
                </a:solidFill>
                <a:prstDash val="solid"/>
                <a:round/>
              </a:ln>
            </p:spPr>
            <p:txBody>
              <a:bodyPr rtlCol="0" anchor="ctr"/>
              <a:lstStyle/>
              <a:p>
                <a:endParaRPr lang="zh-TW" altLang="en-US"/>
              </a:p>
            </p:txBody>
          </p:sp>
          <p:sp>
            <p:nvSpPr>
              <p:cNvPr id="48" name="手繪多邊形: 圖案 47">
                <a:extLst>
                  <a:ext uri="{FF2B5EF4-FFF2-40B4-BE49-F238E27FC236}">
                    <a16:creationId xmlns:a16="http://schemas.microsoft.com/office/drawing/2014/main" id="{81B253CA-1168-251E-50B2-D68D013283AD}"/>
                  </a:ext>
                </a:extLst>
              </p:cNvPr>
              <p:cNvSpPr/>
              <p:nvPr/>
            </p:nvSpPr>
            <p:spPr>
              <a:xfrm>
                <a:off x="2855887" y="3848500"/>
                <a:ext cx="30506" cy="45999"/>
              </a:xfrm>
              <a:custGeom>
                <a:avLst/>
                <a:gdLst>
                  <a:gd name="connsiteX0" fmla="*/ 30507 w 30506"/>
                  <a:gd name="connsiteY0" fmla="*/ 0 h 45999"/>
                  <a:gd name="connsiteX1" fmla="*/ 0 w 30506"/>
                  <a:gd name="connsiteY1" fmla="*/ 46000 h 45999"/>
                </a:gdLst>
                <a:ahLst/>
                <a:cxnLst>
                  <a:cxn ang="0">
                    <a:pos x="connsiteX0" y="connsiteY0"/>
                  </a:cxn>
                  <a:cxn ang="0">
                    <a:pos x="connsiteX1" y="connsiteY1"/>
                  </a:cxn>
                </a:cxnLst>
                <a:rect l="l" t="t" r="r" b="b"/>
                <a:pathLst>
                  <a:path w="30506" h="45999">
                    <a:moveTo>
                      <a:pt x="30507" y="0"/>
                    </a:moveTo>
                    <a:cubicBezTo>
                      <a:pt x="30507" y="20045"/>
                      <a:pt x="18528" y="38173"/>
                      <a:pt x="0" y="46000"/>
                    </a:cubicBezTo>
                  </a:path>
                </a:pathLst>
              </a:custGeom>
              <a:noFill/>
              <a:ln w="7879" cap="rnd">
                <a:solidFill>
                  <a:schemeClr val="accent6"/>
                </a:solidFill>
                <a:prstDash val="solid"/>
                <a:round/>
              </a:ln>
            </p:spPr>
            <p:txBody>
              <a:bodyPr rtlCol="0" anchor="ctr"/>
              <a:lstStyle/>
              <a:p>
                <a:endParaRPr lang="zh-TW" altLang="en-US"/>
              </a:p>
            </p:txBody>
          </p:sp>
          <p:sp>
            <p:nvSpPr>
              <p:cNvPr id="49" name="手繪多邊形: 圖案 48">
                <a:extLst>
                  <a:ext uri="{FF2B5EF4-FFF2-40B4-BE49-F238E27FC236}">
                    <a16:creationId xmlns:a16="http://schemas.microsoft.com/office/drawing/2014/main" id="{28C3B5FA-B924-F929-31E4-2E6FF56E2F74}"/>
                  </a:ext>
                </a:extLst>
              </p:cNvPr>
              <p:cNvSpPr/>
              <p:nvPr/>
            </p:nvSpPr>
            <p:spPr>
              <a:xfrm>
                <a:off x="2825380" y="3894420"/>
                <a:ext cx="30586" cy="46079"/>
              </a:xfrm>
              <a:custGeom>
                <a:avLst/>
                <a:gdLst>
                  <a:gd name="connsiteX0" fmla="*/ 0 w 30586"/>
                  <a:gd name="connsiteY0" fmla="*/ 46080 h 46079"/>
                  <a:gd name="connsiteX1" fmla="*/ 3913 w 30586"/>
                  <a:gd name="connsiteY1" fmla="*/ 26674 h 46079"/>
                  <a:gd name="connsiteX2" fmla="*/ 14615 w 30586"/>
                  <a:gd name="connsiteY2" fmla="*/ 10701 h 46079"/>
                  <a:gd name="connsiteX3" fmla="*/ 30587 w 30586"/>
                  <a:gd name="connsiteY3" fmla="*/ 0 h 46079"/>
                </a:gdLst>
                <a:ahLst/>
                <a:cxnLst>
                  <a:cxn ang="0">
                    <a:pos x="connsiteX0" y="connsiteY0"/>
                  </a:cxn>
                  <a:cxn ang="0">
                    <a:pos x="connsiteX1" y="connsiteY1"/>
                  </a:cxn>
                  <a:cxn ang="0">
                    <a:pos x="connsiteX2" y="connsiteY2"/>
                  </a:cxn>
                  <a:cxn ang="0">
                    <a:pos x="connsiteX3" y="connsiteY3"/>
                  </a:cxn>
                </a:cxnLst>
                <a:rect l="l" t="t" r="r" b="b"/>
                <a:pathLst>
                  <a:path w="30586" h="46079">
                    <a:moveTo>
                      <a:pt x="0" y="46080"/>
                    </a:moveTo>
                    <a:cubicBezTo>
                      <a:pt x="0" y="39451"/>
                      <a:pt x="1358" y="32823"/>
                      <a:pt x="3913" y="26674"/>
                    </a:cubicBezTo>
                    <a:cubicBezTo>
                      <a:pt x="6469" y="20764"/>
                      <a:pt x="10062" y="15333"/>
                      <a:pt x="14615" y="10701"/>
                    </a:cubicBezTo>
                    <a:cubicBezTo>
                      <a:pt x="19167" y="6149"/>
                      <a:pt x="24597" y="2476"/>
                      <a:pt x="30587" y="0"/>
                    </a:cubicBezTo>
                  </a:path>
                </a:pathLst>
              </a:custGeom>
              <a:noFill/>
              <a:ln w="7879" cap="rnd">
                <a:solidFill>
                  <a:schemeClr val="accent6"/>
                </a:solidFill>
                <a:prstDash val="solid"/>
                <a:round/>
              </a:ln>
            </p:spPr>
            <p:txBody>
              <a:bodyPr rtlCol="0" anchor="ctr"/>
              <a:lstStyle/>
              <a:p>
                <a:endParaRPr lang="zh-TW" altLang="en-US"/>
              </a:p>
            </p:txBody>
          </p:sp>
          <p:sp>
            <p:nvSpPr>
              <p:cNvPr id="50" name="手繪多邊形: 圖案 49">
                <a:extLst>
                  <a:ext uri="{FF2B5EF4-FFF2-40B4-BE49-F238E27FC236}">
                    <a16:creationId xmlns:a16="http://schemas.microsoft.com/office/drawing/2014/main" id="{E89718A4-F306-79F7-2DA1-6699107CFD3D}"/>
                  </a:ext>
                </a:extLst>
              </p:cNvPr>
              <p:cNvSpPr/>
              <p:nvPr/>
            </p:nvSpPr>
            <p:spPr>
              <a:xfrm>
                <a:off x="2825380" y="3972763"/>
                <a:ext cx="7986" cy="27392"/>
              </a:xfrm>
              <a:custGeom>
                <a:avLst/>
                <a:gdLst>
                  <a:gd name="connsiteX0" fmla="*/ 0 w 7986"/>
                  <a:gd name="connsiteY0" fmla="*/ 0 h 27392"/>
                  <a:gd name="connsiteX1" fmla="*/ 0 w 7986"/>
                  <a:gd name="connsiteY1" fmla="*/ 27392 h 27392"/>
                </a:gdLst>
                <a:ahLst/>
                <a:cxnLst>
                  <a:cxn ang="0">
                    <a:pos x="connsiteX0" y="connsiteY0"/>
                  </a:cxn>
                  <a:cxn ang="0">
                    <a:pos x="connsiteX1" y="connsiteY1"/>
                  </a:cxn>
                </a:cxnLst>
                <a:rect l="l" t="t" r="r" b="b"/>
                <a:pathLst>
                  <a:path w="7986" h="27392">
                    <a:moveTo>
                      <a:pt x="0" y="0"/>
                    </a:moveTo>
                    <a:lnTo>
                      <a:pt x="0" y="27392"/>
                    </a:lnTo>
                  </a:path>
                </a:pathLst>
              </a:custGeom>
              <a:ln w="7879" cap="rnd">
                <a:solidFill>
                  <a:schemeClr val="accent6"/>
                </a:solidFill>
                <a:prstDash val="solid"/>
                <a:round/>
              </a:ln>
            </p:spPr>
            <p:txBody>
              <a:bodyPr rtlCol="0" anchor="ctr"/>
              <a:lstStyle/>
              <a:p>
                <a:endParaRPr lang="zh-TW" altLang="en-US"/>
              </a:p>
            </p:txBody>
          </p:sp>
        </p:grpSp>
      </p:grpSp>
      <p:grpSp>
        <p:nvGrpSpPr>
          <p:cNvPr id="1033" name="群組 1032">
            <a:extLst>
              <a:ext uri="{FF2B5EF4-FFF2-40B4-BE49-F238E27FC236}">
                <a16:creationId xmlns:a16="http://schemas.microsoft.com/office/drawing/2014/main" id="{7F5E61EC-5842-DBD7-4030-0E5CE9D075C1}"/>
              </a:ext>
            </a:extLst>
          </p:cNvPr>
          <p:cNvGrpSpPr/>
          <p:nvPr/>
        </p:nvGrpSpPr>
        <p:grpSpPr>
          <a:xfrm>
            <a:off x="3035189" y="3473996"/>
            <a:ext cx="626474" cy="515832"/>
            <a:chOff x="4690693" y="3363365"/>
            <a:chExt cx="815435" cy="671421"/>
          </a:xfrm>
        </p:grpSpPr>
        <p:grpSp>
          <p:nvGrpSpPr>
            <p:cNvPr id="1031" name="群組 1030">
              <a:extLst>
                <a:ext uri="{FF2B5EF4-FFF2-40B4-BE49-F238E27FC236}">
                  <a16:creationId xmlns:a16="http://schemas.microsoft.com/office/drawing/2014/main" id="{323EA09D-2449-DC39-B04D-01A78F141C70}"/>
                </a:ext>
              </a:extLst>
            </p:cNvPr>
            <p:cNvGrpSpPr/>
            <p:nvPr/>
          </p:nvGrpSpPr>
          <p:grpSpPr>
            <a:xfrm>
              <a:off x="4773084" y="3602824"/>
              <a:ext cx="579120" cy="431962"/>
              <a:chOff x="4773084" y="3602824"/>
              <a:chExt cx="579120" cy="431962"/>
            </a:xfrm>
          </p:grpSpPr>
          <p:sp>
            <p:nvSpPr>
              <p:cNvPr id="57" name="手繪多邊形: 圖案 56">
                <a:extLst>
                  <a:ext uri="{FF2B5EF4-FFF2-40B4-BE49-F238E27FC236}">
                    <a16:creationId xmlns:a16="http://schemas.microsoft.com/office/drawing/2014/main" id="{17190C80-6CD8-6BE4-6C1E-36879B90D345}"/>
                  </a:ext>
                </a:extLst>
              </p:cNvPr>
              <p:cNvSpPr/>
              <p:nvPr/>
            </p:nvSpPr>
            <p:spPr>
              <a:xfrm>
                <a:off x="4773084" y="3602824"/>
                <a:ext cx="76199" cy="388715"/>
              </a:xfrm>
              <a:custGeom>
                <a:avLst/>
                <a:gdLst>
                  <a:gd name="connsiteX0" fmla="*/ 0 w 76199"/>
                  <a:gd name="connsiteY0" fmla="*/ 388715 h 388715"/>
                  <a:gd name="connsiteX1" fmla="*/ 76200 w 76199"/>
                  <a:gd name="connsiteY1" fmla="*/ 0 h 388715"/>
                </a:gdLst>
                <a:ahLst/>
                <a:cxnLst>
                  <a:cxn ang="0">
                    <a:pos x="connsiteX0" y="connsiteY0"/>
                  </a:cxn>
                  <a:cxn ang="0">
                    <a:pos x="connsiteX1" y="connsiteY1"/>
                  </a:cxn>
                </a:cxnLst>
                <a:rect l="l" t="t" r="r" b="b"/>
                <a:pathLst>
                  <a:path w="76199" h="388715">
                    <a:moveTo>
                      <a:pt x="0" y="388715"/>
                    </a:moveTo>
                    <a:lnTo>
                      <a:pt x="76200" y="0"/>
                    </a:lnTo>
                  </a:path>
                </a:pathLst>
              </a:custGeom>
              <a:ln w="9525" cap="rnd">
                <a:solidFill>
                  <a:srgbClr val="80FCFF"/>
                </a:solidFill>
                <a:prstDash val="solid"/>
                <a:round/>
              </a:ln>
            </p:spPr>
            <p:txBody>
              <a:bodyPr rtlCol="0" anchor="ctr"/>
              <a:lstStyle/>
              <a:p>
                <a:endParaRPr lang="zh-TW" altLang="en-US"/>
              </a:p>
            </p:txBody>
          </p:sp>
          <p:sp>
            <p:nvSpPr>
              <p:cNvPr id="58" name="手繪多邊形: 圖案 57">
                <a:extLst>
                  <a:ext uri="{FF2B5EF4-FFF2-40B4-BE49-F238E27FC236}">
                    <a16:creationId xmlns:a16="http://schemas.microsoft.com/office/drawing/2014/main" id="{D1821029-24EA-0D8F-D85A-49AEA1DE80AC}"/>
                  </a:ext>
                </a:extLst>
              </p:cNvPr>
              <p:cNvSpPr/>
              <p:nvPr/>
            </p:nvSpPr>
            <p:spPr>
              <a:xfrm>
                <a:off x="5342679" y="3684548"/>
                <a:ext cx="9525" cy="306990"/>
              </a:xfrm>
              <a:custGeom>
                <a:avLst/>
                <a:gdLst>
                  <a:gd name="connsiteX0" fmla="*/ 0 w 9525"/>
                  <a:gd name="connsiteY0" fmla="*/ 306991 h 306990"/>
                  <a:gd name="connsiteX1" fmla="*/ 0 w 9525"/>
                  <a:gd name="connsiteY1" fmla="*/ 0 h 306990"/>
                </a:gdLst>
                <a:ahLst/>
                <a:cxnLst>
                  <a:cxn ang="0">
                    <a:pos x="connsiteX0" y="connsiteY0"/>
                  </a:cxn>
                  <a:cxn ang="0">
                    <a:pos x="connsiteX1" y="connsiteY1"/>
                  </a:cxn>
                </a:cxnLst>
                <a:rect l="l" t="t" r="r" b="b"/>
                <a:pathLst>
                  <a:path w="9525" h="306990">
                    <a:moveTo>
                      <a:pt x="0" y="306991"/>
                    </a:moveTo>
                    <a:lnTo>
                      <a:pt x="0" y="0"/>
                    </a:lnTo>
                  </a:path>
                </a:pathLst>
              </a:custGeom>
              <a:ln w="9525" cap="rnd">
                <a:solidFill>
                  <a:srgbClr val="80FCFF"/>
                </a:solidFill>
                <a:prstDash val="solid"/>
                <a:round/>
              </a:ln>
            </p:spPr>
            <p:txBody>
              <a:bodyPr rtlCol="0" anchor="ctr"/>
              <a:lstStyle/>
              <a:p>
                <a:endParaRPr lang="zh-TW" altLang="en-US"/>
              </a:p>
            </p:txBody>
          </p:sp>
          <p:sp>
            <p:nvSpPr>
              <p:cNvPr id="59" name="手繪多邊形: 圖案 58">
                <a:extLst>
                  <a:ext uri="{FF2B5EF4-FFF2-40B4-BE49-F238E27FC236}">
                    <a16:creationId xmlns:a16="http://schemas.microsoft.com/office/drawing/2014/main" id="{8A88A080-9ED3-876A-4C25-0A4C6BF30FEA}"/>
                  </a:ext>
                </a:extLst>
              </p:cNvPr>
              <p:cNvSpPr/>
              <p:nvPr/>
            </p:nvSpPr>
            <p:spPr>
              <a:xfrm>
                <a:off x="4781710" y="3940005"/>
                <a:ext cx="560849" cy="94781"/>
              </a:xfrm>
              <a:custGeom>
                <a:avLst/>
                <a:gdLst>
                  <a:gd name="connsiteX0" fmla="*/ 495247 w 560849"/>
                  <a:gd name="connsiteY0" fmla="*/ 17244 h 94781"/>
                  <a:gd name="connsiteX1" fmla="*/ 461148 w 560849"/>
                  <a:gd name="connsiteY1" fmla="*/ 83633 h 94781"/>
                  <a:gd name="connsiteX2" fmla="*/ 65860 w 560849"/>
                  <a:gd name="connsiteY2" fmla="*/ 77823 h 94781"/>
                  <a:gd name="connsiteX3" fmla="*/ 100245 w 560849"/>
                  <a:gd name="connsiteY3" fmla="*/ 11148 h 94781"/>
                  <a:gd name="connsiteX4" fmla="*/ 495533 w 560849"/>
                  <a:gd name="connsiteY4" fmla="*/ 16958 h 94781"/>
                  <a:gd name="connsiteX5" fmla="*/ 495247 w 560849"/>
                  <a:gd name="connsiteY5" fmla="*/ 17244 h 9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0849" h="94781">
                    <a:moveTo>
                      <a:pt x="495247" y="17244"/>
                    </a:moveTo>
                    <a:cubicBezTo>
                      <a:pt x="594498" y="37151"/>
                      <a:pt x="579543" y="66583"/>
                      <a:pt x="461148" y="83633"/>
                    </a:cubicBezTo>
                    <a:cubicBezTo>
                      <a:pt x="342752" y="100683"/>
                      <a:pt x="165873" y="97730"/>
                      <a:pt x="65860" y="77823"/>
                    </a:cubicBezTo>
                    <a:cubicBezTo>
                      <a:pt x="-34152" y="57916"/>
                      <a:pt x="-18341" y="28198"/>
                      <a:pt x="100245" y="11148"/>
                    </a:cubicBezTo>
                    <a:cubicBezTo>
                      <a:pt x="218832" y="-5902"/>
                      <a:pt x="395520" y="-2949"/>
                      <a:pt x="495533" y="16958"/>
                    </a:cubicBezTo>
                    <a:lnTo>
                      <a:pt x="495247" y="17244"/>
                    </a:lnTo>
                    <a:close/>
                  </a:path>
                </a:pathLst>
              </a:custGeom>
              <a:noFill/>
              <a:ln w="9525" cap="rnd">
                <a:solidFill>
                  <a:srgbClr val="80FCFF"/>
                </a:solidFill>
                <a:custDash>
                  <a:ds d="0" sp="0"/>
                  <a:ds d="306000" sp="306000"/>
                </a:custDash>
                <a:round/>
              </a:ln>
            </p:spPr>
            <p:txBody>
              <a:bodyPr rtlCol="0" anchor="ctr"/>
              <a:lstStyle/>
              <a:p>
                <a:endParaRPr lang="zh-TW" altLang="en-US"/>
              </a:p>
            </p:txBody>
          </p:sp>
        </p:grpSp>
        <p:grpSp>
          <p:nvGrpSpPr>
            <p:cNvPr id="1032" name="群組 1031">
              <a:extLst>
                <a:ext uri="{FF2B5EF4-FFF2-40B4-BE49-F238E27FC236}">
                  <a16:creationId xmlns:a16="http://schemas.microsoft.com/office/drawing/2014/main" id="{0445C122-B964-7217-1102-5560593204DE}"/>
                </a:ext>
              </a:extLst>
            </p:cNvPr>
            <p:cNvGrpSpPr/>
            <p:nvPr/>
          </p:nvGrpSpPr>
          <p:grpSpPr>
            <a:xfrm>
              <a:off x="4690693" y="3363365"/>
              <a:ext cx="815435" cy="402999"/>
              <a:chOff x="4690693" y="3363365"/>
              <a:chExt cx="815435" cy="402999"/>
            </a:xfrm>
          </p:grpSpPr>
          <p:sp>
            <p:nvSpPr>
              <p:cNvPr id="60" name="手繪多邊形: 圖案 59">
                <a:extLst>
                  <a:ext uri="{FF2B5EF4-FFF2-40B4-BE49-F238E27FC236}">
                    <a16:creationId xmlns:a16="http://schemas.microsoft.com/office/drawing/2014/main" id="{4B0C766B-63B0-4C75-1BEE-45BCDF7C0574}"/>
                  </a:ext>
                </a:extLst>
              </p:cNvPr>
              <p:cNvSpPr/>
              <p:nvPr/>
            </p:nvSpPr>
            <p:spPr>
              <a:xfrm rot="16809000">
                <a:off x="4940572" y="3347359"/>
                <a:ext cx="329946" cy="508063"/>
              </a:xfrm>
              <a:custGeom>
                <a:avLst/>
                <a:gdLst>
                  <a:gd name="connsiteX0" fmla="*/ 329946 w 329946"/>
                  <a:gd name="connsiteY0" fmla="*/ 254032 h 508063"/>
                  <a:gd name="connsiteX1" fmla="*/ 164973 w 329946"/>
                  <a:gd name="connsiteY1" fmla="*/ 508064 h 508063"/>
                  <a:gd name="connsiteX2" fmla="*/ 0 w 329946"/>
                  <a:gd name="connsiteY2" fmla="*/ 254032 h 508063"/>
                  <a:gd name="connsiteX3" fmla="*/ 164973 w 329946"/>
                  <a:gd name="connsiteY3" fmla="*/ 0 h 508063"/>
                  <a:gd name="connsiteX4" fmla="*/ 329946 w 329946"/>
                  <a:gd name="connsiteY4" fmla="*/ 254032 h 508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946" h="508063">
                    <a:moveTo>
                      <a:pt x="329946" y="254032"/>
                    </a:moveTo>
                    <a:cubicBezTo>
                      <a:pt x="329946" y="394330"/>
                      <a:pt x="256085" y="508064"/>
                      <a:pt x="164973" y="508064"/>
                    </a:cubicBezTo>
                    <a:cubicBezTo>
                      <a:pt x="73861" y="508064"/>
                      <a:pt x="0" y="394330"/>
                      <a:pt x="0" y="254032"/>
                    </a:cubicBezTo>
                    <a:cubicBezTo>
                      <a:pt x="0" y="113734"/>
                      <a:pt x="73861" y="0"/>
                      <a:pt x="164973" y="0"/>
                    </a:cubicBezTo>
                    <a:cubicBezTo>
                      <a:pt x="256085" y="0"/>
                      <a:pt x="329946" y="113734"/>
                      <a:pt x="329946" y="254032"/>
                    </a:cubicBezTo>
                    <a:close/>
                  </a:path>
                </a:pathLst>
              </a:custGeom>
              <a:noFill/>
              <a:ln w="9525" cap="rnd">
                <a:solidFill>
                  <a:schemeClr val="accent6"/>
                </a:solidFill>
                <a:prstDash val="solid"/>
                <a:round/>
              </a:ln>
            </p:spPr>
            <p:txBody>
              <a:bodyPr rtlCol="0" anchor="ctr"/>
              <a:lstStyle/>
              <a:p>
                <a:endParaRPr lang="zh-TW" altLang="en-US"/>
              </a:p>
            </p:txBody>
          </p:sp>
          <p:sp>
            <p:nvSpPr>
              <p:cNvPr id="61" name="手繪多邊形: 圖案 60">
                <a:extLst>
                  <a:ext uri="{FF2B5EF4-FFF2-40B4-BE49-F238E27FC236}">
                    <a16:creationId xmlns:a16="http://schemas.microsoft.com/office/drawing/2014/main" id="{BD58E984-5E53-0278-FE55-A244DAE4FBAD}"/>
                  </a:ext>
                </a:extLst>
              </p:cNvPr>
              <p:cNvSpPr/>
              <p:nvPr/>
            </p:nvSpPr>
            <p:spPr>
              <a:xfrm>
                <a:off x="5356872" y="3684548"/>
                <a:ext cx="149256" cy="54863"/>
              </a:xfrm>
              <a:custGeom>
                <a:avLst/>
                <a:gdLst>
                  <a:gd name="connsiteX0" fmla="*/ 149257 w 149256"/>
                  <a:gd name="connsiteY0" fmla="*/ 54864 h 54863"/>
                  <a:gd name="connsiteX1" fmla="*/ 0 w 149256"/>
                  <a:gd name="connsiteY1" fmla="*/ 0 h 54863"/>
                </a:gdLst>
                <a:ahLst/>
                <a:cxnLst>
                  <a:cxn ang="0">
                    <a:pos x="connsiteX0" y="connsiteY0"/>
                  </a:cxn>
                  <a:cxn ang="0">
                    <a:pos x="connsiteX1" y="connsiteY1"/>
                  </a:cxn>
                </a:cxnLst>
                <a:rect l="l" t="t" r="r" b="b"/>
                <a:pathLst>
                  <a:path w="149256" h="54863">
                    <a:moveTo>
                      <a:pt x="149257" y="54864"/>
                    </a:moveTo>
                    <a:lnTo>
                      <a:pt x="0" y="0"/>
                    </a:lnTo>
                  </a:path>
                </a:pathLst>
              </a:custGeom>
              <a:ln w="19050" cap="rnd">
                <a:solidFill>
                  <a:schemeClr val="accent6"/>
                </a:solidFill>
                <a:prstDash val="solid"/>
                <a:round/>
              </a:ln>
            </p:spPr>
            <p:txBody>
              <a:bodyPr rtlCol="0" anchor="ctr"/>
              <a:lstStyle/>
              <a:p>
                <a:endParaRPr lang="zh-TW" altLang="en-US"/>
              </a:p>
            </p:txBody>
          </p:sp>
          <p:sp>
            <p:nvSpPr>
              <p:cNvPr id="62" name="手繪多邊形: 圖案 61">
                <a:extLst>
                  <a:ext uri="{FF2B5EF4-FFF2-40B4-BE49-F238E27FC236}">
                    <a16:creationId xmlns:a16="http://schemas.microsoft.com/office/drawing/2014/main" id="{89D12E36-E8DF-0179-D4C4-FB37A5B9D64D}"/>
                  </a:ext>
                </a:extLst>
              </p:cNvPr>
              <p:cNvSpPr/>
              <p:nvPr/>
            </p:nvSpPr>
            <p:spPr>
              <a:xfrm>
                <a:off x="5074646" y="3523766"/>
                <a:ext cx="40862" cy="32766"/>
              </a:xfrm>
              <a:custGeom>
                <a:avLst/>
                <a:gdLst>
                  <a:gd name="connsiteX0" fmla="*/ 0 w 40862"/>
                  <a:gd name="connsiteY0" fmla="*/ 0 h 32766"/>
                  <a:gd name="connsiteX1" fmla="*/ 40862 w 40862"/>
                  <a:gd name="connsiteY1" fmla="*/ 32766 h 32766"/>
                </a:gdLst>
                <a:ahLst/>
                <a:cxnLst>
                  <a:cxn ang="0">
                    <a:pos x="connsiteX0" y="connsiteY0"/>
                  </a:cxn>
                  <a:cxn ang="0">
                    <a:pos x="connsiteX1" y="connsiteY1"/>
                  </a:cxn>
                </a:cxnLst>
                <a:rect l="l" t="t" r="r" b="b"/>
                <a:pathLst>
                  <a:path w="40862" h="32766">
                    <a:moveTo>
                      <a:pt x="0" y="0"/>
                    </a:moveTo>
                    <a:cubicBezTo>
                      <a:pt x="16954" y="5905"/>
                      <a:pt x="31432" y="17526"/>
                      <a:pt x="40862" y="32766"/>
                    </a:cubicBezTo>
                  </a:path>
                </a:pathLst>
              </a:custGeom>
              <a:noFill/>
              <a:ln w="9525" cap="rnd">
                <a:solidFill>
                  <a:schemeClr val="accent6"/>
                </a:solidFill>
                <a:prstDash val="solid"/>
                <a:round/>
              </a:ln>
            </p:spPr>
            <p:txBody>
              <a:bodyPr rtlCol="0" anchor="ctr"/>
              <a:lstStyle/>
              <a:p>
                <a:endParaRPr lang="zh-TW" altLang="en-US"/>
              </a:p>
            </p:txBody>
          </p:sp>
          <p:sp>
            <p:nvSpPr>
              <p:cNvPr id="63" name="手繪多邊形: 圖案 62">
                <a:extLst>
                  <a:ext uri="{FF2B5EF4-FFF2-40B4-BE49-F238E27FC236}">
                    <a16:creationId xmlns:a16="http://schemas.microsoft.com/office/drawing/2014/main" id="{79AA5071-5221-FCEC-328F-A7A54467160F}"/>
                  </a:ext>
                </a:extLst>
              </p:cNvPr>
              <p:cNvSpPr/>
              <p:nvPr/>
            </p:nvSpPr>
            <p:spPr>
              <a:xfrm>
                <a:off x="4964963" y="3515371"/>
                <a:ext cx="109682" cy="95739"/>
              </a:xfrm>
              <a:custGeom>
                <a:avLst/>
                <a:gdLst>
                  <a:gd name="connsiteX0" fmla="*/ 46151 w 109682"/>
                  <a:gd name="connsiteY0" fmla="*/ 95739 h 95739"/>
                  <a:gd name="connsiteX1" fmla="*/ 7003 w 109682"/>
                  <a:gd name="connsiteY1" fmla="*/ 23826 h 95739"/>
                  <a:gd name="connsiteX2" fmla="*/ 109683 w 109682"/>
                  <a:gd name="connsiteY2" fmla="*/ 8395 h 95739"/>
                </a:gdLst>
                <a:ahLst/>
                <a:cxnLst>
                  <a:cxn ang="0">
                    <a:pos x="connsiteX0" y="connsiteY0"/>
                  </a:cxn>
                  <a:cxn ang="0">
                    <a:pos x="connsiteX1" y="connsiteY1"/>
                  </a:cxn>
                  <a:cxn ang="0">
                    <a:pos x="connsiteX2" y="connsiteY2"/>
                  </a:cxn>
                </a:cxnLst>
                <a:rect l="l" t="t" r="r" b="b"/>
                <a:pathLst>
                  <a:path w="109682" h="95739">
                    <a:moveTo>
                      <a:pt x="46151" y="95739"/>
                    </a:moveTo>
                    <a:cubicBezTo>
                      <a:pt x="7003" y="80118"/>
                      <a:pt x="-10999" y="48114"/>
                      <a:pt x="7003" y="23826"/>
                    </a:cubicBezTo>
                    <a:cubicBezTo>
                      <a:pt x="25005" y="-463"/>
                      <a:pt x="70535" y="-7226"/>
                      <a:pt x="109683" y="8395"/>
                    </a:cubicBezTo>
                  </a:path>
                </a:pathLst>
              </a:custGeom>
              <a:noFill/>
              <a:ln w="9525" cap="rnd">
                <a:solidFill>
                  <a:schemeClr val="accent6"/>
                </a:solidFill>
                <a:prstDash val="solid"/>
                <a:round/>
              </a:ln>
            </p:spPr>
            <p:txBody>
              <a:bodyPr rtlCol="0" anchor="ctr"/>
              <a:lstStyle/>
              <a:p>
                <a:endParaRPr lang="zh-TW" altLang="en-US"/>
              </a:p>
            </p:txBody>
          </p:sp>
          <p:sp>
            <p:nvSpPr>
              <p:cNvPr id="1024" name="手繪多邊形: 圖案 1023">
                <a:extLst>
                  <a:ext uri="{FF2B5EF4-FFF2-40B4-BE49-F238E27FC236}">
                    <a16:creationId xmlns:a16="http://schemas.microsoft.com/office/drawing/2014/main" id="{0605E815-AA49-7694-A307-A5A78E7B5DF5}"/>
                  </a:ext>
                </a:extLst>
              </p:cNvPr>
              <p:cNvSpPr/>
              <p:nvPr/>
            </p:nvSpPr>
            <p:spPr>
              <a:xfrm>
                <a:off x="5074646" y="3523766"/>
                <a:ext cx="46114" cy="52768"/>
              </a:xfrm>
              <a:custGeom>
                <a:avLst/>
                <a:gdLst>
                  <a:gd name="connsiteX0" fmla="*/ 0 w 46114"/>
                  <a:gd name="connsiteY0" fmla="*/ 0 h 52768"/>
                  <a:gd name="connsiteX1" fmla="*/ 25336 w 46114"/>
                  <a:gd name="connsiteY1" fmla="*/ 14478 h 52768"/>
                  <a:gd name="connsiteX2" fmla="*/ 41053 w 46114"/>
                  <a:gd name="connsiteY2" fmla="*/ 32766 h 52768"/>
                  <a:gd name="connsiteX3" fmla="*/ 46101 w 46114"/>
                  <a:gd name="connsiteY3" fmla="*/ 52768 h 52768"/>
                </a:gdLst>
                <a:ahLst/>
                <a:cxnLst>
                  <a:cxn ang="0">
                    <a:pos x="connsiteX0" y="connsiteY0"/>
                  </a:cxn>
                  <a:cxn ang="0">
                    <a:pos x="connsiteX1" y="connsiteY1"/>
                  </a:cxn>
                  <a:cxn ang="0">
                    <a:pos x="connsiteX2" y="connsiteY2"/>
                  </a:cxn>
                  <a:cxn ang="0">
                    <a:pos x="connsiteX3" y="connsiteY3"/>
                  </a:cxn>
                </a:cxnLst>
                <a:rect l="l" t="t" r="r" b="b"/>
                <a:pathLst>
                  <a:path w="46114" h="52768">
                    <a:moveTo>
                      <a:pt x="0" y="0"/>
                    </a:moveTo>
                    <a:cubicBezTo>
                      <a:pt x="9144" y="3524"/>
                      <a:pt x="17716" y="8382"/>
                      <a:pt x="25336" y="14478"/>
                    </a:cubicBezTo>
                    <a:cubicBezTo>
                      <a:pt x="31718" y="19526"/>
                      <a:pt x="37052" y="25718"/>
                      <a:pt x="41053" y="32766"/>
                    </a:cubicBezTo>
                    <a:cubicBezTo>
                      <a:pt x="44482" y="38862"/>
                      <a:pt x="46291" y="45815"/>
                      <a:pt x="46101" y="52768"/>
                    </a:cubicBezTo>
                  </a:path>
                </a:pathLst>
              </a:custGeom>
              <a:noFill/>
              <a:ln w="9525" cap="rnd">
                <a:solidFill>
                  <a:schemeClr val="accent6"/>
                </a:solidFill>
                <a:prstDash val="solid"/>
                <a:round/>
              </a:ln>
            </p:spPr>
            <p:txBody>
              <a:bodyPr rtlCol="0" anchor="ctr"/>
              <a:lstStyle/>
              <a:p>
                <a:endParaRPr lang="zh-TW" altLang="en-US"/>
              </a:p>
            </p:txBody>
          </p:sp>
          <p:sp>
            <p:nvSpPr>
              <p:cNvPr id="1025" name="手繪多邊形: 圖案 1024">
                <a:extLst>
                  <a:ext uri="{FF2B5EF4-FFF2-40B4-BE49-F238E27FC236}">
                    <a16:creationId xmlns:a16="http://schemas.microsoft.com/office/drawing/2014/main" id="{0B547E71-EB35-8A1C-C9DD-66B9D39C622C}"/>
                  </a:ext>
                </a:extLst>
              </p:cNvPr>
              <p:cNvSpPr/>
              <p:nvPr/>
            </p:nvSpPr>
            <p:spPr>
              <a:xfrm>
                <a:off x="5120743" y="3576534"/>
                <a:ext cx="45914" cy="52673"/>
              </a:xfrm>
              <a:custGeom>
                <a:avLst/>
                <a:gdLst>
                  <a:gd name="connsiteX0" fmla="*/ 45914 w 45914"/>
                  <a:gd name="connsiteY0" fmla="*/ 52673 h 52673"/>
                  <a:gd name="connsiteX1" fmla="*/ 20863 w 45914"/>
                  <a:gd name="connsiteY1" fmla="*/ 38195 h 52673"/>
                  <a:gd name="connsiteX2" fmla="*/ 5147 w 45914"/>
                  <a:gd name="connsiteY2" fmla="*/ 19907 h 52673"/>
                  <a:gd name="connsiteX3" fmla="*/ 4 w 45914"/>
                  <a:gd name="connsiteY3" fmla="*/ 0 h 52673"/>
                </a:gdLst>
                <a:ahLst/>
                <a:cxnLst>
                  <a:cxn ang="0">
                    <a:pos x="connsiteX0" y="connsiteY0"/>
                  </a:cxn>
                  <a:cxn ang="0">
                    <a:pos x="connsiteX1" y="connsiteY1"/>
                  </a:cxn>
                  <a:cxn ang="0">
                    <a:pos x="connsiteX2" y="connsiteY2"/>
                  </a:cxn>
                  <a:cxn ang="0">
                    <a:pos x="connsiteX3" y="connsiteY3"/>
                  </a:cxn>
                </a:cxnLst>
                <a:rect l="l" t="t" r="r" b="b"/>
                <a:pathLst>
                  <a:path w="45914" h="52673">
                    <a:moveTo>
                      <a:pt x="45914" y="52673"/>
                    </a:moveTo>
                    <a:cubicBezTo>
                      <a:pt x="36865" y="49149"/>
                      <a:pt x="28388" y="44291"/>
                      <a:pt x="20863" y="38195"/>
                    </a:cubicBezTo>
                    <a:cubicBezTo>
                      <a:pt x="14482" y="33147"/>
                      <a:pt x="9148" y="26956"/>
                      <a:pt x="5147" y="19907"/>
                    </a:cubicBezTo>
                    <a:cubicBezTo>
                      <a:pt x="1718" y="13811"/>
                      <a:pt x="-92" y="6953"/>
                      <a:pt x="4" y="0"/>
                    </a:cubicBezTo>
                  </a:path>
                </a:pathLst>
              </a:custGeom>
              <a:noFill/>
              <a:ln w="9525" cap="rnd">
                <a:solidFill>
                  <a:schemeClr val="accent6"/>
                </a:solidFill>
                <a:prstDash val="solid"/>
                <a:round/>
              </a:ln>
            </p:spPr>
            <p:txBody>
              <a:bodyPr rtlCol="0" anchor="ctr"/>
              <a:lstStyle/>
              <a:p>
                <a:endParaRPr lang="zh-TW" altLang="en-US"/>
              </a:p>
            </p:txBody>
          </p:sp>
          <p:sp>
            <p:nvSpPr>
              <p:cNvPr id="1027" name="手繪多邊形: 圖案 1026">
                <a:extLst>
                  <a:ext uri="{FF2B5EF4-FFF2-40B4-BE49-F238E27FC236}">
                    <a16:creationId xmlns:a16="http://schemas.microsoft.com/office/drawing/2014/main" id="{5D9DD560-F38C-3B51-C3A3-3E31DC80B0EB}"/>
                  </a:ext>
                </a:extLst>
              </p:cNvPr>
              <p:cNvSpPr/>
              <p:nvPr/>
            </p:nvSpPr>
            <p:spPr>
              <a:xfrm>
                <a:off x="5212282" y="3647496"/>
                <a:ext cx="38957" cy="15525"/>
              </a:xfrm>
              <a:custGeom>
                <a:avLst/>
                <a:gdLst>
                  <a:gd name="connsiteX0" fmla="*/ 0 w 38957"/>
                  <a:gd name="connsiteY0" fmla="*/ 0 h 15525"/>
                  <a:gd name="connsiteX1" fmla="*/ 38957 w 38957"/>
                  <a:gd name="connsiteY1" fmla="*/ 15526 h 15525"/>
                </a:gdLst>
                <a:ahLst/>
                <a:cxnLst>
                  <a:cxn ang="0">
                    <a:pos x="connsiteX0" y="connsiteY0"/>
                  </a:cxn>
                  <a:cxn ang="0">
                    <a:pos x="connsiteX1" y="connsiteY1"/>
                  </a:cxn>
                </a:cxnLst>
                <a:rect l="l" t="t" r="r" b="b"/>
                <a:pathLst>
                  <a:path w="38957" h="15525">
                    <a:moveTo>
                      <a:pt x="0" y="0"/>
                    </a:moveTo>
                    <a:lnTo>
                      <a:pt x="38957" y="15526"/>
                    </a:lnTo>
                  </a:path>
                </a:pathLst>
              </a:custGeom>
              <a:ln w="9525" cap="rnd">
                <a:solidFill>
                  <a:schemeClr val="accent6"/>
                </a:solidFill>
                <a:prstDash val="solid"/>
                <a:round/>
              </a:ln>
            </p:spPr>
            <p:txBody>
              <a:bodyPr rtlCol="0" anchor="ctr"/>
              <a:lstStyle/>
              <a:p>
                <a:endParaRPr lang="zh-TW" altLang="en-US"/>
              </a:p>
            </p:txBody>
          </p:sp>
          <p:sp>
            <p:nvSpPr>
              <p:cNvPr id="1028" name="手繪多邊形: 圖案 1027">
                <a:extLst>
                  <a:ext uri="{FF2B5EF4-FFF2-40B4-BE49-F238E27FC236}">
                    <a16:creationId xmlns:a16="http://schemas.microsoft.com/office/drawing/2014/main" id="{60146875-7165-7912-CF48-9FA74D3443E7}"/>
                  </a:ext>
                </a:extLst>
              </p:cNvPr>
              <p:cNvSpPr/>
              <p:nvPr/>
            </p:nvSpPr>
            <p:spPr>
              <a:xfrm>
                <a:off x="4732794" y="3453281"/>
                <a:ext cx="80676" cy="26955"/>
              </a:xfrm>
              <a:custGeom>
                <a:avLst/>
                <a:gdLst>
                  <a:gd name="connsiteX0" fmla="*/ 0 w 80676"/>
                  <a:gd name="connsiteY0" fmla="*/ 0 h 26955"/>
                  <a:gd name="connsiteX1" fmla="*/ 80677 w 80676"/>
                  <a:gd name="connsiteY1" fmla="*/ 26956 h 26955"/>
                </a:gdLst>
                <a:ahLst/>
                <a:cxnLst>
                  <a:cxn ang="0">
                    <a:pos x="connsiteX0" y="connsiteY0"/>
                  </a:cxn>
                  <a:cxn ang="0">
                    <a:pos x="connsiteX1" y="connsiteY1"/>
                  </a:cxn>
                </a:cxnLst>
                <a:rect l="l" t="t" r="r" b="b"/>
                <a:pathLst>
                  <a:path w="80676" h="26955">
                    <a:moveTo>
                      <a:pt x="0" y="0"/>
                    </a:moveTo>
                    <a:lnTo>
                      <a:pt x="80677" y="26956"/>
                    </a:lnTo>
                  </a:path>
                </a:pathLst>
              </a:custGeom>
              <a:ln w="9525" cap="rnd">
                <a:solidFill>
                  <a:schemeClr val="accent6"/>
                </a:solidFill>
                <a:prstDash val="solid"/>
                <a:round/>
              </a:ln>
            </p:spPr>
            <p:txBody>
              <a:bodyPr rtlCol="0" anchor="ctr"/>
              <a:lstStyle/>
              <a:p>
                <a:endParaRPr lang="zh-TW" altLang="en-US"/>
              </a:p>
            </p:txBody>
          </p:sp>
          <p:sp>
            <p:nvSpPr>
              <p:cNvPr id="1029" name="手繪多邊形: 圖案 1028">
                <a:extLst>
                  <a:ext uri="{FF2B5EF4-FFF2-40B4-BE49-F238E27FC236}">
                    <a16:creationId xmlns:a16="http://schemas.microsoft.com/office/drawing/2014/main" id="{F73F2B1B-DD11-7095-6FCA-DD09804E0566}"/>
                  </a:ext>
                </a:extLst>
              </p:cNvPr>
              <p:cNvSpPr/>
              <p:nvPr/>
            </p:nvSpPr>
            <p:spPr>
              <a:xfrm>
                <a:off x="4690693" y="3555008"/>
                <a:ext cx="104298" cy="3905"/>
              </a:xfrm>
              <a:custGeom>
                <a:avLst/>
                <a:gdLst>
                  <a:gd name="connsiteX0" fmla="*/ 0 w 104298"/>
                  <a:gd name="connsiteY0" fmla="*/ 3905 h 3905"/>
                  <a:gd name="connsiteX1" fmla="*/ 104299 w 104298"/>
                  <a:gd name="connsiteY1" fmla="*/ 0 h 3905"/>
                </a:gdLst>
                <a:ahLst/>
                <a:cxnLst>
                  <a:cxn ang="0">
                    <a:pos x="connsiteX0" y="connsiteY0"/>
                  </a:cxn>
                  <a:cxn ang="0">
                    <a:pos x="connsiteX1" y="connsiteY1"/>
                  </a:cxn>
                </a:cxnLst>
                <a:rect l="l" t="t" r="r" b="b"/>
                <a:pathLst>
                  <a:path w="104298" h="3905">
                    <a:moveTo>
                      <a:pt x="0" y="3905"/>
                    </a:moveTo>
                    <a:lnTo>
                      <a:pt x="104299" y="0"/>
                    </a:lnTo>
                  </a:path>
                </a:pathLst>
              </a:custGeom>
              <a:ln w="9525" cap="rnd">
                <a:solidFill>
                  <a:schemeClr val="accent6"/>
                </a:solidFill>
                <a:prstDash val="solid"/>
                <a:round/>
              </a:ln>
            </p:spPr>
            <p:txBody>
              <a:bodyPr rtlCol="0" anchor="ctr"/>
              <a:lstStyle/>
              <a:p>
                <a:endParaRPr lang="zh-TW" altLang="en-US"/>
              </a:p>
            </p:txBody>
          </p:sp>
          <p:sp>
            <p:nvSpPr>
              <p:cNvPr id="1030" name="手繪多邊形: 圖案 1029">
                <a:extLst>
                  <a:ext uri="{FF2B5EF4-FFF2-40B4-BE49-F238E27FC236}">
                    <a16:creationId xmlns:a16="http://schemas.microsoft.com/office/drawing/2014/main" id="{6AD7E22E-605E-E012-7FA2-1AFFEAE40480}"/>
                  </a:ext>
                </a:extLst>
              </p:cNvPr>
              <p:cNvSpPr/>
              <p:nvPr/>
            </p:nvSpPr>
            <p:spPr>
              <a:xfrm>
                <a:off x="4822043" y="3363365"/>
                <a:ext cx="54483" cy="53530"/>
              </a:xfrm>
              <a:custGeom>
                <a:avLst/>
                <a:gdLst>
                  <a:gd name="connsiteX0" fmla="*/ 54483 w 54483"/>
                  <a:gd name="connsiteY0" fmla="*/ 53531 h 53530"/>
                  <a:gd name="connsiteX1" fmla="*/ 0 w 54483"/>
                  <a:gd name="connsiteY1" fmla="*/ 0 h 53530"/>
                </a:gdLst>
                <a:ahLst/>
                <a:cxnLst>
                  <a:cxn ang="0">
                    <a:pos x="connsiteX0" y="connsiteY0"/>
                  </a:cxn>
                  <a:cxn ang="0">
                    <a:pos x="connsiteX1" y="connsiteY1"/>
                  </a:cxn>
                </a:cxnLst>
                <a:rect l="l" t="t" r="r" b="b"/>
                <a:pathLst>
                  <a:path w="54483" h="53530">
                    <a:moveTo>
                      <a:pt x="54483" y="53531"/>
                    </a:moveTo>
                    <a:lnTo>
                      <a:pt x="0" y="0"/>
                    </a:lnTo>
                  </a:path>
                </a:pathLst>
              </a:custGeom>
              <a:ln w="9525" cap="rnd">
                <a:solidFill>
                  <a:schemeClr val="accent6"/>
                </a:solidFill>
                <a:prstDash val="solid"/>
                <a:round/>
              </a:ln>
            </p:spPr>
            <p:txBody>
              <a:bodyPr rtlCol="0" anchor="ctr"/>
              <a:lstStyle/>
              <a:p>
                <a:endParaRPr lang="zh-TW" altLang="en-US"/>
              </a:p>
            </p:txBody>
          </p:sp>
        </p:grpSp>
      </p:grpSp>
      <p:grpSp>
        <p:nvGrpSpPr>
          <p:cNvPr id="1047" name="群組 1046">
            <a:extLst>
              <a:ext uri="{FF2B5EF4-FFF2-40B4-BE49-F238E27FC236}">
                <a16:creationId xmlns:a16="http://schemas.microsoft.com/office/drawing/2014/main" id="{4E875B2E-CF89-F373-B023-5113876283E1}"/>
              </a:ext>
            </a:extLst>
          </p:cNvPr>
          <p:cNvGrpSpPr/>
          <p:nvPr/>
        </p:nvGrpSpPr>
        <p:grpSpPr>
          <a:xfrm>
            <a:off x="595332" y="4305966"/>
            <a:ext cx="618186" cy="507593"/>
            <a:chOff x="2120300" y="4477114"/>
            <a:chExt cx="727900" cy="597679"/>
          </a:xfrm>
        </p:grpSpPr>
        <p:sp>
          <p:nvSpPr>
            <p:cNvPr id="1038" name="手繪多邊形: 圖案 1037">
              <a:extLst>
                <a:ext uri="{FF2B5EF4-FFF2-40B4-BE49-F238E27FC236}">
                  <a16:creationId xmlns:a16="http://schemas.microsoft.com/office/drawing/2014/main" id="{03855A72-CC35-5C79-159E-1446C2C6F13E}"/>
                </a:ext>
              </a:extLst>
            </p:cNvPr>
            <p:cNvSpPr/>
            <p:nvPr/>
          </p:nvSpPr>
          <p:spPr>
            <a:xfrm>
              <a:off x="2357092" y="4493959"/>
              <a:ext cx="491108" cy="580834"/>
            </a:xfrm>
            <a:custGeom>
              <a:avLst/>
              <a:gdLst>
                <a:gd name="connsiteX0" fmla="*/ 0 w 491108"/>
                <a:gd name="connsiteY0" fmla="*/ 580835 h 580834"/>
                <a:gd name="connsiteX1" fmla="*/ 491109 w 491108"/>
                <a:gd name="connsiteY1" fmla="*/ 478155 h 580834"/>
                <a:gd name="connsiteX2" fmla="*/ 491109 w 491108"/>
                <a:gd name="connsiteY2" fmla="*/ 0 h 580834"/>
                <a:gd name="connsiteX3" fmla="*/ 0 w 491108"/>
                <a:gd name="connsiteY3" fmla="*/ 102680 h 580834"/>
                <a:gd name="connsiteX4" fmla="*/ 0 w 491108"/>
                <a:gd name="connsiteY4" fmla="*/ 580835 h 580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108" h="580834">
                  <a:moveTo>
                    <a:pt x="0" y="580835"/>
                  </a:moveTo>
                  <a:lnTo>
                    <a:pt x="491109" y="478155"/>
                  </a:lnTo>
                  <a:lnTo>
                    <a:pt x="491109" y="0"/>
                  </a:lnTo>
                  <a:lnTo>
                    <a:pt x="0" y="102680"/>
                  </a:lnTo>
                  <a:lnTo>
                    <a:pt x="0" y="580835"/>
                  </a:lnTo>
                  <a:close/>
                </a:path>
              </a:pathLst>
            </a:custGeom>
            <a:solidFill>
              <a:srgbClr val="2D6FB7">
                <a:alpha val="15000"/>
              </a:srgbClr>
            </a:solidFill>
            <a:ln w="9525" cap="flat">
              <a:noFill/>
              <a:prstDash val="solid"/>
              <a:miter/>
            </a:ln>
          </p:spPr>
          <p:txBody>
            <a:bodyPr rtlCol="0" anchor="ctr"/>
            <a:lstStyle/>
            <a:p>
              <a:endParaRPr lang="zh-TW" altLang="en-US"/>
            </a:p>
          </p:txBody>
        </p:sp>
        <p:sp>
          <p:nvSpPr>
            <p:cNvPr id="1039" name="手繪多邊形: 圖案 1038">
              <a:extLst>
                <a:ext uri="{FF2B5EF4-FFF2-40B4-BE49-F238E27FC236}">
                  <a16:creationId xmlns:a16="http://schemas.microsoft.com/office/drawing/2014/main" id="{1D699CC1-CC6D-F6C9-FFC6-0EBF97F5D496}"/>
                </a:ext>
              </a:extLst>
            </p:cNvPr>
            <p:cNvSpPr/>
            <p:nvPr/>
          </p:nvSpPr>
          <p:spPr>
            <a:xfrm>
              <a:off x="2357092" y="4493959"/>
              <a:ext cx="491108" cy="580834"/>
            </a:xfrm>
            <a:custGeom>
              <a:avLst/>
              <a:gdLst>
                <a:gd name="connsiteX0" fmla="*/ 0 w 491108"/>
                <a:gd name="connsiteY0" fmla="*/ 580835 h 580834"/>
                <a:gd name="connsiteX1" fmla="*/ 491109 w 491108"/>
                <a:gd name="connsiteY1" fmla="*/ 478155 h 580834"/>
                <a:gd name="connsiteX2" fmla="*/ 491109 w 491108"/>
                <a:gd name="connsiteY2" fmla="*/ 0 h 580834"/>
                <a:gd name="connsiteX3" fmla="*/ 0 w 491108"/>
                <a:gd name="connsiteY3" fmla="*/ 102680 h 580834"/>
                <a:gd name="connsiteX4" fmla="*/ 0 w 491108"/>
                <a:gd name="connsiteY4" fmla="*/ 580835 h 580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108" h="580834">
                  <a:moveTo>
                    <a:pt x="0" y="580835"/>
                  </a:moveTo>
                  <a:lnTo>
                    <a:pt x="491109" y="478155"/>
                  </a:lnTo>
                  <a:lnTo>
                    <a:pt x="491109" y="0"/>
                  </a:lnTo>
                  <a:lnTo>
                    <a:pt x="0" y="102680"/>
                  </a:lnTo>
                  <a:lnTo>
                    <a:pt x="0" y="580835"/>
                  </a:lnTo>
                  <a:close/>
                </a:path>
              </a:pathLst>
            </a:custGeom>
            <a:noFill/>
            <a:ln w="9525" cap="rnd">
              <a:solidFill>
                <a:srgbClr val="80FCFF"/>
              </a:solidFill>
              <a:prstDash val="solid"/>
              <a:round/>
            </a:ln>
          </p:spPr>
          <p:txBody>
            <a:bodyPr rtlCol="0" anchor="ctr"/>
            <a:lstStyle/>
            <a:p>
              <a:endParaRPr lang="zh-TW" altLang="en-US"/>
            </a:p>
          </p:txBody>
        </p:sp>
        <p:grpSp>
          <p:nvGrpSpPr>
            <p:cNvPr id="1046" name="群組 1045">
              <a:extLst>
                <a:ext uri="{FF2B5EF4-FFF2-40B4-BE49-F238E27FC236}">
                  <a16:creationId xmlns:a16="http://schemas.microsoft.com/office/drawing/2014/main" id="{2A7E74B7-DC1A-5A10-8354-9F1E4B3D29EF}"/>
                </a:ext>
              </a:extLst>
            </p:cNvPr>
            <p:cNvGrpSpPr/>
            <p:nvPr/>
          </p:nvGrpSpPr>
          <p:grpSpPr>
            <a:xfrm>
              <a:off x="2120300" y="4477114"/>
              <a:ext cx="669239" cy="396907"/>
              <a:chOff x="2120300" y="4477114"/>
              <a:chExt cx="669239" cy="396907"/>
            </a:xfrm>
          </p:grpSpPr>
          <p:sp>
            <p:nvSpPr>
              <p:cNvPr id="1040" name="手繪多邊形: 圖案 1039">
                <a:extLst>
                  <a:ext uri="{FF2B5EF4-FFF2-40B4-BE49-F238E27FC236}">
                    <a16:creationId xmlns:a16="http://schemas.microsoft.com/office/drawing/2014/main" id="{24805AB7-9733-0D53-BCA1-E3F84D0A3696}"/>
                  </a:ext>
                </a:extLst>
              </p:cNvPr>
              <p:cNvSpPr/>
              <p:nvPr/>
            </p:nvSpPr>
            <p:spPr>
              <a:xfrm>
                <a:off x="2523112" y="4688365"/>
                <a:ext cx="155447" cy="185656"/>
              </a:xfrm>
              <a:custGeom>
                <a:avLst/>
                <a:gdLst>
                  <a:gd name="connsiteX0" fmla="*/ 42672 w 155447"/>
                  <a:gd name="connsiteY0" fmla="*/ 12954 h 185656"/>
                  <a:gd name="connsiteX1" fmla="*/ 50673 w 155447"/>
                  <a:gd name="connsiteY1" fmla="*/ 0 h 185656"/>
                  <a:gd name="connsiteX2" fmla="*/ 41148 w 155447"/>
                  <a:gd name="connsiteY2" fmla="*/ 15145 h 185656"/>
                  <a:gd name="connsiteX3" fmla="*/ 39624 w 155447"/>
                  <a:gd name="connsiteY3" fmla="*/ 17431 h 185656"/>
                  <a:gd name="connsiteX4" fmla="*/ 36957 w 155447"/>
                  <a:gd name="connsiteY4" fmla="*/ 21622 h 185656"/>
                  <a:gd name="connsiteX5" fmla="*/ 34957 w 155447"/>
                  <a:gd name="connsiteY5" fmla="*/ 24955 h 185656"/>
                  <a:gd name="connsiteX6" fmla="*/ 25908 w 155447"/>
                  <a:gd name="connsiteY6" fmla="*/ 41148 h 185656"/>
                  <a:gd name="connsiteX7" fmla="*/ 20288 w 155447"/>
                  <a:gd name="connsiteY7" fmla="*/ 52768 h 185656"/>
                  <a:gd name="connsiteX8" fmla="*/ 18478 w 155447"/>
                  <a:gd name="connsiteY8" fmla="*/ 56769 h 185656"/>
                  <a:gd name="connsiteX9" fmla="*/ 14097 w 155447"/>
                  <a:gd name="connsiteY9" fmla="*/ 67056 h 185656"/>
                  <a:gd name="connsiteX10" fmla="*/ 10668 w 155447"/>
                  <a:gd name="connsiteY10" fmla="*/ 76581 h 185656"/>
                  <a:gd name="connsiteX11" fmla="*/ 7620 w 155447"/>
                  <a:gd name="connsiteY11" fmla="*/ 86106 h 185656"/>
                  <a:gd name="connsiteX12" fmla="*/ 6286 w 155447"/>
                  <a:gd name="connsiteY12" fmla="*/ 90964 h 185656"/>
                  <a:gd name="connsiteX13" fmla="*/ 3810 w 155447"/>
                  <a:gd name="connsiteY13" fmla="*/ 100489 h 185656"/>
                  <a:gd name="connsiteX14" fmla="*/ 2953 w 155447"/>
                  <a:gd name="connsiteY14" fmla="*/ 105156 h 185656"/>
                  <a:gd name="connsiteX15" fmla="*/ 2191 w 155447"/>
                  <a:gd name="connsiteY15" fmla="*/ 108871 h 185656"/>
                  <a:gd name="connsiteX16" fmla="*/ 0 w 155447"/>
                  <a:gd name="connsiteY16" fmla="*/ 127921 h 185656"/>
                  <a:gd name="connsiteX17" fmla="*/ 0 w 155447"/>
                  <a:gd name="connsiteY17" fmla="*/ 139637 h 185656"/>
                  <a:gd name="connsiteX18" fmla="*/ 0 w 155447"/>
                  <a:gd name="connsiteY18" fmla="*/ 142208 h 185656"/>
                  <a:gd name="connsiteX19" fmla="*/ 0 w 155447"/>
                  <a:gd name="connsiteY19" fmla="*/ 145828 h 185656"/>
                  <a:gd name="connsiteX20" fmla="*/ 476 w 155447"/>
                  <a:gd name="connsiteY20" fmla="*/ 149638 h 185656"/>
                  <a:gd name="connsiteX21" fmla="*/ 2857 w 155447"/>
                  <a:gd name="connsiteY21" fmla="*/ 159829 h 185656"/>
                  <a:gd name="connsiteX22" fmla="*/ 3715 w 155447"/>
                  <a:gd name="connsiteY22" fmla="*/ 162306 h 185656"/>
                  <a:gd name="connsiteX23" fmla="*/ 8096 w 155447"/>
                  <a:gd name="connsiteY23" fmla="*/ 171260 h 185656"/>
                  <a:gd name="connsiteX24" fmla="*/ 9906 w 155447"/>
                  <a:gd name="connsiteY24" fmla="*/ 173641 h 185656"/>
                  <a:gd name="connsiteX25" fmla="*/ 9906 w 155447"/>
                  <a:gd name="connsiteY25" fmla="*/ 174212 h 185656"/>
                  <a:gd name="connsiteX26" fmla="*/ 11335 w 155447"/>
                  <a:gd name="connsiteY26" fmla="*/ 175831 h 185656"/>
                  <a:gd name="connsiteX27" fmla="*/ 19717 w 155447"/>
                  <a:gd name="connsiteY27" fmla="*/ 182404 h 185656"/>
                  <a:gd name="connsiteX28" fmla="*/ 19717 w 155447"/>
                  <a:gd name="connsiteY28" fmla="*/ 182404 h 185656"/>
                  <a:gd name="connsiteX29" fmla="*/ 118586 w 155447"/>
                  <a:gd name="connsiteY29" fmla="*/ 117634 h 185656"/>
                  <a:gd name="connsiteX30" fmla="*/ 131159 w 155447"/>
                  <a:gd name="connsiteY30" fmla="*/ 95726 h 185656"/>
                  <a:gd name="connsiteX31" fmla="*/ 131826 w 155447"/>
                  <a:gd name="connsiteY31" fmla="*/ 94298 h 185656"/>
                  <a:gd name="connsiteX32" fmla="*/ 136493 w 155447"/>
                  <a:gd name="connsiteY32" fmla="*/ 84773 h 185656"/>
                  <a:gd name="connsiteX33" fmla="*/ 150686 w 155447"/>
                  <a:gd name="connsiteY33" fmla="*/ 46101 h 185656"/>
                  <a:gd name="connsiteX34" fmla="*/ 155448 w 155447"/>
                  <a:gd name="connsiteY34" fmla="*/ 13240 h 18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55447" h="185656">
                    <a:moveTo>
                      <a:pt x="42672" y="12954"/>
                    </a:moveTo>
                    <a:lnTo>
                      <a:pt x="50673" y="0"/>
                    </a:lnTo>
                    <a:lnTo>
                      <a:pt x="41148" y="15145"/>
                    </a:lnTo>
                    <a:cubicBezTo>
                      <a:pt x="40576" y="15907"/>
                      <a:pt x="40100" y="16669"/>
                      <a:pt x="39624" y="17431"/>
                    </a:cubicBezTo>
                    <a:lnTo>
                      <a:pt x="36957" y="21622"/>
                    </a:lnTo>
                    <a:cubicBezTo>
                      <a:pt x="36195" y="22669"/>
                      <a:pt x="35528" y="23813"/>
                      <a:pt x="34957" y="24955"/>
                    </a:cubicBezTo>
                    <a:cubicBezTo>
                      <a:pt x="31814" y="30099"/>
                      <a:pt x="28766" y="35528"/>
                      <a:pt x="25908" y="41148"/>
                    </a:cubicBezTo>
                    <a:cubicBezTo>
                      <a:pt x="23908" y="45053"/>
                      <a:pt x="22003" y="48958"/>
                      <a:pt x="20288" y="52768"/>
                    </a:cubicBezTo>
                    <a:cubicBezTo>
                      <a:pt x="19717" y="54102"/>
                      <a:pt x="19145" y="55435"/>
                      <a:pt x="18478" y="56769"/>
                    </a:cubicBezTo>
                    <a:lnTo>
                      <a:pt x="14097" y="67056"/>
                    </a:lnTo>
                    <a:lnTo>
                      <a:pt x="10668" y="76581"/>
                    </a:lnTo>
                    <a:cubicBezTo>
                      <a:pt x="9525" y="79915"/>
                      <a:pt x="8477" y="83153"/>
                      <a:pt x="7620" y="86106"/>
                    </a:cubicBezTo>
                    <a:cubicBezTo>
                      <a:pt x="7048" y="87725"/>
                      <a:pt x="6572" y="89345"/>
                      <a:pt x="6286" y="90964"/>
                    </a:cubicBezTo>
                    <a:cubicBezTo>
                      <a:pt x="5334" y="94202"/>
                      <a:pt x="4477" y="97346"/>
                      <a:pt x="3810" y="100489"/>
                    </a:cubicBezTo>
                    <a:cubicBezTo>
                      <a:pt x="3429" y="102013"/>
                      <a:pt x="3143" y="103632"/>
                      <a:pt x="2953" y="105156"/>
                    </a:cubicBezTo>
                    <a:cubicBezTo>
                      <a:pt x="2572" y="106394"/>
                      <a:pt x="2381" y="107632"/>
                      <a:pt x="2191" y="108871"/>
                    </a:cubicBezTo>
                    <a:cubicBezTo>
                      <a:pt x="1143" y="115252"/>
                      <a:pt x="381" y="121539"/>
                      <a:pt x="0" y="127921"/>
                    </a:cubicBezTo>
                    <a:lnTo>
                      <a:pt x="0" y="139637"/>
                    </a:lnTo>
                    <a:cubicBezTo>
                      <a:pt x="0" y="140494"/>
                      <a:pt x="0" y="141351"/>
                      <a:pt x="0" y="142208"/>
                    </a:cubicBezTo>
                    <a:lnTo>
                      <a:pt x="0" y="145828"/>
                    </a:lnTo>
                    <a:cubicBezTo>
                      <a:pt x="0" y="146971"/>
                      <a:pt x="0" y="148399"/>
                      <a:pt x="476" y="149638"/>
                    </a:cubicBezTo>
                    <a:cubicBezTo>
                      <a:pt x="952" y="153067"/>
                      <a:pt x="1810" y="156496"/>
                      <a:pt x="2857" y="159829"/>
                    </a:cubicBezTo>
                    <a:lnTo>
                      <a:pt x="3715" y="162306"/>
                    </a:lnTo>
                    <a:cubicBezTo>
                      <a:pt x="4858" y="165449"/>
                      <a:pt x="6382" y="168402"/>
                      <a:pt x="8096" y="171260"/>
                    </a:cubicBezTo>
                    <a:cubicBezTo>
                      <a:pt x="8668" y="172117"/>
                      <a:pt x="9239" y="172879"/>
                      <a:pt x="9906" y="173641"/>
                    </a:cubicBezTo>
                    <a:lnTo>
                      <a:pt x="9906" y="174212"/>
                    </a:lnTo>
                    <a:cubicBezTo>
                      <a:pt x="10287" y="174784"/>
                      <a:pt x="10763" y="175355"/>
                      <a:pt x="11335" y="175831"/>
                    </a:cubicBezTo>
                    <a:cubicBezTo>
                      <a:pt x="13716" y="178594"/>
                      <a:pt x="16478" y="180785"/>
                      <a:pt x="19717" y="182404"/>
                    </a:cubicBezTo>
                    <a:lnTo>
                      <a:pt x="19717" y="182404"/>
                    </a:lnTo>
                    <a:cubicBezTo>
                      <a:pt x="45434" y="195358"/>
                      <a:pt x="86392" y="168783"/>
                      <a:pt x="118586" y="117634"/>
                    </a:cubicBezTo>
                    <a:cubicBezTo>
                      <a:pt x="123253" y="110204"/>
                      <a:pt x="127444" y="102870"/>
                      <a:pt x="131159" y="95726"/>
                    </a:cubicBezTo>
                    <a:lnTo>
                      <a:pt x="131826" y="94298"/>
                    </a:lnTo>
                    <a:cubicBezTo>
                      <a:pt x="133445" y="91059"/>
                      <a:pt x="134969" y="87725"/>
                      <a:pt x="136493" y="84773"/>
                    </a:cubicBezTo>
                    <a:cubicBezTo>
                      <a:pt x="142303" y="72295"/>
                      <a:pt x="147066" y="59341"/>
                      <a:pt x="150686" y="46101"/>
                    </a:cubicBezTo>
                    <a:cubicBezTo>
                      <a:pt x="153352" y="35338"/>
                      <a:pt x="154972" y="24289"/>
                      <a:pt x="155448" y="13240"/>
                    </a:cubicBezTo>
                  </a:path>
                </a:pathLst>
              </a:custGeom>
              <a:noFill/>
              <a:ln w="9525" cap="rnd">
                <a:solidFill>
                  <a:schemeClr val="accent6"/>
                </a:solidFill>
                <a:prstDash val="solid"/>
                <a:round/>
              </a:ln>
            </p:spPr>
            <p:txBody>
              <a:bodyPr rtlCol="0" anchor="ctr"/>
              <a:lstStyle/>
              <a:p>
                <a:endParaRPr lang="zh-TW" altLang="en-US"/>
              </a:p>
            </p:txBody>
          </p:sp>
          <p:sp>
            <p:nvSpPr>
              <p:cNvPr id="1041" name="手繪多邊形: 圖案 1040">
                <a:extLst>
                  <a:ext uri="{FF2B5EF4-FFF2-40B4-BE49-F238E27FC236}">
                    <a16:creationId xmlns:a16="http://schemas.microsoft.com/office/drawing/2014/main" id="{78305365-62D0-EB44-DA2C-8EFAC7BCCC2A}"/>
                  </a:ext>
                </a:extLst>
              </p:cNvPr>
              <p:cNvSpPr/>
              <p:nvPr/>
            </p:nvSpPr>
            <p:spPr>
              <a:xfrm>
                <a:off x="2243756" y="4567111"/>
                <a:ext cx="279451" cy="295574"/>
              </a:xfrm>
              <a:custGeom>
                <a:avLst/>
                <a:gdLst>
                  <a:gd name="connsiteX0" fmla="*/ 31039 w 279451"/>
                  <a:gd name="connsiteY0" fmla="*/ 10097 h 295574"/>
                  <a:gd name="connsiteX1" fmla="*/ 41802 w 279451"/>
                  <a:gd name="connsiteY1" fmla="*/ 0 h 295574"/>
                  <a:gd name="connsiteX2" fmla="*/ 30658 w 279451"/>
                  <a:gd name="connsiteY2" fmla="*/ 10573 h 295574"/>
                  <a:gd name="connsiteX3" fmla="*/ 30658 w 279451"/>
                  <a:gd name="connsiteY3" fmla="*/ 10573 h 295574"/>
                  <a:gd name="connsiteX4" fmla="*/ 28467 w 279451"/>
                  <a:gd name="connsiteY4" fmla="*/ 14573 h 295574"/>
                  <a:gd name="connsiteX5" fmla="*/ 22657 w 279451"/>
                  <a:gd name="connsiteY5" fmla="*/ 167735 h 295574"/>
                  <a:gd name="connsiteX6" fmla="*/ 269831 w 279451"/>
                  <a:gd name="connsiteY6" fmla="*/ 295275 h 295574"/>
                  <a:gd name="connsiteX7" fmla="*/ 273641 w 279451"/>
                  <a:gd name="connsiteY7" fmla="*/ 294132 h 295574"/>
                  <a:gd name="connsiteX8" fmla="*/ 272498 w 279451"/>
                  <a:gd name="connsiteY8" fmla="*/ 290322 h 295574"/>
                  <a:gd name="connsiteX9" fmla="*/ 272498 w 279451"/>
                  <a:gd name="connsiteY9" fmla="*/ 290322 h 295574"/>
                  <a:gd name="connsiteX10" fmla="*/ 279451 w 279451"/>
                  <a:gd name="connsiteY10" fmla="*/ 137351 h 295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9451" h="295574">
                    <a:moveTo>
                      <a:pt x="31039" y="10097"/>
                    </a:moveTo>
                    <a:lnTo>
                      <a:pt x="41802" y="0"/>
                    </a:lnTo>
                    <a:lnTo>
                      <a:pt x="30658" y="10573"/>
                    </a:lnTo>
                    <a:lnTo>
                      <a:pt x="30658" y="10573"/>
                    </a:lnTo>
                    <a:cubicBezTo>
                      <a:pt x="29896" y="11906"/>
                      <a:pt x="29134" y="13240"/>
                      <a:pt x="28467" y="14573"/>
                    </a:cubicBezTo>
                    <a:cubicBezTo>
                      <a:pt x="-7156" y="83915"/>
                      <a:pt x="-9633" y="151162"/>
                      <a:pt x="22657" y="167735"/>
                    </a:cubicBezTo>
                    <a:lnTo>
                      <a:pt x="269831" y="295275"/>
                    </a:lnTo>
                    <a:cubicBezTo>
                      <a:pt x="271164" y="295942"/>
                      <a:pt x="272879" y="295466"/>
                      <a:pt x="273641" y="294132"/>
                    </a:cubicBezTo>
                    <a:cubicBezTo>
                      <a:pt x="274403" y="292799"/>
                      <a:pt x="273831" y="291084"/>
                      <a:pt x="272498" y="290322"/>
                    </a:cubicBezTo>
                    <a:lnTo>
                      <a:pt x="272498" y="290322"/>
                    </a:lnTo>
                    <a:cubicBezTo>
                      <a:pt x="243923" y="275558"/>
                      <a:pt x="247161" y="201835"/>
                      <a:pt x="279451" y="137351"/>
                    </a:cubicBezTo>
                  </a:path>
                </a:pathLst>
              </a:custGeom>
              <a:noFill/>
              <a:ln w="9525" cap="rnd">
                <a:solidFill>
                  <a:schemeClr val="accent6"/>
                </a:solidFill>
                <a:prstDash val="solid"/>
                <a:round/>
              </a:ln>
            </p:spPr>
            <p:txBody>
              <a:bodyPr rtlCol="0" anchor="ctr"/>
              <a:lstStyle/>
              <a:p>
                <a:endParaRPr lang="zh-TW" altLang="en-US"/>
              </a:p>
            </p:txBody>
          </p:sp>
          <p:sp>
            <p:nvSpPr>
              <p:cNvPr id="1042" name="手繪多邊形: 圖案 1041">
                <a:extLst>
                  <a:ext uri="{FF2B5EF4-FFF2-40B4-BE49-F238E27FC236}">
                    <a16:creationId xmlns:a16="http://schemas.microsoft.com/office/drawing/2014/main" id="{4C45527B-B660-F973-370E-2C368F9C04C4}"/>
                  </a:ext>
                </a:extLst>
              </p:cNvPr>
              <p:cNvSpPr/>
              <p:nvPr/>
            </p:nvSpPr>
            <p:spPr>
              <a:xfrm>
                <a:off x="2571469" y="4719511"/>
                <a:ext cx="64639" cy="85131"/>
              </a:xfrm>
              <a:custGeom>
                <a:avLst/>
                <a:gdLst>
                  <a:gd name="connsiteX0" fmla="*/ 64610 w 64639"/>
                  <a:gd name="connsiteY0" fmla="*/ 10096 h 85131"/>
                  <a:gd name="connsiteX1" fmla="*/ 64610 w 64639"/>
                  <a:gd name="connsiteY1" fmla="*/ 10096 h 85131"/>
                  <a:gd name="connsiteX2" fmla="*/ 55085 w 64639"/>
                  <a:gd name="connsiteY2" fmla="*/ 49530 h 85131"/>
                  <a:gd name="connsiteX3" fmla="*/ 9174 w 64639"/>
                  <a:gd name="connsiteY3" fmla="*/ 83629 h 85131"/>
                  <a:gd name="connsiteX4" fmla="*/ 10127 w 64639"/>
                  <a:gd name="connsiteY4" fmla="*/ 26479 h 85131"/>
                  <a:gd name="connsiteX5" fmla="*/ 29748 w 64639"/>
                  <a:gd name="connsiteY5" fmla="*/ 0 h 85131"/>
                  <a:gd name="connsiteX6" fmla="*/ 29748 w 64639"/>
                  <a:gd name="connsiteY6" fmla="*/ 0 h 85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639" h="85131">
                    <a:moveTo>
                      <a:pt x="64610" y="10096"/>
                    </a:moveTo>
                    <a:lnTo>
                      <a:pt x="64610" y="10096"/>
                    </a:lnTo>
                    <a:cubicBezTo>
                      <a:pt x="64991" y="23813"/>
                      <a:pt x="61752" y="37433"/>
                      <a:pt x="55085" y="49530"/>
                    </a:cubicBezTo>
                    <a:cubicBezTo>
                      <a:pt x="42036" y="75057"/>
                      <a:pt x="21747" y="90106"/>
                      <a:pt x="9174" y="83629"/>
                    </a:cubicBezTo>
                    <a:cubicBezTo>
                      <a:pt x="-3399" y="77152"/>
                      <a:pt x="-3018" y="52006"/>
                      <a:pt x="10127" y="26479"/>
                    </a:cubicBezTo>
                    <a:cubicBezTo>
                      <a:pt x="14985" y="16478"/>
                      <a:pt x="21652" y="7525"/>
                      <a:pt x="29748" y="0"/>
                    </a:cubicBezTo>
                    <a:lnTo>
                      <a:pt x="29748" y="0"/>
                    </a:lnTo>
                  </a:path>
                </a:pathLst>
              </a:custGeom>
              <a:noFill/>
              <a:ln w="9525" cap="rnd">
                <a:solidFill>
                  <a:schemeClr val="accent6"/>
                </a:solidFill>
                <a:prstDash val="solid"/>
                <a:round/>
              </a:ln>
            </p:spPr>
            <p:txBody>
              <a:bodyPr rtlCol="0" anchor="ctr"/>
              <a:lstStyle/>
              <a:p>
                <a:endParaRPr lang="zh-TW" altLang="en-US"/>
              </a:p>
            </p:txBody>
          </p:sp>
          <p:sp>
            <p:nvSpPr>
              <p:cNvPr id="1043" name="手繪多邊形: 圖案 1042">
                <a:extLst>
                  <a:ext uri="{FF2B5EF4-FFF2-40B4-BE49-F238E27FC236}">
                    <a16:creationId xmlns:a16="http://schemas.microsoft.com/office/drawing/2014/main" id="{0E3BCE79-2927-7D5F-6CED-DAFCA32AA31B}"/>
                  </a:ext>
                </a:extLst>
              </p:cNvPr>
              <p:cNvSpPr/>
              <p:nvPr/>
            </p:nvSpPr>
            <p:spPr>
              <a:xfrm>
                <a:off x="2285462" y="4477114"/>
                <a:ext cx="471923" cy="240027"/>
              </a:xfrm>
              <a:custGeom>
                <a:avLst/>
                <a:gdLst>
                  <a:gd name="connsiteX0" fmla="*/ 120493 w 471923"/>
                  <a:gd name="connsiteY0" fmla="*/ 166197 h 240027"/>
                  <a:gd name="connsiteX1" fmla="*/ 102110 w 471923"/>
                  <a:gd name="connsiteY1" fmla="*/ 156672 h 240027"/>
                  <a:gd name="connsiteX2" fmla="*/ 7527 w 471923"/>
                  <a:gd name="connsiteY2" fmla="*/ 107714 h 240027"/>
                  <a:gd name="connsiteX3" fmla="*/ 6765 w 471923"/>
                  <a:gd name="connsiteY3" fmla="*/ 107047 h 240027"/>
                  <a:gd name="connsiteX4" fmla="*/ 288 w 471923"/>
                  <a:gd name="connsiteY4" fmla="*/ 82092 h 240027"/>
                  <a:gd name="connsiteX5" fmla="*/ 288 w 471923"/>
                  <a:gd name="connsiteY5" fmla="*/ 81615 h 240027"/>
                  <a:gd name="connsiteX6" fmla="*/ 7050 w 471923"/>
                  <a:gd name="connsiteY6" fmla="*/ 59803 h 240027"/>
                  <a:gd name="connsiteX7" fmla="*/ 121350 w 471923"/>
                  <a:gd name="connsiteY7" fmla="*/ 7130 h 240027"/>
                  <a:gd name="connsiteX8" fmla="*/ 122874 w 471923"/>
                  <a:gd name="connsiteY8" fmla="*/ 7987 h 240027"/>
                  <a:gd name="connsiteX9" fmla="*/ 219077 w 471923"/>
                  <a:gd name="connsiteY9" fmla="*/ 57803 h 240027"/>
                  <a:gd name="connsiteX10" fmla="*/ 438819 w 471923"/>
                  <a:gd name="connsiteY10" fmla="*/ 170103 h 240027"/>
                  <a:gd name="connsiteX11" fmla="*/ 463679 w 471923"/>
                  <a:gd name="connsiteY11" fmla="*/ 182771 h 240027"/>
                  <a:gd name="connsiteX12" fmla="*/ 464346 w 471923"/>
                  <a:gd name="connsiteY12" fmla="*/ 182771 h 240027"/>
                  <a:gd name="connsiteX13" fmla="*/ 471870 w 471923"/>
                  <a:gd name="connsiteY13" fmla="*/ 193248 h 240027"/>
                  <a:gd name="connsiteX14" fmla="*/ 463679 w 471923"/>
                  <a:gd name="connsiteY14" fmla="*/ 200487 h 240027"/>
                  <a:gd name="connsiteX15" fmla="*/ 394623 w 471923"/>
                  <a:gd name="connsiteY15" fmla="*/ 221157 h 240027"/>
                  <a:gd name="connsiteX16" fmla="*/ 380145 w 471923"/>
                  <a:gd name="connsiteY16" fmla="*/ 228300 h 240027"/>
                  <a:gd name="connsiteX17" fmla="*/ 366143 w 471923"/>
                  <a:gd name="connsiteY17" fmla="*/ 236301 h 240027"/>
                  <a:gd name="connsiteX18" fmla="*/ 347093 w 471923"/>
                  <a:gd name="connsiteY18" fmla="*/ 238492 h 240027"/>
                  <a:gd name="connsiteX19" fmla="*/ 326900 w 471923"/>
                  <a:gd name="connsiteY19" fmla="*/ 227919 h 240027"/>
                  <a:gd name="connsiteX20" fmla="*/ 307183 w 471923"/>
                  <a:gd name="connsiteY20" fmla="*/ 217442 h 240027"/>
                  <a:gd name="connsiteX21" fmla="*/ 299087 w 471923"/>
                  <a:gd name="connsiteY21" fmla="*/ 213251 h 240027"/>
                  <a:gd name="connsiteX22" fmla="*/ 296896 w 471923"/>
                  <a:gd name="connsiteY22" fmla="*/ 212394 h 240027"/>
                  <a:gd name="connsiteX23" fmla="*/ 294705 w 471923"/>
                  <a:gd name="connsiteY23" fmla="*/ 211822 h 240027"/>
                  <a:gd name="connsiteX24" fmla="*/ 294705 w 471923"/>
                  <a:gd name="connsiteY24" fmla="*/ 211822 h 240027"/>
                  <a:gd name="connsiteX25" fmla="*/ 253843 w 471923"/>
                  <a:gd name="connsiteY25" fmla="*/ 219252 h 240027"/>
                  <a:gd name="connsiteX26" fmla="*/ 251081 w 471923"/>
                  <a:gd name="connsiteY26" fmla="*/ 220490 h 240027"/>
                  <a:gd name="connsiteX27" fmla="*/ 245271 w 471923"/>
                  <a:gd name="connsiteY27" fmla="*/ 222966 h 240027"/>
                  <a:gd name="connsiteX28" fmla="*/ 235746 w 471923"/>
                  <a:gd name="connsiteY28" fmla="*/ 224681 h 240027"/>
                  <a:gd name="connsiteX29" fmla="*/ 176310 w 471923"/>
                  <a:gd name="connsiteY29" fmla="*/ 194963 h 240027"/>
                  <a:gd name="connsiteX30" fmla="*/ 120493 w 471923"/>
                  <a:gd name="connsiteY30" fmla="*/ 166197 h 240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71923" h="240027">
                    <a:moveTo>
                      <a:pt x="120493" y="166197"/>
                    </a:moveTo>
                    <a:lnTo>
                      <a:pt x="102110" y="156672"/>
                    </a:lnTo>
                    <a:lnTo>
                      <a:pt x="7527" y="107714"/>
                    </a:lnTo>
                    <a:cubicBezTo>
                      <a:pt x="7527" y="107714"/>
                      <a:pt x="6955" y="107333"/>
                      <a:pt x="6765" y="107047"/>
                    </a:cubicBezTo>
                    <a:cubicBezTo>
                      <a:pt x="1431" y="99903"/>
                      <a:pt x="-855" y="90950"/>
                      <a:pt x="288" y="82092"/>
                    </a:cubicBezTo>
                    <a:lnTo>
                      <a:pt x="288" y="81615"/>
                    </a:lnTo>
                    <a:cubicBezTo>
                      <a:pt x="1050" y="73995"/>
                      <a:pt x="3336" y="66566"/>
                      <a:pt x="7050" y="59803"/>
                    </a:cubicBezTo>
                    <a:cubicBezTo>
                      <a:pt x="26100" y="22751"/>
                      <a:pt x="76392" y="-16397"/>
                      <a:pt x="121350" y="7130"/>
                    </a:cubicBezTo>
                    <a:lnTo>
                      <a:pt x="122874" y="7987"/>
                    </a:lnTo>
                    <a:cubicBezTo>
                      <a:pt x="132399" y="13226"/>
                      <a:pt x="164784" y="29990"/>
                      <a:pt x="219077" y="57803"/>
                    </a:cubicBezTo>
                    <a:cubicBezTo>
                      <a:pt x="292610" y="95903"/>
                      <a:pt x="388336" y="144385"/>
                      <a:pt x="438819" y="170103"/>
                    </a:cubicBezTo>
                    <a:lnTo>
                      <a:pt x="463679" y="182771"/>
                    </a:lnTo>
                    <a:lnTo>
                      <a:pt x="464346" y="182771"/>
                    </a:lnTo>
                    <a:cubicBezTo>
                      <a:pt x="469584" y="185533"/>
                      <a:pt x="472347" y="189248"/>
                      <a:pt x="471870" y="193248"/>
                    </a:cubicBezTo>
                    <a:cubicBezTo>
                      <a:pt x="470918" y="197154"/>
                      <a:pt x="467679" y="200011"/>
                      <a:pt x="463679" y="200487"/>
                    </a:cubicBezTo>
                    <a:cubicBezTo>
                      <a:pt x="439676" y="203726"/>
                      <a:pt x="416435" y="210679"/>
                      <a:pt x="394623" y="221157"/>
                    </a:cubicBezTo>
                    <a:cubicBezTo>
                      <a:pt x="389955" y="223252"/>
                      <a:pt x="385098" y="225633"/>
                      <a:pt x="380145" y="228300"/>
                    </a:cubicBezTo>
                    <a:cubicBezTo>
                      <a:pt x="375192" y="230967"/>
                      <a:pt x="371382" y="233063"/>
                      <a:pt x="366143" y="236301"/>
                    </a:cubicBezTo>
                    <a:cubicBezTo>
                      <a:pt x="360618" y="240302"/>
                      <a:pt x="353379" y="241159"/>
                      <a:pt x="347093" y="238492"/>
                    </a:cubicBezTo>
                    <a:cubicBezTo>
                      <a:pt x="344521" y="237254"/>
                      <a:pt x="336234" y="232872"/>
                      <a:pt x="326900" y="227919"/>
                    </a:cubicBezTo>
                    <a:lnTo>
                      <a:pt x="307183" y="217442"/>
                    </a:lnTo>
                    <a:lnTo>
                      <a:pt x="299087" y="213251"/>
                    </a:lnTo>
                    <a:cubicBezTo>
                      <a:pt x="298420" y="212775"/>
                      <a:pt x="297658" y="212489"/>
                      <a:pt x="296896" y="212394"/>
                    </a:cubicBezTo>
                    <a:cubicBezTo>
                      <a:pt x="296134" y="212108"/>
                      <a:pt x="295467" y="211917"/>
                      <a:pt x="294705" y="211822"/>
                    </a:cubicBezTo>
                    <a:lnTo>
                      <a:pt x="294705" y="211822"/>
                    </a:lnTo>
                    <a:cubicBezTo>
                      <a:pt x="280704" y="210965"/>
                      <a:pt x="266702" y="213537"/>
                      <a:pt x="253843" y="219252"/>
                    </a:cubicBezTo>
                    <a:lnTo>
                      <a:pt x="251081" y="220490"/>
                    </a:lnTo>
                    <a:lnTo>
                      <a:pt x="245271" y="222966"/>
                    </a:lnTo>
                    <a:cubicBezTo>
                      <a:pt x="242318" y="224490"/>
                      <a:pt x="238984" y="225062"/>
                      <a:pt x="235746" y="224681"/>
                    </a:cubicBezTo>
                    <a:cubicBezTo>
                      <a:pt x="234888" y="224681"/>
                      <a:pt x="233555" y="224681"/>
                      <a:pt x="176310" y="194963"/>
                    </a:cubicBezTo>
                    <a:lnTo>
                      <a:pt x="120493" y="166197"/>
                    </a:lnTo>
                    <a:close/>
                  </a:path>
                </a:pathLst>
              </a:custGeom>
              <a:noFill/>
              <a:ln w="9525" cap="rnd">
                <a:solidFill>
                  <a:schemeClr val="accent6"/>
                </a:solidFill>
                <a:prstDash val="solid"/>
                <a:round/>
              </a:ln>
            </p:spPr>
            <p:txBody>
              <a:bodyPr rtlCol="0" anchor="ctr"/>
              <a:lstStyle/>
              <a:p>
                <a:endParaRPr lang="zh-TW" altLang="en-US"/>
              </a:p>
            </p:txBody>
          </p:sp>
          <p:sp>
            <p:nvSpPr>
              <p:cNvPr id="1044" name="手繪多邊形: 圖案 1043">
                <a:extLst>
                  <a:ext uri="{FF2B5EF4-FFF2-40B4-BE49-F238E27FC236}">
                    <a16:creationId xmlns:a16="http://schemas.microsoft.com/office/drawing/2014/main" id="{089D299F-C76A-380D-D17A-FC36F0CD00AE}"/>
                  </a:ext>
                </a:extLst>
              </p:cNvPr>
              <p:cNvSpPr/>
              <p:nvPr/>
            </p:nvSpPr>
            <p:spPr>
              <a:xfrm>
                <a:off x="2674941" y="4665028"/>
                <a:ext cx="114598" cy="89249"/>
              </a:xfrm>
              <a:custGeom>
                <a:avLst/>
                <a:gdLst>
                  <a:gd name="connsiteX0" fmla="*/ 0 w 114598"/>
                  <a:gd name="connsiteY0" fmla="*/ 73533 h 89249"/>
                  <a:gd name="connsiteX1" fmla="*/ 19050 w 114598"/>
                  <a:gd name="connsiteY1" fmla="*/ 83915 h 89249"/>
                  <a:gd name="connsiteX2" fmla="*/ 32480 w 114598"/>
                  <a:gd name="connsiteY2" fmla="*/ 89249 h 89249"/>
                  <a:gd name="connsiteX3" fmla="*/ 90297 w 114598"/>
                  <a:gd name="connsiteY3" fmla="*/ 57055 h 89249"/>
                  <a:gd name="connsiteX4" fmla="*/ 113538 w 114598"/>
                  <a:gd name="connsiteY4" fmla="*/ 21431 h 89249"/>
                  <a:gd name="connsiteX5" fmla="*/ 83153 w 114598"/>
                  <a:gd name="connsiteY5" fmla="*/ 0 h 89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598" h="89249">
                    <a:moveTo>
                      <a:pt x="0" y="73533"/>
                    </a:moveTo>
                    <a:cubicBezTo>
                      <a:pt x="4191" y="76009"/>
                      <a:pt x="10097" y="79534"/>
                      <a:pt x="19050" y="83915"/>
                    </a:cubicBezTo>
                    <a:cubicBezTo>
                      <a:pt x="23241" y="86392"/>
                      <a:pt x="27718" y="88202"/>
                      <a:pt x="32480" y="89249"/>
                    </a:cubicBezTo>
                    <a:cubicBezTo>
                      <a:pt x="39243" y="89249"/>
                      <a:pt x="71818" y="70199"/>
                      <a:pt x="90297" y="57055"/>
                    </a:cubicBezTo>
                    <a:cubicBezTo>
                      <a:pt x="113919" y="39815"/>
                      <a:pt x="116681" y="30671"/>
                      <a:pt x="113538" y="21431"/>
                    </a:cubicBezTo>
                    <a:cubicBezTo>
                      <a:pt x="111443" y="15240"/>
                      <a:pt x="95345" y="6286"/>
                      <a:pt x="83153" y="0"/>
                    </a:cubicBezTo>
                  </a:path>
                </a:pathLst>
              </a:custGeom>
              <a:noFill/>
              <a:ln w="9525" cap="rnd">
                <a:solidFill>
                  <a:schemeClr val="accent6"/>
                </a:solidFill>
                <a:prstDash val="solid"/>
                <a:round/>
              </a:ln>
            </p:spPr>
            <p:txBody>
              <a:bodyPr rtlCol="0" anchor="ctr"/>
              <a:lstStyle/>
              <a:p>
                <a:endParaRPr lang="zh-TW" altLang="en-US"/>
              </a:p>
            </p:txBody>
          </p:sp>
          <p:sp>
            <p:nvSpPr>
              <p:cNvPr id="1045" name="手繪多邊形: 圖案 1044">
                <a:extLst>
                  <a:ext uri="{FF2B5EF4-FFF2-40B4-BE49-F238E27FC236}">
                    <a16:creationId xmlns:a16="http://schemas.microsoft.com/office/drawing/2014/main" id="{7FFFB74D-B7D6-D280-16DA-CDEFC4FEBCE3}"/>
                  </a:ext>
                </a:extLst>
              </p:cNvPr>
              <p:cNvSpPr/>
              <p:nvPr/>
            </p:nvSpPr>
            <p:spPr>
              <a:xfrm>
                <a:off x="2120300" y="4692270"/>
                <a:ext cx="281558" cy="168116"/>
              </a:xfrm>
              <a:custGeom>
                <a:avLst/>
                <a:gdLst>
                  <a:gd name="connsiteX0" fmla="*/ 161830 w 281558"/>
                  <a:gd name="connsiteY0" fmla="*/ 54293 h 168116"/>
                  <a:gd name="connsiteX1" fmla="*/ 43434 w 281558"/>
                  <a:gd name="connsiteY1" fmla="*/ 54293 h 168116"/>
                  <a:gd name="connsiteX2" fmla="*/ 43434 w 281558"/>
                  <a:gd name="connsiteY2" fmla="*/ 2762 h 168116"/>
                  <a:gd name="connsiteX3" fmla="*/ 40767 w 281558"/>
                  <a:gd name="connsiteY3" fmla="*/ 0 h 168116"/>
                  <a:gd name="connsiteX4" fmla="*/ 2667 w 281558"/>
                  <a:gd name="connsiteY4" fmla="*/ 0 h 168116"/>
                  <a:gd name="connsiteX5" fmla="*/ 0 w 281558"/>
                  <a:gd name="connsiteY5" fmla="*/ 2667 h 168116"/>
                  <a:gd name="connsiteX6" fmla="*/ 0 w 281558"/>
                  <a:gd name="connsiteY6" fmla="*/ 2762 h 168116"/>
                  <a:gd name="connsiteX7" fmla="*/ 0 w 281558"/>
                  <a:gd name="connsiteY7" fmla="*/ 165449 h 168116"/>
                  <a:gd name="connsiteX8" fmla="*/ 2477 w 281558"/>
                  <a:gd name="connsiteY8" fmla="*/ 168116 h 168116"/>
                  <a:gd name="connsiteX9" fmla="*/ 2667 w 281558"/>
                  <a:gd name="connsiteY9" fmla="*/ 168116 h 168116"/>
                  <a:gd name="connsiteX10" fmla="*/ 40767 w 281558"/>
                  <a:gd name="connsiteY10" fmla="*/ 168116 h 168116"/>
                  <a:gd name="connsiteX11" fmla="*/ 43434 w 281558"/>
                  <a:gd name="connsiteY11" fmla="*/ 165449 h 168116"/>
                  <a:gd name="connsiteX12" fmla="*/ 43434 w 281558"/>
                  <a:gd name="connsiteY12" fmla="*/ 113919 h 168116"/>
                  <a:gd name="connsiteX13" fmla="*/ 281559 w 281558"/>
                  <a:gd name="connsiteY13" fmla="*/ 113919 h 16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1558" h="168116">
                    <a:moveTo>
                      <a:pt x="161830" y="54293"/>
                    </a:moveTo>
                    <a:lnTo>
                      <a:pt x="43434" y="54293"/>
                    </a:lnTo>
                    <a:lnTo>
                      <a:pt x="43434" y="2762"/>
                    </a:lnTo>
                    <a:cubicBezTo>
                      <a:pt x="43434" y="1238"/>
                      <a:pt x="42291" y="95"/>
                      <a:pt x="40767" y="0"/>
                    </a:cubicBezTo>
                    <a:lnTo>
                      <a:pt x="2667" y="0"/>
                    </a:lnTo>
                    <a:cubicBezTo>
                      <a:pt x="1238" y="0"/>
                      <a:pt x="0" y="1238"/>
                      <a:pt x="0" y="2667"/>
                    </a:cubicBezTo>
                    <a:cubicBezTo>
                      <a:pt x="0" y="2667"/>
                      <a:pt x="0" y="2667"/>
                      <a:pt x="0" y="2762"/>
                    </a:cubicBezTo>
                    <a:lnTo>
                      <a:pt x="0" y="165449"/>
                    </a:lnTo>
                    <a:cubicBezTo>
                      <a:pt x="0" y="166878"/>
                      <a:pt x="1048" y="168021"/>
                      <a:pt x="2477" y="168116"/>
                    </a:cubicBezTo>
                    <a:cubicBezTo>
                      <a:pt x="2477" y="168116"/>
                      <a:pt x="2572" y="168116"/>
                      <a:pt x="2667" y="168116"/>
                    </a:cubicBezTo>
                    <a:lnTo>
                      <a:pt x="40767" y="168116"/>
                    </a:lnTo>
                    <a:cubicBezTo>
                      <a:pt x="42196" y="168116"/>
                      <a:pt x="43434" y="166878"/>
                      <a:pt x="43434" y="165449"/>
                    </a:cubicBezTo>
                    <a:lnTo>
                      <a:pt x="43434" y="113919"/>
                    </a:lnTo>
                    <a:lnTo>
                      <a:pt x="281559" y="113919"/>
                    </a:lnTo>
                  </a:path>
                </a:pathLst>
              </a:custGeom>
              <a:noFill/>
              <a:ln w="9525" cap="rnd">
                <a:solidFill>
                  <a:schemeClr val="accent6"/>
                </a:solidFill>
                <a:prstDash val="solid"/>
                <a:round/>
              </a:ln>
            </p:spPr>
            <p:txBody>
              <a:bodyPr rtlCol="0" anchor="ctr"/>
              <a:lstStyle/>
              <a:p>
                <a:endParaRPr lang="zh-TW" altLang="en-US"/>
              </a:p>
            </p:txBody>
          </p:sp>
        </p:grpSp>
      </p:grpSp>
      <p:grpSp>
        <p:nvGrpSpPr>
          <p:cNvPr id="1059" name="群組 1058">
            <a:extLst>
              <a:ext uri="{FF2B5EF4-FFF2-40B4-BE49-F238E27FC236}">
                <a16:creationId xmlns:a16="http://schemas.microsoft.com/office/drawing/2014/main" id="{2401005D-900F-5760-F3CD-DACD10863D2C}"/>
              </a:ext>
            </a:extLst>
          </p:cNvPr>
          <p:cNvGrpSpPr/>
          <p:nvPr/>
        </p:nvGrpSpPr>
        <p:grpSpPr>
          <a:xfrm>
            <a:off x="3081256" y="4407921"/>
            <a:ext cx="478588" cy="424479"/>
            <a:chOff x="2411868" y="4169794"/>
            <a:chExt cx="714154" cy="633412"/>
          </a:xfrm>
        </p:grpSpPr>
        <p:grpSp>
          <p:nvGrpSpPr>
            <p:cNvPr id="1057" name="群組 1056">
              <a:extLst>
                <a:ext uri="{FF2B5EF4-FFF2-40B4-BE49-F238E27FC236}">
                  <a16:creationId xmlns:a16="http://schemas.microsoft.com/office/drawing/2014/main" id="{DF7878E1-6045-6BEF-C696-DF2AE0E922F8}"/>
                </a:ext>
              </a:extLst>
            </p:cNvPr>
            <p:cNvGrpSpPr/>
            <p:nvPr/>
          </p:nvGrpSpPr>
          <p:grpSpPr>
            <a:xfrm>
              <a:off x="2538360" y="4273807"/>
              <a:ext cx="459581" cy="422719"/>
              <a:chOff x="2538360" y="4273807"/>
              <a:chExt cx="459581" cy="422719"/>
            </a:xfrm>
          </p:grpSpPr>
          <p:sp>
            <p:nvSpPr>
              <p:cNvPr id="1051" name="手繪多邊形: 圖案 1050">
                <a:extLst>
                  <a:ext uri="{FF2B5EF4-FFF2-40B4-BE49-F238E27FC236}">
                    <a16:creationId xmlns:a16="http://schemas.microsoft.com/office/drawing/2014/main" id="{41137AD8-F1D5-D507-E898-255FBCB73AF9}"/>
                  </a:ext>
                </a:extLst>
              </p:cNvPr>
              <p:cNvSpPr/>
              <p:nvPr/>
            </p:nvSpPr>
            <p:spPr>
              <a:xfrm>
                <a:off x="2663328" y="4273807"/>
                <a:ext cx="209550" cy="209549"/>
              </a:xfrm>
              <a:custGeom>
                <a:avLst/>
                <a:gdLst>
                  <a:gd name="connsiteX0" fmla="*/ 104775 w 209550"/>
                  <a:gd name="connsiteY0" fmla="*/ 209550 h 209549"/>
                  <a:gd name="connsiteX1" fmla="*/ 0 w 209550"/>
                  <a:gd name="connsiteY1" fmla="*/ 104775 h 209549"/>
                  <a:gd name="connsiteX2" fmla="*/ 104775 w 209550"/>
                  <a:gd name="connsiteY2" fmla="*/ 0 h 209549"/>
                  <a:gd name="connsiteX3" fmla="*/ 209550 w 209550"/>
                  <a:gd name="connsiteY3" fmla="*/ 104775 h 209549"/>
                  <a:gd name="connsiteX4" fmla="*/ 104775 w 209550"/>
                  <a:gd name="connsiteY4" fmla="*/ 209550 h 209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550" h="209549">
                    <a:moveTo>
                      <a:pt x="104775" y="209550"/>
                    </a:moveTo>
                    <a:cubicBezTo>
                      <a:pt x="46863" y="209550"/>
                      <a:pt x="0" y="162687"/>
                      <a:pt x="0" y="104775"/>
                    </a:cubicBezTo>
                    <a:cubicBezTo>
                      <a:pt x="0" y="46863"/>
                      <a:pt x="46863" y="0"/>
                      <a:pt x="104775" y="0"/>
                    </a:cubicBezTo>
                    <a:cubicBezTo>
                      <a:pt x="162687" y="0"/>
                      <a:pt x="209550" y="46863"/>
                      <a:pt x="209550" y="104775"/>
                    </a:cubicBezTo>
                    <a:cubicBezTo>
                      <a:pt x="209550" y="162687"/>
                      <a:pt x="162687" y="209550"/>
                      <a:pt x="104775" y="209550"/>
                    </a:cubicBezTo>
                    <a:close/>
                  </a:path>
                </a:pathLst>
              </a:custGeom>
              <a:noFill/>
              <a:ln w="9525" cap="rnd">
                <a:solidFill>
                  <a:schemeClr val="accent6"/>
                </a:solidFill>
                <a:prstDash val="solid"/>
                <a:round/>
              </a:ln>
            </p:spPr>
            <p:txBody>
              <a:bodyPr rtlCol="0" anchor="ctr"/>
              <a:lstStyle/>
              <a:p>
                <a:endParaRPr lang="zh-TW" altLang="en-US"/>
              </a:p>
            </p:txBody>
          </p:sp>
          <p:sp>
            <p:nvSpPr>
              <p:cNvPr id="1052" name="手繪多邊形: 圖案 1051">
                <a:extLst>
                  <a:ext uri="{FF2B5EF4-FFF2-40B4-BE49-F238E27FC236}">
                    <a16:creationId xmlns:a16="http://schemas.microsoft.com/office/drawing/2014/main" id="{0661C3DF-C27A-6D18-C64C-D402E87C1842}"/>
                  </a:ext>
                </a:extLst>
              </p:cNvPr>
              <p:cNvSpPr/>
              <p:nvPr/>
            </p:nvSpPr>
            <p:spPr>
              <a:xfrm>
                <a:off x="2538360" y="4525076"/>
                <a:ext cx="459581" cy="171450"/>
              </a:xfrm>
              <a:custGeom>
                <a:avLst/>
                <a:gdLst>
                  <a:gd name="connsiteX0" fmla="*/ 0 w 459581"/>
                  <a:gd name="connsiteY0" fmla="*/ 171450 h 171450"/>
                  <a:gd name="connsiteX1" fmla="*/ 0 w 459581"/>
                  <a:gd name="connsiteY1" fmla="*/ 125349 h 171450"/>
                  <a:gd name="connsiteX2" fmla="*/ 124968 w 459581"/>
                  <a:gd name="connsiteY2" fmla="*/ 0 h 171450"/>
                  <a:gd name="connsiteX3" fmla="*/ 334518 w 459581"/>
                  <a:gd name="connsiteY3" fmla="*/ 0 h 171450"/>
                  <a:gd name="connsiteX4" fmla="*/ 459581 w 459581"/>
                  <a:gd name="connsiteY4" fmla="*/ 125349 h 171450"/>
                  <a:gd name="connsiteX5" fmla="*/ 459581 w 459581"/>
                  <a:gd name="connsiteY5" fmla="*/ 171450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581" h="171450">
                    <a:moveTo>
                      <a:pt x="0" y="171450"/>
                    </a:moveTo>
                    <a:lnTo>
                      <a:pt x="0" y="125349"/>
                    </a:lnTo>
                    <a:cubicBezTo>
                      <a:pt x="0" y="56293"/>
                      <a:pt x="55912" y="286"/>
                      <a:pt x="124968" y="0"/>
                    </a:cubicBezTo>
                    <a:lnTo>
                      <a:pt x="334518" y="0"/>
                    </a:lnTo>
                    <a:cubicBezTo>
                      <a:pt x="403574" y="191"/>
                      <a:pt x="459486" y="56293"/>
                      <a:pt x="459581" y="125349"/>
                    </a:cubicBezTo>
                    <a:lnTo>
                      <a:pt x="459581" y="171450"/>
                    </a:lnTo>
                  </a:path>
                </a:pathLst>
              </a:custGeom>
              <a:noFill/>
              <a:ln w="9525" cap="rnd">
                <a:solidFill>
                  <a:schemeClr val="accent6"/>
                </a:solidFill>
                <a:prstDash val="solid"/>
                <a:round/>
              </a:ln>
            </p:spPr>
            <p:txBody>
              <a:bodyPr rtlCol="0" anchor="ctr"/>
              <a:lstStyle/>
              <a:p>
                <a:endParaRPr lang="zh-TW" altLang="en-US"/>
              </a:p>
            </p:txBody>
          </p:sp>
        </p:grpSp>
        <p:grpSp>
          <p:nvGrpSpPr>
            <p:cNvPr id="1058" name="群組 1057">
              <a:extLst>
                <a:ext uri="{FF2B5EF4-FFF2-40B4-BE49-F238E27FC236}">
                  <a16:creationId xmlns:a16="http://schemas.microsoft.com/office/drawing/2014/main" id="{79D8078F-B13B-187C-411D-28CB948ED7BE}"/>
                </a:ext>
              </a:extLst>
            </p:cNvPr>
            <p:cNvGrpSpPr/>
            <p:nvPr/>
          </p:nvGrpSpPr>
          <p:grpSpPr>
            <a:xfrm>
              <a:off x="2411868" y="4169794"/>
              <a:ext cx="714154" cy="633412"/>
              <a:chOff x="2411868" y="4169794"/>
              <a:chExt cx="714154" cy="633412"/>
            </a:xfrm>
          </p:grpSpPr>
          <p:sp>
            <p:nvSpPr>
              <p:cNvPr id="1053" name="手繪多邊形: 圖案 1052">
                <a:extLst>
                  <a:ext uri="{FF2B5EF4-FFF2-40B4-BE49-F238E27FC236}">
                    <a16:creationId xmlns:a16="http://schemas.microsoft.com/office/drawing/2014/main" id="{0EADFDD1-2C2A-F2D6-8586-E9C8D2F13BE5}"/>
                  </a:ext>
                </a:extLst>
              </p:cNvPr>
              <p:cNvSpPr/>
              <p:nvPr/>
            </p:nvSpPr>
            <p:spPr>
              <a:xfrm>
                <a:off x="2859227" y="4576607"/>
                <a:ext cx="266795" cy="225266"/>
              </a:xfrm>
              <a:custGeom>
                <a:avLst/>
                <a:gdLst>
                  <a:gd name="connsiteX0" fmla="*/ 0 w 266795"/>
                  <a:gd name="connsiteY0" fmla="*/ 225266 h 225266"/>
                  <a:gd name="connsiteX1" fmla="*/ 186595 w 266795"/>
                  <a:gd name="connsiteY1" fmla="*/ 225266 h 225266"/>
                  <a:gd name="connsiteX2" fmla="*/ 266795 w 266795"/>
                  <a:gd name="connsiteY2" fmla="*/ 145066 h 225266"/>
                  <a:gd name="connsiteX3" fmla="*/ 266795 w 266795"/>
                  <a:gd name="connsiteY3" fmla="*/ 0 h 225266"/>
                </a:gdLst>
                <a:ahLst/>
                <a:cxnLst>
                  <a:cxn ang="0">
                    <a:pos x="connsiteX0" y="connsiteY0"/>
                  </a:cxn>
                  <a:cxn ang="0">
                    <a:pos x="connsiteX1" y="connsiteY1"/>
                  </a:cxn>
                  <a:cxn ang="0">
                    <a:pos x="connsiteX2" y="connsiteY2"/>
                  </a:cxn>
                  <a:cxn ang="0">
                    <a:pos x="connsiteX3" y="connsiteY3"/>
                  </a:cxn>
                </a:cxnLst>
                <a:rect l="l" t="t" r="r" b="b"/>
                <a:pathLst>
                  <a:path w="266795" h="225266">
                    <a:moveTo>
                      <a:pt x="0" y="225266"/>
                    </a:moveTo>
                    <a:lnTo>
                      <a:pt x="186595" y="225266"/>
                    </a:lnTo>
                    <a:cubicBezTo>
                      <a:pt x="230886" y="225266"/>
                      <a:pt x="266795" y="189357"/>
                      <a:pt x="266795" y="145066"/>
                    </a:cubicBezTo>
                    <a:lnTo>
                      <a:pt x="266795" y="0"/>
                    </a:lnTo>
                  </a:path>
                </a:pathLst>
              </a:custGeom>
              <a:noFill/>
              <a:ln w="9525" cap="rnd">
                <a:solidFill>
                  <a:srgbClr val="80FCFF"/>
                </a:solidFill>
                <a:prstDash val="solid"/>
                <a:round/>
              </a:ln>
            </p:spPr>
            <p:txBody>
              <a:bodyPr rtlCol="0" anchor="ctr"/>
              <a:lstStyle/>
              <a:p>
                <a:endParaRPr lang="zh-TW" altLang="en-US"/>
              </a:p>
            </p:txBody>
          </p:sp>
          <p:sp>
            <p:nvSpPr>
              <p:cNvPr id="1054" name="手繪多邊形: 圖案 1053">
                <a:extLst>
                  <a:ext uri="{FF2B5EF4-FFF2-40B4-BE49-F238E27FC236}">
                    <a16:creationId xmlns:a16="http://schemas.microsoft.com/office/drawing/2014/main" id="{558AE18C-06C2-AED7-D92F-17B553FF0216}"/>
                  </a:ext>
                </a:extLst>
              </p:cNvPr>
              <p:cNvSpPr/>
              <p:nvPr/>
            </p:nvSpPr>
            <p:spPr>
              <a:xfrm>
                <a:off x="2851828" y="4169794"/>
                <a:ext cx="266795" cy="225266"/>
              </a:xfrm>
              <a:custGeom>
                <a:avLst/>
                <a:gdLst>
                  <a:gd name="connsiteX0" fmla="*/ 266795 w 266795"/>
                  <a:gd name="connsiteY0" fmla="*/ 225266 h 225266"/>
                  <a:gd name="connsiteX1" fmla="*/ 266795 w 266795"/>
                  <a:gd name="connsiteY1" fmla="*/ 80201 h 225266"/>
                  <a:gd name="connsiteX2" fmla="*/ 186595 w 266795"/>
                  <a:gd name="connsiteY2" fmla="*/ 0 h 225266"/>
                  <a:gd name="connsiteX3" fmla="*/ 0 w 266795"/>
                  <a:gd name="connsiteY3" fmla="*/ 0 h 225266"/>
                </a:gdLst>
                <a:ahLst/>
                <a:cxnLst>
                  <a:cxn ang="0">
                    <a:pos x="connsiteX0" y="connsiteY0"/>
                  </a:cxn>
                  <a:cxn ang="0">
                    <a:pos x="connsiteX1" y="connsiteY1"/>
                  </a:cxn>
                  <a:cxn ang="0">
                    <a:pos x="connsiteX2" y="connsiteY2"/>
                  </a:cxn>
                  <a:cxn ang="0">
                    <a:pos x="connsiteX3" y="connsiteY3"/>
                  </a:cxn>
                </a:cxnLst>
                <a:rect l="l" t="t" r="r" b="b"/>
                <a:pathLst>
                  <a:path w="266795" h="225266">
                    <a:moveTo>
                      <a:pt x="266795" y="225266"/>
                    </a:moveTo>
                    <a:lnTo>
                      <a:pt x="266795" y="80201"/>
                    </a:lnTo>
                    <a:cubicBezTo>
                      <a:pt x="266795" y="35909"/>
                      <a:pt x="230886" y="0"/>
                      <a:pt x="186595" y="0"/>
                    </a:cubicBezTo>
                    <a:lnTo>
                      <a:pt x="0" y="0"/>
                    </a:lnTo>
                  </a:path>
                </a:pathLst>
              </a:custGeom>
              <a:noFill/>
              <a:ln w="9525" cap="rnd">
                <a:solidFill>
                  <a:srgbClr val="80FCFF"/>
                </a:solidFill>
                <a:prstDash val="solid"/>
                <a:round/>
              </a:ln>
            </p:spPr>
            <p:txBody>
              <a:bodyPr rtlCol="0" anchor="ctr"/>
              <a:lstStyle/>
              <a:p>
                <a:endParaRPr lang="zh-TW" altLang="en-US"/>
              </a:p>
            </p:txBody>
          </p:sp>
          <p:sp>
            <p:nvSpPr>
              <p:cNvPr id="1055" name="手繪多邊形: 圖案 1054">
                <a:extLst>
                  <a:ext uri="{FF2B5EF4-FFF2-40B4-BE49-F238E27FC236}">
                    <a16:creationId xmlns:a16="http://schemas.microsoft.com/office/drawing/2014/main" id="{EC82688B-66EE-ADD1-6965-9B9EFB35858A}"/>
                  </a:ext>
                </a:extLst>
              </p:cNvPr>
              <p:cNvSpPr/>
              <p:nvPr/>
            </p:nvSpPr>
            <p:spPr>
              <a:xfrm>
                <a:off x="2411868" y="4576607"/>
                <a:ext cx="251459" cy="226599"/>
              </a:xfrm>
              <a:custGeom>
                <a:avLst/>
                <a:gdLst>
                  <a:gd name="connsiteX0" fmla="*/ 0 w 251459"/>
                  <a:gd name="connsiteY0" fmla="*/ 0 h 226599"/>
                  <a:gd name="connsiteX1" fmla="*/ 0 w 251459"/>
                  <a:gd name="connsiteY1" fmla="*/ 146399 h 226599"/>
                  <a:gd name="connsiteX2" fmla="*/ 80010 w 251459"/>
                  <a:gd name="connsiteY2" fmla="*/ 226600 h 226599"/>
                  <a:gd name="connsiteX3" fmla="*/ 251460 w 251459"/>
                  <a:gd name="connsiteY3" fmla="*/ 226600 h 226599"/>
                </a:gdLst>
                <a:ahLst/>
                <a:cxnLst>
                  <a:cxn ang="0">
                    <a:pos x="connsiteX0" y="connsiteY0"/>
                  </a:cxn>
                  <a:cxn ang="0">
                    <a:pos x="connsiteX1" y="connsiteY1"/>
                  </a:cxn>
                  <a:cxn ang="0">
                    <a:pos x="connsiteX2" y="connsiteY2"/>
                  </a:cxn>
                  <a:cxn ang="0">
                    <a:pos x="connsiteX3" y="connsiteY3"/>
                  </a:cxn>
                </a:cxnLst>
                <a:rect l="l" t="t" r="r" b="b"/>
                <a:pathLst>
                  <a:path w="251459" h="226599">
                    <a:moveTo>
                      <a:pt x="0" y="0"/>
                    </a:moveTo>
                    <a:lnTo>
                      <a:pt x="0" y="146399"/>
                    </a:lnTo>
                    <a:cubicBezTo>
                      <a:pt x="0" y="190595"/>
                      <a:pt x="35814" y="226504"/>
                      <a:pt x="80010" y="226600"/>
                    </a:cubicBezTo>
                    <a:lnTo>
                      <a:pt x="251460" y="226600"/>
                    </a:lnTo>
                  </a:path>
                </a:pathLst>
              </a:custGeom>
              <a:noFill/>
              <a:ln w="9525" cap="rnd">
                <a:solidFill>
                  <a:srgbClr val="80FCFF"/>
                </a:solidFill>
                <a:prstDash val="solid"/>
                <a:round/>
              </a:ln>
            </p:spPr>
            <p:txBody>
              <a:bodyPr rtlCol="0" anchor="ctr"/>
              <a:lstStyle/>
              <a:p>
                <a:endParaRPr lang="zh-TW" altLang="en-US"/>
              </a:p>
            </p:txBody>
          </p:sp>
          <p:sp>
            <p:nvSpPr>
              <p:cNvPr id="1056" name="手繪多邊形: 圖案 1055">
                <a:extLst>
                  <a:ext uri="{FF2B5EF4-FFF2-40B4-BE49-F238E27FC236}">
                    <a16:creationId xmlns:a16="http://schemas.microsoft.com/office/drawing/2014/main" id="{15EDF1F2-6685-AE48-1B30-2541F0F27420}"/>
                  </a:ext>
                </a:extLst>
              </p:cNvPr>
              <p:cNvSpPr/>
              <p:nvPr/>
            </p:nvSpPr>
            <p:spPr>
              <a:xfrm>
                <a:off x="2411868" y="4171223"/>
                <a:ext cx="251459" cy="223837"/>
              </a:xfrm>
              <a:custGeom>
                <a:avLst/>
                <a:gdLst>
                  <a:gd name="connsiteX0" fmla="*/ 251460 w 251459"/>
                  <a:gd name="connsiteY0" fmla="*/ 0 h 223837"/>
                  <a:gd name="connsiteX1" fmla="*/ 80010 w 251459"/>
                  <a:gd name="connsiteY1" fmla="*/ 0 h 223837"/>
                  <a:gd name="connsiteX2" fmla="*/ 0 w 251459"/>
                  <a:gd name="connsiteY2" fmla="*/ 80201 h 223837"/>
                  <a:gd name="connsiteX3" fmla="*/ 0 w 251459"/>
                  <a:gd name="connsiteY3" fmla="*/ 223838 h 223837"/>
                </a:gdLst>
                <a:ahLst/>
                <a:cxnLst>
                  <a:cxn ang="0">
                    <a:pos x="connsiteX0" y="connsiteY0"/>
                  </a:cxn>
                  <a:cxn ang="0">
                    <a:pos x="connsiteX1" y="connsiteY1"/>
                  </a:cxn>
                  <a:cxn ang="0">
                    <a:pos x="connsiteX2" y="connsiteY2"/>
                  </a:cxn>
                  <a:cxn ang="0">
                    <a:pos x="connsiteX3" y="connsiteY3"/>
                  </a:cxn>
                </a:cxnLst>
                <a:rect l="l" t="t" r="r" b="b"/>
                <a:pathLst>
                  <a:path w="251459" h="223837">
                    <a:moveTo>
                      <a:pt x="251460" y="0"/>
                    </a:moveTo>
                    <a:lnTo>
                      <a:pt x="80010" y="0"/>
                    </a:lnTo>
                    <a:cubicBezTo>
                      <a:pt x="35814" y="95"/>
                      <a:pt x="0" y="36005"/>
                      <a:pt x="0" y="80201"/>
                    </a:cubicBezTo>
                    <a:lnTo>
                      <a:pt x="0" y="223838"/>
                    </a:lnTo>
                  </a:path>
                </a:pathLst>
              </a:custGeom>
              <a:noFill/>
              <a:ln w="9525" cap="rnd">
                <a:solidFill>
                  <a:srgbClr val="80FCFF"/>
                </a:solidFill>
                <a:prstDash val="solid"/>
                <a:round/>
              </a:ln>
            </p:spPr>
            <p:txBody>
              <a:bodyPr rtlCol="0" anchor="ctr"/>
              <a:lstStyle/>
              <a:p>
                <a:endParaRPr lang="zh-TW" altLang="en-US"/>
              </a:p>
            </p:txBody>
          </p:sp>
        </p:grpSp>
      </p:grpSp>
      <p:grpSp>
        <p:nvGrpSpPr>
          <p:cNvPr id="1098" name="群組 1097">
            <a:extLst>
              <a:ext uri="{FF2B5EF4-FFF2-40B4-BE49-F238E27FC236}">
                <a16:creationId xmlns:a16="http://schemas.microsoft.com/office/drawing/2014/main" id="{3C9A9457-44A9-E85B-3A44-640695042245}"/>
              </a:ext>
            </a:extLst>
          </p:cNvPr>
          <p:cNvGrpSpPr/>
          <p:nvPr/>
        </p:nvGrpSpPr>
        <p:grpSpPr>
          <a:xfrm>
            <a:off x="5947548" y="4356574"/>
            <a:ext cx="579482" cy="456982"/>
            <a:chOff x="4348315" y="635290"/>
            <a:chExt cx="755618" cy="595884"/>
          </a:xfrm>
        </p:grpSpPr>
        <p:grpSp>
          <p:nvGrpSpPr>
            <p:cNvPr id="1087" name="圖形 1084">
              <a:extLst>
                <a:ext uri="{FF2B5EF4-FFF2-40B4-BE49-F238E27FC236}">
                  <a16:creationId xmlns:a16="http://schemas.microsoft.com/office/drawing/2014/main" id="{FB355E1E-0912-D014-9017-D8C66C4F1481}"/>
                </a:ext>
              </a:extLst>
            </p:cNvPr>
            <p:cNvGrpSpPr/>
            <p:nvPr/>
          </p:nvGrpSpPr>
          <p:grpSpPr>
            <a:xfrm>
              <a:off x="4348315" y="654435"/>
              <a:ext cx="592073" cy="437483"/>
              <a:chOff x="4348315" y="654435"/>
              <a:chExt cx="592073" cy="437483"/>
            </a:xfrm>
            <a:noFill/>
          </p:grpSpPr>
          <p:sp>
            <p:nvSpPr>
              <p:cNvPr id="1088" name="手繪多邊形: 圖案 1087">
                <a:extLst>
                  <a:ext uri="{FF2B5EF4-FFF2-40B4-BE49-F238E27FC236}">
                    <a16:creationId xmlns:a16="http://schemas.microsoft.com/office/drawing/2014/main" id="{D9CCFD55-348B-2201-FA06-C05A01300AA6}"/>
                  </a:ext>
                </a:extLst>
              </p:cNvPr>
              <p:cNvSpPr/>
              <p:nvPr/>
            </p:nvSpPr>
            <p:spPr>
              <a:xfrm>
                <a:off x="4349934" y="1004193"/>
                <a:ext cx="283940" cy="9525"/>
              </a:xfrm>
              <a:custGeom>
                <a:avLst/>
                <a:gdLst>
                  <a:gd name="connsiteX0" fmla="*/ 0 w 283940"/>
                  <a:gd name="connsiteY0" fmla="*/ 0 h 9525"/>
                  <a:gd name="connsiteX1" fmla="*/ 283940 w 283940"/>
                  <a:gd name="connsiteY1" fmla="*/ 0 h 9525"/>
                </a:gdLst>
                <a:ahLst/>
                <a:cxnLst>
                  <a:cxn ang="0">
                    <a:pos x="connsiteX0" y="connsiteY0"/>
                  </a:cxn>
                  <a:cxn ang="0">
                    <a:pos x="connsiteX1" y="connsiteY1"/>
                  </a:cxn>
                </a:cxnLst>
                <a:rect l="l" t="t" r="r" b="b"/>
                <a:pathLst>
                  <a:path w="283940" h="9525">
                    <a:moveTo>
                      <a:pt x="0" y="0"/>
                    </a:moveTo>
                    <a:lnTo>
                      <a:pt x="283940" y="0"/>
                    </a:lnTo>
                  </a:path>
                </a:pathLst>
              </a:custGeom>
              <a:noFill/>
              <a:ln w="9525" cap="rnd">
                <a:solidFill>
                  <a:schemeClr val="accent6"/>
                </a:solidFill>
                <a:prstDash val="solid"/>
                <a:round/>
              </a:ln>
            </p:spPr>
            <p:txBody>
              <a:bodyPr rtlCol="0" anchor="ctr"/>
              <a:lstStyle/>
              <a:p>
                <a:endParaRPr lang="zh-TW" altLang="en-US"/>
              </a:p>
            </p:txBody>
          </p:sp>
          <p:sp>
            <p:nvSpPr>
              <p:cNvPr id="1089" name="手繪多邊形: 圖案 1088">
                <a:extLst>
                  <a:ext uri="{FF2B5EF4-FFF2-40B4-BE49-F238E27FC236}">
                    <a16:creationId xmlns:a16="http://schemas.microsoft.com/office/drawing/2014/main" id="{E4A21691-3FC6-A83F-B514-E9D53AB828AE}"/>
                  </a:ext>
                </a:extLst>
              </p:cNvPr>
              <p:cNvSpPr/>
              <p:nvPr/>
            </p:nvSpPr>
            <p:spPr>
              <a:xfrm>
                <a:off x="4350791" y="654435"/>
                <a:ext cx="589597" cy="349757"/>
              </a:xfrm>
              <a:custGeom>
                <a:avLst/>
                <a:gdLst>
                  <a:gd name="connsiteX0" fmla="*/ 457962 w 589597"/>
                  <a:gd name="connsiteY0" fmla="*/ 349758 h 349757"/>
                  <a:gd name="connsiteX1" fmla="*/ 589598 w 589597"/>
                  <a:gd name="connsiteY1" fmla="*/ 349758 h 349757"/>
                  <a:gd name="connsiteX2" fmla="*/ 589598 w 589597"/>
                  <a:gd name="connsiteY2" fmla="*/ 240411 h 349757"/>
                  <a:gd name="connsiteX3" fmla="*/ 567690 w 589597"/>
                  <a:gd name="connsiteY3" fmla="*/ 174879 h 349757"/>
                  <a:gd name="connsiteX4" fmla="*/ 304895 w 589597"/>
                  <a:gd name="connsiteY4" fmla="*/ 109252 h 349757"/>
                  <a:gd name="connsiteX5" fmla="*/ 108204 w 589597"/>
                  <a:gd name="connsiteY5" fmla="*/ 0 h 349757"/>
                  <a:gd name="connsiteX6" fmla="*/ 0 w 589597"/>
                  <a:gd name="connsiteY6" fmla="*/ 0 h 349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9597" h="349757">
                    <a:moveTo>
                      <a:pt x="457962" y="349758"/>
                    </a:moveTo>
                    <a:lnTo>
                      <a:pt x="589598" y="349758"/>
                    </a:lnTo>
                    <a:lnTo>
                      <a:pt x="589598" y="240411"/>
                    </a:lnTo>
                    <a:lnTo>
                      <a:pt x="567690" y="174879"/>
                    </a:lnTo>
                    <a:cubicBezTo>
                      <a:pt x="567690" y="174879"/>
                      <a:pt x="457200" y="140684"/>
                      <a:pt x="304895" y="109252"/>
                    </a:cubicBezTo>
                    <a:cubicBezTo>
                      <a:pt x="245650" y="38576"/>
                      <a:pt x="149162" y="0"/>
                      <a:pt x="108204" y="0"/>
                    </a:cubicBezTo>
                    <a:lnTo>
                      <a:pt x="0" y="0"/>
                    </a:lnTo>
                  </a:path>
                </a:pathLst>
              </a:custGeom>
              <a:noFill/>
              <a:ln w="9525" cap="rnd">
                <a:solidFill>
                  <a:schemeClr val="accent6"/>
                </a:solidFill>
                <a:prstDash val="solid"/>
                <a:round/>
              </a:ln>
            </p:spPr>
            <p:txBody>
              <a:bodyPr rtlCol="0" anchor="ctr"/>
              <a:lstStyle/>
              <a:p>
                <a:endParaRPr lang="zh-TW" altLang="en-US"/>
              </a:p>
            </p:txBody>
          </p:sp>
          <p:sp>
            <p:nvSpPr>
              <p:cNvPr id="1090" name="手繪多邊形: 圖案 1089">
                <a:extLst>
                  <a:ext uri="{FF2B5EF4-FFF2-40B4-BE49-F238E27FC236}">
                    <a16:creationId xmlns:a16="http://schemas.microsoft.com/office/drawing/2014/main" id="{F3F3FF51-2441-1FA9-641D-4E4E4B6178E5}"/>
                  </a:ext>
                </a:extLst>
              </p:cNvPr>
              <p:cNvSpPr/>
              <p:nvPr/>
            </p:nvSpPr>
            <p:spPr>
              <a:xfrm>
                <a:off x="4349934" y="698155"/>
                <a:ext cx="262032" cy="109251"/>
              </a:xfrm>
              <a:custGeom>
                <a:avLst/>
                <a:gdLst>
                  <a:gd name="connsiteX0" fmla="*/ 262033 w 262032"/>
                  <a:gd name="connsiteY0" fmla="*/ 87440 h 109251"/>
                  <a:gd name="connsiteX1" fmla="*/ 221742 w 262032"/>
                  <a:gd name="connsiteY1" fmla="*/ 109252 h 109251"/>
                  <a:gd name="connsiteX2" fmla="*/ 40291 w 262032"/>
                  <a:gd name="connsiteY2" fmla="*/ 109252 h 109251"/>
                  <a:gd name="connsiteX3" fmla="*/ 0 w 262032"/>
                  <a:gd name="connsiteY3" fmla="*/ 0 h 109251"/>
                </a:gdLst>
                <a:ahLst/>
                <a:cxnLst>
                  <a:cxn ang="0">
                    <a:pos x="connsiteX0" y="connsiteY0"/>
                  </a:cxn>
                  <a:cxn ang="0">
                    <a:pos x="connsiteX1" y="connsiteY1"/>
                  </a:cxn>
                  <a:cxn ang="0">
                    <a:pos x="connsiteX2" y="connsiteY2"/>
                  </a:cxn>
                  <a:cxn ang="0">
                    <a:pos x="connsiteX3" y="connsiteY3"/>
                  </a:cxn>
                </a:cxnLst>
                <a:rect l="l" t="t" r="r" b="b"/>
                <a:pathLst>
                  <a:path w="262032" h="109251">
                    <a:moveTo>
                      <a:pt x="262033" y="87440"/>
                    </a:moveTo>
                    <a:lnTo>
                      <a:pt x="221742" y="109252"/>
                    </a:lnTo>
                    <a:lnTo>
                      <a:pt x="40291" y="109252"/>
                    </a:lnTo>
                    <a:lnTo>
                      <a:pt x="0" y="0"/>
                    </a:lnTo>
                  </a:path>
                </a:pathLst>
              </a:custGeom>
              <a:noFill/>
              <a:ln w="9525" cap="rnd">
                <a:solidFill>
                  <a:schemeClr val="accent6"/>
                </a:solidFill>
                <a:prstDash val="solid"/>
                <a:round/>
              </a:ln>
            </p:spPr>
            <p:txBody>
              <a:bodyPr rtlCol="0" anchor="ctr"/>
              <a:lstStyle/>
              <a:p>
                <a:endParaRPr lang="zh-TW" altLang="en-US"/>
              </a:p>
            </p:txBody>
          </p:sp>
          <p:sp>
            <p:nvSpPr>
              <p:cNvPr id="1091" name="手繪多邊形: 圖案 1090">
                <a:extLst>
                  <a:ext uri="{FF2B5EF4-FFF2-40B4-BE49-F238E27FC236}">
                    <a16:creationId xmlns:a16="http://schemas.microsoft.com/office/drawing/2014/main" id="{940D3C5D-703B-6400-1A9A-7EAA092F66AD}"/>
                  </a:ext>
                </a:extLst>
              </p:cNvPr>
              <p:cNvSpPr/>
              <p:nvPr/>
            </p:nvSpPr>
            <p:spPr>
              <a:xfrm>
                <a:off x="4348315" y="807407"/>
                <a:ext cx="46958" cy="9525"/>
              </a:xfrm>
              <a:custGeom>
                <a:avLst/>
                <a:gdLst>
                  <a:gd name="connsiteX0" fmla="*/ 46958 w 46958"/>
                  <a:gd name="connsiteY0" fmla="*/ 0 h 9525"/>
                  <a:gd name="connsiteX1" fmla="*/ 0 w 46958"/>
                  <a:gd name="connsiteY1" fmla="*/ 0 h 9525"/>
                </a:gdLst>
                <a:ahLst/>
                <a:cxnLst>
                  <a:cxn ang="0">
                    <a:pos x="connsiteX0" y="connsiteY0"/>
                  </a:cxn>
                  <a:cxn ang="0">
                    <a:pos x="connsiteX1" y="connsiteY1"/>
                  </a:cxn>
                </a:cxnLst>
                <a:rect l="l" t="t" r="r" b="b"/>
                <a:pathLst>
                  <a:path w="46958" h="9525">
                    <a:moveTo>
                      <a:pt x="46958" y="0"/>
                    </a:moveTo>
                    <a:lnTo>
                      <a:pt x="0" y="0"/>
                    </a:lnTo>
                  </a:path>
                </a:pathLst>
              </a:custGeom>
              <a:ln w="9525" cap="rnd">
                <a:solidFill>
                  <a:schemeClr val="accent6"/>
                </a:solidFill>
                <a:prstDash val="solid"/>
                <a:round/>
              </a:ln>
            </p:spPr>
            <p:txBody>
              <a:bodyPr rtlCol="0" anchor="ctr"/>
              <a:lstStyle/>
              <a:p>
                <a:endParaRPr lang="zh-TW" altLang="en-US"/>
              </a:p>
            </p:txBody>
          </p:sp>
          <p:sp>
            <p:nvSpPr>
              <p:cNvPr id="1092" name="手繪多邊形: 圖案 1091">
                <a:extLst>
                  <a:ext uri="{FF2B5EF4-FFF2-40B4-BE49-F238E27FC236}">
                    <a16:creationId xmlns:a16="http://schemas.microsoft.com/office/drawing/2014/main" id="{E660EC10-8A59-4DA1-6543-C59F609713C7}"/>
                  </a:ext>
                </a:extLst>
              </p:cNvPr>
              <p:cNvSpPr/>
              <p:nvPr/>
            </p:nvSpPr>
            <p:spPr>
              <a:xfrm>
                <a:off x="4633684" y="916849"/>
                <a:ext cx="175069" cy="175069"/>
              </a:xfrm>
              <a:custGeom>
                <a:avLst/>
                <a:gdLst>
                  <a:gd name="connsiteX0" fmla="*/ 0 w 175069"/>
                  <a:gd name="connsiteY0" fmla="*/ 87344 h 175069"/>
                  <a:gd name="connsiteX1" fmla="*/ 87344 w 175069"/>
                  <a:gd name="connsiteY1" fmla="*/ 175069 h 175069"/>
                  <a:gd name="connsiteX2" fmla="*/ 175070 w 175069"/>
                  <a:gd name="connsiteY2" fmla="*/ 87725 h 175069"/>
                  <a:gd name="connsiteX3" fmla="*/ 87725 w 175069"/>
                  <a:gd name="connsiteY3" fmla="*/ 0 h 175069"/>
                  <a:gd name="connsiteX4" fmla="*/ 87725 w 175069"/>
                  <a:gd name="connsiteY4" fmla="*/ 0 h 175069"/>
                  <a:gd name="connsiteX5" fmla="*/ 95 w 175069"/>
                  <a:gd name="connsiteY5" fmla="*/ 87344 h 175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069" h="175069">
                    <a:moveTo>
                      <a:pt x="0" y="87344"/>
                    </a:moveTo>
                    <a:cubicBezTo>
                      <a:pt x="-95" y="135731"/>
                      <a:pt x="38957" y="174974"/>
                      <a:pt x="87344" y="175069"/>
                    </a:cubicBezTo>
                    <a:cubicBezTo>
                      <a:pt x="135731" y="175165"/>
                      <a:pt x="174974" y="136112"/>
                      <a:pt x="175070" y="87725"/>
                    </a:cubicBezTo>
                    <a:cubicBezTo>
                      <a:pt x="175165" y="39338"/>
                      <a:pt x="136112" y="95"/>
                      <a:pt x="87725" y="0"/>
                    </a:cubicBezTo>
                    <a:cubicBezTo>
                      <a:pt x="87725" y="0"/>
                      <a:pt x="87725" y="0"/>
                      <a:pt x="87725" y="0"/>
                    </a:cubicBezTo>
                    <a:cubicBezTo>
                      <a:pt x="39434" y="0"/>
                      <a:pt x="191" y="39053"/>
                      <a:pt x="95" y="87344"/>
                    </a:cubicBezTo>
                    <a:close/>
                  </a:path>
                </a:pathLst>
              </a:custGeom>
              <a:noFill/>
              <a:ln w="9525" cap="rnd">
                <a:solidFill>
                  <a:schemeClr val="accent6"/>
                </a:solidFill>
                <a:prstDash val="solid"/>
                <a:round/>
              </a:ln>
            </p:spPr>
            <p:txBody>
              <a:bodyPr rtlCol="0" anchor="ctr"/>
              <a:lstStyle/>
              <a:p>
                <a:endParaRPr lang="zh-TW" altLang="en-US"/>
              </a:p>
            </p:txBody>
          </p:sp>
          <p:sp>
            <p:nvSpPr>
              <p:cNvPr id="1093" name="手繪多邊形: 圖案 1092">
                <a:extLst>
                  <a:ext uri="{FF2B5EF4-FFF2-40B4-BE49-F238E27FC236}">
                    <a16:creationId xmlns:a16="http://schemas.microsoft.com/office/drawing/2014/main" id="{D2F5FBC0-A86E-B1B5-6A6A-F13CB9B1532F}"/>
                  </a:ext>
                </a:extLst>
              </p:cNvPr>
              <p:cNvSpPr/>
              <p:nvPr/>
            </p:nvSpPr>
            <p:spPr>
              <a:xfrm>
                <a:off x="4349934" y="654435"/>
                <a:ext cx="9525" cy="349758"/>
              </a:xfrm>
              <a:custGeom>
                <a:avLst/>
                <a:gdLst>
                  <a:gd name="connsiteX0" fmla="*/ 0 w 9525"/>
                  <a:gd name="connsiteY0" fmla="*/ 0 h 349758"/>
                  <a:gd name="connsiteX1" fmla="*/ 0 w 9525"/>
                  <a:gd name="connsiteY1" fmla="*/ 349758 h 349758"/>
                </a:gdLst>
                <a:ahLst/>
                <a:cxnLst>
                  <a:cxn ang="0">
                    <a:pos x="connsiteX0" y="connsiteY0"/>
                  </a:cxn>
                  <a:cxn ang="0">
                    <a:pos x="connsiteX1" y="connsiteY1"/>
                  </a:cxn>
                </a:cxnLst>
                <a:rect l="l" t="t" r="r" b="b"/>
                <a:pathLst>
                  <a:path w="9525" h="349758">
                    <a:moveTo>
                      <a:pt x="0" y="0"/>
                    </a:moveTo>
                    <a:lnTo>
                      <a:pt x="0" y="349758"/>
                    </a:lnTo>
                  </a:path>
                </a:pathLst>
              </a:custGeom>
              <a:ln w="9525" cap="rnd">
                <a:solidFill>
                  <a:schemeClr val="accent6"/>
                </a:solidFill>
                <a:prstDash val="solid"/>
                <a:round/>
              </a:ln>
            </p:spPr>
            <p:txBody>
              <a:bodyPr rtlCol="0" anchor="ctr"/>
              <a:lstStyle/>
              <a:p>
                <a:endParaRPr lang="zh-TW" altLang="en-US"/>
              </a:p>
            </p:txBody>
          </p:sp>
          <p:sp>
            <p:nvSpPr>
              <p:cNvPr id="1094" name="手繪多邊形: 圖案 1093">
                <a:extLst>
                  <a:ext uri="{FF2B5EF4-FFF2-40B4-BE49-F238E27FC236}">
                    <a16:creationId xmlns:a16="http://schemas.microsoft.com/office/drawing/2014/main" id="{E746682A-1061-B863-431E-69266ED81F44}"/>
                  </a:ext>
                </a:extLst>
              </p:cNvPr>
              <p:cNvSpPr/>
              <p:nvPr/>
            </p:nvSpPr>
            <p:spPr>
              <a:xfrm>
                <a:off x="4660735" y="943805"/>
                <a:ext cx="120967" cy="120967"/>
              </a:xfrm>
              <a:custGeom>
                <a:avLst/>
                <a:gdLst>
                  <a:gd name="connsiteX0" fmla="*/ 0 w 120967"/>
                  <a:gd name="connsiteY0" fmla="*/ 60389 h 120967"/>
                  <a:gd name="connsiteX1" fmla="*/ 60389 w 120967"/>
                  <a:gd name="connsiteY1" fmla="*/ 120968 h 120967"/>
                  <a:gd name="connsiteX2" fmla="*/ 120968 w 120967"/>
                  <a:gd name="connsiteY2" fmla="*/ 60579 h 120967"/>
                  <a:gd name="connsiteX3" fmla="*/ 60579 w 120967"/>
                  <a:gd name="connsiteY3" fmla="*/ 0 h 120967"/>
                  <a:gd name="connsiteX4" fmla="*/ 0 w 120967"/>
                  <a:gd name="connsiteY4" fmla="*/ 60389 h 120967"/>
                  <a:gd name="connsiteX5" fmla="*/ 0 w 120967"/>
                  <a:gd name="connsiteY5" fmla="*/ 60389 h 120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967" h="120967">
                    <a:moveTo>
                      <a:pt x="0" y="60389"/>
                    </a:moveTo>
                    <a:cubicBezTo>
                      <a:pt x="0" y="93821"/>
                      <a:pt x="26956" y="120872"/>
                      <a:pt x="60389" y="120968"/>
                    </a:cubicBezTo>
                    <a:cubicBezTo>
                      <a:pt x="93821" y="121063"/>
                      <a:pt x="120872" y="94012"/>
                      <a:pt x="120968" y="60579"/>
                    </a:cubicBezTo>
                    <a:cubicBezTo>
                      <a:pt x="120968" y="27146"/>
                      <a:pt x="94012" y="95"/>
                      <a:pt x="60579" y="0"/>
                    </a:cubicBezTo>
                    <a:cubicBezTo>
                      <a:pt x="27146" y="0"/>
                      <a:pt x="95" y="26956"/>
                      <a:pt x="0" y="60389"/>
                    </a:cubicBezTo>
                    <a:lnTo>
                      <a:pt x="0" y="60389"/>
                    </a:lnTo>
                    <a:close/>
                  </a:path>
                </a:pathLst>
              </a:custGeom>
              <a:noFill/>
              <a:ln w="9525" cap="rnd">
                <a:solidFill>
                  <a:schemeClr val="accent6"/>
                </a:solidFill>
                <a:prstDash val="solid"/>
                <a:round/>
              </a:ln>
            </p:spPr>
            <p:txBody>
              <a:bodyPr rtlCol="0" anchor="ctr"/>
              <a:lstStyle/>
              <a:p>
                <a:endParaRPr lang="zh-TW" altLang="en-US"/>
              </a:p>
            </p:txBody>
          </p:sp>
        </p:grpSp>
        <p:grpSp>
          <p:nvGrpSpPr>
            <p:cNvPr id="1097" name="群組 1096">
              <a:extLst>
                <a:ext uri="{FF2B5EF4-FFF2-40B4-BE49-F238E27FC236}">
                  <a16:creationId xmlns:a16="http://schemas.microsoft.com/office/drawing/2014/main" id="{A6E45638-D752-BBBA-3BE3-51D88A104323}"/>
                </a:ext>
              </a:extLst>
            </p:cNvPr>
            <p:cNvGrpSpPr/>
            <p:nvPr/>
          </p:nvGrpSpPr>
          <p:grpSpPr>
            <a:xfrm>
              <a:off x="4470521" y="635290"/>
              <a:ext cx="633412" cy="595884"/>
              <a:chOff x="4470521" y="635290"/>
              <a:chExt cx="633412" cy="595884"/>
            </a:xfrm>
          </p:grpSpPr>
          <p:sp>
            <p:nvSpPr>
              <p:cNvPr id="1095" name="手繪多邊形: 圖案 1094">
                <a:extLst>
                  <a:ext uri="{FF2B5EF4-FFF2-40B4-BE49-F238E27FC236}">
                    <a16:creationId xmlns:a16="http://schemas.microsoft.com/office/drawing/2014/main" id="{D88576BC-A45F-9C83-7EF4-A44697A62692}"/>
                  </a:ext>
                </a:extLst>
              </p:cNvPr>
              <p:cNvSpPr/>
              <p:nvPr/>
            </p:nvSpPr>
            <p:spPr>
              <a:xfrm>
                <a:off x="4470521" y="635290"/>
                <a:ext cx="595884" cy="595884"/>
              </a:xfrm>
              <a:custGeom>
                <a:avLst/>
                <a:gdLst>
                  <a:gd name="connsiteX0" fmla="*/ 595884 w 595884"/>
                  <a:gd name="connsiteY0" fmla="*/ 297942 h 595884"/>
                  <a:gd name="connsiteX1" fmla="*/ 297942 w 595884"/>
                  <a:gd name="connsiteY1" fmla="*/ 595884 h 595884"/>
                  <a:gd name="connsiteX2" fmla="*/ 0 w 595884"/>
                  <a:gd name="connsiteY2" fmla="*/ 297942 h 595884"/>
                  <a:gd name="connsiteX3" fmla="*/ 297942 w 595884"/>
                  <a:gd name="connsiteY3" fmla="*/ 0 h 595884"/>
                  <a:gd name="connsiteX4" fmla="*/ 595884 w 595884"/>
                  <a:gd name="connsiteY4" fmla="*/ 297942 h 5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84" h="595884">
                    <a:moveTo>
                      <a:pt x="595884" y="297942"/>
                    </a:moveTo>
                    <a:cubicBezTo>
                      <a:pt x="595884" y="462491"/>
                      <a:pt x="462491" y="595884"/>
                      <a:pt x="297942" y="595884"/>
                    </a:cubicBezTo>
                    <a:cubicBezTo>
                      <a:pt x="133393" y="595884"/>
                      <a:pt x="0" y="462491"/>
                      <a:pt x="0" y="297942"/>
                    </a:cubicBezTo>
                    <a:cubicBezTo>
                      <a:pt x="0" y="133393"/>
                      <a:pt x="133393" y="0"/>
                      <a:pt x="297942" y="0"/>
                    </a:cubicBezTo>
                    <a:cubicBezTo>
                      <a:pt x="462491" y="0"/>
                      <a:pt x="595884" y="133393"/>
                      <a:pt x="595884" y="297942"/>
                    </a:cubicBezTo>
                    <a:close/>
                  </a:path>
                </a:pathLst>
              </a:custGeom>
              <a:noFill/>
              <a:ln w="9525" cap="rnd">
                <a:solidFill>
                  <a:srgbClr val="80FCFF"/>
                </a:solidFill>
                <a:prstDash val="solid"/>
                <a:round/>
              </a:ln>
            </p:spPr>
            <p:txBody>
              <a:bodyPr rtlCol="0" anchor="ctr"/>
              <a:lstStyle/>
              <a:p>
                <a:endParaRPr lang="zh-TW" altLang="en-US"/>
              </a:p>
            </p:txBody>
          </p:sp>
          <p:sp>
            <p:nvSpPr>
              <p:cNvPr id="1096" name="手繪多邊形: 圖案 1095">
                <a:extLst>
                  <a:ext uri="{FF2B5EF4-FFF2-40B4-BE49-F238E27FC236}">
                    <a16:creationId xmlns:a16="http://schemas.microsoft.com/office/drawing/2014/main" id="{CEE37FA9-DD1F-567F-02B5-275FF7C3F470}"/>
                  </a:ext>
                </a:extLst>
              </p:cNvPr>
              <p:cNvSpPr/>
              <p:nvPr/>
            </p:nvSpPr>
            <p:spPr>
              <a:xfrm>
                <a:off x="5013065" y="1122399"/>
                <a:ext cx="90868" cy="62388"/>
              </a:xfrm>
              <a:custGeom>
                <a:avLst/>
                <a:gdLst>
                  <a:gd name="connsiteX0" fmla="*/ 90869 w 90868"/>
                  <a:gd name="connsiteY0" fmla="*/ 62389 h 62388"/>
                  <a:gd name="connsiteX1" fmla="*/ 0 w 90868"/>
                  <a:gd name="connsiteY1" fmla="*/ 0 h 62388"/>
                </a:gdLst>
                <a:ahLst/>
                <a:cxnLst>
                  <a:cxn ang="0">
                    <a:pos x="connsiteX0" y="connsiteY0"/>
                  </a:cxn>
                  <a:cxn ang="0">
                    <a:pos x="connsiteX1" y="connsiteY1"/>
                  </a:cxn>
                </a:cxnLst>
                <a:rect l="l" t="t" r="r" b="b"/>
                <a:pathLst>
                  <a:path w="90868" h="62388">
                    <a:moveTo>
                      <a:pt x="90869" y="62389"/>
                    </a:moveTo>
                    <a:lnTo>
                      <a:pt x="0" y="0"/>
                    </a:lnTo>
                  </a:path>
                </a:pathLst>
              </a:custGeom>
              <a:ln w="19050" cap="rnd">
                <a:solidFill>
                  <a:srgbClr val="80FCFF"/>
                </a:solidFill>
                <a:prstDash val="solid"/>
                <a:round/>
              </a:ln>
            </p:spPr>
            <p:txBody>
              <a:bodyPr rtlCol="0" anchor="ctr"/>
              <a:lstStyle/>
              <a:p>
                <a:endParaRPr lang="zh-TW" altLang="en-US"/>
              </a:p>
            </p:txBody>
          </p:sp>
        </p:grpSp>
      </p:grpSp>
      <p:grpSp>
        <p:nvGrpSpPr>
          <p:cNvPr id="1110" name="群組 1109">
            <a:extLst>
              <a:ext uri="{FF2B5EF4-FFF2-40B4-BE49-F238E27FC236}">
                <a16:creationId xmlns:a16="http://schemas.microsoft.com/office/drawing/2014/main" id="{0A18A64E-4F07-EE27-DF4A-99B51D889348}"/>
              </a:ext>
            </a:extLst>
          </p:cNvPr>
          <p:cNvGrpSpPr/>
          <p:nvPr/>
        </p:nvGrpSpPr>
        <p:grpSpPr>
          <a:xfrm>
            <a:off x="638930" y="3510762"/>
            <a:ext cx="551347" cy="448722"/>
            <a:chOff x="4594772" y="332125"/>
            <a:chExt cx="771331" cy="627760"/>
          </a:xfrm>
        </p:grpSpPr>
        <p:grpSp>
          <p:nvGrpSpPr>
            <p:cNvPr id="1109" name="群組 1108">
              <a:extLst>
                <a:ext uri="{FF2B5EF4-FFF2-40B4-BE49-F238E27FC236}">
                  <a16:creationId xmlns:a16="http://schemas.microsoft.com/office/drawing/2014/main" id="{BD117F61-7FE8-2E83-8B70-1F5621059908}"/>
                </a:ext>
              </a:extLst>
            </p:cNvPr>
            <p:cNvGrpSpPr/>
            <p:nvPr/>
          </p:nvGrpSpPr>
          <p:grpSpPr>
            <a:xfrm>
              <a:off x="4938240" y="332125"/>
              <a:ext cx="427863" cy="427863"/>
              <a:chOff x="4938240" y="332125"/>
              <a:chExt cx="427863" cy="427863"/>
            </a:xfrm>
          </p:grpSpPr>
          <p:sp>
            <p:nvSpPr>
              <p:cNvPr id="1102" name="手繪多邊形: 圖案 1101">
                <a:extLst>
                  <a:ext uri="{FF2B5EF4-FFF2-40B4-BE49-F238E27FC236}">
                    <a16:creationId xmlns:a16="http://schemas.microsoft.com/office/drawing/2014/main" id="{DAF81E88-8F5D-059C-65C3-C5A8D03F92AF}"/>
                  </a:ext>
                </a:extLst>
              </p:cNvPr>
              <p:cNvSpPr/>
              <p:nvPr/>
            </p:nvSpPr>
            <p:spPr>
              <a:xfrm>
                <a:off x="4938240" y="332125"/>
                <a:ext cx="427863" cy="427863"/>
              </a:xfrm>
              <a:custGeom>
                <a:avLst/>
                <a:gdLst>
                  <a:gd name="connsiteX0" fmla="*/ 427863 w 427863"/>
                  <a:gd name="connsiteY0" fmla="*/ 213931 h 427863"/>
                  <a:gd name="connsiteX1" fmla="*/ 213932 w 427863"/>
                  <a:gd name="connsiteY1" fmla="*/ 427863 h 427863"/>
                  <a:gd name="connsiteX2" fmla="*/ 0 w 427863"/>
                  <a:gd name="connsiteY2" fmla="*/ 213931 h 427863"/>
                  <a:gd name="connsiteX3" fmla="*/ 213932 w 427863"/>
                  <a:gd name="connsiteY3" fmla="*/ 0 h 427863"/>
                  <a:gd name="connsiteX4" fmla="*/ 427863 w 427863"/>
                  <a:gd name="connsiteY4" fmla="*/ 213931 h 4278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7863" h="427863">
                    <a:moveTo>
                      <a:pt x="427863" y="213931"/>
                    </a:moveTo>
                    <a:cubicBezTo>
                      <a:pt x="427863" y="332083"/>
                      <a:pt x="332083" y="427863"/>
                      <a:pt x="213932" y="427863"/>
                    </a:cubicBezTo>
                    <a:cubicBezTo>
                      <a:pt x="95780" y="427863"/>
                      <a:pt x="0" y="332083"/>
                      <a:pt x="0" y="213931"/>
                    </a:cubicBezTo>
                    <a:cubicBezTo>
                      <a:pt x="0" y="95780"/>
                      <a:pt x="95780" y="0"/>
                      <a:pt x="213932" y="0"/>
                    </a:cubicBezTo>
                    <a:cubicBezTo>
                      <a:pt x="332083" y="0"/>
                      <a:pt x="427863" y="95780"/>
                      <a:pt x="427863" y="213931"/>
                    </a:cubicBezTo>
                    <a:close/>
                  </a:path>
                </a:pathLst>
              </a:custGeom>
              <a:noFill/>
              <a:ln w="9525" cap="rnd">
                <a:solidFill>
                  <a:srgbClr val="80FCFF"/>
                </a:solidFill>
                <a:prstDash val="solid"/>
                <a:round/>
              </a:ln>
            </p:spPr>
            <p:txBody>
              <a:bodyPr rtlCol="0" anchor="ctr"/>
              <a:lstStyle/>
              <a:p>
                <a:endParaRPr lang="zh-TW" altLang="en-US"/>
              </a:p>
            </p:txBody>
          </p:sp>
          <p:sp>
            <p:nvSpPr>
              <p:cNvPr id="1105" name="手繪多邊形: 圖案 1104">
                <a:extLst>
                  <a:ext uri="{FF2B5EF4-FFF2-40B4-BE49-F238E27FC236}">
                    <a16:creationId xmlns:a16="http://schemas.microsoft.com/office/drawing/2014/main" id="{B9CD56DD-7AA1-09D4-A742-FDC1D88F1649}"/>
                  </a:ext>
                </a:extLst>
              </p:cNvPr>
              <p:cNvSpPr/>
              <p:nvPr/>
            </p:nvSpPr>
            <p:spPr>
              <a:xfrm>
                <a:off x="5016725" y="475000"/>
                <a:ext cx="242887" cy="191262"/>
              </a:xfrm>
              <a:custGeom>
                <a:avLst/>
                <a:gdLst>
                  <a:gd name="connsiteX0" fmla="*/ 182499 w 242887"/>
                  <a:gd name="connsiteY0" fmla="*/ 191262 h 191262"/>
                  <a:gd name="connsiteX1" fmla="*/ 242888 w 242887"/>
                  <a:gd name="connsiteY1" fmla="*/ 7144 h 191262"/>
                  <a:gd name="connsiteX2" fmla="*/ 49149 w 242887"/>
                  <a:gd name="connsiteY2" fmla="*/ 0 h 191262"/>
                  <a:gd name="connsiteX3" fmla="*/ 102489 w 242887"/>
                  <a:gd name="connsiteY3" fmla="*/ 76486 h 191262"/>
                  <a:gd name="connsiteX4" fmla="*/ 0 w 242887"/>
                  <a:gd name="connsiteY4" fmla="*/ 147828 h 191262"/>
                  <a:gd name="connsiteX5" fmla="*/ 26765 w 242887"/>
                  <a:gd name="connsiteY5" fmla="*/ 186214 h 191262"/>
                  <a:gd name="connsiteX6" fmla="*/ 129254 w 242887"/>
                  <a:gd name="connsiteY6" fmla="*/ 114871 h 191262"/>
                  <a:gd name="connsiteX7" fmla="*/ 182499 w 242887"/>
                  <a:gd name="connsiteY7" fmla="*/ 191262 h 191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887" h="191262">
                    <a:moveTo>
                      <a:pt x="182499" y="191262"/>
                    </a:moveTo>
                    <a:lnTo>
                      <a:pt x="242888" y="7144"/>
                    </a:lnTo>
                    <a:lnTo>
                      <a:pt x="49149" y="0"/>
                    </a:lnTo>
                    <a:lnTo>
                      <a:pt x="102489" y="76486"/>
                    </a:lnTo>
                    <a:lnTo>
                      <a:pt x="0" y="147828"/>
                    </a:lnTo>
                    <a:lnTo>
                      <a:pt x="26765" y="186214"/>
                    </a:lnTo>
                    <a:lnTo>
                      <a:pt x="129254" y="114871"/>
                    </a:lnTo>
                    <a:lnTo>
                      <a:pt x="182499" y="191262"/>
                    </a:lnTo>
                    <a:close/>
                  </a:path>
                </a:pathLst>
              </a:custGeom>
              <a:noFill/>
              <a:ln w="9525" cap="rnd">
                <a:solidFill>
                  <a:srgbClr val="80FCFF"/>
                </a:solidFill>
                <a:prstDash val="solid"/>
                <a:round/>
              </a:ln>
            </p:spPr>
            <p:txBody>
              <a:bodyPr rtlCol="0" anchor="ctr"/>
              <a:lstStyle/>
              <a:p>
                <a:endParaRPr lang="zh-TW" altLang="en-US"/>
              </a:p>
            </p:txBody>
          </p:sp>
        </p:grpSp>
        <p:grpSp>
          <p:nvGrpSpPr>
            <p:cNvPr id="1108" name="群組 1107">
              <a:extLst>
                <a:ext uri="{FF2B5EF4-FFF2-40B4-BE49-F238E27FC236}">
                  <a16:creationId xmlns:a16="http://schemas.microsoft.com/office/drawing/2014/main" id="{3A0EEC9A-859D-6F49-495D-385029ECA077}"/>
                </a:ext>
              </a:extLst>
            </p:cNvPr>
            <p:cNvGrpSpPr/>
            <p:nvPr/>
          </p:nvGrpSpPr>
          <p:grpSpPr>
            <a:xfrm>
              <a:off x="4594772" y="511957"/>
              <a:ext cx="495105" cy="447928"/>
              <a:chOff x="4594772" y="511957"/>
              <a:chExt cx="495105" cy="447928"/>
            </a:xfrm>
          </p:grpSpPr>
          <p:sp>
            <p:nvSpPr>
              <p:cNvPr id="1103" name="手繪多邊形: 圖案 1102">
                <a:extLst>
                  <a:ext uri="{FF2B5EF4-FFF2-40B4-BE49-F238E27FC236}">
                    <a16:creationId xmlns:a16="http://schemas.microsoft.com/office/drawing/2014/main" id="{8597322E-3F84-B0BE-510B-9EDCC934B74B}"/>
                  </a:ext>
                </a:extLst>
              </p:cNvPr>
              <p:cNvSpPr/>
              <p:nvPr/>
            </p:nvSpPr>
            <p:spPr>
              <a:xfrm>
                <a:off x="4594772" y="686931"/>
                <a:ext cx="246693" cy="272954"/>
              </a:xfrm>
              <a:custGeom>
                <a:avLst/>
                <a:gdLst>
                  <a:gd name="connsiteX0" fmla="*/ 108391 w 246693"/>
                  <a:gd name="connsiteY0" fmla="*/ 41720 h 272954"/>
                  <a:gd name="connsiteX1" fmla="*/ 113344 w 246693"/>
                  <a:gd name="connsiteY1" fmla="*/ 0 h 272954"/>
                  <a:gd name="connsiteX2" fmla="*/ 2187 w 246693"/>
                  <a:gd name="connsiteY2" fmla="*/ 159544 h 272954"/>
                  <a:gd name="connsiteX3" fmla="*/ 161731 w 246693"/>
                  <a:gd name="connsiteY3" fmla="*/ 270796 h 272954"/>
                  <a:gd name="connsiteX4" fmla="*/ 246694 w 246693"/>
                  <a:gd name="connsiteY4" fmla="*/ 219075 h 272954"/>
                  <a:gd name="connsiteX5" fmla="*/ 108391 w 246693"/>
                  <a:gd name="connsiteY5" fmla="*/ 41720 h 272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693" h="272954">
                    <a:moveTo>
                      <a:pt x="108391" y="41720"/>
                    </a:moveTo>
                    <a:cubicBezTo>
                      <a:pt x="108391" y="27623"/>
                      <a:pt x="110105" y="13716"/>
                      <a:pt x="113344" y="0"/>
                    </a:cubicBezTo>
                    <a:cubicBezTo>
                      <a:pt x="38573" y="13335"/>
                      <a:pt x="-11243" y="84773"/>
                      <a:pt x="2187" y="159544"/>
                    </a:cubicBezTo>
                    <a:cubicBezTo>
                      <a:pt x="15522" y="234315"/>
                      <a:pt x="86960" y="284131"/>
                      <a:pt x="161731" y="270796"/>
                    </a:cubicBezTo>
                    <a:cubicBezTo>
                      <a:pt x="195545" y="264795"/>
                      <a:pt x="225834" y="246317"/>
                      <a:pt x="246694" y="219075"/>
                    </a:cubicBezTo>
                    <a:cubicBezTo>
                      <a:pt x="165255" y="198787"/>
                      <a:pt x="108200" y="125635"/>
                      <a:pt x="108391" y="41720"/>
                    </a:cubicBezTo>
                    <a:close/>
                  </a:path>
                </a:pathLst>
              </a:custGeom>
              <a:noFill/>
              <a:ln w="9525" cap="rnd">
                <a:solidFill>
                  <a:schemeClr val="accent6"/>
                </a:solidFill>
                <a:prstDash val="solid"/>
                <a:round/>
              </a:ln>
            </p:spPr>
            <p:txBody>
              <a:bodyPr rtlCol="0" anchor="ctr"/>
              <a:lstStyle/>
              <a:p>
                <a:endParaRPr lang="zh-TW" altLang="en-US"/>
              </a:p>
            </p:txBody>
          </p:sp>
          <p:sp>
            <p:nvSpPr>
              <p:cNvPr id="1104" name="手繪多邊形: 圖案 1103">
                <a:extLst>
                  <a:ext uri="{FF2B5EF4-FFF2-40B4-BE49-F238E27FC236}">
                    <a16:creationId xmlns:a16="http://schemas.microsoft.com/office/drawing/2014/main" id="{6A3033DF-8F0B-B5B6-2C5F-F02BBE143C0E}"/>
                  </a:ext>
                </a:extLst>
              </p:cNvPr>
              <p:cNvSpPr/>
              <p:nvPr/>
            </p:nvSpPr>
            <p:spPr>
              <a:xfrm>
                <a:off x="4747942" y="511957"/>
                <a:ext cx="341935" cy="363557"/>
              </a:xfrm>
              <a:custGeom>
                <a:avLst/>
                <a:gdLst>
                  <a:gd name="connsiteX0" fmla="*/ 151340 w 341935"/>
                  <a:gd name="connsiteY0" fmla="*/ 57150 h 363557"/>
                  <a:gd name="connsiteX1" fmla="*/ 159246 w 341935"/>
                  <a:gd name="connsiteY1" fmla="*/ 0 h 363557"/>
                  <a:gd name="connsiteX2" fmla="*/ 1512 w 341935"/>
                  <a:gd name="connsiteY2" fmla="*/ 204311 h 363557"/>
                  <a:gd name="connsiteX3" fmla="*/ 205823 w 341935"/>
                  <a:gd name="connsiteY3" fmla="*/ 362045 h 363557"/>
                  <a:gd name="connsiteX4" fmla="*/ 341935 w 341935"/>
                  <a:gd name="connsiteY4" fmla="*/ 269748 h 363557"/>
                  <a:gd name="connsiteX5" fmla="*/ 151245 w 341935"/>
                  <a:gd name="connsiteY5" fmla="*/ 57150 h 36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1935" h="363557">
                    <a:moveTo>
                      <a:pt x="151340" y="57150"/>
                    </a:moveTo>
                    <a:cubicBezTo>
                      <a:pt x="151340" y="37814"/>
                      <a:pt x="154007" y="18574"/>
                      <a:pt x="159246" y="0"/>
                    </a:cubicBezTo>
                    <a:cubicBezTo>
                      <a:pt x="59233" y="12859"/>
                      <a:pt x="-11347" y="104394"/>
                      <a:pt x="1512" y="204311"/>
                    </a:cubicBezTo>
                    <a:cubicBezTo>
                      <a:pt x="14371" y="304324"/>
                      <a:pt x="105906" y="374904"/>
                      <a:pt x="205823" y="362045"/>
                    </a:cubicBezTo>
                    <a:cubicBezTo>
                      <a:pt x="263259" y="354616"/>
                      <a:pt x="313837" y="320421"/>
                      <a:pt x="341935" y="269748"/>
                    </a:cubicBezTo>
                    <a:cubicBezTo>
                      <a:pt x="233446" y="257937"/>
                      <a:pt x="151245" y="166307"/>
                      <a:pt x="151245" y="57150"/>
                    </a:cubicBezTo>
                    <a:close/>
                  </a:path>
                </a:pathLst>
              </a:custGeom>
              <a:noFill/>
              <a:ln w="9525" cap="rnd">
                <a:solidFill>
                  <a:schemeClr val="accent6"/>
                </a:solidFill>
                <a:prstDash val="solid"/>
                <a:round/>
              </a:ln>
            </p:spPr>
            <p:txBody>
              <a:bodyPr rtlCol="0" anchor="ctr"/>
              <a:lstStyle/>
              <a:p>
                <a:endParaRPr lang="zh-TW" altLang="en-US"/>
              </a:p>
            </p:txBody>
          </p:sp>
          <p:sp>
            <p:nvSpPr>
              <p:cNvPr id="1106" name="手繪多邊形: 圖案 1105">
                <a:extLst>
                  <a:ext uri="{FF2B5EF4-FFF2-40B4-BE49-F238E27FC236}">
                    <a16:creationId xmlns:a16="http://schemas.microsoft.com/office/drawing/2014/main" id="{A3B711FB-F31C-72F5-6887-E4EFCCE680E0}"/>
                  </a:ext>
                </a:extLst>
              </p:cNvPr>
              <p:cNvSpPr/>
              <p:nvPr/>
            </p:nvSpPr>
            <p:spPr>
              <a:xfrm rot="19468200">
                <a:off x="4809616" y="719700"/>
                <a:ext cx="102584" cy="46672"/>
              </a:xfrm>
              <a:custGeom>
                <a:avLst/>
                <a:gdLst>
                  <a:gd name="connsiteX0" fmla="*/ 0 w 102584"/>
                  <a:gd name="connsiteY0" fmla="*/ 0 h 46672"/>
                  <a:gd name="connsiteX1" fmla="*/ 102584 w 102584"/>
                  <a:gd name="connsiteY1" fmla="*/ 0 h 46672"/>
                  <a:gd name="connsiteX2" fmla="*/ 102584 w 102584"/>
                  <a:gd name="connsiteY2" fmla="*/ 46672 h 46672"/>
                  <a:gd name="connsiteX3" fmla="*/ 0 w 102584"/>
                  <a:gd name="connsiteY3" fmla="*/ 46672 h 46672"/>
                </a:gdLst>
                <a:ahLst/>
                <a:cxnLst>
                  <a:cxn ang="0">
                    <a:pos x="connsiteX0" y="connsiteY0"/>
                  </a:cxn>
                  <a:cxn ang="0">
                    <a:pos x="connsiteX1" y="connsiteY1"/>
                  </a:cxn>
                  <a:cxn ang="0">
                    <a:pos x="connsiteX2" y="connsiteY2"/>
                  </a:cxn>
                  <a:cxn ang="0">
                    <a:pos x="connsiteX3" y="connsiteY3"/>
                  </a:cxn>
                </a:cxnLst>
                <a:rect l="l" t="t" r="r" b="b"/>
                <a:pathLst>
                  <a:path w="102584" h="46672">
                    <a:moveTo>
                      <a:pt x="0" y="0"/>
                    </a:moveTo>
                    <a:lnTo>
                      <a:pt x="102584" y="0"/>
                    </a:lnTo>
                    <a:lnTo>
                      <a:pt x="102584" y="46672"/>
                    </a:lnTo>
                    <a:lnTo>
                      <a:pt x="0" y="46672"/>
                    </a:lnTo>
                    <a:close/>
                  </a:path>
                </a:pathLst>
              </a:custGeom>
              <a:noFill/>
              <a:ln w="9525" cap="rnd">
                <a:solidFill>
                  <a:schemeClr val="accent6"/>
                </a:solidFill>
                <a:prstDash val="solid"/>
                <a:round/>
              </a:ln>
            </p:spPr>
            <p:txBody>
              <a:bodyPr rtlCol="0" anchor="ctr"/>
              <a:lstStyle/>
              <a:p>
                <a:endParaRPr lang="zh-TW" altLang="en-US"/>
              </a:p>
            </p:txBody>
          </p:sp>
          <p:sp>
            <p:nvSpPr>
              <p:cNvPr id="1107" name="手繪多邊形: 圖案 1106">
                <a:extLst>
                  <a:ext uri="{FF2B5EF4-FFF2-40B4-BE49-F238E27FC236}">
                    <a16:creationId xmlns:a16="http://schemas.microsoft.com/office/drawing/2014/main" id="{9FF36065-BEF5-4CD4-FB08-6017B9CAC41C}"/>
                  </a:ext>
                </a:extLst>
              </p:cNvPr>
              <p:cNvSpPr/>
              <p:nvPr/>
            </p:nvSpPr>
            <p:spPr>
              <a:xfrm rot="19468200">
                <a:off x="4645422" y="837483"/>
                <a:ext cx="60102" cy="46672"/>
              </a:xfrm>
              <a:custGeom>
                <a:avLst/>
                <a:gdLst>
                  <a:gd name="connsiteX0" fmla="*/ 0 w 60102"/>
                  <a:gd name="connsiteY0" fmla="*/ 0 h 46672"/>
                  <a:gd name="connsiteX1" fmla="*/ 60103 w 60102"/>
                  <a:gd name="connsiteY1" fmla="*/ 0 h 46672"/>
                  <a:gd name="connsiteX2" fmla="*/ 60103 w 60102"/>
                  <a:gd name="connsiteY2" fmla="*/ 46673 h 46672"/>
                  <a:gd name="connsiteX3" fmla="*/ 0 w 60102"/>
                  <a:gd name="connsiteY3" fmla="*/ 46673 h 46672"/>
                </a:gdLst>
                <a:ahLst/>
                <a:cxnLst>
                  <a:cxn ang="0">
                    <a:pos x="connsiteX0" y="connsiteY0"/>
                  </a:cxn>
                  <a:cxn ang="0">
                    <a:pos x="connsiteX1" y="connsiteY1"/>
                  </a:cxn>
                  <a:cxn ang="0">
                    <a:pos x="connsiteX2" y="connsiteY2"/>
                  </a:cxn>
                  <a:cxn ang="0">
                    <a:pos x="connsiteX3" y="connsiteY3"/>
                  </a:cxn>
                </a:cxnLst>
                <a:rect l="l" t="t" r="r" b="b"/>
                <a:pathLst>
                  <a:path w="60102" h="46672">
                    <a:moveTo>
                      <a:pt x="0" y="0"/>
                    </a:moveTo>
                    <a:lnTo>
                      <a:pt x="60103" y="0"/>
                    </a:lnTo>
                    <a:lnTo>
                      <a:pt x="60103" y="46673"/>
                    </a:lnTo>
                    <a:lnTo>
                      <a:pt x="0" y="46673"/>
                    </a:lnTo>
                    <a:close/>
                  </a:path>
                </a:pathLst>
              </a:custGeom>
              <a:noFill/>
              <a:ln w="9525" cap="rnd">
                <a:solidFill>
                  <a:schemeClr val="accent6"/>
                </a:solidFill>
                <a:prstDash val="solid"/>
                <a:round/>
              </a:ln>
            </p:spPr>
            <p:txBody>
              <a:bodyPr rtlCol="0" anchor="ctr"/>
              <a:lstStyle/>
              <a:p>
                <a:endParaRPr lang="zh-TW" altLang="en-US"/>
              </a:p>
            </p:txBody>
          </p:sp>
        </p:grpSp>
      </p:grpSp>
      <p:sp>
        <p:nvSpPr>
          <p:cNvPr id="4" name="文字方塊 3">
            <a:extLst>
              <a:ext uri="{FF2B5EF4-FFF2-40B4-BE49-F238E27FC236}">
                <a16:creationId xmlns:a16="http://schemas.microsoft.com/office/drawing/2014/main" id="{1768A0D0-F856-36F8-DD07-175D4789E65B}"/>
              </a:ext>
            </a:extLst>
          </p:cNvPr>
          <p:cNvSpPr txBox="1"/>
          <p:nvPr/>
        </p:nvSpPr>
        <p:spPr>
          <a:xfrm>
            <a:off x="6858000" y="645023"/>
            <a:ext cx="4572000" cy="307777"/>
          </a:xfrm>
          <a:prstGeom prst="rect">
            <a:avLst/>
          </a:prstGeom>
          <a:noFill/>
        </p:spPr>
        <p:txBody>
          <a:bodyPr wrap="square">
            <a:spAutoFit/>
          </a:bodyPr>
          <a:lstStyle/>
          <a:p>
            <a:r>
              <a:rPr lang="zh-TW" altLang="en-US" sz="1400" dirty="0">
                <a:solidFill>
                  <a:schemeClr val="tx1"/>
                </a:solidFill>
              </a:rPr>
              <a:t>* QVR AI Pack 需購買授權</a:t>
            </a:r>
          </a:p>
        </p:txBody>
      </p:sp>
    </p:spTree>
    <p:extLst>
      <p:ext uri="{BB962C8B-B14F-4D97-AF65-F5344CB8AC3E}">
        <p14:creationId xmlns:p14="http://schemas.microsoft.com/office/powerpoint/2010/main" val="2890150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BD361D-2A5B-4C83-9A84-9A3820B86020}"/>
              </a:ext>
            </a:extLst>
          </p:cNvPr>
          <p:cNvSpPr>
            <a:spLocks noGrp="1"/>
          </p:cNvSpPr>
          <p:nvPr>
            <p:ph type="title"/>
          </p:nvPr>
        </p:nvSpPr>
        <p:spPr/>
        <p:txBody>
          <a:bodyPr/>
          <a:lstStyle/>
          <a:p>
            <a:r>
              <a:rPr lang="en-US" altLang="zh-TW" dirty="0">
                <a:latin typeface="Arial" panose="020B0604020202020204" pitchFamily="34" charset="0"/>
                <a:ea typeface="微軟正黑體" panose="020B0604030504040204" pitchFamily="34" charset="-120"/>
                <a:sym typeface="Arial" panose="020B0604020202020204" pitchFamily="34" charset="0"/>
              </a:rPr>
              <a:t>QNAP</a:t>
            </a:r>
            <a:r>
              <a:rPr lang="zh-TW" altLang="en-US" dirty="0">
                <a:latin typeface="Arial" panose="020B0604020202020204" pitchFamily="34" charset="0"/>
                <a:ea typeface="微軟正黑體" panose="020B0604030504040204" pitchFamily="34" charset="-120"/>
                <a:sym typeface="Arial" panose="020B0604020202020204" pitchFamily="34" charset="0"/>
              </a:rPr>
              <a:t> </a:t>
            </a:r>
            <a:r>
              <a:rPr lang="en-US" altLang="zh-TW" dirty="0">
                <a:latin typeface="Arial" panose="020B0604020202020204" pitchFamily="34" charset="0"/>
                <a:ea typeface="微軟正黑體" panose="020B0604030504040204" pitchFamily="34" charset="-120"/>
                <a:sym typeface="Arial" panose="020B0604020202020204" pitchFamily="34" charset="0"/>
              </a:rPr>
              <a:t>NAS</a:t>
            </a:r>
            <a:r>
              <a:rPr lang="zh-TW" altLang="en-US" dirty="0">
                <a:latin typeface="Arial" panose="020B0604020202020204" pitchFamily="34" charset="0"/>
                <a:ea typeface="微軟正黑體" panose="020B0604030504040204" pitchFamily="34" charset="-120"/>
                <a:sym typeface="Arial" panose="020B0604020202020204" pitchFamily="34" charset="0"/>
              </a:rPr>
              <a:t> </a:t>
            </a:r>
            <a:r>
              <a:rPr lang="zh-TW" dirty="0">
                <a:latin typeface="Arial" panose="020B0604020202020204" pitchFamily="34" charset="0"/>
                <a:ea typeface="微軟正黑體" panose="020B0604030504040204" pitchFamily="34" charset="-120"/>
                <a:sym typeface="Arial" panose="020B0604020202020204" pitchFamily="34" charset="0"/>
              </a:rPr>
              <a:t>相容於為數龐大的攝影機型號</a:t>
            </a:r>
          </a:p>
        </p:txBody>
      </p:sp>
      <p:sp>
        <p:nvSpPr>
          <p:cNvPr id="3" name="Google Shape;253;p31">
            <a:extLst>
              <a:ext uri="{FF2B5EF4-FFF2-40B4-BE49-F238E27FC236}">
                <a16:creationId xmlns:a16="http://schemas.microsoft.com/office/drawing/2014/main" id="{0907B73D-1BF4-4485-9BC2-80A66557BE43}"/>
              </a:ext>
            </a:extLst>
          </p:cNvPr>
          <p:cNvSpPr/>
          <p:nvPr/>
        </p:nvSpPr>
        <p:spPr>
          <a:xfrm>
            <a:off x="3151409" y="1839692"/>
            <a:ext cx="2701488" cy="2805600"/>
          </a:xfrm>
          <a:prstGeom prst="rect">
            <a:avLst/>
          </a:prstGeom>
          <a:gradFill flip="none" rotWithShape="1">
            <a:gsLst>
              <a:gs pos="0">
                <a:schemeClr val="accent1">
                  <a:lumMod val="97000"/>
                  <a:lumOff val="3000"/>
                </a:schemeClr>
              </a:gs>
              <a:gs pos="100000">
                <a:schemeClr val="accent1">
                  <a:lumMod val="60000"/>
                  <a:lumOff val="40000"/>
                </a:schemeClr>
              </a:gs>
            </a:gsLst>
            <a:lin ang="16200000" scaled="1"/>
            <a:tileRect/>
          </a:gra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5" name="Google Shape;256;p31" descr="PLC Based Industrial Automation in Bangladesh - PLC Bangladesh">
            <a:extLst>
              <a:ext uri="{FF2B5EF4-FFF2-40B4-BE49-F238E27FC236}">
                <a16:creationId xmlns:a16="http://schemas.microsoft.com/office/drawing/2014/main" id="{EF4A1EAB-F8D9-4CEE-9312-E0CD052D5006}"/>
              </a:ext>
            </a:extLst>
          </p:cNvPr>
          <p:cNvPicPr preferRelativeResize="0"/>
          <p:nvPr/>
        </p:nvPicPr>
        <p:blipFill rotWithShape="1">
          <a:blip r:embed="rId3">
            <a:alphaModFix/>
          </a:blip>
          <a:srcRect l="24646" r="16935" b="32791"/>
          <a:stretch/>
        </p:blipFill>
        <p:spPr>
          <a:xfrm>
            <a:off x="3181063" y="2722932"/>
            <a:ext cx="2643065" cy="1854261"/>
          </a:xfrm>
          <a:prstGeom prst="rect">
            <a:avLst/>
          </a:prstGeom>
          <a:noFill/>
          <a:ln>
            <a:noFill/>
          </a:ln>
        </p:spPr>
      </p:pic>
      <p:sp>
        <p:nvSpPr>
          <p:cNvPr id="6" name="Google Shape;257;p31">
            <a:extLst>
              <a:ext uri="{FF2B5EF4-FFF2-40B4-BE49-F238E27FC236}">
                <a16:creationId xmlns:a16="http://schemas.microsoft.com/office/drawing/2014/main" id="{1CDF72E1-9C9B-4B1B-87E6-0ACC36B01084}"/>
              </a:ext>
            </a:extLst>
          </p:cNvPr>
          <p:cNvSpPr/>
          <p:nvPr/>
        </p:nvSpPr>
        <p:spPr>
          <a:xfrm>
            <a:off x="210898" y="1839692"/>
            <a:ext cx="2766000" cy="2805600"/>
          </a:xfrm>
          <a:prstGeom prst="rect">
            <a:avLst/>
          </a:prstGeom>
          <a:gradFill flip="none" rotWithShape="1">
            <a:gsLst>
              <a:gs pos="0">
                <a:schemeClr val="accent1">
                  <a:lumMod val="97000"/>
                  <a:lumOff val="3000"/>
                </a:schemeClr>
              </a:gs>
              <a:gs pos="100000">
                <a:schemeClr val="accent1">
                  <a:lumMod val="60000"/>
                  <a:lumOff val="40000"/>
                </a:schemeClr>
              </a:gs>
            </a:gsLst>
            <a:lin ang="16200000" scaled="1"/>
            <a:tileRect/>
          </a:gra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7" name="Google Shape;258;p31">
            <a:extLst>
              <a:ext uri="{FF2B5EF4-FFF2-40B4-BE49-F238E27FC236}">
                <a16:creationId xmlns:a16="http://schemas.microsoft.com/office/drawing/2014/main" id="{C9CF1994-9D49-4DC5-8EF7-DE9E21C129CC}"/>
              </a:ext>
            </a:extLst>
          </p:cNvPr>
          <p:cNvSpPr/>
          <p:nvPr/>
        </p:nvSpPr>
        <p:spPr>
          <a:xfrm>
            <a:off x="210874" y="1452518"/>
            <a:ext cx="2766000"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300"/>
            </a:pPr>
            <a:r>
              <a:rPr lang="zh-TW" altLang="en" sz="1300" b="1" dirty="0">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超過</a:t>
            </a:r>
            <a:r>
              <a:rPr lang="en" sz="2400" b="1" i="0" u="none" strike="noStrike" cap="none" dirty="0">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180 </a:t>
            </a:r>
            <a:r>
              <a:rPr lang="zh-TW" altLang="en" sz="2400" b="1" dirty="0">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品牌</a:t>
            </a:r>
            <a:endParaRPr lang="en" sz="2000" b="1" i="0" u="none" strike="noStrike" cap="none" dirty="0">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pic>
        <p:nvPicPr>
          <p:cNvPr id="8" name="Google Shape;259;p31">
            <a:extLst>
              <a:ext uri="{FF2B5EF4-FFF2-40B4-BE49-F238E27FC236}">
                <a16:creationId xmlns:a16="http://schemas.microsoft.com/office/drawing/2014/main" id="{A29FD50A-0C29-468B-B1EC-DFA93D1FA2CF}"/>
              </a:ext>
            </a:extLst>
          </p:cNvPr>
          <p:cNvPicPr preferRelativeResize="0"/>
          <p:nvPr/>
        </p:nvPicPr>
        <p:blipFill rotWithShape="1">
          <a:blip r:embed="rId4">
            <a:alphaModFix/>
          </a:blip>
          <a:srcRect/>
          <a:stretch/>
        </p:blipFill>
        <p:spPr>
          <a:xfrm>
            <a:off x="3519542" y="1854429"/>
            <a:ext cx="2189401" cy="836351"/>
          </a:xfrm>
          <a:prstGeom prst="rect">
            <a:avLst/>
          </a:prstGeom>
          <a:noFill/>
          <a:ln>
            <a:noFill/>
          </a:ln>
        </p:spPr>
      </p:pic>
      <p:pic>
        <p:nvPicPr>
          <p:cNvPr id="9" name="Google Shape;260;p31">
            <a:extLst>
              <a:ext uri="{FF2B5EF4-FFF2-40B4-BE49-F238E27FC236}">
                <a16:creationId xmlns:a16="http://schemas.microsoft.com/office/drawing/2014/main" id="{FD2780A8-CDCA-4EA5-92EA-2295E98ABCA8}"/>
              </a:ext>
            </a:extLst>
          </p:cNvPr>
          <p:cNvPicPr preferRelativeResize="0"/>
          <p:nvPr/>
        </p:nvPicPr>
        <p:blipFill rotWithShape="1">
          <a:blip r:embed="rId5">
            <a:alphaModFix/>
          </a:blip>
          <a:srcRect/>
          <a:stretch/>
        </p:blipFill>
        <p:spPr>
          <a:xfrm>
            <a:off x="1836589" y="2570977"/>
            <a:ext cx="744051" cy="303911"/>
          </a:xfrm>
          <a:prstGeom prst="rect">
            <a:avLst/>
          </a:prstGeom>
          <a:noFill/>
          <a:ln>
            <a:noFill/>
          </a:ln>
        </p:spPr>
      </p:pic>
      <p:pic>
        <p:nvPicPr>
          <p:cNvPr id="10" name="Google Shape;261;p31">
            <a:extLst>
              <a:ext uri="{FF2B5EF4-FFF2-40B4-BE49-F238E27FC236}">
                <a16:creationId xmlns:a16="http://schemas.microsoft.com/office/drawing/2014/main" id="{32E0194F-AA9B-4080-839D-01B2D5D631FE}"/>
              </a:ext>
            </a:extLst>
          </p:cNvPr>
          <p:cNvPicPr preferRelativeResize="0"/>
          <p:nvPr/>
        </p:nvPicPr>
        <p:blipFill rotWithShape="1">
          <a:blip r:embed="rId6">
            <a:alphaModFix/>
          </a:blip>
          <a:srcRect/>
          <a:stretch/>
        </p:blipFill>
        <p:spPr>
          <a:xfrm>
            <a:off x="477446" y="3631362"/>
            <a:ext cx="986550" cy="197310"/>
          </a:xfrm>
          <a:prstGeom prst="rect">
            <a:avLst/>
          </a:prstGeom>
          <a:noFill/>
          <a:ln>
            <a:noFill/>
          </a:ln>
        </p:spPr>
      </p:pic>
      <p:pic>
        <p:nvPicPr>
          <p:cNvPr id="11" name="Google Shape;262;p31">
            <a:extLst>
              <a:ext uri="{FF2B5EF4-FFF2-40B4-BE49-F238E27FC236}">
                <a16:creationId xmlns:a16="http://schemas.microsoft.com/office/drawing/2014/main" id="{F53B44B1-EB80-4153-9D38-D3349BEC1D8C}"/>
              </a:ext>
            </a:extLst>
          </p:cNvPr>
          <p:cNvPicPr preferRelativeResize="0"/>
          <p:nvPr/>
        </p:nvPicPr>
        <p:blipFill rotWithShape="1">
          <a:blip r:embed="rId7">
            <a:alphaModFix/>
          </a:blip>
          <a:srcRect t="19264" b="15144"/>
          <a:stretch/>
        </p:blipFill>
        <p:spPr>
          <a:xfrm>
            <a:off x="1817869" y="3623940"/>
            <a:ext cx="781493" cy="307479"/>
          </a:xfrm>
          <a:prstGeom prst="rect">
            <a:avLst/>
          </a:prstGeom>
          <a:noFill/>
          <a:ln>
            <a:noFill/>
          </a:ln>
        </p:spPr>
      </p:pic>
      <p:pic>
        <p:nvPicPr>
          <p:cNvPr id="12" name="Google Shape;263;p31">
            <a:extLst>
              <a:ext uri="{FF2B5EF4-FFF2-40B4-BE49-F238E27FC236}">
                <a16:creationId xmlns:a16="http://schemas.microsoft.com/office/drawing/2014/main" id="{F398083D-CA9E-442E-8ADD-497C342A1AE7}"/>
              </a:ext>
            </a:extLst>
          </p:cNvPr>
          <p:cNvPicPr preferRelativeResize="0"/>
          <p:nvPr/>
        </p:nvPicPr>
        <p:blipFill rotWithShape="1">
          <a:blip r:embed="rId8">
            <a:alphaModFix/>
          </a:blip>
          <a:srcRect t="35885" b="35423"/>
          <a:stretch/>
        </p:blipFill>
        <p:spPr>
          <a:xfrm>
            <a:off x="1817869" y="3137306"/>
            <a:ext cx="781492" cy="224216"/>
          </a:xfrm>
          <a:prstGeom prst="rect">
            <a:avLst/>
          </a:prstGeom>
          <a:noFill/>
          <a:ln>
            <a:noFill/>
          </a:ln>
        </p:spPr>
      </p:pic>
      <p:pic>
        <p:nvPicPr>
          <p:cNvPr id="13" name="Google Shape;264;p31">
            <a:extLst>
              <a:ext uri="{FF2B5EF4-FFF2-40B4-BE49-F238E27FC236}">
                <a16:creationId xmlns:a16="http://schemas.microsoft.com/office/drawing/2014/main" id="{94F8B00C-ACEC-47A4-9AB6-8B0CC509F047}"/>
              </a:ext>
            </a:extLst>
          </p:cNvPr>
          <p:cNvPicPr preferRelativeResize="0"/>
          <p:nvPr/>
        </p:nvPicPr>
        <p:blipFill rotWithShape="1">
          <a:blip r:embed="rId9">
            <a:alphaModFix/>
          </a:blip>
          <a:srcRect t="40416" b="39575"/>
          <a:stretch/>
        </p:blipFill>
        <p:spPr>
          <a:xfrm>
            <a:off x="477446" y="2589566"/>
            <a:ext cx="1007098" cy="201483"/>
          </a:xfrm>
          <a:prstGeom prst="rect">
            <a:avLst/>
          </a:prstGeom>
          <a:noFill/>
          <a:ln>
            <a:noFill/>
          </a:ln>
        </p:spPr>
      </p:pic>
      <p:pic>
        <p:nvPicPr>
          <p:cNvPr id="14" name="Google Shape;265;p31">
            <a:extLst>
              <a:ext uri="{FF2B5EF4-FFF2-40B4-BE49-F238E27FC236}">
                <a16:creationId xmlns:a16="http://schemas.microsoft.com/office/drawing/2014/main" id="{5FE031D7-E5EA-4206-A90D-73B3F0B6CE01}"/>
              </a:ext>
            </a:extLst>
          </p:cNvPr>
          <p:cNvPicPr preferRelativeResize="0"/>
          <p:nvPr/>
        </p:nvPicPr>
        <p:blipFill rotWithShape="1">
          <a:blip r:embed="rId10">
            <a:alphaModFix/>
          </a:blip>
          <a:srcRect/>
          <a:stretch/>
        </p:blipFill>
        <p:spPr>
          <a:xfrm>
            <a:off x="527519" y="2014136"/>
            <a:ext cx="945361" cy="230064"/>
          </a:xfrm>
          <a:prstGeom prst="rect">
            <a:avLst/>
          </a:prstGeom>
          <a:noFill/>
          <a:ln>
            <a:noFill/>
          </a:ln>
        </p:spPr>
      </p:pic>
      <p:pic>
        <p:nvPicPr>
          <p:cNvPr id="15" name="Google Shape;266;p31">
            <a:extLst>
              <a:ext uri="{FF2B5EF4-FFF2-40B4-BE49-F238E27FC236}">
                <a16:creationId xmlns:a16="http://schemas.microsoft.com/office/drawing/2014/main" id="{E3DAB21E-2A7D-47C2-B606-5B1045FDD4E2}"/>
              </a:ext>
            </a:extLst>
          </p:cNvPr>
          <p:cNvPicPr preferRelativeResize="0"/>
          <p:nvPr/>
        </p:nvPicPr>
        <p:blipFill rotWithShape="1">
          <a:blip r:embed="rId11">
            <a:alphaModFix/>
          </a:blip>
          <a:srcRect/>
          <a:stretch/>
        </p:blipFill>
        <p:spPr>
          <a:xfrm>
            <a:off x="492988" y="3136415"/>
            <a:ext cx="990367" cy="149581"/>
          </a:xfrm>
          <a:prstGeom prst="rect">
            <a:avLst/>
          </a:prstGeom>
          <a:noFill/>
          <a:ln>
            <a:noFill/>
          </a:ln>
        </p:spPr>
      </p:pic>
      <p:pic>
        <p:nvPicPr>
          <p:cNvPr id="16" name="Google Shape;267;p31">
            <a:extLst>
              <a:ext uri="{FF2B5EF4-FFF2-40B4-BE49-F238E27FC236}">
                <a16:creationId xmlns:a16="http://schemas.microsoft.com/office/drawing/2014/main" id="{F4368FA1-9EB1-4445-98F9-0BCEFF195693}"/>
              </a:ext>
            </a:extLst>
          </p:cNvPr>
          <p:cNvPicPr preferRelativeResize="0"/>
          <p:nvPr/>
        </p:nvPicPr>
        <p:blipFill rotWithShape="1">
          <a:blip r:embed="rId12">
            <a:alphaModFix/>
          </a:blip>
          <a:srcRect t="29378" b="30684"/>
          <a:stretch/>
        </p:blipFill>
        <p:spPr>
          <a:xfrm>
            <a:off x="278660" y="4174039"/>
            <a:ext cx="1384116" cy="276369"/>
          </a:xfrm>
          <a:prstGeom prst="rect">
            <a:avLst/>
          </a:prstGeom>
          <a:noFill/>
          <a:ln>
            <a:noFill/>
          </a:ln>
        </p:spPr>
      </p:pic>
      <p:pic>
        <p:nvPicPr>
          <p:cNvPr id="17" name="Google Shape;268;p31">
            <a:extLst>
              <a:ext uri="{FF2B5EF4-FFF2-40B4-BE49-F238E27FC236}">
                <a16:creationId xmlns:a16="http://schemas.microsoft.com/office/drawing/2014/main" id="{25E02ACB-2C5A-42D6-8AE3-B816CF24C244}"/>
              </a:ext>
            </a:extLst>
          </p:cNvPr>
          <p:cNvPicPr preferRelativeResize="0"/>
          <p:nvPr/>
        </p:nvPicPr>
        <p:blipFill rotWithShape="1">
          <a:blip r:embed="rId13">
            <a:alphaModFix/>
          </a:blip>
          <a:srcRect/>
          <a:stretch/>
        </p:blipFill>
        <p:spPr>
          <a:xfrm>
            <a:off x="1731339" y="1949776"/>
            <a:ext cx="1025092" cy="358783"/>
          </a:xfrm>
          <a:prstGeom prst="rect">
            <a:avLst/>
          </a:prstGeom>
          <a:noFill/>
          <a:ln>
            <a:noFill/>
          </a:ln>
        </p:spPr>
      </p:pic>
      <p:pic>
        <p:nvPicPr>
          <p:cNvPr id="18" name="Google Shape;269;p31" descr="Brickcom - deltalink">
            <a:extLst>
              <a:ext uri="{FF2B5EF4-FFF2-40B4-BE49-F238E27FC236}">
                <a16:creationId xmlns:a16="http://schemas.microsoft.com/office/drawing/2014/main" id="{A9D05952-F060-40F3-B38F-E67564E6E457}"/>
              </a:ext>
            </a:extLst>
          </p:cNvPr>
          <p:cNvPicPr preferRelativeResize="0"/>
          <p:nvPr/>
        </p:nvPicPr>
        <p:blipFill rotWithShape="1">
          <a:blip r:embed="rId14">
            <a:alphaModFix/>
          </a:blip>
          <a:srcRect t="24883" b="22653"/>
          <a:stretch/>
        </p:blipFill>
        <p:spPr>
          <a:xfrm>
            <a:off x="1696827" y="4193839"/>
            <a:ext cx="1023574" cy="243354"/>
          </a:xfrm>
          <a:prstGeom prst="rect">
            <a:avLst/>
          </a:prstGeom>
          <a:noFill/>
          <a:ln>
            <a:noFill/>
          </a:ln>
        </p:spPr>
      </p:pic>
      <p:sp>
        <p:nvSpPr>
          <p:cNvPr id="19" name="Google Shape;270;p31">
            <a:extLst>
              <a:ext uri="{FF2B5EF4-FFF2-40B4-BE49-F238E27FC236}">
                <a16:creationId xmlns:a16="http://schemas.microsoft.com/office/drawing/2014/main" id="{D37CD554-33EA-4C12-8358-9DE7FEE7228A}"/>
              </a:ext>
            </a:extLst>
          </p:cNvPr>
          <p:cNvSpPr/>
          <p:nvPr/>
        </p:nvSpPr>
        <p:spPr>
          <a:xfrm>
            <a:off x="3152296" y="1452518"/>
            <a:ext cx="2700600"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buSzPts val="1300"/>
            </a:pPr>
            <a:r>
              <a:rPr lang="zh-CN" altLang="en" sz="1300" b="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超過</a:t>
            </a:r>
            <a:r>
              <a:rPr lang="en" sz="1300" b="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 sz="2400" b="1" i="0" u="none" strike="noStrike" cap="none">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6700 </a:t>
            </a:r>
            <a:r>
              <a:rPr lang="zh-CN" altLang="en" sz="2400" b="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型號</a:t>
            </a:r>
            <a:endParaRPr lang="en" sz="2000" b="1" i="0" u="none" strike="noStrike" cap="none">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20" name="Google Shape;271;p31">
            <a:extLst>
              <a:ext uri="{FF2B5EF4-FFF2-40B4-BE49-F238E27FC236}">
                <a16:creationId xmlns:a16="http://schemas.microsoft.com/office/drawing/2014/main" id="{1B160E1B-1441-4C67-934F-87EE9526CDEB}"/>
              </a:ext>
            </a:extLst>
          </p:cNvPr>
          <p:cNvSpPr/>
          <p:nvPr/>
        </p:nvSpPr>
        <p:spPr>
          <a:xfrm>
            <a:off x="6031532" y="1839692"/>
            <a:ext cx="2903014" cy="2805600"/>
          </a:xfrm>
          <a:prstGeom prst="rect">
            <a:avLst/>
          </a:prstGeom>
          <a:gradFill flip="none" rotWithShape="1">
            <a:gsLst>
              <a:gs pos="0">
                <a:schemeClr val="accent1">
                  <a:lumMod val="97000"/>
                  <a:lumOff val="3000"/>
                </a:schemeClr>
              </a:gs>
              <a:gs pos="100000">
                <a:schemeClr val="accent1">
                  <a:lumMod val="60000"/>
                  <a:lumOff val="40000"/>
                </a:schemeClr>
              </a:gs>
            </a:gsLst>
            <a:lin ang="16200000" scaled="1"/>
            <a:tileRect/>
          </a:grad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1" name="Google Shape;272;p31">
            <a:extLst>
              <a:ext uri="{FF2B5EF4-FFF2-40B4-BE49-F238E27FC236}">
                <a16:creationId xmlns:a16="http://schemas.microsoft.com/office/drawing/2014/main" id="{638A9431-A6C3-4CBD-A67A-26D4D797D44B}"/>
              </a:ext>
            </a:extLst>
          </p:cNvPr>
          <p:cNvSpPr/>
          <p:nvPr/>
        </p:nvSpPr>
        <p:spPr>
          <a:xfrm>
            <a:off x="6031532" y="1452518"/>
            <a:ext cx="2903014" cy="399300"/>
          </a:xfrm>
          <a:prstGeom prst="rect">
            <a:avLst/>
          </a:prstGeom>
          <a:solidFill>
            <a:srgbClr val="80FCFF"/>
          </a:solidFill>
          <a:ln w="38100"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2000"/>
              <a:buFont typeface="Arial"/>
              <a:buNone/>
            </a:pPr>
            <a:r>
              <a:rPr lang="en" sz="2000" b="1" i="0" u="none" strike="noStrike" cap="none">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ONVIF Profile </a:t>
            </a:r>
            <a:r>
              <a:rPr lang="zh-TW" altLang="en" sz="2000" b="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支援</a:t>
            </a:r>
            <a:endParaRPr lang="zh-TW" altLang="en" sz="2000" b="1" i="0" u="none" strike="noStrike" cap="none">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pic>
        <p:nvPicPr>
          <p:cNvPr id="22" name="Google Shape;273;p31" descr="一張含有 文字, 美工圖案 的圖片&#10;&#10;自動產生的描述">
            <a:extLst>
              <a:ext uri="{FF2B5EF4-FFF2-40B4-BE49-F238E27FC236}">
                <a16:creationId xmlns:a16="http://schemas.microsoft.com/office/drawing/2014/main" id="{958E7C43-CF9F-444C-9A43-04E1C7E64DE3}"/>
              </a:ext>
            </a:extLst>
          </p:cNvPr>
          <p:cNvPicPr preferRelativeResize="0"/>
          <p:nvPr/>
        </p:nvPicPr>
        <p:blipFill rotWithShape="1">
          <a:blip r:embed="rId15">
            <a:alphaModFix/>
          </a:blip>
          <a:srcRect/>
          <a:stretch/>
        </p:blipFill>
        <p:spPr>
          <a:xfrm>
            <a:off x="6260717" y="2131318"/>
            <a:ext cx="2440400" cy="488080"/>
          </a:xfrm>
          <a:prstGeom prst="rect">
            <a:avLst/>
          </a:prstGeom>
          <a:noFill/>
          <a:ln>
            <a:noFill/>
          </a:ln>
        </p:spPr>
      </p:pic>
      <p:sp>
        <p:nvSpPr>
          <p:cNvPr id="25" name="文字方塊 24">
            <a:extLst>
              <a:ext uri="{FF2B5EF4-FFF2-40B4-BE49-F238E27FC236}">
                <a16:creationId xmlns:a16="http://schemas.microsoft.com/office/drawing/2014/main" id="{2DD74B77-2BBD-41C5-97C5-09824C4D9C27}"/>
              </a:ext>
            </a:extLst>
          </p:cNvPr>
          <p:cNvSpPr txBox="1"/>
          <p:nvPr/>
        </p:nvSpPr>
        <p:spPr>
          <a:xfrm>
            <a:off x="6467646" y="2943519"/>
            <a:ext cx="2116666" cy="646331"/>
          </a:xfrm>
          <a:prstGeom prst="rect">
            <a:avLst/>
          </a:prstGeom>
          <a:solidFill>
            <a:srgbClr val="80FCFF"/>
          </a:solidFill>
          <a:ln>
            <a:solidFill>
              <a:srgbClr val="80FCFF"/>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RTSP </a:t>
            </a:r>
            <a:r>
              <a:rPr lang="en-US" altLang="zh-TW" sz="1800" b="1" err="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串流</a:t>
            </a:r>
            <a:endParaRPr lang="zh-TW">
              <a:solidFill>
                <a:srgbClr val="002060"/>
              </a:solidFill>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1800" err="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輸入</a:t>
            </a:r>
            <a:r>
              <a:rPr lang="en-US" altLang="zh-TW" sz="1800">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 </a:t>
            </a:r>
            <a:r>
              <a:rPr lang="en-US" altLang="zh-TW" sz="1800" err="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輸出</a:t>
            </a:r>
            <a:endParaRPr lang="en-US">
              <a:solidFill>
                <a:srgbClr val="002060"/>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6" name="文字方塊 25">
            <a:extLst>
              <a:ext uri="{FF2B5EF4-FFF2-40B4-BE49-F238E27FC236}">
                <a16:creationId xmlns:a16="http://schemas.microsoft.com/office/drawing/2014/main" id="{AE96A411-5CF5-4C87-BF05-72C0690161DD}"/>
              </a:ext>
            </a:extLst>
          </p:cNvPr>
          <p:cNvSpPr txBox="1"/>
          <p:nvPr/>
        </p:nvSpPr>
        <p:spPr>
          <a:xfrm>
            <a:off x="6467646" y="3711099"/>
            <a:ext cx="2116666" cy="646331"/>
          </a:xfrm>
          <a:prstGeom prst="rect">
            <a:avLst/>
          </a:prstGeom>
          <a:solidFill>
            <a:srgbClr val="80FCFF"/>
          </a:solidFill>
          <a:ln>
            <a:solidFill>
              <a:srgbClr val="80FCFF"/>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tLang="zh-TW" sz="1800" b="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RTMP </a:t>
            </a:r>
            <a:r>
              <a:rPr lang="en-US" altLang="zh-TW" sz="1800" b="1" err="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串流</a:t>
            </a:r>
            <a:endParaRPr lang="zh-TW" altLang="en-US">
              <a:solidFill>
                <a:srgbClr val="002060"/>
              </a:solidFill>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sz="1800" err="1">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rPr>
              <a:t>輸入</a:t>
            </a:r>
            <a:endParaRPr lang="en-US" altLang="zh-TW" sz="1800">
              <a:solidFill>
                <a:srgbClr val="002060"/>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
        <p:nvSpPr>
          <p:cNvPr id="27" name="Google Shape;255;p31">
            <a:hlinkClick r:id="rId16"/>
            <a:extLst>
              <a:ext uri="{FF2B5EF4-FFF2-40B4-BE49-F238E27FC236}">
                <a16:creationId xmlns:a16="http://schemas.microsoft.com/office/drawing/2014/main" id="{D8791B38-91A7-49CD-838E-25CE09BDA520}"/>
              </a:ext>
            </a:extLst>
          </p:cNvPr>
          <p:cNvSpPr txBox="1"/>
          <p:nvPr/>
        </p:nvSpPr>
        <p:spPr>
          <a:xfrm>
            <a:off x="1864167" y="4676904"/>
            <a:ext cx="5415666" cy="284516"/>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rtl="0">
              <a:lnSpc>
                <a:spcPct val="100000"/>
              </a:lnSpc>
              <a:spcBef>
                <a:spcPts val="0"/>
              </a:spcBef>
              <a:spcAft>
                <a:spcPts val="0"/>
              </a:spcAft>
              <a:buClr>
                <a:srgbClr val="000000"/>
              </a:buClr>
              <a:buSzPts val="1050"/>
              <a:buFont typeface="Arial"/>
              <a:buNone/>
            </a:pPr>
            <a:r>
              <a:rPr lang="en" sz="1000" b="0" i="0" strike="noStrike" cap="none" dirty="0">
                <a:solidFill>
                  <a:srgbClr val="80FCFF"/>
                </a:solidFill>
                <a:latin typeface="Arial" panose="020B0604020202020204" pitchFamily="34" charset="0"/>
                <a:ea typeface="微軟正黑體" panose="020B0604030504040204" pitchFamily="34" charset="-120"/>
                <a:cs typeface="Calibri"/>
                <a:sym typeface="Arial" panose="020B0604020202020204" pitchFamily="34" charset="0"/>
                <a:hlinkClick r:id="rId16">
                  <a:extLst>
                    <a:ext uri="{A12FA001-AC4F-418D-AE19-62706E023703}">
                      <ahyp:hlinkClr xmlns:ahyp="http://schemas.microsoft.com/office/drawing/2018/hyperlinkcolor" val="tx"/>
                    </a:ext>
                  </a:extLst>
                </a:hlinkClick>
              </a:rPr>
              <a:t>https://www.qnap.com/en/compatibility-qvr-pro</a:t>
            </a:r>
            <a:endParaRPr lang="zh-TW" altLang="en-US" sz="1000" b="0" i="0" strike="noStrike" cap="none" dirty="0">
              <a:solidFill>
                <a:srgbClr val="80FCFF"/>
              </a:solidFill>
              <a:latin typeface="Arial" panose="020B0604020202020204" pitchFamily="34" charset="0"/>
              <a:ea typeface="微軟正黑體" panose="020B0604030504040204" pitchFamily="34" charset="-120"/>
              <a:cs typeface="Calibri"/>
              <a:sym typeface="Arial" panose="020B0604020202020204" pitchFamily="34" charset="0"/>
            </a:endParaRPr>
          </a:p>
        </p:txBody>
      </p:sp>
    </p:spTree>
    <p:extLst>
      <p:ext uri="{BB962C8B-B14F-4D97-AF65-F5344CB8AC3E}">
        <p14:creationId xmlns:p14="http://schemas.microsoft.com/office/powerpoint/2010/main" val="1423908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5EA0ECE-F15D-46AF-8880-1B43D029202F}"/>
              </a:ext>
            </a:extLst>
          </p:cNvPr>
          <p:cNvSpPr>
            <a:spLocks noGrp="1"/>
          </p:cNvSpPr>
          <p:nvPr>
            <p:ph type="title"/>
          </p:nvPr>
        </p:nvSpPr>
        <p:spPr/>
        <p:txBody>
          <a:bodyPr/>
          <a:lstStyle/>
          <a:p>
            <a:r>
              <a:rPr lang="zh-TW" altLang="en-US">
                <a:latin typeface="Arial" panose="020B0604020202020204" pitchFamily="34" charset="0"/>
                <a:ea typeface="微軟正黑體" panose="020B0604030504040204" pitchFamily="34" charset="-120"/>
                <a:sym typeface="Arial" panose="020B0604020202020204" pitchFamily="34" charset="0"/>
              </a:rPr>
              <a:t>統合式介面同時監看與回放</a:t>
            </a:r>
          </a:p>
        </p:txBody>
      </p:sp>
      <p:pic>
        <p:nvPicPr>
          <p:cNvPr id="3" name="Google Shape;303;p33">
            <a:extLst>
              <a:ext uri="{FF2B5EF4-FFF2-40B4-BE49-F238E27FC236}">
                <a16:creationId xmlns:a16="http://schemas.microsoft.com/office/drawing/2014/main" id="{C1DCF97E-F741-4B5A-B2E5-716C22D507EB}"/>
              </a:ext>
            </a:extLst>
          </p:cNvPr>
          <p:cNvPicPr preferRelativeResize="0"/>
          <p:nvPr/>
        </p:nvPicPr>
        <p:blipFill>
          <a:blip r:embed="rId3">
            <a:alphaModFix/>
          </a:blip>
          <a:stretch>
            <a:fillRect/>
          </a:stretch>
        </p:blipFill>
        <p:spPr>
          <a:xfrm>
            <a:off x="365028" y="1928512"/>
            <a:ext cx="4594032" cy="2338742"/>
          </a:xfrm>
          <a:prstGeom prst="rect">
            <a:avLst/>
          </a:prstGeom>
          <a:noFill/>
          <a:ln>
            <a:noFill/>
          </a:ln>
        </p:spPr>
      </p:pic>
      <p:sp>
        <p:nvSpPr>
          <p:cNvPr id="4" name="Google Shape;304;p33">
            <a:extLst>
              <a:ext uri="{FF2B5EF4-FFF2-40B4-BE49-F238E27FC236}">
                <a16:creationId xmlns:a16="http://schemas.microsoft.com/office/drawing/2014/main" id="{35D09121-751C-4A07-B201-E5106E3338AF}"/>
              </a:ext>
            </a:extLst>
          </p:cNvPr>
          <p:cNvSpPr txBox="1"/>
          <p:nvPr/>
        </p:nvSpPr>
        <p:spPr>
          <a:xfrm>
            <a:off x="1034178" y="938906"/>
            <a:ext cx="7769300" cy="615523"/>
          </a:xfrm>
          <a:prstGeom prst="rect">
            <a:avLst/>
          </a:prstGeom>
          <a:noFill/>
          <a:ln>
            <a:noFill/>
          </a:ln>
        </p:spPr>
        <p:txBody>
          <a:bodyPr spcFirstLastPara="1" wrap="square" lIns="91425" tIns="91425" rIns="91425" bIns="91425"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CN" altLang="en" dirty="0">
                <a:solidFill>
                  <a:schemeClr val="accent6"/>
                </a:solidFill>
                <a:latin typeface="Arial" panose="020B0604020202020204" pitchFamily="34" charset="0"/>
                <a:ea typeface="微軟正黑體" panose="020B0604030504040204" pitchFamily="34" charset="-120"/>
                <a:cs typeface="Open Sans"/>
                <a:sym typeface="Arial" panose="020B0604020202020204" pitchFamily="34" charset="0"/>
              </a:rPr>
              <a:t>在一個螢幕的單一使用者介面中，就可以同時觀看即時影像與操控回放</a:t>
            </a:r>
            <a:r>
              <a:rPr lang="zh-TW" altLang="en-US" dirty="0">
                <a:solidFill>
                  <a:schemeClr val="accent6"/>
                </a:solidFill>
                <a:latin typeface="Arial" panose="020B0604020202020204" pitchFamily="34" charset="0"/>
                <a:ea typeface="微軟正黑體" panose="020B0604030504040204" pitchFamily="34" charset="-120"/>
                <a:cs typeface="Open Sans"/>
                <a:sym typeface="Arial" panose="020B0604020202020204" pitchFamily="34" charset="0"/>
              </a:rPr>
              <a:t>，也可透過</a:t>
            </a:r>
            <a:r>
              <a:rPr lang="en-US" altLang="zh-TW" dirty="0">
                <a:solidFill>
                  <a:schemeClr val="accent6"/>
                </a:solidFill>
                <a:latin typeface="Arial" panose="020B0604020202020204" pitchFamily="34" charset="0"/>
                <a:ea typeface="微軟正黑體" panose="020B0604030504040204" pitchFamily="34" charset="-120"/>
                <a:cs typeface="Open Sans"/>
                <a:sym typeface="Arial" panose="020B0604020202020204" pitchFamily="34" charset="0"/>
              </a:rPr>
              <a:t>QVR</a:t>
            </a:r>
            <a:r>
              <a:rPr lang="zh-TW" altLang="en-US" dirty="0">
                <a:solidFill>
                  <a:schemeClr val="accent6"/>
                </a:solidFill>
                <a:latin typeface="Arial" panose="020B0604020202020204" pitchFamily="34" charset="0"/>
                <a:ea typeface="微軟正黑體" panose="020B0604030504040204" pitchFamily="34" charset="-120"/>
                <a:cs typeface="Open Sans"/>
                <a:sym typeface="Arial" panose="020B0604020202020204" pitchFamily="34" charset="0"/>
              </a:rPr>
              <a:t> </a:t>
            </a:r>
            <a:r>
              <a:rPr lang="en-US" altLang="zh-TW" dirty="0">
                <a:solidFill>
                  <a:schemeClr val="accent6"/>
                </a:solidFill>
                <a:latin typeface="Arial" panose="020B0604020202020204" pitchFamily="34" charset="0"/>
                <a:ea typeface="微軟正黑體" panose="020B0604030504040204" pitchFamily="34" charset="-120"/>
                <a:cs typeface="Open Sans"/>
                <a:sym typeface="Arial" panose="020B0604020202020204" pitchFamily="34" charset="0"/>
              </a:rPr>
              <a:t>Pro Client</a:t>
            </a:r>
            <a:r>
              <a:rPr lang="zh-TW" altLang="en-US" dirty="0">
                <a:solidFill>
                  <a:schemeClr val="accent6"/>
                </a:solidFill>
                <a:latin typeface="Arial" panose="020B0604020202020204" pitchFamily="34" charset="0"/>
                <a:ea typeface="微軟正黑體" panose="020B0604030504040204" pitchFamily="34" charset="-120"/>
                <a:cs typeface="Open Sans"/>
                <a:sym typeface="Arial" panose="020B0604020202020204" pitchFamily="34" charset="0"/>
              </a:rPr>
              <a:t>行動掌握</a:t>
            </a:r>
            <a:r>
              <a:rPr lang="en" dirty="0">
                <a:solidFill>
                  <a:schemeClr val="accent6"/>
                </a:solidFill>
                <a:latin typeface="Arial" panose="020B0604020202020204" pitchFamily="34" charset="0"/>
                <a:ea typeface="微軟正黑體" panose="020B0604030504040204" pitchFamily="34" charset="-120"/>
                <a:cs typeface="Open Sans"/>
                <a:sym typeface="Arial" panose="020B0604020202020204" pitchFamily="34" charset="0"/>
              </a:rPr>
              <a:t> </a:t>
            </a:r>
            <a:endParaRPr lang="en" altLang="zh-TW" dirty="0">
              <a:solidFill>
                <a:schemeClr val="accent6"/>
              </a:solidFill>
              <a:latin typeface="Arial" panose="020B0604020202020204" pitchFamily="34" charset="0"/>
              <a:ea typeface="微軟正黑體" panose="020B0604030504040204" pitchFamily="34" charset="-120"/>
              <a:cs typeface="Open Sans"/>
              <a:sym typeface="Arial" panose="020B0604020202020204" pitchFamily="34" charset="0"/>
            </a:endParaRPr>
          </a:p>
        </p:txBody>
      </p:sp>
      <p:sp>
        <p:nvSpPr>
          <p:cNvPr id="6" name="Google Shape;316;p33">
            <a:extLst>
              <a:ext uri="{FF2B5EF4-FFF2-40B4-BE49-F238E27FC236}">
                <a16:creationId xmlns:a16="http://schemas.microsoft.com/office/drawing/2014/main" id="{0D882A50-6E4E-4C79-8ED9-161A4F2FD018}"/>
              </a:ext>
            </a:extLst>
          </p:cNvPr>
          <p:cNvSpPr txBox="1"/>
          <p:nvPr/>
        </p:nvSpPr>
        <p:spPr>
          <a:xfrm>
            <a:off x="3201740" y="4683473"/>
            <a:ext cx="2145533" cy="369302"/>
          </a:xfrm>
          <a:prstGeom prst="rect">
            <a:avLst/>
          </a:prstGeom>
          <a:noFill/>
          <a:ln w="12700">
            <a:solidFill>
              <a:srgbClr val="80FCFF"/>
            </a:solidFill>
          </a:ln>
        </p:spPr>
        <p:txBody>
          <a:bodyPr spcFirstLastPara="1" wrap="square" lIns="91425" tIns="91425" rIns="91425" bIns="91425"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TW" altLang="en-US" sz="1200" b="1" dirty="0">
                <a:solidFill>
                  <a:schemeClr val="accent6"/>
                </a:solidFill>
                <a:latin typeface="Arial" panose="020B0604020202020204" pitchFamily="34" charset="0"/>
                <a:ea typeface="微軟正黑體" panose="020B0604030504040204" pitchFamily="34" charset="-120"/>
                <a:sym typeface="Arial" panose="020B0604020202020204" pitchFamily="34" charset="0"/>
              </a:rPr>
              <a:t>可透過時間軸查看過往影片</a:t>
            </a:r>
            <a:endParaRPr lang="en" sz="1200" b="1"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8" name="Google Shape;318;p33">
            <a:extLst>
              <a:ext uri="{FF2B5EF4-FFF2-40B4-BE49-F238E27FC236}">
                <a16:creationId xmlns:a16="http://schemas.microsoft.com/office/drawing/2014/main" id="{15C787E8-644B-46CE-9AC5-F0BF602423F3}"/>
              </a:ext>
            </a:extLst>
          </p:cNvPr>
          <p:cNvPicPr preferRelativeResize="0"/>
          <p:nvPr/>
        </p:nvPicPr>
        <p:blipFill>
          <a:blip r:embed="rId4">
            <a:alphaModFix/>
          </a:blip>
          <a:stretch>
            <a:fillRect/>
          </a:stretch>
        </p:blipFill>
        <p:spPr>
          <a:xfrm>
            <a:off x="1019352" y="3910490"/>
            <a:ext cx="3379411" cy="650100"/>
          </a:xfrm>
          <a:prstGeom prst="rect">
            <a:avLst/>
          </a:prstGeom>
          <a:noFill/>
          <a:ln>
            <a:noFill/>
          </a:ln>
          <a:effectLst>
            <a:outerShdw blurRad="57150" dist="19050" dir="5400000" algn="bl" rotWithShape="0">
              <a:srgbClr val="000000">
                <a:alpha val="50000"/>
              </a:srgbClr>
            </a:outerShdw>
          </a:effectLst>
        </p:spPr>
      </p:pic>
      <p:sp>
        <p:nvSpPr>
          <p:cNvPr id="10" name="Google Shape;320;p33">
            <a:extLst>
              <a:ext uri="{FF2B5EF4-FFF2-40B4-BE49-F238E27FC236}">
                <a16:creationId xmlns:a16="http://schemas.microsoft.com/office/drawing/2014/main" id="{F433C5D2-9A6D-442B-B418-E51B8CAFC2BA}"/>
              </a:ext>
            </a:extLst>
          </p:cNvPr>
          <p:cNvSpPr/>
          <p:nvPr/>
        </p:nvSpPr>
        <p:spPr>
          <a:xfrm>
            <a:off x="959680" y="3874991"/>
            <a:ext cx="1089469" cy="248249"/>
          </a:xfrm>
          <a:prstGeom prst="rect">
            <a:avLst/>
          </a:prstGeom>
          <a:noFill/>
          <a:ln w="28575" cap="flat" cmpd="sng">
            <a:solidFill>
              <a:srgbClr val="92D050"/>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lang="zh-TW" altLang="en-US">
              <a:solidFill>
                <a:schemeClr val="tx2"/>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 name="Google Shape;321;p33">
            <a:extLst>
              <a:ext uri="{FF2B5EF4-FFF2-40B4-BE49-F238E27FC236}">
                <a16:creationId xmlns:a16="http://schemas.microsoft.com/office/drawing/2014/main" id="{A1CEF076-ECF1-4964-A670-DE3DB0F5C9D8}"/>
              </a:ext>
            </a:extLst>
          </p:cNvPr>
          <p:cNvSpPr/>
          <p:nvPr/>
        </p:nvSpPr>
        <p:spPr>
          <a:xfrm>
            <a:off x="2130832" y="4249647"/>
            <a:ext cx="2042067" cy="310943"/>
          </a:xfrm>
          <a:prstGeom prst="rect">
            <a:avLst/>
          </a:prstGeom>
          <a:no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lang="zh-TW" altLang="en-US">
              <a:solidFill>
                <a:schemeClr val="tx2"/>
              </a:solidFill>
              <a:latin typeface="Arial" panose="020B0604020202020204" pitchFamily="34" charset="0"/>
              <a:ea typeface="微軟正黑體" panose="020B0604030504040204" pitchFamily="34" charset="-120"/>
              <a:sym typeface="Arial" panose="020B0604020202020204" pitchFamily="34" charset="0"/>
            </a:endParaRPr>
          </a:p>
        </p:txBody>
      </p:sp>
      <p:cxnSp>
        <p:nvCxnSpPr>
          <p:cNvPr id="12" name="Google Shape;322;p33">
            <a:extLst>
              <a:ext uri="{FF2B5EF4-FFF2-40B4-BE49-F238E27FC236}">
                <a16:creationId xmlns:a16="http://schemas.microsoft.com/office/drawing/2014/main" id="{3B0820C1-EAEF-4A03-A850-0E751AE98680}"/>
              </a:ext>
            </a:extLst>
          </p:cNvPr>
          <p:cNvCxnSpPr>
            <a:cxnSpLocks/>
            <a:stCxn id="16" idx="0"/>
            <a:endCxn id="17" idx="1"/>
          </p:cNvCxnSpPr>
          <p:nvPr/>
        </p:nvCxnSpPr>
        <p:spPr>
          <a:xfrm rot="16200000" flipV="1">
            <a:off x="497255" y="2107195"/>
            <a:ext cx="2157697" cy="1377893"/>
          </a:xfrm>
          <a:prstGeom prst="bentConnector4">
            <a:avLst>
              <a:gd name="adj1" fmla="val 45721"/>
              <a:gd name="adj2" fmla="val 116591"/>
            </a:avLst>
          </a:prstGeom>
          <a:noFill/>
          <a:ln w="19050" cap="flat" cmpd="sng">
            <a:solidFill>
              <a:srgbClr val="FF00FF"/>
            </a:solidFill>
            <a:prstDash val="solid"/>
            <a:round/>
            <a:headEnd type="none" w="med" len="med"/>
            <a:tailEnd type="oval" w="med" len="med"/>
          </a:ln>
        </p:spPr>
      </p:cxnSp>
      <p:sp>
        <p:nvSpPr>
          <p:cNvPr id="16" name="Google Shape;323;p33">
            <a:extLst>
              <a:ext uri="{FF2B5EF4-FFF2-40B4-BE49-F238E27FC236}">
                <a16:creationId xmlns:a16="http://schemas.microsoft.com/office/drawing/2014/main" id="{B4945CD7-B560-4BDE-8FB1-1B527A4FE982}"/>
              </a:ext>
            </a:extLst>
          </p:cNvPr>
          <p:cNvSpPr/>
          <p:nvPr/>
        </p:nvSpPr>
        <p:spPr>
          <a:xfrm>
            <a:off x="2102486" y="3874990"/>
            <a:ext cx="325126" cy="248249"/>
          </a:xfrm>
          <a:prstGeom prst="rect">
            <a:avLst/>
          </a:prstGeom>
          <a:noFill/>
          <a:ln w="28575" cap="flat" cmpd="sng">
            <a:solidFill>
              <a:srgbClr val="FF00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lang="zh-TW" altLang="en-US">
              <a:solidFill>
                <a:schemeClr val="tx2"/>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7" name="Google Shape;327;p33">
            <a:extLst>
              <a:ext uri="{FF2B5EF4-FFF2-40B4-BE49-F238E27FC236}">
                <a16:creationId xmlns:a16="http://schemas.microsoft.com/office/drawing/2014/main" id="{A030602A-8221-4BB9-9D57-1089367733B9}"/>
              </a:ext>
            </a:extLst>
          </p:cNvPr>
          <p:cNvSpPr txBox="1"/>
          <p:nvPr/>
        </p:nvSpPr>
        <p:spPr>
          <a:xfrm>
            <a:off x="887156" y="1532642"/>
            <a:ext cx="2901701" cy="369302"/>
          </a:xfrm>
          <a:prstGeom prst="rect">
            <a:avLst/>
          </a:prstGeom>
          <a:noFill/>
          <a:ln w="12700">
            <a:solidFill>
              <a:srgbClr val="EA3EF7"/>
            </a:solidFill>
          </a:ln>
        </p:spPr>
        <p:txBody>
          <a:bodyPr spcFirstLastPara="1" wrap="square" lIns="91425" tIns="91425" rIns="91425" bIns="91425"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CN" altLang="en">
                <a:solidFill>
                  <a:schemeClr val="accent6"/>
                </a:solidFill>
                <a:latin typeface="Arial" panose="020B0604020202020204" pitchFamily="34" charset="0"/>
                <a:ea typeface="微軟正黑體" panose="020B0604030504040204" pitchFamily="34" charset="-120"/>
                <a:sym typeface="Arial" panose="020B0604020202020204" pitchFamily="34" charset="0"/>
              </a:rPr>
              <a:t>一鍵即可讓畫面中全部攝影機同步播放</a:t>
            </a:r>
            <a:endParaRPr lang="en">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9" name="Google Shape;329;p33">
            <a:extLst>
              <a:ext uri="{FF2B5EF4-FFF2-40B4-BE49-F238E27FC236}">
                <a16:creationId xmlns:a16="http://schemas.microsoft.com/office/drawing/2014/main" id="{576B568F-6C17-4EBE-9397-56149D758052}"/>
              </a:ext>
            </a:extLst>
          </p:cNvPr>
          <p:cNvSpPr/>
          <p:nvPr/>
        </p:nvSpPr>
        <p:spPr>
          <a:xfrm>
            <a:off x="1019353" y="2633703"/>
            <a:ext cx="1398392" cy="729300"/>
          </a:xfrm>
          <a:prstGeom prst="rect">
            <a:avLst/>
          </a:prstGeom>
          <a:noFill/>
          <a:ln w="28575" cap="flat" cmpd="sng">
            <a:solidFill>
              <a:srgbClr val="80FCFF"/>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lang="zh-TW" altLang="en-US">
              <a:solidFill>
                <a:schemeClr val="tx2"/>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21" name="Google Shape;331;p33">
            <a:extLst>
              <a:ext uri="{FF2B5EF4-FFF2-40B4-BE49-F238E27FC236}">
                <a16:creationId xmlns:a16="http://schemas.microsoft.com/office/drawing/2014/main" id="{40578CA0-09A7-455E-A2D2-3F4DF1B4D444}"/>
              </a:ext>
            </a:extLst>
          </p:cNvPr>
          <p:cNvPicPr preferRelativeResize="0"/>
          <p:nvPr/>
        </p:nvPicPr>
        <p:blipFill>
          <a:blip r:embed="rId5">
            <a:alphaModFix/>
          </a:blip>
          <a:stretch>
            <a:fillRect/>
          </a:stretch>
        </p:blipFill>
        <p:spPr>
          <a:xfrm>
            <a:off x="429312" y="1471748"/>
            <a:ext cx="393560" cy="393560"/>
          </a:xfrm>
          <a:prstGeom prst="rect">
            <a:avLst/>
          </a:prstGeom>
          <a:noFill/>
          <a:ln>
            <a:noFill/>
          </a:ln>
        </p:spPr>
      </p:pic>
      <p:cxnSp>
        <p:nvCxnSpPr>
          <p:cNvPr id="22" name="接點: 肘形 21">
            <a:extLst>
              <a:ext uri="{FF2B5EF4-FFF2-40B4-BE49-F238E27FC236}">
                <a16:creationId xmlns:a16="http://schemas.microsoft.com/office/drawing/2014/main" id="{DD8626C0-AABE-4556-8840-36788F7B21F0}"/>
              </a:ext>
            </a:extLst>
          </p:cNvPr>
          <p:cNvCxnSpPr>
            <a:cxnSpLocks/>
            <a:stCxn id="19" idx="3"/>
            <a:endCxn id="11" idx="0"/>
          </p:cNvCxnSpPr>
          <p:nvPr/>
        </p:nvCxnSpPr>
        <p:spPr>
          <a:xfrm>
            <a:off x="2417745" y="2998353"/>
            <a:ext cx="734121" cy="1251294"/>
          </a:xfrm>
          <a:prstGeom prst="bentConnector2">
            <a:avLst/>
          </a:prstGeom>
          <a:noFill/>
          <a:ln w="19050" cap="flat" cmpd="sng">
            <a:solidFill>
              <a:srgbClr val="80FCFF"/>
            </a:solidFill>
            <a:prstDash val="solid"/>
            <a:round/>
            <a:headEnd type="none" w="sm" len="sm"/>
            <a:tailEnd type="oval" w="sm" len="sm"/>
          </a:ln>
        </p:spPr>
      </p:cxnSp>
      <p:cxnSp>
        <p:nvCxnSpPr>
          <p:cNvPr id="23" name="接點: 肘形 21">
            <a:extLst>
              <a:ext uri="{FF2B5EF4-FFF2-40B4-BE49-F238E27FC236}">
                <a16:creationId xmlns:a16="http://schemas.microsoft.com/office/drawing/2014/main" id="{A74DC33B-DEAE-D64F-BFF7-340A316BB9D3}"/>
              </a:ext>
            </a:extLst>
          </p:cNvPr>
          <p:cNvCxnSpPr>
            <a:cxnSpLocks/>
            <a:stCxn id="11" idx="3"/>
            <a:endCxn id="6" idx="0"/>
          </p:cNvCxnSpPr>
          <p:nvPr/>
        </p:nvCxnSpPr>
        <p:spPr>
          <a:xfrm>
            <a:off x="4172899" y="4405119"/>
            <a:ext cx="101608" cy="278354"/>
          </a:xfrm>
          <a:prstGeom prst="bentConnector2">
            <a:avLst/>
          </a:prstGeom>
          <a:noFill/>
          <a:ln w="19050" cap="flat" cmpd="sng">
            <a:solidFill>
              <a:srgbClr val="80FCFF"/>
            </a:solidFill>
            <a:prstDash val="solid"/>
            <a:round/>
            <a:headEnd type="none" w="sm" len="sm"/>
            <a:tailEnd type="oval" w="med" len="med"/>
          </a:ln>
        </p:spPr>
      </p:cxnSp>
      <p:sp>
        <p:nvSpPr>
          <p:cNvPr id="24" name="Google Shape;316;p33">
            <a:extLst>
              <a:ext uri="{FF2B5EF4-FFF2-40B4-BE49-F238E27FC236}">
                <a16:creationId xmlns:a16="http://schemas.microsoft.com/office/drawing/2014/main" id="{1CA48213-66B2-3447-BED9-BC73DAAF4874}"/>
              </a:ext>
            </a:extLst>
          </p:cNvPr>
          <p:cNvSpPr txBox="1"/>
          <p:nvPr/>
        </p:nvSpPr>
        <p:spPr>
          <a:xfrm>
            <a:off x="401477" y="4686998"/>
            <a:ext cx="2205873" cy="369302"/>
          </a:xfrm>
          <a:prstGeom prst="rect">
            <a:avLst/>
          </a:prstGeom>
          <a:noFill/>
          <a:ln w="12700">
            <a:solidFill>
              <a:srgbClr val="92D050"/>
            </a:solidFill>
          </a:ln>
        </p:spPr>
        <p:txBody>
          <a:bodyPr spcFirstLastPara="1" wrap="square" lIns="91425" tIns="91425" rIns="91425" bIns="91425" anchor="t" anchorCtr="0">
            <a:spAutoFit/>
          </a:bodyPr>
          <a:lstStyle>
            <a:defPPr marR="0" lvl="0" algn="l" rtl="0">
              <a:lnSpc>
                <a:spcPct val="100000"/>
              </a:lnSpc>
              <a:spcBef>
                <a:spcPts val="0"/>
              </a:spcBef>
              <a:spcAft>
                <a:spcPts val="0"/>
              </a:spcAft>
              <a:defRPr/>
            </a:defPPr>
            <a:lvl1pPr marL="0" indent="0">
              <a:buNone/>
              <a:defRPr sz="1200" b="1">
                <a:solidFill>
                  <a:srgbClr val="75FFFF"/>
                </a:solidFil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zh-TW" altLang="en" dirty="0">
                <a:solidFill>
                  <a:schemeClr val="accent6"/>
                </a:solidFill>
                <a:latin typeface="Arial" panose="020B0604020202020204" pitchFamily="34" charset="0"/>
                <a:ea typeface="微軟正黑體" panose="020B0604030504040204" pitchFamily="34" charset="-120"/>
                <a:sym typeface="Arial" panose="020B0604020202020204" pitchFamily="34" charset="0"/>
              </a:rPr>
              <a:t>一鍵即可在即時跟回放之間切</a:t>
            </a:r>
            <a:endParaRPr lang="en"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cxnSp>
        <p:nvCxnSpPr>
          <p:cNvPr id="39" name="接點: 肘形 21">
            <a:extLst>
              <a:ext uri="{FF2B5EF4-FFF2-40B4-BE49-F238E27FC236}">
                <a16:creationId xmlns:a16="http://schemas.microsoft.com/office/drawing/2014/main" id="{05F62A5E-0CDC-164C-AAF8-F47F7905B82D}"/>
              </a:ext>
            </a:extLst>
          </p:cNvPr>
          <p:cNvCxnSpPr>
            <a:cxnSpLocks/>
            <a:stCxn id="10" idx="2"/>
          </p:cNvCxnSpPr>
          <p:nvPr/>
        </p:nvCxnSpPr>
        <p:spPr>
          <a:xfrm>
            <a:off x="1504415" y="4123240"/>
            <a:ext cx="0" cy="571070"/>
          </a:xfrm>
          <a:prstGeom prst="straightConnector1">
            <a:avLst/>
          </a:prstGeom>
          <a:noFill/>
          <a:ln w="19050" cap="flat" cmpd="sng">
            <a:solidFill>
              <a:srgbClr val="92D050"/>
            </a:solidFill>
            <a:prstDash val="solid"/>
            <a:round/>
            <a:headEnd type="none" w="sm" len="sm"/>
            <a:tailEnd type="oval" w="med" len="med"/>
          </a:ln>
        </p:spPr>
      </p:cxnSp>
      <p:sp>
        <p:nvSpPr>
          <p:cNvPr id="31" name="文字方塊 30">
            <a:extLst>
              <a:ext uri="{FF2B5EF4-FFF2-40B4-BE49-F238E27FC236}">
                <a16:creationId xmlns:a16="http://schemas.microsoft.com/office/drawing/2014/main" id="{FBC8CBD5-9FBC-BDFF-27A2-7750BF2417E6}"/>
              </a:ext>
            </a:extLst>
          </p:cNvPr>
          <p:cNvSpPr txBox="1"/>
          <p:nvPr/>
        </p:nvSpPr>
        <p:spPr>
          <a:xfrm>
            <a:off x="6184171" y="1600922"/>
            <a:ext cx="324283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QVR</a:t>
            </a:r>
            <a:r>
              <a:rPr lang="zh-TW"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 </a:t>
            </a:r>
            <a:r>
              <a:rPr lang="en-US"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Pro</a:t>
            </a:r>
            <a:r>
              <a:rPr lang="zh-TW"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 </a:t>
            </a:r>
            <a:r>
              <a:rPr lang="en-US" sz="18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Client</a:t>
            </a:r>
          </a:p>
          <a:p>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行動裝置錄影與回放</a:t>
            </a:r>
            <a:endParaRPr 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32" name="群組 31">
            <a:extLst>
              <a:ext uri="{FF2B5EF4-FFF2-40B4-BE49-F238E27FC236}">
                <a16:creationId xmlns:a16="http://schemas.microsoft.com/office/drawing/2014/main" id="{ED6B8111-CC7F-7E52-7531-D3F65F0386EB}"/>
              </a:ext>
            </a:extLst>
          </p:cNvPr>
          <p:cNvGrpSpPr/>
          <p:nvPr/>
        </p:nvGrpSpPr>
        <p:grpSpPr>
          <a:xfrm>
            <a:off x="5735486" y="3063039"/>
            <a:ext cx="2533597" cy="1935668"/>
            <a:chOff x="2190203" y="2874433"/>
            <a:chExt cx="2171770" cy="1659232"/>
          </a:xfrm>
        </p:grpSpPr>
        <p:sp>
          <p:nvSpPr>
            <p:cNvPr id="33" name="矩形 32">
              <a:extLst>
                <a:ext uri="{FF2B5EF4-FFF2-40B4-BE49-F238E27FC236}">
                  <a16:creationId xmlns:a16="http://schemas.microsoft.com/office/drawing/2014/main" id="{56674F2F-713C-3D40-A58F-AFF7BD1FF98E}"/>
                </a:ext>
              </a:extLst>
            </p:cNvPr>
            <p:cNvSpPr/>
            <p:nvPr/>
          </p:nvSpPr>
          <p:spPr>
            <a:xfrm>
              <a:off x="2246877" y="2942912"/>
              <a:ext cx="2054190" cy="152227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34" name="圖片 3" descr="一張含有 文字, 電子用品, 顯示, 標誌 的圖片&#10;&#10;自動產生的描述">
              <a:extLst>
                <a:ext uri="{FF2B5EF4-FFF2-40B4-BE49-F238E27FC236}">
                  <a16:creationId xmlns:a16="http://schemas.microsoft.com/office/drawing/2014/main" id="{B21B5503-287C-73E7-EB03-8FC66FA3582F}"/>
                </a:ext>
              </a:extLst>
            </p:cNvPr>
            <p:cNvPicPr>
              <a:picLocks noChangeAspect="1"/>
            </p:cNvPicPr>
            <p:nvPr/>
          </p:nvPicPr>
          <p:blipFill rotWithShape="1">
            <a:blip r:embed="rId6"/>
            <a:srcRect l="3105" r="3105"/>
            <a:stretch/>
          </p:blipFill>
          <p:spPr>
            <a:xfrm>
              <a:off x="2223592" y="3182614"/>
              <a:ext cx="2113458" cy="1042870"/>
            </a:xfrm>
            <a:prstGeom prst="rect">
              <a:avLst/>
            </a:prstGeom>
          </p:spPr>
        </p:pic>
        <p:pic>
          <p:nvPicPr>
            <p:cNvPr id="35" name="圖片 34">
              <a:extLst>
                <a:ext uri="{FF2B5EF4-FFF2-40B4-BE49-F238E27FC236}">
                  <a16:creationId xmlns:a16="http://schemas.microsoft.com/office/drawing/2014/main" id="{3D819429-DA5B-66E2-20F0-4FDEEF78F97A}"/>
                </a:ext>
              </a:extLst>
            </p:cNvPr>
            <p:cNvPicPr>
              <a:picLocks noChangeAspect="1"/>
            </p:cNvPicPr>
            <p:nvPr/>
          </p:nvPicPr>
          <p:blipFill>
            <a:blip r:embed="rId7"/>
            <a:stretch>
              <a:fillRect/>
            </a:stretch>
          </p:blipFill>
          <p:spPr>
            <a:xfrm>
              <a:off x="2190203" y="2874433"/>
              <a:ext cx="2171770" cy="1659232"/>
            </a:xfrm>
            <a:prstGeom prst="rect">
              <a:avLst/>
            </a:prstGeom>
          </p:spPr>
        </p:pic>
      </p:grpSp>
      <p:grpSp>
        <p:nvGrpSpPr>
          <p:cNvPr id="36" name="群組 35">
            <a:extLst>
              <a:ext uri="{FF2B5EF4-FFF2-40B4-BE49-F238E27FC236}">
                <a16:creationId xmlns:a16="http://schemas.microsoft.com/office/drawing/2014/main" id="{0BB0A181-9355-0A1D-86EA-6F91D7EED232}"/>
              </a:ext>
            </a:extLst>
          </p:cNvPr>
          <p:cNvGrpSpPr/>
          <p:nvPr/>
        </p:nvGrpSpPr>
        <p:grpSpPr>
          <a:xfrm>
            <a:off x="8053083" y="2751971"/>
            <a:ext cx="846944" cy="1705526"/>
            <a:chOff x="392301" y="1510362"/>
            <a:chExt cx="1366649" cy="2752075"/>
          </a:xfrm>
        </p:grpSpPr>
        <p:pic>
          <p:nvPicPr>
            <p:cNvPr id="37" name="圖片 2" descr="一張含有 文字, 監視器, 螢幕, 螢幕擷取畫面 的圖片&#10;&#10;自動產生的描述">
              <a:extLst>
                <a:ext uri="{FF2B5EF4-FFF2-40B4-BE49-F238E27FC236}">
                  <a16:creationId xmlns:a16="http://schemas.microsoft.com/office/drawing/2014/main" id="{9DB9B4DB-6AEF-6344-9467-6F818AEAC964}"/>
                </a:ext>
              </a:extLst>
            </p:cNvPr>
            <p:cNvPicPr>
              <a:picLocks noChangeAspect="1"/>
            </p:cNvPicPr>
            <p:nvPr/>
          </p:nvPicPr>
          <p:blipFill>
            <a:blip r:embed="rId8"/>
            <a:stretch>
              <a:fillRect/>
            </a:stretch>
          </p:blipFill>
          <p:spPr>
            <a:xfrm>
              <a:off x="449574" y="1523854"/>
              <a:ext cx="1251958" cy="2699039"/>
            </a:xfrm>
            <a:prstGeom prst="roundRect">
              <a:avLst>
                <a:gd name="adj" fmla="val 13453"/>
              </a:avLst>
            </a:prstGeom>
            <a:solidFill>
              <a:srgbClr val="F7F8FB"/>
            </a:solidFill>
            <a:ln>
              <a:noFill/>
            </a:ln>
            <a:effectLst>
              <a:outerShdw blurRad="63500" dist="152400" dir="8100000" algn="tr" rotWithShape="0">
                <a:srgbClr val="09000C">
                  <a:alpha val="77000"/>
                </a:srgbClr>
              </a:outerShdw>
            </a:effectLst>
          </p:spPr>
        </p:pic>
        <p:pic>
          <p:nvPicPr>
            <p:cNvPr id="38" name="圖片 37">
              <a:extLst>
                <a:ext uri="{FF2B5EF4-FFF2-40B4-BE49-F238E27FC236}">
                  <a16:creationId xmlns:a16="http://schemas.microsoft.com/office/drawing/2014/main" id="{A3DEC414-62F4-2732-75F7-54B0C9BB8467}"/>
                </a:ext>
              </a:extLst>
            </p:cNvPr>
            <p:cNvPicPr>
              <a:picLocks noChangeAspect="1"/>
            </p:cNvPicPr>
            <p:nvPr/>
          </p:nvPicPr>
          <p:blipFill>
            <a:blip r:embed="rId9"/>
            <a:stretch>
              <a:fillRect/>
            </a:stretch>
          </p:blipFill>
          <p:spPr>
            <a:xfrm>
              <a:off x="392301" y="1510362"/>
              <a:ext cx="1366649" cy="2752075"/>
            </a:xfrm>
            <a:prstGeom prst="rect">
              <a:avLst/>
            </a:prstGeom>
          </p:spPr>
        </p:pic>
      </p:grpSp>
      <p:pic>
        <p:nvPicPr>
          <p:cNvPr id="40" name="圖片 39">
            <a:extLst>
              <a:ext uri="{FF2B5EF4-FFF2-40B4-BE49-F238E27FC236}">
                <a16:creationId xmlns:a16="http://schemas.microsoft.com/office/drawing/2014/main" id="{52D8F341-DC17-642E-E1D7-8C5B8EE353D9}"/>
              </a:ext>
            </a:extLst>
          </p:cNvPr>
          <p:cNvPicPr>
            <a:picLocks noChangeAspect="1"/>
          </p:cNvPicPr>
          <p:nvPr/>
        </p:nvPicPr>
        <p:blipFill>
          <a:blip r:embed="rId10"/>
          <a:stretch>
            <a:fillRect/>
          </a:stretch>
        </p:blipFill>
        <p:spPr>
          <a:xfrm>
            <a:off x="5270259" y="1753802"/>
            <a:ext cx="901407" cy="900000"/>
          </a:xfrm>
          <a:prstGeom prst="rect">
            <a:avLst/>
          </a:prstGeom>
          <a:effectLst>
            <a:outerShdw blurRad="50800" dist="38100" dir="2700000" algn="tl" rotWithShape="0">
              <a:prstClr val="black">
                <a:alpha val="40000"/>
              </a:prstClr>
            </a:outerShdw>
          </a:effectLst>
        </p:spPr>
      </p:pic>
      <p:sp>
        <p:nvSpPr>
          <p:cNvPr id="41" name="文字方塊 40">
            <a:extLst>
              <a:ext uri="{FF2B5EF4-FFF2-40B4-BE49-F238E27FC236}">
                <a16:creationId xmlns:a16="http://schemas.microsoft.com/office/drawing/2014/main" id="{6AACFC0E-0DD7-800C-E1EE-33F351935D6E}"/>
              </a:ext>
            </a:extLst>
          </p:cNvPr>
          <p:cNvSpPr txBox="1"/>
          <p:nvPr/>
        </p:nvSpPr>
        <p:spPr>
          <a:xfrm>
            <a:off x="6204470" y="2151480"/>
            <a:ext cx="2634851" cy="553998"/>
          </a:xfrm>
          <a:prstGeom prst="rect">
            <a:avLst/>
          </a:prstGeom>
          <a:noFill/>
        </p:spPr>
        <p:txBody>
          <a:bodyPr wrap="square">
            <a:spAutoFit/>
          </a:bodyPr>
          <a:lstStyle/>
          <a:p>
            <a:r>
              <a:rPr lang="zh-TW" altLang="en-US" sz="10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QVR Pro Client 用戶端軟體可安裝於 Mac</a:t>
            </a:r>
            <a:r>
              <a:rPr lang="zh-TW" altLang="en-US" sz="1000" baseline="300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a:t>
            </a:r>
            <a:r>
              <a:rPr lang="zh-TW" altLang="en-US" sz="10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、Windows</a:t>
            </a:r>
            <a:r>
              <a:rPr lang="zh-TW" altLang="en-US" sz="1000" baseline="300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 ®</a:t>
            </a:r>
            <a:r>
              <a:rPr lang="zh-TW" altLang="en-US" sz="10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系統、與行動裝置， 讓您透過各種不同裝置靈活運用，隨時監看掌握全局。</a:t>
            </a:r>
          </a:p>
        </p:txBody>
      </p:sp>
    </p:spTree>
    <p:extLst>
      <p:ext uri="{BB962C8B-B14F-4D97-AF65-F5344CB8AC3E}">
        <p14:creationId xmlns:p14="http://schemas.microsoft.com/office/powerpoint/2010/main" val="304719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1" hidden="1">
            <a:extLst>
              <a:ext uri="{FF2B5EF4-FFF2-40B4-BE49-F238E27FC236}">
                <a16:creationId xmlns:a16="http://schemas.microsoft.com/office/drawing/2014/main" id="{219D459D-11D7-C5B8-53A1-1B295F1E72C9}"/>
              </a:ext>
            </a:extLst>
          </p:cNvPr>
          <p:cNvSpPr txBox="1">
            <a:spLocks/>
          </p:cNvSpPr>
          <p:nvPr/>
        </p:nvSpPr>
        <p:spPr>
          <a:xfrm>
            <a:off x="424715" y="388144"/>
            <a:ext cx="8523171"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bg1"/>
                </a:solidFill>
                <a:latin typeface="微軟正黑體" panose="020B0604030504040204" pitchFamily="34" charset="-120"/>
                <a:ea typeface="微軟正黑體" panose="020B0604030504040204" pitchFamily="34" charset="-120"/>
                <a:cs typeface="+mj-cs"/>
              </a:defRPr>
            </a:lvl1pPr>
          </a:lstStyle>
          <a:p>
            <a:pPr marL="0" marR="0" lvl="0" indent="0" algn="l" defTabSz="914400" rtl="0" eaLnBrk="1" fontAlgn="auto" latinLnBrk="0" hangingPunct="1">
              <a:lnSpc>
                <a:spcPct val="90000"/>
              </a:lnSpc>
              <a:spcBef>
                <a:spcPct val="0"/>
              </a:spcBef>
              <a:spcAft>
                <a:spcPts val="0"/>
              </a:spcAft>
              <a:buClr>
                <a:srgbClr val="000000"/>
              </a:buClr>
              <a:buSzTx/>
              <a:buFont typeface="Arial"/>
              <a:buNone/>
              <a:tabLst/>
              <a:defRPr/>
            </a:pPr>
            <a:r>
              <a:rPr kumimoji="0" lang="en-US" sz="3300" b="0" i="0" u="none" strike="noStrike" kern="120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j-cs"/>
                <a:sym typeface="Arial" panose="020B0604020202020204" pitchFamily="34" charset="0"/>
              </a:rPr>
              <a:t>雙 HDMI </a:t>
            </a:r>
            <a:r>
              <a:rPr kumimoji="0" lang="en-US" sz="3300" b="0" i="0" u="none" strike="noStrike" kern="1200" cap="none" spc="0" normalizeH="0" baseline="0" noProof="0" err="1">
                <a:ln>
                  <a:noFill/>
                </a:ln>
                <a:solidFill>
                  <a:srgbClr val="FFFFFF"/>
                </a:solidFill>
                <a:effectLst/>
                <a:uLnTx/>
                <a:uFillTx/>
                <a:latin typeface="Arial" panose="020B0604020202020204" pitchFamily="34" charset="0"/>
                <a:ea typeface="微軟正黑體" panose="020B0604030504040204" pitchFamily="34" charset="-120"/>
                <a:cs typeface="+mj-cs"/>
                <a:sym typeface="Arial" panose="020B0604020202020204" pitchFamily="34" charset="0"/>
              </a:rPr>
              <a:t>輸出於監控應用</a:t>
            </a:r>
            <a:r>
              <a:rPr kumimoji="0" lang="en-US" altLang="zh-TW" sz="3300" b="0" i="0" u="none" strike="noStrike" kern="120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j-cs"/>
                <a:sym typeface="Arial" panose="020B0604020202020204" pitchFamily="34" charset="0"/>
              </a:rPr>
              <a:t> - 2</a:t>
            </a:r>
            <a:endParaRPr kumimoji="0" lang="zh-TW" altLang="en-US" sz="3300" b="0" i="0" u="none" strike="noStrike" kern="120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j-cs"/>
              <a:sym typeface="Arial" panose="020B0604020202020204" pitchFamily="34" charset="0"/>
            </a:endParaRPr>
          </a:p>
        </p:txBody>
      </p:sp>
      <p:sp>
        <p:nvSpPr>
          <p:cNvPr id="2" name="標題 1">
            <a:extLst>
              <a:ext uri="{FF2B5EF4-FFF2-40B4-BE49-F238E27FC236}">
                <a16:creationId xmlns:a16="http://schemas.microsoft.com/office/drawing/2014/main" id="{2D932D96-16B1-7719-ED48-FC6AD369E52E}"/>
              </a:ext>
            </a:extLst>
          </p:cNvPr>
          <p:cNvSpPr>
            <a:spLocks noGrp="1"/>
          </p:cNvSpPr>
          <p:nvPr>
            <p:ph type="title"/>
          </p:nvPr>
        </p:nvSpPr>
        <p:spPr>
          <a:xfrm>
            <a:off x="1034178" y="0"/>
            <a:ext cx="7952056" cy="642167"/>
          </a:xfrm>
        </p:spPr>
        <p:txBody>
          <a:bodyPr spcFirstLastPara="1" wrap="square" lIns="91425" tIns="91425" rIns="91425" bIns="91425" anchor="t" anchorCtr="0">
            <a:normAutofit fontScale="90000"/>
          </a:bodyPr>
          <a:lstStyle/>
          <a:p>
            <a:r>
              <a:rPr lang="en-US" altLang="zh-TW">
                <a:latin typeface="Arial" panose="020B0604020202020204" pitchFamily="34" charset="0"/>
                <a:sym typeface="Arial" panose="020B0604020202020204" pitchFamily="34" charset="0"/>
              </a:rPr>
              <a:t>TS-AI642</a:t>
            </a:r>
            <a:r>
              <a:rPr lang="zh-TW" altLang="en-US" dirty="0">
                <a:latin typeface="Arial" panose="020B0604020202020204" pitchFamily="34" charset="0"/>
                <a:sym typeface="Arial" panose="020B0604020202020204" pitchFamily="34" charset="0"/>
              </a:rPr>
              <a:t> 內建 </a:t>
            </a:r>
            <a:r>
              <a:rPr lang="en-US" altLang="zh-TW" dirty="0">
                <a:latin typeface="Arial" panose="020B0604020202020204" pitchFamily="34" charset="0"/>
                <a:sym typeface="Arial" panose="020B0604020202020204" pitchFamily="34" charset="0"/>
              </a:rPr>
              <a:t>GPU</a:t>
            </a:r>
            <a:r>
              <a:rPr lang="zh-TW" altLang="en-US" dirty="0">
                <a:latin typeface="Arial" panose="020B0604020202020204" pitchFamily="34" charset="0"/>
                <a:sym typeface="Arial" panose="020B0604020202020204" pitchFamily="34" charset="0"/>
              </a:rPr>
              <a:t> 提供</a:t>
            </a:r>
            <a:r>
              <a:rPr lang="en-US" altLang="zh-TW">
                <a:latin typeface="Arial" panose="020B0604020202020204" pitchFamily="34" charset="0"/>
                <a:sym typeface="Arial" panose="020B0604020202020204" pitchFamily="34" charset="0"/>
              </a:rPr>
              <a:t>雙</a:t>
            </a:r>
            <a:r>
              <a:rPr lang="en-US" altLang="zh-TW" dirty="0">
                <a:latin typeface="Arial" panose="020B0604020202020204" pitchFamily="34" charset="0"/>
                <a:sym typeface="Arial" panose="020B0604020202020204" pitchFamily="34" charset="0"/>
              </a:rPr>
              <a:t> HDMI </a:t>
            </a:r>
            <a:r>
              <a:rPr lang="en-US" altLang="zh-TW" dirty="0" err="1">
                <a:latin typeface="Arial" panose="020B0604020202020204" pitchFamily="34" charset="0"/>
                <a:sym typeface="Arial" panose="020B0604020202020204" pitchFamily="34" charset="0"/>
              </a:rPr>
              <a:t>螢幕輸出</a:t>
            </a:r>
            <a:br>
              <a:rPr lang="en-US" altLang="zh-TW">
                <a:latin typeface="Arial" panose="020B0604020202020204" pitchFamily="34" charset="0"/>
                <a:sym typeface="Arial" panose="020B0604020202020204" pitchFamily="34" charset="0"/>
              </a:rPr>
            </a:br>
            <a:r>
              <a:rPr lang="zh-TW" altLang="en-US" dirty="0">
                <a:latin typeface="Arial" panose="020B0604020202020204" pitchFamily="34" charset="0"/>
                <a:sym typeface="Arial" panose="020B0604020202020204" pitchFamily="34" charset="0"/>
              </a:rPr>
              <a:t>並</a:t>
            </a:r>
            <a:r>
              <a:rPr lang="zh-TW" altLang="en-US">
                <a:latin typeface="Arial" panose="020B0604020202020204" pitchFamily="34" charset="0"/>
                <a:sym typeface="Arial" panose="020B0604020202020204" pitchFamily="34" charset="0"/>
              </a:rPr>
              <a:t>加速</a:t>
            </a:r>
            <a:r>
              <a:rPr lang="zh-TW" altLang="en-US" dirty="0">
                <a:latin typeface="Arial" panose="020B0604020202020204" pitchFamily="34" charset="0"/>
                <a:sym typeface="Arial" panose="020B0604020202020204" pitchFamily="34" charset="0"/>
              </a:rPr>
              <a:t>影片</a:t>
            </a:r>
            <a:r>
              <a:rPr lang="zh-TW" altLang="en-US">
                <a:latin typeface="Arial" panose="020B0604020202020204" pitchFamily="34" charset="0"/>
                <a:sym typeface="Arial" panose="020B0604020202020204" pitchFamily="34" charset="0"/>
              </a:rPr>
              <a:t>轉檔提升相容性與</a:t>
            </a:r>
            <a:r>
              <a:rPr lang="zh-TW" altLang="en-US" dirty="0">
                <a:latin typeface="Arial" panose="020B0604020202020204" pitchFamily="34" charset="0"/>
                <a:sym typeface="Arial" panose="020B0604020202020204" pitchFamily="34" charset="0"/>
              </a:rPr>
              <a:t>儲存效益</a:t>
            </a:r>
          </a:p>
        </p:txBody>
      </p:sp>
      <p:pic>
        <p:nvPicPr>
          <p:cNvPr id="8" name="圖片 7">
            <a:extLst>
              <a:ext uri="{FF2B5EF4-FFF2-40B4-BE49-F238E27FC236}">
                <a16:creationId xmlns:a16="http://schemas.microsoft.com/office/drawing/2014/main" id="{9BB55DD0-513B-9874-3547-1C95951AFE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367" y="2398905"/>
            <a:ext cx="3610061" cy="2228850"/>
          </a:xfrm>
          <a:prstGeom prst="rect">
            <a:avLst/>
          </a:prstGeom>
        </p:spPr>
      </p:pic>
      <p:pic>
        <p:nvPicPr>
          <p:cNvPr id="9" name="Picture 2" descr="https://www.qnap.com/assets/img/software/qvr-pro/multi-angle.jpg?v=671ba256691cb57bd96e50168cffcc1e">
            <a:extLst>
              <a:ext uri="{FF2B5EF4-FFF2-40B4-BE49-F238E27FC236}">
                <a16:creationId xmlns:a16="http://schemas.microsoft.com/office/drawing/2014/main" id="{B3B56975-30F9-BDA8-4AD1-A18E95B2EC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2729" y="2425099"/>
            <a:ext cx="3427360" cy="1933575"/>
          </a:xfrm>
          <a:prstGeom prst="rect">
            <a:avLst/>
          </a:prstGeom>
          <a:noFill/>
          <a:extLst>
            <a:ext uri="{909E8E84-426E-40DD-AFC4-6F175D3DCCD1}">
              <a14:hiddenFill xmlns:a14="http://schemas.microsoft.com/office/drawing/2010/main">
                <a:solidFill>
                  <a:srgbClr val="FFFFFF"/>
                </a:solidFill>
              </a14:hiddenFill>
            </a:ext>
          </a:extLst>
        </p:spPr>
      </p:pic>
      <p:pic>
        <p:nvPicPr>
          <p:cNvPr id="12" name="圖片 11">
            <a:extLst>
              <a:ext uri="{FF2B5EF4-FFF2-40B4-BE49-F238E27FC236}">
                <a16:creationId xmlns:a16="http://schemas.microsoft.com/office/drawing/2014/main" id="{1CBF6146-FD67-EBDA-FEAB-7BF59C10AD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4916877" y="2398905"/>
            <a:ext cx="3610061" cy="2228850"/>
          </a:xfrm>
          <a:prstGeom prst="rect">
            <a:avLst/>
          </a:prstGeom>
        </p:spPr>
      </p:pic>
      <p:pic>
        <p:nvPicPr>
          <p:cNvPr id="13" name="Picture 2" descr="https://www.qnap.com/assets/img/software/qvr-pro/multi-angle.jpg?v=671ba256691cb57bd96e50168cffcc1e">
            <a:extLst>
              <a:ext uri="{FF2B5EF4-FFF2-40B4-BE49-F238E27FC236}">
                <a16:creationId xmlns:a16="http://schemas.microsoft.com/office/drawing/2014/main" id="{D74E5015-BE8C-107D-C15F-956B7DD1FC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2640" y="2425099"/>
            <a:ext cx="3427360" cy="1933575"/>
          </a:xfrm>
          <a:prstGeom prst="rect">
            <a:avLst/>
          </a:prstGeom>
          <a:noFill/>
          <a:extLst>
            <a:ext uri="{909E8E84-426E-40DD-AFC4-6F175D3DCCD1}">
              <a14:hiddenFill xmlns:a14="http://schemas.microsoft.com/office/drawing/2010/main">
                <a:solidFill>
                  <a:srgbClr val="FFFFFF"/>
                </a:solidFill>
              </a14:hiddenFill>
            </a:ext>
          </a:extLst>
        </p:spPr>
      </p:pic>
      <p:pic>
        <p:nvPicPr>
          <p:cNvPr id="3" name="圖片 2" descr="一張含有 文字, 電子用品, 電腦 的圖片&#10;&#10;自動產生的描述">
            <a:extLst>
              <a:ext uri="{FF2B5EF4-FFF2-40B4-BE49-F238E27FC236}">
                <a16:creationId xmlns:a16="http://schemas.microsoft.com/office/drawing/2014/main" id="{839F3618-D569-C995-5C9D-EBAD19B7729F}"/>
              </a:ext>
            </a:extLst>
          </p:cNvPr>
          <p:cNvPicPr>
            <a:picLocks noChangeAspect="1"/>
          </p:cNvPicPr>
          <p:nvPr/>
        </p:nvPicPr>
        <p:blipFill rotWithShape="1">
          <a:blip r:embed="rId5"/>
          <a:srcRect l="10254" t="2629" r="10232" b="3140"/>
          <a:stretch/>
        </p:blipFill>
        <p:spPr>
          <a:xfrm>
            <a:off x="3942258" y="4012001"/>
            <a:ext cx="1254790" cy="929562"/>
          </a:xfrm>
          <a:prstGeom prst="rect">
            <a:avLst/>
          </a:prstGeom>
        </p:spPr>
      </p:pic>
      <p:sp>
        <p:nvSpPr>
          <p:cNvPr id="11" name="文字方塊 10">
            <a:extLst>
              <a:ext uri="{FF2B5EF4-FFF2-40B4-BE49-F238E27FC236}">
                <a16:creationId xmlns:a16="http://schemas.microsoft.com/office/drawing/2014/main" id="{969BD02D-4977-2151-9EA8-029FB0E8C4B3}"/>
              </a:ext>
            </a:extLst>
          </p:cNvPr>
          <p:cNvSpPr txBox="1"/>
          <p:nvPr/>
        </p:nvSpPr>
        <p:spPr>
          <a:xfrm>
            <a:off x="2417397" y="1186150"/>
            <a:ext cx="6006327" cy="903645"/>
          </a:xfrm>
          <a:prstGeom prst="rect">
            <a:avLst/>
          </a:prstGeom>
          <a:noFill/>
        </p:spPr>
        <p:txBody>
          <a:bodyPr wrap="square">
            <a:spAutoFit/>
          </a:bodyPr>
          <a:lstStyle/>
          <a:p>
            <a:pPr>
              <a:lnSpc>
                <a:spcPct val="130000"/>
              </a:lnSpc>
              <a:spcBef>
                <a:spcPts val="600"/>
              </a:spcBef>
            </a:pP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TS-AI642</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內建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ARM Mali-G610 MC4</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GPU</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，提供了雙 </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4K HDMI</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螢幕輸出外，更可加速影片轉檔，讓串流傳輸更加順暢，並提高各種平台播的相容性，轉檔成</a:t>
            </a:r>
            <a:r>
              <a:rPr lang="en-US" altLang="zh-TW"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H.264/265</a:t>
            </a:r>
            <a:r>
              <a:rPr lang="zh-TW" altLang="en-US"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更可提高儲存的效益。</a:t>
            </a:r>
          </a:p>
        </p:txBody>
      </p:sp>
      <p:pic>
        <p:nvPicPr>
          <p:cNvPr id="6" name="圖形 5">
            <a:extLst>
              <a:ext uri="{FF2B5EF4-FFF2-40B4-BE49-F238E27FC236}">
                <a16:creationId xmlns:a16="http://schemas.microsoft.com/office/drawing/2014/main" id="{21DCA4E7-A882-6701-C697-9336022E2E0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20276" y="1174676"/>
            <a:ext cx="1593720" cy="1047256"/>
          </a:xfrm>
          <a:prstGeom prst="rect">
            <a:avLst/>
          </a:prstGeom>
        </p:spPr>
      </p:pic>
    </p:spTree>
    <p:extLst>
      <p:ext uri="{BB962C8B-B14F-4D97-AF65-F5344CB8AC3E}">
        <p14:creationId xmlns:p14="http://schemas.microsoft.com/office/powerpoint/2010/main" val="2244661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50"/>
        <p:cNvGrpSpPr/>
        <p:nvPr/>
      </p:nvGrpSpPr>
      <p:grpSpPr>
        <a:xfrm>
          <a:off x="0" y="0"/>
          <a:ext cx="0" cy="0"/>
          <a:chOff x="0" y="0"/>
          <a:chExt cx="0" cy="0"/>
        </a:xfrm>
      </p:grpSpPr>
      <p:graphicFrame>
        <p:nvGraphicFramePr>
          <p:cNvPr id="551" name="Google Shape;551;p41"/>
          <p:cNvGraphicFramePr/>
          <p:nvPr>
            <p:extLst>
              <p:ext uri="{D42A27DB-BD31-4B8C-83A1-F6EECF244321}">
                <p14:modId xmlns:p14="http://schemas.microsoft.com/office/powerpoint/2010/main" val="2070837197"/>
              </p:ext>
            </p:extLst>
          </p:nvPr>
        </p:nvGraphicFramePr>
        <p:xfrm>
          <a:off x="354120" y="1851124"/>
          <a:ext cx="8444036" cy="3160603"/>
        </p:xfrm>
        <a:graphic>
          <a:graphicData uri="http://schemas.openxmlformats.org/drawingml/2006/table">
            <a:tbl>
              <a:tblPr firstRow="1" bandRow="1">
                <a:noFill/>
              </a:tblPr>
              <a:tblGrid>
                <a:gridCol w="1222204">
                  <a:extLst>
                    <a:ext uri="{9D8B030D-6E8A-4147-A177-3AD203B41FA5}">
                      <a16:colId xmlns:a16="http://schemas.microsoft.com/office/drawing/2014/main" val="20000"/>
                    </a:ext>
                  </a:extLst>
                </a:gridCol>
                <a:gridCol w="2285133">
                  <a:extLst>
                    <a:ext uri="{9D8B030D-6E8A-4147-A177-3AD203B41FA5}">
                      <a16:colId xmlns:a16="http://schemas.microsoft.com/office/drawing/2014/main" val="20001"/>
                    </a:ext>
                  </a:extLst>
                </a:gridCol>
                <a:gridCol w="2358618">
                  <a:extLst>
                    <a:ext uri="{9D8B030D-6E8A-4147-A177-3AD203B41FA5}">
                      <a16:colId xmlns:a16="http://schemas.microsoft.com/office/drawing/2014/main" val="20002"/>
                    </a:ext>
                  </a:extLst>
                </a:gridCol>
                <a:gridCol w="2578081">
                  <a:extLst>
                    <a:ext uri="{9D8B030D-6E8A-4147-A177-3AD203B41FA5}">
                      <a16:colId xmlns:a16="http://schemas.microsoft.com/office/drawing/2014/main" val="379875106"/>
                    </a:ext>
                  </a:extLst>
                </a:gridCol>
              </a:tblGrid>
              <a:tr h="175308">
                <a:tc>
                  <a:txBody>
                    <a:bodyPr/>
                    <a:lstStyle/>
                    <a:p>
                      <a:pPr marL="0" marR="0" lvl="0" indent="0" algn="ctr" rtl="0">
                        <a:spcBef>
                          <a:spcPts val="0"/>
                        </a:spcBef>
                        <a:spcAft>
                          <a:spcPts val="0"/>
                        </a:spcAft>
                        <a:buNone/>
                      </a:pPr>
                      <a:endParaRPr sz="1050" b="1" dirty="0">
                        <a:solidFill>
                          <a:schemeClr val="bg1"/>
                        </a:solidFill>
                        <a:sym typeface="Nunito"/>
                      </a:endParaRPr>
                    </a:p>
                  </a:txBody>
                  <a:tcPr marL="45720" marR="45720" anchor="ctr">
                    <a:lnL w="9525" cap="flat" cmpd="sng" algn="ctr">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accent1"/>
                    </a:solidFill>
                  </a:tcPr>
                </a:tc>
                <a:tc>
                  <a:txBody>
                    <a:bodyPr/>
                    <a:lstStyle/>
                    <a:p>
                      <a:pPr marL="0" marR="0" lvl="0" indent="0" algn="ctr">
                        <a:spcBef>
                          <a:spcPts val="0"/>
                        </a:spcBef>
                        <a:spcAft>
                          <a:spcPts val="0"/>
                        </a:spcAft>
                        <a:buNone/>
                      </a:pPr>
                      <a:r>
                        <a:rPr lang="en-US" altLang="zh-TW" sz="1050" b="1" dirty="0">
                          <a:solidFill>
                            <a:schemeClr val="bg1"/>
                          </a:solidFill>
                        </a:rPr>
                        <a:t>TS-AI642-8G</a:t>
                      </a:r>
                      <a:endParaRPr sz="1050" b="1" dirty="0">
                        <a:solidFill>
                          <a:schemeClr val="bg1"/>
                        </a:solidFill>
                        <a:sym typeface="Nunito"/>
                      </a:endParaRPr>
                    </a:p>
                  </a:txBody>
                  <a:tcPr marL="45720" marR="4572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chemeClr val="dk1"/>
                      </a:solidFill>
                      <a:prstDash val="solid"/>
                      <a:round/>
                      <a:headEnd type="none" w="sm" len="sm"/>
                      <a:tailEnd type="none" w="sm" len="sm"/>
                    </a:lnB>
                    <a:solidFill>
                      <a:schemeClr val="accent3"/>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1050" b="1" dirty="0">
                          <a:solidFill>
                            <a:schemeClr val="bg1"/>
                          </a:solidFill>
                          <a:sym typeface="Arial"/>
                        </a:rPr>
                        <a:t>TS-664-8G</a:t>
                      </a:r>
                      <a:endParaRPr lang="en-US" altLang="zh-TW" sz="1050" b="1" dirty="0">
                        <a:solidFill>
                          <a:schemeClr val="bg1"/>
                        </a:solidFill>
                        <a:sym typeface="Nunito"/>
                      </a:endParaRPr>
                    </a:p>
                  </a:txBody>
                  <a:tcPr marL="45720" marR="45720" anchor="ctr">
                    <a:lnL w="9525" cap="flat" cmpd="sng">
                      <a:solidFill>
                        <a:srgbClr val="000000">
                          <a:alpha val="0"/>
                        </a:srgbClr>
                      </a:solidFill>
                      <a:prstDash val="solid"/>
                      <a:round/>
                      <a:headEnd type="none" w="sm" len="sm"/>
                      <a:tailEnd type="none" w="sm" len="sm"/>
                    </a:lnL>
                    <a:lnR w="9525" cap="flat" cmpd="sng" algn="ctr">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chemeClr val="dk1"/>
                      </a:solidFill>
                      <a:prstDash val="solid"/>
                      <a:round/>
                      <a:headEnd type="none" w="sm" len="sm"/>
                      <a:tailEnd type="none" w="sm" len="sm"/>
                    </a:lnB>
                    <a:solidFill>
                      <a:schemeClr val="accent4"/>
                    </a:solidFill>
                  </a:tcPr>
                </a:tc>
                <a:tc>
                  <a:txBody>
                    <a:bodyPr/>
                    <a:lstStyle/>
                    <a:p>
                      <a:pPr marL="0" marR="0" lvl="0" indent="0" algn="ctr" rtl="0">
                        <a:lnSpc>
                          <a:spcPct val="100000"/>
                        </a:lnSpc>
                        <a:spcBef>
                          <a:spcPts val="0"/>
                        </a:spcBef>
                        <a:spcAft>
                          <a:spcPts val="0"/>
                        </a:spcAft>
                        <a:buClr>
                          <a:srgbClr val="000000"/>
                        </a:buClr>
                        <a:buFont typeface="Arial"/>
                        <a:buNone/>
                      </a:pPr>
                      <a:r>
                        <a:rPr lang="en-US" sz="1050" b="1" dirty="0">
                          <a:solidFill>
                            <a:schemeClr val="bg1"/>
                          </a:solidFill>
                          <a:sym typeface="Nunito"/>
                        </a:rPr>
                        <a:t>TS-673A-8G</a:t>
                      </a:r>
                      <a:endParaRPr sz="1050" b="1" dirty="0">
                        <a:solidFill>
                          <a:schemeClr val="bg1"/>
                        </a:solidFill>
                        <a:sym typeface="Nunito"/>
                      </a:endParaRPr>
                    </a:p>
                  </a:txBody>
                  <a:tcPr marL="45720" marR="45720" anchor="ctr">
                    <a:lnL w="9525" cap="flat" cmpd="sng" algn="ctr">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accent4"/>
                    </a:solidFill>
                  </a:tcPr>
                </a:tc>
                <a:extLst>
                  <a:ext uri="{0D108BD9-81ED-4DB2-BD59-A6C34878D82A}">
                    <a16:rowId xmlns:a16="http://schemas.microsoft.com/office/drawing/2014/main" val="10000"/>
                  </a:ext>
                </a:extLst>
              </a:tr>
              <a:tr h="254994">
                <a:tc>
                  <a:txBody>
                    <a:bodyPr/>
                    <a:lstStyle/>
                    <a:p>
                      <a:pPr marL="0" marR="0" lvl="0" indent="0" algn="l"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Arial"/>
                          <a:ea typeface="Arial"/>
                          <a:cs typeface="Arial"/>
                          <a:sym typeface="Arial"/>
                        </a:rPr>
                        <a:t>處理器</a:t>
                      </a:r>
                      <a:endParaRPr lang="en"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8</a:t>
                      </a:r>
                      <a:r>
                        <a:rPr lang="zh-TW" altLang="en-US" sz="600" b="0" i="0" u="none" strike="noStrike" cap="none" dirty="0">
                          <a:solidFill>
                            <a:schemeClr val="accent6"/>
                          </a:solidFill>
                          <a:latin typeface="Arial"/>
                          <a:ea typeface="Lato Light"/>
                          <a:cs typeface="Arial"/>
                          <a:sym typeface="Arial"/>
                        </a:rPr>
                        <a:t>核心</a:t>
                      </a:r>
                      <a:r>
                        <a:rPr lang="en-US" altLang="zh-TW" sz="600" b="0" i="0" u="none" strike="noStrike" cap="none" dirty="0">
                          <a:solidFill>
                            <a:schemeClr val="accent6"/>
                          </a:solidFill>
                          <a:latin typeface="Arial"/>
                          <a:ea typeface="Lato Light"/>
                          <a:cs typeface="Arial"/>
                          <a:sym typeface="Arial"/>
                        </a:rPr>
                        <a:t> Cortex-A76 2.2 GHz + Quad-core Cortex-A55 1.8GHz </a:t>
                      </a:r>
                      <a:endParaRPr lang="zh-TW" altLang="en-US" sz="600" b="0" i="0" u="none" strike="noStrike" cap="none" dirty="0">
                        <a:solidFill>
                          <a:schemeClr val="accent6"/>
                        </a:solidFill>
                        <a:latin typeface="Arial"/>
                        <a:ea typeface="Lato Light"/>
                        <a:cs typeface="Arial"/>
                        <a:sym typeface="Arial"/>
                      </a:endParaRPr>
                    </a:p>
                    <a:p>
                      <a:pPr marL="0" marR="0" lvl="0" indent="0" algn="ctr" rtl="0">
                        <a:lnSpc>
                          <a:spcPct val="100000"/>
                        </a:lnSpc>
                        <a:spcBef>
                          <a:spcPts val="0"/>
                        </a:spcBef>
                        <a:spcAft>
                          <a:spcPts val="0"/>
                        </a:spcAft>
                        <a:buClr>
                          <a:srgbClr val="000000"/>
                        </a:buClr>
                        <a:buFont typeface="Arial"/>
                        <a:buNone/>
                      </a:pPr>
                      <a:endParaRPr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600" b="0" i="0" u="none" strike="noStrike" cap="none" dirty="0">
                          <a:solidFill>
                            <a:schemeClr val="accent6"/>
                          </a:solidFill>
                          <a:latin typeface="Arial"/>
                          <a:ea typeface="Arial"/>
                          <a:cs typeface="Arial"/>
                          <a:sym typeface="Arial"/>
                        </a:rPr>
                        <a:t>Intel® Celeron® N5095 4 </a:t>
                      </a:r>
                      <a:r>
                        <a:rPr lang="zh-TW" altLang="en-US" sz="600" b="0" i="0" u="none" strike="noStrike" cap="none" dirty="0">
                          <a:solidFill>
                            <a:schemeClr val="accent6"/>
                          </a:solidFill>
                          <a:latin typeface="Arial"/>
                          <a:ea typeface="Arial"/>
                          <a:cs typeface="Arial"/>
                          <a:sym typeface="Arial"/>
                        </a:rPr>
                        <a:t>核心 </a:t>
                      </a:r>
                      <a:r>
                        <a:rPr lang="en-US" altLang="zh-TW" sz="600" b="0" i="0" u="none" strike="noStrike" cap="none" dirty="0">
                          <a:solidFill>
                            <a:schemeClr val="accent6"/>
                          </a:solidFill>
                          <a:latin typeface="Arial"/>
                          <a:ea typeface="Arial"/>
                          <a:cs typeface="Arial"/>
                          <a:sym typeface="Arial"/>
                        </a:rPr>
                        <a:t>/</a:t>
                      </a:r>
                      <a:r>
                        <a:rPr lang="zh-TW" altLang="en-US" sz="600" b="0" i="0" u="none" strike="noStrike" cap="none" dirty="0">
                          <a:solidFill>
                            <a:schemeClr val="accent6"/>
                          </a:solidFill>
                          <a:latin typeface="Arial"/>
                          <a:ea typeface="Arial"/>
                          <a:cs typeface="Arial"/>
                          <a:sym typeface="Arial"/>
                        </a:rPr>
                        <a:t> </a:t>
                      </a:r>
                      <a:r>
                        <a:rPr lang="en-US" altLang="zh-TW" sz="600" b="0" i="0" u="none" strike="noStrike" cap="none" dirty="0">
                          <a:solidFill>
                            <a:schemeClr val="accent6"/>
                          </a:solidFill>
                          <a:latin typeface="Arial"/>
                          <a:ea typeface="Arial"/>
                          <a:cs typeface="Arial"/>
                          <a:sym typeface="Arial"/>
                        </a:rPr>
                        <a:t>4</a:t>
                      </a:r>
                      <a:r>
                        <a:rPr lang="zh-TW" altLang="en-US" sz="600" b="0" i="0" u="none" strike="noStrike" cap="none" dirty="0">
                          <a:solidFill>
                            <a:schemeClr val="accent6"/>
                          </a:solidFill>
                          <a:latin typeface="Arial"/>
                          <a:ea typeface="Arial"/>
                          <a:cs typeface="Arial"/>
                          <a:sym typeface="Arial"/>
                        </a:rPr>
                        <a:t> 執行續</a:t>
                      </a:r>
                      <a:r>
                        <a:rPr lang="en-US" altLang="zh-TW" sz="600" b="0" i="0" u="none" strike="noStrike" cap="none" dirty="0">
                          <a:solidFill>
                            <a:schemeClr val="accent6"/>
                          </a:solidFill>
                          <a:latin typeface="Arial"/>
                          <a:ea typeface="Arial"/>
                          <a:cs typeface="Arial"/>
                          <a:sym typeface="Arial"/>
                        </a:rPr>
                        <a:t>, </a:t>
                      </a:r>
                      <a:r>
                        <a:rPr lang="zh-TW" altLang="en-US" sz="600" b="0" i="0" u="none" strike="noStrike" cap="none" dirty="0">
                          <a:solidFill>
                            <a:schemeClr val="accent6"/>
                          </a:solidFill>
                          <a:latin typeface="Arial"/>
                          <a:ea typeface="Arial"/>
                          <a:cs typeface="Arial"/>
                          <a:sym typeface="Arial"/>
                        </a:rPr>
                        <a:t>最高可達</a:t>
                      </a:r>
                      <a:r>
                        <a:rPr lang="en-US" altLang="zh-TW" sz="600" b="0" i="0" u="none" strike="noStrike" cap="none" dirty="0">
                          <a:solidFill>
                            <a:schemeClr val="accent6"/>
                          </a:solidFill>
                          <a:latin typeface="Arial"/>
                          <a:ea typeface="Arial"/>
                          <a:cs typeface="Arial"/>
                          <a:sym typeface="Arial"/>
                        </a:rPr>
                        <a:t> 2.9 GHz</a:t>
                      </a: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Arial"/>
                          <a:cs typeface="Arial"/>
                          <a:sym typeface="Arial"/>
                        </a:rPr>
                        <a:t>AMD Ryzen™ Embedded V1500B 4 </a:t>
                      </a:r>
                      <a:r>
                        <a:rPr lang="zh-TW" altLang="en-US" sz="600" b="0" i="0" u="none" strike="noStrike" cap="none" dirty="0">
                          <a:solidFill>
                            <a:schemeClr val="accent6"/>
                          </a:solidFill>
                          <a:latin typeface="Arial"/>
                          <a:ea typeface="Arial"/>
                          <a:cs typeface="Arial"/>
                          <a:sym typeface="Arial"/>
                        </a:rPr>
                        <a:t>核心 </a:t>
                      </a:r>
                      <a:r>
                        <a:rPr lang="en-US" altLang="zh-TW" sz="600" b="0" i="0" u="none" strike="noStrike" cap="none" dirty="0">
                          <a:solidFill>
                            <a:schemeClr val="accent6"/>
                          </a:solidFill>
                          <a:latin typeface="Arial"/>
                          <a:ea typeface="Arial"/>
                          <a:cs typeface="Arial"/>
                          <a:sym typeface="Arial"/>
                        </a:rPr>
                        <a:t>/</a:t>
                      </a:r>
                      <a:r>
                        <a:rPr lang="zh-TW" altLang="en-US" sz="600" b="0" i="0" u="none" strike="noStrike" cap="none" dirty="0">
                          <a:solidFill>
                            <a:schemeClr val="accent6"/>
                          </a:solidFill>
                          <a:latin typeface="Arial"/>
                          <a:ea typeface="Arial"/>
                          <a:cs typeface="Arial"/>
                          <a:sym typeface="Arial"/>
                        </a:rPr>
                        <a:t> </a:t>
                      </a:r>
                      <a:r>
                        <a:rPr lang="en-US" altLang="zh-TW" sz="600" b="0" i="0" u="none" strike="noStrike" cap="none" dirty="0">
                          <a:solidFill>
                            <a:schemeClr val="accent6"/>
                          </a:solidFill>
                          <a:latin typeface="Arial"/>
                          <a:ea typeface="Arial"/>
                          <a:cs typeface="Arial"/>
                          <a:sym typeface="Arial"/>
                        </a:rPr>
                        <a:t>8</a:t>
                      </a:r>
                      <a:r>
                        <a:rPr lang="zh-TW" altLang="en-US" sz="600" b="0" i="0" u="none" strike="noStrike" cap="none" dirty="0">
                          <a:solidFill>
                            <a:schemeClr val="accent6"/>
                          </a:solidFill>
                          <a:latin typeface="Arial"/>
                          <a:ea typeface="Arial"/>
                          <a:cs typeface="Arial"/>
                          <a:sym typeface="Arial"/>
                        </a:rPr>
                        <a:t> 執行續</a:t>
                      </a:r>
                      <a:r>
                        <a:rPr lang="en-US" altLang="zh-TW" sz="600" b="0" i="0" u="none" strike="noStrike" cap="none" dirty="0">
                          <a:solidFill>
                            <a:schemeClr val="accent6"/>
                          </a:solidFill>
                          <a:latin typeface="Arial"/>
                          <a:ea typeface="Arial"/>
                          <a:cs typeface="Arial"/>
                          <a:sym typeface="Arial"/>
                        </a:rPr>
                        <a:t> 2.2 GHz</a:t>
                      </a: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2863723286"/>
                  </a:ext>
                </a:extLst>
              </a:tr>
              <a:tr h="204596">
                <a:tc>
                  <a:txBody>
                    <a:bodyPr/>
                    <a:lstStyle/>
                    <a:p>
                      <a:pPr marL="0" marR="0" lvl="0" indent="0" algn="l"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Arial"/>
                          <a:ea typeface="Arial"/>
                          <a:cs typeface="Arial"/>
                          <a:sym typeface="Arial"/>
                        </a:rPr>
                        <a:t>記憶體</a:t>
                      </a:r>
                      <a:endParaRPr lang="en"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rtl="0">
                        <a:lnSpc>
                          <a:spcPct val="100000"/>
                        </a:lnSpc>
                        <a:spcBef>
                          <a:spcPts val="0"/>
                        </a:spcBef>
                        <a:spcAft>
                          <a:spcPts val="0"/>
                        </a:spcAft>
                        <a:buClr>
                          <a:srgbClr val="000000"/>
                        </a:buClr>
                        <a:buFont typeface="Arial"/>
                        <a:buNone/>
                      </a:pPr>
                      <a:r>
                        <a:rPr lang="en-US" sz="600" b="0" i="0" u="none" strike="noStrike" cap="none" dirty="0">
                          <a:solidFill>
                            <a:schemeClr val="accent6"/>
                          </a:solidFill>
                          <a:latin typeface="+mn-lt"/>
                          <a:ea typeface="Arial"/>
                          <a:cs typeface="Arial"/>
                          <a:sym typeface="Arial"/>
                        </a:rPr>
                        <a:t>8 GB</a:t>
                      </a:r>
                      <a:r>
                        <a:rPr lang="zh-TW" altLang="en-US" sz="600" b="0" i="0" u="none" strike="noStrike" cap="none" dirty="0">
                          <a:solidFill>
                            <a:schemeClr val="accent6"/>
                          </a:solidFill>
                          <a:latin typeface="+mn-lt"/>
                          <a:ea typeface="Arial"/>
                          <a:cs typeface="Arial"/>
                          <a:sym typeface="Arial"/>
                        </a:rPr>
                        <a:t> 內建</a:t>
                      </a:r>
                      <a:r>
                        <a:rPr lang="en-US" altLang="zh-TW" sz="600" b="0" i="0" u="none" strike="noStrike" cap="none" dirty="0">
                          <a:solidFill>
                            <a:schemeClr val="accent6"/>
                          </a:solidFill>
                          <a:latin typeface="+mn-lt"/>
                          <a:ea typeface="Arial"/>
                          <a:cs typeface="Arial"/>
                          <a:sym typeface="Arial"/>
                        </a:rPr>
                        <a:t>(</a:t>
                      </a:r>
                      <a:r>
                        <a:rPr lang="zh-TW" altLang="en-US" sz="600" b="0" i="0" u="none" strike="noStrike" cap="none" dirty="0">
                          <a:solidFill>
                            <a:schemeClr val="accent6"/>
                          </a:solidFill>
                          <a:latin typeface="+mn-lt"/>
                          <a:ea typeface="Arial"/>
                          <a:cs typeface="Arial"/>
                          <a:sym typeface="Arial"/>
                        </a:rPr>
                        <a:t>不可擴充</a:t>
                      </a:r>
                      <a:r>
                        <a:rPr lang="en-US" altLang="zh-TW" sz="600" b="0" i="0" u="none" strike="noStrike" cap="none" dirty="0">
                          <a:solidFill>
                            <a:schemeClr val="accent6"/>
                          </a:solidFill>
                          <a:latin typeface="+mn-lt"/>
                          <a:ea typeface="Arial"/>
                          <a:cs typeface="Arial"/>
                          <a:sym typeface="Arial"/>
                        </a:rPr>
                        <a:t>)</a:t>
                      </a:r>
                      <a:endParaRPr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600" b="0" i="0" u="none" strike="noStrike" cap="none" dirty="0">
                          <a:solidFill>
                            <a:schemeClr val="accent6"/>
                          </a:solidFill>
                          <a:latin typeface="+mn-lt"/>
                          <a:ea typeface="Arial"/>
                          <a:cs typeface="Arial"/>
                          <a:sym typeface="Arial"/>
                        </a:rPr>
                        <a:t>8 GB</a:t>
                      </a:r>
                      <a:r>
                        <a:rPr lang="zh-TW" altLang="en-US" sz="600" b="0" i="0" u="none" strike="noStrike" cap="none" dirty="0">
                          <a:solidFill>
                            <a:schemeClr val="accent6"/>
                          </a:solidFill>
                          <a:latin typeface="+mn-lt"/>
                          <a:ea typeface="Arial"/>
                          <a:cs typeface="Arial"/>
                          <a:sym typeface="Arial"/>
                        </a:rPr>
                        <a:t> 內建</a:t>
                      </a:r>
                      <a:r>
                        <a:rPr lang="en-US" altLang="zh-TW" sz="600" b="0" i="0" u="none" strike="noStrike" cap="none" dirty="0">
                          <a:solidFill>
                            <a:schemeClr val="accent6"/>
                          </a:solidFill>
                          <a:latin typeface="+mn-lt"/>
                          <a:ea typeface="Arial"/>
                          <a:cs typeface="Arial"/>
                          <a:sym typeface="Arial"/>
                        </a:rPr>
                        <a:t>(</a:t>
                      </a:r>
                      <a:r>
                        <a:rPr lang="zh-TW" altLang="en-US" sz="600" b="0" i="0" u="none" strike="noStrike" cap="none" dirty="0">
                          <a:solidFill>
                            <a:schemeClr val="accent6"/>
                          </a:solidFill>
                          <a:latin typeface="+mn-lt"/>
                          <a:ea typeface="Arial"/>
                          <a:cs typeface="Arial"/>
                          <a:sym typeface="Arial"/>
                        </a:rPr>
                        <a:t>不可擴充</a:t>
                      </a:r>
                      <a:r>
                        <a:rPr lang="en-US" altLang="zh-TW" sz="600" b="0" i="0" u="none" strike="noStrike" cap="none" dirty="0">
                          <a:solidFill>
                            <a:schemeClr val="accent6"/>
                          </a:solidFill>
                          <a:latin typeface="+mn-lt"/>
                          <a:ea typeface="Arial"/>
                          <a:cs typeface="Arial"/>
                          <a:sym typeface="Arial"/>
                        </a:rPr>
                        <a:t>)</a:t>
                      </a:r>
                      <a:endParaRPr lang="zh-TW" altLang="en-US" sz="600" b="0" i="0" u="none" strike="noStrike" cap="none" dirty="0">
                        <a:solidFill>
                          <a:schemeClr val="accent6"/>
                        </a:solidFill>
                        <a:latin typeface="+mn-lt"/>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cs typeface="Arial"/>
                          <a:sym typeface="Arial"/>
                        </a:rPr>
                        <a:t>1 x 8GB DDR4 SODIMM, 2</a:t>
                      </a:r>
                      <a:r>
                        <a:rPr lang="zh-TW" altLang="en-US" sz="600" b="0" i="0" u="none" strike="noStrike" cap="none" dirty="0">
                          <a:solidFill>
                            <a:schemeClr val="accent6"/>
                          </a:solidFill>
                          <a:latin typeface="Arial"/>
                          <a:cs typeface="Arial"/>
                          <a:sym typeface="Arial"/>
                        </a:rPr>
                        <a:t> 插槽</a:t>
                      </a:r>
                      <a:r>
                        <a:rPr lang="en-US" altLang="zh-TW" sz="600" b="0" i="0" u="none" strike="noStrike" cap="none" dirty="0">
                          <a:solidFill>
                            <a:schemeClr val="accent6"/>
                          </a:solidFill>
                          <a:latin typeface="Arial"/>
                          <a:cs typeface="Arial"/>
                          <a:sym typeface="Arial"/>
                        </a:rPr>
                        <a:t>, </a:t>
                      </a:r>
                      <a:r>
                        <a:rPr lang="zh-TW" altLang="en-US" sz="600" b="0" i="0" u="none" strike="noStrike" cap="none" dirty="0">
                          <a:solidFill>
                            <a:schemeClr val="accent6"/>
                          </a:solidFill>
                          <a:latin typeface="Arial"/>
                          <a:cs typeface="Arial"/>
                          <a:sym typeface="Arial"/>
                        </a:rPr>
                        <a:t>最高支援</a:t>
                      </a:r>
                      <a:r>
                        <a:rPr lang="en-US" altLang="zh-TW" sz="600" b="0" i="0" u="none" strike="noStrike" cap="none" dirty="0">
                          <a:solidFill>
                            <a:schemeClr val="accent6"/>
                          </a:solidFill>
                          <a:latin typeface="Arial"/>
                          <a:cs typeface="Arial"/>
                          <a:sym typeface="Arial"/>
                        </a:rPr>
                        <a:t> 64GB, </a:t>
                      </a:r>
                      <a:r>
                        <a:rPr lang="zh-TW" altLang="en-US" sz="600" b="0" i="0" u="none" strike="noStrike" cap="none" dirty="0">
                          <a:solidFill>
                            <a:schemeClr val="accent6"/>
                          </a:solidFill>
                          <a:latin typeface="Arial"/>
                          <a:cs typeface="Arial"/>
                          <a:sym typeface="Arial"/>
                        </a:rPr>
                        <a:t>支援</a:t>
                      </a:r>
                      <a:r>
                        <a:rPr lang="en-US" altLang="zh-TW" sz="600" b="0" i="0" u="none" strike="noStrike" cap="none" dirty="0">
                          <a:solidFill>
                            <a:schemeClr val="accent6"/>
                          </a:solidFill>
                          <a:latin typeface="Arial"/>
                          <a:cs typeface="Arial"/>
                          <a:sym typeface="Arial"/>
                        </a:rPr>
                        <a:t> ECC</a:t>
                      </a:r>
                      <a:endParaRPr lang="zh-TW" altLang="en-US" sz="600" b="0" i="0" u="none" strike="noStrike" cap="none" dirty="0">
                        <a:solidFill>
                          <a:schemeClr val="accent6"/>
                        </a:solidFill>
                        <a:latin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1135960064"/>
                  </a:ext>
                </a:extLst>
              </a:tr>
              <a:tr h="127497">
                <a:tc>
                  <a:txBody>
                    <a:bodyPr/>
                    <a:lstStyle/>
                    <a:p>
                      <a:pPr marL="0" marR="0" lvl="0" indent="0" algn="l" rtl="0">
                        <a:lnSpc>
                          <a:spcPct val="100000"/>
                        </a:lnSpc>
                        <a:spcBef>
                          <a:spcPts val="0"/>
                        </a:spcBef>
                        <a:spcAft>
                          <a:spcPts val="0"/>
                        </a:spcAft>
                        <a:buClr>
                          <a:srgbClr val="000000"/>
                        </a:buClr>
                        <a:buFont typeface="Arial"/>
                        <a:buNone/>
                      </a:pPr>
                      <a:r>
                        <a:rPr lang="en" sz="600" b="0" i="0" u="none" strike="noStrike" cap="none" dirty="0">
                          <a:solidFill>
                            <a:schemeClr val="accent6"/>
                          </a:solidFill>
                          <a:latin typeface="Arial"/>
                          <a:ea typeface="Arial"/>
                          <a:cs typeface="Arial"/>
                          <a:sym typeface="Arial"/>
                        </a:rPr>
                        <a:t>NP</a:t>
                      </a:r>
                      <a:r>
                        <a:rPr lang="en-US" altLang="zh-TW" sz="600" b="0" i="0" u="none" strike="noStrike" cap="none" dirty="0">
                          <a:solidFill>
                            <a:schemeClr val="accent6"/>
                          </a:solidFill>
                          <a:latin typeface="Arial"/>
                          <a:ea typeface="Arial"/>
                          <a:cs typeface="Arial"/>
                          <a:sym typeface="Arial"/>
                        </a:rPr>
                        <a:t>U</a:t>
                      </a:r>
                      <a:endParaRPr lang="en"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rtl="0">
                        <a:lnSpc>
                          <a:spcPct val="100000"/>
                        </a:lnSpc>
                        <a:spcBef>
                          <a:spcPts val="0"/>
                        </a:spcBef>
                        <a:spcAft>
                          <a:spcPts val="0"/>
                        </a:spcAft>
                        <a:buClr>
                          <a:srgbClr val="000000"/>
                        </a:buClr>
                        <a:buFont typeface="Arial"/>
                        <a:buNone/>
                      </a:pPr>
                      <a:r>
                        <a:rPr lang="en-US" sz="600" b="0" i="0" u="none" strike="noStrike" cap="none" dirty="0">
                          <a:solidFill>
                            <a:schemeClr val="accent6"/>
                          </a:solidFill>
                          <a:latin typeface="Arial"/>
                          <a:ea typeface="Lato Light"/>
                          <a:cs typeface="Arial"/>
                          <a:sym typeface="Arial"/>
                        </a:rPr>
                        <a:t>6 TOPS</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600" b="0" i="0" u="none" strike="noStrike" cap="none">
                          <a:solidFill>
                            <a:schemeClr val="accent6"/>
                          </a:solidFill>
                          <a:latin typeface="Arial"/>
                          <a:ea typeface="Arial"/>
                          <a:cs typeface="Arial"/>
                          <a:sym typeface="Arial"/>
                        </a:rPr>
                        <a:t>x</a:t>
                      </a: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600" b="0" i="0" u="none" strike="noStrike" cap="none" dirty="0">
                          <a:solidFill>
                            <a:schemeClr val="accent6"/>
                          </a:solidFill>
                          <a:latin typeface="Arial"/>
                          <a:ea typeface="Arial"/>
                          <a:cs typeface="Arial"/>
                          <a:sym typeface="Arial"/>
                        </a:rPr>
                        <a:t>x</a:t>
                      </a: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3405468287"/>
                  </a:ext>
                </a:extLst>
              </a:tr>
              <a:tr h="127497">
                <a:tc>
                  <a:txBody>
                    <a:bodyPr/>
                    <a:lstStyle/>
                    <a:p>
                      <a:pPr marL="0" marR="0" lvl="0" indent="0" algn="l"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Arial"/>
                          <a:ea typeface="Lato Light"/>
                          <a:cs typeface="Arial"/>
                          <a:sym typeface="Arial"/>
                        </a:rPr>
                        <a:t>磁碟插槽</a:t>
                      </a:r>
                      <a:endParaRPr lang="en"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6 x 3.5 / 2.5-inch, SATA 6Gb/s</a:t>
                      </a:r>
                      <a:endParaRPr lang="en-US" altLang="zh-TW"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a:solidFill>
                            <a:schemeClr val="accent6"/>
                          </a:solidFill>
                          <a:latin typeface="Arial"/>
                          <a:ea typeface="Lato Light"/>
                          <a:cs typeface="Arial"/>
                          <a:sym typeface="Arial"/>
                        </a:rPr>
                        <a:t>6 x 3.5 / 2.5-inch, SATA 6Gb/s</a:t>
                      </a:r>
                      <a:endParaRPr lang="en-US" altLang="zh-TW" sz="600" b="0" i="0" u="none" strike="noStrike" cap="none">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a:solidFill>
                            <a:schemeClr val="accent6"/>
                          </a:solidFill>
                          <a:latin typeface="Arial"/>
                          <a:ea typeface="Lato Light"/>
                          <a:cs typeface="Arial"/>
                          <a:sym typeface="Arial"/>
                        </a:rPr>
                        <a:t>6 x 3.5 / 2.5-inch, SATA 6Gb/s</a:t>
                      </a:r>
                      <a:endParaRPr lang="en-US" altLang="zh-TW" sz="600" b="0" i="0" u="none" strike="noStrike" cap="none">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2343410350"/>
                  </a:ext>
                </a:extLst>
              </a:tr>
              <a:tr h="127497">
                <a:tc>
                  <a:txBody>
                    <a:bodyPr/>
                    <a:lstStyle/>
                    <a:p>
                      <a:pPr marL="0" marR="0" lvl="0" indent="0" algn="l" rtl="0">
                        <a:spcBef>
                          <a:spcPts val="0"/>
                        </a:spcBef>
                        <a:spcAft>
                          <a:spcPts val="0"/>
                        </a:spcAft>
                        <a:buNone/>
                      </a:pPr>
                      <a:r>
                        <a:rPr lang="en-US" sz="600" b="0" i="0" u="none" strike="noStrike" cap="none" dirty="0">
                          <a:solidFill>
                            <a:schemeClr val="accent6"/>
                          </a:solidFill>
                          <a:latin typeface="Arial"/>
                          <a:ea typeface="Lato Light"/>
                          <a:cs typeface="Arial"/>
                          <a:sym typeface="Arial"/>
                        </a:rPr>
                        <a:t>HDMI</a:t>
                      </a:r>
                      <a:endParaRPr lang="en"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2 x HDMI 1.4b</a:t>
                      </a:r>
                      <a:endParaRPr lang="en-US" sz="600" b="0" i="0" u="none" strike="noStrike" cap="none" dirty="0">
                        <a:solidFill>
                          <a:schemeClr val="accent6"/>
                        </a:solidFill>
                        <a:latin typeface="Arial"/>
                        <a:ea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Arial"/>
                          <a:cs typeface="Arial"/>
                          <a:sym typeface="Arial"/>
                        </a:rPr>
                        <a:t>1 x HDMI 2.0</a:t>
                      </a: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mn-lt"/>
                          <a:cs typeface="Arial"/>
                          <a:sym typeface="Arial"/>
                        </a:rPr>
                        <a:t>選購顯卡擴充</a:t>
                      </a:r>
                      <a:endParaRPr lang="en-US" altLang="zh-TW" sz="600" b="0" i="0" u="none" strike="noStrike" cap="none" dirty="0">
                        <a:solidFill>
                          <a:schemeClr val="accent6"/>
                        </a:solidFill>
                        <a:latin typeface="+mn-l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3835616704"/>
                  </a:ext>
                </a:extLst>
              </a:tr>
              <a:tr h="127497">
                <a:tc>
                  <a:txBody>
                    <a:bodyPr/>
                    <a:lstStyle/>
                    <a:p>
                      <a:pPr marL="0" marR="0" lvl="0" indent="0" algn="l" rtl="0">
                        <a:spcBef>
                          <a:spcPts val="0"/>
                        </a:spcBef>
                        <a:spcAft>
                          <a:spcPts val="0"/>
                        </a:spcAft>
                        <a:buNone/>
                      </a:pPr>
                      <a:r>
                        <a:rPr lang="en-US" altLang="zh-TW" sz="600" b="0" i="0" u="none" strike="noStrike" cap="none" dirty="0">
                          <a:solidFill>
                            <a:schemeClr val="accent6"/>
                          </a:solidFill>
                          <a:latin typeface="Arial"/>
                          <a:ea typeface="Lato Light"/>
                          <a:cs typeface="Arial"/>
                          <a:sym typeface="Arial"/>
                        </a:rPr>
                        <a:t>M.2 </a:t>
                      </a:r>
                      <a:r>
                        <a:rPr lang="en-US" altLang="zh-TW" sz="600" b="0" i="0" u="none" strike="noStrike" cap="none" dirty="0" err="1">
                          <a:solidFill>
                            <a:schemeClr val="accent6"/>
                          </a:solidFill>
                          <a:latin typeface="Arial"/>
                          <a:ea typeface="Lato Light"/>
                          <a:cs typeface="Arial"/>
                          <a:sym typeface="Arial"/>
                        </a:rPr>
                        <a:t>NVMe</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mn-lt"/>
                          <a:cs typeface="Arial"/>
                          <a:sym typeface="Arial"/>
                        </a:rPr>
                        <a:t>可選購</a:t>
                      </a:r>
                      <a:r>
                        <a:rPr lang="en-US" altLang="zh-TW" sz="600" b="0" i="0" u="none" strike="noStrike" cap="none" dirty="0">
                          <a:solidFill>
                            <a:schemeClr val="accent6"/>
                          </a:solidFill>
                          <a:latin typeface="+mn-lt"/>
                          <a:cs typeface="Arial"/>
                          <a:sym typeface="Arial"/>
                        </a:rPr>
                        <a:t>PCIe</a:t>
                      </a:r>
                      <a:r>
                        <a:rPr lang="zh-TW" altLang="en-US" sz="600" b="0" i="0" u="none" strike="noStrike" cap="none" dirty="0">
                          <a:solidFill>
                            <a:schemeClr val="accent6"/>
                          </a:solidFill>
                          <a:latin typeface="+mn-lt"/>
                          <a:cs typeface="Arial"/>
                          <a:sym typeface="Arial"/>
                        </a:rPr>
                        <a:t>轉接卡進行擴充</a:t>
                      </a:r>
                      <a:endParaRPr lang="en-US" altLang="zh-TW" sz="600" b="0" i="0" u="none" strike="noStrike" cap="none" dirty="0">
                        <a:solidFill>
                          <a:schemeClr val="accent6"/>
                        </a:solidFill>
                        <a:latin typeface="+mn-l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nl-NL" sz="600" b="0" i="0" u="none" strike="noStrike" cap="none" dirty="0">
                          <a:solidFill>
                            <a:schemeClr val="accent6"/>
                          </a:solidFill>
                          <a:latin typeface="Arial"/>
                          <a:ea typeface="Lato Light"/>
                          <a:cs typeface="Arial"/>
                          <a:sym typeface="Arial"/>
                        </a:rPr>
                        <a:t>2 x M.2 2280 PCIe Gen 3 x1</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nl-NL" sz="600" b="0" i="0" u="none" strike="noStrike" cap="none" dirty="0">
                          <a:solidFill>
                            <a:schemeClr val="accent6"/>
                          </a:solidFill>
                          <a:latin typeface="Arial"/>
                          <a:ea typeface="Lato Light"/>
                          <a:cs typeface="Arial"/>
                          <a:sym typeface="Arial"/>
                        </a:rPr>
                        <a:t>2 x M.2 2280 PCIe Gen3 x1</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2180013077"/>
                  </a:ext>
                </a:extLst>
              </a:tr>
              <a:tr h="254994">
                <a:tc>
                  <a:txBody>
                    <a:bodyPr/>
                    <a:lstStyle/>
                    <a:p>
                      <a:pPr marL="0" marR="0" lvl="0" indent="0" algn="l" rtl="0">
                        <a:spcBef>
                          <a:spcPts val="0"/>
                        </a:spcBef>
                        <a:spcAft>
                          <a:spcPts val="0"/>
                        </a:spcAft>
                        <a:buNone/>
                      </a:pPr>
                      <a:r>
                        <a:rPr lang="en" sz="600" b="0" i="0" u="none" strike="noStrike" cap="none" dirty="0">
                          <a:solidFill>
                            <a:schemeClr val="accent6"/>
                          </a:solidFill>
                          <a:latin typeface="Arial"/>
                          <a:ea typeface="Lato Light"/>
                          <a:cs typeface="Arial"/>
                          <a:sym typeface="Arial"/>
                        </a:rPr>
                        <a:t>USB</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USB 3.2 Gen1 (1 x rear, 1 x front)</a:t>
                      </a:r>
                      <a:br>
                        <a:rPr lang="en-US" altLang="zh-TW" sz="600" b="0" i="0" u="none" strike="noStrike" cap="none" dirty="0">
                          <a:solidFill>
                            <a:schemeClr val="accent6"/>
                          </a:solidFill>
                          <a:latin typeface="Arial"/>
                          <a:ea typeface="Lato Light"/>
                          <a:cs typeface="Arial"/>
                          <a:sym typeface="Arial"/>
                        </a:rPr>
                      </a:br>
                      <a:r>
                        <a:rPr lang="en-US" altLang="zh-TW" sz="600" b="0" i="0" u="none" strike="noStrike" cap="none" dirty="0">
                          <a:solidFill>
                            <a:schemeClr val="accent6"/>
                          </a:solidFill>
                          <a:latin typeface="Arial"/>
                          <a:ea typeface="Lato Light"/>
                          <a:cs typeface="Arial"/>
                          <a:sym typeface="Arial"/>
                        </a:rPr>
                        <a:t>2 x rear USB 2.0</a:t>
                      </a:r>
                      <a:endParaRPr lang="en-US"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sz="600" b="0" i="0" u="none" strike="noStrike" cap="none">
                          <a:solidFill>
                            <a:schemeClr val="accent6"/>
                          </a:solidFill>
                          <a:latin typeface="Arial"/>
                          <a:ea typeface="Lato Light"/>
                          <a:cs typeface="Arial"/>
                          <a:sym typeface="Arial"/>
                        </a:rPr>
                        <a:t>2 x USB 3.2 Gen3 x2</a:t>
                      </a:r>
                    </a:p>
                    <a:p>
                      <a:pPr marL="0" marR="0" lvl="0" indent="0" algn="ctr" rtl="0">
                        <a:lnSpc>
                          <a:spcPct val="100000"/>
                        </a:lnSpc>
                        <a:spcBef>
                          <a:spcPts val="0"/>
                        </a:spcBef>
                        <a:spcAft>
                          <a:spcPts val="0"/>
                        </a:spcAft>
                        <a:buClr>
                          <a:srgbClr val="000000"/>
                        </a:buClr>
                        <a:buFont typeface="Arial"/>
                        <a:buNone/>
                      </a:pPr>
                      <a:r>
                        <a:rPr lang="en-US" sz="600" b="0" i="0" u="none" strike="noStrike" cap="none">
                          <a:solidFill>
                            <a:schemeClr val="accent6"/>
                          </a:solidFill>
                          <a:latin typeface="Arial"/>
                          <a:ea typeface="Lato Light"/>
                          <a:cs typeface="Arial"/>
                          <a:sym typeface="Arial"/>
                        </a:rPr>
                        <a:t>2 x USB 2.0</a:t>
                      </a:r>
                      <a:endParaRPr sz="600" b="0" i="0" u="none" strike="noStrike" cap="none">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sz="600" b="0" i="0" u="none" strike="noStrike" cap="none">
                          <a:solidFill>
                            <a:schemeClr val="accent6"/>
                          </a:solidFill>
                          <a:latin typeface="Arial"/>
                          <a:ea typeface="Lato Light"/>
                          <a:cs typeface="Arial"/>
                          <a:sym typeface="Arial"/>
                        </a:rPr>
                        <a:t>3 x USB 3.2 Gen 2</a:t>
                      </a:r>
                    </a:p>
                    <a:p>
                      <a:pPr marL="0" marR="0" lvl="0" indent="0" algn="ctr" rtl="0">
                        <a:lnSpc>
                          <a:spcPct val="100000"/>
                        </a:lnSpc>
                        <a:spcBef>
                          <a:spcPts val="0"/>
                        </a:spcBef>
                        <a:spcAft>
                          <a:spcPts val="0"/>
                        </a:spcAft>
                        <a:buClr>
                          <a:srgbClr val="000000"/>
                        </a:buClr>
                        <a:buFont typeface="Arial"/>
                        <a:buNone/>
                      </a:pPr>
                      <a:r>
                        <a:rPr lang="en-US" sz="600" b="0" i="0" u="none" strike="noStrike" cap="none">
                          <a:solidFill>
                            <a:schemeClr val="accent6"/>
                          </a:solidFill>
                          <a:latin typeface="Arial"/>
                          <a:ea typeface="Lato Light"/>
                          <a:cs typeface="Arial"/>
                          <a:sym typeface="Arial"/>
                        </a:rPr>
                        <a:t>1 x USB 3.2 Gen1</a:t>
                      </a:r>
                      <a:endParaRPr sz="600" b="0" i="0" u="none" strike="noStrike" cap="none">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10009"/>
                  </a:ext>
                </a:extLst>
              </a:tr>
              <a:tr h="127497">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1 GbE</a:t>
                      </a:r>
                      <a:r>
                        <a:rPr lang="zh-TW" altLang="en-US" sz="600" b="0" i="0" u="none" strike="noStrike" cap="none" dirty="0">
                          <a:solidFill>
                            <a:schemeClr val="accent6"/>
                          </a:solidFill>
                          <a:latin typeface="Arial"/>
                          <a:ea typeface="Lato Light"/>
                          <a:cs typeface="Arial"/>
                          <a:sym typeface="Arial"/>
                        </a:rPr>
                        <a:t> 網路</a:t>
                      </a:r>
                      <a:endParaRPr lang="en-US" altLang="zh-TW"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rtl="0">
                        <a:lnSpc>
                          <a:spcPct val="100000"/>
                        </a:lnSpc>
                        <a:spcBef>
                          <a:spcPts val="0"/>
                        </a:spcBef>
                        <a:spcAft>
                          <a:spcPts val="0"/>
                        </a:spcAft>
                        <a:buClr>
                          <a:srgbClr val="000000"/>
                        </a:buClr>
                        <a:buFont typeface="Arial"/>
                        <a:buNone/>
                      </a:pPr>
                      <a:r>
                        <a:rPr lang="en-US" sz="600" b="0" i="0" u="none" strike="noStrike" cap="none">
                          <a:solidFill>
                            <a:schemeClr val="accent6"/>
                          </a:solidFill>
                          <a:latin typeface="Arial"/>
                          <a:ea typeface="Lato Light"/>
                          <a:cs typeface="Arial"/>
                          <a:sym typeface="Arial"/>
                        </a:rPr>
                        <a:t>2</a:t>
                      </a:r>
                      <a:endParaRPr sz="600" b="0" i="0" u="none" strike="noStrike" cap="none">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600" b="0" i="0" u="none" strike="noStrike" cap="none">
                          <a:solidFill>
                            <a:schemeClr val="accent6"/>
                          </a:solidFill>
                          <a:latin typeface="Arial"/>
                          <a:cs typeface="Arial"/>
                          <a:sym typeface="Arial"/>
                        </a:rPr>
                        <a:t>x</a:t>
                      </a:r>
                      <a:endParaRPr lang="zh-TW" altLang="en-US" sz="600" b="0" i="0" u="none" strike="noStrike" cap="none">
                        <a:solidFill>
                          <a:schemeClr val="accent6"/>
                        </a:solidFill>
                        <a:latin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600" b="0" i="0" u="none" strike="noStrike" cap="none">
                          <a:solidFill>
                            <a:schemeClr val="accent6"/>
                          </a:solidFill>
                          <a:latin typeface="Arial"/>
                          <a:cs typeface="Arial"/>
                          <a:sym typeface="Arial"/>
                        </a:rPr>
                        <a:t>x</a:t>
                      </a:r>
                      <a:endParaRPr lang="zh-TW" altLang="en-US" sz="600" b="0" i="0" u="none" strike="noStrike" cap="none">
                        <a:solidFill>
                          <a:schemeClr val="accent6"/>
                        </a:solidFill>
                        <a:latin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654971698"/>
                  </a:ext>
                </a:extLst>
              </a:tr>
              <a:tr h="127497">
                <a:tc>
                  <a:txBody>
                    <a:bodyPr/>
                    <a:lstStyle/>
                    <a:p>
                      <a:pPr marL="0" marR="0" lvl="0" indent="0" algn="l" rtl="0">
                        <a:spcBef>
                          <a:spcPts val="0"/>
                        </a:spcBef>
                        <a:spcAft>
                          <a:spcPts val="0"/>
                        </a:spcAft>
                        <a:buNone/>
                      </a:pPr>
                      <a:r>
                        <a:rPr lang="en-US" sz="600" b="0" i="0" u="none" strike="noStrike" cap="none" dirty="0">
                          <a:solidFill>
                            <a:schemeClr val="accent6"/>
                          </a:solidFill>
                          <a:latin typeface="Arial"/>
                          <a:ea typeface="Lato Light"/>
                          <a:cs typeface="Arial"/>
                          <a:sym typeface="Arial"/>
                        </a:rPr>
                        <a:t>2.5 GbE</a:t>
                      </a:r>
                      <a:r>
                        <a:rPr lang="zh-TW" altLang="en-US" sz="600" b="0" i="0" u="none" strike="noStrike" cap="none" dirty="0">
                          <a:solidFill>
                            <a:schemeClr val="accent6"/>
                          </a:solidFill>
                          <a:latin typeface="Arial"/>
                          <a:ea typeface="Lato Light"/>
                          <a:cs typeface="Arial"/>
                          <a:sym typeface="Arial"/>
                        </a:rPr>
                        <a:t> 網路</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rtl="0">
                        <a:lnSpc>
                          <a:spcPct val="100000"/>
                        </a:lnSpc>
                        <a:spcBef>
                          <a:spcPts val="0"/>
                        </a:spcBef>
                        <a:spcAft>
                          <a:spcPts val="0"/>
                        </a:spcAft>
                        <a:buClr>
                          <a:srgbClr val="000000"/>
                        </a:buClr>
                        <a:buFont typeface="Arial"/>
                        <a:buNone/>
                      </a:pPr>
                      <a:r>
                        <a:rPr lang="en-US" sz="600" b="0" i="0" u="none" strike="noStrike" cap="none">
                          <a:solidFill>
                            <a:schemeClr val="accent6"/>
                          </a:solidFill>
                          <a:latin typeface="Arial"/>
                          <a:ea typeface="Lato Light"/>
                          <a:cs typeface="Arial"/>
                          <a:sym typeface="Arial"/>
                        </a:rPr>
                        <a:t>1</a:t>
                      </a:r>
                      <a:endParaRPr sz="600" b="0" i="0" u="none" strike="noStrike" cap="none">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600" b="0" i="0" u="none" strike="noStrike" cap="none" dirty="0">
                          <a:solidFill>
                            <a:schemeClr val="accent6"/>
                          </a:solidFill>
                          <a:latin typeface="Arial"/>
                          <a:cs typeface="Arial"/>
                          <a:sym typeface="Arial"/>
                        </a:rPr>
                        <a:t>2</a:t>
                      </a:r>
                      <a:endParaRPr lang="zh-TW" altLang="en-US" sz="600" b="0" i="0" u="none" strike="noStrike" cap="none" dirty="0">
                        <a:solidFill>
                          <a:schemeClr val="accent6"/>
                        </a:solidFill>
                        <a:latin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altLang="zh-TW" sz="600" b="0" i="0" u="none" strike="noStrike" cap="none">
                          <a:solidFill>
                            <a:schemeClr val="accent6"/>
                          </a:solidFill>
                          <a:latin typeface="Arial"/>
                          <a:cs typeface="Arial"/>
                          <a:sym typeface="Arial"/>
                        </a:rPr>
                        <a:t>2</a:t>
                      </a:r>
                      <a:endParaRPr lang="zh-TW" altLang="en-US" sz="600" b="0" i="0" u="none" strike="noStrike" cap="none">
                        <a:solidFill>
                          <a:schemeClr val="accent6"/>
                        </a:solidFill>
                        <a:latin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2378735876"/>
                  </a:ext>
                </a:extLst>
              </a:tr>
              <a:tr h="191245">
                <a:tc>
                  <a:txBody>
                    <a:bodyPr/>
                    <a:lstStyle/>
                    <a:p>
                      <a:pPr marL="0" marR="0" lvl="0" indent="0" algn="l" rtl="0">
                        <a:spcBef>
                          <a:spcPts val="0"/>
                        </a:spcBef>
                        <a:spcAft>
                          <a:spcPts val="0"/>
                        </a:spcAft>
                        <a:buNone/>
                      </a:pPr>
                      <a:r>
                        <a:rPr lang="en-US" sz="600" b="0" i="0" u="none" strike="noStrike" cap="none" dirty="0">
                          <a:solidFill>
                            <a:schemeClr val="accent6"/>
                          </a:solidFill>
                          <a:latin typeface="Arial"/>
                          <a:ea typeface="Lato Light"/>
                          <a:cs typeface="Arial"/>
                          <a:sym typeface="Arial"/>
                        </a:rPr>
                        <a:t>10 GbE / 5 GbE</a:t>
                      </a:r>
                      <a:r>
                        <a:rPr lang="zh-TW" altLang="en-US" sz="600" b="0" i="0" u="none" strike="noStrike" cap="none" dirty="0">
                          <a:solidFill>
                            <a:schemeClr val="accent6"/>
                          </a:solidFill>
                          <a:latin typeface="Arial"/>
                          <a:ea typeface="Lato Light"/>
                          <a:cs typeface="Arial"/>
                          <a:sym typeface="Arial"/>
                        </a:rPr>
                        <a:t> 網路</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mn-lt"/>
                          <a:cs typeface="Arial"/>
                          <a:sym typeface="Arial"/>
                        </a:rPr>
                        <a:t>可選購</a:t>
                      </a:r>
                      <a:r>
                        <a:rPr lang="en-US" altLang="zh-TW" sz="600" b="0" i="0" u="none" strike="noStrike" cap="none" dirty="0">
                          <a:solidFill>
                            <a:schemeClr val="accent6"/>
                          </a:solidFill>
                          <a:latin typeface="+mn-lt"/>
                          <a:cs typeface="Arial"/>
                          <a:sym typeface="Arial"/>
                        </a:rPr>
                        <a:t>PCIe</a:t>
                      </a:r>
                      <a:r>
                        <a:rPr lang="zh-TW" altLang="en-US" sz="600" b="0" i="0" u="none" strike="noStrike" cap="none" dirty="0">
                          <a:solidFill>
                            <a:schemeClr val="accent6"/>
                          </a:solidFill>
                          <a:latin typeface="+mn-lt"/>
                          <a:cs typeface="Arial"/>
                          <a:sym typeface="Arial"/>
                        </a:rPr>
                        <a:t>轉接卡進行擴充</a:t>
                      </a:r>
                      <a:endParaRPr lang="en-US" altLang="zh-TW" sz="600" b="0" i="0" u="none" strike="noStrike" cap="none" dirty="0">
                        <a:solidFill>
                          <a:schemeClr val="accent6"/>
                        </a:solidFill>
                        <a:latin typeface="+mn-l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mn-lt"/>
                          <a:cs typeface="Arial"/>
                          <a:sym typeface="Arial"/>
                        </a:rPr>
                        <a:t>可選購</a:t>
                      </a:r>
                      <a:r>
                        <a:rPr lang="en-US" altLang="zh-TW" sz="600" b="0" i="0" u="none" strike="noStrike" cap="none" dirty="0">
                          <a:solidFill>
                            <a:schemeClr val="accent6"/>
                          </a:solidFill>
                          <a:latin typeface="+mn-lt"/>
                          <a:cs typeface="Arial"/>
                          <a:sym typeface="Arial"/>
                        </a:rPr>
                        <a:t>PCIe</a:t>
                      </a:r>
                      <a:r>
                        <a:rPr lang="zh-TW" altLang="en-US" sz="600" b="0" i="0" u="none" strike="noStrike" cap="none" dirty="0">
                          <a:solidFill>
                            <a:schemeClr val="accent6"/>
                          </a:solidFill>
                          <a:latin typeface="+mn-lt"/>
                          <a:cs typeface="Arial"/>
                          <a:sym typeface="Arial"/>
                        </a:rPr>
                        <a:t>轉接卡進行擴充</a:t>
                      </a:r>
                      <a:endParaRPr lang="en-US" altLang="zh-TW" sz="600" b="0" i="0" u="none" strike="noStrike" cap="none" dirty="0">
                        <a:solidFill>
                          <a:schemeClr val="accent6"/>
                        </a:solidFill>
                        <a:latin typeface="+mn-l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Arial"/>
                          <a:cs typeface="Arial"/>
                          <a:sym typeface="Arial"/>
                        </a:rPr>
                        <a:t>可選購</a:t>
                      </a:r>
                      <a:r>
                        <a:rPr lang="en-US" altLang="zh-TW" sz="600" b="0" i="0" u="none" strike="noStrike" cap="none" dirty="0">
                          <a:solidFill>
                            <a:schemeClr val="accent6"/>
                          </a:solidFill>
                          <a:latin typeface="Arial"/>
                          <a:cs typeface="Arial"/>
                          <a:sym typeface="Arial"/>
                        </a:rPr>
                        <a:t>PCIe</a:t>
                      </a:r>
                      <a:r>
                        <a:rPr lang="zh-TW" altLang="en-US" sz="600" b="0" i="0" u="none" strike="noStrike" cap="none" dirty="0">
                          <a:solidFill>
                            <a:schemeClr val="accent6"/>
                          </a:solidFill>
                          <a:latin typeface="Arial"/>
                          <a:cs typeface="Arial"/>
                          <a:sym typeface="Arial"/>
                        </a:rPr>
                        <a:t>轉接卡進行擴充</a:t>
                      </a:r>
                      <a:endParaRPr lang="en-US" altLang="zh-TW" sz="600" b="0" i="0" u="none" strike="noStrike" cap="none" dirty="0">
                        <a:solidFill>
                          <a:schemeClr val="accent6"/>
                        </a:solidFill>
                        <a:latin typeface="Arial"/>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872475389"/>
                  </a:ext>
                </a:extLst>
              </a:tr>
              <a:tr h="318742">
                <a:tc>
                  <a:txBody>
                    <a:bodyPr/>
                    <a:lstStyle/>
                    <a:p>
                      <a:pPr marL="0" marR="0" lvl="0" indent="0" algn="l" rtl="0">
                        <a:spcBef>
                          <a:spcPts val="0"/>
                        </a:spcBef>
                        <a:spcAft>
                          <a:spcPts val="0"/>
                        </a:spcAft>
                        <a:buNone/>
                      </a:pPr>
                      <a:r>
                        <a:rPr lang="zh-TW" altLang="en-US" sz="600" b="0" i="0" u="none" strike="noStrike" cap="none" dirty="0">
                          <a:solidFill>
                            <a:schemeClr val="accent6"/>
                          </a:solidFill>
                          <a:latin typeface="+mn-lt"/>
                          <a:ea typeface="Lato Light"/>
                          <a:cs typeface="Arial"/>
                          <a:sym typeface="Arial"/>
                        </a:rPr>
                        <a:t>推薦的擴充設備</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1 x TL-D1600S / 1 x TL-R1200C-RP</a:t>
                      </a:r>
                      <a:endParaRPr lang="zh-TW" altLang="en-US"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1 x TL-D1600S / 2 x TL-R1200C-RP</a:t>
                      </a:r>
                      <a:endParaRPr lang="zh-TW" altLang="en-US"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2 x TL-D1600S / 2 x TL-R1200C-RP / 2 x TL-R1620Sep-RP</a:t>
                      </a: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20388217"/>
                  </a:ext>
                </a:extLst>
              </a:tr>
              <a:tr h="127497">
                <a:tc>
                  <a:txBody>
                    <a:bodyPr/>
                    <a:lstStyle/>
                    <a:p>
                      <a:pPr marL="0" marR="0" lvl="0" indent="0" algn="l" rtl="0">
                        <a:spcBef>
                          <a:spcPts val="0"/>
                        </a:spcBef>
                        <a:spcAft>
                          <a:spcPts val="0"/>
                        </a:spcAft>
                        <a:buNone/>
                      </a:pPr>
                      <a:r>
                        <a:rPr lang="zh-TW" altLang="en-US" sz="600" b="0" i="0" u="none" strike="noStrike" cap="none" dirty="0">
                          <a:solidFill>
                            <a:schemeClr val="accent6"/>
                          </a:solidFill>
                          <a:latin typeface="Arial"/>
                          <a:ea typeface="Lato Light"/>
                          <a:cs typeface="Arial"/>
                          <a:sym typeface="Arial"/>
                        </a:rPr>
                        <a:t>電源</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zh-TW" altLang="en-US" sz="600" b="0" i="0" u="none" strike="noStrike" cap="none" dirty="0">
                          <a:solidFill>
                            <a:schemeClr val="accent6"/>
                          </a:solidFill>
                          <a:latin typeface="Arial"/>
                          <a:ea typeface="Lato Light"/>
                          <a:cs typeface="Arial"/>
                          <a:sym typeface="Arial"/>
                        </a:rPr>
                        <a:t>變壓器</a:t>
                      </a:r>
                      <a:r>
                        <a:rPr lang="en-US" altLang="zh-TW" sz="600" b="0" i="0" u="none" strike="noStrike" cap="none" dirty="0">
                          <a:solidFill>
                            <a:schemeClr val="accent6"/>
                          </a:solidFill>
                          <a:latin typeface="Arial"/>
                          <a:ea typeface="Lato Light"/>
                          <a:cs typeface="Arial"/>
                          <a:sym typeface="Arial"/>
                        </a:rPr>
                        <a:t> 120W</a:t>
                      </a:r>
                      <a:endParaRPr lang="zh-TW" altLang="en-US"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Arial"/>
                          <a:ea typeface="Lato Light"/>
                          <a:cs typeface="Arial"/>
                          <a:sym typeface="Arial"/>
                        </a:rPr>
                        <a:t>變壓器</a:t>
                      </a:r>
                      <a:r>
                        <a:rPr lang="en-US" sz="600" b="0" i="0" u="none" strike="noStrike" cap="none" dirty="0">
                          <a:solidFill>
                            <a:schemeClr val="accent6"/>
                          </a:solidFill>
                          <a:latin typeface="Arial"/>
                          <a:ea typeface="Lato Light"/>
                          <a:cs typeface="Arial"/>
                          <a:sym typeface="Arial"/>
                        </a:rPr>
                        <a:t> 120W</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zh-TW" altLang="en-US" sz="600" b="0" i="0" u="none" strike="noStrike" cap="none" dirty="0">
                          <a:solidFill>
                            <a:schemeClr val="accent6"/>
                          </a:solidFill>
                          <a:latin typeface="Arial"/>
                          <a:ea typeface="Lato Light"/>
                          <a:cs typeface="Arial"/>
                          <a:sym typeface="Arial"/>
                        </a:rPr>
                        <a:t>電源供應器 </a:t>
                      </a:r>
                      <a:r>
                        <a:rPr lang="en-US" sz="600" b="0" i="0" u="none" strike="noStrike" cap="none" dirty="0">
                          <a:solidFill>
                            <a:schemeClr val="accent6"/>
                          </a:solidFill>
                          <a:latin typeface="Arial"/>
                          <a:ea typeface="Lato Light"/>
                          <a:cs typeface="Arial"/>
                          <a:sym typeface="Arial"/>
                        </a:rPr>
                        <a:t>250W</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10011"/>
                  </a:ext>
                </a:extLst>
              </a:tr>
              <a:tr h="166545">
                <a:tc>
                  <a:txBody>
                    <a:bodyPr/>
                    <a:lstStyle/>
                    <a:p>
                      <a:pPr marL="0" marR="0" lvl="0" indent="0" algn="l" rtl="0">
                        <a:spcBef>
                          <a:spcPts val="0"/>
                        </a:spcBef>
                        <a:spcAft>
                          <a:spcPts val="0"/>
                        </a:spcAft>
                        <a:buNone/>
                      </a:pPr>
                      <a:r>
                        <a:rPr lang="zh-TW" altLang="en-US" sz="600" b="0" i="0" u="none" strike="noStrike" cap="none" dirty="0">
                          <a:solidFill>
                            <a:schemeClr val="accent6"/>
                          </a:solidFill>
                          <a:latin typeface="Arial"/>
                          <a:ea typeface="Lato Light"/>
                          <a:cs typeface="Arial"/>
                          <a:sym typeface="Arial"/>
                        </a:rPr>
                        <a:t>尺寸</a:t>
                      </a:r>
                      <a:r>
                        <a:rPr lang="en" sz="600" b="0" i="0" u="none" strike="noStrike" cap="none" dirty="0">
                          <a:solidFill>
                            <a:schemeClr val="accent6"/>
                          </a:solidFill>
                          <a:latin typeface="Arial"/>
                          <a:ea typeface="Lato Light"/>
                          <a:cs typeface="Arial"/>
                          <a:sym typeface="Arial"/>
                        </a:rPr>
                        <a:t> (HxWxD)</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rtl="0" fontAlgn="t">
                        <a:lnSpc>
                          <a:spcPct val="100000"/>
                        </a:lnSpc>
                        <a:spcBef>
                          <a:spcPts val="0"/>
                        </a:spcBef>
                        <a:spcAft>
                          <a:spcPts val="0"/>
                        </a:spcAft>
                        <a:buClr>
                          <a:srgbClr val="000000"/>
                        </a:buClr>
                        <a:buFont typeface="Arial"/>
                        <a:buNone/>
                      </a:pPr>
                      <a:r>
                        <a:rPr lang="en-US" sz="600" b="0" i="0" u="none" strike="noStrike" cap="none" dirty="0">
                          <a:solidFill>
                            <a:schemeClr val="accent6"/>
                          </a:solidFill>
                          <a:latin typeface="Arial"/>
                          <a:ea typeface="Lato Light"/>
                          <a:cs typeface="Arial"/>
                          <a:sym typeface="Arial"/>
                        </a:rPr>
                        <a:t>168(H) × 235(W) × 226(D) mm</a:t>
                      </a: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Lato Light"/>
                          <a:cs typeface="Arial"/>
                          <a:sym typeface="Arial"/>
                        </a:rPr>
                        <a:t>168(H) × 235(W) × 226(D) mm</a:t>
                      </a: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chemeClr val="bg1"/>
                    </a:solidFill>
                  </a:tcPr>
                </a:tc>
                <a:tc>
                  <a:txBody>
                    <a:bodyPr/>
                    <a:lstStyle/>
                    <a:p>
                      <a:pPr marL="0" marR="0" lvl="0" indent="0" algn="ctr" rtl="0">
                        <a:lnSpc>
                          <a:spcPct val="100000"/>
                        </a:lnSpc>
                        <a:spcBef>
                          <a:spcPts val="0"/>
                        </a:spcBef>
                        <a:spcAft>
                          <a:spcPts val="0"/>
                        </a:spcAft>
                        <a:buClr>
                          <a:srgbClr val="000000"/>
                        </a:buClr>
                        <a:buFont typeface="Arial"/>
                        <a:buNone/>
                      </a:pPr>
                      <a:r>
                        <a:rPr lang="en-US" sz="600" b="0" i="0" u="none" strike="noStrike" cap="none" dirty="0">
                          <a:solidFill>
                            <a:schemeClr val="accent6"/>
                          </a:solidFill>
                          <a:latin typeface="Arial"/>
                          <a:ea typeface="Lato Light"/>
                          <a:cs typeface="Arial"/>
                          <a:sym typeface="Arial"/>
                        </a:rPr>
                        <a:t>168 × 235 × 226 mm</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10012"/>
                  </a:ext>
                </a:extLst>
              </a:tr>
              <a:tr h="127497">
                <a:tc>
                  <a:txBody>
                    <a:bodyPr/>
                    <a:lstStyle/>
                    <a:p>
                      <a:pPr marL="0" marR="0" lvl="0" indent="0" algn="l" rtl="0">
                        <a:lnSpc>
                          <a:spcPct val="100000"/>
                        </a:lnSpc>
                        <a:spcBef>
                          <a:spcPts val="0"/>
                        </a:spcBef>
                        <a:spcAft>
                          <a:spcPts val="0"/>
                        </a:spcAft>
                        <a:buClr>
                          <a:srgbClr val="000000"/>
                        </a:buClr>
                        <a:buFont typeface="Arial"/>
                        <a:buNone/>
                      </a:pPr>
                      <a:r>
                        <a:rPr lang="en-US" altLang="zh-TW" sz="600" b="0" i="0" u="none" strike="noStrike" cap="none" dirty="0">
                          <a:solidFill>
                            <a:schemeClr val="accent6"/>
                          </a:solidFill>
                          <a:latin typeface="Arial"/>
                          <a:ea typeface="Lato Light"/>
                          <a:cs typeface="Arial"/>
                          <a:sym typeface="Arial"/>
                        </a:rPr>
                        <a:t>PCIe </a:t>
                      </a:r>
                      <a:r>
                        <a:rPr lang="zh-TW" altLang="en-US" sz="600" b="0" i="0" u="none" strike="noStrike" cap="none" dirty="0">
                          <a:solidFill>
                            <a:schemeClr val="accent6"/>
                          </a:solidFill>
                          <a:latin typeface="Arial"/>
                          <a:ea typeface="Lato Light"/>
                          <a:cs typeface="Arial"/>
                          <a:sym typeface="Arial"/>
                        </a:rPr>
                        <a:t>插槽</a:t>
                      </a:r>
                      <a:endParaRPr sz="600" b="0" i="0" u="none" strike="noStrike" cap="none" dirty="0">
                        <a:solidFill>
                          <a:schemeClr val="accent6"/>
                        </a:solidFill>
                        <a:latin typeface="Arial"/>
                        <a:ea typeface="Lato Light"/>
                        <a:cs typeface="Arial"/>
                        <a:sym typeface="Arial"/>
                      </a:endParaRP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lt2"/>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Arial"/>
                          <a:cs typeface="Arial"/>
                          <a:sym typeface="Arial"/>
                        </a:rPr>
                        <a:t>1 x PCIe Gen 3 x2</a:t>
                      </a: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Arial"/>
                          <a:cs typeface="Arial"/>
                          <a:sym typeface="Arial"/>
                        </a:rPr>
                        <a:t>1 x PCIe Gen 3 x2</a:t>
                      </a:r>
                    </a:p>
                  </a:txBody>
                  <a:tcPr marL="45720" marR="45720" anchor="ctr">
                    <a:lnL w="12700" cap="flat" cmpd="sng" algn="ctr">
                      <a:solidFill>
                        <a:schemeClr val="dk1"/>
                      </a:solidFill>
                      <a:prstDash val="solid"/>
                      <a:round/>
                      <a:headEnd type="none" w="sm" len="sm"/>
                      <a:tailEnd type="none" w="sm" len="sm"/>
                    </a:lnL>
                    <a:lnR w="12700" cap="flat" cmpd="sng" algn="ctr">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altLang="zh-TW" sz="600" b="0" i="0" u="none" strike="noStrike" cap="none" dirty="0">
                          <a:solidFill>
                            <a:schemeClr val="accent6"/>
                          </a:solidFill>
                          <a:latin typeface="Arial"/>
                          <a:ea typeface="Arial"/>
                          <a:cs typeface="Arial"/>
                          <a:sym typeface="Arial"/>
                        </a:rPr>
                        <a:t>2 x PCIe Gen 3 x4</a:t>
                      </a:r>
                    </a:p>
                  </a:txBody>
                  <a:tcPr marL="45720" marR="45720" anchor="ctr">
                    <a:lnL w="12700" cap="flat" cmpd="sng" algn="ctr">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lgn="ctr">
                      <a:solidFill>
                        <a:schemeClr val="dk1"/>
                      </a:solidFill>
                      <a:prstDash val="solid"/>
                      <a:round/>
                      <a:headEnd type="none" w="sm" len="sm"/>
                      <a:tailEnd type="none" w="sm" len="sm"/>
                    </a:lnT>
                    <a:lnB w="12700" cap="flat" cmpd="sng" algn="ctr">
                      <a:solidFill>
                        <a:schemeClr val="dk1"/>
                      </a:solidFill>
                      <a:prstDash val="solid"/>
                      <a:round/>
                      <a:headEnd type="none" w="sm" len="sm"/>
                      <a:tailEnd type="none" w="sm" len="sm"/>
                    </a:lnB>
                    <a:solidFill>
                      <a:schemeClr val="bg1"/>
                    </a:solidFill>
                  </a:tcPr>
                </a:tc>
                <a:extLst>
                  <a:ext uri="{0D108BD9-81ED-4DB2-BD59-A6C34878D82A}">
                    <a16:rowId xmlns:a16="http://schemas.microsoft.com/office/drawing/2014/main" val="3302096199"/>
                  </a:ext>
                </a:extLst>
              </a:tr>
            </a:tbl>
          </a:graphicData>
        </a:graphic>
      </p:graphicFrame>
      <p:sp>
        <p:nvSpPr>
          <p:cNvPr id="4" name="標題 3">
            <a:extLst>
              <a:ext uri="{FF2B5EF4-FFF2-40B4-BE49-F238E27FC236}">
                <a16:creationId xmlns:a16="http://schemas.microsoft.com/office/drawing/2014/main" id="{1A831E02-5D73-D052-EADA-814BC3000999}"/>
              </a:ext>
            </a:extLst>
          </p:cNvPr>
          <p:cNvSpPr>
            <a:spLocks noGrp="1"/>
          </p:cNvSpPr>
          <p:nvPr>
            <p:ph type="title"/>
          </p:nvPr>
        </p:nvSpPr>
        <p:spPr/>
        <p:txBody>
          <a:bodyPr/>
          <a:lstStyle/>
          <a:p>
            <a:r>
              <a:rPr lang="en-US" altLang="zh-TW" dirty="0">
                <a:latin typeface="+mj-lt"/>
              </a:rPr>
              <a:t>QNAP 6-bay NAS </a:t>
            </a:r>
            <a:r>
              <a:rPr lang="zh-TW" altLang="en-US" dirty="0">
                <a:latin typeface="+mj-lt"/>
              </a:rPr>
              <a:t>比較表</a:t>
            </a:r>
          </a:p>
        </p:txBody>
      </p:sp>
      <p:pic>
        <p:nvPicPr>
          <p:cNvPr id="15" name="圖片 14">
            <a:extLst>
              <a:ext uri="{FF2B5EF4-FFF2-40B4-BE49-F238E27FC236}">
                <a16:creationId xmlns:a16="http://schemas.microsoft.com/office/drawing/2014/main" id="{07199B7D-C717-4ACB-129A-DA233E6E06D5}"/>
              </a:ext>
            </a:extLst>
          </p:cNvPr>
          <p:cNvPicPr>
            <a:picLocks noChangeAspect="1"/>
          </p:cNvPicPr>
          <p:nvPr/>
        </p:nvPicPr>
        <p:blipFill>
          <a:blip r:embed="rId3"/>
          <a:stretch>
            <a:fillRect/>
          </a:stretch>
        </p:blipFill>
        <p:spPr>
          <a:xfrm rot="20125090">
            <a:off x="1741641" y="2424336"/>
            <a:ext cx="276239" cy="276239"/>
          </a:xfrm>
          <a:prstGeom prst="rect">
            <a:avLst/>
          </a:prstGeom>
        </p:spPr>
      </p:pic>
      <p:pic>
        <p:nvPicPr>
          <p:cNvPr id="2" name="圖片 1">
            <a:extLst>
              <a:ext uri="{FF2B5EF4-FFF2-40B4-BE49-F238E27FC236}">
                <a16:creationId xmlns:a16="http://schemas.microsoft.com/office/drawing/2014/main" id="{75D350F0-2A90-02B1-7895-73987F153266}"/>
              </a:ext>
            </a:extLst>
          </p:cNvPr>
          <p:cNvPicPr>
            <a:picLocks noChangeAspect="1"/>
          </p:cNvPicPr>
          <p:nvPr/>
        </p:nvPicPr>
        <p:blipFill>
          <a:blip r:embed="rId3"/>
          <a:stretch>
            <a:fillRect/>
          </a:stretch>
        </p:blipFill>
        <p:spPr>
          <a:xfrm rot="20125090">
            <a:off x="1721946" y="2058219"/>
            <a:ext cx="276239" cy="276239"/>
          </a:xfrm>
          <a:prstGeom prst="rect">
            <a:avLst/>
          </a:prstGeom>
        </p:spPr>
      </p:pic>
      <p:pic>
        <p:nvPicPr>
          <p:cNvPr id="5" name="圖片 4">
            <a:extLst>
              <a:ext uri="{FF2B5EF4-FFF2-40B4-BE49-F238E27FC236}">
                <a16:creationId xmlns:a16="http://schemas.microsoft.com/office/drawing/2014/main" id="{6C496CB9-7B41-1667-36C5-703CC57BC1E7}"/>
              </a:ext>
            </a:extLst>
          </p:cNvPr>
          <p:cNvPicPr>
            <a:picLocks noChangeAspect="1"/>
          </p:cNvPicPr>
          <p:nvPr/>
        </p:nvPicPr>
        <p:blipFill>
          <a:blip r:embed="rId3"/>
          <a:stretch>
            <a:fillRect/>
          </a:stretch>
        </p:blipFill>
        <p:spPr>
          <a:xfrm rot="20125090">
            <a:off x="4133038" y="2571537"/>
            <a:ext cx="276239" cy="276239"/>
          </a:xfrm>
          <a:prstGeom prst="rect">
            <a:avLst/>
          </a:prstGeom>
        </p:spPr>
      </p:pic>
      <p:pic>
        <p:nvPicPr>
          <p:cNvPr id="6" name="圖片 5">
            <a:extLst>
              <a:ext uri="{FF2B5EF4-FFF2-40B4-BE49-F238E27FC236}">
                <a16:creationId xmlns:a16="http://schemas.microsoft.com/office/drawing/2014/main" id="{728FD1CB-DC02-31DA-AA64-45FBA5AC4F03}"/>
              </a:ext>
            </a:extLst>
          </p:cNvPr>
          <p:cNvPicPr>
            <a:picLocks noChangeAspect="1"/>
          </p:cNvPicPr>
          <p:nvPr/>
        </p:nvPicPr>
        <p:blipFill>
          <a:blip r:embed="rId3"/>
          <a:stretch>
            <a:fillRect/>
          </a:stretch>
        </p:blipFill>
        <p:spPr>
          <a:xfrm rot="20125090">
            <a:off x="6555922" y="2584237"/>
            <a:ext cx="276239" cy="276239"/>
          </a:xfrm>
          <a:prstGeom prst="rect">
            <a:avLst/>
          </a:prstGeom>
        </p:spPr>
      </p:pic>
      <p:pic>
        <p:nvPicPr>
          <p:cNvPr id="7" name="圖片 6">
            <a:extLst>
              <a:ext uri="{FF2B5EF4-FFF2-40B4-BE49-F238E27FC236}">
                <a16:creationId xmlns:a16="http://schemas.microsoft.com/office/drawing/2014/main" id="{9E634055-8ED0-C4A8-C2B4-430022167EDC}"/>
              </a:ext>
            </a:extLst>
          </p:cNvPr>
          <p:cNvPicPr>
            <a:picLocks noChangeAspect="1"/>
          </p:cNvPicPr>
          <p:nvPr/>
        </p:nvPicPr>
        <p:blipFill>
          <a:blip r:embed="rId3"/>
          <a:stretch>
            <a:fillRect/>
          </a:stretch>
        </p:blipFill>
        <p:spPr>
          <a:xfrm rot="20125090">
            <a:off x="6794727" y="4264586"/>
            <a:ext cx="276239" cy="276239"/>
          </a:xfrm>
          <a:prstGeom prst="rect">
            <a:avLst/>
          </a:prstGeom>
        </p:spPr>
      </p:pic>
      <p:pic>
        <p:nvPicPr>
          <p:cNvPr id="8" name="圖片 7">
            <a:extLst>
              <a:ext uri="{FF2B5EF4-FFF2-40B4-BE49-F238E27FC236}">
                <a16:creationId xmlns:a16="http://schemas.microsoft.com/office/drawing/2014/main" id="{D98714AC-F7F7-79C2-242F-5B6C0418984D}"/>
              </a:ext>
            </a:extLst>
          </p:cNvPr>
          <p:cNvPicPr>
            <a:picLocks noChangeAspect="1"/>
          </p:cNvPicPr>
          <p:nvPr/>
        </p:nvPicPr>
        <p:blipFill>
          <a:blip r:embed="rId3"/>
          <a:stretch>
            <a:fillRect/>
          </a:stretch>
        </p:blipFill>
        <p:spPr>
          <a:xfrm rot="20125090">
            <a:off x="6189805" y="3698373"/>
            <a:ext cx="276239" cy="276239"/>
          </a:xfrm>
          <a:prstGeom prst="rect">
            <a:avLst/>
          </a:prstGeom>
        </p:spPr>
      </p:pic>
      <p:sp>
        <p:nvSpPr>
          <p:cNvPr id="9" name="矩形 8">
            <a:extLst>
              <a:ext uri="{FF2B5EF4-FFF2-40B4-BE49-F238E27FC236}">
                <a16:creationId xmlns:a16="http://schemas.microsoft.com/office/drawing/2014/main" id="{17A6CAE8-EDAD-C00E-762B-536D9442D876}"/>
              </a:ext>
            </a:extLst>
          </p:cNvPr>
          <p:cNvSpPr/>
          <p:nvPr/>
        </p:nvSpPr>
        <p:spPr>
          <a:xfrm>
            <a:off x="1567543" y="1094844"/>
            <a:ext cx="7222337" cy="75628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0" name="圖片 9">
            <a:extLst>
              <a:ext uri="{FF2B5EF4-FFF2-40B4-BE49-F238E27FC236}">
                <a16:creationId xmlns:a16="http://schemas.microsoft.com/office/drawing/2014/main" id="{25D9348F-4791-AEBA-AA43-13B17F69B227}"/>
              </a:ext>
            </a:extLst>
          </p:cNvPr>
          <p:cNvPicPr>
            <a:picLocks noChangeAspect="1"/>
          </p:cNvPicPr>
          <p:nvPr/>
        </p:nvPicPr>
        <p:blipFill>
          <a:blip r:embed="rId4"/>
          <a:stretch>
            <a:fillRect/>
          </a:stretch>
        </p:blipFill>
        <p:spPr>
          <a:xfrm>
            <a:off x="1642929" y="1384678"/>
            <a:ext cx="645907" cy="645907"/>
          </a:xfrm>
          <a:prstGeom prst="rect">
            <a:avLst/>
          </a:prstGeom>
        </p:spPr>
      </p:pic>
      <p:pic>
        <p:nvPicPr>
          <p:cNvPr id="11" name="圖片 10" descr="一張含有 電子裝置, 電子產品, 小工具, 多媒體 的圖片&#10;&#10;自動產生的描述">
            <a:extLst>
              <a:ext uri="{FF2B5EF4-FFF2-40B4-BE49-F238E27FC236}">
                <a16:creationId xmlns:a16="http://schemas.microsoft.com/office/drawing/2014/main" id="{AFB0E52C-764C-0401-C91F-5EAC41ACEF90}"/>
              </a:ext>
            </a:extLst>
          </p:cNvPr>
          <p:cNvPicPr>
            <a:picLocks noChangeAspect="1"/>
          </p:cNvPicPr>
          <p:nvPr/>
        </p:nvPicPr>
        <p:blipFill>
          <a:blip r:embed="rId5"/>
          <a:stretch>
            <a:fillRect/>
          </a:stretch>
        </p:blipFill>
        <p:spPr>
          <a:xfrm>
            <a:off x="2076299" y="1146444"/>
            <a:ext cx="1229831" cy="768781"/>
          </a:xfrm>
          <a:prstGeom prst="rect">
            <a:avLst/>
          </a:prstGeom>
        </p:spPr>
      </p:pic>
      <p:pic>
        <p:nvPicPr>
          <p:cNvPr id="12" name="圖片 11">
            <a:extLst>
              <a:ext uri="{FF2B5EF4-FFF2-40B4-BE49-F238E27FC236}">
                <a16:creationId xmlns:a16="http://schemas.microsoft.com/office/drawing/2014/main" id="{DAE44EED-0C61-1948-6117-33D8103AD53F}"/>
              </a:ext>
            </a:extLst>
          </p:cNvPr>
          <p:cNvPicPr>
            <a:picLocks noChangeAspect="1"/>
          </p:cNvPicPr>
          <p:nvPr/>
        </p:nvPicPr>
        <p:blipFill>
          <a:blip r:embed="rId6"/>
          <a:srcRect/>
          <a:stretch/>
        </p:blipFill>
        <p:spPr>
          <a:xfrm>
            <a:off x="4433973" y="1146444"/>
            <a:ext cx="1229831" cy="768782"/>
          </a:xfrm>
          <a:prstGeom prst="rect">
            <a:avLst/>
          </a:prstGeom>
        </p:spPr>
      </p:pic>
      <p:pic>
        <p:nvPicPr>
          <p:cNvPr id="13" name="圖片 12">
            <a:extLst>
              <a:ext uri="{FF2B5EF4-FFF2-40B4-BE49-F238E27FC236}">
                <a16:creationId xmlns:a16="http://schemas.microsoft.com/office/drawing/2014/main" id="{781E39BB-1A23-DB7B-40D5-21F4882BB5BF}"/>
              </a:ext>
            </a:extLst>
          </p:cNvPr>
          <p:cNvPicPr>
            <a:picLocks noChangeAspect="1"/>
          </p:cNvPicPr>
          <p:nvPr/>
        </p:nvPicPr>
        <p:blipFill>
          <a:blip r:embed="rId7"/>
          <a:srcRect/>
          <a:stretch/>
        </p:blipFill>
        <p:spPr>
          <a:xfrm>
            <a:off x="6904557" y="1146444"/>
            <a:ext cx="1229831" cy="768781"/>
          </a:xfrm>
          <a:prstGeom prst="rect">
            <a:avLst/>
          </a:prstGeom>
        </p:spPr>
      </p:pic>
    </p:spTree>
    <p:extLst>
      <p:ext uri="{BB962C8B-B14F-4D97-AF65-F5344CB8AC3E}">
        <p14:creationId xmlns:p14="http://schemas.microsoft.com/office/powerpoint/2010/main" val="1965215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2FB4838-FA0E-20FE-F670-0E2B4D64F002}"/>
              </a:ext>
            </a:extLst>
          </p:cNvPr>
          <p:cNvSpPr>
            <a:spLocks noGrp="1"/>
          </p:cNvSpPr>
          <p:nvPr>
            <p:ph type="title"/>
          </p:nvPr>
        </p:nvSpPr>
        <p:spPr>
          <a:xfrm>
            <a:off x="1051078" y="-8647"/>
            <a:ext cx="8092922" cy="950173"/>
          </a:xfrm>
        </p:spPr>
        <p:txBody>
          <a:bodyPr>
            <a:noAutofit/>
          </a:bodyPr>
          <a:lstStyle/>
          <a:p>
            <a:r>
              <a:rPr lang="zh-TW" altLang="en-US" sz="2800" dirty="0">
                <a:latin typeface="+mj-lt"/>
              </a:rPr>
              <a:t>全新 </a:t>
            </a:r>
            <a:r>
              <a:rPr lang="en-US" altLang="zh-TW" sz="2800" dirty="0" err="1">
                <a:latin typeface="+mj-lt"/>
              </a:rPr>
              <a:t>Qsirch</a:t>
            </a:r>
            <a:r>
              <a:rPr lang="en-US" altLang="zh-TW" sz="2800" dirty="0">
                <a:latin typeface="+mj-lt"/>
              </a:rPr>
              <a:t> 5.3.0</a:t>
            </a:r>
            <a:r>
              <a:rPr lang="zh-TW" altLang="en-US" sz="2800" dirty="0">
                <a:latin typeface="+mj-lt"/>
              </a:rPr>
              <a:t> 搭載 全新 </a:t>
            </a:r>
            <a:r>
              <a:rPr lang="en-US" altLang="zh-TW" sz="2800" dirty="0">
                <a:latin typeface="+mj-lt"/>
              </a:rPr>
              <a:t>OCR</a:t>
            </a:r>
            <a:r>
              <a:rPr lang="zh-TW" altLang="en-US" sz="2800" dirty="0">
                <a:latin typeface="+mj-lt"/>
              </a:rPr>
              <a:t> 模型，透過</a:t>
            </a:r>
            <a:r>
              <a:rPr lang="en-US" altLang="zh-TW" sz="2800" dirty="0">
                <a:latin typeface="+mj-lt"/>
              </a:rPr>
              <a:t>NPU</a:t>
            </a:r>
            <a:r>
              <a:rPr lang="zh-TW" altLang="en-US" sz="2800" dirty="0">
                <a:latin typeface="+mj-lt"/>
              </a:rPr>
              <a:t> </a:t>
            </a:r>
            <a:r>
              <a:rPr lang="en-US" altLang="zh-TW" sz="2800" dirty="0">
                <a:latin typeface="+mj-lt"/>
              </a:rPr>
              <a:t>AI</a:t>
            </a:r>
            <a:r>
              <a:rPr lang="zh-TW" altLang="en-US" sz="2800" dirty="0">
                <a:latin typeface="+mj-lt"/>
              </a:rPr>
              <a:t> 加速即時圖文辨識</a:t>
            </a:r>
          </a:p>
        </p:txBody>
      </p:sp>
      <p:sp>
        <p:nvSpPr>
          <p:cNvPr id="5" name="文字方塊 4">
            <a:extLst>
              <a:ext uri="{FF2B5EF4-FFF2-40B4-BE49-F238E27FC236}">
                <a16:creationId xmlns:a16="http://schemas.microsoft.com/office/drawing/2014/main" id="{61B99D9F-273D-97A5-F847-6C4064D47FE3}"/>
              </a:ext>
            </a:extLst>
          </p:cNvPr>
          <p:cNvSpPr txBox="1"/>
          <p:nvPr/>
        </p:nvSpPr>
        <p:spPr>
          <a:xfrm>
            <a:off x="253813" y="1650064"/>
            <a:ext cx="2333013" cy="3046988"/>
          </a:xfrm>
          <a:prstGeom prst="rect">
            <a:avLst/>
          </a:prstGeom>
          <a:noFill/>
        </p:spPr>
        <p:txBody>
          <a:bodyPr wrap="square" lIns="91440" tIns="45720" rIns="91440" bIns="45720" rtlCol="0" anchor="t">
            <a:spAutoFit/>
          </a:bodyPr>
          <a:lstStyle/>
          <a:p>
            <a:r>
              <a:rPr lang="zh-TW" altLang="en-US" b="1" dirty="0">
                <a:solidFill>
                  <a:srgbClr val="80FCFF"/>
                </a:solidFill>
                <a:sym typeface="Lato"/>
              </a:rPr>
              <a:t>智慧 </a:t>
            </a:r>
            <a:r>
              <a:rPr lang="en-US" altLang="zh-TW" b="1" dirty="0">
                <a:solidFill>
                  <a:srgbClr val="80FCFF"/>
                </a:solidFill>
                <a:sym typeface="Lato"/>
              </a:rPr>
              <a:t>AI</a:t>
            </a:r>
            <a:r>
              <a:rPr lang="zh-TW" altLang="en-US" b="1" dirty="0">
                <a:solidFill>
                  <a:srgbClr val="80FCFF"/>
                </a:solidFill>
                <a:sym typeface="Lato"/>
              </a:rPr>
              <a:t> </a:t>
            </a:r>
            <a:r>
              <a:rPr lang="en-US" altLang="zh-TW" b="1">
                <a:solidFill>
                  <a:srgbClr val="80FCFF"/>
                </a:solidFill>
                <a:sym typeface="Lato"/>
              </a:rPr>
              <a:t>OCR</a:t>
            </a:r>
          </a:p>
          <a:p>
            <a:r>
              <a:rPr lang="en-US" altLang="zh-TW" b="1" dirty="0">
                <a:solidFill>
                  <a:srgbClr val="80FCFF"/>
                </a:solidFill>
                <a:sym typeface="Lato"/>
              </a:rPr>
              <a:t>Live Text Detection</a:t>
            </a:r>
          </a:p>
          <a:p>
            <a:r>
              <a:rPr lang="zh-TW" altLang="en-US" sz="1200" dirty="0">
                <a:solidFill>
                  <a:schemeClr val="accent6"/>
                </a:solidFill>
              </a:rPr>
              <a:t>導入最新的</a:t>
            </a:r>
            <a:r>
              <a:rPr lang="en-US" altLang="zh-TW" sz="1200" dirty="0">
                <a:solidFill>
                  <a:schemeClr val="accent6"/>
                </a:solidFill>
              </a:rPr>
              <a:t>OCR</a:t>
            </a:r>
            <a:r>
              <a:rPr lang="zh-TW" altLang="en-US" sz="1200" dirty="0">
                <a:solidFill>
                  <a:schemeClr val="accent6"/>
                </a:solidFill>
              </a:rPr>
              <a:t> </a:t>
            </a:r>
            <a:r>
              <a:rPr lang="en-US" altLang="zh-TW" sz="1200" dirty="0" err="1">
                <a:solidFill>
                  <a:schemeClr val="accent6"/>
                </a:solidFill>
              </a:rPr>
              <a:t>AI模型</a:t>
            </a:r>
            <a:r>
              <a:rPr lang="zh-TW" altLang="en-US" sz="1200" dirty="0">
                <a:solidFill>
                  <a:schemeClr val="accent6"/>
                </a:solidFill>
              </a:rPr>
              <a:t>，可辨識影像檔案中的文字，進而擷取、存擋及搜尋，並支援多國語言</a:t>
            </a:r>
            <a:endParaRPr lang="en-US" altLang="zh-TW" sz="1200" dirty="0">
              <a:solidFill>
                <a:schemeClr val="accent6"/>
              </a:solidFill>
            </a:endParaRPr>
          </a:p>
          <a:p>
            <a:endParaRPr lang="en-US" altLang="zh-TW" dirty="0">
              <a:solidFill>
                <a:schemeClr val="accent6"/>
              </a:solidFill>
            </a:endParaRPr>
          </a:p>
          <a:p>
            <a:r>
              <a:rPr lang="en-US" altLang="zh-TW" b="1" dirty="0" err="1">
                <a:solidFill>
                  <a:srgbClr val="80FCFF"/>
                </a:solidFill>
              </a:rPr>
              <a:t>智慧關鍵字</a:t>
            </a:r>
            <a:endParaRPr lang="en-US" altLang="zh-TW" b="1" dirty="0">
              <a:solidFill>
                <a:srgbClr val="80FCFF"/>
              </a:solidFill>
            </a:endParaRPr>
          </a:p>
          <a:p>
            <a:r>
              <a:rPr lang="en-US" altLang="zh-TW" sz="1200" dirty="0" err="1">
                <a:solidFill>
                  <a:schemeClr val="accent6"/>
                </a:solidFill>
              </a:rPr>
              <a:t>Qsirch</a:t>
            </a:r>
            <a:r>
              <a:rPr lang="zh-TW" altLang="en-US" sz="1200" dirty="0">
                <a:solidFill>
                  <a:schemeClr val="accent6"/>
                </a:solidFill>
              </a:rPr>
              <a:t>把關鍵字依照時下流行的文字雲型式展示關鍵字，更可進一步搜尋</a:t>
            </a:r>
            <a:endParaRPr lang="en-US" altLang="zh-TW" sz="1200" dirty="0">
              <a:solidFill>
                <a:schemeClr val="accent6"/>
              </a:solidFill>
            </a:endParaRPr>
          </a:p>
          <a:p>
            <a:endParaRPr lang="en-US" altLang="zh-TW" dirty="0">
              <a:solidFill>
                <a:schemeClr val="accent6"/>
              </a:solidFill>
            </a:endParaRPr>
          </a:p>
          <a:p>
            <a:r>
              <a:rPr lang="en-US" altLang="zh-TW" b="1" dirty="0" err="1">
                <a:solidFill>
                  <a:srgbClr val="80FCFF"/>
                </a:solidFill>
              </a:rPr>
              <a:t>相似文件</a:t>
            </a:r>
            <a:endParaRPr lang="en-US" altLang="zh-TW" b="1" dirty="0">
              <a:solidFill>
                <a:srgbClr val="80FCFF"/>
              </a:solidFill>
            </a:endParaRPr>
          </a:p>
          <a:p>
            <a:r>
              <a:rPr lang="zh-TW" altLang="en-US" sz="1200" dirty="0">
                <a:solidFill>
                  <a:schemeClr val="accent6"/>
                </a:solidFill>
              </a:rPr>
              <a:t>想找相似的檔案，透過</a:t>
            </a:r>
            <a:r>
              <a:rPr lang="en-US" altLang="zh-TW" sz="1200" dirty="0" err="1">
                <a:solidFill>
                  <a:schemeClr val="accent6"/>
                </a:solidFill>
              </a:rPr>
              <a:t>Qsirch</a:t>
            </a:r>
            <a:r>
              <a:rPr lang="zh-TW" altLang="en-US" sz="1200" dirty="0">
                <a:solidFill>
                  <a:schemeClr val="accent6"/>
                </a:solidFill>
              </a:rPr>
              <a:t>找資料不再是沉重的負擔，搜尋資料路途一帆風順</a:t>
            </a:r>
          </a:p>
        </p:txBody>
      </p:sp>
      <p:pic>
        <p:nvPicPr>
          <p:cNvPr id="6" name="Picture 6" descr="Graphical user interface&#10;&#10;Description automatically generated">
            <a:extLst>
              <a:ext uri="{FF2B5EF4-FFF2-40B4-BE49-F238E27FC236}">
                <a16:creationId xmlns:a16="http://schemas.microsoft.com/office/drawing/2014/main" id="{AF9C341E-A008-0131-B8BF-DE9ABF2BFB3A}"/>
              </a:ext>
            </a:extLst>
          </p:cNvPr>
          <p:cNvPicPr>
            <a:picLocks noChangeAspect="1"/>
          </p:cNvPicPr>
          <p:nvPr/>
        </p:nvPicPr>
        <p:blipFill>
          <a:blip r:embed="rId3"/>
          <a:stretch>
            <a:fillRect/>
          </a:stretch>
        </p:blipFill>
        <p:spPr>
          <a:xfrm>
            <a:off x="2700175" y="1150208"/>
            <a:ext cx="4070144" cy="1892221"/>
          </a:xfrm>
          <a:prstGeom prst="rect">
            <a:avLst/>
          </a:prstGeom>
        </p:spPr>
      </p:pic>
      <p:pic>
        <p:nvPicPr>
          <p:cNvPr id="7" name="Picture 4" descr="Graphical user interface, website&#10;&#10;Description automatically generated">
            <a:extLst>
              <a:ext uri="{FF2B5EF4-FFF2-40B4-BE49-F238E27FC236}">
                <a16:creationId xmlns:a16="http://schemas.microsoft.com/office/drawing/2014/main" id="{90B0C8BD-EE99-E93F-031D-E3CA5A760B17}"/>
              </a:ext>
            </a:extLst>
          </p:cNvPr>
          <p:cNvPicPr>
            <a:picLocks noChangeAspect="1"/>
          </p:cNvPicPr>
          <p:nvPr/>
        </p:nvPicPr>
        <p:blipFill>
          <a:blip r:embed="rId4"/>
          <a:stretch>
            <a:fillRect/>
          </a:stretch>
        </p:blipFill>
        <p:spPr>
          <a:xfrm>
            <a:off x="2702017" y="3093151"/>
            <a:ext cx="4068302" cy="1868269"/>
          </a:xfrm>
          <a:prstGeom prst="rect">
            <a:avLst/>
          </a:prstGeom>
        </p:spPr>
      </p:pic>
      <p:grpSp>
        <p:nvGrpSpPr>
          <p:cNvPr id="20" name="群組 19">
            <a:extLst>
              <a:ext uri="{FF2B5EF4-FFF2-40B4-BE49-F238E27FC236}">
                <a16:creationId xmlns:a16="http://schemas.microsoft.com/office/drawing/2014/main" id="{93A82AF7-6CAD-FB66-B22A-8A0E758BE183}"/>
              </a:ext>
            </a:extLst>
          </p:cNvPr>
          <p:cNvGrpSpPr/>
          <p:nvPr/>
        </p:nvGrpSpPr>
        <p:grpSpPr>
          <a:xfrm>
            <a:off x="6206925" y="1683017"/>
            <a:ext cx="2896008" cy="2718824"/>
            <a:chOff x="6233144" y="1540892"/>
            <a:chExt cx="2896008" cy="2718824"/>
          </a:xfrm>
        </p:grpSpPr>
        <p:sp>
          <p:nvSpPr>
            <p:cNvPr id="14" name="TextBox 19">
              <a:extLst>
                <a:ext uri="{FF2B5EF4-FFF2-40B4-BE49-F238E27FC236}">
                  <a16:creationId xmlns:a16="http://schemas.microsoft.com/office/drawing/2014/main" id="{FA6991C2-EC1C-343E-B918-5CFCD0828488}"/>
                </a:ext>
              </a:extLst>
            </p:cNvPr>
            <p:cNvSpPr txBox="1"/>
            <p:nvPr/>
          </p:nvSpPr>
          <p:spPr>
            <a:xfrm>
              <a:off x="7980439" y="3613385"/>
              <a:ext cx="1148713" cy="646331"/>
            </a:xfrm>
            <a:prstGeom prst="rect">
              <a:avLst/>
            </a:prstGeom>
            <a:noFill/>
          </p:spPr>
          <p:txBody>
            <a:bodyPr wrap="square" rtlCol="0">
              <a:spAutoFit/>
            </a:bodyPr>
            <a:lstStyle/>
            <a:p>
              <a:r>
                <a:rPr lang="en-US" altLang="zh-TW" sz="36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20%</a:t>
              </a:r>
              <a:endParaRPr lang="en-TW" sz="3600" dirty="0">
                <a:solidFill>
                  <a:srgbClr val="80FCFF"/>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 name="矩形: 圓角 3">
              <a:extLst>
                <a:ext uri="{FF2B5EF4-FFF2-40B4-BE49-F238E27FC236}">
                  <a16:creationId xmlns:a16="http://schemas.microsoft.com/office/drawing/2014/main" id="{1E98DCD2-42AA-C589-2DEA-71C5AEE6737B}"/>
                </a:ext>
              </a:extLst>
            </p:cNvPr>
            <p:cNvSpPr/>
            <p:nvPr/>
          </p:nvSpPr>
          <p:spPr>
            <a:xfrm>
              <a:off x="6233144" y="1737086"/>
              <a:ext cx="2022168" cy="2017860"/>
            </a:xfrm>
            <a:prstGeom prst="roundRect">
              <a:avLst>
                <a:gd name="adj" fmla="val 50000"/>
              </a:avLst>
            </a:prstGeom>
            <a:solidFill>
              <a:schemeClr val="accent6">
                <a:lumMod val="95000"/>
              </a:schemeClr>
            </a:solidFill>
            <a:ln w="19050">
              <a:gradFill>
                <a:gsLst>
                  <a:gs pos="0">
                    <a:schemeClr val="accent1">
                      <a:lumMod val="5000"/>
                      <a:lumOff val="95000"/>
                    </a:schemeClr>
                  </a:gs>
                  <a:gs pos="91000">
                    <a:srgbClr val="80FCFF"/>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1" name="圖片 10">
              <a:extLst>
                <a:ext uri="{FF2B5EF4-FFF2-40B4-BE49-F238E27FC236}">
                  <a16:creationId xmlns:a16="http://schemas.microsoft.com/office/drawing/2014/main" id="{F485B1FD-2C85-717C-2BB3-045531301D98}"/>
                </a:ext>
              </a:extLst>
            </p:cNvPr>
            <p:cNvPicPr>
              <a:picLocks noChangeAspect="1"/>
            </p:cNvPicPr>
            <p:nvPr/>
          </p:nvPicPr>
          <p:blipFill>
            <a:blip r:embed="rId5"/>
            <a:srcRect/>
            <a:stretch/>
          </p:blipFill>
          <p:spPr>
            <a:xfrm>
              <a:off x="6367999" y="1540892"/>
              <a:ext cx="1796661" cy="1123113"/>
            </a:xfrm>
            <a:prstGeom prst="rect">
              <a:avLst/>
            </a:prstGeom>
          </p:spPr>
        </p:pic>
        <p:sp>
          <p:nvSpPr>
            <p:cNvPr id="12" name="TextBox 19">
              <a:extLst>
                <a:ext uri="{FF2B5EF4-FFF2-40B4-BE49-F238E27FC236}">
                  <a16:creationId xmlns:a16="http://schemas.microsoft.com/office/drawing/2014/main" id="{E286248E-F08B-089B-17B2-09B26BEE1529}"/>
                </a:ext>
              </a:extLst>
            </p:cNvPr>
            <p:cNvSpPr txBox="1"/>
            <p:nvPr/>
          </p:nvSpPr>
          <p:spPr>
            <a:xfrm>
              <a:off x="6477977" y="2647304"/>
              <a:ext cx="1532503" cy="1111770"/>
            </a:xfrm>
            <a:prstGeom prst="rect">
              <a:avLst/>
            </a:prstGeom>
            <a:noFill/>
          </p:spPr>
          <p:txBody>
            <a:bodyPr wrap="square" rtlCol="0">
              <a:spAutoFit/>
            </a:bodyPr>
            <a:lstStyle/>
            <a:p>
              <a:pPr algn="ctr"/>
              <a:r>
                <a:rPr lang="zh-TW" altLang="en-US"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於</a:t>
              </a:r>
              <a:r>
                <a:rPr lang="en-US"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TS-AI642</a:t>
              </a:r>
              <a:r>
                <a:rPr lang="zh-TW" altLang="en-US"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內建</a:t>
              </a:r>
              <a:r>
                <a:rPr lang="en-US" altLang="zh-TW"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NPU</a:t>
              </a:r>
              <a:r>
                <a:rPr lang="zh-TW" altLang="en-US"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可提升</a:t>
              </a:r>
              <a:r>
                <a:rPr lang="en-US" altLang="zh-TW"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20%</a:t>
              </a:r>
              <a:r>
                <a:rPr lang="zh-TW" altLang="en-US"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 </a:t>
              </a:r>
              <a:r>
                <a:rPr lang="en-US" altLang="zh-TW"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OCR</a:t>
              </a:r>
              <a:r>
                <a:rPr lang="zh-TW" altLang="en-US"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 </a:t>
              </a:r>
              <a:r>
                <a:rPr lang="en-US" altLang="zh-TW"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AI</a:t>
              </a:r>
              <a:r>
                <a:rPr lang="zh-TW" altLang="en-US" b="1" dirty="0">
                  <a:solidFill>
                    <a:schemeClr val="accent2"/>
                  </a:solidFill>
                  <a:latin typeface="Arial" panose="020B0604020202020204" pitchFamily="34" charset="0"/>
                  <a:ea typeface="微軟正黑體" panose="020B0604030504040204" pitchFamily="34" charset="-120"/>
                  <a:sym typeface="Arial" panose="020B0604020202020204" pitchFamily="34" charset="0"/>
                </a:rPr>
                <a:t>辨識速度</a:t>
              </a:r>
              <a:endParaRPr lang="en-TW" dirty="0">
                <a:solidFill>
                  <a:schemeClr val="accent2"/>
                </a:solidFill>
                <a:latin typeface="Arial" panose="020B0604020202020204" pitchFamily="34" charset="0"/>
                <a:ea typeface="微軟正黑體" panose="020B0604030504040204" pitchFamily="34" charset="-120"/>
                <a:sym typeface="Arial" panose="020B0604020202020204" pitchFamily="34" charset="0"/>
              </a:endParaRPr>
            </a:p>
          </p:txBody>
        </p:sp>
        <p:grpSp>
          <p:nvGrpSpPr>
            <p:cNvPr id="15" name="群組 14">
              <a:extLst>
                <a:ext uri="{FF2B5EF4-FFF2-40B4-BE49-F238E27FC236}">
                  <a16:creationId xmlns:a16="http://schemas.microsoft.com/office/drawing/2014/main" id="{1BE234B6-EC3B-BB67-47A3-EB3637935546}"/>
                </a:ext>
              </a:extLst>
            </p:cNvPr>
            <p:cNvGrpSpPr/>
            <p:nvPr/>
          </p:nvGrpSpPr>
          <p:grpSpPr>
            <a:xfrm>
              <a:off x="6718766" y="2050349"/>
              <a:ext cx="2050429" cy="1798807"/>
              <a:chOff x="7034949" y="1442025"/>
              <a:chExt cx="1759653" cy="1543714"/>
            </a:xfrm>
            <a:effectLst>
              <a:outerShdw blurRad="50800" dist="38100" dir="8100000" algn="tr" rotWithShape="0">
                <a:prstClr val="black">
                  <a:alpha val="40000"/>
                </a:prstClr>
              </a:outerShdw>
            </a:effectLst>
          </p:grpSpPr>
          <p:sp>
            <p:nvSpPr>
              <p:cNvPr id="8" name="拱形 7">
                <a:extLst>
                  <a:ext uri="{FF2B5EF4-FFF2-40B4-BE49-F238E27FC236}">
                    <a16:creationId xmlns:a16="http://schemas.microsoft.com/office/drawing/2014/main" id="{30BF62C7-3D0A-A75D-1986-AA26EEAED921}"/>
                  </a:ext>
                </a:extLst>
              </p:cNvPr>
              <p:cNvSpPr/>
              <p:nvPr/>
            </p:nvSpPr>
            <p:spPr>
              <a:xfrm rot="5400000" flipH="1">
                <a:off x="7034949" y="1442025"/>
                <a:ext cx="1543714" cy="1543714"/>
              </a:xfrm>
              <a:prstGeom prst="blockArc">
                <a:avLst>
                  <a:gd name="adj1" fmla="val 10800000"/>
                  <a:gd name="adj2" fmla="val 16103637"/>
                  <a:gd name="adj3" fmla="val 17758"/>
                </a:avLst>
              </a:prstGeom>
              <a:solidFill>
                <a:srgbClr val="80FC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solidFill>
                    <a:schemeClr val="tx1"/>
                  </a:solidFill>
                </a:endParaRPr>
              </a:p>
            </p:txBody>
          </p:sp>
          <p:sp>
            <p:nvSpPr>
              <p:cNvPr id="10" name="等腰三角形 9">
                <a:extLst>
                  <a:ext uri="{FF2B5EF4-FFF2-40B4-BE49-F238E27FC236}">
                    <a16:creationId xmlns:a16="http://schemas.microsoft.com/office/drawing/2014/main" id="{5AC4B681-1F19-92E9-B25E-23F4F9390ECE}"/>
                  </a:ext>
                </a:extLst>
              </p:cNvPr>
              <p:cNvSpPr/>
              <p:nvPr/>
            </p:nvSpPr>
            <p:spPr>
              <a:xfrm>
                <a:off x="8098860" y="1829972"/>
                <a:ext cx="695742" cy="451090"/>
              </a:xfrm>
              <a:prstGeom prst="triangle">
                <a:avLst/>
              </a:prstGeom>
              <a:solidFill>
                <a:srgbClr val="80FC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endParaRPr>
              </a:p>
            </p:txBody>
          </p:sp>
        </p:grpSp>
      </p:grpSp>
      <p:pic>
        <p:nvPicPr>
          <p:cNvPr id="3" name="圖片 7">
            <a:extLst>
              <a:ext uri="{FF2B5EF4-FFF2-40B4-BE49-F238E27FC236}">
                <a16:creationId xmlns:a16="http://schemas.microsoft.com/office/drawing/2014/main" id="{BD65FAC7-24FE-6E2A-57BD-4A51F510C246}"/>
              </a:ext>
            </a:extLst>
          </p:cNvPr>
          <p:cNvPicPr>
            <a:picLocks noChangeAspect="1"/>
          </p:cNvPicPr>
          <p:nvPr/>
        </p:nvPicPr>
        <p:blipFill>
          <a:blip r:embed="rId6"/>
          <a:stretch>
            <a:fillRect/>
          </a:stretch>
        </p:blipFill>
        <p:spPr>
          <a:xfrm>
            <a:off x="6996265" y="4053391"/>
            <a:ext cx="936000" cy="936000"/>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740152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pic>
        <p:nvPicPr>
          <p:cNvPr id="6" name="圖片 5" descr="一張含有 電子用品, 電路 的圖片&#10;&#10;自動產生的描述">
            <a:extLst>
              <a:ext uri="{FF2B5EF4-FFF2-40B4-BE49-F238E27FC236}">
                <a16:creationId xmlns:a16="http://schemas.microsoft.com/office/drawing/2014/main" id="{064BF3FF-BEA0-47C4-B271-2C38348667AF}"/>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Lst>
          </a:blip>
          <a:srcRect l="23473" r="21250" b="25900"/>
          <a:stretch/>
        </p:blipFill>
        <p:spPr>
          <a:xfrm flipH="1">
            <a:off x="5293180" y="1727970"/>
            <a:ext cx="3620262" cy="2709246"/>
          </a:xfrm>
          <a:prstGeom prst="rect">
            <a:avLst/>
          </a:prstGeom>
          <a:effectLst>
            <a:softEdge rad="635000"/>
          </a:effectLst>
        </p:spPr>
      </p:pic>
      <p:sp>
        <p:nvSpPr>
          <p:cNvPr id="573" name="Google Shape;573;p48"/>
          <p:cNvSpPr txBox="1">
            <a:spLocks noGrp="1"/>
          </p:cNvSpPr>
          <p:nvPr>
            <p:ph type="title"/>
          </p:nvPr>
        </p:nvSpPr>
        <p:spPr>
          <a:xfrm>
            <a:off x="1045028" y="203078"/>
            <a:ext cx="8098971" cy="774112"/>
          </a:xfrm>
          <a:prstGeom prst="rect">
            <a:avLst/>
          </a:prstGeom>
        </p:spPr>
        <p:txBody>
          <a:bodyPr spcFirstLastPara="1" wrap="square" lIns="91425" tIns="91425" rIns="91425" bIns="91425" anchor="t" anchorCtr="0">
            <a:noAutofit/>
          </a:bodyPr>
          <a:lstStyle/>
          <a:p>
            <a:pPr algn="l"/>
            <a:r>
              <a:rPr lang="en-US" altLang="zh-TW" sz="2800" dirty="0">
                <a:latin typeface="+mj-lt"/>
                <a:sym typeface="Arial" panose="020B0604020202020204" pitchFamily="34" charset="0"/>
              </a:rPr>
              <a:t>TS-AI642</a:t>
            </a:r>
            <a:r>
              <a:rPr lang="en-US" altLang="zh-TW" sz="2800" dirty="0">
                <a:sym typeface="Arial" panose="020B0604020202020204" pitchFamily="34" charset="0"/>
              </a:rPr>
              <a:t> </a:t>
            </a:r>
            <a:r>
              <a:rPr lang="zh-TW" altLang="en-US" sz="2800" dirty="0">
                <a:sym typeface="Arial" panose="020B0604020202020204" pitchFamily="34" charset="0"/>
              </a:rPr>
              <a:t>內建 </a:t>
            </a:r>
            <a:r>
              <a:rPr lang="en-US" altLang="zh-TW" sz="2800" dirty="0">
                <a:latin typeface="+mj-lt"/>
                <a:sym typeface="Arial" panose="020B0604020202020204" pitchFamily="34" charset="0"/>
              </a:rPr>
              <a:t>NPU</a:t>
            </a:r>
            <a:r>
              <a:rPr lang="zh-TW" altLang="en-US" sz="2800" dirty="0">
                <a:sym typeface="Arial" panose="020B0604020202020204" pitchFamily="34" charset="0"/>
              </a:rPr>
              <a:t> 可提升 </a:t>
            </a:r>
            <a:r>
              <a:rPr lang="en-US" altLang="zh-TW" sz="2800" dirty="0">
                <a:latin typeface="+mj-lt"/>
                <a:sym typeface="Arial" panose="020B0604020202020204" pitchFamily="34" charset="0"/>
              </a:rPr>
              <a:t>2</a:t>
            </a:r>
            <a:r>
              <a:rPr lang="en-US" altLang="zh-TW" sz="2800" dirty="0">
                <a:sym typeface="Arial" panose="020B0604020202020204" pitchFamily="34" charset="0"/>
              </a:rPr>
              <a:t> </a:t>
            </a:r>
            <a:r>
              <a:rPr lang="zh-TW" altLang="en-US" sz="2800" dirty="0">
                <a:sym typeface="Arial" panose="020B0604020202020204" pitchFamily="34" charset="0"/>
              </a:rPr>
              <a:t>倍 </a:t>
            </a:r>
            <a:r>
              <a:rPr lang="en-US" altLang="zh-TW" sz="2800" dirty="0">
                <a:latin typeface="+mj-lt"/>
                <a:sym typeface="Arial" panose="020B0604020202020204" pitchFamily="34" charset="0"/>
              </a:rPr>
              <a:t>AI</a:t>
            </a:r>
            <a:r>
              <a:rPr lang="en-US" altLang="zh-TW" sz="2800" dirty="0">
                <a:sym typeface="Arial" panose="020B0604020202020204" pitchFamily="34" charset="0"/>
              </a:rPr>
              <a:t> </a:t>
            </a:r>
            <a:r>
              <a:rPr lang="zh-TW" altLang="en-US" sz="2800" dirty="0">
                <a:sym typeface="Arial" panose="020B0604020202020204" pitchFamily="34" charset="0"/>
              </a:rPr>
              <a:t>圖片識別速度</a:t>
            </a:r>
            <a:br>
              <a:rPr lang="zh-TW" altLang="en-US" sz="2800" dirty="0">
                <a:sym typeface="Arial" panose="020B0604020202020204" pitchFamily="34" charset="0"/>
              </a:rPr>
            </a:br>
            <a:endParaRPr lang="zh-TW" altLang="en-US" sz="2800" dirty="0">
              <a:sym typeface="Arial" panose="020B0604020202020204" pitchFamily="34" charset="0"/>
            </a:endParaRPr>
          </a:p>
        </p:txBody>
      </p:sp>
      <p:pic>
        <p:nvPicPr>
          <p:cNvPr id="18" name="圖片 17">
            <a:extLst>
              <a:ext uri="{FF2B5EF4-FFF2-40B4-BE49-F238E27FC236}">
                <a16:creationId xmlns:a16="http://schemas.microsoft.com/office/drawing/2014/main" id="{3092140A-9097-42F3-A577-3B42B4F8368E}"/>
              </a:ext>
            </a:extLst>
          </p:cNvPr>
          <p:cNvPicPr>
            <a:picLocks noChangeAspect="1"/>
          </p:cNvPicPr>
          <p:nvPr/>
        </p:nvPicPr>
        <p:blipFill>
          <a:blip r:embed="rId5"/>
          <a:stretch>
            <a:fillRect/>
          </a:stretch>
        </p:blipFill>
        <p:spPr>
          <a:xfrm>
            <a:off x="4053822" y="1785624"/>
            <a:ext cx="928598" cy="928598"/>
          </a:xfrm>
          <a:prstGeom prst="rect">
            <a:avLst/>
          </a:prstGeom>
        </p:spPr>
      </p:pic>
      <p:sp>
        <p:nvSpPr>
          <p:cNvPr id="2" name="箭號: 向右 1">
            <a:extLst>
              <a:ext uri="{FF2B5EF4-FFF2-40B4-BE49-F238E27FC236}">
                <a16:creationId xmlns:a16="http://schemas.microsoft.com/office/drawing/2014/main" id="{35BC6D9A-B212-4DEB-8FB0-7D9DFABED089}"/>
              </a:ext>
            </a:extLst>
          </p:cNvPr>
          <p:cNvSpPr/>
          <p:nvPr/>
        </p:nvSpPr>
        <p:spPr>
          <a:xfrm rot="16200000">
            <a:off x="6097052" y="390872"/>
            <a:ext cx="2219714" cy="3073403"/>
          </a:xfrm>
          <a:prstGeom prst="rightArrow">
            <a:avLst>
              <a:gd name="adj1" fmla="val 60790"/>
              <a:gd name="adj2" fmla="val 43649"/>
            </a:avLst>
          </a:prstGeom>
          <a:gradFill>
            <a:gsLst>
              <a:gs pos="543">
                <a:srgbClr val="4FD1FF">
                  <a:alpha val="0"/>
                </a:srgbClr>
              </a:gs>
              <a:gs pos="15000">
                <a:srgbClr val="5DF5F9">
                  <a:alpha val="14000"/>
                </a:srgbClr>
              </a:gs>
              <a:gs pos="96000">
                <a:srgbClr val="34E392"/>
              </a:gs>
              <a:gs pos="85000">
                <a:srgbClr val="43E59C"/>
              </a:gs>
            </a:gsLst>
            <a:lin ang="0" scaled="0"/>
          </a:gradFill>
          <a:ln>
            <a:noFill/>
          </a:ln>
          <a:effectLst>
            <a:outerShdw blurRad="177800" dist="165100" dir="5400000" algn="ctr" rotWithShape="0">
              <a:schemeClr val="accent3">
                <a:lumMod val="75000"/>
              </a:schemeClr>
            </a:outerShdw>
            <a:softEdge rad="0"/>
          </a:effectLst>
          <a:scene3d>
            <a:camera prst="orthographicFront"/>
            <a:lightRig rig="threePt" dir="t"/>
          </a:scene3d>
          <a:sp3d prstMaterial="matte"/>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zh-TW" altLang="en-US" sz="1400" b="0" i="0" u="none" strike="noStrike" kern="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n-cs"/>
              <a:sym typeface="Arial" panose="020B0604020202020204" pitchFamily="34" charset="0"/>
            </a:endParaRPr>
          </a:p>
        </p:txBody>
      </p:sp>
      <p:sp>
        <p:nvSpPr>
          <p:cNvPr id="4" name="文字方塊 3">
            <a:extLst>
              <a:ext uri="{FF2B5EF4-FFF2-40B4-BE49-F238E27FC236}">
                <a16:creationId xmlns:a16="http://schemas.microsoft.com/office/drawing/2014/main" id="{C985DA5D-F14F-4D12-A688-CDFE1EAB4025}"/>
              </a:ext>
            </a:extLst>
          </p:cNvPr>
          <p:cNvSpPr txBox="1"/>
          <p:nvPr/>
        </p:nvSpPr>
        <p:spPr>
          <a:xfrm>
            <a:off x="5964880" y="1370126"/>
            <a:ext cx="2498345" cy="830997"/>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2D1633"/>
                </a:solidFill>
                <a:effectLst/>
                <a:uLnTx/>
                <a:uFillTx/>
                <a:latin typeface="Arial" panose="020B0604020202020204" pitchFamily="34" charset="0"/>
                <a:ea typeface="微軟正黑體" panose="020B0604030504040204" pitchFamily="34" charset="-120"/>
                <a:cs typeface="Arial"/>
                <a:sym typeface="Arial" panose="020B0604020202020204" pitchFamily="34" charset="0"/>
              </a:rPr>
              <a:t>AI</a:t>
            </a:r>
            <a:r>
              <a:rPr kumimoji="0" lang="zh-TW" altLang="en-US" sz="2400" b="1" i="0" u="none" strike="noStrike" kern="0" cap="none" spc="0" normalizeH="0" baseline="0" noProof="0" dirty="0">
                <a:ln>
                  <a:noFill/>
                </a:ln>
                <a:solidFill>
                  <a:srgbClr val="2D1633"/>
                </a:solidFill>
                <a:effectLst/>
                <a:uLnTx/>
                <a:uFillTx/>
                <a:latin typeface="Arial" panose="020B0604020202020204" pitchFamily="34" charset="0"/>
                <a:ea typeface="微軟正黑體" panose="020B0604030504040204" pitchFamily="34" charset="-120"/>
                <a:cs typeface="Arial"/>
                <a:sym typeface="Arial" panose="020B0604020202020204" pitchFamily="34" charset="0"/>
              </a:rPr>
              <a:t> 圖片識別</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2400" b="1" i="0" u="none" strike="noStrike" kern="0" cap="none" spc="0" normalizeH="0" baseline="0" noProof="0" dirty="0">
                <a:ln>
                  <a:noFill/>
                </a:ln>
                <a:solidFill>
                  <a:srgbClr val="2D1633"/>
                </a:solidFill>
                <a:effectLst/>
                <a:uLnTx/>
                <a:uFillTx/>
                <a:latin typeface="Arial" panose="020B0604020202020204" pitchFamily="34" charset="0"/>
                <a:ea typeface="微軟正黑體" panose="020B0604030504040204" pitchFamily="34" charset="-120"/>
                <a:cs typeface="Arial"/>
                <a:sym typeface="Arial" panose="020B0604020202020204" pitchFamily="34" charset="0"/>
              </a:rPr>
              <a:t>速度提升</a:t>
            </a:r>
            <a:r>
              <a:rPr kumimoji="0" lang="en-US" altLang="zh-TW" sz="2400" b="1" i="0" u="none" strike="noStrike" kern="0" cap="none" spc="0" normalizeH="0" baseline="0" noProof="0">
                <a:ln>
                  <a:noFill/>
                </a:ln>
                <a:solidFill>
                  <a:srgbClr val="2D1633"/>
                </a:solidFill>
                <a:effectLst/>
                <a:uLnTx/>
                <a:uFillTx/>
                <a:latin typeface="Arial" panose="020B0604020202020204" pitchFamily="34" charset="0"/>
                <a:ea typeface="微軟正黑體" panose="020B0604030504040204" pitchFamily="34" charset="-120"/>
                <a:cs typeface="Arial"/>
                <a:sym typeface="Arial" panose="020B0604020202020204" pitchFamily="34" charset="0"/>
              </a:rPr>
              <a:t>2</a:t>
            </a:r>
            <a:r>
              <a:rPr kumimoji="0" lang="zh-TW" altLang="en-US" sz="2400" b="1" i="0" u="none" strike="noStrike" kern="0" cap="none" spc="0" normalizeH="0" baseline="0" noProof="0" dirty="0">
                <a:ln>
                  <a:noFill/>
                </a:ln>
                <a:solidFill>
                  <a:srgbClr val="2D1633"/>
                </a:solidFill>
                <a:effectLst/>
                <a:uLnTx/>
                <a:uFillTx/>
                <a:latin typeface="Arial" panose="020B0604020202020204" pitchFamily="34" charset="0"/>
                <a:ea typeface="微軟正黑體" panose="020B0604030504040204" pitchFamily="34" charset="-120"/>
                <a:cs typeface="Arial"/>
                <a:sym typeface="Arial" panose="020B0604020202020204" pitchFamily="34" charset="0"/>
              </a:rPr>
              <a:t>倍</a:t>
            </a:r>
          </a:p>
        </p:txBody>
      </p:sp>
      <p:pic>
        <p:nvPicPr>
          <p:cNvPr id="7" name="圖片 6" hidden="1">
            <a:extLst>
              <a:ext uri="{FF2B5EF4-FFF2-40B4-BE49-F238E27FC236}">
                <a16:creationId xmlns:a16="http://schemas.microsoft.com/office/drawing/2014/main" id="{3624A3E4-236D-4761-B701-4F66AAD74D1B}"/>
              </a:ext>
            </a:extLst>
          </p:cNvPr>
          <p:cNvPicPr>
            <a:picLocks noChangeAspect="1"/>
          </p:cNvPicPr>
          <p:nvPr/>
        </p:nvPicPr>
        <p:blipFill>
          <a:blip r:embed="rId6"/>
          <a:stretch>
            <a:fillRect/>
          </a:stretch>
        </p:blipFill>
        <p:spPr>
          <a:xfrm>
            <a:off x="4005551" y="5378573"/>
            <a:ext cx="3073404" cy="1518833"/>
          </a:xfrm>
          <a:prstGeom prst="rect">
            <a:avLst/>
          </a:prstGeom>
        </p:spPr>
      </p:pic>
      <p:sp>
        <p:nvSpPr>
          <p:cNvPr id="11" name="文字方塊 10">
            <a:extLst>
              <a:ext uri="{FF2B5EF4-FFF2-40B4-BE49-F238E27FC236}">
                <a16:creationId xmlns:a16="http://schemas.microsoft.com/office/drawing/2014/main" id="{D73A51DE-C0BC-487B-B19B-1E58A5598570}"/>
              </a:ext>
            </a:extLst>
          </p:cNvPr>
          <p:cNvSpPr txBox="1"/>
          <p:nvPr/>
        </p:nvSpPr>
        <p:spPr>
          <a:xfrm>
            <a:off x="602014" y="3293368"/>
            <a:ext cx="3218174" cy="10221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30000"/>
              </a:lnSpc>
              <a:spcBef>
                <a:spcPts val="300"/>
              </a:spcBef>
              <a:spcAft>
                <a:spcPts val="0"/>
              </a:spcAft>
              <a:buClr>
                <a:srgbClr val="000000"/>
              </a:buClr>
              <a:buSzTx/>
              <a:buFont typeface="Arial"/>
              <a:buNone/>
              <a:tabLst/>
              <a:defRPr/>
            </a:pPr>
            <a:r>
              <a:rPr kumimoji="0" lang="zh-TW" altLang="en-US" sz="1800" b="1" i="0" u="none" strike="noStrike" kern="0" cap="none" spc="0" normalizeH="0" baseline="0" noProof="0" dirty="0">
                <a:ln>
                  <a:noFill/>
                </a:ln>
                <a:solidFill>
                  <a:srgbClr val="97FFFE"/>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神經網路示意圖</a:t>
            </a:r>
          </a:p>
          <a:p>
            <a:pPr marL="0" marR="0" lvl="0" indent="0" algn="l" defTabSz="914400" rtl="0" eaLnBrk="1" fontAlgn="auto" latinLnBrk="0" hangingPunct="1">
              <a:lnSpc>
                <a:spcPct val="130000"/>
              </a:lnSpc>
              <a:spcBef>
                <a:spcPts val="300"/>
              </a:spcBef>
              <a:spcAft>
                <a:spcPts val="0"/>
              </a:spcAft>
              <a:buClr>
                <a:srgbClr val="000000"/>
              </a:buClr>
              <a:buSzTx/>
              <a:buFont typeface="Arial"/>
              <a:buNone/>
              <a:tabLst/>
              <a:defRPr/>
            </a:pPr>
            <a:r>
              <a:rPr kumimoji="0" lang="zh-TW" altLang="en-US" sz="1400" b="0" i="0" u="none" strike="noStrike" kern="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透過獨立的神經網路處理器，運行影像識別</a:t>
            </a:r>
            <a:r>
              <a:rPr kumimoji="0" lang="en-US" altLang="zh-TW" sz="1400" b="0" i="0" u="none" strike="noStrike" kern="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AI</a:t>
            </a:r>
            <a:r>
              <a:rPr kumimoji="0" lang="zh-TW" altLang="en-US" sz="1400" b="0" i="0" u="none" strike="noStrike" kern="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模型，讓圖像分類運算更迅捷</a:t>
            </a:r>
            <a:endParaRPr kumimoji="0" lang="en-US" altLang="zh-TW" sz="1400" b="0" i="0" u="none" strike="noStrike" kern="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2" name="文字方塊 11">
            <a:extLst>
              <a:ext uri="{FF2B5EF4-FFF2-40B4-BE49-F238E27FC236}">
                <a16:creationId xmlns:a16="http://schemas.microsoft.com/office/drawing/2014/main" id="{A0BFCA65-42DC-481E-94F8-4AF0AB9A7BC0}"/>
              </a:ext>
            </a:extLst>
          </p:cNvPr>
          <p:cNvSpPr txBox="1"/>
          <p:nvPr/>
        </p:nvSpPr>
        <p:spPr>
          <a:xfrm>
            <a:off x="607778" y="1507273"/>
            <a:ext cx="3473177" cy="1662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30000"/>
              </a:lnSpc>
              <a:spcBef>
                <a:spcPts val="300"/>
              </a:spcBef>
              <a:spcAft>
                <a:spcPts val="0"/>
              </a:spcAft>
              <a:buClr>
                <a:srgbClr val="000000"/>
              </a:buClr>
              <a:buSzTx/>
              <a:buFont typeface="Arial"/>
              <a:buNone/>
              <a:tabLst/>
              <a:defRPr/>
            </a:pPr>
            <a:r>
              <a:rPr kumimoji="0" lang="en-US" altLang="zh-TW" sz="1800" b="1" i="0" u="none" strike="noStrike" kern="0" cap="none" spc="0" normalizeH="0" baseline="0" noProof="0" dirty="0">
                <a:ln>
                  <a:noFill/>
                </a:ln>
                <a:solidFill>
                  <a:srgbClr val="97FFFE"/>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TS-AI642 </a:t>
            </a:r>
            <a:r>
              <a:rPr kumimoji="0" lang="zh-TW" altLang="en-US" sz="1800" b="1" i="0" u="none" strike="noStrike" kern="0" cap="none" spc="0" normalizeH="0" baseline="0" noProof="0" dirty="0">
                <a:ln>
                  <a:noFill/>
                </a:ln>
                <a:solidFill>
                  <a:srgbClr val="97FFFE"/>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內建神經網路處理器</a:t>
            </a:r>
            <a:r>
              <a:rPr lang="zh-TW" altLang="en-US"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智慧相簿 </a:t>
            </a:r>
            <a:r>
              <a:rPr lang="en-US" altLang="zh-TW"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AI </a:t>
            </a:r>
            <a:r>
              <a:rPr lang="zh-TW" altLang="en-US"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辨識速度提升 </a:t>
            </a:r>
            <a:r>
              <a:rPr lang="en-US" altLang="zh-TW"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2 </a:t>
            </a:r>
            <a:r>
              <a:rPr lang="zh-TW" altLang="en-US" sz="1800" b="1" dirty="0">
                <a:solidFill>
                  <a:srgbClr val="97FFFE"/>
                </a:solidFill>
                <a:latin typeface="Arial" panose="020B0604020202020204" pitchFamily="34" charset="0"/>
                <a:ea typeface="微軟正黑體" panose="020B0604030504040204" pitchFamily="34" charset="-120"/>
                <a:cs typeface="+mn-ea"/>
                <a:sym typeface="Arial" panose="020B0604020202020204" pitchFamily="34" charset="0"/>
              </a:rPr>
              <a:t>倍</a:t>
            </a:r>
            <a:endParaRPr kumimoji="0" lang="zh-TW" altLang="en-US" sz="1800" b="1" i="0" u="none" strike="noStrike" kern="0" cap="none" spc="0" normalizeH="0" baseline="0" noProof="0" dirty="0">
              <a:ln>
                <a:noFill/>
              </a:ln>
              <a:solidFill>
                <a:srgbClr val="97FFFE"/>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a:p>
            <a:pPr marL="0" marR="0" lvl="0" indent="0" algn="l" defTabSz="914400" rtl="0" eaLnBrk="1" fontAlgn="auto" latinLnBrk="0" hangingPunct="1">
              <a:lnSpc>
                <a:spcPct val="130000"/>
              </a:lnSpc>
              <a:spcBef>
                <a:spcPts val="300"/>
              </a:spcBef>
              <a:spcAft>
                <a:spcPts val="0"/>
              </a:spcAft>
              <a:buClr>
                <a:srgbClr val="000000"/>
              </a:buClr>
              <a:buSzTx/>
              <a:buFont typeface="Arial"/>
              <a:buNone/>
              <a:tabLst/>
              <a:defRPr/>
            </a:pPr>
            <a:r>
              <a:rPr kumimoji="0" lang="en-US" altLang="zh-TW"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TS-AI642 </a:t>
            </a:r>
            <a:r>
              <a:rPr kumimoji="0" lang="zh-TW" altLang="en-US"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支援 </a:t>
            </a:r>
            <a:r>
              <a:rPr kumimoji="0" lang="en-US" altLang="zh-TW" sz="1400" b="0" i="0" u="none" strike="noStrike" kern="0" cap="none" spc="0" normalizeH="0" baseline="0" noProof="0" dirty="0" err="1">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QuMagie</a:t>
            </a:r>
            <a:r>
              <a:rPr kumimoji="0" lang="en-US" altLang="zh-TW"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a:t>
            </a:r>
            <a:r>
              <a:rPr kumimoji="0" lang="zh-TW" altLang="en-US"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智慧相簿，較同級機種 </a:t>
            </a:r>
            <a:r>
              <a:rPr kumimoji="0" lang="en-US" altLang="zh-TW"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AI</a:t>
            </a:r>
            <a:r>
              <a:rPr kumimoji="0" lang="zh-TW" altLang="en-US"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 </a:t>
            </a:r>
            <a:r>
              <a:rPr lang="zh-TW" altLang="en-US" dirty="0">
                <a:solidFill>
                  <a:srgbClr val="FFFFFF"/>
                </a:solidFill>
                <a:latin typeface="Arial" panose="020B0604020202020204" pitchFamily="34" charset="0"/>
                <a:ea typeface="微軟正黑體" panose="020B0604030504040204" pitchFamily="34" charset="-120"/>
                <a:cs typeface="+mn-ea"/>
                <a:sym typeface="Arial" panose="020B0604020202020204" pitchFamily="34" charset="0"/>
              </a:rPr>
              <a:t>辨識</a:t>
            </a:r>
            <a:r>
              <a:rPr kumimoji="0" lang="zh-TW" altLang="en-US"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速度提升 </a:t>
            </a:r>
            <a:r>
              <a:rPr kumimoji="0" lang="en-US" altLang="zh-TW"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2 </a:t>
            </a:r>
            <a:r>
              <a:rPr kumimoji="0" lang="zh-TW" altLang="en-US"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倍，</a:t>
            </a:r>
            <a:r>
              <a:rPr kumimoji="0" lang="zh-TW" altLang="en-US" sz="1400" b="0" i="0" u="none" strike="noStrike" kern="0" cap="none" spc="0" normalizeH="0" baseline="0" noProof="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其</a:t>
            </a:r>
            <a:r>
              <a:rPr kumimoji="0" lang="zh-TW" altLang="en-US" sz="1400" b="0" i="0" u="none" strike="noStrike" kern="0" cap="none" spc="0" normalizeH="0" baseline="0" noProof="0" dirty="0">
                <a:ln>
                  <a:noFill/>
                </a:ln>
                <a:solidFill>
                  <a:srgbClr val="FFFFFF"/>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總體效能提升，加速你的智慧生活</a:t>
            </a:r>
          </a:p>
        </p:txBody>
      </p:sp>
      <p:pic>
        <p:nvPicPr>
          <p:cNvPr id="15" name="圖片 14">
            <a:extLst>
              <a:ext uri="{FF2B5EF4-FFF2-40B4-BE49-F238E27FC236}">
                <a16:creationId xmlns:a16="http://schemas.microsoft.com/office/drawing/2014/main" id="{F8AD0F0D-FA34-43EA-95A5-F542A93822B7}"/>
              </a:ext>
            </a:extLst>
          </p:cNvPr>
          <p:cNvPicPr>
            <a:picLocks noChangeAspect="1"/>
          </p:cNvPicPr>
          <p:nvPr/>
        </p:nvPicPr>
        <p:blipFill>
          <a:blip r:embed="rId7"/>
          <a:stretch>
            <a:fillRect/>
          </a:stretch>
        </p:blipFill>
        <p:spPr>
          <a:xfrm>
            <a:off x="3615056" y="3393502"/>
            <a:ext cx="3647705" cy="132533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528">
            <a:extLst>
              <a:ext uri="{FF2B5EF4-FFF2-40B4-BE49-F238E27FC236}">
                <a16:creationId xmlns:a16="http://schemas.microsoft.com/office/drawing/2014/main" id="{DB4464F8-F75E-8C7A-CD6E-AA3973D251CA}"/>
              </a:ext>
            </a:extLst>
          </p:cNvPr>
          <p:cNvSpPr/>
          <p:nvPr/>
        </p:nvSpPr>
        <p:spPr>
          <a:xfrm flipH="1">
            <a:off x="939700" y="1732121"/>
            <a:ext cx="1824127" cy="1835771"/>
          </a:xfrm>
          <a:prstGeom prst="snip2DiagRect">
            <a:avLst>
              <a:gd name="adj1" fmla="val 0"/>
              <a:gd name="adj2" fmla="val 0"/>
            </a:avLst>
          </a:prstGeom>
          <a:gradFill>
            <a:gsLst>
              <a:gs pos="47000">
                <a:schemeClr val="tx1">
                  <a:alpha val="44000"/>
                </a:schemeClr>
              </a:gs>
              <a:gs pos="100000">
                <a:schemeClr val="tx1">
                  <a:alpha val="17000"/>
                </a:schemeClr>
              </a:gs>
            </a:gsLst>
            <a:lin ang="5400000" scaled="1"/>
          </a:gradFill>
          <a:ln w="12700">
            <a:no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buClr>
                <a:srgbClr val="000000"/>
              </a:buClr>
            </a:pPr>
            <a:endParaRPr sz="1800" dirty="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9" name="圖形 18">
            <a:extLst>
              <a:ext uri="{FF2B5EF4-FFF2-40B4-BE49-F238E27FC236}">
                <a16:creationId xmlns:a16="http://schemas.microsoft.com/office/drawing/2014/main" id="{4FF2ED8A-0E90-1F5B-005F-7188E63E0E48}"/>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4254" t="16804" r="4811"/>
          <a:stretch/>
        </p:blipFill>
        <p:spPr>
          <a:xfrm>
            <a:off x="939702" y="2138661"/>
            <a:ext cx="1783834" cy="1480525"/>
          </a:xfrm>
          <a:prstGeom prst="rect">
            <a:avLst/>
          </a:prstGeom>
        </p:spPr>
      </p:pic>
      <p:sp>
        <p:nvSpPr>
          <p:cNvPr id="65" name="Shape 528">
            <a:extLst>
              <a:ext uri="{FF2B5EF4-FFF2-40B4-BE49-F238E27FC236}">
                <a16:creationId xmlns:a16="http://schemas.microsoft.com/office/drawing/2014/main" id="{798D4690-704D-F554-4987-3AFD3BB1E102}"/>
              </a:ext>
            </a:extLst>
          </p:cNvPr>
          <p:cNvSpPr/>
          <p:nvPr/>
        </p:nvSpPr>
        <p:spPr>
          <a:xfrm flipH="1">
            <a:off x="3111083" y="2119244"/>
            <a:ext cx="3221433" cy="2410274"/>
          </a:xfrm>
          <a:prstGeom prst="snip2DiagRect">
            <a:avLst>
              <a:gd name="adj1" fmla="val 0"/>
              <a:gd name="adj2" fmla="val 0"/>
            </a:avLst>
          </a:prstGeom>
          <a:gradFill>
            <a:gsLst>
              <a:gs pos="47000">
                <a:schemeClr val="tx1">
                  <a:alpha val="44000"/>
                </a:schemeClr>
              </a:gs>
              <a:gs pos="100000">
                <a:schemeClr val="tx1">
                  <a:alpha val="17000"/>
                </a:schemeClr>
              </a:gs>
            </a:gsLst>
            <a:lin ang="5400000" scaled="1"/>
          </a:gradFill>
          <a:ln w="12700">
            <a:no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buClr>
                <a:srgbClr val="000000"/>
              </a:buClr>
            </a:pPr>
            <a:endParaRPr sz="1800" dirty="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6" name="圖形 5">
            <a:extLst>
              <a:ext uri="{FF2B5EF4-FFF2-40B4-BE49-F238E27FC236}">
                <a16:creationId xmlns:a16="http://schemas.microsoft.com/office/drawing/2014/main" id="{7430347D-C960-2BCF-3B3F-9E091C48D4C3}"/>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l="15405" r="23194" b="46994"/>
          <a:stretch/>
        </p:blipFill>
        <p:spPr>
          <a:xfrm>
            <a:off x="3106338" y="2445970"/>
            <a:ext cx="3235835" cy="2083548"/>
          </a:xfrm>
          <a:prstGeom prst="rect">
            <a:avLst/>
          </a:prstGeom>
        </p:spPr>
      </p:pic>
      <p:sp>
        <p:nvSpPr>
          <p:cNvPr id="66" name="文字方塊 65">
            <a:extLst>
              <a:ext uri="{FF2B5EF4-FFF2-40B4-BE49-F238E27FC236}">
                <a16:creationId xmlns:a16="http://schemas.microsoft.com/office/drawing/2014/main" id="{54E27E7B-CEE1-DB71-624B-AF217E38155B}"/>
              </a:ext>
            </a:extLst>
          </p:cNvPr>
          <p:cNvSpPr txBox="1"/>
          <p:nvPr/>
        </p:nvSpPr>
        <p:spPr>
          <a:xfrm>
            <a:off x="3269515" y="2205560"/>
            <a:ext cx="1700148" cy="2308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插入相容的擴充卡</a:t>
            </a:r>
          </a:p>
        </p:txBody>
      </p:sp>
      <p:sp>
        <p:nvSpPr>
          <p:cNvPr id="67" name="橢圓 66">
            <a:extLst>
              <a:ext uri="{FF2B5EF4-FFF2-40B4-BE49-F238E27FC236}">
                <a16:creationId xmlns:a16="http://schemas.microsoft.com/office/drawing/2014/main" id="{18557F85-F3A8-CE62-9D26-C6F3FBED2397}"/>
              </a:ext>
            </a:extLst>
          </p:cNvPr>
          <p:cNvSpPr/>
          <p:nvPr/>
        </p:nvSpPr>
        <p:spPr>
          <a:xfrm>
            <a:off x="3016648" y="2036874"/>
            <a:ext cx="288000" cy="288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3</a:t>
            </a:r>
            <a:endParaRPr lang="zh-TW" altLang="en-US" b="1" dirty="0"/>
          </a:p>
        </p:txBody>
      </p:sp>
      <p:sp>
        <p:nvSpPr>
          <p:cNvPr id="9" name="Shape 528">
            <a:extLst>
              <a:ext uri="{FF2B5EF4-FFF2-40B4-BE49-F238E27FC236}">
                <a16:creationId xmlns:a16="http://schemas.microsoft.com/office/drawing/2014/main" id="{7C36F52E-66CF-ACA2-813F-4104F24CA911}"/>
              </a:ext>
            </a:extLst>
          </p:cNvPr>
          <p:cNvSpPr/>
          <p:nvPr/>
        </p:nvSpPr>
        <p:spPr>
          <a:xfrm flipH="1">
            <a:off x="939700" y="3672365"/>
            <a:ext cx="1824127" cy="1471135"/>
          </a:xfrm>
          <a:prstGeom prst="snip2DiagRect">
            <a:avLst>
              <a:gd name="adj1" fmla="val 0"/>
              <a:gd name="adj2" fmla="val 0"/>
            </a:avLst>
          </a:prstGeom>
          <a:gradFill>
            <a:gsLst>
              <a:gs pos="47000">
                <a:schemeClr val="tx1">
                  <a:alpha val="44000"/>
                </a:schemeClr>
              </a:gs>
              <a:gs pos="100000">
                <a:schemeClr val="tx1">
                  <a:alpha val="17000"/>
                </a:schemeClr>
              </a:gs>
            </a:gsLst>
            <a:lin ang="5400000" scaled="1"/>
          </a:gradFill>
          <a:ln w="12700">
            <a:no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buClr>
                <a:srgbClr val="000000"/>
              </a:buClr>
            </a:pPr>
            <a:endParaRPr sz="1800" dirty="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2" name="橢圓 11">
            <a:extLst>
              <a:ext uri="{FF2B5EF4-FFF2-40B4-BE49-F238E27FC236}">
                <a16:creationId xmlns:a16="http://schemas.microsoft.com/office/drawing/2014/main" id="{136878A2-E5A6-92C9-9D36-C9E4DDDF62BC}"/>
              </a:ext>
            </a:extLst>
          </p:cNvPr>
          <p:cNvSpPr/>
          <p:nvPr/>
        </p:nvSpPr>
        <p:spPr>
          <a:xfrm>
            <a:off x="845264" y="3589995"/>
            <a:ext cx="288000" cy="288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2</a:t>
            </a:r>
            <a:endParaRPr lang="zh-TW" altLang="en-US" b="1" dirty="0"/>
          </a:p>
        </p:txBody>
      </p:sp>
      <p:sp>
        <p:nvSpPr>
          <p:cNvPr id="2" name="標題 1">
            <a:extLst>
              <a:ext uri="{FF2B5EF4-FFF2-40B4-BE49-F238E27FC236}">
                <a16:creationId xmlns:a16="http://schemas.microsoft.com/office/drawing/2014/main" id="{41081387-A708-623D-6C46-16A7FD4E2006}"/>
              </a:ext>
            </a:extLst>
          </p:cNvPr>
          <p:cNvSpPr>
            <a:spLocks noGrp="1"/>
          </p:cNvSpPr>
          <p:nvPr>
            <p:ph type="title"/>
          </p:nvPr>
        </p:nvSpPr>
        <p:spPr/>
        <p:txBody>
          <a:bodyPr/>
          <a:lstStyle/>
          <a:p>
            <a:r>
              <a:rPr lang="en-US" altLang="zh-TW" dirty="0">
                <a:latin typeface="+mj-lt"/>
              </a:rPr>
              <a:t>TS-AI642 PCIe</a:t>
            </a:r>
            <a:r>
              <a:rPr lang="zh-TW" altLang="en-US" dirty="0">
                <a:latin typeface="+mj-lt"/>
              </a:rPr>
              <a:t> </a:t>
            </a:r>
            <a:r>
              <a:rPr lang="en-US" altLang="zh-TW" dirty="0">
                <a:latin typeface="+mj-lt"/>
              </a:rPr>
              <a:t>Gen</a:t>
            </a:r>
            <a:r>
              <a:rPr lang="zh-TW" altLang="en-US" dirty="0">
                <a:latin typeface="+mj-lt"/>
              </a:rPr>
              <a:t> </a:t>
            </a:r>
            <a:r>
              <a:rPr lang="en-US" altLang="zh-TW" dirty="0">
                <a:latin typeface="+mj-lt"/>
              </a:rPr>
              <a:t>3</a:t>
            </a:r>
            <a:r>
              <a:rPr lang="zh-TW" altLang="en-US" dirty="0">
                <a:latin typeface="+mj-lt"/>
              </a:rPr>
              <a:t> </a:t>
            </a:r>
            <a:r>
              <a:rPr lang="en-US" altLang="zh-TW" dirty="0">
                <a:latin typeface="+mj-lt"/>
              </a:rPr>
              <a:t>x2</a:t>
            </a:r>
            <a:r>
              <a:rPr lang="zh-TW" altLang="en-US" dirty="0">
                <a:latin typeface="+mj-lt"/>
              </a:rPr>
              <a:t> </a:t>
            </a:r>
            <a:r>
              <a:rPr lang="zh-TW" altLang="en-US" dirty="0"/>
              <a:t>插槽支援</a:t>
            </a:r>
          </a:p>
        </p:txBody>
      </p:sp>
      <p:sp>
        <p:nvSpPr>
          <p:cNvPr id="5" name="Rectangle 2">
            <a:extLst>
              <a:ext uri="{FF2B5EF4-FFF2-40B4-BE49-F238E27FC236}">
                <a16:creationId xmlns:a16="http://schemas.microsoft.com/office/drawing/2014/main" id="{CE955A1B-E23D-E628-5F0B-F93EB3546372}"/>
              </a:ext>
            </a:extLst>
          </p:cNvPr>
          <p:cNvSpPr/>
          <p:nvPr/>
        </p:nvSpPr>
        <p:spPr>
          <a:xfrm>
            <a:off x="1025961" y="1077943"/>
            <a:ext cx="7034277" cy="547714"/>
          </a:xfrm>
          <a:prstGeom prst="rect">
            <a:avLst/>
          </a:prstGeom>
        </p:spPr>
        <p:txBody>
          <a:bodyPr wrap="square">
            <a:spAutoFit/>
          </a:bodyPr>
          <a:lstStyle/>
          <a:p>
            <a:pPr>
              <a:lnSpc>
                <a:spcPct val="130000"/>
              </a:lnSpc>
            </a:pPr>
            <a:r>
              <a:rPr lang="en-US" altLang="zh-TW"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TS-AI642</a:t>
            </a:r>
            <a:r>
              <a:rPr lang="zh-TW" altLang="en-US"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 是 </a:t>
            </a:r>
            <a:r>
              <a:rPr lang="en-US" altLang="zh-TW"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QNAP</a:t>
            </a:r>
            <a:r>
              <a:rPr lang="zh-TW" altLang="en-US"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ARM</a:t>
            </a:r>
            <a:r>
              <a:rPr lang="zh-TW" altLang="en-US"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 平台 </a:t>
            </a:r>
            <a:r>
              <a:rPr lang="en-US" altLang="zh-TW"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NAS</a:t>
            </a:r>
            <a:r>
              <a:rPr lang="zh-TW" altLang="en-US"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，內建可擴充 </a:t>
            </a:r>
            <a:r>
              <a:rPr lang="en-US" altLang="zh-TW"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PCIe</a:t>
            </a:r>
            <a:r>
              <a:rPr lang="zh-TW" altLang="en-US"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 卡插槽，除了可擴充 </a:t>
            </a:r>
            <a:r>
              <a:rPr lang="en-US" altLang="zh-TW"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10GbE </a:t>
            </a:r>
            <a:r>
              <a:rPr lang="zh-TW" altLang="en-US"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網卡外，更可支援 </a:t>
            </a:r>
            <a:r>
              <a:rPr lang="en-US" altLang="zh-TW"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TL SATA</a:t>
            </a:r>
            <a:r>
              <a:rPr lang="zh-TW" altLang="en-US"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 </a:t>
            </a:r>
            <a:r>
              <a:rPr lang="en-US" altLang="zh-TW"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JBOD</a:t>
            </a:r>
            <a:r>
              <a:rPr lang="zh-TW" altLang="en-US" sz="1200" dirty="0">
                <a:solidFill>
                  <a:schemeClr val="tx1"/>
                </a:solidFill>
                <a:latin typeface="Arial" panose="020B0604020202020204" pitchFamily="34" charset="0"/>
                <a:ea typeface="微軟正黑體" panose="020B0604030504040204" pitchFamily="34" charset="-120"/>
                <a:sym typeface="Arial" panose="020B0604020202020204" pitchFamily="34" charset="0"/>
              </a:rPr>
              <a:t>系列，提供企業可升級網路傳輸速度與更大容量擴充的選項，安裝步驟如下。</a:t>
            </a:r>
            <a:endParaRPr lang="en-TW" sz="1200"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8" name="文字方塊 17">
            <a:extLst>
              <a:ext uri="{FF2B5EF4-FFF2-40B4-BE49-F238E27FC236}">
                <a16:creationId xmlns:a16="http://schemas.microsoft.com/office/drawing/2014/main" id="{18334046-D95C-8EBD-A6BE-82F8FA8E9DBB}"/>
              </a:ext>
            </a:extLst>
          </p:cNvPr>
          <p:cNvSpPr txBox="1"/>
          <p:nvPr/>
        </p:nvSpPr>
        <p:spPr>
          <a:xfrm>
            <a:off x="1098131" y="1727837"/>
            <a:ext cx="1700148" cy="2308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解鎖側蓋螺絲，</a:t>
            </a:r>
            <a:r>
              <a:rPr lang="zh-TW" altLang="en-US"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並推開側蓋</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23" name="橢圓 22">
            <a:extLst>
              <a:ext uri="{FF2B5EF4-FFF2-40B4-BE49-F238E27FC236}">
                <a16:creationId xmlns:a16="http://schemas.microsoft.com/office/drawing/2014/main" id="{D9F12146-1461-1083-C1AE-C027510D7C51}"/>
              </a:ext>
            </a:extLst>
          </p:cNvPr>
          <p:cNvSpPr/>
          <p:nvPr/>
        </p:nvSpPr>
        <p:spPr>
          <a:xfrm>
            <a:off x="845264" y="1649752"/>
            <a:ext cx="288000" cy="288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1</a:t>
            </a:r>
            <a:endParaRPr lang="zh-TW" altLang="en-US" b="1" dirty="0"/>
          </a:p>
        </p:txBody>
      </p:sp>
      <p:sp>
        <p:nvSpPr>
          <p:cNvPr id="28" name="文字方塊 27">
            <a:extLst>
              <a:ext uri="{FF2B5EF4-FFF2-40B4-BE49-F238E27FC236}">
                <a16:creationId xmlns:a16="http://schemas.microsoft.com/office/drawing/2014/main" id="{CFA83AD5-4FA8-C30E-0BEB-A3164CD905D1}"/>
              </a:ext>
            </a:extLst>
          </p:cNvPr>
          <p:cNvSpPr txBox="1"/>
          <p:nvPr/>
        </p:nvSpPr>
        <p:spPr>
          <a:xfrm>
            <a:off x="1163545" y="3704475"/>
            <a:ext cx="1423414" cy="2308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lang="zh-TW" altLang="en-US"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解鎖擋板螺絲</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21" name="圖形 20">
            <a:extLst>
              <a:ext uri="{FF2B5EF4-FFF2-40B4-BE49-F238E27FC236}">
                <a16:creationId xmlns:a16="http://schemas.microsoft.com/office/drawing/2014/main" id="{FBD29B82-BB07-A811-255A-33C6EC62152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986937" y="2611903"/>
            <a:ext cx="297682" cy="208900"/>
          </a:xfrm>
          <a:prstGeom prst="rect">
            <a:avLst/>
          </a:prstGeom>
        </p:spPr>
      </p:pic>
      <p:pic>
        <p:nvPicPr>
          <p:cNvPr id="48" name="圖形 47">
            <a:extLst>
              <a:ext uri="{FF2B5EF4-FFF2-40B4-BE49-F238E27FC236}">
                <a16:creationId xmlns:a16="http://schemas.microsoft.com/office/drawing/2014/main" id="{00B9A201-EC54-2BE5-A0DB-C3404D7B423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949596" y="2036826"/>
            <a:ext cx="342901" cy="138113"/>
          </a:xfrm>
          <a:prstGeom prst="rect">
            <a:avLst/>
          </a:prstGeom>
        </p:spPr>
      </p:pic>
      <p:pic>
        <p:nvPicPr>
          <p:cNvPr id="50" name="圖形 49">
            <a:extLst>
              <a:ext uri="{FF2B5EF4-FFF2-40B4-BE49-F238E27FC236}">
                <a16:creationId xmlns:a16="http://schemas.microsoft.com/office/drawing/2014/main" id="{E97D07E0-54A6-A85D-3841-F7270CAE7A73}"/>
              </a:ext>
            </a:extLst>
          </p:cNvPr>
          <p:cNvPicPr>
            <a:picLocks noChangeAspect="1"/>
          </p:cNvPicPr>
          <p:nvPr/>
        </p:nvPicPr>
        <p:blipFill rotWithShape="1">
          <a:blip r:embed="rId11">
            <a:extLst>
              <a:ext uri="{96DAC541-7B7A-43D3-8B79-37D633B846F1}">
                <asvg:svgBlip xmlns:asvg="http://schemas.microsoft.com/office/drawing/2016/SVG/main" r:embed="rId12"/>
              </a:ext>
            </a:extLst>
          </a:blip>
          <a:srcRect t="8991" b="7838"/>
          <a:stretch/>
        </p:blipFill>
        <p:spPr>
          <a:xfrm>
            <a:off x="730491" y="3910104"/>
            <a:ext cx="1922011" cy="1231731"/>
          </a:xfrm>
          <a:prstGeom prst="rect">
            <a:avLst/>
          </a:prstGeom>
        </p:spPr>
      </p:pic>
      <p:pic>
        <p:nvPicPr>
          <p:cNvPr id="53" name="圖形 52">
            <a:extLst>
              <a:ext uri="{FF2B5EF4-FFF2-40B4-BE49-F238E27FC236}">
                <a16:creationId xmlns:a16="http://schemas.microsoft.com/office/drawing/2014/main" id="{891C1366-9258-5EF7-6190-739ECF675B0A}"/>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2232183" y="4517433"/>
            <a:ext cx="292388" cy="230833"/>
          </a:xfrm>
          <a:prstGeom prst="rect">
            <a:avLst/>
          </a:prstGeom>
        </p:spPr>
      </p:pic>
      <p:sp>
        <p:nvSpPr>
          <p:cNvPr id="54" name="Shape 528">
            <a:extLst>
              <a:ext uri="{FF2B5EF4-FFF2-40B4-BE49-F238E27FC236}">
                <a16:creationId xmlns:a16="http://schemas.microsoft.com/office/drawing/2014/main" id="{25156A74-437A-3068-13C4-41C24F36277C}"/>
              </a:ext>
            </a:extLst>
          </p:cNvPr>
          <p:cNvSpPr/>
          <p:nvPr/>
        </p:nvSpPr>
        <p:spPr>
          <a:xfrm flipH="1">
            <a:off x="6715318" y="1734614"/>
            <a:ext cx="1824127" cy="1471135"/>
          </a:xfrm>
          <a:prstGeom prst="snip2DiagRect">
            <a:avLst>
              <a:gd name="adj1" fmla="val 0"/>
              <a:gd name="adj2" fmla="val 0"/>
            </a:avLst>
          </a:prstGeom>
          <a:gradFill>
            <a:gsLst>
              <a:gs pos="47000">
                <a:schemeClr val="tx1">
                  <a:alpha val="44000"/>
                </a:schemeClr>
              </a:gs>
              <a:gs pos="100000">
                <a:schemeClr val="tx1">
                  <a:alpha val="17000"/>
                </a:schemeClr>
              </a:gs>
            </a:gsLst>
            <a:lin ang="5400000" scaled="1"/>
          </a:gradFill>
          <a:ln w="12700">
            <a:no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buClr>
                <a:srgbClr val="000000"/>
              </a:buClr>
            </a:pPr>
            <a:endParaRPr sz="1800" dirty="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5" name="橢圓 54">
            <a:extLst>
              <a:ext uri="{FF2B5EF4-FFF2-40B4-BE49-F238E27FC236}">
                <a16:creationId xmlns:a16="http://schemas.microsoft.com/office/drawing/2014/main" id="{E028B041-35A5-6218-EBC6-1FC923401434}"/>
              </a:ext>
            </a:extLst>
          </p:cNvPr>
          <p:cNvSpPr/>
          <p:nvPr/>
        </p:nvSpPr>
        <p:spPr>
          <a:xfrm>
            <a:off x="6620883" y="1652244"/>
            <a:ext cx="288000" cy="288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4</a:t>
            </a:r>
            <a:endParaRPr lang="zh-TW" altLang="en-US" b="1" dirty="0"/>
          </a:p>
        </p:txBody>
      </p:sp>
      <p:sp>
        <p:nvSpPr>
          <p:cNvPr id="56" name="Shape 528">
            <a:extLst>
              <a:ext uri="{FF2B5EF4-FFF2-40B4-BE49-F238E27FC236}">
                <a16:creationId xmlns:a16="http://schemas.microsoft.com/office/drawing/2014/main" id="{6E508F61-4563-B6CA-4CC0-D3D2E5B33CF1}"/>
              </a:ext>
            </a:extLst>
          </p:cNvPr>
          <p:cNvSpPr/>
          <p:nvPr/>
        </p:nvSpPr>
        <p:spPr>
          <a:xfrm flipH="1">
            <a:off x="6724973" y="3294713"/>
            <a:ext cx="1824127" cy="1847122"/>
          </a:xfrm>
          <a:prstGeom prst="snip2DiagRect">
            <a:avLst>
              <a:gd name="adj1" fmla="val 0"/>
              <a:gd name="adj2" fmla="val 0"/>
            </a:avLst>
          </a:prstGeom>
          <a:gradFill>
            <a:gsLst>
              <a:gs pos="47000">
                <a:schemeClr val="tx1">
                  <a:alpha val="44000"/>
                </a:schemeClr>
              </a:gs>
              <a:gs pos="100000">
                <a:schemeClr val="tx1">
                  <a:alpha val="17000"/>
                </a:schemeClr>
              </a:gs>
            </a:gsLst>
            <a:lin ang="5400000" scaled="1"/>
          </a:gradFill>
          <a:ln w="12700">
            <a:no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buClr>
                <a:srgbClr val="000000"/>
              </a:buClr>
            </a:pPr>
            <a:endParaRPr sz="1800" dirty="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7" name="文字方塊 56">
            <a:extLst>
              <a:ext uri="{FF2B5EF4-FFF2-40B4-BE49-F238E27FC236}">
                <a16:creationId xmlns:a16="http://schemas.microsoft.com/office/drawing/2014/main" id="{A24F60FB-119F-A2FA-D948-77E6B5B8DAF7}"/>
              </a:ext>
            </a:extLst>
          </p:cNvPr>
          <p:cNvSpPr txBox="1"/>
          <p:nvPr/>
        </p:nvSpPr>
        <p:spPr>
          <a:xfrm>
            <a:off x="6878465" y="3301367"/>
            <a:ext cx="1549656" cy="3693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kumimoji="0" lang="zh-TW" altLang="en-US" sz="900" b="0" i="0" u="none" strike="noStrike" kern="0" cap="none" spc="0" normalizeH="0" baseline="0" noProof="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鎖側</a:t>
            </a:r>
            <a:r>
              <a:rPr kumimoji="0" lang="zh-TW" altLang="en-US"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rPr>
              <a:t>蓋螺絲，並蓋回側蓋，完成安裝</a:t>
            </a:r>
          </a:p>
        </p:txBody>
      </p:sp>
      <p:sp>
        <p:nvSpPr>
          <p:cNvPr id="58" name="橢圓 57">
            <a:extLst>
              <a:ext uri="{FF2B5EF4-FFF2-40B4-BE49-F238E27FC236}">
                <a16:creationId xmlns:a16="http://schemas.microsoft.com/office/drawing/2014/main" id="{FDE1EDD9-CA80-BBEC-AE67-CE26770606E8}"/>
              </a:ext>
            </a:extLst>
          </p:cNvPr>
          <p:cNvSpPr/>
          <p:nvPr/>
        </p:nvSpPr>
        <p:spPr>
          <a:xfrm>
            <a:off x="6620883" y="3259048"/>
            <a:ext cx="288000" cy="288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5</a:t>
            </a:r>
            <a:endParaRPr lang="zh-TW" altLang="en-US" b="1" dirty="0"/>
          </a:p>
        </p:txBody>
      </p:sp>
      <p:sp>
        <p:nvSpPr>
          <p:cNvPr id="59" name="文字方塊 58">
            <a:extLst>
              <a:ext uri="{FF2B5EF4-FFF2-40B4-BE49-F238E27FC236}">
                <a16:creationId xmlns:a16="http://schemas.microsoft.com/office/drawing/2014/main" id="{97587978-1970-1B6D-9864-D769F72C5653}"/>
              </a:ext>
            </a:extLst>
          </p:cNvPr>
          <p:cNvSpPr txBox="1"/>
          <p:nvPr/>
        </p:nvSpPr>
        <p:spPr>
          <a:xfrm>
            <a:off x="6939164" y="1766724"/>
            <a:ext cx="1423414" cy="230832"/>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lang="zh-TW" altLang="en-US" sz="9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鎖擋板螺絲</a:t>
            </a:r>
            <a:endParaRPr kumimoji="0" lang="en-US" altLang="zh-TW" sz="900" b="0" i="0" u="none" strike="noStrike" kern="0" cap="none" spc="0" normalizeH="0" baseline="0" noProof="0" dirty="0">
              <a:ln>
                <a:noFill/>
              </a:ln>
              <a:solidFill>
                <a:schemeClr val="accent6"/>
              </a:solidFill>
              <a:effectLst/>
              <a:uLnTx/>
              <a:uFillTx/>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60" name="圖形 59">
            <a:extLst>
              <a:ext uri="{FF2B5EF4-FFF2-40B4-BE49-F238E27FC236}">
                <a16:creationId xmlns:a16="http://schemas.microsoft.com/office/drawing/2014/main" id="{E7CCA22E-3C05-0F6C-7EDE-F225FBE5F0DC}"/>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4254" t="15451" r="4811"/>
          <a:stretch/>
        </p:blipFill>
        <p:spPr>
          <a:xfrm>
            <a:off x="6715321" y="3650263"/>
            <a:ext cx="1783834" cy="1504620"/>
          </a:xfrm>
          <a:prstGeom prst="rect">
            <a:avLst/>
          </a:prstGeom>
        </p:spPr>
      </p:pic>
      <p:pic>
        <p:nvPicPr>
          <p:cNvPr id="61" name="圖形 60">
            <a:extLst>
              <a:ext uri="{FF2B5EF4-FFF2-40B4-BE49-F238E27FC236}">
                <a16:creationId xmlns:a16="http://schemas.microsoft.com/office/drawing/2014/main" id="{52B9EC0C-0283-48E7-D967-D0CD43F8E26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10800000">
            <a:off x="7762556" y="4147599"/>
            <a:ext cx="297682" cy="208900"/>
          </a:xfrm>
          <a:prstGeom prst="rect">
            <a:avLst/>
          </a:prstGeom>
        </p:spPr>
      </p:pic>
      <p:pic>
        <p:nvPicPr>
          <p:cNvPr id="62" name="圖形 61">
            <a:extLst>
              <a:ext uri="{FF2B5EF4-FFF2-40B4-BE49-F238E27FC236}">
                <a16:creationId xmlns:a16="http://schemas.microsoft.com/office/drawing/2014/main" id="{12140649-463A-1058-0457-58B03014F42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10800000">
            <a:off x="7033649" y="3784128"/>
            <a:ext cx="342901" cy="138113"/>
          </a:xfrm>
          <a:prstGeom prst="rect">
            <a:avLst/>
          </a:prstGeom>
        </p:spPr>
      </p:pic>
      <p:pic>
        <p:nvPicPr>
          <p:cNvPr id="63" name="圖形 62">
            <a:extLst>
              <a:ext uri="{FF2B5EF4-FFF2-40B4-BE49-F238E27FC236}">
                <a16:creationId xmlns:a16="http://schemas.microsoft.com/office/drawing/2014/main" id="{CE5EAABB-78CB-C6A0-95C9-DBBEB5EEE6E2}"/>
              </a:ext>
            </a:extLst>
          </p:cNvPr>
          <p:cNvPicPr>
            <a:picLocks noChangeAspect="1"/>
          </p:cNvPicPr>
          <p:nvPr/>
        </p:nvPicPr>
        <p:blipFill rotWithShape="1">
          <a:blip r:embed="rId11">
            <a:extLst>
              <a:ext uri="{96DAC541-7B7A-43D3-8B79-37D633B846F1}">
                <asvg:svgBlip xmlns:asvg="http://schemas.microsoft.com/office/drawing/2016/SVG/main" r:embed="rId12"/>
              </a:ext>
            </a:extLst>
          </a:blip>
          <a:srcRect t="7704" b="7726"/>
          <a:stretch/>
        </p:blipFill>
        <p:spPr>
          <a:xfrm>
            <a:off x="6506110" y="1953291"/>
            <a:ext cx="1922011" cy="1252457"/>
          </a:xfrm>
          <a:prstGeom prst="rect">
            <a:avLst/>
          </a:prstGeom>
        </p:spPr>
      </p:pic>
      <p:pic>
        <p:nvPicPr>
          <p:cNvPr id="64" name="圖形 63">
            <a:extLst>
              <a:ext uri="{FF2B5EF4-FFF2-40B4-BE49-F238E27FC236}">
                <a16:creationId xmlns:a16="http://schemas.microsoft.com/office/drawing/2014/main" id="{47E5EFA2-59D9-418A-14D4-5EC0BB6FEA4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rot="10800000">
            <a:off x="8011395" y="2617893"/>
            <a:ext cx="292388" cy="230833"/>
          </a:xfrm>
          <a:prstGeom prst="rect">
            <a:avLst/>
          </a:prstGeom>
        </p:spPr>
      </p:pic>
      <p:sp>
        <p:nvSpPr>
          <p:cNvPr id="68" name="橢圓 67">
            <a:extLst>
              <a:ext uri="{FF2B5EF4-FFF2-40B4-BE49-F238E27FC236}">
                <a16:creationId xmlns:a16="http://schemas.microsoft.com/office/drawing/2014/main" id="{C5677624-AD27-FF2B-5237-465FED304EA0}"/>
              </a:ext>
            </a:extLst>
          </p:cNvPr>
          <p:cNvSpPr/>
          <p:nvPr/>
        </p:nvSpPr>
        <p:spPr>
          <a:xfrm>
            <a:off x="1396620" y="2084682"/>
            <a:ext cx="143971" cy="143971"/>
          </a:xfrm>
          <a:prstGeom prst="ellipse">
            <a:avLst/>
          </a:prstGeom>
          <a:solidFill>
            <a:srgbClr val="009F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900" b="1" dirty="0">
                <a:solidFill>
                  <a:schemeClr val="accent6"/>
                </a:solidFill>
              </a:rPr>
              <a:t>2</a:t>
            </a:r>
            <a:endParaRPr lang="zh-TW" altLang="en-US" sz="900" b="1" dirty="0">
              <a:solidFill>
                <a:schemeClr val="accent6"/>
              </a:solidFill>
            </a:endParaRPr>
          </a:p>
        </p:txBody>
      </p:sp>
      <p:sp>
        <p:nvSpPr>
          <p:cNvPr id="69" name="橢圓 68">
            <a:extLst>
              <a:ext uri="{FF2B5EF4-FFF2-40B4-BE49-F238E27FC236}">
                <a16:creationId xmlns:a16="http://schemas.microsoft.com/office/drawing/2014/main" id="{094FC05B-3FFD-6CD9-66BB-50884C111AAA}"/>
              </a:ext>
            </a:extLst>
          </p:cNvPr>
          <p:cNvSpPr/>
          <p:nvPr/>
        </p:nvSpPr>
        <p:spPr>
          <a:xfrm>
            <a:off x="2013318" y="2460723"/>
            <a:ext cx="143971" cy="143971"/>
          </a:xfrm>
          <a:prstGeom prst="ellipse">
            <a:avLst/>
          </a:prstGeom>
          <a:solidFill>
            <a:srgbClr val="009F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900" b="1" dirty="0">
                <a:solidFill>
                  <a:schemeClr val="accent6"/>
                </a:solidFill>
              </a:rPr>
              <a:t>1</a:t>
            </a:r>
            <a:endParaRPr lang="zh-TW" altLang="en-US" sz="900" b="1" dirty="0">
              <a:solidFill>
                <a:schemeClr val="accent6"/>
              </a:solidFill>
            </a:endParaRPr>
          </a:p>
        </p:txBody>
      </p:sp>
      <p:sp>
        <p:nvSpPr>
          <p:cNvPr id="73" name="橢圓 72">
            <a:extLst>
              <a:ext uri="{FF2B5EF4-FFF2-40B4-BE49-F238E27FC236}">
                <a16:creationId xmlns:a16="http://schemas.microsoft.com/office/drawing/2014/main" id="{C8CADEBC-3516-BB56-264F-27FE8B965262}"/>
              </a:ext>
            </a:extLst>
          </p:cNvPr>
          <p:cNvSpPr/>
          <p:nvPr/>
        </p:nvSpPr>
        <p:spPr>
          <a:xfrm>
            <a:off x="7084787" y="3650393"/>
            <a:ext cx="143971" cy="143971"/>
          </a:xfrm>
          <a:prstGeom prst="ellipse">
            <a:avLst/>
          </a:prstGeom>
          <a:solidFill>
            <a:srgbClr val="009F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900" b="1" dirty="0">
                <a:solidFill>
                  <a:schemeClr val="accent6"/>
                </a:solidFill>
              </a:rPr>
              <a:t>1</a:t>
            </a:r>
            <a:endParaRPr lang="zh-TW" altLang="en-US" sz="900" b="1" dirty="0">
              <a:solidFill>
                <a:schemeClr val="accent6"/>
              </a:solidFill>
            </a:endParaRPr>
          </a:p>
        </p:txBody>
      </p:sp>
      <p:sp>
        <p:nvSpPr>
          <p:cNvPr id="74" name="橢圓 73">
            <a:extLst>
              <a:ext uri="{FF2B5EF4-FFF2-40B4-BE49-F238E27FC236}">
                <a16:creationId xmlns:a16="http://schemas.microsoft.com/office/drawing/2014/main" id="{89BD0E84-91DB-AC65-F309-343D979E4DE1}"/>
              </a:ext>
            </a:extLst>
          </p:cNvPr>
          <p:cNvSpPr/>
          <p:nvPr/>
        </p:nvSpPr>
        <p:spPr>
          <a:xfrm>
            <a:off x="7888176" y="4034429"/>
            <a:ext cx="143971" cy="143971"/>
          </a:xfrm>
          <a:prstGeom prst="ellipse">
            <a:avLst/>
          </a:prstGeom>
          <a:solidFill>
            <a:srgbClr val="009F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900" b="1" dirty="0">
                <a:solidFill>
                  <a:schemeClr val="accent6"/>
                </a:solidFill>
              </a:rPr>
              <a:t>3</a:t>
            </a:r>
            <a:endParaRPr lang="zh-TW" altLang="en-US" sz="900" b="1" dirty="0">
              <a:solidFill>
                <a:schemeClr val="accent6"/>
              </a:solidFill>
            </a:endParaRPr>
          </a:p>
        </p:txBody>
      </p:sp>
      <p:pic>
        <p:nvPicPr>
          <p:cNvPr id="78" name="圖形 77">
            <a:extLst>
              <a:ext uri="{FF2B5EF4-FFF2-40B4-BE49-F238E27FC236}">
                <a16:creationId xmlns:a16="http://schemas.microsoft.com/office/drawing/2014/main" id="{11DBFB4E-07C0-5CAA-0E93-89874C4C5B2B}"/>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3893177" y="3369279"/>
            <a:ext cx="532209" cy="227076"/>
          </a:xfrm>
          <a:prstGeom prst="rect">
            <a:avLst/>
          </a:prstGeom>
        </p:spPr>
      </p:pic>
      <p:sp>
        <p:nvSpPr>
          <p:cNvPr id="2609" name="橢圓 2608">
            <a:extLst>
              <a:ext uri="{FF2B5EF4-FFF2-40B4-BE49-F238E27FC236}">
                <a16:creationId xmlns:a16="http://schemas.microsoft.com/office/drawing/2014/main" id="{4AD9913A-C622-8132-A895-BFCA98558A38}"/>
              </a:ext>
            </a:extLst>
          </p:cNvPr>
          <p:cNvSpPr/>
          <p:nvPr/>
        </p:nvSpPr>
        <p:spPr>
          <a:xfrm>
            <a:off x="1916107" y="1932221"/>
            <a:ext cx="143971" cy="143971"/>
          </a:xfrm>
          <a:prstGeom prst="ellipse">
            <a:avLst/>
          </a:prstGeom>
          <a:solidFill>
            <a:srgbClr val="009F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900" b="1" dirty="0">
                <a:solidFill>
                  <a:schemeClr val="accent6"/>
                </a:solidFill>
              </a:rPr>
              <a:t>3</a:t>
            </a:r>
            <a:endParaRPr lang="zh-TW" altLang="en-US" sz="900" b="1" dirty="0">
              <a:solidFill>
                <a:schemeClr val="accent6"/>
              </a:solidFill>
            </a:endParaRPr>
          </a:p>
        </p:txBody>
      </p:sp>
      <p:pic>
        <p:nvPicPr>
          <p:cNvPr id="2611" name="圖形 2610">
            <a:extLst>
              <a:ext uri="{FF2B5EF4-FFF2-40B4-BE49-F238E27FC236}">
                <a16:creationId xmlns:a16="http://schemas.microsoft.com/office/drawing/2014/main" id="{C3718E4F-4589-0C95-1179-52DD7D2CA963}"/>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1516056" y="2214425"/>
            <a:ext cx="382138" cy="152855"/>
          </a:xfrm>
          <a:prstGeom prst="rect">
            <a:avLst/>
          </a:prstGeom>
        </p:spPr>
      </p:pic>
      <p:pic>
        <p:nvPicPr>
          <p:cNvPr id="2612" name="圖形 2611">
            <a:extLst>
              <a:ext uri="{FF2B5EF4-FFF2-40B4-BE49-F238E27FC236}">
                <a16:creationId xmlns:a16="http://schemas.microsoft.com/office/drawing/2014/main" id="{21AD09FE-70F1-FBAC-CD17-C4CB06F3F6F4}"/>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rot="10986190">
            <a:off x="7499232" y="3621540"/>
            <a:ext cx="382138" cy="152855"/>
          </a:xfrm>
          <a:prstGeom prst="rect">
            <a:avLst/>
          </a:prstGeom>
        </p:spPr>
      </p:pic>
      <p:sp>
        <p:nvSpPr>
          <p:cNvPr id="2613" name="橢圓 2612">
            <a:extLst>
              <a:ext uri="{FF2B5EF4-FFF2-40B4-BE49-F238E27FC236}">
                <a16:creationId xmlns:a16="http://schemas.microsoft.com/office/drawing/2014/main" id="{316D2A87-9DA0-3782-3848-88118364C2D3}"/>
              </a:ext>
            </a:extLst>
          </p:cNvPr>
          <p:cNvSpPr/>
          <p:nvPr/>
        </p:nvSpPr>
        <p:spPr>
          <a:xfrm>
            <a:off x="7753104" y="3533382"/>
            <a:ext cx="143971" cy="143971"/>
          </a:xfrm>
          <a:prstGeom prst="ellipse">
            <a:avLst/>
          </a:prstGeom>
          <a:solidFill>
            <a:srgbClr val="009F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900" b="1" dirty="0">
                <a:solidFill>
                  <a:schemeClr val="accent6"/>
                </a:solidFill>
              </a:rPr>
              <a:t>2</a:t>
            </a:r>
            <a:endParaRPr lang="zh-TW" altLang="en-US" sz="900" b="1" dirty="0">
              <a:solidFill>
                <a:schemeClr val="accent6"/>
              </a:solidFill>
            </a:endParaRPr>
          </a:p>
        </p:txBody>
      </p:sp>
    </p:spTree>
    <p:extLst>
      <p:ext uri="{BB962C8B-B14F-4D97-AF65-F5344CB8AC3E}">
        <p14:creationId xmlns:p14="http://schemas.microsoft.com/office/powerpoint/2010/main" val="3097703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528">
            <a:extLst>
              <a:ext uri="{FF2B5EF4-FFF2-40B4-BE49-F238E27FC236}">
                <a16:creationId xmlns:a16="http://schemas.microsoft.com/office/drawing/2014/main" id="{24B77BE9-F0CE-48C8-A5E7-F237C20D82CF}"/>
              </a:ext>
            </a:extLst>
          </p:cNvPr>
          <p:cNvSpPr/>
          <p:nvPr/>
        </p:nvSpPr>
        <p:spPr>
          <a:xfrm flipH="1">
            <a:off x="938409" y="1362004"/>
            <a:ext cx="5823727" cy="1671020"/>
          </a:xfrm>
          <a:prstGeom prst="snip2DiagRect">
            <a:avLst>
              <a:gd name="adj1" fmla="val 0"/>
              <a:gd name="adj2" fmla="val 14918"/>
            </a:avLst>
          </a:prstGeom>
          <a:noFill/>
          <a:ln w="12700">
            <a:solidFill>
              <a:schemeClr val="accent6"/>
            </a:solid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buClr>
                <a:srgbClr val="000000"/>
              </a:buClr>
            </a:pPr>
            <a:endParaRPr sz="18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85" name="圓角化對角線角落矩形 8">
            <a:extLst>
              <a:ext uri="{FF2B5EF4-FFF2-40B4-BE49-F238E27FC236}">
                <a16:creationId xmlns:a16="http://schemas.microsoft.com/office/drawing/2014/main" id="{0579C713-0693-4BEE-98AD-7C0EA08F1AD3}"/>
              </a:ext>
            </a:extLst>
          </p:cNvPr>
          <p:cNvSpPr/>
          <p:nvPr/>
        </p:nvSpPr>
        <p:spPr>
          <a:xfrm flipH="1">
            <a:off x="939225" y="1362004"/>
            <a:ext cx="1294372" cy="335907"/>
          </a:xfrm>
          <a:prstGeom prst="snip2DiagRect">
            <a:avLst/>
          </a:prstGeom>
          <a:solidFill>
            <a:srgbClr val="323231"/>
          </a:solidFill>
          <a:ln w="127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15" indent="-285715"/>
            <a:r>
              <a:rPr lang="en-US" altLang="zh-TW" sz="1200" b="1" dirty="0">
                <a:solidFill>
                  <a:schemeClr val="tx1"/>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10GbE </a:t>
            </a:r>
            <a:r>
              <a:rPr lang="zh-TW" altLang="en-US" sz="1200" b="1" dirty="0">
                <a:solidFill>
                  <a:schemeClr val="tx1"/>
                </a:solidFill>
                <a:latin typeface="Arial" panose="020B0604020202020204" pitchFamily="34" charset="0"/>
                <a:ea typeface="微軟正黑體" panose="020B0604030504040204" pitchFamily="34" charset="-120"/>
                <a:sym typeface="Arial" panose="020B0604020202020204" pitchFamily="34" charset="0"/>
              </a:rPr>
              <a:t>網路卡</a:t>
            </a:r>
            <a:endParaRPr lang="en-US" altLang="zh-TW" sz="1200" b="1"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9" name="Shape 528">
            <a:extLst>
              <a:ext uri="{FF2B5EF4-FFF2-40B4-BE49-F238E27FC236}">
                <a16:creationId xmlns:a16="http://schemas.microsoft.com/office/drawing/2014/main" id="{399928B1-191B-4789-B392-61C77BBDABDA}"/>
              </a:ext>
            </a:extLst>
          </p:cNvPr>
          <p:cNvSpPr/>
          <p:nvPr/>
        </p:nvSpPr>
        <p:spPr>
          <a:xfrm flipH="1">
            <a:off x="971726" y="3189633"/>
            <a:ext cx="2842895" cy="1540510"/>
          </a:xfrm>
          <a:prstGeom prst="snip2DiagRect">
            <a:avLst>
              <a:gd name="adj1" fmla="val 0"/>
              <a:gd name="adj2" fmla="val 12393"/>
            </a:avLst>
          </a:prstGeom>
          <a:noFill/>
          <a:ln w="12700">
            <a:solidFill>
              <a:schemeClr val="accent6"/>
            </a:solid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endParaRPr sz="18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53" name="Shape 528">
            <a:extLst>
              <a:ext uri="{FF2B5EF4-FFF2-40B4-BE49-F238E27FC236}">
                <a16:creationId xmlns:a16="http://schemas.microsoft.com/office/drawing/2014/main" id="{E57ACE7C-83D5-4FFF-8152-C72C829BB23E}"/>
              </a:ext>
            </a:extLst>
          </p:cNvPr>
          <p:cNvSpPr/>
          <p:nvPr/>
        </p:nvSpPr>
        <p:spPr>
          <a:xfrm flipH="1">
            <a:off x="3893213" y="3150741"/>
            <a:ext cx="2868923" cy="1579402"/>
          </a:xfrm>
          <a:prstGeom prst="snip2DiagRect">
            <a:avLst>
              <a:gd name="adj1" fmla="val 0"/>
              <a:gd name="adj2" fmla="val 12393"/>
            </a:avLst>
          </a:prstGeom>
          <a:noFill/>
          <a:ln w="12700">
            <a:solidFill>
              <a:schemeClr val="accent6"/>
            </a:solid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endParaRPr sz="18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11" name="TextBox 45">
            <a:extLst>
              <a:ext uri="{FF2B5EF4-FFF2-40B4-BE49-F238E27FC236}">
                <a16:creationId xmlns:a16="http://schemas.microsoft.com/office/drawing/2014/main" id="{3B07719A-5788-44BF-BF3A-A2A1E829E893}"/>
              </a:ext>
            </a:extLst>
          </p:cNvPr>
          <p:cNvSpPr txBox="1"/>
          <p:nvPr/>
        </p:nvSpPr>
        <p:spPr>
          <a:xfrm>
            <a:off x="3944468" y="2189888"/>
            <a:ext cx="1380492" cy="246221"/>
          </a:xfrm>
          <a:prstGeom prst="rect">
            <a:avLst/>
          </a:prstGeom>
          <a:noFill/>
        </p:spPr>
        <p:txBody>
          <a:bodyPr wrap="square" lIns="91440" tIns="45720" rIns="91440" bIns="45720" rtlCol="0" anchor="t">
            <a:spAutoFit/>
          </a:bodyPr>
          <a:lstStyle/>
          <a:p>
            <a:pPr algn="ctr"/>
            <a:r>
              <a:rPr lang="en-US" altLang="zh-TW" sz="1000">
                <a:solidFill>
                  <a:schemeClr val="tx1"/>
                </a:solidFill>
                <a:latin typeface="Arial" panose="020B0604020202020204" pitchFamily="34" charset="0"/>
                <a:ea typeface="微軟正黑體" panose="020B0604030504040204" pitchFamily="34" charset="-120"/>
                <a:sym typeface="Arial" panose="020B0604020202020204" pitchFamily="34" charset="0"/>
              </a:rPr>
              <a:t>QXG-10G1T</a:t>
            </a:r>
            <a:endParaRPr lang="zh-TW" altLang="en-US" sz="100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3" name="TextBox 29">
            <a:extLst>
              <a:ext uri="{FF2B5EF4-FFF2-40B4-BE49-F238E27FC236}">
                <a16:creationId xmlns:a16="http://schemas.microsoft.com/office/drawing/2014/main" id="{39FAA6E8-04E2-EA43-9204-1D1561C7C742}"/>
              </a:ext>
            </a:extLst>
          </p:cNvPr>
          <p:cNvSpPr txBox="1"/>
          <p:nvPr/>
        </p:nvSpPr>
        <p:spPr>
          <a:xfrm>
            <a:off x="1010542" y="3615106"/>
            <a:ext cx="1240059" cy="276987"/>
          </a:xfrm>
          <a:prstGeom prst="rect">
            <a:avLst/>
          </a:prstGeom>
          <a:noFill/>
        </p:spPr>
        <p:txBody>
          <a:bodyPr wrap="none" lIns="121908" tIns="60954" rIns="121908" bIns="60954"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000" b="0">
                <a:solidFill>
                  <a:schemeClr val="tx1"/>
                </a:solidFill>
                <a:latin typeface="Arial" panose="020B0604020202020204" pitchFamily="34" charset="0"/>
                <a:ea typeface="微軟正黑體" panose="020B0604030504040204" pitchFamily="34" charset="-120"/>
                <a:sym typeface="Arial" panose="020B0604020202020204" pitchFamily="34" charset="0"/>
              </a:rPr>
              <a:t>QXG-5G1T-111C</a:t>
            </a:r>
            <a:endParaRPr lang="en-US" sz="1000" b="0"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5" name="TextBox 29">
            <a:extLst>
              <a:ext uri="{FF2B5EF4-FFF2-40B4-BE49-F238E27FC236}">
                <a16:creationId xmlns:a16="http://schemas.microsoft.com/office/drawing/2014/main" id="{C310ADD9-A473-6D44-A3A2-DE91256A9E26}"/>
              </a:ext>
            </a:extLst>
          </p:cNvPr>
          <p:cNvSpPr txBox="1"/>
          <p:nvPr/>
        </p:nvSpPr>
        <p:spPr>
          <a:xfrm>
            <a:off x="1007207" y="3826747"/>
            <a:ext cx="1240059" cy="276987"/>
          </a:xfrm>
          <a:prstGeom prst="rect">
            <a:avLst/>
          </a:prstGeom>
          <a:noFill/>
        </p:spPr>
        <p:txBody>
          <a:bodyPr wrap="none" lIns="121908" tIns="60954" rIns="121908" bIns="60954"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000" b="0">
                <a:solidFill>
                  <a:schemeClr val="tx1"/>
                </a:solidFill>
                <a:latin typeface="Arial" panose="020B0604020202020204" pitchFamily="34" charset="0"/>
                <a:ea typeface="微軟正黑體" panose="020B0604030504040204" pitchFamily="34" charset="-120"/>
                <a:sym typeface="Arial" panose="020B0604020202020204" pitchFamily="34" charset="0"/>
              </a:rPr>
              <a:t>QXG-5G2T-111C</a:t>
            </a:r>
          </a:p>
        </p:txBody>
      </p:sp>
      <p:sp>
        <p:nvSpPr>
          <p:cNvPr id="47" name="TextBox 29">
            <a:extLst>
              <a:ext uri="{FF2B5EF4-FFF2-40B4-BE49-F238E27FC236}">
                <a16:creationId xmlns:a16="http://schemas.microsoft.com/office/drawing/2014/main" id="{46A2F5E4-8623-B145-BF0A-DAA74F8BA667}"/>
              </a:ext>
            </a:extLst>
          </p:cNvPr>
          <p:cNvSpPr txBox="1"/>
          <p:nvPr/>
        </p:nvSpPr>
        <p:spPr>
          <a:xfrm>
            <a:off x="1009936" y="4038388"/>
            <a:ext cx="1240059" cy="276987"/>
          </a:xfrm>
          <a:prstGeom prst="rect">
            <a:avLst/>
          </a:prstGeom>
          <a:noFill/>
        </p:spPr>
        <p:txBody>
          <a:bodyPr wrap="none" lIns="121908" tIns="60954" rIns="121908" bIns="60954" rtlCol="0" anchor="t">
            <a:spAutoFit/>
          </a:bodyPr>
          <a:lstStyle>
            <a:defPPr marR="0" lvl="0" algn="l" rtl="0">
              <a:lnSpc>
                <a:spcPct val="100000"/>
              </a:lnSpc>
              <a:spcBef>
                <a:spcPts val="0"/>
              </a:spcBef>
              <a:spcAft>
                <a:spcPts val="0"/>
              </a:spcAft>
              <a:defRPr/>
            </a:defPPr>
            <a:lvl1pPr>
              <a:defRPr sz="1100" b="1">
                <a:solidFill>
                  <a:srgbClr val="39523E"/>
                </a:solidFill>
                <a:ea typeface="+mn-ea"/>
              </a:defRPr>
            </a:lvl1pPr>
          </a:lstStyle>
          <a:p>
            <a:r>
              <a:rPr lang="en-US" sz="1000" b="0">
                <a:solidFill>
                  <a:schemeClr val="tx1"/>
                </a:solidFill>
                <a:latin typeface="Arial" panose="020B0604020202020204" pitchFamily="34" charset="0"/>
                <a:ea typeface="微軟正黑體" panose="020B0604030504040204" pitchFamily="34" charset="-120"/>
                <a:sym typeface="Arial" panose="020B0604020202020204" pitchFamily="34" charset="0"/>
              </a:rPr>
              <a:t>QXG-5G4T-111C</a:t>
            </a:r>
          </a:p>
        </p:txBody>
      </p:sp>
      <p:pic>
        <p:nvPicPr>
          <p:cNvPr id="32" name="圖片 31">
            <a:extLst>
              <a:ext uri="{FF2B5EF4-FFF2-40B4-BE49-F238E27FC236}">
                <a16:creationId xmlns:a16="http://schemas.microsoft.com/office/drawing/2014/main" id="{85D5C650-2543-FD47-8C75-72A8D2A748F0}"/>
              </a:ext>
            </a:extLst>
          </p:cNvPr>
          <p:cNvPicPr>
            <a:picLocks noChangeAspect="1"/>
          </p:cNvPicPr>
          <p:nvPr/>
        </p:nvPicPr>
        <p:blipFill>
          <a:blip r:embed="rId3" cstate="print">
            <a:extLst>
              <a:ext uri="{28A0092B-C50C-407E-A947-70E740481C1C}">
                <a14:useLocalDpi xmlns:a14="http://schemas.microsoft.com/office/drawing/2010/main"/>
              </a:ext>
            </a:extLst>
          </a:blip>
          <a:srcRect/>
          <a:stretch/>
        </p:blipFill>
        <p:spPr>
          <a:xfrm>
            <a:off x="2178450" y="3615106"/>
            <a:ext cx="1649181" cy="1083499"/>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6" name="文字方塊 55">
            <a:extLst>
              <a:ext uri="{FF2B5EF4-FFF2-40B4-BE49-F238E27FC236}">
                <a16:creationId xmlns:a16="http://schemas.microsoft.com/office/drawing/2014/main" id="{39388A57-6DB5-774C-8EEE-0EA6361EE25A}"/>
              </a:ext>
            </a:extLst>
          </p:cNvPr>
          <p:cNvSpPr txBox="1"/>
          <p:nvPr/>
        </p:nvSpPr>
        <p:spPr>
          <a:xfrm>
            <a:off x="1159753" y="4331883"/>
            <a:ext cx="869623" cy="255389"/>
          </a:xfrm>
          <a:prstGeom prst="roundRect">
            <a:avLst/>
          </a:prstGeom>
          <a:solidFill>
            <a:srgbClr val="E9C27B">
              <a:alpha val="85000"/>
            </a:srgbClr>
          </a:solidFill>
        </p:spPr>
        <p:txBody>
          <a:bodyPr wrap="none" lIns="91440" tIns="45720" rIns="91440" bIns="4572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900" b="1" dirty="0">
                <a:solidFill>
                  <a:schemeClr val="bg1"/>
                </a:solidFill>
                <a:latin typeface="Arial" panose="020B0604020202020204" pitchFamily="34" charset="0"/>
                <a:ea typeface="微軟正黑體" panose="020B0604030504040204" pitchFamily="34" charset="-120"/>
                <a:sym typeface="Arial" panose="020B0604020202020204" pitchFamily="34" charset="0"/>
              </a:rPr>
              <a:t>1/2/4 x RJ45</a:t>
            </a:r>
            <a:endParaRPr lang="zh-TW" altLang="en-US" sz="900" b="1" dirty="0">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61" name="TextBox 45">
            <a:extLst>
              <a:ext uri="{FF2B5EF4-FFF2-40B4-BE49-F238E27FC236}">
                <a16:creationId xmlns:a16="http://schemas.microsoft.com/office/drawing/2014/main" id="{01EF8245-0FB0-7347-9DF6-7A0BA9196594}"/>
              </a:ext>
            </a:extLst>
          </p:cNvPr>
          <p:cNvSpPr txBox="1"/>
          <p:nvPr/>
        </p:nvSpPr>
        <p:spPr>
          <a:xfrm>
            <a:off x="1007207" y="2189888"/>
            <a:ext cx="1380492" cy="246221"/>
          </a:xfrm>
          <a:prstGeom prst="rect">
            <a:avLst/>
          </a:prstGeom>
          <a:noFill/>
        </p:spPr>
        <p:txBody>
          <a:bodyPr wrap="square" rtlCol="0" anchor="t">
            <a:spAutoFit/>
          </a:bodyPr>
          <a:lstStyle/>
          <a:p>
            <a:pPr algn="ctr"/>
            <a:r>
              <a:rPr lang="en-US" altLang="zh-TW" sz="1000" dirty="0">
                <a:solidFill>
                  <a:schemeClr val="tx1"/>
                </a:solidFill>
                <a:latin typeface="Arial" panose="020B0604020202020204" pitchFamily="34" charset="0"/>
                <a:ea typeface="微軟正黑體" panose="020B0604030504040204" pitchFamily="34" charset="-120"/>
                <a:sym typeface="Arial" panose="020B0604020202020204" pitchFamily="34" charset="0"/>
              </a:rPr>
              <a:t>QXG-10G2TB</a:t>
            </a:r>
            <a:endParaRPr lang="zh-TW" altLang="en-US" sz="1000" dirty="0">
              <a:solidFill>
                <a:schemeClr val="tx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63" name="文字方塊 62">
            <a:extLst>
              <a:ext uri="{FF2B5EF4-FFF2-40B4-BE49-F238E27FC236}">
                <a16:creationId xmlns:a16="http://schemas.microsoft.com/office/drawing/2014/main" id="{BB0E9AC8-F0C9-2B40-842D-491CC7CD5C79}"/>
              </a:ext>
            </a:extLst>
          </p:cNvPr>
          <p:cNvSpPr txBox="1"/>
          <p:nvPr/>
        </p:nvSpPr>
        <p:spPr>
          <a:xfrm>
            <a:off x="1349608" y="2442032"/>
            <a:ext cx="671681" cy="255389"/>
          </a:xfrm>
          <a:prstGeom prst="roundRect">
            <a:avLst/>
          </a:prstGeom>
          <a:solidFill>
            <a:srgbClr val="E9C27B">
              <a:alpha val="85000"/>
            </a:srgbClr>
          </a:solidFill>
        </p:spPr>
        <p:txBody>
          <a:bodyPr wrap="none" rtlCol="0" anchor="t">
            <a:spAutoFit/>
          </a:bodyPr>
          <a:lstStyle/>
          <a:p>
            <a:r>
              <a:rPr kumimoji="1" lang="en-US" altLang="zh-TW" sz="900" b="1" dirty="0">
                <a:latin typeface="Arial" panose="020B0604020202020204" pitchFamily="34" charset="0"/>
                <a:ea typeface="微軟正黑體" panose="020B0604030504040204" pitchFamily="34" charset="-120"/>
                <a:sym typeface="Arial" panose="020B0604020202020204" pitchFamily="34" charset="0"/>
              </a:rPr>
              <a:t>2 x RJ45</a:t>
            </a:r>
            <a:endParaRPr kumimoji="1" lang="zh-TW" altLang="en-US" sz="900" b="1" dirty="0">
              <a:latin typeface="Arial" panose="020B0604020202020204" pitchFamily="34" charset="0"/>
              <a:ea typeface="微軟正黑體" panose="020B0604030504040204" pitchFamily="34" charset="-120"/>
              <a:sym typeface="Arial" panose="020B0604020202020204" pitchFamily="34" charset="0"/>
            </a:endParaRPr>
          </a:p>
        </p:txBody>
      </p:sp>
      <p:sp>
        <p:nvSpPr>
          <p:cNvPr id="64" name="文字方塊 63">
            <a:extLst>
              <a:ext uri="{FF2B5EF4-FFF2-40B4-BE49-F238E27FC236}">
                <a16:creationId xmlns:a16="http://schemas.microsoft.com/office/drawing/2014/main" id="{E018BC3E-95E7-2C44-8FC9-566CBFC6F365}"/>
              </a:ext>
            </a:extLst>
          </p:cNvPr>
          <p:cNvSpPr txBox="1"/>
          <p:nvPr/>
        </p:nvSpPr>
        <p:spPr>
          <a:xfrm>
            <a:off x="4293350" y="2442032"/>
            <a:ext cx="671681" cy="255389"/>
          </a:xfrm>
          <a:prstGeom prst="roundRect">
            <a:avLst/>
          </a:prstGeom>
          <a:solidFill>
            <a:srgbClr val="E9C27B">
              <a:alpha val="85000"/>
            </a:srgbClr>
          </a:solidFill>
        </p:spPr>
        <p:txBody>
          <a:bodyPr wrap="none" rtlCol="0" anchor="t">
            <a:spAutoFit/>
          </a:bodyPr>
          <a:lstStyle/>
          <a:p>
            <a:r>
              <a:rPr kumimoji="1" lang="en-US" altLang="zh-TW" sz="900" b="1">
                <a:latin typeface="Arial" panose="020B0604020202020204" pitchFamily="34" charset="0"/>
                <a:ea typeface="微軟正黑體" panose="020B0604030504040204" pitchFamily="34" charset="-120"/>
                <a:sym typeface="Arial" panose="020B0604020202020204" pitchFamily="34" charset="0"/>
              </a:rPr>
              <a:t>1 x RJ45</a:t>
            </a:r>
            <a:endParaRPr kumimoji="1" lang="zh-TW" altLang="en-US" sz="900" b="1">
              <a:latin typeface="Arial" panose="020B0604020202020204" pitchFamily="34" charset="0"/>
              <a:ea typeface="微軟正黑體" panose="020B0604030504040204" pitchFamily="34" charset="-120"/>
              <a:sym typeface="Arial" panose="020B0604020202020204" pitchFamily="34" charset="0"/>
            </a:endParaRPr>
          </a:p>
        </p:txBody>
      </p:sp>
      <p:sp>
        <p:nvSpPr>
          <p:cNvPr id="50" name="圓角化對角線角落矩形 8">
            <a:extLst>
              <a:ext uri="{FF2B5EF4-FFF2-40B4-BE49-F238E27FC236}">
                <a16:creationId xmlns:a16="http://schemas.microsoft.com/office/drawing/2014/main" id="{627C4274-995F-4D11-BD85-2576756400DE}"/>
              </a:ext>
            </a:extLst>
          </p:cNvPr>
          <p:cNvSpPr/>
          <p:nvPr/>
        </p:nvSpPr>
        <p:spPr>
          <a:xfrm flipH="1">
            <a:off x="971424" y="3189632"/>
            <a:ext cx="1267370" cy="335907"/>
          </a:xfrm>
          <a:prstGeom prst="snip2DiagRect">
            <a:avLst/>
          </a:prstGeom>
          <a:solidFill>
            <a:srgbClr val="323231"/>
          </a:solidFill>
          <a:ln w="127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108" indent="-285108"/>
            <a:r>
              <a:rPr lang="en-US" altLang="zh-TW" sz="1200" b="1" dirty="0">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rPr>
              <a:t>5GbE </a:t>
            </a:r>
            <a:r>
              <a:rPr lang="zh-TW" altLang="en-US" sz="1200" b="1" dirty="0">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rPr>
              <a:t>網路卡</a:t>
            </a:r>
            <a:endParaRPr lang="zh-TW" altLang="en-US" sz="1200" dirty="0">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60" name="TextBox 29">
            <a:extLst>
              <a:ext uri="{FF2B5EF4-FFF2-40B4-BE49-F238E27FC236}">
                <a16:creationId xmlns:a16="http://schemas.microsoft.com/office/drawing/2014/main" id="{685700EF-6A81-4695-AE8F-CB795F69BDCA}"/>
              </a:ext>
            </a:extLst>
          </p:cNvPr>
          <p:cNvSpPr txBox="1"/>
          <p:nvPr/>
        </p:nvSpPr>
        <p:spPr>
          <a:xfrm>
            <a:off x="3934809" y="3556725"/>
            <a:ext cx="1220643" cy="276987"/>
          </a:xfrm>
          <a:prstGeom prst="rect">
            <a:avLst/>
          </a:prstGeom>
          <a:noFill/>
        </p:spPr>
        <p:txBody>
          <a:bodyPr wrap="square" lIns="121908" tIns="60954" rIns="121908" bIns="60954"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000" b="0" dirty="0">
                <a:solidFill>
                  <a:schemeClr val="tx1"/>
                </a:solidFill>
                <a:latin typeface="Arial" panose="020B0604020202020204" pitchFamily="34" charset="0"/>
                <a:ea typeface="微軟正黑體" panose="020B0604030504040204" pitchFamily="34" charset="-120"/>
                <a:sym typeface="Arial" panose="020B0604020202020204" pitchFamily="34" charset="0"/>
              </a:rPr>
              <a:t>QXG-2G1T-I225</a:t>
            </a:r>
          </a:p>
        </p:txBody>
      </p:sp>
      <p:sp>
        <p:nvSpPr>
          <p:cNvPr id="68" name="TextBox 29">
            <a:extLst>
              <a:ext uri="{FF2B5EF4-FFF2-40B4-BE49-F238E27FC236}">
                <a16:creationId xmlns:a16="http://schemas.microsoft.com/office/drawing/2014/main" id="{A8A95DE0-EAEB-40EF-9155-EAF7C2A82D7A}"/>
              </a:ext>
            </a:extLst>
          </p:cNvPr>
          <p:cNvSpPr txBox="1"/>
          <p:nvPr/>
        </p:nvSpPr>
        <p:spPr>
          <a:xfrm>
            <a:off x="3934809" y="3753600"/>
            <a:ext cx="1220643" cy="276987"/>
          </a:xfrm>
          <a:prstGeom prst="rect">
            <a:avLst/>
          </a:prstGeom>
          <a:noFill/>
        </p:spPr>
        <p:txBody>
          <a:bodyPr wrap="square" lIns="121908" tIns="60954" rIns="121908" bIns="60954"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000" b="0">
                <a:solidFill>
                  <a:schemeClr val="tx1"/>
                </a:solidFill>
                <a:latin typeface="Arial" panose="020B0604020202020204" pitchFamily="34" charset="0"/>
                <a:ea typeface="微軟正黑體" panose="020B0604030504040204" pitchFamily="34" charset="-120"/>
                <a:sym typeface="Arial" panose="020B0604020202020204" pitchFamily="34" charset="0"/>
              </a:rPr>
              <a:t>QXG-2G2T-I225</a:t>
            </a:r>
          </a:p>
        </p:txBody>
      </p:sp>
      <p:sp>
        <p:nvSpPr>
          <p:cNvPr id="69" name="TextBox 29">
            <a:extLst>
              <a:ext uri="{FF2B5EF4-FFF2-40B4-BE49-F238E27FC236}">
                <a16:creationId xmlns:a16="http://schemas.microsoft.com/office/drawing/2014/main" id="{3718E28E-3B51-405D-B3F7-64317E989FD3}"/>
              </a:ext>
            </a:extLst>
          </p:cNvPr>
          <p:cNvSpPr txBox="1"/>
          <p:nvPr/>
        </p:nvSpPr>
        <p:spPr>
          <a:xfrm>
            <a:off x="3934809" y="3950477"/>
            <a:ext cx="1220643" cy="276987"/>
          </a:xfrm>
          <a:prstGeom prst="rect">
            <a:avLst/>
          </a:prstGeom>
          <a:noFill/>
        </p:spPr>
        <p:txBody>
          <a:bodyPr wrap="square" lIns="121908" tIns="60954" rIns="121908" bIns="60954" rtlCol="0" anchor="t">
            <a:spAutoFit/>
          </a:bodyPr>
          <a:lstStyle>
            <a:defPPr marR="0" lvl="0" algn="l" rtl="0">
              <a:lnSpc>
                <a:spcPct val="100000"/>
              </a:lnSpc>
              <a:spcBef>
                <a:spcPts val="0"/>
              </a:spcBef>
              <a:spcAft>
                <a:spcPts val="0"/>
              </a:spcAft>
            </a:defPPr>
            <a:lvl1pPr>
              <a:defRPr sz="1100" b="1">
                <a:solidFill>
                  <a:srgbClr val="39523E"/>
                </a:solidFill>
                <a:ea typeface="+mn-ea"/>
              </a:defRPr>
            </a:lvl1pPr>
          </a:lstStyle>
          <a:p>
            <a:r>
              <a:rPr lang="en-US" sz="1000" b="0">
                <a:solidFill>
                  <a:schemeClr val="tx1"/>
                </a:solidFill>
                <a:latin typeface="Arial" panose="020B0604020202020204" pitchFamily="34" charset="0"/>
                <a:ea typeface="微軟正黑體" panose="020B0604030504040204" pitchFamily="34" charset="-120"/>
                <a:sym typeface="Arial" panose="020B0604020202020204" pitchFamily="34" charset="0"/>
              </a:rPr>
              <a:t>QXG-2G4T-I225</a:t>
            </a:r>
          </a:p>
        </p:txBody>
      </p:sp>
      <p:sp>
        <p:nvSpPr>
          <p:cNvPr id="54" name="圓角化對角線角落矩形 8">
            <a:extLst>
              <a:ext uri="{FF2B5EF4-FFF2-40B4-BE49-F238E27FC236}">
                <a16:creationId xmlns:a16="http://schemas.microsoft.com/office/drawing/2014/main" id="{12447289-E590-4CFF-8D3E-5DE0102ADE04}"/>
              </a:ext>
            </a:extLst>
          </p:cNvPr>
          <p:cNvSpPr/>
          <p:nvPr/>
        </p:nvSpPr>
        <p:spPr>
          <a:xfrm flipH="1">
            <a:off x="3892912" y="3150741"/>
            <a:ext cx="1423958" cy="335907"/>
          </a:xfrm>
          <a:prstGeom prst="snip2DiagRect">
            <a:avLst/>
          </a:prstGeom>
          <a:solidFill>
            <a:srgbClr val="323231"/>
          </a:solidFill>
          <a:ln w="127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108" indent="-285108"/>
            <a:r>
              <a:rPr lang="en-US" sz="1200" b="1">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rPr>
              <a:t>2.5GbE </a:t>
            </a:r>
            <a:r>
              <a:rPr lang="zh-TW" altLang="en-US" sz="1200" b="1">
                <a:solidFill>
                  <a:schemeClr val="tx1"/>
                </a:solidFill>
                <a:latin typeface="Arial" panose="020B0604020202020204" pitchFamily="34" charset="0"/>
                <a:ea typeface="微軟正黑體" panose="020B0604030504040204" pitchFamily="34" charset="-120"/>
                <a:cs typeface="Arial"/>
                <a:sym typeface="Arial" panose="020B0604020202020204" pitchFamily="34" charset="0"/>
              </a:rPr>
              <a:t>網路卡</a:t>
            </a:r>
          </a:p>
        </p:txBody>
      </p:sp>
      <p:sp>
        <p:nvSpPr>
          <p:cNvPr id="44" name="文字方塊 43">
            <a:extLst>
              <a:ext uri="{FF2B5EF4-FFF2-40B4-BE49-F238E27FC236}">
                <a16:creationId xmlns:a16="http://schemas.microsoft.com/office/drawing/2014/main" id="{7ADD31BD-1540-41C2-9913-0E09C56E2C63}"/>
              </a:ext>
            </a:extLst>
          </p:cNvPr>
          <p:cNvSpPr txBox="1"/>
          <p:nvPr/>
        </p:nvSpPr>
        <p:spPr>
          <a:xfrm>
            <a:off x="4071786" y="4305884"/>
            <a:ext cx="897787" cy="255389"/>
          </a:xfrm>
          <a:prstGeom prst="roundRect">
            <a:avLst/>
          </a:prstGeom>
          <a:solidFill>
            <a:srgbClr val="E9C27B">
              <a:alpha val="85000"/>
            </a:srgbClr>
          </a:solidFill>
        </p:spPr>
        <p:txBody>
          <a:bodyPr wrap="square" lIns="91440" tIns="45720" rIns="91440" bIns="45720" rtlCol="0" anchor="t">
            <a:spAutoFit/>
          </a:bodyPr>
          <a:lstStyle>
            <a:defPPr marR="0" lvl="0" algn="l" rtl="0">
              <a:lnSpc>
                <a:spcPct val="100000"/>
              </a:lnSpc>
              <a:spcBef>
                <a:spcPts val="0"/>
              </a:spcBef>
              <a:spcAft>
                <a:spcPts val="0"/>
              </a:spcAft>
            </a:defPPr>
            <a:lvl1pPr>
              <a:defRPr kumimoji="1" sz="1000">
                <a:solidFill>
                  <a:schemeClr val="tx1"/>
                </a:solidFill>
              </a:defRPr>
            </a:lvl1pPr>
          </a:lstStyle>
          <a:p>
            <a:r>
              <a:rPr lang="en-US" altLang="zh-TW" sz="900" b="1">
                <a:solidFill>
                  <a:schemeClr val="bg1"/>
                </a:solidFill>
                <a:latin typeface="Arial" panose="020B0604020202020204" pitchFamily="34" charset="0"/>
                <a:ea typeface="微軟正黑體" panose="020B0604030504040204" pitchFamily="34" charset="-120"/>
                <a:sym typeface="Arial" panose="020B0604020202020204" pitchFamily="34" charset="0"/>
              </a:rPr>
              <a:t>1/2/4 x RJ45</a:t>
            </a:r>
            <a:endParaRPr lang="zh-TW" altLang="en-US" sz="900" b="1">
              <a:solidFill>
                <a:schemeClr val="bg1"/>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034" name="Picture 10" descr="QXG-5G4T-111C">
            <a:extLst>
              <a:ext uri="{FF2B5EF4-FFF2-40B4-BE49-F238E27FC236}">
                <a16:creationId xmlns:a16="http://schemas.microsoft.com/office/drawing/2014/main" id="{C906B22A-F400-AB44-B43D-8629222D04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30785" y="3403195"/>
            <a:ext cx="1676370" cy="1410886"/>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6" name="Picture 12" descr="QXG-10G1T">
            <a:extLst>
              <a:ext uri="{FF2B5EF4-FFF2-40B4-BE49-F238E27FC236}">
                <a16:creationId xmlns:a16="http://schemas.microsoft.com/office/drawing/2014/main" id="{DD362F7C-0468-D946-9BDE-645CEF7BE6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8893" y="1464421"/>
            <a:ext cx="1953245" cy="1697153"/>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8" name="Picture 14" descr="QXG-10G2TB">
            <a:extLst>
              <a:ext uri="{FF2B5EF4-FFF2-40B4-BE49-F238E27FC236}">
                <a16:creationId xmlns:a16="http://schemas.microsoft.com/office/drawing/2014/main" id="{7B693ECF-7FD9-484D-89AB-4EAA633788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70971" y="1483517"/>
            <a:ext cx="1963838" cy="1706356"/>
          </a:xfrm>
          <a:prstGeom prst="roundRect">
            <a:avLst>
              <a:gd name="adj" fmla="val 0"/>
            </a:avLst>
          </a:prstGeom>
          <a:ln>
            <a:noFill/>
          </a:ln>
          <a:effectLst>
            <a:outerShdw blurRad="114300" dist="114300" dir="8100000" algn="tr" rotWithShape="0">
              <a:srgbClr val="09000C">
                <a:alpha val="38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8" name="標題 17">
            <a:extLst>
              <a:ext uri="{FF2B5EF4-FFF2-40B4-BE49-F238E27FC236}">
                <a16:creationId xmlns:a16="http://schemas.microsoft.com/office/drawing/2014/main" id="{AF4132F5-16D9-4BDC-B324-45FF931CFD64}"/>
              </a:ext>
            </a:extLst>
          </p:cNvPr>
          <p:cNvSpPr>
            <a:spLocks noGrp="1"/>
          </p:cNvSpPr>
          <p:nvPr>
            <p:ph type="title"/>
          </p:nvPr>
        </p:nvSpPr>
        <p:spPr/>
        <p:txBody>
          <a:bodyPr/>
          <a:lstStyle/>
          <a:p>
            <a:r>
              <a:rPr kumimoji="1" lang="zh-TW" altLang="en-US" sz="3200" b="1" dirty="0">
                <a:latin typeface="Arial" panose="020B0604020202020204" pitchFamily="34" charset="0"/>
                <a:ea typeface="微軟正黑體" panose="020B0604030504040204" pitchFamily="34" charset="-120"/>
                <a:sym typeface="Arial" panose="020B0604020202020204" pitchFamily="34" charset="0"/>
              </a:rPr>
              <a:t>選購各式網路相關擴充配件</a:t>
            </a:r>
            <a:endParaRPr lang="zh-TW" altLang="en-US" dirty="0"/>
          </a:p>
        </p:txBody>
      </p:sp>
      <p:sp>
        <p:nvSpPr>
          <p:cNvPr id="46" name="文字方塊 45">
            <a:extLst>
              <a:ext uri="{FF2B5EF4-FFF2-40B4-BE49-F238E27FC236}">
                <a16:creationId xmlns:a16="http://schemas.microsoft.com/office/drawing/2014/main" id="{FC0E2443-09D4-4170-A04A-308F7F78EC3B}"/>
              </a:ext>
            </a:extLst>
          </p:cNvPr>
          <p:cNvSpPr txBox="1"/>
          <p:nvPr/>
        </p:nvSpPr>
        <p:spPr>
          <a:xfrm>
            <a:off x="6803732" y="4198528"/>
            <a:ext cx="2219524" cy="615553"/>
          </a:xfrm>
          <a:prstGeom prst="rect">
            <a:avLst/>
          </a:prstGeom>
          <a:noFill/>
        </p:spPr>
        <p:txBody>
          <a:bodyPr wrap="square" rtlCol="0">
            <a:spAutoFit/>
          </a:bodyPr>
          <a:lstStyle/>
          <a:p>
            <a:r>
              <a:rPr lang="zh-TW" altLang="en-US" sz="1100"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更多</a:t>
            </a:r>
            <a:r>
              <a:rPr lang="en-US" altLang="zh-TW" sz="1100"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a:t>
            </a:r>
            <a:r>
              <a:rPr lang="zh-TW" altLang="en-US"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 </a:t>
            </a:r>
            <a:endParaRPr lang="en-US" altLang="zh-TW"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endParaRPr>
          </a:p>
          <a:p>
            <a:r>
              <a:rPr lang="zh-TW" altLang="en-US" sz="1100"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請參考相容性列表</a:t>
            </a:r>
            <a:endParaRPr lang="en-US" altLang="zh-TW" sz="1100"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endParaRPr>
          </a:p>
          <a:p>
            <a:r>
              <a:rPr lang="en-US" altLang="zh-TW" sz="900"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rPr>
              <a:t>https://www.qnap.com/go/compatibility/</a:t>
            </a:r>
            <a:endParaRPr lang="zh-TW" altLang="en-US" sz="900" dirty="0">
              <a:solidFill>
                <a:schemeClr val="tx1"/>
              </a:solidFill>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17" name="圖形 16">
            <a:extLst>
              <a:ext uri="{FF2B5EF4-FFF2-40B4-BE49-F238E27FC236}">
                <a16:creationId xmlns:a16="http://schemas.microsoft.com/office/drawing/2014/main" id="{8D00EB35-2AF3-4A72-A924-AB363EE0464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533337" y="1803909"/>
            <a:ext cx="328232" cy="400554"/>
          </a:xfrm>
          <a:prstGeom prst="rect">
            <a:avLst/>
          </a:prstGeom>
        </p:spPr>
      </p:pic>
      <p:pic>
        <p:nvPicPr>
          <p:cNvPr id="57" name="圖形 56">
            <a:extLst>
              <a:ext uri="{FF2B5EF4-FFF2-40B4-BE49-F238E27FC236}">
                <a16:creationId xmlns:a16="http://schemas.microsoft.com/office/drawing/2014/main" id="{ADAFE241-782D-43E7-8D13-BEDF7C0411D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480661" y="1803909"/>
            <a:ext cx="328232" cy="400554"/>
          </a:xfrm>
          <a:prstGeom prst="rect">
            <a:avLst/>
          </a:prstGeom>
        </p:spPr>
      </p:pic>
    </p:spTree>
    <p:extLst>
      <p:ext uri="{BB962C8B-B14F-4D97-AF65-F5344CB8AC3E}">
        <p14:creationId xmlns:p14="http://schemas.microsoft.com/office/powerpoint/2010/main" val="720343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416F31B8-2115-AD2A-0767-1965697CBD67}"/>
              </a:ext>
            </a:extLst>
          </p:cNvPr>
          <p:cNvSpPr/>
          <p:nvPr/>
        </p:nvSpPr>
        <p:spPr>
          <a:xfrm>
            <a:off x="441659" y="1468861"/>
            <a:ext cx="4699183" cy="1124431"/>
          </a:xfrm>
          <a:prstGeom prst="rect">
            <a:avLst/>
          </a:prstGeom>
          <a:gradFill>
            <a:gsLst>
              <a:gs pos="47000">
                <a:schemeClr val="tx1">
                  <a:alpha val="44000"/>
                </a:schemeClr>
              </a:gs>
              <a:gs pos="100000">
                <a:schemeClr val="tx1">
                  <a:alpha val="17000"/>
                </a:schemeClr>
              </a:gs>
            </a:gsLst>
            <a:lin ang="5400000" scaled="1"/>
          </a:gradFill>
          <a:ln w="12700">
            <a:no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endParaRPr lang="zh-TW" altLang="en-US" sz="1800">
              <a:latin typeface="Arial" panose="020B0604020202020204" pitchFamily="34" charset="0"/>
              <a:ea typeface="微軟正黑體" panose="020B0604030504040204" pitchFamily="34" charset="-120"/>
              <a:cs typeface="Arial"/>
            </a:endParaRPr>
          </a:p>
        </p:txBody>
      </p:sp>
      <p:pic>
        <p:nvPicPr>
          <p:cNvPr id="3" name="圖片 5">
            <a:extLst>
              <a:ext uri="{FF2B5EF4-FFF2-40B4-BE49-F238E27FC236}">
                <a16:creationId xmlns:a16="http://schemas.microsoft.com/office/drawing/2014/main" id="{61BBB310-F626-453B-9DD2-6A23AF123152}"/>
              </a:ext>
            </a:extLst>
          </p:cNvPr>
          <p:cNvPicPr>
            <a:picLocks noChangeAspect="1"/>
          </p:cNvPicPr>
          <p:nvPr/>
        </p:nvPicPr>
        <p:blipFill>
          <a:blip r:embed="rId3"/>
          <a:stretch>
            <a:fillRect/>
          </a:stretch>
        </p:blipFill>
        <p:spPr>
          <a:xfrm>
            <a:off x="3293345" y="3694449"/>
            <a:ext cx="1352192" cy="884208"/>
          </a:xfrm>
          <a:prstGeom prst="rect">
            <a:avLst/>
          </a:prstGeom>
        </p:spPr>
      </p:pic>
      <p:sp>
        <p:nvSpPr>
          <p:cNvPr id="40" name="矩形: 圓角 39">
            <a:extLst>
              <a:ext uri="{FF2B5EF4-FFF2-40B4-BE49-F238E27FC236}">
                <a16:creationId xmlns:a16="http://schemas.microsoft.com/office/drawing/2014/main" id="{17A65E80-F3BE-4FB0-88F9-F2F0DA5040E1}"/>
              </a:ext>
            </a:extLst>
          </p:cNvPr>
          <p:cNvSpPr/>
          <p:nvPr/>
        </p:nvSpPr>
        <p:spPr>
          <a:xfrm>
            <a:off x="6774927" y="1085973"/>
            <a:ext cx="2132418" cy="2143602"/>
          </a:xfrm>
          <a:prstGeom prst="roundRect">
            <a:avLst>
              <a:gd name="adj" fmla="val 48707"/>
            </a:avLst>
          </a:prstGeom>
          <a:solidFill>
            <a:schemeClr val="dk1">
              <a:alpha val="40000"/>
            </a:schemeClr>
          </a:solidFill>
          <a:effectLst>
            <a:softEdge rad="635000"/>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cs typeface="+mn-ea"/>
              <a:sym typeface="Arial" panose="020B0604020202020204" pitchFamily="34" charset="0"/>
            </a:endParaRPr>
          </a:p>
        </p:txBody>
      </p:sp>
      <p:grpSp>
        <p:nvGrpSpPr>
          <p:cNvPr id="51" name="Google Shape;1112;gc428d55399_0_337">
            <a:extLst>
              <a:ext uri="{FF2B5EF4-FFF2-40B4-BE49-F238E27FC236}">
                <a16:creationId xmlns:a16="http://schemas.microsoft.com/office/drawing/2014/main" id="{24474050-1D52-4EE4-A23E-14E2DECB1BB4}"/>
              </a:ext>
            </a:extLst>
          </p:cNvPr>
          <p:cNvGrpSpPr/>
          <p:nvPr/>
        </p:nvGrpSpPr>
        <p:grpSpPr>
          <a:xfrm>
            <a:off x="628162" y="1368453"/>
            <a:ext cx="4976255" cy="1246736"/>
            <a:chOff x="535858" y="2192097"/>
            <a:chExt cx="3083382" cy="4755000"/>
          </a:xfrm>
          <a:effectLst>
            <a:outerShdw blurRad="342900" dist="177800" dir="3600000" algn="t" rotWithShape="0">
              <a:prstClr val="black">
                <a:alpha val="40000"/>
              </a:prstClr>
            </a:outerShdw>
          </a:effectLst>
        </p:grpSpPr>
        <p:sp>
          <p:nvSpPr>
            <p:cNvPr id="52" name="Google Shape;1113;gc428d55399_0_337" hidden="1">
              <a:extLst>
                <a:ext uri="{FF2B5EF4-FFF2-40B4-BE49-F238E27FC236}">
                  <a16:creationId xmlns:a16="http://schemas.microsoft.com/office/drawing/2014/main" id="{100064AA-0060-474E-870C-1D8EF5BFDA80}"/>
                </a:ext>
              </a:extLst>
            </p:cNvPr>
            <p:cNvSpPr/>
            <p:nvPr/>
          </p:nvSpPr>
          <p:spPr>
            <a:xfrm>
              <a:off x="535858" y="2192097"/>
              <a:ext cx="2743200" cy="4755000"/>
            </a:xfrm>
            <a:prstGeom prst="rect">
              <a:avLst/>
            </a:prstGeom>
            <a:gradFill>
              <a:gsLst>
                <a:gs pos="0">
                  <a:srgbClr val="FFFFFF">
                    <a:alpha val="83921"/>
                  </a:srgbClr>
                </a:gs>
                <a:gs pos="13000">
                  <a:schemeClr val="lt1"/>
                </a:gs>
                <a:gs pos="93000">
                  <a:srgbClr val="F5F5F5"/>
                </a:gs>
                <a:gs pos="100000">
                  <a:srgbClr val="BFBFBF">
                    <a:alpha val="63921"/>
                  </a:srgbClr>
                </a:gs>
              </a:gsLst>
              <a:lin ang="5400012" scaled="0"/>
            </a:gradFill>
            <a:ln>
              <a:noFill/>
            </a:ln>
          </p:spPr>
          <p:txBody>
            <a:bodyPr spcFirstLastPara="1" wrap="square" lIns="68569" tIns="34275" rIns="68569" bIns="34275" anchor="ctr" anchorCtr="0">
              <a:noAutofit/>
            </a:bodyPr>
            <a:lstStyle/>
            <a:p>
              <a:pPr algn="ctr"/>
              <a:endParaRPr sz="1050">
                <a:solidFill>
                  <a:schemeClr val="lt1"/>
                </a:solidFill>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53" name="Google Shape;1114;gc428d55399_0_337" hidden="1">
              <a:extLst>
                <a:ext uri="{FF2B5EF4-FFF2-40B4-BE49-F238E27FC236}">
                  <a16:creationId xmlns:a16="http://schemas.microsoft.com/office/drawing/2014/main" id="{F3FE8B18-A7DA-4FC8-A448-500AC233D971}"/>
                </a:ext>
              </a:extLst>
            </p:cNvPr>
            <p:cNvPicPr preferRelativeResize="0"/>
            <p:nvPr/>
          </p:nvPicPr>
          <p:blipFill rotWithShape="1">
            <a:blip r:embed="rId4" cstate="print">
              <a:alphaModFix/>
              <a:extLst>
                <a:ext uri="{28A0092B-C50C-407E-A947-70E740481C1C}">
                  <a14:useLocalDpi xmlns:a14="http://schemas.microsoft.com/office/drawing/2010/main"/>
                </a:ext>
              </a:extLst>
            </a:blip>
            <a:srcRect/>
            <a:stretch/>
          </p:blipFill>
          <p:spPr>
            <a:xfrm rot="16200000">
              <a:off x="1219758" y="4337168"/>
              <a:ext cx="4461410" cy="337555"/>
            </a:xfrm>
            <a:prstGeom prst="rect">
              <a:avLst/>
            </a:prstGeom>
            <a:noFill/>
            <a:ln>
              <a:noFill/>
            </a:ln>
          </p:spPr>
        </p:pic>
      </p:grpSp>
      <p:sp>
        <p:nvSpPr>
          <p:cNvPr id="4" name="標題 3">
            <a:extLst>
              <a:ext uri="{FF2B5EF4-FFF2-40B4-BE49-F238E27FC236}">
                <a16:creationId xmlns:a16="http://schemas.microsoft.com/office/drawing/2014/main" id="{2EC2F8B2-33A2-45E2-8BFF-1A699FDD03E4}"/>
              </a:ext>
            </a:extLst>
          </p:cNvPr>
          <p:cNvSpPr>
            <a:spLocks noGrp="1"/>
          </p:cNvSpPr>
          <p:nvPr>
            <p:ph type="title"/>
          </p:nvPr>
        </p:nvSpPr>
        <p:spPr/>
        <p:txBody>
          <a:bodyPr>
            <a:noAutofit/>
          </a:bodyPr>
          <a:lstStyle/>
          <a:p>
            <a:r>
              <a:rPr lang="zh-TW" altLang="en-US" dirty="0">
                <a:latin typeface="微軟正黑體"/>
                <a:ea typeface="微軟正黑體"/>
                <a:sym typeface="Arial" panose="020B0604020202020204" pitchFamily="34" charset="0"/>
              </a:rPr>
              <a:t>選購 </a:t>
            </a:r>
            <a:r>
              <a:rPr lang="zh-TW" altLang="en-US" dirty="0">
                <a:latin typeface="+mj-lt"/>
                <a:ea typeface="微軟正黑體"/>
                <a:sym typeface="Arial" panose="020B0604020202020204" pitchFamily="34" charset="0"/>
              </a:rPr>
              <a:t>QNAP</a:t>
            </a:r>
            <a:r>
              <a:rPr lang="zh-TW" altLang="en-US" dirty="0">
                <a:latin typeface="微軟正黑體"/>
                <a:ea typeface="微軟正黑體"/>
                <a:sym typeface="Arial" panose="020B0604020202020204" pitchFamily="34" charset="0"/>
              </a:rPr>
              <a:t> 網路交換器</a:t>
            </a:r>
          </a:p>
        </p:txBody>
      </p:sp>
      <p:sp>
        <p:nvSpPr>
          <p:cNvPr id="16" name="文字方塊 15">
            <a:extLst>
              <a:ext uri="{FF2B5EF4-FFF2-40B4-BE49-F238E27FC236}">
                <a16:creationId xmlns:a16="http://schemas.microsoft.com/office/drawing/2014/main" id="{9AD6E516-4983-5246-A020-18E317A41D5A}"/>
              </a:ext>
            </a:extLst>
          </p:cNvPr>
          <p:cNvSpPr txBox="1"/>
          <p:nvPr/>
        </p:nvSpPr>
        <p:spPr>
          <a:xfrm>
            <a:off x="5309664" y="1349692"/>
            <a:ext cx="2031325" cy="775405"/>
          </a:xfrm>
          <a:prstGeom prst="rect">
            <a:avLst/>
          </a:prstGeom>
          <a:noFill/>
        </p:spPr>
        <p:txBody>
          <a:bodyPr wrap="none" rtlCol="0">
            <a:spAutoFit/>
          </a:bodyPr>
          <a:lstStyle/>
          <a:p>
            <a:pPr>
              <a:lnSpc>
                <a:spcPct val="130000"/>
              </a:lnSpc>
            </a:pPr>
            <a:r>
              <a:rPr lang="zh-TW" altLang="en-US" sz="18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無須更換既有佈線</a:t>
            </a:r>
            <a:endParaRPr lang="en-US" altLang="zh-TW" sz="18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endParaRPr>
          </a:p>
          <a:p>
            <a:pPr>
              <a:lnSpc>
                <a:spcPct val="130000"/>
              </a:lnSpc>
            </a:pPr>
            <a:r>
              <a:rPr lang="zh-TW" altLang="en-US" sz="18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即可升速 </a:t>
            </a:r>
            <a:r>
              <a:rPr lang="en-US" altLang="zh-TW" sz="18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2.5</a:t>
            </a:r>
            <a:r>
              <a:rPr lang="en" altLang="zh-TW" sz="18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GbE</a:t>
            </a:r>
            <a:endParaRPr lang="zh-TW" altLang="en-US" sz="18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endParaRPr>
          </a:p>
        </p:txBody>
      </p:sp>
      <p:graphicFrame>
        <p:nvGraphicFramePr>
          <p:cNvPr id="20" name="Shape 253">
            <a:extLst>
              <a:ext uri="{FF2B5EF4-FFF2-40B4-BE49-F238E27FC236}">
                <a16:creationId xmlns:a16="http://schemas.microsoft.com/office/drawing/2014/main" id="{71BEF758-E246-DE44-AF83-B30DF04391C5}"/>
              </a:ext>
            </a:extLst>
          </p:cNvPr>
          <p:cNvGraphicFramePr/>
          <p:nvPr>
            <p:extLst>
              <p:ext uri="{D42A27DB-BD31-4B8C-83A1-F6EECF244321}">
                <p14:modId xmlns:p14="http://schemas.microsoft.com/office/powerpoint/2010/main" val="330468294"/>
              </p:ext>
            </p:extLst>
          </p:nvPr>
        </p:nvGraphicFramePr>
        <p:xfrm>
          <a:off x="5387070" y="2240964"/>
          <a:ext cx="3184492" cy="1529985"/>
        </p:xfrm>
        <a:graphic>
          <a:graphicData uri="http://schemas.openxmlformats.org/drawingml/2006/table">
            <a:tbl>
              <a:tblPr firstRow="1" bandRow="1">
                <a:effectLst/>
                <a:tableStyleId>{85BE263C-DBD7-4A20-BB59-AAB30ACAA65A}</a:tableStyleId>
              </a:tblPr>
              <a:tblGrid>
                <a:gridCol w="796123">
                  <a:extLst>
                    <a:ext uri="{9D8B030D-6E8A-4147-A177-3AD203B41FA5}">
                      <a16:colId xmlns:a16="http://schemas.microsoft.com/office/drawing/2014/main" val="20000"/>
                    </a:ext>
                  </a:extLst>
                </a:gridCol>
                <a:gridCol w="796123">
                  <a:extLst>
                    <a:ext uri="{9D8B030D-6E8A-4147-A177-3AD203B41FA5}">
                      <a16:colId xmlns:a16="http://schemas.microsoft.com/office/drawing/2014/main" val="20001"/>
                    </a:ext>
                  </a:extLst>
                </a:gridCol>
                <a:gridCol w="796123">
                  <a:extLst>
                    <a:ext uri="{9D8B030D-6E8A-4147-A177-3AD203B41FA5}">
                      <a16:colId xmlns:a16="http://schemas.microsoft.com/office/drawing/2014/main" val="20002"/>
                    </a:ext>
                  </a:extLst>
                </a:gridCol>
                <a:gridCol w="796123">
                  <a:extLst>
                    <a:ext uri="{9D8B030D-6E8A-4147-A177-3AD203B41FA5}">
                      <a16:colId xmlns:a16="http://schemas.microsoft.com/office/drawing/2014/main" val="20003"/>
                    </a:ext>
                  </a:extLst>
                </a:gridCol>
              </a:tblGrid>
              <a:tr h="282525">
                <a:tc>
                  <a:txBody>
                    <a:bodyPr/>
                    <a:lstStyle/>
                    <a:p>
                      <a:pPr marL="0" marR="0" lvl="0" indent="0" algn="l" rtl="0">
                        <a:spcBef>
                          <a:spcPts val="0"/>
                        </a:spcBef>
                        <a:spcAft>
                          <a:spcPts val="0"/>
                        </a:spcAft>
                        <a:buNone/>
                      </a:pPr>
                      <a:endParaRPr sz="14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noFill/>
                  </a:tcPr>
                </a:tc>
                <a:tc>
                  <a:txBody>
                    <a:bodyPr/>
                    <a:lstStyle/>
                    <a:p>
                      <a:pPr marL="0" marR="0" lvl="0" indent="0" algn="ctr" rtl="0">
                        <a:spcBef>
                          <a:spcPts val="0"/>
                        </a:spcBef>
                        <a:spcAft>
                          <a:spcPts val="0"/>
                        </a:spcAft>
                        <a:buNone/>
                      </a:pPr>
                      <a:r>
                        <a:rPr lang="en-US" sz="12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CAT 5e</a:t>
                      </a:r>
                      <a:endParaRPr sz="12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noFill/>
                  </a:tcPr>
                </a:tc>
                <a:tc>
                  <a:txBody>
                    <a:bodyPr/>
                    <a:lstStyle/>
                    <a:p>
                      <a:pPr marL="0" marR="0" lvl="0" indent="0" algn="ctr" rtl="0">
                        <a:spcBef>
                          <a:spcPts val="0"/>
                        </a:spcBef>
                        <a:spcAft>
                          <a:spcPts val="0"/>
                        </a:spcAft>
                        <a:buNone/>
                      </a:pPr>
                      <a:r>
                        <a:rPr lang="en-US" sz="12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CAT 6</a:t>
                      </a:r>
                      <a:endParaRPr sz="12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noFill/>
                  </a:tcPr>
                </a:tc>
                <a:tc>
                  <a:txBody>
                    <a:bodyPr/>
                    <a:lstStyle/>
                    <a:p>
                      <a:pPr marL="0" marR="0" lvl="0" indent="0" algn="ctr" rtl="0">
                        <a:spcBef>
                          <a:spcPts val="0"/>
                        </a:spcBef>
                        <a:spcAft>
                          <a:spcPts val="0"/>
                        </a:spcAft>
                        <a:buNone/>
                      </a:pPr>
                      <a:r>
                        <a:rPr lang="en-US" sz="12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CAT 6A</a:t>
                      </a:r>
                      <a:endParaRPr lang="en-US" altLang="zh-TW" sz="12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noFill/>
                  </a:tcPr>
                </a:tc>
                <a:extLst>
                  <a:ext uri="{0D108BD9-81ED-4DB2-BD59-A6C34878D82A}">
                    <a16:rowId xmlns:a16="http://schemas.microsoft.com/office/drawing/2014/main" val="10000"/>
                  </a:ext>
                </a:extLst>
              </a:tr>
              <a:tr h="192023">
                <a:tc>
                  <a:txBody>
                    <a:bodyPr/>
                    <a:lstStyle/>
                    <a:p>
                      <a:pPr marL="0" marR="0" lvl="0" indent="0" algn="ctr" rtl="0">
                        <a:spcBef>
                          <a:spcPts val="0"/>
                        </a:spcBef>
                        <a:spcAft>
                          <a:spcPts val="0"/>
                        </a:spcAft>
                        <a:buNone/>
                      </a:pPr>
                      <a:r>
                        <a:rPr lang="en-US"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100M</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spcBef>
                          <a:spcPts val="0"/>
                        </a:spcBef>
                        <a:spcAft>
                          <a:spcPts val="0"/>
                        </a:spcAft>
                        <a:buNone/>
                      </a:pPr>
                      <a:r>
                        <a:rPr lang="zh-TW" altLang="en-US"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extLst>
                  <a:ext uri="{0D108BD9-81ED-4DB2-BD59-A6C34878D82A}">
                    <a16:rowId xmlns:a16="http://schemas.microsoft.com/office/drawing/2014/main" val="10001"/>
                  </a:ext>
                </a:extLst>
              </a:tr>
              <a:tr h="192023">
                <a:tc>
                  <a:txBody>
                    <a:bodyPr/>
                    <a:lstStyle/>
                    <a:p>
                      <a:pPr marL="0" marR="0" lvl="0" indent="0" algn="ctr" rtl="0">
                        <a:spcBef>
                          <a:spcPts val="0"/>
                        </a:spcBef>
                        <a:spcAft>
                          <a:spcPts val="0"/>
                        </a:spcAft>
                        <a:buNone/>
                      </a:pPr>
                      <a:r>
                        <a:rPr lang="en-US" sz="1200" b="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1G</a:t>
                      </a:r>
                      <a:endParaRPr sz="1200" b="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tcPr>
                </a:tc>
                <a:tc>
                  <a:txBody>
                    <a:bodyPr/>
                    <a:lstStyle/>
                    <a:p>
                      <a:pPr marL="0" marR="0" lvl="0" indent="0" algn="ctr" rtl="0">
                        <a:spcBef>
                          <a:spcPts val="0"/>
                        </a:spcBef>
                        <a:spcAft>
                          <a:spcPts val="0"/>
                        </a:spcAft>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10002"/>
                  </a:ext>
                </a:extLst>
              </a:tr>
              <a:tr h="192023">
                <a:tc>
                  <a:txBody>
                    <a:bodyPr/>
                    <a:lstStyle/>
                    <a:p>
                      <a:pPr marL="0" marR="0" lvl="0" indent="0" algn="ctr" rtl="0">
                        <a:spcBef>
                          <a:spcPts val="0"/>
                        </a:spcBef>
                        <a:spcAft>
                          <a:spcPts val="0"/>
                        </a:spcAft>
                        <a:buNone/>
                      </a:pPr>
                      <a:r>
                        <a:rPr lang="en-US"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2.5G</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extLst>
                  <a:ext uri="{0D108BD9-81ED-4DB2-BD59-A6C34878D82A}">
                    <a16:rowId xmlns:a16="http://schemas.microsoft.com/office/drawing/2014/main" val="10003"/>
                  </a:ext>
                </a:extLst>
              </a:tr>
              <a:tr h="192023">
                <a:tc>
                  <a:txBody>
                    <a:bodyPr/>
                    <a:lstStyle/>
                    <a:p>
                      <a:pPr marL="0" marR="0" lvl="0" indent="0" algn="ctr" rtl="0">
                        <a:spcBef>
                          <a:spcPts val="0"/>
                        </a:spcBef>
                        <a:spcAft>
                          <a:spcPts val="0"/>
                        </a:spcAft>
                        <a:buNone/>
                      </a:pPr>
                      <a:r>
                        <a:rPr lang="en-US"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5G</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10004"/>
                  </a:ext>
                </a:extLst>
              </a:tr>
              <a:tr h="192023">
                <a:tc>
                  <a:txBody>
                    <a:bodyPr/>
                    <a:lstStyle/>
                    <a:p>
                      <a:pPr marL="0" marR="0" lvl="0" indent="0" algn="ctr" rtl="0">
                        <a:spcBef>
                          <a:spcPts val="0"/>
                        </a:spcBef>
                        <a:spcAft>
                          <a:spcPts val="0"/>
                        </a:spcAft>
                        <a:buNone/>
                      </a:pPr>
                      <a:r>
                        <a:rPr lang="en-US"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10G</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spcBef>
                          <a:spcPts val="0"/>
                        </a:spcBef>
                        <a:spcAft>
                          <a:spcPts val="0"/>
                        </a:spcAft>
                        <a:buNone/>
                      </a:pPr>
                      <a:r>
                        <a:rPr lang="en-US"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X</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r>
                        <a:rPr lang="en-US"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(55m)</a:t>
                      </a:r>
                      <a:endParaRPr sz="1200" b="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tc>
                  <a:txBody>
                    <a:bodyPr/>
                    <a:lstStyle/>
                    <a:p>
                      <a:pPr marL="0" marR="0" lvl="0" indent="0" algn="ctr" rtl="0">
                        <a:lnSpc>
                          <a:spcPct val="100000"/>
                        </a:lnSpc>
                        <a:spcBef>
                          <a:spcPts val="0"/>
                        </a:spcBef>
                        <a:spcAft>
                          <a:spcPts val="0"/>
                        </a:spcAft>
                        <a:buClr>
                          <a:schemeClr val="lt1"/>
                        </a:buClr>
                        <a:buSzPts val="1800"/>
                        <a:buFont typeface="Corbel"/>
                        <a:buNone/>
                      </a:pPr>
                      <a:r>
                        <a:rPr lang="zh-TW" sz="1200" b="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sz="1200" b="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a:txBody>
                  <a:tcPr marL="66612" marR="66612" marT="33306" marB="33306" anchor="ctr">
                    <a:lnL w="3175" cap="flat" cmpd="sng" algn="ctr">
                      <a:solidFill>
                        <a:schemeClr val="accent2"/>
                      </a:solidFill>
                      <a:prstDash val="solid"/>
                      <a:round/>
                      <a:headEnd type="none" w="med" len="med"/>
                      <a:tailEnd type="none" w="med" len="med"/>
                    </a:lnL>
                    <a:lnR w="3175" cap="flat" cmpd="sng" algn="ctr">
                      <a:solidFill>
                        <a:schemeClr val="accent2"/>
                      </a:solidFill>
                      <a:prstDash val="solid"/>
                      <a:round/>
                      <a:headEnd type="none" w="med" len="med"/>
                      <a:tailEnd type="none" w="med" len="med"/>
                    </a:lnR>
                    <a:lnT w="3175" cap="flat" cmpd="sng" algn="ctr">
                      <a:solidFill>
                        <a:schemeClr val="accent2"/>
                      </a:solidFill>
                      <a:prstDash val="solid"/>
                      <a:round/>
                      <a:headEnd type="none" w="med" len="med"/>
                      <a:tailEnd type="none" w="med" len="med"/>
                    </a:lnT>
                    <a:lnB w="3175" cap="flat" cmpd="sng" algn="ctr">
                      <a:solidFill>
                        <a:schemeClr val="accent2"/>
                      </a:solidFill>
                      <a:prstDash val="solid"/>
                      <a:round/>
                      <a:headEnd type="none" w="med" len="med"/>
                      <a:tailEnd type="none" w="med" len="med"/>
                    </a:lnB>
                    <a:solidFill>
                      <a:srgbClr val="FDFDFD">
                        <a:alpha val="14118"/>
                      </a:srgbClr>
                    </a:solidFill>
                  </a:tcPr>
                </a:tc>
                <a:extLst>
                  <a:ext uri="{0D108BD9-81ED-4DB2-BD59-A6C34878D82A}">
                    <a16:rowId xmlns:a16="http://schemas.microsoft.com/office/drawing/2014/main" val="10005"/>
                  </a:ext>
                </a:extLst>
              </a:tr>
            </a:tbl>
          </a:graphicData>
        </a:graphic>
      </p:graphicFrame>
      <p:pic>
        <p:nvPicPr>
          <p:cNvPr id="28" name="Picture 2" descr="C:\Users\user\Desktop\21_PPT對稿QNAP AQC107 10G網卡\29384737_xxl.png">
            <a:extLst>
              <a:ext uri="{FF2B5EF4-FFF2-40B4-BE49-F238E27FC236}">
                <a16:creationId xmlns:a16="http://schemas.microsoft.com/office/drawing/2014/main" id="{ACEDA30A-03F9-E543-8797-EAB00FF36180}"/>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7323967" y="3769637"/>
            <a:ext cx="1987372" cy="1840860"/>
          </a:xfrm>
          <a:prstGeom prst="rect">
            <a:avLst/>
          </a:prstGeom>
          <a:ln>
            <a:noFill/>
          </a:ln>
          <a:effectLst>
            <a:outerShdw blurRad="431800" dist="368300" dir="5760000" algn="tl" rotWithShape="0">
              <a:prstClr val="black">
                <a:alpha val="40000"/>
              </a:prstClr>
            </a:outerShdw>
          </a:effectLst>
        </p:spPr>
      </p:pic>
      <p:sp>
        <p:nvSpPr>
          <p:cNvPr id="25" name="文字方塊 24">
            <a:extLst>
              <a:ext uri="{FF2B5EF4-FFF2-40B4-BE49-F238E27FC236}">
                <a16:creationId xmlns:a16="http://schemas.microsoft.com/office/drawing/2014/main" id="{4EFECE1E-208A-1744-A6D3-6BB8230DEFE8}"/>
              </a:ext>
            </a:extLst>
          </p:cNvPr>
          <p:cNvSpPr txBox="1"/>
          <p:nvPr/>
        </p:nvSpPr>
        <p:spPr>
          <a:xfrm>
            <a:off x="3054357" y="3229680"/>
            <a:ext cx="1867819" cy="276999"/>
          </a:xfrm>
          <a:prstGeom prst="rect">
            <a:avLst/>
          </a:prstGeom>
          <a:noFill/>
        </p:spPr>
        <p:txBody>
          <a:bodyPr wrap="none" rtlCol="0">
            <a:spAutoFit/>
          </a:bodyPr>
          <a:lstStyle/>
          <a:p>
            <a:r>
              <a:rPr lang="en-US" altLang="zh-TW" sz="12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QSW-308-1C</a:t>
            </a:r>
            <a:r>
              <a:rPr lang="en-US" altLang="zh-TW"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無網管型</a:t>
            </a:r>
            <a:r>
              <a:rPr lang="en-US" altLang="zh-TW"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lang="zh-TW" altLang="en-US"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1" name="文字方塊 30">
            <a:extLst>
              <a:ext uri="{FF2B5EF4-FFF2-40B4-BE49-F238E27FC236}">
                <a16:creationId xmlns:a16="http://schemas.microsoft.com/office/drawing/2014/main" id="{21E9DF6E-F2DE-214E-BAB8-2293966D3352}"/>
              </a:ext>
            </a:extLst>
          </p:cNvPr>
          <p:cNvSpPr txBox="1"/>
          <p:nvPr/>
        </p:nvSpPr>
        <p:spPr>
          <a:xfrm>
            <a:off x="583222" y="3229575"/>
            <a:ext cx="1952779" cy="276999"/>
          </a:xfrm>
          <a:prstGeom prst="rect">
            <a:avLst/>
          </a:prstGeom>
          <a:noFill/>
        </p:spPr>
        <p:txBody>
          <a:bodyPr wrap="none" rtlCol="0">
            <a:spAutoFit/>
          </a:bodyPr>
          <a:lstStyle/>
          <a:p>
            <a:r>
              <a:rPr lang="en-US" altLang="zh-TW" sz="12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QSW-1208-8C</a:t>
            </a:r>
            <a:r>
              <a:rPr lang="en-US" altLang="zh-TW"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無網管型</a:t>
            </a:r>
            <a:r>
              <a:rPr lang="en-US" altLang="zh-TW"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2" name="文字方塊 31">
            <a:extLst>
              <a:ext uri="{FF2B5EF4-FFF2-40B4-BE49-F238E27FC236}">
                <a16:creationId xmlns:a16="http://schemas.microsoft.com/office/drawing/2014/main" id="{58CBE206-AA6D-0844-9C78-657AC29204D2}"/>
              </a:ext>
            </a:extLst>
          </p:cNvPr>
          <p:cNvSpPr txBox="1"/>
          <p:nvPr/>
        </p:nvSpPr>
        <p:spPr>
          <a:xfrm>
            <a:off x="3378200" y="3443067"/>
            <a:ext cx="1200970" cy="415498"/>
          </a:xfrm>
          <a:prstGeom prst="rect">
            <a:avLst/>
          </a:prstGeom>
          <a:noFill/>
        </p:spPr>
        <p:txBody>
          <a:bodyPr wrap="none" rtlCol="0">
            <a:spAutoFit/>
          </a:bodyPr>
          <a:lstStyle/>
          <a:p>
            <a:r>
              <a:rPr lang="en-US" altLang="zh-TW"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 x 10G/5G/2.5G</a:t>
            </a:r>
          </a:p>
          <a:p>
            <a:r>
              <a:rPr lang="en-US" altLang="zh-TW"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RJ45 Multi-Gig</a:t>
            </a:r>
            <a:endParaRPr lang="zh-TW" altLang="en-US"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3" name="文字方塊 32">
            <a:extLst>
              <a:ext uri="{FF2B5EF4-FFF2-40B4-BE49-F238E27FC236}">
                <a16:creationId xmlns:a16="http://schemas.microsoft.com/office/drawing/2014/main" id="{05AEEC05-B49D-C149-A7C7-B1559D7FE4DE}"/>
              </a:ext>
            </a:extLst>
          </p:cNvPr>
          <p:cNvSpPr txBox="1"/>
          <p:nvPr/>
        </p:nvSpPr>
        <p:spPr>
          <a:xfrm>
            <a:off x="851824" y="3443067"/>
            <a:ext cx="1200970" cy="415498"/>
          </a:xfrm>
          <a:prstGeom prst="rect">
            <a:avLst/>
          </a:prstGeom>
          <a:noFill/>
        </p:spPr>
        <p:txBody>
          <a:bodyPr wrap="none" rtlCol="0">
            <a:spAutoFit/>
          </a:bodyPr>
          <a:lstStyle/>
          <a:p>
            <a:r>
              <a:rPr lang="en-US" altLang="zh-TW"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8 x 10G/5G/2.5G</a:t>
            </a:r>
          </a:p>
          <a:p>
            <a:r>
              <a:rPr lang="en-US" altLang="zh-TW"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RJ45 Multi-Gig</a:t>
            </a:r>
            <a:endParaRPr lang="zh-TW" altLang="en-US"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6" name="文字方塊 35">
            <a:extLst>
              <a:ext uri="{FF2B5EF4-FFF2-40B4-BE49-F238E27FC236}">
                <a16:creationId xmlns:a16="http://schemas.microsoft.com/office/drawing/2014/main" id="{6EF3DEEC-3197-AF44-B300-658795AE0B74}"/>
              </a:ext>
            </a:extLst>
          </p:cNvPr>
          <p:cNvSpPr txBox="1"/>
          <p:nvPr/>
        </p:nvSpPr>
        <p:spPr>
          <a:xfrm>
            <a:off x="653038" y="4376628"/>
            <a:ext cx="1842171" cy="276999"/>
          </a:xfrm>
          <a:prstGeom prst="rect">
            <a:avLst/>
          </a:prstGeom>
          <a:noFill/>
        </p:spPr>
        <p:txBody>
          <a:bodyPr wrap="none" rtlCol="0">
            <a:spAutoFit/>
          </a:bodyPr>
          <a:lstStyle/>
          <a:p>
            <a:r>
              <a:rPr lang="en-US" altLang="zh-TW" sz="12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QSW-M408-4C</a:t>
            </a:r>
            <a:r>
              <a:rPr lang="en-US" altLang="zh-TW"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網管型</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lang="zh-TW" altLang="en-US"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7" name="文字方塊 36">
            <a:extLst>
              <a:ext uri="{FF2B5EF4-FFF2-40B4-BE49-F238E27FC236}">
                <a16:creationId xmlns:a16="http://schemas.microsoft.com/office/drawing/2014/main" id="{88C4A5EA-9202-7E42-97AB-E1C166483D67}"/>
              </a:ext>
            </a:extLst>
          </p:cNvPr>
          <p:cNvSpPr txBox="1"/>
          <p:nvPr/>
        </p:nvSpPr>
        <p:spPr>
          <a:xfrm>
            <a:off x="920547" y="4577591"/>
            <a:ext cx="1200970" cy="415498"/>
          </a:xfrm>
          <a:prstGeom prst="rect">
            <a:avLst/>
          </a:prstGeom>
          <a:noFill/>
        </p:spPr>
        <p:txBody>
          <a:bodyPr wrap="none" rtlCol="0">
            <a:spAutoFit/>
          </a:bodyPr>
          <a:lstStyle/>
          <a:p>
            <a:r>
              <a:rPr lang="en-US" altLang="zh-TW"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4 x 10G/5G/2.5G</a:t>
            </a:r>
          </a:p>
          <a:p>
            <a:r>
              <a:rPr lang="en-US" altLang="zh-TW"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RJ45 Multi-Gig</a:t>
            </a:r>
            <a:endParaRPr lang="zh-TW" altLang="en-US"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38" name="文字方塊 37">
            <a:extLst>
              <a:ext uri="{FF2B5EF4-FFF2-40B4-BE49-F238E27FC236}">
                <a16:creationId xmlns:a16="http://schemas.microsoft.com/office/drawing/2014/main" id="{9987836F-8016-6F4A-9ACA-CAC4790B62B8}"/>
              </a:ext>
            </a:extLst>
          </p:cNvPr>
          <p:cNvSpPr txBox="1"/>
          <p:nvPr/>
        </p:nvSpPr>
        <p:spPr>
          <a:xfrm>
            <a:off x="2813876" y="4325413"/>
            <a:ext cx="2499402" cy="276999"/>
          </a:xfrm>
          <a:prstGeom prst="rect">
            <a:avLst/>
          </a:prstGeom>
          <a:noFill/>
        </p:spPr>
        <p:txBody>
          <a:bodyPr wrap="square" lIns="91440" tIns="45720" rIns="91440" bIns="45720" rtlCol="0" anchor="t">
            <a:spAutoFit/>
          </a:bodyPr>
          <a:lstStyle/>
          <a:p>
            <a:r>
              <a:rPr lang="en-US" altLang="zh-TW" sz="12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QSW-M2108R-2C</a:t>
            </a:r>
            <a:r>
              <a:rPr lang="en-US" altLang="zh-TW" sz="1200" b="1" dirty="0">
                <a:solidFill>
                  <a:schemeClr val="accent6"/>
                </a:solidFill>
                <a:ea typeface="微軟正黑體"/>
                <a:cs typeface="+mn-ea"/>
                <a:sym typeface="Arial" panose="020B0604020202020204" pitchFamily="34" charset="0"/>
              </a:rPr>
              <a:t> (</a:t>
            </a:r>
            <a:r>
              <a:rPr lang="zh-TW" altLang="en-US" sz="1200" dirty="0">
                <a:solidFill>
                  <a:schemeClr val="accent6"/>
                </a:solidFill>
                <a:ea typeface="微軟正黑體"/>
                <a:cs typeface="+mn-ea"/>
                <a:sym typeface="Arial" panose="020B0604020202020204" pitchFamily="34" charset="0"/>
              </a:rPr>
              <a:t>網管半機架型</a:t>
            </a:r>
            <a:r>
              <a:rPr lang="en-US" altLang="zh-TW" sz="1200" dirty="0">
                <a:solidFill>
                  <a:schemeClr val="accent6"/>
                </a:solidFill>
                <a:ea typeface="微軟正黑體"/>
                <a:cs typeface="+mn-ea"/>
                <a:sym typeface="Arial" panose="020B0604020202020204" pitchFamily="34" charset="0"/>
              </a:rPr>
              <a:t>)</a:t>
            </a:r>
            <a:endParaRPr lang="zh-TW" altLang="en-US" sz="1200" b="1" dirty="0">
              <a:solidFill>
                <a:schemeClr val="accent6"/>
              </a:solidFill>
              <a:ea typeface="微軟正黑體"/>
              <a:cs typeface="+mn-ea"/>
            </a:endParaRPr>
          </a:p>
        </p:txBody>
      </p:sp>
      <p:sp>
        <p:nvSpPr>
          <p:cNvPr id="39" name="文字方塊 38">
            <a:extLst>
              <a:ext uri="{FF2B5EF4-FFF2-40B4-BE49-F238E27FC236}">
                <a16:creationId xmlns:a16="http://schemas.microsoft.com/office/drawing/2014/main" id="{0D45425A-23D6-7245-B089-E16F9638A71A}"/>
              </a:ext>
            </a:extLst>
          </p:cNvPr>
          <p:cNvSpPr txBox="1"/>
          <p:nvPr/>
        </p:nvSpPr>
        <p:spPr>
          <a:xfrm>
            <a:off x="3380920" y="4592421"/>
            <a:ext cx="1298017" cy="415498"/>
          </a:xfrm>
          <a:prstGeom prst="rect">
            <a:avLst/>
          </a:prstGeom>
          <a:noFill/>
        </p:spPr>
        <p:txBody>
          <a:bodyPr wrap="square" rtlCol="0">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 x 10G/5G/2.5G</a:t>
            </a:r>
          </a:p>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RJ45 Multi-Gig</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 name="矩形: 圓角 4">
            <a:extLst>
              <a:ext uri="{FF2B5EF4-FFF2-40B4-BE49-F238E27FC236}">
                <a16:creationId xmlns:a16="http://schemas.microsoft.com/office/drawing/2014/main" id="{4E9337C5-09F1-45DA-B6D5-DC7573B5DD40}"/>
              </a:ext>
            </a:extLst>
          </p:cNvPr>
          <p:cNvSpPr/>
          <p:nvPr/>
        </p:nvSpPr>
        <p:spPr>
          <a:xfrm>
            <a:off x="3522820" y="2125851"/>
            <a:ext cx="1482518" cy="256436"/>
          </a:xfrm>
          <a:prstGeom prst="roundRect">
            <a:avLst>
              <a:gd name="adj" fmla="val 50000"/>
            </a:avLst>
          </a:prstGeom>
          <a:noFill/>
          <a:ln w="19050">
            <a:solidFill>
              <a:srgbClr val="80F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zh-CN" altLang="en-US" sz="12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無風扇與金屬外殼</a:t>
            </a:r>
            <a:endParaRPr lang="en-US" altLang="zh-TW" sz="12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5" name="文字方塊 64">
            <a:extLst>
              <a:ext uri="{FF2B5EF4-FFF2-40B4-BE49-F238E27FC236}">
                <a16:creationId xmlns:a16="http://schemas.microsoft.com/office/drawing/2014/main" id="{B27539D7-D7D0-4D35-AC62-54E3A633D7C3}"/>
              </a:ext>
            </a:extLst>
          </p:cNvPr>
          <p:cNvSpPr txBox="1"/>
          <p:nvPr/>
        </p:nvSpPr>
        <p:spPr>
          <a:xfrm>
            <a:off x="1034178" y="1578737"/>
            <a:ext cx="1936749" cy="276999"/>
          </a:xfrm>
          <a:prstGeom prst="rect">
            <a:avLst/>
          </a:prstGeom>
          <a:noFill/>
        </p:spPr>
        <p:txBody>
          <a:bodyPr wrap="none" rtlCol="0">
            <a:spAutoFit/>
          </a:bodyPr>
          <a:lstStyle/>
          <a:p>
            <a:r>
              <a:rPr lang="en-US" altLang="zh-TW" sz="12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QSW-1108-8T</a:t>
            </a:r>
            <a:r>
              <a:rPr lang="en-US" altLang="zh-TW"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r>
              <a:rPr lang="zh-CN"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無</a:t>
            </a:r>
            <a:r>
              <a:rPr lang="zh-TW" altLang="en-US"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網管型</a:t>
            </a:r>
            <a:r>
              <a:rPr lang="en-US" altLang="zh-TW" sz="12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t>
            </a:r>
            <a:endParaRPr lang="zh-TW" altLang="en-US" sz="12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6" name="文字方塊 65">
            <a:extLst>
              <a:ext uri="{FF2B5EF4-FFF2-40B4-BE49-F238E27FC236}">
                <a16:creationId xmlns:a16="http://schemas.microsoft.com/office/drawing/2014/main" id="{AEE6A2E1-67BB-4BEA-A706-7F8182BF41AB}"/>
              </a:ext>
            </a:extLst>
          </p:cNvPr>
          <p:cNvSpPr txBox="1"/>
          <p:nvPr/>
        </p:nvSpPr>
        <p:spPr>
          <a:xfrm>
            <a:off x="3524129" y="1626156"/>
            <a:ext cx="1077539" cy="415498"/>
          </a:xfrm>
          <a:prstGeom prst="rect">
            <a:avLst/>
          </a:prstGeom>
          <a:noFill/>
        </p:spPr>
        <p:txBody>
          <a:bodyPr wrap="none" rtlCol="0">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8 x 2.5G</a:t>
            </a:r>
          </a:p>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RJ45 Multi-Gig</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43" name="圖片 42">
            <a:extLst>
              <a:ext uri="{FF2B5EF4-FFF2-40B4-BE49-F238E27FC236}">
                <a16:creationId xmlns:a16="http://schemas.microsoft.com/office/drawing/2014/main" id="{9CB487DB-40BB-448D-9A27-05752D01161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flipV="1">
            <a:off x="409063" y="3025125"/>
            <a:ext cx="2295260" cy="262938"/>
          </a:xfrm>
          <a:prstGeom prst="rect">
            <a:avLst/>
          </a:prstGeom>
        </p:spPr>
      </p:pic>
      <p:pic>
        <p:nvPicPr>
          <p:cNvPr id="47" name="圖片 46">
            <a:extLst>
              <a:ext uri="{FF2B5EF4-FFF2-40B4-BE49-F238E27FC236}">
                <a16:creationId xmlns:a16="http://schemas.microsoft.com/office/drawing/2014/main" id="{40AC4D5C-A1E4-4489-AECF-C5C78118A5D5}"/>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flipV="1">
            <a:off x="2963760" y="3031132"/>
            <a:ext cx="2027362" cy="262938"/>
          </a:xfrm>
          <a:prstGeom prst="rect">
            <a:avLst/>
          </a:prstGeom>
        </p:spPr>
      </p:pic>
      <p:pic>
        <p:nvPicPr>
          <p:cNvPr id="44" name="圖片 43" descr="一張含有 電子用品, 黑色, 電腦, 時鐘 的圖片&#10;&#10;自動產生的描述">
            <a:extLst>
              <a:ext uri="{FF2B5EF4-FFF2-40B4-BE49-F238E27FC236}">
                <a16:creationId xmlns:a16="http://schemas.microsoft.com/office/drawing/2014/main" id="{DD7DB792-9635-6A45-8892-C92318091181}"/>
              </a:ext>
            </a:extLst>
          </p:cNvPr>
          <p:cNvPicPr>
            <a:picLocks noChangeAspect="1"/>
          </p:cNvPicPr>
          <p:nvPr/>
        </p:nvPicPr>
        <p:blipFill rotWithShape="1">
          <a:blip r:embed="rId7" cstate="hqprint">
            <a:extLst>
              <a:ext uri="{28A0092B-C50C-407E-A947-70E740481C1C}">
                <a14:useLocalDpi xmlns:a14="http://schemas.microsoft.com/office/drawing/2010/main" val="0"/>
              </a:ext>
            </a:extLst>
          </a:blip>
          <a:srcRect t="30691" b="25947"/>
          <a:stretch/>
        </p:blipFill>
        <p:spPr>
          <a:xfrm>
            <a:off x="668500" y="2714553"/>
            <a:ext cx="1900061" cy="515022"/>
          </a:xfrm>
          <a:prstGeom prst="rect">
            <a:avLst/>
          </a:prstGeom>
        </p:spPr>
      </p:pic>
      <p:pic>
        <p:nvPicPr>
          <p:cNvPr id="45" name="圖片 44">
            <a:extLst>
              <a:ext uri="{FF2B5EF4-FFF2-40B4-BE49-F238E27FC236}">
                <a16:creationId xmlns:a16="http://schemas.microsoft.com/office/drawing/2014/main" id="{B74A74CD-4E0C-0047-B97C-EB4C560FDB88}"/>
              </a:ext>
            </a:extLst>
          </p:cNvPr>
          <p:cNvPicPr>
            <a:picLocks noChangeAspect="1"/>
          </p:cNvPicPr>
          <p:nvPr/>
        </p:nvPicPr>
        <p:blipFill rotWithShape="1">
          <a:blip r:embed="rId8" cstate="hqprint">
            <a:extLst>
              <a:ext uri="{28A0092B-C50C-407E-A947-70E740481C1C}">
                <a14:useLocalDpi xmlns:a14="http://schemas.microsoft.com/office/drawing/2010/main" val="0"/>
              </a:ext>
            </a:extLst>
          </a:blip>
          <a:srcRect t="33119" b="33148"/>
          <a:stretch/>
        </p:blipFill>
        <p:spPr>
          <a:xfrm>
            <a:off x="3178644" y="2812367"/>
            <a:ext cx="1665682" cy="351230"/>
          </a:xfrm>
          <a:prstGeom prst="rect">
            <a:avLst/>
          </a:prstGeom>
        </p:spPr>
      </p:pic>
      <p:pic>
        <p:nvPicPr>
          <p:cNvPr id="49" name="圖片 48">
            <a:extLst>
              <a:ext uri="{FF2B5EF4-FFF2-40B4-BE49-F238E27FC236}">
                <a16:creationId xmlns:a16="http://schemas.microsoft.com/office/drawing/2014/main" id="{7F389DC4-3CF8-4E82-8C7A-C3132DF1DFE6}"/>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flipV="1">
            <a:off x="547785" y="4193392"/>
            <a:ext cx="2027362" cy="262938"/>
          </a:xfrm>
          <a:prstGeom prst="rect">
            <a:avLst/>
          </a:prstGeom>
        </p:spPr>
      </p:pic>
      <p:pic>
        <p:nvPicPr>
          <p:cNvPr id="34" name="圖片 33">
            <a:extLst>
              <a:ext uri="{FF2B5EF4-FFF2-40B4-BE49-F238E27FC236}">
                <a16:creationId xmlns:a16="http://schemas.microsoft.com/office/drawing/2014/main" id="{E37C6709-39C4-C947-A622-E52DACD9B721}"/>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700358" y="3878040"/>
            <a:ext cx="1685796" cy="521999"/>
          </a:xfrm>
          <a:prstGeom prst="rect">
            <a:avLst/>
          </a:prstGeom>
        </p:spPr>
      </p:pic>
      <p:pic>
        <p:nvPicPr>
          <p:cNvPr id="60" name="圖片 59">
            <a:extLst>
              <a:ext uri="{FF2B5EF4-FFF2-40B4-BE49-F238E27FC236}">
                <a16:creationId xmlns:a16="http://schemas.microsoft.com/office/drawing/2014/main" id="{DE32A796-E02F-4F47-8177-3578E58B7B9B}"/>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flipV="1">
            <a:off x="597833" y="2158883"/>
            <a:ext cx="3013727" cy="314022"/>
          </a:xfrm>
          <a:prstGeom prst="rect">
            <a:avLst/>
          </a:prstGeom>
        </p:spPr>
      </p:pic>
      <p:pic>
        <p:nvPicPr>
          <p:cNvPr id="7" name="圖片 6">
            <a:extLst>
              <a:ext uri="{FF2B5EF4-FFF2-40B4-BE49-F238E27FC236}">
                <a16:creationId xmlns:a16="http://schemas.microsoft.com/office/drawing/2014/main" id="{FA6012D1-8D13-4F72-BE61-3D41BBEAEB1E}"/>
              </a:ext>
            </a:extLst>
          </p:cNvPr>
          <p:cNvPicPr>
            <a:picLocks noChangeAspect="1"/>
          </p:cNvPicPr>
          <p:nvPr/>
        </p:nvPicPr>
        <p:blipFill rotWithShape="1">
          <a:blip r:embed="rId10"/>
          <a:srcRect t="33120" b="33120"/>
          <a:stretch/>
        </p:blipFill>
        <p:spPr>
          <a:xfrm>
            <a:off x="583222" y="1872252"/>
            <a:ext cx="2905072" cy="612966"/>
          </a:xfrm>
          <a:prstGeom prst="rect">
            <a:avLst/>
          </a:prstGeom>
        </p:spPr>
      </p:pic>
    </p:spTree>
    <p:extLst>
      <p:ext uri="{BB962C8B-B14F-4D97-AF65-F5344CB8AC3E}">
        <p14:creationId xmlns:p14="http://schemas.microsoft.com/office/powerpoint/2010/main" val="2493478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hape 528">
            <a:extLst>
              <a:ext uri="{FF2B5EF4-FFF2-40B4-BE49-F238E27FC236}">
                <a16:creationId xmlns:a16="http://schemas.microsoft.com/office/drawing/2014/main" id="{0846A105-C18C-40D6-B70A-97A385865522}"/>
              </a:ext>
            </a:extLst>
          </p:cNvPr>
          <p:cNvSpPr/>
          <p:nvPr/>
        </p:nvSpPr>
        <p:spPr>
          <a:xfrm flipH="1">
            <a:off x="313550" y="1065162"/>
            <a:ext cx="6319946" cy="4078338"/>
          </a:xfrm>
          <a:prstGeom prst="round2SameRect">
            <a:avLst>
              <a:gd name="adj1" fmla="val 3594"/>
              <a:gd name="adj2" fmla="val 0"/>
            </a:avLst>
          </a:prstGeom>
          <a:solidFill>
            <a:schemeClr val="accent6">
              <a:lumMod val="95000"/>
              <a:alpha val="50000"/>
            </a:schemeClr>
          </a:solidFill>
          <a:ln w="12700">
            <a:noFill/>
          </a:ln>
          <a:effectLst>
            <a:outerShdw blurRad="241300" dist="190500" dir="2700000" algn="tl" rotWithShape="0">
              <a:prstClr val="black">
                <a:alpha val="14000"/>
              </a:prstClr>
            </a:outerShdw>
          </a:effectLst>
        </p:spPr>
        <p:txBody>
          <a:bodyPr wrap="square" lIns="91425" tIns="45700" rIns="91425" bIns="45700" anchor="ctr" anchorCtr="0">
            <a:noAutofit/>
          </a:bodyPr>
          <a:lstStyle/>
          <a:p>
            <a:pPr algn="ctr">
              <a:buClr>
                <a:srgbClr val="000000"/>
              </a:buClr>
            </a:pPr>
            <a:endParaRPr sz="1800">
              <a:solidFill>
                <a:schemeClr val="lt1"/>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2" name="標題 1">
            <a:extLst>
              <a:ext uri="{FF2B5EF4-FFF2-40B4-BE49-F238E27FC236}">
                <a16:creationId xmlns:a16="http://schemas.microsoft.com/office/drawing/2014/main" id="{BDAFE242-E9B7-4B83-9D96-E0B0410432BD}"/>
              </a:ext>
            </a:extLst>
          </p:cNvPr>
          <p:cNvSpPr>
            <a:spLocks noGrp="1"/>
          </p:cNvSpPr>
          <p:nvPr>
            <p:ph type="title"/>
          </p:nvPr>
        </p:nvSpPr>
        <p:spPr/>
        <p:txBody>
          <a:bodyPr>
            <a:normAutofit/>
          </a:bodyPr>
          <a:lstStyle/>
          <a:p>
            <a:r>
              <a:rPr lang="en-US" altLang="zh-TW" sz="3000" dirty="0">
                <a:latin typeface="Arial"/>
                <a:ea typeface="微軟正黑體"/>
                <a:cs typeface="+mn-ea"/>
                <a:sym typeface="Arial" panose="020B0604020202020204" pitchFamily="34" charset="0"/>
              </a:rPr>
              <a:t>TS-AI642</a:t>
            </a:r>
            <a:r>
              <a:rPr lang="zh-TW" altLang="en-US" sz="3000" dirty="0">
                <a:latin typeface="Arial"/>
                <a:ea typeface="微軟正黑體"/>
                <a:cs typeface="+mn-ea"/>
                <a:sym typeface="Arial" panose="020B0604020202020204" pitchFamily="34" charset="0"/>
              </a:rPr>
              <a:t> 可選購 </a:t>
            </a:r>
            <a:r>
              <a:rPr lang="en-US" altLang="zh-TW" sz="3000" dirty="0">
                <a:latin typeface="Arial"/>
                <a:ea typeface="微軟正黑體"/>
                <a:cs typeface="+mn-ea"/>
                <a:sym typeface="Arial" panose="020B0604020202020204" pitchFamily="34" charset="0"/>
              </a:rPr>
              <a:t>JBOD &amp; RAID </a:t>
            </a:r>
            <a:r>
              <a:rPr lang="zh-TW" altLang="en-US" sz="3000" dirty="0">
                <a:latin typeface="Arial"/>
                <a:ea typeface="微軟正黑體"/>
                <a:cs typeface="+mn-ea"/>
                <a:sym typeface="Arial" panose="020B0604020202020204" pitchFamily="34" charset="0"/>
              </a:rPr>
              <a:t>儲存擴充設備</a:t>
            </a:r>
          </a:p>
        </p:txBody>
      </p:sp>
      <p:pic>
        <p:nvPicPr>
          <p:cNvPr id="1026" name="Picture 2">
            <a:extLst>
              <a:ext uri="{FF2B5EF4-FFF2-40B4-BE49-F238E27FC236}">
                <a16:creationId xmlns:a16="http://schemas.microsoft.com/office/drawing/2014/main" id="{9C79886C-5E9F-486F-9525-C8BFD92FCD84}"/>
              </a:ext>
            </a:extLst>
          </p:cNvPr>
          <p:cNvPicPr>
            <a:picLocks noChangeAspect="1" noChangeArrowheads="1"/>
          </p:cNvPicPr>
          <p:nvPr/>
        </p:nvPicPr>
        <p:blipFill>
          <a:blip r:embed="rId3"/>
          <a:srcRect t="30080" b="30080"/>
          <a:stretch/>
        </p:blipFill>
        <p:spPr bwMode="auto">
          <a:xfrm>
            <a:off x="4453987" y="1413323"/>
            <a:ext cx="2039118" cy="507832"/>
          </a:xfrm>
          <a:prstGeom prst="roundRect">
            <a:avLst>
              <a:gd name="adj" fmla="val 0"/>
            </a:avLst>
          </a:prstGeom>
          <a:ln>
            <a:noFill/>
          </a:ln>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8" name="圖片 17" descr="一張含有 室內, 電子用品, 黑色 的圖片&#10;&#10;自動產生的描述">
            <a:extLst>
              <a:ext uri="{FF2B5EF4-FFF2-40B4-BE49-F238E27FC236}">
                <a16:creationId xmlns:a16="http://schemas.microsoft.com/office/drawing/2014/main" id="{0B4F872B-BFE4-4BB6-81CB-9D886F2AA7EC}"/>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551480" y="2352426"/>
            <a:ext cx="1083319" cy="677075"/>
          </a:xfrm>
          <a:prstGeom prst="rect">
            <a:avLst/>
          </a:prstGeom>
        </p:spPr>
      </p:pic>
      <p:pic>
        <p:nvPicPr>
          <p:cNvPr id="25" name="圖片 24" descr="一張含有 黑色, 電子用品 的圖片&#10;&#10;自動產生的描述">
            <a:extLst>
              <a:ext uri="{FF2B5EF4-FFF2-40B4-BE49-F238E27FC236}">
                <a16:creationId xmlns:a16="http://schemas.microsoft.com/office/drawing/2014/main" id="{BDA8F57C-35F8-42F3-BF6A-BE2147813430}"/>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05559" y="2409345"/>
            <a:ext cx="1045923" cy="653702"/>
          </a:xfrm>
          <a:prstGeom prst="rect">
            <a:avLst/>
          </a:prstGeom>
        </p:spPr>
      </p:pic>
      <p:pic>
        <p:nvPicPr>
          <p:cNvPr id="28" name="圖片 27">
            <a:extLst>
              <a:ext uri="{FF2B5EF4-FFF2-40B4-BE49-F238E27FC236}">
                <a16:creationId xmlns:a16="http://schemas.microsoft.com/office/drawing/2014/main" id="{16277467-4746-40A6-8A19-FA2144074332}"/>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4502451" y="2675807"/>
            <a:ext cx="1791920" cy="332627"/>
          </a:xfrm>
          <a:prstGeom prst="rect">
            <a:avLst/>
          </a:prstGeom>
        </p:spPr>
      </p:pic>
      <p:pic>
        <p:nvPicPr>
          <p:cNvPr id="30" name="圖片 29" descr="一張含有 文字, 室內, 電子用品, 電腦 的圖片&#10;&#10;自動產生的描述">
            <a:extLst>
              <a:ext uri="{FF2B5EF4-FFF2-40B4-BE49-F238E27FC236}">
                <a16:creationId xmlns:a16="http://schemas.microsoft.com/office/drawing/2014/main" id="{C9A57619-1B8D-4899-BA4D-56AE9C37029A}"/>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62305" y="1174173"/>
            <a:ext cx="1303575" cy="814735"/>
          </a:xfrm>
          <a:prstGeom prst="rect">
            <a:avLst/>
          </a:prstGeom>
        </p:spPr>
      </p:pic>
      <p:graphicFrame>
        <p:nvGraphicFramePr>
          <p:cNvPr id="3" name="表格 3">
            <a:extLst>
              <a:ext uri="{FF2B5EF4-FFF2-40B4-BE49-F238E27FC236}">
                <a16:creationId xmlns:a16="http://schemas.microsoft.com/office/drawing/2014/main" id="{40EA2A6F-8918-4B76-96D4-4763C25CCA1E}"/>
              </a:ext>
            </a:extLst>
          </p:cNvPr>
          <p:cNvGraphicFramePr>
            <a:graphicFrameLocks noGrp="1"/>
          </p:cNvGraphicFramePr>
          <p:nvPr>
            <p:extLst>
              <p:ext uri="{D42A27DB-BD31-4B8C-83A1-F6EECF244321}">
                <p14:modId xmlns:p14="http://schemas.microsoft.com/office/powerpoint/2010/main" val="519942153"/>
              </p:ext>
            </p:extLst>
          </p:nvPr>
        </p:nvGraphicFramePr>
        <p:xfrm>
          <a:off x="6844271" y="1581541"/>
          <a:ext cx="2023205" cy="2678621"/>
        </p:xfrm>
        <a:graphic>
          <a:graphicData uri="http://schemas.openxmlformats.org/drawingml/2006/table">
            <a:tbl>
              <a:tblPr firstRow="1" bandRow="1">
                <a:tableStyleId>{3C2FFA5D-87B4-456A-9821-1D502468CF0F}</a:tableStyleId>
              </a:tblPr>
              <a:tblGrid>
                <a:gridCol w="1407309">
                  <a:extLst>
                    <a:ext uri="{9D8B030D-6E8A-4147-A177-3AD203B41FA5}">
                      <a16:colId xmlns:a16="http://schemas.microsoft.com/office/drawing/2014/main" val="3767541910"/>
                    </a:ext>
                  </a:extLst>
                </a:gridCol>
                <a:gridCol w="615896">
                  <a:extLst>
                    <a:ext uri="{9D8B030D-6E8A-4147-A177-3AD203B41FA5}">
                      <a16:colId xmlns:a16="http://schemas.microsoft.com/office/drawing/2014/main" val="3884991473"/>
                    </a:ext>
                  </a:extLst>
                </a:gridCol>
              </a:tblGrid>
              <a:tr h="138285">
                <a:tc gridSpan="2">
                  <a:txBody>
                    <a:bodyPr/>
                    <a:lstStyle/>
                    <a:p>
                      <a:pPr marL="0" marR="0" lvl="0" indent="0" algn="l" rtl="0">
                        <a:lnSpc>
                          <a:spcPct val="115000"/>
                        </a:lnSpc>
                        <a:spcBef>
                          <a:spcPts val="0"/>
                        </a:spcBef>
                        <a:spcAft>
                          <a:spcPts val="0"/>
                        </a:spcAft>
                        <a:buClr>
                          <a:srgbClr val="000000"/>
                        </a:buClr>
                        <a:buFont typeface="Arial"/>
                        <a:buNone/>
                      </a:pPr>
                      <a:r>
                        <a:rPr lang="en-US" altLang="zh-TW" sz="1100" b="1" u="none" strike="noStrike" cap="none" dirty="0">
                          <a:solidFill>
                            <a:schemeClr val="bg1"/>
                          </a:solidFill>
                          <a:sym typeface="Arial"/>
                        </a:rPr>
                        <a:t>TS-AI642</a:t>
                      </a:r>
                      <a:r>
                        <a:rPr lang="zh-TW" altLang="en-US" sz="1100" b="1" u="none" strike="noStrike" cap="none" dirty="0">
                          <a:solidFill>
                            <a:schemeClr val="bg1"/>
                          </a:solidFill>
                          <a:sym typeface="Arial"/>
                        </a:rPr>
                        <a:t>支援</a:t>
                      </a:r>
                      <a:r>
                        <a:rPr lang="en-US" altLang="zh-TW" sz="1100" b="1" u="none" strike="noStrike" cap="none" dirty="0">
                          <a:solidFill>
                            <a:schemeClr val="bg1"/>
                          </a:solidFill>
                          <a:sym typeface="Arial"/>
                        </a:rPr>
                        <a:t>JBOD</a:t>
                      </a:r>
                      <a:r>
                        <a:rPr lang="zh-TW" altLang="en-US" sz="1100" b="1" u="none" strike="noStrike" cap="none" dirty="0">
                          <a:solidFill>
                            <a:schemeClr val="bg1"/>
                          </a:solidFill>
                          <a:sym typeface="Arial"/>
                        </a:rPr>
                        <a:t>最大數量</a:t>
                      </a:r>
                      <a:endParaRPr lang="zh-TW" altLang="en-US" sz="1100" b="1" i="0" u="none" strike="noStrike" cap="none" dirty="0">
                        <a:solidFill>
                          <a:schemeClr val="bg1"/>
                        </a:solidFill>
                        <a:latin typeface="+mn-lt"/>
                        <a:ea typeface="+mn-ea"/>
                        <a:cs typeface="+mn-cs"/>
                        <a:sym typeface="Arial"/>
                      </a:endParaRPr>
                    </a:p>
                  </a:txBody>
                  <a:tcPr/>
                </a:tc>
                <a:tc hMerge="1">
                  <a:txBody>
                    <a:bodyPr/>
                    <a:lstStyle/>
                    <a:p>
                      <a:endParaRPr lang="zh-TW" altLang="en-US"/>
                    </a:p>
                  </a:txBody>
                  <a:tcPr/>
                </a:tc>
                <a:extLst>
                  <a:ext uri="{0D108BD9-81ED-4DB2-BD59-A6C34878D82A}">
                    <a16:rowId xmlns:a16="http://schemas.microsoft.com/office/drawing/2014/main" val="1567082310"/>
                  </a:ext>
                </a:extLst>
              </a:tr>
              <a:tr h="138285">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TL-D800C</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B w="6350" cap="flat" cmpd="sng" algn="ctr">
                      <a:solidFill>
                        <a:schemeClr val="bg2"/>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1</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B w="63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2282176257"/>
                  </a:ext>
                </a:extLst>
              </a:tr>
              <a:tr h="138285">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TL-R1200C-RP</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1</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3032946468"/>
                  </a:ext>
                </a:extLst>
              </a:tr>
              <a:tr h="138285">
                <a:tc>
                  <a:txBody>
                    <a:bodyPr/>
                    <a:lstStyle/>
                    <a:p>
                      <a:pPr marL="0" marR="0" lvl="0" indent="0" algn="l" defTabSz="914400" rtl="0" eaLnBrk="1" fontAlgn="auto" latinLnBrk="0" hangingPunct="1">
                        <a:lnSpc>
                          <a:spcPct val="115000"/>
                        </a:lnSpc>
                        <a:spcBef>
                          <a:spcPts val="0"/>
                        </a:spcBef>
                        <a:spcAft>
                          <a:spcPts val="0"/>
                        </a:spcAft>
                        <a:buClr>
                          <a:srgbClr val="000000"/>
                        </a:buClr>
                        <a:buSzTx/>
                        <a:buFont typeface="Arial"/>
                        <a:buNone/>
                        <a:tabLst/>
                        <a:defRPr/>
                      </a:pPr>
                      <a:r>
                        <a:rPr lang="en-US" altLang="zh-TW" sz="1100" b="0" u="none" strike="noStrike" cap="none" dirty="0">
                          <a:solidFill>
                            <a:schemeClr val="bg1"/>
                          </a:solidFill>
                          <a:sym typeface="Arial"/>
                        </a:rPr>
                        <a:t>TR-002</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2</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234612461"/>
                  </a:ext>
                </a:extLst>
              </a:tr>
              <a:tr h="138285">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TR-004</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2</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72382835"/>
                  </a:ext>
                </a:extLst>
              </a:tr>
              <a:tr h="138285">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TR-004U</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2</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2134941813"/>
                  </a:ext>
                </a:extLst>
              </a:tr>
              <a:tr h="138285">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TL-D400S</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1</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87704578"/>
                  </a:ext>
                </a:extLst>
              </a:tr>
              <a:tr h="138285">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TL-D800S</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1</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370436415"/>
                  </a:ext>
                </a:extLst>
              </a:tr>
              <a:tr h="138285">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TL-D1600S</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1</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T w="6350" cap="flat" cmpd="sng" algn="ctr">
                      <a:solidFill>
                        <a:schemeClr val="bg2"/>
                      </a:solidFill>
                      <a:prstDash val="solid"/>
                      <a:round/>
                      <a:headEnd type="none" w="med" len="med"/>
                      <a:tailEnd type="none" w="med" len="med"/>
                    </a:lnT>
                    <a:lnB w="635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4031338720"/>
                  </a:ext>
                </a:extLst>
              </a:tr>
              <a:tr h="138285">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TL-R1200S-RP</a:t>
                      </a:r>
                      <a:endParaRPr lang="zh-TW" altLang="en-US" sz="1100" b="0" i="0" u="none" strike="noStrike" cap="none" dirty="0">
                        <a:solidFill>
                          <a:schemeClr val="bg1"/>
                        </a:solidFill>
                        <a:latin typeface="+mn-lt"/>
                        <a:ea typeface="+mn-ea"/>
                        <a:cs typeface="+mn-cs"/>
                        <a:sym typeface="Arial"/>
                      </a:endParaRPr>
                    </a:p>
                  </a:txBody>
                  <a:tcPr>
                    <a:lnR w="6350" cap="flat" cmpd="sng" algn="ctr">
                      <a:solidFill>
                        <a:schemeClr val="bg2"/>
                      </a:solidFill>
                      <a:prstDash val="solid"/>
                      <a:round/>
                      <a:headEnd type="none" w="med" len="med"/>
                      <a:tailEnd type="none" w="med" len="med"/>
                    </a:lnR>
                    <a:lnT w="6350" cap="flat" cmpd="sng" algn="ctr">
                      <a:solidFill>
                        <a:schemeClr val="bg2"/>
                      </a:solidFill>
                      <a:prstDash val="solid"/>
                      <a:round/>
                      <a:headEnd type="none" w="med" len="med"/>
                      <a:tailEnd type="none" w="med" len="med"/>
                    </a:lnT>
                  </a:tcPr>
                </a:tc>
                <a:tc>
                  <a:txBody>
                    <a:bodyPr/>
                    <a:lstStyle/>
                    <a:p>
                      <a:pPr marL="0" marR="0" lvl="0" indent="0" algn="l" rtl="0">
                        <a:lnSpc>
                          <a:spcPct val="115000"/>
                        </a:lnSpc>
                        <a:spcBef>
                          <a:spcPts val="0"/>
                        </a:spcBef>
                        <a:spcAft>
                          <a:spcPts val="0"/>
                        </a:spcAft>
                        <a:buClr>
                          <a:srgbClr val="000000"/>
                        </a:buClr>
                        <a:buFont typeface="Arial"/>
                        <a:buNone/>
                      </a:pPr>
                      <a:r>
                        <a:rPr lang="en-US" altLang="zh-TW" sz="1100" b="0" u="none" strike="noStrike" cap="none" dirty="0">
                          <a:solidFill>
                            <a:schemeClr val="bg1"/>
                          </a:solidFill>
                          <a:sym typeface="Arial"/>
                        </a:rPr>
                        <a:t>1</a:t>
                      </a:r>
                      <a:endParaRPr lang="zh-TW" altLang="en-US" sz="1100" b="0" i="0" u="none" strike="noStrike" cap="none" dirty="0">
                        <a:solidFill>
                          <a:schemeClr val="bg1"/>
                        </a:solidFill>
                        <a:latin typeface="+mn-lt"/>
                        <a:ea typeface="+mn-ea"/>
                        <a:cs typeface="+mn-cs"/>
                        <a:sym typeface="Arial"/>
                      </a:endParaRPr>
                    </a:p>
                  </a:txBody>
                  <a:tcPr>
                    <a:lnL w="6350" cap="flat" cmpd="sng" algn="ctr">
                      <a:solidFill>
                        <a:schemeClr val="bg2"/>
                      </a:solidFill>
                      <a:prstDash val="solid"/>
                      <a:round/>
                      <a:headEnd type="none" w="med" len="med"/>
                      <a:tailEnd type="none" w="med" len="med"/>
                    </a:lnL>
                    <a:lnT w="6350" cap="flat" cmpd="sng" algn="ctr">
                      <a:solidFill>
                        <a:schemeClr val="bg2"/>
                      </a:solidFill>
                      <a:prstDash val="solid"/>
                      <a:round/>
                      <a:headEnd type="none" w="med" len="med"/>
                      <a:tailEnd type="none" w="med" len="med"/>
                    </a:lnT>
                  </a:tcPr>
                </a:tc>
                <a:extLst>
                  <a:ext uri="{0D108BD9-81ED-4DB2-BD59-A6C34878D82A}">
                    <a16:rowId xmlns:a16="http://schemas.microsoft.com/office/drawing/2014/main" val="3939283407"/>
                  </a:ext>
                </a:extLst>
              </a:tr>
            </a:tbl>
          </a:graphicData>
        </a:graphic>
      </p:graphicFrame>
      <p:sp>
        <p:nvSpPr>
          <p:cNvPr id="23" name="文字方塊 22">
            <a:extLst>
              <a:ext uri="{FF2B5EF4-FFF2-40B4-BE49-F238E27FC236}">
                <a16:creationId xmlns:a16="http://schemas.microsoft.com/office/drawing/2014/main" id="{A844D68D-A2D7-D168-26B3-183DF8C46E60}"/>
              </a:ext>
            </a:extLst>
          </p:cNvPr>
          <p:cNvSpPr txBox="1"/>
          <p:nvPr/>
        </p:nvSpPr>
        <p:spPr>
          <a:xfrm>
            <a:off x="529773" y="1844595"/>
            <a:ext cx="1811284" cy="38472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TL-D800C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8-bay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桌上型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USB 3.2 Gen 2 JBOD</a:t>
            </a:r>
            <a:endParaRPr lang="en-US" altLang="zh-TW" sz="1100" b="1" dirty="0">
              <a:solidFill>
                <a:schemeClr val="bg1"/>
              </a:solidFill>
              <a:ea typeface="微軟正黑體"/>
              <a:cs typeface="+mn-ea"/>
              <a:sym typeface="Arial" panose="020B0604020202020204" pitchFamily="34" charset="0"/>
            </a:endParaRPr>
          </a:p>
        </p:txBody>
      </p:sp>
      <p:sp>
        <p:nvSpPr>
          <p:cNvPr id="4" name="文字方塊 3">
            <a:extLst>
              <a:ext uri="{FF2B5EF4-FFF2-40B4-BE49-F238E27FC236}">
                <a16:creationId xmlns:a16="http://schemas.microsoft.com/office/drawing/2014/main" id="{2A7CF686-3F55-D610-8290-3D25D6F32990}"/>
              </a:ext>
            </a:extLst>
          </p:cNvPr>
          <p:cNvSpPr txBox="1"/>
          <p:nvPr/>
        </p:nvSpPr>
        <p:spPr>
          <a:xfrm>
            <a:off x="6807242" y="4287629"/>
            <a:ext cx="2023205" cy="400110"/>
          </a:xfrm>
          <a:prstGeom prst="rect">
            <a:avLst/>
          </a:prstGeom>
          <a:noFill/>
        </p:spPr>
        <p:txBody>
          <a:bodyPr wrap="square" rtlCol="0">
            <a:spAutoFit/>
          </a:bodyPr>
          <a:lstStyle/>
          <a:p>
            <a:r>
              <a:rPr lang="en-US" altLang="zh-TW" sz="1000" dirty="0">
                <a:solidFill>
                  <a:schemeClr val="accent6"/>
                </a:solidFill>
                <a:sym typeface="Arial" panose="020B0604020202020204" pitchFamily="34" charset="0"/>
              </a:rPr>
              <a:t>*</a:t>
            </a:r>
            <a:r>
              <a:rPr lang="zh-TW" altLang="en-US" sz="1000" dirty="0">
                <a:solidFill>
                  <a:schemeClr val="accent6"/>
                </a:solidFill>
                <a:sym typeface="Arial" panose="020B0604020202020204" pitchFamily="34" charset="0"/>
              </a:rPr>
              <a:t> 各種介面計算方式為單獨計算，不包含混用</a:t>
            </a:r>
            <a:endParaRPr lang="en-US" altLang="zh-TW" sz="1000" dirty="0">
              <a:solidFill>
                <a:schemeClr val="accent6"/>
              </a:solidFill>
              <a:sym typeface="Arial" panose="020B0604020202020204" pitchFamily="34" charset="0"/>
            </a:endParaRPr>
          </a:p>
        </p:txBody>
      </p:sp>
      <p:sp>
        <p:nvSpPr>
          <p:cNvPr id="7" name="文字方塊 6">
            <a:extLst>
              <a:ext uri="{FF2B5EF4-FFF2-40B4-BE49-F238E27FC236}">
                <a16:creationId xmlns:a16="http://schemas.microsoft.com/office/drawing/2014/main" id="{B88075F2-B6AD-5FCA-A40E-A34075575EBE}"/>
              </a:ext>
            </a:extLst>
          </p:cNvPr>
          <p:cNvSpPr txBox="1"/>
          <p:nvPr/>
        </p:nvSpPr>
        <p:spPr>
          <a:xfrm>
            <a:off x="4547963" y="1844595"/>
            <a:ext cx="1654531" cy="50783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TL-R1200C </a:t>
            </a:r>
            <a:r>
              <a:rPr lang="en-US" altLang="zh-TW" sz="8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12</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機架型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USB 3.2 Gen 2 JBOD</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支援備援雙電源</a:t>
            </a:r>
            <a:endPar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8" name="文字方塊 7">
            <a:extLst>
              <a:ext uri="{FF2B5EF4-FFF2-40B4-BE49-F238E27FC236}">
                <a16:creationId xmlns:a16="http://schemas.microsoft.com/office/drawing/2014/main" id="{49A4621C-BF1A-34A9-3310-92962AC23220}"/>
              </a:ext>
            </a:extLst>
          </p:cNvPr>
          <p:cNvSpPr txBox="1"/>
          <p:nvPr/>
        </p:nvSpPr>
        <p:spPr>
          <a:xfrm>
            <a:off x="529773" y="3011476"/>
            <a:ext cx="1588955" cy="50783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TR-002 </a:t>
            </a:r>
            <a:r>
              <a:rPr lang="en-US" altLang="zh-TW" sz="8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桌上型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USB 3.2 Gen 2 JBOD</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支援硬體</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RAID</a:t>
            </a:r>
            <a:endParaRPr lang="en-US" altLang="zh-TW" sz="1100" b="1" dirty="0">
              <a:solidFill>
                <a:schemeClr val="bg1"/>
              </a:solidFill>
              <a:ea typeface="微軟正黑體"/>
              <a:cs typeface="+mn-ea"/>
              <a:sym typeface="Arial" panose="020B0604020202020204" pitchFamily="34" charset="0"/>
            </a:endParaRPr>
          </a:p>
        </p:txBody>
      </p:sp>
      <p:sp>
        <p:nvSpPr>
          <p:cNvPr id="9" name="文字方塊 8">
            <a:extLst>
              <a:ext uri="{FF2B5EF4-FFF2-40B4-BE49-F238E27FC236}">
                <a16:creationId xmlns:a16="http://schemas.microsoft.com/office/drawing/2014/main" id="{EE1E5212-B88B-C863-0449-70D6DB7DA2C6}"/>
              </a:ext>
            </a:extLst>
          </p:cNvPr>
          <p:cNvSpPr txBox="1"/>
          <p:nvPr/>
        </p:nvSpPr>
        <p:spPr>
          <a:xfrm>
            <a:off x="2619988" y="3011476"/>
            <a:ext cx="1571968" cy="50783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TR-004 </a:t>
            </a:r>
            <a:r>
              <a:rPr lang="en-US" altLang="zh-TW" sz="8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4</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桌上型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USB 3.2 Gen 1 JBOD</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支援硬體</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RAID</a:t>
            </a:r>
            <a:endParaRPr lang="en-US" altLang="zh-TW" sz="1100" b="1" dirty="0">
              <a:solidFill>
                <a:schemeClr val="bg1"/>
              </a:solidFill>
              <a:ea typeface="微軟正黑體"/>
              <a:cs typeface="+mn-ea"/>
              <a:sym typeface="Arial" panose="020B0604020202020204" pitchFamily="34" charset="0"/>
            </a:endParaRPr>
          </a:p>
        </p:txBody>
      </p:sp>
      <p:sp>
        <p:nvSpPr>
          <p:cNvPr id="11" name="文字方塊 10">
            <a:extLst>
              <a:ext uri="{FF2B5EF4-FFF2-40B4-BE49-F238E27FC236}">
                <a16:creationId xmlns:a16="http://schemas.microsoft.com/office/drawing/2014/main" id="{BA4085B0-008D-A8A3-5C51-A5BAC38E5E5F}"/>
              </a:ext>
            </a:extLst>
          </p:cNvPr>
          <p:cNvSpPr txBox="1"/>
          <p:nvPr/>
        </p:nvSpPr>
        <p:spPr>
          <a:xfrm>
            <a:off x="4547963" y="2953859"/>
            <a:ext cx="1627193" cy="50783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TR-004U </a:t>
            </a:r>
            <a:r>
              <a:rPr lang="en-US" altLang="zh-TW" sz="8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4</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機架型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USB 3.2 Gen 1 JBOD</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支援硬體</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RAID</a:t>
            </a:r>
            <a:endParaRPr lang="en-US" altLang="zh-TW" sz="1100" b="1" dirty="0">
              <a:solidFill>
                <a:schemeClr val="bg1"/>
              </a:solidFill>
              <a:ea typeface="微軟正黑體"/>
              <a:cs typeface="+mn-ea"/>
              <a:sym typeface="Arial" panose="020B0604020202020204" pitchFamily="34" charset="0"/>
            </a:endParaRPr>
          </a:p>
        </p:txBody>
      </p:sp>
      <p:pic>
        <p:nvPicPr>
          <p:cNvPr id="13" name="圖片 12" descr="一張含有 文字, 電子產品 的圖片&#10;&#10;自動產生的描述">
            <a:extLst>
              <a:ext uri="{FF2B5EF4-FFF2-40B4-BE49-F238E27FC236}">
                <a16:creationId xmlns:a16="http://schemas.microsoft.com/office/drawing/2014/main" id="{7B510DF8-37C8-AF5E-ABCA-B1A233E819C7}"/>
              </a:ext>
            </a:extLst>
          </p:cNvPr>
          <p:cNvPicPr>
            <a:picLocks noChangeAspect="1"/>
          </p:cNvPicPr>
          <p:nvPr/>
        </p:nvPicPr>
        <p:blipFill>
          <a:blip r:embed="rId8"/>
          <a:stretch>
            <a:fillRect/>
          </a:stretch>
        </p:blipFill>
        <p:spPr>
          <a:xfrm>
            <a:off x="2615951" y="1246590"/>
            <a:ext cx="1028776" cy="642985"/>
          </a:xfrm>
          <a:prstGeom prst="rect">
            <a:avLst/>
          </a:prstGeom>
        </p:spPr>
      </p:pic>
      <p:sp>
        <p:nvSpPr>
          <p:cNvPr id="5" name="文字方塊 4">
            <a:extLst>
              <a:ext uri="{FF2B5EF4-FFF2-40B4-BE49-F238E27FC236}">
                <a16:creationId xmlns:a16="http://schemas.microsoft.com/office/drawing/2014/main" id="{436AC498-DE17-4706-F5E9-4A10BA7DAE6E}"/>
              </a:ext>
            </a:extLst>
          </p:cNvPr>
          <p:cNvSpPr txBox="1"/>
          <p:nvPr/>
        </p:nvSpPr>
        <p:spPr>
          <a:xfrm>
            <a:off x="2615951" y="1844595"/>
            <a:ext cx="1431071" cy="38472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TL-D400S </a:t>
            </a:r>
            <a:r>
              <a:rPr lang="en-US" altLang="zh-TW" sz="8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4</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桌上型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SATA JBOD</a:t>
            </a:r>
          </a:p>
        </p:txBody>
      </p:sp>
      <p:pic>
        <p:nvPicPr>
          <p:cNvPr id="10" name="圖片 9">
            <a:extLst>
              <a:ext uri="{FF2B5EF4-FFF2-40B4-BE49-F238E27FC236}">
                <a16:creationId xmlns:a16="http://schemas.microsoft.com/office/drawing/2014/main" id="{74E3A28C-AFE2-277B-D3F5-000B6E52040A}"/>
              </a:ext>
            </a:extLst>
          </p:cNvPr>
          <p:cNvPicPr>
            <a:picLocks noChangeAspect="1"/>
          </p:cNvPicPr>
          <p:nvPr/>
        </p:nvPicPr>
        <p:blipFill>
          <a:blip r:embed="rId9"/>
          <a:stretch>
            <a:fillRect/>
          </a:stretch>
        </p:blipFill>
        <p:spPr>
          <a:xfrm>
            <a:off x="501659" y="3769442"/>
            <a:ext cx="1453152" cy="908220"/>
          </a:xfrm>
          <a:prstGeom prst="rect">
            <a:avLst/>
          </a:prstGeom>
        </p:spPr>
      </p:pic>
      <p:sp>
        <p:nvSpPr>
          <p:cNvPr id="12" name="文字方塊 11">
            <a:extLst>
              <a:ext uri="{FF2B5EF4-FFF2-40B4-BE49-F238E27FC236}">
                <a16:creationId xmlns:a16="http://schemas.microsoft.com/office/drawing/2014/main" id="{FCDE9374-06B1-07FC-E78D-5DE8B66464EC}"/>
              </a:ext>
            </a:extLst>
          </p:cNvPr>
          <p:cNvSpPr txBox="1"/>
          <p:nvPr/>
        </p:nvSpPr>
        <p:spPr>
          <a:xfrm>
            <a:off x="529773" y="4611848"/>
            <a:ext cx="1431071" cy="38472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TL-D800S </a:t>
            </a:r>
            <a:r>
              <a:rPr lang="en-US" altLang="zh-TW" sz="8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8</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桌上型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SATA JBOD</a:t>
            </a:r>
          </a:p>
        </p:txBody>
      </p:sp>
      <p:pic>
        <p:nvPicPr>
          <p:cNvPr id="15" name="圖片 14" descr="一張含有 文字, 電子產品 的圖片&#10;&#10;自動產生的描述">
            <a:extLst>
              <a:ext uri="{FF2B5EF4-FFF2-40B4-BE49-F238E27FC236}">
                <a16:creationId xmlns:a16="http://schemas.microsoft.com/office/drawing/2014/main" id="{FD301BFD-5DBA-9463-3352-996CD8E57F51}"/>
              </a:ext>
            </a:extLst>
          </p:cNvPr>
          <p:cNvPicPr>
            <a:picLocks noChangeAspect="1"/>
          </p:cNvPicPr>
          <p:nvPr/>
        </p:nvPicPr>
        <p:blipFill>
          <a:blip r:embed="rId10"/>
          <a:stretch>
            <a:fillRect/>
          </a:stretch>
        </p:blipFill>
        <p:spPr>
          <a:xfrm>
            <a:off x="2480455" y="3548483"/>
            <a:ext cx="1757727" cy="1098580"/>
          </a:xfrm>
          <a:prstGeom prst="rect">
            <a:avLst/>
          </a:prstGeom>
        </p:spPr>
      </p:pic>
      <p:sp>
        <p:nvSpPr>
          <p:cNvPr id="16" name="文字方塊 15">
            <a:extLst>
              <a:ext uri="{FF2B5EF4-FFF2-40B4-BE49-F238E27FC236}">
                <a16:creationId xmlns:a16="http://schemas.microsoft.com/office/drawing/2014/main" id="{F723262F-E0B1-FE07-7BF4-EA6DB47FB499}"/>
              </a:ext>
            </a:extLst>
          </p:cNvPr>
          <p:cNvSpPr txBox="1"/>
          <p:nvPr/>
        </p:nvSpPr>
        <p:spPr>
          <a:xfrm>
            <a:off x="2619988" y="4611848"/>
            <a:ext cx="1611340" cy="38472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TL-D1600S </a:t>
            </a:r>
            <a:r>
              <a:rPr lang="en-US" altLang="zh-TW" sz="8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16</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桌上型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SATA JBOD</a:t>
            </a:r>
          </a:p>
        </p:txBody>
      </p:sp>
      <p:pic>
        <p:nvPicPr>
          <p:cNvPr id="19" name="圖片 18" descr="一張含有 文字, 室內 的圖片&#10;&#10;自動產生的描述">
            <a:extLst>
              <a:ext uri="{FF2B5EF4-FFF2-40B4-BE49-F238E27FC236}">
                <a16:creationId xmlns:a16="http://schemas.microsoft.com/office/drawing/2014/main" id="{892751E5-4E5F-8712-8812-EDD2F500407A}"/>
              </a:ext>
            </a:extLst>
          </p:cNvPr>
          <p:cNvPicPr>
            <a:picLocks noChangeAspect="1"/>
          </p:cNvPicPr>
          <p:nvPr/>
        </p:nvPicPr>
        <p:blipFill>
          <a:blip r:embed="rId11"/>
          <a:stretch>
            <a:fillRect/>
          </a:stretch>
        </p:blipFill>
        <p:spPr>
          <a:xfrm>
            <a:off x="4655813" y="3548483"/>
            <a:ext cx="1616081" cy="1010051"/>
          </a:xfrm>
          <a:prstGeom prst="rect">
            <a:avLst/>
          </a:prstGeom>
        </p:spPr>
      </p:pic>
      <p:sp>
        <p:nvSpPr>
          <p:cNvPr id="20" name="文字方塊 19">
            <a:extLst>
              <a:ext uri="{FF2B5EF4-FFF2-40B4-BE49-F238E27FC236}">
                <a16:creationId xmlns:a16="http://schemas.microsoft.com/office/drawing/2014/main" id="{1058769B-0368-2C27-5CAB-2027B92D6885}"/>
              </a:ext>
            </a:extLst>
          </p:cNvPr>
          <p:cNvSpPr txBox="1"/>
          <p:nvPr/>
        </p:nvSpPr>
        <p:spPr>
          <a:xfrm>
            <a:off x="4547963" y="4554231"/>
            <a:ext cx="1833282" cy="384721"/>
          </a:xfrm>
          <a:prstGeom prst="rect">
            <a:avLst/>
          </a:prstGeom>
          <a:noFill/>
        </p:spPr>
        <p:txBody>
          <a:bodyPr wrap="square" rtlCol="0">
            <a:spAutoFit/>
          </a:bodyPr>
          <a:lstStyle/>
          <a:p>
            <a:r>
              <a:rPr lang="en-US" altLang="zh-TW" sz="1100" b="1" dirty="0">
                <a:solidFill>
                  <a:schemeClr val="bg1"/>
                </a:solidFill>
                <a:ea typeface="微軟正黑體"/>
                <a:cs typeface="+mn-ea"/>
                <a:sym typeface="Arial" panose="020B0604020202020204" pitchFamily="34" charset="0"/>
              </a:rPr>
              <a:t>TL-R1200S </a:t>
            </a:r>
            <a:r>
              <a:rPr lang="en-US" altLang="zh-TW" sz="8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12</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-bay</a:t>
            </a:r>
          </a:p>
          <a:p>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機架型 </a:t>
            </a:r>
            <a:r>
              <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SATA JBOD</a:t>
            </a:r>
            <a:r>
              <a:rPr lang="zh-TW" altLang="en-US"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 支援備援雙電源</a:t>
            </a:r>
            <a:endParaRPr lang="en-US" altLang="zh-TW" sz="800"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Tree>
    <p:extLst>
      <p:ext uri="{BB962C8B-B14F-4D97-AF65-F5344CB8AC3E}">
        <p14:creationId xmlns:p14="http://schemas.microsoft.com/office/powerpoint/2010/main" val="4046359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矩形 50">
            <a:extLst>
              <a:ext uri="{FF2B5EF4-FFF2-40B4-BE49-F238E27FC236}">
                <a16:creationId xmlns:a16="http://schemas.microsoft.com/office/drawing/2014/main" id="{E66F8F3C-C038-F9CC-10F9-DF71B5646C20}"/>
              </a:ext>
            </a:extLst>
          </p:cNvPr>
          <p:cNvSpPr/>
          <p:nvPr/>
        </p:nvSpPr>
        <p:spPr>
          <a:xfrm>
            <a:off x="4804325" y="1761559"/>
            <a:ext cx="2980298" cy="2332806"/>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0" name="矩形 49">
            <a:extLst>
              <a:ext uri="{FF2B5EF4-FFF2-40B4-BE49-F238E27FC236}">
                <a16:creationId xmlns:a16="http://schemas.microsoft.com/office/drawing/2014/main" id="{8CFE5843-8F89-A4AD-1FA0-466259931195}"/>
              </a:ext>
            </a:extLst>
          </p:cNvPr>
          <p:cNvSpPr/>
          <p:nvPr/>
        </p:nvSpPr>
        <p:spPr>
          <a:xfrm>
            <a:off x="1343450" y="1761559"/>
            <a:ext cx="2896949" cy="2332805"/>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grpSp>
        <p:nvGrpSpPr>
          <p:cNvPr id="76" name="群組 75">
            <a:extLst>
              <a:ext uri="{FF2B5EF4-FFF2-40B4-BE49-F238E27FC236}">
                <a16:creationId xmlns:a16="http://schemas.microsoft.com/office/drawing/2014/main" id="{6E410E53-FEE7-79E8-8600-570362F9197C}"/>
              </a:ext>
            </a:extLst>
          </p:cNvPr>
          <p:cNvGrpSpPr/>
          <p:nvPr/>
        </p:nvGrpSpPr>
        <p:grpSpPr>
          <a:xfrm>
            <a:off x="1343449" y="2170422"/>
            <a:ext cx="6441174" cy="1940965"/>
            <a:chOff x="1513809" y="2315008"/>
            <a:chExt cx="6120420" cy="1940965"/>
          </a:xfrm>
        </p:grpSpPr>
        <p:cxnSp>
          <p:nvCxnSpPr>
            <p:cNvPr id="77" name="直線接點 76">
              <a:extLst>
                <a:ext uri="{FF2B5EF4-FFF2-40B4-BE49-F238E27FC236}">
                  <a16:creationId xmlns:a16="http://schemas.microsoft.com/office/drawing/2014/main" id="{25BC6BEE-E8CB-4C3E-9A29-246B72184B81}"/>
                </a:ext>
              </a:extLst>
            </p:cNvPr>
            <p:cNvCxnSpPr>
              <a:cxnSpLocks/>
            </p:cNvCxnSpPr>
            <p:nvPr/>
          </p:nvCxnSpPr>
          <p:spPr>
            <a:xfrm>
              <a:off x="1513809" y="4227402"/>
              <a:ext cx="6120419" cy="2857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8" name="直線接點 77">
              <a:extLst>
                <a:ext uri="{FF2B5EF4-FFF2-40B4-BE49-F238E27FC236}">
                  <a16:creationId xmlns:a16="http://schemas.microsoft.com/office/drawing/2014/main" id="{6E6F3545-92D9-D1B0-2701-EF60249DB84C}"/>
                </a:ext>
              </a:extLst>
            </p:cNvPr>
            <p:cNvCxnSpPr>
              <a:cxnSpLocks/>
            </p:cNvCxnSpPr>
            <p:nvPr/>
          </p:nvCxnSpPr>
          <p:spPr>
            <a:xfrm>
              <a:off x="1513810" y="3933140"/>
              <a:ext cx="6120419"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9" name="直線接點 78">
              <a:extLst>
                <a:ext uri="{FF2B5EF4-FFF2-40B4-BE49-F238E27FC236}">
                  <a16:creationId xmlns:a16="http://schemas.microsoft.com/office/drawing/2014/main" id="{20E3E96A-E384-FC69-CB7E-6367DA43C966}"/>
                </a:ext>
              </a:extLst>
            </p:cNvPr>
            <p:cNvCxnSpPr>
              <a:cxnSpLocks/>
            </p:cNvCxnSpPr>
            <p:nvPr/>
          </p:nvCxnSpPr>
          <p:spPr>
            <a:xfrm>
              <a:off x="1513810" y="3293951"/>
              <a:ext cx="6120419"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直線接點 79">
              <a:extLst>
                <a:ext uri="{FF2B5EF4-FFF2-40B4-BE49-F238E27FC236}">
                  <a16:creationId xmlns:a16="http://schemas.microsoft.com/office/drawing/2014/main" id="{EF5EF712-473A-DF34-F0FC-34D645F7FC2D}"/>
                </a:ext>
              </a:extLst>
            </p:cNvPr>
            <p:cNvCxnSpPr>
              <a:cxnSpLocks/>
            </p:cNvCxnSpPr>
            <p:nvPr/>
          </p:nvCxnSpPr>
          <p:spPr>
            <a:xfrm>
              <a:off x="1513810" y="2981787"/>
              <a:ext cx="6120419"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1" name="直線接點 80">
              <a:extLst>
                <a:ext uri="{FF2B5EF4-FFF2-40B4-BE49-F238E27FC236}">
                  <a16:creationId xmlns:a16="http://schemas.microsoft.com/office/drawing/2014/main" id="{74316BB6-BF71-38F6-9251-88794F563476}"/>
                </a:ext>
              </a:extLst>
            </p:cNvPr>
            <p:cNvCxnSpPr>
              <a:cxnSpLocks/>
            </p:cNvCxnSpPr>
            <p:nvPr/>
          </p:nvCxnSpPr>
          <p:spPr>
            <a:xfrm>
              <a:off x="1513810" y="2665528"/>
              <a:ext cx="6120419"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2" name="直線接點 81">
              <a:extLst>
                <a:ext uri="{FF2B5EF4-FFF2-40B4-BE49-F238E27FC236}">
                  <a16:creationId xmlns:a16="http://schemas.microsoft.com/office/drawing/2014/main" id="{C2977456-6FB2-BE4B-236A-2CFD7C05A7A6}"/>
                </a:ext>
              </a:extLst>
            </p:cNvPr>
            <p:cNvCxnSpPr>
              <a:cxnSpLocks/>
            </p:cNvCxnSpPr>
            <p:nvPr/>
          </p:nvCxnSpPr>
          <p:spPr>
            <a:xfrm>
              <a:off x="1513810" y="3604394"/>
              <a:ext cx="6120419"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直線接點 82">
              <a:extLst>
                <a:ext uri="{FF2B5EF4-FFF2-40B4-BE49-F238E27FC236}">
                  <a16:creationId xmlns:a16="http://schemas.microsoft.com/office/drawing/2014/main" id="{E87EDCED-D509-6F3E-0332-FDDC1575E27C}"/>
                </a:ext>
              </a:extLst>
            </p:cNvPr>
            <p:cNvCxnSpPr>
              <a:cxnSpLocks/>
            </p:cNvCxnSpPr>
            <p:nvPr/>
          </p:nvCxnSpPr>
          <p:spPr>
            <a:xfrm>
              <a:off x="1513810" y="2315008"/>
              <a:ext cx="6120419"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89" name="Shape 79">
            <a:extLst>
              <a:ext uri="{FF2B5EF4-FFF2-40B4-BE49-F238E27FC236}">
                <a16:creationId xmlns:a16="http://schemas.microsoft.com/office/drawing/2014/main" id="{C0556796-BFDB-F2D4-D320-1A55C627EA8B}"/>
              </a:ext>
            </a:extLst>
          </p:cNvPr>
          <p:cNvSpPr/>
          <p:nvPr/>
        </p:nvSpPr>
        <p:spPr>
          <a:xfrm>
            <a:off x="2031909" y="2234441"/>
            <a:ext cx="511415" cy="1859924"/>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algn="ctr">
              <a:buClr>
                <a:srgbClr val="000000"/>
              </a:buClr>
            </a:pPr>
            <a:endPar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3" name="標題 62"/>
          <p:cNvSpPr>
            <a:spLocks noGrp="1"/>
          </p:cNvSpPr>
          <p:nvPr>
            <p:ph type="title"/>
          </p:nvPr>
        </p:nvSpPr>
        <p:spPr/>
        <p:txBody>
          <a:bodyPr>
            <a:noAutofit/>
          </a:bodyPr>
          <a:lstStyle/>
          <a:p>
            <a:r>
              <a:rPr lang="en-US" altLang="zh-CN" dirty="0">
                <a:latin typeface="+mj-lt"/>
                <a:sym typeface="Arial" panose="020B0604020202020204" pitchFamily="34" charset="0"/>
              </a:rPr>
              <a:t>2.5GbE / 1GbE</a:t>
            </a:r>
            <a:r>
              <a:rPr lang="zh-TW" altLang="en-US" dirty="0">
                <a:latin typeface="+mj-lt"/>
                <a:sym typeface="Arial" panose="020B0604020202020204" pitchFamily="34" charset="0"/>
              </a:rPr>
              <a:t> </a:t>
            </a:r>
            <a:r>
              <a:rPr lang="en-US" altLang="zh-CN" dirty="0" err="1">
                <a:sym typeface="Arial" panose="020B0604020202020204" pitchFamily="34" charset="0"/>
              </a:rPr>
              <a:t>進行</a:t>
            </a:r>
            <a:r>
              <a:rPr lang="zh-TW" altLang="en-US" dirty="0">
                <a:sym typeface="Arial" panose="020B0604020202020204" pitchFamily="34" charset="0"/>
              </a:rPr>
              <a:t> </a:t>
            </a:r>
            <a:r>
              <a:rPr lang="en-US" altLang="zh-CN" dirty="0">
                <a:latin typeface="+mj-lt"/>
                <a:sym typeface="Arial" panose="020B0604020202020204" pitchFamily="34" charset="0"/>
              </a:rPr>
              <a:t>10GB</a:t>
            </a:r>
            <a:r>
              <a:rPr lang="zh-TW" altLang="en-US" dirty="0">
                <a:latin typeface="+mj-lt"/>
                <a:sym typeface="Arial" panose="020B0604020202020204" pitchFamily="34" charset="0"/>
              </a:rPr>
              <a:t> </a:t>
            </a:r>
            <a:r>
              <a:rPr lang="en-US" altLang="zh-CN" dirty="0" err="1">
                <a:sym typeface="Arial" panose="020B0604020202020204" pitchFamily="34" charset="0"/>
              </a:rPr>
              <a:t>檔案傳輸</a:t>
            </a:r>
            <a:r>
              <a:rPr lang="zh-TW" altLang="en-US" dirty="0">
                <a:sym typeface="Arial" panose="020B0604020202020204" pitchFamily="34" charset="0"/>
              </a:rPr>
              <a:t>效能</a:t>
            </a:r>
            <a:endParaRPr lang="en-US" altLang="zh-CN" dirty="0">
              <a:sym typeface="Arial" panose="020B0604020202020204" pitchFamily="34" charset="0"/>
            </a:endParaRPr>
          </a:p>
        </p:txBody>
      </p:sp>
      <p:sp>
        <p:nvSpPr>
          <p:cNvPr id="48" name="TextBox 6">
            <a:extLst>
              <a:ext uri="{FF2B5EF4-FFF2-40B4-BE49-F238E27FC236}">
                <a16:creationId xmlns:a16="http://schemas.microsoft.com/office/drawing/2014/main" id="{FD45B67E-2173-84DF-2855-37B7275806C2}"/>
              </a:ext>
            </a:extLst>
          </p:cNvPr>
          <p:cNvSpPr txBox="1"/>
          <p:nvPr/>
        </p:nvSpPr>
        <p:spPr>
          <a:xfrm>
            <a:off x="1258727" y="1299809"/>
            <a:ext cx="2981672" cy="253908"/>
          </a:xfrm>
          <a:prstGeom prst="rect">
            <a:avLst/>
          </a:prstGeom>
          <a:noFill/>
        </p:spPr>
        <p:txBody>
          <a:bodyPr wrap="square" lIns="91431" tIns="45716" rIns="91431" bIns="45716" anchor="t">
            <a:spAutoFit/>
          </a:bodyPr>
          <a:lstStyle/>
          <a:p>
            <a:pPr algn="ctr">
              <a:defRPr/>
            </a:pPr>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2.5GbE Windows</a:t>
            </a:r>
            <a:r>
              <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file transfer (10GB)</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9" name="TextBox 6">
            <a:extLst>
              <a:ext uri="{FF2B5EF4-FFF2-40B4-BE49-F238E27FC236}">
                <a16:creationId xmlns:a16="http://schemas.microsoft.com/office/drawing/2014/main" id="{C7D59D49-EB7A-7FC9-CB9D-1DF0F3C7057E}"/>
              </a:ext>
            </a:extLst>
          </p:cNvPr>
          <p:cNvSpPr txBox="1"/>
          <p:nvPr/>
        </p:nvSpPr>
        <p:spPr>
          <a:xfrm>
            <a:off x="4817060" y="1320961"/>
            <a:ext cx="3113764" cy="253908"/>
          </a:xfrm>
          <a:prstGeom prst="rect">
            <a:avLst/>
          </a:prstGeom>
          <a:noFill/>
        </p:spPr>
        <p:txBody>
          <a:bodyPr wrap="square" lIns="91431" tIns="45716" rIns="91431" bIns="45716" anchor="t">
            <a:spAutoFit/>
          </a:bodyPr>
          <a:lstStyle/>
          <a:p>
            <a:pPr algn="ctr">
              <a:defRPr/>
            </a:pPr>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 x 1GbE Windows</a:t>
            </a:r>
            <a:r>
              <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file transfer (10GB)</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2" name="TextBox 6">
            <a:extLst>
              <a:ext uri="{FF2B5EF4-FFF2-40B4-BE49-F238E27FC236}">
                <a16:creationId xmlns:a16="http://schemas.microsoft.com/office/drawing/2014/main" id="{7AD87A31-C11F-8525-579A-3E9049DD35BE}"/>
              </a:ext>
            </a:extLst>
          </p:cNvPr>
          <p:cNvSpPr txBox="1"/>
          <p:nvPr/>
        </p:nvSpPr>
        <p:spPr>
          <a:xfrm>
            <a:off x="2886438" y="4142157"/>
            <a:ext cx="925778" cy="292380"/>
          </a:xfrm>
          <a:prstGeom prst="rect">
            <a:avLst/>
          </a:prstGeom>
          <a:noFill/>
        </p:spPr>
        <p:txBody>
          <a:bodyPr wrap="square" lIns="91431" tIns="45716" rIns="91431" bIns="45716" anchor="t">
            <a:spAutoFit/>
          </a:bodyPr>
          <a:lstStyle/>
          <a:p>
            <a:pPr algn="ctr">
              <a:defRPr/>
            </a:pPr>
            <a:r>
              <a:rPr lang="en-US" altLang="zh-CN"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Read</a:t>
            </a:r>
            <a:endParaRPr lang="en-US"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3" name="TextBox 6">
            <a:extLst>
              <a:ext uri="{FF2B5EF4-FFF2-40B4-BE49-F238E27FC236}">
                <a16:creationId xmlns:a16="http://schemas.microsoft.com/office/drawing/2014/main" id="{B1D7575B-6740-761E-976F-091884E5C890}"/>
              </a:ext>
            </a:extLst>
          </p:cNvPr>
          <p:cNvSpPr txBox="1"/>
          <p:nvPr/>
        </p:nvSpPr>
        <p:spPr>
          <a:xfrm>
            <a:off x="1806988" y="4140894"/>
            <a:ext cx="925778" cy="292380"/>
          </a:xfrm>
          <a:prstGeom prst="rect">
            <a:avLst/>
          </a:prstGeom>
          <a:noFill/>
        </p:spPr>
        <p:txBody>
          <a:bodyPr wrap="square" lIns="91431" tIns="45716" rIns="91431" bIns="45716" anchor="t">
            <a:spAutoFit/>
          </a:bodyPr>
          <a:lstStyle/>
          <a:p>
            <a:pPr algn="ctr">
              <a:defRPr/>
            </a:pPr>
            <a:r>
              <a:rPr lang="en-US" altLang="zh-CN"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Write</a:t>
            </a:r>
            <a:endParaRPr lang="en-US" altLang="zh-TW"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4" name="文字方塊 53">
            <a:extLst>
              <a:ext uri="{FF2B5EF4-FFF2-40B4-BE49-F238E27FC236}">
                <a16:creationId xmlns:a16="http://schemas.microsoft.com/office/drawing/2014/main" id="{84F2980A-D710-90FF-E6FE-4AF84B8C840F}"/>
              </a:ext>
            </a:extLst>
          </p:cNvPr>
          <p:cNvSpPr txBox="1"/>
          <p:nvPr/>
        </p:nvSpPr>
        <p:spPr>
          <a:xfrm rot="16200000">
            <a:off x="454225" y="3799509"/>
            <a:ext cx="641634" cy="246221"/>
          </a:xfrm>
          <a:prstGeom prst="rect">
            <a:avLst/>
          </a:prstGeom>
          <a:noFill/>
        </p:spPr>
        <p:txBody>
          <a:bodyPr wrap="square" rtlCol="0">
            <a:spAutoFit/>
          </a:bodyPr>
          <a:lstStyle/>
          <a:p>
            <a:r>
              <a:rPr lang="en-US" altLang="zh-TW" sz="10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(MB/s)</a:t>
            </a:r>
            <a:endParaRPr lang="zh-TW" altLang="en-US" sz="10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4" name="TextBox 6">
            <a:extLst>
              <a:ext uri="{FF2B5EF4-FFF2-40B4-BE49-F238E27FC236}">
                <a16:creationId xmlns:a16="http://schemas.microsoft.com/office/drawing/2014/main" id="{C83FD710-8EDE-D457-38C4-E233075321A7}"/>
              </a:ext>
            </a:extLst>
          </p:cNvPr>
          <p:cNvSpPr txBox="1"/>
          <p:nvPr/>
        </p:nvSpPr>
        <p:spPr>
          <a:xfrm>
            <a:off x="6385518" y="4146395"/>
            <a:ext cx="925778" cy="292380"/>
          </a:xfrm>
          <a:prstGeom prst="rect">
            <a:avLst/>
          </a:prstGeom>
          <a:noFill/>
        </p:spPr>
        <p:txBody>
          <a:bodyPr wrap="square" lIns="91431" tIns="45716" rIns="91431" bIns="45716" anchor="t">
            <a:spAutoFit/>
          </a:bodyPr>
          <a:lstStyle/>
          <a:p>
            <a:pPr algn="ctr">
              <a:defRPr/>
            </a:pPr>
            <a:r>
              <a:rPr lang="en-US" altLang="zh-CN"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Read</a:t>
            </a:r>
            <a:endParaRPr lang="en-US"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5" name="TextBox 6">
            <a:extLst>
              <a:ext uri="{FF2B5EF4-FFF2-40B4-BE49-F238E27FC236}">
                <a16:creationId xmlns:a16="http://schemas.microsoft.com/office/drawing/2014/main" id="{FC0A1F76-2398-4C96-670B-A8B3A7E8F350}"/>
              </a:ext>
            </a:extLst>
          </p:cNvPr>
          <p:cNvSpPr txBox="1"/>
          <p:nvPr/>
        </p:nvSpPr>
        <p:spPr>
          <a:xfrm>
            <a:off x="5297094" y="4138552"/>
            <a:ext cx="925778" cy="292380"/>
          </a:xfrm>
          <a:prstGeom prst="rect">
            <a:avLst/>
          </a:prstGeom>
          <a:noFill/>
        </p:spPr>
        <p:txBody>
          <a:bodyPr wrap="square" lIns="91431" tIns="45716" rIns="91431" bIns="45716" anchor="t">
            <a:spAutoFit/>
          </a:bodyPr>
          <a:lstStyle/>
          <a:p>
            <a:pPr algn="ctr">
              <a:defRPr/>
            </a:pPr>
            <a:r>
              <a:rPr lang="en-US" altLang="zh-CN"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Write</a:t>
            </a:r>
            <a:endParaRPr lang="en-US" altLang="zh-TW"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6" name="矩形 65">
            <a:extLst>
              <a:ext uri="{FF2B5EF4-FFF2-40B4-BE49-F238E27FC236}">
                <a16:creationId xmlns:a16="http://schemas.microsoft.com/office/drawing/2014/main" id="{5CB5BA09-4103-65A8-F860-98478ACF4DB4}"/>
              </a:ext>
            </a:extLst>
          </p:cNvPr>
          <p:cNvSpPr/>
          <p:nvPr/>
        </p:nvSpPr>
        <p:spPr>
          <a:xfrm>
            <a:off x="1023607" y="3977367"/>
            <a:ext cx="260008" cy="253916"/>
          </a:xfrm>
          <a:prstGeom prst="rect">
            <a:avLst/>
          </a:prstGeom>
        </p:spPr>
        <p:txBody>
          <a:bodyPr wrap="none">
            <a:spAutoFit/>
          </a:bodyPr>
          <a:lstStyle/>
          <a:p>
            <a:r>
              <a:rPr lang="en-US" altLang="zh-TW"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0</a:t>
            </a:r>
            <a:endParaRPr lang="zh-TW" altLang="en-US" sz="105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1" name="矩形 70">
            <a:extLst>
              <a:ext uri="{FF2B5EF4-FFF2-40B4-BE49-F238E27FC236}">
                <a16:creationId xmlns:a16="http://schemas.microsoft.com/office/drawing/2014/main" id="{9EE15816-8BDE-FF4A-9EA6-7AD22FB2BFAE}"/>
              </a:ext>
            </a:extLst>
          </p:cNvPr>
          <p:cNvSpPr/>
          <p:nvPr/>
        </p:nvSpPr>
        <p:spPr>
          <a:xfrm>
            <a:off x="897001" y="3662606"/>
            <a:ext cx="335348"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50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2" name="矩形 71">
            <a:extLst>
              <a:ext uri="{FF2B5EF4-FFF2-40B4-BE49-F238E27FC236}">
                <a16:creationId xmlns:a16="http://schemas.microsoft.com/office/drawing/2014/main" id="{B15D1BBA-B79C-2C34-2F35-31E705290BAE}"/>
              </a:ext>
            </a:extLst>
          </p:cNvPr>
          <p:cNvSpPr/>
          <p:nvPr/>
        </p:nvSpPr>
        <p:spPr>
          <a:xfrm>
            <a:off x="897001" y="3347845"/>
            <a:ext cx="41069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100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3" name="矩形 72">
            <a:extLst>
              <a:ext uri="{FF2B5EF4-FFF2-40B4-BE49-F238E27FC236}">
                <a16:creationId xmlns:a16="http://schemas.microsoft.com/office/drawing/2014/main" id="{3F3D05AB-EA78-C81C-1051-DED3E9E06312}"/>
              </a:ext>
            </a:extLst>
          </p:cNvPr>
          <p:cNvSpPr/>
          <p:nvPr/>
        </p:nvSpPr>
        <p:spPr>
          <a:xfrm>
            <a:off x="897001" y="3033083"/>
            <a:ext cx="41069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150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4" name="矩形 73">
            <a:extLst>
              <a:ext uri="{FF2B5EF4-FFF2-40B4-BE49-F238E27FC236}">
                <a16:creationId xmlns:a16="http://schemas.microsoft.com/office/drawing/2014/main" id="{1EB0F407-FAB9-664C-DBD6-7065C03BE55C}"/>
              </a:ext>
            </a:extLst>
          </p:cNvPr>
          <p:cNvSpPr/>
          <p:nvPr/>
        </p:nvSpPr>
        <p:spPr>
          <a:xfrm>
            <a:off x="897001" y="2718322"/>
            <a:ext cx="41069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200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5" name="矩形 74">
            <a:extLst>
              <a:ext uri="{FF2B5EF4-FFF2-40B4-BE49-F238E27FC236}">
                <a16:creationId xmlns:a16="http://schemas.microsoft.com/office/drawing/2014/main" id="{9EB38F5A-A2B5-762A-1CF8-E04DFDAC381E}"/>
              </a:ext>
            </a:extLst>
          </p:cNvPr>
          <p:cNvSpPr/>
          <p:nvPr/>
        </p:nvSpPr>
        <p:spPr>
          <a:xfrm>
            <a:off x="885051" y="2403560"/>
            <a:ext cx="41069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250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84" name="Shape 80">
            <a:extLst>
              <a:ext uri="{FF2B5EF4-FFF2-40B4-BE49-F238E27FC236}">
                <a16:creationId xmlns:a16="http://schemas.microsoft.com/office/drawing/2014/main" id="{5EC4CE5B-7FE7-12B3-27F7-CF0748153410}"/>
              </a:ext>
            </a:extLst>
          </p:cNvPr>
          <p:cNvSpPr/>
          <p:nvPr/>
        </p:nvSpPr>
        <p:spPr>
          <a:xfrm>
            <a:off x="3111849" y="2234441"/>
            <a:ext cx="493849" cy="1864166"/>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algn="ctr">
              <a:buClr>
                <a:srgbClr val="000000"/>
              </a:buClr>
            </a:pPr>
            <a:endPar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85" name="Shape 79">
            <a:extLst>
              <a:ext uri="{FF2B5EF4-FFF2-40B4-BE49-F238E27FC236}">
                <a16:creationId xmlns:a16="http://schemas.microsoft.com/office/drawing/2014/main" id="{1BECD0F5-16D2-C149-24D4-51A69CF803A4}"/>
              </a:ext>
            </a:extLst>
          </p:cNvPr>
          <p:cNvSpPr/>
          <p:nvPr/>
        </p:nvSpPr>
        <p:spPr>
          <a:xfrm>
            <a:off x="5490912" y="2688096"/>
            <a:ext cx="511415" cy="1406267"/>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algn="ctr">
              <a:buClr>
                <a:srgbClr val="000000"/>
              </a:buClr>
            </a:pPr>
            <a:endPar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86" name="TextBox 20">
            <a:extLst>
              <a:ext uri="{FF2B5EF4-FFF2-40B4-BE49-F238E27FC236}">
                <a16:creationId xmlns:a16="http://schemas.microsoft.com/office/drawing/2014/main" id="{917177E6-F7FB-6ED9-8490-86FC9D9C9933}"/>
              </a:ext>
            </a:extLst>
          </p:cNvPr>
          <p:cNvSpPr txBox="1"/>
          <p:nvPr/>
        </p:nvSpPr>
        <p:spPr>
          <a:xfrm>
            <a:off x="2018292" y="2225516"/>
            <a:ext cx="498639" cy="276999"/>
          </a:xfrm>
          <a:prstGeom prst="rect">
            <a:avLst/>
          </a:prstGeom>
          <a:noFill/>
          <a:ln>
            <a:noFill/>
          </a:ln>
          <a:effectLst/>
        </p:spPr>
        <p:txBody>
          <a:bodyPr wrap="square" lIns="91440" tIns="45720" rIns="91440" bIns="45720" rtlCol="0" anchor="t">
            <a:spAutoFit/>
          </a:bodyPr>
          <a:lstStyle/>
          <a:p>
            <a:pPr algn="ctr"/>
            <a:r>
              <a:rPr lang="en-US"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294</a:t>
            </a:r>
          </a:p>
        </p:txBody>
      </p:sp>
      <p:sp>
        <p:nvSpPr>
          <p:cNvPr id="87" name="TextBox 20">
            <a:extLst>
              <a:ext uri="{FF2B5EF4-FFF2-40B4-BE49-F238E27FC236}">
                <a16:creationId xmlns:a16="http://schemas.microsoft.com/office/drawing/2014/main" id="{22DA0132-AC26-C9D1-C772-D7BCF8697A7F}"/>
              </a:ext>
            </a:extLst>
          </p:cNvPr>
          <p:cNvSpPr txBox="1"/>
          <p:nvPr/>
        </p:nvSpPr>
        <p:spPr>
          <a:xfrm>
            <a:off x="3113446" y="2225516"/>
            <a:ext cx="498639" cy="276999"/>
          </a:xfrm>
          <a:prstGeom prst="rect">
            <a:avLst/>
          </a:prstGeom>
          <a:noFill/>
          <a:ln>
            <a:noFill/>
          </a:ln>
          <a:effectLst/>
        </p:spPr>
        <p:txBody>
          <a:bodyPr wrap="square" lIns="91440" tIns="45720" rIns="91440" bIns="45720" rtlCol="0" anchor="t">
            <a:spAutoFit/>
          </a:bodyPr>
          <a:lstStyle/>
          <a:p>
            <a:pPr algn="ctr"/>
            <a:r>
              <a:rPr lang="en-US" altLang="zh-TW"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293</a:t>
            </a:r>
            <a:endParaRPr lang="en-US"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88" name="Shape 80">
            <a:extLst>
              <a:ext uri="{FF2B5EF4-FFF2-40B4-BE49-F238E27FC236}">
                <a16:creationId xmlns:a16="http://schemas.microsoft.com/office/drawing/2014/main" id="{19F4F4B8-98EF-304C-59EB-904A5532BEC1}"/>
              </a:ext>
            </a:extLst>
          </p:cNvPr>
          <p:cNvSpPr/>
          <p:nvPr/>
        </p:nvSpPr>
        <p:spPr>
          <a:xfrm>
            <a:off x="6601482" y="2688096"/>
            <a:ext cx="493849" cy="1415700"/>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algn="ctr">
              <a:buClr>
                <a:srgbClr val="000000"/>
              </a:buClr>
            </a:pPr>
            <a:endPar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0" name="TextBox 20">
            <a:extLst>
              <a:ext uri="{FF2B5EF4-FFF2-40B4-BE49-F238E27FC236}">
                <a16:creationId xmlns:a16="http://schemas.microsoft.com/office/drawing/2014/main" id="{00E5F1D2-E437-A695-3830-9AA893C8F890}"/>
              </a:ext>
            </a:extLst>
          </p:cNvPr>
          <p:cNvSpPr txBox="1"/>
          <p:nvPr/>
        </p:nvSpPr>
        <p:spPr>
          <a:xfrm>
            <a:off x="5497299" y="2679955"/>
            <a:ext cx="498639" cy="276999"/>
          </a:xfrm>
          <a:prstGeom prst="rect">
            <a:avLst/>
          </a:prstGeom>
          <a:noFill/>
          <a:ln>
            <a:noFill/>
          </a:ln>
          <a:effectLst/>
        </p:spPr>
        <p:txBody>
          <a:bodyPr wrap="square" lIns="91440" tIns="45720" rIns="91440" bIns="45720" rtlCol="0" anchor="t">
            <a:spAutoFit/>
          </a:bodyPr>
          <a:lstStyle/>
          <a:p>
            <a:pPr algn="ctr"/>
            <a:r>
              <a:rPr lang="en-US" altLang="zh-TW"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236</a:t>
            </a:r>
            <a:endParaRPr lang="en-US"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1" name="TextBox 20">
            <a:extLst>
              <a:ext uri="{FF2B5EF4-FFF2-40B4-BE49-F238E27FC236}">
                <a16:creationId xmlns:a16="http://schemas.microsoft.com/office/drawing/2014/main" id="{E0D06483-4F46-B7FA-A6D0-84DCA1E1C936}"/>
              </a:ext>
            </a:extLst>
          </p:cNvPr>
          <p:cNvSpPr txBox="1"/>
          <p:nvPr/>
        </p:nvSpPr>
        <p:spPr>
          <a:xfrm>
            <a:off x="6599088" y="2679955"/>
            <a:ext cx="498639" cy="276999"/>
          </a:xfrm>
          <a:prstGeom prst="rect">
            <a:avLst/>
          </a:prstGeom>
          <a:noFill/>
          <a:ln>
            <a:noFill/>
          </a:ln>
          <a:effectLst/>
        </p:spPr>
        <p:txBody>
          <a:bodyPr wrap="square" lIns="91440" tIns="45720" rIns="91440" bIns="45720" rtlCol="0" anchor="t">
            <a:spAutoFit/>
          </a:bodyPr>
          <a:lstStyle/>
          <a:p>
            <a:pPr algn="ctr"/>
            <a:r>
              <a:rPr lang="en-US" altLang="zh-TW"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236</a:t>
            </a:r>
          </a:p>
        </p:txBody>
      </p:sp>
      <p:sp>
        <p:nvSpPr>
          <p:cNvPr id="92" name="Rectangle 3">
            <a:extLst>
              <a:ext uri="{FF2B5EF4-FFF2-40B4-BE49-F238E27FC236}">
                <a16:creationId xmlns:a16="http://schemas.microsoft.com/office/drawing/2014/main" id="{1DCADFBA-D47C-5DCE-E6CC-F466E1825FEF}"/>
              </a:ext>
            </a:extLst>
          </p:cNvPr>
          <p:cNvSpPr>
            <a:spLocks noChangeArrowheads="1"/>
          </p:cNvSpPr>
          <p:nvPr/>
        </p:nvSpPr>
        <p:spPr bwMode="auto">
          <a:xfrm>
            <a:off x="1269241" y="4355061"/>
            <a:ext cx="3685215" cy="369324"/>
          </a:xfrm>
          <a:prstGeom prst="rect">
            <a:avLst/>
          </a:prstGeom>
          <a:noFill/>
          <a:ln w="9525">
            <a:noFill/>
            <a:miter lim="800000"/>
            <a:headEnd/>
            <a:tailEnd/>
          </a:ln>
        </p:spPr>
        <p:txBody>
          <a:bodyPr wrap="square" lIns="91431" tIns="45716" rIns="91431" bIns="45716" anchor="t">
            <a:spAutoFit/>
          </a:bodyPr>
          <a:lstStyle/>
          <a:p>
            <a:r>
              <a:rPr lang="en-US" altLang="zh-TW" sz="6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Environment:</a:t>
            </a:r>
          </a:p>
          <a:p>
            <a:r>
              <a:rPr lang="en-US" altLang="zh-TW" sz="6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NAS | TS-AI642, QTS 5.0.1, 6 x Samsung 860 EVO 1TB, RAID 5 </a:t>
            </a:r>
          </a:p>
          <a:p>
            <a:r>
              <a:rPr lang="en-US" altLang="zh-TW" sz="6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PC | Windows Server 2019 Standard, AMD EPYC 7232P 3.0GHz, DDR4 64GB, Onboard Intel I225</a:t>
            </a:r>
            <a:endParaRPr lang="en" sz="6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3" name="Rectangle 2">
            <a:extLst>
              <a:ext uri="{FF2B5EF4-FFF2-40B4-BE49-F238E27FC236}">
                <a16:creationId xmlns:a16="http://schemas.microsoft.com/office/drawing/2014/main" id="{100CC4F1-2ABA-83CA-5599-238C97F2C0F9}"/>
              </a:ext>
            </a:extLst>
          </p:cNvPr>
          <p:cNvSpPr>
            <a:spLocks noChangeArrowheads="1"/>
          </p:cNvSpPr>
          <p:nvPr/>
        </p:nvSpPr>
        <p:spPr bwMode="auto">
          <a:xfrm>
            <a:off x="5347996" y="4454316"/>
            <a:ext cx="2877831" cy="184658"/>
          </a:xfrm>
          <a:prstGeom prst="rect">
            <a:avLst/>
          </a:prstGeom>
          <a:noFill/>
          <a:ln w="9525">
            <a:noFill/>
            <a:miter lim="800000"/>
            <a:headEnd/>
            <a:tailEnd/>
          </a:ln>
        </p:spPr>
        <p:txBody>
          <a:bodyPr wrap="square" lIns="91431" tIns="45716" rIns="91431" bIns="45716" anchor="t">
            <a:spAutoFit/>
          </a:bodyPr>
          <a:lstStyle/>
          <a:p>
            <a:r>
              <a:rPr lang="en" altLang="zh-TW" sz="6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Tested in QNAP Labs. Figures may vary by environment.</a:t>
            </a:r>
          </a:p>
        </p:txBody>
      </p:sp>
      <p:sp>
        <p:nvSpPr>
          <p:cNvPr id="94" name="矩形 93">
            <a:extLst>
              <a:ext uri="{FF2B5EF4-FFF2-40B4-BE49-F238E27FC236}">
                <a16:creationId xmlns:a16="http://schemas.microsoft.com/office/drawing/2014/main" id="{05C67116-AF6B-E29C-8BBD-40B8466AA3BB}"/>
              </a:ext>
            </a:extLst>
          </p:cNvPr>
          <p:cNvSpPr/>
          <p:nvPr/>
        </p:nvSpPr>
        <p:spPr>
          <a:xfrm>
            <a:off x="885051" y="2039484"/>
            <a:ext cx="41069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300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Tree>
    <p:extLst>
      <p:ext uri="{BB962C8B-B14F-4D97-AF65-F5344CB8AC3E}">
        <p14:creationId xmlns:p14="http://schemas.microsoft.com/office/powerpoint/2010/main" val="3788555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矩形 50">
            <a:extLst>
              <a:ext uri="{FF2B5EF4-FFF2-40B4-BE49-F238E27FC236}">
                <a16:creationId xmlns:a16="http://schemas.microsoft.com/office/drawing/2014/main" id="{E66F8F3C-C038-F9CC-10F9-DF71B5646C20}"/>
              </a:ext>
            </a:extLst>
          </p:cNvPr>
          <p:cNvSpPr/>
          <p:nvPr/>
        </p:nvSpPr>
        <p:spPr>
          <a:xfrm>
            <a:off x="4874244" y="2621297"/>
            <a:ext cx="2980298" cy="1805275"/>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0" name="矩形 49">
            <a:extLst>
              <a:ext uri="{FF2B5EF4-FFF2-40B4-BE49-F238E27FC236}">
                <a16:creationId xmlns:a16="http://schemas.microsoft.com/office/drawing/2014/main" id="{8CFE5843-8F89-A4AD-1FA0-466259931195}"/>
              </a:ext>
            </a:extLst>
          </p:cNvPr>
          <p:cNvSpPr/>
          <p:nvPr/>
        </p:nvSpPr>
        <p:spPr>
          <a:xfrm>
            <a:off x="1413369" y="2621298"/>
            <a:ext cx="2896949" cy="1805274"/>
          </a:xfrm>
          <a:prstGeom prst="rect">
            <a:avLst/>
          </a:prstGeom>
          <a:gradFill flip="none" rotWithShape="1">
            <a:gsLst>
              <a:gs pos="0">
                <a:srgbClr val="7A6246">
                  <a:alpha val="37000"/>
                </a:srgbClr>
              </a:gs>
              <a:gs pos="100000">
                <a:srgbClr val="7A6246">
                  <a:alpha val="43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sz="18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3" name="標題 62"/>
          <p:cNvSpPr>
            <a:spLocks noGrp="1"/>
          </p:cNvSpPr>
          <p:nvPr>
            <p:ph type="title"/>
          </p:nvPr>
        </p:nvSpPr>
        <p:spPr/>
        <p:txBody>
          <a:bodyPr>
            <a:noAutofit/>
          </a:bodyPr>
          <a:lstStyle/>
          <a:p>
            <a:r>
              <a:rPr lang="zh-TW" altLang="en-US" dirty="0">
                <a:latin typeface="+mj-lt"/>
                <a:sym typeface="Arial" panose="020B0604020202020204" pitchFamily="34" charset="0"/>
              </a:rPr>
              <a:t>擴充 </a:t>
            </a:r>
            <a:r>
              <a:rPr lang="en-US" altLang="zh-CN" dirty="0">
                <a:latin typeface="+mj-lt"/>
                <a:sym typeface="Arial" panose="020B0604020202020204" pitchFamily="34" charset="0"/>
              </a:rPr>
              <a:t>10GbE</a:t>
            </a:r>
            <a:r>
              <a:rPr lang="zh-TW" altLang="en-US" dirty="0">
                <a:latin typeface="+mj-lt"/>
                <a:sym typeface="Arial" panose="020B0604020202020204" pitchFamily="34" charset="0"/>
              </a:rPr>
              <a:t> </a:t>
            </a:r>
            <a:r>
              <a:rPr lang="en-US" altLang="zh-TW" dirty="0">
                <a:latin typeface="+mj-lt"/>
                <a:sym typeface="Arial" panose="020B0604020202020204" pitchFamily="34" charset="0"/>
              </a:rPr>
              <a:t>SMB Throughput</a:t>
            </a:r>
            <a:r>
              <a:rPr lang="zh-TW" altLang="en-US">
                <a:latin typeface="+mj-lt"/>
                <a:sym typeface="Arial" panose="020B0604020202020204" pitchFamily="34" charset="0"/>
              </a:rPr>
              <a:t> 效能</a:t>
            </a:r>
            <a:endParaRPr lang="en-US" altLang="zh-CN" dirty="0">
              <a:sym typeface="Arial" panose="020B0604020202020204" pitchFamily="34" charset="0"/>
            </a:endParaRPr>
          </a:p>
        </p:txBody>
      </p:sp>
      <p:sp>
        <p:nvSpPr>
          <p:cNvPr id="48" name="TextBox 6">
            <a:extLst>
              <a:ext uri="{FF2B5EF4-FFF2-40B4-BE49-F238E27FC236}">
                <a16:creationId xmlns:a16="http://schemas.microsoft.com/office/drawing/2014/main" id="{FD45B67E-2173-84DF-2855-37B7275806C2}"/>
              </a:ext>
            </a:extLst>
          </p:cNvPr>
          <p:cNvSpPr txBox="1"/>
          <p:nvPr/>
        </p:nvSpPr>
        <p:spPr>
          <a:xfrm>
            <a:off x="1328646" y="2327900"/>
            <a:ext cx="2981672" cy="253908"/>
          </a:xfrm>
          <a:prstGeom prst="rect">
            <a:avLst/>
          </a:prstGeom>
          <a:noFill/>
        </p:spPr>
        <p:txBody>
          <a:bodyPr wrap="square" lIns="91431" tIns="45716" rIns="91431" bIns="45716" anchor="t">
            <a:spAutoFit/>
          </a:bodyPr>
          <a:lstStyle/>
          <a:p>
            <a:pPr algn="ctr">
              <a:defRPr/>
            </a:pPr>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 x 10GbE SMB</a:t>
            </a:r>
            <a:r>
              <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Throughput </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49" name="TextBox 6">
            <a:extLst>
              <a:ext uri="{FF2B5EF4-FFF2-40B4-BE49-F238E27FC236}">
                <a16:creationId xmlns:a16="http://schemas.microsoft.com/office/drawing/2014/main" id="{C7D59D49-EB7A-7FC9-CB9D-1DF0F3C7057E}"/>
              </a:ext>
            </a:extLst>
          </p:cNvPr>
          <p:cNvSpPr txBox="1"/>
          <p:nvPr/>
        </p:nvSpPr>
        <p:spPr>
          <a:xfrm>
            <a:off x="4886979" y="2349052"/>
            <a:ext cx="3113764" cy="253908"/>
          </a:xfrm>
          <a:prstGeom prst="rect">
            <a:avLst/>
          </a:prstGeom>
          <a:noFill/>
        </p:spPr>
        <p:txBody>
          <a:bodyPr wrap="square" lIns="91431" tIns="45716" rIns="91431" bIns="45716" anchor="t">
            <a:spAutoFit/>
          </a:bodyPr>
          <a:lstStyle/>
          <a:p>
            <a:pPr algn="ctr">
              <a:defRPr/>
            </a:pPr>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2 x 10GbE SMB</a:t>
            </a:r>
            <a:r>
              <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 </a:t>
            </a:r>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Throughput </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2" name="TextBox 6">
            <a:extLst>
              <a:ext uri="{FF2B5EF4-FFF2-40B4-BE49-F238E27FC236}">
                <a16:creationId xmlns:a16="http://schemas.microsoft.com/office/drawing/2014/main" id="{7AD87A31-C11F-8525-579A-3E9049DD35BE}"/>
              </a:ext>
            </a:extLst>
          </p:cNvPr>
          <p:cNvSpPr txBox="1"/>
          <p:nvPr/>
        </p:nvSpPr>
        <p:spPr>
          <a:xfrm>
            <a:off x="2956357" y="4474365"/>
            <a:ext cx="925778" cy="292380"/>
          </a:xfrm>
          <a:prstGeom prst="rect">
            <a:avLst/>
          </a:prstGeom>
          <a:noFill/>
        </p:spPr>
        <p:txBody>
          <a:bodyPr wrap="square" lIns="91431" tIns="45716" rIns="91431" bIns="45716" anchor="t">
            <a:spAutoFit/>
          </a:bodyPr>
          <a:lstStyle/>
          <a:p>
            <a:pPr algn="ctr">
              <a:defRPr/>
            </a:pPr>
            <a:r>
              <a:rPr lang="en-US" altLang="zh-CN"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Read</a:t>
            </a:r>
            <a:endParaRPr lang="en-US"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3" name="TextBox 6">
            <a:extLst>
              <a:ext uri="{FF2B5EF4-FFF2-40B4-BE49-F238E27FC236}">
                <a16:creationId xmlns:a16="http://schemas.microsoft.com/office/drawing/2014/main" id="{B1D7575B-6740-761E-976F-091884E5C890}"/>
              </a:ext>
            </a:extLst>
          </p:cNvPr>
          <p:cNvSpPr txBox="1"/>
          <p:nvPr/>
        </p:nvSpPr>
        <p:spPr>
          <a:xfrm>
            <a:off x="1876907" y="4473102"/>
            <a:ext cx="925778" cy="292380"/>
          </a:xfrm>
          <a:prstGeom prst="rect">
            <a:avLst/>
          </a:prstGeom>
          <a:noFill/>
        </p:spPr>
        <p:txBody>
          <a:bodyPr wrap="square" lIns="91431" tIns="45716" rIns="91431" bIns="45716" anchor="t">
            <a:spAutoFit/>
          </a:bodyPr>
          <a:lstStyle/>
          <a:p>
            <a:pPr algn="ctr">
              <a:defRPr/>
            </a:pPr>
            <a:r>
              <a:rPr lang="en-US" altLang="zh-CN"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Write</a:t>
            </a:r>
            <a:endParaRPr lang="en-US" altLang="zh-TW"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54" name="文字方塊 53">
            <a:extLst>
              <a:ext uri="{FF2B5EF4-FFF2-40B4-BE49-F238E27FC236}">
                <a16:creationId xmlns:a16="http://schemas.microsoft.com/office/drawing/2014/main" id="{84F2980A-D710-90FF-E6FE-4AF84B8C840F}"/>
              </a:ext>
            </a:extLst>
          </p:cNvPr>
          <p:cNvSpPr txBox="1"/>
          <p:nvPr/>
        </p:nvSpPr>
        <p:spPr>
          <a:xfrm rot="16200000">
            <a:off x="564007" y="4131717"/>
            <a:ext cx="641634" cy="246221"/>
          </a:xfrm>
          <a:prstGeom prst="rect">
            <a:avLst/>
          </a:prstGeom>
          <a:noFill/>
        </p:spPr>
        <p:txBody>
          <a:bodyPr wrap="square" rtlCol="0">
            <a:spAutoFit/>
          </a:bodyPr>
          <a:lstStyle/>
          <a:p>
            <a:r>
              <a:rPr lang="en-US" altLang="zh-TW" sz="10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(MB/s)</a:t>
            </a:r>
            <a:endParaRPr lang="zh-TW" altLang="en-US" sz="10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4" name="TextBox 6">
            <a:extLst>
              <a:ext uri="{FF2B5EF4-FFF2-40B4-BE49-F238E27FC236}">
                <a16:creationId xmlns:a16="http://schemas.microsoft.com/office/drawing/2014/main" id="{C83FD710-8EDE-D457-38C4-E233075321A7}"/>
              </a:ext>
            </a:extLst>
          </p:cNvPr>
          <p:cNvSpPr txBox="1"/>
          <p:nvPr/>
        </p:nvSpPr>
        <p:spPr>
          <a:xfrm>
            <a:off x="6455437" y="4478603"/>
            <a:ext cx="925778" cy="292380"/>
          </a:xfrm>
          <a:prstGeom prst="rect">
            <a:avLst/>
          </a:prstGeom>
          <a:noFill/>
        </p:spPr>
        <p:txBody>
          <a:bodyPr wrap="square" lIns="91431" tIns="45716" rIns="91431" bIns="45716" anchor="t">
            <a:spAutoFit/>
          </a:bodyPr>
          <a:lstStyle/>
          <a:p>
            <a:pPr algn="ctr">
              <a:defRPr/>
            </a:pPr>
            <a:r>
              <a:rPr lang="en-US" altLang="zh-CN"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Read</a:t>
            </a:r>
            <a:endParaRPr lang="en-US"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5" name="TextBox 6">
            <a:extLst>
              <a:ext uri="{FF2B5EF4-FFF2-40B4-BE49-F238E27FC236}">
                <a16:creationId xmlns:a16="http://schemas.microsoft.com/office/drawing/2014/main" id="{FC0A1F76-2398-4C96-670B-A8B3A7E8F350}"/>
              </a:ext>
            </a:extLst>
          </p:cNvPr>
          <p:cNvSpPr txBox="1"/>
          <p:nvPr/>
        </p:nvSpPr>
        <p:spPr>
          <a:xfrm>
            <a:off x="5367013" y="4470760"/>
            <a:ext cx="925778" cy="292380"/>
          </a:xfrm>
          <a:prstGeom prst="rect">
            <a:avLst/>
          </a:prstGeom>
          <a:noFill/>
        </p:spPr>
        <p:txBody>
          <a:bodyPr wrap="square" lIns="91431" tIns="45716" rIns="91431" bIns="45716" anchor="t">
            <a:spAutoFit/>
          </a:bodyPr>
          <a:lstStyle/>
          <a:p>
            <a:pPr algn="ctr">
              <a:defRPr/>
            </a:pPr>
            <a:r>
              <a:rPr lang="en-US" altLang="zh-CN"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Write</a:t>
            </a:r>
            <a:endParaRPr lang="en-US" altLang="zh-TW" sz="1300" b="1">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66" name="矩形 65">
            <a:extLst>
              <a:ext uri="{FF2B5EF4-FFF2-40B4-BE49-F238E27FC236}">
                <a16:creationId xmlns:a16="http://schemas.microsoft.com/office/drawing/2014/main" id="{5CB5BA09-4103-65A8-F860-98478ACF4DB4}"/>
              </a:ext>
            </a:extLst>
          </p:cNvPr>
          <p:cNvSpPr/>
          <p:nvPr/>
        </p:nvSpPr>
        <p:spPr>
          <a:xfrm>
            <a:off x="1037600" y="4309575"/>
            <a:ext cx="260008"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1" name="矩形 70">
            <a:extLst>
              <a:ext uri="{FF2B5EF4-FFF2-40B4-BE49-F238E27FC236}">
                <a16:creationId xmlns:a16="http://schemas.microsoft.com/office/drawing/2014/main" id="{9EE15816-8BDE-FF4A-9EA6-7AD22FB2BFAE}"/>
              </a:ext>
            </a:extLst>
          </p:cNvPr>
          <p:cNvSpPr/>
          <p:nvPr/>
        </p:nvSpPr>
        <p:spPr>
          <a:xfrm>
            <a:off x="962259" y="4003831"/>
            <a:ext cx="41069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300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2" name="矩形 71">
            <a:extLst>
              <a:ext uri="{FF2B5EF4-FFF2-40B4-BE49-F238E27FC236}">
                <a16:creationId xmlns:a16="http://schemas.microsoft.com/office/drawing/2014/main" id="{B15D1BBA-B79C-2C34-2F35-31E705290BAE}"/>
              </a:ext>
            </a:extLst>
          </p:cNvPr>
          <p:cNvSpPr/>
          <p:nvPr/>
        </p:nvSpPr>
        <p:spPr>
          <a:xfrm>
            <a:off x="962259" y="3698087"/>
            <a:ext cx="41069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600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3" name="矩形 72">
            <a:extLst>
              <a:ext uri="{FF2B5EF4-FFF2-40B4-BE49-F238E27FC236}">
                <a16:creationId xmlns:a16="http://schemas.microsoft.com/office/drawing/2014/main" id="{3F3D05AB-EA78-C81C-1051-DED3E9E06312}"/>
              </a:ext>
            </a:extLst>
          </p:cNvPr>
          <p:cNvSpPr/>
          <p:nvPr/>
        </p:nvSpPr>
        <p:spPr>
          <a:xfrm>
            <a:off x="962259" y="3392343"/>
            <a:ext cx="41069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900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4" name="矩形 73">
            <a:extLst>
              <a:ext uri="{FF2B5EF4-FFF2-40B4-BE49-F238E27FC236}">
                <a16:creationId xmlns:a16="http://schemas.microsoft.com/office/drawing/2014/main" id="{1EB0F407-FAB9-664C-DBD6-7065C03BE55C}"/>
              </a:ext>
            </a:extLst>
          </p:cNvPr>
          <p:cNvSpPr/>
          <p:nvPr/>
        </p:nvSpPr>
        <p:spPr>
          <a:xfrm>
            <a:off x="924589" y="3086599"/>
            <a:ext cx="48603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1200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75" name="矩形 74">
            <a:extLst>
              <a:ext uri="{FF2B5EF4-FFF2-40B4-BE49-F238E27FC236}">
                <a16:creationId xmlns:a16="http://schemas.microsoft.com/office/drawing/2014/main" id="{9EB38F5A-A2B5-762A-1CF8-E04DFDAC381E}"/>
              </a:ext>
            </a:extLst>
          </p:cNvPr>
          <p:cNvSpPr/>
          <p:nvPr/>
        </p:nvSpPr>
        <p:spPr>
          <a:xfrm>
            <a:off x="924589" y="2780855"/>
            <a:ext cx="486030" cy="253916"/>
          </a:xfrm>
          <a:prstGeom prst="rect">
            <a:avLst/>
          </a:prstGeom>
        </p:spPr>
        <p:txBody>
          <a:bodyPr wrap="none">
            <a:spAutoFit/>
          </a:bodyPr>
          <a:lstStyle/>
          <a:p>
            <a:r>
              <a:rPr lang="en-US" altLang="zh-TW"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1500</a:t>
            </a:r>
            <a:endParaRPr lang="zh-TW" altLang="en-US" sz="105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2" name="Rectangle 3">
            <a:extLst>
              <a:ext uri="{FF2B5EF4-FFF2-40B4-BE49-F238E27FC236}">
                <a16:creationId xmlns:a16="http://schemas.microsoft.com/office/drawing/2014/main" id="{1DCADFBA-D47C-5DCE-E6CC-F466E1825FEF}"/>
              </a:ext>
            </a:extLst>
          </p:cNvPr>
          <p:cNvSpPr>
            <a:spLocks noChangeArrowheads="1"/>
          </p:cNvSpPr>
          <p:nvPr/>
        </p:nvSpPr>
        <p:spPr bwMode="auto">
          <a:xfrm>
            <a:off x="1339160" y="4659555"/>
            <a:ext cx="4078755" cy="369324"/>
          </a:xfrm>
          <a:prstGeom prst="rect">
            <a:avLst/>
          </a:prstGeom>
          <a:noFill/>
          <a:ln w="9525">
            <a:noFill/>
            <a:miter lim="800000"/>
            <a:headEnd/>
            <a:tailEnd/>
          </a:ln>
        </p:spPr>
        <p:txBody>
          <a:bodyPr wrap="square" lIns="91431" tIns="45716" rIns="91431" bIns="45716" anchor="t">
            <a:spAutoFit/>
          </a:bodyPr>
          <a:lstStyle/>
          <a:p>
            <a:r>
              <a:rPr lang="en-US" altLang="zh-TW" sz="6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Environment:</a:t>
            </a:r>
          </a:p>
          <a:p>
            <a:r>
              <a:rPr lang="en-US" altLang="zh-TW" sz="6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NAS | TS-AI642, QTS 5.0.1, 6 x Samsung 860 EVO 1TB, RAID 5 with QXG-10G1T or QXG-10G2TB</a:t>
            </a:r>
          </a:p>
          <a:p>
            <a:r>
              <a:rPr lang="en-US" altLang="zh-TW" sz="6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PC | Windows Server 2019 Standard, AMD EPYC 7232P 3.0GHz, DDR4 64GB, with LAN-10G2T-X550</a:t>
            </a:r>
            <a:endParaRPr lang="en" sz="600"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3" name="Rectangle 2">
            <a:extLst>
              <a:ext uri="{FF2B5EF4-FFF2-40B4-BE49-F238E27FC236}">
                <a16:creationId xmlns:a16="http://schemas.microsoft.com/office/drawing/2014/main" id="{100CC4F1-2ABA-83CA-5599-238C97F2C0F9}"/>
              </a:ext>
            </a:extLst>
          </p:cNvPr>
          <p:cNvSpPr>
            <a:spLocks noChangeArrowheads="1"/>
          </p:cNvSpPr>
          <p:nvPr/>
        </p:nvSpPr>
        <p:spPr bwMode="auto">
          <a:xfrm>
            <a:off x="5417915" y="4758810"/>
            <a:ext cx="2877831" cy="184658"/>
          </a:xfrm>
          <a:prstGeom prst="rect">
            <a:avLst/>
          </a:prstGeom>
          <a:noFill/>
          <a:ln w="9525">
            <a:noFill/>
            <a:miter lim="800000"/>
            <a:headEnd/>
            <a:tailEnd/>
          </a:ln>
        </p:spPr>
        <p:txBody>
          <a:bodyPr wrap="square" lIns="91431" tIns="45716" rIns="91431" bIns="45716" anchor="t">
            <a:spAutoFit/>
          </a:bodyPr>
          <a:lstStyle/>
          <a:p>
            <a:r>
              <a:rPr lang="en" altLang="zh-TW" sz="60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Tested in QNAP Labs. Figures may vary by environment.</a:t>
            </a:r>
          </a:p>
        </p:txBody>
      </p:sp>
      <p:pic>
        <p:nvPicPr>
          <p:cNvPr id="3" name="圖片 2">
            <a:extLst>
              <a:ext uri="{FF2B5EF4-FFF2-40B4-BE49-F238E27FC236}">
                <a16:creationId xmlns:a16="http://schemas.microsoft.com/office/drawing/2014/main" id="{55E26D12-AD90-DD25-FADE-343D1289541A}"/>
              </a:ext>
            </a:extLst>
          </p:cNvPr>
          <p:cNvPicPr>
            <a:picLocks noChangeAspect="1"/>
          </p:cNvPicPr>
          <p:nvPr/>
        </p:nvPicPr>
        <p:blipFill>
          <a:blip r:embed="rId3"/>
          <a:stretch>
            <a:fillRect/>
          </a:stretch>
        </p:blipFill>
        <p:spPr>
          <a:xfrm>
            <a:off x="789905" y="1043532"/>
            <a:ext cx="2298648" cy="1436655"/>
          </a:xfrm>
          <a:prstGeom prst="rect">
            <a:avLst/>
          </a:prstGeom>
        </p:spPr>
      </p:pic>
      <p:sp>
        <p:nvSpPr>
          <p:cNvPr id="4" name="文字方塊 3">
            <a:extLst>
              <a:ext uri="{FF2B5EF4-FFF2-40B4-BE49-F238E27FC236}">
                <a16:creationId xmlns:a16="http://schemas.microsoft.com/office/drawing/2014/main" id="{B641A418-55C7-8396-06F8-E5BA085111AF}"/>
              </a:ext>
            </a:extLst>
          </p:cNvPr>
          <p:cNvSpPr txBox="1"/>
          <p:nvPr/>
        </p:nvSpPr>
        <p:spPr>
          <a:xfrm>
            <a:off x="2599234" y="1620867"/>
            <a:ext cx="1048685" cy="276999"/>
          </a:xfrm>
          <a:prstGeom prst="rect">
            <a:avLst/>
          </a:prstGeom>
          <a:noFill/>
        </p:spPr>
        <p:txBody>
          <a:bodyPr wrap="none" rtlCol="0">
            <a:spAutoFit/>
          </a:bodyPr>
          <a:lstStyle/>
          <a:p>
            <a:r>
              <a:rPr lang="en-US" altLang="zh-TW" sz="1200" b="1" dirty="0">
                <a:solidFill>
                  <a:srgbClr val="80FCFF"/>
                </a:solidFill>
                <a:ea typeface="微軟正黑體"/>
                <a:cs typeface="+mn-ea"/>
                <a:sym typeface="Arial" panose="020B0604020202020204" pitchFamily="34" charset="0"/>
              </a:rPr>
              <a:t>QXG-10G1T</a:t>
            </a:r>
          </a:p>
        </p:txBody>
      </p:sp>
      <p:grpSp>
        <p:nvGrpSpPr>
          <p:cNvPr id="7" name="群組 6">
            <a:extLst>
              <a:ext uri="{FF2B5EF4-FFF2-40B4-BE49-F238E27FC236}">
                <a16:creationId xmlns:a16="http://schemas.microsoft.com/office/drawing/2014/main" id="{E3E13D30-C485-B294-9F5A-4365C1FDFE4C}"/>
              </a:ext>
            </a:extLst>
          </p:cNvPr>
          <p:cNvGrpSpPr/>
          <p:nvPr/>
        </p:nvGrpSpPr>
        <p:grpSpPr>
          <a:xfrm>
            <a:off x="1413368" y="2893366"/>
            <a:ext cx="6441174" cy="1550228"/>
            <a:chOff x="1321480" y="2904293"/>
            <a:chExt cx="6441174" cy="1318748"/>
          </a:xfrm>
        </p:grpSpPr>
        <p:cxnSp>
          <p:nvCxnSpPr>
            <p:cNvPr id="77" name="直線接點 76">
              <a:extLst>
                <a:ext uri="{FF2B5EF4-FFF2-40B4-BE49-F238E27FC236}">
                  <a16:creationId xmlns:a16="http://schemas.microsoft.com/office/drawing/2014/main" id="{25BC6BEE-E8CB-4C3E-9A29-246B72184B81}"/>
                </a:ext>
              </a:extLst>
            </p:cNvPr>
            <p:cNvCxnSpPr>
              <a:cxnSpLocks/>
            </p:cNvCxnSpPr>
            <p:nvPr/>
          </p:nvCxnSpPr>
          <p:spPr>
            <a:xfrm>
              <a:off x="1321480" y="4200541"/>
              <a:ext cx="6441173" cy="225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8" name="直線接點 77">
              <a:extLst>
                <a:ext uri="{FF2B5EF4-FFF2-40B4-BE49-F238E27FC236}">
                  <a16:creationId xmlns:a16="http://schemas.microsoft.com/office/drawing/2014/main" id="{6E6F3545-92D9-D1B0-2701-EF60249DB84C}"/>
                </a:ext>
              </a:extLst>
            </p:cNvPr>
            <p:cNvCxnSpPr>
              <a:cxnSpLocks/>
            </p:cNvCxnSpPr>
            <p:nvPr/>
          </p:nvCxnSpPr>
          <p:spPr>
            <a:xfrm>
              <a:off x="1321481" y="3941293"/>
              <a:ext cx="644117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9" name="直線接點 78">
              <a:extLst>
                <a:ext uri="{FF2B5EF4-FFF2-40B4-BE49-F238E27FC236}">
                  <a16:creationId xmlns:a16="http://schemas.microsoft.com/office/drawing/2014/main" id="{20E3E96A-E384-FC69-CB7E-6367DA43C966}"/>
                </a:ext>
              </a:extLst>
            </p:cNvPr>
            <p:cNvCxnSpPr>
              <a:cxnSpLocks/>
            </p:cNvCxnSpPr>
            <p:nvPr/>
          </p:nvCxnSpPr>
          <p:spPr>
            <a:xfrm>
              <a:off x="1321481" y="3422793"/>
              <a:ext cx="644117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直線接點 79">
              <a:extLst>
                <a:ext uri="{FF2B5EF4-FFF2-40B4-BE49-F238E27FC236}">
                  <a16:creationId xmlns:a16="http://schemas.microsoft.com/office/drawing/2014/main" id="{EF5EF712-473A-DF34-F0FC-34D645F7FC2D}"/>
                </a:ext>
              </a:extLst>
            </p:cNvPr>
            <p:cNvCxnSpPr>
              <a:cxnSpLocks/>
            </p:cNvCxnSpPr>
            <p:nvPr/>
          </p:nvCxnSpPr>
          <p:spPr>
            <a:xfrm>
              <a:off x="1321481" y="3163543"/>
              <a:ext cx="644117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1" name="直線接點 80">
              <a:extLst>
                <a:ext uri="{FF2B5EF4-FFF2-40B4-BE49-F238E27FC236}">
                  <a16:creationId xmlns:a16="http://schemas.microsoft.com/office/drawing/2014/main" id="{74316BB6-BF71-38F6-9251-88794F563476}"/>
                </a:ext>
              </a:extLst>
            </p:cNvPr>
            <p:cNvCxnSpPr>
              <a:cxnSpLocks/>
            </p:cNvCxnSpPr>
            <p:nvPr/>
          </p:nvCxnSpPr>
          <p:spPr>
            <a:xfrm>
              <a:off x="1321481" y="2904293"/>
              <a:ext cx="644117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2" name="直線接點 81">
              <a:extLst>
                <a:ext uri="{FF2B5EF4-FFF2-40B4-BE49-F238E27FC236}">
                  <a16:creationId xmlns:a16="http://schemas.microsoft.com/office/drawing/2014/main" id="{C2977456-6FB2-BE4B-236A-2CFD7C05A7A6}"/>
                </a:ext>
              </a:extLst>
            </p:cNvPr>
            <p:cNvCxnSpPr>
              <a:cxnSpLocks/>
            </p:cNvCxnSpPr>
            <p:nvPr/>
          </p:nvCxnSpPr>
          <p:spPr>
            <a:xfrm>
              <a:off x="1321481" y="3682043"/>
              <a:ext cx="644117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89" name="Shape 79">
            <a:extLst>
              <a:ext uri="{FF2B5EF4-FFF2-40B4-BE49-F238E27FC236}">
                <a16:creationId xmlns:a16="http://schemas.microsoft.com/office/drawing/2014/main" id="{C0556796-BFDB-F2D4-D320-1A55C627EA8B}"/>
              </a:ext>
            </a:extLst>
          </p:cNvPr>
          <p:cNvSpPr/>
          <p:nvPr/>
        </p:nvSpPr>
        <p:spPr>
          <a:xfrm>
            <a:off x="2045257" y="3297548"/>
            <a:ext cx="645773" cy="1129024"/>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algn="ctr">
              <a:buClr>
                <a:srgbClr val="000000"/>
              </a:buClr>
            </a:pPr>
            <a:endPar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84" name="Shape 80">
            <a:extLst>
              <a:ext uri="{FF2B5EF4-FFF2-40B4-BE49-F238E27FC236}">
                <a16:creationId xmlns:a16="http://schemas.microsoft.com/office/drawing/2014/main" id="{5EC4CE5B-7FE7-12B3-27F7-CF0748153410}"/>
              </a:ext>
            </a:extLst>
          </p:cNvPr>
          <p:cNvSpPr/>
          <p:nvPr/>
        </p:nvSpPr>
        <p:spPr>
          <a:xfrm>
            <a:off x="3125197" y="3272334"/>
            <a:ext cx="623592" cy="1158481"/>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algn="ctr">
              <a:buClr>
                <a:srgbClr val="000000"/>
              </a:buClr>
            </a:pPr>
            <a:endPar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86" name="TextBox 20">
            <a:extLst>
              <a:ext uri="{FF2B5EF4-FFF2-40B4-BE49-F238E27FC236}">
                <a16:creationId xmlns:a16="http://schemas.microsoft.com/office/drawing/2014/main" id="{917177E6-F7FB-6ED9-8490-86FC9D9C9933}"/>
              </a:ext>
            </a:extLst>
          </p:cNvPr>
          <p:cNvSpPr txBox="1"/>
          <p:nvPr/>
        </p:nvSpPr>
        <p:spPr>
          <a:xfrm>
            <a:off x="2031563" y="3301581"/>
            <a:ext cx="657264" cy="276999"/>
          </a:xfrm>
          <a:prstGeom prst="rect">
            <a:avLst/>
          </a:prstGeom>
          <a:noFill/>
          <a:ln>
            <a:noFill/>
          </a:ln>
          <a:effectLst/>
        </p:spPr>
        <p:txBody>
          <a:bodyPr wrap="square" lIns="91440" tIns="45720" rIns="91440" bIns="45720" rtlCol="0" anchor="t">
            <a:spAutoFit/>
          </a:bodyPr>
          <a:lstStyle/>
          <a:p>
            <a:pPr algn="ctr"/>
            <a:r>
              <a:rPr lang="en-US"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1156</a:t>
            </a:r>
          </a:p>
        </p:txBody>
      </p:sp>
      <p:sp>
        <p:nvSpPr>
          <p:cNvPr id="87" name="TextBox 20">
            <a:extLst>
              <a:ext uri="{FF2B5EF4-FFF2-40B4-BE49-F238E27FC236}">
                <a16:creationId xmlns:a16="http://schemas.microsoft.com/office/drawing/2014/main" id="{22DA0132-AC26-C9D1-C772-D7BCF8697A7F}"/>
              </a:ext>
            </a:extLst>
          </p:cNvPr>
          <p:cNvSpPr txBox="1"/>
          <p:nvPr/>
        </p:nvSpPr>
        <p:spPr>
          <a:xfrm>
            <a:off x="3057958" y="3267951"/>
            <a:ext cx="743505" cy="276999"/>
          </a:xfrm>
          <a:prstGeom prst="rect">
            <a:avLst/>
          </a:prstGeom>
          <a:noFill/>
          <a:ln>
            <a:noFill/>
          </a:ln>
          <a:effectLst/>
        </p:spPr>
        <p:txBody>
          <a:bodyPr wrap="square" lIns="91440" tIns="45720" rIns="91440" bIns="45720" rtlCol="0" anchor="t">
            <a:spAutoFit/>
          </a:bodyPr>
          <a:lstStyle/>
          <a:p>
            <a:pPr algn="ctr"/>
            <a:r>
              <a:rPr lang="en-US" altLang="zh-TW"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1180</a:t>
            </a:r>
            <a:endParaRPr lang="en-US"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 name="文字方塊 8">
            <a:extLst>
              <a:ext uri="{FF2B5EF4-FFF2-40B4-BE49-F238E27FC236}">
                <a16:creationId xmlns:a16="http://schemas.microsoft.com/office/drawing/2014/main" id="{5B746920-B3A7-A8FB-17C9-4E0F62CCDA93}"/>
              </a:ext>
            </a:extLst>
          </p:cNvPr>
          <p:cNvSpPr txBox="1"/>
          <p:nvPr/>
        </p:nvSpPr>
        <p:spPr>
          <a:xfrm>
            <a:off x="6221923" y="1620867"/>
            <a:ext cx="1159292" cy="276999"/>
          </a:xfrm>
          <a:prstGeom prst="rect">
            <a:avLst/>
          </a:prstGeom>
          <a:noFill/>
        </p:spPr>
        <p:txBody>
          <a:bodyPr wrap="none" rtlCol="0">
            <a:spAutoFit/>
          </a:bodyPr>
          <a:lstStyle/>
          <a:p>
            <a:r>
              <a:rPr lang="en-US" altLang="zh-TW" sz="1200" b="1" dirty="0">
                <a:solidFill>
                  <a:srgbClr val="80FCFF"/>
                </a:solidFill>
                <a:ea typeface="微軟正黑體"/>
                <a:cs typeface="+mn-ea"/>
                <a:sym typeface="Arial" panose="020B0604020202020204" pitchFamily="34" charset="0"/>
              </a:rPr>
              <a:t>QXG-10G2TB</a:t>
            </a:r>
          </a:p>
        </p:txBody>
      </p:sp>
      <p:pic>
        <p:nvPicPr>
          <p:cNvPr id="11" name="圖片 10" descr="一張含有 機器, 電子產品, 螢幕擷取畫面 的圖片&#10;&#10;自動產生的描述">
            <a:extLst>
              <a:ext uri="{FF2B5EF4-FFF2-40B4-BE49-F238E27FC236}">
                <a16:creationId xmlns:a16="http://schemas.microsoft.com/office/drawing/2014/main" id="{E173D852-D922-2B1D-C17D-CB92D770A6AF}"/>
              </a:ext>
            </a:extLst>
          </p:cNvPr>
          <p:cNvPicPr>
            <a:picLocks noChangeAspect="1"/>
          </p:cNvPicPr>
          <p:nvPr/>
        </p:nvPicPr>
        <p:blipFill>
          <a:blip r:embed="rId4"/>
          <a:stretch>
            <a:fillRect/>
          </a:stretch>
        </p:blipFill>
        <p:spPr>
          <a:xfrm>
            <a:off x="4424560" y="1070440"/>
            <a:ext cx="2204563" cy="1377852"/>
          </a:xfrm>
          <a:prstGeom prst="rect">
            <a:avLst/>
          </a:prstGeom>
        </p:spPr>
      </p:pic>
      <p:sp>
        <p:nvSpPr>
          <p:cNvPr id="10" name="Shape 79">
            <a:extLst>
              <a:ext uri="{FF2B5EF4-FFF2-40B4-BE49-F238E27FC236}">
                <a16:creationId xmlns:a16="http://schemas.microsoft.com/office/drawing/2014/main" id="{DBF818F4-E34F-B72D-8567-84FD4A0FD246}"/>
              </a:ext>
            </a:extLst>
          </p:cNvPr>
          <p:cNvSpPr/>
          <p:nvPr/>
        </p:nvSpPr>
        <p:spPr>
          <a:xfrm>
            <a:off x="5438890" y="2835959"/>
            <a:ext cx="645773" cy="1590614"/>
          </a:xfrm>
          <a:prstGeom prst="rect">
            <a:avLst/>
          </a:prstGeom>
          <a:gradFill>
            <a:gsLst>
              <a:gs pos="100000">
                <a:srgbClr val="254BFF"/>
              </a:gs>
              <a:gs pos="0">
                <a:srgbClr val="83FFE4"/>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algn="ctr">
              <a:buClr>
                <a:srgbClr val="000000"/>
              </a:buClr>
            </a:pPr>
            <a:endPar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12" name="Shape 80">
            <a:extLst>
              <a:ext uri="{FF2B5EF4-FFF2-40B4-BE49-F238E27FC236}">
                <a16:creationId xmlns:a16="http://schemas.microsoft.com/office/drawing/2014/main" id="{17524BC9-D7DC-1622-2B65-CE051566F2FC}"/>
              </a:ext>
            </a:extLst>
          </p:cNvPr>
          <p:cNvSpPr/>
          <p:nvPr/>
        </p:nvSpPr>
        <p:spPr>
          <a:xfrm>
            <a:off x="6518830" y="2875027"/>
            <a:ext cx="623592" cy="1555789"/>
          </a:xfrm>
          <a:prstGeom prst="rect">
            <a:avLst/>
          </a:prstGeom>
          <a:gradFill>
            <a:gsLst>
              <a:gs pos="100000">
                <a:srgbClr val="EF206D"/>
              </a:gs>
              <a:gs pos="0">
                <a:srgbClr val="F7942F"/>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w="38100" h="38100" prst="angle"/>
            <a:bevelB w="38100" h="38100"/>
          </a:sp3d>
        </p:spPr>
        <p:txBody>
          <a:bodyPr wrap="square" lIns="91425" tIns="45700" rIns="91425" bIns="45700" anchor="ctr" anchorCtr="0">
            <a:noAutofit/>
          </a:bodyPr>
          <a:lstStyle/>
          <a:p>
            <a:pPr algn="ctr">
              <a:buClr>
                <a:srgbClr val="000000"/>
              </a:buClr>
            </a:pPr>
            <a:endParaRPr lang="zh-TW" altLang="en-US">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0" name="TextBox 20">
            <a:extLst>
              <a:ext uri="{FF2B5EF4-FFF2-40B4-BE49-F238E27FC236}">
                <a16:creationId xmlns:a16="http://schemas.microsoft.com/office/drawing/2014/main" id="{00E5F1D2-E437-A695-3830-9AA893C8F890}"/>
              </a:ext>
            </a:extLst>
          </p:cNvPr>
          <p:cNvSpPr txBox="1"/>
          <p:nvPr/>
        </p:nvSpPr>
        <p:spPr>
          <a:xfrm>
            <a:off x="5410193" y="2837466"/>
            <a:ext cx="690061" cy="276999"/>
          </a:xfrm>
          <a:prstGeom prst="rect">
            <a:avLst/>
          </a:prstGeom>
          <a:noFill/>
          <a:ln>
            <a:noFill/>
          </a:ln>
          <a:effectLst/>
        </p:spPr>
        <p:txBody>
          <a:bodyPr wrap="square" lIns="91440" tIns="45720" rIns="91440" bIns="45720" rtlCol="0" anchor="t">
            <a:spAutoFit/>
          </a:bodyPr>
          <a:lstStyle/>
          <a:p>
            <a:pPr algn="ctr"/>
            <a:r>
              <a:rPr lang="en-US" altLang="zh-TW"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1509</a:t>
            </a:r>
            <a:endParaRPr lang="en-US"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91" name="TextBox 20">
            <a:extLst>
              <a:ext uri="{FF2B5EF4-FFF2-40B4-BE49-F238E27FC236}">
                <a16:creationId xmlns:a16="http://schemas.microsoft.com/office/drawing/2014/main" id="{E0D06483-4F46-B7FA-A6D0-84DCA1E1C936}"/>
              </a:ext>
            </a:extLst>
          </p:cNvPr>
          <p:cNvSpPr txBox="1"/>
          <p:nvPr/>
        </p:nvSpPr>
        <p:spPr>
          <a:xfrm>
            <a:off x="6443861" y="2869106"/>
            <a:ext cx="759722" cy="276999"/>
          </a:xfrm>
          <a:prstGeom prst="rect">
            <a:avLst/>
          </a:prstGeom>
          <a:noFill/>
          <a:ln>
            <a:noFill/>
          </a:ln>
          <a:effectLst/>
        </p:spPr>
        <p:txBody>
          <a:bodyPr wrap="square" lIns="91440" tIns="45720" rIns="91440" bIns="45720" rtlCol="0" anchor="t">
            <a:spAutoFit/>
          </a:bodyPr>
          <a:lstStyle/>
          <a:p>
            <a:pPr algn="ctr"/>
            <a:r>
              <a:rPr lang="en-US" altLang="zh-TW" sz="1200" b="1" dirty="0">
                <a:solidFill>
                  <a:schemeClr val="bg1"/>
                </a:solidFill>
                <a:latin typeface="Arial" panose="020B0604020202020204" pitchFamily="34" charset="0"/>
                <a:ea typeface="微軟正黑體" panose="020B0604030504040204" pitchFamily="34" charset="-120"/>
                <a:cs typeface="+mn-ea"/>
                <a:sym typeface="Arial" panose="020B0604020202020204" pitchFamily="34" charset="0"/>
              </a:rPr>
              <a:t>1501</a:t>
            </a:r>
          </a:p>
        </p:txBody>
      </p:sp>
    </p:spTree>
    <p:extLst>
      <p:ext uri="{BB962C8B-B14F-4D97-AF65-F5344CB8AC3E}">
        <p14:creationId xmlns:p14="http://schemas.microsoft.com/office/powerpoint/2010/main" val="831075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圖形 9">
            <a:extLst>
              <a:ext uri="{FF2B5EF4-FFF2-40B4-BE49-F238E27FC236}">
                <a16:creationId xmlns:a16="http://schemas.microsoft.com/office/drawing/2014/main" id="{15CD9E9B-16F6-A228-D439-AA1DF6B292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63414" y="1642352"/>
            <a:ext cx="2784644" cy="2121218"/>
          </a:xfrm>
          <a:prstGeom prst="rect">
            <a:avLst/>
          </a:prstGeom>
        </p:spPr>
      </p:pic>
    </p:spTree>
    <p:extLst>
      <p:ext uri="{BB962C8B-B14F-4D97-AF65-F5344CB8AC3E}">
        <p14:creationId xmlns:p14="http://schemas.microsoft.com/office/powerpoint/2010/main" val="22348329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群組 9">
            <a:extLst>
              <a:ext uri="{FF2B5EF4-FFF2-40B4-BE49-F238E27FC236}">
                <a16:creationId xmlns:a16="http://schemas.microsoft.com/office/drawing/2014/main" id="{5A2B05FE-EED1-7B18-6EE2-83D4AD7C9798}"/>
              </a:ext>
            </a:extLst>
          </p:cNvPr>
          <p:cNvGrpSpPr/>
          <p:nvPr/>
        </p:nvGrpSpPr>
        <p:grpSpPr>
          <a:xfrm>
            <a:off x="499561" y="1831363"/>
            <a:ext cx="2508346" cy="3076018"/>
            <a:chOff x="842481" y="1787703"/>
            <a:chExt cx="3267185" cy="4181581"/>
          </a:xfrm>
        </p:grpSpPr>
        <p:grpSp>
          <p:nvGrpSpPr>
            <p:cNvPr id="15" name="群組 14">
              <a:extLst>
                <a:ext uri="{FF2B5EF4-FFF2-40B4-BE49-F238E27FC236}">
                  <a16:creationId xmlns:a16="http://schemas.microsoft.com/office/drawing/2014/main" id="{81616F41-2B2A-D9C1-22FC-A2A8D18930B3}"/>
                </a:ext>
              </a:extLst>
            </p:cNvPr>
            <p:cNvGrpSpPr/>
            <p:nvPr/>
          </p:nvGrpSpPr>
          <p:grpSpPr>
            <a:xfrm>
              <a:off x="842482" y="1787703"/>
              <a:ext cx="3267184" cy="4181581"/>
              <a:chOff x="1191803" y="1520575"/>
              <a:chExt cx="3267184" cy="4181581"/>
            </a:xfrm>
          </p:grpSpPr>
          <p:sp>
            <p:nvSpPr>
              <p:cNvPr id="20" name="矩形 19">
                <a:extLst>
                  <a:ext uri="{FF2B5EF4-FFF2-40B4-BE49-F238E27FC236}">
                    <a16:creationId xmlns:a16="http://schemas.microsoft.com/office/drawing/2014/main" id="{EA2574D1-165D-4FB2-54DC-B34109FE5F00}"/>
                  </a:ext>
                </a:extLst>
              </p:cNvPr>
              <p:cNvSpPr/>
              <p:nvPr/>
            </p:nvSpPr>
            <p:spPr>
              <a:xfrm>
                <a:off x="1191803" y="1520575"/>
                <a:ext cx="3267184" cy="4181581"/>
              </a:xfrm>
              <a:prstGeom prst="rect">
                <a:avLst/>
              </a:prstGeom>
              <a:solidFill>
                <a:schemeClr val="bg1">
                  <a:alpha val="85000"/>
                </a:schemeClr>
              </a:solidFill>
              <a:ln>
                <a:noFill/>
              </a:ln>
              <a:effectLst>
                <a:outerShdw blurRad="127000" dist="12700" dir="5400000" sx="101000" sy="101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sp>
            <p:nvSpPr>
              <p:cNvPr id="21" name="矩形 20">
                <a:extLst>
                  <a:ext uri="{FF2B5EF4-FFF2-40B4-BE49-F238E27FC236}">
                    <a16:creationId xmlns:a16="http://schemas.microsoft.com/office/drawing/2014/main" id="{A61FFC0D-CAC1-0A3F-5F33-2153F5C0D4FC}"/>
                  </a:ext>
                </a:extLst>
              </p:cNvPr>
              <p:cNvSpPr/>
              <p:nvPr/>
            </p:nvSpPr>
            <p:spPr>
              <a:xfrm>
                <a:off x="1191803" y="1520575"/>
                <a:ext cx="3267184" cy="821731"/>
              </a:xfrm>
              <a:prstGeom prst="rect">
                <a:avLst/>
              </a:prstGeom>
              <a:solidFill>
                <a:srgbClr val="4F4F8B">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grpSp>
        <p:sp>
          <p:nvSpPr>
            <p:cNvPr id="19" name="矩形 18">
              <a:extLst>
                <a:ext uri="{FF2B5EF4-FFF2-40B4-BE49-F238E27FC236}">
                  <a16:creationId xmlns:a16="http://schemas.microsoft.com/office/drawing/2014/main" id="{92732D98-FDCD-7A30-F71B-89A271D380D8}"/>
                </a:ext>
              </a:extLst>
            </p:cNvPr>
            <p:cNvSpPr/>
            <p:nvPr/>
          </p:nvSpPr>
          <p:spPr>
            <a:xfrm>
              <a:off x="842481" y="1787703"/>
              <a:ext cx="3267184" cy="718988"/>
            </a:xfrm>
            <a:prstGeom prst="rect">
              <a:avLst/>
            </a:prstGeom>
            <a:solidFill>
              <a:srgbClr val="03AA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grpSp>
      <p:grpSp>
        <p:nvGrpSpPr>
          <p:cNvPr id="27" name="群組 26">
            <a:extLst>
              <a:ext uri="{FF2B5EF4-FFF2-40B4-BE49-F238E27FC236}">
                <a16:creationId xmlns:a16="http://schemas.microsoft.com/office/drawing/2014/main" id="{0A4A73C5-268D-C65D-4052-F3A8328704AC}"/>
              </a:ext>
            </a:extLst>
          </p:cNvPr>
          <p:cNvGrpSpPr/>
          <p:nvPr/>
        </p:nvGrpSpPr>
        <p:grpSpPr>
          <a:xfrm>
            <a:off x="5793498" y="1831364"/>
            <a:ext cx="2450389" cy="3076018"/>
            <a:chOff x="842481" y="1787703"/>
            <a:chExt cx="3267185" cy="4181581"/>
          </a:xfrm>
        </p:grpSpPr>
        <p:grpSp>
          <p:nvGrpSpPr>
            <p:cNvPr id="36" name="群組 35">
              <a:extLst>
                <a:ext uri="{FF2B5EF4-FFF2-40B4-BE49-F238E27FC236}">
                  <a16:creationId xmlns:a16="http://schemas.microsoft.com/office/drawing/2014/main" id="{2A337477-62D4-D20F-A9B1-D734C71D2EEA}"/>
                </a:ext>
              </a:extLst>
            </p:cNvPr>
            <p:cNvGrpSpPr/>
            <p:nvPr/>
          </p:nvGrpSpPr>
          <p:grpSpPr>
            <a:xfrm>
              <a:off x="842482" y="1787703"/>
              <a:ext cx="3267184" cy="4181581"/>
              <a:chOff x="1191803" y="1520575"/>
              <a:chExt cx="3267184" cy="4181581"/>
            </a:xfrm>
          </p:grpSpPr>
          <p:sp>
            <p:nvSpPr>
              <p:cNvPr id="38" name="矩形 37">
                <a:extLst>
                  <a:ext uri="{FF2B5EF4-FFF2-40B4-BE49-F238E27FC236}">
                    <a16:creationId xmlns:a16="http://schemas.microsoft.com/office/drawing/2014/main" id="{600A4162-79E4-2D5A-936B-11F595980D90}"/>
                  </a:ext>
                </a:extLst>
              </p:cNvPr>
              <p:cNvSpPr/>
              <p:nvPr/>
            </p:nvSpPr>
            <p:spPr>
              <a:xfrm>
                <a:off x="1191803" y="1520575"/>
                <a:ext cx="3267184" cy="4181581"/>
              </a:xfrm>
              <a:prstGeom prst="rect">
                <a:avLst/>
              </a:prstGeom>
              <a:solidFill>
                <a:schemeClr val="bg1">
                  <a:alpha val="85000"/>
                </a:schemeClr>
              </a:solidFill>
              <a:ln>
                <a:noFill/>
              </a:ln>
              <a:effectLst>
                <a:outerShdw blurRad="241300" dist="304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sp>
            <p:nvSpPr>
              <p:cNvPr id="39" name="矩形 38">
                <a:extLst>
                  <a:ext uri="{FF2B5EF4-FFF2-40B4-BE49-F238E27FC236}">
                    <a16:creationId xmlns:a16="http://schemas.microsoft.com/office/drawing/2014/main" id="{1BF3659F-2348-AEEA-D869-99F36B360045}"/>
                  </a:ext>
                </a:extLst>
              </p:cNvPr>
              <p:cNvSpPr/>
              <p:nvPr/>
            </p:nvSpPr>
            <p:spPr>
              <a:xfrm>
                <a:off x="1191803" y="1520575"/>
                <a:ext cx="3267184" cy="821731"/>
              </a:xfrm>
              <a:prstGeom prst="rect">
                <a:avLst/>
              </a:prstGeom>
              <a:solidFill>
                <a:srgbClr val="4F4F8B">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grpSp>
        <p:sp>
          <p:nvSpPr>
            <p:cNvPr id="37" name="矩形 36">
              <a:extLst>
                <a:ext uri="{FF2B5EF4-FFF2-40B4-BE49-F238E27FC236}">
                  <a16:creationId xmlns:a16="http://schemas.microsoft.com/office/drawing/2014/main" id="{F48D7982-EEDA-DCCD-086C-74DC92E5E06D}"/>
                </a:ext>
              </a:extLst>
            </p:cNvPr>
            <p:cNvSpPr/>
            <p:nvPr/>
          </p:nvSpPr>
          <p:spPr>
            <a:xfrm>
              <a:off x="842481" y="1787703"/>
              <a:ext cx="3267184" cy="718988"/>
            </a:xfrm>
            <a:prstGeom prst="rect">
              <a:avLst/>
            </a:prstGeom>
            <a:solidFill>
              <a:srgbClr val="DD4D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grpSp>
      <p:grpSp>
        <p:nvGrpSpPr>
          <p:cNvPr id="41" name="群組 40">
            <a:extLst>
              <a:ext uri="{FF2B5EF4-FFF2-40B4-BE49-F238E27FC236}">
                <a16:creationId xmlns:a16="http://schemas.microsoft.com/office/drawing/2014/main" id="{14C7A06A-6BE2-9A40-4068-51521E5E0662}"/>
              </a:ext>
            </a:extLst>
          </p:cNvPr>
          <p:cNvGrpSpPr/>
          <p:nvPr/>
        </p:nvGrpSpPr>
        <p:grpSpPr>
          <a:xfrm>
            <a:off x="3171819" y="1831363"/>
            <a:ext cx="2450389" cy="3076018"/>
            <a:chOff x="842481" y="1787703"/>
            <a:chExt cx="3267185" cy="4181581"/>
          </a:xfrm>
        </p:grpSpPr>
        <p:grpSp>
          <p:nvGrpSpPr>
            <p:cNvPr id="44" name="群組 43">
              <a:extLst>
                <a:ext uri="{FF2B5EF4-FFF2-40B4-BE49-F238E27FC236}">
                  <a16:creationId xmlns:a16="http://schemas.microsoft.com/office/drawing/2014/main" id="{9076B116-39B3-5E07-735C-FF8BCB143467}"/>
                </a:ext>
              </a:extLst>
            </p:cNvPr>
            <p:cNvGrpSpPr/>
            <p:nvPr/>
          </p:nvGrpSpPr>
          <p:grpSpPr>
            <a:xfrm>
              <a:off x="842482" y="1787703"/>
              <a:ext cx="3267184" cy="4181581"/>
              <a:chOff x="1191803" y="1520575"/>
              <a:chExt cx="3267184" cy="4181581"/>
            </a:xfrm>
          </p:grpSpPr>
          <p:sp>
            <p:nvSpPr>
              <p:cNvPr id="46" name="矩形 45">
                <a:extLst>
                  <a:ext uri="{FF2B5EF4-FFF2-40B4-BE49-F238E27FC236}">
                    <a16:creationId xmlns:a16="http://schemas.microsoft.com/office/drawing/2014/main" id="{3C9891B7-3D3A-641C-DBE5-F0E307D51CF7}"/>
                  </a:ext>
                </a:extLst>
              </p:cNvPr>
              <p:cNvSpPr/>
              <p:nvPr/>
            </p:nvSpPr>
            <p:spPr>
              <a:xfrm>
                <a:off x="1191803" y="1520575"/>
                <a:ext cx="3267184" cy="4181581"/>
              </a:xfrm>
              <a:prstGeom prst="rect">
                <a:avLst/>
              </a:prstGeom>
              <a:solidFill>
                <a:schemeClr val="bg1">
                  <a:alpha val="85000"/>
                </a:schemeClr>
              </a:solidFill>
              <a:ln>
                <a:noFill/>
              </a:ln>
              <a:effectLst>
                <a:outerShdw blurRad="127000" dist="12700" dir="5400000" sx="101000" sy="101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sp>
            <p:nvSpPr>
              <p:cNvPr id="47" name="矩形 46">
                <a:extLst>
                  <a:ext uri="{FF2B5EF4-FFF2-40B4-BE49-F238E27FC236}">
                    <a16:creationId xmlns:a16="http://schemas.microsoft.com/office/drawing/2014/main" id="{E0397DFB-8C50-BDF3-04ED-CB10D58D9C3B}"/>
                  </a:ext>
                </a:extLst>
              </p:cNvPr>
              <p:cNvSpPr/>
              <p:nvPr/>
            </p:nvSpPr>
            <p:spPr>
              <a:xfrm>
                <a:off x="1191803" y="1520575"/>
                <a:ext cx="3267184" cy="821731"/>
              </a:xfrm>
              <a:prstGeom prst="rect">
                <a:avLst/>
              </a:prstGeom>
              <a:solidFill>
                <a:srgbClr val="4F4F8B">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grpSp>
        <p:sp>
          <p:nvSpPr>
            <p:cNvPr id="45" name="矩形 44">
              <a:extLst>
                <a:ext uri="{FF2B5EF4-FFF2-40B4-BE49-F238E27FC236}">
                  <a16:creationId xmlns:a16="http://schemas.microsoft.com/office/drawing/2014/main" id="{AC411A81-556B-8298-3773-288C7670406B}"/>
                </a:ext>
              </a:extLst>
            </p:cNvPr>
            <p:cNvSpPr/>
            <p:nvPr/>
          </p:nvSpPr>
          <p:spPr>
            <a:xfrm>
              <a:off x="842481" y="1787703"/>
              <a:ext cx="3267184" cy="718988"/>
            </a:xfrm>
            <a:prstGeom prst="rect">
              <a:avLst/>
            </a:prstGeom>
            <a:solidFill>
              <a:srgbClr val="4F4F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prstClr val="white"/>
                </a:solidFill>
                <a:latin typeface="Arial" panose="020B0604020202020204"/>
                <a:ea typeface="微軟正黑體" panose="020B0604030504040204" pitchFamily="34" charset="-120"/>
              </a:endParaRPr>
            </a:p>
          </p:txBody>
        </p:sp>
      </p:grpSp>
      <p:sp>
        <p:nvSpPr>
          <p:cNvPr id="4" name="文字方塊 3">
            <a:extLst>
              <a:ext uri="{FF2B5EF4-FFF2-40B4-BE49-F238E27FC236}">
                <a16:creationId xmlns:a16="http://schemas.microsoft.com/office/drawing/2014/main" id="{9E6C283E-8984-C1C8-10E0-C55B2F7FB738}"/>
              </a:ext>
            </a:extLst>
          </p:cNvPr>
          <p:cNvSpPr txBox="1"/>
          <p:nvPr/>
        </p:nvSpPr>
        <p:spPr>
          <a:xfrm>
            <a:off x="3650583" y="1976742"/>
            <a:ext cx="1811962" cy="3462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a:buClrTx/>
            </a:pPr>
            <a:r>
              <a:rPr lang="zh-TW" altLang="en-US" sz="1800" b="1" kern="1200">
                <a:solidFill>
                  <a:prstClr val="white"/>
                </a:solidFill>
                <a:ea typeface="+mn-lt"/>
              </a:rPr>
              <a:t>種以上儲存媒介</a:t>
            </a:r>
            <a:endParaRPr lang="zh-TW" altLang="en-US" sz="1800" b="1" kern="1200">
              <a:solidFill>
                <a:prstClr val="white"/>
              </a:solidFill>
              <a:ea typeface="微軟正黑體" panose="020B0604030504040204" pitchFamily="34" charset="-120"/>
              <a:cs typeface="Calibri"/>
            </a:endParaRPr>
          </a:p>
        </p:txBody>
      </p:sp>
      <p:sp>
        <p:nvSpPr>
          <p:cNvPr id="6" name="文字方塊 5">
            <a:extLst>
              <a:ext uri="{FF2B5EF4-FFF2-40B4-BE49-F238E27FC236}">
                <a16:creationId xmlns:a16="http://schemas.microsoft.com/office/drawing/2014/main" id="{A6036323-E5BB-39F0-F7D7-B1FE645A4A85}"/>
              </a:ext>
            </a:extLst>
          </p:cNvPr>
          <p:cNvSpPr txBox="1"/>
          <p:nvPr/>
        </p:nvSpPr>
        <p:spPr>
          <a:xfrm>
            <a:off x="6204027" y="1976742"/>
            <a:ext cx="1465490" cy="3462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a:buClrTx/>
            </a:pPr>
            <a:r>
              <a:rPr lang="zh-TW" altLang="en-US" sz="1800" b="1" kern="1200">
                <a:solidFill>
                  <a:prstClr val="white"/>
                </a:solidFill>
                <a:ea typeface="+mn-lt"/>
              </a:rPr>
              <a:t>份異地備份</a:t>
            </a:r>
            <a:endParaRPr lang="zh-TW" altLang="en-US" sz="1800" b="1" kern="1200">
              <a:solidFill>
                <a:prstClr val="white"/>
              </a:solidFill>
              <a:ea typeface="微軟正黑體" panose="020B0604030504040204" pitchFamily="34" charset="-120"/>
              <a:cs typeface="Calibri"/>
            </a:endParaRPr>
          </a:p>
        </p:txBody>
      </p:sp>
      <p:cxnSp>
        <p:nvCxnSpPr>
          <p:cNvPr id="17" name="直線單箭頭接點 16">
            <a:extLst>
              <a:ext uri="{FF2B5EF4-FFF2-40B4-BE49-F238E27FC236}">
                <a16:creationId xmlns:a16="http://schemas.microsoft.com/office/drawing/2014/main" id="{DD641E0D-F05E-78AF-00CF-E00D19DDB729}"/>
              </a:ext>
            </a:extLst>
          </p:cNvPr>
          <p:cNvCxnSpPr>
            <a:cxnSpLocks/>
          </p:cNvCxnSpPr>
          <p:nvPr/>
        </p:nvCxnSpPr>
        <p:spPr>
          <a:xfrm flipH="1">
            <a:off x="1311533" y="3227900"/>
            <a:ext cx="783059" cy="0"/>
          </a:xfrm>
          <a:prstGeom prst="straightConnector1">
            <a:avLst/>
          </a:prstGeom>
          <a:ln w="28575">
            <a:prstDash val="sysDash"/>
            <a:headEnd type="none"/>
            <a:tailEnd type="stealth" w="lg" len="lg"/>
          </a:ln>
        </p:spPr>
        <p:style>
          <a:lnRef idx="1">
            <a:schemeClr val="dk1"/>
          </a:lnRef>
          <a:fillRef idx="0">
            <a:schemeClr val="dk1"/>
          </a:fillRef>
          <a:effectRef idx="0">
            <a:schemeClr val="dk1"/>
          </a:effectRef>
          <a:fontRef idx="minor">
            <a:schemeClr val="tx1"/>
          </a:fontRef>
        </p:style>
      </p:cxnSp>
      <p:cxnSp>
        <p:nvCxnSpPr>
          <p:cNvPr id="22" name="直線單箭頭接點 21">
            <a:extLst>
              <a:ext uri="{FF2B5EF4-FFF2-40B4-BE49-F238E27FC236}">
                <a16:creationId xmlns:a16="http://schemas.microsoft.com/office/drawing/2014/main" id="{C3382E08-5E12-6028-FA0E-A63BEF2DC22E}"/>
              </a:ext>
            </a:extLst>
          </p:cNvPr>
          <p:cNvCxnSpPr>
            <a:cxnSpLocks/>
          </p:cNvCxnSpPr>
          <p:nvPr/>
        </p:nvCxnSpPr>
        <p:spPr>
          <a:xfrm flipH="1" flipV="1">
            <a:off x="1311533" y="3519339"/>
            <a:ext cx="739043" cy="604508"/>
          </a:xfrm>
          <a:prstGeom prst="straightConnector1">
            <a:avLst/>
          </a:prstGeom>
          <a:ln w="28575">
            <a:prstDash val="sysDash"/>
            <a:headEnd type="none"/>
            <a:tailEnd type="stealth" w="lg" len="lg"/>
          </a:ln>
        </p:spPr>
        <p:style>
          <a:lnRef idx="1">
            <a:schemeClr val="dk1"/>
          </a:lnRef>
          <a:fillRef idx="0">
            <a:schemeClr val="dk1"/>
          </a:fillRef>
          <a:effectRef idx="0">
            <a:schemeClr val="dk1"/>
          </a:effectRef>
          <a:fontRef idx="minor">
            <a:schemeClr val="tx1"/>
          </a:fontRef>
        </p:style>
      </p:cxnSp>
      <p:sp>
        <p:nvSpPr>
          <p:cNvPr id="23" name="文字方塊 22">
            <a:extLst>
              <a:ext uri="{FF2B5EF4-FFF2-40B4-BE49-F238E27FC236}">
                <a16:creationId xmlns:a16="http://schemas.microsoft.com/office/drawing/2014/main" id="{C17289D7-28ED-9D24-3FCE-3F4F0824A11E}"/>
              </a:ext>
            </a:extLst>
          </p:cNvPr>
          <p:cNvSpPr txBox="1"/>
          <p:nvPr/>
        </p:nvSpPr>
        <p:spPr>
          <a:xfrm>
            <a:off x="2094592" y="2767299"/>
            <a:ext cx="671513"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buClrTx/>
            </a:pPr>
            <a:r>
              <a:rPr lang="zh-TW" altLang="en-US" sz="1200" kern="1200">
                <a:solidFill>
                  <a:schemeClr val="accent6"/>
                </a:solidFill>
                <a:ea typeface="微軟正黑體" panose="020B0604030504040204" pitchFamily="34" charset="-120"/>
                <a:cs typeface="+mn-cs"/>
              </a:rPr>
              <a:t>複本一​</a:t>
            </a:r>
          </a:p>
        </p:txBody>
      </p:sp>
      <p:sp>
        <p:nvSpPr>
          <p:cNvPr id="24" name="文字方塊 23">
            <a:extLst>
              <a:ext uri="{FF2B5EF4-FFF2-40B4-BE49-F238E27FC236}">
                <a16:creationId xmlns:a16="http://schemas.microsoft.com/office/drawing/2014/main" id="{153C8E00-DADB-E168-B3F3-EBC9E5D48CE0}"/>
              </a:ext>
            </a:extLst>
          </p:cNvPr>
          <p:cNvSpPr txBox="1"/>
          <p:nvPr/>
        </p:nvSpPr>
        <p:spPr>
          <a:xfrm>
            <a:off x="1980364" y="3710524"/>
            <a:ext cx="899972"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buClrTx/>
            </a:pPr>
            <a:r>
              <a:rPr lang="zh-TW" altLang="en-US" sz="1200" kern="1200">
                <a:solidFill>
                  <a:schemeClr val="accent6"/>
                </a:solidFill>
                <a:ea typeface="微軟正黑體" panose="020B0604030504040204" pitchFamily="34" charset="-120"/>
                <a:cs typeface="+mn-cs"/>
              </a:rPr>
              <a:t>複本二、三​</a:t>
            </a:r>
          </a:p>
        </p:txBody>
      </p:sp>
      <p:sp>
        <p:nvSpPr>
          <p:cNvPr id="29" name="文字方塊 28">
            <a:extLst>
              <a:ext uri="{FF2B5EF4-FFF2-40B4-BE49-F238E27FC236}">
                <a16:creationId xmlns:a16="http://schemas.microsoft.com/office/drawing/2014/main" id="{A33E12E2-DB47-09E3-CD91-EE960E155D5F}"/>
              </a:ext>
            </a:extLst>
          </p:cNvPr>
          <p:cNvSpPr txBox="1"/>
          <p:nvPr/>
        </p:nvSpPr>
        <p:spPr>
          <a:xfrm>
            <a:off x="4064938" y="2631486"/>
            <a:ext cx="671513"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buClrTx/>
            </a:pPr>
            <a:r>
              <a:rPr lang="en-US" altLang="zh-TW" sz="1350" kern="1200">
                <a:solidFill>
                  <a:schemeClr val="accent6"/>
                </a:solidFill>
                <a:ea typeface="微軟正黑體" panose="020B0604030504040204" pitchFamily="34" charset="-120"/>
                <a:cs typeface="+mn-cs"/>
              </a:rPr>
              <a:t>NAS1</a:t>
            </a:r>
            <a:r>
              <a:rPr lang="zh-TW" altLang="en-US" sz="1350" kern="1200">
                <a:solidFill>
                  <a:schemeClr val="accent6"/>
                </a:solidFill>
                <a:ea typeface="微軟正黑體" panose="020B0604030504040204" pitchFamily="34" charset="-120"/>
                <a:cs typeface="+mn-cs"/>
              </a:rPr>
              <a:t>​</a:t>
            </a:r>
          </a:p>
        </p:txBody>
      </p:sp>
      <p:sp>
        <p:nvSpPr>
          <p:cNvPr id="30" name="文字方塊 29">
            <a:extLst>
              <a:ext uri="{FF2B5EF4-FFF2-40B4-BE49-F238E27FC236}">
                <a16:creationId xmlns:a16="http://schemas.microsoft.com/office/drawing/2014/main" id="{DA18EA07-E942-2E94-425D-17BBA9267E3C}"/>
              </a:ext>
            </a:extLst>
          </p:cNvPr>
          <p:cNvSpPr txBox="1"/>
          <p:nvPr/>
        </p:nvSpPr>
        <p:spPr>
          <a:xfrm>
            <a:off x="3522014" y="3738071"/>
            <a:ext cx="1893094"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buClrTx/>
            </a:pPr>
            <a:r>
              <a:rPr lang="zh-TW" altLang="en-US" sz="1350" kern="1200">
                <a:solidFill>
                  <a:schemeClr val="accent6"/>
                </a:solidFill>
                <a:latin typeface="Microsoft JhengHei"/>
                <a:ea typeface="Microsoft JhengHei"/>
                <a:cs typeface="Calibri"/>
              </a:rPr>
              <a:t>雲端​、</a:t>
            </a:r>
            <a:r>
              <a:rPr lang="en-US" altLang="zh-TW" sz="1350" kern="1200">
                <a:solidFill>
                  <a:schemeClr val="accent6"/>
                </a:solidFill>
                <a:latin typeface="Microsoft JhengHei"/>
                <a:ea typeface="Microsoft JhengHei"/>
                <a:cs typeface="Calibri"/>
              </a:rPr>
              <a:t>U</a:t>
            </a:r>
            <a:r>
              <a:rPr lang="zh-TW" altLang="en-US" sz="1350" kern="1200">
                <a:solidFill>
                  <a:schemeClr val="accent6"/>
                </a:solidFill>
                <a:latin typeface="Microsoft JhengHei"/>
                <a:ea typeface="Microsoft JhengHei"/>
                <a:cs typeface="Calibri"/>
              </a:rPr>
              <a:t>盤、筆電......等</a:t>
            </a:r>
          </a:p>
        </p:txBody>
      </p:sp>
      <p:sp>
        <p:nvSpPr>
          <p:cNvPr id="32" name="文字方塊 31">
            <a:extLst>
              <a:ext uri="{FF2B5EF4-FFF2-40B4-BE49-F238E27FC236}">
                <a16:creationId xmlns:a16="http://schemas.microsoft.com/office/drawing/2014/main" id="{D4FC9998-6D59-20A4-625C-DC773298F1F3}"/>
              </a:ext>
            </a:extLst>
          </p:cNvPr>
          <p:cNvSpPr txBox="1"/>
          <p:nvPr/>
        </p:nvSpPr>
        <p:spPr>
          <a:xfrm>
            <a:off x="6559685" y="2566408"/>
            <a:ext cx="842963"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buClrTx/>
            </a:pPr>
            <a:r>
              <a:rPr lang="en-US" altLang="zh-TW" sz="1350" kern="1200" err="1">
                <a:solidFill>
                  <a:schemeClr val="accent6"/>
                </a:solidFill>
                <a:ea typeface="微軟正黑體" panose="020B0604030504040204" pitchFamily="34" charset="-120"/>
                <a:cs typeface="+mn-cs"/>
              </a:rPr>
              <a:t>上海NAS</a:t>
            </a:r>
            <a:r>
              <a:rPr lang="zh-TW" altLang="en-US" sz="1350" kern="1200">
                <a:solidFill>
                  <a:schemeClr val="accent6"/>
                </a:solidFill>
                <a:ea typeface="微軟正黑體" panose="020B0604030504040204" pitchFamily="34" charset="-120"/>
                <a:cs typeface="+mn-cs"/>
              </a:rPr>
              <a:t>​</a:t>
            </a:r>
          </a:p>
        </p:txBody>
      </p:sp>
      <p:sp>
        <p:nvSpPr>
          <p:cNvPr id="34" name="文字方塊 33">
            <a:extLst>
              <a:ext uri="{FF2B5EF4-FFF2-40B4-BE49-F238E27FC236}">
                <a16:creationId xmlns:a16="http://schemas.microsoft.com/office/drawing/2014/main" id="{794ABF9C-6B20-3A2B-5792-FEF8B31115D9}"/>
              </a:ext>
            </a:extLst>
          </p:cNvPr>
          <p:cNvSpPr txBox="1"/>
          <p:nvPr/>
        </p:nvSpPr>
        <p:spPr>
          <a:xfrm>
            <a:off x="6512060" y="3604633"/>
            <a:ext cx="938213"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buClrTx/>
            </a:pPr>
            <a:r>
              <a:rPr lang="zh-TW" altLang="en-US" sz="1350" kern="1200">
                <a:solidFill>
                  <a:schemeClr val="accent6"/>
                </a:solidFill>
                <a:ea typeface="微軟正黑體" panose="020B0604030504040204" pitchFamily="34" charset="-120"/>
                <a:cs typeface="+mn-cs"/>
              </a:rPr>
              <a:t>深圳</a:t>
            </a:r>
            <a:r>
              <a:rPr lang="en-US" altLang="zh-TW" sz="1350" kern="1200">
                <a:solidFill>
                  <a:schemeClr val="accent6"/>
                </a:solidFill>
                <a:ea typeface="微軟正黑體" panose="020B0604030504040204" pitchFamily="34" charset="-120"/>
                <a:cs typeface="+mn-cs"/>
              </a:rPr>
              <a:t>NAS</a:t>
            </a:r>
            <a:r>
              <a:rPr lang="zh-TW" altLang="en-US" sz="1350" kern="1200">
                <a:solidFill>
                  <a:schemeClr val="accent6"/>
                </a:solidFill>
                <a:ea typeface="微軟正黑體" panose="020B0604030504040204" pitchFamily="34" charset="-120"/>
                <a:cs typeface="+mn-cs"/>
              </a:rPr>
              <a:t>​</a:t>
            </a:r>
          </a:p>
        </p:txBody>
      </p:sp>
      <p:sp>
        <p:nvSpPr>
          <p:cNvPr id="49" name="文字方塊 48">
            <a:extLst>
              <a:ext uri="{FF2B5EF4-FFF2-40B4-BE49-F238E27FC236}">
                <a16:creationId xmlns:a16="http://schemas.microsoft.com/office/drawing/2014/main" id="{ACBFF35D-9342-E9D2-D219-C8D4A838E4A9}"/>
              </a:ext>
            </a:extLst>
          </p:cNvPr>
          <p:cNvSpPr txBox="1"/>
          <p:nvPr/>
        </p:nvSpPr>
        <p:spPr>
          <a:xfrm>
            <a:off x="644614" y="1550920"/>
            <a:ext cx="369416" cy="923330"/>
          </a:xfrm>
          <a:prstGeom prst="rect">
            <a:avLst/>
          </a:prstGeom>
          <a:noFill/>
        </p:spPr>
        <p:txBody>
          <a:bodyPr wrap="square" rtlCol="0">
            <a:spAutoFit/>
          </a:bodyPr>
          <a:lstStyle/>
          <a:p>
            <a:pPr defTabSz="685800">
              <a:buClrTx/>
            </a:pPr>
            <a:r>
              <a:rPr lang="en-US" altLang="zh-TW" sz="5400" b="1" kern="1200">
                <a:solidFill>
                  <a:prstClr val="black"/>
                </a:solidFill>
                <a:ea typeface="+mn-lt"/>
              </a:rPr>
              <a:t>3</a:t>
            </a:r>
            <a:endParaRPr lang="zh-TW" altLang="en-US" sz="1800" kern="1200">
              <a:solidFill>
                <a:prstClr val="black"/>
              </a:solidFill>
              <a:ea typeface="微軟正黑體" panose="020B0604030504040204" pitchFamily="34" charset="-120"/>
              <a:cs typeface="+mn-cs"/>
            </a:endParaRPr>
          </a:p>
        </p:txBody>
      </p:sp>
      <p:sp>
        <p:nvSpPr>
          <p:cNvPr id="2" name="文字方塊 1">
            <a:extLst>
              <a:ext uri="{FF2B5EF4-FFF2-40B4-BE49-F238E27FC236}">
                <a16:creationId xmlns:a16="http://schemas.microsoft.com/office/drawing/2014/main" id="{9E2676EC-91FB-79E5-0545-0D1097229925}"/>
              </a:ext>
            </a:extLst>
          </p:cNvPr>
          <p:cNvSpPr txBox="1"/>
          <p:nvPr/>
        </p:nvSpPr>
        <p:spPr>
          <a:xfrm>
            <a:off x="1049726" y="1976742"/>
            <a:ext cx="1834923" cy="3462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a:buClrTx/>
            </a:pPr>
            <a:r>
              <a:rPr lang="zh-TW" altLang="en-US" sz="1800" b="1" kern="1200">
                <a:solidFill>
                  <a:prstClr val="white"/>
                </a:solidFill>
                <a:ea typeface="+mn-lt"/>
              </a:rPr>
              <a:t>份文件複本</a:t>
            </a:r>
            <a:endParaRPr lang="zh-TW" altLang="en-US" sz="1800" kern="1200">
              <a:solidFill>
                <a:prstClr val="white"/>
              </a:solidFill>
              <a:ea typeface="微軟正黑體" panose="020B0604030504040204" pitchFamily="34" charset="-120"/>
              <a:cs typeface="+mn-cs"/>
            </a:endParaRPr>
          </a:p>
        </p:txBody>
      </p:sp>
      <p:sp>
        <p:nvSpPr>
          <p:cNvPr id="50" name="文字方塊 49">
            <a:extLst>
              <a:ext uri="{FF2B5EF4-FFF2-40B4-BE49-F238E27FC236}">
                <a16:creationId xmlns:a16="http://schemas.microsoft.com/office/drawing/2014/main" id="{89306AA9-F9BD-1E4D-B3B5-3DDB60D2457D}"/>
              </a:ext>
            </a:extLst>
          </p:cNvPr>
          <p:cNvSpPr txBox="1"/>
          <p:nvPr/>
        </p:nvSpPr>
        <p:spPr>
          <a:xfrm>
            <a:off x="3219056" y="1550920"/>
            <a:ext cx="369416" cy="923330"/>
          </a:xfrm>
          <a:prstGeom prst="rect">
            <a:avLst/>
          </a:prstGeom>
          <a:noFill/>
        </p:spPr>
        <p:txBody>
          <a:bodyPr wrap="square" rtlCol="0">
            <a:spAutoFit/>
          </a:bodyPr>
          <a:lstStyle/>
          <a:p>
            <a:pPr defTabSz="685800">
              <a:buClrTx/>
            </a:pPr>
            <a:r>
              <a:rPr lang="en-US" altLang="zh-TW" sz="5400" b="1" kern="1200">
                <a:solidFill>
                  <a:prstClr val="black"/>
                </a:solidFill>
                <a:ea typeface="+mn-lt"/>
              </a:rPr>
              <a:t>2</a:t>
            </a:r>
            <a:endParaRPr lang="zh-TW" altLang="en-US" sz="1800" kern="1200">
              <a:solidFill>
                <a:prstClr val="black"/>
              </a:solidFill>
              <a:ea typeface="微軟正黑體" panose="020B0604030504040204" pitchFamily="34" charset="-120"/>
              <a:cs typeface="+mn-cs"/>
            </a:endParaRPr>
          </a:p>
        </p:txBody>
      </p:sp>
      <p:sp>
        <p:nvSpPr>
          <p:cNvPr id="51" name="文字方塊 50">
            <a:extLst>
              <a:ext uri="{FF2B5EF4-FFF2-40B4-BE49-F238E27FC236}">
                <a16:creationId xmlns:a16="http://schemas.microsoft.com/office/drawing/2014/main" id="{C895F3B5-9AAC-3251-3541-C393DE41B9CD}"/>
              </a:ext>
            </a:extLst>
          </p:cNvPr>
          <p:cNvSpPr txBox="1"/>
          <p:nvPr/>
        </p:nvSpPr>
        <p:spPr>
          <a:xfrm>
            <a:off x="5840734" y="1550920"/>
            <a:ext cx="369416" cy="923330"/>
          </a:xfrm>
          <a:prstGeom prst="rect">
            <a:avLst/>
          </a:prstGeom>
          <a:noFill/>
        </p:spPr>
        <p:txBody>
          <a:bodyPr wrap="square" rtlCol="0">
            <a:spAutoFit/>
          </a:bodyPr>
          <a:lstStyle/>
          <a:p>
            <a:pPr defTabSz="685800">
              <a:buClrTx/>
            </a:pPr>
            <a:r>
              <a:rPr lang="en-US" altLang="zh-TW" sz="5400" b="1" kern="1200">
                <a:solidFill>
                  <a:prstClr val="black"/>
                </a:solidFill>
                <a:ea typeface="+mn-lt"/>
              </a:rPr>
              <a:t>1</a:t>
            </a:r>
            <a:endParaRPr lang="zh-TW" altLang="en-US" sz="1800" kern="1200">
              <a:solidFill>
                <a:prstClr val="black"/>
              </a:solidFill>
              <a:ea typeface="微軟正黑體" panose="020B0604030504040204" pitchFamily="34" charset="-120"/>
              <a:cs typeface="+mn-cs"/>
            </a:endParaRPr>
          </a:p>
        </p:txBody>
      </p:sp>
      <p:sp>
        <p:nvSpPr>
          <p:cNvPr id="52" name="標題 51">
            <a:extLst>
              <a:ext uri="{FF2B5EF4-FFF2-40B4-BE49-F238E27FC236}">
                <a16:creationId xmlns:a16="http://schemas.microsoft.com/office/drawing/2014/main" id="{60D8DECF-C613-42B4-63B7-B0A9E60080B5}"/>
              </a:ext>
            </a:extLst>
          </p:cNvPr>
          <p:cNvSpPr>
            <a:spLocks noGrp="1"/>
          </p:cNvSpPr>
          <p:nvPr>
            <p:ph type="title"/>
          </p:nvPr>
        </p:nvSpPr>
        <p:spPr/>
        <p:txBody>
          <a:bodyPr/>
          <a:lstStyle/>
          <a:p>
            <a:r>
              <a:rPr lang="zh-TW" altLang="en-US" dirty="0"/>
              <a:t>透過 </a:t>
            </a:r>
            <a:r>
              <a:rPr lang="en-US" altLang="zh-TW" dirty="0">
                <a:latin typeface="+mj-lt"/>
              </a:rPr>
              <a:t>HBS3</a:t>
            </a:r>
            <a:r>
              <a:rPr lang="zh-TW" altLang="en-US" dirty="0"/>
              <a:t> 進行備份 </a:t>
            </a:r>
            <a:r>
              <a:rPr lang="en-US" altLang="zh-TW" dirty="0">
                <a:latin typeface="+mj-lt"/>
              </a:rPr>
              <a:t>3-2-1</a:t>
            </a:r>
            <a:r>
              <a:rPr lang="zh-TW" altLang="en-US" dirty="0"/>
              <a:t> 策略</a:t>
            </a:r>
          </a:p>
        </p:txBody>
      </p:sp>
      <p:pic>
        <p:nvPicPr>
          <p:cNvPr id="53" name="圖形 52">
            <a:extLst>
              <a:ext uri="{FF2B5EF4-FFF2-40B4-BE49-F238E27FC236}">
                <a16:creationId xmlns:a16="http://schemas.microsoft.com/office/drawing/2014/main" id="{A28BF86A-0907-381F-70F3-9461F7CEEA3C}"/>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3760630" y="4123847"/>
            <a:ext cx="1280132" cy="554344"/>
          </a:xfrm>
          <a:prstGeom prst="rect">
            <a:avLst/>
          </a:prstGeom>
          <a:effectLst>
            <a:outerShdw blurRad="50800" dist="38100" dir="2700000" algn="tl" rotWithShape="0">
              <a:prstClr val="black">
                <a:alpha val="40000"/>
              </a:prstClr>
            </a:outerShdw>
          </a:effectLst>
        </p:spPr>
      </p:pic>
      <p:grpSp>
        <p:nvGrpSpPr>
          <p:cNvPr id="62" name="群組 61">
            <a:extLst>
              <a:ext uri="{FF2B5EF4-FFF2-40B4-BE49-F238E27FC236}">
                <a16:creationId xmlns:a16="http://schemas.microsoft.com/office/drawing/2014/main" id="{25D61079-F06B-C342-6250-08C70E860824}"/>
              </a:ext>
            </a:extLst>
          </p:cNvPr>
          <p:cNvGrpSpPr/>
          <p:nvPr/>
        </p:nvGrpSpPr>
        <p:grpSpPr>
          <a:xfrm>
            <a:off x="1606929" y="3042660"/>
            <a:ext cx="373435" cy="370486"/>
            <a:chOff x="2037550" y="3992640"/>
            <a:chExt cx="497913" cy="493981"/>
          </a:xfrm>
        </p:grpSpPr>
        <p:sp>
          <p:nvSpPr>
            <p:cNvPr id="54" name="等腰三角形 53">
              <a:extLst>
                <a:ext uri="{FF2B5EF4-FFF2-40B4-BE49-F238E27FC236}">
                  <a16:creationId xmlns:a16="http://schemas.microsoft.com/office/drawing/2014/main" id="{43CF1561-6236-ADA4-C39D-A8625C73086D}"/>
                </a:ext>
              </a:extLst>
            </p:cNvPr>
            <p:cNvSpPr/>
            <p:nvPr/>
          </p:nvSpPr>
          <p:spPr>
            <a:xfrm>
              <a:off x="2037550" y="3992640"/>
              <a:ext cx="497913" cy="429236"/>
            </a:xfrm>
            <a:prstGeom prst="triangle">
              <a:avLst>
                <a:gd name="adj" fmla="val 50000"/>
              </a:avLst>
            </a:prstGeom>
            <a:solidFill>
              <a:srgbClr val="FFC000"/>
            </a:solidFill>
            <a:ln w="19050">
              <a:solidFill>
                <a:srgbClr val="DD4D1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zh-TW" altLang="en-US" sz="1350" kern="1200">
                <a:solidFill>
                  <a:schemeClr val="accent6"/>
                </a:solidFill>
                <a:latin typeface="Arial" panose="020B0604020202020204"/>
                <a:ea typeface="微軟正黑體" panose="020B0604030504040204" pitchFamily="34" charset="-120"/>
              </a:endParaRPr>
            </a:p>
          </p:txBody>
        </p:sp>
        <p:sp>
          <p:nvSpPr>
            <p:cNvPr id="58" name="文字方塊 57">
              <a:extLst>
                <a:ext uri="{FF2B5EF4-FFF2-40B4-BE49-F238E27FC236}">
                  <a16:creationId xmlns:a16="http://schemas.microsoft.com/office/drawing/2014/main" id="{D1904199-AA58-F672-AF1E-B033C3161006}"/>
                </a:ext>
              </a:extLst>
            </p:cNvPr>
            <p:cNvSpPr txBox="1"/>
            <p:nvPr/>
          </p:nvSpPr>
          <p:spPr>
            <a:xfrm>
              <a:off x="2148235" y="4024956"/>
              <a:ext cx="309982" cy="46166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a:buClrTx/>
              </a:pPr>
              <a:r>
                <a:rPr lang="en-US" altLang="zh-TW" sz="1800" b="1" kern="1200" dirty="0">
                  <a:solidFill>
                    <a:schemeClr val="bg1"/>
                  </a:solidFill>
                  <a:ea typeface="微軟正黑體" panose="020B0604030504040204" pitchFamily="34" charset="-120"/>
                  <a:cs typeface="+mn-cs"/>
                </a:rPr>
                <a:t>!</a:t>
              </a:r>
              <a:endParaRPr lang="zh-TW" altLang="en-US" sz="1800" b="1" kern="1200" dirty="0">
                <a:solidFill>
                  <a:schemeClr val="bg1"/>
                </a:solidFill>
                <a:ea typeface="微軟正黑體" panose="020B0604030504040204" pitchFamily="34" charset="-120"/>
                <a:cs typeface="+mn-cs"/>
              </a:endParaRPr>
            </a:p>
          </p:txBody>
        </p:sp>
      </p:grpSp>
      <p:pic>
        <p:nvPicPr>
          <p:cNvPr id="5" name="圖片 4" descr="一張含有 文字, 電子產品, 電腦 的圖片&#10;&#10;自動產生的描述">
            <a:extLst>
              <a:ext uri="{FF2B5EF4-FFF2-40B4-BE49-F238E27FC236}">
                <a16:creationId xmlns:a16="http://schemas.microsoft.com/office/drawing/2014/main" id="{EFA13AB2-7F4B-6DF7-859E-9A866D0697AC}"/>
              </a:ext>
            </a:extLst>
          </p:cNvPr>
          <p:cNvPicPr>
            <a:picLocks noChangeAspect="1"/>
          </p:cNvPicPr>
          <p:nvPr/>
        </p:nvPicPr>
        <p:blipFill>
          <a:blip r:embed="rId5"/>
          <a:stretch>
            <a:fillRect/>
          </a:stretch>
        </p:blipFill>
        <p:spPr>
          <a:xfrm>
            <a:off x="467464" y="3099857"/>
            <a:ext cx="882945" cy="551939"/>
          </a:xfrm>
          <a:prstGeom prst="rect">
            <a:avLst/>
          </a:prstGeom>
        </p:spPr>
      </p:pic>
      <p:pic>
        <p:nvPicPr>
          <p:cNvPr id="7" name="圖片 6" descr="一張含有 文字, 電子產品, 電腦 的圖片&#10;&#10;自動產生的描述">
            <a:extLst>
              <a:ext uri="{FF2B5EF4-FFF2-40B4-BE49-F238E27FC236}">
                <a16:creationId xmlns:a16="http://schemas.microsoft.com/office/drawing/2014/main" id="{B87778D0-8E19-00AE-6325-96DE09695B22}"/>
              </a:ext>
            </a:extLst>
          </p:cNvPr>
          <p:cNvPicPr>
            <a:picLocks noChangeAspect="1"/>
          </p:cNvPicPr>
          <p:nvPr/>
        </p:nvPicPr>
        <p:blipFill>
          <a:blip r:embed="rId5"/>
          <a:stretch>
            <a:fillRect/>
          </a:stretch>
        </p:blipFill>
        <p:spPr>
          <a:xfrm>
            <a:off x="2032622" y="3035882"/>
            <a:ext cx="882945" cy="551939"/>
          </a:xfrm>
          <a:prstGeom prst="rect">
            <a:avLst/>
          </a:prstGeom>
        </p:spPr>
      </p:pic>
      <p:pic>
        <p:nvPicPr>
          <p:cNvPr id="8" name="圖片 7" descr="一張含有 文字, 電子產品, 電腦 的圖片&#10;&#10;自動產生的描述">
            <a:extLst>
              <a:ext uri="{FF2B5EF4-FFF2-40B4-BE49-F238E27FC236}">
                <a16:creationId xmlns:a16="http://schemas.microsoft.com/office/drawing/2014/main" id="{E23EC69E-87D0-9DC6-47D5-AB0052478190}"/>
              </a:ext>
            </a:extLst>
          </p:cNvPr>
          <p:cNvPicPr>
            <a:picLocks noChangeAspect="1"/>
          </p:cNvPicPr>
          <p:nvPr/>
        </p:nvPicPr>
        <p:blipFill>
          <a:blip r:embed="rId5"/>
          <a:stretch>
            <a:fillRect/>
          </a:stretch>
        </p:blipFill>
        <p:spPr>
          <a:xfrm>
            <a:off x="2036870" y="3971631"/>
            <a:ext cx="882945" cy="551939"/>
          </a:xfrm>
          <a:prstGeom prst="rect">
            <a:avLst/>
          </a:prstGeom>
        </p:spPr>
      </p:pic>
      <p:pic>
        <p:nvPicPr>
          <p:cNvPr id="12" name="圖片 11" descr="一張含有 文字, 電子產品, 電腦 的圖片&#10;&#10;自動產生的描述">
            <a:extLst>
              <a:ext uri="{FF2B5EF4-FFF2-40B4-BE49-F238E27FC236}">
                <a16:creationId xmlns:a16="http://schemas.microsoft.com/office/drawing/2014/main" id="{8DA53FB8-7817-AEE1-1E21-8FE6041C1E01}"/>
              </a:ext>
            </a:extLst>
          </p:cNvPr>
          <p:cNvPicPr>
            <a:picLocks noChangeAspect="1"/>
          </p:cNvPicPr>
          <p:nvPr/>
        </p:nvPicPr>
        <p:blipFill>
          <a:blip r:embed="rId5"/>
          <a:stretch>
            <a:fillRect/>
          </a:stretch>
        </p:blipFill>
        <p:spPr>
          <a:xfrm>
            <a:off x="3960113" y="3017262"/>
            <a:ext cx="882945" cy="551939"/>
          </a:xfrm>
          <a:prstGeom prst="rect">
            <a:avLst/>
          </a:prstGeom>
        </p:spPr>
      </p:pic>
      <p:pic>
        <p:nvPicPr>
          <p:cNvPr id="18" name="圖片 17" descr="一張含有 文字, 電子產品, 電腦 的圖片&#10;&#10;自動產生的描述">
            <a:extLst>
              <a:ext uri="{FF2B5EF4-FFF2-40B4-BE49-F238E27FC236}">
                <a16:creationId xmlns:a16="http://schemas.microsoft.com/office/drawing/2014/main" id="{4915F33F-77B7-8392-BDE1-8C2D1D60CEA3}"/>
              </a:ext>
            </a:extLst>
          </p:cNvPr>
          <p:cNvPicPr>
            <a:picLocks noChangeAspect="1"/>
          </p:cNvPicPr>
          <p:nvPr/>
        </p:nvPicPr>
        <p:blipFill>
          <a:blip r:embed="rId5"/>
          <a:stretch>
            <a:fillRect/>
          </a:stretch>
        </p:blipFill>
        <p:spPr>
          <a:xfrm>
            <a:off x="6546063" y="2948050"/>
            <a:ext cx="882945" cy="551939"/>
          </a:xfrm>
          <a:prstGeom prst="rect">
            <a:avLst/>
          </a:prstGeom>
        </p:spPr>
      </p:pic>
      <p:pic>
        <p:nvPicPr>
          <p:cNvPr id="25" name="圖片 24" descr="一張含有 文字, 電子產品, 電腦 的圖片&#10;&#10;自動產生的描述">
            <a:extLst>
              <a:ext uri="{FF2B5EF4-FFF2-40B4-BE49-F238E27FC236}">
                <a16:creationId xmlns:a16="http://schemas.microsoft.com/office/drawing/2014/main" id="{486BD1CE-B323-F124-91D5-C6FC67987AB3}"/>
              </a:ext>
            </a:extLst>
          </p:cNvPr>
          <p:cNvPicPr>
            <a:picLocks noChangeAspect="1"/>
          </p:cNvPicPr>
          <p:nvPr/>
        </p:nvPicPr>
        <p:blipFill>
          <a:blip r:embed="rId5"/>
          <a:stretch>
            <a:fillRect/>
          </a:stretch>
        </p:blipFill>
        <p:spPr>
          <a:xfrm>
            <a:off x="6559685" y="4020456"/>
            <a:ext cx="882945" cy="551939"/>
          </a:xfrm>
          <a:prstGeom prst="rect">
            <a:avLst/>
          </a:prstGeom>
        </p:spPr>
      </p:pic>
      <p:sp>
        <p:nvSpPr>
          <p:cNvPr id="3" name="文字方塊 2">
            <a:extLst>
              <a:ext uri="{FF2B5EF4-FFF2-40B4-BE49-F238E27FC236}">
                <a16:creationId xmlns:a16="http://schemas.microsoft.com/office/drawing/2014/main" id="{19348907-B61B-DF8E-8AF4-EF5429801160}"/>
              </a:ext>
            </a:extLst>
          </p:cNvPr>
          <p:cNvSpPr txBox="1"/>
          <p:nvPr/>
        </p:nvSpPr>
        <p:spPr>
          <a:xfrm>
            <a:off x="1097796" y="1045498"/>
            <a:ext cx="6582440" cy="6232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a:buClrTx/>
            </a:pPr>
            <a:r>
              <a:rPr lang="en-US" altLang="zh-TW" sz="1200" kern="1200" dirty="0">
                <a:solidFill>
                  <a:prstClr val="white"/>
                </a:solidFill>
                <a:ea typeface="微軟正黑體" panose="020B0604030504040204" pitchFamily="34" charset="-120"/>
                <a:cs typeface="+mn-cs"/>
              </a:rPr>
              <a:t>HBS3 (Hybrid backup sync) </a:t>
            </a:r>
            <a:r>
              <a:rPr lang="zh-TW" altLang="en-US" sz="1200" kern="1200" dirty="0">
                <a:solidFill>
                  <a:prstClr val="white"/>
                </a:solidFill>
                <a:ea typeface="微軟正黑體" panose="020B0604030504040204" pitchFamily="34" charset="-120"/>
                <a:cs typeface="+mn-cs"/>
              </a:rPr>
              <a:t>是資料備份、同步及復原解決方案，無論本地、遠端或雲端備份，皆可執行雙向備份、復原和同步資料到本機儲存空間，透過雲端服務或使用 </a:t>
            </a:r>
            <a:r>
              <a:rPr lang="en-US" altLang="zh-TW" sz="1200" kern="1200" dirty="0">
                <a:solidFill>
                  <a:prstClr val="white"/>
                </a:solidFill>
                <a:ea typeface="微軟正黑體" panose="020B0604030504040204" pitchFamily="34" charset="-120"/>
                <a:cs typeface="+mn-cs"/>
              </a:rPr>
              <a:t>RTRR</a:t>
            </a:r>
            <a:r>
              <a:rPr lang="zh-TW" altLang="en-US" sz="1200" kern="1200" dirty="0">
                <a:solidFill>
                  <a:prstClr val="white"/>
                </a:solidFill>
                <a:ea typeface="微軟正黑體" panose="020B0604030504040204" pitchFamily="34" charset="-120"/>
                <a:cs typeface="+mn-cs"/>
              </a:rPr>
              <a:t>、</a:t>
            </a:r>
            <a:r>
              <a:rPr lang="en-US" altLang="zh-TW" sz="1200" kern="1200" dirty="0" err="1">
                <a:solidFill>
                  <a:prstClr val="white"/>
                </a:solidFill>
                <a:ea typeface="微軟正黑體" panose="020B0604030504040204" pitchFamily="34" charset="-120"/>
                <a:cs typeface="+mn-cs"/>
              </a:rPr>
              <a:t>Rsync</a:t>
            </a:r>
            <a:r>
              <a:rPr lang="zh-TW" altLang="en-US" sz="1200" kern="1200" dirty="0">
                <a:solidFill>
                  <a:prstClr val="white"/>
                </a:solidFill>
                <a:ea typeface="微軟正黑體" panose="020B0604030504040204" pitchFamily="34" charset="-120"/>
                <a:cs typeface="+mn-cs"/>
              </a:rPr>
              <a:t>、</a:t>
            </a:r>
            <a:r>
              <a:rPr lang="en-US" altLang="zh-TW" sz="1200" kern="1200" dirty="0">
                <a:solidFill>
                  <a:prstClr val="white"/>
                </a:solidFill>
                <a:ea typeface="微軟正黑體" panose="020B0604030504040204" pitchFamily="34" charset="-120"/>
                <a:cs typeface="+mn-cs"/>
              </a:rPr>
              <a:t>FTP</a:t>
            </a:r>
            <a:r>
              <a:rPr lang="zh-TW" altLang="en-US" sz="1200" kern="1200" dirty="0">
                <a:solidFill>
                  <a:prstClr val="white"/>
                </a:solidFill>
                <a:ea typeface="微軟正黑體" panose="020B0604030504040204" pitchFamily="34" charset="-120"/>
                <a:cs typeface="+mn-cs"/>
              </a:rPr>
              <a:t>、</a:t>
            </a:r>
            <a:r>
              <a:rPr lang="en-US" altLang="zh-TW" sz="1200" kern="1200" dirty="0">
                <a:solidFill>
                  <a:prstClr val="white"/>
                </a:solidFill>
                <a:ea typeface="微軟正黑體" panose="020B0604030504040204" pitchFamily="34" charset="-120"/>
                <a:cs typeface="+mn-cs"/>
              </a:rPr>
              <a:t>WebDAV </a:t>
            </a:r>
            <a:r>
              <a:rPr lang="zh-TW" altLang="en-US" sz="1200" kern="1200" dirty="0">
                <a:solidFill>
                  <a:prstClr val="white"/>
                </a:solidFill>
                <a:ea typeface="微軟正黑體" panose="020B0604030504040204" pitchFamily="34" charset="-120"/>
                <a:cs typeface="+mn-cs"/>
              </a:rPr>
              <a:t>和 </a:t>
            </a:r>
            <a:r>
              <a:rPr lang="en-US" altLang="zh-TW" sz="1200" kern="1200" dirty="0">
                <a:solidFill>
                  <a:prstClr val="white"/>
                </a:solidFill>
                <a:ea typeface="微軟正黑體" panose="020B0604030504040204" pitchFamily="34" charset="-120"/>
                <a:cs typeface="+mn-cs"/>
              </a:rPr>
              <a:t>CIFS/SMB </a:t>
            </a:r>
            <a:r>
              <a:rPr lang="zh-TW" altLang="en-US" sz="1200" kern="1200" dirty="0">
                <a:solidFill>
                  <a:prstClr val="white"/>
                </a:solidFill>
                <a:ea typeface="微軟正黑體" panose="020B0604030504040204" pitchFamily="34" charset="-120"/>
                <a:cs typeface="+mn-cs"/>
              </a:rPr>
              <a:t>通訊協定的遠端伺服器。透過 </a:t>
            </a:r>
            <a:r>
              <a:rPr lang="en-US" altLang="zh-TW" sz="1200" kern="1200" dirty="0">
                <a:solidFill>
                  <a:prstClr val="white"/>
                </a:solidFill>
                <a:ea typeface="微軟正黑體" panose="020B0604030504040204" pitchFamily="34" charset="-120"/>
                <a:cs typeface="+mn-cs"/>
              </a:rPr>
              <a:t>HBS3 </a:t>
            </a:r>
            <a:r>
              <a:rPr lang="zh-TW" altLang="en-US" sz="1200" kern="1200" dirty="0">
                <a:solidFill>
                  <a:prstClr val="white"/>
                </a:solidFill>
                <a:ea typeface="微軟正黑體" panose="020B0604030504040204" pitchFamily="34" charset="-120"/>
                <a:cs typeface="+mn-cs"/>
              </a:rPr>
              <a:t>輕鬆實現備份 </a:t>
            </a:r>
            <a:r>
              <a:rPr lang="en-US" altLang="zh-TW" sz="1200" kern="1200" dirty="0">
                <a:solidFill>
                  <a:prstClr val="white"/>
                </a:solidFill>
                <a:ea typeface="微軟正黑體" panose="020B0604030504040204" pitchFamily="34" charset="-120"/>
                <a:cs typeface="+mn-cs"/>
              </a:rPr>
              <a:t>3-2-1</a:t>
            </a:r>
            <a:r>
              <a:rPr lang="zh-TW" altLang="en-US" sz="1200" kern="1200" dirty="0">
                <a:solidFill>
                  <a:prstClr val="white"/>
                </a:solidFill>
                <a:ea typeface="微軟正黑體" panose="020B0604030504040204" pitchFamily="34" charset="-120"/>
                <a:cs typeface="+mn-cs"/>
              </a:rPr>
              <a:t>。</a:t>
            </a:r>
          </a:p>
        </p:txBody>
      </p:sp>
      <p:pic>
        <p:nvPicPr>
          <p:cNvPr id="13" name="圖片 12">
            <a:extLst>
              <a:ext uri="{FF2B5EF4-FFF2-40B4-BE49-F238E27FC236}">
                <a16:creationId xmlns:a16="http://schemas.microsoft.com/office/drawing/2014/main" id="{591DCD07-9397-0903-13BB-89F2D41A9284}"/>
              </a:ext>
            </a:extLst>
          </p:cNvPr>
          <p:cNvPicPr>
            <a:picLocks noChangeAspect="1"/>
          </p:cNvPicPr>
          <p:nvPr/>
        </p:nvPicPr>
        <p:blipFill>
          <a:blip r:embed="rId6"/>
          <a:srcRect/>
          <a:stretch/>
        </p:blipFill>
        <p:spPr>
          <a:xfrm>
            <a:off x="96711" y="768911"/>
            <a:ext cx="900000" cy="900000"/>
          </a:xfrm>
          <a:prstGeom prst="rect">
            <a:avLst/>
          </a:prstGeom>
        </p:spPr>
      </p:pic>
    </p:spTree>
    <p:extLst>
      <p:ext uri="{BB962C8B-B14F-4D97-AF65-F5344CB8AC3E}">
        <p14:creationId xmlns:p14="http://schemas.microsoft.com/office/powerpoint/2010/main" val="1503594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4" descr="一張含有 桌 的圖片&#10;&#10;自動產生的描述">
            <a:extLst>
              <a:ext uri="{FF2B5EF4-FFF2-40B4-BE49-F238E27FC236}">
                <a16:creationId xmlns:a16="http://schemas.microsoft.com/office/drawing/2014/main" id="{03E6345F-A120-4484-8DBB-270F2666C303}"/>
              </a:ext>
            </a:extLst>
          </p:cNvPr>
          <p:cNvPicPr>
            <a:picLocks noChangeAspect="1"/>
          </p:cNvPicPr>
          <p:nvPr/>
        </p:nvPicPr>
        <p:blipFill>
          <a:blip r:embed="rId3"/>
          <a:stretch>
            <a:fillRect/>
          </a:stretch>
        </p:blipFill>
        <p:spPr>
          <a:xfrm>
            <a:off x="275668" y="1872532"/>
            <a:ext cx="5433325" cy="2623877"/>
          </a:xfrm>
          <a:prstGeom prst="rect">
            <a:avLst/>
          </a:prstGeom>
        </p:spPr>
      </p:pic>
      <p:sp>
        <p:nvSpPr>
          <p:cNvPr id="6" name="標題 5">
            <a:extLst>
              <a:ext uri="{FF2B5EF4-FFF2-40B4-BE49-F238E27FC236}">
                <a16:creationId xmlns:a16="http://schemas.microsoft.com/office/drawing/2014/main" id="{56E69DC5-6A3C-43CA-B121-C221B459A4F1}"/>
              </a:ext>
            </a:extLst>
          </p:cNvPr>
          <p:cNvSpPr>
            <a:spLocks noGrp="1"/>
          </p:cNvSpPr>
          <p:nvPr>
            <p:ph type="title"/>
          </p:nvPr>
        </p:nvSpPr>
        <p:spPr/>
        <p:txBody>
          <a:bodyPr/>
          <a:lstStyle/>
          <a:p>
            <a:r>
              <a:rPr lang="en-US" altLang="zh-TW">
                <a:latin typeface="Arial" panose="020B0604020202020204" pitchFamily="34" charset="0"/>
                <a:ea typeface="微軟正黑體" panose="020B0604030504040204" pitchFamily="34" charset="-120"/>
                <a:cs typeface="+mn-ea"/>
                <a:sym typeface="Arial" panose="020B0604020202020204" pitchFamily="34" charset="0"/>
              </a:rPr>
              <a:t>DA Drive Analyzer</a:t>
            </a:r>
            <a:r>
              <a:rPr lang="zh-TW" altLang="en-US">
                <a:latin typeface="Arial" panose="020B0604020202020204" pitchFamily="34" charset="0"/>
                <a:ea typeface="微軟正黑體" panose="020B0604030504040204" pitchFamily="34" charset="-120"/>
                <a:cs typeface="+mn-ea"/>
                <a:sym typeface="Arial" panose="020B0604020202020204" pitchFamily="34" charset="0"/>
              </a:rPr>
              <a:t> 磁碟故障預測</a:t>
            </a:r>
            <a:endParaRPr lang="zh-TW">
              <a:latin typeface="Arial" panose="020B0604020202020204" pitchFamily="34" charset="0"/>
              <a:ea typeface="微軟正黑體" panose="020B0604030504040204" pitchFamily="34" charset="-120"/>
              <a:cs typeface="+mn-ea"/>
              <a:sym typeface="Arial" panose="020B0604020202020204" pitchFamily="34" charset="0"/>
            </a:endParaRPr>
          </a:p>
        </p:txBody>
      </p:sp>
      <p:sp>
        <p:nvSpPr>
          <p:cNvPr id="8" name="文字方塊 7">
            <a:extLst>
              <a:ext uri="{FF2B5EF4-FFF2-40B4-BE49-F238E27FC236}">
                <a16:creationId xmlns:a16="http://schemas.microsoft.com/office/drawing/2014/main" id="{83AC6952-8038-4E90-94C9-494E29A4995E}"/>
              </a:ext>
            </a:extLst>
          </p:cNvPr>
          <p:cNvSpPr txBox="1"/>
          <p:nvPr/>
        </p:nvSpPr>
        <p:spPr>
          <a:xfrm>
            <a:off x="5828633" y="1981968"/>
            <a:ext cx="3039699" cy="415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600"/>
              </a:spcBef>
            </a:pPr>
            <a:r>
              <a:rPr lang="zh-TW" sz="1800" b="1" dirty="0">
                <a:solidFill>
                  <a:srgbClr val="80FCFF"/>
                </a:solidFill>
                <a:latin typeface="Arial" panose="020B0604020202020204" pitchFamily="34" charset="0"/>
                <a:ea typeface="微軟正黑體" panose="020B0604030504040204" pitchFamily="34" charset="-120"/>
                <a:cs typeface="+mn-ea"/>
                <a:sym typeface="Arial" panose="020B0604020202020204" pitchFamily="34" charset="0"/>
              </a:rPr>
              <a:t>磁碟的建康分析與故障預測</a:t>
            </a:r>
          </a:p>
        </p:txBody>
      </p:sp>
      <p:sp>
        <p:nvSpPr>
          <p:cNvPr id="10" name="文字方塊 9">
            <a:extLst>
              <a:ext uri="{FF2B5EF4-FFF2-40B4-BE49-F238E27FC236}">
                <a16:creationId xmlns:a16="http://schemas.microsoft.com/office/drawing/2014/main" id="{AC1107C3-5781-4BD8-B2CE-CB8DFD32831D}"/>
              </a:ext>
            </a:extLst>
          </p:cNvPr>
          <p:cNvSpPr txBox="1"/>
          <p:nvPr/>
        </p:nvSpPr>
        <p:spPr>
          <a:xfrm>
            <a:off x="1219172" y="1066016"/>
            <a:ext cx="4132057"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600"/>
              </a:spcBef>
            </a:pPr>
            <a:r>
              <a:rPr lang="zh-TW" sz="18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每台N</a:t>
            </a:r>
            <a:r>
              <a:rPr lang="en-US" altLang="zh-TW" sz="18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AS</a:t>
            </a:r>
            <a:r>
              <a:rPr lang="zh-TW" sz="18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可免費進行</a:t>
            </a:r>
            <a:r>
              <a:rPr lang="en-US" altLang="zh-TW" sz="18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1</a:t>
            </a:r>
            <a:r>
              <a:rPr lang="zh-TW" sz="18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個磁碟預測</a:t>
            </a:r>
          </a:p>
          <a:p>
            <a:pPr>
              <a:spcBef>
                <a:spcPts val="600"/>
              </a:spcBef>
            </a:pPr>
            <a:r>
              <a:rPr lang="zh-TW" altLang="en-US" sz="18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rPr>
              <a:t>可付費訂閱額外的磁碟加強防護力</a:t>
            </a:r>
            <a:endParaRPr lang="zh-TW" sz="1800" b="1" dirty="0">
              <a:solidFill>
                <a:schemeClr val="accent6"/>
              </a:solidFill>
              <a:latin typeface="Arial" panose="020B0604020202020204" pitchFamily="34" charset="0"/>
              <a:ea typeface="微軟正黑體" panose="020B0604030504040204" pitchFamily="34" charset="-120"/>
              <a:cs typeface="+mn-ea"/>
              <a:sym typeface="Arial" panose="020B0604020202020204" pitchFamily="34" charset="0"/>
            </a:endParaRPr>
          </a:p>
        </p:txBody>
      </p:sp>
      <p:pic>
        <p:nvPicPr>
          <p:cNvPr id="16" name="圖片 15">
            <a:extLst>
              <a:ext uri="{FF2B5EF4-FFF2-40B4-BE49-F238E27FC236}">
                <a16:creationId xmlns:a16="http://schemas.microsoft.com/office/drawing/2014/main" id="{D4DCE73D-3763-EE72-33A6-2D44933CFD64}"/>
              </a:ext>
            </a:extLst>
          </p:cNvPr>
          <p:cNvPicPr>
            <a:picLocks noChangeAspect="1"/>
          </p:cNvPicPr>
          <p:nvPr/>
        </p:nvPicPr>
        <p:blipFill>
          <a:blip r:embed="rId4"/>
          <a:stretch>
            <a:fillRect/>
          </a:stretch>
        </p:blipFill>
        <p:spPr>
          <a:xfrm>
            <a:off x="125443" y="704822"/>
            <a:ext cx="883661" cy="883661"/>
          </a:xfrm>
          <a:prstGeom prst="rect">
            <a:avLst/>
          </a:prstGeom>
          <a:effectLst>
            <a:outerShdw blurRad="50800" dist="38100" dir="2700000" algn="tl" rotWithShape="0">
              <a:prstClr val="black">
                <a:alpha val="40000"/>
              </a:prstClr>
            </a:outerShdw>
          </a:effectLst>
        </p:spPr>
      </p:pic>
      <p:sp>
        <p:nvSpPr>
          <p:cNvPr id="20" name="文字方塊 19">
            <a:extLst>
              <a:ext uri="{FF2B5EF4-FFF2-40B4-BE49-F238E27FC236}">
                <a16:creationId xmlns:a16="http://schemas.microsoft.com/office/drawing/2014/main" id="{6822DEA5-BC84-A1A4-383D-AAE3DE622FC5}"/>
              </a:ext>
            </a:extLst>
          </p:cNvPr>
          <p:cNvSpPr txBox="1"/>
          <p:nvPr/>
        </p:nvSpPr>
        <p:spPr>
          <a:xfrm>
            <a:off x="5828634" y="2397275"/>
            <a:ext cx="2762750" cy="1169551"/>
          </a:xfrm>
          <a:prstGeom prst="rect">
            <a:avLst/>
          </a:prstGeom>
          <a:noFill/>
        </p:spPr>
        <p:txBody>
          <a:bodyPr wrap="square">
            <a:spAutoFit/>
          </a:bodyPr>
          <a:lstStyle/>
          <a:p>
            <a:r>
              <a:rPr lang="en-US" altLang="zh-TW" dirty="0">
                <a:solidFill>
                  <a:schemeClr val="accent6"/>
                </a:solidFill>
              </a:rPr>
              <a:t>DA Drive Analyzer </a:t>
            </a:r>
            <a:r>
              <a:rPr lang="zh-TW" altLang="en-US" dirty="0">
                <a:solidFill>
                  <a:schemeClr val="accent6"/>
                </a:solidFill>
              </a:rPr>
              <a:t>整合 </a:t>
            </a:r>
            <a:r>
              <a:rPr lang="en-US" altLang="zh-TW" dirty="0">
                <a:solidFill>
                  <a:schemeClr val="accent6"/>
                </a:solidFill>
              </a:rPr>
              <a:t>ULINK </a:t>
            </a:r>
            <a:r>
              <a:rPr lang="zh-TW" altLang="en-US" dirty="0">
                <a:solidFill>
                  <a:schemeClr val="accent6"/>
                </a:solidFill>
              </a:rPr>
              <a:t>雲端人工智慧學習推論技術，可在磁碟故障前通知您，協助您預防因無預警的磁碟損壞所造成的資料遺失或停機損失。</a:t>
            </a:r>
          </a:p>
        </p:txBody>
      </p:sp>
    </p:spTree>
    <p:extLst>
      <p:ext uri="{BB962C8B-B14F-4D97-AF65-F5344CB8AC3E}">
        <p14:creationId xmlns:p14="http://schemas.microsoft.com/office/powerpoint/2010/main" val="29431374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p:txBody>
          <a:bodyPr/>
          <a:lstStyle/>
          <a:p>
            <a:r>
              <a:rPr lang="zh-TW" altLang="en-US">
                <a:sym typeface="Arial" panose="020B0604020202020204" pitchFamily="34" charset="0"/>
              </a:rPr>
              <a:t>全方位</a:t>
            </a:r>
            <a:r>
              <a:rPr lang="en-US" altLang="zh-TW">
                <a:sym typeface="Arial" panose="020B0604020202020204" pitchFamily="34" charset="0"/>
              </a:rPr>
              <a:t> </a:t>
            </a:r>
            <a:r>
              <a:rPr lang="en-US" altLang="zh-TW">
                <a:latin typeface="+mj-lt"/>
                <a:sym typeface="Arial" panose="020B0604020202020204" pitchFamily="34" charset="0"/>
              </a:rPr>
              <a:t>NAS</a:t>
            </a:r>
            <a:r>
              <a:rPr lang="en-US" altLang="zh-TW">
                <a:sym typeface="Arial" panose="020B0604020202020204" pitchFamily="34" charset="0"/>
              </a:rPr>
              <a:t> </a:t>
            </a:r>
            <a:r>
              <a:rPr lang="zh-TW" altLang="en-US">
                <a:sym typeface="Arial" panose="020B0604020202020204" pitchFamily="34" charset="0"/>
              </a:rPr>
              <a:t>資安防護</a:t>
            </a:r>
            <a:endParaRPr lang="en-US" altLang="zh-TW">
              <a:sym typeface="Arial" panose="020B0604020202020204" pitchFamily="34" charset="0"/>
            </a:endParaRPr>
          </a:p>
        </p:txBody>
      </p:sp>
      <p:sp>
        <p:nvSpPr>
          <p:cNvPr id="10" name="文字方塊 9">
            <a:extLst>
              <a:ext uri="{FF2B5EF4-FFF2-40B4-BE49-F238E27FC236}">
                <a16:creationId xmlns:a16="http://schemas.microsoft.com/office/drawing/2014/main" id="{D8A5D3CA-2035-43EC-9FE7-D001F2172D24}"/>
              </a:ext>
            </a:extLst>
          </p:cNvPr>
          <p:cNvSpPr txBox="1"/>
          <p:nvPr/>
        </p:nvSpPr>
        <p:spPr>
          <a:xfrm>
            <a:off x="5635001" y="1246413"/>
            <a:ext cx="3119385" cy="11725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0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Malware Remover</a:t>
            </a:r>
          </a:p>
          <a:p>
            <a:pPr>
              <a:lnSpc>
                <a:spcPct val="130000"/>
              </a:lnSpc>
              <a:spcBef>
                <a:spcPts val="600"/>
              </a:spcBef>
            </a:pPr>
            <a:r>
              <a:rPr lang="zh-TW" altLang="en-US" sz="12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定時掃描您的 </a:t>
            </a:r>
            <a:r>
              <a:rPr lang="en-US" altLang="zh-TW" sz="12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NAS</a:t>
            </a:r>
            <a:r>
              <a:rPr lang="zh-TW" altLang="en-US" sz="12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、檢查並下載最新惡意軟體定義檔。當受到攻擊時，可即時排除受感染的檔案，協助提升 </a:t>
            </a:r>
            <a:r>
              <a:rPr lang="en-US" altLang="zh-TW" sz="12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NAS </a:t>
            </a:r>
            <a:r>
              <a:rPr lang="zh-TW" altLang="en-US" sz="12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資安防護層級。</a:t>
            </a:r>
          </a:p>
        </p:txBody>
      </p:sp>
      <p:sp>
        <p:nvSpPr>
          <p:cNvPr id="12" name="文字方塊 11">
            <a:extLst>
              <a:ext uri="{FF2B5EF4-FFF2-40B4-BE49-F238E27FC236}">
                <a16:creationId xmlns:a16="http://schemas.microsoft.com/office/drawing/2014/main" id="{0210DB9C-9845-44D8-96B6-8CD4E4A3F60B}"/>
              </a:ext>
            </a:extLst>
          </p:cNvPr>
          <p:cNvSpPr txBox="1"/>
          <p:nvPr/>
        </p:nvSpPr>
        <p:spPr>
          <a:xfrm>
            <a:off x="1237791" y="1246413"/>
            <a:ext cx="3274574" cy="11725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zh-TW" altLang="en-US" sz="2000" b="1" dirty="0">
                <a:solidFill>
                  <a:srgbClr val="80FCFF"/>
                </a:solidFill>
                <a:latin typeface="Arial" panose="020B0604020202020204" pitchFamily="34" charset="0"/>
                <a:ea typeface="微軟正黑體" panose="020B0604030504040204" pitchFamily="34" charset="-120"/>
                <a:sym typeface="Arial" panose="020B0604020202020204" pitchFamily="34" charset="0"/>
              </a:rPr>
              <a:t>QuFirewall</a:t>
            </a:r>
          </a:p>
          <a:p>
            <a:pPr>
              <a:lnSpc>
                <a:spcPct val="130000"/>
              </a:lnSpc>
              <a:spcBef>
                <a:spcPts val="600"/>
              </a:spcBef>
            </a:pPr>
            <a:r>
              <a:rPr lang="zh-TW" sz="12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保護你的NAS免於外部攻擊。你可以自行設定規則，包括指定來源地區，指定服務連接阜, 來源IP位置等，允許或拒絕透過網路存取NAS。</a:t>
            </a:r>
            <a:endParaRPr lang="zh-TW" sz="900"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15" name="圖片 2">
            <a:extLst>
              <a:ext uri="{FF2B5EF4-FFF2-40B4-BE49-F238E27FC236}">
                <a16:creationId xmlns:a16="http://schemas.microsoft.com/office/drawing/2014/main" id="{BC810B7C-A31B-44E2-AE2C-0A7D5754C306}"/>
              </a:ext>
            </a:extLst>
          </p:cNvPr>
          <p:cNvPicPr>
            <a:picLocks noChangeAspect="1"/>
          </p:cNvPicPr>
          <p:nvPr/>
        </p:nvPicPr>
        <p:blipFill>
          <a:blip r:embed="rId3"/>
          <a:stretch>
            <a:fillRect/>
          </a:stretch>
        </p:blipFill>
        <p:spPr>
          <a:xfrm>
            <a:off x="4775980" y="2487959"/>
            <a:ext cx="3797864" cy="2401382"/>
          </a:xfrm>
          <a:prstGeom prst="rect">
            <a:avLst/>
          </a:prstGeom>
        </p:spPr>
      </p:pic>
      <p:pic>
        <p:nvPicPr>
          <p:cNvPr id="16" name="圖片 3">
            <a:extLst>
              <a:ext uri="{FF2B5EF4-FFF2-40B4-BE49-F238E27FC236}">
                <a16:creationId xmlns:a16="http://schemas.microsoft.com/office/drawing/2014/main" id="{D17B1591-90C4-41C0-86CF-423166ED4059}"/>
              </a:ext>
            </a:extLst>
          </p:cNvPr>
          <p:cNvPicPr>
            <a:picLocks noChangeAspect="1"/>
          </p:cNvPicPr>
          <p:nvPr/>
        </p:nvPicPr>
        <p:blipFill rotWithShape="1">
          <a:blip r:embed="rId4"/>
          <a:srcRect b="27094"/>
          <a:stretch/>
        </p:blipFill>
        <p:spPr>
          <a:xfrm>
            <a:off x="506546" y="2487958"/>
            <a:ext cx="3689548" cy="2401383"/>
          </a:xfrm>
          <a:prstGeom prst="rect">
            <a:avLst/>
          </a:prstGeom>
        </p:spPr>
      </p:pic>
      <p:pic>
        <p:nvPicPr>
          <p:cNvPr id="17" name="圖片 16">
            <a:extLst>
              <a:ext uri="{FF2B5EF4-FFF2-40B4-BE49-F238E27FC236}">
                <a16:creationId xmlns:a16="http://schemas.microsoft.com/office/drawing/2014/main" id="{098C0362-8312-4082-A2DE-5BA5AB8A1366}"/>
              </a:ext>
            </a:extLst>
          </p:cNvPr>
          <p:cNvPicPr>
            <a:picLocks noChangeAspect="1"/>
          </p:cNvPicPr>
          <p:nvPr/>
        </p:nvPicPr>
        <p:blipFill>
          <a:blip r:embed="rId5"/>
          <a:stretch>
            <a:fillRect/>
          </a:stretch>
        </p:blipFill>
        <p:spPr>
          <a:xfrm>
            <a:off x="4725270" y="1398566"/>
            <a:ext cx="828000" cy="828000"/>
          </a:xfrm>
          <a:prstGeom prst="rect">
            <a:avLst/>
          </a:prstGeom>
          <a:effectLst>
            <a:outerShdw blurRad="50800" dist="38100" dir="2700000" algn="tl" rotWithShape="0">
              <a:prstClr val="black">
                <a:alpha val="40000"/>
              </a:prstClr>
            </a:outerShdw>
          </a:effectLst>
        </p:spPr>
      </p:pic>
      <p:pic>
        <p:nvPicPr>
          <p:cNvPr id="18" name="圖片 17">
            <a:extLst>
              <a:ext uri="{FF2B5EF4-FFF2-40B4-BE49-F238E27FC236}">
                <a16:creationId xmlns:a16="http://schemas.microsoft.com/office/drawing/2014/main" id="{E13E6C3C-5095-4BE0-9B17-B7A42636BD2A}"/>
              </a:ext>
            </a:extLst>
          </p:cNvPr>
          <p:cNvPicPr>
            <a:picLocks noChangeAspect="1"/>
          </p:cNvPicPr>
          <p:nvPr/>
        </p:nvPicPr>
        <p:blipFill>
          <a:blip r:embed="rId6"/>
          <a:stretch>
            <a:fillRect/>
          </a:stretch>
        </p:blipFill>
        <p:spPr>
          <a:xfrm>
            <a:off x="328310" y="1398566"/>
            <a:ext cx="828552" cy="828000"/>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8790861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43" descr="Graphical user interface, application&#10;&#10;Description automatically generated">
            <a:extLst>
              <a:ext uri="{FF2B5EF4-FFF2-40B4-BE49-F238E27FC236}">
                <a16:creationId xmlns:a16="http://schemas.microsoft.com/office/drawing/2014/main" id="{5E08815B-06D3-8441-9C47-1405A39E13A7}"/>
              </a:ext>
            </a:extLst>
          </p:cNvPr>
          <p:cNvPicPr>
            <a:picLocks noChangeAspect="1"/>
          </p:cNvPicPr>
          <p:nvPr/>
        </p:nvPicPr>
        <p:blipFill>
          <a:blip r:embed="rId3"/>
          <a:stretch>
            <a:fillRect/>
          </a:stretch>
        </p:blipFill>
        <p:spPr>
          <a:xfrm>
            <a:off x="3292275" y="2059058"/>
            <a:ext cx="5693959" cy="2977708"/>
          </a:xfrm>
          <a:prstGeom prst="roundRect">
            <a:avLst>
              <a:gd name="adj" fmla="val 0"/>
            </a:avLst>
          </a:prstGeom>
          <a:ln>
            <a:noFill/>
          </a:ln>
          <a:effectLst>
            <a:outerShdw blurRad="254000" dist="190500" dir="8100000" algn="tr" rotWithShape="0">
              <a:srgbClr val="09000C">
                <a:alpha val="75000"/>
              </a:srgbClr>
            </a:outerShdw>
          </a:effectLst>
          <a:scene3d>
            <a:camera prst="orthographicFront"/>
            <a:lightRig rig="contrasting" dir="t">
              <a:rot lat="0" lon="0" rev="4200000"/>
            </a:lightRig>
          </a:scene3d>
          <a:sp3d prstMaterial="plastic">
            <a:contourClr>
              <a:srgbClr val="969696"/>
            </a:contourClr>
          </a:sp3d>
        </p:spPr>
      </p:pic>
      <p:sp>
        <p:nvSpPr>
          <p:cNvPr id="2" name="Title 1">
            <a:extLst>
              <a:ext uri="{FF2B5EF4-FFF2-40B4-BE49-F238E27FC236}">
                <a16:creationId xmlns:a16="http://schemas.microsoft.com/office/drawing/2014/main" id="{803AC560-F979-D446-A05B-2126F1EFF5D9}"/>
              </a:ext>
            </a:extLst>
          </p:cNvPr>
          <p:cNvSpPr>
            <a:spLocks noGrp="1"/>
          </p:cNvSpPr>
          <p:nvPr>
            <p:ph type="title"/>
          </p:nvPr>
        </p:nvSpPr>
        <p:spPr/>
        <p:txBody>
          <a:bodyPr/>
          <a:lstStyle/>
          <a:p>
            <a:r>
              <a:rPr lang="en-TW">
                <a:latin typeface="Arial" panose="020B0604020202020204" pitchFamily="34" charset="0"/>
                <a:ea typeface="微軟正黑體" panose="020B0604030504040204" pitchFamily="34" charset="-120"/>
                <a:sym typeface="Arial" panose="020B0604020202020204" pitchFamily="34" charset="0"/>
              </a:rPr>
              <a:t>Qfiling 自動歸檔</a:t>
            </a:r>
          </a:p>
        </p:txBody>
      </p:sp>
      <p:pic>
        <p:nvPicPr>
          <p:cNvPr id="6" name="圖片 22" descr="彈性客製.png">
            <a:extLst>
              <a:ext uri="{FF2B5EF4-FFF2-40B4-BE49-F238E27FC236}">
                <a16:creationId xmlns:a16="http://schemas.microsoft.com/office/drawing/2014/main" id="{15A9F95B-04DD-A24E-B88B-D5C8805EBB8E}"/>
              </a:ext>
            </a:extLst>
          </p:cNvPr>
          <p:cNvPicPr>
            <a:picLocks noChangeAspect="1"/>
          </p:cNvPicPr>
          <p:nvPr/>
        </p:nvPicPr>
        <p:blipFill>
          <a:blip r:embed="rId4">
            <a:biLevel thresh="25000"/>
            <a:extLst>
              <a:ext uri="{BEBA8EAE-BF5A-486C-A8C5-ECC9F3942E4B}">
                <a14:imgProps xmlns:a14="http://schemas.microsoft.com/office/drawing/2010/main">
                  <a14:imgLayer r:embed="rId5">
                    <a14:imgEffect>
                      <a14:sharpenSoften amount="25000"/>
                    </a14:imgEffect>
                    <a14:imgEffect>
                      <a14:brightnessContrast bright="20000" contrast="-40000"/>
                    </a14:imgEffect>
                  </a14:imgLayer>
                </a14:imgProps>
              </a:ext>
            </a:extLst>
          </a:blip>
          <a:stretch>
            <a:fillRect/>
          </a:stretch>
        </p:blipFill>
        <p:spPr>
          <a:xfrm>
            <a:off x="652554" y="2289917"/>
            <a:ext cx="412748" cy="412747"/>
          </a:xfrm>
          <a:prstGeom prst="rect">
            <a:avLst/>
          </a:prstGeom>
        </p:spPr>
      </p:pic>
      <p:sp>
        <p:nvSpPr>
          <p:cNvPr id="18" name="Rectangle 3">
            <a:extLst>
              <a:ext uri="{FF2B5EF4-FFF2-40B4-BE49-F238E27FC236}">
                <a16:creationId xmlns:a16="http://schemas.microsoft.com/office/drawing/2014/main" id="{842C437B-B7D8-DB40-BC1C-7A451CB8146D}"/>
              </a:ext>
            </a:extLst>
          </p:cNvPr>
          <p:cNvSpPr/>
          <p:nvPr/>
        </p:nvSpPr>
        <p:spPr>
          <a:xfrm>
            <a:off x="1113291" y="3478895"/>
            <a:ext cx="1991092" cy="276999"/>
          </a:xfrm>
          <a:prstGeom prst="rect">
            <a:avLst/>
          </a:prstGeom>
        </p:spPr>
        <p:txBody>
          <a:bodyPr wrap="square">
            <a:spAutoFit/>
          </a:bodyPr>
          <a:lstStyle/>
          <a:p>
            <a:pPr lvl="0"/>
            <a:r>
              <a:rPr kumimoji="1" lang="zh-Hant" altLang="en-US" sz="1200">
                <a:solidFill>
                  <a:schemeClr val="accent6"/>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依排程方式自動啟動任務</a:t>
            </a:r>
            <a:endParaRPr kumimoji="1" lang="zh-TW" altLang="en-US" sz="1200">
              <a:solidFill>
                <a:schemeClr val="accent6"/>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19" name="圖片 10" descr="效率大增.png">
            <a:extLst>
              <a:ext uri="{FF2B5EF4-FFF2-40B4-BE49-F238E27FC236}">
                <a16:creationId xmlns:a16="http://schemas.microsoft.com/office/drawing/2014/main" id="{5BE2BCB0-7D49-7C4E-8BB5-7E3BBB9078DF}"/>
              </a:ext>
            </a:extLst>
          </p:cNvPr>
          <p:cNvPicPr>
            <a:picLocks noChangeAspect="1"/>
          </p:cNvPicPr>
          <p:nvPr/>
        </p:nvPicPr>
        <p:blipFill>
          <a:blip r:embed="rId6">
            <a:biLevel thresh="50000"/>
            <a:extLst>
              <a:ext uri="{BEBA8EAE-BF5A-486C-A8C5-ECC9F3942E4B}">
                <a14:imgProps xmlns:a14="http://schemas.microsoft.com/office/drawing/2010/main">
                  <a14:imgLayer r:embed="rId7">
                    <a14:imgEffect>
                      <a14:artisticPhotocopy/>
                    </a14:imgEffect>
                    <a14:imgEffect>
                      <a14:saturation sat="400000"/>
                    </a14:imgEffect>
                    <a14:imgEffect>
                      <a14:brightnessContrast bright="-20000" contrast="-40000"/>
                    </a14:imgEffect>
                  </a14:imgLayer>
                </a14:imgProps>
              </a:ext>
            </a:extLst>
          </a:blip>
          <a:stretch>
            <a:fillRect/>
          </a:stretch>
        </p:blipFill>
        <p:spPr>
          <a:xfrm>
            <a:off x="642382" y="3072310"/>
            <a:ext cx="433092" cy="647890"/>
          </a:xfrm>
          <a:prstGeom prst="rect">
            <a:avLst/>
          </a:prstGeom>
        </p:spPr>
      </p:pic>
      <p:sp>
        <p:nvSpPr>
          <p:cNvPr id="24" name="Rectangle 3">
            <a:extLst>
              <a:ext uri="{FF2B5EF4-FFF2-40B4-BE49-F238E27FC236}">
                <a16:creationId xmlns:a16="http://schemas.microsoft.com/office/drawing/2014/main" id="{5DDAE54A-3CD5-B14F-9FB1-BEBA3C419FC7}"/>
              </a:ext>
            </a:extLst>
          </p:cNvPr>
          <p:cNvSpPr/>
          <p:nvPr/>
        </p:nvSpPr>
        <p:spPr>
          <a:xfrm>
            <a:off x="1113291" y="4272382"/>
            <a:ext cx="1942494" cy="461665"/>
          </a:xfrm>
          <a:prstGeom prst="rect">
            <a:avLst/>
          </a:prstGeom>
        </p:spPr>
        <p:txBody>
          <a:bodyPr wrap="square">
            <a:spAutoFit/>
          </a:bodyPr>
          <a:lstStyle/>
          <a:p>
            <a:r>
              <a:rPr kumimoji="1" lang="zh-TW" altLang="en-US" sz="1200">
                <a:solidFill>
                  <a:schemeClr val="accent6"/>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系統記錄，歸檔狀態及歷程一目瞭然</a:t>
            </a:r>
          </a:p>
        </p:txBody>
      </p:sp>
      <p:pic>
        <p:nvPicPr>
          <p:cNvPr id="30" name="圖片 11" descr="安心掌握.png">
            <a:extLst>
              <a:ext uri="{FF2B5EF4-FFF2-40B4-BE49-F238E27FC236}">
                <a16:creationId xmlns:a16="http://schemas.microsoft.com/office/drawing/2014/main" id="{95023223-0763-1040-8537-CC9061DA569C}"/>
              </a:ext>
            </a:extLst>
          </p:cNvPr>
          <p:cNvPicPr>
            <a:picLocks noChangeAspect="1"/>
          </p:cNvPicPr>
          <p:nvPr/>
        </p:nvPicPr>
        <p:blipFill>
          <a:blip r:embed="rId8">
            <a:biLevel thresh="50000"/>
            <a:extLst>
              <a:ext uri="{BEBA8EAE-BF5A-486C-A8C5-ECC9F3942E4B}">
                <a14:imgProps xmlns:a14="http://schemas.microsoft.com/office/drawing/2010/main">
                  <a14:imgLayer r:embed="rId9">
                    <a14:imgEffect>
                      <a14:artisticPhotocopy/>
                    </a14:imgEffect>
                    <a14:imgEffect>
                      <a14:brightnessContrast bright="-20000" contrast="-40000"/>
                    </a14:imgEffect>
                  </a14:imgLayer>
                </a14:imgProps>
              </a:ext>
            </a:extLst>
          </a:blip>
          <a:stretch>
            <a:fillRect/>
          </a:stretch>
        </p:blipFill>
        <p:spPr>
          <a:xfrm>
            <a:off x="604566" y="4089847"/>
            <a:ext cx="508725" cy="505264"/>
          </a:xfrm>
          <a:prstGeom prst="rect">
            <a:avLst/>
          </a:prstGeom>
        </p:spPr>
      </p:pic>
      <p:sp>
        <p:nvSpPr>
          <p:cNvPr id="37" name="Rectangle 3">
            <a:extLst>
              <a:ext uri="{FF2B5EF4-FFF2-40B4-BE49-F238E27FC236}">
                <a16:creationId xmlns:a16="http://schemas.microsoft.com/office/drawing/2014/main" id="{D2968E16-8936-6C40-8722-462757BA666E}"/>
              </a:ext>
            </a:extLst>
          </p:cNvPr>
          <p:cNvSpPr/>
          <p:nvPr/>
        </p:nvSpPr>
        <p:spPr>
          <a:xfrm>
            <a:off x="1113290" y="2456971"/>
            <a:ext cx="1892545" cy="646331"/>
          </a:xfrm>
          <a:prstGeom prst="rect">
            <a:avLst/>
          </a:prstGeom>
        </p:spPr>
        <p:txBody>
          <a:bodyPr wrap="square">
            <a:spAutoFit/>
          </a:bodyPr>
          <a:lstStyle/>
          <a:p>
            <a:pPr lvl="0"/>
            <a:r>
              <a:rPr kumimoji="1" lang="zh-Hant" altLang="en-US" sz="1200">
                <a:solidFill>
                  <a:schemeClr val="accent6"/>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依需求自訂歸檔規則，同時可以執行多種檔案批次編輯</a:t>
            </a:r>
            <a:endParaRPr kumimoji="1" lang="zh-TW" altLang="en-US" sz="1200">
              <a:solidFill>
                <a:schemeClr val="accent6"/>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sp>
        <p:nvSpPr>
          <p:cNvPr id="38" name="Rectangle 37">
            <a:extLst>
              <a:ext uri="{FF2B5EF4-FFF2-40B4-BE49-F238E27FC236}">
                <a16:creationId xmlns:a16="http://schemas.microsoft.com/office/drawing/2014/main" id="{D0C156AF-34DB-9C4A-9238-9653E50F5BEC}"/>
              </a:ext>
            </a:extLst>
          </p:cNvPr>
          <p:cNvSpPr/>
          <p:nvPr/>
        </p:nvSpPr>
        <p:spPr>
          <a:xfrm>
            <a:off x="604566" y="1273426"/>
            <a:ext cx="6441414" cy="699487"/>
          </a:xfrm>
          <a:prstGeom prst="rect">
            <a:avLst/>
          </a:prstGeom>
        </p:spPr>
        <p:txBody>
          <a:bodyPr wrap="square">
            <a:spAutoFit/>
          </a:bodyPr>
          <a:lstStyle/>
          <a:p>
            <a:pPr>
              <a:lnSpc>
                <a:spcPct val="130000"/>
              </a:lnSpc>
            </a:pPr>
            <a:r>
              <a:rPr lang="en-US" sz="1600" dirty="0" err="1">
                <a:solidFill>
                  <a:schemeClr val="accent6"/>
                </a:solidFill>
                <a:latin typeface="Arial" panose="020B0604020202020204" pitchFamily="34" charset="0"/>
                <a:ea typeface="微軟正黑體" panose="020B0604030504040204" pitchFamily="34" charset="-120"/>
                <a:sym typeface="Arial" panose="020B0604020202020204" pitchFamily="34" charset="0"/>
              </a:rPr>
              <a:t>Qfiling</a:t>
            </a:r>
            <a:r>
              <a:rPr lang="en-US" sz="16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 </a:t>
            </a:r>
            <a:r>
              <a:rPr lang="zh-TW" altLang="en-US" sz="16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讓檔案整理工作變得自動化 ，您只須要將檔案分類並設定排程，剩下的就交給 </a:t>
            </a:r>
            <a:r>
              <a:rPr lang="en-US" sz="1600" dirty="0" err="1">
                <a:solidFill>
                  <a:schemeClr val="accent6"/>
                </a:solidFill>
                <a:latin typeface="Arial" panose="020B0604020202020204" pitchFamily="34" charset="0"/>
                <a:ea typeface="微軟正黑體" panose="020B0604030504040204" pitchFamily="34" charset="-120"/>
                <a:sym typeface="Arial" panose="020B0604020202020204" pitchFamily="34" charset="0"/>
              </a:rPr>
              <a:t>Qfiling</a:t>
            </a:r>
            <a:r>
              <a:rPr lang="en-US" sz="16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 </a:t>
            </a:r>
            <a:r>
              <a:rPr lang="zh-TW" altLang="en-US" sz="16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處理吧。輕鬆、智能，又有效率！</a:t>
            </a:r>
            <a:endParaRPr lang="en-TW" sz="1600"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40" name="Rectangle 39">
            <a:extLst>
              <a:ext uri="{FF2B5EF4-FFF2-40B4-BE49-F238E27FC236}">
                <a16:creationId xmlns:a16="http://schemas.microsoft.com/office/drawing/2014/main" id="{BEE7CD83-1336-514C-A0F5-09DBB33CDAF8}"/>
              </a:ext>
            </a:extLst>
          </p:cNvPr>
          <p:cNvSpPr/>
          <p:nvPr/>
        </p:nvSpPr>
        <p:spPr>
          <a:xfrm>
            <a:off x="1107490" y="3964605"/>
            <a:ext cx="1005404" cy="338554"/>
          </a:xfrm>
          <a:prstGeom prst="rect">
            <a:avLst/>
          </a:prstGeom>
        </p:spPr>
        <p:txBody>
          <a:bodyPr wrap="none">
            <a:spAutoFit/>
          </a:bodyPr>
          <a:lstStyle/>
          <a:p>
            <a:pPr algn="ctr"/>
            <a:r>
              <a:rPr kumimoji="1" lang="zh-TW" altLang="en-US" sz="1600" b="1">
                <a:solidFill>
                  <a:srgbClr val="80FC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安心掌握</a:t>
            </a:r>
          </a:p>
        </p:txBody>
      </p:sp>
      <p:sp>
        <p:nvSpPr>
          <p:cNvPr id="41" name="Rectangle 40">
            <a:extLst>
              <a:ext uri="{FF2B5EF4-FFF2-40B4-BE49-F238E27FC236}">
                <a16:creationId xmlns:a16="http://schemas.microsoft.com/office/drawing/2014/main" id="{91F9FB3C-9B3D-384F-B5E5-196945B3ECAE}"/>
              </a:ext>
            </a:extLst>
          </p:cNvPr>
          <p:cNvSpPr/>
          <p:nvPr/>
        </p:nvSpPr>
        <p:spPr>
          <a:xfrm>
            <a:off x="1107490" y="3171118"/>
            <a:ext cx="1005404" cy="338554"/>
          </a:xfrm>
          <a:prstGeom prst="rect">
            <a:avLst/>
          </a:prstGeom>
        </p:spPr>
        <p:txBody>
          <a:bodyPr wrap="none">
            <a:spAutoFit/>
          </a:bodyPr>
          <a:lstStyle/>
          <a:p>
            <a:pPr algn="ctr"/>
            <a:r>
              <a:rPr kumimoji="1" lang="zh-TW" altLang="en-US" sz="1600" b="1">
                <a:solidFill>
                  <a:srgbClr val="80FC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效率大增</a:t>
            </a:r>
          </a:p>
        </p:txBody>
      </p:sp>
      <p:sp>
        <p:nvSpPr>
          <p:cNvPr id="42" name="Rectangle 41">
            <a:extLst>
              <a:ext uri="{FF2B5EF4-FFF2-40B4-BE49-F238E27FC236}">
                <a16:creationId xmlns:a16="http://schemas.microsoft.com/office/drawing/2014/main" id="{B9328C29-71E6-4F4F-B517-AA0844827DDE}"/>
              </a:ext>
            </a:extLst>
          </p:cNvPr>
          <p:cNvSpPr/>
          <p:nvPr/>
        </p:nvSpPr>
        <p:spPr>
          <a:xfrm>
            <a:off x="1107490" y="2157737"/>
            <a:ext cx="1005404" cy="338554"/>
          </a:xfrm>
          <a:prstGeom prst="rect">
            <a:avLst/>
          </a:prstGeom>
        </p:spPr>
        <p:txBody>
          <a:bodyPr wrap="none">
            <a:spAutoFit/>
          </a:bodyPr>
          <a:lstStyle/>
          <a:p>
            <a:pPr algn="ctr"/>
            <a:r>
              <a:rPr kumimoji="1" lang="zh-Hant" altLang="en-US" sz="1600" b="1" dirty="0">
                <a:solidFill>
                  <a:srgbClr val="80FC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rPr>
              <a:t>客制彈性</a:t>
            </a:r>
            <a:endParaRPr kumimoji="1" lang="en-US" altLang="zh-Hant" sz="1600" b="1" dirty="0">
              <a:solidFill>
                <a:srgbClr val="80FCFF"/>
              </a:solidFill>
              <a:latin typeface="Arial" panose="020B0604020202020204" pitchFamily="34" charset="0"/>
              <a:ea typeface="微軟正黑體" panose="020B0604030504040204" pitchFamily="34" charset="-120"/>
              <a:cs typeface="Arial" panose="020B0604020202020204" pitchFamily="34" charset="0"/>
              <a:sym typeface="Arial" panose="020B0604020202020204" pitchFamily="34" charset="0"/>
            </a:endParaRPr>
          </a:p>
        </p:txBody>
      </p:sp>
      <p:pic>
        <p:nvPicPr>
          <p:cNvPr id="3076" name="Picture 4">
            <a:extLst>
              <a:ext uri="{FF2B5EF4-FFF2-40B4-BE49-F238E27FC236}">
                <a16:creationId xmlns:a16="http://schemas.microsoft.com/office/drawing/2014/main" id="{FA8A0E9A-7DB0-D245-937B-29B2C73EBFF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0571" y="1349822"/>
            <a:ext cx="1080000" cy="1080000"/>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35082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群組 1">
            <a:extLst>
              <a:ext uri="{FF2B5EF4-FFF2-40B4-BE49-F238E27FC236}">
                <a16:creationId xmlns:a16="http://schemas.microsoft.com/office/drawing/2014/main" id="{54446705-2BE6-420D-B9E7-3BA6A6912EEA}"/>
              </a:ext>
            </a:extLst>
          </p:cNvPr>
          <p:cNvGrpSpPr/>
          <p:nvPr/>
        </p:nvGrpSpPr>
        <p:grpSpPr>
          <a:xfrm>
            <a:off x="194969" y="2116559"/>
            <a:ext cx="3396689" cy="2092928"/>
            <a:chOff x="464022" y="2791227"/>
            <a:chExt cx="3585224" cy="2209098"/>
          </a:xfrm>
        </p:grpSpPr>
        <p:sp>
          <p:nvSpPr>
            <p:cNvPr id="21" name="圓角矩形 15">
              <a:extLst>
                <a:ext uri="{FF2B5EF4-FFF2-40B4-BE49-F238E27FC236}">
                  <a16:creationId xmlns:a16="http://schemas.microsoft.com/office/drawing/2014/main" id="{38EDF853-8E87-4D35-9450-C77A6A9D6C42}"/>
                </a:ext>
              </a:extLst>
            </p:cNvPr>
            <p:cNvSpPr/>
            <p:nvPr/>
          </p:nvSpPr>
          <p:spPr>
            <a:xfrm>
              <a:off x="868022" y="3600357"/>
              <a:ext cx="3181224" cy="576064"/>
            </a:xfrm>
            <a:prstGeom prst="roundRect">
              <a:avLst/>
            </a:prstGeom>
            <a:solidFill>
              <a:schemeClr val="accent5">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17" name="圓角矩形 15">
              <a:extLst>
                <a:ext uri="{FF2B5EF4-FFF2-40B4-BE49-F238E27FC236}">
                  <a16:creationId xmlns:a16="http://schemas.microsoft.com/office/drawing/2014/main" id="{FE44DE80-4D35-453F-BE0B-5DCEEBCA8302}"/>
                </a:ext>
              </a:extLst>
            </p:cNvPr>
            <p:cNvSpPr/>
            <p:nvPr/>
          </p:nvSpPr>
          <p:spPr>
            <a:xfrm>
              <a:off x="868022" y="2799938"/>
              <a:ext cx="3181224" cy="576064"/>
            </a:xfrm>
            <a:prstGeom prst="roundRect">
              <a:avLst/>
            </a:prstGeom>
            <a:solidFill>
              <a:schemeClr val="accent5">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32" name="圓角矩形 15">
              <a:extLst>
                <a:ext uri="{FF2B5EF4-FFF2-40B4-BE49-F238E27FC236}">
                  <a16:creationId xmlns:a16="http://schemas.microsoft.com/office/drawing/2014/main" id="{43F6FDCD-73A7-4FF8-8532-5360CA0E695C}"/>
                </a:ext>
              </a:extLst>
            </p:cNvPr>
            <p:cNvSpPr/>
            <p:nvPr/>
          </p:nvSpPr>
          <p:spPr>
            <a:xfrm>
              <a:off x="868022" y="4391948"/>
              <a:ext cx="3181224" cy="576064"/>
            </a:xfrm>
            <a:prstGeom prst="roundRect">
              <a:avLst/>
            </a:prstGeom>
            <a:solidFill>
              <a:schemeClr val="accent5">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16" name="Shape 328">
              <a:extLst>
                <a:ext uri="{FF2B5EF4-FFF2-40B4-BE49-F238E27FC236}">
                  <a16:creationId xmlns:a16="http://schemas.microsoft.com/office/drawing/2014/main" id="{5E4E37F9-0569-42AA-97F5-90C1A9D4C6E7}"/>
                </a:ext>
              </a:extLst>
            </p:cNvPr>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515669" y="2791227"/>
              <a:ext cx="635000" cy="628246"/>
            </a:xfrm>
            <a:prstGeom prst="rect">
              <a:avLst/>
            </a:prstGeom>
            <a:noFill/>
            <a:ln>
              <a:noFill/>
            </a:ln>
          </p:spPr>
        </p:pic>
        <p:sp>
          <p:nvSpPr>
            <p:cNvPr id="18" name="TextBox 21">
              <a:extLst>
                <a:ext uri="{FF2B5EF4-FFF2-40B4-BE49-F238E27FC236}">
                  <a16:creationId xmlns:a16="http://schemas.microsoft.com/office/drawing/2014/main" id="{AB3C5785-5D01-4746-9C43-E6273D2B4A4C}"/>
                </a:ext>
              </a:extLst>
            </p:cNvPr>
            <p:cNvSpPr txBox="1"/>
            <p:nvPr/>
          </p:nvSpPr>
          <p:spPr>
            <a:xfrm>
              <a:off x="1235674" y="2835011"/>
              <a:ext cx="2735814" cy="552262"/>
            </a:xfrm>
            <a:prstGeom prst="rect">
              <a:avLst/>
            </a:prstGeom>
            <a:noFill/>
          </p:spPr>
          <p:txBody>
            <a:bodyPr wrap="square" rtlCol="0" anchor="t">
              <a:spAutoFit/>
            </a:bodyPr>
            <a:lstStyle/>
            <a:p>
              <a:r>
                <a:rPr lang="zh-CN"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使用</a:t>
              </a:r>
              <a:r>
                <a:rPr lang="en-US"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 Plex </a:t>
              </a:r>
              <a:r>
                <a:rPr lang="zh-CN"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串流</a:t>
              </a:r>
              <a:r>
                <a:rPr lang="en-US" altLang="zh-CN"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a:t>
              </a:r>
              <a:r>
                <a:rPr lang="zh-TW"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轉檔</a:t>
              </a:r>
              <a:r>
                <a:rPr lang="zh-CN"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多媒體至</a:t>
              </a:r>
              <a:endParaRPr lang="en-US" altLang="zh-CN"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a:p>
              <a:r>
                <a:rPr lang="zh-CN"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各影音播放裝置</a:t>
              </a:r>
              <a:endParaRPr lang="en-US"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sp>
          <p:nvSpPr>
            <p:cNvPr id="22" name="TextBox 21">
              <a:extLst>
                <a:ext uri="{FF2B5EF4-FFF2-40B4-BE49-F238E27FC236}">
                  <a16:creationId xmlns:a16="http://schemas.microsoft.com/office/drawing/2014/main" id="{5940CA16-A3C2-42D7-A9F3-02ED17603551}"/>
                </a:ext>
              </a:extLst>
            </p:cNvPr>
            <p:cNvSpPr txBox="1"/>
            <p:nvPr/>
          </p:nvSpPr>
          <p:spPr>
            <a:xfrm>
              <a:off x="1235672" y="3635430"/>
              <a:ext cx="2781501" cy="552262"/>
            </a:xfrm>
            <a:prstGeom prst="rect">
              <a:avLst/>
            </a:prstGeom>
            <a:noFill/>
          </p:spPr>
          <p:txBody>
            <a:bodyPr wrap="square" rtlCol="0" anchor="t">
              <a:spAutoFit/>
            </a:bodyPr>
            <a:lstStyle/>
            <a:p>
              <a:r>
                <a:rPr lang="zh-TW" altLang="en-US">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在 </a:t>
              </a:r>
              <a:r>
                <a:rPr lang="en-US" altLang="zh-TW">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Apple TV/Fire TV/Roku/</a:t>
              </a:r>
            </a:p>
            <a:p>
              <a:r>
                <a:rPr lang="en-US" altLang="zh-TW">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Android TV </a:t>
              </a:r>
              <a:r>
                <a:rPr lang="zh-TW" altLang="en-US">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透過 </a:t>
              </a:r>
              <a:r>
                <a:rPr lang="en-US" altLang="zh-TW" err="1">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Qmedia</a:t>
              </a:r>
              <a:r>
                <a:rPr lang="en-US" altLang="zh-TW">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 </a:t>
              </a:r>
              <a:r>
                <a:rPr lang="zh-TW" altLang="en-US">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播放</a:t>
              </a:r>
              <a:endParaRPr lang="en-US" altLang="en-US">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pic>
          <p:nvPicPr>
            <p:cNvPr id="23" name="圖形 13">
              <a:extLst>
                <a:ext uri="{FF2B5EF4-FFF2-40B4-BE49-F238E27FC236}">
                  <a16:creationId xmlns:a16="http://schemas.microsoft.com/office/drawing/2014/main" id="{CD97B3D1-03C0-4B93-8490-E4355F46091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4022" y="3419473"/>
              <a:ext cx="925733" cy="921708"/>
            </a:xfrm>
            <a:prstGeom prst="rect">
              <a:avLst/>
            </a:prstGeom>
          </p:spPr>
        </p:pic>
        <p:sp>
          <p:nvSpPr>
            <p:cNvPr id="33" name="TextBox 21">
              <a:extLst>
                <a:ext uri="{FF2B5EF4-FFF2-40B4-BE49-F238E27FC236}">
                  <a16:creationId xmlns:a16="http://schemas.microsoft.com/office/drawing/2014/main" id="{AF2E7738-6CAD-42BB-AC48-065C0BB020BF}"/>
                </a:ext>
              </a:extLst>
            </p:cNvPr>
            <p:cNvSpPr txBox="1"/>
            <p:nvPr/>
          </p:nvSpPr>
          <p:spPr>
            <a:xfrm>
              <a:off x="1235672" y="4427021"/>
              <a:ext cx="2781501" cy="552262"/>
            </a:xfrm>
            <a:prstGeom prst="rect">
              <a:avLst/>
            </a:prstGeom>
            <a:noFill/>
          </p:spPr>
          <p:txBody>
            <a:bodyPr wrap="square" rtlCol="0" anchor="t">
              <a:spAutoFit/>
            </a:bodyPr>
            <a:lstStyle/>
            <a:p>
              <a:r>
                <a:rPr lang="en-US" altLang="zh-TW" dirty="0" err="1">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QuMagie</a:t>
              </a:r>
              <a:r>
                <a:rPr lang="en-US" altLang="zh-TW"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 AI </a:t>
              </a:r>
              <a:r>
                <a:rPr lang="zh-TW"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rPr>
                <a:t>智慧相簿，自動人臉辨識及物件分類</a:t>
              </a:r>
              <a:endParaRPr lang="en-US" altLang="en-US" dirty="0">
                <a:solidFill>
                  <a:schemeClr val="accent6"/>
                </a:solidFill>
                <a:latin typeface="Arial" panose="020B0604020202020204" pitchFamily="34" charset="0"/>
                <a:ea typeface="微軟正黑體" panose="020B0604030504040204" pitchFamily="34" charset="-120"/>
                <a:cs typeface="Arial" pitchFamily="34" charset="0"/>
                <a:sym typeface="Arial" panose="020B0604020202020204" pitchFamily="34" charset="0"/>
              </a:endParaRPr>
            </a:p>
          </p:txBody>
        </p:sp>
        <p:pic>
          <p:nvPicPr>
            <p:cNvPr id="34" name="圖片 14" descr="一張含有 向量圖形 的圖片&#10;&#10;描述是以高可信度產生">
              <a:extLst>
                <a:ext uri="{FF2B5EF4-FFF2-40B4-BE49-F238E27FC236}">
                  <a16:creationId xmlns:a16="http://schemas.microsoft.com/office/drawing/2014/main" id="{136F4A43-A52C-43ED-BABB-AA8C4FD128A8}"/>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69363" y="4383237"/>
              <a:ext cx="617088" cy="617088"/>
            </a:xfrm>
            <a:prstGeom prst="rect">
              <a:avLst/>
            </a:prstGeom>
            <a:effectLst>
              <a:outerShdw blurRad="50800" dist="38100" dir="2700000" algn="tl" rotWithShape="0">
                <a:prstClr val="black">
                  <a:alpha val="40000"/>
                </a:prstClr>
              </a:outerShdw>
            </a:effectLst>
          </p:spPr>
        </p:pic>
      </p:grpSp>
      <p:pic>
        <p:nvPicPr>
          <p:cNvPr id="36" name="Picture 2">
            <a:extLst>
              <a:ext uri="{FF2B5EF4-FFF2-40B4-BE49-F238E27FC236}">
                <a16:creationId xmlns:a16="http://schemas.microsoft.com/office/drawing/2014/main" id="{2A1D178D-8701-4154-BBF3-09F98F5B5AE7}"/>
              </a:ext>
            </a:extLst>
          </p:cNvPr>
          <p:cNvPicPr>
            <a:picLocks noChangeAspect="1"/>
          </p:cNvPicPr>
          <p:nvPr/>
        </p:nvPicPr>
        <p:blipFill>
          <a:blip r:embed="rId6"/>
          <a:stretch>
            <a:fillRect/>
          </a:stretch>
        </p:blipFill>
        <p:spPr>
          <a:xfrm>
            <a:off x="6037626" y="1125094"/>
            <a:ext cx="3051583" cy="2105356"/>
          </a:xfrm>
          <a:prstGeom prst="rect">
            <a:avLst/>
          </a:prstGeom>
        </p:spPr>
      </p:pic>
      <p:sp>
        <p:nvSpPr>
          <p:cNvPr id="19" name="標題 1" hidden="1">
            <a:extLst>
              <a:ext uri="{FF2B5EF4-FFF2-40B4-BE49-F238E27FC236}">
                <a16:creationId xmlns:a16="http://schemas.microsoft.com/office/drawing/2014/main" id="{EF29F4D9-E699-7446-B48F-A00FD553CDF2}"/>
              </a:ext>
            </a:extLst>
          </p:cNvPr>
          <p:cNvSpPr txBox="1">
            <a:spLocks/>
          </p:cNvSpPr>
          <p:nvPr/>
        </p:nvSpPr>
        <p:spPr>
          <a:xfrm>
            <a:off x="124385" y="140964"/>
            <a:ext cx="8895230" cy="987332"/>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0" marR="0" lvl="0" indent="0" algn="ctr" rtl="0">
              <a:lnSpc>
                <a:spcPct val="100000"/>
              </a:lnSpc>
              <a:spcBef>
                <a:spcPts val="0"/>
              </a:spcBef>
              <a:spcAft>
                <a:spcPts val="0"/>
              </a:spcAft>
              <a:buClr>
                <a:schemeClr val="dk1"/>
              </a:buClr>
              <a:buFont typeface="Arial"/>
              <a:buNone/>
              <a:defRPr sz="2800" b="1" i="0" u="none" strike="noStrike" cap="none">
                <a:solidFill>
                  <a:schemeClr val="dk1"/>
                </a:solidFill>
                <a:latin typeface="Arial"/>
                <a:ea typeface="Arial"/>
                <a:cs typeface="Arial"/>
                <a:sym typeface="Arial"/>
              </a:defRPr>
            </a:lvl1pPr>
            <a:lvl2pPr lvl="1" indent="0">
              <a:spcBef>
                <a:spcPts val="0"/>
              </a:spcBef>
              <a:buClr>
                <a:schemeClr val="dk1"/>
              </a:buClr>
              <a:buFont typeface="Arial"/>
              <a:buNone/>
              <a:defRPr sz="2800">
                <a:solidFill>
                  <a:schemeClr val="dk1"/>
                </a:solidFill>
              </a:defRPr>
            </a:lvl2pPr>
            <a:lvl3pPr lvl="2" indent="0">
              <a:spcBef>
                <a:spcPts val="0"/>
              </a:spcBef>
              <a:buClr>
                <a:schemeClr val="dk1"/>
              </a:buClr>
              <a:buFont typeface="Arial"/>
              <a:buNone/>
              <a:defRPr sz="2800">
                <a:solidFill>
                  <a:schemeClr val="dk1"/>
                </a:solidFill>
              </a:defRPr>
            </a:lvl3pPr>
            <a:lvl4pPr lvl="3" indent="0">
              <a:spcBef>
                <a:spcPts val="0"/>
              </a:spcBef>
              <a:buClr>
                <a:schemeClr val="dk1"/>
              </a:buClr>
              <a:buFont typeface="Arial"/>
              <a:buNone/>
              <a:defRPr sz="2800">
                <a:solidFill>
                  <a:schemeClr val="dk1"/>
                </a:solidFill>
              </a:defRPr>
            </a:lvl4pPr>
            <a:lvl5pPr lvl="4" indent="0">
              <a:spcBef>
                <a:spcPts val="0"/>
              </a:spcBef>
              <a:buClr>
                <a:schemeClr val="dk1"/>
              </a:buClr>
              <a:buFont typeface="Arial"/>
              <a:buNone/>
              <a:defRPr sz="2800">
                <a:solidFill>
                  <a:schemeClr val="dk1"/>
                </a:solidFill>
              </a:defRPr>
            </a:lvl5pPr>
            <a:lvl6pPr lvl="5" indent="0">
              <a:spcBef>
                <a:spcPts val="0"/>
              </a:spcBef>
              <a:buClr>
                <a:schemeClr val="dk1"/>
              </a:buClr>
              <a:buFont typeface="Arial"/>
              <a:buNone/>
              <a:defRPr sz="2800">
                <a:solidFill>
                  <a:schemeClr val="dk1"/>
                </a:solidFill>
              </a:defRPr>
            </a:lvl6pPr>
            <a:lvl7pPr lvl="6" indent="0">
              <a:spcBef>
                <a:spcPts val="0"/>
              </a:spcBef>
              <a:buClr>
                <a:schemeClr val="dk1"/>
              </a:buClr>
              <a:buFont typeface="Arial"/>
              <a:buNone/>
              <a:defRPr sz="2800">
                <a:solidFill>
                  <a:schemeClr val="dk1"/>
                </a:solidFill>
              </a:defRPr>
            </a:lvl7pPr>
            <a:lvl8pPr lvl="7" indent="0">
              <a:spcBef>
                <a:spcPts val="0"/>
              </a:spcBef>
              <a:buClr>
                <a:schemeClr val="dk1"/>
              </a:buClr>
              <a:buFont typeface="Arial"/>
              <a:buNone/>
              <a:defRPr sz="2800">
                <a:solidFill>
                  <a:schemeClr val="dk1"/>
                </a:solidFill>
              </a:defRPr>
            </a:lvl8pPr>
            <a:lvl9pPr lvl="8" indent="0">
              <a:spcBef>
                <a:spcPts val="0"/>
              </a:spcBef>
              <a:buClr>
                <a:schemeClr val="dk1"/>
              </a:buClr>
              <a:buFont typeface="Arial"/>
              <a:buNone/>
              <a:defRPr sz="2800">
                <a:solidFill>
                  <a:schemeClr val="dk1"/>
                </a:solidFill>
              </a:defRPr>
            </a:lvl9pPr>
          </a:lstStyle>
          <a:p>
            <a:r>
              <a:rPr lang="zh-TW" altLang="en-US" sz="3200">
                <a:solidFill>
                  <a:schemeClr val="bg1"/>
                </a:solidFill>
                <a:latin typeface="Arial" panose="020B0604020202020204" pitchFamily="34" charset="0"/>
                <a:ea typeface="微軟正黑體" panose="020B0604030504040204" pitchFamily="34" charset="-120"/>
                <a:sym typeface="Arial" panose="020B0604020202020204" pitchFamily="34" charset="0"/>
              </a:rPr>
              <a:t>影音串流，作為多媒體伺服器也很合適</a:t>
            </a:r>
          </a:p>
        </p:txBody>
      </p:sp>
      <p:sp>
        <p:nvSpPr>
          <p:cNvPr id="20" name="文字方塊 19">
            <a:extLst>
              <a:ext uri="{FF2B5EF4-FFF2-40B4-BE49-F238E27FC236}">
                <a16:creationId xmlns:a16="http://schemas.microsoft.com/office/drawing/2014/main" id="{33399EE6-F048-D74B-8B01-6160B46811E6}"/>
              </a:ext>
            </a:extLst>
          </p:cNvPr>
          <p:cNvSpPr txBox="1"/>
          <p:nvPr/>
        </p:nvSpPr>
        <p:spPr>
          <a:xfrm>
            <a:off x="979944" y="1179221"/>
            <a:ext cx="4818297" cy="623569"/>
          </a:xfrm>
          <a:prstGeom prst="rect">
            <a:avLst/>
          </a:prstGeom>
          <a:noFill/>
        </p:spPr>
        <p:txBody>
          <a:bodyPr wrap="square">
            <a:spAutoFit/>
          </a:bodyPr>
          <a:lstStyle/>
          <a:p>
            <a:pPr>
              <a:lnSpc>
                <a:spcPct val="130000"/>
              </a:lnSpc>
            </a:pPr>
            <a:r>
              <a:rPr lang="zh-TW" altLang="en-US" b="0" i="0" dirty="0">
                <a:solidFill>
                  <a:schemeClr val="accent6"/>
                </a:solidFill>
                <a:effectLst/>
                <a:latin typeface="Arial" panose="020B0604020202020204" pitchFamily="34" charset="0"/>
                <a:ea typeface="微軟正黑體" panose="020B0604030504040204" pitchFamily="34" charset="-120"/>
                <a:sym typeface="Arial" panose="020B0604020202020204" pitchFamily="34" charset="0"/>
              </a:rPr>
              <a:t>各種多媒體檔案可以輕鬆集中儲存，如照片、音樂及影片檔案。在手機、平板或電視上都可欣賞 </a:t>
            </a:r>
            <a:r>
              <a:rPr lang="en" altLang="zh-TW" b="0" i="0" dirty="0">
                <a:solidFill>
                  <a:schemeClr val="accent6"/>
                </a:solidFill>
                <a:effectLst/>
                <a:latin typeface="Arial" panose="020B0604020202020204" pitchFamily="34" charset="0"/>
                <a:ea typeface="微軟正黑體" panose="020B0604030504040204" pitchFamily="34" charset="-120"/>
                <a:sym typeface="Arial" panose="020B0604020202020204" pitchFamily="34" charset="0"/>
              </a:rPr>
              <a:t>NAS </a:t>
            </a:r>
            <a:r>
              <a:rPr lang="zh-TW" altLang="en-US" b="0" i="0" dirty="0">
                <a:solidFill>
                  <a:schemeClr val="accent6"/>
                </a:solidFill>
                <a:effectLst/>
                <a:latin typeface="Arial" panose="020B0604020202020204" pitchFamily="34" charset="0"/>
                <a:ea typeface="微軟正黑體" panose="020B0604030504040204" pitchFamily="34" charset="-120"/>
                <a:sym typeface="Arial" panose="020B0604020202020204" pitchFamily="34" charset="0"/>
              </a:rPr>
              <a:t>中的影音收藏。</a:t>
            </a:r>
            <a:endPar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sp>
        <p:nvSpPr>
          <p:cNvPr id="3" name="標題 2">
            <a:extLst>
              <a:ext uri="{FF2B5EF4-FFF2-40B4-BE49-F238E27FC236}">
                <a16:creationId xmlns:a16="http://schemas.microsoft.com/office/drawing/2014/main" id="{2533FC5B-0B69-4DC0-B076-B26F24319A96}"/>
              </a:ext>
            </a:extLst>
          </p:cNvPr>
          <p:cNvSpPr>
            <a:spLocks noGrp="1"/>
          </p:cNvSpPr>
          <p:nvPr>
            <p:ph type="title"/>
          </p:nvPr>
        </p:nvSpPr>
        <p:spPr/>
        <p:txBody>
          <a:bodyPr/>
          <a:lstStyle/>
          <a:p>
            <a:r>
              <a:rPr lang="zh-TW" altLang="en-US">
                <a:sym typeface="Arial" panose="020B0604020202020204" pitchFamily="34" charset="0"/>
              </a:rPr>
              <a:t>影音串流，作為多媒體伺服器也很合適</a:t>
            </a:r>
          </a:p>
        </p:txBody>
      </p:sp>
      <p:pic>
        <p:nvPicPr>
          <p:cNvPr id="35" name="圖片 8">
            <a:extLst>
              <a:ext uri="{FF2B5EF4-FFF2-40B4-BE49-F238E27FC236}">
                <a16:creationId xmlns:a16="http://schemas.microsoft.com/office/drawing/2014/main" id="{C1A30250-F67B-4F0C-89DD-5BEBDBEB9C2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591658" y="2552754"/>
            <a:ext cx="4778121" cy="2503064"/>
          </a:xfrm>
          <a:prstGeom prst="rect">
            <a:avLst/>
          </a:prstGeom>
        </p:spPr>
      </p:pic>
    </p:spTree>
    <p:extLst>
      <p:ext uri="{BB962C8B-B14F-4D97-AF65-F5344CB8AC3E}">
        <p14:creationId xmlns:p14="http://schemas.microsoft.com/office/powerpoint/2010/main" val="14121296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矩形 19">
            <a:extLst>
              <a:ext uri="{FF2B5EF4-FFF2-40B4-BE49-F238E27FC236}">
                <a16:creationId xmlns:a16="http://schemas.microsoft.com/office/drawing/2014/main" id="{AB98A306-B0FC-42D0-8E78-8423E7502595}"/>
              </a:ext>
            </a:extLst>
          </p:cNvPr>
          <p:cNvSpPr/>
          <p:nvPr/>
        </p:nvSpPr>
        <p:spPr>
          <a:xfrm>
            <a:off x="337880" y="1776553"/>
            <a:ext cx="6843331" cy="3097704"/>
          </a:xfrm>
          <a:prstGeom prst="rect">
            <a:avLst/>
          </a:prstGeom>
          <a:solidFill>
            <a:srgbClr val="F7F8FB"/>
          </a:solidFill>
          <a:ln>
            <a:noFill/>
          </a:ln>
          <a:effectLst>
            <a:outerShdw blurRad="152400" dist="177800" dir="8100000" algn="tr" rotWithShape="0">
              <a:srgbClr val="09000C">
                <a:alpha val="3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sp>
        <p:nvSpPr>
          <p:cNvPr id="6" name="標題 5">
            <a:extLst>
              <a:ext uri="{FF2B5EF4-FFF2-40B4-BE49-F238E27FC236}">
                <a16:creationId xmlns:a16="http://schemas.microsoft.com/office/drawing/2014/main" id="{96675DB7-0622-4016-8854-97EBDAC9DD56}"/>
              </a:ext>
            </a:extLst>
          </p:cNvPr>
          <p:cNvSpPr>
            <a:spLocks noGrp="1"/>
          </p:cNvSpPr>
          <p:nvPr>
            <p:ph type="title"/>
          </p:nvPr>
        </p:nvSpPr>
        <p:spPr>
          <a:xfrm>
            <a:off x="1034177" y="0"/>
            <a:ext cx="8007591" cy="642167"/>
          </a:xfrm>
        </p:spPr>
        <p:txBody>
          <a:bodyPr>
            <a:normAutofit fontScale="90000"/>
          </a:bodyPr>
          <a:lstStyle/>
          <a:p>
            <a:r>
              <a:rPr lang="zh-TW" altLang="en-US" sz="3200" dirty="0">
                <a:latin typeface="Arial" panose="020B0604020202020204" pitchFamily="34" charset="0"/>
                <a:ea typeface="微軟正黑體" panose="020B0604030504040204" pitchFamily="34" charset="-120"/>
                <a:sym typeface="Arial" panose="020B0604020202020204" pitchFamily="34" charset="0"/>
              </a:rPr>
              <a:t>個人及團隊協作都好用的</a:t>
            </a:r>
            <a:r>
              <a:rPr lang="en-US" altLang="zh-TW" sz="3200" dirty="0" err="1">
                <a:latin typeface="Arial" panose="020B0604020202020204" pitchFamily="34" charset="0"/>
                <a:ea typeface="微軟正黑體" panose="020B0604030504040204" pitchFamily="34" charset="-120"/>
                <a:sym typeface="Arial" panose="020B0604020202020204" pitchFamily="34" charset="0"/>
              </a:rPr>
              <a:t>Qsync</a:t>
            </a:r>
            <a:r>
              <a:rPr lang="en-US" altLang="zh-TW" sz="3200" dirty="0">
                <a:latin typeface="Arial" panose="020B0604020202020204" pitchFamily="34" charset="0"/>
                <a:ea typeface="微軟正黑體" panose="020B0604030504040204" pitchFamily="34" charset="-120"/>
                <a:sym typeface="Arial" panose="020B0604020202020204" pitchFamily="34" charset="0"/>
              </a:rPr>
              <a:t> </a:t>
            </a:r>
            <a:br>
              <a:rPr lang="en-US" altLang="zh-TW" sz="3200" dirty="0">
                <a:latin typeface="Arial" panose="020B0604020202020204" pitchFamily="34" charset="0"/>
                <a:ea typeface="微軟正黑體" panose="020B0604030504040204" pitchFamily="34" charset="-120"/>
                <a:sym typeface="Arial" panose="020B0604020202020204" pitchFamily="34" charset="0"/>
              </a:rPr>
            </a:br>
            <a:r>
              <a:rPr lang="zh-TW" altLang="en-US" sz="3200" dirty="0">
                <a:latin typeface="Arial" panose="020B0604020202020204" pitchFamily="34" charset="0"/>
                <a:ea typeface="微軟正黑體" panose="020B0604030504040204" pitchFamily="34" charset="-120"/>
                <a:sym typeface="Arial" panose="020B0604020202020204" pitchFamily="34" charset="0"/>
              </a:rPr>
              <a:t>跨裝置檔案同步技術</a:t>
            </a:r>
            <a:endParaRPr lang="zh-TW" altLang="en-US" sz="3200" dirty="0">
              <a:latin typeface="Arial" panose="020B0604020202020204" pitchFamily="34" charset="0"/>
              <a:ea typeface="微軟正黑體" panose="020B0604030504040204" pitchFamily="34" charset="-120"/>
              <a:cs typeface="Arial"/>
              <a:sym typeface="Arial" panose="020B0604020202020204" pitchFamily="34" charset="0"/>
            </a:endParaRPr>
          </a:p>
        </p:txBody>
      </p:sp>
      <p:sp>
        <p:nvSpPr>
          <p:cNvPr id="16" name="文字方塊 15">
            <a:extLst>
              <a:ext uri="{FF2B5EF4-FFF2-40B4-BE49-F238E27FC236}">
                <a16:creationId xmlns:a16="http://schemas.microsoft.com/office/drawing/2014/main" id="{8B0723ED-BDEB-465B-B049-82DBF5A25335}"/>
              </a:ext>
            </a:extLst>
          </p:cNvPr>
          <p:cNvSpPr txBox="1"/>
          <p:nvPr/>
        </p:nvSpPr>
        <p:spPr>
          <a:xfrm>
            <a:off x="1268387" y="1063469"/>
            <a:ext cx="696159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tLang="zh-TW" dirty="0" err="1">
                <a:solidFill>
                  <a:schemeClr val="accent6"/>
                </a:solidFill>
                <a:latin typeface="Arial" panose="020B0604020202020204" pitchFamily="34" charset="0"/>
                <a:ea typeface="微軟正黑體" panose="020B0604030504040204" pitchFamily="34" charset="-120"/>
                <a:sym typeface="Arial" panose="020B0604020202020204" pitchFamily="34" charset="0"/>
              </a:rPr>
              <a:t>Qsync</a:t>
            </a:r>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 </a:t>
            </a: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讓您方便地在 </a:t>
            </a:r>
            <a:r>
              <a:rPr lang="en-US" altLang="zh-TW" dirty="0">
                <a:solidFill>
                  <a:schemeClr val="accent6"/>
                </a:solidFill>
                <a:latin typeface="Arial" panose="020B0604020202020204" pitchFamily="34" charset="0"/>
                <a:ea typeface="微軟正黑體" panose="020B0604030504040204" pitchFamily="34" charset="-120"/>
                <a:sym typeface="Arial" panose="020B0604020202020204" pitchFamily="34" charset="0"/>
              </a:rPr>
              <a:t>QNAP NAS </a:t>
            </a:r>
            <a:r>
              <a:rPr lang="zh-TW" alt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rPr>
              <a:t>及綁定裝置間進行即時檔案同步，適用於桌機、筆電與行動裝置。您可在所有裝置上存取最新資料，並輕鬆分享給工作團隊或家庭成員。</a:t>
            </a:r>
            <a:endParaRPr lang="en-US"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p:txBody>
      </p:sp>
      <p:pic>
        <p:nvPicPr>
          <p:cNvPr id="7" name="圖片 7">
            <a:extLst>
              <a:ext uri="{FF2B5EF4-FFF2-40B4-BE49-F238E27FC236}">
                <a16:creationId xmlns:a16="http://schemas.microsoft.com/office/drawing/2014/main" id="{30BA6A3A-6C1B-4AA1-AB04-FB7340A12721}"/>
              </a:ext>
            </a:extLst>
          </p:cNvPr>
          <p:cNvPicPr>
            <a:picLocks noChangeAspect="1"/>
          </p:cNvPicPr>
          <p:nvPr/>
        </p:nvPicPr>
        <p:blipFill>
          <a:blip r:embed="rId3"/>
          <a:stretch>
            <a:fillRect/>
          </a:stretch>
        </p:blipFill>
        <p:spPr>
          <a:xfrm>
            <a:off x="559378" y="2483464"/>
            <a:ext cx="6157644" cy="2240321"/>
          </a:xfrm>
          <a:prstGeom prst="rect">
            <a:avLst/>
          </a:prstGeom>
        </p:spPr>
      </p:pic>
      <p:pic>
        <p:nvPicPr>
          <p:cNvPr id="19" name="圖片 18">
            <a:extLst>
              <a:ext uri="{FF2B5EF4-FFF2-40B4-BE49-F238E27FC236}">
                <a16:creationId xmlns:a16="http://schemas.microsoft.com/office/drawing/2014/main" id="{F8CE64A9-F2A4-4D5F-A651-967DE694CA9C}"/>
              </a:ext>
            </a:extLst>
          </p:cNvPr>
          <p:cNvPicPr>
            <a:picLocks noChangeAspect="1"/>
          </p:cNvPicPr>
          <p:nvPr/>
        </p:nvPicPr>
        <p:blipFill>
          <a:blip r:embed="rId4"/>
          <a:stretch>
            <a:fillRect/>
          </a:stretch>
        </p:blipFill>
        <p:spPr>
          <a:xfrm>
            <a:off x="54302" y="449430"/>
            <a:ext cx="983931" cy="983931"/>
          </a:xfrm>
          <a:prstGeom prst="rect">
            <a:avLst/>
          </a:prstGeom>
          <a:effectLst>
            <a:outerShdw blurRad="50800" dist="38100" dir="2700000" algn="tl" rotWithShape="0">
              <a:prstClr val="black">
                <a:alpha val="40000"/>
              </a:prstClr>
            </a:outerShdw>
          </a:effectLst>
        </p:spPr>
      </p:pic>
      <p:sp>
        <p:nvSpPr>
          <p:cNvPr id="8" name="文字方塊 7">
            <a:extLst>
              <a:ext uri="{FF2B5EF4-FFF2-40B4-BE49-F238E27FC236}">
                <a16:creationId xmlns:a16="http://schemas.microsoft.com/office/drawing/2014/main" id="{0565FE6D-DF80-7845-A85E-E4B3FE1852C2}"/>
              </a:ext>
            </a:extLst>
          </p:cNvPr>
          <p:cNvSpPr txBox="1"/>
          <p:nvPr/>
        </p:nvSpPr>
        <p:spPr>
          <a:xfrm>
            <a:off x="559378" y="1910227"/>
            <a:ext cx="2442257" cy="523220"/>
          </a:xfrm>
          <a:prstGeom prst="rect">
            <a:avLst/>
          </a:prstGeom>
          <a:noFill/>
        </p:spPr>
        <p:txBody>
          <a:bodyPr wrap="square">
            <a:spAutoFit/>
          </a:bodyPr>
          <a:lstStyle/>
          <a:p>
            <a:pPr marL="180000" indent="-180000" algn="ctr" fontAlgn="base">
              <a:buFont typeface="Arial" panose="020B0604020202020204" pitchFamily="34" charset="0"/>
              <a:buChar char="•"/>
            </a:pPr>
            <a:r>
              <a:rPr lang="zh-TW" altLang="en-US" b="0" i="0">
                <a:solidFill>
                  <a:srgbClr val="202020"/>
                </a:solidFill>
                <a:effectLst/>
                <a:latin typeface="Arial" panose="020B0604020202020204" pitchFamily="34" charset="0"/>
                <a:ea typeface="微軟正黑體" panose="020B0604030504040204" pitchFamily="34" charset="-120"/>
                <a:sym typeface="Arial" panose="020B0604020202020204" pitchFamily="34" charset="0"/>
              </a:rPr>
              <a:t>集中管理綁定裝置，提升安全性及管理效率</a:t>
            </a:r>
          </a:p>
        </p:txBody>
      </p:sp>
      <p:sp>
        <p:nvSpPr>
          <p:cNvPr id="10" name="文字方塊 9">
            <a:extLst>
              <a:ext uri="{FF2B5EF4-FFF2-40B4-BE49-F238E27FC236}">
                <a16:creationId xmlns:a16="http://schemas.microsoft.com/office/drawing/2014/main" id="{8960905F-1F16-1342-AE34-181500807A55}"/>
              </a:ext>
            </a:extLst>
          </p:cNvPr>
          <p:cNvSpPr txBox="1"/>
          <p:nvPr/>
        </p:nvSpPr>
        <p:spPr>
          <a:xfrm>
            <a:off x="4240918" y="1909729"/>
            <a:ext cx="2901413" cy="523220"/>
          </a:xfrm>
          <a:prstGeom prst="rect">
            <a:avLst/>
          </a:prstGeom>
          <a:noFill/>
        </p:spPr>
        <p:txBody>
          <a:bodyPr wrap="square">
            <a:spAutoFit/>
          </a:bodyPr>
          <a:lstStyle/>
          <a:p>
            <a:pPr marL="180000" indent="-180000">
              <a:buFont typeface="Arial" panose="020B0604020202020204" pitchFamily="34" charset="0"/>
              <a:buChar char="•"/>
            </a:pPr>
            <a:r>
              <a:rPr lang="zh-TW" altLang="en-US">
                <a:latin typeface="Arial" panose="020B0604020202020204" pitchFamily="34" charset="0"/>
                <a:ea typeface="微軟正黑體" panose="020B0604030504040204" pitchFamily="34" charset="-120"/>
                <a:sym typeface="Arial" panose="020B0604020202020204" pitchFamily="34" charset="0"/>
              </a:rPr>
              <a:t>使用 Hybrid Backup Sync 同步檔案到其他 NAS 或雲端</a:t>
            </a:r>
          </a:p>
        </p:txBody>
      </p:sp>
      <p:sp>
        <p:nvSpPr>
          <p:cNvPr id="12" name="文字方塊 11">
            <a:extLst>
              <a:ext uri="{FF2B5EF4-FFF2-40B4-BE49-F238E27FC236}">
                <a16:creationId xmlns:a16="http://schemas.microsoft.com/office/drawing/2014/main" id="{0695087B-6FB6-9546-A967-9C8E06F80D56}"/>
              </a:ext>
            </a:extLst>
          </p:cNvPr>
          <p:cNvSpPr txBox="1"/>
          <p:nvPr/>
        </p:nvSpPr>
        <p:spPr>
          <a:xfrm>
            <a:off x="2717902" y="3927499"/>
            <a:ext cx="1371600" cy="738664"/>
          </a:xfrm>
          <a:prstGeom prst="rect">
            <a:avLst/>
          </a:prstGeom>
          <a:noFill/>
        </p:spPr>
        <p:txBody>
          <a:bodyPr wrap="square">
            <a:spAutoFit/>
          </a:bodyPr>
          <a:lstStyle/>
          <a:p>
            <a:pPr algn="ctr"/>
            <a:r>
              <a:rPr lang="en-US" altLang="zh-TW" dirty="0">
                <a:latin typeface="Arial" panose="020B0604020202020204" pitchFamily="34" charset="0"/>
                <a:ea typeface="微軟正黑體" panose="020B0604030504040204" pitchFamily="34" charset="-120"/>
                <a:sym typeface="Arial" panose="020B0604020202020204" pitchFamily="34" charset="0"/>
              </a:rPr>
              <a:t>NAS </a:t>
            </a:r>
            <a:r>
              <a:rPr lang="zh-TW" altLang="en-US" dirty="0">
                <a:latin typeface="Arial" panose="020B0604020202020204" pitchFamily="34" charset="0"/>
                <a:ea typeface="微軟正黑體" panose="020B0604030504040204" pitchFamily="34" charset="-120"/>
                <a:sym typeface="Arial" panose="020B0604020202020204" pitchFamily="34" charset="0"/>
              </a:rPr>
              <a:t>安裝Qsync Central</a:t>
            </a:r>
            <a:endParaRPr lang="en-US" altLang="zh-TW" dirty="0">
              <a:latin typeface="Arial" panose="020B0604020202020204" pitchFamily="34" charset="0"/>
              <a:ea typeface="微軟正黑體" panose="020B0604030504040204" pitchFamily="34" charset="-120"/>
              <a:sym typeface="Arial" panose="020B0604020202020204" pitchFamily="34" charset="0"/>
            </a:endParaRPr>
          </a:p>
          <a:p>
            <a:pPr algn="ctr"/>
            <a:r>
              <a:rPr lang="en-US" altLang="zh-TW" dirty="0">
                <a:latin typeface="Arial" panose="020B0604020202020204" pitchFamily="34" charset="0"/>
                <a:ea typeface="微軟正黑體" panose="020B0604030504040204" pitchFamily="34" charset="-120"/>
                <a:sym typeface="Arial" panose="020B0604020202020204" pitchFamily="34" charset="0"/>
              </a:rPr>
              <a:t>App</a:t>
            </a:r>
            <a:endParaRPr lang="zh-TW" altLang="en-US" dirty="0">
              <a:latin typeface="Arial" panose="020B0604020202020204" pitchFamily="34" charset="0"/>
              <a:ea typeface="微軟正黑體" panose="020B0604030504040204" pitchFamily="34" charset="-120"/>
              <a:sym typeface="Arial" panose="020B0604020202020204" pitchFamily="34" charset="0"/>
            </a:endParaRPr>
          </a:p>
        </p:txBody>
      </p:sp>
      <p:sp>
        <p:nvSpPr>
          <p:cNvPr id="13" name="文字方塊 12">
            <a:extLst>
              <a:ext uri="{FF2B5EF4-FFF2-40B4-BE49-F238E27FC236}">
                <a16:creationId xmlns:a16="http://schemas.microsoft.com/office/drawing/2014/main" id="{1657F71E-7F08-A749-9E84-D3833E706FB1}"/>
              </a:ext>
            </a:extLst>
          </p:cNvPr>
          <p:cNvSpPr txBox="1"/>
          <p:nvPr/>
        </p:nvSpPr>
        <p:spPr>
          <a:xfrm>
            <a:off x="7301503" y="1991569"/>
            <a:ext cx="1684731" cy="1415772"/>
          </a:xfrm>
          <a:prstGeom prst="rect">
            <a:avLst/>
          </a:prstGeom>
          <a:noFill/>
        </p:spPr>
        <p:txBody>
          <a:bodyPr wrap="square" rtlCol="0">
            <a:spAutoFit/>
          </a:bodyPr>
          <a:lstStyle/>
          <a:p>
            <a:pPr marL="90488" indent="-90488">
              <a:spcBef>
                <a:spcPts val="1200"/>
              </a:spcBef>
              <a:buFont typeface="Arial" panose="020B0604020202020204" pitchFamily="34" charset="0"/>
              <a:buChar char="•"/>
            </a:pPr>
            <a:r>
              <a:rPr lang="zh-TW" altLang="en-US" sz="11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中央控管設定模式與使用者自訂模式彈性配置</a:t>
            </a:r>
            <a:endParaRPr lang="en-US" altLang="zh-TW" sz="1100"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a:p>
            <a:pPr marL="90488" indent="-90488">
              <a:spcBef>
                <a:spcPts val="1200"/>
              </a:spcBef>
              <a:buFont typeface="Arial" panose="020B0604020202020204" pitchFamily="34" charset="0"/>
              <a:buChar char="•"/>
            </a:pPr>
            <a:r>
              <a:rPr lang="zh-TW" altLang="en-US" sz="11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高達 </a:t>
            </a:r>
            <a:r>
              <a:rPr lang="en-US" altLang="zh-TW" sz="11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64 </a:t>
            </a:r>
            <a:r>
              <a:rPr lang="zh-TW" altLang="en-US" sz="11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個版本控制、隨時回溯資料</a:t>
            </a:r>
            <a:endParaRPr lang="en-US" altLang="zh-TW" sz="1100" dirty="0">
              <a:solidFill>
                <a:schemeClr val="accent6"/>
              </a:solidFill>
              <a:latin typeface="Arial" panose="020B0604020202020204" pitchFamily="34" charset="0"/>
              <a:ea typeface="微軟正黑體" panose="020B0604030504040204" pitchFamily="34" charset="-120"/>
              <a:sym typeface="Arial" panose="020B0604020202020204" pitchFamily="34" charset="0"/>
            </a:endParaRPr>
          </a:p>
          <a:p>
            <a:pPr marL="90488" indent="-90488">
              <a:spcBef>
                <a:spcPts val="1200"/>
              </a:spcBef>
              <a:buFont typeface="Arial" panose="020B0604020202020204" pitchFamily="34" charset="0"/>
              <a:buChar char="•"/>
            </a:pPr>
            <a:r>
              <a:rPr lang="zh-TW" altLang="en-US" sz="1100" dirty="0">
                <a:solidFill>
                  <a:schemeClr val="accent6"/>
                </a:solidFill>
                <a:latin typeface="Arial" panose="020B0604020202020204" pitchFamily="34" charset="0"/>
                <a:ea typeface="微軟正黑體" panose="020B0604030504040204" pitchFamily="34" charset="-120"/>
                <a:sym typeface="Arial" panose="020B0604020202020204" pitchFamily="34" charset="0"/>
              </a:rPr>
              <a:t>遠端抹除機制可刪除遺失設備裡的同步檔案</a:t>
            </a:r>
          </a:p>
        </p:txBody>
      </p:sp>
    </p:spTree>
    <p:extLst>
      <p:ext uri="{BB962C8B-B14F-4D97-AF65-F5344CB8AC3E}">
        <p14:creationId xmlns:p14="http://schemas.microsoft.com/office/powerpoint/2010/main" val="35704428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pic>
        <p:nvPicPr>
          <p:cNvPr id="13" name="圖片 12" descr="一張含有 網, 室外物品, 植物 的圖片&#10;&#10;自動產生的描述">
            <a:extLst>
              <a:ext uri="{FF2B5EF4-FFF2-40B4-BE49-F238E27FC236}">
                <a16:creationId xmlns:a16="http://schemas.microsoft.com/office/drawing/2014/main" id="{39667241-9C6A-48C9-A3C3-E7701A3E31FB}"/>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5176093" y="368825"/>
            <a:ext cx="5485977" cy="5483493"/>
          </a:xfrm>
          <a:prstGeom prst="rect">
            <a:avLst/>
          </a:prstGeom>
        </p:spPr>
      </p:pic>
      <p:sp>
        <p:nvSpPr>
          <p:cNvPr id="8" name="Google Shape;61;p14">
            <a:extLst>
              <a:ext uri="{FF2B5EF4-FFF2-40B4-BE49-F238E27FC236}">
                <a16:creationId xmlns:a16="http://schemas.microsoft.com/office/drawing/2014/main" id="{EF8B2BF8-8E3F-4113-B625-1C43F9118417}"/>
              </a:ext>
            </a:extLst>
          </p:cNvPr>
          <p:cNvSpPr txBox="1">
            <a:spLocks/>
          </p:cNvSpPr>
          <p:nvPr/>
        </p:nvSpPr>
        <p:spPr>
          <a:xfrm>
            <a:off x="217004" y="1384111"/>
            <a:ext cx="5349975" cy="183889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pPr marL="180971" indent="-180971">
              <a:lnSpc>
                <a:spcPct val="120000"/>
              </a:lnSpc>
              <a:spcBef>
                <a:spcPts val="1200"/>
              </a:spcBef>
              <a:buClr>
                <a:srgbClr val="80FCFF"/>
              </a:buClr>
              <a:buSzPct val="80000"/>
              <a:buFont typeface="Wingdings" panose="05000000000000000000" pitchFamily="2" charset="2"/>
              <a:buChar char="l"/>
            </a:pPr>
            <a:r>
              <a:rPr lang="zh-TW" altLang="en-US" sz="1400" dirty="0">
                <a:solidFill>
                  <a:schemeClr val="accent6"/>
                </a:solidFill>
                <a:latin typeface="微軟正黑體" panose="020B0604030504040204" pitchFamily="34" charset="-120"/>
                <a:ea typeface="微軟正黑體" panose="020B0604030504040204" pitchFamily="34" charset="-120"/>
              </a:rPr>
              <a:t>全新 </a:t>
            </a:r>
            <a:r>
              <a:rPr lang="en-US" altLang="zh-TW" sz="1400" dirty="0">
                <a:solidFill>
                  <a:schemeClr val="accent6"/>
                </a:solidFill>
                <a:latin typeface="微軟正黑體" panose="020B0604030504040204" pitchFamily="34" charset="-120"/>
                <a:ea typeface="微軟正黑體" panose="020B0604030504040204" pitchFamily="34" charset="-120"/>
              </a:rPr>
              <a:t>QVPN </a:t>
            </a:r>
            <a:r>
              <a:rPr lang="zh-TW" altLang="en-US" sz="1400" dirty="0">
                <a:solidFill>
                  <a:schemeClr val="accent6"/>
                </a:solidFill>
                <a:latin typeface="微軟正黑體" panose="020B0604030504040204" pitchFamily="34" charset="-120"/>
                <a:ea typeface="微軟正黑體" panose="020B0604030504040204" pitchFamily="34" charset="-120"/>
              </a:rPr>
              <a:t>支援 </a:t>
            </a:r>
            <a:r>
              <a:rPr lang="en-US" altLang="zh-TW" sz="1400" dirty="0" err="1">
                <a:solidFill>
                  <a:schemeClr val="accent6"/>
                </a:solidFill>
                <a:latin typeface="微軟正黑體" panose="020B0604030504040204" pitchFamily="34" charset="-120"/>
                <a:ea typeface="微軟正黑體" panose="020B0604030504040204" pitchFamily="34" charset="-120"/>
              </a:rPr>
              <a:t>WireGuard</a:t>
            </a:r>
            <a:r>
              <a:rPr lang="en-US" altLang="zh-TW" sz="1400" dirty="0">
                <a:solidFill>
                  <a:schemeClr val="accent6"/>
                </a:solidFill>
                <a:latin typeface="微軟正黑體" panose="020B0604030504040204" pitchFamily="34" charset="-120"/>
                <a:ea typeface="微軟正黑體" panose="020B0604030504040204" pitchFamily="34" charset="-120"/>
              </a:rPr>
              <a:t> VPN, </a:t>
            </a:r>
            <a:r>
              <a:rPr lang="zh-TW" altLang="en-US" sz="1400" dirty="0">
                <a:solidFill>
                  <a:schemeClr val="accent6"/>
                </a:solidFill>
                <a:latin typeface="微軟正黑體" panose="020B0604030504040204" pitchFamily="34" charset="-120"/>
                <a:ea typeface="微軟正黑體" panose="020B0604030504040204" pitchFamily="34" charset="-120"/>
              </a:rPr>
              <a:t>更加輕量</a:t>
            </a:r>
            <a:r>
              <a:rPr lang="en-US" altLang="zh-TW" sz="1400" dirty="0">
                <a:solidFill>
                  <a:schemeClr val="accent6"/>
                </a:solidFill>
                <a:latin typeface="微軟正黑體" panose="020B0604030504040204" pitchFamily="34" charset="-120"/>
                <a:ea typeface="微軟正黑體" panose="020B0604030504040204" pitchFamily="34" charset="-120"/>
              </a:rPr>
              <a:t>, </a:t>
            </a:r>
            <a:r>
              <a:rPr lang="zh-TW" altLang="en-US" sz="1400" dirty="0">
                <a:solidFill>
                  <a:schemeClr val="accent6"/>
                </a:solidFill>
                <a:latin typeface="微軟正黑體" panose="020B0604030504040204" pitchFamily="34" charset="-120"/>
                <a:ea typeface="微軟正黑體" panose="020B0604030504040204" pitchFamily="34" charset="-120"/>
              </a:rPr>
              <a:t>容易設定</a:t>
            </a:r>
            <a:r>
              <a:rPr lang="en-US" altLang="zh-TW" sz="1400" dirty="0">
                <a:solidFill>
                  <a:schemeClr val="accent6"/>
                </a:solidFill>
                <a:latin typeface="微軟正黑體" panose="020B0604030504040204" pitchFamily="34" charset="-120"/>
                <a:ea typeface="微軟正黑體" panose="020B0604030504040204" pitchFamily="34" charset="-120"/>
              </a:rPr>
              <a:t>, </a:t>
            </a:r>
            <a:r>
              <a:rPr lang="zh-TW" altLang="en-US" sz="1400" dirty="0">
                <a:solidFill>
                  <a:schemeClr val="accent6"/>
                </a:solidFill>
                <a:latin typeface="微軟正黑體" panose="020B0604030504040204" pitchFamily="34" charset="-120"/>
                <a:ea typeface="微軟正黑體" panose="020B0604030504040204" pitchFamily="34" charset="-120"/>
              </a:rPr>
              <a:t>支援多種用戶平台</a:t>
            </a:r>
            <a:r>
              <a:rPr lang="en-US" altLang="zh-TW" sz="1400" dirty="0">
                <a:solidFill>
                  <a:schemeClr val="accent6"/>
                </a:solidFill>
                <a:latin typeface="微軟正黑體" panose="020B0604030504040204" pitchFamily="34" charset="-120"/>
                <a:ea typeface="微軟正黑體" panose="020B0604030504040204" pitchFamily="34" charset="-120"/>
              </a:rPr>
              <a:t>, </a:t>
            </a:r>
            <a:r>
              <a:rPr lang="zh-TW" altLang="en-US" sz="1400" dirty="0">
                <a:solidFill>
                  <a:schemeClr val="accent6"/>
                </a:solidFill>
                <a:latin typeface="微軟正黑體" panose="020B0604030504040204" pitchFamily="34" charset="-120"/>
                <a:ea typeface="微軟正黑體" panose="020B0604030504040204" pitchFamily="34" charset="-120"/>
              </a:rPr>
              <a:t>速度大幅提升</a:t>
            </a:r>
            <a:r>
              <a:rPr lang="en-US" altLang="zh-TW" sz="1400" dirty="0">
                <a:solidFill>
                  <a:schemeClr val="accent6"/>
                </a:solidFill>
                <a:latin typeface="微軟正黑體" panose="020B0604030504040204" pitchFamily="34" charset="-120"/>
                <a:ea typeface="微軟正黑體" panose="020B0604030504040204" pitchFamily="34" charset="-120"/>
              </a:rPr>
              <a:t>, </a:t>
            </a:r>
            <a:r>
              <a:rPr lang="zh-TW" altLang="en-US" sz="1400" dirty="0">
                <a:solidFill>
                  <a:schemeClr val="accent6"/>
                </a:solidFill>
                <a:latin typeface="微軟正黑體" panose="020B0604030504040204" pitchFamily="34" charset="-120"/>
                <a:ea typeface="微軟正黑體" panose="020B0604030504040204" pitchFamily="34" charset="-120"/>
              </a:rPr>
              <a:t>是個人用戶</a:t>
            </a:r>
            <a:r>
              <a:rPr lang="en-US" altLang="zh-TW" sz="1400" dirty="0">
                <a:solidFill>
                  <a:schemeClr val="accent6"/>
                </a:solidFill>
                <a:latin typeface="微軟正黑體" panose="020B0604030504040204" pitchFamily="34" charset="-120"/>
                <a:ea typeface="微軟正黑體" panose="020B0604030504040204" pitchFamily="34" charset="-120"/>
              </a:rPr>
              <a:t>, </a:t>
            </a:r>
            <a:r>
              <a:rPr lang="zh-TW" altLang="en-US" sz="1400" dirty="0">
                <a:solidFill>
                  <a:schemeClr val="accent6"/>
                </a:solidFill>
                <a:latin typeface="微軟正黑體" panose="020B0604030504040204" pitchFamily="34" charset="-120"/>
                <a:ea typeface="微軟正黑體" panose="020B0604030504040204" pitchFamily="34" charset="-120"/>
              </a:rPr>
              <a:t>在家工作的必備工具</a:t>
            </a:r>
            <a:r>
              <a:rPr lang="zh-TW" altLang="en-US" sz="1400" b="0" i="0" dirty="0">
                <a:solidFill>
                  <a:schemeClr val="accent6"/>
                </a:solidFill>
                <a:effectLst/>
                <a:latin typeface="Arial" panose="020B0604020202020204" pitchFamily="34" charset="0"/>
                <a:ea typeface="微軟正黑體" panose="020B0604030504040204" pitchFamily="34" charset="-120"/>
                <a:sym typeface="Arial" panose="020B0604020202020204" pitchFamily="34" charset="0"/>
              </a:rPr>
              <a:t>。</a:t>
            </a:r>
            <a:endParaRPr lang="en-US" altLang="zh-TW" sz="1400" dirty="0">
              <a:solidFill>
                <a:schemeClr val="accent6"/>
              </a:solidFill>
              <a:latin typeface="微軟正黑體" panose="020B0604030504040204" pitchFamily="34" charset="-120"/>
              <a:ea typeface="微軟正黑體" panose="020B0604030504040204" pitchFamily="34" charset="-120"/>
            </a:endParaRPr>
          </a:p>
          <a:p>
            <a:pPr marL="180971" indent="-180971">
              <a:lnSpc>
                <a:spcPct val="120000"/>
              </a:lnSpc>
              <a:spcBef>
                <a:spcPts val="1200"/>
              </a:spcBef>
              <a:buClr>
                <a:srgbClr val="80FCFF"/>
              </a:buClr>
              <a:buSzPct val="80000"/>
              <a:buFont typeface="Wingdings" panose="05000000000000000000" pitchFamily="2" charset="2"/>
              <a:buChar char="l"/>
            </a:pPr>
            <a:r>
              <a:rPr lang="zh-TW" altLang="en-US" sz="1400" dirty="0">
                <a:solidFill>
                  <a:schemeClr val="accent6"/>
                </a:solidFill>
                <a:latin typeface="微軟正黑體" panose="020B0604030504040204" pitchFamily="34" charset="-120"/>
                <a:ea typeface="微軟正黑體" panose="020B0604030504040204" pitchFamily="34" charset="-120"/>
              </a:rPr>
              <a:t>由</a:t>
            </a:r>
            <a:r>
              <a:rPr lang="en-US" altLang="zh-TW" sz="1400" dirty="0">
                <a:solidFill>
                  <a:schemeClr val="accent6"/>
                </a:solidFill>
                <a:latin typeface="微軟正黑體" panose="020B0604030504040204" pitchFamily="34" charset="-120"/>
                <a:ea typeface="微軟正黑體" panose="020B0604030504040204" pitchFamily="34" charset="-120"/>
              </a:rPr>
              <a:t> Kernel </a:t>
            </a:r>
            <a:r>
              <a:rPr lang="zh-TW" altLang="en-US" sz="1400" dirty="0">
                <a:solidFill>
                  <a:schemeClr val="accent6"/>
                </a:solidFill>
                <a:latin typeface="微軟正黑體" panose="020B0604030504040204" pitchFamily="34" charset="-120"/>
                <a:ea typeface="微軟正黑體" panose="020B0604030504040204" pitchFamily="34" charset="-120"/>
              </a:rPr>
              <a:t>層直接處理</a:t>
            </a:r>
            <a:r>
              <a:rPr lang="en-US" altLang="zh-TW" sz="1400" dirty="0">
                <a:solidFill>
                  <a:schemeClr val="accent6"/>
                </a:solidFill>
                <a:latin typeface="微軟正黑體" panose="020B0604030504040204" pitchFamily="34" charset="-120"/>
                <a:ea typeface="微軟正黑體" panose="020B0604030504040204" pitchFamily="34" charset="-120"/>
              </a:rPr>
              <a:t>VPN</a:t>
            </a:r>
            <a:r>
              <a:rPr lang="zh-TW" altLang="en-US" sz="1400" dirty="0">
                <a:solidFill>
                  <a:schemeClr val="accent6"/>
                </a:solidFill>
                <a:latin typeface="微軟正黑體" panose="020B0604030504040204" pitchFamily="34" charset="-120"/>
                <a:ea typeface="微軟正黑體" panose="020B0604030504040204" pitchFamily="34" charset="-120"/>
              </a:rPr>
              <a:t>加密封包</a:t>
            </a:r>
            <a:r>
              <a:rPr lang="en-US" altLang="zh-TW" sz="1400" dirty="0">
                <a:solidFill>
                  <a:schemeClr val="accent6"/>
                </a:solidFill>
                <a:latin typeface="微軟正黑體" panose="020B0604030504040204" pitchFamily="34" charset="-120"/>
                <a:ea typeface="微軟正黑體" panose="020B0604030504040204" pitchFamily="34" charset="-120"/>
              </a:rPr>
              <a:t>, </a:t>
            </a:r>
            <a:r>
              <a:rPr lang="zh-TW" altLang="en-US" sz="1400" dirty="0">
                <a:solidFill>
                  <a:schemeClr val="accent6"/>
                </a:solidFill>
                <a:latin typeface="微軟正黑體" panose="020B0604030504040204" pitchFamily="34" charset="-120"/>
                <a:ea typeface="微軟正黑體" panose="020B0604030504040204" pitchFamily="34" charset="-120"/>
              </a:rPr>
              <a:t>傳輸速度更快</a:t>
            </a:r>
            <a:r>
              <a:rPr lang="zh-TW" altLang="en-US" sz="1400" b="0" i="0" dirty="0">
                <a:solidFill>
                  <a:schemeClr val="accent6"/>
                </a:solidFill>
                <a:effectLst/>
                <a:latin typeface="Arial" panose="020B0604020202020204" pitchFamily="34" charset="0"/>
                <a:ea typeface="微軟正黑體" panose="020B0604030504040204" pitchFamily="34" charset="-120"/>
                <a:sym typeface="Arial" panose="020B0604020202020204" pitchFamily="34" charset="0"/>
              </a:rPr>
              <a:t>。</a:t>
            </a:r>
            <a:endParaRPr lang="en-US" altLang="zh-TW" sz="1400" dirty="0">
              <a:solidFill>
                <a:schemeClr val="accent6"/>
              </a:solidFill>
              <a:latin typeface="微軟正黑體" panose="020B0604030504040204" pitchFamily="34" charset="-120"/>
              <a:ea typeface="微軟正黑體" panose="020B0604030504040204" pitchFamily="34" charset="-120"/>
            </a:endParaRPr>
          </a:p>
          <a:p>
            <a:pPr marL="180971" indent="-180971">
              <a:lnSpc>
                <a:spcPct val="120000"/>
              </a:lnSpc>
              <a:spcBef>
                <a:spcPts val="1200"/>
              </a:spcBef>
              <a:buClr>
                <a:srgbClr val="80FCFF"/>
              </a:buClr>
              <a:buSzPct val="80000"/>
              <a:buFont typeface="Wingdings" panose="05000000000000000000" pitchFamily="2" charset="2"/>
              <a:buChar char="l"/>
            </a:pPr>
            <a:r>
              <a:rPr lang="zh-TW" altLang="en-US" sz="1400" dirty="0">
                <a:solidFill>
                  <a:schemeClr val="accent6"/>
                </a:solidFill>
                <a:latin typeface="微軟正黑體" panose="020B0604030504040204" pitchFamily="34" charset="-120"/>
                <a:ea typeface="微軟正黑體" panose="020B0604030504040204" pitchFamily="34" charset="-120"/>
              </a:rPr>
              <a:t>僅用金鑰登入</a:t>
            </a:r>
            <a:r>
              <a:rPr lang="zh-TW" altLang="en-US" sz="1400" b="0" i="0" dirty="0">
                <a:solidFill>
                  <a:schemeClr val="accent6"/>
                </a:solidFill>
                <a:effectLst/>
                <a:latin typeface="Arial" panose="020B0604020202020204" pitchFamily="34" charset="0"/>
                <a:ea typeface="微軟正黑體" panose="020B0604030504040204" pitchFamily="34" charset="-120"/>
                <a:sym typeface="Arial" panose="020B0604020202020204" pitchFamily="34" charset="0"/>
              </a:rPr>
              <a:t>。</a:t>
            </a:r>
            <a:r>
              <a:rPr lang="en-US" altLang="zh-TW" sz="1400" dirty="0">
                <a:solidFill>
                  <a:schemeClr val="accent6"/>
                </a:solidFill>
                <a:latin typeface="微軟正黑體" panose="020B0604030504040204" pitchFamily="34" charset="-120"/>
                <a:ea typeface="微軟正黑體" panose="020B0604030504040204" pitchFamily="34" charset="-120"/>
              </a:rPr>
              <a:t> (</a:t>
            </a:r>
            <a:r>
              <a:rPr lang="zh-TW" altLang="en-US" sz="1400" dirty="0">
                <a:solidFill>
                  <a:schemeClr val="accent6"/>
                </a:solidFill>
                <a:latin typeface="微軟正黑體" panose="020B0604030504040204" pitchFamily="34" charset="-120"/>
                <a:ea typeface="微軟正黑體" panose="020B0604030504040204" pitchFamily="34" charset="-120"/>
              </a:rPr>
              <a:t>無一般帳號管理</a:t>
            </a:r>
            <a:r>
              <a:rPr lang="en-US" altLang="zh-TW" sz="1400" dirty="0">
                <a:solidFill>
                  <a:schemeClr val="accent6"/>
                </a:solidFill>
                <a:latin typeface="微軟正黑體" panose="020B0604030504040204" pitchFamily="34" charset="-120"/>
                <a:ea typeface="微軟正黑體" panose="020B0604030504040204" pitchFamily="34" charset="-120"/>
              </a:rPr>
              <a:t>)</a:t>
            </a:r>
          </a:p>
        </p:txBody>
      </p:sp>
      <p:sp>
        <p:nvSpPr>
          <p:cNvPr id="9" name="Google Shape;79;p16" hidden="1">
            <a:extLst>
              <a:ext uri="{FF2B5EF4-FFF2-40B4-BE49-F238E27FC236}">
                <a16:creationId xmlns:a16="http://schemas.microsoft.com/office/drawing/2014/main" id="{FFC900F3-CDB4-4AD9-A6E8-A5314140D12D}"/>
              </a:ext>
            </a:extLst>
          </p:cNvPr>
          <p:cNvSpPr txBox="1">
            <a:spLocks/>
          </p:cNvSpPr>
          <p:nvPr/>
        </p:nvSpPr>
        <p:spPr>
          <a:xfrm>
            <a:off x="481154" y="249455"/>
            <a:ext cx="8135121" cy="79659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r>
              <a:rPr lang="zh-TW" altLang="en-US" sz="3600" b="1">
                <a:solidFill>
                  <a:schemeClr val="bg1"/>
                </a:solidFill>
                <a:latin typeface="微軟正黑體" panose="020B0604030504040204" pitchFamily="34" charset="-120"/>
                <a:ea typeface="微軟正黑體" panose="020B0604030504040204" pitchFamily="34" charset="-120"/>
              </a:rPr>
              <a:t>更輕量</a:t>
            </a:r>
            <a:r>
              <a:rPr lang="en-US" altLang="zh-TW" sz="3600" b="1">
                <a:solidFill>
                  <a:schemeClr val="bg1"/>
                </a:solidFill>
                <a:latin typeface="微軟正黑體" panose="020B0604030504040204" pitchFamily="34" charset="-120"/>
                <a:ea typeface="微軟正黑體" panose="020B0604030504040204" pitchFamily="34" charset="-120"/>
              </a:rPr>
              <a:t>, </a:t>
            </a:r>
            <a:r>
              <a:rPr lang="zh-TW" altLang="en-US" sz="3600" b="1">
                <a:solidFill>
                  <a:schemeClr val="bg1"/>
                </a:solidFill>
                <a:latin typeface="微軟正黑體" panose="020B0604030504040204" pitchFamily="34" charset="-120"/>
                <a:ea typeface="微軟正黑體" panose="020B0604030504040204" pitchFamily="34" charset="-120"/>
              </a:rPr>
              <a:t>更快速的個人用 </a:t>
            </a:r>
            <a:r>
              <a:rPr lang="en-US" altLang="zh-TW" sz="3600" b="1">
                <a:solidFill>
                  <a:schemeClr val="bg1"/>
                </a:solidFill>
                <a:latin typeface="微軟正黑體" panose="020B0604030504040204" pitchFamily="34" charset="-120"/>
                <a:ea typeface="微軟正黑體" panose="020B0604030504040204" pitchFamily="34" charset="-120"/>
              </a:rPr>
              <a:t>VPN </a:t>
            </a:r>
            <a:r>
              <a:rPr lang="zh-TW" altLang="en-US" sz="3600" b="1">
                <a:solidFill>
                  <a:schemeClr val="bg1"/>
                </a:solidFill>
                <a:latin typeface="微軟正黑體" panose="020B0604030504040204" pitchFamily="34" charset="-120"/>
                <a:ea typeface="微軟正黑體" panose="020B0604030504040204" pitchFamily="34" charset="-120"/>
              </a:rPr>
              <a:t>服務</a:t>
            </a:r>
            <a:endParaRPr lang="en-US" altLang="zh-TW" sz="3600" b="1">
              <a:solidFill>
                <a:schemeClr val="bg1"/>
              </a:solidFill>
              <a:latin typeface="微軟正黑體" panose="020B0604030504040204" pitchFamily="34" charset="-120"/>
              <a:ea typeface="微軟正黑體" panose="020B0604030504040204" pitchFamily="34" charset="-120"/>
            </a:endParaRPr>
          </a:p>
        </p:txBody>
      </p:sp>
      <p:sp>
        <p:nvSpPr>
          <p:cNvPr id="2" name="標題 1">
            <a:extLst>
              <a:ext uri="{FF2B5EF4-FFF2-40B4-BE49-F238E27FC236}">
                <a16:creationId xmlns:a16="http://schemas.microsoft.com/office/drawing/2014/main" id="{E7EB83D6-00F3-4835-94CF-029D68C94C56}"/>
              </a:ext>
            </a:extLst>
          </p:cNvPr>
          <p:cNvSpPr>
            <a:spLocks noGrp="1"/>
          </p:cNvSpPr>
          <p:nvPr>
            <p:ph type="title"/>
          </p:nvPr>
        </p:nvSpPr>
        <p:spPr/>
        <p:txBody>
          <a:bodyPr/>
          <a:lstStyle/>
          <a:p>
            <a:r>
              <a:rPr lang="zh-TW" altLang="en-US" dirty="0"/>
              <a:t>更輕量，更快速的個人用 </a:t>
            </a:r>
            <a:r>
              <a:rPr lang="en-US" altLang="zh-TW" dirty="0">
                <a:latin typeface="+mj-lt"/>
              </a:rPr>
              <a:t>VPN</a:t>
            </a:r>
            <a:r>
              <a:rPr lang="en-US" altLang="zh-TW" dirty="0"/>
              <a:t> </a:t>
            </a:r>
            <a:r>
              <a:rPr lang="zh-TW" altLang="en-US" dirty="0"/>
              <a:t>服務</a:t>
            </a:r>
          </a:p>
        </p:txBody>
      </p:sp>
      <p:pic>
        <p:nvPicPr>
          <p:cNvPr id="18" name="圖形 17">
            <a:extLst>
              <a:ext uri="{FF2B5EF4-FFF2-40B4-BE49-F238E27FC236}">
                <a16:creationId xmlns:a16="http://schemas.microsoft.com/office/drawing/2014/main" id="{122EF9D2-587A-B517-B532-FA3A110034D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52994" y="3561867"/>
            <a:ext cx="4568079" cy="1574763"/>
          </a:xfrm>
          <a:prstGeom prst="rect">
            <a:avLst/>
          </a:prstGeom>
        </p:spPr>
      </p:pic>
      <p:pic>
        <p:nvPicPr>
          <p:cNvPr id="6" name="圖形 5">
            <a:extLst>
              <a:ext uri="{FF2B5EF4-FFF2-40B4-BE49-F238E27FC236}">
                <a16:creationId xmlns:a16="http://schemas.microsoft.com/office/drawing/2014/main" id="{B0FC2A9C-CB72-CCA3-82D9-E56A0D4156C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566510" y="3657472"/>
            <a:ext cx="1190875" cy="1486027"/>
          </a:xfrm>
          <a:prstGeom prst="rect">
            <a:avLst/>
          </a:prstGeom>
        </p:spPr>
      </p:pic>
      <p:pic>
        <p:nvPicPr>
          <p:cNvPr id="7" name="圖片 6" descr="一張含有 文字, 電子產品, 螢幕, 電腦 的圖片&#10;&#10;自動產生的描述">
            <a:extLst>
              <a:ext uri="{FF2B5EF4-FFF2-40B4-BE49-F238E27FC236}">
                <a16:creationId xmlns:a16="http://schemas.microsoft.com/office/drawing/2014/main" id="{BECBEDF0-C5A2-4E41-A790-2B5C931F1A89}"/>
              </a:ext>
            </a:extLst>
          </p:cNvPr>
          <p:cNvPicPr>
            <a:picLocks noChangeAspect="1"/>
          </p:cNvPicPr>
          <p:nvPr/>
        </p:nvPicPr>
        <p:blipFill>
          <a:blip r:embed="rId9"/>
          <a:stretch>
            <a:fillRect/>
          </a:stretch>
        </p:blipFill>
        <p:spPr>
          <a:xfrm>
            <a:off x="4929891" y="2852797"/>
            <a:ext cx="3319587" cy="2075111"/>
          </a:xfrm>
          <a:prstGeom prst="rect">
            <a:avLst/>
          </a:prstGeom>
        </p:spPr>
      </p:pic>
      <p:pic>
        <p:nvPicPr>
          <p:cNvPr id="3" name="圖片 10">
            <a:extLst>
              <a:ext uri="{FF2B5EF4-FFF2-40B4-BE49-F238E27FC236}">
                <a16:creationId xmlns:a16="http://schemas.microsoft.com/office/drawing/2014/main" id="{40A3BDA1-6A5F-8628-6459-5681D474ABAA}"/>
              </a:ext>
            </a:extLst>
          </p:cNvPr>
          <p:cNvPicPr>
            <a:picLocks noChangeAspect="1"/>
          </p:cNvPicPr>
          <p:nvPr/>
        </p:nvPicPr>
        <p:blipFill>
          <a:blip r:embed="rId10" cstate="email">
            <a:duotone>
              <a:schemeClr val="accent4">
                <a:shade val="45000"/>
                <a:satMod val="135000"/>
              </a:schemeClr>
              <a:prstClr val="white"/>
            </a:duotone>
            <a:extLst>
              <a:ext uri="{28A0092B-C50C-407E-A947-70E740481C1C}">
                <a14:useLocalDpi xmlns:a14="http://schemas.microsoft.com/office/drawing/2010/main"/>
              </a:ext>
            </a:extLst>
          </a:blip>
          <a:stretch>
            <a:fillRect/>
          </a:stretch>
        </p:blipFill>
        <p:spPr>
          <a:xfrm>
            <a:off x="3421769" y="2852797"/>
            <a:ext cx="1453064" cy="762859"/>
          </a:xfrm>
          <a:prstGeom prst="rect">
            <a:avLst/>
          </a:prstGeom>
        </p:spPr>
      </p:pic>
      <p:pic>
        <p:nvPicPr>
          <p:cNvPr id="4" name="圖片 3">
            <a:extLst>
              <a:ext uri="{FF2B5EF4-FFF2-40B4-BE49-F238E27FC236}">
                <a16:creationId xmlns:a16="http://schemas.microsoft.com/office/drawing/2014/main" id="{9129FC5A-C2C3-2B14-1AFC-691A2863650C}"/>
              </a:ext>
            </a:extLst>
          </p:cNvPr>
          <p:cNvPicPr>
            <a:picLocks noChangeAspect="1"/>
          </p:cNvPicPr>
          <p:nvPr/>
        </p:nvPicPr>
        <p:blipFill>
          <a:blip r:embed="rId11"/>
          <a:srcRect/>
          <a:stretch/>
        </p:blipFill>
        <p:spPr>
          <a:xfrm>
            <a:off x="4908428" y="4217271"/>
            <a:ext cx="710637" cy="710637"/>
          </a:xfrm>
          <a:prstGeom prst="rect">
            <a:avLst/>
          </a:prstGeom>
        </p:spPr>
      </p:pic>
    </p:spTree>
    <p:extLst>
      <p:ext uri="{BB962C8B-B14F-4D97-AF65-F5344CB8AC3E}">
        <p14:creationId xmlns:p14="http://schemas.microsoft.com/office/powerpoint/2010/main" val="3135789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圓角 2">
            <a:extLst>
              <a:ext uri="{FF2B5EF4-FFF2-40B4-BE49-F238E27FC236}">
                <a16:creationId xmlns:a16="http://schemas.microsoft.com/office/drawing/2014/main" id="{A6E4154E-6A4E-82FA-09FC-7FFCE77C39E4}"/>
              </a:ext>
            </a:extLst>
          </p:cNvPr>
          <p:cNvSpPr/>
          <p:nvPr/>
        </p:nvSpPr>
        <p:spPr>
          <a:xfrm>
            <a:off x="2990316" y="2040287"/>
            <a:ext cx="3353054" cy="1368372"/>
          </a:xfrm>
          <a:prstGeom prst="roundRect">
            <a:avLst>
              <a:gd name="adj" fmla="val 9951"/>
            </a:avLst>
          </a:prstGeom>
          <a:solidFill>
            <a:schemeClr val="accent6"/>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8" name="矩形: 圓角 7">
            <a:extLst>
              <a:ext uri="{FF2B5EF4-FFF2-40B4-BE49-F238E27FC236}">
                <a16:creationId xmlns:a16="http://schemas.microsoft.com/office/drawing/2014/main" id="{B6FEECFB-7BD6-8941-C6B2-1FF3488A8F09}"/>
              </a:ext>
            </a:extLst>
          </p:cNvPr>
          <p:cNvSpPr/>
          <p:nvPr/>
        </p:nvSpPr>
        <p:spPr>
          <a:xfrm>
            <a:off x="4200293" y="259227"/>
            <a:ext cx="2155332" cy="1696806"/>
          </a:xfrm>
          <a:prstGeom prst="roundRect">
            <a:avLst>
              <a:gd name="adj" fmla="val 8543"/>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11" name="矩形: 圓角 10">
            <a:extLst>
              <a:ext uri="{FF2B5EF4-FFF2-40B4-BE49-F238E27FC236}">
                <a16:creationId xmlns:a16="http://schemas.microsoft.com/office/drawing/2014/main" id="{378B5BFD-65A7-7313-8710-8F114A843925}"/>
              </a:ext>
            </a:extLst>
          </p:cNvPr>
          <p:cNvSpPr/>
          <p:nvPr/>
        </p:nvSpPr>
        <p:spPr>
          <a:xfrm>
            <a:off x="2014687" y="2118618"/>
            <a:ext cx="879085" cy="1288405"/>
          </a:xfrm>
          <a:prstGeom prst="roundRect">
            <a:avLst>
              <a:gd name="adj" fmla="val 10241"/>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100">
              <a:solidFill>
                <a:schemeClr val="accent6"/>
              </a:solidFill>
            </a:endParaRPr>
          </a:p>
        </p:txBody>
      </p:sp>
      <p:sp>
        <p:nvSpPr>
          <p:cNvPr id="12" name="矩形: 圓角 11">
            <a:extLst>
              <a:ext uri="{FF2B5EF4-FFF2-40B4-BE49-F238E27FC236}">
                <a16:creationId xmlns:a16="http://schemas.microsoft.com/office/drawing/2014/main" id="{5D39E6EF-A4AE-07F9-5559-1D898DF98A0A}"/>
              </a:ext>
            </a:extLst>
          </p:cNvPr>
          <p:cNvSpPr/>
          <p:nvPr/>
        </p:nvSpPr>
        <p:spPr>
          <a:xfrm>
            <a:off x="4856019" y="3518908"/>
            <a:ext cx="1487350" cy="1396609"/>
          </a:xfrm>
          <a:prstGeom prst="roundRect">
            <a:avLst>
              <a:gd name="adj" fmla="val 7620"/>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13" name="矩形: 圓角 12">
            <a:extLst>
              <a:ext uri="{FF2B5EF4-FFF2-40B4-BE49-F238E27FC236}">
                <a16:creationId xmlns:a16="http://schemas.microsoft.com/office/drawing/2014/main" id="{16108385-6E9D-B842-1A87-C530EBBE5093}"/>
              </a:ext>
            </a:extLst>
          </p:cNvPr>
          <p:cNvSpPr/>
          <p:nvPr/>
        </p:nvSpPr>
        <p:spPr>
          <a:xfrm>
            <a:off x="3022715" y="3518907"/>
            <a:ext cx="1736760" cy="642830"/>
          </a:xfrm>
          <a:prstGeom prst="roundRect">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rgbClr val="80FCFF"/>
              </a:solidFill>
            </a:endParaRPr>
          </a:p>
        </p:txBody>
      </p:sp>
      <p:sp>
        <p:nvSpPr>
          <p:cNvPr id="16" name="矩形: 圓角 15">
            <a:extLst>
              <a:ext uri="{FF2B5EF4-FFF2-40B4-BE49-F238E27FC236}">
                <a16:creationId xmlns:a16="http://schemas.microsoft.com/office/drawing/2014/main" id="{7395BB23-CE72-BB3C-D9E2-593ECCB3F0C1}"/>
              </a:ext>
            </a:extLst>
          </p:cNvPr>
          <p:cNvSpPr/>
          <p:nvPr/>
        </p:nvSpPr>
        <p:spPr>
          <a:xfrm>
            <a:off x="2990317" y="273232"/>
            <a:ext cx="1108691" cy="1696806"/>
          </a:xfrm>
          <a:prstGeom prst="roundRect">
            <a:avLst>
              <a:gd name="adj" fmla="val 13002"/>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black"/>
              </a:solidFill>
              <a:latin typeface="Roboto"/>
              <a:ea typeface="微軟正黑體"/>
            </a:endParaRPr>
          </a:p>
        </p:txBody>
      </p:sp>
      <p:sp>
        <p:nvSpPr>
          <p:cNvPr id="17" name="矩形: 圓角 16">
            <a:extLst>
              <a:ext uri="{FF2B5EF4-FFF2-40B4-BE49-F238E27FC236}">
                <a16:creationId xmlns:a16="http://schemas.microsoft.com/office/drawing/2014/main" id="{BBD3FE79-546B-05ED-A486-59C2AD26883B}"/>
              </a:ext>
            </a:extLst>
          </p:cNvPr>
          <p:cNvSpPr/>
          <p:nvPr/>
        </p:nvSpPr>
        <p:spPr>
          <a:xfrm>
            <a:off x="7662146" y="1377423"/>
            <a:ext cx="1300004" cy="1410386"/>
          </a:xfrm>
          <a:prstGeom prst="roundRect">
            <a:avLst>
              <a:gd name="adj" fmla="val 9410"/>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18" name="矩形: 圓角 17">
            <a:extLst>
              <a:ext uri="{FF2B5EF4-FFF2-40B4-BE49-F238E27FC236}">
                <a16:creationId xmlns:a16="http://schemas.microsoft.com/office/drawing/2014/main" id="{83FD5FF2-896A-A8E3-07B8-AF7EA0BB9515}"/>
              </a:ext>
            </a:extLst>
          </p:cNvPr>
          <p:cNvSpPr/>
          <p:nvPr/>
        </p:nvSpPr>
        <p:spPr>
          <a:xfrm>
            <a:off x="3022715" y="4231987"/>
            <a:ext cx="1736760" cy="677184"/>
          </a:xfrm>
          <a:prstGeom prst="roundRect">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19" name="矩形: 圓角 18">
            <a:extLst>
              <a:ext uri="{FF2B5EF4-FFF2-40B4-BE49-F238E27FC236}">
                <a16:creationId xmlns:a16="http://schemas.microsoft.com/office/drawing/2014/main" id="{3D44A5EB-D23D-B824-8021-E6007F8332A2}"/>
              </a:ext>
            </a:extLst>
          </p:cNvPr>
          <p:cNvSpPr/>
          <p:nvPr/>
        </p:nvSpPr>
        <p:spPr>
          <a:xfrm>
            <a:off x="6456914" y="273232"/>
            <a:ext cx="2522237" cy="1033940"/>
          </a:xfrm>
          <a:prstGeom prst="roundRect">
            <a:avLst>
              <a:gd name="adj" fmla="val 11668"/>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20" name="矩形: 圓角 19">
            <a:extLst>
              <a:ext uri="{FF2B5EF4-FFF2-40B4-BE49-F238E27FC236}">
                <a16:creationId xmlns:a16="http://schemas.microsoft.com/office/drawing/2014/main" id="{15B95054-5425-92F3-16BA-F28905C58035}"/>
              </a:ext>
            </a:extLst>
          </p:cNvPr>
          <p:cNvSpPr/>
          <p:nvPr/>
        </p:nvSpPr>
        <p:spPr>
          <a:xfrm>
            <a:off x="6439912" y="2851258"/>
            <a:ext cx="2522237" cy="585413"/>
          </a:xfrm>
          <a:prstGeom prst="roundRect">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21" name="矩形: 圓角 20">
            <a:extLst>
              <a:ext uri="{FF2B5EF4-FFF2-40B4-BE49-F238E27FC236}">
                <a16:creationId xmlns:a16="http://schemas.microsoft.com/office/drawing/2014/main" id="{10B91F06-E65D-860B-7CD4-0BBD964348AA}"/>
              </a:ext>
            </a:extLst>
          </p:cNvPr>
          <p:cNvSpPr/>
          <p:nvPr/>
        </p:nvSpPr>
        <p:spPr>
          <a:xfrm>
            <a:off x="6439912" y="3518906"/>
            <a:ext cx="1593775" cy="1383179"/>
          </a:xfrm>
          <a:prstGeom prst="roundRect">
            <a:avLst>
              <a:gd name="adj" fmla="val 6478"/>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22" name="矩形: 圓角 21" hidden="1">
            <a:extLst>
              <a:ext uri="{FF2B5EF4-FFF2-40B4-BE49-F238E27FC236}">
                <a16:creationId xmlns:a16="http://schemas.microsoft.com/office/drawing/2014/main" id="{F22A9A6C-AAAE-C2F5-4CF7-5F8A864B4012}"/>
              </a:ext>
            </a:extLst>
          </p:cNvPr>
          <p:cNvSpPr/>
          <p:nvPr/>
        </p:nvSpPr>
        <p:spPr>
          <a:xfrm>
            <a:off x="6456913" y="4231988"/>
            <a:ext cx="1593775" cy="677183"/>
          </a:xfrm>
          <a:prstGeom prst="roundRect">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2400" b="1">
              <a:solidFill>
                <a:prstClr val="black"/>
              </a:solidFill>
              <a:latin typeface="Roboto"/>
              <a:ea typeface="微軟正黑體"/>
            </a:endParaRPr>
          </a:p>
        </p:txBody>
      </p:sp>
      <p:sp>
        <p:nvSpPr>
          <p:cNvPr id="23" name="矩形: 圓角 22">
            <a:extLst>
              <a:ext uri="{FF2B5EF4-FFF2-40B4-BE49-F238E27FC236}">
                <a16:creationId xmlns:a16="http://schemas.microsoft.com/office/drawing/2014/main" id="{2D8E2AE1-B8CA-3251-4EAB-1B34459C6CE6}"/>
              </a:ext>
            </a:extLst>
          </p:cNvPr>
          <p:cNvSpPr/>
          <p:nvPr/>
        </p:nvSpPr>
        <p:spPr>
          <a:xfrm>
            <a:off x="8118196" y="3511821"/>
            <a:ext cx="843953" cy="1390264"/>
          </a:xfrm>
          <a:prstGeom prst="roundRect">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24" name="矩形: 圓角 23">
            <a:extLst>
              <a:ext uri="{FF2B5EF4-FFF2-40B4-BE49-F238E27FC236}">
                <a16:creationId xmlns:a16="http://schemas.microsoft.com/office/drawing/2014/main" id="{7EB53527-C9A5-9636-FF20-626E3FC042D4}"/>
              </a:ext>
            </a:extLst>
          </p:cNvPr>
          <p:cNvSpPr/>
          <p:nvPr/>
        </p:nvSpPr>
        <p:spPr>
          <a:xfrm>
            <a:off x="190413" y="3518907"/>
            <a:ext cx="2718760" cy="1390264"/>
          </a:xfrm>
          <a:prstGeom prst="roundRect">
            <a:avLst>
              <a:gd name="adj" fmla="val 9231"/>
            </a:avLst>
          </a:prstGeom>
          <a:solidFill>
            <a:schemeClr val="bg1"/>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6000" b="1">
              <a:solidFill>
                <a:prstClr val="black"/>
              </a:solidFill>
              <a:latin typeface="Roboto"/>
              <a:ea typeface="微軟正黑體"/>
            </a:endParaRPr>
          </a:p>
        </p:txBody>
      </p:sp>
      <p:sp>
        <p:nvSpPr>
          <p:cNvPr id="25" name="矩形: 圓角 24">
            <a:extLst>
              <a:ext uri="{FF2B5EF4-FFF2-40B4-BE49-F238E27FC236}">
                <a16:creationId xmlns:a16="http://schemas.microsoft.com/office/drawing/2014/main" id="{14103AE5-145C-0778-33F0-1F7729C2223B}"/>
              </a:ext>
            </a:extLst>
          </p:cNvPr>
          <p:cNvSpPr/>
          <p:nvPr/>
        </p:nvSpPr>
        <p:spPr>
          <a:xfrm>
            <a:off x="190410" y="2118619"/>
            <a:ext cx="1739989" cy="1288403"/>
          </a:xfrm>
          <a:prstGeom prst="roundRect">
            <a:avLst>
              <a:gd name="adj" fmla="val 9236"/>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a:solidFill>
                <a:schemeClr val="accent6"/>
              </a:solidFill>
            </a:endParaRPr>
          </a:p>
        </p:txBody>
      </p:sp>
      <p:sp>
        <p:nvSpPr>
          <p:cNvPr id="26" name="矩形: 圓角 25">
            <a:extLst>
              <a:ext uri="{FF2B5EF4-FFF2-40B4-BE49-F238E27FC236}">
                <a16:creationId xmlns:a16="http://schemas.microsoft.com/office/drawing/2014/main" id="{8E41B160-27D7-9C71-4190-ECB49ABEB9CC}"/>
              </a:ext>
            </a:extLst>
          </p:cNvPr>
          <p:cNvSpPr/>
          <p:nvPr/>
        </p:nvSpPr>
        <p:spPr>
          <a:xfrm>
            <a:off x="185667" y="1130229"/>
            <a:ext cx="2710911" cy="901396"/>
          </a:xfrm>
          <a:prstGeom prst="roundRect">
            <a:avLst>
              <a:gd name="adj" fmla="val 14849"/>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altLang="zh-TW">
              <a:solidFill>
                <a:schemeClr val="accent6"/>
              </a:solidFill>
            </a:endParaRPr>
          </a:p>
        </p:txBody>
      </p:sp>
      <p:sp>
        <p:nvSpPr>
          <p:cNvPr id="27" name="矩形: 圓角 26">
            <a:extLst>
              <a:ext uri="{FF2B5EF4-FFF2-40B4-BE49-F238E27FC236}">
                <a16:creationId xmlns:a16="http://schemas.microsoft.com/office/drawing/2014/main" id="{74649E92-4D67-E23A-D52C-A1CC2BF534F9}"/>
              </a:ext>
            </a:extLst>
          </p:cNvPr>
          <p:cNvSpPr/>
          <p:nvPr/>
        </p:nvSpPr>
        <p:spPr>
          <a:xfrm>
            <a:off x="190412" y="273233"/>
            <a:ext cx="2703360" cy="763366"/>
          </a:xfrm>
          <a:prstGeom prst="roundRect">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altLang="zh-TW">
              <a:solidFill>
                <a:schemeClr val="accent6"/>
              </a:solidFill>
            </a:endParaRPr>
          </a:p>
        </p:txBody>
      </p:sp>
      <p:sp>
        <p:nvSpPr>
          <p:cNvPr id="105" name="矩形: 圓角 104" hidden="1">
            <a:extLst>
              <a:ext uri="{FF2B5EF4-FFF2-40B4-BE49-F238E27FC236}">
                <a16:creationId xmlns:a16="http://schemas.microsoft.com/office/drawing/2014/main" id="{6F8F86BD-FB02-8B96-CDEC-01C305578C74}"/>
              </a:ext>
            </a:extLst>
          </p:cNvPr>
          <p:cNvSpPr>
            <a:spLocks/>
          </p:cNvSpPr>
          <p:nvPr/>
        </p:nvSpPr>
        <p:spPr>
          <a:xfrm>
            <a:off x="181712" y="266886"/>
            <a:ext cx="2703360" cy="763366"/>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altLang="zh-TW" sz="1500" b="1">
              <a:solidFill>
                <a:prstClr val="black"/>
              </a:solidFill>
              <a:latin typeface="Roboto"/>
              <a:ea typeface="微軟正黑體"/>
            </a:endParaRPr>
          </a:p>
        </p:txBody>
      </p:sp>
      <p:sp>
        <p:nvSpPr>
          <p:cNvPr id="14" name="矩形: 圓角 13">
            <a:extLst>
              <a:ext uri="{FF2B5EF4-FFF2-40B4-BE49-F238E27FC236}">
                <a16:creationId xmlns:a16="http://schemas.microsoft.com/office/drawing/2014/main" id="{A0C29D0D-E7C6-4C75-CBF8-D1146F6C6418}"/>
              </a:ext>
            </a:extLst>
          </p:cNvPr>
          <p:cNvSpPr/>
          <p:nvPr/>
        </p:nvSpPr>
        <p:spPr>
          <a:xfrm>
            <a:off x="368885" y="1173089"/>
            <a:ext cx="2361815" cy="857571"/>
          </a:xfrm>
          <a:prstGeom prst="roundRect">
            <a:avLst>
              <a:gd name="adj" fmla="val 10241"/>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zh-TW" sz="3200" b="1" dirty="0">
                <a:solidFill>
                  <a:srgbClr val="80FCFF"/>
                </a:solidFill>
              </a:rPr>
              <a:t>8</a:t>
            </a:r>
            <a:r>
              <a:rPr lang="zh-TW" altLang="en-US" sz="2400" b="1" dirty="0">
                <a:solidFill>
                  <a:srgbClr val="80FCFF"/>
                </a:solidFill>
                <a:latin typeface="Roboto"/>
                <a:ea typeface="微軟正黑體"/>
              </a:rPr>
              <a:t> 核心</a:t>
            </a:r>
            <a:endParaRPr lang="en-US" altLang="zh-TW" sz="2400" b="1" dirty="0">
              <a:solidFill>
                <a:srgbClr val="80FCFF"/>
              </a:solidFill>
              <a:latin typeface="Roboto"/>
              <a:ea typeface="微軟正黑體"/>
            </a:endParaRPr>
          </a:p>
          <a:p>
            <a:pPr algn="ctr" defTabSz="685800"/>
            <a:r>
              <a:rPr lang="en-US" altLang="zh-TW" sz="1050" dirty="0">
                <a:solidFill>
                  <a:schemeClr val="accent6"/>
                </a:solidFill>
              </a:rPr>
              <a:t>ARM 4</a:t>
            </a:r>
            <a:r>
              <a:rPr lang="zh-TW" altLang="en-US" sz="1050" dirty="0">
                <a:solidFill>
                  <a:schemeClr val="accent6"/>
                </a:solidFill>
              </a:rPr>
              <a:t>核心</a:t>
            </a:r>
            <a:r>
              <a:rPr lang="en-US" altLang="zh-TW" sz="1050" dirty="0">
                <a:solidFill>
                  <a:schemeClr val="accent6"/>
                </a:solidFill>
              </a:rPr>
              <a:t> Cortex-A76 2.2 GHz + 4</a:t>
            </a:r>
            <a:r>
              <a:rPr lang="zh-TW" altLang="en-US" sz="1050" dirty="0">
                <a:solidFill>
                  <a:schemeClr val="accent6"/>
                </a:solidFill>
              </a:rPr>
              <a:t>核心</a:t>
            </a:r>
            <a:r>
              <a:rPr lang="en-US" altLang="zh-TW" sz="1050" dirty="0">
                <a:solidFill>
                  <a:schemeClr val="accent6"/>
                </a:solidFill>
              </a:rPr>
              <a:t> Cortex-A55 1.8 GHz</a:t>
            </a:r>
            <a:endParaRPr lang="zh-TW" altLang="en-US" sz="1050" dirty="0">
              <a:solidFill>
                <a:schemeClr val="accent6"/>
              </a:solidFill>
            </a:endParaRPr>
          </a:p>
          <a:p>
            <a:pPr algn="ctr" defTabSz="685800"/>
            <a:endParaRPr lang="zh-TW" altLang="en-US" sz="1050" b="1" dirty="0">
              <a:solidFill>
                <a:schemeClr val="accent6"/>
              </a:solidFill>
              <a:latin typeface="Roboto"/>
              <a:ea typeface="微軟正黑體"/>
            </a:endParaRPr>
          </a:p>
        </p:txBody>
      </p:sp>
      <p:sp>
        <p:nvSpPr>
          <p:cNvPr id="28" name="矩形: 圓角 27" hidden="1">
            <a:extLst>
              <a:ext uri="{FF2B5EF4-FFF2-40B4-BE49-F238E27FC236}">
                <a16:creationId xmlns:a16="http://schemas.microsoft.com/office/drawing/2014/main" id="{78EECAC6-E46F-BD9A-1CD6-D35879C91D12}"/>
              </a:ext>
            </a:extLst>
          </p:cNvPr>
          <p:cNvSpPr/>
          <p:nvPr/>
        </p:nvSpPr>
        <p:spPr>
          <a:xfrm>
            <a:off x="4860848" y="3512561"/>
            <a:ext cx="1487350" cy="1396608"/>
          </a:xfrm>
          <a:prstGeom prst="roundRect">
            <a:avLst>
              <a:gd name="adj" fmla="val 762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altLang="zh-TW" sz="1050">
              <a:solidFill>
                <a:prstClr val="black"/>
              </a:solidFill>
              <a:latin typeface="Roboto"/>
              <a:ea typeface="微軟正黑體"/>
            </a:endParaRPr>
          </a:p>
          <a:p>
            <a:pPr algn="ctr" defTabSz="685800"/>
            <a:endParaRPr lang="en-US" altLang="zh-TW" sz="1050">
              <a:solidFill>
                <a:prstClr val="black"/>
              </a:solidFill>
              <a:latin typeface="Roboto"/>
              <a:ea typeface="微軟正黑體"/>
            </a:endParaRPr>
          </a:p>
          <a:p>
            <a:pPr algn="ctr" defTabSz="685800"/>
            <a:endParaRPr lang="en-US" altLang="zh-TW" sz="1050">
              <a:solidFill>
                <a:prstClr val="black"/>
              </a:solidFill>
              <a:latin typeface="Roboto"/>
              <a:ea typeface="微軟正黑體"/>
            </a:endParaRPr>
          </a:p>
          <a:p>
            <a:pPr algn="ctr" defTabSz="685800"/>
            <a:r>
              <a:rPr lang="en-US" altLang="zh-TW" sz="1050" b="1">
                <a:solidFill>
                  <a:prstClr val="black"/>
                </a:solidFill>
                <a:latin typeface="Roboto"/>
                <a:ea typeface="微軟正黑體"/>
              </a:rPr>
              <a:t>2.5GbE</a:t>
            </a:r>
            <a:endParaRPr lang="zh-TW" altLang="en-US" sz="1050" b="1">
              <a:solidFill>
                <a:prstClr val="black"/>
              </a:solidFill>
              <a:latin typeface="Roboto"/>
              <a:ea typeface="微軟正黑體"/>
            </a:endParaRPr>
          </a:p>
        </p:txBody>
      </p:sp>
      <p:sp>
        <p:nvSpPr>
          <p:cNvPr id="29" name="矩形: 圓角 28">
            <a:extLst>
              <a:ext uri="{FF2B5EF4-FFF2-40B4-BE49-F238E27FC236}">
                <a16:creationId xmlns:a16="http://schemas.microsoft.com/office/drawing/2014/main" id="{A1972F03-2BB2-1249-BF03-129DA1FEDFF7}"/>
              </a:ext>
            </a:extLst>
          </p:cNvPr>
          <p:cNvSpPr/>
          <p:nvPr/>
        </p:nvSpPr>
        <p:spPr>
          <a:xfrm>
            <a:off x="3027544" y="3512560"/>
            <a:ext cx="1059221" cy="642830"/>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zh-TW" sz="2100" b="1" dirty="0">
                <a:solidFill>
                  <a:srgbClr val="80FCFF"/>
                </a:solidFill>
                <a:latin typeface="Roboto"/>
                <a:ea typeface="微軟正黑體"/>
              </a:rPr>
              <a:t>8GB</a:t>
            </a:r>
            <a:endParaRPr lang="zh-TW" altLang="en-US" sz="2100" b="1" dirty="0">
              <a:solidFill>
                <a:srgbClr val="80FCFF"/>
              </a:solidFill>
              <a:latin typeface="Roboto"/>
              <a:ea typeface="微軟正黑體"/>
            </a:endParaRPr>
          </a:p>
        </p:txBody>
      </p:sp>
      <p:sp>
        <p:nvSpPr>
          <p:cNvPr id="30" name="矩形: 圓角 29" hidden="1">
            <a:extLst>
              <a:ext uri="{FF2B5EF4-FFF2-40B4-BE49-F238E27FC236}">
                <a16:creationId xmlns:a16="http://schemas.microsoft.com/office/drawing/2014/main" id="{1DF1B727-530C-1C96-9BF2-663B02DC5128}"/>
              </a:ext>
            </a:extLst>
          </p:cNvPr>
          <p:cNvSpPr/>
          <p:nvPr/>
        </p:nvSpPr>
        <p:spPr>
          <a:xfrm>
            <a:off x="6444741" y="1371076"/>
            <a:ext cx="938343" cy="1410385"/>
          </a:xfrm>
          <a:prstGeom prst="roundRect">
            <a:avLst>
              <a:gd name="adj" fmla="val 14193"/>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zh-TW" sz="1050" err="1">
                <a:solidFill>
                  <a:prstClr val="black"/>
                </a:solidFill>
                <a:latin typeface="Roboto"/>
                <a:ea typeface="微軟正黑體"/>
              </a:rPr>
              <a:t>IntelQAT</a:t>
            </a:r>
            <a:endParaRPr lang="zh-TW" altLang="en-US" sz="1050">
              <a:solidFill>
                <a:prstClr val="black"/>
              </a:solidFill>
              <a:latin typeface="Roboto"/>
              <a:ea typeface="微軟正黑體"/>
            </a:endParaRPr>
          </a:p>
        </p:txBody>
      </p:sp>
      <p:sp>
        <p:nvSpPr>
          <p:cNvPr id="31" name="矩形: 圓角 30">
            <a:extLst>
              <a:ext uri="{FF2B5EF4-FFF2-40B4-BE49-F238E27FC236}">
                <a16:creationId xmlns:a16="http://schemas.microsoft.com/office/drawing/2014/main" id="{A3DF3FEC-6619-D5ED-4CB4-44F56A5490B7}"/>
              </a:ext>
            </a:extLst>
          </p:cNvPr>
          <p:cNvSpPr/>
          <p:nvPr/>
        </p:nvSpPr>
        <p:spPr>
          <a:xfrm>
            <a:off x="2995146" y="266886"/>
            <a:ext cx="1108691" cy="1696806"/>
          </a:xfrm>
          <a:prstGeom prst="roundRect">
            <a:avLst>
              <a:gd name="adj" fmla="val 13002"/>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zh-TW" dirty="0">
                <a:solidFill>
                  <a:schemeClr val="accent6"/>
                </a:solidFill>
              </a:rPr>
              <a:t> </a:t>
            </a:r>
          </a:p>
          <a:p>
            <a:pPr algn="ctr" defTabSz="685800"/>
            <a:br>
              <a:rPr lang="en-US" altLang="zh-TW" dirty="0">
                <a:solidFill>
                  <a:schemeClr val="accent6"/>
                </a:solidFill>
              </a:rPr>
            </a:br>
            <a:endParaRPr lang="en-US" altLang="zh-TW" dirty="0">
              <a:solidFill>
                <a:schemeClr val="accent6"/>
              </a:solidFill>
            </a:endParaRPr>
          </a:p>
          <a:p>
            <a:pPr algn="ctr" defTabSz="685800"/>
            <a:r>
              <a:rPr lang="en-US" altLang="zh-TW" dirty="0">
                <a:solidFill>
                  <a:schemeClr val="accent6"/>
                </a:solidFill>
              </a:rPr>
              <a:t>TB</a:t>
            </a:r>
          </a:p>
          <a:p>
            <a:pPr algn="ctr" defTabSz="685800"/>
            <a:r>
              <a:rPr lang="zh-TW" altLang="en-US" dirty="0">
                <a:solidFill>
                  <a:schemeClr val="accent6"/>
                </a:solidFill>
              </a:rPr>
              <a:t>可用容量支援</a:t>
            </a:r>
          </a:p>
        </p:txBody>
      </p:sp>
      <p:sp>
        <p:nvSpPr>
          <p:cNvPr id="32" name="矩形: 圓角 31" hidden="1">
            <a:extLst>
              <a:ext uri="{FF2B5EF4-FFF2-40B4-BE49-F238E27FC236}">
                <a16:creationId xmlns:a16="http://schemas.microsoft.com/office/drawing/2014/main" id="{7647C7E0-6F0D-CF08-7E34-3BF444C69AF2}"/>
              </a:ext>
            </a:extLst>
          </p:cNvPr>
          <p:cNvSpPr/>
          <p:nvPr/>
        </p:nvSpPr>
        <p:spPr>
          <a:xfrm>
            <a:off x="2758611" y="-1484345"/>
            <a:ext cx="1487350" cy="1410385"/>
          </a:xfrm>
          <a:prstGeom prst="roundRect">
            <a:avLst>
              <a:gd name="adj" fmla="val 941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zh-TW" sz="3600" b="1" dirty="0">
                <a:solidFill>
                  <a:srgbClr val="33CCCC"/>
                </a:solidFill>
                <a:latin typeface="Roboto"/>
                <a:ea typeface="微軟正黑體"/>
              </a:rPr>
              <a:t>3</a:t>
            </a:r>
            <a:r>
              <a:rPr lang="zh-TW" altLang="en-US" sz="3600" b="1" dirty="0">
                <a:solidFill>
                  <a:srgbClr val="33CCCC"/>
                </a:solidFill>
                <a:latin typeface="Roboto"/>
                <a:ea typeface="微軟正黑體"/>
              </a:rPr>
              <a:t>個</a:t>
            </a:r>
            <a:endParaRPr lang="en-US" altLang="zh-TW" sz="3600" b="1" dirty="0">
              <a:solidFill>
                <a:srgbClr val="33CCCC"/>
              </a:solidFill>
              <a:latin typeface="Roboto"/>
              <a:ea typeface="微軟正黑體"/>
            </a:endParaRPr>
          </a:p>
          <a:p>
            <a:pPr algn="ctr" defTabSz="685800"/>
            <a:r>
              <a:rPr lang="en-US" altLang="zh-TW" sz="1050" dirty="0">
                <a:solidFill>
                  <a:prstClr val="black"/>
                </a:solidFill>
                <a:latin typeface="Roboto"/>
                <a:ea typeface="微軟正黑體"/>
              </a:rPr>
              <a:t>PCIe Gen3 x4</a:t>
            </a:r>
          </a:p>
          <a:p>
            <a:pPr algn="ctr" defTabSz="685800"/>
            <a:r>
              <a:rPr lang="zh-TW" altLang="en-US" sz="1500" b="1" dirty="0">
                <a:solidFill>
                  <a:prstClr val="black"/>
                </a:solidFill>
                <a:latin typeface="Roboto"/>
                <a:ea typeface="微軟正黑體"/>
              </a:rPr>
              <a:t>擴充槽</a:t>
            </a:r>
            <a:r>
              <a:rPr lang="en-US" altLang="zh-TW" sz="1500" b="1" dirty="0">
                <a:solidFill>
                  <a:prstClr val="black"/>
                </a:solidFill>
                <a:latin typeface="Roboto"/>
                <a:ea typeface="微軟正黑體"/>
              </a:rPr>
              <a:t> </a:t>
            </a:r>
            <a:endParaRPr lang="zh-TW" altLang="en-US" sz="1500" b="1" dirty="0">
              <a:solidFill>
                <a:prstClr val="black"/>
              </a:solidFill>
              <a:latin typeface="Roboto"/>
              <a:ea typeface="微軟正黑體"/>
            </a:endParaRPr>
          </a:p>
        </p:txBody>
      </p:sp>
      <p:sp>
        <p:nvSpPr>
          <p:cNvPr id="33" name="矩形: 圓角 32">
            <a:extLst>
              <a:ext uri="{FF2B5EF4-FFF2-40B4-BE49-F238E27FC236}">
                <a16:creationId xmlns:a16="http://schemas.microsoft.com/office/drawing/2014/main" id="{860813FD-109B-2ECB-D342-EBB28EA340D6}"/>
              </a:ext>
            </a:extLst>
          </p:cNvPr>
          <p:cNvSpPr/>
          <p:nvPr/>
        </p:nvSpPr>
        <p:spPr>
          <a:xfrm>
            <a:off x="3662172" y="4225640"/>
            <a:ext cx="1109338" cy="677184"/>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r>
              <a:rPr lang="en-US" altLang="zh-TW" sz="1200" b="1" dirty="0">
                <a:solidFill>
                  <a:srgbClr val="80FCFF"/>
                </a:solidFill>
              </a:rPr>
              <a:t>QVR Elite</a:t>
            </a:r>
          </a:p>
          <a:p>
            <a:pPr defTabSz="685800"/>
            <a:r>
              <a:rPr lang="zh-TW" altLang="en-US" sz="1050" dirty="0">
                <a:solidFill>
                  <a:schemeClr val="accent6"/>
                </a:solidFill>
              </a:rPr>
              <a:t>智能監控方案</a:t>
            </a:r>
          </a:p>
        </p:txBody>
      </p:sp>
      <p:sp>
        <p:nvSpPr>
          <p:cNvPr id="34" name="矩形: 圓角 33">
            <a:extLst>
              <a:ext uri="{FF2B5EF4-FFF2-40B4-BE49-F238E27FC236}">
                <a16:creationId xmlns:a16="http://schemas.microsoft.com/office/drawing/2014/main" id="{9CC46BEC-FF01-E821-BCA0-6A67EAACD953}"/>
              </a:ext>
            </a:extLst>
          </p:cNvPr>
          <p:cNvSpPr/>
          <p:nvPr/>
        </p:nvSpPr>
        <p:spPr>
          <a:xfrm>
            <a:off x="6868481" y="384929"/>
            <a:ext cx="2204408" cy="706721"/>
          </a:xfrm>
          <a:prstGeom prst="roundRect">
            <a:avLst>
              <a:gd name="adj" fmla="val 11668"/>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1200" b="1" dirty="0">
                <a:solidFill>
                  <a:schemeClr val="accent6"/>
                </a:solidFill>
                <a:latin typeface="Roboto"/>
                <a:ea typeface="微軟正黑體"/>
              </a:rPr>
              <a:t>支援 </a:t>
            </a:r>
            <a:r>
              <a:rPr lang="en-US" altLang="zh-TW" sz="1800" b="1" dirty="0">
                <a:solidFill>
                  <a:srgbClr val="80FCFF"/>
                </a:solidFill>
                <a:latin typeface="Roboto"/>
                <a:ea typeface="微軟正黑體"/>
              </a:rPr>
              <a:t>QTS</a:t>
            </a:r>
            <a:r>
              <a:rPr lang="zh-TW" altLang="en-US" sz="1800" b="1" dirty="0">
                <a:solidFill>
                  <a:srgbClr val="80FCFF"/>
                </a:solidFill>
                <a:latin typeface="Roboto"/>
                <a:ea typeface="微軟正黑體"/>
              </a:rPr>
              <a:t> </a:t>
            </a:r>
            <a:r>
              <a:rPr lang="en-US" altLang="zh-TW" sz="1800" b="1" dirty="0">
                <a:solidFill>
                  <a:srgbClr val="80FCFF"/>
                </a:solidFill>
                <a:latin typeface="Roboto"/>
                <a:ea typeface="微軟正黑體"/>
              </a:rPr>
              <a:t>5.1.0 </a:t>
            </a:r>
            <a:r>
              <a:rPr lang="zh-TW" altLang="en-US" sz="1200" b="1" dirty="0">
                <a:solidFill>
                  <a:schemeClr val="accent6"/>
                </a:solidFill>
                <a:latin typeface="Roboto"/>
                <a:ea typeface="微軟正黑體"/>
              </a:rPr>
              <a:t>以上</a:t>
            </a:r>
            <a:r>
              <a:rPr lang="zh-TW" altLang="en-US" sz="2100" b="1" dirty="0">
                <a:solidFill>
                  <a:schemeClr val="accent6"/>
                </a:solidFill>
                <a:latin typeface="Roboto"/>
                <a:ea typeface="微軟正黑體"/>
              </a:rPr>
              <a:t> </a:t>
            </a:r>
            <a:endParaRPr lang="zh-TW" altLang="en-US" sz="1050" b="1" dirty="0">
              <a:solidFill>
                <a:schemeClr val="accent6"/>
              </a:solidFill>
              <a:latin typeface="Roboto"/>
              <a:ea typeface="微軟正黑體"/>
            </a:endParaRPr>
          </a:p>
        </p:txBody>
      </p:sp>
      <p:sp>
        <p:nvSpPr>
          <p:cNvPr id="35" name="矩形: 圓角 34" hidden="1">
            <a:extLst>
              <a:ext uri="{FF2B5EF4-FFF2-40B4-BE49-F238E27FC236}">
                <a16:creationId xmlns:a16="http://schemas.microsoft.com/office/drawing/2014/main" id="{85A4B45C-5E76-EB04-E257-16B742B16A51}"/>
              </a:ext>
            </a:extLst>
          </p:cNvPr>
          <p:cNvSpPr/>
          <p:nvPr/>
        </p:nvSpPr>
        <p:spPr>
          <a:xfrm>
            <a:off x="6633719" y="-1784741"/>
            <a:ext cx="2522236" cy="585412"/>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zh-TW" sz="1050">
                <a:solidFill>
                  <a:prstClr val="black"/>
                </a:solidFill>
                <a:latin typeface="Roboto"/>
                <a:ea typeface="微軟正黑體"/>
              </a:rPr>
              <a:t>USB 3.2 Gen2 (10Gbps)</a:t>
            </a:r>
          </a:p>
          <a:p>
            <a:pPr algn="ctr" defTabSz="685800"/>
            <a:r>
              <a:rPr lang="zh-TW" altLang="en-US" sz="1050">
                <a:solidFill>
                  <a:prstClr val="black"/>
                </a:solidFill>
                <a:latin typeface="Roboto"/>
                <a:ea typeface="微軟正黑體"/>
              </a:rPr>
              <a:t>與</a:t>
            </a:r>
            <a:r>
              <a:rPr lang="en-US" altLang="zh-TW" sz="1050">
                <a:solidFill>
                  <a:prstClr val="black"/>
                </a:solidFill>
                <a:latin typeface="Roboto"/>
                <a:ea typeface="微軟正黑體"/>
              </a:rPr>
              <a:t> One-Touch-Copy</a:t>
            </a:r>
            <a:endParaRPr lang="zh-TW" altLang="en-US" sz="1050">
              <a:solidFill>
                <a:prstClr val="black"/>
              </a:solidFill>
              <a:latin typeface="Roboto"/>
              <a:ea typeface="微軟正黑體"/>
            </a:endParaRPr>
          </a:p>
        </p:txBody>
      </p:sp>
      <p:sp>
        <p:nvSpPr>
          <p:cNvPr id="36" name="矩形: 圓角 35">
            <a:extLst>
              <a:ext uri="{FF2B5EF4-FFF2-40B4-BE49-F238E27FC236}">
                <a16:creationId xmlns:a16="http://schemas.microsoft.com/office/drawing/2014/main" id="{020EDAE7-226F-E6A0-3E00-51558B12B871}"/>
              </a:ext>
            </a:extLst>
          </p:cNvPr>
          <p:cNvSpPr/>
          <p:nvPr/>
        </p:nvSpPr>
        <p:spPr>
          <a:xfrm>
            <a:off x="7795215" y="4391875"/>
            <a:ext cx="1489908" cy="264761"/>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a:r>
              <a:rPr lang="zh-TW" altLang="en-US" sz="1100" b="1" dirty="0">
                <a:solidFill>
                  <a:schemeClr val="accent6"/>
                </a:solidFill>
              </a:rPr>
              <a:t>雙</a:t>
            </a:r>
            <a:r>
              <a:rPr lang="en-US" sz="1100" b="1" dirty="0">
                <a:solidFill>
                  <a:schemeClr val="accent6"/>
                </a:solidFill>
              </a:rPr>
              <a:t> HDMI</a:t>
            </a:r>
          </a:p>
        </p:txBody>
      </p:sp>
      <p:sp>
        <p:nvSpPr>
          <p:cNvPr id="39" name="矩形: 圓角 38">
            <a:extLst>
              <a:ext uri="{FF2B5EF4-FFF2-40B4-BE49-F238E27FC236}">
                <a16:creationId xmlns:a16="http://schemas.microsoft.com/office/drawing/2014/main" id="{3B1B940F-94D2-35ED-1ABF-5F10349EB57C}"/>
              </a:ext>
            </a:extLst>
          </p:cNvPr>
          <p:cNvSpPr/>
          <p:nvPr/>
        </p:nvSpPr>
        <p:spPr>
          <a:xfrm>
            <a:off x="195242" y="3512560"/>
            <a:ext cx="2718759" cy="1390263"/>
          </a:xfrm>
          <a:prstGeom prst="roundRect">
            <a:avLst>
              <a:gd name="adj" fmla="val 9231"/>
            </a:avLst>
          </a:prstGeom>
          <a:solidFill>
            <a:srgbClr val="F3F3F3">
              <a:alpha val="50000"/>
            </a:srgbClr>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altLang="zh-TW" dirty="0">
              <a:solidFill>
                <a:schemeClr val="accent6"/>
              </a:solidFill>
            </a:endParaRPr>
          </a:p>
          <a:p>
            <a:pPr algn="ctr" defTabSz="685800"/>
            <a:endParaRPr lang="en-US" altLang="zh-TW" dirty="0">
              <a:solidFill>
                <a:schemeClr val="accent6"/>
              </a:solidFill>
            </a:endParaRPr>
          </a:p>
        </p:txBody>
      </p:sp>
      <p:sp>
        <p:nvSpPr>
          <p:cNvPr id="40" name="矩形: 圓角 39">
            <a:extLst>
              <a:ext uri="{FF2B5EF4-FFF2-40B4-BE49-F238E27FC236}">
                <a16:creationId xmlns:a16="http://schemas.microsoft.com/office/drawing/2014/main" id="{F0EC1246-1CC3-5C35-9AD9-7D8D2E947C2B}"/>
              </a:ext>
            </a:extLst>
          </p:cNvPr>
          <p:cNvSpPr/>
          <p:nvPr/>
        </p:nvSpPr>
        <p:spPr>
          <a:xfrm>
            <a:off x="190411" y="3068619"/>
            <a:ext cx="1683986" cy="385627"/>
          </a:xfrm>
          <a:prstGeom prst="roundRect">
            <a:avLst>
              <a:gd name="adj" fmla="val 9236"/>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1200" b="1" dirty="0">
                <a:solidFill>
                  <a:schemeClr val="accent6"/>
                </a:solidFill>
                <a:latin typeface="Roboto"/>
                <a:ea typeface="微軟正黑體"/>
              </a:rPr>
              <a:t>最高 </a:t>
            </a:r>
            <a:r>
              <a:rPr lang="en-US" altLang="zh-TW" sz="1200" b="1" dirty="0">
                <a:solidFill>
                  <a:schemeClr val="accent6"/>
                </a:solidFill>
                <a:latin typeface="Roboto"/>
                <a:ea typeface="微軟正黑體"/>
              </a:rPr>
              <a:t>64 </a:t>
            </a:r>
            <a:r>
              <a:rPr lang="zh-TW" altLang="en-US" sz="1200" b="1" dirty="0">
                <a:solidFill>
                  <a:schemeClr val="accent6"/>
                </a:solidFill>
                <a:latin typeface="Roboto"/>
                <a:ea typeface="微軟正黑體"/>
              </a:rPr>
              <a:t>監控頻道支援</a:t>
            </a:r>
            <a:endParaRPr lang="en-US" altLang="zh-TW" sz="1200" b="1" dirty="0">
              <a:solidFill>
                <a:schemeClr val="accent6"/>
              </a:solidFill>
              <a:latin typeface="Roboto"/>
              <a:ea typeface="微軟正黑體"/>
            </a:endParaRPr>
          </a:p>
          <a:p>
            <a:pPr algn="ctr" defTabSz="685800"/>
            <a:endParaRPr lang="zh-TW" altLang="en-US" sz="1200" b="1" dirty="0">
              <a:solidFill>
                <a:schemeClr val="accent6"/>
              </a:solidFill>
              <a:latin typeface="Roboto"/>
              <a:ea typeface="微軟正黑體"/>
            </a:endParaRPr>
          </a:p>
        </p:txBody>
      </p:sp>
      <p:sp>
        <p:nvSpPr>
          <p:cNvPr id="41" name="矩形: 圓角 40">
            <a:extLst>
              <a:ext uri="{FF2B5EF4-FFF2-40B4-BE49-F238E27FC236}">
                <a16:creationId xmlns:a16="http://schemas.microsoft.com/office/drawing/2014/main" id="{7B40FCC7-3CA8-D7AB-2DFC-B37D8AC0FE95}"/>
              </a:ext>
            </a:extLst>
          </p:cNvPr>
          <p:cNvSpPr/>
          <p:nvPr/>
        </p:nvSpPr>
        <p:spPr>
          <a:xfrm>
            <a:off x="1969427" y="2350168"/>
            <a:ext cx="980459" cy="816429"/>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zh-TW" altLang="en-US" sz="1200" b="1" dirty="0">
                <a:solidFill>
                  <a:schemeClr val="accent6"/>
                </a:solidFill>
                <a:latin typeface="Roboto"/>
                <a:ea typeface="微軟正黑體"/>
              </a:rPr>
              <a:t>支援多台</a:t>
            </a:r>
            <a:r>
              <a:rPr lang="en-US" altLang="zh-TW" sz="2100" b="1" dirty="0">
                <a:solidFill>
                  <a:srgbClr val="80FCFF"/>
                </a:solidFill>
                <a:latin typeface="Roboto"/>
                <a:ea typeface="微軟正黑體"/>
              </a:rPr>
              <a:t>JBOD</a:t>
            </a:r>
            <a:endParaRPr lang="en-US" altLang="zh-TW" sz="1500" b="1" dirty="0">
              <a:solidFill>
                <a:srgbClr val="80FCFF"/>
              </a:solidFill>
              <a:latin typeface="Roboto"/>
              <a:ea typeface="微軟正黑體"/>
            </a:endParaRPr>
          </a:p>
        </p:txBody>
      </p:sp>
      <p:sp>
        <p:nvSpPr>
          <p:cNvPr id="42" name="矩形: 圓角 41">
            <a:extLst>
              <a:ext uri="{FF2B5EF4-FFF2-40B4-BE49-F238E27FC236}">
                <a16:creationId xmlns:a16="http://schemas.microsoft.com/office/drawing/2014/main" id="{DB8C46E7-228E-8B26-AF2A-8A2DE640FA75}"/>
              </a:ext>
            </a:extLst>
          </p:cNvPr>
          <p:cNvSpPr/>
          <p:nvPr/>
        </p:nvSpPr>
        <p:spPr>
          <a:xfrm>
            <a:off x="255669" y="309347"/>
            <a:ext cx="1274886" cy="692613"/>
          </a:xfrm>
          <a:prstGeom prst="roundRect">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r>
              <a:rPr lang="zh-TW" altLang="en-US" sz="1200" b="1" dirty="0">
                <a:solidFill>
                  <a:schemeClr val="accent6"/>
                </a:solidFill>
              </a:rPr>
              <a:t>支援 </a:t>
            </a:r>
            <a:r>
              <a:rPr lang="en-US" altLang="zh-TW" sz="1800" b="1" dirty="0">
                <a:solidFill>
                  <a:srgbClr val="80FCFF"/>
                </a:solidFill>
              </a:rPr>
              <a:t>10</a:t>
            </a:r>
            <a:r>
              <a:rPr lang="en-US" altLang="zh-TW" b="1" dirty="0">
                <a:solidFill>
                  <a:srgbClr val="80FCFF"/>
                </a:solidFill>
              </a:rPr>
              <a:t>GbE </a:t>
            </a:r>
            <a:r>
              <a:rPr lang="zh-TW" altLang="en-US" sz="1200" b="1" dirty="0">
                <a:solidFill>
                  <a:schemeClr val="accent6"/>
                </a:solidFill>
              </a:rPr>
              <a:t>網路卡</a:t>
            </a:r>
          </a:p>
        </p:txBody>
      </p:sp>
      <p:pic>
        <p:nvPicPr>
          <p:cNvPr id="47" name="圖形 46" hidden="1">
            <a:extLst>
              <a:ext uri="{FF2B5EF4-FFF2-40B4-BE49-F238E27FC236}">
                <a16:creationId xmlns:a16="http://schemas.microsoft.com/office/drawing/2014/main" id="{31EB1EDF-FB65-C9E0-F738-BC5E261FC265}"/>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15261" t="4860" r="29580" b="13601"/>
          <a:stretch/>
        </p:blipFill>
        <p:spPr>
          <a:xfrm>
            <a:off x="5260385" y="3713809"/>
            <a:ext cx="726819" cy="717488"/>
          </a:xfrm>
          <a:prstGeom prst="rect">
            <a:avLst/>
          </a:prstGeom>
        </p:spPr>
      </p:pic>
      <p:grpSp>
        <p:nvGrpSpPr>
          <p:cNvPr id="71" name="群組 70" hidden="1">
            <a:extLst>
              <a:ext uri="{FF2B5EF4-FFF2-40B4-BE49-F238E27FC236}">
                <a16:creationId xmlns:a16="http://schemas.microsoft.com/office/drawing/2014/main" id="{8107CBE2-F28F-BFB5-871E-F652DE5476B8}"/>
              </a:ext>
            </a:extLst>
          </p:cNvPr>
          <p:cNvGrpSpPr/>
          <p:nvPr/>
        </p:nvGrpSpPr>
        <p:grpSpPr>
          <a:xfrm>
            <a:off x="185669" y="5270116"/>
            <a:ext cx="8798310" cy="4646050"/>
            <a:chOff x="-683414" y="4115233"/>
            <a:chExt cx="12191664" cy="6437950"/>
          </a:xfrm>
        </p:grpSpPr>
        <p:sp>
          <p:nvSpPr>
            <p:cNvPr id="51" name="手繪多邊形: 圖案 50">
              <a:extLst>
                <a:ext uri="{FF2B5EF4-FFF2-40B4-BE49-F238E27FC236}">
                  <a16:creationId xmlns:a16="http://schemas.microsoft.com/office/drawing/2014/main" id="{792AAB7B-35FA-AA6E-0119-A61B2EDBB6F7}"/>
                </a:ext>
              </a:extLst>
            </p:cNvPr>
            <p:cNvSpPr/>
            <p:nvPr/>
          </p:nvSpPr>
          <p:spPr>
            <a:xfrm>
              <a:off x="-683414" y="4115233"/>
              <a:ext cx="3752367" cy="934430"/>
            </a:xfrm>
            <a:custGeom>
              <a:avLst/>
              <a:gdLst>
                <a:gd name="connsiteX0" fmla="*/ 3652049 w 3752367"/>
                <a:gd name="connsiteY0" fmla="*/ 0 h 934430"/>
                <a:gd name="connsiteX1" fmla="*/ 3752367 w 3752367"/>
                <a:gd name="connsiteY1" fmla="*/ 100318 h 934430"/>
                <a:gd name="connsiteX2" fmla="*/ 3752367 w 3752367"/>
                <a:gd name="connsiteY2" fmla="*/ 834112 h 934430"/>
                <a:gd name="connsiteX3" fmla="*/ 3652049 w 3752367"/>
                <a:gd name="connsiteY3" fmla="*/ 934430 h 934430"/>
                <a:gd name="connsiteX4" fmla="*/ 100318 w 3752367"/>
                <a:gd name="connsiteY4" fmla="*/ 934430 h 934430"/>
                <a:gd name="connsiteX5" fmla="*/ 0 w 3752367"/>
                <a:gd name="connsiteY5" fmla="*/ 834112 h 934430"/>
                <a:gd name="connsiteX6" fmla="*/ 0 w 3752367"/>
                <a:gd name="connsiteY6" fmla="*/ 100318 h 934430"/>
                <a:gd name="connsiteX7" fmla="*/ 100318 w 3752367"/>
                <a:gd name="connsiteY7" fmla="*/ 0 h 934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934430">
                  <a:moveTo>
                    <a:pt x="3652049" y="0"/>
                  </a:moveTo>
                  <a:cubicBezTo>
                    <a:pt x="3707454" y="0"/>
                    <a:pt x="3752367" y="44914"/>
                    <a:pt x="3752367" y="100318"/>
                  </a:cubicBezTo>
                  <a:lnTo>
                    <a:pt x="3752367" y="834112"/>
                  </a:lnTo>
                  <a:cubicBezTo>
                    <a:pt x="3752367" y="889516"/>
                    <a:pt x="3707454" y="934430"/>
                    <a:pt x="3652049" y="934430"/>
                  </a:cubicBezTo>
                  <a:lnTo>
                    <a:pt x="100318" y="934430"/>
                  </a:lnTo>
                  <a:cubicBezTo>
                    <a:pt x="44914" y="934430"/>
                    <a:pt x="0" y="889516"/>
                    <a:pt x="0" y="834112"/>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52" name="手繪多邊形: 圖案 51">
              <a:extLst>
                <a:ext uri="{FF2B5EF4-FFF2-40B4-BE49-F238E27FC236}">
                  <a16:creationId xmlns:a16="http://schemas.microsoft.com/office/drawing/2014/main" id="{D39F51D8-AE8B-7525-5F25-98C5DB0BB049}"/>
                </a:ext>
              </a:extLst>
            </p:cNvPr>
            <p:cNvSpPr/>
            <p:nvPr/>
          </p:nvSpPr>
          <p:spPr>
            <a:xfrm>
              <a:off x="7982937" y="4115233"/>
              <a:ext cx="3525313" cy="1473941"/>
            </a:xfrm>
            <a:custGeom>
              <a:avLst/>
              <a:gdLst>
                <a:gd name="connsiteX0" fmla="*/ 3424995 w 3525313"/>
                <a:gd name="connsiteY0" fmla="*/ 0 h 1473941"/>
                <a:gd name="connsiteX1" fmla="*/ 3525314 w 3525313"/>
                <a:gd name="connsiteY1" fmla="*/ 100318 h 1473941"/>
                <a:gd name="connsiteX2" fmla="*/ 3525314 w 3525313"/>
                <a:gd name="connsiteY2" fmla="*/ 1373623 h 1473941"/>
                <a:gd name="connsiteX3" fmla="*/ 3424995 w 3525313"/>
                <a:gd name="connsiteY3" fmla="*/ 1473941 h 1473941"/>
                <a:gd name="connsiteX4" fmla="*/ 100318 w 3525313"/>
                <a:gd name="connsiteY4" fmla="*/ 1473941 h 1473941"/>
                <a:gd name="connsiteX5" fmla="*/ 0 w 3525313"/>
                <a:gd name="connsiteY5" fmla="*/ 1373623 h 1473941"/>
                <a:gd name="connsiteX6" fmla="*/ 0 w 3525313"/>
                <a:gd name="connsiteY6" fmla="*/ 100318 h 1473941"/>
                <a:gd name="connsiteX7" fmla="*/ 100318 w 3525313"/>
                <a:gd name="connsiteY7" fmla="*/ 0 h 1473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5313" h="1473941">
                  <a:moveTo>
                    <a:pt x="3424995" y="0"/>
                  </a:moveTo>
                  <a:cubicBezTo>
                    <a:pt x="3480400" y="0"/>
                    <a:pt x="3525314" y="44914"/>
                    <a:pt x="3525314" y="100318"/>
                  </a:cubicBezTo>
                  <a:lnTo>
                    <a:pt x="3525314" y="1373623"/>
                  </a:lnTo>
                  <a:cubicBezTo>
                    <a:pt x="3525314" y="1429027"/>
                    <a:pt x="3480400" y="1473941"/>
                    <a:pt x="3424995" y="1473941"/>
                  </a:cubicBezTo>
                  <a:lnTo>
                    <a:pt x="100318" y="1473941"/>
                  </a:lnTo>
                  <a:cubicBezTo>
                    <a:pt x="44913" y="1473941"/>
                    <a:pt x="0" y="1429027"/>
                    <a:pt x="0" y="1373623"/>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53" name="手繪多邊形: 圖案 52">
              <a:extLst>
                <a:ext uri="{FF2B5EF4-FFF2-40B4-BE49-F238E27FC236}">
                  <a16:creationId xmlns:a16="http://schemas.microsoft.com/office/drawing/2014/main" id="{28C0F123-28AC-1A22-9ABF-B57AED7B7180}"/>
                </a:ext>
              </a:extLst>
            </p:cNvPr>
            <p:cNvSpPr/>
            <p:nvPr/>
          </p:nvSpPr>
          <p:spPr>
            <a:xfrm>
              <a:off x="7982937" y="7718862"/>
              <a:ext cx="3525313" cy="795054"/>
            </a:xfrm>
            <a:custGeom>
              <a:avLst/>
              <a:gdLst>
                <a:gd name="connsiteX0" fmla="*/ 3424995 w 3525313"/>
                <a:gd name="connsiteY0" fmla="*/ 0 h 795054"/>
                <a:gd name="connsiteX1" fmla="*/ 3525314 w 3525313"/>
                <a:gd name="connsiteY1" fmla="*/ 100318 h 795054"/>
                <a:gd name="connsiteX2" fmla="*/ 3525314 w 3525313"/>
                <a:gd name="connsiteY2" fmla="*/ 694737 h 795054"/>
                <a:gd name="connsiteX3" fmla="*/ 3424995 w 3525313"/>
                <a:gd name="connsiteY3" fmla="*/ 795055 h 795054"/>
                <a:gd name="connsiteX4" fmla="*/ 100318 w 3525313"/>
                <a:gd name="connsiteY4" fmla="*/ 795055 h 795054"/>
                <a:gd name="connsiteX5" fmla="*/ 0 w 3525313"/>
                <a:gd name="connsiteY5" fmla="*/ 694737 h 795054"/>
                <a:gd name="connsiteX6" fmla="*/ 0 w 3525313"/>
                <a:gd name="connsiteY6" fmla="*/ 100318 h 795054"/>
                <a:gd name="connsiteX7" fmla="*/ 100318 w 3525313"/>
                <a:gd name="connsiteY7" fmla="*/ 0 h 795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5313" h="795054">
                  <a:moveTo>
                    <a:pt x="3424995" y="0"/>
                  </a:moveTo>
                  <a:cubicBezTo>
                    <a:pt x="3480400" y="0"/>
                    <a:pt x="3525314" y="44914"/>
                    <a:pt x="3525314" y="100318"/>
                  </a:cubicBezTo>
                  <a:lnTo>
                    <a:pt x="3525314" y="694737"/>
                  </a:lnTo>
                  <a:cubicBezTo>
                    <a:pt x="3525314" y="750141"/>
                    <a:pt x="3480400" y="795055"/>
                    <a:pt x="3424995" y="795055"/>
                  </a:cubicBezTo>
                  <a:lnTo>
                    <a:pt x="100318" y="795055"/>
                  </a:lnTo>
                  <a:cubicBezTo>
                    <a:pt x="44913" y="795055"/>
                    <a:pt x="0" y="750141"/>
                    <a:pt x="0" y="694737"/>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54" name="手繪多邊形: 圖案 53">
              <a:extLst>
                <a:ext uri="{FF2B5EF4-FFF2-40B4-BE49-F238E27FC236}">
                  <a16:creationId xmlns:a16="http://schemas.microsoft.com/office/drawing/2014/main" id="{FFB703EB-DE93-ABC0-9D86-3728B8E52858}"/>
                </a:ext>
              </a:extLst>
            </p:cNvPr>
            <p:cNvSpPr/>
            <p:nvPr/>
          </p:nvSpPr>
          <p:spPr>
            <a:xfrm>
              <a:off x="3186659" y="4115233"/>
              <a:ext cx="1550249" cy="2378075"/>
            </a:xfrm>
            <a:custGeom>
              <a:avLst/>
              <a:gdLst>
                <a:gd name="connsiteX0" fmla="*/ 1449932 w 1550249"/>
                <a:gd name="connsiteY0" fmla="*/ 0 h 2378075"/>
                <a:gd name="connsiteX1" fmla="*/ 1550250 w 1550249"/>
                <a:gd name="connsiteY1" fmla="*/ 100318 h 2378075"/>
                <a:gd name="connsiteX2" fmla="*/ 1550250 w 1550249"/>
                <a:gd name="connsiteY2" fmla="*/ 2277757 h 2378075"/>
                <a:gd name="connsiteX3" fmla="*/ 1449932 w 1550249"/>
                <a:gd name="connsiteY3" fmla="*/ 2378076 h 2378075"/>
                <a:gd name="connsiteX4" fmla="*/ 100318 w 1550249"/>
                <a:gd name="connsiteY4" fmla="*/ 2378076 h 2378075"/>
                <a:gd name="connsiteX5" fmla="*/ 0 w 1550249"/>
                <a:gd name="connsiteY5" fmla="*/ 2277757 h 2378075"/>
                <a:gd name="connsiteX6" fmla="*/ 0 w 1550249"/>
                <a:gd name="connsiteY6" fmla="*/ 100318 h 2378075"/>
                <a:gd name="connsiteX7" fmla="*/ 100318 w 1550249"/>
                <a:gd name="connsiteY7" fmla="*/ 0 h 2378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249" h="2378075">
                  <a:moveTo>
                    <a:pt x="1449932" y="0"/>
                  </a:moveTo>
                  <a:cubicBezTo>
                    <a:pt x="1505336" y="0"/>
                    <a:pt x="1550250" y="44914"/>
                    <a:pt x="1550250" y="100318"/>
                  </a:cubicBezTo>
                  <a:lnTo>
                    <a:pt x="1550250" y="2277757"/>
                  </a:lnTo>
                  <a:cubicBezTo>
                    <a:pt x="1550250" y="2333162"/>
                    <a:pt x="1505336" y="2378076"/>
                    <a:pt x="1449932" y="2378076"/>
                  </a:cubicBezTo>
                  <a:lnTo>
                    <a:pt x="100318" y="2378076"/>
                  </a:lnTo>
                  <a:cubicBezTo>
                    <a:pt x="44914" y="2378076"/>
                    <a:pt x="0" y="2333162"/>
                    <a:pt x="0" y="227775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55" name="手繪多邊形: 圖案 54">
              <a:extLst>
                <a:ext uri="{FF2B5EF4-FFF2-40B4-BE49-F238E27FC236}">
                  <a16:creationId xmlns:a16="http://schemas.microsoft.com/office/drawing/2014/main" id="{1E6FC879-EEB7-EF18-0467-42885CBC49B3}"/>
                </a:ext>
              </a:extLst>
            </p:cNvPr>
            <p:cNvSpPr/>
            <p:nvPr/>
          </p:nvSpPr>
          <p:spPr>
            <a:xfrm>
              <a:off x="7982937" y="5703403"/>
              <a:ext cx="1307546" cy="1910459"/>
            </a:xfrm>
            <a:custGeom>
              <a:avLst/>
              <a:gdLst>
                <a:gd name="connsiteX0" fmla="*/ 1207229 w 1307546"/>
                <a:gd name="connsiteY0" fmla="*/ 0 h 1910459"/>
                <a:gd name="connsiteX1" fmla="*/ 1307547 w 1307546"/>
                <a:gd name="connsiteY1" fmla="*/ 100318 h 1910459"/>
                <a:gd name="connsiteX2" fmla="*/ 1307547 w 1307546"/>
                <a:gd name="connsiteY2" fmla="*/ 1810141 h 1910459"/>
                <a:gd name="connsiteX3" fmla="*/ 1207229 w 1307546"/>
                <a:gd name="connsiteY3" fmla="*/ 1910459 h 1910459"/>
                <a:gd name="connsiteX4" fmla="*/ 100318 w 1307546"/>
                <a:gd name="connsiteY4" fmla="*/ 1910459 h 1910459"/>
                <a:gd name="connsiteX5" fmla="*/ 0 w 1307546"/>
                <a:gd name="connsiteY5" fmla="*/ 1810141 h 1910459"/>
                <a:gd name="connsiteX6" fmla="*/ 0 w 1307546"/>
                <a:gd name="connsiteY6" fmla="*/ 100318 h 1910459"/>
                <a:gd name="connsiteX7" fmla="*/ 100318 w 1307546"/>
                <a:gd name="connsiteY7" fmla="*/ 0 h 191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7546" h="1910459">
                  <a:moveTo>
                    <a:pt x="1207229" y="0"/>
                  </a:moveTo>
                  <a:cubicBezTo>
                    <a:pt x="1262633" y="0"/>
                    <a:pt x="1307547" y="44914"/>
                    <a:pt x="1307547" y="100318"/>
                  </a:cubicBezTo>
                  <a:lnTo>
                    <a:pt x="1307547" y="1810141"/>
                  </a:lnTo>
                  <a:cubicBezTo>
                    <a:pt x="1307547" y="1865545"/>
                    <a:pt x="1262633" y="1910459"/>
                    <a:pt x="1207229" y="1910459"/>
                  </a:cubicBezTo>
                  <a:lnTo>
                    <a:pt x="100318" y="1910459"/>
                  </a:lnTo>
                  <a:cubicBezTo>
                    <a:pt x="44913" y="1910459"/>
                    <a:pt x="0" y="1865545"/>
                    <a:pt x="0" y="1810141"/>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56" name="手繪多邊形: 圖案 55">
              <a:extLst>
                <a:ext uri="{FF2B5EF4-FFF2-40B4-BE49-F238E27FC236}">
                  <a16:creationId xmlns:a16="http://schemas.microsoft.com/office/drawing/2014/main" id="{11CE2949-4361-602F-B096-5A721DCB4188}"/>
                </a:ext>
              </a:extLst>
            </p:cNvPr>
            <p:cNvSpPr/>
            <p:nvPr/>
          </p:nvSpPr>
          <p:spPr>
            <a:xfrm>
              <a:off x="-683414" y="6591352"/>
              <a:ext cx="2035722" cy="1922497"/>
            </a:xfrm>
            <a:custGeom>
              <a:avLst/>
              <a:gdLst>
                <a:gd name="connsiteX0" fmla="*/ 1907650 w 2035722"/>
                <a:gd name="connsiteY0" fmla="*/ 0 h 1922497"/>
                <a:gd name="connsiteX1" fmla="*/ 2035723 w 2035722"/>
                <a:gd name="connsiteY1" fmla="*/ 128073 h 1922497"/>
                <a:gd name="connsiteX2" fmla="*/ 2035723 w 2035722"/>
                <a:gd name="connsiteY2" fmla="*/ 1794424 h 1922497"/>
                <a:gd name="connsiteX3" fmla="*/ 1907650 w 2035722"/>
                <a:gd name="connsiteY3" fmla="*/ 1922497 h 1922497"/>
                <a:gd name="connsiteX4" fmla="*/ 128073 w 2035722"/>
                <a:gd name="connsiteY4" fmla="*/ 1922497 h 1922497"/>
                <a:gd name="connsiteX5" fmla="*/ 0 w 2035722"/>
                <a:gd name="connsiteY5" fmla="*/ 1794424 h 1922497"/>
                <a:gd name="connsiteX6" fmla="*/ 0 w 2035722"/>
                <a:gd name="connsiteY6" fmla="*/ 128073 h 1922497"/>
                <a:gd name="connsiteX7" fmla="*/ 128073 w 2035722"/>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5722" h="1922497">
                  <a:moveTo>
                    <a:pt x="1907650" y="0"/>
                  </a:moveTo>
                  <a:cubicBezTo>
                    <a:pt x="1978383" y="0"/>
                    <a:pt x="2035723" y="57340"/>
                    <a:pt x="2035723" y="128073"/>
                  </a:cubicBezTo>
                  <a:lnTo>
                    <a:pt x="2035723" y="1794424"/>
                  </a:lnTo>
                  <a:cubicBezTo>
                    <a:pt x="2035723" y="1865157"/>
                    <a:pt x="1978383" y="1922497"/>
                    <a:pt x="1907650" y="1922497"/>
                  </a:cubicBezTo>
                  <a:lnTo>
                    <a:pt x="128073" y="1922497"/>
                  </a:lnTo>
                  <a:cubicBezTo>
                    <a:pt x="57340" y="1922497"/>
                    <a:pt x="0" y="1865157"/>
                    <a:pt x="0" y="1794424"/>
                  </a:cubicBezTo>
                  <a:lnTo>
                    <a:pt x="0" y="128073"/>
                  </a:lnTo>
                  <a:cubicBezTo>
                    <a:pt x="0" y="57340"/>
                    <a:pt x="57340" y="0"/>
                    <a:pt x="128073"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57" name="手繪多邊形: 圖案 56">
              <a:extLst>
                <a:ext uri="{FF2B5EF4-FFF2-40B4-BE49-F238E27FC236}">
                  <a16:creationId xmlns:a16="http://schemas.microsoft.com/office/drawing/2014/main" id="{8B75BEDF-A6B5-3F09-1BF6-BBBB48B0EBB4}"/>
                </a:ext>
              </a:extLst>
            </p:cNvPr>
            <p:cNvSpPr/>
            <p:nvPr/>
          </p:nvSpPr>
          <p:spPr>
            <a:xfrm>
              <a:off x="1477572" y="6591352"/>
              <a:ext cx="1591380" cy="1922497"/>
            </a:xfrm>
            <a:custGeom>
              <a:avLst/>
              <a:gdLst>
                <a:gd name="connsiteX0" fmla="*/ 1491062 w 1591380"/>
                <a:gd name="connsiteY0" fmla="*/ 0 h 1922497"/>
                <a:gd name="connsiteX1" fmla="*/ 1591380 w 1591380"/>
                <a:gd name="connsiteY1" fmla="*/ 100318 h 1922497"/>
                <a:gd name="connsiteX2" fmla="*/ 1591380 w 1591380"/>
                <a:gd name="connsiteY2" fmla="*/ 1822179 h 1922497"/>
                <a:gd name="connsiteX3" fmla="*/ 1491062 w 1591380"/>
                <a:gd name="connsiteY3" fmla="*/ 1922497 h 1922497"/>
                <a:gd name="connsiteX4" fmla="*/ 100318 w 1591380"/>
                <a:gd name="connsiteY4" fmla="*/ 1922497 h 1922497"/>
                <a:gd name="connsiteX5" fmla="*/ 0 w 1591380"/>
                <a:gd name="connsiteY5" fmla="*/ 1822179 h 1922497"/>
                <a:gd name="connsiteX6" fmla="*/ 0 w 1591380"/>
                <a:gd name="connsiteY6" fmla="*/ 100318 h 1922497"/>
                <a:gd name="connsiteX7" fmla="*/ 100318 w 1591380"/>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1380" h="1922497">
                  <a:moveTo>
                    <a:pt x="1491062" y="0"/>
                  </a:moveTo>
                  <a:cubicBezTo>
                    <a:pt x="1546467" y="0"/>
                    <a:pt x="1591380" y="44914"/>
                    <a:pt x="1591380" y="100318"/>
                  </a:cubicBezTo>
                  <a:lnTo>
                    <a:pt x="1591380" y="1822179"/>
                  </a:lnTo>
                  <a:cubicBezTo>
                    <a:pt x="1591380" y="1877584"/>
                    <a:pt x="1546467" y="1922497"/>
                    <a:pt x="1491062"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58" name="手繪多邊形: 圖案 57">
              <a:extLst>
                <a:ext uri="{FF2B5EF4-FFF2-40B4-BE49-F238E27FC236}">
                  <a16:creationId xmlns:a16="http://schemas.microsoft.com/office/drawing/2014/main" id="{6AD78E78-AE99-CBF7-28F5-DAC675DC5130}"/>
                </a:ext>
              </a:extLst>
            </p:cNvPr>
            <p:cNvSpPr/>
            <p:nvPr/>
          </p:nvSpPr>
          <p:spPr>
            <a:xfrm>
              <a:off x="9400098" y="5703403"/>
              <a:ext cx="2108152" cy="1910459"/>
            </a:xfrm>
            <a:custGeom>
              <a:avLst/>
              <a:gdLst>
                <a:gd name="connsiteX0" fmla="*/ 2007834 w 2108152"/>
                <a:gd name="connsiteY0" fmla="*/ 0 h 1910459"/>
                <a:gd name="connsiteX1" fmla="*/ 2108152 w 2108152"/>
                <a:gd name="connsiteY1" fmla="*/ 100318 h 1910459"/>
                <a:gd name="connsiteX2" fmla="*/ 2108152 w 2108152"/>
                <a:gd name="connsiteY2" fmla="*/ 1810141 h 1910459"/>
                <a:gd name="connsiteX3" fmla="*/ 2007834 w 2108152"/>
                <a:gd name="connsiteY3" fmla="*/ 1910459 h 1910459"/>
                <a:gd name="connsiteX4" fmla="*/ 100318 w 2108152"/>
                <a:gd name="connsiteY4" fmla="*/ 1910459 h 1910459"/>
                <a:gd name="connsiteX5" fmla="*/ 0 w 2108152"/>
                <a:gd name="connsiteY5" fmla="*/ 1810141 h 1910459"/>
                <a:gd name="connsiteX6" fmla="*/ 0 w 2108152"/>
                <a:gd name="connsiteY6" fmla="*/ 100318 h 1910459"/>
                <a:gd name="connsiteX7" fmla="*/ 100318 w 2108152"/>
                <a:gd name="connsiteY7" fmla="*/ 0 h 191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152" h="1910459">
                  <a:moveTo>
                    <a:pt x="2007834" y="0"/>
                  </a:moveTo>
                  <a:cubicBezTo>
                    <a:pt x="2063239" y="0"/>
                    <a:pt x="2108152" y="44914"/>
                    <a:pt x="2108152" y="100318"/>
                  </a:cubicBezTo>
                  <a:lnTo>
                    <a:pt x="2108152" y="1810141"/>
                  </a:lnTo>
                  <a:cubicBezTo>
                    <a:pt x="2108152" y="1865545"/>
                    <a:pt x="2063239" y="1910459"/>
                    <a:pt x="2007834" y="1910459"/>
                  </a:cubicBezTo>
                  <a:lnTo>
                    <a:pt x="100318" y="1910459"/>
                  </a:lnTo>
                  <a:cubicBezTo>
                    <a:pt x="44914" y="1910459"/>
                    <a:pt x="0" y="1865545"/>
                    <a:pt x="0" y="1810141"/>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59" name="手繪多邊形: 圖案 58">
              <a:extLst>
                <a:ext uri="{FF2B5EF4-FFF2-40B4-BE49-F238E27FC236}">
                  <a16:creationId xmlns:a16="http://schemas.microsoft.com/office/drawing/2014/main" id="{3A1D9F23-C9AE-4C0E-F61A-1CF517DD4560}"/>
                </a:ext>
              </a:extLst>
            </p:cNvPr>
            <p:cNvSpPr/>
            <p:nvPr/>
          </p:nvSpPr>
          <p:spPr>
            <a:xfrm>
              <a:off x="4854683" y="4115233"/>
              <a:ext cx="3010547" cy="2378075"/>
            </a:xfrm>
            <a:custGeom>
              <a:avLst/>
              <a:gdLst>
                <a:gd name="connsiteX0" fmla="*/ 2910230 w 3010547"/>
                <a:gd name="connsiteY0" fmla="*/ 0 h 2378075"/>
                <a:gd name="connsiteX1" fmla="*/ 3010548 w 3010547"/>
                <a:gd name="connsiteY1" fmla="*/ 100318 h 2378075"/>
                <a:gd name="connsiteX2" fmla="*/ 3010548 w 3010547"/>
                <a:gd name="connsiteY2" fmla="*/ 2277757 h 2378075"/>
                <a:gd name="connsiteX3" fmla="*/ 2910230 w 3010547"/>
                <a:gd name="connsiteY3" fmla="*/ 2378076 h 2378075"/>
                <a:gd name="connsiteX4" fmla="*/ 100318 w 3010547"/>
                <a:gd name="connsiteY4" fmla="*/ 2378076 h 2378075"/>
                <a:gd name="connsiteX5" fmla="*/ 0 w 3010547"/>
                <a:gd name="connsiteY5" fmla="*/ 2277757 h 2378075"/>
                <a:gd name="connsiteX6" fmla="*/ 0 w 3010547"/>
                <a:gd name="connsiteY6" fmla="*/ 100318 h 2378075"/>
                <a:gd name="connsiteX7" fmla="*/ 100318 w 3010547"/>
                <a:gd name="connsiteY7" fmla="*/ 0 h 2378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10547" h="2378075">
                  <a:moveTo>
                    <a:pt x="2910230" y="0"/>
                  </a:moveTo>
                  <a:cubicBezTo>
                    <a:pt x="2965634" y="0"/>
                    <a:pt x="3010548" y="44914"/>
                    <a:pt x="3010548" y="100318"/>
                  </a:cubicBezTo>
                  <a:lnTo>
                    <a:pt x="3010548" y="2277757"/>
                  </a:lnTo>
                  <a:cubicBezTo>
                    <a:pt x="3010548" y="2333162"/>
                    <a:pt x="2965634" y="2378076"/>
                    <a:pt x="2910230" y="2378076"/>
                  </a:cubicBezTo>
                  <a:lnTo>
                    <a:pt x="100318" y="2378076"/>
                  </a:lnTo>
                  <a:cubicBezTo>
                    <a:pt x="44913" y="2378076"/>
                    <a:pt x="0" y="2333162"/>
                    <a:pt x="0" y="2277757"/>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0" name="手繪多邊形: 圖案 59">
              <a:extLst>
                <a:ext uri="{FF2B5EF4-FFF2-40B4-BE49-F238E27FC236}">
                  <a16:creationId xmlns:a16="http://schemas.microsoft.com/office/drawing/2014/main" id="{38AFF9E2-D6CF-4E53-3A91-ECB16D221FCA}"/>
                </a:ext>
              </a:extLst>
            </p:cNvPr>
            <p:cNvSpPr/>
            <p:nvPr/>
          </p:nvSpPr>
          <p:spPr>
            <a:xfrm>
              <a:off x="3186659" y="6591352"/>
              <a:ext cx="4678236" cy="1922497"/>
            </a:xfrm>
            <a:custGeom>
              <a:avLst/>
              <a:gdLst>
                <a:gd name="connsiteX0" fmla="*/ 4577919 w 4678236"/>
                <a:gd name="connsiteY0" fmla="*/ 0 h 1922497"/>
                <a:gd name="connsiteX1" fmla="*/ 4678238 w 4678236"/>
                <a:gd name="connsiteY1" fmla="*/ 100318 h 1922497"/>
                <a:gd name="connsiteX2" fmla="*/ 4678238 w 4678236"/>
                <a:gd name="connsiteY2" fmla="*/ 1822179 h 1922497"/>
                <a:gd name="connsiteX3" fmla="*/ 4577919 w 4678236"/>
                <a:gd name="connsiteY3" fmla="*/ 1922497 h 1922497"/>
                <a:gd name="connsiteX4" fmla="*/ 100318 w 4678236"/>
                <a:gd name="connsiteY4" fmla="*/ 1922497 h 1922497"/>
                <a:gd name="connsiteX5" fmla="*/ 0 w 4678236"/>
                <a:gd name="connsiteY5" fmla="*/ 1822179 h 1922497"/>
                <a:gd name="connsiteX6" fmla="*/ 0 w 4678236"/>
                <a:gd name="connsiteY6" fmla="*/ 100318 h 1922497"/>
                <a:gd name="connsiteX7" fmla="*/ 100318 w 4678236"/>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8236" h="1922497">
                  <a:moveTo>
                    <a:pt x="4577919" y="0"/>
                  </a:moveTo>
                  <a:cubicBezTo>
                    <a:pt x="4633324" y="0"/>
                    <a:pt x="4678238" y="44914"/>
                    <a:pt x="4678238" y="100318"/>
                  </a:cubicBezTo>
                  <a:lnTo>
                    <a:pt x="4678238" y="1822179"/>
                  </a:lnTo>
                  <a:cubicBezTo>
                    <a:pt x="4678238" y="1877584"/>
                    <a:pt x="4633324" y="1922497"/>
                    <a:pt x="4577919"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1" name="手繪多邊形: 圖案 60">
              <a:extLst>
                <a:ext uri="{FF2B5EF4-FFF2-40B4-BE49-F238E27FC236}">
                  <a16:creationId xmlns:a16="http://schemas.microsoft.com/office/drawing/2014/main" id="{FE0BB212-3747-7D27-F080-443C946D8EFE}"/>
                </a:ext>
              </a:extLst>
            </p:cNvPr>
            <p:cNvSpPr/>
            <p:nvPr/>
          </p:nvSpPr>
          <p:spPr>
            <a:xfrm>
              <a:off x="5774667" y="8619919"/>
              <a:ext cx="2090563" cy="1927914"/>
            </a:xfrm>
            <a:custGeom>
              <a:avLst/>
              <a:gdLst>
                <a:gd name="connsiteX0" fmla="*/ 1990245 w 2090563"/>
                <a:gd name="connsiteY0" fmla="*/ 0 h 1927914"/>
                <a:gd name="connsiteX1" fmla="*/ 2090563 w 2090563"/>
                <a:gd name="connsiteY1" fmla="*/ 100318 h 1927914"/>
                <a:gd name="connsiteX2" fmla="*/ 2090563 w 2090563"/>
                <a:gd name="connsiteY2" fmla="*/ 1827596 h 1927914"/>
                <a:gd name="connsiteX3" fmla="*/ 1990245 w 2090563"/>
                <a:gd name="connsiteY3" fmla="*/ 1927915 h 1927914"/>
                <a:gd name="connsiteX4" fmla="*/ 100318 w 2090563"/>
                <a:gd name="connsiteY4" fmla="*/ 1927915 h 1927914"/>
                <a:gd name="connsiteX5" fmla="*/ 0 w 2090563"/>
                <a:gd name="connsiteY5" fmla="*/ 1827596 h 1927914"/>
                <a:gd name="connsiteX6" fmla="*/ 0 w 2090563"/>
                <a:gd name="connsiteY6" fmla="*/ 100318 h 1927914"/>
                <a:gd name="connsiteX7" fmla="*/ 100318 w 2090563"/>
                <a:gd name="connsiteY7" fmla="*/ 0 h 1927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0563" h="1927914">
                  <a:moveTo>
                    <a:pt x="1990245" y="0"/>
                  </a:moveTo>
                  <a:cubicBezTo>
                    <a:pt x="2045650" y="0"/>
                    <a:pt x="2090563" y="44914"/>
                    <a:pt x="2090563" y="100318"/>
                  </a:cubicBezTo>
                  <a:lnTo>
                    <a:pt x="2090563" y="1827596"/>
                  </a:lnTo>
                  <a:cubicBezTo>
                    <a:pt x="2090563" y="1883001"/>
                    <a:pt x="2045650" y="1927915"/>
                    <a:pt x="1990245" y="1927915"/>
                  </a:cubicBezTo>
                  <a:lnTo>
                    <a:pt x="100318" y="1927915"/>
                  </a:lnTo>
                  <a:cubicBezTo>
                    <a:pt x="44913" y="1927915"/>
                    <a:pt x="0" y="1883001"/>
                    <a:pt x="0" y="1827596"/>
                  </a:cubicBezTo>
                  <a:lnTo>
                    <a:pt x="0" y="100318"/>
                  </a:lnTo>
                  <a:cubicBezTo>
                    <a:pt x="0" y="44914"/>
                    <a:pt x="44913"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2" name="手繪多邊形: 圖案 61">
              <a:extLst>
                <a:ext uri="{FF2B5EF4-FFF2-40B4-BE49-F238E27FC236}">
                  <a16:creationId xmlns:a16="http://schemas.microsoft.com/office/drawing/2014/main" id="{D8E5471B-945C-D3BA-59BD-BBD1607EF1A1}"/>
                </a:ext>
              </a:extLst>
            </p:cNvPr>
            <p:cNvSpPr/>
            <p:nvPr/>
          </p:nvSpPr>
          <p:spPr>
            <a:xfrm>
              <a:off x="10317140" y="8625336"/>
              <a:ext cx="1191110" cy="1922497"/>
            </a:xfrm>
            <a:custGeom>
              <a:avLst/>
              <a:gdLst>
                <a:gd name="connsiteX0" fmla="*/ 1090792 w 1191110"/>
                <a:gd name="connsiteY0" fmla="*/ 0 h 1922497"/>
                <a:gd name="connsiteX1" fmla="*/ 1191111 w 1191110"/>
                <a:gd name="connsiteY1" fmla="*/ 100318 h 1922497"/>
                <a:gd name="connsiteX2" fmla="*/ 1191111 w 1191110"/>
                <a:gd name="connsiteY2" fmla="*/ 1822179 h 1922497"/>
                <a:gd name="connsiteX3" fmla="*/ 1090792 w 1191110"/>
                <a:gd name="connsiteY3" fmla="*/ 1922497 h 1922497"/>
                <a:gd name="connsiteX4" fmla="*/ 100318 w 1191110"/>
                <a:gd name="connsiteY4" fmla="*/ 1922497 h 1922497"/>
                <a:gd name="connsiteX5" fmla="*/ 0 w 1191110"/>
                <a:gd name="connsiteY5" fmla="*/ 1822179 h 1922497"/>
                <a:gd name="connsiteX6" fmla="*/ 0 w 1191110"/>
                <a:gd name="connsiteY6" fmla="*/ 100318 h 1922497"/>
                <a:gd name="connsiteX7" fmla="*/ 100318 w 1191110"/>
                <a:gd name="connsiteY7" fmla="*/ 0 h 1922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1110" h="1922497">
                  <a:moveTo>
                    <a:pt x="1090792" y="0"/>
                  </a:moveTo>
                  <a:cubicBezTo>
                    <a:pt x="1146197" y="0"/>
                    <a:pt x="1191111" y="44914"/>
                    <a:pt x="1191111" y="100318"/>
                  </a:cubicBezTo>
                  <a:lnTo>
                    <a:pt x="1191111" y="1822179"/>
                  </a:lnTo>
                  <a:cubicBezTo>
                    <a:pt x="1191111" y="1877584"/>
                    <a:pt x="1146197" y="1922497"/>
                    <a:pt x="1090792" y="1922497"/>
                  </a:cubicBezTo>
                  <a:lnTo>
                    <a:pt x="100318" y="1922497"/>
                  </a:lnTo>
                  <a:cubicBezTo>
                    <a:pt x="44914" y="1922497"/>
                    <a:pt x="0" y="1877584"/>
                    <a:pt x="0" y="1822179"/>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3" name="手繪多邊形: 圖案 62">
              <a:extLst>
                <a:ext uri="{FF2B5EF4-FFF2-40B4-BE49-F238E27FC236}">
                  <a16:creationId xmlns:a16="http://schemas.microsoft.com/office/drawing/2014/main" id="{762E7CB0-13D4-93E0-1A4A-11772DCEC2EF}"/>
                </a:ext>
              </a:extLst>
            </p:cNvPr>
            <p:cNvSpPr/>
            <p:nvPr/>
          </p:nvSpPr>
          <p:spPr>
            <a:xfrm>
              <a:off x="3186659" y="8619919"/>
              <a:ext cx="2462476" cy="902194"/>
            </a:xfrm>
            <a:custGeom>
              <a:avLst/>
              <a:gdLst>
                <a:gd name="connsiteX0" fmla="*/ 2362158 w 2462476"/>
                <a:gd name="connsiteY0" fmla="*/ 0 h 902194"/>
                <a:gd name="connsiteX1" fmla="*/ 2462476 w 2462476"/>
                <a:gd name="connsiteY1" fmla="*/ 100318 h 902194"/>
                <a:gd name="connsiteX2" fmla="*/ 2462476 w 2462476"/>
                <a:gd name="connsiteY2" fmla="*/ 801877 h 902194"/>
                <a:gd name="connsiteX3" fmla="*/ 2362158 w 2462476"/>
                <a:gd name="connsiteY3" fmla="*/ 902195 h 902194"/>
                <a:gd name="connsiteX4" fmla="*/ 100318 w 2462476"/>
                <a:gd name="connsiteY4" fmla="*/ 902195 h 902194"/>
                <a:gd name="connsiteX5" fmla="*/ 0 w 2462476"/>
                <a:gd name="connsiteY5" fmla="*/ 801877 h 902194"/>
                <a:gd name="connsiteX6" fmla="*/ 0 w 2462476"/>
                <a:gd name="connsiteY6" fmla="*/ 100318 h 902194"/>
                <a:gd name="connsiteX7" fmla="*/ 100318 w 2462476"/>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62476" h="902194">
                  <a:moveTo>
                    <a:pt x="2362158" y="0"/>
                  </a:moveTo>
                  <a:cubicBezTo>
                    <a:pt x="2417563" y="0"/>
                    <a:pt x="2462476" y="44914"/>
                    <a:pt x="2462476" y="100318"/>
                  </a:cubicBezTo>
                  <a:lnTo>
                    <a:pt x="2462476" y="801877"/>
                  </a:lnTo>
                  <a:cubicBezTo>
                    <a:pt x="2462476" y="857281"/>
                    <a:pt x="2417563" y="902195"/>
                    <a:pt x="2362158"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4" name="手繪多邊形: 圖案 63">
              <a:extLst>
                <a:ext uri="{FF2B5EF4-FFF2-40B4-BE49-F238E27FC236}">
                  <a16:creationId xmlns:a16="http://schemas.microsoft.com/office/drawing/2014/main" id="{5F18E1FE-6A50-D97D-A147-94A61E8DE3D1}"/>
                </a:ext>
              </a:extLst>
            </p:cNvPr>
            <p:cNvSpPr/>
            <p:nvPr/>
          </p:nvSpPr>
          <p:spPr>
            <a:xfrm>
              <a:off x="3186659" y="9645639"/>
              <a:ext cx="2462476" cy="902194"/>
            </a:xfrm>
            <a:custGeom>
              <a:avLst/>
              <a:gdLst>
                <a:gd name="connsiteX0" fmla="*/ 2362158 w 2462476"/>
                <a:gd name="connsiteY0" fmla="*/ 0 h 902194"/>
                <a:gd name="connsiteX1" fmla="*/ 2462476 w 2462476"/>
                <a:gd name="connsiteY1" fmla="*/ 100318 h 902194"/>
                <a:gd name="connsiteX2" fmla="*/ 2462476 w 2462476"/>
                <a:gd name="connsiteY2" fmla="*/ 801877 h 902194"/>
                <a:gd name="connsiteX3" fmla="*/ 2362158 w 2462476"/>
                <a:gd name="connsiteY3" fmla="*/ 902195 h 902194"/>
                <a:gd name="connsiteX4" fmla="*/ 100318 w 2462476"/>
                <a:gd name="connsiteY4" fmla="*/ 902195 h 902194"/>
                <a:gd name="connsiteX5" fmla="*/ 0 w 2462476"/>
                <a:gd name="connsiteY5" fmla="*/ 801877 h 902194"/>
                <a:gd name="connsiteX6" fmla="*/ 0 w 2462476"/>
                <a:gd name="connsiteY6" fmla="*/ 100318 h 902194"/>
                <a:gd name="connsiteX7" fmla="*/ 100318 w 2462476"/>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62476" h="902194">
                  <a:moveTo>
                    <a:pt x="2362158" y="0"/>
                  </a:moveTo>
                  <a:cubicBezTo>
                    <a:pt x="2417563" y="0"/>
                    <a:pt x="2462476" y="44914"/>
                    <a:pt x="2462476" y="100318"/>
                  </a:cubicBezTo>
                  <a:lnTo>
                    <a:pt x="2462476" y="801877"/>
                  </a:lnTo>
                  <a:cubicBezTo>
                    <a:pt x="2462476" y="857281"/>
                    <a:pt x="2417563" y="902195"/>
                    <a:pt x="2362158"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5" name="手繪多邊形: 圖案 64">
              <a:extLst>
                <a:ext uri="{FF2B5EF4-FFF2-40B4-BE49-F238E27FC236}">
                  <a16:creationId xmlns:a16="http://schemas.microsoft.com/office/drawing/2014/main" id="{D8412BE6-C288-7DA2-8241-EB46124DEA0D}"/>
                </a:ext>
              </a:extLst>
            </p:cNvPr>
            <p:cNvSpPr/>
            <p:nvPr/>
          </p:nvSpPr>
          <p:spPr>
            <a:xfrm>
              <a:off x="7988288" y="8619919"/>
              <a:ext cx="2200177" cy="902194"/>
            </a:xfrm>
            <a:custGeom>
              <a:avLst/>
              <a:gdLst>
                <a:gd name="connsiteX0" fmla="*/ 2099860 w 2200177"/>
                <a:gd name="connsiteY0" fmla="*/ 0 h 902194"/>
                <a:gd name="connsiteX1" fmla="*/ 2200178 w 2200177"/>
                <a:gd name="connsiteY1" fmla="*/ 100318 h 902194"/>
                <a:gd name="connsiteX2" fmla="*/ 2200178 w 2200177"/>
                <a:gd name="connsiteY2" fmla="*/ 801877 h 902194"/>
                <a:gd name="connsiteX3" fmla="*/ 2099860 w 2200177"/>
                <a:gd name="connsiteY3" fmla="*/ 902195 h 902194"/>
                <a:gd name="connsiteX4" fmla="*/ 100318 w 2200177"/>
                <a:gd name="connsiteY4" fmla="*/ 902195 h 902194"/>
                <a:gd name="connsiteX5" fmla="*/ 0 w 2200177"/>
                <a:gd name="connsiteY5" fmla="*/ 801877 h 902194"/>
                <a:gd name="connsiteX6" fmla="*/ 0 w 2200177"/>
                <a:gd name="connsiteY6" fmla="*/ 100318 h 902194"/>
                <a:gd name="connsiteX7" fmla="*/ 100318 w 2200177"/>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0177" h="902194">
                  <a:moveTo>
                    <a:pt x="2099860" y="0"/>
                  </a:moveTo>
                  <a:cubicBezTo>
                    <a:pt x="2155264" y="0"/>
                    <a:pt x="2200178" y="44914"/>
                    <a:pt x="2200178" y="100318"/>
                  </a:cubicBezTo>
                  <a:lnTo>
                    <a:pt x="2200178" y="801877"/>
                  </a:lnTo>
                  <a:cubicBezTo>
                    <a:pt x="2200178" y="857281"/>
                    <a:pt x="2155264" y="902195"/>
                    <a:pt x="2099860"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6" name="手繪多邊形: 圖案 65">
              <a:extLst>
                <a:ext uri="{FF2B5EF4-FFF2-40B4-BE49-F238E27FC236}">
                  <a16:creationId xmlns:a16="http://schemas.microsoft.com/office/drawing/2014/main" id="{8F1D206B-BE4F-C112-E7EE-C782E1F2BCDD}"/>
                </a:ext>
              </a:extLst>
            </p:cNvPr>
            <p:cNvSpPr/>
            <p:nvPr/>
          </p:nvSpPr>
          <p:spPr>
            <a:xfrm>
              <a:off x="7988288" y="9645639"/>
              <a:ext cx="2200177" cy="902194"/>
            </a:xfrm>
            <a:custGeom>
              <a:avLst/>
              <a:gdLst>
                <a:gd name="connsiteX0" fmla="*/ 2099860 w 2200177"/>
                <a:gd name="connsiteY0" fmla="*/ 0 h 902194"/>
                <a:gd name="connsiteX1" fmla="*/ 2200178 w 2200177"/>
                <a:gd name="connsiteY1" fmla="*/ 100318 h 902194"/>
                <a:gd name="connsiteX2" fmla="*/ 2200178 w 2200177"/>
                <a:gd name="connsiteY2" fmla="*/ 801877 h 902194"/>
                <a:gd name="connsiteX3" fmla="*/ 2099860 w 2200177"/>
                <a:gd name="connsiteY3" fmla="*/ 902195 h 902194"/>
                <a:gd name="connsiteX4" fmla="*/ 100318 w 2200177"/>
                <a:gd name="connsiteY4" fmla="*/ 902195 h 902194"/>
                <a:gd name="connsiteX5" fmla="*/ 0 w 2200177"/>
                <a:gd name="connsiteY5" fmla="*/ 801877 h 902194"/>
                <a:gd name="connsiteX6" fmla="*/ 0 w 2200177"/>
                <a:gd name="connsiteY6" fmla="*/ 100318 h 902194"/>
                <a:gd name="connsiteX7" fmla="*/ 100318 w 2200177"/>
                <a:gd name="connsiteY7" fmla="*/ 0 h 90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0177" h="902194">
                  <a:moveTo>
                    <a:pt x="2099860" y="0"/>
                  </a:moveTo>
                  <a:cubicBezTo>
                    <a:pt x="2155264" y="0"/>
                    <a:pt x="2200178" y="44914"/>
                    <a:pt x="2200178" y="100318"/>
                  </a:cubicBezTo>
                  <a:lnTo>
                    <a:pt x="2200178" y="801877"/>
                  </a:lnTo>
                  <a:cubicBezTo>
                    <a:pt x="2200178" y="857281"/>
                    <a:pt x="2155264" y="902195"/>
                    <a:pt x="2099860" y="902195"/>
                  </a:cubicBezTo>
                  <a:lnTo>
                    <a:pt x="100318" y="902195"/>
                  </a:lnTo>
                  <a:cubicBezTo>
                    <a:pt x="44914" y="902195"/>
                    <a:pt x="0" y="857281"/>
                    <a:pt x="0" y="80187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7" name="手繪多邊形: 圖案 66">
              <a:extLst>
                <a:ext uri="{FF2B5EF4-FFF2-40B4-BE49-F238E27FC236}">
                  <a16:creationId xmlns:a16="http://schemas.microsoft.com/office/drawing/2014/main" id="{00BFDD98-63C6-E26F-7AD7-EF3088C1A5B1}"/>
                </a:ext>
              </a:extLst>
            </p:cNvPr>
            <p:cNvSpPr/>
            <p:nvPr/>
          </p:nvSpPr>
          <p:spPr>
            <a:xfrm>
              <a:off x="-683414" y="5147506"/>
              <a:ext cx="3752367" cy="1345734"/>
            </a:xfrm>
            <a:custGeom>
              <a:avLst/>
              <a:gdLst>
                <a:gd name="connsiteX0" fmla="*/ 3652049 w 3752367"/>
                <a:gd name="connsiteY0" fmla="*/ 0 h 1345734"/>
                <a:gd name="connsiteX1" fmla="*/ 3752367 w 3752367"/>
                <a:gd name="connsiteY1" fmla="*/ 100318 h 1345734"/>
                <a:gd name="connsiteX2" fmla="*/ 3752367 w 3752367"/>
                <a:gd name="connsiteY2" fmla="*/ 1245417 h 1345734"/>
                <a:gd name="connsiteX3" fmla="*/ 3652049 w 3752367"/>
                <a:gd name="connsiteY3" fmla="*/ 1345735 h 1345734"/>
                <a:gd name="connsiteX4" fmla="*/ 100318 w 3752367"/>
                <a:gd name="connsiteY4" fmla="*/ 1345735 h 1345734"/>
                <a:gd name="connsiteX5" fmla="*/ 0 w 3752367"/>
                <a:gd name="connsiteY5" fmla="*/ 1245417 h 1345734"/>
                <a:gd name="connsiteX6" fmla="*/ 0 w 3752367"/>
                <a:gd name="connsiteY6" fmla="*/ 100318 h 1345734"/>
                <a:gd name="connsiteX7" fmla="*/ 100318 w 3752367"/>
                <a:gd name="connsiteY7" fmla="*/ 0 h 1345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1345734">
                  <a:moveTo>
                    <a:pt x="3652049" y="0"/>
                  </a:moveTo>
                  <a:cubicBezTo>
                    <a:pt x="3707454" y="0"/>
                    <a:pt x="3752367" y="44914"/>
                    <a:pt x="3752367" y="100318"/>
                  </a:cubicBezTo>
                  <a:lnTo>
                    <a:pt x="3752367" y="1245417"/>
                  </a:lnTo>
                  <a:cubicBezTo>
                    <a:pt x="3752367" y="1300821"/>
                    <a:pt x="3707454" y="1345735"/>
                    <a:pt x="3652049" y="1345735"/>
                  </a:cubicBezTo>
                  <a:lnTo>
                    <a:pt x="100318" y="1345735"/>
                  </a:lnTo>
                  <a:cubicBezTo>
                    <a:pt x="44914" y="1345735"/>
                    <a:pt x="0" y="1300821"/>
                    <a:pt x="0" y="124541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sp>
          <p:nvSpPr>
            <p:cNvPr id="68" name="手繪多邊形: 圖案 67">
              <a:extLst>
                <a:ext uri="{FF2B5EF4-FFF2-40B4-BE49-F238E27FC236}">
                  <a16:creationId xmlns:a16="http://schemas.microsoft.com/office/drawing/2014/main" id="{24CF1D37-A89E-6438-AAEC-40CE54FA788A}"/>
                </a:ext>
              </a:extLst>
            </p:cNvPr>
            <p:cNvSpPr/>
            <p:nvPr/>
          </p:nvSpPr>
          <p:spPr>
            <a:xfrm>
              <a:off x="-683414" y="8619919"/>
              <a:ext cx="3752367" cy="1933264"/>
            </a:xfrm>
            <a:custGeom>
              <a:avLst/>
              <a:gdLst>
                <a:gd name="connsiteX0" fmla="*/ 3652049 w 3752367"/>
                <a:gd name="connsiteY0" fmla="*/ 0 h 1933264"/>
                <a:gd name="connsiteX1" fmla="*/ 3752367 w 3752367"/>
                <a:gd name="connsiteY1" fmla="*/ 100318 h 1933264"/>
                <a:gd name="connsiteX2" fmla="*/ 3752367 w 3752367"/>
                <a:gd name="connsiteY2" fmla="*/ 1832947 h 1933264"/>
                <a:gd name="connsiteX3" fmla="*/ 3652049 w 3752367"/>
                <a:gd name="connsiteY3" fmla="*/ 1933265 h 1933264"/>
                <a:gd name="connsiteX4" fmla="*/ 100318 w 3752367"/>
                <a:gd name="connsiteY4" fmla="*/ 1933265 h 1933264"/>
                <a:gd name="connsiteX5" fmla="*/ 0 w 3752367"/>
                <a:gd name="connsiteY5" fmla="*/ 1832947 h 1933264"/>
                <a:gd name="connsiteX6" fmla="*/ 0 w 3752367"/>
                <a:gd name="connsiteY6" fmla="*/ 100318 h 1933264"/>
                <a:gd name="connsiteX7" fmla="*/ 100318 w 3752367"/>
                <a:gd name="connsiteY7" fmla="*/ 0 h 1933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2367" h="1933264">
                  <a:moveTo>
                    <a:pt x="3652049" y="0"/>
                  </a:moveTo>
                  <a:cubicBezTo>
                    <a:pt x="3707454" y="0"/>
                    <a:pt x="3752367" y="44914"/>
                    <a:pt x="3752367" y="100318"/>
                  </a:cubicBezTo>
                  <a:lnTo>
                    <a:pt x="3752367" y="1832947"/>
                  </a:lnTo>
                  <a:cubicBezTo>
                    <a:pt x="3752367" y="1888351"/>
                    <a:pt x="3707454" y="1933265"/>
                    <a:pt x="3652049" y="1933265"/>
                  </a:cubicBezTo>
                  <a:lnTo>
                    <a:pt x="100318" y="1933265"/>
                  </a:lnTo>
                  <a:cubicBezTo>
                    <a:pt x="44914" y="1933265"/>
                    <a:pt x="0" y="1888351"/>
                    <a:pt x="0" y="1832947"/>
                  </a:cubicBezTo>
                  <a:lnTo>
                    <a:pt x="0" y="100318"/>
                  </a:lnTo>
                  <a:cubicBezTo>
                    <a:pt x="0" y="44914"/>
                    <a:pt x="44914" y="0"/>
                    <a:pt x="100318" y="0"/>
                  </a:cubicBezTo>
                  <a:close/>
                </a:path>
              </a:pathLst>
            </a:custGeom>
            <a:solidFill>
              <a:schemeClr val="bg1"/>
            </a:solid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white"/>
                </a:solidFill>
                <a:latin typeface="Roboto"/>
                <a:ea typeface="微軟正黑體"/>
              </a:endParaRPr>
            </a:p>
          </p:txBody>
        </p:sp>
      </p:grpSp>
      <p:pic>
        <p:nvPicPr>
          <p:cNvPr id="43" name="圖形 42" hidden="1">
            <a:extLst>
              <a:ext uri="{FF2B5EF4-FFF2-40B4-BE49-F238E27FC236}">
                <a16:creationId xmlns:a16="http://schemas.microsoft.com/office/drawing/2014/main" id="{C963FF5F-6C46-908A-1749-A51DB299E717}"/>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t="41165" b="14590"/>
          <a:stretch/>
        </p:blipFill>
        <p:spPr>
          <a:xfrm>
            <a:off x="6555419" y="4364577"/>
            <a:ext cx="1396761" cy="412002"/>
          </a:xfrm>
          <a:prstGeom prst="rect">
            <a:avLst/>
          </a:prstGeom>
        </p:spPr>
      </p:pic>
      <p:sp>
        <p:nvSpPr>
          <p:cNvPr id="115" name="文字方塊 114">
            <a:extLst>
              <a:ext uri="{FF2B5EF4-FFF2-40B4-BE49-F238E27FC236}">
                <a16:creationId xmlns:a16="http://schemas.microsoft.com/office/drawing/2014/main" id="{8BBDAB19-5E9E-3349-C9AF-B6586BA0D435}"/>
              </a:ext>
            </a:extLst>
          </p:cNvPr>
          <p:cNvSpPr txBox="1"/>
          <p:nvPr/>
        </p:nvSpPr>
        <p:spPr>
          <a:xfrm>
            <a:off x="7111890" y="2913868"/>
            <a:ext cx="1607205" cy="707886"/>
          </a:xfrm>
          <a:prstGeom prst="rect">
            <a:avLst/>
          </a:prstGeom>
          <a:noFill/>
        </p:spPr>
        <p:txBody>
          <a:bodyPr wrap="square">
            <a:spAutoFit/>
          </a:bodyPr>
          <a:lstStyle/>
          <a:p>
            <a:pPr algn="ctr" defTabSz="685800"/>
            <a:r>
              <a:rPr lang="en-US" altLang="zh-TW" b="1" dirty="0" err="1">
                <a:solidFill>
                  <a:srgbClr val="80FCFF"/>
                </a:solidFill>
              </a:rPr>
              <a:t>Qsirch</a:t>
            </a:r>
            <a:r>
              <a:rPr lang="en-US" altLang="zh-TW" b="1" dirty="0">
                <a:solidFill>
                  <a:schemeClr val="accent6"/>
                </a:solidFill>
              </a:rPr>
              <a:t> </a:t>
            </a:r>
            <a:r>
              <a:rPr lang="zh-TW" altLang="en-US" sz="1200" b="1" dirty="0">
                <a:solidFill>
                  <a:schemeClr val="accent6"/>
                </a:solidFill>
              </a:rPr>
              <a:t>新 </a:t>
            </a:r>
            <a:r>
              <a:rPr lang="en-US" altLang="zh-TW" sz="1200" b="1" dirty="0">
                <a:solidFill>
                  <a:schemeClr val="accent6"/>
                </a:solidFill>
              </a:rPr>
              <a:t>AI OCR </a:t>
            </a:r>
            <a:r>
              <a:rPr lang="zh-TW" altLang="en-US" sz="1200" b="1" dirty="0">
                <a:solidFill>
                  <a:schemeClr val="accent6"/>
                </a:solidFill>
              </a:rPr>
              <a:t>文字偵測支援</a:t>
            </a:r>
          </a:p>
          <a:p>
            <a:pPr algn="ctr" defTabSz="685800"/>
            <a:endParaRPr lang="zh-TW" altLang="en-US" b="1" dirty="0">
              <a:solidFill>
                <a:schemeClr val="accent6"/>
              </a:solidFill>
            </a:endParaRPr>
          </a:p>
        </p:txBody>
      </p:sp>
      <p:sp>
        <p:nvSpPr>
          <p:cNvPr id="119" name="文字方塊 118">
            <a:extLst>
              <a:ext uri="{FF2B5EF4-FFF2-40B4-BE49-F238E27FC236}">
                <a16:creationId xmlns:a16="http://schemas.microsoft.com/office/drawing/2014/main" id="{E8EF4812-8F91-CDD5-7478-025F01EEFCDF}"/>
              </a:ext>
            </a:extLst>
          </p:cNvPr>
          <p:cNvSpPr txBox="1"/>
          <p:nvPr/>
        </p:nvSpPr>
        <p:spPr>
          <a:xfrm>
            <a:off x="3852981" y="3717198"/>
            <a:ext cx="828907" cy="253916"/>
          </a:xfrm>
          <a:prstGeom prst="rect">
            <a:avLst/>
          </a:prstGeom>
          <a:noFill/>
        </p:spPr>
        <p:txBody>
          <a:bodyPr wrap="square">
            <a:spAutoFit/>
          </a:bodyPr>
          <a:lstStyle/>
          <a:p>
            <a:pPr defTabSz="685800"/>
            <a:r>
              <a:rPr lang="zh-TW" altLang="en-US" sz="1050" b="1" dirty="0">
                <a:solidFill>
                  <a:schemeClr val="accent6"/>
                </a:solidFill>
              </a:rPr>
              <a:t>記憶體</a:t>
            </a:r>
            <a:endParaRPr lang="zh-TW" altLang="en-US" sz="1050" dirty="0">
              <a:solidFill>
                <a:schemeClr val="accent6"/>
              </a:solidFill>
            </a:endParaRPr>
          </a:p>
        </p:txBody>
      </p:sp>
      <p:sp>
        <p:nvSpPr>
          <p:cNvPr id="120" name="矩形: 圓角 119">
            <a:extLst>
              <a:ext uri="{FF2B5EF4-FFF2-40B4-BE49-F238E27FC236}">
                <a16:creationId xmlns:a16="http://schemas.microsoft.com/office/drawing/2014/main" id="{C2B5B7C4-ACE7-C48D-3312-DFE46F1C2C15}"/>
              </a:ext>
            </a:extLst>
          </p:cNvPr>
          <p:cNvSpPr/>
          <p:nvPr/>
        </p:nvSpPr>
        <p:spPr>
          <a:xfrm>
            <a:off x="6439913" y="1377423"/>
            <a:ext cx="1174224" cy="1410386"/>
          </a:xfrm>
          <a:prstGeom prst="roundRect">
            <a:avLst>
              <a:gd name="adj" fmla="val 14193"/>
            </a:avLst>
          </a:prstGeom>
          <a:solidFill>
            <a:srgbClr val="00B0F0"/>
          </a:solidFill>
          <a:ln>
            <a:noFill/>
          </a:ln>
          <a:effectLst>
            <a:outerShdw blurRad="228600" dist="88900" dir="8100000" algn="tr" rotWithShape="0">
              <a:prstClr val="black">
                <a:alpha val="30000"/>
              </a:prstClr>
            </a:outerShdw>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TW" altLang="en-US" sz="1050">
              <a:solidFill>
                <a:prstClr val="black"/>
              </a:solidFill>
              <a:latin typeface="Roboto"/>
              <a:ea typeface="微軟正黑體"/>
            </a:endParaRPr>
          </a:p>
        </p:txBody>
      </p:sp>
      <p:pic>
        <p:nvPicPr>
          <p:cNvPr id="126" name="圖片 125">
            <a:extLst>
              <a:ext uri="{FF2B5EF4-FFF2-40B4-BE49-F238E27FC236}">
                <a16:creationId xmlns:a16="http://schemas.microsoft.com/office/drawing/2014/main" id="{972F3E42-2D58-EA10-6A95-E1ECDE67AA1A}"/>
              </a:ext>
            </a:extLst>
          </p:cNvPr>
          <p:cNvPicPr>
            <a:picLocks noChangeAspect="1"/>
          </p:cNvPicPr>
          <p:nvPr/>
        </p:nvPicPr>
        <p:blipFill rotWithShape="1">
          <a:blip r:embed="rId7" cstate="hqprint">
            <a:extLst>
              <a:ext uri="{28A0092B-C50C-407E-A947-70E740481C1C}">
                <a14:useLocalDpi xmlns:a14="http://schemas.microsoft.com/office/drawing/2010/main" val="0"/>
              </a:ext>
            </a:extLst>
          </a:blip>
          <a:srcRect r="76270"/>
          <a:stretch/>
        </p:blipFill>
        <p:spPr>
          <a:xfrm>
            <a:off x="6613709" y="497693"/>
            <a:ext cx="509544" cy="463810"/>
          </a:xfrm>
          <a:prstGeom prst="rect">
            <a:avLst/>
          </a:prstGeom>
          <a:effectLst>
            <a:outerShdw blurRad="292100" dist="152400" dir="8100000" algn="tr" rotWithShape="0">
              <a:prstClr val="black">
                <a:alpha val="40000"/>
              </a:prstClr>
            </a:outerShdw>
          </a:effectLst>
        </p:spPr>
      </p:pic>
      <p:sp>
        <p:nvSpPr>
          <p:cNvPr id="91" name="文字方塊 90">
            <a:extLst>
              <a:ext uri="{FF2B5EF4-FFF2-40B4-BE49-F238E27FC236}">
                <a16:creationId xmlns:a16="http://schemas.microsoft.com/office/drawing/2014/main" id="{F4900421-C149-F331-9B31-EDC74945A52C}"/>
              </a:ext>
            </a:extLst>
          </p:cNvPr>
          <p:cNvSpPr txBox="1"/>
          <p:nvPr/>
        </p:nvSpPr>
        <p:spPr>
          <a:xfrm>
            <a:off x="2995146" y="2492926"/>
            <a:ext cx="1901532" cy="530915"/>
          </a:xfrm>
          <a:prstGeom prst="rect">
            <a:avLst/>
          </a:prstGeom>
          <a:noFill/>
        </p:spPr>
        <p:txBody>
          <a:bodyPr wrap="square" lIns="68580" tIns="34290" rIns="68580" bIns="34290" anchor="t">
            <a:spAutoFit/>
          </a:bodyPr>
          <a:lstStyle/>
          <a:p>
            <a:pPr algn="ctr" defTabSz="685800"/>
            <a:r>
              <a:rPr lang="en-US" altLang="zh-TW" sz="3000" b="1" dirty="0">
                <a:solidFill>
                  <a:srgbClr val="091211"/>
                </a:solidFill>
                <a:ea typeface="微軟正黑體"/>
              </a:rPr>
              <a:t>TS-AI642</a:t>
            </a:r>
          </a:p>
        </p:txBody>
      </p:sp>
      <p:sp>
        <p:nvSpPr>
          <p:cNvPr id="15" name="文字方塊 14">
            <a:extLst>
              <a:ext uri="{FF2B5EF4-FFF2-40B4-BE49-F238E27FC236}">
                <a16:creationId xmlns:a16="http://schemas.microsoft.com/office/drawing/2014/main" id="{91957B47-F2C4-A77E-F011-5F0132552556}"/>
              </a:ext>
            </a:extLst>
          </p:cNvPr>
          <p:cNvSpPr txBox="1"/>
          <p:nvPr/>
        </p:nvSpPr>
        <p:spPr>
          <a:xfrm>
            <a:off x="181071" y="4348087"/>
            <a:ext cx="2727321" cy="553998"/>
          </a:xfrm>
          <a:prstGeom prst="rect">
            <a:avLst/>
          </a:prstGeom>
          <a:noFill/>
        </p:spPr>
        <p:txBody>
          <a:bodyPr wrap="square" rtlCol="0">
            <a:spAutoFit/>
          </a:bodyPr>
          <a:lstStyle/>
          <a:p>
            <a:pPr algn="ctr" defTabSz="685800"/>
            <a:r>
              <a:rPr lang="zh-TW" altLang="en-US" sz="1500" b="1" dirty="0">
                <a:solidFill>
                  <a:schemeClr val="accent6"/>
                </a:solidFill>
              </a:rPr>
              <a:t>內建 </a:t>
            </a:r>
            <a:r>
              <a:rPr lang="en-US" altLang="zh-TW" sz="1500" b="1" dirty="0">
                <a:solidFill>
                  <a:schemeClr val="accent6"/>
                </a:solidFill>
              </a:rPr>
              <a:t>1 x 2.5GbE</a:t>
            </a:r>
          </a:p>
          <a:p>
            <a:pPr algn="ctr" defTabSz="685800"/>
            <a:r>
              <a:rPr lang="en-US" altLang="zh-TW" sz="1500" b="1" dirty="0">
                <a:solidFill>
                  <a:schemeClr val="accent6"/>
                </a:solidFill>
              </a:rPr>
              <a:t>   </a:t>
            </a:r>
            <a:r>
              <a:rPr lang="zh-TW" altLang="en-US" sz="1500" b="1" dirty="0">
                <a:solidFill>
                  <a:schemeClr val="accent6"/>
                </a:solidFill>
              </a:rPr>
              <a:t> </a:t>
            </a:r>
            <a:r>
              <a:rPr lang="en-US" altLang="zh-TW" sz="1500" b="1" dirty="0">
                <a:solidFill>
                  <a:schemeClr val="accent6"/>
                </a:solidFill>
              </a:rPr>
              <a:t> 2 x 1GbE</a:t>
            </a:r>
            <a:endParaRPr lang="zh-TW" altLang="en-US" sz="1500" b="1" dirty="0">
              <a:solidFill>
                <a:schemeClr val="accent6"/>
              </a:solidFill>
            </a:endParaRPr>
          </a:p>
        </p:txBody>
      </p:sp>
      <p:sp>
        <p:nvSpPr>
          <p:cNvPr id="69" name="矩形: 圓角 68">
            <a:extLst>
              <a:ext uri="{FF2B5EF4-FFF2-40B4-BE49-F238E27FC236}">
                <a16:creationId xmlns:a16="http://schemas.microsoft.com/office/drawing/2014/main" id="{9BAE4074-7C40-ECA9-82DD-9AF08E08073C}"/>
              </a:ext>
            </a:extLst>
          </p:cNvPr>
          <p:cNvSpPr/>
          <p:nvPr/>
        </p:nvSpPr>
        <p:spPr>
          <a:xfrm>
            <a:off x="7753104" y="1308399"/>
            <a:ext cx="1138535" cy="795617"/>
          </a:xfrm>
          <a:prstGeom prst="roundRect">
            <a:avLst>
              <a:gd name="adj" fmla="val 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r>
              <a:rPr lang="zh-TW" altLang="en-US" sz="1050" b="1" dirty="0">
                <a:solidFill>
                  <a:schemeClr val="accent6"/>
                </a:solidFill>
              </a:rPr>
              <a:t>節能環保，運作中僅需 </a:t>
            </a:r>
            <a:r>
              <a:rPr lang="en-US" altLang="zh-TW" sz="1050" b="1" dirty="0">
                <a:solidFill>
                  <a:schemeClr val="accent6"/>
                </a:solidFill>
              </a:rPr>
              <a:t>33W</a:t>
            </a:r>
            <a:endParaRPr lang="zh-TW" altLang="en-US" sz="1050" b="1" dirty="0">
              <a:solidFill>
                <a:schemeClr val="accent6"/>
              </a:solidFill>
            </a:endParaRPr>
          </a:p>
        </p:txBody>
      </p:sp>
      <p:sp>
        <p:nvSpPr>
          <p:cNvPr id="100" name="文字方塊 99">
            <a:extLst>
              <a:ext uri="{FF2B5EF4-FFF2-40B4-BE49-F238E27FC236}">
                <a16:creationId xmlns:a16="http://schemas.microsoft.com/office/drawing/2014/main" id="{D0AF7CC8-08F2-ACA4-C61E-F64896C1BFD0}"/>
              </a:ext>
            </a:extLst>
          </p:cNvPr>
          <p:cNvSpPr txBox="1"/>
          <p:nvPr/>
        </p:nvSpPr>
        <p:spPr>
          <a:xfrm>
            <a:off x="4924111" y="3651516"/>
            <a:ext cx="1354581" cy="615553"/>
          </a:xfrm>
          <a:prstGeom prst="rect">
            <a:avLst/>
          </a:prstGeom>
          <a:noFill/>
        </p:spPr>
        <p:txBody>
          <a:bodyPr wrap="square" rtlCol="0">
            <a:spAutoFit/>
          </a:bodyPr>
          <a:lstStyle/>
          <a:p>
            <a:pPr algn="ctr" defTabSz="685800"/>
            <a:r>
              <a:rPr lang="en-US" altLang="zh-TW" sz="1600" b="1" dirty="0" err="1">
                <a:solidFill>
                  <a:srgbClr val="80FCFF"/>
                </a:solidFill>
              </a:rPr>
              <a:t>QuMagie</a:t>
            </a:r>
            <a:br>
              <a:rPr lang="en-US" altLang="zh-TW" sz="1600" b="1" dirty="0">
                <a:solidFill>
                  <a:srgbClr val="80FCFF"/>
                </a:solidFill>
              </a:rPr>
            </a:br>
            <a:r>
              <a:rPr lang="zh-TW" altLang="en-US" sz="1100" b="1" dirty="0">
                <a:solidFill>
                  <a:schemeClr val="accent6"/>
                </a:solidFill>
              </a:rPr>
              <a:t>人臉辨識</a:t>
            </a:r>
            <a:r>
              <a:rPr lang="en-US" altLang="zh-TW" sz="1800" b="1" dirty="0">
                <a:solidFill>
                  <a:schemeClr val="accent6"/>
                </a:solidFill>
              </a:rPr>
              <a:t>3</a:t>
            </a:r>
            <a:r>
              <a:rPr lang="zh-TW" altLang="en-US" sz="1100" b="1" dirty="0">
                <a:solidFill>
                  <a:schemeClr val="accent6"/>
                </a:solidFill>
              </a:rPr>
              <a:t>倍速</a:t>
            </a:r>
            <a:endParaRPr lang="zh-TW" altLang="en-US" sz="1600" b="1" dirty="0">
              <a:solidFill>
                <a:schemeClr val="accent6"/>
              </a:solidFill>
            </a:endParaRPr>
          </a:p>
        </p:txBody>
      </p:sp>
      <p:pic>
        <p:nvPicPr>
          <p:cNvPr id="2" name="圖片 1" descr="一張含有 文字, 電子產品, 電腦 的圖片&#10;&#10;自動產生的描述">
            <a:extLst>
              <a:ext uri="{FF2B5EF4-FFF2-40B4-BE49-F238E27FC236}">
                <a16:creationId xmlns:a16="http://schemas.microsoft.com/office/drawing/2014/main" id="{0305FF40-9737-31B1-9CAE-E26447053E0E}"/>
              </a:ext>
            </a:extLst>
          </p:cNvPr>
          <p:cNvPicPr>
            <a:picLocks noChangeAspect="1"/>
          </p:cNvPicPr>
          <p:nvPr/>
        </p:nvPicPr>
        <p:blipFill>
          <a:blip r:embed="rId8"/>
          <a:stretch>
            <a:fillRect/>
          </a:stretch>
        </p:blipFill>
        <p:spPr>
          <a:xfrm>
            <a:off x="4717260" y="2224374"/>
            <a:ext cx="1604842" cy="1003205"/>
          </a:xfrm>
          <a:prstGeom prst="rect">
            <a:avLst/>
          </a:prstGeom>
        </p:spPr>
      </p:pic>
      <p:sp>
        <p:nvSpPr>
          <p:cNvPr id="111" name="矩形: 圓角 110">
            <a:extLst>
              <a:ext uri="{FF2B5EF4-FFF2-40B4-BE49-F238E27FC236}">
                <a16:creationId xmlns:a16="http://schemas.microsoft.com/office/drawing/2014/main" id="{526D972C-1887-CC35-F6F8-496659CCF5F2}"/>
              </a:ext>
            </a:extLst>
          </p:cNvPr>
          <p:cNvSpPr/>
          <p:nvPr/>
        </p:nvSpPr>
        <p:spPr>
          <a:xfrm>
            <a:off x="4383019" y="1032110"/>
            <a:ext cx="641265" cy="873901"/>
          </a:xfrm>
          <a:prstGeom prst="roundRect">
            <a:avLst>
              <a:gd name="adj" fmla="val 941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a:r>
              <a:rPr lang="en-US" altLang="zh-TW" sz="4000" b="1" dirty="0">
                <a:solidFill>
                  <a:srgbClr val="80FCFF"/>
                </a:solidFill>
              </a:rPr>
              <a:t>1</a:t>
            </a:r>
            <a:endParaRPr lang="zh-TW" altLang="en-US" sz="4000" b="1" dirty="0">
              <a:solidFill>
                <a:srgbClr val="80FCFF"/>
              </a:solidFill>
            </a:endParaRPr>
          </a:p>
        </p:txBody>
      </p:sp>
      <p:sp>
        <p:nvSpPr>
          <p:cNvPr id="113" name="文字方塊 112">
            <a:extLst>
              <a:ext uri="{FF2B5EF4-FFF2-40B4-BE49-F238E27FC236}">
                <a16:creationId xmlns:a16="http://schemas.microsoft.com/office/drawing/2014/main" id="{61DA7210-D862-A2E4-214A-4E9405B02CE7}"/>
              </a:ext>
            </a:extLst>
          </p:cNvPr>
          <p:cNvSpPr txBox="1"/>
          <p:nvPr/>
        </p:nvSpPr>
        <p:spPr>
          <a:xfrm>
            <a:off x="4639325" y="1209668"/>
            <a:ext cx="1527007" cy="548032"/>
          </a:xfrm>
          <a:prstGeom prst="rect">
            <a:avLst/>
          </a:prstGeom>
          <a:noFill/>
        </p:spPr>
        <p:txBody>
          <a:bodyPr wrap="square">
            <a:spAutoFit/>
          </a:bodyPr>
          <a:lstStyle/>
          <a:p>
            <a:pPr algn="ctr" defTabSz="685800"/>
            <a:r>
              <a:rPr lang="en-US" altLang="zh-TW" sz="1200" b="1" dirty="0">
                <a:solidFill>
                  <a:schemeClr val="accent6"/>
                </a:solidFill>
              </a:rPr>
              <a:t>PCIe Gen3 x2</a:t>
            </a:r>
          </a:p>
          <a:p>
            <a:pPr algn="ctr" defTabSz="685800"/>
            <a:r>
              <a:rPr lang="zh-TW" altLang="en-US" sz="1200" b="1" dirty="0">
                <a:solidFill>
                  <a:schemeClr val="accent6"/>
                </a:solidFill>
              </a:rPr>
              <a:t>擴充槽 </a:t>
            </a:r>
          </a:p>
        </p:txBody>
      </p:sp>
      <p:pic>
        <p:nvPicPr>
          <p:cNvPr id="4" name="圖片 3" descr="一張含有 文字 的圖片&#10;&#10;自動產生的描述">
            <a:extLst>
              <a:ext uri="{FF2B5EF4-FFF2-40B4-BE49-F238E27FC236}">
                <a16:creationId xmlns:a16="http://schemas.microsoft.com/office/drawing/2014/main" id="{1BB5E8FB-5F3D-00F2-4F16-5A887537E136}"/>
              </a:ext>
            </a:extLst>
          </p:cNvPr>
          <p:cNvPicPr>
            <a:picLocks noChangeAspect="1"/>
          </p:cNvPicPr>
          <p:nvPr/>
        </p:nvPicPr>
        <p:blipFill rotWithShape="1">
          <a:blip r:embed="rId9"/>
          <a:srcRect l="10144" t="4011" r="55900" b="76831"/>
          <a:stretch/>
        </p:blipFill>
        <p:spPr>
          <a:xfrm>
            <a:off x="4383019" y="472995"/>
            <a:ext cx="1695094" cy="597829"/>
          </a:xfrm>
          <a:prstGeom prst="rect">
            <a:avLst/>
          </a:prstGeom>
        </p:spPr>
      </p:pic>
      <p:sp>
        <p:nvSpPr>
          <p:cNvPr id="6" name="矩形: 圓角 5">
            <a:extLst>
              <a:ext uri="{FF2B5EF4-FFF2-40B4-BE49-F238E27FC236}">
                <a16:creationId xmlns:a16="http://schemas.microsoft.com/office/drawing/2014/main" id="{7A3F8338-5E8E-4046-F5B7-B309C34FEC4C}"/>
              </a:ext>
            </a:extLst>
          </p:cNvPr>
          <p:cNvSpPr/>
          <p:nvPr/>
        </p:nvSpPr>
        <p:spPr>
          <a:xfrm>
            <a:off x="3050567" y="422112"/>
            <a:ext cx="992774" cy="736179"/>
          </a:xfrm>
          <a:prstGeom prst="roundRect">
            <a:avLst>
              <a:gd name="adj" fmla="val 9410"/>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a:r>
              <a:rPr lang="en-US" altLang="zh-TW" sz="4400" b="1" dirty="0">
                <a:solidFill>
                  <a:srgbClr val="80FCFF"/>
                </a:solidFill>
              </a:rPr>
              <a:t>96</a:t>
            </a:r>
            <a:endParaRPr lang="zh-TW" altLang="en-US" sz="4400" b="1" dirty="0">
              <a:solidFill>
                <a:srgbClr val="80FCFF"/>
              </a:solidFill>
            </a:endParaRPr>
          </a:p>
        </p:txBody>
      </p:sp>
      <p:pic>
        <p:nvPicPr>
          <p:cNvPr id="9" name="圖形 8">
            <a:extLst>
              <a:ext uri="{FF2B5EF4-FFF2-40B4-BE49-F238E27FC236}">
                <a16:creationId xmlns:a16="http://schemas.microsoft.com/office/drawing/2014/main" id="{2DFFEE40-3CE5-B912-4587-97D528A8E4C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725176" y="1495320"/>
            <a:ext cx="573437" cy="689053"/>
          </a:xfrm>
          <a:prstGeom prst="rect">
            <a:avLst/>
          </a:prstGeom>
        </p:spPr>
      </p:pic>
      <p:sp>
        <p:nvSpPr>
          <p:cNvPr id="10" name="Google Shape;298;p34">
            <a:extLst>
              <a:ext uri="{FF2B5EF4-FFF2-40B4-BE49-F238E27FC236}">
                <a16:creationId xmlns:a16="http://schemas.microsoft.com/office/drawing/2014/main" id="{CBF47CCD-F561-2C6B-E1DA-3167F9FCCC67}"/>
              </a:ext>
            </a:extLst>
          </p:cNvPr>
          <p:cNvSpPr txBox="1">
            <a:spLocks/>
          </p:cNvSpPr>
          <p:nvPr/>
        </p:nvSpPr>
        <p:spPr>
          <a:xfrm>
            <a:off x="6453465" y="2142855"/>
            <a:ext cx="1205233" cy="56142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ato"/>
              <a:buAutoNum type="arabicPeriod"/>
              <a:defRPr sz="12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AutoNum type="arabicPeriod"/>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AutoNum type="alphaLcPeriod"/>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AutoNum type="romanLcPeriod"/>
              <a:defRPr sz="1400" b="0" i="0" u="none" strike="noStrike" cap="none">
                <a:solidFill>
                  <a:schemeClr val="dk2"/>
                </a:solidFill>
                <a:latin typeface="Lato"/>
                <a:ea typeface="Lato"/>
                <a:cs typeface="Lato"/>
                <a:sym typeface="Lato"/>
              </a:defRPr>
            </a:lvl9pPr>
          </a:lstStyle>
          <a:p>
            <a:pPr marL="0" marR="0" lvl="0" indent="0" algn="l" defTabSz="914400" rtl="0" eaLnBrk="1" fontAlgn="auto" latinLnBrk="0" hangingPunct="1">
              <a:spcBef>
                <a:spcPts val="0"/>
              </a:spcBef>
              <a:spcAft>
                <a:spcPts val="0"/>
              </a:spcAft>
              <a:buClr>
                <a:srgbClr val="F4D088"/>
              </a:buClr>
              <a:buSzPct val="100000"/>
              <a:buFont typeface="Lato"/>
              <a:buNone/>
              <a:tabLst/>
              <a:defRPr/>
            </a:pPr>
            <a:r>
              <a:rPr kumimoji="0" lang="zh-TW" altLang="en-US" sz="1000" b="1"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內建</a:t>
            </a:r>
            <a:r>
              <a:rPr kumimoji="0" lang="en-US" altLang="zh-TW" sz="1000" b="1"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 NPU </a:t>
            </a:r>
            <a:r>
              <a:rPr kumimoji="0" lang="zh-TW" altLang="en-US" sz="1000" b="1"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提供 </a:t>
            </a:r>
            <a:r>
              <a:rPr kumimoji="0" lang="en-US" altLang="zh-TW" sz="1600" b="1"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6</a:t>
            </a:r>
            <a:r>
              <a:rPr kumimoji="0" lang="en-US" altLang="zh-TW" sz="1000" b="1"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 TOPS</a:t>
            </a:r>
            <a:r>
              <a:rPr kumimoji="0" lang="zh-TW" altLang="en-US" sz="1000" b="1"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rPr>
              <a:t> 加速算力</a:t>
            </a:r>
            <a:endParaRPr kumimoji="0" lang="en-US" altLang="zh-TW" sz="1000" b="1" i="0" u="none" strike="noStrike" kern="0" cap="none" spc="0" normalizeH="0" baseline="0" noProof="0" dirty="0">
              <a:ln>
                <a:noFill/>
              </a:ln>
              <a:solidFill>
                <a:schemeClr val="accent6"/>
              </a:solidFill>
              <a:effectLst/>
              <a:uLnTx/>
              <a:uFillTx/>
              <a:latin typeface="Arial"/>
              <a:ea typeface="微軟正黑體"/>
              <a:cs typeface="+mn-ea"/>
              <a:sym typeface="Arial" panose="020B0604020202020204" pitchFamily="34" charset="0"/>
            </a:endParaRPr>
          </a:p>
        </p:txBody>
      </p:sp>
      <p:pic>
        <p:nvPicPr>
          <p:cNvPr id="78" name="圖片 77" descr="一張含有 文字 的圖片&#10;&#10;自動產生的描述">
            <a:extLst>
              <a:ext uri="{FF2B5EF4-FFF2-40B4-BE49-F238E27FC236}">
                <a16:creationId xmlns:a16="http://schemas.microsoft.com/office/drawing/2014/main" id="{C97C0E42-70D7-4C31-7EEE-7A2766808420}"/>
              </a:ext>
            </a:extLst>
          </p:cNvPr>
          <p:cNvPicPr>
            <a:picLocks noChangeAspect="1"/>
          </p:cNvPicPr>
          <p:nvPr/>
        </p:nvPicPr>
        <p:blipFill>
          <a:blip r:embed="rId12"/>
          <a:stretch>
            <a:fillRect/>
          </a:stretch>
        </p:blipFill>
        <p:spPr>
          <a:xfrm>
            <a:off x="1506801" y="283000"/>
            <a:ext cx="1210836" cy="756773"/>
          </a:xfrm>
          <a:prstGeom prst="rect">
            <a:avLst/>
          </a:prstGeom>
        </p:spPr>
      </p:pic>
      <p:grpSp>
        <p:nvGrpSpPr>
          <p:cNvPr id="82" name="群組 81">
            <a:extLst>
              <a:ext uri="{FF2B5EF4-FFF2-40B4-BE49-F238E27FC236}">
                <a16:creationId xmlns:a16="http://schemas.microsoft.com/office/drawing/2014/main" id="{B8165FA1-20DC-BB85-28D0-116335C59D59}"/>
              </a:ext>
            </a:extLst>
          </p:cNvPr>
          <p:cNvGrpSpPr/>
          <p:nvPr/>
        </p:nvGrpSpPr>
        <p:grpSpPr>
          <a:xfrm>
            <a:off x="6697604" y="3618375"/>
            <a:ext cx="1116310" cy="787454"/>
            <a:chOff x="4548432" y="1541488"/>
            <a:chExt cx="3525351" cy="2610219"/>
          </a:xfrm>
        </p:grpSpPr>
        <p:pic>
          <p:nvPicPr>
            <p:cNvPr id="79" name="圖片 78" descr="一張含有 文字, 電子用品, 電腦 的圖片&#10;&#10;自動產生的描述">
              <a:extLst>
                <a:ext uri="{FF2B5EF4-FFF2-40B4-BE49-F238E27FC236}">
                  <a16:creationId xmlns:a16="http://schemas.microsoft.com/office/drawing/2014/main" id="{63B19783-C586-2703-04D2-E3B0817DF806}"/>
                </a:ext>
              </a:extLst>
            </p:cNvPr>
            <p:cNvPicPr>
              <a:picLocks noChangeAspect="1"/>
            </p:cNvPicPr>
            <p:nvPr/>
          </p:nvPicPr>
          <p:blipFill rotWithShape="1">
            <a:blip r:embed="rId8"/>
            <a:srcRect l="10254" t="2629" r="10232" b="3140"/>
            <a:stretch/>
          </p:blipFill>
          <p:spPr>
            <a:xfrm>
              <a:off x="4550321" y="1541488"/>
              <a:ext cx="3523462" cy="2610219"/>
            </a:xfrm>
            <a:prstGeom prst="rect">
              <a:avLst/>
            </a:prstGeom>
            <a:noFill/>
            <a:ln>
              <a:noFill/>
            </a:ln>
          </p:spPr>
        </p:pic>
        <p:pic>
          <p:nvPicPr>
            <p:cNvPr id="80" name="圖片 79" descr="一張含有 文字 的圖片&#10;&#10;自動產生的描述">
              <a:extLst>
                <a:ext uri="{FF2B5EF4-FFF2-40B4-BE49-F238E27FC236}">
                  <a16:creationId xmlns:a16="http://schemas.microsoft.com/office/drawing/2014/main" id="{65ADC31F-5579-4187-0ACC-DF8CD30780E9}"/>
                </a:ext>
              </a:extLst>
            </p:cNvPr>
            <p:cNvPicPr>
              <a:picLocks noChangeAspect="1"/>
            </p:cNvPicPr>
            <p:nvPr/>
          </p:nvPicPr>
          <p:blipFill rotWithShape="1">
            <a:blip r:embed="rId13"/>
            <a:srcRect l="58856" t="53262" r="16791" b="15728"/>
            <a:stretch/>
          </p:blipFill>
          <p:spPr>
            <a:xfrm>
              <a:off x="4548432" y="1913468"/>
              <a:ext cx="3124883" cy="2238239"/>
            </a:xfrm>
            <a:prstGeom prst="rect">
              <a:avLst/>
            </a:prstGeom>
          </p:spPr>
        </p:pic>
      </p:grpSp>
      <p:sp>
        <p:nvSpPr>
          <p:cNvPr id="81" name="文字方塊 80">
            <a:extLst>
              <a:ext uri="{FF2B5EF4-FFF2-40B4-BE49-F238E27FC236}">
                <a16:creationId xmlns:a16="http://schemas.microsoft.com/office/drawing/2014/main" id="{7E792759-78B5-700E-DD5F-E703EF4E3535}"/>
              </a:ext>
            </a:extLst>
          </p:cNvPr>
          <p:cNvSpPr txBox="1"/>
          <p:nvPr/>
        </p:nvSpPr>
        <p:spPr>
          <a:xfrm>
            <a:off x="6424763" y="4397250"/>
            <a:ext cx="1607205"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zh-TW" altLang="en-US" sz="1000" b="1" dirty="0">
                <a:solidFill>
                  <a:schemeClr val="accent6"/>
                </a:solidFill>
              </a:rPr>
              <a:t>支援</a:t>
            </a:r>
            <a:r>
              <a:rPr lang="en-US" altLang="zh-TW" sz="1000" b="1" dirty="0">
                <a:solidFill>
                  <a:schemeClr val="accent6"/>
                </a:solidFill>
              </a:rPr>
              <a:t>6</a:t>
            </a:r>
            <a:r>
              <a:rPr lang="zh-TW" altLang="en-US" sz="1000" b="1" dirty="0">
                <a:solidFill>
                  <a:schemeClr val="accent6"/>
                </a:solidFill>
              </a:rPr>
              <a:t>顆 </a:t>
            </a:r>
            <a:r>
              <a:rPr lang="en-US" altLang="zh-TW" sz="1000" b="1" dirty="0">
                <a:solidFill>
                  <a:schemeClr val="accent6"/>
                </a:solidFill>
              </a:rPr>
              <a:t>SATA</a:t>
            </a:r>
            <a:r>
              <a:rPr lang="zh-TW" altLang="en-US" sz="1000" b="1" dirty="0">
                <a:solidFill>
                  <a:schemeClr val="accent6"/>
                </a:solidFill>
              </a:rPr>
              <a:t> </a:t>
            </a:r>
            <a:r>
              <a:rPr lang="en-US" altLang="zh-TW" sz="1000" b="1" dirty="0">
                <a:solidFill>
                  <a:schemeClr val="accent6"/>
                </a:solidFill>
              </a:rPr>
              <a:t>2.5” SSD / 2.5” HDD / 3.5” HDD</a:t>
            </a:r>
            <a:endParaRPr lang="zh-TW" altLang="en-US" sz="1000" b="1" dirty="0">
              <a:solidFill>
                <a:schemeClr val="accent6"/>
              </a:solidFill>
            </a:endParaRPr>
          </a:p>
        </p:txBody>
      </p:sp>
      <p:pic>
        <p:nvPicPr>
          <p:cNvPr id="89" name="圖片 7">
            <a:extLst>
              <a:ext uri="{FF2B5EF4-FFF2-40B4-BE49-F238E27FC236}">
                <a16:creationId xmlns:a16="http://schemas.microsoft.com/office/drawing/2014/main" id="{66E3BED6-A317-EC3F-B041-01B1C1D93498}"/>
              </a:ext>
            </a:extLst>
          </p:cNvPr>
          <p:cNvPicPr>
            <a:picLocks noChangeAspect="1"/>
          </p:cNvPicPr>
          <p:nvPr/>
        </p:nvPicPr>
        <p:blipFill>
          <a:blip r:embed="rId14"/>
          <a:stretch>
            <a:fillRect/>
          </a:stretch>
        </p:blipFill>
        <p:spPr>
          <a:xfrm>
            <a:off x="6636041" y="2896325"/>
            <a:ext cx="464881" cy="464881"/>
          </a:xfrm>
          <a:prstGeom prst="rect">
            <a:avLst/>
          </a:prstGeom>
          <a:effectLst>
            <a:outerShdw blurRad="50800" dist="38100" dir="2700000" algn="tl" rotWithShape="0">
              <a:prstClr val="black">
                <a:alpha val="40000"/>
              </a:prstClr>
            </a:outerShdw>
          </a:effectLst>
        </p:spPr>
      </p:pic>
      <p:pic>
        <p:nvPicPr>
          <p:cNvPr id="90" name="圖片 89">
            <a:extLst>
              <a:ext uri="{FF2B5EF4-FFF2-40B4-BE49-F238E27FC236}">
                <a16:creationId xmlns:a16="http://schemas.microsoft.com/office/drawing/2014/main" id="{7527FCFC-92A0-9C2C-D73E-CC24CE70B44C}"/>
              </a:ext>
            </a:extLst>
          </p:cNvPr>
          <p:cNvPicPr>
            <a:picLocks noChangeAspect="1"/>
          </p:cNvPicPr>
          <p:nvPr/>
        </p:nvPicPr>
        <p:blipFill>
          <a:blip r:embed="rId15"/>
          <a:stretch>
            <a:fillRect/>
          </a:stretch>
        </p:blipFill>
        <p:spPr>
          <a:xfrm>
            <a:off x="3177786" y="4342387"/>
            <a:ext cx="443689" cy="443689"/>
          </a:xfrm>
          <a:prstGeom prst="rect">
            <a:avLst/>
          </a:prstGeom>
          <a:effectLst>
            <a:outerShdw blurRad="50800" dist="38100" dir="2700000" algn="tl" rotWithShape="0">
              <a:prstClr val="black">
                <a:alpha val="40000"/>
              </a:prstClr>
            </a:outerShdw>
          </a:effectLst>
        </p:spPr>
      </p:pic>
      <p:sp>
        <p:nvSpPr>
          <p:cNvPr id="102" name="矩形: 圓角 101">
            <a:extLst>
              <a:ext uri="{FF2B5EF4-FFF2-40B4-BE49-F238E27FC236}">
                <a16:creationId xmlns:a16="http://schemas.microsoft.com/office/drawing/2014/main" id="{0716B86E-8360-EF43-D35D-624BA6CE310B}"/>
              </a:ext>
            </a:extLst>
          </p:cNvPr>
          <p:cNvSpPr/>
          <p:nvPr/>
        </p:nvSpPr>
        <p:spPr>
          <a:xfrm>
            <a:off x="184585" y="2394667"/>
            <a:ext cx="721339" cy="558201"/>
          </a:xfrm>
          <a:prstGeom prst="roundRect">
            <a:avLst>
              <a:gd name="adj" fmla="val 9236"/>
            </a:avLst>
          </a:prstGeom>
          <a:noFill/>
          <a:ln>
            <a:noFill/>
          </a:ln>
          <a:effectLst/>
          <a:scene3d>
            <a:camera prst="orthographicFront"/>
            <a:lightRig rig="balanced" dir="t"/>
          </a:scene3d>
          <a:sp3d prstMaterial="matte">
            <a:bevelT w="171450" h="57150"/>
            <a:bevelB w="1143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zh-TW" sz="3200" b="1" dirty="0">
                <a:solidFill>
                  <a:srgbClr val="80FCFF"/>
                </a:solidFill>
                <a:latin typeface="Roboto"/>
                <a:ea typeface="微軟正黑體"/>
              </a:rPr>
              <a:t>64</a:t>
            </a:r>
            <a:r>
              <a:rPr lang="zh-TW" altLang="en-US" sz="3200" b="1" dirty="0">
                <a:solidFill>
                  <a:srgbClr val="80FCFF"/>
                </a:solidFill>
                <a:latin typeface="Roboto"/>
                <a:ea typeface="微軟正黑體"/>
              </a:rPr>
              <a:t> </a:t>
            </a:r>
            <a:endParaRPr lang="en-US" altLang="zh-TW" sz="3200" b="1" dirty="0">
              <a:solidFill>
                <a:srgbClr val="80FCFF"/>
              </a:solidFill>
              <a:latin typeface="Roboto"/>
              <a:ea typeface="微軟正黑體"/>
            </a:endParaRPr>
          </a:p>
        </p:txBody>
      </p:sp>
      <p:pic>
        <p:nvPicPr>
          <p:cNvPr id="103" name="圖片 102">
            <a:extLst>
              <a:ext uri="{FF2B5EF4-FFF2-40B4-BE49-F238E27FC236}">
                <a16:creationId xmlns:a16="http://schemas.microsoft.com/office/drawing/2014/main" id="{463EB1C6-1066-91AC-4F94-856D7E6AB5AE}"/>
              </a:ext>
            </a:extLst>
          </p:cNvPr>
          <p:cNvPicPr>
            <a:picLocks noChangeAspect="1"/>
          </p:cNvPicPr>
          <p:nvPr/>
        </p:nvPicPr>
        <p:blipFill>
          <a:blip r:embed="rId16"/>
          <a:stretch>
            <a:fillRect/>
          </a:stretch>
        </p:blipFill>
        <p:spPr>
          <a:xfrm>
            <a:off x="5343565" y="4291416"/>
            <a:ext cx="505944" cy="505944"/>
          </a:xfrm>
          <a:prstGeom prst="rect">
            <a:avLst/>
          </a:prstGeom>
        </p:spPr>
      </p:pic>
      <p:sp>
        <p:nvSpPr>
          <p:cNvPr id="5" name="加號 4">
            <a:extLst>
              <a:ext uri="{FF2B5EF4-FFF2-40B4-BE49-F238E27FC236}">
                <a16:creationId xmlns:a16="http://schemas.microsoft.com/office/drawing/2014/main" id="{F9685CAD-E77C-8F7A-AC3E-18C10BD39021}"/>
              </a:ext>
            </a:extLst>
          </p:cNvPr>
          <p:cNvSpPr/>
          <p:nvPr/>
        </p:nvSpPr>
        <p:spPr>
          <a:xfrm>
            <a:off x="1428481" y="3852676"/>
            <a:ext cx="274083" cy="254925"/>
          </a:xfrm>
          <a:prstGeom prst="mathPlus">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latin typeface="Arial" panose="020B0604020202020204" pitchFamily="34" charset="0"/>
              <a:ea typeface="微軟正黑體" panose="020B0604030504040204" pitchFamily="34" charset="-120"/>
              <a:sym typeface="Arial" panose="020B0604020202020204" pitchFamily="34" charset="0"/>
            </a:endParaRPr>
          </a:p>
        </p:txBody>
      </p:sp>
      <p:pic>
        <p:nvPicPr>
          <p:cNvPr id="48" name="圖形 47">
            <a:extLst>
              <a:ext uri="{FF2B5EF4-FFF2-40B4-BE49-F238E27FC236}">
                <a16:creationId xmlns:a16="http://schemas.microsoft.com/office/drawing/2014/main" id="{EE58477E-08F7-C3E4-48D5-ECD103DE17AB}"/>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912743" y="2233248"/>
            <a:ext cx="1007194" cy="662389"/>
          </a:xfrm>
          <a:prstGeom prst="rect">
            <a:avLst/>
          </a:prstGeom>
        </p:spPr>
      </p:pic>
      <p:pic>
        <p:nvPicPr>
          <p:cNvPr id="70" name="圖形 69">
            <a:extLst>
              <a:ext uri="{FF2B5EF4-FFF2-40B4-BE49-F238E27FC236}">
                <a16:creationId xmlns:a16="http://schemas.microsoft.com/office/drawing/2014/main" id="{0FBC4820-D1FC-3FA0-709C-BF16181A216B}"/>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7977253" y="1920652"/>
            <a:ext cx="632574" cy="732454"/>
          </a:xfrm>
          <a:prstGeom prst="rect">
            <a:avLst/>
          </a:prstGeom>
        </p:spPr>
      </p:pic>
      <p:pic>
        <p:nvPicPr>
          <p:cNvPr id="74" name="圖形 73">
            <a:extLst>
              <a:ext uri="{FF2B5EF4-FFF2-40B4-BE49-F238E27FC236}">
                <a16:creationId xmlns:a16="http://schemas.microsoft.com/office/drawing/2014/main" id="{439760CC-B646-1C43-009C-145A5D004B46}"/>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567573" y="3669203"/>
            <a:ext cx="712359" cy="521844"/>
          </a:xfrm>
          <a:prstGeom prst="rect">
            <a:avLst/>
          </a:prstGeom>
        </p:spPr>
      </p:pic>
      <p:pic>
        <p:nvPicPr>
          <p:cNvPr id="76" name="圖形 75">
            <a:extLst>
              <a:ext uri="{FF2B5EF4-FFF2-40B4-BE49-F238E27FC236}">
                <a16:creationId xmlns:a16="http://schemas.microsoft.com/office/drawing/2014/main" id="{0E5FE86D-2996-E154-0EBA-41B83245C11B}"/>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842026" y="3669202"/>
            <a:ext cx="721297" cy="520005"/>
          </a:xfrm>
          <a:prstGeom prst="rect">
            <a:avLst/>
          </a:prstGeom>
        </p:spPr>
      </p:pic>
      <p:pic>
        <p:nvPicPr>
          <p:cNvPr id="83" name="圖形 82">
            <a:extLst>
              <a:ext uri="{FF2B5EF4-FFF2-40B4-BE49-F238E27FC236}">
                <a16:creationId xmlns:a16="http://schemas.microsoft.com/office/drawing/2014/main" id="{C29E9C92-51A6-05EB-9568-70FDFA3AB4E3}"/>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8285387" y="3739358"/>
            <a:ext cx="533171" cy="207974"/>
          </a:xfrm>
          <a:prstGeom prst="rect">
            <a:avLst/>
          </a:prstGeom>
        </p:spPr>
      </p:pic>
      <p:pic>
        <p:nvPicPr>
          <p:cNvPr id="84" name="圖形 83">
            <a:extLst>
              <a:ext uri="{FF2B5EF4-FFF2-40B4-BE49-F238E27FC236}">
                <a16:creationId xmlns:a16="http://schemas.microsoft.com/office/drawing/2014/main" id="{571B5C97-FD15-7A77-8B64-8DB2D0E1E8E3}"/>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8285387" y="4088818"/>
            <a:ext cx="533171" cy="207974"/>
          </a:xfrm>
          <a:prstGeom prst="rect">
            <a:avLst/>
          </a:prstGeom>
        </p:spPr>
      </p:pic>
    </p:spTree>
    <p:extLst>
      <p:ext uri="{BB962C8B-B14F-4D97-AF65-F5344CB8AC3E}">
        <p14:creationId xmlns:p14="http://schemas.microsoft.com/office/powerpoint/2010/main" val="9978784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標題 4">
            <a:extLst>
              <a:ext uri="{FF2B5EF4-FFF2-40B4-BE49-F238E27FC236}">
                <a16:creationId xmlns:a16="http://schemas.microsoft.com/office/drawing/2014/main" id="{A796CC06-31B6-4B0B-BA73-D8BD6A5F7CD7}"/>
              </a:ext>
            </a:extLst>
          </p:cNvPr>
          <p:cNvSpPr>
            <a:spLocks noGrp="1"/>
          </p:cNvSpPr>
          <p:nvPr>
            <p:ph type="title" idx="4294967295"/>
          </p:nvPr>
        </p:nvSpPr>
        <p:spPr>
          <a:xfrm>
            <a:off x="4740094" y="431926"/>
            <a:ext cx="3825875" cy="1169988"/>
          </a:xfrm>
        </p:spPr>
        <p:txBody>
          <a:bodyPr lIns="91440" tIns="45720" rIns="91440" bIns="45720" anchor="ctr"/>
          <a:lstStyle/>
          <a:p>
            <a:pPr algn="ctr"/>
            <a:r>
              <a:rPr lang="zh-TW" altLang="en-US" b="1" i="0">
                <a:solidFill>
                  <a:schemeClr val="accent6"/>
                </a:solidFill>
                <a:effectLst/>
                <a:latin typeface="Roboto"/>
                <a:ea typeface="微軟正黑體"/>
              </a:rPr>
              <a:t>延長保固</a:t>
            </a:r>
            <a:r>
              <a:rPr lang="zh-TW" altLang="en-US" b="1">
                <a:solidFill>
                  <a:schemeClr val="accent6"/>
                </a:solidFill>
                <a:latin typeface="Roboto"/>
                <a:ea typeface="微軟正黑體"/>
              </a:rPr>
              <a:t>方案</a:t>
            </a:r>
            <a:r>
              <a:rPr lang="zh-TW" altLang="en-US" b="1" i="0">
                <a:solidFill>
                  <a:schemeClr val="accent6"/>
                </a:solidFill>
                <a:effectLst/>
                <a:latin typeface="Roboto"/>
                <a:ea typeface="微軟正黑體"/>
              </a:rPr>
              <a:t>，</a:t>
            </a:r>
            <a:br>
              <a:rPr lang="en-US" altLang="zh-TW" b="1" i="0" dirty="0">
                <a:effectLst/>
                <a:latin typeface="Roboto" panose="02000000000000000000" pitchFamily="2" charset="0"/>
              </a:rPr>
            </a:br>
            <a:r>
              <a:rPr lang="zh-TW" altLang="en-US" b="1" i="0">
                <a:solidFill>
                  <a:schemeClr val="accent6"/>
                </a:solidFill>
                <a:effectLst/>
                <a:latin typeface="Roboto"/>
                <a:ea typeface="微軟正黑體"/>
              </a:rPr>
              <a:t>享最高 </a:t>
            </a:r>
            <a:r>
              <a:rPr lang="en-US" altLang="zh-TW" b="1" i="0" dirty="0">
                <a:solidFill>
                  <a:schemeClr val="accent6"/>
                </a:solidFill>
                <a:effectLst/>
                <a:latin typeface="Roboto"/>
                <a:ea typeface="微軟正黑體"/>
              </a:rPr>
              <a:t>5 </a:t>
            </a:r>
            <a:r>
              <a:rPr lang="zh-TW" altLang="en-US" b="1" i="0">
                <a:solidFill>
                  <a:schemeClr val="accent6"/>
                </a:solidFill>
                <a:effectLst/>
                <a:latin typeface="Roboto"/>
                <a:ea typeface="微軟正黑體"/>
              </a:rPr>
              <a:t>年保障</a:t>
            </a:r>
            <a:endParaRPr lang="zh-TW" altLang="en-US">
              <a:solidFill>
                <a:schemeClr val="accent6"/>
              </a:solidFill>
              <a:latin typeface="Roboto"/>
              <a:ea typeface="微軟正黑體"/>
            </a:endParaRPr>
          </a:p>
        </p:txBody>
      </p:sp>
      <p:sp>
        <p:nvSpPr>
          <p:cNvPr id="2" name="文字方塊 1">
            <a:extLst>
              <a:ext uri="{FF2B5EF4-FFF2-40B4-BE49-F238E27FC236}">
                <a16:creationId xmlns:a16="http://schemas.microsoft.com/office/drawing/2014/main" id="{2DC07C66-17D9-4726-B821-9BC2869582CB}"/>
              </a:ext>
            </a:extLst>
          </p:cNvPr>
          <p:cNvSpPr txBox="1"/>
          <p:nvPr/>
        </p:nvSpPr>
        <p:spPr>
          <a:xfrm>
            <a:off x="4983481" y="1601914"/>
            <a:ext cx="3415937" cy="646331"/>
          </a:xfrm>
          <a:prstGeom prst="rect">
            <a:avLst/>
          </a:prstGeom>
          <a:noFill/>
        </p:spPr>
        <p:txBody>
          <a:bodyPr wrap="square" rtlCol="0">
            <a:spAutoFit/>
          </a:bodyPr>
          <a:lstStyle/>
          <a:p>
            <a:r>
              <a:rPr lang="en-US" altLang="zh-TW" sz="1200" b="0" i="0" dirty="0">
                <a:solidFill>
                  <a:schemeClr val="accent6"/>
                </a:solidFill>
                <a:effectLst/>
                <a:latin typeface="Roboto" panose="02000000000000000000" pitchFamily="2" charset="0"/>
              </a:rPr>
              <a:t>TS-</a:t>
            </a:r>
            <a:r>
              <a:rPr lang="en-US" altLang="zh-TW" sz="1200" dirty="0">
                <a:solidFill>
                  <a:schemeClr val="accent6"/>
                </a:solidFill>
                <a:latin typeface="Roboto" panose="02000000000000000000" pitchFamily="2" charset="0"/>
              </a:rPr>
              <a:t>AI642 </a:t>
            </a:r>
            <a:r>
              <a:rPr lang="zh-TW" altLang="en-US" sz="1200" b="0" i="0" dirty="0">
                <a:solidFill>
                  <a:schemeClr val="accent6"/>
                </a:solidFill>
                <a:effectLst/>
                <a:latin typeface="Roboto" panose="02000000000000000000" pitchFamily="2" charset="0"/>
              </a:rPr>
              <a:t>享有 </a:t>
            </a:r>
            <a:r>
              <a:rPr lang="en-US" altLang="zh-TW" sz="1200" b="0" i="0" dirty="0">
                <a:solidFill>
                  <a:schemeClr val="accent6"/>
                </a:solidFill>
                <a:effectLst/>
                <a:latin typeface="Roboto" panose="02000000000000000000" pitchFamily="2" charset="0"/>
              </a:rPr>
              <a:t>3 </a:t>
            </a:r>
            <a:r>
              <a:rPr lang="zh-TW" altLang="en-US" sz="1200" b="0" i="0" dirty="0">
                <a:solidFill>
                  <a:schemeClr val="accent6"/>
                </a:solidFill>
                <a:effectLst/>
                <a:latin typeface="Roboto" panose="02000000000000000000" pitchFamily="2" charset="0"/>
              </a:rPr>
              <a:t>年的免費產品保固。如果需要更長的保固期，您可以購買 </a:t>
            </a:r>
            <a:r>
              <a:rPr lang="en-US" altLang="zh-TW" sz="1200" b="0" i="0" dirty="0">
                <a:solidFill>
                  <a:schemeClr val="accent6"/>
                </a:solidFill>
                <a:effectLst/>
                <a:latin typeface="Roboto" panose="02000000000000000000" pitchFamily="2" charset="0"/>
              </a:rPr>
              <a:t>QNAP </a:t>
            </a:r>
            <a:r>
              <a:rPr lang="zh-TW" altLang="en-US" sz="1200" b="0" i="0" dirty="0">
                <a:solidFill>
                  <a:schemeClr val="accent6"/>
                </a:solidFill>
                <a:effectLst/>
                <a:latin typeface="Roboto" panose="02000000000000000000" pitchFamily="2" charset="0"/>
              </a:rPr>
              <a:t>延長保固服務方案，享有最高 </a:t>
            </a:r>
            <a:r>
              <a:rPr lang="en-US" altLang="zh-TW" sz="1200" b="0" i="0" dirty="0">
                <a:solidFill>
                  <a:schemeClr val="accent6"/>
                </a:solidFill>
                <a:effectLst/>
                <a:latin typeface="Roboto" panose="02000000000000000000" pitchFamily="2" charset="0"/>
              </a:rPr>
              <a:t>5 </a:t>
            </a:r>
            <a:r>
              <a:rPr lang="zh-TW" altLang="en-US" sz="1200" b="0" i="0" dirty="0">
                <a:solidFill>
                  <a:schemeClr val="accent6"/>
                </a:solidFill>
                <a:effectLst/>
                <a:latin typeface="Roboto" panose="02000000000000000000" pitchFamily="2" charset="0"/>
              </a:rPr>
              <a:t>年的產品保固期限與超值保障。</a:t>
            </a:r>
            <a:endParaRPr lang="zh-TW" altLang="en-US" sz="1200" dirty="0">
              <a:solidFill>
                <a:schemeClr val="accent6"/>
              </a:solidFill>
            </a:endParaRPr>
          </a:p>
        </p:txBody>
      </p:sp>
      <p:pic>
        <p:nvPicPr>
          <p:cNvPr id="3" name="圖形 2">
            <a:extLst>
              <a:ext uri="{FF2B5EF4-FFF2-40B4-BE49-F238E27FC236}">
                <a16:creationId xmlns:a16="http://schemas.microsoft.com/office/drawing/2014/main" id="{CB725927-1CA0-16B5-BC11-B559CDC6F91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61532" y="2468077"/>
            <a:ext cx="1861089" cy="1673207"/>
          </a:xfrm>
          <a:prstGeom prst="rect">
            <a:avLst/>
          </a:prstGeom>
        </p:spPr>
      </p:pic>
      <p:sp>
        <p:nvSpPr>
          <p:cNvPr id="4" name="文字方塊 3">
            <a:extLst>
              <a:ext uri="{FF2B5EF4-FFF2-40B4-BE49-F238E27FC236}">
                <a16:creationId xmlns:a16="http://schemas.microsoft.com/office/drawing/2014/main" id="{7D03E965-5BD0-9657-9D4E-22B187DBD520}"/>
              </a:ext>
            </a:extLst>
          </p:cNvPr>
          <p:cNvSpPr txBox="1"/>
          <p:nvPr/>
        </p:nvSpPr>
        <p:spPr>
          <a:xfrm>
            <a:off x="5052639" y="4134584"/>
            <a:ext cx="3415937" cy="646331"/>
          </a:xfrm>
          <a:prstGeom prst="rect">
            <a:avLst/>
          </a:prstGeom>
          <a:noFill/>
        </p:spPr>
        <p:txBody>
          <a:bodyPr wrap="square" rtlCol="0">
            <a:spAutoFit/>
          </a:bodyPr>
          <a:lstStyle/>
          <a:p>
            <a:r>
              <a:rPr lang="zh-TW" altLang="en-US" sz="1200" b="0" i="0" dirty="0">
                <a:solidFill>
                  <a:schemeClr val="accent6"/>
                </a:solidFill>
                <a:effectLst/>
                <a:latin typeface="Roboto" panose="02000000000000000000" pitchFamily="2" charset="0"/>
              </a:rPr>
              <a:t>選購延長保固料號</a:t>
            </a:r>
            <a:endParaRPr lang="en-US" altLang="zh-TW" sz="1200" b="0" i="0" dirty="0">
              <a:solidFill>
                <a:schemeClr val="accent6"/>
              </a:solidFill>
              <a:effectLst/>
              <a:latin typeface="Roboto" panose="02000000000000000000" pitchFamily="2" charset="0"/>
            </a:endParaRPr>
          </a:p>
          <a:p>
            <a:r>
              <a:rPr lang="en-US" altLang="zh-TW" sz="1200" b="0" i="0" dirty="0">
                <a:solidFill>
                  <a:schemeClr val="accent6"/>
                </a:solidFill>
                <a:effectLst/>
                <a:latin typeface="Roboto" panose="02000000000000000000" pitchFamily="2" charset="0"/>
              </a:rPr>
              <a:t>LIC-NAS-EXTW-ORANGE-2Y</a:t>
            </a:r>
            <a:r>
              <a:rPr lang="zh-TW" altLang="en-US" sz="1200" b="0" i="0" dirty="0">
                <a:solidFill>
                  <a:schemeClr val="accent6"/>
                </a:solidFill>
                <a:effectLst/>
                <a:latin typeface="Roboto" panose="02000000000000000000" pitchFamily="2" charset="0"/>
              </a:rPr>
              <a:t>（實體</a:t>
            </a:r>
            <a:r>
              <a:rPr lang="zh-TW" altLang="en-US" sz="1200" dirty="0">
                <a:solidFill>
                  <a:schemeClr val="accent6"/>
                </a:solidFill>
                <a:latin typeface="Roboto" panose="02000000000000000000" pitchFamily="2" charset="0"/>
              </a:rPr>
              <a:t>包</a:t>
            </a:r>
            <a:r>
              <a:rPr lang="zh-TW" altLang="en-US" sz="1200" b="0" i="0" dirty="0">
                <a:solidFill>
                  <a:schemeClr val="accent6"/>
                </a:solidFill>
                <a:effectLst/>
                <a:latin typeface="Roboto" panose="02000000000000000000" pitchFamily="2" charset="0"/>
              </a:rPr>
              <a:t>）</a:t>
            </a:r>
            <a:br>
              <a:rPr lang="en-US" altLang="zh-TW" sz="1200" b="0" i="0" dirty="0">
                <a:solidFill>
                  <a:schemeClr val="accent6"/>
                </a:solidFill>
                <a:effectLst/>
                <a:latin typeface="Roboto" panose="02000000000000000000" pitchFamily="2" charset="0"/>
              </a:rPr>
            </a:br>
            <a:r>
              <a:rPr lang="en-US" altLang="zh-TW" sz="1200" b="0" i="0" dirty="0">
                <a:solidFill>
                  <a:schemeClr val="accent6"/>
                </a:solidFill>
                <a:effectLst/>
                <a:latin typeface="Roboto" panose="02000000000000000000" pitchFamily="2" charset="0"/>
              </a:rPr>
              <a:t>LIC-NAS-EXTW-ORANGE-2Y-EI</a:t>
            </a:r>
            <a:r>
              <a:rPr lang="zh-TW" altLang="en-US" sz="1200" b="0" i="0" dirty="0">
                <a:solidFill>
                  <a:schemeClr val="accent6"/>
                </a:solidFill>
                <a:effectLst/>
                <a:latin typeface="Roboto" panose="02000000000000000000" pitchFamily="2" charset="0"/>
              </a:rPr>
              <a:t>（線上授權）</a:t>
            </a:r>
            <a:endParaRPr lang="zh-TW" altLang="en-US" sz="1200" dirty="0">
              <a:solidFill>
                <a:schemeClr val="accent6"/>
              </a:solidFill>
            </a:endParaRPr>
          </a:p>
        </p:txBody>
      </p:sp>
    </p:spTree>
    <p:extLst>
      <p:ext uri="{BB962C8B-B14F-4D97-AF65-F5344CB8AC3E}">
        <p14:creationId xmlns:p14="http://schemas.microsoft.com/office/powerpoint/2010/main" val="42899286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hidden="1">
            <a:extLst>
              <a:ext uri="{FF2B5EF4-FFF2-40B4-BE49-F238E27FC236}">
                <a16:creationId xmlns:a16="http://schemas.microsoft.com/office/drawing/2014/main" id="{5E701EB4-70F0-4363-A75B-9AEAF5FFC3ED}"/>
              </a:ext>
            </a:extLst>
          </p:cNvPr>
          <p:cNvSpPr/>
          <p:nvPr/>
        </p:nvSpPr>
        <p:spPr>
          <a:xfrm>
            <a:off x="3614366" y="-792624"/>
            <a:ext cx="3443591" cy="21692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a:t>TS-873AeU</a:t>
            </a:r>
            <a:r>
              <a:rPr lang="zh-TW" altLang="en-US"/>
              <a:t>系列</a:t>
            </a:r>
            <a:endParaRPr lang="en-US" altLang="zh-TW"/>
          </a:p>
          <a:p>
            <a:pPr algn="ctr"/>
            <a:r>
              <a:rPr lang="zh-TW" altLang="en-US"/>
              <a:t>輕量</a:t>
            </a:r>
            <a:r>
              <a:rPr lang="en-US" altLang="zh-TW"/>
              <a:t>2U</a:t>
            </a:r>
            <a:r>
              <a:rPr lang="zh-TW" altLang="en-US"/>
              <a:t>短機身機架型</a:t>
            </a:r>
            <a:r>
              <a:rPr lang="en-US" altLang="zh-TW"/>
              <a:t>NAS</a:t>
            </a:r>
            <a:r>
              <a:rPr lang="zh-TW" altLang="en-US"/>
              <a:t>的唯一選擇</a:t>
            </a:r>
          </a:p>
        </p:txBody>
      </p:sp>
      <p:sp>
        <p:nvSpPr>
          <p:cNvPr id="6" name="文字方塊 5">
            <a:extLst>
              <a:ext uri="{FF2B5EF4-FFF2-40B4-BE49-F238E27FC236}">
                <a16:creationId xmlns:a16="http://schemas.microsoft.com/office/drawing/2014/main" id="{2C62ECA0-7938-BC8A-841B-AC1504514F7F}"/>
              </a:ext>
            </a:extLst>
          </p:cNvPr>
          <p:cNvSpPr txBox="1"/>
          <p:nvPr/>
        </p:nvSpPr>
        <p:spPr>
          <a:xfrm>
            <a:off x="4718958" y="1627558"/>
            <a:ext cx="3745774" cy="400110"/>
          </a:xfrm>
          <a:prstGeom prst="rect">
            <a:avLst/>
          </a:prstGeom>
          <a:noFill/>
        </p:spPr>
        <p:txBody>
          <a:bodyPr wrap="square">
            <a:spAutoFit/>
          </a:bodyPr>
          <a:lstStyle/>
          <a:p>
            <a:pPr algn="dist"/>
            <a:r>
              <a:rPr lang="zh-TW" altLang="en-US" sz="2000" dirty="0">
                <a:solidFill>
                  <a:schemeClr val="accent6"/>
                </a:solidFill>
              </a:rPr>
              <a:t>商用辦公監控智能的好夥伴</a:t>
            </a:r>
            <a:endParaRPr lang="en-US" altLang="zh-TW" sz="2000" dirty="0">
              <a:solidFill>
                <a:schemeClr val="accent6"/>
              </a:solidFill>
            </a:endParaRPr>
          </a:p>
        </p:txBody>
      </p:sp>
    </p:spTree>
    <p:extLst>
      <p:ext uri="{BB962C8B-B14F-4D97-AF65-F5344CB8AC3E}">
        <p14:creationId xmlns:p14="http://schemas.microsoft.com/office/powerpoint/2010/main" val="1587523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quot;6fa77ce9-a34f-4273-ac9e-53b31ebe6f5b&quot;,&quot;Name&quot;:null,&quot;Kind&quot;:&quot;Custom&quot;,&quot;OldGuidesSetting&quot;:{&quot;HeaderHeight&quot;:0.0,&quot;FooterHeight&quot;:0.0,&quot;SideMargin&quot;:0.0,&quot;TopMargin&quot;:0.0,&quot;BottomMargin&quot;:0.0,&quot;IntervalMargin&quot;:0.0}}"/>
</p:tagLst>
</file>

<file path=ppt/theme/theme1.xml><?xml version="1.0" encoding="utf-8"?>
<a:theme xmlns:a="http://schemas.openxmlformats.org/drawingml/2006/main" name="Solar Panel Project Proposal by Slidesgo">
  <a:themeElements>
    <a:clrScheme name="Simple Light">
      <a:dk1>
        <a:srgbClr val="F3F3F3"/>
      </a:dk1>
      <a:lt1>
        <a:srgbClr val="010203"/>
      </a:lt1>
      <a:dk2>
        <a:srgbClr val="B7B7B7"/>
      </a:dk2>
      <a:lt2>
        <a:srgbClr val="2B2929"/>
      </a:lt2>
      <a:accent1>
        <a:srgbClr val="FFFFFF"/>
      </a:accent1>
      <a:accent2>
        <a:srgbClr val="666666"/>
      </a:accent2>
      <a:accent3>
        <a:srgbClr val="FFFFFF"/>
      </a:accent3>
      <a:accent4>
        <a:srgbClr val="FFFFFF"/>
      </a:accent4>
      <a:accent5>
        <a:srgbClr val="FFFFFF"/>
      </a:accent5>
      <a:accent6>
        <a:srgbClr val="FFFFFF"/>
      </a:accent6>
      <a:hlink>
        <a:srgbClr val="B7B7B7"/>
      </a:hlink>
      <a:folHlink>
        <a:srgbClr val="0097A7"/>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文件" ma:contentTypeID="0x0101004F15BA6FDB83DF45ACBB97339620D687" ma:contentTypeVersion="12" ma:contentTypeDescription="建立新的文件。" ma:contentTypeScope="" ma:versionID="7733ccfc0f9221129bfd73835ff329eb">
  <xsd:schema xmlns:xsd="http://www.w3.org/2001/XMLSchema" xmlns:xs="http://www.w3.org/2001/XMLSchema" xmlns:p="http://schemas.microsoft.com/office/2006/metadata/properties" xmlns:ns3="34f220f5-ee29-4263-80ab-1a6ecd269c52" xmlns:ns4="cd1d27fb-d87a-4c42-9852-348a627560e4" targetNamespace="http://schemas.microsoft.com/office/2006/metadata/properties" ma:root="true" ma:fieldsID="1c20485bf444476976ab75ae1836f53d" ns3:_="" ns4:_="">
    <xsd:import namespace="34f220f5-ee29-4263-80ab-1a6ecd269c52"/>
    <xsd:import namespace="cd1d27fb-d87a-4c42-9852-348a627560e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4f220f5-ee29-4263-80ab-1a6ecd269c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d1d27fb-d87a-4c42-9852-348a627560e4" elementFormDefault="qualified">
    <xsd:import namespace="http://schemas.microsoft.com/office/2006/documentManagement/types"/>
    <xsd:import namespace="http://schemas.microsoft.com/office/infopath/2007/PartnerControls"/>
    <xsd:element name="SharedWithUsers" ma:index="10" nillable="true" ma:displayName="共用對象:"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共用詳細資料" ma:internalName="SharedWithDetails" ma:readOnly="true">
      <xsd:simpleType>
        <xsd:restriction base="dms:Note">
          <xsd:maxLength value="255"/>
        </xsd:restriction>
      </xsd:simpleType>
    </xsd:element>
    <xsd:element name="SharingHintHash" ma:index="12" nillable="true" ma:displayName="共用提示雜湊"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內容類型"/>
        <xsd:element ref="dc:title" minOccurs="0" maxOccurs="1" ma:index="4" ma:displayName="標題"/>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BC5B200-A512-4B54-A576-7E194A179AEB}">
  <ds:schemaRefs>
    <ds:schemaRef ds:uri="34f220f5-ee29-4263-80ab-1a6ecd269c52"/>
    <ds:schemaRef ds:uri="cd1d27fb-d87a-4c42-9852-348a627560e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4A5F837-C56F-4F85-B1AA-1E04F65B9E40}">
  <ds:schemaRefs>
    <ds:schemaRef ds:uri="http://schemas.microsoft.com/sharepoint/v3/contenttype/forms"/>
  </ds:schemaRefs>
</ds:datastoreItem>
</file>

<file path=customXml/itemProps3.xml><?xml version="1.0" encoding="utf-8"?>
<ds:datastoreItem xmlns:ds="http://schemas.openxmlformats.org/officeDocument/2006/customXml" ds:itemID="{8DDA3E1C-7268-4A35-8C5F-F17718A2D0F1}">
  <ds:schemaRefs>
    <ds:schemaRef ds:uri="http://schemas.microsoft.com/office/2006/metadata/properties"/>
    <ds:schemaRef ds:uri="cd1d27fb-d87a-4c42-9852-348a627560e4"/>
    <ds:schemaRef ds:uri="http://schemas.microsoft.com/office/2006/documentManagement/types"/>
    <ds:schemaRef ds:uri="http://www.w3.org/XML/1998/namespace"/>
    <ds:schemaRef ds:uri="http://purl.org/dc/elements/1.1/"/>
    <ds:schemaRef ds:uri="http://schemas.microsoft.com/office/infopath/2007/PartnerControls"/>
    <ds:schemaRef ds:uri="http://purl.org/dc/dcmitype/"/>
    <ds:schemaRef ds:uri="http://schemas.openxmlformats.org/package/2006/metadata/core-properties"/>
    <ds:schemaRef ds:uri="34f220f5-ee29-4263-80ab-1a6ecd269c52"/>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52665</TotalTime>
  <Words>8417</Words>
  <Application>Microsoft Office PowerPoint</Application>
  <PresentationFormat>如螢幕大小 (16:9)</PresentationFormat>
  <Paragraphs>604</Paragraphs>
  <Slides>35</Slides>
  <Notes>34</Notes>
  <HiddenSlides>0</HiddenSlides>
  <MMClips>0</MMClips>
  <ScaleCrop>false</ScaleCrop>
  <HeadingPairs>
    <vt:vector size="6" baseType="variant">
      <vt:variant>
        <vt:lpstr>使用字型</vt:lpstr>
      </vt:variant>
      <vt:variant>
        <vt:i4>13</vt:i4>
      </vt:variant>
      <vt:variant>
        <vt:lpstr>佈景主題</vt:lpstr>
      </vt:variant>
      <vt:variant>
        <vt:i4>1</vt:i4>
      </vt:variant>
      <vt:variant>
        <vt:lpstr>投影片標題</vt:lpstr>
      </vt:variant>
      <vt:variant>
        <vt:i4>35</vt:i4>
      </vt:variant>
    </vt:vector>
  </HeadingPairs>
  <TitlesOfParts>
    <vt:vector size="49" baseType="lpstr">
      <vt:lpstr>Nunito</vt:lpstr>
      <vt:lpstr>微軟正黑體</vt:lpstr>
      <vt:lpstr>Calibri</vt:lpstr>
      <vt:lpstr>微軟正黑體</vt:lpstr>
      <vt:lpstr>Verdana</vt:lpstr>
      <vt:lpstr>PT Serif</vt:lpstr>
      <vt:lpstr>Roboto</vt:lpstr>
      <vt:lpstr>Lato</vt:lpstr>
      <vt:lpstr>SimHei</vt:lpstr>
      <vt:lpstr>Arial</vt:lpstr>
      <vt:lpstr>Work Sans</vt:lpstr>
      <vt:lpstr>Corbel</vt:lpstr>
      <vt:lpstr>Wingdings</vt:lpstr>
      <vt:lpstr>Solar Panel Project Proposal by Slidesgo</vt:lpstr>
      <vt:lpstr>PowerPoint 簡報</vt:lpstr>
      <vt:lpstr>TS-AI642 AI NAS 主要特點</vt:lpstr>
      <vt:lpstr>2023 邊緣運算人工智慧元年</vt:lpstr>
      <vt:lpstr>加速未來－NPU應用的下一塊拼圖</vt:lpstr>
      <vt:lpstr>6-bay TS-AI642 NAS 運作相較同級機種節能 25％</vt:lpstr>
      <vt:lpstr>2.5GbE + 1GbE 高速雙網路埠 讓你跨越辦公室網路頻寬的限制</vt:lpstr>
      <vt:lpstr>TS-AI642 外觀介紹</vt:lpstr>
      <vt:lpstr>QVR AI 監控相關軟體</vt:lpstr>
      <vt:lpstr>QVR Elite / QVR Pro 智慧安全監控方案</vt:lpstr>
      <vt:lpstr>TS-AI642 + QVR Face</vt:lpstr>
      <vt:lpstr>QVR Human人流計數支援 3 支攝影機 </vt:lpstr>
      <vt:lpstr>QVR AI Pack</vt:lpstr>
      <vt:lpstr>QNAP NAS 相容於為數龐大的攝影機型號</vt:lpstr>
      <vt:lpstr>統合式介面同時監看與回放</vt:lpstr>
      <vt:lpstr>TS-AI642 內建 GPU 提供雙 HDMI 螢幕輸出 並加速影片轉檔提升相容性與儲存效益</vt:lpstr>
      <vt:lpstr>QNAP 6-bay NAS 比較表</vt:lpstr>
      <vt:lpstr>全新 Qsirch 5.3.0 搭載 全新 OCR 模型，透過NPU AI 加速即時圖文辨識</vt:lpstr>
      <vt:lpstr>TS-AI642 內建 NPU 可提升 2 倍 AI 圖片識別速度 </vt:lpstr>
      <vt:lpstr>TS-AI642 PCIe Gen 3 x2 插槽支援</vt:lpstr>
      <vt:lpstr>選購各式網路相關擴充配件</vt:lpstr>
      <vt:lpstr>選購 QNAP 網路交換器</vt:lpstr>
      <vt:lpstr>TS-AI642 可選購 JBOD &amp; RAID 儲存擴充設備</vt:lpstr>
      <vt:lpstr>2.5GbE / 1GbE 進行 10GB 檔案傳輸效能</vt:lpstr>
      <vt:lpstr>擴充 10GbE SMB Throughput 效能</vt:lpstr>
      <vt:lpstr>PowerPoint 簡報</vt:lpstr>
      <vt:lpstr>透過 HBS3 進行備份 3-2-1 策略</vt:lpstr>
      <vt:lpstr>DA Drive Analyzer 磁碟故障預測</vt:lpstr>
      <vt:lpstr>全方位 NAS 資安防護</vt:lpstr>
      <vt:lpstr>Qfiling 自動歸檔</vt:lpstr>
      <vt:lpstr>影音串流，作為多媒體伺服器也很合適</vt:lpstr>
      <vt:lpstr>個人及團隊協作都好用的Qsync  跨裝置檔案同步技術</vt:lpstr>
      <vt:lpstr>更輕量，更快速的個人用 VPN 服務</vt:lpstr>
      <vt:lpstr>PowerPoint 簡報</vt:lpstr>
      <vt:lpstr>延長保固方案， 享最高 5 年保障</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TS-1886XU-RP-R2 TS-h1886XU-RP-R2</dc:title>
  <dc:creator>Lucas Lin</dc:creator>
  <cp:lastModifiedBy>Yvonne Tsai 蔡亞彣</cp:lastModifiedBy>
  <cp:revision>27</cp:revision>
  <cp:lastPrinted>2022-02-23T10:22:19Z</cp:lastPrinted>
  <dcterms:modified xsi:type="dcterms:W3CDTF">2023-08-14T07:19:53Z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0x0101004F15BA6FDB83DF45ACBB97339620D687</vt:lpwstr>
  </property>
</Properties>
</file>