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D_E50BF20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3_B92003E1.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6_74ACD3FB.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32" r:id="rId2"/>
    <p:sldMasterId id="2147483725" r:id="rId3"/>
    <p:sldMasterId id="2147483648" r:id="rId4"/>
  </p:sldMasterIdLst>
  <p:notesMasterIdLst>
    <p:notesMasterId r:id="rId36"/>
  </p:notesMasterIdLst>
  <p:handoutMasterIdLst>
    <p:handoutMasterId r:id="rId37"/>
  </p:handoutMasterIdLst>
  <p:sldIdLst>
    <p:sldId id="270" r:id="rId5"/>
    <p:sldId id="257" r:id="rId6"/>
    <p:sldId id="314" r:id="rId7"/>
    <p:sldId id="312" r:id="rId8"/>
    <p:sldId id="313" r:id="rId9"/>
    <p:sldId id="283" r:id="rId10"/>
    <p:sldId id="285" r:id="rId11"/>
    <p:sldId id="315" r:id="rId12"/>
    <p:sldId id="291" r:id="rId13"/>
    <p:sldId id="284" r:id="rId14"/>
    <p:sldId id="264" r:id="rId15"/>
    <p:sldId id="336" r:id="rId16"/>
    <p:sldId id="334" r:id="rId17"/>
    <p:sldId id="335" r:id="rId18"/>
    <p:sldId id="316" r:id="rId19"/>
    <p:sldId id="337" r:id="rId20"/>
    <p:sldId id="317" r:id="rId21"/>
    <p:sldId id="318" r:id="rId22"/>
    <p:sldId id="320" r:id="rId23"/>
    <p:sldId id="319" r:id="rId24"/>
    <p:sldId id="321" r:id="rId25"/>
    <p:sldId id="322" r:id="rId26"/>
    <p:sldId id="323" r:id="rId27"/>
    <p:sldId id="324" r:id="rId28"/>
    <p:sldId id="326" r:id="rId29"/>
    <p:sldId id="327" r:id="rId30"/>
    <p:sldId id="331" r:id="rId31"/>
    <p:sldId id="329" r:id="rId32"/>
    <p:sldId id="330" r:id="rId33"/>
    <p:sldId id="332" r:id="rId34"/>
    <p:sldId id="311" r:id="rId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DE7"/>
    <a:srgbClr val="D3D2D5"/>
    <a:srgbClr val="0277F8"/>
    <a:srgbClr val="A7BDD1"/>
    <a:srgbClr val="1D43E7"/>
    <a:srgbClr val="4A69EC"/>
    <a:srgbClr val="331AE6"/>
    <a:srgbClr val="375CF7"/>
    <a:srgbClr val="176CE9"/>
    <a:srgbClr val="01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C4160-4082-359F-4400-066AFF6FC18A}" v="199" dt="2023-07-04T06:32:24.218"/>
    <p1510:client id="{5AABF8FA-296B-5844-9C63-654C9D1877B4}" v="102" dt="2023-07-04T06:41:57.274"/>
    <p1510:client id="{8D7933AC-5AA8-765B-CBA8-31DAA9FDC7FA}" v="517" dt="2023-07-04T07:12:17.125"/>
    <p1510:client id="{FDC223BA-D2D1-4CA6-8CB9-549B6CF1310D}" v="153" dt="2023-07-04T07:31:35.848"/>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654" y="12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cat>
            <c:strRef>
              <c:f>工作表1!$A$2:$A$3</c:f>
              <c:strCache>
                <c:ptCount val="2"/>
                <c:pt idx="0">
                  <c:v>Upload</c:v>
                </c:pt>
                <c:pt idx="1">
                  <c:v>Download</c:v>
                </c:pt>
              </c:strCache>
            </c:strRef>
          </c:cat>
          <c:val>
            <c:numRef>
              <c:f>工作表1!$B$2:$B$3</c:f>
              <c:numCache>
                <c:formatCode>General</c:formatCode>
                <c:ptCount val="2"/>
                <c:pt idx="0">
                  <c:v>586</c:v>
                </c:pt>
                <c:pt idx="1">
                  <c:v>525</c:v>
                </c:pt>
              </c:numCache>
            </c:numRef>
          </c:val>
          <c:extLs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7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0497-4658-B47A-FA31F436F16D}"/>
              </c:ext>
            </c:extLst>
          </c:dPt>
          <c:cat>
            <c:strRef>
              <c:f>工作表1!$A$2:$A$3</c:f>
              <c:strCache>
                <c:ptCount val="2"/>
                <c:pt idx="0">
                  <c:v>Write</c:v>
                </c:pt>
                <c:pt idx="1">
                  <c:v>Read</c:v>
                </c:pt>
              </c:strCache>
            </c:strRef>
          </c:cat>
          <c:val>
            <c:numRef>
              <c:f>工作表1!$B$2:$B$3</c:f>
              <c:numCache>
                <c:formatCode>General</c:formatCode>
                <c:ptCount val="2"/>
                <c:pt idx="0">
                  <c:v>1936</c:v>
                </c:pt>
                <c:pt idx="1">
                  <c:v>2362</c:v>
                </c:pt>
              </c:numCache>
            </c:numRef>
          </c:val>
          <c:extLst>
            <c:ext xmlns:c16="http://schemas.microsoft.com/office/drawing/2014/chart" uri="{C3380CC4-5D6E-409C-BE32-E72D297353CC}">
              <c16:uniqueId val="{00000002-0497-4658-B47A-FA31F436F16D}"/>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tickLblSkip val="1"/>
        <c:tickMarkSkip val="1"/>
        <c:noMultiLvlLbl val="0"/>
      </c:catAx>
      <c:valAx>
        <c:axId val="572770288"/>
        <c:scaling>
          <c:orientation val="minMax"/>
          <c:max val="25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8FB3-4711-99F3-B6E20FC4EF7D}"/>
              </c:ext>
            </c:extLst>
          </c:dPt>
          <c:cat>
            <c:strRef>
              <c:f>工作表1!$A$2:$A$3</c:f>
              <c:strCache>
                <c:ptCount val="2"/>
                <c:pt idx="0">
                  <c:v>Write</c:v>
                </c:pt>
                <c:pt idx="1">
                  <c:v>Read</c:v>
                </c:pt>
              </c:strCache>
            </c:strRef>
          </c:cat>
          <c:val>
            <c:numRef>
              <c:f>工作表1!$B$2:$B$3</c:f>
              <c:numCache>
                <c:formatCode>General</c:formatCode>
                <c:ptCount val="2"/>
                <c:pt idx="0">
                  <c:v>2288</c:v>
                </c:pt>
                <c:pt idx="1">
                  <c:v>3505</c:v>
                </c:pt>
              </c:numCache>
            </c:numRef>
          </c:val>
          <c:extLst>
            <c:ext xmlns:c16="http://schemas.microsoft.com/office/drawing/2014/chart" uri="{C3380CC4-5D6E-409C-BE32-E72D297353CC}">
              <c16:uniqueId val="{00000002-8FB3-4711-99F3-B6E20FC4EF7D}"/>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tickLblSkip val="1"/>
        <c:tickMarkSkip val="1"/>
        <c:noMultiLvlLbl val="0"/>
      </c:catAx>
      <c:valAx>
        <c:axId val="572770288"/>
        <c:scaling>
          <c:orientation val="minMax"/>
          <c:max val="40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D125-4F4E-97E3-FBA541DA4659}"/>
              </c:ext>
            </c:extLst>
          </c:dPt>
          <c:cat>
            <c:strRef>
              <c:f>工作表1!$A$2:$A$3</c:f>
              <c:strCache>
                <c:ptCount val="2"/>
                <c:pt idx="0">
                  <c:v>Write</c:v>
                </c:pt>
                <c:pt idx="1">
                  <c:v>Read</c:v>
                </c:pt>
              </c:strCache>
            </c:strRef>
          </c:cat>
          <c:val>
            <c:numRef>
              <c:f>工作表1!$B$2:$B$3</c:f>
              <c:numCache>
                <c:formatCode>General</c:formatCode>
                <c:ptCount val="2"/>
                <c:pt idx="0">
                  <c:v>1918</c:v>
                </c:pt>
                <c:pt idx="1">
                  <c:v>2954</c:v>
                </c:pt>
              </c:numCache>
            </c:numRef>
          </c:val>
          <c:extLst>
            <c:ext xmlns:c16="http://schemas.microsoft.com/office/drawing/2014/chart" uri="{C3380CC4-5D6E-409C-BE32-E72D297353CC}">
              <c16:uniqueId val="{00000002-D125-4F4E-97E3-FBA541DA4659}"/>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tickLblSkip val="1"/>
        <c:tickMarkSkip val="1"/>
        <c:noMultiLvlLbl val="0"/>
      </c:catAx>
      <c:valAx>
        <c:axId val="572770288"/>
        <c:scaling>
          <c:orientation val="minMax"/>
          <c:max val="32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D_E50BF209.xml><?xml version="1.0" encoding="utf-8"?>
<p188:cmLst xmlns:a="http://schemas.openxmlformats.org/drawingml/2006/main" xmlns:r="http://schemas.openxmlformats.org/officeDocument/2006/relationships" xmlns:p188="http://schemas.microsoft.com/office/powerpoint/2018/8/main">
  <p188:cm id="{14AEE77D-0FB1-4D40-8C64-4A9BD9E0F37F}" authorId="{6DB8C190-3C95-A556-8DBC-66B0E70408E1}" created="2023-07-04T06:28:50.086">
    <pc:sldMkLst xmlns:pc="http://schemas.microsoft.com/office/powerpoint/2013/main/command">
      <pc:docMk/>
      <pc:sldMk cId="3842765321" sldId="285"/>
    </pc:sldMkLst>
    <p188:txBody>
      <a:bodyPr/>
      <a:lstStyle/>
      <a:p>
        <a:r>
          <a:rPr lang="en-US"/>
          <a:t>need to mention reset button</a:t>
        </a:r>
      </a:p>
    </p188:txBody>
  </p188:cm>
</p188:cmLst>
</file>

<file path=ppt/comments/modernComment_123_B92003E1.xml><?xml version="1.0" encoding="utf-8"?>
<p188:cmLst xmlns:a="http://schemas.openxmlformats.org/drawingml/2006/main" xmlns:r="http://schemas.openxmlformats.org/officeDocument/2006/relationships" xmlns:p188="http://schemas.microsoft.com/office/powerpoint/2018/8/main">
  <p188:cm id="{C4B64379-ED24-42AD-B8CC-269F4345CBE3}" authorId="{6DB8C190-3C95-A556-8DBC-66B0E70408E1}" created="2023-07-04T06:31:06.544">
    <ac:deMkLst xmlns:ac="http://schemas.microsoft.com/office/drawing/2013/main/command">
      <pc:docMk xmlns:pc="http://schemas.microsoft.com/office/powerpoint/2013/main/command"/>
      <pc:sldMk xmlns:pc="http://schemas.microsoft.com/office/powerpoint/2013/main/command" cId="3105883105" sldId="291"/>
      <ac:spMk id="26" creationId="{F035E34F-DCCD-954B-92BD-AE137E91F2B6}"/>
    </ac:deMkLst>
    <p188:txBody>
      <a:bodyPr/>
      <a:lstStyle/>
      <a:p>
        <a:r>
          <a:rPr lang="en-US"/>
          <a:t>mention 4 x 32GB</a:t>
        </a:r>
      </a:p>
    </p188:txBody>
  </p188:cm>
</p188:cmLst>
</file>

<file path=ppt/comments/modernComment_146_74ACD3FB.xml><?xml version="1.0" encoding="utf-8"?>
<p188:cmLst xmlns:a="http://schemas.openxmlformats.org/drawingml/2006/main" xmlns:r="http://schemas.openxmlformats.org/officeDocument/2006/relationships" xmlns:p188="http://schemas.microsoft.com/office/powerpoint/2018/8/main">
  <p188:cm id="{8FD1CD8C-FACF-EE48-94A6-4BD5F532697B}" authorId="{6DB8C190-3C95-A556-8DBC-66B0E70408E1}" created="2023-07-04T06:39:30.805">
    <pc:sldMkLst xmlns:pc="http://schemas.microsoft.com/office/powerpoint/2013/main/command">
      <pc:docMk/>
      <pc:sldMk cId="1957483515" sldId="326"/>
    </pc:sldMkLst>
    <p188:txBody>
      <a:bodyPr/>
      <a:lstStyle/>
      <a:p>
        <a:r>
          <a:rPr lang="en-TW"/>
          <a:t>Add max channels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2023/7/4</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2023/7/4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indent="-298450"/>
            <a:r>
              <a:rPr lang="en-US" altLang="zh-TW">
                <a:ea typeface="新細明體"/>
              </a:rPr>
              <a:t>Hello everyone</a:t>
            </a:r>
            <a:r>
              <a:rPr lang="en-US" b="0" i="0" kern="1200">
                <a:effectLst/>
              </a:rPr>
              <a:t>, </a:t>
            </a:r>
            <a:r>
              <a:rPr lang="en-US" altLang="zh-TW">
                <a:ea typeface="新細明體"/>
              </a:rPr>
              <a:t>welcome to todays QNAP livestream. Today</a:t>
            </a:r>
            <a:r>
              <a:rPr lang="en-US" b="0" i="0" kern="1200">
                <a:effectLst/>
              </a:rPr>
              <a:t>, </a:t>
            </a:r>
            <a:r>
              <a:rPr lang="en-US"/>
              <a:t>we'll have an introduce of our new hybrid NAS TS-855x.</a:t>
            </a:r>
          </a:p>
          <a:p>
            <a:r>
              <a:rPr lang="en-US"/>
              <a:t>Powered by Intel Atom® C5125 8-core 2.8GHz processor, support up to 128GB memory, hybrid storage architecture suitable for small and medium-sized enterprises backup and monitoring applications</a:t>
            </a:r>
          </a:p>
          <a:p>
            <a:pPr marL="457200" indent="-298450"/>
            <a:r>
              <a:rPr lang="en-US"/>
              <a:t>So lets take a look in detail</a:t>
            </a:r>
            <a:r>
              <a:rPr lang="en-US" altLang="zh-TW">
                <a:ea typeface="新細明體"/>
              </a:rPr>
              <a:t> !</a:t>
            </a:r>
            <a:endParaRPr lang="en-US">
              <a:ea typeface="新細明體"/>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9449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ea typeface="Calibri"/>
                <a:cs typeface="Calibri"/>
              </a:rPr>
              <a:t>TS-855X </a:t>
            </a:r>
            <a:r>
              <a:rPr lang="en-US" b="1"/>
              <a:t>Features 10GBASE-T &amp; 2.5GbE connectivity , built-in </a:t>
            </a:r>
            <a:r>
              <a:rPr lang="fr-FR" b="1"/>
              <a:t>1 x 10GBASE-T + 2 x 2.5GbE ports </a:t>
            </a:r>
            <a:r>
              <a:rPr lang="en-US"/>
              <a:t>provide smooth data transmission experience</a:t>
            </a:r>
            <a:endParaRPr lang="fr-FR"/>
          </a:p>
          <a:p>
            <a:endParaRPr lang="fr-FR" b="1">
              <a:ea typeface="Calibri"/>
              <a:cs typeface="Calibri"/>
            </a:endParaRPr>
          </a:p>
          <a:p>
            <a:endParaRPr lang="en-US" b="1">
              <a:ea typeface="Calibri"/>
              <a:cs typeface="Calibri"/>
            </a:endParaRPr>
          </a:p>
          <a:p>
            <a:endParaRPr lang="en-US">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413216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Compared to previous TS-h886 , our new TS-855x provide a cost effectiveness solution.</a:t>
            </a:r>
          </a:p>
          <a:p>
            <a:r>
              <a:rPr lang="en-US" altLang="zh-TW">
                <a:ea typeface="新細明體"/>
                <a:cs typeface="Calibri"/>
              </a:rPr>
              <a:t>Powered by Intel atom C5125 8 core processor, and both hybrid design ,provide 6 3.5" SATA drive bays and 2 2.5" SATA drive bay.</a:t>
            </a:r>
          </a:p>
          <a:p>
            <a:r>
              <a:rPr lang="en-US" altLang="zh-TW">
                <a:ea typeface="新細明體"/>
                <a:cs typeface="Calibri"/>
              </a:rPr>
              <a:t>Pre-installed a 8G UDIMM support up to 128GB and ECC supported.</a:t>
            </a:r>
          </a:p>
          <a:p>
            <a:r>
              <a:rPr lang="en-US" altLang="zh-TW">
                <a:ea typeface="新細明體"/>
                <a:cs typeface="Calibri"/>
              </a:rPr>
              <a:t>For the LAN port , TS-855X built in 1 x 10GBASE-T port and 2 2.5 GbE port to provide a sufficient network environment.</a:t>
            </a:r>
          </a:p>
          <a:p>
            <a:r>
              <a:rPr lang="en-US" altLang="zh-TW">
                <a:ea typeface="新細明體"/>
                <a:cs typeface="Calibri"/>
              </a:rPr>
              <a:t>And 2 PCIe Gen3 x4 slots to support various expansion card from QNAP and 2 M.2 2280 PCIe slot for optimal configuration of SSDs </a:t>
            </a: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84810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1. Power off the device. 2. Disconnect the power cord from the electrical outlet. 3. Disconnect all cables and external attachments. 4. Remove the case cover. a. Loosen the screws. b. Slide the cover back. c. Lift the cover off the device. </a:t>
            </a:r>
            <a:endParaRPr lang="zh-TW" altLang="en-US">
              <a:ea typeface="新細明體" panose="02020500000000000000" pitchFamily="18" charset="-120"/>
              <a:cs typeface="Calibri" panose="020F0502020204030204"/>
            </a:endParaRPr>
          </a:p>
          <a:p>
            <a:endParaRPr lang="en-US">
              <a:cs typeface="Calibri"/>
            </a:endParaRPr>
          </a:p>
          <a:p>
            <a:r>
              <a:rPr lang="en-US"/>
              <a:t>5. Remove the fan module. a. Disconnect the fan cable from the system board. b. Remove the screw that secures the module to the chassis. c. Press the clip and then pull the module away from the system board.</a:t>
            </a:r>
            <a:endParaRPr lang="en-US">
              <a:cs typeface="Calibri"/>
            </a:endParaRPr>
          </a:p>
          <a:p>
            <a:endParaRPr lang="en-US">
              <a:cs typeface="Calibri"/>
            </a:endParaRPr>
          </a:p>
          <a:p>
            <a:r>
              <a:rPr lang="en-US"/>
              <a:t>6. Remove an existing module. a. Push the retention clips outward simultaneously to release the module. b. Verify that the module has tilted upward and is completely released from the slot. c. Hold the module by the edges. d. Carefully slide the module out of the slot. </a:t>
            </a:r>
          </a:p>
          <a:p>
            <a:endParaRPr lang="en-US">
              <a:cs typeface="Calibri"/>
            </a:endParaRPr>
          </a:p>
          <a:p>
            <a:r>
              <a:rPr lang="en-US"/>
              <a:t>Pull out the pushpin. </a:t>
            </a:r>
            <a:endParaRPr lang="en-US">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268625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With our new operating system QTS 5.1.0, you can Experience “efficiency” with QNAP NAS! </a:t>
            </a:r>
            <a:endParaRPr lang="zh-TW"/>
          </a:p>
          <a:p>
            <a:pPr marL="158750" indent="0">
              <a:buNone/>
            </a:pPr>
            <a:r>
              <a:rPr lang="en-US"/>
              <a:t>QTS 5.1.0 comes with SMB multichannel for increased performance and fault-tolerant connections, advanced drive analysis and RAID disk replacement that safeguards your data, delegated administration to ease management workloads to </a:t>
            </a:r>
            <a:r>
              <a:rPr lang="en-US" b="1"/>
              <a:t>Boosted performance, flexible management, and higher security</a:t>
            </a:r>
            <a:endParaRPr lang="en-US"/>
          </a:p>
          <a:p>
            <a:pPr marL="158750" indent="0">
              <a:buNone/>
            </a:pPr>
            <a:endParaRPr lang="zh-TW"/>
          </a:p>
        </p:txBody>
      </p:sp>
      <p:sp>
        <p:nvSpPr>
          <p:cNvPr id="4" name="Slide Number Placeholder 3"/>
          <p:cNvSpPr>
            <a:spLocks noGrp="1"/>
          </p:cNvSpPr>
          <p:nvPr>
            <p:ph type="sldNum" sz="quarter" idx="5"/>
          </p:nvPr>
        </p:nvSpPr>
        <p:spPr/>
        <p:txBody>
          <a:bodyPr/>
          <a:lstStyle/>
          <a:p>
            <a:fld id="{72306E2F-3E20-314D-B3E9-F782C6C15328}" type="slidenum">
              <a:rPr lang="en-TW" smtClean="0"/>
              <a:t>13</a:t>
            </a:fld>
            <a:endParaRPr lang="en-TW"/>
          </a:p>
        </p:txBody>
      </p:sp>
    </p:spTree>
    <p:extLst>
      <p:ext uri="{BB962C8B-B14F-4D97-AF65-F5344CB8AC3E}">
        <p14:creationId xmlns:p14="http://schemas.microsoft.com/office/powerpoint/2010/main" val="151420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t>A SMB 3 client automatically establishes multiple connections to the SMB server for single SMB session, and with the multiple connections achieves bandwidth aggregation and </a:t>
            </a:r>
            <a:r>
              <a:rPr lang="en-US" err="1"/>
              <a:t>netowork</a:t>
            </a:r>
            <a:r>
              <a:rPr lang="en-US"/>
              <a:t> fault </a:t>
            </a:r>
            <a:r>
              <a:rPr lang="en-US" err="1"/>
              <a:t>tolerence</a:t>
            </a:r>
            <a:r>
              <a:rPr lang="en-US"/>
              <a:t>.</a:t>
            </a:r>
            <a:endParaRPr lang="zh-TW"/>
          </a:p>
          <a:p>
            <a:pPr marL="0" indent="0">
              <a:buNone/>
            </a:pPr>
            <a:r>
              <a:rPr lang="en-US"/>
              <a:t>With Multichannel we can provide faster and network fault tolerance solution.</a:t>
            </a:r>
          </a:p>
          <a:p>
            <a:pPr marL="0" indent="0">
              <a:buNone/>
            </a:pPr>
            <a:endParaRPr lang="en-US"/>
          </a:p>
          <a:p>
            <a:pPr>
              <a:buNone/>
            </a:pPr>
            <a:endParaRPr lang="en-US">
              <a:latin typeface="Calibri"/>
              <a:cs typeface="Calibri"/>
            </a:endParaRPr>
          </a:p>
        </p:txBody>
      </p:sp>
    </p:spTree>
    <p:extLst>
      <p:ext uri="{BB962C8B-B14F-4D97-AF65-F5344CB8AC3E}">
        <p14:creationId xmlns:p14="http://schemas.microsoft.com/office/powerpoint/2010/main" val="2722182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ea typeface="新細明體"/>
              </a:rPr>
              <a:t>TS-855</a:t>
            </a:r>
            <a:r>
              <a:rPr lang="en-US" altLang="zh-TW">
                <a:ea typeface="新細明體"/>
              </a:rPr>
              <a:t>x</a:t>
            </a:r>
            <a:r>
              <a:rPr lang="zh-TW">
                <a:ea typeface="新細明體"/>
              </a:rPr>
              <a:t> </a:t>
            </a:r>
            <a:r>
              <a:rPr lang="en-US" altLang="zh-TW">
                <a:ea typeface="新細明體"/>
              </a:rPr>
              <a:t>B</a:t>
            </a:r>
            <a:r>
              <a:rPr lang="zh-TW">
                <a:ea typeface="新細明體"/>
              </a:rPr>
              <a:t>uilt in </a:t>
            </a:r>
            <a:r>
              <a:rPr lang="en-US" altLang="zh-TW">
                <a:ea typeface="新細明體"/>
              </a:rPr>
              <a:t>10GBASE-T</a:t>
            </a:r>
            <a:r>
              <a:rPr lang="zh-TW" altLang="en-US">
                <a:ea typeface="新細明體"/>
              </a:rPr>
              <a:t> </a:t>
            </a:r>
            <a:r>
              <a:rPr lang="en-US" altLang="zh-TW">
                <a:ea typeface="新細明體"/>
              </a:rPr>
              <a:t>an</a:t>
            </a:r>
            <a:r>
              <a:rPr lang="zh-TW">
                <a:ea typeface="新細明體"/>
              </a:rPr>
              <a:t>d</a:t>
            </a:r>
            <a:r>
              <a:rPr lang="zh-TW" altLang="en-US">
                <a:ea typeface="新細明體"/>
              </a:rPr>
              <a:t> </a:t>
            </a:r>
            <a:r>
              <a:rPr lang="en-US" altLang="zh-TW">
                <a:ea typeface="新細明體"/>
              </a:rPr>
              <a:t>d</a:t>
            </a:r>
            <a:r>
              <a:rPr lang="zh-TW">
                <a:ea typeface="新細明體"/>
              </a:rPr>
              <a:t>ual 2.5</a:t>
            </a:r>
            <a:r>
              <a:rPr lang="zh-TW" altLang="en-US">
                <a:ea typeface="新細明體"/>
              </a:rPr>
              <a:t> </a:t>
            </a:r>
            <a:r>
              <a:rPr lang="zh-TW">
                <a:ea typeface="新細明體"/>
              </a:rPr>
              <a:t>GbE ports</a:t>
            </a:r>
            <a:r>
              <a:rPr lang="zh-TW" altLang="en-US">
                <a:ea typeface="新細明體"/>
              </a:rPr>
              <a:t> </a:t>
            </a:r>
            <a:r>
              <a:rPr lang="en-US" altLang="zh-TW" err="1">
                <a:ea typeface="新細明體"/>
              </a:rPr>
              <a:t>bri</a:t>
            </a:r>
            <a:r>
              <a:rPr lang="zh-TW">
                <a:ea typeface="新細明體"/>
              </a:rPr>
              <a:t>n</a:t>
            </a:r>
            <a:r>
              <a:rPr lang="en-US" altLang="zh-TW">
                <a:ea typeface="新細明體"/>
              </a:rPr>
              <a:t>g</a:t>
            </a:r>
            <a:r>
              <a:rPr lang="zh-TW" altLang="en-US">
                <a:ea typeface="新細明體"/>
              </a:rPr>
              <a:t> </a:t>
            </a:r>
            <a:r>
              <a:rPr lang="en-US" altLang="zh-TW">
                <a:ea typeface="新細明體"/>
              </a:rPr>
              <a:t>es</a:t>
            </a:r>
            <a:r>
              <a:rPr lang="zh-TW">
                <a:ea typeface="新細明體"/>
              </a:rPr>
              <a:t>sen</a:t>
            </a:r>
            <a:r>
              <a:rPr lang="en-US" altLang="zh-TW">
                <a:ea typeface="新細明體"/>
              </a:rPr>
              <a:t>t</a:t>
            </a:r>
            <a:r>
              <a:rPr lang="zh-TW">
                <a:ea typeface="新細明體"/>
              </a:rPr>
              <a:t>i</a:t>
            </a:r>
            <a:r>
              <a:rPr lang="en-US" altLang="zh-TW">
                <a:ea typeface="新細明體"/>
              </a:rPr>
              <a:t>al</a:t>
            </a:r>
            <a:r>
              <a:rPr lang="zh-TW" altLang="en-US">
                <a:ea typeface="新細明體"/>
              </a:rPr>
              <a:t> </a:t>
            </a:r>
            <a:r>
              <a:rPr lang="zh-TW">
                <a:ea typeface="新細明體"/>
              </a:rPr>
              <a:t>pe</a:t>
            </a:r>
            <a:r>
              <a:rPr lang="en-US" altLang="zh-TW" err="1">
                <a:ea typeface="新細明體"/>
              </a:rPr>
              <a:t>rforma</a:t>
            </a:r>
            <a:r>
              <a:rPr lang="zh-TW">
                <a:ea typeface="新細明體"/>
              </a:rPr>
              <a:t>n</a:t>
            </a:r>
            <a:r>
              <a:rPr lang="en-US" altLang="zh-TW">
                <a:ea typeface="新細明體"/>
              </a:rPr>
              <a:t>c</a:t>
            </a:r>
            <a:r>
              <a:rPr lang="zh-TW">
                <a:ea typeface="新細明體"/>
              </a:rPr>
              <a:t>e</a:t>
            </a:r>
            <a:r>
              <a:rPr lang="zh-TW" altLang="en-US">
                <a:ea typeface="新細明體"/>
              </a:rPr>
              <a:t> </a:t>
            </a:r>
            <a:r>
              <a:rPr lang="en-US" altLang="zh-TW">
                <a:ea typeface="新細明體"/>
              </a:rPr>
              <a:t>out</a:t>
            </a:r>
            <a:r>
              <a:rPr lang="zh-TW" altLang="en-US">
                <a:ea typeface="新細明體"/>
              </a:rPr>
              <a:t> </a:t>
            </a:r>
            <a:r>
              <a:rPr lang="en-US" altLang="zh-TW">
                <a:ea typeface="新細明體"/>
              </a:rPr>
              <a:t>of</a:t>
            </a:r>
            <a:r>
              <a:rPr lang="zh-TW" altLang="en-US">
                <a:ea typeface="新細明體"/>
              </a:rPr>
              <a:t> </a:t>
            </a:r>
            <a:r>
              <a:rPr lang="zh-TW">
                <a:ea typeface="新細明體"/>
              </a:rPr>
              <a:t>t</a:t>
            </a:r>
            <a:r>
              <a:rPr lang="en-US" altLang="zh-TW">
                <a:ea typeface="新細明體"/>
              </a:rPr>
              <a:t>he</a:t>
            </a:r>
            <a:r>
              <a:rPr lang="zh-TW" altLang="en-US">
                <a:ea typeface="新細明體"/>
              </a:rPr>
              <a:t> </a:t>
            </a:r>
            <a:r>
              <a:rPr lang="en-US" altLang="zh-TW">
                <a:ea typeface="新細明體"/>
              </a:rPr>
              <a:t>b</a:t>
            </a:r>
            <a:r>
              <a:rPr lang="zh-TW">
                <a:ea typeface="新細明體"/>
              </a:rPr>
              <a:t>o</a:t>
            </a:r>
            <a:r>
              <a:rPr lang="en-US" altLang="zh-TW">
                <a:ea typeface="新細明體"/>
              </a:rPr>
              <a:t>x.</a:t>
            </a:r>
            <a:endParaRPr lang="zh-TW">
              <a:ea typeface="新細明體"/>
              <a:cs typeface="Calibri"/>
            </a:endParaRPr>
          </a:p>
          <a:p>
            <a:r>
              <a:rPr lang="en-US" altLang="zh-TW">
                <a:ea typeface="新細明體"/>
                <a:cs typeface="Calibri"/>
              </a:rPr>
              <a:t>And below we can see the performance for each</a:t>
            </a:r>
            <a:endParaRPr lang="en-US" altLang="zh-TW">
              <a:ea typeface="新細明體"/>
            </a:endParaRPr>
          </a:p>
          <a:p>
            <a:r>
              <a:rPr lang="en-US" altLang="zh-TW">
                <a:ea typeface="新細明體"/>
              </a:rPr>
              <a:t>The performance of 2 x 2.5GbE windows file transfer, 586 MB/s upload and 589 MB/s download</a:t>
            </a:r>
            <a:endParaRPr lang="en-US" altLang="zh-TW">
              <a:ea typeface="新細明體"/>
              <a:cs typeface="Calibri"/>
            </a:endParaRPr>
          </a:p>
          <a:p>
            <a:r>
              <a:rPr lang="en-US" altLang="zh-TW">
                <a:ea typeface="新細明體"/>
              </a:rPr>
              <a:t>And 1 x 10GbE SMB Sequential Throughput  1181 MB/s for write and read</a:t>
            </a:r>
            <a:endParaRPr lang="en-US" altLang="zh-TW">
              <a:ea typeface="新細明體"/>
              <a:cs typeface="Calibri"/>
            </a:endParaRPr>
          </a:p>
        </p:txBody>
      </p:sp>
    </p:spTree>
    <p:extLst>
      <p:ext uri="{BB962C8B-B14F-4D97-AF65-F5344CB8AC3E}">
        <p14:creationId xmlns:p14="http://schemas.microsoft.com/office/powerpoint/2010/main" val="3148207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b="1">
                <a:ea typeface="新細明體"/>
              </a:rPr>
              <a:t>Buil</a:t>
            </a:r>
            <a:r>
              <a:rPr lang="zh-TW" b="1">
                <a:ea typeface="新細明體"/>
              </a:rPr>
              <a:t>t</a:t>
            </a:r>
            <a:r>
              <a:rPr lang="zh-TW" altLang="en-US" b="1">
                <a:ea typeface="新細明體"/>
              </a:rPr>
              <a:t> </a:t>
            </a:r>
            <a:r>
              <a:rPr lang="en-US" altLang="zh-TW" b="1">
                <a:ea typeface="新細明體"/>
              </a:rPr>
              <a:t>in</a:t>
            </a:r>
            <a:r>
              <a:rPr lang="zh-TW" altLang="en-US" b="1">
                <a:ea typeface="新細明體"/>
              </a:rPr>
              <a:t> </a:t>
            </a:r>
            <a:r>
              <a:rPr lang="en-US" altLang="zh-TW" b="1">
                <a:ea typeface="新細明體"/>
              </a:rPr>
              <a:t>d</a:t>
            </a:r>
            <a:r>
              <a:rPr lang="zh-TW" b="1">
                <a:ea typeface="新細明體"/>
              </a:rPr>
              <a:t>u</a:t>
            </a:r>
            <a:r>
              <a:rPr lang="en-US" altLang="zh-TW" b="1">
                <a:ea typeface="新細明體"/>
              </a:rPr>
              <a:t>al</a:t>
            </a:r>
            <a:r>
              <a:rPr lang="zh-TW" altLang="en-US" b="1">
                <a:ea typeface="新細明體"/>
              </a:rPr>
              <a:t> </a:t>
            </a:r>
            <a:r>
              <a:rPr lang="en-US" altLang="zh-TW" b="1">
                <a:ea typeface="新細明體"/>
              </a:rPr>
              <a:t>PC</a:t>
            </a:r>
            <a:r>
              <a:rPr lang="zh-TW" b="1">
                <a:ea typeface="新細明體"/>
              </a:rPr>
              <a:t>I</a:t>
            </a:r>
            <a:r>
              <a:rPr lang="en-US" altLang="zh-TW" b="1">
                <a:ea typeface="新細明體"/>
              </a:rPr>
              <a:t>e</a:t>
            </a:r>
            <a:r>
              <a:rPr lang="zh-TW" altLang="en-US" b="1">
                <a:ea typeface="新細明體"/>
              </a:rPr>
              <a:t> </a:t>
            </a:r>
            <a:r>
              <a:rPr lang="en-US" altLang="zh-TW" b="1">
                <a:ea typeface="新細明體"/>
              </a:rPr>
              <a:t>Gen3</a:t>
            </a:r>
            <a:r>
              <a:rPr lang="zh-TW" altLang="en-US" b="1">
                <a:ea typeface="新細明體"/>
              </a:rPr>
              <a:t> </a:t>
            </a:r>
            <a:r>
              <a:rPr lang="en-US" altLang="zh-TW" b="1" err="1">
                <a:ea typeface="新細明體"/>
              </a:rPr>
              <a:t>sl</a:t>
            </a:r>
            <a:r>
              <a:rPr lang="zh-TW" b="1">
                <a:ea typeface="新細明體"/>
              </a:rPr>
              <a:t>o</a:t>
            </a:r>
            <a:r>
              <a:rPr lang="en-US" altLang="zh-TW" b="1" err="1">
                <a:ea typeface="新細明體"/>
              </a:rPr>
              <a:t>ts</a:t>
            </a:r>
            <a:r>
              <a:rPr lang="zh-TW" altLang="en-US" b="1">
                <a:ea typeface="新細明體"/>
              </a:rPr>
              <a:t> </a:t>
            </a:r>
            <a:r>
              <a:rPr lang="en-US" altLang="zh-TW" b="1">
                <a:ea typeface="新細明體"/>
              </a:rPr>
              <a:t>support</a:t>
            </a:r>
            <a:r>
              <a:rPr lang="zh-TW" altLang="en-US" b="1">
                <a:ea typeface="新細明體"/>
              </a:rPr>
              <a:t> </a:t>
            </a:r>
            <a:r>
              <a:rPr lang="en-US" altLang="zh-TW" b="1">
                <a:ea typeface="新細明體"/>
              </a:rPr>
              <a:t>25G</a:t>
            </a:r>
            <a:r>
              <a:rPr lang="zh-TW" b="1">
                <a:ea typeface="新細明體"/>
              </a:rPr>
              <a:t>b</a:t>
            </a:r>
            <a:r>
              <a:rPr lang="en-US" altLang="zh-TW" b="1">
                <a:ea typeface="新細明體"/>
              </a:rPr>
              <a:t>E</a:t>
            </a:r>
            <a:r>
              <a:rPr lang="zh-TW" altLang="en-US" b="1">
                <a:ea typeface="新細明體"/>
              </a:rPr>
              <a:t> </a:t>
            </a:r>
            <a:r>
              <a:rPr lang="zh-TW" b="1">
                <a:ea typeface="新細明體"/>
              </a:rPr>
              <a:t>e</a:t>
            </a:r>
            <a:r>
              <a:rPr lang="en-US" altLang="zh-TW" b="1" err="1">
                <a:ea typeface="新細明體"/>
              </a:rPr>
              <a:t>xpa</a:t>
            </a:r>
            <a:r>
              <a:rPr lang="zh-TW" b="1">
                <a:ea typeface="新細明體"/>
              </a:rPr>
              <a:t>n</a:t>
            </a:r>
            <a:r>
              <a:rPr lang="en-US" altLang="zh-TW" b="1" err="1">
                <a:ea typeface="新細明體"/>
              </a:rPr>
              <a:t>sion</a:t>
            </a:r>
            <a:endParaRPr lang="zh-TW" err="1">
              <a:ea typeface="新細明體"/>
            </a:endParaRPr>
          </a:p>
          <a:p>
            <a:r>
              <a:rPr lang="en-US" altLang="zh-TW">
                <a:ea typeface="新細明體"/>
              </a:rPr>
              <a:t>And below we can see the performance for 25G</a:t>
            </a:r>
            <a:endParaRPr lang="en-US" altLang="zh-TW">
              <a:ea typeface="新細明體"/>
              <a:cs typeface="Calibri"/>
            </a:endParaRPr>
          </a:p>
          <a:p>
            <a:endParaRPr lang="en-US" altLang="zh-TW">
              <a:ea typeface="新細明體"/>
              <a:cs typeface="Calibri"/>
            </a:endParaRPr>
          </a:p>
          <a:p>
            <a:endParaRPr lang="zh-TW" b="1">
              <a:ea typeface="新細明體"/>
              <a:cs typeface="Calibri" panose="020F0502020204030204"/>
            </a:endParaRPr>
          </a:p>
        </p:txBody>
      </p:sp>
    </p:spTree>
    <p:extLst>
      <p:ext uri="{BB962C8B-B14F-4D97-AF65-F5344CB8AC3E}">
        <p14:creationId xmlns:p14="http://schemas.microsoft.com/office/powerpoint/2010/main" val="165111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a:defRPr/>
            </a:pPr>
            <a:r>
              <a:rPr lang="en-US" altLang="zh-TW">
                <a:ea typeface="新細明體"/>
              </a:rPr>
              <a:t>TS-855x</a:t>
            </a:r>
            <a:r>
              <a:rPr lang="zh-TW" altLang="en-US">
                <a:ea typeface="新細明體"/>
              </a:rPr>
              <a:t> </a:t>
            </a:r>
            <a:r>
              <a:rPr lang="en-US" altLang="zh-TW">
                <a:ea typeface="新細明體"/>
              </a:rPr>
              <a:t>equipped</a:t>
            </a:r>
            <a:r>
              <a:rPr lang="zh-TW" altLang="en-US">
                <a:ea typeface="新細明體"/>
              </a:rPr>
              <a:t> </a:t>
            </a:r>
            <a:r>
              <a:rPr lang="en-US" altLang="zh-TW">
                <a:ea typeface="新細明體"/>
              </a:rPr>
              <a:t>with</a:t>
            </a:r>
            <a:r>
              <a:rPr lang="zh-TW" altLang="en-US">
                <a:ea typeface="新細明體"/>
              </a:rPr>
              <a:t> </a:t>
            </a:r>
            <a:r>
              <a:rPr lang="en-US" altLang="zh-TW">
                <a:ea typeface="新細明體"/>
              </a:rPr>
              <a:t>a</a:t>
            </a:r>
            <a:r>
              <a:rPr lang="zh-TW" altLang="en-US">
                <a:ea typeface="新細明體"/>
              </a:rPr>
              <a:t> </a:t>
            </a:r>
            <a:r>
              <a:rPr lang="en-US" altLang="zh-TW">
                <a:ea typeface="新細明體"/>
              </a:rPr>
              <a:t>powerful</a:t>
            </a:r>
            <a:r>
              <a:rPr lang="zh-TW" altLang="en-US">
                <a:ea typeface="新細明體"/>
              </a:rPr>
              <a:t> </a:t>
            </a:r>
            <a:r>
              <a:rPr lang="en-US" altLang="zh-TW">
                <a:ea typeface="新細明體"/>
              </a:rPr>
              <a:t>Intel</a:t>
            </a:r>
            <a:r>
              <a:rPr lang="zh-TW" altLang="en-US">
                <a:ea typeface="新細明體"/>
              </a:rPr>
              <a:t> </a:t>
            </a:r>
            <a:r>
              <a:rPr lang="en-US" altLang="zh-TW">
                <a:ea typeface="新細明體"/>
              </a:rPr>
              <a:t>8-core</a:t>
            </a:r>
            <a:r>
              <a:rPr lang="zh-TW" altLang="en-US">
                <a:ea typeface="新細明體"/>
              </a:rPr>
              <a:t> </a:t>
            </a:r>
            <a:r>
              <a:rPr lang="en-US" altLang="zh-TW">
                <a:ea typeface="新細明體"/>
              </a:rPr>
              <a:t>processor,</a:t>
            </a:r>
            <a:r>
              <a:rPr lang="zh-TW" altLang="en-US">
                <a:ea typeface="新細明體"/>
              </a:rPr>
              <a:t> </a:t>
            </a:r>
            <a:r>
              <a:rPr lang="en-US" altLang="zh-TW" b="1">
                <a:ea typeface="新細明體"/>
              </a:rPr>
              <a:t>with</a:t>
            </a:r>
            <a:r>
              <a:rPr lang="pl-PL" altLang="zh-TW" b="1">
                <a:ea typeface="新細明體"/>
              </a:rPr>
              <a:t> </a:t>
            </a:r>
            <a:r>
              <a:rPr lang="en-US" altLang="zh-TW" b="1">
                <a:ea typeface="新細明體"/>
              </a:rPr>
              <a:t>higher CPU benchmark than others.</a:t>
            </a:r>
            <a:endParaRPr lang="zh-TW" altLang="en-US">
              <a:ea typeface="新細明體"/>
            </a:endParaRPr>
          </a:p>
          <a:p>
            <a:pPr marL="158750">
              <a:defRPr/>
            </a:pPr>
            <a:r>
              <a:rPr lang="en-US" altLang="zh-TW">
                <a:ea typeface="新細明體"/>
              </a:rPr>
              <a:t>this</a:t>
            </a:r>
            <a:r>
              <a:rPr lang="zh-TW" altLang="en-US">
                <a:ea typeface="新細明體"/>
              </a:rPr>
              <a:t> </a:t>
            </a:r>
            <a:r>
              <a:rPr lang="en-US" altLang="zh-TW">
                <a:ea typeface="新細明體"/>
              </a:rPr>
              <a:t>such</a:t>
            </a:r>
            <a:r>
              <a:rPr lang="zh-TW" altLang="en-US">
                <a:ea typeface="新細明體"/>
              </a:rPr>
              <a:t> </a:t>
            </a:r>
            <a:r>
              <a:rPr lang="en-US" altLang="zh-TW">
                <a:ea typeface="新細明體"/>
              </a:rPr>
              <a:t>high-performance</a:t>
            </a:r>
            <a:r>
              <a:rPr lang="zh-TW" altLang="en-US">
                <a:ea typeface="新細明體"/>
              </a:rPr>
              <a:t> </a:t>
            </a:r>
            <a:r>
              <a:rPr lang="en-US" altLang="zh-TW">
                <a:ea typeface="新細明體"/>
              </a:rPr>
              <a:t>processor</a:t>
            </a:r>
            <a:r>
              <a:rPr lang="zh-TW" altLang="en-US">
                <a:ea typeface="新細明體"/>
              </a:rPr>
              <a:t> </a:t>
            </a:r>
            <a:r>
              <a:rPr lang="en-US" altLang="zh-TW">
                <a:ea typeface="新細明體"/>
              </a:rPr>
              <a:t>is</a:t>
            </a:r>
            <a:r>
              <a:rPr lang="zh-TW" altLang="en-US">
                <a:ea typeface="新細明體"/>
              </a:rPr>
              <a:t> </a:t>
            </a:r>
            <a:r>
              <a:rPr lang="en-US" altLang="zh-TW">
                <a:ea typeface="新細明體"/>
              </a:rPr>
              <a:t>suitable</a:t>
            </a:r>
            <a:r>
              <a:rPr lang="zh-TW" altLang="en-US">
                <a:ea typeface="新細明體"/>
              </a:rPr>
              <a:t> </a:t>
            </a:r>
            <a:r>
              <a:rPr lang="en-US" altLang="zh-TW">
                <a:ea typeface="新細明體"/>
              </a:rPr>
              <a:t>for</a:t>
            </a:r>
            <a:r>
              <a:rPr lang="zh-TW" altLang="en-US">
                <a:ea typeface="新細明體"/>
              </a:rPr>
              <a:t> </a:t>
            </a:r>
            <a:r>
              <a:rPr lang="en-US" altLang="zh-TW">
                <a:ea typeface="新細明體"/>
              </a:rPr>
              <a:t>virtual</a:t>
            </a:r>
            <a:r>
              <a:rPr lang="zh-TW" altLang="en-US">
                <a:ea typeface="新細明體"/>
              </a:rPr>
              <a:t> </a:t>
            </a:r>
            <a:r>
              <a:rPr lang="en-US" altLang="zh-TW">
                <a:ea typeface="新細明體"/>
              </a:rPr>
              <a:t>machines</a:t>
            </a:r>
            <a:r>
              <a:rPr lang="zh-TW" altLang="en-US">
                <a:ea typeface="新細明體"/>
              </a:rPr>
              <a:t> </a:t>
            </a:r>
            <a:r>
              <a:rPr lang="en-US" altLang="zh-TW">
                <a:ea typeface="新細明體"/>
              </a:rPr>
              <a:t>and</a:t>
            </a:r>
            <a:r>
              <a:rPr lang="zh-TW" altLang="en-US">
                <a:ea typeface="新細明體"/>
              </a:rPr>
              <a:t> </a:t>
            </a:r>
            <a:r>
              <a:rPr lang="en-US" altLang="zh-TW">
                <a:ea typeface="新細明體"/>
              </a:rPr>
              <a:t>multi-tasking</a:t>
            </a:r>
            <a:r>
              <a:rPr lang="zh-TW" altLang="en-US">
                <a:ea typeface="新細明體"/>
              </a:rPr>
              <a:t> </a:t>
            </a:r>
            <a:r>
              <a:rPr lang="en-US" altLang="zh-TW">
                <a:ea typeface="新細明體"/>
              </a:rPr>
              <a:t>processing,</a:t>
            </a:r>
            <a:r>
              <a:rPr lang="zh-TW" altLang="en-US">
                <a:ea typeface="新細明體"/>
              </a:rPr>
              <a:t> </a:t>
            </a:r>
            <a:r>
              <a:rPr lang="en-US" altLang="zh-TW">
                <a:ea typeface="新細明體"/>
              </a:rPr>
              <a:t>and</a:t>
            </a:r>
            <a:r>
              <a:rPr lang="zh-TW" altLang="en-US">
                <a:ea typeface="新細明體"/>
              </a:rPr>
              <a:t> </a:t>
            </a:r>
            <a:r>
              <a:rPr lang="en-US" altLang="zh-TW">
                <a:ea typeface="新細明體"/>
              </a:rPr>
              <a:t>has</a:t>
            </a:r>
            <a:r>
              <a:rPr lang="zh-TW" altLang="en-US">
                <a:ea typeface="新細明體"/>
              </a:rPr>
              <a:t> </a:t>
            </a:r>
            <a:r>
              <a:rPr lang="en-US" altLang="zh-TW">
                <a:ea typeface="新細明體"/>
              </a:rPr>
              <a:t>also</a:t>
            </a:r>
            <a:r>
              <a:rPr lang="zh-TW" altLang="en-US">
                <a:ea typeface="新細明體"/>
              </a:rPr>
              <a:t> </a:t>
            </a:r>
            <a:r>
              <a:rPr lang="en-US" altLang="zh-TW">
                <a:ea typeface="新細明體"/>
              </a:rPr>
              <a:t>passed</a:t>
            </a:r>
            <a:r>
              <a:rPr lang="zh-TW" altLang="en-US">
                <a:ea typeface="新細明體"/>
              </a:rPr>
              <a:t> </a:t>
            </a:r>
            <a:r>
              <a:rPr lang="en-US" altLang="zh-TW">
                <a:ea typeface="新細明體"/>
              </a:rPr>
              <a:t>the</a:t>
            </a:r>
            <a:r>
              <a:rPr lang="zh-TW" altLang="en-US">
                <a:ea typeface="新細明體"/>
              </a:rPr>
              <a:t> </a:t>
            </a:r>
            <a:r>
              <a:rPr lang="en-US" altLang="zh-TW">
                <a:ea typeface="新細明體"/>
              </a:rPr>
              <a:t>certification</a:t>
            </a:r>
            <a:r>
              <a:rPr lang="zh-TW" altLang="en-US">
                <a:ea typeface="新細明體"/>
              </a:rPr>
              <a:t> </a:t>
            </a:r>
            <a:r>
              <a:rPr lang="en-US" altLang="zh-TW">
                <a:ea typeface="新細明體"/>
              </a:rPr>
              <a:t>of</a:t>
            </a:r>
            <a:r>
              <a:rPr lang="zh-TW" altLang="en-US">
                <a:ea typeface="新細明體"/>
              </a:rPr>
              <a:t> </a:t>
            </a:r>
            <a:r>
              <a:rPr lang="en-US" altLang="zh-TW">
                <a:ea typeface="新細明體"/>
              </a:rPr>
              <a:t>various</a:t>
            </a:r>
            <a:r>
              <a:rPr lang="zh-TW" altLang="en-US">
                <a:ea typeface="新細明體"/>
              </a:rPr>
              <a:t> </a:t>
            </a:r>
            <a:r>
              <a:rPr lang="en-US" altLang="zh-TW">
                <a:ea typeface="新細明體"/>
              </a:rPr>
              <a:t>virtual</a:t>
            </a:r>
            <a:r>
              <a:rPr lang="zh-TW" altLang="en-US">
                <a:ea typeface="新細明體"/>
              </a:rPr>
              <a:t> </a:t>
            </a:r>
            <a:r>
              <a:rPr lang="en-US" altLang="zh-TW">
                <a:ea typeface="新細明體"/>
              </a:rPr>
              <a:t>solution.</a:t>
            </a:r>
            <a:r>
              <a:rPr lang="zh-TW" altLang="en-US">
                <a:ea typeface="新細明體"/>
              </a:rPr>
              <a:t> </a:t>
            </a:r>
            <a:r>
              <a:rPr lang="en-US" altLang="zh-TW">
                <a:ea typeface="新細明體"/>
              </a:rPr>
              <a:t>And</a:t>
            </a:r>
            <a:r>
              <a:rPr lang="zh-TW" altLang="en-US">
                <a:ea typeface="新細明體"/>
              </a:rPr>
              <a:t> </a:t>
            </a:r>
            <a:r>
              <a:rPr lang="en-US" altLang="zh-TW">
                <a:ea typeface="新細明體"/>
              </a:rPr>
              <a:t>hybrid design</a:t>
            </a:r>
            <a:r>
              <a:rPr lang="zh-TW" altLang="en-US">
                <a:ea typeface="新細明體"/>
              </a:rPr>
              <a:t> </a:t>
            </a:r>
            <a:r>
              <a:rPr lang="en-US" altLang="zh-TW">
                <a:ea typeface="新細明體"/>
              </a:rPr>
              <a:t>is</a:t>
            </a:r>
            <a:r>
              <a:rPr lang="zh-TW" altLang="en-US">
                <a:ea typeface="新細明體"/>
              </a:rPr>
              <a:t> </a:t>
            </a:r>
            <a:r>
              <a:rPr lang="en-US" altLang="zh-TW">
                <a:ea typeface="新細明體"/>
              </a:rPr>
              <a:t>ideal</a:t>
            </a:r>
            <a:r>
              <a:rPr lang="zh-TW" altLang="en-US">
                <a:ea typeface="新細明體"/>
              </a:rPr>
              <a:t> </a:t>
            </a:r>
            <a:r>
              <a:rPr lang="en-US" altLang="zh-TW">
                <a:ea typeface="新細明體"/>
              </a:rPr>
              <a:t>for</a:t>
            </a:r>
            <a:r>
              <a:rPr lang="zh-TW" altLang="en-US">
                <a:ea typeface="新細明體"/>
              </a:rPr>
              <a:t> </a:t>
            </a:r>
            <a:r>
              <a:rPr lang="en-US" altLang="zh-TW">
                <a:ea typeface="新細明體"/>
              </a:rPr>
              <a:t>enterprises,</a:t>
            </a:r>
            <a:r>
              <a:rPr lang="zh-TW" altLang="en-US">
                <a:ea typeface="新細明體"/>
              </a:rPr>
              <a:t> </a:t>
            </a:r>
            <a:r>
              <a:rPr lang="en-US" altLang="zh-TW">
                <a:ea typeface="新細明體"/>
              </a:rPr>
              <a:t>no</a:t>
            </a:r>
            <a:r>
              <a:rPr lang="zh-TW" altLang="en-US">
                <a:ea typeface="新細明體"/>
              </a:rPr>
              <a:t> </a:t>
            </a:r>
            <a:r>
              <a:rPr lang="en-US" altLang="zh-TW">
                <a:ea typeface="新細明體"/>
              </a:rPr>
              <a:t>matter</a:t>
            </a:r>
            <a:r>
              <a:rPr lang="zh-TW" altLang="en-US">
                <a:ea typeface="新細明體"/>
              </a:rPr>
              <a:t> </a:t>
            </a:r>
            <a:r>
              <a:rPr lang="en-US" altLang="zh-TW">
                <a:ea typeface="新細明體"/>
              </a:rPr>
              <a:t>in</a:t>
            </a:r>
            <a:r>
              <a:rPr lang="zh-TW" altLang="en-US">
                <a:ea typeface="新細明體"/>
              </a:rPr>
              <a:t> </a:t>
            </a:r>
            <a:r>
              <a:rPr lang="en-US" altLang="zh-TW">
                <a:ea typeface="新細明體"/>
              </a:rPr>
              <a:t>the</a:t>
            </a:r>
            <a:r>
              <a:rPr lang="zh-TW" altLang="en-US">
                <a:ea typeface="新細明體"/>
              </a:rPr>
              <a:t> </a:t>
            </a:r>
            <a:r>
              <a:rPr lang="en-US" altLang="zh-TW">
                <a:ea typeface="新細明體"/>
              </a:rPr>
              <a:t>data</a:t>
            </a:r>
            <a:r>
              <a:rPr lang="zh-TW" altLang="en-US">
                <a:ea typeface="新細明體"/>
              </a:rPr>
              <a:t> </a:t>
            </a:r>
            <a:r>
              <a:rPr lang="en-US" altLang="zh-TW">
                <a:ea typeface="新細明體"/>
              </a:rPr>
              <a:t>storage</a:t>
            </a:r>
            <a:r>
              <a:rPr lang="zh-TW" altLang="en-US">
                <a:ea typeface="新細明體"/>
              </a:rPr>
              <a:t> </a:t>
            </a:r>
            <a:r>
              <a:rPr lang="en-US" altLang="zh-TW">
                <a:ea typeface="新細明體"/>
              </a:rPr>
              <a:t>and</a:t>
            </a:r>
            <a:r>
              <a:rPr lang="zh-TW" altLang="en-US">
                <a:ea typeface="新細明體"/>
              </a:rPr>
              <a:t> </a:t>
            </a:r>
            <a:r>
              <a:rPr lang="en-US" altLang="zh-TW">
                <a:ea typeface="新細明體"/>
              </a:rPr>
              <a:t>data</a:t>
            </a:r>
            <a:r>
              <a:rPr lang="zh-TW" altLang="en-US">
                <a:ea typeface="新細明體"/>
              </a:rPr>
              <a:t> </a:t>
            </a:r>
            <a:r>
              <a:rPr lang="en-US" altLang="zh-TW">
                <a:ea typeface="新細明體"/>
              </a:rPr>
              <a:t>backup</a:t>
            </a:r>
            <a:r>
              <a:rPr lang="zh-TW" altLang="en-US">
                <a:ea typeface="新細明體"/>
              </a:rPr>
              <a:t> </a:t>
            </a:r>
            <a:r>
              <a:rPr lang="en-US" altLang="zh-TW">
                <a:ea typeface="新細明體"/>
              </a:rPr>
              <a:t>can</a:t>
            </a:r>
            <a:r>
              <a:rPr lang="zh-TW" altLang="en-US">
                <a:ea typeface="新細明體"/>
              </a:rPr>
              <a:t> </a:t>
            </a:r>
            <a:r>
              <a:rPr lang="en-US" altLang="zh-TW">
                <a:ea typeface="新細明體"/>
              </a:rPr>
              <a:t>be</a:t>
            </a:r>
            <a:r>
              <a:rPr lang="zh-TW" altLang="en-US">
                <a:ea typeface="新細明體"/>
              </a:rPr>
              <a:t> </a:t>
            </a:r>
            <a:r>
              <a:rPr lang="en-US" altLang="zh-TW">
                <a:ea typeface="新細明體"/>
              </a:rPr>
              <a:t>configured</a:t>
            </a:r>
            <a:r>
              <a:rPr lang="zh-TW" altLang="en-US">
                <a:ea typeface="新細明體"/>
              </a:rPr>
              <a:t> </a:t>
            </a:r>
            <a:r>
              <a:rPr lang="en-US" altLang="zh-TW">
                <a:ea typeface="新細明體"/>
              </a:rPr>
              <a:t>more</a:t>
            </a:r>
            <a:r>
              <a:rPr lang="zh-TW" altLang="en-US">
                <a:ea typeface="新細明體"/>
              </a:rPr>
              <a:t> </a:t>
            </a:r>
            <a:r>
              <a:rPr lang="en-US" altLang="zh-TW">
                <a:ea typeface="新細明體"/>
              </a:rPr>
              <a:t>flexibly,</a:t>
            </a:r>
            <a:r>
              <a:rPr lang="zh-TW" altLang="en-US">
                <a:ea typeface="新細明體"/>
              </a:rPr>
              <a:t> </a:t>
            </a:r>
            <a:r>
              <a:rPr lang="en-US" altLang="zh-TW">
                <a:ea typeface="新細明體"/>
              </a:rPr>
              <a:t>which</a:t>
            </a:r>
            <a:r>
              <a:rPr lang="zh-TW" altLang="en-US">
                <a:ea typeface="新細明體"/>
              </a:rPr>
              <a:t> </a:t>
            </a:r>
            <a:r>
              <a:rPr lang="en-US" altLang="zh-TW">
                <a:ea typeface="新細明體"/>
              </a:rPr>
              <a:t>can</a:t>
            </a:r>
            <a:r>
              <a:rPr lang="zh-TW" altLang="en-US">
                <a:ea typeface="新細明體"/>
              </a:rPr>
              <a:t> </a:t>
            </a:r>
            <a:r>
              <a:rPr lang="en-US" altLang="zh-TW">
                <a:ea typeface="新細明體"/>
              </a:rPr>
              <a:t>easily</a:t>
            </a:r>
            <a:r>
              <a:rPr lang="zh-TW" altLang="en-US">
                <a:ea typeface="新細明體"/>
              </a:rPr>
              <a:t> </a:t>
            </a:r>
            <a:r>
              <a:rPr lang="en-US" altLang="zh-TW">
                <a:ea typeface="新細明體"/>
              </a:rPr>
              <a:t>meet</a:t>
            </a:r>
            <a:r>
              <a:rPr lang="zh-TW" altLang="en-US">
                <a:ea typeface="新細明體"/>
              </a:rPr>
              <a:t> </a:t>
            </a:r>
            <a:r>
              <a:rPr lang="en-US" altLang="zh-TW">
                <a:ea typeface="新細明體"/>
              </a:rPr>
              <a:t>the</a:t>
            </a:r>
            <a:r>
              <a:rPr lang="zh-TW" altLang="en-US">
                <a:ea typeface="新細明體"/>
              </a:rPr>
              <a:t> </a:t>
            </a:r>
            <a:r>
              <a:rPr lang="en-US" altLang="zh-TW">
                <a:ea typeface="新細明體"/>
              </a:rPr>
              <a:t>ever-increasing</a:t>
            </a:r>
            <a:r>
              <a:rPr lang="zh-TW" altLang="en-US">
                <a:ea typeface="新細明體"/>
              </a:rPr>
              <a:t> </a:t>
            </a:r>
            <a:r>
              <a:rPr lang="en-US" altLang="zh-TW">
                <a:ea typeface="新細明體"/>
              </a:rPr>
              <a:t>amount</a:t>
            </a:r>
            <a:r>
              <a:rPr lang="zh-TW" altLang="en-US">
                <a:ea typeface="新細明體"/>
              </a:rPr>
              <a:t> </a:t>
            </a:r>
            <a:r>
              <a:rPr lang="en-US" altLang="zh-TW">
                <a:ea typeface="新細明體"/>
              </a:rPr>
              <a:t>of</a:t>
            </a:r>
            <a:r>
              <a:rPr lang="zh-TW" altLang="en-US">
                <a:ea typeface="新細明體"/>
              </a:rPr>
              <a:t> </a:t>
            </a:r>
            <a:r>
              <a:rPr lang="en-US" altLang="zh-TW">
                <a:ea typeface="新細明體"/>
              </a:rPr>
              <a:t>data.</a:t>
            </a:r>
            <a:endParaRPr lang="zh-TW" altLang="en-US">
              <a:ea typeface="新細明體"/>
              <a:cs typeface="Calibri"/>
            </a:endParaRPr>
          </a:p>
          <a:p>
            <a:pPr marL="171450" indent="-171450">
              <a:buFont typeface="Arial"/>
              <a:buChar char="•"/>
              <a:defRPr/>
            </a:pPr>
            <a:endParaRPr lang="zh-TW" altLang="en-US"/>
          </a:p>
          <a:p>
            <a:pPr>
              <a:defRPr/>
            </a:pPr>
            <a:endParaRPr lang="zh-TW">
              <a:ea typeface="新細明體"/>
              <a:cs typeface="Calibri"/>
            </a:endParaRPr>
          </a:p>
        </p:txBody>
      </p:sp>
    </p:spTree>
    <p:extLst>
      <p:ext uri="{BB962C8B-B14F-4D97-AF65-F5344CB8AC3E}">
        <p14:creationId xmlns:p14="http://schemas.microsoft.com/office/powerpoint/2010/main" val="2591968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a:buChar char="•"/>
            </a:pPr>
            <a:r>
              <a:rPr lang="en-US" altLang="zh-TW">
                <a:ea typeface="新細明體"/>
              </a:rPr>
              <a:t>And</a:t>
            </a:r>
            <a:r>
              <a:rPr lang="zh-TW">
                <a:ea typeface="新細明體"/>
              </a:rPr>
              <a:t> </a:t>
            </a:r>
            <a:r>
              <a:rPr lang="en-US" altLang="zh-TW">
                <a:ea typeface="新細明體"/>
              </a:rPr>
              <a:t>for</a:t>
            </a:r>
            <a:r>
              <a:rPr lang="zh-TW">
                <a:ea typeface="新細明體"/>
              </a:rPr>
              <a:t> NAS</a:t>
            </a:r>
            <a:r>
              <a:rPr lang="en-US" altLang="zh-TW">
                <a:ea typeface="新細明體"/>
              </a:rPr>
              <a:t>,</a:t>
            </a:r>
            <a:r>
              <a:rPr lang="zh-TW">
                <a:ea typeface="新細明體"/>
              </a:rPr>
              <a:t> w</a:t>
            </a:r>
            <a:r>
              <a:rPr lang="en-US" altLang="zh-TW">
                <a:ea typeface="新細明體"/>
              </a:rPr>
              <a:t>e</a:t>
            </a:r>
            <a:r>
              <a:rPr lang="zh-TW">
                <a:ea typeface="新細明體"/>
              </a:rPr>
              <a:t> n</a:t>
            </a:r>
            <a:r>
              <a:rPr lang="en-US" altLang="zh-TW" err="1">
                <a:ea typeface="新細明體"/>
              </a:rPr>
              <a:t>eed</a:t>
            </a:r>
            <a:r>
              <a:rPr lang="zh-TW">
                <a:ea typeface="新細明體"/>
              </a:rPr>
              <a:t> f</a:t>
            </a:r>
            <a:r>
              <a:rPr lang="en-US" altLang="zh-TW" err="1">
                <a:ea typeface="新細明體"/>
              </a:rPr>
              <a:t>ile</a:t>
            </a:r>
            <a:r>
              <a:rPr lang="zh-TW">
                <a:ea typeface="新細明體"/>
              </a:rPr>
              <a:t> mana</a:t>
            </a:r>
            <a:r>
              <a:rPr lang="en-US" altLang="zh-TW" err="1">
                <a:ea typeface="新細明體"/>
              </a:rPr>
              <a:t>gement</a:t>
            </a:r>
            <a:r>
              <a:rPr lang="en-US" altLang="zh-TW">
                <a:ea typeface="新細明體"/>
              </a:rPr>
              <a:t>.</a:t>
            </a:r>
            <a:endParaRPr lang="zh-TW">
              <a:ea typeface="新細明體"/>
            </a:endParaRPr>
          </a:p>
          <a:p>
            <a:pPr marL="171450" indent="-171450">
              <a:buFont typeface="Arial"/>
              <a:buChar char="•"/>
            </a:pPr>
            <a:r>
              <a:rPr lang="en-US" altLang="zh-TW">
                <a:ea typeface="新細明體"/>
              </a:rPr>
              <a:t>We</a:t>
            </a:r>
            <a:r>
              <a:rPr lang="zh-TW">
                <a:ea typeface="新細明體"/>
              </a:rPr>
              <a:t> </a:t>
            </a:r>
            <a:r>
              <a:rPr lang="en-US" altLang="zh-TW">
                <a:ea typeface="新細明體"/>
              </a:rPr>
              <a:t>provide</a:t>
            </a:r>
            <a:r>
              <a:rPr lang="zh-TW">
                <a:ea typeface="新細明體"/>
              </a:rPr>
              <a:t> F</a:t>
            </a:r>
            <a:r>
              <a:rPr lang="en-US" altLang="zh-TW" err="1">
                <a:ea typeface="新細明體"/>
              </a:rPr>
              <a:t>ile</a:t>
            </a:r>
            <a:r>
              <a:rPr lang="zh-TW">
                <a:ea typeface="新細明體"/>
              </a:rPr>
              <a:t> s</a:t>
            </a:r>
            <a:r>
              <a:rPr lang="en-US" altLang="zh-TW" err="1">
                <a:ea typeface="新細明體"/>
              </a:rPr>
              <a:t>tation</a:t>
            </a:r>
            <a:r>
              <a:rPr lang="en-US" altLang="zh-TW">
                <a:ea typeface="新細明體"/>
              </a:rPr>
              <a:t>, which make All the files and folders stored on your NAS and connected storage spaces are accessible through a familiar interface, and rich search/sort functions are available to help find files. Improve your work efficiency by connecting all your storage resources to QNAP NAS. Cloud storage, remote NAS, and USB storage devices can all be connected to provide central access and management for your files</a:t>
            </a:r>
            <a:endParaRPr lang="zh-TW">
              <a:ea typeface="新細明體"/>
            </a:endParaRPr>
          </a:p>
          <a:p>
            <a:pPr marL="171450" indent="-171450">
              <a:buFont typeface="Arial"/>
              <a:buChar char="•"/>
            </a:pPr>
            <a:endParaRPr lang="en-US" altLang="zh-TW"/>
          </a:p>
          <a:p>
            <a:pPr marL="171450" indent="-171450">
              <a:buFont typeface="Arial"/>
              <a:buChar char="•"/>
            </a:pPr>
            <a:r>
              <a:rPr lang="en-US" altLang="zh-TW"/>
              <a:t>The companion mobile app </a:t>
            </a:r>
            <a:r>
              <a:rPr lang="en-US" altLang="zh-TW" err="1"/>
              <a:t>Qfile</a:t>
            </a:r>
            <a:r>
              <a:rPr lang="en-US" altLang="zh-TW"/>
              <a:t> Pro allows you to remotely access your NAS files. It also is a handy tool for backing up mobile files such as photos, videos, and documents to your NAS</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8321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zh-TW"/>
              <a:t>The most commonly used document software in general enterprises is Office and Google Doc. You can use the web version of Office to directly open and edit Microsoft</a:t>
            </a:r>
            <a:r>
              <a:rPr lang="en-US" altLang="zh-TW"/>
              <a:t>®</a:t>
            </a:r>
            <a:r>
              <a:rPr lang="zh-TW"/>
              <a:t> </a:t>
            </a:r>
            <a:r>
              <a:rPr lang="en-US" altLang="zh-TW"/>
              <a:t>Office</a:t>
            </a:r>
            <a:r>
              <a:rPr lang="zh-TW"/>
              <a:t> </a:t>
            </a:r>
            <a:r>
              <a:rPr lang="en-US" altLang="zh-TW"/>
              <a:t>documents</a:t>
            </a:r>
            <a:r>
              <a:rPr lang="zh-TW"/>
              <a:t> </a:t>
            </a:r>
            <a:r>
              <a:rPr lang="en-US" altLang="zh-TW"/>
              <a:t>stored</a:t>
            </a:r>
            <a:r>
              <a:rPr lang="zh-TW"/>
              <a:t> </a:t>
            </a:r>
            <a:r>
              <a:rPr lang="en-US" altLang="zh-TW"/>
              <a:t>in</a:t>
            </a:r>
            <a:r>
              <a:rPr lang="zh-TW"/>
              <a:t> </a:t>
            </a:r>
            <a:r>
              <a:rPr lang="en-US" altLang="zh-TW"/>
              <a:t>the</a:t>
            </a:r>
            <a:r>
              <a:rPr lang="zh-TW"/>
              <a:t> </a:t>
            </a:r>
            <a:r>
              <a:rPr lang="en-US" altLang="zh-TW"/>
              <a:t>QNAP</a:t>
            </a:r>
            <a:r>
              <a:rPr lang="zh-TW"/>
              <a:t> </a:t>
            </a:r>
            <a:r>
              <a:rPr lang="en-US" altLang="zh-TW"/>
              <a:t>NAS,</a:t>
            </a:r>
            <a:r>
              <a:rPr lang="zh-TW"/>
              <a:t> </a:t>
            </a:r>
            <a:r>
              <a:rPr lang="en-US" altLang="zh-TW"/>
              <a:t>which</a:t>
            </a:r>
            <a:r>
              <a:rPr lang="zh-TW"/>
              <a:t> </a:t>
            </a:r>
            <a:r>
              <a:rPr lang="en-US" altLang="zh-TW"/>
              <a:t>greatly</a:t>
            </a:r>
            <a:r>
              <a:rPr lang="zh-TW"/>
              <a:t> </a:t>
            </a:r>
            <a:r>
              <a:rPr lang="en-US" altLang="zh-TW"/>
              <a:t>saves</a:t>
            </a:r>
            <a:r>
              <a:rPr lang="zh-TW"/>
              <a:t> </a:t>
            </a:r>
            <a:r>
              <a:rPr lang="en-US" altLang="zh-TW"/>
              <a:t>the</a:t>
            </a:r>
            <a:r>
              <a:rPr lang="zh-TW"/>
              <a:t> </a:t>
            </a:r>
            <a:r>
              <a:rPr lang="en-US" altLang="zh-TW"/>
              <a:t>need</a:t>
            </a:r>
            <a:r>
              <a:rPr lang="zh-TW"/>
              <a:t> </a:t>
            </a:r>
            <a:r>
              <a:rPr lang="en-US" altLang="zh-TW"/>
              <a:t>to</a:t>
            </a:r>
            <a:r>
              <a:rPr lang="zh-TW"/>
              <a:t> </a:t>
            </a:r>
            <a:r>
              <a:rPr lang="en-US" altLang="zh-TW"/>
              <a:t>copy</a:t>
            </a:r>
            <a:r>
              <a:rPr lang="zh-TW"/>
              <a:t> </a:t>
            </a:r>
            <a:r>
              <a:rPr lang="en-US" altLang="zh-TW"/>
              <a:t>Word</a:t>
            </a:r>
            <a:r>
              <a:rPr lang="zh-TW"/>
              <a:t> </a:t>
            </a:r>
            <a:r>
              <a:rPr lang="en-US" altLang="zh-TW"/>
              <a:t>documents,</a:t>
            </a:r>
            <a:r>
              <a:rPr lang="zh-TW"/>
              <a:t> </a:t>
            </a:r>
            <a:r>
              <a:rPr lang="en-US" altLang="zh-TW"/>
              <a:t>Excel</a:t>
            </a:r>
            <a:r>
              <a:rPr lang="zh-TW"/>
              <a:t> </a:t>
            </a:r>
            <a:r>
              <a:rPr lang="en-US" altLang="zh-TW"/>
              <a:t>worksheets</a:t>
            </a:r>
            <a:r>
              <a:rPr lang="zh-TW"/>
              <a:t> </a:t>
            </a:r>
            <a:r>
              <a:rPr lang="en-US" altLang="zh-TW"/>
              <a:t>and</a:t>
            </a:r>
            <a:r>
              <a:rPr lang="zh-TW"/>
              <a:t> </a:t>
            </a:r>
            <a:r>
              <a:rPr lang="en-US" altLang="zh-TW"/>
              <a:t>The</a:t>
            </a:r>
            <a:r>
              <a:rPr lang="zh-TW"/>
              <a:t> </a:t>
            </a:r>
            <a:r>
              <a:rPr lang="en-US" altLang="zh-TW"/>
              <a:t>trouble</a:t>
            </a:r>
            <a:r>
              <a:rPr lang="zh-TW"/>
              <a:t> </a:t>
            </a:r>
            <a:r>
              <a:rPr lang="en-US" altLang="zh-TW"/>
              <a:t>of</a:t>
            </a:r>
            <a:r>
              <a:rPr lang="zh-TW"/>
              <a:t> </a:t>
            </a:r>
            <a:r>
              <a:rPr lang="en-US" altLang="zh-TW"/>
              <a:t>downloading</a:t>
            </a:r>
            <a:r>
              <a:rPr lang="zh-TW"/>
              <a:t> </a:t>
            </a:r>
            <a:r>
              <a:rPr lang="en-US" altLang="zh-TW"/>
              <a:t>PowerPoint</a:t>
            </a:r>
            <a:r>
              <a:rPr lang="zh-TW"/>
              <a:t> </a:t>
            </a:r>
            <a:r>
              <a:rPr lang="en-US" altLang="zh-TW"/>
              <a:t>from</a:t>
            </a:r>
            <a:r>
              <a:rPr lang="zh-TW"/>
              <a:t> </a:t>
            </a:r>
            <a:r>
              <a:rPr lang="en-US" altLang="zh-TW"/>
              <a:t>the</a:t>
            </a:r>
            <a:r>
              <a:rPr lang="zh-TW"/>
              <a:t> </a:t>
            </a:r>
            <a:r>
              <a:rPr lang="en-US" altLang="zh-TW"/>
              <a:t>NAS</a:t>
            </a:r>
            <a:r>
              <a:rPr lang="zh-TW"/>
              <a:t> </a:t>
            </a:r>
            <a:r>
              <a:rPr lang="en-US" altLang="zh-TW"/>
              <a:t>to</a:t>
            </a:r>
            <a:r>
              <a:rPr lang="zh-TW"/>
              <a:t> </a:t>
            </a:r>
            <a:r>
              <a:rPr lang="en-US" altLang="zh-TW"/>
              <a:t>the</a:t>
            </a:r>
            <a:r>
              <a:rPr lang="zh-TW"/>
              <a:t> </a:t>
            </a:r>
            <a:r>
              <a:rPr lang="en-US" altLang="zh-TW"/>
              <a:t>computer</a:t>
            </a:r>
            <a:r>
              <a:rPr lang="zh-TW"/>
              <a:t> </a:t>
            </a:r>
            <a:r>
              <a:rPr lang="en-US" altLang="zh-TW"/>
              <a:t>for</a:t>
            </a:r>
            <a:r>
              <a:rPr lang="zh-TW"/>
              <a:t> </a:t>
            </a:r>
            <a:r>
              <a:rPr lang="en-US" altLang="zh-TW"/>
              <a:t>modification!</a:t>
            </a:r>
            <a:endParaRPr lang="zh-TW" altLang="en-US"/>
          </a:p>
          <a:p>
            <a:pPr marL="158750"/>
            <a:r>
              <a:rPr lang="zh-TW"/>
              <a:t> </a:t>
            </a:r>
            <a:r>
              <a:rPr lang="en-US" altLang="zh-TW"/>
              <a:t>Let</a:t>
            </a:r>
            <a:r>
              <a:rPr lang="zh-TW"/>
              <a:t> </a:t>
            </a:r>
            <a:r>
              <a:rPr lang="en-US" altLang="zh-TW"/>
              <a:t>NAS</a:t>
            </a:r>
            <a:r>
              <a:rPr lang="zh-TW"/>
              <a:t> </a:t>
            </a:r>
            <a:r>
              <a:rPr lang="en-US" altLang="zh-TW"/>
              <a:t>be</a:t>
            </a:r>
            <a:r>
              <a:rPr lang="zh-TW"/>
              <a:t> </a:t>
            </a:r>
            <a:r>
              <a:rPr lang="en-US" altLang="zh-TW"/>
              <a:t>an</a:t>
            </a:r>
            <a:r>
              <a:rPr lang="zh-TW"/>
              <a:t> </a:t>
            </a:r>
            <a:r>
              <a:rPr lang="en-US" altLang="zh-TW"/>
              <a:t>enterprise</a:t>
            </a:r>
            <a:r>
              <a:rPr lang="zh-TW"/>
              <a:t> </a:t>
            </a:r>
            <a:r>
              <a:rPr lang="en-US" altLang="zh-TW"/>
              <a:t>team</a:t>
            </a:r>
            <a:r>
              <a:rPr lang="zh-TW"/>
              <a:t> </a:t>
            </a:r>
            <a:r>
              <a:rPr lang="en-US" altLang="zh-TW"/>
              <a:t>workstation,</a:t>
            </a:r>
            <a:r>
              <a:rPr lang="zh-TW"/>
              <a:t> </a:t>
            </a:r>
            <a:r>
              <a:rPr lang="en-US" altLang="zh-TW"/>
              <a:t>and</a:t>
            </a:r>
            <a:r>
              <a:rPr lang="zh-TW"/>
              <a:t> </a:t>
            </a:r>
            <a:r>
              <a:rPr lang="en-US" altLang="zh-TW"/>
              <a:t>various</a:t>
            </a:r>
            <a:r>
              <a:rPr lang="zh-TW"/>
              <a:t> </a:t>
            </a:r>
            <a:r>
              <a:rPr lang="en-US" altLang="zh-TW"/>
              <a:t>files</a:t>
            </a:r>
            <a:r>
              <a:rPr lang="zh-TW"/>
              <a:t> </a:t>
            </a:r>
            <a:r>
              <a:rPr lang="en-US" altLang="zh-TW"/>
              <a:t>and</a:t>
            </a:r>
            <a:r>
              <a:rPr lang="zh-TW"/>
              <a:t> </a:t>
            </a:r>
            <a:r>
              <a:rPr lang="en-US" altLang="zh-TW"/>
              <a:t>functions</a:t>
            </a:r>
            <a:r>
              <a:rPr lang="zh-TW"/>
              <a:t> </a:t>
            </a:r>
            <a:r>
              <a:rPr lang="en-US" altLang="zh-TW"/>
              <a:t>make</a:t>
            </a:r>
            <a:r>
              <a:rPr lang="zh-TW"/>
              <a:t> </a:t>
            </a:r>
            <a:r>
              <a:rPr lang="en-US" altLang="zh-TW"/>
              <a:t>collaborative</a:t>
            </a:r>
            <a:r>
              <a:rPr lang="zh-TW"/>
              <a:t> </a:t>
            </a:r>
            <a:r>
              <a:rPr lang="en-US" altLang="zh-TW"/>
              <a:t>wor</a:t>
            </a:r>
            <a:r>
              <a:rPr lang="zh-TW"/>
              <a:t>k easier</a:t>
            </a:r>
            <a:r>
              <a:rPr lang="en-US" altLang="zh-TW"/>
              <a:t>.</a:t>
            </a:r>
            <a:r>
              <a:rPr lang="zh-TW"/>
              <a:t> </a:t>
            </a:r>
            <a:r>
              <a:rPr lang="en-US" altLang="zh-TW"/>
              <a:t>Ther</a:t>
            </a:r>
            <a:r>
              <a:rPr lang="zh-TW"/>
              <a:t>e </a:t>
            </a:r>
            <a:r>
              <a:rPr lang="en-US" altLang="zh-TW"/>
              <a:t>are</a:t>
            </a:r>
            <a:r>
              <a:rPr lang="zh-TW"/>
              <a:t> </a:t>
            </a:r>
            <a:r>
              <a:rPr lang="en-US" altLang="zh-TW"/>
              <a:t>als</a:t>
            </a:r>
            <a:r>
              <a:rPr lang="zh-TW"/>
              <a:t>o so</a:t>
            </a:r>
            <a:r>
              <a:rPr lang="en-US" altLang="zh-TW"/>
              <a:t>me</a:t>
            </a:r>
            <a:r>
              <a:rPr lang="zh-TW"/>
              <a:t> </a:t>
            </a:r>
            <a:r>
              <a:rPr lang="en-US" altLang="zh-TW"/>
              <a:t>necessary</a:t>
            </a:r>
            <a:r>
              <a:rPr lang="zh-TW"/>
              <a:t> se</a:t>
            </a:r>
            <a:r>
              <a:rPr lang="en-US" altLang="zh-TW"/>
              <a:t>tting</a:t>
            </a:r>
            <a:r>
              <a:rPr lang="en-US"/>
              <a:t>s</a:t>
            </a:r>
            <a:r>
              <a:rPr lang="zh-TW"/>
              <a:t> </a:t>
            </a:r>
            <a:r>
              <a:rPr lang="en-US"/>
              <a:t>to</a:t>
            </a:r>
            <a:r>
              <a:rPr lang="zh-TW"/>
              <a:t> </a:t>
            </a:r>
            <a:r>
              <a:rPr lang="en-US"/>
              <a:t>pay</a:t>
            </a:r>
            <a:r>
              <a:rPr lang="zh-TW"/>
              <a:t> </a:t>
            </a:r>
            <a:r>
              <a:rPr lang="en-US" err="1"/>
              <a:t>attentio</a:t>
            </a:r>
            <a:r>
              <a:rPr lang="en-US" altLang="zh-TW"/>
              <a:t>n</a:t>
            </a:r>
            <a:r>
              <a:rPr lang="zh-TW"/>
              <a:t> </a:t>
            </a:r>
            <a:r>
              <a:rPr lang="en-US" altLang="zh-TW"/>
              <a:t>to</a:t>
            </a:r>
            <a:r>
              <a:rPr lang="zh-TW"/>
              <a:t> </a:t>
            </a:r>
            <a:r>
              <a:rPr lang="en-US" altLang="zh-TW"/>
              <a:t>here,</a:t>
            </a:r>
            <a:r>
              <a:rPr lang="zh-TW"/>
              <a:t> </a:t>
            </a:r>
            <a:r>
              <a:rPr lang="en-US" altLang="zh-TW"/>
              <a:t>such</a:t>
            </a:r>
            <a:r>
              <a:rPr lang="zh-TW"/>
              <a:t> </a:t>
            </a:r>
            <a:r>
              <a:rPr lang="en-US" altLang="zh-TW"/>
              <a:t>as</a:t>
            </a:r>
            <a:r>
              <a:rPr lang="zh-TW"/>
              <a:t>...</a:t>
            </a:r>
            <a:r>
              <a:rPr lang="en-US" err="1"/>
              <a:t>CloudLink</a:t>
            </a:r>
            <a:r>
              <a:rPr lang="en-US"/>
              <a:t> needs to be enabled</a:t>
            </a:r>
            <a:endParaRPr lang="zh-TW"/>
          </a:p>
          <a:p>
            <a:pPr marL="171450" indent="-171450">
              <a:buFont typeface="Arial"/>
              <a:buChar char="•"/>
            </a:pPr>
            <a:endParaRPr lang="zh-TW"/>
          </a:p>
          <a:p>
            <a:endParaRPr lang="zh-TW" altLang="en-US" b="1">
              <a:ea typeface="新細明體"/>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6067F0-5D8C-C649-9E7E-E5C399B34C7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768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ea typeface="新細明體"/>
              </a:rPr>
              <a:t>T</a:t>
            </a:r>
            <a:r>
              <a:rPr lang="zh-TW">
                <a:ea typeface="新細明體"/>
              </a:rPr>
              <a:t>S</a:t>
            </a:r>
            <a:r>
              <a:rPr lang="en-US" altLang="zh-TW">
                <a:ea typeface="新細明體"/>
              </a:rPr>
              <a:t>-855X</a:t>
            </a:r>
            <a:r>
              <a:rPr lang="zh-TW">
                <a:ea typeface="新細明體"/>
              </a:rPr>
              <a:t> i</a:t>
            </a:r>
            <a:r>
              <a:rPr lang="en-US" altLang="zh-TW">
                <a:ea typeface="新細明體"/>
              </a:rPr>
              <a:t>s</a:t>
            </a:r>
            <a:r>
              <a:rPr lang="zh-TW">
                <a:ea typeface="新細明體"/>
              </a:rPr>
              <a:t> o</a:t>
            </a:r>
            <a:r>
              <a:rPr lang="en-US" altLang="zh-TW" err="1">
                <a:ea typeface="新細明體"/>
              </a:rPr>
              <a:t>ur</a:t>
            </a:r>
            <a:r>
              <a:rPr lang="zh-TW">
                <a:ea typeface="新細明體"/>
              </a:rPr>
              <a:t> </a:t>
            </a:r>
            <a:r>
              <a:rPr lang="en-US" altLang="zh-TW">
                <a:ea typeface="新細明體"/>
              </a:rPr>
              <a:t>hybrid</a:t>
            </a:r>
            <a:r>
              <a:rPr lang="zh-TW">
                <a:ea typeface="新細明體"/>
              </a:rPr>
              <a:t> N</a:t>
            </a:r>
            <a:r>
              <a:rPr lang="en-US" altLang="zh-TW">
                <a:ea typeface="新細明體"/>
              </a:rPr>
              <a:t>AS, 6 x 3.5”/2.5” SATA HDD + 2 x 2.5” SATA SSD provide a high cost performance ratio</a:t>
            </a:r>
          </a:p>
          <a:p>
            <a:pPr marL="158750"/>
            <a:r>
              <a:rPr lang="zh-TW">
                <a:ea typeface="新細明體"/>
              </a:rPr>
              <a:t> p</a:t>
            </a:r>
            <a:r>
              <a:rPr lang="en-US" altLang="zh-TW" err="1">
                <a:ea typeface="新細明體"/>
              </a:rPr>
              <a:t>owered</a:t>
            </a:r>
            <a:r>
              <a:rPr lang="zh-TW">
                <a:ea typeface="新細明體"/>
              </a:rPr>
              <a:t> by i</a:t>
            </a:r>
            <a:r>
              <a:rPr lang="en-US" altLang="zh-TW" err="1">
                <a:ea typeface="新細明體"/>
              </a:rPr>
              <a:t>ntel</a:t>
            </a:r>
            <a:r>
              <a:rPr lang="zh-TW">
                <a:ea typeface="新細明體"/>
              </a:rPr>
              <a:t> </a:t>
            </a:r>
            <a:r>
              <a:rPr lang="en-US" altLang="zh-TW">
                <a:ea typeface="新細明體"/>
              </a:rPr>
              <a:t>Atom</a:t>
            </a:r>
            <a:r>
              <a:rPr lang="zh-TW">
                <a:ea typeface="新細明體"/>
              </a:rPr>
              <a:t> </a:t>
            </a:r>
            <a:r>
              <a:rPr lang="en-US" altLang="zh-TW">
                <a:ea typeface="新細明體"/>
              </a:rPr>
              <a:t>C5125</a:t>
            </a:r>
            <a:r>
              <a:rPr lang="zh-TW">
                <a:ea typeface="新細明體"/>
              </a:rPr>
              <a:t> 8</a:t>
            </a:r>
            <a:r>
              <a:rPr lang="en-US" altLang="zh-TW">
                <a:ea typeface="新細明體"/>
              </a:rPr>
              <a:t>-core</a:t>
            </a:r>
            <a:r>
              <a:rPr lang="zh-TW">
                <a:ea typeface="新細明體"/>
              </a:rPr>
              <a:t> </a:t>
            </a:r>
            <a:r>
              <a:rPr lang="en-US" altLang="zh-TW">
                <a:ea typeface="新細明體"/>
              </a:rPr>
              <a:t>processor</a:t>
            </a:r>
            <a:r>
              <a:rPr lang="zh-TW">
                <a:ea typeface="新細明體"/>
              </a:rPr>
              <a:t> t</a:t>
            </a:r>
            <a:r>
              <a:rPr lang="en-US" altLang="zh-TW">
                <a:ea typeface="新細明體"/>
              </a:rPr>
              <a:t>o</a:t>
            </a:r>
            <a:r>
              <a:rPr lang="zh-TW">
                <a:ea typeface="新細明體"/>
              </a:rPr>
              <a:t> </a:t>
            </a:r>
            <a:r>
              <a:rPr lang="en-US" altLang="zh-TW">
                <a:ea typeface="新細明體"/>
              </a:rPr>
              <a:t>provide</a:t>
            </a:r>
            <a:r>
              <a:rPr lang="zh-TW">
                <a:ea typeface="新細明體"/>
              </a:rPr>
              <a:t> p</a:t>
            </a:r>
            <a:r>
              <a:rPr lang="en-US" altLang="zh-TW" err="1">
                <a:ea typeface="新細明體"/>
              </a:rPr>
              <a:t>owerful</a:t>
            </a:r>
            <a:r>
              <a:rPr lang="zh-TW">
                <a:ea typeface="新細明體"/>
              </a:rPr>
              <a:t> p</a:t>
            </a:r>
            <a:r>
              <a:rPr lang="en-US" altLang="zh-TW" err="1">
                <a:ea typeface="新細明體"/>
              </a:rPr>
              <a:t>erformance</a:t>
            </a:r>
            <a:r>
              <a:rPr lang="en-US" altLang="zh-TW">
                <a:ea typeface="新細明體"/>
              </a:rPr>
              <a:t>.</a:t>
            </a:r>
            <a:endParaRPr lang="zh-TW">
              <a:ea typeface="新細明體"/>
              <a:cs typeface="Calibri"/>
            </a:endParaRPr>
          </a:p>
          <a:p>
            <a:pPr marL="158750"/>
            <a:r>
              <a:rPr lang="en-US"/>
              <a:t>Sufficient 10GBASE-T &amp; Dual 2.5</a:t>
            </a:r>
            <a:r>
              <a:rPr lang="en-US" altLang="zh-TW">
                <a:ea typeface="新細明體"/>
              </a:rPr>
              <a:t> </a:t>
            </a:r>
            <a:r>
              <a:rPr lang="en-US"/>
              <a:t>GbE network</a:t>
            </a:r>
            <a:r>
              <a:rPr lang="en-US" altLang="zh-TW">
                <a:ea typeface="新細明體"/>
              </a:rPr>
              <a:t> ports</a:t>
            </a:r>
            <a:r>
              <a:rPr lang="en-US"/>
              <a:t>, </a:t>
            </a:r>
            <a:r>
              <a:rPr lang="en-US" altLang="zh-TW">
                <a:ea typeface="新細明體"/>
              </a:rPr>
              <a:t>provide</a:t>
            </a:r>
            <a:r>
              <a:rPr lang="en-US"/>
              <a:t> </a:t>
            </a:r>
            <a:r>
              <a:rPr lang="en-US" altLang="zh-TW">
                <a:ea typeface="新細明體"/>
              </a:rPr>
              <a:t>smooth data</a:t>
            </a:r>
            <a:r>
              <a:rPr lang="en-US"/>
              <a:t> transmission</a:t>
            </a:r>
            <a:r>
              <a:rPr lang="en-US" altLang="zh-TW">
                <a:ea typeface="新細明體"/>
              </a:rPr>
              <a:t> </a:t>
            </a:r>
            <a:r>
              <a:rPr lang="en-US"/>
              <a:t>experience</a:t>
            </a:r>
            <a:r>
              <a:rPr lang="en-US" altLang="zh-TW">
                <a:ea typeface="新細明體"/>
              </a:rPr>
              <a:t>.</a:t>
            </a:r>
            <a:r>
              <a:rPr lang="zh-TW">
                <a:ea typeface="新細明體"/>
              </a:rPr>
              <a:t> </a:t>
            </a:r>
            <a:endParaRPr lang="en-US" altLang="zh-TW">
              <a:ea typeface="新細明體"/>
            </a:endParaRPr>
          </a:p>
          <a:p>
            <a:pPr marL="158750"/>
            <a:r>
              <a:rPr lang="zh-TW">
                <a:ea typeface="新細明體"/>
              </a:rPr>
              <a:t>2 M</a:t>
            </a:r>
            <a:r>
              <a:rPr lang="en-US" altLang="zh-TW">
                <a:ea typeface="新細明體"/>
              </a:rPr>
              <a:t>.2</a:t>
            </a:r>
            <a:r>
              <a:rPr lang="zh-TW">
                <a:ea typeface="新細明體"/>
              </a:rPr>
              <a:t> </a:t>
            </a:r>
            <a:r>
              <a:rPr lang="en-US" altLang="zh-TW">
                <a:ea typeface="新細明體"/>
              </a:rPr>
              <a:t>PCIe</a:t>
            </a:r>
            <a:r>
              <a:rPr lang="zh-TW">
                <a:ea typeface="新細明體"/>
              </a:rPr>
              <a:t> S</a:t>
            </a:r>
            <a:r>
              <a:rPr lang="en-US" altLang="zh-TW">
                <a:ea typeface="新細明體"/>
              </a:rPr>
              <a:t>SD</a:t>
            </a:r>
            <a:r>
              <a:rPr lang="zh-TW">
                <a:ea typeface="新細明體"/>
              </a:rPr>
              <a:t> s</a:t>
            </a:r>
            <a:r>
              <a:rPr lang="en-US" altLang="zh-TW">
                <a:ea typeface="新細明體"/>
              </a:rPr>
              <a:t>lots</a:t>
            </a:r>
            <a:r>
              <a:rPr lang="zh-TW">
                <a:ea typeface="新細明體"/>
              </a:rPr>
              <a:t> f</a:t>
            </a:r>
            <a:r>
              <a:rPr lang="en-US" altLang="zh-TW">
                <a:ea typeface="新細明體"/>
              </a:rPr>
              <a:t>or</a:t>
            </a:r>
            <a:r>
              <a:rPr lang="zh-TW">
                <a:ea typeface="新細明體"/>
              </a:rPr>
              <a:t> </a:t>
            </a:r>
            <a:r>
              <a:rPr lang="en-US" altLang="zh-TW">
                <a:ea typeface="新細明體"/>
              </a:rPr>
              <a:t>optimal configuration of SSD and HDD. And 2 PCIe Gen 3 x4 slots to Provide a variety of expansions including 5/10/25GbE network card, M.2, HBA and other expansion cards.</a:t>
            </a:r>
            <a:endParaRPr lang="en-US" altLang="zh-TW">
              <a:ea typeface="新細明體"/>
              <a:cs typeface="Calibri"/>
            </a:endParaRPr>
          </a:p>
          <a:p>
            <a:pPr marL="158750"/>
            <a:r>
              <a:rPr lang="en-US" altLang="zh-TW">
                <a:ea typeface="新細明體"/>
              </a:rPr>
              <a:t>And pre-installed 8GB Non-ECC memory, with 4 DDR4 UDIMM slots can be expanded and also support ECC Memory.</a:t>
            </a:r>
            <a:endParaRPr lang="en-US" altLang="zh-TW">
              <a:ea typeface="新細明體"/>
              <a:cs typeface="Calibri"/>
            </a:endParaRPr>
          </a:p>
          <a:p>
            <a:endParaRPr lang="zh-TW" altLang="en-US">
              <a:ea typeface="新細明體" panose="02020500000000000000" pitchFamily="18" charset="-120"/>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30356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ea typeface="新細明體"/>
              </a:rPr>
              <a:t>As</a:t>
            </a:r>
            <a:r>
              <a:rPr lang="zh-TW" altLang="en-US">
                <a:ea typeface="新細明體"/>
              </a:rPr>
              <a:t> </a:t>
            </a:r>
            <a:r>
              <a:rPr lang="en-US" altLang="zh-TW">
                <a:ea typeface="新細明體"/>
              </a:rPr>
              <a:t>a</a:t>
            </a:r>
            <a:r>
              <a:rPr lang="zh-TW" altLang="en-US">
                <a:ea typeface="新細明體"/>
              </a:rPr>
              <a:t> </a:t>
            </a:r>
            <a:r>
              <a:rPr lang="en-US" altLang="zh-TW">
                <a:ea typeface="新細明體"/>
              </a:rPr>
              <a:t>NAS</a:t>
            </a:r>
            <a:r>
              <a:rPr lang="zh-TW" altLang="en-US">
                <a:ea typeface="新細明體"/>
              </a:rPr>
              <a:t> </a:t>
            </a:r>
            <a:r>
              <a:rPr lang="en-US" altLang="zh-TW">
                <a:ea typeface="新細明體"/>
              </a:rPr>
              <a:t>for</a:t>
            </a:r>
            <a:r>
              <a:rPr lang="zh-TW" altLang="en-US">
                <a:ea typeface="新細明體"/>
              </a:rPr>
              <a:t> </a:t>
            </a:r>
            <a:r>
              <a:rPr lang="en-US" altLang="zh-TW">
                <a:ea typeface="新細明體"/>
              </a:rPr>
              <a:t>data</a:t>
            </a:r>
            <a:r>
              <a:rPr lang="zh-TW" altLang="en-US">
                <a:ea typeface="新細明體"/>
              </a:rPr>
              <a:t> </a:t>
            </a:r>
            <a:r>
              <a:rPr lang="en-US" altLang="zh-TW">
                <a:ea typeface="新細明體"/>
              </a:rPr>
              <a:t>storage</a:t>
            </a:r>
            <a:r>
              <a:rPr lang="zh-TW" altLang="en-US">
                <a:ea typeface="新細明體"/>
              </a:rPr>
              <a:t> </a:t>
            </a:r>
            <a:r>
              <a:rPr lang="en-US" altLang="zh-TW">
                <a:ea typeface="新細明體"/>
              </a:rPr>
              <a:t>management,</a:t>
            </a:r>
            <a:r>
              <a:rPr lang="zh-TW" altLang="en-US">
                <a:ea typeface="新細明體"/>
              </a:rPr>
              <a:t> </a:t>
            </a:r>
            <a:r>
              <a:rPr lang="en-US" altLang="zh-TW">
                <a:ea typeface="新細明體"/>
              </a:rPr>
              <a:t>if</a:t>
            </a:r>
            <a:r>
              <a:rPr lang="zh-TW" altLang="en-US">
                <a:ea typeface="新細明體"/>
              </a:rPr>
              <a:t> </a:t>
            </a:r>
            <a:r>
              <a:rPr lang="en-US" altLang="zh-TW">
                <a:ea typeface="新細明體"/>
              </a:rPr>
              <a:t>multiple</a:t>
            </a:r>
            <a:r>
              <a:rPr lang="zh-TW" altLang="en-US">
                <a:ea typeface="新細明體"/>
              </a:rPr>
              <a:t> </a:t>
            </a:r>
            <a:r>
              <a:rPr lang="en-US" altLang="zh-TW">
                <a:ea typeface="新細明體"/>
              </a:rPr>
              <a:t>people</a:t>
            </a:r>
            <a:r>
              <a:rPr lang="zh-TW" altLang="en-US">
                <a:ea typeface="新細明體"/>
              </a:rPr>
              <a:t> </a:t>
            </a:r>
            <a:r>
              <a:rPr lang="en-US" altLang="zh-TW">
                <a:ea typeface="新細明體"/>
              </a:rPr>
              <a:t>and</a:t>
            </a:r>
            <a:r>
              <a:rPr lang="zh-TW" altLang="en-US">
                <a:ea typeface="新細明體"/>
              </a:rPr>
              <a:t> </a:t>
            </a:r>
            <a:r>
              <a:rPr lang="en-US" altLang="zh-TW">
                <a:ea typeface="新細明體"/>
              </a:rPr>
              <a:t>multiple</a:t>
            </a:r>
            <a:r>
              <a:rPr lang="zh-TW" altLang="en-US">
                <a:ea typeface="新細明體"/>
              </a:rPr>
              <a:t> </a:t>
            </a:r>
            <a:r>
              <a:rPr lang="en-US" altLang="zh-TW">
                <a:ea typeface="新細明體"/>
              </a:rPr>
              <a:t>devices</a:t>
            </a:r>
            <a:r>
              <a:rPr lang="zh-TW" altLang="en-US">
                <a:ea typeface="新細明體"/>
              </a:rPr>
              <a:t> </a:t>
            </a:r>
            <a:r>
              <a:rPr lang="en-US" altLang="zh-TW">
                <a:ea typeface="新細明體"/>
              </a:rPr>
              <a:t>are</a:t>
            </a:r>
            <a:r>
              <a:rPr lang="zh-TW" altLang="en-US">
                <a:ea typeface="新細明體"/>
              </a:rPr>
              <a:t> </a:t>
            </a:r>
            <a:r>
              <a:rPr lang="en-US" altLang="zh-TW">
                <a:ea typeface="新細明體"/>
              </a:rPr>
              <a:t>used,</a:t>
            </a:r>
            <a:r>
              <a:rPr lang="zh-TW" altLang="en-US">
                <a:ea typeface="新細明體"/>
              </a:rPr>
              <a:t> </a:t>
            </a:r>
            <a:r>
              <a:rPr lang="en-US" altLang="zh-TW">
                <a:ea typeface="新細明體"/>
              </a:rPr>
              <a:t>we</a:t>
            </a:r>
            <a:r>
              <a:rPr lang="zh-TW" altLang="en-US">
                <a:ea typeface="新細明體"/>
              </a:rPr>
              <a:t> </a:t>
            </a:r>
            <a:r>
              <a:rPr lang="en-US" altLang="zh-TW">
                <a:ea typeface="新細明體"/>
              </a:rPr>
              <a:t>also</a:t>
            </a:r>
            <a:r>
              <a:rPr lang="zh-TW" altLang="en-US">
                <a:ea typeface="新細明體"/>
              </a:rPr>
              <a:t> </a:t>
            </a:r>
            <a:r>
              <a:rPr lang="en-US" altLang="zh-TW">
                <a:ea typeface="新細明體"/>
              </a:rPr>
              <a:t>have</a:t>
            </a:r>
            <a:r>
              <a:rPr lang="zh-TW" altLang="en-US">
                <a:ea typeface="新細明體"/>
              </a:rPr>
              <a:t> </a:t>
            </a:r>
            <a:r>
              <a:rPr lang="en-US" altLang="zh-TW" err="1">
                <a:ea typeface="新細明體"/>
              </a:rPr>
              <a:t>Qsync</a:t>
            </a:r>
            <a:r>
              <a:rPr lang="zh-TW" altLang="en-US">
                <a:ea typeface="新細明體"/>
              </a:rPr>
              <a:t> </a:t>
            </a:r>
            <a:r>
              <a:rPr lang="en-US" altLang="zh-TW">
                <a:ea typeface="新細明體"/>
              </a:rPr>
              <a:t>to</a:t>
            </a:r>
            <a:r>
              <a:rPr lang="zh-TW" altLang="en-US">
                <a:ea typeface="新細明體"/>
              </a:rPr>
              <a:t> </a:t>
            </a:r>
            <a:r>
              <a:rPr lang="en-US" altLang="zh-TW">
                <a:ea typeface="新細明體"/>
              </a:rPr>
              <a:t>support</a:t>
            </a:r>
            <a:r>
              <a:rPr lang="zh-TW" altLang="en-US">
                <a:ea typeface="新細明體"/>
              </a:rPr>
              <a:t> </a:t>
            </a:r>
            <a:r>
              <a:rPr lang="en-US" altLang="zh-TW">
                <a:ea typeface="新細明體"/>
              </a:rPr>
              <a:t>cross-device</a:t>
            </a:r>
            <a:r>
              <a:rPr lang="zh-TW" altLang="en-US">
                <a:ea typeface="新細明體"/>
              </a:rPr>
              <a:t> </a:t>
            </a:r>
            <a:r>
              <a:rPr lang="en-US" altLang="zh-TW">
                <a:ea typeface="新細明體"/>
              </a:rPr>
              <a:t>team</a:t>
            </a:r>
            <a:r>
              <a:rPr lang="zh-TW" altLang="en-US">
                <a:ea typeface="新細明體"/>
              </a:rPr>
              <a:t> </a:t>
            </a:r>
            <a:r>
              <a:rPr lang="en-US" altLang="zh-TW">
                <a:ea typeface="新細明體"/>
              </a:rPr>
              <a:t>collaboration</a:t>
            </a:r>
            <a:r>
              <a:rPr lang="zh-TW" altLang="en-US">
                <a:ea typeface="新細明體"/>
              </a:rPr>
              <a:t> </a:t>
            </a:r>
            <a:r>
              <a:rPr lang="en-US" altLang="zh-TW">
                <a:ea typeface="新細明體"/>
              </a:rPr>
              <a:t>tools</a:t>
            </a:r>
            <a:endParaRPr lang="zh-TW" altLang="en-US">
              <a:ea typeface="新細明體"/>
            </a:endParaRPr>
          </a:p>
          <a:p>
            <a:pPr marL="158750"/>
            <a:r>
              <a:rPr lang="en-US" altLang="zh-TW">
                <a:ea typeface="新細明體"/>
              </a:rPr>
              <a:t>Qsync</a:t>
            </a:r>
            <a:r>
              <a:rPr lang="zh-TW" altLang="en-US">
                <a:ea typeface="新細明體"/>
              </a:rPr>
              <a:t> </a:t>
            </a:r>
            <a:r>
              <a:rPr lang="en-US" altLang="zh-TW">
                <a:ea typeface="新細明體"/>
              </a:rPr>
              <a:t>enables</a:t>
            </a:r>
            <a:r>
              <a:rPr lang="zh-TW" altLang="en-US">
                <a:ea typeface="新細明體"/>
              </a:rPr>
              <a:t> </a:t>
            </a:r>
            <a:r>
              <a:rPr lang="en-US" altLang="zh-TW">
                <a:ea typeface="新細明體"/>
              </a:rPr>
              <a:t>efficient</a:t>
            </a:r>
            <a:r>
              <a:rPr lang="zh-TW" altLang="en-US">
                <a:ea typeface="新細明體"/>
              </a:rPr>
              <a:t> </a:t>
            </a:r>
            <a:r>
              <a:rPr lang="en-US" altLang="zh-TW">
                <a:ea typeface="新細明體"/>
              </a:rPr>
              <a:t>file</a:t>
            </a:r>
            <a:r>
              <a:rPr lang="zh-TW" altLang="en-US">
                <a:ea typeface="新細明體"/>
              </a:rPr>
              <a:t> </a:t>
            </a:r>
            <a:r>
              <a:rPr lang="en-US" altLang="zh-TW">
                <a:ea typeface="新細明體"/>
              </a:rPr>
              <a:t>synchronization</a:t>
            </a:r>
            <a:r>
              <a:rPr lang="zh-TW" altLang="en-US">
                <a:ea typeface="新細明體"/>
              </a:rPr>
              <a:t> </a:t>
            </a:r>
            <a:r>
              <a:rPr lang="en-US" altLang="zh-TW">
                <a:ea typeface="新細明體"/>
              </a:rPr>
              <a:t>between</a:t>
            </a:r>
            <a:r>
              <a:rPr lang="zh-TW" altLang="en-US">
                <a:ea typeface="新細明體"/>
              </a:rPr>
              <a:t> </a:t>
            </a:r>
            <a:r>
              <a:rPr lang="en-US" altLang="zh-TW">
                <a:ea typeface="新細明體"/>
              </a:rPr>
              <a:t>a</a:t>
            </a:r>
            <a:r>
              <a:rPr lang="zh-TW" altLang="en-US">
                <a:ea typeface="新細明體"/>
              </a:rPr>
              <a:t> </a:t>
            </a:r>
            <a:r>
              <a:rPr lang="en-US" altLang="zh-TW">
                <a:ea typeface="新細明體"/>
              </a:rPr>
              <a:t>QNAP</a:t>
            </a:r>
            <a:r>
              <a:rPr lang="zh-TW" altLang="en-US">
                <a:ea typeface="新細明體"/>
              </a:rPr>
              <a:t> </a:t>
            </a:r>
            <a:r>
              <a:rPr lang="en-US" altLang="zh-TW">
                <a:ea typeface="新細明體"/>
              </a:rPr>
              <a:t>NAS</a:t>
            </a:r>
            <a:r>
              <a:rPr lang="zh-TW" altLang="en-US">
                <a:ea typeface="新細明體"/>
              </a:rPr>
              <a:t> </a:t>
            </a:r>
            <a:r>
              <a:rPr lang="en-US" altLang="zh-TW">
                <a:ea typeface="新細明體"/>
              </a:rPr>
              <a:t>and</a:t>
            </a:r>
            <a:r>
              <a:rPr lang="zh-TW" altLang="en-US">
                <a:ea typeface="新細明體"/>
              </a:rPr>
              <a:t> </a:t>
            </a:r>
            <a:r>
              <a:rPr lang="en-US" altLang="zh-TW">
                <a:ea typeface="新細明體"/>
              </a:rPr>
              <a:t>linked</a:t>
            </a:r>
            <a:r>
              <a:rPr lang="zh-TW" altLang="en-US">
                <a:ea typeface="新細明體"/>
              </a:rPr>
              <a:t> </a:t>
            </a:r>
            <a:r>
              <a:rPr lang="en-US" altLang="zh-TW">
                <a:ea typeface="新細明體"/>
              </a:rPr>
              <a:t>devices</a:t>
            </a:r>
            <a:r>
              <a:rPr lang="zh-TW" altLang="en-US">
                <a:ea typeface="新細明體"/>
              </a:rPr>
              <a:t> </a:t>
            </a:r>
            <a:r>
              <a:rPr lang="en-US" altLang="zh-TW">
                <a:ea typeface="新細明體"/>
              </a:rPr>
              <a:t>such</a:t>
            </a:r>
            <a:r>
              <a:rPr lang="zh-TW" altLang="en-US">
                <a:ea typeface="新細明體"/>
              </a:rPr>
              <a:t> </a:t>
            </a:r>
            <a:r>
              <a:rPr lang="en-US" altLang="zh-TW">
                <a:ea typeface="新細明體"/>
              </a:rPr>
              <a:t>as</a:t>
            </a:r>
            <a:r>
              <a:rPr lang="zh-TW" altLang="en-US">
                <a:ea typeface="新細明體"/>
              </a:rPr>
              <a:t> </a:t>
            </a:r>
            <a:r>
              <a:rPr lang="en-US" altLang="zh-TW">
                <a:ea typeface="新細明體"/>
              </a:rPr>
              <a:t>computers,</a:t>
            </a:r>
            <a:r>
              <a:rPr lang="zh-TW" altLang="en-US">
                <a:ea typeface="新細明體"/>
              </a:rPr>
              <a:t> </a:t>
            </a:r>
            <a:r>
              <a:rPr lang="en-US" altLang="zh-TW">
                <a:ea typeface="新細明體"/>
              </a:rPr>
              <a:t>laptops,</a:t>
            </a:r>
            <a:r>
              <a:rPr lang="zh-TW" altLang="en-US">
                <a:ea typeface="新細明體"/>
              </a:rPr>
              <a:t> </a:t>
            </a:r>
            <a:r>
              <a:rPr lang="en-US" altLang="zh-TW">
                <a:ea typeface="新細明體"/>
              </a:rPr>
              <a:t>and</a:t>
            </a:r>
            <a:r>
              <a:rPr lang="zh-TW" altLang="en-US">
                <a:ea typeface="新細明體"/>
              </a:rPr>
              <a:t> </a:t>
            </a:r>
            <a:r>
              <a:rPr lang="en-US" altLang="zh-TW">
                <a:ea typeface="新細明體"/>
              </a:rPr>
              <a:t>mobile</a:t>
            </a:r>
            <a:r>
              <a:rPr lang="zh-TW" altLang="en-US">
                <a:ea typeface="新細明體"/>
              </a:rPr>
              <a:t> </a:t>
            </a:r>
            <a:r>
              <a:rPr lang="en-US" altLang="zh-TW">
                <a:ea typeface="新細明體"/>
              </a:rPr>
              <a:t>devices.</a:t>
            </a:r>
            <a:r>
              <a:rPr lang="zh-TW" altLang="en-US">
                <a:ea typeface="新細明體"/>
              </a:rPr>
              <a:t> </a:t>
            </a:r>
            <a:r>
              <a:rPr lang="en-US" altLang="zh-TW">
                <a:ea typeface="新細明體"/>
              </a:rPr>
              <a:t>With</a:t>
            </a:r>
            <a:r>
              <a:rPr lang="zh-TW" altLang="en-US">
                <a:ea typeface="新細明體"/>
              </a:rPr>
              <a:t> </a:t>
            </a:r>
            <a:r>
              <a:rPr lang="en-US" altLang="zh-TW">
                <a:ea typeface="新細明體"/>
              </a:rPr>
              <a:t>Qsync,</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easily</a:t>
            </a:r>
            <a:r>
              <a:rPr lang="zh-TW" altLang="en-US">
                <a:ea typeface="新細明體"/>
              </a:rPr>
              <a:t> </a:t>
            </a:r>
            <a:r>
              <a:rPr lang="en-US" altLang="zh-TW">
                <a:ea typeface="新細明體"/>
              </a:rPr>
              <a:t>access</a:t>
            </a:r>
            <a:r>
              <a:rPr lang="zh-TW" altLang="en-US">
                <a:ea typeface="新細明體"/>
              </a:rPr>
              <a:t> </a:t>
            </a:r>
            <a:r>
              <a:rPr lang="en-US" altLang="zh-TW">
                <a:ea typeface="新細明體"/>
              </a:rPr>
              <a:t>data</a:t>
            </a:r>
            <a:r>
              <a:rPr lang="zh-TW" altLang="en-US">
                <a:ea typeface="新細明體"/>
              </a:rPr>
              <a:t> </a:t>
            </a:r>
            <a:r>
              <a:rPr lang="en-US" altLang="zh-TW">
                <a:ea typeface="新細明體"/>
              </a:rPr>
              <a:t>across</a:t>
            </a:r>
            <a:r>
              <a:rPr lang="zh-TW" altLang="en-US">
                <a:ea typeface="新細明體"/>
              </a:rPr>
              <a:t> </a:t>
            </a:r>
            <a:r>
              <a:rPr lang="en-US" altLang="zh-TW">
                <a:ea typeface="新細明體"/>
              </a:rPr>
              <a:t>all</a:t>
            </a:r>
            <a:r>
              <a:rPr lang="zh-TW" altLang="en-US">
                <a:ea typeface="新細明體"/>
              </a:rPr>
              <a:t> </a:t>
            </a:r>
            <a:r>
              <a:rPr lang="en-US" altLang="zh-TW">
                <a:ea typeface="新細明體"/>
              </a:rPr>
              <a:t>your</a:t>
            </a:r>
            <a:r>
              <a:rPr lang="zh-TW" altLang="en-US">
                <a:ea typeface="新細明體"/>
              </a:rPr>
              <a:t> </a:t>
            </a:r>
            <a:r>
              <a:rPr lang="en-US" altLang="zh-TW">
                <a:ea typeface="新細明體"/>
              </a:rPr>
              <a:t>devices</a:t>
            </a:r>
            <a:r>
              <a:rPr lang="zh-TW" altLang="en-US">
                <a:ea typeface="新細明體"/>
              </a:rPr>
              <a:t> </a:t>
            </a:r>
            <a:r>
              <a:rPr lang="en-US" altLang="zh-TW">
                <a:ea typeface="新細明體"/>
              </a:rPr>
              <a:t>and</a:t>
            </a:r>
            <a:r>
              <a:rPr lang="zh-TW" altLang="en-US">
                <a:ea typeface="新細明體"/>
              </a:rPr>
              <a:t> </a:t>
            </a:r>
            <a:r>
              <a:rPr lang="en-US" altLang="zh-TW">
                <a:ea typeface="新細明體"/>
              </a:rPr>
              <a:t>share</a:t>
            </a:r>
            <a:r>
              <a:rPr lang="zh-TW" altLang="en-US">
                <a:ea typeface="新細明體"/>
              </a:rPr>
              <a:t> </a:t>
            </a:r>
            <a:r>
              <a:rPr lang="en-US" altLang="zh-TW">
                <a:ea typeface="新細明體"/>
              </a:rPr>
              <a:t>it</a:t>
            </a:r>
            <a:r>
              <a:rPr lang="zh-TW" altLang="en-US">
                <a:ea typeface="新細明體"/>
              </a:rPr>
              <a:t> </a:t>
            </a:r>
            <a:r>
              <a:rPr lang="en-US" altLang="zh-TW">
                <a:ea typeface="新細明體"/>
              </a:rPr>
              <a:t>among</a:t>
            </a:r>
            <a:r>
              <a:rPr lang="zh-TW" altLang="en-US">
                <a:ea typeface="新細明體"/>
              </a:rPr>
              <a:t> </a:t>
            </a:r>
            <a:r>
              <a:rPr lang="en-US" altLang="zh-TW">
                <a:ea typeface="新細明體"/>
              </a:rPr>
              <a:t>your</a:t>
            </a:r>
            <a:r>
              <a:rPr lang="zh-TW" altLang="en-US">
                <a:ea typeface="新細明體"/>
              </a:rPr>
              <a:t> </a:t>
            </a:r>
            <a:r>
              <a:rPr lang="en-US" altLang="zh-TW">
                <a:ea typeface="新細明體"/>
              </a:rPr>
              <a:t>team</a:t>
            </a:r>
            <a:r>
              <a:rPr lang="zh-TW" altLang="en-US">
                <a:ea typeface="新細明體"/>
              </a:rPr>
              <a:t> </a:t>
            </a:r>
            <a:r>
              <a:rPr lang="en-US" altLang="zh-TW">
                <a:ea typeface="新細明體"/>
              </a:rPr>
              <a:t>members.</a:t>
            </a:r>
            <a:endParaRPr lang="en-US" altLang="zh-TW">
              <a:ea typeface="新細明體"/>
              <a:cs typeface="Calibri"/>
            </a:endParaRPr>
          </a:p>
          <a:p>
            <a:endParaRPr lang="zh-TW">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BE2EBB-CED9-4809-8834-A9C61EF8D3E0}"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136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r>
              <a:rPr lang="en-US" altLang="zh-TW">
                <a:ea typeface="新細明體"/>
              </a:rPr>
              <a:t>the</a:t>
            </a:r>
            <a:r>
              <a:rPr lang="zh-TW" altLang="en-US">
                <a:ea typeface="新細明體"/>
              </a:rPr>
              <a:t> </a:t>
            </a:r>
            <a:r>
              <a:rPr lang="en-US" altLang="zh-TW">
                <a:ea typeface="新細明體"/>
              </a:rPr>
              <a:t>health</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disk</a:t>
            </a:r>
            <a:r>
              <a:rPr lang="zh-TW" altLang="en-US">
                <a:ea typeface="新細明體"/>
              </a:rPr>
              <a:t> </a:t>
            </a:r>
            <a:r>
              <a:rPr lang="en-US" altLang="zh-TW">
                <a:ea typeface="新細明體"/>
              </a:rPr>
              <a:t>after</a:t>
            </a:r>
            <a:r>
              <a:rPr lang="zh-TW" altLang="en-US">
                <a:ea typeface="新細明體"/>
              </a:rPr>
              <a:t> </a:t>
            </a:r>
            <a:r>
              <a:rPr lang="en-US" altLang="zh-TW">
                <a:ea typeface="新細明體"/>
              </a:rPr>
              <a:t>long-term</a:t>
            </a:r>
            <a:r>
              <a:rPr lang="zh-TW" altLang="en-US">
                <a:ea typeface="新細明體"/>
              </a:rPr>
              <a:t> </a:t>
            </a:r>
            <a:r>
              <a:rPr lang="en-US" altLang="zh-TW">
                <a:ea typeface="新細明體"/>
              </a:rPr>
              <a:t>use</a:t>
            </a:r>
            <a:r>
              <a:rPr lang="zh-TW" altLang="en-US">
                <a:ea typeface="新細明體"/>
              </a:rPr>
              <a:t> </a:t>
            </a:r>
            <a:r>
              <a:rPr lang="en-US" altLang="zh-TW">
                <a:ea typeface="新細明體"/>
              </a:rPr>
              <a:t>will</a:t>
            </a:r>
            <a:r>
              <a:rPr lang="zh-TW" altLang="en-US">
                <a:ea typeface="新細明體"/>
              </a:rPr>
              <a:t> </a:t>
            </a:r>
            <a:r>
              <a:rPr lang="en-US" altLang="zh-TW">
                <a:ea typeface="新細明體"/>
              </a:rPr>
              <a:t>decrease</a:t>
            </a:r>
            <a:r>
              <a:rPr lang="zh-TW" altLang="en-US">
                <a:ea typeface="新細明體"/>
              </a:rPr>
              <a:t> </a:t>
            </a:r>
            <a:r>
              <a:rPr lang="en-US" altLang="zh-TW">
                <a:ea typeface="新細明體"/>
              </a:rPr>
              <a:t>over</a:t>
            </a:r>
            <a:r>
              <a:rPr lang="zh-TW" altLang="en-US">
                <a:ea typeface="新細明體"/>
              </a:rPr>
              <a:t> </a:t>
            </a:r>
            <a:r>
              <a:rPr lang="en-US" altLang="zh-TW">
                <a:ea typeface="新細明體"/>
              </a:rPr>
              <a:t>time.</a:t>
            </a:r>
            <a:r>
              <a:rPr lang="zh-TW" altLang="en-US">
                <a:ea typeface="新細明體"/>
              </a:rPr>
              <a:t> </a:t>
            </a:r>
            <a:r>
              <a:rPr lang="en-US" altLang="zh-TW">
                <a:ea typeface="新細明體"/>
              </a:rPr>
              <a:t>At</a:t>
            </a:r>
            <a:r>
              <a:rPr lang="zh-TW" altLang="en-US">
                <a:ea typeface="新細明體"/>
              </a:rPr>
              <a:t> </a:t>
            </a:r>
            <a:r>
              <a:rPr lang="en-US" altLang="zh-TW">
                <a:ea typeface="新細明體"/>
              </a:rPr>
              <a:t>this</a:t>
            </a:r>
            <a:r>
              <a:rPr lang="zh-TW" altLang="en-US">
                <a:ea typeface="新細明體"/>
              </a:rPr>
              <a:t> </a:t>
            </a:r>
            <a:r>
              <a:rPr lang="en-US" altLang="zh-TW">
                <a:ea typeface="新細明體"/>
              </a:rPr>
              <a:t>time,</a:t>
            </a:r>
            <a:r>
              <a:rPr lang="zh-TW" altLang="en-US">
                <a:ea typeface="新細明體"/>
              </a:rPr>
              <a:t> </a:t>
            </a:r>
            <a:r>
              <a:rPr lang="en-US" altLang="zh-TW">
                <a:ea typeface="新細明體"/>
              </a:rPr>
              <a:t>there</a:t>
            </a:r>
            <a:r>
              <a:rPr lang="zh-TW" altLang="en-US">
                <a:ea typeface="新細明體"/>
              </a:rPr>
              <a:t> </a:t>
            </a:r>
            <a:r>
              <a:rPr lang="en-US" altLang="zh-TW">
                <a:ea typeface="新細明體"/>
              </a:rPr>
              <a:t>is</a:t>
            </a:r>
            <a:r>
              <a:rPr lang="zh-TW" altLang="en-US">
                <a:ea typeface="新細明體"/>
              </a:rPr>
              <a:t> </a:t>
            </a:r>
            <a:r>
              <a:rPr lang="en-US" altLang="zh-TW">
                <a:ea typeface="新細明體"/>
              </a:rPr>
              <a:t>a</a:t>
            </a:r>
            <a:r>
              <a:rPr lang="zh-TW" altLang="en-US">
                <a:ea typeface="新細明體"/>
              </a:rPr>
              <a:t> </a:t>
            </a:r>
            <a:r>
              <a:rPr lang="en-US" altLang="zh-TW">
                <a:ea typeface="新細明體"/>
              </a:rPr>
              <a:t>good</a:t>
            </a:r>
            <a:r>
              <a:rPr lang="zh-TW" altLang="en-US">
                <a:ea typeface="新細明體"/>
              </a:rPr>
              <a:t> </a:t>
            </a:r>
            <a:r>
              <a:rPr lang="en-US" altLang="zh-TW">
                <a:ea typeface="新細明體"/>
              </a:rPr>
              <a:t>helper.</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use</a:t>
            </a:r>
            <a:r>
              <a:rPr lang="zh-TW" altLang="en-US">
                <a:ea typeface="新細明體"/>
              </a:rPr>
              <a:t> </a:t>
            </a:r>
            <a:r>
              <a:rPr lang="en-US" altLang="zh-TW">
                <a:ea typeface="新細明體"/>
              </a:rPr>
              <a:t>the</a:t>
            </a:r>
            <a:r>
              <a:rPr lang="zh-TW" altLang="en-US">
                <a:ea typeface="新細明體"/>
              </a:rPr>
              <a:t> </a:t>
            </a:r>
            <a:r>
              <a:rPr lang="en-US" altLang="zh-TW">
                <a:ea typeface="新細明體"/>
              </a:rPr>
              <a:t>AI</a:t>
            </a:r>
            <a:r>
              <a:rPr lang="zh-TW" altLang="en-US">
                <a:ea typeface="新細明體"/>
              </a:rPr>
              <a:t> </a:t>
            </a:r>
            <a:r>
              <a:rPr lang="en-US" altLang="zh-TW">
                <a:ea typeface="新細明體"/>
              </a:rPr>
              <a:t>disk</a:t>
            </a:r>
            <a:r>
              <a:rPr lang="zh-TW" altLang="en-US">
                <a:ea typeface="新細明體"/>
              </a:rPr>
              <a:t> </a:t>
            </a:r>
            <a:r>
              <a:rPr lang="en-US" altLang="zh-TW">
                <a:ea typeface="新細明體"/>
              </a:rPr>
              <a:t>Health</a:t>
            </a:r>
            <a:r>
              <a:rPr lang="zh-TW" altLang="en-US">
                <a:ea typeface="新細明體"/>
              </a:rPr>
              <a:t> </a:t>
            </a:r>
            <a:r>
              <a:rPr lang="en-US" altLang="zh-TW">
                <a:ea typeface="新細明體"/>
              </a:rPr>
              <a:t>analysis</a:t>
            </a:r>
            <a:r>
              <a:rPr lang="zh-TW" altLang="en-US">
                <a:ea typeface="新細明體"/>
              </a:rPr>
              <a:t> </a:t>
            </a:r>
            <a:r>
              <a:rPr lang="en-US" altLang="zh-TW">
                <a:ea typeface="新細明體"/>
              </a:rPr>
              <a:t>tool</a:t>
            </a:r>
            <a:r>
              <a:rPr lang="zh-TW" altLang="en-US">
                <a:ea typeface="新細明體"/>
              </a:rPr>
              <a:t> </a:t>
            </a:r>
            <a:r>
              <a:rPr lang="en-US" altLang="zh-TW">
                <a:ea typeface="新細明體"/>
              </a:rPr>
              <a:t>by</a:t>
            </a:r>
            <a:r>
              <a:rPr lang="zh-TW" altLang="en-US">
                <a:ea typeface="新細明體"/>
              </a:rPr>
              <a:t> </a:t>
            </a:r>
            <a:r>
              <a:rPr lang="en-US" altLang="zh-TW">
                <a:ea typeface="新細明體"/>
              </a:rPr>
              <a:t>ULINK</a:t>
            </a:r>
            <a:r>
              <a:rPr lang="zh-TW" altLang="en-US">
                <a:ea typeface="新細明體"/>
              </a:rPr>
              <a:t> </a:t>
            </a:r>
            <a:r>
              <a:rPr lang="en-US" altLang="zh-TW">
                <a:ea typeface="新細明體"/>
              </a:rPr>
              <a:t>cloud.</a:t>
            </a:r>
            <a:r>
              <a:rPr lang="zh-TW" altLang="en-US">
                <a:ea typeface="新細明體"/>
              </a:rPr>
              <a:t> </a:t>
            </a:r>
            <a:r>
              <a:rPr lang="en-US" altLang="zh-TW">
                <a:ea typeface="新細明體"/>
              </a:rPr>
              <a:t>The</a:t>
            </a:r>
            <a:r>
              <a:rPr lang="zh-TW" altLang="en-US">
                <a:ea typeface="新細明體"/>
              </a:rPr>
              <a:t> </a:t>
            </a:r>
            <a:r>
              <a:rPr lang="en-US" altLang="zh-TW">
                <a:ea typeface="新細明體"/>
              </a:rPr>
              <a:t>DA</a:t>
            </a:r>
            <a:r>
              <a:rPr lang="zh-TW" altLang="en-US">
                <a:ea typeface="新細明體"/>
              </a:rPr>
              <a:t> </a:t>
            </a:r>
            <a:r>
              <a:rPr lang="en-US" altLang="zh-TW">
                <a:ea typeface="新細明體"/>
              </a:rPr>
              <a:t>Drive</a:t>
            </a:r>
            <a:r>
              <a:rPr lang="zh-TW" altLang="en-US">
                <a:ea typeface="新細明體"/>
              </a:rPr>
              <a:t> </a:t>
            </a:r>
            <a:r>
              <a:rPr lang="en-US" altLang="zh-TW">
                <a:ea typeface="新細明體"/>
              </a:rPr>
              <a:t>Analyzer</a:t>
            </a:r>
            <a:r>
              <a:rPr lang="zh-TW" altLang="en-US">
                <a:ea typeface="新細明體"/>
              </a:rPr>
              <a:t> </a:t>
            </a:r>
            <a:r>
              <a:rPr lang="en-US" altLang="zh-TW">
                <a:ea typeface="新細明體"/>
              </a:rPr>
              <a:t>for</a:t>
            </a:r>
            <a:r>
              <a:rPr lang="zh-TW" altLang="en-US">
                <a:ea typeface="新細明體"/>
              </a:rPr>
              <a:t> </a:t>
            </a:r>
            <a:r>
              <a:rPr lang="en-US" altLang="zh-TW">
                <a:ea typeface="新細明體"/>
              </a:rPr>
              <a:t>disk</a:t>
            </a:r>
            <a:r>
              <a:rPr lang="zh-TW" altLang="en-US">
                <a:ea typeface="新細明體"/>
              </a:rPr>
              <a:t> </a:t>
            </a:r>
            <a:r>
              <a:rPr lang="en-US" altLang="zh-TW">
                <a:ea typeface="新細明體"/>
              </a:rPr>
              <a:t>health</a:t>
            </a:r>
            <a:r>
              <a:rPr lang="zh-TW" altLang="en-US">
                <a:ea typeface="新細明體"/>
              </a:rPr>
              <a:t> </a:t>
            </a:r>
            <a:r>
              <a:rPr lang="en-US" altLang="zh-TW">
                <a:ea typeface="新細明體"/>
              </a:rPr>
              <a:t>analysis</a:t>
            </a:r>
            <a:r>
              <a:rPr lang="zh-TW" altLang="en-US">
                <a:ea typeface="新細明體"/>
              </a:rPr>
              <a:t> </a:t>
            </a:r>
            <a:r>
              <a:rPr lang="en-US" altLang="zh-TW">
                <a:ea typeface="新細明體"/>
              </a:rPr>
              <a:t>can</a:t>
            </a:r>
            <a:r>
              <a:rPr lang="zh-TW" altLang="en-US">
                <a:ea typeface="新細明體"/>
              </a:rPr>
              <a:t> </a:t>
            </a:r>
            <a:r>
              <a:rPr lang="en-US" altLang="zh-TW">
                <a:ea typeface="新細明體"/>
              </a:rPr>
              <a:t>predict</a:t>
            </a:r>
            <a:r>
              <a:rPr lang="zh-TW" altLang="en-US">
                <a:ea typeface="新細明體"/>
              </a:rPr>
              <a:t> </a:t>
            </a:r>
            <a:r>
              <a:rPr lang="en-US" altLang="zh-TW">
                <a:ea typeface="新細明體"/>
              </a:rPr>
              <a:t>the</a:t>
            </a:r>
            <a:r>
              <a:rPr lang="zh-TW" altLang="en-US">
                <a:ea typeface="新細明體"/>
              </a:rPr>
              <a:t> </a:t>
            </a:r>
            <a:r>
              <a:rPr lang="en-US" altLang="zh-TW">
                <a:ea typeface="新細明體"/>
              </a:rPr>
              <a:t>failure</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zh-TW">
                <a:ea typeface="新細明體"/>
              </a:rPr>
              <a:t>di</a:t>
            </a:r>
            <a:r>
              <a:rPr lang="en-US" altLang="zh-TW">
                <a:ea typeface="新細明體"/>
              </a:rPr>
              <a:t>sk,</a:t>
            </a:r>
            <a:r>
              <a:rPr lang="zh-TW" altLang="en-US">
                <a:ea typeface="新細明體"/>
              </a:rPr>
              <a:t> </a:t>
            </a:r>
            <a:r>
              <a:rPr lang="en-US" altLang="zh-TW">
                <a:ea typeface="新細明體"/>
              </a:rPr>
              <a:t>whic</a:t>
            </a:r>
            <a:r>
              <a:rPr lang="zh-TW">
                <a:ea typeface="新細明體"/>
              </a:rPr>
              <a:t>h can pred</a:t>
            </a:r>
            <a:r>
              <a:rPr lang="en-US" altLang="zh-TW">
                <a:ea typeface="新細明體"/>
              </a:rPr>
              <a:t>ict</a:t>
            </a:r>
            <a:r>
              <a:rPr lang="zh-TW">
                <a:ea typeface="新細明體"/>
              </a:rPr>
              <a:t> the di</a:t>
            </a:r>
            <a:r>
              <a:rPr lang="en-US" altLang="zh-TW">
                <a:ea typeface="新細明體"/>
              </a:rPr>
              <a:t>sk</a:t>
            </a:r>
            <a:r>
              <a:rPr lang="zh-TW" altLang="en-US">
                <a:ea typeface="新細明體"/>
              </a:rPr>
              <a:t> </a:t>
            </a:r>
            <a:r>
              <a:rPr lang="en-US" altLang="zh-TW">
                <a:ea typeface="新細明體"/>
              </a:rPr>
              <a:t>that</a:t>
            </a:r>
            <a:r>
              <a:rPr lang="zh-TW" altLang="en-US">
                <a:ea typeface="新細明體"/>
              </a:rPr>
              <a:t> </a:t>
            </a:r>
            <a:r>
              <a:rPr lang="en-US" altLang="zh-TW">
                <a:ea typeface="新細明體"/>
              </a:rPr>
              <a:t>is</a:t>
            </a:r>
            <a:r>
              <a:rPr lang="zh-TW" altLang="en-US">
                <a:ea typeface="新細明體"/>
              </a:rPr>
              <a:t> </a:t>
            </a:r>
            <a:r>
              <a:rPr lang="en-US" altLang="zh-TW">
                <a:ea typeface="新細明體"/>
              </a:rPr>
              <a:t>about</a:t>
            </a:r>
            <a:r>
              <a:rPr lang="zh-TW" altLang="en-US">
                <a:ea typeface="新細明體"/>
              </a:rPr>
              <a:t> </a:t>
            </a:r>
            <a:r>
              <a:rPr lang="en-US" altLang="zh-TW">
                <a:ea typeface="新細明體"/>
              </a:rPr>
              <a:t>to</a:t>
            </a:r>
            <a:r>
              <a:rPr lang="zh-TW" altLang="en-US">
                <a:ea typeface="新細明體"/>
              </a:rPr>
              <a:t> </a:t>
            </a:r>
            <a:r>
              <a:rPr lang="en-US" altLang="zh-TW">
                <a:ea typeface="新細明體"/>
              </a:rPr>
              <a:t>fail</a:t>
            </a:r>
            <a:r>
              <a:rPr lang="zh-TW" altLang="en-US">
                <a:ea typeface="新細明體"/>
              </a:rPr>
              <a:t> </a:t>
            </a:r>
            <a:r>
              <a:rPr lang="en-US" altLang="zh-TW">
                <a:ea typeface="新細明體"/>
              </a:rPr>
              <a:t>as</a:t>
            </a:r>
            <a:r>
              <a:rPr lang="zh-TW" altLang="en-US">
                <a:ea typeface="新細明體"/>
              </a:rPr>
              <a:t> </a:t>
            </a:r>
            <a:r>
              <a:rPr lang="en-US" altLang="zh-TW">
                <a:ea typeface="新細明體"/>
              </a:rPr>
              <a:t>soon</a:t>
            </a:r>
            <a:r>
              <a:rPr lang="zh-TW" altLang="en-US">
                <a:ea typeface="新細明體"/>
              </a:rPr>
              <a:t> </a:t>
            </a:r>
            <a:r>
              <a:rPr lang="en-US" altLang="zh-TW">
                <a:ea typeface="新細明體"/>
              </a:rPr>
              <a:t>as</a:t>
            </a:r>
            <a:r>
              <a:rPr lang="zh-TW" altLang="en-US">
                <a:ea typeface="新細明體"/>
              </a:rPr>
              <a:t> </a:t>
            </a:r>
            <a:r>
              <a:rPr lang="en-US" altLang="zh-TW">
                <a:ea typeface="新細明體"/>
              </a:rPr>
              <a:t>possible</a:t>
            </a:r>
            <a:r>
              <a:rPr lang="zh-TW" altLang="en-US">
                <a:ea typeface="新細明體"/>
              </a:rPr>
              <a:t> </a:t>
            </a:r>
            <a:r>
              <a:rPr lang="en-US" altLang="zh-TW">
                <a:ea typeface="新細明體"/>
              </a:rPr>
              <a:t>so</a:t>
            </a:r>
            <a:r>
              <a:rPr lang="zh-TW" altLang="en-US">
                <a:ea typeface="新細明體"/>
              </a:rPr>
              <a:t> </a:t>
            </a:r>
            <a:r>
              <a:rPr lang="en-US" altLang="zh-TW">
                <a:ea typeface="新細明體"/>
              </a:rPr>
              <a:t>that</a:t>
            </a:r>
            <a:r>
              <a:rPr lang="zh-TW" altLang="en-US">
                <a:ea typeface="新細明體"/>
              </a:rPr>
              <a:t> </a:t>
            </a:r>
            <a:r>
              <a:rPr lang="en-US" altLang="zh-TW">
                <a:ea typeface="新細明體"/>
              </a:rPr>
              <a:t>we</a:t>
            </a:r>
            <a:r>
              <a:rPr lang="zh-TW" altLang="en-US">
                <a:ea typeface="新細明體"/>
              </a:rPr>
              <a:t> </a:t>
            </a:r>
            <a:r>
              <a:rPr lang="en-US" altLang="zh-TW">
                <a:ea typeface="新細明體"/>
              </a:rPr>
              <a:t>can</a:t>
            </a:r>
            <a:r>
              <a:rPr lang="zh-TW" altLang="en-US">
                <a:ea typeface="新細明體"/>
              </a:rPr>
              <a:t> </a:t>
            </a:r>
            <a:r>
              <a:rPr lang="en-US" altLang="zh-TW">
                <a:ea typeface="新細明體"/>
              </a:rPr>
              <a:t>prepare</a:t>
            </a:r>
            <a:r>
              <a:rPr lang="zh-TW" altLang="en-US">
                <a:ea typeface="新細明體"/>
              </a:rPr>
              <a:t> </a:t>
            </a:r>
            <a:r>
              <a:rPr lang="en-US" altLang="zh-TW">
                <a:ea typeface="新細明體"/>
              </a:rPr>
              <a:t>the</a:t>
            </a:r>
            <a:r>
              <a:rPr lang="zh-TW" altLang="en-US">
                <a:ea typeface="新細明體"/>
              </a:rPr>
              <a:t> </a:t>
            </a:r>
            <a:r>
              <a:rPr lang="en-US" altLang="zh-TW">
                <a:ea typeface="新細明體"/>
              </a:rPr>
              <a:t>solution</a:t>
            </a:r>
            <a:r>
              <a:rPr lang="zh-TW" altLang="en-US">
                <a:ea typeface="新細明體"/>
              </a:rPr>
              <a:t> </a:t>
            </a:r>
            <a:r>
              <a:rPr lang="en-US" altLang="zh-TW">
                <a:ea typeface="新細明體"/>
              </a:rPr>
              <a:t>early</a:t>
            </a:r>
            <a:r>
              <a:rPr lang="zh-TW" altLang="en-US">
                <a:ea typeface="新細明體"/>
              </a:rPr>
              <a:t> </a:t>
            </a:r>
            <a:r>
              <a:rPr lang="en-US" altLang="zh-TW">
                <a:ea typeface="新細明體"/>
              </a:rPr>
              <a:t>to</a:t>
            </a:r>
            <a:r>
              <a:rPr lang="zh-TW" altLang="en-US">
                <a:ea typeface="新細明體"/>
              </a:rPr>
              <a:t> </a:t>
            </a:r>
            <a:r>
              <a:rPr lang="en-US" altLang="zh-TW">
                <a:ea typeface="新細明體"/>
              </a:rPr>
              <a:t>ensure</a:t>
            </a:r>
            <a:r>
              <a:rPr lang="zh-TW" altLang="en-US">
                <a:ea typeface="新細明體"/>
              </a:rPr>
              <a:t> </a:t>
            </a:r>
            <a:r>
              <a:rPr lang="en-US" altLang="zh-TW">
                <a:ea typeface="新細明體"/>
              </a:rPr>
              <a:t>that</a:t>
            </a:r>
            <a:r>
              <a:rPr lang="zh-TW" altLang="en-US">
                <a:ea typeface="新細明體"/>
              </a:rPr>
              <a:t> </a:t>
            </a:r>
            <a:r>
              <a:rPr lang="en-US" altLang="zh-TW">
                <a:ea typeface="新細明體"/>
              </a:rPr>
              <a:t>data</a:t>
            </a:r>
            <a:r>
              <a:rPr lang="zh-TW" altLang="en-US">
                <a:ea typeface="新細明體"/>
              </a:rPr>
              <a:t> </a:t>
            </a:r>
            <a:r>
              <a:rPr lang="en-US" altLang="zh-TW">
                <a:ea typeface="新細明體"/>
              </a:rPr>
              <a:t>won't</a:t>
            </a:r>
            <a:r>
              <a:rPr lang="zh-TW" altLang="en-US">
                <a:ea typeface="新細明體"/>
              </a:rPr>
              <a:t> </a:t>
            </a:r>
            <a:r>
              <a:rPr lang="en-US" altLang="zh-TW">
                <a:ea typeface="新細明體"/>
              </a:rPr>
              <a:t>be</a:t>
            </a:r>
            <a:r>
              <a:rPr lang="zh-TW" altLang="en-US">
                <a:ea typeface="新細明體"/>
              </a:rPr>
              <a:t> </a:t>
            </a:r>
            <a:r>
              <a:rPr lang="en-US" altLang="zh-TW">
                <a:ea typeface="新細明體"/>
              </a:rPr>
              <a:t>los</a:t>
            </a:r>
            <a:r>
              <a:rPr lang="zh-TW">
                <a:ea typeface="新細明體"/>
              </a:rPr>
              <a:t>t. Each NAS can perform one</a:t>
            </a:r>
            <a:r>
              <a:rPr lang="zh-TW" altLang="en-US">
                <a:ea typeface="新細明體"/>
              </a:rPr>
              <a:t> </a:t>
            </a:r>
            <a:r>
              <a:rPr lang="en-US" altLang="zh-TW">
                <a:ea typeface="新細明體"/>
              </a:rPr>
              <a:t>disk</a:t>
            </a:r>
            <a:r>
              <a:rPr lang="zh-TW" altLang="en-US">
                <a:ea typeface="新細明體"/>
              </a:rPr>
              <a:t> </a:t>
            </a:r>
            <a:r>
              <a:rPr lang="zh-TW">
                <a:ea typeface="新細明體"/>
              </a:rPr>
              <a:t>p</a:t>
            </a:r>
            <a:r>
              <a:rPr lang="en-US" altLang="zh-TW">
                <a:ea typeface="新細明體"/>
              </a:rPr>
              <a:t>re</a:t>
            </a:r>
            <a:r>
              <a:rPr lang="zh-TW">
                <a:ea typeface="新細明體"/>
              </a:rPr>
              <a:t>d</a:t>
            </a:r>
            <a:r>
              <a:rPr lang="en-US" altLang="zh-TW">
                <a:ea typeface="新細明體"/>
              </a:rPr>
              <a:t>iction</a:t>
            </a:r>
            <a:r>
              <a:rPr lang="zh-TW" altLang="en-US">
                <a:ea typeface="新細明體"/>
              </a:rPr>
              <a:t> </a:t>
            </a:r>
            <a:r>
              <a:rPr lang="zh-TW">
                <a:ea typeface="新細明體"/>
              </a:rPr>
              <a:t>f</a:t>
            </a:r>
            <a:r>
              <a:rPr lang="en-US" altLang="zh-TW">
                <a:ea typeface="新細明體"/>
              </a:rPr>
              <a:t>or</a:t>
            </a:r>
            <a:r>
              <a:rPr lang="zh-TW" altLang="en-US">
                <a:ea typeface="新細明體"/>
              </a:rPr>
              <a:t> </a:t>
            </a:r>
            <a:r>
              <a:rPr lang="en-US" altLang="zh-TW">
                <a:ea typeface="新細明體"/>
              </a:rPr>
              <a:t>free,</a:t>
            </a:r>
            <a:r>
              <a:rPr lang="zh-TW" altLang="en-US">
                <a:ea typeface="新細明體"/>
              </a:rPr>
              <a:t> </a:t>
            </a:r>
            <a:r>
              <a:rPr lang="en-US" altLang="zh-TW">
                <a:ea typeface="新細明體"/>
              </a:rPr>
              <a:t>and</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also</a:t>
            </a:r>
            <a:r>
              <a:rPr lang="zh-TW" altLang="en-US">
                <a:ea typeface="新細明體"/>
              </a:rPr>
              <a:t> </a:t>
            </a:r>
            <a:r>
              <a:rPr lang="en-US" altLang="zh-TW">
                <a:ea typeface="新細明體"/>
              </a:rPr>
              <a:t>pay</a:t>
            </a:r>
            <a:r>
              <a:rPr lang="zh-TW" altLang="en-US">
                <a:ea typeface="新細明體"/>
              </a:rPr>
              <a:t> </a:t>
            </a:r>
            <a:r>
              <a:rPr lang="en-US" altLang="zh-TW">
                <a:ea typeface="新細明體"/>
              </a:rPr>
              <a:t>to</a:t>
            </a:r>
            <a:r>
              <a:rPr lang="zh-TW" altLang="en-US">
                <a:ea typeface="新細明體"/>
              </a:rPr>
              <a:t> </a:t>
            </a:r>
            <a:r>
              <a:rPr lang="en-US" altLang="zh-TW">
                <a:ea typeface="新細明體"/>
              </a:rPr>
              <a:t>subscribe</a:t>
            </a:r>
            <a:r>
              <a:rPr lang="zh-TW" altLang="en-US">
                <a:ea typeface="新細明體"/>
              </a:rPr>
              <a:t> </a:t>
            </a:r>
            <a:r>
              <a:rPr lang="en-US" altLang="zh-TW">
                <a:ea typeface="新細明體"/>
              </a:rPr>
              <a:t>to</a:t>
            </a:r>
            <a:r>
              <a:rPr lang="zh-TW" altLang="en-US">
                <a:ea typeface="新細明體"/>
              </a:rPr>
              <a:t> </a:t>
            </a:r>
            <a:r>
              <a:rPr lang="en-US" altLang="zh-TW">
                <a:ea typeface="新細明體"/>
              </a:rPr>
              <a:t>enhance</a:t>
            </a:r>
            <a:r>
              <a:rPr lang="zh-TW" altLang="en-US">
                <a:ea typeface="新細明體"/>
              </a:rPr>
              <a:t> </a:t>
            </a:r>
            <a:r>
              <a:rPr lang="en-US" altLang="zh-TW">
                <a:ea typeface="新細明體"/>
              </a:rPr>
              <a:t>protection</a:t>
            </a:r>
            <a:r>
              <a:rPr lang="zh-TW" altLang="en-US">
                <a:ea typeface="新細明體"/>
              </a:rPr>
              <a:t> </a:t>
            </a:r>
            <a:r>
              <a:rPr lang="en-US" altLang="zh-TW">
                <a:ea typeface="新細明體"/>
              </a:rPr>
              <a:t>for</a:t>
            </a:r>
            <a:r>
              <a:rPr lang="zh-TW" altLang="en-US">
                <a:ea typeface="新細明體"/>
              </a:rPr>
              <a:t> </a:t>
            </a:r>
            <a:r>
              <a:rPr lang="en-US" altLang="zh-TW">
                <a:ea typeface="新細明體"/>
              </a:rPr>
              <a:t>all</a:t>
            </a:r>
            <a:r>
              <a:rPr lang="zh-TW" altLang="en-US">
                <a:ea typeface="新細明體"/>
              </a:rPr>
              <a:t> </a:t>
            </a:r>
            <a:r>
              <a:rPr lang="en-US" altLang="zh-TW">
                <a:ea typeface="新細明體"/>
              </a:rPr>
              <a:t>Disk.</a:t>
            </a:r>
          </a:p>
          <a:p>
            <a:pPr marL="158750"/>
            <a:endParaRPr lang="zh-TW"/>
          </a:p>
          <a:p>
            <a:endParaRPr lang="zh-TW" altLang="en-US" b="1">
              <a:ea typeface="新細明體"/>
              <a:cs typeface="Calibri"/>
            </a:endParaRPr>
          </a:p>
        </p:txBody>
      </p:sp>
    </p:spTree>
    <p:extLst>
      <p:ext uri="{BB962C8B-B14F-4D97-AF65-F5344CB8AC3E}">
        <p14:creationId xmlns:p14="http://schemas.microsoft.com/office/powerpoint/2010/main" val="41392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71450" indent="-171450">
              <a:buFont typeface="Arial"/>
              <a:buChar char="•"/>
            </a:pPr>
            <a:r>
              <a:rPr lang="zh-TW"/>
              <a:t>With Intel Atom 8 core CPU, it can also be a virtual machine and container workstation </a:t>
            </a:r>
            <a:endParaRPr lang="en-US" altLang="zh-TW"/>
          </a:p>
          <a:p>
            <a:pPr marL="171450" indent="-171450">
              <a:buFont typeface="Arial"/>
              <a:buChar char="•"/>
            </a:pPr>
            <a:r>
              <a:rPr lang="en-US"/>
              <a:t>Virtualization Station is a fast and reliable hypervisor on QNAP NAS and appliances. You can run multiple virtual machines on Virtualization Station to meet versatile virtualization needs and to benefit from cost savings and advanced features.</a:t>
            </a:r>
            <a:endParaRPr lang="zh-TW"/>
          </a:p>
          <a:p>
            <a:pPr marL="171450" indent="-171450">
              <a:buFont typeface="Arial"/>
              <a:buChar char="•"/>
            </a:pPr>
            <a:r>
              <a:rPr lang="zh-TW">
                <a:ea typeface="新細明體"/>
              </a:rPr>
              <a:t>QNAP Container Station</a:t>
            </a:r>
            <a:r>
              <a:rPr lang="zh-TW" altLang="en-US">
                <a:ea typeface="新細明體"/>
              </a:rPr>
              <a:t> </a:t>
            </a:r>
            <a:r>
              <a:rPr lang="en-US" altLang="zh-TW">
                <a:ea typeface="新細明體"/>
              </a:rPr>
              <a:t>exclusively</a:t>
            </a:r>
            <a:r>
              <a:rPr lang="zh-TW" altLang="en-US">
                <a:ea typeface="新細明體"/>
              </a:rPr>
              <a:t> </a:t>
            </a:r>
            <a:r>
              <a:rPr lang="en-US" altLang="zh-TW">
                <a:ea typeface="新細明體"/>
              </a:rPr>
              <a:t>integrates</a:t>
            </a:r>
            <a:r>
              <a:rPr lang="zh-TW" altLang="en-US">
                <a:ea typeface="新細明體"/>
              </a:rPr>
              <a:t> </a:t>
            </a:r>
            <a:r>
              <a:rPr lang="zh-TW">
                <a:ea typeface="新細明體"/>
              </a:rPr>
              <a:t>LXD</a:t>
            </a:r>
            <a:r>
              <a:rPr lang="zh-TW" altLang="en-US">
                <a:ea typeface="新細明體"/>
              </a:rPr>
              <a:t> </a:t>
            </a:r>
            <a:r>
              <a:rPr lang="en-US" altLang="zh-TW">
                <a:ea typeface="新細明體"/>
              </a:rPr>
              <a:t>and</a:t>
            </a:r>
            <a:r>
              <a:rPr lang="zh-TW" altLang="en-US">
                <a:ea typeface="新細明體"/>
              </a:rPr>
              <a:t> </a:t>
            </a:r>
            <a:r>
              <a:rPr lang="zh-TW">
                <a:ea typeface="新細明體"/>
              </a:rPr>
              <a:t>Docker®</a:t>
            </a:r>
            <a:r>
              <a:rPr lang="en-US" altLang="zh-TW">
                <a:ea typeface="新細明體"/>
              </a:rPr>
              <a:t>,</a:t>
            </a:r>
            <a:r>
              <a:rPr lang="zh-TW" altLang="en-US">
                <a:ea typeface="新細明體"/>
              </a:rPr>
              <a:t> </a:t>
            </a:r>
            <a:r>
              <a:rPr lang="zh-TW">
                <a:ea typeface="新細明體"/>
              </a:rPr>
              <a:t>Kata</a:t>
            </a:r>
            <a:r>
              <a:rPr lang="zh-TW" altLang="en-US">
                <a:ea typeface="新細明體"/>
              </a:rPr>
              <a:t> </a:t>
            </a:r>
            <a:r>
              <a:rPr lang="en-US" altLang="zh-TW">
                <a:ea typeface="新細明體"/>
              </a:rPr>
              <a:t>lightweight</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technologies,</a:t>
            </a:r>
            <a:r>
              <a:rPr lang="zh-TW" altLang="en-US">
                <a:ea typeface="新細明體"/>
              </a:rPr>
              <a:t> </a:t>
            </a:r>
            <a:r>
              <a:rPr lang="en-US" altLang="zh-TW">
                <a:ea typeface="新細明體"/>
              </a:rPr>
              <a:t>allowing</a:t>
            </a:r>
            <a:r>
              <a:rPr lang="zh-TW" altLang="en-US">
                <a:ea typeface="新細明體"/>
              </a:rPr>
              <a:t> </a:t>
            </a:r>
            <a:r>
              <a:rPr lang="en-US" altLang="zh-TW">
                <a:ea typeface="新細明體"/>
              </a:rPr>
              <a:t>you</a:t>
            </a:r>
            <a:r>
              <a:rPr lang="zh-TW" altLang="en-US">
                <a:ea typeface="新細明體"/>
              </a:rPr>
              <a:t> </a:t>
            </a:r>
            <a:r>
              <a:rPr lang="en-US" altLang="zh-TW">
                <a:ea typeface="新細明體"/>
              </a:rPr>
              <a:t>to</a:t>
            </a:r>
            <a:r>
              <a:rPr lang="zh-TW" altLang="en-US">
                <a:ea typeface="新細明體"/>
              </a:rPr>
              <a:t> </a:t>
            </a:r>
            <a:r>
              <a:rPr lang="en-US" altLang="zh-TW">
                <a:ea typeface="新細明體"/>
              </a:rPr>
              <a:t>operate</a:t>
            </a:r>
            <a:r>
              <a:rPr lang="zh-TW" altLang="en-US">
                <a:ea typeface="新細明體"/>
              </a:rPr>
              <a:t> </a:t>
            </a:r>
            <a:r>
              <a:rPr lang="en-US" altLang="zh-TW">
                <a:ea typeface="新細明體"/>
              </a:rPr>
              <a:t>multiple</a:t>
            </a:r>
            <a:r>
              <a:rPr lang="zh-TW" altLang="en-US">
                <a:ea typeface="新細明體"/>
              </a:rPr>
              <a:t> </a:t>
            </a:r>
            <a:r>
              <a:rPr lang="en-US" altLang="zh-TW">
                <a:ea typeface="新細明體"/>
              </a:rPr>
              <a:t>isolated</a:t>
            </a:r>
            <a:r>
              <a:rPr lang="zh-TW" altLang="en-US">
                <a:ea typeface="新細明體"/>
              </a:rPr>
              <a:t> </a:t>
            </a:r>
            <a:r>
              <a:rPr lang="en-US" altLang="zh-TW">
                <a:ea typeface="新細明體"/>
              </a:rPr>
              <a:t>Linux®</a:t>
            </a:r>
            <a:r>
              <a:rPr lang="zh-TW" altLang="en-US">
                <a:ea typeface="新細明體"/>
              </a:rPr>
              <a:t> </a:t>
            </a:r>
            <a:r>
              <a:rPr lang="en-US" altLang="zh-TW">
                <a:ea typeface="新細明體"/>
              </a:rPr>
              <a:t>systems</a:t>
            </a:r>
            <a:r>
              <a:rPr lang="zh-TW" altLang="en-US">
                <a:ea typeface="新細明體"/>
              </a:rPr>
              <a:t> </a:t>
            </a:r>
            <a:r>
              <a:rPr lang="en-US" altLang="zh-TW">
                <a:ea typeface="新細明體"/>
              </a:rPr>
              <a:t>on</a:t>
            </a:r>
            <a:r>
              <a:rPr lang="zh-TW" altLang="en-US">
                <a:ea typeface="新細明體"/>
              </a:rPr>
              <a:t> </a:t>
            </a:r>
            <a:r>
              <a:rPr lang="en-US" altLang="zh-TW">
                <a:ea typeface="新細明體"/>
              </a:rPr>
              <a:t>a</a:t>
            </a:r>
            <a:r>
              <a:rPr lang="zh-TW" altLang="en-US">
                <a:ea typeface="新細明體"/>
              </a:rPr>
              <a:t> </a:t>
            </a:r>
            <a:r>
              <a:rPr lang="zh-TW">
                <a:ea typeface="新細明體"/>
              </a:rPr>
              <a:t>QNAP NAS</a:t>
            </a:r>
            <a:r>
              <a:rPr lang="zh-TW" altLang="en-US">
                <a:ea typeface="新細明體"/>
              </a:rPr>
              <a:t> </a:t>
            </a:r>
            <a:r>
              <a:rPr lang="en-US" altLang="zh-TW">
                <a:ea typeface="新細明體"/>
              </a:rPr>
              <a:t>as</a:t>
            </a:r>
            <a:r>
              <a:rPr lang="zh-TW" altLang="en-US">
                <a:ea typeface="新細明體"/>
              </a:rPr>
              <a:t> </a:t>
            </a:r>
            <a:r>
              <a:rPr lang="en-US" altLang="zh-TW">
                <a:ea typeface="新細明體"/>
              </a:rPr>
              <a:t>well</a:t>
            </a:r>
            <a:r>
              <a:rPr lang="zh-TW" altLang="en-US">
                <a:ea typeface="新細明體"/>
              </a:rPr>
              <a:t> </a:t>
            </a:r>
            <a:r>
              <a:rPr lang="en-US" altLang="zh-TW">
                <a:ea typeface="新細明體"/>
              </a:rPr>
              <a:t>as</a:t>
            </a:r>
            <a:r>
              <a:rPr lang="zh-TW" altLang="en-US">
                <a:ea typeface="新細明體"/>
              </a:rPr>
              <a:t> </a:t>
            </a:r>
            <a:r>
              <a:rPr lang="en-US" altLang="zh-TW">
                <a:ea typeface="新細明體"/>
              </a:rPr>
              <a:t>download</a:t>
            </a:r>
            <a:r>
              <a:rPr lang="zh-TW" altLang="en-US">
                <a:ea typeface="新細明體"/>
              </a:rPr>
              <a:t> </a:t>
            </a:r>
            <a:r>
              <a:rPr lang="en-US" altLang="zh-TW">
                <a:ea typeface="新細明體"/>
              </a:rPr>
              <a:t>apps</a:t>
            </a:r>
            <a:r>
              <a:rPr lang="zh-TW" altLang="en-US">
                <a:ea typeface="新細明體"/>
              </a:rPr>
              <a:t> </a:t>
            </a:r>
            <a:r>
              <a:rPr lang="en-US" altLang="zh-TW">
                <a:ea typeface="新細明體"/>
              </a:rPr>
              <a:t>from</a:t>
            </a:r>
            <a:r>
              <a:rPr lang="zh-TW" altLang="en-US">
                <a:ea typeface="新細明體"/>
              </a:rPr>
              <a:t> </a:t>
            </a:r>
            <a:r>
              <a:rPr lang="en-US" altLang="zh-TW">
                <a:ea typeface="新細明體"/>
              </a:rPr>
              <a:t>the</a:t>
            </a:r>
            <a:r>
              <a:rPr lang="zh-TW" altLang="en-US">
                <a:ea typeface="新細明體"/>
              </a:rPr>
              <a:t> </a:t>
            </a:r>
            <a:r>
              <a:rPr lang="en-US" altLang="zh-TW">
                <a:ea typeface="新細明體"/>
              </a:rPr>
              <a:t>built-</a:t>
            </a:r>
            <a:r>
              <a:rPr lang="zh-TW">
                <a:ea typeface="新細明體"/>
              </a:rPr>
              <a:t>in Docker® Hub/LXD</a:t>
            </a:r>
            <a:r>
              <a:rPr lang="zh-TW" altLang="en-US">
                <a:ea typeface="新細明體"/>
              </a:rPr>
              <a:t> </a:t>
            </a:r>
            <a:r>
              <a:rPr lang="en-US" altLang="zh-TW">
                <a:ea typeface="新細明體"/>
              </a:rPr>
              <a:t>Image</a:t>
            </a:r>
            <a:r>
              <a:rPr lang="zh-TW" altLang="en-US">
                <a:ea typeface="新細明體"/>
              </a:rPr>
              <a:t> </a:t>
            </a:r>
            <a:r>
              <a:rPr lang="en-US" altLang="zh-TW">
                <a:ea typeface="新細明體"/>
              </a:rPr>
              <a:t>Server</a:t>
            </a:r>
            <a:r>
              <a:rPr lang="zh-TW" altLang="en-US">
                <a:ea typeface="新細明體"/>
              </a:rPr>
              <a:t> </a:t>
            </a:r>
            <a:r>
              <a:rPr lang="en-US" altLang="zh-TW">
                <a:ea typeface="新細明體"/>
              </a:rPr>
              <a:t>Registry.</a:t>
            </a:r>
            <a:endParaRPr lang="zh-TW" altLang="en-US">
              <a:ea typeface="新細明體"/>
            </a:endParaRPr>
          </a:p>
          <a:p>
            <a:pPr marL="171450" indent="-171450">
              <a:buFont typeface="Arial"/>
              <a:buChar char="•"/>
            </a:pPr>
            <a:endParaRPr lang="zh-TW"/>
          </a:p>
          <a:p>
            <a:pPr marL="171450" indent="-171450">
              <a:buFont typeface="Arial"/>
              <a:buChar char="•"/>
            </a:pPr>
            <a:endParaRPr lang="en-US" altLang="zh-TW"/>
          </a:p>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22</a:t>
            </a:fld>
            <a:endParaRPr lang="en-TW"/>
          </a:p>
        </p:txBody>
      </p:sp>
    </p:spTree>
    <p:extLst>
      <p:ext uri="{BB962C8B-B14F-4D97-AF65-F5344CB8AC3E}">
        <p14:creationId xmlns:p14="http://schemas.microsoft.com/office/powerpoint/2010/main" val="2643122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a:r>
              <a:rPr lang="zh-TW"/>
              <a:t>And for data se</a:t>
            </a:r>
            <a:r>
              <a:rPr lang="en-US" altLang="zh-TW"/>
              <a:t>cur</a:t>
            </a:r>
            <a:r>
              <a:rPr lang="zh-TW"/>
              <a:t>i</a:t>
            </a:r>
            <a:r>
              <a:rPr lang="en-US" altLang="zh-TW"/>
              <a:t>ty</a:t>
            </a:r>
            <a:endParaRPr lang="en-US"/>
          </a:p>
          <a:p>
            <a:pPr marL="330200" indent="-171450">
              <a:buFont typeface="Arial"/>
              <a:buChar char="•"/>
            </a:pPr>
            <a:r>
              <a:rPr lang="en-US" altLang="zh-TW">
                <a:ea typeface="新細明體"/>
              </a:rPr>
              <a:t>Qu</a:t>
            </a:r>
            <a:r>
              <a:rPr lang="zh-TW">
                <a:ea typeface="新細明體"/>
              </a:rPr>
              <a:t>F</a:t>
            </a:r>
            <a:r>
              <a:rPr lang="en-US" altLang="zh-TW">
                <a:ea typeface="新細明體"/>
              </a:rPr>
              <a:t>ire</a:t>
            </a:r>
            <a:r>
              <a:rPr lang="zh-TW">
                <a:ea typeface="新細明體"/>
              </a:rPr>
              <a:t>w</a:t>
            </a:r>
            <a:r>
              <a:rPr lang="en-US" altLang="zh-TW">
                <a:ea typeface="新細明體"/>
              </a:rPr>
              <a:t>all</a:t>
            </a:r>
            <a:r>
              <a:rPr lang="zh-TW" altLang="en-US">
                <a:ea typeface="新細明體"/>
              </a:rPr>
              <a:t> </a:t>
            </a:r>
            <a:r>
              <a:rPr lang="en-US" altLang="zh-TW">
                <a:ea typeface="新細明體"/>
              </a:rPr>
              <a:t>is</a:t>
            </a:r>
            <a:r>
              <a:rPr lang="zh-TW">
                <a:ea typeface="新細明體"/>
              </a:rPr>
              <a:t> </a:t>
            </a:r>
            <a:r>
              <a:rPr lang="en-US" altLang="zh-TW">
                <a:ea typeface="新細明體"/>
              </a:rPr>
              <a:t>the</a:t>
            </a:r>
            <a:r>
              <a:rPr lang="zh-TW" altLang="en-US">
                <a:ea typeface="新細明體"/>
              </a:rPr>
              <a:t> </a:t>
            </a:r>
            <a:r>
              <a:rPr lang="en-US" altLang="zh-TW">
                <a:ea typeface="新細明體"/>
              </a:rPr>
              <a:t>bui</a:t>
            </a:r>
            <a:r>
              <a:rPr lang="zh-TW">
                <a:ea typeface="新細明體"/>
              </a:rPr>
              <a:t>lt</a:t>
            </a:r>
            <a:r>
              <a:rPr lang="en-US" altLang="zh-TW">
                <a:ea typeface="新細明體"/>
              </a:rPr>
              <a:t>-in</a:t>
            </a:r>
            <a:r>
              <a:rPr lang="zh-TW" altLang="en-US">
                <a:ea typeface="新細明體"/>
              </a:rPr>
              <a:t> </a:t>
            </a:r>
            <a:r>
              <a:rPr lang="en-US" altLang="zh-TW">
                <a:ea typeface="新細明體"/>
              </a:rPr>
              <a:t>fir</a:t>
            </a:r>
            <a:r>
              <a:rPr lang="zh-TW">
                <a:ea typeface="新細明體"/>
              </a:rPr>
              <a:t>e</a:t>
            </a:r>
            <a:r>
              <a:rPr lang="en-US" altLang="zh-TW">
                <a:ea typeface="新細明體"/>
              </a:rPr>
              <a:t>wal</a:t>
            </a:r>
            <a:r>
              <a:rPr lang="zh-TW">
                <a:ea typeface="新細明體"/>
              </a:rPr>
              <a:t>l </a:t>
            </a:r>
            <a:r>
              <a:rPr lang="en-US" altLang="zh-TW">
                <a:ea typeface="新細明體"/>
              </a:rPr>
              <a:t>app</a:t>
            </a:r>
            <a:r>
              <a:rPr lang="zh-TW">
                <a:ea typeface="新細明體"/>
              </a:rPr>
              <a:t> </a:t>
            </a:r>
            <a:r>
              <a:rPr lang="en-US" altLang="zh-TW">
                <a:ea typeface="新細明體"/>
              </a:rPr>
              <a:t>used</a:t>
            </a:r>
            <a:r>
              <a:rPr lang="zh-TW" altLang="en-US">
                <a:ea typeface="新細明體"/>
              </a:rPr>
              <a:t> </a:t>
            </a:r>
            <a:r>
              <a:rPr lang="zh-TW">
                <a:ea typeface="新細明體"/>
              </a:rPr>
              <a:t>b</a:t>
            </a:r>
            <a:r>
              <a:rPr lang="en-US" altLang="zh-TW">
                <a:ea typeface="新細明體"/>
              </a:rPr>
              <a:t>y</a:t>
            </a:r>
            <a:r>
              <a:rPr lang="zh-TW" altLang="en-US">
                <a:ea typeface="新細明體"/>
              </a:rPr>
              <a:t> </a:t>
            </a:r>
            <a:r>
              <a:rPr lang="zh-TW">
                <a:ea typeface="新細明體"/>
              </a:rPr>
              <a:t>t</a:t>
            </a:r>
            <a:r>
              <a:rPr lang="en-US" altLang="zh-TW">
                <a:ea typeface="新細明體"/>
              </a:rPr>
              <a:t>he</a:t>
            </a:r>
            <a:r>
              <a:rPr lang="zh-TW" altLang="en-US">
                <a:ea typeface="新細明體"/>
              </a:rPr>
              <a:t> </a:t>
            </a:r>
            <a:r>
              <a:rPr lang="en-US" altLang="zh-TW">
                <a:ea typeface="新細明體"/>
              </a:rPr>
              <a:t>Q</a:t>
            </a:r>
            <a:r>
              <a:rPr lang="zh-TW">
                <a:ea typeface="新細明體"/>
              </a:rPr>
              <a:t>T</a:t>
            </a:r>
            <a:r>
              <a:rPr lang="en-US" altLang="zh-TW">
                <a:ea typeface="新細明體"/>
              </a:rPr>
              <a:t>S,</a:t>
            </a:r>
            <a:r>
              <a:rPr lang="zh-TW" altLang="en-US">
                <a:ea typeface="新細明體"/>
              </a:rPr>
              <a:t> </a:t>
            </a:r>
            <a:r>
              <a:rPr lang="en-US" altLang="zh-TW">
                <a:ea typeface="新細明體"/>
              </a:rPr>
              <a:t>QuTS</a:t>
            </a:r>
            <a:r>
              <a:rPr lang="zh-TW" altLang="en-US">
                <a:ea typeface="新細明體"/>
              </a:rPr>
              <a:t> </a:t>
            </a:r>
            <a:r>
              <a:rPr lang="zh-TW">
                <a:ea typeface="新細明體"/>
              </a:rPr>
              <a:t>h</a:t>
            </a:r>
            <a:r>
              <a:rPr lang="en-US" altLang="zh-TW">
                <a:ea typeface="新細明體"/>
              </a:rPr>
              <a:t>er</a:t>
            </a:r>
            <a:r>
              <a:rPr lang="zh-TW">
                <a:ea typeface="新細明體"/>
              </a:rPr>
              <a:t>o</a:t>
            </a:r>
            <a:r>
              <a:rPr lang="en-US" altLang="zh-TW">
                <a:ea typeface="新細明體"/>
              </a:rPr>
              <a:t>,</a:t>
            </a:r>
            <a:r>
              <a:rPr lang="zh-TW">
                <a:ea typeface="新細明體"/>
              </a:rPr>
              <a:t> </a:t>
            </a:r>
            <a:r>
              <a:rPr lang="en-US" altLang="zh-TW">
                <a:ea typeface="新細明體"/>
              </a:rPr>
              <a:t>QNE</a:t>
            </a:r>
            <a:r>
              <a:rPr lang="zh-TW" altLang="en-US">
                <a:ea typeface="新細明體"/>
              </a:rPr>
              <a:t> </a:t>
            </a:r>
            <a:r>
              <a:rPr lang="en-US" altLang="zh-TW">
                <a:ea typeface="新細明體"/>
              </a:rPr>
              <a:t>Network,</a:t>
            </a:r>
            <a:r>
              <a:rPr lang="zh-TW">
                <a:ea typeface="新細明體"/>
              </a:rPr>
              <a:t> </a:t>
            </a:r>
            <a:r>
              <a:rPr lang="en-US" altLang="zh-TW">
                <a:ea typeface="新細明體"/>
              </a:rPr>
              <a:t>and</a:t>
            </a:r>
            <a:r>
              <a:rPr lang="zh-TW" altLang="en-US">
                <a:ea typeface="新細明體"/>
              </a:rPr>
              <a:t> </a:t>
            </a:r>
            <a:r>
              <a:rPr lang="en-US" altLang="zh-TW">
                <a:ea typeface="新細明體"/>
              </a:rPr>
              <a:t>QuTScloud</a:t>
            </a:r>
            <a:r>
              <a:rPr lang="zh-TW" altLang="en-US">
                <a:ea typeface="新細明體"/>
              </a:rPr>
              <a:t> </a:t>
            </a:r>
            <a:r>
              <a:rPr lang="en-US" altLang="zh-TW">
                <a:ea typeface="新細明體"/>
              </a:rPr>
              <a:t>operating</a:t>
            </a:r>
            <a:r>
              <a:rPr lang="zh-TW" altLang="en-US">
                <a:ea typeface="新細明體"/>
              </a:rPr>
              <a:t> </a:t>
            </a:r>
            <a:r>
              <a:rPr lang="en-US" altLang="zh-TW">
                <a:ea typeface="新細明體"/>
              </a:rPr>
              <a:t>systems</a:t>
            </a:r>
            <a:r>
              <a:rPr lang="zh-TW" altLang="en-US">
                <a:ea typeface="新細明體"/>
              </a:rPr>
              <a:t> </a:t>
            </a:r>
            <a:r>
              <a:rPr lang="en-US" altLang="zh-TW">
                <a:ea typeface="新細明體"/>
              </a:rPr>
              <a:t>used</a:t>
            </a:r>
            <a:r>
              <a:rPr lang="zh-TW" altLang="en-US">
                <a:ea typeface="新細明體"/>
              </a:rPr>
              <a:t> </a:t>
            </a:r>
            <a:r>
              <a:rPr lang="en-US" altLang="zh-TW">
                <a:ea typeface="新細明體"/>
              </a:rPr>
              <a:t>by</a:t>
            </a:r>
            <a:r>
              <a:rPr lang="zh-TW" altLang="en-US">
                <a:ea typeface="新細明體"/>
              </a:rPr>
              <a:t> </a:t>
            </a:r>
            <a:r>
              <a:rPr lang="zh-TW">
                <a:ea typeface="新細明體"/>
              </a:rPr>
              <a:t>QNAP </a:t>
            </a:r>
            <a:r>
              <a:rPr lang="en-US" altLang="zh-TW">
                <a:ea typeface="新細明體"/>
              </a:rPr>
              <a:t>appliances.</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all</a:t>
            </a:r>
            <a:r>
              <a:rPr lang="zh-TW">
                <a:ea typeface="新細明體"/>
              </a:rPr>
              <a:t>o</a:t>
            </a:r>
            <a:r>
              <a:rPr lang="en-US" altLang="zh-TW">
                <a:ea typeface="新細明體"/>
              </a:rPr>
              <a:t>w/de</a:t>
            </a:r>
            <a:r>
              <a:rPr lang="zh-TW">
                <a:ea typeface="新細明體"/>
              </a:rPr>
              <a:t>n</a:t>
            </a:r>
            <a:r>
              <a:rPr lang="en-US" altLang="zh-TW">
                <a:ea typeface="新細明體"/>
              </a:rPr>
              <a:t>y</a:t>
            </a:r>
            <a:r>
              <a:rPr lang="zh-TW" altLang="en-US">
                <a:ea typeface="新細明體"/>
              </a:rPr>
              <a:t> </a:t>
            </a:r>
            <a:r>
              <a:rPr lang="en-US" altLang="zh-TW">
                <a:ea typeface="新細明體"/>
              </a:rPr>
              <a:t>IP</a:t>
            </a:r>
            <a:r>
              <a:rPr lang="zh-TW" altLang="en-US">
                <a:ea typeface="新細明體"/>
              </a:rPr>
              <a:t> </a:t>
            </a:r>
            <a:r>
              <a:rPr lang="en-US" altLang="zh-TW">
                <a:ea typeface="新細明體"/>
              </a:rPr>
              <a:t>addresses</a:t>
            </a:r>
            <a:r>
              <a:rPr lang="zh-TW" altLang="en-US">
                <a:ea typeface="新細明體"/>
              </a:rPr>
              <a:t> </a:t>
            </a:r>
            <a:r>
              <a:rPr lang="zh-TW">
                <a:ea typeface="新細明體"/>
              </a:rPr>
              <a:t>a</a:t>
            </a:r>
            <a:r>
              <a:rPr lang="en-US" altLang="zh-TW">
                <a:ea typeface="新細明體"/>
              </a:rPr>
              <a:t>nd</a:t>
            </a:r>
            <a:r>
              <a:rPr lang="zh-TW" altLang="en-US">
                <a:ea typeface="新細明體"/>
              </a:rPr>
              <a:t> </a:t>
            </a:r>
            <a:r>
              <a:rPr lang="en-US" altLang="zh-TW">
                <a:ea typeface="新細明體"/>
              </a:rPr>
              <a:t>reg</a:t>
            </a:r>
            <a:r>
              <a:rPr lang="zh-TW">
                <a:ea typeface="新細明體"/>
              </a:rPr>
              <a:t>i</a:t>
            </a:r>
            <a:r>
              <a:rPr lang="en-US" altLang="zh-TW">
                <a:ea typeface="新細明體"/>
              </a:rPr>
              <a:t>o</a:t>
            </a:r>
            <a:r>
              <a:rPr lang="zh-TW">
                <a:ea typeface="新細明體"/>
              </a:rPr>
              <a:t>n</a:t>
            </a:r>
            <a:r>
              <a:rPr lang="en-US" altLang="zh-TW">
                <a:ea typeface="新細明體"/>
              </a:rPr>
              <a:t>s</a:t>
            </a:r>
            <a:r>
              <a:rPr lang="zh-TW" altLang="en-US">
                <a:ea typeface="新細明體"/>
              </a:rPr>
              <a:t> </a:t>
            </a:r>
            <a:r>
              <a:rPr lang="en-US" altLang="zh-TW">
                <a:ea typeface="新細明體"/>
              </a:rPr>
              <a:t>to</a:t>
            </a:r>
            <a:r>
              <a:rPr lang="zh-TW" altLang="en-US">
                <a:ea typeface="新細明體"/>
              </a:rPr>
              <a:t> </a:t>
            </a:r>
            <a:r>
              <a:rPr lang="en-US" altLang="zh-TW">
                <a:ea typeface="新細明體"/>
              </a:rPr>
              <a:t>prev</a:t>
            </a:r>
            <a:r>
              <a:rPr lang="zh-TW">
                <a:ea typeface="新細明體"/>
              </a:rPr>
              <a:t>e</a:t>
            </a:r>
            <a:r>
              <a:rPr lang="en-US" altLang="zh-TW">
                <a:ea typeface="新細明體"/>
              </a:rPr>
              <a:t>n</a:t>
            </a:r>
            <a:r>
              <a:rPr lang="zh-TW">
                <a:ea typeface="新細明體"/>
              </a:rPr>
              <a:t>t</a:t>
            </a:r>
            <a:r>
              <a:rPr lang="zh-TW" altLang="en-US">
                <a:ea typeface="新細明體"/>
              </a:rPr>
              <a:t> </a:t>
            </a:r>
            <a:r>
              <a:rPr lang="en-US" altLang="zh-TW">
                <a:ea typeface="新細明體"/>
              </a:rPr>
              <a:t>un</a:t>
            </a:r>
            <a:r>
              <a:rPr lang="zh-TW">
                <a:ea typeface="新細明體"/>
              </a:rPr>
              <a:t>a</a:t>
            </a:r>
            <a:r>
              <a:rPr lang="en-US" altLang="zh-TW">
                <a:ea typeface="新細明體"/>
              </a:rPr>
              <a:t>u</a:t>
            </a:r>
            <a:r>
              <a:rPr lang="zh-TW">
                <a:ea typeface="新細明體"/>
              </a:rPr>
              <a:t>t</a:t>
            </a:r>
            <a:r>
              <a:rPr lang="en-US" altLang="zh-TW">
                <a:ea typeface="新細明體"/>
              </a:rPr>
              <a:t>hor</a:t>
            </a:r>
            <a:r>
              <a:rPr lang="zh-TW">
                <a:ea typeface="新細明體"/>
              </a:rPr>
              <a:t>i</a:t>
            </a:r>
            <a:r>
              <a:rPr lang="en-US" altLang="zh-TW">
                <a:ea typeface="新細明體"/>
              </a:rPr>
              <a:t>zed</a:t>
            </a:r>
            <a:r>
              <a:rPr lang="zh-TW" altLang="en-US">
                <a:ea typeface="新細明體"/>
              </a:rPr>
              <a:t> </a:t>
            </a:r>
            <a:r>
              <a:rPr lang="en-US" altLang="zh-TW">
                <a:ea typeface="新細明體"/>
              </a:rPr>
              <a:t>access</a:t>
            </a:r>
            <a:r>
              <a:rPr lang="zh-TW" altLang="en-US">
                <a:ea typeface="新細明體"/>
              </a:rPr>
              <a:t> </a:t>
            </a:r>
            <a:r>
              <a:rPr lang="en-US" altLang="zh-TW">
                <a:ea typeface="新細明體"/>
              </a:rPr>
              <a:t>a</a:t>
            </a:r>
            <a:r>
              <a:rPr lang="zh-TW">
                <a:ea typeface="新細明體"/>
              </a:rPr>
              <a:t>n</a:t>
            </a:r>
            <a:r>
              <a:rPr lang="en-US" altLang="zh-TW">
                <a:ea typeface="新細明體"/>
              </a:rPr>
              <a:t>d</a:t>
            </a:r>
            <a:r>
              <a:rPr lang="zh-TW" altLang="en-US">
                <a:ea typeface="新細明體"/>
              </a:rPr>
              <a:t> </a:t>
            </a:r>
            <a:r>
              <a:rPr lang="en-US" altLang="zh-TW">
                <a:ea typeface="新細明體"/>
              </a:rPr>
              <a:t>brute</a:t>
            </a:r>
            <a:r>
              <a:rPr lang="zh-TW" altLang="en-US">
                <a:ea typeface="新細明體"/>
              </a:rPr>
              <a:t> </a:t>
            </a:r>
            <a:r>
              <a:rPr lang="en-US" altLang="zh-TW">
                <a:ea typeface="新細明體"/>
              </a:rPr>
              <a:t>f</a:t>
            </a:r>
            <a:r>
              <a:rPr lang="zh-TW">
                <a:ea typeface="新細明體"/>
              </a:rPr>
              <a:t>o</a:t>
            </a:r>
            <a:r>
              <a:rPr lang="en-US" altLang="zh-TW">
                <a:ea typeface="新細明體"/>
              </a:rPr>
              <a:t>rce</a:t>
            </a:r>
            <a:r>
              <a:rPr lang="zh-TW" altLang="en-US">
                <a:ea typeface="新細明體"/>
              </a:rPr>
              <a:t> </a:t>
            </a:r>
            <a:r>
              <a:rPr lang="en-US" altLang="zh-TW">
                <a:ea typeface="新細明體"/>
              </a:rPr>
              <a:t>atta</a:t>
            </a:r>
            <a:r>
              <a:rPr lang="zh-TW">
                <a:ea typeface="新細明體"/>
              </a:rPr>
              <a:t>ck</a:t>
            </a:r>
            <a:r>
              <a:rPr lang="en-US" altLang="zh-TW">
                <a:ea typeface="新細明體"/>
              </a:rPr>
              <a:t>s</a:t>
            </a:r>
            <a:r>
              <a:rPr lang="zh-TW" altLang="en-US">
                <a:ea typeface="新細明體"/>
              </a:rPr>
              <a:t> </a:t>
            </a:r>
            <a:r>
              <a:rPr lang="en-US" altLang="zh-TW">
                <a:ea typeface="新細明體"/>
              </a:rPr>
              <a:t>for</a:t>
            </a:r>
            <a:r>
              <a:rPr lang="zh-TW" altLang="en-US">
                <a:ea typeface="新細明體"/>
              </a:rPr>
              <a:t> </a:t>
            </a:r>
            <a:r>
              <a:rPr lang="en-US" altLang="zh-TW">
                <a:ea typeface="新細明體"/>
              </a:rPr>
              <a:t>saf</a:t>
            </a:r>
            <a:r>
              <a:rPr lang="zh-TW">
                <a:ea typeface="新細明體"/>
              </a:rPr>
              <a:t>e</a:t>
            </a:r>
            <a:r>
              <a:rPr lang="en-US" altLang="zh-TW">
                <a:ea typeface="新細明體"/>
              </a:rPr>
              <a:t>gua</a:t>
            </a:r>
            <a:r>
              <a:rPr lang="zh-TW">
                <a:ea typeface="新細明體"/>
              </a:rPr>
              <a:t>r</a:t>
            </a:r>
            <a:r>
              <a:rPr lang="en-US" altLang="zh-TW">
                <a:ea typeface="新細明體"/>
              </a:rPr>
              <a:t>ding</a:t>
            </a:r>
            <a:r>
              <a:rPr lang="zh-TW" altLang="en-US">
                <a:ea typeface="新細明體"/>
              </a:rPr>
              <a:t> </a:t>
            </a:r>
            <a:r>
              <a:rPr lang="en-US" altLang="zh-TW">
                <a:ea typeface="新細明體"/>
              </a:rPr>
              <a:t>d</a:t>
            </a:r>
            <a:r>
              <a:rPr lang="zh-TW">
                <a:ea typeface="新細明體"/>
              </a:rPr>
              <a:t>ata </a:t>
            </a:r>
            <a:r>
              <a:rPr lang="en-US" altLang="zh-TW">
                <a:ea typeface="新細明體"/>
              </a:rPr>
              <a:t>and</a:t>
            </a:r>
            <a:r>
              <a:rPr lang="zh-TW" altLang="en-US">
                <a:ea typeface="新細明體"/>
              </a:rPr>
              <a:t> </a:t>
            </a:r>
            <a:r>
              <a:rPr lang="en-US" altLang="zh-TW">
                <a:ea typeface="新細明體"/>
              </a:rPr>
              <a:t>service</a:t>
            </a:r>
            <a:r>
              <a:rPr lang="zh-TW" altLang="en-US">
                <a:ea typeface="新細明體"/>
              </a:rPr>
              <a:t> </a:t>
            </a:r>
            <a:r>
              <a:rPr lang="en-US" altLang="zh-TW">
                <a:ea typeface="新細明體"/>
              </a:rPr>
              <a:t>security.</a:t>
            </a:r>
            <a:endParaRPr lang="en-US" altLang="zh-TW">
              <a:ea typeface="新細明體"/>
              <a:cs typeface="Calibri"/>
            </a:endParaRPr>
          </a:p>
          <a:p>
            <a:pPr marL="330200" indent="-171450">
              <a:buFont typeface="Arial"/>
              <a:buChar char="•"/>
            </a:pPr>
            <a:r>
              <a:rPr lang="en-US" altLang="zh-TW">
                <a:ea typeface="新細明體"/>
              </a:rPr>
              <a:t>Malware</a:t>
            </a:r>
            <a:r>
              <a:rPr lang="zh-TW" altLang="en-US">
                <a:ea typeface="新細明體"/>
              </a:rPr>
              <a:t> </a:t>
            </a:r>
            <a:r>
              <a:rPr lang="en-US" altLang="zh-TW">
                <a:ea typeface="新細明體"/>
              </a:rPr>
              <a:t>Remover</a:t>
            </a:r>
            <a:r>
              <a:rPr lang="zh-TW" altLang="en-US">
                <a:ea typeface="新細明體"/>
              </a:rPr>
              <a:t> </a:t>
            </a:r>
            <a:r>
              <a:rPr lang="en-US" altLang="zh-TW">
                <a:ea typeface="新細明體"/>
              </a:rPr>
              <a:t>:</a:t>
            </a:r>
            <a:r>
              <a:rPr lang="zh-TW" altLang="en-US">
                <a:ea typeface="新細明體"/>
              </a:rPr>
              <a:t> </a:t>
            </a:r>
            <a:r>
              <a:rPr lang="en-US" altLang="zh-TW">
                <a:ea typeface="新細明體"/>
              </a:rPr>
              <a:t>Regularly</a:t>
            </a:r>
            <a:r>
              <a:rPr lang="zh-TW" altLang="en-US">
                <a:ea typeface="新細明體"/>
              </a:rPr>
              <a:t> </a:t>
            </a:r>
            <a:r>
              <a:rPr lang="en-US" altLang="zh-TW">
                <a:ea typeface="新細明體"/>
              </a:rPr>
              <a:t>scan</a:t>
            </a:r>
            <a:r>
              <a:rPr lang="zh-TW" altLang="en-US">
                <a:ea typeface="新細明體"/>
              </a:rPr>
              <a:t> </a:t>
            </a:r>
            <a:r>
              <a:rPr lang="en-US" altLang="zh-TW">
                <a:ea typeface="新細明體"/>
              </a:rPr>
              <a:t>your</a:t>
            </a:r>
            <a:r>
              <a:rPr lang="zh-TW" altLang="en-US">
                <a:ea typeface="新細明體"/>
              </a:rPr>
              <a:t> </a:t>
            </a:r>
            <a:r>
              <a:rPr lang="zh-TW">
                <a:ea typeface="新細明體"/>
              </a:rPr>
              <a:t>NAS </a:t>
            </a:r>
            <a:r>
              <a:rPr lang="en-US" altLang="zh-TW">
                <a:ea typeface="新細明體"/>
              </a:rPr>
              <a:t>using</a:t>
            </a:r>
            <a:r>
              <a:rPr lang="zh-TW" altLang="en-US">
                <a:ea typeface="新細明體"/>
              </a:rPr>
              <a:t> </a:t>
            </a:r>
            <a:r>
              <a:rPr lang="en-US" altLang="zh-TW">
                <a:ea typeface="新細明體"/>
              </a:rPr>
              <a:t>the</a:t>
            </a:r>
            <a:r>
              <a:rPr lang="zh-TW" altLang="en-US">
                <a:ea typeface="新細明體"/>
              </a:rPr>
              <a:t> </a:t>
            </a:r>
            <a:r>
              <a:rPr lang="en-US" altLang="zh-TW">
                <a:ea typeface="新細明體"/>
              </a:rPr>
              <a:t>latest</a:t>
            </a:r>
            <a:r>
              <a:rPr lang="zh-TW" altLang="en-US">
                <a:ea typeface="新細明體"/>
              </a:rPr>
              <a:t> </a:t>
            </a:r>
            <a:r>
              <a:rPr lang="en-US" altLang="zh-TW">
                <a:ea typeface="新細明體"/>
              </a:rPr>
              <a:t>malware</a:t>
            </a:r>
            <a:r>
              <a:rPr lang="zh-TW" altLang="en-US">
                <a:ea typeface="新細明體"/>
              </a:rPr>
              <a:t> </a:t>
            </a:r>
            <a:r>
              <a:rPr lang="en-US" altLang="zh-TW">
                <a:ea typeface="新細明體"/>
              </a:rPr>
              <a:t>def</a:t>
            </a:r>
            <a:r>
              <a:rPr lang="zh-TW">
                <a:ea typeface="新細明體"/>
              </a:rPr>
              <a:t>in</a:t>
            </a:r>
            <a:r>
              <a:rPr lang="en-US" altLang="zh-TW">
                <a:ea typeface="新細明體"/>
              </a:rPr>
              <a:t>itions.</a:t>
            </a:r>
            <a:r>
              <a:rPr lang="zh-TW" altLang="en-US">
                <a:ea typeface="新細明體"/>
              </a:rPr>
              <a:t> </a:t>
            </a:r>
            <a:r>
              <a:rPr lang="en-US" altLang="zh-TW">
                <a:ea typeface="新細明體"/>
              </a:rPr>
              <a:t>When</a:t>
            </a:r>
            <a:r>
              <a:rPr lang="zh-TW" altLang="en-US">
                <a:ea typeface="新細明體"/>
              </a:rPr>
              <a:t> </a:t>
            </a:r>
            <a:r>
              <a:rPr lang="zh-TW">
                <a:ea typeface="新細明體"/>
              </a:rPr>
              <a:t>u</a:t>
            </a:r>
            <a:r>
              <a:rPr lang="en-US" altLang="zh-TW">
                <a:ea typeface="新細明體"/>
              </a:rPr>
              <a:t>nder</a:t>
            </a:r>
            <a:r>
              <a:rPr lang="zh-TW" altLang="en-US">
                <a:ea typeface="新細明體"/>
              </a:rPr>
              <a:t> </a:t>
            </a:r>
            <a:r>
              <a:rPr lang="en-US" altLang="zh-TW">
                <a:ea typeface="新細明體"/>
              </a:rPr>
              <a:t>atta</a:t>
            </a:r>
            <a:r>
              <a:rPr lang="zh-TW">
                <a:ea typeface="新細明體"/>
              </a:rPr>
              <a:t>ck</a:t>
            </a:r>
            <a:r>
              <a:rPr lang="en-US" altLang="zh-TW">
                <a:ea typeface="新細明體"/>
              </a:rPr>
              <a:t>,</a:t>
            </a:r>
            <a:r>
              <a:rPr lang="zh-TW" altLang="en-US">
                <a:ea typeface="新細明體"/>
              </a:rPr>
              <a:t> </a:t>
            </a:r>
            <a:r>
              <a:rPr lang="en-US" altLang="zh-TW">
                <a:ea typeface="新細明體"/>
              </a:rPr>
              <a:t>infected</a:t>
            </a:r>
            <a:r>
              <a:rPr lang="zh-TW" altLang="en-US">
                <a:ea typeface="新細明體"/>
              </a:rPr>
              <a:t> </a:t>
            </a:r>
            <a:r>
              <a:rPr lang="en-US" altLang="zh-TW">
                <a:ea typeface="新細明體"/>
              </a:rPr>
              <a:t>files</a:t>
            </a:r>
            <a:r>
              <a:rPr lang="zh-TW" altLang="en-US">
                <a:ea typeface="新細明體"/>
              </a:rPr>
              <a:t> </a:t>
            </a:r>
            <a:r>
              <a:rPr lang="en-US" altLang="zh-TW">
                <a:ea typeface="新細明體"/>
              </a:rPr>
              <a:t>will</a:t>
            </a:r>
            <a:r>
              <a:rPr lang="zh-TW" altLang="en-US">
                <a:ea typeface="新細明體"/>
              </a:rPr>
              <a:t> </a:t>
            </a:r>
            <a:r>
              <a:rPr lang="en-US" altLang="zh-TW">
                <a:ea typeface="新細明體"/>
              </a:rPr>
              <a:t>be</a:t>
            </a:r>
            <a:r>
              <a:rPr lang="zh-TW" altLang="en-US">
                <a:ea typeface="新細明體"/>
              </a:rPr>
              <a:t> </a:t>
            </a:r>
            <a:r>
              <a:rPr lang="en-US" altLang="zh-TW">
                <a:ea typeface="新細明體"/>
              </a:rPr>
              <a:t>immediately</a:t>
            </a:r>
            <a:r>
              <a:rPr lang="zh-TW" altLang="en-US">
                <a:ea typeface="新細明體"/>
              </a:rPr>
              <a:t> </a:t>
            </a:r>
            <a:r>
              <a:rPr lang="en-US" altLang="zh-TW">
                <a:ea typeface="新細明體"/>
              </a:rPr>
              <a:t>removed</a:t>
            </a:r>
            <a:r>
              <a:rPr lang="zh-TW" altLang="en-US">
                <a:ea typeface="新細明體"/>
              </a:rPr>
              <a:t> </a:t>
            </a:r>
            <a:r>
              <a:rPr lang="en-US" altLang="zh-TW">
                <a:ea typeface="新細明體"/>
              </a:rPr>
              <a:t>to</a:t>
            </a:r>
            <a:r>
              <a:rPr lang="zh-TW" altLang="en-US">
                <a:ea typeface="新細明體"/>
              </a:rPr>
              <a:t> </a:t>
            </a:r>
            <a:r>
              <a:rPr lang="zh-TW">
                <a:ea typeface="新細明體"/>
              </a:rPr>
              <a:t>e</a:t>
            </a:r>
            <a:r>
              <a:rPr lang="en-US" altLang="zh-TW">
                <a:ea typeface="新細明體"/>
              </a:rPr>
              <a:t>nsu</a:t>
            </a:r>
            <a:r>
              <a:rPr lang="zh-TW">
                <a:ea typeface="新細明體"/>
              </a:rPr>
              <a:t>r</a:t>
            </a:r>
            <a:r>
              <a:rPr lang="en-US" altLang="zh-TW">
                <a:ea typeface="新細明體"/>
              </a:rPr>
              <a:t>e</a:t>
            </a:r>
            <a:r>
              <a:rPr lang="zh-TW" altLang="en-US">
                <a:ea typeface="新細明體"/>
              </a:rPr>
              <a:t> </a:t>
            </a:r>
            <a:r>
              <a:rPr lang="en-US" altLang="zh-TW">
                <a:ea typeface="新細明體"/>
              </a:rPr>
              <a:t>NAS</a:t>
            </a:r>
            <a:r>
              <a:rPr lang="zh-TW" altLang="en-US">
                <a:ea typeface="新細明體"/>
              </a:rPr>
              <a:t> </a:t>
            </a:r>
            <a:r>
              <a:rPr lang="en-US" altLang="zh-TW">
                <a:ea typeface="新細明體"/>
              </a:rPr>
              <a:t>data</a:t>
            </a:r>
            <a:r>
              <a:rPr lang="zh-TW" altLang="en-US">
                <a:ea typeface="新細明體"/>
              </a:rPr>
              <a:t> </a:t>
            </a:r>
            <a:r>
              <a:rPr lang="en-US" altLang="zh-TW">
                <a:ea typeface="新細明體"/>
              </a:rPr>
              <a:t>sec</a:t>
            </a:r>
            <a:r>
              <a:rPr lang="zh-TW">
                <a:ea typeface="新細明體"/>
              </a:rPr>
              <a:t>u</a:t>
            </a:r>
            <a:r>
              <a:rPr lang="en-US" altLang="zh-TW">
                <a:ea typeface="新細明體"/>
              </a:rPr>
              <a:t>rity.</a:t>
            </a:r>
            <a:endParaRPr lang="zh-TW">
              <a:ea typeface="新細明體"/>
            </a:endParaRPr>
          </a:p>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23</a:t>
            </a:fld>
            <a:endParaRPr lang="en-TW"/>
          </a:p>
        </p:txBody>
      </p:sp>
    </p:spTree>
    <p:extLst>
      <p:ext uri="{BB962C8B-B14F-4D97-AF65-F5344CB8AC3E}">
        <p14:creationId xmlns:p14="http://schemas.microsoft.com/office/powerpoint/2010/main" val="334622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TS-855x support Snapshot, like Taking a snapshot is like taking a photo - within seconds the complete status of your NAS system and data is recorded. If an unexpected situation arises on your system, you can revert to the state recorded by a snapshot. With greater space-efficiency and flexibility compared to traditional backup methods, snapshots are the best way to protect your files and data.</a:t>
            </a:r>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24</a:t>
            </a:fld>
            <a:endParaRPr lang="en-TW"/>
          </a:p>
        </p:txBody>
      </p:sp>
    </p:spTree>
    <p:extLst>
      <p:ext uri="{BB962C8B-B14F-4D97-AF65-F5344CB8AC3E}">
        <p14:creationId xmlns:p14="http://schemas.microsoft.com/office/powerpoint/2010/main" val="223693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158750"/>
            <a:r>
              <a:rPr lang="zh-TW">
                <a:ea typeface="新細明體"/>
              </a:rPr>
              <a:t>QVR Pro</a:t>
            </a:r>
            <a:r>
              <a:rPr lang="en-US" altLang="zh-TW">
                <a:ea typeface="新細明體"/>
              </a:rPr>
              <a:t>,</a:t>
            </a:r>
            <a:r>
              <a:rPr lang="zh-TW">
                <a:ea typeface="新細明體"/>
              </a:rPr>
              <a:t> Q</a:t>
            </a:r>
            <a:r>
              <a:rPr lang="en-US" altLang="zh-TW">
                <a:ea typeface="新細明體"/>
              </a:rPr>
              <a:t>NAP</a:t>
            </a:r>
            <a:r>
              <a:rPr lang="zh-TW" altLang="en-US">
                <a:ea typeface="新細明體"/>
              </a:rPr>
              <a:t>’</a:t>
            </a:r>
            <a:r>
              <a:rPr lang="en-US" altLang="zh-TW">
                <a:ea typeface="新細明體"/>
              </a:rPr>
              <a:t>s</a:t>
            </a:r>
            <a:r>
              <a:rPr lang="zh-TW" altLang="en-US">
                <a:ea typeface="新細明體"/>
              </a:rPr>
              <a:t> </a:t>
            </a:r>
            <a:r>
              <a:rPr lang="en-US" altLang="zh-TW">
                <a:ea typeface="新細明體"/>
              </a:rPr>
              <a:t>new</a:t>
            </a:r>
            <a:r>
              <a:rPr lang="zh-TW" altLang="en-US">
                <a:ea typeface="新細明體"/>
              </a:rPr>
              <a:t> </a:t>
            </a:r>
            <a:r>
              <a:rPr lang="en-US" altLang="zh-TW">
                <a:ea typeface="新細明體"/>
              </a:rPr>
              <a:t>surveillance</a:t>
            </a:r>
            <a:r>
              <a:rPr lang="zh-TW" altLang="en-US">
                <a:ea typeface="新細明體"/>
              </a:rPr>
              <a:t> </a:t>
            </a:r>
            <a:r>
              <a:rPr lang="en-US" altLang="zh-TW">
                <a:ea typeface="新細明體"/>
              </a:rPr>
              <a:t>solution,</a:t>
            </a:r>
            <a:r>
              <a:rPr lang="zh-TW" altLang="en-US">
                <a:ea typeface="新細明體"/>
              </a:rPr>
              <a:t> </a:t>
            </a:r>
            <a:r>
              <a:rPr lang="en-US" altLang="zh-TW">
                <a:ea typeface="新細明體"/>
              </a:rPr>
              <a:t>provides</a:t>
            </a:r>
            <a:r>
              <a:rPr lang="zh-TW" altLang="en-US">
                <a:ea typeface="新細明體"/>
              </a:rPr>
              <a:t> </a:t>
            </a:r>
            <a:r>
              <a:rPr lang="en-US" altLang="zh-TW">
                <a:ea typeface="新細明體"/>
              </a:rPr>
              <a:t>8</a:t>
            </a:r>
            <a:r>
              <a:rPr lang="zh-TW" altLang="en-US">
                <a:ea typeface="新細明體"/>
              </a:rPr>
              <a:t> </a:t>
            </a:r>
            <a:r>
              <a:rPr lang="en-US" altLang="zh-TW">
                <a:ea typeface="新細明體"/>
              </a:rPr>
              <a:t>embed</a:t>
            </a:r>
            <a:r>
              <a:rPr lang="zh-TW">
                <a:ea typeface="新細明體"/>
              </a:rPr>
              <a:t>de</a:t>
            </a:r>
            <a:r>
              <a:rPr lang="en-US" altLang="zh-TW">
                <a:ea typeface="新細明體"/>
              </a:rPr>
              <a:t>d</a:t>
            </a:r>
            <a:r>
              <a:rPr lang="zh-TW" altLang="en-US">
                <a:ea typeface="新細明體"/>
              </a:rPr>
              <a:t> </a:t>
            </a:r>
            <a:r>
              <a:rPr lang="en-US" altLang="zh-TW">
                <a:ea typeface="新細明體"/>
              </a:rPr>
              <a:t>monitoring</a:t>
            </a:r>
            <a:r>
              <a:rPr lang="zh-TW" altLang="en-US">
                <a:ea typeface="新細明體"/>
              </a:rPr>
              <a:t> </a:t>
            </a:r>
            <a:r>
              <a:rPr lang="en-US" altLang="zh-TW">
                <a:ea typeface="新細明體"/>
              </a:rPr>
              <a:t>channels,</a:t>
            </a:r>
            <a:r>
              <a:rPr lang="zh-TW" altLang="en-US">
                <a:ea typeface="新細明體"/>
              </a:rPr>
              <a:t> </a:t>
            </a:r>
            <a:r>
              <a:rPr lang="en-US" altLang="zh-TW" err="1">
                <a:ea typeface="新細明體"/>
              </a:rPr>
              <a:t>allo</a:t>
            </a:r>
            <a:r>
              <a:rPr lang="zh-TW">
                <a:ea typeface="新細明體"/>
              </a:rPr>
              <a:t>w</a:t>
            </a:r>
            <a:r>
              <a:rPr lang="en-US" altLang="zh-TW" err="1">
                <a:ea typeface="新細明體"/>
              </a:rPr>
              <a:t>ing</a:t>
            </a:r>
            <a:r>
              <a:rPr lang="zh-TW" altLang="en-US">
                <a:ea typeface="新細明體"/>
              </a:rPr>
              <a:t> </a:t>
            </a:r>
            <a:r>
              <a:rPr lang="en-US" altLang="zh-TW">
                <a:ea typeface="新細明體"/>
              </a:rPr>
              <a:t>you</a:t>
            </a:r>
            <a:r>
              <a:rPr lang="zh-TW" altLang="en-US">
                <a:ea typeface="新細明體"/>
              </a:rPr>
              <a:t> </a:t>
            </a:r>
            <a:r>
              <a:rPr lang="en-US" altLang="zh-TW">
                <a:ea typeface="新細明體"/>
              </a:rPr>
              <a:t>to</a:t>
            </a:r>
            <a:r>
              <a:rPr lang="zh-TW" altLang="en-US">
                <a:ea typeface="新細明體"/>
              </a:rPr>
              <a:t> </a:t>
            </a:r>
            <a:r>
              <a:rPr lang="en-US" altLang="zh-TW">
                <a:ea typeface="新細明體"/>
              </a:rPr>
              <a:t>quickly</a:t>
            </a:r>
            <a:r>
              <a:rPr lang="zh-TW" altLang="en-US">
                <a:ea typeface="新細明體"/>
              </a:rPr>
              <a:t> </a:t>
            </a:r>
            <a:r>
              <a:rPr lang="en-US" altLang="zh-TW">
                <a:ea typeface="新細明體"/>
              </a:rPr>
              <a:t>build</a:t>
            </a:r>
            <a:r>
              <a:rPr lang="zh-TW" altLang="en-US">
                <a:ea typeface="新細明體"/>
              </a:rPr>
              <a:t> </a:t>
            </a:r>
            <a:r>
              <a:rPr lang="en-US" altLang="zh-TW">
                <a:ea typeface="新細明體"/>
              </a:rPr>
              <a:t>a</a:t>
            </a:r>
            <a:r>
              <a:rPr lang="zh-TW" altLang="en-US">
                <a:ea typeface="新細明體"/>
              </a:rPr>
              <a:t> </a:t>
            </a:r>
            <a:r>
              <a:rPr lang="en-US" altLang="zh-TW">
                <a:ea typeface="新細明體"/>
              </a:rPr>
              <a:t>home</a:t>
            </a:r>
            <a:r>
              <a:rPr lang="zh-TW" altLang="en-US">
                <a:ea typeface="新細明體"/>
              </a:rPr>
              <a:t> </a:t>
            </a:r>
            <a:r>
              <a:rPr lang="en-US" altLang="zh-TW" err="1">
                <a:ea typeface="新細明體"/>
              </a:rPr>
              <a:t>surveill</a:t>
            </a:r>
            <a:r>
              <a:rPr lang="zh-TW">
                <a:ea typeface="新細明體"/>
              </a:rPr>
              <a:t>a</a:t>
            </a:r>
            <a:r>
              <a:rPr lang="en-US" altLang="zh-TW" err="1">
                <a:ea typeface="新細明體"/>
              </a:rPr>
              <a:t>nce</a:t>
            </a:r>
            <a:r>
              <a:rPr lang="zh-TW" altLang="en-US">
                <a:ea typeface="新細明體"/>
              </a:rPr>
              <a:t> </a:t>
            </a:r>
            <a:r>
              <a:rPr lang="en-US" altLang="zh-TW">
                <a:ea typeface="新細明體"/>
              </a:rPr>
              <a:t>environment</a:t>
            </a:r>
            <a:r>
              <a:rPr lang="zh-TW" altLang="en-US">
                <a:ea typeface="新細明體"/>
              </a:rPr>
              <a:t> </a:t>
            </a:r>
            <a:r>
              <a:rPr lang="en-US" altLang="zh-TW">
                <a:ea typeface="新細明體"/>
              </a:rPr>
              <a:t>hosted</a:t>
            </a:r>
            <a:r>
              <a:rPr lang="zh-TW" altLang="en-US">
                <a:ea typeface="新細明體"/>
              </a:rPr>
              <a:t> </a:t>
            </a:r>
            <a:r>
              <a:rPr lang="en-US" altLang="zh-TW">
                <a:ea typeface="新細明體"/>
              </a:rPr>
              <a:t>on</a:t>
            </a:r>
            <a:r>
              <a:rPr lang="zh-TW" altLang="en-US">
                <a:ea typeface="新細明體"/>
              </a:rPr>
              <a:t> </a:t>
            </a:r>
            <a:r>
              <a:rPr lang="en-US" altLang="zh-TW">
                <a:ea typeface="新細明體"/>
              </a:rPr>
              <a:t>you</a:t>
            </a:r>
            <a:r>
              <a:rPr lang="zh-TW">
                <a:ea typeface="新細明體"/>
              </a:rPr>
              <a:t>r QNAP NAS without any extra software needed. Businesses can easily expand the number of monitoring channels by purchasing QVR Pro licenses to deploy a large-scale surveillance network.</a:t>
            </a:r>
            <a:endParaRPr lang="en-US" altLang="zh-TW">
              <a:ea typeface="新細明體"/>
            </a:endParaRPr>
          </a:p>
          <a:p>
            <a:pPr marL="158750"/>
            <a:endParaRPr lang="zh-TW"/>
          </a:p>
          <a:p>
            <a:pPr marL="158750"/>
            <a:r>
              <a:rPr lang="en-US" altLang="zh-TW">
                <a:ea typeface="新細明體"/>
              </a:rPr>
              <a:t>The</a:t>
            </a:r>
            <a:r>
              <a:rPr lang="zh-TW">
                <a:ea typeface="新細明體"/>
              </a:rPr>
              <a:t> </a:t>
            </a:r>
            <a:r>
              <a:rPr lang="en-US" altLang="zh-TW">
                <a:ea typeface="新細明體"/>
              </a:rPr>
              <a:t>QVR</a:t>
            </a:r>
            <a:r>
              <a:rPr lang="zh-TW">
                <a:ea typeface="新細明體"/>
              </a:rPr>
              <a:t> </a:t>
            </a:r>
            <a:r>
              <a:rPr lang="en-US" altLang="zh-TW">
                <a:ea typeface="新細明體"/>
              </a:rPr>
              <a:t>Pro</a:t>
            </a:r>
            <a:r>
              <a:rPr lang="zh-TW">
                <a:ea typeface="新細明體"/>
              </a:rPr>
              <a:t> </a:t>
            </a:r>
            <a:r>
              <a:rPr lang="en-US" altLang="zh-TW">
                <a:ea typeface="新細明體"/>
              </a:rPr>
              <a:t>Client</a:t>
            </a:r>
            <a:r>
              <a:rPr lang="zh-TW">
                <a:ea typeface="新細明體"/>
              </a:rPr>
              <a:t> </a:t>
            </a:r>
            <a:r>
              <a:rPr lang="en-US" altLang="zh-TW">
                <a:ea typeface="新細明體"/>
              </a:rPr>
              <a:t>mobile</a:t>
            </a:r>
            <a:r>
              <a:rPr lang="zh-TW">
                <a:ea typeface="新細明體"/>
              </a:rPr>
              <a:t> </a:t>
            </a:r>
            <a:r>
              <a:rPr lang="en-US" altLang="zh-TW">
                <a:ea typeface="新細明體"/>
              </a:rPr>
              <a:t>app</a:t>
            </a:r>
            <a:r>
              <a:rPr lang="zh-TW">
                <a:ea typeface="新細明體"/>
              </a:rPr>
              <a:t> </a:t>
            </a:r>
            <a:r>
              <a:rPr lang="en-US" altLang="zh-TW">
                <a:ea typeface="新細明體"/>
              </a:rPr>
              <a:t>provides</a:t>
            </a:r>
            <a:r>
              <a:rPr lang="zh-TW">
                <a:ea typeface="新細明體"/>
              </a:rPr>
              <a:t> </a:t>
            </a:r>
            <a:r>
              <a:rPr lang="en-US" altLang="zh-TW">
                <a:ea typeface="新細明體"/>
              </a:rPr>
              <a:t>multiple</a:t>
            </a:r>
            <a:r>
              <a:rPr lang="zh-TW">
                <a:ea typeface="新細明體"/>
              </a:rPr>
              <a:t> </a:t>
            </a:r>
            <a:r>
              <a:rPr lang="en-US" altLang="zh-TW">
                <a:ea typeface="新細明體"/>
              </a:rPr>
              <a:t>display</a:t>
            </a:r>
            <a:r>
              <a:rPr lang="zh-TW">
                <a:ea typeface="新細明體"/>
              </a:rPr>
              <a:t> </a:t>
            </a:r>
            <a:r>
              <a:rPr lang="en-US" altLang="zh-TW">
                <a:ea typeface="新細明體"/>
              </a:rPr>
              <a:t>layouts</a:t>
            </a:r>
            <a:r>
              <a:rPr lang="zh-TW">
                <a:ea typeface="新細明體"/>
              </a:rPr>
              <a:t> </a:t>
            </a:r>
            <a:r>
              <a:rPr lang="en-US" altLang="zh-TW">
                <a:ea typeface="新細明體"/>
              </a:rPr>
              <a:t>and</a:t>
            </a:r>
            <a:r>
              <a:rPr lang="zh-TW">
                <a:ea typeface="新細明體"/>
              </a:rPr>
              <a:t> </a:t>
            </a:r>
            <a:r>
              <a:rPr lang="en-US" altLang="zh-TW">
                <a:ea typeface="新細明體"/>
              </a:rPr>
              <a:t>allows</a:t>
            </a:r>
            <a:r>
              <a:rPr lang="zh-TW">
                <a:ea typeface="新細明體"/>
              </a:rPr>
              <a:t> </a:t>
            </a:r>
            <a:r>
              <a:rPr lang="en-US" altLang="zh-TW">
                <a:ea typeface="新細明體"/>
              </a:rPr>
              <a:t>you</a:t>
            </a:r>
            <a:r>
              <a:rPr lang="zh-TW">
                <a:ea typeface="新細明體"/>
              </a:rPr>
              <a:t> </a:t>
            </a:r>
            <a:r>
              <a:rPr lang="en-US" altLang="zh-TW">
                <a:ea typeface="新細明體"/>
              </a:rPr>
              <a:t>to</a:t>
            </a:r>
            <a:r>
              <a:rPr lang="zh-TW">
                <a:ea typeface="新細明體"/>
              </a:rPr>
              <a:t> </a:t>
            </a:r>
            <a:r>
              <a:rPr lang="en-US" altLang="zh-TW">
                <a:ea typeface="新細明體"/>
              </a:rPr>
              <a:t>monitor</a:t>
            </a:r>
            <a:r>
              <a:rPr lang="zh-TW">
                <a:ea typeface="新細明體"/>
              </a:rPr>
              <a:t> </a:t>
            </a:r>
            <a:r>
              <a:rPr lang="en-US" altLang="zh-TW">
                <a:ea typeface="新細明體"/>
              </a:rPr>
              <a:t>multiple</a:t>
            </a:r>
            <a:r>
              <a:rPr lang="zh-TW">
                <a:ea typeface="新細明體"/>
              </a:rPr>
              <a:t> </a:t>
            </a:r>
            <a:r>
              <a:rPr lang="en-US" altLang="zh-TW">
                <a:ea typeface="新細明體"/>
              </a:rPr>
              <a:t>channels</a:t>
            </a:r>
            <a:r>
              <a:rPr lang="zh-TW">
                <a:ea typeface="新細明體"/>
              </a:rPr>
              <a:t> </a:t>
            </a:r>
            <a:r>
              <a:rPr lang="en-US" altLang="zh-TW">
                <a:ea typeface="新細明體"/>
              </a:rPr>
              <a:t>simultaneously.</a:t>
            </a:r>
            <a:r>
              <a:rPr lang="zh-TW">
                <a:ea typeface="新細明體"/>
              </a:rPr>
              <a:t> </a:t>
            </a:r>
            <a:r>
              <a:rPr lang="en-US" altLang="zh-TW">
                <a:ea typeface="新細明體"/>
              </a:rPr>
              <a:t>Under</a:t>
            </a:r>
            <a:r>
              <a:rPr lang="zh-TW">
                <a:ea typeface="新細明體"/>
              </a:rPr>
              <a:t> </a:t>
            </a:r>
            <a:r>
              <a:rPr lang="en-US" altLang="zh-TW">
                <a:ea typeface="新細明體"/>
              </a:rPr>
              <a:t>single</a:t>
            </a:r>
            <a:r>
              <a:rPr lang="zh-TW">
                <a:ea typeface="新細明體"/>
              </a:rPr>
              <a:t> </a:t>
            </a:r>
            <a:r>
              <a:rPr lang="en-US" altLang="zh-TW">
                <a:ea typeface="新細明體"/>
              </a:rPr>
              <a:t>channel</a:t>
            </a:r>
            <a:r>
              <a:rPr lang="zh-TW">
                <a:ea typeface="新細明體"/>
              </a:rPr>
              <a:t> </a:t>
            </a:r>
            <a:r>
              <a:rPr lang="en-US" altLang="zh-TW">
                <a:ea typeface="新細明體"/>
              </a:rPr>
              <a:t>view,</a:t>
            </a:r>
            <a:r>
              <a:rPr lang="zh-TW">
                <a:ea typeface="新細明體"/>
              </a:rPr>
              <a:t> </a:t>
            </a:r>
            <a:r>
              <a:rPr lang="en-US" altLang="zh-TW">
                <a:ea typeface="新細明體"/>
              </a:rPr>
              <a:t>you</a:t>
            </a:r>
            <a:r>
              <a:rPr lang="zh-TW">
                <a:ea typeface="新細明體"/>
              </a:rPr>
              <a:t> </a:t>
            </a:r>
            <a:r>
              <a:rPr lang="en-US" altLang="zh-TW">
                <a:ea typeface="新細明體"/>
              </a:rPr>
              <a:t>can</a:t>
            </a:r>
            <a:r>
              <a:rPr lang="zh-TW">
                <a:ea typeface="新細明體"/>
              </a:rPr>
              <a:t> </a:t>
            </a:r>
            <a:r>
              <a:rPr lang="en-US" altLang="zh-TW">
                <a:ea typeface="新細明體"/>
              </a:rPr>
              <a:t>quickly</a:t>
            </a:r>
            <a:r>
              <a:rPr lang="zh-TW">
                <a:ea typeface="新細明體"/>
              </a:rPr>
              <a:t> </a:t>
            </a:r>
            <a:r>
              <a:rPr lang="en-US" altLang="zh-TW">
                <a:ea typeface="新細明體"/>
              </a:rPr>
              <a:t>switch</a:t>
            </a:r>
            <a:r>
              <a:rPr lang="zh-TW">
                <a:ea typeface="新細明體"/>
              </a:rPr>
              <a:t> </a:t>
            </a:r>
            <a:r>
              <a:rPr lang="en-US" altLang="zh-TW">
                <a:ea typeface="新細明體"/>
              </a:rPr>
              <a:t>between</a:t>
            </a:r>
            <a:r>
              <a:rPr lang="zh-TW">
                <a:ea typeface="新細明體"/>
              </a:rPr>
              <a:t> </a:t>
            </a:r>
            <a:r>
              <a:rPr lang="en-US" altLang="zh-TW">
                <a:ea typeface="新細明體"/>
              </a:rPr>
              <a:t>live</a:t>
            </a:r>
            <a:r>
              <a:rPr lang="zh-TW">
                <a:ea typeface="新細明體"/>
              </a:rPr>
              <a:t> </a:t>
            </a:r>
            <a:r>
              <a:rPr lang="en-US" altLang="zh-TW">
                <a:ea typeface="新細明體"/>
              </a:rPr>
              <a:t>and</a:t>
            </a:r>
            <a:r>
              <a:rPr lang="zh-TW">
                <a:ea typeface="新細明體"/>
              </a:rPr>
              <a:t> </a:t>
            </a:r>
            <a:r>
              <a:rPr lang="en-US" altLang="zh-TW">
                <a:ea typeface="新細明體"/>
              </a:rPr>
              <a:t>playback</a:t>
            </a:r>
            <a:r>
              <a:rPr lang="zh-TW">
                <a:ea typeface="新細明體"/>
              </a:rPr>
              <a:t> </a:t>
            </a:r>
            <a:r>
              <a:rPr lang="en-US" altLang="zh-TW">
                <a:ea typeface="新細明體"/>
              </a:rPr>
              <a:t>modes.</a:t>
            </a:r>
            <a:r>
              <a:rPr lang="zh-TW">
                <a:ea typeface="新細明體"/>
              </a:rPr>
              <a:t> </a:t>
            </a:r>
            <a:r>
              <a:rPr lang="en-US" altLang="zh-TW">
                <a:ea typeface="新細明體"/>
              </a:rPr>
              <a:t>If</a:t>
            </a:r>
            <a:r>
              <a:rPr lang="zh-TW">
                <a:ea typeface="新細明體"/>
              </a:rPr>
              <a:t> </a:t>
            </a:r>
            <a:r>
              <a:rPr lang="en-US" altLang="zh-TW">
                <a:ea typeface="新細明體"/>
              </a:rPr>
              <a:t>your</a:t>
            </a:r>
            <a:r>
              <a:rPr lang="zh-TW">
                <a:ea typeface="新細明體"/>
              </a:rPr>
              <a:t> </a:t>
            </a:r>
            <a:r>
              <a:rPr lang="en-US" altLang="zh-TW">
                <a:ea typeface="新細明體"/>
              </a:rPr>
              <a:t>network</a:t>
            </a:r>
            <a:r>
              <a:rPr lang="zh-TW">
                <a:ea typeface="新細明體"/>
              </a:rPr>
              <a:t> </a:t>
            </a:r>
            <a:r>
              <a:rPr lang="en-US" altLang="zh-TW">
                <a:ea typeface="新細明體"/>
              </a:rPr>
              <a:t>connection</a:t>
            </a:r>
            <a:r>
              <a:rPr lang="zh-TW">
                <a:ea typeface="新細明體"/>
              </a:rPr>
              <a:t> </a:t>
            </a:r>
            <a:r>
              <a:rPr lang="en-US" altLang="zh-TW">
                <a:ea typeface="新細明體"/>
              </a:rPr>
              <a:t>is</a:t>
            </a:r>
            <a:r>
              <a:rPr lang="zh-TW">
                <a:ea typeface="新細明體"/>
              </a:rPr>
              <a:t> </a:t>
            </a:r>
            <a:r>
              <a:rPr lang="en-US" altLang="zh-TW">
                <a:ea typeface="新細明體"/>
              </a:rPr>
              <a:t>slow</a:t>
            </a:r>
            <a:r>
              <a:rPr lang="zh-TW">
                <a:ea typeface="新細明體"/>
              </a:rPr>
              <a:t> </a:t>
            </a:r>
            <a:r>
              <a:rPr lang="en-US" altLang="zh-TW">
                <a:ea typeface="新細明體"/>
              </a:rPr>
              <a:t>or</a:t>
            </a:r>
            <a:r>
              <a:rPr lang="zh-TW">
                <a:ea typeface="新細明體"/>
              </a:rPr>
              <a:t> </a:t>
            </a:r>
            <a:r>
              <a:rPr lang="en-US" altLang="zh-TW">
                <a:ea typeface="新細明體"/>
              </a:rPr>
              <a:t>metered/capped,</a:t>
            </a:r>
            <a:r>
              <a:rPr lang="zh-TW">
                <a:ea typeface="新細明體"/>
              </a:rPr>
              <a:t> </a:t>
            </a:r>
            <a:r>
              <a:rPr lang="en-US" altLang="zh-TW">
                <a:ea typeface="新細明體"/>
              </a:rPr>
              <a:t>you</a:t>
            </a:r>
            <a:r>
              <a:rPr lang="zh-TW">
                <a:ea typeface="新細明體"/>
              </a:rPr>
              <a:t> </a:t>
            </a:r>
            <a:r>
              <a:rPr lang="en-US" altLang="zh-TW">
                <a:ea typeface="新細明體"/>
              </a:rPr>
              <a:t>can</a:t>
            </a:r>
            <a:r>
              <a:rPr lang="zh-TW">
                <a:ea typeface="新細明體"/>
              </a:rPr>
              <a:t> </a:t>
            </a:r>
            <a:r>
              <a:rPr lang="en-US" altLang="zh-TW">
                <a:ea typeface="新細明體"/>
              </a:rPr>
              <a:t>choose</a:t>
            </a:r>
            <a:r>
              <a:rPr lang="zh-TW">
                <a:ea typeface="新細明體"/>
              </a:rPr>
              <a:t> </a:t>
            </a:r>
            <a:r>
              <a:rPr lang="en-US" altLang="zh-TW">
                <a:ea typeface="新細明體"/>
              </a:rPr>
              <a:t>the</a:t>
            </a:r>
            <a:r>
              <a:rPr lang="zh-TW">
                <a:ea typeface="新細明體"/>
              </a:rPr>
              <a:t> </a:t>
            </a:r>
            <a:r>
              <a:rPr lang="en-US" altLang="zh-TW">
                <a:ea typeface="新細明體"/>
              </a:rPr>
              <a:t>low-bandwidth</a:t>
            </a:r>
            <a:r>
              <a:rPr lang="zh-TW">
                <a:ea typeface="新細明體"/>
              </a:rPr>
              <a:t> </a:t>
            </a:r>
            <a:r>
              <a:rPr lang="en-US" altLang="zh-TW">
                <a:ea typeface="新細明體"/>
              </a:rPr>
              <a:t>mode</a:t>
            </a:r>
            <a:r>
              <a:rPr lang="zh-TW">
                <a:ea typeface="新細明體"/>
              </a:rPr>
              <a:t> </a:t>
            </a:r>
            <a:r>
              <a:rPr lang="en-US" altLang="zh-TW">
                <a:ea typeface="新細明體"/>
              </a:rPr>
              <a:t>to</a:t>
            </a:r>
            <a:r>
              <a:rPr lang="zh-TW">
                <a:ea typeface="新細明體"/>
              </a:rPr>
              <a:t> </a:t>
            </a:r>
            <a:r>
              <a:rPr lang="en-US" altLang="zh-TW">
                <a:ea typeface="新細明體"/>
              </a:rPr>
              <a:t>view</a:t>
            </a:r>
            <a:r>
              <a:rPr lang="zh-TW">
                <a:ea typeface="新細明體"/>
              </a:rPr>
              <a:t> </a:t>
            </a:r>
            <a:r>
              <a:rPr lang="en-US" altLang="zh-TW">
                <a:ea typeface="新細明體"/>
              </a:rPr>
              <a:t>a</a:t>
            </a:r>
            <a:r>
              <a:rPr lang="zh-TW">
                <a:ea typeface="新細明體"/>
              </a:rPr>
              <a:t> </a:t>
            </a:r>
            <a:r>
              <a:rPr lang="en-US" altLang="zh-TW">
                <a:ea typeface="新細明體"/>
              </a:rPr>
              <a:t>bandwidth-optimized</a:t>
            </a:r>
            <a:r>
              <a:rPr lang="zh-TW">
                <a:ea typeface="新細明體"/>
              </a:rPr>
              <a:t> </a:t>
            </a:r>
            <a:r>
              <a:rPr lang="en-US" altLang="zh-TW">
                <a:ea typeface="新細明體"/>
              </a:rPr>
              <a:t>stream</a:t>
            </a:r>
            <a:r>
              <a:rPr lang="zh-TW">
                <a:ea typeface="新細明體"/>
              </a:rPr>
              <a:t> </a:t>
            </a:r>
            <a:r>
              <a:rPr lang="en-US" altLang="zh-TW">
                <a:ea typeface="新細明體"/>
              </a:rPr>
              <a:t>without</a:t>
            </a:r>
            <a:r>
              <a:rPr lang="zh-TW">
                <a:ea typeface="新細明體"/>
              </a:rPr>
              <a:t> </a:t>
            </a:r>
            <a:r>
              <a:rPr lang="en-US" altLang="zh-TW">
                <a:ea typeface="新細明體"/>
              </a:rPr>
              <a:t>affecting</a:t>
            </a:r>
            <a:r>
              <a:rPr lang="zh-TW">
                <a:ea typeface="新細明體"/>
              </a:rPr>
              <a:t> </a:t>
            </a:r>
            <a:r>
              <a:rPr lang="en-US" altLang="zh-TW">
                <a:ea typeface="新細明體"/>
              </a:rPr>
              <a:t>the</a:t>
            </a:r>
            <a:r>
              <a:rPr lang="zh-TW">
                <a:ea typeface="新細明體"/>
              </a:rPr>
              <a:t> </a:t>
            </a:r>
            <a:r>
              <a:rPr lang="en-US" altLang="zh-TW">
                <a:ea typeface="新細明體"/>
              </a:rPr>
              <a:t>quality</a:t>
            </a:r>
            <a:r>
              <a:rPr lang="zh-TW">
                <a:ea typeface="新細明體"/>
              </a:rPr>
              <a:t> </a:t>
            </a:r>
            <a:r>
              <a:rPr lang="en-US" altLang="zh-TW">
                <a:ea typeface="新細明體"/>
              </a:rPr>
              <a:t>of</a:t>
            </a:r>
            <a:r>
              <a:rPr lang="zh-TW">
                <a:ea typeface="新細明體"/>
              </a:rPr>
              <a:t> </a:t>
            </a:r>
            <a:r>
              <a:rPr lang="en-US" altLang="zh-TW">
                <a:ea typeface="新細明體"/>
              </a:rPr>
              <a:t>recordings.</a:t>
            </a:r>
            <a:endParaRPr lang="en-US" altLang="zh-TW">
              <a:ea typeface="新細明體"/>
              <a:cs typeface="Calibri"/>
            </a:endParaRPr>
          </a:p>
          <a:p>
            <a:pPr marL="158750"/>
            <a:endParaRPr lang="zh-TW"/>
          </a:p>
          <a:p>
            <a:pPr marL="158750"/>
            <a:r>
              <a:rPr lang="en-US" altLang="zh-TW">
                <a:ea typeface="新細明體"/>
              </a:rPr>
              <a:t>And</a:t>
            </a:r>
            <a:r>
              <a:rPr lang="zh-TW">
                <a:ea typeface="新細明體"/>
              </a:rPr>
              <a:t> </a:t>
            </a:r>
            <a:r>
              <a:rPr lang="en-US" altLang="zh-TW" err="1">
                <a:ea typeface="新細明體"/>
              </a:rPr>
              <a:t>als</a:t>
            </a:r>
            <a:r>
              <a:rPr lang="zh-TW">
                <a:ea typeface="新細明體"/>
              </a:rPr>
              <a:t>o a fl</a:t>
            </a:r>
            <a:r>
              <a:rPr lang="en-US" altLang="zh-TW" err="1">
                <a:ea typeface="新細明體"/>
              </a:rPr>
              <a:t>exible</a:t>
            </a:r>
            <a:r>
              <a:rPr lang="zh-TW">
                <a:ea typeface="新細明體"/>
              </a:rPr>
              <a:t> s</a:t>
            </a:r>
            <a:r>
              <a:rPr lang="en-US" altLang="zh-TW" err="1">
                <a:ea typeface="新細明體"/>
              </a:rPr>
              <a:t>ubscription</a:t>
            </a:r>
            <a:r>
              <a:rPr lang="zh-TW">
                <a:ea typeface="新細明體"/>
              </a:rPr>
              <a:t> s</a:t>
            </a:r>
            <a:r>
              <a:rPr lang="en-US" altLang="zh-TW" err="1">
                <a:ea typeface="新細明體"/>
              </a:rPr>
              <a:t>olution</a:t>
            </a:r>
            <a:r>
              <a:rPr lang="zh-TW">
                <a:ea typeface="新細明體"/>
              </a:rPr>
              <a:t> QVR El</a:t>
            </a:r>
            <a:r>
              <a:rPr lang="en-US" altLang="zh-TW" err="1">
                <a:ea typeface="新細明體"/>
              </a:rPr>
              <a:t>ite</a:t>
            </a:r>
            <a:endParaRPr lang="zh-TW" err="1">
              <a:ea typeface="新細明體"/>
            </a:endParaRPr>
          </a:p>
          <a:p>
            <a:endParaRPr lang="zh-TW" altLang="en-US">
              <a:ea typeface="新細明體"/>
              <a:cs typeface="Calibri"/>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70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We</a:t>
            </a:r>
            <a:r>
              <a:rPr lang="zh-TW"/>
              <a:t> </a:t>
            </a:r>
            <a:r>
              <a:rPr lang="en-US"/>
              <a:t>also</a:t>
            </a:r>
            <a:r>
              <a:rPr lang="zh-TW"/>
              <a:t> compatible with more than 1</a:t>
            </a:r>
            <a:r>
              <a:rPr lang="en-US"/>
              <a:t>9</a:t>
            </a:r>
            <a:r>
              <a:rPr lang="zh-TW"/>
              <a:t>0 brands and more than 6,</a:t>
            </a:r>
            <a:r>
              <a:rPr lang="en-US"/>
              <a:t>0</a:t>
            </a:r>
            <a:r>
              <a:rPr lang="zh-TW"/>
              <a:t>0</a:t>
            </a:r>
            <a:r>
              <a:rPr lang="en-US" altLang="zh-TW"/>
              <a:t>0</a:t>
            </a:r>
            <a:r>
              <a:rPr lang="zh-TW"/>
              <a:t> models of IPCAM on the market. In addition, it supports the ONVIF profile S open network video interface. Therefore, </a:t>
            </a:r>
            <a:r>
              <a:rPr lang="en-US"/>
              <a:t>our</a:t>
            </a:r>
            <a:r>
              <a:rPr lang="zh-TW"/>
              <a:t> </a:t>
            </a:r>
            <a:r>
              <a:rPr lang="en-US" altLang="zh-TW"/>
              <a:t>s</a:t>
            </a:r>
            <a:r>
              <a:rPr lang="en-US"/>
              <a:t>urveillance</a:t>
            </a:r>
            <a:r>
              <a:rPr lang="zh-TW"/>
              <a:t> </a:t>
            </a:r>
            <a:r>
              <a:rPr lang="en-US"/>
              <a:t>sol</a:t>
            </a:r>
            <a:r>
              <a:rPr lang="en-US" altLang="zh-TW"/>
              <a:t>u</a:t>
            </a:r>
            <a:r>
              <a:rPr lang="en-US"/>
              <a:t>tion</a:t>
            </a:r>
            <a:r>
              <a:rPr lang="zh-TW"/>
              <a:t> is compatible with various cameras, allowing you to set up a surveillance system easily.</a:t>
            </a:r>
          </a:p>
          <a:p>
            <a:pPr>
              <a:buNone/>
            </a:pPr>
            <a:endParaRPr lang="zh-TW" altLang="en-US">
              <a:ea typeface="新細明體"/>
              <a:cs typeface="Calibri"/>
            </a:endParaRPr>
          </a:p>
        </p:txBody>
      </p:sp>
    </p:spTree>
    <p:extLst>
      <p:ext uri="{BB962C8B-B14F-4D97-AF65-F5344CB8AC3E}">
        <p14:creationId xmlns:p14="http://schemas.microsoft.com/office/powerpoint/2010/main" val="3446644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t>We can choose a variety of expansion devices. There are 2-bay to 12-bay options for USB storage expansion, and some JBOD models support hardware RAID and power backup. And There are 4-bay to 16-bay options for SATA storage expansion. If you need capacity expansion, you can refer to the purchase.</a:t>
            </a:r>
          </a:p>
          <a:p>
            <a:pPr marL="158750"/>
            <a:endParaRPr lang="en-US" altLang="zh-TW"/>
          </a:p>
          <a:p>
            <a:pPr marL="171450" indent="-171450" algn="ctr">
              <a:buFont typeface="Arial"/>
              <a:buChar char="•"/>
            </a:pPr>
            <a:endParaRPr lang="en-US" altLang="zh-TW"/>
          </a:p>
          <a:p>
            <a:endParaRPr lang="zh-TW">
              <a:ea typeface="新細明體"/>
              <a:cs typeface="Calibri"/>
            </a:endParaRPr>
          </a:p>
        </p:txBody>
      </p:sp>
    </p:spTree>
    <p:extLst>
      <p:ext uri="{BB962C8B-B14F-4D97-AF65-F5344CB8AC3E}">
        <p14:creationId xmlns:p14="http://schemas.microsoft.com/office/powerpoint/2010/main" val="238223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71450" indent="-171450">
              <a:buFont typeface="Arial"/>
              <a:buChar char="•"/>
            </a:pPr>
            <a:r>
              <a:rPr lang="en-US"/>
              <a:t>The TS-855x has a built-in two PCIe Gen3x4 slots. It can expand various network-related expansion cards designed by QNAP, and network speed is from 2.5GbE to 25GbE. You can find more about what you want in the compatibility sheet link below.</a:t>
            </a:r>
            <a:endParaRPr lang="zh-TW"/>
          </a:p>
          <a:p>
            <a:endParaRPr lang="zh-TW" altLang="en-US">
              <a:ea typeface="新細明體"/>
              <a:cs typeface="Calibri"/>
            </a:endParaRPr>
          </a:p>
        </p:txBody>
      </p:sp>
    </p:spTree>
    <p:extLst>
      <p:ext uri="{BB962C8B-B14F-4D97-AF65-F5344CB8AC3E}">
        <p14:creationId xmlns:p14="http://schemas.microsoft.com/office/powerpoint/2010/main" val="1731447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a:lnSpc>
                <a:spcPct val="130000"/>
              </a:lnSpc>
            </a:pPr>
            <a:r>
              <a:rPr lang="en"/>
              <a:t>T</a:t>
            </a:r>
            <a:r>
              <a:rPr lang="en-US"/>
              <a:t>S-855x</a:t>
            </a:r>
            <a:r>
              <a:rPr lang="zh-TW" altLang="en-US">
                <a:ea typeface="新細明體"/>
              </a:rPr>
              <a:t> </a:t>
            </a:r>
            <a:r>
              <a:rPr lang="en-US"/>
              <a:t>is backed by a 3-year warranty at no additional cost. </a:t>
            </a:r>
            <a:endParaRPr lang="en-US" altLang="zh-TW"/>
          </a:p>
          <a:p>
            <a:pPr marL="158750">
              <a:lnSpc>
                <a:spcPct val="130000"/>
              </a:lnSpc>
            </a:pPr>
            <a:r>
              <a:rPr lang="en-US" altLang="zh-TW">
                <a:ea typeface="新細明體"/>
              </a:rPr>
              <a:t>You can also purchase a warranty  extension that extends your warranty coverage up to </a:t>
            </a:r>
            <a:r>
              <a:rPr lang="en-US"/>
              <a:t>5 years </a:t>
            </a:r>
            <a:r>
              <a:rPr lang="en-US" altLang="zh-TW">
                <a:ea typeface="新細明體"/>
              </a:rPr>
              <a:t>total </a:t>
            </a:r>
            <a:endParaRPr lang="en-US" altLang="zh-TW">
              <a:ea typeface="新細明體"/>
              <a:cs typeface="Calibri"/>
            </a:endParaRPr>
          </a:p>
          <a:p>
            <a:pPr>
              <a:lnSpc>
                <a:spcPct val="130000"/>
              </a:lnSpc>
            </a:pP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29</a:t>
            </a:fld>
            <a:endParaRPr lang="en-TW"/>
          </a:p>
        </p:txBody>
      </p:sp>
    </p:spTree>
    <p:extLst>
      <p:ext uri="{BB962C8B-B14F-4D97-AF65-F5344CB8AC3E}">
        <p14:creationId xmlns:p14="http://schemas.microsoft.com/office/powerpoint/2010/main" val="418023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ea typeface="新細明體"/>
              </a:rPr>
              <a:t>TS-855x is shipped with the QTS operating system, which has powerful data transmission performance and more efficient memory usage, and enjoys the Qtier automatic tiered storage function. You can also change to the QuTS hero operating system according to your needs</a:t>
            </a:r>
            <a:endParaRPr lang="zh-TW">
              <a:ea typeface="新細明體"/>
            </a:endParaRPr>
          </a:p>
          <a:p>
            <a:pPr marL="285750" indent="-285750">
              <a:buFont typeface="Arial"/>
              <a:buChar char="•"/>
            </a:pPr>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4087899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71450" indent="-171450">
              <a:buFont typeface="Arial"/>
              <a:buChar char="•"/>
            </a:pPr>
            <a:r>
              <a:rPr lang="en-US" altLang="zh-TW">
                <a:ea typeface="新細明體"/>
              </a:rPr>
              <a:t>Before</a:t>
            </a:r>
            <a:r>
              <a:rPr lang="zh-TW" altLang="en-US">
                <a:ea typeface="新細明體"/>
              </a:rPr>
              <a:t> </a:t>
            </a:r>
            <a:r>
              <a:rPr lang="en-US" altLang="zh-TW">
                <a:ea typeface="新細明體"/>
              </a:rPr>
              <a:t>the</a:t>
            </a:r>
            <a:r>
              <a:rPr lang="zh-TW" altLang="en-US">
                <a:ea typeface="新細明體"/>
              </a:rPr>
              <a:t> </a:t>
            </a:r>
            <a:r>
              <a:rPr lang="en-US" altLang="zh-TW">
                <a:ea typeface="新細明體"/>
              </a:rPr>
              <a:t>ending,</a:t>
            </a:r>
            <a:r>
              <a:rPr lang="zh-TW" altLang="en-US">
                <a:ea typeface="新細明體"/>
              </a:rPr>
              <a:t> </a:t>
            </a:r>
            <a:r>
              <a:rPr lang="en-US" altLang="zh-TW">
                <a:ea typeface="新細明體"/>
              </a:rPr>
              <a:t>I</a:t>
            </a:r>
            <a:r>
              <a:rPr lang="zh-TW" altLang="en-US">
                <a:ea typeface="新細明體"/>
              </a:rPr>
              <a:t> </a:t>
            </a:r>
            <a:r>
              <a:rPr lang="en-US" altLang="zh-TW">
                <a:ea typeface="新細明體"/>
              </a:rPr>
              <a:t>will</a:t>
            </a:r>
            <a:r>
              <a:rPr lang="zh-TW" altLang="en-US">
                <a:ea typeface="新細明體"/>
              </a:rPr>
              <a:t> </a:t>
            </a:r>
            <a:r>
              <a:rPr lang="en-US" altLang="zh-TW">
                <a:ea typeface="新細明體"/>
              </a:rPr>
              <a:t>have</a:t>
            </a:r>
            <a:r>
              <a:rPr lang="zh-TW" altLang="en-US">
                <a:ea typeface="新細明體"/>
              </a:rPr>
              <a:t> </a:t>
            </a:r>
            <a:r>
              <a:rPr lang="en-US" altLang="zh-TW">
                <a:ea typeface="新細明體"/>
              </a:rPr>
              <a:t>this</a:t>
            </a:r>
            <a:r>
              <a:rPr lang="zh-TW" altLang="en-US">
                <a:ea typeface="新細明體"/>
              </a:rPr>
              <a:t> </a:t>
            </a:r>
            <a:r>
              <a:rPr lang="en-US" altLang="zh-TW">
                <a:ea typeface="新細明體"/>
              </a:rPr>
              <a:t>page</a:t>
            </a:r>
            <a:r>
              <a:rPr lang="zh-TW" altLang="en-US">
                <a:ea typeface="新細明體"/>
              </a:rPr>
              <a:t> </a:t>
            </a:r>
            <a:r>
              <a:rPr lang="en-US" altLang="zh-TW">
                <a:ea typeface="新細明體"/>
              </a:rPr>
              <a:t>to</a:t>
            </a:r>
            <a:r>
              <a:rPr lang="zh-TW" altLang="en-US">
                <a:ea typeface="新細明體"/>
              </a:rPr>
              <a:t> </a:t>
            </a:r>
            <a:r>
              <a:rPr lang="en-US" altLang="zh-TW">
                <a:ea typeface="新細明體"/>
              </a:rPr>
              <a:t>sum-up</a:t>
            </a:r>
            <a:r>
              <a:rPr lang="zh-TW" altLang="en-US">
                <a:ea typeface="新細明體"/>
              </a:rPr>
              <a:t> </a:t>
            </a:r>
            <a:r>
              <a:rPr lang="en-US" altLang="zh-TW">
                <a:ea typeface="新細明體"/>
              </a:rPr>
              <a:t>the</a:t>
            </a:r>
            <a:r>
              <a:rPr lang="zh-TW" altLang="en-US">
                <a:ea typeface="新細明體"/>
              </a:rPr>
              <a:t> </a:t>
            </a:r>
            <a:r>
              <a:rPr lang="en-US" altLang="zh-TW">
                <a:ea typeface="新細明體"/>
              </a:rPr>
              <a:t>features</a:t>
            </a:r>
            <a:r>
              <a:rPr lang="zh-TW" altLang="en-US">
                <a:ea typeface="新細明體"/>
              </a:rPr>
              <a:t> </a:t>
            </a:r>
            <a:r>
              <a:rPr lang="en-US" altLang="zh-TW">
                <a:ea typeface="新細明體"/>
              </a:rPr>
              <a:t>of</a:t>
            </a:r>
            <a:r>
              <a:rPr lang="zh-TW" altLang="en-US">
                <a:ea typeface="新細明體"/>
              </a:rPr>
              <a:t> </a:t>
            </a:r>
            <a:r>
              <a:rPr lang="en-US" altLang="zh-TW">
                <a:ea typeface="新細明體"/>
              </a:rPr>
              <a:t>TS-855x.</a:t>
            </a:r>
            <a:r>
              <a:rPr lang="zh-TW" altLang="en-US">
                <a:ea typeface="新細明體"/>
              </a:rPr>
              <a:t> </a:t>
            </a:r>
            <a:r>
              <a:rPr lang="en-US" altLang="zh-TW">
                <a:ea typeface="新細明體"/>
              </a:rPr>
              <a:t>Let</a:t>
            </a:r>
            <a:r>
              <a:rPr lang="zh-TW" altLang="en-US">
                <a:ea typeface="新細明體"/>
              </a:rPr>
              <a:t>’</a:t>
            </a:r>
            <a:r>
              <a:rPr lang="en-US" altLang="zh-TW">
                <a:ea typeface="新細明體"/>
              </a:rPr>
              <a:t>s</a:t>
            </a:r>
            <a:r>
              <a:rPr lang="zh-TW" altLang="en-US">
                <a:ea typeface="新細明體"/>
              </a:rPr>
              <a:t> </a:t>
            </a:r>
            <a:r>
              <a:rPr lang="en-US" altLang="zh-TW">
                <a:ea typeface="新細明體"/>
              </a:rPr>
              <a:t>summarize</a:t>
            </a:r>
            <a:r>
              <a:rPr lang="zh-TW" altLang="en-US">
                <a:ea typeface="新細明體"/>
              </a:rPr>
              <a:t> </a:t>
            </a:r>
            <a:r>
              <a:rPr lang="en-US" altLang="zh-TW">
                <a:ea typeface="新細明體"/>
              </a:rPr>
              <a:t>briefly</a:t>
            </a:r>
            <a:r>
              <a:rPr lang="zh-TW" altLang="en-US">
                <a:ea typeface="新細明體"/>
              </a:rPr>
              <a:t> </a:t>
            </a:r>
            <a:r>
              <a:rPr lang="en-US" altLang="zh-TW">
                <a:ea typeface="新細明體"/>
              </a:rPr>
              <a:t>what</a:t>
            </a:r>
            <a:r>
              <a:rPr lang="zh-TW" altLang="en-US">
                <a:ea typeface="新細明體"/>
              </a:rPr>
              <a:t> </a:t>
            </a:r>
            <a:r>
              <a:rPr lang="en-US" altLang="zh-TW">
                <a:ea typeface="新細明體"/>
              </a:rPr>
              <a:t>we</a:t>
            </a:r>
            <a:r>
              <a:rPr lang="zh-TW" altLang="en-US">
                <a:ea typeface="新細明體"/>
              </a:rPr>
              <a:t> </a:t>
            </a:r>
            <a:r>
              <a:rPr lang="en-US" altLang="zh-TW">
                <a:ea typeface="新細明體"/>
              </a:rPr>
              <a:t>have</a:t>
            </a:r>
            <a:r>
              <a:rPr lang="zh-TW" altLang="en-US">
                <a:ea typeface="新細明體"/>
              </a:rPr>
              <a:t> </a:t>
            </a:r>
            <a:r>
              <a:rPr lang="en-US" altLang="zh-TW">
                <a:ea typeface="新細明體"/>
              </a:rPr>
              <a:t>looked</a:t>
            </a:r>
            <a:r>
              <a:rPr lang="zh-TW" altLang="en-US">
                <a:ea typeface="新細明體"/>
              </a:rPr>
              <a:t> </a:t>
            </a:r>
            <a:r>
              <a:rPr lang="en-US" altLang="zh-TW">
                <a:ea typeface="新細明體"/>
              </a:rPr>
              <a:t>at.</a:t>
            </a:r>
            <a:r>
              <a:rPr lang="zh-TW" altLang="en-US">
                <a:ea typeface="新細明體"/>
              </a:rPr>
              <a:t> </a:t>
            </a:r>
            <a:endParaRPr lang="zh-TW">
              <a:ea typeface="新細明體"/>
            </a:endParaRPr>
          </a:p>
          <a:p>
            <a:pPr marL="171450" indent="-171450">
              <a:buFont typeface="Arial"/>
              <a:buChar char="•"/>
            </a:pPr>
            <a:r>
              <a:rPr lang="zh-TW">
                <a:ea typeface="新細明體"/>
              </a:rPr>
              <a:t>T</a:t>
            </a:r>
            <a:r>
              <a:rPr lang="en-US" altLang="zh-TW">
                <a:ea typeface="新細明體"/>
              </a:rPr>
              <a:t>S-855x is a hybrid</a:t>
            </a:r>
            <a:r>
              <a:rPr lang="zh-TW" altLang="en-US">
                <a:ea typeface="新細明體"/>
              </a:rPr>
              <a:t> </a:t>
            </a:r>
            <a:r>
              <a:rPr lang="en-US" altLang="zh-TW">
                <a:ea typeface="新細明體"/>
              </a:rPr>
              <a:t>NAS. There are 6 3.5" SATA drive bay and 2 2.5 SATA drive bay,</a:t>
            </a:r>
            <a:r>
              <a:rPr lang="zh-TW" altLang="en-US">
                <a:ea typeface="新細明體"/>
              </a:rPr>
              <a:t> </a:t>
            </a:r>
            <a:r>
              <a:rPr lang="en-US" altLang="zh-TW">
                <a:ea typeface="新細明體"/>
              </a:rPr>
              <a:t>Powered</a:t>
            </a:r>
            <a:r>
              <a:rPr lang="zh-TW" altLang="en-US">
                <a:ea typeface="新細明體"/>
              </a:rPr>
              <a:t> </a:t>
            </a:r>
            <a:r>
              <a:rPr lang="en-US" altLang="zh-TW">
                <a:ea typeface="新細明體"/>
              </a:rPr>
              <a:t>by</a:t>
            </a:r>
            <a:r>
              <a:rPr lang="zh-TW" altLang="en-US">
                <a:ea typeface="新細明體"/>
              </a:rPr>
              <a:t> </a:t>
            </a:r>
            <a:r>
              <a:rPr lang="en-US" altLang="zh-TW">
                <a:ea typeface="新細明體"/>
              </a:rPr>
              <a:t>Intel</a:t>
            </a:r>
            <a:r>
              <a:rPr lang="zh-TW" altLang="en-US">
                <a:ea typeface="新細明體"/>
              </a:rPr>
              <a:t> </a:t>
            </a:r>
            <a:r>
              <a:rPr lang="en-US" altLang="zh-TW">
                <a:ea typeface="新細明體"/>
              </a:rPr>
              <a:t>Atom</a:t>
            </a:r>
            <a:r>
              <a:rPr lang="zh-TW" altLang="en-US">
                <a:ea typeface="新細明體"/>
              </a:rPr>
              <a:t> </a:t>
            </a:r>
            <a:r>
              <a:rPr lang="en-US" altLang="zh-TW">
                <a:ea typeface="新細明體"/>
              </a:rPr>
              <a:t>8-core</a:t>
            </a:r>
            <a:r>
              <a:rPr lang="zh-TW" altLang="en-US">
                <a:ea typeface="新細明體"/>
              </a:rPr>
              <a:t> </a:t>
            </a:r>
            <a:r>
              <a:rPr lang="en-US" altLang="zh-TW">
                <a:ea typeface="新細明體"/>
              </a:rPr>
              <a:t>CPU.</a:t>
            </a:r>
            <a:r>
              <a:rPr lang="zh-TW" altLang="en-US">
                <a:ea typeface="新細明體"/>
              </a:rPr>
              <a:t> </a:t>
            </a:r>
            <a:r>
              <a:rPr lang="en-US" altLang="zh-TW">
                <a:ea typeface="新細明體"/>
              </a:rPr>
              <a:t>In</a:t>
            </a:r>
            <a:r>
              <a:rPr lang="zh-TW" altLang="en-US">
                <a:ea typeface="新細明體"/>
              </a:rPr>
              <a:t> </a:t>
            </a:r>
            <a:r>
              <a:rPr lang="en-US" altLang="zh-TW">
                <a:ea typeface="新細明體"/>
              </a:rPr>
              <a:t>addition</a:t>
            </a:r>
            <a:r>
              <a:rPr lang="zh-TW" altLang="en-US">
                <a:ea typeface="新細明體"/>
              </a:rPr>
              <a:t> </a:t>
            </a:r>
            <a:r>
              <a:rPr lang="en-US" altLang="zh-TW">
                <a:ea typeface="新細明體"/>
              </a:rPr>
              <a:t>to</a:t>
            </a:r>
            <a:r>
              <a:rPr lang="zh-TW" altLang="en-US">
                <a:ea typeface="新細明體"/>
              </a:rPr>
              <a:t> </a:t>
            </a:r>
            <a:r>
              <a:rPr lang="en-US" altLang="zh-TW">
                <a:ea typeface="新細明體"/>
              </a:rPr>
              <a:t>being</a:t>
            </a:r>
            <a:r>
              <a:rPr lang="zh-TW" altLang="en-US">
                <a:ea typeface="新細明體"/>
              </a:rPr>
              <a:t> </a:t>
            </a:r>
            <a:r>
              <a:rPr lang="en-US" altLang="zh-TW">
                <a:ea typeface="新細明體"/>
              </a:rPr>
              <a:t>a</a:t>
            </a:r>
            <a:r>
              <a:rPr lang="zh-TW" altLang="en-US">
                <a:ea typeface="新細明體"/>
              </a:rPr>
              <a:t> </a:t>
            </a:r>
            <a:r>
              <a:rPr lang="en-US" altLang="zh-TW">
                <a:ea typeface="新細明體"/>
              </a:rPr>
              <a:t>dedicated</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machine,</a:t>
            </a:r>
            <a:r>
              <a:rPr lang="zh-TW" altLang="en-US">
                <a:ea typeface="新細明體"/>
              </a:rPr>
              <a:t> </a:t>
            </a:r>
            <a:r>
              <a:rPr lang="en-US" altLang="zh-TW">
                <a:ea typeface="新細明體"/>
              </a:rPr>
              <a:t>it</a:t>
            </a:r>
            <a:r>
              <a:rPr lang="zh-TW" altLang="en-US">
                <a:ea typeface="新細明體"/>
              </a:rPr>
              <a:t> </a:t>
            </a:r>
            <a:r>
              <a:rPr lang="en-US" altLang="zh-TW">
                <a:ea typeface="新細明體"/>
              </a:rPr>
              <a:t>can</a:t>
            </a:r>
            <a:r>
              <a:rPr lang="zh-TW" altLang="en-US">
                <a:ea typeface="新細明體"/>
              </a:rPr>
              <a:t> </a:t>
            </a:r>
            <a:r>
              <a:rPr lang="en-US" altLang="zh-TW">
                <a:ea typeface="新細明體"/>
              </a:rPr>
              <a:t>also</a:t>
            </a:r>
            <a:r>
              <a:rPr lang="zh-TW" altLang="en-US">
                <a:ea typeface="新細明體"/>
              </a:rPr>
              <a:t> </a:t>
            </a:r>
            <a:r>
              <a:rPr lang="en-US" altLang="zh-TW">
                <a:ea typeface="新細明體"/>
              </a:rPr>
              <a:t>be</a:t>
            </a:r>
            <a:r>
              <a:rPr lang="zh-TW" altLang="en-US">
                <a:ea typeface="新細明體"/>
              </a:rPr>
              <a:t> </a:t>
            </a:r>
            <a:r>
              <a:rPr lang="en-US" altLang="zh-TW">
                <a:ea typeface="新細明體"/>
              </a:rPr>
              <a:t>used</a:t>
            </a:r>
            <a:r>
              <a:rPr lang="zh-TW" altLang="en-US">
                <a:ea typeface="新細明體"/>
              </a:rPr>
              <a:t> </a:t>
            </a:r>
            <a:r>
              <a:rPr lang="en-US" altLang="zh-TW">
                <a:ea typeface="新細明體"/>
              </a:rPr>
              <a:t>as</a:t>
            </a:r>
            <a:r>
              <a:rPr lang="zh-TW" altLang="en-US">
                <a:ea typeface="新細明體"/>
              </a:rPr>
              <a:t> </a:t>
            </a:r>
            <a:r>
              <a:rPr lang="en-US" altLang="zh-TW">
                <a:ea typeface="新細明體"/>
              </a:rPr>
              <a:t>a</a:t>
            </a:r>
            <a:r>
              <a:rPr lang="zh-TW" altLang="en-US">
                <a:ea typeface="新細明體"/>
              </a:rPr>
              <a:t> </a:t>
            </a:r>
            <a:r>
              <a:rPr lang="en-US" altLang="zh-TW">
                <a:ea typeface="新細明體"/>
              </a:rPr>
              <a:t>monitoring</a:t>
            </a:r>
            <a:r>
              <a:rPr lang="zh-TW" altLang="en-US">
                <a:ea typeface="新細明體"/>
              </a:rPr>
              <a:t> </a:t>
            </a:r>
            <a:r>
              <a:rPr lang="en-US" altLang="zh-TW">
                <a:ea typeface="新細明體"/>
              </a:rPr>
              <a:t>machine</a:t>
            </a:r>
            <a:r>
              <a:rPr lang="zh-TW" altLang="en-US">
                <a:ea typeface="新細明體"/>
              </a:rPr>
              <a:t> </a:t>
            </a:r>
            <a:r>
              <a:rPr lang="en-US" altLang="zh-TW">
                <a:ea typeface="新細明體"/>
              </a:rPr>
              <a:t>for</a:t>
            </a:r>
            <a:r>
              <a:rPr lang="zh-TW" altLang="en-US">
                <a:ea typeface="新細明體"/>
              </a:rPr>
              <a:t> </a:t>
            </a:r>
            <a:r>
              <a:rPr lang="en-US" altLang="zh-TW">
                <a:ea typeface="新細明體"/>
              </a:rPr>
              <a:t>large</a:t>
            </a:r>
            <a:r>
              <a:rPr lang="zh-TW">
                <a:ea typeface="新細明體"/>
              </a:rPr>
              <a:t>-</a:t>
            </a:r>
            <a:r>
              <a:rPr lang="en-US" altLang="zh-TW">
                <a:ea typeface="新細明體"/>
              </a:rPr>
              <a:t>capacity</a:t>
            </a:r>
            <a:r>
              <a:rPr lang="zh-TW" altLang="en-US">
                <a:ea typeface="新細明體"/>
              </a:rPr>
              <a:t> </a:t>
            </a:r>
            <a:r>
              <a:rPr lang="en-US" altLang="zh-TW">
                <a:ea typeface="新細明體"/>
              </a:rPr>
              <a:t>expansion.</a:t>
            </a:r>
            <a:r>
              <a:rPr lang="zh-TW" altLang="en-US">
                <a:ea typeface="新細明體"/>
              </a:rPr>
              <a:t> </a:t>
            </a:r>
            <a:endParaRPr lang="zh-TW" altLang="en-US">
              <a:ea typeface="新細明體"/>
              <a:cs typeface="Calibri"/>
            </a:endParaRPr>
          </a:p>
          <a:p>
            <a:pPr marL="171450" indent="-171450">
              <a:buFont typeface="Arial"/>
              <a:buChar char="•"/>
            </a:pPr>
            <a:r>
              <a:rPr lang="en-US" altLang="zh-TW">
                <a:ea typeface="新細明體"/>
              </a:rPr>
              <a:t>in</a:t>
            </a:r>
            <a:r>
              <a:rPr lang="zh-TW" altLang="en-US">
                <a:ea typeface="新細明體"/>
              </a:rPr>
              <a:t> </a:t>
            </a:r>
            <a:r>
              <a:rPr lang="en-US" altLang="zh-TW">
                <a:ea typeface="新細明體"/>
              </a:rPr>
              <a:t>addition</a:t>
            </a:r>
            <a:r>
              <a:rPr lang="zh-TW" altLang="en-US">
                <a:ea typeface="新細明體"/>
              </a:rPr>
              <a:t> </a:t>
            </a:r>
            <a:r>
              <a:rPr lang="en-US" altLang="zh-TW">
                <a:ea typeface="新細明體"/>
              </a:rPr>
              <a:t>to</a:t>
            </a:r>
            <a:r>
              <a:rPr lang="zh-TW" altLang="en-US">
                <a:ea typeface="新細明體"/>
              </a:rPr>
              <a:t> </a:t>
            </a:r>
            <a:r>
              <a:rPr lang="en-US" altLang="zh-TW">
                <a:ea typeface="新細明體"/>
              </a:rPr>
              <a:t>having</a:t>
            </a:r>
            <a:r>
              <a:rPr lang="zh-TW" altLang="en-US">
                <a:ea typeface="新細明體"/>
              </a:rPr>
              <a:t> </a:t>
            </a:r>
            <a:r>
              <a:rPr lang="en-US" altLang="zh-TW">
                <a:ea typeface="新細明體"/>
              </a:rPr>
              <a:t>rich</a:t>
            </a:r>
            <a:r>
              <a:rPr lang="zh-TW" altLang="en-US">
                <a:ea typeface="新細明體"/>
              </a:rPr>
              <a:t> </a:t>
            </a:r>
            <a:r>
              <a:rPr lang="en-US" altLang="zh-TW">
                <a:ea typeface="新細明體"/>
              </a:rPr>
              <a:t>scalability</a:t>
            </a:r>
            <a:r>
              <a:rPr lang="zh-TW" altLang="en-US">
                <a:ea typeface="新細明體"/>
              </a:rPr>
              <a:t> </a:t>
            </a:r>
            <a:r>
              <a:rPr lang="en-US" altLang="zh-TW">
                <a:ea typeface="新細明體"/>
              </a:rPr>
              <a:t>and</a:t>
            </a:r>
            <a:r>
              <a:rPr lang="zh-TW" altLang="en-US">
                <a:ea typeface="新細明體"/>
              </a:rPr>
              <a:t> </a:t>
            </a:r>
            <a:r>
              <a:rPr lang="en-US" altLang="zh-TW">
                <a:ea typeface="新細明體"/>
              </a:rPr>
              <a:t>diverse</a:t>
            </a:r>
            <a:r>
              <a:rPr lang="zh-TW" altLang="en-US">
                <a:ea typeface="新細明體"/>
              </a:rPr>
              <a:t> </a:t>
            </a:r>
            <a:r>
              <a:rPr lang="en-US" altLang="zh-TW">
                <a:ea typeface="新細明體"/>
              </a:rPr>
              <a:t>applications,</a:t>
            </a:r>
            <a:r>
              <a:rPr lang="zh-TW" altLang="en-US">
                <a:ea typeface="新細明體"/>
              </a:rPr>
              <a:t> </a:t>
            </a:r>
            <a:r>
              <a:rPr lang="en-US" altLang="zh-TW">
                <a:ea typeface="新細明體"/>
              </a:rPr>
              <a:t>it</a:t>
            </a:r>
            <a:r>
              <a:rPr lang="zh-TW" altLang="en-US">
                <a:ea typeface="新細明體"/>
              </a:rPr>
              <a:t> </a:t>
            </a:r>
            <a:r>
              <a:rPr lang="en-US" altLang="zh-TW">
                <a:ea typeface="新細明體"/>
              </a:rPr>
              <a:t>can</a:t>
            </a:r>
            <a:r>
              <a:rPr lang="zh-TW" altLang="en-US">
                <a:ea typeface="新細明體"/>
              </a:rPr>
              <a:t> </a:t>
            </a:r>
            <a:r>
              <a:rPr lang="en-US" altLang="zh-TW">
                <a:ea typeface="新細明體"/>
              </a:rPr>
              <a:t>also</a:t>
            </a:r>
            <a:r>
              <a:rPr lang="zh-TW" altLang="en-US">
                <a:ea typeface="新細明體"/>
              </a:rPr>
              <a:t> </a:t>
            </a:r>
            <a:r>
              <a:rPr lang="en-US" altLang="zh-TW">
                <a:ea typeface="新細明體"/>
              </a:rPr>
              <a:t>be</a:t>
            </a:r>
            <a:r>
              <a:rPr lang="zh-TW" altLang="en-US">
                <a:ea typeface="新細明體"/>
              </a:rPr>
              <a:t> </a:t>
            </a:r>
            <a:r>
              <a:rPr lang="en-US" altLang="zh-TW">
                <a:ea typeface="新細明體"/>
              </a:rPr>
              <a:t>supplied</a:t>
            </a:r>
            <a:r>
              <a:rPr lang="zh-TW" altLang="en-US">
                <a:ea typeface="新細明體"/>
              </a:rPr>
              <a:t> </a:t>
            </a:r>
            <a:r>
              <a:rPr lang="en-US" altLang="zh-TW">
                <a:ea typeface="新細明體"/>
              </a:rPr>
              <a:t>for</a:t>
            </a:r>
            <a:r>
              <a:rPr lang="zh-TW" altLang="en-US">
                <a:ea typeface="新細明體"/>
              </a:rPr>
              <a:t> </a:t>
            </a:r>
            <a:r>
              <a:rPr lang="en-US" altLang="zh-TW">
                <a:ea typeface="新細明體"/>
              </a:rPr>
              <a:t>a</a:t>
            </a:r>
            <a:r>
              <a:rPr lang="zh-TW" altLang="en-US">
                <a:ea typeface="新細明體"/>
              </a:rPr>
              <a:t> </a:t>
            </a:r>
            <a:r>
              <a:rPr lang="en-US" altLang="zh-TW">
                <a:ea typeface="新細明體"/>
              </a:rPr>
              <a:t>long</a:t>
            </a:r>
            <a:r>
              <a:rPr lang="zh-TW" altLang="en-US">
                <a:ea typeface="新細明體"/>
              </a:rPr>
              <a:t> </a:t>
            </a:r>
            <a:r>
              <a:rPr lang="en-US" altLang="zh-TW">
                <a:ea typeface="新細明體"/>
              </a:rPr>
              <a:t>time</a:t>
            </a:r>
            <a:r>
              <a:rPr lang="zh-TW" altLang="en-US">
                <a:ea typeface="新細明體"/>
              </a:rPr>
              <a:t> </a:t>
            </a:r>
            <a:r>
              <a:rPr lang="en-US" altLang="zh-TW">
                <a:ea typeface="新細明體"/>
              </a:rPr>
              <a:t>until</a:t>
            </a:r>
            <a:r>
              <a:rPr lang="zh-TW" altLang="en-US">
                <a:ea typeface="新細明體"/>
              </a:rPr>
              <a:t> </a:t>
            </a:r>
            <a:r>
              <a:rPr lang="en-US" altLang="zh-TW">
                <a:ea typeface="新細明體"/>
              </a:rPr>
              <a:t>20</a:t>
            </a:r>
            <a:r>
              <a:rPr lang="zh-TW">
                <a:ea typeface="新細明體"/>
              </a:rPr>
              <a:t>2</a:t>
            </a:r>
            <a:r>
              <a:rPr lang="en-US" altLang="zh-TW">
                <a:ea typeface="新細明體"/>
              </a:rPr>
              <a:t>7,</a:t>
            </a:r>
            <a:r>
              <a:rPr lang="zh-TW" altLang="en-US">
                <a:ea typeface="新細明體"/>
              </a:rPr>
              <a:t> </a:t>
            </a:r>
            <a:r>
              <a:rPr lang="en-US" altLang="zh-TW">
                <a:ea typeface="新細明體"/>
              </a:rPr>
              <a:t>which</a:t>
            </a:r>
            <a:r>
              <a:rPr lang="zh-TW" altLang="en-US">
                <a:ea typeface="新細明體"/>
              </a:rPr>
              <a:t> </a:t>
            </a:r>
            <a:r>
              <a:rPr lang="en-US" altLang="zh-TW">
                <a:ea typeface="新細明體"/>
              </a:rPr>
              <a:t>can</a:t>
            </a:r>
            <a:r>
              <a:rPr lang="zh-TW" altLang="en-US">
                <a:ea typeface="新細明體"/>
              </a:rPr>
              <a:t> </a:t>
            </a:r>
            <a:r>
              <a:rPr lang="en-US" altLang="zh-TW">
                <a:ea typeface="新細明體"/>
              </a:rPr>
              <a:t>reduce</a:t>
            </a:r>
            <a:r>
              <a:rPr lang="zh-TW" altLang="en-US">
                <a:ea typeface="新細明體"/>
              </a:rPr>
              <a:t> </a:t>
            </a:r>
            <a:r>
              <a:rPr lang="en-US" altLang="zh-TW">
                <a:ea typeface="新細明體"/>
              </a:rPr>
              <a:t>the</a:t>
            </a:r>
            <a:r>
              <a:rPr lang="zh-TW" altLang="en-US">
                <a:ea typeface="新細明體"/>
              </a:rPr>
              <a:t> </a:t>
            </a:r>
            <a:r>
              <a:rPr lang="en-US" altLang="zh-TW">
                <a:ea typeface="新細明體"/>
              </a:rPr>
              <a:t>investment</a:t>
            </a:r>
            <a:r>
              <a:rPr lang="zh-TW" altLang="en-US">
                <a:ea typeface="新細明體"/>
              </a:rPr>
              <a:t> </a:t>
            </a:r>
            <a:r>
              <a:rPr lang="en-US" altLang="zh-TW">
                <a:ea typeface="新細明體"/>
              </a:rPr>
              <a:t>cost</a:t>
            </a:r>
            <a:r>
              <a:rPr lang="zh-TW" altLang="en-US">
                <a:ea typeface="新細明體"/>
              </a:rPr>
              <a:t> </a:t>
            </a:r>
            <a:r>
              <a:rPr lang="en-US" altLang="zh-TW">
                <a:ea typeface="新細明體"/>
              </a:rPr>
              <a:t>of</a:t>
            </a:r>
            <a:r>
              <a:rPr lang="zh-TW" altLang="en-US">
                <a:ea typeface="新細明體"/>
              </a:rPr>
              <a:t> </a:t>
            </a:r>
            <a:r>
              <a:rPr lang="en-US" altLang="zh-TW">
                <a:ea typeface="新細明體"/>
              </a:rPr>
              <a:t>re-planning</a:t>
            </a:r>
            <a:r>
              <a:rPr lang="zh-TW" altLang="en-US">
                <a:ea typeface="新細明體"/>
              </a:rPr>
              <a:t> </a:t>
            </a:r>
            <a:r>
              <a:rPr lang="en-US" altLang="zh-TW">
                <a:ea typeface="新細明體"/>
              </a:rPr>
              <a:t>hardware</a:t>
            </a:r>
            <a:r>
              <a:rPr lang="zh-TW" altLang="en-US">
                <a:ea typeface="新細明體"/>
              </a:rPr>
              <a:t> </a:t>
            </a:r>
            <a:r>
              <a:rPr lang="en-US" altLang="zh-TW">
                <a:ea typeface="新細明體"/>
              </a:rPr>
              <a:t>equipment</a:t>
            </a:r>
            <a:r>
              <a:rPr lang="zh-TW" altLang="en-US">
                <a:ea typeface="新細明體"/>
              </a:rPr>
              <a:t> </a:t>
            </a:r>
            <a:r>
              <a:rPr lang="en-US" altLang="zh-TW">
                <a:ea typeface="新細明體"/>
              </a:rPr>
              <a:t>due</a:t>
            </a:r>
            <a:r>
              <a:rPr lang="zh-TW" altLang="en-US">
                <a:ea typeface="新細明體"/>
              </a:rPr>
              <a:t> </a:t>
            </a:r>
            <a:r>
              <a:rPr lang="en-US" altLang="zh-TW">
                <a:ea typeface="新細明體"/>
              </a:rPr>
              <a:t>to</a:t>
            </a:r>
            <a:r>
              <a:rPr lang="zh-TW" altLang="en-US">
                <a:ea typeface="新細明體"/>
              </a:rPr>
              <a:t> </a:t>
            </a:r>
            <a:r>
              <a:rPr lang="en-US" altLang="zh-TW">
                <a:ea typeface="新細明體"/>
              </a:rPr>
              <a:t>Product</a:t>
            </a:r>
            <a:r>
              <a:rPr lang="zh-TW" altLang="en-US">
                <a:ea typeface="新細明體"/>
              </a:rPr>
              <a:t> </a:t>
            </a:r>
            <a:r>
              <a:rPr lang="en-US" altLang="zh-TW">
                <a:ea typeface="新細明體"/>
              </a:rPr>
              <a:t>discontinued</a:t>
            </a:r>
            <a:endParaRPr lang="zh-TW" altLang="en-US">
              <a:ea typeface="新細明體"/>
            </a:endParaRPr>
          </a:p>
          <a:p>
            <a:pPr>
              <a:lnSpc>
                <a:spcPct val="130000"/>
              </a:lnSpc>
            </a:pP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30</a:t>
            </a:fld>
            <a:endParaRPr lang="en-TW"/>
          </a:p>
        </p:txBody>
      </p:sp>
    </p:spTree>
    <p:extLst>
      <p:ext uri="{BB962C8B-B14F-4D97-AF65-F5344CB8AC3E}">
        <p14:creationId xmlns:p14="http://schemas.microsoft.com/office/powerpoint/2010/main" val="3052407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a:buFont typeface="Arial"/>
              <a:buChar char="•"/>
            </a:pPr>
            <a:r>
              <a:rPr lang="en-US" altLang="zh-TW">
                <a:ea typeface="新細明體"/>
              </a:rPr>
              <a:t>Thank you for watching the </a:t>
            </a:r>
            <a:r>
              <a:rPr lang="en-US"/>
              <a:t>TS-855x </a:t>
            </a:r>
            <a:r>
              <a:rPr lang="en-US" altLang="zh-TW">
                <a:ea typeface="新細明體"/>
              </a:rPr>
              <a:t>NAS live</a:t>
            </a:r>
            <a:r>
              <a:rPr lang="en-US"/>
              <a:t> stream. I’m </a:t>
            </a:r>
            <a:r>
              <a:rPr lang="en-US" altLang="zh-TW" err="1">
                <a:ea typeface="新細明體"/>
              </a:rPr>
              <a:t>andy</a:t>
            </a:r>
            <a:r>
              <a:rPr lang="en-US" altLang="zh-TW">
                <a:ea typeface="新細明體"/>
              </a:rPr>
              <a:t>. </a:t>
            </a:r>
            <a:r>
              <a:rPr lang="en-US"/>
              <a:t>See you next time. bye</a:t>
            </a:r>
            <a:r>
              <a:rPr lang="en-US" altLang="zh-TW">
                <a:ea typeface="新細明體"/>
              </a:rPr>
              <a:t> </a:t>
            </a:r>
          </a:p>
          <a:p>
            <a:pPr marL="158750"/>
            <a:endParaRPr lang="ja-JP"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195815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ea typeface="新細明體"/>
              </a:rPr>
              <a:t>And</a:t>
            </a:r>
            <a:r>
              <a:rPr lang="zh-TW">
                <a:ea typeface="新細明體"/>
              </a:rPr>
              <a:t> w</a:t>
            </a:r>
            <a:r>
              <a:rPr lang="en-US" altLang="zh-TW">
                <a:ea typeface="新細明體"/>
              </a:rPr>
              <a:t>e</a:t>
            </a:r>
            <a:r>
              <a:rPr lang="zh-TW">
                <a:ea typeface="新細明體"/>
              </a:rPr>
              <a:t> also </a:t>
            </a:r>
            <a:r>
              <a:rPr lang="en-US" altLang="zh-TW">
                <a:ea typeface="新細明體"/>
              </a:rPr>
              <a:t>Support</a:t>
            </a:r>
            <a:r>
              <a:rPr lang="zh-TW">
                <a:ea typeface="新細明體"/>
              </a:rPr>
              <a:t> </a:t>
            </a:r>
            <a:r>
              <a:rPr lang="en-US" altLang="zh-TW">
                <a:ea typeface="新細明體"/>
              </a:rPr>
              <a:t>Intel</a:t>
            </a:r>
            <a:r>
              <a:rPr lang="zh-TW">
                <a:ea typeface="新細明體"/>
              </a:rPr>
              <a:t> </a:t>
            </a:r>
            <a:r>
              <a:rPr lang="en-US" altLang="zh-TW">
                <a:ea typeface="新細明體"/>
              </a:rPr>
              <a:t>QAT</a:t>
            </a:r>
            <a:r>
              <a:rPr lang="zh-TW">
                <a:ea typeface="新細明體"/>
              </a:rPr>
              <a:t> </a:t>
            </a:r>
            <a:r>
              <a:rPr lang="en-US" altLang="zh-TW">
                <a:ea typeface="新細明體"/>
              </a:rPr>
              <a:t>and</a:t>
            </a:r>
            <a:r>
              <a:rPr lang="zh-TW">
                <a:ea typeface="新細明體"/>
              </a:rPr>
              <a:t> </a:t>
            </a:r>
            <a:r>
              <a:rPr lang="en-US" altLang="zh-TW">
                <a:ea typeface="新細明體"/>
              </a:rPr>
              <a:t>SR-IOV</a:t>
            </a:r>
            <a:r>
              <a:rPr lang="zh-TW">
                <a:ea typeface="新細明體"/>
              </a:rPr>
              <a:t> </a:t>
            </a:r>
            <a:r>
              <a:rPr lang="en-US" altLang="zh-TW">
                <a:ea typeface="新細明體"/>
              </a:rPr>
              <a:t>to</a:t>
            </a:r>
            <a:r>
              <a:rPr lang="zh-TW">
                <a:ea typeface="新細明體"/>
              </a:rPr>
              <a:t> </a:t>
            </a:r>
            <a:r>
              <a:rPr lang="en-US" altLang="zh-TW">
                <a:ea typeface="新細明體"/>
              </a:rPr>
              <a:t>increase</a:t>
            </a:r>
            <a:r>
              <a:rPr lang="zh-TW">
                <a:ea typeface="新細明體"/>
              </a:rPr>
              <a:t> </a:t>
            </a:r>
            <a:r>
              <a:rPr lang="en-US" altLang="zh-TW">
                <a:ea typeface="新細明體"/>
              </a:rPr>
              <a:t>efficiency.</a:t>
            </a:r>
            <a:endParaRPr lang="zh-TW">
              <a:ea typeface="新細明體"/>
            </a:endParaRPr>
          </a:p>
          <a:p>
            <a:pPr marL="158750"/>
            <a:r>
              <a:rPr lang="en-US" altLang="zh-TW">
                <a:ea typeface="新細明體"/>
              </a:rPr>
              <a:t>With</a:t>
            </a:r>
            <a:r>
              <a:rPr lang="zh-TW">
                <a:ea typeface="新細明體"/>
              </a:rPr>
              <a:t> </a:t>
            </a:r>
            <a:r>
              <a:rPr lang="en-US" altLang="zh-TW">
                <a:ea typeface="新細明體"/>
              </a:rPr>
              <a:t>SR-IOV</a:t>
            </a:r>
            <a:r>
              <a:rPr lang="zh-TW">
                <a:ea typeface="新細明體"/>
              </a:rPr>
              <a:t> you c</a:t>
            </a:r>
            <a:r>
              <a:rPr lang="en-US" altLang="zh-TW">
                <a:ea typeface="新細明體"/>
              </a:rPr>
              <a:t>an</a:t>
            </a:r>
            <a:r>
              <a:rPr lang="zh-TW">
                <a:ea typeface="新細明體"/>
              </a:rPr>
              <a:t> </a:t>
            </a:r>
            <a:r>
              <a:rPr lang="en-US" altLang="zh-TW">
                <a:ea typeface="新細明體"/>
              </a:rPr>
              <a:t>Install</a:t>
            </a:r>
            <a:r>
              <a:rPr lang="zh-TW">
                <a:ea typeface="新細明體"/>
              </a:rPr>
              <a:t> </a:t>
            </a:r>
            <a:r>
              <a:rPr lang="en-US" altLang="zh-TW">
                <a:ea typeface="新細明體"/>
              </a:rPr>
              <a:t>a</a:t>
            </a:r>
            <a:r>
              <a:rPr lang="zh-TW">
                <a:ea typeface="新細明體"/>
              </a:rPr>
              <a:t> </a:t>
            </a:r>
            <a:r>
              <a:rPr lang="en-US" altLang="zh-TW">
                <a:ea typeface="新細明體"/>
              </a:rPr>
              <a:t>PCIe</a:t>
            </a:r>
            <a:r>
              <a:rPr lang="zh-TW">
                <a:ea typeface="新細明體"/>
              </a:rPr>
              <a:t> </a:t>
            </a:r>
            <a:r>
              <a:rPr lang="en-US" altLang="zh-TW">
                <a:ea typeface="新細明體"/>
              </a:rPr>
              <a:t>network</a:t>
            </a:r>
            <a:r>
              <a:rPr lang="zh-TW">
                <a:ea typeface="新細明體"/>
              </a:rPr>
              <a:t> </a:t>
            </a:r>
            <a:r>
              <a:rPr lang="en-US" altLang="zh-TW">
                <a:ea typeface="新細明體"/>
              </a:rPr>
              <a:t>card</a:t>
            </a:r>
            <a:r>
              <a:rPr lang="zh-TW">
                <a:ea typeface="新細明體"/>
              </a:rPr>
              <a:t> </a:t>
            </a:r>
            <a:r>
              <a:rPr lang="en-US" altLang="zh-TW">
                <a:ea typeface="新細明體"/>
              </a:rPr>
              <a:t>that</a:t>
            </a:r>
            <a:r>
              <a:rPr lang="zh-TW">
                <a:ea typeface="新細明體"/>
              </a:rPr>
              <a:t> </a:t>
            </a:r>
            <a:r>
              <a:rPr lang="en-US" altLang="zh-TW">
                <a:ea typeface="新細明體"/>
              </a:rPr>
              <a:t>supports</a:t>
            </a:r>
            <a:r>
              <a:rPr lang="zh-TW">
                <a:ea typeface="新細明體"/>
              </a:rPr>
              <a:t> </a:t>
            </a:r>
            <a:r>
              <a:rPr lang="en-US" altLang="zh-TW">
                <a:ea typeface="新細明體"/>
              </a:rPr>
              <a:t>SR-IOV</a:t>
            </a:r>
            <a:r>
              <a:rPr lang="zh-TW">
                <a:ea typeface="新細明體"/>
              </a:rPr>
              <a:t> </a:t>
            </a:r>
            <a:r>
              <a:rPr lang="en-US" altLang="zh-TW">
                <a:ea typeface="新細明體"/>
              </a:rPr>
              <a:t>technology,</a:t>
            </a:r>
            <a:r>
              <a:rPr lang="zh-TW">
                <a:ea typeface="新細明體"/>
              </a:rPr>
              <a:t> </a:t>
            </a:r>
            <a:r>
              <a:rPr lang="en-US" altLang="zh-TW">
                <a:ea typeface="新細明體"/>
              </a:rPr>
              <a:t>and</a:t>
            </a:r>
            <a:r>
              <a:rPr lang="zh-TW">
                <a:ea typeface="新細明體"/>
              </a:rPr>
              <a:t> </a:t>
            </a:r>
            <a:r>
              <a:rPr lang="en-US" altLang="zh-TW">
                <a:ea typeface="新細明體"/>
              </a:rPr>
              <a:t>directly</a:t>
            </a:r>
            <a:r>
              <a:rPr lang="zh-TW">
                <a:ea typeface="新細明體"/>
              </a:rPr>
              <a:t> </a:t>
            </a:r>
            <a:r>
              <a:rPr lang="en-US" altLang="zh-TW">
                <a:ea typeface="新細明體"/>
              </a:rPr>
              <a:t>allocate</a:t>
            </a:r>
            <a:r>
              <a:rPr lang="zh-TW">
                <a:ea typeface="新細明體"/>
              </a:rPr>
              <a:t> </a:t>
            </a:r>
            <a:r>
              <a:rPr lang="en-US" altLang="zh-TW">
                <a:ea typeface="新細明體"/>
              </a:rPr>
              <a:t>the</a:t>
            </a:r>
            <a:r>
              <a:rPr lang="zh-TW">
                <a:ea typeface="新細明體"/>
              </a:rPr>
              <a:t> </a:t>
            </a:r>
            <a:r>
              <a:rPr lang="en-US" altLang="zh-TW">
                <a:ea typeface="新細明體"/>
              </a:rPr>
              <a:t>bandwidth</a:t>
            </a:r>
            <a:r>
              <a:rPr lang="zh-TW">
                <a:ea typeface="新細明體"/>
              </a:rPr>
              <a:t> </a:t>
            </a:r>
            <a:r>
              <a:rPr lang="en-US" altLang="zh-TW">
                <a:ea typeface="新細明體"/>
              </a:rPr>
              <a:t>resources</a:t>
            </a:r>
            <a:r>
              <a:rPr lang="zh-TW">
                <a:ea typeface="新細明體"/>
              </a:rPr>
              <a:t> </a:t>
            </a:r>
            <a:r>
              <a:rPr lang="en-US" altLang="zh-TW">
                <a:ea typeface="新細明體"/>
              </a:rPr>
              <a:t>of</a:t>
            </a:r>
            <a:r>
              <a:rPr lang="zh-TW">
                <a:ea typeface="新細明體"/>
              </a:rPr>
              <a:t> </a:t>
            </a:r>
            <a:r>
              <a:rPr lang="en-US" altLang="zh-TW">
                <a:ea typeface="新細明體"/>
              </a:rPr>
              <a:t>the</a:t>
            </a:r>
            <a:r>
              <a:rPr lang="zh-TW">
                <a:ea typeface="新細明體"/>
              </a:rPr>
              <a:t> </a:t>
            </a:r>
            <a:r>
              <a:rPr lang="en-US" altLang="zh-TW">
                <a:ea typeface="新細明體"/>
              </a:rPr>
              <a:t>physical</a:t>
            </a:r>
            <a:r>
              <a:rPr lang="zh-TW">
                <a:ea typeface="新細明體"/>
              </a:rPr>
              <a:t> </a:t>
            </a:r>
            <a:r>
              <a:rPr lang="en-US" altLang="zh-TW">
                <a:ea typeface="新細明體"/>
              </a:rPr>
              <a:t>network</a:t>
            </a:r>
            <a:r>
              <a:rPr lang="zh-TW">
                <a:ea typeface="新細明體"/>
              </a:rPr>
              <a:t> </a:t>
            </a:r>
            <a:r>
              <a:rPr lang="en-US" altLang="zh-TW">
                <a:ea typeface="新細明體"/>
              </a:rPr>
              <a:t>card</a:t>
            </a:r>
            <a:r>
              <a:rPr lang="zh-TW">
                <a:ea typeface="新細明體"/>
              </a:rPr>
              <a:t> </a:t>
            </a:r>
            <a:r>
              <a:rPr lang="en-US" altLang="zh-TW">
                <a:ea typeface="新細明體"/>
              </a:rPr>
              <a:t>to</a:t>
            </a:r>
            <a:r>
              <a:rPr lang="zh-TW">
                <a:ea typeface="新細明體"/>
              </a:rPr>
              <a:t> </a:t>
            </a:r>
            <a:r>
              <a:rPr lang="en-US" altLang="zh-TW">
                <a:ea typeface="新細明體"/>
              </a:rPr>
              <a:t>the</a:t>
            </a:r>
            <a:r>
              <a:rPr lang="zh-TW">
                <a:ea typeface="新細明體"/>
              </a:rPr>
              <a:t> </a:t>
            </a:r>
            <a:r>
              <a:rPr lang="en-US" altLang="zh-TW">
                <a:ea typeface="新細明體"/>
              </a:rPr>
              <a:t>virtual</a:t>
            </a:r>
            <a:r>
              <a:rPr lang="zh-TW">
                <a:ea typeface="新細明體"/>
              </a:rPr>
              <a:t> </a:t>
            </a:r>
            <a:r>
              <a:rPr lang="en-US" altLang="zh-TW">
                <a:ea typeface="新細明體"/>
              </a:rPr>
              <a:t>machine.</a:t>
            </a:r>
            <a:endParaRPr lang="zh-TW">
              <a:ea typeface="新細明體"/>
            </a:endParaRPr>
          </a:p>
          <a:p>
            <a:pPr marL="158750"/>
            <a:r>
              <a:rPr lang="en-US" altLang="zh-TW">
                <a:ea typeface="新細明體"/>
              </a:rPr>
              <a:t>And</a:t>
            </a:r>
            <a:r>
              <a:rPr lang="zh-TW">
                <a:ea typeface="新細明體"/>
              </a:rPr>
              <a:t> </a:t>
            </a:r>
            <a:r>
              <a:rPr lang="en-US" altLang="zh-TW">
                <a:ea typeface="新細明體"/>
              </a:rPr>
              <a:t>INTEL</a:t>
            </a:r>
            <a:r>
              <a:rPr lang="zh-TW">
                <a:ea typeface="新細明體"/>
              </a:rPr>
              <a:t> A</a:t>
            </a:r>
            <a:r>
              <a:rPr lang="en-US" altLang="zh-TW">
                <a:ea typeface="新細明體"/>
              </a:rPr>
              <a:t>TOM</a:t>
            </a:r>
            <a:r>
              <a:rPr lang="zh-TW">
                <a:ea typeface="新細明體"/>
              </a:rPr>
              <a:t> SUPPO</a:t>
            </a:r>
            <a:r>
              <a:rPr lang="en-US" altLang="zh-TW">
                <a:ea typeface="新細明體"/>
              </a:rPr>
              <a:t>RT</a:t>
            </a:r>
            <a:r>
              <a:rPr lang="zh-TW">
                <a:ea typeface="新細明體"/>
              </a:rPr>
              <a:t> </a:t>
            </a:r>
            <a:r>
              <a:rPr lang="en-US" altLang="zh-TW">
                <a:ea typeface="新細明體"/>
              </a:rPr>
              <a:t>Intel®</a:t>
            </a:r>
            <a:r>
              <a:rPr lang="zh-TW">
                <a:ea typeface="新細明體"/>
              </a:rPr>
              <a:t> </a:t>
            </a:r>
            <a:r>
              <a:rPr lang="en-US" altLang="zh-TW">
                <a:ea typeface="新細明體"/>
              </a:rPr>
              <a:t>QAT</a:t>
            </a:r>
            <a:r>
              <a:rPr lang="zh-TW">
                <a:ea typeface="新細明體"/>
              </a:rPr>
              <a:t> </a:t>
            </a:r>
            <a:r>
              <a:rPr lang="en-US" altLang="zh-TW">
                <a:ea typeface="新細明體"/>
              </a:rPr>
              <a:t>hardware</a:t>
            </a:r>
            <a:r>
              <a:rPr lang="zh-TW">
                <a:ea typeface="新細明體"/>
              </a:rPr>
              <a:t> </a:t>
            </a:r>
            <a:r>
              <a:rPr lang="en-US" altLang="zh-TW">
                <a:ea typeface="新細明體"/>
              </a:rPr>
              <a:t>acceleration,</a:t>
            </a:r>
            <a:r>
              <a:rPr lang="zh-TW">
                <a:ea typeface="新細明體"/>
              </a:rPr>
              <a:t> Supports the Intel® QuickAssist hardware acceleration engine (Intel® QAT), which accelerates data compression/decompression</a:t>
            </a:r>
            <a:endParaRPr lang="en-US" altLang="zh-TW">
              <a:ea typeface="新細明體"/>
            </a:endParaRPr>
          </a:p>
          <a:p>
            <a:pPr marL="158750"/>
            <a:endParaRPr lang="zh-TW"/>
          </a:p>
          <a:p>
            <a:pPr marL="158750"/>
            <a:endParaRPr lang="zh-TW"/>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205605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a:ea typeface="新細明體"/>
              </a:rPr>
              <a:t>Let's look at the hardware part</a:t>
            </a:r>
            <a:endParaRPr lang="zh-TW" altLang="en-US">
              <a:ea typeface="新細明體"/>
            </a:endParaRPr>
          </a:p>
        </p:txBody>
      </p:sp>
    </p:spTree>
    <p:extLst>
      <p:ext uri="{BB962C8B-B14F-4D97-AF65-F5344CB8AC3E}">
        <p14:creationId xmlns:p14="http://schemas.microsoft.com/office/powerpoint/2010/main" val="285396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補充 </a:t>
            </a:r>
            <a:r>
              <a:rPr lang="en-US" altLang="zh-TW"/>
              <a:t>M.2</a:t>
            </a:r>
            <a:r>
              <a:rPr lang="en-US" altLang="zh-TW" baseline="0"/>
              <a:t> </a:t>
            </a:r>
            <a:r>
              <a:rPr lang="zh-TW" altLang="en-US" baseline="0"/>
              <a:t>燈號 </a:t>
            </a:r>
            <a:r>
              <a:rPr lang="en-US" altLang="zh-TW" baseline="0"/>
              <a:t>highlight 2280</a:t>
            </a:r>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38476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K-lock </a:t>
            </a:r>
            <a:r>
              <a:rPr lang="zh-TW" altLang="en-US"/>
              <a:t>全名</a:t>
            </a:r>
            <a:endParaRPr lang="en-US" altLang="zh-TW"/>
          </a:p>
          <a:p>
            <a:r>
              <a:rPr lang="en-US" altLang="zh-TW"/>
              <a:t>DC</a:t>
            </a:r>
            <a:r>
              <a:rPr lang="zh-TW" altLang="en-US"/>
              <a:t> </a:t>
            </a:r>
            <a:r>
              <a:rPr lang="en-US" altLang="zh-TW"/>
              <a:t>12V input</a:t>
            </a:r>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109505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K-lock </a:t>
            </a:r>
            <a:r>
              <a:rPr lang="zh-TW" altLang="en-US"/>
              <a:t>全名</a:t>
            </a:r>
            <a:endParaRPr lang="en-US" altLang="zh-TW"/>
          </a:p>
          <a:p>
            <a:r>
              <a:rPr lang="en-US" altLang="zh-TW"/>
              <a:t>DC</a:t>
            </a:r>
            <a:r>
              <a:rPr lang="zh-TW" altLang="en-US"/>
              <a:t> </a:t>
            </a:r>
            <a:r>
              <a:rPr lang="en-US" altLang="zh-TW"/>
              <a:t>12V input</a:t>
            </a:r>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186009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a:buFont typeface="Arial"/>
              <a:buChar char="•"/>
            </a:pPr>
            <a:r>
              <a:rPr lang="en-US" altLang="zh-TW">
                <a:ea typeface="新細明體"/>
              </a:rPr>
              <a:t>The built-in Intel ATOM processor supports reliable ECC memory, automatically detecting and timely correcting single-bit errors. The system also supports up to 128GB of memory. In addition, the TS-855x are pre-installed with 8GB of non-ECC memory for shipping. The only thing need to attention to is that ECC and non-ECC memory cannot mix.</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2901589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descr="一張含有 室內, 電腦, 設計, 傢俱 的圖片&#10;&#10;自動產生的描述">
            <a:extLst>
              <a:ext uri="{FF2B5EF4-FFF2-40B4-BE49-F238E27FC236}">
                <a16:creationId xmlns:a16="http://schemas.microsoft.com/office/drawing/2014/main" id="{2D1F4C37-E346-5E6B-4B92-1FA09079A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400509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8839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文字, 電子用品 的圖片&#10;&#10;自動產生的描述">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28710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3A895F4-D22B-7DF4-0480-3C4AF172C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79" y="1166"/>
            <a:ext cx="12189628" cy="6856834"/>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3"/>
          </a:xfrm>
        </p:spPr>
        <p:txBody>
          <a:bodyPr>
            <a:normAutofit/>
          </a:bodyPr>
          <a:lstStyle>
            <a:lvl1pPr algn="ctr">
              <a:defRPr sz="40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105253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554415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75D2443-ED48-1507-7D2C-81302C7891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29" t="26574" r="3229"/>
          <a:stretch/>
        </p:blipFill>
        <p:spPr>
          <a:xfrm>
            <a:off x="393700" y="1969185"/>
            <a:ext cx="11404600" cy="5035550"/>
          </a:xfrm>
          <a:prstGeom prst="rect">
            <a:avLst/>
          </a:prstGeom>
        </p:spPr>
      </p:pic>
    </p:spTree>
    <p:extLst>
      <p:ext uri="{BB962C8B-B14F-4D97-AF65-F5344CB8AC3E}">
        <p14:creationId xmlns:p14="http://schemas.microsoft.com/office/powerpoint/2010/main" val="115377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5660F933-03F9-3582-C361-75EEF5CB87E3}"/>
              </a:ext>
            </a:extLst>
          </p:cNvPr>
          <p:cNvSpPr>
            <a:spLocks noGrp="1"/>
          </p:cNvSpPr>
          <p:nvPr>
            <p:ph type="title"/>
          </p:nvPr>
        </p:nvSpPr>
        <p:spPr>
          <a:xfrm>
            <a:off x="1818190" y="817946"/>
            <a:ext cx="8177687" cy="271851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634881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641946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D1786F2-6C99-CE37-244C-A26750685EC1}"/>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03183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2" name="圖片 1" descr="一張含有 室內, 電腦, 行動電話, 螢幕擷取畫面 的圖片&#10;&#10;自動產生的描述">
            <a:extLst>
              <a:ext uri="{FF2B5EF4-FFF2-40B4-BE49-F238E27FC236}">
                <a16:creationId xmlns:a16="http://schemas.microsoft.com/office/drawing/2014/main" id="{F12B5853-A468-9A4F-2FD5-AA45DE1F75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007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7" name="圖片 6" descr="一張含有 天空, space, 黑色, 黑暗 的圖片&#10;&#10;自動產生的描述">
            <a:extLst>
              <a:ext uri="{FF2B5EF4-FFF2-40B4-BE49-F238E27FC236}">
                <a16:creationId xmlns:a16="http://schemas.microsoft.com/office/drawing/2014/main" id="{AF899F82-A43C-3420-36B0-7F64530D3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形 4">
            <a:extLst>
              <a:ext uri="{FF2B5EF4-FFF2-40B4-BE49-F238E27FC236}">
                <a16:creationId xmlns:a16="http://schemas.microsoft.com/office/drawing/2014/main" id="{1AA71773-83DB-8014-0DF7-4DAAD3288D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888" y="0"/>
            <a:ext cx="11698224" cy="1639499"/>
          </a:xfrm>
          <a:prstGeom prst="rect">
            <a:avLst/>
          </a:prstGeom>
        </p:spPr>
      </p:pic>
    </p:spTree>
    <p:extLst>
      <p:ext uri="{BB962C8B-B14F-4D97-AF65-F5344CB8AC3E}">
        <p14:creationId xmlns:p14="http://schemas.microsoft.com/office/powerpoint/2010/main" val="185566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3" name="圖片 2" descr="一張含有 天空, space, 黑色, 黑暗 的圖片&#10;&#10;自動產生的描述">
            <a:extLst>
              <a:ext uri="{FF2B5EF4-FFF2-40B4-BE49-F238E27FC236}">
                <a16:creationId xmlns:a16="http://schemas.microsoft.com/office/drawing/2014/main" id="{F1885C18-7944-CAC3-CF1F-AFAA4CF6C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918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09672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63137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2023/7/4</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75" r:id="rId2"/>
    <p:sldLayoutId id="2147483661" r:id="rId3"/>
    <p:sldLayoutId id="2147483673" r:id="rId4"/>
    <p:sldLayoutId id="2147483674" r:id="rId5"/>
    <p:sldLayoutId id="2147483677" r:id="rId6"/>
    <p:sldLayoutId id="2147483663" r:id="rId7"/>
    <p:sldLayoutId id="2147483731" r:id="rId8"/>
    <p:sldLayoutId id="2147483670" r:id="rId9"/>
    <p:sldLayoutId id="2147483671" r:id="rId10"/>
    <p:sldLayoutId id="2147483666" r:id="rId11"/>
    <p:sldLayoutId id="2147483672"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5FA0502-1DC3-0D9F-1AA8-DB4B58C72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73D98AE-7BFE-EB10-EE90-C31D4B2AF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1DD5CFC-8E0E-E013-9E76-CF99D5667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2977B-A731-4B5E-8B27-064188595E2D}" type="datetimeFigureOut">
              <a:rPr lang="zh-TW" altLang="en-US" smtClean="0"/>
              <a:t>2023/7/4</a:t>
            </a:fld>
            <a:endParaRPr lang="zh-TW" altLang="en-US"/>
          </a:p>
        </p:txBody>
      </p:sp>
      <p:sp>
        <p:nvSpPr>
          <p:cNvPr id="5" name="頁尾版面配置區 4">
            <a:extLst>
              <a:ext uri="{FF2B5EF4-FFF2-40B4-BE49-F238E27FC236}">
                <a16:creationId xmlns:a16="http://schemas.microsoft.com/office/drawing/2014/main" id="{63779F49-4311-359A-C36D-C5624558A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27F2D30A-11A1-EA6C-58BF-337ACDD9E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7E2F6-C299-4A4E-ABA1-B78003758581}" type="slidenum">
              <a:rPr lang="zh-TW" altLang="en-US" smtClean="0"/>
              <a:t>‹#›</a:t>
            </a:fld>
            <a:endParaRPr lang="zh-TW" altLang="en-US"/>
          </a:p>
        </p:txBody>
      </p:sp>
    </p:spTree>
    <p:extLst>
      <p:ext uri="{BB962C8B-B14F-4D97-AF65-F5344CB8AC3E}">
        <p14:creationId xmlns:p14="http://schemas.microsoft.com/office/powerpoint/2010/main" val="2982790935"/>
      </p:ext>
    </p:extLst>
  </p:cSld>
  <p:clrMap bg1="lt1" tx1="dk1" bg2="lt2" tx2="dk2" accent1="accent1" accent2="accent2" accent3="accent3" accent4="accent4" accent5="accent5" accent6="accent6" hlink="hlink" folHlink="folHlink"/>
  <p:sldLayoutIdLst>
    <p:sldLayoutId id="2147483669" r:id="rId1"/>
    <p:sldLayoutId id="214748365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F367313-E253-E71E-A6AE-881752A8379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64E4840-AE66-B721-FCB6-093E3C87972B}"/>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45922752"/>
      </p:ext>
    </p:extLst>
  </p:cSld>
  <p:clrMap bg1="lt1" tx1="dk1" bg2="lt2" tx2="dk2" accent1="accent1" accent2="accent2" accent3="accent3" accent4="accent4" accent5="accent5" accent6="accent6" hlink="hlink" folHlink="folHlink"/>
  <p:sldLayoutIdLst>
    <p:sldLayoutId id="2147483730" r:id="rId1"/>
    <p:sldLayoutId id="214748372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28E93-16DC-DEF9-3D37-8F2B702ED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9762810-48E6-5535-F4B1-E4D60477B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E7BFEB0F-60D6-6C43-7F7D-4AB440ABE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ED938-A676-6E45-8B97-078A1E1B3541}" type="datetimeFigureOut">
              <a:rPr lang="en-TW" smtClean="0"/>
              <a:t>07/04/2023</a:t>
            </a:fld>
            <a:endParaRPr lang="en-TW"/>
          </a:p>
        </p:txBody>
      </p:sp>
      <p:sp>
        <p:nvSpPr>
          <p:cNvPr id="5" name="Footer Placeholder 4">
            <a:extLst>
              <a:ext uri="{FF2B5EF4-FFF2-40B4-BE49-F238E27FC236}">
                <a16:creationId xmlns:a16="http://schemas.microsoft.com/office/drawing/2014/main" id="{551B0650-F22E-0D22-10F6-4B000EF8A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9121ABAC-E888-8C81-BF8B-9F38B9C4E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FE356-471E-4041-9DCC-DA71F4D10B39}" type="slidenum">
              <a:rPr lang="en-TW" smtClean="0"/>
              <a:t>‹#›</a:t>
            </a:fld>
            <a:endParaRPr lang="en-TW"/>
          </a:p>
        </p:txBody>
      </p:sp>
    </p:spTree>
    <p:extLst>
      <p:ext uri="{BB962C8B-B14F-4D97-AF65-F5344CB8AC3E}">
        <p14:creationId xmlns:p14="http://schemas.microsoft.com/office/powerpoint/2010/main" val="545330498"/>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3.xml"/><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62.sv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37.svg"/><Relationship Id="rId4" Type="http://schemas.openxmlformats.org/officeDocument/2006/relationships/image" Target="../media/image60.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svg"/></Relationships>
</file>

<file path=ppt/slides/_rels/slide19.xml.rels><?xml version="1.0" encoding="UTF-8" standalone="yes"?>
<Relationships xmlns="http://schemas.openxmlformats.org/package/2006/relationships"><Relationship Id="rId8" Type="http://schemas.openxmlformats.org/officeDocument/2006/relationships/image" Target="../media/image79.tiff"/><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74.jpeg"/><Relationship Id="rId7" Type="http://schemas.openxmlformats.org/officeDocument/2006/relationships/image" Target="../media/image78.tiff"/><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9.xml"/><Relationship Id="rId16" Type="http://schemas.openxmlformats.org/officeDocument/2006/relationships/image" Target="../media/image87.png"/><Relationship Id="rId20" Type="http://schemas.microsoft.com/office/2007/relationships/hdphoto" Target="../media/hdphoto1.wdp"/><Relationship Id="rId1" Type="http://schemas.openxmlformats.org/officeDocument/2006/relationships/slideLayout" Target="../slideLayouts/slideLayout4.xml"/><Relationship Id="rId6" Type="http://schemas.openxmlformats.org/officeDocument/2006/relationships/image" Target="../media/image77.jpeg"/><Relationship Id="rId11" Type="http://schemas.openxmlformats.org/officeDocument/2006/relationships/image" Target="../media/image82.tiff"/><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tiff"/><Relationship Id="rId19" Type="http://schemas.openxmlformats.org/officeDocument/2006/relationships/image" Target="../media/image40.png"/><Relationship Id="rId4" Type="http://schemas.openxmlformats.org/officeDocument/2006/relationships/image" Target="../media/image75.jpeg"/><Relationship Id="rId9" Type="http://schemas.openxmlformats.org/officeDocument/2006/relationships/image" Target="../media/image80.tiff"/><Relationship Id="rId14" Type="http://schemas.openxmlformats.org/officeDocument/2006/relationships/image" Target="../media/image85.jpe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svg"/></Relationships>
</file>

<file path=ppt/slides/_rels/slide2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60.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microsoft.com/office/2018/10/relationships/comments" Target="../comments/modernComment_146_74ACD3FB.xml"/><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jpe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26.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40.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4.sv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svg"/><Relationship Id="rId18" Type="http://schemas.openxmlformats.org/officeDocument/2006/relationships/image" Target="../media/image170.svg"/><Relationship Id="rId3" Type="http://schemas.openxmlformats.org/officeDocument/2006/relationships/image" Target="../media/image155.png"/><Relationship Id="rId21" Type="http://schemas.openxmlformats.org/officeDocument/2006/relationships/image" Target="../media/image172.png"/><Relationship Id="rId7" Type="http://schemas.openxmlformats.org/officeDocument/2006/relationships/image" Target="../media/image159.sv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30.xml"/><Relationship Id="rId16" Type="http://schemas.openxmlformats.org/officeDocument/2006/relationships/image" Target="../media/image168.png"/><Relationship Id="rId20" Type="http://schemas.openxmlformats.org/officeDocument/2006/relationships/image" Target="../media/image171.png"/><Relationship Id="rId1" Type="http://schemas.openxmlformats.org/officeDocument/2006/relationships/slideLayout" Target="../slideLayouts/slideLayout18.xml"/><Relationship Id="rId6" Type="http://schemas.openxmlformats.org/officeDocument/2006/relationships/image" Target="../media/image158.png"/><Relationship Id="rId11" Type="http://schemas.openxmlformats.org/officeDocument/2006/relationships/image" Target="../media/image163.svg"/><Relationship Id="rId24" Type="http://schemas.openxmlformats.org/officeDocument/2006/relationships/image" Target="../media/image173.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54.svg"/><Relationship Id="rId10" Type="http://schemas.openxmlformats.org/officeDocument/2006/relationships/image" Target="../media/image162.png"/><Relationship Id="rId19" Type="http://schemas.openxmlformats.org/officeDocument/2006/relationships/image" Target="../media/image57.png"/><Relationship Id="rId4" Type="http://schemas.openxmlformats.org/officeDocument/2006/relationships/image" Target="../media/image156.sv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5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D_E50BF209.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3_B92003E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室內, 電腦, 行動電話, 螢幕擷取畫面 的圖片&#10;&#10;自動產生的描述">
            <a:extLst>
              <a:ext uri="{FF2B5EF4-FFF2-40B4-BE49-F238E27FC236}">
                <a16:creationId xmlns:a16="http://schemas.microsoft.com/office/drawing/2014/main" id="{82B34D12-0C6E-DD11-0287-4ACB85A5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446144" y="3429000"/>
            <a:ext cx="5062379" cy="1477328"/>
          </a:xfrm>
          <a:prstGeom prst="rect">
            <a:avLst/>
          </a:prstGeom>
          <a:noFill/>
        </p:spPr>
        <p:txBody>
          <a:bodyPr wrap="square" rtlCol="0">
            <a:spAutoFit/>
          </a:bodyPr>
          <a:lstStyle/>
          <a:p>
            <a:r>
              <a:rPr lang="en-US" altLang="zh-TW">
                <a:solidFill>
                  <a:schemeClr val="bg1"/>
                </a:solidFill>
                <a:latin typeface="微軟正黑體" panose="020B0604030504040204" pitchFamily="34" charset="-120"/>
                <a:ea typeface="微軟正黑體" panose="020B0604030504040204" pitchFamily="34" charset="-120"/>
              </a:rPr>
              <a:t>Powered by Intel Atom</a:t>
            </a:r>
            <a:r>
              <a:rPr lang="en-US" altLang="zh-TW" baseline="30000">
                <a:solidFill>
                  <a:schemeClr val="bg1"/>
                </a:solidFill>
                <a:latin typeface="微軟正黑體" panose="020B0604030504040204" pitchFamily="34" charset="-120"/>
                <a:ea typeface="微軟正黑體" panose="020B0604030504040204" pitchFamily="34" charset="-120"/>
              </a:rPr>
              <a:t>®</a:t>
            </a:r>
            <a:r>
              <a:rPr lang="en-US" altLang="zh-TW">
                <a:solidFill>
                  <a:schemeClr val="bg1"/>
                </a:solidFill>
                <a:latin typeface="微軟正黑體" panose="020B0604030504040204" pitchFamily="34" charset="-120"/>
                <a:ea typeface="微軟正黑體" panose="020B0604030504040204" pitchFamily="34" charset="-120"/>
              </a:rPr>
              <a:t> C5125 8-core 2.8GHz processor, support up to 128GB memory, hybrid storage architecture suitable for small and medium-sized enterprises backup and monitoring applications</a:t>
            </a:r>
          </a:p>
        </p:txBody>
      </p:sp>
      <p:pic>
        <p:nvPicPr>
          <p:cNvPr id="4" name="圖形 3">
            <a:extLst>
              <a:ext uri="{FF2B5EF4-FFF2-40B4-BE49-F238E27FC236}">
                <a16:creationId xmlns:a16="http://schemas.microsoft.com/office/drawing/2014/main" id="{577E23FA-C89C-B92F-720D-2011EEB30A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144" y="2498590"/>
            <a:ext cx="4988637" cy="768973"/>
          </a:xfrm>
          <a:prstGeom prst="rect">
            <a:avLst/>
          </a:prstGeom>
        </p:spPr>
      </p:pic>
      <p:grpSp>
        <p:nvGrpSpPr>
          <p:cNvPr id="2" name="群組 1">
            <a:extLst>
              <a:ext uri="{FF2B5EF4-FFF2-40B4-BE49-F238E27FC236}">
                <a16:creationId xmlns:a16="http://schemas.microsoft.com/office/drawing/2014/main" id="{B222F212-2B19-50BC-A5A0-AD5D2C711959}"/>
              </a:ext>
            </a:extLst>
          </p:cNvPr>
          <p:cNvGrpSpPr/>
          <p:nvPr/>
        </p:nvGrpSpPr>
        <p:grpSpPr>
          <a:xfrm>
            <a:off x="595253" y="5477147"/>
            <a:ext cx="1562219" cy="628932"/>
            <a:chOff x="547127" y="5669652"/>
            <a:chExt cx="1562219" cy="628932"/>
          </a:xfrm>
        </p:grpSpPr>
        <p:pic>
          <p:nvPicPr>
            <p:cNvPr id="5" name="圖形 4">
              <a:extLst>
                <a:ext uri="{FF2B5EF4-FFF2-40B4-BE49-F238E27FC236}">
                  <a16:creationId xmlns:a16="http://schemas.microsoft.com/office/drawing/2014/main" id="{AC8C753E-D919-A2E4-4377-763BBC5350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0696" y="5815072"/>
              <a:ext cx="628650" cy="457200"/>
            </a:xfrm>
            <a:prstGeom prst="rect">
              <a:avLst/>
            </a:prstGeom>
          </p:spPr>
        </p:pic>
        <p:pic>
          <p:nvPicPr>
            <p:cNvPr id="6" name="圖片 5" descr="一張含有 文字, 螢幕擷取畫面, 字型, 數字 的圖片&#10;&#10;自動產生的描述">
              <a:extLst>
                <a:ext uri="{FF2B5EF4-FFF2-40B4-BE49-F238E27FC236}">
                  <a16:creationId xmlns:a16="http://schemas.microsoft.com/office/drawing/2014/main" id="{B7DD7FDE-1605-E31E-F0AE-ED3840D623F5}"/>
                </a:ext>
              </a:extLst>
            </p:cNvPr>
            <p:cNvPicPr>
              <a:picLocks noChangeAspect="1"/>
            </p:cNvPicPr>
            <p:nvPr/>
          </p:nvPicPr>
          <p:blipFill rotWithShape="1">
            <a:blip r:embed="rId10">
              <a:extLst>
                <a:ext uri="{28A0092B-C50C-407E-A947-70E740481C1C}">
                  <a14:useLocalDpi xmlns:a14="http://schemas.microsoft.com/office/drawing/2010/main" val="0"/>
                </a:ext>
              </a:extLst>
            </a:blip>
            <a:srcRect r="76407"/>
            <a:stretch/>
          </p:blipFill>
          <p:spPr>
            <a:xfrm>
              <a:off x="547127" y="5669652"/>
              <a:ext cx="667715" cy="628932"/>
            </a:xfrm>
            <a:prstGeom prst="rect">
              <a:avLst/>
            </a:prstGeom>
          </p:spPr>
        </p:pic>
      </p:grpSp>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3" cstate="hqprint">
            <a:extLst>
              <a:ext uri="{28A0092B-C50C-407E-A947-70E740481C1C}">
                <a14:useLocalDpi xmlns:a14="http://schemas.microsoft.com/office/drawing/2010/main" val="0"/>
              </a:ext>
            </a:extLst>
          </a:blip>
          <a:srcRect t="6649" r="21809" b="16408"/>
          <a:stretch/>
        </p:blipFill>
        <p:spPr>
          <a:xfrm>
            <a:off x="4857934" y="2375813"/>
            <a:ext cx="7335170" cy="4512069"/>
          </a:xfrm>
          <a:prstGeom prst="rect">
            <a:avLst/>
          </a:prstGeom>
          <a:effectLst>
            <a:outerShdw blurRad="469900" dist="241300" dir="13500000" algn="br" rotWithShape="0">
              <a:prstClr val="black">
                <a:alpha val="40000"/>
              </a:prstClr>
            </a:outerShdw>
          </a:effectLst>
        </p:spPr>
      </p:pic>
      <p:cxnSp>
        <p:nvCxnSpPr>
          <p:cNvPr id="11" name="直線接點 10"/>
          <p:cNvCxnSpPr/>
          <p:nvPr/>
        </p:nvCxnSpPr>
        <p:spPr>
          <a:xfrm flipH="1">
            <a:off x="3909848" y="4600485"/>
            <a:ext cx="4041830" cy="16632"/>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3909848" y="5178132"/>
            <a:ext cx="4041830" cy="16632"/>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7" name="直線接點 16"/>
          <p:cNvCxnSpPr>
            <a:cxnSpLocks/>
          </p:cNvCxnSpPr>
          <p:nvPr/>
        </p:nvCxnSpPr>
        <p:spPr>
          <a:xfrm flipH="1" flipV="1">
            <a:off x="5124060" y="5623037"/>
            <a:ext cx="3376508" cy="29687"/>
          </a:xfrm>
          <a:prstGeom prst="line">
            <a:avLst/>
          </a:prstGeom>
          <a:ln w="3810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5124060" y="5178132"/>
            <a:ext cx="0" cy="45974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938711" y="4432451"/>
            <a:ext cx="1928733" cy="369332"/>
          </a:xfrm>
          <a:prstGeom prst="rect">
            <a:avLst/>
          </a:prstGeom>
        </p:spPr>
        <p:txBody>
          <a:bodyPr wrap="none">
            <a:spAutoFit/>
          </a:bodyPr>
          <a:lstStyle/>
          <a:p>
            <a:r>
              <a:rPr lang="en-US" altLang="zh-TW" b="1">
                <a:solidFill>
                  <a:schemeClr val="bg2"/>
                </a:solidFill>
                <a:latin typeface="Arial" panose="020B0604020202020204" pitchFamily="34" charset="0"/>
                <a:ea typeface="微軟正黑體" panose="020B0604030504040204" pitchFamily="34" charset="-120"/>
                <a:cs typeface="Arial" panose="020B0604020202020204" pitchFamily="34" charset="0"/>
              </a:rPr>
              <a:t>1 x 10GBASE-T </a:t>
            </a:r>
            <a:endParaRPr lang="zh-TW" altLang="en-US">
              <a:solidFill>
                <a:schemeClr val="bg2"/>
              </a:solidFill>
              <a:latin typeface="Arial" panose="020B0604020202020204" pitchFamily="34" charset="0"/>
              <a:cs typeface="Arial" panose="020B0604020202020204" pitchFamily="34" charset="0"/>
            </a:endParaRPr>
          </a:p>
        </p:txBody>
      </p:sp>
      <p:sp>
        <p:nvSpPr>
          <p:cNvPr id="25" name="矩形 24"/>
          <p:cNvSpPr/>
          <p:nvPr/>
        </p:nvSpPr>
        <p:spPr>
          <a:xfrm>
            <a:off x="2422818" y="4993466"/>
            <a:ext cx="1428596" cy="369332"/>
          </a:xfrm>
          <a:prstGeom prst="rect">
            <a:avLst/>
          </a:prstGeom>
        </p:spPr>
        <p:txBody>
          <a:bodyPr wrap="none">
            <a:spAutoFit/>
          </a:bodyPr>
          <a:lstStyle/>
          <a:p>
            <a:r>
              <a:rPr lang="en-US" altLang="zh-TW" b="1">
                <a:solidFill>
                  <a:schemeClr val="bg2"/>
                </a:solidFill>
                <a:latin typeface="Arial" panose="020B0604020202020204" pitchFamily="34" charset="0"/>
                <a:ea typeface="微軟正黑體" panose="020B0604030504040204" pitchFamily="34" charset="-120"/>
                <a:cs typeface="Arial" panose="020B0604020202020204" pitchFamily="34" charset="0"/>
              </a:rPr>
              <a:t>2 x 2.5GbE </a:t>
            </a:r>
            <a:endParaRPr lang="zh-TW" altLang="en-US">
              <a:solidFill>
                <a:schemeClr val="bg2"/>
              </a:solidFill>
              <a:latin typeface="Arial" panose="020B0604020202020204" pitchFamily="34" charset="0"/>
              <a:cs typeface="Arial" panose="020B0604020202020204" pitchFamily="34" charset="0"/>
            </a:endParaRPr>
          </a:p>
        </p:txBody>
      </p:sp>
      <p:sp>
        <p:nvSpPr>
          <p:cNvPr id="3" name="標題 1">
            <a:extLst>
              <a:ext uri="{FF2B5EF4-FFF2-40B4-BE49-F238E27FC236}">
                <a16:creationId xmlns:a16="http://schemas.microsoft.com/office/drawing/2014/main" id="{7D2EC73D-4A4F-4143-5F53-75DF7012A2C8}"/>
              </a:ext>
            </a:extLst>
          </p:cNvPr>
          <p:cNvSpPr txBox="1">
            <a:spLocks/>
          </p:cNvSpPr>
          <p:nvPr/>
        </p:nvSpPr>
        <p:spPr>
          <a:xfrm>
            <a:off x="838200" y="201088"/>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200" b="1">
                <a:solidFill>
                  <a:srgbClr val="D1DDE7"/>
                </a:solidFill>
                <a:latin typeface="Arial" panose="020B0604020202020204" pitchFamily="34" charset="0"/>
                <a:ea typeface="+mn-ea"/>
                <a:cs typeface="Arial" panose="020B0604020202020204" pitchFamily="34" charset="0"/>
                <a:sym typeface="+mn-lt"/>
              </a:rPr>
              <a:t>Features 10GBASE-T &amp; 2.5GbE connectivity</a:t>
            </a:r>
          </a:p>
        </p:txBody>
      </p:sp>
      <p:sp>
        <p:nvSpPr>
          <p:cNvPr id="4" name="文字方塊 3">
            <a:extLst>
              <a:ext uri="{FF2B5EF4-FFF2-40B4-BE49-F238E27FC236}">
                <a16:creationId xmlns:a16="http://schemas.microsoft.com/office/drawing/2014/main" id="{6F6CE998-8A4E-88CC-04FA-A6FC81734267}"/>
              </a:ext>
            </a:extLst>
          </p:cNvPr>
          <p:cNvSpPr txBox="1"/>
          <p:nvPr/>
        </p:nvSpPr>
        <p:spPr>
          <a:xfrm>
            <a:off x="516967" y="2943677"/>
            <a:ext cx="6094378" cy="400110"/>
          </a:xfrm>
          <a:prstGeom prst="rect">
            <a:avLst/>
          </a:prstGeom>
          <a:noFill/>
        </p:spPr>
        <p:txBody>
          <a:bodyPr wrap="square" anchor="ctr">
            <a:spAutoFit/>
          </a:bodyPr>
          <a:lstStyle/>
          <a:p>
            <a:pPr defTabSz="914377">
              <a:buClr>
                <a:srgbClr val="176CE9"/>
              </a:buClr>
              <a:buSzPct val="56000"/>
              <a:defRPr/>
            </a:pPr>
            <a:r>
              <a:rPr lang="fr-FR" altLang="zh-TW" sz="2000" b="1" kern="1200">
                <a:solidFill>
                  <a:srgbClr val="E6E6E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x 10GBASE-T + 2 x 2.5GbE ports</a:t>
            </a:r>
          </a:p>
        </p:txBody>
      </p:sp>
      <p:sp>
        <p:nvSpPr>
          <p:cNvPr id="5" name="文字方塊 4">
            <a:extLst>
              <a:ext uri="{FF2B5EF4-FFF2-40B4-BE49-F238E27FC236}">
                <a16:creationId xmlns:a16="http://schemas.microsoft.com/office/drawing/2014/main" id="{A415F11E-E44A-D2C9-5F81-65BF96F03067}"/>
              </a:ext>
            </a:extLst>
          </p:cNvPr>
          <p:cNvSpPr txBox="1"/>
          <p:nvPr/>
        </p:nvSpPr>
        <p:spPr>
          <a:xfrm>
            <a:off x="516967" y="3343787"/>
            <a:ext cx="4401204" cy="559577"/>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400" kern="12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Sufficient 10GBASE-T &amp; Dual 2.5 GbE network ports, provide smooth data transmission experience</a:t>
            </a:r>
          </a:p>
        </p:txBody>
      </p:sp>
    </p:spTree>
    <p:extLst>
      <p:ext uri="{BB962C8B-B14F-4D97-AF65-F5344CB8AC3E}">
        <p14:creationId xmlns:p14="http://schemas.microsoft.com/office/powerpoint/2010/main" val="152363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14C0BBAB-2265-4673-815B-908D2ECD7DAF}"/>
              </a:ext>
            </a:extLst>
          </p:cNvPr>
          <p:cNvGraphicFramePr>
            <a:graphicFrameLocks noGrp="1"/>
          </p:cNvGraphicFramePr>
          <p:nvPr>
            <p:extLst>
              <p:ext uri="{D42A27DB-BD31-4B8C-83A1-F6EECF244321}">
                <p14:modId xmlns:p14="http://schemas.microsoft.com/office/powerpoint/2010/main" val="2606559557"/>
              </p:ext>
            </p:extLst>
          </p:nvPr>
        </p:nvGraphicFramePr>
        <p:xfrm>
          <a:off x="737936" y="1291389"/>
          <a:ext cx="10937979" cy="4992671"/>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1794804">
                  <a:extLst>
                    <a:ext uri="{9D8B030D-6E8A-4147-A177-3AD203B41FA5}">
                      <a16:colId xmlns:a16="http://schemas.microsoft.com/office/drawing/2014/main" val="1611152212"/>
                    </a:ext>
                  </a:extLst>
                </a:gridCol>
                <a:gridCol w="3064665">
                  <a:extLst>
                    <a:ext uri="{9D8B030D-6E8A-4147-A177-3AD203B41FA5}">
                      <a16:colId xmlns:a16="http://schemas.microsoft.com/office/drawing/2014/main" val="3086726967"/>
                    </a:ext>
                  </a:extLst>
                </a:gridCol>
                <a:gridCol w="3039255">
                  <a:extLst>
                    <a:ext uri="{9D8B030D-6E8A-4147-A177-3AD203B41FA5}">
                      <a16:colId xmlns:a16="http://schemas.microsoft.com/office/drawing/2014/main" val="1405306701"/>
                    </a:ext>
                  </a:extLst>
                </a:gridCol>
                <a:gridCol w="3039255">
                  <a:extLst>
                    <a:ext uri="{9D8B030D-6E8A-4147-A177-3AD203B41FA5}">
                      <a16:colId xmlns:a16="http://schemas.microsoft.com/office/drawing/2014/main" val="1890651219"/>
                    </a:ext>
                  </a:extLst>
                </a:gridCol>
              </a:tblGrid>
              <a:tr h="454070">
                <a:tc>
                  <a:txBody>
                    <a:bodyPr/>
                    <a:lstStyle/>
                    <a:p>
                      <a:endParaRPr lang="zh-TW" altLang="en-US" sz="1400">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b="1">
                          <a:solidFill>
                            <a:srgbClr val="0277F8"/>
                          </a:solidFill>
                          <a:latin typeface="Arial" panose="020B0604020202020204" pitchFamily="34" charset="0"/>
                          <a:ea typeface="微軟正黑體"/>
                          <a:cs typeface="Arial" panose="020B0604020202020204" pitchFamily="34" charset="0"/>
                        </a:rPr>
                        <a:t>TS-855X</a:t>
                      </a:r>
                      <a:endParaRPr lang="zh-TW" altLang="en-US" sz="1800">
                        <a:solidFill>
                          <a:srgbClr val="0277F8"/>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a:solidFill>
                            <a:srgbClr val="0277F8"/>
                          </a:solidFill>
                          <a:latin typeface="Arial" panose="020B0604020202020204" pitchFamily="34" charset="0"/>
                          <a:ea typeface="微軟正黑體"/>
                          <a:cs typeface="Arial" panose="020B0604020202020204" pitchFamily="34" charset="0"/>
                        </a:rPr>
                        <a:t>TS-h886</a:t>
                      </a:r>
                      <a:endParaRPr lang="zh-TW" altLang="en-US" sz="1800">
                        <a:solidFill>
                          <a:srgbClr val="0277F8"/>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lvl="0" algn="ctr">
                        <a:buNone/>
                      </a:pPr>
                      <a:r>
                        <a:rPr lang="en-US" altLang="zh-TW" sz="1800">
                          <a:solidFill>
                            <a:srgbClr val="0277F8"/>
                          </a:solidFill>
                          <a:latin typeface="Arial" panose="020B0604020202020204" pitchFamily="34" charset="0"/>
                          <a:ea typeface="微軟正黑體"/>
                          <a:cs typeface="Arial" panose="020B0604020202020204" pitchFamily="34" charset="0"/>
                        </a:rPr>
                        <a:t>TS-673A</a:t>
                      </a:r>
                    </a:p>
                  </a:txBody>
                  <a:tcPr anchor="ctr">
                    <a:lnL w="12700">
                      <a:solidFill>
                        <a:schemeClr val="bg1"/>
                      </a:solidFill>
                    </a:lnL>
                    <a:lnR w="12700">
                      <a:solidFill>
                        <a:schemeClr val="bg1"/>
                      </a:solidFill>
                    </a:lnR>
                    <a:lnT w="0">
                      <a:noFill/>
                    </a:lnT>
                    <a:lnB w="0">
                      <a:noFill/>
                    </a:lnB>
                    <a:lnTlToBr w="0">
                      <a:noFill/>
                    </a:lnTlToBr>
                    <a:lnBlToTr w="0">
                      <a:noFill/>
                    </a:lnBlToTr>
                    <a:solidFill>
                      <a:schemeClr val="tx1">
                        <a:lumMod val="95000"/>
                        <a:lumOff val="5000"/>
                      </a:schemeClr>
                    </a:solidFill>
                  </a:tcPr>
                </a:tc>
                <a:extLst>
                  <a:ext uri="{0D108BD9-81ED-4DB2-BD59-A6C34878D82A}">
                    <a16:rowId xmlns:a16="http://schemas.microsoft.com/office/drawing/2014/main" val="3837753678"/>
                  </a:ext>
                </a:extLst>
              </a:tr>
              <a:tr h="3401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ea typeface="微軟正黑體"/>
                          <a:cs typeface="Arial" panose="020B0604020202020204" pitchFamily="34" charset="0"/>
                        </a:rPr>
                        <a:t>SKU</a:t>
                      </a:r>
                      <a:endParaRPr lang="zh-TW" altLang="en-US" sz="1400" b="1">
                        <a:solidFill>
                          <a:schemeClr val="tx1"/>
                        </a:solidFill>
                        <a:latin typeface="Arial" panose="020B0604020202020204" pitchFamily="34" charset="0"/>
                        <a:ea typeface="微軟正黑體"/>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altLang="zh-TW" sz="1200">
                          <a:solidFill>
                            <a:schemeClr val="tx1"/>
                          </a:solidFill>
                          <a:latin typeface="Arial" panose="020B0604020202020204" pitchFamily="34" charset="0"/>
                          <a:ea typeface="微軟正黑體"/>
                          <a:cs typeface="Arial" panose="020B0604020202020204" pitchFamily="34" charset="0"/>
                        </a:rPr>
                        <a:t>TS-855X-8G</a:t>
                      </a:r>
                      <a:endParaRPr lang="zh-TW" altLang="en-US" sz="1200">
                        <a:solidFill>
                          <a:schemeClr val="tx1"/>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altLang="zh-TW" sz="1200">
                          <a:solidFill>
                            <a:schemeClr val="tx1"/>
                          </a:solidFill>
                          <a:latin typeface="Arial" panose="020B0604020202020204" pitchFamily="34" charset="0"/>
                          <a:ea typeface="微軟正黑體"/>
                          <a:cs typeface="Arial" panose="020B0604020202020204" pitchFamily="34" charset="0"/>
                        </a:rPr>
                        <a:t>TS-h886-D1602-8G</a:t>
                      </a:r>
                      <a:endParaRPr lang="zh-TW" altLang="en-US" sz="1200">
                        <a:solidFill>
                          <a:schemeClr val="tx1"/>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TS-673A-8G</a:t>
                      </a:r>
                      <a:endParaRPr lang="zh-TW" altLang="en-US" sz="1200">
                        <a:latin typeface="Arial" panose="020B0604020202020204" pitchFamily="34" charset="0"/>
                        <a:cs typeface="Arial" panose="020B0604020202020204" pitchFamily="34" charset="0"/>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65000"/>
                      </a:schemeClr>
                    </a:solidFill>
                  </a:tcPr>
                </a:tc>
                <a:extLst>
                  <a:ext uri="{0D108BD9-81ED-4DB2-BD59-A6C34878D82A}">
                    <a16:rowId xmlns:a16="http://schemas.microsoft.com/office/drawing/2014/main" val="378692072"/>
                  </a:ext>
                </a:extLst>
              </a:tr>
              <a:tr h="547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ea typeface="微軟正黑體"/>
                          <a:cs typeface="Arial" panose="020B0604020202020204" pitchFamily="34" charset="0"/>
                        </a:rPr>
                        <a:t>CPU</a:t>
                      </a:r>
                      <a:endParaRPr lang="zh-TW" altLang="en-US" sz="1400" b="1">
                        <a:solidFill>
                          <a:schemeClr val="tx1"/>
                        </a:solidFill>
                        <a:latin typeface="Arial" panose="020B0604020202020204" pitchFamily="34" charset="0"/>
                        <a:ea typeface="微軟正黑體"/>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pt-BR" altLang="zh-TW" sz="1200" spc="100">
                          <a:solidFill>
                            <a:schemeClr val="tx1"/>
                          </a:solidFill>
                          <a:latin typeface="Arial" panose="020B0604020202020204" pitchFamily="34" charset="0"/>
                          <a:ea typeface="微軟正黑體"/>
                          <a:cs typeface="Arial" panose="020B0604020202020204" pitchFamily="34" charset="0"/>
                        </a:rPr>
                        <a:t>Intel ® Atom® C5125 8-core processor, 2.8GHz</a:t>
                      </a:r>
                      <a:endParaRPr lang="zh-TW" altLang="en-US" sz="1200">
                        <a:solidFill>
                          <a:schemeClr val="tx1"/>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TW" sz="1200">
                          <a:solidFill>
                            <a:schemeClr val="tx1"/>
                          </a:solidFill>
                          <a:latin typeface="Arial" panose="020B0604020202020204" pitchFamily="34" charset="0"/>
                          <a:ea typeface="微軟正黑體"/>
                          <a:cs typeface="Arial" panose="020B0604020202020204" pitchFamily="34" charset="0"/>
                        </a:rPr>
                        <a:t>Intel® Xeon® D-1602 2-core/4-thread processor, up to 3.2 GHz</a:t>
                      </a:r>
                      <a:endParaRPr lang="zh-TW" altLang="en-US" sz="1200">
                        <a:solidFill>
                          <a:schemeClr val="tx1"/>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lvl="0" algn="ctr">
                        <a:lnSpc>
                          <a:spcPct val="100000"/>
                        </a:lnSpc>
                        <a:spcBef>
                          <a:spcPts val="0"/>
                        </a:spcBef>
                        <a:spcAft>
                          <a:spcPts val="0"/>
                        </a:spcAft>
                        <a:buNone/>
                      </a:pPr>
                      <a:r>
                        <a:rPr lang="en-US" sz="1200" b="0" i="0" u="none" strike="noStrike" noProof="0">
                          <a:solidFill>
                            <a:srgbClr val="000000"/>
                          </a:solidFill>
                          <a:latin typeface="Arial" panose="020B0604020202020204" pitchFamily="34" charset="0"/>
                          <a:cs typeface="Arial" panose="020B0604020202020204" pitchFamily="34" charset="0"/>
                        </a:rPr>
                        <a:t>AMD Ryzen™ Embedded V1500B </a:t>
                      </a:r>
                      <a:endParaRPr lang="en-US" sz="1200">
                        <a:latin typeface="Arial" panose="020B0604020202020204" pitchFamily="34" charset="0"/>
                        <a:cs typeface="Arial" panose="020B0604020202020204" pitchFamily="34" charset="0"/>
                      </a:endParaRPr>
                    </a:p>
                    <a:p>
                      <a:pPr lvl="0" algn="ctr">
                        <a:lnSpc>
                          <a:spcPct val="100000"/>
                        </a:lnSpc>
                        <a:spcBef>
                          <a:spcPts val="0"/>
                        </a:spcBef>
                        <a:spcAft>
                          <a:spcPts val="0"/>
                        </a:spcAft>
                        <a:buNone/>
                      </a:pPr>
                      <a:r>
                        <a:rPr lang="en-US" sz="1200" b="0" i="0" u="none" strike="noStrike" noProof="0">
                          <a:solidFill>
                            <a:srgbClr val="000000"/>
                          </a:solidFill>
                          <a:latin typeface="Arial" panose="020B0604020202020204" pitchFamily="34" charset="0"/>
                          <a:cs typeface="Arial" panose="020B0604020202020204" pitchFamily="34" charset="0"/>
                        </a:rPr>
                        <a:t>4-core/8-thread 2.2 GHz processor</a:t>
                      </a:r>
                    </a:p>
                    <a:p>
                      <a:pPr lvl="0" algn="ctr">
                        <a:buNone/>
                      </a:pPr>
                      <a:endParaRPr lang="en-US" altLang="zh-TW" sz="1200">
                        <a:solidFill>
                          <a:schemeClr val="tx1"/>
                        </a:solidFill>
                        <a:latin typeface="Arial" panose="020B0604020202020204" pitchFamily="34" charset="0"/>
                        <a:ea typeface="微軟正黑體"/>
                        <a:cs typeface="Arial" panose="020B0604020202020204" pitchFamily="34" charset="0"/>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85000"/>
                      </a:schemeClr>
                    </a:solidFill>
                  </a:tcPr>
                </a:tc>
                <a:extLst>
                  <a:ext uri="{0D108BD9-81ED-4DB2-BD59-A6C34878D82A}">
                    <a16:rowId xmlns:a16="http://schemas.microsoft.com/office/drawing/2014/main" val="1279859903"/>
                  </a:ext>
                </a:extLst>
              </a:tr>
              <a:tr h="5089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cs typeface="Arial" panose="020B0604020202020204" pitchFamily="34" charset="0"/>
                        </a:rPr>
                        <a:t>Drive bay</a:t>
                      </a:r>
                      <a:endParaRPr lang="zh-TW" altLang="en-US" sz="1400" b="1">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gridSpan="2">
                  <a:txBody>
                    <a:bodyPr/>
                    <a:lstStyle/>
                    <a:p>
                      <a:pPr algn="ctr"/>
                      <a:r>
                        <a:rPr lang="en-US" altLang="zh-TW" sz="1200">
                          <a:solidFill>
                            <a:schemeClr val="tx1"/>
                          </a:solidFill>
                          <a:latin typeface="Arial" panose="020B0604020202020204" pitchFamily="34" charset="0"/>
                          <a:ea typeface="微軟正黑體"/>
                          <a:cs typeface="Arial" panose="020B0604020202020204" pitchFamily="34" charset="0"/>
                        </a:rPr>
                        <a:t>6 x 3.5-inch SATA 6Gb/s + 2 x 2.5-inch SATA 6Gb/s</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hMerge="1">
                  <a:txBody>
                    <a:bodyPr/>
                    <a:lstStyle/>
                    <a:p>
                      <a:endParaRPr lang="zh-TW"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schemeClr>
                    </a:solidFill>
                  </a:tcPr>
                </a:tc>
                <a:tc>
                  <a:txBody>
                    <a:bodyPr/>
                    <a:lstStyle/>
                    <a:p>
                      <a:pPr lvl="0" algn="ctr">
                        <a:buNone/>
                      </a:pPr>
                      <a:r>
                        <a:rPr lang="en-US" sz="1200" b="0" i="0" u="none" strike="noStrike" baseline="0" noProof="0">
                          <a:solidFill>
                            <a:srgbClr val="000000"/>
                          </a:solidFill>
                          <a:latin typeface="Arial" panose="020B0604020202020204" pitchFamily="34" charset="0"/>
                          <a:cs typeface="Arial" panose="020B0604020202020204" pitchFamily="34" charset="0"/>
                        </a:rPr>
                        <a:t>6 x 3.5-inch SATA 6Gb/s</a:t>
                      </a:r>
                      <a:endParaRPr lang="zh-TW" altLang="en-US" sz="1200">
                        <a:latin typeface="Arial" panose="020B0604020202020204" pitchFamily="34" charset="0"/>
                        <a:cs typeface="Arial" panose="020B0604020202020204" pitchFamily="34" charset="0"/>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65000"/>
                      </a:schemeClr>
                    </a:solidFill>
                  </a:tcPr>
                </a:tc>
                <a:extLst>
                  <a:ext uri="{0D108BD9-81ED-4DB2-BD59-A6C34878D82A}">
                    <a16:rowId xmlns:a16="http://schemas.microsoft.com/office/drawing/2014/main" val="1695787342"/>
                  </a:ext>
                </a:extLst>
              </a:tr>
              <a:tr h="49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cs typeface="Arial" panose="020B0604020202020204" pitchFamily="34" charset="0"/>
                        </a:rPr>
                        <a:t>O.S.</a:t>
                      </a:r>
                      <a:endParaRPr lang="zh-TW" altLang="en-US" sz="1400" b="1">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US" sz="1200" b="0" i="0" u="none" strike="noStrike" kern="1200" baseline="0" noProof="0">
                          <a:solidFill>
                            <a:srgbClr val="000000"/>
                          </a:solidFill>
                          <a:effectLst/>
                          <a:latin typeface="Arial" panose="020B0604020202020204" pitchFamily="34" charset="0"/>
                          <a:cs typeface="Arial" panose="020B0604020202020204" pitchFamily="34" charset="0"/>
                        </a:rPr>
                        <a:t>QTS (Pre-installed) / </a:t>
                      </a:r>
                      <a:r>
                        <a:rPr lang="en-US" sz="1200" b="0" i="0" u="none" strike="noStrike" kern="1200" baseline="0" noProof="0" err="1">
                          <a:solidFill>
                            <a:srgbClr val="000000"/>
                          </a:solidFill>
                          <a:effectLst/>
                          <a:latin typeface="Arial" panose="020B0604020202020204" pitchFamily="34" charset="0"/>
                          <a:cs typeface="Arial" panose="020B0604020202020204" pitchFamily="34" charset="0"/>
                        </a:rPr>
                        <a:t>QuTS</a:t>
                      </a:r>
                      <a:r>
                        <a:rPr lang="en-US" sz="1200" b="0" i="0" u="none" strike="noStrike" kern="1200" baseline="0" noProof="0">
                          <a:solidFill>
                            <a:srgbClr val="000000"/>
                          </a:solidFill>
                          <a:effectLst/>
                          <a:latin typeface="Arial" panose="020B0604020202020204" pitchFamily="34" charset="0"/>
                          <a:cs typeface="Arial" panose="020B0604020202020204" pitchFamily="34" charset="0"/>
                        </a:rPr>
                        <a:t> hero</a:t>
                      </a:r>
                      <a:endParaRPr lang="zh-TW"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US" sz="1200" b="0" i="0" u="none" strike="noStrike" baseline="0" noProof="0" err="1">
                          <a:solidFill>
                            <a:srgbClr val="000000"/>
                          </a:solidFill>
                          <a:latin typeface="Arial" panose="020B0604020202020204" pitchFamily="34" charset="0"/>
                          <a:cs typeface="Arial" panose="020B0604020202020204" pitchFamily="34" charset="0"/>
                        </a:rPr>
                        <a:t>QuTS</a:t>
                      </a:r>
                      <a:r>
                        <a:rPr lang="en-US" sz="1200" b="0" i="0" u="none" strike="noStrike" baseline="0" noProof="0">
                          <a:solidFill>
                            <a:srgbClr val="000000"/>
                          </a:solidFill>
                          <a:latin typeface="Arial" panose="020B0604020202020204" pitchFamily="34" charset="0"/>
                          <a:cs typeface="Arial" panose="020B0604020202020204" pitchFamily="34" charset="0"/>
                        </a:rPr>
                        <a:t> hero (Pre-installed) / QTS</a:t>
                      </a:r>
                      <a:endParaRPr lang="zh-TW" sz="120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US" sz="1200" b="0" i="0" u="none" strike="noStrike" baseline="0" noProof="0">
                          <a:solidFill>
                            <a:srgbClr val="000000"/>
                          </a:solidFill>
                          <a:latin typeface="Arial" panose="020B0604020202020204" pitchFamily="34" charset="0"/>
                          <a:cs typeface="Arial" panose="020B0604020202020204" pitchFamily="34" charset="0"/>
                        </a:rPr>
                        <a:t>QTS (Pre-installed) / </a:t>
                      </a:r>
                      <a:r>
                        <a:rPr lang="en-US" sz="1200" b="0" i="0" u="none" strike="noStrike" baseline="0" noProof="0" err="1">
                          <a:solidFill>
                            <a:srgbClr val="000000"/>
                          </a:solidFill>
                          <a:latin typeface="Arial" panose="020B0604020202020204" pitchFamily="34" charset="0"/>
                          <a:cs typeface="Arial" panose="020B0604020202020204" pitchFamily="34" charset="0"/>
                        </a:rPr>
                        <a:t>QuTS</a:t>
                      </a:r>
                      <a:r>
                        <a:rPr lang="en-US" sz="1200" b="0" i="0" u="none" strike="noStrike" baseline="0" noProof="0">
                          <a:solidFill>
                            <a:srgbClr val="000000"/>
                          </a:solidFill>
                          <a:latin typeface="Arial" panose="020B0604020202020204" pitchFamily="34" charset="0"/>
                          <a:cs typeface="Arial" panose="020B0604020202020204" pitchFamily="34" charset="0"/>
                        </a:rPr>
                        <a:t> hero</a:t>
                      </a:r>
                      <a:endParaRPr lang="zh-TW" altLang="en-US" sz="1200">
                        <a:latin typeface="Arial" panose="020B0604020202020204" pitchFamily="34" charset="0"/>
                        <a:cs typeface="Arial" panose="020B0604020202020204" pitchFamily="34" charset="0"/>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85000"/>
                      </a:schemeClr>
                    </a:solidFill>
                  </a:tcPr>
                </a:tc>
                <a:extLst>
                  <a:ext uri="{0D108BD9-81ED-4DB2-BD59-A6C34878D82A}">
                    <a16:rowId xmlns:a16="http://schemas.microsoft.com/office/drawing/2014/main" val="3269511678"/>
                  </a:ext>
                </a:extLst>
              </a:tr>
              <a:tr h="49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i="0" kern="1200">
                          <a:solidFill>
                            <a:schemeClr val="dk1"/>
                          </a:solidFill>
                          <a:effectLst/>
                          <a:latin typeface="Arial" panose="020B0604020202020204" pitchFamily="34" charset="0"/>
                          <a:ea typeface="+mn-ea"/>
                          <a:cs typeface="Arial" panose="020B0604020202020204" pitchFamily="34" charset="0"/>
                        </a:rPr>
                        <a:t>Memory</a:t>
                      </a:r>
                      <a:endParaRPr lang="zh-TW" altLang="en-US" sz="1400" b="1">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de-DE" altLang="zh-TW" sz="1200" b="0" i="0" kern="1200">
                          <a:solidFill>
                            <a:schemeClr val="tx1"/>
                          </a:solidFill>
                          <a:effectLst/>
                          <a:latin typeface="Arial" panose="020B0604020202020204" pitchFamily="34" charset="0"/>
                          <a:ea typeface="+mn-ea"/>
                          <a:cs typeface="Arial" panose="020B0604020202020204" pitchFamily="34" charset="0"/>
                        </a:rPr>
                        <a:t>8 GB UDIMM DDR4 (1 x 8 GB)</a:t>
                      </a:r>
                    </a:p>
                    <a:p>
                      <a:pPr algn="ctr"/>
                      <a:r>
                        <a:rPr lang="de-DE" altLang="zh-TW" sz="1200" b="0" i="0" kern="1200">
                          <a:solidFill>
                            <a:schemeClr val="tx1"/>
                          </a:solidFill>
                          <a:effectLst/>
                          <a:latin typeface="Arial" panose="020B0604020202020204" pitchFamily="34" charset="0"/>
                          <a:ea typeface="+mn-ea"/>
                          <a:cs typeface="Arial" panose="020B0604020202020204" pitchFamily="34" charset="0"/>
                        </a:rPr>
                        <a:t>Max 128GB ( Support</a:t>
                      </a:r>
                      <a:r>
                        <a:rPr lang="de-DE" altLang="zh-TW" sz="1200" b="0" i="0" kern="1200" baseline="0">
                          <a:solidFill>
                            <a:schemeClr val="tx1"/>
                          </a:solidFill>
                          <a:effectLst/>
                          <a:latin typeface="Arial" panose="020B0604020202020204" pitchFamily="34" charset="0"/>
                          <a:ea typeface="+mn-ea"/>
                          <a:cs typeface="Arial" panose="020B0604020202020204" pitchFamily="34" charset="0"/>
                        </a:rPr>
                        <a:t> ECC )</a:t>
                      </a:r>
                      <a:endParaRPr lang="zh-TW" alt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algn="ctr"/>
                      <a:r>
                        <a:rPr lang="en-US" altLang="zh-TW" sz="1200" b="0" i="0" kern="1200">
                          <a:solidFill>
                            <a:schemeClr val="tx1"/>
                          </a:solidFill>
                          <a:effectLst/>
                          <a:latin typeface="Arial" panose="020B0604020202020204" pitchFamily="34" charset="0"/>
                          <a:ea typeface="+mn-ea"/>
                          <a:cs typeface="Arial" panose="020B0604020202020204" pitchFamily="34" charset="0"/>
                        </a:rPr>
                        <a:t>8 GB UDIMM DDR4 ECC (2 x 4 GB)</a:t>
                      </a:r>
                    </a:p>
                    <a:p>
                      <a:pPr algn="ctr"/>
                      <a:r>
                        <a:rPr lang="en-US" altLang="zh-TW" sz="1200" b="0" i="0" kern="1200">
                          <a:solidFill>
                            <a:schemeClr val="tx1"/>
                          </a:solidFill>
                          <a:effectLst/>
                          <a:latin typeface="Arial" panose="020B0604020202020204" pitchFamily="34" charset="0"/>
                          <a:ea typeface="+mn-ea"/>
                          <a:cs typeface="Arial" panose="020B0604020202020204" pitchFamily="34" charset="0"/>
                        </a:rPr>
                        <a:t>Max 128 GB </a:t>
                      </a:r>
                      <a:r>
                        <a:rPr lang="de-DE" sz="1200" b="0" i="0" u="none" strike="noStrike" kern="1200" noProof="0">
                          <a:solidFill>
                            <a:schemeClr val="tx1"/>
                          </a:solidFill>
                          <a:effectLst/>
                          <a:latin typeface="Arial" panose="020B0604020202020204" pitchFamily="34" charset="0"/>
                          <a:cs typeface="Arial" panose="020B0604020202020204" pitchFamily="34" charset="0"/>
                        </a:rPr>
                        <a:t>( Support ECC )</a:t>
                      </a:r>
                      <a:endParaRPr lang="zh-TW" alt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0" lvl="0" indent="0" algn="ctr">
                        <a:lnSpc>
                          <a:spcPct val="100000"/>
                        </a:lnSpc>
                        <a:buNone/>
                      </a:pPr>
                      <a:r>
                        <a:rPr lang="de-DE" sz="1200" b="0" i="0" u="none" strike="noStrike" kern="1200" baseline="0" noProof="0">
                          <a:solidFill>
                            <a:srgbClr val="000000"/>
                          </a:solidFill>
                          <a:effectLst/>
                          <a:latin typeface="Arial" panose="020B0604020202020204" pitchFamily="34" charset="0"/>
                          <a:cs typeface="Arial" panose="020B0604020202020204" pitchFamily="34" charset="0"/>
                        </a:rPr>
                        <a:t>8 GB SODIMM DDR4 (1 x 8GB)</a:t>
                      </a:r>
                    </a:p>
                    <a:p>
                      <a:pPr lvl="0" algn="ctr">
                        <a:buNone/>
                      </a:pPr>
                      <a:r>
                        <a:rPr lang="de-DE" sz="1200" b="0" i="0" u="none" strike="noStrike" kern="1200" baseline="0" noProof="0">
                          <a:solidFill>
                            <a:srgbClr val="000000"/>
                          </a:solidFill>
                          <a:effectLst/>
                          <a:latin typeface="Arial" panose="020B0604020202020204" pitchFamily="34" charset="0"/>
                          <a:cs typeface="Arial" panose="020B0604020202020204" pitchFamily="34" charset="0"/>
                        </a:rPr>
                        <a:t>Max 64GB ( Support ECC )</a:t>
                      </a:r>
                      <a:endParaRPr lang="de-DE" sz="1200">
                        <a:latin typeface="Arial" panose="020B0604020202020204" pitchFamily="34" charset="0"/>
                        <a:cs typeface="Arial" panose="020B0604020202020204" pitchFamily="34" charset="0"/>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65000"/>
                      </a:schemeClr>
                    </a:solidFill>
                  </a:tcPr>
                </a:tc>
                <a:extLst>
                  <a:ext uri="{0D108BD9-81ED-4DB2-BD59-A6C34878D82A}">
                    <a16:rowId xmlns:a16="http://schemas.microsoft.com/office/drawing/2014/main" val="3361326405"/>
                  </a:ext>
                </a:extLst>
              </a:tr>
              <a:tr h="49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ea typeface="微軟正黑體"/>
                          <a:cs typeface="Arial" panose="020B0604020202020204" pitchFamily="34" charset="0"/>
                        </a:rPr>
                        <a:t>LAN</a:t>
                      </a:r>
                      <a:endParaRPr lang="zh-TW" altLang="en-US" sz="1400" b="1">
                        <a:solidFill>
                          <a:schemeClr val="tx1"/>
                        </a:solidFill>
                        <a:latin typeface="Arial" panose="020B0604020202020204" pitchFamily="34" charset="0"/>
                        <a:ea typeface="微軟正黑體"/>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TW" sz="1200">
                          <a:solidFill>
                            <a:schemeClr val="tx1"/>
                          </a:solidFill>
                          <a:latin typeface="Arial" panose="020B0604020202020204" pitchFamily="34" charset="0"/>
                          <a:cs typeface="Arial" panose="020B0604020202020204" pitchFamily="34" charset="0"/>
                        </a:rPr>
                        <a:t>1 x 10GBASE-T</a:t>
                      </a:r>
                      <a:br>
                        <a:rPr lang="en-US" altLang="zh-TW" sz="1200">
                          <a:solidFill>
                            <a:srgbClr val="000000"/>
                          </a:solidFill>
                          <a:latin typeface="Arial" panose="020B0604020202020204" pitchFamily="34" charset="0"/>
                          <a:cs typeface="Arial" panose="020B0604020202020204" pitchFamily="34" charset="0"/>
                        </a:rPr>
                      </a:br>
                      <a:r>
                        <a:rPr lang="en-US" altLang="zh-TW" sz="1200">
                          <a:solidFill>
                            <a:schemeClr val="tx1"/>
                          </a:solidFill>
                          <a:latin typeface="Arial" panose="020B0604020202020204" pitchFamily="34" charset="0"/>
                          <a:cs typeface="Arial" panose="020B0604020202020204" pitchFamily="34" charset="0"/>
                        </a:rPr>
                        <a:t>2 x </a:t>
                      </a:r>
                      <a:r>
                        <a:rPr lang="fr-FR" altLang="zh-TW" sz="1200">
                          <a:solidFill>
                            <a:schemeClr val="tx1"/>
                          </a:solidFill>
                          <a:latin typeface="Arial" panose="020B0604020202020204" pitchFamily="34" charset="0"/>
                          <a:cs typeface="Arial" panose="020B0604020202020204" pitchFamily="34" charset="0"/>
                        </a:rPr>
                        <a:t>2.5 Gigabit Ethernet Port (2.5G/1G/100M)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fr-FR" altLang="zh-TW" sz="1200">
                          <a:solidFill>
                            <a:schemeClr val="tx1"/>
                          </a:solidFill>
                          <a:latin typeface="Arial" panose="020B0604020202020204" pitchFamily="34" charset="0"/>
                          <a:cs typeface="Arial" panose="020B0604020202020204" pitchFamily="34" charset="0"/>
                          <a:sym typeface="+mn-lt"/>
                        </a:rPr>
                        <a:t>4 x 2.5 Gigabit Ethernet Port (2.5G/1G/100M)</a:t>
                      </a:r>
                      <a:endParaRPr kumimoji="1" lang="zh-TW" altLang="en-US" sz="1200">
                        <a:solidFill>
                          <a:schemeClr val="tx1"/>
                        </a:solidFill>
                        <a:latin typeface="Arial" panose="020B0604020202020204" pitchFamily="34" charset="0"/>
                        <a:cs typeface="Arial" panose="020B0604020202020204" pitchFamily="34" charset="0"/>
                        <a:sym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lvl="0" indent="0" algn="ctr">
                        <a:lnSpc>
                          <a:spcPct val="100000"/>
                        </a:lnSpc>
                        <a:spcBef>
                          <a:spcPts val="0"/>
                        </a:spcBef>
                        <a:spcAft>
                          <a:spcPts val="0"/>
                        </a:spcAft>
                        <a:buNone/>
                      </a:pPr>
                      <a:r>
                        <a:rPr lang="fr-FR" sz="1200" b="0" i="0" u="none" strike="noStrike" baseline="0" noProof="0">
                          <a:solidFill>
                            <a:srgbClr val="000000"/>
                          </a:solidFill>
                          <a:latin typeface="Arial" panose="020B0604020202020204" pitchFamily="34" charset="0"/>
                          <a:cs typeface="Arial" panose="020B0604020202020204" pitchFamily="34" charset="0"/>
                        </a:rPr>
                        <a:t>2 x 2.5GbE (2.5G/1G/100M)</a:t>
                      </a:r>
                      <a:endParaRPr kumimoji="1" lang="zh-TW" altLang="en-US" sz="1200">
                        <a:latin typeface="Arial" panose="020B0604020202020204" pitchFamily="34" charset="0"/>
                        <a:cs typeface="Arial" panose="020B0604020202020204" pitchFamily="34" charset="0"/>
                        <a:sym typeface="+mn-lt"/>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85000"/>
                      </a:schemeClr>
                    </a:solidFill>
                  </a:tcPr>
                </a:tc>
                <a:extLst>
                  <a:ext uri="{0D108BD9-81ED-4DB2-BD59-A6C34878D82A}">
                    <a16:rowId xmlns:a16="http://schemas.microsoft.com/office/drawing/2014/main" val="2822426106"/>
                  </a:ext>
                </a:extLst>
              </a:tr>
              <a:tr h="4704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i="0" kern="1200">
                          <a:solidFill>
                            <a:schemeClr val="dk1"/>
                          </a:solidFill>
                          <a:effectLst/>
                          <a:latin typeface="Arial" panose="020B0604020202020204" pitchFamily="34" charset="0"/>
                          <a:ea typeface="+mn-ea"/>
                          <a:cs typeface="Arial" panose="020B0604020202020204" pitchFamily="34" charset="0"/>
                        </a:rPr>
                        <a:t>PCIe Slot</a:t>
                      </a:r>
                      <a:endParaRPr lang="zh-TW" altLang="en-US" sz="1100" b="1">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nl-NL" altLang="zh-TW" sz="1200">
                          <a:solidFill>
                            <a:schemeClr val="tx1"/>
                          </a:solidFill>
                          <a:latin typeface="Arial" panose="020B0604020202020204" pitchFamily="34" charset="0"/>
                          <a:cs typeface="Arial" panose="020B0604020202020204" pitchFamily="34" charset="0"/>
                          <a:sym typeface="+mn-lt"/>
                        </a:rPr>
                        <a:t>2 x PCIe Gen3 x4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nl-NL" altLang="zh-TW" sz="1200">
                          <a:solidFill>
                            <a:schemeClr val="tx1"/>
                          </a:solidFill>
                          <a:latin typeface="Arial" panose="020B0604020202020204" pitchFamily="34" charset="0"/>
                          <a:cs typeface="Arial" panose="020B0604020202020204" pitchFamily="34" charset="0"/>
                          <a:sym typeface="+mn-lt"/>
                        </a:rPr>
                        <a:t>2 x PCIe Gen3 x8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0" lvl="0" indent="0" algn="ctr">
                        <a:lnSpc>
                          <a:spcPct val="100000"/>
                        </a:lnSpc>
                        <a:spcBef>
                          <a:spcPts val="0"/>
                        </a:spcBef>
                        <a:spcAft>
                          <a:spcPts val="0"/>
                        </a:spcAft>
                        <a:buNone/>
                      </a:pPr>
                      <a:r>
                        <a:rPr lang="nl-NL" sz="1200" b="0" i="0" u="none" strike="noStrike" baseline="0" noProof="0">
                          <a:solidFill>
                            <a:srgbClr val="000000"/>
                          </a:solidFill>
                          <a:latin typeface="Arial" panose="020B0604020202020204" pitchFamily="34" charset="0"/>
                          <a:cs typeface="Arial" panose="020B0604020202020204" pitchFamily="34" charset="0"/>
                        </a:rPr>
                        <a:t>2 x PCIe Gen3 x4</a:t>
                      </a:r>
                      <a:endParaRPr kumimoji="1" lang="zh-TW" altLang="en-US" sz="1200">
                        <a:latin typeface="Arial" panose="020B0604020202020204" pitchFamily="34" charset="0"/>
                        <a:cs typeface="Arial" panose="020B0604020202020204" pitchFamily="34" charset="0"/>
                        <a:sym typeface="+mn-lt"/>
                      </a:endParaRP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65000"/>
                      </a:schemeClr>
                    </a:solidFill>
                  </a:tcPr>
                </a:tc>
                <a:extLst>
                  <a:ext uri="{0D108BD9-81ED-4DB2-BD59-A6C34878D82A}">
                    <a16:rowId xmlns:a16="http://schemas.microsoft.com/office/drawing/2014/main" val="4122183175"/>
                  </a:ext>
                </a:extLst>
              </a:tr>
              <a:tr h="49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ea typeface="微軟正黑體"/>
                          <a:cs typeface="Arial" panose="020B0604020202020204" pitchFamily="34" charset="0"/>
                        </a:rPr>
                        <a:t>M.2</a:t>
                      </a:r>
                      <a:endParaRPr lang="zh-TW" altLang="en-US" sz="1400" b="1">
                        <a:solidFill>
                          <a:schemeClr val="tx1"/>
                        </a:solidFill>
                        <a:latin typeface="Arial" panose="020B0604020202020204" pitchFamily="34" charset="0"/>
                        <a:ea typeface="微軟正黑體"/>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panose="020B0604020202020204" pitchFamily="34" charset="0"/>
                        <a:buNone/>
                      </a:pPr>
                      <a:r>
                        <a:rPr lang="nl-NL" altLang="zh-TW" sz="1200">
                          <a:solidFill>
                            <a:schemeClr val="tx1"/>
                          </a:solidFill>
                          <a:latin typeface="Arial" panose="020B0604020202020204" pitchFamily="34" charset="0"/>
                          <a:cs typeface="Arial" panose="020B0604020202020204" pitchFamily="34" charset="0"/>
                        </a:rPr>
                        <a:t>2 x M.2 2280 </a:t>
                      </a:r>
                      <a:r>
                        <a:rPr lang="nl-NL" altLang="zh-TW" sz="1200" err="1">
                          <a:solidFill>
                            <a:schemeClr val="tx1"/>
                          </a:solidFill>
                          <a:latin typeface="Arial" panose="020B0604020202020204" pitchFamily="34" charset="0"/>
                          <a:cs typeface="Arial" panose="020B0604020202020204" pitchFamily="34" charset="0"/>
                        </a:rPr>
                        <a:t>PCIe</a:t>
                      </a:r>
                      <a:r>
                        <a:rPr lang="nl-NL" altLang="zh-TW" sz="1200">
                          <a:solidFill>
                            <a:schemeClr val="tx1"/>
                          </a:solidFill>
                          <a:latin typeface="Arial" panose="020B0604020202020204" pitchFamily="34" charset="0"/>
                          <a:cs typeface="Arial" panose="020B0604020202020204" pitchFamily="34" charset="0"/>
                        </a:rPr>
                        <a:t> Gen 3 x4 </a:t>
                      </a:r>
                      <a:endParaRPr lang="zh-TW" alt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da-DK" altLang="zh-TW" sz="1200" b="0" i="0" kern="1200">
                          <a:solidFill>
                            <a:schemeClr val="tx1"/>
                          </a:solidFill>
                          <a:effectLst/>
                          <a:latin typeface="Arial" panose="020B0604020202020204" pitchFamily="34" charset="0"/>
                          <a:ea typeface="+mn-ea"/>
                          <a:cs typeface="Arial" panose="020B0604020202020204" pitchFamily="34" charset="0"/>
                        </a:rPr>
                        <a:t>2 x M.2 22110/2280 </a:t>
                      </a:r>
                      <a:endParaRPr lang="zh-TW" altLang="en-US" sz="1200">
                        <a:solidFill>
                          <a:schemeClr val="tx1"/>
                        </a:solidFill>
                        <a:latin typeface="Arial" panose="020B0604020202020204" pitchFamily="34" charset="0"/>
                        <a:cs typeface="Arial" panose="020B0604020202020204" pitchFamily="34" charset="0"/>
                      </a:endParaRPr>
                    </a:p>
                    <a:p>
                      <a:pPr lvl="0" algn="ctr">
                        <a:buNone/>
                      </a:pPr>
                      <a:r>
                        <a:rPr lang="da-DK" altLang="zh-TW" sz="1200" b="0" i="0" kern="1200" err="1">
                          <a:solidFill>
                            <a:schemeClr val="tx1"/>
                          </a:solidFill>
                          <a:effectLst/>
                          <a:latin typeface="Arial" panose="020B0604020202020204" pitchFamily="34" charset="0"/>
                          <a:ea typeface="+mn-ea"/>
                          <a:cs typeface="Arial" panose="020B0604020202020204" pitchFamily="34" charset="0"/>
                        </a:rPr>
                        <a:t>NVMe</a:t>
                      </a:r>
                      <a:r>
                        <a:rPr lang="da-DK" altLang="zh-TW" sz="1200" b="0" i="0" kern="1200">
                          <a:solidFill>
                            <a:schemeClr val="tx1"/>
                          </a:solidFill>
                          <a:effectLst/>
                          <a:latin typeface="Arial" panose="020B0604020202020204" pitchFamily="34" charset="0"/>
                          <a:ea typeface="+mn-ea"/>
                          <a:cs typeface="Arial" panose="020B0604020202020204" pitchFamily="34" charset="0"/>
                        </a:rPr>
                        <a:t> </a:t>
                      </a:r>
                      <a:r>
                        <a:rPr lang="da-DK" altLang="zh-TW" sz="1200" b="0" i="0" kern="1200" err="1">
                          <a:solidFill>
                            <a:schemeClr val="tx1"/>
                          </a:solidFill>
                          <a:effectLst/>
                          <a:latin typeface="Arial" panose="020B0604020202020204" pitchFamily="34" charset="0"/>
                          <a:ea typeface="+mn-ea"/>
                          <a:cs typeface="Arial" panose="020B0604020202020204" pitchFamily="34" charset="0"/>
                        </a:rPr>
                        <a:t>PCIe</a:t>
                      </a:r>
                      <a:r>
                        <a:rPr lang="da-DK" altLang="zh-TW" sz="1200" b="0" i="0" kern="1200">
                          <a:solidFill>
                            <a:schemeClr val="tx1"/>
                          </a:solidFill>
                          <a:effectLst/>
                          <a:latin typeface="Arial" panose="020B0604020202020204" pitchFamily="34" charset="0"/>
                          <a:ea typeface="+mn-ea"/>
                          <a:cs typeface="Arial" panose="020B0604020202020204" pitchFamily="34" charset="0"/>
                        </a:rPr>
                        <a:t> Gen3 x4</a:t>
                      </a:r>
                      <a:endParaRPr lang="zh-TW" alt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lvl="0" indent="0" algn="ctr">
                        <a:lnSpc>
                          <a:spcPct val="100000"/>
                        </a:lnSpc>
                        <a:buNone/>
                      </a:pPr>
                      <a:r>
                        <a:rPr lang="da-DK" sz="1200" b="0" i="0" u="none" strike="noStrike" kern="1200" baseline="0" noProof="0">
                          <a:solidFill>
                            <a:srgbClr val="000000"/>
                          </a:solidFill>
                          <a:effectLst/>
                          <a:latin typeface="Arial" panose="020B0604020202020204" pitchFamily="34" charset="0"/>
                          <a:cs typeface="Arial" panose="020B0604020202020204" pitchFamily="34" charset="0"/>
                        </a:rPr>
                        <a:t>2 x M.2 2280 PCIe Gen3 x1</a:t>
                      </a:r>
                    </a:p>
                  </a:txBody>
                  <a:tcPr anchor="ctr">
                    <a:lnL w="12700">
                      <a:solidFill>
                        <a:schemeClr val="bg1"/>
                      </a:solidFill>
                    </a:lnL>
                    <a:lnR w="12700">
                      <a:solidFill>
                        <a:schemeClr val="bg1"/>
                      </a:solidFill>
                    </a:lnR>
                    <a:lnT w="0">
                      <a:noFill/>
                    </a:lnT>
                    <a:lnB w="0">
                      <a:noFill/>
                    </a:lnB>
                    <a:lnTlToBr w="0">
                      <a:noFill/>
                    </a:lnTlToBr>
                    <a:lnBlToTr w="0">
                      <a:noFill/>
                    </a:lnBlToTr>
                    <a:solidFill>
                      <a:schemeClr val="bg1">
                        <a:lumMod val="85000"/>
                      </a:schemeClr>
                    </a:solidFill>
                  </a:tcPr>
                </a:tc>
                <a:extLst>
                  <a:ext uri="{0D108BD9-81ED-4DB2-BD59-A6C34878D82A}">
                    <a16:rowId xmlns:a16="http://schemas.microsoft.com/office/drawing/2014/main" val="2970437205"/>
                  </a:ext>
                </a:extLst>
              </a:tr>
              <a:tr h="427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a:solidFill>
                            <a:schemeClr val="tx1"/>
                          </a:solidFill>
                          <a:latin typeface="Arial" panose="020B0604020202020204" pitchFamily="34" charset="0"/>
                          <a:ea typeface="微軟正黑體"/>
                          <a:cs typeface="Arial" panose="020B0604020202020204" pitchFamily="34" charset="0"/>
                        </a:rPr>
                        <a:t>I/O</a:t>
                      </a:r>
                      <a:endParaRPr lang="zh-TW" altLang="en-US" sz="1400" b="1">
                        <a:solidFill>
                          <a:schemeClr val="tx1"/>
                        </a:solidFill>
                        <a:latin typeface="Arial" panose="020B0604020202020204" pitchFamily="34" charset="0"/>
                        <a:ea typeface="微軟正黑體"/>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200" kern="1200">
                          <a:solidFill>
                            <a:schemeClr val="tx1"/>
                          </a:solidFill>
                          <a:latin typeface="Arial" panose="020B0604020202020204" pitchFamily="34" charset="0"/>
                          <a:ea typeface="+mn-ea"/>
                          <a:cs typeface="Arial" panose="020B0604020202020204" pitchFamily="34" charset="0"/>
                        </a:rPr>
                        <a:t>1 x USB 2.0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200" kern="1200">
                          <a:solidFill>
                            <a:schemeClr val="tx1"/>
                          </a:solidFill>
                          <a:latin typeface="Arial" panose="020B0604020202020204" pitchFamily="34" charset="0"/>
                          <a:ea typeface="+mn-ea"/>
                          <a:cs typeface="Arial" panose="020B0604020202020204" pitchFamily="34" charset="0"/>
                        </a:rPr>
                        <a:t>3 x USB 3.2 Gen 1 </a:t>
                      </a:r>
                    </a:p>
                  </a:txBody>
                  <a:tcPr marL="46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200" kern="1200">
                          <a:solidFill>
                            <a:schemeClr val="tx1"/>
                          </a:solidFill>
                          <a:latin typeface="Arial" panose="020B0604020202020204" pitchFamily="34" charset="0"/>
                          <a:ea typeface="+mn-ea"/>
                          <a:cs typeface="Arial" panose="020B0604020202020204" pitchFamily="34" charset="0"/>
                        </a:rPr>
                        <a:t>USB 3.2 Gen 1</a:t>
                      </a:r>
                    </a:p>
                  </a:txBody>
                  <a:tcPr marL="72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6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200" kern="1200" noProof="0">
                          <a:solidFill>
                            <a:schemeClr val="tx1"/>
                          </a:solidFill>
                          <a:latin typeface="Arial" panose="020B0604020202020204" pitchFamily="34" charset="0"/>
                          <a:ea typeface="+mn-ea"/>
                          <a:cs typeface="Arial" panose="020B0604020202020204" pitchFamily="34" charset="0"/>
                        </a:rPr>
                        <a:t>3 x USB 3.2 Gen 2 Type-A</a:t>
                      </a:r>
                      <a:endParaRPr kumimoji="1" lang="zh-TW" altLang="en-US" sz="1200" kern="1200" noProof="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200" kern="1200" noProof="0">
                          <a:solidFill>
                            <a:schemeClr val="tx1"/>
                          </a:solidFill>
                          <a:latin typeface="Arial" panose="020B0604020202020204" pitchFamily="34" charset="0"/>
                          <a:ea typeface="+mn-ea"/>
                          <a:cs typeface="Arial" panose="020B0604020202020204" pitchFamily="34" charset="0"/>
                        </a:rPr>
                        <a:t>1 x USB 3.2 Geb 1 Type-C</a:t>
                      </a:r>
                    </a:p>
                  </a:txBody>
                  <a:tcPr marL="468000" anchor="ctr">
                    <a:lnL w="12700">
                      <a:solidFill>
                        <a:schemeClr val="bg1"/>
                      </a:solidFill>
                    </a:lnL>
                    <a:lnR w="12700">
                      <a:solidFill>
                        <a:schemeClr val="bg1"/>
                      </a:solidFill>
                    </a:lnR>
                    <a:lnT w="0">
                      <a:noFill/>
                    </a:lnT>
                    <a:lnB w="0">
                      <a:noFill/>
                    </a:lnB>
                    <a:lnTlToBr w="0">
                      <a:noFill/>
                    </a:lnTlToBr>
                    <a:lnBlToTr w="0">
                      <a:noFill/>
                    </a:lnBlToTr>
                    <a:solidFill>
                      <a:schemeClr val="bg1">
                        <a:lumMod val="65000"/>
                      </a:schemeClr>
                    </a:solidFill>
                  </a:tcPr>
                </a:tc>
                <a:extLst>
                  <a:ext uri="{0D108BD9-81ED-4DB2-BD59-A6C34878D82A}">
                    <a16:rowId xmlns:a16="http://schemas.microsoft.com/office/drawing/2014/main" val="2615834724"/>
                  </a:ext>
                </a:extLst>
              </a:tr>
            </a:tbl>
          </a:graphicData>
        </a:graphic>
      </p:graphicFrame>
      <p:sp>
        <p:nvSpPr>
          <p:cNvPr id="3" name="標題 1">
            <a:extLst>
              <a:ext uri="{FF2B5EF4-FFF2-40B4-BE49-F238E27FC236}">
                <a16:creationId xmlns:a16="http://schemas.microsoft.com/office/drawing/2014/main" id="{CCC99A21-8DCA-28AF-5BCD-4D2F3AB3ECB2}"/>
              </a:ext>
            </a:extLst>
          </p:cNvPr>
          <p:cNvSpPr txBox="1">
            <a:spLocks/>
          </p:cNvSpPr>
          <p:nvPr/>
        </p:nvSpPr>
        <p:spPr>
          <a:xfrm>
            <a:off x="656404" y="201088"/>
            <a:ext cx="10515600" cy="132556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600" b="1">
                <a:solidFill>
                  <a:srgbClr val="A7BDD1"/>
                </a:solidFill>
                <a:latin typeface="Arial" panose="020B0604020202020204" pitchFamily="34" charset="0"/>
                <a:ea typeface="+mn-ea"/>
                <a:cs typeface="Arial" panose="020B0604020202020204" pitchFamily="34" charset="0"/>
                <a:sym typeface="+mn-lt"/>
              </a:rPr>
              <a:t>Compared to the previous model</a:t>
            </a:r>
          </a:p>
        </p:txBody>
      </p:sp>
      <p:pic>
        <p:nvPicPr>
          <p:cNvPr id="4" name="圖片 4" descr="一張含有 黃色, 圖形, 字型, 標誌 的圖片&#10;&#10;自動產生的描述">
            <a:extLst>
              <a:ext uri="{FF2B5EF4-FFF2-40B4-BE49-F238E27FC236}">
                <a16:creationId xmlns:a16="http://schemas.microsoft.com/office/drawing/2014/main" id="{C2FE67AF-2732-A846-150F-4B819D909E95}"/>
              </a:ext>
            </a:extLst>
          </p:cNvPr>
          <p:cNvPicPr>
            <a:picLocks noChangeAspect="1"/>
          </p:cNvPicPr>
          <p:nvPr/>
        </p:nvPicPr>
        <p:blipFill>
          <a:blip r:embed="rId3"/>
          <a:stretch>
            <a:fillRect/>
          </a:stretch>
        </p:blipFill>
        <p:spPr>
          <a:xfrm>
            <a:off x="4862513" y="1215798"/>
            <a:ext cx="638175" cy="638175"/>
          </a:xfrm>
          <a:prstGeom prst="rect">
            <a:avLst/>
          </a:prstGeom>
        </p:spPr>
      </p:pic>
    </p:spTree>
    <p:extLst>
      <p:ext uri="{BB962C8B-B14F-4D97-AF65-F5344CB8AC3E}">
        <p14:creationId xmlns:p14="http://schemas.microsoft.com/office/powerpoint/2010/main" val="220579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CCC99A21-8DCA-28AF-5BCD-4D2F3AB3ECB2}"/>
              </a:ext>
            </a:extLst>
          </p:cNvPr>
          <p:cNvSpPr txBox="1">
            <a:spLocks/>
          </p:cNvSpPr>
          <p:nvPr/>
        </p:nvSpPr>
        <p:spPr>
          <a:xfrm>
            <a:off x="-1399529" y="2970871"/>
            <a:ext cx="10515600" cy="13255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600" b="1">
                <a:solidFill>
                  <a:srgbClr val="A7BDD1"/>
                </a:solidFill>
                <a:latin typeface="Arial"/>
                <a:ea typeface="新細明體"/>
                <a:cs typeface="Arial"/>
                <a:sym typeface="+mn-lt"/>
              </a:rPr>
              <a:t>Live Demo</a:t>
            </a:r>
            <a:endParaRPr lang="en-US" altLang="zh-TW" sz="4600" b="1">
              <a:solidFill>
                <a:srgbClr val="A7BDD1"/>
              </a:solidFill>
              <a:latin typeface="Arial" panose="020B0604020202020204" pitchFamily="34" charset="0"/>
              <a:ea typeface="+mn-ea"/>
              <a:cs typeface="Arial" panose="020B0604020202020204" pitchFamily="34" charset="0"/>
              <a:sym typeface="+mn-lt"/>
            </a:endParaRPr>
          </a:p>
        </p:txBody>
      </p:sp>
      <p:sp>
        <p:nvSpPr>
          <p:cNvPr id="2" name="矩形 1">
            <a:extLst>
              <a:ext uri="{FF2B5EF4-FFF2-40B4-BE49-F238E27FC236}">
                <a16:creationId xmlns:a16="http://schemas.microsoft.com/office/drawing/2014/main" id="{4EEDA643-D621-BBC8-C980-663990B79E5E}"/>
              </a:ext>
            </a:extLst>
          </p:cNvPr>
          <p:cNvSpPr/>
          <p:nvPr/>
        </p:nvSpPr>
        <p:spPr>
          <a:xfrm>
            <a:off x="9501003" y="0"/>
            <a:ext cx="2690996" cy="6857999"/>
          </a:xfrm>
          <a:prstGeom prst="rect">
            <a:avLst/>
          </a:prstGeom>
          <a:gradFill>
            <a:gsLst>
              <a:gs pos="0">
                <a:srgbClr val="331AE6"/>
              </a:gs>
              <a:gs pos="100000">
                <a:srgbClr val="331AE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sp>
        <p:nvSpPr>
          <p:cNvPr id="4" name="矩形 3">
            <a:extLst>
              <a:ext uri="{FF2B5EF4-FFF2-40B4-BE49-F238E27FC236}">
                <a16:creationId xmlns:a16="http://schemas.microsoft.com/office/drawing/2014/main" id="{BE56C8C1-32FB-A484-DFD3-B23212997999}"/>
              </a:ext>
            </a:extLst>
          </p:cNvPr>
          <p:cNvSpPr/>
          <p:nvPr/>
        </p:nvSpPr>
        <p:spPr>
          <a:xfrm>
            <a:off x="9455284" y="-1"/>
            <a:ext cx="45719" cy="6857999"/>
          </a:xfrm>
          <a:prstGeom prst="rect">
            <a:avLst/>
          </a:prstGeom>
          <a:solidFill>
            <a:srgbClr val="A7BDD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pic>
        <p:nvPicPr>
          <p:cNvPr id="5" name="圖片 4" descr="一張含有 電子產品, 電子裝置, 多媒體, 機器 的圖片&#10;&#10;自動產生的描述">
            <a:extLst>
              <a:ext uri="{FF2B5EF4-FFF2-40B4-BE49-F238E27FC236}">
                <a16:creationId xmlns:a16="http://schemas.microsoft.com/office/drawing/2014/main" id="{7A542FC9-8ECD-42EE-42EE-8CBCCF8294F5}"/>
              </a:ext>
            </a:extLst>
          </p:cNvPr>
          <p:cNvPicPr>
            <a:picLocks noChangeAspect="1"/>
          </p:cNvPicPr>
          <p:nvPr/>
        </p:nvPicPr>
        <p:blipFill rotWithShape="1">
          <a:blip r:embed="rId3">
            <a:extLst>
              <a:ext uri="{28A0092B-C50C-407E-A947-70E740481C1C}">
                <a14:useLocalDpi xmlns:a14="http://schemas.microsoft.com/office/drawing/2010/main" val="0"/>
              </a:ext>
            </a:extLst>
          </a:blip>
          <a:srcRect r="6913"/>
          <a:stretch/>
        </p:blipFill>
        <p:spPr>
          <a:xfrm>
            <a:off x="7788503" y="2121408"/>
            <a:ext cx="4403497" cy="3746000"/>
          </a:xfrm>
          <a:prstGeom prst="rect">
            <a:avLst/>
          </a:prstGeom>
          <a:effectLst>
            <a:outerShdw blurRad="76200" dir="18900000" sy="23000" kx="-1200000" algn="bl" rotWithShape="0">
              <a:prstClr val="black">
                <a:alpha val="20000"/>
              </a:prstClr>
            </a:outerShdw>
            <a:reflection blurRad="139700" stA="52000" endA="300" endPos="35000" dir="5400000" sy="-100000" algn="bl" rotWithShape="0"/>
          </a:effectLst>
        </p:spPr>
      </p:pic>
      <p:sp>
        <p:nvSpPr>
          <p:cNvPr id="7" name="文字方塊 6">
            <a:extLst>
              <a:ext uri="{FF2B5EF4-FFF2-40B4-BE49-F238E27FC236}">
                <a16:creationId xmlns:a16="http://schemas.microsoft.com/office/drawing/2014/main" id="{EE5F05CC-36D9-38D0-DCD1-BE890D912D3E}"/>
              </a:ext>
            </a:extLst>
          </p:cNvPr>
          <p:cNvSpPr txBox="1"/>
          <p:nvPr/>
        </p:nvSpPr>
        <p:spPr>
          <a:xfrm>
            <a:off x="2281518" y="4040841"/>
            <a:ext cx="4468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rgbClr val="FFFFFF"/>
                </a:solidFill>
                <a:ea typeface="Microsoft JhengHei"/>
              </a:rPr>
              <a:t>Hardware introduction and RAM expansion</a:t>
            </a:r>
            <a:endParaRPr lang="zh-TW">
              <a:solidFill>
                <a:srgbClr val="FFFFFF"/>
              </a:solidFill>
              <a:ea typeface="Microsoft JhengHei"/>
              <a:cs typeface="Calibri"/>
            </a:endParaRPr>
          </a:p>
        </p:txBody>
      </p:sp>
    </p:spTree>
    <p:extLst>
      <p:ext uri="{BB962C8B-B14F-4D97-AF65-F5344CB8AC3E}">
        <p14:creationId xmlns:p14="http://schemas.microsoft.com/office/powerpoint/2010/main" val="392760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19B8BC24-A342-EF6F-287D-0E185BC64448}"/>
              </a:ext>
            </a:extLst>
          </p:cNvPr>
          <p:cNvSpPr txBox="1"/>
          <p:nvPr/>
        </p:nvSpPr>
        <p:spPr>
          <a:xfrm>
            <a:off x="5100034" y="4043811"/>
            <a:ext cx="6574664" cy="1477328"/>
          </a:xfrm>
          <a:prstGeom prst="rect">
            <a:avLst/>
          </a:prstGeom>
          <a:noFill/>
        </p:spPr>
        <p:txBody>
          <a:bodyPr wrap="square" lIns="91440" tIns="45720" rIns="91440" bIns="45720" rtlCol="0" anchor="t">
            <a:spAutoFit/>
          </a:bodyPr>
          <a:lstStyle/>
          <a:p>
            <a:r>
              <a:rPr lang="en-US" sz="3000" b="1" spc="300">
                <a:solidFill>
                  <a:srgbClr val="00FFCC"/>
                </a:solidFill>
                <a:latin typeface="微軟正黑體"/>
                <a:ea typeface="微軟正黑體"/>
                <a:cs typeface="+mn-lt"/>
              </a:rPr>
              <a:t>Boosted performance, flexible management, and higher security</a:t>
            </a:r>
            <a:endParaRPr lang="zh-TW" altLang="en-US"/>
          </a:p>
        </p:txBody>
      </p:sp>
    </p:spTree>
    <p:extLst>
      <p:ext uri="{BB962C8B-B14F-4D97-AF65-F5344CB8AC3E}">
        <p14:creationId xmlns:p14="http://schemas.microsoft.com/office/powerpoint/2010/main" val="401572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C858BB6F-8118-EE4A-91F3-61D3B4CB8EE1}"/>
              </a:ext>
            </a:extLst>
          </p:cNvPr>
          <p:cNvSpPr txBox="1"/>
          <p:nvPr/>
        </p:nvSpPr>
        <p:spPr>
          <a:xfrm>
            <a:off x="563955" y="1340599"/>
            <a:ext cx="11310281" cy="1000274"/>
          </a:xfrm>
          <a:prstGeom prst="rect">
            <a:avLst/>
          </a:prstGeom>
          <a:noFill/>
        </p:spPr>
        <p:txBody>
          <a:bodyPr wrap="square" lIns="91440" tIns="45720" rIns="91440" bIns="45720" rtlCol="0" anchor="t">
            <a:spAutoFit/>
          </a:bodyPr>
          <a:lstStyle/>
          <a:p>
            <a:r>
              <a:rPr lang="en-US" sz="1850">
                <a:solidFill>
                  <a:schemeClr val="bg1"/>
                </a:solidFill>
                <a:ea typeface="Microsoft JhengHei UI"/>
              </a:rPr>
              <a:t>A SMB 3 client automatically establishes multiple connections to the SMB server for a single SMB session. The connection also provides bandwidth aggregation and network fault tolerance.</a:t>
            </a:r>
            <a:endParaRPr lang="zh-TW">
              <a:solidFill>
                <a:schemeClr val="bg1"/>
              </a:solidFill>
              <a:ea typeface="Microsoft JhengHei UI"/>
            </a:endParaRPr>
          </a:p>
          <a:p>
            <a:r>
              <a:rPr lang="en-US" sz="1100">
                <a:solidFill>
                  <a:schemeClr val="bg1"/>
                </a:solidFill>
              </a:rPr>
              <a:t>Requirement: Both NAS and Client device support SMB 3.0 protocol. NAS: QTS 5.1.0 (or later), </a:t>
            </a:r>
            <a:r>
              <a:rPr lang="en-US" sz="1100" err="1">
                <a:solidFill>
                  <a:schemeClr val="bg1"/>
                </a:solidFill>
              </a:rPr>
              <a:t>QuTS</a:t>
            </a:r>
            <a:r>
              <a:rPr lang="en-US" sz="1100">
                <a:solidFill>
                  <a:schemeClr val="bg1"/>
                </a:solidFill>
              </a:rPr>
              <a:t> hero h5.1.0 (or later). Clients: Windows Server 2012 (or later), macOS Big Sur 11.3.1 (or later)</a:t>
            </a:r>
            <a:endParaRPr lang="en-TW" sz="1100">
              <a:solidFill>
                <a:schemeClr val="bg1"/>
              </a:solidFill>
            </a:endParaRPr>
          </a:p>
        </p:txBody>
      </p:sp>
      <p:sp>
        <p:nvSpPr>
          <p:cNvPr id="13" name="文字方塊 12">
            <a:extLst>
              <a:ext uri="{FF2B5EF4-FFF2-40B4-BE49-F238E27FC236}">
                <a16:creationId xmlns:a16="http://schemas.microsoft.com/office/drawing/2014/main" id="{38521A79-6889-975D-3DD2-438FF77B1CF7}"/>
              </a:ext>
            </a:extLst>
          </p:cNvPr>
          <p:cNvSpPr txBox="1"/>
          <p:nvPr/>
        </p:nvSpPr>
        <p:spPr>
          <a:xfrm>
            <a:off x="1798996"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Without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sp>
        <p:nvSpPr>
          <p:cNvPr id="14" name="文字方塊 13">
            <a:extLst>
              <a:ext uri="{FF2B5EF4-FFF2-40B4-BE49-F238E27FC236}">
                <a16:creationId xmlns:a16="http://schemas.microsoft.com/office/drawing/2014/main" id="{BE5C7F2D-C4C7-3240-677F-52C6AB79FE3F}"/>
              </a:ext>
            </a:extLst>
          </p:cNvPr>
          <p:cNvSpPr txBox="1"/>
          <p:nvPr/>
        </p:nvSpPr>
        <p:spPr>
          <a:xfrm>
            <a:off x="7908298"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pic>
        <p:nvPicPr>
          <p:cNvPr id="19" name="圖形 18">
            <a:extLst>
              <a:ext uri="{FF2B5EF4-FFF2-40B4-BE49-F238E27FC236}">
                <a16:creationId xmlns:a16="http://schemas.microsoft.com/office/drawing/2014/main" id="{5894EFB4-1806-CCB9-2E48-DB1A33038C2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558"/>
          <a:stretch/>
        </p:blipFill>
        <p:spPr>
          <a:xfrm>
            <a:off x="525768" y="3252211"/>
            <a:ext cx="5030021" cy="3149975"/>
          </a:xfrm>
          <a:prstGeom prst="rect">
            <a:avLst/>
          </a:prstGeom>
        </p:spPr>
      </p:pic>
      <p:sp>
        <p:nvSpPr>
          <p:cNvPr id="20" name="文字方塊 19">
            <a:extLst>
              <a:ext uri="{FF2B5EF4-FFF2-40B4-BE49-F238E27FC236}">
                <a16:creationId xmlns:a16="http://schemas.microsoft.com/office/drawing/2014/main" id="{86DB801F-3BBD-C8D7-2BA0-3A37FEF8F1A5}"/>
              </a:ext>
            </a:extLst>
          </p:cNvPr>
          <p:cNvSpPr txBox="1"/>
          <p:nvPr/>
        </p:nvSpPr>
        <p:spPr>
          <a:xfrm>
            <a:off x="10667869" y="4452029"/>
            <a:ext cx="960929" cy="276999"/>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Faster!</a:t>
            </a:r>
            <a:endParaRPr lang="zh-TW" altLang="en-US" sz="1200"/>
          </a:p>
        </p:txBody>
      </p:sp>
      <p:sp>
        <p:nvSpPr>
          <p:cNvPr id="21" name="文字方塊 20">
            <a:extLst>
              <a:ext uri="{FF2B5EF4-FFF2-40B4-BE49-F238E27FC236}">
                <a16:creationId xmlns:a16="http://schemas.microsoft.com/office/drawing/2014/main" id="{6F7E5802-2724-5C8D-0A32-5BFC5AEFFD58}"/>
              </a:ext>
            </a:extLst>
          </p:cNvPr>
          <p:cNvSpPr txBox="1"/>
          <p:nvPr/>
        </p:nvSpPr>
        <p:spPr>
          <a:xfrm>
            <a:off x="10704003" y="5886733"/>
            <a:ext cx="1640250" cy="461665"/>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Network fault tolerance!</a:t>
            </a:r>
            <a:endParaRPr lang="zh-TW" altLang="en-US" sz="1200"/>
          </a:p>
        </p:txBody>
      </p:sp>
      <p:pic>
        <p:nvPicPr>
          <p:cNvPr id="24" name="圖形 23">
            <a:extLst>
              <a:ext uri="{FF2B5EF4-FFF2-40B4-BE49-F238E27FC236}">
                <a16:creationId xmlns:a16="http://schemas.microsoft.com/office/drawing/2014/main" id="{8ECC0A52-AA27-B319-0E7B-340218FB288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3413" r="-855"/>
          <a:stretch/>
        </p:blipFill>
        <p:spPr>
          <a:xfrm>
            <a:off x="6077283" y="3252210"/>
            <a:ext cx="5030021" cy="3149975"/>
          </a:xfrm>
          <a:prstGeom prst="rect">
            <a:avLst/>
          </a:prstGeom>
        </p:spPr>
      </p:pic>
      <p:sp>
        <p:nvSpPr>
          <p:cNvPr id="2" name="標題 1">
            <a:extLst>
              <a:ext uri="{FF2B5EF4-FFF2-40B4-BE49-F238E27FC236}">
                <a16:creationId xmlns:a16="http://schemas.microsoft.com/office/drawing/2014/main" id="{75D60AD6-E05A-416E-0469-754EB18DCB46}"/>
              </a:ext>
            </a:extLst>
          </p:cNvPr>
          <p:cNvSpPr>
            <a:spLocks noGrp="1"/>
          </p:cNvSpPr>
          <p:nvPr>
            <p:ph type="title" idx="4294967295"/>
          </p:nvPr>
        </p:nvSpPr>
        <p:spPr>
          <a:xfrm>
            <a:off x="0" y="0"/>
            <a:ext cx="12192000" cy="1292225"/>
          </a:xfrm>
        </p:spPr>
        <p:txBody>
          <a:bodyPr/>
          <a:lstStyle/>
          <a:p>
            <a:pPr algn="ctr"/>
            <a:r>
              <a:rPr lang="en-US" altLang="zh-TW" b="1">
                <a:solidFill>
                  <a:srgbClr val="D1DDE7"/>
                </a:solidFill>
                <a:latin typeface="Arial" panose="020B0604020202020204" pitchFamily="34" charset="0"/>
                <a:cs typeface="Arial" panose="020B0604020202020204" pitchFamily="34" charset="0"/>
              </a:rPr>
              <a:t>SMB Multichannel for doubled speed</a:t>
            </a:r>
            <a:endParaRPr lang="zh-TW" altLang="en-US" b="1">
              <a:solidFill>
                <a:srgbClr val="D1DDE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62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370114" y="373968"/>
            <a:ext cx="11451771" cy="1325563"/>
          </a:xfrm>
        </p:spPr>
        <p:txBody>
          <a:bodyPr>
            <a:normAutofit/>
          </a:bodyPr>
          <a:lstStyle/>
          <a:p>
            <a:r>
              <a:rPr lang="en-US" altLang="zh-TW" sz="4000" b="1">
                <a:ea typeface="微軟正黑體"/>
                <a:cs typeface="Arial"/>
                <a:sym typeface="Arial" panose="020B0604020202020204" pitchFamily="34" charset="0"/>
              </a:rPr>
              <a:t>Built in 10GBASE-T and dual 2.5 GbE ports bring essential performance out of the box</a:t>
            </a:r>
            <a:endParaRPr lang="zh-TW">
              <a:cs typeface="Arial" panose="020B0604020202020204"/>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284825" y="2055935"/>
            <a:ext cx="4356505"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ea typeface="微軟正黑體"/>
                <a:cs typeface="+mn-ea"/>
                <a:sym typeface="+mn-lt"/>
              </a:rPr>
              <a:t>2 x 2.5GbE Windows </a:t>
            </a:r>
          </a:p>
          <a:p>
            <a:pPr algn="ctr"/>
            <a:r>
              <a:rPr lang="en-US" altLang="zh-TW" sz="2200" b="1">
                <a:ea typeface="微軟正黑體"/>
                <a:cs typeface="+mn-ea"/>
                <a:sym typeface="+mn-lt"/>
              </a:rPr>
              <a:t>File Transfer</a:t>
            </a:r>
            <a:endParaRPr lang="zh-TW" altLang="en-US" sz="2200" b="1">
              <a:ea typeface="微軟正黑體"/>
              <a:cs typeface="+mn-ea"/>
              <a:sym typeface="+mn-lt"/>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2178047" y="3271643"/>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ea typeface="微軟正黑體"/>
                <a:cs typeface="+mn-ea"/>
                <a:sym typeface="+mn-lt"/>
              </a:rPr>
              <a:t>586 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lang="zh-TW" altLang="en-US" sz="1400" b="1" i="0" u="none" strike="noStrike" kern="0" cap="none" spc="0" normalizeH="0" baseline="0" noProof="0">
              <a:ln>
                <a:noFill/>
              </a:ln>
              <a:solidFill>
                <a:srgbClr val="C00000"/>
              </a:solidFill>
              <a:effectLst/>
              <a:uLnTx/>
              <a:uFillTx/>
              <a:ea typeface="微軟正黑體"/>
              <a:cs typeface="+mn-ea"/>
            </a:endParaRPr>
          </a:p>
        </p:txBody>
      </p:sp>
      <p:sp>
        <p:nvSpPr>
          <p:cNvPr id="9" name="矩形 8">
            <a:extLst>
              <a:ext uri="{FF2B5EF4-FFF2-40B4-BE49-F238E27FC236}">
                <a16:creationId xmlns:a16="http://schemas.microsoft.com/office/drawing/2014/main" id="{85C5F243-96A9-AFE2-EB64-B2B37D2DEF24}"/>
              </a:ext>
            </a:extLst>
          </p:cNvPr>
          <p:cNvSpPr/>
          <p:nvPr/>
        </p:nvSpPr>
        <p:spPr>
          <a:xfrm>
            <a:off x="4039479" y="3492578"/>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ea typeface="微軟正黑體"/>
                <a:cs typeface="+mn-ea"/>
                <a:sym typeface="+mn-lt"/>
              </a:rPr>
              <a:t>589 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2055935"/>
            <a:ext cx="4169283"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ea typeface="微軟正黑體"/>
                <a:cs typeface="+mn-ea"/>
                <a:sym typeface="+mn-lt"/>
              </a:rPr>
              <a:t>1 x 10GbE SMB </a:t>
            </a:r>
            <a:endParaRPr lang="en-US" altLang="zh-TW" sz="2200" b="1">
              <a:ea typeface="微軟正黑體"/>
              <a:cs typeface="+mn-ea"/>
            </a:endParaRPr>
          </a:p>
          <a:p>
            <a:pPr algn="ctr"/>
            <a:r>
              <a:rPr lang="en-US" altLang="zh-TW" sz="2200" b="1">
                <a:ea typeface="微軟正黑體"/>
                <a:cs typeface="+mn-ea"/>
              </a:rPr>
              <a:t>Sequential Throughput (1MB)</a:t>
            </a:r>
          </a:p>
        </p:txBody>
      </p:sp>
      <p:graphicFrame>
        <p:nvGraphicFramePr>
          <p:cNvPr id="11" name="圖表 10">
            <a:extLst>
              <a:ext uri="{FF2B5EF4-FFF2-40B4-BE49-F238E27FC236}">
                <a16:creationId xmlns:a16="http://schemas.microsoft.com/office/drawing/2014/main" id="{D8B56B0F-32A0-BC80-A035-741A716D22F6}"/>
              </a:ext>
            </a:extLst>
          </p:cNvPr>
          <p:cNvGraphicFramePr/>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6"/>
          </a:graphicData>
        </a:graphic>
      </p:graphicFrame>
      <p:sp>
        <p:nvSpPr>
          <p:cNvPr id="12" name="矩形 11">
            <a:extLst>
              <a:ext uri="{FF2B5EF4-FFF2-40B4-BE49-F238E27FC236}">
                <a16:creationId xmlns:a16="http://schemas.microsoft.com/office/drawing/2014/main" id="{8FEB39BF-1D13-3A86-C18F-2B8A744EC30B}"/>
              </a:ext>
            </a:extLst>
          </p:cNvPr>
          <p:cNvSpPr/>
          <p:nvPr/>
        </p:nvSpPr>
        <p:spPr>
          <a:xfrm>
            <a:off x="7650975" y="3366753"/>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ea typeface="微軟正黑體"/>
                <a:cs typeface="+mn-ea"/>
                <a:sym typeface="+mn-lt"/>
              </a:rPr>
              <a:t>1,181</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 MB/s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13" name="矩形 12">
            <a:extLst>
              <a:ext uri="{FF2B5EF4-FFF2-40B4-BE49-F238E27FC236}">
                <a16:creationId xmlns:a16="http://schemas.microsoft.com/office/drawing/2014/main" id="{18B670B8-0A38-8EB8-9847-7B87DD60943D}"/>
              </a:ext>
            </a:extLst>
          </p:cNvPr>
          <p:cNvSpPr/>
          <p:nvPr/>
        </p:nvSpPr>
        <p:spPr>
          <a:xfrm>
            <a:off x="9506342" y="2993532"/>
            <a:ext cx="1059906"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ea typeface="微軟正黑體"/>
                <a:cs typeface="+mn-ea"/>
                <a:sym typeface="+mn-lt"/>
              </a:rPr>
              <a:t>1,181MB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1133475" y="6048375"/>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800">
                <a:latin typeface="Arial"/>
                <a:ea typeface="ＭＳ Ｐゴシック"/>
                <a:cs typeface="Segoe UI"/>
              </a:rPr>
              <a:t>Test environment</a:t>
            </a:r>
            <a:r>
              <a:rPr lang="ja-JP" altLang="en-US" sz="800">
                <a:latin typeface="Arial"/>
                <a:ea typeface="ＭＳ Ｐゴシック"/>
                <a:cs typeface="Segoe UI"/>
              </a:rPr>
              <a:t>：</a:t>
            </a:r>
            <a:r>
              <a:rPr lang="zh-TW" sz="800">
                <a:ea typeface="微軟正黑體"/>
                <a:cs typeface="Arial"/>
              </a:rPr>
              <a:t>​</a:t>
            </a:r>
            <a:br>
              <a:rPr lang="zh-TW" sz="800">
                <a:cs typeface="Arial"/>
              </a:rPr>
            </a:br>
            <a:r>
              <a:rPr lang="en-US" altLang="zh-TW" sz="800">
                <a:ea typeface="微軟正黑體"/>
                <a:cs typeface="Segoe UI"/>
              </a:rPr>
              <a:t>NAS: TS-855X</a:t>
            </a:r>
            <a:br>
              <a:rPr lang="zh-TW" sz="800">
                <a:cs typeface="Arial"/>
              </a:rPr>
            </a:br>
            <a:r>
              <a:rPr lang="en-US" altLang="zh-TW" sz="800">
                <a:ea typeface="微軟正黑體"/>
                <a:cs typeface="Segoe UI"/>
              </a:rPr>
              <a:t>OS</a:t>
            </a:r>
            <a:r>
              <a:rPr lang="zh-TW" altLang="en-US" sz="800">
                <a:ea typeface="微軟正黑體"/>
                <a:cs typeface="Segoe UI"/>
              </a:rPr>
              <a:t>：</a:t>
            </a:r>
            <a:r>
              <a:rPr lang="en-US" altLang="zh-TW" sz="800">
                <a:ea typeface="微軟正黑體"/>
                <a:cs typeface="Segoe UI"/>
              </a:rPr>
              <a:t>QTS 5.0.1</a:t>
            </a:r>
            <a:br>
              <a:rPr lang="zh-TW" sz="800">
                <a:cs typeface="Arial"/>
              </a:rPr>
            </a:br>
            <a:r>
              <a:rPr lang="en-US" altLang="zh-TW" sz="800">
                <a:ea typeface="微軟正黑體"/>
                <a:cs typeface="Segoe UI"/>
              </a:rPr>
              <a:t>Volume type: RAID 5; 8 x Samsung 860 EVO 1TB </a:t>
            </a:r>
            <a:r>
              <a:rPr lang="zh-TW" sz="800">
                <a:ea typeface="微軟正黑體"/>
                <a:cs typeface="Arial"/>
              </a:rPr>
              <a:t>​</a:t>
            </a:r>
          </a:p>
          <a:p>
            <a:r>
              <a:rPr lang="en-US" altLang="zh-TW" sz="800">
                <a:ea typeface="微軟正黑體"/>
                <a:cs typeface="Segoe UI"/>
              </a:rPr>
              <a:t>Client PC: Windows Server 2016, Intel i7-6700 3.4GHz, 64GB RAM,</a:t>
            </a:r>
          </a:p>
          <a:p>
            <a:r>
              <a:rPr lang="en-US" sz="800" err="1">
                <a:latin typeface="Arial"/>
                <a:ea typeface="Microsoft JhengHei"/>
                <a:cs typeface="Segoe UI"/>
              </a:rPr>
              <a:t>IOmeter</a:t>
            </a:r>
            <a:r>
              <a:rPr lang="en-US" sz="800">
                <a:latin typeface="Arial"/>
                <a:ea typeface="Microsoft JhengHei"/>
                <a:cs typeface="Segoe UI"/>
              </a:rPr>
              <a:t> : RAM*4, 30-sec ramp up time, 3-min seq. run time, 1 worker, 32-outstanding</a:t>
            </a:r>
            <a:endParaRPr lang="en-US">
              <a:latin typeface="Arial"/>
            </a:endParaRPr>
          </a:p>
        </p:txBody>
      </p:sp>
      <p:pic>
        <p:nvPicPr>
          <p:cNvPr id="4" name="圖片 5">
            <a:extLst>
              <a:ext uri="{FF2B5EF4-FFF2-40B4-BE49-F238E27FC236}">
                <a16:creationId xmlns:a16="http://schemas.microsoft.com/office/drawing/2014/main" id="{005624E7-7BED-8B7D-F5F7-58B12C618C75}"/>
              </a:ext>
            </a:extLst>
          </p:cNvPr>
          <p:cNvPicPr>
            <a:picLocks noChangeAspect="1"/>
          </p:cNvPicPr>
          <p:nvPr/>
        </p:nvPicPr>
        <p:blipFill>
          <a:blip r:embed="rId7"/>
          <a:stretch>
            <a:fillRect/>
          </a:stretch>
        </p:blipFill>
        <p:spPr>
          <a:xfrm>
            <a:off x="4954210" y="5014988"/>
            <a:ext cx="2271486" cy="1424215"/>
          </a:xfrm>
          <a:prstGeom prst="rect">
            <a:avLst/>
          </a:prstGeom>
        </p:spPr>
      </p:pic>
    </p:spTree>
    <p:extLst>
      <p:ext uri="{BB962C8B-B14F-4D97-AF65-F5344CB8AC3E}">
        <p14:creationId xmlns:p14="http://schemas.microsoft.com/office/powerpoint/2010/main" val="19855331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23" name="圖表 22">
            <a:extLst>
              <a:ext uri="{FF2B5EF4-FFF2-40B4-BE49-F238E27FC236}">
                <a16:creationId xmlns:a16="http://schemas.microsoft.com/office/drawing/2014/main" id="{9AE52480-ED87-683D-2B8C-A50DB83EB8BC}"/>
              </a:ext>
            </a:extLst>
          </p:cNvPr>
          <p:cNvGraphicFramePr/>
          <p:nvPr>
            <p:extLst>
              <p:ext uri="{D42A27DB-BD31-4B8C-83A1-F6EECF244321}">
                <p14:modId xmlns:p14="http://schemas.microsoft.com/office/powerpoint/2010/main" val="628667387"/>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3"/>
          </a:graphicData>
        </a:graphic>
      </p:graphicFrame>
      <p:sp>
        <p:nvSpPr>
          <p:cNvPr id="24" name="矩形 23">
            <a:extLst>
              <a:ext uri="{FF2B5EF4-FFF2-40B4-BE49-F238E27FC236}">
                <a16:creationId xmlns:a16="http://schemas.microsoft.com/office/drawing/2014/main" id="{58913B7A-6883-C219-329E-9C9451126FD1}"/>
              </a:ext>
            </a:extLst>
          </p:cNvPr>
          <p:cNvSpPr/>
          <p:nvPr/>
        </p:nvSpPr>
        <p:spPr>
          <a:xfrm>
            <a:off x="7650975" y="3790480"/>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ea typeface="微軟正黑體"/>
                <a:cs typeface="+mn-ea"/>
                <a:sym typeface="+mn-lt"/>
              </a:rPr>
              <a:t>2,288</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 MB/s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25" name="矩形 24">
            <a:extLst>
              <a:ext uri="{FF2B5EF4-FFF2-40B4-BE49-F238E27FC236}">
                <a16:creationId xmlns:a16="http://schemas.microsoft.com/office/drawing/2014/main" id="{17C1A7C5-5E8C-C0B5-FD4B-46661C31081C}"/>
              </a:ext>
            </a:extLst>
          </p:cNvPr>
          <p:cNvSpPr/>
          <p:nvPr/>
        </p:nvSpPr>
        <p:spPr>
          <a:xfrm>
            <a:off x="9540414" y="3058974"/>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ea typeface="微軟正黑體"/>
                <a:cs typeface="+mn-ea"/>
                <a:sym typeface="+mn-lt"/>
              </a:rPr>
              <a:t>3,505 MB</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graphicFrame>
        <p:nvGraphicFramePr>
          <p:cNvPr id="26" name="圖表 25">
            <a:extLst>
              <a:ext uri="{FF2B5EF4-FFF2-40B4-BE49-F238E27FC236}">
                <a16:creationId xmlns:a16="http://schemas.microsoft.com/office/drawing/2014/main" id="{83C58C9B-3AE0-4707-89D2-1D50DF353952}"/>
              </a:ext>
            </a:extLst>
          </p:cNvPr>
          <p:cNvGraphicFramePr/>
          <p:nvPr>
            <p:extLst>
              <p:ext uri="{D42A27DB-BD31-4B8C-83A1-F6EECF244321}">
                <p14:modId xmlns:p14="http://schemas.microsoft.com/office/powerpoint/2010/main" val="2119972035"/>
              </p:ext>
            </p:extLst>
          </p:nvPr>
        </p:nvGraphicFramePr>
        <p:xfrm>
          <a:off x="685027" y="2852153"/>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27" name="矩形 26">
            <a:extLst>
              <a:ext uri="{FF2B5EF4-FFF2-40B4-BE49-F238E27FC236}">
                <a16:creationId xmlns:a16="http://schemas.microsoft.com/office/drawing/2014/main" id="{7D1AAAAC-2728-02E3-CF27-AB8905F61133}"/>
              </a:ext>
            </a:extLst>
          </p:cNvPr>
          <p:cNvSpPr/>
          <p:nvPr/>
        </p:nvSpPr>
        <p:spPr>
          <a:xfrm>
            <a:off x="1935975" y="3598519"/>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ea typeface="微軟正黑體"/>
                <a:cs typeface="+mn-ea"/>
                <a:sym typeface="+mn-lt"/>
              </a:rPr>
              <a:t>1,918</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 MB/s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28" name="矩形 27">
            <a:extLst>
              <a:ext uri="{FF2B5EF4-FFF2-40B4-BE49-F238E27FC236}">
                <a16:creationId xmlns:a16="http://schemas.microsoft.com/office/drawing/2014/main" id="{B743C8D8-8DBD-72D5-9AD8-92C8A7BACD8B}"/>
              </a:ext>
            </a:extLst>
          </p:cNvPr>
          <p:cNvSpPr/>
          <p:nvPr/>
        </p:nvSpPr>
        <p:spPr>
          <a:xfrm>
            <a:off x="3844611" y="2895594"/>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ea typeface="微軟正黑體"/>
                <a:cs typeface="+mn-ea"/>
                <a:sym typeface="+mn-lt"/>
              </a:rPr>
              <a:t>2,954</a:t>
            </a:r>
            <a:r>
              <a:rPr kumimoji="0" lang="en-US" altLang="zh-TW" sz="1400" b="1" i="0" u="none" strike="noStrike" kern="0" cap="none" spc="0" normalizeH="0" baseline="0" noProof="0">
                <a:ln>
                  <a:noFill/>
                </a:ln>
                <a:solidFill>
                  <a:srgbClr val="C00000"/>
                </a:solidFill>
                <a:effectLst/>
                <a:uLnTx/>
                <a:uFillTx/>
                <a:ea typeface="微軟正黑體"/>
                <a:cs typeface="+mn-ea"/>
                <a:sym typeface="+mn-lt"/>
              </a:rPr>
              <a:t> MB/s</a:t>
            </a:r>
            <a:endParaRPr kumimoji="0" lang="zh-TW" altLang="en-US" sz="1400" b="1" i="0" u="none" strike="noStrike" kern="0" cap="none" spc="0" normalizeH="0" baseline="0" noProof="0">
              <a:ln>
                <a:noFill/>
              </a:ln>
              <a:solidFill>
                <a:srgbClr val="C00000"/>
              </a:solidFill>
              <a:effectLst/>
              <a:uLnTx/>
              <a:uFillTx/>
              <a:ea typeface="微軟正黑體"/>
              <a:cs typeface="+mn-ea"/>
              <a:sym typeface="+mn-lt"/>
            </a:endParaRPr>
          </a:p>
        </p:txBody>
      </p:sp>
      <p:sp>
        <p:nvSpPr>
          <p:cNvPr id="309" name="Google Shape;309;p35"/>
          <p:cNvSpPr txBox="1">
            <a:spLocks noGrp="1"/>
          </p:cNvSpPr>
          <p:nvPr>
            <p:ph type="title"/>
          </p:nvPr>
        </p:nvSpPr>
        <p:spPr>
          <a:xfrm>
            <a:off x="370114" y="373968"/>
            <a:ext cx="11451771" cy="1325563"/>
          </a:xfrm>
        </p:spPr>
        <p:txBody>
          <a:bodyPr>
            <a:noAutofit/>
          </a:bodyPr>
          <a:lstStyle/>
          <a:p>
            <a:pPr algn="ctr"/>
            <a:r>
              <a:rPr lang="en-US" altLang="zh-TW" sz="4000" b="1">
                <a:ea typeface="微軟正黑體"/>
                <a:cs typeface="Arial" panose="020B0604020202020204"/>
              </a:rPr>
              <a:t>D</a:t>
            </a:r>
            <a:r>
              <a:rPr lang="zh-TW" altLang="en-US" sz="4000" b="1">
                <a:ea typeface="微軟正黑體"/>
                <a:cs typeface="Arial" panose="020B0604020202020204"/>
              </a:rPr>
              <a:t>ual PCIe Gen3</a:t>
            </a:r>
            <a:r>
              <a:rPr lang="en-US" altLang="zh-TW" sz="4000" b="1">
                <a:ea typeface="微軟正黑體"/>
                <a:cs typeface="Arial" panose="020B0604020202020204"/>
              </a:rPr>
              <a:t> </a:t>
            </a:r>
            <a:r>
              <a:rPr lang="zh-TW" altLang="en-US" sz="4000" b="1">
                <a:ea typeface="微軟正黑體"/>
                <a:cs typeface="Arial" panose="020B0604020202020204"/>
              </a:rPr>
              <a:t>slots </a:t>
            </a:r>
            <a:r>
              <a:rPr lang="en-US" altLang="zh-TW" sz="4000" b="1">
                <a:ea typeface="微軟正黑體"/>
                <a:cs typeface="Arial" panose="020B0604020202020204"/>
              </a:rPr>
              <a:t>for</a:t>
            </a:r>
            <a:br>
              <a:rPr lang="zh-TW" altLang="en-US" sz="4000" b="1">
                <a:ea typeface="微軟正黑體"/>
                <a:cs typeface="Arial" panose="020B0604020202020204"/>
              </a:rPr>
            </a:br>
            <a:r>
              <a:rPr lang="zh-TW" altLang="en-US" sz="4000" b="1">
                <a:ea typeface="微軟正黑體"/>
                <a:cs typeface="Arial" panose="020B0604020202020204"/>
              </a:rPr>
              <a:t>25GbE </a:t>
            </a:r>
            <a:r>
              <a:rPr lang="en-US" altLang="zh-TW" sz="4000" b="1">
                <a:ea typeface="微軟正黑體"/>
                <a:cs typeface="Arial" panose="020B0604020202020204"/>
              </a:rPr>
              <a:t>network </a:t>
            </a:r>
            <a:r>
              <a:rPr lang="zh-TW" altLang="en-US" sz="4000" b="1">
                <a:ea typeface="微軟正黑體"/>
                <a:cs typeface="Arial" panose="020B0604020202020204"/>
              </a:rPr>
              <a:t>expansion</a:t>
            </a: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284825" y="2055935"/>
            <a:ext cx="4356505" cy="110799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ea typeface="微軟正黑體"/>
                <a:cs typeface="Arial"/>
                <a:sym typeface="+mn-lt"/>
              </a:rPr>
              <a:t>1 x 25GbE SMB </a:t>
            </a:r>
            <a:endParaRPr lang="en-US" sz="2200">
              <a:ea typeface="微軟正黑體"/>
              <a:cs typeface="Arial"/>
            </a:endParaRPr>
          </a:p>
          <a:p>
            <a:pPr algn="ctr"/>
            <a:r>
              <a:rPr lang="en-US" altLang="zh-TW" sz="2200" b="1">
                <a:ea typeface="微軟正黑體"/>
                <a:cs typeface="Arial"/>
                <a:sym typeface="+mn-lt"/>
              </a:rPr>
              <a:t>Sequential Throughput </a:t>
            </a:r>
            <a:r>
              <a:rPr lang="en-US" sz="2200" b="1">
                <a:ea typeface="微軟正黑體"/>
                <a:cs typeface="Arial"/>
                <a:sym typeface="+mn-lt"/>
              </a:rPr>
              <a:t>(1MB)</a:t>
            </a:r>
            <a:endParaRPr lang="en-US" sz="2200">
              <a:ea typeface="微軟正黑體"/>
              <a:cs typeface="Arial"/>
              <a:sym typeface="+mn-lt"/>
            </a:endParaRPr>
          </a:p>
          <a:p>
            <a:pPr algn="ctr"/>
            <a:endParaRPr lang="en-US" altLang="zh-TW" sz="2200" b="1">
              <a:ea typeface="微軟正黑體"/>
              <a:cs typeface="Arial"/>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2055935"/>
            <a:ext cx="4169283" cy="110799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ea typeface="微軟正黑體"/>
                <a:cs typeface="Arial"/>
                <a:sym typeface="+mn-lt"/>
              </a:rPr>
              <a:t>2x 25GbE SMB </a:t>
            </a:r>
            <a:endParaRPr lang="en-US" sz="2200">
              <a:ea typeface="微軟正黑體"/>
              <a:cs typeface="Arial"/>
            </a:endParaRPr>
          </a:p>
          <a:p>
            <a:pPr algn="ctr"/>
            <a:r>
              <a:rPr lang="en-US" altLang="zh-TW" sz="2200" b="1">
                <a:ea typeface="微軟正黑體"/>
                <a:cs typeface="Arial"/>
              </a:rPr>
              <a:t>Sequential Throughput </a:t>
            </a:r>
            <a:r>
              <a:rPr lang="en-US" sz="2200" b="1">
                <a:ea typeface="微軟正黑體"/>
                <a:cs typeface="Arial"/>
              </a:rPr>
              <a:t>(1MB)</a:t>
            </a:r>
            <a:endParaRPr lang="en-US" sz="2200">
              <a:ea typeface="微軟正黑體"/>
              <a:cs typeface="Arial"/>
            </a:endParaRPr>
          </a:p>
          <a:p>
            <a:pPr algn="ctr"/>
            <a:endParaRPr lang="en-US" sz="2200" b="1">
              <a:ea typeface="微軟正黑體"/>
              <a:cs typeface="Arial"/>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a:off x="1176267"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651225" y="2853146"/>
            <a:ext cx="4465063"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1138068" y="5875726"/>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800">
                <a:latin typeface="Arial"/>
                <a:ea typeface="ＭＳ Ｐゴシック"/>
                <a:cs typeface="Segoe UI"/>
              </a:rPr>
              <a:t>Test environment </a:t>
            </a:r>
            <a:r>
              <a:rPr lang="en-US" altLang="zh-TW" sz="800">
                <a:latin typeface="Arial"/>
                <a:ea typeface="ＭＳ Ｐゴシック"/>
                <a:cs typeface="Segoe UI"/>
              </a:rPr>
              <a:t>:</a:t>
            </a:r>
            <a:r>
              <a:rPr lang="zh-TW" altLang="en-US" sz="800">
                <a:latin typeface="Arial"/>
                <a:ea typeface="ＭＳ Ｐゴシック"/>
                <a:cs typeface="Segoe UI"/>
              </a:rPr>
              <a:t> </a:t>
            </a:r>
            <a:r>
              <a:rPr lang="zh-TW" sz="800">
                <a:ea typeface="微軟正黑體"/>
                <a:cs typeface="Arial"/>
              </a:rPr>
              <a:t>​</a:t>
            </a:r>
            <a:br>
              <a:rPr lang="zh-TW" sz="800">
                <a:cs typeface="Arial"/>
              </a:rPr>
            </a:br>
            <a:r>
              <a:rPr lang="en-US" altLang="zh-TW" sz="800">
                <a:ea typeface="微軟正黑體"/>
                <a:cs typeface="Segoe UI"/>
              </a:rPr>
              <a:t>NAS: TS-855X</a:t>
            </a:r>
            <a:br>
              <a:rPr lang="zh-TW" sz="800">
                <a:cs typeface="Arial"/>
              </a:rPr>
            </a:br>
            <a:r>
              <a:rPr lang="en-US" altLang="zh-TW" sz="800">
                <a:ea typeface="微軟正黑體"/>
                <a:cs typeface="Segoe UI"/>
              </a:rPr>
              <a:t>OS</a:t>
            </a:r>
            <a:r>
              <a:rPr lang="zh-TW" altLang="en-US" sz="800">
                <a:ea typeface="微軟正黑體"/>
                <a:cs typeface="Segoe UI"/>
              </a:rPr>
              <a:t>：</a:t>
            </a:r>
            <a:r>
              <a:rPr lang="en-US" altLang="zh-TW" sz="800">
                <a:ea typeface="微軟正黑體"/>
                <a:cs typeface="Segoe UI"/>
              </a:rPr>
              <a:t>QTS 5.0.1</a:t>
            </a:r>
            <a:br>
              <a:rPr lang="zh-TW" sz="800">
                <a:cs typeface="Arial"/>
              </a:rPr>
            </a:br>
            <a:r>
              <a:rPr lang="en-US" altLang="zh-TW" sz="800">
                <a:ea typeface="微軟正黑體"/>
                <a:cs typeface="Segoe UI"/>
              </a:rPr>
              <a:t>Volume type: RAID 5; 8 x Samsung 860 EVO 1TB </a:t>
            </a:r>
            <a:r>
              <a:rPr lang="zh-TW" sz="800">
                <a:ea typeface="微軟正黑體"/>
                <a:cs typeface="Arial"/>
              </a:rPr>
              <a:t>​</a:t>
            </a:r>
          </a:p>
          <a:p>
            <a:r>
              <a:rPr lang="en-US" altLang="zh-TW" sz="800">
                <a:ea typeface="微軟正黑體"/>
                <a:cs typeface="Segoe UI"/>
              </a:rPr>
              <a:t>Client PC: Windows Server 2016, Intel i7-6700 3.4GHz, 64GB RAM,</a:t>
            </a:r>
          </a:p>
          <a:p>
            <a:r>
              <a:rPr lang="en-US" sz="800" err="1">
                <a:latin typeface="Arial"/>
                <a:ea typeface="Microsoft JhengHei"/>
                <a:cs typeface="Segoe UI"/>
              </a:rPr>
              <a:t>IOmeter</a:t>
            </a:r>
            <a:r>
              <a:rPr lang="en-US" sz="800">
                <a:latin typeface="Arial"/>
                <a:ea typeface="Microsoft JhengHei"/>
                <a:cs typeface="Segoe UI"/>
              </a:rPr>
              <a:t> : RAM*4, 30-sec ramp up time, 3-min seq. run time, 1 worker, 32-outstanding</a:t>
            </a:r>
            <a:endParaRPr lang="en-US">
              <a:latin typeface="Arial"/>
            </a:endParaRPr>
          </a:p>
        </p:txBody>
      </p:sp>
      <p:pic>
        <p:nvPicPr>
          <p:cNvPr id="4" name="圖片 5">
            <a:extLst>
              <a:ext uri="{FF2B5EF4-FFF2-40B4-BE49-F238E27FC236}">
                <a16:creationId xmlns:a16="http://schemas.microsoft.com/office/drawing/2014/main" id="{005624E7-7BED-8B7D-F5F7-58B12C618C75}"/>
              </a:ext>
            </a:extLst>
          </p:cNvPr>
          <p:cNvPicPr>
            <a:picLocks noChangeAspect="1"/>
          </p:cNvPicPr>
          <p:nvPr/>
        </p:nvPicPr>
        <p:blipFill>
          <a:blip r:embed="rId7"/>
          <a:stretch>
            <a:fillRect/>
          </a:stretch>
        </p:blipFill>
        <p:spPr>
          <a:xfrm>
            <a:off x="4954210" y="5014988"/>
            <a:ext cx="2271486" cy="1424215"/>
          </a:xfrm>
          <a:prstGeom prst="rect">
            <a:avLst/>
          </a:prstGeom>
        </p:spPr>
      </p:pic>
      <p:pic>
        <p:nvPicPr>
          <p:cNvPr id="18" name="圖片 18" descr="一張含有 電子產品, 螢幕擷取畫面 的圖片&#10;&#10;自動產生的描述">
            <a:extLst>
              <a:ext uri="{FF2B5EF4-FFF2-40B4-BE49-F238E27FC236}">
                <a16:creationId xmlns:a16="http://schemas.microsoft.com/office/drawing/2014/main" id="{A6208B10-3F00-96E7-31ED-782EC1B66F8C}"/>
              </a:ext>
            </a:extLst>
          </p:cNvPr>
          <p:cNvPicPr>
            <a:picLocks noChangeAspect="1"/>
          </p:cNvPicPr>
          <p:nvPr/>
        </p:nvPicPr>
        <p:blipFill>
          <a:blip r:embed="rId8"/>
          <a:stretch>
            <a:fillRect/>
          </a:stretch>
        </p:blipFill>
        <p:spPr>
          <a:xfrm>
            <a:off x="7162800" y="5480276"/>
            <a:ext cx="2264229" cy="1971675"/>
          </a:xfrm>
          <a:prstGeom prst="rect">
            <a:avLst/>
          </a:prstGeom>
        </p:spPr>
      </p:pic>
      <p:sp>
        <p:nvSpPr>
          <p:cNvPr id="19" name="文字方塊 18">
            <a:extLst>
              <a:ext uri="{FF2B5EF4-FFF2-40B4-BE49-F238E27FC236}">
                <a16:creationId xmlns:a16="http://schemas.microsoft.com/office/drawing/2014/main" id="{AFB97DA2-A84D-E925-A6AF-6EBEEFACB73B}"/>
              </a:ext>
            </a:extLst>
          </p:cNvPr>
          <p:cNvSpPr txBox="1"/>
          <p:nvPr/>
        </p:nvSpPr>
        <p:spPr>
          <a:xfrm>
            <a:off x="8969829" y="6019800"/>
            <a:ext cx="2743200"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50">
                <a:ea typeface="微軟正黑體"/>
                <a:cs typeface="Segoe UI"/>
              </a:rPr>
              <a:t>QXG-25G2SF-CX6</a:t>
            </a:r>
            <a:r>
              <a:rPr lang="zh-TW" sz="1450">
                <a:latin typeface="Segoe UI"/>
                <a:ea typeface="微軟正黑體"/>
                <a:cs typeface="Segoe UI"/>
              </a:rPr>
              <a:t>​</a:t>
            </a:r>
          </a:p>
          <a:p>
            <a:r>
              <a:rPr lang="zh-TW" sz="1450">
                <a:latin typeface="Segoe UI"/>
                <a:ea typeface="微軟正黑體"/>
                <a:cs typeface="Segoe UI"/>
              </a:rPr>
              <a:t>2 x 25GbE SFP28 NIC​​</a:t>
            </a:r>
          </a:p>
        </p:txBody>
      </p:sp>
    </p:spTree>
    <p:extLst>
      <p:ext uri="{BB962C8B-B14F-4D97-AF65-F5344CB8AC3E}">
        <p14:creationId xmlns:p14="http://schemas.microsoft.com/office/powerpoint/2010/main" val="95583266"/>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5" name="矩形: 圓角 14">
            <a:extLst>
              <a:ext uri="{FF2B5EF4-FFF2-40B4-BE49-F238E27FC236}">
                <a16:creationId xmlns:a16="http://schemas.microsoft.com/office/drawing/2014/main" id="{A51A2CA2-9337-CC6A-26DA-831DFE680258}"/>
              </a:ext>
            </a:extLst>
          </p:cNvPr>
          <p:cNvSpPr/>
          <p:nvPr/>
        </p:nvSpPr>
        <p:spPr>
          <a:xfrm>
            <a:off x="838200" y="2182508"/>
            <a:ext cx="3632894" cy="2612572"/>
          </a:xfrm>
          <a:prstGeom prst="roundRect">
            <a:avLst>
              <a:gd name="adj" fmla="val 674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DFCCC568-CF65-504F-3AAD-C49C6906B8E1}"/>
              </a:ext>
            </a:extLst>
          </p:cNvPr>
          <p:cNvSpPr/>
          <p:nvPr/>
        </p:nvSpPr>
        <p:spPr>
          <a:xfrm>
            <a:off x="4850737" y="2182508"/>
            <a:ext cx="6494271" cy="2612572"/>
          </a:xfrm>
          <a:prstGeom prst="roundRect">
            <a:avLst>
              <a:gd name="adj" fmla="val 647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4FDCA7CC-424F-109E-5C64-AA1C2A792219}"/>
              </a:ext>
            </a:extLst>
          </p:cNvPr>
          <p:cNvSpPr/>
          <p:nvPr/>
        </p:nvSpPr>
        <p:spPr>
          <a:xfrm>
            <a:off x="838201" y="5092668"/>
            <a:ext cx="10515988" cy="1646989"/>
          </a:xfrm>
          <a:prstGeom prst="roundRect">
            <a:avLst>
              <a:gd name="adj" fmla="val 776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Google Shape;309;p35"/>
          <p:cNvSpPr txBox="1">
            <a:spLocks noGrp="1"/>
          </p:cNvSpPr>
          <p:nvPr>
            <p:ph type="title"/>
          </p:nvPr>
        </p:nvSpPr>
        <p:spPr>
          <a:xfrm>
            <a:off x="389860" y="365125"/>
            <a:ext cx="10963940" cy="1325563"/>
          </a:xfrm>
        </p:spPr>
        <p:txBody>
          <a:bodyPr>
            <a:noAutofit/>
          </a:bodyPr>
          <a:lstStyle/>
          <a:p>
            <a:r>
              <a:rPr lang="en-US" altLang="zh-TW" sz="4000" b="1">
                <a:latin typeface="Arial" panose="020B0604020202020204" pitchFamily="34" charset="0"/>
                <a:cs typeface="Arial"/>
                <a:sym typeface="Arial" panose="020B0604020202020204" pitchFamily="34" charset="0"/>
              </a:rPr>
              <a:t>Certified for enterprises &amp; virtualization, </a:t>
            </a:r>
            <a:br>
              <a:rPr lang="en-US" altLang="zh-TW" sz="4000" b="1">
                <a:latin typeface="Arial" panose="020B0604020202020204" pitchFamily="34" charset="0"/>
                <a:cs typeface="Arial"/>
                <a:sym typeface="Arial" panose="020B0604020202020204" pitchFamily="34" charset="0"/>
              </a:rPr>
            </a:br>
            <a:r>
              <a:rPr lang="en-US" altLang="zh-TW" sz="4000" b="1">
                <a:latin typeface="Arial" panose="020B0604020202020204" pitchFamily="34" charset="0"/>
                <a:cs typeface="Arial"/>
                <a:sym typeface="Arial" panose="020B0604020202020204" pitchFamily="34" charset="0"/>
              </a:rPr>
              <a:t>8-core NAS for data storage &amp; surveillance</a:t>
            </a:r>
            <a:endParaRPr lang="zh-TW" sz="4000" b="1">
              <a:latin typeface="Arial" panose="020B0604020202020204" pitchFamily="34" charset="0"/>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sp>
        <p:nvSpPr>
          <p:cNvPr id="4" name="文字方塊 3">
            <a:extLst>
              <a:ext uri="{FF2B5EF4-FFF2-40B4-BE49-F238E27FC236}">
                <a16:creationId xmlns:a16="http://schemas.microsoft.com/office/drawing/2014/main" id="{64041C0F-A485-234C-E8AC-83A226F38C8D}"/>
              </a:ext>
            </a:extLst>
          </p:cNvPr>
          <p:cNvSpPr txBox="1"/>
          <p:nvPr/>
        </p:nvSpPr>
        <p:spPr>
          <a:xfrm>
            <a:off x="1063439" y="2314986"/>
            <a:ext cx="34099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1600" b="1">
                <a:solidFill>
                  <a:srgbClr val="5F779C"/>
                </a:solidFill>
                <a:latin typeface="Arial"/>
                <a:ea typeface="微軟正黑體"/>
                <a:cs typeface="Arial"/>
                <a:sym typeface="Arial" panose="020B0604020202020204" pitchFamily="34" charset="0"/>
              </a:rPr>
              <a:t>Intel</a:t>
            </a:r>
            <a:r>
              <a:rPr lang="en" sz="1600" b="1" baseline="30000">
                <a:solidFill>
                  <a:srgbClr val="5F779C"/>
                </a:solidFill>
                <a:latin typeface="Arial"/>
                <a:ea typeface="微軟正黑體"/>
                <a:cs typeface="Arial"/>
                <a:sym typeface="Arial" panose="020B0604020202020204" pitchFamily="34" charset="0"/>
              </a:rPr>
              <a:t>®</a:t>
            </a:r>
            <a:r>
              <a:rPr lang="en-US" altLang="zh-TW" sz="1600" b="1">
                <a:solidFill>
                  <a:srgbClr val="5F779C"/>
                </a:solidFill>
                <a:latin typeface="Arial"/>
                <a:ea typeface="微軟正黑體"/>
                <a:cs typeface="Arial"/>
                <a:sym typeface="Arial" panose="020B0604020202020204" pitchFamily="34" charset="0"/>
              </a:rPr>
              <a:t> 8-Core server-grade CPU</a:t>
            </a:r>
          </a:p>
          <a:p>
            <a:pPr lvl="0">
              <a:defRPr/>
            </a:pPr>
            <a:r>
              <a:rPr lang="en-US" altLang="zh-TW" sz="1200">
                <a:latin typeface="Arial"/>
                <a:ea typeface="微軟正黑體"/>
                <a:cs typeface="Arial"/>
                <a:sym typeface="Arial" panose="020B0604020202020204" pitchFamily="34" charset="0"/>
              </a:rPr>
              <a:t>High performance processor suitable for virtual machines and multitasking</a:t>
            </a:r>
            <a:endParaRPr lang="zh-TW" altLang="en-US" sz="1200">
              <a:latin typeface="Arial"/>
              <a:ea typeface="微軟正黑體"/>
              <a:cs typeface="Arial"/>
              <a:sym typeface="Arial" panose="020B0604020202020204" pitchFamily="34" charset="0"/>
            </a:endParaRPr>
          </a:p>
        </p:txBody>
      </p:sp>
      <p:pic>
        <p:nvPicPr>
          <p:cNvPr id="10" name="圖片 9">
            <a:extLst>
              <a:ext uri="{FF2B5EF4-FFF2-40B4-BE49-F238E27FC236}">
                <a16:creationId xmlns:a16="http://schemas.microsoft.com/office/drawing/2014/main" id="{014A221B-5CDA-5156-66FB-C3C5C960A9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46869" y="3173095"/>
            <a:ext cx="1019025" cy="1019025"/>
          </a:xfrm>
          <a:prstGeom prst="rect">
            <a:avLst/>
          </a:prstGeom>
          <a:effectLst>
            <a:outerShdw blurRad="203200" dist="139700" dir="8520000" sx="106000" sy="106000" algn="tl" rotWithShape="0">
              <a:prstClr val="black">
                <a:alpha val="31000"/>
              </a:prstClr>
            </a:outerShdw>
          </a:effectLst>
        </p:spPr>
      </p:pic>
      <p:pic>
        <p:nvPicPr>
          <p:cNvPr id="11" name="圖片 10">
            <a:extLst>
              <a:ext uri="{FF2B5EF4-FFF2-40B4-BE49-F238E27FC236}">
                <a16:creationId xmlns:a16="http://schemas.microsoft.com/office/drawing/2014/main" id="{8FDF255F-5EC3-0889-2A48-6649D537CA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01666" y="3173095"/>
            <a:ext cx="1017148" cy="1019025"/>
          </a:xfrm>
          <a:prstGeom prst="rect">
            <a:avLst/>
          </a:prstGeom>
          <a:effectLst>
            <a:outerShdw blurRad="203200" dist="139700" dir="8520000" sx="106000" sy="106000" algn="tl" rotWithShape="0">
              <a:prstClr val="black">
                <a:alpha val="31000"/>
              </a:prstClr>
            </a:outerShdw>
          </a:effectLst>
        </p:spPr>
      </p:pic>
      <p:sp>
        <p:nvSpPr>
          <p:cNvPr id="14" name="文字方塊 13">
            <a:extLst>
              <a:ext uri="{FF2B5EF4-FFF2-40B4-BE49-F238E27FC236}">
                <a16:creationId xmlns:a16="http://schemas.microsoft.com/office/drawing/2014/main" id="{466ECF38-DF36-4621-FAFB-4B41BDCCED78}"/>
              </a:ext>
            </a:extLst>
          </p:cNvPr>
          <p:cNvSpPr txBox="1"/>
          <p:nvPr/>
        </p:nvSpPr>
        <p:spPr>
          <a:xfrm>
            <a:off x="4987752" y="2320518"/>
            <a:ext cx="60415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zh-TW" altLang="en-US" b="1">
                <a:solidFill>
                  <a:srgbClr val="5F779C"/>
                </a:solidFill>
                <a:ea typeface="微軟正黑體"/>
                <a:cs typeface="Arial"/>
                <a:sym typeface="Arial" panose="020B0604020202020204" pitchFamily="34" charset="0"/>
              </a:rPr>
              <a:t>6 </a:t>
            </a:r>
            <a:r>
              <a:rPr lang="en-US" altLang="zh-TW" b="1">
                <a:solidFill>
                  <a:srgbClr val="5F779C"/>
                </a:solidFill>
                <a:ea typeface="微軟正黑體"/>
                <a:cs typeface="Arial"/>
                <a:sym typeface="Arial" panose="020B0604020202020204" pitchFamily="34" charset="0"/>
              </a:rPr>
              <a:t>x</a:t>
            </a:r>
            <a:r>
              <a:rPr lang="zh-TW" altLang="en-US" b="1">
                <a:solidFill>
                  <a:srgbClr val="5F779C"/>
                </a:solidFill>
                <a:ea typeface="微軟正黑體"/>
                <a:cs typeface="Arial"/>
                <a:sym typeface="Arial" panose="020B0604020202020204" pitchFamily="34" charset="0"/>
              </a:rPr>
              <a:t> SATA </a:t>
            </a:r>
            <a:r>
              <a:rPr lang="en-US" altLang="zh-TW" b="1">
                <a:solidFill>
                  <a:srgbClr val="5F779C"/>
                </a:solidFill>
                <a:ea typeface="微軟正黑體"/>
                <a:cs typeface="Arial"/>
                <a:sym typeface="Arial" panose="020B0604020202020204" pitchFamily="34" charset="0"/>
              </a:rPr>
              <a:t>HDD</a:t>
            </a:r>
            <a:r>
              <a:rPr lang="zh-TW" altLang="en-US" b="1">
                <a:solidFill>
                  <a:srgbClr val="5F779C"/>
                </a:solidFill>
                <a:ea typeface="微軟正黑體"/>
                <a:cs typeface="Arial"/>
                <a:sym typeface="Arial" panose="020B0604020202020204" pitchFamily="34" charset="0"/>
              </a:rPr>
              <a:t> </a:t>
            </a:r>
            <a:r>
              <a:rPr lang="en-US" altLang="zh-TW" b="1">
                <a:solidFill>
                  <a:srgbClr val="5F779C"/>
                </a:solidFill>
                <a:ea typeface="微軟正黑體"/>
                <a:cs typeface="Arial"/>
                <a:sym typeface="Arial" panose="020B0604020202020204" pitchFamily="34" charset="0"/>
              </a:rPr>
              <a:t>+</a:t>
            </a:r>
            <a:r>
              <a:rPr lang="zh-TW" altLang="en-US" b="1">
                <a:solidFill>
                  <a:srgbClr val="5F779C"/>
                </a:solidFill>
                <a:ea typeface="微軟正黑體"/>
                <a:cs typeface="Arial"/>
                <a:sym typeface="Arial" panose="020B0604020202020204" pitchFamily="34" charset="0"/>
              </a:rPr>
              <a:t> 2</a:t>
            </a:r>
            <a:r>
              <a:rPr lang="en-US" altLang="zh-TW" b="1">
                <a:solidFill>
                  <a:srgbClr val="5F779C"/>
                </a:solidFill>
                <a:ea typeface="微軟正黑體"/>
                <a:cs typeface="Arial"/>
                <a:sym typeface="Arial" panose="020B0604020202020204" pitchFamily="34" charset="0"/>
              </a:rPr>
              <a:t> x</a:t>
            </a:r>
            <a:r>
              <a:rPr lang="zh-TW" altLang="en-US" b="1">
                <a:solidFill>
                  <a:srgbClr val="5F779C"/>
                </a:solidFill>
                <a:ea typeface="微軟正黑體"/>
                <a:cs typeface="Arial"/>
                <a:sym typeface="Arial" panose="020B0604020202020204" pitchFamily="34" charset="0"/>
              </a:rPr>
              <a:t> SATA </a:t>
            </a:r>
            <a:r>
              <a:rPr lang="en-US" altLang="zh-TW" b="1">
                <a:solidFill>
                  <a:srgbClr val="5F779C"/>
                </a:solidFill>
                <a:ea typeface="微軟正黑體"/>
                <a:cs typeface="Arial"/>
                <a:sym typeface="Arial" panose="020B0604020202020204" pitchFamily="34" charset="0"/>
              </a:rPr>
              <a:t>SSD hybrid storage </a:t>
            </a:r>
            <a:endParaRPr lang="en-US" altLang="zh-TW" sz="2000" b="1">
              <a:solidFill>
                <a:srgbClr val="5F779C"/>
              </a:solidFill>
              <a:ea typeface="微軟正黑體"/>
              <a:cs typeface="Arial"/>
            </a:endParaRPr>
          </a:p>
          <a:p>
            <a:pPr>
              <a:defRPr/>
            </a:pPr>
            <a:r>
              <a:rPr lang="en-US" altLang="zh-TW" sz="1200">
                <a:latin typeface="Arial"/>
                <a:ea typeface="微軟正黑體"/>
                <a:cs typeface="Arial"/>
                <a:sym typeface="Arial" panose="020B0604020202020204" pitchFamily="34" charset="0"/>
              </a:rPr>
              <a:t>Suitable for multi-device file backup and as a surveillance host</a:t>
            </a:r>
            <a:endParaRPr lang="zh-TW" altLang="en-US" sz="1200">
              <a:latin typeface="Arial" panose="020B0604020202020204" pitchFamily="34" charset="0"/>
              <a:ea typeface="微軟正黑體" panose="020B0604030504040204" pitchFamily="34" charset="-120"/>
              <a:cs typeface="Arial"/>
            </a:endParaRPr>
          </a:p>
        </p:txBody>
      </p:sp>
      <p:pic>
        <p:nvPicPr>
          <p:cNvPr id="20" name="圖形 19">
            <a:extLst>
              <a:ext uri="{FF2B5EF4-FFF2-40B4-BE49-F238E27FC236}">
                <a16:creationId xmlns:a16="http://schemas.microsoft.com/office/drawing/2014/main" id="{73620664-AA5E-753A-BE12-4DB1DC34AAD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5799" y="3158638"/>
            <a:ext cx="951150" cy="951150"/>
          </a:xfrm>
          <a:prstGeom prst="rect">
            <a:avLst/>
          </a:prstGeom>
          <a:effectLst>
            <a:outerShdw blurRad="203200" dist="139700" dir="8520000" sx="106000" sy="106000" algn="tl" rotWithShape="0">
              <a:prstClr val="black">
                <a:alpha val="31000"/>
              </a:prstClr>
            </a:outerShdw>
          </a:effectLst>
        </p:spPr>
      </p:pic>
      <p:pic>
        <p:nvPicPr>
          <p:cNvPr id="23" name="圖形 22">
            <a:extLst>
              <a:ext uri="{FF2B5EF4-FFF2-40B4-BE49-F238E27FC236}">
                <a16:creationId xmlns:a16="http://schemas.microsoft.com/office/drawing/2014/main" id="{0F8C812A-D300-817B-DB69-A57AF19BA3A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79242" y="3158638"/>
            <a:ext cx="951150" cy="951150"/>
          </a:xfrm>
          <a:prstGeom prst="rect">
            <a:avLst/>
          </a:prstGeom>
          <a:effectLst>
            <a:outerShdw blurRad="203200" dist="139700" dir="8520000" sx="106000" sy="106000" algn="tl" rotWithShape="0">
              <a:prstClr val="black">
                <a:alpha val="31000"/>
              </a:prstClr>
            </a:outerShdw>
          </a:effectLst>
        </p:spPr>
      </p:pic>
      <p:grpSp>
        <p:nvGrpSpPr>
          <p:cNvPr id="3" name="群組 2">
            <a:extLst>
              <a:ext uri="{FF2B5EF4-FFF2-40B4-BE49-F238E27FC236}">
                <a16:creationId xmlns:a16="http://schemas.microsoft.com/office/drawing/2014/main" id="{EF9ABA1F-9665-21A9-68CA-440304177DA0}"/>
              </a:ext>
            </a:extLst>
          </p:cNvPr>
          <p:cNvGrpSpPr/>
          <p:nvPr/>
        </p:nvGrpSpPr>
        <p:grpSpPr>
          <a:xfrm>
            <a:off x="9721600" y="3158638"/>
            <a:ext cx="941625" cy="951150"/>
            <a:chOff x="9673975" y="3291988"/>
            <a:chExt cx="1198800" cy="1198800"/>
          </a:xfrm>
        </p:grpSpPr>
        <p:sp>
          <p:nvSpPr>
            <p:cNvPr id="24" name="矩形: 圓角 23">
              <a:extLst>
                <a:ext uri="{FF2B5EF4-FFF2-40B4-BE49-F238E27FC236}">
                  <a16:creationId xmlns:a16="http://schemas.microsoft.com/office/drawing/2014/main" id="{DA16A9B8-AD9E-69B1-DD4F-D6C7D231E304}"/>
                </a:ext>
              </a:extLst>
            </p:cNvPr>
            <p:cNvSpPr/>
            <p:nvPr/>
          </p:nvSpPr>
          <p:spPr>
            <a:xfrm>
              <a:off x="9673975" y="3291988"/>
              <a:ext cx="1198800" cy="1198800"/>
            </a:xfrm>
            <a:prstGeom prst="roundRect">
              <a:avLst/>
            </a:prstGeom>
            <a:solidFill>
              <a:srgbClr val="2189DF"/>
            </a:solidFill>
            <a:ln>
              <a:noFill/>
            </a:ln>
            <a:effectLst>
              <a:outerShdw blurRad="203200" dist="139700" dir="8400000" algn="tr" rotWithShape="0">
                <a:prstClr val="black">
                  <a:alpha val="40000"/>
                </a:prstClr>
              </a:outerShdw>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pic>
          <p:nvPicPr>
            <p:cNvPr id="28" name="圖形 27">
              <a:extLst>
                <a:ext uri="{FF2B5EF4-FFF2-40B4-BE49-F238E27FC236}">
                  <a16:creationId xmlns:a16="http://schemas.microsoft.com/office/drawing/2014/main" id="{714C9433-904B-A3FF-52A2-468C912DF4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4848" y="3451816"/>
              <a:ext cx="935407" cy="859971"/>
            </a:xfrm>
            <a:prstGeom prst="rect">
              <a:avLst/>
            </a:prstGeom>
          </p:spPr>
        </p:pic>
      </p:grpSp>
      <p:sp>
        <p:nvSpPr>
          <p:cNvPr id="35" name="文字方塊 34">
            <a:extLst>
              <a:ext uri="{FF2B5EF4-FFF2-40B4-BE49-F238E27FC236}">
                <a16:creationId xmlns:a16="http://schemas.microsoft.com/office/drawing/2014/main" id="{D278900D-7049-B4D0-1ECC-822C66CD5076}"/>
              </a:ext>
            </a:extLst>
          </p:cNvPr>
          <p:cNvSpPr txBox="1"/>
          <p:nvPr/>
        </p:nvSpPr>
        <p:spPr>
          <a:xfrm>
            <a:off x="5729485" y="5260657"/>
            <a:ext cx="52431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u="none" strike="noStrike" kern="1200" cap="none" spc="0" normalizeH="0" baseline="0" noProof="0">
              <a:ln>
                <a:noFill/>
              </a:ln>
              <a:solidFill>
                <a:srgbClr val="2189DF"/>
              </a:solidFill>
              <a:effectLst/>
              <a:uLnTx/>
              <a:uFillTx/>
              <a:latin typeface="Arial" panose="020B0604020202020204" pitchFamily="34" charset="0"/>
              <a:ea typeface="微軟正黑體" panose="020B0604030504040204" pitchFamily="34" charset="-120"/>
              <a:cs typeface="Arial"/>
            </a:endParaRPr>
          </a:p>
          <a:p>
            <a:pPr lvl="0">
              <a:defRPr/>
            </a:pPr>
            <a:r>
              <a:rPr lang="en-US" altLang="zh-TW" b="1">
                <a:solidFill>
                  <a:srgbClr val="5F779C"/>
                </a:solidFill>
                <a:ea typeface="微軟正黑體"/>
                <a:cs typeface="Arial"/>
                <a:sym typeface="Arial" panose="020B0604020202020204" pitchFamily="34" charset="0"/>
              </a:rPr>
              <a:t>Certified for virtualization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Microsoft Hyper-V / Citrix ready /</a:t>
            </a:r>
            <a:endParaRPr lang="en-US" altLang="zh-TW" b="1" i="0" u="none" strike="noStrike" kern="1200" cap="none" spc="0" normalizeH="0" baseline="0" noProof="0">
              <a:ln>
                <a:noFill/>
              </a:ln>
              <a:effectLst/>
              <a:uLnTx/>
              <a:uFillTx/>
              <a:latin typeface="Arial"/>
              <a:ea typeface="微軟正黑體"/>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VMware ready / </a:t>
            </a:r>
            <a:r>
              <a:rPr kumimoji="0" lang="en-US" altLang="zh-TW" b="1" i="0" u="none" strike="noStrike" kern="1200" cap="none" spc="0" normalizeH="0" baseline="0" noProof="0" err="1">
                <a:ln>
                  <a:noFill/>
                </a:ln>
                <a:effectLst/>
                <a:uLnTx/>
                <a:uFillTx/>
                <a:latin typeface="Arial"/>
                <a:ea typeface="微軟正黑體"/>
                <a:cs typeface="Arial"/>
                <a:sym typeface="Arial" panose="020B0604020202020204" pitchFamily="34" charset="0"/>
              </a:rPr>
              <a:t>Veeam</a:t>
            </a:r>
            <a:r>
              <a:rPr kumimoji="0" lang="en-US" altLang="zh-TW" b="1" i="0" u="none" strike="noStrike" kern="1200" cap="none" spc="0" normalizeH="0" baseline="0" noProof="0">
                <a:ln>
                  <a:noFill/>
                </a:ln>
                <a:effectLst/>
                <a:uLnTx/>
                <a:uFillTx/>
                <a:latin typeface="Arial"/>
                <a:ea typeface="微軟正黑體"/>
                <a:cs typeface="Arial"/>
                <a:sym typeface="Arial" panose="020B0604020202020204" pitchFamily="34" charset="0"/>
              </a:rPr>
              <a:t> ready</a:t>
            </a:r>
            <a:endParaRPr kumimoji="0" lang="zh-TW" altLang="en-US" b="1" i="0" u="none" strike="noStrike" kern="1200" cap="none" spc="0" normalizeH="0" baseline="0" noProof="0">
              <a:ln>
                <a:noFill/>
              </a:ln>
              <a:effectLst/>
              <a:uLnTx/>
              <a:uFillTx/>
              <a:latin typeface="Arial"/>
              <a:ea typeface="微軟正黑體"/>
              <a:cs typeface="Arial"/>
              <a:sym typeface="Arial" panose="020B0604020202020204" pitchFamily="34" charset="0"/>
            </a:endParaRPr>
          </a:p>
        </p:txBody>
      </p:sp>
      <p:pic>
        <p:nvPicPr>
          <p:cNvPr id="56" name="圖片 55">
            <a:extLst>
              <a:ext uri="{FF2B5EF4-FFF2-40B4-BE49-F238E27FC236}">
                <a16:creationId xmlns:a16="http://schemas.microsoft.com/office/drawing/2014/main" id="{95DE53DC-B5A3-AB7E-0232-40E01737FCDD}"/>
              </a:ext>
            </a:extLst>
          </p:cNvPr>
          <p:cNvPicPr>
            <a:picLocks noChangeAspect="1"/>
          </p:cNvPicPr>
          <p:nvPr/>
        </p:nvPicPr>
        <p:blipFill rotWithShape="1">
          <a:blip r:embed="rId11">
            <a:extLst>
              <a:ext uri="{28A0092B-C50C-407E-A947-70E740481C1C}">
                <a14:useLocalDpi xmlns:a14="http://schemas.microsoft.com/office/drawing/2010/main" val="0"/>
              </a:ext>
            </a:extLst>
          </a:blip>
          <a:srcRect t="2320" r="18921" b="-1"/>
          <a:stretch/>
        </p:blipFill>
        <p:spPr>
          <a:xfrm>
            <a:off x="1216740" y="5471014"/>
            <a:ext cx="4196392" cy="897535"/>
          </a:xfrm>
          <a:prstGeom prst="rect">
            <a:avLst/>
          </a:prstGeom>
          <a:effectLst>
            <a:outerShdw blurRad="203200" dist="139700" dir="8520000" sx="106000" sy="106000" algn="tl" rotWithShape="0">
              <a:prstClr val="black">
                <a:alpha val="31000"/>
              </a:prstClr>
            </a:outerShdw>
          </a:effectLst>
        </p:spPr>
      </p:pic>
      <p:sp>
        <p:nvSpPr>
          <p:cNvPr id="5" name="文字方塊 4">
            <a:extLst>
              <a:ext uri="{FF2B5EF4-FFF2-40B4-BE49-F238E27FC236}">
                <a16:creationId xmlns:a16="http://schemas.microsoft.com/office/drawing/2014/main" id="{30FDD4B0-9685-B1A2-796D-7F1F63D645EE}"/>
              </a:ext>
            </a:extLst>
          </p:cNvPr>
          <p:cNvSpPr txBox="1"/>
          <p:nvPr/>
        </p:nvSpPr>
        <p:spPr>
          <a:xfrm>
            <a:off x="1025339" y="4338302"/>
            <a:ext cx="1676327" cy="261610"/>
          </a:xfrm>
          <a:prstGeom prst="rect">
            <a:avLst/>
          </a:prstGeom>
          <a:noFill/>
        </p:spPr>
        <p:txBody>
          <a:bodyPr wrap="square" rtlCol="0">
            <a:spAutoFit/>
          </a:bodyPr>
          <a:lstStyle/>
          <a:p>
            <a:r>
              <a:rPr lang="en-US" altLang="zh-TW" sz="1100" b="1"/>
              <a:t>Virtualization station</a:t>
            </a:r>
            <a:endParaRPr lang="zh-TW" altLang="en-US" sz="1100" b="1"/>
          </a:p>
        </p:txBody>
      </p:sp>
      <p:sp>
        <p:nvSpPr>
          <p:cNvPr id="6" name="文字方塊 5">
            <a:extLst>
              <a:ext uri="{FF2B5EF4-FFF2-40B4-BE49-F238E27FC236}">
                <a16:creationId xmlns:a16="http://schemas.microsoft.com/office/drawing/2014/main" id="{5E3D29CA-BAFB-D8C7-485D-1441D4A4C410}"/>
              </a:ext>
            </a:extLst>
          </p:cNvPr>
          <p:cNvSpPr txBox="1"/>
          <p:nvPr/>
        </p:nvSpPr>
        <p:spPr>
          <a:xfrm>
            <a:off x="2540535" y="4338302"/>
            <a:ext cx="1539433" cy="261610"/>
          </a:xfrm>
          <a:prstGeom prst="rect">
            <a:avLst/>
          </a:prstGeom>
          <a:noFill/>
        </p:spPr>
        <p:txBody>
          <a:bodyPr wrap="square" rtlCol="0">
            <a:spAutoFit/>
          </a:bodyPr>
          <a:lstStyle/>
          <a:p>
            <a:pPr algn="ctr"/>
            <a:r>
              <a:rPr lang="en-US" altLang="zh-TW" sz="1100" b="1"/>
              <a:t>Container</a:t>
            </a:r>
            <a:r>
              <a:rPr lang="zh-TW" altLang="en-US" sz="1100" b="1"/>
              <a:t> </a:t>
            </a:r>
            <a:r>
              <a:rPr lang="en-US" altLang="zh-TW" sz="1100" b="1"/>
              <a:t>station</a:t>
            </a:r>
            <a:endParaRPr lang="zh-TW" altLang="en-US" sz="1100" b="1"/>
          </a:p>
        </p:txBody>
      </p:sp>
      <p:sp>
        <p:nvSpPr>
          <p:cNvPr id="7" name="文字方塊 6">
            <a:extLst>
              <a:ext uri="{FF2B5EF4-FFF2-40B4-BE49-F238E27FC236}">
                <a16:creationId xmlns:a16="http://schemas.microsoft.com/office/drawing/2014/main" id="{9975BED7-260F-4030-DC4C-9D3455AB8993}"/>
              </a:ext>
            </a:extLst>
          </p:cNvPr>
          <p:cNvSpPr txBox="1"/>
          <p:nvPr/>
        </p:nvSpPr>
        <p:spPr>
          <a:xfrm>
            <a:off x="5270936" y="4328777"/>
            <a:ext cx="1094940" cy="261610"/>
          </a:xfrm>
          <a:prstGeom prst="rect">
            <a:avLst/>
          </a:prstGeom>
          <a:noFill/>
        </p:spPr>
        <p:txBody>
          <a:bodyPr wrap="square" lIns="91440" tIns="45720" rIns="91440" bIns="45720" rtlCol="0" anchor="t">
            <a:spAutoFit/>
          </a:bodyPr>
          <a:lstStyle/>
          <a:p>
            <a:pPr algn="ctr"/>
            <a:r>
              <a:rPr lang="en-US" altLang="zh-TW" sz="1100" b="1">
                <a:ea typeface="微軟正黑體"/>
              </a:rPr>
              <a:t>QVR Elite</a:t>
            </a:r>
            <a:endParaRPr lang="en-US" altLang="zh-TW" sz="1100" b="1">
              <a:ea typeface="微軟正黑體"/>
              <a:cs typeface="Arial"/>
            </a:endParaRPr>
          </a:p>
        </p:txBody>
      </p:sp>
      <p:sp>
        <p:nvSpPr>
          <p:cNvPr id="12" name="文字方塊 11">
            <a:extLst>
              <a:ext uri="{FF2B5EF4-FFF2-40B4-BE49-F238E27FC236}">
                <a16:creationId xmlns:a16="http://schemas.microsoft.com/office/drawing/2014/main" id="{D9E31727-FC69-8AF3-7475-416046CB8629}"/>
              </a:ext>
            </a:extLst>
          </p:cNvPr>
          <p:cNvSpPr txBox="1"/>
          <p:nvPr/>
        </p:nvSpPr>
        <p:spPr>
          <a:xfrm>
            <a:off x="6745519" y="4328777"/>
            <a:ext cx="1094940" cy="261610"/>
          </a:xfrm>
          <a:prstGeom prst="rect">
            <a:avLst/>
          </a:prstGeom>
          <a:noFill/>
        </p:spPr>
        <p:txBody>
          <a:bodyPr wrap="square" rtlCol="0">
            <a:spAutoFit/>
          </a:bodyPr>
          <a:lstStyle/>
          <a:p>
            <a:pPr algn="ctr"/>
            <a:r>
              <a:rPr lang="en-US" altLang="zh-TW" sz="1100" b="1" err="1"/>
              <a:t>Qsync</a:t>
            </a:r>
            <a:endParaRPr lang="zh-TW" altLang="en-US" sz="1100" b="1"/>
          </a:p>
        </p:txBody>
      </p:sp>
      <p:sp>
        <p:nvSpPr>
          <p:cNvPr id="13" name="文字方塊 12">
            <a:extLst>
              <a:ext uri="{FF2B5EF4-FFF2-40B4-BE49-F238E27FC236}">
                <a16:creationId xmlns:a16="http://schemas.microsoft.com/office/drawing/2014/main" id="{7DAA7DDD-2263-3496-EC6B-FC8D9CE035EE}"/>
              </a:ext>
            </a:extLst>
          </p:cNvPr>
          <p:cNvSpPr txBox="1"/>
          <p:nvPr/>
        </p:nvSpPr>
        <p:spPr>
          <a:xfrm>
            <a:off x="8197822" y="4328777"/>
            <a:ext cx="1094940" cy="261610"/>
          </a:xfrm>
          <a:prstGeom prst="rect">
            <a:avLst/>
          </a:prstGeom>
          <a:noFill/>
        </p:spPr>
        <p:txBody>
          <a:bodyPr wrap="square" rtlCol="0">
            <a:spAutoFit/>
          </a:bodyPr>
          <a:lstStyle/>
          <a:p>
            <a:pPr algn="ctr"/>
            <a:r>
              <a:rPr lang="en-US" altLang="zh-TW" sz="1100" b="1"/>
              <a:t>HBS3</a:t>
            </a:r>
            <a:endParaRPr lang="zh-TW" altLang="en-US" sz="1100" b="1"/>
          </a:p>
        </p:txBody>
      </p:sp>
      <p:sp>
        <p:nvSpPr>
          <p:cNvPr id="16" name="文字方塊 15">
            <a:extLst>
              <a:ext uri="{FF2B5EF4-FFF2-40B4-BE49-F238E27FC236}">
                <a16:creationId xmlns:a16="http://schemas.microsoft.com/office/drawing/2014/main" id="{955F492E-9726-0034-7274-234EEDE603FB}"/>
              </a:ext>
            </a:extLst>
          </p:cNvPr>
          <p:cNvSpPr txBox="1"/>
          <p:nvPr/>
        </p:nvSpPr>
        <p:spPr>
          <a:xfrm>
            <a:off x="9650125" y="4328777"/>
            <a:ext cx="1094940" cy="261610"/>
          </a:xfrm>
          <a:prstGeom prst="rect">
            <a:avLst/>
          </a:prstGeom>
          <a:noFill/>
        </p:spPr>
        <p:txBody>
          <a:bodyPr wrap="square" rtlCol="0">
            <a:spAutoFit/>
          </a:bodyPr>
          <a:lstStyle/>
          <a:p>
            <a:pPr algn="ctr"/>
            <a:r>
              <a:rPr lang="en-US" altLang="zh-TW" sz="1100" b="1"/>
              <a:t>HDD+SSD</a:t>
            </a:r>
            <a:endParaRPr lang="zh-TW" altLang="en-US" sz="1100" b="1"/>
          </a:p>
        </p:txBody>
      </p:sp>
      <p:pic>
        <p:nvPicPr>
          <p:cNvPr id="8" name="圖片 8">
            <a:extLst>
              <a:ext uri="{FF2B5EF4-FFF2-40B4-BE49-F238E27FC236}">
                <a16:creationId xmlns:a16="http://schemas.microsoft.com/office/drawing/2014/main" id="{1872BA2F-3E8E-C475-8E00-C4D60050CE8C}"/>
              </a:ext>
            </a:extLst>
          </p:cNvPr>
          <p:cNvPicPr>
            <a:picLocks noChangeAspect="1"/>
          </p:cNvPicPr>
          <p:nvPr/>
        </p:nvPicPr>
        <p:blipFill>
          <a:blip r:embed="rId12"/>
          <a:stretch>
            <a:fillRect/>
          </a:stretch>
        </p:blipFill>
        <p:spPr>
          <a:xfrm>
            <a:off x="5336960" y="3154706"/>
            <a:ext cx="900242" cy="939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637787"/>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hidden="1">
            <a:extLst>
              <a:ext uri="{FF2B5EF4-FFF2-40B4-BE49-F238E27FC236}">
                <a16:creationId xmlns:a16="http://schemas.microsoft.com/office/drawing/2014/main" id="{3EB2510F-C6AF-4B11-95F4-E34181A81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
            <a:ext cx="12191999" cy="1589740"/>
          </a:xfrm>
          <a:prstGeom prst="rect">
            <a:avLst/>
          </a:prstGeom>
        </p:spPr>
      </p:pic>
      <p:sp>
        <p:nvSpPr>
          <p:cNvPr id="2" name="標題 1">
            <a:extLst>
              <a:ext uri="{FF2B5EF4-FFF2-40B4-BE49-F238E27FC236}">
                <a16:creationId xmlns:a16="http://schemas.microsoft.com/office/drawing/2014/main" id="{1267AD84-AFB1-4F56-A875-54E2552E8BC3}"/>
              </a:ext>
            </a:extLst>
          </p:cNvPr>
          <p:cNvSpPr>
            <a:spLocks noGrp="1"/>
          </p:cNvSpPr>
          <p:nvPr>
            <p:ph type="title"/>
          </p:nvPr>
        </p:nvSpPr>
        <p:spPr>
          <a:xfrm>
            <a:off x="545805" y="180145"/>
            <a:ext cx="11184071" cy="1556690"/>
          </a:xfrm>
        </p:spPr>
        <p:txBody>
          <a:bodyPr>
            <a:noAutofit/>
          </a:bodyPr>
          <a:lstStyle/>
          <a:p>
            <a:pPr>
              <a:lnSpc>
                <a:spcPts val="4000"/>
              </a:lnSpc>
            </a:pPr>
            <a:r>
              <a:rPr lang="en-US" altLang="zh-TW" sz="4000" b="1">
                <a:latin typeface="+mn-lt"/>
                <a:ea typeface="+mn-ea"/>
                <a:cs typeface="+mn-ea"/>
                <a:sym typeface="+mn-lt"/>
              </a:rPr>
              <a:t>File Station is the ultimate and user-friendly </a:t>
            </a:r>
            <a:br>
              <a:rPr lang="en-US" altLang="zh-TW" sz="4000" b="1">
                <a:latin typeface="+mn-lt"/>
                <a:ea typeface="+mn-ea"/>
                <a:cs typeface="+mn-ea"/>
                <a:sym typeface="+mn-lt"/>
              </a:rPr>
            </a:br>
            <a:r>
              <a:rPr lang="en-US" altLang="zh-TW" sz="4000" b="1">
                <a:latin typeface="+mn-lt"/>
                <a:ea typeface="+mn-ea"/>
                <a:cs typeface="+mn-ea"/>
                <a:sym typeface="+mn-lt"/>
              </a:rPr>
              <a:t>web &amp; iOS/Android-based file explorer</a:t>
            </a:r>
            <a:endParaRPr lang="zh-TW" altLang="en-US" sz="4000" b="1">
              <a:latin typeface="+mn-lt"/>
              <a:ea typeface="+mn-ea"/>
              <a:cs typeface="+mn-ea"/>
              <a:sym typeface="+mn-lt"/>
            </a:endParaRPr>
          </a:p>
        </p:txBody>
      </p:sp>
      <p:sp>
        <p:nvSpPr>
          <p:cNvPr id="6" name="矩形 5" hidden="1">
            <a:extLst>
              <a:ext uri="{FF2B5EF4-FFF2-40B4-BE49-F238E27FC236}">
                <a16:creationId xmlns:a16="http://schemas.microsoft.com/office/drawing/2014/main" id="{081AE828-1406-43AE-9C51-426991CBB2AD}"/>
              </a:ext>
            </a:extLst>
          </p:cNvPr>
          <p:cNvSpPr/>
          <p:nvPr/>
        </p:nvSpPr>
        <p:spPr>
          <a:xfrm>
            <a:off x="709782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網頁瀏覽</a:t>
            </a:r>
          </a:p>
        </p:txBody>
      </p:sp>
      <p:sp>
        <p:nvSpPr>
          <p:cNvPr id="30" name="矩形 29" hidden="1">
            <a:extLst>
              <a:ext uri="{FF2B5EF4-FFF2-40B4-BE49-F238E27FC236}">
                <a16:creationId xmlns:a16="http://schemas.microsoft.com/office/drawing/2014/main" id="{7D546892-55E0-4C44-B362-AD5A8C36F83A}"/>
              </a:ext>
            </a:extLst>
          </p:cNvPr>
          <p:cNvSpPr/>
          <p:nvPr/>
        </p:nvSpPr>
        <p:spPr>
          <a:xfrm>
            <a:off x="186045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手機瀏覽</a:t>
            </a:r>
          </a:p>
        </p:txBody>
      </p:sp>
      <p:grpSp>
        <p:nvGrpSpPr>
          <p:cNvPr id="5" name="群組 4"/>
          <p:cNvGrpSpPr/>
          <p:nvPr/>
        </p:nvGrpSpPr>
        <p:grpSpPr>
          <a:xfrm>
            <a:off x="416271" y="2434855"/>
            <a:ext cx="10641589" cy="4345719"/>
            <a:chOff x="416271" y="1776073"/>
            <a:chExt cx="11134122" cy="5004502"/>
          </a:xfrm>
        </p:grpSpPr>
        <p:pic>
          <p:nvPicPr>
            <p:cNvPr id="25" name="圖片 24">
              <a:extLst>
                <a:ext uri="{FF2B5EF4-FFF2-40B4-BE49-F238E27FC236}">
                  <a16:creationId xmlns:a16="http://schemas.microsoft.com/office/drawing/2014/main" id="{37A61AD8-1A7C-4075-80DB-46AE467858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6753" y="2470942"/>
              <a:ext cx="4993640" cy="4309633"/>
            </a:xfrm>
            <a:prstGeom prst="rect">
              <a:avLst/>
            </a:prstGeom>
            <a:noFill/>
            <a:ln>
              <a:noFill/>
              <a:prstDash val="solid"/>
            </a:ln>
            <a:effectLst>
              <a:outerShdw blurRad="228600" dist="152400" dir="8100000" algn="tr" rotWithShape="0">
                <a:prstClr val="black">
                  <a:alpha val="28000"/>
                </a:prstClr>
              </a:outerShdw>
            </a:effectLst>
          </p:spPr>
        </p:pic>
        <p:sp>
          <p:nvSpPr>
            <p:cNvPr id="28" name="矩形 27">
              <a:extLst>
                <a:ext uri="{FF2B5EF4-FFF2-40B4-BE49-F238E27FC236}">
                  <a16:creationId xmlns:a16="http://schemas.microsoft.com/office/drawing/2014/main" id="{EFB4001E-73DC-41D2-AFDF-340F06FCD3D6}"/>
                </a:ext>
              </a:extLst>
            </p:cNvPr>
            <p:cNvSpPr/>
            <p:nvPr/>
          </p:nvSpPr>
          <p:spPr>
            <a:xfrm>
              <a:off x="1752677"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GB" altLang="zh-TW" sz="2400" b="1" kern="0" err="1">
                  <a:solidFill>
                    <a:schemeClr val="bg1"/>
                  </a:solidFill>
                  <a:cs typeface="+mn-ea"/>
                  <a:sym typeface="+mn-lt"/>
                </a:rPr>
                <a:t>Qfile</a:t>
              </a:r>
              <a:endParaRPr lang="en-GB" altLang="zh-TW" sz="2400" b="1" kern="0">
                <a:solidFill>
                  <a:schemeClr val="bg1"/>
                </a:solidFill>
                <a:cs typeface="+mn-ea"/>
                <a:sym typeface="+mn-lt"/>
              </a:endParaRPr>
            </a:p>
          </p:txBody>
        </p:sp>
        <p:grpSp>
          <p:nvGrpSpPr>
            <p:cNvPr id="10" name="群組 9">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23" name="Shape 486">
                <a:extLst>
                  <a:ext uri="{FF2B5EF4-FFF2-40B4-BE49-F238E27FC236}">
                    <a16:creationId xmlns:a16="http://schemas.microsoft.com/office/drawing/2014/main" id="{93D37101-B0CC-4A09-B5BD-F70CED82A6D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24" name="Shape 488">
                <a:extLst>
                  <a:ext uri="{FF2B5EF4-FFF2-40B4-BE49-F238E27FC236}">
                    <a16:creationId xmlns:a16="http://schemas.microsoft.com/office/drawing/2014/main" id="{C47FC85E-E317-43E4-AD0F-34F7413FB51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29" name="矩形 28">
              <a:extLst>
                <a:ext uri="{FF2B5EF4-FFF2-40B4-BE49-F238E27FC236}">
                  <a16:creationId xmlns:a16="http://schemas.microsoft.com/office/drawing/2014/main" id="{6701917E-3891-49F1-AC05-552BB2FBB2A8}"/>
                </a:ext>
              </a:extLst>
            </p:cNvPr>
            <p:cNvSpPr/>
            <p:nvPr/>
          </p:nvSpPr>
          <p:spPr>
            <a:xfrm>
              <a:off x="6833393" y="1940713"/>
              <a:ext cx="1950468"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GB" altLang="zh-TW" sz="2400" b="1" kern="0">
                  <a:solidFill>
                    <a:schemeClr val="bg1"/>
                  </a:solidFill>
                  <a:cs typeface="+mn-ea"/>
                  <a:sym typeface="+mn-lt"/>
                </a:rPr>
                <a:t>File Station</a:t>
              </a:r>
            </a:p>
          </p:txBody>
        </p:sp>
        <p:pic>
          <p:nvPicPr>
            <p:cNvPr id="11" name="Shape 489">
              <a:extLst>
                <a:ext uri="{FF2B5EF4-FFF2-40B4-BE49-F238E27FC236}">
                  <a16:creationId xmlns:a16="http://schemas.microsoft.com/office/drawing/2014/main" id="{F624F3A2-4201-4621-BA1B-78B11825FAF5}"/>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12" name="文字方塊 32">
              <a:extLst>
                <a:ext uri="{FF2B5EF4-FFF2-40B4-BE49-F238E27FC236}">
                  <a16:creationId xmlns:a16="http://schemas.microsoft.com/office/drawing/2014/main" id="{EE6E4158-CECC-4694-98DB-0DACB055D8EB}"/>
                </a:ext>
              </a:extLst>
            </p:cNvPr>
            <p:cNvSpPr txBox="1"/>
            <p:nvPr/>
          </p:nvSpPr>
          <p:spPr>
            <a:xfrm>
              <a:off x="4272032" y="4357393"/>
              <a:ext cx="12329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Local</a:t>
              </a:r>
            </a:p>
            <a:p>
              <a:pPr algn="ctr" defTabSz="1219170">
                <a:buClr>
                  <a:srgbClr val="000000"/>
                </a:buClr>
              </a:pPr>
              <a:r>
                <a:rPr lang="en-US" altLang="zh-TW" sz="1600">
                  <a:solidFill>
                    <a:schemeClr val="bg1"/>
                  </a:solidFill>
                  <a:cs typeface="+mn-ea"/>
                  <a:sym typeface="+mn-lt"/>
                </a:rPr>
                <a:t>NAS</a:t>
              </a:r>
              <a:endParaRPr lang="zh-TW" altLang="en-US" sz="1600">
                <a:solidFill>
                  <a:schemeClr val="bg1"/>
                </a:solidFill>
                <a:cs typeface="+mn-ea"/>
                <a:sym typeface="+mn-lt"/>
              </a:endParaRPr>
            </a:p>
          </p:txBody>
        </p:sp>
        <p:sp>
          <p:nvSpPr>
            <p:cNvPr id="13" name="文字方塊 33">
              <a:extLst>
                <a:ext uri="{FF2B5EF4-FFF2-40B4-BE49-F238E27FC236}">
                  <a16:creationId xmlns:a16="http://schemas.microsoft.com/office/drawing/2014/main" id="{3A41BB56-B739-4152-8BF9-46650DACAA75}"/>
                </a:ext>
              </a:extLst>
            </p:cNvPr>
            <p:cNvSpPr txBox="1"/>
            <p:nvPr/>
          </p:nvSpPr>
          <p:spPr>
            <a:xfrm>
              <a:off x="4305832" y="5471183"/>
              <a:ext cx="12329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Remote</a:t>
              </a:r>
            </a:p>
            <a:p>
              <a:pPr algn="ctr" defTabSz="1219170">
                <a:buClr>
                  <a:srgbClr val="000000"/>
                </a:buClr>
              </a:pPr>
              <a:r>
                <a:rPr lang="en-US" altLang="zh-TW" sz="1600">
                  <a:solidFill>
                    <a:schemeClr val="bg1"/>
                  </a:solidFill>
                  <a:cs typeface="+mn-ea"/>
                  <a:sym typeface="+mn-lt"/>
                </a:rPr>
                <a:t>NAS</a:t>
              </a:r>
              <a:endParaRPr lang="zh-TW" altLang="en-US" sz="1600">
                <a:solidFill>
                  <a:schemeClr val="bg1"/>
                </a:solidFill>
                <a:cs typeface="+mn-ea"/>
                <a:sym typeface="+mn-lt"/>
              </a:endParaRPr>
            </a:p>
          </p:txBody>
        </p:sp>
        <p:sp>
          <p:nvSpPr>
            <p:cNvPr id="14" name="文字方塊 35">
              <a:extLst>
                <a:ext uri="{FF2B5EF4-FFF2-40B4-BE49-F238E27FC236}">
                  <a16:creationId xmlns:a16="http://schemas.microsoft.com/office/drawing/2014/main" id="{85F8CC74-5F36-4F52-8547-F6158ABE8E21}"/>
                </a:ext>
              </a:extLst>
            </p:cNvPr>
            <p:cNvSpPr txBox="1"/>
            <p:nvPr/>
          </p:nvSpPr>
          <p:spPr>
            <a:xfrm>
              <a:off x="4178554" y="5995329"/>
              <a:ext cx="141989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600">
                  <a:solidFill>
                    <a:schemeClr val="bg1"/>
                  </a:solidFill>
                  <a:cs typeface="+mn-ea"/>
                  <a:sym typeface="+mn-lt"/>
                </a:rPr>
                <a:t>Cloud Storage</a:t>
              </a:r>
              <a:endParaRPr lang="zh-TW" altLang="en-US" sz="1600">
                <a:solidFill>
                  <a:schemeClr val="bg1"/>
                </a:solidFill>
                <a:cs typeface="+mn-ea"/>
                <a:sym typeface="+mn-lt"/>
              </a:endParaRPr>
            </a:p>
          </p:txBody>
        </p:sp>
        <p:sp>
          <p:nvSpPr>
            <p:cNvPr id="3"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6"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27"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1"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2"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sp>
          <p:nvSpPr>
            <p:cNvPr id="33" name="箭號: 向右 32">
              <a:extLst>
                <a:ext uri="{FF2B5EF4-FFF2-40B4-BE49-F238E27FC236}">
                  <a16:creationId xmlns:a16="http://schemas.microsoft.com/office/drawing/2014/main" id="{FA34D855-C6E8-4603-941B-CDC45C821471}"/>
                </a:ext>
              </a:extLst>
            </p:cNvPr>
            <p:cNvSpPr/>
            <p:nvPr/>
          </p:nvSpPr>
          <p:spPr>
            <a:xfrm>
              <a:off x="5511012" y="6108501"/>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black"/>
                </a:solidFill>
                <a:cs typeface="+mn-ea"/>
                <a:sym typeface="+mn-lt"/>
              </a:endParaRPr>
            </a:p>
          </p:txBody>
        </p:sp>
        <p:pic>
          <p:nvPicPr>
            <p:cNvPr id="4" name="圖形 3">
              <a:extLst>
                <a:ext uri="{FF2B5EF4-FFF2-40B4-BE49-F238E27FC236}">
                  <a16:creationId xmlns:a16="http://schemas.microsoft.com/office/drawing/2014/main" id="{3B051982-FBC7-42F5-B4A7-A33E6132294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34" name="圖形 33">
              <a:extLst>
                <a:ext uri="{FF2B5EF4-FFF2-40B4-BE49-F238E27FC236}">
                  <a16:creationId xmlns:a16="http://schemas.microsoft.com/office/drawing/2014/main" id="{80CA1A0B-9F7E-4030-973F-76F8C154382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
        <p:nvSpPr>
          <p:cNvPr id="7" name="矩形 6"/>
          <p:cNvSpPr/>
          <p:nvPr/>
        </p:nvSpPr>
        <p:spPr>
          <a:xfrm>
            <a:off x="996364" y="1627749"/>
            <a:ext cx="10246232" cy="646331"/>
          </a:xfrm>
          <a:prstGeom prst="rect">
            <a:avLst/>
          </a:prstGeom>
        </p:spPr>
        <p:txBody>
          <a:bodyPr wrap="square">
            <a:spAutoFit/>
          </a:bodyPr>
          <a:lstStyle/>
          <a:p>
            <a:r>
              <a:rPr lang="en-US" altLang="zh-TW">
                <a:solidFill>
                  <a:schemeClr val="bg1"/>
                </a:solidFill>
                <a:latin typeface="+mj-lt"/>
              </a:rPr>
              <a:t>File Station is a file management tool in QTS that enables QNAP NAS users to intuitively access shared folder content through web browsers.</a:t>
            </a:r>
            <a:endParaRPr lang="zh-TW" altLang="en-US">
              <a:solidFill>
                <a:schemeClr val="bg1"/>
              </a:solidFill>
              <a:latin typeface="+mj-lt"/>
            </a:endParaRPr>
          </a:p>
        </p:txBody>
      </p:sp>
    </p:spTree>
    <p:extLst>
      <p:ext uri="{BB962C8B-B14F-4D97-AF65-F5344CB8AC3E}">
        <p14:creationId xmlns:p14="http://schemas.microsoft.com/office/powerpoint/2010/main" val="1894404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821DA8-82F8-F141-A452-240DA0AA0FC4}"/>
              </a:ext>
            </a:extLst>
          </p:cNvPr>
          <p:cNvSpPr>
            <a:spLocks noGrp="1"/>
          </p:cNvSpPr>
          <p:nvPr>
            <p:ph type="title" idx="4294967295"/>
          </p:nvPr>
        </p:nvSpPr>
        <p:spPr>
          <a:xfrm>
            <a:off x="973138" y="154070"/>
            <a:ext cx="11218862" cy="1292225"/>
          </a:xfrm>
        </p:spPr>
        <p:txBody>
          <a:bodyPr>
            <a:normAutofit fontScale="90000"/>
          </a:bodyPr>
          <a:lstStyle/>
          <a:p>
            <a:pPr>
              <a:lnSpc>
                <a:spcPts val="5000"/>
              </a:lnSpc>
            </a:pPr>
            <a:r>
              <a:rPr lang="en-US" altLang="zh-CN" b="1">
                <a:solidFill>
                  <a:srgbClr val="D1DDE7"/>
                </a:solidFill>
                <a:latin typeface="Arial" panose="020B0604020202020204" pitchFamily="34" charset="0"/>
                <a:cs typeface="Arial" panose="020B0604020202020204" pitchFamily="34" charset="0"/>
                <a:sym typeface="+mn-lt"/>
              </a:rPr>
              <a:t>Easily make NAS your team collaboration portal with File Station</a:t>
            </a:r>
            <a:endParaRPr lang="en-US" b="1">
              <a:solidFill>
                <a:srgbClr val="D1DDE7"/>
              </a:solidFill>
              <a:latin typeface="Arial" panose="020B0604020202020204" pitchFamily="34" charset="0"/>
              <a:cs typeface="Arial" panose="020B0604020202020204" pitchFamily="34" charset="0"/>
            </a:endParaRPr>
          </a:p>
        </p:txBody>
      </p:sp>
      <p:grpSp>
        <p:nvGrpSpPr>
          <p:cNvPr id="2" name="群組 1" hidden="1">
            <a:extLst>
              <a:ext uri="{FF2B5EF4-FFF2-40B4-BE49-F238E27FC236}">
                <a16:creationId xmlns:a16="http://schemas.microsoft.com/office/drawing/2014/main" id="{C309F105-1DE4-4FB6-84BE-36988BDB8A1E}"/>
              </a:ext>
            </a:extLst>
          </p:cNvPr>
          <p:cNvGrpSpPr/>
          <p:nvPr/>
        </p:nvGrpSpPr>
        <p:grpSpPr>
          <a:xfrm>
            <a:off x="187672" y="7353979"/>
            <a:ext cx="12236073" cy="4733136"/>
            <a:chOff x="187668" y="7353979"/>
            <a:chExt cx="12236069" cy="4733136"/>
          </a:xfrm>
        </p:grpSpPr>
        <p:sp>
          <p:nvSpPr>
            <p:cNvPr id="103" name="矩形: 圓角 17">
              <a:extLst>
                <a:ext uri="{FF2B5EF4-FFF2-40B4-BE49-F238E27FC236}">
                  <a16:creationId xmlns:a16="http://schemas.microsoft.com/office/drawing/2014/main" id="{098AF85A-D120-9647-B4E7-5172939EAE35}"/>
                </a:ext>
              </a:extLst>
            </p:cNvPr>
            <p:cNvSpPr/>
            <p:nvPr/>
          </p:nvSpPr>
          <p:spPr>
            <a:xfrm>
              <a:off x="8868143" y="7601624"/>
              <a:ext cx="3530966" cy="430981"/>
            </a:xfrm>
            <a:prstGeom prst="roundRect">
              <a:avLst>
                <a:gd name="adj" fmla="val 8066"/>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3" name="橢圓 82">
              <a:extLst>
                <a:ext uri="{FF2B5EF4-FFF2-40B4-BE49-F238E27FC236}">
                  <a16:creationId xmlns:a16="http://schemas.microsoft.com/office/drawing/2014/main" id="{6FB7D1E8-B991-4449-B10F-9D38D9F92A05}"/>
                </a:ext>
              </a:extLst>
            </p:cNvPr>
            <p:cNvSpPr/>
            <p:nvPr/>
          </p:nvSpPr>
          <p:spPr>
            <a:xfrm rot="20148603">
              <a:off x="631429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4" name="橢圓 83">
              <a:extLst>
                <a:ext uri="{FF2B5EF4-FFF2-40B4-BE49-F238E27FC236}">
                  <a16:creationId xmlns:a16="http://schemas.microsoft.com/office/drawing/2014/main" id="{119BB327-15FD-F742-B071-E1BE64646E38}"/>
                </a:ext>
              </a:extLst>
            </p:cNvPr>
            <p:cNvSpPr/>
            <p:nvPr/>
          </p:nvSpPr>
          <p:spPr>
            <a:xfrm>
              <a:off x="635642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5" name="橢圓 84">
              <a:extLst>
                <a:ext uri="{FF2B5EF4-FFF2-40B4-BE49-F238E27FC236}">
                  <a16:creationId xmlns:a16="http://schemas.microsoft.com/office/drawing/2014/main" id="{2A1DDADC-1B84-A245-AEBC-32040A166FB8}"/>
                </a:ext>
              </a:extLst>
            </p:cNvPr>
            <p:cNvSpPr/>
            <p:nvPr/>
          </p:nvSpPr>
          <p:spPr>
            <a:xfrm rot="20148603">
              <a:off x="3546379"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6" name="橢圓 85">
              <a:extLst>
                <a:ext uri="{FF2B5EF4-FFF2-40B4-BE49-F238E27FC236}">
                  <a16:creationId xmlns:a16="http://schemas.microsoft.com/office/drawing/2014/main" id="{E9D89C3E-DEFE-A143-B16A-56488D8A8B09}"/>
                </a:ext>
              </a:extLst>
            </p:cNvPr>
            <p:cNvSpPr/>
            <p:nvPr/>
          </p:nvSpPr>
          <p:spPr>
            <a:xfrm>
              <a:off x="3588511"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7" name="橢圓 86">
              <a:extLst>
                <a:ext uri="{FF2B5EF4-FFF2-40B4-BE49-F238E27FC236}">
                  <a16:creationId xmlns:a16="http://schemas.microsoft.com/office/drawing/2014/main" id="{5AD78448-B634-8949-BCCD-B6310731D40C}"/>
                </a:ext>
              </a:extLst>
            </p:cNvPr>
            <p:cNvSpPr/>
            <p:nvPr/>
          </p:nvSpPr>
          <p:spPr>
            <a:xfrm rot="20148603">
              <a:off x="132216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8" name="橢圓 87">
              <a:extLst>
                <a:ext uri="{FF2B5EF4-FFF2-40B4-BE49-F238E27FC236}">
                  <a16:creationId xmlns:a16="http://schemas.microsoft.com/office/drawing/2014/main" id="{DCE65BEE-51B8-504D-9E5A-874DAA13A5A4}"/>
                </a:ext>
              </a:extLst>
            </p:cNvPr>
            <p:cNvSpPr/>
            <p:nvPr/>
          </p:nvSpPr>
          <p:spPr>
            <a:xfrm>
              <a:off x="136429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sp>
          <p:nvSpPr>
            <p:cNvPr id="89" name="矩形: 圓角 1">
              <a:extLst>
                <a:ext uri="{FF2B5EF4-FFF2-40B4-BE49-F238E27FC236}">
                  <a16:creationId xmlns:a16="http://schemas.microsoft.com/office/drawing/2014/main" id="{A9EB3DF2-94F0-4F45-B173-370581E030FD}"/>
                </a:ext>
              </a:extLst>
            </p:cNvPr>
            <p:cNvSpPr/>
            <p:nvPr/>
          </p:nvSpPr>
          <p:spPr>
            <a:xfrm>
              <a:off x="9231573" y="11200983"/>
              <a:ext cx="2728853" cy="886132"/>
            </a:xfrm>
            <a:prstGeom prst="roundRect">
              <a:avLst>
                <a:gd name="adj" fmla="val 11089"/>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graphicFrame>
          <p:nvGraphicFramePr>
            <p:cNvPr id="90" name="內容版面配置區 5">
              <a:extLst>
                <a:ext uri="{FF2B5EF4-FFF2-40B4-BE49-F238E27FC236}">
                  <a16:creationId xmlns:a16="http://schemas.microsoft.com/office/drawing/2014/main" id="{F4BA2077-BEB9-254F-952C-7FF7E0A03CB7}"/>
                </a:ext>
              </a:extLst>
            </p:cNvPr>
            <p:cNvGraphicFramePr>
              <a:graphicFrameLocks/>
            </p:cNvGraphicFramePr>
            <p:nvPr/>
          </p:nvGraphicFramePr>
          <p:xfrm>
            <a:off x="187668" y="9205566"/>
            <a:ext cx="8803932" cy="2755763"/>
          </p:xfrm>
          <a:graphic>
            <a:graphicData uri="http://schemas.openxmlformats.org/drawingml/2006/table">
              <a:tbl>
                <a:tblPr firstRow="1" bandRow="1">
                  <a:tableStyleId>{5C22544A-7EE6-4342-B048-85BDC9FD1C3A}</a:tableStyleId>
                </a:tblPr>
                <a:tblGrid>
                  <a:gridCol w="1025183">
                    <a:extLst>
                      <a:ext uri="{9D8B030D-6E8A-4147-A177-3AD203B41FA5}">
                        <a16:colId xmlns:a16="http://schemas.microsoft.com/office/drawing/2014/main" val="3133364649"/>
                      </a:ext>
                    </a:extLst>
                  </a:gridCol>
                  <a:gridCol w="2181138">
                    <a:extLst>
                      <a:ext uri="{9D8B030D-6E8A-4147-A177-3AD203B41FA5}">
                        <a16:colId xmlns:a16="http://schemas.microsoft.com/office/drawing/2014/main" val="2614222353"/>
                      </a:ext>
                    </a:extLst>
                  </a:gridCol>
                  <a:gridCol w="2248259">
                    <a:extLst>
                      <a:ext uri="{9D8B030D-6E8A-4147-A177-3AD203B41FA5}">
                        <a16:colId xmlns:a16="http://schemas.microsoft.com/office/drawing/2014/main" val="940691484"/>
                      </a:ext>
                    </a:extLst>
                  </a:gridCol>
                  <a:gridCol w="3349352">
                    <a:extLst>
                      <a:ext uri="{9D8B030D-6E8A-4147-A177-3AD203B41FA5}">
                        <a16:colId xmlns:a16="http://schemas.microsoft.com/office/drawing/2014/main" val="107505992"/>
                      </a:ext>
                    </a:extLst>
                  </a:gridCol>
                </a:tblGrid>
                <a:tr h="652643">
                  <a:tc>
                    <a:txBody>
                      <a:bodyPr/>
                      <a:lstStyle/>
                      <a:p>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CN" altLang="en-US" sz="1500">
                            <a:latin typeface="+mn-lt"/>
                            <a:ea typeface="+mn-ea"/>
                            <a:cs typeface="+mn-ea"/>
                            <a:sym typeface="+mn-lt"/>
                          </a:rPr>
                          <a:t>以 </a:t>
                        </a:r>
                        <a:r>
                          <a:rPr lang="en-US" altLang="zh-CN" sz="1500">
                            <a:latin typeface="+mn-lt"/>
                            <a:ea typeface="+mn-ea"/>
                            <a:cs typeface="+mn-ea"/>
                            <a:sym typeface="+mn-lt"/>
                          </a:rPr>
                          <a:t>Office Online </a:t>
                        </a:r>
                        <a:r>
                          <a:rPr lang="zh-CN" altLang="en-US" sz="1500">
                            <a:latin typeface="+mn-lt"/>
                            <a:ea typeface="+mn-ea"/>
                            <a:cs typeface="+mn-ea"/>
                            <a:sym typeface="+mn-lt"/>
                          </a:rPr>
                          <a:t>編輯</a:t>
                        </a:r>
                        <a:endParaRPr lang="en-US" altLang="zh-CN"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在 </a:t>
                        </a:r>
                        <a:r>
                          <a:rPr lang="en-US" altLang="zh-TW" sz="1500">
                            <a:latin typeface="+mn-lt"/>
                            <a:ea typeface="+mn-ea"/>
                            <a:cs typeface="+mn-ea"/>
                            <a:sym typeface="+mn-lt"/>
                          </a:rPr>
                          <a:t>Google Docs </a:t>
                        </a:r>
                        <a:r>
                          <a:rPr lang="zh-CN" altLang="en-US" sz="1500">
                            <a:latin typeface="+mn-lt"/>
                            <a:ea typeface="+mn-ea"/>
                            <a:cs typeface="+mn-ea"/>
                            <a:sym typeface="+mn-lt"/>
                          </a:rPr>
                          <a:t>中檢視</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以 </a:t>
                        </a:r>
                        <a:r>
                          <a:rPr lang="en-US" altLang="zh-TW" sz="1500">
                            <a:latin typeface="+mn-lt"/>
                            <a:ea typeface="+mn-ea"/>
                            <a:cs typeface="+mn-ea"/>
                            <a:sym typeface="+mn-lt"/>
                          </a:rPr>
                          <a:t>Google Chrome </a:t>
                        </a:r>
                        <a:r>
                          <a:rPr lang="zh-CN" altLang="en-US" sz="1500">
                            <a:latin typeface="+mn-lt"/>
                            <a:ea typeface="+mn-ea"/>
                            <a:cs typeface="+mn-ea"/>
                            <a:sym typeface="+mn-lt"/>
                          </a:rPr>
                          <a:t>擴充功能開啟</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39146232"/>
                    </a:ext>
                  </a:extLst>
                </a:tr>
                <a:tr h="721054">
                  <a:tc>
                    <a:txBody>
                      <a:bodyPr/>
                      <a:lstStyle/>
                      <a:p>
                        <a:r>
                          <a:rPr lang="zh-TW" altLang="en-US" sz="1500">
                            <a:latin typeface="+mn-lt"/>
                            <a:ea typeface="+mn-ea"/>
                            <a:cs typeface="+mn-ea"/>
                            <a:sym typeface="+mn-lt"/>
                          </a:rPr>
                          <a:t>必要設定</a:t>
                        </a: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以 </a:t>
                        </a:r>
                        <a:r>
                          <a:rPr lang="en-US" altLang="zh-TW" sz="1500">
                            <a:latin typeface="+mn-lt"/>
                            <a:ea typeface="+mn-ea"/>
                            <a:cs typeface="+mn-ea"/>
                            <a:sym typeface="+mn-lt"/>
                          </a:rPr>
                          <a:t>Chrome </a:t>
                        </a:r>
                        <a:r>
                          <a:rPr lang="zh-CN" altLang="en-US" sz="1500">
                            <a:latin typeface="+mn-lt"/>
                            <a:ea typeface="+mn-ea"/>
                            <a:cs typeface="+mn-ea"/>
                            <a:sym typeface="+mn-lt"/>
                          </a:rPr>
                          <a:t>瀏覽器開啟，並安裝擴充功能：</a:t>
                        </a:r>
                        <a:r>
                          <a:rPr lang="en" altLang="zh-TW" sz="1500" b="0" i="0" kern="1200">
                            <a:solidFill>
                              <a:schemeClr val="dk1"/>
                            </a:solidFill>
                            <a:effectLst/>
                            <a:latin typeface="+mn-lt"/>
                            <a:ea typeface="+mn-ea"/>
                            <a:cs typeface="+mn-ea"/>
                            <a:sym typeface="+mn-lt"/>
                          </a:rPr>
                          <a:t>Office Editing for Docs, Sheets &amp; Slides</a:t>
                        </a:r>
                      </a:p>
                    </a:txBody>
                    <a:tcPr anchor="ctr">
                      <a:solidFill>
                        <a:srgbClr val="E6D7F5"/>
                      </a:solidFill>
                    </a:tcPr>
                  </a:tc>
                  <a:extLst>
                    <a:ext uri="{0D108BD9-81ED-4DB2-BD59-A6C34878D82A}">
                      <a16:rowId xmlns:a16="http://schemas.microsoft.com/office/drawing/2014/main" val="2524032982"/>
                    </a:ext>
                  </a:extLst>
                </a:tr>
                <a:tr h="183330">
                  <a:tc>
                    <a:txBody>
                      <a:bodyPr/>
                      <a:lstStyle/>
                      <a:p>
                        <a:r>
                          <a:rPr lang="zh-TW" altLang="en-US" sz="1500">
                            <a:latin typeface="+mn-lt"/>
                            <a:ea typeface="+mn-ea"/>
                            <a:cs typeface="+mn-ea"/>
                            <a:sym typeface="+mn-lt"/>
                          </a:rPr>
                          <a:t>支援格式</a:t>
                        </a:r>
                      </a:p>
                    </a:txBody>
                    <a:tcPr anchor="ctr">
                      <a:solidFill>
                        <a:srgbClr val="F2EAFA"/>
                      </a:solidFill>
                    </a:tcPr>
                  </a:tc>
                  <a:tc>
                    <a:txBody>
                      <a:bodyPr/>
                      <a:lstStyle/>
                      <a:p>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.xls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a:t>
                        </a:r>
                        <a:r>
                          <a:rPr lang="en-US" altLang="zh-TW" sz="1500" err="1">
                            <a:latin typeface="+mn-lt"/>
                            <a:ea typeface="+mn-ea"/>
                            <a:cs typeface="+mn-ea"/>
                            <a:sym typeface="+mn-lt"/>
                          </a:rPr>
                          <a:t>xls</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extLst>
                    <a:ext uri="{0D108BD9-81ED-4DB2-BD59-A6C34878D82A}">
                      <a16:rowId xmlns:a16="http://schemas.microsoft.com/office/drawing/2014/main" val="4003139444"/>
                    </a:ext>
                  </a:extLst>
                </a:tr>
                <a:tr h="539469">
                  <a:tc>
                    <a:txBody>
                      <a:bodyPr/>
                      <a:lstStyle/>
                      <a:p>
                        <a:r>
                          <a:rPr lang="zh-TW" altLang="en-US" sz="1500">
                            <a:latin typeface="+mn-lt"/>
                            <a:ea typeface="+mn-ea"/>
                            <a:cs typeface="+mn-ea"/>
                            <a:sym typeface="+mn-lt"/>
                          </a:rPr>
                          <a:t>支援能力</a:t>
                        </a:r>
                      </a:p>
                    </a:txBody>
                    <a:tcPr anchor="ctr">
                      <a:solidFill>
                        <a:srgbClr val="E6D7F5"/>
                      </a:solidFill>
                    </a:tcPr>
                  </a:tc>
                  <a:tc>
                    <a:txBody>
                      <a:bodyPr/>
                      <a:lstStyle/>
                      <a:p>
                        <a:r>
                          <a:rPr lang="zh-TW" altLang="en-US" sz="1500">
                            <a:latin typeface="+mn-lt"/>
                            <a:ea typeface="+mn-ea"/>
                            <a:cs typeface="+mn-ea"/>
                            <a:sym typeface="+mn-lt"/>
                          </a:rPr>
                          <a:t>文件共同編輯與同步至 </a:t>
                        </a:r>
                        <a:r>
                          <a:rPr lang="en-US" altLang="zh-TW" sz="1500">
                            <a:latin typeface="+mn-lt"/>
                            <a:ea typeface="+mn-ea"/>
                            <a:cs typeface="+mn-ea"/>
                            <a:sym typeface="+mn-lt"/>
                          </a:rPr>
                          <a:t>NAS </a:t>
                        </a:r>
                        <a:r>
                          <a:rPr lang="zh-CN" altLang="en-US" sz="1500">
                            <a:latin typeface="+mn-lt"/>
                            <a:ea typeface="+mn-ea"/>
                            <a:cs typeface="+mn-ea"/>
                            <a:sym typeface="+mn-lt"/>
                          </a:rPr>
                          <a:t>檔案</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文件檢視</a:t>
                        </a:r>
                        <a:endParaRPr lang="en-US" altLang="zh-TW" sz="1500">
                          <a:latin typeface="+mn-lt"/>
                          <a:ea typeface="+mn-ea"/>
                          <a:cs typeface="+mn-ea"/>
                          <a:sym typeface="+mn-lt"/>
                        </a:endParaRPr>
                      </a:p>
                      <a:p>
                        <a:r>
                          <a:rPr lang="zh-TW" altLang="en-US" sz="1500">
                            <a:latin typeface="+mn-lt"/>
                            <a:ea typeface="+mn-ea"/>
                            <a:cs typeface="+mn-ea"/>
                            <a:sym typeface="+mn-lt"/>
                          </a:rPr>
                          <a:t>可轉成 </a:t>
                        </a:r>
                        <a:r>
                          <a:rPr lang="en-US" altLang="zh-TW" sz="1500">
                            <a:latin typeface="+mn-lt"/>
                            <a:ea typeface="+mn-ea"/>
                            <a:cs typeface="+mn-ea"/>
                            <a:sym typeface="+mn-lt"/>
                          </a:rPr>
                          <a:t>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文件檢視</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可轉成</a:t>
                        </a:r>
                        <a:r>
                          <a:rPr lang="en-US" altLang="zh-TW" sz="1500">
                            <a:latin typeface="+mn-lt"/>
                            <a:ea typeface="+mn-ea"/>
                            <a:cs typeface="+mn-ea"/>
                            <a:sym typeface="+mn-lt"/>
                          </a:rPr>
                          <a:t> 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extLst>
                    <a:ext uri="{0D108BD9-81ED-4DB2-BD59-A6C34878D82A}">
                      <a16:rowId xmlns:a16="http://schemas.microsoft.com/office/drawing/2014/main" val="3858743108"/>
                    </a:ext>
                  </a:extLst>
                </a:tr>
              </a:tbl>
            </a:graphicData>
          </a:graphic>
        </p:graphicFrame>
        <p:pic>
          <p:nvPicPr>
            <p:cNvPr id="91" name="圖片 90">
              <a:extLst>
                <a:ext uri="{FF2B5EF4-FFF2-40B4-BE49-F238E27FC236}">
                  <a16:creationId xmlns:a16="http://schemas.microsoft.com/office/drawing/2014/main" id="{9A602039-174F-F342-81B5-34956165C4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2102" y="8558066"/>
              <a:ext cx="520700" cy="520700"/>
            </a:xfrm>
            <a:prstGeom prst="rect">
              <a:avLst/>
            </a:prstGeom>
          </p:spPr>
        </p:pic>
        <p:pic>
          <p:nvPicPr>
            <p:cNvPr id="92" name="圖片 91">
              <a:extLst>
                <a:ext uri="{FF2B5EF4-FFF2-40B4-BE49-F238E27FC236}">
                  <a16:creationId xmlns:a16="http://schemas.microsoft.com/office/drawing/2014/main" id="{378B8389-F078-BA4A-8567-0BE9EC099B3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28881" y="8601644"/>
              <a:ext cx="1275442" cy="489479"/>
            </a:xfrm>
            <a:prstGeom prst="rect">
              <a:avLst/>
            </a:prstGeom>
          </p:spPr>
        </p:pic>
        <p:pic>
          <p:nvPicPr>
            <p:cNvPr id="93" name="圖片 92">
              <a:extLst>
                <a:ext uri="{FF2B5EF4-FFF2-40B4-BE49-F238E27FC236}">
                  <a16:creationId xmlns:a16="http://schemas.microsoft.com/office/drawing/2014/main" id="{D36CC690-5C36-9A44-9B9D-5FF35D6F9B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8570423"/>
              <a:ext cx="520700" cy="520700"/>
            </a:xfrm>
            <a:prstGeom prst="rect">
              <a:avLst/>
            </a:prstGeom>
          </p:spPr>
        </p:pic>
        <p:pic>
          <p:nvPicPr>
            <p:cNvPr id="94" name="圖片 93">
              <a:extLst>
                <a:ext uri="{FF2B5EF4-FFF2-40B4-BE49-F238E27FC236}">
                  <a16:creationId xmlns:a16="http://schemas.microsoft.com/office/drawing/2014/main" id="{476CAD0D-745F-5A46-9E92-8794650808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8570423"/>
              <a:ext cx="520700" cy="520700"/>
            </a:xfrm>
            <a:prstGeom prst="rect">
              <a:avLst/>
            </a:prstGeom>
          </p:spPr>
        </p:pic>
        <p:pic>
          <p:nvPicPr>
            <p:cNvPr id="95" name="圖片 94">
              <a:extLst>
                <a:ext uri="{FF2B5EF4-FFF2-40B4-BE49-F238E27FC236}">
                  <a16:creationId xmlns:a16="http://schemas.microsoft.com/office/drawing/2014/main" id="{9A5CC933-874D-CA49-A137-F6BF29FA92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8579956"/>
              <a:ext cx="499688" cy="499688"/>
            </a:xfrm>
            <a:prstGeom prst="rect">
              <a:avLst/>
            </a:prstGeom>
          </p:spPr>
        </p:pic>
        <p:pic>
          <p:nvPicPr>
            <p:cNvPr id="96" name="圖片 95">
              <a:extLst>
                <a:ext uri="{FF2B5EF4-FFF2-40B4-BE49-F238E27FC236}">
                  <a16:creationId xmlns:a16="http://schemas.microsoft.com/office/drawing/2014/main" id="{2FA92CE3-66FB-A147-8E33-BAFDA054A4E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48"/>
            <a:stretch/>
          </p:blipFill>
          <p:spPr>
            <a:xfrm>
              <a:off x="9384599" y="9042400"/>
              <a:ext cx="2303013" cy="2303013"/>
            </a:xfrm>
            <a:prstGeom prst="ellipse">
              <a:avLst/>
            </a:prstGeom>
            <a:ln w="38100">
              <a:solidFill>
                <a:srgbClr val="7030A0"/>
              </a:solidFill>
            </a:ln>
          </p:spPr>
        </p:pic>
        <p:sp>
          <p:nvSpPr>
            <p:cNvPr id="97" name="文字方塊 96">
              <a:extLst>
                <a:ext uri="{FF2B5EF4-FFF2-40B4-BE49-F238E27FC236}">
                  <a16:creationId xmlns:a16="http://schemas.microsoft.com/office/drawing/2014/main" id="{10E46933-C430-D44D-A852-12D890A14C67}"/>
                </a:ext>
              </a:extLst>
            </p:cNvPr>
            <p:cNvSpPr txBox="1"/>
            <p:nvPr/>
          </p:nvSpPr>
          <p:spPr>
            <a:xfrm>
              <a:off x="9219215" y="11382484"/>
              <a:ext cx="2926564" cy="523220"/>
            </a:xfrm>
            <a:prstGeom prst="rect">
              <a:avLst/>
            </a:prstGeom>
            <a:noFill/>
          </p:spPr>
          <p:txBody>
            <a:bodyPr wrap="square" rtlCol="0">
              <a:spAutoFit/>
            </a:bodyPr>
            <a:lstStyle/>
            <a:p>
              <a:pPr defTabSz="1219140"/>
              <a:r>
                <a:rPr kumimoji="1" lang="zh-TW" altLang="en-US" sz="1400">
                  <a:solidFill>
                    <a:prstClr val="white"/>
                  </a:solidFill>
                  <a:cs typeface="+mn-ea"/>
                  <a:sym typeface="+mn-lt"/>
                </a:rPr>
                <a:t>到 設定</a:t>
              </a:r>
              <a:r>
                <a:rPr kumimoji="1" lang="en-US" altLang="zh-TW" sz="1400">
                  <a:solidFill>
                    <a:prstClr val="white"/>
                  </a:solidFill>
                  <a:cs typeface="+mn-ea"/>
                  <a:sym typeface="+mn-lt"/>
                </a:rPr>
                <a:t>&gt;</a:t>
              </a:r>
              <a:r>
                <a:rPr kumimoji="1" lang="zh-CN" altLang="en-US" sz="1400">
                  <a:solidFill>
                    <a:prstClr val="white"/>
                  </a:solidFill>
                  <a:cs typeface="+mn-ea"/>
                  <a:sym typeface="+mn-lt"/>
                </a:rPr>
                <a:t>文件</a:t>
              </a:r>
              <a:r>
                <a:rPr kumimoji="1" lang="zh-TW" altLang="en-US" sz="1400">
                  <a:solidFill>
                    <a:prstClr val="white"/>
                  </a:solidFill>
                  <a:cs typeface="+mn-ea"/>
                  <a:sym typeface="+mn-lt"/>
                </a:rPr>
                <a:t> 裡，選擇你習慣的預設開啟方式吧！</a:t>
              </a:r>
            </a:p>
          </p:txBody>
        </p:sp>
        <p:pic>
          <p:nvPicPr>
            <p:cNvPr id="98" name="圖片 97">
              <a:extLst>
                <a:ext uri="{FF2B5EF4-FFF2-40B4-BE49-F238E27FC236}">
                  <a16:creationId xmlns:a16="http://schemas.microsoft.com/office/drawing/2014/main" id="{A11C4C5B-AF94-8B42-9E21-320FEA886D2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994731" y="7353979"/>
              <a:ext cx="939800" cy="939800"/>
            </a:xfrm>
            <a:prstGeom prst="ellipse">
              <a:avLst/>
            </a:prstGeom>
            <a:ln w="38100">
              <a:solidFill>
                <a:srgbClr val="FFC000"/>
              </a:solidFill>
            </a:ln>
          </p:spPr>
        </p:pic>
        <p:sp>
          <p:nvSpPr>
            <p:cNvPr id="99" name="矩形 98">
              <a:extLst>
                <a:ext uri="{FF2B5EF4-FFF2-40B4-BE49-F238E27FC236}">
                  <a16:creationId xmlns:a16="http://schemas.microsoft.com/office/drawing/2014/main" id="{27B896B0-EF82-ED43-9271-200EA38B6FB9}"/>
                </a:ext>
              </a:extLst>
            </p:cNvPr>
            <p:cNvSpPr/>
            <p:nvPr/>
          </p:nvSpPr>
          <p:spPr>
            <a:xfrm>
              <a:off x="8955068" y="7622875"/>
              <a:ext cx="2529859" cy="307777"/>
            </a:xfrm>
            <a:prstGeom prst="rect">
              <a:avLst/>
            </a:prstGeom>
          </p:spPr>
          <p:txBody>
            <a:bodyPr wrap="none">
              <a:spAutoFit/>
            </a:bodyPr>
            <a:lstStyle/>
            <a:p>
              <a:pPr defTabSz="1219140"/>
              <a:r>
                <a:rPr kumimoji="1" lang="zh-TW" altLang="en-US" sz="1400">
                  <a:cs typeface="+mn-ea"/>
                  <a:sym typeface="+mn-lt"/>
                </a:rPr>
                <a:t>檔案即時同步並回存至</a:t>
              </a:r>
              <a:r>
                <a:rPr kumimoji="1" lang="en-US" altLang="zh-TW" sz="1400">
                  <a:cs typeface="+mn-ea"/>
                  <a:sym typeface="+mn-lt"/>
                </a:rPr>
                <a:t>NAS</a:t>
              </a:r>
              <a:r>
                <a:rPr kumimoji="1" lang="zh-CN" altLang="en-US" sz="1400">
                  <a:cs typeface="+mn-ea"/>
                  <a:sym typeface="+mn-lt"/>
                </a:rPr>
                <a:t>中</a:t>
              </a:r>
              <a:endParaRPr kumimoji="1" lang="zh-TW" altLang="en-US" sz="1400">
                <a:cs typeface="+mn-ea"/>
                <a:sym typeface="+mn-lt"/>
              </a:endParaRPr>
            </a:p>
          </p:txBody>
        </p:sp>
        <p:sp>
          <p:nvSpPr>
            <p:cNvPr id="100" name="矩形: 圓角 21">
              <a:extLst>
                <a:ext uri="{FF2B5EF4-FFF2-40B4-BE49-F238E27FC236}">
                  <a16:creationId xmlns:a16="http://schemas.microsoft.com/office/drawing/2014/main" id="{56651623-99FD-1544-8871-2EFA7339CFC7}"/>
                </a:ext>
              </a:extLst>
            </p:cNvPr>
            <p:cNvSpPr/>
            <p:nvPr/>
          </p:nvSpPr>
          <p:spPr>
            <a:xfrm>
              <a:off x="9219216" y="8528444"/>
              <a:ext cx="3204521" cy="430981"/>
            </a:xfrm>
            <a:prstGeom prst="roundRect">
              <a:avLst>
                <a:gd name="adj" fmla="val 8066"/>
              </a:avLst>
            </a:prstGeom>
            <a:blipFill dpi="0" rotWithShape="1">
              <a:blip r:embed="rId1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1400">
                <a:solidFill>
                  <a:prstClr val="white"/>
                </a:solidFill>
                <a:cs typeface="+mn-ea"/>
                <a:sym typeface="+mn-lt"/>
              </a:endParaRPr>
            </a:p>
          </p:txBody>
        </p:sp>
        <p:pic>
          <p:nvPicPr>
            <p:cNvPr id="101" name="圖片 100">
              <a:extLst>
                <a:ext uri="{FF2B5EF4-FFF2-40B4-BE49-F238E27FC236}">
                  <a16:creationId xmlns:a16="http://schemas.microsoft.com/office/drawing/2014/main" id="{DBE890F1-F189-B743-BD5D-90F8794A80A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398243" y="8217730"/>
              <a:ext cx="939800" cy="939800"/>
            </a:xfrm>
            <a:prstGeom prst="ellipse">
              <a:avLst/>
            </a:prstGeom>
            <a:ln w="38100">
              <a:solidFill>
                <a:srgbClr val="FFC000"/>
              </a:solidFill>
            </a:ln>
          </p:spPr>
        </p:pic>
        <p:sp>
          <p:nvSpPr>
            <p:cNvPr id="102" name="矩形 101">
              <a:extLst>
                <a:ext uri="{FF2B5EF4-FFF2-40B4-BE49-F238E27FC236}">
                  <a16:creationId xmlns:a16="http://schemas.microsoft.com/office/drawing/2014/main" id="{20E07323-921D-AD47-8FDD-98BF93B7BF6E}"/>
                </a:ext>
              </a:extLst>
            </p:cNvPr>
            <p:cNvSpPr/>
            <p:nvPr/>
          </p:nvSpPr>
          <p:spPr>
            <a:xfrm>
              <a:off x="9513901" y="8557686"/>
              <a:ext cx="1620956" cy="307777"/>
            </a:xfrm>
            <a:prstGeom prst="rect">
              <a:avLst/>
            </a:prstGeom>
          </p:spPr>
          <p:txBody>
            <a:bodyPr wrap="none" anchor="t">
              <a:spAutoFit/>
            </a:bodyPr>
            <a:lstStyle/>
            <a:p>
              <a:pPr defTabSz="1219140"/>
              <a:r>
                <a:rPr kumimoji="1" lang="zh-TW" altLang="en-US" sz="1400">
                  <a:cs typeface="+mn-ea"/>
                  <a:sym typeface="+mn-lt"/>
                </a:rPr>
                <a:t>支援多人線上編輯</a:t>
              </a:r>
              <a:endParaRPr kumimoji="1" lang="en-US" altLang="zh-TW" sz="1400">
                <a:cs typeface="+mn-ea"/>
                <a:sym typeface="+mn-lt"/>
              </a:endParaRPr>
            </a:p>
          </p:txBody>
        </p:sp>
      </p:grpSp>
      <p:sp>
        <p:nvSpPr>
          <p:cNvPr id="48" name="矩形: 圓角化同側角落 40">
            <a:extLst>
              <a:ext uri="{FF2B5EF4-FFF2-40B4-BE49-F238E27FC236}">
                <a16:creationId xmlns:a16="http://schemas.microsoft.com/office/drawing/2014/main" id="{8D52CB48-3CD5-5AFC-B826-971E74F24A69}"/>
              </a:ext>
            </a:extLst>
          </p:cNvPr>
          <p:cNvSpPr/>
          <p:nvPr/>
        </p:nvSpPr>
        <p:spPr>
          <a:xfrm>
            <a:off x="7645479" y="2390877"/>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9" name="矩形: 圓角化同側角落 41">
            <a:extLst>
              <a:ext uri="{FF2B5EF4-FFF2-40B4-BE49-F238E27FC236}">
                <a16:creationId xmlns:a16="http://schemas.microsoft.com/office/drawing/2014/main" id="{F32ACDC5-8335-84C7-773F-008F7525DB84}"/>
              </a:ext>
            </a:extLst>
          </p:cNvPr>
          <p:cNvSpPr/>
          <p:nvPr/>
        </p:nvSpPr>
        <p:spPr>
          <a:xfrm>
            <a:off x="4767163" y="2397558"/>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0" name="矩形: 圓角化同側角落 42">
            <a:extLst>
              <a:ext uri="{FF2B5EF4-FFF2-40B4-BE49-F238E27FC236}">
                <a16:creationId xmlns:a16="http://schemas.microsoft.com/office/drawing/2014/main" id="{AAD7BC2B-188A-D582-1931-33A0F449107A}"/>
              </a:ext>
            </a:extLst>
          </p:cNvPr>
          <p:cNvSpPr/>
          <p:nvPr/>
        </p:nvSpPr>
        <p:spPr>
          <a:xfrm>
            <a:off x="2541676" y="2390531"/>
            <a:ext cx="2191971"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1" name="矩形: 圓角 17">
            <a:extLst>
              <a:ext uri="{FF2B5EF4-FFF2-40B4-BE49-F238E27FC236}">
                <a16:creationId xmlns:a16="http://schemas.microsoft.com/office/drawing/2014/main" id="{43999FFC-3554-4AA7-B1A8-12A629728DE1}"/>
              </a:ext>
            </a:extLst>
          </p:cNvPr>
          <p:cNvSpPr/>
          <p:nvPr/>
        </p:nvSpPr>
        <p:spPr>
          <a:xfrm>
            <a:off x="2309637" y="5530798"/>
            <a:ext cx="3530967"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cs typeface="+mn-ea"/>
              <a:sym typeface="+mn-lt"/>
            </a:endParaRPr>
          </a:p>
        </p:txBody>
      </p:sp>
      <p:pic>
        <p:nvPicPr>
          <p:cNvPr id="52" name="圖片 51">
            <a:extLst>
              <a:ext uri="{FF2B5EF4-FFF2-40B4-BE49-F238E27FC236}">
                <a16:creationId xmlns:a16="http://schemas.microsoft.com/office/drawing/2014/main" id="{4268913C-C80E-40DA-81A0-B014ECB8A1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9085" y="1614038"/>
            <a:ext cx="735485" cy="735485"/>
          </a:xfrm>
          <a:prstGeom prst="rect">
            <a:avLst/>
          </a:prstGeom>
        </p:spPr>
      </p:pic>
      <p:pic>
        <p:nvPicPr>
          <p:cNvPr id="53" name="圖片 52">
            <a:extLst>
              <a:ext uri="{FF2B5EF4-FFF2-40B4-BE49-F238E27FC236}">
                <a16:creationId xmlns:a16="http://schemas.microsoft.com/office/drawing/2014/main" id="{E58052DB-3D53-46D2-930B-7B559A7088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75025" y="1658135"/>
            <a:ext cx="1801553" cy="691387"/>
          </a:xfrm>
          <a:prstGeom prst="rect">
            <a:avLst/>
          </a:prstGeom>
        </p:spPr>
      </p:pic>
      <p:grpSp>
        <p:nvGrpSpPr>
          <p:cNvPr id="54" name="群組 53">
            <a:extLst>
              <a:ext uri="{FF2B5EF4-FFF2-40B4-BE49-F238E27FC236}">
                <a16:creationId xmlns:a16="http://schemas.microsoft.com/office/drawing/2014/main" id="{9880E002-F6BE-4827-9485-4892277FB494}"/>
              </a:ext>
            </a:extLst>
          </p:cNvPr>
          <p:cNvGrpSpPr/>
          <p:nvPr/>
        </p:nvGrpSpPr>
        <p:grpSpPr>
          <a:xfrm>
            <a:off x="2608783" y="1662074"/>
            <a:ext cx="2226867" cy="735485"/>
            <a:chOff x="1502580" y="2957023"/>
            <a:chExt cx="1576550" cy="520700"/>
          </a:xfrm>
        </p:grpSpPr>
        <p:pic>
          <p:nvPicPr>
            <p:cNvPr id="55" name="圖片 54">
              <a:extLst>
                <a:ext uri="{FF2B5EF4-FFF2-40B4-BE49-F238E27FC236}">
                  <a16:creationId xmlns:a16="http://schemas.microsoft.com/office/drawing/2014/main" id="{3EF9040D-0A46-438C-B34F-67A0F880D4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56" name="圖片 55">
              <a:extLst>
                <a:ext uri="{FF2B5EF4-FFF2-40B4-BE49-F238E27FC236}">
                  <a16:creationId xmlns:a16="http://schemas.microsoft.com/office/drawing/2014/main" id="{116DD54F-1F95-4299-B7C0-B56191C8EB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57" name="圖片 56">
              <a:extLst>
                <a:ext uri="{FF2B5EF4-FFF2-40B4-BE49-F238E27FC236}">
                  <a16:creationId xmlns:a16="http://schemas.microsoft.com/office/drawing/2014/main" id="{22BFE1B7-6960-4AB9-A35D-C836C7C7A89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pic>
        <p:nvPicPr>
          <p:cNvPr id="58" name="圖片 57">
            <a:extLst>
              <a:ext uri="{FF2B5EF4-FFF2-40B4-BE49-F238E27FC236}">
                <a16:creationId xmlns:a16="http://schemas.microsoft.com/office/drawing/2014/main" id="{0E5957FC-5A3F-4815-8823-9A2038DF48D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38550" y="5448669"/>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59" name="矩形 58">
            <a:extLst>
              <a:ext uri="{FF2B5EF4-FFF2-40B4-BE49-F238E27FC236}">
                <a16:creationId xmlns:a16="http://schemas.microsoft.com/office/drawing/2014/main" id="{EE424DF6-5E80-461B-95B8-0ADBFA51FCFD}"/>
              </a:ext>
            </a:extLst>
          </p:cNvPr>
          <p:cNvSpPr/>
          <p:nvPr/>
        </p:nvSpPr>
        <p:spPr>
          <a:xfrm>
            <a:off x="2396562" y="5743937"/>
            <a:ext cx="2419252" cy="338554"/>
          </a:xfrm>
          <a:prstGeom prst="rect">
            <a:avLst/>
          </a:prstGeom>
        </p:spPr>
        <p:txBody>
          <a:bodyPr wrap="none">
            <a:spAutoFit/>
          </a:bodyPr>
          <a:lstStyle/>
          <a:p>
            <a:pPr defTabSz="1219170">
              <a:buClr>
                <a:srgbClr val="000000"/>
              </a:buClr>
            </a:pPr>
            <a:r>
              <a:rPr kumimoji="1" lang="en-US" altLang="zh-TW" sz="1600" kern="0">
                <a:solidFill>
                  <a:schemeClr val="bg1"/>
                </a:solidFill>
                <a:cs typeface="+mn-ea"/>
                <a:sym typeface="+mn-lt"/>
              </a:rPr>
              <a:t>Save to NAS in real time</a:t>
            </a:r>
          </a:p>
        </p:txBody>
      </p:sp>
      <p:sp>
        <p:nvSpPr>
          <p:cNvPr id="60" name="矩形: 圓角 21">
            <a:extLst>
              <a:ext uri="{FF2B5EF4-FFF2-40B4-BE49-F238E27FC236}">
                <a16:creationId xmlns:a16="http://schemas.microsoft.com/office/drawing/2014/main" id="{1C1209FE-E9ED-4EF5-809D-A47D141059D3}"/>
              </a:ext>
            </a:extLst>
          </p:cNvPr>
          <p:cNvSpPr/>
          <p:nvPr/>
        </p:nvSpPr>
        <p:spPr>
          <a:xfrm>
            <a:off x="7048179" y="5561458"/>
            <a:ext cx="3204521"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cs typeface="+mn-ea"/>
              <a:sym typeface="+mn-lt"/>
            </a:endParaRPr>
          </a:p>
        </p:txBody>
      </p:sp>
      <p:pic>
        <p:nvPicPr>
          <p:cNvPr id="61" name="圖片 60">
            <a:extLst>
              <a:ext uri="{FF2B5EF4-FFF2-40B4-BE49-F238E27FC236}">
                <a16:creationId xmlns:a16="http://schemas.microsoft.com/office/drawing/2014/main" id="{07FB1888-3119-4F6F-8695-785C17A5397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227204" y="5442630"/>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62" name="矩形 61">
            <a:extLst>
              <a:ext uri="{FF2B5EF4-FFF2-40B4-BE49-F238E27FC236}">
                <a16:creationId xmlns:a16="http://schemas.microsoft.com/office/drawing/2014/main" id="{C1A73D1C-CAEC-4CE5-AEF5-62287A384266}"/>
              </a:ext>
            </a:extLst>
          </p:cNvPr>
          <p:cNvSpPr/>
          <p:nvPr/>
        </p:nvSpPr>
        <p:spPr>
          <a:xfrm>
            <a:off x="7251692" y="5782587"/>
            <a:ext cx="2348720" cy="338554"/>
          </a:xfrm>
          <a:prstGeom prst="rect">
            <a:avLst/>
          </a:prstGeom>
        </p:spPr>
        <p:txBody>
          <a:bodyPr wrap="none" anchor="t">
            <a:spAutoFit/>
          </a:bodyPr>
          <a:lstStyle/>
          <a:p>
            <a:pPr defTabSz="1219170">
              <a:buClr>
                <a:srgbClr val="000000"/>
              </a:buClr>
            </a:pPr>
            <a:r>
              <a:rPr kumimoji="1" lang="en-US" altLang="zh-TW" sz="1600" kern="0">
                <a:solidFill>
                  <a:schemeClr val="bg1"/>
                </a:solidFill>
                <a:cs typeface="+mn-ea"/>
                <a:sym typeface="+mn-lt"/>
              </a:rPr>
              <a:t>Multi-user online editing</a:t>
            </a:r>
          </a:p>
        </p:txBody>
      </p:sp>
      <p:pic>
        <p:nvPicPr>
          <p:cNvPr id="63" name="圖形 36">
            <a:extLst>
              <a:ext uri="{FF2B5EF4-FFF2-40B4-BE49-F238E27FC236}">
                <a16:creationId xmlns:a16="http://schemas.microsoft.com/office/drawing/2014/main" id="{D426483D-88B4-46D3-B2D8-F6B7BCE2DF2C}"/>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58634" y="1603221"/>
            <a:ext cx="1222056" cy="1222056"/>
          </a:xfrm>
          <a:prstGeom prst="rect">
            <a:avLst/>
          </a:prstGeom>
          <a:effectLst>
            <a:outerShdw blurRad="228600" dist="152400" dir="8100000" algn="tr" rotWithShape="0">
              <a:prstClr val="black">
                <a:alpha val="28000"/>
              </a:prstClr>
            </a:outerShdw>
          </a:effectLst>
        </p:spPr>
      </p:pic>
      <p:pic>
        <p:nvPicPr>
          <p:cNvPr id="65" name="图片 57">
            <a:extLst>
              <a:ext uri="{FF2B5EF4-FFF2-40B4-BE49-F238E27FC236}">
                <a16:creationId xmlns:a16="http://schemas.microsoft.com/office/drawing/2014/main" id="{7E220B48-E085-9B25-6BE6-3FE71934ADC0}"/>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234264" y="4022564"/>
            <a:ext cx="2277215" cy="343047"/>
          </a:xfrm>
          <a:prstGeom prst="rect">
            <a:avLst/>
          </a:prstGeom>
        </p:spPr>
      </p:pic>
      <p:pic>
        <p:nvPicPr>
          <p:cNvPr id="66" name="图片 57">
            <a:extLst>
              <a:ext uri="{FF2B5EF4-FFF2-40B4-BE49-F238E27FC236}">
                <a16:creationId xmlns:a16="http://schemas.microsoft.com/office/drawing/2014/main" id="{F79EE9C8-EF89-D8BD-A350-CE4ECE9D2AB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442696" y="4015966"/>
            <a:ext cx="2277214" cy="343047"/>
          </a:xfrm>
          <a:prstGeom prst="rect">
            <a:avLst/>
          </a:prstGeom>
        </p:spPr>
      </p:pic>
      <p:pic>
        <p:nvPicPr>
          <p:cNvPr id="67" name="图片 57">
            <a:extLst>
              <a:ext uri="{FF2B5EF4-FFF2-40B4-BE49-F238E27FC236}">
                <a16:creationId xmlns:a16="http://schemas.microsoft.com/office/drawing/2014/main" id="{717FA5A0-4B74-2B98-3E53-719842E73E0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301542" y="4015968"/>
            <a:ext cx="2277214" cy="343047"/>
          </a:xfrm>
          <a:prstGeom prst="rect">
            <a:avLst/>
          </a:prstGeom>
        </p:spPr>
      </p:pic>
      <p:graphicFrame>
        <p:nvGraphicFramePr>
          <p:cNvPr id="69" name="內容版面配置區 5">
            <a:extLst>
              <a:ext uri="{FF2B5EF4-FFF2-40B4-BE49-F238E27FC236}">
                <a16:creationId xmlns:a16="http://schemas.microsoft.com/office/drawing/2014/main" id="{4403B246-8FAA-4AF4-A46A-D77DB2C84BD3}"/>
              </a:ext>
            </a:extLst>
          </p:cNvPr>
          <p:cNvGraphicFramePr>
            <a:graphicFrameLocks/>
          </p:cNvGraphicFramePr>
          <p:nvPr>
            <p:extLst>
              <p:ext uri="{D42A27DB-BD31-4B8C-83A1-F6EECF244321}">
                <p14:modId xmlns:p14="http://schemas.microsoft.com/office/powerpoint/2010/main" val="1398919750"/>
              </p:ext>
            </p:extLst>
          </p:nvPr>
        </p:nvGraphicFramePr>
        <p:xfrm>
          <a:off x="1569753" y="2410013"/>
          <a:ext cx="8933562" cy="2877683"/>
        </p:xfrm>
        <a:graphic>
          <a:graphicData uri="http://schemas.openxmlformats.org/drawingml/2006/table">
            <a:tbl>
              <a:tblPr firstRow="1" bandRow="1">
                <a:effectLst>
                  <a:outerShdw blurRad="431800" dist="241300" dir="5760000" sx="106000" sy="106000" algn="ctr" rotWithShape="0">
                    <a:srgbClr val="000000">
                      <a:alpha val="28000"/>
                    </a:srgbClr>
                  </a:outerShdw>
                </a:effectLst>
                <a:tableStyleId>{5C22544A-7EE6-4342-B048-85BDC9FD1C3A}</a:tableStyleId>
              </a:tblPr>
              <a:tblGrid>
                <a:gridCol w="991829">
                  <a:extLst>
                    <a:ext uri="{9D8B030D-6E8A-4147-A177-3AD203B41FA5}">
                      <a16:colId xmlns:a16="http://schemas.microsoft.com/office/drawing/2014/main" val="3133364649"/>
                    </a:ext>
                  </a:extLst>
                </a:gridCol>
                <a:gridCol w="2201333">
                  <a:extLst>
                    <a:ext uri="{9D8B030D-6E8A-4147-A177-3AD203B41FA5}">
                      <a16:colId xmlns:a16="http://schemas.microsoft.com/office/drawing/2014/main" val="2614222353"/>
                    </a:ext>
                  </a:extLst>
                </a:gridCol>
                <a:gridCol w="2870200">
                  <a:extLst>
                    <a:ext uri="{9D8B030D-6E8A-4147-A177-3AD203B41FA5}">
                      <a16:colId xmlns:a16="http://schemas.microsoft.com/office/drawing/2014/main" val="940691484"/>
                    </a:ext>
                  </a:extLst>
                </a:gridCol>
                <a:gridCol w="2870200">
                  <a:extLst>
                    <a:ext uri="{9D8B030D-6E8A-4147-A177-3AD203B41FA5}">
                      <a16:colId xmlns:a16="http://schemas.microsoft.com/office/drawing/2014/main" val="107505992"/>
                    </a:ext>
                  </a:extLst>
                </a:gridCol>
              </a:tblGrid>
              <a:tr h="652643">
                <a:tc>
                  <a:txBody>
                    <a:bodyPr/>
                    <a:lstStyle/>
                    <a:p>
                      <a:pPr marL="0" algn="ctr" defTabSz="914400" rtl="0" eaLnBrk="1" latinLnBrk="0" hangingPunct="1"/>
                      <a:endParaRPr lang="zh-TW" altLang="en-US" sz="1900"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CN" sz="1600" b="1" kern="1200">
                          <a:solidFill>
                            <a:schemeClr val="lt1"/>
                          </a:solidFill>
                          <a:latin typeface="+mn-lt"/>
                          <a:ea typeface="+mn-ea"/>
                          <a:cs typeface="+mn-ea"/>
                          <a:sym typeface="+mn-lt"/>
                        </a:rPr>
                        <a:t>Edit with Office Online</a:t>
                      </a:r>
                      <a:endParaRPr lang="zh-CN" altLang="en-US" sz="1600" b="1"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View in Google Docs</a:t>
                      </a:r>
                      <a:endParaRPr lang="zh-CN"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Open with Google Chrome </a:t>
                      </a:r>
                      <a:r>
                        <a:rPr lang="zh-CN" altLang="en-US" sz="1600" b="1" kern="1200">
                          <a:solidFill>
                            <a:schemeClr val="lt1"/>
                          </a:solidFill>
                          <a:latin typeface="+mn-lt"/>
                          <a:ea typeface="+mn-ea"/>
                          <a:cs typeface="+mn-ea"/>
                          <a:sym typeface="+mn-lt"/>
                        </a:rPr>
                        <a:t>Extension</a:t>
                      </a:r>
                      <a:endParaRPr lang="zh-TW"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46232"/>
                  </a:ext>
                </a:extLst>
              </a:tr>
              <a:tr h="762000">
                <a:tc>
                  <a:txBody>
                    <a:bodyPr/>
                    <a:lstStyle/>
                    <a:p>
                      <a:r>
                        <a:rPr lang="zh-TW" altLang="en-US" sz="1000" b="1">
                          <a:latin typeface="+mn-lt"/>
                          <a:ea typeface="+mn-ea"/>
                          <a:cs typeface="+mn-ea"/>
                          <a:sym typeface="+mn-lt"/>
                        </a:rPr>
                        <a:t>Requirement</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altLang="zh-TW" sz="1050" err="1">
                          <a:latin typeface="+mn-lt"/>
                          <a:ea typeface="+mn-ea"/>
                          <a:cs typeface="+mn-ea"/>
                          <a:sym typeface="+mn-lt"/>
                        </a:rPr>
                        <a:t>CloudLink</a:t>
                      </a:r>
                      <a:r>
                        <a:rPr lang="en-US" altLang="zh-TW" sz="1050">
                          <a:latin typeface="+mn-lt"/>
                          <a:ea typeface="+mn-ea"/>
                          <a:cs typeface="+mn-ea"/>
                          <a:sym typeface="+mn-lt"/>
                        </a:rPr>
                        <a:t> needs to be enabled</a:t>
                      </a:r>
                      <a:endParaRPr lang="zh-TW" altLang="en-US" sz="105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r>
                        <a:rPr lang="en-US" sz="1400" b="0" i="0" u="none" strike="noStrike" noProof="0">
                          <a:latin typeface="+mn-lt"/>
                          <a:ea typeface="+mn-ea"/>
                          <a:cs typeface="+mn-ea"/>
                          <a:sym typeface="+mn-lt"/>
                        </a:rPr>
                        <a:t>CloudLink needs to be enabled</a:t>
                      </a:r>
                      <a:endParaRPr lang="zh-TW" altLang="en-US" sz="2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 sz="1400" b="0" i="0" u="none" strike="noStrike" kern="1200" noProof="0">
                          <a:effectLst/>
                          <a:latin typeface="+mn-lt"/>
                          <a:ea typeface="+mn-ea"/>
                          <a:cs typeface="+mn-ea"/>
                          <a:sym typeface="+mn-lt"/>
                        </a:rPr>
                        <a:t>Use Chrome with extension “Office Editing for Docs, Sheets &amp; Slides” to open</a:t>
                      </a:r>
                      <a:endParaRPr lang="zh-TW" altLang="en-US" sz="2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4032982"/>
                  </a:ext>
                </a:extLst>
              </a:tr>
              <a:tr h="731520">
                <a:tc>
                  <a:txBody>
                    <a:bodyPr/>
                    <a:lstStyle/>
                    <a:p>
                      <a:r>
                        <a:rPr lang="zh-TW" altLang="en-US" sz="1050" b="1">
                          <a:latin typeface="+mn-lt"/>
                          <a:ea typeface="+mn-ea"/>
                          <a:cs typeface="+mn-ea"/>
                          <a:sym typeface="+mn-lt"/>
                        </a:rPr>
                        <a:t>Supported formats</a:t>
                      </a:r>
                      <a:endParaRPr lang="zh-TW" altLang="en-US" sz="1400" b="1">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03139444"/>
                  </a:ext>
                </a:extLst>
              </a:tr>
              <a:tr h="731520">
                <a:tc>
                  <a:txBody>
                    <a:bodyPr/>
                    <a:lstStyle/>
                    <a:p>
                      <a:r>
                        <a:rPr lang="zh-TW" altLang="en-US" sz="1000" b="1">
                          <a:latin typeface="+mn-lt"/>
                          <a:ea typeface="+mn-ea"/>
                          <a:cs typeface="+mn-ea"/>
                          <a:sym typeface="+mn-lt"/>
                        </a:rPr>
                        <a:t>Capabilities</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CN" sz="1000" b="0" i="0" u="none" strike="noStrike" noProof="0">
                          <a:latin typeface="+mn-lt"/>
                          <a:ea typeface="+mn-ea"/>
                          <a:cs typeface="+mn-ea"/>
                          <a:sym typeface="+mn-lt"/>
                        </a:rPr>
                        <a:t>•File collaboration</a:t>
                      </a:r>
                      <a:endParaRPr lang="zh-TW" altLang="en-US" sz="1000">
                        <a:latin typeface="+mn-lt"/>
                        <a:ea typeface="+mn-ea"/>
                        <a:cs typeface="+mn-ea"/>
                        <a:sym typeface="+mn-lt"/>
                      </a:endParaRPr>
                    </a:p>
                    <a:p>
                      <a:pPr lvl="0" algn="l">
                        <a:lnSpc>
                          <a:spcPct val="100000"/>
                        </a:lnSpc>
                        <a:spcBef>
                          <a:spcPts val="0"/>
                        </a:spcBef>
                        <a:spcAft>
                          <a:spcPts val="0"/>
                        </a:spcAft>
                        <a:buNone/>
                      </a:pPr>
                      <a:r>
                        <a:rPr lang="zh-CN" sz="1000" b="0" i="0" u="none" strike="noStrike" noProof="0">
                          <a:latin typeface="+mn-lt"/>
                          <a:ea typeface="+mn-ea"/>
                          <a:cs typeface="+mn-ea"/>
                          <a:sym typeface="+mn-lt"/>
                        </a:rPr>
                        <a:t>•Auto save to NAS in real time </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your G</a:t>
                      </a:r>
                      <a:r>
                        <a:rPr lang="en-US" altLang="zh-TW" sz="1000" b="0" i="0" u="none" strike="noStrike" noProof="0">
                          <a:latin typeface="+mn-lt"/>
                          <a:ea typeface="+mn-ea"/>
                          <a:cs typeface="+mn-ea"/>
                          <a:sym typeface="+mn-lt"/>
                        </a:rPr>
                        <a:t>oogle</a:t>
                      </a:r>
                      <a:r>
                        <a:rPr lang="zh-TW"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Drive</a:t>
                      </a:r>
                      <a:r>
                        <a:rPr lang="zh-TW" altLang="en-US" sz="1000" b="0" i="0" u="none" strike="noStrike" noProof="0">
                          <a:latin typeface="+mn-lt"/>
                          <a:ea typeface="+mn-ea"/>
                          <a:cs typeface="+mn-ea"/>
                          <a:sym typeface="+mn-lt"/>
                        </a:rPr>
                        <a:t> </a:t>
                      </a:r>
                      <a:endParaRPr lang="zh-TW" sz="1000" b="0" i="0" u="none" strike="noStrike" noProof="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endParaRPr lang="en-US" sz="1000" b="0" i="0" u="none" strike="noStrike" noProof="0">
                        <a:latin typeface="+mn-lt"/>
                        <a:ea typeface="+mn-ea"/>
                        <a:cs typeface="+mn-ea"/>
                        <a:sym typeface="+mn-lt"/>
                      </a:endParaRP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a:t>
                      </a:r>
                      <a:r>
                        <a:rPr lang="en-US" altLang="zh-TW" sz="1000" b="0" i="0" u="none" strike="noStrike" noProof="0">
                          <a:latin typeface="+mn-lt"/>
                          <a:ea typeface="+mn-ea"/>
                          <a:cs typeface="+mn-ea"/>
                          <a:sym typeface="+mn-lt"/>
                        </a:rPr>
                        <a:t>r</a:t>
                      </a:r>
                      <a:r>
                        <a:rPr lang="zh-TW" altLang="en-US"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G</a:t>
                      </a:r>
                      <a:r>
                        <a:rPr lang="en-US" sz="1000" b="0" i="0" u="none" strike="noStrike" noProof="0">
                          <a:latin typeface="+mn-lt"/>
                          <a:ea typeface="+mn-ea"/>
                          <a:cs typeface="+mn-ea"/>
                          <a:sym typeface="+mn-lt"/>
                        </a:rPr>
                        <a:t>oogle</a:t>
                      </a:r>
                      <a:r>
                        <a:rPr lang="zh-TW" altLang="en-US" sz="1000" b="0" i="0" u="none" strike="noStrike" noProof="0">
                          <a:latin typeface="+mn-lt"/>
                          <a:ea typeface="+mn-ea"/>
                          <a:cs typeface="+mn-ea"/>
                          <a:sym typeface="+mn-lt"/>
                        </a:rPr>
                        <a:t> </a:t>
                      </a:r>
                      <a:r>
                        <a:rPr lang="en-US" altLang="zh-CN" sz="1000" b="0" i="0" u="none" strike="noStrike" noProof="0">
                          <a:latin typeface="+mn-lt"/>
                          <a:ea typeface="+mn-ea"/>
                          <a:cs typeface="+mn-ea"/>
                          <a:sym typeface="+mn-lt"/>
                        </a:rPr>
                        <a:t>Drive</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8743108"/>
                  </a:ext>
                </a:extLst>
              </a:tr>
            </a:tbl>
          </a:graphicData>
        </a:graphic>
      </p:graphicFrame>
    </p:spTree>
    <p:extLst>
      <p:ext uri="{BB962C8B-B14F-4D97-AF65-F5344CB8AC3E}">
        <p14:creationId xmlns:p14="http://schemas.microsoft.com/office/powerpoint/2010/main" val="227211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1" y="153346"/>
            <a:ext cx="12184542" cy="1384995"/>
          </a:xfrm>
          <a:prstGeom prst="rect">
            <a:avLst/>
          </a:prstGeom>
          <a:noFill/>
        </p:spPr>
        <p:txBody>
          <a:bodyPr wrap="square" lIns="91440" tIns="45720" rIns="91440" bIns="45720" rtlCol="0" anchor="t">
            <a:spAutoFit/>
          </a:bodyPr>
          <a:lstStyle/>
          <a:p>
            <a:pPr algn="ctr"/>
            <a:r>
              <a:rPr lang="en-US" altLang="zh-TW" sz="4200" b="1">
                <a:solidFill>
                  <a:srgbClr val="D1DDE7"/>
                </a:solidFill>
                <a:latin typeface="Arial"/>
                <a:ea typeface="新細明體"/>
                <a:cs typeface="Arial"/>
              </a:rPr>
              <a:t>Powered by server-grade Intel 8-core CPU </a:t>
            </a:r>
            <a:br>
              <a:rPr lang="en-US" altLang="zh-TW" sz="4200" b="1">
                <a:latin typeface="Arial" panose="020B0604020202020204" pitchFamily="34" charset="0"/>
                <a:cs typeface="Arial" panose="020B0604020202020204" pitchFamily="34" charset="0"/>
              </a:rPr>
            </a:br>
            <a:r>
              <a:rPr lang="en-US" altLang="zh-TW" sz="4200" b="1">
                <a:solidFill>
                  <a:srgbClr val="D1DDE7"/>
                </a:solidFill>
                <a:latin typeface="Arial"/>
                <a:ea typeface="新細明體"/>
                <a:cs typeface="Arial"/>
              </a:rPr>
              <a:t>strong performance and expandability</a:t>
            </a:r>
            <a:endParaRPr lang="zh-TW" altLang="en-US" sz="4200" b="1">
              <a:solidFill>
                <a:srgbClr val="D1DDE7"/>
              </a:solidFill>
              <a:latin typeface="Arial"/>
              <a:ea typeface="新細明體"/>
              <a:cs typeface="Arial"/>
            </a:endParaRPr>
          </a:p>
        </p:txBody>
      </p:sp>
      <p:grpSp>
        <p:nvGrpSpPr>
          <p:cNvPr id="45" name="群組 44">
            <a:extLst>
              <a:ext uri="{FF2B5EF4-FFF2-40B4-BE49-F238E27FC236}">
                <a16:creationId xmlns:a16="http://schemas.microsoft.com/office/drawing/2014/main" id="{3C8BDBC1-67EF-348C-1F5D-35248478CDBE}"/>
              </a:ext>
            </a:extLst>
          </p:cNvPr>
          <p:cNvGrpSpPr/>
          <p:nvPr/>
        </p:nvGrpSpPr>
        <p:grpSpPr>
          <a:xfrm>
            <a:off x="695433" y="2130606"/>
            <a:ext cx="1094600" cy="1094600"/>
            <a:chOff x="695433" y="2130606"/>
            <a:chExt cx="1094600" cy="1094600"/>
          </a:xfrm>
        </p:grpSpPr>
        <p:sp>
          <p:nvSpPr>
            <p:cNvPr id="2" name="矩形: 圓角 3">
              <a:extLst>
                <a:ext uri="{FF2B5EF4-FFF2-40B4-BE49-F238E27FC236}">
                  <a16:creationId xmlns:a16="http://schemas.microsoft.com/office/drawing/2014/main" id="{4A58603F-7DBB-32AD-B0E0-31F975BEF08A}"/>
                </a:ext>
              </a:extLst>
            </p:cNvPr>
            <p:cNvSpPr/>
            <p:nvPr/>
          </p:nvSpPr>
          <p:spPr>
            <a:xfrm>
              <a:off x="695433" y="2130606"/>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grpSp>
          <p:nvGrpSpPr>
            <p:cNvPr id="29" name="群組 19">
              <a:extLst>
                <a:ext uri="{FF2B5EF4-FFF2-40B4-BE49-F238E27FC236}">
                  <a16:creationId xmlns:a16="http://schemas.microsoft.com/office/drawing/2014/main" id="{7C9E962C-0B35-B629-9C16-22E5388FC579}"/>
                </a:ext>
              </a:extLst>
            </p:cNvPr>
            <p:cNvGrpSpPr/>
            <p:nvPr/>
          </p:nvGrpSpPr>
          <p:grpSpPr>
            <a:xfrm>
              <a:off x="906135" y="2130606"/>
              <a:ext cx="593432" cy="949880"/>
              <a:chOff x="4850605" y="7034834"/>
              <a:chExt cx="593431" cy="949879"/>
            </a:xfrm>
          </p:grpSpPr>
          <p:sp>
            <p:nvSpPr>
              <p:cNvPr id="30" name="文字方塊 16">
                <a:extLst>
                  <a:ext uri="{FF2B5EF4-FFF2-40B4-BE49-F238E27FC236}">
                    <a16:creationId xmlns:a16="http://schemas.microsoft.com/office/drawing/2014/main" id="{CA20C0EA-3A3E-048A-5119-805302AD31D7}"/>
                  </a:ext>
                </a:extLst>
              </p:cNvPr>
              <p:cNvSpPr txBox="1"/>
              <p:nvPr/>
            </p:nvSpPr>
            <p:spPr>
              <a:xfrm>
                <a:off x="4914140" y="7034834"/>
                <a:ext cx="527708" cy="830996"/>
              </a:xfrm>
              <a:prstGeom prst="rect">
                <a:avLst/>
              </a:prstGeom>
              <a:noFill/>
            </p:spPr>
            <p:txBody>
              <a:bodyPr wrap="none" rtlCol="0">
                <a:spAutoFit/>
              </a:bodyPr>
              <a:lstStyle/>
              <a:p>
                <a:pPr defTabSz="914377">
                  <a:buClrTx/>
                  <a:defRPr/>
                </a:pPr>
                <a:r>
                  <a:rPr lang="en-US" altLang="zh-TW" sz="48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rPr>
                  <a:t>8</a:t>
                </a:r>
                <a:endParaRPr lang="zh-TW" altLang="en-US" sz="4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endParaRPr>
              </a:p>
            </p:txBody>
          </p:sp>
          <p:sp>
            <p:nvSpPr>
              <p:cNvPr id="31" name="文字方塊 17">
                <a:extLst>
                  <a:ext uri="{FF2B5EF4-FFF2-40B4-BE49-F238E27FC236}">
                    <a16:creationId xmlns:a16="http://schemas.microsoft.com/office/drawing/2014/main" id="{4BC0F2D3-6392-7BFD-70E5-651A437A1206}"/>
                  </a:ext>
                </a:extLst>
              </p:cNvPr>
              <p:cNvSpPr txBox="1"/>
              <p:nvPr/>
            </p:nvSpPr>
            <p:spPr>
              <a:xfrm>
                <a:off x="4850605" y="7676936"/>
                <a:ext cx="593431" cy="307777"/>
              </a:xfrm>
              <a:prstGeom prst="rect">
                <a:avLst/>
              </a:prstGeom>
              <a:noFill/>
            </p:spPr>
            <p:txBody>
              <a:bodyPr wrap="none" lIns="91440" tIns="45720" rIns="91440" bIns="45720" rtlCol="0" anchor="t">
                <a:spAutoFit/>
              </a:bodyPr>
              <a:lstStyle/>
              <a:p>
                <a:pPr defTabSz="914377">
                  <a:buClrTx/>
                  <a:defRPr/>
                </a:pPr>
                <a:r>
                  <a:rPr lang="en-US" altLang="zh-TW" sz="1400" b="1"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rPr>
                  <a:t>Core</a:t>
                </a:r>
                <a:endParaRPr lang="zh-TW" altLang="en-US" sz="1400">
                  <a:latin typeface="Arial" panose="020B0604020202020204" pitchFamily="34" charset="0"/>
                  <a:cs typeface="Arial" panose="020B0604020202020204" pitchFamily="34" charset="0"/>
                </a:endParaRPr>
              </a:p>
            </p:txBody>
          </p:sp>
        </p:grpSp>
      </p:grpSp>
      <p:grpSp>
        <p:nvGrpSpPr>
          <p:cNvPr id="39" name="群組 38">
            <a:extLst>
              <a:ext uri="{FF2B5EF4-FFF2-40B4-BE49-F238E27FC236}">
                <a16:creationId xmlns:a16="http://schemas.microsoft.com/office/drawing/2014/main" id="{65C74E11-523C-9DC6-F97E-83458BE7779F}"/>
              </a:ext>
            </a:extLst>
          </p:cNvPr>
          <p:cNvGrpSpPr/>
          <p:nvPr/>
        </p:nvGrpSpPr>
        <p:grpSpPr>
          <a:xfrm>
            <a:off x="6074483" y="3710054"/>
            <a:ext cx="1094600" cy="1094600"/>
            <a:chOff x="6074483" y="3672671"/>
            <a:chExt cx="1094600" cy="1094600"/>
          </a:xfrm>
        </p:grpSpPr>
        <p:sp>
          <p:nvSpPr>
            <p:cNvPr id="18" name="矩形: 圓角 3">
              <a:extLst>
                <a:ext uri="{FF2B5EF4-FFF2-40B4-BE49-F238E27FC236}">
                  <a16:creationId xmlns:a16="http://schemas.microsoft.com/office/drawing/2014/main" id="{A419FE08-E72F-108B-D452-B3EEFE8FE6D0}"/>
                </a:ext>
              </a:extLst>
            </p:cNvPr>
            <p:cNvSpPr/>
            <p:nvPr/>
          </p:nvSpPr>
          <p:spPr>
            <a:xfrm>
              <a:off x="6074483" y="3672671"/>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pic>
          <p:nvPicPr>
            <p:cNvPr id="32" name="圖形 11">
              <a:extLst>
                <a:ext uri="{FF2B5EF4-FFF2-40B4-BE49-F238E27FC236}">
                  <a16:creationId xmlns:a16="http://schemas.microsoft.com/office/drawing/2014/main" id="{0377597B-57D7-FDEF-3C30-30C694284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4559" y="3955182"/>
              <a:ext cx="771003" cy="529577"/>
            </a:xfrm>
            <a:prstGeom prst="rect">
              <a:avLst/>
            </a:prstGeom>
          </p:spPr>
        </p:pic>
      </p:grpSp>
      <p:grpSp>
        <p:nvGrpSpPr>
          <p:cNvPr id="8" name="群組 7">
            <a:extLst>
              <a:ext uri="{FF2B5EF4-FFF2-40B4-BE49-F238E27FC236}">
                <a16:creationId xmlns:a16="http://schemas.microsoft.com/office/drawing/2014/main" id="{F6E50E1A-F2B5-904D-79E0-3CDEEF9BDC31}"/>
              </a:ext>
            </a:extLst>
          </p:cNvPr>
          <p:cNvGrpSpPr/>
          <p:nvPr/>
        </p:nvGrpSpPr>
        <p:grpSpPr>
          <a:xfrm>
            <a:off x="685263" y="5310451"/>
            <a:ext cx="1094600" cy="1094600"/>
            <a:chOff x="685263" y="5310451"/>
            <a:chExt cx="1094600" cy="1094600"/>
          </a:xfrm>
        </p:grpSpPr>
        <p:sp>
          <p:nvSpPr>
            <p:cNvPr id="5" name="矩形: 圓角 3">
              <a:extLst>
                <a:ext uri="{FF2B5EF4-FFF2-40B4-BE49-F238E27FC236}">
                  <a16:creationId xmlns:a16="http://schemas.microsoft.com/office/drawing/2014/main" id="{C702C3BB-0D49-8321-EF62-E6A1B9324D94}"/>
                </a:ext>
              </a:extLst>
            </p:cNvPr>
            <p:cNvSpPr/>
            <p:nvPr/>
          </p:nvSpPr>
          <p:spPr>
            <a:xfrm>
              <a:off x="685263" y="5310451"/>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grpSp>
          <p:nvGrpSpPr>
            <p:cNvPr id="7" name="群組 6">
              <a:extLst>
                <a:ext uri="{FF2B5EF4-FFF2-40B4-BE49-F238E27FC236}">
                  <a16:creationId xmlns:a16="http://schemas.microsoft.com/office/drawing/2014/main" id="{E510D5C4-2DEB-E68E-F6E0-41EF20154825}"/>
                </a:ext>
              </a:extLst>
            </p:cNvPr>
            <p:cNvGrpSpPr/>
            <p:nvPr/>
          </p:nvGrpSpPr>
          <p:grpSpPr>
            <a:xfrm>
              <a:off x="754989" y="5526570"/>
              <a:ext cx="989777" cy="606284"/>
              <a:chOff x="759058" y="5380207"/>
              <a:chExt cx="989777" cy="606284"/>
            </a:xfrm>
          </p:grpSpPr>
          <p:pic>
            <p:nvPicPr>
              <p:cNvPr id="33" name="圖片 32">
                <a:extLst>
                  <a:ext uri="{FF2B5EF4-FFF2-40B4-BE49-F238E27FC236}">
                    <a16:creationId xmlns:a16="http://schemas.microsoft.com/office/drawing/2014/main" id="{17B95E7D-F488-EDE7-7228-8D636BA25101}"/>
                  </a:ext>
                </a:extLst>
              </p:cNvPr>
              <p:cNvPicPr>
                <a:picLocks noChangeAspect="1"/>
              </p:cNvPicPr>
              <p:nvPr/>
            </p:nvPicPr>
            <p:blipFill rotWithShape="1">
              <a:blip r:embed="rId5"/>
              <a:srcRect t="42538"/>
              <a:stretch/>
            </p:blipFill>
            <p:spPr>
              <a:xfrm>
                <a:off x="894115" y="5729011"/>
                <a:ext cx="704527" cy="257480"/>
              </a:xfrm>
              <a:prstGeom prst="rect">
                <a:avLst/>
              </a:prstGeom>
            </p:spPr>
          </p:pic>
          <p:sp>
            <p:nvSpPr>
              <p:cNvPr id="34" name="文字方塊 33">
                <a:extLst>
                  <a:ext uri="{FF2B5EF4-FFF2-40B4-BE49-F238E27FC236}">
                    <a16:creationId xmlns:a16="http://schemas.microsoft.com/office/drawing/2014/main" id="{960D1389-558F-D0FD-A431-B672C4CCB853}"/>
                  </a:ext>
                </a:extLst>
              </p:cNvPr>
              <p:cNvSpPr txBox="1"/>
              <p:nvPr/>
            </p:nvSpPr>
            <p:spPr>
              <a:xfrm>
                <a:off x="759058" y="5380207"/>
                <a:ext cx="989777" cy="369332"/>
              </a:xfrm>
              <a:prstGeom prst="rect">
                <a:avLst/>
              </a:prstGeom>
              <a:noFill/>
            </p:spPr>
            <p:txBody>
              <a:bodyPr wrap="square">
                <a:spAutoFit/>
              </a:bodyPr>
              <a:lstStyle/>
              <a:p>
                <a:r>
                  <a:rPr lang="en-US" altLang="zh-TW"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128</a:t>
                </a:r>
                <a:r>
                  <a:rPr lang="en-US" altLang="zh-TW" sz="1800" b="1" kern="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GB </a:t>
                </a:r>
                <a:endParaRPr lang="zh-TW" altLang="en-US" sz="1400">
                  <a:solidFill>
                    <a:schemeClr val="bg1"/>
                  </a:solidFill>
                  <a:latin typeface="Arial" panose="020B0604020202020204" pitchFamily="34" charset="0"/>
                  <a:cs typeface="Arial" panose="020B0604020202020204" pitchFamily="34" charset="0"/>
                </a:endParaRPr>
              </a:p>
            </p:txBody>
          </p:sp>
        </p:grpSp>
      </p:grpSp>
      <p:grpSp>
        <p:nvGrpSpPr>
          <p:cNvPr id="10" name="群組 9">
            <a:extLst>
              <a:ext uri="{FF2B5EF4-FFF2-40B4-BE49-F238E27FC236}">
                <a16:creationId xmlns:a16="http://schemas.microsoft.com/office/drawing/2014/main" id="{9BB7A0E8-A483-786F-977D-BEABC5475909}"/>
              </a:ext>
            </a:extLst>
          </p:cNvPr>
          <p:cNvGrpSpPr/>
          <p:nvPr/>
        </p:nvGrpSpPr>
        <p:grpSpPr>
          <a:xfrm>
            <a:off x="693357" y="3710054"/>
            <a:ext cx="1094600" cy="1094600"/>
            <a:chOff x="693357" y="3704680"/>
            <a:chExt cx="1094600" cy="1094600"/>
          </a:xfrm>
        </p:grpSpPr>
        <p:sp>
          <p:nvSpPr>
            <p:cNvPr id="4" name="矩形: 圓角 3">
              <a:extLst>
                <a:ext uri="{FF2B5EF4-FFF2-40B4-BE49-F238E27FC236}">
                  <a16:creationId xmlns:a16="http://schemas.microsoft.com/office/drawing/2014/main" id="{4A915ABE-97C3-A494-D8E6-0C5B9CF5ADBC}"/>
                </a:ext>
              </a:extLst>
            </p:cNvPr>
            <p:cNvSpPr/>
            <p:nvPr/>
          </p:nvSpPr>
          <p:spPr>
            <a:xfrm>
              <a:off x="693357" y="3704680"/>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grpSp>
          <p:nvGrpSpPr>
            <p:cNvPr id="3" name="群組 2">
              <a:extLst>
                <a:ext uri="{FF2B5EF4-FFF2-40B4-BE49-F238E27FC236}">
                  <a16:creationId xmlns:a16="http://schemas.microsoft.com/office/drawing/2014/main" id="{D120B130-5E9F-62C5-A6DA-38E1F4101FDE}"/>
                </a:ext>
              </a:extLst>
            </p:cNvPr>
            <p:cNvGrpSpPr/>
            <p:nvPr/>
          </p:nvGrpSpPr>
          <p:grpSpPr>
            <a:xfrm>
              <a:off x="887951" y="3983989"/>
              <a:ext cx="712802" cy="511832"/>
              <a:chOff x="887951" y="3915014"/>
              <a:chExt cx="712802" cy="511832"/>
            </a:xfrm>
          </p:grpSpPr>
          <p:pic>
            <p:nvPicPr>
              <p:cNvPr id="27" name="圖形 28">
                <a:extLst>
                  <a:ext uri="{FF2B5EF4-FFF2-40B4-BE49-F238E27FC236}">
                    <a16:creationId xmlns:a16="http://schemas.microsoft.com/office/drawing/2014/main" id="{7919ABCC-C637-CFD1-018B-724F7D56713E}"/>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59879"/>
              <a:stretch/>
            </p:blipFill>
            <p:spPr>
              <a:xfrm>
                <a:off x="887951" y="4240167"/>
                <a:ext cx="701751" cy="186679"/>
              </a:xfrm>
              <a:prstGeom prst="rect">
                <a:avLst/>
              </a:prstGeom>
            </p:spPr>
          </p:pic>
          <p:pic>
            <p:nvPicPr>
              <p:cNvPr id="35" name="圖形 18">
                <a:extLst>
                  <a:ext uri="{FF2B5EF4-FFF2-40B4-BE49-F238E27FC236}">
                    <a16:creationId xmlns:a16="http://schemas.microsoft.com/office/drawing/2014/main" id="{1C7C6EB7-50B4-803D-5895-6B879B0764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9004" y="3915014"/>
                <a:ext cx="701749" cy="272321"/>
              </a:xfrm>
              <a:prstGeom prst="rect">
                <a:avLst/>
              </a:prstGeom>
            </p:spPr>
          </p:pic>
        </p:grpSp>
      </p:grpSp>
      <p:grpSp>
        <p:nvGrpSpPr>
          <p:cNvPr id="46" name="群組 45">
            <a:extLst>
              <a:ext uri="{FF2B5EF4-FFF2-40B4-BE49-F238E27FC236}">
                <a16:creationId xmlns:a16="http://schemas.microsoft.com/office/drawing/2014/main" id="{D4309FA2-D673-4DD2-67F2-23C77CA48152}"/>
              </a:ext>
            </a:extLst>
          </p:cNvPr>
          <p:cNvGrpSpPr/>
          <p:nvPr/>
        </p:nvGrpSpPr>
        <p:grpSpPr>
          <a:xfrm>
            <a:off x="1897102" y="2074064"/>
            <a:ext cx="4227685" cy="1225551"/>
            <a:chOff x="1897102" y="2139380"/>
            <a:chExt cx="4227685" cy="1225551"/>
          </a:xfrm>
        </p:grpSpPr>
        <p:sp>
          <p:nvSpPr>
            <p:cNvPr id="20" name="文字方塊 19">
              <a:extLst>
                <a:ext uri="{FF2B5EF4-FFF2-40B4-BE49-F238E27FC236}">
                  <a16:creationId xmlns:a16="http://schemas.microsoft.com/office/drawing/2014/main" id="{EE3D7673-34F1-44E9-A938-E65DE6E40925}"/>
                </a:ext>
              </a:extLst>
            </p:cNvPr>
            <p:cNvSpPr txBox="1"/>
            <p:nvPr/>
          </p:nvSpPr>
          <p:spPr>
            <a:xfrm>
              <a:off x="1898227" y="2139380"/>
              <a:ext cx="42265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Intel</a:t>
              </a:r>
              <a:r>
                <a:rPr lang="en-US" altLang="zh-TW" sz="22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8-core CPU</a:t>
              </a:r>
              <a:endParaRPr lang="zh-TW" altLang="en-US"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40" name="文字方塊 39"/>
            <p:cNvSpPr txBox="1"/>
            <p:nvPr/>
          </p:nvSpPr>
          <p:spPr>
            <a:xfrm>
              <a:off x="1897102" y="2533934"/>
              <a:ext cx="3578609" cy="830997"/>
            </a:xfrm>
            <a:prstGeom prst="rect">
              <a:avLst/>
            </a:prstGeom>
            <a:noFill/>
          </p:spPr>
          <p:txBody>
            <a:bodyPr wrap="square" lIns="91440" tIns="45720" rIns="91440" bIns="45720" rtlCol="0" anchor="t">
              <a:spAutoFit/>
            </a:bodyPr>
            <a:lstStyle/>
            <a:p>
              <a:pPr>
                <a:lnSpc>
                  <a:spcPts val="1920"/>
                </a:lnSpc>
                <a:spcBef>
                  <a:spcPts val="2000"/>
                </a:spcBef>
                <a:buClr>
                  <a:prstClr val="black"/>
                </a:buClr>
                <a:defRPr/>
              </a:pPr>
              <a:r>
                <a:rPr lang="en-US" altLang="zh-TW" sz="1400">
                  <a:solidFill>
                    <a:srgbClr val="A7BDD1"/>
                  </a:solidFill>
                  <a:latin typeface="Arial"/>
                  <a:ea typeface="微軟正黑體"/>
                  <a:cs typeface="Arial"/>
                  <a:sym typeface="Arial" panose="020B0604020202020204" pitchFamily="34" charset="0"/>
                </a:rPr>
                <a:t>Server-grade </a:t>
              </a:r>
              <a:r>
                <a:rPr lang="en-US" altLang="zh-TW" sz="1400" kern="1200">
                  <a:solidFill>
                    <a:srgbClr val="A7BDD1"/>
                  </a:solidFill>
                  <a:latin typeface="Arial"/>
                  <a:ea typeface="微軟正黑體"/>
                  <a:cs typeface="Arial"/>
                  <a:sym typeface="Arial" panose="020B0604020202020204" pitchFamily="34" charset="0"/>
                </a:rPr>
                <a:t>Intel Atom</a:t>
              </a:r>
              <a:r>
                <a:rPr lang="en-US" altLang="zh-TW" sz="1400" kern="1200" baseline="30000">
                  <a:solidFill>
                    <a:srgbClr val="A7BDD1"/>
                  </a:solidFill>
                  <a:latin typeface="Arial"/>
                  <a:ea typeface="微軟正黑體"/>
                  <a:cs typeface="Arial"/>
                  <a:sym typeface="Arial" panose="020B0604020202020204" pitchFamily="34" charset="0"/>
                </a:rPr>
                <a:t>®</a:t>
              </a:r>
              <a:r>
                <a:rPr lang="en-US" altLang="zh-TW" sz="1400" kern="1200">
                  <a:solidFill>
                    <a:srgbClr val="A7BDD1"/>
                  </a:solidFill>
                  <a:latin typeface="Arial"/>
                  <a:ea typeface="微軟正黑體"/>
                  <a:cs typeface="Arial"/>
                  <a:sym typeface="Arial" panose="020B0604020202020204" pitchFamily="34" charset="0"/>
                </a:rPr>
                <a:t> C5125 2.8GHz 8-core processor </a:t>
              </a:r>
              <a:r>
                <a:rPr lang="en-US" altLang="zh-TW" sz="1400">
                  <a:solidFill>
                    <a:srgbClr val="A7BDD1"/>
                  </a:solidFill>
                  <a:latin typeface="Arial"/>
                  <a:ea typeface="微軟正黑體"/>
                  <a:cs typeface="Arial"/>
                  <a:sym typeface="Arial" panose="020B0604020202020204" pitchFamily="34" charset="0"/>
                </a:rPr>
                <a:t>provides</a:t>
              </a:r>
              <a:r>
                <a:rPr lang="en-US" altLang="zh-TW" sz="1400" kern="1200">
                  <a:solidFill>
                    <a:srgbClr val="A7BDD1"/>
                  </a:solidFill>
                  <a:latin typeface="Arial"/>
                  <a:ea typeface="微軟正黑體"/>
                  <a:cs typeface="Arial"/>
                  <a:sym typeface="Arial" panose="020B0604020202020204" pitchFamily="34" charset="0"/>
                </a:rPr>
                <a:t> powerful NAS performance</a:t>
              </a:r>
            </a:p>
          </p:txBody>
        </p:sp>
      </p:grpSp>
      <p:grpSp>
        <p:nvGrpSpPr>
          <p:cNvPr id="43" name="群組 42">
            <a:extLst>
              <a:ext uri="{FF2B5EF4-FFF2-40B4-BE49-F238E27FC236}">
                <a16:creationId xmlns:a16="http://schemas.microsoft.com/office/drawing/2014/main" id="{672A4A0B-A8AD-A8CE-1871-38CF2A31C946}"/>
              </a:ext>
            </a:extLst>
          </p:cNvPr>
          <p:cNvGrpSpPr/>
          <p:nvPr/>
        </p:nvGrpSpPr>
        <p:grpSpPr>
          <a:xfrm>
            <a:off x="6074483" y="5310451"/>
            <a:ext cx="1094600" cy="1094600"/>
            <a:chOff x="6124787" y="5075096"/>
            <a:chExt cx="1094600" cy="1094600"/>
          </a:xfrm>
        </p:grpSpPr>
        <p:sp>
          <p:nvSpPr>
            <p:cNvPr id="19" name="矩形: 圓角 3">
              <a:extLst>
                <a:ext uri="{FF2B5EF4-FFF2-40B4-BE49-F238E27FC236}">
                  <a16:creationId xmlns:a16="http://schemas.microsoft.com/office/drawing/2014/main" id="{C5537B77-6F04-6CCE-1946-ABB443A4CECA}"/>
                </a:ext>
              </a:extLst>
            </p:cNvPr>
            <p:cNvSpPr/>
            <p:nvPr/>
          </p:nvSpPr>
          <p:spPr>
            <a:xfrm>
              <a:off x="6124787" y="5075096"/>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pic>
          <p:nvPicPr>
            <p:cNvPr id="41" name="圖形 4">
              <a:extLst>
                <a:ext uri="{FF2B5EF4-FFF2-40B4-BE49-F238E27FC236}">
                  <a16:creationId xmlns:a16="http://schemas.microsoft.com/office/drawing/2014/main" id="{F86CE0F1-2382-CF44-6D92-EFC6157BA6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8987" y="5257754"/>
              <a:ext cx="786199" cy="722796"/>
            </a:xfrm>
            <a:prstGeom prst="rect">
              <a:avLst/>
            </a:prstGeom>
          </p:spPr>
        </p:pic>
      </p:grpSp>
      <p:grpSp>
        <p:nvGrpSpPr>
          <p:cNvPr id="26" name="群組 25">
            <a:extLst>
              <a:ext uri="{FF2B5EF4-FFF2-40B4-BE49-F238E27FC236}">
                <a16:creationId xmlns:a16="http://schemas.microsoft.com/office/drawing/2014/main" id="{C7FBD33B-6600-3D4C-7BB6-335F7CE23EFA}"/>
              </a:ext>
            </a:extLst>
          </p:cNvPr>
          <p:cNvGrpSpPr/>
          <p:nvPr/>
        </p:nvGrpSpPr>
        <p:grpSpPr>
          <a:xfrm>
            <a:off x="6074483" y="2130606"/>
            <a:ext cx="1094600" cy="1094600"/>
            <a:chOff x="6162970" y="2211569"/>
            <a:chExt cx="1094600" cy="1094600"/>
          </a:xfrm>
        </p:grpSpPr>
        <p:sp>
          <p:nvSpPr>
            <p:cNvPr id="16" name="矩形: 圓角 3">
              <a:extLst>
                <a:ext uri="{FF2B5EF4-FFF2-40B4-BE49-F238E27FC236}">
                  <a16:creationId xmlns:a16="http://schemas.microsoft.com/office/drawing/2014/main" id="{F99D889E-A322-3C2D-1E50-90D90BA7E72A}"/>
                </a:ext>
              </a:extLst>
            </p:cNvPr>
            <p:cNvSpPr/>
            <p:nvPr/>
          </p:nvSpPr>
          <p:spPr>
            <a:xfrm>
              <a:off x="6162970" y="2211569"/>
              <a:ext cx="1094600" cy="1094600"/>
            </a:xfrm>
            <a:prstGeom prst="roundRect">
              <a:avLst>
                <a:gd name="adj" fmla="val 10173"/>
              </a:avLst>
            </a:prstGeom>
            <a:gradFill>
              <a:gsLst>
                <a:gs pos="100000">
                  <a:srgbClr val="15156D"/>
                </a:gs>
                <a:gs pos="15000">
                  <a:srgbClr val="0277F8"/>
                </a:gs>
              </a:gsLst>
              <a:lin ang="2700000" scaled="0"/>
            </a:gradFill>
            <a:ln>
              <a:gradFill>
                <a:gsLst>
                  <a:gs pos="0">
                    <a:srgbClr val="331AE6"/>
                  </a:gs>
                  <a:gs pos="100000">
                    <a:srgbClr val="331AE6"/>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pic>
          <p:nvPicPr>
            <p:cNvPr id="42" name="圖形 2">
              <a:extLst>
                <a:ext uri="{FF2B5EF4-FFF2-40B4-BE49-F238E27FC236}">
                  <a16:creationId xmlns:a16="http://schemas.microsoft.com/office/drawing/2014/main" id="{5944F89F-CF26-0D65-CCDF-554E3ACD7E3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5955" t="5888" r="5955" b="5888"/>
            <a:stretch/>
          </p:blipFill>
          <p:spPr>
            <a:xfrm>
              <a:off x="6254559" y="2386394"/>
              <a:ext cx="912871" cy="744949"/>
            </a:xfrm>
            <a:prstGeom prst="rect">
              <a:avLst/>
            </a:prstGeom>
            <a:ln>
              <a:solidFill>
                <a:schemeClr val="accent1"/>
              </a:solidFill>
            </a:ln>
          </p:spPr>
        </p:pic>
      </p:grpSp>
      <p:grpSp>
        <p:nvGrpSpPr>
          <p:cNvPr id="47" name="群組 46">
            <a:extLst>
              <a:ext uri="{FF2B5EF4-FFF2-40B4-BE49-F238E27FC236}">
                <a16:creationId xmlns:a16="http://schemas.microsoft.com/office/drawing/2014/main" id="{545E3549-EBF5-D99D-F7BF-652344ECFE1E}"/>
              </a:ext>
            </a:extLst>
          </p:cNvPr>
          <p:cNvGrpSpPr/>
          <p:nvPr/>
        </p:nvGrpSpPr>
        <p:grpSpPr>
          <a:xfrm>
            <a:off x="1892592" y="3644577"/>
            <a:ext cx="4227685" cy="1225551"/>
            <a:chOff x="1897102" y="2139380"/>
            <a:chExt cx="4227685" cy="1225551"/>
          </a:xfrm>
        </p:grpSpPr>
        <p:sp>
          <p:nvSpPr>
            <p:cNvPr id="48" name="文字方塊 47">
              <a:extLst>
                <a:ext uri="{FF2B5EF4-FFF2-40B4-BE49-F238E27FC236}">
                  <a16:creationId xmlns:a16="http://schemas.microsoft.com/office/drawing/2014/main" id="{D36BE946-F35A-B55F-57DA-EC6A89E42622}"/>
                </a:ext>
              </a:extLst>
            </p:cNvPr>
            <p:cNvSpPr txBox="1"/>
            <p:nvPr/>
          </p:nvSpPr>
          <p:spPr>
            <a:xfrm>
              <a:off x="1898227" y="2139380"/>
              <a:ext cx="42265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Dual M.2 PCIe SSD slots</a:t>
              </a:r>
            </a:p>
          </p:txBody>
        </p:sp>
        <p:sp>
          <p:nvSpPr>
            <p:cNvPr id="49" name="文字方塊 48">
              <a:extLst>
                <a:ext uri="{FF2B5EF4-FFF2-40B4-BE49-F238E27FC236}">
                  <a16:creationId xmlns:a16="http://schemas.microsoft.com/office/drawing/2014/main" id="{B3C5D8EF-FEC6-21B2-25A8-67D60B45305B}"/>
                </a:ext>
              </a:extLst>
            </p:cNvPr>
            <p:cNvSpPr txBox="1"/>
            <p:nvPr/>
          </p:nvSpPr>
          <p:spPr>
            <a:xfrm>
              <a:off x="1897102" y="2533934"/>
              <a:ext cx="3578609" cy="830997"/>
            </a:xfrm>
            <a:prstGeom prst="rect">
              <a:avLst/>
            </a:prstGeom>
            <a:noFill/>
          </p:spPr>
          <p:txBody>
            <a:bodyPr wrap="square" lIns="91440" tIns="45720" rIns="91440" bIns="45720" rtlCol="0" anchor="t">
              <a:spAutoFit/>
            </a:bodyPr>
            <a:lstStyle/>
            <a:p>
              <a:pPr>
                <a:lnSpc>
                  <a:spcPts val="1920"/>
                </a:lnSpc>
                <a:spcBef>
                  <a:spcPts val="2000"/>
                </a:spcBef>
                <a:buClr>
                  <a:prstClr val="black"/>
                </a:buClr>
                <a:defRPr/>
              </a:pPr>
              <a:r>
                <a:rPr lang="en-US" altLang="zh-TW" sz="1600">
                  <a:solidFill>
                    <a:srgbClr val="A7BDD1"/>
                  </a:solidFill>
                  <a:latin typeface="Arial"/>
                  <a:ea typeface="微軟正黑體"/>
                  <a:cs typeface="Arial"/>
                  <a:sym typeface="Arial" panose="020B0604020202020204" pitchFamily="34" charset="0"/>
                </a:rPr>
                <a:t>Two</a:t>
              </a:r>
              <a:r>
                <a:rPr lang="en-US" altLang="zh-TW" sz="1600" kern="1200">
                  <a:solidFill>
                    <a:srgbClr val="A7BDD1"/>
                  </a:solidFill>
                  <a:latin typeface="Arial"/>
                  <a:ea typeface="微軟正黑體"/>
                  <a:cs typeface="Arial"/>
                  <a:sym typeface="Arial" panose="020B0604020202020204" pitchFamily="34" charset="0"/>
                </a:rPr>
                <a:t> PCIe Gen3 x4 M.2 2280 </a:t>
              </a:r>
              <a:r>
                <a:rPr lang="en-US" altLang="zh-TW" sz="1400" kern="1200">
                  <a:solidFill>
                    <a:srgbClr val="A7BDD1"/>
                  </a:solidFill>
                  <a:latin typeface="Arial"/>
                  <a:ea typeface="微軟正黑體"/>
                  <a:cs typeface="Arial"/>
                  <a:sym typeface="Arial" panose="020B0604020202020204" pitchFamily="34" charset="0"/>
                </a:rPr>
                <a:t>slots</a:t>
              </a:r>
              <a:r>
                <a:rPr lang="en-US" altLang="zh-TW" sz="1600" kern="1200">
                  <a:solidFill>
                    <a:srgbClr val="A7BDD1"/>
                  </a:solidFill>
                  <a:latin typeface="Arial"/>
                  <a:ea typeface="微軟正黑體"/>
                  <a:cs typeface="Arial"/>
                  <a:sym typeface="Arial" panose="020B0604020202020204" pitchFamily="34" charset="0"/>
                </a:rPr>
                <a:t> for optimal configuration of </a:t>
              </a:r>
              <a:r>
                <a:rPr lang="en-US" altLang="zh-TW" sz="1600" err="1">
                  <a:solidFill>
                    <a:srgbClr val="A7BDD1"/>
                  </a:solidFill>
                  <a:latin typeface="Arial"/>
                  <a:ea typeface="微軟正黑體"/>
                  <a:cs typeface="Arial"/>
                  <a:sym typeface="Arial" panose="020B0604020202020204" pitchFamily="34" charset="0"/>
                </a:rPr>
                <a:t>NVMe</a:t>
              </a:r>
              <a:r>
                <a:rPr lang="en-US" altLang="zh-TW" sz="1600">
                  <a:solidFill>
                    <a:srgbClr val="A7BDD1"/>
                  </a:solidFill>
                  <a:latin typeface="Arial"/>
                  <a:ea typeface="微軟正黑體"/>
                  <a:cs typeface="Arial"/>
                  <a:sym typeface="Arial" panose="020B0604020202020204" pitchFamily="34" charset="0"/>
                </a:rPr>
                <a:t> SSD </a:t>
              </a:r>
              <a:r>
                <a:rPr lang="en-US" altLang="zh-TW" sz="1600" kern="1200">
                  <a:solidFill>
                    <a:srgbClr val="A7BDD1"/>
                  </a:solidFill>
                  <a:latin typeface="Arial"/>
                  <a:ea typeface="微軟正黑體"/>
                  <a:cs typeface="Arial"/>
                  <a:sym typeface="Arial" panose="020B0604020202020204" pitchFamily="34" charset="0"/>
                </a:rPr>
                <a:t>and</a:t>
              </a:r>
              <a:r>
                <a:rPr lang="en-US" altLang="zh-TW" sz="1600">
                  <a:solidFill>
                    <a:srgbClr val="A7BDD1"/>
                  </a:solidFill>
                  <a:latin typeface="Arial"/>
                  <a:ea typeface="微軟正黑體"/>
                  <a:cs typeface="Arial"/>
                  <a:sym typeface="Arial" panose="020B0604020202020204" pitchFamily="34" charset="0"/>
                </a:rPr>
                <a:t> 3.5" SATA</a:t>
              </a:r>
              <a:r>
                <a:rPr lang="en-US" altLang="zh-TW" sz="1600" kern="1200">
                  <a:solidFill>
                    <a:srgbClr val="A7BDD1"/>
                  </a:solidFill>
                  <a:latin typeface="Arial"/>
                  <a:ea typeface="微軟正黑體"/>
                  <a:cs typeface="Arial"/>
                  <a:sym typeface="Arial" panose="020B0604020202020204" pitchFamily="34" charset="0"/>
                </a:rPr>
                <a:t> HDD</a:t>
              </a:r>
            </a:p>
          </p:txBody>
        </p:sp>
      </p:grpSp>
      <p:grpSp>
        <p:nvGrpSpPr>
          <p:cNvPr id="50" name="群組 49">
            <a:extLst>
              <a:ext uri="{FF2B5EF4-FFF2-40B4-BE49-F238E27FC236}">
                <a16:creationId xmlns:a16="http://schemas.microsoft.com/office/drawing/2014/main" id="{A65B2B90-BDEC-6D27-4136-1C3CE0D473D1}"/>
              </a:ext>
            </a:extLst>
          </p:cNvPr>
          <p:cNvGrpSpPr/>
          <p:nvPr/>
        </p:nvGrpSpPr>
        <p:grpSpPr>
          <a:xfrm>
            <a:off x="1892592" y="5212551"/>
            <a:ext cx="4227685" cy="1197787"/>
            <a:chOff x="1897102" y="2139380"/>
            <a:chExt cx="4227685" cy="1197787"/>
          </a:xfrm>
        </p:grpSpPr>
        <p:sp>
          <p:nvSpPr>
            <p:cNvPr id="51" name="文字方塊 50">
              <a:extLst>
                <a:ext uri="{FF2B5EF4-FFF2-40B4-BE49-F238E27FC236}">
                  <a16:creationId xmlns:a16="http://schemas.microsoft.com/office/drawing/2014/main" id="{82F1D283-3417-01A0-416B-9B396E4BD848}"/>
                </a:ext>
              </a:extLst>
            </p:cNvPr>
            <p:cNvSpPr txBox="1"/>
            <p:nvPr/>
          </p:nvSpPr>
          <p:spPr>
            <a:xfrm>
              <a:off x="1898227" y="2139380"/>
              <a:ext cx="42265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200" b="1">
                  <a:solidFill>
                    <a:srgbClr val="E6E6E6"/>
                  </a:solidFill>
                  <a:latin typeface="Arial"/>
                  <a:ea typeface="微軟正黑體"/>
                  <a:cs typeface="Arial"/>
                  <a:sym typeface="Arial" panose="020B0604020202020204" pitchFamily="34" charset="0"/>
                </a:rPr>
                <a:t>Maximum 128</a:t>
              </a:r>
              <a:r>
                <a:rPr lang="en-US" altLang="zh-TW" sz="2200" b="1" kern="1200">
                  <a:solidFill>
                    <a:srgbClr val="E6E6E6"/>
                  </a:solidFill>
                  <a:latin typeface="Arial"/>
                  <a:ea typeface="微軟正黑體"/>
                  <a:cs typeface="Arial"/>
                  <a:sym typeface="Arial" panose="020B0604020202020204" pitchFamily="34" charset="0"/>
                </a:rPr>
                <a:t> GB </a:t>
              </a:r>
              <a:r>
                <a:rPr lang="en-US" altLang="zh-TW" sz="2200" b="1">
                  <a:solidFill>
                    <a:srgbClr val="E6E6E6"/>
                  </a:solidFill>
                  <a:latin typeface="Arial"/>
                  <a:ea typeface="微軟正黑體"/>
                  <a:cs typeface="Arial"/>
                  <a:sym typeface="Arial" panose="020B0604020202020204" pitchFamily="34" charset="0"/>
                </a:rPr>
                <a:t>memory</a:t>
              </a:r>
              <a:endParaRPr lang="en-US" altLang="zh-TW" sz="2200" b="1" kern="1200">
                <a:solidFill>
                  <a:srgbClr val="E6E6E6"/>
                </a:solidFill>
                <a:latin typeface="Arial"/>
                <a:ea typeface="微軟正黑體"/>
                <a:cs typeface="Arial"/>
                <a:sym typeface="Arial" panose="020B0604020202020204" pitchFamily="34" charset="0"/>
              </a:endParaRPr>
            </a:p>
          </p:txBody>
        </p:sp>
        <p:sp>
          <p:nvSpPr>
            <p:cNvPr id="52" name="文字方塊 51">
              <a:extLst>
                <a:ext uri="{FF2B5EF4-FFF2-40B4-BE49-F238E27FC236}">
                  <a16:creationId xmlns:a16="http://schemas.microsoft.com/office/drawing/2014/main" id="{0029D986-F304-09DF-1647-2D358C8B2A77}"/>
                </a:ext>
              </a:extLst>
            </p:cNvPr>
            <p:cNvSpPr txBox="1"/>
            <p:nvPr/>
          </p:nvSpPr>
          <p:spPr>
            <a:xfrm>
              <a:off x="1897102" y="2533934"/>
              <a:ext cx="3755228" cy="803233"/>
            </a:xfrm>
            <a:prstGeom prst="rect">
              <a:avLst/>
            </a:prstGeom>
            <a:noFill/>
          </p:spPr>
          <p:txBody>
            <a:bodyPr wrap="square" lIns="91440" tIns="45720" rIns="91440" bIns="45720" rtlCol="0" anchor="t">
              <a:spAutoFit/>
            </a:bodyPr>
            <a:lstStyle/>
            <a:p>
              <a:pPr>
                <a:lnSpc>
                  <a:spcPts val="1920"/>
                </a:lnSpc>
                <a:spcBef>
                  <a:spcPts val="2000"/>
                </a:spcBef>
                <a:buClr>
                  <a:prstClr val="black"/>
                </a:buClr>
                <a:defRPr/>
              </a:pPr>
              <a:r>
                <a:rPr lang="en-US" altLang="zh-TW" sz="1400" kern="1200">
                  <a:solidFill>
                    <a:srgbClr val="A7BDD1"/>
                  </a:solidFill>
                  <a:latin typeface="Arial"/>
                  <a:ea typeface="微軟正黑體"/>
                  <a:cs typeface="Arial"/>
                  <a:sym typeface="Arial" panose="020B0604020202020204" pitchFamily="34" charset="0"/>
                </a:rPr>
                <a:t>Pre-installed 8 GB </a:t>
              </a:r>
              <a:r>
                <a:rPr lang="en-US" altLang="zh-TW" sz="1400">
                  <a:solidFill>
                    <a:srgbClr val="A7BDD1"/>
                  </a:solidFill>
                  <a:latin typeface="Arial"/>
                  <a:ea typeface="微軟正黑體"/>
                  <a:cs typeface="Arial"/>
                  <a:sym typeface="Arial" panose="020B0604020202020204" pitchFamily="34" charset="0"/>
                </a:rPr>
                <a:t>non-ECC</a:t>
              </a:r>
              <a:r>
                <a:rPr lang="en-US" altLang="zh-TW" sz="1400" kern="1200">
                  <a:solidFill>
                    <a:srgbClr val="A7BDD1"/>
                  </a:solidFill>
                  <a:latin typeface="Arial"/>
                  <a:ea typeface="微軟正黑體"/>
                  <a:cs typeface="Arial"/>
                  <a:sym typeface="Arial" panose="020B0604020202020204" pitchFamily="34" charset="0"/>
                </a:rPr>
                <a:t> </a:t>
              </a:r>
              <a:r>
                <a:rPr lang="en-US" altLang="zh-TW" sz="1400">
                  <a:solidFill>
                    <a:srgbClr val="A7BDD1"/>
                  </a:solidFill>
                  <a:latin typeface="Arial"/>
                  <a:ea typeface="微軟正黑體"/>
                  <a:cs typeface="Arial"/>
                  <a:sym typeface="Arial" panose="020B0604020202020204" pitchFamily="34" charset="0"/>
                </a:rPr>
                <a:t>memory with 4</a:t>
              </a:r>
              <a:r>
                <a:rPr lang="en-US" altLang="zh-TW" sz="1400" kern="1200">
                  <a:solidFill>
                    <a:srgbClr val="A7BDD1"/>
                  </a:solidFill>
                  <a:latin typeface="Arial"/>
                  <a:ea typeface="微軟正黑體"/>
                  <a:cs typeface="Arial"/>
                  <a:sym typeface="Arial" panose="020B0604020202020204" pitchFamily="34" charset="0"/>
                </a:rPr>
                <a:t> x DDR4 UDIMM slots, </a:t>
              </a:r>
              <a:r>
                <a:rPr lang="en-US" altLang="zh-TW" sz="1400">
                  <a:solidFill>
                    <a:srgbClr val="A7BDD1"/>
                  </a:solidFill>
                  <a:latin typeface="Arial"/>
                  <a:ea typeface="微軟正黑體"/>
                  <a:cs typeface="Arial"/>
                  <a:sym typeface="Arial" panose="020B0604020202020204" pitchFamily="34" charset="0"/>
                </a:rPr>
                <a:t>optionally support</a:t>
              </a:r>
              <a:r>
                <a:rPr lang="en-US" altLang="zh-TW" sz="1400" kern="1200">
                  <a:solidFill>
                    <a:srgbClr val="A7BDD1"/>
                  </a:solidFill>
                  <a:latin typeface="Arial"/>
                  <a:ea typeface="微軟正黑體"/>
                  <a:cs typeface="Arial"/>
                  <a:sym typeface="Arial" panose="020B0604020202020204" pitchFamily="34" charset="0"/>
                </a:rPr>
                <a:t> highly reliable ECC memory</a:t>
              </a:r>
              <a:r>
                <a:rPr lang="en-US" altLang="zh-TW" sz="1400">
                  <a:solidFill>
                    <a:srgbClr val="A7BDD1"/>
                  </a:solidFill>
                  <a:latin typeface="Arial"/>
                  <a:ea typeface="微軟正黑體"/>
                  <a:cs typeface="Arial"/>
                  <a:sym typeface="Arial" panose="020B0604020202020204" pitchFamily="34" charset="0"/>
                </a:rPr>
                <a:t> modules</a:t>
              </a:r>
              <a:endParaRPr lang="en-US" altLang="zh-TW" sz="1400" kern="1200">
                <a:solidFill>
                  <a:srgbClr val="A7BDD1"/>
                </a:solidFill>
                <a:latin typeface="Arial"/>
                <a:ea typeface="微軟正黑體"/>
                <a:cs typeface="Arial"/>
                <a:sym typeface="Arial" panose="020B0604020202020204" pitchFamily="34" charset="0"/>
              </a:endParaRPr>
            </a:p>
          </p:txBody>
        </p:sp>
      </p:grpSp>
      <p:grpSp>
        <p:nvGrpSpPr>
          <p:cNvPr id="53" name="群組 52">
            <a:extLst>
              <a:ext uri="{FF2B5EF4-FFF2-40B4-BE49-F238E27FC236}">
                <a16:creationId xmlns:a16="http://schemas.microsoft.com/office/drawing/2014/main" id="{FD42F570-EA99-ECF9-D663-5A785E7E8475}"/>
              </a:ext>
            </a:extLst>
          </p:cNvPr>
          <p:cNvGrpSpPr/>
          <p:nvPr/>
        </p:nvGrpSpPr>
        <p:grpSpPr>
          <a:xfrm>
            <a:off x="7386425" y="2096926"/>
            <a:ext cx="4805575" cy="1225551"/>
            <a:chOff x="1897102" y="2139380"/>
            <a:chExt cx="4805575" cy="1225551"/>
          </a:xfrm>
        </p:grpSpPr>
        <p:sp>
          <p:nvSpPr>
            <p:cNvPr id="54" name="文字方塊 53">
              <a:extLst>
                <a:ext uri="{FF2B5EF4-FFF2-40B4-BE49-F238E27FC236}">
                  <a16:creationId xmlns:a16="http://schemas.microsoft.com/office/drawing/2014/main" id="{EAB6BA61-CE70-7449-19A2-3C85FA6D97FB}"/>
                </a:ext>
              </a:extLst>
            </p:cNvPr>
            <p:cNvSpPr txBox="1"/>
            <p:nvPr/>
          </p:nvSpPr>
          <p:spPr>
            <a:xfrm>
              <a:off x="1898227" y="2139380"/>
              <a:ext cx="480445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1 x 10GBASE-T &amp; 2 x 2.5GbE</a:t>
              </a:r>
            </a:p>
          </p:txBody>
        </p:sp>
        <p:sp>
          <p:nvSpPr>
            <p:cNvPr id="55" name="文字方塊 54">
              <a:extLst>
                <a:ext uri="{FF2B5EF4-FFF2-40B4-BE49-F238E27FC236}">
                  <a16:creationId xmlns:a16="http://schemas.microsoft.com/office/drawing/2014/main" id="{85484687-245D-2628-2FC4-CCE3BE9DA9BB}"/>
                </a:ext>
              </a:extLst>
            </p:cNvPr>
            <p:cNvSpPr txBox="1"/>
            <p:nvPr/>
          </p:nvSpPr>
          <p:spPr>
            <a:xfrm>
              <a:off x="1897102" y="2533934"/>
              <a:ext cx="3578609" cy="830997"/>
            </a:xfrm>
            <a:prstGeom prst="rect">
              <a:avLst/>
            </a:prstGeom>
            <a:noFill/>
          </p:spPr>
          <p:txBody>
            <a:bodyPr wrap="square" lIns="91440" tIns="45720" rIns="91440" bIns="45720" rtlCol="0" anchor="t">
              <a:spAutoFit/>
            </a:bodyPr>
            <a:lstStyle/>
            <a:p>
              <a:pPr>
                <a:lnSpc>
                  <a:spcPts val="1920"/>
                </a:lnSpc>
                <a:spcBef>
                  <a:spcPts val="2000"/>
                </a:spcBef>
                <a:buClr>
                  <a:prstClr val="black"/>
                </a:buClr>
                <a:defRPr/>
              </a:pPr>
              <a:r>
                <a:rPr lang="en-US" altLang="zh-TW" sz="1400">
                  <a:solidFill>
                    <a:srgbClr val="A7BDD1"/>
                  </a:solidFill>
                  <a:latin typeface="Arial"/>
                  <a:ea typeface="微軟正黑體"/>
                  <a:cs typeface="Arial"/>
                  <a:sym typeface="Arial" panose="020B0604020202020204" pitchFamily="34" charset="0"/>
                </a:rPr>
                <a:t>Integrated 10GBASE-T</a:t>
              </a:r>
              <a:r>
                <a:rPr lang="en-US" altLang="zh-TW" sz="1400" kern="1200">
                  <a:solidFill>
                    <a:srgbClr val="A7BDD1"/>
                  </a:solidFill>
                  <a:latin typeface="Arial"/>
                  <a:ea typeface="微軟正黑體"/>
                  <a:cs typeface="Arial"/>
                  <a:sym typeface="Arial" panose="020B0604020202020204" pitchFamily="34" charset="0"/>
                </a:rPr>
                <a:t> &amp; </a:t>
              </a:r>
              <a:r>
                <a:rPr lang="en-US" altLang="zh-TW" sz="1400">
                  <a:solidFill>
                    <a:srgbClr val="A7BDD1"/>
                  </a:solidFill>
                  <a:latin typeface="Arial"/>
                  <a:ea typeface="微軟正黑體"/>
                  <a:cs typeface="Arial"/>
                  <a:sym typeface="Arial" panose="020B0604020202020204" pitchFamily="34" charset="0"/>
                </a:rPr>
                <a:t>dual</a:t>
              </a:r>
              <a:r>
                <a:rPr lang="en-US" altLang="zh-TW" sz="1400" kern="1200">
                  <a:solidFill>
                    <a:srgbClr val="A7BDD1"/>
                  </a:solidFill>
                  <a:latin typeface="Arial"/>
                  <a:ea typeface="微軟正黑體"/>
                  <a:cs typeface="Arial"/>
                  <a:sym typeface="Arial" panose="020B0604020202020204" pitchFamily="34" charset="0"/>
                </a:rPr>
                <a:t> 2.5 GbE network ports, provide smooth data transmission experience</a:t>
              </a:r>
            </a:p>
          </p:txBody>
        </p:sp>
      </p:grpSp>
      <p:grpSp>
        <p:nvGrpSpPr>
          <p:cNvPr id="56" name="群組 55">
            <a:extLst>
              <a:ext uri="{FF2B5EF4-FFF2-40B4-BE49-F238E27FC236}">
                <a16:creationId xmlns:a16="http://schemas.microsoft.com/office/drawing/2014/main" id="{6D219E2E-00A1-D4A7-A9A6-0F2281BD26FA}"/>
              </a:ext>
            </a:extLst>
          </p:cNvPr>
          <p:cNvGrpSpPr/>
          <p:nvPr/>
        </p:nvGrpSpPr>
        <p:grpSpPr>
          <a:xfrm>
            <a:off x="7381915" y="3667439"/>
            <a:ext cx="4227685" cy="1225551"/>
            <a:chOff x="1897102" y="2139380"/>
            <a:chExt cx="4227685" cy="1225551"/>
          </a:xfrm>
        </p:grpSpPr>
        <p:sp>
          <p:nvSpPr>
            <p:cNvPr id="57" name="文字方塊 56">
              <a:extLst>
                <a:ext uri="{FF2B5EF4-FFF2-40B4-BE49-F238E27FC236}">
                  <a16:creationId xmlns:a16="http://schemas.microsoft.com/office/drawing/2014/main" id="{95544A46-CE40-83CD-F36E-55CD341699A1}"/>
                </a:ext>
              </a:extLst>
            </p:cNvPr>
            <p:cNvSpPr txBox="1"/>
            <p:nvPr/>
          </p:nvSpPr>
          <p:spPr>
            <a:xfrm>
              <a:off x="1898227" y="2139380"/>
              <a:ext cx="42265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nl-NL" altLang="zh-TW"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2 x </a:t>
              </a:r>
              <a:r>
                <a:rPr lang="nl-NL" altLang="zh-TW" sz="2200" b="1" kern="1200" err="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PCIe</a:t>
              </a:r>
              <a:r>
                <a:rPr lang="nl-NL" altLang="zh-TW" sz="22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Gen3 x4 </a:t>
              </a:r>
              <a:r>
                <a:rPr lang="nl-NL" altLang="zh-TW" sz="2200" b="1" kern="1200" err="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slots</a:t>
              </a:r>
            </a:p>
          </p:txBody>
        </p:sp>
        <p:sp>
          <p:nvSpPr>
            <p:cNvPr id="58" name="文字方塊 57">
              <a:extLst>
                <a:ext uri="{FF2B5EF4-FFF2-40B4-BE49-F238E27FC236}">
                  <a16:creationId xmlns:a16="http://schemas.microsoft.com/office/drawing/2014/main" id="{69C5B8A6-283E-FC90-9EF7-8248F41D814E}"/>
                </a:ext>
              </a:extLst>
            </p:cNvPr>
            <p:cNvSpPr txBox="1"/>
            <p:nvPr/>
          </p:nvSpPr>
          <p:spPr>
            <a:xfrm>
              <a:off x="1897102" y="2533934"/>
              <a:ext cx="3578609" cy="830997"/>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400" kern="12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 a variety of expansions including 10G/25GbE network card, M.2, HBA and other expansion cards</a:t>
              </a:r>
            </a:p>
          </p:txBody>
        </p:sp>
      </p:grpSp>
      <p:grpSp>
        <p:nvGrpSpPr>
          <p:cNvPr id="59" name="群組 58">
            <a:extLst>
              <a:ext uri="{FF2B5EF4-FFF2-40B4-BE49-F238E27FC236}">
                <a16:creationId xmlns:a16="http://schemas.microsoft.com/office/drawing/2014/main" id="{AFF63362-CFD2-FD79-DC77-181698943016}"/>
              </a:ext>
            </a:extLst>
          </p:cNvPr>
          <p:cNvGrpSpPr/>
          <p:nvPr/>
        </p:nvGrpSpPr>
        <p:grpSpPr>
          <a:xfrm>
            <a:off x="7381915" y="5235413"/>
            <a:ext cx="4227685" cy="1217856"/>
            <a:chOff x="1897102" y="2139380"/>
            <a:chExt cx="4227685" cy="1217856"/>
          </a:xfrm>
        </p:grpSpPr>
        <p:sp>
          <p:nvSpPr>
            <p:cNvPr id="60" name="文字方塊 59">
              <a:extLst>
                <a:ext uri="{FF2B5EF4-FFF2-40B4-BE49-F238E27FC236}">
                  <a16:creationId xmlns:a16="http://schemas.microsoft.com/office/drawing/2014/main" id="{73FDDF97-5AD0-5DCB-E349-039F94CF3F83}"/>
                </a:ext>
              </a:extLst>
            </p:cNvPr>
            <p:cNvSpPr txBox="1"/>
            <p:nvPr/>
          </p:nvSpPr>
          <p:spPr>
            <a:xfrm>
              <a:off x="1898227" y="2139380"/>
              <a:ext cx="42265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Clr>
                  <a:srgbClr val="F4D088"/>
                </a:buClr>
                <a:buSzPct val="100000"/>
                <a:buNone/>
              </a:pPr>
              <a:r>
                <a:rPr lang="en-US" altLang="zh-CN" sz="2200" b="1">
                  <a:solidFill>
                    <a:srgbClr val="E6E6E6"/>
                  </a:solidFill>
                  <a:latin typeface="Arial" panose="020B0604020202020204" pitchFamily="34" charset="0"/>
                  <a:ea typeface="微軟正黑體"/>
                  <a:cs typeface="Arial" panose="020B0604020202020204" pitchFamily="34" charset="0"/>
                </a:rPr>
                <a:t>Hybrid architecture</a:t>
              </a:r>
            </a:p>
          </p:txBody>
        </p:sp>
        <p:sp>
          <p:nvSpPr>
            <p:cNvPr id="61" name="文字方塊 60">
              <a:extLst>
                <a:ext uri="{FF2B5EF4-FFF2-40B4-BE49-F238E27FC236}">
                  <a16:creationId xmlns:a16="http://schemas.microsoft.com/office/drawing/2014/main" id="{0A362F23-F8EB-4C0B-B683-C5ACF7EED3E7}"/>
                </a:ext>
              </a:extLst>
            </p:cNvPr>
            <p:cNvSpPr txBox="1"/>
            <p:nvPr/>
          </p:nvSpPr>
          <p:spPr>
            <a:xfrm>
              <a:off x="1897102" y="2533934"/>
              <a:ext cx="3755228" cy="823302"/>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400" kern="12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3.5”/2.5” SATA HDD + 2 x 2.5” SATA SSD provide a hybrid NAS with high cost performance ratio</a:t>
              </a:r>
            </a:p>
          </p:txBody>
        </p:sp>
      </p:grpSp>
    </p:spTree>
    <p:extLst>
      <p:ext uri="{BB962C8B-B14F-4D97-AF65-F5344CB8AC3E}">
        <p14:creationId xmlns:p14="http://schemas.microsoft.com/office/powerpoint/2010/main" val="276849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0A34D1C3-F678-1FBF-969E-6B71F6C5D372}"/>
              </a:ext>
            </a:extLst>
          </p:cNvPr>
          <p:cNvSpPr/>
          <p:nvPr/>
        </p:nvSpPr>
        <p:spPr>
          <a:xfrm rot="10800000">
            <a:off x="360507" y="1824724"/>
            <a:ext cx="11442784" cy="5130056"/>
          </a:xfrm>
          <a:prstGeom prst="roundRect">
            <a:avLst>
              <a:gd name="adj" fmla="val 1491"/>
            </a:avLst>
          </a:prstGeom>
          <a:gradFill>
            <a:gsLst>
              <a:gs pos="0">
                <a:schemeClr val="bg1"/>
              </a:gs>
              <a:gs pos="75200">
                <a:schemeClr val="bg1">
                  <a:lumMod val="0"/>
                  <a:lumOff val="100000"/>
                </a:schemeClr>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4232" y="1889037"/>
            <a:ext cx="6979426" cy="2799346"/>
          </a:xfrm>
          <a:prstGeom prst="rect">
            <a:avLst/>
          </a:prstGeom>
        </p:spPr>
      </p:pic>
      <p:grpSp>
        <p:nvGrpSpPr>
          <p:cNvPr id="27" name="群組 26">
            <a:extLst>
              <a:ext uri="{FF2B5EF4-FFF2-40B4-BE49-F238E27FC236}">
                <a16:creationId xmlns:a16="http://schemas.microsoft.com/office/drawing/2014/main" id="{A4AB8264-0ECE-4E33-B1F0-20877FF3A05F}"/>
              </a:ext>
            </a:extLst>
          </p:cNvPr>
          <p:cNvGrpSpPr/>
          <p:nvPr/>
        </p:nvGrpSpPr>
        <p:grpSpPr>
          <a:xfrm>
            <a:off x="6166815" y="4701927"/>
            <a:ext cx="5476875" cy="2088839"/>
            <a:chOff x="619126" y="4769160"/>
            <a:chExt cx="5476875" cy="2088839"/>
          </a:xfrm>
          <a:effectLst>
            <a:outerShdw blurRad="431800" dist="368300" dir="5760000" sx="106000" sy="106000" algn="ctr" rotWithShape="0">
              <a:srgbClr val="000000">
                <a:alpha val="23000"/>
              </a:srgbClr>
            </a:outerShdw>
          </a:effectLst>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520049" y="4695285"/>
            <a:ext cx="5476875" cy="2088839"/>
            <a:chOff x="619126" y="4769160"/>
            <a:chExt cx="5476875" cy="2088839"/>
          </a:xfrm>
          <a:effectLst>
            <a:outerShdw blurRad="431800" dist="368300" dir="5760000" sx="106000" sy="106000" algn="ctr" rotWithShape="0">
              <a:srgbClr val="000000">
                <a:alpha val="23000"/>
              </a:srgbClr>
            </a:outerShdw>
          </a:effectLst>
        </p:grpSpPr>
        <p:sp>
          <p:nvSpPr>
            <p:cNvPr id="25" name="矩形 24">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pSp>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xfrm>
            <a:off x="838200" y="309613"/>
            <a:ext cx="10515600" cy="1325563"/>
          </a:xfrm>
          <a:prstGeom prst="rect">
            <a:avLst/>
          </a:prstGeom>
        </p:spPr>
        <p:txBody>
          <a:bodyPr vert="horz" lIns="91440" tIns="45720" rIns="91440" bIns="45720" rtlCol="0" anchor="ctr">
            <a:noAutofit/>
          </a:bodyPr>
          <a:lstStyle/>
          <a:p>
            <a:pPr>
              <a:lnSpc>
                <a:spcPts val="5000"/>
              </a:lnSpc>
            </a:pPr>
            <a:r>
              <a:rPr lang="en-US" altLang="ja-JP" sz="4000" b="1" err="1">
                <a:latin typeface="+mn-lt"/>
                <a:ea typeface="+mn-ea"/>
                <a:cs typeface="+mn-ea"/>
                <a:sym typeface="+mn-lt"/>
              </a:rPr>
              <a:t>Qsync</a:t>
            </a:r>
            <a:r>
              <a:rPr lang="en-US" altLang="ja-JP" sz="4000" b="1">
                <a:latin typeface="+mn-lt"/>
                <a:ea typeface="+mn-ea"/>
                <a:cs typeface="+mn-ea"/>
                <a:sym typeface="+mn-lt"/>
              </a:rPr>
              <a:t> 5.0 – Cross-device file sync for individuals and teams</a:t>
            </a:r>
            <a:endParaRPr lang="en-US" sz="4000" b="1">
              <a:latin typeface="+mn-lt"/>
              <a:ea typeface="+mn-ea"/>
              <a:cs typeface="+mn-ea"/>
              <a:sym typeface="+mn-lt"/>
            </a:endParaRPr>
          </a:p>
        </p:txBody>
      </p:sp>
      <p:sp>
        <p:nvSpPr>
          <p:cNvPr id="18" name="矩形 2">
            <a:extLst>
              <a:ext uri="{FF2B5EF4-FFF2-40B4-BE49-F238E27FC236}">
                <a16:creationId xmlns:a16="http://schemas.microsoft.com/office/drawing/2014/main" id="{954B4A98-5D8D-4985-8876-9E697E0616ED}"/>
              </a:ext>
            </a:extLst>
          </p:cNvPr>
          <p:cNvSpPr/>
          <p:nvPr/>
        </p:nvSpPr>
        <p:spPr>
          <a:xfrm>
            <a:off x="3284006" y="5033275"/>
            <a:ext cx="2674459" cy="1272143"/>
          </a:xfrm>
          <a:prstGeom prst="rect">
            <a:avLst/>
          </a:prstGeom>
        </p:spPr>
        <p:txBody>
          <a:bodyPr wrap="square" lIns="91440" tIns="45720" rIns="91440" bIns="45720" anchor="t">
            <a:spAutoFit/>
          </a:bodyPr>
          <a:lstStyle/>
          <a:p>
            <a:pPr defTabSz="1219170">
              <a:lnSpc>
                <a:spcPts val="2300"/>
              </a:lnSpc>
              <a:buClr>
                <a:srgbClr val="000000"/>
              </a:buClr>
            </a:pPr>
            <a:r>
              <a:rPr lang="en-US" altLang="zh-TW" sz="1400" b="1" kern="0">
                <a:solidFill>
                  <a:schemeClr val="bg1"/>
                </a:solidFill>
                <a:cs typeface="+mn-ea"/>
                <a:sym typeface="+mn-lt"/>
              </a:rPr>
              <a:t>If you own many devices, any file changed on one device will be automatically synchronized with the others.</a:t>
            </a:r>
          </a:p>
        </p:txBody>
      </p:sp>
      <p:sp>
        <p:nvSpPr>
          <p:cNvPr id="21" name="矩形 2">
            <a:extLst>
              <a:ext uri="{FF2B5EF4-FFF2-40B4-BE49-F238E27FC236}">
                <a16:creationId xmlns:a16="http://schemas.microsoft.com/office/drawing/2014/main" id="{AF16A0DD-E297-4B0F-89C6-463F65DC4AC9}"/>
              </a:ext>
            </a:extLst>
          </p:cNvPr>
          <p:cNvSpPr/>
          <p:nvPr/>
        </p:nvSpPr>
        <p:spPr>
          <a:xfrm>
            <a:off x="9039941" y="4925634"/>
            <a:ext cx="2456121" cy="1528432"/>
          </a:xfrm>
          <a:prstGeom prst="rect">
            <a:avLst/>
          </a:prstGeom>
        </p:spPr>
        <p:txBody>
          <a:bodyPr wrap="square" lIns="91440" tIns="45720" rIns="91440" bIns="45720" anchor="t">
            <a:spAutoFit/>
          </a:bodyPr>
          <a:lstStyle/>
          <a:p>
            <a:pPr defTabSz="1219170">
              <a:lnSpc>
                <a:spcPts val="2300"/>
              </a:lnSpc>
              <a:buClr>
                <a:srgbClr val="000000"/>
              </a:buClr>
            </a:pPr>
            <a:r>
              <a:rPr lang="en-US" altLang="ja-JP" sz="1200" b="1" kern="0">
                <a:solidFill>
                  <a:schemeClr val="bg1"/>
                </a:solidFill>
                <a:cs typeface="+mn-ea"/>
                <a:sym typeface="+mn-lt"/>
              </a:rPr>
              <a:t>For team works, any file changed will be automatically distributed to your teams’ devices, accelerating and streamlining your workflows.</a:t>
            </a:r>
          </a:p>
        </p:txBody>
      </p:sp>
      <p:sp>
        <p:nvSpPr>
          <p:cNvPr id="3" name="矩形 2">
            <a:extLst>
              <a:ext uri="{FF2B5EF4-FFF2-40B4-BE49-F238E27FC236}">
                <a16:creationId xmlns:a16="http://schemas.microsoft.com/office/drawing/2014/main" id="{BC58CDAA-A19D-1D40-B309-763CE619AF00}"/>
              </a:ext>
            </a:extLst>
          </p:cNvPr>
          <p:cNvSpPr/>
          <p:nvPr/>
        </p:nvSpPr>
        <p:spPr>
          <a:xfrm>
            <a:off x="520049" y="2028678"/>
            <a:ext cx="3913009" cy="2308324"/>
          </a:xfrm>
          <a:prstGeom prst="rect">
            <a:avLst/>
          </a:prstGeom>
        </p:spPr>
        <p:txBody>
          <a:bodyPr wrap="square" lIns="91440" tIns="45720" rIns="91440" bIns="45720" anchor="t">
            <a:spAutoFit/>
          </a:bodyPr>
          <a:lstStyle/>
          <a:p>
            <a:pPr defTabSz="1219170"/>
            <a:r>
              <a:rPr lang="en-US" kern="0" err="1">
                <a:solidFill>
                  <a:srgbClr val="396083"/>
                </a:solidFill>
                <a:cs typeface="Arial"/>
                <a:sym typeface="+mn-lt"/>
              </a:rPr>
              <a:t>Qsync</a:t>
            </a:r>
            <a:r>
              <a:rPr lang="en-US" kern="0">
                <a:solidFill>
                  <a:srgbClr val="396083"/>
                </a:solidFill>
                <a:cs typeface="Arial"/>
                <a:sym typeface="+mn-lt"/>
              </a:rPr>
              <a:t> enables efficient file synchronization between a QNAP NAS and linked devices such as computers, laptops, and mobile devices. </a:t>
            </a:r>
            <a:endParaRPr lang="zh-TW" altLang="en-US">
              <a:solidFill>
                <a:srgbClr val="000000"/>
              </a:solidFill>
              <a:ea typeface="微軟正黑體"/>
              <a:cs typeface="Arial"/>
              <a:sym typeface="+mn-lt"/>
            </a:endParaRPr>
          </a:p>
          <a:p>
            <a:pPr defTabSz="1219170"/>
            <a:r>
              <a:rPr lang="en-US" kern="0">
                <a:solidFill>
                  <a:srgbClr val="396083"/>
                </a:solidFill>
                <a:cs typeface="Arial"/>
                <a:sym typeface="+mn-lt"/>
              </a:rPr>
              <a:t>With </a:t>
            </a:r>
            <a:r>
              <a:rPr lang="en-US" kern="0" err="1">
                <a:solidFill>
                  <a:srgbClr val="396083"/>
                </a:solidFill>
                <a:cs typeface="Arial"/>
                <a:sym typeface="+mn-lt"/>
              </a:rPr>
              <a:t>Qsync</a:t>
            </a:r>
            <a:r>
              <a:rPr lang="en-US" kern="0">
                <a:solidFill>
                  <a:srgbClr val="396083"/>
                </a:solidFill>
                <a:cs typeface="Arial"/>
                <a:sym typeface="+mn-lt"/>
              </a:rPr>
              <a:t>, you can easily access data across all your devices and share it among your team members.</a:t>
            </a:r>
            <a:endParaRPr lang="zh-TW" altLang="en-US">
              <a:ea typeface="微軟正黑體"/>
              <a:cs typeface="Arial"/>
            </a:endParaRP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663" y="4993343"/>
            <a:ext cx="2503968" cy="1628380"/>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0049" y="4779407"/>
            <a:ext cx="2139033" cy="1944039"/>
          </a:xfrm>
          <a:prstGeom prst="rect">
            <a:avLst/>
          </a:prstGeom>
        </p:spPr>
      </p:pic>
      <p:pic>
        <p:nvPicPr>
          <p:cNvPr id="1026" name="Picture 2" descr="https://www.qnap.com/assets/img/software/qsync/qsync-client.png?v=594da83b52be4ab9460642a031c38cba"/>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454574" y="2457320"/>
            <a:ext cx="533305" cy="533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qnap.com/assets/img/software/qsync/Qsync-Pro.png?v=594da83b52be4ab9460642a031c38c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0491" y="1968185"/>
            <a:ext cx="373309" cy="3733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qnap.com/assets/img/software/qsync/Qsync-Pro.png?v=594da83b52be4ab9460642a031c38c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3724" y="3422260"/>
            <a:ext cx="373309" cy="37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4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3" y="1893565"/>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solidFill>
                <a:schemeClr val="accent6"/>
              </a:solidFill>
              <a:cs typeface="+mn-ea"/>
              <a:sym typeface="+mn-lt"/>
            </a:endParaRPr>
          </a:p>
        </p:txBody>
      </p:sp>
      <p:sp>
        <p:nvSpPr>
          <p:cNvPr id="6" name="標題 1" hidden="1">
            <a:extLst>
              <a:ext uri="{FF2B5EF4-FFF2-40B4-BE49-F238E27FC236}">
                <a16:creationId xmlns:a16="http://schemas.microsoft.com/office/drawing/2014/main" id="{5ED18366-7987-8C31-0406-198A0DD5DD56}"/>
              </a:ext>
            </a:extLst>
          </p:cNvPr>
          <p:cNvSpPr txBox="1">
            <a:spLocks/>
          </p:cNvSpPr>
          <p:nvPr/>
        </p:nvSpPr>
        <p:spPr>
          <a:xfrm>
            <a:off x="332142"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mn-lt"/>
                <a:ea typeface="+mn-ea"/>
                <a:cs typeface="+mn-ea"/>
                <a:sym typeface="+mn-lt"/>
              </a:rPr>
              <a:t>用 </a:t>
            </a:r>
            <a:r>
              <a:rPr lang="en-US" altLang="zh-TW" sz="4000" b="1">
                <a:solidFill>
                  <a:schemeClr val="bg1"/>
                </a:solidFill>
                <a:latin typeface="+mn-lt"/>
                <a:ea typeface="+mn-ea"/>
                <a:cs typeface="+mn-ea"/>
                <a:sym typeface="+mn-lt"/>
              </a:rPr>
              <a:t>Windows </a:t>
            </a:r>
            <a:r>
              <a:rPr lang="zh-TW" altLang="en-US" sz="4000" b="1">
                <a:solidFill>
                  <a:schemeClr val="bg1"/>
                </a:solidFill>
                <a:latin typeface="+mn-lt"/>
                <a:ea typeface="+mn-ea"/>
                <a:cs typeface="+mn-ea"/>
                <a:sym typeface="+mn-lt"/>
              </a:rPr>
              <a:t>網路磁碟機快速搜尋</a:t>
            </a:r>
            <a:r>
              <a:rPr lang="en-US" altLang="zh-TW" sz="4000" b="1">
                <a:solidFill>
                  <a:schemeClr val="bg1"/>
                </a:solidFill>
                <a:latin typeface="+mn-lt"/>
                <a:ea typeface="+mn-ea"/>
                <a:cs typeface="+mn-ea"/>
                <a:sym typeface="+mn-lt"/>
              </a:rPr>
              <a:t> NAS </a:t>
            </a:r>
            <a:r>
              <a:rPr lang="zh-TW" altLang="en-US" sz="4000" b="1">
                <a:solidFill>
                  <a:schemeClr val="bg1"/>
                </a:solidFill>
                <a:latin typeface="+mn-lt"/>
                <a:ea typeface="+mn-ea"/>
                <a:cs typeface="+mn-ea"/>
                <a:sym typeface="+mn-lt"/>
              </a:rPr>
              <a:t>內的檔案</a:t>
            </a:r>
          </a:p>
        </p:txBody>
      </p:sp>
      <p:sp>
        <p:nvSpPr>
          <p:cNvPr id="2" name="標題 1">
            <a:extLst>
              <a:ext uri="{FF2B5EF4-FFF2-40B4-BE49-F238E27FC236}">
                <a16:creationId xmlns:a16="http://schemas.microsoft.com/office/drawing/2014/main" id="{F43D5C9B-1EA6-0410-2C09-48BAACE9BA8F}"/>
              </a:ext>
            </a:extLst>
          </p:cNvPr>
          <p:cNvSpPr>
            <a:spLocks noGrp="1"/>
          </p:cNvSpPr>
          <p:nvPr>
            <p:ph type="title" idx="4294967295"/>
          </p:nvPr>
        </p:nvSpPr>
        <p:spPr>
          <a:xfrm>
            <a:off x="486569" y="0"/>
            <a:ext cx="11218862" cy="1292225"/>
          </a:xfrm>
        </p:spPr>
        <p:txBody>
          <a:bodyPr>
            <a:noAutofit/>
          </a:bodyPr>
          <a:lstStyle/>
          <a:p>
            <a:r>
              <a:rPr lang="en-US" altLang="zh-TW" b="1">
                <a:solidFill>
                  <a:srgbClr val="D1DDE7"/>
                </a:solidFill>
                <a:latin typeface="Arial" panose="020B0604020202020204" pitchFamily="34" charset="0"/>
                <a:cs typeface="Arial" panose="020B0604020202020204" pitchFamily="34" charset="0"/>
                <a:sym typeface="+mn-lt"/>
              </a:rPr>
              <a:t>DA Drive Analyzer disk failure prediction​</a:t>
            </a:r>
            <a:endParaRPr lang="zh-TW" altLang="en-US" b="1">
              <a:solidFill>
                <a:srgbClr val="D1DDE7"/>
              </a:solidFill>
              <a:latin typeface="Arial" panose="020B0604020202020204" pitchFamily="34" charset="0"/>
              <a:cs typeface="Arial" panose="020B0604020202020204" pitchFamily="34" charset="0"/>
            </a:endParaRPr>
          </a:p>
        </p:txBody>
      </p:sp>
      <p:sp>
        <p:nvSpPr>
          <p:cNvPr id="4" name="矩形: 圓角 3">
            <a:extLst>
              <a:ext uri="{FF2B5EF4-FFF2-40B4-BE49-F238E27FC236}">
                <a16:creationId xmlns:a16="http://schemas.microsoft.com/office/drawing/2014/main" id="{3D444808-1973-3B71-FEAC-B6010CE634BA}"/>
              </a:ext>
            </a:extLst>
          </p:cNvPr>
          <p:cNvSpPr/>
          <p:nvPr/>
        </p:nvSpPr>
        <p:spPr>
          <a:xfrm>
            <a:off x="-72816" y="1655480"/>
            <a:ext cx="3372677" cy="33146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4" descr="一張含有 桌 的圖片&#10;&#10;自動產生的描述">
            <a:extLst>
              <a:ext uri="{FF2B5EF4-FFF2-40B4-BE49-F238E27FC236}">
                <a16:creationId xmlns:a16="http://schemas.microsoft.com/office/drawing/2014/main" id="{032AEC16-30BA-A874-5F0B-A4381BCA86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397" y="2788205"/>
            <a:ext cx="7796167" cy="3764947"/>
          </a:xfrm>
          <a:prstGeom prst="rect">
            <a:avLst/>
          </a:prstGeom>
        </p:spPr>
      </p:pic>
      <p:sp>
        <p:nvSpPr>
          <p:cNvPr id="11" name="文字方塊 10">
            <a:extLst>
              <a:ext uri="{FF2B5EF4-FFF2-40B4-BE49-F238E27FC236}">
                <a16:creationId xmlns:a16="http://schemas.microsoft.com/office/drawing/2014/main" id="{D9D3ADB7-85F7-D0EA-D141-B70412DD9FAC}"/>
              </a:ext>
            </a:extLst>
          </p:cNvPr>
          <p:cNvSpPr txBox="1"/>
          <p:nvPr/>
        </p:nvSpPr>
        <p:spPr>
          <a:xfrm>
            <a:off x="8700594" y="2788205"/>
            <a:ext cx="3199008" cy="23062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30000"/>
              </a:lnSpc>
              <a:spcBef>
                <a:spcPts val="800"/>
              </a:spcBef>
            </a:pPr>
            <a:r>
              <a:rPr lang="en-US" altLang="zh-TW" sz="20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Disk health analysis and failure prediction</a:t>
            </a:r>
          </a:p>
          <a:p>
            <a:pPr>
              <a:lnSpc>
                <a:spcPct val="130000"/>
              </a:lnSpc>
              <a:spcBef>
                <a:spcPts val="800"/>
              </a:spcBef>
            </a:pPr>
            <a:r>
              <a:rPr lang="en-US" altLang="zh-TW" sz="1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 Drive Analyzer integrated ULINK AI predict technology can warn you before disk failure, help you protect valuable data</a:t>
            </a:r>
            <a:endParaRPr lang="zh-TW" altLang="en-US" sz="1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文字方塊 21">
            <a:extLst>
              <a:ext uri="{FF2B5EF4-FFF2-40B4-BE49-F238E27FC236}">
                <a16:creationId xmlns:a16="http://schemas.microsoft.com/office/drawing/2014/main" id="{43B8A881-8CB4-9E91-E737-4CEE820EE803}"/>
              </a:ext>
            </a:extLst>
          </p:cNvPr>
          <p:cNvSpPr txBox="1"/>
          <p:nvPr/>
        </p:nvSpPr>
        <p:spPr>
          <a:xfrm>
            <a:off x="2007629" y="1347181"/>
            <a:ext cx="5993153"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800"/>
              </a:spcBef>
            </a:pPr>
            <a:r>
              <a:rPr lang="en-US" altLang="zh-TW" sz="18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Each NAS can perform one disk prediction for free, and you can also pay to subscribe to enhance protection for all disks.</a:t>
            </a:r>
          </a:p>
        </p:txBody>
      </p:sp>
      <p:pic>
        <p:nvPicPr>
          <p:cNvPr id="3" name="圖片 2">
            <a:extLst>
              <a:ext uri="{FF2B5EF4-FFF2-40B4-BE49-F238E27FC236}">
                <a16:creationId xmlns:a16="http://schemas.microsoft.com/office/drawing/2014/main" id="{634EDE1D-1B5C-0764-06D0-DF6EC87F3B2C}"/>
              </a:ext>
            </a:extLst>
          </p:cNvPr>
          <p:cNvPicPr>
            <a:picLocks noChangeAspect="1"/>
          </p:cNvPicPr>
          <p:nvPr/>
        </p:nvPicPr>
        <p:blipFill>
          <a:blip r:embed="rId4"/>
          <a:stretch>
            <a:fillRect/>
          </a:stretch>
        </p:blipFill>
        <p:spPr>
          <a:xfrm>
            <a:off x="784397" y="1293839"/>
            <a:ext cx="1142199" cy="11421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444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260352" y="174978"/>
            <a:ext cx="11716161" cy="1544770"/>
          </a:xfrm>
        </p:spPr>
        <p:txBody>
          <a:bodyPr anchor="ctr">
            <a:noAutofit/>
          </a:bodyPr>
          <a:lstStyle/>
          <a:p>
            <a:r>
              <a:rPr kumimoji="1" lang="en-US" altLang="zh-TW" sz="4000" b="1">
                <a:solidFill>
                  <a:schemeClr val="bg1"/>
                </a:solidFill>
                <a:latin typeface="Arial"/>
                <a:ea typeface="新細明體"/>
                <a:cs typeface="Arial"/>
                <a:sym typeface="+mn-lt"/>
              </a:rPr>
              <a:t>All-in-one solution for hosting virtual machines</a:t>
            </a:r>
            <a:br>
              <a:rPr lang="en-US" altLang="zh-TW" sz="4000" b="1">
                <a:latin typeface="Arial" panose="020B0604020202020204" pitchFamily="34" charset="0"/>
                <a:ea typeface="+mn-ea"/>
                <a:cs typeface="Arial" panose="020B0604020202020204" pitchFamily="34" charset="0"/>
              </a:rPr>
            </a:br>
            <a:r>
              <a:rPr kumimoji="1" lang="en-US" altLang="zh-TW" sz="4000" b="1">
                <a:solidFill>
                  <a:schemeClr val="bg1"/>
                </a:solidFill>
                <a:latin typeface="Arial"/>
                <a:ea typeface="新細明體"/>
                <a:cs typeface="Arial"/>
                <a:sym typeface="+mn-lt"/>
              </a:rPr>
              <a:t>and containerized apps</a:t>
            </a:r>
            <a:endParaRPr lang="zh-TW" altLang="en-US" sz="4000" b="1">
              <a:solidFill>
                <a:schemeClr val="bg1"/>
              </a:solidFill>
              <a:latin typeface="Arial"/>
              <a:ea typeface="新細明體"/>
              <a:cs typeface="Arial"/>
            </a:endParaRPr>
          </a:p>
        </p:txBody>
      </p:sp>
      <p:sp>
        <p:nvSpPr>
          <p:cNvPr id="6" name="矩形 5">
            <a:extLst>
              <a:ext uri="{FF2B5EF4-FFF2-40B4-BE49-F238E27FC236}">
                <a16:creationId xmlns:a16="http://schemas.microsoft.com/office/drawing/2014/main" id="{B880000D-4CCA-B04D-A5C2-0D0D7DC5F952}"/>
              </a:ext>
            </a:extLst>
          </p:cNvPr>
          <p:cNvSpPr/>
          <p:nvPr/>
        </p:nvSpPr>
        <p:spPr>
          <a:xfrm>
            <a:off x="685017" y="3070314"/>
            <a:ext cx="5143219" cy="1048813"/>
          </a:xfrm>
          <a:prstGeom prst="rect">
            <a:avLst/>
          </a:prstGeom>
        </p:spPr>
        <p:txBody>
          <a:bodyPr wrap="square" lIns="91440" tIns="45720" rIns="91440" bIns="45720" anchor="t">
            <a:spAutoFit/>
          </a:bodyPr>
          <a:lstStyle/>
          <a:p>
            <a:pPr defTabSz="1219170"/>
            <a:r>
              <a:rPr lang="en-US" altLang="zh-TW" sz="1400" b="1">
                <a:solidFill>
                  <a:schemeClr val="bg1"/>
                </a:solidFill>
                <a:latin typeface="Arial" panose="020B0604020202020204" pitchFamily="34" charset="0"/>
                <a:cs typeface="Arial" panose="020B0604020202020204" pitchFamily="34" charset="0"/>
                <a:sym typeface="+mn-lt"/>
              </a:rPr>
              <a:t>Virtualization Station </a:t>
            </a:r>
            <a:r>
              <a:rPr lang="zh-TW" altLang="zh-TW" sz="1400" b="1">
                <a:solidFill>
                  <a:schemeClr val="bg1"/>
                </a:solidFill>
                <a:latin typeface="Arial" panose="020B0604020202020204" pitchFamily="34" charset="0"/>
                <a:cs typeface="Arial" panose="020B0604020202020204" pitchFamily="34" charset="0"/>
                <a:sym typeface="+mn-lt"/>
              </a:rPr>
              <a:t>allows you to create virtual machines (VM) on Turbo NAS, supporting Wi</a:t>
            </a:r>
            <a:r>
              <a:rPr lang="en-US" altLang="zh-TW" sz="1400" b="1" err="1">
                <a:solidFill>
                  <a:schemeClr val="bg1"/>
                </a:solidFill>
                <a:latin typeface="Arial" panose="020B0604020202020204" pitchFamily="34" charset="0"/>
                <a:cs typeface="Arial" panose="020B0604020202020204" pitchFamily="34" charset="0"/>
                <a:sym typeface="+mn-lt"/>
              </a:rPr>
              <a:t>ndows</a:t>
            </a:r>
            <a:r>
              <a:rPr lang="en-US" altLang="zh-TW" sz="1400" b="1">
                <a:solidFill>
                  <a:schemeClr val="bg1"/>
                </a:solidFill>
                <a:latin typeface="Arial" panose="020B0604020202020204" pitchFamily="34" charset="0"/>
                <a:cs typeface="Arial" panose="020B0604020202020204" pitchFamily="34" charset="0"/>
                <a:sym typeface="+mn-lt"/>
              </a:rPr>
              <a:t>®</a:t>
            </a:r>
            <a:r>
              <a:rPr lang="zh-TW" altLang="zh-TW" sz="1400" b="1">
                <a:solidFill>
                  <a:schemeClr val="bg1"/>
                </a:solidFill>
                <a:latin typeface="Arial" panose="020B0604020202020204" pitchFamily="34" charset="0"/>
                <a:cs typeface="Arial" panose="020B0604020202020204" pitchFamily="34" charset="0"/>
                <a:sym typeface="+mn-lt"/>
              </a:rPr>
              <a:t>、</a:t>
            </a:r>
            <a:r>
              <a:rPr lang="en-US" altLang="zh-TW" sz="1400" b="1">
                <a:solidFill>
                  <a:schemeClr val="bg1"/>
                </a:solidFill>
                <a:latin typeface="Arial" panose="020B0604020202020204" pitchFamily="34" charset="0"/>
                <a:cs typeface="Arial" panose="020B0604020202020204" pitchFamily="34" charset="0"/>
                <a:sym typeface="+mn-lt"/>
              </a:rPr>
              <a:t>Linux®</a:t>
            </a:r>
            <a:r>
              <a:rPr lang="zh-TW" altLang="en-US" sz="1400" b="1">
                <a:solidFill>
                  <a:schemeClr val="bg1"/>
                </a:solidFill>
                <a:latin typeface="Arial" panose="020B0604020202020204" pitchFamily="34" charset="0"/>
                <a:cs typeface="Arial" panose="020B0604020202020204" pitchFamily="34" charset="0"/>
                <a:sym typeface="+mn-lt"/>
              </a:rPr>
              <a:t> </a:t>
            </a:r>
            <a:r>
              <a:rPr lang="zh-TW" altLang="zh-TW" sz="1400" b="1">
                <a:solidFill>
                  <a:schemeClr val="bg1"/>
                </a:solidFill>
                <a:latin typeface="Arial" panose="020B0604020202020204" pitchFamily="34" charset="0"/>
                <a:cs typeface="Arial" panose="020B0604020202020204" pitchFamily="34" charset="0"/>
                <a:sym typeface="+mn-lt"/>
              </a:rPr>
              <a:t>opera</a:t>
            </a:r>
            <a:r>
              <a:rPr lang="en-US" altLang="zh-TW" sz="1400" b="1">
                <a:solidFill>
                  <a:schemeClr val="bg1"/>
                </a:solidFill>
                <a:latin typeface="Arial" panose="020B0604020202020204" pitchFamily="34" charset="0"/>
                <a:cs typeface="Arial" panose="020B0604020202020204" pitchFamily="34" charset="0"/>
                <a:sym typeface="+mn-lt"/>
              </a:rPr>
              <a:t>ting</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sys</a:t>
            </a:r>
            <a:r>
              <a:rPr lang="zh-TW" altLang="zh-TW" sz="1400" b="1">
                <a:solidFill>
                  <a:schemeClr val="bg1"/>
                </a:solidFill>
                <a:latin typeface="Arial" panose="020B0604020202020204" pitchFamily="34" charset="0"/>
                <a:cs typeface="Arial" panose="020B0604020202020204" pitchFamily="34" charset="0"/>
                <a:sym typeface="+mn-lt"/>
              </a:rPr>
              <a:t>tems.</a:t>
            </a:r>
            <a:endParaRPr lang="zh-TW" altLang="zh-TW" sz="1400">
              <a:solidFill>
                <a:schemeClr val="bg1"/>
              </a:solidFill>
              <a:latin typeface="Arial" panose="020B0604020202020204" pitchFamily="34" charset="0"/>
              <a:cs typeface="Arial" panose="020B0604020202020204" pitchFamily="34" charset="0"/>
              <a:sym typeface="+mn-lt"/>
            </a:endParaRPr>
          </a:p>
          <a:p>
            <a:pPr defTabSz="1219170">
              <a:lnSpc>
                <a:spcPts val="2800"/>
              </a:lnSpc>
            </a:pPr>
            <a:endParaRPr lang="zh-TW" altLang="en-US" sz="1400" b="1">
              <a:solidFill>
                <a:schemeClr val="bg1"/>
              </a:solidFill>
              <a:latin typeface="Arial" panose="020B0604020202020204" pitchFamily="34" charset="0"/>
              <a:cs typeface="Arial" panose="020B0604020202020204" pitchFamily="34" charset="0"/>
              <a:sym typeface="+mn-lt"/>
            </a:endParaRPr>
          </a:p>
        </p:txBody>
      </p:sp>
      <p:sp>
        <p:nvSpPr>
          <p:cNvPr id="13" name="矩形 12">
            <a:extLst>
              <a:ext uri="{FF2B5EF4-FFF2-40B4-BE49-F238E27FC236}">
                <a16:creationId xmlns:a16="http://schemas.microsoft.com/office/drawing/2014/main" id="{B5530B72-036B-2B48-8658-B3F2D21C24ED}"/>
              </a:ext>
            </a:extLst>
          </p:cNvPr>
          <p:cNvSpPr/>
          <p:nvPr/>
        </p:nvSpPr>
        <p:spPr>
          <a:xfrm>
            <a:off x="6403784" y="3070314"/>
            <a:ext cx="5247872" cy="954107"/>
          </a:xfrm>
          <a:prstGeom prst="rect">
            <a:avLst/>
          </a:prstGeom>
        </p:spPr>
        <p:txBody>
          <a:bodyPr wrap="square" lIns="91440" tIns="45720" rIns="91440" bIns="45720" anchor="t">
            <a:spAutoFit/>
          </a:bodyPr>
          <a:lstStyle/>
          <a:p>
            <a:pPr defTabSz="1219170"/>
            <a:r>
              <a:rPr lang="zh-TW" altLang="zh-TW" sz="1400" b="1">
                <a:solidFill>
                  <a:schemeClr val="bg1"/>
                </a:solidFill>
                <a:latin typeface="Arial" panose="020B0604020202020204" pitchFamily="34" charset="0"/>
                <a:cs typeface="Arial" panose="020B0604020202020204" pitchFamily="34" charset="0"/>
                <a:sym typeface="+mn-lt"/>
              </a:rPr>
              <a:t>Experience LXD and Docker</a:t>
            </a:r>
            <a:r>
              <a:rPr lang="en-US" altLang="zh-TW" sz="1400" b="1">
                <a:solidFill>
                  <a:schemeClr val="bg1"/>
                </a:solidFill>
                <a:latin typeface="Arial" panose="020B0604020202020204" pitchFamily="34" charset="0"/>
                <a:cs typeface="Arial" panose="020B0604020202020204" pitchFamily="34" charset="0"/>
                <a:sym typeface="+mn-lt"/>
              </a:rPr>
              <a:t>®</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lightweight</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virtualization</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technologies,</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download</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apps</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from</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the</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Docker</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Hub</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Registry®,</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import/export</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containers,</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and</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create</a:t>
            </a: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ab</a:t>
            </a:r>
            <a:r>
              <a:rPr lang="zh-TW" altLang="zh-TW" sz="1400" b="1">
                <a:solidFill>
                  <a:schemeClr val="bg1"/>
                </a:solidFill>
                <a:latin typeface="Arial" panose="020B0604020202020204" pitchFamily="34" charset="0"/>
                <a:cs typeface="Arial" panose="020B0604020202020204" pitchFamily="34" charset="0"/>
                <a:sym typeface="+mn-lt"/>
              </a:rPr>
              <a:t>undant microservices.</a:t>
            </a:r>
            <a:endParaRPr lang="zh-TW" altLang="zh-TW" sz="1400">
              <a:solidFill>
                <a:schemeClr val="bg1"/>
              </a:solidFill>
              <a:latin typeface="Arial" panose="020B0604020202020204" pitchFamily="34" charset="0"/>
              <a:cs typeface="Arial" panose="020B0604020202020204" pitchFamily="34" charset="0"/>
              <a:sym typeface="+mn-lt"/>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990811" y="4538119"/>
            <a:ext cx="4010215" cy="937391"/>
            <a:chOff x="1360608" y="1631084"/>
            <a:chExt cx="3007661" cy="703043"/>
          </a:xfrm>
          <a:effectLst>
            <a:outerShdw blurRad="431800" dist="177800" dir="5760000" sx="106000" sy="106000" algn="tl" rotWithShape="0">
              <a:prstClr val="black">
                <a:alpha val="34000"/>
              </a:prstClr>
            </a:outerShdw>
          </a:effectLst>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8031" y="1779103"/>
              <a:ext cx="452027" cy="399363"/>
            </a:xfrm>
            <a:prstGeom prst="rect">
              <a:avLst/>
            </a:prstGeom>
          </p:spPr>
        </p:pic>
      </p:grpSp>
      <p:sp>
        <p:nvSpPr>
          <p:cNvPr id="26" name="矩形 25">
            <a:extLst>
              <a:ext uri="{FF2B5EF4-FFF2-40B4-BE49-F238E27FC236}">
                <a16:creationId xmlns:a16="http://schemas.microsoft.com/office/drawing/2014/main" id="{142536B5-24ED-48EC-BB8D-E51B0FCF1710}"/>
              </a:ext>
            </a:extLst>
          </p:cNvPr>
          <p:cNvSpPr/>
          <p:nvPr/>
        </p:nvSpPr>
        <p:spPr>
          <a:xfrm>
            <a:off x="6460681" y="4245180"/>
            <a:ext cx="1211699" cy="1286257"/>
          </a:xfrm>
          <a:prstGeom prst="rect">
            <a:avLst/>
          </a:prstGeom>
          <a:solidFill>
            <a:srgbClr val="E0E9F4"/>
          </a:solidFill>
          <a:ln>
            <a:no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sp>
        <p:nvSpPr>
          <p:cNvPr id="27" name="矩形 26">
            <a:extLst>
              <a:ext uri="{FF2B5EF4-FFF2-40B4-BE49-F238E27FC236}">
                <a16:creationId xmlns:a16="http://schemas.microsoft.com/office/drawing/2014/main" id="{3339241D-0911-4579-99CD-426C44EC077C}"/>
              </a:ext>
            </a:extLst>
          </p:cNvPr>
          <p:cNvSpPr/>
          <p:nvPr/>
        </p:nvSpPr>
        <p:spPr>
          <a:xfrm>
            <a:off x="7749358" y="4245180"/>
            <a:ext cx="3731903" cy="1286257"/>
          </a:xfrm>
          <a:prstGeom prst="rect">
            <a:avLst/>
          </a:prstGeom>
          <a:noFill/>
          <a:ln>
            <a:solidFill>
              <a:srgbClr val="E0E9F4"/>
            </a:solidFill>
            <a:prstDash val="sysDash"/>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zh-TW" altLang="en-US" sz="2489">
              <a:solidFill>
                <a:prstClr val="white"/>
              </a:solidFill>
              <a:cs typeface="+mn-ea"/>
              <a:sym typeface="+mn-lt"/>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7771981" y="4280039"/>
            <a:ext cx="1255739" cy="307777"/>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defTabSz="1219140"/>
            <a:r>
              <a:rPr lang="en-US" altLang="zh-TW" sz="1400" b="1">
                <a:solidFill>
                  <a:srgbClr val="1167A7"/>
                </a:solidFill>
                <a:cs typeface="+mn-ea"/>
                <a:sym typeface="+mn-lt"/>
              </a:rPr>
              <a:t>Container</a:t>
            </a:r>
            <a:endParaRPr lang="zh-TW" altLang="en-US" sz="1400" b="1">
              <a:solidFill>
                <a:srgbClr val="1167A7"/>
              </a:solidFill>
              <a:cs typeface="+mn-ea"/>
              <a:sym typeface="+mn-lt"/>
            </a:endParaRPr>
          </a:p>
        </p:txBody>
      </p:sp>
      <p:sp>
        <p:nvSpPr>
          <p:cNvPr id="29" name="矩形 28">
            <a:extLst>
              <a:ext uri="{FF2B5EF4-FFF2-40B4-BE49-F238E27FC236}">
                <a16:creationId xmlns:a16="http://schemas.microsoft.com/office/drawing/2014/main" id="{A5A70353-3146-47D3-973F-674C4FD5EF18}"/>
              </a:ext>
            </a:extLst>
          </p:cNvPr>
          <p:cNvSpPr/>
          <p:nvPr/>
        </p:nvSpPr>
        <p:spPr>
          <a:xfrm>
            <a:off x="7837416" y="4636213"/>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Application</a:t>
            </a:r>
            <a:endParaRPr lang="zh-TW" altLang="en-US" sz="1267" b="1">
              <a:solidFill>
                <a:srgbClr val="323231"/>
              </a:solidFill>
              <a:cs typeface="+mn-ea"/>
              <a:sym typeface="+mn-lt"/>
            </a:endParaRPr>
          </a:p>
        </p:txBody>
      </p:sp>
      <p:sp>
        <p:nvSpPr>
          <p:cNvPr id="30" name="矩形 29">
            <a:extLst>
              <a:ext uri="{FF2B5EF4-FFF2-40B4-BE49-F238E27FC236}">
                <a16:creationId xmlns:a16="http://schemas.microsoft.com/office/drawing/2014/main" id="{4B490B6E-08C7-4305-8F82-AB1986CF3DB7}"/>
              </a:ext>
            </a:extLst>
          </p:cNvPr>
          <p:cNvSpPr/>
          <p:nvPr/>
        </p:nvSpPr>
        <p:spPr>
          <a:xfrm>
            <a:off x="9049188" y="4636213"/>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Application</a:t>
            </a:r>
            <a:endParaRPr lang="zh-TW" altLang="en-US" sz="1267" b="1">
              <a:solidFill>
                <a:srgbClr val="323231"/>
              </a:solidFill>
              <a:cs typeface="+mn-ea"/>
              <a:sym typeface="+mn-lt"/>
            </a:endParaRPr>
          </a:p>
        </p:txBody>
      </p:sp>
      <p:sp>
        <p:nvSpPr>
          <p:cNvPr id="31" name="矩形 30">
            <a:extLst>
              <a:ext uri="{FF2B5EF4-FFF2-40B4-BE49-F238E27FC236}">
                <a16:creationId xmlns:a16="http://schemas.microsoft.com/office/drawing/2014/main" id="{B85574E7-1A2C-424E-BD63-0D6C724AB380}"/>
              </a:ext>
            </a:extLst>
          </p:cNvPr>
          <p:cNvSpPr/>
          <p:nvPr/>
        </p:nvSpPr>
        <p:spPr>
          <a:xfrm>
            <a:off x="10246052" y="4636213"/>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Application</a:t>
            </a:r>
            <a:endParaRPr lang="zh-TW" altLang="en-US" sz="1267" b="1">
              <a:solidFill>
                <a:srgbClr val="323231"/>
              </a:solidFill>
              <a:cs typeface="+mn-ea"/>
              <a:sym typeface="+mn-lt"/>
            </a:endParaRPr>
          </a:p>
        </p:txBody>
      </p:sp>
      <p:sp>
        <p:nvSpPr>
          <p:cNvPr id="32" name="矩形 31">
            <a:extLst>
              <a:ext uri="{FF2B5EF4-FFF2-40B4-BE49-F238E27FC236}">
                <a16:creationId xmlns:a16="http://schemas.microsoft.com/office/drawing/2014/main" id="{7E113304-1BBA-437D-8BDD-707F68FF96EB}"/>
              </a:ext>
            </a:extLst>
          </p:cNvPr>
          <p:cNvSpPr/>
          <p:nvPr/>
        </p:nvSpPr>
        <p:spPr>
          <a:xfrm>
            <a:off x="7837416" y="5055029"/>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Filesystem</a:t>
            </a:r>
            <a:endParaRPr lang="zh-TW" altLang="en-US" sz="1267" b="1">
              <a:solidFill>
                <a:srgbClr val="323231"/>
              </a:solidFill>
              <a:cs typeface="+mn-ea"/>
              <a:sym typeface="+mn-lt"/>
            </a:endParaRPr>
          </a:p>
        </p:txBody>
      </p:sp>
      <p:sp>
        <p:nvSpPr>
          <p:cNvPr id="33" name="矩形 32">
            <a:extLst>
              <a:ext uri="{FF2B5EF4-FFF2-40B4-BE49-F238E27FC236}">
                <a16:creationId xmlns:a16="http://schemas.microsoft.com/office/drawing/2014/main" id="{AABC5854-1093-4556-A4C8-CCA0449F43D2}"/>
              </a:ext>
            </a:extLst>
          </p:cNvPr>
          <p:cNvSpPr/>
          <p:nvPr/>
        </p:nvSpPr>
        <p:spPr>
          <a:xfrm>
            <a:off x="9049188" y="5055029"/>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Filesystem</a:t>
            </a:r>
            <a:endParaRPr lang="zh-TW" altLang="en-US" sz="1267" b="1">
              <a:solidFill>
                <a:srgbClr val="323231"/>
              </a:solidFill>
              <a:cs typeface="+mn-ea"/>
              <a:sym typeface="+mn-lt"/>
            </a:endParaRPr>
          </a:p>
        </p:txBody>
      </p:sp>
      <p:sp>
        <p:nvSpPr>
          <p:cNvPr id="34" name="矩形 33">
            <a:extLst>
              <a:ext uri="{FF2B5EF4-FFF2-40B4-BE49-F238E27FC236}">
                <a16:creationId xmlns:a16="http://schemas.microsoft.com/office/drawing/2014/main" id="{76F5C093-51BD-47A6-9925-7814001F51A3}"/>
              </a:ext>
            </a:extLst>
          </p:cNvPr>
          <p:cNvSpPr/>
          <p:nvPr/>
        </p:nvSpPr>
        <p:spPr>
          <a:xfrm>
            <a:off x="10246052" y="5055029"/>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267" b="1">
                <a:solidFill>
                  <a:srgbClr val="323231"/>
                </a:solidFill>
                <a:cs typeface="+mn-ea"/>
                <a:sym typeface="+mn-lt"/>
              </a:rPr>
              <a:t>Filesystem</a:t>
            </a:r>
            <a:endParaRPr lang="zh-TW" altLang="en-US" sz="1267" b="1">
              <a:solidFill>
                <a:srgbClr val="323231"/>
              </a:solidFill>
              <a:cs typeface="+mn-ea"/>
              <a:sym typeface="+mn-lt"/>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6460682" y="4327310"/>
            <a:ext cx="1211700" cy="523220"/>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algn="ctr" defTabSz="1219140"/>
            <a:r>
              <a:rPr lang="en-US" altLang="zh-TW" sz="1400" b="1">
                <a:solidFill>
                  <a:srgbClr val="323231"/>
                </a:solidFill>
                <a:cs typeface="+mn-ea"/>
                <a:sym typeface="+mn-lt"/>
              </a:rPr>
              <a:t>Container Station</a:t>
            </a:r>
            <a:endParaRPr lang="zh-TW" altLang="en-US" sz="1400" b="1">
              <a:solidFill>
                <a:srgbClr val="323231"/>
              </a:solidFill>
              <a:cs typeface="+mn-ea"/>
              <a:sym typeface="+mn-lt"/>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79623" y="4942218"/>
            <a:ext cx="497927" cy="438500"/>
          </a:xfrm>
          <a:prstGeom prst="rect">
            <a:avLst/>
          </a:prstGeom>
          <a:effectLst>
            <a:outerShdw blurRad="431800" dist="127000" dir="5760000" sx="106000" sy="106000" algn="ctr" rotWithShape="0">
              <a:srgbClr val="000000">
                <a:alpha val="34000"/>
              </a:srgbClr>
            </a:outerShdw>
          </a:effectLst>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77549" y="5009300"/>
            <a:ext cx="529248" cy="371419"/>
          </a:xfrm>
          <a:prstGeom prst="rect">
            <a:avLst/>
          </a:prstGeom>
          <a:effectLst>
            <a:outerShdw blurRad="431800" dist="127000" dir="5760000" sx="106000" sy="106000" algn="ctr" rotWithShape="0">
              <a:srgbClr val="000000">
                <a:alpha val="34000"/>
              </a:srgbClr>
            </a:outerShdw>
          </a:effectLst>
        </p:spPr>
      </p:pic>
      <p:sp>
        <p:nvSpPr>
          <p:cNvPr id="39" name="矩形 38">
            <a:extLst>
              <a:ext uri="{FF2B5EF4-FFF2-40B4-BE49-F238E27FC236}">
                <a16:creationId xmlns:a16="http://schemas.microsoft.com/office/drawing/2014/main" id="{501ECC3E-3003-41FC-AA0F-8C941BD4BE71}"/>
              </a:ext>
            </a:extLst>
          </p:cNvPr>
          <p:cNvSpPr/>
          <p:nvPr/>
        </p:nvSpPr>
        <p:spPr>
          <a:xfrm>
            <a:off x="6460681" y="5666276"/>
            <a:ext cx="5020579" cy="340499"/>
          </a:xfrm>
          <a:prstGeom prst="rect">
            <a:avLst/>
          </a:prstGeom>
          <a:solidFill>
            <a:srgbClr val="FFB880"/>
          </a:solidFill>
          <a:ln>
            <a:solidFill>
              <a:schemeClr val="accent6">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333" b="1">
                <a:solidFill>
                  <a:srgbClr val="323231"/>
                </a:solidFill>
                <a:cs typeface="+mn-ea"/>
                <a:sym typeface="+mn-lt"/>
              </a:rPr>
              <a:t>Host OS</a:t>
            </a:r>
            <a:endParaRPr lang="zh-TW" altLang="en-US" sz="1333" b="1">
              <a:solidFill>
                <a:srgbClr val="323231"/>
              </a:solidFill>
              <a:cs typeface="+mn-ea"/>
              <a:sym typeface="+mn-lt"/>
            </a:endParaRPr>
          </a:p>
        </p:txBody>
      </p:sp>
      <p:sp>
        <p:nvSpPr>
          <p:cNvPr id="40" name="矩形 39">
            <a:extLst>
              <a:ext uri="{FF2B5EF4-FFF2-40B4-BE49-F238E27FC236}">
                <a16:creationId xmlns:a16="http://schemas.microsoft.com/office/drawing/2014/main" id="{C44D6F11-E2B8-49DC-9CCF-0E066D0566EE}"/>
              </a:ext>
            </a:extLst>
          </p:cNvPr>
          <p:cNvSpPr/>
          <p:nvPr/>
        </p:nvSpPr>
        <p:spPr>
          <a:xfrm>
            <a:off x="6460681" y="6093219"/>
            <a:ext cx="5020579" cy="403660"/>
          </a:xfrm>
          <a:prstGeom prst="rect">
            <a:avLst/>
          </a:prstGeom>
          <a:solidFill>
            <a:srgbClr val="BBD48C"/>
          </a:solidFill>
          <a:ln>
            <a:solidFill>
              <a:schemeClr val="accent3">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TW" sz="1333" b="1">
                <a:solidFill>
                  <a:srgbClr val="323231"/>
                </a:solidFill>
                <a:cs typeface="+mn-ea"/>
                <a:sym typeface="+mn-lt"/>
              </a:rPr>
              <a:t>Hardware</a:t>
            </a:r>
            <a:endParaRPr lang="zh-TW" altLang="en-US" sz="1333" b="1">
              <a:solidFill>
                <a:srgbClr val="323231"/>
              </a:solidFill>
              <a:cs typeface="+mn-ea"/>
              <a:sym typeface="+mn-lt"/>
            </a:endParaRPr>
          </a:p>
        </p:txBody>
      </p:sp>
      <p:sp>
        <p:nvSpPr>
          <p:cNvPr id="37" name="矩形: 圓角 36">
            <a:extLst>
              <a:ext uri="{FF2B5EF4-FFF2-40B4-BE49-F238E27FC236}">
                <a16:creationId xmlns:a16="http://schemas.microsoft.com/office/drawing/2014/main" id="{5F71BC36-DD43-2761-6AC7-0118594BCE93}"/>
              </a:ext>
            </a:extLst>
          </p:cNvPr>
          <p:cNvSpPr/>
          <p:nvPr/>
        </p:nvSpPr>
        <p:spPr>
          <a:xfrm>
            <a:off x="569975" y="1690062"/>
            <a:ext cx="5173595"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cs typeface="+mn-ea"/>
              <a:sym typeface="+mn-lt"/>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215487" y="1645064"/>
            <a:ext cx="1200000" cy="1200000"/>
          </a:xfrm>
          <a:prstGeom prst="rect">
            <a:avLst/>
          </a:prstGeom>
          <a:effectLst>
            <a:outerShdw blurRad="431800" dist="368300" dir="5760000" sx="106000" sy="106000" algn="tl" rotWithShape="0">
              <a:prstClr val="black">
                <a:alpha val="34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659908" y="1962422"/>
            <a:ext cx="3241593" cy="461665"/>
          </a:xfrm>
          <a:prstGeom prst="rect">
            <a:avLst/>
          </a:prstGeom>
        </p:spPr>
        <p:txBody>
          <a:bodyPr wrap="none" lIns="91440" tIns="45720" rIns="91440" bIns="45720" anchor="t">
            <a:spAutoFit/>
          </a:bodyPr>
          <a:lstStyle/>
          <a:p>
            <a:pPr algn="ctr" defTabSz="1219170"/>
            <a:r>
              <a:rPr lang="zh-TW" altLang="zh-TW" sz="2400" b="1">
                <a:solidFill>
                  <a:schemeClr val="bg1"/>
                </a:solidFill>
                <a:latin typeface="Arial" panose="020B0604020202020204" pitchFamily="34" charset="0"/>
                <a:cs typeface="Arial" panose="020B0604020202020204" pitchFamily="34" charset="0"/>
                <a:sym typeface="+mn-lt"/>
              </a:rPr>
              <a:t>Virtualization Station</a:t>
            </a:r>
            <a:endParaRPr lang="zh-TW" altLang="zh-TW" sz="2400">
              <a:latin typeface="Arial" panose="020B0604020202020204" pitchFamily="34" charset="0"/>
              <a:cs typeface="Arial" panose="020B0604020202020204" pitchFamily="34" charset="0"/>
              <a:sym typeface="+mn-lt"/>
            </a:endParaRPr>
          </a:p>
        </p:txBody>
      </p:sp>
      <p:sp>
        <p:nvSpPr>
          <p:cNvPr id="41" name="矩形: 圓角 40">
            <a:extLst>
              <a:ext uri="{FF2B5EF4-FFF2-40B4-BE49-F238E27FC236}">
                <a16:creationId xmlns:a16="http://schemas.microsoft.com/office/drawing/2014/main" id="{2E7DBC0F-041E-A473-A096-B51CB649D390}"/>
              </a:ext>
            </a:extLst>
          </p:cNvPr>
          <p:cNvSpPr/>
          <p:nvPr/>
        </p:nvSpPr>
        <p:spPr>
          <a:xfrm>
            <a:off x="6402199" y="1691057"/>
            <a:ext cx="5182060"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cs typeface="+mn-ea"/>
              <a:sym typeface="+mn-lt"/>
            </a:endParaRPr>
          </a:p>
        </p:txBody>
      </p:sp>
      <p:sp>
        <p:nvSpPr>
          <p:cNvPr id="5" name="矩形 4">
            <a:extLst>
              <a:ext uri="{FF2B5EF4-FFF2-40B4-BE49-F238E27FC236}">
                <a16:creationId xmlns:a16="http://schemas.microsoft.com/office/drawing/2014/main" id="{39185FD8-4283-1245-94CA-A53458AC986B}"/>
              </a:ext>
            </a:extLst>
          </p:cNvPr>
          <p:cNvSpPr/>
          <p:nvPr/>
        </p:nvSpPr>
        <p:spPr>
          <a:xfrm>
            <a:off x="7788191" y="1962423"/>
            <a:ext cx="2747868" cy="461665"/>
          </a:xfrm>
          <a:prstGeom prst="rect">
            <a:avLst/>
          </a:prstGeom>
        </p:spPr>
        <p:txBody>
          <a:bodyPr wrap="none" lIns="91440" tIns="45720" rIns="91440" bIns="45720" anchor="t">
            <a:spAutoFit/>
          </a:bodyPr>
          <a:lstStyle/>
          <a:p>
            <a:pPr algn="ctr" defTabSz="1219170"/>
            <a:r>
              <a:rPr lang="zh-TW" altLang="zh-TW" sz="2400" b="1">
                <a:solidFill>
                  <a:schemeClr val="bg1"/>
                </a:solidFill>
                <a:latin typeface="Arial" panose="020B0604020202020204" pitchFamily="34" charset="0"/>
                <a:cs typeface="Arial" panose="020B0604020202020204" pitchFamily="34" charset="0"/>
                <a:sym typeface="+mn-lt"/>
              </a:rPr>
              <a:t>Container Station</a:t>
            </a:r>
            <a:endParaRPr lang="zh-TW" altLang="zh-TW" sz="2400">
              <a:latin typeface="Arial" panose="020B0604020202020204" pitchFamily="34" charset="0"/>
              <a:cs typeface="Arial" panose="020B0604020202020204" pitchFamily="34" charset="0"/>
              <a:sym typeface="+mn-lt"/>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6073624" y="1632745"/>
            <a:ext cx="1198123" cy="1200000"/>
          </a:xfrm>
          <a:prstGeom prst="rect">
            <a:avLst/>
          </a:prstGeom>
          <a:effectLst>
            <a:outerShdw blurRad="431800" dist="368300" dir="5760000" sx="106000" sy="106000" algn="tl" rotWithShape="0">
              <a:prstClr val="black">
                <a:alpha val="34000"/>
              </a:prstClr>
            </a:outerShdw>
          </a:effectLst>
        </p:spPr>
      </p:pic>
    </p:spTree>
    <p:extLst>
      <p:ext uri="{BB962C8B-B14F-4D97-AF65-F5344CB8AC3E}">
        <p14:creationId xmlns:p14="http://schemas.microsoft.com/office/powerpoint/2010/main" val="830961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735273" y="196808"/>
            <a:ext cx="11218862" cy="1292225"/>
          </a:xfrm>
        </p:spPr>
        <p:txBody>
          <a:bodyPr anchor="ctr">
            <a:noAutofit/>
          </a:bodyPr>
          <a:lstStyle/>
          <a:p>
            <a:r>
              <a:rPr lang="en-US" altLang="zh-TW" b="1">
                <a:solidFill>
                  <a:srgbClr val="D1DDE7"/>
                </a:solidFill>
                <a:latin typeface="Arial" panose="020B0604020202020204" pitchFamily="34" charset="0"/>
                <a:cs typeface="Arial" panose="020B0604020202020204" pitchFamily="34" charset="0"/>
                <a:sym typeface="Arial" panose="020B0604020202020204" pitchFamily="34" charset="0"/>
              </a:rPr>
              <a:t>Data security</a:t>
            </a:r>
            <a:endParaRPr lang="zh-TW" altLang="en-US" b="1">
              <a:solidFill>
                <a:srgbClr val="D1DDE7"/>
              </a:solidFill>
              <a:latin typeface="Arial" panose="020B0604020202020204" pitchFamily="34" charset="0"/>
              <a:cs typeface="Arial" panose="020B0604020202020204" pitchFamily="34" charset="0"/>
            </a:endParaRPr>
          </a:p>
        </p:txBody>
      </p:sp>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D8F687B4-05FF-4650-68B3-C8190E2C311F}"/>
              </a:ext>
            </a:extLst>
          </p:cNvPr>
          <p:cNvSpPr/>
          <p:nvPr/>
        </p:nvSpPr>
        <p:spPr>
          <a:xfrm>
            <a:off x="4949529"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文字方塊 13">
            <a:extLst>
              <a:ext uri="{FF2B5EF4-FFF2-40B4-BE49-F238E27FC236}">
                <a16:creationId xmlns:a16="http://schemas.microsoft.com/office/drawing/2014/main" id="{08DE3D3F-1966-5BD0-4B51-692A3FBBFDF9}"/>
              </a:ext>
            </a:extLst>
          </p:cNvPr>
          <p:cNvSpPr txBox="1"/>
          <p:nvPr/>
        </p:nvSpPr>
        <p:spPr>
          <a:xfrm>
            <a:off x="7615157" y="1640164"/>
            <a:ext cx="3602805" cy="115159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altLang="en-US" sz="2800" b="1">
                <a:solidFill>
                  <a:srgbClr val="FFC000"/>
                </a:solidFill>
                <a:sym typeface="Arial" panose="020B0604020202020204" pitchFamily="34" charset="0"/>
              </a:rPr>
              <a:t>Malware Remover</a:t>
            </a:r>
          </a:p>
          <a:p>
            <a:pPr>
              <a:lnSpc>
                <a:spcPct val="110000"/>
              </a:lnSpc>
              <a:spcBef>
                <a:spcPts val="600"/>
              </a:spcBef>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Protect your NAS data against malware attacks</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文字方塊 41">
            <a:extLst>
              <a:ext uri="{FF2B5EF4-FFF2-40B4-BE49-F238E27FC236}">
                <a16:creationId xmlns:a16="http://schemas.microsoft.com/office/drawing/2014/main" id="{6FBA0AEE-40CE-89CE-ADF5-F01FBE13B25F}"/>
              </a:ext>
            </a:extLst>
          </p:cNvPr>
          <p:cNvSpPr txBox="1"/>
          <p:nvPr/>
        </p:nvSpPr>
        <p:spPr>
          <a:xfrm>
            <a:off x="1916351" y="1455977"/>
            <a:ext cx="3930947" cy="169328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altLang="en-US" sz="2800" b="1">
                <a:solidFill>
                  <a:srgbClr val="FFC000"/>
                </a:solidFill>
                <a:sym typeface="Arial" panose="020B0604020202020204" pitchFamily="34" charset="0"/>
              </a:rPr>
              <a:t>QuFirewall</a:t>
            </a:r>
          </a:p>
          <a:p>
            <a:pPr>
              <a:lnSpc>
                <a:spcPct val="110000"/>
              </a:lnSpc>
              <a:spcBef>
                <a:spcPts val="600"/>
              </a:spcBef>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You can allow/deny IP addresses and regions to prevent unauthorized access and brute force attacks for safeguarding data and service security.</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2">
            <a:extLst>
              <a:ext uri="{FF2B5EF4-FFF2-40B4-BE49-F238E27FC236}">
                <a16:creationId xmlns:a16="http://schemas.microsoft.com/office/drawing/2014/main" id="{FC0112FF-BF4D-27CD-DE1C-1FD96A993A39}"/>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4" name="圖片 3">
            <a:extLst>
              <a:ext uri="{FF2B5EF4-FFF2-40B4-BE49-F238E27FC236}">
                <a16:creationId xmlns:a16="http://schemas.microsoft.com/office/drawing/2014/main" id="{63CE2D7B-4F04-897B-4378-6DECFCCB0DF7}"/>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5" name="圖片 4">
            <a:extLst>
              <a:ext uri="{FF2B5EF4-FFF2-40B4-BE49-F238E27FC236}">
                <a16:creationId xmlns:a16="http://schemas.microsoft.com/office/drawing/2014/main" id="{1DC6AD57-B730-9A2B-125F-EBF045F521D6}"/>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6" name="圖片 5">
            <a:extLst>
              <a:ext uri="{FF2B5EF4-FFF2-40B4-BE49-F238E27FC236}">
                <a16:creationId xmlns:a16="http://schemas.microsoft.com/office/drawing/2014/main" id="{938F254D-A44C-76D7-DB1D-97BCACA34394}"/>
              </a:ext>
            </a:extLst>
          </p:cNvPr>
          <p:cNvPicPr>
            <a:picLocks noChangeAspect="1"/>
          </p:cNvPicPr>
          <p:nvPr/>
        </p:nvPicPr>
        <p:blipFill>
          <a:blip r:embed="rId6"/>
          <a:stretch>
            <a:fillRect/>
          </a:stretch>
        </p:blipFill>
        <p:spPr>
          <a:xfrm>
            <a:off x="752792" y="1667070"/>
            <a:ext cx="1102129" cy="11013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6310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8BDFF706-F637-EB5F-0226-B8404CDE220D}"/>
              </a:ext>
            </a:extLst>
          </p:cNvPr>
          <p:cNvSpPr/>
          <p:nvPr/>
        </p:nvSpPr>
        <p:spPr>
          <a:xfrm>
            <a:off x="304999" y="2786837"/>
            <a:ext cx="4166719" cy="880318"/>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cs typeface="+mn-ea"/>
              <a:sym typeface="+mn-lt"/>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idx="4294967295"/>
          </p:nvPr>
        </p:nvSpPr>
        <p:spPr>
          <a:xfrm>
            <a:off x="304999" y="174364"/>
            <a:ext cx="11218862" cy="1292226"/>
          </a:xfrm>
        </p:spPr>
        <p:txBody>
          <a:bodyPr>
            <a:noAutofit/>
          </a:bodyPr>
          <a:lstStyle/>
          <a:p>
            <a:r>
              <a:rPr lang="zh-TW" b="1">
                <a:solidFill>
                  <a:srgbClr val="D1DDE7"/>
                </a:solidFill>
                <a:latin typeface="Arial" panose="020B0604020202020204" pitchFamily="34" charset="0"/>
                <a:ea typeface="微軟正黑體"/>
                <a:cs typeface="Arial" panose="020B0604020202020204" pitchFamily="34" charset="0"/>
                <a:sym typeface="+mn-lt"/>
              </a:rPr>
              <a:t>Snapshots Help You Fight with </a:t>
            </a:r>
            <a:br>
              <a:rPr lang="zh-TW" b="1">
                <a:solidFill>
                  <a:srgbClr val="D1DDE7"/>
                </a:solidFill>
                <a:latin typeface="Arial" panose="020B0604020202020204" pitchFamily="34" charset="0"/>
                <a:ea typeface="微軟正黑體"/>
                <a:cs typeface="Arial" panose="020B0604020202020204" pitchFamily="34" charset="0"/>
              </a:rPr>
            </a:br>
            <a:r>
              <a:rPr lang="zh-TW" b="1">
                <a:solidFill>
                  <a:srgbClr val="D1DDE7"/>
                </a:solidFill>
                <a:latin typeface="Arial" panose="020B0604020202020204" pitchFamily="34" charset="0"/>
                <a:ea typeface="微軟正黑體"/>
                <a:cs typeface="Arial" panose="020B0604020202020204" pitchFamily="34" charset="0"/>
                <a:sym typeface="+mn-lt"/>
              </a:rPr>
              <a:t>Ransomware Threats</a:t>
            </a:r>
          </a:p>
        </p:txBody>
      </p:sp>
      <p:pic>
        <p:nvPicPr>
          <p:cNvPr id="8" name="圖片 7"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721" y="2786069"/>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9" name="文字方塊 2">
            <a:extLst>
              <a:ext uri="{FF2B5EF4-FFF2-40B4-BE49-F238E27FC236}">
                <a16:creationId xmlns:a16="http://schemas.microsoft.com/office/drawing/2014/main" id="{828C764C-8578-4274-12CE-67A7B6F4A200}"/>
              </a:ext>
            </a:extLst>
          </p:cNvPr>
          <p:cNvSpPr txBox="1"/>
          <p:nvPr/>
        </p:nvSpPr>
        <p:spPr>
          <a:xfrm>
            <a:off x="252191" y="1459854"/>
            <a:ext cx="11385497" cy="11387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a:solidFill>
                  <a:schemeClr val="bg1"/>
                </a:solidFill>
                <a:ea typeface="微軟正黑體"/>
                <a:cs typeface="+mn-ea"/>
                <a:sym typeface="+mn-lt"/>
              </a:rPr>
              <a:t>TS-855X supports Snapshot , like taking a photo - within seconds the complete status of your NAS system and data is recorded. </a:t>
            </a:r>
          </a:p>
          <a:p>
            <a:pPr>
              <a:lnSpc>
                <a:spcPct val="130000"/>
              </a:lnSpc>
            </a:pPr>
            <a:r>
              <a:rPr lang="zh-TW" altLang="en-US" u="sng">
                <a:solidFill>
                  <a:schemeClr val="bg1"/>
                </a:solidFill>
                <a:ea typeface="微軟正黑體"/>
                <a:cs typeface="+mn-ea"/>
                <a:sym typeface="+mn-lt"/>
              </a:rPr>
              <a:t>QTS </a:t>
            </a:r>
            <a:r>
              <a:rPr lang="en-US" altLang="zh-TW" u="sng">
                <a:solidFill>
                  <a:schemeClr val="bg1"/>
                </a:solidFill>
                <a:ea typeface="微軟正黑體"/>
                <a:cs typeface="+mn-ea"/>
                <a:sym typeface="+mn-lt"/>
              </a:rPr>
              <a:t>supports up to </a:t>
            </a:r>
            <a:r>
              <a:rPr lang="en-US" altLang="zh-TW" b="1" u="sng">
                <a:solidFill>
                  <a:schemeClr val="bg1"/>
                </a:solidFill>
                <a:ea typeface="微軟正黑體"/>
                <a:cs typeface="+mn-ea"/>
                <a:sym typeface="+mn-lt"/>
              </a:rPr>
              <a:t>1,024</a:t>
            </a:r>
            <a:r>
              <a:rPr lang="en-US" altLang="zh-TW" u="sng">
                <a:solidFill>
                  <a:schemeClr val="bg1"/>
                </a:solidFill>
                <a:ea typeface="微軟正黑體"/>
                <a:cs typeface="+mn-ea"/>
                <a:sym typeface="+mn-lt"/>
              </a:rPr>
              <a:t> snapshots, </a:t>
            </a:r>
            <a:r>
              <a:rPr lang="zh-TW" altLang="en-US" u="sng">
                <a:solidFill>
                  <a:schemeClr val="bg1"/>
                </a:solidFill>
                <a:ea typeface="微軟正黑體"/>
                <a:cs typeface="+mn-ea"/>
                <a:sym typeface="+mn-lt"/>
              </a:rPr>
              <a:t>QuTS hero </a:t>
            </a:r>
            <a:r>
              <a:rPr lang="en-US" altLang="zh-TW" u="sng">
                <a:solidFill>
                  <a:schemeClr val="bg1"/>
                </a:solidFill>
                <a:ea typeface="微軟正黑體"/>
                <a:cs typeface="+mn-ea"/>
                <a:sym typeface="+mn-lt"/>
              </a:rPr>
              <a:t>supports </a:t>
            </a:r>
            <a:r>
              <a:rPr lang="en-US" altLang="zh-TW" u="sng">
                <a:solidFill>
                  <a:schemeClr val="bg1"/>
                </a:solidFill>
                <a:cs typeface="+mn-ea"/>
                <a:sym typeface="+mn-lt"/>
              </a:rPr>
              <a:t>up to </a:t>
            </a:r>
            <a:r>
              <a:rPr lang="en-US" altLang="zh-TW" b="1" u="sng">
                <a:solidFill>
                  <a:schemeClr val="bg1"/>
                </a:solidFill>
                <a:cs typeface="+mn-ea"/>
                <a:sym typeface="+mn-lt"/>
              </a:rPr>
              <a:t>65,536</a:t>
            </a:r>
            <a:r>
              <a:rPr lang="en-US" altLang="zh-TW" u="sng">
                <a:solidFill>
                  <a:schemeClr val="bg1"/>
                </a:solidFill>
                <a:cs typeface="+mn-ea"/>
                <a:sym typeface="+mn-lt"/>
              </a:rPr>
              <a:t> snapshots</a:t>
            </a:r>
            <a:endParaRPr lang="zh-TW" altLang="en-US" u="sng">
              <a:solidFill>
                <a:schemeClr val="bg1"/>
              </a:solidFill>
              <a:ea typeface="微軟正黑體"/>
              <a:cs typeface="+mn-ea"/>
            </a:endParaRPr>
          </a:p>
        </p:txBody>
      </p:sp>
      <p:pic>
        <p:nvPicPr>
          <p:cNvPr id="10" name="圖片 9">
            <a:extLst>
              <a:ext uri="{FF2B5EF4-FFF2-40B4-BE49-F238E27FC236}">
                <a16:creationId xmlns:a16="http://schemas.microsoft.com/office/drawing/2014/main" id="{735DF544-E006-E8BC-E039-5845EDB84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521" y="5028163"/>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3" name="文字方塊 4">
            <a:extLst>
              <a:ext uri="{FF2B5EF4-FFF2-40B4-BE49-F238E27FC236}">
                <a16:creationId xmlns:a16="http://schemas.microsoft.com/office/drawing/2014/main" id="{C4FABD84-43D1-5931-5A78-F20D4D1870AB}"/>
              </a:ext>
            </a:extLst>
          </p:cNvPr>
          <p:cNvSpPr txBox="1"/>
          <p:nvPr/>
        </p:nvSpPr>
        <p:spPr>
          <a:xfrm>
            <a:off x="361893" y="2820731"/>
            <a:ext cx="4166714" cy="8125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a:solidFill>
                  <a:schemeClr val="bg1"/>
                </a:solidFill>
                <a:cs typeface="+mn-ea"/>
                <a:sym typeface="+mn-lt"/>
              </a:rPr>
              <a:t>Mitigate the growing threat of ransomware</a:t>
            </a:r>
          </a:p>
        </p:txBody>
      </p:sp>
      <p:sp>
        <p:nvSpPr>
          <p:cNvPr id="14" name="文字方塊 5">
            <a:extLst>
              <a:ext uri="{FF2B5EF4-FFF2-40B4-BE49-F238E27FC236}">
                <a16:creationId xmlns:a16="http://schemas.microsoft.com/office/drawing/2014/main" id="{02F51D8D-F31D-8F49-597A-98180C2FA50F}"/>
              </a:ext>
            </a:extLst>
          </p:cNvPr>
          <p:cNvSpPr txBox="1"/>
          <p:nvPr/>
        </p:nvSpPr>
        <p:spPr>
          <a:xfrm>
            <a:off x="276554" y="3834246"/>
            <a:ext cx="4223608" cy="26461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spcBef>
                <a:spcPts val="500"/>
              </a:spcBef>
            </a:pPr>
            <a:r>
              <a:rPr lang="en-US" altLang="zh-TW" sz="1600" b="1">
                <a:solidFill>
                  <a:schemeClr val="bg1"/>
                </a:solidFill>
                <a:cs typeface="+mn-ea"/>
                <a:sym typeface="+mn-lt"/>
              </a:rPr>
              <a:t>Step 1 </a:t>
            </a:r>
            <a:endParaRPr lang="zh-TW" altLang="en-US" sz="1600">
              <a:solidFill>
                <a:schemeClr val="bg1"/>
              </a:solidFill>
              <a:cs typeface="+mn-ea"/>
              <a:sym typeface="+mn-lt"/>
            </a:endParaRPr>
          </a:p>
          <a:p>
            <a:pPr>
              <a:lnSpc>
                <a:spcPts val="2200"/>
              </a:lnSpc>
              <a:spcBef>
                <a:spcPts val="500"/>
              </a:spcBef>
            </a:pPr>
            <a:r>
              <a:rPr lang="en-US" altLang="zh-TW" sz="1600">
                <a:solidFill>
                  <a:schemeClr val="bg1"/>
                </a:solidFill>
                <a:cs typeface="+mn-ea"/>
                <a:sym typeface="+mn-lt"/>
              </a:rPr>
              <a:t>Regularly update, and use Malware Remover</a:t>
            </a:r>
          </a:p>
          <a:p>
            <a:pPr>
              <a:lnSpc>
                <a:spcPts val="2200"/>
              </a:lnSpc>
              <a:spcBef>
                <a:spcPts val="500"/>
              </a:spcBef>
            </a:pPr>
            <a:r>
              <a:rPr lang="en-US" altLang="zh-TW" sz="1600" b="1">
                <a:solidFill>
                  <a:schemeClr val="bg1"/>
                </a:solidFill>
                <a:cs typeface="+mn-ea"/>
                <a:sym typeface="+mn-lt"/>
              </a:rPr>
              <a:t>Step 2</a:t>
            </a:r>
            <a:endParaRPr lang="en-US" altLang="zh-TW" sz="1600">
              <a:solidFill>
                <a:schemeClr val="bg1"/>
              </a:solidFill>
              <a:cs typeface="+mn-ea"/>
              <a:sym typeface="+mn-lt"/>
            </a:endParaRPr>
          </a:p>
          <a:p>
            <a:pPr>
              <a:lnSpc>
                <a:spcPts val="2200"/>
              </a:lnSpc>
              <a:spcBef>
                <a:spcPts val="500"/>
              </a:spcBef>
            </a:pPr>
            <a:r>
              <a:rPr lang="en-US" altLang="zh-TW" sz="1600">
                <a:solidFill>
                  <a:schemeClr val="bg1"/>
                </a:solidFill>
                <a:cs typeface="+mn-ea"/>
                <a:sym typeface="+mn-lt"/>
              </a:rPr>
              <a:t>Routinely back up to your NAS, and create multi-version snapshots</a:t>
            </a:r>
          </a:p>
          <a:p>
            <a:pPr>
              <a:lnSpc>
                <a:spcPts val="2200"/>
              </a:lnSpc>
              <a:spcBef>
                <a:spcPts val="500"/>
              </a:spcBef>
            </a:pPr>
            <a:r>
              <a:rPr lang="en-US" altLang="zh-TW" sz="1600" b="1">
                <a:solidFill>
                  <a:schemeClr val="bg1"/>
                </a:solidFill>
                <a:cs typeface="+mn-ea"/>
                <a:sym typeface="+mn-lt"/>
              </a:rPr>
              <a:t>Step 3</a:t>
            </a:r>
            <a:endParaRPr lang="en-US" altLang="zh-TW" sz="1600">
              <a:solidFill>
                <a:schemeClr val="bg1"/>
              </a:solidFill>
              <a:cs typeface="+mn-ea"/>
              <a:sym typeface="+mn-lt"/>
            </a:endParaRPr>
          </a:p>
          <a:p>
            <a:pPr>
              <a:lnSpc>
                <a:spcPts val="2200"/>
              </a:lnSpc>
              <a:spcBef>
                <a:spcPts val="500"/>
              </a:spcBef>
            </a:pPr>
            <a:r>
              <a:rPr lang="en-US" altLang="zh-TW" sz="1600">
                <a:solidFill>
                  <a:schemeClr val="bg1"/>
                </a:solidFill>
                <a:cs typeface="+mn-ea"/>
                <a:sym typeface="+mn-lt"/>
              </a:rPr>
              <a:t>Back up snapshots to another QNAP NAS</a:t>
            </a:r>
          </a:p>
        </p:txBody>
      </p:sp>
    </p:spTree>
    <p:extLst>
      <p:ext uri="{BB962C8B-B14F-4D97-AF65-F5344CB8AC3E}">
        <p14:creationId xmlns:p14="http://schemas.microsoft.com/office/powerpoint/2010/main" val="64309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0" name="圓角矩形 28" hidden="1">
            <a:extLst>
              <a:ext uri="{FF2B5EF4-FFF2-40B4-BE49-F238E27FC236}">
                <a16:creationId xmlns:a16="http://schemas.microsoft.com/office/drawing/2014/main" id="{0D2D1AF5-29AB-4AE5-A07A-4E58E556F05A}"/>
              </a:ext>
            </a:extLst>
          </p:cNvPr>
          <p:cNvSpPr/>
          <p:nvPr/>
        </p:nvSpPr>
        <p:spPr>
          <a:xfrm>
            <a:off x="7458795" y="2473244"/>
            <a:ext cx="2780371"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圓角矩形 28" hidden="1">
            <a:extLst>
              <a:ext uri="{FF2B5EF4-FFF2-40B4-BE49-F238E27FC236}">
                <a16:creationId xmlns:a16="http://schemas.microsoft.com/office/drawing/2014/main" id="{0F3DCDEF-06B4-40B0-A80D-3F9B8B632646}"/>
              </a:ext>
            </a:extLst>
          </p:cNvPr>
          <p:cNvSpPr/>
          <p:nvPr/>
        </p:nvSpPr>
        <p:spPr>
          <a:xfrm>
            <a:off x="3375813" y="2473244"/>
            <a:ext cx="2915951" cy="439227"/>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4">
            <a:extLst>
              <a:ext uri="{FF2B5EF4-FFF2-40B4-BE49-F238E27FC236}">
                <a16:creationId xmlns:a16="http://schemas.microsoft.com/office/drawing/2014/main" id="{510BA139-7C76-4B4D-AF79-9FC7B36EC129}"/>
              </a:ext>
            </a:extLst>
          </p:cNvPr>
          <p:cNvSpPr>
            <a:spLocks noGrp="1"/>
          </p:cNvSpPr>
          <p:nvPr>
            <p:ph type="title" idx="4294967295"/>
          </p:nvPr>
        </p:nvSpPr>
        <p:spPr>
          <a:xfrm>
            <a:off x="973138" y="0"/>
            <a:ext cx="11218862" cy="1292225"/>
          </a:xfrm>
        </p:spPr>
        <p:txBody>
          <a:bodyPr>
            <a:normAutofit/>
          </a:bodyPr>
          <a:lstStyle/>
          <a:p>
            <a:r>
              <a:rPr lang="en-US" altLang="zh-TW" b="1">
                <a:solidFill>
                  <a:srgbClr val="D1DDE7"/>
                </a:solidFill>
                <a:latin typeface="Arial" panose="020B0604020202020204" pitchFamily="34" charset="0"/>
                <a:cs typeface="Arial" panose="020B0604020202020204" pitchFamily="34" charset="0"/>
                <a:sym typeface="Arial" panose="020B0604020202020204" pitchFamily="34" charset="0"/>
              </a:rPr>
              <a:t>Your NAS is also a surveillance server</a:t>
            </a:r>
            <a:endParaRPr lang="zh-TW" altLang="en-US" b="1">
              <a:solidFill>
                <a:srgbClr val="D1DDE7"/>
              </a:solidFill>
              <a:latin typeface="Arial" panose="020B0604020202020204" pitchFamily="34" charset="0"/>
              <a:cs typeface="Arial" panose="020B0604020202020204" pitchFamily="34" charset="0"/>
            </a:endParaRPr>
          </a:p>
        </p:txBody>
      </p:sp>
      <p:sp>
        <p:nvSpPr>
          <p:cNvPr id="24" name="TextBox 2">
            <a:extLst>
              <a:ext uri="{FF2B5EF4-FFF2-40B4-BE49-F238E27FC236}">
                <a16:creationId xmlns:a16="http://schemas.microsoft.com/office/drawing/2014/main" id="{6A96DC54-6651-6A4A-8D1E-F1ABF1BE2A4C}"/>
              </a:ext>
            </a:extLst>
          </p:cNvPr>
          <p:cNvSpPr txBox="1"/>
          <p:nvPr/>
        </p:nvSpPr>
        <p:spPr>
          <a:xfrm>
            <a:off x="3897553" y="1632324"/>
            <a:ext cx="2608247" cy="523220"/>
          </a:xfrm>
          <a:prstGeom prst="rect">
            <a:avLst/>
          </a:prstGeom>
          <a:noFill/>
        </p:spPr>
        <p:txBody>
          <a:bodyPr wrap="square" rtlCol="0">
            <a:spAutoFit/>
          </a:bodyPr>
          <a:lstStyle/>
          <a:p>
            <a:r>
              <a:rPr lang="en-US" altLang="zh-CN" sz="2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QVR Pro</a:t>
            </a:r>
            <a:endPar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 name="群組 3">
            <a:extLst>
              <a:ext uri="{FF2B5EF4-FFF2-40B4-BE49-F238E27FC236}">
                <a16:creationId xmlns:a16="http://schemas.microsoft.com/office/drawing/2014/main" id="{EC093484-6CCD-416A-99AF-171B8334E6BE}"/>
              </a:ext>
            </a:extLst>
          </p:cNvPr>
          <p:cNvGrpSpPr/>
          <p:nvPr/>
        </p:nvGrpSpPr>
        <p:grpSpPr>
          <a:xfrm>
            <a:off x="-147732" y="1617745"/>
            <a:ext cx="3968785" cy="4116101"/>
            <a:chOff x="176428" y="1393386"/>
            <a:chExt cx="3614920" cy="3749101"/>
          </a:xfrm>
        </p:grpSpPr>
        <p:pic>
          <p:nvPicPr>
            <p:cNvPr id="33" name="Picture 1">
              <a:extLst>
                <a:ext uri="{FF2B5EF4-FFF2-40B4-BE49-F238E27FC236}">
                  <a16:creationId xmlns:a16="http://schemas.microsoft.com/office/drawing/2014/main" id="{7F95FDB8-9E3F-B44D-B280-53ECCCCBA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428" y="1393386"/>
              <a:ext cx="3476174" cy="3749101"/>
            </a:xfrm>
            <a:prstGeom prst="rect">
              <a:avLst/>
            </a:prstGeom>
          </p:spPr>
        </p:pic>
        <p:pic>
          <p:nvPicPr>
            <p:cNvPr id="34" name="圖片 33" descr="003.png">
              <a:extLst>
                <a:ext uri="{FF2B5EF4-FFF2-40B4-BE49-F238E27FC236}">
                  <a16:creationId xmlns:a16="http://schemas.microsoft.com/office/drawing/2014/main" id="{1A28F025-BC00-3049-A0D7-02AE1ED1EC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9523" y="1459304"/>
              <a:ext cx="951825" cy="950011"/>
            </a:xfrm>
            <a:prstGeom prst="rect">
              <a:avLst/>
            </a:prstGeom>
            <a:effectLst>
              <a:outerShdw blurRad="50800" dist="38100" dir="8100000" algn="tr" rotWithShape="0">
                <a:prstClr val="black">
                  <a:alpha val="40000"/>
                </a:prstClr>
              </a:outerShdw>
            </a:effectLst>
          </p:spPr>
        </p:pic>
      </p:grpSp>
      <p:sp>
        <p:nvSpPr>
          <p:cNvPr id="35" name="矩形 34">
            <a:extLst>
              <a:ext uri="{FF2B5EF4-FFF2-40B4-BE49-F238E27FC236}">
                <a16:creationId xmlns:a16="http://schemas.microsoft.com/office/drawing/2014/main" id="{A04947F5-1107-B74E-8D76-CD752BBFB3B8}"/>
              </a:ext>
            </a:extLst>
          </p:cNvPr>
          <p:cNvSpPr/>
          <p:nvPr/>
        </p:nvSpPr>
        <p:spPr>
          <a:xfrm>
            <a:off x="3897553" y="2222060"/>
            <a:ext cx="3213963" cy="307777"/>
          </a:xfrm>
          <a:prstGeom prst="rect">
            <a:avLst/>
          </a:prstGeom>
          <a:noFill/>
        </p:spPr>
        <p:txBody>
          <a:bodyPr wrap="square" lIns="91440" tIns="45720" rIns="91440" bIns="45720" anchor="t">
            <a:spAutoFit/>
          </a:bodyPr>
          <a:lstStyle/>
          <a:p>
            <a:pPr marL="285750" indent="-285750" fontAlgn="base">
              <a:buClr>
                <a:schemeClr val="bg1"/>
              </a:buClr>
              <a:buFont typeface="Arial" panose="020B0604020202020204" pitchFamily="34" charset="0"/>
              <a:buChar char="•"/>
            </a:pPr>
            <a:r>
              <a:rPr lang="en-US" altLang="zh-TW" sz="1400">
                <a:solidFill>
                  <a:schemeClr val="bg1"/>
                </a:solidFill>
                <a:ea typeface="微軟正黑體"/>
                <a:sym typeface="Arial" panose="020B0604020202020204" pitchFamily="34" charset="0"/>
              </a:rPr>
              <a:t>6,000+ Compatible cameras</a:t>
            </a:r>
          </a:p>
        </p:txBody>
      </p:sp>
      <p:sp>
        <p:nvSpPr>
          <p:cNvPr id="36" name="矩形 35">
            <a:extLst>
              <a:ext uri="{FF2B5EF4-FFF2-40B4-BE49-F238E27FC236}">
                <a16:creationId xmlns:a16="http://schemas.microsoft.com/office/drawing/2014/main" id="{0675ADC9-470F-6948-8EE6-112462D769BB}"/>
              </a:ext>
            </a:extLst>
          </p:cNvPr>
          <p:cNvSpPr/>
          <p:nvPr/>
        </p:nvSpPr>
        <p:spPr>
          <a:xfrm>
            <a:off x="3897553" y="2725690"/>
            <a:ext cx="3213963" cy="307777"/>
          </a:xfrm>
          <a:prstGeom prst="rect">
            <a:avLst/>
          </a:prstGeom>
          <a:noFill/>
        </p:spPr>
        <p:txBody>
          <a:bodyPr wrap="square" lIns="91440" tIns="45720" rIns="91440" bIns="45720" anchor="t">
            <a:spAutoFit/>
          </a:bodyPr>
          <a:lstStyle/>
          <a:p>
            <a:pPr marL="285750" indent="-285750" fontAlgn="base">
              <a:buClr>
                <a:schemeClr val="bg1"/>
              </a:buClr>
              <a:buFont typeface="Arial" panose="020B0604020202020204" pitchFamily="34" charset="0"/>
              <a:buChar char="•"/>
            </a:pPr>
            <a:r>
              <a:rPr lang="en-US" altLang="zh-TW" sz="1400">
                <a:solidFill>
                  <a:schemeClr val="bg1"/>
                </a:solidFill>
                <a:ea typeface="微軟正黑體"/>
                <a:sym typeface="Arial" panose="020B0604020202020204" pitchFamily="34" charset="0"/>
              </a:rPr>
              <a:t>8 </a:t>
            </a:r>
            <a:r>
              <a:rPr lang="en-US" altLang="zh-TW" sz="1400">
                <a:solidFill>
                  <a:schemeClr val="bg1"/>
                </a:solidFill>
                <a:latin typeface="Arial" panose="020B0604020202020204" pitchFamily="34" charset="0"/>
                <a:cs typeface="Arial" pitchFamily="34" charset="0"/>
                <a:sym typeface="Arial" panose="020B0604020202020204" pitchFamily="34" charset="0"/>
              </a:rPr>
              <a:t>embedded monitoring channels</a:t>
            </a:r>
            <a:endParaRPr lang="en-US" altLang="zh-TW"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7" name="矩形 36">
            <a:extLst>
              <a:ext uri="{FF2B5EF4-FFF2-40B4-BE49-F238E27FC236}">
                <a16:creationId xmlns:a16="http://schemas.microsoft.com/office/drawing/2014/main" id="{12401F8B-0E30-9A41-A565-E60E4ECE24A9}"/>
              </a:ext>
            </a:extLst>
          </p:cNvPr>
          <p:cNvSpPr/>
          <p:nvPr/>
        </p:nvSpPr>
        <p:spPr>
          <a:xfrm>
            <a:off x="3897553" y="3134072"/>
            <a:ext cx="3213963" cy="523220"/>
          </a:xfrm>
          <a:prstGeom prst="rect">
            <a:avLst/>
          </a:prstGeom>
          <a:noFill/>
        </p:spPr>
        <p:txBody>
          <a:bodyPr wrap="square" lIns="91440" tIns="45720" rIns="91440" bIns="45720" anchor="t">
            <a:spAutoFit/>
          </a:bodyPr>
          <a:lstStyle/>
          <a:p>
            <a:pPr marL="285750" indent="-285750">
              <a:buClr>
                <a:srgbClr val="FFFFFF"/>
              </a:buClr>
              <a:buFont typeface="Arial" panose="020B0604020202020204" pitchFamily="34" charset="0"/>
              <a:buChar char="•"/>
            </a:pPr>
            <a:r>
              <a:rPr lang="en-US" altLang="zh-CN" sz="1400">
                <a:solidFill>
                  <a:schemeClr val="bg1"/>
                </a:solidFill>
                <a:latin typeface="Arial"/>
                <a:ea typeface="微軟正黑體"/>
                <a:cs typeface="Arial"/>
                <a:sym typeface="Arial" panose="020B0604020202020204" pitchFamily="34" charset="0"/>
              </a:rPr>
              <a:t>Expand to 36 channels by purchasing QVR Pro licenses</a:t>
            </a:r>
            <a:endParaRPr lang="en-US" altLang="zh-TW" sz="1400">
              <a:solidFill>
                <a:schemeClr val="bg1"/>
              </a:solidFill>
              <a:latin typeface="Arial"/>
              <a:ea typeface="微軟正黑體"/>
              <a:cs typeface="Arial"/>
            </a:endParaRPr>
          </a:p>
        </p:txBody>
      </p:sp>
      <p:sp>
        <p:nvSpPr>
          <p:cNvPr id="38" name="矩形 37">
            <a:extLst>
              <a:ext uri="{FF2B5EF4-FFF2-40B4-BE49-F238E27FC236}">
                <a16:creationId xmlns:a16="http://schemas.microsoft.com/office/drawing/2014/main" id="{97023644-EA99-344E-900E-18DF8CD169E1}"/>
              </a:ext>
            </a:extLst>
          </p:cNvPr>
          <p:cNvSpPr/>
          <p:nvPr/>
        </p:nvSpPr>
        <p:spPr>
          <a:xfrm>
            <a:off x="3897553" y="3683197"/>
            <a:ext cx="3213963" cy="523220"/>
          </a:xfrm>
          <a:prstGeom prst="rect">
            <a:avLst/>
          </a:prstGeom>
          <a:noFill/>
        </p:spPr>
        <p:txBody>
          <a:bodyPr wrap="square">
            <a:spAutoFit/>
          </a:bodyPr>
          <a:lstStyle/>
          <a:p>
            <a:pPr marL="285750" indent="-285750" fontAlgn="base">
              <a:buClr>
                <a:schemeClr val="bg1"/>
              </a:buClr>
              <a:buFont typeface="Arial" panose="020B0604020202020204" pitchFamily="34" charset="0"/>
              <a:buChar char="•"/>
            </a:pPr>
            <a:r>
              <a:rPr lang="en-US" altLang="zh-CN"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View USB camera images through QUSBCam2 </a:t>
            </a:r>
            <a:endParaRPr lang="en-US" altLang="zh-TW"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41" name="Google Shape;466;p47">
            <a:extLst>
              <a:ext uri="{FF2B5EF4-FFF2-40B4-BE49-F238E27FC236}">
                <a16:creationId xmlns:a16="http://schemas.microsoft.com/office/drawing/2014/main" id="{33C7E1E4-EDAB-5B40-904C-A020148082F8}"/>
              </a:ext>
            </a:extLst>
          </p:cNvPr>
          <p:cNvSpPr/>
          <p:nvPr/>
        </p:nvSpPr>
        <p:spPr>
          <a:xfrm>
            <a:off x="7951673" y="1670643"/>
            <a:ext cx="3501477" cy="328639"/>
          </a:xfrm>
          <a:prstGeom prst="rect">
            <a:avLst/>
          </a:prstGeom>
          <a:noFill/>
          <a:ln>
            <a:noFill/>
          </a:ln>
        </p:spPr>
        <p:txBody>
          <a:bodyPr spcFirstLastPara="1" wrap="square" lIns="91425" tIns="45700" rIns="91425" bIns="45700" anchor="t" anchorCtr="0">
            <a:noAutofit/>
          </a:bodyPr>
          <a:lstStyle/>
          <a:p>
            <a:r>
              <a:rPr lang="en" sz="2800" b="1">
                <a:solidFill>
                  <a:schemeClr val="bg1"/>
                </a:solidFill>
                <a:latin typeface="Arial" panose="020B0604020202020204" pitchFamily="34" charset="0"/>
                <a:ea typeface="微軟正黑體" panose="020B0604030504040204" pitchFamily="34" charset="-120"/>
                <a:sym typeface="Arial" panose="020B0604020202020204" pitchFamily="34" charset="0"/>
              </a:rPr>
              <a:t>QVR Pro Client</a:t>
            </a:r>
            <a:endParaRPr lang="zh-TW" altLang="en-US" sz="2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 name="群組 1">
            <a:extLst>
              <a:ext uri="{FF2B5EF4-FFF2-40B4-BE49-F238E27FC236}">
                <a16:creationId xmlns:a16="http://schemas.microsoft.com/office/drawing/2014/main" id="{D7689EEB-DD68-4D4D-91ED-4E9092306C62}"/>
              </a:ext>
            </a:extLst>
          </p:cNvPr>
          <p:cNvGrpSpPr/>
          <p:nvPr/>
        </p:nvGrpSpPr>
        <p:grpSpPr>
          <a:xfrm>
            <a:off x="6971071" y="1644884"/>
            <a:ext cx="4539141" cy="2557440"/>
            <a:chOff x="6765353" y="1843162"/>
            <a:chExt cx="4079383" cy="2298403"/>
          </a:xfrm>
        </p:grpSpPr>
        <p:pic>
          <p:nvPicPr>
            <p:cNvPr id="40" name="Google Shape;468;p47">
              <a:extLst>
                <a:ext uri="{FF2B5EF4-FFF2-40B4-BE49-F238E27FC236}">
                  <a16:creationId xmlns:a16="http://schemas.microsoft.com/office/drawing/2014/main" id="{85BAD423-8A64-AD43-AD60-0F5E360F3806}"/>
                </a:ext>
              </a:extLst>
            </p:cNvPr>
            <p:cNvPicPr preferRelativeResize="0"/>
            <p:nvPr/>
          </p:nvPicPr>
          <p:blipFill rotWithShape="1">
            <a:blip r:embed="rId6">
              <a:alphaModFix/>
            </a:blip>
            <a:srcRect/>
            <a:stretch/>
          </p:blipFill>
          <p:spPr>
            <a:xfrm>
              <a:off x="8193980" y="2539127"/>
              <a:ext cx="2650756" cy="1537446"/>
            </a:xfrm>
            <a:prstGeom prst="rect">
              <a:avLst/>
            </a:prstGeom>
            <a:noFill/>
            <a:ln>
              <a:noFill/>
            </a:ln>
          </p:spPr>
        </p:pic>
        <p:pic>
          <p:nvPicPr>
            <p:cNvPr id="42" name="Google Shape;464;p47">
              <a:extLst>
                <a:ext uri="{FF2B5EF4-FFF2-40B4-BE49-F238E27FC236}">
                  <a16:creationId xmlns:a16="http://schemas.microsoft.com/office/drawing/2014/main" id="{FFECAE81-6C65-7C46-9E7A-616F20BEB6F0}"/>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7420353" y="2207888"/>
              <a:ext cx="1156876" cy="1933677"/>
            </a:xfrm>
            <a:prstGeom prst="rect">
              <a:avLst/>
            </a:prstGeom>
            <a:noFill/>
            <a:ln>
              <a:noFill/>
            </a:ln>
          </p:spPr>
        </p:pic>
        <p:pic>
          <p:nvPicPr>
            <p:cNvPr id="43" name="Google Shape;182;p23">
              <a:extLst>
                <a:ext uri="{FF2B5EF4-FFF2-40B4-BE49-F238E27FC236}">
                  <a16:creationId xmlns:a16="http://schemas.microsoft.com/office/drawing/2014/main" id="{4CBFBF3F-4E6E-6743-B6DE-9B9369472F6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765353" y="1843162"/>
              <a:ext cx="867826" cy="867826"/>
            </a:xfrm>
            <a:prstGeom prst="rect">
              <a:avLst/>
            </a:prstGeom>
            <a:noFill/>
            <a:ln>
              <a:noFill/>
            </a:ln>
            <a:effectLst>
              <a:outerShdw blurRad="50800" dist="38100" dir="2700000" algn="tl" rotWithShape="0">
                <a:prstClr val="black">
                  <a:alpha val="40000"/>
                </a:prstClr>
              </a:outerShdw>
            </a:effectLst>
          </p:spPr>
        </p:pic>
      </p:grpSp>
      <p:sp>
        <p:nvSpPr>
          <p:cNvPr id="45" name="矩形 44">
            <a:extLst>
              <a:ext uri="{FF2B5EF4-FFF2-40B4-BE49-F238E27FC236}">
                <a16:creationId xmlns:a16="http://schemas.microsoft.com/office/drawing/2014/main" id="{BEDBD248-69E2-5D4E-AD6D-3A2EE89ED274}"/>
              </a:ext>
            </a:extLst>
          </p:cNvPr>
          <p:cNvSpPr/>
          <p:nvPr/>
        </p:nvSpPr>
        <p:spPr>
          <a:xfrm>
            <a:off x="7618866" y="4277533"/>
            <a:ext cx="3969255" cy="307777"/>
          </a:xfrm>
          <a:prstGeom prst="rect">
            <a:avLst/>
          </a:prstGeom>
          <a:noFill/>
        </p:spPr>
        <p:txBody>
          <a:bodyPr wrap="square">
            <a:spAutoFit/>
          </a:bodyPr>
          <a:lstStyle/>
          <a:p>
            <a:pPr marL="285750" indent="-285750" fontAlgn="base">
              <a:buClr>
                <a:schemeClr val="bg1"/>
              </a:buClr>
              <a:buFont typeface="Arial" panose="020B0604020202020204" pitchFamily="34" charset="0"/>
              <a:buChar char="•"/>
            </a:pPr>
            <a:r>
              <a:rPr lang="en-US" altLang="zh-CN"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iOS &amp; Android mobile devices</a:t>
            </a:r>
          </a:p>
        </p:txBody>
      </p:sp>
      <p:sp>
        <p:nvSpPr>
          <p:cNvPr id="46" name="矩形 45">
            <a:extLst>
              <a:ext uri="{FF2B5EF4-FFF2-40B4-BE49-F238E27FC236}">
                <a16:creationId xmlns:a16="http://schemas.microsoft.com/office/drawing/2014/main" id="{B56C1657-399F-6A4C-8B1F-34679221959B}"/>
              </a:ext>
            </a:extLst>
          </p:cNvPr>
          <p:cNvSpPr/>
          <p:nvPr/>
        </p:nvSpPr>
        <p:spPr>
          <a:xfrm>
            <a:off x="7618866" y="4742788"/>
            <a:ext cx="3969255" cy="523220"/>
          </a:xfrm>
          <a:prstGeom prst="rect">
            <a:avLst/>
          </a:prstGeom>
          <a:noFill/>
        </p:spPr>
        <p:txBody>
          <a:bodyPr wrap="square" anchor="t">
            <a:spAutoFit/>
          </a:bodyPr>
          <a:lstStyle/>
          <a:p>
            <a:pPr marL="285750" indent="-285750" fontAlgn="base">
              <a:buClr>
                <a:schemeClr val="bg1"/>
              </a:buClr>
              <a:buFont typeface="Arial" panose="020B0604020202020204" pitchFamily="34" charset="0"/>
              <a:buChar char="•"/>
            </a:pPr>
            <a:r>
              <a:rPr lang="en-US" altLang="zh-TW" sz="1400">
                <a:solidFill>
                  <a:schemeClr val="bg1"/>
                </a:solidFill>
              </a:rPr>
              <a:t>Support cross-platform </a:t>
            </a:r>
            <a:r>
              <a:rPr lang="en-US" altLang="zh-CN" sz="1400">
                <a:solidFill>
                  <a:schemeClr val="bg1"/>
                </a:solidFill>
                <a:ea typeface="微軟正黑體"/>
              </a:rPr>
              <a:t>： Windows, Mac, Ubuntu  </a:t>
            </a:r>
          </a:p>
        </p:txBody>
      </p:sp>
      <p:sp>
        <p:nvSpPr>
          <p:cNvPr id="44" name="矩形 45">
            <a:extLst>
              <a:ext uri="{FF2B5EF4-FFF2-40B4-BE49-F238E27FC236}">
                <a16:creationId xmlns:a16="http://schemas.microsoft.com/office/drawing/2014/main" id="{D97A9B32-A289-4BCE-9F46-BF23C7D07CEF}"/>
              </a:ext>
            </a:extLst>
          </p:cNvPr>
          <p:cNvSpPr/>
          <p:nvPr/>
        </p:nvSpPr>
        <p:spPr>
          <a:xfrm>
            <a:off x="7618866" y="5366716"/>
            <a:ext cx="3969255" cy="738664"/>
          </a:xfrm>
          <a:prstGeom prst="rect">
            <a:avLst/>
          </a:prstGeom>
          <a:noFill/>
        </p:spPr>
        <p:txBody>
          <a:bodyPr wrap="square">
            <a:spAutoFit/>
          </a:bodyPr>
          <a:lstStyle/>
          <a:p>
            <a:pPr marL="285750" indent="-285750" fontAlgn="base">
              <a:buClr>
                <a:schemeClr val="bg1"/>
              </a:buClr>
              <a:buFont typeface="Arial" panose="020B0604020202020204" pitchFamily="34" charset="0"/>
              <a:buChar char="•"/>
            </a:pPr>
            <a:r>
              <a:rPr lang="en-US" altLang="zh-CN"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Use HDMI output and USB keyboard and mouse to control the NAS</a:t>
            </a:r>
            <a:r>
              <a:rPr lang="zh-TW" altLang="en-US"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through installing Graphic card</a:t>
            </a:r>
            <a:endParaRPr lang="zh-TW" altLang="en-US" sz="14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EC377F18-F2E5-6058-077A-42978D2D37AF}"/>
              </a:ext>
            </a:extLst>
          </p:cNvPr>
          <p:cNvSpPr txBox="1"/>
          <p:nvPr/>
        </p:nvSpPr>
        <p:spPr>
          <a:xfrm>
            <a:off x="3897553" y="494879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800" b="1">
                <a:solidFill>
                  <a:schemeClr val="bg1"/>
                </a:solidFill>
                <a:ea typeface="微軟正黑體"/>
              </a:rPr>
              <a:t>QVR Elite</a:t>
            </a:r>
            <a:r>
              <a:rPr lang="zh-TW" altLang="en-US" sz="2800" b="1">
                <a:solidFill>
                  <a:schemeClr val="bg1"/>
                </a:solidFill>
                <a:ea typeface="微軟正黑體"/>
              </a:rPr>
              <a:t> </a:t>
            </a:r>
            <a:endParaRPr lang="zh-TW" altLang="en-US" sz="2800">
              <a:solidFill>
                <a:schemeClr val="bg1"/>
              </a:solidFill>
              <a:ea typeface="微軟正黑體"/>
            </a:endParaRPr>
          </a:p>
        </p:txBody>
      </p:sp>
      <p:sp>
        <p:nvSpPr>
          <p:cNvPr id="6" name="文字方塊 5">
            <a:extLst>
              <a:ext uri="{FF2B5EF4-FFF2-40B4-BE49-F238E27FC236}">
                <a16:creationId xmlns:a16="http://schemas.microsoft.com/office/drawing/2014/main" id="{7D1B1E17-61CE-2DE5-025E-DA4BECEB185C}"/>
              </a:ext>
            </a:extLst>
          </p:cNvPr>
          <p:cNvSpPr txBox="1"/>
          <p:nvPr/>
        </p:nvSpPr>
        <p:spPr>
          <a:xfrm>
            <a:off x="3897553" y="5443040"/>
            <a:ext cx="38766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Arial"/>
                <a:ea typeface="微軟正黑體"/>
                <a:cs typeface="Arial"/>
              </a:rPr>
              <a:t>The flexible subscription QVR Elite can be expanded to a maximum of 54 channels by purchasing licenses</a:t>
            </a:r>
            <a:endParaRPr lang="zh-TW">
              <a:solidFill>
                <a:schemeClr val="bg1"/>
              </a:solidFill>
            </a:endParaRPr>
          </a:p>
        </p:txBody>
      </p:sp>
      <p:pic>
        <p:nvPicPr>
          <p:cNvPr id="9" name="圖片 8">
            <a:extLst>
              <a:ext uri="{FF2B5EF4-FFF2-40B4-BE49-F238E27FC236}">
                <a16:creationId xmlns:a16="http://schemas.microsoft.com/office/drawing/2014/main" id="{F9155BE8-C111-344A-12C4-AEA0DC56DE20}"/>
              </a:ext>
            </a:extLst>
          </p:cNvPr>
          <p:cNvPicPr>
            <a:picLocks noChangeAspect="1"/>
          </p:cNvPicPr>
          <p:nvPr/>
        </p:nvPicPr>
        <p:blipFill>
          <a:blip r:embed="rId9"/>
          <a:srcRect/>
          <a:stretch/>
        </p:blipFill>
        <p:spPr>
          <a:xfrm>
            <a:off x="2776054" y="4965161"/>
            <a:ext cx="1080000" cy="1080000"/>
          </a:xfrm>
          <a:prstGeom prst="rect">
            <a:avLst/>
          </a:prstGeom>
        </p:spPr>
      </p:pic>
      <p:pic>
        <p:nvPicPr>
          <p:cNvPr id="10" name="圖片 9">
            <a:extLst>
              <a:ext uri="{FF2B5EF4-FFF2-40B4-BE49-F238E27FC236}">
                <a16:creationId xmlns:a16="http://schemas.microsoft.com/office/drawing/2014/main" id="{B5D0C1B6-D2B3-61DC-84AA-F90EA16A9A17}"/>
              </a:ext>
            </a:extLst>
          </p:cNvPr>
          <p:cNvPicPr>
            <a:picLocks noChangeAspect="1"/>
          </p:cNvPicPr>
          <p:nvPr/>
        </p:nvPicPr>
        <p:blipFill>
          <a:blip r:embed="rId10"/>
          <a:srcRect/>
          <a:stretch/>
        </p:blipFill>
        <p:spPr>
          <a:xfrm>
            <a:off x="2776054" y="1685897"/>
            <a:ext cx="1080000" cy="1080000"/>
          </a:xfrm>
          <a:prstGeom prst="rect">
            <a:avLst/>
          </a:prstGeom>
        </p:spPr>
      </p:pic>
      <p:pic>
        <p:nvPicPr>
          <p:cNvPr id="11" name="圖片 10">
            <a:extLst>
              <a:ext uri="{FF2B5EF4-FFF2-40B4-BE49-F238E27FC236}">
                <a16:creationId xmlns:a16="http://schemas.microsoft.com/office/drawing/2014/main" id="{682C8313-4C28-DA51-5DFC-8EA5F8AA45F1}"/>
              </a:ext>
            </a:extLst>
          </p:cNvPr>
          <p:cNvPicPr>
            <a:picLocks noChangeAspect="1"/>
          </p:cNvPicPr>
          <p:nvPr/>
        </p:nvPicPr>
        <p:blipFill>
          <a:blip r:embed="rId11"/>
          <a:srcRect/>
          <a:stretch/>
        </p:blipFill>
        <p:spPr>
          <a:xfrm>
            <a:off x="6904857" y="1565139"/>
            <a:ext cx="1116000" cy="1116000"/>
          </a:xfrm>
          <a:prstGeom prst="rect">
            <a:avLst/>
          </a:prstGeom>
        </p:spPr>
      </p:pic>
    </p:spTree>
    <p:extLst>
      <p:ext uri="{BB962C8B-B14F-4D97-AF65-F5344CB8AC3E}">
        <p14:creationId xmlns:p14="http://schemas.microsoft.com/office/powerpoint/2010/main" val="1957483515"/>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idx="4294967295"/>
          </p:nvPr>
        </p:nvSpPr>
        <p:spPr>
          <a:xfrm>
            <a:off x="289102" y="268230"/>
            <a:ext cx="11218862" cy="1293813"/>
          </a:xfrm>
        </p:spPr>
        <p:txBody>
          <a:bodyPr>
            <a:normAutofit fontScale="90000"/>
          </a:bodyPr>
          <a:lstStyle/>
          <a:p>
            <a:pPr algn="ctr"/>
            <a:r>
              <a:rPr lang="en-US" altLang="zh-TW" b="1">
                <a:solidFill>
                  <a:srgbClr val="D1DDE7"/>
                </a:solidFill>
                <a:latin typeface="Arial" panose="020B0604020202020204" pitchFamily="34" charset="0"/>
                <a:cs typeface="Arial" panose="020B0604020202020204" pitchFamily="34" charset="0"/>
                <a:sym typeface="+mn-lt"/>
              </a:rPr>
              <a:t>Compatible with a huge amount of </a:t>
            </a:r>
            <a:br>
              <a:rPr lang="en-US" altLang="zh-TW" b="1">
                <a:solidFill>
                  <a:srgbClr val="D1DDE7"/>
                </a:solidFill>
                <a:latin typeface="Arial" panose="020B0604020202020204" pitchFamily="34" charset="0"/>
                <a:cs typeface="Arial" panose="020B0604020202020204" pitchFamily="34" charset="0"/>
                <a:sym typeface="+mn-lt"/>
              </a:rPr>
            </a:br>
            <a:r>
              <a:rPr lang="en-US" altLang="zh-TW" b="1">
                <a:solidFill>
                  <a:srgbClr val="D1DDE7"/>
                </a:solidFill>
                <a:latin typeface="Arial" panose="020B0604020202020204" pitchFamily="34" charset="0"/>
                <a:cs typeface="Arial" panose="020B0604020202020204" pitchFamily="34" charset="0"/>
                <a:sym typeface="+mn-lt"/>
              </a:rPr>
              <a:t>camera models</a:t>
            </a:r>
            <a:endParaRPr lang="zh-TW" altLang="en-US" b="1">
              <a:solidFill>
                <a:srgbClr val="D1DDE7"/>
              </a:solidFill>
              <a:latin typeface="Arial" panose="020B0604020202020204" pitchFamily="34" charset="0"/>
              <a:cs typeface="Arial" panose="020B0604020202020204" pitchFamily="34" charset="0"/>
            </a:endParaRPr>
          </a:p>
        </p:txBody>
      </p:sp>
      <p:sp>
        <p:nvSpPr>
          <p:cNvPr id="4" name="Google Shape;253;p31">
            <a:extLst>
              <a:ext uri="{FF2B5EF4-FFF2-40B4-BE49-F238E27FC236}">
                <a16:creationId xmlns:a16="http://schemas.microsoft.com/office/drawing/2014/main" id="{11B9E300-2378-FF0E-1792-4464EEEBFA42}"/>
              </a:ext>
            </a:extLst>
          </p:cNvPr>
          <p:cNvSpPr/>
          <p:nvPr/>
        </p:nvSpPr>
        <p:spPr>
          <a:xfrm>
            <a:off x="4108257" y="2308166"/>
            <a:ext cx="3580552" cy="3718542"/>
          </a:xfrm>
          <a:prstGeom prst="rect">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3" name="Google Shape;256;p31" descr="PLC Based Industrial Automation in Bangladesh - PLC Bangladesh">
            <a:extLst>
              <a:ext uri="{FF2B5EF4-FFF2-40B4-BE49-F238E27FC236}">
                <a16:creationId xmlns:a16="http://schemas.microsoft.com/office/drawing/2014/main" id="{6A71EBA3-7F7B-226D-CC58-090EA2C4C90D}"/>
              </a:ext>
            </a:extLst>
          </p:cNvPr>
          <p:cNvPicPr preferRelativeResize="0"/>
          <p:nvPr/>
        </p:nvPicPr>
        <p:blipFill rotWithShape="1">
          <a:blip r:embed="rId3">
            <a:alphaModFix/>
          </a:blip>
          <a:srcRect l="24646" r="16935" b="32791"/>
          <a:stretch/>
        </p:blipFill>
        <p:spPr>
          <a:xfrm>
            <a:off x="4147561" y="3478812"/>
            <a:ext cx="3503118" cy="2457637"/>
          </a:xfrm>
          <a:prstGeom prst="rect">
            <a:avLst/>
          </a:prstGeom>
          <a:noFill/>
          <a:ln>
            <a:noFill/>
          </a:ln>
        </p:spPr>
      </p:pic>
      <p:sp>
        <p:nvSpPr>
          <p:cNvPr id="24" name="Google Shape;257;p31">
            <a:extLst>
              <a:ext uri="{FF2B5EF4-FFF2-40B4-BE49-F238E27FC236}">
                <a16:creationId xmlns:a16="http://schemas.microsoft.com/office/drawing/2014/main" id="{736C94C4-0785-5886-EEBC-6F858A82B829}"/>
              </a:ext>
            </a:extLst>
          </p:cNvPr>
          <p:cNvSpPr/>
          <p:nvPr/>
        </p:nvSpPr>
        <p:spPr>
          <a:xfrm>
            <a:off x="210905" y="2308166"/>
            <a:ext cx="3666056" cy="3718542"/>
          </a:xfrm>
          <a:prstGeom prst="rect">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Google Shape;258;p31">
            <a:extLst>
              <a:ext uri="{FF2B5EF4-FFF2-40B4-BE49-F238E27FC236}">
                <a16:creationId xmlns:a16="http://schemas.microsoft.com/office/drawing/2014/main" id="{D9308AEE-3C01-9EE8-8E69-B216CA9F138A}"/>
              </a:ext>
            </a:extLst>
          </p:cNvPr>
          <p:cNvSpPr/>
          <p:nvPr/>
        </p:nvSpPr>
        <p:spPr>
          <a:xfrm>
            <a:off x="210873" y="1795006"/>
            <a:ext cx="3666056" cy="529232"/>
          </a:xfrm>
          <a:prstGeom prst="rect">
            <a:avLst/>
          </a:prstGeom>
          <a:solidFill>
            <a:srgbClr val="FFC000"/>
          </a:solidFill>
          <a:ln w="3810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altLang="zh-TW" sz="16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over</a:t>
            </a:r>
            <a:r>
              <a:rPr kumimoji="0" lang="en" altLang="zh-TW" sz="28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190 </a:t>
            </a:r>
            <a:r>
              <a:rPr kumimoji="0" lang="en-US" altLang="zh-TW" sz="28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brands</a:t>
            </a:r>
            <a:endParaRPr kumimoji="0" lang="en" altLang="zh-TW" sz="2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9" name="Google Shape;259;p31">
            <a:extLst>
              <a:ext uri="{FF2B5EF4-FFF2-40B4-BE49-F238E27FC236}">
                <a16:creationId xmlns:a16="http://schemas.microsoft.com/office/drawing/2014/main" id="{6162CC0A-6856-F2F2-F683-EC1208E544BF}"/>
              </a:ext>
            </a:extLst>
          </p:cNvPr>
          <p:cNvPicPr preferRelativeResize="0"/>
          <p:nvPr/>
        </p:nvPicPr>
        <p:blipFill rotWithShape="1">
          <a:blip r:embed="rId4">
            <a:alphaModFix/>
          </a:blip>
          <a:srcRect/>
          <a:stretch/>
        </p:blipFill>
        <p:spPr>
          <a:xfrm>
            <a:off x="4596181" y="2327699"/>
            <a:ext cx="2901832" cy="1108499"/>
          </a:xfrm>
          <a:prstGeom prst="rect">
            <a:avLst/>
          </a:prstGeom>
          <a:noFill/>
          <a:ln>
            <a:noFill/>
          </a:ln>
        </p:spPr>
      </p:pic>
      <p:pic>
        <p:nvPicPr>
          <p:cNvPr id="30" name="Google Shape;260;p31">
            <a:extLst>
              <a:ext uri="{FF2B5EF4-FFF2-40B4-BE49-F238E27FC236}">
                <a16:creationId xmlns:a16="http://schemas.microsoft.com/office/drawing/2014/main" id="{2DBBE9F0-D63E-0ECA-EC3A-1882B604EBC8}"/>
              </a:ext>
            </a:extLst>
          </p:cNvPr>
          <p:cNvPicPr preferRelativeResize="0"/>
          <p:nvPr/>
        </p:nvPicPr>
        <p:blipFill rotWithShape="1">
          <a:blip r:embed="rId5">
            <a:alphaModFix/>
          </a:blip>
          <a:srcRect/>
          <a:stretch/>
        </p:blipFill>
        <p:spPr>
          <a:xfrm>
            <a:off x="2365595" y="3277411"/>
            <a:ext cx="986165" cy="402804"/>
          </a:xfrm>
          <a:prstGeom prst="rect">
            <a:avLst/>
          </a:prstGeom>
          <a:noFill/>
          <a:ln>
            <a:noFill/>
          </a:ln>
        </p:spPr>
      </p:pic>
      <p:pic>
        <p:nvPicPr>
          <p:cNvPr id="31" name="Google Shape;261;p31">
            <a:extLst>
              <a:ext uri="{FF2B5EF4-FFF2-40B4-BE49-F238E27FC236}">
                <a16:creationId xmlns:a16="http://schemas.microsoft.com/office/drawing/2014/main" id="{78152ADB-DE5F-D7F2-CE39-B08957E32401}"/>
              </a:ext>
            </a:extLst>
          </p:cNvPr>
          <p:cNvPicPr preferRelativeResize="0"/>
          <p:nvPr/>
        </p:nvPicPr>
        <p:blipFill rotWithShape="1">
          <a:blip r:embed="rId6">
            <a:alphaModFix/>
          </a:blip>
          <a:srcRect/>
          <a:stretch/>
        </p:blipFill>
        <p:spPr>
          <a:xfrm>
            <a:off x="564187" y="4682845"/>
            <a:ext cx="1307573" cy="261515"/>
          </a:xfrm>
          <a:prstGeom prst="rect">
            <a:avLst/>
          </a:prstGeom>
          <a:noFill/>
          <a:ln>
            <a:noFill/>
          </a:ln>
        </p:spPr>
      </p:pic>
      <p:pic>
        <p:nvPicPr>
          <p:cNvPr id="32" name="Google Shape;262;p31">
            <a:extLst>
              <a:ext uri="{FF2B5EF4-FFF2-40B4-BE49-F238E27FC236}">
                <a16:creationId xmlns:a16="http://schemas.microsoft.com/office/drawing/2014/main" id="{803A3A72-8CDC-6144-26A9-752E04574F15}"/>
              </a:ext>
            </a:extLst>
          </p:cNvPr>
          <p:cNvPicPr preferRelativeResize="0"/>
          <p:nvPr/>
        </p:nvPicPr>
        <p:blipFill rotWithShape="1">
          <a:blip r:embed="rId7">
            <a:alphaModFix/>
          </a:blip>
          <a:srcRect t="19264" b="15144"/>
          <a:stretch/>
        </p:blipFill>
        <p:spPr>
          <a:xfrm>
            <a:off x="2340784" y="4673008"/>
            <a:ext cx="1035791" cy="407533"/>
          </a:xfrm>
          <a:prstGeom prst="rect">
            <a:avLst/>
          </a:prstGeom>
          <a:noFill/>
          <a:ln>
            <a:noFill/>
          </a:ln>
        </p:spPr>
      </p:pic>
      <p:pic>
        <p:nvPicPr>
          <p:cNvPr id="33" name="Google Shape;263;p31">
            <a:extLst>
              <a:ext uri="{FF2B5EF4-FFF2-40B4-BE49-F238E27FC236}">
                <a16:creationId xmlns:a16="http://schemas.microsoft.com/office/drawing/2014/main" id="{64DFE643-4516-9819-7B38-A266D7DA1643}"/>
              </a:ext>
            </a:extLst>
          </p:cNvPr>
          <p:cNvPicPr preferRelativeResize="0"/>
          <p:nvPr/>
        </p:nvPicPr>
        <p:blipFill rotWithShape="1">
          <a:blip r:embed="rId8">
            <a:alphaModFix/>
          </a:blip>
          <a:srcRect t="35885" b="35423"/>
          <a:stretch/>
        </p:blipFill>
        <p:spPr>
          <a:xfrm>
            <a:off x="2340784" y="4028024"/>
            <a:ext cx="1035789" cy="297176"/>
          </a:xfrm>
          <a:prstGeom prst="rect">
            <a:avLst/>
          </a:prstGeom>
          <a:noFill/>
          <a:ln>
            <a:noFill/>
          </a:ln>
        </p:spPr>
      </p:pic>
      <p:pic>
        <p:nvPicPr>
          <p:cNvPr id="34" name="Google Shape;264;p31">
            <a:extLst>
              <a:ext uri="{FF2B5EF4-FFF2-40B4-BE49-F238E27FC236}">
                <a16:creationId xmlns:a16="http://schemas.microsoft.com/office/drawing/2014/main" id="{053F89DF-87EE-1E84-AF87-EF794CCED993}"/>
              </a:ext>
            </a:extLst>
          </p:cNvPr>
          <p:cNvPicPr preferRelativeResize="0"/>
          <p:nvPr/>
        </p:nvPicPr>
        <p:blipFill rotWithShape="1">
          <a:blip r:embed="rId9">
            <a:alphaModFix/>
          </a:blip>
          <a:srcRect t="40416" b="39575"/>
          <a:stretch/>
        </p:blipFill>
        <p:spPr>
          <a:xfrm>
            <a:off x="564187" y="3302049"/>
            <a:ext cx="1334807" cy="267046"/>
          </a:xfrm>
          <a:prstGeom prst="rect">
            <a:avLst/>
          </a:prstGeom>
          <a:noFill/>
          <a:ln>
            <a:noFill/>
          </a:ln>
        </p:spPr>
      </p:pic>
      <p:pic>
        <p:nvPicPr>
          <p:cNvPr id="35" name="Google Shape;265;p31">
            <a:extLst>
              <a:ext uri="{FF2B5EF4-FFF2-40B4-BE49-F238E27FC236}">
                <a16:creationId xmlns:a16="http://schemas.microsoft.com/office/drawing/2014/main" id="{9E07B54C-9913-3A49-9727-76F43843EEDB}"/>
              </a:ext>
            </a:extLst>
          </p:cNvPr>
          <p:cNvPicPr preferRelativeResize="0"/>
          <p:nvPr/>
        </p:nvPicPr>
        <p:blipFill rotWithShape="1">
          <a:blip r:embed="rId10">
            <a:alphaModFix/>
          </a:blip>
          <a:srcRect/>
          <a:stretch/>
        </p:blipFill>
        <p:spPr>
          <a:xfrm>
            <a:off x="630554" y="2539374"/>
            <a:ext cx="1252981" cy="304927"/>
          </a:xfrm>
          <a:prstGeom prst="rect">
            <a:avLst/>
          </a:prstGeom>
          <a:noFill/>
          <a:ln>
            <a:noFill/>
          </a:ln>
        </p:spPr>
      </p:pic>
      <p:pic>
        <p:nvPicPr>
          <p:cNvPr id="36" name="Google Shape;266;p31">
            <a:extLst>
              <a:ext uri="{FF2B5EF4-FFF2-40B4-BE49-F238E27FC236}">
                <a16:creationId xmlns:a16="http://schemas.microsoft.com/office/drawing/2014/main" id="{2C7F2C1E-2B6B-2E7D-FD33-1AB8BAD71B9B}"/>
              </a:ext>
            </a:extLst>
          </p:cNvPr>
          <p:cNvPicPr preferRelativeResize="0"/>
          <p:nvPr/>
        </p:nvPicPr>
        <p:blipFill rotWithShape="1">
          <a:blip r:embed="rId11">
            <a:alphaModFix/>
          </a:blip>
          <a:srcRect/>
          <a:stretch/>
        </p:blipFill>
        <p:spPr>
          <a:xfrm>
            <a:off x="584787" y="4026843"/>
            <a:ext cx="1312632" cy="198255"/>
          </a:xfrm>
          <a:prstGeom prst="rect">
            <a:avLst/>
          </a:prstGeom>
          <a:noFill/>
          <a:ln>
            <a:noFill/>
          </a:ln>
        </p:spPr>
      </p:pic>
      <p:pic>
        <p:nvPicPr>
          <p:cNvPr id="37" name="Google Shape;267;p31">
            <a:extLst>
              <a:ext uri="{FF2B5EF4-FFF2-40B4-BE49-F238E27FC236}">
                <a16:creationId xmlns:a16="http://schemas.microsoft.com/office/drawing/2014/main" id="{CAA31E13-A5A1-C420-328D-BFB4B52D405A}"/>
              </a:ext>
            </a:extLst>
          </p:cNvPr>
          <p:cNvPicPr preferRelativeResize="0"/>
          <p:nvPr/>
        </p:nvPicPr>
        <p:blipFill rotWithShape="1">
          <a:blip r:embed="rId12">
            <a:alphaModFix/>
          </a:blip>
          <a:srcRect t="29378" b="30684"/>
          <a:stretch/>
        </p:blipFill>
        <p:spPr>
          <a:xfrm>
            <a:off x="300717" y="5402109"/>
            <a:ext cx="1834507" cy="366299"/>
          </a:xfrm>
          <a:prstGeom prst="rect">
            <a:avLst/>
          </a:prstGeom>
          <a:noFill/>
          <a:ln>
            <a:noFill/>
          </a:ln>
        </p:spPr>
      </p:pic>
      <p:pic>
        <p:nvPicPr>
          <p:cNvPr id="38" name="Google Shape;268;p31">
            <a:extLst>
              <a:ext uri="{FF2B5EF4-FFF2-40B4-BE49-F238E27FC236}">
                <a16:creationId xmlns:a16="http://schemas.microsoft.com/office/drawing/2014/main" id="{3841E106-808E-B0C1-CF0E-1AA729EF625D}"/>
              </a:ext>
            </a:extLst>
          </p:cNvPr>
          <p:cNvPicPr preferRelativeResize="0"/>
          <p:nvPr/>
        </p:nvPicPr>
        <p:blipFill rotWithShape="1">
          <a:blip r:embed="rId13">
            <a:alphaModFix/>
          </a:blip>
          <a:srcRect/>
          <a:stretch/>
        </p:blipFill>
        <p:spPr>
          <a:xfrm>
            <a:off x="2226097" y="2454072"/>
            <a:ext cx="1358657" cy="475531"/>
          </a:xfrm>
          <a:prstGeom prst="rect">
            <a:avLst/>
          </a:prstGeom>
          <a:noFill/>
          <a:ln>
            <a:noFill/>
          </a:ln>
        </p:spPr>
      </p:pic>
      <p:pic>
        <p:nvPicPr>
          <p:cNvPr id="39" name="Google Shape;269;p31" descr="Brickcom - deltalink">
            <a:extLst>
              <a:ext uri="{FF2B5EF4-FFF2-40B4-BE49-F238E27FC236}">
                <a16:creationId xmlns:a16="http://schemas.microsoft.com/office/drawing/2014/main" id="{AA5FD8E0-7756-A176-280F-9F9D5331558E}"/>
              </a:ext>
            </a:extLst>
          </p:cNvPr>
          <p:cNvPicPr preferRelativeResize="0"/>
          <p:nvPr/>
        </p:nvPicPr>
        <p:blipFill rotWithShape="1">
          <a:blip r:embed="rId14">
            <a:alphaModFix/>
          </a:blip>
          <a:srcRect t="24883" b="22653"/>
          <a:stretch/>
        </p:blipFill>
        <p:spPr>
          <a:xfrm>
            <a:off x="2180355" y="5428352"/>
            <a:ext cx="1356645" cy="322541"/>
          </a:xfrm>
          <a:prstGeom prst="rect">
            <a:avLst/>
          </a:prstGeom>
          <a:noFill/>
          <a:ln>
            <a:noFill/>
          </a:ln>
        </p:spPr>
      </p:pic>
      <p:sp>
        <p:nvSpPr>
          <p:cNvPr id="40" name="Google Shape;270;p31">
            <a:extLst>
              <a:ext uri="{FF2B5EF4-FFF2-40B4-BE49-F238E27FC236}">
                <a16:creationId xmlns:a16="http://schemas.microsoft.com/office/drawing/2014/main" id="{7C0F4B9A-2F48-1197-964A-EB3BAD95964F}"/>
              </a:ext>
            </a:extLst>
          </p:cNvPr>
          <p:cNvSpPr/>
          <p:nvPr/>
        </p:nvSpPr>
        <p:spPr>
          <a:xfrm>
            <a:off x="4109433" y="1795006"/>
            <a:ext cx="3579375" cy="529232"/>
          </a:xfrm>
          <a:prstGeom prst="rect">
            <a:avLst/>
          </a:prstGeom>
          <a:solidFill>
            <a:srgbClr val="FFC000"/>
          </a:solidFill>
          <a:ln w="3810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altLang="zh-TW" sz="16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over</a:t>
            </a:r>
            <a:r>
              <a:rPr kumimoji="0" lang="en" altLang="zh-TW" sz="16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 </a:t>
            </a:r>
            <a:r>
              <a:rPr kumimoji="0" lang="en" altLang="zh-TW" sz="28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6000 </a:t>
            </a:r>
            <a:r>
              <a:rPr kumimoji="0" lang="en-US" altLang="zh-TW" sz="28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Models</a:t>
            </a:r>
            <a:endParaRPr kumimoji="0" lang="en" altLang="zh-TW" sz="2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1" name="Google Shape;271;p31">
            <a:extLst>
              <a:ext uri="{FF2B5EF4-FFF2-40B4-BE49-F238E27FC236}">
                <a16:creationId xmlns:a16="http://schemas.microsoft.com/office/drawing/2014/main" id="{13AF15EF-C0CE-8039-4157-68893DCA2593}"/>
              </a:ext>
            </a:extLst>
          </p:cNvPr>
          <p:cNvSpPr/>
          <p:nvPr/>
        </p:nvSpPr>
        <p:spPr>
          <a:xfrm>
            <a:off x="7925572" y="2308166"/>
            <a:ext cx="3847654" cy="3718542"/>
          </a:xfrm>
          <a:prstGeom prst="rect">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Google Shape;272;p31">
            <a:extLst>
              <a:ext uri="{FF2B5EF4-FFF2-40B4-BE49-F238E27FC236}">
                <a16:creationId xmlns:a16="http://schemas.microsoft.com/office/drawing/2014/main" id="{88FEA713-6FB3-5E91-C6BD-4946D1E5EB14}"/>
              </a:ext>
            </a:extLst>
          </p:cNvPr>
          <p:cNvSpPr/>
          <p:nvPr/>
        </p:nvSpPr>
        <p:spPr>
          <a:xfrm>
            <a:off x="7925572" y="1795006"/>
            <a:ext cx="3847654" cy="529232"/>
          </a:xfrm>
          <a:prstGeom prst="rect">
            <a:avLst/>
          </a:prstGeom>
          <a:solidFill>
            <a:srgbClr val="FFC000"/>
          </a:solidFill>
          <a:ln w="3810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 altLang="zh-TW" sz="2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ONVIF Profile </a:t>
            </a:r>
            <a:r>
              <a:rPr kumimoji="0" lang="en-US" altLang="zh-TW" sz="2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rPr>
              <a:t>Supported</a:t>
            </a:r>
            <a:endParaRPr kumimoji="0" lang="zh-TW" altLang="en" sz="2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43" name="Google Shape;273;p31" descr="一張含有 文字, 美工圖案 的圖片&#10;&#10;自動產生的描述">
            <a:extLst>
              <a:ext uri="{FF2B5EF4-FFF2-40B4-BE49-F238E27FC236}">
                <a16:creationId xmlns:a16="http://schemas.microsoft.com/office/drawing/2014/main" id="{BD3A0E3F-3F99-290C-6DE6-BDB3EB80FB84}"/>
              </a:ext>
            </a:extLst>
          </p:cNvPr>
          <p:cNvPicPr preferRelativeResize="0"/>
          <p:nvPr/>
        </p:nvPicPr>
        <p:blipFill rotWithShape="1">
          <a:blip r:embed="rId15">
            <a:alphaModFix/>
          </a:blip>
          <a:srcRect/>
          <a:stretch/>
        </p:blipFill>
        <p:spPr>
          <a:xfrm>
            <a:off x="8398079" y="2701341"/>
            <a:ext cx="2913621" cy="582724"/>
          </a:xfrm>
          <a:prstGeom prst="rect">
            <a:avLst/>
          </a:prstGeom>
          <a:noFill/>
          <a:ln>
            <a:noFill/>
          </a:ln>
        </p:spPr>
      </p:pic>
      <p:sp>
        <p:nvSpPr>
          <p:cNvPr id="44" name="文字方塊 43">
            <a:extLst>
              <a:ext uri="{FF2B5EF4-FFF2-40B4-BE49-F238E27FC236}">
                <a16:creationId xmlns:a16="http://schemas.microsoft.com/office/drawing/2014/main" id="{00E41BD9-75D6-CA9C-E980-280B05176219}"/>
              </a:ext>
            </a:extLst>
          </p:cNvPr>
          <p:cNvSpPr txBox="1"/>
          <p:nvPr/>
        </p:nvSpPr>
        <p:spPr>
          <a:xfrm>
            <a:off x="8452175" y="3771178"/>
            <a:ext cx="2805429"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RTSP Stream</a:t>
            </a:r>
          </a:p>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 / Output</a:t>
            </a:r>
          </a:p>
        </p:txBody>
      </p:sp>
      <p:sp>
        <p:nvSpPr>
          <p:cNvPr id="45" name="文字方塊 44">
            <a:extLst>
              <a:ext uri="{FF2B5EF4-FFF2-40B4-BE49-F238E27FC236}">
                <a16:creationId xmlns:a16="http://schemas.microsoft.com/office/drawing/2014/main" id="{461F732E-2F9E-F678-4F74-14137C6C265B}"/>
              </a:ext>
            </a:extLst>
          </p:cNvPr>
          <p:cNvSpPr txBox="1"/>
          <p:nvPr/>
        </p:nvSpPr>
        <p:spPr>
          <a:xfrm>
            <a:off x="8452175" y="4788529"/>
            <a:ext cx="2805429"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RTMP Stream</a:t>
            </a:r>
          </a:p>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a:t>
            </a:r>
            <a:endParaRPr lang="en-US" altLang="zh-TW" sz="1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6" name="Google Shape;255;p31">
            <a:hlinkClick r:id="rId16"/>
            <a:extLst>
              <a:ext uri="{FF2B5EF4-FFF2-40B4-BE49-F238E27FC236}">
                <a16:creationId xmlns:a16="http://schemas.microsoft.com/office/drawing/2014/main" id="{4412F989-B818-DC35-B76F-80F87A299D52}"/>
              </a:ext>
            </a:extLst>
          </p:cNvPr>
          <p:cNvSpPr txBox="1"/>
          <p:nvPr/>
        </p:nvSpPr>
        <p:spPr>
          <a:xfrm>
            <a:off x="2402147" y="6068607"/>
            <a:ext cx="7177923" cy="3770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69220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27CB0165-99C4-DC90-49F0-4F4DE4A78506}"/>
              </a:ext>
            </a:extLst>
          </p:cNvPr>
          <p:cNvSpPr/>
          <p:nvPr/>
        </p:nvSpPr>
        <p:spPr>
          <a:xfrm rot="10800000">
            <a:off x="685299" y="4774293"/>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sp>
        <p:nvSpPr>
          <p:cNvPr id="40" name="矩形: 圓角 39">
            <a:extLst>
              <a:ext uri="{FF2B5EF4-FFF2-40B4-BE49-F238E27FC236}">
                <a16:creationId xmlns:a16="http://schemas.microsoft.com/office/drawing/2014/main" id="{DC5DB694-A342-01BA-0BFE-A174281ACDEF}"/>
              </a:ext>
            </a:extLst>
          </p:cNvPr>
          <p:cNvSpPr/>
          <p:nvPr/>
        </p:nvSpPr>
        <p:spPr>
          <a:xfrm rot="10800000">
            <a:off x="705212" y="1637303"/>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sp>
        <p:nvSpPr>
          <p:cNvPr id="3" name="標題 2">
            <a:extLst>
              <a:ext uri="{FF2B5EF4-FFF2-40B4-BE49-F238E27FC236}">
                <a16:creationId xmlns:a16="http://schemas.microsoft.com/office/drawing/2014/main" id="{85355FDD-91EE-9C42-B248-5CD5B243D590}"/>
              </a:ext>
            </a:extLst>
          </p:cNvPr>
          <p:cNvSpPr>
            <a:spLocks noGrp="1"/>
          </p:cNvSpPr>
          <p:nvPr>
            <p:ph type="title" idx="4294967295"/>
          </p:nvPr>
        </p:nvSpPr>
        <p:spPr>
          <a:xfrm>
            <a:off x="180975" y="79488"/>
            <a:ext cx="11830050" cy="1377950"/>
          </a:xfrm>
        </p:spPr>
        <p:txBody>
          <a:bodyPr>
            <a:noAutofit/>
          </a:bodyPr>
          <a:lstStyle/>
          <a:p>
            <a:pPr algn="ctr"/>
            <a:r>
              <a:rPr lang="en-US" altLang="zh-TW" sz="3600" b="1">
                <a:solidFill>
                  <a:srgbClr val="D1DDE7"/>
                </a:solidFill>
                <a:latin typeface="Arial" panose="020B0604020202020204" pitchFamily="34" charset="0"/>
                <a:ea typeface="微軟正黑體"/>
                <a:cs typeface="Arial" panose="020B0604020202020204" pitchFamily="34" charset="0"/>
              </a:rPr>
              <a:t>Supports up to 24 more HDDs with two JBOD units, </a:t>
            </a:r>
            <a:br>
              <a:rPr lang="en-US" altLang="zh-TW" sz="3600" b="1">
                <a:solidFill>
                  <a:srgbClr val="D1DDE7"/>
                </a:solidFill>
                <a:latin typeface="Arial" panose="020B0604020202020204" pitchFamily="34" charset="0"/>
                <a:cs typeface="Arial" panose="020B0604020202020204" pitchFamily="34" charset="0"/>
              </a:rPr>
            </a:br>
            <a:r>
              <a:rPr lang="en-US" altLang="zh-TW" sz="3600" b="1">
                <a:solidFill>
                  <a:srgbClr val="D1DDE7"/>
                </a:solidFill>
                <a:latin typeface="Arial" panose="020B0604020202020204" pitchFamily="34" charset="0"/>
                <a:cs typeface="Arial" panose="020B0604020202020204" pitchFamily="34" charset="0"/>
              </a:rPr>
              <a:t>add </a:t>
            </a:r>
            <a:r>
              <a:rPr lang="en-US" altLang="zh-TW" sz="3600" b="1">
                <a:solidFill>
                  <a:srgbClr val="D1DDE7"/>
                </a:solidFill>
                <a:latin typeface="Arial" panose="020B0604020202020204" pitchFamily="34" charset="0"/>
                <a:ea typeface="微軟正黑體"/>
                <a:cs typeface="Arial" panose="020B0604020202020204" pitchFamily="34" charset="0"/>
              </a:rPr>
              <a:t>nearly 500TB ( 24 x 22TB ) of storage space</a:t>
            </a:r>
            <a:endParaRPr lang="zh-CN" sz="3600" b="1">
              <a:solidFill>
                <a:srgbClr val="D1DDE7"/>
              </a:solidFill>
              <a:latin typeface="Arial" panose="020B0604020202020204" pitchFamily="34" charset="0"/>
              <a:ea typeface="微軟正黑體"/>
              <a:cs typeface="Arial" panose="020B0604020202020204" pitchFamily="34" charset="0"/>
            </a:endParaRPr>
          </a:p>
        </p:txBody>
      </p:sp>
      <p:sp>
        <p:nvSpPr>
          <p:cNvPr id="2" name="文字方塊 1">
            <a:extLst>
              <a:ext uri="{FF2B5EF4-FFF2-40B4-BE49-F238E27FC236}">
                <a16:creationId xmlns:a16="http://schemas.microsoft.com/office/drawing/2014/main" id="{7A6800C0-86ED-6EC9-109A-B2C607E1933D}"/>
              </a:ext>
            </a:extLst>
          </p:cNvPr>
          <p:cNvSpPr txBox="1"/>
          <p:nvPr/>
        </p:nvSpPr>
        <p:spPr>
          <a:xfrm>
            <a:off x="2341724" y="2914645"/>
            <a:ext cx="8274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TR-002</a:t>
            </a:r>
          </a:p>
        </p:txBody>
      </p:sp>
      <p:pic>
        <p:nvPicPr>
          <p:cNvPr id="4" name="Picture 2">
            <a:extLst>
              <a:ext uri="{FF2B5EF4-FFF2-40B4-BE49-F238E27FC236}">
                <a16:creationId xmlns:a16="http://schemas.microsoft.com/office/drawing/2014/main" id="{01D85D49-EEED-A835-42AF-9737263005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909754" y="3527566"/>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圖片 4" descr="一張含有 室內, 電子用品, 黑色 的圖片&#10;&#10;自動產生的描述">
            <a:extLst>
              <a:ext uri="{FF2B5EF4-FFF2-40B4-BE49-F238E27FC236}">
                <a16:creationId xmlns:a16="http://schemas.microsoft.com/office/drawing/2014/main" id="{B235417F-5F07-ED9B-6BE6-D9EEC5069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9" y="1924637"/>
            <a:ext cx="1450611" cy="906632"/>
          </a:xfrm>
          <a:prstGeom prst="rect">
            <a:avLst/>
          </a:prstGeom>
          <a:effectLst>
            <a:outerShdw blurRad="50800" dist="38100" dir="5400000" algn="t" rotWithShape="0">
              <a:prstClr val="black">
                <a:alpha val="40000"/>
              </a:prstClr>
            </a:outerShdw>
          </a:effectLst>
        </p:spPr>
      </p:pic>
      <p:pic>
        <p:nvPicPr>
          <p:cNvPr id="6" name="圖片 5" descr="一張含有 黑色, 電子用品 的圖片&#10;&#10;自動產生的描述">
            <a:extLst>
              <a:ext uri="{FF2B5EF4-FFF2-40B4-BE49-F238E27FC236}">
                <a16:creationId xmlns:a16="http://schemas.microsoft.com/office/drawing/2014/main" id="{44418C9B-5CB2-AB87-56BF-4E003417F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371" y="1924637"/>
            <a:ext cx="1477778" cy="923611"/>
          </a:xfrm>
          <a:prstGeom prst="rect">
            <a:avLst/>
          </a:prstGeom>
          <a:effectLst>
            <a:outerShdw blurRad="50800" dist="38100" dir="5400000" algn="t" rotWithShape="0">
              <a:prstClr val="black">
                <a:alpha val="40000"/>
              </a:prstClr>
            </a:outerShdw>
          </a:effectLst>
        </p:spPr>
      </p:pic>
      <p:pic>
        <p:nvPicPr>
          <p:cNvPr id="11" name="圖片 10">
            <a:extLst>
              <a:ext uri="{FF2B5EF4-FFF2-40B4-BE49-F238E27FC236}">
                <a16:creationId xmlns:a16="http://schemas.microsoft.com/office/drawing/2014/main" id="{17FCD732-40A6-430D-D8DF-229690E605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9791" y="3681422"/>
            <a:ext cx="2126297" cy="394696"/>
          </a:xfrm>
          <a:prstGeom prst="rect">
            <a:avLst/>
          </a:prstGeom>
          <a:effectLst>
            <a:outerShdw blurRad="50800" dist="38100" dir="5400000" algn="t" rotWithShape="0">
              <a:prstClr val="black">
                <a:alpha val="40000"/>
              </a:prstClr>
            </a:outerShdw>
          </a:effectLst>
        </p:spPr>
      </p:pic>
      <p:pic>
        <p:nvPicPr>
          <p:cNvPr id="12" name="圖片 11" descr="一張含有 文字, 室內, 電子用品, 電腦 的圖片&#10;&#10;自動產生的描述">
            <a:extLst>
              <a:ext uri="{FF2B5EF4-FFF2-40B4-BE49-F238E27FC236}">
                <a16:creationId xmlns:a16="http://schemas.microsoft.com/office/drawing/2014/main" id="{B417CFCF-ACF9-246A-31CE-48943F1916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049" y="1766453"/>
            <a:ext cx="1956800" cy="1223001"/>
          </a:xfrm>
          <a:prstGeom prst="rect">
            <a:avLst/>
          </a:prstGeom>
          <a:effectLst>
            <a:outerShdw blurRad="50800" dist="38100" dir="5400000" algn="t" rotWithShape="0">
              <a:prstClr val="black">
                <a:alpha val="40000"/>
              </a:prstClr>
            </a:outerShdw>
          </a:effectLst>
        </p:spPr>
      </p:pic>
      <p:sp>
        <p:nvSpPr>
          <p:cNvPr id="13" name="文字方塊 7">
            <a:extLst>
              <a:ext uri="{FF2B5EF4-FFF2-40B4-BE49-F238E27FC236}">
                <a16:creationId xmlns:a16="http://schemas.microsoft.com/office/drawing/2014/main" id="{2572FA6F-BA71-D28A-AD2D-D2E555626ED8}"/>
              </a:ext>
            </a:extLst>
          </p:cNvPr>
          <p:cNvSpPr txBox="1"/>
          <p:nvPr/>
        </p:nvSpPr>
        <p:spPr>
          <a:xfrm>
            <a:off x="2549473" y="4116340"/>
            <a:ext cx="96693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TR-004U</a:t>
            </a:r>
          </a:p>
        </p:txBody>
      </p:sp>
      <p:sp>
        <p:nvSpPr>
          <p:cNvPr id="14" name="文字方塊 8">
            <a:extLst>
              <a:ext uri="{FF2B5EF4-FFF2-40B4-BE49-F238E27FC236}">
                <a16:creationId xmlns:a16="http://schemas.microsoft.com/office/drawing/2014/main" id="{7ADD5337-22E5-3AD3-DA9C-CB6E0992601C}"/>
              </a:ext>
            </a:extLst>
          </p:cNvPr>
          <p:cNvSpPr txBox="1"/>
          <p:nvPr/>
        </p:nvSpPr>
        <p:spPr>
          <a:xfrm>
            <a:off x="4119503" y="2907904"/>
            <a:ext cx="8274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TR-004</a:t>
            </a:r>
          </a:p>
        </p:txBody>
      </p:sp>
      <p:sp>
        <p:nvSpPr>
          <p:cNvPr id="15" name="文字方塊 9">
            <a:extLst>
              <a:ext uri="{FF2B5EF4-FFF2-40B4-BE49-F238E27FC236}">
                <a16:creationId xmlns:a16="http://schemas.microsoft.com/office/drawing/2014/main" id="{3B49AC63-4DB0-C9F5-3931-2DBB4AF43AE8}"/>
              </a:ext>
            </a:extLst>
          </p:cNvPr>
          <p:cNvSpPr txBox="1"/>
          <p:nvPr/>
        </p:nvSpPr>
        <p:spPr>
          <a:xfrm>
            <a:off x="5115311" y="4115467"/>
            <a:ext cx="152317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TL-R1200C-RP</a:t>
            </a:r>
          </a:p>
        </p:txBody>
      </p:sp>
      <p:sp>
        <p:nvSpPr>
          <p:cNvPr id="16" name="文字方塊 10">
            <a:extLst>
              <a:ext uri="{FF2B5EF4-FFF2-40B4-BE49-F238E27FC236}">
                <a16:creationId xmlns:a16="http://schemas.microsoft.com/office/drawing/2014/main" id="{CAF61409-32F4-B473-E87E-CE7C99B803F2}"/>
              </a:ext>
            </a:extLst>
          </p:cNvPr>
          <p:cNvSpPr txBox="1"/>
          <p:nvPr/>
        </p:nvSpPr>
        <p:spPr>
          <a:xfrm>
            <a:off x="6026570" y="2881914"/>
            <a:ext cx="108395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TL-D800C</a:t>
            </a:r>
          </a:p>
        </p:txBody>
      </p:sp>
      <p:pic>
        <p:nvPicPr>
          <p:cNvPr id="17" name="圖片 16">
            <a:extLst>
              <a:ext uri="{FF2B5EF4-FFF2-40B4-BE49-F238E27FC236}">
                <a16:creationId xmlns:a16="http://schemas.microsoft.com/office/drawing/2014/main" id="{6C7B196D-6038-6678-D254-3A6FA36457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61147" y="5257697"/>
            <a:ext cx="1666050" cy="1041466"/>
          </a:xfrm>
          <a:prstGeom prst="rect">
            <a:avLst/>
          </a:prstGeom>
          <a:effectLst>
            <a:outerShdw blurRad="50800" dist="38100" dir="5400000" algn="t" rotWithShape="0">
              <a:prstClr val="black">
                <a:alpha val="40000"/>
              </a:prstClr>
            </a:outerShdw>
          </a:effectLst>
        </p:spPr>
      </p:pic>
      <p:pic>
        <p:nvPicPr>
          <p:cNvPr id="22" name="圖片 21">
            <a:extLst>
              <a:ext uri="{FF2B5EF4-FFF2-40B4-BE49-F238E27FC236}">
                <a16:creationId xmlns:a16="http://schemas.microsoft.com/office/drawing/2014/main" id="{C8F6A696-7EAB-C437-5156-DB344033E8E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9796" y="5318104"/>
            <a:ext cx="1429071" cy="893328"/>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26C0DECC-38DF-8F97-56B2-2B192A9C347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28979" y="5238138"/>
            <a:ext cx="1537817" cy="961306"/>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BFEB1F2B-B0D0-C357-1CBE-6D0FCE5E2CD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217776" y="5182920"/>
            <a:ext cx="1674937" cy="1047022"/>
          </a:xfrm>
          <a:prstGeom prst="rect">
            <a:avLst/>
          </a:prstGeom>
          <a:effectLst>
            <a:outerShdw blurRad="50800" dist="38100" dir="5400000" algn="t" rotWithShape="0">
              <a:prstClr val="black">
                <a:alpha val="40000"/>
              </a:prstClr>
            </a:outerShdw>
          </a:effectLst>
        </p:spPr>
      </p:pic>
      <p:pic>
        <p:nvPicPr>
          <p:cNvPr id="29" name="圖片 28">
            <a:extLst>
              <a:ext uri="{FF2B5EF4-FFF2-40B4-BE49-F238E27FC236}">
                <a16:creationId xmlns:a16="http://schemas.microsoft.com/office/drawing/2014/main" id="{FBE92191-A80C-BB9E-EE1E-CE902FFF1F6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50144" y="5165237"/>
            <a:ext cx="1467774" cy="917522"/>
          </a:xfrm>
          <a:prstGeom prst="rect">
            <a:avLst/>
          </a:prstGeom>
          <a:effectLst>
            <a:outerShdw blurRad="50800" dist="38100" dir="5400000" algn="t" rotWithShape="0">
              <a:prstClr val="black">
                <a:alpha val="40000"/>
              </a:prstClr>
            </a:outerShdw>
          </a:effectLst>
        </p:spPr>
      </p:pic>
      <p:sp>
        <p:nvSpPr>
          <p:cNvPr id="30" name="文字方塊 16">
            <a:extLst>
              <a:ext uri="{FF2B5EF4-FFF2-40B4-BE49-F238E27FC236}">
                <a16:creationId xmlns:a16="http://schemas.microsoft.com/office/drawing/2014/main" id="{6A500288-C210-2633-4FF7-4E007C4F339A}"/>
              </a:ext>
            </a:extLst>
          </p:cNvPr>
          <p:cNvSpPr txBox="1"/>
          <p:nvPr/>
        </p:nvSpPr>
        <p:spPr>
          <a:xfrm>
            <a:off x="7455374" y="618389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TL-R400S</a:t>
            </a:r>
          </a:p>
        </p:txBody>
      </p:sp>
      <p:sp>
        <p:nvSpPr>
          <p:cNvPr id="32" name="文字方塊 17">
            <a:extLst>
              <a:ext uri="{FF2B5EF4-FFF2-40B4-BE49-F238E27FC236}">
                <a16:creationId xmlns:a16="http://schemas.microsoft.com/office/drawing/2014/main" id="{EF826728-AA18-7A1F-656D-FFD32B3C387C}"/>
              </a:ext>
            </a:extLst>
          </p:cNvPr>
          <p:cNvSpPr txBox="1"/>
          <p:nvPr/>
        </p:nvSpPr>
        <p:spPr>
          <a:xfrm>
            <a:off x="3138818" y="621143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TL-D800S</a:t>
            </a:r>
          </a:p>
        </p:txBody>
      </p:sp>
      <p:sp>
        <p:nvSpPr>
          <p:cNvPr id="33" name="文字方塊 18">
            <a:extLst>
              <a:ext uri="{FF2B5EF4-FFF2-40B4-BE49-F238E27FC236}">
                <a16:creationId xmlns:a16="http://schemas.microsoft.com/office/drawing/2014/main" id="{39F043DF-313B-9374-4FAA-6775DA700A41}"/>
              </a:ext>
            </a:extLst>
          </p:cNvPr>
          <p:cNvSpPr txBox="1"/>
          <p:nvPr/>
        </p:nvSpPr>
        <p:spPr>
          <a:xfrm>
            <a:off x="5266577" y="6211432"/>
            <a:ext cx="118013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TL-D1600S</a:t>
            </a:r>
          </a:p>
        </p:txBody>
      </p:sp>
      <p:sp>
        <p:nvSpPr>
          <p:cNvPr id="34" name="文字方塊 19">
            <a:extLst>
              <a:ext uri="{FF2B5EF4-FFF2-40B4-BE49-F238E27FC236}">
                <a16:creationId xmlns:a16="http://schemas.microsoft.com/office/drawing/2014/main" id="{73287067-FA52-3258-54BE-C2CB9913F8A7}"/>
              </a:ext>
            </a:extLst>
          </p:cNvPr>
          <p:cNvSpPr txBox="1"/>
          <p:nvPr/>
        </p:nvSpPr>
        <p:spPr>
          <a:xfrm>
            <a:off x="1111192" y="6200022"/>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TL-D400S</a:t>
            </a:r>
          </a:p>
        </p:txBody>
      </p:sp>
      <p:sp>
        <p:nvSpPr>
          <p:cNvPr id="35" name="文字方塊 20">
            <a:extLst>
              <a:ext uri="{FF2B5EF4-FFF2-40B4-BE49-F238E27FC236}">
                <a16:creationId xmlns:a16="http://schemas.microsoft.com/office/drawing/2014/main" id="{4284AD4D-EC16-7D0E-3D0F-ACEA6555F239}"/>
              </a:ext>
            </a:extLst>
          </p:cNvPr>
          <p:cNvSpPr txBox="1"/>
          <p:nvPr/>
        </p:nvSpPr>
        <p:spPr>
          <a:xfrm>
            <a:off x="9399122" y="6183758"/>
            <a:ext cx="151195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cs typeface="+mn-ea"/>
                <a:sym typeface="+mn-lt"/>
              </a:rPr>
              <a:t>TL-R1200S-RP</a:t>
            </a:r>
          </a:p>
        </p:txBody>
      </p:sp>
      <p:sp>
        <p:nvSpPr>
          <p:cNvPr id="36" name="文字方塊 21">
            <a:extLst>
              <a:ext uri="{FF2B5EF4-FFF2-40B4-BE49-F238E27FC236}">
                <a16:creationId xmlns:a16="http://schemas.microsoft.com/office/drawing/2014/main" id="{720D220B-7FFF-4834-AFE4-3CAB54DF9800}"/>
              </a:ext>
            </a:extLst>
          </p:cNvPr>
          <p:cNvSpPr txBox="1"/>
          <p:nvPr/>
        </p:nvSpPr>
        <p:spPr>
          <a:xfrm>
            <a:off x="785724" y="1681582"/>
            <a:ext cx="798617" cy="40011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cs typeface="+mn-ea"/>
                <a:sym typeface="+mn-lt"/>
              </a:rPr>
              <a:t>USB</a:t>
            </a:r>
            <a:r>
              <a:rPr lang="zh-TW" altLang="en-US" sz="2000" b="1">
                <a:solidFill>
                  <a:srgbClr val="000000"/>
                </a:solidFill>
                <a:cs typeface="+mn-ea"/>
                <a:sym typeface="+mn-lt"/>
              </a:rPr>
              <a:t> </a:t>
            </a:r>
            <a:endParaRPr lang="en-US" altLang="zh-TW" sz="2000" b="1">
              <a:solidFill>
                <a:srgbClr val="000000"/>
              </a:solidFill>
              <a:cs typeface="+mn-ea"/>
              <a:sym typeface="+mn-lt"/>
            </a:endParaRPr>
          </a:p>
        </p:txBody>
      </p:sp>
      <p:sp>
        <p:nvSpPr>
          <p:cNvPr id="37" name="文字方塊 22">
            <a:extLst>
              <a:ext uri="{FF2B5EF4-FFF2-40B4-BE49-F238E27FC236}">
                <a16:creationId xmlns:a16="http://schemas.microsoft.com/office/drawing/2014/main" id="{2D3B4B73-0267-AD72-A0D9-E3291F491B99}"/>
              </a:ext>
            </a:extLst>
          </p:cNvPr>
          <p:cNvSpPr txBox="1"/>
          <p:nvPr/>
        </p:nvSpPr>
        <p:spPr>
          <a:xfrm>
            <a:off x="769660" y="4821243"/>
            <a:ext cx="847091"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000" b="1">
                <a:solidFill>
                  <a:srgbClr val="000000"/>
                </a:solidFill>
                <a:ea typeface="微軟正黑體"/>
                <a:cs typeface="+mn-ea"/>
                <a:sym typeface="+mn-lt"/>
              </a:rPr>
              <a:t>SATA</a:t>
            </a:r>
            <a:endParaRPr lang="en-US" altLang="zh-TW" sz="2000" b="1">
              <a:solidFill>
                <a:srgbClr val="000000"/>
              </a:solidFill>
              <a:cs typeface="+mn-ea"/>
              <a:sym typeface="+mn-lt"/>
            </a:endParaRPr>
          </a:p>
        </p:txBody>
      </p:sp>
      <p:graphicFrame>
        <p:nvGraphicFramePr>
          <p:cNvPr id="42" name="表格 41">
            <a:extLst>
              <a:ext uri="{FF2B5EF4-FFF2-40B4-BE49-F238E27FC236}">
                <a16:creationId xmlns:a16="http://schemas.microsoft.com/office/drawing/2014/main" id="{2F23E515-FE9E-58F3-63D9-AB86718E693F}"/>
              </a:ext>
            </a:extLst>
          </p:cNvPr>
          <p:cNvGraphicFramePr>
            <a:graphicFrameLocks noGrp="1"/>
          </p:cNvGraphicFramePr>
          <p:nvPr>
            <p:extLst>
              <p:ext uri="{D42A27DB-BD31-4B8C-83A1-F6EECF244321}">
                <p14:modId xmlns:p14="http://schemas.microsoft.com/office/powerpoint/2010/main" val="2955386899"/>
              </p:ext>
            </p:extLst>
          </p:nvPr>
        </p:nvGraphicFramePr>
        <p:xfrm>
          <a:off x="8114669" y="1634662"/>
          <a:ext cx="3362325" cy="3031268"/>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93783">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zh-TW" sz="1050" b="1" u="none" strike="noStrike" cap="none">
                          <a:solidFill>
                            <a:schemeClr val="bg1"/>
                          </a:solidFill>
                          <a:latin typeface="+mn-lt"/>
                          <a:ea typeface="+mn-ea"/>
                          <a:cs typeface="+mn-ea"/>
                          <a:sym typeface="+mn-lt"/>
                        </a:rPr>
                        <a:t>Maximum of JBOD / RAID expansion enclosures</a:t>
                      </a:r>
                      <a:r>
                        <a:rPr lang="zh-TW" altLang="en-US" sz="1250">
                          <a:effectLst/>
                        </a:rPr>
                        <a:t>​</a:t>
                      </a:r>
                      <a:endParaRPr lang="zh-TW" altLang="en-US" b="1">
                        <a:solidFill>
                          <a:srgbClr val="FFFFFF"/>
                        </a:solidFill>
                        <a:effectLst/>
                      </a:endParaRPr>
                    </a:p>
                  </a:txBody>
                  <a:tcPr/>
                </a:tc>
                <a:tc hMerge="1">
                  <a:txBody>
                    <a:bodyPr/>
                    <a:lstStyle/>
                    <a:p>
                      <a:endParaRPr lang="zh-TW" altLang="en-US"/>
                    </a:p>
                  </a:txBody>
                  <a:tcPr/>
                </a:tc>
                <a:extLst>
                  <a:ext uri="{0D108BD9-81ED-4DB2-BD59-A6C34878D82A}">
                    <a16:rowId xmlns:a16="http://schemas.microsoft.com/office/drawing/2014/main" val="2980812578"/>
                  </a:ext>
                </a:extLst>
              </a:tr>
              <a:tr h="276225">
                <a:tc>
                  <a:txBody>
                    <a:bodyPr/>
                    <a:lstStyle/>
                    <a:p>
                      <a:pPr fontAlgn="base"/>
                      <a:r>
                        <a:rPr lang="en-US" sz="1050">
                          <a:effectLst/>
                        </a:rPr>
                        <a:t>TR-002</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1545902756"/>
                  </a:ext>
                </a:extLst>
              </a:tr>
              <a:tr h="276225">
                <a:tc>
                  <a:txBody>
                    <a:bodyPr/>
                    <a:lstStyle/>
                    <a:p>
                      <a:pPr fontAlgn="base"/>
                      <a:r>
                        <a:rPr lang="en-US" sz="1050">
                          <a:effectLst/>
                        </a:rPr>
                        <a:t>TR-004</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3782648366"/>
                  </a:ext>
                </a:extLst>
              </a:tr>
              <a:tr h="276225">
                <a:tc>
                  <a:txBody>
                    <a:bodyPr/>
                    <a:lstStyle/>
                    <a:p>
                      <a:pPr fontAlgn="base"/>
                      <a:r>
                        <a:rPr lang="en-US" sz="1050">
                          <a:effectLst/>
                        </a:rPr>
                        <a:t>TR-004U</a:t>
                      </a:r>
                      <a:r>
                        <a:rPr lang="en-US" altLang="zh-TW" sz="1050">
                          <a:effectLst/>
                        </a:rPr>
                        <a:t>​</a:t>
                      </a:r>
                      <a:endParaRPr lang="en-US" altLang="zh-TW">
                        <a:effectLst/>
                      </a:endParaRPr>
                    </a:p>
                  </a:txBody>
                  <a:tcPr/>
                </a:tc>
                <a:tc>
                  <a:txBody>
                    <a:bodyPr/>
                    <a:lstStyle/>
                    <a:p>
                      <a:pPr fontAlgn="base"/>
                      <a:r>
                        <a:rPr lang="en-US" sz="1050">
                          <a:effectLst/>
                        </a:rPr>
                        <a:t>2</a:t>
                      </a:r>
                      <a:r>
                        <a:rPr lang="en-US" altLang="zh-TW" sz="1050">
                          <a:effectLst/>
                        </a:rPr>
                        <a:t>​</a:t>
                      </a:r>
                      <a:endParaRPr lang="en-US" altLang="zh-TW">
                        <a:effectLst/>
                      </a:endParaRPr>
                    </a:p>
                  </a:txBody>
                  <a:tcPr/>
                </a:tc>
                <a:extLst>
                  <a:ext uri="{0D108BD9-81ED-4DB2-BD59-A6C34878D82A}">
                    <a16:rowId xmlns:a16="http://schemas.microsoft.com/office/drawing/2014/main" val="1466332336"/>
                  </a:ext>
                </a:extLst>
              </a:tr>
              <a:tr h="276225">
                <a:tc>
                  <a:txBody>
                    <a:bodyPr/>
                    <a:lstStyle/>
                    <a:p>
                      <a:pPr fontAlgn="base"/>
                      <a:r>
                        <a:rPr lang="en-US" sz="1050">
                          <a:effectLst/>
                        </a:rPr>
                        <a:t>TL-D800C</a:t>
                      </a:r>
                      <a:r>
                        <a:rPr lang="en-US" altLang="zh-TW" sz="1050">
                          <a:effectLst/>
                        </a:rPr>
                        <a:t>​</a:t>
                      </a:r>
                      <a:endParaRPr lang="en-US" altLang="zh-TW">
                        <a:effectLst/>
                      </a:endParaRPr>
                    </a:p>
                  </a:txBody>
                  <a:tcPr/>
                </a:tc>
                <a:tc>
                  <a:txBody>
                    <a:bodyPr/>
                    <a:lstStyle/>
                    <a:p>
                      <a:pPr fontAlgn="base"/>
                      <a:r>
                        <a:rPr lang="en-US" sz="1050">
                          <a:effectLst/>
                        </a:rPr>
                        <a:t>1</a:t>
                      </a:r>
                    </a:p>
                  </a:txBody>
                  <a:tcPr/>
                </a:tc>
                <a:extLst>
                  <a:ext uri="{0D108BD9-81ED-4DB2-BD59-A6C34878D82A}">
                    <a16:rowId xmlns:a16="http://schemas.microsoft.com/office/drawing/2014/main" val="475516594"/>
                  </a:ext>
                </a:extLst>
              </a:tr>
              <a:tr h="276225">
                <a:tc>
                  <a:txBody>
                    <a:bodyPr/>
                    <a:lstStyle/>
                    <a:p>
                      <a:pPr fontAlgn="base"/>
                      <a:r>
                        <a:rPr lang="en-US" sz="1050">
                          <a:effectLst/>
                        </a:rPr>
                        <a:t>TL-R1200C-RP</a:t>
                      </a:r>
                      <a:r>
                        <a:rPr lang="en-US" altLang="zh-TW" sz="1050">
                          <a:effectLst/>
                        </a:rPr>
                        <a:t>​</a:t>
                      </a:r>
                      <a:endParaRPr lang="en-US" altLang="zh-TW">
                        <a:effectLst/>
                      </a:endParaRPr>
                    </a:p>
                  </a:txBody>
                  <a:tcPr/>
                </a:tc>
                <a:tc>
                  <a:txBody>
                    <a:bodyPr/>
                    <a:lstStyle/>
                    <a:p>
                      <a:pPr fontAlgn="base"/>
                      <a:r>
                        <a:rPr lang="en-US" sz="1050">
                          <a:effectLst/>
                        </a:rPr>
                        <a:t>1</a:t>
                      </a:r>
                    </a:p>
                  </a:txBody>
                  <a:tcPr/>
                </a:tc>
                <a:extLst>
                  <a:ext uri="{0D108BD9-81ED-4DB2-BD59-A6C34878D82A}">
                    <a16:rowId xmlns:a16="http://schemas.microsoft.com/office/drawing/2014/main" val="1020494903"/>
                  </a:ext>
                </a:extLst>
              </a:tr>
              <a:tr h="276225">
                <a:tc>
                  <a:txBody>
                    <a:bodyPr/>
                    <a:lstStyle/>
                    <a:p>
                      <a:pPr fontAlgn="base"/>
                      <a:r>
                        <a:rPr lang="en-US" sz="1050">
                          <a:effectLst/>
                        </a:rPr>
                        <a:t>TL-D400S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702368161"/>
                  </a:ext>
                </a:extLst>
              </a:tr>
              <a:tr h="276225">
                <a:tc>
                  <a:txBody>
                    <a:bodyPr/>
                    <a:lstStyle/>
                    <a:p>
                      <a:pPr fontAlgn="base"/>
                      <a:r>
                        <a:rPr lang="en-US" sz="1050">
                          <a:effectLst/>
                        </a:rPr>
                        <a:t>TL-D800S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1900825201"/>
                  </a:ext>
                </a:extLst>
              </a:tr>
              <a:tr h="276225">
                <a:tc>
                  <a:txBody>
                    <a:bodyPr/>
                    <a:lstStyle/>
                    <a:p>
                      <a:pPr fontAlgn="base"/>
                      <a:r>
                        <a:rPr lang="en-US" sz="1050">
                          <a:effectLst/>
                        </a:rPr>
                        <a:t>TL-D1600S</a:t>
                      </a:r>
                      <a:r>
                        <a:rPr lang="en-US" altLang="zh-TW" sz="1050">
                          <a:effectLst/>
                        </a:rPr>
                        <a:t>​</a:t>
                      </a:r>
                      <a:endParaRPr lang="en-US" altLang="zh-TW">
                        <a:effectLst/>
                      </a:endParaRPr>
                    </a:p>
                  </a:txBody>
                  <a:tcPr/>
                </a:tc>
                <a:tc>
                  <a:txBody>
                    <a:bodyPr/>
                    <a:lstStyle/>
                    <a:p>
                      <a:pPr fontAlgn="base"/>
                      <a:r>
                        <a:rPr lang="en-US" sz="1050">
                          <a:effectLst/>
                        </a:rPr>
                        <a:t>2</a:t>
                      </a:r>
                      <a:endParaRPr lang="en-US" altLang="zh-CN" sz="1050">
                        <a:effectLst/>
                      </a:endParaRPr>
                    </a:p>
                  </a:txBody>
                  <a:tcPr/>
                </a:tc>
                <a:extLst>
                  <a:ext uri="{0D108BD9-81ED-4DB2-BD59-A6C34878D82A}">
                    <a16:rowId xmlns:a16="http://schemas.microsoft.com/office/drawing/2014/main" val="22666734"/>
                  </a:ext>
                </a:extLst>
              </a:tr>
              <a:tr h="276225">
                <a:tc>
                  <a:txBody>
                    <a:bodyPr/>
                    <a:lstStyle/>
                    <a:p>
                      <a:pPr fontAlgn="base"/>
                      <a:r>
                        <a:rPr lang="en-US" sz="1050">
                          <a:effectLst/>
                        </a:rPr>
                        <a:t>TL-R400S</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2229380829"/>
                  </a:ext>
                </a:extLst>
              </a:tr>
              <a:tr h="0">
                <a:tc>
                  <a:txBody>
                    <a:bodyPr/>
                    <a:lstStyle/>
                    <a:p>
                      <a:pPr fontAlgn="base"/>
                      <a:r>
                        <a:rPr lang="en-US" sz="1050">
                          <a:effectLst/>
                        </a:rPr>
                        <a:t>TL-R1200S-RP</a:t>
                      </a:r>
                      <a:r>
                        <a:rPr lang="en-US" altLang="zh-TW" sz="1050">
                          <a:effectLst/>
                        </a:rPr>
                        <a:t>​</a:t>
                      </a:r>
                      <a:endParaRPr lang="en-US" altLang="zh-TW">
                        <a:effectLst/>
                      </a:endParaRPr>
                    </a:p>
                  </a:txBody>
                  <a:tcPr/>
                </a:tc>
                <a:tc>
                  <a:txBody>
                    <a:bodyPr/>
                    <a:lstStyle/>
                    <a:p>
                      <a:pPr fontAlgn="base"/>
                      <a:r>
                        <a:rPr lang="en-US" sz="1050">
                          <a:effectLst/>
                        </a:rPr>
                        <a:t>2</a:t>
                      </a:r>
                    </a:p>
                  </a:txBody>
                  <a:tcPr/>
                </a:tc>
                <a:extLst>
                  <a:ext uri="{0D108BD9-81ED-4DB2-BD59-A6C34878D82A}">
                    <a16:rowId xmlns:a16="http://schemas.microsoft.com/office/drawing/2014/main" val="1077335896"/>
                  </a:ext>
                </a:extLst>
              </a:tr>
            </a:tbl>
          </a:graphicData>
        </a:graphic>
      </p:graphicFrame>
      <p:pic>
        <p:nvPicPr>
          <p:cNvPr id="38" name="图片 57">
            <a:extLst>
              <a:ext uri="{FF2B5EF4-FFF2-40B4-BE49-F238E27FC236}">
                <a16:creationId xmlns:a16="http://schemas.microsoft.com/office/drawing/2014/main" id="{C025A2C9-4CAF-1470-DC73-CDBFF00722F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76775"/>
          <a:stretch>
            <a:fillRect/>
          </a:stretch>
        </p:blipFill>
        <p:spPr>
          <a:xfrm rot="5400000">
            <a:off x="8602956" y="3072224"/>
            <a:ext cx="3038805" cy="457140"/>
          </a:xfrm>
          <a:prstGeom prst="rect">
            <a:avLst/>
          </a:prstGeom>
        </p:spPr>
      </p:pic>
      <p:sp>
        <p:nvSpPr>
          <p:cNvPr id="8" name="TextBox 7">
            <a:extLst>
              <a:ext uri="{FF2B5EF4-FFF2-40B4-BE49-F238E27FC236}">
                <a16:creationId xmlns:a16="http://schemas.microsoft.com/office/drawing/2014/main" id="{B86BE769-8F61-BB90-3F99-28A39CEF7076}"/>
              </a:ext>
            </a:extLst>
          </p:cNvPr>
          <p:cNvSpPr txBox="1"/>
          <p:nvPr/>
        </p:nvSpPr>
        <p:spPr>
          <a:xfrm>
            <a:off x="210544" y="6575126"/>
            <a:ext cx="10700530" cy="215444"/>
          </a:xfrm>
          <a:prstGeom prst="rect">
            <a:avLst/>
          </a:prstGeom>
          <a:noFill/>
        </p:spPr>
        <p:txBody>
          <a:bodyPr wrap="square">
            <a:spAutoFit/>
          </a:bodyPr>
          <a:lstStyle/>
          <a:p>
            <a:r>
              <a:rPr lang="en-TW" sz="800">
                <a:solidFill>
                  <a:schemeClr val="bg1"/>
                </a:solidFill>
              </a:rPr>
              <a:t>Note: These expansion units can only be used as an individual storage pool or volume on the NAS. Their storage pool or volume cannot be combined into the connected NAS. NAS applications cannot be installed on the them.</a:t>
            </a:r>
          </a:p>
        </p:txBody>
      </p:sp>
    </p:spTree>
    <p:extLst>
      <p:ext uri="{BB962C8B-B14F-4D97-AF65-F5344CB8AC3E}">
        <p14:creationId xmlns:p14="http://schemas.microsoft.com/office/powerpoint/2010/main" val="249523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614911" y="1723673"/>
            <a:ext cx="3668120" cy="2228027"/>
          </a:xfrm>
          <a:prstGeom prst="snip2DiagRect">
            <a:avLst>
              <a:gd name="adj1" fmla="val 0"/>
              <a:gd name="adj2" fmla="val 14918"/>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15993" y="1723673"/>
            <a:ext cx="1955048"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sz="1600" b="1">
                <a:solidFill>
                  <a:schemeClr val="bg1"/>
                </a:solidFill>
                <a:latin typeface="Arial"/>
                <a:ea typeface="微軟正黑體"/>
                <a:cs typeface="Arial"/>
                <a:sym typeface="Arial" panose="020B0604020202020204" pitchFamily="34" charset="0"/>
              </a:rPr>
              <a:t>10GbE NIC</a:t>
            </a:r>
            <a:endParaRPr lang="en-US" altLang="zh-TW" sz="1600" b="1">
              <a:solidFill>
                <a:schemeClr val="bg1"/>
              </a:solidFill>
              <a:latin typeface="Arial"/>
              <a:ea typeface="微軟正黑體"/>
              <a:cs typeface="Arial"/>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631259" y="4140636"/>
            <a:ext cx="3651772" cy="2076592"/>
          </a:xfrm>
          <a:prstGeom prst="snip2DiagRect">
            <a:avLst>
              <a:gd name="adj1" fmla="val 0"/>
              <a:gd name="adj2" fmla="val 12556"/>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4656981" y="4140636"/>
            <a:ext cx="3253740" cy="2246163"/>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2331147" y="3016863"/>
            <a:ext cx="1840656" cy="328231"/>
          </a:xfrm>
          <a:prstGeom prst="rect">
            <a:avLst/>
          </a:prstGeom>
          <a:noFill/>
        </p:spPr>
        <p:txBody>
          <a:bodyPr wrap="square" lIns="121920" tIns="60960" rIns="121920" bIns="60960" rtlCol="0" anchor="t">
            <a:spAutoFit/>
          </a:bodyPr>
          <a:lstStyle/>
          <a:p>
            <a:pPr algn="ctr"/>
            <a:r>
              <a:rPr lang="en-US" altLang="zh-TW" sz="1300">
                <a:solidFill>
                  <a:schemeClr val="bg1"/>
                </a:solidFill>
                <a:ea typeface="微軟正黑體"/>
                <a:sym typeface="Arial" panose="020B0604020202020204" pitchFamily="34" charset="0"/>
              </a:rPr>
              <a:t>QXG-10G1T</a:t>
            </a:r>
            <a:endParaRPr lang="zh-TW" altLang="en-US" sz="1300">
              <a:solidFill>
                <a:schemeClr val="bg1"/>
              </a:solidFill>
              <a:ea typeface="微軟正黑體"/>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6070285" y="4816733"/>
            <a:ext cx="1657153" cy="369252"/>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300" b="0">
                <a:solidFill>
                  <a:schemeClr val="bg1"/>
                </a:solidFill>
                <a:ea typeface="微軟正黑體"/>
                <a:sym typeface="Arial" panose="020B0604020202020204" pitchFamily="34" charset="0"/>
              </a:rPr>
              <a:t>QXG-5G1T-111C</a:t>
            </a:r>
            <a:endParaRPr lang="en-US" sz="1300" b="0">
              <a:solidFill>
                <a:schemeClr val="bg1"/>
              </a:solidFill>
              <a:ea typeface="微軟正黑體"/>
            </a:endParaRPr>
          </a:p>
        </p:txBody>
      </p:sp>
      <p:sp>
        <p:nvSpPr>
          <p:cNvPr id="45" name="TextBox 29">
            <a:extLst>
              <a:ext uri="{FF2B5EF4-FFF2-40B4-BE49-F238E27FC236}">
                <a16:creationId xmlns:a16="http://schemas.microsoft.com/office/drawing/2014/main" id="{C310ADD9-A473-6D44-A3A2-DE91256A9E26}"/>
              </a:ext>
            </a:extLst>
          </p:cNvPr>
          <p:cNvSpPr txBox="1"/>
          <p:nvPr/>
        </p:nvSpPr>
        <p:spPr>
          <a:xfrm>
            <a:off x="6065838" y="5098921"/>
            <a:ext cx="1657153" cy="369252"/>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300" b="0">
                <a:solidFill>
                  <a:schemeClr val="bg1"/>
                </a:solidFill>
                <a:ea typeface="微軟正黑體"/>
                <a:sym typeface="Arial" panose="020B0604020202020204" pitchFamily="34" charset="0"/>
              </a:rPr>
              <a:t>QXG-5G2T-111C</a:t>
            </a:r>
            <a:endParaRPr lang="en-US" sz="1300" b="0">
              <a:solidFill>
                <a:schemeClr val="bg1"/>
              </a:solidFill>
              <a:ea typeface="微軟正黑體"/>
            </a:endParaRPr>
          </a:p>
        </p:txBody>
      </p:sp>
      <p:sp>
        <p:nvSpPr>
          <p:cNvPr id="47" name="TextBox 29">
            <a:extLst>
              <a:ext uri="{FF2B5EF4-FFF2-40B4-BE49-F238E27FC236}">
                <a16:creationId xmlns:a16="http://schemas.microsoft.com/office/drawing/2014/main" id="{46A2F5E4-8623-B145-BF0A-DAA74F8BA667}"/>
              </a:ext>
            </a:extLst>
          </p:cNvPr>
          <p:cNvSpPr txBox="1"/>
          <p:nvPr/>
        </p:nvSpPr>
        <p:spPr>
          <a:xfrm>
            <a:off x="6069477" y="5381109"/>
            <a:ext cx="1657153" cy="369252"/>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300" b="0">
                <a:solidFill>
                  <a:schemeClr val="bg1"/>
                </a:solidFill>
                <a:ea typeface="微軟正黑體"/>
                <a:sym typeface="Arial" panose="020B0604020202020204" pitchFamily="34" charset="0"/>
              </a:rPr>
              <a:t>QXG-5G4T-111C</a:t>
            </a:r>
            <a:endParaRPr lang="en-US" sz="1300" b="0">
              <a:solidFill>
                <a:schemeClr val="bg1"/>
              </a:solidFill>
              <a:ea typeface="微軟正黑體"/>
            </a:endParaRP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04992" y="4852360"/>
            <a:ext cx="1526997" cy="1003225"/>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 name="TextBox 45">
            <a:extLst>
              <a:ext uri="{FF2B5EF4-FFF2-40B4-BE49-F238E27FC236}">
                <a16:creationId xmlns:a16="http://schemas.microsoft.com/office/drawing/2014/main" id="{01EF8245-0FB0-7347-9DF6-7A0BA9196594}"/>
              </a:ext>
            </a:extLst>
          </p:cNvPr>
          <p:cNvSpPr txBox="1"/>
          <p:nvPr/>
        </p:nvSpPr>
        <p:spPr>
          <a:xfrm>
            <a:off x="564105" y="3024759"/>
            <a:ext cx="1840656" cy="297454"/>
          </a:xfrm>
          <a:prstGeom prst="rect">
            <a:avLst/>
          </a:prstGeom>
          <a:noFill/>
        </p:spPr>
        <p:txBody>
          <a:bodyPr wrap="square" lIns="91440" tIns="45720" rIns="91440" bIns="45720" rtlCol="0" anchor="t">
            <a:spAutoFit/>
          </a:bodyPr>
          <a:lstStyle/>
          <a:p>
            <a:pPr algn="ctr"/>
            <a:r>
              <a:rPr lang="en-US" altLang="zh-TW" sz="1300">
                <a:solidFill>
                  <a:schemeClr val="bg1"/>
                </a:solidFill>
                <a:ea typeface="微軟正黑體"/>
                <a:sym typeface="Arial" panose="020B0604020202020204" pitchFamily="34" charset="0"/>
              </a:rPr>
              <a:t>QXG-10G2TB</a:t>
            </a:r>
            <a:endParaRPr lang="zh-TW" altLang="en-US" sz="1300">
              <a:solidFill>
                <a:schemeClr val="bg1"/>
              </a:solidFill>
              <a:ea typeface="微軟正黑體"/>
            </a:endParaRPr>
          </a:p>
        </p:txBody>
      </p:sp>
      <p:sp>
        <p:nvSpPr>
          <p:cNvPr id="55" name="TextBox 76">
            <a:extLst>
              <a:ext uri="{FF2B5EF4-FFF2-40B4-BE49-F238E27FC236}">
                <a16:creationId xmlns:a16="http://schemas.microsoft.com/office/drawing/2014/main" id="{E0F654A7-FA76-E648-BBFD-6F58934AF787}"/>
              </a:ext>
            </a:extLst>
          </p:cNvPr>
          <p:cNvSpPr txBox="1"/>
          <p:nvPr/>
        </p:nvSpPr>
        <p:spPr>
          <a:xfrm>
            <a:off x="2382657" y="4906254"/>
            <a:ext cx="1863579" cy="707694"/>
          </a:xfrm>
          <a:prstGeom prst="rect">
            <a:avLst/>
          </a:prstGeom>
          <a:noFill/>
        </p:spPr>
        <p:txBody>
          <a:bodyPr wrap="square" lIns="91440" tIns="45720" rIns="91440" bIns="45720" rtlCol="0" anchor="t">
            <a:spAutoFit/>
          </a:bodyPr>
          <a:lstStyle/>
          <a:p>
            <a:r>
              <a:rPr lang="en-US" altLang="zh-TW" sz="1300">
                <a:solidFill>
                  <a:schemeClr val="bg1"/>
                </a:solidFill>
                <a:ea typeface="微軟正黑體"/>
                <a:sym typeface="Arial" panose="020B0604020202020204" pitchFamily="34" charset="0"/>
              </a:rPr>
              <a:t>QXG-25G2SF-CX6</a:t>
            </a:r>
            <a:endParaRPr lang="en-US" altLang="zh-TW" sz="1300">
              <a:solidFill>
                <a:schemeClr val="bg1"/>
              </a:solidFill>
              <a:ea typeface="微軟正黑體"/>
            </a:endParaRPr>
          </a:p>
          <a:p>
            <a:r>
              <a:rPr lang="en-US" altLang="zh-TW" sz="1300">
                <a:solidFill>
                  <a:schemeClr val="bg1"/>
                </a:solidFill>
                <a:ea typeface="微軟正黑體"/>
                <a:sym typeface="Arial" panose="020B0604020202020204" pitchFamily="34" charset="0"/>
              </a:rPr>
              <a:t>(Support 25GbE SFP28, 10GbE SFP+)</a:t>
            </a:r>
            <a:endParaRPr lang="en-US" altLang="zh-TW" sz="1300">
              <a:solidFill>
                <a:schemeClr val="bg1"/>
              </a:solidFill>
              <a:ea typeface="微軟正黑體"/>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31263" y="4140637"/>
            <a:ext cx="2045229"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sz="1600" b="1">
                <a:solidFill>
                  <a:schemeClr val="bg1"/>
                </a:solidFill>
                <a:latin typeface="Arial"/>
                <a:ea typeface="微軟正黑體"/>
                <a:cs typeface="Arial"/>
                <a:sym typeface="Arial" panose="020B0604020202020204" pitchFamily="34" charset="0"/>
              </a:rPr>
              <a:t>25GbE NIC</a:t>
            </a:r>
            <a:endParaRPr lang="en-US" altLang="zh-CN" sz="1600" b="1">
              <a:solidFill>
                <a:schemeClr val="bg1"/>
              </a:solidFill>
              <a:latin typeface="Arial"/>
              <a:ea typeface="微軟正黑體"/>
              <a:cs typeface="Arial"/>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4656980" y="4140637"/>
            <a:ext cx="1689827"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79730" indent="-379730"/>
            <a:r>
              <a:rPr lang="en-US" altLang="zh-TW" sz="1600" b="1">
                <a:solidFill>
                  <a:schemeClr val="bg1"/>
                </a:solidFill>
                <a:latin typeface="Arial"/>
                <a:ea typeface="微軟正黑體"/>
                <a:cs typeface="Arial"/>
                <a:sym typeface="Arial" panose="020B0604020202020204" pitchFamily="34" charset="0"/>
              </a:rPr>
              <a:t>5GbE NIC</a:t>
            </a:r>
            <a:endParaRPr lang="zh-TW" altLang="en-US" sz="1600">
              <a:solidFill>
                <a:schemeClr val="bg1"/>
              </a:solidFill>
              <a:latin typeface="Arial"/>
              <a:ea typeface="微軟正黑體"/>
              <a:cs typeface="Arial"/>
            </a:endParaRPr>
          </a:p>
        </p:txBody>
      </p:sp>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4467" y="4423447"/>
            <a:ext cx="1558191" cy="1353893"/>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09195" y="2106998"/>
            <a:ext cx="1279332" cy="1111597"/>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5587" y="2088472"/>
            <a:ext cx="1334051" cy="1159141"/>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標題 17">
            <a:extLst>
              <a:ext uri="{FF2B5EF4-FFF2-40B4-BE49-F238E27FC236}">
                <a16:creationId xmlns:a16="http://schemas.microsoft.com/office/drawing/2014/main" id="{AF4132F5-16D9-4BDC-B324-45FF931CFD64}"/>
              </a:ext>
            </a:extLst>
          </p:cNvPr>
          <p:cNvSpPr>
            <a:spLocks noGrp="1"/>
          </p:cNvSpPr>
          <p:nvPr>
            <p:ph type="title" idx="4294967295"/>
          </p:nvPr>
        </p:nvSpPr>
        <p:spPr>
          <a:xfrm>
            <a:off x="9543" y="125072"/>
            <a:ext cx="12110866" cy="1292225"/>
          </a:xfrm>
        </p:spPr>
        <p:txBody>
          <a:bodyPr vert="horz" lIns="91440" tIns="45720" rIns="91440" bIns="45720" rtlCol="0" anchor="ctr">
            <a:noAutofit/>
          </a:bodyPr>
          <a:lstStyle/>
          <a:p>
            <a:pPr algn="ctr"/>
            <a:r>
              <a:rPr lang="en-US" altLang="zh-TW" sz="3500" b="1">
                <a:solidFill>
                  <a:srgbClr val="D1DDE7"/>
                </a:solidFill>
                <a:latin typeface="Arial" panose="020B0604020202020204" pitchFamily="34" charset="0"/>
                <a:cs typeface="Arial" panose="020B0604020202020204" pitchFamily="34" charset="0"/>
                <a:sym typeface="Arial" panose="020B0604020202020204" pitchFamily="34" charset="0"/>
              </a:rPr>
              <a:t>QNAP 16/32Gb </a:t>
            </a:r>
            <a:r>
              <a:rPr lang="en-US" altLang="zh-TW" sz="3500" b="1" err="1">
                <a:solidFill>
                  <a:srgbClr val="D1DDE7"/>
                </a:solidFill>
                <a:latin typeface="Arial" panose="020B0604020202020204" pitchFamily="34" charset="0"/>
                <a:cs typeface="Arial" panose="020B0604020202020204" pitchFamily="34" charset="0"/>
                <a:sym typeface="Arial" panose="020B0604020202020204" pitchFamily="34" charset="0"/>
              </a:rPr>
              <a:t>Fibre</a:t>
            </a:r>
            <a:r>
              <a:rPr lang="en-US" altLang="zh-TW" sz="3500" b="1">
                <a:solidFill>
                  <a:srgbClr val="D1DDE7"/>
                </a:solidFill>
                <a:latin typeface="Arial" panose="020B0604020202020204" pitchFamily="34" charset="0"/>
                <a:cs typeface="Arial" panose="020B0604020202020204" pitchFamily="34" charset="0"/>
                <a:sym typeface="Arial" panose="020B0604020202020204" pitchFamily="34" charset="0"/>
              </a:rPr>
              <a:t> Channel cards for a reliable, scalable and budget-friendly FC SAN storage solution</a:t>
            </a:r>
            <a:endParaRPr lang="zh-TW" altLang="en-US" sz="3500" b="1">
              <a:solidFill>
                <a:srgbClr val="D1DDE7"/>
              </a:solidFill>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FC0E2443-09D4-4170-A04A-308F7F78EC3B}"/>
              </a:ext>
            </a:extLst>
          </p:cNvPr>
          <p:cNvSpPr txBox="1"/>
          <p:nvPr/>
        </p:nvSpPr>
        <p:spPr>
          <a:xfrm>
            <a:off x="8316095" y="4988465"/>
            <a:ext cx="3276069" cy="538609"/>
          </a:xfrm>
          <a:prstGeom prst="rect">
            <a:avLst/>
          </a:prstGeom>
          <a:noFill/>
        </p:spPr>
        <p:txBody>
          <a:bodyPr wrap="square" lIns="91440" tIns="45720" rIns="91440" bIns="45720" rtlCol="0" anchor="t">
            <a:spAutoFit/>
          </a:bodyPr>
          <a:lstStyle/>
          <a:p>
            <a:r>
              <a:rPr lang="en-US" altLang="zh-TW" sz="1600">
                <a:solidFill>
                  <a:schemeClr val="bg1"/>
                </a:solidFill>
                <a:latin typeface="+mj-lt"/>
                <a:ea typeface="微軟正黑體"/>
                <a:cs typeface="+mn-ea"/>
                <a:sym typeface="Arial" panose="020B0604020202020204" pitchFamily="34" charset="0"/>
              </a:rPr>
              <a:t>For more, please check :</a:t>
            </a:r>
            <a:endParaRPr lang="en-US" altLang="zh-TW" sz="1600">
              <a:solidFill>
                <a:schemeClr val="bg1"/>
              </a:solidFill>
              <a:latin typeface="+mj-lt"/>
              <a:ea typeface="微軟正黑體"/>
              <a:cs typeface="+mn-ea"/>
            </a:endParaRPr>
          </a:p>
          <a:p>
            <a:r>
              <a:rPr lang="en-US" altLang="zh-TW" sz="1300">
                <a:solidFill>
                  <a:schemeClr val="bg1"/>
                </a:solidFill>
                <a:latin typeface="+mj-lt"/>
                <a:ea typeface="微軟正黑體"/>
                <a:cs typeface="+mn-ea"/>
                <a:sym typeface="Arial" panose="020B0604020202020204" pitchFamily="34" charset="0"/>
              </a:rPr>
              <a:t>https://www.qnap.com/go/compatibility/</a:t>
            </a:r>
            <a:endParaRPr lang="zh-TW" altLang="en-US" sz="1300">
              <a:solidFill>
                <a:schemeClr val="bg1"/>
              </a:solidFill>
              <a:latin typeface="+mj-lt"/>
              <a:ea typeface="微軟正黑體"/>
              <a:cs typeface="+mn-ea"/>
            </a:endParaRPr>
          </a:p>
        </p:txBody>
      </p:sp>
      <p:pic>
        <p:nvPicPr>
          <p:cNvPr id="36" name="圖片 35">
            <a:extLst>
              <a:ext uri="{FF2B5EF4-FFF2-40B4-BE49-F238E27FC236}">
                <a16:creationId xmlns:a16="http://schemas.microsoft.com/office/drawing/2014/main" id="{4459B220-DFD4-4B25-AD93-6ABA936AAB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27417" y="1722576"/>
            <a:ext cx="2291833" cy="1954235"/>
          </a:xfrm>
          <a:prstGeom prst="rect">
            <a:avLst/>
          </a:prstGeom>
          <a:effectLst>
            <a:reflection blurRad="6350" stA="52000" endA="300" endPos="35000" dir="5400000" sy="-100000" algn="bl" rotWithShape="0"/>
          </a:effectLst>
        </p:spPr>
      </p:pic>
      <p:sp>
        <p:nvSpPr>
          <p:cNvPr id="2" name="矩形 1"/>
          <p:cNvSpPr/>
          <p:nvPr/>
        </p:nvSpPr>
        <p:spPr>
          <a:xfrm>
            <a:off x="7908972" y="1984099"/>
            <a:ext cx="3930932" cy="777136"/>
          </a:xfrm>
          <a:prstGeom prst="rect">
            <a:avLst/>
          </a:prstGeom>
        </p:spPr>
        <p:txBody>
          <a:bodyPr wrap="square" lIns="91440" tIns="45720" rIns="91440" bIns="45720" anchor="t">
            <a:spAutoFit/>
          </a:bodyPr>
          <a:lstStyle/>
          <a:p>
            <a:pPr defTabSz="2167304"/>
            <a:r>
              <a:rPr lang="en-US" altLang="zh-CN" sz="2000" b="1">
                <a:solidFill>
                  <a:schemeClr val="bg1"/>
                </a:solidFill>
                <a:latin typeface="+mj-lt"/>
                <a:ea typeface="黑体"/>
                <a:cs typeface="+mn-ea"/>
                <a:sym typeface="+mn-lt"/>
              </a:rPr>
              <a:t>QXP-16G2FC : </a:t>
            </a:r>
            <a:r>
              <a:rPr lang="en-US" altLang="zh-CN" sz="1450">
                <a:solidFill>
                  <a:schemeClr val="bg1"/>
                </a:solidFill>
                <a:latin typeface="+mj-lt"/>
                <a:ea typeface="Microsoft JhengHei"/>
                <a:cs typeface="+mn-ea"/>
                <a:sym typeface="+mn-lt"/>
              </a:rPr>
              <a:t>Dual</a:t>
            </a:r>
            <a:r>
              <a:rPr lang="zh-TW" altLang="en-US" sz="1450">
                <a:solidFill>
                  <a:schemeClr val="bg1"/>
                </a:solidFill>
                <a:latin typeface="+mj-lt"/>
                <a:ea typeface="Microsoft JhengHei"/>
                <a:cs typeface="+mn-ea"/>
                <a:sym typeface="+mn-lt"/>
              </a:rPr>
              <a:t> </a:t>
            </a:r>
            <a:r>
              <a:rPr lang="en-US" altLang="zh-TW" sz="1450">
                <a:solidFill>
                  <a:schemeClr val="bg1"/>
                </a:solidFill>
                <a:latin typeface="+mj-lt"/>
                <a:ea typeface="Microsoft JhengHei"/>
                <a:cs typeface="+mn-ea"/>
                <a:sym typeface="+mn-lt"/>
              </a:rPr>
              <a:t>ports </a:t>
            </a:r>
            <a:r>
              <a:rPr lang="en-US" altLang="zh-CN" sz="1450">
                <a:solidFill>
                  <a:schemeClr val="bg1"/>
                </a:solidFill>
                <a:latin typeface="+mj-lt"/>
                <a:ea typeface="黑体"/>
                <a:cs typeface="+mn-ea"/>
                <a:sym typeface="+mn-lt"/>
              </a:rPr>
              <a:t>16Gbps</a:t>
            </a:r>
            <a:endParaRPr lang="en-US" altLang="zh-CN" sz="2450" b="1">
              <a:solidFill>
                <a:schemeClr val="bg1"/>
              </a:solidFill>
              <a:latin typeface="+mj-lt"/>
              <a:ea typeface="黑体"/>
              <a:cs typeface="+mn-ea"/>
            </a:endParaRPr>
          </a:p>
          <a:p>
            <a:pPr defTabSz="2167304"/>
            <a:r>
              <a:rPr lang="en-US" altLang="zh-CN" sz="2000" b="1">
                <a:solidFill>
                  <a:schemeClr val="bg1"/>
                </a:solidFill>
                <a:latin typeface="+mj-lt"/>
                <a:ea typeface="黑体"/>
                <a:cs typeface="+mn-ea"/>
                <a:sym typeface="+mn-lt"/>
              </a:rPr>
              <a:t>QXP-32G2FC : </a:t>
            </a:r>
            <a:r>
              <a:rPr lang="en-US" altLang="zh-CN" sz="1450">
                <a:solidFill>
                  <a:schemeClr val="bg1"/>
                </a:solidFill>
                <a:latin typeface="+mj-lt"/>
                <a:ea typeface="Microsoft JhengHei"/>
                <a:cs typeface="+mn-ea"/>
                <a:sym typeface="+mn-lt"/>
              </a:rPr>
              <a:t>Dual ports</a:t>
            </a:r>
            <a:r>
              <a:rPr lang="zh-TW" altLang="en-US" sz="1450">
                <a:solidFill>
                  <a:schemeClr val="bg1"/>
                </a:solidFill>
                <a:latin typeface="+mj-lt"/>
                <a:ea typeface="Microsoft JhengHei"/>
                <a:cs typeface="+mn-ea"/>
                <a:sym typeface="+mn-lt"/>
              </a:rPr>
              <a:t> </a:t>
            </a:r>
            <a:r>
              <a:rPr lang="en-US" altLang="zh-TW" sz="1450">
                <a:solidFill>
                  <a:schemeClr val="bg1"/>
                </a:solidFill>
                <a:latin typeface="+mj-lt"/>
                <a:ea typeface="Microsoft JhengHei"/>
                <a:cs typeface="+mn-ea"/>
                <a:sym typeface="+mn-lt"/>
              </a:rPr>
              <a:t>32</a:t>
            </a:r>
            <a:r>
              <a:rPr lang="en-US" altLang="zh-CN" sz="1450">
                <a:solidFill>
                  <a:schemeClr val="bg1"/>
                </a:solidFill>
                <a:latin typeface="+mj-lt"/>
                <a:ea typeface="Microsoft JhengHei"/>
                <a:cs typeface="+mn-ea"/>
                <a:sym typeface="+mn-lt"/>
              </a:rPr>
              <a:t>Gbps</a:t>
            </a:r>
            <a:r>
              <a:rPr lang="en-US" altLang="zh-CN" sz="2450">
                <a:solidFill>
                  <a:schemeClr val="bg1"/>
                </a:solidFill>
                <a:latin typeface="+mj-lt"/>
                <a:ea typeface="黑体"/>
                <a:cs typeface="+mn-ea"/>
                <a:sym typeface="+mn-lt"/>
              </a:rPr>
              <a:t> </a:t>
            </a:r>
            <a:endParaRPr lang="en-US" altLang="zh-CN" sz="2450">
              <a:solidFill>
                <a:schemeClr val="bg1"/>
              </a:solidFill>
              <a:latin typeface="+mj-lt"/>
              <a:ea typeface="黑体"/>
              <a:cs typeface="+mn-ea"/>
            </a:endParaRPr>
          </a:p>
        </p:txBody>
      </p:sp>
      <p:sp>
        <p:nvSpPr>
          <p:cNvPr id="3" name="矩形 2"/>
          <p:cNvSpPr/>
          <p:nvPr/>
        </p:nvSpPr>
        <p:spPr>
          <a:xfrm>
            <a:off x="7908971" y="2840586"/>
            <a:ext cx="3491188" cy="315471"/>
          </a:xfrm>
          <a:prstGeom prst="rect">
            <a:avLst/>
          </a:prstGeom>
        </p:spPr>
        <p:txBody>
          <a:bodyPr wrap="square" lIns="91440" tIns="45720" rIns="91440" bIns="45720" anchor="t">
            <a:spAutoFit/>
          </a:bodyPr>
          <a:lstStyle/>
          <a:p>
            <a:pPr defTabSz="2167304"/>
            <a:r>
              <a:rPr lang="zh-CN" altLang="en-US" sz="1450">
                <a:solidFill>
                  <a:schemeClr val="bg1"/>
                </a:solidFill>
                <a:latin typeface="+mj-lt"/>
                <a:ea typeface="Microsoft JhengHei"/>
                <a:cs typeface="+mn-ea"/>
                <a:sym typeface="+mn-lt"/>
              </a:rPr>
              <a:t> </a:t>
            </a:r>
            <a:r>
              <a:rPr lang="en-US" altLang="zh-CN" sz="1450">
                <a:solidFill>
                  <a:schemeClr val="bg1"/>
                </a:solidFill>
                <a:latin typeface="+mj-lt"/>
                <a:ea typeface="Microsoft JhengHei"/>
                <a:cs typeface="+mn-ea"/>
                <a:sym typeface="+mn-lt"/>
              </a:rPr>
              <a:t>(FC HBA​ with 16/32Gb FC transceivers)</a:t>
            </a:r>
            <a:endParaRPr lang="zh-CN" altLang="en-US" sz="1450">
              <a:solidFill>
                <a:schemeClr val="bg1"/>
              </a:solidFill>
              <a:latin typeface="+mj-lt"/>
              <a:ea typeface="Microsoft JhengHei"/>
              <a:cs typeface="+mn-ea"/>
            </a:endParaRPr>
          </a:p>
        </p:txBody>
      </p:sp>
      <p:sp>
        <p:nvSpPr>
          <p:cNvPr id="6" name="文字方塊 5">
            <a:extLst>
              <a:ext uri="{FF2B5EF4-FFF2-40B4-BE49-F238E27FC236}">
                <a16:creationId xmlns:a16="http://schemas.microsoft.com/office/drawing/2014/main" id="{71E3AD80-3CBF-E8D1-0750-EC1BC856C31D}"/>
              </a:ext>
            </a:extLst>
          </p:cNvPr>
          <p:cNvSpPr txBox="1"/>
          <p:nvPr/>
        </p:nvSpPr>
        <p:spPr>
          <a:xfrm>
            <a:off x="4907679" y="5941081"/>
            <a:ext cx="1157297" cy="340519"/>
          </a:xfrm>
          <a:prstGeom prst="roundRect">
            <a:avLst/>
          </a:prstGeom>
          <a:solidFill>
            <a:srgbClr val="331AE6">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40259884-0706-C573-605D-3CC74D368D57}"/>
              </a:ext>
            </a:extLst>
          </p:cNvPr>
          <p:cNvSpPr txBox="1"/>
          <p:nvPr/>
        </p:nvSpPr>
        <p:spPr>
          <a:xfrm>
            <a:off x="1072517" y="3482445"/>
            <a:ext cx="726279" cy="306467"/>
          </a:xfrm>
          <a:prstGeom prst="roundRect">
            <a:avLst/>
          </a:prstGeom>
          <a:solidFill>
            <a:srgbClr val="331AE6">
              <a:alpha val="85000"/>
            </a:srgbClr>
          </a:solidFill>
        </p:spPr>
        <p:txBody>
          <a:bodyPr wrap="none" lIns="91440" tIns="45720" rIns="91440" bIns="45720" rtlCol="0" anchor="t">
            <a:spAutoFit/>
          </a:bodyPr>
          <a:lstStyle/>
          <a:p>
            <a:pPr algn="ctr"/>
            <a:r>
              <a:rPr kumimoji="1" lang="en-US" altLang="zh-TW" sz="1200" b="1">
                <a:solidFill>
                  <a:schemeClr val="bg1"/>
                </a:solidFill>
                <a:ea typeface="微軟正黑體"/>
                <a:sym typeface="Arial" panose="020B0604020202020204" pitchFamily="34" charset="0"/>
              </a:rPr>
              <a:t>2 x RJ45</a:t>
            </a:r>
            <a:endParaRPr lang="zh-TW" altLang="en-US" sz="1200" b="1">
              <a:solidFill>
                <a:schemeClr val="bg1"/>
              </a:solidFill>
              <a:ea typeface="微軟正黑體"/>
            </a:endParaRPr>
          </a:p>
        </p:txBody>
      </p:sp>
      <p:sp>
        <p:nvSpPr>
          <p:cNvPr id="8" name="文字方塊 7">
            <a:extLst>
              <a:ext uri="{FF2B5EF4-FFF2-40B4-BE49-F238E27FC236}">
                <a16:creationId xmlns:a16="http://schemas.microsoft.com/office/drawing/2014/main" id="{73AE5477-22FB-9E98-D7AC-6C93346126F7}"/>
              </a:ext>
            </a:extLst>
          </p:cNvPr>
          <p:cNvSpPr txBox="1"/>
          <p:nvPr/>
        </p:nvSpPr>
        <p:spPr>
          <a:xfrm>
            <a:off x="2848200" y="3474548"/>
            <a:ext cx="726279" cy="306467"/>
          </a:xfrm>
          <a:prstGeom prst="roundRect">
            <a:avLst/>
          </a:prstGeom>
          <a:solidFill>
            <a:srgbClr val="331AE6">
              <a:alpha val="85000"/>
            </a:srgbClr>
          </a:solidFill>
        </p:spPr>
        <p:txBody>
          <a:bodyPr wrap="none" lIns="91440" tIns="45720" rIns="91440" bIns="45720" rtlCol="0" anchor="t">
            <a:spAutoFit/>
          </a:bodyPr>
          <a:lstStyle/>
          <a:p>
            <a:pPr algn="ctr"/>
            <a:r>
              <a:rPr kumimoji="1" lang="en-US" altLang="zh-TW" sz="1200" b="1">
                <a:solidFill>
                  <a:schemeClr val="bg1"/>
                </a:solidFill>
                <a:ea typeface="微軟正黑體"/>
                <a:sym typeface="Arial" panose="020B0604020202020204" pitchFamily="34" charset="0"/>
              </a:rPr>
              <a:t>1 x RJ45</a:t>
            </a:r>
            <a:endParaRPr lang="zh-TW" altLang="en-US" sz="1200" b="1">
              <a:solidFill>
                <a:schemeClr val="bg1"/>
              </a:solidFill>
              <a:ea typeface="微軟正黑體"/>
            </a:endParaRPr>
          </a:p>
        </p:txBody>
      </p:sp>
      <p:sp>
        <p:nvSpPr>
          <p:cNvPr id="9" name="文字方塊 8">
            <a:extLst>
              <a:ext uri="{FF2B5EF4-FFF2-40B4-BE49-F238E27FC236}">
                <a16:creationId xmlns:a16="http://schemas.microsoft.com/office/drawing/2014/main" id="{B7A2A7D3-FF7E-F9A8-2E9C-D68CEC3F2163}"/>
              </a:ext>
            </a:extLst>
          </p:cNvPr>
          <p:cNvSpPr txBox="1"/>
          <p:nvPr/>
        </p:nvSpPr>
        <p:spPr>
          <a:xfrm rot="10800000" flipV="1">
            <a:off x="785055" y="5796083"/>
            <a:ext cx="1600547" cy="306467"/>
          </a:xfrm>
          <a:prstGeom prst="roundRect">
            <a:avLst/>
          </a:prstGeom>
          <a:solidFill>
            <a:srgbClr val="331AE6">
              <a:alpha val="85000"/>
            </a:srgbClr>
          </a:solidFill>
        </p:spPr>
        <p:txBody>
          <a:bodyPr wrap="square" lIns="91440" tIns="45720" rIns="91440" bIns="45720" rtlCol="0" anchor="t">
            <a:spAutoFit/>
          </a:bodyPr>
          <a:lstStyle/>
          <a:p>
            <a:pPr algn="ctr"/>
            <a:r>
              <a:rPr kumimoji="1" lang="en-US" altLang="zh-TW" sz="1200" b="1">
                <a:solidFill>
                  <a:schemeClr val="bg1"/>
                </a:solidFill>
                <a:ea typeface="微軟正黑體"/>
                <a:sym typeface="Arial" panose="020B0604020202020204" pitchFamily="34" charset="0"/>
              </a:rPr>
              <a:t>2 x SFP28 25Gb/s</a:t>
            </a:r>
            <a:endParaRPr kumimoji="1" lang="zh-TW" altLang="en-US" sz="1200" b="1">
              <a:solidFill>
                <a:schemeClr val="bg1"/>
              </a:solidFill>
              <a:ea typeface="微軟正黑體"/>
              <a:sym typeface="Arial" panose="020B0604020202020204" pitchFamily="34" charset="0"/>
            </a:endParaRPr>
          </a:p>
        </p:txBody>
      </p:sp>
    </p:spTree>
    <p:extLst>
      <p:ext uri="{BB962C8B-B14F-4D97-AF65-F5344CB8AC3E}">
        <p14:creationId xmlns:p14="http://schemas.microsoft.com/office/powerpoint/2010/main" val="102555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973238" y="2134304"/>
            <a:ext cx="5273561" cy="2451312"/>
          </a:xfrm>
          <a:prstGeom prst="rect">
            <a:avLst/>
          </a:prstGeom>
          <a:noFill/>
        </p:spPr>
        <p:txBody>
          <a:bodyPr wrap="square" lIns="91440" tIns="45720" rIns="91440" bIns="45720" anchor="t">
            <a:spAutoFit/>
          </a:bodyPr>
          <a:lstStyle/>
          <a:p>
            <a:pPr>
              <a:lnSpc>
                <a:spcPct val="130000"/>
              </a:lnSpc>
              <a:defRPr/>
            </a:pPr>
            <a:r>
              <a:rPr lang="en" altLang="zh-TW" sz="2000">
                <a:solidFill>
                  <a:schemeClr val="bg1"/>
                </a:solidFill>
                <a:ea typeface="微軟正黑體"/>
                <a:cs typeface="+mn-ea"/>
                <a:sym typeface="+mn-lt"/>
              </a:rPr>
              <a:t>TS-855X</a:t>
            </a:r>
            <a:r>
              <a:rPr lang="zh-TW" altLang="en-US" sz="2000">
                <a:solidFill>
                  <a:schemeClr val="bg1"/>
                </a:solidFill>
                <a:ea typeface="微軟正黑體"/>
                <a:cs typeface="+mn-ea"/>
                <a:sym typeface="+mn-lt"/>
              </a:rPr>
              <a:t> </a:t>
            </a:r>
            <a:r>
              <a:rPr lang="en-US" altLang="zh-TW" sz="2000">
                <a:solidFill>
                  <a:schemeClr val="bg1"/>
                </a:solidFill>
                <a:ea typeface="微軟正黑體"/>
                <a:cs typeface="+mn-ea"/>
                <a:sym typeface="+mn-lt"/>
              </a:rPr>
              <a:t>is backed by a 3-year warranty at no additional cost. </a:t>
            </a:r>
          </a:p>
          <a:p>
            <a:pPr>
              <a:lnSpc>
                <a:spcPct val="130000"/>
              </a:lnSpc>
              <a:defRPr/>
            </a:pPr>
            <a:r>
              <a:rPr lang="en-US" altLang="zh-TW" sz="2000">
                <a:solidFill>
                  <a:schemeClr val="bg1"/>
                </a:solidFill>
                <a:ea typeface="微軟正黑體"/>
                <a:cs typeface="+mn-ea"/>
                <a:sym typeface="+mn-lt"/>
              </a:rPr>
              <a:t>You can also purchase a warranty extension that extends your warranty coverage up to 5 years total (2-year extended warranty P/N: EXTW-BROWN-2Y).</a:t>
            </a:r>
            <a:endParaRPr lang="en-US" altLang="zh-TW" sz="2000">
              <a:solidFill>
                <a:schemeClr val="bg1"/>
              </a:solidFill>
              <a:ea typeface="微軟正黑體"/>
              <a:cs typeface="+mn-ea"/>
            </a:endParaRPr>
          </a:p>
        </p:txBody>
      </p:sp>
      <p:sp>
        <p:nvSpPr>
          <p:cNvPr id="2" name="文字方塊 1">
            <a:extLst>
              <a:ext uri="{FF2B5EF4-FFF2-40B4-BE49-F238E27FC236}">
                <a16:creationId xmlns:a16="http://schemas.microsoft.com/office/drawing/2014/main" id="{9B2E6210-DE95-507D-84C3-EFA2623E52D4}"/>
              </a:ext>
            </a:extLst>
          </p:cNvPr>
          <p:cNvSpPr txBox="1"/>
          <p:nvPr/>
        </p:nvSpPr>
        <p:spPr>
          <a:xfrm>
            <a:off x="973238" y="4744758"/>
            <a:ext cx="5191149" cy="1052596"/>
          </a:xfrm>
          <a:prstGeom prst="rect">
            <a:avLst/>
          </a:prstGeom>
          <a:noFill/>
        </p:spPr>
        <p:txBody>
          <a:bodyPr wrap="square" lIns="91440" tIns="45720" rIns="91440" bIns="45720" anchor="t">
            <a:spAutoFit/>
          </a:bodyPr>
          <a:lstStyle/>
          <a:p>
            <a:pPr>
              <a:lnSpc>
                <a:spcPct val="130000"/>
              </a:lnSpc>
              <a:defRPr/>
            </a:pPr>
            <a:r>
              <a:rPr lang="en" altLang="zh-TW" sz="1600">
                <a:solidFill>
                  <a:srgbClr val="FFFF00"/>
                </a:solidFill>
                <a:ea typeface="微軟正黑體"/>
              </a:rPr>
              <a:t>SKU：</a:t>
            </a:r>
            <a:r>
              <a:rPr lang="en" altLang="zh-TW" sz="1600" b="1">
                <a:solidFill>
                  <a:srgbClr val="FFFF00"/>
                </a:solidFill>
                <a:ea typeface="微軟正黑體"/>
              </a:rPr>
              <a:t>TS-855X</a:t>
            </a:r>
          </a:p>
          <a:p>
            <a:pPr>
              <a:lnSpc>
                <a:spcPct val="130000"/>
              </a:lnSpc>
              <a:defRPr/>
            </a:pPr>
            <a:r>
              <a:rPr lang="en-US" sz="1600">
                <a:solidFill>
                  <a:srgbClr val="FFFF00"/>
                </a:solidFill>
                <a:ea typeface="微軟正黑體"/>
              </a:rPr>
              <a:t>Intel Atom® C5125 8-core CPU 2.8 GHz, </a:t>
            </a:r>
            <a:r>
              <a:rPr lang="en" sz="1600">
                <a:solidFill>
                  <a:srgbClr val="FFFF00"/>
                </a:solidFill>
                <a:ea typeface="微軟正黑體"/>
              </a:rPr>
              <a:t>, 8 GB DDR4 (1 x 8 GB) </a:t>
            </a:r>
            <a:endParaRPr lang="en-US" altLang="zh-TW" sz="1600">
              <a:solidFill>
                <a:srgbClr val="FFFF00"/>
              </a:solidFill>
              <a:ea typeface="微軟正黑體"/>
              <a:cs typeface="Arial"/>
            </a:endParaRPr>
          </a:p>
        </p:txBody>
      </p:sp>
      <p:grpSp>
        <p:nvGrpSpPr>
          <p:cNvPr id="3" name="群組 2">
            <a:extLst>
              <a:ext uri="{FF2B5EF4-FFF2-40B4-BE49-F238E27FC236}">
                <a16:creationId xmlns:a16="http://schemas.microsoft.com/office/drawing/2014/main" id="{7D672E35-3ED7-AB45-F81E-C4E6DE6C36A1}"/>
              </a:ext>
            </a:extLst>
          </p:cNvPr>
          <p:cNvGrpSpPr>
            <a:grpSpLocks noChangeAspect="1"/>
          </p:cNvGrpSpPr>
          <p:nvPr/>
        </p:nvGrpSpPr>
        <p:grpSpPr>
          <a:xfrm>
            <a:off x="6436094" y="2039505"/>
            <a:ext cx="4603617" cy="4199791"/>
            <a:chOff x="1654630" y="1550126"/>
            <a:chExt cx="2233748" cy="2037805"/>
          </a:xfrm>
          <a:effectLst>
            <a:outerShdw blurRad="431800" dist="368300" dir="5760000" sx="106000" sy="106000" algn="ctr" rotWithShape="0">
              <a:srgbClr val="000000">
                <a:alpha val="34000"/>
              </a:srgbClr>
            </a:outerShdw>
          </a:effectLst>
        </p:grpSpPr>
        <p:sp>
          <p:nvSpPr>
            <p:cNvPr id="4" name="矩形 3">
              <a:extLst>
                <a:ext uri="{FF2B5EF4-FFF2-40B4-BE49-F238E27FC236}">
                  <a16:creationId xmlns:a16="http://schemas.microsoft.com/office/drawing/2014/main" id="{356E3034-20FD-37ED-00AE-7F8798D9221F}"/>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cs typeface="+mn-ea"/>
                <a:sym typeface="+mn-lt"/>
              </a:endParaRPr>
            </a:p>
          </p:txBody>
        </p:sp>
        <p:pic>
          <p:nvPicPr>
            <p:cNvPr id="5" name="圖形 12">
              <a:extLst>
                <a:ext uri="{FF2B5EF4-FFF2-40B4-BE49-F238E27FC236}">
                  <a16:creationId xmlns:a16="http://schemas.microsoft.com/office/drawing/2014/main" id="{C88D3035-01BB-7053-373F-5337F1DB6B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843" y="1596124"/>
              <a:ext cx="2038686" cy="1832876"/>
            </a:xfrm>
            <a:prstGeom prst="rect">
              <a:avLst/>
            </a:prstGeom>
          </p:spPr>
        </p:pic>
      </p:grpSp>
      <p:sp>
        <p:nvSpPr>
          <p:cNvPr id="6" name="標題 5">
            <a:extLst>
              <a:ext uri="{FF2B5EF4-FFF2-40B4-BE49-F238E27FC236}">
                <a16:creationId xmlns:a16="http://schemas.microsoft.com/office/drawing/2014/main" id="{F377BCA9-A3B7-44DA-8D52-33828A683C10}"/>
              </a:ext>
            </a:extLst>
          </p:cNvPr>
          <p:cNvSpPr>
            <a:spLocks noGrp="1"/>
          </p:cNvSpPr>
          <p:nvPr>
            <p:ph type="title" idx="4294967295"/>
          </p:nvPr>
        </p:nvSpPr>
        <p:spPr>
          <a:xfrm>
            <a:off x="486569" y="148567"/>
            <a:ext cx="11218862" cy="1292225"/>
          </a:xfrm>
        </p:spPr>
        <p:txBody>
          <a:bodyPr>
            <a:normAutofit fontScale="90000"/>
          </a:bodyPr>
          <a:lstStyle/>
          <a:p>
            <a:pPr algn="ctr"/>
            <a:r>
              <a:rPr lang="en-US" altLang="zh-TW" b="1">
                <a:solidFill>
                  <a:srgbClr val="D1DDE7"/>
                </a:solidFill>
                <a:latin typeface="Arial" panose="020B0604020202020204" pitchFamily="34" charset="0"/>
                <a:cs typeface="Arial" panose="020B0604020202020204" pitchFamily="34" charset="0"/>
              </a:rPr>
              <a:t>3-year standard warranty covering hardware repair and support services</a:t>
            </a:r>
            <a:endParaRPr lang="zh-TW" altLang="en-US" b="1">
              <a:solidFill>
                <a:srgbClr val="D1DDE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16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化同側角落 5">
            <a:extLst>
              <a:ext uri="{FF2B5EF4-FFF2-40B4-BE49-F238E27FC236}">
                <a16:creationId xmlns:a16="http://schemas.microsoft.com/office/drawing/2014/main" id="{23EB96B6-26C8-2A22-048D-99AE475F5AA4}"/>
              </a:ext>
            </a:extLst>
          </p:cNvPr>
          <p:cNvSpPr/>
          <p:nvPr/>
        </p:nvSpPr>
        <p:spPr>
          <a:xfrm>
            <a:off x="4237989" y="2671617"/>
            <a:ext cx="3928534" cy="287227"/>
          </a:xfrm>
          <a:prstGeom prst="round2SameRect">
            <a:avLst>
              <a:gd name="adj1" fmla="val 9935"/>
              <a:gd name="adj2" fmla="val 0"/>
            </a:avLst>
          </a:prstGeom>
          <a:solidFill>
            <a:srgbClr val="6D5EDB"/>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sp>
        <p:nvSpPr>
          <p:cNvPr id="43" name="矩形: 圓角化同側角落 14">
            <a:extLst>
              <a:ext uri="{FF2B5EF4-FFF2-40B4-BE49-F238E27FC236}">
                <a16:creationId xmlns:a16="http://schemas.microsoft.com/office/drawing/2014/main" id="{586D5D45-15D6-FE4F-D724-97ACD8636201}"/>
              </a:ext>
            </a:extLst>
          </p:cNvPr>
          <p:cNvSpPr/>
          <p:nvPr/>
        </p:nvSpPr>
        <p:spPr>
          <a:xfrm>
            <a:off x="8234255" y="2671617"/>
            <a:ext cx="3557695" cy="287227"/>
          </a:xfrm>
          <a:prstGeom prst="round2SameRect">
            <a:avLst>
              <a:gd name="adj1" fmla="val 9935"/>
              <a:gd name="adj2" fmla="val 0"/>
            </a:avLst>
          </a:prstGeom>
          <a:solidFill>
            <a:srgbClr val="33CCCC"/>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graphicFrame>
        <p:nvGraphicFramePr>
          <p:cNvPr id="44" name="表格 43">
            <a:extLst>
              <a:ext uri="{FF2B5EF4-FFF2-40B4-BE49-F238E27FC236}">
                <a16:creationId xmlns:a16="http://schemas.microsoft.com/office/drawing/2014/main" id="{2EC2B74F-4169-3673-E038-1A7E9FCC250B}"/>
              </a:ext>
            </a:extLst>
          </p:cNvPr>
          <p:cNvGraphicFramePr>
            <a:graphicFrameLocks noGrp="1"/>
          </p:cNvGraphicFramePr>
          <p:nvPr>
            <p:extLst>
              <p:ext uri="{D42A27DB-BD31-4B8C-83A1-F6EECF244321}">
                <p14:modId xmlns:p14="http://schemas.microsoft.com/office/powerpoint/2010/main" val="932136657"/>
              </p:ext>
            </p:extLst>
          </p:nvPr>
        </p:nvGraphicFramePr>
        <p:xfrm>
          <a:off x="392430" y="2685806"/>
          <a:ext cx="11407140" cy="3964724"/>
        </p:xfrm>
        <a:graphic>
          <a:graphicData uri="http://schemas.openxmlformats.org/drawingml/2006/table">
            <a:tbl>
              <a:tblPr>
                <a:tableStyleId>{9D7B26C5-4107-4FEC-AEDC-1716B250A1EF}</a:tableStyleId>
              </a:tblPr>
              <a:tblGrid>
                <a:gridCol w="3922901">
                  <a:extLst>
                    <a:ext uri="{9D8B030D-6E8A-4147-A177-3AD203B41FA5}">
                      <a16:colId xmlns:a16="http://schemas.microsoft.com/office/drawing/2014/main" val="494235255"/>
                    </a:ext>
                  </a:extLst>
                </a:gridCol>
                <a:gridCol w="4029975">
                  <a:extLst>
                    <a:ext uri="{9D8B030D-6E8A-4147-A177-3AD203B41FA5}">
                      <a16:colId xmlns:a16="http://schemas.microsoft.com/office/drawing/2014/main" val="2412127287"/>
                    </a:ext>
                  </a:extLst>
                </a:gridCol>
                <a:gridCol w="3454264">
                  <a:extLst>
                    <a:ext uri="{9D8B030D-6E8A-4147-A177-3AD203B41FA5}">
                      <a16:colId xmlns:a16="http://schemas.microsoft.com/office/drawing/2014/main" val="3166380365"/>
                    </a:ext>
                  </a:extLst>
                </a:gridCol>
              </a:tblGrid>
              <a:tr h="284888">
                <a:tc>
                  <a:txBody>
                    <a:bodyPr/>
                    <a:lstStyle/>
                    <a:p>
                      <a:pPr algn="ctr" fontAlgn="ctr"/>
                      <a:endParaRPr lang="en-US" sz="900" b="1">
                        <a:effectLst/>
                        <a:latin typeface="+mn-lt"/>
                        <a:ea typeface="+mn-ea"/>
                        <a:cs typeface="+mn-ea"/>
                        <a:sym typeface="+mn-lt"/>
                      </a:endParaRP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err="1">
                          <a:solidFill>
                            <a:schemeClr val="bg1"/>
                          </a:solidFill>
                          <a:effectLst/>
                          <a:latin typeface="Arial" panose="020B0604020202020204" pitchFamily="34" charset="0"/>
                          <a:ea typeface="+mn-ea"/>
                          <a:cs typeface="Arial" panose="020B0604020202020204" pitchFamily="34" charset="0"/>
                          <a:sym typeface="+mn-lt"/>
                        </a:rPr>
                        <a:t>QuTS</a:t>
                      </a:r>
                      <a:r>
                        <a:rPr lang="en-US" sz="1200" b="1" kern="1200">
                          <a:solidFill>
                            <a:schemeClr val="bg1"/>
                          </a:solidFill>
                          <a:effectLst/>
                          <a:latin typeface="Arial" panose="020B0604020202020204" pitchFamily="34" charset="0"/>
                          <a:ea typeface="+mn-ea"/>
                          <a:cs typeface="Arial" panose="020B0604020202020204" pitchFamily="34" charset="0"/>
                          <a:sym typeface="+mn-lt"/>
                        </a:rPr>
                        <a:t> hero</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a:solidFill>
                            <a:schemeClr val="bg1"/>
                          </a:solidFill>
                          <a:effectLst/>
                          <a:latin typeface="Arial" panose="020B0604020202020204" pitchFamily="34" charset="0"/>
                          <a:ea typeface="+mn-ea"/>
                          <a:cs typeface="Arial" panose="020B0604020202020204" pitchFamily="34" charset="0"/>
                          <a:sym typeface="+mn-lt"/>
                        </a:rPr>
                        <a:t>QTS</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4221720"/>
                  </a:ext>
                </a:extLst>
              </a:tr>
              <a:tr h="182961">
                <a:tc>
                  <a:txBody>
                    <a:bodyPr/>
                    <a:lstStyle/>
                    <a:p>
                      <a:pPr algn="ctr" fontAlgn="ctr"/>
                      <a:r>
                        <a:rPr lang="en-US" altLang="zh-TW" sz="1000" b="1" err="1">
                          <a:solidFill>
                            <a:srgbClr val="000000"/>
                          </a:solidFill>
                          <a:effectLst/>
                          <a:latin typeface="Arial" panose="020B0604020202020204" pitchFamily="34" charset="0"/>
                          <a:ea typeface="+mn-ea"/>
                          <a:cs typeface="Arial" panose="020B0604020202020204" pitchFamily="34" charset="0"/>
                          <a:sym typeface="+mn-lt"/>
                        </a:rPr>
                        <a:t>Filesystem</a:t>
                      </a:r>
                      <a:endParaRPr lang="zh-TW" altLang="en-US" sz="1000" b="1">
                        <a:solidFill>
                          <a:srgbClr val="000000"/>
                        </a:solidFill>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Arial" panose="020B0604020202020204" pitchFamily="34" charset="0"/>
                          <a:ea typeface="+mn-ea"/>
                          <a:cs typeface="Arial" panose="020B0604020202020204" pitchFamily="34" charset="0"/>
                          <a:sym typeface="+mn-lt"/>
                        </a:rPr>
                        <a:t>ZFS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Arial" panose="020B0604020202020204" pitchFamily="34" charset="0"/>
                          <a:ea typeface="+mn-ea"/>
                          <a:cs typeface="Arial" panose="020B0604020202020204" pitchFamily="34" charset="0"/>
                          <a:sym typeface="+mn-lt"/>
                        </a:rPr>
                        <a:t>Ext4</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5383670"/>
                  </a:ext>
                </a:extLst>
              </a:tr>
              <a:tr h="459886">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SSD</a:t>
                      </a:r>
                      <a:r>
                        <a:rPr lang="en-US" altLang="zh-TW" sz="1000" b="1" baseline="0">
                          <a:solidFill>
                            <a:srgbClr val="000000"/>
                          </a:solidFill>
                          <a:effectLst/>
                          <a:latin typeface="Arial" panose="020B0604020202020204" pitchFamily="34" charset="0"/>
                          <a:ea typeface="+mn-ea"/>
                          <a:cs typeface="Arial" panose="020B0604020202020204" pitchFamily="34" charset="0"/>
                          <a:sym typeface="+mn-lt"/>
                        </a:rPr>
                        <a:t> cache</a:t>
                      </a:r>
                      <a:endParaRPr lang="zh-TW" altLang="en-US" sz="1000" b="1">
                        <a:solidFill>
                          <a:srgbClr val="000000"/>
                        </a:solidFill>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Read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Read/Write Cache</a:t>
                      </a:r>
                      <a:br>
                        <a:rPr lang="en-US" altLang="zh-TW" sz="950" b="0">
                          <a:effectLst/>
                          <a:latin typeface="Arial" panose="020B0604020202020204" pitchFamily="34" charset="0"/>
                          <a:ea typeface="+mn-ea"/>
                          <a:cs typeface="Arial" panose="020B0604020202020204" pitchFamily="34" charset="0"/>
                          <a:sym typeface="+mn-lt"/>
                        </a:rPr>
                      </a:br>
                      <a:r>
                        <a:rPr lang="en-US" altLang="zh-TW" sz="950" b="0">
                          <a:effectLst/>
                          <a:latin typeface="Arial" panose="020B0604020202020204" pitchFamily="34" charset="0"/>
                          <a:ea typeface="+mn-ea"/>
                          <a:cs typeface="Arial" panose="020B0604020202020204" pitchFamily="34" charset="0"/>
                          <a:sym typeface="+mn-lt"/>
                        </a:rPr>
                        <a:t>Read Cache</a:t>
                      </a:r>
                      <a:br>
                        <a:rPr lang="en-US" altLang="zh-TW" sz="950" b="0">
                          <a:effectLst/>
                          <a:latin typeface="Arial" panose="020B0604020202020204" pitchFamily="34" charset="0"/>
                          <a:ea typeface="+mn-ea"/>
                          <a:cs typeface="Arial" panose="020B0604020202020204" pitchFamily="34" charset="0"/>
                          <a:sym typeface="+mn-lt"/>
                        </a:rPr>
                      </a:br>
                      <a:r>
                        <a:rPr lang="en-US" altLang="zh-TW" sz="950" b="0">
                          <a:effectLst/>
                          <a:latin typeface="Arial" panose="020B0604020202020204" pitchFamily="34" charset="0"/>
                          <a:ea typeface="+mn-ea"/>
                          <a:cs typeface="Arial" panose="020B0604020202020204" pitchFamily="34" charset="0"/>
                          <a:sym typeface="+mn-lt"/>
                        </a:rPr>
                        <a:t>Write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869590307"/>
                  </a:ext>
                </a:extLst>
              </a:tr>
              <a:tr h="332650">
                <a:tc>
                  <a:txBody>
                    <a:bodyPr/>
                    <a:lstStyle/>
                    <a:p>
                      <a:pPr algn="ctr" fontAlgn="ctr"/>
                      <a:r>
                        <a:rPr lang="en-US" sz="1000" b="1">
                          <a:solidFill>
                            <a:srgbClr val="000000"/>
                          </a:solidFill>
                          <a:effectLst/>
                          <a:latin typeface="Arial" panose="020B0604020202020204" pitchFamily="34" charset="0"/>
                          <a:ea typeface="+mn-ea"/>
                          <a:cs typeface="Arial" panose="020B0604020202020204" pitchFamily="34" charset="0"/>
                          <a:sym typeface="+mn-lt"/>
                        </a:rPr>
                        <a:t>Inline Compression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solidFill>
                            <a:srgbClr val="6666FF"/>
                          </a:solidFill>
                          <a:effectLst/>
                          <a:latin typeface="Arial" panose="020B0604020202020204" pitchFamily="34" charset="0"/>
                          <a:ea typeface="+mn-ea"/>
                          <a:cs typeface="Arial" panose="020B0604020202020204" pitchFamily="34" charset="0"/>
                          <a:sym typeface="+mn-lt"/>
                        </a:rPr>
                        <a:t>Yes</a:t>
                      </a:r>
                      <a:br>
                        <a:rPr lang="en-US" altLang="zh-TW" sz="950" b="0">
                          <a:solidFill>
                            <a:srgbClr val="6666FF"/>
                          </a:solidFill>
                          <a:effectLst/>
                          <a:latin typeface="Arial" panose="020B0604020202020204" pitchFamily="34" charset="0"/>
                          <a:ea typeface="+mn-ea"/>
                          <a:cs typeface="Arial" panose="020B0604020202020204" pitchFamily="34" charset="0"/>
                          <a:sym typeface="+mn-lt"/>
                        </a:rPr>
                      </a:br>
                      <a:r>
                        <a:rPr lang="en-US" altLang="zh-TW" sz="950" b="0">
                          <a:solidFill>
                            <a:srgbClr val="6666FF"/>
                          </a:solidFill>
                          <a:effectLst/>
                          <a:latin typeface="Arial" panose="020B0604020202020204" pitchFamily="34" charset="0"/>
                          <a:ea typeface="+mn-ea"/>
                          <a:cs typeface="Arial" panose="020B0604020202020204" pitchFamily="34" charset="0"/>
                          <a:sym typeface="+mn-lt"/>
                        </a:rPr>
                        <a:t>(LZ4 compression, ideal for RAW files and document files)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No</a:t>
                      </a:r>
                      <a:endParaRPr lang="zh-TW" altLang="en-US" sz="95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521667223"/>
                  </a:ext>
                </a:extLst>
              </a:tr>
              <a:tr h="332650">
                <a:tc>
                  <a:txBody>
                    <a:bodyPr/>
                    <a:lstStyle/>
                    <a:p>
                      <a:pPr algn="ctr" fontAlgn="ctr"/>
                      <a:r>
                        <a:rPr lang="en-US" sz="1000" b="1">
                          <a:solidFill>
                            <a:srgbClr val="000000"/>
                          </a:solidFill>
                          <a:effectLst/>
                          <a:latin typeface="Arial" panose="020B0604020202020204" pitchFamily="34" charset="0"/>
                          <a:ea typeface="+mn-ea"/>
                          <a:cs typeface="Arial" panose="020B0604020202020204" pitchFamily="34" charset="0"/>
                          <a:sym typeface="+mn-lt"/>
                        </a:rPr>
                        <a:t>Inline Deduplication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solidFill>
                            <a:srgbClr val="6666FF"/>
                          </a:solidFill>
                          <a:effectLst/>
                          <a:latin typeface="Arial" panose="020B0604020202020204" pitchFamily="34" charset="0"/>
                          <a:ea typeface="+mn-ea"/>
                          <a:cs typeface="Arial" panose="020B0604020202020204" pitchFamily="34" charset="0"/>
                          <a:sym typeface="+mn-lt"/>
                        </a:rPr>
                        <a:t>Yes</a:t>
                      </a:r>
                      <a:br>
                        <a:rPr lang="en-US" altLang="zh-TW" sz="950" b="0">
                          <a:solidFill>
                            <a:srgbClr val="6666FF"/>
                          </a:solidFill>
                          <a:effectLst/>
                          <a:latin typeface="Arial" panose="020B0604020202020204" pitchFamily="34" charset="0"/>
                          <a:ea typeface="+mn-ea"/>
                          <a:cs typeface="Arial" panose="020B0604020202020204" pitchFamily="34" charset="0"/>
                          <a:sym typeface="+mn-lt"/>
                        </a:rPr>
                      </a:br>
                      <a:r>
                        <a:rPr lang="en-US" altLang="zh-TW" sz="950" b="0">
                          <a:solidFill>
                            <a:srgbClr val="6666FF"/>
                          </a:solidFill>
                          <a:effectLst/>
                          <a:latin typeface="Arial" panose="020B0604020202020204" pitchFamily="34" charset="0"/>
                          <a:ea typeface="+mn-ea"/>
                          <a:cs typeface="Arial" panose="020B0604020202020204" pitchFamily="34" charset="0"/>
                          <a:sym typeface="+mn-lt"/>
                        </a:rPr>
                        <a:t>(At least 16 GB RAM required)</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No</a:t>
                      </a:r>
                      <a:endParaRPr lang="zh-TW" altLang="en-US" sz="95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1548932897"/>
                  </a:ext>
                </a:extLst>
              </a:tr>
              <a:tr h="182961">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HBS with </a:t>
                      </a:r>
                      <a:r>
                        <a:rPr lang="en-US" altLang="zh-TW" sz="1000" b="1" err="1">
                          <a:solidFill>
                            <a:srgbClr val="000000"/>
                          </a:solidFill>
                          <a:effectLst/>
                          <a:latin typeface="Arial" panose="020B0604020202020204" pitchFamily="34" charset="0"/>
                          <a:ea typeface="+mn-ea"/>
                          <a:cs typeface="Arial" panose="020B0604020202020204" pitchFamily="34" charset="0"/>
                          <a:sym typeface="+mn-lt"/>
                        </a:rPr>
                        <a:t>QuDedup</a:t>
                      </a:r>
                      <a:r>
                        <a:rPr lang="en-US" altLang="zh-TW" sz="1000" b="1">
                          <a:solidFill>
                            <a:srgbClr val="000000"/>
                          </a:solidFill>
                          <a:effectLst/>
                          <a:latin typeface="Arial" panose="020B0604020202020204" pitchFamily="34" charset="0"/>
                          <a:ea typeface="+mn-ea"/>
                          <a:cs typeface="Arial" panose="020B0604020202020204" pitchFamily="34" charset="0"/>
                          <a:sym typeface="+mn-lt"/>
                        </a:rPr>
                        <a:t> for Remote Backup</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Yes</a:t>
                      </a:r>
                      <a:endParaRPr lang="zh-TW" altLang="en-US" sz="95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Yes</a:t>
                      </a:r>
                      <a:endParaRPr lang="zh-TW" altLang="en-US" sz="95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66589079"/>
                  </a:ext>
                </a:extLst>
              </a:tr>
              <a:tr h="459886">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Power Failure Protection (Software)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sz="950" b="0">
                          <a:effectLst/>
                          <a:latin typeface="Arial" panose="020B0604020202020204" pitchFamily="34" charset="0"/>
                          <a:ea typeface="+mn-ea"/>
                          <a:cs typeface="Arial" panose="020B0604020202020204" pitchFamily="34" charset="0"/>
                          <a:sym typeface="+mn-lt"/>
                        </a:rPr>
                        <a:t>ZIL</a:t>
                      </a:r>
                      <a:br>
                        <a:rPr lang="en-US" sz="950" b="0">
                          <a:effectLst/>
                          <a:latin typeface="Arial" panose="020B0604020202020204" pitchFamily="34" charset="0"/>
                          <a:ea typeface="+mn-ea"/>
                          <a:cs typeface="Arial" panose="020B0604020202020204" pitchFamily="34" charset="0"/>
                          <a:sym typeface="+mn-lt"/>
                        </a:rPr>
                      </a:br>
                      <a:r>
                        <a:rPr lang="en-US" sz="950" b="0">
                          <a:effectLst/>
                          <a:latin typeface="Arial" panose="020B0604020202020204" pitchFamily="34" charset="0"/>
                          <a:ea typeface="+mn-ea"/>
                          <a:cs typeface="Arial" panose="020B0604020202020204" pitchFamily="34" charset="0"/>
                          <a:sym typeface="+mn-lt"/>
                        </a:rPr>
                        <a:t>Copy-on-Write</a:t>
                      </a:r>
                      <a:endParaRPr lang="en-US" altLang="zh-TW" sz="95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No</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96773913"/>
                  </a:ext>
                </a:extLst>
              </a:tr>
              <a:tr h="182961">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Permission Management</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Arial" panose="020B0604020202020204" pitchFamily="34" charset="0"/>
                          <a:ea typeface="+mn-ea"/>
                          <a:cs typeface="Arial" panose="020B0604020202020204" pitchFamily="34" charset="0"/>
                          <a:sym typeface="+mn-lt"/>
                        </a:rPr>
                        <a:t>Rich ACL (14 types)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fr-FR" altLang="zh-TW" sz="900">
                          <a:latin typeface="Arial" panose="020B0604020202020204" pitchFamily="34" charset="0"/>
                          <a:ea typeface="+mn-ea"/>
                          <a:cs typeface="Arial" panose="020B0604020202020204" pitchFamily="34" charset="0"/>
                          <a:sym typeface="+mn-lt"/>
                        </a:rPr>
                        <a:t>POSIX ACLs (3 types) + certain special permissions</a:t>
                      </a:r>
                      <a:endParaRPr lang="zh-TW" altLang="en-US" sz="90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86844128"/>
                  </a:ext>
                </a:extLst>
              </a:tr>
              <a:tr h="602090">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Capacity Expansion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Upgrade RAID capacity</a:t>
                      </a:r>
                      <a:br>
                        <a:rPr lang="en-US" altLang="zh-TW" sz="950" b="0">
                          <a:effectLst/>
                          <a:latin typeface="Arial" panose="020B0604020202020204" pitchFamily="34" charset="0"/>
                          <a:ea typeface="+mn-ea"/>
                          <a:cs typeface="Arial" panose="020B0604020202020204" pitchFamily="34" charset="0"/>
                          <a:sym typeface="+mn-lt"/>
                        </a:rPr>
                      </a:br>
                      <a:r>
                        <a:rPr lang="en-US" altLang="zh-TW" sz="950" b="0">
                          <a:effectLst/>
                          <a:latin typeface="Arial" panose="020B0604020202020204" pitchFamily="34" charset="0"/>
                          <a:ea typeface="+mn-ea"/>
                          <a:cs typeface="Arial" panose="020B0604020202020204" pitchFamily="34" charset="0"/>
                          <a:sym typeface="+mn-lt"/>
                        </a:rPr>
                        <a:t>Change higher capacity disk drives</a:t>
                      </a:r>
                      <a:br>
                        <a:rPr lang="en-US" altLang="zh-TW" sz="950" b="0">
                          <a:effectLst/>
                          <a:latin typeface="Arial" panose="020B0604020202020204" pitchFamily="34" charset="0"/>
                          <a:ea typeface="+mn-ea"/>
                          <a:cs typeface="Arial" panose="020B0604020202020204" pitchFamily="34" charset="0"/>
                          <a:sym typeface="+mn-lt"/>
                        </a:rPr>
                      </a:br>
                      <a:r>
                        <a:rPr lang="en-US" altLang="zh-TW" sz="950" b="0">
                          <a:effectLst/>
                          <a:latin typeface="Arial" panose="020B0604020202020204" pitchFamily="34" charset="0"/>
                          <a:ea typeface="+mn-ea"/>
                          <a:cs typeface="Arial" panose="020B0604020202020204" pitchFamily="34" charset="0"/>
                          <a:sym typeface="+mn-lt"/>
                        </a:rPr>
                        <a:t>Attach expansion enclosures/JBODs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a:latin typeface="Arial" panose="020B0604020202020204" pitchFamily="34" charset="0"/>
                          <a:ea typeface="+mn-ea"/>
                          <a:cs typeface="Arial" panose="020B0604020202020204" pitchFamily="34" charset="0"/>
                          <a:sym typeface="+mn-lt"/>
                        </a:rPr>
                        <a:t>Add a disk drive to a RAID group</a:t>
                      </a:r>
                      <a:br>
                        <a:rPr lang="en-US" altLang="zh-TW" sz="900">
                          <a:latin typeface="Arial" panose="020B0604020202020204" pitchFamily="34" charset="0"/>
                          <a:ea typeface="+mn-ea"/>
                          <a:cs typeface="Arial" panose="020B0604020202020204" pitchFamily="34" charset="0"/>
                          <a:sym typeface="+mn-lt"/>
                        </a:rPr>
                      </a:br>
                      <a:r>
                        <a:rPr lang="en-US" altLang="zh-TW" sz="900">
                          <a:latin typeface="Arial" panose="020B0604020202020204" pitchFamily="34" charset="0"/>
                          <a:ea typeface="+mn-ea"/>
                          <a:cs typeface="Arial" panose="020B0604020202020204" pitchFamily="34" charset="0"/>
                          <a:sym typeface="+mn-lt"/>
                        </a:rPr>
                        <a:t>Upgrade RAID capacity</a:t>
                      </a:r>
                      <a:br>
                        <a:rPr lang="en-US" altLang="zh-TW" sz="900">
                          <a:latin typeface="Arial" panose="020B0604020202020204" pitchFamily="34" charset="0"/>
                          <a:ea typeface="+mn-ea"/>
                          <a:cs typeface="Arial" panose="020B0604020202020204" pitchFamily="34" charset="0"/>
                          <a:sym typeface="+mn-lt"/>
                        </a:rPr>
                      </a:br>
                      <a:r>
                        <a:rPr lang="en-US" altLang="zh-TW" sz="900">
                          <a:latin typeface="Arial" panose="020B0604020202020204" pitchFamily="34" charset="0"/>
                          <a:ea typeface="+mn-ea"/>
                          <a:cs typeface="Arial" panose="020B0604020202020204" pitchFamily="34" charset="0"/>
                          <a:sym typeface="+mn-lt"/>
                        </a:rPr>
                        <a:t>Change higher capacity disk drives</a:t>
                      </a:r>
                      <a:br>
                        <a:rPr lang="en-US" altLang="zh-TW" sz="900">
                          <a:latin typeface="Arial" panose="020B0604020202020204" pitchFamily="34" charset="0"/>
                          <a:ea typeface="+mn-ea"/>
                          <a:cs typeface="Arial" panose="020B0604020202020204" pitchFamily="34" charset="0"/>
                          <a:sym typeface="+mn-lt"/>
                        </a:rPr>
                      </a:br>
                      <a:r>
                        <a:rPr lang="en-US" altLang="zh-TW" sz="900">
                          <a:latin typeface="Arial" panose="020B0604020202020204" pitchFamily="34" charset="0"/>
                          <a:ea typeface="+mn-ea"/>
                          <a:cs typeface="Arial" panose="020B0604020202020204" pitchFamily="34" charset="0"/>
                          <a:sym typeface="+mn-lt"/>
                        </a:rPr>
                        <a:t>Attach expansion enclosures/JBODs</a:t>
                      </a:r>
                      <a:endParaRPr lang="zh-TW" altLang="en-US" sz="90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689890637"/>
                  </a:ext>
                </a:extLst>
              </a:tr>
              <a:tr h="317681">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Data Security</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solidFill>
                            <a:srgbClr val="6666FF"/>
                          </a:solidFill>
                          <a:effectLst/>
                          <a:latin typeface="Arial" panose="020B0604020202020204" pitchFamily="34" charset="0"/>
                          <a:ea typeface="+mn-ea"/>
                          <a:cs typeface="Arial" panose="020B0604020202020204" pitchFamily="34" charset="0"/>
                          <a:sym typeface="+mn-lt"/>
                        </a:rPr>
                        <a:t>Better</a:t>
                      </a:r>
                      <a:br>
                        <a:rPr lang="en-US" altLang="zh-TW" sz="950" b="0">
                          <a:solidFill>
                            <a:srgbClr val="6666FF"/>
                          </a:solidFill>
                          <a:effectLst/>
                          <a:latin typeface="Arial" panose="020B0604020202020204" pitchFamily="34" charset="0"/>
                          <a:ea typeface="+mn-ea"/>
                          <a:cs typeface="Arial" panose="020B0604020202020204" pitchFamily="34" charset="0"/>
                          <a:sym typeface="+mn-lt"/>
                        </a:rPr>
                      </a:br>
                      <a:r>
                        <a:rPr lang="en-US" altLang="zh-TW" sz="950" b="0">
                          <a:solidFill>
                            <a:srgbClr val="6666FF"/>
                          </a:solidFill>
                          <a:effectLst/>
                          <a:latin typeface="Arial" panose="020B0604020202020204" pitchFamily="34" charset="0"/>
                          <a:ea typeface="+mn-ea"/>
                          <a:cs typeface="Arial" panose="020B0604020202020204" pitchFamily="34" charset="0"/>
                          <a:sym typeface="+mn-lt"/>
                        </a:rPr>
                        <a:t>(Self-Healing &amp; Copy-on-Write)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00">
                          <a:latin typeface="Arial" panose="020B0604020202020204" pitchFamily="34" charset="0"/>
                          <a:ea typeface="+mn-ea"/>
                          <a:cs typeface="Arial" panose="020B0604020202020204" pitchFamily="34" charset="0"/>
                          <a:sym typeface="+mn-lt"/>
                        </a:rPr>
                        <a:t>Standard</a:t>
                      </a:r>
                      <a:endParaRPr lang="zh-TW" altLang="en-US" sz="90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488811087"/>
                  </a:ext>
                </a:extLst>
              </a:tr>
              <a:tr h="602090">
                <a:tc>
                  <a:txBody>
                    <a:bodyPr/>
                    <a:lstStyle/>
                    <a:p>
                      <a:pPr algn="ctr" fontAlgn="ctr"/>
                      <a:r>
                        <a:rPr lang="en-US" altLang="zh-TW" sz="1000" b="1">
                          <a:solidFill>
                            <a:srgbClr val="000000"/>
                          </a:solidFill>
                          <a:effectLst/>
                          <a:latin typeface="Arial" panose="020B0604020202020204" pitchFamily="34" charset="0"/>
                          <a:ea typeface="+mn-ea"/>
                          <a:cs typeface="Arial" panose="020B0604020202020204" pitchFamily="34" charset="0"/>
                          <a:sym typeface="+mn-lt"/>
                        </a:rPr>
                        <a:t>Recommendation SSD Configuration for Video Editing Applications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Arial" panose="020B0604020202020204" pitchFamily="34" charset="0"/>
                          <a:ea typeface="+mn-ea"/>
                          <a:cs typeface="Arial" panose="020B0604020202020204" pitchFamily="34" charset="0"/>
                          <a:sym typeface="+mn-lt"/>
                        </a:rPr>
                        <a:t>Use SSD Pools</a:t>
                      </a:r>
                      <a:br>
                        <a:rPr lang="en-US" altLang="zh-TW" sz="950" b="0">
                          <a:effectLst/>
                          <a:latin typeface="Arial" panose="020B0604020202020204" pitchFamily="34" charset="0"/>
                          <a:ea typeface="+mn-ea"/>
                          <a:cs typeface="Arial" panose="020B0604020202020204" pitchFamily="34" charset="0"/>
                          <a:sym typeface="+mn-lt"/>
                        </a:rPr>
                      </a:br>
                      <a:r>
                        <a:rPr lang="en-US" altLang="zh-TW" sz="950" b="0">
                          <a:effectLst/>
                          <a:latin typeface="Arial" panose="020B0604020202020204" pitchFamily="34" charset="0"/>
                          <a:ea typeface="+mn-ea"/>
                          <a:cs typeface="Arial" panose="020B0604020202020204" pitchFamily="34" charset="0"/>
                          <a:sym typeface="+mn-lt"/>
                        </a:rPr>
                        <a:t>Note: Set the block size 128K when creating Folders/LUNs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a:latin typeface="Arial" panose="020B0604020202020204" pitchFamily="34" charset="0"/>
                          <a:ea typeface="+mn-ea"/>
                          <a:cs typeface="Arial" panose="020B0604020202020204" pitchFamily="34" charset="0"/>
                          <a:sym typeface="+mn-lt"/>
                        </a:rPr>
                        <a:t>Editing (from original/RAW files): Use SSD Pools</a:t>
                      </a:r>
                      <a:br>
                        <a:rPr lang="en-US" altLang="zh-TW" sz="900">
                          <a:latin typeface="Arial" panose="020B0604020202020204" pitchFamily="34" charset="0"/>
                          <a:ea typeface="+mn-ea"/>
                          <a:cs typeface="Arial" panose="020B0604020202020204" pitchFamily="34" charset="0"/>
                          <a:sym typeface="+mn-lt"/>
                        </a:rPr>
                      </a:br>
                      <a:r>
                        <a:rPr lang="en-US" altLang="zh-TW" sz="900">
                          <a:latin typeface="Arial" panose="020B0604020202020204" pitchFamily="34" charset="0"/>
                          <a:ea typeface="+mn-ea"/>
                          <a:cs typeface="Arial" panose="020B0604020202020204" pitchFamily="34" charset="0"/>
                          <a:sym typeface="+mn-lt"/>
                        </a:rPr>
                        <a:t>Post production: Enable Read/Write cache</a:t>
                      </a:r>
                      <a:br>
                        <a:rPr lang="en-US" altLang="zh-TW" sz="900">
                          <a:latin typeface="Arial" panose="020B0604020202020204" pitchFamily="34" charset="0"/>
                          <a:ea typeface="+mn-ea"/>
                          <a:cs typeface="Arial" panose="020B0604020202020204" pitchFamily="34" charset="0"/>
                          <a:sym typeface="+mn-lt"/>
                        </a:rPr>
                      </a:br>
                      <a:r>
                        <a:rPr lang="en-US" altLang="zh-TW" sz="900">
                          <a:latin typeface="Arial" panose="020B0604020202020204" pitchFamily="34" charset="0"/>
                          <a:ea typeface="+mn-ea"/>
                          <a:cs typeface="Arial" panose="020B0604020202020204" pitchFamily="34" charset="0"/>
                          <a:sym typeface="+mn-lt"/>
                        </a:rPr>
                        <a:t>Note: Set the block size to 32K or 64K when creating Volumes, and choose “All I/O” for cache mode.</a:t>
                      </a:r>
                      <a:endParaRPr lang="en-US" altLang="zh-TW" sz="900" b="0">
                        <a:effectLst/>
                        <a:latin typeface="Arial" panose="020B0604020202020204" pitchFamily="34" charset="0"/>
                        <a:ea typeface="+mn-ea"/>
                        <a:cs typeface="Arial" panose="020B0604020202020204" pitchFamily="34" charset="0"/>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618972671"/>
                  </a:ext>
                </a:extLst>
              </a:tr>
            </a:tbl>
          </a:graphicData>
        </a:graphic>
      </p:graphicFrame>
      <p:grpSp>
        <p:nvGrpSpPr>
          <p:cNvPr id="45" name="群組 44">
            <a:extLst>
              <a:ext uri="{FF2B5EF4-FFF2-40B4-BE49-F238E27FC236}">
                <a16:creationId xmlns:a16="http://schemas.microsoft.com/office/drawing/2014/main" id="{9D122F68-606A-98E0-9BBD-217F4DBA1F80}"/>
              </a:ext>
            </a:extLst>
          </p:cNvPr>
          <p:cNvGrpSpPr/>
          <p:nvPr/>
        </p:nvGrpSpPr>
        <p:grpSpPr>
          <a:xfrm>
            <a:off x="3898783" y="2902234"/>
            <a:ext cx="4344816" cy="3891361"/>
            <a:chOff x="3902593" y="2711997"/>
            <a:chExt cx="4344816" cy="4060641"/>
          </a:xfrm>
        </p:grpSpPr>
        <p:pic>
          <p:nvPicPr>
            <p:cNvPr id="46"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058231" y="4556359"/>
              <a:ext cx="4031771" cy="343047"/>
            </a:xfrm>
            <a:prstGeom prst="rect">
              <a:avLst/>
            </a:prstGeom>
          </p:spPr>
        </p:pic>
        <p:pic>
          <p:nvPicPr>
            <p:cNvPr id="47"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060000" y="4585229"/>
              <a:ext cx="4031771" cy="343047"/>
            </a:xfrm>
            <a:prstGeom prst="rect">
              <a:avLst/>
            </a:prstGeom>
          </p:spPr>
        </p:pic>
      </p:grpSp>
      <p:sp>
        <p:nvSpPr>
          <p:cNvPr id="48" name="文字方塊 47">
            <a:extLst>
              <a:ext uri="{FF2B5EF4-FFF2-40B4-BE49-F238E27FC236}">
                <a16:creationId xmlns:a16="http://schemas.microsoft.com/office/drawing/2014/main" id="{72618B5C-E9FF-E49C-E6A8-F4DD83EE0307}"/>
              </a:ext>
            </a:extLst>
          </p:cNvPr>
          <p:cNvSpPr txBox="1"/>
          <p:nvPr/>
        </p:nvSpPr>
        <p:spPr>
          <a:xfrm>
            <a:off x="392430" y="1826697"/>
            <a:ext cx="11407140" cy="623312"/>
          </a:xfrm>
          <a:prstGeom prst="rect">
            <a:avLst/>
          </a:prstGeom>
          <a:noFill/>
        </p:spPr>
        <p:txBody>
          <a:bodyPr wrap="square" rtlCol="0">
            <a:spAutoFit/>
          </a:bodyPr>
          <a:lstStyle/>
          <a:p>
            <a:pPr>
              <a:lnSpc>
                <a:spcPct val="130000"/>
              </a:lnSpc>
            </a:pPr>
            <a:r>
              <a:rPr lang="en-US" altLang="zh-TW" sz="1400">
                <a:solidFill>
                  <a:srgbClr val="E6E6E6"/>
                </a:solidFill>
                <a:latin typeface="Arial" panose="020B0604020202020204" pitchFamily="34" charset="0"/>
                <a:cs typeface="Arial" panose="020B0604020202020204" pitchFamily="34" charset="0"/>
              </a:rPr>
              <a:t>TS-855X is shipped with the QTS operating system, which has powerful data transmission performance and more efficient memory usage, and enjoys the </a:t>
            </a:r>
            <a:r>
              <a:rPr lang="en-US" altLang="zh-TW" sz="1400" err="1">
                <a:solidFill>
                  <a:srgbClr val="E6E6E6"/>
                </a:solidFill>
                <a:latin typeface="Arial" panose="020B0604020202020204" pitchFamily="34" charset="0"/>
                <a:cs typeface="Arial" panose="020B0604020202020204" pitchFamily="34" charset="0"/>
              </a:rPr>
              <a:t>Qtier</a:t>
            </a:r>
            <a:r>
              <a:rPr lang="en-US" altLang="zh-TW" sz="1400">
                <a:solidFill>
                  <a:srgbClr val="E6E6E6"/>
                </a:solidFill>
                <a:latin typeface="Arial" panose="020B0604020202020204" pitchFamily="34" charset="0"/>
                <a:cs typeface="Arial" panose="020B0604020202020204" pitchFamily="34" charset="0"/>
              </a:rPr>
              <a:t> automatic tiered storage function. You can also change to the </a:t>
            </a:r>
            <a:r>
              <a:rPr lang="en-US" altLang="zh-TW" sz="1400" err="1">
                <a:solidFill>
                  <a:srgbClr val="E6E6E6"/>
                </a:solidFill>
                <a:latin typeface="Arial" panose="020B0604020202020204" pitchFamily="34" charset="0"/>
                <a:cs typeface="Arial" panose="020B0604020202020204" pitchFamily="34" charset="0"/>
              </a:rPr>
              <a:t>QuTS</a:t>
            </a:r>
            <a:r>
              <a:rPr lang="en-US" altLang="zh-TW" sz="1400">
                <a:solidFill>
                  <a:srgbClr val="E6E6E6"/>
                </a:solidFill>
                <a:latin typeface="Arial" panose="020B0604020202020204" pitchFamily="34" charset="0"/>
                <a:cs typeface="Arial" panose="020B0604020202020204" pitchFamily="34" charset="0"/>
              </a:rPr>
              <a:t> hero operating system according to your needs</a:t>
            </a:r>
            <a:endParaRPr lang="zh-TW" altLang="en-US" sz="1400">
              <a:solidFill>
                <a:srgbClr val="E6E6E6"/>
              </a:solidFill>
              <a:latin typeface="Arial" panose="020B0604020202020204" pitchFamily="34" charset="0"/>
              <a:cs typeface="Arial" panose="020B0604020202020204" pitchFamily="34" charset="0"/>
            </a:endParaRPr>
          </a:p>
        </p:txBody>
      </p:sp>
      <p:sp>
        <p:nvSpPr>
          <p:cNvPr id="49" name="標題 1">
            <a:extLst>
              <a:ext uri="{FF2B5EF4-FFF2-40B4-BE49-F238E27FC236}">
                <a16:creationId xmlns:a16="http://schemas.microsoft.com/office/drawing/2014/main" id="{F44B800C-7AC8-470D-AB62-AC38368CEB58}"/>
              </a:ext>
            </a:extLst>
          </p:cNvPr>
          <p:cNvSpPr txBox="1">
            <a:spLocks/>
          </p:cNvSpPr>
          <p:nvPr/>
        </p:nvSpPr>
        <p:spPr>
          <a:xfrm>
            <a:off x="838200" y="201088"/>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200" b="1">
                <a:solidFill>
                  <a:srgbClr val="D1DDE7"/>
                </a:solidFill>
                <a:latin typeface="Arial" panose="020B0604020202020204" pitchFamily="34" charset="0"/>
                <a:ea typeface="+mn-ea"/>
                <a:cs typeface="Arial" panose="020B0604020202020204" pitchFamily="34" charset="0"/>
                <a:sym typeface="+mn-lt"/>
              </a:rPr>
              <a:t>Choose between </a:t>
            </a:r>
            <a:br>
              <a:rPr lang="en-US" altLang="zh-TW" sz="4200" b="1">
                <a:solidFill>
                  <a:srgbClr val="D1DDE7"/>
                </a:solidFill>
                <a:latin typeface="Arial" panose="020B0604020202020204" pitchFamily="34" charset="0"/>
                <a:ea typeface="+mn-ea"/>
                <a:cs typeface="Arial" panose="020B0604020202020204" pitchFamily="34" charset="0"/>
                <a:sym typeface="+mn-lt"/>
              </a:rPr>
            </a:br>
            <a:r>
              <a:rPr lang="en-US" altLang="zh-TW" sz="4200" b="1">
                <a:solidFill>
                  <a:srgbClr val="D1DDE7"/>
                </a:solidFill>
                <a:latin typeface="Arial" panose="020B0604020202020204" pitchFamily="34" charset="0"/>
                <a:ea typeface="+mn-ea"/>
                <a:cs typeface="Arial" panose="020B0604020202020204" pitchFamily="34" charset="0"/>
                <a:sym typeface="+mn-lt"/>
              </a:rPr>
              <a:t>QTS and ZFS based </a:t>
            </a:r>
            <a:r>
              <a:rPr lang="en-US" altLang="zh-TW" sz="4200" b="1" err="1">
                <a:solidFill>
                  <a:srgbClr val="D1DDE7"/>
                </a:solidFill>
                <a:latin typeface="Arial" panose="020B0604020202020204" pitchFamily="34" charset="0"/>
                <a:ea typeface="+mn-ea"/>
                <a:cs typeface="Arial" panose="020B0604020202020204" pitchFamily="34" charset="0"/>
                <a:sym typeface="+mn-lt"/>
              </a:rPr>
              <a:t>QuTS</a:t>
            </a:r>
            <a:r>
              <a:rPr lang="en-US" altLang="zh-TW" sz="4200" b="1">
                <a:solidFill>
                  <a:srgbClr val="D1DDE7"/>
                </a:solidFill>
                <a:latin typeface="Arial" panose="020B0604020202020204" pitchFamily="34" charset="0"/>
                <a:ea typeface="+mn-ea"/>
                <a:cs typeface="Arial" panose="020B0604020202020204" pitchFamily="34" charset="0"/>
                <a:sym typeface="+mn-lt"/>
              </a:rPr>
              <a:t> hero</a:t>
            </a:r>
            <a:endParaRPr lang="zh-TW" altLang="en-US" sz="4200" b="1">
              <a:solidFill>
                <a:srgbClr val="D1DDE7"/>
              </a:solidFill>
              <a:latin typeface="Arial" panose="020B0604020202020204" pitchFamily="34" charset="0"/>
              <a:ea typeface="+mn-ea"/>
              <a:cs typeface="Arial" panose="020B0604020202020204" pitchFamily="34" charset="0"/>
              <a:sym typeface="+mn-lt"/>
            </a:endParaRPr>
          </a:p>
        </p:txBody>
      </p:sp>
    </p:spTree>
    <p:extLst>
      <p:ext uri="{BB962C8B-B14F-4D97-AF65-F5344CB8AC3E}">
        <p14:creationId xmlns:p14="http://schemas.microsoft.com/office/powerpoint/2010/main" val="87712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圓角 68">
            <a:extLst>
              <a:ext uri="{FF2B5EF4-FFF2-40B4-BE49-F238E27FC236}">
                <a16:creationId xmlns:a16="http://schemas.microsoft.com/office/drawing/2014/main" id="{CDCBB271-AA8E-EF56-999F-6B1DAA167382}"/>
              </a:ext>
            </a:extLst>
          </p:cNvPr>
          <p:cNvSpPr/>
          <p:nvPr/>
        </p:nvSpPr>
        <p:spPr>
          <a:xfrm>
            <a:off x="3987087" y="2720383"/>
            <a:ext cx="4470738" cy="1824496"/>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0" name="矩形: 圓角 69">
            <a:extLst>
              <a:ext uri="{FF2B5EF4-FFF2-40B4-BE49-F238E27FC236}">
                <a16:creationId xmlns:a16="http://schemas.microsoft.com/office/drawing/2014/main" id="{4AE01E6C-A791-EE87-1355-DC0313121987}"/>
              </a:ext>
            </a:extLst>
          </p:cNvPr>
          <p:cNvSpPr/>
          <p:nvPr/>
        </p:nvSpPr>
        <p:spPr>
          <a:xfrm>
            <a:off x="3991725" y="357731"/>
            <a:ext cx="4482442" cy="226240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1" name="矩形: 圓角 70">
            <a:extLst>
              <a:ext uri="{FF2B5EF4-FFF2-40B4-BE49-F238E27FC236}">
                <a16:creationId xmlns:a16="http://schemas.microsoft.com/office/drawing/2014/main" id="{62E728A4-1652-0F33-6A96-C66F8F2E7921}"/>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2" name="矩形: 圓角 71">
            <a:extLst>
              <a:ext uri="{FF2B5EF4-FFF2-40B4-BE49-F238E27FC236}">
                <a16:creationId xmlns:a16="http://schemas.microsoft.com/office/drawing/2014/main" id="{E82D0819-545B-E4EB-9DA7-21E5273CE01A}"/>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3" name="矩形: 圓角 72">
            <a:extLst>
              <a:ext uri="{FF2B5EF4-FFF2-40B4-BE49-F238E27FC236}">
                <a16:creationId xmlns:a16="http://schemas.microsoft.com/office/drawing/2014/main" id="{535DA687-6CD1-21F7-88E9-4B88D393724A}"/>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5" name="矩形: 圓角 74">
            <a:extLst>
              <a:ext uri="{FF2B5EF4-FFF2-40B4-BE49-F238E27FC236}">
                <a16:creationId xmlns:a16="http://schemas.microsoft.com/office/drawing/2014/main" id="{49F920C0-CA15-3E97-6A38-02E0FC4595D5}"/>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6" name="矩形: 圓角 75">
            <a:extLst>
              <a:ext uri="{FF2B5EF4-FFF2-40B4-BE49-F238E27FC236}">
                <a16:creationId xmlns:a16="http://schemas.microsoft.com/office/drawing/2014/main" id="{022217E3-5918-E6F1-3447-3924D7743088}"/>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7" name="矩形: 圓角 76">
            <a:extLst>
              <a:ext uri="{FF2B5EF4-FFF2-40B4-BE49-F238E27FC236}">
                <a16:creationId xmlns:a16="http://schemas.microsoft.com/office/drawing/2014/main" id="{611DAC59-9BBE-C672-CC91-28BB7638B043}"/>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endParaRPr>
          </a:p>
        </p:txBody>
      </p:sp>
      <p:sp>
        <p:nvSpPr>
          <p:cNvPr id="78" name="矩形: 圓角 77">
            <a:extLst>
              <a:ext uri="{FF2B5EF4-FFF2-40B4-BE49-F238E27FC236}">
                <a16:creationId xmlns:a16="http://schemas.microsoft.com/office/drawing/2014/main" id="{7FA4B595-7A74-A010-B9C1-D7DB4040902C}"/>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79" name="矩形: 圓角 78">
            <a:extLst>
              <a:ext uri="{FF2B5EF4-FFF2-40B4-BE49-F238E27FC236}">
                <a16:creationId xmlns:a16="http://schemas.microsoft.com/office/drawing/2014/main" id="{D1A685E1-E7FD-1FE3-CFE5-F35AABA8486E}"/>
              </a:ext>
            </a:extLst>
          </p:cNvPr>
          <p:cNvSpPr/>
          <p:nvPr/>
        </p:nvSpPr>
        <p:spPr>
          <a:xfrm>
            <a:off x="8586548" y="4691874"/>
            <a:ext cx="2125033" cy="111287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80" name="矩形: 圓角 79">
            <a:extLst>
              <a:ext uri="{FF2B5EF4-FFF2-40B4-BE49-F238E27FC236}">
                <a16:creationId xmlns:a16="http://schemas.microsoft.com/office/drawing/2014/main" id="{57063700-99BE-346B-7D0E-731D6F26953D}"/>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endParaRPr>
          </a:p>
        </p:txBody>
      </p:sp>
      <p:sp>
        <p:nvSpPr>
          <p:cNvPr id="81" name="矩形: 圓角 80">
            <a:extLst>
              <a:ext uri="{FF2B5EF4-FFF2-40B4-BE49-F238E27FC236}">
                <a16:creationId xmlns:a16="http://schemas.microsoft.com/office/drawing/2014/main" id="{70801244-1133-074F-9FEB-7304F78D37A8}"/>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endParaRPr>
          </a:p>
        </p:txBody>
      </p:sp>
      <p:sp>
        <p:nvSpPr>
          <p:cNvPr id="82" name="矩形: 圓角 81">
            <a:extLst>
              <a:ext uri="{FF2B5EF4-FFF2-40B4-BE49-F238E27FC236}">
                <a16:creationId xmlns:a16="http://schemas.microsoft.com/office/drawing/2014/main" id="{5D3C9992-9FBF-AE6B-1CE4-35571BE0D8E9}"/>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83" name="矩形: 圓角 82">
            <a:extLst>
              <a:ext uri="{FF2B5EF4-FFF2-40B4-BE49-F238E27FC236}">
                <a16:creationId xmlns:a16="http://schemas.microsoft.com/office/drawing/2014/main" id="{1CB5D9E1-6C61-1F87-AE68-008A00326CEB}"/>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endParaRPr>
          </a:p>
        </p:txBody>
      </p:sp>
      <p:sp>
        <p:nvSpPr>
          <p:cNvPr id="84" name="矩形: 圓角 83">
            <a:extLst>
              <a:ext uri="{FF2B5EF4-FFF2-40B4-BE49-F238E27FC236}">
                <a16:creationId xmlns:a16="http://schemas.microsoft.com/office/drawing/2014/main" id="{A21D52AF-0336-6EA0-2DD4-66DF1D976500}"/>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endParaRPr>
          </a:p>
        </p:txBody>
      </p:sp>
      <p:pic>
        <p:nvPicPr>
          <p:cNvPr id="85" name="圖形 17">
            <a:extLst>
              <a:ext uri="{FF2B5EF4-FFF2-40B4-BE49-F238E27FC236}">
                <a16:creationId xmlns:a16="http://schemas.microsoft.com/office/drawing/2014/main" id="{B088399A-A07C-FC81-AD3E-69EDBCE56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4817" y="5528621"/>
            <a:ext cx="3060543" cy="1527086"/>
          </a:xfrm>
          <a:prstGeom prst="rect">
            <a:avLst/>
          </a:prstGeom>
          <a:effectLst>
            <a:outerShdw blurRad="292100" dist="279400" dir="8100000" algn="tr" rotWithShape="0">
              <a:prstClr val="black">
                <a:alpha val="40000"/>
              </a:prstClr>
            </a:outerShdw>
          </a:effectLst>
        </p:spPr>
      </p:pic>
      <p:pic>
        <p:nvPicPr>
          <p:cNvPr id="86" name="圖片 85">
            <a:extLst>
              <a:ext uri="{FF2B5EF4-FFF2-40B4-BE49-F238E27FC236}">
                <a16:creationId xmlns:a16="http://schemas.microsoft.com/office/drawing/2014/main" id="{56299DAC-8720-C4F5-04B6-1278DCE195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8409" t="-7710" r="5091" b="43738"/>
          <a:stretch/>
        </p:blipFill>
        <p:spPr>
          <a:xfrm>
            <a:off x="247442" y="364310"/>
            <a:ext cx="3617477" cy="1009360"/>
          </a:xfrm>
          <a:prstGeom prst="roundRect">
            <a:avLst/>
          </a:prstGeom>
          <a:effectLst>
            <a:outerShdw blurRad="292100" dist="279400" dir="8100000" algn="tr" rotWithShape="0">
              <a:prstClr val="black">
                <a:alpha val="40000"/>
              </a:prstClr>
            </a:outerShdw>
          </a:effectLst>
        </p:spPr>
      </p:pic>
      <p:grpSp>
        <p:nvGrpSpPr>
          <p:cNvPr id="87" name="群組 86">
            <a:extLst>
              <a:ext uri="{FF2B5EF4-FFF2-40B4-BE49-F238E27FC236}">
                <a16:creationId xmlns:a16="http://schemas.microsoft.com/office/drawing/2014/main" id="{C5646DA9-B9DB-AA84-2984-0C6B3035FC73}"/>
              </a:ext>
            </a:extLst>
          </p:cNvPr>
          <p:cNvGrpSpPr/>
          <p:nvPr/>
        </p:nvGrpSpPr>
        <p:grpSpPr>
          <a:xfrm>
            <a:off x="246771" y="-2379654"/>
            <a:ext cx="11961171" cy="8925211"/>
            <a:chOff x="246638" y="-2379655"/>
            <a:chExt cx="12183077" cy="9187365"/>
          </a:xfrm>
          <a:noFill/>
          <a:effectLst/>
        </p:grpSpPr>
        <p:sp>
          <p:nvSpPr>
            <p:cNvPr id="118" name="矩形: 圓角 117">
              <a:extLst>
                <a:ext uri="{FF2B5EF4-FFF2-40B4-BE49-F238E27FC236}">
                  <a16:creationId xmlns:a16="http://schemas.microsoft.com/office/drawing/2014/main" id="{B6A68483-34A9-81A5-B8EA-0B76CED30567}"/>
                </a:ext>
              </a:extLst>
            </p:cNvPr>
            <p:cNvSpPr/>
            <p:nvPr/>
          </p:nvSpPr>
          <p:spPr>
            <a:xfrm>
              <a:off x="4171620" y="345300"/>
              <a:ext cx="4502191" cy="695100"/>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chemeClr val="tx1"/>
                  </a:solidFill>
                  <a:ea typeface="微軟正黑體"/>
                </a:rPr>
                <a:t>Hybrid storage : SATA HDD + SSD</a:t>
              </a:r>
              <a:endParaRPr lang="zh-TW" altLang="en-US" sz="2000" b="1">
                <a:solidFill>
                  <a:schemeClr val="tx1"/>
                </a:solidFill>
              </a:endParaRPr>
            </a:p>
          </p:txBody>
        </p:sp>
        <p:sp>
          <p:nvSpPr>
            <p:cNvPr id="119" name="矩形: 圓角 118">
              <a:extLst>
                <a:ext uri="{FF2B5EF4-FFF2-40B4-BE49-F238E27FC236}">
                  <a16:creationId xmlns:a16="http://schemas.microsoft.com/office/drawing/2014/main" id="{99A634EF-F8AD-AC3D-5D72-7322012F8F8E}"/>
                </a:ext>
              </a:extLst>
            </p:cNvPr>
            <p:cNvSpPr/>
            <p:nvPr/>
          </p:nvSpPr>
          <p:spPr>
            <a:xfrm>
              <a:off x="2337111" y="3243697"/>
              <a:ext cx="1594679"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rPr>
                <a:t>C5125 2.8 GHz</a:t>
              </a:r>
            </a:p>
            <a:p>
              <a:pPr algn="ctr"/>
              <a:r>
                <a:rPr lang="en-US" altLang="zh-TW" sz="3200" b="1">
                  <a:solidFill>
                    <a:srgbClr val="00B0F0"/>
                  </a:solidFill>
                </a:rPr>
                <a:t>8-core</a:t>
              </a:r>
            </a:p>
            <a:p>
              <a:pPr algn="ctr"/>
              <a:r>
                <a:rPr lang="en-US" altLang="zh-TW" b="1">
                  <a:solidFill>
                    <a:schemeClr val="tx1"/>
                  </a:solidFill>
                </a:rPr>
                <a:t>CPU</a:t>
              </a:r>
              <a:endParaRPr lang="zh-TW" altLang="en-US" b="1">
                <a:solidFill>
                  <a:schemeClr val="tx1"/>
                </a:solidFill>
              </a:endParaRPr>
            </a:p>
          </p:txBody>
        </p:sp>
        <p:sp>
          <p:nvSpPr>
            <p:cNvPr id="120" name="矩形: 圓角 119" hidden="1">
              <a:extLst>
                <a:ext uri="{FF2B5EF4-FFF2-40B4-BE49-F238E27FC236}">
                  <a16:creationId xmlns:a16="http://schemas.microsoft.com/office/drawing/2014/main" id="{ACBDDA63-0ECC-3AE8-572A-8F24AC29A4C4}"/>
                </a:ext>
              </a:extLst>
            </p:cNvPr>
            <p:cNvSpPr/>
            <p:nvPr/>
          </p:nvSpPr>
          <p:spPr>
            <a:xfrm>
              <a:off x="6596658" y="4890871"/>
              <a:ext cx="2019925" cy="1916839"/>
            </a:xfrm>
            <a:prstGeom prst="roundRect">
              <a:avLst>
                <a:gd name="adj" fmla="val 762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a:p>
              <a:pPr algn="ctr"/>
              <a:r>
                <a:rPr lang="en-US" altLang="zh-TW" b="1">
                  <a:solidFill>
                    <a:schemeClr val="tx1"/>
                  </a:solidFill>
                </a:rPr>
                <a:t>2.5GbE</a:t>
              </a:r>
              <a:endParaRPr lang="zh-TW" altLang="en-US" b="1">
                <a:solidFill>
                  <a:schemeClr val="tx1"/>
                </a:solidFill>
              </a:endParaRPr>
            </a:p>
          </p:txBody>
        </p:sp>
        <p:sp>
          <p:nvSpPr>
            <p:cNvPr id="121" name="矩形: 圓角 120">
              <a:extLst>
                <a:ext uri="{FF2B5EF4-FFF2-40B4-BE49-F238E27FC236}">
                  <a16:creationId xmlns:a16="http://schemas.microsoft.com/office/drawing/2014/main" id="{B5258F65-F0CF-5DD6-FD04-C7F5ACD1CB69}"/>
                </a:ext>
              </a:extLst>
            </p:cNvPr>
            <p:cNvSpPr/>
            <p:nvPr/>
          </p:nvSpPr>
          <p:spPr>
            <a:xfrm>
              <a:off x="4057624" y="4940672"/>
              <a:ext cx="1438496" cy="8822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b="1">
                  <a:solidFill>
                    <a:srgbClr val="00B0F0"/>
                  </a:solidFill>
                </a:rPr>
                <a:t>128GB</a:t>
              </a:r>
              <a:endParaRPr lang="zh-TW" altLang="en-US" sz="2800" b="1">
                <a:solidFill>
                  <a:srgbClr val="00B0F0"/>
                </a:solidFill>
              </a:endParaRPr>
            </a:p>
          </p:txBody>
        </p:sp>
        <p:sp>
          <p:nvSpPr>
            <p:cNvPr id="122" name="矩形: 圓角 121" hidden="1">
              <a:extLst>
                <a:ext uri="{FF2B5EF4-FFF2-40B4-BE49-F238E27FC236}">
                  <a16:creationId xmlns:a16="http://schemas.microsoft.com/office/drawing/2014/main" id="{47E583B0-0210-CD04-AAAD-B9A1FBD2E248}"/>
                </a:ext>
              </a:extLst>
            </p:cNvPr>
            <p:cNvSpPr/>
            <p:nvPr/>
          </p:nvSpPr>
          <p:spPr>
            <a:xfrm>
              <a:off x="8747696" y="1951692"/>
              <a:ext cx="1274336" cy="1935748"/>
            </a:xfrm>
            <a:prstGeom prst="roundRect">
              <a:avLst>
                <a:gd name="adj" fmla="val 1419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rPr>
                <a:t>IntelQAT</a:t>
              </a:r>
              <a:endParaRPr lang="zh-TW" altLang="en-US">
                <a:solidFill>
                  <a:schemeClr val="tx1"/>
                </a:solidFill>
              </a:endParaRPr>
            </a:p>
          </p:txBody>
        </p:sp>
        <p:sp>
          <p:nvSpPr>
            <p:cNvPr id="124" name="矩形: 圓角 123" hidden="1">
              <a:extLst>
                <a:ext uri="{FF2B5EF4-FFF2-40B4-BE49-F238E27FC236}">
                  <a16:creationId xmlns:a16="http://schemas.microsoft.com/office/drawing/2014/main" id="{308F7996-9D0C-BAAF-84A8-8240FF3B40CC}"/>
                </a:ext>
              </a:extLst>
            </p:cNvPr>
            <p:cNvSpPr/>
            <p:nvPr/>
          </p:nvSpPr>
          <p:spPr>
            <a:xfrm>
              <a:off x="3741674" y="-1967363"/>
              <a:ext cx="2019925" cy="1935748"/>
            </a:xfrm>
            <a:prstGeom prst="roundRect">
              <a:avLst>
                <a:gd name="adj" fmla="val 941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rPr>
                <a:t>3</a:t>
              </a:r>
              <a:r>
                <a:rPr lang="zh-TW" altLang="en-US" sz="4800" b="1">
                  <a:solidFill>
                    <a:srgbClr val="33CCCC"/>
                  </a:solidFill>
                </a:rPr>
                <a:t>個</a:t>
              </a:r>
              <a:endParaRPr lang="en-US" altLang="zh-TW" sz="4800" b="1">
                <a:solidFill>
                  <a:srgbClr val="33CCCC"/>
                </a:solidFill>
              </a:endParaRPr>
            </a:p>
            <a:p>
              <a:pPr algn="ctr"/>
              <a:r>
                <a:rPr lang="en-US" altLang="zh-TW">
                  <a:solidFill>
                    <a:schemeClr val="tx1"/>
                  </a:solidFill>
                </a:rPr>
                <a:t>PCIe Gen3 x4</a:t>
              </a:r>
            </a:p>
            <a:p>
              <a:pPr algn="ctr"/>
              <a:r>
                <a:rPr lang="zh-TW" altLang="en-US" sz="2000" b="1">
                  <a:solidFill>
                    <a:schemeClr val="tx1"/>
                  </a:solidFill>
                </a:rPr>
                <a:t>擴充槽</a:t>
              </a:r>
              <a:r>
                <a:rPr lang="en-US" altLang="zh-TW" sz="2000" b="1">
                  <a:solidFill>
                    <a:schemeClr val="tx1"/>
                  </a:solidFill>
                </a:rPr>
                <a:t> </a:t>
              </a:r>
              <a:endParaRPr lang="zh-TW" altLang="en-US" sz="2000" b="1">
                <a:solidFill>
                  <a:schemeClr val="tx1"/>
                </a:solidFill>
              </a:endParaRPr>
            </a:p>
          </p:txBody>
        </p:sp>
        <p:sp>
          <p:nvSpPr>
            <p:cNvPr id="125" name="矩形: 圓角 124">
              <a:extLst>
                <a:ext uri="{FF2B5EF4-FFF2-40B4-BE49-F238E27FC236}">
                  <a16:creationId xmlns:a16="http://schemas.microsoft.com/office/drawing/2014/main" id="{BE1979CF-FA4D-C0C0-8C02-EFB5AFB3089C}"/>
                </a:ext>
              </a:extLst>
            </p:cNvPr>
            <p:cNvSpPr/>
            <p:nvPr/>
          </p:nvSpPr>
          <p:spPr>
            <a:xfrm>
              <a:off x="4968773" y="5869569"/>
              <a:ext cx="1378800" cy="92943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b="1">
                  <a:solidFill>
                    <a:schemeClr val="tx1"/>
                  </a:solidFill>
                  <a:ea typeface="微軟正黑體"/>
                </a:rPr>
                <a:t>QVR Elite</a:t>
              </a:r>
              <a:endParaRPr lang="zh-TW" altLang="en-US"/>
            </a:p>
            <a:p>
              <a:r>
                <a:rPr lang="en-US" altLang="zh-TW" sz="1400">
                  <a:solidFill>
                    <a:schemeClr val="tx1"/>
                  </a:solidFill>
                </a:rPr>
                <a:t>Surveillance solution</a:t>
              </a:r>
              <a:endParaRPr lang="zh-TW" altLang="en-US" sz="1400">
                <a:solidFill>
                  <a:schemeClr val="tx1"/>
                </a:solidFill>
              </a:endParaRPr>
            </a:p>
          </p:txBody>
        </p:sp>
        <p:sp>
          <p:nvSpPr>
            <p:cNvPr id="126" name="矩形: 圓角 125">
              <a:extLst>
                <a:ext uri="{FF2B5EF4-FFF2-40B4-BE49-F238E27FC236}">
                  <a16:creationId xmlns:a16="http://schemas.microsoft.com/office/drawing/2014/main" id="{C8A894E0-928E-8804-C170-4B25DDB0E5FA}"/>
                </a:ext>
              </a:extLst>
            </p:cNvPr>
            <p:cNvSpPr/>
            <p:nvPr/>
          </p:nvSpPr>
          <p:spPr>
            <a:xfrm>
              <a:off x="8770783" y="501153"/>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b="1">
                  <a:solidFill>
                    <a:schemeClr val="tx1"/>
                  </a:solidFill>
                </a:rPr>
                <a:t>Supports both</a:t>
              </a:r>
            </a:p>
            <a:p>
              <a:pPr algn="ctr"/>
              <a:r>
                <a:rPr lang="zh-TW" altLang="en-US" sz="2800" b="1">
                  <a:solidFill>
                    <a:schemeClr val="tx1"/>
                  </a:solidFill>
                </a:rPr>
                <a:t> </a:t>
              </a:r>
              <a:endParaRPr lang="zh-TW" altLang="en-US" b="1">
                <a:solidFill>
                  <a:schemeClr val="tx1"/>
                </a:solidFill>
              </a:endParaRPr>
            </a:p>
          </p:txBody>
        </p:sp>
        <p:sp>
          <p:nvSpPr>
            <p:cNvPr id="127" name="矩形: 圓角 126" hidden="1">
              <a:extLst>
                <a:ext uri="{FF2B5EF4-FFF2-40B4-BE49-F238E27FC236}">
                  <a16:creationId xmlns:a16="http://schemas.microsoft.com/office/drawing/2014/main" id="{26182FEE-7922-9DBD-DEB8-C03EA3D2097B}"/>
                </a:ext>
              </a:extLst>
            </p:cNvPr>
            <p:cNvSpPr/>
            <p:nvPr/>
          </p:nvSpPr>
          <p:spPr>
            <a:xfrm>
              <a:off x="9004342" y="-2379655"/>
              <a:ext cx="3425373" cy="80347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rPr>
                <a:t>USB 3.2 Gen2 (10Gbps)</a:t>
              </a:r>
            </a:p>
            <a:p>
              <a:pPr algn="ctr"/>
              <a:r>
                <a:rPr lang="zh-TW" altLang="en-US">
                  <a:solidFill>
                    <a:schemeClr val="tx1"/>
                  </a:solidFill>
                </a:rPr>
                <a:t>與</a:t>
              </a:r>
              <a:r>
                <a:rPr lang="en-US" altLang="zh-TW">
                  <a:solidFill>
                    <a:schemeClr val="tx1"/>
                  </a:solidFill>
                </a:rPr>
                <a:t> One-Touch-Copy</a:t>
              </a:r>
              <a:endParaRPr lang="zh-TW" altLang="en-US">
                <a:solidFill>
                  <a:schemeClr val="tx1"/>
                </a:solidFill>
              </a:endParaRPr>
            </a:p>
          </p:txBody>
        </p:sp>
        <p:sp>
          <p:nvSpPr>
            <p:cNvPr id="128" name="矩形: 圓角 127">
              <a:extLst>
                <a:ext uri="{FF2B5EF4-FFF2-40B4-BE49-F238E27FC236}">
                  <a16:creationId xmlns:a16="http://schemas.microsoft.com/office/drawing/2014/main" id="{88E928C1-8F7E-56CB-8775-94ACE832EFFB}"/>
                </a:ext>
              </a:extLst>
            </p:cNvPr>
            <p:cNvSpPr/>
            <p:nvPr/>
          </p:nvSpPr>
          <p:spPr>
            <a:xfrm>
              <a:off x="8818224" y="5578094"/>
              <a:ext cx="2023401" cy="363383"/>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PCIe </a:t>
              </a:r>
              <a:r>
                <a:rPr lang="en-US" sz="1800" b="1">
                  <a:solidFill>
                    <a:schemeClr val="tx1"/>
                  </a:solidFill>
                </a:rPr>
                <a:t>Gen3 </a:t>
              </a:r>
              <a:r>
                <a:rPr lang="en-US" b="1">
                  <a:solidFill>
                    <a:schemeClr val="tx1"/>
                  </a:solidFill>
                </a:rPr>
                <a:t>x4</a:t>
              </a:r>
              <a:r>
                <a:rPr lang="zh-TW" altLang="en-US" b="1">
                  <a:solidFill>
                    <a:schemeClr val="tx1"/>
                  </a:solidFill>
                  <a:ea typeface="微軟正黑體"/>
                </a:rPr>
                <a:t> </a:t>
              </a:r>
              <a:endParaRPr lang="en-US">
                <a:solidFill>
                  <a:schemeClr val="tx1"/>
                </a:solidFill>
                <a:ea typeface="微軟正黑體"/>
                <a:cs typeface="+mn-lt"/>
              </a:endParaRPr>
            </a:p>
          </p:txBody>
        </p:sp>
        <p:sp>
          <p:nvSpPr>
            <p:cNvPr id="129" name="矩形: 圓角 128">
              <a:extLst>
                <a:ext uri="{FF2B5EF4-FFF2-40B4-BE49-F238E27FC236}">
                  <a16:creationId xmlns:a16="http://schemas.microsoft.com/office/drawing/2014/main" id="{E5710D54-F374-08FA-EC3F-EAD95C3119FC}"/>
                </a:ext>
              </a:extLst>
            </p:cNvPr>
            <p:cNvSpPr/>
            <p:nvPr/>
          </p:nvSpPr>
          <p:spPr>
            <a:xfrm>
              <a:off x="8770783" y="6194258"/>
              <a:ext cx="2164457" cy="573367"/>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3200" b="1">
                  <a:solidFill>
                    <a:schemeClr val="bg1"/>
                  </a:solidFill>
                </a:rPr>
                <a:t>SR-IOV</a:t>
              </a:r>
              <a:endParaRPr lang="zh-TW" altLang="en-US" sz="3200" b="1">
                <a:solidFill>
                  <a:schemeClr val="bg1"/>
                </a:solidFill>
              </a:endParaRPr>
            </a:p>
          </p:txBody>
        </p:sp>
        <p:sp>
          <p:nvSpPr>
            <p:cNvPr id="130" name="矩形: 圓角 129">
              <a:extLst>
                <a:ext uri="{FF2B5EF4-FFF2-40B4-BE49-F238E27FC236}">
                  <a16:creationId xmlns:a16="http://schemas.microsoft.com/office/drawing/2014/main" id="{9A70C4E8-2AE0-8DFB-16DA-DE50E8C9DA49}"/>
                </a:ext>
              </a:extLst>
            </p:cNvPr>
            <p:cNvSpPr/>
            <p:nvPr/>
          </p:nvSpPr>
          <p:spPr>
            <a:xfrm>
              <a:off x="11026923" y="4890869"/>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sz="2800" b="1">
                <a:solidFill>
                  <a:srgbClr val="00B0F0"/>
                </a:solidFill>
                <a:ea typeface="微軟正黑體"/>
                <a:cs typeface="Arial"/>
              </a:endParaRPr>
            </a:p>
            <a:p>
              <a:pPr algn="ctr"/>
              <a:endParaRPr lang="en-US" altLang="zh-TW" sz="1200" b="1">
                <a:solidFill>
                  <a:schemeClr val="tx1"/>
                </a:solidFill>
                <a:ea typeface="微軟正黑體"/>
                <a:cs typeface="Arial"/>
              </a:endParaRPr>
            </a:p>
          </p:txBody>
        </p:sp>
        <p:sp>
          <p:nvSpPr>
            <p:cNvPr id="131" name="矩形: 圓角 130">
              <a:extLst>
                <a:ext uri="{FF2B5EF4-FFF2-40B4-BE49-F238E27FC236}">
                  <a16:creationId xmlns:a16="http://schemas.microsoft.com/office/drawing/2014/main" id="{0C3DBC4B-C6C9-1F82-F853-C17402E236E7}"/>
                </a:ext>
              </a:extLst>
            </p:cNvPr>
            <p:cNvSpPr/>
            <p:nvPr/>
          </p:nvSpPr>
          <p:spPr>
            <a:xfrm>
              <a:off x="260439" y="4890869"/>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chemeClr val="tx1"/>
                  </a:solidFill>
                </a:rPr>
                <a:t>Availability at least until</a:t>
              </a:r>
            </a:p>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p:txBody>
        </p:sp>
        <p:sp>
          <p:nvSpPr>
            <p:cNvPr id="132" name="矩形: 圓角 131">
              <a:extLst>
                <a:ext uri="{FF2B5EF4-FFF2-40B4-BE49-F238E27FC236}">
                  <a16:creationId xmlns:a16="http://schemas.microsoft.com/office/drawing/2014/main" id="{63C19A92-2414-179C-E8F4-522E77D838D1}"/>
                </a:ext>
              </a:extLst>
            </p:cNvPr>
            <p:cNvSpPr/>
            <p:nvPr/>
          </p:nvSpPr>
          <p:spPr>
            <a:xfrm>
              <a:off x="260439" y="2861471"/>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rPr>
                <a:t> </a:t>
              </a:r>
              <a:r>
                <a:rPr lang="en-US" altLang="zh-TW">
                  <a:solidFill>
                    <a:schemeClr val="tx1"/>
                  </a:solidFill>
                </a:rPr>
                <a:t> </a:t>
              </a:r>
            </a:p>
            <a:p>
              <a:pPr algn="ctr"/>
              <a:r>
                <a:rPr lang="en-US" altLang="zh-TW" sz="1600" b="1">
                  <a:solidFill>
                    <a:schemeClr val="tx1"/>
                  </a:solidFill>
                </a:rPr>
                <a:t>Direct connection</a:t>
              </a:r>
            </a:p>
            <a:p>
              <a:pPr algn="ctr"/>
              <a:r>
                <a:rPr lang="en-US" altLang="zh-TW" sz="1600" b="1">
                  <a:solidFill>
                    <a:schemeClr val="tx1"/>
                  </a:solidFill>
                </a:rPr>
                <a:t> 2.5GbE</a:t>
              </a:r>
              <a:endParaRPr lang="zh-TW" altLang="en-US" sz="1600" b="1">
                <a:solidFill>
                  <a:schemeClr val="tx1"/>
                </a:solidFill>
              </a:endParaRPr>
            </a:p>
          </p:txBody>
        </p:sp>
        <p:sp>
          <p:nvSpPr>
            <p:cNvPr id="133" name="矩形: 圓角 132">
              <a:extLst>
                <a:ext uri="{FF2B5EF4-FFF2-40B4-BE49-F238E27FC236}">
                  <a16:creationId xmlns:a16="http://schemas.microsoft.com/office/drawing/2014/main" id="{8F65F13A-2210-7738-BE67-AFCF91D40A28}"/>
                </a:ext>
              </a:extLst>
            </p:cNvPr>
            <p:cNvSpPr/>
            <p:nvPr/>
          </p:nvSpPr>
          <p:spPr>
            <a:xfrm>
              <a:off x="253998" y="1612418"/>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rPr>
                <a:t>Support</a:t>
              </a:r>
            </a:p>
            <a:p>
              <a:pPr algn="ctr"/>
              <a:r>
                <a:rPr lang="en-US" altLang="zh-TW" sz="1600" b="1">
                  <a:solidFill>
                    <a:schemeClr val="tx1"/>
                  </a:solidFill>
                </a:rPr>
                <a:t>multiple </a:t>
              </a:r>
              <a:r>
                <a:rPr lang="en-US" altLang="zh-TW" sz="2800" b="1">
                  <a:solidFill>
                    <a:srgbClr val="00B0F0"/>
                  </a:solidFill>
                </a:rPr>
                <a:t>JBOD</a:t>
              </a:r>
              <a:endParaRPr lang="en-US" altLang="zh-TW" sz="2000" b="1">
                <a:solidFill>
                  <a:srgbClr val="00B0F0"/>
                </a:solidFill>
              </a:endParaRPr>
            </a:p>
          </p:txBody>
        </p:sp>
        <p:sp>
          <p:nvSpPr>
            <p:cNvPr id="134" name="矩形: 圓角 133">
              <a:extLst>
                <a:ext uri="{FF2B5EF4-FFF2-40B4-BE49-F238E27FC236}">
                  <a16:creationId xmlns:a16="http://schemas.microsoft.com/office/drawing/2014/main" id="{90996FDC-1ECA-DA03-E82A-902468C311C7}"/>
                </a:ext>
              </a:extLst>
            </p:cNvPr>
            <p:cNvSpPr/>
            <p:nvPr/>
          </p:nvSpPr>
          <p:spPr>
            <a:xfrm>
              <a:off x="246638" y="509552"/>
              <a:ext cx="1713381" cy="104771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b="1">
                  <a:solidFill>
                    <a:schemeClr val="tx1"/>
                  </a:solidFill>
                  <a:ea typeface="微軟正黑體"/>
                </a:rPr>
                <a:t>Support</a:t>
              </a:r>
              <a:r>
                <a:rPr lang="zh-TW" altLang="en-US" sz="1400" b="1">
                  <a:solidFill>
                    <a:schemeClr val="tx1"/>
                  </a:solidFill>
                  <a:ea typeface="微軟正黑體"/>
                </a:rPr>
                <a:t> </a:t>
              </a:r>
              <a:endParaRPr lang="en-US" altLang="zh-TW" sz="1400" b="1">
                <a:solidFill>
                  <a:schemeClr val="tx1"/>
                </a:solidFill>
                <a:ea typeface="微軟正黑體" panose="020B0604030504040204" pitchFamily="34" charset="-120"/>
              </a:endParaRPr>
            </a:p>
            <a:p>
              <a:r>
                <a:rPr lang="zh-TW" altLang="en-US" sz="1400" b="1">
                  <a:solidFill>
                    <a:schemeClr val="tx1"/>
                  </a:solidFill>
                  <a:ea typeface="微軟正黑體"/>
                </a:rPr>
                <a:t>5/</a:t>
              </a:r>
              <a:r>
                <a:rPr lang="en-US" altLang="zh-TW" sz="1400" b="1">
                  <a:solidFill>
                    <a:schemeClr val="tx1"/>
                  </a:solidFill>
                  <a:ea typeface="微軟正黑體"/>
                </a:rPr>
                <a:t>10/25GbE </a:t>
              </a:r>
              <a:endParaRPr lang="en-US" altLang="zh-TW" sz="1400" b="1">
                <a:solidFill>
                  <a:schemeClr val="tx1"/>
                </a:solidFill>
                <a:ea typeface="微軟正黑體"/>
                <a:cs typeface="Arial"/>
              </a:endParaRPr>
            </a:p>
            <a:p>
              <a:r>
                <a:rPr lang="en-US" altLang="zh-TW" sz="1400" b="1">
                  <a:solidFill>
                    <a:schemeClr val="tx1"/>
                  </a:solidFill>
                  <a:ea typeface="微軟正黑體"/>
                </a:rPr>
                <a:t>NICs</a:t>
              </a:r>
              <a:endParaRPr lang="en-US" altLang="zh-TW" sz="1400" b="1">
                <a:solidFill>
                  <a:schemeClr val="tx1"/>
                </a:solidFill>
                <a:ea typeface="微軟正黑體"/>
                <a:cs typeface="Arial"/>
              </a:endParaRPr>
            </a:p>
          </p:txBody>
        </p:sp>
      </p:grpSp>
      <p:pic>
        <p:nvPicPr>
          <p:cNvPr id="88" name="圖形 37">
            <a:extLst>
              <a:ext uri="{FF2B5EF4-FFF2-40B4-BE49-F238E27FC236}">
                <a16:creationId xmlns:a16="http://schemas.microsoft.com/office/drawing/2014/main" id="{6B2241C2-CBED-7326-B740-03D594C94D3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692" t="19070" r="15238" b="36063"/>
          <a:stretch/>
        </p:blipFill>
        <p:spPr>
          <a:xfrm>
            <a:off x="780393" y="5351030"/>
            <a:ext cx="2546132" cy="939411"/>
          </a:xfrm>
          <a:prstGeom prst="rect">
            <a:avLst/>
          </a:prstGeom>
        </p:spPr>
      </p:pic>
      <p:pic>
        <p:nvPicPr>
          <p:cNvPr id="91" name="圖片 90">
            <a:extLst>
              <a:ext uri="{FF2B5EF4-FFF2-40B4-BE49-F238E27FC236}">
                <a16:creationId xmlns:a16="http://schemas.microsoft.com/office/drawing/2014/main" id="{349A30A7-F344-1C02-6F31-6913A48E2AA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63584" y="1919208"/>
            <a:ext cx="1056806" cy="1056806"/>
          </a:xfrm>
          <a:prstGeom prst="rect">
            <a:avLst/>
          </a:prstGeom>
        </p:spPr>
      </p:pic>
      <p:pic>
        <p:nvPicPr>
          <p:cNvPr id="92" name="圖片 91" descr="一張含有 文字, 螢幕擷取畫面 的圖片&#10;&#10;自動產生的描述">
            <a:extLst>
              <a:ext uri="{FF2B5EF4-FFF2-40B4-BE49-F238E27FC236}">
                <a16:creationId xmlns:a16="http://schemas.microsoft.com/office/drawing/2014/main" id="{2F78DF3D-1FA0-86E6-C7D5-4AC1C225C72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93" name="文字方塊 42">
            <a:extLst>
              <a:ext uri="{FF2B5EF4-FFF2-40B4-BE49-F238E27FC236}">
                <a16:creationId xmlns:a16="http://schemas.microsoft.com/office/drawing/2014/main" id="{7456A89B-E4F1-9B2D-A216-153835CF74D1}"/>
              </a:ext>
            </a:extLst>
          </p:cNvPr>
          <p:cNvSpPr txBox="1"/>
          <p:nvPr/>
        </p:nvSpPr>
        <p:spPr>
          <a:xfrm>
            <a:off x="8932486" y="4878369"/>
            <a:ext cx="149195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rgbClr val="A4AAB9"/>
                </a:solidFill>
                <a:ea typeface="微軟正黑體"/>
              </a:rPr>
              <a:t>2 x M.2 2280</a:t>
            </a:r>
            <a:endParaRPr lang="zh-TW" altLang="en-US" sz="1600" b="1">
              <a:solidFill>
                <a:srgbClr val="A4AAB9"/>
              </a:solidFill>
              <a:ea typeface="微軟正黑體"/>
              <a:cs typeface="Arial"/>
            </a:endParaRPr>
          </a:p>
        </p:txBody>
      </p:sp>
      <p:sp>
        <p:nvSpPr>
          <p:cNvPr id="95" name="矩形: 圓角 94">
            <a:extLst>
              <a:ext uri="{FF2B5EF4-FFF2-40B4-BE49-F238E27FC236}">
                <a16:creationId xmlns:a16="http://schemas.microsoft.com/office/drawing/2014/main" id="{B6A57433-F901-9DF5-8C8F-D5A12F9922FC}"/>
              </a:ext>
            </a:extLst>
          </p:cNvPr>
          <p:cNvSpPr/>
          <p:nvPr/>
        </p:nvSpPr>
        <p:spPr>
          <a:xfrm>
            <a:off x="10594106" y="1918237"/>
            <a:ext cx="1405028" cy="1650154"/>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chemeClr val="tx1"/>
                </a:solidFill>
              </a:rPr>
              <a:t>USB 3.2 Gen1 (5Gbps)</a:t>
            </a:r>
            <a:r>
              <a:rPr lang="zh-TW" altLang="en-US" sz="1600" b="1">
                <a:solidFill>
                  <a:schemeClr val="tx1"/>
                </a:solidFill>
              </a:rPr>
              <a:t> </a:t>
            </a:r>
            <a:r>
              <a:rPr lang="en-US" altLang="zh-TW" sz="1600" b="1">
                <a:solidFill>
                  <a:schemeClr val="tx1"/>
                </a:solidFill>
              </a:rPr>
              <a:t>&amp; One-Touch-Copy</a:t>
            </a:r>
            <a:endParaRPr lang="zh-TW" altLang="en-US" sz="1600" b="1">
              <a:solidFill>
                <a:schemeClr val="tx1"/>
              </a:solidFill>
            </a:endParaRPr>
          </a:p>
        </p:txBody>
      </p:sp>
      <p:sp>
        <p:nvSpPr>
          <p:cNvPr id="96" name="矩形: 圓角 95">
            <a:extLst>
              <a:ext uri="{FF2B5EF4-FFF2-40B4-BE49-F238E27FC236}">
                <a16:creationId xmlns:a16="http://schemas.microsoft.com/office/drawing/2014/main" id="{807A5B66-DEBF-FF36-A9D4-BE1998D7456C}"/>
              </a:ext>
            </a:extLst>
          </p:cNvPr>
          <p:cNvSpPr/>
          <p:nvPr/>
        </p:nvSpPr>
        <p:spPr>
          <a:xfrm>
            <a:off x="6859274" y="4673253"/>
            <a:ext cx="1323698" cy="981572"/>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b="1">
                <a:solidFill>
                  <a:srgbClr val="00B0F0"/>
                </a:solidFill>
                <a:ea typeface="微軟正黑體"/>
                <a:cs typeface="Arial"/>
              </a:rPr>
              <a:t>2</a:t>
            </a:r>
          </a:p>
        </p:txBody>
      </p:sp>
      <p:sp>
        <p:nvSpPr>
          <p:cNvPr id="97" name="文字方塊 48">
            <a:extLst>
              <a:ext uri="{FF2B5EF4-FFF2-40B4-BE49-F238E27FC236}">
                <a16:creationId xmlns:a16="http://schemas.microsoft.com/office/drawing/2014/main" id="{1561A122-1834-5736-D073-131061224994}"/>
              </a:ext>
            </a:extLst>
          </p:cNvPr>
          <p:cNvSpPr txBox="1"/>
          <p:nvPr/>
        </p:nvSpPr>
        <p:spPr>
          <a:xfrm>
            <a:off x="6475230" y="5434074"/>
            <a:ext cx="1986595" cy="593635"/>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err="1">
                <a:solidFill>
                  <a:schemeClr val="tx1"/>
                </a:solidFill>
              </a:rPr>
              <a:t>PCIe</a:t>
            </a:r>
            <a:r>
              <a:rPr lang="en-US" altLang="zh-TW" sz="1600" b="1">
                <a:solidFill>
                  <a:schemeClr val="tx1"/>
                </a:solidFill>
              </a:rPr>
              <a:t> Gen3 x4</a:t>
            </a:r>
            <a:r>
              <a:rPr lang="zh-TW" altLang="en-US" sz="1600" b="1"/>
              <a:t> </a:t>
            </a:r>
            <a:r>
              <a:rPr lang="en-US" altLang="zh-TW" sz="1600" b="1"/>
              <a:t>slots</a:t>
            </a:r>
            <a:r>
              <a:rPr lang="en-US" altLang="zh-TW" sz="1600" b="1">
                <a:solidFill>
                  <a:schemeClr val="tx1"/>
                </a:solidFill>
              </a:rPr>
              <a:t> </a:t>
            </a:r>
            <a:endParaRPr lang="zh-TW" altLang="en-US" sz="1600" b="1">
              <a:solidFill>
                <a:schemeClr val="tx1"/>
              </a:solidFill>
            </a:endParaRPr>
          </a:p>
        </p:txBody>
      </p:sp>
      <p:sp>
        <p:nvSpPr>
          <p:cNvPr id="98" name="文字方塊 49">
            <a:extLst>
              <a:ext uri="{FF2B5EF4-FFF2-40B4-BE49-F238E27FC236}">
                <a16:creationId xmlns:a16="http://schemas.microsoft.com/office/drawing/2014/main" id="{52837A0C-1369-D748-8B0E-9BA4B269BE32}"/>
              </a:ext>
            </a:extLst>
          </p:cNvPr>
          <p:cNvSpPr txBox="1"/>
          <p:nvPr/>
        </p:nvSpPr>
        <p:spPr>
          <a:xfrm>
            <a:off x="8666898" y="3836320"/>
            <a:ext cx="3240435" cy="707886"/>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ea typeface="微軟正黑體"/>
                <a:cs typeface="Arial"/>
              </a:rPr>
              <a:t>1 x 10GBASE-T + </a:t>
            </a:r>
          </a:p>
          <a:p>
            <a:pPr algn="ctr"/>
            <a:r>
              <a:rPr lang="en-US" altLang="zh-TW" sz="2000" b="1">
                <a:ea typeface="微軟正黑體"/>
                <a:cs typeface="Arial"/>
              </a:rPr>
              <a:t>2 x 2.5GbE</a:t>
            </a:r>
          </a:p>
        </p:txBody>
      </p:sp>
      <p:sp>
        <p:nvSpPr>
          <p:cNvPr id="100" name="文字方塊 51">
            <a:extLst>
              <a:ext uri="{FF2B5EF4-FFF2-40B4-BE49-F238E27FC236}">
                <a16:creationId xmlns:a16="http://schemas.microsoft.com/office/drawing/2014/main" id="{08BD6B66-64B2-9E19-A08D-86BCF8570CCF}"/>
              </a:ext>
            </a:extLst>
          </p:cNvPr>
          <p:cNvSpPr txBox="1"/>
          <p:nvPr/>
        </p:nvSpPr>
        <p:spPr>
          <a:xfrm>
            <a:off x="5256072" y="4845969"/>
            <a:ext cx="1105209" cy="646331"/>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solidFill>
                  <a:schemeClr val="tx1"/>
                </a:solidFill>
              </a:rPr>
              <a:t>ECC Memory</a:t>
            </a:r>
            <a:endParaRPr lang="zh-TW" altLang="en-US"/>
          </a:p>
        </p:txBody>
      </p:sp>
      <p:sp>
        <p:nvSpPr>
          <p:cNvPr id="101" name="矩形: 圓角 100">
            <a:extLst>
              <a:ext uri="{FF2B5EF4-FFF2-40B4-BE49-F238E27FC236}">
                <a16:creationId xmlns:a16="http://schemas.microsoft.com/office/drawing/2014/main" id="{C3E54E69-4ACE-29F9-9FE8-6A25ADDA7E80}"/>
              </a:ext>
            </a:extLst>
          </p:cNvPr>
          <p:cNvSpPr/>
          <p:nvPr/>
        </p:nvSpPr>
        <p:spPr>
          <a:xfrm>
            <a:off x="8586549" y="1836563"/>
            <a:ext cx="1251125" cy="1880514"/>
          </a:xfrm>
          <a:prstGeom prst="roundRect">
            <a:avLst>
              <a:gd name="adj" fmla="val 14193"/>
            </a:avLst>
          </a:prstGeom>
          <a:solidFill>
            <a:srgbClr val="00B0F0"/>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pic>
        <p:nvPicPr>
          <p:cNvPr id="102" name="圖形 53">
            <a:extLst>
              <a:ext uri="{FF2B5EF4-FFF2-40B4-BE49-F238E27FC236}">
                <a16:creationId xmlns:a16="http://schemas.microsoft.com/office/drawing/2014/main" id="{BE6273B1-07B8-B4AB-E5DD-C11DC5E698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94799" y="2404374"/>
            <a:ext cx="885230" cy="328800"/>
          </a:xfrm>
          <a:prstGeom prst="rect">
            <a:avLst/>
          </a:prstGeom>
        </p:spPr>
      </p:pic>
      <p:pic>
        <p:nvPicPr>
          <p:cNvPr id="103" name="圖形 54">
            <a:extLst>
              <a:ext uri="{FF2B5EF4-FFF2-40B4-BE49-F238E27FC236}">
                <a16:creationId xmlns:a16="http://schemas.microsoft.com/office/drawing/2014/main" id="{9567D522-0122-D6F0-F8C8-FE6BA5E975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84558" y="2834113"/>
            <a:ext cx="923925" cy="495300"/>
          </a:xfrm>
          <a:prstGeom prst="rect">
            <a:avLst/>
          </a:prstGeom>
        </p:spPr>
      </p:pic>
      <p:pic>
        <p:nvPicPr>
          <p:cNvPr id="105" name="圖片 104">
            <a:extLst>
              <a:ext uri="{FF2B5EF4-FFF2-40B4-BE49-F238E27FC236}">
                <a16:creationId xmlns:a16="http://schemas.microsoft.com/office/drawing/2014/main" id="{A91A11E7-8A7C-264D-C581-4B0C50BF3B3E}"/>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pic>
        <p:nvPicPr>
          <p:cNvPr id="106" name="圖片 105">
            <a:extLst>
              <a:ext uri="{FF2B5EF4-FFF2-40B4-BE49-F238E27FC236}">
                <a16:creationId xmlns:a16="http://schemas.microsoft.com/office/drawing/2014/main" id="{96E69305-19DA-5355-9839-7E91844DEC36}"/>
              </a:ext>
            </a:extLst>
          </p:cNvPr>
          <p:cNvPicPr>
            <a:picLocks noChangeAspect="1"/>
          </p:cNvPicPr>
          <p:nvPr/>
        </p:nvPicPr>
        <p:blipFill rotWithShape="1">
          <a:blip r:embed="rId15">
            <a:extLst>
              <a:ext uri="{28A0092B-C50C-407E-A947-70E740481C1C}">
                <a14:useLocalDpi xmlns:a14="http://schemas.microsoft.com/office/drawing/2010/main" val="0"/>
              </a:ext>
            </a:extLst>
          </a:blip>
          <a:srcRect l="68615" t="74833" r="28473" b="14616"/>
          <a:stretch/>
        </p:blipFill>
        <p:spPr>
          <a:xfrm>
            <a:off x="10001827" y="2154492"/>
            <a:ext cx="562561" cy="1274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8" name="文字方塊 61">
            <a:extLst>
              <a:ext uri="{FF2B5EF4-FFF2-40B4-BE49-F238E27FC236}">
                <a16:creationId xmlns:a16="http://schemas.microsoft.com/office/drawing/2014/main" id="{11379F89-1ACB-C0FD-3D9C-28F299A80E4E}"/>
              </a:ext>
            </a:extLst>
          </p:cNvPr>
          <p:cNvSpPr txBox="1"/>
          <p:nvPr/>
        </p:nvSpPr>
        <p:spPr>
          <a:xfrm>
            <a:off x="3983945" y="2729687"/>
            <a:ext cx="4469693" cy="707886"/>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000" b="1">
                <a:solidFill>
                  <a:srgbClr val="00B050"/>
                </a:solidFill>
                <a:ea typeface="微軟正黑體"/>
              </a:rPr>
              <a:t>TS-855X</a:t>
            </a:r>
            <a:endParaRPr lang="en-US" altLang="zh-TW" sz="4000" b="1">
              <a:solidFill>
                <a:srgbClr val="00B050"/>
              </a:solidFill>
              <a:ea typeface="微軟正黑體"/>
              <a:cs typeface="Arial"/>
            </a:endParaRPr>
          </a:p>
        </p:txBody>
      </p:sp>
      <p:grpSp>
        <p:nvGrpSpPr>
          <p:cNvPr id="109" name="群組 108">
            <a:extLst>
              <a:ext uri="{FF2B5EF4-FFF2-40B4-BE49-F238E27FC236}">
                <a16:creationId xmlns:a16="http://schemas.microsoft.com/office/drawing/2014/main" id="{934CEA6C-2A67-E1D1-CEF4-8D60D77105CB}"/>
              </a:ext>
            </a:extLst>
          </p:cNvPr>
          <p:cNvGrpSpPr/>
          <p:nvPr/>
        </p:nvGrpSpPr>
        <p:grpSpPr>
          <a:xfrm>
            <a:off x="5079964" y="828338"/>
            <a:ext cx="1142475" cy="1726484"/>
            <a:chOff x="5878250" y="888814"/>
            <a:chExt cx="1142475" cy="1726484"/>
          </a:xfrm>
        </p:grpSpPr>
        <p:pic>
          <p:nvPicPr>
            <p:cNvPr id="112" name="圖片 111" descr="一張含有 文字, 室外, 電子用品, 標誌 的圖片&#10;&#10;自動產生的描述">
              <a:extLst>
                <a:ext uri="{FF2B5EF4-FFF2-40B4-BE49-F238E27FC236}">
                  <a16:creationId xmlns:a16="http://schemas.microsoft.com/office/drawing/2014/main" id="{A79A2587-0C7E-1804-00EE-8B400A117B66}"/>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r="52399"/>
            <a:stretch/>
          </p:blipFill>
          <p:spPr>
            <a:xfrm>
              <a:off x="5878250" y="888814"/>
              <a:ext cx="1142475" cy="1726484"/>
            </a:xfrm>
            <a:prstGeom prst="rect">
              <a:avLst/>
            </a:prstGeom>
            <a:effectLst>
              <a:outerShdw blurRad="292100" dist="279400" dir="8100000" algn="tr" rotWithShape="0">
                <a:prstClr val="black">
                  <a:alpha val="40000"/>
                </a:prstClr>
              </a:outerShdw>
            </a:effectLst>
          </p:spPr>
        </p:pic>
        <p:sp>
          <p:nvSpPr>
            <p:cNvPr id="113" name="矩形: 圓角 112">
              <a:extLst>
                <a:ext uri="{FF2B5EF4-FFF2-40B4-BE49-F238E27FC236}">
                  <a16:creationId xmlns:a16="http://schemas.microsoft.com/office/drawing/2014/main" id="{CC1FF8F7-79D2-CC6B-8FDE-032237260D32}"/>
                </a:ext>
              </a:extLst>
            </p:cNvPr>
            <p:cNvSpPr/>
            <p:nvPr/>
          </p:nvSpPr>
          <p:spPr>
            <a:xfrm>
              <a:off x="6021863" y="1194066"/>
              <a:ext cx="769962" cy="1100252"/>
            </a:xfrm>
            <a:prstGeom prst="roundRect">
              <a:avLst>
                <a:gd name="adj" fmla="val 3150"/>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bg1"/>
                  </a:solidFill>
                  <a:ea typeface="微軟正黑體"/>
                </a:rPr>
                <a:t>2.5”</a:t>
              </a:r>
              <a:br>
                <a:rPr lang="en-US" altLang="zh-TW"/>
              </a:br>
              <a:r>
                <a:rPr lang="en-US" altLang="zh-TW">
                  <a:solidFill>
                    <a:schemeClr val="bg1"/>
                  </a:solidFill>
                  <a:ea typeface="微軟正黑體"/>
                </a:rPr>
                <a:t>SSD</a:t>
              </a:r>
              <a:br>
                <a:rPr lang="en-US" altLang="zh-TW"/>
              </a:br>
              <a:r>
                <a:rPr lang="en-US" altLang="zh-TW">
                  <a:solidFill>
                    <a:schemeClr val="bg1"/>
                  </a:solidFill>
                  <a:ea typeface="微軟正黑體"/>
                  <a:cs typeface="Arial"/>
                </a:rPr>
                <a:t>x2</a:t>
              </a:r>
            </a:p>
          </p:txBody>
        </p:sp>
      </p:grpSp>
      <p:pic>
        <p:nvPicPr>
          <p:cNvPr id="110" name="圖形 65">
            <a:extLst>
              <a:ext uri="{FF2B5EF4-FFF2-40B4-BE49-F238E27FC236}">
                <a16:creationId xmlns:a16="http://schemas.microsoft.com/office/drawing/2014/main" id="{6EAE9E50-9844-CAD1-A19A-A6284A8445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30172" y="944210"/>
            <a:ext cx="1065226" cy="1505212"/>
          </a:xfrm>
          <a:prstGeom prst="rect">
            <a:avLst/>
          </a:prstGeom>
          <a:effectLst>
            <a:outerShdw blurRad="368300" dist="215900" dir="8100000" algn="tr" rotWithShape="0">
              <a:prstClr val="black">
                <a:alpha val="40000"/>
              </a:prstClr>
            </a:outerShdw>
          </a:effectLst>
          <a:scene3d>
            <a:camera prst="orthographicFront">
              <a:rot lat="0" lon="0" rev="0"/>
            </a:camera>
            <a:lightRig rig="threePt" dir="t"/>
          </a:scene3d>
        </p:spPr>
      </p:pic>
      <p:sp>
        <p:nvSpPr>
          <p:cNvPr id="111" name="矩形: 圓角 110">
            <a:extLst>
              <a:ext uri="{FF2B5EF4-FFF2-40B4-BE49-F238E27FC236}">
                <a16:creationId xmlns:a16="http://schemas.microsoft.com/office/drawing/2014/main" id="{120FB99F-13E1-B632-DAF8-959464ED60E3}"/>
              </a:ext>
            </a:extLst>
          </p:cNvPr>
          <p:cNvSpPr/>
          <p:nvPr/>
        </p:nvSpPr>
        <p:spPr>
          <a:xfrm>
            <a:off x="6502275" y="1230362"/>
            <a:ext cx="733282" cy="928306"/>
          </a:xfrm>
          <a:prstGeom prst="roundRect">
            <a:avLst>
              <a:gd name="adj" fmla="val 5403"/>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bg1"/>
                </a:solidFill>
                <a:ea typeface="微軟正黑體"/>
              </a:rPr>
              <a:t>3.5”</a:t>
            </a:r>
            <a:br>
              <a:rPr lang="en-US" altLang="zh-TW"/>
            </a:br>
            <a:r>
              <a:rPr lang="en-US" altLang="zh-TW">
                <a:solidFill>
                  <a:schemeClr val="bg1"/>
                </a:solidFill>
                <a:ea typeface="微軟正黑體"/>
              </a:rPr>
              <a:t>HDD</a:t>
            </a:r>
            <a:br>
              <a:rPr lang="en-US" altLang="zh-TW"/>
            </a:br>
            <a:r>
              <a:rPr lang="en-US" altLang="zh-TW">
                <a:solidFill>
                  <a:schemeClr val="bg1"/>
                </a:solidFill>
                <a:ea typeface="微軟正黑體"/>
              </a:rPr>
              <a:t>x6</a:t>
            </a:r>
            <a:endParaRPr lang="en-US" altLang="zh-TW">
              <a:solidFill>
                <a:schemeClr val="bg1"/>
              </a:solidFill>
              <a:ea typeface="微軟正黑體"/>
              <a:cs typeface="Arial"/>
            </a:endParaRPr>
          </a:p>
        </p:txBody>
      </p:sp>
      <p:pic>
        <p:nvPicPr>
          <p:cNvPr id="2" name="圖片 2">
            <a:extLst>
              <a:ext uri="{FF2B5EF4-FFF2-40B4-BE49-F238E27FC236}">
                <a16:creationId xmlns:a16="http://schemas.microsoft.com/office/drawing/2014/main" id="{2D64214F-BD61-10FD-A98A-F7542E5D91E4}"/>
              </a:ext>
            </a:extLst>
          </p:cNvPr>
          <p:cNvPicPr>
            <a:picLocks noChangeAspect="1"/>
          </p:cNvPicPr>
          <p:nvPr/>
        </p:nvPicPr>
        <p:blipFill>
          <a:blip r:embed="rId19"/>
          <a:stretch>
            <a:fillRect/>
          </a:stretch>
        </p:blipFill>
        <p:spPr>
          <a:xfrm>
            <a:off x="4313162" y="3261179"/>
            <a:ext cx="2138439" cy="1339548"/>
          </a:xfrm>
          <a:prstGeom prst="rect">
            <a:avLst/>
          </a:prstGeom>
        </p:spPr>
      </p:pic>
      <p:pic>
        <p:nvPicPr>
          <p:cNvPr id="3" name="圖片 3" descr="一張含有 文字, 設備, 螢幕擷取畫面 的圖片&#10;&#10;自動產生的描述">
            <a:extLst>
              <a:ext uri="{FF2B5EF4-FFF2-40B4-BE49-F238E27FC236}">
                <a16:creationId xmlns:a16="http://schemas.microsoft.com/office/drawing/2014/main" id="{51F06A6D-815E-E28F-600E-BBF77016BA33}"/>
              </a:ext>
            </a:extLst>
          </p:cNvPr>
          <p:cNvPicPr>
            <a:picLocks noChangeAspect="1"/>
          </p:cNvPicPr>
          <p:nvPr/>
        </p:nvPicPr>
        <p:blipFill>
          <a:blip r:embed="rId20"/>
          <a:stretch>
            <a:fillRect/>
          </a:stretch>
        </p:blipFill>
        <p:spPr>
          <a:xfrm>
            <a:off x="6091162" y="3249083"/>
            <a:ext cx="2223105" cy="1351643"/>
          </a:xfrm>
          <a:prstGeom prst="rect">
            <a:avLst/>
          </a:prstGeom>
        </p:spPr>
      </p:pic>
      <p:sp>
        <p:nvSpPr>
          <p:cNvPr id="4" name="文字方塊 3">
            <a:extLst>
              <a:ext uri="{FF2B5EF4-FFF2-40B4-BE49-F238E27FC236}">
                <a16:creationId xmlns:a16="http://schemas.microsoft.com/office/drawing/2014/main" id="{70809E56-402F-8B7D-C067-A1F7B066EB9B}"/>
              </a:ext>
            </a:extLst>
          </p:cNvPr>
          <p:cNvSpPr txBox="1"/>
          <p:nvPr/>
        </p:nvSpPr>
        <p:spPr>
          <a:xfrm>
            <a:off x="247952" y="2967112"/>
            <a:ext cx="1925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400" b="1">
                <a:solidFill>
                  <a:srgbClr val="00B0F0"/>
                </a:solidFill>
              </a:rPr>
              <a:t>10</a:t>
            </a:r>
          </a:p>
        </p:txBody>
      </p:sp>
      <p:pic>
        <p:nvPicPr>
          <p:cNvPr id="5" name="圖片 5" descr="一張含有 文字, 烤箱, 投影機 的圖片&#10;&#10;自動產生的描述">
            <a:extLst>
              <a:ext uri="{FF2B5EF4-FFF2-40B4-BE49-F238E27FC236}">
                <a16:creationId xmlns:a16="http://schemas.microsoft.com/office/drawing/2014/main" id="{E070A7F8-0930-DA55-656B-0B8BA42C28F5}"/>
              </a:ext>
            </a:extLst>
          </p:cNvPr>
          <p:cNvPicPr>
            <a:picLocks noChangeAspect="1"/>
          </p:cNvPicPr>
          <p:nvPr/>
        </p:nvPicPr>
        <p:blipFill>
          <a:blip r:embed="rId21"/>
          <a:stretch>
            <a:fillRect/>
          </a:stretch>
        </p:blipFill>
        <p:spPr>
          <a:xfrm>
            <a:off x="6550781" y="6025541"/>
            <a:ext cx="1860249" cy="455394"/>
          </a:xfrm>
          <a:prstGeom prst="rect">
            <a:avLst/>
          </a:prstGeom>
        </p:spPr>
      </p:pic>
      <p:grpSp>
        <p:nvGrpSpPr>
          <p:cNvPr id="9" name="群組 8">
            <a:extLst>
              <a:ext uri="{FF2B5EF4-FFF2-40B4-BE49-F238E27FC236}">
                <a16:creationId xmlns:a16="http://schemas.microsoft.com/office/drawing/2014/main" id="{5B195252-3DA2-3BC0-5373-FB6F6847D65B}"/>
              </a:ext>
            </a:extLst>
          </p:cNvPr>
          <p:cNvGrpSpPr>
            <a:grpSpLocks noChangeAspect="1"/>
          </p:cNvGrpSpPr>
          <p:nvPr/>
        </p:nvGrpSpPr>
        <p:grpSpPr>
          <a:xfrm>
            <a:off x="10925715" y="4984531"/>
            <a:ext cx="917185" cy="894359"/>
            <a:chOff x="1654630" y="1550126"/>
            <a:chExt cx="2233748" cy="2037805"/>
          </a:xfrm>
          <a:effectLst>
            <a:outerShdw blurRad="431800" dist="368300" dir="5760000" sx="106000" sy="106000" algn="ctr" rotWithShape="0">
              <a:srgbClr val="000000">
                <a:alpha val="34000"/>
              </a:srgbClr>
            </a:outerShdw>
          </a:effectLst>
        </p:grpSpPr>
        <p:sp>
          <p:nvSpPr>
            <p:cNvPr id="7" name="矩形 6">
              <a:extLst>
                <a:ext uri="{FF2B5EF4-FFF2-40B4-BE49-F238E27FC236}">
                  <a16:creationId xmlns:a16="http://schemas.microsoft.com/office/drawing/2014/main" id="{FFBA66CD-00A1-4939-C2B7-9C1649DBF626}"/>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cs typeface="+mn-ea"/>
                <a:sym typeface="+mn-lt"/>
              </a:endParaRPr>
            </a:p>
          </p:txBody>
        </p:sp>
        <p:pic>
          <p:nvPicPr>
            <p:cNvPr id="8" name="圖形 12">
              <a:extLst>
                <a:ext uri="{FF2B5EF4-FFF2-40B4-BE49-F238E27FC236}">
                  <a16:creationId xmlns:a16="http://schemas.microsoft.com/office/drawing/2014/main" id="{008FD107-78C5-40BF-CB32-3004D240A93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757843" y="1596124"/>
              <a:ext cx="2038686" cy="1832876"/>
            </a:xfrm>
            <a:prstGeom prst="rect">
              <a:avLst/>
            </a:prstGeom>
          </p:spPr>
        </p:pic>
      </p:grpSp>
      <p:sp>
        <p:nvSpPr>
          <p:cNvPr id="10" name="文字方塊 48">
            <a:extLst>
              <a:ext uri="{FF2B5EF4-FFF2-40B4-BE49-F238E27FC236}">
                <a16:creationId xmlns:a16="http://schemas.microsoft.com/office/drawing/2014/main" id="{15BE4663-D0F9-AA14-A8C1-3A31863D4C1E}"/>
              </a:ext>
            </a:extLst>
          </p:cNvPr>
          <p:cNvSpPr txBox="1"/>
          <p:nvPr/>
        </p:nvSpPr>
        <p:spPr>
          <a:xfrm>
            <a:off x="10594149" y="5990128"/>
            <a:ext cx="1574704"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ea typeface="微軟正黑體"/>
              </a:rPr>
              <a:t>Up to 5 years warranty</a:t>
            </a:r>
            <a:endParaRPr lang="zh-TW" sz="1200">
              <a:ea typeface="微軟正黑體"/>
              <a:cs typeface="Arial"/>
            </a:endParaRPr>
          </a:p>
        </p:txBody>
      </p:sp>
      <p:pic>
        <p:nvPicPr>
          <p:cNvPr id="6" name="圖片 10">
            <a:extLst>
              <a:ext uri="{FF2B5EF4-FFF2-40B4-BE49-F238E27FC236}">
                <a16:creationId xmlns:a16="http://schemas.microsoft.com/office/drawing/2014/main" id="{8FDDD404-DB13-7A5D-E894-00E4089D4D6B}"/>
              </a:ext>
            </a:extLst>
          </p:cNvPr>
          <p:cNvPicPr>
            <a:picLocks noChangeAspect="1"/>
          </p:cNvPicPr>
          <p:nvPr/>
        </p:nvPicPr>
        <p:blipFill>
          <a:blip r:embed="rId24"/>
          <a:stretch>
            <a:fillRect/>
          </a:stretch>
        </p:blipFill>
        <p:spPr>
          <a:xfrm>
            <a:off x="4174138" y="5755159"/>
            <a:ext cx="692752" cy="691979"/>
          </a:xfrm>
          <a:prstGeom prst="rect">
            <a:avLst/>
          </a:prstGeom>
        </p:spPr>
      </p:pic>
    </p:spTree>
    <p:extLst>
      <p:ext uri="{BB962C8B-B14F-4D97-AF65-F5344CB8AC3E}">
        <p14:creationId xmlns:p14="http://schemas.microsoft.com/office/powerpoint/2010/main" val="257707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3"/>
            <a:ext cx="2082584" cy="375063"/>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358700" y="3248987"/>
            <a:ext cx="5248804" cy="1477328"/>
          </a:xfrm>
          <a:prstGeom prst="rect">
            <a:avLst/>
          </a:prstGeom>
          <a:noFill/>
        </p:spPr>
        <p:txBody>
          <a:bodyPr wrap="square" rtlCol="0">
            <a:spAutoFit/>
          </a:bodyPr>
          <a:lstStyle/>
          <a:p>
            <a:r>
              <a:rPr lang="en-US" altLang="zh-TW">
                <a:solidFill>
                  <a:schemeClr val="bg1"/>
                </a:solidFill>
                <a:latin typeface="微軟正黑體" panose="020B0604030504040204" pitchFamily="34" charset="-120"/>
                <a:ea typeface="微軟正黑體" panose="020B0604030504040204" pitchFamily="34" charset="-120"/>
              </a:rPr>
              <a:t>Powered by Intel Atom</a:t>
            </a:r>
            <a:r>
              <a:rPr lang="en-US" altLang="zh-TW" baseline="30000">
                <a:solidFill>
                  <a:schemeClr val="bg1"/>
                </a:solidFill>
                <a:latin typeface="微軟正黑體" panose="020B0604030504040204" pitchFamily="34" charset="-120"/>
                <a:ea typeface="微軟正黑體" panose="020B0604030504040204" pitchFamily="34" charset="-120"/>
              </a:rPr>
              <a:t>®</a:t>
            </a:r>
            <a:r>
              <a:rPr lang="en-US" altLang="zh-TW">
                <a:solidFill>
                  <a:schemeClr val="bg1"/>
                </a:solidFill>
                <a:latin typeface="微軟正黑體" panose="020B0604030504040204" pitchFamily="34" charset="-120"/>
                <a:ea typeface="微軟正黑體" panose="020B0604030504040204" pitchFamily="34" charset="-120"/>
              </a:rPr>
              <a:t> C5125 8-core 2.8GHz processor, support up to 128GB memory, hybrid storage architecture suitable for small and medium-sized enterprises backup and monitoring applications</a:t>
            </a:r>
          </a:p>
        </p:txBody>
      </p:sp>
      <p:pic>
        <p:nvPicPr>
          <p:cNvPr id="2" name="圖形 1">
            <a:extLst>
              <a:ext uri="{FF2B5EF4-FFF2-40B4-BE49-F238E27FC236}">
                <a16:creationId xmlns:a16="http://schemas.microsoft.com/office/drawing/2014/main" id="{09A0220D-68E2-48C7-E835-9737E3EC2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144" y="2306085"/>
            <a:ext cx="4988637" cy="768973"/>
          </a:xfrm>
          <a:prstGeom prst="rect">
            <a:avLst/>
          </a:prstGeom>
        </p:spPr>
      </p:pic>
      <p:sp>
        <p:nvSpPr>
          <p:cNvPr id="4" name="文字方塊 3">
            <a:extLst>
              <a:ext uri="{FF2B5EF4-FFF2-40B4-BE49-F238E27FC236}">
                <a16:creationId xmlns:a16="http://schemas.microsoft.com/office/drawing/2014/main" id="{730A6A58-F759-1F33-DC50-ABD0BF5D50AB}"/>
              </a:ext>
            </a:extLst>
          </p:cNvPr>
          <p:cNvSpPr txBox="1"/>
          <p:nvPr/>
        </p:nvSpPr>
        <p:spPr>
          <a:xfrm>
            <a:off x="520429" y="6217138"/>
            <a:ext cx="11366771" cy="395558"/>
          </a:xfrm>
          <a:prstGeom prst="rect">
            <a:avLst/>
          </a:prstGeom>
          <a:noFill/>
        </p:spPr>
        <p:txBody>
          <a:bodyPr wrap="square" rtlCol="0">
            <a:spAutoFit/>
          </a:bodyPr>
          <a:lstStyle/>
          <a:p>
            <a:pPr fontAlgn="base">
              <a:lnSpc>
                <a:spcPct val="150000"/>
              </a:lnSpc>
            </a:pPr>
            <a:r>
              <a:rPr lang="en-US" altLang="zh-TW" sz="700" spc="150">
                <a:solidFill>
                  <a:srgbClr val="D1DDE7"/>
                </a:solidFill>
                <a:latin typeface="Arial" panose="020B0604020202020204" pitchFamily="34" charset="0"/>
                <a:ea typeface="微軟正黑體" panose="020B0604030504040204" pitchFamily="34" charset="-120"/>
                <a:cs typeface="Arial" panose="020B0604020202020204" pitchFamily="34" charset="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137045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5174E90-0CF2-8840-CCC8-4C2A117F4390}"/>
              </a:ext>
            </a:extLst>
          </p:cNvPr>
          <p:cNvSpPr/>
          <p:nvPr/>
        </p:nvSpPr>
        <p:spPr>
          <a:xfrm>
            <a:off x="9501003" y="0"/>
            <a:ext cx="2690996" cy="6857999"/>
          </a:xfrm>
          <a:prstGeom prst="rect">
            <a:avLst/>
          </a:prstGeom>
          <a:gradFill>
            <a:gsLst>
              <a:gs pos="0">
                <a:srgbClr val="331AE6"/>
              </a:gs>
              <a:gs pos="100000">
                <a:srgbClr val="331AE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sp>
        <p:nvSpPr>
          <p:cNvPr id="7" name="矩形 6">
            <a:extLst>
              <a:ext uri="{FF2B5EF4-FFF2-40B4-BE49-F238E27FC236}">
                <a16:creationId xmlns:a16="http://schemas.microsoft.com/office/drawing/2014/main" id="{D3142697-02AE-DAE0-796A-F0229011C0CD}"/>
              </a:ext>
            </a:extLst>
          </p:cNvPr>
          <p:cNvSpPr/>
          <p:nvPr/>
        </p:nvSpPr>
        <p:spPr>
          <a:xfrm>
            <a:off x="9455284" y="-1"/>
            <a:ext cx="45719" cy="6857999"/>
          </a:xfrm>
          <a:prstGeom prst="rect">
            <a:avLst/>
          </a:prstGeom>
          <a:solidFill>
            <a:srgbClr val="A7BDD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sp>
        <p:nvSpPr>
          <p:cNvPr id="43" name="矩形: 圓角 3">
            <a:extLst>
              <a:ext uri="{FF2B5EF4-FFF2-40B4-BE49-F238E27FC236}">
                <a16:creationId xmlns:a16="http://schemas.microsoft.com/office/drawing/2014/main" id="{8ED79F84-15E7-6D17-EE7C-3A4CEC99B66C}"/>
              </a:ext>
            </a:extLst>
          </p:cNvPr>
          <p:cNvSpPr/>
          <p:nvPr/>
        </p:nvSpPr>
        <p:spPr>
          <a:xfrm>
            <a:off x="407629" y="2121408"/>
            <a:ext cx="1362625" cy="1362625"/>
          </a:xfrm>
          <a:prstGeom prst="roundRect">
            <a:avLst>
              <a:gd name="adj" fmla="val 10173"/>
            </a:avLst>
          </a:prstGeom>
          <a:gradFill>
            <a:gsLst>
              <a:gs pos="100000">
                <a:srgbClr val="15156D"/>
              </a:gs>
              <a:gs pos="4000">
                <a:srgbClr val="375CF7"/>
              </a:gs>
              <a:gs pos="60000">
                <a:srgbClr val="331AE6"/>
              </a:gs>
            </a:gsLst>
            <a:lin ang="2700000" scaled="0"/>
          </a:gradFill>
          <a:ln>
            <a:gradFill>
              <a:gsLst>
                <a:gs pos="0">
                  <a:srgbClr val="331AE6"/>
                </a:gs>
                <a:gs pos="100000">
                  <a:srgbClr val="331AE6"/>
                </a:gs>
              </a:gsLst>
              <a:lin ang="5400000" scaled="1"/>
            </a:gradFill>
          </a:ln>
          <a:effectLst>
            <a:outerShdw blurRad="266700" dist="190500" dir="2100000" algn="l" rotWithShape="0">
              <a:srgbClr val="331AE6">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altLang="zh-TW" sz="2400" b="1">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rPr>
              <a:t>SR-IOV</a:t>
            </a: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2" name="文字方塊 1">
            <a:extLst>
              <a:ext uri="{FF2B5EF4-FFF2-40B4-BE49-F238E27FC236}">
                <a16:creationId xmlns:a16="http://schemas.microsoft.com/office/drawing/2014/main" id="{8FDAFE0D-A2ED-4E37-26A5-26A718521D18}"/>
              </a:ext>
            </a:extLst>
          </p:cNvPr>
          <p:cNvSpPr txBox="1"/>
          <p:nvPr/>
        </p:nvSpPr>
        <p:spPr>
          <a:xfrm>
            <a:off x="252816" y="231922"/>
            <a:ext cx="10436808" cy="1384995"/>
          </a:xfrm>
          <a:prstGeom prst="rect">
            <a:avLst/>
          </a:prstGeom>
          <a:noFill/>
        </p:spPr>
        <p:txBody>
          <a:bodyPr wrap="square" rtlCol="0">
            <a:spAutoFit/>
          </a:bodyPr>
          <a:lstStyle/>
          <a:p>
            <a:r>
              <a:rPr lang="en-US" altLang="zh-TW" sz="4200" b="1">
                <a:solidFill>
                  <a:srgbClr val="A7BDD1"/>
                </a:solidFill>
                <a:latin typeface="Arial" panose="020B0604020202020204" pitchFamily="34" charset="0"/>
                <a:cs typeface="Arial" panose="020B0604020202020204" pitchFamily="34" charset="0"/>
              </a:rPr>
              <a:t>Support Intel QAT </a:t>
            </a:r>
            <a:br>
              <a:rPr lang="en-US" altLang="zh-TW" sz="4200" b="1">
                <a:solidFill>
                  <a:srgbClr val="A7BDD1"/>
                </a:solidFill>
                <a:latin typeface="Arial" panose="020B0604020202020204" pitchFamily="34" charset="0"/>
                <a:cs typeface="Arial" panose="020B0604020202020204" pitchFamily="34" charset="0"/>
              </a:rPr>
            </a:br>
            <a:r>
              <a:rPr lang="en-US" altLang="zh-TW" sz="4200" b="1">
                <a:solidFill>
                  <a:srgbClr val="A7BDD1"/>
                </a:solidFill>
                <a:latin typeface="Arial" panose="020B0604020202020204" pitchFamily="34" charset="0"/>
                <a:cs typeface="Arial" panose="020B0604020202020204" pitchFamily="34" charset="0"/>
              </a:rPr>
              <a:t>and SR-IOV to increase efficiency</a:t>
            </a:r>
          </a:p>
        </p:txBody>
      </p:sp>
      <p:grpSp>
        <p:nvGrpSpPr>
          <p:cNvPr id="5" name="群組 4">
            <a:extLst>
              <a:ext uri="{FF2B5EF4-FFF2-40B4-BE49-F238E27FC236}">
                <a16:creationId xmlns:a16="http://schemas.microsoft.com/office/drawing/2014/main" id="{6EB98A5F-BA86-ACB2-2BB3-EEB436920B01}"/>
              </a:ext>
            </a:extLst>
          </p:cNvPr>
          <p:cNvGrpSpPr/>
          <p:nvPr/>
        </p:nvGrpSpPr>
        <p:grpSpPr>
          <a:xfrm>
            <a:off x="2004382" y="1957376"/>
            <a:ext cx="5263149" cy="1471624"/>
            <a:chOff x="2188684" y="2114863"/>
            <a:chExt cx="5263149" cy="1471624"/>
          </a:xfrm>
        </p:grpSpPr>
        <p:sp>
          <p:nvSpPr>
            <p:cNvPr id="3" name="Google Shape;298;p34">
              <a:extLst>
                <a:ext uri="{FF2B5EF4-FFF2-40B4-BE49-F238E27FC236}">
                  <a16:creationId xmlns:a16="http://schemas.microsoft.com/office/drawing/2014/main" id="{51DD5CD4-BD57-695B-4B72-81D5F6D1447F}"/>
                </a:ext>
              </a:extLst>
            </p:cNvPr>
            <p:cNvSpPr txBox="1">
              <a:spLocks/>
            </p:cNvSpPr>
            <p:nvPr/>
          </p:nvSpPr>
          <p:spPr>
            <a:xfrm>
              <a:off x="2188684" y="2114863"/>
              <a:ext cx="5263149"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pt-BR" altLang="zh-TW" sz="2400" b="1" kern="1200">
                  <a:solidFill>
                    <a:srgbClr val="E6E6E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SR-IOV Network I/O </a:t>
              </a:r>
              <a:r>
                <a:rPr lang="pt-BR" altLang="zh-TW" sz="2400" b="1" kern="1200" err="1">
                  <a:solidFill>
                    <a:srgbClr val="E6E6E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a:t>
              </a:r>
            </a:p>
          </p:txBody>
        </p:sp>
        <p:sp>
          <p:nvSpPr>
            <p:cNvPr id="4" name="Google Shape;298;p34">
              <a:extLst>
                <a:ext uri="{FF2B5EF4-FFF2-40B4-BE49-F238E27FC236}">
                  <a16:creationId xmlns:a16="http://schemas.microsoft.com/office/drawing/2014/main" id="{17DDC9FA-2FE7-FF2F-EBF0-B474F5B84B97}"/>
                </a:ext>
              </a:extLst>
            </p:cNvPr>
            <p:cNvSpPr txBox="1">
              <a:spLocks/>
            </p:cNvSpPr>
            <p:nvPr/>
          </p:nvSpPr>
          <p:spPr>
            <a:xfrm>
              <a:off x="2218995" y="2446528"/>
              <a:ext cx="4960192"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ct val="130000"/>
                </a:lnSpc>
                <a:spcBef>
                  <a:spcPts val="800"/>
                </a:spcBef>
                <a:buClr>
                  <a:prstClr val="black"/>
                </a:buClr>
                <a:buNone/>
                <a:defRPr/>
              </a:pPr>
              <a:r>
                <a:rPr lang="en-US" altLang="zh-TW"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Install a PCIe network card that supports SR-IOV technology, and directly allocate the bandwidth resources of the physical network card to the virtual machine.</a:t>
              </a:r>
            </a:p>
          </p:txBody>
        </p:sp>
      </p:grpSp>
      <p:grpSp>
        <p:nvGrpSpPr>
          <p:cNvPr id="8" name="群組 7">
            <a:extLst>
              <a:ext uri="{FF2B5EF4-FFF2-40B4-BE49-F238E27FC236}">
                <a16:creationId xmlns:a16="http://schemas.microsoft.com/office/drawing/2014/main" id="{23933366-5DE9-2F22-AA33-6DB0A3B34203}"/>
              </a:ext>
            </a:extLst>
          </p:cNvPr>
          <p:cNvGrpSpPr/>
          <p:nvPr/>
        </p:nvGrpSpPr>
        <p:grpSpPr>
          <a:xfrm>
            <a:off x="2034693" y="4313009"/>
            <a:ext cx="5263149" cy="1471624"/>
            <a:chOff x="2188684" y="2114863"/>
            <a:chExt cx="5263149" cy="1471624"/>
          </a:xfrm>
        </p:grpSpPr>
        <p:sp>
          <p:nvSpPr>
            <p:cNvPr id="9" name="Google Shape;298;p34">
              <a:extLst>
                <a:ext uri="{FF2B5EF4-FFF2-40B4-BE49-F238E27FC236}">
                  <a16:creationId xmlns:a16="http://schemas.microsoft.com/office/drawing/2014/main" id="{9B82E10E-37A1-01EA-B09F-5FC4644C4394}"/>
                </a:ext>
              </a:extLst>
            </p:cNvPr>
            <p:cNvSpPr txBox="1">
              <a:spLocks/>
            </p:cNvSpPr>
            <p:nvPr/>
          </p:nvSpPr>
          <p:spPr>
            <a:xfrm>
              <a:off x="2188684" y="2114863"/>
              <a:ext cx="5263149"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pt-BR" altLang="zh-TW" sz="2400" b="1" kern="1200">
                  <a:solidFill>
                    <a:srgbClr val="E6E6E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QAT hardware </a:t>
              </a:r>
              <a:r>
                <a:rPr lang="pt-BR" altLang="zh-TW" sz="2400" b="1" kern="1200" err="1">
                  <a:solidFill>
                    <a:srgbClr val="E6E6E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acceleration</a:t>
              </a:r>
            </a:p>
          </p:txBody>
        </p:sp>
        <p:sp>
          <p:nvSpPr>
            <p:cNvPr id="10" name="Google Shape;298;p34">
              <a:extLst>
                <a:ext uri="{FF2B5EF4-FFF2-40B4-BE49-F238E27FC236}">
                  <a16:creationId xmlns:a16="http://schemas.microsoft.com/office/drawing/2014/main" id="{67EA12F6-D849-4755-8ADB-174F4D737AFE}"/>
                </a:ext>
              </a:extLst>
            </p:cNvPr>
            <p:cNvSpPr txBox="1">
              <a:spLocks/>
            </p:cNvSpPr>
            <p:nvPr/>
          </p:nvSpPr>
          <p:spPr>
            <a:xfrm>
              <a:off x="2218995" y="2446528"/>
              <a:ext cx="4960192"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ct val="130000"/>
                </a:lnSpc>
                <a:spcBef>
                  <a:spcPts val="800"/>
                </a:spcBef>
                <a:buClr>
                  <a:prstClr val="black"/>
                </a:buClr>
                <a:buNone/>
                <a:defRPr/>
              </a:pPr>
              <a:r>
                <a:rPr lang="en-US" altLang="zh-TW"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Supports the Intel® </a:t>
              </a:r>
              <a:r>
                <a:rPr lang="en-US" altLang="zh-TW" sz="1600" err="1">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QuickAssist</a:t>
              </a:r>
              <a:r>
                <a:rPr lang="en-US" altLang="zh-TW"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 hardware acceleration engine (Intel® QAT), which accelerates data compression/decompression, and can greatly improve the performance of encryption and decryption transmission operations</a:t>
              </a:r>
            </a:p>
          </p:txBody>
        </p:sp>
      </p:grpSp>
      <p:pic>
        <p:nvPicPr>
          <p:cNvPr id="13" name="圖片 12" descr="一張含有 電子產品, 電子裝置, 多媒體, 機器 的圖片&#10;&#10;自動產生的描述">
            <a:extLst>
              <a:ext uri="{FF2B5EF4-FFF2-40B4-BE49-F238E27FC236}">
                <a16:creationId xmlns:a16="http://schemas.microsoft.com/office/drawing/2014/main" id="{73F84F6D-0C4A-C04B-C2BA-10A4F6F3B3FA}"/>
              </a:ext>
            </a:extLst>
          </p:cNvPr>
          <p:cNvPicPr>
            <a:picLocks noChangeAspect="1"/>
          </p:cNvPicPr>
          <p:nvPr/>
        </p:nvPicPr>
        <p:blipFill rotWithShape="1">
          <a:blip r:embed="rId3">
            <a:extLst>
              <a:ext uri="{28A0092B-C50C-407E-A947-70E740481C1C}">
                <a14:useLocalDpi xmlns:a14="http://schemas.microsoft.com/office/drawing/2010/main" val="0"/>
              </a:ext>
            </a:extLst>
          </a:blip>
          <a:srcRect r="6913"/>
          <a:stretch/>
        </p:blipFill>
        <p:spPr>
          <a:xfrm>
            <a:off x="7788503" y="2121408"/>
            <a:ext cx="4403497" cy="3746000"/>
          </a:xfrm>
          <a:prstGeom prst="rect">
            <a:avLst/>
          </a:prstGeom>
          <a:effectLst>
            <a:outerShdw blurRad="76200" dir="18900000" sy="23000" kx="-1200000" algn="bl" rotWithShape="0">
              <a:prstClr val="black">
                <a:alpha val="20000"/>
              </a:prstClr>
            </a:outerShdw>
            <a:reflection blurRad="139700" stA="52000" endA="300" endPos="35000" dir="5400000" sy="-100000" algn="bl" rotWithShape="0"/>
          </a:effectLst>
        </p:spPr>
      </p:pic>
      <p:sp>
        <p:nvSpPr>
          <p:cNvPr id="6" name="矩形: 圓角 3">
            <a:extLst>
              <a:ext uri="{FF2B5EF4-FFF2-40B4-BE49-F238E27FC236}">
                <a16:creationId xmlns:a16="http://schemas.microsoft.com/office/drawing/2014/main" id="{40192BEC-9DB3-3B48-C5C4-D7B95D70683B}"/>
              </a:ext>
            </a:extLst>
          </p:cNvPr>
          <p:cNvSpPr/>
          <p:nvPr/>
        </p:nvSpPr>
        <p:spPr>
          <a:xfrm>
            <a:off x="407629" y="4533340"/>
            <a:ext cx="1362625" cy="1362625"/>
          </a:xfrm>
          <a:prstGeom prst="roundRect">
            <a:avLst>
              <a:gd name="adj" fmla="val 10173"/>
            </a:avLst>
          </a:prstGeom>
          <a:gradFill>
            <a:gsLst>
              <a:gs pos="100000">
                <a:srgbClr val="15156D"/>
              </a:gs>
              <a:gs pos="4000">
                <a:srgbClr val="375CF7"/>
              </a:gs>
              <a:gs pos="60000">
                <a:srgbClr val="331AE6"/>
              </a:gs>
            </a:gsLst>
            <a:lin ang="2700000" scaled="0"/>
          </a:gradFill>
          <a:ln>
            <a:gradFill>
              <a:gsLst>
                <a:gs pos="0">
                  <a:srgbClr val="331AE6"/>
                </a:gs>
                <a:gs pos="100000">
                  <a:srgbClr val="331AE6"/>
                </a:gs>
              </a:gsLst>
              <a:lin ang="5400000" scaled="1"/>
            </a:gradFill>
          </a:ln>
          <a:effectLst>
            <a:outerShdw blurRad="266700" dist="190500" dir="2100000" algn="l" rotWithShape="0">
              <a:srgbClr val="331AE6">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r>
              <a:rPr lang="en-US" altLang="zh-TW" sz="2400" b="1">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rPr>
              <a:t>QAT</a:t>
            </a: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Tree>
    <p:extLst>
      <p:ext uri="{BB962C8B-B14F-4D97-AF65-F5344CB8AC3E}">
        <p14:creationId xmlns:p14="http://schemas.microsoft.com/office/powerpoint/2010/main" val="513901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的圖片&#10;&#10;自動產生的描述" hidden="1">
            <a:extLst>
              <a:ext uri="{FF2B5EF4-FFF2-40B4-BE49-F238E27FC236}">
                <a16:creationId xmlns:a16="http://schemas.microsoft.com/office/drawing/2014/main" id="{DB44AA1D-F4F5-4F49-A83D-9A55388BFA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4445" y="5306531"/>
            <a:ext cx="8963111" cy="5602940"/>
          </a:xfrm>
          <a:prstGeom prst="rect">
            <a:avLst/>
          </a:prstGeom>
        </p:spPr>
      </p:pic>
      <p:sp>
        <p:nvSpPr>
          <p:cNvPr id="6" name="矩形 5">
            <a:extLst>
              <a:ext uri="{FF2B5EF4-FFF2-40B4-BE49-F238E27FC236}">
                <a16:creationId xmlns:a16="http://schemas.microsoft.com/office/drawing/2014/main" id="{D969FD28-2618-B03A-E1EB-2D740497F1A8}"/>
              </a:ext>
            </a:extLst>
          </p:cNvPr>
          <p:cNvSpPr/>
          <p:nvPr/>
        </p:nvSpPr>
        <p:spPr>
          <a:xfrm>
            <a:off x="2528262" y="0"/>
            <a:ext cx="9663738" cy="3559836"/>
          </a:xfrm>
          <a:prstGeom prst="rect">
            <a:avLst/>
          </a:prstGeom>
          <a:gradFill>
            <a:gsLst>
              <a:gs pos="0">
                <a:srgbClr val="331AE6"/>
              </a:gs>
              <a:gs pos="100000">
                <a:srgbClr val="331AE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sp>
        <p:nvSpPr>
          <p:cNvPr id="7" name="文字方塊 6">
            <a:extLst>
              <a:ext uri="{FF2B5EF4-FFF2-40B4-BE49-F238E27FC236}">
                <a16:creationId xmlns:a16="http://schemas.microsoft.com/office/drawing/2014/main" id="{9C2D1035-D32A-C8FD-606A-58AFF1252DF1}"/>
              </a:ext>
            </a:extLst>
          </p:cNvPr>
          <p:cNvSpPr txBox="1"/>
          <p:nvPr/>
        </p:nvSpPr>
        <p:spPr>
          <a:xfrm>
            <a:off x="6221012" y="2536448"/>
            <a:ext cx="6086475" cy="892552"/>
          </a:xfrm>
          <a:prstGeom prst="rect">
            <a:avLst/>
          </a:prstGeom>
          <a:noFill/>
        </p:spPr>
        <p:txBody>
          <a:bodyPr wrap="square" rtlCol="0">
            <a:spAutoFit/>
          </a:bodyPr>
          <a:lstStyle/>
          <a:p>
            <a:pPr defTabSz="914126">
              <a:defRPr/>
            </a:pPr>
            <a:r>
              <a:rPr lang="en-US" altLang="zh-TW" sz="5200" b="1">
                <a:solidFill>
                  <a:schemeClr val="bg1"/>
                </a:solidFill>
                <a:latin typeface="微軟正黑體" panose="020B0604030504040204" pitchFamily="34" charset="-120"/>
                <a:ea typeface="微軟正黑體" panose="020B0604030504040204" pitchFamily="34" charset="-120"/>
              </a:rPr>
              <a:t>Hardware</a:t>
            </a:r>
          </a:p>
        </p:txBody>
      </p:sp>
      <p:sp>
        <p:nvSpPr>
          <p:cNvPr id="8" name="文字方塊 7">
            <a:extLst>
              <a:ext uri="{FF2B5EF4-FFF2-40B4-BE49-F238E27FC236}">
                <a16:creationId xmlns:a16="http://schemas.microsoft.com/office/drawing/2014/main" id="{D256F7AD-583B-7BC3-438B-12C21F3D3B49}"/>
              </a:ext>
            </a:extLst>
          </p:cNvPr>
          <p:cNvSpPr txBox="1"/>
          <p:nvPr/>
        </p:nvSpPr>
        <p:spPr>
          <a:xfrm>
            <a:off x="6221012" y="3868539"/>
            <a:ext cx="5715501" cy="400110"/>
          </a:xfrm>
          <a:prstGeom prst="rect">
            <a:avLst/>
          </a:prstGeom>
          <a:noFill/>
        </p:spPr>
        <p:txBody>
          <a:bodyPr wrap="square" rtlCol="0">
            <a:spAutoFit/>
          </a:bodyPr>
          <a:lstStyle/>
          <a:p>
            <a:r>
              <a:rPr lang="en-US" altLang="zh-TW" sz="2000">
                <a:solidFill>
                  <a:schemeClr val="bg1"/>
                </a:solidFill>
                <a:latin typeface="微軟正黑體" panose="020B0604030504040204" pitchFamily="34" charset="-120"/>
                <a:ea typeface="微軟正黑體" panose="020B0604030504040204" pitchFamily="34" charset="-120"/>
              </a:rPr>
              <a:t>TS-855X</a:t>
            </a:r>
            <a:r>
              <a:rPr lang="en-US" altLang="zh-TW" sz="2000">
                <a:solidFill>
                  <a:srgbClr val="176CE9"/>
                </a:solidFill>
                <a:latin typeface="微軟正黑體" panose="020B0604030504040204" pitchFamily="34" charset="-120"/>
                <a:ea typeface="微軟正黑體" panose="020B0604030504040204" pitchFamily="34" charset="-120"/>
              </a:rPr>
              <a:t> | </a:t>
            </a:r>
            <a:r>
              <a:rPr lang="en-US" altLang="zh-TW" sz="2000">
                <a:solidFill>
                  <a:schemeClr val="bg1"/>
                </a:solidFill>
                <a:latin typeface="微軟正黑體" panose="020B0604030504040204" pitchFamily="34" charset="-120"/>
                <a:ea typeface="微軟正黑體" panose="020B0604030504040204" pitchFamily="34" charset="-120"/>
              </a:rPr>
              <a:t>8-bay</a:t>
            </a:r>
            <a:r>
              <a:rPr lang="zh-TW" altLang="en-US" sz="2000">
                <a:solidFill>
                  <a:schemeClr val="bg1"/>
                </a:solidFill>
                <a:latin typeface="微軟正黑體" panose="020B0604030504040204" pitchFamily="34" charset="-120"/>
                <a:ea typeface="微軟正黑體" panose="020B0604030504040204" pitchFamily="34" charset="-120"/>
              </a:rPr>
              <a:t> </a:t>
            </a:r>
            <a:r>
              <a:rPr lang="en-US" altLang="zh-CN" sz="2000">
                <a:solidFill>
                  <a:schemeClr val="bg1"/>
                </a:solidFill>
                <a:latin typeface="微軟正黑體" panose="020B0604030504040204" pitchFamily="34" charset="-120"/>
                <a:ea typeface="微軟正黑體" panose="020B0604030504040204" pitchFamily="34" charset="-120"/>
              </a:rPr>
              <a:t>Hybrid</a:t>
            </a:r>
            <a:r>
              <a:rPr lang="zh-TW" altLang="en-US" sz="2000">
                <a:solidFill>
                  <a:schemeClr val="bg1"/>
                </a:solidFill>
                <a:latin typeface="微軟正黑體" panose="020B0604030504040204" pitchFamily="34" charset="-120"/>
                <a:ea typeface="微軟正黑體" panose="020B0604030504040204" pitchFamily="34" charset="-120"/>
              </a:rPr>
              <a:t> </a:t>
            </a:r>
            <a:r>
              <a:rPr lang="en-US" altLang="zh-TW" sz="2000">
                <a:solidFill>
                  <a:schemeClr val="bg1"/>
                </a:solidFill>
                <a:latin typeface="微軟正黑體" panose="020B0604030504040204" pitchFamily="34" charset="-120"/>
                <a:ea typeface="微軟正黑體" panose="020B0604030504040204" pitchFamily="34" charset="-120"/>
              </a:rPr>
              <a:t>HDD/SSD NAS</a:t>
            </a:r>
            <a:endParaRPr lang="zh-TW" altLang="en-US" sz="2000">
              <a:solidFill>
                <a:schemeClr val="bg1"/>
              </a:solidFill>
              <a:latin typeface="微軟正黑體" panose="020B0604030504040204" pitchFamily="34" charset="-120"/>
              <a:ea typeface="微軟正黑體" panose="020B0604030504040204" pitchFamily="34" charset="-120"/>
            </a:endParaRPr>
          </a:p>
        </p:txBody>
      </p:sp>
      <p:pic>
        <p:nvPicPr>
          <p:cNvPr id="10" name="圖片 9" descr="一張含有 室內, 傢俱, 辦公大樓, 筆記型電腦 的圖片&#10;&#10;自動產生的描述">
            <a:extLst>
              <a:ext uri="{FF2B5EF4-FFF2-40B4-BE49-F238E27FC236}">
                <a16:creationId xmlns:a16="http://schemas.microsoft.com/office/drawing/2014/main" id="{4BEF9CE5-6AC2-8914-68D7-FEAA9CC80F21}"/>
              </a:ext>
            </a:extLst>
          </p:cNvPr>
          <p:cNvPicPr>
            <a:picLocks noChangeAspect="1"/>
          </p:cNvPicPr>
          <p:nvPr/>
        </p:nvPicPr>
        <p:blipFill rotWithShape="1">
          <a:blip r:embed="rId4">
            <a:extLst>
              <a:ext uri="{28A0092B-C50C-407E-A947-70E740481C1C}">
                <a14:useLocalDpi xmlns:a14="http://schemas.microsoft.com/office/drawing/2010/main" val="0"/>
              </a:ext>
            </a:extLst>
          </a:blip>
          <a:srcRect l="42101" t="31275" r="31829" b="10961"/>
          <a:stretch/>
        </p:blipFill>
        <p:spPr>
          <a:xfrm>
            <a:off x="-1" y="-1"/>
            <a:ext cx="4955059" cy="6861903"/>
          </a:xfrm>
          <a:prstGeom prst="rect">
            <a:avLst/>
          </a:prstGeom>
        </p:spPr>
      </p:pic>
      <p:sp>
        <p:nvSpPr>
          <p:cNvPr id="12" name="矩形 11">
            <a:extLst>
              <a:ext uri="{FF2B5EF4-FFF2-40B4-BE49-F238E27FC236}">
                <a16:creationId xmlns:a16="http://schemas.microsoft.com/office/drawing/2014/main" id="{FDAC87DF-8E0A-3234-B73D-A1178DE3C943}"/>
              </a:ext>
            </a:extLst>
          </p:cNvPr>
          <p:cNvSpPr/>
          <p:nvPr/>
        </p:nvSpPr>
        <p:spPr>
          <a:xfrm>
            <a:off x="4946062" y="-1"/>
            <a:ext cx="45719" cy="6857999"/>
          </a:xfrm>
          <a:prstGeom prst="rect">
            <a:avLst/>
          </a:prstGeom>
          <a:solidFill>
            <a:srgbClr val="A7BDD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A7BDD1"/>
              </a:solidFill>
            </a:endParaRPr>
          </a:p>
        </p:txBody>
      </p:sp>
    </p:spTree>
    <p:extLst>
      <p:ext uri="{BB962C8B-B14F-4D97-AF65-F5344CB8AC3E}">
        <p14:creationId xmlns:p14="http://schemas.microsoft.com/office/powerpoint/2010/main" val="795302410"/>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cstate="hqprint">
            <a:extLst>
              <a:ext uri="{28A0092B-C50C-407E-A947-70E740481C1C}">
                <a14:useLocalDpi xmlns:a14="http://schemas.microsoft.com/office/drawing/2010/main" val="0"/>
              </a:ext>
            </a:extLst>
          </a:blip>
          <a:srcRect l="14050" t="3723" r="13941" b="4070"/>
          <a:stretch/>
        </p:blipFill>
        <p:spPr>
          <a:xfrm>
            <a:off x="3238696" y="1780181"/>
            <a:ext cx="5691295" cy="4555712"/>
          </a:xfrm>
          <a:prstGeom prst="rect">
            <a:avLst/>
          </a:prstGeom>
          <a:effectLst>
            <a:outerShdw blurRad="508000" dir="5400000" sx="90000" sy="-19000" rotWithShape="0">
              <a:prstClr val="black">
                <a:alpha val="54000"/>
              </a:prstClr>
            </a:outerShdw>
          </a:effectLst>
        </p:spPr>
      </p:pic>
      <p:sp>
        <p:nvSpPr>
          <p:cNvPr id="27" name="Shape 183">
            <a:extLst>
              <a:ext uri="{FF2B5EF4-FFF2-40B4-BE49-F238E27FC236}">
                <a16:creationId xmlns:a16="http://schemas.microsoft.com/office/drawing/2014/main" id="{D5688F2A-5A42-AE4E-AB3B-0699AFDA7EA9}"/>
              </a:ext>
            </a:extLst>
          </p:cNvPr>
          <p:cNvSpPr txBox="1"/>
          <p:nvPr/>
        </p:nvSpPr>
        <p:spPr>
          <a:xfrm>
            <a:off x="9517823" y="3843501"/>
            <a:ext cx="2972764" cy="506482"/>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solidFill>
                  <a:srgbClr val="D1DDE7"/>
                </a:solidFill>
                <a:latin typeface="Arial"/>
                <a:ea typeface="微軟正黑體"/>
                <a:cs typeface="Arial"/>
              </a:rPr>
              <a:t>6 x 3.5"/ </a:t>
            </a:r>
            <a:r>
              <a:rPr lang="en-US" altLang="zh-TW" sz="1500" b="1" i="0" u="none" strike="noStrike" cap="none">
                <a:solidFill>
                  <a:srgbClr val="D1DDE7"/>
                </a:solidFill>
                <a:latin typeface="Arial"/>
                <a:ea typeface="微軟正黑體"/>
                <a:cs typeface="Arial"/>
                <a:sym typeface="Arial"/>
              </a:rPr>
              <a:t>2.5”SATA</a:t>
            </a:r>
            <a:r>
              <a:rPr lang="en-US" altLang="zh-TW" sz="1500" b="1">
                <a:solidFill>
                  <a:srgbClr val="D1DDE7"/>
                </a:solidFill>
                <a:latin typeface="Arial"/>
                <a:ea typeface="微軟正黑體"/>
                <a:cs typeface="Arial"/>
                <a:sym typeface="Arial"/>
              </a:rPr>
              <a:t> </a:t>
            </a:r>
            <a:endParaRPr lang="en-US" altLang="zh-TW" sz="1500" b="1" i="0" u="none" strike="noStrike" cap="none">
              <a:solidFill>
                <a:srgbClr val="D1DDE7"/>
              </a:solidFill>
              <a:latin typeface="Arial" panose="020B0604020202020204" pitchFamily="34" charset="0"/>
              <a:ea typeface="微軟正黑體" pitchFamily="34" charset="-120"/>
              <a:cs typeface="Arial" panose="020B0604020202020204" pitchFamily="34" charset="0"/>
              <a:sym typeface="Arial"/>
            </a:endParaRPr>
          </a:p>
          <a:p>
            <a:pPr lvl="0">
              <a:buClr>
                <a:srgbClr val="595959"/>
              </a:buClr>
              <a:buSzPct val="25000"/>
            </a:pPr>
            <a:r>
              <a:rPr lang="en-US" altLang="zh-TW" sz="1500" b="1" i="0" u="none" strike="noStrike" cap="none">
                <a:solidFill>
                  <a:srgbClr val="D1DDE7"/>
                </a:solidFill>
                <a:latin typeface="Arial"/>
                <a:ea typeface="微軟正黑體"/>
                <a:cs typeface="Arial"/>
                <a:sym typeface="Arial"/>
              </a:rPr>
              <a:t>6Gb/s HDD/SSD </a:t>
            </a:r>
            <a:r>
              <a:rPr lang="en-US" altLang="zh-TW" sz="1500" b="1">
                <a:solidFill>
                  <a:srgbClr val="D1DDE7"/>
                </a:solidFill>
                <a:latin typeface="Arial"/>
                <a:ea typeface="微軟正黑體"/>
                <a:cs typeface="Arial"/>
              </a:rPr>
              <a:t>tray</a:t>
            </a:r>
            <a:endParaRPr lang="zh-TW" sz="1500" b="1" i="0" u="none" strike="noStrike" cap="none">
              <a:solidFill>
                <a:srgbClr val="D1DDE7"/>
              </a:solidFill>
              <a:latin typeface="Arial"/>
              <a:ea typeface="微軟正黑體"/>
              <a:cs typeface="Arial"/>
              <a:sym typeface="Arial"/>
            </a:endParaRPr>
          </a:p>
        </p:txBody>
      </p:sp>
      <p:sp>
        <p:nvSpPr>
          <p:cNvPr id="28" name="Shape 180">
            <a:extLst>
              <a:ext uri="{FF2B5EF4-FFF2-40B4-BE49-F238E27FC236}">
                <a16:creationId xmlns:a16="http://schemas.microsoft.com/office/drawing/2014/main" id="{96804B3E-85E3-C44E-AC41-698374D8904E}"/>
              </a:ext>
            </a:extLst>
          </p:cNvPr>
          <p:cNvSpPr txBox="1"/>
          <p:nvPr/>
        </p:nvSpPr>
        <p:spPr>
          <a:xfrm>
            <a:off x="695027" y="3441607"/>
            <a:ext cx="1993589" cy="54516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a:solidFill>
                  <a:srgbClr val="D1DDE7"/>
                </a:solidFill>
                <a:latin typeface="Arial" panose="020B0604020202020204" pitchFamily="34" charset="0"/>
                <a:ea typeface="微軟正黑體" pitchFamily="34" charset="-120"/>
                <a:cs typeface="Arial" panose="020B0604020202020204" pitchFamily="34" charset="0"/>
              </a:rPr>
              <a:t>HDD port LEDs</a:t>
            </a:r>
            <a:endParaRPr lang="zh-TW" sz="1500">
              <a:solidFill>
                <a:srgbClr val="D1DDE7"/>
              </a:solidFill>
              <a:latin typeface="Arial" panose="020B0604020202020204" pitchFamily="34" charset="0"/>
              <a:cs typeface="Arial" panose="020B0604020202020204" pitchFamily="34" charset="0"/>
            </a:endParaRPr>
          </a:p>
        </p:txBody>
      </p:sp>
      <p:sp>
        <p:nvSpPr>
          <p:cNvPr id="29" name="TextBox 13">
            <a:extLst>
              <a:ext uri="{FF2B5EF4-FFF2-40B4-BE49-F238E27FC236}">
                <a16:creationId xmlns:a16="http://schemas.microsoft.com/office/drawing/2014/main" id="{B8E859CA-9FB4-144A-A742-BE1FA7FAD588}"/>
              </a:ext>
            </a:extLst>
          </p:cNvPr>
          <p:cNvSpPr txBox="1">
            <a:spLocks noChangeArrowheads="1"/>
          </p:cNvSpPr>
          <p:nvPr/>
        </p:nvSpPr>
        <p:spPr bwMode="auto">
          <a:xfrm>
            <a:off x="9563803" y="2571258"/>
            <a:ext cx="1951357" cy="705342"/>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sz="1500">
                <a:solidFill>
                  <a:srgbClr val="D1DDE7"/>
                </a:solidFill>
                <a:latin typeface="Arial"/>
                <a:ea typeface="微軟正黑體"/>
                <a:cs typeface="Arial"/>
              </a:rPr>
              <a:t>LCD panel</a:t>
            </a:r>
          </a:p>
          <a:p>
            <a:r>
              <a:rPr lang="en-US" altLang="zh-TW" sz="1500">
                <a:solidFill>
                  <a:srgbClr val="D1DDE7"/>
                </a:solidFill>
                <a:latin typeface="Arial"/>
                <a:ea typeface="微軟正黑體"/>
                <a:cs typeface="Arial"/>
              </a:rPr>
              <a:t>and buttons</a:t>
            </a:r>
            <a:endParaRPr lang="en-US" altLang="en-US" sz="1500">
              <a:solidFill>
                <a:srgbClr val="D1DDE7"/>
              </a:solidFill>
            </a:endParaRPr>
          </a:p>
        </p:txBody>
      </p:sp>
      <p:sp>
        <p:nvSpPr>
          <p:cNvPr id="31" name="Shape 192">
            <a:extLst>
              <a:ext uri="{FF2B5EF4-FFF2-40B4-BE49-F238E27FC236}">
                <a16:creationId xmlns:a16="http://schemas.microsoft.com/office/drawing/2014/main" id="{F3A85C50-8ADD-9E41-A548-3C51A7158C7C}"/>
              </a:ext>
            </a:extLst>
          </p:cNvPr>
          <p:cNvSpPr txBox="1"/>
          <p:nvPr/>
        </p:nvSpPr>
        <p:spPr>
          <a:xfrm>
            <a:off x="9566018" y="4528295"/>
            <a:ext cx="3744892" cy="26103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RPr/>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sz="1500">
                <a:solidFill>
                  <a:srgbClr val="D1DDE7"/>
                </a:solidFill>
              </a:rPr>
              <a:t>Power button</a:t>
            </a:r>
            <a:endParaRPr lang="zh-TW" altLang="en-US" sz="1500">
              <a:solidFill>
                <a:srgbClr val="D1DDE7"/>
              </a:solidFill>
            </a:endParaRPr>
          </a:p>
        </p:txBody>
      </p:sp>
      <p:sp>
        <p:nvSpPr>
          <p:cNvPr id="32" name="Shape 195">
            <a:extLst>
              <a:ext uri="{FF2B5EF4-FFF2-40B4-BE49-F238E27FC236}">
                <a16:creationId xmlns:a16="http://schemas.microsoft.com/office/drawing/2014/main" id="{371E4077-225D-4D43-BAB4-5B09D2228078}"/>
              </a:ext>
            </a:extLst>
          </p:cNvPr>
          <p:cNvSpPr txBox="1"/>
          <p:nvPr/>
        </p:nvSpPr>
        <p:spPr>
          <a:xfrm>
            <a:off x="9555299" y="5097582"/>
            <a:ext cx="3487661" cy="60795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RPr/>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sz="1500">
                <a:solidFill>
                  <a:srgbClr val="D1DDE7"/>
                </a:solidFill>
                <a:latin typeface="Arial"/>
                <a:ea typeface="微軟正黑體"/>
                <a:cs typeface="Arial"/>
              </a:rPr>
              <a:t>1 x USB 3.2</a:t>
            </a:r>
            <a:r>
              <a:rPr lang="zh-TW" altLang="en-US" sz="1500">
                <a:solidFill>
                  <a:srgbClr val="D1DDE7"/>
                </a:solidFill>
                <a:latin typeface="Arial"/>
                <a:ea typeface="微軟正黑體"/>
                <a:cs typeface="Arial"/>
              </a:rPr>
              <a:t> </a:t>
            </a:r>
            <a:r>
              <a:rPr lang="en-US" altLang="zh-TW" sz="1500">
                <a:solidFill>
                  <a:srgbClr val="D1DDE7"/>
                </a:solidFill>
                <a:latin typeface="Arial"/>
                <a:ea typeface="微軟正黑體"/>
                <a:cs typeface="Arial"/>
              </a:rPr>
              <a:t>Gen 1 </a:t>
            </a:r>
            <a:endParaRPr lang="en-US" altLang="zh-TW" sz="1500">
              <a:solidFill>
                <a:srgbClr val="D1DDE7"/>
              </a:solidFill>
            </a:endParaRPr>
          </a:p>
          <a:p>
            <a:r>
              <a:rPr lang="en-US" altLang="zh-TW" sz="1500">
                <a:solidFill>
                  <a:srgbClr val="D1DDE7"/>
                </a:solidFill>
                <a:latin typeface="Arial"/>
                <a:ea typeface="微軟正黑體"/>
                <a:cs typeface="Arial"/>
              </a:rPr>
              <a:t>&amp; OTC button</a:t>
            </a:r>
            <a:endParaRPr lang="zh-TW" altLang="en-US" sz="1500">
              <a:solidFill>
                <a:srgbClr val="D1DDE7"/>
              </a:solidFill>
              <a:latin typeface="Arial"/>
              <a:ea typeface="微軟正黑體"/>
              <a:cs typeface="Arial"/>
            </a:endParaRPr>
          </a:p>
        </p:txBody>
      </p:sp>
      <p:sp>
        <p:nvSpPr>
          <p:cNvPr id="33" name="Shape 183">
            <a:extLst>
              <a:ext uri="{FF2B5EF4-FFF2-40B4-BE49-F238E27FC236}">
                <a16:creationId xmlns:a16="http://schemas.microsoft.com/office/drawing/2014/main" id="{F4642BF9-4E35-8A4F-88BE-01181F161524}"/>
              </a:ext>
            </a:extLst>
          </p:cNvPr>
          <p:cNvSpPr txBox="1"/>
          <p:nvPr/>
        </p:nvSpPr>
        <p:spPr>
          <a:xfrm>
            <a:off x="656404" y="2428643"/>
            <a:ext cx="2216204" cy="506482"/>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solidFill>
                  <a:srgbClr val="D1DDE7"/>
                </a:solidFill>
                <a:latin typeface="Arial"/>
                <a:ea typeface="微軟正黑體"/>
                <a:cs typeface="Arial"/>
                <a:sym typeface="Arial"/>
              </a:rPr>
              <a:t>2 x 2.5</a:t>
            </a:r>
            <a:r>
              <a:rPr lang="en-US" altLang="zh-TW" sz="1500" b="1" i="0" u="none" strike="noStrike" cap="none">
                <a:solidFill>
                  <a:srgbClr val="D1DDE7"/>
                </a:solidFill>
                <a:latin typeface="Arial"/>
                <a:ea typeface="微軟正黑體"/>
                <a:cs typeface="Arial"/>
                <a:sym typeface="Arial"/>
              </a:rPr>
              <a:t>”SATA</a:t>
            </a:r>
            <a:r>
              <a:rPr lang="en-US" altLang="zh-TW" sz="1500" b="1">
                <a:solidFill>
                  <a:srgbClr val="D1DDE7"/>
                </a:solidFill>
                <a:latin typeface="Arial"/>
                <a:ea typeface="微軟正黑體"/>
                <a:cs typeface="Arial"/>
                <a:sym typeface="Arial"/>
              </a:rPr>
              <a:t> </a:t>
            </a:r>
            <a:endParaRPr lang="en-US" altLang="zh-TW" sz="1500" b="1" i="0" u="none" strike="noStrike" cap="none">
              <a:solidFill>
                <a:srgbClr val="D1DDE7"/>
              </a:solidFill>
              <a:latin typeface="Arial" panose="020B0604020202020204" pitchFamily="34" charset="0"/>
              <a:ea typeface="微軟正黑體" pitchFamily="34" charset="-120"/>
              <a:cs typeface="Arial" panose="020B0604020202020204" pitchFamily="34" charset="0"/>
              <a:sym typeface="Arial"/>
            </a:endParaRPr>
          </a:p>
          <a:p>
            <a:pPr lvl="0">
              <a:buClr>
                <a:srgbClr val="595959"/>
              </a:buClr>
              <a:buSzPct val="25000"/>
            </a:pPr>
            <a:r>
              <a:rPr lang="en-US" altLang="zh-TW" sz="1500" b="1" i="0" u="none" strike="noStrike" cap="none">
                <a:solidFill>
                  <a:srgbClr val="D1DDE7"/>
                </a:solidFill>
                <a:latin typeface="Arial"/>
                <a:ea typeface="微軟正黑體"/>
                <a:cs typeface="Arial"/>
                <a:sym typeface="Arial"/>
              </a:rPr>
              <a:t>6Gb/s SSD </a:t>
            </a:r>
            <a:r>
              <a:rPr lang="en-US" altLang="zh-TW" sz="1500" b="1">
                <a:solidFill>
                  <a:srgbClr val="D1DDE7"/>
                </a:solidFill>
                <a:latin typeface="Arial"/>
                <a:ea typeface="微軟正黑體"/>
                <a:cs typeface="Arial"/>
              </a:rPr>
              <a:t>tray</a:t>
            </a:r>
            <a:endParaRPr lang="zh-TW" sz="1500" b="1" i="0" u="none" strike="noStrike" cap="none">
              <a:solidFill>
                <a:srgbClr val="D1DDE7"/>
              </a:solidFill>
              <a:latin typeface="Arial"/>
              <a:ea typeface="微軟正黑體"/>
              <a:cs typeface="Arial"/>
              <a:sym typeface="Arial"/>
            </a:endParaRPr>
          </a:p>
        </p:txBody>
      </p:sp>
      <p:pic>
        <p:nvPicPr>
          <p:cNvPr id="34" name="圖片 33" descr="一張含有 室內, 遙遠, 遊戲, 影片 的圖片&#10;&#10;自動產生的描述">
            <a:extLst>
              <a:ext uri="{FF2B5EF4-FFF2-40B4-BE49-F238E27FC236}">
                <a16:creationId xmlns:a16="http://schemas.microsoft.com/office/drawing/2014/main" id="{3E7E4070-154F-5F4E-8E79-DAFA87DDC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8586" y="5095960"/>
            <a:ext cx="1133046" cy="937849"/>
          </a:xfrm>
          <a:prstGeom prst="rect">
            <a:avLst/>
          </a:prstGeom>
        </p:spPr>
      </p:pic>
      <p:sp>
        <p:nvSpPr>
          <p:cNvPr id="35" name="TextBox 8">
            <a:extLst>
              <a:ext uri="{FF2B5EF4-FFF2-40B4-BE49-F238E27FC236}">
                <a16:creationId xmlns:a16="http://schemas.microsoft.com/office/drawing/2014/main" id="{283AD2D9-B000-E24B-A7B0-2E8FDCAA20C7}"/>
              </a:ext>
            </a:extLst>
          </p:cNvPr>
          <p:cNvSpPr txBox="1"/>
          <p:nvPr/>
        </p:nvSpPr>
        <p:spPr>
          <a:xfrm>
            <a:off x="1292298" y="4620774"/>
            <a:ext cx="1671767" cy="506818"/>
          </a:xfrm>
          <a:prstGeom prst="rect">
            <a:avLst/>
          </a:prstGeom>
          <a:noFill/>
        </p:spPr>
        <p:txBody>
          <a:bodyPr wrap="square" rtlCol="0" anchor="t">
            <a:spAutoFit/>
          </a:bodyPr>
          <a:lstStyle/>
          <a:p>
            <a:r>
              <a:rPr lang="en-US" altLang="zh-TW" sz="1200" b="1">
                <a:solidFill>
                  <a:schemeClr val="bg1"/>
                </a:solidFill>
                <a:latin typeface="Arial" panose="020B0604020202020204" pitchFamily="34" charset="0"/>
                <a:ea typeface="Microsoft JhengHei" panose="020B0604030504040204" pitchFamily="34" charset="-120"/>
                <a:cs typeface="Arial" panose="020B0604020202020204" pitchFamily="34" charset="0"/>
              </a:rPr>
              <a:t>Lockable tray with 2 keys provided</a:t>
            </a:r>
            <a:endParaRPr lang="en-US" sz="12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36" name="Shape 193">
            <a:extLst>
              <a:ext uri="{FF2B5EF4-FFF2-40B4-BE49-F238E27FC236}">
                <a16:creationId xmlns:a16="http://schemas.microsoft.com/office/drawing/2014/main" id="{0B2D4341-8E3B-4F6A-8981-2D069B7F457E}"/>
              </a:ext>
            </a:extLst>
          </p:cNvPr>
          <p:cNvCxnSpPr>
            <a:cxnSpLocks/>
          </p:cNvCxnSpPr>
          <p:nvPr/>
        </p:nvCxnSpPr>
        <p:spPr>
          <a:xfrm flipH="1">
            <a:off x="6561776" y="2879876"/>
            <a:ext cx="2924595" cy="0"/>
          </a:xfrm>
          <a:prstGeom prst="straightConnector1">
            <a:avLst/>
          </a:prstGeom>
          <a:noFill/>
          <a:ln w="21590" cap="flat" cmpd="sng">
            <a:solidFill>
              <a:schemeClr val="accent2"/>
            </a:solidFill>
            <a:prstDash val="solid"/>
            <a:round/>
            <a:headEnd type="oval" w="lg" len="lg"/>
            <a:tailEnd type="none" w="med" len="med"/>
          </a:ln>
          <a:effectLst/>
        </p:spPr>
      </p:cxnSp>
      <p:sp>
        <p:nvSpPr>
          <p:cNvPr id="39" name="圓角化同側角落矩形 33">
            <a:extLst>
              <a:ext uri="{FF2B5EF4-FFF2-40B4-BE49-F238E27FC236}">
                <a16:creationId xmlns:a16="http://schemas.microsoft.com/office/drawing/2014/main" id="{129BADD4-F09C-45D6-8E11-93208659D81C}"/>
              </a:ext>
            </a:extLst>
          </p:cNvPr>
          <p:cNvSpPr/>
          <p:nvPr/>
        </p:nvSpPr>
        <p:spPr>
          <a:xfrm>
            <a:off x="1167697" y="4592371"/>
            <a:ext cx="1939510" cy="1491497"/>
          </a:xfrm>
          <a:prstGeom prst="round2SameRect">
            <a:avLst>
              <a:gd name="adj1" fmla="val 6087"/>
              <a:gd name="adj2" fmla="val 7693"/>
            </a:avLst>
          </a:prstGeom>
          <a:noFill/>
          <a:ln w="21590" cap="flat" cmpd="sng">
            <a:solidFill>
              <a:schemeClr val="accent2"/>
            </a:solidFill>
            <a:prstDash val="solid"/>
            <a:round/>
            <a:headEnd type="none" w="med" len="med"/>
            <a:tailEnd type="oval" w="lg" len="lg"/>
          </a:ln>
          <a:effectLst/>
        </p:spPr>
        <p:txBody>
          <a:bodyPr rtlCol="0" anchor="ctr"/>
          <a:lstStyle/>
          <a:p>
            <a:pPr algn="ctr"/>
            <a:endParaRPr kumimoji="1" lang="zh-TW" altLang="en-US"/>
          </a:p>
        </p:txBody>
      </p:sp>
      <p:sp>
        <p:nvSpPr>
          <p:cNvPr id="41" name="矩形: 圓角 34">
            <a:extLst>
              <a:ext uri="{FF2B5EF4-FFF2-40B4-BE49-F238E27FC236}">
                <a16:creationId xmlns:a16="http://schemas.microsoft.com/office/drawing/2014/main" id="{79428FA7-097E-48DE-B828-3E85D42B84F4}"/>
              </a:ext>
            </a:extLst>
          </p:cNvPr>
          <p:cNvSpPr/>
          <p:nvPr/>
        </p:nvSpPr>
        <p:spPr>
          <a:xfrm>
            <a:off x="3612396" y="5134649"/>
            <a:ext cx="3371006" cy="266910"/>
          </a:xfrm>
          <a:prstGeom prst="roundRect">
            <a:avLst/>
          </a:prstGeom>
          <a:noFill/>
          <a:ln w="21590" cap="flat" cmpd="sng">
            <a:solidFill>
              <a:schemeClr val="accent2"/>
            </a:solidFill>
            <a:prstDash val="solid"/>
            <a:round/>
            <a:headEnd type="none" w="med" len="med"/>
            <a:tailEnd type="oval" w="lg" len="lg"/>
          </a:ln>
          <a:effectLst/>
        </p:spPr>
        <p:txBody>
          <a:bodyPr rtlCol="0" anchor="ctr"/>
          <a:lstStyle/>
          <a:p>
            <a:pPr algn="ctr"/>
            <a:endParaRPr kumimoji="1" lang="zh-TW" altLang="en-US">
              <a:solidFill>
                <a:srgbClr val="000000"/>
              </a:solidFill>
              <a:latin typeface="Arial"/>
              <a:cs typeface="Arial"/>
            </a:endParaRPr>
          </a:p>
        </p:txBody>
      </p:sp>
      <p:cxnSp>
        <p:nvCxnSpPr>
          <p:cNvPr id="43" name="直線單箭頭接點 42">
            <a:extLst>
              <a:ext uri="{FF2B5EF4-FFF2-40B4-BE49-F238E27FC236}">
                <a16:creationId xmlns:a16="http://schemas.microsoft.com/office/drawing/2014/main" id="{D09437A3-85FD-4AA7-A943-26C7E645CF35}"/>
              </a:ext>
            </a:extLst>
          </p:cNvPr>
          <p:cNvCxnSpPr>
            <a:cxnSpLocks/>
          </p:cNvCxnSpPr>
          <p:nvPr/>
        </p:nvCxnSpPr>
        <p:spPr>
          <a:xfrm>
            <a:off x="3100469" y="5212757"/>
            <a:ext cx="511927" cy="0"/>
          </a:xfrm>
          <a:prstGeom prst="straightConnector1">
            <a:avLst/>
          </a:prstGeom>
          <a:noFill/>
          <a:ln w="21590" cap="flat" cmpd="sng">
            <a:solidFill>
              <a:schemeClr val="accent2"/>
            </a:solidFill>
            <a:prstDash val="solid"/>
            <a:round/>
            <a:headEnd type="oval" w="lg" len="lg"/>
            <a:tailEnd type="none" w="med" len="med"/>
          </a:ln>
          <a:effectLst/>
        </p:spPr>
      </p:cxnSp>
      <p:sp>
        <p:nvSpPr>
          <p:cNvPr id="46" name="矩形: 圓角 34">
            <a:extLst>
              <a:ext uri="{FF2B5EF4-FFF2-40B4-BE49-F238E27FC236}">
                <a16:creationId xmlns:a16="http://schemas.microsoft.com/office/drawing/2014/main" id="{C3DEF2EB-121C-884A-A582-E0249B00D4E0}"/>
              </a:ext>
            </a:extLst>
          </p:cNvPr>
          <p:cNvSpPr/>
          <p:nvPr/>
        </p:nvSpPr>
        <p:spPr>
          <a:xfrm>
            <a:off x="4404911" y="2681884"/>
            <a:ext cx="386220" cy="888337"/>
          </a:xfrm>
          <a:prstGeom prst="roundRect">
            <a:avLst/>
          </a:prstGeom>
          <a:noFill/>
          <a:ln w="21590" cap="flat" cmpd="sng">
            <a:solidFill>
              <a:schemeClr val="accent2"/>
            </a:solidFill>
            <a:prstDash val="solid"/>
            <a:round/>
            <a:headEnd type="none" w="med" len="med"/>
            <a:tailEnd type="oval" w="lg" len="lg"/>
          </a:ln>
          <a:effectLst/>
        </p:spPr>
        <p:txBody>
          <a:bodyPr rtlCol="0" anchor="ctr"/>
          <a:lstStyle/>
          <a:p>
            <a:pPr algn="ctr"/>
            <a:endParaRPr kumimoji="1" lang="zh-TW" altLang="en-US">
              <a:solidFill>
                <a:srgbClr val="000000"/>
              </a:solidFill>
              <a:latin typeface="Arial"/>
              <a:cs typeface="Arial"/>
            </a:endParaRPr>
          </a:p>
        </p:txBody>
      </p:sp>
      <p:cxnSp>
        <p:nvCxnSpPr>
          <p:cNvPr id="47" name="Shape 193">
            <a:extLst>
              <a:ext uri="{FF2B5EF4-FFF2-40B4-BE49-F238E27FC236}">
                <a16:creationId xmlns:a16="http://schemas.microsoft.com/office/drawing/2014/main" id="{7CE75A17-5452-3A4D-BFDB-7DD0F1EF947A}"/>
              </a:ext>
            </a:extLst>
          </p:cNvPr>
          <p:cNvCxnSpPr>
            <a:cxnSpLocks/>
          </p:cNvCxnSpPr>
          <p:nvPr/>
        </p:nvCxnSpPr>
        <p:spPr>
          <a:xfrm flipV="1">
            <a:off x="3100469" y="3570221"/>
            <a:ext cx="1497552" cy="1283160"/>
          </a:xfrm>
          <a:prstGeom prst="bentConnector2">
            <a:avLst/>
          </a:prstGeom>
          <a:noFill/>
          <a:ln w="21590" cap="flat" cmpd="sng">
            <a:solidFill>
              <a:schemeClr val="accent2"/>
            </a:solidFill>
            <a:prstDash val="solid"/>
            <a:round/>
            <a:headEnd type="oval" w="lg" len="lg"/>
            <a:tailEnd type="none" w="med" len="med"/>
          </a:ln>
          <a:effectLst/>
        </p:spPr>
      </p:cxnSp>
      <p:cxnSp>
        <p:nvCxnSpPr>
          <p:cNvPr id="8" name="Shape 193">
            <a:extLst>
              <a:ext uri="{FF2B5EF4-FFF2-40B4-BE49-F238E27FC236}">
                <a16:creationId xmlns:a16="http://schemas.microsoft.com/office/drawing/2014/main" id="{8B937AD2-04A4-AD52-2032-6BCCB8D20B7F}"/>
              </a:ext>
            </a:extLst>
          </p:cNvPr>
          <p:cNvCxnSpPr>
            <a:cxnSpLocks/>
          </p:cNvCxnSpPr>
          <p:nvPr/>
        </p:nvCxnSpPr>
        <p:spPr>
          <a:xfrm flipH="1">
            <a:off x="7633223" y="5320935"/>
            <a:ext cx="1790587" cy="0"/>
          </a:xfrm>
          <a:prstGeom prst="straightConnector1">
            <a:avLst/>
          </a:prstGeom>
          <a:noFill/>
          <a:ln w="21590" cap="flat" cmpd="sng">
            <a:solidFill>
              <a:schemeClr val="accent2"/>
            </a:solidFill>
            <a:prstDash val="solid"/>
            <a:round/>
            <a:headEnd type="oval" w="lg" len="lg"/>
            <a:tailEnd type="none" w="med" len="med"/>
          </a:ln>
          <a:effectLst/>
        </p:spPr>
      </p:cxnSp>
      <p:cxnSp>
        <p:nvCxnSpPr>
          <p:cNvPr id="13" name="Shape 193">
            <a:extLst>
              <a:ext uri="{FF2B5EF4-FFF2-40B4-BE49-F238E27FC236}">
                <a16:creationId xmlns:a16="http://schemas.microsoft.com/office/drawing/2014/main" id="{9FA82A10-2159-965B-898E-13197F54560C}"/>
              </a:ext>
            </a:extLst>
          </p:cNvPr>
          <p:cNvCxnSpPr>
            <a:cxnSpLocks/>
          </p:cNvCxnSpPr>
          <p:nvPr/>
        </p:nvCxnSpPr>
        <p:spPr>
          <a:xfrm flipH="1">
            <a:off x="7633223" y="4722889"/>
            <a:ext cx="1790587" cy="0"/>
          </a:xfrm>
          <a:prstGeom prst="straightConnector1">
            <a:avLst/>
          </a:prstGeom>
          <a:noFill/>
          <a:ln w="21590" cap="flat" cmpd="sng">
            <a:solidFill>
              <a:schemeClr val="accent2"/>
            </a:solidFill>
            <a:prstDash val="solid"/>
            <a:round/>
            <a:headEnd type="oval" w="lg" len="lg"/>
            <a:tailEnd type="none" w="med" len="med"/>
          </a:ln>
          <a:effectLst/>
        </p:spPr>
      </p:cxnSp>
      <p:cxnSp>
        <p:nvCxnSpPr>
          <p:cNvPr id="14" name="Shape 193">
            <a:extLst>
              <a:ext uri="{FF2B5EF4-FFF2-40B4-BE49-F238E27FC236}">
                <a16:creationId xmlns:a16="http://schemas.microsoft.com/office/drawing/2014/main" id="{C3486792-6002-4F68-325D-EC3A75AD2F09}"/>
              </a:ext>
            </a:extLst>
          </p:cNvPr>
          <p:cNvCxnSpPr>
            <a:cxnSpLocks/>
          </p:cNvCxnSpPr>
          <p:nvPr/>
        </p:nvCxnSpPr>
        <p:spPr>
          <a:xfrm>
            <a:off x="2481083" y="2902455"/>
            <a:ext cx="1193886" cy="0"/>
          </a:xfrm>
          <a:prstGeom prst="straightConnector1">
            <a:avLst/>
          </a:prstGeom>
          <a:noFill/>
          <a:ln w="21590" cap="flat" cmpd="sng">
            <a:solidFill>
              <a:schemeClr val="accent2"/>
            </a:solidFill>
            <a:prstDash val="solid"/>
            <a:round/>
            <a:headEnd type="oval" w="lg" len="lg"/>
            <a:tailEnd type="none" w="med" len="med"/>
          </a:ln>
          <a:effectLst/>
        </p:spPr>
      </p:cxnSp>
      <p:cxnSp>
        <p:nvCxnSpPr>
          <p:cNvPr id="17" name="Shape 193">
            <a:extLst>
              <a:ext uri="{FF2B5EF4-FFF2-40B4-BE49-F238E27FC236}">
                <a16:creationId xmlns:a16="http://schemas.microsoft.com/office/drawing/2014/main" id="{8622969D-FA57-8BF6-FCB3-4A1102741C5C}"/>
              </a:ext>
            </a:extLst>
          </p:cNvPr>
          <p:cNvCxnSpPr>
            <a:cxnSpLocks/>
          </p:cNvCxnSpPr>
          <p:nvPr/>
        </p:nvCxnSpPr>
        <p:spPr>
          <a:xfrm>
            <a:off x="2481083" y="3612939"/>
            <a:ext cx="1193886" cy="0"/>
          </a:xfrm>
          <a:prstGeom prst="straightConnector1">
            <a:avLst/>
          </a:prstGeom>
          <a:noFill/>
          <a:ln w="21590" cap="flat" cmpd="sng">
            <a:solidFill>
              <a:schemeClr val="accent2"/>
            </a:solidFill>
            <a:prstDash val="solid"/>
            <a:round/>
            <a:headEnd type="oval" w="lg" len="lg"/>
            <a:tailEnd type="none" w="med" len="med"/>
          </a:ln>
          <a:effectLst/>
        </p:spPr>
      </p:cxnSp>
      <p:cxnSp>
        <p:nvCxnSpPr>
          <p:cNvPr id="18" name="Shape 193">
            <a:extLst>
              <a:ext uri="{FF2B5EF4-FFF2-40B4-BE49-F238E27FC236}">
                <a16:creationId xmlns:a16="http://schemas.microsoft.com/office/drawing/2014/main" id="{29ADBFAC-9703-491C-0832-AF7DEE42F3FE}"/>
              </a:ext>
            </a:extLst>
          </p:cNvPr>
          <p:cNvCxnSpPr>
            <a:cxnSpLocks/>
          </p:cNvCxnSpPr>
          <p:nvPr/>
        </p:nvCxnSpPr>
        <p:spPr>
          <a:xfrm flipH="1">
            <a:off x="6788700" y="4110566"/>
            <a:ext cx="2603072" cy="0"/>
          </a:xfrm>
          <a:prstGeom prst="straightConnector1">
            <a:avLst/>
          </a:prstGeom>
          <a:noFill/>
          <a:ln w="21590" cap="flat" cmpd="sng">
            <a:solidFill>
              <a:schemeClr val="accent2"/>
            </a:solidFill>
            <a:prstDash val="solid"/>
            <a:round/>
            <a:headEnd type="oval" w="lg" len="lg"/>
            <a:tailEnd type="none" w="med" len="med"/>
          </a:ln>
          <a:effectLst/>
        </p:spPr>
      </p:cxnSp>
      <p:sp>
        <p:nvSpPr>
          <p:cNvPr id="21" name="標題 1">
            <a:extLst>
              <a:ext uri="{FF2B5EF4-FFF2-40B4-BE49-F238E27FC236}">
                <a16:creationId xmlns:a16="http://schemas.microsoft.com/office/drawing/2014/main" id="{6D8E62F8-7BC5-2555-413F-D528DEB8ECE0}"/>
              </a:ext>
            </a:extLst>
          </p:cNvPr>
          <p:cNvSpPr txBox="1">
            <a:spLocks/>
          </p:cNvSpPr>
          <p:nvPr/>
        </p:nvSpPr>
        <p:spPr>
          <a:xfrm>
            <a:off x="656404" y="201088"/>
            <a:ext cx="10515600" cy="132556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600" b="1">
                <a:solidFill>
                  <a:srgbClr val="A7BDD1"/>
                </a:solidFill>
                <a:latin typeface="Arial" panose="020B0604020202020204" pitchFamily="34" charset="0"/>
                <a:ea typeface="+mn-ea"/>
                <a:cs typeface="Arial" panose="020B0604020202020204" pitchFamily="34" charset="0"/>
                <a:sym typeface="+mn-lt"/>
              </a:rPr>
              <a:t>TS-855X front view</a:t>
            </a:r>
          </a:p>
        </p:txBody>
      </p:sp>
    </p:spTree>
    <p:extLst>
      <p:ext uri="{BB962C8B-B14F-4D97-AF65-F5344CB8AC3E}">
        <p14:creationId xmlns:p14="http://schemas.microsoft.com/office/powerpoint/2010/main" val="219179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3C5B3055-5DC8-F8AB-BB52-FEDFAB3475F7}"/>
              </a:ext>
            </a:extLst>
          </p:cNvPr>
          <p:cNvSpPr txBox="1">
            <a:spLocks/>
          </p:cNvSpPr>
          <p:nvPr/>
        </p:nvSpPr>
        <p:spPr>
          <a:xfrm>
            <a:off x="656404" y="201088"/>
            <a:ext cx="10515600" cy="132556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600" b="1">
                <a:solidFill>
                  <a:srgbClr val="A7BDD1"/>
                </a:solidFill>
                <a:latin typeface="Arial" panose="020B0604020202020204" pitchFamily="34" charset="0"/>
                <a:ea typeface="+mn-ea"/>
                <a:cs typeface="Arial" panose="020B0604020202020204" pitchFamily="34" charset="0"/>
                <a:sym typeface="+mn-lt"/>
              </a:rPr>
              <a:t>TS-855X rear view</a:t>
            </a:r>
          </a:p>
        </p:txBody>
      </p:sp>
      <p:grpSp>
        <p:nvGrpSpPr>
          <p:cNvPr id="55" name="群組 54">
            <a:extLst>
              <a:ext uri="{FF2B5EF4-FFF2-40B4-BE49-F238E27FC236}">
                <a16:creationId xmlns:a16="http://schemas.microsoft.com/office/drawing/2014/main" id="{04AB5583-38F0-116D-F871-BFCAB5989595}"/>
              </a:ext>
            </a:extLst>
          </p:cNvPr>
          <p:cNvGrpSpPr/>
          <p:nvPr/>
        </p:nvGrpSpPr>
        <p:grpSpPr>
          <a:xfrm>
            <a:off x="477094" y="1691110"/>
            <a:ext cx="11633425" cy="4965802"/>
            <a:chOff x="284964" y="1874959"/>
            <a:chExt cx="11633425" cy="4965802"/>
          </a:xfrm>
        </p:grpSpPr>
        <p:pic>
          <p:nvPicPr>
            <p:cNvPr id="4" name="圖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39145" y="2504733"/>
              <a:ext cx="6936411" cy="4336028"/>
            </a:xfrm>
            <a:prstGeom prst="rect">
              <a:avLst/>
            </a:prstGeom>
            <a:ln w="21590">
              <a:noFill/>
            </a:ln>
          </p:spPr>
        </p:pic>
        <p:cxnSp>
          <p:nvCxnSpPr>
            <p:cNvPr id="43" name="直線單箭頭接點 42">
              <a:extLst>
                <a:ext uri="{FF2B5EF4-FFF2-40B4-BE49-F238E27FC236}">
                  <a16:creationId xmlns:a16="http://schemas.microsoft.com/office/drawing/2014/main" id="{8D2FD499-1708-4E7D-A443-4B0831D372D7}"/>
                </a:ext>
              </a:extLst>
            </p:cNvPr>
            <p:cNvCxnSpPr>
              <a:cxnSpLocks/>
            </p:cNvCxnSpPr>
            <p:nvPr/>
          </p:nvCxnSpPr>
          <p:spPr>
            <a:xfrm>
              <a:off x="2661207" y="4442350"/>
              <a:ext cx="1987366" cy="19877"/>
            </a:xfrm>
            <a:prstGeom prst="straightConnector1">
              <a:avLst/>
            </a:prstGeom>
            <a:noFill/>
            <a:ln w="21590" cap="flat" cmpd="sng">
              <a:solidFill>
                <a:schemeClr val="accent2"/>
              </a:solidFill>
              <a:prstDash val="solid"/>
              <a:round/>
              <a:headEnd type="oval" w="lg" len="lg"/>
              <a:tailEnd type="none" w="lg" len="lg"/>
            </a:ln>
            <a:effectLst/>
          </p:spPr>
        </p:cxnSp>
        <p:cxnSp>
          <p:nvCxnSpPr>
            <p:cNvPr id="44" name="直線單箭頭接點 43">
              <a:extLst>
                <a:ext uri="{FF2B5EF4-FFF2-40B4-BE49-F238E27FC236}">
                  <a16:creationId xmlns:a16="http://schemas.microsoft.com/office/drawing/2014/main" id="{BD494C42-4005-4DF7-9DEE-86A61EDC2F9E}"/>
                </a:ext>
              </a:extLst>
            </p:cNvPr>
            <p:cNvCxnSpPr>
              <a:cxnSpLocks/>
            </p:cNvCxnSpPr>
            <p:nvPr/>
          </p:nvCxnSpPr>
          <p:spPr>
            <a:xfrm>
              <a:off x="2656381" y="5393400"/>
              <a:ext cx="1771524" cy="0"/>
            </a:xfrm>
            <a:prstGeom prst="straightConnector1">
              <a:avLst/>
            </a:prstGeom>
            <a:noFill/>
            <a:ln w="21590" cap="flat" cmpd="sng">
              <a:solidFill>
                <a:schemeClr val="accent2"/>
              </a:solidFill>
              <a:prstDash val="solid"/>
              <a:round/>
              <a:headEnd type="oval" w="lg" len="lg"/>
              <a:tailEnd type="none" w="lg" len="lg"/>
            </a:ln>
            <a:effectLst/>
          </p:spPr>
        </p:cxnSp>
        <p:cxnSp>
          <p:nvCxnSpPr>
            <p:cNvPr id="45" name="直線單箭頭接點 44">
              <a:extLst>
                <a:ext uri="{FF2B5EF4-FFF2-40B4-BE49-F238E27FC236}">
                  <a16:creationId xmlns:a16="http://schemas.microsoft.com/office/drawing/2014/main" id="{DB8DA4F4-5AD9-4244-B561-6A52DBD7ABBA}"/>
                </a:ext>
              </a:extLst>
            </p:cNvPr>
            <p:cNvCxnSpPr>
              <a:cxnSpLocks/>
            </p:cNvCxnSpPr>
            <p:nvPr/>
          </p:nvCxnSpPr>
          <p:spPr>
            <a:xfrm flipH="1">
              <a:off x="7828748" y="5963368"/>
              <a:ext cx="794518" cy="0"/>
            </a:xfrm>
            <a:prstGeom prst="straightConnector1">
              <a:avLst/>
            </a:prstGeom>
            <a:noFill/>
            <a:ln w="21590" cap="flat" cmpd="sng">
              <a:solidFill>
                <a:schemeClr val="accent2"/>
              </a:solidFill>
              <a:prstDash val="solid"/>
              <a:round/>
              <a:headEnd type="oval" w="lg" len="lg"/>
              <a:tailEnd type="none" w="lg" len="lg"/>
            </a:ln>
            <a:effectLst/>
          </p:spPr>
        </p:cxnSp>
        <p:cxnSp>
          <p:nvCxnSpPr>
            <p:cNvPr id="46" name="直線單箭頭接點 45">
              <a:extLst>
                <a:ext uri="{FF2B5EF4-FFF2-40B4-BE49-F238E27FC236}">
                  <a16:creationId xmlns:a16="http://schemas.microsoft.com/office/drawing/2014/main" id="{5F982371-E461-4A15-8E38-CB47CFE3D5B2}"/>
                </a:ext>
              </a:extLst>
            </p:cNvPr>
            <p:cNvCxnSpPr>
              <a:cxnSpLocks/>
            </p:cNvCxnSpPr>
            <p:nvPr/>
          </p:nvCxnSpPr>
          <p:spPr>
            <a:xfrm flipH="1">
              <a:off x="7461000" y="4695830"/>
              <a:ext cx="1118331" cy="0"/>
            </a:xfrm>
            <a:prstGeom prst="straightConnector1">
              <a:avLst/>
            </a:prstGeom>
            <a:noFill/>
            <a:ln w="21590" cap="flat" cmpd="sng">
              <a:solidFill>
                <a:schemeClr val="accent2"/>
              </a:solidFill>
              <a:prstDash val="solid"/>
              <a:round/>
              <a:headEnd type="oval" w="lg" len="lg"/>
              <a:tailEnd type="none" w="lg" len="lg"/>
            </a:ln>
            <a:effectLst/>
          </p:spPr>
        </p:cxnSp>
        <p:sp>
          <p:nvSpPr>
            <p:cNvPr id="47" name="矩形 46">
              <a:extLst>
                <a:ext uri="{FF2B5EF4-FFF2-40B4-BE49-F238E27FC236}">
                  <a16:creationId xmlns:a16="http://schemas.microsoft.com/office/drawing/2014/main" id="{FF478112-32A1-4EBC-95A4-16E32C709325}"/>
                </a:ext>
              </a:extLst>
            </p:cNvPr>
            <p:cNvSpPr/>
            <p:nvPr/>
          </p:nvSpPr>
          <p:spPr>
            <a:xfrm>
              <a:off x="4748799" y="2939968"/>
              <a:ext cx="1611632" cy="368782"/>
            </a:xfrm>
            <a:prstGeom prst="rect">
              <a:avLst/>
            </a:prstGeom>
            <a:solidFill>
              <a:srgbClr val="FFC000">
                <a:alpha val="25000"/>
              </a:srgbClr>
            </a:solidFill>
            <a:ln w="2159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cxnSp>
          <p:nvCxnSpPr>
            <p:cNvPr id="49" name="直線單箭頭接點 48">
              <a:extLst>
                <a:ext uri="{FF2B5EF4-FFF2-40B4-BE49-F238E27FC236}">
                  <a16:creationId xmlns:a16="http://schemas.microsoft.com/office/drawing/2014/main" id="{F8A9B965-76AA-40F7-8513-88F413BEC85C}"/>
                </a:ext>
              </a:extLst>
            </p:cNvPr>
            <p:cNvCxnSpPr>
              <a:cxnSpLocks/>
            </p:cNvCxnSpPr>
            <p:nvPr/>
          </p:nvCxnSpPr>
          <p:spPr>
            <a:xfrm>
              <a:off x="4082271" y="2339675"/>
              <a:ext cx="0" cy="970089"/>
            </a:xfrm>
            <a:prstGeom prst="straightConnector1">
              <a:avLst/>
            </a:prstGeom>
            <a:noFill/>
            <a:ln w="21590" cap="flat" cmpd="sng">
              <a:solidFill>
                <a:schemeClr val="accent2"/>
              </a:solidFill>
              <a:prstDash val="solid"/>
              <a:round/>
              <a:headEnd type="oval" w="lg" len="lg"/>
              <a:tailEnd type="none" w="med" len="med"/>
            </a:ln>
            <a:effectLst/>
          </p:spPr>
        </p:cxnSp>
        <p:cxnSp>
          <p:nvCxnSpPr>
            <p:cNvPr id="50" name="直線單箭頭接點 49">
              <a:extLst>
                <a:ext uri="{FF2B5EF4-FFF2-40B4-BE49-F238E27FC236}">
                  <a16:creationId xmlns:a16="http://schemas.microsoft.com/office/drawing/2014/main" id="{702297BA-384E-4443-AC0D-86C740132B8A}"/>
                </a:ext>
              </a:extLst>
            </p:cNvPr>
            <p:cNvCxnSpPr>
              <a:cxnSpLocks/>
            </p:cNvCxnSpPr>
            <p:nvPr/>
          </p:nvCxnSpPr>
          <p:spPr>
            <a:xfrm>
              <a:off x="7727785" y="2325960"/>
              <a:ext cx="12182" cy="798399"/>
            </a:xfrm>
            <a:prstGeom prst="straightConnector1">
              <a:avLst/>
            </a:prstGeom>
            <a:ln w="21590">
              <a:headEnd type="oval" w="lg" len="lg"/>
              <a:tailEnd type="none" w="med" len="med"/>
            </a:ln>
          </p:spPr>
          <p:style>
            <a:lnRef idx="1">
              <a:schemeClr val="accent2"/>
            </a:lnRef>
            <a:fillRef idx="0">
              <a:schemeClr val="accent2"/>
            </a:fillRef>
            <a:effectRef idx="0">
              <a:schemeClr val="accent2"/>
            </a:effectRef>
            <a:fontRef idx="minor">
              <a:schemeClr val="tx1"/>
            </a:fontRef>
          </p:style>
        </p:cxnSp>
        <p:sp>
          <p:nvSpPr>
            <p:cNvPr id="51" name="TextBox 13">
              <a:extLst>
                <a:ext uri="{FF2B5EF4-FFF2-40B4-BE49-F238E27FC236}">
                  <a16:creationId xmlns:a16="http://schemas.microsoft.com/office/drawing/2014/main" id="{0FDA1576-BD1E-0F41-86F1-9CF760149C89}"/>
                </a:ext>
              </a:extLst>
            </p:cNvPr>
            <p:cNvSpPr txBox="1">
              <a:spLocks noChangeArrowheads="1"/>
            </p:cNvSpPr>
            <p:nvPr/>
          </p:nvSpPr>
          <p:spPr bwMode="auto">
            <a:xfrm>
              <a:off x="8734999" y="5805255"/>
              <a:ext cx="2784928" cy="3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latin typeface="Arial"/>
                  <a:ea typeface="微軟正黑體"/>
                  <a:cs typeface="Arial"/>
                </a:rPr>
                <a:t>100-240V power supply</a:t>
              </a:r>
              <a:endParaRPr lang="en-US" altLang="zh-TW" sz="1500">
                <a:solidFill>
                  <a:srgbClr val="D1DDE7"/>
                </a:solidFill>
                <a:latin typeface="Arial"/>
                <a:ea typeface="微軟正黑體"/>
                <a:cs typeface="Arial"/>
              </a:endParaRPr>
            </a:p>
          </p:txBody>
        </p:sp>
        <p:sp>
          <p:nvSpPr>
            <p:cNvPr id="52"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8734999" y="4526559"/>
              <a:ext cx="3183390" cy="3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sz="1500">
                  <a:solidFill>
                    <a:srgbClr val="D1DDE7"/>
                  </a:solidFill>
                  <a:latin typeface="Arial"/>
                  <a:ea typeface="微軟正黑體"/>
                  <a:cs typeface="Arial"/>
                </a:rPr>
                <a:t>Smart system cooling fans</a:t>
              </a:r>
              <a:endParaRPr lang="en-US" altLang="en-US" sz="1500">
                <a:solidFill>
                  <a:srgbClr val="D1DDE7"/>
                </a:solidFill>
                <a:latin typeface="Arial"/>
                <a:ea typeface="微軟正黑體"/>
                <a:cs typeface="Arial"/>
              </a:endParaRPr>
            </a:p>
          </p:txBody>
        </p:sp>
        <p:sp>
          <p:nvSpPr>
            <p:cNvPr id="53" name="TextBox 13">
              <a:extLst>
                <a:ext uri="{FF2B5EF4-FFF2-40B4-BE49-F238E27FC236}">
                  <a16:creationId xmlns:a16="http://schemas.microsoft.com/office/drawing/2014/main" id="{CFE725D0-223C-5543-AC49-A89E1E9D743E}"/>
                </a:ext>
              </a:extLst>
            </p:cNvPr>
            <p:cNvSpPr txBox="1">
              <a:spLocks noChangeArrowheads="1"/>
            </p:cNvSpPr>
            <p:nvPr/>
          </p:nvSpPr>
          <p:spPr bwMode="auto">
            <a:xfrm>
              <a:off x="918783" y="4276744"/>
              <a:ext cx="2067796" cy="31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rPr>
                <a:t>1 x</a:t>
              </a:r>
              <a:r>
                <a:rPr lang="en-US" altLang="zh-TW" sz="1500">
                  <a:solidFill>
                    <a:srgbClr val="D1DDE7"/>
                  </a:solidFill>
                </a:rPr>
                <a:t> 10GBASE-T</a:t>
              </a:r>
              <a:endParaRPr lang="en-US" altLang="en-US" sz="1500">
                <a:solidFill>
                  <a:srgbClr val="D1DDE7"/>
                </a:solidFill>
              </a:endParaRPr>
            </a:p>
          </p:txBody>
        </p:sp>
        <p:sp>
          <p:nvSpPr>
            <p:cNvPr id="54"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284964" y="5252919"/>
              <a:ext cx="2724617" cy="553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rPr>
                <a:t>2 x</a:t>
              </a:r>
              <a:r>
                <a:rPr lang="en-US" altLang="zh-TW" sz="1500">
                  <a:solidFill>
                    <a:srgbClr val="D1DDE7"/>
                  </a:solidFill>
                </a:rPr>
                <a:t> </a:t>
              </a:r>
              <a:r>
                <a:rPr lang="en-US" altLang="en-US" sz="1500">
                  <a:solidFill>
                    <a:srgbClr val="D1DDE7"/>
                  </a:solidFill>
                </a:rPr>
                <a:t>USB 3.2 Gen 1 port</a:t>
              </a:r>
              <a:endParaRPr lang="en-US" altLang="zh-CN" sz="1500">
                <a:solidFill>
                  <a:srgbClr val="D1DDE7"/>
                </a:solidFill>
              </a:endParaRPr>
            </a:p>
          </p:txBody>
        </p:sp>
        <p:sp>
          <p:nvSpPr>
            <p:cNvPr id="56" name="矩形 55">
              <a:extLst>
                <a:ext uri="{FF2B5EF4-FFF2-40B4-BE49-F238E27FC236}">
                  <a16:creationId xmlns:a16="http://schemas.microsoft.com/office/drawing/2014/main" id="{5BDC6656-884F-45F9-8469-0D64AD07F369}"/>
                </a:ext>
              </a:extLst>
            </p:cNvPr>
            <p:cNvSpPr/>
            <p:nvPr/>
          </p:nvSpPr>
          <p:spPr>
            <a:xfrm>
              <a:off x="3391278" y="1924094"/>
              <a:ext cx="2469698" cy="275441"/>
            </a:xfrm>
            <a:prstGeom prst="rect">
              <a:avLst/>
            </a:prstGeom>
            <a:noFill/>
            <a:ln>
              <a:noFill/>
            </a:ln>
          </p:spPr>
          <p:txBody>
            <a:bodyPr wrap="square" lIns="91425" tIns="45700" rIns="91425" bIns="45700" anchor="t" anchorCtr="0">
              <a:noAutofit/>
            </a:bodyPr>
            <a:lstStyle/>
            <a:p>
              <a:pPr>
                <a:buClr>
                  <a:srgbClr val="595959"/>
                </a:buClr>
                <a:buSzPct val="25000"/>
              </a:pPr>
              <a:r>
                <a:rPr lang="en-US" altLang="zh-CN" sz="1500" b="1">
                  <a:solidFill>
                    <a:srgbClr val="D1DDE7"/>
                  </a:solidFill>
                  <a:latin typeface="Arial" panose="020B0604020202020204" pitchFamily="34" charset="0"/>
                  <a:ea typeface="微軟正黑體" pitchFamily="34" charset="-120"/>
                  <a:cs typeface="Arial" panose="020B0604020202020204" pitchFamily="34" charset="0"/>
                </a:rPr>
                <a:t>Slot 2: PCIe Gen3 x4</a:t>
              </a:r>
              <a:endParaRPr lang="en-US" altLang="zh-TW" sz="1500" b="1">
                <a:solidFill>
                  <a:srgbClr val="D1DDE7"/>
                </a:solidFill>
                <a:latin typeface="Arial" panose="020B0604020202020204" pitchFamily="34" charset="0"/>
                <a:ea typeface="微軟正黑體" pitchFamily="34" charset="-120"/>
                <a:cs typeface="Arial" panose="020B0604020202020204" pitchFamily="34" charset="0"/>
              </a:endParaRPr>
            </a:p>
          </p:txBody>
        </p:sp>
        <p:sp>
          <p:nvSpPr>
            <p:cNvPr id="57" name="矩形 56">
              <a:extLst>
                <a:ext uri="{FF2B5EF4-FFF2-40B4-BE49-F238E27FC236}">
                  <a16:creationId xmlns:a16="http://schemas.microsoft.com/office/drawing/2014/main" id="{D3965395-6537-4DCE-996C-E561DB2C6329}"/>
                </a:ext>
              </a:extLst>
            </p:cNvPr>
            <p:cNvSpPr/>
            <p:nvPr/>
          </p:nvSpPr>
          <p:spPr>
            <a:xfrm>
              <a:off x="6887521" y="1874959"/>
              <a:ext cx="3297003" cy="307561"/>
            </a:xfrm>
            <a:prstGeom prst="rect">
              <a:avLst/>
            </a:prstGeom>
            <a:noFill/>
            <a:ln>
              <a:noFill/>
            </a:ln>
          </p:spPr>
          <p:txBody>
            <a:bodyPr wrap="square" lIns="91425" tIns="45700" rIns="91425" bIns="45700" anchor="t" anchorCtr="0">
              <a:noAutofit/>
            </a:bodyPr>
            <a:lstStyle/>
            <a:p>
              <a:pPr>
                <a:buClr>
                  <a:srgbClr val="595959"/>
                </a:buClr>
                <a:buSzPct val="25000"/>
              </a:pPr>
              <a:r>
                <a:rPr lang="en-US" altLang="zh-CN" sz="1500" b="1">
                  <a:solidFill>
                    <a:srgbClr val="D1DDE7"/>
                  </a:solidFill>
                  <a:latin typeface="Arial" panose="020B0604020202020204" pitchFamily="34" charset="0"/>
                  <a:ea typeface="微軟正黑體" pitchFamily="34" charset="-120"/>
                  <a:cs typeface="Arial" panose="020B0604020202020204" pitchFamily="34" charset="0"/>
                </a:rPr>
                <a:t>Slot 1: PCIe Gen3 x4</a:t>
              </a:r>
            </a:p>
          </p:txBody>
        </p:sp>
        <p:sp>
          <p:nvSpPr>
            <p:cNvPr id="60" name="矩形 59">
              <a:extLst>
                <a:ext uri="{FF2B5EF4-FFF2-40B4-BE49-F238E27FC236}">
                  <a16:creationId xmlns:a16="http://schemas.microsoft.com/office/drawing/2014/main" id="{FF478112-32A1-4EBC-95A4-16E32C709325}"/>
                </a:ext>
              </a:extLst>
            </p:cNvPr>
            <p:cNvSpPr/>
            <p:nvPr/>
          </p:nvSpPr>
          <p:spPr>
            <a:xfrm>
              <a:off x="3503691" y="3309764"/>
              <a:ext cx="1168258" cy="317616"/>
            </a:xfrm>
            <a:prstGeom prst="rect">
              <a:avLst/>
            </a:prstGeom>
            <a:solidFill>
              <a:srgbClr val="FFC000">
                <a:alpha val="25000"/>
              </a:srgbClr>
            </a:solidFill>
            <a:ln w="2159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00">
                <a:solidFill>
                  <a:srgbClr val="FF0000"/>
                </a:solidFill>
                <a:latin typeface="微軟正黑體" panose="020B0604030504040204" pitchFamily="34" charset="-120"/>
                <a:ea typeface="微軟正黑體" panose="020B0604030504040204" pitchFamily="34" charset="-120"/>
              </a:endParaRPr>
            </a:p>
          </p:txBody>
        </p:sp>
        <p:cxnSp>
          <p:nvCxnSpPr>
            <p:cNvPr id="7" name="直線接點 6"/>
            <p:cNvCxnSpPr>
              <a:cxnSpLocks/>
              <a:stCxn id="47" idx="3"/>
            </p:cNvCxnSpPr>
            <p:nvPr/>
          </p:nvCxnSpPr>
          <p:spPr>
            <a:xfrm>
              <a:off x="6360431" y="3124359"/>
              <a:ext cx="1379536" cy="0"/>
            </a:xfrm>
            <a:prstGeom prst="line">
              <a:avLst/>
            </a:prstGeom>
            <a:ln w="2159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1358037" y="4695830"/>
              <a:ext cx="1220206" cy="323165"/>
            </a:xfrm>
            <a:prstGeom prst="rect">
              <a:avLst/>
            </a:prstGeom>
          </p:spPr>
          <p:txBody>
            <a:bodyPr wrap="none">
              <a:spAutoFit/>
            </a:bodyPr>
            <a:lstStyle/>
            <a:p>
              <a:r>
                <a:rPr lang="en-US" altLang="zh-TW" sz="1500" b="1">
                  <a:solidFill>
                    <a:srgbClr val="D1DDE7"/>
                  </a:solidFill>
                  <a:latin typeface="Arial" panose="020B0604020202020204" pitchFamily="34" charset="0"/>
                  <a:ea typeface="微軟正黑體" pitchFamily="34" charset="-120"/>
                  <a:cs typeface="Arial" panose="020B0604020202020204" pitchFamily="34" charset="0"/>
                </a:rPr>
                <a:t>2 x 2.5GbE </a:t>
              </a:r>
              <a:endParaRPr lang="zh-TW" altLang="en-US" sz="1500" b="1">
                <a:solidFill>
                  <a:srgbClr val="D1DDE7"/>
                </a:solidFill>
                <a:latin typeface="Arial" panose="020B0604020202020204" pitchFamily="34" charset="0"/>
                <a:ea typeface="微軟正黑體" pitchFamily="34" charset="-120"/>
                <a:cs typeface="Arial" panose="020B0604020202020204" pitchFamily="34" charset="0"/>
              </a:endParaRPr>
            </a:p>
          </p:txBody>
        </p:sp>
        <p:cxnSp>
          <p:nvCxnSpPr>
            <p:cNvPr id="62" name="直線單箭頭接點 61">
              <a:extLst>
                <a:ext uri="{FF2B5EF4-FFF2-40B4-BE49-F238E27FC236}">
                  <a16:creationId xmlns:a16="http://schemas.microsoft.com/office/drawing/2014/main" id="{BD494C42-4005-4DF7-9DEE-86A61EDC2F9E}"/>
                </a:ext>
              </a:extLst>
            </p:cNvPr>
            <p:cNvCxnSpPr>
              <a:cxnSpLocks/>
            </p:cNvCxnSpPr>
            <p:nvPr/>
          </p:nvCxnSpPr>
          <p:spPr>
            <a:xfrm>
              <a:off x="2657166" y="4857413"/>
              <a:ext cx="1991407" cy="0"/>
            </a:xfrm>
            <a:prstGeom prst="straightConnector1">
              <a:avLst/>
            </a:prstGeom>
            <a:noFill/>
            <a:ln w="21590" cap="flat" cmpd="sng">
              <a:solidFill>
                <a:schemeClr val="accent2"/>
              </a:solidFill>
              <a:prstDash val="solid"/>
              <a:round/>
              <a:headEnd type="oval" w="lg" len="lg"/>
              <a:tailEnd type="none" w="lg" len="lg"/>
            </a:ln>
            <a:effectLst/>
          </p:spPr>
        </p:cxnSp>
        <p:cxnSp>
          <p:nvCxnSpPr>
            <p:cNvPr id="64" name="直線接點 63"/>
            <p:cNvCxnSpPr/>
            <p:nvPr/>
          </p:nvCxnSpPr>
          <p:spPr>
            <a:xfrm flipV="1">
              <a:off x="5052794" y="4857413"/>
              <a:ext cx="2682" cy="306789"/>
            </a:xfrm>
            <a:prstGeom prst="line">
              <a:avLst/>
            </a:prstGeom>
            <a:ln w="2159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DB8DA4F4-5AD9-4244-B561-6A52DBD7ABBA}"/>
                </a:ext>
              </a:extLst>
            </p:cNvPr>
            <p:cNvCxnSpPr>
              <a:cxnSpLocks/>
            </p:cNvCxnSpPr>
            <p:nvPr/>
          </p:nvCxnSpPr>
          <p:spPr>
            <a:xfrm>
              <a:off x="2676514" y="5975669"/>
              <a:ext cx="2197547" cy="10009"/>
            </a:xfrm>
            <a:prstGeom prst="straightConnector1">
              <a:avLst/>
            </a:prstGeom>
            <a:noFill/>
            <a:ln w="21590" cap="flat" cmpd="sng">
              <a:solidFill>
                <a:schemeClr val="accent2"/>
              </a:solidFill>
              <a:prstDash val="solid"/>
              <a:round/>
              <a:headEnd type="oval" w="lg" len="lg"/>
              <a:tailEnd type="none" w="lg" len="lg"/>
            </a:ln>
            <a:effectLst/>
          </p:spPr>
        </p:cxnSp>
        <p:cxnSp>
          <p:nvCxnSpPr>
            <p:cNvPr id="67" name="直線接點 66"/>
            <p:cNvCxnSpPr>
              <a:cxnSpLocks/>
            </p:cNvCxnSpPr>
            <p:nvPr/>
          </p:nvCxnSpPr>
          <p:spPr>
            <a:xfrm flipV="1">
              <a:off x="4874061" y="5323523"/>
              <a:ext cx="0" cy="662155"/>
            </a:xfrm>
            <a:prstGeom prst="line">
              <a:avLst/>
            </a:prstGeom>
            <a:ln w="21590">
              <a:solidFill>
                <a:schemeClr val="accent2"/>
              </a:solidFill>
            </a:ln>
          </p:spPr>
          <p:style>
            <a:lnRef idx="1">
              <a:schemeClr val="accent1"/>
            </a:lnRef>
            <a:fillRef idx="0">
              <a:schemeClr val="accent1"/>
            </a:fillRef>
            <a:effectRef idx="0">
              <a:schemeClr val="accent1"/>
            </a:effectRef>
            <a:fontRef idx="minor">
              <a:schemeClr val="tx1"/>
            </a:fontRef>
          </p:style>
        </p:cxnSp>
        <p:sp>
          <p:nvSpPr>
            <p:cNvPr id="70"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1624270" y="5808163"/>
              <a:ext cx="2724617" cy="553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rPr>
                <a:t>USB 2.0</a:t>
              </a:r>
              <a:endParaRPr lang="en-US" altLang="zh-CN" sz="1500">
                <a:solidFill>
                  <a:srgbClr val="D1DDE7"/>
                </a:solidFill>
              </a:endParaRPr>
            </a:p>
          </p:txBody>
        </p:sp>
        <p:sp>
          <p:nvSpPr>
            <p:cNvPr id="29" name="右大括弧 28">
              <a:extLst>
                <a:ext uri="{FF2B5EF4-FFF2-40B4-BE49-F238E27FC236}">
                  <a16:creationId xmlns:a16="http://schemas.microsoft.com/office/drawing/2014/main" id="{5D93554B-FD2E-FBC1-0F21-190383984944}"/>
                </a:ext>
              </a:extLst>
            </p:cNvPr>
            <p:cNvSpPr/>
            <p:nvPr/>
          </p:nvSpPr>
          <p:spPr>
            <a:xfrm rot="10800000">
              <a:off x="4391602" y="5200712"/>
              <a:ext cx="280347" cy="378552"/>
            </a:xfrm>
            <a:prstGeom prst="rightBrace">
              <a:avLst>
                <a:gd name="adj1" fmla="val 8333"/>
                <a:gd name="adj2" fmla="val 48916"/>
              </a:avLst>
            </a:prstGeom>
            <a:ln w="2159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2" name="直線接點 31">
              <a:extLst>
                <a:ext uri="{FF2B5EF4-FFF2-40B4-BE49-F238E27FC236}">
                  <a16:creationId xmlns:a16="http://schemas.microsoft.com/office/drawing/2014/main" id="{AAAD7FC6-EA7E-D812-32F4-3CDD970F6544}"/>
                </a:ext>
              </a:extLst>
            </p:cNvPr>
            <p:cNvCxnSpPr>
              <a:cxnSpLocks/>
            </p:cNvCxnSpPr>
            <p:nvPr/>
          </p:nvCxnSpPr>
          <p:spPr>
            <a:xfrm>
              <a:off x="4874061" y="4857413"/>
              <a:ext cx="178733" cy="0"/>
            </a:xfrm>
            <a:prstGeom prst="line">
              <a:avLst/>
            </a:prstGeom>
            <a:ln w="2159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文字方塊 1">
            <a:extLst>
              <a:ext uri="{FF2B5EF4-FFF2-40B4-BE49-F238E27FC236}">
                <a16:creationId xmlns:a16="http://schemas.microsoft.com/office/drawing/2014/main" id="{4C3BBDC9-7585-43F9-FE0D-963928AB70EF}"/>
              </a:ext>
            </a:extLst>
          </p:cNvPr>
          <p:cNvSpPr txBox="1"/>
          <p:nvPr/>
        </p:nvSpPr>
        <p:spPr>
          <a:xfrm>
            <a:off x="1268185" y="6071507"/>
            <a:ext cx="274320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500" b="1">
                <a:solidFill>
                  <a:srgbClr val="D1DDE7"/>
                </a:solidFill>
                <a:latin typeface="Arial"/>
                <a:ea typeface="新細明體"/>
              </a:rPr>
              <a:t>Reset button</a:t>
            </a:r>
            <a:endParaRPr lang="zh-TW" altLang="en-US"/>
          </a:p>
        </p:txBody>
      </p:sp>
      <p:cxnSp>
        <p:nvCxnSpPr>
          <p:cNvPr id="6" name="直線單箭頭接點 5">
            <a:extLst>
              <a:ext uri="{FF2B5EF4-FFF2-40B4-BE49-F238E27FC236}">
                <a16:creationId xmlns:a16="http://schemas.microsoft.com/office/drawing/2014/main" id="{84E89C35-D72E-794C-EBD1-12E756301FD3}"/>
              </a:ext>
            </a:extLst>
          </p:cNvPr>
          <p:cNvCxnSpPr>
            <a:cxnSpLocks/>
          </p:cNvCxnSpPr>
          <p:nvPr/>
        </p:nvCxnSpPr>
        <p:spPr>
          <a:xfrm>
            <a:off x="2828844" y="6220651"/>
            <a:ext cx="1987366" cy="19877"/>
          </a:xfrm>
          <a:prstGeom prst="straightConnector1">
            <a:avLst/>
          </a:prstGeom>
          <a:noFill/>
          <a:ln w="21590" cap="flat" cmpd="sng">
            <a:solidFill>
              <a:schemeClr val="accent2"/>
            </a:solidFill>
            <a:prstDash val="solid"/>
            <a:round/>
            <a:headEnd type="oval" w="lg" len="lg"/>
            <a:tailEnd type="none" w="lg" len="lg"/>
          </a:ln>
          <a:effectLst/>
        </p:spPr>
      </p:cxnSp>
    </p:spTree>
    <p:extLst>
      <p:ext uri="{BB962C8B-B14F-4D97-AF65-F5344CB8AC3E}">
        <p14:creationId xmlns:p14="http://schemas.microsoft.com/office/powerpoint/2010/main" val="384276532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9262" y="1846208"/>
            <a:ext cx="8017442" cy="5011792"/>
          </a:xfrm>
          <a:prstGeom prst="rect">
            <a:avLst/>
          </a:prstGeom>
        </p:spPr>
      </p:pic>
      <p:sp>
        <p:nvSpPr>
          <p:cNvPr id="29" name="TextBox 13">
            <a:extLst>
              <a:ext uri="{FF2B5EF4-FFF2-40B4-BE49-F238E27FC236}">
                <a16:creationId xmlns:a16="http://schemas.microsoft.com/office/drawing/2014/main" id="{04FDEF33-8B16-BA45-BC67-5B5F6F83BD97}"/>
              </a:ext>
            </a:extLst>
          </p:cNvPr>
          <p:cNvSpPr txBox="1">
            <a:spLocks noChangeArrowheads="1"/>
          </p:cNvSpPr>
          <p:nvPr/>
        </p:nvSpPr>
        <p:spPr bwMode="auto">
          <a:xfrm>
            <a:off x="270319" y="4085083"/>
            <a:ext cx="2035856"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nl-NL" altLang="en-US" sz="1500">
                <a:solidFill>
                  <a:srgbClr val="D1DDE7"/>
                </a:solidFill>
              </a:rPr>
              <a:t>2 x M.2 2280 PCIe Gen3 x4 slots</a:t>
            </a:r>
            <a:endParaRPr lang="en-US" altLang="en-US" sz="1500">
              <a:solidFill>
                <a:srgbClr val="D1DDE7"/>
              </a:solidFill>
            </a:endParaRPr>
          </a:p>
        </p:txBody>
      </p:sp>
      <p:sp>
        <p:nvSpPr>
          <p:cNvPr id="30" name="TextBox 13">
            <a:extLst>
              <a:ext uri="{FF2B5EF4-FFF2-40B4-BE49-F238E27FC236}">
                <a16:creationId xmlns:a16="http://schemas.microsoft.com/office/drawing/2014/main" id="{61FB7B1D-4090-F14A-9DCE-43C17BE109FD}"/>
              </a:ext>
            </a:extLst>
          </p:cNvPr>
          <p:cNvSpPr txBox="1">
            <a:spLocks noChangeArrowheads="1"/>
          </p:cNvSpPr>
          <p:nvPr/>
        </p:nvSpPr>
        <p:spPr bwMode="auto">
          <a:xfrm>
            <a:off x="797965" y="1678735"/>
            <a:ext cx="4184517"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latin typeface="Arial"/>
                <a:ea typeface="微軟正黑體"/>
                <a:cs typeface="Arial"/>
              </a:rPr>
              <a:t>4 x DDR4 </a:t>
            </a:r>
            <a:br>
              <a:rPr lang="en-US" altLang="en-US" sz="1500"/>
            </a:br>
            <a:r>
              <a:rPr lang="en-US" altLang="zh-TW" sz="1500">
                <a:solidFill>
                  <a:srgbClr val="D1DDE7"/>
                </a:solidFill>
                <a:latin typeface="Arial"/>
                <a:ea typeface="微軟正黑體"/>
                <a:cs typeface="Arial"/>
              </a:rPr>
              <a:t>U</a:t>
            </a:r>
            <a:r>
              <a:rPr lang="en-US" altLang="en-US" sz="1500">
                <a:solidFill>
                  <a:srgbClr val="D1DDE7"/>
                </a:solidFill>
                <a:latin typeface="Arial"/>
                <a:ea typeface="微軟正黑體"/>
                <a:cs typeface="Arial"/>
              </a:rPr>
              <a:t>DIMM slots</a:t>
            </a:r>
            <a:endParaRPr lang="en-US" altLang="en-US" sz="1500">
              <a:solidFill>
                <a:srgbClr val="D1DDE7"/>
              </a:solidFill>
            </a:endParaRPr>
          </a:p>
        </p:txBody>
      </p:sp>
      <p:sp>
        <p:nvSpPr>
          <p:cNvPr id="31" name="TextBox 13">
            <a:extLst>
              <a:ext uri="{FF2B5EF4-FFF2-40B4-BE49-F238E27FC236}">
                <a16:creationId xmlns:a16="http://schemas.microsoft.com/office/drawing/2014/main" id="{875A3280-50AF-0544-BD7C-A8E97E6B628D}"/>
              </a:ext>
            </a:extLst>
          </p:cNvPr>
          <p:cNvSpPr txBox="1">
            <a:spLocks noChangeArrowheads="1"/>
          </p:cNvSpPr>
          <p:nvPr/>
        </p:nvSpPr>
        <p:spPr bwMode="auto">
          <a:xfrm>
            <a:off x="9357678" y="3066399"/>
            <a:ext cx="2938112"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rPr>
              <a:t>1 x </a:t>
            </a:r>
            <a:r>
              <a:rPr lang="en-US" altLang="en-US" sz="1500" err="1">
                <a:solidFill>
                  <a:srgbClr val="D1DDE7"/>
                </a:solidFill>
              </a:rPr>
              <a:t>PCIe</a:t>
            </a:r>
            <a:r>
              <a:rPr lang="en-US" altLang="en-US" sz="1500">
                <a:solidFill>
                  <a:srgbClr val="D1DDE7"/>
                </a:solidFill>
              </a:rPr>
              <a:t> Gen3 x4 slot</a:t>
            </a:r>
          </a:p>
        </p:txBody>
      </p:sp>
      <p:sp>
        <p:nvSpPr>
          <p:cNvPr id="32" name="TextBox 13">
            <a:extLst>
              <a:ext uri="{FF2B5EF4-FFF2-40B4-BE49-F238E27FC236}">
                <a16:creationId xmlns:a16="http://schemas.microsoft.com/office/drawing/2014/main" id="{2E861871-F24A-8048-B478-6759AC260E61}"/>
              </a:ext>
            </a:extLst>
          </p:cNvPr>
          <p:cNvSpPr txBox="1">
            <a:spLocks noChangeArrowheads="1"/>
          </p:cNvSpPr>
          <p:nvPr/>
        </p:nvSpPr>
        <p:spPr bwMode="auto">
          <a:xfrm>
            <a:off x="9357678" y="2566404"/>
            <a:ext cx="3018814"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sz="1500">
                <a:solidFill>
                  <a:srgbClr val="D1DDE7"/>
                </a:solidFill>
              </a:rPr>
              <a:t>1 x </a:t>
            </a:r>
            <a:r>
              <a:rPr lang="en-US" altLang="en-US" sz="1500" err="1">
                <a:solidFill>
                  <a:srgbClr val="D1DDE7"/>
                </a:solidFill>
              </a:rPr>
              <a:t>PCIe</a:t>
            </a:r>
            <a:r>
              <a:rPr lang="en-US" altLang="en-US" sz="1500">
                <a:solidFill>
                  <a:srgbClr val="D1DDE7"/>
                </a:solidFill>
              </a:rPr>
              <a:t> Gen3 x4 slot</a:t>
            </a:r>
          </a:p>
        </p:txBody>
      </p:sp>
      <p:cxnSp>
        <p:nvCxnSpPr>
          <p:cNvPr id="33" name="Shape 193">
            <a:extLst>
              <a:ext uri="{FF2B5EF4-FFF2-40B4-BE49-F238E27FC236}">
                <a16:creationId xmlns:a16="http://schemas.microsoft.com/office/drawing/2014/main" id="{03120C8F-559E-4BC7-8B38-F5DA83051382}"/>
              </a:ext>
            </a:extLst>
          </p:cNvPr>
          <p:cNvCxnSpPr>
            <a:cxnSpLocks/>
          </p:cNvCxnSpPr>
          <p:nvPr/>
        </p:nvCxnSpPr>
        <p:spPr>
          <a:xfrm>
            <a:off x="2114279" y="4268367"/>
            <a:ext cx="1551890" cy="0"/>
          </a:xfrm>
          <a:prstGeom prst="straightConnector1">
            <a:avLst/>
          </a:prstGeom>
          <a:noFill/>
          <a:ln w="21590" cap="flat" cmpd="sng">
            <a:solidFill>
              <a:schemeClr val="accent2"/>
            </a:solidFill>
            <a:prstDash val="solid"/>
            <a:round/>
            <a:headEnd type="oval" w="lg" len="lg"/>
            <a:tailEnd type="none" w="med" len="med"/>
          </a:ln>
          <a:effectLst/>
        </p:spPr>
      </p:cxnSp>
      <p:cxnSp>
        <p:nvCxnSpPr>
          <p:cNvPr id="35" name="Shape 193">
            <a:extLst>
              <a:ext uri="{FF2B5EF4-FFF2-40B4-BE49-F238E27FC236}">
                <a16:creationId xmlns:a16="http://schemas.microsoft.com/office/drawing/2014/main" id="{FBF2F3CD-A41D-442F-B0EB-F47954914CC2}"/>
              </a:ext>
            </a:extLst>
          </p:cNvPr>
          <p:cNvCxnSpPr>
            <a:cxnSpLocks/>
          </p:cNvCxnSpPr>
          <p:nvPr/>
        </p:nvCxnSpPr>
        <p:spPr>
          <a:xfrm flipH="1">
            <a:off x="7126356" y="3227843"/>
            <a:ext cx="2146853" cy="0"/>
          </a:xfrm>
          <a:prstGeom prst="straightConnector1">
            <a:avLst/>
          </a:prstGeom>
          <a:noFill/>
          <a:ln w="21590" cap="flat" cmpd="sng">
            <a:solidFill>
              <a:schemeClr val="accent2"/>
            </a:solidFill>
            <a:prstDash val="solid"/>
            <a:round/>
            <a:headEnd type="oval" w="lg" len="lg"/>
            <a:tailEnd type="none" w="med" len="med"/>
          </a:ln>
          <a:effectLst/>
        </p:spPr>
      </p:cxnSp>
      <p:cxnSp>
        <p:nvCxnSpPr>
          <p:cNvPr id="40" name="Shape 193">
            <a:extLst>
              <a:ext uri="{FF2B5EF4-FFF2-40B4-BE49-F238E27FC236}">
                <a16:creationId xmlns:a16="http://schemas.microsoft.com/office/drawing/2014/main" id="{FBF2F3CD-A41D-442F-B0EB-F47954914CC2}"/>
              </a:ext>
            </a:extLst>
          </p:cNvPr>
          <p:cNvCxnSpPr>
            <a:cxnSpLocks/>
          </p:cNvCxnSpPr>
          <p:nvPr/>
        </p:nvCxnSpPr>
        <p:spPr>
          <a:xfrm flipH="1">
            <a:off x="7670610" y="2723347"/>
            <a:ext cx="1602599" cy="0"/>
          </a:xfrm>
          <a:prstGeom prst="straightConnector1">
            <a:avLst/>
          </a:prstGeom>
          <a:noFill/>
          <a:ln w="21590" cap="flat" cmpd="sng">
            <a:solidFill>
              <a:schemeClr val="accent2"/>
            </a:solidFill>
            <a:prstDash val="solid"/>
            <a:round/>
            <a:headEnd type="oval" w="lg" len="lg"/>
            <a:tailEnd type="none" w="med" len="med"/>
          </a:ln>
          <a:effectLst/>
        </p:spPr>
      </p:cxnSp>
      <p:grpSp>
        <p:nvGrpSpPr>
          <p:cNvPr id="9" name="群組 8">
            <a:extLst>
              <a:ext uri="{FF2B5EF4-FFF2-40B4-BE49-F238E27FC236}">
                <a16:creationId xmlns:a16="http://schemas.microsoft.com/office/drawing/2014/main" id="{456F1C54-4D8A-88C6-B027-2A4E157F3E13}"/>
              </a:ext>
            </a:extLst>
          </p:cNvPr>
          <p:cNvGrpSpPr/>
          <p:nvPr/>
        </p:nvGrpSpPr>
        <p:grpSpPr>
          <a:xfrm>
            <a:off x="2089026" y="2071924"/>
            <a:ext cx="2408388" cy="1357076"/>
            <a:chOff x="2238113" y="3038956"/>
            <a:chExt cx="2408388" cy="1357076"/>
          </a:xfrm>
        </p:grpSpPr>
        <p:cxnSp>
          <p:nvCxnSpPr>
            <p:cNvPr id="5" name="Shape 193">
              <a:extLst>
                <a:ext uri="{FF2B5EF4-FFF2-40B4-BE49-F238E27FC236}">
                  <a16:creationId xmlns:a16="http://schemas.microsoft.com/office/drawing/2014/main" id="{C3DF785A-90F5-EDC1-3CEE-A609E23F185A}"/>
                </a:ext>
              </a:extLst>
            </p:cNvPr>
            <p:cNvCxnSpPr>
              <a:cxnSpLocks/>
            </p:cNvCxnSpPr>
            <p:nvPr/>
          </p:nvCxnSpPr>
          <p:spPr>
            <a:xfrm>
              <a:off x="2238113" y="3038956"/>
              <a:ext cx="2408388" cy="0"/>
            </a:xfrm>
            <a:prstGeom prst="straightConnector1">
              <a:avLst/>
            </a:prstGeom>
            <a:noFill/>
            <a:ln w="21590" cap="flat" cmpd="sng">
              <a:solidFill>
                <a:schemeClr val="accent2"/>
              </a:solidFill>
              <a:prstDash val="solid"/>
              <a:round/>
              <a:headEnd type="oval" w="lg" len="lg"/>
              <a:tailEnd type="none" w="med" len="med"/>
            </a:ln>
            <a:effectLst/>
          </p:spPr>
        </p:cxnSp>
        <p:cxnSp>
          <p:nvCxnSpPr>
            <p:cNvPr id="8" name="直線接點 7">
              <a:extLst>
                <a:ext uri="{FF2B5EF4-FFF2-40B4-BE49-F238E27FC236}">
                  <a16:creationId xmlns:a16="http://schemas.microsoft.com/office/drawing/2014/main" id="{3272F0FE-420A-BE0D-71DE-9B1F59961078}"/>
                </a:ext>
              </a:extLst>
            </p:cNvPr>
            <p:cNvCxnSpPr>
              <a:cxnSpLocks/>
            </p:cNvCxnSpPr>
            <p:nvPr/>
          </p:nvCxnSpPr>
          <p:spPr>
            <a:xfrm>
              <a:off x="4632679" y="3038956"/>
              <a:ext cx="0" cy="1357076"/>
            </a:xfrm>
            <a:prstGeom prst="line">
              <a:avLst/>
            </a:prstGeom>
            <a:ln w="2159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標題 1">
            <a:extLst>
              <a:ext uri="{FF2B5EF4-FFF2-40B4-BE49-F238E27FC236}">
                <a16:creationId xmlns:a16="http://schemas.microsoft.com/office/drawing/2014/main" id="{124527AB-CBEA-A95A-6732-B80D2F862CC9}"/>
              </a:ext>
            </a:extLst>
          </p:cNvPr>
          <p:cNvSpPr txBox="1">
            <a:spLocks/>
          </p:cNvSpPr>
          <p:nvPr/>
        </p:nvSpPr>
        <p:spPr>
          <a:xfrm>
            <a:off x="656404" y="201088"/>
            <a:ext cx="10515600" cy="13255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600" b="1">
                <a:solidFill>
                  <a:srgbClr val="A7BDD1"/>
                </a:solidFill>
                <a:latin typeface="Arial"/>
                <a:ea typeface="新細明體"/>
                <a:cs typeface="Arial"/>
                <a:sym typeface="+mn-lt"/>
              </a:rPr>
              <a:t>Internal design</a:t>
            </a:r>
            <a:endParaRPr lang="en-US" altLang="zh-TW" sz="4600" b="1">
              <a:solidFill>
                <a:srgbClr val="A7BDD1"/>
              </a:solidFill>
              <a:latin typeface="Arial" panose="020B0604020202020204" pitchFamily="34" charset="0"/>
              <a:ea typeface="+mn-ea"/>
              <a:cs typeface="Arial" panose="020B0604020202020204" pitchFamily="34" charset="0"/>
              <a:sym typeface="+mn-lt"/>
            </a:endParaRPr>
          </a:p>
        </p:txBody>
      </p:sp>
    </p:spTree>
    <p:extLst>
      <p:ext uri="{BB962C8B-B14F-4D97-AF65-F5344CB8AC3E}">
        <p14:creationId xmlns:p14="http://schemas.microsoft.com/office/powerpoint/2010/main" val="398259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528">
            <a:extLst>
              <a:ext uri="{FF2B5EF4-FFF2-40B4-BE49-F238E27FC236}">
                <a16:creationId xmlns:a16="http://schemas.microsoft.com/office/drawing/2014/main" id="{F3878DBA-BED6-4747-B83C-D1DDE1456BC9}"/>
              </a:ext>
            </a:extLst>
          </p:cNvPr>
          <p:cNvSpPr/>
          <p:nvPr/>
        </p:nvSpPr>
        <p:spPr>
          <a:xfrm flipH="1">
            <a:off x="639684" y="2014888"/>
            <a:ext cx="5697932" cy="1792536"/>
          </a:xfrm>
          <a:prstGeom prst="snip2DiagRect">
            <a:avLst>
              <a:gd name="adj1" fmla="val 0"/>
              <a:gd name="adj2" fmla="val 22793"/>
            </a:avLst>
          </a:prstGeom>
          <a:gradFill>
            <a:gsLst>
              <a:gs pos="47000">
                <a:schemeClr val="bg2">
                  <a:alpha val="44000"/>
                </a:schemeClr>
              </a:gs>
              <a:gs pos="100000">
                <a:schemeClr val="bg2">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TextBox 5">
            <a:extLst>
              <a:ext uri="{FF2B5EF4-FFF2-40B4-BE49-F238E27FC236}">
                <a16:creationId xmlns:a16="http://schemas.microsoft.com/office/drawing/2014/main" id="{F035E34F-DCCD-954B-92BD-AE137E91F2B6}"/>
              </a:ext>
            </a:extLst>
          </p:cNvPr>
          <p:cNvSpPr txBox="1"/>
          <p:nvPr/>
        </p:nvSpPr>
        <p:spPr>
          <a:xfrm>
            <a:off x="531861" y="4031188"/>
            <a:ext cx="7670111" cy="1056700"/>
          </a:xfrm>
          <a:prstGeom prst="rect">
            <a:avLst/>
          </a:prstGeom>
          <a:noFill/>
        </p:spPr>
        <p:txBody>
          <a:bodyPr wrap="square" lIns="91440" tIns="45720" rIns="91440" bIns="45720" rtlCol="0" anchor="t">
            <a:spAutoFit/>
          </a:bodyPr>
          <a:lstStyle/>
          <a:p>
            <a:pPr>
              <a:spcBef>
                <a:spcPts val="800"/>
              </a:spcBef>
            </a:pPr>
            <a:r>
              <a:rPr lang="en-US" altLang="zh-TW" sz="1600" dirty="0">
                <a:solidFill>
                  <a:schemeClr val="bg1"/>
                </a:solidFill>
                <a:latin typeface="Arial"/>
                <a:ea typeface="微軟正黑體"/>
                <a:cs typeface="Arial"/>
                <a:sym typeface="Arial" panose="020B0604020202020204" pitchFamily="34" charset="0"/>
              </a:rPr>
              <a:t>TS-855X </a:t>
            </a:r>
            <a:r>
              <a:rPr lang="en-US" altLang="zh-CN" sz="1600" dirty="0">
                <a:solidFill>
                  <a:schemeClr val="bg1"/>
                </a:solidFill>
                <a:latin typeface="Arial"/>
                <a:ea typeface="微軟正黑體"/>
                <a:cs typeface="Arial"/>
                <a:sym typeface="Arial" panose="020B0604020202020204" pitchFamily="34" charset="0"/>
              </a:rPr>
              <a:t>supports ECC memory, automatically detecting and timely correcting single-bit errors</a:t>
            </a:r>
          </a:p>
          <a:p>
            <a:pPr>
              <a:spcBef>
                <a:spcPts val="800"/>
              </a:spcBef>
            </a:pPr>
            <a:r>
              <a:rPr lang="en-US" altLang="zh-CN" sz="2400" b="1" dirty="0">
                <a:solidFill>
                  <a:schemeClr val="bg1"/>
                </a:solidFill>
                <a:latin typeface="Arial"/>
                <a:ea typeface="微軟正黑體"/>
                <a:cs typeface="Arial"/>
                <a:sym typeface="Arial" panose="020B0604020202020204" pitchFamily="34" charset="0"/>
              </a:rPr>
              <a:t>System supports up to 128GB (4 x 32GB) memory</a:t>
            </a:r>
            <a:endParaRPr lang="en-US" altLang="zh-CN" sz="2400" b="1" dirty="0">
              <a:solidFill>
                <a:schemeClr val="bg1"/>
              </a:solidFill>
              <a:latin typeface="Arial"/>
              <a:ea typeface="微軟正黑體"/>
              <a:cs typeface="Arial"/>
            </a:endParaRPr>
          </a:p>
        </p:txBody>
      </p:sp>
      <p:sp>
        <p:nvSpPr>
          <p:cNvPr id="27" name="TextBox 6">
            <a:extLst>
              <a:ext uri="{FF2B5EF4-FFF2-40B4-BE49-F238E27FC236}">
                <a16:creationId xmlns:a16="http://schemas.microsoft.com/office/drawing/2014/main" id="{0B4EBBA0-5975-6746-94AE-CB555557579C}"/>
              </a:ext>
            </a:extLst>
          </p:cNvPr>
          <p:cNvSpPr txBox="1"/>
          <p:nvPr/>
        </p:nvSpPr>
        <p:spPr>
          <a:xfrm>
            <a:off x="822111" y="2571471"/>
            <a:ext cx="3214015" cy="707886"/>
          </a:xfrm>
          <a:prstGeom prst="rect">
            <a:avLst/>
          </a:prstGeom>
          <a:noFill/>
        </p:spPr>
        <p:txBody>
          <a:bodyPr wrap="square" rtlCol="0" anchor="t">
            <a:spAutoFit/>
          </a:bodyPr>
          <a:lstStyle/>
          <a:p>
            <a:r>
              <a:rPr lang="en-US" altLang="zh-CN" sz="2000" b="1">
                <a:solidFill>
                  <a:schemeClr val="accent4">
                    <a:lumMod val="40000"/>
                    <a:lumOff val="60000"/>
                  </a:schemeClr>
                </a:solidFill>
                <a:latin typeface="Arial" panose="020B0604020202020204" pitchFamily="34" charset="0"/>
                <a:ea typeface="微軟正黑體" panose="020B0604030504040204" pitchFamily="34" charset="-120"/>
                <a:sym typeface="Arial" panose="020B0604020202020204" pitchFamily="34" charset="0"/>
              </a:rPr>
              <a:t>Reliable memory and avoiding data corruption</a:t>
            </a:r>
          </a:p>
        </p:txBody>
      </p:sp>
      <p:grpSp>
        <p:nvGrpSpPr>
          <p:cNvPr id="28" name="圖形 3">
            <a:extLst>
              <a:ext uri="{FF2B5EF4-FFF2-40B4-BE49-F238E27FC236}">
                <a16:creationId xmlns:a16="http://schemas.microsoft.com/office/drawing/2014/main" id="{AAF8EAD9-1482-4C5C-85E9-B7903175C595}"/>
              </a:ext>
            </a:extLst>
          </p:cNvPr>
          <p:cNvGrpSpPr/>
          <p:nvPr/>
        </p:nvGrpSpPr>
        <p:grpSpPr>
          <a:xfrm>
            <a:off x="4362059" y="2370515"/>
            <a:ext cx="1128093" cy="402885"/>
            <a:chOff x="7943850" y="1388633"/>
            <a:chExt cx="1084412" cy="387286"/>
          </a:xfrm>
          <a:solidFill>
            <a:srgbClr val="E9C27B"/>
          </a:solidFill>
        </p:grpSpPr>
        <p:sp>
          <p:nvSpPr>
            <p:cNvPr id="29" name="手繪多邊形: 圖案 33">
              <a:extLst>
                <a:ext uri="{FF2B5EF4-FFF2-40B4-BE49-F238E27FC236}">
                  <a16:creationId xmlns:a16="http://schemas.microsoft.com/office/drawing/2014/main" id="{9FA5C563-B668-4CC0-BA63-9463605E6F6D}"/>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sz="2489">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34">
              <a:extLst>
                <a:ext uri="{FF2B5EF4-FFF2-40B4-BE49-F238E27FC236}">
                  <a16:creationId xmlns:a16="http://schemas.microsoft.com/office/drawing/2014/main" id="{0AEF024F-6859-483E-9AAC-381B1AD7DD3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sz="2489">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5">
              <a:extLst>
                <a:ext uri="{FF2B5EF4-FFF2-40B4-BE49-F238E27FC236}">
                  <a16:creationId xmlns:a16="http://schemas.microsoft.com/office/drawing/2014/main" id="{03222CEF-22D6-4673-A023-0513684F71A3}"/>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sz="2489">
                <a:latin typeface="Arial" panose="020B0604020202020204" pitchFamily="34" charset="0"/>
                <a:ea typeface="微軟正黑體" panose="020B0604030504040204" pitchFamily="34" charset="-120"/>
                <a:sym typeface="Arial" panose="020B0604020202020204" pitchFamily="34" charset="0"/>
              </a:endParaRPr>
            </a:p>
          </p:txBody>
        </p:sp>
      </p:grpSp>
      <p:pic>
        <p:nvPicPr>
          <p:cNvPr id="32" name="圖形 3">
            <a:extLst>
              <a:ext uri="{FF2B5EF4-FFF2-40B4-BE49-F238E27FC236}">
                <a16:creationId xmlns:a16="http://schemas.microsoft.com/office/drawing/2014/main" id="{01F50FE1-FE1B-44C4-B22E-069086C01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7947" y="2989396"/>
            <a:ext cx="1691872" cy="535757"/>
          </a:xfrm>
          <a:prstGeom prst="rect">
            <a:avLst/>
          </a:prstGeom>
        </p:spPr>
      </p:pic>
      <p:sp>
        <p:nvSpPr>
          <p:cNvPr id="33" name="Google Shape;297;p34">
            <a:extLst>
              <a:ext uri="{FF2B5EF4-FFF2-40B4-BE49-F238E27FC236}">
                <a16:creationId xmlns:a16="http://schemas.microsoft.com/office/drawing/2014/main" id="{120714CD-752B-44DB-B0AE-1AB3836A0E49}"/>
              </a:ext>
            </a:extLst>
          </p:cNvPr>
          <p:cNvSpPr txBox="1">
            <a:spLocks/>
          </p:cNvSpPr>
          <p:nvPr/>
        </p:nvSpPr>
        <p:spPr>
          <a:xfrm>
            <a:off x="580391" y="5594533"/>
            <a:ext cx="4850468" cy="9158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239395" indent="-239395" algn="l">
              <a:lnSpc>
                <a:spcPct val="120000"/>
              </a:lnSpc>
              <a:buClr>
                <a:srgbClr val="E9C27B"/>
              </a:buClr>
              <a:buSzPct val="100000"/>
              <a:buFont typeface="Arial" panose="020B0604020202020204" pitchFamily="34" charset="0"/>
              <a:buChar char="•"/>
            </a:pPr>
            <a:r>
              <a:rPr lang="en-US" altLang="zh-TW" sz="1600" b="0" dirty="0">
                <a:solidFill>
                  <a:schemeClr val="bg1"/>
                </a:solidFill>
                <a:latin typeface="Arial"/>
                <a:ea typeface="微軟正黑體"/>
                <a:cs typeface="+mn-ea"/>
                <a:sym typeface="Arial" panose="020B0604020202020204" pitchFamily="34" charset="0"/>
              </a:rPr>
              <a:t>The NAS is pre-installed with a 8GB non-ECC UDIMM memory by default.</a:t>
            </a:r>
            <a:endParaRPr lang="en-US" altLang="zh-TW" sz="1600" b="0" dirty="0">
              <a:solidFill>
                <a:schemeClr val="bg1"/>
              </a:solidFill>
              <a:latin typeface="Arial"/>
              <a:ea typeface="微軟正黑體"/>
              <a:cs typeface="+mn-ea"/>
            </a:endParaRPr>
          </a:p>
          <a:p>
            <a:pPr marL="239395" indent="-239395" algn="l">
              <a:lnSpc>
                <a:spcPct val="120000"/>
              </a:lnSpc>
              <a:buClr>
                <a:srgbClr val="E9C27B"/>
              </a:buClr>
              <a:buSzPct val="100000"/>
              <a:buFont typeface="Arial" panose="020B0604020202020204" pitchFamily="34" charset="0"/>
              <a:buChar char="•"/>
            </a:pPr>
            <a:r>
              <a:rPr lang="en-US" altLang="zh-TW" sz="1600" b="0" dirty="0">
                <a:solidFill>
                  <a:schemeClr val="bg1"/>
                </a:solidFill>
                <a:latin typeface="Arial"/>
                <a:ea typeface="微軟正黑體"/>
                <a:cs typeface="+mn-ea"/>
                <a:sym typeface="Arial" panose="020B0604020202020204" pitchFamily="34" charset="0"/>
              </a:rPr>
              <a:t>ECC memory and non-ECC memory modules cannot be installed together</a:t>
            </a:r>
            <a:endParaRPr lang="en-US" altLang="zh-TW" sz="1600" b="0" dirty="0">
              <a:solidFill>
                <a:schemeClr val="bg1"/>
              </a:solidFill>
              <a:latin typeface="Arial"/>
              <a:ea typeface="微軟正黑體"/>
              <a:cs typeface="+mn-ea"/>
            </a:endParaRPr>
          </a:p>
        </p:txBody>
      </p:sp>
      <p:sp>
        <p:nvSpPr>
          <p:cNvPr id="2" name="標題 1">
            <a:extLst>
              <a:ext uri="{FF2B5EF4-FFF2-40B4-BE49-F238E27FC236}">
                <a16:creationId xmlns:a16="http://schemas.microsoft.com/office/drawing/2014/main" id="{3A1A8385-4291-9D58-0A5D-1B02C9D689B5}"/>
              </a:ext>
            </a:extLst>
          </p:cNvPr>
          <p:cNvSpPr txBox="1">
            <a:spLocks/>
          </p:cNvSpPr>
          <p:nvPr/>
        </p:nvSpPr>
        <p:spPr>
          <a:xfrm>
            <a:off x="838200" y="201088"/>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altLang="zh-TW" sz="4200" b="1">
                <a:solidFill>
                  <a:srgbClr val="A7BDD1"/>
                </a:solidFill>
                <a:latin typeface="Arial" panose="020B0604020202020204" pitchFamily="34" charset="0"/>
                <a:ea typeface="+mn-ea"/>
                <a:cs typeface="Arial" panose="020B0604020202020204" pitchFamily="34" charset="0"/>
                <a:sym typeface="+mn-lt"/>
              </a:rPr>
              <a:t>Support ECC Memory </a:t>
            </a:r>
            <a:br>
              <a:rPr lang="en-US" altLang="zh-TW" sz="4200" b="1">
                <a:solidFill>
                  <a:srgbClr val="A7BDD1"/>
                </a:solidFill>
                <a:latin typeface="Arial" panose="020B0604020202020204" pitchFamily="34" charset="0"/>
                <a:ea typeface="+mn-ea"/>
                <a:cs typeface="Arial" panose="020B0604020202020204" pitchFamily="34" charset="0"/>
                <a:sym typeface="+mn-lt"/>
              </a:rPr>
            </a:br>
            <a:r>
              <a:rPr lang="en-US" altLang="zh-TW" sz="4200" b="1">
                <a:solidFill>
                  <a:srgbClr val="A7BDD1"/>
                </a:solidFill>
                <a:latin typeface="Arial" panose="020B0604020202020204" pitchFamily="34" charset="0"/>
                <a:ea typeface="+mn-ea"/>
                <a:cs typeface="Arial" panose="020B0604020202020204" pitchFamily="34" charset="0"/>
                <a:sym typeface="+mn-lt"/>
              </a:rPr>
              <a:t>(Error Correcting Code)</a:t>
            </a:r>
          </a:p>
        </p:txBody>
      </p:sp>
      <p:pic>
        <p:nvPicPr>
          <p:cNvPr id="3" name="圖片 3" descr="一張含有 電子產品, 電子元件, 電腦元件, 電路元件 的圖片&#10;&#10;自動產生的描述">
            <a:extLst>
              <a:ext uri="{FF2B5EF4-FFF2-40B4-BE49-F238E27FC236}">
                <a16:creationId xmlns:a16="http://schemas.microsoft.com/office/drawing/2014/main" id="{644F3C61-6954-C355-B929-476F99CD9AB7}"/>
              </a:ext>
            </a:extLst>
          </p:cNvPr>
          <p:cNvPicPr>
            <a:picLocks noChangeAspect="1"/>
          </p:cNvPicPr>
          <p:nvPr/>
        </p:nvPicPr>
        <p:blipFill>
          <a:blip r:embed="rId6"/>
          <a:stretch>
            <a:fillRect/>
          </a:stretch>
        </p:blipFill>
        <p:spPr>
          <a:xfrm>
            <a:off x="6878865" y="2693926"/>
            <a:ext cx="6347580" cy="4865885"/>
          </a:xfrm>
          <a:prstGeom prst="rect">
            <a:avLst/>
          </a:prstGeom>
        </p:spPr>
      </p:pic>
    </p:spTree>
    <p:extLst>
      <p:ext uri="{BB962C8B-B14F-4D97-AF65-F5344CB8AC3E}">
        <p14:creationId xmlns:p14="http://schemas.microsoft.com/office/powerpoint/2010/main" val="310588310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4980</Words>
  <Application>Microsoft Office PowerPoint</Application>
  <PresentationFormat>寬螢幕</PresentationFormat>
  <Paragraphs>533</Paragraphs>
  <Slides>31</Slides>
  <Notes>31</Notes>
  <HiddenSlides>0</HiddenSlides>
  <MMClips>0</MMClips>
  <ScaleCrop>false</ScaleCrop>
  <HeadingPairs>
    <vt:vector size="6" baseType="variant">
      <vt:variant>
        <vt:lpstr>使用字型</vt:lpstr>
      </vt:variant>
      <vt:variant>
        <vt:i4>6</vt:i4>
      </vt:variant>
      <vt:variant>
        <vt:lpstr>佈景主題</vt:lpstr>
      </vt:variant>
      <vt:variant>
        <vt:i4>4</vt:i4>
      </vt:variant>
      <vt:variant>
        <vt:lpstr>投影片標題</vt:lpstr>
      </vt:variant>
      <vt:variant>
        <vt:i4>31</vt:i4>
      </vt:variant>
    </vt:vector>
  </HeadingPairs>
  <TitlesOfParts>
    <vt:vector size="41" baseType="lpstr">
      <vt:lpstr>微軟正黑體</vt:lpstr>
      <vt:lpstr>Arial</vt:lpstr>
      <vt:lpstr>Calibri</vt:lpstr>
      <vt:lpstr>Calibri Light</vt:lpstr>
      <vt:lpstr>Lato</vt:lpstr>
      <vt:lpstr>Segoe UI</vt:lpstr>
      <vt:lpstr>Office 佈景主題</vt:lpstr>
      <vt:lpstr>Office 佈景主題</vt:lpstr>
      <vt:lpstr>1_自訂設計</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SMB Multichannel for doubled speed</vt:lpstr>
      <vt:lpstr>Built in 10GBASE-T and dual 2.5 GbE ports bring essential performance out of the box</vt:lpstr>
      <vt:lpstr>Dual PCIe Gen3 slots for 25GbE network expansion</vt:lpstr>
      <vt:lpstr>Certified for enterprises &amp; virtualization,  8-core NAS for data storage &amp; surveillance</vt:lpstr>
      <vt:lpstr>File Station is the ultimate and user-friendly  web &amp; iOS/Android-based file explorer</vt:lpstr>
      <vt:lpstr>Easily make NAS your team collaboration portal with File Station</vt:lpstr>
      <vt:lpstr>Qsync 5.0 – Cross-device file sync for individuals and teams</vt:lpstr>
      <vt:lpstr>DA Drive Analyzer disk failure prediction​</vt:lpstr>
      <vt:lpstr>All-in-one solution for hosting virtual machines and containerized apps</vt:lpstr>
      <vt:lpstr>Data security</vt:lpstr>
      <vt:lpstr>Snapshots Help You Fight with  Ransomware Threats</vt:lpstr>
      <vt:lpstr>Your NAS is also a surveillance server</vt:lpstr>
      <vt:lpstr>Compatible with a huge amount of  camera models</vt:lpstr>
      <vt:lpstr>Supports up to 24 more HDDs with two JBOD units,  add nearly 500TB ( 24 x 22TB ) of storage space</vt:lpstr>
      <vt:lpstr>QNAP 16/32Gb Fibre Channel cards for a reliable, scalable and budget-friendly FC SAN storage solution</vt:lpstr>
      <vt:lpstr>3-year standard warranty covering hardware repair and support services</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Copy Su 蘇衍印</cp:lastModifiedBy>
  <cp:revision>1</cp:revision>
  <dcterms:created xsi:type="dcterms:W3CDTF">2021-03-26T08:21:54Z</dcterms:created>
  <dcterms:modified xsi:type="dcterms:W3CDTF">2023-07-04T07:31:37Z</dcterms:modified>
</cp:coreProperties>
</file>