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1B_82A42203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3B_ED6184D4.xml" ContentType="application/vnd.ms-powerpoint.comments+xml"/>
  <Override PartName="/ppt/comments/modernComment_123_B92003E1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modernComment_146_74ACD3FB.xml" ContentType="application/vnd.ms-powerpoint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modernComment_14B_94BA4517.xml" ContentType="application/vnd.ms-powerpoint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modernComment_14A_6C8CC5BC.xml" ContentType="application/vnd.ms-powerpoint.comments+xml"/>
  <Override PartName="/ppt/notesSlides/notesSlide29.xml" ContentType="application/vnd.openxmlformats-officedocument.presentationml.notesSlide+xml"/>
  <Override PartName="/ppt/comments/modernComment_14C_F5C4DDD.xml" ContentType="application/vnd.ms-powerpoint.comments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33" r:id="rId2"/>
    <p:sldMasterId id="2147483725" r:id="rId3"/>
    <p:sldMasterId id="2147483648" r:id="rId4"/>
    <p:sldMasterId id="2147483688" r:id="rId5"/>
  </p:sldMasterIdLst>
  <p:notesMasterIdLst>
    <p:notesMasterId r:id="rId37"/>
  </p:notesMasterIdLst>
  <p:handoutMasterIdLst>
    <p:handoutMasterId r:id="rId38"/>
  </p:handoutMasterIdLst>
  <p:sldIdLst>
    <p:sldId id="270" r:id="rId6"/>
    <p:sldId id="257" r:id="rId7"/>
    <p:sldId id="314" r:id="rId8"/>
    <p:sldId id="312" r:id="rId9"/>
    <p:sldId id="313" r:id="rId10"/>
    <p:sldId id="283" r:id="rId11"/>
    <p:sldId id="285" r:id="rId12"/>
    <p:sldId id="315" r:id="rId13"/>
    <p:sldId id="291" r:id="rId14"/>
    <p:sldId id="284" r:id="rId15"/>
    <p:sldId id="316" r:id="rId16"/>
    <p:sldId id="336" r:id="rId17"/>
    <p:sldId id="264" r:id="rId18"/>
    <p:sldId id="333" r:id="rId19"/>
    <p:sldId id="334" r:id="rId20"/>
    <p:sldId id="335" r:id="rId21"/>
    <p:sldId id="317" r:id="rId22"/>
    <p:sldId id="318" r:id="rId23"/>
    <p:sldId id="320" r:id="rId24"/>
    <p:sldId id="319" r:id="rId25"/>
    <p:sldId id="321" r:id="rId26"/>
    <p:sldId id="322" r:id="rId27"/>
    <p:sldId id="323" r:id="rId28"/>
    <p:sldId id="324" r:id="rId29"/>
    <p:sldId id="326" r:id="rId30"/>
    <p:sldId id="327" r:id="rId31"/>
    <p:sldId id="331" r:id="rId32"/>
    <p:sldId id="329" r:id="rId33"/>
    <p:sldId id="330" r:id="rId34"/>
    <p:sldId id="332" r:id="rId35"/>
    <p:sldId id="311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B8C190-3C95-A556-8DBC-66B0E70408E1}" name="Jason Hsu 許博傑" initials="J許" userId="S::jasonhsu@qnap.com::037722cf-a7a4-45b3-87d9-a621b36907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EF1"/>
    <a:srgbClr val="1D43E7"/>
    <a:srgbClr val="331AE6"/>
    <a:srgbClr val="4A69EC"/>
    <a:srgbClr val="D3D2D5"/>
    <a:srgbClr val="0277F8"/>
    <a:srgbClr val="D1DDE7"/>
    <a:srgbClr val="A7BDD1"/>
    <a:srgbClr val="375CF7"/>
    <a:srgbClr val="176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AE97DB-F3B1-DD8A-EB7F-A723360BF4CF}" v="41" dt="2023-07-04T03:40:23.873"/>
    <p1510:client id="{82085B93-6D8A-1AAE-009A-DD7DC7F7029F}" v="866" dt="2023-07-04T07:14:12.980"/>
    <p1510:client id="{C559D0BD-FED2-4F9C-816F-174E8F66D762}" v="293" dt="2023-07-04T07:25:22.825"/>
    <p1510:client id="{DB55C8F8-D769-B31F-7DF5-888916D905F8}" v="40" dt="2023-07-03T10:33:22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E-4BDC-AB9F-08FFDEE8402E}"/>
              </c:ext>
            </c:extLst>
          </c:dPt>
          <c:cat>
            <c:strRef>
              <c:f>工作表1!$A$2:$A$3</c:f>
              <c:strCache>
                <c:ptCount val="2"/>
                <c:pt idx="0">
                  <c:v>上傳</c:v>
                </c:pt>
                <c:pt idx="1">
                  <c:v>下載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586</c:v>
                </c:pt>
                <c:pt idx="1">
                  <c:v>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DE-4BDC-AB9F-08FFDEE84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7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97-4658-B47A-FA31F436F16D}"/>
              </c:ext>
            </c:extLst>
          </c:dPt>
          <c:cat>
            <c:strRef>
              <c:f>工作表1!$A$2:$A$3</c:f>
              <c:strCache>
                <c:ptCount val="2"/>
                <c:pt idx="0">
                  <c:v>寫入</c:v>
                </c:pt>
                <c:pt idx="1">
                  <c:v>讀取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1181</c:v>
                </c:pt>
                <c:pt idx="1">
                  <c:v>1181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97-4658-B47A-FA31F436F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78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72770288"/>
        <c:scaling>
          <c:orientation val="minMax"/>
          <c:max val="13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97-4658-B47A-FA31F436F16D}"/>
              </c:ext>
            </c:extLst>
          </c:dPt>
          <c:cat>
            <c:strRef>
              <c:f>工作表1!$A$2:$A$3</c:f>
              <c:strCache>
                <c:ptCount val="2"/>
                <c:pt idx="0">
                  <c:v>寫入</c:v>
                </c:pt>
                <c:pt idx="1">
                  <c:v>讀取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2288</c:v>
                </c:pt>
                <c:pt idx="1">
                  <c:v>3505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97-4658-B47A-FA31F436F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78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72770288"/>
        <c:scaling>
          <c:orientation val="minMax"/>
          <c:max val="40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97-4658-B47A-FA31F436F16D}"/>
              </c:ext>
            </c:extLst>
          </c:dPt>
          <c:cat>
            <c:strRef>
              <c:f>工作表1!$A$2:$A$3</c:f>
              <c:strCache>
                <c:ptCount val="2"/>
                <c:pt idx="0">
                  <c:v>寫入</c:v>
                </c:pt>
                <c:pt idx="1">
                  <c:v>讀取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1918</c:v>
                </c:pt>
                <c:pt idx="1">
                  <c:v>2954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97-4658-B47A-FA31F436F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78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72770288"/>
        <c:scaling>
          <c:orientation val="minMax"/>
          <c:max val="32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1B_82A422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EA41A6-6520-42DE-802C-BADF8795F2B2}" authorId="{6DB8C190-3C95-A556-8DBC-66B0E70408E1}" created="2023-07-04T03:20:15.491">
    <pc:sldMkLst xmlns:pc="http://schemas.microsoft.com/office/powerpoint/2013/main/command">
      <pc:docMk/>
      <pc:sldMk cId="2191794691" sldId="283"/>
    </pc:sldMkLst>
    <p188:txBody>
      <a:bodyPr/>
      <a:lstStyle/>
      <a:p>
        <a:r>
          <a:rPr lang="en-US"/>
          <a:t>SSD 硬碟我改為 SSD</a:t>
        </a:r>
      </a:p>
    </p188:txBody>
  </p188:cm>
  <p188:cm id="{4B884F51-5A1D-4545-A326-3CC191C7956E}" authorId="{6DB8C190-3C95-A556-8DBC-66B0E70408E1}" created="2023-07-04T03:21:09.507">
    <pc:sldMkLst xmlns:pc="http://schemas.microsoft.com/office/powerpoint/2013/main/command">
      <pc:docMk/>
      <pc:sldMk cId="2191794691" sldId="283"/>
    </pc:sldMkLst>
    <p188:txBody>
      <a:bodyPr/>
      <a:lstStyle/>
      <a:p>
        <a:r>
          <a:rPr lang="en-US"/>
          <a:t>把數量寫出來. e.g. 2 x , 6 x </a:t>
        </a:r>
      </a:p>
    </p188:txBody>
  </p188:cm>
</p188:cmLst>
</file>

<file path=ppt/comments/modernComment_123_B92003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03FDE9-E781-47D1-AF9B-939BEADDF237}" authorId="{6DB8C190-3C95-A556-8DBC-66B0E70408E1}" created="2023-07-04T03:23:51.729">
    <pc:sldMkLst xmlns:pc="http://schemas.microsoft.com/office/powerpoint/2013/main/command">
      <pc:docMk/>
      <pc:sldMk cId="3105883105" sldId="291"/>
    </pc:sldMkLst>
    <p188:txBody>
      <a:bodyPr/>
      <a:lstStyle/>
      <a:p>
        <a:r>
          <a:rPr lang="en-US"/>
          <a:t>128 GB = 4 x 32 GB 請寫</a:t>
        </a:r>
      </a:p>
    </p188:txBody>
  </p188:cm>
</p188:cmLst>
</file>

<file path=ppt/comments/modernComment_13B_ED6184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49EBEE-31B1-4A42-8CCF-3A1CCE8FF5E3}" authorId="{6DB8C190-3C95-A556-8DBC-66B0E70408E1}" created="2023-07-04T03:23:13.588">
    <pc:sldMkLst xmlns:pc="http://schemas.microsoft.com/office/powerpoint/2013/main/command">
      <pc:docMk/>
      <pc:sldMk cId="3982591188" sldId="315"/>
    </pc:sldMkLst>
    <p188:txBody>
      <a:bodyPr/>
      <a:lstStyle/>
      <a:p>
        <a:r>
          <a:rPr lang="en-US"/>
          <a:t>雙通道寫一下</a:t>
        </a:r>
      </a:p>
    </p188:txBody>
  </p188:cm>
</p188:cmLst>
</file>

<file path=ppt/comments/modernComment_146_74ACD3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07E9BF-5E0E-40D7-8448-9ADF3E41DE2E}" authorId="{6DB8C190-3C95-A556-8DBC-66B0E70408E1}" created="2023-07-04T03:34:13.335">
    <pc:sldMkLst xmlns:pc="http://schemas.microsoft.com/office/powerpoint/2013/main/command">
      <pc:docMk/>
      <pc:sldMk cId="1957483515" sldId="326"/>
    </pc:sldMkLst>
    <p188:txBody>
      <a:bodyPr/>
      <a:lstStyle/>
      <a:p>
        <a:r>
          <a:rPr lang="en-US"/>
          <a:t>max ch.請寫</a:t>
        </a:r>
      </a:p>
    </p188:txBody>
  </p188:cm>
</p188:cmLst>
</file>

<file path=ppt/comments/modernComment_14A_6C8CC5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D817E87-EF73-4726-8D3A-CAD3D35227A8}" authorId="{6DB8C190-3C95-A556-8DBC-66B0E70408E1}" created="2023-07-04T03:35:24.149">
    <pc:sldMkLst xmlns:pc="http://schemas.microsoft.com/office/powerpoint/2013/main/command">
      <pc:docMk/>
      <pc:sldMk cId="1821164988" sldId="330"/>
    </pc:sldMkLst>
    <p188:txBody>
      <a:bodyPr/>
      <a:lstStyle/>
      <a:p>
        <a:r>
          <a:rPr lang="en-US"/>
          <a:t>請補上延保料號</a:t>
        </a:r>
      </a:p>
    </p188:txBody>
  </p188:cm>
</p188:cmLst>
</file>

<file path=ppt/comments/modernComment_14B_94BA451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CC1D59-263D-482A-AC71-9DFB19F150C1}" authorId="{6DB8C190-3C95-A556-8DBC-66B0E70408E1}" created="2023-07-04T03:34:41.38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95235351" sldId="331"/>
      <ac:spMk id="8" creationId="{B86BE769-8F61-BB90-3F99-28A39CEF7076}"/>
    </ac:deMkLst>
    <p188:txBody>
      <a:bodyPr/>
      <a:lstStyle/>
      <a:p>
        <a:r>
          <a:rPr lang="en-US"/>
          <a:t>中文化</a:t>
        </a:r>
      </a:p>
    </p188:txBody>
  </p188:cm>
</p188:cmLst>
</file>

<file path=ppt/comments/modernComment_14C_F5C4D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71DFFB-9288-4300-AFDE-FDEC1711B14B}" authorId="{6DB8C190-3C95-A556-8DBC-66B0E70408E1}" created="2023-07-04T03:36:36.962">
    <pc:sldMkLst xmlns:pc="http://schemas.microsoft.com/office/powerpoint/2013/main/command">
      <pc:docMk/>
      <pc:sldMk cId="257707485" sldId="332"/>
    </pc:sldMkLst>
    <p188:txBody>
      <a:bodyPr/>
      <a:lstStyle/>
      <a:p>
        <a:r>
          <a:rPr lang="en-US"/>
          <a:t>I added: ：SATA HDD + SSD​</a:t>
        </a:r>
      </a:p>
    </p188:txBody>
  </p188:cm>
  <p188:cm id="{3414C6DB-E7BB-4D08-A5D1-67834C1079CE}" authorId="{6DB8C190-3C95-A556-8DBC-66B0E70408E1}" created="2023-07-04T03:40:23.87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7707485" sldId="332"/>
      <ac:spMk id="6" creationId="{00000000-0000-0000-0000-000000000000}"/>
    </ac:deMkLst>
    <p188:txBody>
      <a:bodyPr/>
      <a:lstStyle/>
      <a:p>
        <a:r>
          <a:rPr lang="en-US"/>
          <a:t>I modified warranty text a bit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2023/7/4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2023/7/4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954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b="1">
                <a:ea typeface="新細明體"/>
              </a:rPr>
              <a:t>內建 </a:t>
            </a:r>
            <a:r>
              <a:rPr lang="en-US" altLang="zh-TW" b="1">
                <a:ea typeface="新細明體"/>
              </a:rPr>
              <a:t>10GBASE-T </a:t>
            </a:r>
            <a:r>
              <a:rPr lang="zh-TW" b="1">
                <a:ea typeface="新細明體"/>
              </a:rPr>
              <a:t>和雙 </a:t>
            </a:r>
            <a:r>
              <a:rPr lang="en-US" altLang="zh-TW" b="1">
                <a:ea typeface="新細明體"/>
              </a:rPr>
              <a:t>2.5 GbE </a:t>
            </a:r>
            <a:r>
              <a:rPr lang="zh-TW" b="1">
                <a:ea typeface="新細明體"/>
              </a:rPr>
              <a:t>網路埠，開箱立即享有高速網路環境</a:t>
            </a:r>
            <a:endParaRPr lang="zh-TW">
              <a:ea typeface="新細明體"/>
              <a:cs typeface="Calibri" panose="020F0502020204030204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207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b="1">
                <a:ea typeface="新細明體"/>
              </a:rPr>
              <a:t>內建 </a:t>
            </a:r>
            <a:r>
              <a:rPr lang="en-US" altLang="zh-TW" b="1">
                <a:ea typeface="新細明體"/>
              </a:rPr>
              <a:t>10GBASE-T </a:t>
            </a:r>
            <a:r>
              <a:rPr lang="zh-TW" b="1">
                <a:ea typeface="新細明體"/>
              </a:rPr>
              <a:t>和雙 </a:t>
            </a:r>
            <a:r>
              <a:rPr lang="en-US" altLang="zh-TW" b="1">
                <a:ea typeface="新細明體"/>
              </a:rPr>
              <a:t>2.5 GbE </a:t>
            </a:r>
            <a:r>
              <a:rPr lang="zh-TW" b="1">
                <a:ea typeface="新細明體"/>
              </a:rPr>
              <a:t>網路埠，開箱立即享有高速網路環境</a:t>
            </a:r>
            <a:endParaRPr lang="zh-TW">
              <a:ea typeface="新細明體"/>
              <a:cs typeface="Calibri" panose="020F0502020204030204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116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108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>
                <a:ea typeface="新細明體"/>
              </a:rPr>
              <a:t>關閉裝置電源。</a:t>
            </a:r>
            <a:r>
              <a:rPr lang="en-US" altLang="zh-TW">
                <a:ea typeface="新細明體"/>
              </a:rPr>
              <a:t> 2. </a:t>
            </a:r>
            <a:r>
              <a:rPr lang="zh-TW" altLang="en-US">
                <a:ea typeface="新細明體"/>
              </a:rPr>
              <a:t>從電源插座拔下電源線。</a:t>
            </a:r>
            <a:r>
              <a:rPr lang="en-US" altLang="zh-TW">
                <a:ea typeface="新細明體"/>
              </a:rPr>
              <a:t> 3. </a:t>
            </a:r>
            <a:r>
              <a:rPr lang="zh-TW" altLang="en-US">
                <a:ea typeface="新細明體"/>
              </a:rPr>
              <a:t>中斷所有連接線和外接裝置的連線。</a:t>
            </a:r>
            <a:r>
              <a:rPr lang="en-US" altLang="zh-TW">
                <a:ea typeface="新細明體"/>
              </a:rPr>
              <a:t> 4. </a:t>
            </a:r>
            <a:r>
              <a:rPr lang="zh-TW" altLang="en-US">
                <a:ea typeface="新細明體"/>
              </a:rPr>
              <a:t>取下機殼蓋。</a:t>
            </a:r>
            <a:r>
              <a:rPr lang="en-US" altLang="zh-TW">
                <a:ea typeface="新細明體"/>
              </a:rPr>
              <a:t> a. </a:t>
            </a:r>
            <a:r>
              <a:rPr lang="zh-TW" altLang="en-US">
                <a:ea typeface="新細明體"/>
              </a:rPr>
              <a:t>鬆開螺絲。</a:t>
            </a:r>
            <a:r>
              <a:rPr lang="en-US" altLang="zh-TW">
                <a:ea typeface="新細明體"/>
              </a:rPr>
              <a:t> b. </a:t>
            </a:r>
            <a:r>
              <a:rPr lang="zh-TW" altLang="en-US">
                <a:ea typeface="新細明體"/>
              </a:rPr>
              <a:t>將殼蓋往後推</a:t>
            </a:r>
            <a:r>
              <a:rPr lang="en-US"/>
              <a:t>。 c. </a:t>
            </a:r>
            <a:r>
              <a:rPr lang="en-US" err="1"/>
              <a:t>提起殼蓋，使其脫離裝置</a:t>
            </a:r>
            <a:r>
              <a:rPr lang="en-US"/>
              <a:t>。</a:t>
            </a:r>
            <a:endParaRPr lang="zh-TW" altLang="en-US">
              <a:ea typeface="新細明體" panose="02020500000000000000" pitchFamily="18" charset="-120"/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r>
              <a:rPr lang="en-US"/>
              <a:t>5. </a:t>
            </a:r>
            <a:r>
              <a:rPr lang="zh-TW" altLang="en-US">
                <a:ea typeface="新細明體"/>
              </a:rPr>
              <a:t>拆下風扇模組</a:t>
            </a:r>
            <a:r>
              <a:rPr lang="en-US"/>
              <a:t>。 a. </a:t>
            </a:r>
            <a:r>
              <a:rPr lang="zh-TW" altLang="en-US">
                <a:ea typeface="新細明體"/>
              </a:rPr>
              <a:t>從主機板拔掉風扇連接線</a:t>
            </a:r>
            <a:r>
              <a:rPr lang="en-US"/>
              <a:t>。 b. </a:t>
            </a:r>
            <a:r>
              <a:rPr lang="zh-TW" altLang="en-US">
                <a:ea typeface="新細明體"/>
              </a:rPr>
              <a:t>取下用於固定風扇模組和機殼的螺絲</a:t>
            </a:r>
            <a:r>
              <a:rPr lang="en-US"/>
              <a:t>。 c. </a:t>
            </a:r>
            <a:r>
              <a:rPr lang="zh-TW" altLang="en-US">
                <a:ea typeface="新細明體"/>
              </a:rPr>
              <a:t>按壓固定夾，然後將風扇模組抽離主機板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6.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取下現有的記憶體模組</a:t>
            </a:r>
            <a:r>
              <a:rPr lang="en-US"/>
              <a:t>。 a.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將固定夾同時往外推以鬆開記憶體模組</a:t>
            </a:r>
            <a:r>
              <a:rPr lang="en-US"/>
              <a:t>。 b.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確認記憶體模組已向上傾斜且完全從插槽鬆脫</a:t>
            </a:r>
            <a:r>
              <a:rPr lang="en-US"/>
              <a:t>。 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253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TW" err="1"/>
              <a:t>性能加乘，灵活管理，安全更提升</a:t>
            </a:r>
            <a:endParaRPr lang="en-TW" err="1"/>
          </a:p>
          <a:p>
            <a:pPr marL="158750" indent="0">
              <a:buNone/>
            </a:pPr>
            <a:r>
              <a:rPr lang="zh-TW" altLang="en-US"/>
              <a:t>效率，就是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带给您显而易见的改变</a:t>
            </a:r>
            <a:r>
              <a:rPr lang="en-US"/>
              <a:t>！QTS 5.1.0</a:t>
            </a:r>
            <a:r>
              <a:rPr lang="en-US" altLang="zh-TW"/>
              <a:t> </a:t>
            </a:r>
            <a:r>
              <a:rPr lang="zh-TW" altLang="en-US"/>
              <a:t>完整支持</a:t>
            </a:r>
            <a:r>
              <a:rPr lang="en-US"/>
              <a:t> SMB Multichannel</a:t>
            </a:r>
            <a:r>
              <a:rPr lang="zh-TW" altLang="en-US"/>
              <a:t>，提升传输性能与容错能力；细密的硬盘检测和数据迁移机制，保护数据也守护您的预算；弹性的委派管理，分担</a:t>
            </a:r>
            <a:r>
              <a:rPr lang="en-US"/>
              <a:t> IT</a:t>
            </a:r>
            <a:r>
              <a:rPr lang="en-US" altLang="zh-TW"/>
              <a:t> </a:t>
            </a:r>
            <a:r>
              <a:rPr lang="zh-TW" altLang="en-US"/>
              <a:t>管理压力；强力支持</a:t>
            </a:r>
            <a:r>
              <a:rPr lang="en-US"/>
              <a:t> Hailo-8™</a:t>
            </a:r>
            <a:r>
              <a:rPr lang="en-US" altLang="zh-TW"/>
              <a:t> </a:t>
            </a:r>
            <a:r>
              <a:rPr lang="zh-TW" altLang="en-US"/>
              <a:t>人工智能加速模块，为大规模监控摄像机带来无与伦比的影像</a:t>
            </a:r>
            <a:r>
              <a:rPr lang="en-US"/>
              <a:t> AI</a:t>
            </a:r>
            <a:r>
              <a:rPr lang="en-US" altLang="zh-TW"/>
              <a:t> </a:t>
            </a:r>
            <a:r>
              <a:rPr lang="zh-TW" altLang="en-US"/>
              <a:t>识别性能</a:t>
            </a:r>
            <a:r>
              <a:rPr lang="en-US"/>
              <a:t>。</a:t>
            </a:r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06E2F-3E20-314D-B3E9-F782C6C15328}" type="slidenum">
              <a:rPr lang="en-TW" smtClean="0"/>
              <a:t>15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14206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SMB 3</a:t>
            </a:r>
            <a:r>
              <a:rPr lang="zh-TW"/>
              <a:t> 的用戶端會在一個</a:t>
            </a:r>
            <a:r>
              <a:rPr lang="en-US"/>
              <a:t> SMB session </a:t>
            </a:r>
            <a:r>
              <a:rPr lang="zh-TW" altLang="en-US" err="1"/>
              <a:t>裡自動建立起多條到</a:t>
            </a:r>
            <a:r>
              <a:rPr lang="en-US"/>
              <a:t> SMB server </a:t>
            </a:r>
            <a:r>
              <a:rPr lang="zh-TW" altLang="en-US" err="1"/>
              <a:t>的連線</a:t>
            </a:r>
            <a:r>
              <a:rPr lang="en-US"/>
              <a:t> </a:t>
            </a:r>
            <a:r>
              <a:rPr lang="zh-TW" altLang="en-US"/>
              <a:t>，</a:t>
            </a:r>
            <a:r>
              <a:rPr lang="zh-TW" altLang="en-US" err="1"/>
              <a:t>而且基於多條連線而能達成聚合頻寬與網路容錯的效用</a:t>
            </a:r>
            <a:r>
              <a:rPr lang="zh-TW" altLang="en-US"/>
              <a:t>。</a:t>
            </a:r>
            <a:endParaRPr lang="en-US" altLang="zh-TW"/>
          </a:p>
          <a:p>
            <a:pPr>
              <a:buNone/>
            </a:pPr>
            <a:r>
              <a:rPr lang="en-US" err="1"/>
              <a:t>即便一条或多条联机发生故障，NAS</a:t>
            </a:r>
            <a:r>
              <a:rPr lang="en-US"/>
              <a:t> 会通过剩余的联机数量维持文件传输，减轻中断风险。当网络恢复则立即加回总传输带宽。</a:t>
            </a:r>
          </a:p>
        </p:txBody>
      </p:sp>
    </p:spTree>
    <p:extLst>
      <p:ext uri="{BB962C8B-B14F-4D97-AF65-F5344CB8AC3E}">
        <p14:creationId xmlns:p14="http://schemas.microsoft.com/office/powerpoint/2010/main" val="3555451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搭載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 b="1">
                <a:ea typeface="新細明體"/>
              </a:rPr>
              <a:t>強大</a:t>
            </a:r>
            <a:r>
              <a:rPr lang="en-US" altLang="zh-TW" b="1">
                <a:ea typeface="新細明體"/>
              </a:rPr>
              <a:t> Intel 8</a:t>
            </a:r>
            <a:r>
              <a:rPr lang="zh-TW" altLang="en-US" b="1">
                <a:ea typeface="新細明體"/>
              </a:rPr>
              <a:t> 核心處理器 </a:t>
            </a:r>
            <a:r>
              <a:rPr lang="zh-TW" altLang="en-US">
                <a:ea typeface="新細明體"/>
              </a:rPr>
              <a:t>八核心 </a:t>
            </a:r>
            <a:r>
              <a:rPr lang="en-US" altLang="zh-TW">
                <a:ea typeface="新細明體"/>
              </a:rPr>
              <a:t>2.8GHz</a:t>
            </a:r>
            <a:r>
              <a:rPr lang="zh-TW" altLang="en-US">
                <a:ea typeface="新細明體"/>
              </a:rPr>
              <a:t> 的高效能處理器適合虛擬機以及多工的處理，也通過多種虛擬話的認證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b="1">
                <a:ea typeface="新細明體"/>
              </a:rPr>
              <a:t>8 bay </a:t>
            </a:r>
            <a:r>
              <a:rPr lang="zh-TW" altLang="en-US" b="1">
                <a:ea typeface="新細明體"/>
              </a:rPr>
              <a:t>儲存空間加上6 3.5" SATA + 2 2.5 SATA 硬碟槽設計，讓您可以在不佔空間的情況下享受大容量儲存，不管是在資料儲存，資料備份，都能有更靈活的配置，可以輕鬆滿足不斷增長的資料量，那後面也會針對監控、備份等軟體做說明</a:t>
            </a:r>
            <a:endParaRPr lang="zh-TW" altLang="en-US">
              <a:ea typeface="新細明體"/>
            </a:endParaRPr>
          </a:p>
          <a:p>
            <a:pPr marL="171450" indent="-171450">
              <a:buFont typeface="Arial"/>
              <a:buChar char="•"/>
              <a:defRPr/>
            </a:pPr>
            <a:endParaRPr lang="zh-TW" altLang="en-US"/>
          </a:p>
          <a:p>
            <a:pPr marL="171450" indent="-171450">
              <a:buFont typeface="Arial"/>
              <a:buChar char="•"/>
              <a:defRPr/>
            </a:pPr>
            <a:endParaRPr lang="en-US" altLang="zh-TW"/>
          </a:p>
          <a:p>
            <a:pPr>
              <a:defRPr/>
            </a:pPr>
            <a:endParaRPr 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968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zh-TW"/>
              <a:t>那首先</a:t>
            </a:r>
            <a:r>
              <a:rPr lang="en-US" altLang="zh-TW"/>
              <a:t>NAS</a:t>
            </a:r>
            <a:r>
              <a:rPr lang="zh-TW"/>
              <a:t>，當然需要檔案管理。</a:t>
            </a:r>
          </a:p>
          <a:p>
            <a:pPr marL="171450" indent="-171450">
              <a:buFont typeface="Arial"/>
              <a:buChar char="•"/>
            </a:pPr>
            <a:r>
              <a:rPr lang="zh-TW"/>
              <a:t>File Station 是 QTS 的檔案管理工具。QNAP NAS 使用者只要透過網頁瀏覽器，就能用 File Station 方便直覺地存取 NAS 上共用資料夾的檔案。File Station 可說是最常用的 QNAP NAS 應用程式之一，且具備強大而完善的功能，不僅提供 NAS 檔案管理，連雲端服務上的檔案也可輕鬆一網打盡。可透過簡易直覺的操作，從電腦等裝置快速上傳檔案、在不同資料夾之間拖放檔案、刪除檔案、並設定檔案及資料夾權限，保護重要資料不受窺視刺探。</a:t>
            </a:r>
          </a:p>
          <a:p>
            <a:pPr marL="171450" indent="-171450">
              <a:buFont typeface="Arial"/>
              <a:buChar char="•"/>
            </a:pPr>
            <a:r>
              <a:rPr lang="zh-TW"/>
              <a:t>使用 Qfile 行動 App，一手掌握您的檔案。</a:t>
            </a:r>
          </a:p>
          <a:p>
            <a:pPr marL="171450" indent="-171450">
              <a:buFont typeface="Arial"/>
              <a:buChar char="•"/>
            </a:pPr>
            <a:r>
              <a:rPr lang="zh-TW"/>
              <a:t>若人不在 NAS 旁邊，又急須存取 NAS 中的檔案嗎， 我們也有 Qfile 行動 App (Android/iOS) 讓您和 NAS 隨時保持連線，您的數位資料中樞盡在彈指之間！Qfile 亦支援從行動裝置上傳檔案到 QNAP NAS，立即保存所有重要資料。</a:t>
            </a:r>
          </a:p>
          <a:p>
            <a:pPr marL="171450" indent="-171450">
              <a:buFont typeface="Arial"/>
              <a:buChar char="•"/>
            </a:pPr>
            <a:endParaRPr lang="zh-TW"/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DECBF60-BD95-FB4C-91CE-6D01F0698F47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321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一般企業最常用的文件軟體，也不外乎 Office 、Google Doc 這些，而從</a:t>
            </a:r>
            <a:r>
              <a:rPr lang="en-US"/>
              <a:t> QTS 4.4.1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開始，您可使用網頁版</a:t>
            </a:r>
            <a:r>
              <a:rPr lang="en-US"/>
              <a:t> Office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直接開啟並編輯儲存於</a:t>
            </a:r>
            <a:r>
              <a:rPr lang="en-US"/>
              <a:t> QNAP NAS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中的</a:t>
            </a:r>
            <a:r>
              <a:rPr lang="en-US"/>
              <a:t> Microsoft® Office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文件，大大省去將</a:t>
            </a:r>
            <a:r>
              <a:rPr lang="en-US"/>
              <a:t> Word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文件</a:t>
            </a:r>
            <a:r>
              <a:rPr lang="en-US"/>
              <a:t>、Excel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工作表及</a:t>
            </a:r>
            <a:r>
              <a:rPr lang="en-US"/>
              <a:t> PowerPoint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簡報從</a:t>
            </a:r>
            <a:r>
              <a:rPr lang="en-US"/>
              <a:t> NAS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下載回電腦進行修改的麻煩！讓 </a:t>
            </a:r>
            <a:r>
              <a:rPr lang="en-US" b="1"/>
              <a:t>NAS </a:t>
            </a:r>
            <a:r>
              <a:rPr lang="zh-CN" b="1">
                <a:ea typeface="等线"/>
              </a:rPr>
              <a:t>即企業團隊工作站</a:t>
            </a:r>
            <a:r>
              <a:rPr lang="zh-CN" altLang="en-US" b="1">
                <a:ea typeface="等线"/>
              </a:rPr>
              <a:t>，</a:t>
            </a:r>
            <a:r>
              <a:rPr lang="zh-TW" b="1">
                <a:ea typeface="新細明體"/>
              </a:rPr>
              <a:t>各式文件及功能，讓協同作業都變簡</a:t>
            </a:r>
            <a:r>
              <a:rPr lang="zh-TW" altLang="en-US" b="1">
                <a:ea typeface="新細明體"/>
              </a:rPr>
              <a:t>單，那這邊也有一些必要的設定需要注意，像是...</a:t>
            </a:r>
            <a:endParaRPr lang="zh-TW">
              <a:ea typeface="新細明體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E6067F0-5D8C-C649-9E7E-E5C399B34C7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682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zh-TW" altLang="en-US"/>
              <a:t>作為資料儲存管理的 </a:t>
            </a:r>
            <a:r>
              <a:rPr lang="en-US" altLang="zh-TW"/>
              <a:t>NAS</a:t>
            </a:r>
            <a:r>
              <a:rPr lang="zh-TW" altLang="en-US"/>
              <a:t> ，若多人多設備使用的話，我們也有 </a:t>
            </a:r>
            <a:r>
              <a:rPr lang="en-US" altLang="zh-TW"/>
              <a:t>Qsync</a:t>
            </a:r>
            <a:r>
              <a:rPr lang="zh-TW" altLang="en-US"/>
              <a:t> 支援跨裝置的團隊協作工具，可以輕鬆的將檔案同步到各種裝置上，例如手機，電腦</a:t>
            </a:r>
            <a:r>
              <a:rPr lang="en-US" altLang="zh-TW"/>
              <a:t>,</a:t>
            </a:r>
            <a:r>
              <a:rPr lang="zh-TW" altLang="en-US"/>
              <a:t> 雲端，或是另一台</a:t>
            </a:r>
            <a:r>
              <a:rPr lang="en-US" altLang="zh-TW"/>
              <a:t>NAS</a:t>
            </a:r>
            <a:r>
              <a:rPr lang="zh-TW" altLang="en-US"/>
              <a:t>中，每一台裝置都可以同步有最新的檔案，讓工作團隊協作更加順暢。當有筆電與手機等不同裝置，只要在單一裝置上修改檔案，變更的檔案會自動同步到其他裝置中 。</a:t>
            </a:r>
            <a:endParaRPr lang="en-US" altLang="zh-TW"/>
          </a:p>
          <a:p>
            <a:pPr marL="171450" indent="-171450">
              <a:buFont typeface="Arial"/>
              <a:buChar char="•"/>
            </a:pPr>
            <a:endParaRPr lang="zh-TW" altLang="en-US"/>
          </a:p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BE2EBB-CED9-4809-8834-A9C61EF8D3E0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36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568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/>
              <a:buChar char="•"/>
            </a:pPr>
            <a:r>
              <a:rPr lang="en-US" altLang="zh-TW"/>
              <a:t>NAS</a:t>
            </a:r>
            <a:r>
              <a:rPr lang="zh-TW" altLang="en-US"/>
              <a:t>資料儲存</a:t>
            </a:r>
            <a:r>
              <a:rPr lang="zh-TW"/>
              <a:t>的</a:t>
            </a:r>
            <a:r>
              <a:rPr lang="zh-TW" altLang="en-US"/>
              <a:t>基底，就是儲存寶貴資料的磁碟，除了注重備分外，長時間使</a:t>
            </a:r>
            <a:r>
              <a:rPr lang="zh-TW"/>
              <a:t>用後的磁碟健康度也是會隨著時間遞減，這時就有個好幫手，可透過ULINK雲端的智能磁碟健康分析的DA Drive Analyzer來進行磁碟的故障預測，可</a:t>
            </a:r>
            <a:r>
              <a:rPr lang="zh-TW" altLang="en-US"/>
              <a:t>及早預測出即將故障</a:t>
            </a:r>
            <a:r>
              <a:rPr lang="zh-TW"/>
              <a:t>的磁碟</a:t>
            </a:r>
            <a:r>
              <a:rPr lang="zh-TW" altLang="en-US"/>
              <a:t>，讓我們可以及早的進行因應，確保</a:t>
            </a:r>
            <a:r>
              <a:rPr lang="zh-TW"/>
              <a:t>資料</a:t>
            </a:r>
            <a:r>
              <a:rPr lang="zh-TW" altLang="en-US"/>
              <a:t>不致遺失</a:t>
            </a:r>
            <a:r>
              <a:rPr lang="zh-TW"/>
              <a:t>。</a:t>
            </a:r>
            <a:r>
              <a:rPr lang="zh-TW" altLang="en-US"/>
              <a:t>另外</a:t>
            </a:r>
            <a:r>
              <a:rPr lang="zh-TW" altLang="en-US" b="1"/>
              <a:t>每台</a:t>
            </a:r>
            <a:r>
              <a:rPr lang="en-US" altLang="zh-TW" b="1"/>
              <a:t>NAS</a:t>
            </a:r>
            <a:r>
              <a:rPr lang="zh-TW" altLang="en-US" b="1"/>
              <a:t>可免費</a:t>
            </a:r>
            <a:r>
              <a:rPr lang="zh-TW" b="1"/>
              <a:t>進</a:t>
            </a:r>
            <a:r>
              <a:rPr lang="zh-TW" altLang="en-US" b="1"/>
              <a:t>行</a:t>
            </a:r>
            <a:r>
              <a:rPr lang="en-US" altLang="zh-TW" b="1"/>
              <a:t>1</a:t>
            </a:r>
            <a:r>
              <a:rPr lang="zh-TW" altLang="en-US" b="1"/>
              <a:t>個磁碟預測</a:t>
            </a:r>
            <a:r>
              <a:rPr lang="zh-TW" b="1"/>
              <a:t>，</a:t>
            </a:r>
            <a:r>
              <a:rPr lang="zh-TW" altLang="en-US" b="1"/>
              <a:t>更</a:t>
            </a:r>
            <a:r>
              <a:rPr lang="zh-TW" b="1"/>
              <a:t>可以</a:t>
            </a:r>
            <a:r>
              <a:rPr lang="zh-TW" altLang="en-US" b="1"/>
              <a:t>付費訂閱額外</a:t>
            </a:r>
            <a:r>
              <a:rPr lang="zh-TW" b="1"/>
              <a:t>的</a:t>
            </a:r>
            <a:r>
              <a:rPr lang="zh-TW" altLang="en-US" b="1"/>
              <a:t>磁碟加強防護力</a:t>
            </a:r>
            <a:endParaRPr lang="zh-TW"/>
          </a:p>
          <a:p>
            <a:endParaRPr lang="en-US" altLang="zh-TW">
              <a:ea typeface="新細明體"/>
              <a:cs typeface="Calibri"/>
            </a:endParaRPr>
          </a:p>
          <a:p>
            <a:endParaRPr lang="zh-TW" altLang="en-US" b="1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22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ea typeface="新細明體"/>
              </a:rPr>
              <a:t>TS-855X 搭配 Intel Atom 8核心 CPU，也可以是虛擬機工作站與容器工作站虛擬專用機</a:t>
            </a:r>
            <a:endParaRPr lang="zh-TW" altLang="en-US">
              <a:ea typeface="新細明體" panose="02020500000000000000" pitchFamily="18" charset="-120"/>
              <a:cs typeface="Calibri"/>
            </a:endParaRPr>
          </a:p>
          <a:p>
            <a:r>
              <a:rPr lang="en-US"/>
              <a:t>Virtualization Station </a:t>
            </a:r>
            <a:r>
              <a:rPr lang="en-US" err="1"/>
              <a:t>是您</a:t>
            </a:r>
            <a:r>
              <a:rPr lang="en-US"/>
              <a:t> QNAP </a:t>
            </a:r>
            <a:r>
              <a:rPr lang="en-US" err="1"/>
              <a:t>設備上功能強大的</a:t>
            </a:r>
            <a:r>
              <a:rPr lang="en-US"/>
              <a:t> Hypervisor </a:t>
            </a:r>
            <a:r>
              <a:rPr lang="en-US" err="1"/>
              <a:t>軟體，供您打造高成本效益的虛擬化應用環境。其支援多種作業系統，包括</a:t>
            </a:r>
            <a:r>
              <a:rPr lang="en-US"/>
              <a:t> Windows®、Linux®，</a:t>
            </a:r>
            <a:r>
              <a:rPr lang="en-US" err="1"/>
              <a:t>以及</a:t>
            </a:r>
            <a:r>
              <a:rPr lang="en-US"/>
              <a:t> </a:t>
            </a:r>
            <a:r>
              <a:rPr lang="en-US" err="1"/>
              <a:t>QuTScloud。您可依照可用的系統資源，來設置並執行多部虛擬機。同時，Virtualization</a:t>
            </a:r>
            <a:r>
              <a:rPr lang="en-US"/>
              <a:t> </a:t>
            </a:r>
            <a:r>
              <a:rPr lang="en-US" err="1"/>
              <a:t>Station也支援多種資源管理及加速功能，是效能優異且經濟合宜的虛擬化應用平台</a:t>
            </a:r>
            <a:r>
              <a:rPr lang="en-US"/>
              <a:t>。</a:t>
            </a:r>
            <a:endParaRPr lang="zh-TW" b="1">
              <a:ea typeface="新細明體"/>
              <a:cs typeface="Calibri"/>
            </a:endParaRPr>
          </a:p>
          <a:p>
            <a:br>
              <a:rPr lang="zh-TW" b="1">
                <a:ea typeface="新細明體"/>
                <a:cs typeface="+mn-lt"/>
              </a:rPr>
            </a:br>
            <a:r>
              <a:rPr lang="zh-TW">
                <a:ea typeface="新細明體"/>
              </a:rPr>
              <a:t>QNAP Container Station (軟體容器工作站) 獨家支援 LXD 與 Docker®、Kata 等輕量級虛擬技術。您可在 QNAP NAS 上執行完整的 Linux® 虛擬機，並由 Docker® Hub/LXD 映像檔伺服器線上市集隨選下載來自全球各地的應用程式。</a:t>
            </a:r>
            <a:br>
              <a:rPr lang="zh-TW" altLang="en-US" b="1">
                <a:ea typeface="新細明體"/>
                <a:cs typeface="+mn-lt"/>
              </a:rPr>
            </a:br>
            <a:endParaRPr lang="zh-TW" b="1">
              <a:ea typeface="新細明體"/>
              <a:cs typeface="Calibri"/>
            </a:endParaRPr>
          </a:p>
          <a:p>
            <a:endParaRPr lang="zh-TW" altLang="en-US" b="1">
              <a:ea typeface="新細明體"/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643122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zh-TW" b="1">
                <a:ea typeface="新細明體"/>
              </a:rPr>
              <a:t>Q</a:t>
            </a:r>
            <a:r>
              <a:rPr lang="en-US" b="1" err="1"/>
              <a:t>uFir</a:t>
            </a:r>
            <a:r>
              <a:rPr lang="zh-TW" b="1">
                <a:ea typeface="新細明體"/>
              </a:rPr>
              <a:t>ewall</a:t>
            </a:r>
            <a:endParaRPr lang="en-US">
              <a:ea typeface="新細明體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zh-TW">
                <a:ea typeface="新細明體"/>
              </a:rPr>
              <a:t>保護你的NAS免</a:t>
            </a:r>
            <a:r>
              <a:rPr lang="zh-TW" altLang="en-US">
                <a:ea typeface="新細明體"/>
              </a:rPr>
              <a:t>於外部攻擊。你</a:t>
            </a:r>
            <a:r>
              <a:rPr lang="zh-TW">
                <a:ea typeface="新細明體"/>
              </a:rPr>
              <a:t>可以自行設定規則</a:t>
            </a:r>
            <a:r>
              <a:rPr lang="zh-TW" altLang="en-US">
                <a:ea typeface="新細明體"/>
              </a:rPr>
              <a:t>，包括指定來源地區，指定服務連接阜</a:t>
            </a:r>
            <a:r>
              <a:rPr lang="en-US"/>
              <a:t>,</a:t>
            </a:r>
            <a:r>
              <a:rPr lang="zh-TW" altLang="en-US">
                <a:ea typeface="新細明體"/>
              </a:rPr>
              <a:t> 來源</a:t>
            </a:r>
            <a:r>
              <a:rPr lang="en-US"/>
              <a:t>I</a:t>
            </a:r>
            <a:r>
              <a:rPr lang="en-US" altLang="zh-TW">
                <a:ea typeface="新細明體"/>
              </a:rPr>
              <a:t>P</a:t>
            </a:r>
            <a:r>
              <a:rPr lang="zh-TW" altLang="en-US">
                <a:ea typeface="新細明體"/>
              </a:rPr>
              <a:t>位置等，允許或拒絕透過網路存取</a:t>
            </a:r>
            <a:r>
              <a:rPr 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。</a:t>
            </a:r>
            <a:endParaRPr lang="en-US" altLang="zh-TW">
              <a:ea typeface="新細明體"/>
            </a:endParaRPr>
          </a:p>
          <a:p>
            <a:pPr marL="171450" indent="-171450">
              <a:buFont typeface="Arial"/>
              <a:buChar char="•"/>
            </a:pPr>
            <a:r>
              <a:rPr lang="en-US" altLang="zh-TW" b="1">
                <a:ea typeface="新細明體"/>
              </a:rPr>
              <a:t>Malw</a:t>
            </a:r>
            <a:r>
              <a:rPr lang="zh-TW" b="1">
                <a:ea typeface="新細明體"/>
              </a:rPr>
              <a:t>a</a:t>
            </a:r>
            <a:r>
              <a:rPr lang="en-US" altLang="zh-TW" b="1">
                <a:ea typeface="新細明體"/>
              </a:rPr>
              <a:t>re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Rem</a:t>
            </a:r>
            <a:r>
              <a:rPr lang="zh-TW" b="1">
                <a:ea typeface="新細明體"/>
              </a:rPr>
              <a:t>o</a:t>
            </a:r>
            <a:r>
              <a:rPr lang="en-US" altLang="zh-TW" b="1">
                <a:ea typeface="新細明體"/>
              </a:rPr>
              <a:t>v</a:t>
            </a:r>
            <a:r>
              <a:rPr lang="zh-TW" b="1">
                <a:ea typeface="新細明體"/>
              </a:rPr>
              <a:t>er</a:t>
            </a:r>
            <a:endParaRPr lang="en-US" altLang="zh-TW" b="1">
              <a:ea typeface="新細明體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zh-TW" altLang="en-US">
                <a:ea typeface="新細明體"/>
              </a:rPr>
              <a:t>定時掃描</a:t>
            </a:r>
            <a:r>
              <a:rPr lang="zh-TW">
                <a:ea typeface="新細明體"/>
              </a:rPr>
              <a:t>您的</a:t>
            </a:r>
            <a:r>
              <a:rPr lang="zh-TW" altLang="en-US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、檢查</a:t>
            </a:r>
            <a:r>
              <a:rPr lang="zh-TW">
                <a:ea typeface="新細明體"/>
              </a:rPr>
              <a:t>並下載</a:t>
            </a:r>
            <a:r>
              <a:rPr lang="zh-TW" altLang="en-US">
                <a:ea typeface="新細明體"/>
              </a:rPr>
              <a:t>最新惡意軟體定義檔。當受到攻擊時，可即時排除受感染</a:t>
            </a:r>
            <a:r>
              <a:rPr lang="zh-TW">
                <a:ea typeface="新細明體"/>
              </a:rPr>
              <a:t>的</a:t>
            </a:r>
            <a:r>
              <a:rPr lang="zh-TW" altLang="en-US">
                <a:ea typeface="新細明體"/>
              </a:rPr>
              <a:t>檔案，協助提升 </a:t>
            </a:r>
            <a:r>
              <a:rPr lang="en-US" altLang="zh-TW">
                <a:ea typeface="新細明體"/>
              </a:rPr>
              <a:t>NAS </a:t>
            </a:r>
            <a:r>
              <a:rPr lang="zh-TW" altLang="en-US">
                <a:ea typeface="新細明體"/>
              </a:rPr>
              <a:t>資安防護層級</a:t>
            </a:r>
            <a:r>
              <a:rPr lang="zh-TW">
                <a:ea typeface="新細明體"/>
              </a:rPr>
              <a:t>。</a:t>
            </a:r>
            <a:endParaRPr lang="en-US" altLang="zh-TW">
              <a:ea typeface="新細明體"/>
            </a:endParaRPr>
          </a:p>
          <a:p>
            <a:pPr marL="171450" indent="-171450">
              <a:buFont typeface="Arial"/>
              <a:buChar char="•"/>
            </a:pPr>
            <a:endParaRPr lang="zh-TW"/>
          </a:p>
          <a:p>
            <a:pPr marL="171450" indent="-171450">
              <a:buFont typeface="Arial"/>
              <a:buChar char="•"/>
            </a:pPr>
            <a:endParaRPr lang="zh-TW"/>
          </a:p>
          <a:p>
            <a:endParaRPr lang="zh-TW" altLang="en-US" b="1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46220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TS-855X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支援快照 </a:t>
            </a:r>
            <a:r>
              <a:rPr lang="en-US"/>
              <a:t>(Snapshot)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  <a:endParaRPr lang="en-US">
              <a:ea typeface="新細明體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ea typeface="新細明體"/>
              </a:rPr>
              <a:t>Step 1 </a:t>
            </a:r>
            <a:endParaRPr lang="en-US" altLang="zh-TW">
              <a:ea typeface="新細明體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>
                <a:ea typeface="新細明體"/>
              </a:rPr>
              <a:t>定期更新，並使用</a:t>
            </a:r>
            <a:r>
              <a:rPr lang="en-US" altLang="zh-TW">
                <a:ea typeface="新細明體"/>
              </a:rPr>
              <a:t>Malware Remover</a:t>
            </a:r>
            <a:r>
              <a:rPr lang="zh-TW">
                <a:ea typeface="新細明體"/>
              </a:rPr>
              <a:t>防範惡意軟體</a:t>
            </a:r>
            <a:endParaRPr lang="en-US" altLang="zh-TW">
              <a:ea typeface="新細明體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ea typeface="新細明體"/>
              </a:rPr>
              <a:t>Step 2</a:t>
            </a:r>
            <a:endParaRPr lang="en-US" altLang="zh-TW">
              <a:ea typeface="新細明體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>
                <a:ea typeface="新細明體"/>
              </a:rPr>
              <a:t>備份電腦資料至</a:t>
            </a:r>
            <a:r>
              <a:rPr lang="en-US" altLang="zh-TW">
                <a:ea typeface="新細明體"/>
              </a:rPr>
              <a:t>NAS</a:t>
            </a:r>
            <a:r>
              <a:rPr lang="zh-TW">
                <a:ea typeface="新細明體"/>
              </a:rPr>
              <a:t>，並建立快照</a:t>
            </a:r>
            <a:endParaRPr lang="en-US" altLang="zh-TW">
              <a:ea typeface="新細明體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ea typeface="新細明體"/>
              </a:rPr>
              <a:t>Step 3</a:t>
            </a:r>
            <a:endParaRPr lang="en-US" altLang="zh-TW">
              <a:ea typeface="新細明體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>
                <a:ea typeface="新細明體"/>
              </a:rPr>
              <a:t>將快照檔案再備份至另一台</a:t>
            </a:r>
            <a:r>
              <a:rPr lang="en-US" altLang="zh-TW">
                <a:ea typeface="新細明體"/>
              </a:rPr>
              <a:t>QNAP NAS</a:t>
            </a:r>
            <a:endParaRPr lang="zh-TW">
              <a:ea typeface="新細明體"/>
            </a:endParaRPr>
          </a:p>
          <a:p>
            <a:endParaRPr lang="zh-TW" altLang="en-US">
              <a:ea typeface="新細明體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24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36931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QNAP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新一代</a:t>
            </a:r>
            <a:r>
              <a:rPr lang="en-US"/>
              <a:t> QVR Pro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安全監控方案，提供</a:t>
            </a:r>
            <a:r>
              <a:rPr lang="en-US"/>
              <a:t> 8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個內建攝影機頻道，讓您可透過</a:t>
            </a:r>
            <a:r>
              <a:rPr lang="en-US"/>
              <a:t> QNAP NAS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打造居家視訊管理環境，且無須額外安裝任何軟體。企業組織則可透過購買授權升級方案擴充攝影機頻道數，輕鬆部署更寬廣綿密的監控網路。</a:t>
            </a:r>
          </a:p>
          <a:p>
            <a:r>
              <a:rPr lang="zh-TW">
                <a:ea typeface="新細明體"/>
              </a:rPr>
              <a:t>QVR Pro 支援市面上所有具備標準魚眼影像的網路攝影機，並提供 Qdewarp 通用魚眼影像還原技術，可將原始魚眼影像周邊扭曲的部分還原成標準的畫面比例。</a:t>
            </a:r>
          </a:p>
          <a:p>
            <a:r>
              <a:rPr lang="zh-TW" altLang="en-US">
                <a:ea typeface="新細明體"/>
                <a:cs typeface="Calibri"/>
              </a:rPr>
              <a:t>若想透過訂閱制且頻道數更多的方案，可以選擇 QVR Elite，可再加購授權擴充至 120 個頻道數。</a:t>
            </a:r>
          </a:p>
          <a:p>
            <a:r>
              <a:rPr lang="zh-TW" altLang="en-US">
                <a:ea typeface="新細明體"/>
                <a:cs typeface="Calibri"/>
              </a:rPr>
              <a:t>可以透過 QVR Pro Client來管理，支援跨平台，跨裝置的隨時觀看，也可以再安裝顯卡透過 HDMI輸出及USB鍵鼠來管理。</a:t>
            </a:r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700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None/>
            </a:pPr>
            <a:r>
              <a:rPr lang="en-US"/>
              <a:t>相容於市面上超過190個品牌，超過6000個型號的網路攝影機，更支援了ONVIF profile S </a:t>
            </a:r>
            <a:r>
              <a:rPr lang="zh-TW"/>
              <a:t>開放式網路視訊介面，豐富的相容攝影機，讓你輕鬆架設監控系統。</a:t>
            </a:r>
            <a:endParaRPr lang="en-US"/>
          </a:p>
          <a:p>
            <a:pPr marL="457200" indent="-298450"/>
            <a:endParaRPr lang="zh-TW" altLang="en-US"/>
          </a:p>
          <a:p>
            <a:pPr>
              <a:buNone/>
            </a:pPr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644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altLang="zh-TW">
                <a:ea typeface="新細明體"/>
              </a:rPr>
              <a:t>53E</a:t>
            </a:r>
            <a:r>
              <a:rPr lang="zh-CN" altLang="en-US">
                <a:ea typeface="等线"/>
              </a:rPr>
              <a:t> 可選購豐富的擴充設備，</a:t>
            </a:r>
            <a:r>
              <a:rPr lang="en-US" altLang="zh-TW">
                <a:ea typeface="新細明體"/>
              </a:rPr>
              <a:t>USB</a:t>
            </a:r>
            <a:r>
              <a:rPr lang="zh-CN" altLang="en-US">
                <a:ea typeface="等线"/>
              </a:rPr>
              <a:t>儲存擴充有</a:t>
            </a:r>
            <a:r>
              <a:rPr lang="en-US" altLang="zh-TW">
                <a:ea typeface="新細明體"/>
              </a:rPr>
              <a:t>2-bay</a:t>
            </a:r>
            <a:r>
              <a:rPr lang="zh-CN" altLang="en-US">
                <a:ea typeface="等线"/>
              </a:rPr>
              <a:t> </a:t>
            </a:r>
            <a:r>
              <a:rPr lang="en-US" altLang="zh-TW">
                <a:ea typeface="新細明體"/>
              </a:rPr>
              <a:t>~</a:t>
            </a:r>
            <a:r>
              <a:rPr lang="zh-CN" altLang="en-US">
                <a:ea typeface="等线"/>
              </a:rPr>
              <a:t> </a:t>
            </a:r>
            <a:r>
              <a:rPr lang="en-US" altLang="zh-TW">
                <a:ea typeface="新細明體"/>
              </a:rPr>
              <a:t>12-bay</a:t>
            </a:r>
            <a:r>
              <a:rPr lang="zh-CN" altLang="en-US">
                <a:ea typeface="等线"/>
              </a:rPr>
              <a:t>的選擇，部分</a:t>
            </a:r>
            <a:r>
              <a:rPr lang="en-US" altLang="zh-TW">
                <a:ea typeface="新細明體"/>
              </a:rPr>
              <a:t>JBOD</a:t>
            </a:r>
            <a:r>
              <a:rPr lang="zh-CN" altLang="en-US">
                <a:ea typeface="等线"/>
              </a:rPr>
              <a:t>型號有支援硬體</a:t>
            </a:r>
            <a:r>
              <a:rPr lang="en-US" altLang="zh-TW">
                <a:ea typeface="新細明體"/>
              </a:rPr>
              <a:t>RAID</a:t>
            </a:r>
            <a:r>
              <a:rPr lang="zh-CN" altLang="en-US">
                <a:ea typeface="等线"/>
              </a:rPr>
              <a:t>與電源備源，</a:t>
            </a:r>
            <a:endParaRPr lang="en-US" altLang="zh-TW">
              <a:ea typeface="等线"/>
            </a:endParaRPr>
          </a:p>
          <a:p>
            <a:pPr marL="171450" indent="-171450">
              <a:buFont typeface="Arial"/>
              <a:buChar char="•"/>
            </a:pPr>
            <a:r>
              <a:rPr lang="en-US" altLang="zh-TW">
                <a:ea typeface="新細明體"/>
              </a:rPr>
              <a:t>SATA</a:t>
            </a:r>
            <a:r>
              <a:rPr lang="zh-CN" altLang="en-US">
                <a:ea typeface="等线"/>
              </a:rPr>
              <a:t> </a:t>
            </a:r>
            <a:r>
              <a:rPr lang="en-US" altLang="zh-TW">
                <a:ea typeface="新細明體"/>
              </a:rPr>
              <a:t>JBOD</a:t>
            </a:r>
            <a:r>
              <a:rPr lang="zh-CN" altLang="en-US">
                <a:ea typeface="等线"/>
              </a:rPr>
              <a:t> 也有 </a:t>
            </a:r>
            <a:r>
              <a:rPr lang="en-US" altLang="zh-TW">
                <a:ea typeface="新細明體"/>
              </a:rPr>
              <a:t>4~16</a:t>
            </a:r>
            <a:r>
              <a:rPr lang="zh-CN" altLang="en-US">
                <a:ea typeface="等线"/>
              </a:rPr>
              <a:t>  </a:t>
            </a:r>
            <a:r>
              <a:rPr lang="en-US" altLang="zh-TW">
                <a:ea typeface="新細明體"/>
              </a:rPr>
              <a:t>bay</a:t>
            </a:r>
            <a:r>
              <a:rPr lang="zh-CN" altLang="en-US">
                <a:ea typeface="等线"/>
              </a:rPr>
              <a:t> 供選擇，如果有容量擴充的需求可以參考選購。</a:t>
            </a:r>
            <a:endParaRPr lang="en-US" altLang="zh-TW">
              <a:ea typeface="等线"/>
            </a:endParaRPr>
          </a:p>
          <a:p>
            <a:pPr marL="171450" indent="-171450">
              <a:buFont typeface="Arial"/>
              <a:buChar char="•"/>
            </a:pPr>
            <a:endParaRPr lang="zh-CN" altLang="en-US"/>
          </a:p>
          <a:p>
            <a:endParaRPr 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234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TS-855x</a:t>
            </a:r>
            <a:r>
              <a:rPr lang="zh-TW">
                <a:ea typeface="新細明體"/>
              </a:rPr>
              <a:t>內建了2個</a:t>
            </a:r>
            <a:r>
              <a:rPr lang="en-US"/>
              <a:t>PCIe Gen3x4</a:t>
            </a:r>
            <a:r>
              <a:rPr lang="zh-TW">
                <a:ea typeface="新細明體"/>
              </a:rPr>
              <a:t>插槽，可擴充</a:t>
            </a:r>
            <a:r>
              <a:rPr lang="en-US"/>
              <a:t>QNAP</a:t>
            </a:r>
            <a:r>
              <a:rPr lang="zh-TW">
                <a:ea typeface="新細明體"/>
              </a:rPr>
              <a:t>設計的各式網路相關擴充卡，從</a:t>
            </a:r>
            <a:r>
              <a:rPr lang="en-US"/>
              <a:t>5GbE</a:t>
            </a:r>
            <a:r>
              <a:rPr lang="zh-TW">
                <a:ea typeface="新細明體"/>
              </a:rPr>
              <a:t>到</a:t>
            </a:r>
            <a:r>
              <a:rPr lang="en-US"/>
              <a:t>25GbE</a:t>
            </a:r>
            <a:r>
              <a:rPr lang="zh-TW">
                <a:ea typeface="新細明體"/>
              </a:rPr>
              <a:t>任君挑選，除了上述外，還有更多的配件在相容性列表中等待你去挑選。</a:t>
            </a:r>
            <a:endParaRPr lang="en-US">
              <a:ea typeface="新細明體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447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" altLang="zh-TW">
                <a:ea typeface="新細明體"/>
              </a:rPr>
              <a:t>T</a:t>
            </a:r>
            <a:r>
              <a:rPr lang="en-US" altLang="zh-TW">
                <a:ea typeface="新細明體"/>
              </a:rPr>
              <a:t>S-855X</a:t>
            </a:r>
            <a:r>
              <a:rPr lang="zh-TW">
                <a:ea typeface="新細明體"/>
              </a:rPr>
              <a:t> 享有</a:t>
            </a:r>
            <a:r>
              <a:rPr lang="en-US" altLang="zh-TW">
                <a:ea typeface="新細明體"/>
              </a:rPr>
              <a:t> </a:t>
            </a:r>
            <a:r>
              <a:rPr lang="en-US" altLang="zh-TW" b="1">
                <a:ea typeface="新細明體"/>
              </a:rPr>
              <a:t>3 </a:t>
            </a:r>
            <a:r>
              <a:rPr lang="zh-TW" b="1">
                <a:ea typeface="新細明體"/>
              </a:rPr>
              <a:t>年</a:t>
            </a:r>
            <a:r>
              <a:rPr lang="zh-TW">
                <a:ea typeface="新細明體"/>
              </a:rPr>
              <a:t>的免費產品硬體保固。</a:t>
            </a:r>
            <a:r>
              <a:rPr lang="en" altLang="zh-TW">
                <a:ea typeface="新細明體"/>
              </a:rPr>
              <a:t>QNAP </a:t>
            </a:r>
            <a:r>
              <a:rPr lang="zh-TW">
                <a:ea typeface="新細明體"/>
              </a:rPr>
              <a:t>提供如此尊榮的保固服務，協助您的企業組織持續運作，提供不中斷的服務給予您的客戶。</a:t>
            </a:r>
          </a:p>
          <a:p>
            <a:pPr>
              <a:lnSpc>
                <a:spcPct val="130000"/>
              </a:lnSpc>
            </a:pPr>
            <a:r>
              <a:rPr lang="zh-TW">
                <a:ea typeface="新細明體"/>
              </a:rPr>
              <a:t>如果需要更長的保固期，您可以購買 </a:t>
            </a:r>
            <a:r>
              <a:rPr lang="en-US" altLang="zh-TW">
                <a:ea typeface="新細明體"/>
              </a:rPr>
              <a:t>QNAP </a:t>
            </a:r>
            <a:r>
              <a:rPr lang="zh-TW">
                <a:ea typeface="新細明體"/>
              </a:rPr>
              <a:t>延長保固服務方案，享有最高 </a:t>
            </a:r>
            <a:r>
              <a:rPr lang="en-US" altLang="zh-TW">
                <a:ea typeface="新細明體"/>
              </a:rPr>
              <a:t>5 </a:t>
            </a:r>
            <a:r>
              <a:rPr lang="zh-TW">
                <a:ea typeface="新細明體"/>
              </a:rPr>
              <a:t>年的產品保固期限與超值保障。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29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80230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5240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TS-855X </a:t>
            </a:r>
            <a:r>
              <a:rPr lang="zh-TW">
                <a:ea typeface="新細明體"/>
              </a:rPr>
              <a:t>出貨搭載 </a:t>
            </a:r>
            <a:r>
              <a:rPr lang="en-US" altLang="zh-TW">
                <a:ea typeface="新細明體"/>
              </a:rPr>
              <a:t>QTS </a:t>
            </a:r>
            <a:r>
              <a:rPr lang="zh-TW">
                <a:ea typeface="新細明體"/>
              </a:rPr>
              <a:t>作業系統，擁有強悍的資料傳輸效能及更精省的記憶體使用效率，並享有 </a:t>
            </a:r>
            <a:r>
              <a:rPr lang="en-US" altLang="zh-TW" err="1">
                <a:ea typeface="新細明體"/>
              </a:rPr>
              <a:t>Qtier</a:t>
            </a:r>
            <a:r>
              <a:rPr lang="en-US" altLang="zh-TW">
                <a:ea typeface="新細明體"/>
              </a:rPr>
              <a:t> </a:t>
            </a:r>
            <a:r>
              <a:rPr lang="zh-TW">
                <a:ea typeface="新細明體"/>
              </a:rPr>
              <a:t>自動分層儲存功能。您亦可依需求更為 </a:t>
            </a:r>
            <a:r>
              <a:rPr lang="en-US" altLang="zh-TW" err="1">
                <a:ea typeface="新細明體"/>
              </a:rPr>
              <a:t>QuTS</a:t>
            </a:r>
            <a:r>
              <a:rPr lang="en-US" altLang="zh-TW">
                <a:ea typeface="新細明體"/>
              </a:rPr>
              <a:t> hero </a:t>
            </a:r>
            <a:r>
              <a:rPr lang="zh-TW">
                <a:ea typeface="新細明體"/>
              </a:rPr>
              <a:t>作業系統，提供獨特的資料完整度保護特性。轉換為 </a:t>
            </a:r>
            <a:r>
              <a:rPr lang="en-US" altLang="zh-TW">
                <a:ea typeface="新細明體"/>
              </a:rPr>
              <a:t>QTS </a:t>
            </a:r>
            <a:r>
              <a:rPr lang="zh-TW">
                <a:ea typeface="新細明體"/>
              </a:rPr>
              <a:t>作業系統的 </a:t>
            </a:r>
            <a:r>
              <a:rPr lang="en-US" altLang="zh-TW">
                <a:ea typeface="新細明體"/>
              </a:rPr>
              <a:t>TS-855X </a:t>
            </a:r>
            <a:r>
              <a:rPr lang="zh-TW">
                <a:ea typeface="新細明體"/>
              </a:rPr>
              <a:t>可與其他同樣運行 </a:t>
            </a:r>
            <a:r>
              <a:rPr lang="en-US" altLang="zh-TW">
                <a:ea typeface="新細明體"/>
              </a:rPr>
              <a:t>QTS </a:t>
            </a:r>
            <a:r>
              <a:rPr lang="zh-TW">
                <a:ea typeface="新細明體"/>
              </a:rPr>
              <a:t>的 </a:t>
            </a:r>
            <a:r>
              <a:rPr lang="en-US" altLang="zh-TW">
                <a:ea typeface="新細明體"/>
              </a:rPr>
              <a:t>QNAP NAS </a:t>
            </a:r>
            <a:r>
              <a:rPr lang="zh-TW">
                <a:ea typeface="新細明體"/>
              </a:rPr>
              <a:t>進行系統遷移。</a:t>
            </a:r>
            <a:endParaRPr lang="en-US" altLang="zh-TW">
              <a:ea typeface="新細明體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448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硬體規格相關的介紹簡報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(I/O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介紹跟拉線圖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跟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TS-251+/451+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的比較表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CPU/RAM/2.5GbE LAN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介紹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15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>
                <a:ea typeface="新細明體"/>
              </a:rPr>
              <a:t>內建 </a:t>
            </a:r>
            <a:r>
              <a:rPr lang="en-US" b="1"/>
              <a:t>IntelⓇ QAT </a:t>
            </a:r>
            <a:r>
              <a:rPr lang="zh-TW" b="1">
                <a:ea typeface="新細明體"/>
              </a:rPr>
              <a:t>及 網卡 </a:t>
            </a:r>
            <a:r>
              <a:rPr lang="en-US" b="1"/>
              <a:t>SR-IOV </a:t>
            </a:r>
            <a:r>
              <a:rPr lang="zh-TW" b="1">
                <a:ea typeface="新細明體"/>
              </a:rPr>
              <a:t>雙硬體加速</a:t>
            </a:r>
            <a:endParaRPr lang="en-US">
              <a:ea typeface="新細明體"/>
              <a:cs typeface="Calibri"/>
            </a:endParaRPr>
          </a:p>
          <a:p>
            <a:r>
              <a:rPr lang="en-US">
                <a:cs typeface="Calibri"/>
              </a:rPr>
              <a:t>SRIOV</a:t>
            </a:r>
            <a:br>
              <a:rPr lang="en-US">
                <a:cs typeface="+mn-lt"/>
              </a:rPr>
            </a:br>
            <a:r>
              <a:rPr lang="zh-TW" altLang="en-US">
                <a:ea typeface="新細明體"/>
              </a:rPr>
              <a:t>安裝支援 </a:t>
            </a:r>
            <a:r>
              <a:rPr lang="en-US"/>
              <a:t>SR-IOV </a:t>
            </a:r>
            <a:r>
              <a:rPr lang="zh-TW" altLang="en-US">
                <a:ea typeface="新細明體"/>
              </a:rPr>
              <a:t>技術的 </a:t>
            </a:r>
            <a:r>
              <a:rPr lang="en-US"/>
              <a:t>PCIe </a:t>
            </a:r>
            <a:r>
              <a:rPr lang="zh-TW" altLang="en-US">
                <a:ea typeface="新細明體"/>
              </a:rPr>
              <a:t>網卡，將實體網卡的頻寬資源直接分配給虛擬機，可減少網路頻寬耗損而提升網路效率達 </a:t>
            </a:r>
            <a:r>
              <a:rPr lang="en-US"/>
              <a:t>20% </a:t>
            </a:r>
            <a:r>
              <a:rPr lang="zh-TW" altLang="en-US">
                <a:ea typeface="新細明體"/>
              </a:rPr>
              <a:t>以上，且更加穩定，亦有助於減少 </a:t>
            </a:r>
            <a:r>
              <a:rPr lang="en-US"/>
              <a:t>Hypervisor </a:t>
            </a:r>
            <a:r>
              <a:rPr lang="zh-TW" altLang="en-US">
                <a:ea typeface="新細明體"/>
              </a:rPr>
              <a:t>的 </a:t>
            </a:r>
            <a:r>
              <a:rPr lang="en-US"/>
              <a:t>CPU </a:t>
            </a:r>
            <a:r>
              <a:rPr lang="zh-TW" altLang="en-US">
                <a:ea typeface="新細明體"/>
              </a:rPr>
              <a:t>耗損。</a:t>
            </a:r>
            <a:endParaRPr lang="en-US">
              <a:ea typeface="新細明體"/>
              <a:cs typeface="Calibri" panose="020F0502020204030204"/>
            </a:endParaRPr>
          </a:p>
          <a:p>
            <a:r>
              <a:rPr lang="en-US">
                <a:cs typeface="Calibri"/>
              </a:rPr>
              <a:t>QAT</a:t>
            </a:r>
          </a:p>
          <a:p>
            <a:r>
              <a:rPr lang="en-US"/>
              <a:t>TS-855X </a:t>
            </a:r>
            <a:r>
              <a:rPr lang="zh-TW"/>
              <a:t>支援 </a:t>
            </a:r>
            <a:r>
              <a:rPr lang="en-US"/>
              <a:t>Intel® </a:t>
            </a:r>
            <a:r>
              <a:rPr lang="en-US" err="1"/>
              <a:t>QuickAssist</a:t>
            </a:r>
            <a:r>
              <a:rPr lang="en-US"/>
              <a:t> </a:t>
            </a:r>
            <a:r>
              <a:rPr lang="zh-TW"/>
              <a:t>硬體加速引擎 </a:t>
            </a:r>
            <a:r>
              <a:rPr lang="en-US"/>
              <a:t>(Intel® QAT)</a:t>
            </a:r>
            <a:r>
              <a:rPr lang="zh-TW"/>
              <a:t>，加速資料壓縮</a:t>
            </a:r>
            <a:r>
              <a:rPr lang="en-US"/>
              <a:t>/</a:t>
            </a:r>
            <a:r>
              <a:rPr lang="zh-TW"/>
              <a:t>解壓縮，且能大幅提升 </a:t>
            </a:r>
            <a:r>
              <a:rPr lang="en-US"/>
              <a:t>SSL / IPsec </a:t>
            </a:r>
            <a:r>
              <a:rPr lang="zh-TW"/>
              <a:t>加解密傳輸運算效能。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97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TW" altLang="en-US"/>
              <a:t>讓我們來看看硬體部分</a:t>
            </a:r>
            <a:endParaRPr lang="en-US" altLang="zh-TW"/>
          </a:p>
          <a:p>
            <a:pPr marL="158750" indent="0">
              <a:buNone/>
            </a:pPr>
            <a:r>
              <a:rPr lang="en-US" altLang="zh-TW"/>
              <a:t>Let's look at the hardware part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3966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補充 </a:t>
            </a:r>
            <a:r>
              <a:rPr lang="en-US" altLang="zh-TW"/>
              <a:t>M.2</a:t>
            </a:r>
            <a:r>
              <a:rPr lang="en-US" altLang="zh-TW" baseline="0"/>
              <a:t> </a:t>
            </a:r>
            <a:r>
              <a:rPr lang="zh-TW" altLang="en-US" baseline="0"/>
              <a:t>燈號 </a:t>
            </a:r>
            <a:r>
              <a:rPr lang="en-US" altLang="zh-TW" baseline="0"/>
              <a:t>highlight 2280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76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K-lock </a:t>
            </a:r>
            <a:r>
              <a:rPr lang="zh-TW" altLang="en-US"/>
              <a:t>全名</a:t>
            </a:r>
            <a:endParaRPr lang="en-US" altLang="zh-TW"/>
          </a:p>
          <a:p>
            <a:r>
              <a:rPr lang="en-US" altLang="zh-TW"/>
              <a:t>DC</a:t>
            </a:r>
            <a:r>
              <a:rPr lang="zh-TW" altLang="en-US"/>
              <a:t> </a:t>
            </a:r>
            <a:r>
              <a:rPr lang="en-US" altLang="zh-TW"/>
              <a:t>12V input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05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K-lock </a:t>
            </a:r>
            <a:r>
              <a:rPr lang="zh-TW" altLang="en-US"/>
              <a:t>全名</a:t>
            </a:r>
            <a:endParaRPr lang="en-US" altLang="zh-TW"/>
          </a:p>
          <a:p>
            <a:r>
              <a:rPr lang="en-US" altLang="zh-TW"/>
              <a:t>DC</a:t>
            </a:r>
            <a:r>
              <a:rPr lang="zh-TW" altLang="en-US"/>
              <a:t> </a:t>
            </a:r>
            <a:r>
              <a:rPr lang="en-US" altLang="zh-TW"/>
              <a:t>12V input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092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zh-TW" b="1">
                <a:ea typeface="新細明體"/>
              </a:rPr>
              <a:t>雙埠 </a:t>
            </a:r>
            <a:r>
              <a:rPr lang="en-US" b="1"/>
              <a:t>2.5GbE </a:t>
            </a:r>
            <a:r>
              <a:rPr lang="zh-TW" b="1">
                <a:ea typeface="新細明體"/>
              </a:rPr>
              <a:t>與單埠 </a:t>
            </a:r>
            <a:r>
              <a:rPr lang="en-US" b="1"/>
              <a:t>10GbE </a:t>
            </a:r>
            <a:r>
              <a:rPr lang="zh-TW" b="1">
                <a:ea typeface="新細明體"/>
              </a:rPr>
              <a:t>網路，輕鬆佈建高速網路環境</a:t>
            </a:r>
            <a:endParaRPr lang="en-US">
              <a:ea typeface="新細明體"/>
              <a:cs typeface="Calibri" panose="020F0502020204030204"/>
            </a:endParaRPr>
          </a:p>
          <a:p>
            <a:r>
              <a:rPr lang="zh-TW"/>
              <a:t>提供充足的 </a:t>
            </a:r>
            <a:r>
              <a:rPr lang="en-US"/>
              <a:t>10GbE / 2.5 GbE </a:t>
            </a:r>
            <a:r>
              <a:rPr lang="zh-TW"/>
              <a:t>網路頻寬，暢享流暢的資料傳輸體驗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endParaRPr lang="zh-TW" b="1">
              <a:ea typeface="新細明體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402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電腦, 設計, 傢俱 的圖片&#10;&#10;自動產生的描述">
            <a:extLst>
              <a:ext uri="{FF2B5EF4-FFF2-40B4-BE49-F238E27FC236}">
                <a16:creationId xmlns:a16="http://schemas.microsoft.com/office/drawing/2014/main" id="{2D1F4C37-E346-5E6B-4B92-1FA09079A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E3C58C-5AD9-4200-829D-81C30224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F7C6D4F-9F06-46D4-9D40-A136D9DB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A895F4-D22B-7DF4-0480-3C4AF172C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1166"/>
            <a:ext cx="12189628" cy="685683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3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05253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815AE20-71FC-E291-8E9A-80B7C1CD3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5441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815AE20-71FC-E291-8E9A-80B7C1CD3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75D2443-ED48-1507-7D2C-81302C789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26574" r="3229"/>
          <a:stretch/>
        </p:blipFill>
        <p:spPr>
          <a:xfrm>
            <a:off x="393700" y="1969185"/>
            <a:ext cx="11404600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77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666"/>
            <a:ext cx="12189631" cy="6856667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660F933-03F9-3582-C361-75EEF5CB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190" y="817946"/>
            <a:ext cx="8177687" cy="2718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34881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666"/>
            <a:ext cx="12189631" cy="6856667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E979C4-6C94-CA7B-ED89-9B2022A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38" y="1"/>
            <a:ext cx="11218762" cy="1292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194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傢俱, 桌, 電腦 的圖片&#10;&#10;自動產生的描述">
            <a:extLst>
              <a:ext uri="{FF2B5EF4-FFF2-40B4-BE49-F238E27FC236}">
                <a16:creationId xmlns:a16="http://schemas.microsoft.com/office/drawing/2014/main" id="{BD604883-EA7D-5701-28AD-5EB116894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6671" r="25996" b="1447"/>
          <a:stretch/>
        </p:blipFill>
        <p:spPr>
          <a:xfrm>
            <a:off x="-32083" y="0"/>
            <a:ext cx="12256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73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D1786F2-6C99-CE37-244C-A26750685E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31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666"/>
            <a:ext cx="12189631" cy="6856667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E979C4-6C94-CA7B-ED89-9B2022A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38" y="1"/>
            <a:ext cx="11218762" cy="1292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3192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室內, 電腦, 行動電話, 螢幕擷取畫面 的圖片&#10;&#10;自動產生的描述">
            <a:extLst>
              <a:ext uri="{FF2B5EF4-FFF2-40B4-BE49-F238E27FC236}">
                <a16:creationId xmlns:a16="http://schemas.microsoft.com/office/drawing/2014/main" id="{ADFCF899-438B-F497-CF82-620DE8E0B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9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天空, space, 黑色, 黑暗 的圖片&#10;&#10;自動產生的描述">
            <a:extLst>
              <a:ext uri="{FF2B5EF4-FFF2-40B4-BE49-F238E27FC236}">
                <a16:creationId xmlns:a16="http://schemas.microsoft.com/office/drawing/2014/main" id="{AF899F82-A43C-3420-36B0-7F64530D3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1AA71773-83DB-8014-0DF7-4DAAD3288D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888" y="0"/>
            <a:ext cx="11698224" cy="163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6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天空, space, 黑色, 黑暗 的圖片&#10;&#10;自動產生的描述">
            <a:extLst>
              <a:ext uri="{FF2B5EF4-FFF2-40B4-BE49-F238E27FC236}">
                <a16:creationId xmlns:a16="http://schemas.microsoft.com/office/drawing/2014/main" id="{F1885C18-7944-CAC3-CF1F-AFAA4CF6C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8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FFD88-5761-4E10-9558-7D73215A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7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2023/7/4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5" r:id="rId2"/>
    <p:sldLayoutId id="2147483732" r:id="rId3"/>
    <p:sldLayoutId id="2147483661" r:id="rId4"/>
    <p:sldLayoutId id="2147483673" r:id="rId5"/>
    <p:sldLayoutId id="2147483674" r:id="rId6"/>
    <p:sldLayoutId id="2147483677" r:id="rId7"/>
    <p:sldLayoutId id="2147483663" r:id="rId8"/>
    <p:sldLayoutId id="2147483731" r:id="rId9"/>
    <p:sldLayoutId id="2147483670" r:id="rId10"/>
    <p:sldLayoutId id="2147483671" r:id="rId11"/>
    <p:sldLayoutId id="2147483666" r:id="rId12"/>
    <p:sldLayoutId id="214748367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5FA0502-1DC3-0D9F-1AA8-DB4B58C7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3D98AE-7BFE-EB10-EE90-C31D4B2AF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DD5CFC-8E0E-E013-9E76-CF99D5667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2977B-A731-4B5E-8B27-064188595E2D}" type="datetimeFigureOut">
              <a:rPr lang="zh-TW" altLang="en-US" smtClean="0"/>
              <a:t>2023/7/4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779F49-4311-359A-C36D-C5624558A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F2D30A-11A1-EA6C-58BF-337ACDD9E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7E2F6-C299-4A4E-ABA1-B780037585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7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F367313-E253-E71E-A6AE-881752A8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4E4840-AE66-B721-FCB6-093E3C879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4592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28E93-16DC-DEF9-3D37-8F2B702E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62810-48E6-5535-F4B1-E4D60477B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EB0F-60D6-6C43-7F7D-4AB440ABE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ED938-A676-6E45-8B97-078A1E1B3541}" type="datetimeFigureOut">
              <a:rPr lang="en-TW" smtClean="0"/>
              <a:t>07/04/2023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0650-F22E-0D22-10F6-4B000EF8A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1ABAC-E888-8C81-BF8B-9F38B9C4E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FE356-471E-4041-9DCC-DA71F4D10B3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4533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F367313-E253-E71E-A6AE-881752A8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4E4840-AE66-B721-FCB6-093E3C879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010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chart" Target="../charts/chart3.xml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sv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38.svg"/><Relationship Id="rId4" Type="http://schemas.openxmlformats.org/officeDocument/2006/relationships/image" Target="../media/image61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image" Target="../media/image75.jpeg"/><Relationship Id="rId7" Type="http://schemas.openxmlformats.org/officeDocument/2006/relationships/image" Target="../media/image79.tiff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11" Type="http://schemas.openxmlformats.org/officeDocument/2006/relationships/image" Target="../media/image83.tiff"/><Relationship Id="rId5" Type="http://schemas.openxmlformats.org/officeDocument/2006/relationships/image" Target="../media/image77.jpeg"/><Relationship Id="rId15" Type="http://schemas.openxmlformats.org/officeDocument/2006/relationships/image" Target="../media/image87.png"/><Relationship Id="rId10" Type="http://schemas.openxmlformats.org/officeDocument/2006/relationships/image" Target="../media/image82.tiff"/><Relationship Id="rId19" Type="http://schemas.openxmlformats.org/officeDocument/2006/relationships/image" Target="../media/image91.png"/><Relationship Id="rId4" Type="http://schemas.openxmlformats.org/officeDocument/2006/relationships/image" Target="../media/image76.jpeg"/><Relationship Id="rId9" Type="http://schemas.openxmlformats.org/officeDocument/2006/relationships/image" Target="../media/image81.tiff"/><Relationship Id="rId1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svg"/><Relationship Id="rId9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sv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61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microsoft.com/office/2018/10/relationships/comments" Target="../comments/modernComment_146_74ACD3FB.xml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microsoft.com/office/2018/10/relationships/comments" Target="../comments/modernComment_14B_94BA4517.xml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A_6C8CC5BC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6.svg"/><Relationship Id="rId4" Type="http://schemas.openxmlformats.org/officeDocument/2006/relationships/image" Target="../media/image1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microsoft.com/office/2018/10/relationships/comments" Target="../comments/modernComment_14C_F5C4DDD.xml"/><Relationship Id="rId21" Type="http://schemas.openxmlformats.org/officeDocument/2006/relationships/image" Target="../media/image173.png"/><Relationship Id="rId7" Type="http://schemas.openxmlformats.org/officeDocument/2006/relationships/image" Target="../media/image160.png"/><Relationship Id="rId12" Type="http://schemas.openxmlformats.org/officeDocument/2006/relationships/image" Target="../media/image165.svg"/><Relationship Id="rId17" Type="http://schemas.openxmlformats.org/officeDocument/2006/relationships/image" Target="../media/image170.png"/><Relationship Id="rId25" Type="http://schemas.openxmlformats.org/officeDocument/2006/relationships/image" Target="../media/image156.sv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69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55.png"/><Relationship Id="rId5" Type="http://schemas.openxmlformats.org/officeDocument/2006/relationships/image" Target="../media/image158.svg"/><Relationship Id="rId15" Type="http://schemas.openxmlformats.org/officeDocument/2006/relationships/image" Target="../media/image168.png"/><Relationship Id="rId23" Type="http://schemas.openxmlformats.org/officeDocument/2006/relationships/image" Target="../media/image67.png"/><Relationship Id="rId10" Type="http://schemas.openxmlformats.org/officeDocument/2006/relationships/image" Target="../media/image163.png"/><Relationship Id="rId19" Type="http://schemas.openxmlformats.org/officeDocument/2006/relationships/image" Target="../media/image172.sv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svg"/><Relationship Id="rId22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B_82A4220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B_ED6184D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microsoft.com/office/2018/10/relationships/comments" Target="../comments/modernComment_123_B92003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144" y="443084"/>
            <a:ext cx="1348877" cy="24292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4" y="3521364"/>
            <a:ext cx="5062379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Atom</a:t>
            </a:r>
            <a:r>
              <a:rPr lang="en-US" altLang="zh-TW" spc="1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C5125 </a:t>
            </a:r>
            <a:r>
              <a:rPr lang="zh-TW" altLang="en-US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八核心 </a:t>
            </a: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NAS</a:t>
            </a:r>
            <a:r>
              <a:rPr lang="zh-TW" altLang="en-US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，大容量混和式 </a:t>
            </a: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</a:t>
            </a:r>
            <a:r>
              <a:rPr lang="zh-TW" altLang="en-US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SSD </a:t>
            </a:r>
            <a:r>
              <a:rPr lang="zh-TW" altLang="en-US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儲存架構適合中小企業備份及監控應用，內建雙 </a:t>
            </a: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M.2 </a:t>
            </a:r>
            <a:r>
              <a:rPr lang="en-US" altLang="zh-TW" spc="1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zh-TW" altLang="en-US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 3 </a:t>
            </a:r>
            <a:r>
              <a:rPr lang="zh-TW" altLang="en-US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插槽，可再擴充至 </a:t>
            </a:r>
            <a:r>
              <a:rPr lang="en-US" altLang="zh-TW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高速網路環境</a:t>
            </a:r>
            <a:endParaRPr lang="en-US" altLang="zh-TW" spc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77E23FA-C89C-B92F-720D-2011EEB30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144" y="2508250"/>
            <a:ext cx="4925969" cy="75931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8EB006DE-AEF6-3E92-BAF2-6FCB6E816C0E}"/>
              </a:ext>
            </a:extLst>
          </p:cNvPr>
          <p:cNvGrpSpPr/>
          <p:nvPr/>
        </p:nvGrpSpPr>
        <p:grpSpPr>
          <a:xfrm>
            <a:off x="547127" y="5669652"/>
            <a:ext cx="1562219" cy="628932"/>
            <a:chOff x="547127" y="5669652"/>
            <a:chExt cx="1562219" cy="628932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BD40026A-8DC9-1E1A-A90E-E5DCED949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80696" y="5815072"/>
              <a:ext cx="628650" cy="457200"/>
            </a:xfrm>
            <a:prstGeom prst="rect">
              <a:avLst/>
            </a:prstGeom>
          </p:spPr>
        </p:pic>
        <p:pic>
          <p:nvPicPr>
            <p:cNvPr id="9" name="圖片 8" descr="一張含有 文字, 螢幕擷取畫面, 字型, 數字 的圖片&#10;&#10;自動產生的描述">
              <a:extLst>
                <a:ext uri="{FF2B5EF4-FFF2-40B4-BE49-F238E27FC236}">
                  <a16:creationId xmlns:a16="http://schemas.microsoft.com/office/drawing/2014/main" id="{2A6ABE9E-B60E-5C84-4DBD-DAF54E9F1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407"/>
            <a:stretch/>
          </p:blipFill>
          <p:spPr>
            <a:xfrm>
              <a:off x="547127" y="5669652"/>
              <a:ext cx="667715" cy="628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9" r="21809" b="16408"/>
          <a:stretch/>
        </p:blipFill>
        <p:spPr>
          <a:xfrm>
            <a:off x="4857934" y="2375813"/>
            <a:ext cx="7335170" cy="4512069"/>
          </a:xfrm>
          <a:prstGeom prst="rect">
            <a:avLst/>
          </a:prstGeom>
          <a:effectLst>
            <a:outerShdw blurRad="469900" dist="2413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直線接點 10"/>
          <p:cNvCxnSpPr/>
          <p:nvPr/>
        </p:nvCxnSpPr>
        <p:spPr>
          <a:xfrm flipH="1">
            <a:off x="3909848" y="4600485"/>
            <a:ext cx="4041830" cy="16632"/>
          </a:xfrm>
          <a:prstGeom prst="line">
            <a:avLst/>
          </a:prstGeom>
          <a:ln w="38100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H="1">
            <a:off x="3909848" y="5178132"/>
            <a:ext cx="4041830" cy="16632"/>
          </a:xfrm>
          <a:prstGeom prst="line">
            <a:avLst/>
          </a:prstGeom>
          <a:ln w="38100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cxnSpLocks/>
          </p:cNvCxnSpPr>
          <p:nvPr/>
        </p:nvCxnSpPr>
        <p:spPr>
          <a:xfrm flipH="1" flipV="1">
            <a:off x="5124060" y="5623037"/>
            <a:ext cx="3376508" cy="29687"/>
          </a:xfrm>
          <a:prstGeom prst="line">
            <a:avLst/>
          </a:prstGeom>
          <a:ln w="38100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5124060" y="5178132"/>
            <a:ext cx="0" cy="45974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1938711" y="4432451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10GBASE-T </a:t>
            </a:r>
            <a:endParaRPr lang="zh-TW" alt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422818" y="4993466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2.5GbE </a:t>
            </a:r>
            <a:endParaRPr lang="zh-TW" alt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D2EC73D-4A4F-4143-5F53-75DF7012A2C8}"/>
              </a:ext>
            </a:extLst>
          </p:cNvPr>
          <p:cNvSpPr txBox="1">
            <a:spLocks/>
          </p:cNvSpPr>
          <p:nvPr/>
        </p:nvSpPr>
        <p:spPr>
          <a:xfrm>
            <a:off x="838200" y="201088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zh-TW" altLang="en-US" sz="42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雙埠 </a:t>
            </a:r>
            <a:r>
              <a:rPr lang="en-US" altLang="zh-TW" sz="42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2.5GbE </a:t>
            </a:r>
            <a:r>
              <a:rPr lang="zh-TW" altLang="en-US" sz="42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與單埠 </a:t>
            </a:r>
            <a:r>
              <a:rPr lang="en-US" altLang="zh-TW" sz="42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10GbE </a:t>
            </a:r>
            <a:r>
              <a:rPr lang="zh-TW" altLang="en-US" sz="42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網路，</a:t>
            </a:r>
            <a:endParaRPr lang="en-US" altLang="zh-TW" sz="4200" b="1">
              <a:solidFill>
                <a:srgbClr val="D1DDE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ts val="4800"/>
              </a:lnSpc>
            </a:pPr>
            <a:r>
              <a:rPr lang="zh-TW" altLang="en-US" sz="42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輕鬆佈建高速網路環境</a:t>
            </a:r>
            <a:endParaRPr lang="en-US" altLang="zh-TW" sz="4200" b="1">
              <a:solidFill>
                <a:srgbClr val="D1DDE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F6CE998-8A4E-88CC-04FA-A6FC81734267}"/>
              </a:ext>
            </a:extLst>
          </p:cNvPr>
          <p:cNvSpPr txBox="1"/>
          <p:nvPr/>
        </p:nvSpPr>
        <p:spPr>
          <a:xfrm>
            <a:off x="516967" y="2943677"/>
            <a:ext cx="6094378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377">
              <a:buClr>
                <a:srgbClr val="176CE9"/>
              </a:buClr>
              <a:buSzPct val="56000"/>
              <a:defRPr/>
            </a:pPr>
            <a:r>
              <a:rPr lang="fr-FR" altLang="zh-TW" sz="2000" b="1">
                <a:solidFill>
                  <a:srgbClr val="E6E6E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r>
              <a:rPr lang="zh-TW" altLang="en-US" sz="2000" b="1">
                <a:solidFill>
                  <a:srgbClr val="E6E6E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fr-FR" altLang="zh-TW" sz="2000" b="1">
                <a:solidFill>
                  <a:srgbClr val="E6E6E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TW" altLang="en-US" sz="2000" b="1">
                <a:solidFill>
                  <a:srgbClr val="E6E6E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fr-FR" altLang="zh-TW" sz="2000" b="1">
                <a:solidFill>
                  <a:srgbClr val="E6E6E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2.5GbE </a:t>
            </a:r>
            <a:r>
              <a:rPr lang="zh-TW" altLang="en-US" sz="2000" b="1">
                <a:solidFill>
                  <a:srgbClr val="E6E6E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高速網路</a:t>
            </a:r>
            <a:endParaRPr lang="fr-FR" altLang="zh-TW" sz="2000" b="1" kern="1200">
              <a:solidFill>
                <a:srgbClr val="E6E6E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415F11E-E44A-D2C9-5F81-65BF96F03067}"/>
              </a:ext>
            </a:extLst>
          </p:cNvPr>
          <p:cNvSpPr txBox="1"/>
          <p:nvPr/>
        </p:nvSpPr>
        <p:spPr>
          <a:xfrm>
            <a:off x="516967" y="3343787"/>
            <a:ext cx="4401204" cy="5595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920"/>
              </a:lnSpc>
              <a:spcBef>
                <a:spcPts val="2000"/>
              </a:spcBef>
              <a:buClr>
                <a:prstClr val="black"/>
              </a:buClr>
              <a:buNone/>
              <a:defRPr/>
            </a:pPr>
            <a:r>
              <a:rPr lang="zh-TW" altLang="en-US" sz="140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提供充足的 </a:t>
            </a:r>
            <a:r>
              <a:rPr lang="en-US" altLang="zh-TW" sz="140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 / 2.5 </a:t>
            </a:r>
            <a:r>
              <a:rPr lang="en-US" altLang="zh-TW" sz="1400" err="1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altLang="en-US" sz="140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網路頻寬，暢享流暢的資料傳輸體驗</a:t>
            </a:r>
          </a:p>
        </p:txBody>
      </p:sp>
    </p:spTree>
    <p:extLst>
      <p:ext uri="{BB962C8B-B14F-4D97-AF65-F5344CB8AC3E}">
        <p14:creationId xmlns:p14="http://schemas.microsoft.com/office/powerpoint/2010/main" val="152363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370114" y="373968"/>
            <a:ext cx="11451771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b="1">
                <a:ea typeface="微軟正黑體"/>
                <a:cs typeface="Arial"/>
                <a:sym typeface="Arial" panose="020B0604020202020204" pitchFamily="34" charset="0"/>
              </a:rPr>
              <a:t>內建 </a:t>
            </a:r>
            <a:r>
              <a:rPr lang="en-US" altLang="zh-TW" sz="4200" b="1">
                <a:ea typeface="微軟正黑體"/>
                <a:cs typeface="Arial"/>
                <a:sym typeface="Arial" panose="020B0604020202020204" pitchFamily="34" charset="0"/>
              </a:rPr>
              <a:t>10GBASE-T </a:t>
            </a:r>
            <a:r>
              <a:rPr lang="zh-TW" altLang="en-US" sz="4200" b="1">
                <a:ea typeface="微軟正黑體"/>
                <a:cs typeface="Arial"/>
                <a:sym typeface="Arial" panose="020B0604020202020204" pitchFamily="34" charset="0"/>
              </a:rPr>
              <a:t>和雙 </a:t>
            </a:r>
            <a:r>
              <a:rPr lang="en-US" altLang="zh-TW" sz="4200" b="1">
                <a:ea typeface="微軟正黑體"/>
                <a:cs typeface="Arial"/>
                <a:sym typeface="Arial" panose="020B0604020202020204" pitchFamily="34" charset="0"/>
              </a:rPr>
              <a:t>2.5 </a:t>
            </a:r>
            <a:r>
              <a:rPr lang="en-US" altLang="zh-TW" sz="4200" b="1" err="1">
                <a:ea typeface="微軟正黑體"/>
                <a:cs typeface="Arial"/>
                <a:sym typeface="Arial" panose="020B0604020202020204" pitchFamily="34" charset="0"/>
              </a:rPr>
              <a:t>GbE</a:t>
            </a:r>
            <a:r>
              <a:rPr lang="en-US" altLang="zh-TW" sz="4200" b="1"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4200" b="1">
                <a:ea typeface="微軟正黑體"/>
                <a:cs typeface="Arial"/>
                <a:sym typeface="Arial" panose="020B0604020202020204" pitchFamily="34" charset="0"/>
              </a:rPr>
              <a:t>網路埠，</a:t>
            </a:r>
            <a:br>
              <a:rPr lang="en-US" altLang="zh-TW" sz="4200" b="1"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zh-TW" altLang="en-US" sz="4200" b="1">
                <a:ea typeface="微軟正黑體"/>
                <a:cs typeface="Arial"/>
                <a:sym typeface="Arial" panose="020B0604020202020204" pitchFamily="34" charset="0"/>
              </a:rPr>
              <a:t>開箱立即享有高速網路環境</a:t>
            </a:r>
            <a:endParaRPr lang="zh-TW" sz="4200">
              <a:cs typeface="Arial" panose="020B0604020202020204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569C4307-B91E-242C-FB8C-91A53F63B974}"/>
              </a:ext>
            </a:extLst>
          </p:cNvPr>
          <p:cNvSpPr txBox="1"/>
          <p:nvPr/>
        </p:nvSpPr>
        <p:spPr>
          <a:xfrm>
            <a:off x="1284825" y="2055935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200" b="1">
                <a:ea typeface="微軟正黑體"/>
                <a:cs typeface="+mn-ea"/>
                <a:sym typeface="+mn-lt"/>
              </a:rPr>
              <a:t>2 x 2.5GbE Windows </a:t>
            </a:r>
          </a:p>
          <a:p>
            <a:pPr algn="ctr"/>
            <a:r>
              <a:rPr lang="zh-TW" altLang="en-US" sz="2200" b="1">
                <a:ea typeface="微軟正黑體"/>
                <a:cs typeface="+mn-ea"/>
                <a:sym typeface="+mn-lt"/>
              </a:rPr>
              <a:t>檔案拖拉</a:t>
            </a: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00EAAC60-F443-E58C-3E27-B06F0FDD7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311133"/>
              </p:ext>
            </p:extLst>
          </p:nvPr>
        </p:nvGraphicFramePr>
        <p:xfrm>
          <a:off x="899092" y="3030530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6D8494BD-E1F8-EC7D-837A-E49EDE91425F}"/>
              </a:ext>
            </a:extLst>
          </p:cNvPr>
          <p:cNvSpPr/>
          <p:nvPr/>
        </p:nvSpPr>
        <p:spPr>
          <a:xfrm>
            <a:off x="2178047" y="3271643"/>
            <a:ext cx="96051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586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C5F243-96A9-AFE2-EB64-B2B37D2DEF24}"/>
              </a:ext>
            </a:extLst>
          </p:cNvPr>
          <p:cNvSpPr/>
          <p:nvPr/>
        </p:nvSpPr>
        <p:spPr>
          <a:xfrm>
            <a:off x="4104134" y="3212864"/>
            <a:ext cx="96051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589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4B1D6255-96F7-CA23-882B-6B7E4B269A44}"/>
              </a:ext>
            </a:extLst>
          </p:cNvPr>
          <p:cNvSpPr txBox="1"/>
          <p:nvPr/>
        </p:nvSpPr>
        <p:spPr>
          <a:xfrm>
            <a:off x="7083002" y="2055935"/>
            <a:ext cx="416928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200" b="1">
                <a:ea typeface="微軟正黑體"/>
                <a:cs typeface="+mn-ea"/>
                <a:sym typeface="+mn-lt"/>
              </a:rPr>
              <a:t>1 x 10GbE SMB </a:t>
            </a:r>
            <a:endParaRPr lang="en-US" altLang="zh-TW" sz="2200" b="1">
              <a:ea typeface="微軟正黑體"/>
              <a:cs typeface="+mn-ea"/>
            </a:endParaRPr>
          </a:p>
          <a:p>
            <a:pPr algn="ctr"/>
            <a:r>
              <a:rPr lang="zh-TW" altLang="en-US" sz="2200" b="1">
                <a:ea typeface="微軟正黑體"/>
                <a:cs typeface="+mn-ea"/>
              </a:rPr>
              <a:t>循序傳輸 </a:t>
            </a:r>
            <a:r>
              <a:rPr lang="en-US" altLang="zh-TW" sz="2200" b="1">
                <a:ea typeface="微軟正黑體"/>
                <a:cs typeface="+mn-ea"/>
              </a:rPr>
              <a:t>(1MB)</a:t>
            </a:r>
          </a:p>
        </p:txBody>
      </p:sp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D8B56B0F-32A0-BC80-A035-741A716D2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977732"/>
              </p:ext>
            </p:extLst>
          </p:nvPr>
        </p:nvGraphicFramePr>
        <p:xfrm>
          <a:off x="6400027" y="30045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8FEB39BF-1D13-3A86-C18F-2B8A744EC30B}"/>
              </a:ext>
            </a:extLst>
          </p:cNvPr>
          <p:cNvSpPr/>
          <p:nvPr/>
        </p:nvSpPr>
        <p:spPr>
          <a:xfrm>
            <a:off x="7650975" y="3058975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1,181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8B670B8-0A38-8EB8-9847-7B87DD60943D}"/>
              </a:ext>
            </a:extLst>
          </p:cNvPr>
          <p:cNvSpPr/>
          <p:nvPr/>
        </p:nvSpPr>
        <p:spPr>
          <a:xfrm>
            <a:off x="9540414" y="3058974"/>
            <a:ext cx="10599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1,181MB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cxnSp>
        <p:nvCxnSpPr>
          <p:cNvPr id="14" name="Google Shape;1115;gc428d55399_0_337">
            <a:extLst>
              <a:ext uri="{FF2B5EF4-FFF2-40B4-BE49-F238E27FC236}">
                <a16:creationId xmlns:a16="http://schemas.microsoft.com/office/drawing/2014/main" id="{09BB9D41-01E1-A530-BE58-AA65A8105CD0}"/>
              </a:ext>
            </a:extLst>
          </p:cNvPr>
          <p:cNvCxnSpPr>
            <a:cxnSpLocks/>
          </p:cNvCxnSpPr>
          <p:nvPr/>
        </p:nvCxnSpPr>
        <p:spPr>
          <a:xfrm>
            <a:off x="1176267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115;gc428d55399_0_337">
            <a:extLst>
              <a:ext uri="{FF2B5EF4-FFF2-40B4-BE49-F238E27FC236}">
                <a16:creationId xmlns:a16="http://schemas.microsoft.com/office/drawing/2014/main" id="{0AC76920-FE43-8663-E1F3-FCD25C04CF33}"/>
              </a:ext>
            </a:extLst>
          </p:cNvPr>
          <p:cNvCxnSpPr>
            <a:cxnSpLocks/>
          </p:cNvCxnSpPr>
          <p:nvPr/>
        </p:nvCxnSpPr>
        <p:spPr>
          <a:xfrm>
            <a:off x="6651225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53CAED8-7912-D69C-C9DF-0C88F2194901}"/>
              </a:ext>
            </a:extLst>
          </p:cNvPr>
          <p:cNvSpPr txBox="1"/>
          <p:nvPr/>
        </p:nvSpPr>
        <p:spPr>
          <a:xfrm>
            <a:off x="1138068" y="5875726"/>
            <a:ext cx="80295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800">
                <a:latin typeface="Arial"/>
                <a:ea typeface="ＭＳ Ｐゴシック"/>
                <a:cs typeface="Segoe UI"/>
              </a:rPr>
              <a:t>測試環境 </a:t>
            </a:r>
            <a:r>
              <a:rPr lang="en-US" altLang="zh-TW" sz="800">
                <a:latin typeface="Arial"/>
                <a:ea typeface="ＭＳ Ｐゴシック"/>
                <a:cs typeface="Segoe UI"/>
              </a:rPr>
              <a:t>:</a:t>
            </a:r>
            <a:r>
              <a:rPr lang="zh-TW" altLang="en-US" sz="800">
                <a:latin typeface="Arial"/>
                <a:ea typeface="ＭＳ Ｐゴシック"/>
                <a:cs typeface="Segoe UI"/>
              </a:rPr>
              <a:t> </a:t>
            </a:r>
            <a:r>
              <a:rPr lang="zh-TW" sz="800">
                <a:ea typeface="微軟正黑體"/>
                <a:cs typeface="Arial"/>
              </a:rPr>
              <a:t>​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NAS: TS-855X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OS</a:t>
            </a:r>
            <a:r>
              <a:rPr lang="zh-TW" altLang="en-US" sz="800">
                <a:ea typeface="微軟正黑體"/>
                <a:cs typeface="Segoe UI"/>
              </a:rPr>
              <a:t>：</a:t>
            </a:r>
            <a:r>
              <a:rPr lang="en-US" altLang="zh-TW" sz="800">
                <a:ea typeface="微軟正黑體"/>
                <a:cs typeface="Segoe UI"/>
              </a:rPr>
              <a:t>QTS 5.0.1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Volume type: RAID 5; 8 x Samsung 860 EVO 1TB </a:t>
            </a:r>
            <a:r>
              <a:rPr lang="zh-TW" sz="800">
                <a:ea typeface="微軟正黑體"/>
                <a:cs typeface="Arial"/>
              </a:rPr>
              <a:t>​</a:t>
            </a:r>
          </a:p>
          <a:p>
            <a:r>
              <a:rPr lang="en-US" altLang="zh-TW" sz="800">
                <a:ea typeface="微軟正黑體"/>
                <a:cs typeface="Segoe UI"/>
              </a:rPr>
              <a:t>Client PC: Windows Server 2016, Intel i7-6700 3.4GHz, 64GB RAM,</a:t>
            </a:r>
          </a:p>
          <a:p>
            <a:r>
              <a:rPr lang="en-US" sz="800" err="1">
                <a:latin typeface="Arial"/>
                <a:ea typeface="Microsoft JhengHei"/>
                <a:cs typeface="Segoe UI"/>
              </a:rPr>
              <a:t>IOmeter</a:t>
            </a:r>
            <a:r>
              <a:rPr lang="en-US" sz="800">
                <a:latin typeface="Arial"/>
                <a:ea typeface="Microsoft JhengHei"/>
                <a:cs typeface="Segoe UI"/>
              </a:rPr>
              <a:t> : RAM*4, 30-sec ramp up time, 3-min seq. run time, 1 worker, 32-outstanding</a:t>
            </a:r>
            <a:endParaRPr lang="en-US">
              <a:latin typeface="Arial"/>
            </a:endParaRPr>
          </a:p>
        </p:txBody>
      </p:sp>
      <p:pic>
        <p:nvPicPr>
          <p:cNvPr id="4" name="圖片 5">
            <a:extLst>
              <a:ext uri="{FF2B5EF4-FFF2-40B4-BE49-F238E27FC236}">
                <a16:creationId xmlns:a16="http://schemas.microsoft.com/office/drawing/2014/main" id="{005624E7-7BED-8B7D-F5F7-58B12C618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210" y="5014988"/>
            <a:ext cx="2271486" cy="14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3311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370114" y="373968"/>
            <a:ext cx="11451771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b="1">
                <a:ea typeface="微軟正黑體"/>
                <a:cs typeface="Arial" panose="020B0604020202020204"/>
              </a:rPr>
              <a:t>TS-855X 提供雙 PCIe Gen3 擴充插槽，</a:t>
            </a:r>
            <a:br>
              <a:rPr lang="zh-TW" altLang="en-US" sz="4200" b="1">
                <a:ea typeface="微軟正黑體"/>
                <a:cs typeface="Arial" panose="020B0604020202020204"/>
              </a:rPr>
            </a:br>
            <a:r>
              <a:rPr lang="zh-TW" altLang="en-US" sz="4200" b="1">
                <a:ea typeface="微軟正黑體"/>
                <a:cs typeface="Arial" panose="020B0604020202020204"/>
              </a:rPr>
              <a:t>可再擴充 25GbE 支援高速網路環境</a:t>
            </a: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569C4307-B91E-242C-FB8C-91A53F63B974}"/>
              </a:ext>
            </a:extLst>
          </p:cNvPr>
          <p:cNvSpPr txBox="1"/>
          <p:nvPr/>
        </p:nvSpPr>
        <p:spPr>
          <a:xfrm>
            <a:off x="1284825" y="2055935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>
                <a:ea typeface="微軟正黑體"/>
                <a:cs typeface="Arial"/>
                <a:sym typeface="+mn-lt"/>
              </a:rPr>
              <a:t>1 x 25GbE SMB </a:t>
            </a:r>
            <a:endParaRPr lang="en-US" sz="2200">
              <a:ea typeface="微軟正黑體"/>
              <a:cs typeface="Arial"/>
            </a:endParaRPr>
          </a:p>
          <a:p>
            <a:pPr algn="ctr"/>
            <a:r>
              <a:rPr lang="zh-TW" sz="2200" b="1">
                <a:ea typeface="微軟正黑體"/>
                <a:cs typeface="Arial"/>
                <a:sym typeface="+mn-lt"/>
              </a:rPr>
              <a:t>循序傳輸 </a:t>
            </a:r>
            <a:r>
              <a:rPr lang="en-US" altLang="zh-TW" sz="2200" b="1">
                <a:ea typeface="微軟正黑體"/>
                <a:cs typeface="Arial"/>
                <a:sym typeface="+mn-lt"/>
              </a:rPr>
              <a:t>(1MB)</a:t>
            </a:r>
            <a:endParaRPr lang="zh-TW"/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4B1D6255-96F7-CA23-882B-6B7E4B269A44}"/>
              </a:ext>
            </a:extLst>
          </p:cNvPr>
          <p:cNvSpPr txBox="1"/>
          <p:nvPr/>
        </p:nvSpPr>
        <p:spPr>
          <a:xfrm>
            <a:off x="7083002" y="2055935"/>
            <a:ext cx="416928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>
                <a:ea typeface="微軟正黑體"/>
                <a:cs typeface="Arial"/>
                <a:sym typeface="+mn-lt"/>
              </a:rPr>
              <a:t>2 x 25GbE SMB </a:t>
            </a:r>
            <a:endParaRPr lang="en-US" sz="2200">
              <a:ea typeface="微軟正黑體"/>
              <a:cs typeface="Arial"/>
            </a:endParaRPr>
          </a:p>
          <a:p>
            <a:pPr algn="ctr"/>
            <a:r>
              <a:rPr lang="zh-TW" sz="2200" b="1">
                <a:ea typeface="微軟正黑體"/>
                <a:cs typeface="Arial"/>
              </a:rPr>
              <a:t>循序傳輸 </a:t>
            </a:r>
            <a:r>
              <a:rPr lang="en-US" sz="2200" b="1">
                <a:ea typeface="微軟正黑體"/>
                <a:cs typeface="Arial"/>
              </a:rPr>
              <a:t>(1MB)</a:t>
            </a:r>
            <a:endParaRPr lang="en-US">
              <a:cs typeface="Arial"/>
            </a:endParaRPr>
          </a:p>
        </p:txBody>
      </p:sp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D8B56B0F-32A0-BC80-A035-741A716D2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275848"/>
              </p:ext>
            </p:extLst>
          </p:nvPr>
        </p:nvGraphicFramePr>
        <p:xfrm>
          <a:off x="6400027" y="30045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8FEB39BF-1D13-3A86-C18F-2B8A744EC30B}"/>
              </a:ext>
            </a:extLst>
          </p:cNvPr>
          <p:cNvSpPr/>
          <p:nvPr/>
        </p:nvSpPr>
        <p:spPr>
          <a:xfrm>
            <a:off x="7650975" y="3844909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 dirty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2,288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8B670B8-0A38-8EB8-9847-7B87DD60943D}"/>
              </a:ext>
            </a:extLst>
          </p:cNvPr>
          <p:cNvSpPr/>
          <p:nvPr/>
        </p:nvSpPr>
        <p:spPr>
          <a:xfrm>
            <a:off x="9496871" y="3124288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3,505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cxnSp>
        <p:nvCxnSpPr>
          <p:cNvPr id="14" name="Google Shape;1115;gc428d55399_0_337">
            <a:extLst>
              <a:ext uri="{FF2B5EF4-FFF2-40B4-BE49-F238E27FC236}">
                <a16:creationId xmlns:a16="http://schemas.microsoft.com/office/drawing/2014/main" id="{09BB9D41-01E1-A530-BE58-AA65A8105CD0}"/>
              </a:ext>
            </a:extLst>
          </p:cNvPr>
          <p:cNvCxnSpPr>
            <a:cxnSpLocks/>
          </p:cNvCxnSpPr>
          <p:nvPr/>
        </p:nvCxnSpPr>
        <p:spPr>
          <a:xfrm>
            <a:off x="1176267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115;gc428d55399_0_337">
            <a:extLst>
              <a:ext uri="{FF2B5EF4-FFF2-40B4-BE49-F238E27FC236}">
                <a16:creationId xmlns:a16="http://schemas.microsoft.com/office/drawing/2014/main" id="{0AC76920-FE43-8663-E1F3-FCD25C04CF33}"/>
              </a:ext>
            </a:extLst>
          </p:cNvPr>
          <p:cNvCxnSpPr>
            <a:cxnSpLocks/>
          </p:cNvCxnSpPr>
          <p:nvPr/>
        </p:nvCxnSpPr>
        <p:spPr>
          <a:xfrm>
            <a:off x="6651225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53CAED8-7912-D69C-C9DF-0C88F2194901}"/>
              </a:ext>
            </a:extLst>
          </p:cNvPr>
          <p:cNvSpPr txBox="1"/>
          <p:nvPr/>
        </p:nvSpPr>
        <p:spPr>
          <a:xfrm>
            <a:off x="1138068" y="5875726"/>
            <a:ext cx="80295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800">
                <a:latin typeface="Arial"/>
                <a:ea typeface="ＭＳ Ｐゴシック"/>
                <a:cs typeface="Segoe UI"/>
              </a:rPr>
              <a:t>測試環境 </a:t>
            </a:r>
            <a:r>
              <a:rPr lang="en-US" altLang="zh-TW" sz="800">
                <a:latin typeface="Arial"/>
                <a:ea typeface="ＭＳ Ｐゴシック"/>
                <a:cs typeface="Segoe UI"/>
              </a:rPr>
              <a:t>:</a:t>
            </a:r>
            <a:r>
              <a:rPr lang="zh-TW" altLang="en-US" sz="800">
                <a:latin typeface="Arial"/>
                <a:ea typeface="ＭＳ Ｐゴシック"/>
                <a:cs typeface="Segoe UI"/>
              </a:rPr>
              <a:t> </a:t>
            </a:r>
            <a:r>
              <a:rPr lang="zh-TW" sz="800">
                <a:ea typeface="微軟正黑體"/>
                <a:cs typeface="Arial"/>
              </a:rPr>
              <a:t>​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NAS: TS-855X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OS</a:t>
            </a:r>
            <a:r>
              <a:rPr lang="zh-TW" altLang="en-US" sz="800">
                <a:ea typeface="微軟正黑體"/>
                <a:cs typeface="Segoe UI"/>
              </a:rPr>
              <a:t>：</a:t>
            </a:r>
            <a:r>
              <a:rPr lang="en-US" altLang="zh-TW" sz="800">
                <a:ea typeface="微軟正黑體"/>
                <a:cs typeface="Segoe UI"/>
              </a:rPr>
              <a:t>QTS 5.0.1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Volume type: RAID 5; 8 x Samsung 860 EVO 1TB </a:t>
            </a:r>
            <a:r>
              <a:rPr lang="zh-TW" sz="800">
                <a:ea typeface="微軟正黑體"/>
                <a:cs typeface="Arial"/>
              </a:rPr>
              <a:t>​</a:t>
            </a:r>
          </a:p>
          <a:p>
            <a:r>
              <a:rPr lang="en-US" altLang="zh-TW" sz="800">
                <a:ea typeface="微軟正黑體"/>
                <a:cs typeface="Segoe UI"/>
              </a:rPr>
              <a:t>Client PC: Windows Server 2016, Intel i7-6700 3.4GHz, 64GB RAM,</a:t>
            </a:r>
          </a:p>
          <a:p>
            <a:r>
              <a:rPr lang="en-US" sz="800" err="1">
                <a:latin typeface="Arial"/>
                <a:ea typeface="Microsoft JhengHei"/>
                <a:cs typeface="Segoe UI"/>
              </a:rPr>
              <a:t>IOmeter</a:t>
            </a:r>
            <a:r>
              <a:rPr lang="en-US" sz="800">
                <a:latin typeface="Arial"/>
                <a:ea typeface="Microsoft JhengHei"/>
                <a:cs typeface="Segoe UI"/>
              </a:rPr>
              <a:t> : RAM*4, 30-sec ramp up time, 3-min seq. run time, 1 worker, 32-outstanding</a:t>
            </a:r>
            <a:endParaRPr lang="en-US">
              <a:latin typeface="Arial"/>
            </a:endParaRPr>
          </a:p>
        </p:txBody>
      </p:sp>
      <p:pic>
        <p:nvPicPr>
          <p:cNvPr id="4" name="圖片 5">
            <a:extLst>
              <a:ext uri="{FF2B5EF4-FFF2-40B4-BE49-F238E27FC236}">
                <a16:creationId xmlns:a16="http://schemas.microsoft.com/office/drawing/2014/main" id="{005624E7-7BED-8B7D-F5F7-58B12C618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210" y="5014988"/>
            <a:ext cx="2271486" cy="1424215"/>
          </a:xfrm>
          <a:prstGeom prst="rect">
            <a:avLst/>
          </a:prstGeom>
        </p:spPr>
      </p:pic>
      <p:graphicFrame>
        <p:nvGraphicFramePr>
          <p:cNvPr id="3" name="圖表 2">
            <a:extLst>
              <a:ext uri="{FF2B5EF4-FFF2-40B4-BE49-F238E27FC236}">
                <a16:creationId xmlns:a16="http://schemas.microsoft.com/office/drawing/2014/main" id="{ACE8E725-BD91-4E2E-2C73-6FA1D47741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993036"/>
              </p:ext>
            </p:extLst>
          </p:nvPr>
        </p:nvGraphicFramePr>
        <p:xfrm>
          <a:off x="685027" y="28521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矩形 15">
            <a:extLst>
              <a:ext uri="{FF2B5EF4-FFF2-40B4-BE49-F238E27FC236}">
                <a16:creationId xmlns:a16="http://schemas.microsoft.com/office/drawing/2014/main" id="{8D93C7D8-B842-ED5F-6C59-658D0C09EE27}"/>
              </a:ext>
            </a:extLst>
          </p:cNvPr>
          <p:cNvSpPr/>
          <p:nvPr/>
        </p:nvSpPr>
        <p:spPr>
          <a:xfrm>
            <a:off x="1935975" y="3598519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 dirty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1,918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1F5F293-7C78-2168-124C-A7103F7AA4D9}"/>
              </a:ext>
            </a:extLst>
          </p:cNvPr>
          <p:cNvSpPr/>
          <p:nvPr/>
        </p:nvSpPr>
        <p:spPr>
          <a:xfrm>
            <a:off x="3768411" y="2797623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 dirty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2,954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pic>
        <p:nvPicPr>
          <p:cNvPr id="18" name="圖片 18" descr="一張含有 電子產品, 螢幕擷取畫面 的圖片&#10;&#10;自動產生的描述">
            <a:extLst>
              <a:ext uri="{FF2B5EF4-FFF2-40B4-BE49-F238E27FC236}">
                <a16:creationId xmlns:a16="http://schemas.microsoft.com/office/drawing/2014/main" id="{A6208B10-3F00-96E7-31ED-782EC1B66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5480276"/>
            <a:ext cx="2264229" cy="1971675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AFB97DA2-A84D-E925-A6AF-6EBEEFACB73B}"/>
              </a:ext>
            </a:extLst>
          </p:cNvPr>
          <p:cNvSpPr txBox="1"/>
          <p:nvPr/>
        </p:nvSpPr>
        <p:spPr>
          <a:xfrm>
            <a:off x="8969829" y="6019800"/>
            <a:ext cx="2743200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50">
                <a:ea typeface="微軟正黑體"/>
                <a:cs typeface="Segoe UI"/>
              </a:rPr>
              <a:t>QXG-25G2SF-CX6</a:t>
            </a:r>
            <a:r>
              <a:rPr lang="zh-TW" sz="1450">
                <a:latin typeface="Segoe UI"/>
                <a:ea typeface="微軟正黑體"/>
                <a:cs typeface="Segoe UI"/>
              </a:rPr>
              <a:t>​</a:t>
            </a:r>
          </a:p>
          <a:p>
            <a:r>
              <a:rPr lang="zh-TW" sz="1450">
                <a:latin typeface="Segoe UI"/>
                <a:ea typeface="微軟正黑體"/>
                <a:cs typeface="Segoe UI"/>
              </a:rPr>
              <a:t>2 x 25GbE SFP28 NIC​​</a:t>
            </a:r>
          </a:p>
        </p:txBody>
      </p:sp>
    </p:spTree>
    <p:extLst>
      <p:ext uri="{BB962C8B-B14F-4D97-AF65-F5344CB8AC3E}">
        <p14:creationId xmlns:p14="http://schemas.microsoft.com/office/powerpoint/2010/main" val="486349795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4C0BBAB-2265-4673-815B-908D2ECD7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14057"/>
              </p:ext>
            </p:extLst>
          </p:nvPr>
        </p:nvGraphicFramePr>
        <p:xfrm>
          <a:off x="1129486" y="1475207"/>
          <a:ext cx="9911255" cy="4754316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292100" dir="2700000" algn="tl" rotWithShape="0">
                    <a:prstClr val="black">
                      <a:alpha val="23000"/>
                    </a:prstClr>
                  </a:outerShdw>
                </a:effectLst>
                <a:tableStyleId>{5C22544A-7EE6-4342-B048-85BDC9FD1C3A}</a:tableStyleId>
              </a:tblPr>
              <a:tblGrid>
                <a:gridCol w="1626330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2776991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2753967">
                  <a:extLst>
                    <a:ext uri="{9D8B030D-6E8A-4147-A177-3AD203B41FA5}">
                      <a16:colId xmlns:a16="http://schemas.microsoft.com/office/drawing/2014/main" val="1405306701"/>
                    </a:ext>
                  </a:extLst>
                </a:gridCol>
                <a:gridCol w="2753967">
                  <a:extLst>
                    <a:ext uri="{9D8B030D-6E8A-4147-A177-3AD203B41FA5}">
                      <a16:colId xmlns:a16="http://schemas.microsoft.com/office/drawing/2014/main" val="771693406"/>
                    </a:ext>
                  </a:extLst>
                </a:gridCol>
              </a:tblGrid>
              <a:tr h="454070">
                <a:tc>
                  <a:txBody>
                    <a:bodyPr/>
                    <a:lstStyle/>
                    <a:p>
                      <a:endParaRPr lang="zh-TW" altLang="en-US" sz="14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778EF1"/>
                          </a:solidFill>
                          <a:latin typeface="+mn-lt"/>
                          <a:ea typeface="微軟正黑體"/>
                        </a:rPr>
                        <a:t>TS-855X</a:t>
                      </a:r>
                      <a:endParaRPr lang="zh-TW" altLang="en-US" sz="1800" dirty="0">
                        <a:solidFill>
                          <a:srgbClr val="778EF1"/>
                        </a:solidFill>
                        <a:latin typeface="+mn-lt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778EF1"/>
                          </a:solidFill>
                          <a:latin typeface="+mn-lt"/>
                          <a:ea typeface="微軟正黑體"/>
                        </a:rPr>
                        <a:t>TS-h886</a:t>
                      </a:r>
                      <a:endParaRPr lang="zh-TW" altLang="en-US" sz="1800" dirty="0">
                        <a:solidFill>
                          <a:srgbClr val="778EF1"/>
                        </a:solidFill>
                        <a:latin typeface="+mn-lt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dirty="0">
                          <a:solidFill>
                            <a:srgbClr val="778EF1"/>
                          </a:solidFill>
                          <a:latin typeface="+mn-lt"/>
                          <a:ea typeface="微軟正黑體"/>
                        </a:rPr>
                        <a:t>TS-673A</a:t>
                      </a: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3401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TS-855X-8G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TS-h886-D1602-8G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TS-673A-8G</a:t>
                      </a: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5478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200" spc="1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Intel ® Atom® C5125 8-core processor, 2.8GHz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Intel® Xeon® D-1602 2-core/4-thread processor, up to 3.2 GHz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AMD Ryzen™ Embedded V1500B 4-core/8-thread 2.2 GHz processor</a:t>
                      </a:r>
                      <a:endParaRPr lang="zh-TW" altLang="en-US"/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859903"/>
                  </a:ext>
                </a:extLst>
              </a:tr>
              <a:tr h="5089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硬碟槽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6 x 3.5-inch SATA 6Gb/s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+ 2 x 2.5-inch SATA 6Gb/s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6 x 3.5-inch SATA 6Gb/s</a:t>
                      </a:r>
                      <a:endParaRPr lang="zh-TW" altLang="en-US"/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787342"/>
                  </a:ext>
                </a:extLst>
              </a:tr>
              <a:tr h="4939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作業系統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QTS (預載) / QuTS hero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QuTS</a:t>
                      </a:r>
                      <a:r>
                        <a:rPr lang="en-US" altLang="zh-TW" sz="1200" baseline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 hero (預載) / QTS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chemeClr val="tx1"/>
                          </a:solidFill>
                          <a:latin typeface="Arial"/>
                        </a:rPr>
                        <a:t>QTS (</a:t>
                      </a:r>
                      <a:r>
                        <a:rPr lang="zh-TW" altLang="en-US" sz="1200" b="0" i="0" u="none" strike="noStrike" baseline="0" noProof="0">
                          <a:solidFill>
                            <a:schemeClr val="tx1"/>
                          </a:solidFill>
                          <a:latin typeface="Arial"/>
                        </a:rPr>
                        <a:t>預載</a:t>
                      </a:r>
                      <a:r>
                        <a:rPr lang="en-US" sz="1200" b="0" i="0" u="none" strike="noStrike" baseline="0" noProof="0">
                          <a:solidFill>
                            <a:schemeClr val="tx1"/>
                          </a:solidFill>
                          <a:latin typeface="Arial"/>
                        </a:rPr>
                        <a:t>) / QuTS hero</a:t>
                      </a:r>
                      <a:endParaRPr lang="zh-TW"/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4939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記憶體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altLang="zh-TW" sz="12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8 GB UDIMM DDR4 (1 x 8 GB)</a:t>
                      </a:r>
                    </a:p>
                    <a:p>
                      <a:pPr algn="ctr"/>
                      <a:r>
                        <a:rPr lang="de-DE" altLang="zh-TW" sz="12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Max 128GB ( Support</a:t>
                      </a:r>
                      <a:r>
                        <a:rPr lang="de-DE" altLang="zh-TW" sz="1200" b="0" i="0" kern="1200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 ECC 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8 GB UDIMM DDR4 ECC (2 x 4 GB)</a:t>
                      </a:r>
                    </a:p>
                    <a:p>
                      <a:pPr algn="ctr"/>
                      <a:r>
                        <a:rPr lang="en-US" altLang="zh-TW" sz="12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Max 128 GB</a:t>
                      </a:r>
                      <a:r>
                        <a:rPr lang="zh-TW" altLang="en-US" sz="12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de-DE" altLang="zh-TW" sz="12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( Support</a:t>
                      </a:r>
                      <a:r>
                        <a:rPr lang="de-DE" altLang="zh-TW" sz="1200" b="0" i="0" kern="1200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 ECC 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altLang="zh-TW" sz="1200" b="0" i="0" kern="1200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8 GB SODIMM DDR4 (1 x 8GB)</a:t>
                      </a:r>
                    </a:p>
                    <a:p>
                      <a:pPr lvl="0" algn="ctr">
                        <a:buNone/>
                      </a:pPr>
                      <a:r>
                        <a:rPr lang="de-DE" altLang="zh-TW" sz="1200" b="0" i="0" kern="1200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Max 64GB </a:t>
                      </a:r>
                      <a:r>
                        <a:rPr lang="de-DE" sz="1200" b="0" i="0" u="none" strike="noStrike" kern="1200" baseline="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( Support ECC )</a:t>
                      </a:r>
                      <a:endParaRPr lang="de-DE" sz="1200" b="0" i="0" u="none" strike="noStrike" kern="1200" baseline="0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4939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1 x 10GBASE-T</a:t>
                      </a:r>
                      <a:br>
                        <a:rPr lang="en-US" altLang="zh-TW" sz="120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</a:b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2 x </a:t>
                      </a:r>
                      <a:r>
                        <a:rPr lang="fr-FR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2.5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GbE</a:t>
                      </a:r>
                      <a:r>
                        <a:rPr lang="en-US" altLang="zh-TW" sz="1200" baseline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fr-FR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(2.5G/1G/100M)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  <a:sym typeface="+mn-lt"/>
                        </a:rPr>
                        <a:t>4 x 2.5 GbE(2.5G/1G/100M)</a:t>
                      </a:r>
                      <a:endParaRPr kumimoji="1"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2 x 2.5GbE</a:t>
                      </a:r>
                      <a:r>
                        <a:rPr lang="fr-FR" sz="13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(2.5G/1G/100M)</a:t>
                      </a:r>
                      <a:endParaRPr kumimoji="1" lang="fr-FR" altLang="zh-TW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  <a:sym typeface="+mn-lt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4704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i="0" kern="120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PCIe </a:t>
                      </a:r>
                      <a:r>
                        <a:rPr lang="zh-TW" altLang="en-US" sz="1400" b="1" i="0" kern="120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擴充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l-NL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  <a:sym typeface="+mn-lt"/>
                        </a:rPr>
                        <a:t>2 x PCIe Gen3 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l-NL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  <a:sym typeface="+mn-lt"/>
                        </a:rPr>
                        <a:t>2 x PCIe Gen3 x8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2 x PCIe Gen3 x4</a:t>
                      </a:r>
                      <a:endParaRPr kumimoji="1" lang="zh-TW" altLang="en-US">
                        <a:sym typeface="+mn-lt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83175"/>
                  </a:ext>
                </a:extLst>
              </a:tr>
              <a:tr h="4939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M.2 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擴充埠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l-NL" altLang="zh-TW" sz="12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2 x M.2 2280 PCIe Gen 3 x4 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altLang="zh-TW" sz="12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2 x M.2 22110/2280 PCIe Gen3 x4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sz="1200" b="0" i="0" u="none" strike="noStrike" kern="1200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x M.2 2280 PCIe Gen3 x1</a:t>
                      </a:r>
                      <a:endParaRPr lang="zh-TW" altLang="en-US"/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437205"/>
                  </a:ext>
                </a:extLst>
              </a:tr>
              <a:tr h="4271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USB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zh-TW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x USB 2.0 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zh-TW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x USB 3.2 Gen 1 </a:t>
                      </a:r>
                    </a:p>
                  </a:txBody>
                  <a:tcPr marL="46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zh-TW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USB 3.2 Gen 1</a:t>
                      </a:r>
                    </a:p>
                  </a:txBody>
                  <a:tcPr marL="72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x USB 3.2 Gen 2 Type-A</a:t>
                      </a:r>
                      <a:endParaRPr kumimoji="1" lang="zh-TW" altLang="en-US" sz="120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x USB 3.2 Geb 1 Type-C</a:t>
                      </a:r>
                    </a:p>
                  </a:txBody>
                  <a:tcPr marL="468000"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834724"/>
                  </a:ext>
                </a:extLst>
              </a:tr>
            </a:tbl>
          </a:graphicData>
        </a:graphic>
      </p:graphicFrame>
      <p:sp>
        <p:nvSpPr>
          <p:cNvPr id="3" name="標題 1">
            <a:extLst>
              <a:ext uri="{FF2B5EF4-FFF2-40B4-BE49-F238E27FC236}">
                <a16:creationId xmlns:a16="http://schemas.microsoft.com/office/drawing/2014/main" id="{CCC99A21-8DCA-28AF-5BCD-4D2F3AB3ECB2}"/>
              </a:ext>
            </a:extLst>
          </p:cNvPr>
          <p:cNvSpPr txBox="1">
            <a:spLocks/>
          </p:cNvSpPr>
          <p:nvPr/>
        </p:nvSpPr>
        <p:spPr>
          <a:xfrm>
            <a:off x="656404" y="201088"/>
            <a:ext cx="10515600" cy="1325563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en-US" altLang="zh-TW" sz="4600" b="1">
                <a:solidFill>
                  <a:srgbClr val="A7BDD1"/>
                </a:solidFill>
                <a:latin typeface="Arial"/>
                <a:ea typeface="新細明體"/>
                <a:cs typeface="Arial"/>
                <a:sym typeface="+mn-lt"/>
              </a:rPr>
              <a:t>TS-855X vs. TS-h886 vs. TS-673A</a:t>
            </a:r>
            <a:endParaRPr lang="en-US" altLang="zh-TW" sz="4600" b="1">
              <a:solidFill>
                <a:srgbClr val="A7BDD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圖片 4" descr="一張含有 圖形, 字型, 黃色, 標誌 的圖片&#10;&#10;自動產生的描述">
            <a:extLst>
              <a:ext uri="{FF2B5EF4-FFF2-40B4-BE49-F238E27FC236}">
                <a16:creationId xmlns:a16="http://schemas.microsoft.com/office/drawing/2014/main" id="{03B47342-CDB8-7F82-E665-79C218A05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371" y="1404256"/>
            <a:ext cx="631372" cy="6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99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CCC99A21-8DCA-28AF-5BCD-4D2F3AB3ECB2}"/>
              </a:ext>
            </a:extLst>
          </p:cNvPr>
          <p:cNvSpPr txBox="1">
            <a:spLocks/>
          </p:cNvSpPr>
          <p:nvPr/>
        </p:nvSpPr>
        <p:spPr>
          <a:xfrm>
            <a:off x="-1399529" y="2970871"/>
            <a:ext cx="10515600" cy="1325563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en-US" altLang="zh-TW" sz="4600" b="1">
                <a:solidFill>
                  <a:srgbClr val="A7BDD1"/>
                </a:solidFill>
                <a:latin typeface="Arial"/>
                <a:ea typeface="新細明體"/>
                <a:cs typeface="Arial"/>
                <a:sym typeface="+mn-lt"/>
              </a:rPr>
              <a:t>Live Demo</a:t>
            </a:r>
            <a:endParaRPr lang="en-US" altLang="zh-TW" sz="4600" b="1">
              <a:solidFill>
                <a:srgbClr val="A7BDD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EEDA643-D621-BBC8-C980-663990B79E5E}"/>
              </a:ext>
            </a:extLst>
          </p:cNvPr>
          <p:cNvSpPr/>
          <p:nvPr/>
        </p:nvSpPr>
        <p:spPr>
          <a:xfrm>
            <a:off x="9501003" y="0"/>
            <a:ext cx="2690996" cy="6857999"/>
          </a:xfrm>
          <a:prstGeom prst="rect">
            <a:avLst/>
          </a:prstGeom>
          <a:gradFill>
            <a:gsLst>
              <a:gs pos="0">
                <a:srgbClr val="331AE6"/>
              </a:gs>
              <a:gs pos="100000">
                <a:srgbClr val="331AE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A7BDD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56C8C1-32FB-A484-DFD3-B23212997999}"/>
              </a:ext>
            </a:extLst>
          </p:cNvPr>
          <p:cNvSpPr/>
          <p:nvPr/>
        </p:nvSpPr>
        <p:spPr>
          <a:xfrm>
            <a:off x="9455284" y="-1"/>
            <a:ext cx="45719" cy="6857999"/>
          </a:xfrm>
          <a:prstGeom prst="rect">
            <a:avLst/>
          </a:prstGeom>
          <a:solidFill>
            <a:srgbClr val="A7BDD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A7BDD1"/>
              </a:solidFill>
            </a:endParaRPr>
          </a:p>
        </p:txBody>
      </p:sp>
      <p:pic>
        <p:nvPicPr>
          <p:cNvPr id="5" name="圖片 4" descr="一張含有 電子產品, 電子裝置, 多媒體, 機器 的圖片&#10;&#10;自動產生的描述">
            <a:extLst>
              <a:ext uri="{FF2B5EF4-FFF2-40B4-BE49-F238E27FC236}">
                <a16:creationId xmlns:a16="http://schemas.microsoft.com/office/drawing/2014/main" id="{7A542FC9-8ECD-42EE-42EE-8CBCCF829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3"/>
          <a:stretch/>
        </p:blipFill>
        <p:spPr>
          <a:xfrm>
            <a:off x="7788503" y="2121408"/>
            <a:ext cx="4403497" cy="374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39700" stA="52000" endA="300" endPos="350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24027A8-7E73-A21E-3CB4-7D1C032A8224}"/>
              </a:ext>
            </a:extLst>
          </p:cNvPr>
          <p:cNvSpPr txBox="1"/>
          <p:nvPr/>
        </p:nvSpPr>
        <p:spPr>
          <a:xfrm>
            <a:off x="2269671" y="4109357"/>
            <a:ext cx="41093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硬體介紹以及擴充記憶體安裝</a:t>
            </a:r>
          </a:p>
        </p:txBody>
      </p:sp>
    </p:spTree>
    <p:extLst>
      <p:ext uri="{BB962C8B-B14F-4D97-AF65-F5344CB8AC3E}">
        <p14:creationId xmlns:p14="http://schemas.microsoft.com/office/powerpoint/2010/main" val="52465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19B8BC24-A342-EF6F-287D-0E185BC64448}"/>
              </a:ext>
            </a:extLst>
          </p:cNvPr>
          <p:cNvSpPr txBox="1"/>
          <p:nvPr/>
        </p:nvSpPr>
        <p:spPr>
          <a:xfrm>
            <a:off x="5100034" y="4043811"/>
            <a:ext cx="657466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spc="300" err="1">
                <a:solidFill>
                  <a:srgbClr val="00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效能加乘，靈活管理，安全更提升</a:t>
            </a:r>
            <a:endParaRPr lang="en-US" altLang="zh-TW" sz="3000" spc="300" err="1">
              <a:solidFill>
                <a:srgbClr val="00FF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1369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5A7AB65-40C5-3F81-CCC1-86D6DF8866BA}"/>
              </a:ext>
            </a:extLst>
          </p:cNvPr>
          <p:cNvSpPr/>
          <p:nvPr/>
        </p:nvSpPr>
        <p:spPr>
          <a:xfrm>
            <a:off x="5968253" y="2393575"/>
            <a:ext cx="5945841" cy="4155141"/>
          </a:xfrm>
          <a:prstGeom prst="roundRect">
            <a:avLst>
              <a:gd name="adj" fmla="val 7486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CA0895F-BACF-C09E-C993-87DBBEACE350}"/>
              </a:ext>
            </a:extLst>
          </p:cNvPr>
          <p:cNvSpPr/>
          <p:nvPr/>
        </p:nvSpPr>
        <p:spPr>
          <a:xfrm>
            <a:off x="274124" y="2393576"/>
            <a:ext cx="5487941" cy="4155141"/>
          </a:xfrm>
          <a:prstGeom prst="roundRect">
            <a:avLst>
              <a:gd name="adj" fmla="val 7486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858BB6F-8118-EE4A-91F3-61D3B4CB8EE1}"/>
              </a:ext>
            </a:extLst>
          </p:cNvPr>
          <p:cNvSpPr txBox="1"/>
          <p:nvPr/>
        </p:nvSpPr>
        <p:spPr>
          <a:xfrm>
            <a:off x="563955" y="1256371"/>
            <a:ext cx="10960173" cy="1031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TW" sz="1850" dirty="0">
                <a:solidFill>
                  <a:schemeClr val="bg1"/>
                </a:solidFill>
                <a:latin typeface="Microsoft JhengHei UI"/>
                <a:ea typeface="Microsoft JhengHei UI"/>
              </a:rPr>
              <a:t>SMB 3</a:t>
            </a:r>
            <a:r>
              <a:rPr lang="zh-TW" altLang="en-US" sz="1850" dirty="0">
                <a:solidFill>
                  <a:schemeClr val="bg1"/>
                </a:solidFill>
                <a:latin typeface="Microsoft JhengHei UI"/>
                <a:ea typeface="Microsoft JhengHei UI"/>
              </a:rPr>
              <a:t> 的用戶端會在一個</a:t>
            </a:r>
            <a:r>
              <a:rPr lang="en-US" altLang="zh-TW" sz="1850" dirty="0">
                <a:solidFill>
                  <a:schemeClr val="bg1"/>
                </a:solidFill>
                <a:latin typeface="Microsoft JhengHei UI"/>
                <a:ea typeface="Microsoft JhengHei UI"/>
              </a:rPr>
              <a:t> SMB </a:t>
            </a:r>
            <a:r>
              <a:rPr lang="en-US" sz="1850" dirty="0">
                <a:solidFill>
                  <a:schemeClr val="bg1"/>
                </a:solidFill>
                <a:latin typeface="Microsoft JhengHei UI"/>
                <a:ea typeface="Microsoft JhengHei UI"/>
              </a:rPr>
              <a:t>session</a:t>
            </a:r>
            <a:r>
              <a:rPr lang="en-TW" sz="1850" dirty="0">
                <a:solidFill>
                  <a:schemeClr val="bg1"/>
                </a:solidFill>
                <a:latin typeface="Microsoft JhengHei UI"/>
                <a:ea typeface="Microsoft JhengHei UI"/>
              </a:rPr>
              <a:t> 裡自動建立起多條到 SMB server 的連線 ，而且基於多條連線而能達成聚合頻寬與網路容錯的效用</a:t>
            </a:r>
            <a:r>
              <a:rPr lang="en-TW" sz="1850" dirty="0">
                <a:solidFill>
                  <a:schemeClr val="bg1"/>
                </a:solidFill>
              </a:rPr>
              <a:t>。</a:t>
            </a:r>
          </a:p>
          <a:p>
            <a:r>
              <a:rPr lang="zh-TW" sz="1200" dirty="0">
                <a:solidFill>
                  <a:schemeClr val="bg1"/>
                </a:solidFill>
              </a:rPr>
              <a:t>裝置環境需求</a:t>
            </a:r>
            <a:r>
              <a:rPr lang="en-TW" sz="1200" dirty="0">
                <a:solidFill>
                  <a:schemeClr val="bg1"/>
                </a:solidFill>
              </a:rPr>
              <a:t> : </a:t>
            </a:r>
            <a:r>
              <a:rPr lang="en-US" sz="1200" dirty="0">
                <a:solidFill>
                  <a:schemeClr val="bg1"/>
                </a:solidFill>
              </a:rPr>
              <a:t>NAS </a:t>
            </a:r>
            <a:r>
              <a:rPr lang="zh-TW" altLang="en-US" sz="1200" dirty="0">
                <a:solidFill>
                  <a:schemeClr val="bg1"/>
                </a:solidFill>
              </a:rPr>
              <a:t>與</a:t>
            </a:r>
            <a:r>
              <a:rPr lang="en-US" sz="1200" dirty="0">
                <a:solidFill>
                  <a:schemeClr val="bg1"/>
                </a:solidFill>
              </a:rPr>
              <a:t> Client </a:t>
            </a:r>
            <a:r>
              <a:rPr lang="zh-TW" altLang="en-US" sz="1200" dirty="0">
                <a:solidFill>
                  <a:schemeClr val="bg1"/>
                </a:solidFill>
              </a:rPr>
              <a:t>裝置皆支援</a:t>
            </a:r>
            <a:r>
              <a:rPr lang="en-US" sz="1200" dirty="0">
                <a:solidFill>
                  <a:schemeClr val="bg1"/>
                </a:solidFill>
              </a:rPr>
              <a:t> SMB 3.0。QTS 5.1.0 </a:t>
            </a:r>
            <a:r>
              <a:rPr lang="zh-TW" altLang="en-US" sz="1200" dirty="0">
                <a:solidFill>
                  <a:schemeClr val="bg1"/>
                </a:solidFill>
              </a:rPr>
              <a:t>以上</a:t>
            </a:r>
            <a:r>
              <a:rPr lang="en-US" sz="1200" dirty="0">
                <a:solidFill>
                  <a:schemeClr val="bg1"/>
                </a:solidFill>
              </a:rPr>
              <a:t>，</a:t>
            </a:r>
            <a:r>
              <a:rPr lang="en-US" sz="1200" dirty="0" err="1">
                <a:solidFill>
                  <a:schemeClr val="bg1"/>
                </a:solidFill>
              </a:rPr>
              <a:t>QuTS</a:t>
            </a:r>
            <a:r>
              <a:rPr lang="en-US" sz="1200" dirty="0">
                <a:solidFill>
                  <a:schemeClr val="bg1"/>
                </a:solidFill>
              </a:rPr>
              <a:t> hero h5.1.0 </a:t>
            </a:r>
            <a:r>
              <a:rPr lang="zh-TW" altLang="en-US" sz="1200" dirty="0">
                <a:solidFill>
                  <a:schemeClr val="bg1"/>
                </a:solidFill>
              </a:rPr>
              <a:t>以上</a:t>
            </a:r>
            <a:r>
              <a:rPr lang="en-US" sz="1200" dirty="0">
                <a:solidFill>
                  <a:schemeClr val="bg1"/>
                </a:solidFill>
              </a:rPr>
              <a:t>；Windows 8.1 </a:t>
            </a:r>
            <a:r>
              <a:rPr lang="zh-TW" altLang="en-US" sz="1200" dirty="0">
                <a:solidFill>
                  <a:schemeClr val="bg1"/>
                </a:solidFill>
              </a:rPr>
              <a:t>以上</a:t>
            </a:r>
            <a:r>
              <a:rPr lang="en-US" sz="1200" dirty="0">
                <a:solidFill>
                  <a:schemeClr val="bg1"/>
                </a:solidFill>
              </a:rPr>
              <a:t>，Windows Server 2012 </a:t>
            </a:r>
            <a:r>
              <a:rPr lang="zh-TW" altLang="en-US" sz="1200" dirty="0">
                <a:solidFill>
                  <a:schemeClr val="bg1"/>
                </a:solidFill>
              </a:rPr>
              <a:t>以上</a:t>
            </a:r>
            <a:r>
              <a:rPr lang="en-US" sz="1200" dirty="0">
                <a:solidFill>
                  <a:schemeClr val="bg1"/>
                </a:solidFill>
              </a:rPr>
              <a:t>，macOS Big Sur 11.3.1 </a:t>
            </a:r>
            <a:r>
              <a:rPr lang="zh-TW" altLang="en-US" sz="1200" dirty="0">
                <a:solidFill>
                  <a:schemeClr val="bg1"/>
                </a:solidFill>
              </a:rPr>
              <a:t>以上</a:t>
            </a:r>
            <a:r>
              <a:rPr lang="en-US" sz="1200" dirty="0">
                <a:solidFill>
                  <a:schemeClr val="bg1"/>
                </a:solidFill>
              </a:rPr>
              <a:t>。</a:t>
            </a:r>
            <a:endParaRPr lang="en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8521A79-6889-975D-3DD2-438FF77B1CF7}"/>
              </a:ext>
            </a:extLst>
          </p:cNvPr>
          <p:cNvSpPr txBox="1"/>
          <p:nvPr/>
        </p:nvSpPr>
        <p:spPr>
          <a:xfrm>
            <a:off x="1798996" y="2605880"/>
            <a:ext cx="253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TW" altLang="zh-TW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Multichannel</a:t>
            </a:r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E5C7F2D-C4C7-3240-677F-52C6AB79FE3F}"/>
              </a:ext>
            </a:extLst>
          </p:cNvPr>
          <p:cNvSpPr txBox="1"/>
          <p:nvPr/>
        </p:nvSpPr>
        <p:spPr>
          <a:xfrm>
            <a:off x="7908298" y="2605880"/>
            <a:ext cx="253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TW" altLang="zh-TW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Multichannel</a:t>
            </a:r>
            <a:endParaRPr lang="zh-TW" altLang="en-US"/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5894EFB4-1806-CCB9-2E48-DB1A33038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2558"/>
          <a:stretch/>
        </p:blipFill>
        <p:spPr>
          <a:xfrm>
            <a:off x="525768" y="3252211"/>
            <a:ext cx="5030021" cy="3149975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8ECC0A52-AA27-B319-0E7B-340218FB2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413" r="-855"/>
          <a:stretch/>
        </p:blipFill>
        <p:spPr>
          <a:xfrm>
            <a:off x="6417094" y="3252210"/>
            <a:ext cx="5030021" cy="314997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1A0D01B-F95B-D5D5-CAFB-3973D1AE4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j-ea"/>
              </a:rPr>
              <a:t>SMB Multichannel </a:t>
            </a:r>
            <a:r>
              <a:rPr lang="zh-TW" altLang="en-US" b="1" dirty="0">
                <a:latin typeface="+mj-ea"/>
              </a:rPr>
              <a:t>（多重通道） </a:t>
            </a:r>
          </a:p>
        </p:txBody>
      </p:sp>
    </p:spTree>
    <p:extLst>
      <p:ext uri="{BB962C8B-B14F-4D97-AF65-F5344CB8AC3E}">
        <p14:creationId xmlns:p14="http://schemas.microsoft.com/office/powerpoint/2010/main" val="3191706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51A2CA2-9337-CC6A-26DA-831DFE680258}"/>
              </a:ext>
            </a:extLst>
          </p:cNvPr>
          <p:cNvSpPr/>
          <p:nvPr/>
        </p:nvSpPr>
        <p:spPr>
          <a:xfrm>
            <a:off x="838200" y="2182508"/>
            <a:ext cx="3632894" cy="2612572"/>
          </a:xfrm>
          <a:prstGeom prst="roundRect">
            <a:avLst>
              <a:gd name="adj" fmla="val 6746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FCCC568-CF65-504F-3AAD-C49C6906B8E1}"/>
              </a:ext>
            </a:extLst>
          </p:cNvPr>
          <p:cNvSpPr/>
          <p:nvPr/>
        </p:nvSpPr>
        <p:spPr>
          <a:xfrm>
            <a:off x="4850737" y="2182508"/>
            <a:ext cx="6494271" cy="2612572"/>
          </a:xfrm>
          <a:prstGeom prst="roundRect">
            <a:avLst>
              <a:gd name="adj" fmla="val 647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4FDCA7CC-424F-109E-5C64-AA1C2A792219}"/>
              </a:ext>
            </a:extLst>
          </p:cNvPr>
          <p:cNvSpPr/>
          <p:nvPr/>
        </p:nvSpPr>
        <p:spPr>
          <a:xfrm>
            <a:off x="838201" y="5092668"/>
            <a:ext cx="10515988" cy="1646989"/>
          </a:xfrm>
          <a:prstGeom prst="roundRect">
            <a:avLst>
              <a:gd name="adj" fmla="val 776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389860" y="365125"/>
            <a:ext cx="10955148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搭載 Intel Atom</a:t>
            </a:r>
            <a:r>
              <a:rPr lang="zh-TW" altLang="en-US" sz="3600" b="1" baseline="30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 </a:t>
            </a:r>
            <a:r>
              <a:rPr lang="zh-TW" altLang="en-US" sz="36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八核心伺服器級處理器，搭配 </a:t>
            </a:r>
            <a:r>
              <a:rPr lang="en-US" altLang="zh-TW" sz="36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HDD/SSD </a:t>
            </a:r>
            <a:r>
              <a:rPr lang="zh-TW" altLang="en-US" sz="36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混合式架構，資料備份輕鬆零煩惱</a:t>
            </a:r>
            <a:endParaRPr lang="en-US" altLang="zh-TW" sz="3600" b="1">
              <a:latin typeface="Arial"/>
              <a:cs typeface="Arial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4041C0F-A485-234C-E8AC-83A226F38C8D}"/>
              </a:ext>
            </a:extLst>
          </p:cNvPr>
          <p:cNvSpPr txBox="1"/>
          <p:nvPr/>
        </p:nvSpPr>
        <p:spPr>
          <a:xfrm>
            <a:off x="954582" y="2358529"/>
            <a:ext cx="341553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zh-TW" sz="1600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Intel Atom</a:t>
            </a:r>
            <a:r>
              <a:rPr lang="en" sz="1600" b="1" baseline="30000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sz="1600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sz="1600" b="1">
                <a:solidFill>
                  <a:srgbClr val="5F779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八核心伺服器級處理器</a:t>
            </a:r>
            <a:endParaRPr lang="en-US" altLang="zh-TW" sz="1600" b="1">
              <a:solidFill>
                <a:srgbClr val="5F779C"/>
              </a:solidFill>
              <a:latin typeface="Arial"/>
              <a:ea typeface="微軟正黑體"/>
              <a:cs typeface="Arial"/>
            </a:endParaRPr>
          </a:p>
          <a:p>
            <a:pPr>
              <a:defRPr/>
            </a:pPr>
            <a:r>
              <a:rPr lang="zh-TW" altLang="en-US" sz="1200">
                <a:ea typeface="微軟正黑體"/>
                <a:cs typeface="Arial"/>
                <a:sym typeface="Arial" panose="020B0604020202020204" pitchFamily="34" charset="0"/>
              </a:rPr>
              <a:t>八核心 </a:t>
            </a:r>
            <a:r>
              <a:rPr lang="en-US" altLang="zh-TW" sz="1200">
                <a:ea typeface="微軟正黑體"/>
                <a:cs typeface="Arial"/>
                <a:sym typeface="Arial" panose="020B0604020202020204" pitchFamily="34" charset="0"/>
              </a:rPr>
              <a:t>2.8GHz </a:t>
            </a:r>
            <a:r>
              <a:rPr lang="zh-TW" altLang="en-US" sz="1200">
                <a:ea typeface="微軟正黑體"/>
                <a:cs typeface="Arial"/>
                <a:sym typeface="Arial" panose="020B0604020202020204" pitchFamily="34" charset="0"/>
              </a:rPr>
              <a:t>的高效能伺服器級處理器適合虛擬機、多工處理</a:t>
            </a:r>
            <a:endParaRPr lang="zh-TW" altLang="en-US" sz="1200">
              <a:ea typeface="微軟正黑體"/>
              <a:cs typeface="Arial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14A221B-5CDA-5156-66FB-C3C5C960A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69" y="3173095"/>
            <a:ext cx="1019025" cy="1019025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FDF255F-5EC3-0889-2A48-6649D537C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666" y="3173095"/>
            <a:ext cx="1017148" cy="1019025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66ECF38-DF36-4621-FAFB-4B41BDCCED78}"/>
              </a:ext>
            </a:extLst>
          </p:cNvPr>
          <p:cNvSpPr txBox="1"/>
          <p:nvPr/>
        </p:nvSpPr>
        <p:spPr>
          <a:xfrm>
            <a:off x="4987752" y="2320518"/>
            <a:ext cx="604157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zh-TW" altLang="en-US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6 </a:t>
            </a:r>
            <a:r>
              <a:rPr lang="en-US" altLang="zh-TW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x</a:t>
            </a:r>
            <a:r>
              <a:rPr lang="zh-TW" altLang="en-US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 SATA </a:t>
            </a:r>
            <a:r>
              <a:rPr lang="en-US" altLang="zh-TW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HDD</a:t>
            </a:r>
            <a:r>
              <a:rPr lang="zh-TW" altLang="en-US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+</a:t>
            </a:r>
            <a:r>
              <a:rPr lang="zh-TW" altLang="en-US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 2</a:t>
            </a:r>
            <a:r>
              <a:rPr lang="en-US" altLang="zh-TW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 x</a:t>
            </a:r>
            <a:r>
              <a:rPr lang="zh-TW" altLang="en-US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 SATA </a:t>
            </a:r>
            <a:r>
              <a:rPr lang="en-US" altLang="zh-TW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SSD </a:t>
            </a:r>
            <a:r>
              <a:rPr lang="zh-TW" altLang="en-US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混和儲存空間</a:t>
            </a:r>
            <a:r>
              <a:rPr lang="en-US" altLang="zh-TW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endParaRPr lang="en-US" altLang="zh-TW" sz="2000" b="1">
              <a:solidFill>
                <a:srgbClr val="5F779C"/>
              </a:solidFill>
              <a:ea typeface="微軟正黑體"/>
              <a:cs typeface="Arial"/>
            </a:endParaRPr>
          </a:p>
          <a:p>
            <a:pPr>
              <a:defRPr/>
            </a:pPr>
            <a:r>
              <a:rPr lang="zh-TW" altLang="en-US" sz="1200">
                <a:ea typeface="微軟正黑體"/>
                <a:cs typeface="Arial"/>
                <a:sym typeface="Arial" panose="020B0604020202020204" pitchFamily="34" charset="0"/>
              </a:rPr>
              <a:t>適合多裝置檔案備份及作為監控錄影主機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73620664-AA5E-753A-BE12-4DB1DC34AAD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5799" y="3158638"/>
            <a:ext cx="951150" cy="951150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0F8C812A-D300-817B-DB69-A57AF19BA3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9242" y="3158638"/>
            <a:ext cx="951150" cy="951150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EF9ABA1F-9665-21A9-68CA-440304177DA0}"/>
              </a:ext>
            </a:extLst>
          </p:cNvPr>
          <p:cNvGrpSpPr/>
          <p:nvPr/>
        </p:nvGrpSpPr>
        <p:grpSpPr>
          <a:xfrm>
            <a:off x="9721600" y="3158638"/>
            <a:ext cx="941625" cy="951150"/>
            <a:chOff x="9673975" y="3291988"/>
            <a:chExt cx="1198800" cy="1198800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DA16A9B8-AD9E-69B1-DD4F-D6C7D231E304}"/>
                </a:ext>
              </a:extLst>
            </p:cNvPr>
            <p:cNvSpPr/>
            <p:nvPr/>
          </p:nvSpPr>
          <p:spPr>
            <a:xfrm>
              <a:off x="9673975" y="3291988"/>
              <a:ext cx="1198800" cy="1198800"/>
            </a:xfrm>
            <a:prstGeom prst="roundRect">
              <a:avLst/>
            </a:prstGeom>
            <a:solidFill>
              <a:srgbClr val="2189DF"/>
            </a:solidFill>
            <a:ln>
              <a:noFill/>
            </a:ln>
            <a:effectLst>
              <a:outerShdw blurRad="203200" dist="139700" dir="8400000" algn="tr" rotWithShape="0">
                <a:prstClr val="black">
                  <a:alpha val="40000"/>
                </a:prstClr>
              </a:outerShdw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>
              <a:bevelT w="16510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714C9433-904B-A3FF-52A2-468C912D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24848" y="3451816"/>
              <a:ext cx="935407" cy="859971"/>
            </a:xfrm>
            <a:prstGeom prst="rect">
              <a:avLst/>
            </a:prstGeom>
          </p:spPr>
        </p:pic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D278900D-7049-B4D0-1ECC-822C66CD5076}"/>
              </a:ext>
            </a:extLst>
          </p:cNvPr>
          <p:cNvSpPr txBox="1"/>
          <p:nvPr/>
        </p:nvSpPr>
        <p:spPr>
          <a:xfrm>
            <a:off x="5729485" y="5260657"/>
            <a:ext cx="52431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i="0" u="none" strike="noStrike" kern="1200" cap="none" spc="0" normalizeH="0" baseline="0" noProof="0">
              <a:ln>
                <a:noFill/>
              </a:ln>
              <a:solidFill>
                <a:srgbClr val="2189D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lvl="0">
              <a:defRPr/>
            </a:pPr>
            <a:r>
              <a:rPr lang="zh-TW" altLang="en-US" b="1">
                <a:solidFill>
                  <a:srgbClr val="5F779C"/>
                </a:solidFill>
                <a:ea typeface="微軟正黑體"/>
                <a:cs typeface="Arial"/>
                <a:sym typeface="Arial" panose="020B0604020202020204" pitchFamily="34" charset="0"/>
              </a:rPr>
              <a:t>通過虛擬化認證</a:t>
            </a:r>
            <a:endParaRPr lang="en-US" altLang="zh-TW" b="1">
              <a:solidFill>
                <a:srgbClr val="5F779C"/>
              </a:solidFill>
              <a:ea typeface="微軟正黑體"/>
              <a:cs typeface="Arial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Microsoft Hyper-V / Citrix ready /</a:t>
            </a:r>
            <a:endParaRPr lang="en-US" altLang="zh-TW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VMware ready / </a:t>
            </a:r>
            <a:r>
              <a:rPr kumimoji="0" lang="en-US" altLang="zh-TW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Veeam</a:t>
            </a: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ready</a:t>
            </a:r>
            <a:endParaRPr kumimoji="0" lang="zh-TW" alt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95DE53DC-B5A3-AB7E-0232-40E01737FC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r="18921" b="-1"/>
          <a:stretch/>
        </p:blipFill>
        <p:spPr>
          <a:xfrm>
            <a:off x="1216740" y="5471014"/>
            <a:ext cx="4196392" cy="897535"/>
          </a:xfrm>
          <a:prstGeom prst="rect">
            <a:avLst/>
          </a:prstGeom>
          <a:effectLst>
            <a:outerShdw blurRad="203200" dist="139700" dir="8520000" sx="106000" sy="106000" algn="tl" rotWithShape="0">
              <a:prstClr val="black">
                <a:alpha val="31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0FDD4B0-9685-B1A2-796D-7F1F63D645EE}"/>
              </a:ext>
            </a:extLst>
          </p:cNvPr>
          <p:cNvSpPr txBox="1"/>
          <p:nvPr/>
        </p:nvSpPr>
        <p:spPr>
          <a:xfrm>
            <a:off x="1025339" y="4338302"/>
            <a:ext cx="16763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/>
              <a:t>Virtualization station</a:t>
            </a:r>
            <a:endParaRPr lang="zh-TW" altLang="en-US" sz="1100" b="1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E3D29CA-BAFB-D8C7-485D-1441D4A4C410}"/>
              </a:ext>
            </a:extLst>
          </p:cNvPr>
          <p:cNvSpPr txBox="1"/>
          <p:nvPr/>
        </p:nvSpPr>
        <p:spPr>
          <a:xfrm>
            <a:off x="2540535" y="4338302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/>
              <a:t>Container</a:t>
            </a:r>
            <a:r>
              <a:rPr lang="zh-TW" altLang="en-US" sz="1100" b="1"/>
              <a:t> </a:t>
            </a:r>
            <a:r>
              <a:rPr lang="en-US" altLang="zh-TW" sz="1100" b="1"/>
              <a:t>station</a:t>
            </a:r>
            <a:endParaRPr lang="zh-TW" altLang="en-US" sz="1100" b="1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975BED7-260F-4030-DC4C-9D3455AB8993}"/>
              </a:ext>
            </a:extLst>
          </p:cNvPr>
          <p:cNvSpPr txBox="1"/>
          <p:nvPr/>
        </p:nvSpPr>
        <p:spPr>
          <a:xfrm>
            <a:off x="5270936" y="4328777"/>
            <a:ext cx="1094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/>
              <a:t>QVR</a:t>
            </a:r>
            <a:r>
              <a:rPr lang="zh-TW" altLang="en-US" sz="1100" b="1"/>
              <a:t> </a:t>
            </a:r>
            <a:r>
              <a:rPr lang="en-US" altLang="zh-TW" sz="1100" b="1"/>
              <a:t>Elite</a:t>
            </a:r>
            <a:endParaRPr lang="zh-TW" altLang="en-US" sz="1100" b="1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9E31727-FC69-8AF3-7475-416046CB8629}"/>
              </a:ext>
            </a:extLst>
          </p:cNvPr>
          <p:cNvSpPr txBox="1"/>
          <p:nvPr/>
        </p:nvSpPr>
        <p:spPr>
          <a:xfrm>
            <a:off x="6745519" y="4328777"/>
            <a:ext cx="1094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err="1"/>
              <a:t>Qsync</a:t>
            </a:r>
            <a:endParaRPr lang="zh-TW" altLang="en-US" sz="1100" b="1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DAA7DDD-2263-3496-EC6B-FC8D9CE035EE}"/>
              </a:ext>
            </a:extLst>
          </p:cNvPr>
          <p:cNvSpPr txBox="1"/>
          <p:nvPr/>
        </p:nvSpPr>
        <p:spPr>
          <a:xfrm>
            <a:off x="8197822" y="4328777"/>
            <a:ext cx="1094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/>
              <a:t>HBS3</a:t>
            </a:r>
            <a:endParaRPr lang="zh-TW" altLang="en-US" sz="1100" b="1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55F492E-9726-0034-7274-234EEDE603FB}"/>
              </a:ext>
            </a:extLst>
          </p:cNvPr>
          <p:cNvSpPr txBox="1"/>
          <p:nvPr/>
        </p:nvSpPr>
        <p:spPr>
          <a:xfrm>
            <a:off x="9650125" y="4328777"/>
            <a:ext cx="1094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/>
              <a:t>HDD+SSD</a:t>
            </a:r>
            <a:endParaRPr lang="zh-TW" altLang="en-US" sz="1100" b="1"/>
          </a:p>
        </p:txBody>
      </p:sp>
      <p:pic>
        <p:nvPicPr>
          <p:cNvPr id="25" name="圖片 8" descr="一張含有 標誌 的圖片&#10;&#10;自動產生的描述">
            <a:extLst>
              <a:ext uri="{FF2B5EF4-FFF2-40B4-BE49-F238E27FC236}">
                <a16:creationId xmlns:a16="http://schemas.microsoft.com/office/drawing/2014/main" id="{90B7618E-FC3B-A253-F1AE-93836B5DA6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0936" y="3155728"/>
            <a:ext cx="935900" cy="95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637787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9" cy="15897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777" y="230188"/>
            <a:ext cx="11663396" cy="1325562"/>
          </a:xfrm>
        </p:spPr>
        <p:txBody>
          <a:bodyPr>
            <a:noAutofit/>
          </a:bodyPr>
          <a:lstStyle/>
          <a:p>
            <a:pPr algn="ctr">
              <a:lnSpc>
                <a:spcPts val="5067"/>
              </a:lnSpc>
            </a:pPr>
            <a:r>
              <a:rPr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File Station : QTS </a:t>
            </a:r>
            <a:r>
              <a:rPr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專屬的多功能檔案瀏覽器</a:t>
            </a: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709782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86045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手機瀏覽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806330" y="2642740"/>
            <a:ext cx="10038583" cy="4099468"/>
            <a:chOff x="416271" y="1776073"/>
            <a:chExt cx="11134122" cy="500450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37A61AD8-1A7C-4075-80DB-46AE4678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6753" y="2470942"/>
              <a:ext cx="4993640" cy="4309633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FB4001E-73DC-41D2-AFDF-340F06FCD3D6}"/>
                </a:ext>
              </a:extLst>
            </p:cNvPr>
            <p:cNvSpPr/>
            <p:nvPr/>
          </p:nvSpPr>
          <p:spPr>
            <a:xfrm>
              <a:off x="1752677" y="1873029"/>
              <a:ext cx="1149827" cy="4966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219170">
                <a:buClr>
                  <a:srgbClr val="000000"/>
                </a:buClr>
              </a:pPr>
              <a:r>
                <a:rPr lang="en-GB" altLang="zh-TW" sz="2400" b="1" kern="0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Qfile</a:t>
              </a:r>
              <a:endParaRPr lang="en-GB" altLang="zh-TW" sz="24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F5DC24D3-00DC-461E-B38C-809F76F7466E}"/>
                </a:ext>
              </a:extLst>
            </p:cNvPr>
            <p:cNvGrpSpPr/>
            <p:nvPr/>
          </p:nvGrpSpPr>
          <p:grpSpPr>
            <a:xfrm>
              <a:off x="416271" y="2279014"/>
              <a:ext cx="3822651" cy="4497236"/>
              <a:chOff x="3404225" y="1239925"/>
              <a:chExt cx="2264102" cy="266364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3" name="Shape 486">
                <a:extLst>
                  <a:ext uri="{FF2B5EF4-FFF2-40B4-BE49-F238E27FC236}">
                    <a16:creationId xmlns:a16="http://schemas.microsoft.com/office/drawing/2014/main" id="{93D37101-B0CC-4A09-B5BD-F70CED82A6DF}"/>
                  </a:ext>
                </a:extLst>
              </p:cNvPr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4225" y="1239925"/>
                <a:ext cx="2264102" cy="2663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488">
                <a:extLst>
                  <a:ext uri="{FF2B5EF4-FFF2-40B4-BE49-F238E27FC236}">
                    <a16:creationId xmlns:a16="http://schemas.microsoft.com/office/drawing/2014/main" id="{C47FC85E-E317-43E4-AD0F-34F7413FB515}"/>
                  </a:ext>
                </a:extLst>
              </p:cNvPr>
              <p:cNvPicPr preferRelativeResize="0"/>
              <p:nvPr/>
            </p:nvPicPr>
            <p:blipFill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01523" y="1620750"/>
                <a:ext cx="1069500" cy="1902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701917E-3891-49F1-AC05-552BB2FBB2A8}"/>
                </a:ext>
              </a:extLst>
            </p:cNvPr>
            <p:cNvSpPr/>
            <p:nvPr/>
          </p:nvSpPr>
          <p:spPr>
            <a:xfrm>
              <a:off x="6833392" y="1940713"/>
              <a:ext cx="2872719" cy="6580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219170">
                <a:buClr>
                  <a:srgbClr val="000000"/>
                </a:buClr>
              </a:pPr>
              <a:r>
                <a:rPr lang="en-GB" altLang="zh-TW" sz="2400" b="1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File Station</a:t>
              </a:r>
            </a:p>
          </p:txBody>
        </p:sp>
        <p:pic>
          <p:nvPicPr>
            <p:cNvPr id="11" name="Shape 489">
              <a:extLst>
                <a:ext uri="{FF2B5EF4-FFF2-40B4-BE49-F238E27FC236}">
                  <a16:creationId xmlns:a16="http://schemas.microsoft.com/office/drawing/2014/main" id="{F624F3A2-4201-4621-BA1B-78B11825FAF5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010" y="4050638"/>
              <a:ext cx="2732689" cy="2173332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12" name="文字方塊 32">
              <a:extLst>
                <a:ext uri="{FF2B5EF4-FFF2-40B4-BE49-F238E27FC236}">
                  <a16:creationId xmlns:a16="http://schemas.microsoft.com/office/drawing/2014/main" id="{EE6E4158-CECC-4694-98DB-0DACB055D8EB}"/>
                </a:ext>
              </a:extLst>
            </p:cNvPr>
            <p:cNvSpPr txBox="1"/>
            <p:nvPr/>
          </p:nvSpPr>
          <p:spPr>
            <a:xfrm>
              <a:off x="4272032" y="4233484"/>
              <a:ext cx="1232935" cy="676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sz="1500">
                  <a:solidFill>
                    <a:schemeClr val="bg1"/>
                  </a:solidFill>
                  <a:cs typeface="+mn-ea"/>
                  <a:sym typeface="+mn-lt"/>
                </a:rPr>
                <a:t>Local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altLang="zh-TW" sz="1500">
                  <a:solidFill>
                    <a:schemeClr val="bg1"/>
                  </a:solidFill>
                  <a:cs typeface="+mn-ea"/>
                  <a:sym typeface="+mn-lt"/>
                </a:rPr>
                <a:t>NAS</a:t>
              </a:r>
              <a:endParaRPr lang="zh-TW" altLang="en-US" sz="15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字方塊 33">
              <a:extLst>
                <a:ext uri="{FF2B5EF4-FFF2-40B4-BE49-F238E27FC236}">
                  <a16:creationId xmlns:a16="http://schemas.microsoft.com/office/drawing/2014/main" id="{3A41BB56-B739-4152-8BF9-46650DACAA75}"/>
                </a:ext>
              </a:extLst>
            </p:cNvPr>
            <p:cNvSpPr txBox="1"/>
            <p:nvPr/>
          </p:nvSpPr>
          <p:spPr>
            <a:xfrm>
              <a:off x="4249600" y="5509732"/>
              <a:ext cx="1419892" cy="3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sz="1500">
                  <a:solidFill>
                    <a:schemeClr val="bg1"/>
                  </a:solidFill>
                  <a:cs typeface="+mn-ea"/>
                  <a:sym typeface="+mn-lt"/>
                </a:rPr>
                <a:t>Remote NAS</a:t>
              </a:r>
              <a:endParaRPr lang="zh-TW" altLang="en-US" sz="15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字方塊 35">
              <a:extLst>
                <a:ext uri="{FF2B5EF4-FFF2-40B4-BE49-F238E27FC236}">
                  <a16:creationId xmlns:a16="http://schemas.microsoft.com/office/drawing/2014/main" id="{85F8CC74-5F36-4F52-8547-F6158ABE8E21}"/>
                </a:ext>
              </a:extLst>
            </p:cNvPr>
            <p:cNvSpPr txBox="1"/>
            <p:nvPr/>
          </p:nvSpPr>
          <p:spPr>
            <a:xfrm>
              <a:off x="4220286" y="6012672"/>
              <a:ext cx="1419892" cy="3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sz="1500">
                  <a:solidFill>
                    <a:schemeClr val="bg1"/>
                  </a:solidFill>
                  <a:cs typeface="+mn-ea"/>
                  <a:sym typeface="+mn-lt"/>
                </a:rPr>
                <a:t>Cloud Storage</a:t>
              </a:r>
              <a:endParaRPr lang="zh-TW" altLang="en-US" sz="15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" name="箭號: 向右 2">
              <a:extLst>
                <a:ext uri="{FF2B5EF4-FFF2-40B4-BE49-F238E27FC236}">
                  <a16:creationId xmlns:a16="http://schemas.microsoft.com/office/drawing/2014/main" id="{99380733-5DCC-41AB-BEEC-B412C044063E}"/>
                </a:ext>
              </a:extLst>
            </p:cNvPr>
            <p:cNvSpPr/>
            <p:nvPr/>
          </p:nvSpPr>
          <p:spPr>
            <a:xfrm flipH="1">
              <a:off x="3218001" y="438003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箭號: 向右 25">
              <a:extLst>
                <a:ext uri="{FF2B5EF4-FFF2-40B4-BE49-F238E27FC236}">
                  <a16:creationId xmlns:a16="http://schemas.microsoft.com/office/drawing/2014/main" id="{3BF5DF18-19C6-42DD-8116-56192C3D2927}"/>
                </a:ext>
              </a:extLst>
            </p:cNvPr>
            <p:cNvSpPr/>
            <p:nvPr/>
          </p:nvSpPr>
          <p:spPr>
            <a:xfrm flipH="1">
              <a:off x="3218001" y="5509303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7" name="箭號: 向右 26">
              <a:extLst>
                <a:ext uri="{FF2B5EF4-FFF2-40B4-BE49-F238E27FC236}">
                  <a16:creationId xmlns:a16="http://schemas.microsoft.com/office/drawing/2014/main" id="{82C4D85E-233B-424A-B90D-CABE76966395}"/>
                </a:ext>
              </a:extLst>
            </p:cNvPr>
            <p:cNvSpPr/>
            <p:nvPr/>
          </p:nvSpPr>
          <p:spPr>
            <a:xfrm flipH="1">
              <a:off x="3250157" y="5960117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" name="箭號: 向右 30">
              <a:extLst>
                <a:ext uri="{FF2B5EF4-FFF2-40B4-BE49-F238E27FC236}">
                  <a16:creationId xmlns:a16="http://schemas.microsoft.com/office/drawing/2014/main" id="{A1AB5D39-58F9-44C8-846F-842C8A2F025A}"/>
                </a:ext>
              </a:extLst>
            </p:cNvPr>
            <p:cNvSpPr/>
            <p:nvPr/>
          </p:nvSpPr>
          <p:spPr>
            <a:xfrm>
              <a:off x="5511012" y="438003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" name="箭號: 向右 31">
              <a:extLst>
                <a:ext uri="{FF2B5EF4-FFF2-40B4-BE49-F238E27FC236}">
                  <a16:creationId xmlns:a16="http://schemas.microsoft.com/office/drawing/2014/main" id="{669C5E86-D5BE-4D23-B84B-DF299D38D31A}"/>
                </a:ext>
              </a:extLst>
            </p:cNvPr>
            <p:cNvSpPr/>
            <p:nvPr/>
          </p:nvSpPr>
          <p:spPr>
            <a:xfrm>
              <a:off x="5537603" y="549658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" name="箭號: 向右 32">
              <a:extLst>
                <a:ext uri="{FF2B5EF4-FFF2-40B4-BE49-F238E27FC236}">
                  <a16:creationId xmlns:a16="http://schemas.microsoft.com/office/drawing/2014/main" id="{FA34D855-C6E8-4603-941B-CDC45C821471}"/>
                </a:ext>
              </a:extLst>
            </p:cNvPr>
            <p:cNvSpPr/>
            <p:nvPr/>
          </p:nvSpPr>
          <p:spPr>
            <a:xfrm>
              <a:off x="5511012" y="6083855"/>
              <a:ext cx="1145864" cy="383194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3B051982-FBC7-42F5-B4A7-A33E6132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23213" y="1776073"/>
              <a:ext cx="810851" cy="810851"/>
            </a:xfrm>
            <a:prstGeom prst="rect">
              <a:avLst/>
            </a:prstGeom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80CA1A0B-9F7E-4030-973F-76F8C1543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22541" y="1776073"/>
              <a:ext cx="810851" cy="810851"/>
            </a:xfrm>
            <a:prstGeom prst="rect">
              <a:avLst/>
            </a:prstGeom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</p:grpSp>
      <p:sp>
        <p:nvSpPr>
          <p:cNvPr id="7" name="矩形 6"/>
          <p:cNvSpPr/>
          <p:nvPr/>
        </p:nvSpPr>
        <p:spPr>
          <a:xfrm>
            <a:off x="996364" y="1788031"/>
            <a:ext cx="10246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只要透過網頁瀏覽器，就能用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方便直覺地存取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上共用資料夾的檔案，具備強大而完善的功能，不僅提供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檔案管理，連雲端服務上的檔案也可輕鬆一網打盡。</a:t>
            </a:r>
          </a:p>
        </p:txBody>
      </p:sp>
    </p:spTree>
    <p:extLst>
      <p:ext uri="{BB962C8B-B14F-4D97-AF65-F5344CB8AC3E}">
        <p14:creationId xmlns:p14="http://schemas.microsoft.com/office/powerpoint/2010/main" val="1894404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3138" y="153575"/>
            <a:ext cx="11218862" cy="1292225"/>
          </a:xfrm>
        </p:spPr>
        <p:txBody>
          <a:bodyPr>
            <a:normAutofit fontScale="90000"/>
          </a:bodyPr>
          <a:lstStyle/>
          <a:p>
            <a:pPr>
              <a:lnSpc>
                <a:spcPts val="50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透過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File Station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，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即企業團隊工作站，</a:t>
            </a:r>
            <a:b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</a:b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讓各式文件協同作業變簡單了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87672" y="7353979"/>
            <a:ext cx="12236073" cy="4733136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CN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Online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編輯</a:t>
                        </a:r>
                        <a:endParaRPr lang="en-US" altLang="zh-CN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在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Docs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中檢視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擴充功能開啟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xls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NAS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檔案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5" y="11382484"/>
              <a:ext cx="2926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kumimoji="1" lang="zh-TW" altLang="en-US" sz="1400">
                  <a:solidFill>
                    <a:prstClr val="white"/>
                  </a:solidFill>
                  <a:cs typeface="+mn-ea"/>
                  <a:sym typeface="+mn-lt"/>
                </a:rPr>
                <a:t>到 設定</a:t>
              </a:r>
              <a:r>
                <a:rPr kumimoji="1" lang="en-US" altLang="zh-TW" sz="1400">
                  <a:solidFill>
                    <a:prstClr val="white"/>
                  </a:solidFill>
                  <a:cs typeface="+mn-ea"/>
                  <a:sym typeface="+mn-lt"/>
                </a:rPr>
                <a:t>&gt;</a:t>
              </a:r>
              <a:r>
                <a:rPr kumimoji="1" lang="zh-CN" altLang="en-US" sz="1400">
                  <a:solidFill>
                    <a:prstClr val="white"/>
                  </a:solidFill>
                  <a:cs typeface="+mn-ea"/>
                  <a:sym typeface="+mn-lt"/>
                </a:rPr>
                <a:t>文件</a:t>
              </a:r>
              <a:r>
                <a:rPr kumimoji="1" lang="zh-TW" altLang="en-US" sz="1400">
                  <a:solidFill>
                    <a:prstClr val="white"/>
                  </a:solidFill>
                  <a:cs typeface="+mn-ea"/>
                  <a:sym typeface="+mn-lt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25298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40"/>
              <a:r>
                <a:rPr kumimoji="1" lang="zh-TW" altLang="en-US" sz="1400">
                  <a:cs typeface="+mn-ea"/>
                  <a:sym typeface="+mn-lt"/>
                </a:rPr>
                <a:t>檔案即時同步並回存至</a:t>
              </a:r>
              <a:r>
                <a:rPr kumimoji="1" lang="en-US" altLang="zh-TW" sz="1400">
                  <a:cs typeface="+mn-ea"/>
                  <a:sym typeface="+mn-lt"/>
                </a:rPr>
                <a:t>NAS</a:t>
              </a:r>
              <a:r>
                <a:rPr kumimoji="1" lang="zh-CN" altLang="en-US" sz="1400">
                  <a:cs typeface="+mn-ea"/>
                  <a:sym typeface="+mn-lt"/>
                </a:rPr>
                <a:t>中</a:t>
              </a:r>
              <a:endParaRPr kumimoji="1" lang="zh-TW" altLang="en-US" sz="1400">
                <a:cs typeface="+mn-ea"/>
                <a:sym typeface="+mn-lt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zh-TW" altLang="en-US" sz="1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1" y="8557686"/>
              <a:ext cx="1620956" cy="30777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defTabSz="1219140"/>
              <a:r>
                <a:rPr kumimoji="1" lang="zh-TW" altLang="en-US" sz="1400">
                  <a:cs typeface="+mn-ea"/>
                  <a:sym typeface="+mn-lt"/>
                </a:rPr>
                <a:t>支援多人線上編輯</a:t>
              </a:r>
              <a:endParaRPr kumimoji="1" lang="en-US" altLang="zh-TW" sz="1400">
                <a:cs typeface="+mn-ea"/>
                <a:sym typeface="+mn-lt"/>
              </a:endParaRPr>
            </a:p>
          </p:txBody>
        </p:sp>
      </p:grpSp>
      <p:sp>
        <p:nvSpPr>
          <p:cNvPr id="45" name="矩形: 圓角化同側角落 40">
            <a:extLst>
              <a:ext uri="{FF2B5EF4-FFF2-40B4-BE49-F238E27FC236}">
                <a16:creationId xmlns:a16="http://schemas.microsoft.com/office/drawing/2014/main" id="{8D52CB48-3CD5-5AFC-B826-971E74F24A69}"/>
              </a:ext>
            </a:extLst>
          </p:cNvPr>
          <p:cNvSpPr/>
          <p:nvPr/>
        </p:nvSpPr>
        <p:spPr>
          <a:xfrm>
            <a:off x="6807200" y="2583339"/>
            <a:ext cx="2844800" cy="65037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24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46" name="矩形: 圓角化同側角落 41">
            <a:extLst>
              <a:ext uri="{FF2B5EF4-FFF2-40B4-BE49-F238E27FC236}">
                <a16:creationId xmlns:a16="http://schemas.microsoft.com/office/drawing/2014/main" id="{F32ACDC5-8335-84C7-773F-008F7525DB84}"/>
              </a:ext>
            </a:extLst>
          </p:cNvPr>
          <p:cNvSpPr/>
          <p:nvPr/>
        </p:nvSpPr>
        <p:spPr>
          <a:xfrm>
            <a:off x="3928884" y="2590020"/>
            <a:ext cx="2844800" cy="65037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24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47" name="矩形: 圓角化同側角落 42">
            <a:extLst>
              <a:ext uri="{FF2B5EF4-FFF2-40B4-BE49-F238E27FC236}">
                <a16:creationId xmlns:a16="http://schemas.microsoft.com/office/drawing/2014/main" id="{AAD7BC2B-188A-D582-1931-33A0F449107A}"/>
              </a:ext>
            </a:extLst>
          </p:cNvPr>
          <p:cNvSpPr/>
          <p:nvPr/>
        </p:nvSpPr>
        <p:spPr>
          <a:xfrm>
            <a:off x="1703397" y="2582993"/>
            <a:ext cx="2191971" cy="65037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2400"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6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471359" y="5723260"/>
            <a:ext cx="3530967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40"/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graphicFrame>
        <p:nvGraphicFramePr>
          <p:cNvPr id="68" name="內容版面配置區 5">
            <a:extLst>
              <a:ext uri="{FF2B5EF4-FFF2-40B4-BE49-F238E27FC236}">
                <a16:creationId xmlns:a16="http://schemas.microsoft.com/office/drawing/2014/main" id="{4403B246-8FAA-4AF4-A46A-D77DB2C84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886048"/>
              </p:ext>
            </p:extLst>
          </p:nvPr>
        </p:nvGraphicFramePr>
        <p:xfrm>
          <a:off x="718437" y="2579056"/>
          <a:ext cx="8933562" cy="2892923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41300" dir="5760000" sx="106000" sy="106000" algn="ctr" rotWithShape="0">
                    <a:srgbClr val="000000">
                      <a:alpha val="28000"/>
                    </a:srgbClr>
                  </a:outerShdw>
                </a:effectLst>
                <a:tableStyleId>{5C22544A-7EE6-4342-B048-85BDC9FD1C3A}</a:tableStyleId>
              </a:tblPr>
              <a:tblGrid>
                <a:gridCol w="991829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900" kern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1" kern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CN" sz="1600" b="1" kern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Office Online </a:t>
                      </a:r>
                      <a:r>
                        <a:rPr lang="zh-CN" altLang="en-US" sz="1600" b="1" kern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編輯</a:t>
                      </a:r>
                      <a:endParaRPr lang="en-US" altLang="zh-CN" sz="1600" b="1" kern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在 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Google Docs </a:t>
                      </a:r>
                      <a:r>
                        <a:rPr lang="zh-CN" altLang="en-US" sz="1600" b="1" kern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中檢視</a:t>
                      </a:r>
                      <a:endParaRPr lang="zh-TW" altLang="en-US" sz="1600" b="1" kern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Google Chrome </a:t>
                      </a:r>
                      <a:br>
                        <a:rPr lang="en-US" altLang="zh-TW" sz="1600" b="1" kern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CN" altLang="en-US" sz="1600" b="1" kern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擴充功能開啟</a:t>
                      </a:r>
                      <a:endParaRPr lang="zh-TW" altLang="en-US" sz="1600" b="1" kern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必要設定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啟用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err="1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MyQNAPCloud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err="1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CloudLink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啟用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err="1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MyQNAPCloud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err="1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CloudLink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Chrome </a:t>
                      </a: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瀏覽器開啟，並安裝擴充功能：</a:t>
                      </a:r>
                      <a:r>
                        <a:rPr lang="en" altLang="zh-TW" sz="1200" b="0" i="0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Office Editing for Docs, Sheets &amp; Slides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支援格式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.docx, .pptx, .xlsx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.doc, .ppt, .</a:t>
                      </a:r>
                      <a:r>
                        <a:rPr lang="en-US" altLang="zh-TW" sz="1200" err="1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xls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 .docx, .pptx, .xlsx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.doc, .ppt, .xls .docx, .pptx, .xlsx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支援能力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文件共同編輯與同步至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NAS </a:t>
                      </a: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檔案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文件檢視</a:t>
                      </a:r>
                      <a:endParaRPr lang="en-US" altLang="zh-TW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  <a:p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可轉成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Google </a:t>
                      </a: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文件進行編輯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文件檢視</a:t>
                      </a:r>
                      <a:endParaRPr lang="en-US" altLang="zh-TW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可轉成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Microsoft JhengHei"/>
                          <a:ea typeface="+mn-ea"/>
                          <a:cs typeface="+mn-ea"/>
                          <a:sym typeface="+mn-lt"/>
                        </a:rPr>
                        <a:t> Google </a:t>
                      </a: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+mn-ea"/>
                          <a:sym typeface="+mn-lt"/>
                        </a:rPr>
                        <a:t>文件進行編輯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70" name="圖片 69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204" y="1803345"/>
            <a:ext cx="735485" cy="735485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812" y="1850596"/>
            <a:ext cx="1801553" cy="691387"/>
          </a:xfrm>
          <a:prstGeom prst="rect">
            <a:avLst/>
          </a:prstGeom>
        </p:spPr>
      </p:pic>
      <p:grpSp>
        <p:nvGrpSpPr>
          <p:cNvPr id="72" name="群組 71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742146" y="1850596"/>
            <a:ext cx="2093349" cy="691387"/>
            <a:chOff x="1502580" y="2957023"/>
            <a:chExt cx="1576550" cy="520700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76" name="圖片 75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45" y="5667503"/>
            <a:ext cx="939800" cy="939800"/>
          </a:xfrm>
          <a:prstGeom prst="ellipse">
            <a:avLst/>
          </a:prstGeom>
          <a:ln w="38100">
            <a:solidFill>
              <a:srgbClr val="331AE6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77" name="矩形 76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558284" y="5936401"/>
            <a:ext cx="2866490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1219140"/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檔案即時同步並回存至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NAS</a:t>
            </a:r>
            <a:r>
              <a:rPr kumimoji="1" lang="zh-CN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中</a:t>
            </a:r>
            <a:endParaRPr lang="zh-TW" altLang="en-US" sz="160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925" y="5635092"/>
            <a:ext cx="939800" cy="939800"/>
          </a:xfrm>
          <a:prstGeom prst="ellipse">
            <a:avLst/>
          </a:prstGeom>
          <a:ln w="38100">
            <a:solidFill>
              <a:srgbClr val="331AE6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79" name="矩形 78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6413413" y="5975050"/>
            <a:ext cx="1826141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1219140"/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支援多人線上編輯</a:t>
            </a:r>
            <a:endParaRPr lang="en-US" altLang="zh-TW" sz="160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pic>
        <p:nvPicPr>
          <p:cNvPr id="80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6492" y="1886001"/>
            <a:ext cx="1222056" cy="1222056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63D8090C-E6BD-4090-A077-714BACBC97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"/>
          <a:stretch/>
        </p:blipFill>
        <p:spPr>
          <a:xfrm>
            <a:off x="9775623" y="2580351"/>
            <a:ext cx="2270781" cy="2270781"/>
          </a:xfrm>
          <a:prstGeom prst="ellipse">
            <a:avLst/>
          </a:prstGeom>
          <a:ln w="38100">
            <a:solidFill>
              <a:srgbClr val="331AE6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82" name="图片 57">
            <a:extLst>
              <a:ext uri="{FF2B5EF4-FFF2-40B4-BE49-F238E27FC236}">
                <a16:creationId xmlns:a16="http://schemas.microsoft.com/office/drawing/2014/main" id="{7E220B48-E085-9B25-6BE6-3FE71934ADC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95986" y="4215027"/>
            <a:ext cx="2277215" cy="343047"/>
          </a:xfrm>
          <a:prstGeom prst="rect">
            <a:avLst/>
          </a:prstGeom>
        </p:spPr>
      </p:pic>
      <p:pic>
        <p:nvPicPr>
          <p:cNvPr id="104" name="图片 57">
            <a:extLst>
              <a:ext uri="{FF2B5EF4-FFF2-40B4-BE49-F238E27FC236}">
                <a16:creationId xmlns:a16="http://schemas.microsoft.com/office/drawing/2014/main" id="{F79EE9C8-EF89-D8BD-A350-CE4ECE9D2AB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604418" y="4208430"/>
            <a:ext cx="2277215" cy="343047"/>
          </a:xfrm>
          <a:prstGeom prst="rect">
            <a:avLst/>
          </a:prstGeom>
        </p:spPr>
      </p:pic>
      <p:pic>
        <p:nvPicPr>
          <p:cNvPr id="105" name="图片 57">
            <a:extLst>
              <a:ext uri="{FF2B5EF4-FFF2-40B4-BE49-F238E27FC236}">
                <a16:creationId xmlns:a16="http://schemas.microsoft.com/office/drawing/2014/main" id="{717FA5A0-4B74-2B98-3E53-719842E73E0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463263" y="4208431"/>
            <a:ext cx="2277215" cy="343047"/>
          </a:xfrm>
          <a:prstGeom prst="rect">
            <a:avLst/>
          </a:prstGeom>
        </p:spPr>
      </p:pic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9726848" y="5032633"/>
            <a:ext cx="2552803" cy="6331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40">
              <a:lnSpc>
                <a:spcPts val="2200"/>
              </a:lnSpc>
            </a:pP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到</a:t>
            </a:r>
            <a:r>
              <a:rPr kumimoji="1" lang="zh-TW" altLang="en-US" sz="16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設定</a:t>
            </a:r>
            <a:r>
              <a:rPr kumimoji="1" lang="en-US" altLang="zh-TW" sz="16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&gt;</a:t>
            </a:r>
            <a:r>
              <a:rPr kumimoji="1" lang="zh-CN" altLang="en-US" sz="16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文件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裡，選擇你習慣的預設開啟方式吧！</a:t>
            </a:r>
            <a:endParaRPr lang="zh-TW" altLang="en-US" sz="160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211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67855" y="254855"/>
            <a:ext cx="11656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TS-855X </a:t>
            </a:r>
            <a:r>
              <a:rPr lang="zh-TW" altLang="en-US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採用混和式儲存架構，搭載 </a:t>
            </a:r>
            <a:r>
              <a:rPr lang="en-US" altLang="zh-TW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4000" baseline="3000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®</a:t>
            </a:r>
            <a:r>
              <a:rPr lang="zh-TW" altLang="en-US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八核心處理器，強勁效能及擴充兼具</a:t>
            </a:r>
            <a:r>
              <a:rPr lang="zh-TW" altLang="en-US" sz="4000" baseline="30000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en-US" sz="4000" b="1" baseline="30000">
              <a:solidFill>
                <a:srgbClr val="D1DDE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C8BDBC1-67EF-348C-1F5D-35248478CDBE}"/>
              </a:ext>
            </a:extLst>
          </p:cNvPr>
          <p:cNvGrpSpPr/>
          <p:nvPr/>
        </p:nvGrpSpPr>
        <p:grpSpPr>
          <a:xfrm>
            <a:off x="695433" y="2130606"/>
            <a:ext cx="1094600" cy="1094600"/>
            <a:chOff x="695433" y="2130606"/>
            <a:chExt cx="1094600" cy="1094600"/>
          </a:xfrm>
        </p:grpSpPr>
        <p:sp>
          <p:nvSpPr>
            <p:cNvPr id="2" name="矩形: 圓角 3">
              <a:extLst>
                <a:ext uri="{FF2B5EF4-FFF2-40B4-BE49-F238E27FC236}">
                  <a16:creationId xmlns:a16="http://schemas.microsoft.com/office/drawing/2014/main" id="{4A58603F-7DBB-32AD-B0E0-31F975BEF08A}"/>
                </a:ext>
              </a:extLst>
            </p:cNvPr>
            <p:cNvSpPr/>
            <p:nvPr/>
          </p:nvSpPr>
          <p:spPr>
            <a:xfrm>
              <a:off x="695433" y="2130606"/>
              <a:ext cx="1094600" cy="1094600"/>
            </a:xfrm>
            <a:prstGeom prst="roundRect">
              <a:avLst>
                <a:gd name="adj" fmla="val 10173"/>
              </a:avLst>
            </a:prstGeom>
            <a:gradFill>
              <a:gsLst>
                <a:gs pos="100000">
                  <a:srgbClr val="15156D"/>
                </a:gs>
                <a:gs pos="15000">
                  <a:srgbClr val="0277F8"/>
                </a:gs>
              </a:gsLst>
              <a:lin ang="2700000" scaled="0"/>
            </a:gradFill>
            <a:ln>
              <a:gradFill>
                <a:gsLst>
                  <a:gs pos="0">
                    <a:srgbClr val="331AE6"/>
                  </a:gs>
                  <a:gs pos="100000">
                    <a:srgbClr val="331AE6"/>
                  </a:gs>
                </a:gsLst>
                <a:lin ang="5400000" scaled="1"/>
              </a:gradFill>
            </a:ln>
            <a:effectLst>
              <a:outerShdw blurRad="266700" dist="190500" dir="2100000" algn="l" rotWithShape="0">
                <a:srgbClr val="01014B">
                  <a:alpha val="35000"/>
                </a:srgbClr>
              </a:outerShdw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 prstMaterial="dkEdge">
              <a:bevelT w="381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endParaRPr lang="zh-TW" altLang="en-US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rtl val="0"/>
              </a:endParaRPr>
            </a:p>
          </p:txBody>
        </p:sp>
        <p:grpSp>
          <p:nvGrpSpPr>
            <p:cNvPr id="29" name="群組 19">
              <a:extLst>
                <a:ext uri="{FF2B5EF4-FFF2-40B4-BE49-F238E27FC236}">
                  <a16:creationId xmlns:a16="http://schemas.microsoft.com/office/drawing/2014/main" id="{7C9E962C-0B35-B629-9C16-22E5388FC579}"/>
                </a:ext>
              </a:extLst>
            </p:cNvPr>
            <p:cNvGrpSpPr/>
            <p:nvPr/>
          </p:nvGrpSpPr>
          <p:grpSpPr>
            <a:xfrm>
              <a:off x="960694" y="2130606"/>
              <a:ext cx="543739" cy="976737"/>
              <a:chOff x="4905161" y="7034834"/>
              <a:chExt cx="543738" cy="976736"/>
            </a:xfrm>
          </p:grpSpPr>
          <p:sp>
            <p:nvSpPr>
              <p:cNvPr id="30" name="文字方塊 16">
                <a:extLst>
                  <a:ext uri="{FF2B5EF4-FFF2-40B4-BE49-F238E27FC236}">
                    <a16:creationId xmlns:a16="http://schemas.microsoft.com/office/drawing/2014/main" id="{CA20C0EA-3A3E-048A-5119-805302AD31D7}"/>
                  </a:ext>
                </a:extLst>
              </p:cNvPr>
              <p:cNvSpPr txBox="1"/>
              <p:nvPr/>
            </p:nvSpPr>
            <p:spPr>
              <a:xfrm>
                <a:off x="4914140" y="7034834"/>
                <a:ext cx="527708" cy="830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buClrTx/>
                  <a:defRPr/>
                </a:pPr>
                <a:r>
                  <a:rPr lang="en-US" altLang="zh-TW" sz="4800">
                    <a:solidFill>
                      <a:prstClr val="white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  <a:rtl val="0"/>
                  </a:rPr>
                  <a:t>8</a:t>
                </a:r>
                <a:endParaRPr lang="zh-TW" altLang="en-US" sz="4800" kern="1200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  <a:rtl val="0"/>
                </a:endParaRPr>
              </a:p>
            </p:txBody>
          </p:sp>
          <p:sp>
            <p:nvSpPr>
              <p:cNvPr id="31" name="文字方塊 17">
                <a:extLst>
                  <a:ext uri="{FF2B5EF4-FFF2-40B4-BE49-F238E27FC236}">
                    <a16:creationId xmlns:a16="http://schemas.microsoft.com/office/drawing/2014/main" id="{4BC0F2D3-6392-7BFD-70E5-651A437A1206}"/>
                  </a:ext>
                </a:extLst>
              </p:cNvPr>
              <p:cNvSpPr txBox="1"/>
              <p:nvPr/>
            </p:nvSpPr>
            <p:spPr>
              <a:xfrm>
                <a:off x="4905161" y="7703793"/>
                <a:ext cx="543738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defTabSz="914377">
                  <a:buClrTx/>
                  <a:defRPr/>
                </a:pPr>
                <a:r>
                  <a:rPr lang="zh-TW" altLang="en-US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核心</a:t>
                </a:r>
              </a:p>
            </p:txBody>
          </p:sp>
        </p:grp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65C74E11-523C-9DC6-F97E-83458BE7779F}"/>
              </a:ext>
            </a:extLst>
          </p:cNvPr>
          <p:cNvGrpSpPr/>
          <p:nvPr/>
        </p:nvGrpSpPr>
        <p:grpSpPr>
          <a:xfrm>
            <a:off x="6074483" y="3710054"/>
            <a:ext cx="1094600" cy="1094600"/>
            <a:chOff x="6074483" y="3672671"/>
            <a:chExt cx="1094600" cy="1094600"/>
          </a:xfrm>
        </p:grpSpPr>
        <p:sp>
          <p:nvSpPr>
            <p:cNvPr id="18" name="矩形: 圓角 3">
              <a:extLst>
                <a:ext uri="{FF2B5EF4-FFF2-40B4-BE49-F238E27FC236}">
                  <a16:creationId xmlns:a16="http://schemas.microsoft.com/office/drawing/2014/main" id="{A419FE08-E72F-108B-D452-B3EEFE8FE6D0}"/>
                </a:ext>
              </a:extLst>
            </p:cNvPr>
            <p:cNvSpPr/>
            <p:nvPr/>
          </p:nvSpPr>
          <p:spPr>
            <a:xfrm>
              <a:off x="6074483" y="3672671"/>
              <a:ext cx="1094600" cy="1094600"/>
            </a:xfrm>
            <a:prstGeom prst="roundRect">
              <a:avLst>
                <a:gd name="adj" fmla="val 10173"/>
              </a:avLst>
            </a:prstGeom>
            <a:gradFill>
              <a:gsLst>
                <a:gs pos="100000">
                  <a:srgbClr val="15156D"/>
                </a:gs>
                <a:gs pos="15000">
                  <a:srgbClr val="0277F8"/>
                </a:gs>
              </a:gsLst>
              <a:lin ang="2700000" scaled="0"/>
            </a:gradFill>
            <a:ln>
              <a:gradFill>
                <a:gsLst>
                  <a:gs pos="0">
                    <a:srgbClr val="331AE6"/>
                  </a:gs>
                  <a:gs pos="100000">
                    <a:srgbClr val="331AE6"/>
                  </a:gs>
                </a:gsLst>
                <a:lin ang="5400000" scaled="1"/>
              </a:gradFill>
            </a:ln>
            <a:effectLst>
              <a:outerShdw blurRad="266700" dist="190500" dir="2100000" algn="l" rotWithShape="0">
                <a:srgbClr val="01014B">
                  <a:alpha val="35000"/>
                </a:srgbClr>
              </a:outerShdw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 prstMaterial="dkEdge">
              <a:bevelT w="381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endParaRPr lang="zh-TW" altLang="en-US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rtl val="0"/>
              </a:endParaRPr>
            </a:p>
          </p:txBody>
        </p:sp>
        <p:pic>
          <p:nvPicPr>
            <p:cNvPr id="32" name="圖形 11">
              <a:extLst>
                <a:ext uri="{FF2B5EF4-FFF2-40B4-BE49-F238E27FC236}">
                  <a16:creationId xmlns:a16="http://schemas.microsoft.com/office/drawing/2014/main" id="{0377597B-57D7-FDEF-3C30-30C694284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54559" y="3955182"/>
              <a:ext cx="771003" cy="529577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F6E50E1A-F2B5-904D-79E0-3CDEEF9BDC31}"/>
              </a:ext>
            </a:extLst>
          </p:cNvPr>
          <p:cNvGrpSpPr/>
          <p:nvPr/>
        </p:nvGrpSpPr>
        <p:grpSpPr>
          <a:xfrm>
            <a:off x="685263" y="5310451"/>
            <a:ext cx="1094600" cy="1094600"/>
            <a:chOff x="685263" y="5310451"/>
            <a:chExt cx="1094600" cy="1094600"/>
          </a:xfrm>
        </p:grpSpPr>
        <p:sp>
          <p:nvSpPr>
            <p:cNvPr id="5" name="矩形: 圓角 3">
              <a:extLst>
                <a:ext uri="{FF2B5EF4-FFF2-40B4-BE49-F238E27FC236}">
                  <a16:creationId xmlns:a16="http://schemas.microsoft.com/office/drawing/2014/main" id="{C702C3BB-0D49-8321-EF62-E6A1B9324D94}"/>
                </a:ext>
              </a:extLst>
            </p:cNvPr>
            <p:cNvSpPr/>
            <p:nvPr/>
          </p:nvSpPr>
          <p:spPr>
            <a:xfrm>
              <a:off x="685263" y="5310451"/>
              <a:ext cx="1094600" cy="1094600"/>
            </a:xfrm>
            <a:prstGeom prst="roundRect">
              <a:avLst>
                <a:gd name="adj" fmla="val 10173"/>
              </a:avLst>
            </a:prstGeom>
            <a:gradFill>
              <a:gsLst>
                <a:gs pos="100000">
                  <a:srgbClr val="15156D"/>
                </a:gs>
                <a:gs pos="15000">
                  <a:srgbClr val="0277F8"/>
                </a:gs>
              </a:gsLst>
              <a:lin ang="2700000" scaled="0"/>
            </a:gradFill>
            <a:ln>
              <a:gradFill>
                <a:gsLst>
                  <a:gs pos="0">
                    <a:srgbClr val="331AE6"/>
                  </a:gs>
                  <a:gs pos="100000">
                    <a:srgbClr val="331AE6"/>
                  </a:gs>
                </a:gsLst>
                <a:lin ang="5400000" scaled="1"/>
              </a:gradFill>
            </a:ln>
            <a:effectLst>
              <a:outerShdw blurRad="266700" dist="190500" dir="2100000" algn="l" rotWithShape="0">
                <a:srgbClr val="01014B">
                  <a:alpha val="35000"/>
                </a:srgbClr>
              </a:outerShdw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 prstMaterial="dkEdge">
              <a:bevelT w="381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endParaRPr lang="zh-TW" altLang="en-US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rtl val="0"/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E510D5C4-2DEB-E68E-F6E0-41EF20154825}"/>
                </a:ext>
              </a:extLst>
            </p:cNvPr>
            <p:cNvGrpSpPr/>
            <p:nvPr/>
          </p:nvGrpSpPr>
          <p:grpSpPr>
            <a:xfrm>
              <a:off x="754989" y="5526570"/>
              <a:ext cx="989777" cy="606284"/>
              <a:chOff x="759058" y="5380207"/>
              <a:chExt cx="989777" cy="606284"/>
            </a:xfrm>
          </p:grpSpPr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17B95E7D-F488-EDE7-7228-8D636BA25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2538"/>
              <a:stretch/>
            </p:blipFill>
            <p:spPr>
              <a:xfrm>
                <a:off x="894115" y="5729011"/>
                <a:ext cx="704527" cy="257480"/>
              </a:xfrm>
              <a:prstGeom prst="rect">
                <a:avLst/>
              </a:prstGeom>
            </p:spPr>
          </p:pic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960D1389-558F-D0FD-A431-B672C4CCB853}"/>
                  </a:ext>
                </a:extLst>
              </p:cNvPr>
              <p:cNvSpPr txBox="1"/>
              <p:nvPr/>
            </p:nvSpPr>
            <p:spPr>
              <a:xfrm>
                <a:off x="759058" y="5380207"/>
                <a:ext cx="989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  <a:sym typeface="Arial" panose="020B0604020202020204" pitchFamily="34" charset="0"/>
                  </a:rPr>
                  <a:t>128</a:t>
                </a:r>
                <a:r>
                  <a:rPr lang="en-US" altLang="zh-TW" sz="18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  <a:sym typeface="Arial" panose="020B0604020202020204" pitchFamily="34" charset="0"/>
                  </a:rPr>
                  <a:t> GB 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BB7A0E8-A483-786F-977D-BEABC5475909}"/>
              </a:ext>
            </a:extLst>
          </p:cNvPr>
          <p:cNvGrpSpPr/>
          <p:nvPr/>
        </p:nvGrpSpPr>
        <p:grpSpPr>
          <a:xfrm>
            <a:off x="693357" y="3710054"/>
            <a:ext cx="1094600" cy="1094600"/>
            <a:chOff x="693357" y="3704680"/>
            <a:chExt cx="1094600" cy="1094600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4A915ABE-97C3-A494-D8E6-0C5B9CF5ADBC}"/>
                </a:ext>
              </a:extLst>
            </p:cNvPr>
            <p:cNvSpPr/>
            <p:nvPr/>
          </p:nvSpPr>
          <p:spPr>
            <a:xfrm>
              <a:off x="693357" y="3704680"/>
              <a:ext cx="1094600" cy="1094600"/>
            </a:xfrm>
            <a:prstGeom prst="roundRect">
              <a:avLst>
                <a:gd name="adj" fmla="val 10173"/>
              </a:avLst>
            </a:prstGeom>
            <a:gradFill>
              <a:gsLst>
                <a:gs pos="100000">
                  <a:srgbClr val="15156D"/>
                </a:gs>
                <a:gs pos="15000">
                  <a:srgbClr val="0277F8"/>
                </a:gs>
              </a:gsLst>
              <a:lin ang="2700000" scaled="0"/>
            </a:gradFill>
            <a:ln>
              <a:gradFill>
                <a:gsLst>
                  <a:gs pos="0">
                    <a:srgbClr val="331AE6"/>
                  </a:gs>
                  <a:gs pos="100000">
                    <a:srgbClr val="331AE6"/>
                  </a:gs>
                </a:gsLst>
                <a:lin ang="5400000" scaled="1"/>
              </a:gradFill>
            </a:ln>
            <a:effectLst>
              <a:outerShdw blurRad="266700" dist="190500" dir="2100000" algn="l" rotWithShape="0">
                <a:srgbClr val="01014B">
                  <a:alpha val="35000"/>
                </a:srgbClr>
              </a:outerShdw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 prstMaterial="dkEdge">
              <a:bevelT w="381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endParaRPr lang="zh-TW" altLang="en-US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rtl val="0"/>
              </a:endParaRPr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D120B130-5E9F-62C5-A6DA-38E1F4101FDE}"/>
                </a:ext>
              </a:extLst>
            </p:cNvPr>
            <p:cNvGrpSpPr/>
            <p:nvPr/>
          </p:nvGrpSpPr>
          <p:grpSpPr>
            <a:xfrm>
              <a:off x="887951" y="3983989"/>
              <a:ext cx="712802" cy="511832"/>
              <a:chOff x="887951" y="3915014"/>
              <a:chExt cx="712802" cy="511832"/>
            </a:xfrm>
          </p:grpSpPr>
          <p:pic>
            <p:nvPicPr>
              <p:cNvPr id="27" name="圖形 28">
                <a:extLst>
                  <a:ext uri="{FF2B5EF4-FFF2-40B4-BE49-F238E27FC236}">
                    <a16:creationId xmlns:a16="http://schemas.microsoft.com/office/drawing/2014/main" id="{7919ABCC-C637-CFD1-018B-724F7D567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59879"/>
              <a:stretch/>
            </p:blipFill>
            <p:spPr>
              <a:xfrm>
                <a:off x="887951" y="4240167"/>
                <a:ext cx="701751" cy="186679"/>
              </a:xfrm>
              <a:prstGeom prst="rect">
                <a:avLst/>
              </a:prstGeom>
            </p:spPr>
          </p:pic>
          <p:pic>
            <p:nvPicPr>
              <p:cNvPr id="35" name="圖形 18">
                <a:extLst>
                  <a:ext uri="{FF2B5EF4-FFF2-40B4-BE49-F238E27FC236}">
                    <a16:creationId xmlns:a16="http://schemas.microsoft.com/office/drawing/2014/main" id="{1C7C6EB7-50B4-803D-5895-6B879B076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99004" y="3915014"/>
                <a:ext cx="701749" cy="272321"/>
              </a:xfrm>
              <a:prstGeom prst="rect">
                <a:avLst/>
              </a:prstGeom>
            </p:spPr>
          </p:pic>
        </p:grp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D4309FA2-D673-4DD2-67F2-23C77CA48152}"/>
              </a:ext>
            </a:extLst>
          </p:cNvPr>
          <p:cNvGrpSpPr/>
          <p:nvPr/>
        </p:nvGrpSpPr>
        <p:grpSpPr>
          <a:xfrm>
            <a:off x="1897102" y="2074064"/>
            <a:ext cx="4227685" cy="954387"/>
            <a:chOff x="1897102" y="2139380"/>
            <a:chExt cx="4227685" cy="954387"/>
          </a:xfrm>
        </p:grpSpPr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E3D7673-34F1-44E9-A938-E65DE6E40925}"/>
                </a:ext>
              </a:extLst>
            </p:cNvPr>
            <p:cNvSpPr txBox="1"/>
            <p:nvPr/>
          </p:nvSpPr>
          <p:spPr>
            <a:xfrm>
              <a:off x="1898227" y="2139380"/>
              <a:ext cx="422656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Intel</a:t>
              </a:r>
              <a:r>
                <a:rPr lang="en-US" altLang="zh-TW" sz="2200" b="1" baseline="30000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®</a:t>
              </a: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八核心 </a:t>
              </a: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2.8GHz 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處理器​</a:t>
              </a:r>
              <a:endParaRPr lang="zh-TW" altLang="en-US" sz="2200" b="1" kern="1200">
                <a:solidFill>
                  <a:srgbClr val="E6E6E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1897102" y="2533934"/>
              <a:ext cx="3578609" cy="5598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en-US" altLang="zh-TW" sz="140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Intel Atom</a:t>
              </a:r>
              <a:r>
                <a:rPr lang="en-US" altLang="zh-TW" sz="1400" baseline="3000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®</a:t>
              </a:r>
              <a:r>
                <a:rPr lang="en-US" altLang="zh-TW" sz="140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 C5125 2.8GHz </a:t>
              </a:r>
              <a:r>
                <a:rPr lang="zh-TW" altLang="en-US" sz="140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八核心處理器提供 </a:t>
              </a:r>
              <a:r>
                <a:rPr lang="en-US" altLang="zh-TW" sz="140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NAS </a:t>
              </a:r>
              <a:r>
                <a:rPr lang="zh-TW" altLang="en-US" sz="140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強勁的效能</a:t>
              </a: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672A4A0B-A8AD-A8CE-1871-38CF2A31C946}"/>
              </a:ext>
            </a:extLst>
          </p:cNvPr>
          <p:cNvGrpSpPr/>
          <p:nvPr/>
        </p:nvGrpSpPr>
        <p:grpSpPr>
          <a:xfrm>
            <a:off x="6074483" y="5310451"/>
            <a:ext cx="1094600" cy="1094600"/>
            <a:chOff x="6124787" y="5075096"/>
            <a:chExt cx="1094600" cy="1094600"/>
          </a:xfrm>
        </p:grpSpPr>
        <p:sp>
          <p:nvSpPr>
            <p:cNvPr id="19" name="矩形: 圓角 3">
              <a:extLst>
                <a:ext uri="{FF2B5EF4-FFF2-40B4-BE49-F238E27FC236}">
                  <a16:creationId xmlns:a16="http://schemas.microsoft.com/office/drawing/2014/main" id="{C5537B77-6F04-6CCE-1946-ABB443A4CECA}"/>
                </a:ext>
              </a:extLst>
            </p:cNvPr>
            <p:cNvSpPr/>
            <p:nvPr/>
          </p:nvSpPr>
          <p:spPr>
            <a:xfrm>
              <a:off x="6124787" y="5075096"/>
              <a:ext cx="1094600" cy="1094600"/>
            </a:xfrm>
            <a:prstGeom prst="roundRect">
              <a:avLst>
                <a:gd name="adj" fmla="val 10173"/>
              </a:avLst>
            </a:prstGeom>
            <a:gradFill>
              <a:gsLst>
                <a:gs pos="100000">
                  <a:srgbClr val="15156D"/>
                </a:gs>
                <a:gs pos="15000">
                  <a:srgbClr val="0277F8"/>
                </a:gs>
              </a:gsLst>
              <a:lin ang="2700000" scaled="0"/>
            </a:gradFill>
            <a:ln>
              <a:gradFill>
                <a:gsLst>
                  <a:gs pos="0">
                    <a:srgbClr val="331AE6"/>
                  </a:gs>
                  <a:gs pos="100000">
                    <a:srgbClr val="331AE6"/>
                  </a:gs>
                </a:gsLst>
                <a:lin ang="5400000" scaled="1"/>
              </a:gradFill>
            </a:ln>
            <a:effectLst>
              <a:outerShdw blurRad="266700" dist="190500" dir="2100000" algn="l" rotWithShape="0">
                <a:srgbClr val="01014B">
                  <a:alpha val="35000"/>
                </a:srgbClr>
              </a:outerShdw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 prstMaterial="dkEdge">
              <a:bevelT w="381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endParaRPr lang="zh-TW" altLang="en-US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rtl val="0"/>
              </a:endParaRPr>
            </a:p>
          </p:txBody>
        </p:sp>
        <p:pic>
          <p:nvPicPr>
            <p:cNvPr id="41" name="圖形 4">
              <a:extLst>
                <a:ext uri="{FF2B5EF4-FFF2-40B4-BE49-F238E27FC236}">
                  <a16:creationId xmlns:a16="http://schemas.microsoft.com/office/drawing/2014/main" id="{F86CE0F1-2382-CF44-6D92-EFC6157BA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78987" y="5257754"/>
              <a:ext cx="786199" cy="722796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7FBD33B-6600-3D4C-7BB6-335F7CE23EFA}"/>
              </a:ext>
            </a:extLst>
          </p:cNvPr>
          <p:cNvGrpSpPr/>
          <p:nvPr/>
        </p:nvGrpSpPr>
        <p:grpSpPr>
          <a:xfrm>
            <a:off x="6074483" y="2130606"/>
            <a:ext cx="1094600" cy="1094600"/>
            <a:chOff x="6162970" y="2211569"/>
            <a:chExt cx="1094600" cy="1094600"/>
          </a:xfrm>
        </p:grpSpPr>
        <p:sp>
          <p:nvSpPr>
            <p:cNvPr id="16" name="矩形: 圓角 3">
              <a:extLst>
                <a:ext uri="{FF2B5EF4-FFF2-40B4-BE49-F238E27FC236}">
                  <a16:creationId xmlns:a16="http://schemas.microsoft.com/office/drawing/2014/main" id="{F99D889E-A322-3C2D-1E50-90D90BA7E72A}"/>
                </a:ext>
              </a:extLst>
            </p:cNvPr>
            <p:cNvSpPr/>
            <p:nvPr/>
          </p:nvSpPr>
          <p:spPr>
            <a:xfrm>
              <a:off x="6162970" y="2211569"/>
              <a:ext cx="1094600" cy="1094600"/>
            </a:xfrm>
            <a:prstGeom prst="roundRect">
              <a:avLst>
                <a:gd name="adj" fmla="val 10173"/>
              </a:avLst>
            </a:prstGeom>
            <a:gradFill>
              <a:gsLst>
                <a:gs pos="100000">
                  <a:srgbClr val="15156D"/>
                </a:gs>
                <a:gs pos="15000">
                  <a:srgbClr val="0277F8"/>
                </a:gs>
              </a:gsLst>
              <a:lin ang="2700000" scaled="0"/>
            </a:gradFill>
            <a:ln>
              <a:gradFill>
                <a:gsLst>
                  <a:gs pos="0">
                    <a:srgbClr val="331AE6"/>
                  </a:gs>
                  <a:gs pos="100000">
                    <a:srgbClr val="331AE6"/>
                  </a:gs>
                </a:gsLst>
                <a:lin ang="5400000" scaled="1"/>
              </a:gradFill>
            </a:ln>
            <a:effectLst>
              <a:outerShdw blurRad="266700" dist="190500" dir="2100000" algn="l" rotWithShape="0">
                <a:srgbClr val="01014B">
                  <a:alpha val="35000"/>
                </a:srgbClr>
              </a:outerShdw>
              <a:softEdge rad="25400"/>
            </a:effectLst>
            <a:scene3d>
              <a:camera prst="orthographicFront"/>
              <a:lightRig rig="soft" dir="t">
                <a:rot lat="0" lon="0" rev="16800000"/>
              </a:lightRig>
            </a:scene3d>
            <a:sp3d extrusionH="254000" prstMaterial="dkEdge">
              <a:bevelT w="381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endParaRPr lang="zh-TW" altLang="en-US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rtl val="0"/>
              </a:endParaRPr>
            </a:p>
          </p:txBody>
        </p:sp>
        <p:pic>
          <p:nvPicPr>
            <p:cNvPr id="42" name="圖形 2">
              <a:extLst>
                <a:ext uri="{FF2B5EF4-FFF2-40B4-BE49-F238E27FC236}">
                  <a16:creationId xmlns:a16="http://schemas.microsoft.com/office/drawing/2014/main" id="{5944F89F-CF26-0D65-CCDF-554E3ACD7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955" t="5888" r="5955" b="5888"/>
            <a:stretch/>
          </p:blipFill>
          <p:spPr>
            <a:xfrm>
              <a:off x="6254559" y="2386394"/>
              <a:ext cx="912871" cy="74494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545E3549-EBF5-D99D-F7BF-652344ECFE1E}"/>
              </a:ext>
            </a:extLst>
          </p:cNvPr>
          <p:cNvGrpSpPr/>
          <p:nvPr/>
        </p:nvGrpSpPr>
        <p:grpSpPr>
          <a:xfrm>
            <a:off x="1892592" y="3644577"/>
            <a:ext cx="4227685" cy="1225551"/>
            <a:chOff x="1897102" y="2139380"/>
            <a:chExt cx="4227685" cy="1225551"/>
          </a:xfrm>
        </p:grpSpPr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D36BE946-F35A-B55F-57DA-EC6A89E42622}"/>
                </a:ext>
              </a:extLst>
            </p:cNvPr>
            <p:cNvSpPr txBox="1"/>
            <p:nvPr/>
          </p:nvSpPr>
          <p:spPr>
            <a:xfrm>
              <a:off x="1898227" y="2139380"/>
              <a:ext cx="422656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雙 </a:t>
              </a: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M.2 </a:t>
              </a:r>
              <a:r>
                <a:rPr lang="en-US" altLang="zh-TW" sz="2200" b="1" err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SSD 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擴充埠</a:t>
              </a: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B3C5D8EF-FEC6-21B2-25A8-67D60B45305B}"/>
                </a:ext>
              </a:extLst>
            </p:cNvPr>
            <p:cNvSpPr txBox="1"/>
            <p:nvPr/>
          </p:nvSpPr>
          <p:spPr>
            <a:xfrm>
              <a:off x="1897102" y="2533934"/>
              <a:ext cx="3578609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提供兩個 </a:t>
              </a:r>
              <a:r>
                <a:rPr lang="en-US" altLang="zh-TW" sz="1600" err="1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Gen3 x4 M.2 2280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插槽，讓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SSD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與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HDD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儲存空間達到最佳配置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65B2B90-BDEC-6D27-4136-1C3CE0D473D1}"/>
              </a:ext>
            </a:extLst>
          </p:cNvPr>
          <p:cNvGrpSpPr/>
          <p:nvPr/>
        </p:nvGrpSpPr>
        <p:grpSpPr>
          <a:xfrm>
            <a:off x="1892592" y="5212551"/>
            <a:ext cx="4227685" cy="1414128"/>
            <a:chOff x="1897102" y="2139380"/>
            <a:chExt cx="4227685" cy="1414128"/>
          </a:xfrm>
        </p:grpSpPr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82F1D283-3417-01A0-416B-9B396E4BD848}"/>
                </a:ext>
              </a:extLst>
            </p:cNvPr>
            <p:cNvSpPr txBox="1"/>
            <p:nvPr/>
          </p:nvSpPr>
          <p:spPr>
            <a:xfrm>
              <a:off x="1898227" y="2139380"/>
              <a:ext cx="422656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4377">
                <a:buClr>
                  <a:prstClr val="black"/>
                </a:buClr>
                <a:buSzPts val="935"/>
                <a:defRPr/>
              </a:pPr>
              <a:r>
                <a:rPr lang="zh-TW" altLang="en-US" sz="2000" b="1">
                  <a:solidFill>
                    <a:schemeClr val="bg1"/>
                  </a:solidFill>
                  <a:latin typeface="Arial"/>
                  <a:ea typeface="微軟正黑體"/>
                  <a:cs typeface="+mn-ea"/>
                  <a:sym typeface="Arial" panose="020B0604020202020204" pitchFamily="34" charset="0"/>
                </a:rPr>
                <a:t>最高達 </a:t>
              </a:r>
              <a:r>
                <a:rPr lang="en-US" altLang="zh-TW" sz="2000" b="1">
                  <a:solidFill>
                    <a:schemeClr val="bg1"/>
                  </a:solidFill>
                  <a:latin typeface="Arial"/>
                  <a:ea typeface="微軟正黑體"/>
                  <a:cs typeface="+mn-ea"/>
                  <a:sym typeface="Arial" panose="020B0604020202020204" pitchFamily="34" charset="0"/>
                </a:rPr>
                <a:t>128 GB </a:t>
              </a:r>
              <a:r>
                <a:rPr lang="en-US" altLang="zh-TW" sz="2000" b="1" err="1">
                  <a:solidFill>
                    <a:schemeClr val="bg1"/>
                  </a:solidFill>
                  <a:latin typeface="Arial"/>
                  <a:ea typeface="微軟正黑體"/>
                  <a:cs typeface="+mn-ea"/>
                  <a:sym typeface="Arial" panose="020B0604020202020204" pitchFamily="34" charset="0"/>
                </a:rPr>
                <a:t>記憶體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0029D986-F304-09DF-1647-2D358C8B2A77}"/>
                </a:ext>
              </a:extLst>
            </p:cNvPr>
            <p:cNvSpPr txBox="1"/>
            <p:nvPr/>
          </p:nvSpPr>
          <p:spPr>
            <a:xfrm>
              <a:off x="1897102" y="2533934"/>
              <a:ext cx="3755228" cy="10195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30000"/>
                </a:lnSpc>
                <a:spcBef>
                  <a:spcPts val="800"/>
                </a:spcBef>
                <a:buClr>
                  <a:srgbClr val="F4D088"/>
                </a:buClr>
                <a:buSzPct val="100000"/>
                <a:defRPr/>
              </a:pPr>
              <a:r>
                <a:rPr lang="en-US" altLang="zh-TW" sz="1600" err="1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預裝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8 GB Non-ECC 記憶體，4 x DDR4 UDIMM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插槽可依需求擴充，亦可支援高可靠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ECC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記憶體</a:t>
              </a:r>
              <a:endParaRPr lang="en-US" altLang="zh-TW" sz="160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FD42F570-EA99-ECF9-D663-5A785E7E8475}"/>
              </a:ext>
            </a:extLst>
          </p:cNvPr>
          <p:cNvGrpSpPr/>
          <p:nvPr/>
        </p:nvGrpSpPr>
        <p:grpSpPr>
          <a:xfrm>
            <a:off x="7386425" y="2096926"/>
            <a:ext cx="4805575" cy="954387"/>
            <a:chOff x="1897102" y="2139380"/>
            <a:chExt cx="4805575" cy="954387"/>
          </a:xfrm>
        </p:grpSpPr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EAB6BA61-CE70-7449-19A2-3C85FA6D97FB}"/>
                </a:ext>
              </a:extLst>
            </p:cNvPr>
            <p:cNvSpPr txBox="1"/>
            <p:nvPr/>
          </p:nvSpPr>
          <p:spPr>
            <a:xfrm>
              <a:off x="1898227" y="2139380"/>
              <a:ext cx="480445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zh-TW" sz="2200" b="1" kern="1200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1 x 10GBASE-T &amp; 2 x 2.5GbE</a:t>
              </a: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85484687-245D-2628-2FC4-CCE3BE9DA9BB}"/>
                </a:ext>
              </a:extLst>
            </p:cNvPr>
            <p:cNvSpPr txBox="1"/>
            <p:nvPr/>
          </p:nvSpPr>
          <p:spPr>
            <a:xfrm>
              <a:off x="1897102" y="2533934"/>
              <a:ext cx="3578609" cy="5598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提供充足的 </a:t>
              </a:r>
              <a:r>
                <a:rPr lang="en-US" altLang="zh-TW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10GbE / 2.5 </a:t>
              </a:r>
              <a:r>
                <a:rPr lang="en-US" altLang="zh-TW" sz="1400" err="1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GbE</a:t>
              </a:r>
              <a:r>
                <a:rPr lang="en-US" altLang="zh-TW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r>
                <a:rPr lang="zh-TW" altLang="en-US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網路頻寬，暢享流暢的資料傳輸體驗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6D219E2E-00A1-D4A7-A9A6-0F2281BD26FA}"/>
              </a:ext>
            </a:extLst>
          </p:cNvPr>
          <p:cNvGrpSpPr/>
          <p:nvPr/>
        </p:nvGrpSpPr>
        <p:grpSpPr>
          <a:xfrm>
            <a:off x="7381915" y="3667439"/>
            <a:ext cx="4227685" cy="1225551"/>
            <a:chOff x="1897102" y="2139380"/>
            <a:chExt cx="4227685" cy="1225551"/>
          </a:xfrm>
        </p:grpSpPr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95544A46-CE40-83CD-F36E-55CD341699A1}"/>
                </a:ext>
              </a:extLst>
            </p:cNvPr>
            <p:cNvSpPr txBox="1"/>
            <p:nvPr/>
          </p:nvSpPr>
          <p:spPr>
            <a:xfrm>
              <a:off x="1898227" y="2139380"/>
              <a:ext cx="422656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雙 </a:t>
              </a:r>
              <a:r>
                <a:rPr lang="nl-NL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PCIe Gen3 x4 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擴充槽</a:t>
              </a: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69C5B8A6-283E-FC90-9EF7-8248F41D814E}"/>
                </a:ext>
              </a:extLst>
            </p:cNvPr>
            <p:cNvSpPr txBox="1"/>
            <p:nvPr/>
          </p:nvSpPr>
          <p:spPr>
            <a:xfrm>
              <a:off x="1897102" y="2533934"/>
              <a:ext cx="3578609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豐富的 </a:t>
              </a:r>
              <a:r>
                <a:rPr lang="en-US" altLang="zh-TW" sz="1400" err="1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lang="en-US" altLang="zh-TW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zh-TW" altLang="en-US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擴充槽．提供多樣化的擴充，包含 </a:t>
              </a:r>
              <a:r>
                <a:rPr lang="en-US" altLang="zh-TW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10G/25GbE </a:t>
              </a:r>
              <a:r>
                <a:rPr lang="zh-TW" altLang="en-US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網路卡、</a:t>
              </a:r>
              <a:r>
                <a:rPr lang="en-US" altLang="zh-TW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QM2 M.2 SSD</a:t>
              </a:r>
              <a:r>
                <a:rPr lang="zh-TW" altLang="en-US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、</a:t>
              </a:r>
              <a:r>
                <a:rPr lang="en-US" altLang="zh-TW" sz="1400" err="1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Fibre</a:t>
              </a:r>
              <a:r>
                <a:rPr lang="en-US" altLang="zh-TW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channel (FC) </a:t>
              </a:r>
              <a:r>
                <a:rPr lang="zh-TW" altLang="en-US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等擴充卡</a:t>
              </a: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AFF63362-CFD2-FD79-DC77-181698943016}"/>
              </a:ext>
            </a:extLst>
          </p:cNvPr>
          <p:cNvGrpSpPr/>
          <p:nvPr/>
        </p:nvGrpSpPr>
        <p:grpSpPr>
          <a:xfrm>
            <a:off x="7381915" y="5235413"/>
            <a:ext cx="4227685" cy="974200"/>
            <a:chOff x="1897102" y="2139380"/>
            <a:chExt cx="4227685" cy="974200"/>
          </a:xfrm>
        </p:grpSpPr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73FDDF97-5AD0-5DCB-E349-039F94CF3F83}"/>
                </a:ext>
              </a:extLst>
            </p:cNvPr>
            <p:cNvSpPr txBox="1"/>
            <p:nvPr/>
          </p:nvSpPr>
          <p:spPr>
            <a:xfrm>
              <a:off x="1898227" y="2139380"/>
              <a:ext cx="422656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indent="0">
                <a:buClr>
                  <a:srgbClr val="F4D088"/>
                </a:buClr>
                <a:buSzPct val="100000"/>
                <a:buNone/>
              </a:pP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HDD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</a:t>
              </a: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+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</a:t>
              </a: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SSD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混和式儲存</a:t>
              </a:r>
              <a:endParaRPr lang="en-US" altLang="zh-CN" sz="2200" b="1">
                <a:solidFill>
                  <a:srgbClr val="E6E6E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0A362F23-F8EB-4C0B-B683-C5ACF7EED3E7}"/>
                </a:ext>
              </a:extLst>
            </p:cNvPr>
            <p:cNvSpPr txBox="1"/>
            <p:nvPr/>
          </p:nvSpPr>
          <p:spPr>
            <a:xfrm>
              <a:off x="1897102" y="2533934"/>
              <a:ext cx="3755228" cy="5796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en-US" altLang="zh-TW" sz="14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6 x 3.5”/2.5” SATA HDD + 2 x 2.5” SATA SSD</a:t>
              </a:r>
              <a:r>
                <a:rPr lang="zh-TW" altLang="en-US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效能與性價比兼具的新混合型態 </a:t>
              </a:r>
              <a:r>
                <a:rPr lang="en-US" altLang="zh-TW" sz="14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NAS</a:t>
              </a:r>
              <a:endParaRPr lang="en-US" altLang="zh-TW" sz="1400" kern="120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493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0A34D1C3-F678-1FBF-969E-6B71F6C5D372}"/>
              </a:ext>
            </a:extLst>
          </p:cNvPr>
          <p:cNvSpPr/>
          <p:nvPr/>
        </p:nvSpPr>
        <p:spPr>
          <a:xfrm rot="10800000">
            <a:off x="360507" y="1824724"/>
            <a:ext cx="11442784" cy="5130056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/>
              </a:gs>
              <a:gs pos="75200">
                <a:schemeClr val="bg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232" y="1889037"/>
            <a:ext cx="6979426" cy="2799346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A4AB8264-0ECE-4E33-B1F0-20877FF3A05F}"/>
              </a:ext>
            </a:extLst>
          </p:cNvPr>
          <p:cNvGrpSpPr/>
          <p:nvPr/>
        </p:nvGrpSpPr>
        <p:grpSpPr>
          <a:xfrm>
            <a:off x="6166815" y="4701927"/>
            <a:ext cx="5476875" cy="2088839"/>
            <a:chOff x="619126" y="4769160"/>
            <a:chExt cx="5476875" cy="2088839"/>
          </a:xfrm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87FF70-270D-4D58-97B2-DC54ADFF8DD2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rgbClr val="4F83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CA7A0A2-422D-4F77-981B-1614DD014C9B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rgbClr val="4F83B2"/>
              </a:solidFill>
            </a:ln>
            <a:effectLst>
              <a:outerShdw blurRad="431800" dist="368300" dir="5760000" sx="106000" sy="106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5FE53FB-12F2-4319-9CA7-E15AD1994A2A}"/>
              </a:ext>
            </a:extLst>
          </p:cNvPr>
          <p:cNvGrpSpPr/>
          <p:nvPr/>
        </p:nvGrpSpPr>
        <p:grpSpPr>
          <a:xfrm>
            <a:off x="520049" y="4695285"/>
            <a:ext cx="5476875" cy="2088839"/>
            <a:chOff x="619126" y="4769160"/>
            <a:chExt cx="5476875" cy="2088839"/>
          </a:xfrm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2C3C1CE-3B67-4AD6-8D1C-02241FA28589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rgbClr val="4F83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2099C7-A7DB-4EAB-B890-0954EDDF8A8A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rgbClr val="4F83B2"/>
              </a:solidFill>
            </a:ln>
            <a:effectLst>
              <a:outerShdw blurRad="431800" dist="368300" dir="5760000" sx="106000" sy="106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5000"/>
              </a:lnSpc>
            </a:pPr>
            <a:r>
              <a:rPr lang="ja-JP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個人及團隊協作都好用的</a:t>
            </a:r>
            <a:r>
              <a:rPr lang="en-US" altLang="ja-JP" sz="3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</a:t>
            </a:r>
            <a:r>
              <a:rPr lang="en-US" altLang="ja-JP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Qsync</a:t>
            </a:r>
            <a:r>
              <a:rPr lang="en-US" altLang="ja-JP" sz="3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5.0</a:t>
            </a:r>
            <a:r>
              <a:rPr lang="ja-JP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，</a:t>
            </a:r>
            <a:r>
              <a:rPr lang="zh-TW" altLang="en-US" sz="3600" b="1" dirty="0">
                <a:latin typeface="微軟正黑體" panose="020B0604030504040204" pitchFamily="34" charset="-120"/>
              </a:rPr>
              <a:t>適用於</a:t>
            </a:r>
            <a:br>
              <a:rPr lang="en-US" altLang="zh-TW" sz="3600" b="1" dirty="0">
                <a:latin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</a:rPr>
              <a:t>桌機、筆電與行動裝置等</a:t>
            </a:r>
            <a:r>
              <a:rPr lang="ja-JP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跨裝置檔案同步工具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3284006" y="5033275"/>
            <a:ext cx="2674459" cy="12721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40">
              <a:lnSpc>
                <a:spcPts val="2300"/>
              </a:lnSpc>
            </a:pPr>
            <a:r>
              <a:rPr lang="zh-TW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當有筆電與手機等不同裝置，</a:t>
            </a:r>
            <a:r>
              <a:rPr lang="en-US" altLang="zh-TW" sz="1400" b="1" err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只要在單一裝置上修改檔案，變更的檔案會自動同步到其他裝置中</a:t>
            </a:r>
            <a:r>
              <a:rPr lang="en-US" altLang="zh-TW" sz="14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 。</a:t>
            </a:r>
            <a:endParaRPr lang="en-US" altLang="zh-TW" sz="1400" b="1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9039941" y="4925634"/>
            <a:ext cx="2456121" cy="9387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40">
              <a:lnSpc>
                <a:spcPts val="2300"/>
              </a:lnSpc>
            </a:pPr>
            <a:r>
              <a:rPr lang="ja-JP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團隊成員協作溝通時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，</a:t>
            </a:r>
            <a:r>
              <a:rPr lang="en-US" altLang="zh-TW" sz="1200" b="1" err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檔案可自動推送到所有成員的綁定裝置上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，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讓工作流程更快速，協作更順暢</a:t>
            </a: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。</a:t>
            </a:r>
            <a:endParaRPr lang="en-US" altLang="zh-TW" sz="1200" b="1">
              <a:solidFill>
                <a:schemeClr val="bg1"/>
              </a:solidFill>
              <a:latin typeface="Microsoft JhengHei"/>
              <a:ea typeface="微軟正黑體"/>
              <a:cs typeface="+mn-ea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933D5ABB-7766-4C57-A2B4-2076CAA9B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663" y="4993343"/>
            <a:ext cx="2503968" cy="162838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60049" y="4779407"/>
            <a:ext cx="2139033" cy="1944039"/>
          </a:xfrm>
          <a:prstGeom prst="rect">
            <a:avLst/>
          </a:prstGeom>
        </p:spPr>
      </p:pic>
      <p:pic>
        <p:nvPicPr>
          <p:cNvPr id="1026" name="Picture 2" descr="https://www.qnap.com/assets/img/software/qsync/qsync-client.png?v=594da83b52be4ab9460642a031c38cba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74" y="2457320"/>
            <a:ext cx="533305" cy="53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qnap.com/assets/img/software/qsync/Qsync-Pro.png?v=594da83b52be4ab9460642a031c38cb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91" y="1968185"/>
            <a:ext cx="373309" cy="37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qnap.com/assets/img/software/qsync/Qsync-Pro.png?v=594da83b52be4ab9460642a031c38cb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24" y="3422260"/>
            <a:ext cx="373309" cy="37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07462" y="2608356"/>
            <a:ext cx="3650145" cy="1345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err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sz="1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讓您方便地在 </a:t>
            </a:r>
            <a:r>
              <a:rPr lang="en-US" altLang="zh-TW" sz="1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 sz="1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及綁定裝置間進行檔案同步，適用於桌機、筆電與行動裝置。您可在所有裝置上存取最新資料，並輕鬆分享給工作團隊或家庭成員。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1843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 hidden="1">
            <a:extLst>
              <a:ext uri="{FF2B5EF4-FFF2-40B4-BE49-F238E27FC236}">
                <a16:creationId xmlns:a16="http://schemas.microsoft.com/office/drawing/2014/main" id="{5ED18366-7987-8C31-0406-198A0DD5DD56}"/>
              </a:ext>
            </a:extLst>
          </p:cNvPr>
          <p:cNvSpPr txBox="1">
            <a:spLocks/>
          </p:cNvSpPr>
          <p:nvPr/>
        </p:nvSpPr>
        <p:spPr>
          <a:xfrm>
            <a:off x="332142" y="186345"/>
            <a:ext cx="11363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用 </a:t>
            </a:r>
            <a:r>
              <a:rPr lang="en-US" altLang="zh-TW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Windows </a:t>
            </a:r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網路磁碟機快速搜尋</a:t>
            </a:r>
            <a:r>
              <a:rPr lang="en-US" altLang="zh-TW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NAS </a:t>
            </a:r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內的檔案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3D5C9B-1EA6-0410-2C09-48BAACE9BA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5579" y="61975"/>
            <a:ext cx="11347560" cy="1292225"/>
          </a:xfrm>
        </p:spPr>
        <p:txBody>
          <a:bodyPr>
            <a:noAutofit/>
          </a:bodyPr>
          <a:lstStyle/>
          <a:p>
            <a:r>
              <a:rPr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DA</a:t>
            </a:r>
            <a:r>
              <a:rPr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</a:t>
            </a:r>
            <a:r>
              <a:rPr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</a:t>
            </a:r>
            <a:r>
              <a:rPr lang="zh-TW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ri</a:t>
            </a:r>
            <a:r>
              <a:rPr lang="en-US" altLang="zh-TW" sz="4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ve</a:t>
            </a:r>
            <a:r>
              <a:rPr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</a:t>
            </a:r>
            <a:r>
              <a:rPr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An</a:t>
            </a:r>
            <a:r>
              <a:rPr lang="zh-TW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</a:t>
            </a:r>
            <a:r>
              <a:rPr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</a:t>
            </a:r>
            <a:r>
              <a:rPr lang="zh-TW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y</a:t>
            </a:r>
            <a:r>
              <a:rPr lang="en-US" altLang="zh-TW" sz="4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zer</a:t>
            </a:r>
            <a:r>
              <a:rPr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磁碟故障預測</a:t>
            </a:r>
            <a:endParaRPr lang="zh-TW" altLang="en-US" sz="4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70;p15"/>
          <p:cNvSpPr txBox="1">
            <a:spLocks/>
          </p:cNvSpPr>
          <p:nvPr/>
        </p:nvSpPr>
        <p:spPr>
          <a:xfrm>
            <a:off x="1062083" y="1893565"/>
            <a:ext cx="6397781" cy="38319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40"/>
              </a:lnSpc>
              <a:spcBef>
                <a:spcPts val="1600"/>
              </a:spcBef>
              <a:buClr>
                <a:srgbClr val="F66616"/>
              </a:buClr>
              <a:buSzPct val="70000"/>
              <a:buNone/>
            </a:pPr>
            <a:endParaRPr lang="zh-TW" altLang="en-US" sz="240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13" name="矩形: 圓角 3">
            <a:extLst>
              <a:ext uri="{FF2B5EF4-FFF2-40B4-BE49-F238E27FC236}">
                <a16:creationId xmlns:a16="http://schemas.microsoft.com/office/drawing/2014/main" id="{3D444808-1973-3B71-FEAC-B6010CE634BA}"/>
              </a:ext>
            </a:extLst>
          </p:cNvPr>
          <p:cNvSpPr/>
          <p:nvPr/>
        </p:nvSpPr>
        <p:spPr>
          <a:xfrm>
            <a:off x="3282375" y="1771668"/>
            <a:ext cx="3372677" cy="33146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圖片 4" descr="一張含有 桌 的圖片&#10;&#10;自動產生的描述">
            <a:extLst>
              <a:ext uri="{FF2B5EF4-FFF2-40B4-BE49-F238E27FC236}">
                <a16:creationId xmlns:a16="http://schemas.microsoft.com/office/drawing/2014/main" id="{032AEC16-30BA-A874-5F0B-A4381BCA8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071" y="3294547"/>
            <a:ext cx="7378929" cy="356345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9D3ADB7-85F7-D0EA-D141-B70412DD9FAC}"/>
              </a:ext>
            </a:extLst>
          </p:cNvPr>
          <p:cNvSpPr txBox="1"/>
          <p:nvPr/>
        </p:nvSpPr>
        <p:spPr>
          <a:xfrm>
            <a:off x="735579" y="1874055"/>
            <a:ext cx="2826771" cy="1033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zh-TW" altLang="en-US" sz="2400" b="1">
                <a:solidFill>
                  <a:srgbClr val="E9C2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磁碟的建康分析與故障預測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3B8A881-8CB4-9E91-E737-4CEE820EE803}"/>
              </a:ext>
            </a:extLst>
          </p:cNvPr>
          <p:cNvSpPr txBox="1"/>
          <p:nvPr/>
        </p:nvSpPr>
        <p:spPr>
          <a:xfrm>
            <a:off x="6387028" y="1874056"/>
            <a:ext cx="6586255" cy="9643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800"/>
              </a:spcBef>
            </a:pPr>
            <a:r>
              <a:rPr lang="zh-TW" altLang="en-US" sz="2400" b="1">
                <a:solidFill>
                  <a:srgbClr val="E9C2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每台</a:t>
            </a:r>
            <a:r>
              <a:rPr lang="en-US" altLang="zh-TW" sz="2400" b="1">
                <a:solidFill>
                  <a:srgbClr val="E9C2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2400" b="1">
                <a:solidFill>
                  <a:srgbClr val="E9C2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可免費進行 </a:t>
            </a:r>
            <a:r>
              <a:rPr lang="en-US" altLang="zh-TW" sz="2400" b="1">
                <a:solidFill>
                  <a:srgbClr val="E9C2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1 </a:t>
            </a:r>
            <a:r>
              <a:rPr lang="zh-TW" altLang="en-US" sz="2400" b="1">
                <a:solidFill>
                  <a:srgbClr val="E9C2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個磁碟預測</a:t>
            </a:r>
          </a:p>
          <a:p>
            <a:pPr>
              <a:spcBef>
                <a:spcPts val="800"/>
              </a:spcBef>
            </a:pPr>
            <a:r>
              <a:rPr lang="zh-TW" altLang="en-US" sz="2400" b="1">
                <a:solidFill>
                  <a:srgbClr val="E9C2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可付費訂閱額外的磁碟加強防護力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3436781-D000-3B23-7E3F-7AE2DABF6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809" y="1651719"/>
            <a:ext cx="1434094" cy="1434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21F0692F-4738-6851-BD99-1B7063CE6958}"/>
              </a:ext>
            </a:extLst>
          </p:cNvPr>
          <p:cNvSpPr txBox="1"/>
          <p:nvPr/>
        </p:nvSpPr>
        <p:spPr>
          <a:xfrm>
            <a:off x="735579" y="2881828"/>
            <a:ext cx="3013461" cy="245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 Drive Analyzer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整合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ULINK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雲端人工智慧學習推論技術，可在磁碟故障前通知您，協助您預防因無預警的磁碟損壞所造成的資料遺失或停機損失。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46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92225"/>
          </a:xfrm>
        </p:spPr>
        <p:txBody>
          <a:bodyPr anchor="ctr">
            <a:noAutofit/>
          </a:bodyPr>
          <a:lstStyle/>
          <a:p>
            <a:pPr algn="ctr"/>
            <a:r>
              <a:rPr kumimoji="1"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虛擬機工作站與容器工作站創建應用儲存一體機</a:t>
            </a:r>
            <a:endParaRPr lang="zh-TW" altLang="en-US" sz="4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685017" y="3070314"/>
            <a:ext cx="5143219" cy="7618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40">
              <a:lnSpc>
                <a:spcPts val="2800"/>
              </a:lnSpc>
              <a:buClr>
                <a:prstClr val="white"/>
              </a:buClr>
            </a:pP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Virtualization Station 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允許您在 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Turbo NAS 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上建立虛擬機器來安裝 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Windows</a:t>
            </a:r>
            <a:r>
              <a:rPr lang="en-US" altLang="zh-TW" sz="1400" b="1" baseline="30000">
                <a:solidFill>
                  <a:schemeClr val="bg1"/>
                </a:solidFill>
                <a:ea typeface="微軟正黑體"/>
                <a:sym typeface="+mn-lt"/>
              </a:rPr>
              <a:t>®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、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Linux</a:t>
            </a:r>
            <a:r>
              <a:rPr lang="en-US" altLang="zh-TW" sz="1400" b="1" baseline="30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® 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等作業系統。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6399775" y="3074862"/>
            <a:ext cx="5247872" cy="944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40">
              <a:lnSpc>
                <a:spcPts val="2251"/>
              </a:lnSpc>
              <a:buClr>
                <a:prstClr val="white"/>
              </a:buClr>
            </a:pP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支援 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LXD 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與 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Docker</a:t>
            </a:r>
            <a:r>
              <a:rPr lang="en-US" altLang="zh-TW" sz="1400" b="1" baseline="30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®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 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兩項輕量級虛擬技術。您可在 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QNAP NAS 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上執行完整的 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Linux</a:t>
            </a:r>
            <a:r>
              <a:rPr lang="en-US" altLang="zh-TW" sz="1400" b="1" baseline="30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®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 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虛擬機，並由 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Docker</a:t>
            </a:r>
            <a:r>
              <a:rPr lang="en-US" altLang="zh-TW" sz="1400" b="1" baseline="30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®</a:t>
            </a:r>
            <a:r>
              <a:rPr lang="en-US" altLang="zh-TW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 Hub </a:t>
            </a:r>
            <a:r>
              <a:rPr lang="zh-TW" altLang="en-US" sz="1400" b="1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線上市集下載來自全球各地數以千計的應用程式。</a:t>
            </a: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990811" y="4538119"/>
            <a:ext cx="4010215" cy="937391"/>
            <a:chOff x="1360608" y="1631084"/>
            <a:chExt cx="3007661" cy="703043"/>
          </a:xfrm>
          <a:effectLst>
            <a:outerShdw blurRad="431800" dist="177800" dir="5760000" sx="106000" sy="106000" algn="tl" rotWithShape="0">
              <a:prstClr val="black">
                <a:alpha val="34000"/>
              </a:prstClr>
            </a:outerShdw>
          </a:effectLst>
        </p:grpSpPr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zh-TW" altLang="en-US" sz="2489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橢圓 5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zh-TW" altLang="en-US" sz="2489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橢圓 5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zh-TW" altLang="en-US" sz="2489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zh-TW" altLang="en-US" sz="2489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4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4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4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4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142536B5-24ED-48EC-BB8D-E51B0FCF1710}"/>
              </a:ext>
            </a:extLst>
          </p:cNvPr>
          <p:cNvSpPr/>
          <p:nvPr/>
        </p:nvSpPr>
        <p:spPr>
          <a:xfrm>
            <a:off x="6460681" y="4245180"/>
            <a:ext cx="1211699" cy="1286257"/>
          </a:xfrm>
          <a:prstGeom prst="rect">
            <a:avLst/>
          </a:prstGeom>
          <a:solidFill>
            <a:srgbClr val="E0E9F4"/>
          </a:solidFill>
          <a:ln>
            <a:noFill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TW" altLang="en-US" sz="2489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339241D-0911-4579-99CD-426C44EC077C}"/>
              </a:ext>
            </a:extLst>
          </p:cNvPr>
          <p:cNvSpPr/>
          <p:nvPr/>
        </p:nvSpPr>
        <p:spPr>
          <a:xfrm>
            <a:off x="7749358" y="4245180"/>
            <a:ext cx="3731903" cy="1286257"/>
          </a:xfrm>
          <a:prstGeom prst="rect">
            <a:avLst/>
          </a:prstGeom>
          <a:noFill/>
          <a:ln>
            <a:solidFill>
              <a:srgbClr val="E0E9F4"/>
            </a:solidFill>
            <a:prstDash val="sysDash"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TW" altLang="en-US" sz="2489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56EF6652-E79E-4D4C-8FAF-45EB7644F595}"/>
              </a:ext>
            </a:extLst>
          </p:cNvPr>
          <p:cNvSpPr txBox="1"/>
          <p:nvPr/>
        </p:nvSpPr>
        <p:spPr>
          <a:xfrm>
            <a:off x="7771981" y="4280039"/>
            <a:ext cx="1255739" cy="307777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219140"/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Container</a:t>
            </a:r>
            <a:endParaRPr lang="zh-TW" altLang="en-US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5A70353-3146-47D3-973F-674C4FD5EF18}"/>
              </a:ext>
            </a:extLst>
          </p:cNvPr>
          <p:cNvSpPr/>
          <p:nvPr/>
        </p:nvSpPr>
        <p:spPr>
          <a:xfrm>
            <a:off x="7837416" y="4636213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altLang="zh-TW" sz="1267" b="1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4B490B6E-08C7-4305-8F82-AB1986CF3DB7}"/>
              </a:ext>
            </a:extLst>
          </p:cNvPr>
          <p:cNvSpPr/>
          <p:nvPr/>
        </p:nvSpPr>
        <p:spPr>
          <a:xfrm>
            <a:off x="9049188" y="4636213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altLang="zh-TW" sz="1267" b="1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85574E7-1A2C-424E-BD63-0D6C724AB380}"/>
              </a:ext>
            </a:extLst>
          </p:cNvPr>
          <p:cNvSpPr/>
          <p:nvPr/>
        </p:nvSpPr>
        <p:spPr>
          <a:xfrm>
            <a:off x="10246052" y="4636213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altLang="zh-TW" sz="1267" b="1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7E113304-1BBA-437D-8BDD-707F68FF96EB}"/>
              </a:ext>
            </a:extLst>
          </p:cNvPr>
          <p:cNvSpPr/>
          <p:nvPr/>
        </p:nvSpPr>
        <p:spPr>
          <a:xfrm>
            <a:off x="7837416" y="5055029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altLang="zh-TW" sz="1267" b="1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ABC5854-1093-4556-A4C8-CCA0449F43D2}"/>
              </a:ext>
            </a:extLst>
          </p:cNvPr>
          <p:cNvSpPr/>
          <p:nvPr/>
        </p:nvSpPr>
        <p:spPr>
          <a:xfrm>
            <a:off x="9049188" y="5055029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altLang="zh-TW" sz="1267" b="1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6F5C093-51BD-47A6-9925-7814001F51A3}"/>
              </a:ext>
            </a:extLst>
          </p:cNvPr>
          <p:cNvSpPr/>
          <p:nvPr/>
        </p:nvSpPr>
        <p:spPr>
          <a:xfrm>
            <a:off x="10246052" y="5055029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altLang="zh-TW" sz="1267" b="1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F6EB1856-14AA-4F30-9B3A-852049FC0E43}"/>
              </a:ext>
            </a:extLst>
          </p:cNvPr>
          <p:cNvSpPr txBox="1"/>
          <p:nvPr/>
        </p:nvSpPr>
        <p:spPr>
          <a:xfrm>
            <a:off x="6460682" y="4327310"/>
            <a:ext cx="1211700" cy="523220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1219140"/>
            <a:r>
              <a:rPr lang="en-US" altLang="zh-TW" sz="1400" b="1">
                <a:solidFill>
                  <a:srgbClr val="323231"/>
                </a:solidFill>
                <a:cs typeface="+mn-ea"/>
                <a:sym typeface="+mn-lt"/>
              </a:rPr>
              <a:t>Container Station</a:t>
            </a:r>
            <a:endParaRPr lang="zh-TW" altLang="en-US" sz="1400" b="1">
              <a:solidFill>
                <a:srgbClr val="323231"/>
              </a:solidFill>
              <a:cs typeface="+mn-ea"/>
              <a:sym typeface="+mn-lt"/>
            </a:endParaRPr>
          </a:p>
        </p:txBody>
      </p:sp>
      <p:pic>
        <p:nvPicPr>
          <p:cNvPr id="64" name="圖形 35">
            <a:extLst>
              <a:ext uri="{FF2B5EF4-FFF2-40B4-BE49-F238E27FC236}">
                <a16:creationId xmlns:a16="http://schemas.microsoft.com/office/drawing/2014/main" id="{A3AB64E3-D3CE-4658-9FE0-23C1980621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79623" y="4942218"/>
            <a:ext cx="497927" cy="4385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5" name="圖片 64" descr="一張含有 標誌, 時鐘 的圖片&#10;&#10;自動產生的描述">
            <a:extLst>
              <a:ext uri="{FF2B5EF4-FFF2-40B4-BE49-F238E27FC236}">
                <a16:creationId xmlns:a16="http://schemas.microsoft.com/office/drawing/2014/main" id="{B8C51635-4ED5-412E-AAAB-6B2654F897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549" y="5009300"/>
            <a:ext cx="529248" cy="371419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501ECC3E-3003-41FC-AA0F-8C941BD4BE71}"/>
              </a:ext>
            </a:extLst>
          </p:cNvPr>
          <p:cNvSpPr/>
          <p:nvPr/>
        </p:nvSpPr>
        <p:spPr>
          <a:xfrm>
            <a:off x="6460681" y="5666276"/>
            <a:ext cx="5020579" cy="340499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altLang="zh-TW" sz="1333" b="1">
                <a:solidFill>
                  <a:srgbClr val="323231"/>
                </a:solidFill>
                <a:cs typeface="+mn-ea"/>
                <a:sym typeface="+mn-lt"/>
              </a:rPr>
              <a:t>Host OS</a:t>
            </a:r>
            <a:endParaRPr lang="zh-TW" altLang="en-US" sz="1333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44D6F11-E2B8-49DC-9CCF-0E066D0566EE}"/>
              </a:ext>
            </a:extLst>
          </p:cNvPr>
          <p:cNvSpPr/>
          <p:nvPr/>
        </p:nvSpPr>
        <p:spPr>
          <a:xfrm>
            <a:off x="6460681" y="6093219"/>
            <a:ext cx="5020579" cy="403660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altLang="zh-TW" sz="1333" b="1">
                <a:solidFill>
                  <a:srgbClr val="323231"/>
                </a:solidFill>
                <a:cs typeface="+mn-ea"/>
                <a:sym typeface="+mn-lt"/>
              </a:rPr>
              <a:t>Hardware</a:t>
            </a:r>
            <a:endParaRPr lang="zh-TW" altLang="en-US" sz="1333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68" name="矩形: 圓角 36">
            <a:extLst>
              <a:ext uri="{FF2B5EF4-FFF2-40B4-BE49-F238E27FC236}">
                <a16:creationId xmlns:a16="http://schemas.microsoft.com/office/drawing/2014/main" id="{5F71BC36-DD43-2761-6AC7-0118594BCE93}"/>
              </a:ext>
            </a:extLst>
          </p:cNvPr>
          <p:cNvSpPr/>
          <p:nvPr/>
        </p:nvSpPr>
        <p:spPr>
          <a:xfrm>
            <a:off x="569975" y="1690062"/>
            <a:ext cx="5173595" cy="108815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87" y="1645064"/>
            <a:ext cx="1200000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2058254" y="1962422"/>
            <a:ext cx="2444900" cy="5436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 defTabSz="1219140" fontAlgn="base"/>
            <a:r>
              <a:rPr lang="zh-TW" altLang="en-US" sz="2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虛擬機工作站</a:t>
            </a:r>
            <a:endParaRPr lang="en-US" altLang="zh-TW" sz="2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71" name="矩形: 圓角 40">
            <a:extLst>
              <a:ext uri="{FF2B5EF4-FFF2-40B4-BE49-F238E27FC236}">
                <a16:creationId xmlns:a16="http://schemas.microsoft.com/office/drawing/2014/main" id="{2E7DBC0F-041E-A473-A096-B51CB649D390}"/>
              </a:ext>
            </a:extLst>
          </p:cNvPr>
          <p:cNvSpPr/>
          <p:nvPr/>
        </p:nvSpPr>
        <p:spPr>
          <a:xfrm>
            <a:off x="6402199" y="1691057"/>
            <a:ext cx="5182060" cy="108815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8128028" y="1962423"/>
            <a:ext cx="2068194" cy="5436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 defTabSz="1219140" fontAlgn="base"/>
            <a:r>
              <a:rPr lang="zh-TW" altLang="en-US" sz="2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容器工作站</a:t>
            </a:r>
            <a:endParaRPr lang="en-US" altLang="zh-TW" sz="2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624" y="1632745"/>
            <a:ext cx="1198123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961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245140A-209A-F2EE-870A-B68F28546E02}"/>
              </a:ext>
            </a:extLst>
          </p:cNvPr>
          <p:cNvSpPr/>
          <p:nvPr/>
        </p:nvSpPr>
        <p:spPr>
          <a:xfrm>
            <a:off x="-555036" y="1812050"/>
            <a:ext cx="3030072" cy="2977953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5868" y="0"/>
            <a:ext cx="11218862" cy="1292225"/>
          </a:xfrm>
        </p:spPr>
        <p:txBody>
          <a:bodyPr anchor="ctr">
            <a:noAutofit/>
          </a:bodyPr>
          <a:lstStyle/>
          <a:p>
            <a:r>
              <a:rPr kumimoji="1" 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全方位 NAS 資安防護</a:t>
            </a:r>
            <a:endParaRPr lang="zh-TW" sz="4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D5A0F03-8929-DBEC-FE4E-278EF26EE248}"/>
              </a:ext>
            </a:extLst>
          </p:cNvPr>
          <p:cNvSpPr txBox="1"/>
          <p:nvPr/>
        </p:nvSpPr>
        <p:spPr>
          <a:xfrm>
            <a:off x="7595392" y="1538135"/>
            <a:ext cx="4149366" cy="1288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Malware Remover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定時掃描您的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、檢查並下載最新惡意軟體定義檔。當受到攻擊時，可即時排除受感染的檔案，協助提升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資安防護層級。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839BFED-B424-0083-F277-D75C084FF752}"/>
              </a:ext>
            </a:extLst>
          </p:cNvPr>
          <p:cNvSpPr txBox="1"/>
          <p:nvPr/>
        </p:nvSpPr>
        <p:spPr>
          <a:xfrm>
            <a:off x="1746280" y="1538135"/>
            <a:ext cx="4355796" cy="1288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QuFirewall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保護你的NAS免於外部攻擊。你可以自行設定規則，包括指定來源地區，指定服務連接阜, 來源IP位置等，允許或拒絕透過網路存取NAS。</a:t>
            </a:r>
            <a:endParaRPr lang="zh-TW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片 2">
            <a:extLst>
              <a:ext uri="{FF2B5EF4-FFF2-40B4-BE49-F238E27FC236}">
                <a16:creationId xmlns:a16="http://schemas.microsoft.com/office/drawing/2014/main" id="{DDC4DEE2-8D5C-5819-38E4-2EE0CC72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33" y="3189624"/>
            <a:ext cx="5051870" cy="3194287"/>
          </a:xfrm>
          <a:prstGeom prst="rect">
            <a:avLst/>
          </a:prstGeom>
        </p:spPr>
      </p:pic>
      <p:pic>
        <p:nvPicPr>
          <p:cNvPr id="17" name="圖片 3">
            <a:extLst>
              <a:ext uri="{FF2B5EF4-FFF2-40B4-BE49-F238E27FC236}">
                <a16:creationId xmlns:a16="http://schemas.microsoft.com/office/drawing/2014/main" id="{AF1071DE-70A2-A074-30E9-D065B5D96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94"/>
          <a:stretch/>
        </p:blipFill>
        <p:spPr>
          <a:xfrm>
            <a:off x="773587" y="3189622"/>
            <a:ext cx="4907789" cy="319428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AFFCD74-91E8-73A1-A729-1F75EFAA3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80" y="1690366"/>
            <a:ext cx="1101395" cy="1101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D5C1267-A2F3-1BD7-B173-F26DEA214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00" y="1690366"/>
            <a:ext cx="1102129" cy="1101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310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4">
            <a:extLst>
              <a:ext uri="{FF2B5EF4-FFF2-40B4-BE49-F238E27FC236}">
                <a16:creationId xmlns:a16="http://schemas.microsoft.com/office/drawing/2014/main" id="{8BDFF706-F637-EB5F-0226-B8404CDE220D}"/>
              </a:ext>
            </a:extLst>
          </p:cNvPr>
          <p:cNvSpPr/>
          <p:nvPr/>
        </p:nvSpPr>
        <p:spPr>
          <a:xfrm>
            <a:off x="923545" y="2902473"/>
            <a:ext cx="4166719" cy="526527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3138" y="0"/>
            <a:ext cx="10095578" cy="1292225"/>
          </a:xfrm>
        </p:spPr>
        <p:txBody>
          <a:bodyPr>
            <a:noAutofit/>
          </a:bodyPr>
          <a:lstStyle/>
          <a:p>
            <a:pPr algn="ctr">
              <a:lnSpc>
                <a:spcPts val="5100"/>
              </a:lnSpc>
            </a:pPr>
            <a:r>
              <a:rPr lang="zh-TW" altLang="en-US" sz="42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多版本快照助您對抗加密勒索軟體威脅</a:t>
            </a:r>
            <a:endParaRPr lang="zh-TW" sz="4200" b="1">
              <a:cs typeface="Roboto"/>
            </a:endParaRPr>
          </a:p>
        </p:txBody>
      </p:sp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C8281D61-7983-AFE3-07F5-20BA227F68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062" y="3116619"/>
            <a:ext cx="6561916" cy="322825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7" name="文字方塊 2">
            <a:extLst>
              <a:ext uri="{FF2B5EF4-FFF2-40B4-BE49-F238E27FC236}">
                <a16:creationId xmlns:a16="http://schemas.microsoft.com/office/drawing/2014/main" id="{828C764C-8578-4274-12CE-67A7B6F4A200}"/>
              </a:ext>
            </a:extLst>
          </p:cNvPr>
          <p:cNvSpPr txBox="1"/>
          <p:nvPr/>
        </p:nvSpPr>
        <p:spPr>
          <a:xfrm>
            <a:off x="792906" y="1482887"/>
            <a:ext cx="10860548" cy="11726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TS-855X </a:t>
            </a:r>
            <a:r>
              <a:rPr lang="zh-TW" altLang="en-US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支援快照 </a:t>
            </a:r>
            <a:r>
              <a:rPr lang="en-US" altLang="zh-TW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(Snapshot) </a:t>
            </a:r>
            <a:r>
              <a:rPr lang="zh-TW" altLang="en-US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  <a:r>
              <a:rPr lang="zh-TW" altLang="en-US" u="sng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QTS 最多 1,024 份快照、QuTS hero 最多 65,536 份快照</a:t>
            </a:r>
            <a:endParaRPr lang="zh-TW" altLang="en-US" u="sng">
              <a:solidFill>
                <a:schemeClr val="bg1"/>
              </a:solidFill>
              <a:ea typeface="微軟正黑體"/>
              <a:cs typeface="+mn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35DF544-E006-E8BC-E039-5845EDB840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90264" y="5221945"/>
            <a:ext cx="1223088" cy="122308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9" name="文字方塊 4">
            <a:extLst>
              <a:ext uri="{FF2B5EF4-FFF2-40B4-BE49-F238E27FC236}">
                <a16:creationId xmlns:a16="http://schemas.microsoft.com/office/drawing/2014/main" id="{C4FABD84-43D1-5931-5A78-F20D4D1870AB}"/>
              </a:ext>
            </a:extLst>
          </p:cNvPr>
          <p:cNvSpPr txBox="1"/>
          <p:nvPr/>
        </p:nvSpPr>
        <p:spPr>
          <a:xfrm>
            <a:off x="923289" y="2876580"/>
            <a:ext cx="4704871" cy="5272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步驟對抗加密勒索軟體威脅</a:t>
            </a:r>
          </a:p>
        </p:txBody>
      </p:sp>
      <p:sp>
        <p:nvSpPr>
          <p:cNvPr id="20" name="文字方塊 5">
            <a:extLst>
              <a:ext uri="{FF2B5EF4-FFF2-40B4-BE49-F238E27FC236}">
                <a16:creationId xmlns:a16="http://schemas.microsoft.com/office/drawing/2014/main" id="{02F51D8D-F31D-8F49-597A-98180C2FA50F}"/>
              </a:ext>
            </a:extLst>
          </p:cNvPr>
          <p:cNvSpPr txBox="1"/>
          <p:nvPr/>
        </p:nvSpPr>
        <p:spPr>
          <a:xfrm>
            <a:off x="866396" y="3595312"/>
            <a:ext cx="3520166" cy="29093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1 </a:t>
            </a:r>
            <a:endParaRPr lang="en-US" altLang="zh-TW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定期更新，並使用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Malware Remover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防範惡意軟體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2</a:t>
            </a:r>
            <a:endParaRPr lang="en-US" altLang="zh-TW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備份電腦資料至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，並建立快照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3</a:t>
            </a:r>
            <a:endParaRPr lang="en-US" altLang="zh-TW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將快照檔案再備份至另一台 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NAS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3093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28" hidden="1">
            <a:extLst>
              <a:ext uri="{FF2B5EF4-FFF2-40B4-BE49-F238E27FC236}">
                <a16:creationId xmlns:a16="http://schemas.microsoft.com/office/drawing/2014/main" id="{0D2D1AF5-29AB-4AE5-A07A-4E58E556F05A}"/>
              </a:ext>
            </a:extLst>
          </p:cNvPr>
          <p:cNvSpPr/>
          <p:nvPr/>
        </p:nvSpPr>
        <p:spPr>
          <a:xfrm>
            <a:off x="7458795" y="2473244"/>
            <a:ext cx="2780371" cy="43922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圓角矩形 28" hidden="1">
            <a:extLst>
              <a:ext uri="{FF2B5EF4-FFF2-40B4-BE49-F238E27FC236}">
                <a16:creationId xmlns:a16="http://schemas.microsoft.com/office/drawing/2014/main" id="{0F3DCDEF-06B4-40B0-A80D-3F9B8B632646}"/>
              </a:ext>
            </a:extLst>
          </p:cNvPr>
          <p:cNvSpPr/>
          <p:nvPr/>
        </p:nvSpPr>
        <p:spPr>
          <a:xfrm>
            <a:off x="3375813" y="2473244"/>
            <a:ext cx="2915951" cy="43922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5518"/>
            <a:ext cx="12192000" cy="129222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您的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也是專業級視訊監控伺服器</a:t>
            </a:r>
            <a:b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直覺式管理與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AI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智慧監控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6A96DC54-6651-6A4A-8D1E-F1ABF1BE2A4C}"/>
              </a:ext>
            </a:extLst>
          </p:cNvPr>
          <p:cNvSpPr txBox="1"/>
          <p:nvPr/>
        </p:nvSpPr>
        <p:spPr>
          <a:xfrm>
            <a:off x="3897553" y="1632324"/>
            <a:ext cx="260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QVR Pro</a:t>
            </a:r>
            <a:endParaRPr lang="en-US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C093484-6CCD-416A-99AF-171B8334E6BE}"/>
              </a:ext>
            </a:extLst>
          </p:cNvPr>
          <p:cNvGrpSpPr/>
          <p:nvPr/>
        </p:nvGrpSpPr>
        <p:grpSpPr>
          <a:xfrm>
            <a:off x="-147732" y="1617745"/>
            <a:ext cx="3968785" cy="4116101"/>
            <a:chOff x="176428" y="1393386"/>
            <a:chExt cx="3614920" cy="3749101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7F95FDB8-9E3F-B44D-B280-53ECCCCB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28" y="1393386"/>
              <a:ext cx="3476174" cy="3749101"/>
            </a:xfrm>
            <a:prstGeom prst="rect">
              <a:avLst/>
            </a:prstGeom>
          </p:spPr>
        </p:pic>
        <p:pic>
          <p:nvPicPr>
            <p:cNvPr id="34" name="圖片 33" descr="003.png">
              <a:extLst>
                <a:ext uri="{FF2B5EF4-FFF2-40B4-BE49-F238E27FC236}">
                  <a16:creationId xmlns:a16="http://schemas.microsoft.com/office/drawing/2014/main" id="{1A28F025-BC00-3049-A0D7-02AE1ED1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9523" y="1459304"/>
              <a:ext cx="951825" cy="95001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A04947F5-1107-B74E-8D76-CD752BBFB3B8}"/>
              </a:ext>
            </a:extLst>
          </p:cNvPr>
          <p:cNvSpPr/>
          <p:nvPr/>
        </p:nvSpPr>
        <p:spPr>
          <a:xfrm>
            <a:off x="3897553" y="2222060"/>
            <a:ext cx="321396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6,000+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支相容網路攝影機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675ADC9-470F-6948-8EE6-112462D769BB}"/>
              </a:ext>
            </a:extLst>
          </p:cNvPr>
          <p:cNvSpPr/>
          <p:nvPr/>
        </p:nvSpPr>
        <p:spPr>
          <a:xfrm>
            <a:off x="3897553" y="2725690"/>
            <a:ext cx="321396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8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路免費攝影機頻道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2401F8B-0E30-9A41-A565-E60E4ECE24A9}"/>
              </a:ext>
            </a:extLst>
          </p:cNvPr>
          <p:cNvSpPr/>
          <p:nvPr/>
        </p:nvSpPr>
        <p:spPr>
          <a:xfrm>
            <a:off x="3897553" y="3183370"/>
            <a:ext cx="300713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可再購買授權擴充至最大 36 個頻道數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023644-EA99-344E-900E-18DF8CD169E1}"/>
              </a:ext>
            </a:extLst>
          </p:cNvPr>
          <p:cNvSpPr/>
          <p:nvPr/>
        </p:nvSpPr>
        <p:spPr>
          <a:xfrm>
            <a:off x="3897553" y="3683197"/>
            <a:ext cx="321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QUSBCam2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觀看 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USB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攝影機影像</a:t>
            </a:r>
          </a:p>
        </p:txBody>
      </p:sp>
      <p:sp>
        <p:nvSpPr>
          <p:cNvPr id="41" name="Google Shape;466;p47">
            <a:extLst>
              <a:ext uri="{FF2B5EF4-FFF2-40B4-BE49-F238E27FC236}">
                <a16:creationId xmlns:a16="http://schemas.microsoft.com/office/drawing/2014/main" id="{33C7E1E4-EDAB-5B40-904C-A020148082F8}"/>
              </a:ext>
            </a:extLst>
          </p:cNvPr>
          <p:cNvSpPr/>
          <p:nvPr/>
        </p:nvSpPr>
        <p:spPr>
          <a:xfrm>
            <a:off x="7951673" y="1670643"/>
            <a:ext cx="3501477" cy="328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QVR Pro Client</a:t>
            </a:r>
            <a:endParaRPr lang="zh-TW" alt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7689EEB-DD68-4D4D-91ED-4E9092306C62}"/>
              </a:ext>
            </a:extLst>
          </p:cNvPr>
          <p:cNvGrpSpPr/>
          <p:nvPr/>
        </p:nvGrpSpPr>
        <p:grpSpPr>
          <a:xfrm>
            <a:off x="6971071" y="1644884"/>
            <a:ext cx="4539141" cy="2557440"/>
            <a:chOff x="6765353" y="1843162"/>
            <a:chExt cx="4079383" cy="2298403"/>
          </a:xfrm>
        </p:grpSpPr>
        <p:pic>
          <p:nvPicPr>
            <p:cNvPr id="40" name="Google Shape;468;p47">
              <a:extLst>
                <a:ext uri="{FF2B5EF4-FFF2-40B4-BE49-F238E27FC236}">
                  <a16:creationId xmlns:a16="http://schemas.microsoft.com/office/drawing/2014/main" id="{85BAD423-8A64-AD43-AD60-0F5E360F380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93980" y="2539127"/>
              <a:ext cx="2650756" cy="1537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64;p47">
              <a:extLst>
                <a:ext uri="{FF2B5EF4-FFF2-40B4-BE49-F238E27FC236}">
                  <a16:creationId xmlns:a16="http://schemas.microsoft.com/office/drawing/2014/main" id="{FFECAE81-6C65-7C46-9E7A-616F20BEB6F0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53" y="2207888"/>
              <a:ext cx="1156876" cy="1933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182;p23">
              <a:extLst>
                <a:ext uri="{FF2B5EF4-FFF2-40B4-BE49-F238E27FC236}">
                  <a16:creationId xmlns:a16="http://schemas.microsoft.com/office/drawing/2014/main" id="{4CBFBF3F-4E6E-6743-B6DE-9B9369472F6B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353" y="1843162"/>
              <a:ext cx="867826" cy="8678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EC377F18-F2E5-6058-077A-42978D2D37AF}"/>
              </a:ext>
            </a:extLst>
          </p:cNvPr>
          <p:cNvSpPr txBox="1"/>
          <p:nvPr/>
        </p:nvSpPr>
        <p:spPr>
          <a:xfrm>
            <a:off x="3897553" y="494879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Elite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D1B1E17-61CE-2DE5-025E-DA4BECEB185C}"/>
              </a:ext>
            </a:extLst>
          </p:cNvPr>
          <p:cNvSpPr txBox="1"/>
          <p:nvPr/>
        </p:nvSpPr>
        <p:spPr>
          <a:xfrm>
            <a:off x="3897553" y="5443040"/>
            <a:ext cx="331262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免費內建 </a:t>
            </a: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2 </a:t>
            </a:r>
            <a:r>
              <a:rPr lang="zh-TW" altLang="en-US" sz="14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個攝影機頻道，可透過訂閱授權彈性擴充錄影頻道至最大 54 個頻道數，讓您輕鬆打造更嚴密的監控網路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9155BE8-C111-344A-12C4-AEA0DC56DE2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76054" y="4965161"/>
            <a:ext cx="1080000" cy="108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5D0C1B6-D2B3-61DC-84AA-F90EA16A9A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776054" y="1685897"/>
            <a:ext cx="1080000" cy="108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82C8313-4C28-DA51-5DFC-8EA5F8AA45F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904857" y="1565139"/>
            <a:ext cx="1116000" cy="1116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BEDBD248-69E2-5D4E-AD6D-3A2EE89ED274}"/>
              </a:ext>
            </a:extLst>
          </p:cNvPr>
          <p:cNvSpPr/>
          <p:nvPr/>
        </p:nvSpPr>
        <p:spPr>
          <a:xfrm>
            <a:off x="7384546" y="4401686"/>
            <a:ext cx="396925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iOS &amp; Android </a:t>
            </a:r>
            <a:r>
              <a:rPr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行動裝置隨時觀看</a:t>
            </a:r>
            <a:endParaRPr lang="en-US" alt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56C1657-399F-6A4C-8B1F-34679221959B}"/>
              </a:ext>
            </a:extLst>
          </p:cNvPr>
          <p:cNvSpPr/>
          <p:nvPr/>
        </p:nvSpPr>
        <p:spPr>
          <a:xfrm>
            <a:off x="7393510" y="4866941"/>
            <a:ext cx="396925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支援跨平台</a:t>
            </a: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Windows, Mac, Ubuntu  </a:t>
            </a:r>
          </a:p>
        </p:txBody>
      </p:sp>
      <p:sp>
        <p:nvSpPr>
          <p:cNvPr id="28" name="矩形 45">
            <a:extLst>
              <a:ext uri="{FF2B5EF4-FFF2-40B4-BE49-F238E27FC236}">
                <a16:creationId xmlns:a16="http://schemas.microsoft.com/office/drawing/2014/main" id="{D97A9B32-A289-4BCE-9F46-BF23C7D07CEF}"/>
              </a:ext>
            </a:extLst>
          </p:cNvPr>
          <p:cNvSpPr/>
          <p:nvPr/>
        </p:nvSpPr>
        <p:spPr>
          <a:xfrm>
            <a:off x="7397509" y="5254031"/>
            <a:ext cx="396925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安裝顯卡後使用</a:t>
            </a: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HDMI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輸出與 </a:t>
            </a: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USB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鍵鼠操控</a:t>
            </a:r>
          </a:p>
        </p:txBody>
      </p:sp>
    </p:spTree>
    <p:extLst>
      <p:ext uri="{BB962C8B-B14F-4D97-AF65-F5344CB8AC3E}">
        <p14:creationId xmlns:p14="http://schemas.microsoft.com/office/powerpoint/2010/main" val="19574835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723151"/>
          </a:xfrm>
        </p:spPr>
        <p:txBody>
          <a:bodyPr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相容於為數龐大的攝影機型號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Google Shape;253;p31">
            <a:extLst>
              <a:ext uri="{FF2B5EF4-FFF2-40B4-BE49-F238E27FC236}">
                <a16:creationId xmlns:a16="http://schemas.microsoft.com/office/drawing/2014/main" id="{1942EC2C-C847-D7ED-4AF9-459EA82F2725}"/>
              </a:ext>
            </a:extLst>
          </p:cNvPr>
          <p:cNvSpPr/>
          <p:nvPr/>
        </p:nvSpPr>
        <p:spPr>
          <a:xfrm>
            <a:off x="4222557" y="2295466"/>
            <a:ext cx="3580552" cy="3718542"/>
          </a:xfrm>
          <a:prstGeom prst="rect">
            <a:avLst/>
          </a:prstGeom>
          <a:solidFill>
            <a:schemeClr val="bg1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7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284CD8BA-241D-60EB-BFB8-6513F68524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646" r="16935" b="32791"/>
          <a:stretch/>
        </p:blipFill>
        <p:spPr>
          <a:xfrm>
            <a:off x="4261861" y="3466112"/>
            <a:ext cx="3503118" cy="245763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57;p31">
            <a:extLst>
              <a:ext uri="{FF2B5EF4-FFF2-40B4-BE49-F238E27FC236}">
                <a16:creationId xmlns:a16="http://schemas.microsoft.com/office/drawing/2014/main" id="{671D856C-23B5-A099-838F-A5F286A62CC3}"/>
              </a:ext>
            </a:extLst>
          </p:cNvPr>
          <p:cNvSpPr/>
          <p:nvPr/>
        </p:nvSpPr>
        <p:spPr>
          <a:xfrm>
            <a:off x="325205" y="2295466"/>
            <a:ext cx="3666056" cy="3718542"/>
          </a:xfrm>
          <a:prstGeom prst="rect">
            <a:avLst/>
          </a:prstGeom>
          <a:solidFill>
            <a:schemeClr val="bg1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Google Shape;258;p31">
            <a:extLst>
              <a:ext uri="{FF2B5EF4-FFF2-40B4-BE49-F238E27FC236}">
                <a16:creationId xmlns:a16="http://schemas.microsoft.com/office/drawing/2014/main" id="{859F1AE7-36AE-0CBF-7587-5CD754C0E2CC}"/>
              </a:ext>
            </a:extLst>
          </p:cNvPr>
          <p:cNvSpPr/>
          <p:nvPr/>
        </p:nvSpPr>
        <p:spPr>
          <a:xfrm>
            <a:off x="325173" y="1782306"/>
            <a:ext cx="3666056" cy="529232"/>
          </a:xfrm>
          <a:prstGeom prst="rect">
            <a:avLst/>
          </a:prstGeom>
          <a:solidFill>
            <a:srgbClr val="FFC000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TW" altLang="en" b="1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超過</a:t>
            </a:r>
            <a:r>
              <a:rPr lang="en" sz="2800" b="1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190</a:t>
            </a:r>
            <a:r>
              <a:rPr lang="en" sz="2800" b="1" i="0" u="none" strike="noStrike" cap="none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 </a:t>
            </a:r>
            <a:r>
              <a:rPr lang="zh-TW" altLang="en" sz="2800" b="1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品牌</a:t>
            </a:r>
            <a:endParaRPr lang="en" sz="2400" b="1" i="0" u="none" strike="noStrike" cap="none">
              <a:solidFill>
                <a:schemeClr val="tx1"/>
              </a:solidFill>
              <a:ea typeface="微軟正黑體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0" name="Google Shape;259;p31">
            <a:extLst>
              <a:ext uri="{FF2B5EF4-FFF2-40B4-BE49-F238E27FC236}">
                <a16:creationId xmlns:a16="http://schemas.microsoft.com/office/drawing/2014/main" id="{8680C6AB-3078-38F8-9267-926EF13446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1917" y="2314999"/>
            <a:ext cx="2901832" cy="110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60;p31">
            <a:extLst>
              <a:ext uri="{FF2B5EF4-FFF2-40B4-BE49-F238E27FC236}">
                <a16:creationId xmlns:a16="http://schemas.microsoft.com/office/drawing/2014/main" id="{A17FF3DA-D021-FFBD-FDD4-0AA09EBD5C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9895" y="3264711"/>
            <a:ext cx="986165" cy="40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61;p31">
            <a:extLst>
              <a:ext uri="{FF2B5EF4-FFF2-40B4-BE49-F238E27FC236}">
                <a16:creationId xmlns:a16="http://schemas.microsoft.com/office/drawing/2014/main" id="{09667345-9832-6DAE-2A59-E291AFB6F1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487" y="4670145"/>
            <a:ext cx="1307573" cy="26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62;p31">
            <a:extLst>
              <a:ext uri="{FF2B5EF4-FFF2-40B4-BE49-F238E27FC236}">
                <a16:creationId xmlns:a16="http://schemas.microsoft.com/office/drawing/2014/main" id="{02D383ED-9FD7-3973-C248-C84E26155B7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9264" b="15144"/>
          <a:stretch/>
        </p:blipFill>
        <p:spPr>
          <a:xfrm>
            <a:off x="2455084" y="4660308"/>
            <a:ext cx="1035791" cy="4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63;p31">
            <a:extLst>
              <a:ext uri="{FF2B5EF4-FFF2-40B4-BE49-F238E27FC236}">
                <a16:creationId xmlns:a16="http://schemas.microsoft.com/office/drawing/2014/main" id="{C954051E-9B4A-1D79-03DD-93AA0DFB5B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35885" b="35423"/>
          <a:stretch/>
        </p:blipFill>
        <p:spPr>
          <a:xfrm>
            <a:off x="2455084" y="4015324"/>
            <a:ext cx="1035789" cy="29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64;p31">
            <a:extLst>
              <a:ext uri="{FF2B5EF4-FFF2-40B4-BE49-F238E27FC236}">
                <a16:creationId xmlns:a16="http://schemas.microsoft.com/office/drawing/2014/main" id="{5AE02426-A1DC-932E-4403-F4604A27AD5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40416" b="39575"/>
          <a:stretch/>
        </p:blipFill>
        <p:spPr>
          <a:xfrm>
            <a:off x="678487" y="3289349"/>
            <a:ext cx="1334807" cy="267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65;p31">
            <a:extLst>
              <a:ext uri="{FF2B5EF4-FFF2-40B4-BE49-F238E27FC236}">
                <a16:creationId xmlns:a16="http://schemas.microsoft.com/office/drawing/2014/main" id="{40E565EA-FA43-2EF1-77B1-97B144701F8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4854" y="2526674"/>
            <a:ext cx="1252981" cy="30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66;p31">
            <a:extLst>
              <a:ext uri="{FF2B5EF4-FFF2-40B4-BE49-F238E27FC236}">
                <a16:creationId xmlns:a16="http://schemas.microsoft.com/office/drawing/2014/main" id="{69D6E7EC-326B-AB6D-6FC5-097EB592F33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9087" y="4014143"/>
            <a:ext cx="1312632" cy="19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67;p31">
            <a:extLst>
              <a:ext uri="{FF2B5EF4-FFF2-40B4-BE49-F238E27FC236}">
                <a16:creationId xmlns:a16="http://schemas.microsoft.com/office/drawing/2014/main" id="{880B947D-FDBF-CD6E-3681-29F5E700B5D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9378" b="30684"/>
          <a:stretch/>
        </p:blipFill>
        <p:spPr>
          <a:xfrm>
            <a:off x="415017" y="5389409"/>
            <a:ext cx="1834507" cy="36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68;p31">
            <a:extLst>
              <a:ext uri="{FF2B5EF4-FFF2-40B4-BE49-F238E27FC236}">
                <a16:creationId xmlns:a16="http://schemas.microsoft.com/office/drawing/2014/main" id="{2323C86F-F939-8315-F5D5-43CF8571060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40397" y="2441372"/>
            <a:ext cx="1358657" cy="47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69;p31" descr="Brickcom - deltalink">
            <a:extLst>
              <a:ext uri="{FF2B5EF4-FFF2-40B4-BE49-F238E27FC236}">
                <a16:creationId xmlns:a16="http://schemas.microsoft.com/office/drawing/2014/main" id="{1DC50B45-C72B-C544-FE50-6D7374DDBF2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24883" b="22653"/>
          <a:stretch/>
        </p:blipFill>
        <p:spPr>
          <a:xfrm>
            <a:off x="2294655" y="5415652"/>
            <a:ext cx="1356645" cy="32254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270;p31">
            <a:extLst>
              <a:ext uri="{FF2B5EF4-FFF2-40B4-BE49-F238E27FC236}">
                <a16:creationId xmlns:a16="http://schemas.microsoft.com/office/drawing/2014/main" id="{FBA75385-B7BA-1D0E-007C-7DC7D03C5A3C}"/>
              </a:ext>
            </a:extLst>
          </p:cNvPr>
          <p:cNvSpPr/>
          <p:nvPr/>
        </p:nvSpPr>
        <p:spPr>
          <a:xfrm>
            <a:off x="4223733" y="1782306"/>
            <a:ext cx="3579375" cy="529232"/>
          </a:xfrm>
          <a:prstGeom prst="rect">
            <a:avLst/>
          </a:prstGeom>
          <a:solidFill>
            <a:srgbClr val="FFC000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CN" altLang="en" b="1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超過</a:t>
            </a:r>
            <a:r>
              <a:rPr lang="en" b="1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 </a:t>
            </a:r>
            <a:r>
              <a:rPr lang="en" sz="2800" b="1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6000</a:t>
            </a:r>
            <a:r>
              <a:rPr lang="en" sz="2800" b="1" i="0" u="none" strike="noStrike" cap="none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 </a:t>
            </a:r>
            <a:r>
              <a:rPr lang="zh-CN" altLang="en" sz="2800" b="1">
                <a:solidFill>
                  <a:schemeClr val="tx1"/>
                </a:solidFill>
                <a:ea typeface="微軟正黑體"/>
                <a:cs typeface="Calibri"/>
                <a:sym typeface="Arial" panose="020B0604020202020204" pitchFamily="34" charset="0"/>
              </a:rPr>
              <a:t>型號</a:t>
            </a:r>
            <a:endParaRPr lang="en" sz="2400" b="1" i="0" u="none" strike="noStrike" cap="none">
              <a:solidFill>
                <a:schemeClr val="tx1"/>
              </a:solidFill>
              <a:ea typeface="微軟正黑體"/>
              <a:cs typeface="Calibri"/>
              <a:sym typeface="Arial" panose="020B0604020202020204" pitchFamily="34" charset="0"/>
            </a:endParaRPr>
          </a:p>
        </p:txBody>
      </p:sp>
      <p:sp>
        <p:nvSpPr>
          <p:cNvPr id="62" name="Google Shape;271;p31">
            <a:extLst>
              <a:ext uri="{FF2B5EF4-FFF2-40B4-BE49-F238E27FC236}">
                <a16:creationId xmlns:a16="http://schemas.microsoft.com/office/drawing/2014/main" id="{F1397339-F149-A2FB-D84C-0F164F0FA954}"/>
              </a:ext>
            </a:extLst>
          </p:cNvPr>
          <p:cNvSpPr/>
          <p:nvPr/>
        </p:nvSpPr>
        <p:spPr>
          <a:xfrm>
            <a:off x="8039872" y="2295466"/>
            <a:ext cx="3847654" cy="3718542"/>
          </a:xfrm>
          <a:prstGeom prst="rect">
            <a:avLst/>
          </a:prstGeom>
          <a:solidFill>
            <a:schemeClr val="bg1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Google Shape;272;p31">
            <a:extLst>
              <a:ext uri="{FF2B5EF4-FFF2-40B4-BE49-F238E27FC236}">
                <a16:creationId xmlns:a16="http://schemas.microsoft.com/office/drawing/2014/main" id="{B8E25A54-D1F0-BCF0-E67C-CB9979A5A8DB}"/>
              </a:ext>
            </a:extLst>
          </p:cNvPr>
          <p:cNvSpPr/>
          <p:nvPr/>
        </p:nvSpPr>
        <p:spPr>
          <a:xfrm>
            <a:off x="8039872" y="1782306"/>
            <a:ext cx="3847654" cy="529232"/>
          </a:xfrm>
          <a:prstGeom prst="rect">
            <a:avLst/>
          </a:prstGeom>
          <a:solidFill>
            <a:srgbClr val="FFC000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ONVIF Profile </a:t>
            </a:r>
            <a:r>
              <a:rPr lang="zh-TW" altLang="en" sz="2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支援</a:t>
            </a:r>
            <a:endParaRPr lang="zh-TW" altLang="en" sz="2400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64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2F15E775-BA5D-59BD-6A07-7A8A3AE1382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512379" y="2688641"/>
            <a:ext cx="2913621" cy="58272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19FC90EB-A5CD-5604-8A1D-570A9FAE29E7}"/>
              </a:ext>
            </a:extLst>
          </p:cNvPr>
          <p:cNvSpPr txBox="1"/>
          <p:nvPr/>
        </p:nvSpPr>
        <p:spPr>
          <a:xfrm>
            <a:off x="8566475" y="3758478"/>
            <a:ext cx="2805429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RTSP </a:t>
            </a:r>
            <a:r>
              <a:rPr lang="en-US" altLang="zh-TW" sz="18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串流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輸入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輸出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B6AB3F64-AF8C-728E-7E5A-5F71900E70A6}"/>
              </a:ext>
            </a:extLst>
          </p:cNvPr>
          <p:cNvSpPr txBox="1"/>
          <p:nvPr/>
        </p:nvSpPr>
        <p:spPr>
          <a:xfrm>
            <a:off x="8566475" y="4775829"/>
            <a:ext cx="2805429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RTMP </a:t>
            </a:r>
            <a:r>
              <a:rPr lang="en-US" altLang="zh-TW" sz="18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串流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輸入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7" name="Google Shape;255;p31">
            <a:hlinkClick r:id="rId16"/>
            <a:extLst>
              <a:ext uri="{FF2B5EF4-FFF2-40B4-BE49-F238E27FC236}">
                <a16:creationId xmlns:a16="http://schemas.microsoft.com/office/drawing/2014/main" id="{0E975446-6663-F1F0-E25A-203E9E2B7320}"/>
              </a:ext>
            </a:extLst>
          </p:cNvPr>
          <p:cNvSpPr txBox="1"/>
          <p:nvPr/>
        </p:nvSpPr>
        <p:spPr>
          <a:xfrm>
            <a:off x="2516447" y="6055907"/>
            <a:ext cx="7177923" cy="37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000" b="0" i="0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https://www.qnap.com/en/compatibility-qvr-pro</a:t>
            </a:r>
            <a:endParaRPr lang="zh-TW" altLang="en-US" sz="1000" b="0" i="0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04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27CB0165-99C4-DC90-49F0-4F4DE4A78506}"/>
              </a:ext>
            </a:extLst>
          </p:cNvPr>
          <p:cNvSpPr/>
          <p:nvPr/>
        </p:nvSpPr>
        <p:spPr>
          <a:xfrm rot="10800000">
            <a:off x="685299" y="4774293"/>
            <a:ext cx="10783508" cy="1733477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DC5DB694-A342-01BA-0BFE-A174281ACDEF}"/>
              </a:ext>
            </a:extLst>
          </p:cNvPr>
          <p:cNvSpPr/>
          <p:nvPr/>
        </p:nvSpPr>
        <p:spPr>
          <a:xfrm rot="10800000">
            <a:off x="705212" y="1637303"/>
            <a:ext cx="7129751" cy="2977902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1950" y="90488"/>
            <a:ext cx="11569700" cy="1377950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可支援擴充到最大兩櫃 </a:t>
            </a:r>
            <a:r>
              <a:rPr lang="en-US" altLang="zh-CN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24 </a:t>
            </a: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顆</a:t>
            </a:r>
            <a:r>
              <a:rPr lang="en-US" altLang="zh-CN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3.5”HDD </a:t>
            </a: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擴充設備，</a:t>
            </a:r>
            <a:b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提供近 </a:t>
            </a:r>
            <a:r>
              <a:rPr lang="en-US" altLang="zh-CN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500 TB ( 24</a:t>
            </a: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</a:t>
            </a:r>
            <a:r>
              <a:rPr lang="en-US" altLang="zh-CN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x 22TB</a:t>
            </a: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</a:t>
            </a:r>
            <a:r>
              <a:rPr lang="en-US" altLang="zh-CN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)</a:t>
            </a:r>
            <a:r>
              <a:rPr lang="zh-CN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的額外儲存空間</a:t>
            </a:r>
            <a:endParaRPr lang="zh-CN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A6800C0-86ED-6EC9-109A-B2C607E1933D}"/>
              </a:ext>
            </a:extLst>
          </p:cNvPr>
          <p:cNvSpPr txBox="1"/>
          <p:nvPr/>
        </p:nvSpPr>
        <p:spPr>
          <a:xfrm>
            <a:off x="2341724" y="2914645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TR-002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D85D49-EEED-A835-42AF-97372630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9754" y="3527566"/>
            <a:ext cx="2322170" cy="57832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B235417F-5F07-ED9B-6BE6-D9EEC50699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349" y="1924637"/>
            <a:ext cx="1450611" cy="906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黑色, 電子用品 的圖片&#10;&#10;自動產生的描述">
            <a:extLst>
              <a:ext uri="{FF2B5EF4-FFF2-40B4-BE49-F238E27FC236}">
                <a16:creationId xmlns:a16="http://schemas.microsoft.com/office/drawing/2014/main" id="{44418C9B-5CB2-AB87-56BF-4E003417F6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371" y="1924637"/>
            <a:ext cx="1477778" cy="923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7FCD732-40A6-430D-D8DF-229690E605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791" y="3681422"/>
            <a:ext cx="2126297" cy="394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B417CFCF-ACF9-246A-31CE-48943F1916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049" y="1766453"/>
            <a:ext cx="1956800" cy="1223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7">
            <a:extLst>
              <a:ext uri="{FF2B5EF4-FFF2-40B4-BE49-F238E27FC236}">
                <a16:creationId xmlns:a16="http://schemas.microsoft.com/office/drawing/2014/main" id="{2572FA6F-BA71-D28A-AD2D-D2E555626ED8}"/>
              </a:ext>
            </a:extLst>
          </p:cNvPr>
          <p:cNvSpPr txBox="1"/>
          <p:nvPr/>
        </p:nvSpPr>
        <p:spPr>
          <a:xfrm>
            <a:off x="2549473" y="4116340"/>
            <a:ext cx="9669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TR-004U</a:t>
            </a:r>
          </a:p>
        </p:txBody>
      </p:sp>
      <p:sp>
        <p:nvSpPr>
          <p:cNvPr id="14" name="文字方塊 8">
            <a:extLst>
              <a:ext uri="{FF2B5EF4-FFF2-40B4-BE49-F238E27FC236}">
                <a16:creationId xmlns:a16="http://schemas.microsoft.com/office/drawing/2014/main" id="{7ADD5337-22E5-3AD3-DA9C-CB6E0992601C}"/>
              </a:ext>
            </a:extLst>
          </p:cNvPr>
          <p:cNvSpPr txBox="1"/>
          <p:nvPr/>
        </p:nvSpPr>
        <p:spPr>
          <a:xfrm>
            <a:off x="4119503" y="2907904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TR-004</a:t>
            </a:r>
          </a:p>
        </p:txBody>
      </p:sp>
      <p:sp>
        <p:nvSpPr>
          <p:cNvPr id="15" name="文字方塊 9">
            <a:extLst>
              <a:ext uri="{FF2B5EF4-FFF2-40B4-BE49-F238E27FC236}">
                <a16:creationId xmlns:a16="http://schemas.microsoft.com/office/drawing/2014/main" id="{3B49AC63-4DB0-C9F5-3931-2DBB4AF43AE8}"/>
              </a:ext>
            </a:extLst>
          </p:cNvPr>
          <p:cNvSpPr txBox="1"/>
          <p:nvPr/>
        </p:nvSpPr>
        <p:spPr>
          <a:xfrm>
            <a:off x="5115311" y="4115467"/>
            <a:ext cx="15231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TL-R1200C-RP</a:t>
            </a:r>
          </a:p>
        </p:txBody>
      </p:sp>
      <p:sp>
        <p:nvSpPr>
          <p:cNvPr id="16" name="文字方塊 10">
            <a:extLst>
              <a:ext uri="{FF2B5EF4-FFF2-40B4-BE49-F238E27FC236}">
                <a16:creationId xmlns:a16="http://schemas.microsoft.com/office/drawing/2014/main" id="{CAF61409-32F4-B473-E87E-CE7C99B803F2}"/>
              </a:ext>
            </a:extLst>
          </p:cNvPr>
          <p:cNvSpPr txBox="1"/>
          <p:nvPr/>
        </p:nvSpPr>
        <p:spPr>
          <a:xfrm>
            <a:off x="6026570" y="2881914"/>
            <a:ext cx="10839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TL-D800C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C7B196D-6038-6678-D254-3A6FA36457C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47" y="5257697"/>
            <a:ext cx="1666050" cy="10414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8F6A696-7EAB-C437-5156-DB344033E8E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6" y="5318104"/>
            <a:ext cx="1429071" cy="893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6C0DECC-38DF-8F97-56B2-2B192A9C347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79" y="5238138"/>
            <a:ext cx="1537817" cy="961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FEB1F2B-B0D0-C357-1CBE-6D0FCE5E2CD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76" y="5182920"/>
            <a:ext cx="1674937" cy="1047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FBE92191-A80C-BB9E-EE1E-CE902FFF1F6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44" y="5165237"/>
            <a:ext cx="1467774" cy="917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16">
            <a:extLst>
              <a:ext uri="{FF2B5EF4-FFF2-40B4-BE49-F238E27FC236}">
                <a16:creationId xmlns:a16="http://schemas.microsoft.com/office/drawing/2014/main" id="{6A500288-C210-2633-4FF7-4E007C4F339A}"/>
              </a:ext>
            </a:extLst>
          </p:cNvPr>
          <p:cNvSpPr txBox="1"/>
          <p:nvPr/>
        </p:nvSpPr>
        <p:spPr>
          <a:xfrm>
            <a:off x="7455374" y="6183892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TL-R400S</a:t>
            </a:r>
          </a:p>
        </p:txBody>
      </p:sp>
      <p:sp>
        <p:nvSpPr>
          <p:cNvPr id="32" name="文字方塊 17">
            <a:extLst>
              <a:ext uri="{FF2B5EF4-FFF2-40B4-BE49-F238E27FC236}">
                <a16:creationId xmlns:a16="http://schemas.microsoft.com/office/drawing/2014/main" id="{EF826728-AA18-7A1F-656D-FFD32B3C387C}"/>
              </a:ext>
            </a:extLst>
          </p:cNvPr>
          <p:cNvSpPr txBox="1"/>
          <p:nvPr/>
        </p:nvSpPr>
        <p:spPr>
          <a:xfrm>
            <a:off x="3138818" y="6211432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TL-D800S</a:t>
            </a:r>
          </a:p>
        </p:txBody>
      </p:sp>
      <p:sp>
        <p:nvSpPr>
          <p:cNvPr id="33" name="文字方塊 18">
            <a:extLst>
              <a:ext uri="{FF2B5EF4-FFF2-40B4-BE49-F238E27FC236}">
                <a16:creationId xmlns:a16="http://schemas.microsoft.com/office/drawing/2014/main" id="{39F043DF-313B-9374-4FAA-6775DA700A41}"/>
              </a:ext>
            </a:extLst>
          </p:cNvPr>
          <p:cNvSpPr txBox="1"/>
          <p:nvPr/>
        </p:nvSpPr>
        <p:spPr>
          <a:xfrm>
            <a:off x="5266577" y="6211432"/>
            <a:ext cx="11801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TL-D1600S</a:t>
            </a:r>
          </a:p>
        </p:txBody>
      </p:sp>
      <p:sp>
        <p:nvSpPr>
          <p:cNvPr id="34" name="文字方塊 19">
            <a:extLst>
              <a:ext uri="{FF2B5EF4-FFF2-40B4-BE49-F238E27FC236}">
                <a16:creationId xmlns:a16="http://schemas.microsoft.com/office/drawing/2014/main" id="{73287067-FA52-3258-54BE-C2CB9913F8A7}"/>
              </a:ext>
            </a:extLst>
          </p:cNvPr>
          <p:cNvSpPr txBox="1"/>
          <p:nvPr/>
        </p:nvSpPr>
        <p:spPr>
          <a:xfrm>
            <a:off x="1111192" y="6200022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TL-D400S</a:t>
            </a:r>
          </a:p>
        </p:txBody>
      </p:sp>
      <p:sp>
        <p:nvSpPr>
          <p:cNvPr id="35" name="文字方塊 20">
            <a:extLst>
              <a:ext uri="{FF2B5EF4-FFF2-40B4-BE49-F238E27FC236}">
                <a16:creationId xmlns:a16="http://schemas.microsoft.com/office/drawing/2014/main" id="{4284AD4D-EC16-7D0E-3D0F-ACEA6555F239}"/>
              </a:ext>
            </a:extLst>
          </p:cNvPr>
          <p:cNvSpPr txBox="1"/>
          <p:nvPr/>
        </p:nvSpPr>
        <p:spPr>
          <a:xfrm>
            <a:off x="9399122" y="6183758"/>
            <a:ext cx="15119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331AE6"/>
                </a:solidFill>
                <a:cs typeface="+mn-ea"/>
                <a:sym typeface="+mn-lt"/>
              </a:rPr>
              <a:t>TL-R1200S-RP</a:t>
            </a:r>
          </a:p>
        </p:txBody>
      </p:sp>
      <p:sp>
        <p:nvSpPr>
          <p:cNvPr id="36" name="文字方塊 21">
            <a:extLst>
              <a:ext uri="{FF2B5EF4-FFF2-40B4-BE49-F238E27FC236}">
                <a16:creationId xmlns:a16="http://schemas.microsoft.com/office/drawing/2014/main" id="{720D220B-7FFF-4834-AFE4-3CAB54DF9800}"/>
              </a:ext>
            </a:extLst>
          </p:cNvPr>
          <p:cNvSpPr txBox="1"/>
          <p:nvPr/>
        </p:nvSpPr>
        <p:spPr>
          <a:xfrm>
            <a:off x="785724" y="1681582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cs typeface="+mn-ea"/>
                <a:sym typeface="+mn-lt"/>
              </a:rPr>
              <a:t>USB</a:t>
            </a:r>
            <a:r>
              <a:rPr lang="zh-TW" altLang="en-US" sz="2000" b="1">
                <a:solidFill>
                  <a:srgbClr val="000000"/>
                </a:solidFill>
                <a:cs typeface="+mn-ea"/>
                <a:sym typeface="+mn-lt"/>
              </a:rPr>
              <a:t> </a:t>
            </a:r>
            <a:endParaRPr lang="en-US" altLang="zh-TW" sz="2000" b="1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7" name="文字方塊 22">
            <a:extLst>
              <a:ext uri="{FF2B5EF4-FFF2-40B4-BE49-F238E27FC236}">
                <a16:creationId xmlns:a16="http://schemas.microsoft.com/office/drawing/2014/main" id="{2D3B4B73-0267-AD72-A0D9-E3291F491B99}"/>
              </a:ext>
            </a:extLst>
          </p:cNvPr>
          <p:cNvSpPr txBox="1"/>
          <p:nvPr/>
        </p:nvSpPr>
        <p:spPr>
          <a:xfrm>
            <a:off x="769660" y="4821243"/>
            <a:ext cx="90813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ea typeface="微軟正黑體"/>
                <a:cs typeface="+mn-ea"/>
                <a:sym typeface="+mn-lt"/>
              </a:rPr>
              <a:t>SATA</a:t>
            </a:r>
            <a:r>
              <a:rPr lang="zh-TW" altLang="en-US" sz="2000" b="1">
                <a:solidFill>
                  <a:srgbClr val="000000"/>
                </a:solidFill>
                <a:ea typeface="微軟正黑體"/>
                <a:cs typeface="+mn-ea"/>
                <a:sym typeface="+mn-lt"/>
              </a:rPr>
              <a:t> </a:t>
            </a:r>
            <a:endParaRPr lang="en-US" altLang="zh-TW" sz="2000" b="1">
              <a:solidFill>
                <a:srgbClr val="000000"/>
              </a:solidFill>
              <a:cs typeface="+mn-ea"/>
              <a:sym typeface="+mn-lt"/>
            </a:endParaRP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2F23E515-FE9E-58F3-63D9-AB86718E6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440253"/>
              </p:ext>
            </p:extLst>
          </p:nvPr>
        </p:nvGraphicFramePr>
        <p:xfrm>
          <a:off x="8114669" y="1634662"/>
          <a:ext cx="3362325" cy="2982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2681534537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3481696568"/>
                    </a:ext>
                  </a:extLst>
                </a:gridCol>
              </a:tblGrid>
              <a:tr h="288611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TW" altLang="en-US" sz="125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Microsoft JhengHei"/>
                          <a:ea typeface="Microsoft JhengHei"/>
                        </a:rPr>
                        <a:t>支援 </a:t>
                      </a:r>
                      <a:r>
                        <a:rPr lang="en-US" altLang="zh-TW" sz="125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Microsoft JhengHei"/>
                          <a:ea typeface="新細明體"/>
                        </a:rPr>
                        <a:t>JBOD</a:t>
                      </a:r>
                      <a:r>
                        <a:rPr lang="zh-TW" altLang="en-US" sz="125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Microsoft JhengHei"/>
                          <a:ea typeface="Microsoft JhengHei"/>
                        </a:rPr>
                        <a:t> </a:t>
                      </a:r>
                      <a:r>
                        <a:rPr lang="en-US" altLang="zh-TW" sz="125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Microsoft JhengHei"/>
                          <a:ea typeface="新細明體"/>
                          <a:sym typeface="+mn-lt"/>
                        </a:rPr>
                        <a:t>/</a:t>
                      </a:r>
                      <a:r>
                        <a:rPr lang="zh-TW" altLang="en-US" sz="125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Microsoft JhengHei"/>
                          <a:ea typeface="Microsoft JhengHei"/>
                        </a:rPr>
                        <a:t> </a:t>
                      </a:r>
                      <a:r>
                        <a:rPr lang="en-US" altLang="zh-TW" sz="125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Microsoft JhengHei"/>
                          <a:ea typeface="新細明體"/>
                        </a:rPr>
                        <a:t>RAID</a:t>
                      </a:r>
                      <a:r>
                        <a:rPr lang="zh-TW" altLang="en-US" sz="1250" b="1" i="0" u="none" strike="noStrike" baseline="0" noProof="0">
                          <a:solidFill>
                            <a:srgbClr val="FFFFFF"/>
                          </a:solidFill>
                          <a:effectLst/>
                          <a:latin typeface="Microsoft JhengHei"/>
                          <a:ea typeface="Microsoft JhengHei"/>
                        </a:rPr>
                        <a:t> 擴充櫃最大數量 </a:t>
                      </a:r>
                      <a:endParaRPr lang="zh-TW" sz="1250" b="1" i="0" u="none" strike="noStrike" baseline="0" noProof="0">
                        <a:solidFill>
                          <a:srgbClr val="FFFFFF"/>
                        </a:solidFill>
                        <a:effectLst/>
                        <a:latin typeface="新細明體"/>
                        <a:ea typeface="新細明體"/>
                      </a:endParaRPr>
                    </a:p>
                  </a:txBody>
                  <a:tcPr>
                    <a:solidFill>
                      <a:srgbClr val="1D43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812578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TR-002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902756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TR-004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648366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TR-004U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332336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TL-D800C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516594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TL-R1200C-RP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494903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TL-D400S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68161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TL-D800S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825201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TL-D1600S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  <a:endParaRPr lang="en-US" altLang="zh-CN" sz="105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6734"/>
                  </a:ext>
                </a:extLst>
              </a:tr>
              <a:tr h="271362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TL-R400S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380829"/>
                  </a:ext>
                </a:extLst>
              </a:tr>
              <a:tr h="247033"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TL-R1200S-RP</a:t>
                      </a:r>
                      <a:r>
                        <a:rPr lang="en-US" altLang="zh-TW" sz="1050">
                          <a:effectLst/>
                        </a:rPr>
                        <a:t>​</a:t>
                      </a:r>
                      <a:endParaRPr lang="en-US" altLang="zh-TW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>
                          <a:effectLst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335896"/>
                  </a:ext>
                </a:extLst>
              </a:tr>
            </a:tbl>
          </a:graphicData>
        </a:graphic>
      </p:graphicFrame>
      <p:pic>
        <p:nvPicPr>
          <p:cNvPr id="38" name="图片 57">
            <a:extLst>
              <a:ext uri="{FF2B5EF4-FFF2-40B4-BE49-F238E27FC236}">
                <a16:creationId xmlns:a16="http://schemas.microsoft.com/office/drawing/2014/main" id="{C025A2C9-4CAF-1470-DC73-CDBFF00722F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8602956" y="3072224"/>
            <a:ext cx="3038805" cy="457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BE769-8F61-BB90-3F99-28A39CEF7076}"/>
              </a:ext>
            </a:extLst>
          </p:cNvPr>
          <p:cNvSpPr txBox="1"/>
          <p:nvPr/>
        </p:nvSpPr>
        <p:spPr>
          <a:xfrm>
            <a:off x="635087" y="6640440"/>
            <a:ext cx="10700530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sz="800">
                <a:solidFill>
                  <a:schemeClr val="bg1"/>
                </a:solidFill>
                <a:latin typeface="Microsoft JhengHei"/>
                <a:ea typeface="Microsoft JhengHei"/>
              </a:rPr>
              <a:t>備註</a:t>
            </a:r>
            <a:r>
              <a:rPr lang="en-TW" altLang="zh-TW" sz="800">
                <a:solidFill>
                  <a:schemeClr val="bg1"/>
                </a:solidFill>
                <a:latin typeface="Microsoft JhengHei"/>
                <a:ea typeface="新細明體"/>
              </a:rPr>
              <a:t> </a:t>
            </a:r>
            <a:r>
              <a:rPr lang="en-TW" sz="800">
                <a:solidFill>
                  <a:schemeClr val="bg1"/>
                </a:solidFill>
                <a:latin typeface="Microsoft JhengHei"/>
                <a:ea typeface="Microsoft JhengHei"/>
              </a:rPr>
              <a:t>:</a:t>
            </a:r>
            <a:r>
              <a:rPr lang="zh-TW" altLang="en-US" sz="800">
                <a:solidFill>
                  <a:schemeClr val="bg1"/>
                </a:solidFill>
                <a:latin typeface="Microsoft JhengHei"/>
                <a:ea typeface="Microsoft JhengHei"/>
              </a:rPr>
              <a:t> 這</a:t>
            </a:r>
            <a:r>
              <a:rPr lang="zh-TW" sz="800">
                <a:solidFill>
                  <a:schemeClr val="bg1"/>
                </a:solidFill>
                <a:latin typeface="Microsoft JhengHei"/>
                <a:ea typeface="Microsoft JhengHei"/>
              </a:rPr>
              <a:t>些</a:t>
            </a:r>
            <a:r>
              <a:rPr lang="zh-TW" altLang="en-US" sz="800">
                <a:solidFill>
                  <a:schemeClr val="bg1"/>
                </a:solidFill>
                <a:latin typeface="Microsoft JhengHei"/>
                <a:ea typeface="Microsoft JhengHei"/>
              </a:rPr>
              <a:t>擴充設備</a:t>
            </a:r>
            <a:r>
              <a:rPr lang="zh-TW" sz="800">
                <a:solidFill>
                  <a:schemeClr val="bg1"/>
                </a:solidFill>
                <a:latin typeface="Microsoft JhengHei"/>
                <a:ea typeface="Microsoft JhengHei"/>
              </a:rPr>
              <a:t>只能</a:t>
            </a:r>
            <a:r>
              <a:rPr lang="zh-TW" altLang="en-US" sz="800">
                <a:solidFill>
                  <a:schemeClr val="bg1"/>
                </a:solidFill>
                <a:latin typeface="Microsoft JhengHei"/>
                <a:ea typeface="Microsoft JhengHei"/>
              </a:rPr>
              <a:t>當作</a:t>
            </a:r>
            <a:r>
              <a:rPr lang="en-TW" sz="800">
                <a:solidFill>
                  <a:schemeClr val="bg1"/>
                </a:solidFill>
                <a:latin typeface="Microsoft JhengHei"/>
                <a:ea typeface="Microsoft JhengHei"/>
              </a:rPr>
              <a:t> NAS </a:t>
            </a:r>
            <a:r>
              <a:rPr lang="zh-TW" sz="800">
                <a:solidFill>
                  <a:schemeClr val="bg1"/>
                </a:solidFill>
                <a:latin typeface="Microsoft JhengHei"/>
                <a:ea typeface="Microsoft JhengHei"/>
              </a:rPr>
              <a:t>上的單個</a:t>
            </a:r>
            <a:r>
              <a:rPr lang="zh-TW" altLang="en-US" sz="800">
                <a:solidFill>
                  <a:schemeClr val="bg1"/>
                </a:solidFill>
                <a:latin typeface="Microsoft JhengHei"/>
                <a:ea typeface="Microsoft JhengHei"/>
              </a:rPr>
              <a:t>儲存池，</a:t>
            </a:r>
            <a:r>
              <a:rPr lang="en-TW" sz="8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zh-TW" sz="800">
                <a:solidFill>
                  <a:schemeClr val="bg1"/>
                </a:solidFill>
                <a:latin typeface="Microsoft JhengHei"/>
                <a:ea typeface="Microsoft JhengHei"/>
              </a:rPr>
              <a:t>無法合併到</a:t>
            </a:r>
            <a:r>
              <a:rPr lang="zh-TW" altLang="en-US" sz="800">
                <a:solidFill>
                  <a:schemeClr val="bg1"/>
                </a:solidFill>
                <a:latin typeface="Microsoft JhengHei"/>
                <a:ea typeface="Microsoft JhengHei"/>
              </a:rPr>
              <a:t>其它</a:t>
            </a:r>
            <a:r>
              <a:rPr lang="zh-TW" sz="800">
                <a:solidFill>
                  <a:schemeClr val="bg1"/>
                </a:solidFill>
                <a:latin typeface="Microsoft JhengHei"/>
                <a:ea typeface="Microsoft JhengHei"/>
              </a:rPr>
              <a:t>連接的</a:t>
            </a:r>
            <a:r>
              <a:rPr lang="en-TW" sz="800">
                <a:solidFill>
                  <a:schemeClr val="bg1"/>
                </a:solidFill>
                <a:latin typeface="Microsoft JhengHei"/>
                <a:ea typeface="Microsoft JhengHei"/>
              </a:rPr>
              <a:t> NAS </a:t>
            </a:r>
            <a:r>
              <a:rPr lang="zh-TW" sz="800">
                <a:solidFill>
                  <a:schemeClr val="bg1"/>
                </a:solidFill>
                <a:latin typeface="Microsoft JhengHei"/>
                <a:ea typeface="Microsoft JhengHei"/>
              </a:rPr>
              <a:t>中</a:t>
            </a:r>
            <a:r>
              <a:rPr lang="en-TW" sz="800">
                <a:solidFill>
                  <a:schemeClr val="bg1"/>
                </a:solidFill>
                <a:latin typeface="Microsoft JhengHei"/>
                <a:ea typeface="Microsoft JhengHei"/>
              </a:rPr>
              <a:t>。 </a:t>
            </a:r>
            <a:endParaRPr lang="zh-TW" altLang="en-US" sz="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952353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8">
            <a:extLst>
              <a:ext uri="{FF2B5EF4-FFF2-40B4-BE49-F238E27FC236}">
                <a16:creationId xmlns:a16="http://schemas.microsoft.com/office/drawing/2014/main" id="{24B77BE9-F0CE-48C8-A5E7-F237C20D82CF}"/>
              </a:ext>
            </a:extLst>
          </p:cNvPr>
          <p:cNvSpPr/>
          <p:nvPr/>
        </p:nvSpPr>
        <p:spPr>
          <a:xfrm flipH="1">
            <a:off x="614911" y="1845167"/>
            <a:ext cx="3668120" cy="2228027"/>
          </a:xfrm>
          <a:prstGeom prst="snip2DiagRect">
            <a:avLst>
              <a:gd name="adj1" fmla="val 0"/>
              <a:gd name="adj2" fmla="val 14918"/>
            </a:avLst>
          </a:prstGeom>
          <a:gradFill>
            <a:gsLst>
              <a:gs pos="47000">
                <a:schemeClr val="tx1">
                  <a:alpha val="44000"/>
                </a:schemeClr>
              </a:gs>
              <a:gs pos="100000">
                <a:schemeClr val="tx1">
                  <a:alpha val="17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rgbClr val="32323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  <a:effectLst>
            <a:outerShdw blurRad="241300" dist="190500" dir="2700000" algn="tl" rotWithShape="0">
              <a:prstClr val="black">
                <a:alpha val="14000"/>
              </a:prstClr>
            </a:outerShd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5" name="圓角化對角線角落矩形 8">
            <a:extLst>
              <a:ext uri="{FF2B5EF4-FFF2-40B4-BE49-F238E27FC236}">
                <a16:creationId xmlns:a16="http://schemas.microsoft.com/office/drawing/2014/main" id="{0579C713-0693-4BEE-98AD-7C0EA08F1AD3}"/>
              </a:ext>
            </a:extLst>
          </p:cNvPr>
          <p:cNvSpPr/>
          <p:nvPr/>
        </p:nvSpPr>
        <p:spPr>
          <a:xfrm flipH="1">
            <a:off x="615993" y="1845167"/>
            <a:ext cx="1955048" cy="44787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80365" indent="-380365"/>
            <a:r>
              <a:rPr lang="en-US" altLang="zh-TW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10GbE </a:t>
            </a:r>
            <a:r>
              <a:rPr lang="zh-TW" altLang="en-US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網路卡</a:t>
            </a:r>
            <a:endParaRPr lang="en-US" altLang="zh-TW" sz="16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90" name="Shape 528">
            <a:extLst>
              <a:ext uri="{FF2B5EF4-FFF2-40B4-BE49-F238E27FC236}">
                <a16:creationId xmlns:a16="http://schemas.microsoft.com/office/drawing/2014/main" id="{DE8B63BE-F96A-44F4-93FE-EA4A550B6777}"/>
              </a:ext>
            </a:extLst>
          </p:cNvPr>
          <p:cNvSpPr/>
          <p:nvPr/>
        </p:nvSpPr>
        <p:spPr>
          <a:xfrm flipH="1">
            <a:off x="631259" y="4262130"/>
            <a:ext cx="3651772" cy="2076592"/>
          </a:xfrm>
          <a:prstGeom prst="snip2DiagRect">
            <a:avLst>
              <a:gd name="adj1" fmla="val 0"/>
              <a:gd name="adj2" fmla="val 12556"/>
            </a:avLst>
          </a:prstGeom>
          <a:gradFill>
            <a:gsLst>
              <a:gs pos="47000">
                <a:schemeClr val="tx1">
                  <a:alpha val="44000"/>
                </a:schemeClr>
              </a:gs>
              <a:gs pos="100000">
                <a:schemeClr val="tx1">
                  <a:alpha val="17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rgbClr val="32323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  <a:effectLst>
            <a:outerShdw blurRad="241300" dist="190500" dir="2700000" algn="tl" rotWithShape="0">
              <a:prstClr val="black">
                <a:alpha val="14000"/>
              </a:prstClr>
            </a:outerShd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Shape 528">
            <a:extLst>
              <a:ext uri="{FF2B5EF4-FFF2-40B4-BE49-F238E27FC236}">
                <a16:creationId xmlns:a16="http://schemas.microsoft.com/office/drawing/2014/main" id="{399928B1-191B-4789-B392-61C77BBDABDA}"/>
              </a:ext>
            </a:extLst>
          </p:cNvPr>
          <p:cNvSpPr/>
          <p:nvPr/>
        </p:nvSpPr>
        <p:spPr>
          <a:xfrm flipH="1">
            <a:off x="4656981" y="4262130"/>
            <a:ext cx="3253740" cy="2246163"/>
          </a:xfrm>
          <a:prstGeom prst="snip2DiagRect">
            <a:avLst>
              <a:gd name="adj1" fmla="val 0"/>
              <a:gd name="adj2" fmla="val 12393"/>
            </a:avLst>
          </a:prstGeom>
          <a:gradFill>
            <a:gsLst>
              <a:gs pos="47000">
                <a:schemeClr val="tx1">
                  <a:alpha val="44000"/>
                </a:schemeClr>
              </a:gs>
              <a:gs pos="100000">
                <a:schemeClr val="tx1">
                  <a:alpha val="17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rgbClr val="32323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  <a:effectLst>
            <a:outerShdw blurRad="241300" dist="190500" dir="2700000" algn="tl" rotWithShape="0">
              <a:prstClr val="black">
                <a:alpha val="14000"/>
              </a:prstClr>
            </a:outerShd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3B07719A-5788-44BF-BF3A-A2A1E829E893}"/>
              </a:ext>
            </a:extLst>
          </p:cNvPr>
          <p:cNvSpPr txBox="1"/>
          <p:nvPr/>
        </p:nvSpPr>
        <p:spPr>
          <a:xfrm>
            <a:off x="2331147" y="3138357"/>
            <a:ext cx="1840656" cy="32823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altLang="zh-TW" sz="13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QXG-10G1T</a:t>
            </a:r>
            <a:endParaRPr lang="zh-TW" altLang="en-US" sz="13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39FAA6E8-04E2-EA43-9204-1D1561C7C742}"/>
              </a:ext>
            </a:extLst>
          </p:cNvPr>
          <p:cNvSpPr txBox="1"/>
          <p:nvPr/>
        </p:nvSpPr>
        <p:spPr>
          <a:xfrm>
            <a:off x="6070285" y="4938227"/>
            <a:ext cx="1657153" cy="369252"/>
          </a:xfrm>
          <a:prstGeom prst="rect">
            <a:avLst/>
          </a:prstGeom>
          <a:noFill/>
        </p:spPr>
        <p:txBody>
          <a:bodyPr wrap="none" lIns="162544" tIns="81272" rIns="162544" bIns="81272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300" b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QXG-5G1T-111C</a:t>
            </a:r>
            <a:endParaRPr lang="en-US" sz="1300" b="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C310ADD9-A473-6D44-A3A2-DE91256A9E26}"/>
              </a:ext>
            </a:extLst>
          </p:cNvPr>
          <p:cNvSpPr txBox="1"/>
          <p:nvPr/>
        </p:nvSpPr>
        <p:spPr>
          <a:xfrm>
            <a:off x="6065838" y="5220415"/>
            <a:ext cx="1657153" cy="369252"/>
          </a:xfrm>
          <a:prstGeom prst="rect">
            <a:avLst/>
          </a:prstGeom>
          <a:noFill/>
        </p:spPr>
        <p:txBody>
          <a:bodyPr wrap="none" lIns="162544" tIns="81272" rIns="162544" bIns="81272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300" b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QXG-5G2T-111C</a:t>
            </a:r>
            <a:endParaRPr lang="en-US" sz="1300" b="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47" name="TextBox 29">
            <a:extLst>
              <a:ext uri="{FF2B5EF4-FFF2-40B4-BE49-F238E27FC236}">
                <a16:creationId xmlns:a16="http://schemas.microsoft.com/office/drawing/2014/main" id="{46A2F5E4-8623-B145-BF0A-DAA74F8BA667}"/>
              </a:ext>
            </a:extLst>
          </p:cNvPr>
          <p:cNvSpPr txBox="1"/>
          <p:nvPr/>
        </p:nvSpPr>
        <p:spPr>
          <a:xfrm>
            <a:off x="6069477" y="5502603"/>
            <a:ext cx="1657153" cy="369252"/>
          </a:xfrm>
          <a:prstGeom prst="rect">
            <a:avLst/>
          </a:prstGeom>
          <a:noFill/>
        </p:spPr>
        <p:txBody>
          <a:bodyPr wrap="none" lIns="162544" tIns="81272" rIns="162544" bIns="81272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300" b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QXG-5G4T-111C</a:t>
            </a:r>
            <a:endParaRPr lang="en-US" sz="1300" b="0">
              <a:solidFill>
                <a:schemeClr val="bg1"/>
              </a:solidFill>
              <a:ea typeface="微軟正黑體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85D5C650-2543-FD47-8C75-72A8D2A74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992" y="4973854"/>
            <a:ext cx="1526997" cy="100322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14300" dist="114300" dir="8100000" algn="tr" rotWithShape="0">
              <a:srgbClr val="09000C">
                <a:alpha val="3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39388A57-6DB5-774C-8EEE-0EA6361EE25A}"/>
              </a:ext>
            </a:extLst>
          </p:cNvPr>
          <p:cNvSpPr txBox="1"/>
          <p:nvPr/>
        </p:nvSpPr>
        <p:spPr>
          <a:xfrm>
            <a:off x="4907679" y="5941081"/>
            <a:ext cx="1157297" cy="340519"/>
          </a:xfrm>
          <a:prstGeom prst="roundRect">
            <a:avLst/>
          </a:prstGeom>
          <a:solidFill>
            <a:srgbClr val="331AE6">
              <a:alpha val="85000"/>
            </a:srgbClr>
          </a:solidFill>
        </p:spPr>
        <p:txBody>
          <a:bodyPr wrap="non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kumimoji="1" sz="10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1/2/4 x RJ45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" name="TextBox 45">
            <a:extLst>
              <a:ext uri="{FF2B5EF4-FFF2-40B4-BE49-F238E27FC236}">
                <a16:creationId xmlns:a16="http://schemas.microsoft.com/office/drawing/2014/main" id="{01EF8245-0FB0-7347-9DF6-7A0BA9196594}"/>
              </a:ext>
            </a:extLst>
          </p:cNvPr>
          <p:cNvSpPr txBox="1"/>
          <p:nvPr/>
        </p:nvSpPr>
        <p:spPr>
          <a:xfrm>
            <a:off x="564105" y="3146253"/>
            <a:ext cx="1840656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3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QXG-10G2TB</a:t>
            </a:r>
            <a:endParaRPr lang="zh-TW" altLang="en-US" sz="13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BB0E9AC8-F0C9-2B40-842D-491CC7CD5C79}"/>
              </a:ext>
            </a:extLst>
          </p:cNvPr>
          <p:cNvSpPr txBox="1"/>
          <p:nvPr/>
        </p:nvSpPr>
        <p:spPr>
          <a:xfrm>
            <a:off x="1072517" y="3482445"/>
            <a:ext cx="726279" cy="306467"/>
          </a:xfrm>
          <a:prstGeom prst="roundRect">
            <a:avLst/>
          </a:prstGeom>
          <a:solidFill>
            <a:srgbClr val="331AE6">
              <a:alpha val="85000"/>
            </a:srgbClr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2 x RJ45</a:t>
            </a:r>
            <a:endParaRPr lang="zh-TW" altLang="en-US" sz="1200" b="1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018BC3E-95E7-2C44-8FC9-566CBFC6F365}"/>
              </a:ext>
            </a:extLst>
          </p:cNvPr>
          <p:cNvSpPr txBox="1"/>
          <p:nvPr/>
        </p:nvSpPr>
        <p:spPr>
          <a:xfrm>
            <a:off x="2848200" y="3474548"/>
            <a:ext cx="726279" cy="306467"/>
          </a:xfrm>
          <a:prstGeom prst="roundRect">
            <a:avLst/>
          </a:prstGeom>
          <a:solidFill>
            <a:srgbClr val="331AE6">
              <a:alpha val="85000"/>
            </a:srgbClr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1 x RJ45</a:t>
            </a:r>
            <a:endParaRPr lang="zh-TW" altLang="en-US" sz="1200" b="1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55" name="TextBox 76">
            <a:extLst>
              <a:ext uri="{FF2B5EF4-FFF2-40B4-BE49-F238E27FC236}">
                <a16:creationId xmlns:a16="http://schemas.microsoft.com/office/drawing/2014/main" id="{E0F654A7-FA76-E648-BBFD-6F58934AF787}"/>
              </a:ext>
            </a:extLst>
          </p:cNvPr>
          <p:cNvSpPr txBox="1"/>
          <p:nvPr/>
        </p:nvSpPr>
        <p:spPr>
          <a:xfrm>
            <a:off x="2382657" y="5027748"/>
            <a:ext cx="1863579" cy="707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QXG-25G2SF-CX6</a:t>
            </a:r>
            <a:endParaRPr lang="en-US" altLang="zh-TW" sz="1300">
              <a:solidFill>
                <a:schemeClr val="bg1"/>
              </a:solidFill>
              <a:ea typeface="微軟正黑體"/>
            </a:endParaRPr>
          </a:p>
          <a:p>
            <a:r>
              <a:rPr lang="en-US" altLang="zh-TW" sz="13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(</a:t>
            </a:r>
            <a:r>
              <a:rPr lang="zh-TW" altLang="en-US" sz="13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支援</a:t>
            </a:r>
            <a:r>
              <a:rPr lang="en-US" altLang="zh-TW" sz="13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25GbE SFP28, 10GbE SFP)</a:t>
            </a:r>
            <a:endParaRPr lang="en-US" altLang="zh-TW" sz="13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91" name="圓角化對角線角落矩形 8">
            <a:extLst>
              <a:ext uri="{FF2B5EF4-FFF2-40B4-BE49-F238E27FC236}">
                <a16:creationId xmlns:a16="http://schemas.microsoft.com/office/drawing/2014/main" id="{AD550588-3ACA-4A3E-8CE8-F770C557595B}"/>
              </a:ext>
            </a:extLst>
          </p:cNvPr>
          <p:cNvSpPr/>
          <p:nvPr/>
        </p:nvSpPr>
        <p:spPr>
          <a:xfrm flipH="1">
            <a:off x="631263" y="4262131"/>
            <a:ext cx="2045229" cy="44787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80365" indent="-380365"/>
            <a:r>
              <a:rPr lang="en-US" altLang="zh-TW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25GbE </a:t>
            </a:r>
            <a:r>
              <a:rPr lang="zh-TW" altLang="en-US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網路卡</a:t>
            </a:r>
            <a:endParaRPr lang="en-US" altLang="zh-CN" sz="16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0" name="圓角化對角線角落矩形 8">
            <a:extLst>
              <a:ext uri="{FF2B5EF4-FFF2-40B4-BE49-F238E27FC236}">
                <a16:creationId xmlns:a16="http://schemas.microsoft.com/office/drawing/2014/main" id="{627C4274-995F-4D11-BD85-2576756400DE}"/>
              </a:ext>
            </a:extLst>
          </p:cNvPr>
          <p:cNvSpPr/>
          <p:nvPr/>
        </p:nvSpPr>
        <p:spPr>
          <a:xfrm flipH="1">
            <a:off x="4656980" y="4262131"/>
            <a:ext cx="1689827" cy="44787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379730" indent="-379730"/>
            <a:r>
              <a:rPr lang="en-US" altLang="zh-TW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5GbE </a:t>
            </a:r>
            <a:r>
              <a:rPr lang="zh-TW" altLang="en-US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網路卡</a:t>
            </a:r>
            <a:endParaRPr lang="zh-TW" altLang="en-US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028" name="Picture 4" descr="QXG-25G2SF-CX6">
            <a:extLst>
              <a:ext uri="{FF2B5EF4-FFF2-40B4-BE49-F238E27FC236}">
                <a16:creationId xmlns:a16="http://schemas.microsoft.com/office/drawing/2014/main" id="{D6FD8A25-384A-5847-9C79-57AA84851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67" y="4544941"/>
            <a:ext cx="1558191" cy="135389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14300" dist="114300" dir="8100000" algn="tr" rotWithShape="0">
              <a:srgbClr val="09000C">
                <a:alpha val="3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QXG-10G1T">
            <a:extLst>
              <a:ext uri="{FF2B5EF4-FFF2-40B4-BE49-F238E27FC236}">
                <a16:creationId xmlns:a16="http://schemas.microsoft.com/office/drawing/2014/main" id="{DD362F7C-0468-D946-9BDE-645CEF7B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195" y="2228492"/>
            <a:ext cx="1279332" cy="111159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14300" dist="114300" dir="8100000" algn="tr" rotWithShape="0">
              <a:srgbClr val="09000C">
                <a:alpha val="3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QXG-10G2TB">
            <a:extLst>
              <a:ext uri="{FF2B5EF4-FFF2-40B4-BE49-F238E27FC236}">
                <a16:creationId xmlns:a16="http://schemas.microsoft.com/office/drawing/2014/main" id="{7B693ECF-7FD9-484D-89AB-4EAA6337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587" y="2209966"/>
            <a:ext cx="1334051" cy="115914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14300" dist="114300" dir="8100000" algn="tr" rotWithShape="0">
              <a:srgbClr val="09000C">
                <a:alpha val="3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標題 17">
            <a:extLst>
              <a:ext uri="{FF2B5EF4-FFF2-40B4-BE49-F238E27FC236}">
                <a16:creationId xmlns:a16="http://schemas.microsoft.com/office/drawing/2014/main" id="{AF4132F5-16D9-4BDC-B324-45FF931CFD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776" y="164681"/>
            <a:ext cx="11694924" cy="12922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多元的配件讓您擴充 </a:t>
            </a:r>
            <a:r>
              <a:rPr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FC </a:t>
            </a:r>
            <a:r>
              <a:rPr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介面及升級更高網速</a:t>
            </a:r>
            <a:endParaRPr lang="zh-TW" altLang="en-US" sz="4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4459B220-DFD4-4B25-AD93-6ABA936AAB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158" y="1713183"/>
            <a:ext cx="2291833" cy="195423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534E8CD-7AD3-FAF2-77FA-C981B0467B22}"/>
              </a:ext>
            </a:extLst>
          </p:cNvPr>
          <p:cNvSpPr txBox="1"/>
          <p:nvPr/>
        </p:nvSpPr>
        <p:spPr>
          <a:xfrm rot="10800000" flipV="1">
            <a:off x="785055" y="5796083"/>
            <a:ext cx="1600547" cy="306467"/>
          </a:xfrm>
          <a:prstGeom prst="roundRect">
            <a:avLst/>
          </a:prstGeom>
          <a:solidFill>
            <a:srgbClr val="331AE6">
              <a:alpha val="85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TW" sz="1200" b="1" dirty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2 x SFP28 25Gb/s</a:t>
            </a:r>
            <a:endParaRPr kumimoji="1" lang="zh-TW" altLang="en-US" sz="1200" b="1" dirty="0">
              <a:solidFill>
                <a:schemeClr val="bg1"/>
              </a:solidFill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910722" y="2001326"/>
            <a:ext cx="4382615" cy="8584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167304"/>
            <a:r>
              <a:rPr lang="en-US" altLang="zh-CN" sz="2450" b="1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QXP-16G2FC : </a:t>
            </a:r>
            <a:r>
              <a:rPr lang="zh-CN" altLang="en-US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雙埠</a:t>
            </a:r>
            <a:r>
              <a:rPr lang="zh-TW" altLang="en-US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en-US" altLang="zh-CN" sz="1450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16Gbps</a:t>
            </a:r>
            <a:endParaRPr lang="en-US" altLang="zh-CN" sz="2450" b="1">
              <a:solidFill>
                <a:schemeClr val="bg1"/>
              </a:solidFill>
              <a:latin typeface="Microsoft JhengHei"/>
              <a:ea typeface="黑体"/>
              <a:cs typeface="+mn-ea"/>
            </a:endParaRPr>
          </a:p>
          <a:p>
            <a:pPr defTabSz="2167304"/>
            <a:r>
              <a:rPr lang="en-US" altLang="zh-CN" sz="2450" b="1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QXP-32G2FC : </a:t>
            </a:r>
            <a:r>
              <a:rPr lang="zh-CN" altLang="en-US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雙埠</a:t>
            </a:r>
            <a:r>
              <a:rPr lang="zh-TW" altLang="en-US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 </a:t>
            </a:r>
            <a:r>
              <a:rPr lang="en-US" altLang="zh-TW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32</a:t>
            </a:r>
            <a:r>
              <a:rPr lang="en-US" altLang="zh-CN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Gbps</a:t>
            </a:r>
            <a:r>
              <a:rPr lang="en-US" altLang="zh-CN" sz="2450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 </a:t>
            </a:r>
            <a:endParaRPr lang="en-US" altLang="zh-CN" sz="2450">
              <a:solidFill>
                <a:schemeClr val="bg1"/>
              </a:solidFill>
              <a:latin typeface="Microsoft JhengHei"/>
              <a:ea typeface="黑体"/>
              <a:cs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910721" y="2857813"/>
            <a:ext cx="3491188" cy="318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167304"/>
            <a:r>
              <a:rPr lang="zh-CN" altLang="en-US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 </a:t>
            </a:r>
            <a:r>
              <a:rPr lang="en-US" altLang="zh-CN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(</a:t>
            </a:r>
            <a:r>
              <a:rPr lang="zh-CN" altLang="en-US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內含</a:t>
            </a:r>
            <a:r>
              <a:rPr lang="en-US" altLang="zh-CN" sz="1450">
                <a:solidFill>
                  <a:schemeClr val="bg1"/>
                </a:solidFill>
                <a:latin typeface="Microsoft JhengHei"/>
                <a:ea typeface="黑体"/>
                <a:cs typeface="+mn-ea"/>
                <a:sym typeface="+mn-lt"/>
              </a:rPr>
              <a:t> 16/32Gb FC </a:t>
            </a:r>
            <a:r>
              <a:rPr lang="zh-CN" altLang="en-US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收發器</a:t>
            </a:r>
            <a:r>
              <a:rPr lang="en-US" altLang="zh-CN" sz="1450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)</a:t>
            </a:r>
            <a:endParaRPr lang="zh-CN" altLang="en-US" sz="1450">
              <a:solidFill>
                <a:schemeClr val="bg1"/>
              </a:solidFill>
              <a:latin typeface="Microsoft JhengHei"/>
              <a:ea typeface="Microsoft JhengHei"/>
              <a:cs typeface="+mn-ea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C0E2443-09D4-4170-A04A-308F7F78EC3B}"/>
              </a:ext>
            </a:extLst>
          </p:cNvPr>
          <p:cNvSpPr txBox="1"/>
          <p:nvPr/>
        </p:nvSpPr>
        <p:spPr>
          <a:xfrm>
            <a:off x="8376825" y="4816733"/>
            <a:ext cx="3276069" cy="7898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更多</a:t>
            </a:r>
            <a:r>
              <a:rPr lang="en-US" altLang="zh-TW" sz="1600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…</a:t>
            </a:r>
            <a:endParaRPr lang="en-US" altLang="zh-TW" sz="2100">
              <a:solidFill>
                <a:schemeClr val="bg1"/>
              </a:solidFill>
              <a:ea typeface="微軟正黑體"/>
              <a:cs typeface="+mn-ea"/>
            </a:endParaRPr>
          </a:p>
          <a:p>
            <a:r>
              <a:rPr lang="zh-TW" altLang="en-US" sz="1600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請參考相容性列表</a:t>
            </a:r>
            <a:endParaRPr lang="en-US" altLang="zh-TW" sz="1600">
              <a:solidFill>
                <a:schemeClr val="bg1"/>
              </a:solidFill>
              <a:ea typeface="微軟正黑體"/>
              <a:cs typeface="+mn-ea"/>
            </a:endParaRPr>
          </a:p>
          <a:p>
            <a:r>
              <a:rPr lang="en-US" altLang="zh-TW" sz="1300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https://www.qnap.com/go/compatibility/</a:t>
            </a:r>
            <a:endParaRPr lang="zh-TW" altLang="en-US" sz="1300">
              <a:solidFill>
                <a:schemeClr val="bg1"/>
              </a:solidFill>
              <a:ea typeface="微軟正黑體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5552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DEAB60E-5201-696A-ED72-0E091ABC7EAC}"/>
              </a:ext>
            </a:extLst>
          </p:cNvPr>
          <p:cNvSpPr txBox="1"/>
          <p:nvPr/>
        </p:nvSpPr>
        <p:spPr>
          <a:xfrm>
            <a:off x="755524" y="2126591"/>
            <a:ext cx="5095816" cy="2893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TW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TS-855X </a:t>
            </a: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享有 </a:t>
            </a:r>
            <a:r>
              <a:rPr lang="en-US" altLang="zh-TW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3 </a:t>
            </a: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年的免費產品硬體保固。</a:t>
            </a:r>
            <a:r>
              <a:rPr lang="en-US" altLang="zh-TW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QNAP </a:t>
            </a: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提供如此尊榮的保固服務，協助您的企業組織持續運作，提供不中斷的服務給予您的客戶。</a:t>
            </a:r>
          </a:p>
          <a:p>
            <a:pPr>
              <a:lnSpc>
                <a:spcPct val="130000"/>
              </a:lnSpc>
              <a:defRPr/>
            </a:pP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如果需要更長的保固期，您可以購買 </a:t>
            </a:r>
            <a:r>
              <a:rPr lang="en-US" altLang="zh-TW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QNAP </a:t>
            </a: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延長保固服務方案(P/N : EXTW-BROWN-2Y)，享有最高 </a:t>
            </a:r>
            <a:r>
              <a:rPr lang="en-US" altLang="zh-TW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5 </a:t>
            </a:r>
            <a:r>
              <a:rPr lang="zh-TW" altLang="en-US" sz="2000">
                <a:solidFill>
                  <a:schemeClr val="bg1"/>
                </a:solidFill>
                <a:ea typeface="微軟正黑體"/>
                <a:cs typeface="+mn-ea"/>
                <a:sym typeface="+mn-lt"/>
              </a:rPr>
              <a:t>年的產品保固期限與超值保障。</a:t>
            </a:r>
            <a:endParaRPr lang="zh-TW" altLang="en-US" sz="2000">
              <a:solidFill>
                <a:schemeClr val="bg1"/>
              </a:solidFill>
              <a:ea typeface="微軟正黑體"/>
              <a:cs typeface="+mn-ea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B2E6210-DE95-507D-84C3-EFA2623E52D4}"/>
              </a:ext>
            </a:extLst>
          </p:cNvPr>
          <p:cNvSpPr txBox="1"/>
          <p:nvPr/>
        </p:nvSpPr>
        <p:spPr>
          <a:xfrm>
            <a:off x="750850" y="5134221"/>
            <a:ext cx="5191149" cy="4716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" altLang="zh-TW" sz="10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SKU：</a:t>
            </a:r>
            <a:r>
              <a:rPr lang="en" altLang="zh-TW" sz="1000" b="1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TS-855X</a:t>
            </a:r>
          </a:p>
          <a:p>
            <a:pPr>
              <a:lnSpc>
                <a:spcPct val="130000"/>
              </a:lnSpc>
              <a:defRPr/>
            </a:pPr>
            <a:r>
              <a:rPr lang="en-US" sz="10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Atom® C5125 8-core CPU 2.8 GHz, </a:t>
            </a:r>
            <a:r>
              <a:rPr lang="en" sz="10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8 GB DDR4 (1 x 8 GB) </a:t>
            </a:r>
            <a:endParaRPr lang="en-US" altLang="zh-TW" sz="1000">
              <a:solidFill>
                <a:srgbClr val="FFFF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D672E35-3ED7-AB45-F81E-C4E6DE6C36A1}"/>
              </a:ext>
            </a:extLst>
          </p:cNvPr>
          <p:cNvGrpSpPr>
            <a:grpSpLocks noChangeAspect="1"/>
          </p:cNvGrpSpPr>
          <p:nvPr/>
        </p:nvGrpSpPr>
        <p:grpSpPr>
          <a:xfrm>
            <a:off x="6436094" y="2039505"/>
            <a:ext cx="4603617" cy="4199791"/>
            <a:chOff x="1654630" y="1550126"/>
            <a:chExt cx="2233748" cy="203780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56E3034-20FD-37ED-00AE-7F8798D9221F}"/>
                </a:ext>
              </a:extLst>
            </p:cNvPr>
            <p:cNvSpPr/>
            <p:nvPr/>
          </p:nvSpPr>
          <p:spPr>
            <a:xfrm>
              <a:off x="1654630" y="1550126"/>
              <a:ext cx="2233748" cy="203780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89">
                <a:cs typeface="+mn-ea"/>
                <a:sym typeface="+mn-lt"/>
              </a:endParaRPr>
            </a:p>
          </p:txBody>
        </p:sp>
        <p:pic>
          <p:nvPicPr>
            <p:cNvPr id="5" name="圖形 12">
              <a:extLst>
                <a:ext uri="{FF2B5EF4-FFF2-40B4-BE49-F238E27FC236}">
                  <a16:creationId xmlns:a16="http://schemas.microsoft.com/office/drawing/2014/main" id="{C88D3035-01BB-7053-373F-5337F1DB6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57843" y="1596124"/>
              <a:ext cx="2038686" cy="1832876"/>
            </a:xfrm>
            <a:prstGeom prst="rect">
              <a:avLst/>
            </a:prstGeom>
          </p:spPr>
        </p:pic>
      </p:grpSp>
      <p:sp>
        <p:nvSpPr>
          <p:cNvPr id="6" name="標題 5">
            <a:extLst>
              <a:ext uri="{FF2B5EF4-FFF2-40B4-BE49-F238E27FC236}">
                <a16:creationId xmlns:a16="http://schemas.microsoft.com/office/drawing/2014/main" id="{F377BCA9-A3B7-44DA-8D52-33828A683C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960" y="95831"/>
            <a:ext cx="11657002" cy="1292225"/>
          </a:xfrm>
        </p:spPr>
        <p:txBody>
          <a:bodyPr>
            <a:norm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年標準保固，涵蓋硬體維修與支援服務</a:t>
            </a:r>
          </a:p>
        </p:txBody>
      </p:sp>
    </p:spTree>
    <p:extLst>
      <p:ext uri="{BB962C8B-B14F-4D97-AF65-F5344CB8AC3E}">
        <p14:creationId xmlns:p14="http://schemas.microsoft.com/office/powerpoint/2010/main" val="18211649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字方塊 47">
            <a:extLst>
              <a:ext uri="{FF2B5EF4-FFF2-40B4-BE49-F238E27FC236}">
                <a16:creationId xmlns:a16="http://schemas.microsoft.com/office/drawing/2014/main" id="{72618B5C-E9FF-E49C-E6A8-F4DD83EE0307}"/>
              </a:ext>
            </a:extLst>
          </p:cNvPr>
          <p:cNvSpPr txBox="1"/>
          <p:nvPr/>
        </p:nvSpPr>
        <p:spPr>
          <a:xfrm>
            <a:off x="316287" y="1829124"/>
            <a:ext cx="11559425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TS-855X </a:t>
            </a:r>
            <a:r>
              <a:rPr lang="zh-TW" altLang="en-US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出貨搭載 </a:t>
            </a:r>
            <a:r>
              <a:rPr lang="en-US" altLang="zh-TW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QTS </a:t>
            </a:r>
            <a:r>
              <a:rPr lang="zh-TW" altLang="en-US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作業系統，擁有強悍的資料傳輸效能及更精省的記憶體使用效率，並享有 </a:t>
            </a:r>
            <a:r>
              <a:rPr lang="en-US" altLang="zh-TW" sz="1400" err="1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自動分層儲存功能。您亦可依需求更為 </a:t>
            </a:r>
            <a:r>
              <a:rPr lang="en-US" altLang="zh-TW" sz="1400" err="1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TW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hero </a:t>
            </a:r>
            <a:r>
              <a:rPr lang="zh-TW" altLang="en-US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作業系統，提供獨特的資料完整度保護特性。轉換為 </a:t>
            </a:r>
            <a:r>
              <a:rPr lang="en-US" altLang="zh-TW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QTS </a:t>
            </a:r>
            <a:r>
              <a:rPr lang="zh-TW" altLang="en-US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作業系統的 </a:t>
            </a:r>
            <a:r>
              <a:rPr lang="en-US" altLang="zh-TW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TS-855X </a:t>
            </a:r>
            <a:r>
              <a:rPr lang="zh-TW" altLang="en-US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可與其他同樣運行 </a:t>
            </a:r>
            <a:r>
              <a:rPr lang="en-US" altLang="zh-TW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QTS </a:t>
            </a:r>
            <a:r>
              <a:rPr lang="zh-TW" altLang="en-US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 </a:t>
            </a:r>
            <a:r>
              <a:rPr lang="en-US" altLang="zh-TW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TW" altLang="en-US" sz="1400">
                <a:solidFill>
                  <a:srgbClr val="E6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進行系統遷移。</a:t>
            </a:r>
          </a:p>
        </p:txBody>
      </p:sp>
      <p:sp>
        <p:nvSpPr>
          <p:cNvPr id="49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 txBox="1">
            <a:spLocks/>
          </p:cNvSpPr>
          <p:nvPr/>
        </p:nvSpPr>
        <p:spPr>
          <a:xfrm>
            <a:off x="838200" y="201088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zh-TW" altLang="en-US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強大效能、彈性選用雙 </a:t>
            </a:r>
            <a:r>
              <a:rPr lang="en-US" altLang="zh-TW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O.S. </a:t>
            </a:r>
            <a:r>
              <a:rPr lang="zh-TW" altLang="en-US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系統</a:t>
            </a:r>
          </a:p>
          <a:p>
            <a:pPr algn="ctr">
              <a:lnSpc>
                <a:spcPts val="4800"/>
              </a:lnSpc>
            </a:pPr>
            <a:r>
              <a:rPr lang="zh-TW" altLang="en-US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預載 </a:t>
            </a:r>
            <a:r>
              <a:rPr lang="en-US" altLang="zh-TW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QTS </a:t>
            </a:r>
            <a:r>
              <a:rPr lang="zh-TW" altLang="en-US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或是採用 </a:t>
            </a:r>
            <a:r>
              <a:rPr lang="en-US" altLang="zh-TW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ZFS </a:t>
            </a:r>
            <a:r>
              <a:rPr lang="zh-TW" altLang="en-US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架構的 </a:t>
            </a:r>
            <a:r>
              <a:rPr lang="en-US" altLang="zh-TW" sz="4000" b="1" err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QuTS</a:t>
            </a:r>
            <a:r>
              <a:rPr lang="en-US" altLang="zh-TW" sz="4000" b="1">
                <a:solidFill>
                  <a:srgbClr val="D1DDE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 hero</a:t>
            </a:r>
            <a:endParaRPr lang="zh-TW" altLang="en-US" sz="4000" b="1">
              <a:solidFill>
                <a:srgbClr val="D1DDE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2EC2B74F-4169-3673-E038-1A7E9FCC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52121"/>
              </p:ext>
            </p:extLst>
          </p:nvPr>
        </p:nvGraphicFramePr>
        <p:xfrm>
          <a:off x="392430" y="2755229"/>
          <a:ext cx="11407140" cy="354222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922901">
                  <a:extLst>
                    <a:ext uri="{9D8B030D-6E8A-4147-A177-3AD203B41FA5}">
                      <a16:colId xmlns:a16="http://schemas.microsoft.com/office/drawing/2014/main" val="494235255"/>
                    </a:ext>
                  </a:extLst>
                </a:gridCol>
                <a:gridCol w="4029975">
                  <a:extLst>
                    <a:ext uri="{9D8B030D-6E8A-4147-A177-3AD203B41FA5}">
                      <a16:colId xmlns:a16="http://schemas.microsoft.com/office/drawing/2014/main" val="2412127287"/>
                    </a:ext>
                  </a:extLst>
                </a:gridCol>
                <a:gridCol w="3454264">
                  <a:extLst>
                    <a:ext uri="{9D8B030D-6E8A-4147-A177-3AD203B41FA5}">
                      <a16:colId xmlns:a16="http://schemas.microsoft.com/office/drawing/2014/main" val="3166380365"/>
                    </a:ext>
                  </a:extLst>
                </a:gridCol>
              </a:tblGrid>
              <a:tr h="284888">
                <a:tc>
                  <a:txBody>
                    <a:bodyPr/>
                    <a:lstStyle/>
                    <a:p>
                      <a:pPr algn="ctr" fontAlgn="ctr"/>
                      <a:endParaRPr lang="en-US" sz="1200" b="1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200" b="1" kern="1200" err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QuTS</a:t>
                      </a: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hero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QTS</a:t>
                      </a: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 (</a:t>
                      </a:r>
                      <a:r>
                        <a:rPr lang="en-US" altLang="zh-CN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 </a:t>
                      </a:r>
                      <a:r>
                        <a:rPr lang="zh-CN" alt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預載 )</a:t>
                      </a:r>
                      <a:endParaRPr lang="zh-CN" altLang="en-US" sz="12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4221720"/>
                  </a:ext>
                </a:extLst>
              </a:tr>
              <a:tr h="21675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檔案系統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ZFS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Ext4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3670"/>
                  </a:ext>
                </a:extLst>
              </a:tr>
              <a:tr h="58251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快取功能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讀取快取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讀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寫快取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唯讀快取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唯寫快取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90307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在線資料壓縮</a:t>
                      </a:r>
                      <a:b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Inline Compression)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(LZ4 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壓縮，適合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RAW 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檔、文件檔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667223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在線重複資料刪除</a:t>
                      </a:r>
                      <a:b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Inline Deduplication)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需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16 GB 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以上記憶體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32897"/>
                  </a:ext>
                </a:extLst>
              </a:tr>
              <a:tr h="2167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HBS </a:t>
                      </a:r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遠端備份 </a:t>
                      </a:r>
                      <a:r>
                        <a:rPr lang="en-US" altLang="zh-TW" sz="1200" b="1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QuDedup</a:t>
                      </a:r>
                      <a:r>
                        <a:rPr lang="en-US" altLang="zh-TW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來源端重複資料刪除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589079"/>
                  </a:ext>
                </a:extLst>
              </a:tr>
              <a:tr h="4598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系統斷電保護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ZIL</a:t>
                      </a:r>
                      <a:b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Copy-on-Write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  <a:endParaRPr lang="en-US" altLang="zh-TW" sz="1200" b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3913"/>
                  </a:ext>
                </a:extLst>
              </a:tr>
              <a:tr h="21675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權限管理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Rich ACL (14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Posix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ACL (3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 + 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少部分特殊權限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44128"/>
                  </a:ext>
                </a:extLst>
              </a:tr>
              <a:tr h="76539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容量擴充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 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更換更大容量硬碟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加入單顆硬碟擴充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</a:t>
                      </a:r>
                      <a:b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200" b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更換大容量硬碟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5" marR="33875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90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12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CDCBB271-AA8E-EF56-999F-6B1DAA167382}"/>
              </a:ext>
            </a:extLst>
          </p:cNvPr>
          <p:cNvSpPr/>
          <p:nvPr/>
        </p:nvSpPr>
        <p:spPr>
          <a:xfrm>
            <a:off x="3987087" y="2720383"/>
            <a:ext cx="4470738" cy="1824496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4AE01E6C-A791-EE87-1355-DC0313121987}"/>
              </a:ext>
            </a:extLst>
          </p:cNvPr>
          <p:cNvSpPr/>
          <p:nvPr/>
        </p:nvSpPr>
        <p:spPr>
          <a:xfrm>
            <a:off x="3991725" y="357731"/>
            <a:ext cx="4482442" cy="2262408"/>
          </a:xfrm>
          <a:prstGeom prst="roundRect">
            <a:avLst>
              <a:gd name="adj" fmla="val 8543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62E728A4-1652-0F33-6A96-C66F8F2E7921}"/>
              </a:ext>
            </a:extLst>
          </p:cNvPr>
          <p:cNvSpPr/>
          <p:nvPr/>
        </p:nvSpPr>
        <p:spPr>
          <a:xfrm>
            <a:off x="2292729" y="1498509"/>
            <a:ext cx="1565633" cy="3022341"/>
          </a:xfrm>
          <a:prstGeom prst="roundRect">
            <a:avLst>
              <a:gd name="adj" fmla="val 1024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E82D0819-545B-E4EB-9DA7-21E5273CE01A}"/>
              </a:ext>
            </a:extLst>
          </p:cNvPr>
          <p:cNvSpPr/>
          <p:nvPr/>
        </p:nvSpPr>
        <p:spPr>
          <a:xfrm>
            <a:off x="6474691" y="4691876"/>
            <a:ext cx="1983133" cy="1862145"/>
          </a:xfrm>
          <a:prstGeom prst="roundRect">
            <a:avLst>
              <a:gd name="adj" fmla="val 762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535DA687-6CD1-21F7-88E9-4B88D393724A}"/>
              </a:ext>
            </a:extLst>
          </p:cNvPr>
          <p:cNvSpPr/>
          <p:nvPr/>
        </p:nvSpPr>
        <p:spPr>
          <a:xfrm>
            <a:off x="4030286" y="4691875"/>
            <a:ext cx="2315680" cy="8571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49F920C0-CA15-3E97-6A38-02E0FC4595D5}"/>
              </a:ext>
            </a:extLst>
          </p:cNvPr>
          <p:cNvSpPr/>
          <p:nvPr/>
        </p:nvSpPr>
        <p:spPr>
          <a:xfrm>
            <a:off x="9966399" y="1836563"/>
            <a:ext cx="1983133" cy="1880514"/>
          </a:xfrm>
          <a:prstGeom prst="roundRect">
            <a:avLst>
              <a:gd name="adj" fmla="val 941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022217E3-5918-E6F1-3447-3924D7743088}"/>
              </a:ext>
            </a:extLst>
          </p:cNvPr>
          <p:cNvSpPr/>
          <p:nvPr/>
        </p:nvSpPr>
        <p:spPr>
          <a:xfrm>
            <a:off x="4030286" y="5642649"/>
            <a:ext cx="2315680" cy="9029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611DAC59-9BBE-C672-CC91-28BB7638B043}"/>
              </a:ext>
            </a:extLst>
          </p:cNvPr>
          <p:cNvSpPr/>
          <p:nvPr/>
        </p:nvSpPr>
        <p:spPr>
          <a:xfrm>
            <a:off x="8609216" y="364309"/>
            <a:ext cx="3362983" cy="1378587"/>
          </a:xfrm>
          <a:prstGeom prst="roundRect">
            <a:avLst>
              <a:gd name="adj" fmla="val 11668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7FA4B595-7A74-A010-B9C1-D7DB4040902C}"/>
              </a:ext>
            </a:extLst>
          </p:cNvPr>
          <p:cNvSpPr/>
          <p:nvPr/>
        </p:nvSpPr>
        <p:spPr>
          <a:xfrm>
            <a:off x="8586548" y="3801676"/>
            <a:ext cx="3362982" cy="780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D1A685E1-E7FD-1FE3-CFE5-F35AABA8486E}"/>
              </a:ext>
            </a:extLst>
          </p:cNvPr>
          <p:cNvSpPr/>
          <p:nvPr/>
        </p:nvSpPr>
        <p:spPr>
          <a:xfrm>
            <a:off x="8586548" y="4691874"/>
            <a:ext cx="2125033" cy="11128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7063700-99BE-346B-7D0E-731D6F26953D}"/>
              </a:ext>
            </a:extLst>
          </p:cNvPr>
          <p:cNvSpPr/>
          <p:nvPr/>
        </p:nvSpPr>
        <p:spPr>
          <a:xfrm>
            <a:off x="10824262" y="4691874"/>
            <a:ext cx="1125270" cy="18536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70801244-1133-074F-9FEB-7304F78D37A8}"/>
              </a:ext>
            </a:extLst>
          </p:cNvPr>
          <p:cNvSpPr/>
          <p:nvPr/>
        </p:nvSpPr>
        <p:spPr>
          <a:xfrm>
            <a:off x="253882" y="4691874"/>
            <a:ext cx="3625013" cy="1853685"/>
          </a:xfrm>
          <a:prstGeom prst="roundRect">
            <a:avLst>
              <a:gd name="adj" fmla="val 923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8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5D3C9992-9FBF-AE6B-1CE4-35571BE0D8E9}"/>
              </a:ext>
            </a:extLst>
          </p:cNvPr>
          <p:cNvSpPr/>
          <p:nvPr/>
        </p:nvSpPr>
        <p:spPr>
          <a:xfrm>
            <a:off x="253882" y="2720383"/>
            <a:ext cx="1934426" cy="1800466"/>
          </a:xfrm>
          <a:prstGeom prst="roundRect">
            <a:avLst>
              <a:gd name="adj" fmla="val 9236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CB5D9E1-6C61-1F87-AE68-008A00326CEB}"/>
              </a:ext>
            </a:extLst>
          </p:cNvPr>
          <p:cNvSpPr/>
          <p:nvPr/>
        </p:nvSpPr>
        <p:spPr>
          <a:xfrm>
            <a:off x="247558" y="1506970"/>
            <a:ext cx="1934426" cy="1088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A21D52AF-0336-6EA0-2DD4-66DF1D976500}"/>
              </a:ext>
            </a:extLst>
          </p:cNvPr>
          <p:cNvSpPr/>
          <p:nvPr/>
        </p:nvSpPr>
        <p:spPr>
          <a:xfrm>
            <a:off x="253882" y="364309"/>
            <a:ext cx="3604480" cy="10178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5" name="圖形 17">
            <a:extLst>
              <a:ext uri="{FF2B5EF4-FFF2-40B4-BE49-F238E27FC236}">
                <a16:creationId xmlns:a16="http://schemas.microsoft.com/office/drawing/2014/main" id="{B088399A-A07C-FC81-AD3E-69EDBCE56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4817" y="5528621"/>
            <a:ext cx="3060543" cy="1527086"/>
          </a:xfrm>
          <a:prstGeom prst="rect">
            <a:avLst/>
          </a:prstGeom>
          <a:effectLst>
            <a:outerShdw blurRad="292100" dist="279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56299DAC-8720-C4F5-04B6-1278DCE195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09" t="-7710" r="5091" b="43738"/>
          <a:stretch/>
        </p:blipFill>
        <p:spPr>
          <a:xfrm>
            <a:off x="247442" y="364310"/>
            <a:ext cx="3617477" cy="1009360"/>
          </a:xfrm>
          <a:prstGeom prst="roundRect">
            <a:avLst/>
          </a:prstGeom>
          <a:effectLst>
            <a:outerShdw blurRad="292100" dist="2794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87" name="群組 86">
            <a:extLst>
              <a:ext uri="{FF2B5EF4-FFF2-40B4-BE49-F238E27FC236}">
                <a16:creationId xmlns:a16="http://schemas.microsoft.com/office/drawing/2014/main" id="{C5646DA9-B9DB-AA84-2984-0C6B3035FC73}"/>
              </a:ext>
            </a:extLst>
          </p:cNvPr>
          <p:cNvGrpSpPr/>
          <p:nvPr/>
        </p:nvGrpSpPr>
        <p:grpSpPr>
          <a:xfrm>
            <a:off x="246771" y="-2379655"/>
            <a:ext cx="11961173" cy="8925214"/>
            <a:chOff x="246638" y="-2379655"/>
            <a:chExt cx="12183077" cy="9187365"/>
          </a:xfrm>
          <a:noFill/>
          <a:effectLst/>
        </p:grpSpPr>
        <p:sp>
          <p:nvSpPr>
            <p:cNvPr id="118" name="矩形: 圓角 117">
              <a:extLst>
                <a:ext uri="{FF2B5EF4-FFF2-40B4-BE49-F238E27FC236}">
                  <a16:creationId xmlns:a16="http://schemas.microsoft.com/office/drawing/2014/main" id="{B6A68483-34A9-81A5-B8EA-0B76CED30567}"/>
                </a:ext>
              </a:extLst>
            </p:cNvPr>
            <p:cNvSpPr/>
            <p:nvPr/>
          </p:nvSpPr>
          <p:spPr>
            <a:xfrm>
              <a:off x="4440985" y="345300"/>
              <a:ext cx="3694096" cy="695100"/>
            </a:xfrm>
            <a:prstGeom prst="roundRect">
              <a:avLst>
                <a:gd name="adj" fmla="val 8543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b="1">
                  <a:solidFill>
                    <a:schemeClr val="tx1"/>
                  </a:solidFill>
                  <a:latin typeface="微軟正黑體"/>
                  <a:ea typeface="微軟正黑體"/>
                </a:rPr>
                <a:t>混合式儲存：SATA HDD + SSD</a:t>
              </a:r>
              <a:endPara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矩形: 圓角 118">
              <a:extLst>
                <a:ext uri="{FF2B5EF4-FFF2-40B4-BE49-F238E27FC236}">
                  <a16:creationId xmlns:a16="http://schemas.microsoft.com/office/drawing/2014/main" id="{99A634EF-F8AD-AC3D-5D72-7322012F8F8E}"/>
                </a:ext>
              </a:extLst>
            </p:cNvPr>
            <p:cNvSpPr/>
            <p:nvPr/>
          </p:nvSpPr>
          <p:spPr>
            <a:xfrm>
              <a:off x="2337111" y="3243697"/>
              <a:ext cx="1594679" cy="1114954"/>
            </a:xfrm>
            <a:prstGeom prst="roundRect">
              <a:avLst>
                <a:gd name="adj" fmla="val 10241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C5125 2.8 GHz</a:t>
              </a:r>
            </a:p>
            <a:p>
              <a:pPr algn="ctr"/>
              <a:r>
                <a:rPr lang="en-US" altLang="zh-TW" sz="32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8-</a:t>
              </a:r>
              <a:r>
                <a:rPr lang="zh-TW" altLang="en-US" sz="32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核心</a:t>
              </a:r>
              <a:r>
                <a:rPr lang="zh-TW" altLang="en-US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處理器</a:t>
              </a:r>
            </a:p>
          </p:txBody>
        </p:sp>
        <p:sp>
          <p:nvSpPr>
            <p:cNvPr id="120" name="矩形: 圓角 119" hidden="1">
              <a:extLst>
                <a:ext uri="{FF2B5EF4-FFF2-40B4-BE49-F238E27FC236}">
                  <a16:creationId xmlns:a16="http://schemas.microsoft.com/office/drawing/2014/main" id="{ACBDDA63-0ECC-3AE8-572A-8F24AC29A4C4}"/>
                </a:ext>
              </a:extLst>
            </p:cNvPr>
            <p:cNvSpPr/>
            <p:nvPr/>
          </p:nvSpPr>
          <p:spPr>
            <a:xfrm>
              <a:off x="6596658" y="4890871"/>
              <a:ext cx="2019925" cy="1916839"/>
            </a:xfrm>
            <a:prstGeom prst="roundRect">
              <a:avLst>
                <a:gd name="adj" fmla="val 7620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2.5GbE</a:t>
              </a:r>
              <a:endPara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矩形: 圓角 120">
              <a:extLst>
                <a:ext uri="{FF2B5EF4-FFF2-40B4-BE49-F238E27FC236}">
                  <a16:creationId xmlns:a16="http://schemas.microsoft.com/office/drawing/2014/main" id="{B5258F65-F0CF-5DD6-FD04-C7F5ACD1CB69}"/>
                </a:ext>
              </a:extLst>
            </p:cNvPr>
            <p:cNvSpPr/>
            <p:nvPr/>
          </p:nvSpPr>
          <p:spPr>
            <a:xfrm>
              <a:off x="4057624" y="4940672"/>
              <a:ext cx="1438496" cy="88228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8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128GB</a:t>
              </a:r>
              <a:endParaRPr lang="zh-TW" altLang="en-US" sz="28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矩形: 圓角 121" hidden="1">
              <a:extLst>
                <a:ext uri="{FF2B5EF4-FFF2-40B4-BE49-F238E27FC236}">
                  <a16:creationId xmlns:a16="http://schemas.microsoft.com/office/drawing/2014/main" id="{47E583B0-0210-CD04-AAAD-B9A1FBD2E248}"/>
                </a:ext>
              </a:extLst>
            </p:cNvPr>
            <p:cNvSpPr/>
            <p:nvPr/>
          </p:nvSpPr>
          <p:spPr>
            <a:xfrm>
              <a:off x="8747696" y="1951692"/>
              <a:ext cx="1274336" cy="1935748"/>
            </a:xfrm>
            <a:prstGeom prst="roundRect">
              <a:avLst>
                <a:gd name="adj" fmla="val 14193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IntelQAT</a:t>
              </a:r>
              <a:endPara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矩形: 圓角 123" hidden="1">
              <a:extLst>
                <a:ext uri="{FF2B5EF4-FFF2-40B4-BE49-F238E27FC236}">
                  <a16:creationId xmlns:a16="http://schemas.microsoft.com/office/drawing/2014/main" id="{308F7996-9D0C-BAAF-84A8-8240FF3B40CC}"/>
                </a:ext>
              </a:extLst>
            </p:cNvPr>
            <p:cNvSpPr/>
            <p:nvPr/>
          </p:nvSpPr>
          <p:spPr>
            <a:xfrm>
              <a:off x="3741674" y="-1967363"/>
              <a:ext cx="2019925" cy="1935748"/>
            </a:xfrm>
            <a:prstGeom prst="roundRect">
              <a:avLst>
                <a:gd name="adj" fmla="val 9410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4800" b="1">
                  <a:solidFill>
                    <a:srgbClr val="33CC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4800" b="1">
                  <a:solidFill>
                    <a:srgbClr val="33CC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endParaRPr lang="en-US" altLang="zh-TW" sz="4800" b="1">
                <a:solidFill>
                  <a:srgbClr val="33CC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PCIe Gen3 x4</a:t>
              </a:r>
            </a:p>
            <a:p>
              <a:pPr algn="ctr"/>
              <a:r>
                <a:rPr lang="zh-TW" altLang="en-US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擴充槽</a:t>
              </a:r>
              <a:r>
                <a:rPr lang="en-US" altLang="zh-TW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5" name="矩形: 圓角 124">
              <a:extLst>
                <a:ext uri="{FF2B5EF4-FFF2-40B4-BE49-F238E27FC236}">
                  <a16:creationId xmlns:a16="http://schemas.microsoft.com/office/drawing/2014/main" id="{BE1979CF-FA4D-C0C0-8C02-EFB5AFB3089C}"/>
                </a:ext>
              </a:extLst>
            </p:cNvPr>
            <p:cNvSpPr/>
            <p:nvPr/>
          </p:nvSpPr>
          <p:spPr>
            <a:xfrm>
              <a:off x="4968773" y="5869569"/>
              <a:ext cx="1378800" cy="929432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QVR Elite</a:t>
              </a:r>
            </a:p>
            <a:p>
              <a:r>
                <a:rPr lang="zh-TW" altLang="en-US" sz="1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監控方案</a:t>
              </a:r>
            </a:p>
          </p:txBody>
        </p:sp>
        <p:sp>
          <p:nvSpPr>
            <p:cNvPr id="126" name="矩形: 圓角 125">
              <a:extLst>
                <a:ext uri="{FF2B5EF4-FFF2-40B4-BE49-F238E27FC236}">
                  <a16:creationId xmlns:a16="http://schemas.microsoft.com/office/drawing/2014/main" id="{C8A894E0-928E-8804-C170-4B25DDB0E5FA}"/>
                </a:ext>
              </a:extLst>
            </p:cNvPr>
            <p:cNvSpPr/>
            <p:nvPr/>
          </p:nvSpPr>
          <p:spPr>
            <a:xfrm>
              <a:off x="8741135" y="291851"/>
              <a:ext cx="3425374" cy="969972"/>
            </a:xfrm>
            <a:prstGeom prst="roundRect">
              <a:avLst>
                <a:gd name="adj" fmla="val 11668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支援雙系統</a:t>
              </a:r>
              <a:r>
                <a:rPr lang="zh-TW" altLang="en-US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7" name="矩形: 圓角 126" hidden="1">
              <a:extLst>
                <a:ext uri="{FF2B5EF4-FFF2-40B4-BE49-F238E27FC236}">
                  <a16:creationId xmlns:a16="http://schemas.microsoft.com/office/drawing/2014/main" id="{26182FEE-7922-9DBD-DEB8-C03EA3D2097B}"/>
                </a:ext>
              </a:extLst>
            </p:cNvPr>
            <p:cNvSpPr/>
            <p:nvPr/>
          </p:nvSpPr>
          <p:spPr>
            <a:xfrm>
              <a:off x="9004342" y="-2379655"/>
              <a:ext cx="3425373" cy="80347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USB 3.2 Gen2 (10Gbps)</a:t>
              </a:r>
            </a:p>
            <a:p>
              <a:pPr algn="ctr"/>
              <a:r>
                <a:rPr lang="zh-TW" altLang="en-US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</a:t>
              </a:r>
              <a:r>
                <a:rPr lang="en-US" altLang="zh-TW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One-Touch-Copy</a:t>
              </a:r>
              <a:endPara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矩形: 圓角 127">
              <a:extLst>
                <a:ext uri="{FF2B5EF4-FFF2-40B4-BE49-F238E27FC236}">
                  <a16:creationId xmlns:a16="http://schemas.microsoft.com/office/drawing/2014/main" id="{88E928C1-8F7E-56CB-8775-94ACE832EFFB}"/>
                </a:ext>
              </a:extLst>
            </p:cNvPr>
            <p:cNvSpPr/>
            <p:nvPr/>
          </p:nvSpPr>
          <p:spPr>
            <a:xfrm>
              <a:off x="8818224" y="5578094"/>
              <a:ext cx="2023401" cy="363383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PCIe </a:t>
              </a:r>
              <a:r>
                <a:rPr lang="en-US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Gen3 </a:t>
              </a:r>
              <a:r>
                <a:rPr lang="en-US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x4</a:t>
              </a:r>
              <a:r>
                <a:rPr lang="zh-TW" altLang="en-US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endParaRPr 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endParaRPr>
            </a:p>
          </p:txBody>
        </p:sp>
        <p:sp>
          <p:nvSpPr>
            <p:cNvPr id="129" name="矩形: 圓角 128">
              <a:extLst>
                <a:ext uri="{FF2B5EF4-FFF2-40B4-BE49-F238E27FC236}">
                  <a16:creationId xmlns:a16="http://schemas.microsoft.com/office/drawing/2014/main" id="{E5710D54-F374-08FA-EC3F-EAD95C3119FC}"/>
                </a:ext>
              </a:extLst>
            </p:cNvPr>
            <p:cNvSpPr/>
            <p:nvPr/>
          </p:nvSpPr>
          <p:spPr>
            <a:xfrm>
              <a:off x="8770783" y="6194258"/>
              <a:ext cx="2164457" cy="573367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SR-IOV</a:t>
              </a:r>
              <a:endPara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矩形: 圓角 129">
              <a:extLst>
                <a:ext uri="{FF2B5EF4-FFF2-40B4-BE49-F238E27FC236}">
                  <a16:creationId xmlns:a16="http://schemas.microsoft.com/office/drawing/2014/main" id="{9A70C4E8-2AE0-8DFB-16DA-DE50E8C9DA49}"/>
                </a:ext>
              </a:extLst>
            </p:cNvPr>
            <p:cNvSpPr/>
            <p:nvPr/>
          </p:nvSpPr>
          <p:spPr>
            <a:xfrm>
              <a:off x="11026923" y="4890869"/>
              <a:ext cx="1146146" cy="190813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矩形: 圓角 130">
              <a:extLst>
                <a:ext uri="{FF2B5EF4-FFF2-40B4-BE49-F238E27FC236}">
                  <a16:creationId xmlns:a16="http://schemas.microsoft.com/office/drawing/2014/main" id="{0C3DBC4B-C6C9-1F82-F853-C17402E236E7}"/>
                </a:ext>
              </a:extLst>
            </p:cNvPr>
            <p:cNvSpPr/>
            <p:nvPr/>
          </p:nvSpPr>
          <p:spPr>
            <a:xfrm>
              <a:off x="260439" y="4890869"/>
              <a:ext cx="3692265" cy="1908131"/>
            </a:xfrm>
            <a:prstGeom prst="roundRect">
              <a:avLst>
                <a:gd name="adj" fmla="val 9231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本產品可供貨至</a:t>
              </a:r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矩形: 圓角 131">
              <a:extLst>
                <a:ext uri="{FF2B5EF4-FFF2-40B4-BE49-F238E27FC236}">
                  <a16:creationId xmlns:a16="http://schemas.microsoft.com/office/drawing/2014/main" id="{63C19A92-2414-179C-E8F4-522E77D838D1}"/>
                </a:ext>
              </a:extLst>
            </p:cNvPr>
            <p:cNvSpPr/>
            <p:nvPr/>
          </p:nvSpPr>
          <p:spPr>
            <a:xfrm>
              <a:off x="260439" y="2861471"/>
              <a:ext cx="1970314" cy="1853349"/>
            </a:xfrm>
            <a:prstGeom prst="roundRect">
              <a:avLst>
                <a:gd name="adj" fmla="val 9236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5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個直連 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2.5 </a:t>
              </a:r>
              <a:r>
                <a:rPr lang="en-US" altLang="zh-TW" sz="1600" b="1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GbE</a:t>
              </a: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矩形: 圓角 132">
              <a:extLst>
                <a:ext uri="{FF2B5EF4-FFF2-40B4-BE49-F238E27FC236}">
                  <a16:creationId xmlns:a16="http://schemas.microsoft.com/office/drawing/2014/main" id="{8F65F13A-2210-7738-BE67-AFCF91D40A28}"/>
                </a:ext>
              </a:extLst>
            </p:cNvPr>
            <p:cNvSpPr/>
            <p:nvPr/>
          </p:nvSpPr>
          <p:spPr>
            <a:xfrm>
              <a:off x="253998" y="1612418"/>
              <a:ext cx="1988596" cy="112054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支援多台</a:t>
              </a:r>
              <a:r>
                <a:rPr lang="en-US" altLang="zh-TW" sz="28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JBOD</a:t>
              </a:r>
              <a:endParaRPr lang="en-US" altLang="zh-TW" sz="20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矩形: 圓角 133">
              <a:extLst>
                <a:ext uri="{FF2B5EF4-FFF2-40B4-BE49-F238E27FC236}">
                  <a16:creationId xmlns:a16="http://schemas.microsoft.com/office/drawing/2014/main" id="{90996FDC-1ECA-DA03-E82A-902468C311C7}"/>
                </a:ext>
              </a:extLst>
            </p:cNvPr>
            <p:cNvSpPr/>
            <p:nvPr/>
          </p:nvSpPr>
          <p:spPr>
            <a:xfrm>
              <a:off x="246638" y="509552"/>
              <a:ext cx="1713381" cy="104771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 </a:t>
              </a:r>
              <a:endParaRPr lang="en-US" altLang="zh-TW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5/</a:t>
              </a:r>
              <a:r>
                <a:rPr lang="en-US" altLang="zh-TW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10/25GbE </a:t>
              </a:r>
              <a:endParaRPr lang="en-US" altLang="zh-TW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  <a:p>
              <a:r>
                <a:rPr lang="zh-TW" altLang="en-US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網路卡</a:t>
              </a:r>
              <a:endParaRPr lang="en-US" altLang="zh-TW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</p:grpSp>
      <p:pic>
        <p:nvPicPr>
          <p:cNvPr id="88" name="圖形 37">
            <a:extLst>
              <a:ext uri="{FF2B5EF4-FFF2-40B4-BE49-F238E27FC236}">
                <a16:creationId xmlns:a16="http://schemas.microsoft.com/office/drawing/2014/main" id="{6B2241C2-CBED-7326-B740-03D594C94D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692" t="19070" r="15238" b="36063"/>
          <a:stretch/>
        </p:blipFill>
        <p:spPr>
          <a:xfrm>
            <a:off x="780393" y="5351030"/>
            <a:ext cx="2546132" cy="939411"/>
          </a:xfrm>
          <a:prstGeom prst="rect">
            <a:avLst/>
          </a:prstGeom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349A30A7-F344-1C02-6F31-6913A48E2AA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4" y="1919208"/>
            <a:ext cx="1056806" cy="1056806"/>
          </a:xfrm>
          <a:prstGeom prst="rect">
            <a:avLst/>
          </a:prstGeom>
        </p:spPr>
      </p:pic>
      <p:pic>
        <p:nvPicPr>
          <p:cNvPr id="92" name="圖片 91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2F78DF3D-1FA0-86E6-C7D5-4AC1C225C7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1" b="36071"/>
          <a:stretch/>
        </p:blipFill>
        <p:spPr>
          <a:xfrm>
            <a:off x="8632295" y="4779736"/>
            <a:ext cx="2050684" cy="571293"/>
          </a:xfrm>
          <a:prstGeom prst="rect">
            <a:avLst/>
          </a:prstGeom>
          <a:effectLst>
            <a:outerShdw blurRad="165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3" name="文字方塊 42">
            <a:extLst>
              <a:ext uri="{FF2B5EF4-FFF2-40B4-BE49-F238E27FC236}">
                <a16:creationId xmlns:a16="http://schemas.microsoft.com/office/drawing/2014/main" id="{7456A89B-E4F1-9B2D-A216-153835CF74D1}"/>
              </a:ext>
            </a:extLst>
          </p:cNvPr>
          <p:cNvSpPr txBox="1"/>
          <p:nvPr/>
        </p:nvSpPr>
        <p:spPr>
          <a:xfrm>
            <a:off x="8932486" y="4878369"/>
            <a:ext cx="149195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>
                <a:solidFill>
                  <a:srgbClr val="A4AAB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M.2 2280</a:t>
            </a:r>
            <a:endParaRPr lang="zh-TW" altLang="en-US" sz="1600" b="1">
              <a:solidFill>
                <a:srgbClr val="A4AAB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B6A57433-F901-9DF5-8C8F-D5A12F9922FC}"/>
              </a:ext>
            </a:extLst>
          </p:cNvPr>
          <p:cNvSpPr/>
          <p:nvPr/>
        </p:nvSpPr>
        <p:spPr>
          <a:xfrm>
            <a:off x="10594106" y="1918237"/>
            <a:ext cx="1405028" cy="16501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Gen1 (5Gbps)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One-Touch-Copy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807A5B66-DEBF-FF36-A9D4-BE1998D7456C}"/>
              </a:ext>
            </a:extLst>
          </p:cNvPr>
          <p:cNvSpPr/>
          <p:nvPr/>
        </p:nvSpPr>
        <p:spPr>
          <a:xfrm>
            <a:off x="6859274" y="4673253"/>
            <a:ext cx="1323698" cy="981572"/>
          </a:xfrm>
          <a:prstGeom prst="roundRect">
            <a:avLst>
              <a:gd name="adj" fmla="val 941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4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</a:p>
        </p:txBody>
      </p:sp>
      <p:sp>
        <p:nvSpPr>
          <p:cNvPr id="97" name="文字方塊 48">
            <a:extLst>
              <a:ext uri="{FF2B5EF4-FFF2-40B4-BE49-F238E27FC236}">
                <a16:creationId xmlns:a16="http://schemas.microsoft.com/office/drawing/2014/main" id="{1561A122-1834-5736-D073-131061224994}"/>
              </a:ext>
            </a:extLst>
          </p:cNvPr>
          <p:cNvSpPr txBox="1"/>
          <p:nvPr/>
        </p:nvSpPr>
        <p:spPr>
          <a:xfrm>
            <a:off x="6475230" y="5434074"/>
            <a:ext cx="1986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Gen3 x4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擴充槽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49">
            <a:extLst>
              <a:ext uri="{FF2B5EF4-FFF2-40B4-BE49-F238E27FC236}">
                <a16:creationId xmlns:a16="http://schemas.microsoft.com/office/drawing/2014/main" id="{52837A0C-1369-D748-8B0E-9BA4B269BE32}"/>
              </a:ext>
            </a:extLst>
          </p:cNvPr>
          <p:cNvSpPr txBox="1"/>
          <p:nvPr/>
        </p:nvSpPr>
        <p:spPr>
          <a:xfrm>
            <a:off x="8666898" y="3836320"/>
            <a:ext cx="324043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10GBASE-T + </a:t>
            </a:r>
          </a:p>
          <a:p>
            <a:pPr algn="ctr"/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</a:t>
            </a:r>
          </a:p>
        </p:txBody>
      </p:sp>
      <p:sp>
        <p:nvSpPr>
          <p:cNvPr id="100" name="文字方塊 51">
            <a:extLst>
              <a:ext uri="{FF2B5EF4-FFF2-40B4-BE49-F238E27FC236}">
                <a16:creationId xmlns:a16="http://schemas.microsoft.com/office/drawing/2014/main" id="{08BD6B66-64B2-9E19-A08D-86BCF8570CCF}"/>
              </a:ext>
            </a:extLst>
          </p:cNvPr>
          <p:cNvSpPr txBox="1"/>
          <p:nvPr/>
        </p:nvSpPr>
        <p:spPr>
          <a:xfrm>
            <a:off x="5256072" y="4845969"/>
            <a:ext cx="1105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最高可擴充記憶體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C3E54E69-4ACE-29F9-9FE8-6A25ADDA7E80}"/>
              </a:ext>
            </a:extLst>
          </p:cNvPr>
          <p:cNvSpPr/>
          <p:nvPr/>
        </p:nvSpPr>
        <p:spPr>
          <a:xfrm>
            <a:off x="8586549" y="1836563"/>
            <a:ext cx="1251125" cy="1880514"/>
          </a:xfrm>
          <a:prstGeom prst="roundRect">
            <a:avLst>
              <a:gd name="adj" fmla="val 14193"/>
            </a:avLst>
          </a:prstGeom>
          <a:solidFill>
            <a:srgbClr val="00B0F0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" name="圖形 53">
            <a:extLst>
              <a:ext uri="{FF2B5EF4-FFF2-40B4-BE49-F238E27FC236}">
                <a16:creationId xmlns:a16="http://schemas.microsoft.com/office/drawing/2014/main" id="{BE6273B1-07B8-B4AB-E5DD-C11DC5E698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4799" y="2404374"/>
            <a:ext cx="885230" cy="328800"/>
          </a:xfrm>
          <a:prstGeom prst="rect">
            <a:avLst/>
          </a:prstGeom>
        </p:spPr>
      </p:pic>
      <p:pic>
        <p:nvPicPr>
          <p:cNvPr id="103" name="圖形 54">
            <a:extLst>
              <a:ext uri="{FF2B5EF4-FFF2-40B4-BE49-F238E27FC236}">
                <a16:creationId xmlns:a16="http://schemas.microsoft.com/office/drawing/2014/main" id="{9567D522-0122-D6F0-F8C8-FE6BA5E975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84558" y="2834113"/>
            <a:ext cx="923925" cy="495300"/>
          </a:xfrm>
          <a:prstGeom prst="rect">
            <a:avLst/>
          </a:prstGeom>
        </p:spPr>
      </p:pic>
      <p:pic>
        <p:nvPicPr>
          <p:cNvPr id="105" name="圖片 104">
            <a:extLst>
              <a:ext uri="{FF2B5EF4-FFF2-40B4-BE49-F238E27FC236}">
                <a16:creationId xmlns:a16="http://schemas.microsoft.com/office/drawing/2014/main" id="{A91A11E7-8A7C-264D-C581-4B0C50BF3B3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88" y="939655"/>
            <a:ext cx="2863025" cy="618413"/>
          </a:xfrm>
          <a:prstGeom prst="rect">
            <a:avLst/>
          </a:prstGeom>
          <a:effectLst>
            <a:outerShdw blurRad="2921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6" name="圖片 105">
            <a:extLst>
              <a:ext uri="{FF2B5EF4-FFF2-40B4-BE49-F238E27FC236}">
                <a16:creationId xmlns:a16="http://schemas.microsoft.com/office/drawing/2014/main" id="{96E69305-19DA-5355-9839-7E91844DEC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5" t="74833" r="28473" b="14616"/>
          <a:stretch/>
        </p:blipFill>
        <p:spPr>
          <a:xfrm>
            <a:off x="10001827" y="2154492"/>
            <a:ext cx="562561" cy="1274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8" name="文字方塊 61">
            <a:extLst>
              <a:ext uri="{FF2B5EF4-FFF2-40B4-BE49-F238E27FC236}">
                <a16:creationId xmlns:a16="http://schemas.microsoft.com/office/drawing/2014/main" id="{11379F89-1ACB-C0FD-3D9C-28F299A80E4E}"/>
              </a:ext>
            </a:extLst>
          </p:cNvPr>
          <p:cNvSpPr txBox="1"/>
          <p:nvPr/>
        </p:nvSpPr>
        <p:spPr>
          <a:xfrm>
            <a:off x="3983945" y="2729687"/>
            <a:ext cx="4469693" cy="630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500" b="1">
                <a:solidFill>
                  <a:srgbClr val="331A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TS-855X</a:t>
            </a:r>
            <a:endParaRPr lang="en-US" altLang="zh-TW" sz="3500" b="1">
              <a:solidFill>
                <a:srgbClr val="331AE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934CEA6C-2A67-E1D1-CEF4-8D60D77105CB}"/>
              </a:ext>
            </a:extLst>
          </p:cNvPr>
          <p:cNvGrpSpPr/>
          <p:nvPr/>
        </p:nvGrpSpPr>
        <p:grpSpPr>
          <a:xfrm>
            <a:off x="5079964" y="828338"/>
            <a:ext cx="1142475" cy="1726484"/>
            <a:chOff x="5878250" y="888814"/>
            <a:chExt cx="1142475" cy="1726484"/>
          </a:xfrm>
        </p:grpSpPr>
        <p:pic>
          <p:nvPicPr>
            <p:cNvPr id="112" name="圖片 111" descr="一張含有 文字, 室外, 電子用品, 標誌 的圖片&#10;&#10;自動產生的描述">
              <a:extLst>
                <a:ext uri="{FF2B5EF4-FFF2-40B4-BE49-F238E27FC236}">
                  <a16:creationId xmlns:a16="http://schemas.microsoft.com/office/drawing/2014/main" id="{A79A2587-0C7E-1804-00EE-8B400A117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99"/>
            <a:stretch/>
          </p:blipFill>
          <p:spPr>
            <a:xfrm>
              <a:off x="5878250" y="888814"/>
              <a:ext cx="1142475" cy="1726484"/>
            </a:xfrm>
            <a:prstGeom prst="rect">
              <a:avLst/>
            </a:prstGeom>
            <a:effectLst>
              <a:outerShdw blurRad="292100" dist="279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3" name="矩形: 圓角 112">
              <a:extLst>
                <a:ext uri="{FF2B5EF4-FFF2-40B4-BE49-F238E27FC236}">
                  <a16:creationId xmlns:a16="http://schemas.microsoft.com/office/drawing/2014/main" id="{CC1FF8F7-79D2-CC6B-8FDE-032237260D32}"/>
                </a:ext>
              </a:extLst>
            </p:cNvPr>
            <p:cNvSpPr/>
            <p:nvPr/>
          </p:nvSpPr>
          <p:spPr>
            <a:xfrm>
              <a:off x="6021863" y="1194066"/>
              <a:ext cx="769962" cy="1100252"/>
            </a:xfrm>
            <a:prstGeom prst="roundRect">
              <a:avLst>
                <a:gd name="adj" fmla="val 31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2.5”</a:t>
              </a:r>
              <a:b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SSD</a:t>
              </a:r>
              <a:b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x2</a:t>
              </a:r>
            </a:p>
          </p:txBody>
        </p:sp>
      </p:grpSp>
      <p:pic>
        <p:nvPicPr>
          <p:cNvPr id="110" name="圖形 65">
            <a:extLst>
              <a:ext uri="{FF2B5EF4-FFF2-40B4-BE49-F238E27FC236}">
                <a16:creationId xmlns:a16="http://schemas.microsoft.com/office/drawing/2014/main" id="{6EAE9E50-9844-CAD1-A19A-A6284A8445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30172" y="944210"/>
            <a:ext cx="1065226" cy="1505212"/>
          </a:xfrm>
          <a:prstGeom prst="rect">
            <a:avLst/>
          </a:prstGeom>
          <a:effectLst>
            <a:outerShdw blurRad="368300" dist="2159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120FB99F-13E1-B632-DAF8-959464ED60E3}"/>
              </a:ext>
            </a:extLst>
          </p:cNvPr>
          <p:cNvSpPr/>
          <p:nvPr/>
        </p:nvSpPr>
        <p:spPr>
          <a:xfrm>
            <a:off x="6502275" y="1230362"/>
            <a:ext cx="733282" cy="928306"/>
          </a:xfrm>
          <a:prstGeom prst="roundRect">
            <a:avLst>
              <a:gd name="adj" fmla="val 54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3.5”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x6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2" name="圖片 2">
            <a:extLst>
              <a:ext uri="{FF2B5EF4-FFF2-40B4-BE49-F238E27FC236}">
                <a16:creationId xmlns:a16="http://schemas.microsoft.com/office/drawing/2014/main" id="{2D64214F-BD61-10FD-A98A-F7542E5D91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13162" y="3261179"/>
            <a:ext cx="2138439" cy="1339548"/>
          </a:xfrm>
          <a:prstGeom prst="rect">
            <a:avLst/>
          </a:prstGeom>
        </p:spPr>
      </p:pic>
      <p:pic>
        <p:nvPicPr>
          <p:cNvPr id="3" name="圖片 3" descr="一張含有 文字, 設備, 螢幕擷取畫面 的圖片&#10;&#10;自動產生的描述">
            <a:extLst>
              <a:ext uri="{FF2B5EF4-FFF2-40B4-BE49-F238E27FC236}">
                <a16:creationId xmlns:a16="http://schemas.microsoft.com/office/drawing/2014/main" id="{51F06A6D-815E-E28F-600E-BBF77016BA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1162" y="3249083"/>
            <a:ext cx="2223105" cy="135164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0809E56-402F-8B7D-C067-A1F7B066EB9B}"/>
              </a:ext>
            </a:extLst>
          </p:cNvPr>
          <p:cNvSpPr txBox="1"/>
          <p:nvPr/>
        </p:nvSpPr>
        <p:spPr>
          <a:xfrm>
            <a:off x="247952" y="2967112"/>
            <a:ext cx="192540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44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</a:p>
        </p:txBody>
      </p:sp>
      <p:pic>
        <p:nvPicPr>
          <p:cNvPr id="5" name="圖片 5" descr="一張含有 文字, 烤箱, 投影機 的圖片&#10;&#10;自動產生的描述">
            <a:extLst>
              <a:ext uri="{FF2B5EF4-FFF2-40B4-BE49-F238E27FC236}">
                <a16:creationId xmlns:a16="http://schemas.microsoft.com/office/drawing/2014/main" id="{E070A7F8-0930-DA55-656B-0B8BA42C28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50781" y="6025541"/>
            <a:ext cx="1860249" cy="455394"/>
          </a:xfrm>
          <a:prstGeom prst="rect">
            <a:avLst/>
          </a:prstGeom>
        </p:spPr>
      </p:pic>
      <p:pic>
        <p:nvPicPr>
          <p:cNvPr id="61" name="圖片 8" descr="一張含有 標誌 的圖片&#10;&#10;自動產生的描述">
            <a:extLst>
              <a:ext uri="{FF2B5EF4-FFF2-40B4-BE49-F238E27FC236}">
                <a16:creationId xmlns:a16="http://schemas.microsoft.com/office/drawing/2014/main" id="{8B03CCA5-C4EB-0701-7BBE-DD3951BDDA7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68808" y="5779994"/>
            <a:ext cx="624010" cy="635535"/>
          </a:xfrm>
          <a:prstGeom prst="rect">
            <a:avLst/>
          </a:prstGeom>
        </p:spPr>
      </p:pic>
      <p:grpSp>
        <p:nvGrpSpPr>
          <p:cNvPr id="62" name="群組 61">
            <a:extLst>
              <a:ext uri="{FF2B5EF4-FFF2-40B4-BE49-F238E27FC236}">
                <a16:creationId xmlns:a16="http://schemas.microsoft.com/office/drawing/2014/main" id="{AD035C2C-379C-CEAB-EB80-6391F2EC71E7}"/>
              </a:ext>
            </a:extLst>
          </p:cNvPr>
          <p:cNvGrpSpPr>
            <a:grpSpLocks noChangeAspect="1"/>
          </p:cNvGrpSpPr>
          <p:nvPr/>
        </p:nvGrpSpPr>
        <p:grpSpPr>
          <a:xfrm>
            <a:off x="10987933" y="4974565"/>
            <a:ext cx="848046" cy="857878"/>
            <a:chOff x="1654630" y="1550126"/>
            <a:chExt cx="2233748" cy="203780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FC4BD17F-5A72-0361-C30D-D550394BE191}"/>
                </a:ext>
              </a:extLst>
            </p:cNvPr>
            <p:cNvSpPr/>
            <p:nvPr/>
          </p:nvSpPr>
          <p:spPr>
            <a:xfrm>
              <a:off x="1654630" y="1550126"/>
              <a:ext cx="2233748" cy="203780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89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pic>
          <p:nvPicPr>
            <p:cNvPr id="64" name="圖形 12">
              <a:extLst>
                <a:ext uri="{FF2B5EF4-FFF2-40B4-BE49-F238E27FC236}">
                  <a16:creationId xmlns:a16="http://schemas.microsoft.com/office/drawing/2014/main" id="{88F2DA47-E750-544F-27B2-8539574D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57843" y="1596124"/>
              <a:ext cx="2038686" cy="1832876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0894708" y="5932105"/>
            <a:ext cx="94127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00" b="1" err="1">
                <a:latin typeface="微軟正黑體"/>
                <a:ea typeface="微軟正黑體"/>
              </a:rPr>
              <a:t>最高</a:t>
            </a:r>
            <a:r>
              <a:rPr lang="en-US" altLang="zh-TW" sz="1200" b="1">
                <a:latin typeface="微軟正黑體"/>
                <a:ea typeface="微軟正黑體"/>
              </a:rPr>
              <a:t> 5 </a:t>
            </a:r>
            <a:r>
              <a:rPr lang="en-US" altLang="zh-TW" sz="1200" b="1" err="1">
                <a:latin typeface="微軟正黑體"/>
                <a:ea typeface="微軟正黑體"/>
              </a:rPr>
              <a:t>年延保方案</a:t>
            </a:r>
            <a:endParaRPr lang="en-US" altLang="zh-TW" sz="1200" b="1" err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7074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144" y="443083"/>
            <a:ext cx="2082584" cy="37506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4" y="3424478"/>
            <a:ext cx="524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更大容量、更多功能</a:t>
            </a:r>
          </a:p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多裝置備份及監控主機首選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09A0220D-68E2-48C7-E835-9737E3EC2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144" y="2306085"/>
            <a:ext cx="4988637" cy="7689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30A6A58-F759-1F33-DC50-ABD0BF5D50AB}"/>
              </a:ext>
            </a:extLst>
          </p:cNvPr>
          <p:cNvSpPr txBox="1"/>
          <p:nvPr/>
        </p:nvSpPr>
        <p:spPr>
          <a:xfrm>
            <a:off x="520429" y="6217138"/>
            <a:ext cx="11366771" cy="39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rgbClr val="D1DDE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Copyright© 2023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137045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D5174E90-0CF2-8840-CCC8-4C2A117F4390}"/>
              </a:ext>
            </a:extLst>
          </p:cNvPr>
          <p:cNvSpPr/>
          <p:nvPr/>
        </p:nvSpPr>
        <p:spPr>
          <a:xfrm>
            <a:off x="9501003" y="0"/>
            <a:ext cx="2690996" cy="6857999"/>
          </a:xfrm>
          <a:prstGeom prst="rect">
            <a:avLst/>
          </a:prstGeom>
          <a:gradFill>
            <a:gsLst>
              <a:gs pos="0">
                <a:srgbClr val="331AE6"/>
              </a:gs>
              <a:gs pos="100000">
                <a:srgbClr val="331AE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A7BDD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142697-02AE-DAE0-796A-F0229011C0CD}"/>
              </a:ext>
            </a:extLst>
          </p:cNvPr>
          <p:cNvSpPr/>
          <p:nvPr/>
        </p:nvSpPr>
        <p:spPr>
          <a:xfrm>
            <a:off x="9455284" y="-1"/>
            <a:ext cx="45719" cy="6857999"/>
          </a:xfrm>
          <a:prstGeom prst="rect">
            <a:avLst/>
          </a:prstGeom>
          <a:solidFill>
            <a:srgbClr val="A7BDD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A7BDD1"/>
              </a:solidFill>
            </a:endParaRPr>
          </a:p>
        </p:txBody>
      </p:sp>
      <p:sp>
        <p:nvSpPr>
          <p:cNvPr id="43" name="矩形: 圓角 3">
            <a:extLst>
              <a:ext uri="{FF2B5EF4-FFF2-40B4-BE49-F238E27FC236}">
                <a16:creationId xmlns:a16="http://schemas.microsoft.com/office/drawing/2014/main" id="{8ED79F84-15E7-6D17-EE7C-3A4CEC99B66C}"/>
              </a:ext>
            </a:extLst>
          </p:cNvPr>
          <p:cNvSpPr/>
          <p:nvPr/>
        </p:nvSpPr>
        <p:spPr>
          <a:xfrm>
            <a:off x="407629" y="2121408"/>
            <a:ext cx="1362625" cy="1362625"/>
          </a:xfrm>
          <a:prstGeom prst="roundRect">
            <a:avLst>
              <a:gd name="adj" fmla="val 10173"/>
            </a:avLst>
          </a:prstGeom>
          <a:gradFill>
            <a:gsLst>
              <a:gs pos="100000">
                <a:srgbClr val="15156D"/>
              </a:gs>
              <a:gs pos="4000">
                <a:srgbClr val="375CF7"/>
              </a:gs>
              <a:gs pos="60000">
                <a:srgbClr val="331AE6"/>
              </a:gs>
            </a:gsLst>
            <a:lin ang="2700000" scaled="0"/>
          </a:gradFill>
          <a:ln>
            <a:gradFill>
              <a:gsLst>
                <a:gs pos="0">
                  <a:srgbClr val="331AE6"/>
                </a:gs>
                <a:gs pos="100000">
                  <a:srgbClr val="331AE6"/>
                </a:gs>
              </a:gsLst>
              <a:lin ang="5400000" scaled="1"/>
            </a:gradFill>
          </a:ln>
          <a:effectLst>
            <a:outerShdw blurRad="266700" dist="190500" dir="2100000" algn="l" rotWithShape="0">
              <a:srgbClr val="331AE6">
                <a:alpha val="35000"/>
              </a:srgbClr>
            </a:outerShdw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 prstMaterial="dkEdge">
            <a:bevelT w="381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  <a:rtl val="0"/>
              </a:rPr>
              <a:t>SR-IOV</a:t>
            </a: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FDAFE0D-A2ED-4E37-26A5-26A718521D18}"/>
              </a:ext>
            </a:extLst>
          </p:cNvPr>
          <p:cNvSpPr txBox="1"/>
          <p:nvPr/>
        </p:nvSpPr>
        <p:spPr>
          <a:xfrm>
            <a:off x="252816" y="231922"/>
            <a:ext cx="9202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內建 </a:t>
            </a:r>
            <a:r>
              <a:rPr lang="en-US" altLang="zh-TW" sz="42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4200" b="1" baseline="30000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Ⓡ</a:t>
            </a:r>
            <a:r>
              <a:rPr lang="en-US" altLang="zh-TW" sz="42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QAT </a:t>
            </a:r>
            <a:r>
              <a:rPr lang="zh-TW" altLang="en-US" sz="42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 網卡 </a:t>
            </a:r>
            <a:r>
              <a:rPr lang="en-US" altLang="zh-TW" sz="42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SR-IOV </a:t>
            </a:r>
          </a:p>
          <a:p>
            <a:r>
              <a:rPr lang="zh-TW" altLang="en-US" sz="42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雙硬體加速</a:t>
            </a:r>
            <a:endParaRPr lang="en-US" altLang="zh-TW" sz="4200" b="1">
              <a:solidFill>
                <a:srgbClr val="A7BDD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EB98A5F-BA86-ACB2-2BB3-EEB436920B01}"/>
              </a:ext>
            </a:extLst>
          </p:cNvPr>
          <p:cNvGrpSpPr/>
          <p:nvPr/>
        </p:nvGrpSpPr>
        <p:grpSpPr>
          <a:xfrm>
            <a:off x="2004382" y="1957376"/>
            <a:ext cx="5263149" cy="1471624"/>
            <a:chOff x="2188684" y="2114863"/>
            <a:chExt cx="5263149" cy="1471624"/>
          </a:xfrm>
        </p:grpSpPr>
        <p:sp>
          <p:nvSpPr>
            <p:cNvPr id="3" name="Google Shape;298;p34">
              <a:extLst>
                <a:ext uri="{FF2B5EF4-FFF2-40B4-BE49-F238E27FC236}">
                  <a16:creationId xmlns:a16="http://schemas.microsoft.com/office/drawing/2014/main" id="{51DD5CD4-BD57-695B-4B72-81D5F6D1447F}"/>
                </a:ext>
              </a:extLst>
            </p:cNvPr>
            <p:cNvSpPr txBox="1">
              <a:spLocks/>
            </p:cNvSpPr>
            <p:nvPr/>
          </p:nvSpPr>
          <p:spPr>
            <a:xfrm>
              <a:off x="2188684" y="2114863"/>
              <a:ext cx="5263149" cy="58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Lato"/>
                <a:buAutoNum type="arabicPeriod"/>
                <a:defRPr sz="12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defTabSz="914377">
                <a:buClr>
                  <a:prstClr val="black"/>
                </a:buClr>
                <a:buSzPts val="935"/>
                <a:buNone/>
                <a:defRPr/>
              </a:pPr>
              <a:r>
                <a:rPr lang="pt-BR" altLang="zh-TW" sz="2400" b="1">
                  <a:solidFill>
                    <a:srgbClr val="E6E6E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SR-IOV </a:t>
              </a:r>
              <a:r>
                <a:rPr lang="zh-TW" altLang="en-US" sz="2400" b="1">
                  <a:solidFill>
                    <a:srgbClr val="E6E6E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網路 </a:t>
              </a:r>
              <a:r>
                <a:rPr lang="pt-BR" altLang="zh-TW" sz="2400" b="1">
                  <a:solidFill>
                    <a:srgbClr val="E6E6E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I/O </a:t>
              </a:r>
              <a:r>
                <a:rPr lang="zh-TW" altLang="en-US" sz="2400" b="1">
                  <a:solidFill>
                    <a:srgbClr val="E6E6E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虛擬化</a:t>
              </a:r>
            </a:p>
          </p:txBody>
        </p:sp>
        <p:sp>
          <p:nvSpPr>
            <p:cNvPr id="4" name="Google Shape;298;p34">
              <a:extLst>
                <a:ext uri="{FF2B5EF4-FFF2-40B4-BE49-F238E27FC236}">
                  <a16:creationId xmlns:a16="http://schemas.microsoft.com/office/drawing/2014/main" id="{17DDC9FA-2FE7-FF2F-EBF0-B474F5B84B97}"/>
                </a:ext>
              </a:extLst>
            </p:cNvPr>
            <p:cNvSpPr txBox="1">
              <a:spLocks/>
            </p:cNvSpPr>
            <p:nvPr/>
          </p:nvSpPr>
          <p:spPr>
            <a:xfrm>
              <a:off x="2218995" y="2446528"/>
              <a:ext cx="4960192" cy="113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Lato"/>
                <a:buAutoNum type="arabicPeriod"/>
                <a:defRPr sz="12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defTabSz="914377">
                <a:lnSpc>
                  <a:spcPct val="130000"/>
                </a:lnSpc>
                <a:spcBef>
                  <a:spcPts val="8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安裝支援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SR-IOV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技術的 </a:t>
              </a:r>
              <a:r>
                <a:rPr lang="en-US" altLang="zh-TW" sz="1600" err="1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網卡，將實體網卡的頻寬資源直接分配給虛擬機，可減少網路頻寬耗損而提升網路效率達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20%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以上，且更加穩定，亦有助於減少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Hypervisor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的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CPU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耗損。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23933366-5DE9-2F22-AA33-6DB0A3B34203}"/>
              </a:ext>
            </a:extLst>
          </p:cNvPr>
          <p:cNvGrpSpPr/>
          <p:nvPr/>
        </p:nvGrpSpPr>
        <p:grpSpPr>
          <a:xfrm>
            <a:off x="2034693" y="4313009"/>
            <a:ext cx="5263149" cy="1471624"/>
            <a:chOff x="2188684" y="2114863"/>
            <a:chExt cx="5263149" cy="1471624"/>
          </a:xfrm>
        </p:grpSpPr>
        <p:sp>
          <p:nvSpPr>
            <p:cNvPr id="9" name="Google Shape;298;p34">
              <a:extLst>
                <a:ext uri="{FF2B5EF4-FFF2-40B4-BE49-F238E27FC236}">
                  <a16:creationId xmlns:a16="http://schemas.microsoft.com/office/drawing/2014/main" id="{9B82E10E-37A1-01EA-B09F-5FC4644C4394}"/>
                </a:ext>
              </a:extLst>
            </p:cNvPr>
            <p:cNvSpPr txBox="1">
              <a:spLocks/>
            </p:cNvSpPr>
            <p:nvPr/>
          </p:nvSpPr>
          <p:spPr>
            <a:xfrm>
              <a:off x="2188684" y="2114863"/>
              <a:ext cx="5263149" cy="58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Lato"/>
                <a:buAutoNum type="arabicPeriod"/>
                <a:defRPr sz="12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defTabSz="914377">
                <a:buClr>
                  <a:prstClr val="black"/>
                </a:buClr>
                <a:buSzPts val="935"/>
                <a:buNone/>
                <a:defRPr/>
              </a:pPr>
              <a:r>
                <a:rPr lang="pt-BR" altLang="zh-TW" sz="2400" b="1">
                  <a:solidFill>
                    <a:srgbClr val="E6E6E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Intel</a:t>
              </a:r>
              <a:r>
                <a:rPr lang="pt-BR" altLang="zh-TW" sz="2400" b="1" baseline="30000">
                  <a:solidFill>
                    <a:srgbClr val="E6E6E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®</a:t>
              </a:r>
              <a:r>
                <a:rPr lang="pt-BR" altLang="zh-TW" sz="2400" b="1">
                  <a:solidFill>
                    <a:srgbClr val="E6E6E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QAT </a:t>
              </a:r>
              <a:r>
                <a:rPr lang="zh-TW" altLang="en-US" sz="2400" b="1">
                  <a:solidFill>
                    <a:srgbClr val="E6E6E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硬體加速</a:t>
              </a:r>
            </a:p>
          </p:txBody>
        </p:sp>
        <p:sp>
          <p:nvSpPr>
            <p:cNvPr id="10" name="Google Shape;298;p34">
              <a:extLst>
                <a:ext uri="{FF2B5EF4-FFF2-40B4-BE49-F238E27FC236}">
                  <a16:creationId xmlns:a16="http://schemas.microsoft.com/office/drawing/2014/main" id="{67EA12F6-D849-4755-8ADB-174F4D737AFE}"/>
                </a:ext>
              </a:extLst>
            </p:cNvPr>
            <p:cNvSpPr txBox="1">
              <a:spLocks/>
            </p:cNvSpPr>
            <p:nvPr/>
          </p:nvSpPr>
          <p:spPr>
            <a:xfrm>
              <a:off x="2218995" y="2446528"/>
              <a:ext cx="4960192" cy="113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Lato"/>
                <a:buAutoNum type="arabicPeriod"/>
                <a:defRPr sz="12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defTabSz="914377">
                <a:lnSpc>
                  <a:spcPct val="130000"/>
                </a:lnSpc>
                <a:spcBef>
                  <a:spcPts val="800"/>
                </a:spcBef>
                <a:buClr>
                  <a:prstClr val="black"/>
                </a:buClr>
                <a:buNone/>
                <a:defRPr/>
              </a:pP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TS-855X 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支援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Intel</a:t>
              </a:r>
              <a:r>
                <a:rPr lang="en-US" altLang="zh-TW" sz="1600" baseline="300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®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 sz="1600" err="1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QuickAssist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硬體加速引擎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(Intel</a:t>
              </a:r>
              <a:r>
                <a:rPr lang="en-US" altLang="zh-TW" sz="1600" baseline="300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®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QAT)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，加速資料壓縮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/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解壓縮，且能大幅提升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SSL / IPsec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加解密傳輸運算效能。</a:t>
              </a:r>
            </a:p>
          </p:txBody>
        </p:sp>
      </p:grpSp>
      <p:pic>
        <p:nvPicPr>
          <p:cNvPr id="13" name="圖片 12" descr="一張含有 電子產品, 電子裝置, 多媒體, 機器 的圖片&#10;&#10;自動產生的描述">
            <a:extLst>
              <a:ext uri="{FF2B5EF4-FFF2-40B4-BE49-F238E27FC236}">
                <a16:creationId xmlns:a16="http://schemas.microsoft.com/office/drawing/2014/main" id="{73F84F6D-0C4A-C04B-C2BA-10A4F6F3B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3"/>
          <a:stretch/>
        </p:blipFill>
        <p:spPr>
          <a:xfrm>
            <a:off x="7788503" y="2121408"/>
            <a:ext cx="4403497" cy="374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39700" stA="52000" endA="300" endPos="35000" dir="5400000" sy="-100000" algn="bl" rotWithShape="0"/>
          </a:effectLst>
        </p:spPr>
      </p:pic>
      <p:sp>
        <p:nvSpPr>
          <p:cNvPr id="6" name="矩形: 圓角 3">
            <a:extLst>
              <a:ext uri="{FF2B5EF4-FFF2-40B4-BE49-F238E27FC236}">
                <a16:creationId xmlns:a16="http://schemas.microsoft.com/office/drawing/2014/main" id="{40192BEC-9DB3-3B48-C5C4-D7B95D70683B}"/>
              </a:ext>
            </a:extLst>
          </p:cNvPr>
          <p:cNvSpPr/>
          <p:nvPr/>
        </p:nvSpPr>
        <p:spPr>
          <a:xfrm>
            <a:off x="407629" y="4533340"/>
            <a:ext cx="1362625" cy="1362625"/>
          </a:xfrm>
          <a:prstGeom prst="roundRect">
            <a:avLst>
              <a:gd name="adj" fmla="val 10173"/>
            </a:avLst>
          </a:prstGeom>
          <a:gradFill>
            <a:gsLst>
              <a:gs pos="100000">
                <a:srgbClr val="15156D"/>
              </a:gs>
              <a:gs pos="4000">
                <a:srgbClr val="375CF7"/>
              </a:gs>
              <a:gs pos="60000">
                <a:srgbClr val="331AE6"/>
              </a:gs>
            </a:gsLst>
            <a:lin ang="2700000" scaled="0"/>
          </a:gradFill>
          <a:ln>
            <a:gradFill>
              <a:gsLst>
                <a:gs pos="0">
                  <a:srgbClr val="331AE6"/>
                </a:gs>
                <a:gs pos="100000">
                  <a:srgbClr val="331AE6"/>
                </a:gs>
              </a:gsLst>
              <a:lin ang="5400000" scaled="1"/>
            </a:gradFill>
          </a:ln>
          <a:effectLst>
            <a:outerShdw blurRad="266700" dist="190500" dir="2100000" algn="l" rotWithShape="0">
              <a:srgbClr val="331AE6">
                <a:alpha val="35000"/>
              </a:srgbClr>
            </a:outerShdw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 prstMaterial="dkEdge">
            <a:bevelT w="381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  <a:rtl val="0"/>
              </a:rPr>
              <a:t>QAT</a:t>
            </a: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513901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文字 的圖片&#10;&#10;自動產生的描述" hidden="1">
            <a:extLst>
              <a:ext uri="{FF2B5EF4-FFF2-40B4-BE49-F238E27FC236}">
                <a16:creationId xmlns:a16="http://schemas.microsoft.com/office/drawing/2014/main" id="{DB44AA1D-F4F5-4F49-A83D-9A55388BF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45" y="5306531"/>
            <a:ext cx="8963111" cy="56029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969FD28-2618-B03A-E1EB-2D740497F1A8}"/>
              </a:ext>
            </a:extLst>
          </p:cNvPr>
          <p:cNvSpPr/>
          <p:nvPr/>
        </p:nvSpPr>
        <p:spPr>
          <a:xfrm>
            <a:off x="2528262" y="0"/>
            <a:ext cx="9663738" cy="3559836"/>
          </a:xfrm>
          <a:prstGeom prst="rect">
            <a:avLst/>
          </a:prstGeom>
          <a:gradFill>
            <a:gsLst>
              <a:gs pos="0">
                <a:srgbClr val="331AE6"/>
              </a:gs>
              <a:gs pos="100000">
                <a:srgbClr val="331AE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A7BDD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C2D1035-D32A-C8FD-606A-58AFF1252DF1}"/>
              </a:ext>
            </a:extLst>
          </p:cNvPr>
          <p:cNvSpPr txBox="1"/>
          <p:nvPr/>
        </p:nvSpPr>
        <p:spPr>
          <a:xfrm>
            <a:off x="6221012" y="2536448"/>
            <a:ext cx="6086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TS-855X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256F7AD-583B-7BC3-438B-12C21F3D3B49}"/>
              </a:ext>
            </a:extLst>
          </p:cNvPr>
          <p:cNvSpPr txBox="1"/>
          <p:nvPr/>
        </p:nvSpPr>
        <p:spPr>
          <a:xfrm>
            <a:off x="6221012" y="3868539"/>
            <a:ext cx="57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硬體介紹</a:t>
            </a:r>
          </a:p>
        </p:txBody>
      </p:sp>
      <p:pic>
        <p:nvPicPr>
          <p:cNvPr id="10" name="圖片 9" descr="一張含有 室內, 傢俱, 辦公大樓, 筆記型電腦 的圖片&#10;&#10;自動產生的描述">
            <a:extLst>
              <a:ext uri="{FF2B5EF4-FFF2-40B4-BE49-F238E27FC236}">
                <a16:creationId xmlns:a16="http://schemas.microsoft.com/office/drawing/2014/main" id="{4BEF9CE5-6AC2-8914-68D7-FEAA9CC80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1" t="31275" r="31829" b="10961"/>
          <a:stretch/>
        </p:blipFill>
        <p:spPr>
          <a:xfrm>
            <a:off x="-1" y="-1"/>
            <a:ext cx="4955059" cy="686190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DAC87DF-8E0A-3234-B73D-A1178DE3C943}"/>
              </a:ext>
            </a:extLst>
          </p:cNvPr>
          <p:cNvSpPr/>
          <p:nvPr/>
        </p:nvSpPr>
        <p:spPr>
          <a:xfrm>
            <a:off x="4946062" y="-1"/>
            <a:ext cx="45719" cy="6857999"/>
          </a:xfrm>
          <a:prstGeom prst="rect">
            <a:avLst/>
          </a:prstGeom>
          <a:solidFill>
            <a:srgbClr val="A7BDD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A7B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02410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3723" r="13941" b="4070"/>
          <a:stretch/>
        </p:blipFill>
        <p:spPr>
          <a:xfrm>
            <a:off x="3238696" y="1780181"/>
            <a:ext cx="5691295" cy="4555712"/>
          </a:xfrm>
          <a:prstGeom prst="rect">
            <a:avLst/>
          </a:prstGeom>
          <a:effectLst>
            <a:outerShdw blurRad="508000" dir="5400000" sx="90000" sy="-19000" rotWithShape="0">
              <a:prstClr val="black">
                <a:alpha val="54000"/>
              </a:prstClr>
            </a:outerShdw>
          </a:effectLst>
        </p:spPr>
      </p:pic>
      <p:sp>
        <p:nvSpPr>
          <p:cNvPr id="27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9517823" y="3843501"/>
            <a:ext cx="2972764" cy="506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6 x 3.5</a:t>
            </a:r>
            <a:r>
              <a:rPr lang="zh-TW" altLang="en-US" sz="1500" b="1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 吋 </a:t>
            </a:r>
            <a:r>
              <a:rPr lang="en-US" altLang="zh-TW" sz="1500" b="1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/ </a:t>
            </a:r>
            <a:r>
              <a:rPr lang="en-US" altLang="zh-TW" sz="1500" b="1" i="0" u="none" strike="noStrike" cap="none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2.5</a:t>
            </a:r>
            <a:r>
              <a:rPr lang="zh-TW" altLang="en-US" sz="1500" b="1" i="0" u="none" strike="noStrike" cap="none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 吋 </a:t>
            </a:r>
            <a:r>
              <a:rPr lang="en-US" altLang="zh-TW" sz="1500" b="1" i="0" u="none" strike="noStrike" cap="none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SATA</a:t>
            </a:r>
            <a:r>
              <a:rPr lang="en-US" altLang="zh-TW" sz="1500" b="1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 </a:t>
            </a:r>
            <a:endParaRPr lang="en-US" altLang="zh-TW" sz="1500" b="1" i="0" u="none" strike="noStrike" cap="none">
              <a:solidFill>
                <a:srgbClr val="D1DDE7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6Gb/s HDD/SSD </a:t>
            </a:r>
            <a:r>
              <a:rPr lang="zh-TW" altLang="en-US" sz="1500" b="1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硬碟槽</a:t>
            </a:r>
            <a:endParaRPr lang="en-US" altLang="zh-TW" sz="1500" b="1">
              <a:solidFill>
                <a:srgbClr val="D1DDE7"/>
              </a:solidFill>
              <a:latin typeface="Arial"/>
              <a:ea typeface="微軟正黑體"/>
              <a:cs typeface="Arial"/>
            </a:endParaRPr>
          </a:p>
          <a:p>
            <a:pPr lvl="0">
              <a:buClr>
                <a:srgbClr val="595959"/>
              </a:buClr>
              <a:buSzPct val="25000"/>
            </a:pPr>
            <a:endParaRPr lang="zh-TW" sz="1500" b="1" i="0" u="none" strike="noStrike" cap="none">
              <a:solidFill>
                <a:srgbClr val="D1DDE7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695027" y="3441607"/>
            <a:ext cx="1993589" cy="5451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rgbClr val="D1DDE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HDD</a:t>
            </a:r>
            <a:r>
              <a:rPr lang="zh-TW" altLang="en-US" sz="1500" b="1">
                <a:solidFill>
                  <a:srgbClr val="D1DDE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rgbClr val="D1DDE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LED</a:t>
            </a:r>
            <a:r>
              <a:rPr lang="zh-TW" altLang="en-US" sz="1500" b="1">
                <a:solidFill>
                  <a:srgbClr val="D1DDE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指示燈</a:t>
            </a:r>
            <a:endParaRPr lang="zh-TW" sz="1500">
              <a:solidFill>
                <a:srgbClr val="D1DD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B8E859CA-9FB4-144A-A742-BE1FA7FAD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845" y="2699594"/>
            <a:ext cx="1935315" cy="3716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595959"/>
              </a:buClr>
              <a:buSzPct val="25000"/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500">
                <a:solidFill>
                  <a:srgbClr val="D1DDE7"/>
                </a:solidFill>
              </a:rPr>
              <a:t>LCM</a:t>
            </a:r>
            <a:r>
              <a:rPr lang="zh-TW" altLang="en-US" sz="1500">
                <a:solidFill>
                  <a:srgbClr val="D1DDE7"/>
                </a:solidFill>
              </a:rPr>
              <a:t> 螢幕</a:t>
            </a:r>
            <a:endParaRPr lang="en-US" altLang="en-US" sz="1500">
              <a:solidFill>
                <a:srgbClr val="D1DDE7"/>
              </a:solidFill>
            </a:endParaRPr>
          </a:p>
        </p:txBody>
      </p:sp>
      <p:sp>
        <p:nvSpPr>
          <p:cNvPr id="31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9566018" y="4528295"/>
            <a:ext cx="3744892" cy="2610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rgbClr val="595959"/>
              </a:buClr>
              <a:buSzPct val="25000"/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500">
                <a:solidFill>
                  <a:srgbClr val="D1DDE7"/>
                </a:solidFill>
              </a:rPr>
              <a:t>電源鍵</a:t>
            </a:r>
          </a:p>
        </p:txBody>
      </p:sp>
      <p:sp>
        <p:nvSpPr>
          <p:cNvPr id="3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9555299" y="5097582"/>
            <a:ext cx="3487661" cy="607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rgbClr val="595959"/>
              </a:buClr>
              <a:buSzPct val="25000"/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1 x USB 3.2</a:t>
            </a:r>
            <a:r>
              <a:rPr lang="zh-TW" altLang="en-US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Gen 1 </a:t>
            </a:r>
            <a:endParaRPr lang="en-US" altLang="zh-TW" sz="1500">
              <a:solidFill>
                <a:srgbClr val="D1DDE7"/>
              </a:solidFill>
            </a:endParaRPr>
          </a:p>
          <a:p>
            <a:r>
              <a:rPr lang="en-US" altLang="zh-TW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&amp; USB</a:t>
            </a:r>
            <a:r>
              <a:rPr lang="zh-TW" altLang="en-US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Copy </a:t>
            </a:r>
            <a:r>
              <a:rPr lang="zh-TW" altLang="en-US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鍵</a:t>
            </a:r>
          </a:p>
        </p:txBody>
      </p:sp>
      <p:sp>
        <p:nvSpPr>
          <p:cNvPr id="33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656404" y="2428643"/>
            <a:ext cx="2216204" cy="506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2 x </a:t>
            </a:r>
            <a:r>
              <a:rPr lang="en-US" altLang="zh-TW" sz="1500" b="1" i="0" u="none" strike="noStrike" cap="none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2.5</a:t>
            </a:r>
            <a:r>
              <a:rPr lang="zh-TW" altLang="en-US" sz="1500" b="1" i="0" u="none" strike="noStrike" cap="none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 吋 </a:t>
            </a:r>
            <a:r>
              <a:rPr lang="en-US" altLang="zh-TW" sz="1500" b="1" i="0" u="none" strike="noStrike" cap="none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SATA</a:t>
            </a:r>
            <a:r>
              <a:rPr lang="en-US" altLang="zh-TW" sz="1500" b="1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 </a:t>
            </a:r>
            <a:endParaRPr lang="en-US" altLang="zh-TW" sz="1500" b="1" i="0" u="none" strike="noStrike" cap="none">
              <a:solidFill>
                <a:srgbClr val="D1DDE7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6Gb/s SSD </a:t>
            </a:r>
            <a:r>
              <a:rPr lang="zh-TW" altLang="en-US" sz="1500" b="1">
                <a:solidFill>
                  <a:srgbClr val="D1DDE7"/>
                </a:solidFill>
                <a:latin typeface="Arial"/>
                <a:ea typeface="微軟正黑體"/>
                <a:cs typeface="Arial"/>
                <a:sym typeface="Arial"/>
              </a:rPr>
              <a:t>槽</a:t>
            </a:r>
            <a:endParaRPr lang="zh-TW" sz="1500" b="1" i="0" u="none" strike="noStrike" cap="none">
              <a:solidFill>
                <a:srgbClr val="D1DDE7"/>
              </a:solidFill>
              <a:latin typeface="Arial"/>
              <a:ea typeface="微軟正黑體"/>
              <a:cs typeface="Arial"/>
              <a:sym typeface="Arial"/>
            </a:endParaRPr>
          </a:p>
        </p:txBody>
      </p:sp>
      <p:pic>
        <p:nvPicPr>
          <p:cNvPr id="34" name="圖片 33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3E7E4070-154F-5F4E-8E79-DAFA87DDC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586" y="5095960"/>
            <a:ext cx="1133046" cy="937849"/>
          </a:xfrm>
          <a:prstGeom prst="rect">
            <a:avLst/>
          </a:prstGeom>
        </p:spPr>
      </p:pic>
      <p:sp>
        <p:nvSpPr>
          <p:cNvPr id="35" name="TextBox 8">
            <a:extLst>
              <a:ext uri="{FF2B5EF4-FFF2-40B4-BE49-F238E27FC236}">
                <a16:creationId xmlns:a16="http://schemas.microsoft.com/office/drawing/2014/main" id="{283AD2D9-B000-E24B-A7B0-2E8FDCAA20C7}"/>
              </a:ext>
            </a:extLst>
          </p:cNvPr>
          <p:cNvSpPr txBox="1"/>
          <p:nvPr/>
        </p:nvSpPr>
        <p:spPr>
          <a:xfrm>
            <a:off x="1292298" y="4620774"/>
            <a:ext cx="167176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鎖頭托盤，隨附兩把鑰匙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6" name="Shape 193">
            <a:extLst>
              <a:ext uri="{FF2B5EF4-FFF2-40B4-BE49-F238E27FC236}">
                <a16:creationId xmlns:a16="http://schemas.microsoft.com/office/drawing/2014/main" id="{0B2D4341-8E3B-4F6A-8981-2D069B7F457E}"/>
              </a:ext>
            </a:extLst>
          </p:cNvPr>
          <p:cNvCxnSpPr>
            <a:cxnSpLocks/>
          </p:cNvCxnSpPr>
          <p:nvPr/>
        </p:nvCxnSpPr>
        <p:spPr>
          <a:xfrm flipH="1">
            <a:off x="6561776" y="2879876"/>
            <a:ext cx="2924595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39" name="圓角化同側角落矩形 33">
            <a:extLst>
              <a:ext uri="{FF2B5EF4-FFF2-40B4-BE49-F238E27FC236}">
                <a16:creationId xmlns:a16="http://schemas.microsoft.com/office/drawing/2014/main" id="{129BADD4-F09C-45D6-8E11-93208659D81C}"/>
              </a:ext>
            </a:extLst>
          </p:cNvPr>
          <p:cNvSpPr/>
          <p:nvPr/>
        </p:nvSpPr>
        <p:spPr>
          <a:xfrm>
            <a:off x="1167697" y="4592371"/>
            <a:ext cx="1939510" cy="1491497"/>
          </a:xfrm>
          <a:prstGeom prst="round2SameRect">
            <a:avLst>
              <a:gd name="adj1" fmla="val 6087"/>
              <a:gd name="adj2" fmla="val 7693"/>
            </a:avLst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矩形: 圓角 34">
            <a:extLst>
              <a:ext uri="{FF2B5EF4-FFF2-40B4-BE49-F238E27FC236}">
                <a16:creationId xmlns:a16="http://schemas.microsoft.com/office/drawing/2014/main" id="{79428FA7-097E-48DE-B828-3E85D42B84F4}"/>
              </a:ext>
            </a:extLst>
          </p:cNvPr>
          <p:cNvSpPr/>
          <p:nvPr/>
        </p:nvSpPr>
        <p:spPr>
          <a:xfrm>
            <a:off x="3612396" y="5134649"/>
            <a:ext cx="3371006" cy="266910"/>
          </a:xfrm>
          <a:prstGeom prst="roundRect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D09437A3-85FD-4AA7-A943-26C7E645CF35}"/>
              </a:ext>
            </a:extLst>
          </p:cNvPr>
          <p:cNvCxnSpPr>
            <a:cxnSpLocks/>
          </p:cNvCxnSpPr>
          <p:nvPr/>
        </p:nvCxnSpPr>
        <p:spPr>
          <a:xfrm>
            <a:off x="3100469" y="5212757"/>
            <a:ext cx="511927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46" name="矩形: 圓角 34">
            <a:extLst>
              <a:ext uri="{FF2B5EF4-FFF2-40B4-BE49-F238E27FC236}">
                <a16:creationId xmlns:a16="http://schemas.microsoft.com/office/drawing/2014/main" id="{C3DEF2EB-121C-884A-A582-E0249B00D4E0}"/>
              </a:ext>
            </a:extLst>
          </p:cNvPr>
          <p:cNvSpPr/>
          <p:nvPr/>
        </p:nvSpPr>
        <p:spPr>
          <a:xfrm>
            <a:off x="4404911" y="2681884"/>
            <a:ext cx="386220" cy="888337"/>
          </a:xfrm>
          <a:prstGeom prst="roundRect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47" name="Shape 193">
            <a:extLst>
              <a:ext uri="{FF2B5EF4-FFF2-40B4-BE49-F238E27FC236}">
                <a16:creationId xmlns:a16="http://schemas.microsoft.com/office/drawing/2014/main" id="{7CE75A17-5452-3A4D-BFDB-7DD0F1EF947A}"/>
              </a:ext>
            </a:extLst>
          </p:cNvPr>
          <p:cNvCxnSpPr>
            <a:cxnSpLocks/>
          </p:cNvCxnSpPr>
          <p:nvPr/>
        </p:nvCxnSpPr>
        <p:spPr>
          <a:xfrm flipV="1">
            <a:off x="3100469" y="3570221"/>
            <a:ext cx="1497552" cy="1283160"/>
          </a:xfrm>
          <a:prstGeom prst="bentConnector2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8" name="Shape 193">
            <a:extLst>
              <a:ext uri="{FF2B5EF4-FFF2-40B4-BE49-F238E27FC236}">
                <a16:creationId xmlns:a16="http://schemas.microsoft.com/office/drawing/2014/main" id="{8B937AD2-04A4-AD52-2032-6BCCB8D20B7F}"/>
              </a:ext>
            </a:extLst>
          </p:cNvPr>
          <p:cNvCxnSpPr>
            <a:cxnSpLocks/>
          </p:cNvCxnSpPr>
          <p:nvPr/>
        </p:nvCxnSpPr>
        <p:spPr>
          <a:xfrm flipH="1">
            <a:off x="7633223" y="5320935"/>
            <a:ext cx="1790587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9FA82A10-2159-965B-898E-13197F54560C}"/>
              </a:ext>
            </a:extLst>
          </p:cNvPr>
          <p:cNvCxnSpPr>
            <a:cxnSpLocks/>
          </p:cNvCxnSpPr>
          <p:nvPr/>
        </p:nvCxnSpPr>
        <p:spPr>
          <a:xfrm flipH="1">
            <a:off x="7633223" y="4722889"/>
            <a:ext cx="1790587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4" name="Shape 193">
            <a:extLst>
              <a:ext uri="{FF2B5EF4-FFF2-40B4-BE49-F238E27FC236}">
                <a16:creationId xmlns:a16="http://schemas.microsoft.com/office/drawing/2014/main" id="{C3486792-6002-4F68-325D-EC3A75AD2F09}"/>
              </a:ext>
            </a:extLst>
          </p:cNvPr>
          <p:cNvCxnSpPr>
            <a:cxnSpLocks/>
          </p:cNvCxnSpPr>
          <p:nvPr/>
        </p:nvCxnSpPr>
        <p:spPr>
          <a:xfrm>
            <a:off x="2481083" y="2902455"/>
            <a:ext cx="1193886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7" name="Shape 193">
            <a:extLst>
              <a:ext uri="{FF2B5EF4-FFF2-40B4-BE49-F238E27FC236}">
                <a16:creationId xmlns:a16="http://schemas.microsoft.com/office/drawing/2014/main" id="{8622969D-FA57-8BF6-FCB3-4A1102741C5C}"/>
              </a:ext>
            </a:extLst>
          </p:cNvPr>
          <p:cNvCxnSpPr>
            <a:cxnSpLocks/>
          </p:cNvCxnSpPr>
          <p:nvPr/>
        </p:nvCxnSpPr>
        <p:spPr>
          <a:xfrm>
            <a:off x="2481083" y="3612939"/>
            <a:ext cx="1193886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8" name="Shape 193">
            <a:extLst>
              <a:ext uri="{FF2B5EF4-FFF2-40B4-BE49-F238E27FC236}">
                <a16:creationId xmlns:a16="http://schemas.microsoft.com/office/drawing/2014/main" id="{29ADBFAC-9703-491C-0832-AF7DEE42F3FE}"/>
              </a:ext>
            </a:extLst>
          </p:cNvPr>
          <p:cNvCxnSpPr>
            <a:cxnSpLocks/>
          </p:cNvCxnSpPr>
          <p:nvPr/>
        </p:nvCxnSpPr>
        <p:spPr>
          <a:xfrm flipH="1">
            <a:off x="6788700" y="4110566"/>
            <a:ext cx="2603072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21" name="標題 1">
            <a:extLst>
              <a:ext uri="{FF2B5EF4-FFF2-40B4-BE49-F238E27FC236}">
                <a16:creationId xmlns:a16="http://schemas.microsoft.com/office/drawing/2014/main" id="{6D8E62F8-7BC5-2555-413F-D528DEB8ECE0}"/>
              </a:ext>
            </a:extLst>
          </p:cNvPr>
          <p:cNvSpPr txBox="1">
            <a:spLocks/>
          </p:cNvSpPr>
          <p:nvPr/>
        </p:nvSpPr>
        <p:spPr>
          <a:xfrm>
            <a:off x="656404" y="201088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en-US" altLang="zh-TW" sz="46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TS-855X </a:t>
            </a:r>
            <a:r>
              <a:rPr lang="zh-TW" altLang="en-US" sz="46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正面硬體配置</a:t>
            </a:r>
            <a:endParaRPr lang="en-US" altLang="zh-TW" sz="4600" b="1">
              <a:solidFill>
                <a:srgbClr val="A7BDD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17946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3C5B3055-5DC8-F8AB-BB52-FEDFAB3475F7}"/>
              </a:ext>
            </a:extLst>
          </p:cNvPr>
          <p:cNvSpPr txBox="1">
            <a:spLocks/>
          </p:cNvSpPr>
          <p:nvPr/>
        </p:nvSpPr>
        <p:spPr>
          <a:xfrm>
            <a:off x="656404" y="201088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en-US" altLang="zh-TW" sz="46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TS-855X </a:t>
            </a:r>
            <a:r>
              <a:rPr lang="zh-TW" altLang="en-US" sz="46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背面硬體配置</a:t>
            </a:r>
            <a:endParaRPr lang="en-US" altLang="zh-TW" sz="4600" b="1">
              <a:solidFill>
                <a:srgbClr val="A7BDD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04AB5583-38F0-116D-F871-BFCAB5989595}"/>
              </a:ext>
            </a:extLst>
          </p:cNvPr>
          <p:cNvGrpSpPr/>
          <p:nvPr/>
        </p:nvGrpSpPr>
        <p:grpSpPr>
          <a:xfrm>
            <a:off x="902118" y="1691110"/>
            <a:ext cx="11208401" cy="4965802"/>
            <a:chOff x="709988" y="1874959"/>
            <a:chExt cx="11208401" cy="496580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145" y="2504733"/>
              <a:ext cx="6936411" cy="4336028"/>
            </a:xfrm>
            <a:prstGeom prst="rect">
              <a:avLst/>
            </a:prstGeom>
            <a:ln w="21590">
              <a:noFill/>
            </a:ln>
          </p:spPr>
        </p:pic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8D2FD499-1708-4E7D-A443-4B0831D372D7}"/>
                </a:ext>
              </a:extLst>
            </p:cNvPr>
            <p:cNvCxnSpPr>
              <a:cxnSpLocks/>
            </p:cNvCxnSpPr>
            <p:nvPr/>
          </p:nvCxnSpPr>
          <p:spPr>
            <a:xfrm>
              <a:off x="2661207" y="4442350"/>
              <a:ext cx="1987366" cy="19877"/>
            </a:xfrm>
            <a:prstGeom prst="straightConnector1">
              <a:avLst/>
            </a:prstGeom>
            <a:noFill/>
            <a:ln w="21590" cap="flat" cmpd="sng">
              <a:solidFill>
                <a:schemeClr val="accent2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BD494C42-4005-4DF7-9DEE-86A61EDC2F9E}"/>
                </a:ext>
              </a:extLst>
            </p:cNvPr>
            <p:cNvCxnSpPr>
              <a:cxnSpLocks/>
            </p:cNvCxnSpPr>
            <p:nvPr/>
          </p:nvCxnSpPr>
          <p:spPr>
            <a:xfrm>
              <a:off x="2656381" y="5393400"/>
              <a:ext cx="1771524" cy="0"/>
            </a:xfrm>
            <a:prstGeom prst="straightConnector1">
              <a:avLst/>
            </a:prstGeom>
            <a:noFill/>
            <a:ln w="21590" cap="flat" cmpd="sng">
              <a:solidFill>
                <a:schemeClr val="accent2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DB8DA4F4-5AD9-4244-B561-6A52DBD7AB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8748" y="5963368"/>
              <a:ext cx="794518" cy="0"/>
            </a:xfrm>
            <a:prstGeom prst="straightConnector1">
              <a:avLst/>
            </a:prstGeom>
            <a:noFill/>
            <a:ln w="21590" cap="flat" cmpd="sng">
              <a:solidFill>
                <a:schemeClr val="accent2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5F982371-E461-4A15-8E38-CB47CFE3D5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1000" y="4695830"/>
              <a:ext cx="1118331" cy="0"/>
            </a:xfrm>
            <a:prstGeom prst="straightConnector1">
              <a:avLst/>
            </a:prstGeom>
            <a:noFill/>
            <a:ln w="21590" cap="flat" cmpd="sng">
              <a:solidFill>
                <a:schemeClr val="accent2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FF478112-32A1-4EBC-95A4-16E32C709325}"/>
                </a:ext>
              </a:extLst>
            </p:cNvPr>
            <p:cNvSpPr/>
            <p:nvPr/>
          </p:nvSpPr>
          <p:spPr>
            <a:xfrm>
              <a:off x="4748799" y="2939968"/>
              <a:ext cx="1611632" cy="368782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2159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F8A9B965-76AA-40F7-8513-88F413BEC85C}"/>
                </a:ext>
              </a:extLst>
            </p:cNvPr>
            <p:cNvCxnSpPr>
              <a:cxnSpLocks/>
            </p:cNvCxnSpPr>
            <p:nvPr/>
          </p:nvCxnSpPr>
          <p:spPr>
            <a:xfrm>
              <a:off x="4082271" y="2339675"/>
              <a:ext cx="0" cy="970089"/>
            </a:xfrm>
            <a:prstGeom prst="straightConnector1">
              <a:avLst/>
            </a:prstGeom>
            <a:noFill/>
            <a:ln w="21590" cap="flat" cmpd="sng">
              <a:solidFill>
                <a:schemeClr val="accent2"/>
              </a:solidFill>
              <a:prstDash val="solid"/>
              <a:round/>
              <a:headEnd type="oval" w="lg" len="lg"/>
              <a:tailEnd type="none" w="med" len="med"/>
            </a:ln>
            <a:effectLst/>
          </p:spPr>
        </p:cxn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702297BA-384E-4443-AC0D-86C740132B8A}"/>
                </a:ext>
              </a:extLst>
            </p:cNvPr>
            <p:cNvCxnSpPr>
              <a:cxnSpLocks/>
            </p:cNvCxnSpPr>
            <p:nvPr/>
          </p:nvCxnSpPr>
          <p:spPr>
            <a:xfrm>
              <a:off x="7727785" y="2325960"/>
              <a:ext cx="12182" cy="798399"/>
            </a:xfrm>
            <a:prstGeom prst="straightConnector1">
              <a:avLst/>
            </a:prstGeom>
            <a:ln w="21590">
              <a:headEnd type="oval" w="lg" len="lg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TextBox 13">
              <a:extLst>
                <a:ext uri="{FF2B5EF4-FFF2-40B4-BE49-F238E27FC236}">
                  <a16:creationId xmlns:a16="http://schemas.microsoft.com/office/drawing/2014/main" id="{0FDA1576-BD1E-0F41-86F1-9CF760149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4999" y="5805255"/>
              <a:ext cx="2784928" cy="33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Clr>
                  <a:srgbClr val="595959"/>
                </a:buClr>
                <a:buSzPct val="2500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9pPr>
            </a:lstStyle>
            <a:p>
              <a:r>
                <a:rPr lang="zh-TW" altLang="en-US" sz="1500">
                  <a:solidFill>
                    <a:srgbClr val="D1DDE7"/>
                  </a:solidFill>
                </a:rPr>
                <a:t>電源輸入</a:t>
              </a:r>
              <a:endParaRPr lang="en-US" altLang="zh-TW" sz="1500">
                <a:solidFill>
                  <a:srgbClr val="D1DDE7"/>
                </a:solidFill>
              </a:endParaRPr>
            </a:p>
          </p:txBody>
        </p:sp>
        <p:sp>
          <p:nvSpPr>
            <p:cNvPr id="52" name="TextBox 13">
              <a:extLst>
                <a:ext uri="{FF2B5EF4-FFF2-40B4-BE49-F238E27FC236}">
                  <a16:creationId xmlns:a16="http://schemas.microsoft.com/office/drawing/2014/main" id="{AEE4E1A3-D7D4-2144-B57C-1121F3526F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4999" y="4526559"/>
              <a:ext cx="3183390" cy="33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Clr>
                  <a:srgbClr val="595959"/>
                </a:buClr>
                <a:buSzPct val="2500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9pPr>
            </a:lstStyle>
            <a:p>
              <a:r>
                <a:rPr lang="zh-TW" altLang="en-US" sz="1500">
                  <a:solidFill>
                    <a:srgbClr val="D1DDE7"/>
                  </a:solidFill>
                </a:rPr>
                <a:t>智慧型風扇</a:t>
              </a:r>
              <a:endParaRPr lang="en-US" altLang="en-US" sz="1500">
                <a:solidFill>
                  <a:srgbClr val="D1DDE7"/>
                </a:solidFill>
              </a:endParaRPr>
            </a:p>
          </p:txBody>
        </p:sp>
        <p:sp>
          <p:nvSpPr>
            <p:cNvPr id="53" name="TextBox 13">
              <a:extLst>
                <a:ext uri="{FF2B5EF4-FFF2-40B4-BE49-F238E27FC236}">
                  <a16:creationId xmlns:a16="http://schemas.microsoft.com/office/drawing/2014/main" id="{CFE725D0-223C-5543-AC49-A89E1E9D7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783" y="4276744"/>
              <a:ext cx="2067796" cy="31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Clr>
                  <a:srgbClr val="595959"/>
                </a:buClr>
                <a:buSzPct val="2500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9pPr>
            </a:lstStyle>
            <a:p>
              <a:r>
                <a:rPr lang="en-US" sz="1500">
                  <a:solidFill>
                    <a:srgbClr val="D1DDE7"/>
                  </a:solidFill>
                  <a:latin typeface="Arial"/>
                  <a:cs typeface="Arial"/>
                </a:rPr>
                <a:t>1 x 10GBASE-T</a:t>
              </a:r>
              <a:endParaRPr lang="zh-TW">
                <a:latin typeface="Arial"/>
                <a:cs typeface="Arial"/>
              </a:endParaRPr>
            </a:p>
          </p:txBody>
        </p:sp>
        <p:sp>
          <p:nvSpPr>
            <p:cNvPr id="54" name="TextBox 13">
              <a:extLst>
                <a:ext uri="{FF2B5EF4-FFF2-40B4-BE49-F238E27FC236}">
                  <a16:creationId xmlns:a16="http://schemas.microsoft.com/office/drawing/2014/main" id="{F4063C53-AB96-5F40-9C58-23A7E97F2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988" y="5240036"/>
              <a:ext cx="2127373" cy="553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Clr>
                  <a:srgbClr val="595959"/>
                </a:buClr>
                <a:buSzPct val="2500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9pPr>
            </a:lstStyle>
            <a:p>
              <a:r>
                <a:rPr lang="en-US" altLang="en-US" sz="1500">
                  <a:solidFill>
                    <a:srgbClr val="D1DDE7"/>
                  </a:solidFill>
                </a:rPr>
                <a:t>2 x</a:t>
              </a:r>
              <a:r>
                <a:rPr lang="en-US" altLang="zh-TW" sz="1500">
                  <a:solidFill>
                    <a:srgbClr val="D1DDE7"/>
                  </a:solidFill>
                </a:rPr>
                <a:t> </a:t>
              </a:r>
              <a:r>
                <a:rPr lang="en-US" altLang="en-US" sz="1500">
                  <a:solidFill>
                    <a:srgbClr val="D1DDE7"/>
                  </a:solidFill>
                </a:rPr>
                <a:t>USB 3.2 Gen 1</a:t>
              </a:r>
              <a:endParaRPr lang="en-US" altLang="zh-CN" sz="1500">
                <a:solidFill>
                  <a:srgbClr val="D1DDE7"/>
                </a:solidFill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BDC6656-884F-45F9-8469-0D64AD07F369}"/>
                </a:ext>
              </a:extLst>
            </p:cNvPr>
            <p:cNvSpPr/>
            <p:nvPr/>
          </p:nvSpPr>
          <p:spPr>
            <a:xfrm>
              <a:off x="3391278" y="1924094"/>
              <a:ext cx="2872810" cy="288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00" b="1" err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PCIe</a:t>
              </a:r>
              <a:r>
                <a:rPr lang="en-US" altLang="zh-TW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zh-TW" altLang="en-US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擴充槽 </a:t>
              </a:r>
              <a:r>
                <a:rPr lang="en-US" altLang="zh-CN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2</a:t>
              </a:r>
              <a:r>
                <a:rPr lang="zh-TW" altLang="en-US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CN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: PCIe Gen3 x4</a:t>
              </a:r>
              <a:endParaRPr lang="en-US" altLang="zh-TW" sz="1500" b="1">
                <a:solidFill>
                  <a:srgbClr val="D1DDE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D3965395-6537-4DCE-996C-E561DB2C6329}"/>
                </a:ext>
              </a:extLst>
            </p:cNvPr>
            <p:cNvSpPr/>
            <p:nvPr/>
          </p:nvSpPr>
          <p:spPr>
            <a:xfrm>
              <a:off x="6887521" y="1874959"/>
              <a:ext cx="3297003" cy="3075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00" b="1" err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PCIe</a:t>
              </a:r>
              <a:r>
                <a:rPr lang="en-US" altLang="zh-TW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zh-TW" altLang="en-US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擴充槽</a:t>
              </a:r>
              <a:r>
                <a:rPr lang="en-US" altLang="zh-CN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1</a:t>
              </a:r>
              <a:r>
                <a:rPr lang="zh-TW" altLang="en-US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CN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: PCIe Gen3 x4</a:t>
              </a: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FF478112-32A1-4EBC-95A4-16E32C709325}"/>
                </a:ext>
              </a:extLst>
            </p:cNvPr>
            <p:cNvSpPr/>
            <p:nvPr/>
          </p:nvSpPr>
          <p:spPr>
            <a:xfrm>
              <a:off x="3503691" y="3309764"/>
              <a:ext cx="1168258" cy="317616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2159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接點 6"/>
            <p:cNvCxnSpPr>
              <a:cxnSpLocks/>
              <a:stCxn id="47" idx="3"/>
            </p:cNvCxnSpPr>
            <p:nvPr/>
          </p:nvCxnSpPr>
          <p:spPr>
            <a:xfrm>
              <a:off x="6360431" y="3124359"/>
              <a:ext cx="1379536" cy="0"/>
            </a:xfrm>
            <a:prstGeom prst="line">
              <a:avLst/>
            </a:prstGeom>
            <a:ln w="2159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 60"/>
            <p:cNvSpPr/>
            <p:nvPr/>
          </p:nvSpPr>
          <p:spPr>
            <a:xfrm>
              <a:off x="1358037" y="4695830"/>
              <a:ext cx="122020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D1DDE7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2 x 2.5GbE </a:t>
              </a:r>
              <a:endParaRPr lang="zh-TW" altLang="en-US" sz="1500" b="1">
                <a:solidFill>
                  <a:srgbClr val="D1DDE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BD494C42-4005-4DF7-9DEE-86A61EDC2F9E}"/>
                </a:ext>
              </a:extLst>
            </p:cNvPr>
            <p:cNvCxnSpPr>
              <a:cxnSpLocks/>
            </p:cNvCxnSpPr>
            <p:nvPr/>
          </p:nvCxnSpPr>
          <p:spPr>
            <a:xfrm>
              <a:off x="2657166" y="4857413"/>
              <a:ext cx="1991407" cy="0"/>
            </a:xfrm>
            <a:prstGeom prst="straightConnector1">
              <a:avLst/>
            </a:prstGeom>
            <a:noFill/>
            <a:ln w="21590" cap="flat" cmpd="sng">
              <a:solidFill>
                <a:schemeClr val="accent2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64" name="直線接點 63"/>
            <p:cNvCxnSpPr/>
            <p:nvPr/>
          </p:nvCxnSpPr>
          <p:spPr>
            <a:xfrm flipV="1">
              <a:off x="5052794" y="4857413"/>
              <a:ext cx="2682" cy="306789"/>
            </a:xfrm>
            <a:prstGeom prst="line">
              <a:avLst/>
            </a:prstGeom>
            <a:ln w="2159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DB8DA4F4-5AD9-4244-B561-6A52DBD7ABBA}"/>
                </a:ext>
              </a:extLst>
            </p:cNvPr>
            <p:cNvCxnSpPr>
              <a:cxnSpLocks/>
            </p:cNvCxnSpPr>
            <p:nvPr/>
          </p:nvCxnSpPr>
          <p:spPr>
            <a:xfrm>
              <a:off x="2676514" y="5975669"/>
              <a:ext cx="2197547" cy="10009"/>
            </a:xfrm>
            <a:prstGeom prst="straightConnector1">
              <a:avLst/>
            </a:prstGeom>
            <a:noFill/>
            <a:ln w="21590" cap="flat" cmpd="sng">
              <a:solidFill>
                <a:schemeClr val="accent2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67" name="直線接點 66"/>
            <p:cNvCxnSpPr>
              <a:cxnSpLocks/>
            </p:cNvCxnSpPr>
            <p:nvPr/>
          </p:nvCxnSpPr>
          <p:spPr>
            <a:xfrm flipV="1">
              <a:off x="4874061" y="5323523"/>
              <a:ext cx="0" cy="662155"/>
            </a:xfrm>
            <a:prstGeom prst="line">
              <a:avLst/>
            </a:prstGeom>
            <a:ln w="2159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3">
              <a:extLst>
                <a:ext uri="{FF2B5EF4-FFF2-40B4-BE49-F238E27FC236}">
                  <a16:creationId xmlns:a16="http://schemas.microsoft.com/office/drawing/2014/main" id="{F4063C53-AB96-5F40-9C58-23A7E97F2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270" y="5808163"/>
              <a:ext cx="2724617" cy="553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Clr>
                  <a:srgbClr val="595959"/>
                </a:buClr>
                <a:buSzPct val="2500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微軟正黑體" panose="020B0604030504040204" pitchFamily="34" charset="-120"/>
                </a:defRPr>
              </a:lvl9pPr>
            </a:lstStyle>
            <a:p>
              <a:r>
                <a:rPr lang="en-US" altLang="en-US" sz="1500">
                  <a:solidFill>
                    <a:srgbClr val="D1DDE7"/>
                  </a:solidFill>
                </a:rPr>
                <a:t>USB 2.0</a:t>
              </a:r>
              <a:endParaRPr lang="en-US" altLang="zh-CN" sz="1500">
                <a:solidFill>
                  <a:srgbClr val="D1DDE7"/>
                </a:solidFill>
              </a:endParaRPr>
            </a:p>
          </p:txBody>
        </p:sp>
        <p:sp>
          <p:nvSpPr>
            <p:cNvPr id="29" name="右大括弧 28">
              <a:extLst>
                <a:ext uri="{FF2B5EF4-FFF2-40B4-BE49-F238E27FC236}">
                  <a16:creationId xmlns:a16="http://schemas.microsoft.com/office/drawing/2014/main" id="{5D93554B-FD2E-FBC1-0F21-190383984944}"/>
                </a:ext>
              </a:extLst>
            </p:cNvPr>
            <p:cNvSpPr/>
            <p:nvPr/>
          </p:nvSpPr>
          <p:spPr>
            <a:xfrm rot="10800000">
              <a:off x="4391602" y="5200712"/>
              <a:ext cx="280347" cy="378552"/>
            </a:xfrm>
            <a:prstGeom prst="rightBrace">
              <a:avLst>
                <a:gd name="adj1" fmla="val 8333"/>
                <a:gd name="adj2" fmla="val 48916"/>
              </a:avLst>
            </a:prstGeom>
            <a:ln w="2159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AAAD7FC6-EA7E-D812-32F4-3CDD970F6544}"/>
                </a:ext>
              </a:extLst>
            </p:cNvPr>
            <p:cNvCxnSpPr>
              <a:cxnSpLocks/>
            </p:cNvCxnSpPr>
            <p:nvPr/>
          </p:nvCxnSpPr>
          <p:spPr>
            <a:xfrm>
              <a:off x="4874061" y="4857413"/>
              <a:ext cx="178733" cy="0"/>
            </a:xfrm>
            <a:prstGeom prst="line">
              <a:avLst/>
            </a:prstGeom>
            <a:ln w="2159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A4D27EBF-6A7B-A5F3-3145-B2EFAF26B34A}"/>
              </a:ext>
            </a:extLst>
          </p:cNvPr>
          <p:cNvCxnSpPr>
            <a:cxnSpLocks/>
          </p:cNvCxnSpPr>
          <p:nvPr/>
        </p:nvCxnSpPr>
        <p:spPr>
          <a:xfrm>
            <a:off x="2885994" y="6217930"/>
            <a:ext cx="1987366" cy="19877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6FF52D-5E0E-F2B7-9C18-25B641CE4300}"/>
              </a:ext>
            </a:extLst>
          </p:cNvPr>
          <p:cNvSpPr txBox="1"/>
          <p:nvPr/>
        </p:nvSpPr>
        <p:spPr>
          <a:xfrm>
            <a:off x="1360714" y="6063343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 sz="1500" b="1">
              <a:solidFill>
                <a:srgbClr val="D1DDE7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A22D24D-AD64-1E75-EFEA-D939F08E246C}"/>
              </a:ext>
            </a:extLst>
          </p:cNvPr>
          <p:cNvSpPr txBox="1"/>
          <p:nvPr/>
        </p:nvSpPr>
        <p:spPr>
          <a:xfrm>
            <a:off x="1926771" y="6063343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500" b="1" err="1">
                <a:solidFill>
                  <a:srgbClr val="D1DDE7"/>
                </a:solidFill>
                <a:latin typeface="Microsoft JhengHei"/>
                <a:ea typeface="新細明體"/>
                <a:cs typeface="Arial"/>
              </a:rPr>
              <a:t>重置鍵</a:t>
            </a:r>
            <a:endParaRPr lang="en-US" altLang="zh-TW" sz="1500" b="1">
              <a:solidFill>
                <a:srgbClr val="D1DDE7"/>
              </a:solidFill>
              <a:latin typeface="Microsoft JhengHei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765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62" y="1846208"/>
            <a:ext cx="8017442" cy="5011792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04FDEF33-8B16-BA45-BC67-5B5F6F83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19" y="4085083"/>
            <a:ext cx="2035856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nl-NL" altLang="en-US" sz="1500">
                <a:solidFill>
                  <a:srgbClr val="D1DDE7"/>
                </a:solidFill>
              </a:rPr>
              <a:t>2 x M.2 2280 PCIe Gen3 x4 slots</a:t>
            </a:r>
            <a:endParaRPr lang="en-US" altLang="en-US" sz="1500">
              <a:solidFill>
                <a:srgbClr val="D1DDE7"/>
              </a:solidFill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61FB7B1D-4090-F14A-9DCE-43C17BE10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965" y="1678735"/>
            <a:ext cx="4184517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4 x DDR4 </a:t>
            </a:r>
            <a:br>
              <a:rPr lang="en-US" altLang="en-US" sz="1500"/>
            </a:br>
            <a:r>
              <a:rPr lang="en-US" altLang="zh-TW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U</a:t>
            </a:r>
            <a:r>
              <a:rPr lang="en-US" altLang="en-US" sz="1500">
                <a:solidFill>
                  <a:srgbClr val="D1DDE7"/>
                </a:solidFill>
                <a:latin typeface="Arial"/>
                <a:ea typeface="微軟正黑體"/>
                <a:cs typeface="Arial"/>
              </a:rPr>
              <a:t>DIMM slots</a:t>
            </a:r>
            <a:endParaRPr lang="en-US" altLang="en-US" sz="1500">
              <a:solidFill>
                <a:srgbClr val="D1DDE7"/>
              </a:solidFill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875A3280-50AF-0544-BD7C-A8E97E6B6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678" y="3066399"/>
            <a:ext cx="2938112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500">
                <a:solidFill>
                  <a:srgbClr val="D1DDE7"/>
                </a:solidFill>
              </a:rPr>
              <a:t>1 x </a:t>
            </a:r>
            <a:r>
              <a:rPr lang="en-US" altLang="en-US" sz="1500" err="1">
                <a:solidFill>
                  <a:srgbClr val="D1DDE7"/>
                </a:solidFill>
              </a:rPr>
              <a:t>PCIe</a:t>
            </a:r>
            <a:r>
              <a:rPr lang="en-US" altLang="en-US" sz="1500">
                <a:solidFill>
                  <a:srgbClr val="D1DDE7"/>
                </a:solidFill>
              </a:rPr>
              <a:t> Gen3 x4 slot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2E861871-F24A-8048-B478-6759AC26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678" y="2566404"/>
            <a:ext cx="3018814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500">
                <a:solidFill>
                  <a:srgbClr val="D1DDE7"/>
                </a:solidFill>
              </a:rPr>
              <a:t>1 x </a:t>
            </a:r>
            <a:r>
              <a:rPr lang="en-US" altLang="en-US" sz="1500" err="1">
                <a:solidFill>
                  <a:srgbClr val="D1DDE7"/>
                </a:solidFill>
              </a:rPr>
              <a:t>PCIe</a:t>
            </a:r>
            <a:r>
              <a:rPr lang="en-US" altLang="en-US" sz="1500">
                <a:solidFill>
                  <a:srgbClr val="D1DDE7"/>
                </a:solidFill>
              </a:rPr>
              <a:t> Gen3 x4 slot</a:t>
            </a:r>
          </a:p>
        </p:txBody>
      </p: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03120C8F-559E-4BC7-8B38-F5DA83051382}"/>
              </a:ext>
            </a:extLst>
          </p:cNvPr>
          <p:cNvCxnSpPr>
            <a:cxnSpLocks/>
          </p:cNvCxnSpPr>
          <p:nvPr/>
        </p:nvCxnSpPr>
        <p:spPr>
          <a:xfrm>
            <a:off x="2114279" y="4268367"/>
            <a:ext cx="1551890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35" name="Shape 193">
            <a:extLst>
              <a:ext uri="{FF2B5EF4-FFF2-40B4-BE49-F238E27FC236}">
                <a16:creationId xmlns:a16="http://schemas.microsoft.com/office/drawing/2014/main" id="{FBF2F3CD-A41D-442F-B0EB-F47954914CC2}"/>
              </a:ext>
            </a:extLst>
          </p:cNvPr>
          <p:cNvCxnSpPr>
            <a:cxnSpLocks/>
          </p:cNvCxnSpPr>
          <p:nvPr/>
        </p:nvCxnSpPr>
        <p:spPr>
          <a:xfrm flipH="1">
            <a:off x="7126356" y="3227843"/>
            <a:ext cx="2146853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40" name="Shape 193">
            <a:extLst>
              <a:ext uri="{FF2B5EF4-FFF2-40B4-BE49-F238E27FC236}">
                <a16:creationId xmlns:a16="http://schemas.microsoft.com/office/drawing/2014/main" id="{FBF2F3CD-A41D-442F-B0EB-F47954914CC2}"/>
              </a:ext>
            </a:extLst>
          </p:cNvPr>
          <p:cNvCxnSpPr>
            <a:cxnSpLocks/>
          </p:cNvCxnSpPr>
          <p:nvPr/>
        </p:nvCxnSpPr>
        <p:spPr>
          <a:xfrm flipH="1">
            <a:off x="7670610" y="2723347"/>
            <a:ext cx="1602599" cy="0"/>
          </a:xfrm>
          <a:prstGeom prst="straightConnector1">
            <a:avLst/>
          </a:prstGeom>
          <a:noFill/>
          <a:ln w="21590" cap="flat" cmpd="sng">
            <a:solidFill>
              <a:schemeClr val="accent2"/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456F1C54-4D8A-88C6-B027-2A4E157F3E13}"/>
              </a:ext>
            </a:extLst>
          </p:cNvPr>
          <p:cNvGrpSpPr/>
          <p:nvPr/>
        </p:nvGrpSpPr>
        <p:grpSpPr>
          <a:xfrm>
            <a:off x="2089026" y="2071924"/>
            <a:ext cx="2408388" cy="1357076"/>
            <a:chOff x="2238113" y="3038956"/>
            <a:chExt cx="2408388" cy="1357076"/>
          </a:xfrm>
        </p:grpSpPr>
        <p:cxnSp>
          <p:nvCxnSpPr>
            <p:cNvPr id="5" name="Shape 193">
              <a:extLst>
                <a:ext uri="{FF2B5EF4-FFF2-40B4-BE49-F238E27FC236}">
                  <a16:creationId xmlns:a16="http://schemas.microsoft.com/office/drawing/2014/main" id="{C3DF785A-90F5-EDC1-3CEE-A609E23F185A}"/>
                </a:ext>
              </a:extLst>
            </p:cNvPr>
            <p:cNvCxnSpPr>
              <a:cxnSpLocks/>
            </p:cNvCxnSpPr>
            <p:nvPr/>
          </p:nvCxnSpPr>
          <p:spPr>
            <a:xfrm>
              <a:off x="2238113" y="3038956"/>
              <a:ext cx="2408388" cy="0"/>
            </a:xfrm>
            <a:prstGeom prst="straightConnector1">
              <a:avLst/>
            </a:prstGeom>
            <a:noFill/>
            <a:ln w="21590" cap="flat" cmpd="sng">
              <a:solidFill>
                <a:schemeClr val="accent2"/>
              </a:solidFill>
              <a:prstDash val="solid"/>
              <a:round/>
              <a:headEnd type="oval" w="lg" len="lg"/>
              <a:tailEnd type="none" w="med" len="med"/>
            </a:ln>
            <a:effectLst/>
          </p:spPr>
        </p:cxn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3272F0FE-420A-BE0D-71DE-9B1F59961078}"/>
                </a:ext>
              </a:extLst>
            </p:cNvPr>
            <p:cNvCxnSpPr>
              <a:cxnSpLocks/>
            </p:cNvCxnSpPr>
            <p:nvPr/>
          </p:nvCxnSpPr>
          <p:spPr>
            <a:xfrm>
              <a:off x="4632679" y="3038956"/>
              <a:ext cx="0" cy="1357076"/>
            </a:xfrm>
            <a:prstGeom prst="line">
              <a:avLst/>
            </a:prstGeom>
            <a:ln w="2159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標題 1">
            <a:extLst>
              <a:ext uri="{FF2B5EF4-FFF2-40B4-BE49-F238E27FC236}">
                <a16:creationId xmlns:a16="http://schemas.microsoft.com/office/drawing/2014/main" id="{124527AB-CBEA-A95A-6732-B80D2F862CC9}"/>
              </a:ext>
            </a:extLst>
          </p:cNvPr>
          <p:cNvSpPr txBox="1">
            <a:spLocks/>
          </p:cNvSpPr>
          <p:nvPr/>
        </p:nvSpPr>
        <p:spPr>
          <a:xfrm>
            <a:off x="469499" y="201088"/>
            <a:ext cx="11162580" cy="1325563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zh-TW" altLang="en-US" sz="4000" b="1">
                <a:solidFill>
                  <a:srgbClr val="A7BDD1"/>
                </a:solidFill>
                <a:latin typeface="微軟正黑體"/>
                <a:ea typeface="微軟正黑體"/>
                <a:cs typeface="Arial"/>
                <a:sym typeface="+mn-lt"/>
              </a:rPr>
              <a:t>提供充足的擴充性：雙通道記憶體最高 </a:t>
            </a:r>
            <a:r>
              <a:rPr lang="en-US" altLang="zh-TW" sz="4000" b="1">
                <a:solidFill>
                  <a:srgbClr val="A7BDD1"/>
                </a:solidFill>
                <a:latin typeface="微軟正黑體"/>
                <a:ea typeface="微軟正黑體"/>
                <a:cs typeface="Arial"/>
                <a:sym typeface="+mn-lt"/>
              </a:rPr>
              <a:t>128GB</a:t>
            </a:r>
            <a:r>
              <a:rPr lang="zh-TW" altLang="en-US" sz="4000" b="1">
                <a:solidFill>
                  <a:srgbClr val="A7BDD1"/>
                </a:solidFill>
                <a:latin typeface="微軟正黑體"/>
                <a:ea typeface="微軟正黑體"/>
                <a:cs typeface="Arial"/>
                <a:sym typeface="+mn-lt"/>
              </a:rPr>
              <a:t>、</a:t>
            </a:r>
          </a:p>
          <a:p>
            <a:pPr algn="ctr">
              <a:lnSpc>
                <a:spcPts val="4800"/>
              </a:lnSpc>
            </a:pPr>
            <a:r>
              <a:rPr lang="zh-TW" altLang="en-US" sz="4000" b="1">
                <a:solidFill>
                  <a:srgbClr val="A7BDD1"/>
                </a:solidFill>
                <a:latin typeface="微軟正黑體"/>
                <a:ea typeface="微軟正黑體"/>
                <a:cs typeface="Arial"/>
                <a:sym typeface="+mn-lt"/>
              </a:rPr>
              <a:t>雙 </a:t>
            </a:r>
            <a:r>
              <a:rPr lang="en-US" altLang="zh-TW" sz="4000" b="1">
                <a:solidFill>
                  <a:srgbClr val="A7BDD1"/>
                </a:solidFill>
                <a:latin typeface="微軟正黑體"/>
                <a:ea typeface="微軟正黑體"/>
                <a:cs typeface="Arial"/>
                <a:sym typeface="+mn-lt"/>
              </a:rPr>
              <a:t>M.2 PCIe SSD </a:t>
            </a:r>
            <a:r>
              <a:rPr lang="zh-TW" altLang="en-US" sz="4000" b="1">
                <a:solidFill>
                  <a:srgbClr val="A7BDD1"/>
                </a:solidFill>
                <a:latin typeface="微軟正黑體"/>
                <a:ea typeface="微軟正黑體"/>
                <a:cs typeface="Arial"/>
                <a:sym typeface="+mn-lt"/>
              </a:rPr>
              <a:t>插槽及 </a:t>
            </a:r>
            <a:r>
              <a:rPr lang="en-US" altLang="zh-TW" sz="4000" b="1">
                <a:solidFill>
                  <a:srgbClr val="A7BDD1"/>
                </a:solidFill>
                <a:latin typeface="微軟正黑體"/>
                <a:ea typeface="微軟正黑體"/>
                <a:cs typeface="Arial"/>
                <a:sym typeface="+mn-lt"/>
              </a:rPr>
              <a:t>PCIe Gen3 </a:t>
            </a:r>
            <a:r>
              <a:rPr lang="zh-TW" altLang="en-US" sz="4000" b="1">
                <a:solidFill>
                  <a:srgbClr val="A7BDD1"/>
                </a:solidFill>
                <a:latin typeface="微軟正黑體"/>
                <a:ea typeface="微軟正黑體"/>
                <a:cs typeface="Arial"/>
                <a:sym typeface="+mn-lt"/>
              </a:rPr>
              <a:t>擴充槽</a:t>
            </a:r>
            <a:endParaRPr lang="en-US" altLang="zh-TW" sz="4000" b="1">
              <a:solidFill>
                <a:srgbClr val="A7BDD1"/>
              </a:solidFill>
              <a:latin typeface="微軟正黑體"/>
              <a:ea typeface="微軟正黑體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5911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528">
            <a:extLst>
              <a:ext uri="{FF2B5EF4-FFF2-40B4-BE49-F238E27FC236}">
                <a16:creationId xmlns:a16="http://schemas.microsoft.com/office/drawing/2014/main" id="{F3878DBA-BED6-4747-B83C-D1DDE1456BC9}"/>
              </a:ext>
            </a:extLst>
          </p:cNvPr>
          <p:cNvSpPr/>
          <p:nvPr/>
        </p:nvSpPr>
        <p:spPr>
          <a:xfrm flipH="1">
            <a:off x="639684" y="2014888"/>
            <a:ext cx="5697932" cy="1792536"/>
          </a:xfrm>
          <a:prstGeom prst="snip2DiagRect">
            <a:avLst>
              <a:gd name="adj1" fmla="val 0"/>
              <a:gd name="adj2" fmla="val 22793"/>
            </a:avLst>
          </a:prstGeom>
          <a:gradFill>
            <a:gsLst>
              <a:gs pos="47000">
                <a:schemeClr val="bg2">
                  <a:alpha val="44000"/>
                </a:schemeClr>
              </a:gs>
              <a:gs pos="100000">
                <a:schemeClr val="bg2">
                  <a:alpha val="17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rgbClr val="32323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  <a:effectLst>
            <a:outerShdw blurRad="241300" dist="190500" dir="2700000" algn="tl" rotWithShape="0">
              <a:prstClr val="black">
                <a:alpha val="14000"/>
              </a:prstClr>
            </a:outerShd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595998" y="4218331"/>
            <a:ext cx="6099848" cy="8104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TS-855X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支援 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ECC 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記憶體，能自動偵測並即時修正單一位元錯誤。</a:t>
            </a:r>
          </a:p>
          <a:p>
            <a:pPr>
              <a:spcBef>
                <a:spcPts val="800"/>
              </a:spcBef>
            </a:pP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系統支援高達 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128GB (4 x 32GB) 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記憶體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0B4EBBA0-5975-6746-94AE-CB555557579C}"/>
              </a:ext>
            </a:extLst>
          </p:cNvPr>
          <p:cNvSpPr txBox="1"/>
          <p:nvPr/>
        </p:nvSpPr>
        <p:spPr>
          <a:xfrm>
            <a:off x="1512582" y="2578489"/>
            <a:ext cx="321401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000" b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維持可靠性</a:t>
            </a:r>
            <a:br>
              <a:rPr lang="zh-TW" altLang="en-US" sz="2000" b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2000" b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避免資料毀損</a:t>
            </a:r>
          </a:p>
        </p:txBody>
      </p:sp>
      <p:grpSp>
        <p:nvGrpSpPr>
          <p:cNvPr id="28" name="圖形 3">
            <a:extLst>
              <a:ext uri="{FF2B5EF4-FFF2-40B4-BE49-F238E27FC236}">
                <a16:creationId xmlns:a16="http://schemas.microsoft.com/office/drawing/2014/main" id="{AAF8EAD9-1482-4C5C-85E9-B7903175C595}"/>
              </a:ext>
            </a:extLst>
          </p:cNvPr>
          <p:cNvGrpSpPr/>
          <p:nvPr/>
        </p:nvGrpSpPr>
        <p:grpSpPr>
          <a:xfrm>
            <a:off x="4362059" y="2370515"/>
            <a:ext cx="1128093" cy="402885"/>
            <a:chOff x="7943850" y="1388633"/>
            <a:chExt cx="1084412" cy="387286"/>
          </a:xfrm>
          <a:solidFill>
            <a:srgbClr val="E9C27B"/>
          </a:solidFill>
        </p:grpSpPr>
        <p:sp>
          <p:nvSpPr>
            <p:cNvPr id="29" name="手繪多邊形: 圖案 33">
              <a:extLst>
                <a:ext uri="{FF2B5EF4-FFF2-40B4-BE49-F238E27FC236}">
                  <a16:creationId xmlns:a16="http://schemas.microsoft.com/office/drawing/2014/main" id="{9FA5C563-B668-4CC0-BA63-9463605E6F6D}"/>
                </a:ext>
              </a:extLst>
            </p:cNvPr>
            <p:cNvSpPr/>
            <p:nvPr/>
          </p:nvSpPr>
          <p:spPr>
            <a:xfrm>
              <a:off x="7943850" y="1395165"/>
              <a:ext cx="348090" cy="373287"/>
            </a:xfrm>
            <a:custGeom>
              <a:avLst/>
              <a:gdLst>
                <a:gd name="connsiteX0" fmla="*/ 293964 w 348090"/>
                <a:gd name="connsiteY0" fmla="*/ 220240 h 373287"/>
                <a:gd name="connsiteX1" fmla="*/ 132517 w 348090"/>
                <a:gd name="connsiteY1" fmla="*/ 220240 h 373287"/>
                <a:gd name="connsiteX2" fmla="*/ 116652 w 348090"/>
                <a:gd name="connsiteY2" fmla="*/ 295831 h 373287"/>
                <a:gd name="connsiteX3" fmla="*/ 301430 w 348090"/>
                <a:gd name="connsiteY3" fmla="*/ 295831 h 373287"/>
                <a:gd name="connsiteX4" fmla="*/ 273433 w 348090"/>
                <a:gd name="connsiteY4" fmla="*/ 373288 h 373287"/>
                <a:gd name="connsiteX5" fmla="*/ 0 w 348090"/>
                <a:gd name="connsiteY5" fmla="*/ 373288 h 373287"/>
                <a:gd name="connsiteX6" fmla="*/ 79324 w 348090"/>
                <a:gd name="connsiteY6" fmla="*/ 0 h 373287"/>
                <a:gd name="connsiteX7" fmla="*/ 348091 w 348090"/>
                <a:gd name="connsiteY7" fmla="*/ 0 h 373287"/>
                <a:gd name="connsiteX8" fmla="*/ 331293 w 348090"/>
                <a:gd name="connsiteY8" fmla="*/ 77457 h 373287"/>
                <a:gd name="connsiteX9" fmla="*/ 163313 w 348090"/>
                <a:gd name="connsiteY9" fmla="*/ 77457 h 373287"/>
                <a:gd name="connsiteX10" fmla="*/ 149315 w 348090"/>
                <a:gd name="connsiteY10" fmla="*/ 142783 h 373287"/>
                <a:gd name="connsiteX11" fmla="*/ 310762 w 348090"/>
                <a:gd name="connsiteY11" fmla="*/ 142783 h 373287"/>
                <a:gd name="connsiteX12" fmla="*/ 293964 w 348090"/>
                <a:gd name="connsiteY12" fmla="*/ 220240 h 37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090" h="373287">
                  <a:moveTo>
                    <a:pt x="293964" y="220240"/>
                  </a:moveTo>
                  <a:lnTo>
                    <a:pt x="132517" y="220240"/>
                  </a:lnTo>
                  <a:lnTo>
                    <a:pt x="116652" y="295831"/>
                  </a:lnTo>
                  <a:lnTo>
                    <a:pt x="301430" y="295831"/>
                  </a:lnTo>
                  <a:lnTo>
                    <a:pt x="273433" y="373288"/>
                  </a:lnTo>
                  <a:lnTo>
                    <a:pt x="0" y="373288"/>
                  </a:lnTo>
                  <a:lnTo>
                    <a:pt x="79324" y="0"/>
                  </a:lnTo>
                  <a:lnTo>
                    <a:pt x="348091" y="0"/>
                  </a:lnTo>
                  <a:lnTo>
                    <a:pt x="331293" y="77457"/>
                  </a:lnTo>
                  <a:lnTo>
                    <a:pt x="163313" y="77457"/>
                  </a:lnTo>
                  <a:lnTo>
                    <a:pt x="149315" y="142783"/>
                  </a:lnTo>
                  <a:lnTo>
                    <a:pt x="310762" y="142783"/>
                  </a:lnTo>
                  <a:lnTo>
                    <a:pt x="293964" y="220240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89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0" name="手繪多邊形: 圖案 34">
              <a:extLst>
                <a:ext uri="{FF2B5EF4-FFF2-40B4-BE49-F238E27FC236}">
                  <a16:creationId xmlns:a16="http://schemas.microsoft.com/office/drawing/2014/main" id="{0AEF024F-6859-483E-9AAC-381B1AD7DD39}"/>
                </a:ext>
              </a:extLst>
            </p:cNvPr>
            <p:cNvSpPr/>
            <p:nvPr/>
          </p:nvSpPr>
          <p:spPr>
            <a:xfrm>
              <a:off x="8296606" y="1388633"/>
              <a:ext cx="354635" cy="386353"/>
            </a:xfrm>
            <a:custGeom>
              <a:avLst/>
              <a:gdLst>
                <a:gd name="connsiteX0" fmla="*/ 330360 w 354635"/>
                <a:gd name="connsiteY0" fmla="*/ 255702 h 386353"/>
                <a:gd name="connsiteX1" fmla="*/ 148382 w 354635"/>
                <a:gd name="connsiteY1" fmla="*/ 386353 h 386353"/>
                <a:gd name="connsiteX2" fmla="*/ 0 w 354635"/>
                <a:gd name="connsiteY2" fmla="*/ 233305 h 386353"/>
                <a:gd name="connsiteX3" fmla="*/ 208108 w 354635"/>
                <a:gd name="connsiteY3" fmla="*/ 0 h 386353"/>
                <a:gd name="connsiteX4" fmla="*/ 354623 w 354635"/>
                <a:gd name="connsiteY4" fmla="*/ 130651 h 386353"/>
                <a:gd name="connsiteX5" fmla="*/ 249170 w 354635"/>
                <a:gd name="connsiteY5" fmla="*/ 130651 h 386353"/>
                <a:gd name="connsiteX6" fmla="*/ 199709 w 354635"/>
                <a:gd name="connsiteY6" fmla="*/ 75591 h 386353"/>
                <a:gd name="connsiteX7" fmla="*/ 109187 w 354635"/>
                <a:gd name="connsiteY7" fmla="*/ 238904 h 386353"/>
                <a:gd name="connsiteX8" fmla="*/ 159581 w 354635"/>
                <a:gd name="connsiteY8" fmla="*/ 310762 h 386353"/>
                <a:gd name="connsiteX9" fmla="*/ 225839 w 354635"/>
                <a:gd name="connsiteY9" fmla="*/ 255702 h 386353"/>
                <a:gd name="connsiteX10" fmla="*/ 330360 w 354635"/>
                <a:gd name="connsiteY10" fmla="*/ 255702 h 38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35" h="386353">
                  <a:moveTo>
                    <a:pt x="330360" y="255702"/>
                  </a:moveTo>
                  <a:cubicBezTo>
                    <a:pt x="304229" y="345291"/>
                    <a:pt x="239837" y="386353"/>
                    <a:pt x="148382" y="386353"/>
                  </a:cubicBezTo>
                  <a:cubicBezTo>
                    <a:pt x="49461" y="386353"/>
                    <a:pt x="0" y="327560"/>
                    <a:pt x="0" y="233305"/>
                  </a:cubicBezTo>
                  <a:cubicBezTo>
                    <a:pt x="0" y="134384"/>
                    <a:pt x="55993" y="0"/>
                    <a:pt x="208108" y="0"/>
                  </a:cubicBezTo>
                  <a:cubicBezTo>
                    <a:pt x="304229" y="0"/>
                    <a:pt x="355557" y="51327"/>
                    <a:pt x="354623" y="130651"/>
                  </a:cubicBezTo>
                  <a:lnTo>
                    <a:pt x="249170" y="130651"/>
                  </a:lnTo>
                  <a:cubicBezTo>
                    <a:pt x="249170" y="102654"/>
                    <a:pt x="240771" y="75591"/>
                    <a:pt x="199709" y="75591"/>
                  </a:cubicBezTo>
                  <a:cubicBezTo>
                    <a:pt x="137183" y="75591"/>
                    <a:pt x="109187" y="175445"/>
                    <a:pt x="109187" y="238904"/>
                  </a:cubicBezTo>
                  <a:cubicBezTo>
                    <a:pt x="109187" y="279033"/>
                    <a:pt x="121318" y="310762"/>
                    <a:pt x="159581" y="310762"/>
                  </a:cubicBezTo>
                  <a:cubicBezTo>
                    <a:pt x="196909" y="310762"/>
                    <a:pt x="213707" y="286498"/>
                    <a:pt x="225839" y="255702"/>
                  </a:cubicBezTo>
                  <a:lnTo>
                    <a:pt x="330360" y="255702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89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" name="手繪多邊形: 圖案 35">
              <a:extLst>
                <a:ext uri="{FF2B5EF4-FFF2-40B4-BE49-F238E27FC236}">
                  <a16:creationId xmlns:a16="http://schemas.microsoft.com/office/drawing/2014/main" id="{03222CEF-22D6-4673-A023-0513684F71A3}"/>
                </a:ext>
              </a:extLst>
            </p:cNvPr>
            <p:cNvSpPr/>
            <p:nvPr/>
          </p:nvSpPr>
          <p:spPr>
            <a:xfrm>
              <a:off x="8673627" y="1388633"/>
              <a:ext cx="354635" cy="387286"/>
            </a:xfrm>
            <a:custGeom>
              <a:avLst/>
              <a:gdLst>
                <a:gd name="connsiteX0" fmla="*/ 331293 w 354635"/>
                <a:gd name="connsiteY0" fmla="*/ 255702 h 387286"/>
                <a:gd name="connsiteX1" fmla="*/ 148382 w 354635"/>
                <a:gd name="connsiteY1" fmla="*/ 387286 h 387286"/>
                <a:gd name="connsiteX2" fmla="*/ 0 w 354635"/>
                <a:gd name="connsiteY2" fmla="*/ 233305 h 387286"/>
                <a:gd name="connsiteX3" fmla="*/ 208108 w 354635"/>
                <a:gd name="connsiteY3" fmla="*/ 0 h 387286"/>
                <a:gd name="connsiteX4" fmla="*/ 354623 w 354635"/>
                <a:gd name="connsiteY4" fmla="*/ 130651 h 387286"/>
                <a:gd name="connsiteX5" fmla="*/ 249170 w 354635"/>
                <a:gd name="connsiteY5" fmla="*/ 130651 h 387286"/>
                <a:gd name="connsiteX6" fmla="*/ 199709 w 354635"/>
                <a:gd name="connsiteY6" fmla="*/ 75591 h 387286"/>
                <a:gd name="connsiteX7" fmla="*/ 109187 w 354635"/>
                <a:gd name="connsiteY7" fmla="*/ 238904 h 387286"/>
                <a:gd name="connsiteX8" fmla="*/ 159581 w 354635"/>
                <a:gd name="connsiteY8" fmla="*/ 310762 h 387286"/>
                <a:gd name="connsiteX9" fmla="*/ 225839 w 354635"/>
                <a:gd name="connsiteY9" fmla="*/ 255702 h 387286"/>
                <a:gd name="connsiteX10" fmla="*/ 331293 w 354635"/>
                <a:gd name="connsiteY10" fmla="*/ 255702 h 38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35" h="387286">
                  <a:moveTo>
                    <a:pt x="331293" y="255702"/>
                  </a:moveTo>
                  <a:cubicBezTo>
                    <a:pt x="305163" y="345291"/>
                    <a:pt x="240771" y="387286"/>
                    <a:pt x="148382" y="387286"/>
                  </a:cubicBezTo>
                  <a:cubicBezTo>
                    <a:pt x="49461" y="386353"/>
                    <a:pt x="0" y="327560"/>
                    <a:pt x="0" y="233305"/>
                  </a:cubicBezTo>
                  <a:cubicBezTo>
                    <a:pt x="0" y="134384"/>
                    <a:pt x="55993" y="0"/>
                    <a:pt x="208108" y="0"/>
                  </a:cubicBezTo>
                  <a:cubicBezTo>
                    <a:pt x="304230" y="0"/>
                    <a:pt x="355557" y="51327"/>
                    <a:pt x="354623" y="130651"/>
                  </a:cubicBezTo>
                  <a:lnTo>
                    <a:pt x="249170" y="130651"/>
                  </a:lnTo>
                  <a:cubicBezTo>
                    <a:pt x="249170" y="102654"/>
                    <a:pt x="240771" y="75591"/>
                    <a:pt x="199709" y="75591"/>
                  </a:cubicBezTo>
                  <a:cubicBezTo>
                    <a:pt x="137183" y="75591"/>
                    <a:pt x="109187" y="175445"/>
                    <a:pt x="109187" y="238904"/>
                  </a:cubicBezTo>
                  <a:cubicBezTo>
                    <a:pt x="109187" y="279033"/>
                    <a:pt x="121318" y="310762"/>
                    <a:pt x="159581" y="310762"/>
                  </a:cubicBezTo>
                  <a:cubicBezTo>
                    <a:pt x="196909" y="310762"/>
                    <a:pt x="213707" y="286498"/>
                    <a:pt x="225839" y="255702"/>
                  </a:cubicBezTo>
                  <a:lnTo>
                    <a:pt x="331293" y="255702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89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32" name="圖形 3">
            <a:extLst>
              <a:ext uri="{FF2B5EF4-FFF2-40B4-BE49-F238E27FC236}">
                <a16:creationId xmlns:a16="http://schemas.microsoft.com/office/drawing/2014/main" id="{01F50FE1-FE1B-44C4-B22E-069086C01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7947" y="2989396"/>
            <a:ext cx="1691872" cy="535757"/>
          </a:xfrm>
          <a:prstGeom prst="rect">
            <a:avLst/>
          </a:prstGeom>
        </p:spPr>
      </p:pic>
      <p:sp>
        <p:nvSpPr>
          <p:cNvPr id="33" name="Google Shape;297;p34">
            <a:extLst>
              <a:ext uri="{FF2B5EF4-FFF2-40B4-BE49-F238E27FC236}">
                <a16:creationId xmlns:a16="http://schemas.microsoft.com/office/drawing/2014/main" id="{120714CD-752B-44DB-B0AE-1AB3836A0E49}"/>
              </a:ext>
            </a:extLst>
          </p:cNvPr>
          <p:cNvSpPr txBox="1">
            <a:spLocks/>
          </p:cNvSpPr>
          <p:nvPr/>
        </p:nvSpPr>
        <p:spPr>
          <a:xfrm>
            <a:off x="595998" y="5028809"/>
            <a:ext cx="4850468" cy="91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rbitron"/>
              <a:buNone/>
              <a:defRPr sz="36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9395" indent="-239395" algn="l">
              <a:lnSpc>
                <a:spcPct val="120000"/>
              </a:lnSpc>
              <a:buClr>
                <a:srgbClr val="E9C27B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出貨預裝 </a:t>
            </a:r>
            <a:r>
              <a:rPr lang="en-US" altLang="zh-TW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8GB DDR4 UDIMM </a:t>
            </a:r>
            <a:r>
              <a:rPr lang="zh-TW" altLang="en-US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非 </a:t>
            </a:r>
            <a:r>
              <a:rPr lang="en-US" altLang="zh-TW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ECC </a:t>
            </a:r>
            <a:r>
              <a:rPr lang="zh-TW" altLang="en-US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記憶體</a:t>
            </a:r>
          </a:p>
          <a:p>
            <a:pPr marL="239395" indent="-239395" algn="l">
              <a:lnSpc>
                <a:spcPct val="120000"/>
              </a:lnSpc>
              <a:buClr>
                <a:srgbClr val="E9C27B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ECC </a:t>
            </a:r>
            <a:r>
              <a:rPr lang="zh-TW" altLang="en-US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記憶體與 非 </a:t>
            </a:r>
            <a:r>
              <a:rPr lang="en-US" altLang="zh-TW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ECC </a:t>
            </a:r>
            <a:r>
              <a:rPr lang="zh-TW" altLang="en-US" sz="1600" b="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記憶體不可混用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A1A8385-4291-9D58-0A5D-1B02C9D689B5}"/>
              </a:ext>
            </a:extLst>
          </p:cNvPr>
          <p:cNvSpPr txBox="1">
            <a:spLocks/>
          </p:cNvSpPr>
          <p:nvPr/>
        </p:nvSpPr>
        <p:spPr>
          <a:xfrm>
            <a:off x="822111" y="508114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支援 </a:t>
            </a:r>
            <a:r>
              <a:rPr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ECC </a:t>
            </a:r>
            <a:r>
              <a:rPr lang="zh-TW" altLang="en-US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記憶體 </a:t>
            </a:r>
            <a:r>
              <a:rPr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(Error Correcting Code)</a:t>
            </a:r>
          </a:p>
        </p:txBody>
      </p:sp>
      <p:pic>
        <p:nvPicPr>
          <p:cNvPr id="4" name="圖片 3" descr="一張含有 電子元件, 電腦元件, 電子產品, 電路元件 的圖片&#10;&#10;自動產生的描述">
            <a:extLst>
              <a:ext uri="{FF2B5EF4-FFF2-40B4-BE49-F238E27FC236}">
                <a16:creationId xmlns:a16="http://schemas.microsoft.com/office/drawing/2014/main" id="{61AC59C1-368A-ADBF-9B92-148D11F1C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726">
            <a:off x="6578851" y="2578489"/>
            <a:ext cx="5179979" cy="3453320"/>
          </a:xfrm>
          <a:prstGeom prst="rect">
            <a:avLst/>
          </a:prstGeom>
          <a:effectLst>
            <a:outerShdw blurRad="279400" dist="533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8831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5077</Words>
  <Application>Microsoft Office PowerPoint</Application>
  <PresentationFormat>寬螢幕</PresentationFormat>
  <Paragraphs>504</Paragraphs>
  <Slides>31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31</vt:i4>
      </vt:variant>
    </vt:vector>
  </HeadingPairs>
  <TitlesOfParts>
    <vt:vector size="45" baseType="lpstr">
      <vt:lpstr>Microsoft JhengHei UI</vt:lpstr>
      <vt:lpstr>微軟正黑體</vt:lpstr>
      <vt:lpstr>微軟正黑體</vt:lpstr>
      <vt:lpstr>新細明體</vt:lpstr>
      <vt:lpstr>Arial</vt:lpstr>
      <vt:lpstr>Calibri</vt:lpstr>
      <vt:lpstr>Calibri Light</vt:lpstr>
      <vt:lpstr>Lato</vt:lpstr>
      <vt:lpstr>Segoe UI</vt:lpstr>
      <vt:lpstr>Office 佈景主題</vt:lpstr>
      <vt:lpstr>Office 佈景主題</vt:lpstr>
      <vt:lpstr>1_自訂設計</vt:lpstr>
      <vt:lpstr>Office Theme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內建 10GBASE-T 和雙 2.5 GbE 網路埠， 開箱立即享有高速網路環境</vt:lpstr>
      <vt:lpstr>TS-855X 提供雙 PCIe Gen3 擴充插槽， 可再擴充 25GbE 支援高速網路環境</vt:lpstr>
      <vt:lpstr>PowerPoint 簡報</vt:lpstr>
      <vt:lpstr>PowerPoint 簡報</vt:lpstr>
      <vt:lpstr>PowerPoint 簡報</vt:lpstr>
      <vt:lpstr>SMB Multichannel （多重通道） </vt:lpstr>
      <vt:lpstr>搭載 Intel Atom® 八核心伺服器級處理器，搭配 HDD/SSD 混合式架構，資料備份輕鬆零煩惱</vt:lpstr>
      <vt:lpstr>File Station : QTS 專屬的多功能檔案瀏覽器</vt:lpstr>
      <vt:lpstr>透過 File Station，NAS 即企業團隊工作站， 讓各式文件協同作業變簡單了</vt:lpstr>
      <vt:lpstr>個人及團隊協作都好用的 Qsync 5.0，適用於 桌機、筆電與行動裝置等跨裝置檔案同步工具</vt:lpstr>
      <vt:lpstr>DA Drive Analyzer 磁碟故障預測</vt:lpstr>
      <vt:lpstr>虛擬機工作站與容器工作站創建應用儲存一體機</vt:lpstr>
      <vt:lpstr>全方位 NAS 資安防護</vt:lpstr>
      <vt:lpstr>多版本快照助您對抗加密勒索軟體威脅</vt:lpstr>
      <vt:lpstr>您的 NAS 也是專業級視訊監控伺服器 直覺式管理與 AI 智慧監控</vt:lpstr>
      <vt:lpstr>相容於為數龐大的攝影機型號</vt:lpstr>
      <vt:lpstr>可支援擴充到最大兩櫃 24 顆 3.5”HDD 擴充設備， 提供近 500 TB ( 24 x 22TB ) 的額外儲存空間</vt:lpstr>
      <vt:lpstr>多元的配件讓您擴充 FC 介面及升級更高網速</vt:lpstr>
      <vt:lpstr>3 年標準保固，涵蓋硬體維修與支援服務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Copy Su 蘇衍印</cp:lastModifiedBy>
  <cp:revision>2</cp:revision>
  <dcterms:created xsi:type="dcterms:W3CDTF">2021-03-26T08:21:54Z</dcterms:created>
  <dcterms:modified xsi:type="dcterms:W3CDTF">2023-07-04T07:25:24Z</dcterms:modified>
</cp:coreProperties>
</file>