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omments/modernComment_E09_B3204FAE.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15A_0.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omments/modernComment_E1B_21A48D4A.xml" ContentType="application/vnd.ms-powerpoint.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8" r:id="rId4"/>
    <p:sldMasterId id="2147483648" r:id="rId5"/>
  </p:sldMasterIdLst>
  <p:notesMasterIdLst>
    <p:notesMasterId r:id="rId41"/>
  </p:notesMasterIdLst>
  <p:handoutMasterIdLst>
    <p:handoutMasterId r:id="rId42"/>
  </p:handoutMasterIdLst>
  <p:sldIdLst>
    <p:sldId id="3668" r:id="rId6"/>
    <p:sldId id="3593" r:id="rId7"/>
    <p:sldId id="3610" r:id="rId8"/>
    <p:sldId id="3594" r:id="rId9"/>
    <p:sldId id="347" r:id="rId10"/>
    <p:sldId id="1374" r:id="rId11"/>
    <p:sldId id="346" r:id="rId12"/>
    <p:sldId id="348" r:id="rId13"/>
    <p:sldId id="300" r:id="rId14"/>
    <p:sldId id="3608" r:id="rId15"/>
    <p:sldId id="3611" r:id="rId16"/>
    <p:sldId id="1383" r:id="rId17"/>
    <p:sldId id="3665" r:id="rId18"/>
    <p:sldId id="3670" r:id="rId19"/>
    <p:sldId id="3671" r:id="rId20"/>
    <p:sldId id="3672" r:id="rId21"/>
    <p:sldId id="3669" r:id="rId22"/>
    <p:sldId id="3597" r:id="rId23"/>
    <p:sldId id="3598" r:id="rId24"/>
    <p:sldId id="3599" r:id="rId25"/>
    <p:sldId id="3662" r:id="rId26"/>
    <p:sldId id="3663" r:id="rId27"/>
    <p:sldId id="3604" r:id="rId28"/>
    <p:sldId id="3664" r:id="rId29"/>
    <p:sldId id="3600" r:id="rId30"/>
    <p:sldId id="3666" r:id="rId31"/>
    <p:sldId id="3601" r:id="rId32"/>
    <p:sldId id="415" r:id="rId33"/>
    <p:sldId id="416" r:id="rId34"/>
    <p:sldId id="3667" r:id="rId35"/>
    <p:sldId id="3607" r:id="rId36"/>
    <p:sldId id="3588" r:id="rId37"/>
    <p:sldId id="3606" r:id="rId38"/>
    <p:sldId id="3661" r:id="rId39"/>
    <p:sldId id="1395" r:id="rId40"/>
  </p:sldIdLst>
  <p:sldSz cx="12192000" cy="6858000"/>
  <p:notesSz cx="6858000" cy="9144000"/>
  <p:embeddedFontLst>
    <p:embeddedFont>
      <p:font typeface="Microsoft JhengHei UI" panose="020B0604030504040204" pitchFamily="34" charset="-120"/>
      <p:regular r:id="rId43"/>
      <p:bold r:id="rId44"/>
    </p:embeddedFont>
    <p:embeddedFont>
      <p:font typeface="微軟正黑體" panose="020B0604030504040204" pitchFamily="34" charset="-120"/>
      <p:regular r:id="rId45"/>
      <p:bold r:id="rId46"/>
    </p:embeddedFont>
    <p:embeddedFont>
      <p:font typeface="微軟正黑體" panose="020B0604030504040204" pitchFamily="34" charset="-120"/>
      <p:regular r:id="rId45"/>
      <p:bold r:id="rId46"/>
    </p:embeddedFont>
    <p:embeddedFont>
      <p:font typeface="Calibri" panose="020F0502020204030204" pitchFamily="34" charset="0"/>
      <p:regular r:id="rId47"/>
      <p:bold r:id="rId48"/>
      <p:italic r:id="rId49"/>
      <p:boldItalic r:id="rId50"/>
    </p:embeddedFont>
    <p:embeddedFont>
      <p:font typeface="Calibri Light" panose="020F0302020204030204" pitchFamily="34" charset="0"/>
      <p:regular r:id="rId51"/>
      <p:italic r:id="rId52"/>
    </p:embeddedFont>
    <p:embeddedFont>
      <p:font typeface="Lato" panose="020F0502020204030203" pitchFamily="34" charset="0"/>
      <p:regular r:id="rId53"/>
      <p:bold r:id="rId54"/>
      <p:italic r:id="rId55"/>
      <p:boldItalic r:id="rId56"/>
    </p:embeddedFont>
    <p:embeddedFont>
      <p:font typeface="Orbitron" panose="02020500000000000000" charset="0"/>
      <p:regular r:id="rId57"/>
      <p:bold r:id="rId58"/>
    </p:embeddedFont>
    <p:embeddedFont>
      <p:font typeface="Roboto" panose="02000000000000000000" pitchFamily="2" charset="0"/>
      <p:regular r:id="rId59"/>
      <p:bold r:id="rId60"/>
      <p:italic r:id="rId61"/>
      <p:boldItalic r:id="rId62"/>
    </p:embeddedFont>
    <p:embeddedFont>
      <p:font typeface="Segoe UI" panose="020B0502040204020203" pitchFamily="34" charset="0"/>
      <p:regular r:id="rId63"/>
      <p:bold r:id="rId64"/>
      <p:italic r:id="rId65"/>
      <p:boldItalic r:id="rId66"/>
    </p:embeddedFont>
  </p:embeddedFontLst>
  <p:custDataLst>
    <p:tags r:id="rId67"/>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934F622-3851-0396-6A8A-C3E71DE70C73}" name="Andy Chuang 莊易澄" initials="A莊" userId="S::andychuang@qnap.com::9f6e82e2-40fe-46a1-b2c7-8ffe10f2207b" providerId="AD"/>
  <p188:author id="{6DB8C190-3C95-A556-8DBC-66B0E70408E1}" name="Jason Hsu 許博傑" initials="J許" userId="S::jasonhsu@qnap.com::037722cf-a7a4-45b3-87d9-a621b36907b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6D5EDB"/>
    <a:srgbClr val="E9C27B"/>
    <a:srgbClr val="2B93EB"/>
    <a:srgbClr val="FFC000"/>
    <a:srgbClr val="1E1413"/>
    <a:srgbClr val="441D61"/>
    <a:srgbClr val="2B123E"/>
    <a:srgbClr val="6A2D97"/>
    <a:srgbClr val="1E1E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0BF7A1E-03C8-4742-A8C7-EF760988A68B}">
  <a:tblStyle styleId="{D0BF7A1E-03C8-4742-A8C7-EF760988A68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73A0DAA-6AF3-43AB-8588-CEC1D06C72B9}" styleName="中等深淺樣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20" d="100"/>
          <a:sy n="120" d="100"/>
        </p:scale>
        <p:origin x="56" y="860"/>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handoutMaster" Target="handoutMasters/handoutMaster1.xml"/><Relationship Id="rId47" Type="http://schemas.openxmlformats.org/officeDocument/2006/relationships/font" Target="fonts/font5.fntdata"/><Relationship Id="rId63" Type="http://schemas.openxmlformats.org/officeDocument/2006/relationships/font" Target="fonts/font21.fntdata"/><Relationship Id="rId68" Type="http://schemas.openxmlformats.org/officeDocument/2006/relationships/presProps" Target="presProps.xml"/><Relationship Id="rId7" Type="http://schemas.openxmlformats.org/officeDocument/2006/relationships/slide" Target="slides/slide2.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font" Target="fonts/font3.fntdata"/><Relationship Id="rId53" Type="http://schemas.openxmlformats.org/officeDocument/2006/relationships/font" Target="fonts/font11.fntdata"/><Relationship Id="rId58" Type="http://schemas.openxmlformats.org/officeDocument/2006/relationships/font" Target="fonts/font16.fntdata"/><Relationship Id="rId66" Type="http://schemas.openxmlformats.org/officeDocument/2006/relationships/font" Target="fonts/font24.fntdata"/><Relationship Id="rId5" Type="http://schemas.openxmlformats.org/officeDocument/2006/relationships/slideMaster" Target="slideMasters/slideMaster2.xml"/><Relationship Id="rId61" Type="http://schemas.openxmlformats.org/officeDocument/2006/relationships/font" Target="fonts/font19.fntdata"/><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font" Target="fonts/font1.fntdata"/><Relationship Id="rId48" Type="http://schemas.openxmlformats.org/officeDocument/2006/relationships/font" Target="fonts/font6.fntdata"/><Relationship Id="rId56" Type="http://schemas.openxmlformats.org/officeDocument/2006/relationships/font" Target="fonts/font14.fntdata"/><Relationship Id="rId64" Type="http://schemas.openxmlformats.org/officeDocument/2006/relationships/font" Target="fonts/font22.fntdata"/><Relationship Id="rId69"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font" Target="fonts/font9.fntdata"/><Relationship Id="rId72"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font" Target="fonts/font4.fntdata"/><Relationship Id="rId59" Type="http://schemas.openxmlformats.org/officeDocument/2006/relationships/font" Target="fonts/font17.fntdata"/><Relationship Id="rId67" Type="http://schemas.openxmlformats.org/officeDocument/2006/relationships/tags" Target="tags/tag1.xml"/><Relationship Id="rId20" Type="http://schemas.openxmlformats.org/officeDocument/2006/relationships/slide" Target="slides/slide15.xml"/><Relationship Id="rId41" Type="http://schemas.openxmlformats.org/officeDocument/2006/relationships/notesMaster" Target="notesMasters/notesMaster1.xml"/><Relationship Id="rId54" Type="http://schemas.openxmlformats.org/officeDocument/2006/relationships/font" Target="fonts/font12.fntdata"/><Relationship Id="rId62" Type="http://schemas.openxmlformats.org/officeDocument/2006/relationships/font" Target="fonts/font20.fntdata"/><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font" Target="fonts/font7.fntdata"/><Relationship Id="rId57" Type="http://schemas.openxmlformats.org/officeDocument/2006/relationships/font" Target="fonts/font15.fntdata"/><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font" Target="fonts/font2.fntdata"/><Relationship Id="rId52" Type="http://schemas.openxmlformats.org/officeDocument/2006/relationships/font" Target="fonts/font10.fntdata"/><Relationship Id="rId60" Type="http://schemas.openxmlformats.org/officeDocument/2006/relationships/font" Target="fonts/font18.fntdata"/><Relationship Id="rId65" Type="http://schemas.openxmlformats.org/officeDocument/2006/relationships/font" Target="fonts/font23.fntdata"/><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font" Target="fonts/font8.fntdata"/><Relationship Id="rId55" Type="http://schemas.openxmlformats.org/officeDocument/2006/relationships/font" Target="fonts/font13.fntdata"/></Relationships>
</file>

<file path=ppt/comments/modernComment_15A_0.xml><?xml version="1.0" encoding="utf-8"?>
<p188:cmLst xmlns:a="http://schemas.openxmlformats.org/drawingml/2006/main" xmlns:r="http://schemas.openxmlformats.org/officeDocument/2006/relationships" xmlns:p188="http://schemas.microsoft.com/office/powerpoint/2018/8/main">
  <p188:cm id="{1547EF14-06A2-4A85-89FF-3D8955DCDD9B}" authorId="{6DB8C190-3C95-A556-8DBC-66B0E70408E1}" created="2023-06-14T07:10:00.687">
    <ac:deMkLst xmlns:ac="http://schemas.microsoft.com/office/drawing/2013/main/command">
      <pc:docMk xmlns:pc="http://schemas.microsoft.com/office/powerpoint/2013/main/command"/>
      <pc:sldMk xmlns:pc="http://schemas.microsoft.com/office/powerpoint/2013/main/command" cId="0" sldId="346"/>
      <ac:picMk id="4" creationId="{BE637A68-7E7A-4A84-B52A-3BC4039F6250}"/>
    </ac:deMkLst>
    <p188:replyLst>
      <p188:reply id="{A11E2201-7750-46EB-96A3-D68819A2271B}" authorId="{4934F622-3851-0396-6A8A-C3E71DE70C73}" created="2023-06-14T07:16:13.432">
        <p188:txBody>
          <a:bodyPr/>
          <a:lstStyle/>
          <a:p>
            <a:r>
              <a:rPr lang="zh-TW" altLang="en-US"/>
              <a:t>OK</a:t>
            </a:r>
          </a:p>
        </p188:txBody>
      </p188:reply>
    </p188:replyLst>
    <p188:txBody>
      <a:bodyPr/>
      <a:lstStyle/>
      <a:p>
        <a:r>
          <a:rPr lang="en-US"/>
          <a:t>SATA 3.5" or 2.5" or both 要寫出來 [@Andy Chuang 莊易澄] </a:t>
        </a:r>
      </a:p>
    </p188:txBody>
  </p188:cm>
</p188:cmLst>
</file>

<file path=ppt/comments/modernComment_E1B_21A48D4A.xml><?xml version="1.0" encoding="utf-8"?>
<p188:cmLst xmlns:a="http://schemas.openxmlformats.org/drawingml/2006/main" xmlns:r="http://schemas.openxmlformats.org/officeDocument/2006/relationships" xmlns:p188="http://schemas.microsoft.com/office/powerpoint/2018/8/main">
  <p188:cm id="{E545DEDF-2C6D-46AD-901F-A77672A70939}" authorId="{6DB8C190-3C95-A556-8DBC-66B0E70408E1}" created="2023-06-14T07:33:29.958">
    <ac:deMkLst xmlns:ac="http://schemas.microsoft.com/office/drawing/2013/main/command">
      <pc:docMk xmlns:pc="http://schemas.microsoft.com/office/powerpoint/2013/main/command"/>
      <pc:sldMk xmlns:pc="http://schemas.microsoft.com/office/powerpoint/2013/main/command" cId="564432202" sldId="3611"/>
      <ac:graphicFrameMk id="35" creationId="{5AD94DFC-B33D-4F0B-828B-282746D45986}"/>
    </ac:deMkLst>
    <p188:replyLst>
      <p188:reply id="{5FB2100F-6477-4CBF-9B68-F31A4A1DC7AA}" authorId="{4934F622-3851-0396-6A8A-C3E71DE70C73}" created="2023-06-14T07:44:25.887">
        <p188:txBody>
          <a:bodyPr/>
          <a:lstStyle/>
          <a:p>
            <a:r>
              <a:rPr lang="zh-TW" altLang="en-US"/>
              <a:t>已更正</a:t>
            </a:r>
          </a:p>
        </p188:txBody>
      </p188:reply>
    </p188:replyLst>
    <p188:txBody>
      <a:bodyPr/>
      <a:lstStyle/>
      <a:p>
        <a:r>
          <a:rPr lang="en-US"/>
          <a:t>尺寸一樣，但顏色不一樣?</a:t>
        </a:r>
      </a:p>
    </p188:txBody>
  </p188:cm>
  <p188:cm id="{662CBBBE-ED17-4488-BAC1-A68CBD5310A3}" authorId="{6DB8C190-3C95-A556-8DBC-66B0E70408E1}" created="2023-06-14T07:34:12.084">
    <ac:deMkLst xmlns:ac="http://schemas.microsoft.com/office/drawing/2013/main/command">
      <pc:docMk xmlns:pc="http://schemas.microsoft.com/office/powerpoint/2013/main/command"/>
      <pc:sldMk xmlns:pc="http://schemas.microsoft.com/office/powerpoint/2013/main/command" cId="564432202" sldId="3611"/>
      <ac:graphicFrameMk id="35" creationId="{5AD94DFC-B33D-4F0B-828B-282746D45986}"/>
    </ac:deMkLst>
    <p188:txBody>
      <a:bodyPr/>
      <a:lstStyle/>
      <a:p>
        <a:r>
          <a:rPr lang="en-US"/>
          <a:t>兩個支援讀起來不順，加個符號或是改寫</a:t>
        </a:r>
      </a:p>
    </p188:txBody>
  </p188:cm>
</p188:cmLst>
</file>

<file path=ppt/comments/modernComment_E09_B3204FAE.xml><?xml version="1.0" encoding="utf-8"?>
<p188:cmLst xmlns:a="http://schemas.openxmlformats.org/drawingml/2006/main" xmlns:r="http://schemas.openxmlformats.org/officeDocument/2006/relationships" xmlns:p188="http://schemas.microsoft.com/office/powerpoint/2018/8/main">
  <p188:cm id="{64A134FC-552E-43FE-B289-9836FB4CBE51}" authorId="{6DB8C190-3C95-A556-8DBC-66B0E70408E1}" status="resolved" created="2022-11-08T06:37:50.353" complete="100000">
    <ac:deMkLst xmlns:ac="http://schemas.microsoft.com/office/drawing/2013/main/command">
      <pc:docMk xmlns:pc="http://schemas.microsoft.com/office/powerpoint/2013/main/command"/>
      <pc:sldMk xmlns:pc="http://schemas.microsoft.com/office/powerpoint/2013/main/command" cId="3269468148" sldId="322"/>
      <ac:spMk id="49" creationId="{8CA53D96-6BAE-4DFA-AC46-F0691A7C688F}"/>
    </ac:deMkLst>
    <p188:replyLst>
      <p188:reply id="{2BFCAEAC-2DFB-4DBA-95C8-6CF1C174029B}" authorId="{6DB8C190-3C95-A556-8DBC-66B0E70408E1}" created="2022-11-08T06:38:07.494">
        <p188:txBody>
          <a:bodyPr/>
          <a:lstStyle/>
          <a:p>
            <a:r>
              <a:rPr lang="en-US"/>
              <a:t>SSD is 2.5"</a:t>
            </a:r>
          </a:p>
        </p188:txBody>
      </p188:reply>
    </p188:replyLst>
    <p188:txBody>
      <a:bodyPr/>
      <a:lstStyle/>
      <a:p>
        <a:r>
          <a:rPr lang="en-US"/>
          <a:t>add SATA for both HDD &amp; SSD</a:t>
        </a:r>
      </a:p>
    </p188:txBody>
  </p188:cm>
  <p188:cm id="{D3CF1507-D08D-4223-B4A6-8E5EF9164450}" authorId="{6DB8C190-3C95-A556-8DBC-66B0E70408E1}" status="resolved" created="2022-11-08T06:38:37.651" complete="100000">
    <ac:deMkLst xmlns:ac="http://schemas.microsoft.com/office/drawing/2013/main/command">
      <pc:docMk xmlns:pc="http://schemas.microsoft.com/office/powerpoint/2013/main/command"/>
      <pc:sldMk xmlns:pc="http://schemas.microsoft.com/office/powerpoint/2013/main/command" cId="3269468148" sldId="322"/>
      <ac:spMk id="33" creationId="{775A6776-F207-47F5-8F9C-6806C16819F3}"/>
    </ac:deMkLst>
    <p188:txBody>
      <a:bodyPr/>
      <a:lstStyle/>
      <a:p>
        <a:r>
          <a:rPr lang="en-US"/>
          <a:t>mention 25GbE/10GbE</a:t>
        </a:r>
      </a:p>
    </p188:txBody>
  </p188:cm>
  <p188:cm id="{E1E0D310-BDAB-41AD-A7F0-9BBA1E8219C2}" authorId="{6DB8C190-3C95-A556-8DBC-66B0E70408E1}" status="resolved" created="2022-11-08T06:39:03.761" complete="100000">
    <pc:sldMkLst xmlns:pc="http://schemas.microsoft.com/office/powerpoint/2013/main/command">
      <pc:docMk/>
      <pc:sldMk cId="3269468148" sldId="322"/>
    </pc:sldMkLst>
    <p188:txBody>
      <a:bodyPr/>
      <a:lstStyle/>
      <a:p>
        <a:r>
          <a:rPr lang="en-US"/>
          <a:t>add NAS photo</a:t>
        </a:r>
      </a:p>
    </p188:txBody>
  </p188:cm>
  <p188:cm id="{DDBFCBAF-AA7E-4DA2-9122-C3218E7205CB}" authorId="{6DB8C190-3C95-A556-8DBC-66B0E70408E1}" status="resolved" created="2022-11-08T06:39:45.824" complete="100000">
    <ac:deMkLst xmlns:ac="http://schemas.microsoft.com/office/drawing/2013/main/command">
      <pc:docMk xmlns:pc="http://schemas.microsoft.com/office/powerpoint/2013/main/command"/>
      <pc:sldMk xmlns:pc="http://schemas.microsoft.com/office/powerpoint/2013/main/command" cId="3269468148" sldId="322"/>
      <ac:spMk id="309" creationId="{00000000-0000-0000-0000-000000000000}"/>
    </ac:deMkLst>
    <p188:txBody>
      <a:bodyPr/>
      <a:lstStyle/>
      <a:p>
        <a:r>
          <a:rPr lang="en-US"/>
          <a:t>mention upgradeable to 25GbE is better than RAM</a:t>
        </a:r>
      </a:p>
    </p188:txBody>
  </p188:cm>
  <p188:cm id="{A5127FCF-198B-480D-B8F6-2D9C21640831}" authorId="{6DB8C190-3C95-A556-8DBC-66B0E70408E1}" status="resolved" created="2022-11-08T06:40:10.793" complete="100000">
    <ac:deMkLst xmlns:ac="http://schemas.microsoft.com/office/drawing/2013/main/command">
      <pc:docMk xmlns:pc="http://schemas.microsoft.com/office/powerpoint/2013/main/command"/>
      <pc:sldMk xmlns:pc="http://schemas.microsoft.com/office/powerpoint/2013/main/command" cId="3269468148" sldId="322"/>
      <ac:spMk id="8" creationId="{08CA9EFF-D5E3-35D2-435B-7EE26050F598}"/>
    </ac:deMkLst>
    <p188:txBody>
      <a:bodyPr/>
      <a:lstStyle/>
      <a:p>
        <a:r>
          <a:rPr lang="en-US"/>
          <a:t>missing M.2 spec</a:t>
        </a:r>
      </a:p>
    </p188:txBody>
  </p188:cm>
  <p188:cm id="{2C69051A-94CF-4E85-BE21-754034358572}" authorId="{6DB8C190-3C95-A556-8DBC-66B0E70408E1}" status="resolved" created="2022-11-08T06:40:40.169" complete="100000">
    <ac:deMkLst xmlns:ac="http://schemas.microsoft.com/office/drawing/2013/main/command">
      <pc:docMk xmlns:pc="http://schemas.microsoft.com/office/powerpoint/2013/main/command"/>
      <pc:sldMk xmlns:pc="http://schemas.microsoft.com/office/powerpoint/2013/main/command" cId="3269468148" sldId="322"/>
      <ac:spMk id="27" creationId="{03A4A8CB-2963-4912-B924-CF7F1C6DB5DD}"/>
    </ac:deMkLst>
    <p188:txBody>
      <a:bodyPr/>
      <a:lstStyle/>
      <a:p>
        <a:r>
          <a:rPr lang="en-US"/>
          <a:t>change RAM icon to be UDIMM RAM module</a:t>
        </a:r>
      </a:p>
    </p188:txBody>
  </p188:cm>
  <p188:cm id="{662209FE-FFB0-45ED-9C56-1116ECE62D37}" authorId="{6DB8C190-3C95-A556-8DBC-66B0E70408E1}" status="resolved" created="2022-11-08T06:41:19.201" complete="100000">
    <pc:sldMkLst xmlns:pc="http://schemas.microsoft.com/office/powerpoint/2013/main/command">
      <pc:docMk/>
      <pc:sldMk cId="3269468148" sldId="322"/>
    </pc:sldMkLst>
    <p188:txBody>
      <a:bodyPr/>
      <a:lstStyle/>
      <a:p>
        <a:r>
          <a:rPr lang="en-US"/>
          <a:t>missing DDR4</a:t>
        </a:r>
      </a:p>
    </p188:txBody>
  </p188:cm>
  <p188:cm id="{1FE9C067-04E3-47E5-B6CA-13B720A39BB4}" authorId="{6DB8C190-3C95-A556-8DBC-66B0E70408E1}" status="resolved" created="2022-11-08T06:41:31.467" complete="100000">
    <pc:sldMkLst xmlns:pc="http://schemas.microsoft.com/office/powerpoint/2013/main/command">
      <pc:docMk/>
      <pc:sldMk cId="3269468148" sldId="322"/>
    </pc:sldMkLst>
    <p188:txBody>
      <a:bodyPr/>
      <a:lstStyle/>
      <a:p>
        <a:r>
          <a:rPr lang="en-US"/>
          <a:t>add ordering SKU info</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0CFC1CB4-B0B2-4867-8996-6027E098CE6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0B597F0C-42FF-464A-85D7-999F62CC0DB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CF51FCF-2364-486E-B5B1-562F2201C130}" type="datetimeFigureOut">
              <a:rPr lang="zh-TW" altLang="en-US" smtClean="0"/>
              <a:t>2023/6/20</a:t>
            </a:fld>
            <a:endParaRPr lang="zh-TW" altLang="en-US"/>
          </a:p>
        </p:txBody>
      </p:sp>
      <p:sp>
        <p:nvSpPr>
          <p:cNvPr id="4" name="頁尾版面配置區 3">
            <a:extLst>
              <a:ext uri="{FF2B5EF4-FFF2-40B4-BE49-F238E27FC236}">
                <a16:creationId xmlns:a16="http://schemas.microsoft.com/office/drawing/2014/main" id="{126492B1-35B4-4E99-8531-0279A00A36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5216B0B2-6ADA-4133-8D7D-C006C2D107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978116-D8C7-443B-B9AA-980D71A40113}" type="slidenum">
              <a:rPr lang="zh-TW" altLang="en-US" smtClean="0"/>
              <a:t>‹#›</a:t>
            </a:fld>
            <a:endParaRPr lang="zh-TW" altLang="en-US"/>
          </a:p>
        </p:txBody>
      </p:sp>
    </p:spTree>
    <p:extLst>
      <p:ext uri="{BB962C8B-B14F-4D97-AF65-F5344CB8AC3E}">
        <p14:creationId xmlns:p14="http://schemas.microsoft.com/office/powerpoint/2010/main" val="24154312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qnap.com/go/qvr-nas-selector"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zh-TW">
                <a:ea typeface="新細明體"/>
              </a:rPr>
              <a:t>雙</a:t>
            </a:r>
            <a:r>
              <a:rPr lang="zh-TW" altLang="en-US">
                <a:ea typeface="新細明體"/>
              </a:rPr>
              <a:t>電源</a:t>
            </a:r>
            <a:endParaRPr lang="zh-TW">
              <a:ea typeface="新細明體"/>
            </a:endParaRPr>
          </a:p>
        </p:txBody>
      </p:sp>
    </p:spTree>
    <p:extLst>
      <p:ext uri="{BB962C8B-B14F-4D97-AF65-F5344CB8AC3E}">
        <p14:creationId xmlns:p14="http://schemas.microsoft.com/office/powerpoint/2010/main" val="4070013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altLang="zh-TW" b="1"/>
              <a:t>SR-IOV </a:t>
            </a:r>
            <a:r>
              <a:rPr lang="zh-TW" altLang="en-US" b="1"/>
              <a:t>網路 </a:t>
            </a:r>
            <a:r>
              <a:rPr lang="en-US" altLang="zh-TW" b="1"/>
              <a:t>I/O </a:t>
            </a:r>
            <a:r>
              <a:rPr lang="zh-TW" altLang="en-US" b="1"/>
              <a:t>虛擬</a:t>
            </a:r>
            <a:r>
              <a:rPr lang="zh-TW" b="1"/>
              <a:t>化</a:t>
            </a:r>
            <a:endParaRPr lang="zh-TW"/>
          </a:p>
          <a:p>
            <a:pPr>
              <a:buNone/>
            </a:pPr>
            <a:r>
              <a:rPr lang="zh-TW"/>
              <a:t>安裝支援 </a:t>
            </a:r>
            <a:r>
              <a:rPr lang="en-US"/>
              <a:t>SR-IOV </a:t>
            </a:r>
            <a:r>
              <a:rPr lang="zh-TW"/>
              <a:t>技術的 </a:t>
            </a:r>
            <a:r>
              <a:rPr lang="en-US"/>
              <a:t>PCIe </a:t>
            </a:r>
            <a:r>
              <a:rPr lang="zh-TW"/>
              <a:t>網卡，將實體網卡的頻寬資源直接分配給虛擬機，可減少網路頻寬耗損而提升網路效率達 </a:t>
            </a:r>
            <a:r>
              <a:rPr lang="en-US"/>
              <a:t>20% </a:t>
            </a:r>
            <a:r>
              <a:rPr lang="zh-TW"/>
              <a:t>以上，且更加穩定，亦有助於減少 </a:t>
            </a:r>
            <a:r>
              <a:rPr lang="en-US"/>
              <a:t>Hypervisor </a:t>
            </a:r>
            <a:r>
              <a:rPr lang="zh-TW"/>
              <a:t>的 </a:t>
            </a:r>
            <a:r>
              <a:rPr lang="en-US"/>
              <a:t>CPU </a:t>
            </a:r>
            <a:r>
              <a:rPr lang="zh-TW"/>
              <a:t>耗損。</a:t>
            </a:r>
          </a:p>
          <a:p>
            <a:pPr>
              <a:buNone/>
            </a:pPr>
            <a:r>
              <a:rPr lang="en-US" b="1"/>
              <a:t>Intel® QAT </a:t>
            </a:r>
            <a:r>
              <a:rPr lang="zh-TW" b="1"/>
              <a:t>硬體加速</a:t>
            </a:r>
            <a:endParaRPr lang="zh-TW"/>
          </a:p>
          <a:p>
            <a:pPr>
              <a:buNone/>
            </a:pPr>
            <a:r>
              <a:rPr lang="en-US"/>
              <a:t>TS-855eU </a:t>
            </a:r>
            <a:r>
              <a:rPr lang="zh-TW"/>
              <a:t>支援 </a:t>
            </a:r>
            <a:r>
              <a:rPr lang="en-US"/>
              <a:t>Intel® </a:t>
            </a:r>
            <a:r>
              <a:rPr lang="en-US" err="1"/>
              <a:t>QuickAssist</a:t>
            </a:r>
            <a:r>
              <a:rPr lang="en-US"/>
              <a:t> </a:t>
            </a:r>
            <a:r>
              <a:rPr lang="zh-TW"/>
              <a:t>硬體加速引擎 </a:t>
            </a:r>
            <a:r>
              <a:rPr lang="en-US"/>
              <a:t>(Intel® QAT)</a:t>
            </a:r>
            <a:r>
              <a:rPr lang="zh-TW"/>
              <a:t>，加速資料壓縮</a:t>
            </a:r>
            <a:r>
              <a:rPr lang="en-US"/>
              <a:t>/</a:t>
            </a:r>
            <a:r>
              <a:rPr lang="zh-TW"/>
              <a:t>解壓縮，且能大幅提升 </a:t>
            </a:r>
            <a:r>
              <a:rPr lang="en-US"/>
              <a:t>SSL / IPsec </a:t>
            </a:r>
            <a:r>
              <a:rPr lang="zh-TW"/>
              <a:t>加解密傳輸運算效能。</a:t>
            </a:r>
          </a:p>
          <a:p>
            <a:pPr marL="158750" indent="0">
              <a:buNone/>
            </a:pPr>
            <a:endParaRPr lang="zh-TW" altLang="en-US">
              <a:ea typeface="新細明體"/>
            </a:endParaRPr>
          </a:p>
        </p:txBody>
      </p:sp>
    </p:spTree>
    <p:extLst>
      <p:ext uri="{BB962C8B-B14F-4D97-AF65-F5344CB8AC3E}">
        <p14:creationId xmlns:p14="http://schemas.microsoft.com/office/powerpoint/2010/main" val="3458004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a:ea typeface="新細明體"/>
              </a:rPr>
              <a:t>TS-855eU </a:t>
            </a:r>
            <a:r>
              <a:rPr lang="zh-TW">
                <a:ea typeface="新細明體"/>
              </a:rPr>
              <a:t>出貨搭載 </a:t>
            </a:r>
            <a:r>
              <a:rPr lang="en-US" altLang="zh-TW">
                <a:ea typeface="新細明體"/>
              </a:rPr>
              <a:t>QTS </a:t>
            </a:r>
            <a:r>
              <a:rPr lang="zh-TW">
                <a:ea typeface="新細明體"/>
              </a:rPr>
              <a:t>作業系統，擁有強悍的資料傳輸效能及更精省的記憶體使用效率。</a:t>
            </a:r>
            <a:r>
              <a:rPr lang="zh-TW" altLang="en-US">
                <a:ea typeface="新細明體"/>
              </a:rPr>
              <a:t>也</a:t>
            </a:r>
            <a:r>
              <a:rPr lang="zh-TW">
                <a:ea typeface="新細明體"/>
              </a:rPr>
              <a:t>可依需求更改為 </a:t>
            </a:r>
            <a:r>
              <a:rPr lang="en-US" altLang="zh-TW">
                <a:ea typeface="新細明體"/>
              </a:rPr>
              <a:t>QuTS hero </a:t>
            </a:r>
            <a:r>
              <a:rPr lang="zh-TW">
                <a:ea typeface="新細明體"/>
              </a:rPr>
              <a:t>作業系統，提供獨特的資料完整度保護特性。</a:t>
            </a:r>
            <a:br>
              <a:rPr lang="zh-TW" altLang="en-US">
                <a:ea typeface="新細明體"/>
                <a:cs typeface="+mn-lt"/>
              </a:rPr>
            </a:br>
            <a:r>
              <a:rPr lang="zh-TW">
                <a:ea typeface="新細明體"/>
              </a:rPr>
              <a:t>下面這張表列出了 </a:t>
            </a:r>
            <a:r>
              <a:rPr lang="en-US" altLang="zh-TW">
                <a:ea typeface="新細明體"/>
              </a:rPr>
              <a:t>QTS</a:t>
            </a:r>
            <a:r>
              <a:rPr lang="zh-TW">
                <a:ea typeface="新細明體"/>
              </a:rPr>
              <a:t> 以及 Q</a:t>
            </a:r>
            <a:r>
              <a:rPr lang="en-US" altLang="zh-TW" err="1">
                <a:ea typeface="新細明體"/>
              </a:rPr>
              <a:t>uTS</a:t>
            </a:r>
            <a:r>
              <a:rPr lang="zh-TW" altLang="en-US">
                <a:ea typeface="新細明體"/>
              </a:rPr>
              <a:t> 的主要差異，QuTS hero 作業系統保留了 QTS 原有的 App Center 應用生態，更進階整合了強大的 128 位元 ZFS 檔案系統，集結超靈活容量管理、完善資料保護機制，以及效能最佳化等優勢，在線資料重複刪除、壓縮與壓實，大檔變小檔，讓傳輸更快速，更能適應資料量日益龐大、複雜的商務關鍵應用。QuTS Hero 也支援更大容量的儲存空間，但沒辦法像 QTS 一樣加入單顆硬碟來擴充 RAID</a:t>
            </a:r>
          </a:p>
          <a:p>
            <a:endParaRPr lang="zh-TW"/>
          </a:p>
        </p:txBody>
      </p:sp>
      <p:sp>
        <p:nvSpPr>
          <p:cNvPr id="4" name="投影片編號版面配置區 3"/>
          <p:cNvSpPr>
            <a:spLocks noGrp="1"/>
          </p:cNvSpPr>
          <p:nvPr>
            <p:ph type="sldNum" sz="quarter" idx="5"/>
          </p:nvPr>
        </p:nvSpPr>
        <p:spPr/>
        <p:txBody>
          <a:bodyPr/>
          <a:lstStyle/>
          <a:p>
            <a:fld id="{E21BAAED-B32E-9E47-A175-32DE969A6369}" type="slidenum">
              <a:rPr lang="en-TW" smtClean="0"/>
              <a:t>4</a:t>
            </a:fld>
            <a:endParaRPr lang="en-TW"/>
          </a:p>
        </p:txBody>
      </p:sp>
    </p:spTree>
    <p:extLst>
      <p:ext uri="{BB962C8B-B14F-4D97-AF65-F5344CB8AC3E}">
        <p14:creationId xmlns:p14="http://schemas.microsoft.com/office/powerpoint/2010/main" val="4038278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a:t>TS-855eU</a:t>
            </a:r>
            <a:r>
              <a:rPr lang="zh-TW" altLang="en-US"/>
              <a:t>最讓人印象深刻的是其緊湊的輕量超短機身設計，相較於市面上的一般</a:t>
            </a:r>
            <a:r>
              <a:rPr lang="en-US" altLang="zh-TW"/>
              <a:t>2U</a:t>
            </a:r>
            <a:r>
              <a:rPr lang="zh-TW" altLang="en-US"/>
              <a:t>機架型</a:t>
            </a:r>
            <a:r>
              <a:rPr lang="en-US" altLang="zh-TW"/>
              <a:t>NAS</a:t>
            </a:r>
            <a:r>
              <a:rPr lang="zh-TW" altLang="en-US"/>
              <a:t>，是極少見的易於架設款式，我們可以看到它的深度與體積，較一般縮小了百分之47</a:t>
            </a:r>
            <a:r>
              <a:rPr lang="en-US" altLang="zh-TW"/>
              <a:t>%</a:t>
            </a:r>
            <a:r>
              <a:rPr lang="zh-TW" altLang="en-US"/>
              <a:t>，這意味著除了相容於絕大部分市面上的</a:t>
            </a:r>
            <a:r>
              <a:rPr lang="zh-TW" altLang="en-US" b="0" i="0">
                <a:solidFill>
                  <a:srgbClr val="FFFFFF"/>
                </a:solidFill>
                <a:effectLst/>
                <a:latin typeface="Roboto"/>
                <a:cs typeface="Roboto"/>
              </a:rPr>
              <a:t>機櫃，後方的空間除了容易理線架設搬運外，更加大了散熱空間，讓主機溫度保持在良好的範圍，更適合中小企業選用入手。</a:t>
            </a:r>
            <a:endParaRPr lang="en-US" altLang="zh-TW" b="0" i="0">
              <a:solidFill>
                <a:srgbClr val="FFFFFF"/>
              </a:solidFill>
              <a:effectLst/>
              <a:latin typeface="Roboto" panose="02000000000000000000" pitchFamily="2" charset="0"/>
            </a:endParaRPr>
          </a:p>
          <a:p>
            <a:r>
              <a:rPr lang="en-US" altLang="zh-TW"/>
              <a:t>The most impressive thing about the TS-873AeU is its compact and short body design. It is an easy-to-install style rarely seen in rack types. Furthermore, we can see that its depth and volume are reduced by 30% compared to the general one. It means that in addition to being compatible with most of the standard cabinets on the market, the rear space is easy for cable management and heat dissipation, keeping the host temperature in a good range, which is more suitable for SMB choose to start.</a:t>
            </a:r>
            <a:endParaRPr lang="zh-TW" altLang="en-US"/>
          </a:p>
        </p:txBody>
      </p:sp>
    </p:spTree>
    <p:extLst>
      <p:ext uri="{BB962C8B-B14F-4D97-AF65-F5344CB8AC3E}">
        <p14:creationId xmlns:p14="http://schemas.microsoft.com/office/powerpoint/2010/main" val="545280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zh-TW" altLang="en-US"/>
              <a:t>讓我們來看看硬體部分</a:t>
            </a:r>
            <a:endParaRPr lang="en-US" altLang="zh-TW"/>
          </a:p>
          <a:p>
            <a:pPr marL="158750" indent="0">
              <a:buNone/>
            </a:pPr>
            <a:r>
              <a:rPr lang="en-US" altLang="zh-TW"/>
              <a:t>Let's look at the hardware part</a:t>
            </a:r>
            <a:endParaRPr lang="zh-TW" altLang="en-US"/>
          </a:p>
        </p:txBody>
      </p:sp>
    </p:spTree>
    <p:extLst>
      <p:ext uri="{BB962C8B-B14F-4D97-AF65-F5344CB8AC3E}">
        <p14:creationId xmlns:p14="http://schemas.microsoft.com/office/powerpoint/2010/main" val="3661140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a:t>前方的設計，機身右方把手，有著狀態、網路、擴充設備指示燈，</a:t>
            </a:r>
            <a:r>
              <a:rPr lang="en-US" altLang="zh-TW"/>
              <a:t>8</a:t>
            </a:r>
            <a:r>
              <a:rPr lang="zh-TW" altLang="en-US"/>
              <a:t>個</a:t>
            </a:r>
            <a:r>
              <a:rPr lang="en-US" altLang="zh-TW"/>
              <a:t>3.5” SATA</a:t>
            </a:r>
            <a:r>
              <a:rPr lang="zh-TW" altLang="en-US"/>
              <a:t>插槽，以及左右兩側的散熱進氣孔</a:t>
            </a:r>
            <a:endParaRPr lang="en-US" altLang="zh-TW"/>
          </a:p>
          <a:p>
            <a:r>
              <a:rPr lang="en-US" altLang="zh-TW"/>
              <a:t>The front design, the handle on the right side of the case, has status, network, expansion device indicators, 8-bay 3.5” SATA slots, and cooling air intakes on the left and right sides.</a:t>
            </a:r>
            <a:endParaRPr lang="zh-TW" altLang="en-US"/>
          </a:p>
        </p:txBody>
      </p:sp>
    </p:spTree>
    <p:extLst>
      <p:ext uri="{BB962C8B-B14F-4D97-AF65-F5344CB8AC3E}">
        <p14:creationId xmlns:p14="http://schemas.microsoft.com/office/powerpoint/2010/main" val="2632937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a:t>後視圖，從左至右分別是2個</a:t>
            </a:r>
            <a:r>
              <a:rPr lang="en-US" altLang="zh-TW"/>
              <a:t>PCIe</a:t>
            </a:r>
            <a:r>
              <a:rPr lang="zh-TW" altLang="en-US"/>
              <a:t> </a:t>
            </a:r>
            <a:r>
              <a:rPr lang="en-US" altLang="zh-TW"/>
              <a:t>Gen3x4</a:t>
            </a:r>
            <a:r>
              <a:rPr lang="zh-TW" altLang="en-US"/>
              <a:t>擴充槽，</a:t>
            </a:r>
            <a:r>
              <a:rPr lang="en-US" altLang="zh-TW"/>
              <a:t>2</a:t>
            </a:r>
            <a:r>
              <a:rPr lang="zh-TW" altLang="en-US"/>
              <a:t>個</a:t>
            </a:r>
            <a:r>
              <a:rPr lang="en-US" altLang="zh-TW"/>
              <a:t>2.5GbE</a:t>
            </a:r>
            <a:r>
              <a:rPr lang="zh-TW" altLang="en-US"/>
              <a:t>網路接口，</a:t>
            </a:r>
            <a:r>
              <a:rPr lang="en-US" altLang="zh-TW"/>
              <a:t>4</a:t>
            </a:r>
            <a:r>
              <a:rPr lang="zh-TW" altLang="en-US"/>
              <a:t>個</a:t>
            </a:r>
            <a:r>
              <a:rPr lang="en-US" altLang="zh-TW"/>
              <a:t>USB 3.2 Gen1(</a:t>
            </a:r>
            <a:r>
              <a:rPr lang="en-US" altLang="zh-TW" err="1"/>
              <a:t>TypeA</a:t>
            </a:r>
            <a:r>
              <a:rPr lang="en-US" altLang="zh-TW"/>
              <a:t>)</a:t>
            </a:r>
            <a:r>
              <a:rPr lang="zh-TW" altLang="en-US"/>
              <a:t>，最右邊則有雙電源</a:t>
            </a:r>
            <a:r>
              <a:rPr lang="en-US" altLang="zh-TW"/>
              <a:t>300W</a:t>
            </a:r>
            <a:r>
              <a:rPr lang="zh-TW" altLang="en-US"/>
              <a:t>或單電源</a:t>
            </a:r>
            <a:r>
              <a:rPr lang="en-US" altLang="zh-TW"/>
              <a:t>250W</a:t>
            </a:r>
            <a:r>
              <a:rPr lang="zh-TW" altLang="en-US"/>
              <a:t>的兩種選擇 </a:t>
            </a:r>
            <a:endParaRPr lang="en-US" altLang="zh-TW"/>
          </a:p>
          <a:p>
            <a:r>
              <a:rPr lang="en-US" altLang="zh-TW"/>
              <a:t>Rear view, from left to right is 1 PCIe Gen3x8 expansion slot, two 2.5GbE ports, 4 USB 3.2 Gen2 (two of which are Type-A, the other two are Type-C), and the last is There are two options of dual power supply 300W or single power supply 250W</a:t>
            </a:r>
            <a:endParaRPr lang="zh-TW" altLang="en-US"/>
          </a:p>
        </p:txBody>
      </p:sp>
    </p:spTree>
    <p:extLst>
      <p:ext uri="{BB962C8B-B14F-4D97-AF65-F5344CB8AC3E}">
        <p14:creationId xmlns:p14="http://schemas.microsoft.com/office/powerpoint/2010/main" val="2846442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a:t>內建的Intel Atom處理器支援了可靠的</a:t>
            </a:r>
            <a:r>
              <a:rPr lang="en-US" altLang="zh-TW"/>
              <a:t>ECC</a:t>
            </a:r>
            <a:r>
              <a:rPr lang="zh-TW" altLang="en-US"/>
              <a:t>記憶體，可自動偵測與及時修正單一位元的錯誤，系統更支援高達</a:t>
            </a:r>
            <a:r>
              <a:rPr lang="en-US" altLang="zh-TW"/>
              <a:t>64GB</a:t>
            </a:r>
            <a:r>
              <a:rPr lang="zh-TW" altLang="en-US"/>
              <a:t>記憶體。</a:t>
            </a:r>
            <a:r>
              <a:rPr lang="en-US" altLang="zh-TW"/>
              <a:t>TS-855eU</a:t>
            </a:r>
            <a:r>
              <a:rPr lang="zh-TW" altLang="en-US"/>
              <a:t>系列出貨會預裝8</a:t>
            </a:r>
            <a:r>
              <a:rPr lang="en-US" altLang="zh-TW"/>
              <a:t>GB</a:t>
            </a:r>
            <a:r>
              <a:rPr lang="zh-TW" altLang="en-US"/>
              <a:t>的</a:t>
            </a:r>
            <a:r>
              <a:rPr lang="en-US" altLang="zh-TW"/>
              <a:t>non-ECC</a:t>
            </a:r>
            <a:r>
              <a:rPr lang="zh-TW" altLang="en-US"/>
              <a:t>記憶體。唯一需注意的是</a:t>
            </a:r>
            <a:r>
              <a:rPr lang="en-US" altLang="zh-TW"/>
              <a:t>ECC</a:t>
            </a:r>
            <a:r>
              <a:rPr lang="zh-TW" altLang="en-US"/>
              <a:t>記憶體與</a:t>
            </a:r>
            <a:r>
              <a:rPr lang="en-US" altLang="zh-TW"/>
              <a:t>non-ECC</a:t>
            </a:r>
            <a:r>
              <a:rPr lang="zh-TW" altLang="en-US"/>
              <a:t>記憶體於不可混用。</a:t>
            </a:r>
            <a:endParaRPr lang="en-US" altLang="zh-TW"/>
          </a:p>
        </p:txBody>
      </p:sp>
    </p:spTree>
    <p:extLst>
      <p:ext uri="{BB962C8B-B14F-4D97-AF65-F5344CB8AC3E}">
        <p14:creationId xmlns:p14="http://schemas.microsoft.com/office/powerpoint/2010/main" val="430966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
        <p:cNvGrpSpPr/>
        <p:nvPr/>
      </p:nvGrpSpPr>
      <p:grpSpPr>
        <a:xfrm>
          <a:off x="0" y="0"/>
          <a:ext cx="0" cy="0"/>
          <a:chOff x="0" y="0"/>
          <a:chExt cx="0" cy="0"/>
        </a:xfrm>
      </p:grpSpPr>
      <p:sp>
        <p:nvSpPr>
          <p:cNvPr id="639" name="Google Shape;639;ge860f3358a_0_235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0" name="Google Shape;640;ge860f3358a_0_235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zh-TW" altLang="en-US"/>
          </a:p>
        </p:txBody>
      </p:sp>
    </p:spTree>
    <p:extLst>
      <p:ext uri="{BB962C8B-B14F-4D97-AF65-F5344CB8AC3E}">
        <p14:creationId xmlns:p14="http://schemas.microsoft.com/office/powerpoint/2010/main" val="3655341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217620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r>
              <a:rPr lang="zh-TW" altLang="en-US" err="1">
                <a:latin typeface="Calibri"/>
                <a:cs typeface="Calibri"/>
              </a:rPr>
              <a:t>關電源</a:t>
            </a:r>
            <a:r>
              <a:rPr lang="en-US">
                <a:latin typeface="Calibri"/>
                <a:cs typeface="Calibri"/>
              </a:rPr>
              <a:t> </a:t>
            </a:r>
            <a:r>
              <a:rPr lang="zh-TW" altLang="en-US" err="1">
                <a:latin typeface="Calibri"/>
                <a:cs typeface="Calibri"/>
              </a:rPr>
              <a:t>取螺絲</a:t>
            </a:r>
            <a:r>
              <a:rPr lang="en-US">
                <a:latin typeface="Calibri"/>
                <a:cs typeface="Calibri"/>
              </a:rPr>
              <a:t> 將上蓋滑開</a:t>
            </a:r>
            <a:endParaRPr lang="zh-TW" altLang="en-US"/>
          </a:p>
          <a:p>
            <a:pPr>
              <a:buNone/>
            </a:pPr>
            <a:r>
              <a:rPr lang="zh-TW" altLang="en-US">
                <a:latin typeface="Calibri"/>
                <a:cs typeface="Calibri"/>
              </a:rPr>
              <a:t>移除擴充卡模組</a:t>
            </a:r>
          </a:p>
          <a:p>
            <a:pPr>
              <a:buNone/>
            </a:pPr>
            <a:r>
              <a:rPr lang="en-US" altLang="zh-TW">
                <a:latin typeface="Calibri"/>
                <a:cs typeface="Calibri"/>
              </a:rPr>
              <a:t>取出PCIe 蓋</a:t>
            </a:r>
          </a:p>
          <a:p>
            <a:pPr>
              <a:buNone/>
            </a:pPr>
            <a:endParaRPr lang="en-US" altLang="zh-TW">
              <a:latin typeface="Calibri"/>
              <a:cs typeface="Calibri"/>
            </a:endParaRPr>
          </a:p>
        </p:txBody>
      </p:sp>
    </p:spTree>
    <p:extLst>
      <p:ext uri="{BB962C8B-B14F-4D97-AF65-F5344CB8AC3E}">
        <p14:creationId xmlns:p14="http://schemas.microsoft.com/office/powerpoint/2010/main" val="3095694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zh-TW" altLang="en-US"/>
              <a:t>讓我們來看看硬體部分</a:t>
            </a:r>
            <a:endParaRPr lang="en-US" altLang="zh-TW"/>
          </a:p>
          <a:p>
            <a:pPr marL="158750" indent="0">
              <a:buNone/>
            </a:pPr>
            <a:r>
              <a:rPr lang="en-US" altLang="zh-TW"/>
              <a:t>Let's look at the hardware part</a:t>
            </a:r>
            <a:endParaRPr lang="zh-TW" altLang="en-US"/>
          </a:p>
        </p:txBody>
      </p:sp>
    </p:spTree>
    <p:extLst>
      <p:ext uri="{BB962C8B-B14F-4D97-AF65-F5344CB8AC3E}">
        <p14:creationId xmlns:p14="http://schemas.microsoft.com/office/powerpoint/2010/main" val="2480745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zh-TW" err="1"/>
              <a:t>性能加乘，灵活管理，安全更提升</a:t>
            </a:r>
            <a:endParaRPr lang="en-TW" err="1"/>
          </a:p>
          <a:p>
            <a:pPr marL="158750" indent="0">
              <a:buNone/>
            </a:pPr>
            <a:r>
              <a:rPr lang="zh-TW" altLang="en-US"/>
              <a:t>效率，就是</a:t>
            </a:r>
            <a:r>
              <a:rPr lang="en-US"/>
              <a:t> QNAP NAS</a:t>
            </a:r>
            <a:r>
              <a:rPr lang="en-US" altLang="zh-TW"/>
              <a:t> </a:t>
            </a:r>
            <a:r>
              <a:rPr lang="zh-TW" altLang="en-US"/>
              <a:t>带给您显而易见的改变</a:t>
            </a:r>
            <a:r>
              <a:rPr lang="en-US"/>
              <a:t>！QTS 5.1.0</a:t>
            </a:r>
            <a:r>
              <a:rPr lang="en-US" altLang="zh-TW"/>
              <a:t> </a:t>
            </a:r>
            <a:r>
              <a:rPr lang="zh-TW" altLang="en-US"/>
              <a:t>完整支持</a:t>
            </a:r>
            <a:r>
              <a:rPr lang="en-US"/>
              <a:t> SMB Multichannel</a:t>
            </a:r>
            <a:r>
              <a:rPr lang="zh-TW" altLang="en-US"/>
              <a:t>，提升传输性能与容错能力；细密的硬盘检测和数据迁移机制，保护数据也守护您的预算；弹性的委派管理，分担</a:t>
            </a:r>
            <a:r>
              <a:rPr lang="en-US"/>
              <a:t> IT</a:t>
            </a:r>
            <a:r>
              <a:rPr lang="en-US" altLang="zh-TW"/>
              <a:t> </a:t>
            </a:r>
            <a:r>
              <a:rPr lang="zh-TW" altLang="en-US"/>
              <a:t>管理压力；强力支持</a:t>
            </a:r>
            <a:r>
              <a:rPr lang="en-US"/>
              <a:t> Hailo-8™</a:t>
            </a:r>
            <a:r>
              <a:rPr lang="en-US" altLang="zh-TW"/>
              <a:t> </a:t>
            </a:r>
            <a:r>
              <a:rPr lang="zh-TW" altLang="en-US"/>
              <a:t>人工智能加速模块，为大规模监控摄像机带来无与伦比的影像</a:t>
            </a:r>
            <a:r>
              <a:rPr lang="en-US"/>
              <a:t> AI</a:t>
            </a:r>
            <a:r>
              <a:rPr lang="en-US" altLang="zh-TW"/>
              <a:t> </a:t>
            </a:r>
            <a:r>
              <a:rPr lang="zh-TW" altLang="en-US"/>
              <a:t>识别性能</a:t>
            </a:r>
            <a:r>
              <a:rPr lang="en-US"/>
              <a:t>。</a:t>
            </a:r>
            <a:endParaRPr lang="en-TW"/>
          </a:p>
        </p:txBody>
      </p:sp>
      <p:sp>
        <p:nvSpPr>
          <p:cNvPr id="4" name="Slide Number Placeholder 3"/>
          <p:cNvSpPr>
            <a:spLocks noGrp="1"/>
          </p:cNvSpPr>
          <p:nvPr>
            <p:ph type="sldNum" sz="quarter" idx="5"/>
          </p:nvPr>
        </p:nvSpPr>
        <p:spPr/>
        <p:txBody>
          <a:bodyPr/>
          <a:lstStyle/>
          <a:p>
            <a:fld id="{72306E2F-3E20-314D-B3E9-F782C6C15328}" type="slidenum">
              <a:rPr lang="en-TW" smtClean="0"/>
              <a:t>14</a:t>
            </a:fld>
            <a:endParaRPr lang="en-TW"/>
          </a:p>
        </p:txBody>
      </p:sp>
    </p:spTree>
    <p:extLst>
      <p:ext uri="{BB962C8B-B14F-4D97-AF65-F5344CB8AC3E}">
        <p14:creationId xmlns:p14="http://schemas.microsoft.com/office/powerpoint/2010/main" val="15142067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r>
              <a:rPr lang="en-US"/>
              <a:t>SMB </a:t>
            </a:r>
            <a:r>
              <a:rPr lang="zh-TW" altLang="en-US"/>
              <a:t>多重通道</a:t>
            </a:r>
            <a:r>
              <a:rPr lang="en-US"/>
              <a:t> (SMB Multichannel) </a:t>
            </a:r>
            <a:r>
              <a:rPr lang="zh-TW" altLang="en-US"/>
              <a:t>可集結多個網路port，加大可用頻寬与整体傳輸性能，特别适用于大型文件、多媒体影音传输应用。</a:t>
            </a:r>
          </a:p>
        </p:txBody>
      </p:sp>
    </p:spTree>
    <p:extLst>
      <p:ext uri="{BB962C8B-B14F-4D97-AF65-F5344CB8AC3E}">
        <p14:creationId xmlns:p14="http://schemas.microsoft.com/office/powerpoint/2010/main" val="37063850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buNone/>
            </a:pPr>
            <a:r>
              <a:rPr lang="en-US"/>
              <a:t>SMB 3</a:t>
            </a:r>
            <a:r>
              <a:rPr lang="zh-TW"/>
              <a:t> 的用戶端會在一個</a:t>
            </a:r>
            <a:r>
              <a:rPr lang="en-US"/>
              <a:t> SMB session </a:t>
            </a:r>
            <a:r>
              <a:rPr lang="zh-TW" altLang="en-US" err="1"/>
              <a:t>裡自動建立起多條到</a:t>
            </a:r>
            <a:r>
              <a:rPr lang="en-US"/>
              <a:t> SMB server </a:t>
            </a:r>
            <a:r>
              <a:rPr lang="zh-TW" altLang="en-US" err="1"/>
              <a:t>的連線</a:t>
            </a:r>
            <a:r>
              <a:rPr lang="en-US"/>
              <a:t> </a:t>
            </a:r>
            <a:r>
              <a:rPr lang="zh-TW" altLang="en-US"/>
              <a:t>，</a:t>
            </a:r>
            <a:r>
              <a:rPr lang="zh-TW" altLang="en-US" err="1"/>
              <a:t>而且基於多條連線而能達成聚合頻寬與網路容錯的效用</a:t>
            </a:r>
            <a:r>
              <a:rPr lang="zh-TW" altLang="en-US"/>
              <a:t>。</a:t>
            </a:r>
            <a:endParaRPr lang="en-US" altLang="zh-TW"/>
          </a:p>
          <a:p>
            <a:pPr>
              <a:buNone/>
            </a:pPr>
            <a:r>
              <a:rPr lang="en-US" err="1"/>
              <a:t>即便一条或多条联机发生故障，NAS</a:t>
            </a:r>
            <a:r>
              <a:rPr lang="en-US"/>
              <a:t> 会通过剩余的联机数量维持文件传输，减轻中断风险。当网络恢复则立即加回总传输带宽。</a:t>
            </a:r>
          </a:p>
        </p:txBody>
      </p:sp>
    </p:spTree>
    <p:extLst>
      <p:ext uri="{BB962C8B-B14F-4D97-AF65-F5344CB8AC3E}">
        <p14:creationId xmlns:p14="http://schemas.microsoft.com/office/powerpoint/2010/main" val="35554518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defRPr/>
            </a:pPr>
            <a:r>
              <a:rPr lang="en-US" altLang="zh-TW">
                <a:ea typeface="新細明體"/>
              </a:rPr>
              <a:t> </a:t>
            </a:r>
            <a:r>
              <a:rPr lang="en-US" altLang="zh-TW" err="1">
                <a:ea typeface="新細明體"/>
              </a:rPr>
              <a:t>搭載</a:t>
            </a:r>
            <a:r>
              <a:rPr lang="en-US" altLang="zh-TW">
                <a:ea typeface="新細明體"/>
              </a:rPr>
              <a:t> </a:t>
            </a:r>
            <a:r>
              <a:rPr lang="zh-TW" altLang="en-US" b="1">
                <a:ea typeface="新細明體"/>
              </a:rPr>
              <a:t>強大</a:t>
            </a:r>
            <a:r>
              <a:rPr lang="en-US" b="1"/>
              <a:t> Intel 8</a:t>
            </a:r>
            <a:r>
              <a:rPr lang="zh-TW" altLang="en-US" b="1">
                <a:ea typeface="新細明體"/>
              </a:rPr>
              <a:t> 核心處理器 </a:t>
            </a:r>
            <a:r>
              <a:rPr lang="zh-TW" altLang="en-US">
                <a:ea typeface="新細明體"/>
              </a:rPr>
              <a:t>八核心 </a:t>
            </a:r>
            <a:r>
              <a:rPr lang="en-US"/>
              <a:t>2.8GHz</a:t>
            </a:r>
            <a:r>
              <a:rPr lang="zh-TW" altLang="en-US">
                <a:ea typeface="新細明體"/>
              </a:rPr>
              <a:t> 的高效能處理器適合虛擬機以及多工的處理，也通過多種虛擬話的認證</a:t>
            </a:r>
            <a:endParaRPr lang="zh-TW" b="1">
              <a:ea typeface="新細明體"/>
            </a:endParaRPr>
          </a:p>
          <a:p>
            <a:pPr>
              <a:defRPr/>
            </a:pPr>
            <a:r>
              <a:rPr lang="en-US" b="1"/>
              <a:t>8</a:t>
            </a:r>
            <a:r>
              <a:rPr lang="en-US" b="1">
                <a:ea typeface="新細明體"/>
              </a:rPr>
              <a:t> bay </a:t>
            </a:r>
            <a:r>
              <a:rPr lang="zh-TW" altLang="en-US" b="1">
                <a:ea typeface="新細明體"/>
              </a:rPr>
              <a:t>儲存空間加上短機箱設計，讓您可以在不佔空間的情況下享受大容量儲存，不管是在資料儲存，資料備份，都能有更靈活的配置，可以輕鬆滿足不斷增長的資料量，那後面也會針對監控、備份等軟體做說明</a:t>
            </a:r>
            <a:endParaRPr lang="zh-TW" b="1">
              <a:ea typeface="新細明體"/>
            </a:endParaRPr>
          </a:p>
          <a:p>
            <a:pPr>
              <a:defRPr/>
            </a:pPr>
            <a:endParaRPr lang="zh-TW" altLang="en-US">
              <a:ea typeface="新細明體"/>
              <a:cs typeface="Calibri"/>
            </a:endParaRPr>
          </a:p>
          <a:p>
            <a:pPr>
              <a:defRPr/>
            </a:pPr>
            <a:endParaRPr lang="en-US" altLang="zh-TW">
              <a:ea typeface="新細明體"/>
              <a:cs typeface="Calibri"/>
            </a:endParaRPr>
          </a:p>
        </p:txBody>
      </p:sp>
    </p:spTree>
    <p:extLst>
      <p:ext uri="{BB962C8B-B14F-4D97-AF65-F5344CB8AC3E}">
        <p14:creationId xmlns:p14="http://schemas.microsoft.com/office/powerpoint/2010/main" val="38064197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ea typeface="新細明體"/>
              </a:rPr>
              <a:t>那首先</a:t>
            </a:r>
            <a:r>
              <a:rPr lang="en-US" altLang="zh-TW">
                <a:ea typeface="新細明體"/>
              </a:rPr>
              <a:t>NAS</a:t>
            </a:r>
            <a:r>
              <a:rPr lang="zh-TW">
                <a:ea typeface="新細明體"/>
              </a:rPr>
              <a:t>，當然需要檔案管理。</a:t>
            </a:r>
            <a:endParaRPr lang="zh-TW">
              <a:ea typeface="新細明體"/>
              <a:cs typeface="Calibri"/>
            </a:endParaRPr>
          </a:p>
          <a:p>
            <a:r>
              <a:rPr lang="zh-TW">
                <a:ea typeface="新細明體"/>
              </a:rPr>
              <a:t>File Station 是 QTS 的檔案管理工具。QNAP NAS 使用者只要透過網頁瀏覽器，就能用 File Station 方便直覺地存取 NAS 上共用資料夾的檔案。File Station 可說是最常用的 QNAP NAS 應用程式之一，且具備強大而完善的功能，不僅提供 NAS 檔案管理，連雲端服務上的檔案也可輕鬆一網打盡。可透過簡易直覺的操作，從電腦等裝置快速上傳檔案、在不同資料夾之間拖放檔案、刪除檔案、並設定檔案及資料夾權限，保護重要資料不受窺視刺探。</a:t>
            </a:r>
            <a:endParaRPr lang="zh-TW">
              <a:ea typeface="新細明體"/>
              <a:cs typeface="Calibri"/>
            </a:endParaRPr>
          </a:p>
          <a:p>
            <a:r>
              <a:rPr lang="zh-TW">
                <a:ea typeface="新細明體"/>
              </a:rPr>
              <a:t>使用 Qfile 行動 App，一手掌握您的檔案</a:t>
            </a:r>
            <a:r>
              <a:rPr lang="zh-TW" altLang="en-US">
                <a:ea typeface="新細明體"/>
              </a:rPr>
              <a:t>。</a:t>
            </a:r>
            <a:endParaRPr lang="zh-TW">
              <a:ea typeface="新細明體"/>
              <a:cs typeface="Calibri" panose="020F0502020204030204"/>
            </a:endParaRPr>
          </a:p>
          <a:p>
            <a:r>
              <a:rPr lang="zh-TW" altLang="en-US">
                <a:ea typeface="新細明體"/>
              </a:rPr>
              <a:t>若</a:t>
            </a:r>
            <a:r>
              <a:rPr lang="zh-TW">
                <a:ea typeface="新細明體"/>
              </a:rPr>
              <a:t>人不在 NAS 旁邊，又急須存取 NAS 中的檔案嗎， 我們也有</a:t>
            </a:r>
            <a:r>
              <a:rPr lang="zh-TW" altLang="en-US">
                <a:ea typeface="新細明體"/>
              </a:rPr>
              <a:t> </a:t>
            </a:r>
            <a:r>
              <a:rPr lang="zh-TW">
                <a:ea typeface="新細明體"/>
              </a:rPr>
              <a:t>Qfile 行動 App (Android/iOS) 讓您和 NAS 隨時保持連線，您的數位資料中樞盡在彈指之間！Qfile 亦支援從行動裝置上傳檔案到 QNAP NAS，立即保存所有重要資料。</a:t>
            </a:r>
            <a:endParaRPr lang="zh-TW">
              <a:ea typeface="新細明體"/>
              <a:cs typeface="Calibri" panose="020F0502020204030204"/>
            </a:endParaRPr>
          </a:p>
          <a:p>
            <a:endParaRPr lang="zh-TW" altLang="en-US">
              <a:ea typeface="新細明體"/>
              <a:cs typeface="Calibri"/>
            </a:endParaRPr>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DECBF60-BD95-FB4C-91CE-6D01F0698F47}" type="slidenum">
              <a:rPr kumimoji="1"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18</a:t>
            </a:fld>
            <a:endParaRPr kumimoji="1"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8085242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ea typeface="新細明體"/>
              </a:rPr>
              <a:t>作為資料儲存管理的 </a:t>
            </a:r>
            <a:r>
              <a:rPr lang="en-US" altLang="zh-TW">
                <a:ea typeface="新細明體"/>
              </a:rPr>
              <a:t>NAS</a:t>
            </a:r>
            <a:r>
              <a:rPr lang="zh-TW">
                <a:ea typeface="新細明體"/>
              </a:rPr>
              <a:t> ，</a:t>
            </a:r>
            <a:r>
              <a:rPr lang="zh-TW" altLang="en-US">
                <a:ea typeface="新細明體"/>
              </a:rPr>
              <a:t>若</a:t>
            </a:r>
            <a:r>
              <a:rPr lang="zh-TW">
                <a:ea typeface="新細明體"/>
              </a:rPr>
              <a:t>多人多設備使用的話，我們也</a:t>
            </a:r>
            <a:r>
              <a:rPr lang="zh-TW" altLang="en-US">
                <a:ea typeface="新細明體"/>
              </a:rPr>
              <a:t>有 </a:t>
            </a:r>
            <a:r>
              <a:rPr lang="zh-TW">
                <a:ea typeface="新細明體"/>
              </a:rPr>
              <a:t>Qsync</a:t>
            </a:r>
            <a:r>
              <a:rPr lang="zh-TW" altLang="en-US">
                <a:ea typeface="新細明體"/>
              </a:rPr>
              <a:t> 支援跨裝置的團隊協作工具，</a:t>
            </a:r>
            <a:r>
              <a:rPr lang="zh-TW">
                <a:ea typeface="新細明體"/>
              </a:rPr>
              <a:t>可以輕鬆的將檔案同步到各種裝置上，例如手機，電腦, 雲端，或是另一台NAS中，每一台裝置都可以同步有最新的檔案，讓工作團隊協作更加順暢。當有筆電與手機等不同裝置，只要在單一裝置上修改檔案，變更的檔案會自動同步到其他裝置中 。</a:t>
            </a:r>
          </a:p>
          <a:p>
            <a:endParaRPr lang="zh-TW" altLang="en-US">
              <a:ea typeface="新細明體"/>
              <a:cs typeface="Calibri"/>
            </a:endParaRPr>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9BE2EBB-CED9-4809-8834-A9C61EF8D3E0}" type="slidenum">
              <a:rPr kumimoji="0"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19</a:t>
            </a:fld>
            <a:endParaRPr kumimoji="0"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072608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zh-TW" altLang="en-US">
                <a:ea typeface="新細明體"/>
              </a:rPr>
              <a:t>一般企業最常用的文件軟體，也不外乎 Office 、Google Doc 這些，而從</a:t>
            </a:r>
            <a:r>
              <a:rPr lang="en-US"/>
              <a:t> QTS 4.4.1</a:t>
            </a:r>
            <a:r>
              <a:rPr lang="en-US" altLang="zh-TW">
                <a:ea typeface="新細明體"/>
              </a:rPr>
              <a:t> </a:t>
            </a:r>
            <a:r>
              <a:rPr lang="zh-TW" altLang="en-US">
                <a:ea typeface="新細明體"/>
              </a:rPr>
              <a:t>開始，您可使用網頁版</a:t>
            </a:r>
            <a:r>
              <a:rPr lang="en-US"/>
              <a:t> Office</a:t>
            </a:r>
            <a:r>
              <a:rPr lang="en-US" altLang="zh-TW">
                <a:ea typeface="新細明體"/>
              </a:rPr>
              <a:t> </a:t>
            </a:r>
            <a:r>
              <a:rPr lang="zh-TW" altLang="en-US">
                <a:ea typeface="新細明體"/>
              </a:rPr>
              <a:t>直接開啟並編輯儲存於</a:t>
            </a:r>
            <a:r>
              <a:rPr lang="en-US"/>
              <a:t> QNAP NAS</a:t>
            </a:r>
            <a:r>
              <a:rPr lang="en-US" altLang="zh-TW">
                <a:ea typeface="新細明體"/>
              </a:rPr>
              <a:t> </a:t>
            </a:r>
            <a:r>
              <a:rPr lang="zh-TW" altLang="en-US">
                <a:ea typeface="新細明體"/>
              </a:rPr>
              <a:t>中的</a:t>
            </a:r>
            <a:r>
              <a:rPr lang="en-US"/>
              <a:t> Microsoft® Office</a:t>
            </a:r>
            <a:r>
              <a:rPr lang="en-US" altLang="zh-TW">
                <a:ea typeface="新細明體"/>
              </a:rPr>
              <a:t> </a:t>
            </a:r>
            <a:r>
              <a:rPr lang="zh-TW" altLang="en-US">
                <a:ea typeface="新細明體"/>
              </a:rPr>
              <a:t>文件，大大省去將</a:t>
            </a:r>
            <a:r>
              <a:rPr lang="en-US"/>
              <a:t> Word</a:t>
            </a:r>
            <a:r>
              <a:rPr lang="en-US" altLang="zh-TW">
                <a:ea typeface="新細明體"/>
              </a:rPr>
              <a:t> </a:t>
            </a:r>
            <a:r>
              <a:rPr lang="zh-TW" altLang="en-US">
                <a:ea typeface="新細明體"/>
              </a:rPr>
              <a:t>文件</a:t>
            </a:r>
            <a:r>
              <a:rPr lang="en-US"/>
              <a:t>、Excel</a:t>
            </a:r>
            <a:r>
              <a:rPr lang="en-US" altLang="zh-TW">
                <a:ea typeface="新細明體"/>
              </a:rPr>
              <a:t> </a:t>
            </a:r>
            <a:r>
              <a:rPr lang="zh-TW" altLang="en-US">
                <a:ea typeface="新細明體"/>
              </a:rPr>
              <a:t>工作表及</a:t>
            </a:r>
            <a:r>
              <a:rPr lang="en-US"/>
              <a:t> PowerPoint</a:t>
            </a:r>
            <a:r>
              <a:rPr lang="en-US" altLang="zh-TW">
                <a:ea typeface="新細明體"/>
              </a:rPr>
              <a:t> </a:t>
            </a:r>
            <a:r>
              <a:rPr lang="zh-TW" altLang="en-US">
                <a:ea typeface="新細明體"/>
              </a:rPr>
              <a:t>簡報從</a:t>
            </a:r>
            <a:r>
              <a:rPr lang="en-US"/>
              <a:t> NAS</a:t>
            </a:r>
            <a:r>
              <a:rPr lang="en-US" altLang="zh-TW">
                <a:ea typeface="新細明體"/>
              </a:rPr>
              <a:t> </a:t>
            </a:r>
            <a:r>
              <a:rPr lang="zh-TW" altLang="en-US">
                <a:ea typeface="新細明體"/>
              </a:rPr>
              <a:t>下載回電腦進行修改的麻煩！讓 </a:t>
            </a:r>
            <a:r>
              <a:rPr lang="en-US" b="1"/>
              <a:t>NAS </a:t>
            </a:r>
            <a:r>
              <a:rPr lang="zh-CN" b="1">
                <a:ea typeface="等线"/>
              </a:rPr>
              <a:t>即企業團隊工作站</a:t>
            </a:r>
            <a:r>
              <a:rPr lang="zh-CN" altLang="en-US" b="1">
                <a:ea typeface="等线"/>
              </a:rPr>
              <a:t>，</a:t>
            </a:r>
            <a:r>
              <a:rPr lang="zh-TW" b="1">
                <a:ea typeface="新細明體"/>
              </a:rPr>
              <a:t>各式文件及功能，讓協同作業都變簡</a:t>
            </a:r>
            <a:r>
              <a:rPr lang="zh-TW" altLang="en-US" b="1">
                <a:ea typeface="新細明體"/>
              </a:rPr>
              <a:t>單，那這邊也有一些必要的設定需要注意，像是...</a:t>
            </a:r>
            <a:endParaRPr lang="zh-TW">
              <a:ea typeface="新細明體"/>
            </a:endParaRPr>
          </a:p>
          <a:p>
            <a:endParaRPr lang="zh-TW" altLang="en-US">
              <a:ea typeface="新細明體"/>
              <a:cs typeface="Calibri"/>
            </a:endParaRPr>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4E6067F0-5D8C-C649-9E7E-E5C399B34C78}" type="slidenum">
              <a:rPr kumimoji="0" 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20</a:t>
            </a:fld>
            <a:endParaRPr kumimoji="0" 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587682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cf1c6ddcaf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cf1c6ddcaf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altLang="zh-TW"/>
              <a:t>NAS</a:t>
            </a:r>
            <a:r>
              <a:rPr lang="zh-TW"/>
              <a:t>網路儲存設備，首重安全性，但因為超級重要，除了</a:t>
            </a:r>
            <a:r>
              <a:rPr lang="en-US" altLang="zh-TW"/>
              <a:t>QNAP</a:t>
            </a:r>
            <a:r>
              <a:rPr lang="zh-TW"/>
              <a:t> </a:t>
            </a:r>
            <a:r>
              <a:rPr lang="en-US" altLang="zh-TW"/>
              <a:t>NAS</a:t>
            </a:r>
            <a:r>
              <a:rPr lang="zh-TW"/>
              <a:t>提供的備份機制外，也同時分享一下資料安全的概念，首先大家一定跟我想的一樣資料要備份對吧，那該怎麼備份才是對的呢?就是 備份321，這由來已久連美國政府都推薦的備份策略，這裡跟大家簡述一下，備份321就只有三個重點，畫面上有三個文件我們都先命名為副本，第一</a:t>
            </a:r>
            <a:r>
              <a:rPr lang="en-US" altLang="zh-TW"/>
              <a:t>:</a:t>
            </a:r>
            <a:r>
              <a:rPr lang="zh-TW"/>
              <a:t> 需要把重要的檔案拷貝三分，第二</a:t>
            </a:r>
            <a:r>
              <a:rPr lang="en-US" altLang="zh-TW"/>
              <a:t>:</a:t>
            </a:r>
            <a:r>
              <a:rPr lang="zh-TW"/>
              <a:t> 兩種媒體，例如</a:t>
            </a:r>
            <a:r>
              <a:rPr lang="en-US" altLang="zh-TW"/>
              <a:t>NAS</a:t>
            </a:r>
            <a:r>
              <a:rPr lang="zh-TW"/>
              <a:t>與</a:t>
            </a:r>
            <a:r>
              <a:rPr lang="en-US" altLang="zh-TW"/>
              <a:t>google</a:t>
            </a:r>
            <a:r>
              <a:rPr lang="zh-TW"/>
              <a:t> </a:t>
            </a:r>
            <a:r>
              <a:rPr lang="en-US" altLang="zh-TW"/>
              <a:t>drive</a:t>
            </a:r>
            <a:r>
              <a:rPr lang="zh-TW"/>
              <a:t>，第三</a:t>
            </a:r>
            <a:r>
              <a:rPr lang="en-US" altLang="zh-TW"/>
              <a:t>:</a:t>
            </a:r>
            <a:r>
              <a:rPr lang="zh-TW"/>
              <a:t> 要有一個</a:t>
            </a:r>
            <a:r>
              <a:rPr lang="en-US" altLang="zh-TW"/>
              <a:t>(</a:t>
            </a:r>
            <a:r>
              <a:rPr lang="zh-TW"/>
              <a:t>異地備援</a:t>
            </a:r>
            <a:r>
              <a:rPr lang="en-US" altLang="zh-TW"/>
              <a:t>)</a:t>
            </a:r>
            <a:r>
              <a:rPr lang="zh-TW"/>
              <a:t>例如家裡與公司，台灣與美國，上述三個重點，我們建議可透過兩台</a:t>
            </a:r>
            <a:r>
              <a:rPr lang="en-US" altLang="zh-TW"/>
              <a:t>NAS</a:t>
            </a:r>
            <a:r>
              <a:rPr lang="zh-TW"/>
              <a:t>來實現政府級別的資料備份策略。</a:t>
            </a:r>
            <a:endParaRPr lang="zh-TW" altLang="en-US"/>
          </a:p>
          <a:p>
            <a:endParaRPr lang="zh-TW" altLang="en-US" b="1">
              <a:ea typeface="新細明體"/>
            </a:endParaRPr>
          </a:p>
        </p:txBody>
      </p:sp>
    </p:spTree>
    <p:extLst>
      <p:ext uri="{BB962C8B-B14F-4D97-AF65-F5344CB8AC3E}">
        <p14:creationId xmlns:p14="http://schemas.microsoft.com/office/powerpoint/2010/main" val="13337733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cf1c6ddcaf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cf1c6ddcaf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altLang="zh-TW"/>
              <a:t>NAS</a:t>
            </a:r>
            <a:r>
              <a:rPr lang="zh-TW"/>
              <a:t>資料儲存的基底，就是儲存寶貴資料的磁碟，除了注重備分外，長時間使用後的磁碟健康度也是會隨著時間遞減，這時就有個好幫手，可透過ULINK雲端的智能磁碟健康分析的DA Drive Analyzer來進行磁碟的故障預測，可及早預測出即將故障的磁碟，讓我們可以及早的進行因應，確保資料不致遺失。另外</a:t>
            </a:r>
            <a:r>
              <a:rPr lang="zh-TW" b="1"/>
              <a:t>每台</a:t>
            </a:r>
            <a:r>
              <a:rPr lang="en-US" altLang="zh-TW" b="1"/>
              <a:t>NAS</a:t>
            </a:r>
            <a:r>
              <a:rPr lang="zh-TW" b="1"/>
              <a:t>可免費進行</a:t>
            </a:r>
            <a:r>
              <a:rPr lang="en-US" altLang="zh-TW" b="1"/>
              <a:t>1</a:t>
            </a:r>
            <a:r>
              <a:rPr lang="zh-TW" b="1"/>
              <a:t>個磁碟預測，更可以付費訂閱額外的磁碟加強防護力</a:t>
            </a:r>
            <a:endParaRPr lang="zh-TW"/>
          </a:p>
          <a:p>
            <a:r>
              <a:rPr lang="zh-TW"/>
              <a:t>The most valuable data on the disk based on the NAS. In addition to focusing on backup, the health of the disk after long-term use will decrease over time. At this time, there is a good helper. You can use the AI disk Health analysis tool by ULINK cloud. The DA Drive Analyzer for disk health analysis can predict the failure of the disk, which can predict the disk that is about to fail as soon as possible so that we can prepare the solution early to ensure that data won't be lost. Each NAS can perform one disk prediction for free, and you can also pay to subscribe to enhance protection for all Disk.</a:t>
            </a:r>
          </a:p>
          <a:p>
            <a:endParaRPr lang="zh-TW" altLang="en-US" b="1">
              <a:ea typeface="新細明體"/>
            </a:endParaRPr>
          </a:p>
        </p:txBody>
      </p:sp>
    </p:spTree>
    <p:extLst>
      <p:ext uri="{BB962C8B-B14F-4D97-AF65-F5344CB8AC3E}">
        <p14:creationId xmlns:p14="http://schemas.microsoft.com/office/powerpoint/2010/main" val="4139223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b="1">
                <a:ea typeface="新細明體"/>
              </a:rPr>
              <a:t> 搭配 Intel Atom 8核心 CPU，也可以是虛擬機工作站與容器工作站虛擬專用機</a:t>
            </a:r>
            <a:endParaRPr lang="zh-TW"/>
          </a:p>
          <a:p>
            <a:r>
              <a:rPr lang="en-US"/>
              <a:t>Virtualization Station </a:t>
            </a:r>
            <a:r>
              <a:rPr lang="en-US" err="1"/>
              <a:t>是您</a:t>
            </a:r>
            <a:r>
              <a:rPr lang="en-US"/>
              <a:t> QNAP </a:t>
            </a:r>
            <a:r>
              <a:rPr lang="en-US" err="1"/>
              <a:t>設備上功能強大的</a:t>
            </a:r>
            <a:r>
              <a:rPr lang="en-US"/>
              <a:t> Hypervisor </a:t>
            </a:r>
            <a:r>
              <a:rPr lang="en-US" err="1"/>
              <a:t>軟體，供您打造高成本效益的虛擬化應用環境。其支援多種作業系統，包括</a:t>
            </a:r>
            <a:r>
              <a:rPr lang="en-US"/>
              <a:t> Windows®、Linux®，</a:t>
            </a:r>
            <a:r>
              <a:rPr lang="en-US" err="1"/>
              <a:t>以及</a:t>
            </a:r>
            <a:r>
              <a:rPr lang="en-US"/>
              <a:t> </a:t>
            </a:r>
            <a:r>
              <a:rPr lang="en-US" err="1"/>
              <a:t>QuTScloud。您可依照可用的系統資源，來設置並執行多部虛擬機。同時，Virtualization</a:t>
            </a:r>
            <a:r>
              <a:rPr lang="en-US"/>
              <a:t> </a:t>
            </a:r>
            <a:r>
              <a:rPr lang="en-US" err="1"/>
              <a:t>Station也支援多種資源管理及加速功能，是效能優異且經濟合宜的虛擬化應用平台</a:t>
            </a:r>
            <a:r>
              <a:rPr lang="en-US"/>
              <a:t>。</a:t>
            </a:r>
            <a:endParaRPr lang="en-US">
              <a:ea typeface="新細明體"/>
            </a:endParaRPr>
          </a:p>
          <a:p>
            <a:br>
              <a:rPr lang="zh-TW" b="1">
                <a:ea typeface="新細明體"/>
                <a:cs typeface="+mn-lt"/>
              </a:rPr>
            </a:br>
            <a:r>
              <a:rPr lang="zh-TW">
                <a:ea typeface="新細明體"/>
              </a:rPr>
              <a:t>QNAP Container Station (軟體容器工作站) 獨家支援 LXD 與 Docker®、Kata 等輕量級虛擬技術。您可在 QNAP NAS 上執行完整的 Linux® 虛擬機，並由 Docker® Hub/LXD 映像檔伺服器線上市集隨選下載來自全球各地的應用程式。</a:t>
            </a:r>
            <a:br>
              <a:rPr lang="zh-TW" altLang="en-US" b="1">
                <a:ea typeface="新細明體"/>
                <a:cs typeface="+mn-lt"/>
              </a:rPr>
            </a:br>
            <a:endParaRPr lang="zh-TW" altLang="en-US" b="1">
              <a:ea typeface="新細明體"/>
            </a:endParaRPr>
          </a:p>
          <a:p>
            <a:endParaRPr lang="zh-TW" altLang="en-US" b="1">
              <a:ea typeface="新細明體"/>
            </a:endParaRPr>
          </a:p>
          <a:p>
            <a:endParaRPr lang="zh-TW" altLang="en-US" b="1">
              <a:ea typeface="新細明體"/>
            </a:endParaRPr>
          </a:p>
        </p:txBody>
      </p:sp>
      <p:sp>
        <p:nvSpPr>
          <p:cNvPr id="4" name="投影片編號版面配置區 3"/>
          <p:cNvSpPr>
            <a:spLocks noGrp="1"/>
          </p:cNvSpPr>
          <p:nvPr>
            <p:ph type="sldNum" sz="quarter" idx="5"/>
          </p:nvPr>
        </p:nvSpPr>
        <p:spPr/>
        <p:txBody>
          <a:bodyPr/>
          <a:lstStyle/>
          <a:p>
            <a:fld id="{E21BAAED-B32E-9E47-A175-32DE969A6369}" type="slidenum">
              <a:rPr lang="en-TW" smtClean="0"/>
              <a:t>23</a:t>
            </a:fld>
            <a:endParaRPr lang="en-TW"/>
          </a:p>
        </p:txBody>
      </p:sp>
    </p:spTree>
    <p:extLst>
      <p:ext uri="{BB962C8B-B14F-4D97-AF65-F5344CB8AC3E}">
        <p14:creationId xmlns:p14="http://schemas.microsoft.com/office/powerpoint/2010/main" val="26431225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b="1"/>
              <a:t>Q</a:t>
            </a:r>
            <a:r>
              <a:rPr lang="en-US" altLang="zh-TW" b="1"/>
              <a:t>uFir</a:t>
            </a:r>
            <a:r>
              <a:rPr lang="zh-TW" b="1"/>
              <a:t>ewall</a:t>
            </a:r>
            <a:endParaRPr lang="en-US"/>
          </a:p>
          <a:p>
            <a:pPr>
              <a:lnSpc>
                <a:spcPct val="130000"/>
              </a:lnSpc>
              <a:spcBef>
                <a:spcPts val="600"/>
              </a:spcBef>
            </a:pPr>
            <a:r>
              <a:rPr lang="zh-TW"/>
              <a:t>保護你的NAS免於外部攻擊。你可以自行設定規則，包括指定來源地區，指定服務連接阜</a:t>
            </a:r>
            <a:r>
              <a:rPr lang="en-US" altLang="zh-TW"/>
              <a:t>,</a:t>
            </a:r>
            <a:r>
              <a:rPr lang="zh-TW"/>
              <a:t> 來源</a:t>
            </a:r>
            <a:r>
              <a:rPr lang="en-US" altLang="zh-TW"/>
              <a:t>I</a:t>
            </a:r>
            <a:r>
              <a:rPr lang="zh-TW"/>
              <a:t>P位置等，允許或拒絕透過網路存取NAS。</a:t>
            </a:r>
          </a:p>
          <a:p>
            <a:r>
              <a:rPr lang="zh-TW" b="1"/>
              <a:t>Malware Remover</a:t>
            </a:r>
            <a:endParaRPr lang="en-US"/>
          </a:p>
          <a:p>
            <a:pPr>
              <a:lnSpc>
                <a:spcPct val="130000"/>
              </a:lnSpc>
              <a:spcBef>
                <a:spcPts val="600"/>
              </a:spcBef>
            </a:pPr>
            <a:r>
              <a:rPr lang="zh-TW"/>
              <a:t>定時掃描您的 </a:t>
            </a:r>
            <a:r>
              <a:rPr lang="en-US"/>
              <a:t>NAS</a:t>
            </a:r>
            <a:r>
              <a:rPr lang="zh-TW"/>
              <a:t>、檢查並下載最新惡意軟體定義檔。當受到攻擊時，可即時排除受感染的檔案，協助提升 </a:t>
            </a:r>
            <a:r>
              <a:rPr lang="en-US"/>
              <a:t>NAS </a:t>
            </a:r>
            <a:r>
              <a:rPr lang="zh-TW"/>
              <a:t>資安防護層級。</a:t>
            </a:r>
            <a:endParaRPr lang="en-US"/>
          </a:p>
          <a:p>
            <a:endParaRPr lang="zh-TW" altLang="en-US" b="1">
              <a:ea typeface="新細明體"/>
            </a:endParaRPr>
          </a:p>
          <a:p>
            <a:endParaRPr lang="zh-TW" altLang="en-US" b="1">
              <a:ea typeface="新細明體"/>
            </a:endParaRPr>
          </a:p>
        </p:txBody>
      </p:sp>
      <p:sp>
        <p:nvSpPr>
          <p:cNvPr id="4" name="投影片編號版面配置區 3"/>
          <p:cNvSpPr>
            <a:spLocks noGrp="1"/>
          </p:cNvSpPr>
          <p:nvPr>
            <p:ph type="sldNum" sz="quarter" idx="5"/>
          </p:nvPr>
        </p:nvSpPr>
        <p:spPr/>
        <p:txBody>
          <a:bodyPr/>
          <a:lstStyle/>
          <a:p>
            <a:fld id="{E21BAAED-B32E-9E47-A175-32DE969A6369}" type="slidenum">
              <a:rPr lang="en-TW" smtClean="0"/>
              <a:t>24</a:t>
            </a:fld>
            <a:endParaRPr lang="en-TW"/>
          </a:p>
        </p:txBody>
      </p:sp>
    </p:spTree>
    <p:extLst>
      <p:ext uri="{BB962C8B-B14F-4D97-AF65-F5344CB8AC3E}">
        <p14:creationId xmlns:p14="http://schemas.microsoft.com/office/powerpoint/2010/main" val="33462201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a:ea typeface="新細明體"/>
              </a:rPr>
              <a:t>支援快照 </a:t>
            </a:r>
            <a:r>
              <a:rPr lang="en-US"/>
              <a:t>(Snapshot)</a:t>
            </a:r>
            <a:r>
              <a:rPr lang="en-US" altLang="zh-TW">
                <a:ea typeface="新細明體"/>
              </a:rPr>
              <a:t> </a:t>
            </a:r>
            <a:r>
              <a:rPr lang="zh-TW" altLang="en-US">
                <a:ea typeface="新細明體"/>
              </a:rPr>
              <a:t>功能，就像照相般，可將任一時間點的系統狀態與資料記錄下來作為將來還原的備份，且比傳統備份使用更少的儲存空間。當資料毀損或電腦受到加密勒索軟體威脅，即可利用快照檔案迅速還原，確保重要資料萬無一失。</a:t>
            </a:r>
            <a:endParaRPr lang="en-US">
              <a:ea typeface="新細明體"/>
            </a:endParaRPr>
          </a:p>
          <a:p>
            <a:pPr>
              <a:lnSpc>
                <a:spcPts val="2400"/>
              </a:lnSpc>
              <a:spcBef>
                <a:spcPts val="600"/>
              </a:spcBef>
            </a:pPr>
            <a:r>
              <a:rPr lang="en-US" altLang="zh-TW" b="1">
                <a:ea typeface="新細明體"/>
              </a:rPr>
              <a:t>Step 1 </a:t>
            </a:r>
            <a:endParaRPr lang="en-US" altLang="zh-TW">
              <a:ea typeface="新細明體"/>
            </a:endParaRPr>
          </a:p>
          <a:p>
            <a:pPr>
              <a:lnSpc>
                <a:spcPts val="2400"/>
              </a:lnSpc>
              <a:spcBef>
                <a:spcPts val="600"/>
              </a:spcBef>
            </a:pPr>
            <a:r>
              <a:rPr lang="zh-TW">
                <a:ea typeface="新細明體"/>
              </a:rPr>
              <a:t>定期更新，並使用</a:t>
            </a:r>
            <a:r>
              <a:rPr lang="en-US" altLang="zh-TW">
                <a:ea typeface="新細明體"/>
              </a:rPr>
              <a:t>Malware Remover</a:t>
            </a:r>
            <a:r>
              <a:rPr lang="zh-TW">
                <a:ea typeface="新細明體"/>
              </a:rPr>
              <a:t>防範惡意軟體</a:t>
            </a:r>
            <a:endParaRPr lang="en-US" altLang="zh-TW">
              <a:ea typeface="新細明體"/>
            </a:endParaRPr>
          </a:p>
          <a:p>
            <a:pPr>
              <a:lnSpc>
                <a:spcPts val="2400"/>
              </a:lnSpc>
              <a:spcBef>
                <a:spcPts val="600"/>
              </a:spcBef>
            </a:pPr>
            <a:r>
              <a:rPr lang="en-US" altLang="zh-TW" b="1">
                <a:ea typeface="新細明體"/>
              </a:rPr>
              <a:t>Step 2</a:t>
            </a:r>
            <a:endParaRPr lang="en-US" altLang="zh-TW">
              <a:ea typeface="新細明體"/>
            </a:endParaRPr>
          </a:p>
          <a:p>
            <a:pPr>
              <a:lnSpc>
                <a:spcPts val="2400"/>
              </a:lnSpc>
              <a:spcBef>
                <a:spcPts val="600"/>
              </a:spcBef>
            </a:pPr>
            <a:r>
              <a:rPr lang="zh-TW">
                <a:ea typeface="新細明體"/>
              </a:rPr>
              <a:t>備份電腦資料至</a:t>
            </a:r>
            <a:r>
              <a:rPr lang="en-US" altLang="zh-TW">
                <a:ea typeface="新細明體"/>
              </a:rPr>
              <a:t>NAS</a:t>
            </a:r>
            <a:r>
              <a:rPr lang="zh-TW">
                <a:ea typeface="新細明體"/>
              </a:rPr>
              <a:t>，並建立快照</a:t>
            </a:r>
            <a:endParaRPr lang="en-US" altLang="zh-TW">
              <a:ea typeface="新細明體"/>
            </a:endParaRPr>
          </a:p>
          <a:p>
            <a:pPr>
              <a:lnSpc>
                <a:spcPts val="2400"/>
              </a:lnSpc>
              <a:spcBef>
                <a:spcPts val="600"/>
              </a:spcBef>
            </a:pPr>
            <a:r>
              <a:rPr lang="en-US" altLang="zh-TW" b="1">
                <a:ea typeface="新細明體"/>
              </a:rPr>
              <a:t>Step 3</a:t>
            </a:r>
            <a:endParaRPr lang="en-US" altLang="zh-TW">
              <a:ea typeface="新細明體"/>
            </a:endParaRPr>
          </a:p>
          <a:p>
            <a:pPr>
              <a:lnSpc>
                <a:spcPts val="2400"/>
              </a:lnSpc>
              <a:spcBef>
                <a:spcPts val="600"/>
              </a:spcBef>
            </a:pPr>
            <a:r>
              <a:rPr lang="zh-TW">
                <a:ea typeface="新細明體"/>
              </a:rPr>
              <a:t>將快照檔案再備份至另一台</a:t>
            </a:r>
            <a:r>
              <a:rPr lang="en-US" altLang="zh-TW">
                <a:ea typeface="新細明體"/>
              </a:rPr>
              <a:t>QNAP NAS</a:t>
            </a:r>
            <a:endParaRPr lang="zh-TW">
              <a:ea typeface="新細明體"/>
            </a:endParaRPr>
          </a:p>
          <a:p>
            <a:endParaRPr lang="zh-TW" altLang="en-US">
              <a:ea typeface="新細明體"/>
              <a:cs typeface="Calibri"/>
            </a:endParaRPr>
          </a:p>
          <a:p>
            <a:endParaRPr lang="en-US">
              <a:cs typeface="Calibri"/>
            </a:endParaRPr>
          </a:p>
        </p:txBody>
      </p:sp>
      <p:sp>
        <p:nvSpPr>
          <p:cNvPr id="4" name="投影片編號版面配置區 3"/>
          <p:cNvSpPr>
            <a:spLocks noGrp="1"/>
          </p:cNvSpPr>
          <p:nvPr>
            <p:ph type="sldNum" sz="quarter" idx="5"/>
          </p:nvPr>
        </p:nvSpPr>
        <p:spPr/>
        <p:txBody>
          <a:bodyPr/>
          <a:lstStyle/>
          <a:p>
            <a:fld id="{E21BAAED-B32E-9E47-A175-32DE969A6369}" type="slidenum">
              <a:rPr lang="en-TW" smtClean="0"/>
              <a:t>25</a:t>
            </a:fld>
            <a:endParaRPr lang="en-TW"/>
          </a:p>
        </p:txBody>
      </p:sp>
    </p:spTree>
    <p:extLst>
      <p:ext uri="{BB962C8B-B14F-4D97-AF65-F5344CB8AC3E}">
        <p14:creationId xmlns:p14="http://schemas.microsoft.com/office/powerpoint/2010/main" val="22369310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zh-TW" altLang="en-US"/>
              <a:t>讓我們來看看硬體部分</a:t>
            </a:r>
            <a:endParaRPr lang="en-US" altLang="zh-TW"/>
          </a:p>
          <a:p>
            <a:pPr marL="158750" indent="0">
              <a:buNone/>
            </a:pPr>
            <a:r>
              <a:rPr lang="en-US" altLang="zh-TW"/>
              <a:t>Let's look at the hardware part</a:t>
            </a:r>
            <a:endParaRPr lang="zh-TW" altLang="en-US"/>
          </a:p>
        </p:txBody>
      </p:sp>
    </p:spTree>
    <p:extLst>
      <p:ext uri="{BB962C8B-B14F-4D97-AF65-F5344CB8AC3E}">
        <p14:creationId xmlns:p14="http://schemas.microsoft.com/office/powerpoint/2010/main" val="15334281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Shape 274"/>
          <p:cNvSpPr txBox="1">
            <a:spLocks noGrp="1"/>
          </p:cNvSpPr>
          <p:nvPr>
            <p:ph type="body" idx="1"/>
          </p:nvPr>
        </p:nvSpPr>
        <p:spPr>
          <a:xfrm>
            <a:off x="685800" y="4343400"/>
            <a:ext cx="5486399" cy="4114800"/>
          </a:xfrm>
          <a:prstGeom prst="rect">
            <a:avLst/>
          </a:prstGeom>
        </p:spPr>
        <p:txBody>
          <a:bodyPr spcFirstLastPara="1" wrap="square" lIns="91425" tIns="91425" rIns="91425" bIns="91425" anchor="t" anchorCtr="0">
            <a:noAutofit/>
          </a:bodyPr>
          <a:lstStyle/>
          <a:p>
            <a:r>
              <a:rPr lang="en-US"/>
              <a:t>QNAP</a:t>
            </a:r>
            <a:r>
              <a:rPr lang="en-US" altLang="zh-TW">
                <a:ea typeface="新細明體"/>
              </a:rPr>
              <a:t> </a:t>
            </a:r>
            <a:r>
              <a:rPr lang="zh-TW" altLang="en-US">
                <a:ea typeface="新細明體"/>
              </a:rPr>
              <a:t>新一代</a:t>
            </a:r>
            <a:r>
              <a:rPr lang="en-US"/>
              <a:t> QVR Pro</a:t>
            </a:r>
            <a:r>
              <a:rPr lang="en-US" altLang="zh-TW">
                <a:ea typeface="新細明體"/>
              </a:rPr>
              <a:t> </a:t>
            </a:r>
            <a:r>
              <a:rPr lang="zh-TW" altLang="en-US">
                <a:ea typeface="新細明體"/>
              </a:rPr>
              <a:t>安全監控方案，提供</a:t>
            </a:r>
            <a:r>
              <a:rPr lang="en-US"/>
              <a:t> 8</a:t>
            </a:r>
            <a:r>
              <a:rPr lang="en-US" altLang="zh-TW">
                <a:ea typeface="新細明體"/>
              </a:rPr>
              <a:t> </a:t>
            </a:r>
            <a:r>
              <a:rPr lang="zh-TW" altLang="en-US">
                <a:ea typeface="新細明體"/>
              </a:rPr>
              <a:t>個內建攝影機頻道，讓您可透過</a:t>
            </a:r>
            <a:r>
              <a:rPr lang="en-US"/>
              <a:t> QNAP NAS</a:t>
            </a:r>
            <a:r>
              <a:rPr lang="en-US" altLang="zh-TW">
                <a:ea typeface="新細明體"/>
              </a:rPr>
              <a:t> </a:t>
            </a:r>
            <a:r>
              <a:rPr lang="zh-TW" altLang="en-US">
                <a:ea typeface="新細明體"/>
              </a:rPr>
              <a:t>打造居家視訊管理環境，且無須額外安裝任何軟體。企業組織則可透過購買授權升級方案擴充攝影機頻道數</a:t>
            </a:r>
            <a:r>
              <a:rPr lang="en-US"/>
              <a:t> (</a:t>
            </a:r>
            <a:r>
              <a:rPr lang="zh-TW" altLang="en-US">
                <a:ea typeface="新細明體"/>
                <a:hlinkClick r:id="rId3"/>
              </a:rPr>
              <a:t>最高可支援擴充至 </a:t>
            </a:r>
            <a:r>
              <a:rPr lang="zh-TW" altLang="en-US">
                <a:ea typeface="新細明體"/>
                <a:hlinkClick r:id="rId3"/>
              </a:rPr>
              <a:t>60 </a:t>
            </a:r>
            <a:r>
              <a:rPr lang="zh-TW" altLang="en-US">
                <a:ea typeface="新細明體"/>
                <a:hlinkClick r:id="rId3"/>
              </a:rPr>
              <a:t>個頻道</a:t>
            </a:r>
            <a:r>
              <a:rPr lang="en-US"/>
              <a:t>)</a:t>
            </a:r>
            <a:r>
              <a:rPr lang="zh-TW" altLang="en-US">
                <a:ea typeface="新細明體"/>
              </a:rPr>
              <a:t>，輕鬆部署更寬廣綿密的監控網路。</a:t>
            </a:r>
          </a:p>
          <a:p>
            <a:r>
              <a:rPr lang="zh-TW">
                <a:ea typeface="新細明體"/>
              </a:rPr>
              <a:t>QVR Pro 支援市面上所有具備標準魚眼影像的網路攝影機，並提供 Qdewarp 通用魚眼影像還原技術，可將原始魚眼影像周邊扭曲的部分還原成標準的畫面比例。</a:t>
            </a:r>
            <a:endParaRPr lang="zh-TW"/>
          </a:p>
          <a:p>
            <a:r>
              <a:rPr lang="zh-TW" altLang="en-US">
                <a:ea typeface="新細明體"/>
              </a:rPr>
              <a:t>若想透過訂閱制且頻道數更多的方案，可以選擇 QVR Elite，可再加購授權擴充至˙72個頻道數。</a:t>
            </a:r>
            <a:endParaRPr lang="zh-TW"/>
          </a:p>
          <a:p>
            <a:r>
              <a:rPr lang="zh-TW" altLang="en-US">
                <a:ea typeface="新細明體"/>
              </a:rPr>
              <a:t>可以透過 QVR Pro Client來管理，支援跨平台，跨裝置的隨時觀看，也可以再安裝顯卡透過 HDMI輸出及USB鍵鼠來管理。</a:t>
            </a:r>
            <a:endParaRPr lang="zh-TW"/>
          </a:p>
        </p:txBody>
      </p:sp>
      <p:sp>
        <p:nvSpPr>
          <p:cNvPr id="275" name="Shape 2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177002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err="1"/>
              <a:t>有統合式的操作介面，就算只有一個螢幕也可以綜觀全局，在</a:t>
            </a:r>
            <a:r>
              <a:rPr lang="zh-TW" altLang="en-US"/>
              <a:t>監看畫面與回放</a:t>
            </a:r>
            <a:r>
              <a:rPr lang="en-US" altLang="zh-TW" err="1"/>
              <a:t>一鍵可切換，錄影畫面的時間軸拖拉即看，省時又省力</a:t>
            </a:r>
            <a:r>
              <a:rPr lang="en-US" altLang="zh-TW"/>
              <a:t>。</a:t>
            </a:r>
          </a:p>
          <a:p>
            <a:pPr>
              <a:buNone/>
            </a:pPr>
            <a:endParaRPr lang="en-US"/>
          </a:p>
        </p:txBody>
      </p:sp>
    </p:spTree>
    <p:extLst>
      <p:ext uri="{BB962C8B-B14F-4D97-AF65-F5344CB8AC3E}">
        <p14:creationId xmlns:p14="http://schemas.microsoft.com/office/powerpoint/2010/main" val="36620763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a:latin typeface="Calibri"/>
                <a:cs typeface="Calibri"/>
              </a:rPr>
              <a:t>相容於市面上超過190個品牌，超過6000個型號的網路攝影機，更支援了ONVIF profile S </a:t>
            </a:r>
            <a:r>
              <a:rPr lang="zh-TW" altLang="en-US"/>
              <a:t>開放式網路視訊介面，豐富的相容攝影機，讓你輕鬆架設監控系統。</a:t>
            </a:r>
          </a:p>
          <a:p>
            <a:pPr>
              <a:buNone/>
            </a:pPr>
            <a:endParaRPr lang="zh-TW"/>
          </a:p>
        </p:txBody>
      </p:sp>
    </p:spTree>
    <p:extLst>
      <p:ext uri="{BB962C8B-B14F-4D97-AF65-F5344CB8AC3E}">
        <p14:creationId xmlns:p14="http://schemas.microsoft.com/office/powerpoint/2010/main" val="34466444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zh-TW" altLang="en-US"/>
              <a:t>讓我們來看看擴充部分</a:t>
            </a:r>
            <a:endParaRPr lang="en-US" altLang="zh-TW"/>
          </a:p>
          <a:p>
            <a:pPr marL="158750" indent="0">
              <a:buNone/>
            </a:pPr>
            <a:r>
              <a:rPr lang="en-US" altLang="zh-TW"/>
              <a:t>Let's look at the hardware part</a:t>
            </a:r>
            <a:endParaRPr lang="zh-TW" altLang="en-US"/>
          </a:p>
        </p:txBody>
      </p:sp>
    </p:spTree>
    <p:extLst>
      <p:ext uri="{BB962C8B-B14F-4D97-AF65-F5344CB8AC3E}">
        <p14:creationId xmlns:p14="http://schemas.microsoft.com/office/powerpoint/2010/main" val="42413635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CN"/>
              <a:t>53E</a:t>
            </a:r>
            <a:r>
              <a:rPr lang="zh-CN"/>
              <a:t> 可選購豐富的擴充設備，</a:t>
            </a:r>
            <a:r>
              <a:rPr lang="en-US" altLang="zh-CN"/>
              <a:t>USB</a:t>
            </a:r>
            <a:r>
              <a:rPr lang="zh-CN"/>
              <a:t>儲存擴充有</a:t>
            </a:r>
            <a:r>
              <a:rPr lang="en-US" altLang="zh-CN"/>
              <a:t>2-bay</a:t>
            </a:r>
            <a:r>
              <a:rPr lang="zh-CN"/>
              <a:t> </a:t>
            </a:r>
            <a:r>
              <a:rPr lang="en-US" altLang="zh-CN"/>
              <a:t>~</a:t>
            </a:r>
            <a:r>
              <a:rPr lang="zh-CN"/>
              <a:t> </a:t>
            </a:r>
            <a:r>
              <a:rPr lang="en-US" altLang="zh-CN"/>
              <a:t>12-bay</a:t>
            </a:r>
            <a:r>
              <a:rPr lang="zh-CN"/>
              <a:t>的選擇，部分</a:t>
            </a:r>
            <a:r>
              <a:rPr lang="en-US" altLang="zh-CN"/>
              <a:t>JBOD</a:t>
            </a:r>
            <a:r>
              <a:rPr lang="zh-CN"/>
              <a:t>型號有支援硬體</a:t>
            </a:r>
            <a:r>
              <a:rPr lang="en-US" altLang="zh-CN"/>
              <a:t>RAID</a:t>
            </a:r>
            <a:r>
              <a:rPr lang="zh-CN"/>
              <a:t>與電源備源，</a:t>
            </a:r>
            <a:endParaRPr lang="en-US" altLang="zh-CN"/>
          </a:p>
          <a:p>
            <a:r>
              <a:rPr lang="en-US" altLang="zh-CN"/>
              <a:t>SATA</a:t>
            </a:r>
            <a:r>
              <a:rPr lang="zh-CN"/>
              <a:t> </a:t>
            </a:r>
            <a:r>
              <a:rPr lang="en-US" altLang="zh-CN"/>
              <a:t>JBOD</a:t>
            </a:r>
            <a:r>
              <a:rPr lang="zh-CN"/>
              <a:t> 也有 </a:t>
            </a:r>
            <a:r>
              <a:rPr lang="en-US" altLang="zh-CN"/>
              <a:t>4~16</a:t>
            </a:r>
            <a:r>
              <a:rPr lang="zh-CN"/>
              <a:t>  </a:t>
            </a:r>
            <a:r>
              <a:rPr lang="en-US" altLang="zh-CN"/>
              <a:t>bay</a:t>
            </a:r>
            <a:r>
              <a:rPr lang="zh-CN"/>
              <a:t> 供選擇，如果有容量擴充的需求可以參考選購。</a:t>
            </a:r>
            <a:endParaRPr lang="en-US" altLang="zh-CN"/>
          </a:p>
          <a:p>
            <a:endParaRPr lang="zh-CN" b="1">
              <a:ea typeface="等线"/>
            </a:endParaRPr>
          </a:p>
        </p:txBody>
      </p:sp>
    </p:spTree>
    <p:extLst>
      <p:ext uri="{BB962C8B-B14F-4D97-AF65-F5344CB8AC3E}">
        <p14:creationId xmlns:p14="http://schemas.microsoft.com/office/powerpoint/2010/main" val="39037308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a:t>TS-855eU</a:t>
            </a:r>
            <a:r>
              <a:rPr lang="zh-TW" altLang="en-US"/>
              <a:t>系列內建了2個</a:t>
            </a:r>
            <a:r>
              <a:rPr lang="en-US" altLang="zh-TW"/>
              <a:t>PCIe Gen3x4</a:t>
            </a:r>
            <a:r>
              <a:rPr lang="zh-TW" altLang="en-US"/>
              <a:t>插槽，可擴充</a:t>
            </a:r>
            <a:r>
              <a:rPr lang="en-US" altLang="zh-TW"/>
              <a:t>QNAP</a:t>
            </a:r>
            <a:r>
              <a:rPr lang="zh-TW" altLang="en-US"/>
              <a:t>設計的各式網路相關擴充卡，從</a:t>
            </a:r>
            <a:r>
              <a:rPr lang="en-US" altLang="zh-TW"/>
              <a:t>5GbE</a:t>
            </a:r>
            <a:r>
              <a:rPr lang="zh-TW" altLang="en-US"/>
              <a:t>到</a:t>
            </a:r>
            <a:r>
              <a:rPr lang="en-US" altLang="zh-TW"/>
              <a:t>25GbE</a:t>
            </a:r>
            <a:r>
              <a:rPr lang="zh-TW" altLang="en-US"/>
              <a:t>任君挑選，除了上述外，還有更多的配件在相容性列表中等待你去挑選。</a:t>
            </a:r>
          </a:p>
        </p:txBody>
      </p:sp>
    </p:spTree>
    <p:extLst>
      <p:ext uri="{BB962C8B-B14F-4D97-AF65-F5344CB8AC3E}">
        <p14:creationId xmlns:p14="http://schemas.microsoft.com/office/powerpoint/2010/main" val="17314472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lnSpc>
                <a:spcPct val="130000"/>
              </a:lnSpc>
            </a:pPr>
            <a:r>
              <a:rPr lang="en" altLang="zh-TW">
                <a:ea typeface="新細明體"/>
              </a:rPr>
              <a:t>TS-855eU享有</a:t>
            </a:r>
            <a:r>
              <a:rPr lang="en-US" altLang="zh-TW">
                <a:ea typeface="新細明體"/>
              </a:rPr>
              <a:t> </a:t>
            </a:r>
            <a:r>
              <a:rPr lang="en-US" altLang="zh-TW" b="1">
                <a:ea typeface="新細明體"/>
              </a:rPr>
              <a:t>3 </a:t>
            </a:r>
            <a:r>
              <a:rPr lang="zh-TW" b="1">
                <a:ea typeface="新細明體"/>
              </a:rPr>
              <a:t>年</a:t>
            </a:r>
            <a:r>
              <a:rPr lang="zh-TW">
                <a:ea typeface="新細明體"/>
              </a:rPr>
              <a:t>的免費產品硬體保固。</a:t>
            </a:r>
            <a:r>
              <a:rPr lang="en" altLang="zh-TW">
                <a:ea typeface="新細明體"/>
              </a:rPr>
              <a:t>QNAP </a:t>
            </a:r>
            <a:r>
              <a:rPr lang="zh-TW">
                <a:ea typeface="新細明體"/>
              </a:rPr>
              <a:t>提供如此尊榮的保固服務，協助您的企業組織持續運作，提供不中斷的服務給予您的客戶。</a:t>
            </a:r>
          </a:p>
          <a:p>
            <a:pPr>
              <a:lnSpc>
                <a:spcPct val="130000"/>
              </a:lnSpc>
            </a:pPr>
            <a:r>
              <a:rPr lang="zh-TW">
                <a:ea typeface="新細明體"/>
              </a:rPr>
              <a:t>如果需要更長的保固期，您可以購買 </a:t>
            </a:r>
            <a:r>
              <a:rPr lang="en-US" altLang="zh-TW">
                <a:ea typeface="新細明體"/>
              </a:rPr>
              <a:t>QNAP </a:t>
            </a:r>
            <a:r>
              <a:rPr lang="zh-TW">
                <a:ea typeface="新細明體"/>
              </a:rPr>
              <a:t>延長保固服務方案，享有最高 </a:t>
            </a:r>
            <a:r>
              <a:rPr lang="en-US" altLang="zh-TW">
                <a:ea typeface="新細明體"/>
              </a:rPr>
              <a:t>5 </a:t>
            </a:r>
            <a:r>
              <a:rPr lang="zh-TW">
                <a:ea typeface="新細明體"/>
              </a:rPr>
              <a:t>年的產品保固期限與超值保障。</a:t>
            </a:r>
          </a:p>
        </p:txBody>
      </p:sp>
      <p:sp>
        <p:nvSpPr>
          <p:cNvPr id="4" name="投影片編號版面配置區 3"/>
          <p:cNvSpPr>
            <a:spLocks noGrp="1"/>
          </p:cNvSpPr>
          <p:nvPr>
            <p:ph type="sldNum" sz="quarter" idx="5"/>
          </p:nvPr>
        </p:nvSpPr>
        <p:spPr/>
        <p:txBody>
          <a:bodyPr/>
          <a:lstStyle/>
          <a:p>
            <a:fld id="{E21BAAED-B32E-9E47-A175-32DE969A6369}" type="slidenum">
              <a:rPr lang="en-TW" smtClean="0"/>
              <a:t>33</a:t>
            </a:fld>
            <a:endParaRPr lang="en-TW"/>
          </a:p>
        </p:txBody>
      </p:sp>
    </p:spTree>
    <p:extLst>
      <p:ext uri="{BB962C8B-B14F-4D97-AF65-F5344CB8AC3E}">
        <p14:creationId xmlns:p14="http://schemas.microsoft.com/office/powerpoint/2010/main" val="41802306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endParaRPr lang="zh-TW" altLang="en-US">
              <a:ea typeface="新細明體"/>
            </a:endParaRPr>
          </a:p>
        </p:txBody>
      </p:sp>
      <p:sp>
        <p:nvSpPr>
          <p:cNvPr id="4" name="投影片編號版面配置區 3"/>
          <p:cNvSpPr>
            <a:spLocks noGrp="1"/>
          </p:cNvSpPr>
          <p:nvPr>
            <p:ph type="sldNum" sz="quarter" idx="10"/>
          </p:nvPr>
        </p:nvSpPr>
        <p:spPr/>
        <p:txBody>
          <a:bodyPr/>
          <a:lstStyle/>
          <a:p>
            <a:fld id="{E21BAAED-B32E-9E47-A175-32DE969A6369}" type="slidenum">
              <a:rPr lang="en-TW" smtClean="0"/>
              <a:t>34</a:t>
            </a:fld>
            <a:endParaRPr lang="en-TW"/>
          </a:p>
        </p:txBody>
      </p:sp>
    </p:spTree>
    <p:extLst>
      <p:ext uri="{BB962C8B-B14F-4D97-AF65-F5344CB8AC3E}">
        <p14:creationId xmlns:p14="http://schemas.microsoft.com/office/powerpoint/2010/main" val="22431144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lgn="l" rtl="0" fontAlgn="base">
              <a:buNone/>
            </a:pPr>
            <a:endParaRPr lang="en-US" altLang="zh-TW" sz="1800" b="0" i="0">
              <a:solidFill>
                <a:srgbClr val="444444"/>
              </a:solidFill>
              <a:effectLst/>
            </a:endParaRPr>
          </a:p>
          <a:p>
            <a:endParaRPr lang="en-US" altLang="zh-TW" sz="1800">
              <a:solidFill>
                <a:srgbClr val="444444"/>
              </a:solidFill>
            </a:endParaRPr>
          </a:p>
        </p:txBody>
      </p:sp>
    </p:spTree>
    <p:extLst>
      <p:ext uri="{BB962C8B-B14F-4D97-AF65-F5344CB8AC3E}">
        <p14:creationId xmlns:p14="http://schemas.microsoft.com/office/powerpoint/2010/main" val="725005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jpe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標題投影片">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85A17B6-6A25-40FC-BEC1-3CD1B6CFF0D5}"/>
              </a:ext>
            </a:extLst>
          </p:cNvPr>
          <p:cNvPicPr>
            <a:picLocks noChangeAspect="1"/>
          </p:cNvPicPr>
          <p:nvPr userDrawn="1"/>
        </p:nvPicPr>
        <p:blipFill>
          <a:blip r:embed="rId2"/>
          <a:srcRect/>
          <a:stretch/>
        </p:blipFill>
        <p:spPr>
          <a:xfrm>
            <a:off x="-28343" y="1"/>
            <a:ext cx="12220343" cy="6873942"/>
          </a:xfrm>
          <a:prstGeom prst="rect">
            <a:avLst/>
          </a:prstGeom>
        </p:spPr>
      </p:pic>
    </p:spTree>
    <p:extLst>
      <p:ext uri="{BB962C8B-B14F-4D97-AF65-F5344CB8AC3E}">
        <p14:creationId xmlns:p14="http://schemas.microsoft.com/office/powerpoint/2010/main" val="4188613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標題投影片">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85A17B6-6A25-40FC-BEC1-3CD1B6CFF0D5}"/>
              </a:ext>
            </a:extLst>
          </p:cNvPr>
          <p:cNvPicPr>
            <a:picLocks noChangeAspect="1"/>
          </p:cNvPicPr>
          <p:nvPr userDrawn="1"/>
        </p:nvPicPr>
        <p:blipFill>
          <a:blip r:embed="rId2"/>
          <a:srcRect/>
          <a:stretch/>
        </p:blipFill>
        <p:spPr>
          <a:xfrm>
            <a:off x="-28342" y="1"/>
            <a:ext cx="12220341" cy="6873941"/>
          </a:xfrm>
          <a:prstGeom prst="rect">
            <a:avLst/>
          </a:prstGeom>
        </p:spPr>
      </p:pic>
    </p:spTree>
    <p:extLst>
      <p:ext uri="{BB962C8B-B14F-4D97-AF65-F5344CB8AC3E}">
        <p14:creationId xmlns:p14="http://schemas.microsoft.com/office/powerpoint/2010/main" val="1068018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訂版面配置">
    <p:spTree>
      <p:nvGrpSpPr>
        <p:cNvPr id="1" name=""/>
        <p:cNvGrpSpPr/>
        <p:nvPr/>
      </p:nvGrpSpPr>
      <p:grpSpPr>
        <a:xfrm>
          <a:off x="0" y="0"/>
          <a:ext cx="0" cy="0"/>
          <a:chOff x="0" y="0"/>
          <a:chExt cx="0" cy="0"/>
        </a:xfrm>
      </p:grpSpPr>
      <p:pic>
        <p:nvPicPr>
          <p:cNvPr id="11" name="圖形 10">
            <a:extLst>
              <a:ext uri="{FF2B5EF4-FFF2-40B4-BE49-F238E27FC236}">
                <a16:creationId xmlns:a16="http://schemas.microsoft.com/office/drawing/2014/main" id="{787669FC-2605-4022-9C8A-7FDA15F7F48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5738" y="1533525"/>
            <a:ext cx="11820525" cy="5324475"/>
          </a:xfrm>
          <a:prstGeom prst="rect">
            <a:avLst/>
          </a:prstGeom>
        </p:spPr>
      </p:pic>
      <p:pic>
        <p:nvPicPr>
          <p:cNvPr id="4" name="圖片 3">
            <a:extLst>
              <a:ext uri="{FF2B5EF4-FFF2-40B4-BE49-F238E27FC236}">
                <a16:creationId xmlns:a16="http://schemas.microsoft.com/office/drawing/2014/main" id="{DB968DEA-EDD2-4048-B0B0-F97082FD3B41}"/>
              </a:ext>
            </a:extLst>
          </p:cNvPr>
          <p:cNvPicPr>
            <a:picLocks noChangeAspect="1"/>
          </p:cNvPicPr>
          <p:nvPr userDrawn="1"/>
        </p:nvPicPr>
        <p:blipFill>
          <a:blip r:embed="rId4"/>
          <a:srcRect/>
          <a:stretch/>
        </p:blipFill>
        <p:spPr>
          <a:xfrm>
            <a:off x="1186" y="666"/>
            <a:ext cx="12189631" cy="6856667"/>
          </a:xfrm>
          <a:prstGeom prst="rect">
            <a:avLst/>
          </a:prstGeom>
        </p:spPr>
      </p:pic>
    </p:spTree>
    <p:extLst>
      <p:ext uri="{BB962C8B-B14F-4D97-AF65-F5344CB8AC3E}">
        <p14:creationId xmlns:p14="http://schemas.microsoft.com/office/powerpoint/2010/main" val="2520415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5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E8173620-4D6B-46D0-BD53-80DE9068F5BD}"/>
              </a:ext>
            </a:extLst>
          </p:cNvPr>
          <p:cNvPicPr>
            <a:picLocks noChangeAspect="1"/>
          </p:cNvPicPr>
          <p:nvPr userDrawn="1"/>
        </p:nvPicPr>
        <p:blipFill>
          <a:blip r:embed="rId2"/>
          <a:srcRect/>
          <a:stretch/>
        </p:blipFill>
        <p:spPr>
          <a:xfrm>
            <a:off x="1186" y="666"/>
            <a:ext cx="12189631" cy="6856667"/>
          </a:xfrm>
          <a:prstGeom prst="rect">
            <a:avLst/>
          </a:prstGeom>
        </p:spPr>
      </p:pic>
      <p:sp>
        <p:nvSpPr>
          <p:cNvPr id="2" name="標題版面配置區 1">
            <a:extLst>
              <a:ext uri="{FF2B5EF4-FFF2-40B4-BE49-F238E27FC236}">
                <a16:creationId xmlns:a16="http://schemas.microsoft.com/office/drawing/2014/main" id="{B2E979C4-6C94-CA7B-ED89-9B2022A15483}"/>
              </a:ext>
            </a:extLst>
          </p:cNvPr>
          <p:cNvSpPr>
            <a:spLocks noGrp="1"/>
          </p:cNvSpPr>
          <p:nvPr>
            <p:ph type="title"/>
          </p:nvPr>
        </p:nvSpPr>
        <p:spPr>
          <a:xfrm>
            <a:off x="973238" y="1"/>
            <a:ext cx="11218762" cy="1292506"/>
          </a:xfrm>
          <a:prstGeom prst="rect">
            <a:avLst/>
          </a:prstGeom>
        </p:spPr>
        <p:txBody>
          <a:bodyPr vert="horz" lIns="91440" tIns="45720" rIns="91440" bIns="45720" rtlCol="0" anchor="ctr">
            <a:normAutofit/>
          </a:bodyPr>
          <a:lstStyle>
            <a:lvl1pPr>
              <a:defRPr sz="4000" b="1">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4131923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自訂版面配置">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FA5BF54C-8E18-4DC2-B080-A2A8534A8A80}"/>
              </a:ext>
            </a:extLst>
          </p:cNvPr>
          <p:cNvPicPr>
            <a:picLocks noChangeAspect="1"/>
          </p:cNvPicPr>
          <p:nvPr userDrawn="1"/>
        </p:nvPicPr>
        <p:blipFill>
          <a:blip r:embed="rId2"/>
          <a:srcRect/>
          <a:stretch/>
        </p:blipFill>
        <p:spPr>
          <a:xfrm>
            <a:off x="1186" y="666"/>
            <a:ext cx="12189631" cy="6856667"/>
          </a:xfrm>
          <a:prstGeom prst="rect">
            <a:avLst/>
          </a:prstGeom>
        </p:spPr>
      </p:pic>
      <p:sp>
        <p:nvSpPr>
          <p:cNvPr id="2" name="標題版面配置區 1">
            <a:extLst>
              <a:ext uri="{FF2B5EF4-FFF2-40B4-BE49-F238E27FC236}">
                <a16:creationId xmlns:a16="http://schemas.microsoft.com/office/drawing/2014/main" id="{5660F933-03F9-3582-C361-75EEF5CB87E3}"/>
              </a:ext>
            </a:extLst>
          </p:cNvPr>
          <p:cNvSpPr>
            <a:spLocks noGrp="1"/>
          </p:cNvSpPr>
          <p:nvPr>
            <p:ph type="title"/>
          </p:nvPr>
        </p:nvSpPr>
        <p:spPr>
          <a:xfrm>
            <a:off x="1818190" y="817946"/>
            <a:ext cx="8177687" cy="2718516"/>
          </a:xfrm>
          <a:prstGeom prst="rect">
            <a:avLst/>
          </a:prstGeom>
        </p:spPr>
        <p:txBody>
          <a:bodyPr vert="horz" lIns="91440" tIns="45720" rIns="91440" bIns="45720" rtlCol="0" anchor="ctr">
            <a:normAutofit/>
          </a:bodyPr>
          <a:lstStyle>
            <a:lvl1pPr>
              <a:defRPr sz="4000" b="1">
                <a:solidFill>
                  <a:schemeClr val="bg1"/>
                </a:solidFill>
              </a:defRPr>
            </a:lvl1pPr>
          </a:lstStyle>
          <a:p>
            <a:r>
              <a:rPr lang="zh-TW" altLang="en-US"/>
              <a:t>按一下以編輯母片標題樣式</a:t>
            </a:r>
          </a:p>
        </p:txBody>
      </p:sp>
    </p:spTree>
    <p:extLst>
      <p:ext uri="{BB962C8B-B14F-4D97-AF65-F5344CB8AC3E}">
        <p14:creationId xmlns:p14="http://schemas.microsoft.com/office/powerpoint/2010/main" val="2501128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5F7C6D4F-9F06-46D4-9D40-A136D9DB15CF}"/>
              </a:ext>
            </a:extLst>
          </p:cNvPr>
          <p:cNvPicPr>
            <a:picLocks noChangeAspect="1"/>
          </p:cNvPicPr>
          <p:nvPr userDrawn="1"/>
        </p:nvPicPr>
        <p:blipFill>
          <a:blip r:embed="rId2"/>
          <a:srcRect/>
          <a:stretch/>
        </p:blipFill>
        <p:spPr>
          <a:xfrm>
            <a:off x="1186" y="666"/>
            <a:ext cx="12189631" cy="6856667"/>
          </a:xfrm>
          <a:prstGeom prst="rect">
            <a:avLst/>
          </a:prstGeom>
        </p:spPr>
      </p:pic>
    </p:spTree>
    <p:extLst>
      <p:ext uri="{BB962C8B-B14F-4D97-AF65-F5344CB8AC3E}">
        <p14:creationId xmlns:p14="http://schemas.microsoft.com/office/powerpoint/2010/main" val="1529608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gradFill>
          <a:gsLst>
            <a:gs pos="0">
              <a:srgbClr val="2B2929"/>
            </a:gs>
            <a:gs pos="100000">
              <a:srgbClr val="010203"/>
            </a:gs>
          </a:gsLst>
          <a:lin ang="5400700" scaled="0"/>
        </a:gradFill>
        <a:effectLst/>
      </p:bgPr>
    </p:bg>
    <p:spTree>
      <p:nvGrpSpPr>
        <p:cNvPr id="1" name="Shape 41"/>
        <p:cNvGrpSpPr/>
        <p:nvPr/>
      </p:nvGrpSpPr>
      <p:grpSpPr>
        <a:xfrm>
          <a:off x="0" y="0"/>
          <a:ext cx="0" cy="0"/>
          <a:chOff x="0" y="0"/>
          <a:chExt cx="0" cy="0"/>
        </a:xfrm>
      </p:grpSpPr>
      <p:pic>
        <p:nvPicPr>
          <p:cNvPr id="3" name="圖片 2">
            <a:extLst>
              <a:ext uri="{FF2B5EF4-FFF2-40B4-BE49-F238E27FC236}">
                <a16:creationId xmlns:a16="http://schemas.microsoft.com/office/drawing/2014/main" id="{41E15199-9DC2-4A95-9110-B7C2F8C7FBD3}"/>
              </a:ext>
            </a:extLst>
          </p:cNvPr>
          <p:cNvPicPr>
            <a:picLocks noChangeAspect="1"/>
          </p:cNvPicPr>
          <p:nvPr userDrawn="1"/>
        </p:nvPicPr>
        <p:blipFill>
          <a:blip r:embed="rId2"/>
          <a:srcRect/>
          <a:stretch/>
        </p:blipFill>
        <p:spPr>
          <a:xfrm>
            <a:off x="0" y="0"/>
            <a:ext cx="12192000" cy="6858000"/>
          </a:xfrm>
          <a:prstGeom prst="rect">
            <a:avLst/>
          </a:prstGeom>
        </p:spPr>
      </p:pic>
      <p:sp>
        <p:nvSpPr>
          <p:cNvPr id="46" name="Google Shape;46;p6"/>
          <p:cNvSpPr txBox="1">
            <a:spLocks noGrp="1"/>
          </p:cNvSpPr>
          <p:nvPr>
            <p:ph type="title"/>
          </p:nvPr>
        </p:nvSpPr>
        <p:spPr>
          <a:xfrm>
            <a:off x="950967" y="491767"/>
            <a:ext cx="102772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solidFill>
                  <a:schemeClr val="tx1"/>
                </a:solidFill>
                <a:latin typeface="+mj-ea"/>
                <a:ea typeface="+mj-ea"/>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300745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6_Blank">
    <p:spTree>
      <p:nvGrpSpPr>
        <p:cNvPr id="1" name=""/>
        <p:cNvGrpSpPr/>
        <p:nvPr/>
      </p:nvGrpSpPr>
      <p:grpSpPr>
        <a:xfrm>
          <a:off x="0" y="0"/>
          <a:ext cx="0" cy="0"/>
          <a:chOff x="0" y="0"/>
          <a:chExt cx="0" cy="0"/>
        </a:xfrm>
      </p:grpSpPr>
      <p:pic>
        <p:nvPicPr>
          <p:cNvPr id="3" name="圖形 2">
            <a:extLst>
              <a:ext uri="{FF2B5EF4-FFF2-40B4-BE49-F238E27FC236}">
                <a16:creationId xmlns:a16="http://schemas.microsoft.com/office/drawing/2014/main" id="{9E9B74DA-A1F8-8BA3-7BAB-4D0C7565D61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16292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CE27E1B2-1199-52A1-C025-C875DDAF614B}"/>
              </a:ext>
            </a:extLst>
          </p:cNvPr>
          <p:cNvPicPr>
            <a:picLocks noChangeAspect="1"/>
          </p:cNvPicPr>
          <p:nvPr userDrawn="1"/>
        </p:nvPicPr>
        <p:blipFill>
          <a:blip r:embed="rId2"/>
          <a:stretch>
            <a:fillRect/>
          </a:stretch>
        </p:blipFill>
        <p:spPr>
          <a:xfrm>
            <a:off x="2467" y="0"/>
            <a:ext cx="12187066" cy="6858000"/>
          </a:xfrm>
          <a:prstGeom prst="rect">
            <a:avLst/>
          </a:prstGeom>
        </p:spPr>
      </p:pic>
    </p:spTree>
    <p:extLst>
      <p:ext uri="{BB962C8B-B14F-4D97-AF65-F5344CB8AC3E}">
        <p14:creationId xmlns:p14="http://schemas.microsoft.com/office/powerpoint/2010/main" val="2635857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DD1786F2-6C99-CE37-244C-A26750685EC1}"/>
              </a:ext>
            </a:extLst>
          </p:cNvPr>
          <p:cNvPicPr>
            <a:picLocks noChangeAspect="1"/>
          </p:cNvPicPr>
          <p:nvPr userDrawn="1"/>
        </p:nvPicPr>
        <p:blipFill>
          <a:blip r:embed="rId2"/>
          <a:stretch>
            <a:fillRect/>
          </a:stretch>
        </p:blipFill>
        <p:spPr>
          <a:xfrm>
            <a:off x="2467" y="0"/>
            <a:ext cx="12187066" cy="6858000"/>
          </a:xfrm>
          <a:prstGeom prst="rect">
            <a:avLst/>
          </a:prstGeom>
        </p:spPr>
      </p:pic>
    </p:spTree>
    <p:extLst>
      <p:ext uri="{BB962C8B-B14F-4D97-AF65-F5344CB8AC3E}">
        <p14:creationId xmlns:p14="http://schemas.microsoft.com/office/powerpoint/2010/main" val="2031831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5F367313-E253-E71E-A6AE-881752A83797}"/>
              </a:ext>
            </a:extLst>
          </p:cNvPr>
          <p:cNvSpPr>
            <a:spLocks noGrp="1"/>
          </p:cNvSpPr>
          <p:nvPr>
            <p:ph type="title"/>
          </p:nvPr>
        </p:nvSpPr>
        <p:spPr>
          <a:xfrm>
            <a:off x="838200" y="366185"/>
            <a:ext cx="10515600" cy="132503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364E4840-AE66-B721-FCB6-093E3C87972B}"/>
              </a:ext>
            </a:extLst>
          </p:cNvPr>
          <p:cNvSpPr>
            <a:spLocks noGrp="1"/>
          </p:cNvSpPr>
          <p:nvPr>
            <p:ph type="body" idx="1"/>
          </p:nvPr>
        </p:nvSpPr>
        <p:spPr>
          <a:xfrm>
            <a:off x="838200" y="1826684"/>
            <a:ext cx="10515600" cy="4349749"/>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Tree>
    <p:extLst>
      <p:ext uri="{BB962C8B-B14F-4D97-AF65-F5344CB8AC3E}">
        <p14:creationId xmlns:p14="http://schemas.microsoft.com/office/powerpoint/2010/main" val="240108206"/>
      </p:ext>
    </p:extLst>
  </p:cSld>
  <p:clrMap bg1="lt1" tx1="dk1" bg2="lt2" tx2="dk2" accent1="accent1" accent2="accent2" accent3="accent3" accent4="accent4" accent5="accent5" accent6="accent6" hlink="hlink" folHlink="folHlink"/>
  <p:sldLayoutIdLst>
    <p:sldLayoutId id="2147483689" r:id="rId1"/>
    <p:sldLayoutId id="2147483701" r:id="rId2"/>
    <p:sldLayoutId id="2147483700" r:id="rId3"/>
    <p:sldLayoutId id="2147483691" r:id="rId4"/>
    <p:sldLayoutId id="2147483693" r:id="rId5"/>
    <p:sldLayoutId id="2147483698" r:id="rId6"/>
    <p:sldLayoutId id="2147483699" r:id="rId7"/>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zh-TW"/>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B28E93-16DC-DEF9-3D37-8F2B702EDA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TW"/>
          </a:p>
        </p:txBody>
      </p:sp>
      <p:sp>
        <p:nvSpPr>
          <p:cNvPr id="3" name="Text Placeholder 2">
            <a:extLst>
              <a:ext uri="{FF2B5EF4-FFF2-40B4-BE49-F238E27FC236}">
                <a16:creationId xmlns:a16="http://schemas.microsoft.com/office/drawing/2014/main" id="{D9762810-48E6-5535-F4B1-E4D60477B6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W"/>
          </a:p>
        </p:txBody>
      </p:sp>
      <p:sp>
        <p:nvSpPr>
          <p:cNvPr id="4" name="Date Placeholder 3">
            <a:extLst>
              <a:ext uri="{FF2B5EF4-FFF2-40B4-BE49-F238E27FC236}">
                <a16:creationId xmlns:a16="http://schemas.microsoft.com/office/drawing/2014/main" id="{E7BFEB0F-60D6-6C43-7F7D-4AB440ABE3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0ED938-A676-6E45-8B97-078A1E1B3541}" type="datetimeFigureOut">
              <a:rPr lang="en-TW" smtClean="0"/>
              <a:t>06/20/2023</a:t>
            </a:fld>
            <a:endParaRPr lang="en-TW"/>
          </a:p>
        </p:txBody>
      </p:sp>
      <p:sp>
        <p:nvSpPr>
          <p:cNvPr id="5" name="Footer Placeholder 4">
            <a:extLst>
              <a:ext uri="{FF2B5EF4-FFF2-40B4-BE49-F238E27FC236}">
                <a16:creationId xmlns:a16="http://schemas.microsoft.com/office/drawing/2014/main" id="{551B0650-F22E-0D22-10F6-4B000EF8AE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TW"/>
          </a:p>
        </p:txBody>
      </p:sp>
      <p:sp>
        <p:nvSpPr>
          <p:cNvPr id="6" name="Slide Number Placeholder 5">
            <a:extLst>
              <a:ext uri="{FF2B5EF4-FFF2-40B4-BE49-F238E27FC236}">
                <a16:creationId xmlns:a16="http://schemas.microsoft.com/office/drawing/2014/main" id="{9121ABAC-E888-8C81-BF8B-9F38B9C4EC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FE356-471E-4041-9DCC-DA71F4D10B39}" type="slidenum">
              <a:rPr lang="en-TW" smtClean="0"/>
              <a:t>‹#›</a:t>
            </a:fld>
            <a:endParaRPr lang="en-TW"/>
          </a:p>
        </p:txBody>
      </p:sp>
    </p:spTree>
    <p:extLst>
      <p:ext uri="{BB962C8B-B14F-4D97-AF65-F5344CB8AC3E}">
        <p14:creationId xmlns:p14="http://schemas.microsoft.com/office/powerpoint/2010/main" val="545330498"/>
      </p:ext>
    </p:extLst>
  </p:cSld>
  <p:clrMap bg1="lt1" tx1="dk1" bg2="lt2" tx2="dk2" accent1="accent1" accent2="accent2" accent3="accent3" accent4="accent4" accent5="accent5" accent6="accent6" hlink="hlink" folHlink="folHlink"/>
  <p:sldLayoutIdLst>
    <p:sldLayoutId id="2147483665" r:id="rId1"/>
    <p:sldLayoutId id="2147483662" r:id="rId2"/>
    <p:sldLayoutId id="214748366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3" Type="http://schemas.microsoft.com/office/2018/10/relationships/comments" Target="../comments/modernComment_E09_B3204FAE.xml"/><Relationship Id="rId7" Type="http://schemas.openxmlformats.org/officeDocument/2006/relationships/image" Target="../media/image17.svg"/><Relationship Id="rId12" Type="http://schemas.openxmlformats.org/officeDocument/2006/relationships/image" Target="../media/image22.svg"/><Relationship Id="rId17" Type="http://schemas.openxmlformats.org/officeDocument/2006/relationships/image" Target="../media/image27.svg"/><Relationship Id="rId2" Type="http://schemas.openxmlformats.org/officeDocument/2006/relationships/notesSlide" Target="../notesSlides/notesSlide1.xml"/><Relationship Id="rId16" Type="http://schemas.openxmlformats.org/officeDocument/2006/relationships/image" Target="../media/image26.png"/><Relationship Id="rId1" Type="http://schemas.openxmlformats.org/officeDocument/2006/relationships/slideLayout" Target="../slideLayouts/slideLayout4.xml"/><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svg"/><Relationship Id="rId15" Type="http://schemas.openxmlformats.org/officeDocument/2006/relationships/image" Target="../media/image2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 Id="rId14" Type="http://schemas.openxmlformats.org/officeDocument/2006/relationships/image" Target="../media/image24.png"/></Relationships>
</file>

<file path=ppt/slides/_rels/slide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16.png"/><Relationship Id="rId7" Type="http://schemas.openxmlformats.org/officeDocument/2006/relationships/image" Target="../media/image28.sv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7.svg"/></Relationships>
</file>

<file path=ppt/slides/_rels/slide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1.png"/><Relationship Id="rId7"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29.png"/><Relationship Id="rId5" Type="http://schemas.openxmlformats.org/officeDocument/2006/relationships/image" Target="../media/image33.png"/><Relationship Id="rId10" Type="http://schemas.openxmlformats.org/officeDocument/2006/relationships/image" Target="../media/image37.svg"/><Relationship Id="rId4" Type="http://schemas.openxmlformats.org/officeDocument/2006/relationships/image" Target="../media/image32.png"/><Relationship Id="rId9" Type="http://schemas.openxmlformats.org/officeDocument/2006/relationships/image" Target="../media/image36.png"/></Relationships>
</file>

<file path=ppt/slides/_rels/slide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microsoft.com/office/2018/10/relationships/comments" Target="../comments/modernComment_15A_0.xml"/><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40.png"/><Relationship Id="rId4" Type="http://schemas.openxmlformats.org/officeDocument/2006/relationships/image" Target="../media/image39.png"/></Relationships>
</file>

<file path=ppt/slides/_rels/slide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45.png"/><Relationship Id="rId4" Type="http://schemas.openxmlformats.org/officeDocument/2006/relationships/image" Target="../media/image44.svg"/></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11.xml.rels><?xml version="1.0" encoding="UTF-8" standalone="yes"?>
<Relationships xmlns="http://schemas.openxmlformats.org/package/2006/relationships"><Relationship Id="rId3" Type="http://schemas.microsoft.com/office/2018/10/relationships/comments" Target="../comments/modernComment_E1B_21A48D4A.xm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48.sv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50.svg"/></Relationships>
</file>

<file path=ppt/slides/_rels/slide17.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54.sv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png"/><Relationship Id="rId4" Type="http://schemas.openxmlformats.org/officeDocument/2006/relationships/image" Target="../media/image52.png"/><Relationship Id="rId9" Type="http://schemas.openxmlformats.org/officeDocument/2006/relationships/image" Target="../media/image57.png"/></Relationships>
</file>

<file path=ppt/slides/_rels/slide18.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jpeg"/><Relationship Id="rId7" Type="http://schemas.openxmlformats.org/officeDocument/2006/relationships/image" Target="../media/image64.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 Id="rId9" Type="http://schemas.openxmlformats.org/officeDocument/2006/relationships/image" Target="../media/image66.svg"/></Relationships>
</file>

<file path=ppt/slides/_rels/slide19.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7.png"/><Relationship Id="rId7" Type="http://schemas.openxmlformats.org/officeDocument/2006/relationships/image" Target="../media/image71.sv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svg"/><Relationship Id="rId9" Type="http://schemas.openxmlformats.org/officeDocument/2006/relationships/image" Target="../media/image73.svg"/></Relationships>
</file>

<file path=ppt/slides/_rels/slide20.xml.rels><?xml version="1.0" encoding="UTF-8" standalone="yes"?>
<Relationships xmlns="http://schemas.openxmlformats.org/package/2006/relationships"><Relationship Id="rId8" Type="http://schemas.openxmlformats.org/officeDocument/2006/relationships/image" Target="../media/image79.tiff"/><Relationship Id="rId13" Type="http://schemas.openxmlformats.org/officeDocument/2006/relationships/image" Target="../media/image84.png"/><Relationship Id="rId18" Type="http://schemas.openxmlformats.org/officeDocument/2006/relationships/image" Target="../media/image89.svg"/><Relationship Id="rId3" Type="http://schemas.openxmlformats.org/officeDocument/2006/relationships/image" Target="../media/image74.jpeg"/><Relationship Id="rId7" Type="http://schemas.openxmlformats.org/officeDocument/2006/relationships/image" Target="../media/image78.tiff"/><Relationship Id="rId12" Type="http://schemas.openxmlformats.org/officeDocument/2006/relationships/image" Target="../media/image83.png"/><Relationship Id="rId17" Type="http://schemas.openxmlformats.org/officeDocument/2006/relationships/image" Target="../media/image88.png"/><Relationship Id="rId2" Type="http://schemas.openxmlformats.org/officeDocument/2006/relationships/notesSlide" Target="../notesSlides/notesSlide19.xml"/><Relationship Id="rId16" Type="http://schemas.openxmlformats.org/officeDocument/2006/relationships/image" Target="../media/image87.png"/><Relationship Id="rId20" Type="http://schemas.microsoft.com/office/2007/relationships/hdphoto" Target="../media/hdphoto1.wdp"/><Relationship Id="rId1" Type="http://schemas.openxmlformats.org/officeDocument/2006/relationships/slideLayout" Target="../slideLayouts/slideLayout4.xml"/><Relationship Id="rId6" Type="http://schemas.openxmlformats.org/officeDocument/2006/relationships/image" Target="../media/image77.jpeg"/><Relationship Id="rId11" Type="http://schemas.openxmlformats.org/officeDocument/2006/relationships/image" Target="../media/image82.tiff"/><Relationship Id="rId5" Type="http://schemas.openxmlformats.org/officeDocument/2006/relationships/image" Target="../media/image76.jpeg"/><Relationship Id="rId15" Type="http://schemas.openxmlformats.org/officeDocument/2006/relationships/image" Target="../media/image86.png"/><Relationship Id="rId10" Type="http://schemas.openxmlformats.org/officeDocument/2006/relationships/image" Target="../media/image81.tiff"/><Relationship Id="rId19" Type="http://schemas.openxmlformats.org/officeDocument/2006/relationships/image" Target="../media/image30.png"/><Relationship Id="rId4" Type="http://schemas.openxmlformats.org/officeDocument/2006/relationships/image" Target="../media/image75.jpeg"/><Relationship Id="rId9" Type="http://schemas.openxmlformats.org/officeDocument/2006/relationships/image" Target="../media/image80.tiff"/><Relationship Id="rId14" Type="http://schemas.openxmlformats.org/officeDocument/2006/relationships/image" Target="../media/image85.jpeg"/></Relationships>
</file>

<file path=ppt/slides/_rels/slide21.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90.png"/><Relationship Id="rId7" Type="http://schemas.openxmlformats.org/officeDocument/2006/relationships/image" Target="../media/image94.sv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image" Target="../media/image93.png"/><Relationship Id="rId5" Type="http://schemas.openxmlformats.org/officeDocument/2006/relationships/image" Target="../media/image92.svg"/><Relationship Id="rId4" Type="http://schemas.openxmlformats.org/officeDocument/2006/relationships/image" Target="../media/image91.png"/></Relationships>
</file>

<file path=ppt/slides/_rels/slide2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97.png"/></Relationships>
</file>

<file path=ppt/slides/_rels/slide23.xml.rels><?xml version="1.0" encoding="UTF-8" standalone="yes"?>
<Relationships xmlns="http://schemas.openxmlformats.org/package/2006/relationships"><Relationship Id="rId8" Type="http://schemas.openxmlformats.org/officeDocument/2006/relationships/image" Target="../media/image103.svg"/><Relationship Id="rId13" Type="http://schemas.openxmlformats.org/officeDocument/2006/relationships/image" Target="../media/image108.png"/><Relationship Id="rId3" Type="http://schemas.openxmlformats.org/officeDocument/2006/relationships/image" Target="../media/image98.png"/><Relationship Id="rId7" Type="http://schemas.openxmlformats.org/officeDocument/2006/relationships/image" Target="../media/image102.png"/><Relationship Id="rId12" Type="http://schemas.openxmlformats.org/officeDocument/2006/relationships/image" Target="../media/image107.sv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101.svg"/><Relationship Id="rId11" Type="http://schemas.openxmlformats.org/officeDocument/2006/relationships/image" Target="../media/image106.png"/><Relationship Id="rId5" Type="http://schemas.openxmlformats.org/officeDocument/2006/relationships/image" Target="../media/image100.png"/><Relationship Id="rId15" Type="http://schemas.openxmlformats.org/officeDocument/2006/relationships/image" Target="../media/image52.png"/><Relationship Id="rId10" Type="http://schemas.openxmlformats.org/officeDocument/2006/relationships/image" Target="../media/image105.svg"/><Relationship Id="rId4" Type="http://schemas.openxmlformats.org/officeDocument/2006/relationships/image" Target="../media/image99.svg"/><Relationship Id="rId9" Type="http://schemas.openxmlformats.org/officeDocument/2006/relationships/image" Target="../media/image104.png"/><Relationship Id="rId14" Type="http://schemas.openxmlformats.org/officeDocument/2006/relationships/image" Target="../media/image51.png"/></Relationships>
</file>

<file path=ppt/slides/_rels/slide2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25.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114.png"/></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15.png"/><Relationship Id="rId7" Type="http://schemas.openxmlformats.org/officeDocument/2006/relationships/image" Target="../media/image119.png"/><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image" Target="../media/image118.png"/><Relationship Id="rId5" Type="http://schemas.openxmlformats.org/officeDocument/2006/relationships/image" Target="../media/image117.png"/><Relationship Id="rId10" Type="http://schemas.openxmlformats.org/officeDocument/2006/relationships/image" Target="../media/image122.png"/><Relationship Id="rId4" Type="http://schemas.openxmlformats.org/officeDocument/2006/relationships/image" Target="../media/image116.png"/><Relationship Id="rId9" Type="http://schemas.openxmlformats.org/officeDocument/2006/relationships/image" Target="../media/image121.png"/></Relationships>
</file>

<file path=ppt/slides/_rels/slide2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image" Target="../media/image126.png"/><Relationship Id="rId5" Type="http://schemas.openxmlformats.org/officeDocument/2006/relationships/image" Target="../media/image125.png"/><Relationship Id="rId4" Type="http://schemas.openxmlformats.org/officeDocument/2006/relationships/image" Target="../media/image124.png"/></Relationships>
</file>

<file path=ppt/slides/_rels/slide29.xml.rels><?xml version="1.0" encoding="UTF-8" standalone="yes"?>
<Relationships xmlns="http://schemas.openxmlformats.org/package/2006/relationships"><Relationship Id="rId8" Type="http://schemas.openxmlformats.org/officeDocument/2006/relationships/image" Target="../media/image132.png"/><Relationship Id="rId13" Type="http://schemas.openxmlformats.org/officeDocument/2006/relationships/image" Target="../media/image137.png"/><Relationship Id="rId3" Type="http://schemas.openxmlformats.org/officeDocument/2006/relationships/image" Target="../media/image127.jpeg"/><Relationship Id="rId7" Type="http://schemas.openxmlformats.org/officeDocument/2006/relationships/image" Target="../media/image131.png"/><Relationship Id="rId12" Type="http://schemas.openxmlformats.org/officeDocument/2006/relationships/image" Target="../media/image136.png"/><Relationship Id="rId2" Type="http://schemas.openxmlformats.org/officeDocument/2006/relationships/notesSlide" Target="../notesSlides/notesSlide28.xml"/><Relationship Id="rId16" Type="http://schemas.openxmlformats.org/officeDocument/2006/relationships/hyperlink" Target="https://www.qnap.com/en/compatibility-qvr-pro" TargetMode="External"/><Relationship Id="rId1" Type="http://schemas.openxmlformats.org/officeDocument/2006/relationships/slideLayout" Target="../slideLayouts/slideLayout4.xml"/><Relationship Id="rId6" Type="http://schemas.openxmlformats.org/officeDocument/2006/relationships/image" Target="../media/image130.png"/><Relationship Id="rId11" Type="http://schemas.openxmlformats.org/officeDocument/2006/relationships/image" Target="../media/image135.png"/><Relationship Id="rId5" Type="http://schemas.openxmlformats.org/officeDocument/2006/relationships/image" Target="../media/image129.png"/><Relationship Id="rId15" Type="http://schemas.openxmlformats.org/officeDocument/2006/relationships/image" Target="../media/image139.png"/><Relationship Id="rId10" Type="http://schemas.openxmlformats.org/officeDocument/2006/relationships/image" Target="../media/image134.png"/><Relationship Id="rId4" Type="http://schemas.openxmlformats.org/officeDocument/2006/relationships/image" Target="../media/image128.png"/><Relationship Id="rId9" Type="http://schemas.openxmlformats.org/officeDocument/2006/relationships/image" Target="../media/image133.png"/><Relationship Id="rId14" Type="http://schemas.openxmlformats.org/officeDocument/2006/relationships/image" Target="../media/image138.png"/></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148.png"/><Relationship Id="rId3" Type="http://schemas.openxmlformats.org/officeDocument/2006/relationships/image" Target="../media/image140.png"/><Relationship Id="rId7" Type="http://schemas.openxmlformats.org/officeDocument/2006/relationships/image" Target="../media/image144.png"/><Relationship Id="rId12" Type="http://schemas.openxmlformats.org/officeDocument/2006/relationships/image" Target="../media/image147.png"/><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image" Target="../media/image143.png"/><Relationship Id="rId11" Type="http://schemas.openxmlformats.org/officeDocument/2006/relationships/image" Target="../media/image146.png"/><Relationship Id="rId5" Type="http://schemas.openxmlformats.org/officeDocument/2006/relationships/image" Target="../media/image142.png"/><Relationship Id="rId10" Type="http://schemas.openxmlformats.org/officeDocument/2006/relationships/image" Target="../media/image145.png"/><Relationship Id="rId4" Type="http://schemas.openxmlformats.org/officeDocument/2006/relationships/image" Target="../media/image141.png"/><Relationship Id="rId9" Type="http://schemas.microsoft.com/office/2007/relationships/hdphoto" Target="../media/hdphoto1.wdp"/><Relationship Id="rId14" Type="http://schemas.openxmlformats.org/officeDocument/2006/relationships/image" Target="../media/image149.png"/></Relationships>
</file>

<file path=ppt/slides/_rels/slide32.xml.rels><?xml version="1.0" encoding="UTF-8" standalone="yes"?>
<Relationships xmlns="http://schemas.openxmlformats.org/package/2006/relationships"><Relationship Id="rId3" Type="http://schemas.openxmlformats.org/officeDocument/2006/relationships/image" Target="../media/image150.png"/><Relationship Id="rId7" Type="http://schemas.openxmlformats.org/officeDocument/2006/relationships/image" Target="../media/image154.png"/><Relationship Id="rId2" Type="http://schemas.openxmlformats.org/officeDocument/2006/relationships/notesSlide" Target="../notesSlides/notesSlide31.xml"/><Relationship Id="rId1" Type="http://schemas.openxmlformats.org/officeDocument/2006/relationships/slideLayout" Target="../slideLayouts/slideLayout4.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s>
</file>

<file path=ppt/slides/_rels/slide33.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156.svg"/></Relationships>
</file>

<file path=ppt/slides/_rels/slide34.xml.rels><?xml version="1.0" encoding="UTF-8" standalone="yes"?>
<Relationships xmlns="http://schemas.openxmlformats.org/package/2006/relationships"><Relationship Id="rId8" Type="http://schemas.openxmlformats.org/officeDocument/2006/relationships/image" Target="../media/image162.png"/><Relationship Id="rId13" Type="http://schemas.openxmlformats.org/officeDocument/2006/relationships/image" Target="../media/image167.png"/><Relationship Id="rId18" Type="http://schemas.openxmlformats.org/officeDocument/2006/relationships/image" Target="../media/image172.png"/><Relationship Id="rId3" Type="http://schemas.openxmlformats.org/officeDocument/2006/relationships/image" Target="../media/image157.png"/><Relationship Id="rId21" Type="http://schemas.openxmlformats.org/officeDocument/2006/relationships/image" Target="../media/image41.png"/><Relationship Id="rId7" Type="http://schemas.openxmlformats.org/officeDocument/2006/relationships/image" Target="../media/image161.svg"/><Relationship Id="rId12" Type="http://schemas.openxmlformats.org/officeDocument/2006/relationships/image" Target="../media/image166.png"/><Relationship Id="rId17" Type="http://schemas.openxmlformats.org/officeDocument/2006/relationships/image" Target="../media/image171.svg"/><Relationship Id="rId25" Type="http://schemas.openxmlformats.org/officeDocument/2006/relationships/image" Target="../media/image156.svg"/><Relationship Id="rId2" Type="http://schemas.openxmlformats.org/officeDocument/2006/relationships/notesSlide" Target="../notesSlides/notesSlide33.xml"/><Relationship Id="rId16" Type="http://schemas.openxmlformats.org/officeDocument/2006/relationships/image" Target="../media/image170.png"/><Relationship Id="rId20" Type="http://schemas.openxmlformats.org/officeDocument/2006/relationships/image" Target="../media/image174.png"/><Relationship Id="rId1" Type="http://schemas.openxmlformats.org/officeDocument/2006/relationships/slideLayout" Target="../slideLayouts/slideLayout4.xml"/><Relationship Id="rId6" Type="http://schemas.openxmlformats.org/officeDocument/2006/relationships/image" Target="../media/image160.png"/><Relationship Id="rId11" Type="http://schemas.openxmlformats.org/officeDocument/2006/relationships/image" Target="../media/image165.svg"/><Relationship Id="rId24" Type="http://schemas.openxmlformats.org/officeDocument/2006/relationships/image" Target="../media/image155.png"/><Relationship Id="rId5" Type="http://schemas.openxmlformats.org/officeDocument/2006/relationships/image" Target="../media/image159.png"/><Relationship Id="rId15" Type="http://schemas.openxmlformats.org/officeDocument/2006/relationships/image" Target="../media/image169.svg"/><Relationship Id="rId23" Type="http://schemas.openxmlformats.org/officeDocument/2006/relationships/image" Target="../media/image59.png"/><Relationship Id="rId10" Type="http://schemas.openxmlformats.org/officeDocument/2006/relationships/image" Target="../media/image164.png"/><Relationship Id="rId19" Type="http://schemas.openxmlformats.org/officeDocument/2006/relationships/image" Target="../media/image173.png"/><Relationship Id="rId4" Type="http://schemas.openxmlformats.org/officeDocument/2006/relationships/image" Target="../media/image158.svg"/><Relationship Id="rId9" Type="http://schemas.openxmlformats.org/officeDocument/2006/relationships/image" Target="../media/image163.svg"/><Relationship Id="rId14" Type="http://schemas.openxmlformats.org/officeDocument/2006/relationships/image" Target="../media/image168.png"/><Relationship Id="rId22" Type="http://schemas.openxmlformats.org/officeDocument/2006/relationships/image" Target="../media/image175.png"/></Relationships>
</file>

<file path=ppt/slides/_rels/slide35.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34.xml"/><Relationship Id="rId1" Type="http://schemas.openxmlformats.org/officeDocument/2006/relationships/slideLayout" Target="../slideLayouts/slideLayout6.xml"/><Relationship Id="rId4" Type="http://schemas.openxmlformats.org/officeDocument/2006/relationships/image" Target="../media/image17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hidden="1">
            <a:extLst>
              <a:ext uri="{FF2B5EF4-FFF2-40B4-BE49-F238E27FC236}">
                <a16:creationId xmlns:a16="http://schemas.microsoft.com/office/drawing/2014/main" id="{6130762F-8DBA-4EB6-AF74-058516F23530}"/>
              </a:ext>
            </a:extLst>
          </p:cNvPr>
          <p:cNvSpPr txBox="1"/>
          <p:nvPr/>
        </p:nvSpPr>
        <p:spPr>
          <a:xfrm>
            <a:off x="7884162" y="4889801"/>
            <a:ext cx="2853829" cy="913199"/>
          </a:xfrm>
          <a:prstGeom prst="rect">
            <a:avLst/>
          </a:prstGeom>
          <a:noFill/>
        </p:spPr>
        <p:txBody>
          <a:bodyPr wrap="square" rtlCol="0">
            <a:spAutoFit/>
          </a:bodyPr>
          <a:lstStyle/>
          <a:p>
            <a:r>
              <a:rPr lang="zh-TW" altLang="en-US" sz="2667">
                <a:solidFill>
                  <a:srgbClr val="FF0000"/>
                </a:solidFill>
                <a:latin typeface="Segoe UI" panose="020B0502040204020203" pitchFamily="34" charset="0"/>
              </a:rPr>
              <a:t>機箱深度小於</a:t>
            </a:r>
            <a:r>
              <a:rPr lang="en-US" altLang="zh-TW" sz="2667">
                <a:solidFill>
                  <a:srgbClr val="FF0000"/>
                </a:solidFill>
                <a:latin typeface="Segoe UI" panose="020B0502040204020203" pitchFamily="34" charset="0"/>
              </a:rPr>
              <a:t>30cm/12" </a:t>
            </a:r>
            <a:endParaRPr lang="zh-TW" altLang="en-US" sz="2667">
              <a:solidFill>
                <a:srgbClr val="FF0000"/>
              </a:solidFill>
            </a:endParaRPr>
          </a:p>
        </p:txBody>
      </p:sp>
    </p:spTree>
    <p:extLst>
      <p:ext uri="{BB962C8B-B14F-4D97-AF65-F5344CB8AC3E}">
        <p14:creationId xmlns:p14="http://schemas.microsoft.com/office/powerpoint/2010/main" val="1793084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5"/>
          <p:cNvSpPr txBox="1">
            <a:spLocks noGrp="1"/>
          </p:cNvSpPr>
          <p:nvPr>
            <p:ph type="title"/>
          </p:nvPr>
        </p:nvSpPr>
        <p:spPr>
          <a:xfrm>
            <a:off x="973238" y="33263"/>
            <a:ext cx="11218762" cy="1259243"/>
          </a:xfrm>
        </p:spPr>
        <p:txBody>
          <a:bodyPr>
            <a:normAutofit/>
          </a:bodyPr>
          <a:lstStyle/>
          <a:p>
            <a:r>
              <a:rPr lang="en-US" altLang="zh-TW">
                <a:sym typeface="Arial" panose="020B0604020202020204" pitchFamily="34" charset="0"/>
              </a:rPr>
              <a:t>25GbE-ready TS-855eU(-RP)</a:t>
            </a:r>
            <a:r>
              <a:rPr lang="zh-TW" altLang="en-US">
                <a:sym typeface="Arial" panose="020B0604020202020204" pitchFamily="34" charset="0"/>
              </a:rPr>
              <a:t> 短機身架構</a:t>
            </a:r>
            <a:r>
              <a:rPr lang="en-US" altLang="zh-TW">
                <a:sym typeface="Arial" panose="020B0604020202020204" pitchFamily="34" charset="0"/>
              </a:rPr>
              <a:t>Intel</a:t>
            </a:r>
            <a:r>
              <a:rPr lang="en" baseline="30000">
                <a:sym typeface="Arial" panose="020B0604020202020204" pitchFamily="34" charset="0"/>
              </a:rPr>
              <a:t>®</a:t>
            </a:r>
            <a:r>
              <a:rPr lang="en-US" altLang="zh-TW">
                <a:sym typeface="Arial" panose="020B0604020202020204" pitchFamily="34" charset="0"/>
              </a:rPr>
              <a:t> 8</a:t>
            </a:r>
            <a:r>
              <a:rPr lang="zh-TW" altLang="en-US">
                <a:sym typeface="Arial" panose="020B0604020202020204" pitchFamily="34" charset="0"/>
              </a:rPr>
              <a:t> 核心 </a:t>
            </a:r>
            <a:r>
              <a:rPr lang="en-US" altLang="zh-TW">
                <a:sym typeface="Arial" panose="020B0604020202020204" pitchFamily="34" charset="0"/>
              </a:rPr>
              <a:t>CPU</a:t>
            </a:r>
            <a:r>
              <a:rPr lang="zh-TW" altLang="en-US">
                <a:sym typeface="Arial" panose="020B0604020202020204" pitchFamily="34" charset="0"/>
              </a:rPr>
              <a:t>，強勁效能及擴充性兼具</a:t>
            </a:r>
          </a:p>
        </p:txBody>
      </p:sp>
      <p:sp>
        <p:nvSpPr>
          <p:cNvPr id="2" name="Google Shape;298;p34" hidden="1">
            <a:extLst>
              <a:ext uri="{FF2B5EF4-FFF2-40B4-BE49-F238E27FC236}">
                <a16:creationId xmlns:a16="http://schemas.microsoft.com/office/drawing/2014/main" id="{6F5A7FCE-BBFC-4561-97BA-2A559963D6AF}"/>
              </a:ext>
            </a:extLst>
          </p:cNvPr>
          <p:cNvSpPr txBox="1">
            <a:spLocks/>
          </p:cNvSpPr>
          <p:nvPr/>
        </p:nvSpPr>
        <p:spPr>
          <a:xfrm>
            <a:off x="5878135" y="7375924"/>
            <a:ext cx="8026727" cy="355117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12吋短機箱可支援市面上大部分的機櫃</a:t>
            </a:r>
          </a:p>
          <a:p>
            <a:pPr marL="239989" indent="-239989" defTabSz="914377">
              <a:lnSpc>
                <a:spcPct val="130000"/>
              </a:lnSpc>
              <a:spcBef>
                <a:spcPts val="800"/>
              </a:spcBef>
              <a:buClr>
                <a:srgbClr val="F4D088"/>
              </a:buClr>
              <a:buSzPct val="100000"/>
              <a:buFont typeface="Arial"/>
              <a:buChar char="•"/>
              <a:defRPr/>
            </a:pPr>
            <a:r>
              <a:rPr lang="zh-TW"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內建2埠M.2(PCIe Gen 3 x1)，可提供SSD快取，加速隨機存取的速度</a:t>
            </a:r>
            <a:endPar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endParaRPr>
          </a:p>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PCIe Gen 3 x 8插槽，提供各式應用的高速擴充卡</a:t>
            </a:r>
          </a:p>
          <a:p>
            <a:pPr marL="239989" indent="-239989" defTabSz="914377">
              <a:lnSpc>
                <a:spcPct val="130000"/>
              </a:lnSpc>
              <a:spcBef>
                <a:spcPts val="800"/>
              </a:spcBef>
              <a:buClr>
                <a:srgbClr val="F4D088"/>
              </a:buClr>
              <a:buSzPct val="100000"/>
              <a:buFont typeface="Arial"/>
              <a:buChar char="•"/>
              <a:defRPr/>
            </a:pPr>
            <a:r>
              <a:rPr lang="zh-CN"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雙系統靈活切換配置QTS and </a:t>
            </a:r>
            <a:r>
              <a:rPr lang="en-US" sz="2667" kern="1200" err="1">
                <a:solidFill>
                  <a:srgbClr val="70AD47"/>
                </a:solidFill>
                <a:latin typeface="Arial" panose="020B0604020202020204" pitchFamily="34" charset="0"/>
                <a:ea typeface="微軟正黑體" panose="020B0604030504040204" pitchFamily="34" charset="-120"/>
                <a:sym typeface="Arial" panose="020B0604020202020204" pitchFamily="34" charset="0"/>
              </a:rPr>
              <a:t>QuTS</a:t>
            </a: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hero</a:t>
            </a:r>
          </a:p>
          <a:p>
            <a:pPr marL="0" indent="0" defTabSz="914377">
              <a:buClr>
                <a:prstClr val="black"/>
              </a:buClr>
              <a:buNone/>
              <a:defRPr/>
            </a:pP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a:t>
            </a:r>
            <a:endParaRPr lang="en-US" sz="1600" kern="1200">
              <a:solidFill>
                <a:srgbClr val="70AD47"/>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6" name="Google Shape;298;p34">
            <a:extLst>
              <a:ext uri="{FF2B5EF4-FFF2-40B4-BE49-F238E27FC236}">
                <a16:creationId xmlns:a16="http://schemas.microsoft.com/office/drawing/2014/main" id="{DD44DE7B-49BF-44FA-8F51-501E3F3ED381}"/>
              </a:ext>
            </a:extLst>
          </p:cNvPr>
          <p:cNvSpPr txBox="1">
            <a:spLocks/>
          </p:cNvSpPr>
          <p:nvPr/>
        </p:nvSpPr>
        <p:spPr>
          <a:xfrm>
            <a:off x="7259114" y="1800697"/>
            <a:ext cx="3771741" cy="77660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RPr/>
            </a:defPPr>
            <a:lvl1pPr marL="0" indent="0">
              <a:buClr>
                <a:schemeClr val="dk1"/>
              </a:buClr>
              <a:buSzPts val="935"/>
              <a:buFont typeface="Lato"/>
              <a:buNone/>
              <a:defRPr sz="1800" b="1">
                <a:solidFill>
                  <a:srgbClr val="744922"/>
                </a:solidFill>
                <a:ea typeface="微軟正黑體"/>
                <a:cs typeface="+mn-ea"/>
              </a:defRPr>
            </a:lvl1pPr>
            <a:lvl2pPr marL="914400" indent="-317500">
              <a:lnSpc>
                <a:spcPct val="115000"/>
              </a:lnSpc>
              <a:buClr>
                <a:schemeClr val="dk2"/>
              </a:buClr>
              <a:buSzPts val="1400"/>
              <a:buFont typeface="Lato"/>
              <a:buAutoNum type="alphaLcPeriod"/>
              <a:defRPr>
                <a:solidFill>
                  <a:schemeClr val="dk2"/>
                </a:solidFill>
                <a:latin typeface="Lato"/>
                <a:ea typeface="Lato"/>
                <a:cs typeface="Lato"/>
              </a:defRPr>
            </a:lvl2pPr>
            <a:lvl3pPr marL="1371600" indent="-317500">
              <a:lnSpc>
                <a:spcPct val="115000"/>
              </a:lnSpc>
              <a:buClr>
                <a:schemeClr val="dk2"/>
              </a:buClr>
              <a:buSzPts val="1400"/>
              <a:buFont typeface="Lato"/>
              <a:buAutoNum type="romanLcPeriod"/>
              <a:defRPr>
                <a:solidFill>
                  <a:schemeClr val="dk2"/>
                </a:solidFill>
                <a:latin typeface="Lato"/>
                <a:ea typeface="Lato"/>
                <a:cs typeface="Lato"/>
              </a:defRPr>
            </a:lvl3pPr>
            <a:lvl4pPr marL="1828800" indent="-317500">
              <a:lnSpc>
                <a:spcPct val="115000"/>
              </a:lnSpc>
              <a:buClr>
                <a:schemeClr val="dk2"/>
              </a:buClr>
              <a:buSzPts val="1400"/>
              <a:buFont typeface="Lato"/>
              <a:buAutoNum type="arabicPeriod"/>
              <a:defRPr>
                <a:solidFill>
                  <a:schemeClr val="dk2"/>
                </a:solidFill>
                <a:latin typeface="Lato"/>
                <a:ea typeface="Lato"/>
                <a:cs typeface="Lato"/>
              </a:defRPr>
            </a:lvl4pPr>
            <a:lvl5pPr marL="2286000" indent="-317500">
              <a:lnSpc>
                <a:spcPct val="115000"/>
              </a:lnSpc>
              <a:buClr>
                <a:schemeClr val="dk2"/>
              </a:buClr>
              <a:buSzPts val="1400"/>
              <a:buFont typeface="Lato"/>
              <a:buAutoNum type="alphaLcPeriod"/>
              <a:defRPr>
                <a:solidFill>
                  <a:schemeClr val="dk2"/>
                </a:solidFill>
                <a:latin typeface="Lato"/>
                <a:ea typeface="Lato"/>
                <a:cs typeface="Lato"/>
              </a:defRPr>
            </a:lvl5pPr>
            <a:lvl6pPr marL="2743200" indent="-317500">
              <a:lnSpc>
                <a:spcPct val="115000"/>
              </a:lnSpc>
              <a:buClr>
                <a:schemeClr val="dk2"/>
              </a:buClr>
              <a:buSzPts val="1400"/>
              <a:buFont typeface="Lato"/>
              <a:buAutoNum type="romanLcPeriod"/>
              <a:defRPr>
                <a:solidFill>
                  <a:schemeClr val="dk2"/>
                </a:solidFill>
                <a:latin typeface="Lato"/>
                <a:ea typeface="Lato"/>
                <a:cs typeface="Lato"/>
              </a:defRPr>
            </a:lvl6pPr>
            <a:lvl7pPr marL="3200400" indent="-317500">
              <a:lnSpc>
                <a:spcPct val="115000"/>
              </a:lnSpc>
              <a:buClr>
                <a:schemeClr val="dk2"/>
              </a:buClr>
              <a:buSzPts val="1400"/>
              <a:buFont typeface="Lato"/>
              <a:buAutoNum type="arabicPeriod"/>
              <a:defRPr>
                <a:solidFill>
                  <a:schemeClr val="dk2"/>
                </a:solidFill>
                <a:latin typeface="Lato"/>
                <a:ea typeface="Lato"/>
                <a:cs typeface="Lato"/>
              </a:defRPr>
            </a:lvl7pPr>
            <a:lvl8pPr marL="3657600" indent="-317500">
              <a:lnSpc>
                <a:spcPct val="115000"/>
              </a:lnSpc>
              <a:buClr>
                <a:schemeClr val="dk2"/>
              </a:buClr>
              <a:buSzPts val="1400"/>
              <a:buFont typeface="Lato"/>
              <a:buAutoNum type="alphaLcPeriod"/>
              <a:defRPr>
                <a:solidFill>
                  <a:schemeClr val="dk2"/>
                </a:solidFill>
                <a:latin typeface="Lato"/>
                <a:ea typeface="Lato"/>
                <a:cs typeface="Lato"/>
              </a:defRPr>
            </a:lvl8pPr>
            <a:lvl9pPr marL="4114800" indent="-317500">
              <a:lnSpc>
                <a:spcPct val="115000"/>
              </a:lnSpc>
              <a:buClr>
                <a:schemeClr val="dk2"/>
              </a:buClr>
              <a:buSzPts val="1400"/>
              <a:buFont typeface="Lato"/>
              <a:buAutoNum type="romanLcPeriod"/>
              <a:defRPr>
                <a:solidFill>
                  <a:schemeClr val="dk2"/>
                </a:solidFill>
                <a:latin typeface="Lato"/>
                <a:ea typeface="Lato"/>
                <a:cs typeface="Lato"/>
              </a:defRPr>
            </a:lvl9pPr>
          </a:lstStyle>
          <a:p>
            <a:pPr defTabSz="914377">
              <a:buClr>
                <a:prstClr val="black"/>
              </a:buClr>
              <a:defRPr/>
            </a:pPr>
            <a:r>
              <a:rPr lang="zh-TW" altLang="en-US" sz="2400" kern="1200">
                <a:solidFill>
                  <a:srgbClr val="E9C27B"/>
                </a:solidFill>
                <a:latin typeface="Arial" panose="020B0604020202020204" pitchFamily="34" charset="0"/>
                <a:ea typeface="微軟正黑體" panose="020B0604030504040204" pitchFamily="34" charset="-120"/>
                <a:sym typeface="Arial" panose="020B0604020202020204" pitchFamily="34" charset="0"/>
              </a:rPr>
              <a:t>雙 2.5 </a:t>
            </a:r>
            <a:r>
              <a:rPr lang="en-US" altLang="zh-TW" sz="2400" kern="1200">
                <a:solidFill>
                  <a:srgbClr val="E9C27B"/>
                </a:solidFill>
                <a:latin typeface="Arial" panose="020B0604020202020204" pitchFamily="34" charset="0"/>
                <a:ea typeface="微軟正黑體" panose="020B0604030504040204" pitchFamily="34" charset="-120"/>
                <a:sym typeface="Arial" panose="020B0604020202020204" pitchFamily="34" charset="0"/>
              </a:rPr>
              <a:t>GbE </a:t>
            </a:r>
            <a:r>
              <a:rPr lang="zh-TW" altLang="en-US" sz="2400" kern="1200">
                <a:solidFill>
                  <a:srgbClr val="E9C27B"/>
                </a:solidFill>
                <a:latin typeface="Arial" panose="020B0604020202020204" pitchFamily="34" charset="0"/>
                <a:ea typeface="微軟正黑體" panose="020B0604030504040204" pitchFamily="34" charset="-120"/>
                <a:sym typeface="Arial" panose="020B0604020202020204" pitchFamily="34" charset="0"/>
              </a:rPr>
              <a:t>高速網路埠</a:t>
            </a:r>
            <a:endParaRPr lang="en-US" altLang="zh-TW" sz="2400" kern="1200">
              <a:solidFill>
                <a:srgbClr val="E9C27B"/>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9" name="Google Shape;298;p34">
            <a:extLst>
              <a:ext uri="{FF2B5EF4-FFF2-40B4-BE49-F238E27FC236}">
                <a16:creationId xmlns:a16="http://schemas.microsoft.com/office/drawing/2014/main" id="{1D9DD7AF-6493-4FD8-8305-3BEA86FE5CA7}"/>
              </a:ext>
            </a:extLst>
          </p:cNvPr>
          <p:cNvSpPr txBox="1">
            <a:spLocks/>
          </p:cNvSpPr>
          <p:nvPr/>
        </p:nvSpPr>
        <p:spPr>
          <a:xfrm>
            <a:off x="7259113" y="2252886"/>
            <a:ext cx="3771741" cy="9600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lnSpc>
                <a:spcPct val="120000"/>
              </a:lnSpc>
              <a:buClr>
                <a:srgbClr val="F4D088"/>
              </a:buClr>
              <a:buSzPct val="100000"/>
              <a:buNone/>
              <a:defRPr/>
            </a:pPr>
            <a:r>
              <a:rPr lang="en-US" altLang="zh-TW" sz="1600" kern="1200" err="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充足的</a:t>
            </a:r>
            <a:r>
              <a:rPr lang="en-US" altLang="zh-TW" sz="1600" kern="12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2.5 GbE (</a:t>
            </a:r>
            <a:r>
              <a:rPr lang="zh-TW" altLang="en-US" sz="1600" kern="12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相容</a:t>
            </a:r>
            <a:r>
              <a:rPr lang="en-US" altLang="zh-TW" sz="1600" kern="12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1GbE) </a:t>
            </a:r>
            <a:r>
              <a:rPr lang="zh-TW" altLang="en-US" sz="1600" kern="12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網路頻寬，提供流暢的資料傳輸體驗</a:t>
            </a:r>
            <a:endParaRPr lang="en-US" sz="1600" kern="12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6" name="Google Shape;298;p34">
            <a:extLst>
              <a:ext uri="{FF2B5EF4-FFF2-40B4-BE49-F238E27FC236}">
                <a16:creationId xmlns:a16="http://schemas.microsoft.com/office/drawing/2014/main" id="{43857BD8-485F-4275-B262-BC4BD0693F20}"/>
              </a:ext>
            </a:extLst>
          </p:cNvPr>
          <p:cNvSpPr txBox="1">
            <a:spLocks/>
          </p:cNvSpPr>
          <p:nvPr/>
        </p:nvSpPr>
        <p:spPr>
          <a:xfrm>
            <a:off x="1847767" y="4988119"/>
            <a:ext cx="3456763" cy="56729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buClr>
                <a:prstClr val="black"/>
              </a:buClr>
              <a:buSzPts val="935"/>
              <a:buNone/>
              <a:defRPr/>
            </a:pPr>
            <a:r>
              <a:rPr lang="zh-TW" altLang="en-US" sz="2400" b="1">
                <a:solidFill>
                  <a:srgbClr val="E9C27B"/>
                </a:solidFill>
                <a:latin typeface="Arial"/>
                <a:ea typeface="微軟正黑體"/>
                <a:cs typeface="+mn-ea"/>
                <a:sym typeface="Arial" panose="020B0604020202020204" pitchFamily="34" charset="0"/>
              </a:rPr>
              <a:t>最高達 </a:t>
            </a:r>
            <a:r>
              <a:rPr lang="en-US" altLang="zh-TW" sz="2400" b="1">
                <a:solidFill>
                  <a:srgbClr val="E9C27B"/>
                </a:solidFill>
                <a:latin typeface="Arial"/>
                <a:ea typeface="微軟正黑體"/>
                <a:cs typeface="+mn-ea"/>
                <a:sym typeface="Arial" panose="020B0604020202020204" pitchFamily="34" charset="0"/>
              </a:rPr>
              <a:t>64</a:t>
            </a:r>
            <a:r>
              <a:rPr lang="en-US" altLang="zh-TW" sz="2400" b="1" kern="1200">
                <a:solidFill>
                  <a:srgbClr val="E9C27B"/>
                </a:solidFill>
                <a:latin typeface="Arial"/>
                <a:ea typeface="微軟正黑體"/>
                <a:cs typeface="+mn-ea"/>
                <a:sym typeface="Arial" panose="020B0604020202020204" pitchFamily="34" charset="0"/>
              </a:rPr>
              <a:t> GB </a:t>
            </a:r>
            <a:r>
              <a:rPr lang="en-US" altLang="zh-TW" sz="2400" b="1" kern="1200" err="1">
                <a:solidFill>
                  <a:srgbClr val="E9C27B"/>
                </a:solidFill>
                <a:latin typeface="Arial"/>
                <a:ea typeface="微軟正黑體"/>
                <a:cs typeface="+mn-ea"/>
                <a:sym typeface="Arial" panose="020B0604020202020204" pitchFamily="34" charset="0"/>
              </a:rPr>
              <a:t>記憶體</a:t>
            </a:r>
            <a:endParaRPr lang="en-US" altLang="zh-TW" sz="2400" b="1" kern="1200">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7" name="Google Shape;298;p34">
            <a:extLst>
              <a:ext uri="{FF2B5EF4-FFF2-40B4-BE49-F238E27FC236}">
                <a16:creationId xmlns:a16="http://schemas.microsoft.com/office/drawing/2014/main" id="{03A4A8CB-2963-4912-B924-CF7F1C6DB5DD}"/>
              </a:ext>
            </a:extLst>
          </p:cNvPr>
          <p:cNvSpPr txBox="1">
            <a:spLocks/>
          </p:cNvSpPr>
          <p:nvPr/>
        </p:nvSpPr>
        <p:spPr>
          <a:xfrm>
            <a:off x="1849126" y="5260906"/>
            <a:ext cx="4060527" cy="760388"/>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lnSpc>
                <a:spcPct val="130000"/>
              </a:lnSpc>
              <a:spcBef>
                <a:spcPts val="800"/>
              </a:spcBef>
              <a:buClr>
                <a:srgbClr val="F4D088"/>
              </a:buClr>
              <a:buSzPct val="100000"/>
              <a:buNone/>
              <a:defRPr/>
            </a:pPr>
            <a:r>
              <a:rPr lang="en-US" altLang="zh-TW" sz="1600" err="1">
                <a:solidFill>
                  <a:schemeClr val="bg1"/>
                </a:solidFill>
                <a:latin typeface="Arial"/>
                <a:ea typeface="微軟正黑體"/>
                <a:cs typeface="+mn-ea"/>
                <a:sym typeface="Arial" panose="020B0604020202020204" pitchFamily="34" charset="0"/>
              </a:rPr>
              <a:t>預裝</a:t>
            </a:r>
            <a:r>
              <a:rPr lang="en-US" altLang="zh-TW" sz="1600">
                <a:solidFill>
                  <a:schemeClr val="bg1"/>
                </a:solidFill>
                <a:latin typeface="Arial"/>
                <a:ea typeface="微軟正黑體"/>
                <a:cs typeface="+mn-ea"/>
                <a:sym typeface="Arial" panose="020B0604020202020204" pitchFamily="34" charset="0"/>
              </a:rPr>
              <a:t> 8 GB Non-ECC 記憶體，2</a:t>
            </a:r>
            <a:r>
              <a:rPr lang="en-US" altLang="zh-TW" sz="1600" kern="1200">
                <a:solidFill>
                  <a:schemeClr val="bg1"/>
                </a:solidFill>
                <a:latin typeface="Arial"/>
                <a:ea typeface="微軟正黑體"/>
                <a:cs typeface="+mn-ea"/>
                <a:sym typeface="Arial" panose="020B0604020202020204" pitchFamily="34" charset="0"/>
              </a:rPr>
              <a:t> x DDR4 SODIMM </a:t>
            </a:r>
            <a:r>
              <a:rPr lang="zh-TW" altLang="en-US" sz="1600" kern="1200">
                <a:solidFill>
                  <a:schemeClr val="bg1"/>
                </a:solidFill>
                <a:latin typeface="Arial"/>
                <a:ea typeface="微軟正黑體"/>
                <a:cs typeface="+mn-ea"/>
                <a:sym typeface="Arial" panose="020B0604020202020204" pitchFamily="34" charset="0"/>
              </a:rPr>
              <a:t>插槽可依需求擴充，亦可支援高可靠</a:t>
            </a:r>
            <a:r>
              <a:rPr lang="en-US" altLang="zh-TW" sz="1600">
                <a:solidFill>
                  <a:schemeClr val="bg1"/>
                </a:solidFill>
                <a:latin typeface="Arial"/>
                <a:ea typeface="微軟正黑體"/>
                <a:cs typeface="+mn-ea"/>
                <a:sym typeface="Arial" panose="020B0604020202020204" pitchFamily="34" charset="0"/>
              </a:rPr>
              <a:t> ECC</a:t>
            </a:r>
            <a:r>
              <a:rPr lang="zh-TW" altLang="en-US" sz="1600">
                <a:solidFill>
                  <a:schemeClr val="bg1"/>
                </a:solidFill>
                <a:latin typeface="Arial"/>
                <a:ea typeface="微軟正黑體"/>
                <a:cs typeface="+mn-ea"/>
                <a:sym typeface="Arial" panose="020B0604020202020204" pitchFamily="34" charset="0"/>
              </a:rPr>
              <a:t> 記憶體</a:t>
            </a:r>
            <a:endParaRPr lang="en-US" altLang="zh-TW" sz="1600" kern="1200">
              <a:solidFill>
                <a:schemeClr val="bg1"/>
              </a:solidFill>
              <a:latin typeface="Arial"/>
              <a:ea typeface="微軟正黑體"/>
              <a:cs typeface="+mn-ea"/>
              <a:sym typeface="Arial" panose="020B0604020202020204" pitchFamily="34" charset="0"/>
            </a:endParaRPr>
          </a:p>
        </p:txBody>
      </p:sp>
      <p:sp>
        <p:nvSpPr>
          <p:cNvPr id="33" name="Google Shape;298;p34">
            <a:extLst>
              <a:ext uri="{FF2B5EF4-FFF2-40B4-BE49-F238E27FC236}">
                <a16:creationId xmlns:a16="http://schemas.microsoft.com/office/drawing/2014/main" id="{775A6776-F207-47F5-8F9C-6806C16819F3}"/>
              </a:ext>
            </a:extLst>
          </p:cNvPr>
          <p:cNvSpPr txBox="1">
            <a:spLocks/>
          </p:cNvSpPr>
          <p:nvPr/>
        </p:nvSpPr>
        <p:spPr>
          <a:xfrm>
            <a:off x="7267706" y="3599813"/>
            <a:ext cx="4050047" cy="1130552"/>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lnSpc>
                <a:spcPct val="130000"/>
              </a:lnSpc>
              <a:spcBef>
                <a:spcPts val="800"/>
              </a:spcBef>
              <a:buClr>
                <a:srgbClr val="F4D088"/>
              </a:buClr>
              <a:buSzPct val="100000"/>
              <a:buNone/>
              <a:defRPr/>
            </a:pPr>
            <a:r>
              <a:rPr lang="zh-TW" altLang="en-US" sz="1600">
                <a:solidFill>
                  <a:schemeClr val="bg1"/>
                </a:solidFill>
                <a:latin typeface="Arial"/>
                <a:ea typeface="微軟正黑體"/>
                <a:cs typeface="+mn-ea"/>
                <a:sym typeface="Arial" panose="020B0604020202020204" pitchFamily="34" charset="0"/>
              </a:rPr>
              <a:t>豐富的</a:t>
            </a:r>
            <a:r>
              <a:rPr lang="en-US" altLang="zh-TW" sz="1600">
                <a:solidFill>
                  <a:schemeClr val="bg1"/>
                </a:solidFill>
                <a:latin typeface="Arial"/>
                <a:ea typeface="微軟正黑體"/>
                <a:cs typeface="+mn-ea"/>
                <a:sym typeface="Arial" panose="020B0604020202020204" pitchFamily="34" charset="0"/>
              </a:rPr>
              <a:t> PCIe </a:t>
            </a:r>
            <a:r>
              <a:rPr lang="zh-TW" altLang="en-US" sz="1600">
                <a:solidFill>
                  <a:schemeClr val="bg1"/>
                </a:solidFill>
                <a:latin typeface="Arial"/>
                <a:ea typeface="微軟正黑體"/>
                <a:cs typeface="+mn-ea"/>
                <a:sym typeface="Arial" panose="020B0604020202020204" pitchFamily="34" charset="0"/>
              </a:rPr>
              <a:t>擴充槽．提供多樣化的擴充，包含 </a:t>
            </a:r>
            <a:r>
              <a:rPr lang="en-US" altLang="zh-TW" sz="1600">
                <a:solidFill>
                  <a:schemeClr val="bg1"/>
                </a:solidFill>
                <a:latin typeface="Arial"/>
                <a:ea typeface="微軟正黑體"/>
                <a:cs typeface="+mn-ea"/>
                <a:sym typeface="Arial" panose="020B0604020202020204" pitchFamily="34" charset="0"/>
              </a:rPr>
              <a:t>10G/25GbE </a:t>
            </a:r>
            <a:r>
              <a:rPr lang="zh-TW" altLang="en-US" sz="1600">
                <a:solidFill>
                  <a:schemeClr val="bg1"/>
                </a:solidFill>
                <a:latin typeface="Arial"/>
                <a:ea typeface="微軟正黑體"/>
                <a:cs typeface="+mn-ea"/>
                <a:sym typeface="Arial" panose="020B0604020202020204" pitchFamily="34" charset="0"/>
              </a:rPr>
              <a:t>網路卡、</a:t>
            </a:r>
            <a:r>
              <a:rPr lang="en-US" altLang="zh-TW" sz="1600">
                <a:solidFill>
                  <a:schemeClr val="bg1"/>
                </a:solidFill>
                <a:latin typeface="Arial"/>
                <a:ea typeface="微軟正黑體"/>
                <a:cs typeface="+mn-ea"/>
                <a:sym typeface="Arial" panose="020B0604020202020204" pitchFamily="34" charset="0"/>
              </a:rPr>
              <a:t>QM2 M.2 SSD</a:t>
            </a:r>
            <a:r>
              <a:rPr lang="zh-TW" altLang="en-US" sz="1600">
                <a:solidFill>
                  <a:schemeClr val="bg1"/>
                </a:solidFill>
                <a:latin typeface="Arial"/>
                <a:ea typeface="微軟正黑體"/>
                <a:cs typeface="+mn-ea"/>
                <a:sym typeface="Arial" panose="020B0604020202020204" pitchFamily="34" charset="0"/>
              </a:rPr>
              <a:t>、</a:t>
            </a:r>
            <a:r>
              <a:rPr lang="en-US" altLang="zh-TW" sz="1600" err="1">
                <a:solidFill>
                  <a:schemeClr val="bg1"/>
                </a:solidFill>
                <a:latin typeface="Arial"/>
                <a:ea typeface="微軟正黑體"/>
                <a:cs typeface="+mn-ea"/>
                <a:sym typeface="Arial" panose="020B0604020202020204" pitchFamily="34" charset="0"/>
              </a:rPr>
              <a:t>Fibre</a:t>
            </a:r>
            <a:r>
              <a:rPr lang="en-US" altLang="zh-TW" sz="1600">
                <a:solidFill>
                  <a:schemeClr val="bg1"/>
                </a:solidFill>
                <a:latin typeface="Arial"/>
                <a:ea typeface="微軟正黑體"/>
                <a:cs typeface="+mn-ea"/>
                <a:sym typeface="Arial" panose="020B0604020202020204" pitchFamily="34" charset="0"/>
              </a:rPr>
              <a:t> channel (FC)</a:t>
            </a:r>
            <a:r>
              <a:rPr lang="zh-TW" altLang="en-US" sz="1600">
                <a:solidFill>
                  <a:schemeClr val="bg1"/>
                </a:solidFill>
                <a:latin typeface="Arial"/>
                <a:ea typeface="微軟正黑體"/>
                <a:cs typeface="+mn-ea"/>
                <a:sym typeface="Arial" panose="020B0604020202020204" pitchFamily="34" charset="0"/>
              </a:rPr>
              <a:t> 等擴充卡</a:t>
            </a:r>
            <a:endParaRPr lang="en-US" sz="1600">
              <a:solidFill>
                <a:schemeClr val="bg1"/>
              </a:solidFill>
              <a:latin typeface="Arial"/>
              <a:ea typeface="微軟正黑體"/>
              <a:cs typeface="+mn-ea"/>
              <a:sym typeface="Arial" panose="020B0604020202020204" pitchFamily="34" charset="0"/>
            </a:endParaRPr>
          </a:p>
        </p:txBody>
      </p:sp>
      <p:sp>
        <p:nvSpPr>
          <p:cNvPr id="38" name="Google Shape;298;p34">
            <a:extLst>
              <a:ext uri="{FF2B5EF4-FFF2-40B4-BE49-F238E27FC236}">
                <a16:creationId xmlns:a16="http://schemas.microsoft.com/office/drawing/2014/main" id="{FD0F6B58-3D35-434A-BCEB-A4BEE0A70F0C}"/>
              </a:ext>
            </a:extLst>
          </p:cNvPr>
          <p:cNvSpPr txBox="1">
            <a:spLocks/>
          </p:cNvSpPr>
          <p:nvPr/>
        </p:nvSpPr>
        <p:spPr>
          <a:xfrm>
            <a:off x="7259113" y="3327498"/>
            <a:ext cx="4030636" cy="647947"/>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lnSpc>
                <a:spcPct val="130000"/>
              </a:lnSpc>
              <a:buClr>
                <a:srgbClr val="F4D088"/>
              </a:buClr>
              <a:buSzPct val="100000"/>
              <a:buNone/>
              <a:defRPr/>
            </a:pPr>
            <a:r>
              <a:rPr lang="en-US" altLang="zh-TW" sz="2400" b="1" kern="1200">
                <a:solidFill>
                  <a:srgbClr val="E9C27B"/>
                </a:solidFill>
                <a:latin typeface="Arial"/>
                <a:ea typeface="微軟正黑體"/>
                <a:cs typeface="+mn-ea"/>
                <a:sym typeface="Arial" panose="020B0604020202020204" pitchFamily="34" charset="0"/>
              </a:rPr>
              <a:t>2 </a:t>
            </a:r>
            <a:r>
              <a:rPr lang="zh-TW" altLang="en-US" sz="2400" b="1" kern="1200">
                <a:solidFill>
                  <a:srgbClr val="E9C27B"/>
                </a:solidFill>
                <a:latin typeface="Arial"/>
                <a:ea typeface="微軟正黑體"/>
                <a:cs typeface="+mn-ea"/>
                <a:sym typeface="Arial" panose="020B0604020202020204" pitchFamily="34" charset="0"/>
              </a:rPr>
              <a:t>個 </a:t>
            </a:r>
            <a:r>
              <a:rPr lang="en-US" altLang="zh-TW" sz="2400" b="1" kern="1200">
                <a:solidFill>
                  <a:srgbClr val="E9C27B"/>
                </a:solidFill>
                <a:latin typeface="Arial"/>
                <a:ea typeface="微軟正黑體"/>
                <a:cs typeface="+mn-ea"/>
                <a:sym typeface="Arial" panose="020B0604020202020204" pitchFamily="34" charset="0"/>
              </a:rPr>
              <a:t>PCIe Gen3 x4</a:t>
            </a:r>
            <a:r>
              <a:rPr lang="en-US" altLang="zh-TW" sz="2400" b="1">
                <a:solidFill>
                  <a:srgbClr val="E9C27B"/>
                </a:solidFill>
                <a:latin typeface="Arial"/>
                <a:ea typeface="微軟正黑體"/>
                <a:cs typeface="+mn-ea"/>
                <a:sym typeface="Arial" panose="020B0604020202020204" pitchFamily="34" charset="0"/>
              </a:rPr>
              <a:t> </a:t>
            </a:r>
            <a:r>
              <a:rPr lang="en-US" altLang="zh-TW" sz="2400" b="1" err="1">
                <a:solidFill>
                  <a:srgbClr val="E9C27B"/>
                </a:solidFill>
                <a:latin typeface="Arial"/>
                <a:ea typeface="微軟正黑體"/>
                <a:cs typeface="+mn-ea"/>
                <a:sym typeface="Arial" panose="020B0604020202020204" pitchFamily="34" charset="0"/>
              </a:rPr>
              <a:t>擴充槽</a:t>
            </a:r>
            <a:endParaRPr lang="en-US" altLang="zh-TW" sz="2400" b="1" kern="1200">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 name="Google Shape;298;p34">
            <a:extLst>
              <a:ext uri="{FF2B5EF4-FFF2-40B4-BE49-F238E27FC236}">
                <a16:creationId xmlns:a16="http://schemas.microsoft.com/office/drawing/2014/main" id="{976CF60D-F0DE-3CCC-CEE5-C4167FC360E2}"/>
              </a:ext>
            </a:extLst>
          </p:cNvPr>
          <p:cNvSpPr txBox="1">
            <a:spLocks/>
          </p:cNvSpPr>
          <p:nvPr/>
        </p:nvSpPr>
        <p:spPr>
          <a:xfrm>
            <a:off x="1847767" y="3327498"/>
            <a:ext cx="3751403" cy="587616"/>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buClr>
                <a:prstClr val="black"/>
              </a:buClr>
              <a:buSzPts val="935"/>
              <a:buNone/>
              <a:defRPr/>
            </a:pPr>
            <a:r>
              <a:rPr lang="zh-TW" altLang="en-US" sz="2400" b="1" kern="1200">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rPr>
              <a:t>雙 M.2 PCIe SSD 擴充埠</a:t>
            </a:r>
          </a:p>
        </p:txBody>
      </p:sp>
      <p:sp>
        <p:nvSpPr>
          <p:cNvPr id="6" name="文字方塊 5">
            <a:extLst>
              <a:ext uri="{FF2B5EF4-FFF2-40B4-BE49-F238E27FC236}">
                <a16:creationId xmlns:a16="http://schemas.microsoft.com/office/drawing/2014/main" id="{EE3D7673-34F1-44E9-A938-E65DE6E40925}"/>
              </a:ext>
            </a:extLst>
          </p:cNvPr>
          <p:cNvSpPr txBox="1"/>
          <p:nvPr/>
        </p:nvSpPr>
        <p:spPr>
          <a:xfrm>
            <a:off x="1871722" y="1883171"/>
            <a:ext cx="42265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en-US" altLang="zh-TW" sz="2400" b="1" kern="1200">
                <a:solidFill>
                  <a:srgbClr val="E9C27B"/>
                </a:solidFill>
                <a:ea typeface="微軟正黑體"/>
                <a:sym typeface="Arial" panose="020B0604020202020204" pitchFamily="34" charset="0"/>
              </a:rPr>
              <a:t>Intel</a:t>
            </a:r>
            <a:r>
              <a:rPr lang="en" sz="2400" baseline="30000">
                <a:solidFill>
                  <a:srgbClr val="E9C27B"/>
                </a:solidFill>
                <a:ea typeface="微軟正黑體"/>
                <a:sym typeface="Arial" panose="020B0604020202020204" pitchFamily="34" charset="0"/>
              </a:rPr>
              <a:t>®</a:t>
            </a:r>
            <a:r>
              <a:rPr lang="en-US" altLang="zh-TW" sz="2400" b="1">
                <a:solidFill>
                  <a:srgbClr val="E9C27B"/>
                </a:solidFill>
                <a:ea typeface="微軟正黑體"/>
                <a:sym typeface="Arial" panose="020B0604020202020204" pitchFamily="34" charset="0"/>
              </a:rPr>
              <a:t> 八</a:t>
            </a:r>
            <a:r>
              <a:rPr lang="zh-TW" altLang="en-US" sz="2400" b="1" kern="1200">
                <a:solidFill>
                  <a:srgbClr val="E9C27B"/>
                </a:solidFill>
                <a:ea typeface="微軟正黑體"/>
                <a:sym typeface="Arial" panose="020B0604020202020204" pitchFamily="34" charset="0"/>
              </a:rPr>
              <a:t>核心</a:t>
            </a:r>
            <a:r>
              <a:rPr lang="en-US" altLang="zh-TW" sz="2400" b="1" kern="1200">
                <a:solidFill>
                  <a:srgbClr val="E9C27B"/>
                </a:solidFill>
                <a:ea typeface="微軟正黑體"/>
                <a:sym typeface="Arial" panose="020B0604020202020204" pitchFamily="34" charset="0"/>
              </a:rPr>
              <a:t> 2.8GHz </a:t>
            </a:r>
            <a:r>
              <a:rPr lang="zh-TW" altLang="en-US" sz="2400" b="1" kern="1200">
                <a:solidFill>
                  <a:srgbClr val="E9C27B"/>
                </a:solidFill>
                <a:ea typeface="微軟正黑體"/>
                <a:sym typeface="Arial" panose="020B0604020202020204" pitchFamily="34" charset="0"/>
              </a:rPr>
              <a:t>處理器</a:t>
            </a:r>
          </a:p>
        </p:txBody>
      </p:sp>
      <p:sp>
        <p:nvSpPr>
          <p:cNvPr id="7" name="Google Shape;298;p34">
            <a:extLst>
              <a:ext uri="{FF2B5EF4-FFF2-40B4-BE49-F238E27FC236}">
                <a16:creationId xmlns:a16="http://schemas.microsoft.com/office/drawing/2014/main" id="{0D04C127-C863-4815-00A7-17D36E57916A}"/>
              </a:ext>
            </a:extLst>
          </p:cNvPr>
          <p:cNvSpPr txBox="1">
            <a:spLocks/>
          </p:cNvSpPr>
          <p:nvPr/>
        </p:nvSpPr>
        <p:spPr>
          <a:xfrm>
            <a:off x="1715076" y="2250966"/>
            <a:ext cx="4268231" cy="74980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a:buClr>
                <a:prstClr val="black"/>
              </a:buClr>
              <a:buNone/>
              <a:defRPr/>
            </a:pPr>
            <a:r>
              <a:rPr lang="zh-TW" altLang="en-US" sz="1600">
                <a:solidFill>
                  <a:schemeClr val="bg1"/>
                </a:solidFill>
                <a:latin typeface="Arial"/>
                <a:ea typeface="微軟正黑體"/>
                <a:cs typeface="Arial"/>
                <a:sym typeface="Arial" panose="020B0604020202020204" pitchFamily="34" charset="0"/>
              </a:rPr>
              <a:t>次世代</a:t>
            </a:r>
            <a:r>
              <a:rPr lang="en-US" altLang="zh-TW" sz="1600">
                <a:solidFill>
                  <a:schemeClr val="bg1"/>
                </a:solidFill>
                <a:latin typeface="Arial"/>
                <a:ea typeface="微軟正黑體"/>
                <a:cs typeface="Arial"/>
                <a:sym typeface="Arial" panose="020B0604020202020204" pitchFamily="34" charset="0"/>
              </a:rPr>
              <a:t> </a:t>
            </a:r>
            <a:r>
              <a:rPr lang="en-US" altLang="zh-TW" sz="1600" kern="1200">
                <a:solidFill>
                  <a:schemeClr val="bg1"/>
                </a:solidFill>
                <a:latin typeface="Arial"/>
                <a:ea typeface="微軟正黑體"/>
                <a:cs typeface="Arial"/>
                <a:sym typeface="Arial" panose="020B0604020202020204" pitchFamily="34" charset="0"/>
              </a:rPr>
              <a:t>Intel Atom</a:t>
            </a:r>
            <a:r>
              <a:rPr lang="en" sz="1600" baseline="30000">
                <a:solidFill>
                  <a:schemeClr val="bg1"/>
                </a:solidFill>
                <a:latin typeface="Arial"/>
                <a:ea typeface="微軟正黑體"/>
                <a:cs typeface="Arial"/>
                <a:sym typeface="Arial" panose="020B0604020202020204" pitchFamily="34" charset="0"/>
              </a:rPr>
              <a:t>®</a:t>
            </a:r>
            <a:r>
              <a:rPr lang="en-US" altLang="zh-TW" sz="1600">
                <a:solidFill>
                  <a:schemeClr val="bg1"/>
                </a:solidFill>
                <a:latin typeface="Arial"/>
                <a:ea typeface="微軟正黑體"/>
                <a:cs typeface="Arial"/>
                <a:sym typeface="Arial" panose="020B0604020202020204" pitchFamily="34" charset="0"/>
              </a:rPr>
              <a:t> </a:t>
            </a:r>
            <a:r>
              <a:rPr lang="en-US" altLang="zh-TW" sz="1600" kern="1200">
                <a:solidFill>
                  <a:schemeClr val="bg1"/>
                </a:solidFill>
                <a:latin typeface="Arial"/>
                <a:ea typeface="微軟正黑體"/>
                <a:cs typeface="Arial"/>
                <a:sym typeface="Arial" panose="020B0604020202020204" pitchFamily="34" charset="0"/>
              </a:rPr>
              <a:t>C5125</a:t>
            </a:r>
            <a:r>
              <a:rPr lang="zh-TW" altLang="en-US" sz="1600" kern="1200">
                <a:solidFill>
                  <a:schemeClr val="bg1"/>
                </a:solidFill>
                <a:latin typeface="Arial"/>
                <a:ea typeface="微軟正黑體"/>
                <a:cs typeface="Arial"/>
                <a:sym typeface="Arial" panose="020B0604020202020204" pitchFamily="34" charset="0"/>
              </a:rPr>
              <a:t> </a:t>
            </a:r>
            <a:r>
              <a:rPr lang="en-US" altLang="zh-TW" sz="1600" kern="1200">
                <a:solidFill>
                  <a:schemeClr val="bg1"/>
                </a:solidFill>
                <a:latin typeface="Arial"/>
                <a:ea typeface="微軟正黑體"/>
                <a:cs typeface="Arial"/>
                <a:sym typeface="Arial" panose="020B0604020202020204" pitchFamily="34" charset="0"/>
              </a:rPr>
              <a:t>2.8GHz </a:t>
            </a:r>
          </a:p>
          <a:p>
            <a:pPr>
              <a:buClr>
                <a:prstClr val="black"/>
              </a:buClr>
              <a:buNone/>
              <a:defRPr/>
            </a:pPr>
            <a:r>
              <a:rPr lang="zh-TW" altLang="en-US" sz="1600" kern="1200">
                <a:solidFill>
                  <a:schemeClr val="bg1"/>
                </a:solidFill>
                <a:latin typeface="Arial"/>
                <a:ea typeface="微軟正黑體"/>
                <a:cs typeface="Arial"/>
                <a:sym typeface="Arial" panose="020B0604020202020204" pitchFamily="34" charset="0"/>
              </a:rPr>
              <a:t>八核心處理器</a:t>
            </a:r>
            <a:r>
              <a:rPr lang="zh-TW" altLang="en-US" sz="1600">
                <a:solidFill>
                  <a:schemeClr val="bg1"/>
                </a:solidFill>
                <a:latin typeface="Arial"/>
                <a:ea typeface="微軟正黑體"/>
                <a:cs typeface="Arial"/>
                <a:sym typeface="Arial" panose="020B0604020202020204" pitchFamily="34" charset="0"/>
              </a:rPr>
              <a:t>提供 </a:t>
            </a:r>
            <a:r>
              <a:rPr lang="en-US" altLang="zh-TW" sz="1600">
                <a:solidFill>
                  <a:schemeClr val="bg1"/>
                </a:solidFill>
                <a:latin typeface="Arial"/>
                <a:ea typeface="微軟正黑體"/>
                <a:cs typeface="Arial"/>
                <a:sym typeface="Arial" panose="020B0604020202020204" pitchFamily="34" charset="0"/>
              </a:rPr>
              <a:t>NAS</a:t>
            </a:r>
            <a:r>
              <a:rPr lang="zh-TW" altLang="en-US" sz="1600">
                <a:solidFill>
                  <a:schemeClr val="bg1"/>
                </a:solidFill>
                <a:latin typeface="Arial"/>
                <a:ea typeface="微軟正黑體"/>
                <a:cs typeface="Arial"/>
                <a:sym typeface="Arial" panose="020B0604020202020204" pitchFamily="34" charset="0"/>
              </a:rPr>
              <a:t> 強勁的效能</a:t>
            </a:r>
            <a:endParaRPr lang="zh-TW" altLang="en-US" sz="1600" kern="1200">
              <a:solidFill>
                <a:schemeClr val="bg1"/>
              </a:solidFill>
              <a:latin typeface="Arial"/>
              <a:ea typeface="微軟正黑體"/>
              <a:cs typeface="Arial"/>
            </a:endParaRPr>
          </a:p>
        </p:txBody>
      </p:sp>
      <p:sp>
        <p:nvSpPr>
          <p:cNvPr id="13" name="矩形: 圓角 12">
            <a:extLst>
              <a:ext uri="{FF2B5EF4-FFF2-40B4-BE49-F238E27FC236}">
                <a16:creationId xmlns:a16="http://schemas.microsoft.com/office/drawing/2014/main" id="{71A50253-DA5A-DCB2-3D62-E7E7F9DFBFB9}"/>
              </a:ext>
            </a:extLst>
          </p:cNvPr>
          <p:cNvSpPr/>
          <p:nvPr/>
        </p:nvSpPr>
        <p:spPr>
          <a:xfrm>
            <a:off x="701339" y="1893173"/>
            <a:ext cx="1021969" cy="1021969"/>
          </a:xfrm>
          <a:prstGeom prst="roundRect">
            <a:avLst/>
          </a:prstGeom>
          <a:solidFill>
            <a:srgbClr val="2B93EB"/>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0" name="矩形: 圓角 39">
            <a:extLst>
              <a:ext uri="{FF2B5EF4-FFF2-40B4-BE49-F238E27FC236}">
                <a16:creationId xmlns:a16="http://schemas.microsoft.com/office/drawing/2014/main" id="{8A645EFF-AB0C-AC66-CA5C-4F4444687C78}"/>
              </a:ext>
            </a:extLst>
          </p:cNvPr>
          <p:cNvSpPr/>
          <p:nvPr/>
        </p:nvSpPr>
        <p:spPr>
          <a:xfrm>
            <a:off x="701339" y="3430332"/>
            <a:ext cx="1021969" cy="1021969"/>
          </a:xfrm>
          <a:prstGeom prst="roundRect">
            <a:avLst/>
          </a:prstGeom>
          <a:solidFill>
            <a:srgbClr val="2B93EB"/>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1" name="矩形: 圓角 40">
            <a:extLst>
              <a:ext uri="{FF2B5EF4-FFF2-40B4-BE49-F238E27FC236}">
                <a16:creationId xmlns:a16="http://schemas.microsoft.com/office/drawing/2014/main" id="{F95A79FC-37DB-305F-F549-B5A28099EB52}"/>
              </a:ext>
            </a:extLst>
          </p:cNvPr>
          <p:cNvSpPr/>
          <p:nvPr/>
        </p:nvSpPr>
        <p:spPr>
          <a:xfrm>
            <a:off x="701339" y="5107327"/>
            <a:ext cx="1021969" cy="1021969"/>
          </a:xfrm>
          <a:prstGeom prst="roundRect">
            <a:avLst/>
          </a:prstGeom>
          <a:solidFill>
            <a:srgbClr val="2B93EB"/>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2" name="矩形: 圓角 41">
            <a:extLst>
              <a:ext uri="{FF2B5EF4-FFF2-40B4-BE49-F238E27FC236}">
                <a16:creationId xmlns:a16="http://schemas.microsoft.com/office/drawing/2014/main" id="{983873A7-7AF4-513B-14A8-B15F9092BC8C}"/>
              </a:ext>
            </a:extLst>
          </p:cNvPr>
          <p:cNvSpPr/>
          <p:nvPr/>
        </p:nvSpPr>
        <p:spPr>
          <a:xfrm>
            <a:off x="6158851" y="1893173"/>
            <a:ext cx="1021969" cy="1021969"/>
          </a:xfrm>
          <a:prstGeom prst="roundRect">
            <a:avLst/>
          </a:prstGeom>
          <a:solidFill>
            <a:srgbClr val="2B93EB"/>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4" name="矩形: 圓角 43">
            <a:extLst>
              <a:ext uri="{FF2B5EF4-FFF2-40B4-BE49-F238E27FC236}">
                <a16:creationId xmlns:a16="http://schemas.microsoft.com/office/drawing/2014/main" id="{242A5FE8-2D6D-E474-DC42-42E8512E5060}"/>
              </a:ext>
            </a:extLst>
          </p:cNvPr>
          <p:cNvSpPr/>
          <p:nvPr/>
        </p:nvSpPr>
        <p:spPr>
          <a:xfrm>
            <a:off x="6159993" y="3446083"/>
            <a:ext cx="1021969" cy="1021969"/>
          </a:xfrm>
          <a:prstGeom prst="roundRect">
            <a:avLst/>
          </a:prstGeom>
          <a:solidFill>
            <a:srgbClr val="2B93EB"/>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2" name="圖形 21">
            <a:extLst>
              <a:ext uri="{FF2B5EF4-FFF2-40B4-BE49-F238E27FC236}">
                <a16:creationId xmlns:a16="http://schemas.microsoft.com/office/drawing/2014/main" id="{047DD7EE-0743-0039-6151-29A38778A217}"/>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6250734" y="2083412"/>
            <a:ext cx="838200" cy="609600"/>
          </a:xfrm>
          <a:prstGeom prst="rect">
            <a:avLst/>
          </a:prstGeom>
        </p:spPr>
      </p:pic>
      <p:pic>
        <p:nvPicPr>
          <p:cNvPr id="25" name="圖形 24" hidden="1">
            <a:extLst>
              <a:ext uri="{FF2B5EF4-FFF2-40B4-BE49-F238E27FC236}">
                <a16:creationId xmlns:a16="http://schemas.microsoft.com/office/drawing/2014/main" id="{088DFC0D-F5BD-CF02-91C0-61481FA71675}"/>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914743" y="5359845"/>
            <a:ext cx="676275" cy="733425"/>
          </a:xfrm>
          <a:prstGeom prst="rect">
            <a:avLst/>
          </a:prstGeom>
        </p:spPr>
      </p:pic>
      <p:pic>
        <p:nvPicPr>
          <p:cNvPr id="29" name="圖形 28">
            <a:extLst>
              <a:ext uri="{FF2B5EF4-FFF2-40B4-BE49-F238E27FC236}">
                <a16:creationId xmlns:a16="http://schemas.microsoft.com/office/drawing/2014/main" id="{7919ABCC-C637-CFD1-018B-724F7D56713E}"/>
              </a:ext>
            </a:extLst>
          </p:cNvPr>
          <p:cNvPicPr>
            <a:picLocks noChangeAspect="1"/>
          </p:cNvPicPr>
          <p:nvPr/>
        </p:nvPicPr>
        <p:blipFill rotWithShape="1">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rcRect t="59879"/>
          <a:stretch/>
        </p:blipFill>
        <p:spPr>
          <a:xfrm>
            <a:off x="861446" y="3983958"/>
            <a:ext cx="701751" cy="186679"/>
          </a:xfrm>
          <a:prstGeom prst="rect">
            <a:avLst/>
          </a:prstGeom>
        </p:spPr>
      </p:pic>
      <p:sp>
        <p:nvSpPr>
          <p:cNvPr id="8" name="Google Shape;298;p34">
            <a:extLst>
              <a:ext uri="{FF2B5EF4-FFF2-40B4-BE49-F238E27FC236}">
                <a16:creationId xmlns:a16="http://schemas.microsoft.com/office/drawing/2014/main" id="{08CA9EFF-D5E3-35D2-435B-7EE26050F598}"/>
              </a:ext>
            </a:extLst>
          </p:cNvPr>
          <p:cNvSpPr txBox="1">
            <a:spLocks/>
          </p:cNvSpPr>
          <p:nvPr/>
        </p:nvSpPr>
        <p:spPr>
          <a:xfrm>
            <a:off x="1878077" y="3607940"/>
            <a:ext cx="4050047" cy="113995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defTabSz="914377">
              <a:lnSpc>
                <a:spcPct val="130000"/>
              </a:lnSpc>
              <a:spcBef>
                <a:spcPts val="800"/>
              </a:spcBef>
              <a:buClr>
                <a:prstClr val="black"/>
              </a:buClr>
              <a:buNone/>
              <a:defRPr/>
            </a:pPr>
            <a:r>
              <a:rPr lang="zh-TW" altLang="en-US" sz="1600">
                <a:solidFill>
                  <a:schemeClr val="bg1"/>
                </a:solidFill>
                <a:latin typeface="Arial"/>
                <a:ea typeface="微軟正黑體"/>
                <a:cs typeface="Arial"/>
                <a:sym typeface="Arial" panose="020B0604020202020204" pitchFamily="34" charset="0"/>
              </a:rPr>
              <a:t>提供兩個 </a:t>
            </a:r>
            <a:r>
              <a:rPr lang="en-US" altLang="zh-TW" sz="1600">
                <a:solidFill>
                  <a:schemeClr val="bg1"/>
                </a:solidFill>
                <a:latin typeface="Arial"/>
                <a:ea typeface="微軟正黑體"/>
                <a:cs typeface="Arial"/>
                <a:sym typeface="Arial" panose="020B0604020202020204" pitchFamily="34" charset="0"/>
              </a:rPr>
              <a:t>PCIe Gen3 x4</a:t>
            </a:r>
            <a:r>
              <a:rPr lang="zh-TW" altLang="en-US" sz="1600">
                <a:solidFill>
                  <a:schemeClr val="bg1"/>
                </a:solidFill>
                <a:latin typeface="Arial"/>
                <a:ea typeface="微軟正黑體"/>
                <a:cs typeface="Arial"/>
                <a:sym typeface="Arial" panose="020B0604020202020204" pitchFamily="34" charset="0"/>
              </a:rPr>
              <a:t> </a:t>
            </a:r>
            <a:r>
              <a:rPr lang="en-US" altLang="zh-TW" sz="1600">
                <a:solidFill>
                  <a:schemeClr val="bg1"/>
                </a:solidFill>
                <a:latin typeface="Arial"/>
                <a:ea typeface="微軟正黑體"/>
                <a:cs typeface="Arial"/>
                <a:sym typeface="Arial" panose="020B0604020202020204" pitchFamily="34" charset="0"/>
              </a:rPr>
              <a:t>M.2 2280</a:t>
            </a:r>
            <a:r>
              <a:rPr lang="zh-TW" altLang="en-US" sz="1600">
                <a:solidFill>
                  <a:schemeClr val="bg1"/>
                </a:solidFill>
                <a:latin typeface="Arial"/>
                <a:ea typeface="微軟正黑體"/>
                <a:cs typeface="Arial"/>
                <a:sym typeface="Arial" panose="020B0604020202020204" pitchFamily="34" charset="0"/>
              </a:rPr>
              <a:t>插槽，</a:t>
            </a:r>
            <a:r>
              <a:rPr lang="zh-TW" altLang="en-US" sz="1600" kern="1200">
                <a:solidFill>
                  <a:schemeClr val="bg1"/>
                </a:solidFill>
                <a:latin typeface="Arial"/>
                <a:ea typeface="微軟正黑體"/>
                <a:cs typeface="Arial"/>
                <a:sym typeface="Arial" panose="020B0604020202020204" pitchFamily="34" charset="0"/>
              </a:rPr>
              <a:t>讓 </a:t>
            </a:r>
            <a:r>
              <a:rPr lang="en-US" altLang="zh-TW" sz="1600" kern="1200">
                <a:solidFill>
                  <a:schemeClr val="bg1"/>
                </a:solidFill>
                <a:latin typeface="Arial"/>
                <a:ea typeface="微軟正黑體"/>
                <a:cs typeface="Arial"/>
                <a:sym typeface="Arial" panose="020B0604020202020204" pitchFamily="34" charset="0"/>
              </a:rPr>
              <a:t>SSD </a:t>
            </a:r>
            <a:r>
              <a:rPr lang="zh-TW" altLang="en-US" sz="1600" kern="1200">
                <a:solidFill>
                  <a:schemeClr val="bg1"/>
                </a:solidFill>
                <a:latin typeface="Arial"/>
                <a:ea typeface="微軟正黑體"/>
                <a:cs typeface="Arial"/>
                <a:sym typeface="Arial" panose="020B0604020202020204" pitchFamily="34" charset="0"/>
              </a:rPr>
              <a:t>與 </a:t>
            </a:r>
            <a:r>
              <a:rPr lang="en-US" altLang="zh-TW" sz="1600" kern="1200">
                <a:solidFill>
                  <a:schemeClr val="bg1"/>
                </a:solidFill>
                <a:latin typeface="Arial"/>
                <a:ea typeface="微軟正黑體"/>
                <a:cs typeface="Arial"/>
                <a:sym typeface="Arial" panose="020B0604020202020204" pitchFamily="34" charset="0"/>
              </a:rPr>
              <a:t>HDD </a:t>
            </a:r>
            <a:r>
              <a:rPr lang="zh-TW" altLang="en-US" sz="1600" kern="1200">
                <a:solidFill>
                  <a:schemeClr val="bg1"/>
                </a:solidFill>
                <a:latin typeface="Arial"/>
                <a:ea typeface="微軟正黑體"/>
                <a:cs typeface="Arial"/>
                <a:sym typeface="Arial" panose="020B0604020202020204" pitchFamily="34" charset="0"/>
              </a:rPr>
              <a:t>儲存空間達到最佳配置</a:t>
            </a:r>
            <a:endParaRPr lang="zh-TW" altLang="en-US" kern="1200">
              <a:solidFill>
                <a:schemeClr val="bg1"/>
              </a:solidFill>
              <a:latin typeface="Arial"/>
              <a:ea typeface="微軟正黑體"/>
              <a:cs typeface="+mn-ea"/>
              <a:sym typeface="Arial" panose="020B0604020202020204" pitchFamily="34" charset="0"/>
            </a:endParaRPr>
          </a:p>
        </p:txBody>
      </p:sp>
      <p:grpSp>
        <p:nvGrpSpPr>
          <p:cNvPr id="50" name="群組 19">
            <a:extLst>
              <a:ext uri="{FF2B5EF4-FFF2-40B4-BE49-F238E27FC236}">
                <a16:creationId xmlns:a16="http://schemas.microsoft.com/office/drawing/2014/main" id="{7C9E962C-0B35-B629-9C16-22E5388FC579}"/>
              </a:ext>
            </a:extLst>
          </p:cNvPr>
          <p:cNvGrpSpPr/>
          <p:nvPr/>
        </p:nvGrpSpPr>
        <p:grpSpPr>
          <a:xfrm>
            <a:off x="934153" y="1862015"/>
            <a:ext cx="543739" cy="950092"/>
            <a:chOff x="4850605" y="7034622"/>
            <a:chExt cx="543738" cy="950091"/>
          </a:xfrm>
        </p:grpSpPr>
        <p:sp>
          <p:nvSpPr>
            <p:cNvPr id="51" name="文字方塊 16">
              <a:extLst>
                <a:ext uri="{FF2B5EF4-FFF2-40B4-BE49-F238E27FC236}">
                  <a16:creationId xmlns:a16="http://schemas.microsoft.com/office/drawing/2014/main" id="{CA20C0EA-3A3E-048A-5119-805302AD31D7}"/>
                </a:ext>
              </a:extLst>
            </p:cNvPr>
            <p:cNvSpPr txBox="1"/>
            <p:nvPr/>
          </p:nvSpPr>
          <p:spPr>
            <a:xfrm>
              <a:off x="4858619" y="7034622"/>
              <a:ext cx="527708" cy="830996"/>
            </a:xfrm>
            <a:prstGeom prst="rect">
              <a:avLst/>
            </a:prstGeom>
            <a:noFill/>
          </p:spPr>
          <p:txBody>
            <a:bodyPr wrap="none" rtlCol="0">
              <a:spAutoFit/>
            </a:bodyPr>
            <a:lstStyle/>
            <a:p>
              <a:pPr defTabSz="914377">
                <a:buClrTx/>
                <a:defRPr/>
              </a:pPr>
              <a:r>
                <a:rPr lang="en-US" altLang="zh-TW" sz="4800">
                  <a:solidFill>
                    <a:schemeClr val="bg1"/>
                  </a:solidFill>
                  <a:latin typeface="Arial" panose="020B0604020202020204" pitchFamily="34" charset="0"/>
                  <a:ea typeface="微軟正黑體" panose="020B0604030504040204" pitchFamily="34" charset="-120"/>
                  <a:sym typeface="Arial" panose="020B0604020202020204" pitchFamily="34" charset="0"/>
                  <a:rtl val="0"/>
                </a:rPr>
                <a:t>8</a:t>
              </a:r>
              <a:endParaRPr lang="zh-TW" altLang="en-US" sz="4800" kern="1200">
                <a:solidFill>
                  <a:schemeClr val="bg1"/>
                </a:solidFill>
                <a:latin typeface="Arial" panose="020B0604020202020204" pitchFamily="34" charset="0"/>
                <a:ea typeface="微軟正黑體" panose="020B0604030504040204" pitchFamily="34" charset="-120"/>
                <a:cs typeface="+mn-cs"/>
                <a:sym typeface="Arial" panose="020B0604020202020204" pitchFamily="34" charset="0"/>
                <a:rtl val="0"/>
              </a:endParaRPr>
            </a:p>
          </p:txBody>
        </p:sp>
        <p:sp>
          <p:nvSpPr>
            <p:cNvPr id="52" name="文字方塊 17">
              <a:extLst>
                <a:ext uri="{FF2B5EF4-FFF2-40B4-BE49-F238E27FC236}">
                  <a16:creationId xmlns:a16="http://schemas.microsoft.com/office/drawing/2014/main" id="{4BC0F2D3-6392-7BFD-70E5-651A437A1206}"/>
                </a:ext>
              </a:extLst>
            </p:cNvPr>
            <p:cNvSpPr txBox="1"/>
            <p:nvPr/>
          </p:nvSpPr>
          <p:spPr>
            <a:xfrm>
              <a:off x="4850605" y="7676936"/>
              <a:ext cx="543738" cy="307777"/>
            </a:xfrm>
            <a:prstGeom prst="rect">
              <a:avLst/>
            </a:prstGeom>
            <a:noFill/>
          </p:spPr>
          <p:txBody>
            <a:bodyPr wrap="none" lIns="91440" tIns="45720" rIns="91440" bIns="45720" rtlCol="0" anchor="t">
              <a:spAutoFit/>
            </a:bodyPr>
            <a:lstStyle/>
            <a:p>
              <a:pPr defTabSz="914377">
                <a:buClrTx/>
                <a:defRPr/>
              </a:pPr>
              <a:r>
                <a:rPr lang="zh-TW" altLang="en-US" sz="1400" b="1" kern="1200">
                  <a:solidFill>
                    <a:schemeClr val="bg1"/>
                  </a:solidFill>
                  <a:latin typeface="Arial" panose="020B0604020202020204" pitchFamily="34" charset="0"/>
                  <a:ea typeface="微軟正黑體" panose="020B0604030504040204" pitchFamily="34" charset="-120"/>
                  <a:cs typeface="+mn-cs"/>
                  <a:sym typeface="Arial" panose="020B0604020202020204" pitchFamily="34" charset="0"/>
                  <a:rtl val="0"/>
                </a:rPr>
                <a:t>核心</a:t>
              </a:r>
              <a:endParaRPr lang="zh-TW" altLang="en-US" sz="1400">
                <a:solidFill>
                  <a:schemeClr val="bg1"/>
                </a:solidFill>
                <a:cs typeface="+mn-cs"/>
              </a:endParaRPr>
            </a:p>
          </p:txBody>
        </p:sp>
      </p:grpSp>
      <p:grpSp>
        <p:nvGrpSpPr>
          <p:cNvPr id="272" name="群組 271">
            <a:extLst>
              <a:ext uri="{FF2B5EF4-FFF2-40B4-BE49-F238E27FC236}">
                <a16:creationId xmlns:a16="http://schemas.microsoft.com/office/drawing/2014/main" id="{87A861AA-21F5-6349-595F-565D529F9B74}"/>
              </a:ext>
            </a:extLst>
          </p:cNvPr>
          <p:cNvGrpSpPr/>
          <p:nvPr/>
        </p:nvGrpSpPr>
        <p:grpSpPr>
          <a:xfrm>
            <a:off x="6266376" y="3714825"/>
            <a:ext cx="792608" cy="538265"/>
            <a:chOff x="6172781" y="6106694"/>
            <a:chExt cx="747016" cy="507303"/>
          </a:xfrm>
        </p:grpSpPr>
        <p:grpSp>
          <p:nvGrpSpPr>
            <p:cNvPr id="58" name="圖形 11">
              <a:extLst>
                <a:ext uri="{FF2B5EF4-FFF2-40B4-BE49-F238E27FC236}">
                  <a16:creationId xmlns:a16="http://schemas.microsoft.com/office/drawing/2014/main" id="{F0048979-4939-C8FF-5457-BB1C3BA7F71F}"/>
                </a:ext>
              </a:extLst>
            </p:cNvPr>
            <p:cNvGrpSpPr/>
            <p:nvPr/>
          </p:nvGrpSpPr>
          <p:grpSpPr>
            <a:xfrm>
              <a:off x="6172781" y="6106694"/>
              <a:ext cx="71804" cy="507303"/>
              <a:chOff x="6309945" y="3721716"/>
              <a:chExt cx="71804" cy="507303"/>
            </a:xfrm>
            <a:solidFill>
              <a:schemeClr val="bg1"/>
            </a:solidFill>
          </p:grpSpPr>
          <p:sp>
            <p:nvSpPr>
              <p:cNvPr id="59" name="手繪多邊形: 圖案 58">
                <a:extLst>
                  <a:ext uri="{FF2B5EF4-FFF2-40B4-BE49-F238E27FC236}">
                    <a16:creationId xmlns:a16="http://schemas.microsoft.com/office/drawing/2014/main" id="{87DEB96A-78BB-CCCD-4AD6-3F016C75C9D3}"/>
                  </a:ext>
                </a:extLst>
              </p:cNvPr>
              <p:cNvSpPr/>
              <p:nvPr/>
            </p:nvSpPr>
            <p:spPr>
              <a:xfrm>
                <a:off x="6309945" y="3721716"/>
                <a:ext cx="71804" cy="507303"/>
              </a:xfrm>
              <a:custGeom>
                <a:avLst/>
                <a:gdLst>
                  <a:gd name="connsiteX0" fmla="*/ 0 w 71804"/>
                  <a:gd name="connsiteY0" fmla="*/ 0 h 507303"/>
                  <a:gd name="connsiteX1" fmla="*/ 71805 w 71804"/>
                  <a:gd name="connsiteY1" fmla="*/ 0 h 507303"/>
                  <a:gd name="connsiteX2" fmla="*/ 71805 w 71804"/>
                  <a:gd name="connsiteY2" fmla="*/ 507304 h 507303"/>
                </a:gdLst>
                <a:ahLst/>
                <a:cxnLst>
                  <a:cxn ang="0">
                    <a:pos x="connsiteX0" y="connsiteY0"/>
                  </a:cxn>
                  <a:cxn ang="0">
                    <a:pos x="connsiteX1" y="connsiteY1"/>
                  </a:cxn>
                  <a:cxn ang="0">
                    <a:pos x="connsiteX2" y="connsiteY2"/>
                  </a:cxn>
                </a:cxnLst>
                <a:rect l="l" t="t" r="r" b="b"/>
                <a:pathLst>
                  <a:path w="71804" h="507303">
                    <a:moveTo>
                      <a:pt x="0" y="0"/>
                    </a:moveTo>
                    <a:lnTo>
                      <a:pt x="71805" y="0"/>
                    </a:lnTo>
                    <a:lnTo>
                      <a:pt x="71805" y="507304"/>
                    </a:lnTo>
                  </a:path>
                </a:pathLst>
              </a:custGeom>
              <a:noFill/>
              <a:ln w="23091" cap="rnd">
                <a:solidFill>
                  <a:schemeClr val="bg1"/>
                </a:solidFill>
                <a:prstDash val="solid"/>
                <a:round/>
              </a:ln>
            </p:spPr>
            <p:txBody>
              <a:bodyPr rtlCol="0" anchor="ctr"/>
              <a:lstStyle/>
              <a:p>
                <a:endParaRPr lang="zh-TW" altLang="en-US"/>
              </a:p>
            </p:txBody>
          </p:sp>
          <p:sp>
            <p:nvSpPr>
              <p:cNvPr id="60" name="手繪多邊形: 圖案 59">
                <a:extLst>
                  <a:ext uri="{FF2B5EF4-FFF2-40B4-BE49-F238E27FC236}">
                    <a16:creationId xmlns:a16="http://schemas.microsoft.com/office/drawing/2014/main" id="{63B3D595-8D15-71D1-7DCA-2C20F3935F4C}"/>
                  </a:ext>
                </a:extLst>
              </p:cNvPr>
              <p:cNvSpPr/>
              <p:nvPr/>
            </p:nvSpPr>
            <p:spPr>
              <a:xfrm>
                <a:off x="6330350" y="3891648"/>
                <a:ext cx="51400" cy="137690"/>
              </a:xfrm>
              <a:custGeom>
                <a:avLst/>
                <a:gdLst>
                  <a:gd name="connsiteX0" fmla="*/ 51400 w 51400"/>
                  <a:gd name="connsiteY0" fmla="*/ 137690 h 137690"/>
                  <a:gd name="connsiteX1" fmla="*/ 0 w 51400"/>
                  <a:gd name="connsiteY1" fmla="*/ 137690 h 137690"/>
                  <a:gd name="connsiteX2" fmla="*/ 0 w 51400"/>
                  <a:gd name="connsiteY2" fmla="*/ 0 h 137690"/>
                  <a:gd name="connsiteX3" fmla="*/ 51400 w 51400"/>
                  <a:gd name="connsiteY3" fmla="*/ 0 h 137690"/>
                </a:gdLst>
                <a:ahLst/>
                <a:cxnLst>
                  <a:cxn ang="0">
                    <a:pos x="connsiteX0" y="connsiteY0"/>
                  </a:cxn>
                  <a:cxn ang="0">
                    <a:pos x="connsiteX1" y="connsiteY1"/>
                  </a:cxn>
                  <a:cxn ang="0">
                    <a:pos x="connsiteX2" y="connsiteY2"/>
                  </a:cxn>
                  <a:cxn ang="0">
                    <a:pos x="connsiteX3" y="connsiteY3"/>
                  </a:cxn>
                </a:cxnLst>
                <a:rect l="l" t="t" r="r" b="b"/>
                <a:pathLst>
                  <a:path w="51400" h="137690">
                    <a:moveTo>
                      <a:pt x="51400" y="137690"/>
                    </a:moveTo>
                    <a:lnTo>
                      <a:pt x="0" y="137690"/>
                    </a:lnTo>
                    <a:lnTo>
                      <a:pt x="0" y="0"/>
                    </a:lnTo>
                    <a:lnTo>
                      <a:pt x="51400" y="0"/>
                    </a:lnTo>
                  </a:path>
                </a:pathLst>
              </a:custGeom>
              <a:solidFill>
                <a:schemeClr val="bg1"/>
              </a:solidFill>
              <a:ln w="23091" cap="rnd">
                <a:solidFill>
                  <a:schemeClr val="bg1"/>
                </a:solidFill>
                <a:prstDash val="solid"/>
                <a:round/>
              </a:ln>
            </p:spPr>
            <p:txBody>
              <a:bodyPr rtlCol="0" anchor="ctr"/>
              <a:lstStyle/>
              <a:p>
                <a:endParaRPr lang="zh-TW" altLang="en-US"/>
              </a:p>
            </p:txBody>
          </p:sp>
        </p:grpSp>
        <p:sp>
          <p:nvSpPr>
            <p:cNvPr id="62" name="手繪多邊形: 圖案 61">
              <a:extLst>
                <a:ext uri="{FF2B5EF4-FFF2-40B4-BE49-F238E27FC236}">
                  <a16:creationId xmlns:a16="http://schemas.microsoft.com/office/drawing/2014/main" id="{2FAB18C0-06C5-2EFB-CBCF-764402E9424C}"/>
                </a:ext>
              </a:extLst>
            </p:cNvPr>
            <p:cNvSpPr/>
            <p:nvPr/>
          </p:nvSpPr>
          <p:spPr>
            <a:xfrm>
              <a:off x="6297232" y="6152799"/>
              <a:ext cx="622565" cy="415172"/>
            </a:xfrm>
            <a:custGeom>
              <a:avLst/>
              <a:gdLst>
                <a:gd name="connsiteX0" fmla="*/ 547334 w 622565"/>
                <a:gd name="connsiteY0" fmla="*/ 344692 h 415172"/>
                <a:gd name="connsiteX1" fmla="*/ 247578 w 622565"/>
                <a:gd name="connsiteY1" fmla="*/ 344692 h 415172"/>
                <a:gd name="connsiteX2" fmla="*/ 214791 w 622565"/>
                <a:gd name="connsiteY2" fmla="*/ 415173 h 415172"/>
                <a:gd name="connsiteX3" fmla="*/ 0 w 622565"/>
                <a:gd name="connsiteY3" fmla="*/ 415173 h 415172"/>
                <a:gd name="connsiteX4" fmla="*/ 0 w 622565"/>
                <a:gd name="connsiteY4" fmla="*/ 0 h 415172"/>
                <a:gd name="connsiteX5" fmla="*/ 547334 w 622565"/>
                <a:gd name="connsiteY5" fmla="*/ 0 h 415172"/>
                <a:gd name="connsiteX6" fmla="*/ 622565 w 622565"/>
                <a:gd name="connsiteY6" fmla="*/ 75231 h 415172"/>
                <a:gd name="connsiteX7" fmla="*/ 622565 w 622565"/>
                <a:gd name="connsiteY7" fmla="*/ 269461 h 415172"/>
                <a:gd name="connsiteX8" fmla="*/ 547334 w 622565"/>
                <a:gd name="connsiteY8" fmla="*/ 344692 h 415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565" h="415172">
                  <a:moveTo>
                    <a:pt x="547334" y="344692"/>
                  </a:moveTo>
                  <a:lnTo>
                    <a:pt x="247578" y="344692"/>
                  </a:lnTo>
                  <a:lnTo>
                    <a:pt x="214791" y="415173"/>
                  </a:lnTo>
                  <a:lnTo>
                    <a:pt x="0" y="415173"/>
                  </a:lnTo>
                  <a:lnTo>
                    <a:pt x="0" y="0"/>
                  </a:lnTo>
                  <a:lnTo>
                    <a:pt x="547334" y="0"/>
                  </a:lnTo>
                  <a:cubicBezTo>
                    <a:pt x="588688" y="0"/>
                    <a:pt x="622565" y="33877"/>
                    <a:pt x="622565" y="75231"/>
                  </a:cubicBezTo>
                  <a:lnTo>
                    <a:pt x="622565" y="269461"/>
                  </a:lnTo>
                  <a:cubicBezTo>
                    <a:pt x="622565" y="310815"/>
                    <a:pt x="588688" y="344692"/>
                    <a:pt x="547334" y="344692"/>
                  </a:cubicBezTo>
                  <a:close/>
                </a:path>
              </a:pathLst>
            </a:custGeom>
            <a:noFill/>
            <a:ln w="23091" cap="rnd">
              <a:solidFill>
                <a:schemeClr val="bg1"/>
              </a:solidFill>
              <a:prstDash val="solid"/>
              <a:round/>
            </a:ln>
          </p:spPr>
          <p:txBody>
            <a:bodyPr rtlCol="0" anchor="ctr"/>
            <a:lstStyle/>
            <a:p>
              <a:endParaRPr lang="zh-TW" altLang="en-US"/>
            </a:p>
          </p:txBody>
        </p:sp>
        <p:grpSp>
          <p:nvGrpSpPr>
            <p:cNvPr id="267" name="圖形 11">
              <a:extLst>
                <a:ext uri="{FF2B5EF4-FFF2-40B4-BE49-F238E27FC236}">
                  <a16:creationId xmlns:a16="http://schemas.microsoft.com/office/drawing/2014/main" id="{A2DEF804-F9CA-9F8C-88CE-643EF95053DE}"/>
                </a:ext>
              </a:extLst>
            </p:cNvPr>
            <p:cNvGrpSpPr/>
            <p:nvPr/>
          </p:nvGrpSpPr>
          <p:grpSpPr>
            <a:xfrm>
              <a:off x="6391647" y="6245665"/>
              <a:ext cx="459662" cy="173485"/>
              <a:chOff x="6714917" y="4136422"/>
              <a:chExt cx="265567" cy="100230"/>
            </a:xfrm>
            <a:solidFill>
              <a:schemeClr val="bg1"/>
            </a:solidFill>
          </p:grpSpPr>
          <p:sp>
            <p:nvSpPr>
              <p:cNvPr id="268" name="手繪多邊形: 圖案 267">
                <a:extLst>
                  <a:ext uri="{FF2B5EF4-FFF2-40B4-BE49-F238E27FC236}">
                    <a16:creationId xmlns:a16="http://schemas.microsoft.com/office/drawing/2014/main" id="{09DCA4E2-FED4-820D-D73F-E887CC9AEEEB}"/>
                  </a:ext>
                </a:extLst>
              </p:cNvPr>
              <p:cNvSpPr/>
              <p:nvPr/>
            </p:nvSpPr>
            <p:spPr>
              <a:xfrm>
                <a:off x="6714917" y="4136422"/>
                <a:ext cx="80371" cy="100230"/>
              </a:xfrm>
              <a:custGeom>
                <a:avLst/>
                <a:gdLst>
                  <a:gd name="connsiteX0" fmla="*/ 19158 w 80371"/>
                  <a:gd name="connsiteY0" fmla="*/ 65185 h 100230"/>
                  <a:gd name="connsiteX1" fmla="*/ 19158 w 80371"/>
                  <a:gd name="connsiteY1" fmla="*/ 100230 h 100230"/>
                  <a:gd name="connsiteX2" fmla="*/ 0 w 80371"/>
                  <a:gd name="connsiteY2" fmla="*/ 100230 h 100230"/>
                  <a:gd name="connsiteX3" fmla="*/ 0 w 80371"/>
                  <a:gd name="connsiteY3" fmla="*/ 0 h 100230"/>
                  <a:gd name="connsiteX4" fmla="*/ 44936 w 80371"/>
                  <a:gd name="connsiteY4" fmla="*/ 0 h 100230"/>
                  <a:gd name="connsiteX5" fmla="*/ 62537 w 80371"/>
                  <a:gd name="connsiteY5" fmla="*/ 1869 h 100230"/>
                  <a:gd name="connsiteX6" fmla="*/ 76555 w 80371"/>
                  <a:gd name="connsiteY6" fmla="*/ 15576 h 100230"/>
                  <a:gd name="connsiteX7" fmla="*/ 80371 w 80371"/>
                  <a:gd name="connsiteY7" fmla="*/ 32553 h 100230"/>
                  <a:gd name="connsiteX8" fmla="*/ 77879 w 80371"/>
                  <a:gd name="connsiteY8" fmla="*/ 47039 h 100230"/>
                  <a:gd name="connsiteX9" fmla="*/ 70870 w 80371"/>
                  <a:gd name="connsiteY9" fmla="*/ 58253 h 100230"/>
                  <a:gd name="connsiteX10" fmla="*/ 62381 w 80371"/>
                  <a:gd name="connsiteY10" fmla="*/ 63627 h 100230"/>
                  <a:gd name="connsiteX11" fmla="*/ 49998 w 80371"/>
                  <a:gd name="connsiteY11" fmla="*/ 65107 h 100230"/>
                  <a:gd name="connsiteX12" fmla="*/ 19158 w 80371"/>
                  <a:gd name="connsiteY12" fmla="*/ 65107 h 100230"/>
                  <a:gd name="connsiteX13" fmla="*/ 19158 w 80371"/>
                  <a:gd name="connsiteY13" fmla="*/ 47350 h 100230"/>
                  <a:gd name="connsiteX14" fmla="*/ 45248 w 80371"/>
                  <a:gd name="connsiteY14" fmla="*/ 47350 h 100230"/>
                  <a:gd name="connsiteX15" fmla="*/ 55061 w 80371"/>
                  <a:gd name="connsiteY15" fmla="*/ 44858 h 100230"/>
                  <a:gd name="connsiteX16" fmla="*/ 59266 w 80371"/>
                  <a:gd name="connsiteY16" fmla="*/ 31853 h 100230"/>
                  <a:gd name="connsiteX17" fmla="*/ 52880 w 80371"/>
                  <a:gd name="connsiteY17" fmla="*/ 18847 h 100230"/>
                  <a:gd name="connsiteX18" fmla="*/ 45637 w 80371"/>
                  <a:gd name="connsiteY18" fmla="*/ 17834 h 100230"/>
                  <a:gd name="connsiteX19" fmla="*/ 19158 w 80371"/>
                  <a:gd name="connsiteY19" fmla="*/ 17834 h 100230"/>
                  <a:gd name="connsiteX20" fmla="*/ 19158 w 80371"/>
                  <a:gd name="connsiteY20" fmla="*/ 47350 h 10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0371" h="100230">
                    <a:moveTo>
                      <a:pt x="19158" y="65185"/>
                    </a:moveTo>
                    <a:lnTo>
                      <a:pt x="19158" y="100230"/>
                    </a:lnTo>
                    <a:lnTo>
                      <a:pt x="0" y="100230"/>
                    </a:lnTo>
                    <a:lnTo>
                      <a:pt x="0" y="0"/>
                    </a:lnTo>
                    <a:lnTo>
                      <a:pt x="44936" y="0"/>
                    </a:lnTo>
                    <a:cubicBezTo>
                      <a:pt x="53114" y="0"/>
                      <a:pt x="58954" y="623"/>
                      <a:pt x="62537" y="1869"/>
                    </a:cubicBezTo>
                    <a:cubicBezTo>
                      <a:pt x="68456" y="4050"/>
                      <a:pt x="73051" y="8645"/>
                      <a:pt x="76555" y="15576"/>
                    </a:cubicBezTo>
                    <a:cubicBezTo>
                      <a:pt x="79125" y="20716"/>
                      <a:pt x="80371" y="26401"/>
                      <a:pt x="80371" y="32553"/>
                    </a:cubicBezTo>
                    <a:cubicBezTo>
                      <a:pt x="80371" y="37616"/>
                      <a:pt x="79515" y="42444"/>
                      <a:pt x="77879" y="47039"/>
                    </a:cubicBezTo>
                    <a:cubicBezTo>
                      <a:pt x="76244" y="51556"/>
                      <a:pt x="73907" y="55372"/>
                      <a:pt x="70870" y="58253"/>
                    </a:cubicBezTo>
                    <a:cubicBezTo>
                      <a:pt x="68222" y="60823"/>
                      <a:pt x="65418" y="62615"/>
                      <a:pt x="62381" y="63627"/>
                    </a:cubicBezTo>
                    <a:cubicBezTo>
                      <a:pt x="59344" y="64640"/>
                      <a:pt x="55216" y="65107"/>
                      <a:pt x="49998" y="65107"/>
                    </a:cubicBezTo>
                    <a:lnTo>
                      <a:pt x="19158" y="65107"/>
                    </a:lnTo>
                    <a:close/>
                    <a:moveTo>
                      <a:pt x="19158" y="47350"/>
                    </a:moveTo>
                    <a:lnTo>
                      <a:pt x="45248" y="47350"/>
                    </a:lnTo>
                    <a:cubicBezTo>
                      <a:pt x="49920" y="47350"/>
                      <a:pt x="53191" y="46494"/>
                      <a:pt x="55061" y="44858"/>
                    </a:cubicBezTo>
                    <a:cubicBezTo>
                      <a:pt x="57864" y="42366"/>
                      <a:pt x="59266" y="38005"/>
                      <a:pt x="59266" y="31853"/>
                    </a:cubicBezTo>
                    <a:cubicBezTo>
                      <a:pt x="59266" y="25077"/>
                      <a:pt x="57163" y="20716"/>
                      <a:pt x="52880" y="18847"/>
                    </a:cubicBezTo>
                    <a:cubicBezTo>
                      <a:pt x="51322" y="18146"/>
                      <a:pt x="48908" y="17834"/>
                      <a:pt x="45637" y="17834"/>
                    </a:cubicBezTo>
                    <a:lnTo>
                      <a:pt x="19158" y="17834"/>
                    </a:lnTo>
                    <a:lnTo>
                      <a:pt x="19158" y="47350"/>
                    </a:lnTo>
                    <a:close/>
                  </a:path>
                </a:pathLst>
              </a:custGeom>
              <a:solidFill>
                <a:schemeClr val="bg1"/>
              </a:solidFill>
              <a:ln w="7697" cap="flat">
                <a:solidFill>
                  <a:schemeClr val="bg1"/>
                </a:solidFill>
                <a:prstDash val="solid"/>
                <a:miter/>
              </a:ln>
            </p:spPr>
            <p:txBody>
              <a:bodyPr rtlCol="0" anchor="ctr"/>
              <a:lstStyle/>
              <a:p>
                <a:endParaRPr lang="zh-TW" altLang="en-US"/>
              </a:p>
            </p:txBody>
          </p:sp>
          <p:sp>
            <p:nvSpPr>
              <p:cNvPr id="269" name="手繪多邊形: 圖案 268">
                <a:extLst>
                  <a:ext uri="{FF2B5EF4-FFF2-40B4-BE49-F238E27FC236}">
                    <a16:creationId xmlns:a16="http://schemas.microsoft.com/office/drawing/2014/main" id="{8EE5FCB9-0F3B-42BB-85DF-16C87E238A40}"/>
                  </a:ext>
                </a:extLst>
              </p:cNvPr>
              <p:cNvSpPr/>
              <p:nvPr/>
            </p:nvSpPr>
            <p:spPr>
              <a:xfrm>
                <a:off x="6802686" y="4136422"/>
                <a:ext cx="73284" cy="100230"/>
              </a:xfrm>
              <a:custGeom>
                <a:avLst/>
                <a:gdLst>
                  <a:gd name="connsiteX0" fmla="*/ 73206 w 73284"/>
                  <a:gd name="connsiteY0" fmla="*/ 82396 h 100230"/>
                  <a:gd name="connsiteX1" fmla="*/ 73206 w 73284"/>
                  <a:gd name="connsiteY1" fmla="*/ 100230 h 100230"/>
                  <a:gd name="connsiteX2" fmla="*/ 41821 w 73284"/>
                  <a:gd name="connsiteY2" fmla="*/ 100230 h 100230"/>
                  <a:gd name="connsiteX3" fmla="*/ 28114 w 73284"/>
                  <a:gd name="connsiteY3" fmla="*/ 99218 h 100230"/>
                  <a:gd name="connsiteX4" fmla="*/ 4595 w 73284"/>
                  <a:gd name="connsiteY4" fmla="*/ 78580 h 100230"/>
                  <a:gd name="connsiteX5" fmla="*/ 0 w 73284"/>
                  <a:gd name="connsiteY5" fmla="*/ 50388 h 100230"/>
                  <a:gd name="connsiteX6" fmla="*/ 7087 w 73284"/>
                  <a:gd name="connsiteY6" fmla="*/ 17523 h 100230"/>
                  <a:gd name="connsiteX7" fmla="*/ 20716 w 73284"/>
                  <a:gd name="connsiteY7" fmla="*/ 4205 h 100230"/>
                  <a:gd name="connsiteX8" fmla="*/ 42834 w 73284"/>
                  <a:gd name="connsiteY8" fmla="*/ 0 h 100230"/>
                  <a:gd name="connsiteX9" fmla="*/ 73284 w 73284"/>
                  <a:gd name="connsiteY9" fmla="*/ 0 h 100230"/>
                  <a:gd name="connsiteX10" fmla="*/ 73284 w 73284"/>
                  <a:gd name="connsiteY10" fmla="*/ 17834 h 100230"/>
                  <a:gd name="connsiteX11" fmla="*/ 45014 w 73284"/>
                  <a:gd name="connsiteY11" fmla="*/ 17834 h 100230"/>
                  <a:gd name="connsiteX12" fmla="*/ 26167 w 73284"/>
                  <a:gd name="connsiteY12" fmla="*/ 25466 h 100230"/>
                  <a:gd name="connsiteX13" fmla="*/ 21183 w 73284"/>
                  <a:gd name="connsiteY13" fmla="*/ 48363 h 100230"/>
                  <a:gd name="connsiteX14" fmla="*/ 28893 w 73284"/>
                  <a:gd name="connsiteY14" fmla="*/ 77490 h 100230"/>
                  <a:gd name="connsiteX15" fmla="*/ 45715 w 73284"/>
                  <a:gd name="connsiteY15" fmla="*/ 82318 h 100230"/>
                  <a:gd name="connsiteX16" fmla="*/ 73284 w 73284"/>
                  <a:gd name="connsiteY16" fmla="*/ 82318 h 10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3284" h="100230">
                    <a:moveTo>
                      <a:pt x="73206" y="82396"/>
                    </a:moveTo>
                    <a:lnTo>
                      <a:pt x="73206" y="100230"/>
                    </a:lnTo>
                    <a:lnTo>
                      <a:pt x="41821" y="100230"/>
                    </a:lnTo>
                    <a:cubicBezTo>
                      <a:pt x="35824" y="100230"/>
                      <a:pt x="31307" y="99919"/>
                      <a:pt x="28114" y="99218"/>
                    </a:cubicBezTo>
                    <a:cubicBezTo>
                      <a:pt x="17056" y="96804"/>
                      <a:pt x="9268" y="89950"/>
                      <a:pt x="4595" y="78580"/>
                    </a:cubicBezTo>
                    <a:cubicBezTo>
                      <a:pt x="1480" y="71026"/>
                      <a:pt x="0" y="61602"/>
                      <a:pt x="0" y="50388"/>
                    </a:cubicBezTo>
                    <a:cubicBezTo>
                      <a:pt x="0" y="36915"/>
                      <a:pt x="2336" y="25934"/>
                      <a:pt x="7087" y="17523"/>
                    </a:cubicBezTo>
                    <a:cubicBezTo>
                      <a:pt x="10514" y="11448"/>
                      <a:pt x="15031" y="7009"/>
                      <a:pt x="20716" y="4205"/>
                    </a:cubicBezTo>
                    <a:cubicBezTo>
                      <a:pt x="26401" y="1402"/>
                      <a:pt x="33800" y="0"/>
                      <a:pt x="42834" y="0"/>
                    </a:cubicBezTo>
                    <a:lnTo>
                      <a:pt x="73284" y="0"/>
                    </a:lnTo>
                    <a:lnTo>
                      <a:pt x="73284" y="17834"/>
                    </a:lnTo>
                    <a:lnTo>
                      <a:pt x="45014" y="17834"/>
                    </a:lnTo>
                    <a:cubicBezTo>
                      <a:pt x="36447" y="17834"/>
                      <a:pt x="30139" y="20404"/>
                      <a:pt x="26167" y="25466"/>
                    </a:cubicBezTo>
                    <a:cubicBezTo>
                      <a:pt x="22896" y="29672"/>
                      <a:pt x="21183" y="37304"/>
                      <a:pt x="21183" y="48363"/>
                    </a:cubicBezTo>
                    <a:cubicBezTo>
                      <a:pt x="21183" y="63160"/>
                      <a:pt x="23753" y="72895"/>
                      <a:pt x="28893" y="77490"/>
                    </a:cubicBezTo>
                    <a:cubicBezTo>
                      <a:pt x="32476" y="80683"/>
                      <a:pt x="38083" y="82318"/>
                      <a:pt x="45715" y="82318"/>
                    </a:cubicBezTo>
                    <a:lnTo>
                      <a:pt x="73284" y="82318"/>
                    </a:lnTo>
                    <a:close/>
                  </a:path>
                </a:pathLst>
              </a:custGeom>
              <a:solidFill>
                <a:schemeClr val="bg1"/>
              </a:solidFill>
              <a:ln w="7697" cap="flat">
                <a:solidFill>
                  <a:schemeClr val="bg1"/>
                </a:solidFill>
                <a:prstDash val="solid"/>
                <a:miter/>
              </a:ln>
            </p:spPr>
            <p:txBody>
              <a:bodyPr rtlCol="0" anchor="ctr"/>
              <a:lstStyle/>
              <a:p>
                <a:endParaRPr lang="zh-TW" altLang="en-US"/>
              </a:p>
            </p:txBody>
          </p:sp>
          <p:sp>
            <p:nvSpPr>
              <p:cNvPr id="270" name="手繪多邊形: 圖案 269">
                <a:extLst>
                  <a:ext uri="{FF2B5EF4-FFF2-40B4-BE49-F238E27FC236}">
                    <a16:creationId xmlns:a16="http://schemas.microsoft.com/office/drawing/2014/main" id="{7C84AAF9-81D5-D818-9356-9362F568DD53}"/>
                  </a:ext>
                </a:extLst>
              </p:cNvPr>
              <p:cNvSpPr/>
              <p:nvPr/>
            </p:nvSpPr>
            <p:spPr>
              <a:xfrm>
                <a:off x="6889522" y="4136422"/>
                <a:ext cx="19158" cy="100230"/>
              </a:xfrm>
              <a:custGeom>
                <a:avLst/>
                <a:gdLst>
                  <a:gd name="connsiteX0" fmla="*/ 0 w 19158"/>
                  <a:gd name="connsiteY0" fmla="*/ 100230 h 100230"/>
                  <a:gd name="connsiteX1" fmla="*/ 0 w 19158"/>
                  <a:gd name="connsiteY1" fmla="*/ 0 h 100230"/>
                  <a:gd name="connsiteX2" fmla="*/ 19158 w 19158"/>
                  <a:gd name="connsiteY2" fmla="*/ 0 h 100230"/>
                  <a:gd name="connsiteX3" fmla="*/ 19158 w 19158"/>
                  <a:gd name="connsiteY3" fmla="*/ 100230 h 100230"/>
                  <a:gd name="connsiteX4" fmla="*/ 0 w 19158"/>
                  <a:gd name="connsiteY4" fmla="*/ 100230 h 100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58" h="100230">
                    <a:moveTo>
                      <a:pt x="0" y="100230"/>
                    </a:moveTo>
                    <a:lnTo>
                      <a:pt x="0" y="0"/>
                    </a:lnTo>
                    <a:lnTo>
                      <a:pt x="19158" y="0"/>
                    </a:lnTo>
                    <a:lnTo>
                      <a:pt x="19158" y="100230"/>
                    </a:lnTo>
                    <a:lnTo>
                      <a:pt x="0" y="100230"/>
                    </a:lnTo>
                    <a:close/>
                  </a:path>
                </a:pathLst>
              </a:custGeom>
              <a:solidFill>
                <a:schemeClr val="bg1"/>
              </a:solidFill>
              <a:ln w="7697" cap="flat">
                <a:solidFill>
                  <a:schemeClr val="bg1"/>
                </a:solidFill>
                <a:prstDash val="solid"/>
                <a:miter/>
              </a:ln>
            </p:spPr>
            <p:txBody>
              <a:bodyPr rtlCol="0" anchor="ctr"/>
              <a:lstStyle/>
              <a:p>
                <a:endParaRPr lang="zh-TW" altLang="en-US"/>
              </a:p>
            </p:txBody>
          </p:sp>
          <p:sp>
            <p:nvSpPr>
              <p:cNvPr id="271" name="手繪多邊形: 圖案 270">
                <a:extLst>
                  <a:ext uri="{FF2B5EF4-FFF2-40B4-BE49-F238E27FC236}">
                    <a16:creationId xmlns:a16="http://schemas.microsoft.com/office/drawing/2014/main" id="{11E49FDC-47BC-2F1D-2D85-0061436E7968}"/>
                  </a:ext>
                </a:extLst>
              </p:cNvPr>
              <p:cNvSpPr/>
              <p:nvPr/>
            </p:nvSpPr>
            <p:spPr>
              <a:xfrm>
                <a:off x="6922387" y="4163446"/>
                <a:ext cx="58097" cy="73206"/>
              </a:xfrm>
              <a:custGeom>
                <a:avLst/>
                <a:gdLst>
                  <a:gd name="connsiteX0" fmla="*/ 58020 w 58097"/>
                  <a:gd name="connsiteY0" fmla="*/ 28659 h 73206"/>
                  <a:gd name="connsiteX1" fmla="*/ 58020 w 58097"/>
                  <a:gd name="connsiteY1" fmla="*/ 44313 h 73206"/>
                  <a:gd name="connsiteX2" fmla="*/ 19937 w 58097"/>
                  <a:gd name="connsiteY2" fmla="*/ 44313 h 73206"/>
                  <a:gd name="connsiteX3" fmla="*/ 24143 w 58097"/>
                  <a:gd name="connsiteY3" fmla="*/ 54515 h 73206"/>
                  <a:gd name="connsiteX4" fmla="*/ 35980 w 58097"/>
                  <a:gd name="connsiteY4" fmla="*/ 57553 h 73206"/>
                  <a:gd name="connsiteX5" fmla="*/ 58098 w 58097"/>
                  <a:gd name="connsiteY5" fmla="*/ 57553 h 73206"/>
                  <a:gd name="connsiteX6" fmla="*/ 58098 w 58097"/>
                  <a:gd name="connsiteY6" fmla="*/ 73206 h 73206"/>
                  <a:gd name="connsiteX7" fmla="*/ 34033 w 58097"/>
                  <a:gd name="connsiteY7" fmla="*/ 73206 h 73206"/>
                  <a:gd name="connsiteX8" fmla="*/ 21261 w 58097"/>
                  <a:gd name="connsiteY8" fmla="*/ 71649 h 73206"/>
                  <a:gd name="connsiteX9" fmla="*/ 11915 w 58097"/>
                  <a:gd name="connsiteY9" fmla="*/ 66353 h 73206"/>
                  <a:gd name="connsiteX10" fmla="*/ 0 w 58097"/>
                  <a:gd name="connsiteY10" fmla="*/ 35669 h 73206"/>
                  <a:gd name="connsiteX11" fmla="*/ 6308 w 58097"/>
                  <a:gd name="connsiteY11" fmla="*/ 12461 h 73206"/>
                  <a:gd name="connsiteX12" fmla="*/ 16744 w 58097"/>
                  <a:gd name="connsiteY12" fmla="*/ 2882 h 73206"/>
                  <a:gd name="connsiteX13" fmla="*/ 32709 w 58097"/>
                  <a:gd name="connsiteY13" fmla="*/ 0 h 73206"/>
                  <a:gd name="connsiteX14" fmla="*/ 58098 w 58097"/>
                  <a:gd name="connsiteY14" fmla="*/ 0 h 73206"/>
                  <a:gd name="connsiteX15" fmla="*/ 58098 w 58097"/>
                  <a:gd name="connsiteY15" fmla="*/ 15654 h 73206"/>
                  <a:gd name="connsiteX16" fmla="*/ 34033 w 58097"/>
                  <a:gd name="connsiteY16" fmla="*/ 15654 h 73206"/>
                  <a:gd name="connsiteX17" fmla="*/ 23675 w 58097"/>
                  <a:gd name="connsiteY17" fmla="*/ 18457 h 73206"/>
                  <a:gd name="connsiteX18" fmla="*/ 20015 w 58097"/>
                  <a:gd name="connsiteY18" fmla="*/ 28737 h 73206"/>
                  <a:gd name="connsiteX19" fmla="*/ 58098 w 58097"/>
                  <a:gd name="connsiteY19" fmla="*/ 28737 h 7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097" h="73206">
                    <a:moveTo>
                      <a:pt x="58020" y="28659"/>
                    </a:moveTo>
                    <a:lnTo>
                      <a:pt x="58020" y="44313"/>
                    </a:lnTo>
                    <a:lnTo>
                      <a:pt x="19937" y="44313"/>
                    </a:lnTo>
                    <a:cubicBezTo>
                      <a:pt x="20326" y="49142"/>
                      <a:pt x="21650" y="52490"/>
                      <a:pt x="24143" y="54515"/>
                    </a:cubicBezTo>
                    <a:cubicBezTo>
                      <a:pt x="26635" y="56540"/>
                      <a:pt x="30529" y="57553"/>
                      <a:pt x="35980" y="57553"/>
                    </a:cubicBezTo>
                    <a:lnTo>
                      <a:pt x="58098" y="57553"/>
                    </a:lnTo>
                    <a:lnTo>
                      <a:pt x="58098" y="73206"/>
                    </a:lnTo>
                    <a:lnTo>
                      <a:pt x="34033" y="73206"/>
                    </a:lnTo>
                    <a:cubicBezTo>
                      <a:pt x="28815" y="73206"/>
                      <a:pt x="24532" y="72661"/>
                      <a:pt x="21261" y="71649"/>
                    </a:cubicBezTo>
                    <a:cubicBezTo>
                      <a:pt x="17990" y="70636"/>
                      <a:pt x="14875" y="68845"/>
                      <a:pt x="11915" y="66353"/>
                    </a:cubicBezTo>
                    <a:cubicBezTo>
                      <a:pt x="3972" y="59500"/>
                      <a:pt x="0" y="49297"/>
                      <a:pt x="0" y="35669"/>
                    </a:cubicBezTo>
                    <a:cubicBezTo>
                      <a:pt x="0" y="26790"/>
                      <a:pt x="2103" y="19002"/>
                      <a:pt x="6308" y="12461"/>
                    </a:cubicBezTo>
                    <a:cubicBezTo>
                      <a:pt x="9190" y="7944"/>
                      <a:pt x="12694" y="4751"/>
                      <a:pt x="16744" y="2882"/>
                    </a:cubicBezTo>
                    <a:cubicBezTo>
                      <a:pt x="20794" y="935"/>
                      <a:pt x="26089" y="0"/>
                      <a:pt x="32709" y="0"/>
                    </a:cubicBezTo>
                    <a:lnTo>
                      <a:pt x="58098" y="0"/>
                    </a:lnTo>
                    <a:lnTo>
                      <a:pt x="58098" y="15654"/>
                    </a:lnTo>
                    <a:lnTo>
                      <a:pt x="34033" y="15654"/>
                    </a:lnTo>
                    <a:cubicBezTo>
                      <a:pt x="29127" y="15654"/>
                      <a:pt x="25622" y="16588"/>
                      <a:pt x="23675" y="18457"/>
                    </a:cubicBezTo>
                    <a:cubicBezTo>
                      <a:pt x="21650" y="20326"/>
                      <a:pt x="20482" y="23753"/>
                      <a:pt x="20015" y="28737"/>
                    </a:cubicBezTo>
                    <a:lnTo>
                      <a:pt x="58098" y="28737"/>
                    </a:lnTo>
                    <a:close/>
                  </a:path>
                </a:pathLst>
              </a:custGeom>
              <a:solidFill>
                <a:schemeClr val="bg1"/>
              </a:solidFill>
              <a:ln w="7697" cap="flat">
                <a:solidFill>
                  <a:schemeClr val="bg1"/>
                </a:solidFill>
                <a:prstDash val="solid"/>
                <a:miter/>
              </a:ln>
            </p:spPr>
            <p:txBody>
              <a:bodyPr rtlCol="0" anchor="ctr"/>
              <a:lstStyle/>
              <a:p>
                <a:endParaRPr lang="zh-TW" altLang="en-US"/>
              </a:p>
            </p:txBody>
          </p:sp>
        </p:grpSp>
      </p:grpSp>
      <p:pic>
        <p:nvPicPr>
          <p:cNvPr id="9" name="圖片 8" descr="一張含有 文字, 螢幕擷取畫面, 差異, 塑膠 的圖片&#10;&#10;自動產生的描述" hidden="1">
            <a:extLst>
              <a:ext uri="{FF2B5EF4-FFF2-40B4-BE49-F238E27FC236}">
                <a16:creationId xmlns:a16="http://schemas.microsoft.com/office/drawing/2014/main" id="{1FB1E3A6-1A9C-6420-A04E-B6E203F183E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2208120" y="-35169"/>
            <a:ext cx="12217531" cy="6928337"/>
          </a:xfrm>
          <a:prstGeom prst="rect">
            <a:avLst/>
          </a:prstGeom>
        </p:spPr>
      </p:pic>
      <p:pic>
        <p:nvPicPr>
          <p:cNvPr id="14" name="圖形 13" hidden="1">
            <a:extLst>
              <a:ext uri="{FF2B5EF4-FFF2-40B4-BE49-F238E27FC236}">
                <a16:creationId xmlns:a16="http://schemas.microsoft.com/office/drawing/2014/main" id="{709F82A7-9428-FF4D-AE62-5741739E753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77963" y="5527041"/>
            <a:ext cx="742452" cy="465271"/>
          </a:xfrm>
          <a:prstGeom prst="rect">
            <a:avLst/>
          </a:prstGeom>
        </p:spPr>
      </p:pic>
      <p:pic>
        <p:nvPicPr>
          <p:cNvPr id="17" name="圖片 16">
            <a:extLst>
              <a:ext uri="{FF2B5EF4-FFF2-40B4-BE49-F238E27FC236}">
                <a16:creationId xmlns:a16="http://schemas.microsoft.com/office/drawing/2014/main" id="{17B95E7D-F488-EDE7-7228-8D636BA25101}"/>
              </a:ext>
            </a:extLst>
          </p:cNvPr>
          <p:cNvPicPr>
            <a:picLocks noChangeAspect="1"/>
          </p:cNvPicPr>
          <p:nvPr/>
        </p:nvPicPr>
        <p:blipFill rotWithShape="1">
          <a:blip r:embed="rId13"/>
          <a:srcRect t="42538"/>
          <a:stretch/>
        </p:blipFill>
        <p:spPr>
          <a:xfrm>
            <a:off x="867610" y="5612637"/>
            <a:ext cx="704527" cy="257480"/>
          </a:xfrm>
          <a:prstGeom prst="rect">
            <a:avLst/>
          </a:prstGeom>
        </p:spPr>
      </p:pic>
      <p:sp>
        <p:nvSpPr>
          <p:cNvPr id="15" name="文字方塊 14">
            <a:extLst>
              <a:ext uri="{FF2B5EF4-FFF2-40B4-BE49-F238E27FC236}">
                <a16:creationId xmlns:a16="http://schemas.microsoft.com/office/drawing/2014/main" id="{960D1389-558F-D0FD-A431-B672C4CCB853}"/>
              </a:ext>
            </a:extLst>
          </p:cNvPr>
          <p:cNvSpPr txBox="1"/>
          <p:nvPr/>
        </p:nvSpPr>
        <p:spPr>
          <a:xfrm>
            <a:off x="788188" y="5271768"/>
            <a:ext cx="989777" cy="369332"/>
          </a:xfrm>
          <a:prstGeom prst="rect">
            <a:avLst/>
          </a:prstGeom>
          <a:noFill/>
        </p:spPr>
        <p:txBody>
          <a:bodyPr wrap="square">
            <a:spAutoFit/>
          </a:bodyPr>
          <a:lstStyle/>
          <a:p>
            <a:r>
              <a:rPr lang="en-US" altLang="zh-TW" sz="1800" b="1">
                <a:solidFill>
                  <a:schemeClr val="bg1"/>
                </a:solidFill>
                <a:ea typeface="微軟正黑體"/>
                <a:cs typeface="+mn-ea"/>
                <a:sym typeface="Arial" panose="020B0604020202020204" pitchFamily="34" charset="0"/>
              </a:rPr>
              <a:t>64</a:t>
            </a:r>
            <a:r>
              <a:rPr lang="en-US" altLang="zh-TW" sz="1800" b="1" kern="1200">
                <a:solidFill>
                  <a:schemeClr val="bg1"/>
                </a:solidFill>
                <a:ea typeface="微軟正黑體"/>
                <a:cs typeface="+mn-ea"/>
                <a:sym typeface="Arial" panose="020B0604020202020204" pitchFamily="34" charset="0"/>
              </a:rPr>
              <a:t> GB </a:t>
            </a:r>
            <a:endParaRPr lang="zh-TW" altLang="en-US" sz="1400">
              <a:solidFill>
                <a:schemeClr val="bg1"/>
              </a:solidFill>
            </a:endParaRPr>
          </a:p>
        </p:txBody>
      </p:sp>
      <p:pic>
        <p:nvPicPr>
          <p:cNvPr id="19" name="圖形 18">
            <a:extLst>
              <a:ext uri="{FF2B5EF4-FFF2-40B4-BE49-F238E27FC236}">
                <a16:creationId xmlns:a16="http://schemas.microsoft.com/office/drawing/2014/main" id="{1C7C6EB7-50B4-803D-5895-6B879B07642B}"/>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72499" y="3658805"/>
            <a:ext cx="701749" cy="272321"/>
          </a:xfrm>
          <a:prstGeom prst="rect">
            <a:avLst/>
          </a:prstGeom>
        </p:spPr>
      </p:pic>
      <p:sp>
        <p:nvSpPr>
          <p:cNvPr id="37" name="矩形: 圓角 40">
            <a:extLst>
              <a:ext uri="{FF2B5EF4-FFF2-40B4-BE49-F238E27FC236}">
                <a16:creationId xmlns:a16="http://schemas.microsoft.com/office/drawing/2014/main" id="{F95A79FC-37DB-305F-F549-B5A28099EB52}"/>
              </a:ext>
            </a:extLst>
          </p:cNvPr>
          <p:cNvSpPr/>
          <p:nvPr/>
        </p:nvSpPr>
        <p:spPr>
          <a:xfrm>
            <a:off x="6172781" y="5096727"/>
            <a:ext cx="1021969" cy="1021969"/>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buClrTx/>
              <a:defRPr/>
            </a:pPr>
            <a:endParaRPr lang="zh-TW" altLang="en-US" sz="1800" kern="12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5" name="Google Shape;298;p34">
            <a:extLst>
              <a:ext uri="{FF2B5EF4-FFF2-40B4-BE49-F238E27FC236}">
                <a16:creationId xmlns:a16="http://schemas.microsoft.com/office/drawing/2014/main" id="{9951CF31-3A33-4FE1-B8BA-A1EA1D253EEF}"/>
              </a:ext>
            </a:extLst>
          </p:cNvPr>
          <p:cNvSpPr txBox="1">
            <a:spLocks/>
          </p:cNvSpPr>
          <p:nvPr/>
        </p:nvSpPr>
        <p:spPr>
          <a:xfrm>
            <a:off x="7310619" y="5231442"/>
            <a:ext cx="4127032" cy="588763"/>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lnSpc>
                <a:spcPct val="130000"/>
              </a:lnSpc>
              <a:spcBef>
                <a:spcPts val="800"/>
              </a:spcBef>
              <a:buNone/>
            </a:pPr>
            <a:r>
              <a:rPr lang="zh-TW" altLang="en-US" sz="1600">
                <a:solidFill>
                  <a:schemeClr val="bg1"/>
                </a:solidFill>
                <a:latin typeface="Arial"/>
                <a:ea typeface="微軟正黑體"/>
                <a:cs typeface="+mn-ea"/>
                <a:sym typeface="Arial" panose="020B0604020202020204" pitchFamily="34" charset="0"/>
              </a:rPr>
              <a:t>TS-855eU-RP 支援電源備份，當其中一顆電源失效時，仍可繼續供電，讓儲存不中斷</a:t>
            </a:r>
            <a:endParaRPr lang="zh-TW" altLang="en-US" sz="1600">
              <a:solidFill>
                <a:schemeClr val="bg1"/>
              </a:solidFill>
              <a:latin typeface="Arial"/>
              <a:ea typeface="微軟正黑體"/>
              <a:cs typeface="+mn-ea"/>
            </a:endParaRPr>
          </a:p>
          <a:p>
            <a:pPr marL="0" indent="0">
              <a:buNone/>
            </a:pPr>
            <a:r>
              <a:rPr lang="en-US" sz="1600">
                <a:solidFill>
                  <a:schemeClr val="bg1"/>
                </a:solidFill>
                <a:latin typeface="Arial"/>
                <a:ea typeface="微軟正黑體"/>
                <a:cs typeface="+mn-ea"/>
                <a:sym typeface="Arial" panose="020B0604020202020204" pitchFamily="34" charset="0"/>
              </a:rPr>
              <a:t>  </a:t>
            </a:r>
            <a:endParaRPr lang="en-US" sz="1600">
              <a:solidFill>
                <a:schemeClr val="bg1"/>
              </a:solidFill>
              <a:latin typeface="Arial"/>
              <a:ea typeface="微軟正黑體"/>
              <a:cs typeface="+mn-ea"/>
            </a:endParaRPr>
          </a:p>
        </p:txBody>
      </p:sp>
      <p:sp>
        <p:nvSpPr>
          <p:cNvPr id="46" name="Google Shape;298;p34">
            <a:extLst>
              <a:ext uri="{FF2B5EF4-FFF2-40B4-BE49-F238E27FC236}">
                <a16:creationId xmlns:a16="http://schemas.microsoft.com/office/drawing/2014/main" id="{215E2FB9-DB32-4DB7-BAB3-20B278A929A3}"/>
              </a:ext>
            </a:extLst>
          </p:cNvPr>
          <p:cNvSpPr txBox="1">
            <a:spLocks/>
          </p:cNvSpPr>
          <p:nvPr/>
        </p:nvSpPr>
        <p:spPr>
          <a:xfrm>
            <a:off x="7309645" y="4907469"/>
            <a:ext cx="3210021" cy="64794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lnSpc>
                <a:spcPct val="130000"/>
              </a:lnSpc>
              <a:buClr>
                <a:srgbClr val="F4D088"/>
              </a:buClr>
              <a:buSzPct val="100000"/>
              <a:buNone/>
            </a:pPr>
            <a:r>
              <a:rPr lang="zh-CN" altLang="en-US" sz="2400" b="1" kern="1200">
                <a:solidFill>
                  <a:srgbClr val="E9C27B"/>
                </a:solidFill>
                <a:latin typeface="Arial"/>
                <a:ea typeface="微軟正黑體"/>
                <a:cs typeface="+mn-ea"/>
              </a:rPr>
              <a:t>短機箱電源備份設計</a:t>
            </a:r>
          </a:p>
        </p:txBody>
      </p:sp>
      <p:pic>
        <p:nvPicPr>
          <p:cNvPr id="276" name="圖形 275">
            <a:extLst>
              <a:ext uri="{FF2B5EF4-FFF2-40B4-BE49-F238E27FC236}">
                <a16:creationId xmlns:a16="http://schemas.microsoft.com/office/drawing/2014/main" id="{F13C30E5-B536-E684-D723-C35AEC0049B3}"/>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6308518" y="5227131"/>
            <a:ext cx="748429" cy="771011"/>
          </a:xfrm>
          <a:prstGeom prst="rect">
            <a:avLst/>
          </a:prstGeom>
        </p:spPr>
      </p:pic>
    </p:spTree>
    <p:extLst>
      <p:ext uri="{BB962C8B-B14F-4D97-AF65-F5344CB8AC3E}">
        <p14:creationId xmlns:p14="http://schemas.microsoft.com/office/powerpoint/2010/main" val="3005239214"/>
      </p:ext>
    </p:extLst>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5"/>
          <p:cNvSpPr txBox="1">
            <a:spLocks noGrp="1"/>
          </p:cNvSpPr>
          <p:nvPr>
            <p:ph type="title"/>
          </p:nvPr>
        </p:nvSpPr>
        <p:spPr/>
        <p:txBody>
          <a:bodyPr>
            <a:noAutofit/>
          </a:bodyPr>
          <a:lstStyle/>
          <a:p>
            <a:pPr algn="ctr"/>
            <a:r>
              <a:rPr lang="zh-TW" altLang="en-US">
                <a:sym typeface="Arial" panose="020B0604020202020204" pitchFamily="34" charset="0"/>
              </a:rPr>
              <a:t>內建 </a:t>
            </a:r>
            <a:r>
              <a:rPr lang="en-US" altLang="zh-TW">
                <a:sym typeface="Arial" panose="020B0604020202020204" pitchFamily="34" charset="0"/>
              </a:rPr>
              <a:t>Intel</a:t>
            </a:r>
            <a:r>
              <a:rPr lang="zh-TW" altLang="en-US" baseline="30000">
                <a:sym typeface="Arial" panose="020B0604020202020204" pitchFamily="34" charset="0"/>
              </a:rPr>
              <a:t>Ⓡ</a:t>
            </a:r>
            <a:r>
              <a:rPr lang="zh-TW" altLang="en-US">
                <a:sym typeface="Arial" panose="020B0604020202020204" pitchFamily="34" charset="0"/>
              </a:rPr>
              <a:t> </a:t>
            </a:r>
            <a:r>
              <a:rPr lang="en-US" altLang="zh-TW">
                <a:sym typeface="Arial" panose="020B0604020202020204" pitchFamily="34" charset="0"/>
              </a:rPr>
              <a:t>QAT </a:t>
            </a:r>
            <a:r>
              <a:rPr lang="zh-TW" altLang="en-US">
                <a:sym typeface="Arial" panose="020B0604020202020204" pitchFamily="34" charset="0"/>
              </a:rPr>
              <a:t>及 網卡 </a:t>
            </a:r>
            <a:r>
              <a:rPr lang="en-US" altLang="zh-TW">
                <a:sym typeface="Arial" panose="020B0604020202020204" pitchFamily="34" charset="0"/>
              </a:rPr>
              <a:t>SR-IOV </a:t>
            </a:r>
            <a:r>
              <a:rPr lang="zh-TW" altLang="en-US">
                <a:sym typeface="Arial" panose="020B0604020202020204" pitchFamily="34" charset="0"/>
              </a:rPr>
              <a:t>雙硬體加速</a:t>
            </a:r>
            <a:endParaRPr lang="zh-TW" altLang="en-US"/>
          </a:p>
        </p:txBody>
      </p:sp>
      <p:sp>
        <p:nvSpPr>
          <p:cNvPr id="2" name="Google Shape;298;p34" hidden="1">
            <a:extLst>
              <a:ext uri="{FF2B5EF4-FFF2-40B4-BE49-F238E27FC236}">
                <a16:creationId xmlns:a16="http://schemas.microsoft.com/office/drawing/2014/main" id="{6F5A7FCE-BBFC-4561-97BA-2A559963D6AF}"/>
              </a:ext>
            </a:extLst>
          </p:cNvPr>
          <p:cNvSpPr txBox="1">
            <a:spLocks/>
          </p:cNvSpPr>
          <p:nvPr/>
        </p:nvSpPr>
        <p:spPr>
          <a:xfrm>
            <a:off x="5878135" y="7375924"/>
            <a:ext cx="8026727" cy="355117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12吋短機箱可支援市面上大部分的機櫃</a:t>
            </a:r>
          </a:p>
          <a:p>
            <a:pPr marL="239989" indent="-239989" defTabSz="914377">
              <a:lnSpc>
                <a:spcPct val="130000"/>
              </a:lnSpc>
              <a:spcBef>
                <a:spcPts val="800"/>
              </a:spcBef>
              <a:buClr>
                <a:srgbClr val="F4D088"/>
              </a:buClr>
              <a:buSzPct val="100000"/>
              <a:buFont typeface="Arial"/>
              <a:buChar char="•"/>
              <a:defRPr/>
            </a:pPr>
            <a:r>
              <a:rPr lang="zh-TW"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內建2埠M.2(PCIe Gen 3 x1)，可提供SSD快取，加速隨機存取的速度</a:t>
            </a:r>
            <a:endPar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endParaRPr>
          </a:p>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PCIe Gen 3 x 8插槽，提供各式應用的高速擴充卡</a:t>
            </a:r>
          </a:p>
          <a:p>
            <a:pPr marL="239989" indent="-239989" defTabSz="914377">
              <a:lnSpc>
                <a:spcPct val="130000"/>
              </a:lnSpc>
              <a:spcBef>
                <a:spcPts val="800"/>
              </a:spcBef>
              <a:buClr>
                <a:srgbClr val="F4D088"/>
              </a:buClr>
              <a:buSzPct val="100000"/>
              <a:buFont typeface="Arial"/>
              <a:buChar char="•"/>
              <a:defRPr/>
            </a:pPr>
            <a:r>
              <a:rPr lang="zh-CN"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雙系統靈活切換配置QTS and </a:t>
            </a:r>
            <a:r>
              <a:rPr lang="en-US" sz="2667" kern="1200" err="1">
                <a:solidFill>
                  <a:srgbClr val="70AD47"/>
                </a:solidFill>
                <a:latin typeface="Arial" panose="020B0604020202020204" pitchFamily="34" charset="0"/>
                <a:ea typeface="微軟正黑體" panose="020B0604030504040204" pitchFamily="34" charset="-120"/>
                <a:sym typeface="Arial" panose="020B0604020202020204" pitchFamily="34" charset="0"/>
              </a:rPr>
              <a:t>QuTS</a:t>
            </a: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hero</a:t>
            </a:r>
          </a:p>
          <a:p>
            <a:pPr marL="0" indent="0" defTabSz="914377">
              <a:buClr>
                <a:prstClr val="black"/>
              </a:buClr>
              <a:buNone/>
              <a:defRPr/>
            </a:pP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a:t>
            </a:r>
            <a:endParaRPr lang="en-US" sz="1600" kern="1200">
              <a:solidFill>
                <a:srgbClr val="70AD47"/>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5" name="圖形 24" hidden="1">
            <a:extLst>
              <a:ext uri="{FF2B5EF4-FFF2-40B4-BE49-F238E27FC236}">
                <a16:creationId xmlns:a16="http://schemas.microsoft.com/office/drawing/2014/main" id="{088DFC0D-F5BD-CF02-91C0-61481FA71675}"/>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14743" y="5359845"/>
            <a:ext cx="676275" cy="733425"/>
          </a:xfrm>
          <a:prstGeom prst="rect">
            <a:avLst/>
          </a:prstGeom>
        </p:spPr>
      </p:pic>
      <p:pic>
        <p:nvPicPr>
          <p:cNvPr id="9" name="圖片 8" descr="一張含有 文字, 螢幕擷取畫面, 差異, 塑膠 的圖片&#10;&#10;自動產生的描述" hidden="1">
            <a:extLst>
              <a:ext uri="{FF2B5EF4-FFF2-40B4-BE49-F238E27FC236}">
                <a16:creationId xmlns:a16="http://schemas.microsoft.com/office/drawing/2014/main" id="{1FB1E3A6-1A9C-6420-A04E-B6E203F183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08120" y="-35169"/>
            <a:ext cx="12217531" cy="6928337"/>
          </a:xfrm>
          <a:prstGeom prst="rect">
            <a:avLst/>
          </a:prstGeom>
        </p:spPr>
      </p:pic>
      <p:pic>
        <p:nvPicPr>
          <p:cNvPr id="14" name="圖形 13" hidden="1">
            <a:extLst>
              <a:ext uri="{FF2B5EF4-FFF2-40B4-BE49-F238E27FC236}">
                <a16:creationId xmlns:a16="http://schemas.microsoft.com/office/drawing/2014/main" id="{709F82A7-9428-FF4D-AE62-5741739E753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77963" y="5527041"/>
            <a:ext cx="742452" cy="465271"/>
          </a:xfrm>
          <a:prstGeom prst="rect">
            <a:avLst/>
          </a:prstGeom>
        </p:spPr>
      </p:pic>
      <p:sp>
        <p:nvSpPr>
          <p:cNvPr id="3" name="Google Shape;298;p34">
            <a:extLst>
              <a:ext uri="{FF2B5EF4-FFF2-40B4-BE49-F238E27FC236}">
                <a16:creationId xmlns:a16="http://schemas.microsoft.com/office/drawing/2014/main" id="{F9F0B7F3-3105-815E-1354-2144FD3D4403}"/>
              </a:ext>
            </a:extLst>
          </p:cNvPr>
          <p:cNvSpPr txBox="1">
            <a:spLocks/>
          </p:cNvSpPr>
          <p:nvPr/>
        </p:nvSpPr>
        <p:spPr>
          <a:xfrm>
            <a:off x="2178387" y="1801524"/>
            <a:ext cx="5001871" cy="783488"/>
          </a:xfrm>
          <a:prstGeom prst="rect">
            <a:avLst/>
          </a:prstGeom>
          <a:noFill/>
          <a:ln>
            <a:noFill/>
          </a:ln>
        </p:spPr>
        <p:txBody>
          <a:bodyPr spcFirstLastPara="1" wrap="square" lIns="162533" tIns="162533" rIns="162533" bIns="162533" anchor="t" anchorCtr="0">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defRPr/>
            </a:pPr>
            <a:r>
              <a:rPr lang="en-US" altLang="zh-TW" sz="2667" b="1">
                <a:solidFill>
                  <a:srgbClr val="E9C27B"/>
                </a:solidFill>
                <a:latin typeface="Arial"/>
                <a:ea typeface="微軟正黑體"/>
                <a:cs typeface="Arial"/>
              </a:rPr>
              <a:t>SR-IOV </a:t>
            </a:r>
            <a:r>
              <a:rPr lang="zh-TW" altLang="en-US" sz="2667" b="1">
                <a:solidFill>
                  <a:srgbClr val="E9C27B"/>
                </a:solidFill>
                <a:latin typeface="Arial"/>
                <a:ea typeface="微軟正黑體"/>
                <a:cs typeface="Arial"/>
              </a:rPr>
              <a:t>網路 </a:t>
            </a:r>
            <a:r>
              <a:rPr lang="en-US" altLang="zh-TW" sz="2667" b="1">
                <a:solidFill>
                  <a:srgbClr val="E9C27B"/>
                </a:solidFill>
                <a:latin typeface="Arial"/>
                <a:ea typeface="微軟正黑體"/>
                <a:cs typeface="Arial"/>
              </a:rPr>
              <a:t>I/O </a:t>
            </a:r>
            <a:r>
              <a:rPr lang="zh-TW" altLang="en-US" sz="2667" b="1">
                <a:solidFill>
                  <a:srgbClr val="E9C27B"/>
                </a:solidFill>
                <a:latin typeface="Arial"/>
                <a:ea typeface="微軟正黑體"/>
                <a:cs typeface="Arial"/>
              </a:rPr>
              <a:t>虛擬化</a:t>
            </a:r>
          </a:p>
        </p:txBody>
      </p:sp>
      <p:sp>
        <p:nvSpPr>
          <p:cNvPr id="4" name="矩形: 圓角 3">
            <a:extLst>
              <a:ext uri="{FF2B5EF4-FFF2-40B4-BE49-F238E27FC236}">
                <a16:creationId xmlns:a16="http://schemas.microsoft.com/office/drawing/2014/main" id="{8ED79F84-15E7-6D17-EE7C-3A4CEC99B66C}"/>
              </a:ext>
            </a:extLst>
          </p:cNvPr>
          <p:cNvSpPr/>
          <p:nvPr/>
        </p:nvSpPr>
        <p:spPr>
          <a:xfrm>
            <a:off x="649816" y="2009862"/>
            <a:ext cx="1362625" cy="1362625"/>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Tx/>
              <a:defRPr/>
            </a:pPr>
            <a:endParaRPr lang="zh-TW" altLang="en-US" sz="24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 name="文字方塊 17">
            <a:extLst>
              <a:ext uri="{FF2B5EF4-FFF2-40B4-BE49-F238E27FC236}">
                <a16:creationId xmlns:a16="http://schemas.microsoft.com/office/drawing/2014/main" id="{A2206332-A586-28E8-15C6-96310FFFEE89}"/>
              </a:ext>
            </a:extLst>
          </p:cNvPr>
          <p:cNvSpPr txBox="1"/>
          <p:nvPr/>
        </p:nvSpPr>
        <p:spPr>
          <a:xfrm>
            <a:off x="625396" y="2426585"/>
            <a:ext cx="1422825" cy="533544"/>
          </a:xfrm>
          <a:prstGeom prst="rect">
            <a:avLst/>
          </a:prstGeom>
          <a:noFill/>
        </p:spPr>
        <p:txBody>
          <a:bodyPr wrap="non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Tx/>
              <a:defRPr/>
            </a:pPr>
            <a:r>
              <a:rPr lang="en-US" altLang="zh-TW" sz="2667" b="1">
                <a:solidFill>
                  <a:prstClr val="white"/>
                </a:solidFill>
                <a:latin typeface="Arial" panose="020B0604020202020204" pitchFamily="34" charset="0"/>
                <a:ea typeface="微軟正黑體" panose="020B0604030504040204" pitchFamily="34" charset="-120"/>
                <a:sym typeface="Arial" panose="020B0604020202020204" pitchFamily="34" charset="0"/>
                <a:rtl val="0"/>
              </a:rPr>
              <a:t>SR-IOV</a:t>
            </a:r>
            <a:endParaRPr lang="zh-TW" altLang="en-US" sz="2667" b="1">
              <a:solidFill>
                <a:prstClr val="white"/>
              </a:solidFill>
              <a:latin typeface="Arial" panose="020B0604020202020204" pitchFamily="34" charset="0"/>
              <a:ea typeface="微軟正黑體" panose="020B0604030504040204" pitchFamily="34" charset="-120"/>
              <a:cs typeface="Arial" panose="020B0604020202020204" pitchFamily="34" charset="0"/>
              <a:rtl val="0"/>
            </a:endParaRPr>
          </a:p>
        </p:txBody>
      </p:sp>
      <p:sp>
        <p:nvSpPr>
          <p:cNvPr id="6" name="文字方塊 4">
            <a:extLst>
              <a:ext uri="{FF2B5EF4-FFF2-40B4-BE49-F238E27FC236}">
                <a16:creationId xmlns:a16="http://schemas.microsoft.com/office/drawing/2014/main" id="{42D9FE43-1672-DDC7-FECC-115328714EE1}"/>
              </a:ext>
            </a:extLst>
          </p:cNvPr>
          <p:cNvSpPr txBox="1"/>
          <p:nvPr/>
        </p:nvSpPr>
        <p:spPr>
          <a:xfrm>
            <a:off x="2179439" y="2426896"/>
            <a:ext cx="3959759" cy="1354217"/>
          </a:xfrm>
          <a:prstGeom prst="rect">
            <a:avLst/>
          </a:prstGeom>
          <a:noFill/>
        </p:spPr>
        <p:txBody>
          <a:bodyPr wrap="squar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sz="1600">
                <a:solidFill>
                  <a:schemeClr val="bg1"/>
                </a:solidFill>
              </a:rPr>
              <a:t>安裝支援 </a:t>
            </a:r>
            <a:r>
              <a:rPr lang="en-US" altLang="zh-TW" sz="1600">
                <a:solidFill>
                  <a:schemeClr val="bg1"/>
                </a:solidFill>
              </a:rPr>
              <a:t>SR-IOV </a:t>
            </a:r>
            <a:r>
              <a:rPr lang="zh-TW" altLang="en-US" sz="1600">
                <a:solidFill>
                  <a:schemeClr val="bg1"/>
                </a:solidFill>
              </a:rPr>
              <a:t>技術的 </a:t>
            </a:r>
            <a:r>
              <a:rPr lang="en-US" altLang="zh-TW" sz="1600">
                <a:solidFill>
                  <a:schemeClr val="bg1"/>
                </a:solidFill>
              </a:rPr>
              <a:t>PCIe </a:t>
            </a:r>
            <a:r>
              <a:rPr lang="zh-TW" altLang="en-US" sz="1600">
                <a:solidFill>
                  <a:schemeClr val="bg1"/>
                </a:solidFill>
              </a:rPr>
              <a:t>網卡，將實體網卡的頻寬資源直接分配給虛擬機，可減少網路頻寬耗損而提升網路效率達 </a:t>
            </a:r>
            <a:r>
              <a:rPr lang="en-US" altLang="zh-TW" sz="1600">
                <a:solidFill>
                  <a:schemeClr val="bg1"/>
                </a:solidFill>
              </a:rPr>
              <a:t>20% </a:t>
            </a:r>
            <a:r>
              <a:rPr lang="zh-TW" altLang="en-US" sz="1600">
                <a:solidFill>
                  <a:schemeClr val="bg1"/>
                </a:solidFill>
              </a:rPr>
              <a:t>以上，且更加穩定，亦有助於減少 </a:t>
            </a:r>
            <a:r>
              <a:rPr lang="en-US" altLang="zh-TW" sz="1600">
                <a:solidFill>
                  <a:schemeClr val="bg1"/>
                </a:solidFill>
              </a:rPr>
              <a:t>Hypervisor </a:t>
            </a:r>
            <a:r>
              <a:rPr lang="zh-TW" altLang="en-US" sz="1600">
                <a:solidFill>
                  <a:schemeClr val="bg1"/>
                </a:solidFill>
              </a:rPr>
              <a:t>的 </a:t>
            </a:r>
            <a:r>
              <a:rPr lang="en-US" altLang="zh-TW" sz="1600">
                <a:solidFill>
                  <a:schemeClr val="bg1"/>
                </a:solidFill>
              </a:rPr>
              <a:t>CPU </a:t>
            </a:r>
            <a:r>
              <a:rPr lang="zh-TW" altLang="en-US" sz="1600">
                <a:solidFill>
                  <a:schemeClr val="bg1"/>
                </a:solidFill>
              </a:rPr>
              <a:t>耗損。</a:t>
            </a:r>
            <a:endParaRPr lang="zh-TW" altLang="en-US" sz="1600">
              <a:solidFill>
                <a:schemeClr val="bg1"/>
              </a:solidFill>
              <a:cs typeface="Arial"/>
            </a:endParaRPr>
          </a:p>
        </p:txBody>
      </p:sp>
      <p:sp>
        <p:nvSpPr>
          <p:cNvPr id="7" name="矩形: 圓角 6">
            <a:extLst>
              <a:ext uri="{FF2B5EF4-FFF2-40B4-BE49-F238E27FC236}">
                <a16:creationId xmlns:a16="http://schemas.microsoft.com/office/drawing/2014/main" id="{91E56EC3-3407-25B9-6886-BB5D436FB4AF}"/>
              </a:ext>
            </a:extLst>
          </p:cNvPr>
          <p:cNvSpPr/>
          <p:nvPr/>
        </p:nvSpPr>
        <p:spPr>
          <a:xfrm>
            <a:off x="6220653" y="2125937"/>
            <a:ext cx="1362625" cy="1362625"/>
          </a:xfrm>
          <a:prstGeom prst="roundRect">
            <a:avLst/>
          </a:prstGeom>
          <a:solidFill>
            <a:srgbClr val="2189DF"/>
          </a:solidFill>
          <a:ln>
            <a:noFill/>
          </a:ln>
          <a:effectLst>
            <a:softEdge rad="25400"/>
          </a:effectLst>
          <a:scene3d>
            <a:camera prst="orthographicFront"/>
            <a:lightRig rig="soft" dir="t">
              <a:rot lat="0" lon="0" rev="16800000"/>
            </a:lightRig>
          </a:scene3d>
          <a:sp3d extrusionH="254000">
            <a:bevelT w="165100" h="317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70">
              <a:buClrTx/>
              <a:defRPr/>
            </a:pPr>
            <a:endParaRPr lang="zh-TW" altLang="en-US" sz="2400">
              <a:solidFill>
                <a:prstClr val="white"/>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8" name="文字方塊 17">
            <a:extLst>
              <a:ext uri="{FF2B5EF4-FFF2-40B4-BE49-F238E27FC236}">
                <a16:creationId xmlns:a16="http://schemas.microsoft.com/office/drawing/2014/main" id="{31B193A1-01FA-3C63-7D0A-D6990F219689}"/>
              </a:ext>
            </a:extLst>
          </p:cNvPr>
          <p:cNvSpPr txBox="1"/>
          <p:nvPr/>
        </p:nvSpPr>
        <p:spPr>
          <a:xfrm>
            <a:off x="6438517" y="2542659"/>
            <a:ext cx="943251" cy="533544"/>
          </a:xfrm>
          <a:prstGeom prst="rect">
            <a:avLst/>
          </a:prstGeom>
          <a:noFill/>
        </p:spPr>
        <p:txBody>
          <a:bodyPr wrap="squar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Tx/>
              <a:defRPr/>
            </a:pPr>
            <a:r>
              <a:rPr lang="en-US" altLang="zh-TW" sz="2667" b="1">
                <a:solidFill>
                  <a:prstClr val="white"/>
                </a:solidFill>
                <a:latin typeface="Arial" panose="020B0604020202020204" pitchFamily="34" charset="0"/>
                <a:ea typeface="微軟正黑體" panose="020B0604030504040204" pitchFamily="34" charset="-120"/>
                <a:sym typeface="Arial" panose="020B0604020202020204" pitchFamily="34" charset="0"/>
                <a:rtl val="0"/>
              </a:rPr>
              <a:t>QAT</a:t>
            </a:r>
            <a:endParaRPr lang="zh-TW" altLang="en-US" sz="2667" b="1">
              <a:solidFill>
                <a:prstClr val="white"/>
              </a:solidFill>
              <a:latin typeface="Arial" panose="020B0604020202020204" pitchFamily="34" charset="0"/>
              <a:ea typeface="微軟正黑體" panose="020B0604030504040204" pitchFamily="34" charset="-120"/>
              <a:sym typeface="Arial" panose="020B0604020202020204" pitchFamily="34" charset="0"/>
              <a:rtl val="0"/>
            </a:endParaRPr>
          </a:p>
        </p:txBody>
      </p:sp>
      <p:sp>
        <p:nvSpPr>
          <p:cNvPr id="10" name="Google Shape;298;p34">
            <a:extLst>
              <a:ext uri="{FF2B5EF4-FFF2-40B4-BE49-F238E27FC236}">
                <a16:creationId xmlns:a16="http://schemas.microsoft.com/office/drawing/2014/main" id="{29F5211B-B906-C641-EE55-E2211BA0B69F}"/>
              </a:ext>
            </a:extLst>
          </p:cNvPr>
          <p:cNvSpPr txBox="1">
            <a:spLocks/>
          </p:cNvSpPr>
          <p:nvPr/>
        </p:nvSpPr>
        <p:spPr>
          <a:xfrm>
            <a:off x="7759522" y="1801129"/>
            <a:ext cx="4156253" cy="783488"/>
          </a:xfrm>
          <a:prstGeom prst="rect">
            <a:avLst/>
          </a:prstGeom>
          <a:noFill/>
          <a:ln>
            <a:noFill/>
          </a:ln>
        </p:spPr>
        <p:txBody>
          <a:bodyPr spcFirstLastPara="1" wrap="square" lIns="162533" tIns="162533" rIns="162533" bIns="162533" anchor="t" anchorCtr="0">
            <a:no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defRPr/>
            </a:pPr>
            <a:r>
              <a:rPr lang="en-US" altLang="zh-TW" sz="2667" b="1">
                <a:solidFill>
                  <a:srgbClr val="E9C27B"/>
                </a:solidFill>
                <a:latin typeface="Arial"/>
                <a:ea typeface="微軟正黑體"/>
                <a:cs typeface="Arial"/>
              </a:rPr>
              <a:t>Intel</a:t>
            </a:r>
            <a:r>
              <a:rPr lang="en-US" altLang="zh-TW" sz="2667" b="1" baseline="30000">
                <a:solidFill>
                  <a:srgbClr val="E9C27B"/>
                </a:solidFill>
                <a:latin typeface="Arial"/>
                <a:ea typeface="微軟正黑體"/>
                <a:cs typeface="Arial"/>
              </a:rPr>
              <a:t>®</a:t>
            </a:r>
            <a:r>
              <a:rPr lang="en-US" altLang="zh-TW" sz="2667" b="1">
                <a:solidFill>
                  <a:srgbClr val="E9C27B"/>
                </a:solidFill>
                <a:latin typeface="Arial"/>
                <a:ea typeface="微軟正黑體"/>
                <a:cs typeface="Arial"/>
              </a:rPr>
              <a:t> QAT </a:t>
            </a:r>
            <a:r>
              <a:rPr lang="zh-TW" altLang="en-US" sz="2667" b="1">
                <a:solidFill>
                  <a:srgbClr val="E9C27B"/>
                </a:solidFill>
                <a:latin typeface="Arial"/>
                <a:ea typeface="微軟正黑體"/>
                <a:cs typeface="Arial"/>
              </a:rPr>
              <a:t>硬體加速</a:t>
            </a:r>
            <a:endParaRPr lang="zh-TW" altLang="en-US" sz="2667" b="1">
              <a:solidFill>
                <a:srgbClr val="E9C27B"/>
              </a:solidFill>
              <a:latin typeface="Arial" panose="020B0604020202020204" pitchFamily="34" charset="0"/>
              <a:ea typeface="微軟正黑體" panose="020B0604030504040204" pitchFamily="34" charset="-120"/>
              <a:cs typeface="Arial"/>
            </a:endParaRPr>
          </a:p>
        </p:txBody>
      </p:sp>
      <p:sp>
        <p:nvSpPr>
          <p:cNvPr id="11" name="文字方塊 8">
            <a:extLst>
              <a:ext uri="{FF2B5EF4-FFF2-40B4-BE49-F238E27FC236}">
                <a16:creationId xmlns:a16="http://schemas.microsoft.com/office/drawing/2014/main" id="{EADF99DA-F3B2-FD8D-2E0A-8635F842FE15}"/>
              </a:ext>
            </a:extLst>
          </p:cNvPr>
          <p:cNvSpPr txBox="1"/>
          <p:nvPr/>
        </p:nvSpPr>
        <p:spPr>
          <a:xfrm>
            <a:off x="7822356" y="2422726"/>
            <a:ext cx="3784707" cy="1107996"/>
          </a:xfrm>
          <a:prstGeom prst="rect">
            <a:avLst/>
          </a:prstGeom>
          <a:noFill/>
        </p:spPr>
        <p:txBody>
          <a:bodyPr wrap="square" lIns="121920" tIns="60960" rIns="121920" bIns="6096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600">
                <a:solidFill>
                  <a:schemeClr val="bg1"/>
                </a:solidFill>
                <a:ea typeface="微軟正黑體"/>
              </a:rPr>
              <a:t>TS-855eU </a:t>
            </a:r>
            <a:r>
              <a:rPr lang="zh-TW" altLang="en-US" sz="1600">
                <a:solidFill>
                  <a:schemeClr val="bg1"/>
                </a:solidFill>
                <a:ea typeface="微軟正黑體"/>
              </a:rPr>
              <a:t>支援 </a:t>
            </a:r>
            <a:r>
              <a:rPr lang="en-US" altLang="zh-TW" sz="1600">
                <a:solidFill>
                  <a:schemeClr val="bg1"/>
                </a:solidFill>
                <a:ea typeface="微軟正黑體"/>
              </a:rPr>
              <a:t>Intel</a:t>
            </a:r>
            <a:r>
              <a:rPr lang="en-US" altLang="zh-TW" sz="1600" baseline="30000">
                <a:solidFill>
                  <a:schemeClr val="bg1"/>
                </a:solidFill>
                <a:ea typeface="微軟正黑體"/>
              </a:rPr>
              <a:t>®</a:t>
            </a:r>
            <a:r>
              <a:rPr lang="en-US" altLang="zh-TW" sz="1600">
                <a:solidFill>
                  <a:schemeClr val="bg1"/>
                </a:solidFill>
                <a:ea typeface="微軟正黑體"/>
              </a:rPr>
              <a:t> </a:t>
            </a:r>
            <a:r>
              <a:rPr lang="en-US" altLang="zh-TW" sz="1600" err="1">
                <a:solidFill>
                  <a:schemeClr val="bg1"/>
                </a:solidFill>
                <a:ea typeface="微軟正黑體"/>
              </a:rPr>
              <a:t>QuickAssist</a:t>
            </a:r>
            <a:r>
              <a:rPr lang="en-US" altLang="zh-TW" sz="1600">
                <a:solidFill>
                  <a:schemeClr val="bg1"/>
                </a:solidFill>
                <a:ea typeface="微軟正黑體"/>
              </a:rPr>
              <a:t> </a:t>
            </a:r>
            <a:r>
              <a:rPr lang="zh-TW" altLang="en-US" sz="1600">
                <a:solidFill>
                  <a:schemeClr val="bg1"/>
                </a:solidFill>
                <a:ea typeface="微軟正黑體"/>
              </a:rPr>
              <a:t>硬體加速引擎 </a:t>
            </a:r>
            <a:r>
              <a:rPr lang="en-US" altLang="zh-TW" sz="1600">
                <a:solidFill>
                  <a:schemeClr val="bg1"/>
                </a:solidFill>
                <a:ea typeface="微軟正黑體"/>
              </a:rPr>
              <a:t>(Intel</a:t>
            </a:r>
            <a:r>
              <a:rPr lang="en-US" altLang="zh-TW" sz="1600" baseline="30000">
                <a:solidFill>
                  <a:schemeClr val="bg1"/>
                </a:solidFill>
                <a:ea typeface="微軟正黑體"/>
              </a:rPr>
              <a:t>®</a:t>
            </a:r>
            <a:r>
              <a:rPr lang="en-US" altLang="zh-TW" sz="1600">
                <a:solidFill>
                  <a:schemeClr val="bg1"/>
                </a:solidFill>
                <a:ea typeface="微軟正黑體"/>
              </a:rPr>
              <a:t> QAT)</a:t>
            </a:r>
            <a:r>
              <a:rPr lang="zh-TW" altLang="en-US" sz="1600">
                <a:solidFill>
                  <a:schemeClr val="bg1"/>
                </a:solidFill>
                <a:ea typeface="微軟正黑體"/>
              </a:rPr>
              <a:t>，加速資料壓縮</a:t>
            </a:r>
            <a:r>
              <a:rPr lang="en-US" altLang="zh-TW" sz="1600">
                <a:solidFill>
                  <a:schemeClr val="bg1"/>
                </a:solidFill>
                <a:ea typeface="微軟正黑體"/>
              </a:rPr>
              <a:t>/</a:t>
            </a:r>
            <a:r>
              <a:rPr lang="zh-TW" altLang="en-US" sz="1600">
                <a:solidFill>
                  <a:schemeClr val="bg1"/>
                </a:solidFill>
                <a:ea typeface="微軟正黑體"/>
              </a:rPr>
              <a:t>解壓縮，且能大幅提升 </a:t>
            </a:r>
            <a:r>
              <a:rPr lang="en-US" altLang="zh-TW" sz="1600">
                <a:solidFill>
                  <a:schemeClr val="bg1"/>
                </a:solidFill>
                <a:ea typeface="微軟正黑體"/>
              </a:rPr>
              <a:t>SSL / IPsec </a:t>
            </a:r>
            <a:r>
              <a:rPr lang="zh-TW" altLang="en-US" sz="1600">
                <a:solidFill>
                  <a:schemeClr val="bg1"/>
                </a:solidFill>
                <a:ea typeface="微軟正黑體"/>
              </a:rPr>
              <a:t>加解密傳輸運算效能。</a:t>
            </a:r>
            <a:endParaRPr lang="zh-TW" altLang="en-US" sz="1600">
              <a:solidFill>
                <a:schemeClr val="bg1"/>
              </a:solidFill>
              <a:ea typeface="微軟正黑體"/>
              <a:cs typeface="Arial"/>
            </a:endParaRPr>
          </a:p>
        </p:txBody>
      </p:sp>
      <p:pic>
        <p:nvPicPr>
          <p:cNvPr id="18" name="圖片 17">
            <a:extLst>
              <a:ext uri="{FF2B5EF4-FFF2-40B4-BE49-F238E27FC236}">
                <a16:creationId xmlns:a16="http://schemas.microsoft.com/office/drawing/2014/main" id="{FA0E22A8-6732-0493-7B3C-83D3202BCA4B}"/>
              </a:ext>
            </a:extLst>
          </p:cNvPr>
          <p:cNvPicPr>
            <a:picLocks noChangeAspect="1"/>
          </p:cNvPicPr>
          <p:nvPr/>
        </p:nvPicPr>
        <p:blipFill rotWithShape="1">
          <a:blip r:embed="rId8" cstate="print">
            <a:alphaModFix/>
            <a:extLst>
              <a:ext uri="{28A0092B-C50C-407E-A947-70E740481C1C}">
                <a14:useLocalDpi xmlns:a14="http://schemas.microsoft.com/office/drawing/2010/main"/>
              </a:ext>
            </a:extLst>
          </a:blip>
          <a:srcRect/>
          <a:stretch/>
        </p:blipFill>
        <p:spPr>
          <a:xfrm>
            <a:off x="2333451" y="3997198"/>
            <a:ext cx="7108323" cy="22762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45243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圓角化同側角落 5">
            <a:extLst>
              <a:ext uri="{FF2B5EF4-FFF2-40B4-BE49-F238E27FC236}">
                <a16:creationId xmlns:a16="http://schemas.microsoft.com/office/drawing/2014/main" id="{23EB96B6-26C8-2A22-048D-99AE475F5AA4}"/>
              </a:ext>
            </a:extLst>
          </p:cNvPr>
          <p:cNvSpPr/>
          <p:nvPr/>
        </p:nvSpPr>
        <p:spPr>
          <a:xfrm>
            <a:off x="4225470" y="2915061"/>
            <a:ext cx="3928535" cy="287227"/>
          </a:xfrm>
          <a:prstGeom prst="round2SameRect">
            <a:avLst>
              <a:gd name="adj1" fmla="val 9935"/>
              <a:gd name="adj2" fmla="val 0"/>
            </a:avLst>
          </a:prstGeom>
          <a:solidFill>
            <a:srgbClr val="6D5EDB"/>
          </a:soli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sp>
        <p:nvSpPr>
          <p:cNvPr id="15" name="矩形: 圓角化同側角落 14">
            <a:extLst>
              <a:ext uri="{FF2B5EF4-FFF2-40B4-BE49-F238E27FC236}">
                <a16:creationId xmlns:a16="http://schemas.microsoft.com/office/drawing/2014/main" id="{586D5D45-15D6-FE4F-D724-97ACD8636201}"/>
              </a:ext>
            </a:extLst>
          </p:cNvPr>
          <p:cNvSpPr/>
          <p:nvPr/>
        </p:nvSpPr>
        <p:spPr>
          <a:xfrm>
            <a:off x="8180917" y="2915061"/>
            <a:ext cx="3557695" cy="287227"/>
          </a:xfrm>
          <a:prstGeom prst="round2SameRect">
            <a:avLst>
              <a:gd name="adj1" fmla="val 9935"/>
              <a:gd name="adj2" fmla="val 0"/>
            </a:avLst>
          </a:prstGeom>
          <a:solidFill>
            <a:srgbClr val="33CCCC"/>
          </a:soli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cs typeface="+mn-ea"/>
              <a:sym typeface="+mn-lt"/>
            </a:endParaRPr>
          </a:p>
        </p:txBody>
      </p:sp>
      <p:graphicFrame>
        <p:nvGraphicFramePr>
          <p:cNvPr id="3" name="表格 2">
            <a:extLst>
              <a:ext uri="{FF2B5EF4-FFF2-40B4-BE49-F238E27FC236}">
                <a16:creationId xmlns:a16="http://schemas.microsoft.com/office/drawing/2014/main" id="{2EC2B74F-4169-3673-E038-1A7E9FCC250B}"/>
              </a:ext>
            </a:extLst>
          </p:cNvPr>
          <p:cNvGraphicFramePr>
            <a:graphicFrameLocks noGrp="1"/>
          </p:cNvGraphicFramePr>
          <p:nvPr>
            <p:extLst>
              <p:ext uri="{D42A27DB-BD31-4B8C-83A1-F6EECF244321}">
                <p14:modId xmlns:p14="http://schemas.microsoft.com/office/powerpoint/2010/main" val="4024813348"/>
              </p:ext>
            </p:extLst>
          </p:nvPr>
        </p:nvGraphicFramePr>
        <p:xfrm>
          <a:off x="311418" y="2935059"/>
          <a:ext cx="11407140" cy="3542220"/>
        </p:xfrm>
        <a:graphic>
          <a:graphicData uri="http://schemas.openxmlformats.org/drawingml/2006/table">
            <a:tbl>
              <a:tblPr>
                <a:tableStyleId>{9D7B26C5-4107-4FEC-AEDC-1716B250A1EF}</a:tableStyleId>
              </a:tblPr>
              <a:tblGrid>
                <a:gridCol w="3922901">
                  <a:extLst>
                    <a:ext uri="{9D8B030D-6E8A-4147-A177-3AD203B41FA5}">
                      <a16:colId xmlns:a16="http://schemas.microsoft.com/office/drawing/2014/main" val="494235255"/>
                    </a:ext>
                  </a:extLst>
                </a:gridCol>
                <a:gridCol w="4029975">
                  <a:extLst>
                    <a:ext uri="{9D8B030D-6E8A-4147-A177-3AD203B41FA5}">
                      <a16:colId xmlns:a16="http://schemas.microsoft.com/office/drawing/2014/main" val="2412127287"/>
                    </a:ext>
                  </a:extLst>
                </a:gridCol>
                <a:gridCol w="3454264">
                  <a:extLst>
                    <a:ext uri="{9D8B030D-6E8A-4147-A177-3AD203B41FA5}">
                      <a16:colId xmlns:a16="http://schemas.microsoft.com/office/drawing/2014/main" val="3166380365"/>
                    </a:ext>
                  </a:extLst>
                </a:gridCol>
              </a:tblGrid>
              <a:tr h="284888">
                <a:tc>
                  <a:txBody>
                    <a:bodyPr/>
                    <a:lstStyle/>
                    <a:p>
                      <a:pPr algn="ctr" fontAlgn="ctr"/>
                      <a:endParaRPr lang="en-US" sz="1200" b="1">
                        <a:solidFill>
                          <a:schemeClr val="bg1"/>
                        </a:solidFill>
                        <a:effectLst/>
                        <a:latin typeface="+mn-lt"/>
                        <a:ea typeface="+mn-ea"/>
                        <a:cs typeface="+mn-ea"/>
                        <a:sym typeface="+mn-lt"/>
                      </a:endParaRPr>
                    </a:p>
                  </a:txBody>
                  <a:tcPr marL="33875" marR="33875" marT="16937" marB="16937" anchor="ctr">
                    <a:lnL>
                      <a:noFill/>
                    </a:lnL>
                    <a:lnR>
                      <a:noFill/>
                    </a:lnR>
                    <a:lnT w="12700" cmpd="sng">
                      <a:noFill/>
                    </a:lnT>
                    <a:lnB>
                      <a:noFill/>
                    </a:lnB>
                    <a:lnTlToBr w="12700" cmpd="sng">
                      <a:noFill/>
                      <a:prstDash val="solid"/>
                    </a:lnTlToBr>
                    <a:lnBlToTr w="12700" cmpd="sng">
                      <a:noFill/>
                      <a:prstDash val="solid"/>
                    </a:lnBlToTr>
                  </a:tcPr>
                </a:tc>
                <a:tc>
                  <a:txBody>
                    <a:bodyPr/>
                    <a:lstStyle/>
                    <a:p>
                      <a:pPr marL="0" algn="ctr" defTabSz="1219170" rtl="0" eaLnBrk="1" fontAlgn="ctr" latinLnBrk="0" hangingPunct="1"/>
                      <a:r>
                        <a:rPr lang="en-US" sz="1200" b="1" kern="1200" err="1">
                          <a:solidFill>
                            <a:schemeClr val="bg1"/>
                          </a:solidFill>
                          <a:effectLst/>
                          <a:latin typeface="+mn-lt"/>
                          <a:ea typeface="+mn-ea"/>
                          <a:cs typeface="+mn-ea"/>
                          <a:sym typeface="+mn-lt"/>
                        </a:rPr>
                        <a:t>QuTS</a:t>
                      </a:r>
                      <a:r>
                        <a:rPr lang="en-US" sz="1200" b="1" kern="1200">
                          <a:solidFill>
                            <a:schemeClr val="bg1"/>
                          </a:solidFill>
                          <a:effectLst/>
                          <a:latin typeface="+mn-lt"/>
                          <a:ea typeface="+mn-ea"/>
                          <a:cs typeface="+mn-ea"/>
                          <a:sym typeface="+mn-lt"/>
                        </a:rPr>
                        <a:t> hero</a:t>
                      </a:r>
                    </a:p>
                  </a:txBody>
                  <a:tcPr marL="33875" marR="33875" marT="16937" marB="16937" anchor="ctr">
                    <a:lnL>
                      <a:noFill/>
                    </a:lnL>
                    <a:lnR>
                      <a:noFill/>
                    </a:lnR>
                    <a:lnT w="12700" cmpd="sng">
                      <a:noFill/>
                    </a:lnT>
                    <a:lnB>
                      <a:noFill/>
                    </a:lnB>
                    <a:lnTlToBr w="12700" cmpd="sng">
                      <a:noFill/>
                      <a:prstDash val="solid"/>
                    </a:lnTlToBr>
                    <a:lnBlToTr w="12700" cmpd="sng">
                      <a:noFill/>
                      <a:prstDash val="solid"/>
                    </a:lnBlToTr>
                  </a:tcPr>
                </a:tc>
                <a:tc>
                  <a:txBody>
                    <a:bodyPr/>
                    <a:lstStyle/>
                    <a:p>
                      <a:pPr marL="0" algn="ctr" rtl="0" eaLnBrk="1" fontAlgn="ctr" latinLnBrk="0" hangingPunct="1"/>
                      <a:r>
                        <a:rPr lang="en-US" sz="1200" b="1" kern="1200">
                          <a:solidFill>
                            <a:schemeClr val="bg1"/>
                          </a:solidFill>
                          <a:effectLst/>
                          <a:latin typeface="+mn-lt"/>
                          <a:ea typeface="+mn-ea"/>
                          <a:cs typeface="+mn-ea"/>
                          <a:sym typeface="+mn-lt"/>
                        </a:rPr>
                        <a:t>QTS</a:t>
                      </a:r>
                      <a:r>
                        <a:rPr lang="en-US" sz="1200" b="1" kern="1200">
                          <a:solidFill>
                            <a:schemeClr val="bg1"/>
                          </a:solidFill>
                          <a:effectLst/>
                          <a:latin typeface="+mn-lt"/>
                          <a:ea typeface="+mn-ea"/>
                          <a:cs typeface="+mn-ea"/>
                        </a:rPr>
                        <a:t> (</a:t>
                      </a:r>
                      <a:r>
                        <a:rPr lang="en-US" altLang="zh-CN" sz="1200" b="1" kern="1200">
                          <a:solidFill>
                            <a:schemeClr val="bg1"/>
                          </a:solidFill>
                          <a:effectLst/>
                          <a:latin typeface="+mn-lt"/>
                          <a:ea typeface="+mn-ea"/>
                          <a:cs typeface="+mn-ea"/>
                        </a:rPr>
                        <a:t> </a:t>
                      </a:r>
                      <a:r>
                        <a:rPr lang="zh-CN" altLang="en-US" sz="1200" b="1" kern="1200">
                          <a:solidFill>
                            <a:schemeClr val="bg1"/>
                          </a:solidFill>
                          <a:effectLst/>
                          <a:latin typeface="+mn-lt"/>
                          <a:ea typeface="+mn-ea"/>
                          <a:cs typeface="+mn-ea"/>
                        </a:rPr>
                        <a:t>預載 )</a:t>
                      </a:r>
                      <a:endParaRPr lang="zh-CN" altLang="en-US" sz="1200" b="1" kern="1200">
                        <a:solidFill>
                          <a:schemeClr val="bg1"/>
                        </a:solidFill>
                        <a:effectLst/>
                        <a:latin typeface="+mn-lt"/>
                        <a:ea typeface="+mn-ea"/>
                        <a:cs typeface="+mn-ea"/>
                        <a:sym typeface="+mn-lt"/>
                      </a:endParaRPr>
                    </a:p>
                  </a:txBody>
                  <a:tcPr marL="33875" marR="33875" marT="16937" marB="16937" anchor="ctr">
                    <a:lnL>
                      <a:noFill/>
                    </a:lnL>
                    <a:lnR>
                      <a:noFill/>
                    </a:lnR>
                    <a:lnT w="127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874221720"/>
                  </a:ext>
                </a:extLst>
              </a:tr>
              <a:tr h="216755">
                <a:tc>
                  <a:txBody>
                    <a:bodyPr/>
                    <a:lstStyle/>
                    <a:p>
                      <a:pPr algn="ctr" fontAlgn="ctr"/>
                      <a:r>
                        <a:rPr lang="zh-TW" altLang="en-US" sz="1200" b="1">
                          <a:solidFill>
                            <a:schemeClr val="tx1"/>
                          </a:solidFill>
                          <a:effectLst/>
                          <a:latin typeface="+mn-lt"/>
                          <a:ea typeface="+mn-ea"/>
                          <a:cs typeface="+mn-ea"/>
                          <a:sym typeface="+mn-lt"/>
                        </a:rPr>
                        <a:t>檔案系統</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1200" b="0">
                          <a:solidFill>
                            <a:schemeClr val="tx1"/>
                          </a:solidFill>
                          <a:effectLst/>
                          <a:latin typeface="+mn-lt"/>
                          <a:ea typeface="+mn-ea"/>
                          <a:cs typeface="+mn-ea"/>
                          <a:sym typeface="+mn-lt"/>
                        </a:rPr>
                        <a:t>ZFS</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1200" b="0">
                          <a:solidFill>
                            <a:schemeClr val="tx1"/>
                          </a:solidFill>
                          <a:effectLst/>
                          <a:latin typeface="+mn-lt"/>
                          <a:ea typeface="+mn-ea"/>
                          <a:cs typeface="+mn-ea"/>
                          <a:sym typeface="+mn-lt"/>
                        </a:rPr>
                        <a:t>Ext4</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85383670"/>
                  </a:ext>
                </a:extLst>
              </a:tr>
              <a:tr h="582515">
                <a:tc>
                  <a:txBody>
                    <a:bodyPr/>
                    <a:lstStyle/>
                    <a:p>
                      <a:pPr algn="ctr" fontAlgn="ctr"/>
                      <a:r>
                        <a:rPr lang="zh-TW" altLang="en-US" sz="1200" b="1">
                          <a:solidFill>
                            <a:schemeClr val="tx1"/>
                          </a:solidFill>
                          <a:effectLst/>
                          <a:latin typeface="+mn-lt"/>
                          <a:ea typeface="+mn-ea"/>
                          <a:cs typeface="+mn-ea"/>
                          <a:sym typeface="+mn-lt"/>
                        </a:rPr>
                        <a:t>快取功能</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zh-TW" altLang="en-US" sz="1200" b="0">
                          <a:solidFill>
                            <a:schemeClr val="tx1"/>
                          </a:solidFill>
                          <a:effectLst/>
                          <a:latin typeface="+mn-lt"/>
                          <a:ea typeface="+mn-ea"/>
                          <a:cs typeface="+mn-ea"/>
                          <a:sym typeface="+mn-lt"/>
                        </a:rPr>
                        <a:t>讀取快取</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zh-TW" altLang="en-US" sz="1200" b="0">
                          <a:solidFill>
                            <a:schemeClr val="tx1"/>
                          </a:solidFill>
                          <a:effectLst/>
                          <a:latin typeface="+mn-lt"/>
                          <a:ea typeface="+mn-ea"/>
                          <a:cs typeface="+mn-ea"/>
                          <a:sym typeface="+mn-lt"/>
                        </a:rPr>
                        <a:t>讀</a:t>
                      </a:r>
                      <a:r>
                        <a:rPr lang="en-US" altLang="zh-TW" sz="1200" b="0">
                          <a:solidFill>
                            <a:schemeClr val="tx1"/>
                          </a:solidFill>
                          <a:effectLst/>
                          <a:latin typeface="+mn-lt"/>
                          <a:ea typeface="+mn-ea"/>
                          <a:cs typeface="+mn-ea"/>
                          <a:sym typeface="+mn-lt"/>
                        </a:rPr>
                        <a:t>/</a:t>
                      </a:r>
                      <a:r>
                        <a:rPr lang="zh-TW" altLang="en-US" sz="1200" b="0">
                          <a:solidFill>
                            <a:schemeClr val="tx1"/>
                          </a:solidFill>
                          <a:effectLst/>
                          <a:latin typeface="+mn-lt"/>
                          <a:ea typeface="+mn-ea"/>
                          <a:cs typeface="+mn-ea"/>
                          <a:sym typeface="+mn-lt"/>
                        </a:rPr>
                        <a:t>寫快取</a:t>
                      </a:r>
                      <a:br>
                        <a:rPr lang="zh-TW" altLang="en-US" sz="1200" b="0">
                          <a:solidFill>
                            <a:schemeClr val="tx1"/>
                          </a:solidFill>
                          <a:effectLst/>
                          <a:latin typeface="+mn-lt"/>
                          <a:ea typeface="+mn-ea"/>
                          <a:cs typeface="+mn-ea"/>
                          <a:sym typeface="+mn-lt"/>
                        </a:rPr>
                      </a:br>
                      <a:r>
                        <a:rPr lang="zh-TW" altLang="en-US" sz="1200" b="0">
                          <a:solidFill>
                            <a:schemeClr val="tx1"/>
                          </a:solidFill>
                          <a:effectLst/>
                          <a:latin typeface="+mn-lt"/>
                          <a:ea typeface="+mn-ea"/>
                          <a:cs typeface="+mn-ea"/>
                          <a:sym typeface="+mn-lt"/>
                        </a:rPr>
                        <a:t>唯讀快取</a:t>
                      </a:r>
                      <a:br>
                        <a:rPr lang="zh-TW" altLang="en-US" sz="1200" b="0">
                          <a:solidFill>
                            <a:schemeClr val="tx1"/>
                          </a:solidFill>
                          <a:effectLst/>
                          <a:latin typeface="+mn-lt"/>
                          <a:ea typeface="+mn-ea"/>
                          <a:cs typeface="+mn-ea"/>
                          <a:sym typeface="+mn-lt"/>
                        </a:rPr>
                      </a:br>
                      <a:r>
                        <a:rPr lang="zh-TW" altLang="en-US" sz="1200" b="0">
                          <a:solidFill>
                            <a:schemeClr val="tx1"/>
                          </a:solidFill>
                          <a:effectLst/>
                          <a:latin typeface="+mn-lt"/>
                          <a:ea typeface="+mn-ea"/>
                          <a:cs typeface="+mn-ea"/>
                          <a:sym typeface="+mn-lt"/>
                        </a:rPr>
                        <a:t>唯寫快取</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869590307"/>
                  </a:ext>
                </a:extLst>
              </a:tr>
              <a:tr h="399635">
                <a:tc>
                  <a:txBody>
                    <a:bodyPr/>
                    <a:lstStyle/>
                    <a:p>
                      <a:pPr algn="ctr" fontAlgn="ctr"/>
                      <a:r>
                        <a:rPr lang="zh-TW" altLang="en-US" sz="1200" b="1">
                          <a:solidFill>
                            <a:schemeClr val="tx1"/>
                          </a:solidFill>
                          <a:effectLst/>
                          <a:latin typeface="+mn-lt"/>
                          <a:ea typeface="+mn-ea"/>
                          <a:cs typeface="+mn-ea"/>
                          <a:sym typeface="+mn-lt"/>
                        </a:rPr>
                        <a:t>在線資料壓縮</a:t>
                      </a:r>
                      <a:br>
                        <a:rPr lang="zh-TW" altLang="en-US" sz="1200" b="1">
                          <a:solidFill>
                            <a:schemeClr val="tx1"/>
                          </a:solidFill>
                          <a:effectLst/>
                          <a:latin typeface="+mn-lt"/>
                          <a:ea typeface="+mn-ea"/>
                          <a:cs typeface="+mn-ea"/>
                          <a:sym typeface="+mn-lt"/>
                        </a:rPr>
                      </a:br>
                      <a:r>
                        <a:rPr lang="en-US" altLang="zh-TW" sz="1200" b="1">
                          <a:solidFill>
                            <a:schemeClr val="tx1"/>
                          </a:solidFill>
                          <a:effectLst/>
                          <a:latin typeface="+mn-lt"/>
                          <a:ea typeface="+mn-ea"/>
                          <a:cs typeface="+mn-ea"/>
                          <a:sym typeface="+mn-lt"/>
                        </a:rPr>
                        <a:t>(</a:t>
                      </a:r>
                      <a:r>
                        <a:rPr lang="en-US" sz="1200" b="1">
                          <a:solidFill>
                            <a:schemeClr val="tx1"/>
                          </a:solidFill>
                          <a:effectLst/>
                          <a:latin typeface="+mn-lt"/>
                          <a:ea typeface="+mn-ea"/>
                          <a:cs typeface="+mn-ea"/>
                          <a:sym typeface="+mn-lt"/>
                        </a:rPr>
                        <a:t>Inline Compression)</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zh-TW" altLang="en-US" sz="1200" b="0">
                          <a:solidFill>
                            <a:schemeClr val="tx1"/>
                          </a:solidFill>
                          <a:effectLst/>
                          <a:latin typeface="+mn-lt"/>
                          <a:ea typeface="+mn-ea"/>
                          <a:cs typeface="+mn-ea"/>
                          <a:sym typeface="+mn-lt"/>
                        </a:rPr>
                        <a:t>有</a:t>
                      </a:r>
                      <a:br>
                        <a:rPr lang="zh-TW" altLang="en-US" sz="1200" b="0">
                          <a:solidFill>
                            <a:schemeClr val="tx1"/>
                          </a:solidFill>
                          <a:effectLst/>
                          <a:latin typeface="+mn-lt"/>
                          <a:ea typeface="+mn-ea"/>
                          <a:cs typeface="+mn-ea"/>
                          <a:sym typeface="+mn-lt"/>
                        </a:rPr>
                      </a:br>
                      <a:r>
                        <a:rPr lang="en-US" altLang="zh-TW" sz="1200" b="0">
                          <a:solidFill>
                            <a:schemeClr val="tx1"/>
                          </a:solidFill>
                          <a:effectLst/>
                          <a:latin typeface="+mn-lt"/>
                          <a:ea typeface="+mn-ea"/>
                          <a:cs typeface="+mn-ea"/>
                          <a:sym typeface="+mn-lt"/>
                        </a:rPr>
                        <a:t>(LZ4 </a:t>
                      </a:r>
                      <a:r>
                        <a:rPr lang="zh-TW" altLang="en-US" sz="1200" b="0">
                          <a:solidFill>
                            <a:schemeClr val="tx1"/>
                          </a:solidFill>
                          <a:effectLst/>
                          <a:latin typeface="+mn-lt"/>
                          <a:ea typeface="+mn-ea"/>
                          <a:cs typeface="+mn-ea"/>
                          <a:sym typeface="+mn-lt"/>
                        </a:rPr>
                        <a:t>壓縮，適合 </a:t>
                      </a:r>
                      <a:r>
                        <a:rPr lang="en-US" altLang="zh-TW" sz="1200" b="0">
                          <a:solidFill>
                            <a:schemeClr val="tx1"/>
                          </a:solidFill>
                          <a:effectLst/>
                          <a:latin typeface="+mn-lt"/>
                          <a:ea typeface="+mn-ea"/>
                          <a:cs typeface="+mn-ea"/>
                          <a:sym typeface="+mn-lt"/>
                        </a:rPr>
                        <a:t>RAW </a:t>
                      </a:r>
                      <a:r>
                        <a:rPr lang="zh-TW" altLang="en-US" sz="1200" b="0">
                          <a:solidFill>
                            <a:schemeClr val="tx1"/>
                          </a:solidFill>
                          <a:effectLst/>
                          <a:latin typeface="+mn-lt"/>
                          <a:ea typeface="+mn-ea"/>
                          <a:cs typeface="+mn-ea"/>
                          <a:sym typeface="+mn-lt"/>
                        </a:rPr>
                        <a:t>檔、文件檔</a:t>
                      </a:r>
                      <a:r>
                        <a:rPr lang="en-US" altLang="zh-TW" sz="1200" b="0">
                          <a:solidFill>
                            <a:schemeClr val="tx1"/>
                          </a:solidFill>
                          <a:effectLst/>
                          <a:latin typeface="+mn-lt"/>
                          <a:ea typeface="+mn-ea"/>
                          <a:cs typeface="+mn-ea"/>
                          <a:sym typeface="+mn-lt"/>
                        </a:rPr>
                        <a:t>)</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zh-TW" altLang="en-US" sz="1200" b="0">
                          <a:solidFill>
                            <a:schemeClr val="tx1"/>
                          </a:solidFill>
                          <a:effectLst/>
                          <a:latin typeface="+mn-lt"/>
                          <a:ea typeface="+mn-ea"/>
                          <a:cs typeface="+mn-ea"/>
                          <a:sym typeface="+mn-lt"/>
                        </a:rPr>
                        <a:t>無</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521667223"/>
                  </a:ext>
                </a:extLst>
              </a:tr>
              <a:tr h="399635">
                <a:tc>
                  <a:txBody>
                    <a:bodyPr/>
                    <a:lstStyle/>
                    <a:p>
                      <a:pPr algn="ctr" fontAlgn="ctr"/>
                      <a:r>
                        <a:rPr lang="zh-TW" altLang="en-US" sz="1200" b="1">
                          <a:solidFill>
                            <a:schemeClr val="tx1"/>
                          </a:solidFill>
                          <a:effectLst/>
                          <a:latin typeface="+mn-lt"/>
                          <a:ea typeface="+mn-ea"/>
                          <a:cs typeface="+mn-ea"/>
                          <a:sym typeface="+mn-lt"/>
                        </a:rPr>
                        <a:t>在線重複資料刪除</a:t>
                      </a:r>
                      <a:br>
                        <a:rPr lang="zh-TW" altLang="en-US" sz="1200" b="1">
                          <a:solidFill>
                            <a:schemeClr val="tx1"/>
                          </a:solidFill>
                          <a:effectLst/>
                          <a:latin typeface="+mn-lt"/>
                          <a:ea typeface="+mn-ea"/>
                          <a:cs typeface="+mn-ea"/>
                          <a:sym typeface="+mn-lt"/>
                        </a:rPr>
                      </a:br>
                      <a:r>
                        <a:rPr lang="en-US" altLang="zh-TW" sz="1200" b="1">
                          <a:solidFill>
                            <a:schemeClr val="tx1"/>
                          </a:solidFill>
                          <a:effectLst/>
                          <a:latin typeface="+mn-lt"/>
                          <a:ea typeface="+mn-ea"/>
                          <a:cs typeface="+mn-ea"/>
                          <a:sym typeface="+mn-lt"/>
                        </a:rPr>
                        <a:t>(</a:t>
                      </a:r>
                      <a:r>
                        <a:rPr lang="en-US" sz="1200" b="1">
                          <a:solidFill>
                            <a:schemeClr val="tx1"/>
                          </a:solidFill>
                          <a:effectLst/>
                          <a:latin typeface="+mn-lt"/>
                          <a:ea typeface="+mn-ea"/>
                          <a:cs typeface="+mn-ea"/>
                          <a:sym typeface="+mn-lt"/>
                        </a:rPr>
                        <a:t>Inline Deduplication)</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zh-TW" altLang="en-US" sz="1200" b="0">
                          <a:solidFill>
                            <a:schemeClr val="tx1"/>
                          </a:solidFill>
                          <a:effectLst/>
                          <a:latin typeface="+mn-lt"/>
                          <a:ea typeface="+mn-ea"/>
                          <a:cs typeface="+mn-ea"/>
                          <a:sym typeface="+mn-lt"/>
                        </a:rPr>
                        <a:t>有</a:t>
                      </a:r>
                      <a:br>
                        <a:rPr lang="zh-TW" altLang="en-US" sz="1200" b="0">
                          <a:solidFill>
                            <a:schemeClr val="tx1"/>
                          </a:solidFill>
                          <a:effectLst/>
                          <a:latin typeface="+mn-lt"/>
                          <a:ea typeface="+mn-ea"/>
                          <a:cs typeface="+mn-ea"/>
                          <a:sym typeface="+mn-lt"/>
                        </a:rPr>
                      </a:br>
                      <a:r>
                        <a:rPr lang="en-US" altLang="zh-TW" sz="1200" b="0">
                          <a:solidFill>
                            <a:schemeClr val="tx1"/>
                          </a:solidFill>
                          <a:effectLst/>
                          <a:latin typeface="+mn-lt"/>
                          <a:ea typeface="+mn-ea"/>
                          <a:cs typeface="+mn-ea"/>
                          <a:sym typeface="+mn-lt"/>
                        </a:rPr>
                        <a:t>(</a:t>
                      </a:r>
                      <a:r>
                        <a:rPr lang="zh-TW" altLang="en-US" sz="1200" b="0">
                          <a:solidFill>
                            <a:schemeClr val="tx1"/>
                          </a:solidFill>
                          <a:effectLst/>
                          <a:latin typeface="+mn-lt"/>
                          <a:ea typeface="+mn-ea"/>
                          <a:cs typeface="+mn-ea"/>
                          <a:sym typeface="+mn-lt"/>
                        </a:rPr>
                        <a:t>需 </a:t>
                      </a:r>
                      <a:r>
                        <a:rPr lang="en-US" altLang="zh-TW" sz="1200" b="0">
                          <a:solidFill>
                            <a:schemeClr val="tx1"/>
                          </a:solidFill>
                          <a:effectLst/>
                          <a:latin typeface="+mn-lt"/>
                          <a:ea typeface="+mn-ea"/>
                          <a:cs typeface="+mn-ea"/>
                          <a:sym typeface="+mn-lt"/>
                        </a:rPr>
                        <a:t>16 GB </a:t>
                      </a:r>
                      <a:r>
                        <a:rPr lang="zh-TW" altLang="en-US" sz="1200" b="0">
                          <a:solidFill>
                            <a:schemeClr val="tx1"/>
                          </a:solidFill>
                          <a:effectLst/>
                          <a:latin typeface="+mn-lt"/>
                          <a:ea typeface="+mn-ea"/>
                          <a:cs typeface="+mn-ea"/>
                          <a:sym typeface="+mn-lt"/>
                        </a:rPr>
                        <a:t>以上記憶體</a:t>
                      </a:r>
                      <a:r>
                        <a:rPr lang="en-US" altLang="zh-TW" sz="1200" b="0">
                          <a:solidFill>
                            <a:schemeClr val="tx1"/>
                          </a:solidFill>
                          <a:effectLst/>
                          <a:latin typeface="+mn-lt"/>
                          <a:ea typeface="+mn-ea"/>
                          <a:cs typeface="+mn-ea"/>
                          <a:sym typeface="+mn-lt"/>
                        </a:rPr>
                        <a:t>)</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zh-TW" altLang="en-US" sz="1200" b="0">
                          <a:solidFill>
                            <a:schemeClr val="tx1"/>
                          </a:solidFill>
                          <a:effectLst/>
                          <a:latin typeface="+mn-lt"/>
                          <a:ea typeface="+mn-ea"/>
                          <a:cs typeface="+mn-ea"/>
                          <a:sym typeface="+mn-lt"/>
                        </a:rPr>
                        <a:t>無</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1548932897"/>
                  </a:ext>
                </a:extLst>
              </a:tr>
              <a:tr h="216755">
                <a:tc>
                  <a:txBody>
                    <a:bodyPr/>
                    <a:lstStyle/>
                    <a:p>
                      <a:pPr algn="ctr" fontAlgn="ctr"/>
                      <a:r>
                        <a:rPr lang="en-US" altLang="zh-TW" sz="1200" b="1">
                          <a:solidFill>
                            <a:schemeClr val="tx1"/>
                          </a:solidFill>
                          <a:effectLst/>
                          <a:latin typeface="+mn-lt"/>
                          <a:ea typeface="+mn-ea"/>
                          <a:cs typeface="+mn-ea"/>
                          <a:sym typeface="+mn-lt"/>
                        </a:rPr>
                        <a:t>HBS </a:t>
                      </a:r>
                      <a:r>
                        <a:rPr lang="zh-TW" altLang="en-US" sz="1200" b="1">
                          <a:solidFill>
                            <a:schemeClr val="tx1"/>
                          </a:solidFill>
                          <a:effectLst/>
                          <a:latin typeface="+mn-lt"/>
                          <a:ea typeface="+mn-ea"/>
                          <a:cs typeface="+mn-ea"/>
                          <a:sym typeface="+mn-lt"/>
                        </a:rPr>
                        <a:t>遠端備份 </a:t>
                      </a:r>
                      <a:r>
                        <a:rPr lang="en-US" altLang="zh-TW" sz="1200" b="1" err="1">
                          <a:solidFill>
                            <a:schemeClr val="tx1"/>
                          </a:solidFill>
                          <a:effectLst/>
                          <a:latin typeface="+mn-lt"/>
                          <a:ea typeface="+mn-ea"/>
                          <a:cs typeface="+mn-ea"/>
                          <a:sym typeface="+mn-lt"/>
                        </a:rPr>
                        <a:t>QuDedup</a:t>
                      </a:r>
                      <a:r>
                        <a:rPr lang="en-US" altLang="zh-TW" sz="1200" b="1">
                          <a:solidFill>
                            <a:schemeClr val="tx1"/>
                          </a:solidFill>
                          <a:effectLst/>
                          <a:latin typeface="+mn-lt"/>
                          <a:ea typeface="+mn-ea"/>
                          <a:cs typeface="+mn-ea"/>
                          <a:sym typeface="+mn-lt"/>
                        </a:rPr>
                        <a:t> </a:t>
                      </a:r>
                      <a:r>
                        <a:rPr lang="zh-TW" altLang="en-US" sz="1200" b="1">
                          <a:solidFill>
                            <a:schemeClr val="tx1"/>
                          </a:solidFill>
                          <a:effectLst/>
                          <a:latin typeface="+mn-lt"/>
                          <a:ea typeface="+mn-ea"/>
                          <a:cs typeface="+mn-ea"/>
                          <a:sym typeface="+mn-lt"/>
                        </a:rPr>
                        <a:t>來源端重複資料刪除</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zh-TW" altLang="en-US" sz="1200" b="0">
                          <a:solidFill>
                            <a:schemeClr val="tx1"/>
                          </a:solidFill>
                          <a:effectLst/>
                          <a:latin typeface="+mn-lt"/>
                          <a:ea typeface="+mn-ea"/>
                          <a:cs typeface="+mn-ea"/>
                          <a:sym typeface="+mn-lt"/>
                        </a:rPr>
                        <a:t>有</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zh-TW" altLang="en-US" sz="1200" b="0">
                          <a:solidFill>
                            <a:schemeClr val="tx1"/>
                          </a:solidFill>
                          <a:effectLst/>
                          <a:latin typeface="+mn-lt"/>
                          <a:ea typeface="+mn-ea"/>
                          <a:cs typeface="+mn-ea"/>
                          <a:sym typeface="+mn-lt"/>
                        </a:rPr>
                        <a:t>有</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066589079"/>
                  </a:ext>
                </a:extLst>
              </a:tr>
              <a:tr h="459887">
                <a:tc>
                  <a:txBody>
                    <a:bodyPr/>
                    <a:lstStyle/>
                    <a:p>
                      <a:pPr algn="ctr" fontAlgn="ctr"/>
                      <a:r>
                        <a:rPr lang="zh-TW" altLang="en-US" sz="1200" b="1">
                          <a:solidFill>
                            <a:schemeClr val="tx1"/>
                          </a:solidFill>
                          <a:effectLst/>
                          <a:latin typeface="+mn-lt"/>
                          <a:ea typeface="+mn-ea"/>
                          <a:cs typeface="+mn-ea"/>
                          <a:sym typeface="+mn-lt"/>
                        </a:rPr>
                        <a:t>系統斷電保護</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sz="1200" b="0">
                          <a:solidFill>
                            <a:schemeClr val="tx1"/>
                          </a:solidFill>
                          <a:effectLst/>
                          <a:latin typeface="+mn-lt"/>
                          <a:ea typeface="+mn-ea"/>
                          <a:cs typeface="+mn-ea"/>
                          <a:sym typeface="+mn-lt"/>
                        </a:rPr>
                        <a:t>ZIL</a:t>
                      </a:r>
                      <a:br>
                        <a:rPr lang="en-US" sz="1200" b="0">
                          <a:solidFill>
                            <a:schemeClr val="tx1"/>
                          </a:solidFill>
                          <a:effectLst/>
                          <a:latin typeface="+mn-lt"/>
                          <a:ea typeface="+mn-ea"/>
                          <a:cs typeface="+mn-ea"/>
                          <a:sym typeface="+mn-lt"/>
                        </a:rPr>
                      </a:br>
                      <a:r>
                        <a:rPr lang="en-US" sz="1200" b="0">
                          <a:solidFill>
                            <a:schemeClr val="tx1"/>
                          </a:solidFill>
                          <a:effectLst/>
                          <a:latin typeface="+mn-lt"/>
                          <a:ea typeface="+mn-ea"/>
                          <a:cs typeface="+mn-ea"/>
                          <a:sym typeface="+mn-lt"/>
                        </a:rPr>
                        <a:t>Copy-on-Write</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zh-TW" altLang="en-US" sz="1200" b="0">
                          <a:solidFill>
                            <a:schemeClr val="tx1"/>
                          </a:solidFill>
                          <a:effectLst/>
                          <a:latin typeface="+mn-lt"/>
                          <a:ea typeface="+mn-ea"/>
                          <a:cs typeface="+mn-ea"/>
                          <a:sym typeface="+mn-lt"/>
                        </a:rPr>
                        <a:t>無</a:t>
                      </a:r>
                      <a:endParaRPr lang="en-US" altLang="zh-TW" sz="1200" b="0">
                        <a:solidFill>
                          <a:schemeClr val="tx1"/>
                        </a:solidFill>
                        <a:effectLst/>
                        <a:latin typeface="+mn-lt"/>
                        <a:ea typeface="+mn-ea"/>
                        <a:cs typeface="+mn-ea"/>
                        <a:sym typeface="+mn-lt"/>
                      </a:endParaRP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296773913"/>
                  </a:ext>
                </a:extLst>
              </a:tr>
              <a:tr h="216755">
                <a:tc>
                  <a:txBody>
                    <a:bodyPr/>
                    <a:lstStyle/>
                    <a:p>
                      <a:pPr algn="ctr" fontAlgn="ctr"/>
                      <a:r>
                        <a:rPr lang="zh-TW" altLang="en-US" sz="1200" b="1">
                          <a:solidFill>
                            <a:schemeClr val="tx1"/>
                          </a:solidFill>
                          <a:effectLst/>
                          <a:latin typeface="+mn-lt"/>
                          <a:ea typeface="+mn-ea"/>
                          <a:cs typeface="+mn-ea"/>
                          <a:sym typeface="+mn-lt"/>
                        </a:rPr>
                        <a:t>權限管理</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1200" b="0">
                          <a:solidFill>
                            <a:schemeClr val="tx1"/>
                          </a:solidFill>
                          <a:effectLst/>
                          <a:latin typeface="+mn-lt"/>
                          <a:ea typeface="+mn-ea"/>
                          <a:cs typeface="+mn-ea"/>
                          <a:sym typeface="+mn-lt"/>
                        </a:rPr>
                        <a:t>Rich ACL (14</a:t>
                      </a:r>
                      <a:r>
                        <a:rPr lang="zh-TW" altLang="en-US" sz="1200" b="0">
                          <a:solidFill>
                            <a:schemeClr val="tx1"/>
                          </a:solidFill>
                          <a:effectLst/>
                          <a:latin typeface="+mn-lt"/>
                          <a:ea typeface="+mn-ea"/>
                          <a:cs typeface="+mn-ea"/>
                          <a:sym typeface="+mn-lt"/>
                        </a:rPr>
                        <a:t>項</a:t>
                      </a:r>
                      <a:r>
                        <a:rPr lang="en-US" altLang="zh-TW" sz="1200" b="0">
                          <a:solidFill>
                            <a:schemeClr val="tx1"/>
                          </a:solidFill>
                          <a:effectLst/>
                          <a:latin typeface="+mn-lt"/>
                          <a:ea typeface="+mn-ea"/>
                          <a:cs typeface="+mn-ea"/>
                          <a:sym typeface="+mn-lt"/>
                        </a:rPr>
                        <a:t>)</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tc>
                  <a:txBody>
                    <a:bodyPr/>
                    <a:lstStyle/>
                    <a:p>
                      <a:pPr algn="ctr" fontAlgn="ctr"/>
                      <a:r>
                        <a:rPr lang="en-US" sz="1200" b="0" err="1">
                          <a:solidFill>
                            <a:schemeClr val="tx1"/>
                          </a:solidFill>
                          <a:effectLst/>
                          <a:latin typeface="+mn-lt"/>
                          <a:ea typeface="+mn-ea"/>
                          <a:cs typeface="+mn-ea"/>
                          <a:sym typeface="+mn-lt"/>
                        </a:rPr>
                        <a:t>Posix</a:t>
                      </a:r>
                      <a:r>
                        <a:rPr lang="en-US" sz="1200" b="0">
                          <a:solidFill>
                            <a:schemeClr val="tx1"/>
                          </a:solidFill>
                          <a:effectLst/>
                          <a:latin typeface="+mn-lt"/>
                          <a:ea typeface="+mn-ea"/>
                          <a:cs typeface="+mn-ea"/>
                          <a:sym typeface="+mn-lt"/>
                        </a:rPr>
                        <a:t> ACL (3</a:t>
                      </a:r>
                      <a:r>
                        <a:rPr lang="zh-TW" altLang="en-US" sz="1200" b="0">
                          <a:solidFill>
                            <a:schemeClr val="tx1"/>
                          </a:solidFill>
                          <a:effectLst/>
                          <a:latin typeface="+mn-lt"/>
                          <a:ea typeface="+mn-ea"/>
                          <a:cs typeface="+mn-ea"/>
                          <a:sym typeface="+mn-lt"/>
                        </a:rPr>
                        <a:t>項</a:t>
                      </a:r>
                      <a:r>
                        <a:rPr lang="en-US" altLang="zh-TW" sz="1200" b="0">
                          <a:solidFill>
                            <a:schemeClr val="tx1"/>
                          </a:solidFill>
                          <a:effectLst/>
                          <a:latin typeface="+mn-lt"/>
                          <a:ea typeface="+mn-ea"/>
                          <a:cs typeface="+mn-ea"/>
                          <a:sym typeface="+mn-lt"/>
                        </a:rPr>
                        <a:t>) + </a:t>
                      </a:r>
                      <a:r>
                        <a:rPr lang="zh-TW" altLang="en-US" sz="1200" b="0">
                          <a:solidFill>
                            <a:schemeClr val="tx1"/>
                          </a:solidFill>
                          <a:effectLst/>
                          <a:latin typeface="+mn-lt"/>
                          <a:ea typeface="+mn-ea"/>
                          <a:cs typeface="+mn-ea"/>
                          <a:sym typeface="+mn-lt"/>
                        </a:rPr>
                        <a:t>少部分特殊權限</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ECF0F3"/>
                    </a:solidFill>
                  </a:tcPr>
                </a:tc>
                <a:extLst>
                  <a:ext uri="{0D108BD9-81ED-4DB2-BD59-A6C34878D82A}">
                    <a16:rowId xmlns:a16="http://schemas.microsoft.com/office/drawing/2014/main" val="2086844128"/>
                  </a:ext>
                </a:extLst>
              </a:tr>
              <a:tr h="765395">
                <a:tc>
                  <a:txBody>
                    <a:bodyPr/>
                    <a:lstStyle/>
                    <a:p>
                      <a:pPr algn="ctr" fontAlgn="ctr"/>
                      <a:r>
                        <a:rPr lang="zh-TW" altLang="en-US" sz="1200" b="1">
                          <a:solidFill>
                            <a:schemeClr val="tx1"/>
                          </a:solidFill>
                          <a:effectLst/>
                          <a:latin typeface="+mn-lt"/>
                          <a:ea typeface="+mn-ea"/>
                          <a:cs typeface="+mn-ea"/>
                          <a:sym typeface="+mn-lt"/>
                        </a:rPr>
                        <a:t>容量擴充</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en-US" altLang="zh-TW" sz="1200" b="0">
                          <a:solidFill>
                            <a:schemeClr val="tx1"/>
                          </a:solidFill>
                          <a:effectLst/>
                          <a:latin typeface="+mn-lt"/>
                          <a:ea typeface="+mn-ea"/>
                          <a:cs typeface="+mn-ea"/>
                          <a:sym typeface="+mn-lt"/>
                        </a:rPr>
                        <a:t>RAID </a:t>
                      </a:r>
                      <a:r>
                        <a:rPr lang="zh-TW" altLang="en-US" sz="1200" b="0">
                          <a:solidFill>
                            <a:schemeClr val="tx1"/>
                          </a:solidFill>
                          <a:effectLst/>
                          <a:latin typeface="+mn-lt"/>
                          <a:ea typeface="+mn-ea"/>
                          <a:cs typeface="+mn-ea"/>
                          <a:sym typeface="+mn-lt"/>
                        </a:rPr>
                        <a:t>容量升級</a:t>
                      </a:r>
                      <a:br>
                        <a:rPr lang="zh-TW" altLang="en-US" sz="1200" b="0">
                          <a:solidFill>
                            <a:schemeClr val="tx1"/>
                          </a:solidFill>
                          <a:effectLst/>
                          <a:latin typeface="+mn-lt"/>
                          <a:ea typeface="+mn-ea"/>
                          <a:cs typeface="+mn-ea"/>
                          <a:sym typeface="+mn-lt"/>
                        </a:rPr>
                      </a:br>
                      <a:r>
                        <a:rPr lang="zh-TW" altLang="en-US" sz="1200" b="0">
                          <a:solidFill>
                            <a:schemeClr val="tx1"/>
                          </a:solidFill>
                          <a:effectLst/>
                          <a:latin typeface="+mn-lt"/>
                          <a:ea typeface="+mn-ea"/>
                          <a:cs typeface="+mn-ea"/>
                          <a:sym typeface="+mn-lt"/>
                        </a:rPr>
                        <a:t>更換更大容量硬碟</a:t>
                      </a:r>
                      <a:br>
                        <a:rPr lang="zh-TW" altLang="en-US" sz="1200" b="0">
                          <a:solidFill>
                            <a:schemeClr val="tx1"/>
                          </a:solidFill>
                          <a:effectLst/>
                          <a:latin typeface="+mn-lt"/>
                          <a:ea typeface="+mn-ea"/>
                          <a:cs typeface="+mn-ea"/>
                          <a:sym typeface="+mn-lt"/>
                        </a:rPr>
                      </a:br>
                      <a:r>
                        <a:rPr lang="en-US" altLang="zh-TW" sz="1200" b="0">
                          <a:solidFill>
                            <a:schemeClr val="tx1"/>
                          </a:solidFill>
                          <a:effectLst/>
                          <a:latin typeface="+mn-lt"/>
                          <a:ea typeface="+mn-ea"/>
                          <a:cs typeface="+mn-ea"/>
                          <a:sym typeface="+mn-lt"/>
                        </a:rPr>
                        <a:t>JBOD </a:t>
                      </a:r>
                      <a:r>
                        <a:rPr lang="zh-TW" altLang="en-US" sz="1200" b="0">
                          <a:solidFill>
                            <a:schemeClr val="tx1"/>
                          </a:solidFill>
                          <a:effectLst/>
                          <a:latin typeface="+mn-lt"/>
                          <a:ea typeface="+mn-ea"/>
                          <a:cs typeface="+mn-ea"/>
                          <a:sym typeface="+mn-lt"/>
                        </a:rPr>
                        <a:t>擴充</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tc>
                  <a:txBody>
                    <a:bodyPr/>
                    <a:lstStyle/>
                    <a:p>
                      <a:pPr algn="ctr" fontAlgn="ctr"/>
                      <a:r>
                        <a:rPr lang="zh-TW" altLang="en-US" sz="1200" b="0">
                          <a:solidFill>
                            <a:schemeClr val="tx1"/>
                          </a:solidFill>
                          <a:effectLst/>
                          <a:latin typeface="+mn-lt"/>
                          <a:ea typeface="+mn-ea"/>
                          <a:cs typeface="+mn-ea"/>
                          <a:sym typeface="+mn-lt"/>
                        </a:rPr>
                        <a:t>加入單顆硬碟擴充 </a:t>
                      </a:r>
                      <a:r>
                        <a:rPr lang="en-US" altLang="zh-TW" sz="1200" b="0">
                          <a:solidFill>
                            <a:schemeClr val="tx1"/>
                          </a:solidFill>
                          <a:effectLst/>
                          <a:latin typeface="+mn-lt"/>
                          <a:ea typeface="+mn-ea"/>
                          <a:cs typeface="+mn-ea"/>
                          <a:sym typeface="+mn-lt"/>
                        </a:rPr>
                        <a:t>RAID</a:t>
                      </a:r>
                      <a:br>
                        <a:rPr lang="en-US" altLang="zh-TW" sz="1200" b="0">
                          <a:solidFill>
                            <a:schemeClr val="tx1"/>
                          </a:solidFill>
                          <a:effectLst/>
                          <a:latin typeface="+mn-lt"/>
                          <a:ea typeface="+mn-ea"/>
                          <a:cs typeface="+mn-ea"/>
                          <a:sym typeface="+mn-lt"/>
                        </a:rPr>
                      </a:br>
                      <a:r>
                        <a:rPr lang="en-US" altLang="zh-TW" sz="1200" b="0" err="1">
                          <a:solidFill>
                            <a:schemeClr val="tx1"/>
                          </a:solidFill>
                          <a:effectLst/>
                          <a:latin typeface="+mn-lt"/>
                          <a:ea typeface="+mn-ea"/>
                          <a:cs typeface="+mn-ea"/>
                          <a:sym typeface="+mn-lt"/>
                        </a:rPr>
                        <a:t>RAID</a:t>
                      </a:r>
                      <a:r>
                        <a:rPr lang="en-US" altLang="zh-TW" sz="1200" b="0">
                          <a:solidFill>
                            <a:schemeClr val="tx1"/>
                          </a:solidFill>
                          <a:effectLst/>
                          <a:latin typeface="+mn-lt"/>
                          <a:ea typeface="+mn-ea"/>
                          <a:cs typeface="+mn-ea"/>
                          <a:sym typeface="+mn-lt"/>
                        </a:rPr>
                        <a:t> </a:t>
                      </a:r>
                      <a:r>
                        <a:rPr lang="zh-TW" altLang="en-US" sz="1200" b="0">
                          <a:solidFill>
                            <a:schemeClr val="tx1"/>
                          </a:solidFill>
                          <a:effectLst/>
                          <a:latin typeface="+mn-lt"/>
                          <a:ea typeface="+mn-ea"/>
                          <a:cs typeface="+mn-ea"/>
                          <a:sym typeface="+mn-lt"/>
                        </a:rPr>
                        <a:t>容量升級</a:t>
                      </a:r>
                      <a:br>
                        <a:rPr lang="zh-TW" altLang="en-US" sz="1200" b="0">
                          <a:solidFill>
                            <a:schemeClr val="tx1"/>
                          </a:solidFill>
                          <a:effectLst/>
                          <a:latin typeface="+mn-lt"/>
                          <a:ea typeface="+mn-ea"/>
                          <a:cs typeface="+mn-ea"/>
                          <a:sym typeface="+mn-lt"/>
                        </a:rPr>
                      </a:br>
                      <a:r>
                        <a:rPr lang="zh-TW" altLang="en-US" sz="1200" b="0">
                          <a:solidFill>
                            <a:schemeClr val="tx1"/>
                          </a:solidFill>
                          <a:effectLst/>
                          <a:latin typeface="+mn-lt"/>
                          <a:ea typeface="+mn-ea"/>
                          <a:cs typeface="+mn-ea"/>
                          <a:sym typeface="+mn-lt"/>
                        </a:rPr>
                        <a:t>更換大容量硬碟</a:t>
                      </a:r>
                      <a:br>
                        <a:rPr lang="zh-TW" altLang="en-US" sz="1200" b="0">
                          <a:solidFill>
                            <a:schemeClr val="tx1"/>
                          </a:solidFill>
                          <a:effectLst/>
                          <a:latin typeface="+mn-lt"/>
                          <a:ea typeface="+mn-ea"/>
                          <a:cs typeface="+mn-ea"/>
                          <a:sym typeface="+mn-lt"/>
                        </a:rPr>
                      </a:br>
                      <a:r>
                        <a:rPr lang="en-US" altLang="zh-TW" sz="1200" b="0">
                          <a:solidFill>
                            <a:schemeClr val="tx1"/>
                          </a:solidFill>
                          <a:effectLst/>
                          <a:latin typeface="+mn-lt"/>
                          <a:ea typeface="+mn-ea"/>
                          <a:cs typeface="+mn-ea"/>
                          <a:sym typeface="+mn-lt"/>
                        </a:rPr>
                        <a:t>JBOD </a:t>
                      </a:r>
                      <a:r>
                        <a:rPr lang="zh-TW" altLang="en-US" sz="1200" b="0">
                          <a:solidFill>
                            <a:schemeClr val="tx1"/>
                          </a:solidFill>
                          <a:effectLst/>
                          <a:latin typeface="+mn-lt"/>
                          <a:ea typeface="+mn-ea"/>
                          <a:cs typeface="+mn-ea"/>
                          <a:sym typeface="+mn-lt"/>
                        </a:rPr>
                        <a:t>擴充</a:t>
                      </a:r>
                    </a:p>
                  </a:txBody>
                  <a:tcPr marL="33875" marR="33875" marT="16937" marB="16937" anchor="ctr">
                    <a:lnL>
                      <a:noFill/>
                    </a:lnL>
                    <a:lnR>
                      <a:noFill/>
                    </a:lnR>
                    <a:lnT>
                      <a:noFill/>
                    </a:lnT>
                    <a:lnB>
                      <a:noFill/>
                    </a:lnB>
                    <a:lnTlToBr w="12700" cmpd="sng">
                      <a:noFill/>
                      <a:prstDash val="solid"/>
                    </a:lnTlToBr>
                    <a:lnBlToTr w="12700" cmpd="sng">
                      <a:noFill/>
                      <a:prstDash val="solid"/>
                    </a:lnBlToTr>
                    <a:solidFill>
                      <a:srgbClr val="D9E1E7"/>
                    </a:solidFill>
                  </a:tcPr>
                </a:tc>
                <a:extLst>
                  <a:ext uri="{0D108BD9-81ED-4DB2-BD59-A6C34878D82A}">
                    <a16:rowId xmlns:a16="http://schemas.microsoft.com/office/drawing/2014/main" val="689890637"/>
                  </a:ext>
                </a:extLst>
              </a:tr>
            </a:tbl>
          </a:graphicData>
        </a:graphic>
      </p:graphicFrame>
      <p:grpSp>
        <p:nvGrpSpPr>
          <p:cNvPr id="4" name="群組 3">
            <a:extLst>
              <a:ext uri="{FF2B5EF4-FFF2-40B4-BE49-F238E27FC236}">
                <a16:creationId xmlns:a16="http://schemas.microsoft.com/office/drawing/2014/main" id="{9D122F68-606A-98E0-9BBD-217F4DBA1F80}"/>
              </a:ext>
            </a:extLst>
          </p:cNvPr>
          <p:cNvGrpSpPr/>
          <p:nvPr/>
        </p:nvGrpSpPr>
        <p:grpSpPr>
          <a:xfrm>
            <a:off x="3836012" y="3257550"/>
            <a:ext cx="4357951" cy="3188153"/>
            <a:chOff x="3889457" y="2725705"/>
            <a:chExt cx="4357951" cy="3032437"/>
          </a:xfrm>
        </p:grpSpPr>
        <p:pic>
          <p:nvPicPr>
            <p:cNvPr id="19" name="图片 57">
              <a:extLst>
                <a:ext uri="{FF2B5EF4-FFF2-40B4-BE49-F238E27FC236}">
                  <a16:creationId xmlns:a16="http://schemas.microsoft.com/office/drawing/2014/main" id="{BDF09C8A-28C3-9A98-988E-15D66F579202}"/>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2572335" y="4042827"/>
              <a:ext cx="3003565" cy="369321"/>
            </a:xfrm>
            <a:prstGeom prst="rect">
              <a:avLst/>
            </a:prstGeom>
          </p:spPr>
        </p:pic>
        <p:pic>
          <p:nvPicPr>
            <p:cNvPr id="23" name="图片 57">
              <a:extLst>
                <a:ext uri="{FF2B5EF4-FFF2-40B4-BE49-F238E27FC236}">
                  <a16:creationId xmlns:a16="http://schemas.microsoft.com/office/drawing/2014/main" id="{9293F225-254D-4225-86A4-47944528A135}"/>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6567248" y="4077981"/>
              <a:ext cx="3017274" cy="343047"/>
            </a:xfrm>
            <a:prstGeom prst="rect">
              <a:avLst/>
            </a:prstGeom>
          </p:spPr>
        </p:pic>
      </p:grpSp>
      <p:sp>
        <p:nvSpPr>
          <p:cNvPr id="7" name="文字方塊 6">
            <a:extLst>
              <a:ext uri="{FF2B5EF4-FFF2-40B4-BE49-F238E27FC236}">
                <a16:creationId xmlns:a16="http://schemas.microsoft.com/office/drawing/2014/main" id="{72618B5C-E9FF-E49C-E6A8-F4DD83EE0307}"/>
              </a:ext>
            </a:extLst>
          </p:cNvPr>
          <p:cNvSpPr txBox="1"/>
          <p:nvPr/>
        </p:nvSpPr>
        <p:spPr>
          <a:xfrm>
            <a:off x="447378" y="1677952"/>
            <a:ext cx="11332052" cy="1019638"/>
          </a:xfrm>
          <a:prstGeom prst="rect">
            <a:avLst/>
          </a:prstGeom>
          <a:noFill/>
        </p:spPr>
        <p:txBody>
          <a:bodyPr wrap="square" rtlCol="0">
            <a:spAutoFit/>
          </a:bodyPr>
          <a:lstStyle/>
          <a:p>
            <a:pPr>
              <a:lnSpc>
                <a:spcPct val="130000"/>
              </a:lnSpc>
            </a:pPr>
            <a:r>
              <a:rPr lang="en-US" altLang="zh-TW" sz="1600">
                <a:solidFill>
                  <a:schemeClr val="bg1"/>
                </a:solidFill>
                <a:latin typeface="+mn-ea"/>
              </a:rPr>
              <a:t>TS-855eU(-RP) </a:t>
            </a:r>
            <a:r>
              <a:rPr lang="zh-TW" altLang="en-US" sz="1600">
                <a:solidFill>
                  <a:schemeClr val="bg1"/>
                </a:solidFill>
                <a:latin typeface="+mn-ea"/>
              </a:rPr>
              <a:t>出貨搭載 </a:t>
            </a:r>
            <a:r>
              <a:rPr lang="en-US" altLang="zh-TW" sz="1600">
                <a:solidFill>
                  <a:schemeClr val="bg1"/>
                </a:solidFill>
                <a:latin typeface="+mn-ea"/>
              </a:rPr>
              <a:t>QTS </a:t>
            </a:r>
            <a:r>
              <a:rPr lang="zh-TW" altLang="en-US" sz="1600">
                <a:solidFill>
                  <a:schemeClr val="bg1"/>
                </a:solidFill>
                <a:latin typeface="+mn-ea"/>
              </a:rPr>
              <a:t>作業系統，擁有強悍的資料傳輸效能及更精省的記憶體使用效率，並享有 </a:t>
            </a:r>
            <a:r>
              <a:rPr lang="en-US" altLang="zh-TW" sz="1600" err="1">
                <a:solidFill>
                  <a:schemeClr val="bg1"/>
                </a:solidFill>
                <a:latin typeface="+mn-ea"/>
              </a:rPr>
              <a:t>Qtier</a:t>
            </a:r>
            <a:r>
              <a:rPr lang="en-US" altLang="zh-TW" sz="1600">
                <a:solidFill>
                  <a:schemeClr val="bg1"/>
                </a:solidFill>
                <a:latin typeface="+mn-ea"/>
              </a:rPr>
              <a:t> </a:t>
            </a:r>
            <a:r>
              <a:rPr lang="zh-TW" altLang="en-US" sz="1600">
                <a:solidFill>
                  <a:schemeClr val="bg1"/>
                </a:solidFill>
                <a:latin typeface="+mn-ea"/>
              </a:rPr>
              <a:t>自動分層儲存功能。您亦可依需求更改為 </a:t>
            </a:r>
            <a:r>
              <a:rPr lang="en-US" altLang="zh-TW" sz="1600" err="1">
                <a:solidFill>
                  <a:schemeClr val="bg1"/>
                </a:solidFill>
                <a:latin typeface="+mn-ea"/>
              </a:rPr>
              <a:t>QuTS</a:t>
            </a:r>
            <a:r>
              <a:rPr lang="en-US" altLang="zh-TW" sz="1600">
                <a:solidFill>
                  <a:schemeClr val="bg1"/>
                </a:solidFill>
                <a:latin typeface="+mn-ea"/>
              </a:rPr>
              <a:t> hero </a:t>
            </a:r>
            <a:r>
              <a:rPr lang="zh-TW" altLang="en-US" sz="1600">
                <a:solidFill>
                  <a:schemeClr val="bg1"/>
                </a:solidFill>
                <a:latin typeface="+mn-ea"/>
              </a:rPr>
              <a:t>作業系統，提供獨特的資料完整度保護特性。轉換為 </a:t>
            </a:r>
            <a:r>
              <a:rPr lang="en-US" altLang="zh-TW" sz="1600">
                <a:solidFill>
                  <a:schemeClr val="bg1"/>
                </a:solidFill>
                <a:latin typeface="+mn-ea"/>
              </a:rPr>
              <a:t>QTS </a:t>
            </a:r>
            <a:r>
              <a:rPr lang="zh-TW" altLang="en-US" sz="1600">
                <a:solidFill>
                  <a:schemeClr val="bg1"/>
                </a:solidFill>
                <a:latin typeface="+mn-ea"/>
              </a:rPr>
              <a:t>作業系統的 </a:t>
            </a:r>
            <a:r>
              <a:rPr lang="en-US" altLang="zh-TW" sz="1600">
                <a:solidFill>
                  <a:schemeClr val="bg1"/>
                </a:solidFill>
                <a:latin typeface="+mn-ea"/>
              </a:rPr>
              <a:t>TS-855eU (-RP) </a:t>
            </a:r>
            <a:r>
              <a:rPr lang="zh-TW" altLang="en-US" sz="1600">
                <a:solidFill>
                  <a:schemeClr val="bg1"/>
                </a:solidFill>
                <a:latin typeface="+mn-ea"/>
              </a:rPr>
              <a:t>可與其他同樣運行 </a:t>
            </a:r>
            <a:r>
              <a:rPr lang="en-US" altLang="zh-TW" sz="1600">
                <a:solidFill>
                  <a:schemeClr val="bg1"/>
                </a:solidFill>
                <a:latin typeface="+mn-ea"/>
              </a:rPr>
              <a:t>QTS </a:t>
            </a:r>
            <a:r>
              <a:rPr lang="zh-TW" altLang="en-US" sz="1600">
                <a:solidFill>
                  <a:schemeClr val="bg1"/>
                </a:solidFill>
                <a:latin typeface="+mn-ea"/>
              </a:rPr>
              <a:t>的 </a:t>
            </a:r>
            <a:r>
              <a:rPr lang="en-US" altLang="zh-TW" sz="1600">
                <a:solidFill>
                  <a:schemeClr val="bg1"/>
                </a:solidFill>
                <a:latin typeface="+mn-ea"/>
              </a:rPr>
              <a:t>QNAP NAS </a:t>
            </a:r>
            <a:r>
              <a:rPr lang="zh-TW" altLang="en-US" sz="1600">
                <a:solidFill>
                  <a:schemeClr val="bg1"/>
                </a:solidFill>
                <a:latin typeface="+mn-ea"/>
              </a:rPr>
              <a:t>進行系統遷移。</a:t>
            </a:r>
          </a:p>
        </p:txBody>
      </p:sp>
      <p:sp>
        <p:nvSpPr>
          <p:cNvPr id="2" name="標題 1">
            <a:extLst>
              <a:ext uri="{FF2B5EF4-FFF2-40B4-BE49-F238E27FC236}">
                <a16:creationId xmlns:a16="http://schemas.microsoft.com/office/drawing/2014/main" id="{F44B800C-7AC8-470D-AB62-AC38368CEB58}"/>
              </a:ext>
            </a:extLst>
          </p:cNvPr>
          <p:cNvSpPr>
            <a:spLocks noGrp="1"/>
          </p:cNvSpPr>
          <p:nvPr>
            <p:ph type="title"/>
          </p:nvPr>
        </p:nvSpPr>
        <p:spPr/>
        <p:txBody>
          <a:bodyPr>
            <a:noAutofit/>
          </a:bodyPr>
          <a:lstStyle/>
          <a:p>
            <a:pPr algn="ctr">
              <a:lnSpc>
                <a:spcPts val="4800"/>
              </a:lnSpc>
            </a:pPr>
            <a:r>
              <a:rPr lang="zh-TW" altLang="en-US">
                <a:sym typeface="+mn-lt"/>
              </a:rPr>
              <a:t>強大效能、彈性選用</a:t>
            </a:r>
            <a:r>
              <a:rPr lang="en-US" altLang="zh-TW">
                <a:sym typeface="+mn-lt"/>
              </a:rPr>
              <a:t>雙 O.S. 系統</a:t>
            </a:r>
            <a:br>
              <a:rPr lang="en-US" altLang="zh-TW">
                <a:sym typeface="+mn-lt"/>
              </a:rPr>
            </a:br>
            <a:r>
              <a:rPr lang="en-US" altLang="zh-TW">
                <a:sym typeface="+mn-lt"/>
              </a:rPr>
              <a:t>預載 QTS </a:t>
            </a:r>
            <a:r>
              <a:rPr lang="zh-TW" altLang="en-US">
                <a:sym typeface="+mn-lt"/>
              </a:rPr>
              <a:t>或是採用 </a:t>
            </a:r>
            <a:r>
              <a:rPr lang="en-US" altLang="zh-TW">
                <a:sym typeface="+mn-lt"/>
              </a:rPr>
              <a:t>ZFS</a:t>
            </a:r>
            <a:r>
              <a:rPr lang="zh-TW" altLang="en-US">
                <a:sym typeface="+mn-lt"/>
              </a:rPr>
              <a:t> 架構的 </a:t>
            </a:r>
            <a:r>
              <a:rPr lang="en-US" altLang="zh-TW">
                <a:sym typeface="+mn-lt"/>
              </a:rPr>
              <a:t>QuTS hero </a:t>
            </a:r>
            <a:endParaRPr lang="zh-TW" altLang="en-US">
              <a:sym typeface="+mn-lt"/>
            </a:endParaRPr>
          </a:p>
        </p:txBody>
      </p:sp>
    </p:spTree>
    <p:extLst>
      <p:ext uri="{BB962C8B-B14F-4D97-AF65-F5344CB8AC3E}">
        <p14:creationId xmlns:p14="http://schemas.microsoft.com/office/powerpoint/2010/main" val="3460151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圓角 33">
            <a:extLst>
              <a:ext uri="{FF2B5EF4-FFF2-40B4-BE49-F238E27FC236}">
                <a16:creationId xmlns:a16="http://schemas.microsoft.com/office/drawing/2014/main" id="{766535EA-C218-4DBB-82B1-A3E6841BC1CD}"/>
              </a:ext>
            </a:extLst>
          </p:cNvPr>
          <p:cNvSpPr/>
          <p:nvPr/>
        </p:nvSpPr>
        <p:spPr>
          <a:xfrm>
            <a:off x="410836" y="2211152"/>
            <a:ext cx="1583673" cy="1466517"/>
          </a:xfrm>
          <a:prstGeom prst="roundRect">
            <a:avLst>
              <a:gd name="adj" fmla="val 37764"/>
            </a:avLst>
          </a:prstGeom>
          <a:solidFill>
            <a:schemeClr val="dk1">
              <a:alpha val="28000"/>
            </a:schemeClr>
          </a:solidFill>
          <a:effectLst>
            <a:softEdge rad="3175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3" name="矩形: 圓角 32">
            <a:extLst>
              <a:ext uri="{FF2B5EF4-FFF2-40B4-BE49-F238E27FC236}">
                <a16:creationId xmlns:a16="http://schemas.microsoft.com/office/drawing/2014/main" id="{EFE3CF4D-0CE4-42E5-8342-7C21740934DB}"/>
              </a:ext>
            </a:extLst>
          </p:cNvPr>
          <p:cNvSpPr/>
          <p:nvPr/>
        </p:nvSpPr>
        <p:spPr>
          <a:xfrm>
            <a:off x="385030" y="1272748"/>
            <a:ext cx="1583673" cy="1466517"/>
          </a:xfrm>
          <a:prstGeom prst="roundRect">
            <a:avLst>
              <a:gd name="adj" fmla="val 37764"/>
            </a:avLst>
          </a:prstGeom>
          <a:solidFill>
            <a:schemeClr val="dk1">
              <a:alpha val="28000"/>
            </a:schemeClr>
          </a:solidFill>
          <a:effectLst>
            <a:softEdge rad="3175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7" name="矩形: 圓角 26">
            <a:extLst>
              <a:ext uri="{FF2B5EF4-FFF2-40B4-BE49-F238E27FC236}">
                <a16:creationId xmlns:a16="http://schemas.microsoft.com/office/drawing/2014/main" id="{8B00DEEF-0826-4B40-9F3B-F7B3343A27FD}"/>
              </a:ext>
            </a:extLst>
          </p:cNvPr>
          <p:cNvSpPr/>
          <p:nvPr/>
        </p:nvSpPr>
        <p:spPr>
          <a:xfrm>
            <a:off x="6268343" y="118249"/>
            <a:ext cx="5745249" cy="5176788"/>
          </a:xfrm>
          <a:prstGeom prst="roundRect">
            <a:avLst>
              <a:gd name="adj" fmla="val 50000"/>
            </a:avLst>
          </a:prstGeom>
          <a:solidFill>
            <a:schemeClr val="dk1">
              <a:alpha val="56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 name="標題 6">
            <a:extLst>
              <a:ext uri="{FF2B5EF4-FFF2-40B4-BE49-F238E27FC236}">
                <a16:creationId xmlns:a16="http://schemas.microsoft.com/office/drawing/2014/main" id="{09FACB65-8E28-47CD-973C-71EF8ABADF16}"/>
              </a:ext>
            </a:extLst>
          </p:cNvPr>
          <p:cNvSpPr>
            <a:spLocks noGrp="1"/>
          </p:cNvSpPr>
          <p:nvPr>
            <p:ph type="title"/>
          </p:nvPr>
        </p:nvSpPr>
        <p:spPr/>
        <p:txBody>
          <a:bodyPr>
            <a:noAutofit/>
          </a:bodyPr>
          <a:lstStyle/>
          <a:p>
            <a:r>
              <a:rPr lang="zh-TW" altLang="en-US">
                <a:sym typeface="Arial" panose="020B0604020202020204" pitchFamily="34" charset="0"/>
              </a:rPr>
              <a:t>超</a:t>
            </a:r>
            <a:r>
              <a:rPr lang="en-US" altLang="zh-TW">
                <a:sym typeface="Arial" panose="020B0604020202020204" pitchFamily="34" charset="0"/>
              </a:rPr>
              <a:t>短機箱設計</a:t>
            </a:r>
          </a:p>
        </p:txBody>
      </p:sp>
      <p:sp>
        <p:nvSpPr>
          <p:cNvPr id="16" name="手繪多邊形: 圖案 15">
            <a:extLst>
              <a:ext uri="{FF2B5EF4-FFF2-40B4-BE49-F238E27FC236}">
                <a16:creationId xmlns:a16="http://schemas.microsoft.com/office/drawing/2014/main" id="{B8EAA369-64DA-4162-A7AE-79F49AD0437E}"/>
              </a:ext>
            </a:extLst>
          </p:cNvPr>
          <p:cNvSpPr/>
          <p:nvPr/>
        </p:nvSpPr>
        <p:spPr>
          <a:xfrm>
            <a:off x="4662311" y="3697111"/>
            <a:ext cx="6429023" cy="1913467"/>
          </a:xfrm>
          <a:custGeom>
            <a:avLst/>
            <a:gdLst>
              <a:gd name="connsiteX0" fmla="*/ 4364567 w 4821767"/>
              <a:gd name="connsiteY0" fmla="*/ 1435100 h 1435100"/>
              <a:gd name="connsiteX1" fmla="*/ 4804834 w 4821767"/>
              <a:gd name="connsiteY1" fmla="*/ 1248834 h 1435100"/>
              <a:gd name="connsiteX2" fmla="*/ 4821767 w 4821767"/>
              <a:gd name="connsiteY2" fmla="*/ 258234 h 1435100"/>
              <a:gd name="connsiteX3" fmla="*/ 609600 w 4821767"/>
              <a:gd name="connsiteY3" fmla="*/ 0 h 1435100"/>
              <a:gd name="connsiteX4" fmla="*/ 0 w 4821767"/>
              <a:gd name="connsiteY4" fmla="*/ 105834 h 1435100"/>
              <a:gd name="connsiteX5" fmla="*/ 4364567 w 4821767"/>
              <a:gd name="connsiteY5" fmla="*/ 1435100 h 1435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21767" h="1435100">
                <a:moveTo>
                  <a:pt x="4364567" y="1435100"/>
                </a:moveTo>
                <a:lnTo>
                  <a:pt x="4804834" y="1248834"/>
                </a:lnTo>
                <a:lnTo>
                  <a:pt x="4821767" y="258234"/>
                </a:lnTo>
                <a:lnTo>
                  <a:pt x="609600" y="0"/>
                </a:lnTo>
                <a:lnTo>
                  <a:pt x="0" y="105834"/>
                </a:lnTo>
                <a:lnTo>
                  <a:pt x="4364567" y="1435100"/>
                </a:lnTo>
                <a:close/>
              </a:path>
            </a:pathLst>
          </a:custGeom>
          <a:solidFill>
            <a:schemeClr val="tx1">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sp>
        <p:nvSpPr>
          <p:cNvPr id="12" name="矩形: 圓角 11">
            <a:extLst>
              <a:ext uri="{FF2B5EF4-FFF2-40B4-BE49-F238E27FC236}">
                <a16:creationId xmlns:a16="http://schemas.microsoft.com/office/drawing/2014/main" id="{2ABE7699-83D9-4182-BB6E-90A9996EC88E}"/>
              </a:ext>
            </a:extLst>
          </p:cNvPr>
          <p:cNvSpPr/>
          <p:nvPr/>
        </p:nvSpPr>
        <p:spPr>
          <a:xfrm>
            <a:off x="2389636" y="2814291"/>
            <a:ext cx="5179632" cy="3641459"/>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9" name="圓角矩形 18"/>
          <p:cNvSpPr/>
          <p:nvPr/>
        </p:nvSpPr>
        <p:spPr>
          <a:xfrm>
            <a:off x="4636859" y="1032825"/>
            <a:ext cx="2888788" cy="2548690"/>
          </a:xfrm>
          <a:prstGeom prst="roundRect">
            <a:avLst/>
          </a:prstGeom>
          <a:noFill/>
          <a:ln>
            <a:noFill/>
          </a:ln>
        </p:spPr>
        <p:style>
          <a:lnRef idx="2">
            <a:schemeClr val="accent2"/>
          </a:lnRef>
          <a:fillRef idx="1">
            <a:schemeClr val="lt1"/>
          </a:fillRef>
          <a:effectRef idx="0">
            <a:schemeClr val="accent2"/>
          </a:effectRef>
          <a:fontRef idx="minor">
            <a:schemeClr val="dk1"/>
          </a:fontRef>
        </p:style>
        <p:txBody>
          <a:bodyPr lIns="121920" tIns="60960" rIns="121920" bIns="60960" rtlCol="0" anchor="ctr"/>
          <a:lstStyle/>
          <a:p>
            <a:pPr algn="ctr">
              <a:lnSpc>
                <a:spcPct val="150000"/>
              </a:lnSpc>
            </a:pPr>
            <a:r>
              <a:rPr lang="zh-TW" altLang="en-US" sz="1450" b="1">
                <a:solidFill>
                  <a:schemeClr val="bg1"/>
                </a:solidFill>
                <a:latin typeface="Arial"/>
                <a:ea typeface="微軟正黑體"/>
                <a:cs typeface="+mn-ea"/>
                <a:sym typeface="Arial" panose="020B0604020202020204" pitchFamily="34" charset="0"/>
              </a:rPr>
              <a:t>相較市售一般</a:t>
            </a:r>
            <a:r>
              <a:rPr lang="en-US" altLang="zh-TW" sz="1450" b="1">
                <a:solidFill>
                  <a:schemeClr val="bg1"/>
                </a:solidFill>
                <a:latin typeface="Arial"/>
                <a:ea typeface="微軟正黑體"/>
                <a:cs typeface="+mn-ea"/>
                <a:sym typeface="Arial" panose="020B0604020202020204" pitchFamily="34" charset="0"/>
              </a:rPr>
              <a:t> 2U NAS</a:t>
            </a:r>
          </a:p>
          <a:p>
            <a:pPr algn="ctr">
              <a:lnSpc>
                <a:spcPct val="85000"/>
              </a:lnSpc>
            </a:pPr>
            <a:r>
              <a:rPr lang="en-US" altLang="zh-TW" sz="3700" err="1">
                <a:solidFill>
                  <a:srgbClr val="E9C27B"/>
                </a:solidFill>
                <a:latin typeface="Arial"/>
                <a:ea typeface="微軟正黑體"/>
                <a:cs typeface="+mn-ea"/>
                <a:sym typeface="Arial" panose="020B0604020202020204" pitchFamily="34" charset="0"/>
              </a:rPr>
              <a:t>深度縮短</a:t>
            </a:r>
            <a:r>
              <a:rPr lang="en-US" altLang="zh-TW" sz="3700">
                <a:solidFill>
                  <a:srgbClr val="E9C27B"/>
                </a:solidFill>
                <a:latin typeface="Arial"/>
                <a:ea typeface="微軟正黑體"/>
                <a:cs typeface="+mn-ea"/>
                <a:sym typeface="Arial" panose="020B0604020202020204" pitchFamily="34" charset="0"/>
              </a:rPr>
              <a:t> </a:t>
            </a:r>
            <a:endParaRPr lang="en-US" altLang="zh-TW" sz="3700">
              <a:solidFill>
                <a:srgbClr val="E9C27B"/>
              </a:solidFill>
              <a:latin typeface="Arial" panose="020B0604020202020204" pitchFamily="34" charset="0"/>
              <a:ea typeface="微軟正黑體" panose="020B0604030504040204" pitchFamily="34" charset="-120"/>
              <a:cs typeface="+mn-ea"/>
            </a:endParaRPr>
          </a:p>
          <a:p>
            <a:pPr algn="ctr">
              <a:lnSpc>
                <a:spcPct val="85000"/>
              </a:lnSpc>
            </a:pPr>
            <a:r>
              <a:rPr lang="en-US" altLang="zh-TW" sz="7200">
                <a:solidFill>
                  <a:srgbClr val="E9C27B"/>
                </a:solidFill>
                <a:latin typeface="Arial"/>
                <a:ea typeface="微軟正黑體"/>
                <a:cs typeface="+mn-ea"/>
                <a:sym typeface="Arial" panose="020B0604020202020204" pitchFamily="34" charset="0"/>
              </a:rPr>
              <a:t>47%</a:t>
            </a:r>
            <a:endParaRPr lang="zh-TW" altLang="en-US" sz="7200">
              <a:solidFill>
                <a:schemeClr val="tx1"/>
              </a:solidFill>
              <a:latin typeface="Arial" panose="020B0604020202020204" pitchFamily="34" charset="0"/>
              <a:ea typeface="微軟正黑體" panose="020B0604030504040204" pitchFamily="34" charset="-120"/>
              <a:cs typeface="+mn-ea"/>
            </a:endParaRPr>
          </a:p>
        </p:txBody>
      </p:sp>
      <p:pic>
        <p:nvPicPr>
          <p:cNvPr id="4" name="圖片 4" hidden="1">
            <a:extLst>
              <a:ext uri="{FF2B5EF4-FFF2-40B4-BE49-F238E27FC236}">
                <a16:creationId xmlns:a16="http://schemas.microsoft.com/office/drawing/2014/main" id="{090BAA87-C7C0-45BE-91E9-F6CA88FEBD7B}"/>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565125" y="1359190"/>
            <a:ext cx="759996" cy="759996"/>
          </a:xfrm>
          <a:prstGeom prst="rect">
            <a:avLst/>
          </a:prstGeom>
        </p:spPr>
      </p:pic>
      <p:sp>
        <p:nvSpPr>
          <p:cNvPr id="13" name="文字方塊 12">
            <a:extLst>
              <a:ext uri="{FF2B5EF4-FFF2-40B4-BE49-F238E27FC236}">
                <a16:creationId xmlns:a16="http://schemas.microsoft.com/office/drawing/2014/main" id="{3F5DD253-14F2-4A81-8369-5A24A4E8914B}"/>
              </a:ext>
            </a:extLst>
          </p:cNvPr>
          <p:cNvSpPr txBox="1"/>
          <p:nvPr/>
        </p:nvSpPr>
        <p:spPr>
          <a:xfrm>
            <a:off x="1176864" y="1527810"/>
            <a:ext cx="2888788" cy="88921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zh-TW" altLang="en-US" sz="2450">
                <a:solidFill>
                  <a:schemeClr val="bg1"/>
                </a:solidFill>
                <a:ea typeface="微軟正黑體"/>
                <a:sym typeface="Arial" panose="020B0604020202020204" pitchFamily="34" charset="0"/>
              </a:rPr>
              <a:t>體積縮小</a:t>
            </a:r>
            <a:endParaRPr lang="en-US" altLang="zh-TW" sz="2450">
              <a:solidFill>
                <a:schemeClr val="bg1"/>
              </a:solidFill>
              <a:ea typeface="微軟正黑體"/>
            </a:endParaRPr>
          </a:p>
          <a:p>
            <a:pPr algn="l"/>
            <a:r>
              <a:rPr lang="zh-TW" altLang="en-US" sz="2489">
                <a:solidFill>
                  <a:schemeClr val="bg1"/>
                </a:solidFill>
                <a:latin typeface="Arial" panose="020B0604020202020204" pitchFamily="34" charset="0"/>
                <a:ea typeface="微軟正黑體" panose="020B0604030504040204" pitchFamily="34" charset="-120"/>
                <a:sym typeface="Arial" panose="020B0604020202020204" pitchFamily="34" charset="0"/>
              </a:rPr>
              <a:t>架設搬運容易</a:t>
            </a:r>
          </a:p>
        </p:txBody>
      </p:sp>
      <p:sp>
        <p:nvSpPr>
          <p:cNvPr id="21" name="文字方塊 20">
            <a:extLst>
              <a:ext uri="{FF2B5EF4-FFF2-40B4-BE49-F238E27FC236}">
                <a16:creationId xmlns:a16="http://schemas.microsoft.com/office/drawing/2014/main" id="{AD84A92A-7857-48A0-8C9D-C7D1E33976A4}"/>
              </a:ext>
            </a:extLst>
          </p:cNvPr>
          <p:cNvSpPr txBox="1"/>
          <p:nvPr/>
        </p:nvSpPr>
        <p:spPr>
          <a:xfrm>
            <a:off x="1193483" y="2515817"/>
            <a:ext cx="3136823" cy="88921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zh-TW" altLang="en-US" sz="2489">
                <a:solidFill>
                  <a:schemeClr val="bg1"/>
                </a:solidFill>
                <a:ea typeface="微軟正黑體"/>
                <a:sym typeface="Arial" panose="020B0604020202020204" pitchFamily="34" charset="0"/>
              </a:rPr>
              <a:t>僅</a:t>
            </a:r>
            <a:r>
              <a:rPr lang="en-US" altLang="zh-TW" sz="2489">
                <a:solidFill>
                  <a:schemeClr val="bg1"/>
                </a:solidFill>
                <a:ea typeface="微軟正黑體"/>
                <a:sym typeface="Arial" panose="020B0604020202020204" pitchFamily="34" charset="0"/>
              </a:rPr>
              <a:t> 30 cm / </a:t>
            </a:r>
            <a:r>
              <a:rPr lang="zh-TW" altLang="en-US" sz="2489">
                <a:solidFill>
                  <a:schemeClr val="bg1"/>
                </a:solidFill>
                <a:ea typeface="微軟正黑體"/>
                <a:sym typeface="Arial" panose="020B0604020202020204" pitchFamily="34" charset="0"/>
              </a:rPr>
              <a:t>12</a:t>
            </a:r>
            <a:r>
              <a:rPr lang="en-US" altLang="zh-TW" sz="2489">
                <a:solidFill>
                  <a:schemeClr val="bg1"/>
                </a:solidFill>
                <a:ea typeface="微軟正黑體"/>
                <a:sym typeface="Arial" panose="020B0604020202020204" pitchFamily="34" charset="0"/>
              </a:rPr>
              <a:t> </a:t>
            </a:r>
            <a:r>
              <a:rPr lang="zh-TW" altLang="en-US" sz="2489">
                <a:solidFill>
                  <a:schemeClr val="bg1"/>
                </a:solidFill>
                <a:ea typeface="微軟正黑體"/>
                <a:sym typeface="Arial" panose="020B0604020202020204" pitchFamily="34" charset="0"/>
              </a:rPr>
              <a:t>吋短機箱適用有限空間</a:t>
            </a:r>
          </a:p>
        </p:txBody>
      </p:sp>
      <p:grpSp>
        <p:nvGrpSpPr>
          <p:cNvPr id="5" name="群組 4">
            <a:extLst>
              <a:ext uri="{FF2B5EF4-FFF2-40B4-BE49-F238E27FC236}">
                <a16:creationId xmlns:a16="http://schemas.microsoft.com/office/drawing/2014/main" id="{250C3B07-55CA-7328-3189-E7F8B18EA20B}"/>
              </a:ext>
            </a:extLst>
          </p:cNvPr>
          <p:cNvGrpSpPr/>
          <p:nvPr/>
        </p:nvGrpSpPr>
        <p:grpSpPr>
          <a:xfrm>
            <a:off x="1120199" y="495432"/>
            <a:ext cx="11181850" cy="6230978"/>
            <a:chOff x="870515" y="336609"/>
            <a:chExt cx="11655226" cy="6497042"/>
          </a:xfrm>
        </p:grpSpPr>
        <p:pic>
          <p:nvPicPr>
            <p:cNvPr id="14" name="圖片 13">
              <a:extLst>
                <a:ext uri="{FF2B5EF4-FFF2-40B4-BE49-F238E27FC236}">
                  <a16:creationId xmlns:a16="http://schemas.microsoft.com/office/drawing/2014/main" id="{FD3296A1-2C1E-44D5-9DD9-41ECF4A4C342}"/>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6967113" y="336609"/>
              <a:ext cx="5558628" cy="4137124"/>
            </a:xfrm>
            <a:prstGeom prst="rect">
              <a:avLst/>
            </a:prstGeom>
          </p:spPr>
        </p:pic>
        <p:pic>
          <p:nvPicPr>
            <p:cNvPr id="6" name="圖片 5">
              <a:extLst>
                <a:ext uri="{FF2B5EF4-FFF2-40B4-BE49-F238E27FC236}">
                  <a16:creationId xmlns:a16="http://schemas.microsoft.com/office/drawing/2014/main" id="{D5582940-8BA7-427C-B206-4AB319D55145}"/>
                </a:ext>
              </a:extLst>
            </p:cNvPr>
            <p:cNvPicPr>
              <a:picLocks noChangeAspect="1"/>
            </p:cNvPicPr>
            <p:nvPr/>
          </p:nvPicPr>
          <p:blipFill rotWithShape="1">
            <a:blip r:embed="rId5" cstate="print">
              <a:alphaModFix amt="50000"/>
              <a:extLst>
                <a:ext uri="{28A0092B-C50C-407E-A947-70E740481C1C}">
                  <a14:useLocalDpi xmlns:a14="http://schemas.microsoft.com/office/drawing/2010/main"/>
                </a:ext>
              </a:extLst>
            </a:blip>
            <a:srcRect/>
            <a:stretch/>
          </p:blipFill>
          <p:spPr>
            <a:xfrm>
              <a:off x="2890556" y="3691919"/>
              <a:ext cx="9179683" cy="2722064"/>
            </a:xfrm>
            <a:prstGeom prst="rect">
              <a:avLst/>
            </a:prstGeom>
          </p:spPr>
        </p:pic>
        <p:pic>
          <p:nvPicPr>
            <p:cNvPr id="3" name="圖片 2">
              <a:extLst>
                <a:ext uri="{FF2B5EF4-FFF2-40B4-BE49-F238E27FC236}">
                  <a16:creationId xmlns:a16="http://schemas.microsoft.com/office/drawing/2014/main" id="{890395C7-EEF2-482A-A1F2-8CBB5A3A099A}"/>
                </a:ext>
              </a:extLst>
            </p:cNvPr>
            <p:cNvPicPr>
              <a:picLocks noChangeAspect="1"/>
            </p:cNvPicPr>
            <p:nvPr/>
          </p:nvPicPr>
          <p:blipFill rotWithShape="1">
            <a:blip r:embed="rId6" cstate="print">
              <a:alphaModFix/>
              <a:extLst>
                <a:ext uri="{28A0092B-C50C-407E-A947-70E740481C1C}">
                  <a14:useLocalDpi xmlns:a14="http://schemas.microsoft.com/office/drawing/2010/main"/>
                </a:ext>
              </a:extLst>
            </a:blip>
            <a:srcRect/>
            <a:stretch/>
          </p:blipFill>
          <p:spPr>
            <a:xfrm>
              <a:off x="1968703" y="3697111"/>
              <a:ext cx="9569376" cy="3089781"/>
            </a:xfrm>
            <a:prstGeom prst="rect">
              <a:avLst/>
            </a:prstGeom>
          </p:spPr>
        </p:pic>
        <p:cxnSp>
          <p:nvCxnSpPr>
            <p:cNvPr id="9" name="直線單箭頭接點 8"/>
            <p:cNvCxnSpPr>
              <a:cxnSpLocks/>
            </p:cNvCxnSpPr>
            <p:nvPr/>
          </p:nvCxnSpPr>
          <p:spPr>
            <a:xfrm flipV="1">
              <a:off x="2738156" y="3745295"/>
              <a:ext cx="2498608" cy="426528"/>
            </a:xfrm>
            <a:prstGeom prst="straightConnector1">
              <a:avLst/>
            </a:prstGeom>
            <a:ln w="12700">
              <a:headEnd type="arrow"/>
              <a:tailEnd type="arrow"/>
            </a:ln>
          </p:spPr>
          <p:style>
            <a:lnRef idx="3">
              <a:schemeClr val="accent6"/>
            </a:lnRef>
            <a:fillRef idx="0">
              <a:schemeClr val="accent6"/>
            </a:fillRef>
            <a:effectRef idx="2">
              <a:schemeClr val="accent6"/>
            </a:effectRef>
            <a:fontRef idx="minor">
              <a:schemeClr val="tx1"/>
            </a:fontRef>
          </p:style>
        </p:cxnSp>
        <p:cxnSp>
          <p:nvCxnSpPr>
            <p:cNvPr id="10" name="直線單箭頭接點 9">
              <a:extLst>
                <a:ext uri="{FF2B5EF4-FFF2-40B4-BE49-F238E27FC236}">
                  <a16:creationId xmlns:a16="http://schemas.microsoft.com/office/drawing/2014/main" id="{1ED77B26-53DF-4D94-902A-147F8F16D440}"/>
                </a:ext>
              </a:extLst>
            </p:cNvPr>
            <p:cNvCxnSpPr>
              <a:cxnSpLocks/>
            </p:cNvCxnSpPr>
            <p:nvPr/>
          </p:nvCxnSpPr>
          <p:spPr>
            <a:xfrm flipV="1">
              <a:off x="5236765" y="3608790"/>
              <a:ext cx="866892" cy="136508"/>
            </a:xfrm>
            <a:prstGeom prst="straightConnector1">
              <a:avLst/>
            </a:prstGeom>
            <a:ln w="12700">
              <a:solidFill>
                <a:srgbClr val="E9C27B"/>
              </a:solidFill>
              <a:headEnd type="arrow"/>
              <a:tailEnd type="arrow"/>
            </a:ln>
          </p:spPr>
          <p:style>
            <a:lnRef idx="3">
              <a:schemeClr val="accent6"/>
            </a:lnRef>
            <a:fillRef idx="0">
              <a:schemeClr val="accent6"/>
            </a:fillRef>
            <a:effectRef idx="2">
              <a:schemeClr val="accent6"/>
            </a:effectRef>
            <a:fontRef idx="minor">
              <a:schemeClr val="tx1"/>
            </a:fontRef>
          </p:style>
        </p:cxnSp>
        <p:sp>
          <p:nvSpPr>
            <p:cNvPr id="2" name="文字方塊 1">
              <a:extLst>
                <a:ext uri="{FF2B5EF4-FFF2-40B4-BE49-F238E27FC236}">
                  <a16:creationId xmlns:a16="http://schemas.microsoft.com/office/drawing/2014/main" id="{B3920503-C0EB-4DEB-82D7-2B55B02C395E}"/>
                </a:ext>
              </a:extLst>
            </p:cNvPr>
            <p:cNvSpPr txBox="1"/>
            <p:nvPr/>
          </p:nvSpPr>
          <p:spPr>
            <a:xfrm>
              <a:off x="5112513" y="3179015"/>
              <a:ext cx="1621818" cy="52149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zh-TW" altLang="en-US" sz="2450">
                  <a:solidFill>
                    <a:srgbClr val="E9C27B"/>
                  </a:solidFill>
                  <a:ea typeface="微軟正黑體"/>
                  <a:sym typeface="Arial" panose="020B0604020202020204" pitchFamily="34" charset="0"/>
                </a:rPr>
                <a:t>26.5cm</a:t>
              </a:r>
            </a:p>
          </p:txBody>
        </p:sp>
        <p:sp>
          <p:nvSpPr>
            <p:cNvPr id="11" name="文字方塊 10">
              <a:extLst>
                <a:ext uri="{FF2B5EF4-FFF2-40B4-BE49-F238E27FC236}">
                  <a16:creationId xmlns:a16="http://schemas.microsoft.com/office/drawing/2014/main" id="{8B20312D-D64D-4804-A95C-A8C040272687}"/>
                </a:ext>
              </a:extLst>
            </p:cNvPr>
            <p:cNvSpPr txBox="1"/>
            <p:nvPr/>
          </p:nvSpPr>
          <p:spPr>
            <a:xfrm>
              <a:off x="3008583" y="3497219"/>
              <a:ext cx="1420504" cy="506164"/>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zh-TW" altLang="en-US" sz="2489">
                  <a:solidFill>
                    <a:schemeClr val="bg1"/>
                  </a:solidFill>
                  <a:latin typeface="Arial" panose="020B0604020202020204" pitchFamily="34" charset="0"/>
                  <a:ea typeface="微軟正黑體" panose="020B0604030504040204" pitchFamily="34" charset="-120"/>
                  <a:sym typeface="Arial" panose="020B0604020202020204" pitchFamily="34" charset="0"/>
                </a:rPr>
                <a:t>29.7cm</a:t>
              </a:r>
            </a:p>
          </p:txBody>
        </p:sp>
        <p:cxnSp>
          <p:nvCxnSpPr>
            <p:cNvPr id="22" name="直線單箭頭接點 21">
              <a:extLst>
                <a:ext uri="{FF2B5EF4-FFF2-40B4-BE49-F238E27FC236}">
                  <a16:creationId xmlns:a16="http://schemas.microsoft.com/office/drawing/2014/main" id="{46117B88-ED97-452E-85EC-B3F06D4CEAAB}"/>
                </a:ext>
              </a:extLst>
            </p:cNvPr>
            <p:cNvCxnSpPr>
              <a:cxnSpLocks/>
            </p:cNvCxnSpPr>
            <p:nvPr/>
          </p:nvCxnSpPr>
          <p:spPr>
            <a:xfrm flipH="1" flipV="1">
              <a:off x="2056756" y="4378742"/>
              <a:ext cx="29973" cy="1418668"/>
            </a:xfrm>
            <a:prstGeom prst="straightConnector1">
              <a:avLst/>
            </a:prstGeom>
            <a:ln w="12700">
              <a:headEnd type="arrow"/>
              <a:tailEnd type="arrow"/>
            </a:ln>
          </p:spPr>
          <p:style>
            <a:lnRef idx="3">
              <a:schemeClr val="accent6"/>
            </a:lnRef>
            <a:fillRef idx="0">
              <a:schemeClr val="accent6"/>
            </a:fillRef>
            <a:effectRef idx="2">
              <a:schemeClr val="accent6"/>
            </a:effectRef>
            <a:fontRef idx="minor">
              <a:schemeClr val="tx1"/>
            </a:fontRef>
          </p:style>
        </p:cxnSp>
        <p:sp>
          <p:nvSpPr>
            <p:cNvPr id="24" name="文字方塊 23">
              <a:extLst>
                <a:ext uri="{FF2B5EF4-FFF2-40B4-BE49-F238E27FC236}">
                  <a16:creationId xmlns:a16="http://schemas.microsoft.com/office/drawing/2014/main" id="{F2511357-72AB-4278-861E-4E5D960DF2C9}"/>
                </a:ext>
              </a:extLst>
            </p:cNvPr>
            <p:cNvSpPr txBox="1"/>
            <p:nvPr/>
          </p:nvSpPr>
          <p:spPr>
            <a:xfrm>
              <a:off x="870515" y="4834994"/>
              <a:ext cx="1267979" cy="506164"/>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en-US" altLang="zh-TW" sz="2489">
                  <a:solidFill>
                    <a:schemeClr val="bg1"/>
                  </a:solidFill>
                  <a:latin typeface="Arial" panose="020B0604020202020204" pitchFamily="34" charset="0"/>
                  <a:ea typeface="微軟正黑體" panose="020B0604030504040204" pitchFamily="34" charset="-120"/>
                  <a:sym typeface="Arial" panose="020B0604020202020204" pitchFamily="34" charset="0"/>
                </a:rPr>
                <a:t>8.9</a:t>
              </a:r>
              <a:r>
                <a:rPr lang="zh-TW" altLang="en-US" sz="2489">
                  <a:solidFill>
                    <a:schemeClr val="bg1"/>
                  </a:solidFill>
                  <a:latin typeface="Arial" panose="020B0604020202020204" pitchFamily="34" charset="0"/>
                  <a:ea typeface="微軟正黑體" panose="020B0604030504040204" pitchFamily="34" charset="-120"/>
                  <a:sym typeface="Arial" panose="020B0604020202020204" pitchFamily="34" charset="0"/>
                </a:rPr>
                <a:t>cm</a:t>
              </a:r>
            </a:p>
          </p:txBody>
        </p:sp>
        <p:sp>
          <p:nvSpPr>
            <p:cNvPr id="25" name="文字方塊 24">
              <a:extLst>
                <a:ext uri="{FF2B5EF4-FFF2-40B4-BE49-F238E27FC236}">
                  <a16:creationId xmlns:a16="http://schemas.microsoft.com/office/drawing/2014/main" id="{FF03E9E5-4F33-42D4-B29E-21F4431736B2}"/>
                </a:ext>
              </a:extLst>
            </p:cNvPr>
            <p:cNvSpPr txBox="1"/>
            <p:nvPr/>
          </p:nvSpPr>
          <p:spPr>
            <a:xfrm>
              <a:off x="4126821" y="6327487"/>
              <a:ext cx="1726758" cy="506164"/>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en-US" altLang="zh-TW" sz="2489">
                  <a:solidFill>
                    <a:schemeClr val="bg1"/>
                  </a:solidFill>
                  <a:ea typeface="微軟正黑體"/>
                  <a:sym typeface="Arial" panose="020B0604020202020204" pitchFamily="34" charset="0"/>
                </a:rPr>
                <a:t>43.2</a:t>
              </a:r>
              <a:r>
                <a:rPr lang="zh-TW" altLang="en-US" sz="2489">
                  <a:solidFill>
                    <a:schemeClr val="bg1"/>
                  </a:solidFill>
                  <a:ea typeface="微軟正黑體"/>
                  <a:sym typeface="Arial" panose="020B0604020202020204" pitchFamily="34" charset="0"/>
                </a:rPr>
                <a:t>cm</a:t>
              </a:r>
            </a:p>
          </p:txBody>
        </p:sp>
        <p:cxnSp>
          <p:nvCxnSpPr>
            <p:cNvPr id="26" name="直線單箭頭接點 25">
              <a:extLst>
                <a:ext uri="{FF2B5EF4-FFF2-40B4-BE49-F238E27FC236}">
                  <a16:creationId xmlns:a16="http://schemas.microsoft.com/office/drawing/2014/main" id="{E853850A-D043-49B6-9934-875224076365}"/>
                </a:ext>
              </a:extLst>
            </p:cNvPr>
            <p:cNvCxnSpPr>
              <a:cxnSpLocks/>
            </p:cNvCxnSpPr>
            <p:nvPr/>
          </p:nvCxnSpPr>
          <p:spPr>
            <a:xfrm>
              <a:off x="2299583" y="5979181"/>
              <a:ext cx="7107989" cy="691425"/>
            </a:xfrm>
            <a:prstGeom prst="straightConnector1">
              <a:avLst/>
            </a:prstGeom>
            <a:ln w="12700">
              <a:headEnd type="arrow"/>
              <a:tailEnd type="arrow"/>
            </a:ln>
          </p:spPr>
          <p:style>
            <a:lnRef idx="3">
              <a:schemeClr val="accent6"/>
            </a:lnRef>
            <a:fillRef idx="0">
              <a:schemeClr val="accent6"/>
            </a:fillRef>
            <a:effectRef idx="2">
              <a:schemeClr val="accent6"/>
            </a:effectRef>
            <a:fontRef idx="minor">
              <a:schemeClr val="tx1"/>
            </a:fontRef>
          </p:style>
        </p:cxnSp>
      </p:grpSp>
      <p:grpSp>
        <p:nvGrpSpPr>
          <p:cNvPr id="18" name="群組 17">
            <a:extLst>
              <a:ext uri="{FF2B5EF4-FFF2-40B4-BE49-F238E27FC236}">
                <a16:creationId xmlns:a16="http://schemas.microsoft.com/office/drawing/2014/main" id="{D8FF405C-48A3-4D4E-A559-C682E7DB77B7}"/>
              </a:ext>
            </a:extLst>
          </p:cNvPr>
          <p:cNvGrpSpPr/>
          <p:nvPr/>
        </p:nvGrpSpPr>
        <p:grpSpPr>
          <a:xfrm>
            <a:off x="414723" y="1600285"/>
            <a:ext cx="720909" cy="702223"/>
            <a:chOff x="155821" y="1002121"/>
            <a:chExt cx="540682" cy="538313"/>
          </a:xfrm>
        </p:grpSpPr>
        <p:sp>
          <p:nvSpPr>
            <p:cNvPr id="17" name="矩形: 圓角 16">
              <a:extLst>
                <a:ext uri="{FF2B5EF4-FFF2-40B4-BE49-F238E27FC236}">
                  <a16:creationId xmlns:a16="http://schemas.microsoft.com/office/drawing/2014/main" id="{0C7E97A6-A7DD-447B-A2B0-6D72C9CCA124}"/>
                </a:ext>
              </a:extLst>
            </p:cNvPr>
            <p:cNvSpPr/>
            <p:nvPr/>
          </p:nvSpPr>
          <p:spPr>
            <a:xfrm>
              <a:off x="155821" y="1002121"/>
              <a:ext cx="540682" cy="538313"/>
            </a:xfrm>
            <a:prstGeom prst="roundRect">
              <a:avLst>
                <a:gd name="adj" fmla="val 9589"/>
              </a:avLst>
            </a:prstGeom>
            <a:gradFill flip="none" rotWithShape="1">
              <a:gsLst>
                <a:gs pos="0">
                  <a:srgbClr val="E7E6E7"/>
                </a:gs>
                <a:gs pos="73000">
                  <a:srgbClr val="C6BECD"/>
                </a:gs>
              </a:gsLst>
              <a:lin ang="2700000" scaled="1"/>
              <a:tileRect/>
            </a:gradFill>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pic>
          <p:nvPicPr>
            <p:cNvPr id="15" name="圖片 14" hidden="1">
              <a:extLst>
                <a:ext uri="{FF2B5EF4-FFF2-40B4-BE49-F238E27FC236}">
                  <a16:creationId xmlns:a16="http://schemas.microsoft.com/office/drawing/2014/main" id="{A6EB28E7-05F8-48D1-9D4C-1F3DDB1DD683}"/>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86598" y="1029340"/>
              <a:ext cx="483875" cy="483875"/>
            </a:xfrm>
            <a:prstGeom prst="rect">
              <a:avLst/>
            </a:prstGeom>
          </p:spPr>
        </p:pic>
      </p:grpSp>
      <p:pic>
        <p:nvPicPr>
          <p:cNvPr id="8" name="圖片 7" descr="一張含有 文字 的圖片&#10;&#10;自動產生的描述">
            <a:extLst>
              <a:ext uri="{FF2B5EF4-FFF2-40B4-BE49-F238E27FC236}">
                <a16:creationId xmlns:a16="http://schemas.microsoft.com/office/drawing/2014/main" id="{7A34AF4B-266A-4E45-9006-006D8C0C5DCC}"/>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414723" y="2588902"/>
            <a:ext cx="737483" cy="737483"/>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pic>
        <p:nvPicPr>
          <p:cNvPr id="20" name="圖形 19" hidden="1">
            <a:extLst>
              <a:ext uri="{FF2B5EF4-FFF2-40B4-BE49-F238E27FC236}">
                <a16:creationId xmlns:a16="http://schemas.microsoft.com/office/drawing/2014/main" id="{851CBA42-49EB-4358-974A-7B1EC2E0564E}"/>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171909" y="1660372"/>
            <a:ext cx="399337" cy="399337"/>
          </a:xfrm>
          <a:prstGeom prst="rect">
            <a:avLst/>
          </a:prstGeom>
        </p:spPr>
      </p:pic>
      <p:sp>
        <p:nvSpPr>
          <p:cNvPr id="32" name="手繪多邊形: 圖案 31">
            <a:extLst>
              <a:ext uri="{FF2B5EF4-FFF2-40B4-BE49-F238E27FC236}">
                <a16:creationId xmlns:a16="http://schemas.microsoft.com/office/drawing/2014/main" id="{5FF2598F-4E6F-4BEF-9BF7-6472B3196D35}"/>
              </a:ext>
            </a:extLst>
          </p:cNvPr>
          <p:cNvSpPr/>
          <p:nvPr/>
        </p:nvSpPr>
        <p:spPr>
          <a:xfrm>
            <a:off x="580467" y="1732015"/>
            <a:ext cx="430653" cy="423595"/>
          </a:xfrm>
          <a:custGeom>
            <a:avLst/>
            <a:gdLst>
              <a:gd name="connsiteX0" fmla="*/ 206599 w 299724"/>
              <a:gd name="connsiteY0" fmla="*/ 168988 h 269130"/>
              <a:gd name="connsiteX1" fmla="*/ 163376 w 299724"/>
              <a:gd name="connsiteY1" fmla="*/ 187090 h 269130"/>
              <a:gd name="connsiteX2" fmla="*/ 150076 w 299724"/>
              <a:gd name="connsiteY2" fmla="*/ 194109 h 269130"/>
              <a:gd name="connsiteX3" fmla="*/ 106114 w 299724"/>
              <a:gd name="connsiteY3" fmla="*/ 194109 h 269130"/>
              <a:gd name="connsiteX4" fmla="*/ 102050 w 299724"/>
              <a:gd name="connsiteY4" fmla="*/ 201128 h 269130"/>
              <a:gd name="connsiteX5" fmla="*/ 106114 w 299724"/>
              <a:gd name="connsiteY5" fmla="*/ 208148 h 269130"/>
              <a:gd name="connsiteX6" fmla="*/ 175198 w 299724"/>
              <a:gd name="connsiteY6" fmla="*/ 208148 h 269130"/>
              <a:gd name="connsiteX7" fmla="*/ 180739 w 299724"/>
              <a:gd name="connsiteY7" fmla="*/ 213689 h 269130"/>
              <a:gd name="connsiteX8" fmla="*/ 175198 w 299724"/>
              <a:gd name="connsiteY8" fmla="*/ 219231 h 269130"/>
              <a:gd name="connsiteX9" fmla="*/ 106061 w 299724"/>
              <a:gd name="connsiteY9" fmla="*/ 219231 h 269130"/>
              <a:gd name="connsiteX10" fmla="*/ 93527 w 299724"/>
              <a:gd name="connsiteY10" fmla="*/ 211103 h 269130"/>
              <a:gd name="connsiteX11" fmla="*/ 41807 w 299724"/>
              <a:gd name="connsiteY11" fmla="*/ 194848 h 269130"/>
              <a:gd name="connsiteX12" fmla="*/ 15577 w 299724"/>
              <a:gd name="connsiteY12" fmla="*/ 200785 h 269130"/>
              <a:gd name="connsiteX13" fmla="*/ 70253 w 299724"/>
              <a:gd name="connsiteY13" fmla="*/ 229232 h 269130"/>
              <a:gd name="connsiteX14" fmla="*/ 205860 w 299724"/>
              <a:gd name="connsiteY14" fmla="*/ 240684 h 269130"/>
              <a:gd name="connsiteX15" fmla="*/ 238740 w 299724"/>
              <a:gd name="connsiteY15" fmla="*/ 229232 h 269130"/>
              <a:gd name="connsiteX16" fmla="*/ 238740 w 299724"/>
              <a:gd name="connsiteY16" fmla="*/ 168988 h 269130"/>
              <a:gd name="connsiteX17" fmla="*/ 249823 w 299724"/>
              <a:gd name="connsiteY17" fmla="*/ 156454 h 269130"/>
              <a:gd name="connsiteX18" fmla="*/ 249823 w 299724"/>
              <a:gd name="connsiteY18" fmla="*/ 245856 h 269130"/>
              <a:gd name="connsiteX19" fmla="*/ 288982 w 299724"/>
              <a:gd name="connsiteY19" fmla="*/ 245856 h 269130"/>
              <a:gd name="connsiteX20" fmla="*/ 288982 w 299724"/>
              <a:gd name="connsiteY20" fmla="*/ 156454 h 269130"/>
              <a:gd name="connsiteX21" fmla="*/ 244281 w 299724"/>
              <a:gd name="connsiteY21" fmla="*/ 145371 h 269130"/>
              <a:gd name="connsiteX22" fmla="*/ 294517 w 299724"/>
              <a:gd name="connsiteY22" fmla="*/ 145371 h 269130"/>
              <a:gd name="connsiteX23" fmla="*/ 299689 w 299724"/>
              <a:gd name="connsiteY23" fmla="*/ 150912 h 269130"/>
              <a:gd name="connsiteX24" fmla="*/ 299689 w 299724"/>
              <a:gd name="connsiteY24" fmla="*/ 251397 h 269130"/>
              <a:gd name="connsiteX25" fmla="*/ 294154 w 299724"/>
              <a:gd name="connsiteY25" fmla="*/ 256939 h 269130"/>
              <a:gd name="connsiteX26" fmla="*/ 243912 w 299724"/>
              <a:gd name="connsiteY26" fmla="*/ 256939 h 269130"/>
              <a:gd name="connsiteX27" fmla="*/ 238370 w 299724"/>
              <a:gd name="connsiteY27" fmla="*/ 251397 h 269130"/>
              <a:gd name="connsiteX28" fmla="*/ 238370 w 299724"/>
              <a:gd name="connsiteY28" fmla="*/ 241423 h 269130"/>
              <a:gd name="connsiteX29" fmla="*/ 209185 w 299724"/>
              <a:gd name="connsiteY29" fmla="*/ 251397 h 269130"/>
              <a:gd name="connsiteX30" fmla="*/ 141579 w 299724"/>
              <a:gd name="connsiteY30" fmla="*/ 269130 h 269130"/>
              <a:gd name="connsiteX31" fmla="*/ 64738 w 299724"/>
              <a:gd name="connsiteY31" fmla="*/ 239206 h 269130"/>
              <a:gd name="connsiteX32" fmla="*/ 3043 w 299724"/>
              <a:gd name="connsiteY32" fmla="*/ 207066 h 269130"/>
              <a:gd name="connsiteX33" fmla="*/ 87 w 299724"/>
              <a:gd name="connsiteY33" fmla="*/ 203002 h 269130"/>
              <a:gd name="connsiteX34" fmla="*/ 1565 w 299724"/>
              <a:gd name="connsiteY34" fmla="*/ 198199 h 269130"/>
              <a:gd name="connsiteX35" fmla="*/ 44788 w 299724"/>
              <a:gd name="connsiteY35" fmla="*/ 184161 h 269130"/>
              <a:gd name="connsiteX36" fmla="*/ 91337 w 299724"/>
              <a:gd name="connsiteY36" fmla="*/ 198938 h 269130"/>
              <a:gd name="connsiteX37" fmla="*/ 106114 w 299724"/>
              <a:gd name="connsiteY37" fmla="*/ 183053 h 269130"/>
              <a:gd name="connsiteX38" fmla="*/ 149337 w 299724"/>
              <a:gd name="connsiteY38" fmla="*/ 183053 h 269130"/>
              <a:gd name="connsiteX39" fmla="*/ 156726 w 299724"/>
              <a:gd name="connsiteY39" fmla="*/ 178250 h 269130"/>
              <a:gd name="connsiteX40" fmla="*/ 206599 w 299724"/>
              <a:gd name="connsiteY40" fmla="*/ 157931 h 269130"/>
              <a:gd name="connsiteX41" fmla="*/ 238740 w 299724"/>
              <a:gd name="connsiteY41" fmla="*/ 157931 h 269130"/>
              <a:gd name="connsiteX42" fmla="*/ 238740 w 299724"/>
              <a:gd name="connsiteY42" fmla="*/ 150912 h 269130"/>
              <a:gd name="connsiteX43" fmla="*/ 244281 w 299724"/>
              <a:gd name="connsiteY43" fmla="*/ 145371 h 269130"/>
              <a:gd name="connsiteX44" fmla="*/ 184433 w 299724"/>
              <a:gd name="connsiteY44" fmla="*/ 46733 h 269130"/>
              <a:gd name="connsiteX45" fmla="*/ 120522 w 299724"/>
              <a:gd name="connsiteY45" fmla="*/ 75918 h 269130"/>
              <a:gd name="connsiteX46" fmla="*/ 120522 w 299724"/>
              <a:gd name="connsiteY46" fmla="*/ 152759 h 269130"/>
              <a:gd name="connsiteX47" fmla="*/ 184433 w 299724"/>
              <a:gd name="connsiteY47" fmla="*/ 123548 h 269130"/>
              <a:gd name="connsiteX48" fmla="*/ 38508 w 299724"/>
              <a:gd name="connsiteY48" fmla="*/ 46363 h 269130"/>
              <a:gd name="connsiteX49" fmla="*/ 38508 w 299724"/>
              <a:gd name="connsiteY49" fmla="*/ 117294 h 269130"/>
              <a:gd name="connsiteX50" fmla="*/ 109439 w 299724"/>
              <a:gd name="connsiteY50" fmla="*/ 152021 h 269130"/>
              <a:gd name="connsiteX51" fmla="*/ 109439 w 299724"/>
              <a:gd name="connsiteY51" fmla="*/ 75918 h 269130"/>
              <a:gd name="connsiteX52" fmla="*/ 78776 w 299724"/>
              <a:gd name="connsiteY52" fmla="*/ 24567 h 269130"/>
              <a:gd name="connsiteX53" fmla="*/ 47374 w 299724"/>
              <a:gd name="connsiteY53" fmla="*/ 38236 h 269130"/>
              <a:gd name="connsiteX54" fmla="*/ 114980 w 299724"/>
              <a:gd name="connsiteY54" fmla="*/ 66313 h 269130"/>
              <a:gd name="connsiteX55" fmla="*/ 141579 w 299724"/>
              <a:gd name="connsiteY55" fmla="*/ 54491 h 269130"/>
              <a:gd name="connsiteX56" fmla="*/ 111655 w 299724"/>
              <a:gd name="connsiteY56" fmla="*/ 10159 h 269130"/>
              <a:gd name="connsiteX57" fmla="*/ 92075 w 299724"/>
              <a:gd name="connsiteY57" fmla="*/ 18656 h 269130"/>
              <a:gd name="connsiteX58" fmla="*/ 154509 w 299724"/>
              <a:gd name="connsiteY58" fmla="*/ 48210 h 269130"/>
              <a:gd name="connsiteX59" fmla="*/ 176675 w 299724"/>
              <a:gd name="connsiteY59" fmla="*/ 38236 h 269130"/>
              <a:gd name="connsiteX60" fmla="*/ 109063 w 299724"/>
              <a:gd name="connsiteY60" fmla="*/ 554 h 269130"/>
              <a:gd name="connsiteX61" fmla="*/ 113496 w 299724"/>
              <a:gd name="connsiteY61" fmla="*/ 554 h 269130"/>
              <a:gd name="connsiteX62" fmla="*/ 192218 w 299724"/>
              <a:gd name="connsiteY62" fmla="*/ 34541 h 269130"/>
              <a:gd name="connsiteX63" fmla="*/ 192956 w 299724"/>
              <a:gd name="connsiteY63" fmla="*/ 34911 h 269130"/>
              <a:gd name="connsiteX64" fmla="*/ 193266 w 299724"/>
              <a:gd name="connsiteY64" fmla="*/ 34911 h 269130"/>
              <a:gd name="connsiteX65" fmla="*/ 194375 w 299724"/>
              <a:gd name="connsiteY65" fmla="*/ 35650 h 269130"/>
              <a:gd name="connsiteX66" fmla="*/ 195114 w 299724"/>
              <a:gd name="connsiteY66" fmla="*/ 36389 h 269130"/>
              <a:gd name="connsiteX67" fmla="*/ 195114 w 299724"/>
              <a:gd name="connsiteY67" fmla="*/ 36758 h 269130"/>
              <a:gd name="connsiteX68" fmla="*/ 195483 w 299724"/>
              <a:gd name="connsiteY68" fmla="*/ 37497 h 269130"/>
              <a:gd name="connsiteX69" fmla="*/ 195483 w 299724"/>
              <a:gd name="connsiteY69" fmla="*/ 127612 h 269130"/>
              <a:gd name="connsiteX70" fmla="*/ 192185 w 299724"/>
              <a:gd name="connsiteY70" fmla="*/ 132784 h 269130"/>
              <a:gd name="connsiteX71" fmla="*/ 117190 w 299724"/>
              <a:gd name="connsiteY71" fmla="*/ 166771 h 269130"/>
              <a:gd name="connsiteX72" fmla="*/ 116458 w 299724"/>
              <a:gd name="connsiteY72" fmla="*/ 166771 h 269130"/>
              <a:gd name="connsiteX73" fmla="*/ 114980 w 299724"/>
              <a:gd name="connsiteY73" fmla="*/ 167141 h 269130"/>
              <a:gd name="connsiteX74" fmla="*/ 113502 w 299724"/>
              <a:gd name="connsiteY74" fmla="*/ 166771 h 269130"/>
              <a:gd name="connsiteX75" fmla="*/ 113133 w 299724"/>
              <a:gd name="connsiteY75" fmla="*/ 166771 h 269130"/>
              <a:gd name="connsiteX76" fmla="*/ 112394 w 299724"/>
              <a:gd name="connsiteY76" fmla="*/ 166402 h 269130"/>
              <a:gd name="connsiteX77" fmla="*/ 30380 w 299724"/>
              <a:gd name="connsiteY77" fmla="*/ 126160 h 269130"/>
              <a:gd name="connsiteX78" fmla="*/ 30354 w 299724"/>
              <a:gd name="connsiteY78" fmla="*/ 126160 h 269130"/>
              <a:gd name="connsiteX79" fmla="*/ 27055 w 299724"/>
              <a:gd name="connsiteY79" fmla="*/ 122097 h 269130"/>
              <a:gd name="connsiteX80" fmla="*/ 27055 w 299724"/>
              <a:gd name="connsiteY80" fmla="*/ 37866 h 269130"/>
              <a:gd name="connsiteX81" fmla="*/ 27425 w 299724"/>
              <a:gd name="connsiteY81" fmla="*/ 37128 h 269130"/>
              <a:gd name="connsiteX82" fmla="*/ 27438 w 299724"/>
              <a:gd name="connsiteY82" fmla="*/ 37128 h 269130"/>
              <a:gd name="connsiteX83" fmla="*/ 27794 w 299724"/>
              <a:gd name="connsiteY83" fmla="*/ 36758 h 269130"/>
              <a:gd name="connsiteX84" fmla="*/ 28164 w 299724"/>
              <a:gd name="connsiteY84" fmla="*/ 36019 h 269130"/>
              <a:gd name="connsiteX85" fmla="*/ 28164 w 299724"/>
              <a:gd name="connsiteY85" fmla="*/ 35650 h 269130"/>
              <a:gd name="connsiteX86" fmla="*/ 29272 w 299724"/>
              <a:gd name="connsiteY86" fmla="*/ 34911 h 269130"/>
              <a:gd name="connsiteX87" fmla="*/ 29635 w 299724"/>
              <a:gd name="connsiteY87" fmla="*/ 34911 h 269130"/>
              <a:gd name="connsiteX88" fmla="*/ 30374 w 299724"/>
              <a:gd name="connsiteY88" fmla="*/ 34541 h 26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299724" h="269130">
                <a:moveTo>
                  <a:pt x="206599" y="168988"/>
                </a:moveTo>
                <a:cubicBezTo>
                  <a:pt x="188128" y="168988"/>
                  <a:pt x="173350" y="179701"/>
                  <a:pt x="163376" y="187090"/>
                </a:cubicBezTo>
                <a:cubicBezTo>
                  <a:pt x="157465" y="191523"/>
                  <a:pt x="153771" y="194109"/>
                  <a:pt x="150076" y="194109"/>
                </a:cubicBezTo>
                <a:lnTo>
                  <a:pt x="106114" y="194109"/>
                </a:lnTo>
                <a:cubicBezTo>
                  <a:pt x="102789" y="194109"/>
                  <a:pt x="102050" y="199281"/>
                  <a:pt x="102050" y="201128"/>
                </a:cubicBezTo>
                <a:cubicBezTo>
                  <a:pt x="102050" y="202976"/>
                  <a:pt x="102815" y="208148"/>
                  <a:pt x="106114" y="208148"/>
                </a:cubicBezTo>
                <a:lnTo>
                  <a:pt x="175198" y="208148"/>
                </a:lnTo>
                <a:cubicBezTo>
                  <a:pt x="178258" y="208148"/>
                  <a:pt x="180739" y="210629"/>
                  <a:pt x="180739" y="213689"/>
                </a:cubicBezTo>
                <a:cubicBezTo>
                  <a:pt x="180739" y="216749"/>
                  <a:pt x="178258" y="219231"/>
                  <a:pt x="175198" y="219231"/>
                </a:cubicBezTo>
                <a:lnTo>
                  <a:pt x="106061" y="219231"/>
                </a:lnTo>
                <a:cubicBezTo>
                  <a:pt x="100546" y="219231"/>
                  <a:pt x="96113" y="216275"/>
                  <a:pt x="93527" y="211103"/>
                </a:cubicBezTo>
                <a:lnTo>
                  <a:pt x="41807" y="194848"/>
                </a:lnTo>
                <a:cubicBezTo>
                  <a:pt x="33310" y="192288"/>
                  <a:pt x="25552" y="192658"/>
                  <a:pt x="15577" y="200785"/>
                </a:cubicBezTo>
                <a:cubicBezTo>
                  <a:pt x="37743" y="211868"/>
                  <a:pt x="55476" y="221474"/>
                  <a:pt x="70253" y="229232"/>
                </a:cubicBezTo>
                <a:cubicBezTo>
                  <a:pt x="136777" y="264697"/>
                  <a:pt x="136777" y="264697"/>
                  <a:pt x="205860" y="240684"/>
                </a:cubicBezTo>
                <a:cubicBezTo>
                  <a:pt x="215466" y="237359"/>
                  <a:pt x="226205" y="233665"/>
                  <a:pt x="238740" y="229232"/>
                </a:cubicBezTo>
                <a:lnTo>
                  <a:pt x="238740" y="168988"/>
                </a:lnTo>
                <a:close/>
                <a:moveTo>
                  <a:pt x="249823" y="156454"/>
                </a:moveTo>
                <a:lnTo>
                  <a:pt x="249823" y="245856"/>
                </a:lnTo>
                <a:lnTo>
                  <a:pt x="288982" y="245856"/>
                </a:lnTo>
                <a:lnTo>
                  <a:pt x="288982" y="156454"/>
                </a:lnTo>
                <a:close/>
                <a:moveTo>
                  <a:pt x="244281" y="145371"/>
                </a:moveTo>
                <a:lnTo>
                  <a:pt x="294517" y="145371"/>
                </a:lnTo>
                <a:cubicBezTo>
                  <a:pt x="297473" y="145371"/>
                  <a:pt x="300059" y="147957"/>
                  <a:pt x="299689" y="150912"/>
                </a:cubicBezTo>
                <a:lnTo>
                  <a:pt x="299689" y="251397"/>
                </a:lnTo>
                <a:cubicBezTo>
                  <a:pt x="299620" y="254426"/>
                  <a:pt x="297183" y="256866"/>
                  <a:pt x="294154" y="256939"/>
                </a:cubicBezTo>
                <a:lnTo>
                  <a:pt x="243912" y="256939"/>
                </a:lnTo>
                <a:cubicBezTo>
                  <a:pt x="240882" y="256866"/>
                  <a:pt x="238444" y="254427"/>
                  <a:pt x="238370" y="251397"/>
                </a:cubicBezTo>
                <a:lnTo>
                  <a:pt x="238370" y="241423"/>
                </a:lnTo>
                <a:cubicBezTo>
                  <a:pt x="227657" y="245117"/>
                  <a:pt x="217682" y="248442"/>
                  <a:pt x="209185" y="251397"/>
                </a:cubicBezTo>
                <a:cubicBezTo>
                  <a:pt x="176675" y="262850"/>
                  <a:pt x="158204" y="269130"/>
                  <a:pt x="141579" y="269130"/>
                </a:cubicBezTo>
                <a:cubicBezTo>
                  <a:pt x="121261" y="269130"/>
                  <a:pt x="103528" y="259894"/>
                  <a:pt x="64738" y="239206"/>
                </a:cubicBezTo>
                <a:cubicBezTo>
                  <a:pt x="48483" y="230340"/>
                  <a:pt x="28533" y="220002"/>
                  <a:pt x="3043" y="207066"/>
                </a:cubicBezTo>
                <a:cubicBezTo>
                  <a:pt x="1483" y="206240"/>
                  <a:pt x="393" y="204740"/>
                  <a:pt x="87" y="203002"/>
                </a:cubicBezTo>
                <a:cubicBezTo>
                  <a:pt x="-229" y="201256"/>
                  <a:pt x="321" y="199465"/>
                  <a:pt x="1565" y="198199"/>
                </a:cubicBezTo>
                <a:cubicBezTo>
                  <a:pt x="16342" y="183792"/>
                  <a:pt x="28533" y="179728"/>
                  <a:pt x="44788" y="184161"/>
                </a:cubicBezTo>
                <a:lnTo>
                  <a:pt x="91337" y="198938"/>
                </a:lnTo>
                <a:cubicBezTo>
                  <a:pt x="92076" y="189702"/>
                  <a:pt x="97987" y="183053"/>
                  <a:pt x="106114" y="183053"/>
                </a:cubicBezTo>
                <a:lnTo>
                  <a:pt x="149337" y="183053"/>
                </a:lnTo>
                <a:cubicBezTo>
                  <a:pt x="150789" y="182683"/>
                  <a:pt x="154140" y="180097"/>
                  <a:pt x="156726" y="178250"/>
                </a:cubicBezTo>
                <a:cubicBezTo>
                  <a:pt x="167070" y="170466"/>
                  <a:pt x="184433" y="157931"/>
                  <a:pt x="206599" y="157931"/>
                </a:cubicBezTo>
                <a:lnTo>
                  <a:pt x="238740" y="157931"/>
                </a:lnTo>
                <a:lnTo>
                  <a:pt x="238740" y="150912"/>
                </a:lnTo>
                <a:cubicBezTo>
                  <a:pt x="238813" y="147882"/>
                  <a:pt x="241251" y="145444"/>
                  <a:pt x="244281" y="145371"/>
                </a:cubicBezTo>
                <a:close/>
                <a:moveTo>
                  <a:pt x="184433" y="46733"/>
                </a:moveTo>
                <a:lnTo>
                  <a:pt x="120522" y="75918"/>
                </a:lnTo>
                <a:lnTo>
                  <a:pt x="120522" y="152759"/>
                </a:lnTo>
                <a:lnTo>
                  <a:pt x="184433" y="123548"/>
                </a:lnTo>
                <a:close/>
                <a:moveTo>
                  <a:pt x="38508" y="46363"/>
                </a:moveTo>
                <a:lnTo>
                  <a:pt x="38508" y="117294"/>
                </a:lnTo>
                <a:lnTo>
                  <a:pt x="109439" y="152021"/>
                </a:lnTo>
                <a:lnTo>
                  <a:pt x="109439" y="75918"/>
                </a:lnTo>
                <a:close/>
                <a:moveTo>
                  <a:pt x="78776" y="24567"/>
                </a:moveTo>
                <a:lnTo>
                  <a:pt x="47374" y="38236"/>
                </a:lnTo>
                <a:lnTo>
                  <a:pt x="114980" y="66313"/>
                </a:lnTo>
                <a:lnTo>
                  <a:pt x="141579" y="54491"/>
                </a:lnTo>
                <a:close/>
                <a:moveTo>
                  <a:pt x="111655" y="10159"/>
                </a:moveTo>
                <a:lnTo>
                  <a:pt x="92075" y="18656"/>
                </a:lnTo>
                <a:lnTo>
                  <a:pt x="154509" y="48210"/>
                </a:lnTo>
                <a:lnTo>
                  <a:pt x="176675" y="38236"/>
                </a:lnTo>
                <a:close/>
                <a:moveTo>
                  <a:pt x="109063" y="554"/>
                </a:moveTo>
                <a:cubicBezTo>
                  <a:pt x="110448" y="-185"/>
                  <a:pt x="112110" y="-185"/>
                  <a:pt x="113496" y="554"/>
                </a:cubicBezTo>
                <a:lnTo>
                  <a:pt x="192218" y="34541"/>
                </a:lnTo>
                <a:cubicBezTo>
                  <a:pt x="192498" y="34578"/>
                  <a:pt x="192759" y="34708"/>
                  <a:pt x="192956" y="34911"/>
                </a:cubicBezTo>
                <a:lnTo>
                  <a:pt x="193266" y="34911"/>
                </a:lnTo>
                <a:cubicBezTo>
                  <a:pt x="193636" y="34911"/>
                  <a:pt x="194005" y="35280"/>
                  <a:pt x="194375" y="35650"/>
                </a:cubicBezTo>
                <a:cubicBezTo>
                  <a:pt x="194772" y="35676"/>
                  <a:pt x="195088" y="35992"/>
                  <a:pt x="195114" y="36389"/>
                </a:cubicBezTo>
                <a:lnTo>
                  <a:pt x="195114" y="36758"/>
                </a:lnTo>
                <a:cubicBezTo>
                  <a:pt x="195114" y="37128"/>
                  <a:pt x="195483" y="37128"/>
                  <a:pt x="195483" y="37497"/>
                </a:cubicBezTo>
                <a:lnTo>
                  <a:pt x="195483" y="127612"/>
                </a:lnTo>
                <a:cubicBezTo>
                  <a:pt x="195462" y="129824"/>
                  <a:pt x="194181" y="131831"/>
                  <a:pt x="192185" y="132784"/>
                </a:cubicBezTo>
                <a:lnTo>
                  <a:pt x="117190" y="166771"/>
                </a:lnTo>
                <a:lnTo>
                  <a:pt x="116458" y="166771"/>
                </a:lnTo>
                <a:cubicBezTo>
                  <a:pt x="116009" y="167029"/>
                  <a:pt x="115497" y="167157"/>
                  <a:pt x="114980" y="167141"/>
                </a:cubicBezTo>
                <a:cubicBezTo>
                  <a:pt x="114611" y="167141"/>
                  <a:pt x="113872" y="166771"/>
                  <a:pt x="113502" y="166771"/>
                </a:cubicBezTo>
                <a:lnTo>
                  <a:pt x="113133" y="166771"/>
                </a:lnTo>
                <a:cubicBezTo>
                  <a:pt x="112763" y="166402"/>
                  <a:pt x="112763" y="166402"/>
                  <a:pt x="112394" y="166402"/>
                </a:cubicBezTo>
                <a:lnTo>
                  <a:pt x="30380" y="126160"/>
                </a:lnTo>
                <a:lnTo>
                  <a:pt x="30354" y="126160"/>
                </a:lnTo>
                <a:cubicBezTo>
                  <a:pt x="28837" y="125205"/>
                  <a:pt x="27678" y="123777"/>
                  <a:pt x="27055" y="122097"/>
                </a:cubicBezTo>
                <a:lnTo>
                  <a:pt x="27055" y="37866"/>
                </a:lnTo>
                <a:cubicBezTo>
                  <a:pt x="27055" y="37497"/>
                  <a:pt x="27425" y="37497"/>
                  <a:pt x="27425" y="37128"/>
                </a:cubicBezTo>
                <a:cubicBezTo>
                  <a:pt x="27430" y="37128"/>
                  <a:pt x="27434" y="37128"/>
                  <a:pt x="27438" y="37128"/>
                </a:cubicBezTo>
                <a:cubicBezTo>
                  <a:pt x="27639" y="37124"/>
                  <a:pt x="27798" y="36959"/>
                  <a:pt x="27794" y="36758"/>
                </a:cubicBezTo>
                <a:cubicBezTo>
                  <a:pt x="27794" y="36389"/>
                  <a:pt x="27794" y="36389"/>
                  <a:pt x="28164" y="36019"/>
                </a:cubicBezTo>
                <a:lnTo>
                  <a:pt x="28164" y="35650"/>
                </a:lnTo>
                <a:cubicBezTo>
                  <a:pt x="28527" y="35280"/>
                  <a:pt x="28903" y="35280"/>
                  <a:pt x="29272" y="34911"/>
                </a:cubicBezTo>
                <a:lnTo>
                  <a:pt x="29635" y="34911"/>
                </a:lnTo>
                <a:cubicBezTo>
                  <a:pt x="30011" y="34911"/>
                  <a:pt x="30011" y="34541"/>
                  <a:pt x="30374" y="34541"/>
                </a:cubicBezTo>
                <a:close/>
              </a:path>
            </a:pathLst>
          </a:custGeom>
          <a:gradFill flip="none" rotWithShape="1">
            <a:gsLst>
              <a:gs pos="0">
                <a:srgbClr val="A5A1A0"/>
              </a:gs>
              <a:gs pos="100000">
                <a:srgbClr val="1E1413"/>
              </a:gs>
            </a:gsLst>
            <a:lin ang="2700000" scaled="1"/>
            <a:tileRect/>
          </a:gradFill>
          <a:ln w="650" cap="flat">
            <a:noFill/>
            <a:prstDash val="solid"/>
            <a:miter/>
          </a:ln>
        </p:spPr>
        <p:txBody>
          <a:bodyPr rtlCol="0" anchor="ctr"/>
          <a:lstStyle/>
          <a:p>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圖片 12" descr="一張含有 文字 的圖片&#10;&#10;自動產生的描述" hidden="1">
            <a:extLst>
              <a:ext uri="{FF2B5EF4-FFF2-40B4-BE49-F238E27FC236}">
                <a16:creationId xmlns:a16="http://schemas.microsoft.com/office/drawing/2014/main" id="{DB44AA1D-F4F5-4F49-A83D-9A55388BFA9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614445" y="5306531"/>
            <a:ext cx="8963111" cy="5602940"/>
          </a:xfrm>
          <a:prstGeom prst="rect">
            <a:avLst/>
          </a:prstGeom>
        </p:spPr>
      </p:pic>
      <p:sp>
        <p:nvSpPr>
          <p:cNvPr id="3" name="文字方塊 2">
            <a:extLst>
              <a:ext uri="{FF2B5EF4-FFF2-40B4-BE49-F238E27FC236}">
                <a16:creationId xmlns:a16="http://schemas.microsoft.com/office/drawing/2014/main" id="{B9B06C8C-E437-AC61-0E78-68F746CD5425}"/>
              </a:ext>
            </a:extLst>
          </p:cNvPr>
          <p:cNvSpPr txBox="1"/>
          <p:nvPr/>
        </p:nvSpPr>
        <p:spPr>
          <a:xfrm>
            <a:off x="1899056" y="2355397"/>
            <a:ext cx="7644994" cy="523220"/>
          </a:xfrm>
          <a:prstGeom prst="rect">
            <a:avLst/>
          </a:prstGeom>
          <a:noFill/>
        </p:spPr>
        <p:txBody>
          <a:bodyPr wrap="square" rtlCol="0">
            <a:spAutoFit/>
          </a:bodyPr>
          <a:lstStyle/>
          <a:p>
            <a:r>
              <a:rPr lang="en-US" altLang="zh-TW" sz="2800">
                <a:solidFill>
                  <a:schemeClr val="bg1"/>
                </a:solidFill>
                <a:latin typeface="微軟正黑體" panose="020B0604030504040204" pitchFamily="34" charset="-120"/>
                <a:ea typeface="微軟正黑體" panose="020B0604030504040204" pitchFamily="34" charset="-120"/>
              </a:rPr>
              <a:t>TS-855eU | 8-bay </a:t>
            </a:r>
            <a:r>
              <a:rPr lang="zh-TW" altLang="en-US" sz="2800">
                <a:solidFill>
                  <a:schemeClr val="bg1"/>
                </a:solidFill>
                <a:latin typeface="微軟正黑體" panose="020B0604030504040204" pitchFamily="34" charset="-120"/>
                <a:ea typeface="微軟正黑體" panose="020B0604030504040204" pitchFamily="34" charset="-120"/>
              </a:rPr>
              <a:t>短機箱機架式 </a:t>
            </a:r>
            <a:r>
              <a:rPr lang="en-US" altLang="zh-TW" sz="2800">
                <a:solidFill>
                  <a:schemeClr val="bg1"/>
                </a:solidFill>
                <a:latin typeface="微軟正黑體" panose="020B0604030504040204" pitchFamily="34" charset="-120"/>
                <a:ea typeface="微軟正黑體" panose="020B0604030504040204" pitchFamily="34" charset="-120"/>
              </a:rPr>
              <a:t>NAS </a:t>
            </a:r>
            <a:r>
              <a:rPr lang="zh-TW" altLang="en-US" sz="2800">
                <a:solidFill>
                  <a:schemeClr val="bg1"/>
                </a:solidFill>
                <a:latin typeface="微軟正黑體" panose="020B0604030504040204" pitchFamily="34" charset="-120"/>
                <a:ea typeface="微軟正黑體" panose="020B0604030504040204" pitchFamily="34" charset="-120"/>
              </a:rPr>
              <a:t>系列</a:t>
            </a:r>
          </a:p>
        </p:txBody>
      </p:sp>
      <p:sp>
        <p:nvSpPr>
          <p:cNvPr id="4" name="標題 3">
            <a:extLst>
              <a:ext uri="{FF2B5EF4-FFF2-40B4-BE49-F238E27FC236}">
                <a16:creationId xmlns:a16="http://schemas.microsoft.com/office/drawing/2014/main" id="{06C19C46-85C3-D4DC-E4C9-3ED6B8035411}"/>
              </a:ext>
            </a:extLst>
          </p:cNvPr>
          <p:cNvSpPr>
            <a:spLocks noGrp="1"/>
          </p:cNvSpPr>
          <p:nvPr>
            <p:ph type="title"/>
          </p:nvPr>
        </p:nvSpPr>
        <p:spPr>
          <a:xfrm>
            <a:off x="1818190" y="817946"/>
            <a:ext cx="8177687" cy="2027308"/>
          </a:xfrm>
        </p:spPr>
        <p:txBody>
          <a:bodyPr>
            <a:normAutofit/>
          </a:bodyPr>
          <a:lstStyle/>
          <a:p>
            <a:r>
              <a:rPr lang="zh-TW" altLang="en-US" sz="4800"/>
              <a:t>硬體</a:t>
            </a:r>
          </a:p>
        </p:txBody>
      </p:sp>
    </p:spTree>
    <p:extLst>
      <p:ext uri="{BB962C8B-B14F-4D97-AF65-F5344CB8AC3E}">
        <p14:creationId xmlns:p14="http://schemas.microsoft.com/office/powerpoint/2010/main" val="2919122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圓角 4">
            <a:extLst>
              <a:ext uri="{FF2B5EF4-FFF2-40B4-BE49-F238E27FC236}">
                <a16:creationId xmlns:a16="http://schemas.microsoft.com/office/drawing/2014/main" id="{DE22C158-F36E-2DAF-24F6-93E680890609}"/>
              </a:ext>
            </a:extLst>
          </p:cNvPr>
          <p:cNvSpPr/>
          <p:nvPr/>
        </p:nvSpPr>
        <p:spPr>
          <a:xfrm>
            <a:off x="896244" y="2102226"/>
            <a:ext cx="10222353" cy="3334167"/>
          </a:xfrm>
          <a:prstGeom prst="roundRect">
            <a:avLst>
              <a:gd name="adj" fmla="val 50000"/>
            </a:avLst>
          </a:prstGeom>
          <a:solidFill>
            <a:schemeClr val="bg2">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0" name="矩形: 圓角 19">
            <a:extLst>
              <a:ext uri="{FF2B5EF4-FFF2-40B4-BE49-F238E27FC236}">
                <a16:creationId xmlns:a16="http://schemas.microsoft.com/office/drawing/2014/main" id="{44F86AEB-D231-4156-B8C6-9C3089AB3795}"/>
              </a:ext>
            </a:extLst>
          </p:cNvPr>
          <p:cNvSpPr/>
          <p:nvPr/>
        </p:nvSpPr>
        <p:spPr>
          <a:xfrm>
            <a:off x="2984055" y="1568563"/>
            <a:ext cx="6075725" cy="3375971"/>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 name="標題 1"/>
          <p:cNvSpPr>
            <a:spLocks noGrp="1"/>
          </p:cNvSpPr>
          <p:nvPr>
            <p:ph type="title"/>
          </p:nvPr>
        </p:nvSpPr>
        <p:spPr/>
        <p:txBody>
          <a:bodyPr>
            <a:noAutofit/>
          </a:bodyPr>
          <a:lstStyle/>
          <a:p>
            <a:r>
              <a:rPr lang="en-US" altLang="zh-TW">
                <a:sym typeface="Arial" panose="020B0604020202020204" pitchFamily="34" charset="0"/>
              </a:rPr>
              <a:t>前視圖</a:t>
            </a:r>
          </a:p>
        </p:txBody>
      </p:sp>
      <p:grpSp>
        <p:nvGrpSpPr>
          <p:cNvPr id="3" name="群組 2">
            <a:extLst>
              <a:ext uri="{FF2B5EF4-FFF2-40B4-BE49-F238E27FC236}">
                <a16:creationId xmlns:a16="http://schemas.microsoft.com/office/drawing/2014/main" id="{CEACE6B6-AC36-3F3D-0E69-E9ED3AEF9D1D}"/>
              </a:ext>
            </a:extLst>
          </p:cNvPr>
          <p:cNvGrpSpPr>
            <a:grpSpLocks/>
          </p:cNvGrpSpPr>
          <p:nvPr/>
        </p:nvGrpSpPr>
        <p:grpSpPr>
          <a:xfrm>
            <a:off x="1094182" y="963673"/>
            <a:ext cx="10003635" cy="6253384"/>
            <a:chOff x="1156444" y="492808"/>
            <a:chExt cx="10003635" cy="6253384"/>
          </a:xfrm>
        </p:grpSpPr>
        <p:pic>
          <p:nvPicPr>
            <p:cNvPr id="4" name="圖片 3" descr="一張含有 文字, 電子用品 的圖片&#10;&#10;自動產生的描述">
              <a:extLst>
                <a:ext uri="{FF2B5EF4-FFF2-40B4-BE49-F238E27FC236}">
                  <a16:creationId xmlns:a16="http://schemas.microsoft.com/office/drawing/2014/main" id="{BE637A68-7E7A-4A84-B52A-3BC4039F625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156444" y="492808"/>
              <a:ext cx="10003635" cy="6253384"/>
            </a:xfrm>
            <a:prstGeom prst="rect">
              <a:avLst/>
            </a:prstGeom>
            <a:noFill/>
          </p:spPr>
        </p:pic>
        <p:sp>
          <p:nvSpPr>
            <p:cNvPr id="12" name="Shape 183">
              <a:extLst>
                <a:ext uri="{FF2B5EF4-FFF2-40B4-BE49-F238E27FC236}">
                  <a16:creationId xmlns:a16="http://schemas.microsoft.com/office/drawing/2014/main" id="{EF0407D3-FC2D-4105-91A1-5D61843D1BCA}"/>
                </a:ext>
              </a:extLst>
            </p:cNvPr>
            <p:cNvSpPr txBox="1">
              <a:spLocks/>
            </p:cNvSpPr>
            <p:nvPr/>
          </p:nvSpPr>
          <p:spPr>
            <a:xfrm flipH="1">
              <a:off x="7240500" y="4674643"/>
              <a:ext cx="3106421" cy="1090623"/>
            </a:xfrm>
            <a:prstGeom prst="rect">
              <a:avLst/>
            </a:prstGeom>
            <a:noFill/>
            <a:ln>
              <a:noFill/>
            </a:ln>
          </p:spPr>
          <p:txBody>
            <a:bodyPr wrap="square" lIns="91425" tIns="45700" rIns="91425" bIns="45700" anchor="t" anchorCtr="0">
              <a:noAutofit/>
            </a:bodyPr>
            <a:lstStyle/>
            <a:p>
              <a:pPr>
                <a:lnSpc>
                  <a:spcPct val="200000"/>
                </a:lnSpc>
                <a:buClr>
                  <a:srgbClr val="595959"/>
                </a:buClr>
                <a:buSzPct val="25000"/>
              </a:pPr>
              <a:r>
                <a:rPr lang="en-US" altLang="zh-TW" sz="2133" b="1" err="1">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rPr>
                <a:t>電源開關</a:t>
              </a:r>
              <a:endParaRPr lang="en-US" altLang="zh-TW" sz="2133" b="1">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endParaRPr>
            </a:p>
            <a:p>
              <a:pPr>
                <a:buClr>
                  <a:srgbClr val="595959"/>
                </a:buClr>
                <a:buSzPct val="25000"/>
              </a:pPr>
              <a:r>
                <a:rPr lang="en-US" altLang="zh-CN" sz="1400" err="1">
                  <a:solidFill>
                    <a:srgbClr val="E9C27B"/>
                  </a:solidFill>
                  <a:ea typeface="微軟正黑體"/>
                  <a:cs typeface="+mn-ea"/>
                  <a:sym typeface="Arial" panose="020B0604020202020204" pitchFamily="34" charset="0"/>
                </a:rPr>
                <a:t>指示燈</a:t>
              </a:r>
              <a:r>
                <a:rPr lang="en-US" altLang="zh-CN" sz="1400">
                  <a:solidFill>
                    <a:srgbClr val="E9C27B"/>
                  </a:solidFill>
                  <a:ea typeface="微軟正黑體"/>
                  <a:cs typeface="+mn-ea"/>
                  <a:sym typeface="Arial" panose="020B0604020202020204" pitchFamily="34" charset="0"/>
                </a:rPr>
                <a:t>: </a:t>
              </a:r>
              <a:endParaRPr lang="zh-TW" altLang="en-US" sz="1400">
                <a:solidFill>
                  <a:srgbClr val="E9C27B"/>
                </a:solidFill>
                <a:ea typeface="微軟正黑體"/>
                <a:cs typeface="+mn-ea"/>
                <a:sym typeface="Arial" panose="020B0604020202020204" pitchFamily="34" charset="0"/>
              </a:endParaRPr>
            </a:p>
            <a:p>
              <a:pPr>
                <a:buClr>
                  <a:srgbClr val="595959"/>
                </a:buClr>
                <a:buSzPct val="25000"/>
              </a:pPr>
              <a:r>
                <a:rPr lang="en-US" altLang="zh-CN" sz="1400" err="1">
                  <a:solidFill>
                    <a:srgbClr val="E9C27B"/>
                  </a:solidFill>
                  <a:ea typeface="微軟正黑體"/>
                  <a:cs typeface="+mn-ea"/>
                  <a:sym typeface="Arial" panose="020B0604020202020204" pitchFamily="34" charset="0"/>
                </a:rPr>
                <a:t>系統狀態</a:t>
              </a:r>
              <a:r>
                <a:rPr lang="en-US" altLang="zh-CN" sz="1400">
                  <a:solidFill>
                    <a:srgbClr val="E9C27B"/>
                  </a:solidFill>
                  <a:ea typeface="微軟正黑體"/>
                  <a:cs typeface="+mn-ea"/>
                  <a:sym typeface="Arial" panose="020B0604020202020204" pitchFamily="34" charset="0"/>
                </a:rPr>
                <a:t>, </a:t>
              </a:r>
              <a:r>
                <a:rPr lang="en-US" altLang="zh-CN" sz="1400" err="1">
                  <a:solidFill>
                    <a:srgbClr val="E9C27B"/>
                  </a:solidFill>
                  <a:ea typeface="微軟正黑體"/>
                  <a:cs typeface="+mn-ea"/>
                  <a:sym typeface="Arial" panose="020B0604020202020204" pitchFamily="34" charset="0"/>
                </a:rPr>
                <a:t>網路</a:t>
              </a:r>
              <a:r>
                <a:rPr lang="en-US" altLang="zh-CN" sz="1400">
                  <a:solidFill>
                    <a:srgbClr val="E9C27B"/>
                  </a:solidFill>
                  <a:ea typeface="微軟正黑體"/>
                  <a:cs typeface="+mn-ea"/>
                  <a:sym typeface="Arial" panose="020B0604020202020204" pitchFamily="34" charset="0"/>
                </a:rPr>
                <a:t>, </a:t>
              </a:r>
              <a:r>
                <a:rPr lang="en-US" altLang="zh-CN" sz="1400" err="1">
                  <a:solidFill>
                    <a:srgbClr val="E9C27B"/>
                  </a:solidFill>
                  <a:ea typeface="微軟正黑體"/>
                  <a:cs typeface="+mn-ea"/>
                  <a:sym typeface="Arial" panose="020B0604020202020204" pitchFamily="34" charset="0"/>
                </a:rPr>
                <a:t>儲存擴充裝置</a:t>
              </a:r>
              <a:endParaRPr lang="en-US" altLang="zh-CN" sz="1400" err="1">
                <a:solidFill>
                  <a:srgbClr val="E9C27B"/>
                </a:solidFill>
                <a:ea typeface="微軟正黑體"/>
                <a:cs typeface="+mn-ea"/>
              </a:endParaRPr>
            </a:p>
          </p:txBody>
        </p:sp>
        <p:cxnSp>
          <p:nvCxnSpPr>
            <p:cNvPr id="13" name="肘形接點 12"/>
            <p:cNvCxnSpPr>
              <a:cxnSpLocks/>
            </p:cNvCxnSpPr>
            <p:nvPr/>
          </p:nvCxnSpPr>
          <p:spPr>
            <a:xfrm>
              <a:off x="3695932" y="3883158"/>
              <a:ext cx="0" cy="1161047"/>
            </a:xfrm>
            <a:prstGeom prst="straightConnector1">
              <a:avLst/>
            </a:prstGeom>
            <a:ln w="15875">
              <a:solidFill>
                <a:srgbClr val="DCB483"/>
              </a:solidFill>
              <a:headEnd type="oval"/>
              <a:tailEnd type="none"/>
            </a:ln>
          </p:spPr>
          <p:style>
            <a:lnRef idx="1">
              <a:schemeClr val="accent5"/>
            </a:lnRef>
            <a:fillRef idx="0">
              <a:schemeClr val="accent5"/>
            </a:fillRef>
            <a:effectRef idx="0">
              <a:schemeClr val="accent5"/>
            </a:effectRef>
            <a:fontRef idx="minor">
              <a:schemeClr val="tx1"/>
            </a:fontRef>
          </p:style>
        </p:cxnSp>
        <p:sp>
          <p:nvSpPr>
            <p:cNvPr id="16" name="圓角矩形 15"/>
            <p:cNvSpPr>
              <a:spLocks/>
            </p:cNvSpPr>
            <p:nvPr/>
          </p:nvSpPr>
          <p:spPr>
            <a:xfrm>
              <a:off x="2694628" y="5066300"/>
              <a:ext cx="2023808" cy="476253"/>
            </a:xfrm>
            <a:prstGeom prst="roundRect">
              <a:avLst/>
            </a:prstGeom>
            <a:noFill/>
            <a:ln>
              <a:noFill/>
            </a:ln>
          </p:spPr>
          <p:style>
            <a:lnRef idx="3">
              <a:schemeClr val="lt1"/>
            </a:lnRef>
            <a:fillRef idx="1">
              <a:schemeClr val="accent5"/>
            </a:fillRef>
            <a:effectRef idx="1">
              <a:schemeClr val="accent5"/>
            </a:effectRef>
            <a:fontRef idx="minor">
              <a:schemeClr val="lt1"/>
            </a:fontRef>
          </p:style>
          <p:txBody>
            <a:bodyPr lIns="121920" tIns="60960" rIns="121920" bIns="60960" rtlCol="0" anchor="ctr"/>
            <a:lstStyle/>
            <a:p>
              <a:pPr algn="ctr"/>
              <a:r>
                <a:rPr lang="en-US" altLang="zh-TW" sz="2133" b="1" err="1">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rPr>
                <a:t>散熱進氣孔</a:t>
              </a:r>
              <a:endParaRPr lang="en-US" altLang="zh-TW" sz="2133" b="1">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4" name="矩形: 圓角 13">
              <a:extLst>
                <a:ext uri="{FF2B5EF4-FFF2-40B4-BE49-F238E27FC236}">
                  <a16:creationId xmlns:a16="http://schemas.microsoft.com/office/drawing/2014/main" id="{3B49D670-E1F4-48BE-892E-9C6195A2C8BA}"/>
                </a:ext>
              </a:extLst>
            </p:cNvPr>
            <p:cNvSpPr>
              <a:spLocks/>
            </p:cNvSpPr>
            <p:nvPr/>
          </p:nvSpPr>
          <p:spPr>
            <a:xfrm>
              <a:off x="10493914" y="3293226"/>
              <a:ext cx="284924" cy="652551"/>
            </a:xfrm>
            <a:prstGeom prst="roundRect">
              <a:avLst>
                <a:gd name="adj" fmla="val 50000"/>
              </a:avLst>
            </a:prstGeom>
            <a:noFill/>
            <a:ln w="2857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cxnSp>
          <p:nvCxnSpPr>
            <p:cNvPr id="15" name="接點: 肘形 14">
              <a:extLst>
                <a:ext uri="{FF2B5EF4-FFF2-40B4-BE49-F238E27FC236}">
                  <a16:creationId xmlns:a16="http://schemas.microsoft.com/office/drawing/2014/main" id="{BBF90AAE-6C5C-4F6C-8D3E-DC1A8D7DCC46}"/>
                </a:ext>
              </a:extLst>
            </p:cNvPr>
            <p:cNvCxnSpPr>
              <a:cxnSpLocks/>
              <a:stCxn id="14" idx="2"/>
            </p:cNvCxnSpPr>
            <p:nvPr/>
          </p:nvCxnSpPr>
          <p:spPr>
            <a:xfrm rot="5400000">
              <a:off x="9111877" y="3541802"/>
              <a:ext cx="1120523" cy="1928473"/>
            </a:xfrm>
            <a:prstGeom prst="bentConnector2">
              <a:avLst/>
            </a:prstGeom>
            <a:ln w="15875">
              <a:solidFill>
                <a:srgbClr val="DCB483"/>
              </a:solidFill>
              <a:headEnd type="none"/>
            </a:ln>
          </p:spPr>
          <p:style>
            <a:lnRef idx="1">
              <a:schemeClr val="accent1"/>
            </a:lnRef>
            <a:fillRef idx="0">
              <a:schemeClr val="accent1"/>
            </a:fillRef>
            <a:effectRef idx="0">
              <a:schemeClr val="accent1"/>
            </a:effectRef>
            <a:fontRef idx="minor">
              <a:schemeClr val="tx1"/>
            </a:fontRef>
          </p:style>
        </p:cxnSp>
        <p:sp>
          <p:nvSpPr>
            <p:cNvPr id="19" name="圓角矩形 15">
              <a:extLst>
                <a:ext uri="{FF2B5EF4-FFF2-40B4-BE49-F238E27FC236}">
                  <a16:creationId xmlns:a16="http://schemas.microsoft.com/office/drawing/2014/main" id="{75A2DBEB-3100-42AB-B22F-8AFAF0D725EE}"/>
                </a:ext>
              </a:extLst>
            </p:cNvPr>
            <p:cNvSpPr>
              <a:spLocks/>
            </p:cNvSpPr>
            <p:nvPr/>
          </p:nvSpPr>
          <p:spPr>
            <a:xfrm>
              <a:off x="8158418" y="1638046"/>
              <a:ext cx="1951511" cy="476253"/>
            </a:xfrm>
            <a:prstGeom prst="roundRect">
              <a:avLst/>
            </a:prstGeom>
            <a:noFill/>
            <a:ln>
              <a:noFill/>
            </a:ln>
          </p:spPr>
          <p:style>
            <a:lnRef idx="3">
              <a:schemeClr val="lt1"/>
            </a:lnRef>
            <a:fillRef idx="1">
              <a:schemeClr val="accent5"/>
            </a:fillRef>
            <a:effectRef idx="1">
              <a:schemeClr val="accent5"/>
            </a:effectRef>
            <a:fontRef idx="minor">
              <a:schemeClr val="lt1"/>
            </a:fontRef>
          </p:style>
          <p:txBody>
            <a:bodyPr lIns="121920" tIns="60960" rIns="121920" bIns="60960" rtlCol="0" anchor="ctr"/>
            <a:lstStyle/>
            <a:p>
              <a:pPr algn="ctr"/>
              <a:r>
                <a:rPr lang="en-US" altLang="zh-TW" sz="2133" b="1" err="1">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rPr>
                <a:t>散熱進氣孔</a:t>
              </a:r>
              <a:endParaRPr lang="en-US" altLang="zh-TW" sz="2133" b="1">
                <a:solidFill>
                  <a:srgbClr val="E9C27B"/>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0" name="矩形 29">
              <a:extLst>
                <a:ext uri="{FF2B5EF4-FFF2-40B4-BE49-F238E27FC236}">
                  <a16:creationId xmlns:a16="http://schemas.microsoft.com/office/drawing/2014/main" id="{F55D3774-59E2-4885-9C3B-2BDF2F03F989}"/>
                </a:ext>
              </a:extLst>
            </p:cNvPr>
            <p:cNvSpPr>
              <a:spLocks/>
            </p:cNvSpPr>
            <p:nvPr/>
          </p:nvSpPr>
          <p:spPr>
            <a:xfrm>
              <a:off x="4068015" y="3057402"/>
              <a:ext cx="6207676" cy="1695703"/>
            </a:xfrm>
            <a:prstGeom prst="rect">
              <a:avLst/>
            </a:prstGeom>
            <a:solidFill>
              <a:srgbClr val="DCB483">
                <a:alpha val="2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32" name="圖片 31" descr="一張含有 文字, 電子用品 的圖片&#10;&#10;自動產生的描述">
              <a:extLst>
                <a:ext uri="{FF2B5EF4-FFF2-40B4-BE49-F238E27FC236}">
                  <a16:creationId xmlns:a16="http://schemas.microsoft.com/office/drawing/2014/main" id="{3BB807F9-DAD8-4E83-BE1C-6BE8B693BAF6}"/>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8212932" y="3056298"/>
              <a:ext cx="2068629" cy="504497"/>
            </a:xfrm>
            <a:prstGeom prst="rect">
              <a:avLst/>
            </a:prstGeom>
            <a:noFill/>
          </p:spPr>
        </p:pic>
        <p:cxnSp>
          <p:nvCxnSpPr>
            <p:cNvPr id="18" name="肘形接點 17"/>
            <p:cNvCxnSpPr>
              <a:cxnSpLocks/>
            </p:cNvCxnSpPr>
            <p:nvPr/>
          </p:nvCxnSpPr>
          <p:spPr>
            <a:xfrm>
              <a:off x="9134173" y="2114299"/>
              <a:ext cx="0" cy="1028949"/>
            </a:xfrm>
            <a:prstGeom prst="straightConnector1">
              <a:avLst/>
            </a:prstGeom>
            <a:ln w="15875">
              <a:solidFill>
                <a:srgbClr val="DCB483"/>
              </a:solidFill>
              <a:headEnd type="none"/>
              <a:tailEnd type="oval"/>
            </a:ln>
          </p:spPr>
          <p:style>
            <a:lnRef idx="1">
              <a:schemeClr val="accent5"/>
            </a:lnRef>
            <a:fillRef idx="0">
              <a:schemeClr val="accent5"/>
            </a:fillRef>
            <a:effectRef idx="0">
              <a:schemeClr val="accent5"/>
            </a:effectRef>
            <a:fontRef idx="minor">
              <a:schemeClr val="tx1"/>
            </a:fontRef>
          </p:style>
        </p:cxnSp>
        <p:sp>
          <p:nvSpPr>
            <p:cNvPr id="36" name="圓角矩形 15">
              <a:extLst>
                <a:ext uri="{FF2B5EF4-FFF2-40B4-BE49-F238E27FC236}">
                  <a16:creationId xmlns:a16="http://schemas.microsoft.com/office/drawing/2014/main" id="{AA0C5B9F-CFF7-4D47-BD37-E1B337A4DE8A}"/>
                </a:ext>
              </a:extLst>
            </p:cNvPr>
            <p:cNvSpPr>
              <a:spLocks/>
            </p:cNvSpPr>
            <p:nvPr/>
          </p:nvSpPr>
          <p:spPr>
            <a:xfrm>
              <a:off x="3046012" y="1550408"/>
              <a:ext cx="4772969" cy="540211"/>
            </a:xfrm>
            <a:prstGeom prst="roundRect">
              <a:avLst/>
            </a:prstGeom>
            <a:noFill/>
            <a:ln>
              <a:noFill/>
            </a:ln>
          </p:spPr>
          <p:style>
            <a:lnRef idx="3">
              <a:schemeClr val="lt1"/>
            </a:lnRef>
            <a:fillRef idx="1">
              <a:schemeClr val="accent5"/>
            </a:fillRef>
            <a:effectRef idx="1">
              <a:schemeClr val="accent5"/>
            </a:effectRef>
            <a:fontRef idx="minor">
              <a:schemeClr val="lt1"/>
            </a:fontRef>
          </p:style>
          <p:txBody>
            <a:bodyPr lIns="121920" tIns="60960" rIns="121920" bIns="60960" rtlCol="0" anchor="ctr"/>
            <a:lstStyle/>
            <a:p>
              <a:pPr algn="ctr"/>
              <a:r>
                <a:rPr lang="en-US" altLang="zh-TW" sz="2100" b="1" dirty="0">
                  <a:solidFill>
                    <a:srgbClr val="E9C27B"/>
                  </a:solidFill>
                  <a:latin typeface="微軟正黑體"/>
                  <a:ea typeface="微軟正黑體"/>
                  <a:cs typeface="+mn-ea"/>
                  <a:sym typeface="Arial" panose="020B0604020202020204" pitchFamily="34" charset="0"/>
                </a:rPr>
                <a:t>8</a:t>
              </a:r>
              <a:r>
                <a:rPr lang="zh-TW" sz="2100" b="1" dirty="0">
                  <a:solidFill>
                    <a:srgbClr val="E9C27B"/>
                  </a:solidFill>
                  <a:latin typeface="微軟正黑體"/>
                  <a:ea typeface="微軟正黑體"/>
                  <a:cs typeface="+mn-ea"/>
                  <a:sym typeface="Arial" panose="020B0604020202020204" pitchFamily="34" charset="0"/>
                </a:rPr>
                <a:t> x 3.5 吋/2.5</a:t>
              </a:r>
              <a:r>
                <a:rPr lang="zh-TW" altLang="en-US" sz="2100" b="1" dirty="0">
                  <a:solidFill>
                    <a:srgbClr val="E9C27B"/>
                  </a:solidFill>
                  <a:latin typeface="微軟正黑體"/>
                  <a:ea typeface="微軟正黑體"/>
                  <a:cs typeface="+mn-ea"/>
                  <a:sym typeface="Arial" panose="020B0604020202020204" pitchFamily="34" charset="0"/>
                </a:rPr>
                <a:t> 吋</a:t>
              </a:r>
              <a:r>
                <a:rPr lang="zh-TW" sz="2100" b="1" dirty="0">
                  <a:solidFill>
                    <a:srgbClr val="E9C27B"/>
                  </a:solidFill>
                  <a:latin typeface="微軟正黑體"/>
                  <a:ea typeface="微軟正黑體"/>
                  <a:cs typeface="+mn-ea"/>
                  <a:sym typeface="Arial" panose="020B0604020202020204" pitchFamily="34" charset="0"/>
                </a:rPr>
                <a:t> SATA 6Gb/s HDD/SSD </a:t>
              </a:r>
              <a:r>
                <a:rPr lang="zh-TW" altLang="en-US" sz="2100" b="1" dirty="0">
                  <a:solidFill>
                    <a:srgbClr val="E9C27B"/>
                  </a:solidFill>
                  <a:latin typeface="Arial"/>
                  <a:ea typeface="微軟正黑體"/>
                  <a:cs typeface="+mn-ea"/>
                  <a:sym typeface="Arial" panose="020B0604020202020204" pitchFamily="34" charset="0"/>
                </a:rPr>
                <a:t>硬碟插槽</a:t>
              </a:r>
              <a:endParaRPr lang="en-US" altLang="zh-TW" sz="2100" b="1" dirty="0">
                <a:solidFill>
                  <a:srgbClr val="E9C27B"/>
                </a:solidFill>
                <a:latin typeface="Arial"/>
                <a:ea typeface="微軟正黑體"/>
                <a:cs typeface="+mn-ea"/>
              </a:endParaRPr>
            </a:p>
          </p:txBody>
        </p:sp>
        <p:cxnSp>
          <p:nvCxnSpPr>
            <p:cNvPr id="37" name="肘形接點 17">
              <a:extLst>
                <a:ext uri="{FF2B5EF4-FFF2-40B4-BE49-F238E27FC236}">
                  <a16:creationId xmlns:a16="http://schemas.microsoft.com/office/drawing/2014/main" id="{6384B828-8C4D-43D7-B1B0-2665EE6485E0}"/>
                </a:ext>
              </a:extLst>
            </p:cNvPr>
            <p:cNvCxnSpPr>
              <a:cxnSpLocks/>
            </p:cNvCxnSpPr>
            <p:nvPr/>
          </p:nvCxnSpPr>
          <p:spPr>
            <a:xfrm>
              <a:off x="5452932" y="2184401"/>
              <a:ext cx="0" cy="1108825"/>
            </a:xfrm>
            <a:prstGeom prst="straightConnector1">
              <a:avLst/>
            </a:prstGeom>
            <a:ln w="15875">
              <a:solidFill>
                <a:srgbClr val="DCB483"/>
              </a:solidFill>
              <a:headEnd type="none"/>
              <a:tailEnd type="oval"/>
            </a:ln>
          </p:spPr>
          <p:style>
            <a:lnRef idx="1">
              <a:schemeClr val="accent5"/>
            </a:lnRef>
            <a:fillRef idx="0">
              <a:schemeClr val="accent5"/>
            </a:fillRef>
            <a:effectRef idx="0">
              <a:schemeClr val="accent5"/>
            </a:effectRef>
            <a:fontRef idx="minor">
              <a:schemeClr val="tx1"/>
            </a:fontRef>
          </p:style>
        </p:cxnSp>
        <p:sp>
          <p:nvSpPr>
            <p:cNvPr id="22" name="橢圓 21">
              <a:extLst>
                <a:ext uri="{FF2B5EF4-FFF2-40B4-BE49-F238E27FC236}">
                  <a16:creationId xmlns:a16="http://schemas.microsoft.com/office/drawing/2014/main" id="{CE99317E-0ADC-43F8-A683-BEB1D8153F5C}"/>
                </a:ext>
              </a:extLst>
            </p:cNvPr>
            <p:cNvSpPr>
              <a:spLocks/>
            </p:cNvSpPr>
            <p:nvPr/>
          </p:nvSpPr>
          <p:spPr>
            <a:xfrm>
              <a:off x="4968902" y="426615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a:t>
              </a:r>
            </a:p>
          </p:txBody>
        </p:sp>
        <p:sp>
          <p:nvSpPr>
            <p:cNvPr id="23" name="橢圓 22">
              <a:extLst>
                <a:ext uri="{FF2B5EF4-FFF2-40B4-BE49-F238E27FC236}">
                  <a16:creationId xmlns:a16="http://schemas.microsoft.com/office/drawing/2014/main" id="{77C8CDDB-BEF7-4D9E-BE42-592AB82046E2}"/>
                </a:ext>
              </a:extLst>
            </p:cNvPr>
            <p:cNvSpPr>
              <a:spLocks/>
            </p:cNvSpPr>
            <p:nvPr/>
          </p:nvSpPr>
          <p:spPr>
            <a:xfrm>
              <a:off x="7031518" y="426615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4" name="橢圓 23">
              <a:extLst>
                <a:ext uri="{FF2B5EF4-FFF2-40B4-BE49-F238E27FC236}">
                  <a16:creationId xmlns:a16="http://schemas.microsoft.com/office/drawing/2014/main" id="{44BDD911-3B50-4A78-834F-4BCC1D1D8062}"/>
                </a:ext>
              </a:extLst>
            </p:cNvPr>
            <p:cNvSpPr>
              <a:spLocks/>
            </p:cNvSpPr>
            <p:nvPr/>
          </p:nvSpPr>
          <p:spPr>
            <a:xfrm>
              <a:off x="9094134" y="426615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3</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5" name="橢圓 24">
              <a:extLst>
                <a:ext uri="{FF2B5EF4-FFF2-40B4-BE49-F238E27FC236}">
                  <a16:creationId xmlns:a16="http://schemas.microsoft.com/office/drawing/2014/main" id="{D66AB0FA-159A-4617-B246-ED42BFEFECA2}"/>
                </a:ext>
              </a:extLst>
            </p:cNvPr>
            <p:cNvSpPr>
              <a:spLocks/>
            </p:cNvSpPr>
            <p:nvPr/>
          </p:nvSpPr>
          <p:spPr>
            <a:xfrm>
              <a:off x="4968902" y="3710158"/>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4</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6" name="橢圓 25">
              <a:extLst>
                <a:ext uri="{FF2B5EF4-FFF2-40B4-BE49-F238E27FC236}">
                  <a16:creationId xmlns:a16="http://schemas.microsoft.com/office/drawing/2014/main" id="{0569EA14-9A47-482C-A249-C9E45E4167A1}"/>
                </a:ext>
              </a:extLst>
            </p:cNvPr>
            <p:cNvSpPr>
              <a:spLocks/>
            </p:cNvSpPr>
            <p:nvPr/>
          </p:nvSpPr>
          <p:spPr>
            <a:xfrm>
              <a:off x="7031518" y="3710158"/>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5</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7" name="橢圓 26">
              <a:extLst>
                <a:ext uri="{FF2B5EF4-FFF2-40B4-BE49-F238E27FC236}">
                  <a16:creationId xmlns:a16="http://schemas.microsoft.com/office/drawing/2014/main" id="{0DFC8C3E-450B-4643-9D12-9B38CABD8376}"/>
                </a:ext>
              </a:extLst>
            </p:cNvPr>
            <p:cNvSpPr>
              <a:spLocks/>
            </p:cNvSpPr>
            <p:nvPr/>
          </p:nvSpPr>
          <p:spPr>
            <a:xfrm>
              <a:off x="9094134" y="3710158"/>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6</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8" name="橢圓 27">
              <a:extLst>
                <a:ext uri="{FF2B5EF4-FFF2-40B4-BE49-F238E27FC236}">
                  <a16:creationId xmlns:a16="http://schemas.microsoft.com/office/drawing/2014/main" id="{32FA6B85-0D86-402F-BDA8-8F4693796F3A}"/>
                </a:ext>
              </a:extLst>
            </p:cNvPr>
            <p:cNvSpPr>
              <a:spLocks/>
            </p:cNvSpPr>
            <p:nvPr/>
          </p:nvSpPr>
          <p:spPr>
            <a:xfrm>
              <a:off x="4968902" y="315146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7</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9" name="橢圓 28">
              <a:extLst>
                <a:ext uri="{FF2B5EF4-FFF2-40B4-BE49-F238E27FC236}">
                  <a16:creationId xmlns:a16="http://schemas.microsoft.com/office/drawing/2014/main" id="{890B407E-5427-4DBF-9BBD-0E3AF28FEE9A}"/>
                </a:ext>
              </a:extLst>
            </p:cNvPr>
            <p:cNvSpPr>
              <a:spLocks/>
            </p:cNvSpPr>
            <p:nvPr/>
          </p:nvSpPr>
          <p:spPr>
            <a:xfrm>
              <a:off x="7031518" y="3151460"/>
              <a:ext cx="287503" cy="2875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8</a:t>
              </a:r>
              <a:endParaRPr lang="zh-TW" altLang="en-US" sz="2489"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grpSp>
    </p:spTree>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圓角 18">
            <a:extLst>
              <a:ext uri="{FF2B5EF4-FFF2-40B4-BE49-F238E27FC236}">
                <a16:creationId xmlns:a16="http://schemas.microsoft.com/office/drawing/2014/main" id="{1754024C-61B1-3AD8-327E-8022FA21978E}"/>
              </a:ext>
            </a:extLst>
          </p:cNvPr>
          <p:cNvSpPr/>
          <p:nvPr/>
        </p:nvSpPr>
        <p:spPr>
          <a:xfrm>
            <a:off x="2652771" y="3648419"/>
            <a:ext cx="9695087" cy="4761058"/>
          </a:xfrm>
          <a:prstGeom prst="roundRect">
            <a:avLst>
              <a:gd name="adj" fmla="val 50000"/>
            </a:avLst>
          </a:prstGeom>
          <a:solidFill>
            <a:schemeClr val="bg2">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mn-ea"/>
              <a:sym typeface="Arial" panose="020B0604020202020204" pitchFamily="34" charset="0"/>
            </a:endParaRPr>
          </a:p>
        </p:txBody>
      </p:sp>
      <p:grpSp>
        <p:nvGrpSpPr>
          <p:cNvPr id="25" name="群組 24">
            <a:extLst>
              <a:ext uri="{FF2B5EF4-FFF2-40B4-BE49-F238E27FC236}">
                <a16:creationId xmlns:a16="http://schemas.microsoft.com/office/drawing/2014/main" id="{CA657357-85DF-5CBD-10AE-A24F4C5B841B}"/>
              </a:ext>
            </a:extLst>
          </p:cNvPr>
          <p:cNvGrpSpPr>
            <a:grpSpLocks noGrp="1" noUngrp="1" noRot="1" noMove="1" noResize="1"/>
          </p:cNvGrpSpPr>
          <p:nvPr/>
        </p:nvGrpSpPr>
        <p:grpSpPr>
          <a:xfrm>
            <a:off x="3191150" y="2889700"/>
            <a:ext cx="8472158" cy="3382578"/>
            <a:chOff x="3191150" y="2889700"/>
            <a:chExt cx="8472158" cy="3382578"/>
          </a:xfrm>
        </p:grpSpPr>
        <p:pic>
          <p:nvPicPr>
            <p:cNvPr id="3" name="圖片 2"/>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2837" t="36113" r="2370" b="35857"/>
            <a:stretch/>
          </p:blipFill>
          <p:spPr>
            <a:xfrm>
              <a:off x="3191150" y="4706278"/>
              <a:ext cx="8472158" cy="1566000"/>
            </a:xfrm>
            <a:prstGeom prst="rect">
              <a:avLst/>
            </a:prstGeom>
            <a:ln w="38100">
              <a:solidFill>
                <a:schemeClr val="tx1"/>
              </a:solidFill>
            </a:ln>
          </p:spPr>
        </p:pic>
        <p:pic>
          <p:nvPicPr>
            <p:cNvPr id="5" name="圖片 4"/>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2848" t="35767" r="3023" b="36501"/>
            <a:stretch/>
          </p:blipFill>
          <p:spPr>
            <a:xfrm>
              <a:off x="3204186" y="2889700"/>
              <a:ext cx="8405415" cy="1548000"/>
            </a:xfrm>
            <a:prstGeom prst="rect">
              <a:avLst/>
            </a:prstGeom>
            <a:ln w="38100">
              <a:solidFill>
                <a:schemeClr val="tx1"/>
              </a:solidFill>
            </a:ln>
          </p:spPr>
        </p:pic>
      </p:grpSp>
      <p:sp>
        <p:nvSpPr>
          <p:cNvPr id="27" name="矩形: 圓角 26">
            <a:extLst>
              <a:ext uri="{FF2B5EF4-FFF2-40B4-BE49-F238E27FC236}">
                <a16:creationId xmlns:a16="http://schemas.microsoft.com/office/drawing/2014/main" id="{FB85F1FF-B311-49F6-92D5-E80EFFAF86AB}"/>
              </a:ext>
            </a:extLst>
          </p:cNvPr>
          <p:cNvSpPr/>
          <p:nvPr/>
        </p:nvSpPr>
        <p:spPr>
          <a:xfrm>
            <a:off x="9617289" y="5469201"/>
            <a:ext cx="1428419" cy="788556"/>
          </a:xfrm>
          <a:prstGeom prst="roundRect">
            <a:avLst>
              <a:gd name="adj" fmla="val 6007"/>
            </a:avLst>
          </a:prstGeom>
          <a:noFill/>
          <a:ln w="28575">
            <a:solidFill>
              <a:srgbClr val="419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 name="標題 1"/>
          <p:cNvSpPr>
            <a:spLocks noGrp="1"/>
          </p:cNvSpPr>
          <p:nvPr>
            <p:ph type="title"/>
          </p:nvPr>
        </p:nvSpPr>
        <p:spPr/>
        <p:txBody>
          <a:bodyPr>
            <a:normAutofit/>
          </a:bodyPr>
          <a:lstStyle/>
          <a:p>
            <a:pPr algn="l"/>
            <a:r>
              <a:rPr lang="en-US" altLang="zh-TW" err="1">
                <a:sym typeface="Arial" panose="020B0604020202020204" pitchFamily="34" charset="0"/>
              </a:rPr>
              <a:t>後視圖</a:t>
            </a:r>
            <a:endParaRPr lang="zh-TW" altLang="en-US">
              <a:sym typeface="Arial" panose="020B0604020202020204" pitchFamily="34" charset="0"/>
            </a:endParaRPr>
          </a:p>
        </p:txBody>
      </p:sp>
      <p:sp>
        <p:nvSpPr>
          <p:cNvPr id="4" name="矩形: 圓角 3">
            <a:extLst>
              <a:ext uri="{FF2B5EF4-FFF2-40B4-BE49-F238E27FC236}">
                <a16:creationId xmlns:a16="http://schemas.microsoft.com/office/drawing/2014/main" id="{B08ED44E-911B-4B0F-97DB-9326C356C6BC}"/>
              </a:ext>
            </a:extLst>
          </p:cNvPr>
          <p:cNvSpPr/>
          <p:nvPr/>
        </p:nvSpPr>
        <p:spPr>
          <a:xfrm>
            <a:off x="6223458" y="3953379"/>
            <a:ext cx="691596" cy="448464"/>
          </a:xfrm>
          <a:prstGeom prst="roundRect">
            <a:avLst>
              <a:gd name="adj" fmla="val 6007"/>
            </a:avLst>
          </a:prstGeom>
          <a:noFill/>
          <a:ln w="38100">
            <a:solidFill>
              <a:srgbClr val="FF57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 name="Shape 183">
            <a:extLst>
              <a:ext uri="{FF2B5EF4-FFF2-40B4-BE49-F238E27FC236}">
                <a16:creationId xmlns:a16="http://schemas.microsoft.com/office/drawing/2014/main" id="{536362C8-3DD8-4DD3-8D4E-EF18401AC545}"/>
              </a:ext>
            </a:extLst>
          </p:cNvPr>
          <p:cNvSpPr txBox="1"/>
          <p:nvPr/>
        </p:nvSpPr>
        <p:spPr>
          <a:xfrm flipH="1">
            <a:off x="4702381" y="1342993"/>
            <a:ext cx="1825160" cy="436183"/>
          </a:xfrm>
          <a:prstGeom prst="rect">
            <a:avLst/>
          </a:prstGeom>
          <a:noFill/>
          <a:ln>
            <a:noFill/>
          </a:ln>
        </p:spPr>
        <p:txBody>
          <a:bodyPr wrap="square" lIns="91425" tIns="45700" rIns="91425" bIns="45700" anchor="t" anchorCtr="0">
            <a:noAutofit/>
          </a:bodyPr>
          <a:lstStyle/>
          <a:p>
            <a:pPr>
              <a:buClr>
                <a:srgbClr val="595959"/>
              </a:buClr>
              <a:buSzPct val="25000"/>
            </a:pPr>
            <a:r>
              <a:rPr lang="en-US" altLang="zh-TW" sz="1600" b="1">
                <a:solidFill>
                  <a:schemeClr val="bg1"/>
                </a:solidFill>
                <a:latin typeface="+mn-ea"/>
                <a:ea typeface="+mn-ea"/>
                <a:cs typeface="+mn-ea"/>
                <a:sym typeface="Arial" panose="020B0604020202020204" pitchFamily="34" charset="0"/>
              </a:rPr>
              <a:t>2 x 2.5 GbE </a:t>
            </a:r>
            <a:r>
              <a:rPr lang="zh-TW" altLang="en-US" sz="1600" b="1">
                <a:solidFill>
                  <a:schemeClr val="bg1"/>
                </a:solidFill>
                <a:latin typeface="+mn-ea"/>
                <a:ea typeface="+mn-ea"/>
                <a:cs typeface="+mn-ea"/>
                <a:sym typeface="Arial" panose="020B0604020202020204" pitchFamily="34" charset="0"/>
              </a:rPr>
              <a:t>埠</a:t>
            </a:r>
            <a:endParaRPr lang="zh-TW" altLang="zh-TW" sz="1600" b="1">
              <a:solidFill>
                <a:schemeClr val="bg1"/>
              </a:solidFill>
              <a:latin typeface="+mn-ea"/>
              <a:ea typeface="+mn-ea"/>
              <a:cs typeface="+mn-ea"/>
              <a:sym typeface="Arial" panose="020B0604020202020204" pitchFamily="34" charset="0"/>
            </a:endParaRPr>
          </a:p>
        </p:txBody>
      </p:sp>
      <p:sp>
        <p:nvSpPr>
          <p:cNvPr id="11" name="Shape 183">
            <a:extLst>
              <a:ext uri="{FF2B5EF4-FFF2-40B4-BE49-F238E27FC236}">
                <a16:creationId xmlns:a16="http://schemas.microsoft.com/office/drawing/2014/main" id="{7F6DF79B-11ED-4BD4-B757-C6BB9AAE23C9}"/>
              </a:ext>
            </a:extLst>
          </p:cNvPr>
          <p:cNvSpPr txBox="1"/>
          <p:nvPr/>
        </p:nvSpPr>
        <p:spPr>
          <a:xfrm flipH="1">
            <a:off x="6260308" y="1511220"/>
            <a:ext cx="1566127" cy="734751"/>
          </a:xfrm>
          <a:prstGeom prst="rect">
            <a:avLst/>
          </a:prstGeom>
          <a:noFill/>
          <a:ln>
            <a:noFill/>
          </a:ln>
        </p:spPr>
        <p:txBody>
          <a:bodyPr wrap="square" lIns="91425" tIns="45700" rIns="91425" bIns="45700" anchor="t" anchorCtr="0">
            <a:noAutofit/>
          </a:bodyPr>
          <a:lstStyle/>
          <a:p>
            <a:pPr>
              <a:buClr>
                <a:srgbClr val="595959"/>
              </a:buClr>
              <a:buSzPct val="25000"/>
            </a:pP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4 x USB 3.2 Gen 1 Type</a:t>
            </a:r>
            <a:r>
              <a:rPr lang="zh-TW" altLang="en-US"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A</a:t>
            </a:r>
            <a:b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br>
            <a:endParaRPr lang="zh-TW"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3" name="矩形: 圓角 12">
            <a:extLst>
              <a:ext uri="{FF2B5EF4-FFF2-40B4-BE49-F238E27FC236}">
                <a16:creationId xmlns:a16="http://schemas.microsoft.com/office/drawing/2014/main" id="{0F879FB6-8CF8-42EF-A34E-1ABFBE1BF9E9}"/>
              </a:ext>
            </a:extLst>
          </p:cNvPr>
          <p:cNvSpPr/>
          <p:nvPr/>
        </p:nvSpPr>
        <p:spPr>
          <a:xfrm>
            <a:off x="3800249" y="3039549"/>
            <a:ext cx="1260271" cy="1040174"/>
          </a:xfrm>
          <a:prstGeom prst="roundRect">
            <a:avLst>
              <a:gd name="adj" fmla="val 6007"/>
            </a:avLst>
          </a:prstGeom>
          <a:noFill/>
          <a:ln w="38100">
            <a:solidFill>
              <a:srgbClr val="C889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4" name="Shape 183">
            <a:extLst>
              <a:ext uri="{FF2B5EF4-FFF2-40B4-BE49-F238E27FC236}">
                <a16:creationId xmlns:a16="http://schemas.microsoft.com/office/drawing/2014/main" id="{43721757-30FB-4584-A387-85CC9716833F}"/>
              </a:ext>
            </a:extLst>
          </p:cNvPr>
          <p:cNvSpPr txBox="1"/>
          <p:nvPr/>
        </p:nvSpPr>
        <p:spPr>
          <a:xfrm flipH="1">
            <a:off x="3436898" y="1863297"/>
            <a:ext cx="2105440" cy="436183"/>
          </a:xfrm>
          <a:prstGeom prst="rect">
            <a:avLst/>
          </a:prstGeom>
          <a:noFill/>
          <a:ln>
            <a:noFill/>
          </a:ln>
        </p:spPr>
        <p:txBody>
          <a:bodyPr wrap="square" lIns="91425" tIns="45700" rIns="91425" bIns="45700" anchor="t" anchorCtr="0">
            <a:noAutofit/>
          </a:bodyPr>
          <a:lstStyle/>
          <a:p>
            <a:pPr>
              <a:buClr>
                <a:srgbClr val="595959"/>
              </a:buClr>
              <a:buSzPct val="25000"/>
            </a:pP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 x PCIe Gen 3 x4</a:t>
            </a:r>
            <a:endParaRPr lang="zh-TW"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4" name="矩形: 圓角 23">
            <a:extLst>
              <a:ext uri="{FF2B5EF4-FFF2-40B4-BE49-F238E27FC236}">
                <a16:creationId xmlns:a16="http://schemas.microsoft.com/office/drawing/2014/main" id="{FEE1EA8A-C176-4D4B-962C-6EE63F6AC068}"/>
              </a:ext>
            </a:extLst>
          </p:cNvPr>
          <p:cNvSpPr/>
          <p:nvPr/>
        </p:nvSpPr>
        <p:spPr>
          <a:xfrm>
            <a:off x="9581514" y="2934277"/>
            <a:ext cx="1428419" cy="1525891"/>
          </a:xfrm>
          <a:prstGeom prst="roundRect">
            <a:avLst>
              <a:gd name="adj" fmla="val 6007"/>
            </a:avLst>
          </a:prstGeom>
          <a:noFill/>
          <a:ln w="38100">
            <a:solidFill>
              <a:srgbClr val="419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6" name="Shape 183">
            <a:extLst>
              <a:ext uri="{FF2B5EF4-FFF2-40B4-BE49-F238E27FC236}">
                <a16:creationId xmlns:a16="http://schemas.microsoft.com/office/drawing/2014/main" id="{170768DF-7B32-4A63-9DDC-35ADE7AF150E}"/>
              </a:ext>
            </a:extLst>
          </p:cNvPr>
          <p:cNvSpPr txBox="1"/>
          <p:nvPr/>
        </p:nvSpPr>
        <p:spPr>
          <a:xfrm flipH="1">
            <a:off x="9746162" y="1769717"/>
            <a:ext cx="1170672" cy="405125"/>
          </a:xfrm>
          <a:prstGeom prst="rect">
            <a:avLst/>
          </a:prstGeom>
          <a:noFill/>
          <a:ln>
            <a:noFill/>
          </a:ln>
        </p:spPr>
        <p:txBody>
          <a:bodyPr wrap="square" lIns="91425" tIns="45700" rIns="91425" bIns="45700" anchor="t" anchorCtr="0">
            <a:noAutofit/>
          </a:bodyPr>
          <a:lstStyle/>
          <a:p>
            <a:pPr algn="ctr">
              <a:buClr>
                <a:srgbClr val="595959"/>
              </a:buClr>
              <a:buSzPct val="25000"/>
            </a:pP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 x 300W</a:t>
            </a:r>
            <a:endParaRPr lang="zh-TW"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8" name="Shape 183">
            <a:extLst>
              <a:ext uri="{FF2B5EF4-FFF2-40B4-BE49-F238E27FC236}">
                <a16:creationId xmlns:a16="http://schemas.microsoft.com/office/drawing/2014/main" id="{187851EB-787C-4CA3-B57E-6BD38C41D03A}"/>
              </a:ext>
            </a:extLst>
          </p:cNvPr>
          <p:cNvSpPr txBox="1"/>
          <p:nvPr/>
        </p:nvSpPr>
        <p:spPr>
          <a:xfrm flipH="1">
            <a:off x="8755663" y="1892508"/>
            <a:ext cx="1066012" cy="405125"/>
          </a:xfrm>
          <a:prstGeom prst="rect">
            <a:avLst/>
          </a:prstGeom>
          <a:noFill/>
          <a:ln>
            <a:noFill/>
          </a:ln>
        </p:spPr>
        <p:txBody>
          <a:bodyPr wrap="square" lIns="91425" tIns="45700" rIns="91425" bIns="45700" anchor="t" anchorCtr="0">
            <a:noAutofit/>
          </a:bodyPr>
          <a:lstStyle/>
          <a:p>
            <a:pPr algn="ctr">
              <a:buClr>
                <a:srgbClr val="595959"/>
              </a:buClr>
              <a:buSzPct val="25000"/>
            </a:pP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250W</a:t>
            </a:r>
            <a:endParaRPr lang="zh-TW"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9" name="Google Shape;297;p34">
            <a:extLst>
              <a:ext uri="{FF2B5EF4-FFF2-40B4-BE49-F238E27FC236}">
                <a16:creationId xmlns:a16="http://schemas.microsoft.com/office/drawing/2014/main" id="{161DBC8E-96A7-4BC0-B837-B36D708EBE7B}"/>
              </a:ext>
            </a:extLst>
          </p:cNvPr>
          <p:cNvSpPr txBox="1">
            <a:spLocks/>
          </p:cNvSpPr>
          <p:nvPr/>
        </p:nvSpPr>
        <p:spPr>
          <a:xfrm>
            <a:off x="149187" y="5191170"/>
            <a:ext cx="3372036" cy="688124"/>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Orbitron"/>
              <a:buNone/>
              <a:defRPr sz="3600" b="1" i="0" u="none" strike="noStrike" cap="none">
                <a:solidFill>
                  <a:schemeClr val="dk1"/>
                </a:solidFill>
                <a:latin typeface="Orbitron"/>
                <a:ea typeface="Orbitron"/>
                <a:cs typeface="Orbitron"/>
                <a:sym typeface="Orbitron"/>
              </a:defRPr>
            </a:lvl1pPr>
            <a:lvl2pPr marR="0" lvl="1"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9pPr>
          </a:lstStyle>
          <a:p>
            <a:pPr algn="l"/>
            <a:r>
              <a:rPr lang="en-US" altLang="zh-TW" sz="2667">
                <a:solidFill>
                  <a:srgbClr val="DCB483"/>
                </a:solidFill>
                <a:latin typeface="Arial" panose="020B0604020202020204" pitchFamily="34" charset="0"/>
                <a:ea typeface="微軟正黑體" panose="020B0604030504040204" pitchFamily="34" charset="-120"/>
                <a:cs typeface="+mn-ea"/>
                <a:sym typeface="Arial" panose="020B0604020202020204" pitchFamily="34" charset="0"/>
              </a:rPr>
              <a:t>TS-855eU-8G</a:t>
            </a:r>
          </a:p>
        </p:txBody>
      </p:sp>
      <p:sp>
        <p:nvSpPr>
          <p:cNvPr id="30" name="Google Shape;297;p34">
            <a:extLst>
              <a:ext uri="{FF2B5EF4-FFF2-40B4-BE49-F238E27FC236}">
                <a16:creationId xmlns:a16="http://schemas.microsoft.com/office/drawing/2014/main" id="{01153652-CDFF-41B4-BC14-346304DDC866}"/>
              </a:ext>
            </a:extLst>
          </p:cNvPr>
          <p:cNvSpPr txBox="1">
            <a:spLocks/>
          </p:cNvSpPr>
          <p:nvPr/>
        </p:nvSpPr>
        <p:spPr>
          <a:xfrm>
            <a:off x="191929" y="3429000"/>
            <a:ext cx="3286552" cy="650723"/>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Orbitron"/>
              <a:buNone/>
              <a:defRPr sz="3600" b="1" i="0" u="none" strike="noStrike" cap="none">
                <a:solidFill>
                  <a:schemeClr val="dk1"/>
                </a:solidFill>
                <a:latin typeface="Orbitron"/>
                <a:ea typeface="Orbitron"/>
                <a:cs typeface="Orbitron"/>
                <a:sym typeface="Orbitron"/>
              </a:defRPr>
            </a:lvl1pPr>
            <a:lvl2pPr marR="0" lvl="1"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9pPr>
          </a:lstStyle>
          <a:p>
            <a:pPr algn="l"/>
            <a:r>
              <a:rPr lang="en-US" altLang="zh-TW" sz="2667">
                <a:solidFill>
                  <a:srgbClr val="DCB483"/>
                </a:solidFill>
                <a:latin typeface="Arial" panose="020B0604020202020204" pitchFamily="34" charset="0"/>
                <a:ea typeface="微軟正黑體" panose="020B0604030504040204" pitchFamily="34" charset="-120"/>
                <a:cs typeface="+mn-ea"/>
                <a:sym typeface="Arial" panose="020B0604020202020204" pitchFamily="34" charset="0"/>
              </a:rPr>
              <a:t>TS-855eU-RP-8G</a:t>
            </a:r>
          </a:p>
        </p:txBody>
      </p:sp>
      <p:cxnSp>
        <p:nvCxnSpPr>
          <p:cNvPr id="20" name="肘形接點 12">
            <a:extLst>
              <a:ext uri="{FF2B5EF4-FFF2-40B4-BE49-F238E27FC236}">
                <a16:creationId xmlns:a16="http://schemas.microsoft.com/office/drawing/2014/main" id="{734F9DF7-C26D-4DE8-9B71-31F06EC19237}"/>
              </a:ext>
            </a:extLst>
          </p:cNvPr>
          <p:cNvCxnSpPr>
            <a:cxnSpLocks/>
          </p:cNvCxnSpPr>
          <p:nvPr/>
        </p:nvCxnSpPr>
        <p:spPr>
          <a:xfrm>
            <a:off x="4437278" y="2227685"/>
            <a:ext cx="0" cy="811864"/>
          </a:xfrm>
          <a:prstGeom prst="straightConnector1">
            <a:avLst/>
          </a:prstGeom>
          <a:ln w="38100">
            <a:solidFill>
              <a:srgbClr val="C8893C"/>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32" name="肘形接點 12">
            <a:extLst>
              <a:ext uri="{FF2B5EF4-FFF2-40B4-BE49-F238E27FC236}">
                <a16:creationId xmlns:a16="http://schemas.microsoft.com/office/drawing/2014/main" id="{B32AB435-878C-4951-96A8-39787C124D48}"/>
              </a:ext>
            </a:extLst>
          </p:cNvPr>
          <p:cNvCxnSpPr>
            <a:cxnSpLocks/>
          </p:cNvCxnSpPr>
          <p:nvPr/>
        </p:nvCxnSpPr>
        <p:spPr>
          <a:xfrm>
            <a:off x="6569256" y="2103734"/>
            <a:ext cx="0" cy="1828295"/>
          </a:xfrm>
          <a:prstGeom prst="straightConnector1">
            <a:avLst/>
          </a:prstGeom>
          <a:ln w="38100">
            <a:solidFill>
              <a:srgbClr val="FF5752"/>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33" name="肘形接點 12">
            <a:extLst>
              <a:ext uri="{FF2B5EF4-FFF2-40B4-BE49-F238E27FC236}">
                <a16:creationId xmlns:a16="http://schemas.microsoft.com/office/drawing/2014/main" id="{7AD32DFA-4EAD-409B-9975-FE4D2BBEF675}"/>
              </a:ext>
            </a:extLst>
          </p:cNvPr>
          <p:cNvCxnSpPr>
            <a:cxnSpLocks/>
          </p:cNvCxnSpPr>
          <p:nvPr/>
        </p:nvCxnSpPr>
        <p:spPr>
          <a:xfrm>
            <a:off x="10306878" y="2122413"/>
            <a:ext cx="0" cy="811864"/>
          </a:xfrm>
          <a:prstGeom prst="straightConnector1">
            <a:avLst/>
          </a:prstGeom>
          <a:ln w="38100">
            <a:solidFill>
              <a:srgbClr val="419FFF"/>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38" name="肘形接點 12">
            <a:extLst>
              <a:ext uri="{FF2B5EF4-FFF2-40B4-BE49-F238E27FC236}">
                <a16:creationId xmlns:a16="http://schemas.microsoft.com/office/drawing/2014/main" id="{3A9E1420-9A90-410C-9A75-68B780186471}"/>
              </a:ext>
            </a:extLst>
          </p:cNvPr>
          <p:cNvCxnSpPr>
            <a:cxnSpLocks/>
            <a:endCxn id="47" idx="0"/>
          </p:cNvCxnSpPr>
          <p:nvPr/>
        </p:nvCxnSpPr>
        <p:spPr>
          <a:xfrm>
            <a:off x="6569256" y="4401843"/>
            <a:ext cx="0" cy="1348146"/>
          </a:xfrm>
          <a:prstGeom prst="straightConnector1">
            <a:avLst/>
          </a:prstGeom>
          <a:ln w="38100">
            <a:solidFill>
              <a:srgbClr val="FF5752"/>
            </a:solidFill>
            <a:headEnd type="none"/>
            <a:tailEnd type="none"/>
          </a:ln>
        </p:spPr>
        <p:style>
          <a:lnRef idx="1">
            <a:schemeClr val="accent5"/>
          </a:lnRef>
          <a:fillRef idx="0">
            <a:schemeClr val="accent5"/>
          </a:fillRef>
          <a:effectRef idx="0">
            <a:schemeClr val="accent5"/>
          </a:effectRef>
          <a:fontRef idx="minor">
            <a:schemeClr val="tx1"/>
          </a:fontRef>
        </p:style>
      </p:cxnSp>
      <p:cxnSp>
        <p:nvCxnSpPr>
          <p:cNvPr id="46" name="肘形接點 12">
            <a:extLst>
              <a:ext uri="{FF2B5EF4-FFF2-40B4-BE49-F238E27FC236}">
                <a16:creationId xmlns:a16="http://schemas.microsoft.com/office/drawing/2014/main" id="{CC812CFD-E65F-4CBE-8169-35003D06E66E}"/>
              </a:ext>
            </a:extLst>
          </p:cNvPr>
          <p:cNvCxnSpPr>
            <a:cxnSpLocks/>
            <a:endCxn id="27" idx="1"/>
          </p:cNvCxnSpPr>
          <p:nvPr/>
        </p:nvCxnSpPr>
        <p:spPr>
          <a:xfrm rot="16200000" flipH="1">
            <a:off x="7661697" y="3907886"/>
            <a:ext cx="3581153" cy="330031"/>
          </a:xfrm>
          <a:prstGeom prst="bentConnector2">
            <a:avLst/>
          </a:prstGeom>
          <a:ln w="38100">
            <a:solidFill>
              <a:srgbClr val="419FFF"/>
            </a:solidFill>
            <a:headEnd type="none"/>
            <a:tailEnd type="oval"/>
          </a:ln>
        </p:spPr>
        <p:style>
          <a:lnRef idx="1">
            <a:schemeClr val="accent5"/>
          </a:lnRef>
          <a:fillRef idx="0">
            <a:schemeClr val="accent5"/>
          </a:fillRef>
          <a:effectRef idx="0">
            <a:schemeClr val="accent5"/>
          </a:effectRef>
          <a:fontRef idx="minor">
            <a:schemeClr val="tx1"/>
          </a:fontRef>
        </p:style>
      </p:cxnSp>
      <p:sp>
        <p:nvSpPr>
          <p:cNvPr id="39" name="矩形: 圓角 38">
            <a:extLst>
              <a:ext uri="{FF2B5EF4-FFF2-40B4-BE49-F238E27FC236}">
                <a16:creationId xmlns:a16="http://schemas.microsoft.com/office/drawing/2014/main" id="{F9A2ACBD-C777-1C7C-D56E-CB6B21932595}"/>
              </a:ext>
            </a:extLst>
          </p:cNvPr>
          <p:cNvSpPr/>
          <p:nvPr/>
        </p:nvSpPr>
        <p:spPr>
          <a:xfrm>
            <a:off x="3795830" y="4817933"/>
            <a:ext cx="1260271" cy="1045546"/>
          </a:xfrm>
          <a:prstGeom prst="roundRect">
            <a:avLst>
              <a:gd name="adj" fmla="val 6007"/>
            </a:avLst>
          </a:prstGeom>
          <a:noFill/>
          <a:ln w="38100">
            <a:solidFill>
              <a:srgbClr val="C889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cxnSp>
        <p:nvCxnSpPr>
          <p:cNvPr id="40" name="肘形接點 12">
            <a:extLst>
              <a:ext uri="{FF2B5EF4-FFF2-40B4-BE49-F238E27FC236}">
                <a16:creationId xmlns:a16="http://schemas.microsoft.com/office/drawing/2014/main" id="{0EC0CDDA-65EA-BC69-9B62-C785943A48F5}"/>
              </a:ext>
            </a:extLst>
          </p:cNvPr>
          <p:cNvCxnSpPr>
            <a:cxnSpLocks/>
            <a:stCxn id="13" idx="2"/>
            <a:endCxn id="39" idx="0"/>
          </p:cNvCxnSpPr>
          <p:nvPr/>
        </p:nvCxnSpPr>
        <p:spPr>
          <a:xfrm flipH="1">
            <a:off x="4425966" y="4079723"/>
            <a:ext cx="4419" cy="738210"/>
          </a:xfrm>
          <a:prstGeom prst="straightConnector1">
            <a:avLst/>
          </a:prstGeom>
          <a:ln w="38100">
            <a:solidFill>
              <a:srgbClr val="C8893C"/>
            </a:solidFill>
            <a:headEnd type="none"/>
            <a:tailEnd type="none"/>
          </a:ln>
        </p:spPr>
        <p:style>
          <a:lnRef idx="1">
            <a:schemeClr val="accent5"/>
          </a:lnRef>
          <a:fillRef idx="0">
            <a:schemeClr val="accent5"/>
          </a:fillRef>
          <a:effectRef idx="0">
            <a:schemeClr val="accent5"/>
          </a:effectRef>
          <a:fontRef idx="minor">
            <a:schemeClr val="tx1"/>
          </a:fontRef>
        </p:style>
      </p:cxnSp>
      <p:sp>
        <p:nvSpPr>
          <p:cNvPr id="47" name="矩形: 圓角 46">
            <a:extLst>
              <a:ext uri="{FF2B5EF4-FFF2-40B4-BE49-F238E27FC236}">
                <a16:creationId xmlns:a16="http://schemas.microsoft.com/office/drawing/2014/main" id="{69A2C024-0C2C-3A15-98B8-AB8FFB53CCF2}"/>
              </a:ext>
            </a:extLst>
          </p:cNvPr>
          <p:cNvSpPr/>
          <p:nvPr/>
        </p:nvSpPr>
        <p:spPr>
          <a:xfrm>
            <a:off x="6223458" y="5749989"/>
            <a:ext cx="691596" cy="448464"/>
          </a:xfrm>
          <a:prstGeom prst="roundRect">
            <a:avLst>
              <a:gd name="adj" fmla="val 6007"/>
            </a:avLst>
          </a:prstGeom>
          <a:noFill/>
          <a:ln w="38100">
            <a:solidFill>
              <a:srgbClr val="FF57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4" name="矩形: 圓角 53">
            <a:extLst>
              <a:ext uri="{FF2B5EF4-FFF2-40B4-BE49-F238E27FC236}">
                <a16:creationId xmlns:a16="http://schemas.microsoft.com/office/drawing/2014/main" id="{274B2601-FF2A-7E70-764A-C0D0A2F2330A}"/>
              </a:ext>
            </a:extLst>
          </p:cNvPr>
          <p:cNvSpPr/>
          <p:nvPr/>
        </p:nvSpPr>
        <p:spPr>
          <a:xfrm>
            <a:off x="5454752" y="5749989"/>
            <a:ext cx="741729" cy="448464"/>
          </a:xfrm>
          <a:prstGeom prst="roundRect">
            <a:avLst>
              <a:gd name="adj" fmla="val 6007"/>
            </a:avLst>
          </a:prstGeom>
          <a:noFill/>
          <a:ln w="38100">
            <a:solidFill>
              <a:srgbClr val="52CE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5" name="矩形: 圓角 54">
            <a:extLst>
              <a:ext uri="{FF2B5EF4-FFF2-40B4-BE49-F238E27FC236}">
                <a16:creationId xmlns:a16="http://schemas.microsoft.com/office/drawing/2014/main" id="{3AF06132-721F-42DF-7931-472305AB1F50}"/>
              </a:ext>
            </a:extLst>
          </p:cNvPr>
          <p:cNvSpPr/>
          <p:nvPr/>
        </p:nvSpPr>
        <p:spPr>
          <a:xfrm>
            <a:off x="5449960" y="3969879"/>
            <a:ext cx="746522" cy="431963"/>
          </a:xfrm>
          <a:prstGeom prst="roundRect">
            <a:avLst>
              <a:gd name="adj" fmla="val 6007"/>
            </a:avLst>
          </a:prstGeom>
          <a:noFill/>
          <a:ln w="38100">
            <a:solidFill>
              <a:srgbClr val="52CE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cxnSp>
        <p:nvCxnSpPr>
          <p:cNvPr id="56" name="肘形接點 12">
            <a:extLst>
              <a:ext uri="{FF2B5EF4-FFF2-40B4-BE49-F238E27FC236}">
                <a16:creationId xmlns:a16="http://schemas.microsoft.com/office/drawing/2014/main" id="{137928D8-8E8E-41BE-2CA6-899A9D0908F2}"/>
              </a:ext>
            </a:extLst>
          </p:cNvPr>
          <p:cNvCxnSpPr>
            <a:cxnSpLocks/>
            <a:endCxn id="55" idx="0"/>
          </p:cNvCxnSpPr>
          <p:nvPr/>
        </p:nvCxnSpPr>
        <p:spPr>
          <a:xfrm>
            <a:off x="5823221" y="1685109"/>
            <a:ext cx="0" cy="2284770"/>
          </a:xfrm>
          <a:prstGeom prst="straightConnector1">
            <a:avLst/>
          </a:prstGeom>
          <a:ln w="38100">
            <a:solidFill>
              <a:srgbClr val="52CE84"/>
            </a:solidFill>
            <a:headEnd type="none"/>
            <a:tailEnd type="oval"/>
          </a:ln>
        </p:spPr>
        <p:style>
          <a:lnRef idx="1">
            <a:schemeClr val="accent5"/>
          </a:lnRef>
          <a:fillRef idx="0">
            <a:schemeClr val="accent5"/>
          </a:fillRef>
          <a:effectRef idx="0">
            <a:schemeClr val="accent5"/>
          </a:effectRef>
          <a:fontRef idx="minor">
            <a:schemeClr val="tx1"/>
          </a:fontRef>
        </p:style>
      </p:cxnSp>
      <p:cxnSp>
        <p:nvCxnSpPr>
          <p:cNvPr id="57" name="肘形接點 12">
            <a:extLst>
              <a:ext uri="{FF2B5EF4-FFF2-40B4-BE49-F238E27FC236}">
                <a16:creationId xmlns:a16="http://schemas.microsoft.com/office/drawing/2014/main" id="{8785DD7C-CDB7-AC07-1860-3E531A67EB98}"/>
              </a:ext>
            </a:extLst>
          </p:cNvPr>
          <p:cNvCxnSpPr>
            <a:cxnSpLocks/>
            <a:stCxn id="55" idx="2"/>
            <a:endCxn id="54" idx="0"/>
          </p:cNvCxnSpPr>
          <p:nvPr/>
        </p:nvCxnSpPr>
        <p:spPr>
          <a:xfrm>
            <a:off x="5823221" y="4401842"/>
            <a:ext cx="2396" cy="1348147"/>
          </a:xfrm>
          <a:prstGeom prst="straightConnector1">
            <a:avLst/>
          </a:prstGeom>
          <a:ln w="38100">
            <a:solidFill>
              <a:srgbClr val="52CE84"/>
            </a:solidFill>
            <a:headEnd type="none"/>
            <a:tailEnd type="none"/>
          </a:ln>
        </p:spPr>
        <p:style>
          <a:lnRef idx="1">
            <a:schemeClr val="accent5"/>
          </a:lnRef>
          <a:fillRef idx="0">
            <a:schemeClr val="accent5"/>
          </a:fillRef>
          <a:effectRef idx="0">
            <a:schemeClr val="accent5"/>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圓角 17">
            <a:extLst>
              <a:ext uri="{FF2B5EF4-FFF2-40B4-BE49-F238E27FC236}">
                <a16:creationId xmlns:a16="http://schemas.microsoft.com/office/drawing/2014/main" id="{DCCB0BD6-EAFE-4F69-A77C-F38A71468F78}"/>
              </a:ext>
            </a:extLst>
          </p:cNvPr>
          <p:cNvSpPr/>
          <p:nvPr/>
        </p:nvSpPr>
        <p:spPr>
          <a:xfrm>
            <a:off x="6290705" y="2013058"/>
            <a:ext cx="5745249" cy="5176788"/>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5" name="Shape 528">
            <a:extLst>
              <a:ext uri="{FF2B5EF4-FFF2-40B4-BE49-F238E27FC236}">
                <a16:creationId xmlns:a16="http://schemas.microsoft.com/office/drawing/2014/main" id="{F3878DBA-BED6-4747-B83C-D1DDE1456BC9}"/>
              </a:ext>
            </a:extLst>
          </p:cNvPr>
          <p:cNvSpPr/>
          <p:nvPr/>
        </p:nvSpPr>
        <p:spPr>
          <a:xfrm flipH="1">
            <a:off x="950969" y="1778124"/>
            <a:ext cx="5697932" cy="1792536"/>
          </a:xfrm>
          <a:prstGeom prst="snip2DiagRect">
            <a:avLst>
              <a:gd name="adj1" fmla="val 0"/>
              <a:gd name="adj2" fmla="val 22793"/>
            </a:avLst>
          </a:prstGeom>
          <a:gradFill>
            <a:gsLst>
              <a:gs pos="47000">
                <a:schemeClr val="bg2">
                  <a:alpha val="44000"/>
                </a:schemeClr>
              </a:gs>
              <a:gs pos="100000">
                <a:schemeClr val="bg2">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 name="Title 1">
            <a:extLst>
              <a:ext uri="{FF2B5EF4-FFF2-40B4-BE49-F238E27FC236}">
                <a16:creationId xmlns:a16="http://schemas.microsoft.com/office/drawing/2014/main" id="{6BCDFE0B-9FBB-A440-8A76-B990F35B49EF}"/>
              </a:ext>
            </a:extLst>
          </p:cNvPr>
          <p:cNvSpPr>
            <a:spLocks noGrp="1"/>
          </p:cNvSpPr>
          <p:nvPr>
            <p:ph type="title"/>
          </p:nvPr>
        </p:nvSpPr>
        <p:spPr/>
        <p:txBody>
          <a:bodyPr>
            <a:noAutofit/>
          </a:bodyPr>
          <a:lstStyle/>
          <a:p>
            <a:r>
              <a:rPr lang="zh-CN" altLang="en-US">
                <a:sym typeface="Arial" panose="020B0604020202020204" pitchFamily="34" charset="0"/>
              </a:rPr>
              <a:t>支援</a:t>
            </a:r>
            <a:r>
              <a:rPr lang="en-US" altLang="zh-CN">
                <a:sym typeface="Arial" panose="020B0604020202020204" pitchFamily="34" charset="0"/>
              </a:rPr>
              <a:t> ECC</a:t>
            </a:r>
            <a:r>
              <a:rPr lang="en-US">
                <a:sym typeface="Arial" panose="020B0604020202020204" pitchFamily="34" charset="0"/>
              </a:rPr>
              <a:t> </a:t>
            </a:r>
            <a:r>
              <a:rPr lang="zh-CN" altLang="en-US">
                <a:sym typeface="Arial" panose="020B0604020202020204" pitchFamily="34" charset="0"/>
              </a:rPr>
              <a:t>記憶體 </a:t>
            </a:r>
            <a:r>
              <a:rPr lang="en-US">
                <a:sym typeface="Arial" panose="020B0604020202020204" pitchFamily="34" charset="0"/>
              </a:rPr>
              <a:t>(Error Correcting Code)</a:t>
            </a:r>
          </a:p>
        </p:txBody>
      </p:sp>
      <p:sp>
        <p:nvSpPr>
          <p:cNvPr id="6" name="TextBox 5">
            <a:extLst>
              <a:ext uri="{FF2B5EF4-FFF2-40B4-BE49-F238E27FC236}">
                <a16:creationId xmlns:a16="http://schemas.microsoft.com/office/drawing/2014/main" id="{F035E34F-DCCD-954B-92BD-AE137E91F2B6}"/>
              </a:ext>
            </a:extLst>
          </p:cNvPr>
          <p:cNvSpPr txBox="1"/>
          <p:nvPr/>
        </p:nvSpPr>
        <p:spPr>
          <a:xfrm>
            <a:off x="950968" y="3703467"/>
            <a:ext cx="6166313" cy="1425840"/>
          </a:xfrm>
          <a:prstGeom prst="rect">
            <a:avLst/>
          </a:prstGeom>
          <a:noFill/>
        </p:spPr>
        <p:txBody>
          <a:bodyPr wrap="square" lIns="91440" tIns="45720" rIns="91440" bIns="45720" rtlCol="0" anchor="t">
            <a:spAutoFit/>
          </a:bodyPr>
          <a:lstStyle/>
          <a:p>
            <a:pPr>
              <a:spcBef>
                <a:spcPts val="800"/>
              </a:spcBef>
            </a:pPr>
            <a:r>
              <a:rPr lang="en-US" altLang="zh-TW" sz="2133">
                <a:solidFill>
                  <a:schemeClr val="bg1"/>
                </a:solidFill>
                <a:latin typeface="Arial" panose="020B0604020202020204" pitchFamily="34" charset="0"/>
                <a:ea typeface="微軟正黑體" panose="020B0604030504040204" pitchFamily="34" charset="-120"/>
                <a:sym typeface="Arial" panose="020B0604020202020204" pitchFamily="34" charset="0"/>
              </a:rPr>
              <a:t>TS-855eU / TS-855eU-RP </a:t>
            </a:r>
            <a:r>
              <a:rPr lang="zh-CN" altLang="en-US" sz="2133">
                <a:solidFill>
                  <a:schemeClr val="bg1"/>
                </a:solidFill>
                <a:latin typeface="Arial" panose="020B0604020202020204" pitchFamily="34" charset="0"/>
                <a:ea typeface="微軟正黑體" panose="020B0604030504040204" pitchFamily="34" charset="-120"/>
                <a:sym typeface="Arial" panose="020B0604020202020204" pitchFamily="34" charset="0"/>
              </a:rPr>
              <a:t>支援 </a:t>
            </a:r>
            <a:r>
              <a:rPr lang="en-US" altLang="zh-CN" sz="2133">
                <a:solidFill>
                  <a:schemeClr val="bg1"/>
                </a:solidFill>
                <a:latin typeface="Arial" panose="020B0604020202020204" pitchFamily="34" charset="0"/>
                <a:ea typeface="微軟正黑體" panose="020B0604030504040204" pitchFamily="34" charset="-120"/>
                <a:sym typeface="Arial" panose="020B0604020202020204" pitchFamily="34" charset="0"/>
              </a:rPr>
              <a:t>ECC </a:t>
            </a:r>
            <a:r>
              <a:rPr lang="zh-CN" altLang="en-US" sz="2133">
                <a:solidFill>
                  <a:schemeClr val="bg1"/>
                </a:solidFill>
                <a:latin typeface="Arial" panose="020B0604020202020204" pitchFamily="34" charset="0"/>
                <a:ea typeface="微軟正黑體" panose="020B0604030504040204" pitchFamily="34" charset="-120"/>
                <a:sym typeface="Arial" panose="020B0604020202020204" pitchFamily="34" charset="0"/>
              </a:rPr>
              <a:t>記憶體，能</a:t>
            </a:r>
            <a:r>
              <a:rPr lang="zh-CN" altLang="en-US" sz="2133">
                <a:solidFill>
                  <a:srgbClr val="E9C27B"/>
                </a:solidFill>
                <a:latin typeface="Arial" panose="020B0604020202020204" pitchFamily="34" charset="0"/>
                <a:ea typeface="微軟正黑體" panose="020B0604030504040204" pitchFamily="34" charset="-120"/>
                <a:sym typeface="Arial" panose="020B0604020202020204" pitchFamily="34" charset="0"/>
              </a:rPr>
              <a:t>自動偵測並即時修正單一位元錯誤。</a:t>
            </a:r>
            <a:endParaRPr lang="en-US" altLang="zh-CN" sz="2133">
              <a:solidFill>
                <a:srgbClr val="E9C27B"/>
              </a:solidFill>
              <a:latin typeface="Arial" panose="020B0604020202020204" pitchFamily="34" charset="0"/>
              <a:ea typeface="微軟正黑體" panose="020B0604030504040204" pitchFamily="34" charset="-120"/>
              <a:sym typeface="Arial" panose="020B0604020202020204" pitchFamily="34" charset="0"/>
            </a:endParaRPr>
          </a:p>
          <a:p>
            <a:pPr>
              <a:spcBef>
                <a:spcPts val="800"/>
              </a:spcBef>
            </a:pPr>
            <a:r>
              <a:rPr lang="zh-CN" altLang="en-US" sz="3200">
                <a:solidFill>
                  <a:schemeClr val="bg1"/>
                </a:solidFill>
                <a:ea typeface="微軟正黑體"/>
                <a:sym typeface="Arial" panose="020B0604020202020204" pitchFamily="34" charset="0"/>
              </a:rPr>
              <a:t>系統支援高達</a:t>
            </a:r>
            <a:r>
              <a:rPr lang="en-US" altLang="zh-CN" sz="3200">
                <a:solidFill>
                  <a:schemeClr val="bg1"/>
                </a:solidFill>
                <a:ea typeface="微軟正黑體"/>
                <a:sym typeface="Arial" panose="020B0604020202020204" pitchFamily="34" charset="0"/>
              </a:rPr>
              <a:t> </a:t>
            </a:r>
            <a:r>
              <a:rPr lang="en-US" altLang="zh-CN" sz="3700" b="1">
                <a:solidFill>
                  <a:srgbClr val="E9C27B"/>
                </a:solidFill>
                <a:ea typeface="微軟正黑體"/>
                <a:sym typeface="Arial" panose="020B0604020202020204" pitchFamily="34" charset="0"/>
              </a:rPr>
              <a:t>64GB </a:t>
            </a:r>
            <a:r>
              <a:rPr lang="zh-CN" altLang="en-US" sz="3200">
                <a:solidFill>
                  <a:schemeClr val="bg1"/>
                </a:solidFill>
                <a:ea typeface="微軟正黑體"/>
                <a:sym typeface="Arial" panose="020B0604020202020204" pitchFamily="34" charset="0"/>
              </a:rPr>
              <a:t>記憶體</a:t>
            </a:r>
            <a:endParaRPr lang="en-US" altLang="zh-CN" sz="3200">
              <a:solidFill>
                <a:schemeClr val="bg1"/>
              </a:solidFill>
              <a:ea typeface="微軟正黑體"/>
              <a:sym typeface="Arial" panose="020B0604020202020204" pitchFamily="34" charset="0"/>
            </a:endParaRPr>
          </a:p>
        </p:txBody>
      </p:sp>
      <p:sp>
        <p:nvSpPr>
          <p:cNvPr id="7" name="TextBox 6">
            <a:extLst>
              <a:ext uri="{FF2B5EF4-FFF2-40B4-BE49-F238E27FC236}">
                <a16:creationId xmlns:a16="http://schemas.microsoft.com/office/drawing/2014/main" id="{0B4EBBA0-5975-6746-94AE-CB555557579C}"/>
              </a:ext>
            </a:extLst>
          </p:cNvPr>
          <p:cNvSpPr txBox="1"/>
          <p:nvPr/>
        </p:nvSpPr>
        <p:spPr>
          <a:xfrm>
            <a:off x="1423872" y="2165095"/>
            <a:ext cx="2646878" cy="1077218"/>
          </a:xfrm>
          <a:prstGeom prst="rect">
            <a:avLst/>
          </a:prstGeom>
          <a:noFill/>
        </p:spPr>
        <p:txBody>
          <a:bodyPr wrap="none" rtlCol="0" anchor="t">
            <a:spAutoFit/>
          </a:bodyPr>
          <a:lstStyle/>
          <a:p>
            <a:pPr algn="r"/>
            <a:r>
              <a:rPr lang="zh-CN" altLang="en-US" sz="3200" b="1">
                <a:solidFill>
                  <a:schemeClr val="bg1"/>
                </a:solidFill>
                <a:latin typeface="Arial" panose="020B0604020202020204" pitchFamily="34" charset="0"/>
                <a:ea typeface="微軟正黑體" panose="020B0604030504040204" pitchFamily="34" charset="-120"/>
                <a:sym typeface="Arial" panose="020B0604020202020204" pitchFamily="34" charset="0"/>
              </a:rPr>
              <a:t>維持可靠性</a:t>
            </a:r>
            <a:br>
              <a:rPr lang="zh-CN" altLang="en-US" sz="3200" b="1">
                <a:solidFill>
                  <a:schemeClr val="bg1"/>
                </a:solidFill>
                <a:latin typeface="Arial" panose="020B0604020202020204" pitchFamily="34" charset="0"/>
                <a:ea typeface="微軟正黑體" panose="020B0604030504040204" pitchFamily="34" charset="-120"/>
                <a:sym typeface="Arial" panose="020B0604020202020204" pitchFamily="34" charset="0"/>
              </a:rPr>
            </a:br>
            <a:r>
              <a:rPr lang="zh-CN" altLang="en-US" sz="3200" b="1">
                <a:solidFill>
                  <a:schemeClr val="bg1"/>
                </a:solidFill>
                <a:latin typeface="Arial" panose="020B0604020202020204" pitchFamily="34" charset="0"/>
                <a:ea typeface="微軟正黑體" panose="020B0604030504040204" pitchFamily="34" charset="-120"/>
                <a:sym typeface="Arial" panose="020B0604020202020204" pitchFamily="34" charset="0"/>
              </a:rPr>
              <a:t>避免資料毀損</a:t>
            </a:r>
            <a:endParaRPr lang="en-US" sz="3200" b="1">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33" name="圖形 3">
            <a:extLst>
              <a:ext uri="{FF2B5EF4-FFF2-40B4-BE49-F238E27FC236}">
                <a16:creationId xmlns:a16="http://schemas.microsoft.com/office/drawing/2014/main" id="{AAF8EAD9-1482-4C5C-85E9-B7903175C595}"/>
              </a:ext>
            </a:extLst>
          </p:cNvPr>
          <p:cNvGrpSpPr/>
          <p:nvPr/>
        </p:nvGrpSpPr>
        <p:grpSpPr>
          <a:xfrm>
            <a:off x="4673344" y="2133751"/>
            <a:ext cx="1128093" cy="402885"/>
            <a:chOff x="7943850" y="1388633"/>
            <a:chExt cx="1084412" cy="387286"/>
          </a:xfrm>
          <a:solidFill>
            <a:srgbClr val="E9C27B"/>
          </a:solidFill>
        </p:grpSpPr>
        <p:sp>
          <p:nvSpPr>
            <p:cNvPr id="34" name="手繪多邊形: 圖案 33">
              <a:extLst>
                <a:ext uri="{FF2B5EF4-FFF2-40B4-BE49-F238E27FC236}">
                  <a16:creationId xmlns:a16="http://schemas.microsoft.com/office/drawing/2014/main" id="{9FA5C563-B668-4CC0-BA63-9463605E6F6D}"/>
                </a:ext>
              </a:extLst>
            </p:cNvPr>
            <p:cNvSpPr/>
            <p:nvPr/>
          </p:nvSpPr>
          <p:spPr>
            <a:xfrm>
              <a:off x="7943850" y="1395165"/>
              <a:ext cx="348090" cy="373287"/>
            </a:xfrm>
            <a:custGeom>
              <a:avLst/>
              <a:gdLst>
                <a:gd name="connsiteX0" fmla="*/ 293964 w 348090"/>
                <a:gd name="connsiteY0" fmla="*/ 220240 h 373287"/>
                <a:gd name="connsiteX1" fmla="*/ 132517 w 348090"/>
                <a:gd name="connsiteY1" fmla="*/ 220240 h 373287"/>
                <a:gd name="connsiteX2" fmla="*/ 116652 w 348090"/>
                <a:gd name="connsiteY2" fmla="*/ 295831 h 373287"/>
                <a:gd name="connsiteX3" fmla="*/ 301430 w 348090"/>
                <a:gd name="connsiteY3" fmla="*/ 295831 h 373287"/>
                <a:gd name="connsiteX4" fmla="*/ 273433 w 348090"/>
                <a:gd name="connsiteY4" fmla="*/ 373288 h 373287"/>
                <a:gd name="connsiteX5" fmla="*/ 0 w 348090"/>
                <a:gd name="connsiteY5" fmla="*/ 373288 h 373287"/>
                <a:gd name="connsiteX6" fmla="*/ 79324 w 348090"/>
                <a:gd name="connsiteY6" fmla="*/ 0 h 373287"/>
                <a:gd name="connsiteX7" fmla="*/ 348091 w 348090"/>
                <a:gd name="connsiteY7" fmla="*/ 0 h 373287"/>
                <a:gd name="connsiteX8" fmla="*/ 331293 w 348090"/>
                <a:gd name="connsiteY8" fmla="*/ 77457 h 373287"/>
                <a:gd name="connsiteX9" fmla="*/ 163313 w 348090"/>
                <a:gd name="connsiteY9" fmla="*/ 77457 h 373287"/>
                <a:gd name="connsiteX10" fmla="*/ 149315 w 348090"/>
                <a:gd name="connsiteY10" fmla="*/ 142783 h 373287"/>
                <a:gd name="connsiteX11" fmla="*/ 310762 w 348090"/>
                <a:gd name="connsiteY11" fmla="*/ 142783 h 373287"/>
                <a:gd name="connsiteX12" fmla="*/ 293964 w 348090"/>
                <a:gd name="connsiteY12" fmla="*/ 220240 h 373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8090" h="373287">
                  <a:moveTo>
                    <a:pt x="293964" y="220240"/>
                  </a:moveTo>
                  <a:lnTo>
                    <a:pt x="132517" y="220240"/>
                  </a:lnTo>
                  <a:lnTo>
                    <a:pt x="116652" y="295831"/>
                  </a:lnTo>
                  <a:lnTo>
                    <a:pt x="301430" y="295831"/>
                  </a:lnTo>
                  <a:lnTo>
                    <a:pt x="273433" y="373288"/>
                  </a:lnTo>
                  <a:lnTo>
                    <a:pt x="0" y="373288"/>
                  </a:lnTo>
                  <a:lnTo>
                    <a:pt x="79324" y="0"/>
                  </a:lnTo>
                  <a:lnTo>
                    <a:pt x="348091" y="0"/>
                  </a:lnTo>
                  <a:lnTo>
                    <a:pt x="331293" y="77457"/>
                  </a:lnTo>
                  <a:lnTo>
                    <a:pt x="163313" y="77457"/>
                  </a:lnTo>
                  <a:lnTo>
                    <a:pt x="149315" y="142783"/>
                  </a:lnTo>
                  <a:lnTo>
                    <a:pt x="310762" y="142783"/>
                  </a:lnTo>
                  <a:lnTo>
                    <a:pt x="293964" y="220240"/>
                  </a:lnTo>
                  <a:close/>
                </a:path>
              </a:pathLst>
            </a:custGeom>
            <a:grpFill/>
            <a:ln w="9296" cap="flat">
              <a:noFill/>
              <a:prstDash val="solid"/>
              <a:miter/>
            </a:ln>
          </p:spPr>
          <p:txBody>
            <a:bodyPr rtlCol="0" anchor="ctr"/>
            <a:lstStyle/>
            <a:p>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sp>
          <p:nvSpPr>
            <p:cNvPr id="35" name="手繪多邊形: 圖案 34">
              <a:extLst>
                <a:ext uri="{FF2B5EF4-FFF2-40B4-BE49-F238E27FC236}">
                  <a16:creationId xmlns:a16="http://schemas.microsoft.com/office/drawing/2014/main" id="{0AEF024F-6859-483E-9AAC-381B1AD7DD39}"/>
                </a:ext>
              </a:extLst>
            </p:cNvPr>
            <p:cNvSpPr/>
            <p:nvPr/>
          </p:nvSpPr>
          <p:spPr>
            <a:xfrm>
              <a:off x="8296606" y="1388633"/>
              <a:ext cx="354635" cy="386353"/>
            </a:xfrm>
            <a:custGeom>
              <a:avLst/>
              <a:gdLst>
                <a:gd name="connsiteX0" fmla="*/ 330360 w 354635"/>
                <a:gd name="connsiteY0" fmla="*/ 255702 h 386353"/>
                <a:gd name="connsiteX1" fmla="*/ 148382 w 354635"/>
                <a:gd name="connsiteY1" fmla="*/ 386353 h 386353"/>
                <a:gd name="connsiteX2" fmla="*/ 0 w 354635"/>
                <a:gd name="connsiteY2" fmla="*/ 233305 h 386353"/>
                <a:gd name="connsiteX3" fmla="*/ 208108 w 354635"/>
                <a:gd name="connsiteY3" fmla="*/ 0 h 386353"/>
                <a:gd name="connsiteX4" fmla="*/ 354623 w 354635"/>
                <a:gd name="connsiteY4" fmla="*/ 130651 h 386353"/>
                <a:gd name="connsiteX5" fmla="*/ 249170 w 354635"/>
                <a:gd name="connsiteY5" fmla="*/ 130651 h 386353"/>
                <a:gd name="connsiteX6" fmla="*/ 199709 w 354635"/>
                <a:gd name="connsiteY6" fmla="*/ 75591 h 386353"/>
                <a:gd name="connsiteX7" fmla="*/ 109187 w 354635"/>
                <a:gd name="connsiteY7" fmla="*/ 238904 h 386353"/>
                <a:gd name="connsiteX8" fmla="*/ 159581 w 354635"/>
                <a:gd name="connsiteY8" fmla="*/ 310762 h 386353"/>
                <a:gd name="connsiteX9" fmla="*/ 225839 w 354635"/>
                <a:gd name="connsiteY9" fmla="*/ 255702 h 386353"/>
                <a:gd name="connsiteX10" fmla="*/ 330360 w 354635"/>
                <a:gd name="connsiteY10" fmla="*/ 255702 h 38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6353">
                  <a:moveTo>
                    <a:pt x="330360" y="255702"/>
                  </a:moveTo>
                  <a:cubicBezTo>
                    <a:pt x="304229" y="345291"/>
                    <a:pt x="239837" y="386353"/>
                    <a:pt x="148382" y="386353"/>
                  </a:cubicBezTo>
                  <a:cubicBezTo>
                    <a:pt x="49461" y="386353"/>
                    <a:pt x="0" y="327560"/>
                    <a:pt x="0" y="233305"/>
                  </a:cubicBezTo>
                  <a:cubicBezTo>
                    <a:pt x="0" y="134384"/>
                    <a:pt x="55993" y="0"/>
                    <a:pt x="208108" y="0"/>
                  </a:cubicBezTo>
                  <a:cubicBezTo>
                    <a:pt x="304229"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0360" y="255702"/>
                  </a:lnTo>
                  <a:close/>
                </a:path>
              </a:pathLst>
            </a:custGeom>
            <a:grpFill/>
            <a:ln w="9296" cap="flat">
              <a:noFill/>
              <a:prstDash val="solid"/>
              <a:miter/>
            </a:ln>
          </p:spPr>
          <p:txBody>
            <a:bodyPr rtlCol="0" anchor="ctr"/>
            <a:lstStyle/>
            <a:p>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sp>
          <p:nvSpPr>
            <p:cNvPr id="36" name="手繪多邊形: 圖案 35">
              <a:extLst>
                <a:ext uri="{FF2B5EF4-FFF2-40B4-BE49-F238E27FC236}">
                  <a16:creationId xmlns:a16="http://schemas.microsoft.com/office/drawing/2014/main" id="{03222CEF-22D6-4673-A023-0513684F71A3}"/>
                </a:ext>
              </a:extLst>
            </p:cNvPr>
            <p:cNvSpPr/>
            <p:nvPr/>
          </p:nvSpPr>
          <p:spPr>
            <a:xfrm>
              <a:off x="8673627" y="1388633"/>
              <a:ext cx="354635" cy="387286"/>
            </a:xfrm>
            <a:custGeom>
              <a:avLst/>
              <a:gdLst>
                <a:gd name="connsiteX0" fmla="*/ 331293 w 354635"/>
                <a:gd name="connsiteY0" fmla="*/ 255702 h 387286"/>
                <a:gd name="connsiteX1" fmla="*/ 148382 w 354635"/>
                <a:gd name="connsiteY1" fmla="*/ 387286 h 387286"/>
                <a:gd name="connsiteX2" fmla="*/ 0 w 354635"/>
                <a:gd name="connsiteY2" fmla="*/ 233305 h 387286"/>
                <a:gd name="connsiteX3" fmla="*/ 208108 w 354635"/>
                <a:gd name="connsiteY3" fmla="*/ 0 h 387286"/>
                <a:gd name="connsiteX4" fmla="*/ 354623 w 354635"/>
                <a:gd name="connsiteY4" fmla="*/ 130651 h 387286"/>
                <a:gd name="connsiteX5" fmla="*/ 249170 w 354635"/>
                <a:gd name="connsiteY5" fmla="*/ 130651 h 387286"/>
                <a:gd name="connsiteX6" fmla="*/ 199709 w 354635"/>
                <a:gd name="connsiteY6" fmla="*/ 75591 h 387286"/>
                <a:gd name="connsiteX7" fmla="*/ 109187 w 354635"/>
                <a:gd name="connsiteY7" fmla="*/ 238904 h 387286"/>
                <a:gd name="connsiteX8" fmla="*/ 159581 w 354635"/>
                <a:gd name="connsiteY8" fmla="*/ 310762 h 387286"/>
                <a:gd name="connsiteX9" fmla="*/ 225839 w 354635"/>
                <a:gd name="connsiteY9" fmla="*/ 255702 h 387286"/>
                <a:gd name="connsiteX10" fmla="*/ 331293 w 354635"/>
                <a:gd name="connsiteY10" fmla="*/ 255702 h 387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4635" h="387286">
                  <a:moveTo>
                    <a:pt x="331293" y="255702"/>
                  </a:moveTo>
                  <a:cubicBezTo>
                    <a:pt x="305163" y="345291"/>
                    <a:pt x="240771" y="387286"/>
                    <a:pt x="148382" y="387286"/>
                  </a:cubicBezTo>
                  <a:cubicBezTo>
                    <a:pt x="49461" y="386353"/>
                    <a:pt x="0" y="327560"/>
                    <a:pt x="0" y="233305"/>
                  </a:cubicBezTo>
                  <a:cubicBezTo>
                    <a:pt x="0" y="134384"/>
                    <a:pt x="55993" y="0"/>
                    <a:pt x="208108" y="0"/>
                  </a:cubicBezTo>
                  <a:cubicBezTo>
                    <a:pt x="304230" y="0"/>
                    <a:pt x="355557" y="51327"/>
                    <a:pt x="354623" y="130651"/>
                  </a:cubicBezTo>
                  <a:lnTo>
                    <a:pt x="249170" y="130651"/>
                  </a:lnTo>
                  <a:cubicBezTo>
                    <a:pt x="249170" y="102654"/>
                    <a:pt x="240771" y="75591"/>
                    <a:pt x="199709" y="75591"/>
                  </a:cubicBezTo>
                  <a:cubicBezTo>
                    <a:pt x="137183" y="75591"/>
                    <a:pt x="109187" y="175445"/>
                    <a:pt x="109187" y="238904"/>
                  </a:cubicBezTo>
                  <a:cubicBezTo>
                    <a:pt x="109187" y="279033"/>
                    <a:pt x="121318" y="310762"/>
                    <a:pt x="159581" y="310762"/>
                  </a:cubicBezTo>
                  <a:cubicBezTo>
                    <a:pt x="196909" y="310762"/>
                    <a:pt x="213707" y="286498"/>
                    <a:pt x="225839" y="255702"/>
                  </a:cubicBezTo>
                  <a:lnTo>
                    <a:pt x="331293" y="255702"/>
                  </a:lnTo>
                  <a:close/>
                </a:path>
              </a:pathLst>
            </a:custGeom>
            <a:grpFill/>
            <a:ln w="9296" cap="flat">
              <a:noFill/>
              <a:prstDash val="solid"/>
              <a:miter/>
            </a:ln>
          </p:spPr>
          <p:txBody>
            <a:bodyPr rtlCol="0" anchor="ctr"/>
            <a:lstStyle/>
            <a:p>
              <a:endParaRPr lang="zh-TW" altLang="en-US" sz="2489">
                <a:latin typeface="Arial" panose="020B0604020202020204" pitchFamily="34" charset="0"/>
                <a:ea typeface="微軟正黑體" panose="020B0604030504040204" pitchFamily="34" charset="-120"/>
                <a:sym typeface="Arial" panose="020B0604020202020204" pitchFamily="34" charset="0"/>
              </a:endParaRPr>
            </a:p>
          </p:txBody>
        </p:sp>
      </p:grpSp>
      <p:pic>
        <p:nvPicPr>
          <p:cNvPr id="4" name="圖形 3">
            <a:extLst>
              <a:ext uri="{FF2B5EF4-FFF2-40B4-BE49-F238E27FC236}">
                <a16:creationId xmlns:a16="http://schemas.microsoft.com/office/drawing/2014/main" id="{01F50FE1-FE1B-44C4-B22E-069086C017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29232" y="2752632"/>
            <a:ext cx="1691872" cy="535757"/>
          </a:xfrm>
          <a:prstGeom prst="rect">
            <a:avLst/>
          </a:prstGeom>
        </p:spPr>
      </p:pic>
      <p:sp>
        <p:nvSpPr>
          <p:cNvPr id="12" name="Google Shape;297;p34">
            <a:extLst>
              <a:ext uri="{FF2B5EF4-FFF2-40B4-BE49-F238E27FC236}">
                <a16:creationId xmlns:a16="http://schemas.microsoft.com/office/drawing/2014/main" id="{120714CD-752B-44DB-B0AE-1AB3836A0E49}"/>
              </a:ext>
            </a:extLst>
          </p:cNvPr>
          <p:cNvSpPr txBox="1">
            <a:spLocks/>
          </p:cNvSpPr>
          <p:nvPr/>
        </p:nvSpPr>
        <p:spPr>
          <a:xfrm>
            <a:off x="950970" y="5005898"/>
            <a:ext cx="5823308" cy="915869"/>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Orbitron"/>
              <a:buNone/>
              <a:defRPr sz="3600" b="1" i="0" u="none" strike="noStrike" cap="none">
                <a:solidFill>
                  <a:schemeClr val="dk1"/>
                </a:solidFill>
                <a:latin typeface="Orbitron"/>
                <a:ea typeface="Orbitron"/>
                <a:cs typeface="Orbitron"/>
                <a:sym typeface="Orbitron"/>
              </a:defRPr>
            </a:lvl1pPr>
            <a:lvl2pPr marR="0" lvl="1"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9pPr>
          </a:lstStyle>
          <a:p>
            <a:pPr marL="239395" indent="-239395" algn="l">
              <a:lnSpc>
                <a:spcPct val="120000"/>
              </a:lnSpc>
              <a:buClr>
                <a:srgbClr val="E9C27B"/>
              </a:buClr>
              <a:buSzPct val="100000"/>
              <a:buFont typeface="Arial" panose="020B0604020202020204" pitchFamily="34" charset="0"/>
              <a:buChar char="•"/>
            </a:pPr>
            <a:r>
              <a:rPr lang="en-US" altLang="zh-TW" sz="1400" b="0">
                <a:solidFill>
                  <a:schemeClr val="bg1"/>
                </a:solidFill>
                <a:latin typeface="Arial"/>
                <a:ea typeface="微軟正黑體"/>
                <a:cs typeface="+mn-ea"/>
                <a:sym typeface="Arial" panose="020B0604020202020204" pitchFamily="34" charset="0"/>
              </a:rPr>
              <a:t>TS-855eU </a:t>
            </a:r>
            <a:r>
              <a:rPr lang="zh-TW" altLang="en-US" sz="1400" b="0">
                <a:solidFill>
                  <a:schemeClr val="bg1"/>
                </a:solidFill>
                <a:latin typeface="Arial"/>
                <a:ea typeface="微軟正黑體"/>
                <a:cs typeface="+mn-ea"/>
                <a:sym typeface="Arial" panose="020B0604020202020204" pitchFamily="34" charset="0"/>
              </a:rPr>
              <a:t>系列出貨預裝</a:t>
            </a:r>
            <a:r>
              <a:rPr lang="en-US" altLang="zh-TW" sz="1400" b="0">
                <a:solidFill>
                  <a:schemeClr val="bg1"/>
                </a:solidFill>
                <a:latin typeface="Arial"/>
                <a:ea typeface="微軟正黑體"/>
                <a:cs typeface="+mn-ea"/>
                <a:sym typeface="Arial" panose="020B0604020202020204" pitchFamily="34" charset="0"/>
              </a:rPr>
              <a:t> 8GB DDR4 SO-DIMM </a:t>
            </a:r>
            <a:r>
              <a:rPr lang="zh-TW" altLang="en-US" sz="1400" b="0">
                <a:solidFill>
                  <a:schemeClr val="bg1"/>
                </a:solidFill>
                <a:latin typeface="Arial"/>
                <a:ea typeface="微軟正黑體"/>
                <a:cs typeface="+mn-ea"/>
                <a:sym typeface="Arial" panose="020B0604020202020204" pitchFamily="34" charset="0"/>
              </a:rPr>
              <a:t>非</a:t>
            </a:r>
            <a:r>
              <a:rPr lang="en-US" altLang="zh-TW" sz="1400" b="0">
                <a:solidFill>
                  <a:schemeClr val="bg1"/>
                </a:solidFill>
                <a:latin typeface="Arial"/>
                <a:ea typeface="微軟正黑體"/>
                <a:cs typeface="+mn-ea"/>
                <a:sym typeface="Arial" panose="020B0604020202020204" pitchFamily="34" charset="0"/>
              </a:rPr>
              <a:t> ECC </a:t>
            </a:r>
            <a:r>
              <a:rPr lang="zh-TW" altLang="en-US" sz="1400" b="0">
                <a:solidFill>
                  <a:schemeClr val="bg1"/>
                </a:solidFill>
                <a:latin typeface="Arial"/>
                <a:ea typeface="微軟正黑體"/>
                <a:cs typeface="+mn-ea"/>
                <a:sym typeface="Arial" panose="020B0604020202020204" pitchFamily="34" charset="0"/>
              </a:rPr>
              <a:t>記憶體</a:t>
            </a:r>
            <a:endParaRPr lang="en-US" altLang="zh-TW" sz="1400" b="0">
              <a:solidFill>
                <a:schemeClr val="bg1"/>
              </a:solidFill>
              <a:latin typeface="Arial"/>
              <a:ea typeface="微軟正黑體"/>
              <a:cs typeface="+mn-ea"/>
            </a:endParaRPr>
          </a:p>
          <a:p>
            <a:pPr marL="239395" indent="-239395" algn="l">
              <a:lnSpc>
                <a:spcPct val="120000"/>
              </a:lnSpc>
              <a:buClr>
                <a:srgbClr val="E9C27B"/>
              </a:buClr>
              <a:buSzPct val="100000"/>
              <a:buFont typeface="Arial" panose="020B0604020202020204" pitchFamily="34" charset="0"/>
              <a:buChar char="•"/>
            </a:pPr>
            <a:r>
              <a:rPr lang="en-US" altLang="zh-TW" sz="1400" b="0">
                <a:solidFill>
                  <a:schemeClr val="bg1"/>
                </a:solidFill>
                <a:latin typeface="Arial"/>
                <a:ea typeface="微軟正黑體"/>
                <a:cs typeface="+mn-ea"/>
                <a:sym typeface="Arial" panose="020B0604020202020204" pitchFamily="34" charset="0"/>
              </a:rPr>
              <a:t>ECC </a:t>
            </a:r>
            <a:r>
              <a:rPr lang="zh-TW" altLang="en-US" sz="1400" b="0">
                <a:solidFill>
                  <a:schemeClr val="bg1"/>
                </a:solidFill>
                <a:latin typeface="Arial"/>
                <a:ea typeface="微軟正黑體"/>
                <a:cs typeface="+mn-ea"/>
                <a:sym typeface="Arial" panose="020B0604020202020204" pitchFamily="34" charset="0"/>
              </a:rPr>
              <a:t>記憶體與</a:t>
            </a:r>
            <a:r>
              <a:rPr lang="en-US" altLang="zh-TW" sz="1400" b="0">
                <a:solidFill>
                  <a:schemeClr val="bg1"/>
                </a:solidFill>
                <a:latin typeface="Arial"/>
                <a:ea typeface="微軟正黑體"/>
                <a:cs typeface="+mn-ea"/>
                <a:sym typeface="Arial" panose="020B0604020202020204" pitchFamily="34" charset="0"/>
              </a:rPr>
              <a:t> </a:t>
            </a:r>
            <a:r>
              <a:rPr lang="zh-TW" altLang="en-US" sz="1400" b="0">
                <a:solidFill>
                  <a:schemeClr val="bg1"/>
                </a:solidFill>
                <a:latin typeface="Arial"/>
                <a:ea typeface="微軟正黑體"/>
                <a:cs typeface="+mn-ea"/>
                <a:sym typeface="Arial" panose="020B0604020202020204" pitchFamily="34" charset="0"/>
              </a:rPr>
              <a:t>非</a:t>
            </a:r>
            <a:r>
              <a:rPr lang="en-US" altLang="zh-TW" sz="1400" b="0">
                <a:solidFill>
                  <a:schemeClr val="bg1"/>
                </a:solidFill>
                <a:latin typeface="Arial"/>
                <a:ea typeface="微軟正黑體"/>
                <a:cs typeface="+mn-ea"/>
                <a:sym typeface="Arial" panose="020B0604020202020204" pitchFamily="34" charset="0"/>
              </a:rPr>
              <a:t> ECC </a:t>
            </a:r>
            <a:r>
              <a:rPr lang="zh-TW" altLang="en-US" sz="1400" b="0">
                <a:solidFill>
                  <a:schemeClr val="bg1"/>
                </a:solidFill>
                <a:latin typeface="Arial"/>
                <a:ea typeface="微軟正黑體"/>
                <a:cs typeface="+mn-ea"/>
                <a:sym typeface="Arial" panose="020B0604020202020204" pitchFamily="34" charset="0"/>
              </a:rPr>
              <a:t>記憶體不可混用</a:t>
            </a:r>
            <a:endParaRPr lang="en-US" altLang="zh-TW" sz="1400" b="0">
              <a:solidFill>
                <a:schemeClr val="bg1"/>
              </a:solidFill>
              <a:latin typeface="Arial"/>
              <a:ea typeface="微軟正黑體"/>
              <a:cs typeface="+mn-ea"/>
            </a:endParaRPr>
          </a:p>
        </p:txBody>
      </p:sp>
      <p:grpSp>
        <p:nvGrpSpPr>
          <p:cNvPr id="14" name="群組 13">
            <a:extLst>
              <a:ext uri="{FF2B5EF4-FFF2-40B4-BE49-F238E27FC236}">
                <a16:creationId xmlns:a16="http://schemas.microsoft.com/office/drawing/2014/main" id="{1AC26ACB-004F-4658-850F-870F8D8CF3DF}"/>
              </a:ext>
            </a:extLst>
          </p:cNvPr>
          <p:cNvGrpSpPr/>
          <p:nvPr/>
        </p:nvGrpSpPr>
        <p:grpSpPr>
          <a:xfrm>
            <a:off x="6697392" y="1587915"/>
            <a:ext cx="4853984" cy="5727283"/>
            <a:chOff x="4734890" y="848866"/>
            <a:chExt cx="4058946" cy="4789208"/>
          </a:xfrm>
        </p:grpSpPr>
        <p:pic>
          <p:nvPicPr>
            <p:cNvPr id="16" name="圖片 15">
              <a:extLst>
                <a:ext uri="{FF2B5EF4-FFF2-40B4-BE49-F238E27FC236}">
                  <a16:creationId xmlns:a16="http://schemas.microsoft.com/office/drawing/2014/main" id="{426F3276-5A92-418F-96FC-2F939ECAC76A}"/>
                </a:ext>
              </a:extLst>
            </p:cNvPr>
            <p:cNvPicPr>
              <a:picLocks noChangeAspect="1"/>
            </p:cNvPicPr>
            <p:nvPr/>
          </p:nvPicPr>
          <p:blipFill>
            <a:blip r:embed="rId5"/>
            <a:srcRect/>
            <a:stretch/>
          </p:blipFill>
          <p:spPr>
            <a:xfrm rot="21372712">
              <a:off x="4734890" y="848866"/>
              <a:ext cx="2796035" cy="4379366"/>
            </a:xfrm>
            <a:prstGeom prst="rect">
              <a:avLst/>
            </a:prstGeom>
          </p:spPr>
        </p:pic>
        <p:pic>
          <p:nvPicPr>
            <p:cNvPr id="17" name="圖片 16">
              <a:extLst>
                <a:ext uri="{FF2B5EF4-FFF2-40B4-BE49-F238E27FC236}">
                  <a16:creationId xmlns:a16="http://schemas.microsoft.com/office/drawing/2014/main" id="{C13084FA-CA0E-48D1-A38D-B9E6850403B3}"/>
                </a:ext>
              </a:extLst>
            </p:cNvPr>
            <p:cNvPicPr>
              <a:picLocks noChangeAspect="1"/>
            </p:cNvPicPr>
            <p:nvPr/>
          </p:nvPicPr>
          <p:blipFill>
            <a:blip r:embed="rId5"/>
            <a:stretch/>
          </p:blipFill>
          <p:spPr>
            <a:xfrm rot="1168378">
              <a:off x="5937519" y="1164292"/>
              <a:ext cx="2856317" cy="4473782"/>
            </a:xfrm>
            <a:prstGeom prst="roundRect">
              <a:avLst>
                <a:gd name="adj" fmla="val 0"/>
              </a:avLst>
            </a:prstGeom>
            <a:ln>
              <a:noFill/>
            </a:ln>
            <a:effectLst>
              <a:outerShdw blurRad="520700" dist="381000" dir="9000000" algn="tr" rotWithShape="0">
                <a:srgbClr val="09000C">
                  <a:alpha val="74000"/>
                </a:srgbClr>
              </a:outerShdw>
            </a:effectLst>
            <a:scene3d>
              <a:camera prst="orthographicFront"/>
              <a:lightRig rig="contrasting" dir="t">
                <a:rot lat="0" lon="0" rev="4200000"/>
              </a:lightRig>
            </a:scene3d>
            <a:sp3d prstMaterial="plastic">
              <a:contourClr>
                <a:srgbClr val="969696"/>
              </a:contourClr>
            </a:sp3d>
          </p:spPr>
        </p:pic>
      </p:grpSp>
    </p:spTree>
    <p:extLst>
      <p:ext uri="{BB962C8B-B14F-4D97-AF65-F5344CB8AC3E}">
        <p14:creationId xmlns:p14="http://schemas.microsoft.com/office/powerpoint/2010/main" val="2171972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41"/>
        <p:cNvGrpSpPr/>
        <p:nvPr/>
      </p:nvGrpSpPr>
      <p:grpSpPr>
        <a:xfrm>
          <a:off x="0" y="0"/>
          <a:ext cx="0" cy="0"/>
          <a:chOff x="0" y="0"/>
          <a:chExt cx="0" cy="0"/>
        </a:xfrm>
      </p:grpSpPr>
      <p:sp>
        <p:nvSpPr>
          <p:cNvPr id="7" name="標題 62"/>
          <p:cNvSpPr>
            <a:spLocks noGrp="1"/>
          </p:cNvSpPr>
          <p:nvPr>
            <p:ph type="title"/>
          </p:nvPr>
        </p:nvSpPr>
        <p:spPr/>
        <p:txBody>
          <a:bodyPr>
            <a:normAutofit fontScale="90000"/>
          </a:bodyPr>
          <a:lstStyle/>
          <a:p>
            <a:r>
              <a:rPr lang="zh-TW" altLang="en-US">
                <a:sym typeface="Arial" panose="020B0604020202020204" pitchFamily="34" charset="0"/>
              </a:rPr>
              <a:t>預載雙</a:t>
            </a:r>
            <a:r>
              <a:rPr lang="en-US" altLang="zh-TW">
                <a:sym typeface="Arial" panose="020B0604020202020204" pitchFamily="34" charset="0"/>
              </a:rPr>
              <a:t> </a:t>
            </a:r>
            <a:r>
              <a:rPr lang="zh-TW" altLang="zh-TW">
                <a:sym typeface="Arial" panose="020B0604020202020204" pitchFamily="34" charset="0"/>
              </a:rPr>
              <a:t>2.5GbE，</a:t>
            </a:r>
            <a:r>
              <a:rPr lang="zh-TW" altLang="en-US">
                <a:sym typeface="Arial" panose="020B0604020202020204" pitchFamily="34" charset="0"/>
              </a:rPr>
              <a:t>立享高頻寬效能，</a:t>
            </a:r>
            <a:br>
              <a:rPr lang="en-US" altLang="zh-TW">
                <a:sym typeface="Arial" panose="020B0604020202020204" pitchFamily="34" charset="0"/>
              </a:rPr>
            </a:br>
            <a:r>
              <a:rPr lang="zh-TW" altLang="en-US">
                <a:sym typeface="Arial" panose="020B0604020202020204" pitchFamily="34" charset="0"/>
              </a:rPr>
              <a:t>更可選購擴充 </a:t>
            </a:r>
            <a:r>
              <a:rPr lang="en-US" altLang="zh-TW">
                <a:sym typeface="Arial" panose="020B0604020202020204" pitchFamily="34" charset="0"/>
              </a:rPr>
              <a:t>25 GbE </a:t>
            </a:r>
            <a:r>
              <a:rPr lang="en-US" altLang="zh-TW" err="1">
                <a:sym typeface="Arial" panose="020B0604020202020204" pitchFamily="34" charset="0"/>
              </a:rPr>
              <a:t>網路</a:t>
            </a:r>
            <a:r>
              <a:rPr lang="zh-TW" altLang="en-US">
                <a:sym typeface="Arial" panose="020B0604020202020204" pitchFamily="34" charset="0"/>
              </a:rPr>
              <a:t>卡</a:t>
            </a:r>
            <a:r>
              <a:rPr lang="en-US" altLang="zh-TW">
                <a:sym typeface="Arial" panose="020B0604020202020204" pitchFamily="34" charset="0"/>
              </a:rPr>
              <a:t>，</a:t>
            </a:r>
            <a:r>
              <a:rPr lang="zh-TW" altLang="zh-TW">
                <a:sym typeface="Arial" panose="020B0604020202020204" pitchFamily="34" charset="0"/>
              </a:rPr>
              <a:t>提供更</a:t>
            </a:r>
            <a:r>
              <a:rPr lang="zh-TW" altLang="en-US">
                <a:sym typeface="Arial" panose="020B0604020202020204" pitchFamily="34" charset="0"/>
              </a:rPr>
              <a:t>高</a:t>
            </a:r>
            <a:r>
              <a:rPr lang="zh-TW" altLang="zh-TW">
                <a:sym typeface="Arial" panose="020B0604020202020204" pitchFamily="34" charset="0"/>
              </a:rPr>
              <a:t>傳輸速度</a:t>
            </a:r>
            <a:endParaRPr lang="en-US" altLang="zh-CN">
              <a:sym typeface="Arial" panose="020B0604020202020204" pitchFamily="34" charset="0"/>
            </a:endParaRPr>
          </a:p>
        </p:txBody>
      </p:sp>
      <p:sp>
        <p:nvSpPr>
          <p:cNvPr id="8" name="TextBox 6">
            <a:extLst>
              <a:ext uri="{FF2B5EF4-FFF2-40B4-BE49-F238E27FC236}">
                <a16:creationId xmlns:a16="http://schemas.microsoft.com/office/drawing/2014/main" id="{08D18E22-47AF-104D-89F1-7EC23AC03D05}"/>
              </a:ext>
            </a:extLst>
          </p:cNvPr>
          <p:cNvSpPr txBox="1"/>
          <p:nvPr/>
        </p:nvSpPr>
        <p:spPr>
          <a:xfrm>
            <a:off x="1647234" y="1539061"/>
            <a:ext cx="3975563" cy="338544"/>
          </a:xfrm>
          <a:prstGeom prst="rect">
            <a:avLst/>
          </a:prstGeom>
          <a:noFill/>
        </p:spPr>
        <p:txBody>
          <a:bodyPr wrap="square" lIns="121908" tIns="60955" rIns="121908" bIns="60955" anchor="t">
            <a:spAutoFit/>
          </a:bodyPr>
          <a:lstStyle/>
          <a:p>
            <a:pPr algn="ctr">
              <a:defRPr/>
            </a:pPr>
            <a:r>
              <a:rPr lang="en-US" altLang="zh-TW" sz="1400" b="1">
                <a:solidFill>
                  <a:schemeClr val="bg1"/>
                </a:solidFill>
                <a:latin typeface="微軟正黑體" panose="020B0604030504040204" pitchFamily="34" charset="-120"/>
                <a:ea typeface="微軟正黑體" panose="020B0604030504040204" pitchFamily="34" charset="-120"/>
                <a:cs typeface="+mn-ea"/>
                <a:sym typeface="Arial" panose="020B0604020202020204" pitchFamily="34" charset="0"/>
              </a:rPr>
              <a:t>2 x 2.5 GbE Windows </a:t>
            </a:r>
            <a:r>
              <a:rPr lang="zh-TW" altLang="en-US" sz="1400" b="1">
                <a:solidFill>
                  <a:schemeClr val="bg1"/>
                </a:solidFill>
                <a:latin typeface="微軟正黑體" panose="020B0604030504040204" pitchFamily="34" charset="-120"/>
                <a:ea typeface="微軟正黑體" panose="020B0604030504040204" pitchFamily="34" charset="-120"/>
                <a:cs typeface="+mn-ea"/>
                <a:sym typeface="Arial" panose="020B0604020202020204" pitchFamily="34" charset="0"/>
              </a:rPr>
              <a:t>檔案拖拉</a:t>
            </a:r>
          </a:p>
        </p:txBody>
      </p:sp>
      <p:sp>
        <p:nvSpPr>
          <p:cNvPr id="9" name="TextBox 6">
            <a:extLst>
              <a:ext uri="{FF2B5EF4-FFF2-40B4-BE49-F238E27FC236}">
                <a16:creationId xmlns:a16="http://schemas.microsoft.com/office/drawing/2014/main" id="{B26B59E1-265B-5140-99D3-72360790556C}"/>
              </a:ext>
            </a:extLst>
          </p:cNvPr>
          <p:cNvSpPr txBox="1"/>
          <p:nvPr/>
        </p:nvSpPr>
        <p:spPr>
          <a:xfrm>
            <a:off x="6405267" y="1557243"/>
            <a:ext cx="4151685" cy="338544"/>
          </a:xfrm>
          <a:prstGeom prst="rect">
            <a:avLst/>
          </a:prstGeom>
          <a:noFill/>
        </p:spPr>
        <p:txBody>
          <a:bodyPr wrap="square" lIns="121908" tIns="60955" rIns="121908" bIns="60955" anchor="t">
            <a:spAutoFit/>
          </a:bodyPr>
          <a:lstStyle/>
          <a:p>
            <a:pPr algn="ctr"/>
            <a:r>
              <a:rPr lang="en-US" altLang="zh-TW" sz="1400" b="1">
                <a:solidFill>
                  <a:schemeClr val="bg1"/>
                </a:solidFill>
                <a:latin typeface="Microsoft JhengHei"/>
                <a:ea typeface="微軟正黑體"/>
                <a:cs typeface="+mn-ea"/>
                <a:sym typeface="+mn-lt"/>
              </a:rPr>
              <a:t>2 x 25 GbE SMB </a:t>
            </a:r>
            <a:r>
              <a:rPr lang="en-US" altLang="zh-TW" sz="1400" b="1" err="1">
                <a:solidFill>
                  <a:schemeClr val="bg1"/>
                </a:solidFill>
                <a:latin typeface="Microsoft JhengHei"/>
                <a:ea typeface="微軟正黑體"/>
                <a:cs typeface="+mn-ea"/>
              </a:rPr>
              <a:t>循序傳輸</a:t>
            </a:r>
            <a:r>
              <a:rPr lang="en-US" altLang="zh-TW" sz="1400" b="1">
                <a:solidFill>
                  <a:schemeClr val="bg1"/>
                </a:solidFill>
                <a:latin typeface="Microsoft JhengHei"/>
                <a:ea typeface="微軟正黑體"/>
                <a:cs typeface="+mn-ea"/>
              </a:rPr>
              <a:t> (1MB)</a:t>
            </a:r>
          </a:p>
        </p:txBody>
      </p:sp>
      <p:sp>
        <p:nvSpPr>
          <p:cNvPr id="10" name="矩形 9">
            <a:extLst>
              <a:ext uri="{FF2B5EF4-FFF2-40B4-BE49-F238E27FC236}">
                <a16:creationId xmlns:a16="http://schemas.microsoft.com/office/drawing/2014/main" id="{61597F7E-ECEC-4FA2-832B-8DF830D12D4B}"/>
              </a:ext>
            </a:extLst>
          </p:cNvPr>
          <p:cNvSpPr/>
          <p:nvPr/>
        </p:nvSpPr>
        <p:spPr>
          <a:xfrm>
            <a:off x="1790767" y="2243465"/>
            <a:ext cx="3862599" cy="3110408"/>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1" name="矩形 10">
            <a:extLst>
              <a:ext uri="{FF2B5EF4-FFF2-40B4-BE49-F238E27FC236}">
                <a16:creationId xmlns:a16="http://schemas.microsoft.com/office/drawing/2014/main" id="{104C29C2-C9D3-4208-85F0-0A7D111FA13A}"/>
              </a:ext>
            </a:extLst>
          </p:cNvPr>
          <p:cNvSpPr/>
          <p:nvPr/>
        </p:nvSpPr>
        <p:spPr>
          <a:xfrm>
            <a:off x="6405266" y="2285073"/>
            <a:ext cx="3973731" cy="3110408"/>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2" name="TextBox 6"/>
          <p:cNvSpPr txBox="1"/>
          <p:nvPr/>
        </p:nvSpPr>
        <p:spPr>
          <a:xfrm>
            <a:off x="2400645" y="5361119"/>
            <a:ext cx="1234371" cy="389777"/>
          </a:xfrm>
          <a:prstGeom prst="rect">
            <a:avLst/>
          </a:prstGeom>
          <a:noFill/>
        </p:spPr>
        <p:txBody>
          <a:bodyPr wrap="square" lIns="121908" tIns="60955" rIns="121908" bIns="60955" anchor="t">
            <a:spAutoFit/>
          </a:bodyPr>
          <a:lstStyle/>
          <a:p>
            <a:pPr algn="ctr">
              <a:defRPr/>
            </a:pPr>
            <a:r>
              <a:rPr lang="zh-TW" altLang="en-US" sz="1733"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上傳</a:t>
            </a:r>
            <a:endParaRPr lang="en-US" sz="1733"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3" name="TextBox 6"/>
          <p:cNvSpPr txBox="1"/>
          <p:nvPr/>
        </p:nvSpPr>
        <p:spPr>
          <a:xfrm>
            <a:off x="3859494" y="5361119"/>
            <a:ext cx="1234371" cy="389777"/>
          </a:xfrm>
          <a:prstGeom prst="rect">
            <a:avLst/>
          </a:prstGeom>
          <a:noFill/>
        </p:spPr>
        <p:txBody>
          <a:bodyPr wrap="square" lIns="121908" tIns="60955" rIns="121908" bIns="60955" anchor="t">
            <a:spAutoFit/>
          </a:bodyPr>
          <a:lstStyle/>
          <a:p>
            <a:pPr algn="ctr">
              <a:defRPr/>
            </a:pPr>
            <a:r>
              <a:rPr lang="zh-TW" altLang="en-US" sz="1733"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下載</a:t>
            </a:r>
            <a:endParaRPr lang="en-US" altLang="zh-TW" sz="1733"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4" name="文字方塊 13"/>
          <p:cNvSpPr txBox="1"/>
          <p:nvPr/>
        </p:nvSpPr>
        <p:spPr>
          <a:xfrm rot="16200000">
            <a:off x="605133" y="4976152"/>
            <a:ext cx="855512" cy="297454"/>
          </a:xfrm>
          <a:prstGeom prst="rect">
            <a:avLst/>
          </a:prstGeom>
          <a:noFill/>
        </p:spPr>
        <p:txBody>
          <a:bodyPr wrap="square" rtlCol="0">
            <a:spAutoFit/>
          </a:bodyPr>
          <a:lstStyle/>
          <a:p>
            <a:r>
              <a:rPr lang="en-US" altLang="zh-TW" sz="1333">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(MB/s)</a:t>
            </a:r>
            <a:endParaRPr lang="zh-TW" altLang="en-US" sz="1333">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5" name="TextBox 6">
            <a:extLst>
              <a:ext uri="{FF2B5EF4-FFF2-40B4-BE49-F238E27FC236}">
                <a16:creationId xmlns:a16="http://schemas.microsoft.com/office/drawing/2014/main" id="{E13A1EB6-8F2D-DA40-AC67-F010749E966F}"/>
              </a:ext>
            </a:extLst>
          </p:cNvPr>
          <p:cNvSpPr txBox="1"/>
          <p:nvPr/>
        </p:nvSpPr>
        <p:spPr>
          <a:xfrm>
            <a:off x="7052280" y="5402727"/>
            <a:ext cx="1234371" cy="389777"/>
          </a:xfrm>
          <a:prstGeom prst="rect">
            <a:avLst/>
          </a:prstGeom>
          <a:noFill/>
        </p:spPr>
        <p:txBody>
          <a:bodyPr wrap="square" lIns="121908" tIns="60955" rIns="121908" bIns="60955" anchor="t">
            <a:spAutoFit/>
          </a:bodyPr>
          <a:lstStyle/>
          <a:p>
            <a:pPr algn="ctr">
              <a:defRPr/>
            </a:pPr>
            <a:r>
              <a:rPr lang="zh-TW" altLang="en-US" sz="1733"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寫入</a:t>
            </a:r>
            <a:endParaRPr lang="en-US" sz="1733"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6" name="TextBox 6">
            <a:extLst>
              <a:ext uri="{FF2B5EF4-FFF2-40B4-BE49-F238E27FC236}">
                <a16:creationId xmlns:a16="http://schemas.microsoft.com/office/drawing/2014/main" id="{CBBADFE4-64BB-B54E-903D-A9A8B115330B}"/>
              </a:ext>
            </a:extLst>
          </p:cNvPr>
          <p:cNvSpPr txBox="1"/>
          <p:nvPr/>
        </p:nvSpPr>
        <p:spPr>
          <a:xfrm>
            <a:off x="8498089" y="5402727"/>
            <a:ext cx="1234371" cy="389777"/>
          </a:xfrm>
          <a:prstGeom prst="rect">
            <a:avLst/>
          </a:prstGeom>
          <a:noFill/>
        </p:spPr>
        <p:txBody>
          <a:bodyPr wrap="square" lIns="121908" tIns="60955" rIns="121908" bIns="60955" anchor="t">
            <a:spAutoFit/>
          </a:bodyPr>
          <a:lstStyle/>
          <a:p>
            <a:pPr algn="ctr">
              <a:defRPr/>
            </a:pPr>
            <a:r>
              <a:rPr lang="zh-TW" altLang="en-US" sz="1733"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讀取</a:t>
            </a:r>
            <a:endParaRPr lang="en-US" altLang="zh-TW" sz="1733"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7" name="矩形 16">
            <a:extLst>
              <a:ext uri="{FF2B5EF4-FFF2-40B4-BE49-F238E27FC236}">
                <a16:creationId xmlns:a16="http://schemas.microsoft.com/office/drawing/2014/main" id="{6CF5A0FA-9A7A-412D-9C6B-B5E753B46067}"/>
              </a:ext>
            </a:extLst>
          </p:cNvPr>
          <p:cNvSpPr/>
          <p:nvPr/>
        </p:nvSpPr>
        <p:spPr>
          <a:xfrm>
            <a:off x="1364309" y="5197877"/>
            <a:ext cx="284052"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8" name="矩形 17">
            <a:extLst>
              <a:ext uri="{FF2B5EF4-FFF2-40B4-BE49-F238E27FC236}">
                <a16:creationId xmlns:a16="http://schemas.microsoft.com/office/drawing/2014/main" id="{95F1DA2D-DF9D-4A36-83A8-7EC401566769}"/>
              </a:ext>
            </a:extLst>
          </p:cNvPr>
          <p:cNvSpPr/>
          <p:nvPr/>
        </p:nvSpPr>
        <p:spPr>
          <a:xfrm>
            <a:off x="1195501" y="4358514"/>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9" name="矩形 18">
            <a:extLst>
              <a:ext uri="{FF2B5EF4-FFF2-40B4-BE49-F238E27FC236}">
                <a16:creationId xmlns:a16="http://schemas.microsoft.com/office/drawing/2014/main" id="{AD2178D3-FB10-4B31-B1B5-985D09206327}"/>
              </a:ext>
            </a:extLst>
          </p:cNvPr>
          <p:cNvSpPr/>
          <p:nvPr/>
        </p:nvSpPr>
        <p:spPr>
          <a:xfrm>
            <a:off x="1195501" y="3519150"/>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400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grpSp>
        <p:nvGrpSpPr>
          <p:cNvPr id="20" name="群組 19">
            <a:extLst>
              <a:ext uri="{FF2B5EF4-FFF2-40B4-BE49-F238E27FC236}">
                <a16:creationId xmlns:a16="http://schemas.microsoft.com/office/drawing/2014/main" id="{3B6B49F6-78EC-47E1-839F-C3F92020F2E4}"/>
              </a:ext>
            </a:extLst>
          </p:cNvPr>
          <p:cNvGrpSpPr/>
          <p:nvPr/>
        </p:nvGrpSpPr>
        <p:grpSpPr>
          <a:xfrm>
            <a:off x="1790767" y="2788616"/>
            <a:ext cx="8588231" cy="2565256"/>
            <a:chOff x="1513810" y="2315008"/>
            <a:chExt cx="6120419" cy="1923942"/>
          </a:xfrm>
        </p:grpSpPr>
        <p:cxnSp>
          <p:nvCxnSpPr>
            <p:cNvPr id="21" name="直線接點 20">
              <a:extLst>
                <a:ext uri="{FF2B5EF4-FFF2-40B4-BE49-F238E27FC236}">
                  <a16:creationId xmlns:a16="http://schemas.microsoft.com/office/drawing/2014/main" id="{7FA5224B-7DFF-48E4-BE4B-DD966B498725}"/>
                </a:ext>
              </a:extLst>
            </p:cNvPr>
            <p:cNvCxnSpPr>
              <a:cxnSpLocks/>
            </p:cNvCxnSpPr>
            <p:nvPr/>
          </p:nvCxnSpPr>
          <p:spPr>
            <a:xfrm>
              <a:off x="1513810" y="4210379"/>
              <a:ext cx="6120419" cy="28571"/>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直線接點 21">
              <a:extLst>
                <a:ext uri="{FF2B5EF4-FFF2-40B4-BE49-F238E27FC236}">
                  <a16:creationId xmlns:a16="http://schemas.microsoft.com/office/drawing/2014/main" id="{8C8362C3-2D8F-411A-A7F4-E957494D1C08}"/>
                </a:ext>
              </a:extLst>
            </p:cNvPr>
            <p:cNvCxnSpPr>
              <a:cxnSpLocks/>
            </p:cNvCxnSpPr>
            <p:nvPr/>
          </p:nvCxnSpPr>
          <p:spPr>
            <a:xfrm>
              <a:off x="1513810" y="3933140"/>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直線接點 22">
              <a:extLst>
                <a:ext uri="{FF2B5EF4-FFF2-40B4-BE49-F238E27FC236}">
                  <a16:creationId xmlns:a16="http://schemas.microsoft.com/office/drawing/2014/main" id="{00763C05-C347-4389-8538-29FF844C3135}"/>
                </a:ext>
              </a:extLst>
            </p:cNvPr>
            <p:cNvCxnSpPr>
              <a:cxnSpLocks/>
            </p:cNvCxnSpPr>
            <p:nvPr/>
          </p:nvCxnSpPr>
          <p:spPr>
            <a:xfrm>
              <a:off x="1513810" y="3293951"/>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 name="直線接點 23">
              <a:extLst>
                <a:ext uri="{FF2B5EF4-FFF2-40B4-BE49-F238E27FC236}">
                  <a16:creationId xmlns:a16="http://schemas.microsoft.com/office/drawing/2014/main" id="{EAF2678A-45BE-4832-8034-668A6F25D3E6}"/>
                </a:ext>
              </a:extLst>
            </p:cNvPr>
            <p:cNvCxnSpPr>
              <a:cxnSpLocks/>
            </p:cNvCxnSpPr>
            <p:nvPr/>
          </p:nvCxnSpPr>
          <p:spPr>
            <a:xfrm>
              <a:off x="1513810" y="2981787"/>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直線接點 24">
              <a:extLst>
                <a:ext uri="{FF2B5EF4-FFF2-40B4-BE49-F238E27FC236}">
                  <a16:creationId xmlns:a16="http://schemas.microsoft.com/office/drawing/2014/main" id="{4CBFDA1D-31F3-4D3A-AFB4-0990D6992602}"/>
                </a:ext>
              </a:extLst>
            </p:cNvPr>
            <p:cNvCxnSpPr>
              <a:cxnSpLocks/>
            </p:cNvCxnSpPr>
            <p:nvPr/>
          </p:nvCxnSpPr>
          <p:spPr>
            <a:xfrm>
              <a:off x="1513810" y="2665528"/>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直線接點 25">
              <a:extLst>
                <a:ext uri="{FF2B5EF4-FFF2-40B4-BE49-F238E27FC236}">
                  <a16:creationId xmlns:a16="http://schemas.microsoft.com/office/drawing/2014/main" id="{A2A7AC37-EA43-455E-AFEE-6E5E7D0F179B}"/>
                </a:ext>
              </a:extLst>
            </p:cNvPr>
            <p:cNvCxnSpPr>
              <a:cxnSpLocks/>
            </p:cNvCxnSpPr>
            <p:nvPr/>
          </p:nvCxnSpPr>
          <p:spPr>
            <a:xfrm>
              <a:off x="1513810" y="3604394"/>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 name="直線接點 26">
              <a:extLst>
                <a:ext uri="{FF2B5EF4-FFF2-40B4-BE49-F238E27FC236}">
                  <a16:creationId xmlns:a16="http://schemas.microsoft.com/office/drawing/2014/main" id="{2BF42686-BDEB-4880-8AD5-653759801B64}"/>
                </a:ext>
              </a:extLst>
            </p:cNvPr>
            <p:cNvCxnSpPr>
              <a:cxnSpLocks/>
            </p:cNvCxnSpPr>
            <p:nvPr/>
          </p:nvCxnSpPr>
          <p:spPr>
            <a:xfrm>
              <a:off x="1513810" y="2315008"/>
              <a:ext cx="6120419"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8" name="Shape 80">
            <a:extLst>
              <a:ext uri="{FF2B5EF4-FFF2-40B4-BE49-F238E27FC236}">
                <a16:creationId xmlns:a16="http://schemas.microsoft.com/office/drawing/2014/main" id="{EF93FE93-2092-474A-8971-EC35641D72FF}"/>
              </a:ext>
            </a:extLst>
          </p:cNvPr>
          <p:cNvSpPr/>
          <p:nvPr/>
        </p:nvSpPr>
        <p:spPr>
          <a:xfrm>
            <a:off x="4148633" y="2841235"/>
            <a:ext cx="658465" cy="2518295"/>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9" name="Shape 79">
            <a:extLst>
              <a:ext uri="{FF2B5EF4-FFF2-40B4-BE49-F238E27FC236}">
                <a16:creationId xmlns:a16="http://schemas.microsoft.com/office/drawing/2014/main" id="{8ABACFDE-14CB-47D8-A57F-67D2E51C95CC}"/>
              </a:ext>
            </a:extLst>
          </p:cNvPr>
          <p:cNvSpPr/>
          <p:nvPr/>
        </p:nvSpPr>
        <p:spPr>
          <a:xfrm>
            <a:off x="2682040" y="2878762"/>
            <a:ext cx="681887" cy="2471029"/>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0" name="TextBox 20">
            <a:extLst>
              <a:ext uri="{FF2B5EF4-FFF2-40B4-BE49-F238E27FC236}">
                <a16:creationId xmlns:a16="http://schemas.microsoft.com/office/drawing/2014/main" id="{55F3EA07-3AE4-4C03-8EB1-F3EC11A66553}"/>
              </a:ext>
            </a:extLst>
          </p:cNvPr>
          <p:cNvSpPr txBox="1"/>
          <p:nvPr/>
        </p:nvSpPr>
        <p:spPr>
          <a:xfrm>
            <a:off x="2301912" y="2419284"/>
            <a:ext cx="1460432" cy="369332"/>
          </a:xfrm>
          <a:prstGeom prst="rect">
            <a:avLst/>
          </a:prstGeom>
          <a:noFill/>
          <a:ln>
            <a:noFill/>
          </a:ln>
          <a:effectLst/>
        </p:spPr>
        <p:txBody>
          <a:bodyPr wrap="square" lIns="121920" tIns="60960" rIns="121920" bIns="60960" rtlCol="0" anchor="t">
            <a:spAutoFit/>
          </a:bodyPr>
          <a:lstStyle/>
          <a:p>
            <a:pPr algn="ctr"/>
            <a:r>
              <a:rPr lang="en-US"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586 MB/s</a:t>
            </a:r>
          </a:p>
        </p:txBody>
      </p:sp>
      <p:sp>
        <p:nvSpPr>
          <p:cNvPr id="31" name="TextBox 20">
            <a:extLst>
              <a:ext uri="{FF2B5EF4-FFF2-40B4-BE49-F238E27FC236}">
                <a16:creationId xmlns:a16="http://schemas.microsoft.com/office/drawing/2014/main" id="{D34313E9-2182-4026-B65F-1A17B8169472}"/>
              </a:ext>
            </a:extLst>
          </p:cNvPr>
          <p:cNvSpPr txBox="1"/>
          <p:nvPr/>
        </p:nvSpPr>
        <p:spPr>
          <a:xfrm>
            <a:off x="3881096" y="2419284"/>
            <a:ext cx="1191167" cy="369332"/>
          </a:xfrm>
          <a:prstGeom prst="rect">
            <a:avLst/>
          </a:prstGeom>
          <a:noFill/>
          <a:ln>
            <a:noFill/>
          </a:ln>
          <a:effectLst/>
        </p:spPr>
        <p:txBody>
          <a:bodyPr wrap="square" lIns="121920" tIns="60960" rIns="121920" bIns="60960" rtlCol="0" anchor="t">
            <a:spAutoFit/>
          </a:bodyPr>
          <a:lstStyle/>
          <a:p>
            <a:pPr algn="ct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591 MB/s</a:t>
            </a:r>
            <a:endParaRPr lang="en-US"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2" name="Shape 80">
            <a:extLst>
              <a:ext uri="{FF2B5EF4-FFF2-40B4-BE49-F238E27FC236}">
                <a16:creationId xmlns:a16="http://schemas.microsoft.com/office/drawing/2014/main" id="{02FD8FA0-5CA7-4194-8BF1-99D00B5CDEF2}"/>
              </a:ext>
            </a:extLst>
          </p:cNvPr>
          <p:cNvSpPr/>
          <p:nvPr/>
        </p:nvSpPr>
        <p:spPr>
          <a:xfrm>
            <a:off x="8801479" y="2460874"/>
            <a:ext cx="658465" cy="2933488"/>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3" name="Shape 79">
            <a:extLst>
              <a:ext uri="{FF2B5EF4-FFF2-40B4-BE49-F238E27FC236}">
                <a16:creationId xmlns:a16="http://schemas.microsoft.com/office/drawing/2014/main" id="{DA9ABF24-0CF8-40C2-B0C3-775B3CF209DC}"/>
              </a:ext>
            </a:extLst>
          </p:cNvPr>
          <p:cNvSpPr/>
          <p:nvPr/>
        </p:nvSpPr>
        <p:spPr>
          <a:xfrm>
            <a:off x="7342758" y="3752317"/>
            <a:ext cx="681887" cy="1636392"/>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121900" tIns="60933" rIns="121900" bIns="60933" anchor="ctr" anchorCtr="0">
            <a:noAutofit/>
          </a:bodyPr>
          <a:lstStyle/>
          <a:p>
            <a:pPr algn="ctr">
              <a:buClr>
                <a:srgbClr val="000000"/>
              </a:buClr>
            </a:pP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4" name="TextBox 20">
            <a:extLst>
              <a:ext uri="{FF2B5EF4-FFF2-40B4-BE49-F238E27FC236}">
                <a16:creationId xmlns:a16="http://schemas.microsoft.com/office/drawing/2014/main" id="{EFB064A6-357D-4EB9-A2BB-79A80FCBC652}"/>
              </a:ext>
            </a:extLst>
          </p:cNvPr>
          <p:cNvSpPr txBox="1"/>
          <p:nvPr/>
        </p:nvSpPr>
        <p:spPr>
          <a:xfrm>
            <a:off x="6829480" y="3362480"/>
            <a:ext cx="1708440" cy="369332"/>
          </a:xfrm>
          <a:prstGeom prst="rect">
            <a:avLst/>
          </a:prstGeom>
          <a:noFill/>
          <a:ln>
            <a:noFill/>
          </a:ln>
          <a:effectLst/>
        </p:spPr>
        <p:txBody>
          <a:bodyPr wrap="square" lIns="121920" tIns="60960" rIns="121920" bIns="60960" rtlCol="0" anchor="t">
            <a:spAutoFit/>
          </a:bodyPr>
          <a:lstStyle/>
          <a:p>
            <a:pPr algn="ct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2,064 MB/s</a:t>
            </a:r>
            <a:endParaRPr lang="en-US"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5" name="TextBox 20">
            <a:extLst>
              <a:ext uri="{FF2B5EF4-FFF2-40B4-BE49-F238E27FC236}">
                <a16:creationId xmlns:a16="http://schemas.microsoft.com/office/drawing/2014/main" id="{679D2CFA-EBA3-4AE9-8373-E811C41D2DF8}"/>
              </a:ext>
            </a:extLst>
          </p:cNvPr>
          <p:cNvSpPr txBox="1"/>
          <p:nvPr/>
        </p:nvSpPr>
        <p:spPr>
          <a:xfrm>
            <a:off x="8143222" y="1999643"/>
            <a:ext cx="1944104" cy="369332"/>
          </a:xfrm>
          <a:prstGeom prst="rect">
            <a:avLst/>
          </a:prstGeom>
          <a:noFill/>
          <a:ln>
            <a:noFill/>
          </a:ln>
          <a:effectLst/>
        </p:spPr>
        <p:txBody>
          <a:bodyPr wrap="square" lIns="121920" tIns="60960" rIns="121920" bIns="60960" rtlCol="0" anchor="t">
            <a:spAutoFit/>
          </a:bodyPr>
          <a:lstStyle/>
          <a:p>
            <a:pPr algn="ctr"/>
            <a:r>
              <a:rPr lang="en-US" altLang="zh-TW" sz="1600" b="1">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3,484 MB/s</a:t>
            </a:r>
          </a:p>
        </p:txBody>
      </p:sp>
      <p:sp>
        <p:nvSpPr>
          <p:cNvPr id="36" name="Rectangle 3">
            <a:extLst>
              <a:ext uri="{FF2B5EF4-FFF2-40B4-BE49-F238E27FC236}">
                <a16:creationId xmlns:a16="http://schemas.microsoft.com/office/drawing/2014/main" id="{3C4220CF-584E-4C44-B7D1-B68014D66BD5}"/>
              </a:ext>
            </a:extLst>
          </p:cNvPr>
          <p:cNvSpPr>
            <a:spLocks noChangeArrowheads="1"/>
          </p:cNvSpPr>
          <p:nvPr/>
        </p:nvSpPr>
        <p:spPr bwMode="auto">
          <a:xfrm>
            <a:off x="861826" y="5677927"/>
            <a:ext cx="5817655" cy="492432"/>
          </a:xfrm>
          <a:prstGeom prst="rect">
            <a:avLst/>
          </a:prstGeom>
          <a:noFill/>
          <a:ln w="9525">
            <a:noFill/>
            <a:miter lim="800000"/>
            <a:headEnd/>
            <a:tailEnd/>
          </a:ln>
        </p:spPr>
        <p:txBody>
          <a:bodyPr wrap="square" lIns="121908" tIns="60955" rIns="121908" bIns="60955" anchor="t">
            <a:spAutoFit/>
          </a:bodyPr>
          <a:lstStyle/>
          <a:p>
            <a:r>
              <a:rPr lang="en-US"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Environment:</a:t>
            </a:r>
            <a:br>
              <a:rPr lang="zh-TW" altLang="en-US"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br>
            <a:r>
              <a:rPr lang="en-US"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NAS</a:t>
            </a:r>
            <a:r>
              <a:rPr lang="zh-TW" altLang="en-US"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en-US"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TS-855eU-RP, QTS 5.0.1, 8 x Samsung 860 EVO 1TB, RAID 5, thick volume</a:t>
            </a:r>
          </a:p>
          <a:p>
            <a:r>
              <a:rPr lang="en"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PC | Windows Server 2016, Intel Core i7-6700 3.4 GHz, 64GB RAM</a:t>
            </a:r>
            <a:endParaRPr lang="en"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7" name="Rectangle 2">
            <a:extLst>
              <a:ext uri="{FF2B5EF4-FFF2-40B4-BE49-F238E27FC236}">
                <a16:creationId xmlns:a16="http://schemas.microsoft.com/office/drawing/2014/main" id="{D1E17477-92DB-064A-97DA-8A7C46145F40}"/>
              </a:ext>
            </a:extLst>
          </p:cNvPr>
          <p:cNvSpPr>
            <a:spLocks noChangeArrowheads="1"/>
          </p:cNvSpPr>
          <p:nvPr/>
        </p:nvSpPr>
        <p:spPr bwMode="auto">
          <a:xfrm>
            <a:off x="847973" y="6085199"/>
            <a:ext cx="3837108" cy="246211"/>
          </a:xfrm>
          <a:prstGeom prst="rect">
            <a:avLst/>
          </a:prstGeom>
          <a:noFill/>
          <a:ln w="9525">
            <a:noFill/>
            <a:miter lim="800000"/>
            <a:headEnd/>
            <a:tailEnd/>
          </a:ln>
        </p:spPr>
        <p:txBody>
          <a:bodyPr wrap="square" lIns="121908" tIns="60955" rIns="121908" bIns="60955" anchor="t">
            <a:spAutoFit/>
          </a:bodyPr>
          <a:lstStyle/>
          <a:p>
            <a:r>
              <a:rPr lang="en" altLang="zh-TW" sz="8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Tested in QNAP Labs. Figures may vary by environment.</a:t>
            </a:r>
          </a:p>
        </p:txBody>
      </p:sp>
      <p:sp>
        <p:nvSpPr>
          <p:cNvPr id="38" name="矩形 37">
            <a:extLst>
              <a:ext uri="{FF2B5EF4-FFF2-40B4-BE49-F238E27FC236}">
                <a16:creationId xmlns:a16="http://schemas.microsoft.com/office/drawing/2014/main" id="{FDBA0A90-51AF-451F-982B-D92F2E527B4D}"/>
              </a:ext>
            </a:extLst>
          </p:cNvPr>
          <p:cNvSpPr/>
          <p:nvPr/>
        </p:nvSpPr>
        <p:spPr>
          <a:xfrm>
            <a:off x="1179568" y="2614033"/>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9" name="矩形 38">
            <a:extLst>
              <a:ext uri="{FF2B5EF4-FFF2-40B4-BE49-F238E27FC236}">
                <a16:creationId xmlns:a16="http://schemas.microsoft.com/office/drawing/2014/main" id="{6CF5A0FA-9A7A-412D-9C6B-B5E753B46067}"/>
              </a:ext>
            </a:extLst>
          </p:cNvPr>
          <p:cNvSpPr/>
          <p:nvPr/>
        </p:nvSpPr>
        <p:spPr>
          <a:xfrm>
            <a:off x="5829505" y="5289577"/>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0" name="矩形 39">
            <a:extLst>
              <a:ext uri="{FF2B5EF4-FFF2-40B4-BE49-F238E27FC236}">
                <a16:creationId xmlns:a16="http://schemas.microsoft.com/office/drawing/2014/main" id="{6CF5A0FA-9A7A-412D-9C6B-B5E753B46067}"/>
              </a:ext>
            </a:extLst>
          </p:cNvPr>
          <p:cNvSpPr/>
          <p:nvPr/>
        </p:nvSpPr>
        <p:spPr>
          <a:xfrm>
            <a:off x="5825282" y="4884045"/>
            <a:ext cx="482824"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1" name="矩形 40">
            <a:extLst>
              <a:ext uri="{FF2B5EF4-FFF2-40B4-BE49-F238E27FC236}">
                <a16:creationId xmlns:a16="http://schemas.microsoft.com/office/drawing/2014/main" id="{6CF5A0FA-9A7A-412D-9C6B-B5E753B46067}"/>
              </a:ext>
            </a:extLst>
          </p:cNvPr>
          <p:cNvSpPr/>
          <p:nvPr/>
        </p:nvSpPr>
        <p:spPr>
          <a:xfrm>
            <a:off x="5784572" y="4478513"/>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1100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2" name="矩形 41">
            <a:extLst>
              <a:ext uri="{FF2B5EF4-FFF2-40B4-BE49-F238E27FC236}">
                <a16:creationId xmlns:a16="http://schemas.microsoft.com/office/drawing/2014/main" id="{6CF5A0FA-9A7A-412D-9C6B-B5E753B46067}"/>
              </a:ext>
            </a:extLst>
          </p:cNvPr>
          <p:cNvSpPr/>
          <p:nvPr/>
        </p:nvSpPr>
        <p:spPr>
          <a:xfrm>
            <a:off x="5780937" y="4089782"/>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3" name="矩形 42">
            <a:extLst>
              <a:ext uri="{FF2B5EF4-FFF2-40B4-BE49-F238E27FC236}">
                <a16:creationId xmlns:a16="http://schemas.microsoft.com/office/drawing/2014/main" id="{6CF5A0FA-9A7A-412D-9C6B-B5E753B46067}"/>
              </a:ext>
            </a:extLst>
          </p:cNvPr>
          <p:cNvSpPr/>
          <p:nvPr/>
        </p:nvSpPr>
        <p:spPr>
          <a:xfrm>
            <a:off x="5784572" y="3653579"/>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2100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4" name="矩形 43">
            <a:extLst>
              <a:ext uri="{FF2B5EF4-FFF2-40B4-BE49-F238E27FC236}">
                <a16:creationId xmlns:a16="http://schemas.microsoft.com/office/drawing/2014/main" id="{6CF5A0FA-9A7A-412D-9C6B-B5E753B46067}"/>
              </a:ext>
            </a:extLst>
          </p:cNvPr>
          <p:cNvSpPr/>
          <p:nvPr/>
        </p:nvSpPr>
        <p:spPr>
          <a:xfrm>
            <a:off x="5789852" y="3215253"/>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5" name="矩形 44">
            <a:extLst>
              <a:ext uri="{FF2B5EF4-FFF2-40B4-BE49-F238E27FC236}">
                <a16:creationId xmlns:a16="http://schemas.microsoft.com/office/drawing/2014/main" id="{6CF5A0FA-9A7A-412D-9C6B-B5E753B46067}"/>
              </a:ext>
            </a:extLst>
          </p:cNvPr>
          <p:cNvSpPr/>
          <p:nvPr/>
        </p:nvSpPr>
        <p:spPr>
          <a:xfrm>
            <a:off x="5780937" y="2767221"/>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3100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6" name="矩形 45">
            <a:extLst>
              <a:ext uri="{FF2B5EF4-FFF2-40B4-BE49-F238E27FC236}">
                <a16:creationId xmlns:a16="http://schemas.microsoft.com/office/drawing/2014/main" id="{6CF5A0FA-9A7A-412D-9C6B-B5E753B46067}"/>
              </a:ext>
            </a:extLst>
          </p:cNvPr>
          <p:cNvSpPr/>
          <p:nvPr/>
        </p:nvSpPr>
        <p:spPr>
          <a:xfrm>
            <a:off x="5780937" y="2265395"/>
            <a:ext cx="582211" cy="307777"/>
          </a:xfrm>
          <a:prstGeom prst="rect">
            <a:avLst/>
          </a:prstGeom>
        </p:spPr>
        <p:txBody>
          <a:bodyPr wrap="none">
            <a:spAutoFit/>
          </a:bodyPr>
          <a:lstStyle/>
          <a:p>
            <a:r>
              <a:rPr lang="en-US" altLang="zh-TW"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3600</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47" name="圖片 46" descr="一張含有 文字, 電子用品 的圖片&#10;&#10;自動產生的描述">
            <a:extLst>
              <a:ext uri="{FF2B5EF4-FFF2-40B4-BE49-F238E27FC236}">
                <a16:creationId xmlns:a16="http://schemas.microsoft.com/office/drawing/2014/main" id="{BE637A68-7E7A-4A84-B52A-3BC4039F625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910786" y="5298592"/>
            <a:ext cx="2494608" cy="1559407"/>
          </a:xfrm>
          <a:prstGeom prst="rect">
            <a:avLst/>
          </a:prstGeom>
          <a:noFill/>
        </p:spPr>
      </p:pic>
      <p:pic>
        <p:nvPicPr>
          <p:cNvPr id="48" name="Picture 4" descr="QXG-25G2SF-CX6">
            <a:extLst>
              <a:ext uri="{FF2B5EF4-FFF2-40B4-BE49-F238E27FC236}">
                <a16:creationId xmlns:a16="http://schemas.microsoft.com/office/drawing/2014/main" id="{CF707A96-0851-8ACB-CE01-9925D956D2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0127" y="5551594"/>
            <a:ext cx="1103194" cy="944251"/>
          </a:xfrm>
          <a:prstGeom prst="rect">
            <a:avLst/>
          </a:prstGeom>
          <a:noFill/>
          <a:effectLst>
            <a:outerShdw blurRad="431800" dist="190500" dir="5760000" algn="ctr" rotWithShape="0">
              <a:srgbClr val="000000">
                <a:alpha val="34000"/>
              </a:srgbClr>
            </a:outerShdw>
          </a:effectLst>
          <a:extLst>
            <a:ext uri="{909E8E84-426E-40DD-AFC4-6F175D3DCCD1}">
              <a14:hiddenFill xmlns:a14="http://schemas.microsoft.com/office/drawing/2010/main">
                <a:solidFill>
                  <a:srgbClr val="FFFFFF"/>
                </a:solidFill>
              </a14:hiddenFill>
            </a:ext>
          </a:extLst>
        </p:spPr>
      </p:pic>
      <p:sp>
        <p:nvSpPr>
          <p:cNvPr id="49" name="文字方塊 48">
            <a:extLst>
              <a:ext uri="{FF2B5EF4-FFF2-40B4-BE49-F238E27FC236}">
                <a16:creationId xmlns:a16="http://schemas.microsoft.com/office/drawing/2014/main" id="{A2BB9DC0-360B-9F8A-E872-A771EB202F1F}"/>
              </a:ext>
            </a:extLst>
          </p:cNvPr>
          <p:cNvSpPr txBox="1"/>
          <p:nvPr/>
        </p:nvSpPr>
        <p:spPr>
          <a:xfrm>
            <a:off x="6040414" y="6307001"/>
            <a:ext cx="2610614" cy="55399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altLang="zh-TW" sz="1400">
                <a:solidFill>
                  <a:schemeClr val="bg1"/>
                </a:solidFill>
                <a:ea typeface="微軟正黑體"/>
              </a:rPr>
              <a:t>QXG-25G2SF-CX6</a:t>
            </a:r>
            <a:r>
              <a:rPr lang="zh-TW" altLang="en-US" sz="1400">
                <a:solidFill>
                  <a:schemeClr val="bg1"/>
                </a:solidFill>
                <a:ea typeface="微軟正黑體"/>
              </a:rPr>
              <a:t>​</a:t>
            </a:r>
          </a:p>
          <a:p>
            <a:r>
              <a:rPr lang="zh-TW" sz="1400">
                <a:solidFill>
                  <a:schemeClr val="bg1"/>
                </a:solidFill>
                <a:ea typeface="微軟正黑體"/>
              </a:rPr>
              <a:t>2 埠 25GbE SFP28 網卡</a:t>
            </a:r>
            <a:endParaRPr lang="zh-TW" sz="1850">
              <a:solidFill>
                <a:schemeClr val="bg1"/>
              </a:solidFill>
            </a:endParaRPr>
          </a:p>
        </p:txBody>
      </p:sp>
    </p:spTree>
    <p:extLst>
      <p:ext uri="{BB962C8B-B14F-4D97-AF65-F5344CB8AC3E}">
        <p14:creationId xmlns:p14="http://schemas.microsoft.com/office/powerpoint/2010/main" val="3099888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altLang="zh-TW">
                <a:sym typeface="Arial" panose="020B0604020202020204" pitchFamily="34" charset="0"/>
              </a:rPr>
              <a:t>TS-855eU (-RP) vs. TS-873AeU (-RP)</a:t>
            </a:r>
            <a:endParaRPr lang="zh-TW" altLang="en-US"/>
          </a:p>
        </p:txBody>
      </p:sp>
      <p:graphicFrame>
        <p:nvGraphicFramePr>
          <p:cNvPr id="35" name="表格 34">
            <a:extLst>
              <a:ext uri="{FF2B5EF4-FFF2-40B4-BE49-F238E27FC236}">
                <a16:creationId xmlns:a16="http://schemas.microsoft.com/office/drawing/2014/main" id="{5AD94DFC-B33D-4F0B-828B-282746D45986}"/>
              </a:ext>
            </a:extLst>
          </p:cNvPr>
          <p:cNvGraphicFramePr>
            <a:graphicFrameLocks noGrp="1"/>
          </p:cNvGraphicFramePr>
          <p:nvPr>
            <p:extLst>
              <p:ext uri="{D42A27DB-BD31-4B8C-83A1-F6EECF244321}">
                <p14:modId xmlns:p14="http://schemas.microsoft.com/office/powerpoint/2010/main" val="3509628942"/>
              </p:ext>
            </p:extLst>
          </p:nvPr>
        </p:nvGraphicFramePr>
        <p:xfrm>
          <a:off x="561911" y="1503218"/>
          <a:ext cx="10876003" cy="5060623"/>
        </p:xfrm>
        <a:graphic>
          <a:graphicData uri="http://schemas.openxmlformats.org/drawingml/2006/table">
            <a:tbl>
              <a:tblPr/>
              <a:tblGrid>
                <a:gridCol w="2448131">
                  <a:extLst>
                    <a:ext uri="{9D8B030D-6E8A-4147-A177-3AD203B41FA5}">
                      <a16:colId xmlns:a16="http://schemas.microsoft.com/office/drawing/2014/main" val="3235213397"/>
                    </a:ext>
                  </a:extLst>
                </a:gridCol>
                <a:gridCol w="4467616">
                  <a:extLst>
                    <a:ext uri="{9D8B030D-6E8A-4147-A177-3AD203B41FA5}">
                      <a16:colId xmlns:a16="http://schemas.microsoft.com/office/drawing/2014/main" val="2224630049"/>
                    </a:ext>
                  </a:extLst>
                </a:gridCol>
                <a:gridCol w="3960256">
                  <a:extLst>
                    <a:ext uri="{9D8B030D-6E8A-4147-A177-3AD203B41FA5}">
                      <a16:colId xmlns:a16="http://schemas.microsoft.com/office/drawing/2014/main" val="3767509786"/>
                    </a:ext>
                  </a:extLst>
                </a:gridCol>
              </a:tblGrid>
              <a:tr h="572122">
                <a:tc>
                  <a:txBody>
                    <a:bodyPr/>
                    <a:lstStyle/>
                    <a:p>
                      <a:pPr algn="ctr" fontAlgn="b"/>
                      <a:endParaRPr lang="zh-TW" altLang="en-US">
                        <a:sym typeface="Arial" panose="020B0604020202020204" pitchFamily="34" charset="0"/>
                      </a:endParaRPr>
                    </a:p>
                  </a:txBody>
                  <a:tcPr marL="9553" marR="9553" marT="9553" marB="45856"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R="0" algn="ctr" rtl="0" fontAlgn="b">
                        <a:lnSpc>
                          <a:spcPct val="100000"/>
                        </a:lnSpc>
                        <a:spcBef>
                          <a:spcPts val="0"/>
                        </a:spcBef>
                        <a:spcAft>
                          <a:spcPts val="0"/>
                        </a:spcAft>
                        <a:buClr>
                          <a:srgbClr val="000000"/>
                        </a:buClr>
                        <a:buFont typeface="Arial"/>
                      </a:pPr>
                      <a:r>
                        <a:rPr lang="en-US" sz="1900" b="1" i="0" u="none" strike="noStrike" cap="none">
                          <a:solidFill>
                            <a:schemeClr val="bg1"/>
                          </a:solidFill>
                          <a:effectLst/>
                          <a:latin typeface="Arial"/>
                          <a:ea typeface="微軟正黑體"/>
                          <a:cs typeface="+mn-ea"/>
                          <a:sym typeface="Arial" panose="020B0604020202020204" pitchFamily="34" charset="0"/>
                        </a:rPr>
                        <a:t>TS-855eU</a:t>
                      </a:r>
                      <a:r>
                        <a:rPr lang="en-US" sz="1900" b="1" i="0" u="none" strike="noStrike" cap="none" baseline="0">
                          <a:solidFill>
                            <a:schemeClr val="accent6"/>
                          </a:solidFill>
                          <a:effectLst/>
                          <a:latin typeface="Arial"/>
                          <a:ea typeface="微軟正黑體"/>
                          <a:cs typeface="+mn-ea"/>
                          <a:sym typeface="Arial" panose="020B0604020202020204" pitchFamily="34" charset="0"/>
                        </a:rPr>
                        <a:t> </a:t>
                      </a:r>
                      <a:r>
                        <a:rPr lang="en-US" sz="1900" b="1" i="0" u="none" strike="noStrike" cap="none" baseline="0">
                          <a:solidFill>
                            <a:srgbClr val="E9C27B"/>
                          </a:solidFill>
                          <a:effectLst/>
                          <a:latin typeface="Arial"/>
                          <a:ea typeface="微軟正黑體"/>
                          <a:cs typeface="+mn-ea"/>
                          <a:sym typeface="Arial" panose="020B0604020202020204" pitchFamily="34" charset="0"/>
                        </a:rPr>
                        <a:t>(-RP)</a:t>
                      </a:r>
                      <a:endParaRPr lang="en-US" sz="1900" b="1" i="0" u="none" strike="noStrike" cap="none">
                        <a:solidFill>
                          <a:srgbClr val="E9C27B"/>
                        </a:solidFill>
                        <a:effectLst/>
                        <a:latin typeface="Arial"/>
                        <a:ea typeface="微軟正黑體"/>
                        <a:cs typeface="+mn-ea"/>
                        <a:sym typeface="Arial" panose="020B0604020202020204" pitchFamily="34" charset="0"/>
                      </a:endParaRPr>
                    </a:p>
                  </a:txBody>
                  <a:tcPr marL="9553" marR="9553" marT="9553" marB="4585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R="0" lvl="0" algn="ctr">
                        <a:lnSpc>
                          <a:spcPct val="100000"/>
                        </a:lnSpc>
                        <a:spcBef>
                          <a:spcPts val="0"/>
                        </a:spcBef>
                        <a:spcAft>
                          <a:spcPts val="0"/>
                        </a:spcAft>
                        <a:buNone/>
                      </a:pPr>
                      <a:r>
                        <a:rPr lang="zh-TW" altLang="en-US" sz="1900" b="1" i="0" u="none" strike="noStrike" cap="none">
                          <a:solidFill>
                            <a:schemeClr val="bg1"/>
                          </a:solidFill>
                          <a:effectLst/>
                          <a:latin typeface="Arial"/>
                          <a:ea typeface="微軟正黑體"/>
                          <a:cs typeface="+mn-ea"/>
                        </a:rPr>
                        <a:t>TS-873AeU </a:t>
                      </a:r>
                      <a:r>
                        <a:rPr lang="en-US" sz="1900" b="1" i="0" u="none" strike="noStrike" cap="none" noProof="0">
                          <a:solidFill>
                            <a:srgbClr val="E9C27B"/>
                          </a:solidFill>
                          <a:effectLst/>
                          <a:latin typeface="Arial"/>
                        </a:rPr>
                        <a:t>(-RP)</a:t>
                      </a:r>
                      <a:endParaRPr lang="zh-TW" sz="3200">
                        <a:solidFill>
                          <a:srgbClr val="E9C27B"/>
                        </a:solidFill>
                        <a:sym typeface="Arial" panose="020B0604020202020204" pitchFamily="34" charset="0"/>
                      </a:endParaRPr>
                    </a:p>
                  </a:txBody>
                  <a:tcPr marL="9553" marR="9553" marT="9553" marB="4585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2872801"/>
                  </a:ext>
                </a:extLst>
              </a:tr>
              <a:tr h="525105">
                <a:tc>
                  <a:txBody>
                    <a:bodyPr/>
                    <a:lstStyle/>
                    <a:p>
                      <a:pPr algn="ctr" fontAlgn="b"/>
                      <a:r>
                        <a:rPr lang="zh-TW" alt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rPr>
                        <a:t>處理器</a:t>
                      </a:r>
                      <a:endParaRPr 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marL="0" indent="0" algn="ctr">
                        <a:spcBef>
                          <a:spcPts val="450"/>
                        </a:spcBef>
                        <a:buClr>
                          <a:srgbClr val="FF0000"/>
                        </a:buClr>
                        <a:buSzPct val="100000"/>
                        <a:buFont typeface="Arial" panose="020B0604020202020204" pitchFamily="34" charset="0"/>
                        <a:buNone/>
                        <a:tabLst>
                          <a:tab pos="135731" algn="l"/>
                        </a:tabLst>
                      </a:pPr>
                      <a:r>
                        <a:rPr lang="pt-BR" altLang="zh-TW" sz="1300" b="0" i="0" u="none" strike="noStrike" cap="none">
                          <a:solidFill>
                            <a:srgbClr val="E9C27B"/>
                          </a:solidFill>
                          <a:effectLst/>
                          <a:latin typeface="Arial"/>
                          <a:ea typeface="微軟正黑體"/>
                          <a:cs typeface="+mn-ea"/>
                          <a:sym typeface="Arial" panose="020B0604020202020204" pitchFamily="34" charset="0"/>
                        </a:rPr>
                        <a:t>Intel</a:t>
                      </a:r>
                      <a:r>
                        <a:rPr lang="pt-BR" altLang="zh-TW" sz="1300" b="0" i="0" u="none" strike="noStrike" cap="none" baseline="30000">
                          <a:solidFill>
                            <a:srgbClr val="E9C27B"/>
                          </a:solidFill>
                          <a:effectLst/>
                          <a:latin typeface="Arial"/>
                          <a:ea typeface="微軟正黑體"/>
                          <a:cs typeface="+mn-ea"/>
                          <a:sym typeface="Arial" panose="020B0604020202020204" pitchFamily="34" charset="0"/>
                        </a:rPr>
                        <a:t>®</a:t>
                      </a:r>
                      <a:r>
                        <a:rPr lang="pt-BR" altLang="zh-TW" sz="1300" b="0" i="0" u="none" strike="noStrike" cap="none">
                          <a:solidFill>
                            <a:srgbClr val="E9C27B"/>
                          </a:solidFill>
                          <a:effectLst/>
                          <a:latin typeface="Arial"/>
                          <a:ea typeface="微軟正黑體"/>
                          <a:cs typeface="+mn-ea"/>
                          <a:sym typeface="Arial" panose="020B0604020202020204" pitchFamily="34" charset="0"/>
                        </a:rPr>
                        <a:t> Atom</a:t>
                      </a:r>
                      <a:r>
                        <a:rPr lang="pt-BR" altLang="zh-TW" sz="1300" b="0" i="0" u="none" strike="noStrike" kern="1200" cap="none" baseline="30000">
                          <a:solidFill>
                            <a:srgbClr val="E9C27B"/>
                          </a:solidFill>
                          <a:effectLst/>
                          <a:latin typeface="Arial"/>
                          <a:ea typeface="微軟正黑體"/>
                          <a:cs typeface="+mn-ea"/>
                          <a:sym typeface="Arial" panose="020B0604020202020204" pitchFamily="34" charset="0"/>
                        </a:rPr>
                        <a:t>®</a:t>
                      </a:r>
                      <a:r>
                        <a:rPr lang="pt-BR" altLang="zh-TW" sz="1300" b="0" i="0" u="none" strike="noStrike" cap="none">
                          <a:solidFill>
                            <a:srgbClr val="E9C27B"/>
                          </a:solidFill>
                          <a:effectLst/>
                          <a:latin typeface="Arial"/>
                          <a:ea typeface="微軟正黑體"/>
                          <a:cs typeface="+mn-ea"/>
                          <a:sym typeface="Arial" panose="020B0604020202020204" pitchFamily="34" charset="0"/>
                        </a:rPr>
                        <a:t> C5125 8-core processor, 2.8GHz</a:t>
                      </a:r>
                      <a:endParaRPr lang="en-US" altLang="zh-TW" sz="1300" b="0" i="0" u="none" strike="noStrike" cap="none">
                        <a:solidFill>
                          <a:srgbClr val="E9C27B"/>
                        </a:solidFill>
                        <a:effectLst/>
                        <a:latin typeface="Arial"/>
                        <a:ea typeface="微軟正黑體"/>
                        <a:cs typeface="+mn-ea"/>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marL="0" indent="0" algn="ctr">
                        <a:spcBef>
                          <a:spcPts val="450"/>
                        </a:spcBef>
                        <a:buClr>
                          <a:srgbClr val="FF0000"/>
                        </a:buClr>
                        <a:buSzPct val="100000"/>
                        <a:buFont typeface="Arial" panose="020B0604020202020204" pitchFamily="34" charset="0"/>
                        <a:buNone/>
                        <a:tabLst>
                          <a:tab pos="135731" algn="l"/>
                        </a:tabLst>
                      </a:pPr>
                      <a:r>
                        <a:rPr lang="en-US" altLang="zh-TW" sz="1300" b="0" i="0" u="none" strike="noStrike" cap="none">
                          <a:solidFill>
                            <a:schemeClr val="bg1"/>
                          </a:solidFill>
                          <a:effectLst/>
                          <a:latin typeface="Arial"/>
                          <a:ea typeface="微軟正黑體"/>
                          <a:cs typeface="+mn-ea"/>
                          <a:sym typeface="Arial" panose="020B0604020202020204" pitchFamily="34" charset="0"/>
                        </a:rPr>
                        <a:t>AMD Ryzen V1500B 4-core processor, 2.2GHz</a:t>
                      </a: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1322632610"/>
                  </a:ext>
                </a:extLst>
              </a:tr>
              <a:tr h="536949">
                <a:tc>
                  <a:txBody>
                    <a:bodyPr/>
                    <a:lstStyle/>
                    <a:p>
                      <a:pPr algn="ctr" fontAlgn="b"/>
                      <a:r>
                        <a:rPr lang="zh-TW" alt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rPr>
                        <a:t>系統記憶體</a:t>
                      </a:r>
                      <a:endParaRPr 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de-DE" sz="1300" b="0" i="0" u="none" strike="noStrike" cap="none">
                          <a:solidFill>
                            <a:schemeClr val="bg1"/>
                          </a:solidFill>
                          <a:effectLst/>
                          <a:latin typeface="Arial"/>
                          <a:ea typeface="微軟正黑體"/>
                          <a:cs typeface="+mn-ea"/>
                          <a:sym typeface="Arial" panose="020B0604020202020204" pitchFamily="34" charset="0"/>
                        </a:rPr>
                        <a:t>8 GB SODIMM DDR4 (1 x 8 GB), </a:t>
                      </a:r>
                      <a:br>
                        <a:rPr lang="de-DE" sz="1300" b="0" i="0" u="none" strike="noStrike" cap="none">
                          <a:solidFill>
                            <a:srgbClr val="FFFFFF"/>
                          </a:solidFill>
                          <a:effectLst/>
                          <a:latin typeface="Arial"/>
                          <a:ea typeface="微軟正黑體"/>
                          <a:cs typeface="+mn-ea"/>
                          <a:sym typeface="Arial" panose="020B0604020202020204" pitchFamily="34" charset="0"/>
                        </a:rPr>
                      </a:br>
                      <a:r>
                        <a:rPr lang="zh-TW" altLang="en-US" sz="1300" b="0" i="0" u="none" strike="noStrike" cap="none">
                          <a:solidFill>
                            <a:schemeClr val="bg1"/>
                          </a:solidFill>
                          <a:effectLst/>
                          <a:latin typeface="Arial"/>
                          <a:ea typeface="微軟正黑體"/>
                          <a:cs typeface="+mn-ea"/>
                          <a:sym typeface="Arial" panose="020B0604020202020204" pitchFamily="34" charset="0"/>
                        </a:rPr>
                        <a:t>最大支援</a:t>
                      </a:r>
                      <a:r>
                        <a:rPr lang="en-US" sz="1300" b="0" i="0" u="none" strike="noStrike" cap="none">
                          <a:solidFill>
                            <a:schemeClr val="bg1"/>
                          </a:solidFill>
                          <a:effectLst/>
                          <a:latin typeface="Arial"/>
                          <a:ea typeface="微軟正黑體"/>
                          <a:cs typeface="+mn-ea"/>
                          <a:sym typeface="Arial" panose="020B0604020202020204" pitchFamily="34" charset="0"/>
                        </a:rPr>
                        <a:t>64GB</a:t>
                      </a:r>
                      <a:r>
                        <a:rPr lang="en-US" sz="1300" b="0" i="0" u="none" strike="noStrike" cap="none">
                          <a:solidFill>
                            <a:schemeClr val="bg1"/>
                          </a:solidFill>
                          <a:effectLst/>
                          <a:latin typeface="Arial"/>
                          <a:ea typeface="微軟正黑體"/>
                          <a:cs typeface="+mn-ea"/>
                        </a:rPr>
                        <a:t>,</a:t>
                      </a:r>
                      <a:r>
                        <a:rPr lang="en-US" altLang="zh-TW" sz="1300" b="0" i="0" u="none" strike="noStrike" cap="none">
                          <a:solidFill>
                            <a:schemeClr val="bg1"/>
                          </a:solidFill>
                          <a:effectLst/>
                          <a:latin typeface="Arial"/>
                          <a:ea typeface="微軟正黑體"/>
                          <a:cs typeface="+mn-ea"/>
                        </a:rPr>
                        <a:t> 且</a:t>
                      </a:r>
                      <a:r>
                        <a:rPr lang="zh-TW" altLang="en-US" sz="1300" b="0" i="0" u="none" strike="noStrike" cap="none">
                          <a:solidFill>
                            <a:schemeClr val="bg1"/>
                          </a:solidFill>
                          <a:effectLst/>
                          <a:latin typeface="Arial"/>
                          <a:ea typeface="微軟正黑體"/>
                          <a:cs typeface="+mn-ea"/>
                          <a:sym typeface="Arial" panose="020B0604020202020204" pitchFamily="34" charset="0"/>
                        </a:rPr>
                        <a:t>支援</a:t>
                      </a:r>
                      <a:r>
                        <a:rPr lang="en-US" sz="1300" b="0" i="0" u="none" strike="noStrike" cap="none">
                          <a:solidFill>
                            <a:schemeClr val="bg1"/>
                          </a:solidFill>
                          <a:effectLst/>
                          <a:latin typeface="Arial"/>
                          <a:ea typeface="微軟正黑體"/>
                          <a:cs typeface="+mn-ea"/>
                          <a:sym typeface="Arial" panose="020B0604020202020204" pitchFamily="34" charset="0"/>
                        </a:rPr>
                        <a:t> ECC</a:t>
                      </a:r>
                      <a:r>
                        <a:rPr lang="en-US" sz="1300" b="0" i="0" u="none" strike="noStrike" cap="none">
                          <a:solidFill>
                            <a:schemeClr val="bg1"/>
                          </a:solidFill>
                          <a:effectLst/>
                          <a:latin typeface="Arial"/>
                          <a:ea typeface="微軟正黑體"/>
                          <a:cs typeface="+mn-ea"/>
                        </a:rPr>
                        <a:t> </a:t>
                      </a:r>
                      <a:r>
                        <a:rPr lang="zh-TW" altLang="en-US" sz="1300" b="0" i="0" u="none" strike="noStrike" cap="none">
                          <a:solidFill>
                            <a:schemeClr val="bg1"/>
                          </a:solidFill>
                          <a:effectLst/>
                          <a:latin typeface="Arial"/>
                          <a:ea typeface="微軟正黑體"/>
                          <a:cs typeface="+mn-ea"/>
                        </a:rPr>
                        <a:t>錯誤檢測及修正</a:t>
                      </a:r>
                      <a:endParaRPr lang="en-US" sz="1300" b="0" i="0" u="none" strike="noStrike" cap="none">
                        <a:solidFill>
                          <a:schemeClr val="bg1"/>
                        </a:solidFill>
                        <a:effectLst/>
                        <a:latin typeface="Arial"/>
                        <a:ea typeface="微軟正黑體"/>
                        <a:cs typeface="+mn-ea"/>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nl-NL" altLang="zh-TW" sz="1300" b="0" i="0" u="none" strike="noStrike" cap="none">
                          <a:solidFill>
                            <a:schemeClr val="bg1"/>
                          </a:solidFill>
                          <a:effectLst/>
                          <a:latin typeface="Arial"/>
                          <a:ea typeface="微軟正黑體"/>
                          <a:cs typeface="+mn-ea"/>
                          <a:sym typeface="Arial" panose="020B0604020202020204" pitchFamily="34" charset="0"/>
                        </a:rPr>
                        <a:t>4 GB DDR4</a:t>
                      </a:r>
                      <a:r>
                        <a:rPr lang="nl-NL" altLang="zh-TW" sz="1300" b="0" i="0" u="none" strike="noStrike" cap="none">
                          <a:solidFill>
                            <a:schemeClr val="bg1"/>
                          </a:solidFill>
                          <a:effectLst/>
                          <a:latin typeface="Arial"/>
                          <a:ea typeface="微軟正黑體"/>
                          <a:cs typeface="+mn-ea"/>
                        </a:rPr>
                        <a:t> </a:t>
                      </a:r>
                      <a:r>
                        <a:rPr lang="nl-NL" altLang="zh-TW" sz="1300" b="0" i="0" u="none" strike="noStrike" cap="none">
                          <a:solidFill>
                            <a:schemeClr val="bg1"/>
                          </a:solidFill>
                          <a:effectLst/>
                          <a:latin typeface="Arial"/>
                          <a:ea typeface="微軟正黑體"/>
                          <a:cs typeface="+mn-ea"/>
                          <a:sym typeface="Arial" panose="020B0604020202020204" pitchFamily="34" charset="0"/>
                        </a:rPr>
                        <a:t>SODIMM</a:t>
                      </a:r>
                      <a:r>
                        <a:rPr lang="nl-NL" altLang="zh-TW" sz="1300" b="0" i="0" u="none" strike="noStrike" cap="none">
                          <a:solidFill>
                            <a:schemeClr val="bg1"/>
                          </a:solidFill>
                          <a:effectLst/>
                          <a:latin typeface="Arial"/>
                          <a:ea typeface="微軟正黑體"/>
                          <a:cs typeface="+mn-ea"/>
                        </a:rPr>
                        <a:t> (1 x 4 GB)</a:t>
                      </a:r>
                      <a:r>
                        <a:rPr lang="en-US" altLang="zh-TW" sz="1300" b="0" i="0" u="none" strike="noStrike" cap="none">
                          <a:solidFill>
                            <a:schemeClr val="bg1"/>
                          </a:solidFill>
                          <a:effectLst/>
                          <a:latin typeface="Arial"/>
                          <a:ea typeface="微軟正黑體"/>
                          <a:cs typeface="+mn-ea"/>
                          <a:sym typeface="Arial" panose="020B0604020202020204" pitchFamily="34" charset="0"/>
                        </a:rPr>
                        <a:t>,</a:t>
                      </a:r>
                      <a:r>
                        <a:rPr lang="en-US" altLang="zh-TW" sz="1300" b="0" i="0" u="none" strike="noStrike" cap="none" baseline="0">
                          <a:solidFill>
                            <a:schemeClr val="bg1"/>
                          </a:solidFill>
                          <a:effectLst/>
                          <a:latin typeface="Arial"/>
                          <a:ea typeface="微軟正黑體"/>
                          <a:cs typeface="+mn-ea"/>
                          <a:sym typeface="Arial" panose="020B0604020202020204" pitchFamily="34" charset="0"/>
                        </a:rPr>
                        <a:t> </a:t>
                      </a:r>
                      <a:br>
                        <a:rPr lang="en-US" altLang="zh-TW" sz="1300" b="0" i="0" u="none" strike="noStrike" cap="none" baseline="0">
                          <a:solidFill>
                            <a:srgbClr val="FFFFFF"/>
                          </a:solidFill>
                          <a:effectLst/>
                          <a:latin typeface="Arial"/>
                          <a:ea typeface="微軟正黑體"/>
                          <a:cs typeface="+mn-ea"/>
                          <a:sym typeface="Arial" panose="020B0604020202020204" pitchFamily="34" charset="0"/>
                        </a:rPr>
                      </a:br>
                      <a:r>
                        <a:rPr lang="zh-TW" altLang="en-US" sz="1300" b="0" i="0" u="none" strike="noStrike" cap="none">
                          <a:solidFill>
                            <a:schemeClr val="bg1"/>
                          </a:solidFill>
                          <a:effectLst/>
                          <a:latin typeface="Arial"/>
                          <a:ea typeface="微軟正黑體"/>
                          <a:cs typeface="+mn-ea"/>
                          <a:sym typeface="Arial" panose="020B0604020202020204" pitchFamily="34" charset="0"/>
                        </a:rPr>
                        <a:t>最大支援</a:t>
                      </a:r>
                      <a:r>
                        <a:rPr lang="en-US" altLang="zh-TW" sz="1300" b="0" i="0" u="none" strike="noStrike" cap="none">
                          <a:solidFill>
                            <a:schemeClr val="bg1"/>
                          </a:solidFill>
                          <a:effectLst/>
                          <a:latin typeface="Arial"/>
                          <a:ea typeface="微軟正黑體"/>
                          <a:cs typeface="+mn-ea"/>
                        </a:rPr>
                        <a:t>64GB</a:t>
                      </a:r>
                      <a:r>
                        <a:rPr lang="en-US" sz="1300" b="0" i="0" u="none" strike="noStrike" cap="none" noProof="0">
                          <a:solidFill>
                            <a:schemeClr val="bg1"/>
                          </a:solidFill>
                          <a:effectLst/>
                          <a:latin typeface="Arial"/>
                        </a:rPr>
                        <a:t>, 且</a:t>
                      </a:r>
                      <a:r>
                        <a:rPr lang="zh-TW" altLang="en-US" sz="1300" b="0" i="0" u="none" strike="noStrike" cap="none" noProof="0">
                          <a:solidFill>
                            <a:schemeClr val="bg1"/>
                          </a:solidFill>
                          <a:effectLst/>
                          <a:latin typeface="Arial"/>
                          <a:ea typeface="微軟正黑體"/>
                        </a:rPr>
                        <a:t>支援</a:t>
                      </a:r>
                      <a:r>
                        <a:rPr lang="en-US" sz="1300" b="0" i="0" u="none" strike="noStrike" cap="none" noProof="0">
                          <a:solidFill>
                            <a:schemeClr val="bg1"/>
                          </a:solidFill>
                          <a:effectLst/>
                          <a:latin typeface="Arial"/>
                        </a:rPr>
                        <a:t> ECC </a:t>
                      </a:r>
                      <a:r>
                        <a:rPr lang="zh-TW" altLang="en-US" sz="1300" b="0" i="0" u="none" strike="noStrike" cap="none" noProof="0">
                          <a:solidFill>
                            <a:schemeClr val="bg1"/>
                          </a:solidFill>
                          <a:effectLst/>
                          <a:latin typeface="Arial"/>
                          <a:ea typeface="微軟正黑體"/>
                        </a:rPr>
                        <a:t>錯誤檢測及修正</a:t>
                      </a:r>
                      <a:endParaRPr lang="en-US" altLang="zh-TW" sz="1300" b="0" i="0" u="none" strike="noStrike" cap="none" err="1">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1213427290"/>
                  </a:ext>
                </a:extLst>
              </a:tr>
              <a:tr h="306569">
                <a:tc>
                  <a:txBody>
                    <a:bodyPr/>
                    <a:lstStyle/>
                    <a:p>
                      <a:pPr algn="ctr" fontAlgn="b"/>
                      <a:r>
                        <a:rPr lang="zh-TW" alt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rPr>
                        <a:t>記憶體插槽</a:t>
                      </a:r>
                      <a:endParaRPr 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2 x SODIMM DDR4</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3758833471"/>
                  </a:ext>
                </a:extLst>
              </a:tr>
              <a:tr h="536949">
                <a:tc>
                  <a:txBody>
                    <a:bodyPr/>
                    <a:lstStyle/>
                    <a:p>
                      <a:pPr algn="ctr" fontAlgn="b"/>
                      <a:r>
                        <a:rPr lang="zh-TW" altLang="en-US" sz="1300" b="0" i="0" u="none" strike="noStrike">
                          <a:solidFill>
                            <a:schemeClr val="bg1"/>
                          </a:solidFill>
                          <a:effectLst/>
                          <a:latin typeface="Arial"/>
                          <a:ea typeface="微軟正黑體"/>
                          <a:cs typeface="+mn-ea"/>
                          <a:sym typeface="Arial" panose="020B0604020202020204" pitchFamily="34" charset="0"/>
                        </a:rPr>
                        <a:t>支援磁碟數量與規格</a:t>
                      </a:r>
                      <a:endParaRPr lang="en-US" sz="1300" b="0" i="0" u="none" strike="noStrike">
                        <a:solidFill>
                          <a:schemeClr val="bg1"/>
                        </a:solidFill>
                        <a:effectLst/>
                        <a:latin typeface="Arial"/>
                        <a:ea typeface="微軟正黑體"/>
                        <a:cs typeface="+mn-ea"/>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8 x 3.5" or 2.5" SATA 6Gb/s, 3Gb/s</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979893879"/>
                  </a:ext>
                </a:extLst>
              </a:tr>
              <a:tr h="306569">
                <a:tc>
                  <a:txBody>
                    <a:bodyPr/>
                    <a:lstStyle/>
                    <a:p>
                      <a:pPr algn="ctr" fontAlgn="b"/>
                      <a:r>
                        <a:rPr lang="zh-TW" altLang="en-US" sz="1300" b="0" i="0" u="none" strike="noStrike">
                          <a:solidFill>
                            <a:schemeClr val="bg1"/>
                          </a:solidFill>
                          <a:effectLst/>
                          <a:latin typeface="Arial"/>
                          <a:ea typeface="微軟正黑體"/>
                          <a:cs typeface="+mn-ea"/>
                          <a:sym typeface="Arial" panose="020B0604020202020204" pitchFamily="34" charset="0"/>
                        </a:rPr>
                        <a:t>網路埠 </a:t>
                      </a:r>
                      <a:r>
                        <a:rPr lang="fr-FR" sz="1300" b="0" i="0" u="none" strike="noStrike">
                          <a:solidFill>
                            <a:schemeClr val="bg1"/>
                          </a:solidFill>
                          <a:effectLst/>
                          <a:latin typeface="Arial"/>
                          <a:ea typeface="微軟正黑體"/>
                          <a:cs typeface="+mn-ea"/>
                          <a:sym typeface="Arial" panose="020B0604020202020204" pitchFamily="34" charset="0"/>
                        </a:rPr>
                        <a:t>(RJ45)</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2 x </a:t>
                      </a:r>
                      <a:r>
                        <a:rPr lang="en-US" altLang="zh-TW" sz="1300" b="0" i="0" u="none" strike="noStrike" cap="none">
                          <a:solidFill>
                            <a:schemeClr val="bg1"/>
                          </a:solidFill>
                          <a:effectLst/>
                          <a:latin typeface="Arial"/>
                          <a:ea typeface="微軟正黑體"/>
                          <a:cs typeface="+mn-ea"/>
                          <a:sym typeface="Arial" panose="020B0604020202020204" pitchFamily="34" charset="0"/>
                        </a:rPr>
                        <a:t>2.5GbE</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516816458"/>
                  </a:ext>
                </a:extLst>
              </a:tr>
              <a:tr h="353915">
                <a:tc>
                  <a:txBody>
                    <a:bodyPr/>
                    <a:lstStyle/>
                    <a:p>
                      <a:pPr algn="ctr" fontAlgn="b"/>
                      <a:r>
                        <a:rPr lang="en-US" sz="1300" b="0" i="0" u="none" strike="noStrike">
                          <a:solidFill>
                            <a:schemeClr val="bg1"/>
                          </a:solidFill>
                          <a:effectLst/>
                          <a:latin typeface="Arial"/>
                          <a:ea typeface="微軟正黑體"/>
                          <a:cs typeface="+mn-ea"/>
                          <a:sym typeface="Arial" panose="020B0604020202020204" pitchFamily="34" charset="0"/>
                        </a:rPr>
                        <a:t>PCIe </a:t>
                      </a:r>
                      <a:r>
                        <a:rPr lang="zh-TW" altLang="en-US" sz="1300" b="0" i="0" u="none" strike="noStrike">
                          <a:solidFill>
                            <a:schemeClr val="bg1"/>
                          </a:solidFill>
                          <a:effectLst/>
                          <a:latin typeface="Arial"/>
                          <a:ea typeface="微軟正黑體"/>
                          <a:cs typeface="+mn-ea"/>
                          <a:sym typeface="Arial" panose="020B0604020202020204" pitchFamily="34" charset="0"/>
                        </a:rPr>
                        <a:t>插槽</a:t>
                      </a:r>
                      <a:endParaRPr lang="en-US" sz="1300" b="0" i="0" u="none" strike="noStrike">
                        <a:solidFill>
                          <a:schemeClr val="bg1"/>
                        </a:solidFill>
                        <a:effectLst/>
                        <a:latin typeface="Arial"/>
                        <a:ea typeface="微軟正黑體"/>
                        <a:cs typeface="+mn-ea"/>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2 x PCIe</a:t>
                      </a:r>
                      <a:r>
                        <a:rPr lang="en-US" altLang="zh-TW" sz="1300" b="0" i="0" u="none" strike="noStrike" baseline="0">
                          <a:solidFill>
                            <a:schemeClr val="bg1"/>
                          </a:solidFill>
                          <a:effectLst/>
                          <a:latin typeface="Arial"/>
                          <a:ea typeface="微軟正黑體"/>
                          <a:cs typeface="+mn-ea"/>
                          <a:sym typeface="Arial" panose="020B0604020202020204" pitchFamily="34" charset="0"/>
                        </a:rPr>
                        <a:t> </a:t>
                      </a:r>
                      <a:r>
                        <a:rPr lang="en-US" altLang="zh-TW" sz="1300" b="0" i="0" u="none" strike="noStrike">
                          <a:solidFill>
                            <a:schemeClr val="bg1"/>
                          </a:solidFill>
                          <a:effectLst/>
                          <a:latin typeface="Arial"/>
                          <a:ea typeface="微軟正黑體"/>
                          <a:cs typeface="+mn-ea"/>
                          <a:sym typeface="Arial" panose="020B0604020202020204" pitchFamily="34" charset="0"/>
                        </a:rPr>
                        <a:t>Gen 3 x 4</a:t>
                      </a:r>
                      <a:r>
                        <a:rPr lang="en-US" altLang="zh-TW" sz="1300" b="0" i="0" u="none" strike="noStrike">
                          <a:solidFill>
                            <a:schemeClr val="bg1"/>
                          </a:solidFill>
                          <a:effectLst/>
                          <a:latin typeface="Arial"/>
                          <a:ea typeface="微軟正黑體"/>
                          <a:cs typeface="+mn-ea"/>
                        </a:rPr>
                        <a:t> (</a:t>
                      </a:r>
                      <a:r>
                        <a:rPr lang="en-US" altLang="zh-TW" sz="1300" b="0" i="0" u="none" strike="noStrike" err="1">
                          <a:solidFill>
                            <a:schemeClr val="bg1"/>
                          </a:solidFill>
                          <a:effectLst/>
                          <a:latin typeface="Arial"/>
                          <a:ea typeface="微軟正黑體"/>
                          <a:cs typeface="+mn-ea"/>
                        </a:rPr>
                        <a:t>支援</a:t>
                      </a:r>
                      <a:r>
                        <a:rPr lang="en-US" altLang="zh-TW" sz="1300" b="0" i="0" u="none" strike="noStrike">
                          <a:solidFill>
                            <a:schemeClr val="bg1"/>
                          </a:solidFill>
                          <a:effectLst/>
                          <a:latin typeface="Arial"/>
                          <a:ea typeface="微軟正黑體"/>
                          <a:cs typeface="+mn-ea"/>
                        </a:rPr>
                        <a:t> 10GbE/</a:t>
                      </a:r>
                      <a:r>
                        <a:rPr lang="en-US" altLang="zh-TW" sz="1300" b="0" i="0" u="none" strike="noStrike" cap="none">
                          <a:solidFill>
                            <a:schemeClr val="bg1"/>
                          </a:solidFill>
                          <a:effectLst/>
                          <a:latin typeface="Arial"/>
                          <a:ea typeface="微軟正黑體"/>
                          <a:cs typeface="+mn-ea"/>
                          <a:sym typeface="Arial"/>
                        </a:rPr>
                        <a:t>25GbE</a:t>
                      </a:r>
                      <a:r>
                        <a:rPr lang="en-US" altLang="zh-TW" sz="1300" b="0" i="0" u="none" strike="noStrike">
                          <a:solidFill>
                            <a:schemeClr val="bg1"/>
                          </a:solidFill>
                          <a:effectLst/>
                          <a:latin typeface="Arial"/>
                          <a:ea typeface="微軟正黑體"/>
                          <a:cs typeface="+mn-ea"/>
                        </a:rPr>
                        <a:t> </a:t>
                      </a:r>
                      <a:r>
                        <a:rPr lang="en-US" altLang="zh-TW" sz="1300" b="0" i="0" u="none" strike="noStrike" err="1">
                          <a:solidFill>
                            <a:schemeClr val="bg1"/>
                          </a:solidFill>
                          <a:effectLst/>
                          <a:latin typeface="Arial"/>
                          <a:ea typeface="微軟正黑體"/>
                          <a:cs typeface="+mn-ea"/>
                        </a:rPr>
                        <a:t>網卡</a:t>
                      </a:r>
                      <a:r>
                        <a:rPr lang="en-US" altLang="zh-TW" sz="1300" b="0" i="0" u="none" strike="noStrike">
                          <a:solidFill>
                            <a:schemeClr val="bg1"/>
                          </a:solidFill>
                          <a:effectLst/>
                          <a:latin typeface="Arial"/>
                          <a:ea typeface="微軟正黑體"/>
                          <a:cs typeface="+mn-ea"/>
                        </a:rPr>
                        <a:t>)</a:t>
                      </a:r>
                      <a:endParaRPr lang="en-US" altLang="zh-TW" sz="1300" b="0" i="0" u="none" strike="noStrike">
                        <a:solidFill>
                          <a:schemeClr val="bg1"/>
                        </a:solidFill>
                        <a:effectLst/>
                        <a:latin typeface="Arial"/>
                        <a:ea typeface="微軟正黑體"/>
                        <a:cs typeface="+mn-ea"/>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en-US" altLang="zh-TW" sz="1300" b="0" i="0" u="none" strike="noStrike">
                          <a:solidFill>
                            <a:schemeClr val="bg1"/>
                          </a:solidFill>
                          <a:effectLst/>
                          <a:latin typeface="Arial"/>
                          <a:ea typeface="微軟正黑體"/>
                          <a:cs typeface="+mn-ea"/>
                          <a:sym typeface="Arial" panose="020B0604020202020204" pitchFamily="34" charset="0"/>
                        </a:rPr>
                        <a:t>1 x PCIe Gen3 x8</a:t>
                      </a:r>
                      <a:r>
                        <a:rPr lang="en-US" altLang="zh-TW" sz="1300" b="0" i="0" u="none" strike="noStrike">
                          <a:solidFill>
                            <a:schemeClr val="bg1"/>
                          </a:solidFill>
                          <a:effectLst/>
                          <a:latin typeface="Arial"/>
                          <a:ea typeface="微軟正黑體"/>
                          <a:cs typeface="+mn-ea"/>
                        </a:rPr>
                        <a:t> (</a:t>
                      </a:r>
                      <a:r>
                        <a:rPr lang="zh-TW" altLang="en-US" sz="1300" b="0" i="0" u="none" strike="noStrike">
                          <a:solidFill>
                            <a:schemeClr val="bg1"/>
                          </a:solidFill>
                          <a:effectLst/>
                          <a:latin typeface="Arial"/>
                          <a:ea typeface="微軟正黑體"/>
                          <a:cs typeface="+mn-ea"/>
                        </a:rPr>
                        <a:t>支援</a:t>
                      </a:r>
                      <a:r>
                        <a:rPr lang="en-US" altLang="zh-TW" sz="1300" b="0" i="0" u="none" strike="noStrike">
                          <a:solidFill>
                            <a:schemeClr val="bg1"/>
                          </a:solidFill>
                          <a:effectLst/>
                          <a:latin typeface="Arial"/>
                          <a:ea typeface="微軟正黑體"/>
                          <a:cs typeface="+mn-ea"/>
                        </a:rPr>
                        <a:t> 10GbE/25GbE </a:t>
                      </a:r>
                      <a:r>
                        <a:rPr lang="zh-TW" altLang="en-US" sz="1300" b="0" i="0" u="none" strike="noStrike">
                          <a:solidFill>
                            <a:schemeClr val="bg1"/>
                          </a:solidFill>
                          <a:effectLst/>
                          <a:latin typeface="Arial"/>
                          <a:ea typeface="微軟正黑體"/>
                          <a:cs typeface="+mn-ea"/>
                        </a:rPr>
                        <a:t>網卡</a:t>
                      </a:r>
                      <a:r>
                        <a:rPr lang="en-US" altLang="zh-TW" sz="1300" b="0" i="0" u="none" strike="noStrike">
                          <a:solidFill>
                            <a:schemeClr val="bg1"/>
                          </a:solidFill>
                          <a:effectLst/>
                          <a:latin typeface="Arial"/>
                          <a:ea typeface="微軟正黑體"/>
                          <a:cs typeface="+mn-ea"/>
                        </a:rPr>
                        <a:t>)</a:t>
                      </a:r>
                      <a:endParaRPr lang="en-US" altLang="zh-TW" sz="1300" b="0" i="0" u="none" strike="noStrike">
                        <a:solidFill>
                          <a:schemeClr val="bg1"/>
                        </a:solidFill>
                        <a:effectLst/>
                        <a:latin typeface="Arial"/>
                        <a:ea typeface="微軟正黑體"/>
                        <a:cs typeface="+mn-ea"/>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2175024466"/>
                  </a:ext>
                </a:extLst>
              </a:tr>
              <a:tr h="306569">
                <a:tc>
                  <a:txBody>
                    <a:bodyPr/>
                    <a:lstStyle/>
                    <a:p>
                      <a:pPr algn="ctr" fontAlgn="b"/>
                      <a:r>
                        <a:rPr lang="fr-FR" sz="1300" b="0" i="0" u="none" strike="noStrike">
                          <a:solidFill>
                            <a:schemeClr val="bg1"/>
                          </a:solidFill>
                          <a:effectLst/>
                          <a:latin typeface="Arial"/>
                          <a:ea typeface="微軟正黑體"/>
                          <a:cs typeface="+mn-ea"/>
                          <a:sym typeface="Arial" panose="020B0604020202020204" pitchFamily="34" charset="0"/>
                        </a:rPr>
                        <a:t>M.2 2280 </a:t>
                      </a:r>
                      <a:r>
                        <a:rPr lang="zh-TW" altLang="en-US" sz="1300" b="0" i="0" u="none" strike="noStrike">
                          <a:solidFill>
                            <a:schemeClr val="bg1"/>
                          </a:solidFill>
                          <a:effectLst/>
                          <a:latin typeface="Arial"/>
                          <a:ea typeface="微軟正黑體"/>
                          <a:cs typeface="+mn-ea"/>
                          <a:sym typeface="Arial" panose="020B0604020202020204" pitchFamily="34" charset="0"/>
                        </a:rPr>
                        <a:t>插槽</a:t>
                      </a:r>
                      <a:endParaRPr lang="fr-FR" sz="1300" b="0" i="0" u="none" strike="noStrike">
                        <a:solidFill>
                          <a:schemeClr val="bg1"/>
                        </a:solidFill>
                        <a:effectLst/>
                        <a:latin typeface="Arial"/>
                        <a:ea typeface="微軟正黑體"/>
                        <a:cs typeface="+mn-ea"/>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algn="ctr" fontAlgn="b"/>
                      <a:r>
                        <a:rPr lang="en-US" altLang="zh-TW" sz="1300" b="0" i="0" u="none" strike="noStrike">
                          <a:solidFill>
                            <a:srgbClr val="E9C27B"/>
                          </a:solidFill>
                          <a:effectLst/>
                          <a:latin typeface="Arial"/>
                          <a:ea typeface="微軟正黑體"/>
                          <a:cs typeface="+mn-ea"/>
                          <a:sym typeface="Arial" panose="020B0604020202020204" pitchFamily="34" charset="0"/>
                        </a:rPr>
                        <a:t>2</a:t>
                      </a:r>
                      <a:r>
                        <a:rPr lang="en-US" altLang="zh-TW" sz="1300" b="0" i="0" u="none" strike="noStrike" baseline="0">
                          <a:solidFill>
                            <a:srgbClr val="E9C27B"/>
                          </a:solidFill>
                          <a:effectLst/>
                          <a:latin typeface="Arial"/>
                          <a:ea typeface="微軟正黑體"/>
                          <a:cs typeface="+mn-ea"/>
                          <a:sym typeface="Arial" panose="020B0604020202020204" pitchFamily="34" charset="0"/>
                        </a:rPr>
                        <a:t> x M.2 PCIe Gen 3 x4</a:t>
                      </a:r>
                      <a:endParaRPr lang="en-US" altLang="zh-TW" sz="1300" b="0" i="0" u="none" strike="noStrike">
                        <a:solidFill>
                          <a:srgbClr val="E9C27B"/>
                        </a:solidFill>
                        <a:effectLst/>
                        <a:latin typeface="Arial"/>
                        <a:ea typeface="微軟正黑體"/>
                        <a:cs typeface="+mn-ea"/>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algn="ctr" fontAlgn="b"/>
                      <a:r>
                        <a:rPr lang="en-US" altLang="zh-TW" sz="1300" b="1" i="0" u="none" strike="noStrike">
                          <a:solidFill>
                            <a:schemeClr val="bg1"/>
                          </a:solidFill>
                          <a:effectLst/>
                          <a:latin typeface="Arial"/>
                          <a:ea typeface="微軟正黑體"/>
                          <a:cs typeface="+mn-ea"/>
                        </a:rPr>
                        <a:t>2 x M.2 PCIe Gen 3 x1</a:t>
                      </a:r>
                      <a:endParaRPr lang="en-US" altLang="zh-TW" sz="1300" b="1"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1979538003"/>
                  </a:ext>
                </a:extLst>
              </a:tr>
              <a:tr h="308918">
                <a:tc>
                  <a:txBody>
                    <a:bodyPr/>
                    <a:lstStyle/>
                    <a:p>
                      <a:pPr algn="ctr" fontAlgn="b"/>
                      <a:r>
                        <a:rPr lang="fr-FR" sz="1300" b="0" i="0" u="none" strike="noStrike">
                          <a:solidFill>
                            <a:schemeClr val="bg1"/>
                          </a:solidFill>
                          <a:effectLst/>
                          <a:latin typeface="Arial"/>
                          <a:ea typeface="微軟正黑體"/>
                          <a:cs typeface="+mn-ea"/>
                          <a:sym typeface="Arial" panose="020B0604020202020204" pitchFamily="34" charset="0"/>
                        </a:rPr>
                        <a:t>USB </a:t>
                      </a:r>
                      <a:r>
                        <a:rPr lang="zh-TW" altLang="en-US" sz="1300" b="0" i="0" u="none" strike="noStrike">
                          <a:solidFill>
                            <a:schemeClr val="bg1"/>
                          </a:solidFill>
                          <a:effectLst/>
                          <a:latin typeface="Arial"/>
                          <a:ea typeface="微軟正黑體"/>
                          <a:cs typeface="+mn-ea"/>
                          <a:sym typeface="Arial" panose="020B0604020202020204" pitchFamily="34" charset="0"/>
                        </a:rPr>
                        <a:t>埠</a:t>
                      </a:r>
                      <a:endParaRPr lang="fr-FR" sz="1300" b="0" i="0" u="none" strike="noStrike">
                        <a:solidFill>
                          <a:schemeClr val="bg1"/>
                        </a:solidFill>
                        <a:effectLst/>
                        <a:latin typeface="Arial"/>
                        <a:ea typeface="微軟正黑體"/>
                        <a:cs typeface="+mn-ea"/>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a:txBody>
                    <a:bodyPr/>
                    <a:lstStyle/>
                    <a:p>
                      <a:pPr lvl="0" algn="ctr">
                        <a:buNone/>
                      </a:pPr>
                      <a:r>
                        <a:rPr lang="en-US" sz="1300" b="0" i="0" u="none" strike="noStrike" baseline="0" noProof="0">
                          <a:solidFill>
                            <a:schemeClr val="bg1"/>
                          </a:solidFill>
                          <a:effectLst/>
                          <a:latin typeface="Arial"/>
                        </a:rPr>
                        <a:t>4 x USB 3.2 Gen 1 Type A </a:t>
                      </a:r>
                      <a:endParaRPr lang="zh-TW" altLang="en-US">
                        <a:solidFill>
                          <a:schemeClr val="bg1"/>
                        </a:solidFill>
                        <a:sym typeface="Arial" panose="020B0604020202020204" pitchFamily="34" charset="0"/>
                      </a:endParaRPr>
                    </a:p>
                  </a:txBody>
                  <a:tcPr marL="144000" marR="144000" marT="33600" marB="33600" anchor="ctr">
                    <a:lnL w="12700" cap="flat" cmpd="sng" algn="ctr">
                      <a:noFill/>
                      <a:prstDash val="solid"/>
                      <a:round/>
                      <a:headEnd type="none" w="med" len="med"/>
                      <a:tailEnd type="none" w="med" len="med"/>
                    </a:lnL>
                    <a:lnR w="6350" cap="flat" cmpd="sng" algn="ctr">
                      <a:solidFill>
                        <a:schemeClr val="bg1">
                          <a:lumMod val="85000"/>
                        </a:schemeClr>
                      </a:solid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a:txBody>
                    <a:bodyPr/>
                    <a:lstStyle/>
                    <a:p>
                      <a:pPr marL="0" lvl="0" indent="0" algn="ctr">
                        <a:lnSpc>
                          <a:spcPct val="100000"/>
                        </a:lnSpc>
                        <a:buNone/>
                      </a:pPr>
                      <a:r>
                        <a:rPr lang="en-US" sz="1300" b="0" i="0" u="none" strike="noStrike" baseline="0" noProof="0">
                          <a:solidFill>
                            <a:srgbClr val="FFFFFF"/>
                          </a:solidFill>
                          <a:effectLst/>
                          <a:latin typeface="Arial"/>
                        </a:rPr>
                        <a:t>4 x USB 3.2 Gen 2 (2 x Type A、2 x Type C) </a:t>
                      </a: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319226286"/>
                  </a:ext>
                </a:extLst>
              </a:tr>
              <a:tr h="306569">
                <a:tc>
                  <a:txBody>
                    <a:bodyPr/>
                    <a:lstStyle/>
                    <a:p>
                      <a:pPr algn="ctr" fontAlgn="b"/>
                      <a:r>
                        <a:rPr lang="zh-TW" altLang="en-US" sz="1300" b="0" i="0" u="none" strike="noStrike">
                          <a:solidFill>
                            <a:schemeClr val="bg1"/>
                          </a:solidFill>
                          <a:effectLst/>
                          <a:latin typeface="Arial"/>
                          <a:ea typeface="微軟正黑體"/>
                          <a:cs typeface="+mn-ea"/>
                          <a:sym typeface="Arial" panose="020B0604020202020204" pitchFamily="34" charset="0"/>
                        </a:rPr>
                        <a:t>尺寸</a:t>
                      </a:r>
                      <a:r>
                        <a:rPr lang="en-US" sz="1300" b="0" i="0" u="none" strike="noStrike">
                          <a:solidFill>
                            <a:schemeClr val="bg1"/>
                          </a:solidFill>
                          <a:effectLst/>
                          <a:latin typeface="Arial"/>
                          <a:ea typeface="微軟正黑體"/>
                          <a:cs typeface="+mn-ea"/>
                          <a:sym typeface="Arial" panose="020B0604020202020204" pitchFamily="34" charset="0"/>
                        </a:rPr>
                        <a:t> (</a:t>
                      </a:r>
                      <a:r>
                        <a:rPr lang="en-US" sz="1300" b="0" i="0" u="none" strike="noStrike" err="1">
                          <a:solidFill>
                            <a:schemeClr val="bg1"/>
                          </a:solidFill>
                          <a:effectLst/>
                          <a:latin typeface="Arial"/>
                          <a:ea typeface="微軟正黑體"/>
                          <a:cs typeface="+mn-ea"/>
                          <a:sym typeface="Arial" panose="020B0604020202020204" pitchFamily="34" charset="0"/>
                        </a:rPr>
                        <a:t>HxWxD</a:t>
                      </a:r>
                      <a:r>
                        <a:rPr lang="en-US" sz="1300" b="0" i="0" u="none" strike="noStrike">
                          <a:solidFill>
                            <a:schemeClr val="bg1"/>
                          </a:solidFill>
                          <a:effectLst/>
                          <a:latin typeface="Arial"/>
                          <a:ea typeface="微軟正黑體"/>
                          <a:cs typeface="+mn-ea"/>
                          <a:sym typeface="Arial" panose="020B0604020202020204" pitchFamily="34" charset="0"/>
                        </a:rPr>
                        <a:t>)</a:t>
                      </a: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en-US" altLang="zh-TW" sz="1300" b="0" i="0" u="none" strike="noStrike" cap="none">
                          <a:solidFill>
                            <a:srgbClr val="E9C27B"/>
                          </a:solidFill>
                          <a:effectLst/>
                          <a:latin typeface="Arial"/>
                          <a:ea typeface="微軟正黑體"/>
                          <a:cs typeface="+mn-ea"/>
                          <a:sym typeface="Arial" panose="020B0604020202020204" pitchFamily="34" charset="0"/>
                        </a:rPr>
                        <a:t>88.6 × 432</a:t>
                      </a:r>
                      <a:r>
                        <a:rPr lang="en-US" altLang="zh-TW" sz="1300" b="0" i="0" u="none" strike="noStrike" cap="none" baseline="0">
                          <a:solidFill>
                            <a:srgbClr val="E9C27B"/>
                          </a:solidFill>
                          <a:effectLst/>
                          <a:latin typeface="Arial"/>
                          <a:ea typeface="微軟正黑體"/>
                          <a:cs typeface="+mn-ea"/>
                          <a:sym typeface="Arial" panose="020B0604020202020204" pitchFamily="34" charset="0"/>
                        </a:rPr>
                        <a:t> </a:t>
                      </a:r>
                      <a:r>
                        <a:rPr lang="en-US" altLang="zh-TW" sz="1300" b="0" i="0" u="none" strike="noStrike" cap="none">
                          <a:solidFill>
                            <a:srgbClr val="E9C27B"/>
                          </a:solidFill>
                          <a:effectLst/>
                          <a:latin typeface="Arial"/>
                          <a:ea typeface="微軟正黑體"/>
                          <a:cs typeface="+mn-ea"/>
                          <a:sym typeface="Arial" panose="020B0604020202020204" pitchFamily="34" charset="0"/>
                        </a:rPr>
                        <a:t>× 297.4 mm</a:t>
                      </a:r>
                    </a:p>
                    <a:p>
                      <a:pPr lvl="0" algn="ctr">
                        <a:buNone/>
                      </a:pPr>
                      <a:r>
                        <a:rPr lang="en-US" altLang="zh-TW" sz="1300" b="0" i="0" u="none" strike="noStrike" cap="none" noProof="0">
                          <a:solidFill>
                            <a:srgbClr val="E9C27B"/>
                          </a:solidFill>
                          <a:effectLst/>
                          <a:latin typeface="Arial"/>
                          <a:ea typeface="微軟正黑體"/>
                          <a:cs typeface="+mn-ea"/>
                        </a:rPr>
                        <a:t>(3.48 x 17 x  11.70 inch)</a:t>
                      </a:r>
                      <a:endParaRPr lang="en-US" sz="1300" b="0" i="0" u="none" strike="noStrike" kern="1200" cap="none">
                        <a:solidFill>
                          <a:srgbClr val="E9C27B"/>
                        </a:solidFill>
                        <a:effectLst/>
                        <a:latin typeface="Arial"/>
                        <a:ea typeface="微軟正黑體"/>
                        <a:cs typeface="+mn-ea"/>
                      </a:endParaRP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3210637395"/>
                  </a:ext>
                </a:extLst>
              </a:tr>
              <a:tr h="536949">
                <a:tc>
                  <a:txBody>
                    <a:bodyPr/>
                    <a:lstStyle/>
                    <a:p>
                      <a:pPr algn="ctr" fontAlgn="b"/>
                      <a:r>
                        <a:rPr lang="zh-TW" alt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rPr>
                        <a:t>電源供應器</a:t>
                      </a:r>
                      <a:endParaRPr 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zh-TW" altLang="en-US" sz="1300" b="0" i="0" u="none" strike="noStrike">
                          <a:solidFill>
                            <a:schemeClr val="bg1"/>
                          </a:solidFill>
                          <a:effectLst/>
                          <a:latin typeface="Arial"/>
                          <a:ea typeface="微軟正黑體"/>
                          <a:cs typeface="+mn-ea"/>
                          <a:sym typeface="Arial" panose="020B0604020202020204" pitchFamily="34" charset="0"/>
                        </a:rPr>
                        <a:t>單電源 </a:t>
                      </a:r>
                      <a:r>
                        <a:rPr lang="en-US" sz="1300" b="0" i="0" u="none" strike="noStrike">
                          <a:solidFill>
                            <a:schemeClr val="bg1"/>
                          </a:solidFill>
                          <a:effectLst/>
                          <a:latin typeface="Arial"/>
                          <a:ea typeface="微軟正黑體"/>
                          <a:cs typeface="+mn-ea"/>
                          <a:sym typeface="Arial" panose="020B0604020202020204" pitchFamily="34" charset="0"/>
                        </a:rPr>
                        <a:t>250W, 100-240V </a:t>
                      </a:r>
                      <a:r>
                        <a:rPr lang="zh-TW" altLang="en-US" sz="1300" b="0" i="0" u="none" strike="noStrike">
                          <a:solidFill>
                            <a:schemeClr val="bg1"/>
                          </a:solidFill>
                          <a:effectLst/>
                          <a:latin typeface="Arial"/>
                          <a:ea typeface="微軟正黑體"/>
                          <a:cs typeface="+mn-ea"/>
                          <a:sym typeface="Arial" panose="020B0604020202020204" pitchFamily="34" charset="0"/>
                        </a:rPr>
                        <a:t>或</a:t>
                      </a:r>
                      <a:endParaRPr lang="en-US" sz="1300" b="0" i="0" u="none" strike="noStrike">
                        <a:solidFill>
                          <a:schemeClr val="bg1"/>
                        </a:solidFill>
                        <a:effectLst/>
                        <a:latin typeface="Arial"/>
                        <a:ea typeface="微軟正黑體"/>
                        <a:cs typeface="+mn-ea"/>
                        <a:sym typeface="Arial" panose="020B0604020202020204" pitchFamily="34" charset="0"/>
                      </a:endParaRPr>
                    </a:p>
                    <a:p>
                      <a:pPr algn="ctr" fontAlgn="b"/>
                      <a:r>
                        <a:rPr lang="zh-TW" altLang="en-US" sz="1300" b="0" i="0" u="none" strike="noStrike">
                          <a:solidFill>
                            <a:schemeClr val="bg1"/>
                          </a:solidFill>
                          <a:effectLst/>
                          <a:latin typeface="Arial"/>
                          <a:ea typeface="微軟正黑體"/>
                          <a:cs typeface="+mn-ea"/>
                          <a:sym typeface="Arial" panose="020B0604020202020204" pitchFamily="34" charset="0"/>
                        </a:rPr>
                        <a:t>雙電源</a:t>
                      </a:r>
                      <a:r>
                        <a:rPr lang="en-US" sz="1300" b="0" i="0" u="none" strike="noStrike">
                          <a:solidFill>
                            <a:schemeClr val="bg1"/>
                          </a:solidFill>
                          <a:effectLst/>
                          <a:latin typeface="Arial"/>
                          <a:ea typeface="微軟正黑體"/>
                          <a:cs typeface="+mn-ea"/>
                          <a:sym typeface="Arial" panose="020B0604020202020204" pitchFamily="34" charset="0"/>
                        </a:rPr>
                        <a:t> 300W, 100-240V</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635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2727472261"/>
                  </a:ext>
                </a:extLst>
              </a:tr>
              <a:tr h="306569">
                <a:tc>
                  <a:txBody>
                    <a:bodyPr/>
                    <a:lstStyle/>
                    <a:p>
                      <a:pPr algn="ctr" fontAlgn="b"/>
                      <a:r>
                        <a:rPr lang="zh-TW" alt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rPr>
                        <a:t>風扇</a:t>
                      </a:r>
                      <a:endParaRPr lang="en-US" sz="1300" b="0" i="0" u="none" strike="noStrike">
                        <a:solidFill>
                          <a:schemeClr val="bg1"/>
                        </a:solidFill>
                        <a:effectLst/>
                        <a:latin typeface="Arial" panose="020B0604020202020204" pitchFamily="34" charset="0"/>
                        <a:ea typeface="微軟正黑體" panose="020B0604030504040204" pitchFamily="34" charset="-120"/>
                        <a:cs typeface="+mn-ea"/>
                        <a:sym typeface="Arial" panose="020B0604020202020204" pitchFamily="34" charset="0"/>
                      </a:endParaRPr>
                    </a:p>
                  </a:txBody>
                  <a:tcPr marL="9553" marR="9553"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333333">
                        <a:alpha val="69804"/>
                      </a:srgbClr>
                    </a:solidFill>
                  </a:tcPr>
                </a:tc>
                <a:tc gridSpan="2">
                  <a:txBody>
                    <a:bodyPr/>
                    <a:lstStyle/>
                    <a:p>
                      <a:pPr algn="ctr" fontAlgn="b"/>
                      <a:r>
                        <a:rPr lang="zh-TW" altLang="en-US" sz="1300" b="0" i="0" u="none" strike="noStrike" cap="none">
                          <a:solidFill>
                            <a:schemeClr val="bg1"/>
                          </a:solidFill>
                          <a:effectLst/>
                          <a:latin typeface="Arial"/>
                          <a:ea typeface="微軟正黑體"/>
                          <a:cs typeface="+mn-ea"/>
                          <a:sym typeface="Arial" panose="020B0604020202020204" pitchFamily="34" charset="0"/>
                        </a:rPr>
                        <a:t>系統風扇</a:t>
                      </a:r>
                      <a:r>
                        <a:rPr lang="en-US" altLang="zh-TW" sz="1300" b="0" i="0" u="none" strike="noStrike" cap="none">
                          <a:solidFill>
                            <a:schemeClr val="bg1"/>
                          </a:solidFill>
                          <a:effectLst/>
                          <a:latin typeface="Arial"/>
                          <a:ea typeface="微軟正黑體"/>
                          <a:cs typeface="+mn-ea"/>
                          <a:sym typeface="Arial" panose="020B0604020202020204" pitchFamily="34" charset="0"/>
                        </a:rPr>
                        <a:t>: 3 x 60mm</a:t>
                      </a:r>
                    </a:p>
                  </a:txBody>
                  <a:tcPr marL="144000" marR="144000" marT="33600" marB="336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tc hMerge="1">
                  <a:txBody>
                    <a:bodyPr/>
                    <a:lstStyle/>
                    <a:p>
                      <a:endParaRPr lang="zh-TW" altLang="en-US">
                        <a:sym typeface="Arial" panose="020B0604020202020204" pitchFamily="34" charset="0"/>
                      </a:endParaRPr>
                    </a:p>
                  </a:txBody>
                  <a:tcPr marL="144000" marR="144000" marT="33600" marB="33600" anchor="ctr">
                    <a:lnL w="6350" cap="flat" cmpd="sng" algn="ctr">
                      <a:solidFill>
                        <a:schemeClr val="bg1">
                          <a:lumMod val="85000"/>
                        </a:schemeClr>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181818">
                        <a:alpha val="89804"/>
                      </a:srgbClr>
                    </a:solidFill>
                  </a:tcPr>
                </a:tc>
                <a:extLst>
                  <a:ext uri="{0D108BD9-81ED-4DB2-BD59-A6C34878D82A}">
                    <a16:rowId xmlns:a16="http://schemas.microsoft.com/office/drawing/2014/main" val="2315968504"/>
                  </a:ext>
                </a:extLst>
              </a:tr>
            </a:tbl>
          </a:graphicData>
        </a:graphic>
      </p:graphicFrame>
    </p:spTree>
    <p:extLst>
      <p:ext uri="{BB962C8B-B14F-4D97-AF65-F5344CB8AC3E}">
        <p14:creationId xmlns:p14="http://schemas.microsoft.com/office/powerpoint/2010/main" val="564432202"/>
      </p:ext>
    </p:extLst>
  </p:cSld>
  <p:clrMapOvr>
    <a:masterClrMapping/>
  </p:clrMapOvr>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形 5">
            <a:extLst>
              <a:ext uri="{FF2B5EF4-FFF2-40B4-BE49-F238E27FC236}">
                <a16:creationId xmlns:a16="http://schemas.microsoft.com/office/drawing/2014/main" id="{C01C15DD-0850-4DE9-293C-67D90F15ED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46983" y="820879"/>
            <a:ext cx="4098033" cy="3121699"/>
          </a:xfrm>
          <a:prstGeom prst="rect">
            <a:avLst/>
          </a:prstGeom>
        </p:spPr>
      </p:pic>
    </p:spTree>
    <p:extLst>
      <p:ext uri="{BB962C8B-B14F-4D97-AF65-F5344CB8AC3E}">
        <p14:creationId xmlns:p14="http://schemas.microsoft.com/office/powerpoint/2010/main" val="3716428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圖片 12" descr="一張含有 文字 的圖片&#10;&#10;自動產生的描述" hidden="1">
            <a:extLst>
              <a:ext uri="{FF2B5EF4-FFF2-40B4-BE49-F238E27FC236}">
                <a16:creationId xmlns:a16="http://schemas.microsoft.com/office/drawing/2014/main" id="{DB44AA1D-F4F5-4F49-A83D-9A55388BFA9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614445" y="5306531"/>
            <a:ext cx="8963111" cy="5602940"/>
          </a:xfrm>
          <a:prstGeom prst="rect">
            <a:avLst/>
          </a:prstGeom>
        </p:spPr>
      </p:pic>
      <p:sp>
        <p:nvSpPr>
          <p:cNvPr id="3" name="文字方塊 2">
            <a:extLst>
              <a:ext uri="{FF2B5EF4-FFF2-40B4-BE49-F238E27FC236}">
                <a16:creationId xmlns:a16="http://schemas.microsoft.com/office/drawing/2014/main" id="{B9B06C8C-E437-AC61-0E78-68F746CD5425}"/>
              </a:ext>
            </a:extLst>
          </p:cNvPr>
          <p:cNvSpPr txBox="1"/>
          <p:nvPr/>
        </p:nvSpPr>
        <p:spPr>
          <a:xfrm>
            <a:off x="1899056" y="2355397"/>
            <a:ext cx="7644994" cy="523220"/>
          </a:xfrm>
          <a:prstGeom prst="rect">
            <a:avLst/>
          </a:prstGeom>
          <a:noFill/>
        </p:spPr>
        <p:txBody>
          <a:bodyPr wrap="square" rtlCol="0">
            <a:spAutoFit/>
          </a:bodyPr>
          <a:lstStyle/>
          <a:p>
            <a:r>
              <a:rPr lang="en-US" altLang="zh-TW" sz="2800">
                <a:solidFill>
                  <a:schemeClr val="bg1"/>
                </a:solidFill>
                <a:latin typeface="微軟正黑體" panose="020B0604030504040204" pitchFamily="34" charset="-120"/>
                <a:ea typeface="微軟正黑體" panose="020B0604030504040204" pitchFamily="34" charset="-120"/>
              </a:rPr>
              <a:t>TS-855eU | 8-bay </a:t>
            </a:r>
            <a:r>
              <a:rPr lang="zh-TW" altLang="en-US" sz="2800">
                <a:solidFill>
                  <a:schemeClr val="bg1"/>
                </a:solidFill>
                <a:latin typeface="微軟正黑體" panose="020B0604030504040204" pitchFamily="34" charset="-120"/>
                <a:ea typeface="微軟正黑體" panose="020B0604030504040204" pitchFamily="34" charset="-120"/>
              </a:rPr>
              <a:t>短機箱機架式 </a:t>
            </a:r>
            <a:r>
              <a:rPr lang="en-US" altLang="zh-TW" sz="2800">
                <a:solidFill>
                  <a:schemeClr val="bg1"/>
                </a:solidFill>
                <a:latin typeface="微軟正黑體" panose="020B0604030504040204" pitchFamily="34" charset="-120"/>
                <a:ea typeface="微軟正黑體" panose="020B0604030504040204" pitchFamily="34" charset="-120"/>
              </a:rPr>
              <a:t>NAS </a:t>
            </a:r>
            <a:r>
              <a:rPr lang="zh-TW" altLang="en-US" sz="2800">
                <a:solidFill>
                  <a:schemeClr val="bg1"/>
                </a:solidFill>
                <a:latin typeface="微軟正黑體" panose="020B0604030504040204" pitchFamily="34" charset="-120"/>
                <a:ea typeface="微軟正黑體" panose="020B0604030504040204" pitchFamily="34" charset="-120"/>
              </a:rPr>
              <a:t>系列</a:t>
            </a:r>
          </a:p>
        </p:txBody>
      </p:sp>
      <p:sp>
        <p:nvSpPr>
          <p:cNvPr id="4" name="標題 3">
            <a:extLst>
              <a:ext uri="{FF2B5EF4-FFF2-40B4-BE49-F238E27FC236}">
                <a16:creationId xmlns:a16="http://schemas.microsoft.com/office/drawing/2014/main" id="{06C19C46-85C3-D4DC-E4C9-3ED6B8035411}"/>
              </a:ext>
            </a:extLst>
          </p:cNvPr>
          <p:cNvSpPr>
            <a:spLocks noGrp="1"/>
          </p:cNvSpPr>
          <p:nvPr>
            <p:ph type="title"/>
          </p:nvPr>
        </p:nvSpPr>
        <p:spPr>
          <a:xfrm>
            <a:off x="1818190" y="817946"/>
            <a:ext cx="8177687" cy="2027308"/>
          </a:xfrm>
        </p:spPr>
        <p:txBody>
          <a:bodyPr>
            <a:normAutofit/>
          </a:bodyPr>
          <a:lstStyle/>
          <a:p>
            <a:r>
              <a:rPr lang="zh-TW" altLang="en-US" sz="4800" dirty="0"/>
              <a:t>檔案備份 </a:t>
            </a:r>
            <a:r>
              <a:rPr lang="en-US" altLang="zh-TW" sz="4800" dirty="0"/>
              <a:t>&amp; </a:t>
            </a:r>
            <a:r>
              <a:rPr lang="zh-TW" altLang="en-US" sz="4800" dirty="0"/>
              <a:t>監控儲存伺服器</a:t>
            </a:r>
          </a:p>
        </p:txBody>
      </p:sp>
    </p:spTree>
    <p:extLst>
      <p:ext uri="{BB962C8B-B14F-4D97-AF65-F5344CB8AC3E}">
        <p14:creationId xmlns:p14="http://schemas.microsoft.com/office/powerpoint/2010/main" val="1316149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19B8BC24-A342-EF6F-287D-0E185BC64448}"/>
              </a:ext>
            </a:extLst>
          </p:cNvPr>
          <p:cNvSpPr txBox="1"/>
          <p:nvPr/>
        </p:nvSpPr>
        <p:spPr>
          <a:xfrm>
            <a:off x="5100034" y="4043811"/>
            <a:ext cx="6574664" cy="553998"/>
          </a:xfrm>
          <a:prstGeom prst="rect">
            <a:avLst/>
          </a:prstGeom>
          <a:noFill/>
        </p:spPr>
        <p:txBody>
          <a:bodyPr wrap="square" lIns="91440" tIns="45720" rIns="91440" bIns="45720" rtlCol="0" anchor="t">
            <a:spAutoFit/>
          </a:bodyPr>
          <a:lstStyle/>
          <a:p>
            <a:r>
              <a:rPr lang="en-US" sz="3000" b="1" spc="300" err="1">
                <a:solidFill>
                  <a:srgbClr val="00FFCC"/>
                </a:solidFill>
                <a:latin typeface="微軟正黑體" panose="020B0604030504040204" pitchFamily="34" charset="-120"/>
                <a:ea typeface="微軟正黑體" panose="020B0604030504040204" pitchFamily="34" charset="-120"/>
                <a:cs typeface="+mn-lt"/>
              </a:rPr>
              <a:t>效能加乘，靈活管理，安全更提升</a:t>
            </a:r>
            <a:endParaRPr lang="en-US" altLang="zh-TW" sz="3000" spc="300" err="1">
              <a:solidFill>
                <a:srgbClr val="00FFCC"/>
              </a:solidFill>
              <a:latin typeface="微軟正黑體" panose="020B0604030504040204" pitchFamily="34" charset="-120"/>
              <a:ea typeface="微軟正黑體" panose="020B0604030504040204" pitchFamily="34" charset="-120"/>
              <a:cs typeface="+mn-lt"/>
            </a:endParaRPr>
          </a:p>
        </p:txBody>
      </p:sp>
    </p:spTree>
    <p:extLst>
      <p:ext uri="{BB962C8B-B14F-4D97-AF65-F5344CB8AC3E}">
        <p14:creationId xmlns:p14="http://schemas.microsoft.com/office/powerpoint/2010/main" val="3030696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F7CDA44E-642E-CEEE-1ED3-79E4FD4C3E05}"/>
              </a:ext>
            </a:extLst>
          </p:cNvPr>
          <p:cNvSpPr txBox="1"/>
          <p:nvPr/>
        </p:nvSpPr>
        <p:spPr>
          <a:xfrm>
            <a:off x="2051460" y="1074498"/>
            <a:ext cx="7624572" cy="954107"/>
          </a:xfrm>
          <a:prstGeom prst="rect">
            <a:avLst/>
          </a:prstGeom>
          <a:noFill/>
        </p:spPr>
        <p:txBody>
          <a:bodyPr wrap="square" rtlCol="0">
            <a:spAutoFit/>
          </a:bodyPr>
          <a:lstStyle/>
          <a:p>
            <a:r>
              <a:rPr lang="en-US" altLang="zh-TW" sz="5600" b="1" spc="300" dirty="0">
                <a:solidFill>
                  <a:schemeClr val="bg1"/>
                </a:solidFill>
                <a:latin typeface="Arial" panose="020B0604020202020204" pitchFamily="34" charset="0"/>
                <a:cs typeface="Arial" panose="020B0604020202020204" pitchFamily="34" charset="0"/>
              </a:rPr>
              <a:t>SMB Multichannel</a:t>
            </a:r>
            <a:endParaRPr lang="zh-TW" altLang="en-US" sz="5600" b="1" spc="300" dirty="0">
              <a:solidFill>
                <a:schemeClr val="bg1"/>
              </a:solidFill>
              <a:latin typeface="Arial" panose="020B0604020202020204" pitchFamily="34" charset="0"/>
              <a:cs typeface="Arial" panose="020B0604020202020204" pitchFamily="34" charset="0"/>
            </a:endParaRPr>
          </a:p>
        </p:txBody>
      </p:sp>
      <p:sp>
        <p:nvSpPr>
          <p:cNvPr id="9" name="文字方塊 8">
            <a:extLst>
              <a:ext uri="{FF2B5EF4-FFF2-40B4-BE49-F238E27FC236}">
                <a16:creationId xmlns:a16="http://schemas.microsoft.com/office/drawing/2014/main" id="{DC319E09-7515-AB86-951C-A6A2EF727784}"/>
              </a:ext>
            </a:extLst>
          </p:cNvPr>
          <p:cNvSpPr txBox="1"/>
          <p:nvPr/>
        </p:nvSpPr>
        <p:spPr>
          <a:xfrm>
            <a:off x="2051460" y="2180859"/>
            <a:ext cx="6574664" cy="492443"/>
          </a:xfrm>
          <a:prstGeom prst="rect">
            <a:avLst/>
          </a:prstGeom>
          <a:noFill/>
        </p:spPr>
        <p:txBody>
          <a:bodyPr wrap="square" rtlCol="0">
            <a:spAutoFit/>
          </a:bodyPr>
          <a:lstStyle/>
          <a:p>
            <a:r>
              <a:rPr lang="zh-TW" altLang="en-US" sz="2600" b="1" dirty="0">
                <a:solidFill>
                  <a:schemeClr val="bg1"/>
                </a:solidFill>
                <a:latin typeface="Microsoft JhengHei UI" panose="020B0604030504040204" pitchFamily="34" charset="-120"/>
                <a:ea typeface="Microsoft JhengHei UI" panose="020B0604030504040204" pitchFamily="34" charset="-120"/>
                <a:cs typeface="Arial" panose="020B0604020202020204" pitchFamily="34" charset="0"/>
              </a:rPr>
              <a:t>多重通道，乘倍效能！</a:t>
            </a:r>
          </a:p>
        </p:txBody>
      </p:sp>
    </p:spTree>
    <p:extLst>
      <p:ext uri="{BB962C8B-B14F-4D97-AF65-F5344CB8AC3E}">
        <p14:creationId xmlns:p14="http://schemas.microsoft.com/office/powerpoint/2010/main" val="4023756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圓角 22">
            <a:extLst>
              <a:ext uri="{FF2B5EF4-FFF2-40B4-BE49-F238E27FC236}">
                <a16:creationId xmlns:a16="http://schemas.microsoft.com/office/drawing/2014/main" id="{45A7AB65-40C5-3F81-CCC1-86D6DF8866BA}"/>
              </a:ext>
            </a:extLst>
          </p:cNvPr>
          <p:cNvSpPr/>
          <p:nvPr/>
        </p:nvSpPr>
        <p:spPr>
          <a:xfrm>
            <a:off x="5968253" y="2393575"/>
            <a:ext cx="5945841" cy="4155141"/>
          </a:xfrm>
          <a:prstGeom prst="roundRect">
            <a:avLst>
              <a:gd name="adj" fmla="val 7486"/>
            </a:avLst>
          </a:prstGeom>
          <a:solidFill>
            <a:schemeClr val="bg1">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矩形: 圓角 21">
            <a:extLst>
              <a:ext uri="{FF2B5EF4-FFF2-40B4-BE49-F238E27FC236}">
                <a16:creationId xmlns:a16="http://schemas.microsoft.com/office/drawing/2014/main" id="{7CA0895F-BACF-C09E-C993-87DBBEACE350}"/>
              </a:ext>
            </a:extLst>
          </p:cNvPr>
          <p:cNvSpPr/>
          <p:nvPr/>
        </p:nvSpPr>
        <p:spPr>
          <a:xfrm>
            <a:off x="274124" y="2393576"/>
            <a:ext cx="5487941" cy="4155141"/>
          </a:xfrm>
          <a:prstGeom prst="roundRect">
            <a:avLst>
              <a:gd name="adj" fmla="val 7486"/>
            </a:avLst>
          </a:prstGeom>
          <a:solidFill>
            <a:schemeClr val="bg1">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C858BB6F-8118-EE4A-91F3-61D3B4CB8EE1}"/>
              </a:ext>
            </a:extLst>
          </p:cNvPr>
          <p:cNvSpPr txBox="1"/>
          <p:nvPr/>
        </p:nvSpPr>
        <p:spPr>
          <a:xfrm>
            <a:off x="563955" y="1340599"/>
            <a:ext cx="10960173" cy="1031051"/>
          </a:xfrm>
          <a:prstGeom prst="rect">
            <a:avLst/>
          </a:prstGeom>
          <a:noFill/>
        </p:spPr>
        <p:txBody>
          <a:bodyPr wrap="square" lIns="91440" tIns="45720" rIns="91440" bIns="45720" rtlCol="0" anchor="t">
            <a:spAutoFit/>
          </a:bodyPr>
          <a:lstStyle/>
          <a:p>
            <a:r>
              <a:rPr lang="en-TW" sz="1850">
                <a:solidFill>
                  <a:schemeClr val="bg1"/>
                </a:solidFill>
                <a:latin typeface="Microsoft JhengHei UI"/>
                <a:ea typeface="Microsoft JhengHei UI"/>
              </a:rPr>
              <a:t>SMB 3</a:t>
            </a:r>
            <a:r>
              <a:rPr lang="zh-TW" altLang="en-US" sz="1850">
                <a:solidFill>
                  <a:schemeClr val="bg1"/>
                </a:solidFill>
                <a:latin typeface="Microsoft JhengHei UI"/>
                <a:ea typeface="Microsoft JhengHei UI"/>
              </a:rPr>
              <a:t> 的用戶端會在一個</a:t>
            </a:r>
            <a:r>
              <a:rPr lang="en-US" altLang="zh-TW" sz="1850">
                <a:solidFill>
                  <a:schemeClr val="bg1"/>
                </a:solidFill>
                <a:latin typeface="Microsoft JhengHei UI"/>
                <a:ea typeface="Microsoft JhengHei UI"/>
              </a:rPr>
              <a:t> SMB </a:t>
            </a:r>
            <a:r>
              <a:rPr lang="en-US" sz="1850">
                <a:solidFill>
                  <a:schemeClr val="bg1"/>
                </a:solidFill>
                <a:latin typeface="Microsoft JhengHei UI"/>
                <a:ea typeface="Microsoft JhengHei UI"/>
              </a:rPr>
              <a:t>session</a:t>
            </a:r>
            <a:r>
              <a:rPr lang="en-TW" sz="1850">
                <a:solidFill>
                  <a:schemeClr val="bg1"/>
                </a:solidFill>
                <a:latin typeface="Microsoft JhengHei UI"/>
                <a:ea typeface="Microsoft JhengHei UI"/>
              </a:rPr>
              <a:t> </a:t>
            </a:r>
            <a:r>
              <a:rPr lang="en-TW" sz="1850" err="1">
                <a:solidFill>
                  <a:schemeClr val="bg1"/>
                </a:solidFill>
                <a:latin typeface="Microsoft JhengHei UI"/>
                <a:ea typeface="Microsoft JhengHei UI"/>
              </a:rPr>
              <a:t>裡自動建立起多條到</a:t>
            </a:r>
            <a:r>
              <a:rPr lang="en-TW" sz="1850">
                <a:solidFill>
                  <a:schemeClr val="bg1"/>
                </a:solidFill>
                <a:latin typeface="Microsoft JhengHei UI"/>
                <a:ea typeface="Microsoft JhengHei UI"/>
              </a:rPr>
              <a:t> SMB server </a:t>
            </a:r>
            <a:r>
              <a:rPr lang="en-TW" sz="1850" err="1">
                <a:solidFill>
                  <a:schemeClr val="bg1"/>
                </a:solidFill>
                <a:latin typeface="Microsoft JhengHei UI"/>
                <a:ea typeface="Microsoft JhengHei UI"/>
              </a:rPr>
              <a:t>的連線</a:t>
            </a:r>
            <a:r>
              <a:rPr lang="en-TW" sz="1850">
                <a:solidFill>
                  <a:schemeClr val="bg1"/>
                </a:solidFill>
                <a:latin typeface="Microsoft JhengHei UI"/>
                <a:ea typeface="Microsoft JhengHei UI"/>
              </a:rPr>
              <a:t> ，</a:t>
            </a:r>
            <a:r>
              <a:rPr lang="en-TW" sz="1850" err="1">
                <a:solidFill>
                  <a:schemeClr val="bg1"/>
                </a:solidFill>
                <a:latin typeface="Microsoft JhengHei UI"/>
                <a:ea typeface="Microsoft JhengHei UI"/>
              </a:rPr>
              <a:t>而且基於多條連線而能達成聚合頻寬與網路容錯的效用</a:t>
            </a:r>
            <a:r>
              <a:rPr lang="en-TW" sz="1850">
                <a:solidFill>
                  <a:schemeClr val="bg1"/>
                </a:solidFill>
              </a:rPr>
              <a:t>。</a:t>
            </a:r>
          </a:p>
          <a:p>
            <a:r>
              <a:rPr lang="zh-TW" sz="1200">
                <a:solidFill>
                  <a:schemeClr val="bg1"/>
                </a:solidFill>
              </a:rPr>
              <a:t>裝置環境需求</a:t>
            </a:r>
            <a:r>
              <a:rPr lang="en-TW" sz="1200">
                <a:solidFill>
                  <a:schemeClr val="bg1"/>
                </a:solidFill>
              </a:rPr>
              <a:t> : </a:t>
            </a:r>
            <a:r>
              <a:rPr lang="en-US" sz="1200">
                <a:solidFill>
                  <a:schemeClr val="bg1"/>
                </a:solidFill>
              </a:rPr>
              <a:t>NAS </a:t>
            </a:r>
            <a:r>
              <a:rPr lang="zh-TW" altLang="en-US" sz="1200">
                <a:solidFill>
                  <a:schemeClr val="bg1"/>
                </a:solidFill>
              </a:rPr>
              <a:t>與</a:t>
            </a:r>
            <a:r>
              <a:rPr lang="en-US" sz="1200">
                <a:solidFill>
                  <a:schemeClr val="bg1"/>
                </a:solidFill>
              </a:rPr>
              <a:t> Client </a:t>
            </a:r>
            <a:r>
              <a:rPr lang="zh-TW" altLang="en-US" sz="1200">
                <a:solidFill>
                  <a:schemeClr val="bg1"/>
                </a:solidFill>
              </a:rPr>
              <a:t>裝置皆支援</a:t>
            </a:r>
            <a:r>
              <a:rPr lang="en-US" sz="1200">
                <a:solidFill>
                  <a:schemeClr val="bg1"/>
                </a:solidFill>
              </a:rPr>
              <a:t> SMB 3.0。QTS 5.1.0 </a:t>
            </a:r>
            <a:r>
              <a:rPr lang="zh-TW" altLang="en-US" sz="1200">
                <a:solidFill>
                  <a:schemeClr val="bg1"/>
                </a:solidFill>
              </a:rPr>
              <a:t>以上</a:t>
            </a:r>
            <a:r>
              <a:rPr lang="en-US" sz="1200">
                <a:solidFill>
                  <a:schemeClr val="bg1"/>
                </a:solidFill>
              </a:rPr>
              <a:t>，</a:t>
            </a:r>
            <a:r>
              <a:rPr lang="en-US" sz="1200" err="1">
                <a:solidFill>
                  <a:schemeClr val="bg1"/>
                </a:solidFill>
              </a:rPr>
              <a:t>QuTS</a:t>
            </a:r>
            <a:r>
              <a:rPr lang="en-US" sz="1200">
                <a:solidFill>
                  <a:schemeClr val="bg1"/>
                </a:solidFill>
              </a:rPr>
              <a:t> hero h5.1.0 </a:t>
            </a:r>
            <a:r>
              <a:rPr lang="zh-TW" altLang="en-US" sz="1200">
                <a:solidFill>
                  <a:schemeClr val="bg1"/>
                </a:solidFill>
              </a:rPr>
              <a:t>以上</a:t>
            </a:r>
            <a:r>
              <a:rPr lang="en-US" sz="1200">
                <a:solidFill>
                  <a:schemeClr val="bg1"/>
                </a:solidFill>
              </a:rPr>
              <a:t>；Windows 8.1 </a:t>
            </a:r>
            <a:r>
              <a:rPr lang="zh-TW" altLang="en-US" sz="1200">
                <a:solidFill>
                  <a:schemeClr val="bg1"/>
                </a:solidFill>
              </a:rPr>
              <a:t>以上</a:t>
            </a:r>
            <a:r>
              <a:rPr lang="en-US" sz="1200">
                <a:solidFill>
                  <a:schemeClr val="bg1"/>
                </a:solidFill>
              </a:rPr>
              <a:t>，Windows Server 2012 </a:t>
            </a:r>
            <a:r>
              <a:rPr lang="zh-TW" altLang="en-US" sz="1200">
                <a:solidFill>
                  <a:schemeClr val="bg1"/>
                </a:solidFill>
              </a:rPr>
              <a:t>以上</a:t>
            </a:r>
            <a:r>
              <a:rPr lang="en-US" sz="1200">
                <a:solidFill>
                  <a:schemeClr val="bg1"/>
                </a:solidFill>
              </a:rPr>
              <a:t>，macOS Big Sur 11.3.1 </a:t>
            </a:r>
            <a:r>
              <a:rPr lang="zh-TW" altLang="en-US" sz="1200">
                <a:solidFill>
                  <a:schemeClr val="bg1"/>
                </a:solidFill>
              </a:rPr>
              <a:t>以上</a:t>
            </a:r>
            <a:r>
              <a:rPr lang="en-US" sz="1200">
                <a:solidFill>
                  <a:schemeClr val="bg1"/>
                </a:solidFill>
              </a:rPr>
              <a:t>。</a:t>
            </a:r>
            <a:endParaRPr lang="en-TW" sz="1200">
              <a:solidFill>
                <a:schemeClr val="bg1"/>
              </a:solidFill>
              <a:latin typeface="Arial" panose="020B0604020202020204" pitchFamily="34" charset="0"/>
              <a:cs typeface="Arial" panose="020B0604020202020204" pitchFamily="34" charset="0"/>
            </a:endParaRPr>
          </a:p>
        </p:txBody>
      </p:sp>
      <p:sp>
        <p:nvSpPr>
          <p:cNvPr id="13" name="文字方塊 12">
            <a:extLst>
              <a:ext uri="{FF2B5EF4-FFF2-40B4-BE49-F238E27FC236}">
                <a16:creationId xmlns:a16="http://schemas.microsoft.com/office/drawing/2014/main" id="{38521A79-6889-975D-3DD2-438FF77B1CF7}"/>
              </a:ext>
            </a:extLst>
          </p:cNvPr>
          <p:cNvSpPr txBox="1"/>
          <p:nvPr/>
        </p:nvSpPr>
        <p:spPr>
          <a:xfrm>
            <a:off x="1798996" y="2605880"/>
            <a:ext cx="2533090" cy="369332"/>
          </a:xfrm>
          <a:prstGeom prst="rect">
            <a:avLst/>
          </a:prstGeom>
          <a:noFill/>
        </p:spPr>
        <p:txBody>
          <a:bodyPr wrap="square">
            <a:spAutoFit/>
          </a:bodyPr>
          <a:lstStyle/>
          <a:p>
            <a:r>
              <a:rPr lang="en-US" altLang="zh-TW" sz="1800" b="1">
                <a:solidFill>
                  <a:schemeClr val="tx1"/>
                </a:solidFill>
                <a:latin typeface="Arial" panose="020B0604020202020204" pitchFamily="34" charset="0"/>
                <a:cs typeface="Arial" panose="020B0604020202020204" pitchFamily="34" charset="0"/>
              </a:rPr>
              <a:t>Without </a:t>
            </a:r>
            <a:r>
              <a:rPr lang="en-TW" altLang="zh-TW" sz="1800" b="1">
                <a:solidFill>
                  <a:schemeClr val="tx1"/>
                </a:solidFill>
                <a:latin typeface="Arial" panose="020B0604020202020204" pitchFamily="34" charset="0"/>
                <a:cs typeface="Arial" panose="020B0604020202020204" pitchFamily="34" charset="0"/>
              </a:rPr>
              <a:t>Multichannel</a:t>
            </a:r>
            <a:endParaRPr lang="zh-TW" altLang="en-US"/>
          </a:p>
        </p:txBody>
      </p:sp>
      <p:sp>
        <p:nvSpPr>
          <p:cNvPr id="14" name="文字方塊 13">
            <a:extLst>
              <a:ext uri="{FF2B5EF4-FFF2-40B4-BE49-F238E27FC236}">
                <a16:creationId xmlns:a16="http://schemas.microsoft.com/office/drawing/2014/main" id="{BE5C7F2D-C4C7-3240-677F-52C6AB79FE3F}"/>
              </a:ext>
            </a:extLst>
          </p:cNvPr>
          <p:cNvSpPr txBox="1"/>
          <p:nvPr/>
        </p:nvSpPr>
        <p:spPr>
          <a:xfrm>
            <a:off x="7908298" y="2605880"/>
            <a:ext cx="2533090" cy="369332"/>
          </a:xfrm>
          <a:prstGeom prst="rect">
            <a:avLst/>
          </a:prstGeom>
          <a:noFill/>
        </p:spPr>
        <p:txBody>
          <a:bodyPr wrap="square">
            <a:spAutoFit/>
          </a:bodyPr>
          <a:lstStyle/>
          <a:p>
            <a:r>
              <a:rPr lang="en-US" altLang="zh-TW" sz="1800" b="1">
                <a:solidFill>
                  <a:schemeClr val="tx1"/>
                </a:solidFill>
                <a:latin typeface="Arial" panose="020B0604020202020204" pitchFamily="34" charset="0"/>
                <a:cs typeface="Arial" panose="020B0604020202020204" pitchFamily="34" charset="0"/>
              </a:rPr>
              <a:t>With </a:t>
            </a:r>
            <a:r>
              <a:rPr lang="en-TW" altLang="zh-TW" sz="1800" b="1">
                <a:solidFill>
                  <a:schemeClr val="tx1"/>
                </a:solidFill>
                <a:latin typeface="Arial" panose="020B0604020202020204" pitchFamily="34" charset="0"/>
                <a:cs typeface="Arial" panose="020B0604020202020204" pitchFamily="34" charset="0"/>
              </a:rPr>
              <a:t>Multichannel</a:t>
            </a:r>
            <a:endParaRPr lang="zh-TW" altLang="en-US"/>
          </a:p>
        </p:txBody>
      </p:sp>
      <p:pic>
        <p:nvPicPr>
          <p:cNvPr id="19" name="圖形 18">
            <a:extLst>
              <a:ext uri="{FF2B5EF4-FFF2-40B4-BE49-F238E27FC236}">
                <a16:creationId xmlns:a16="http://schemas.microsoft.com/office/drawing/2014/main" id="{5894EFB4-1806-CCB9-2E48-DB1A33038C29}"/>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r="52558"/>
          <a:stretch/>
        </p:blipFill>
        <p:spPr>
          <a:xfrm>
            <a:off x="525768" y="3252211"/>
            <a:ext cx="5030021" cy="3149975"/>
          </a:xfrm>
          <a:prstGeom prst="rect">
            <a:avLst/>
          </a:prstGeom>
        </p:spPr>
      </p:pic>
      <p:pic>
        <p:nvPicPr>
          <p:cNvPr id="24" name="圖形 23">
            <a:extLst>
              <a:ext uri="{FF2B5EF4-FFF2-40B4-BE49-F238E27FC236}">
                <a16:creationId xmlns:a16="http://schemas.microsoft.com/office/drawing/2014/main" id="{8ECC0A52-AA27-B319-0E7B-340218FB2885}"/>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53413" r="-855"/>
          <a:stretch/>
        </p:blipFill>
        <p:spPr>
          <a:xfrm>
            <a:off x="6417094" y="3252210"/>
            <a:ext cx="5030021" cy="3149975"/>
          </a:xfrm>
          <a:prstGeom prst="rect">
            <a:avLst/>
          </a:prstGeom>
        </p:spPr>
      </p:pic>
      <p:sp>
        <p:nvSpPr>
          <p:cNvPr id="2" name="標題 1">
            <a:extLst>
              <a:ext uri="{FF2B5EF4-FFF2-40B4-BE49-F238E27FC236}">
                <a16:creationId xmlns:a16="http://schemas.microsoft.com/office/drawing/2014/main" id="{51A0D01B-F95B-D5D5-CAFB-3973D1AE4559}"/>
              </a:ext>
            </a:extLst>
          </p:cNvPr>
          <p:cNvSpPr>
            <a:spLocks noGrp="1"/>
          </p:cNvSpPr>
          <p:nvPr>
            <p:ph type="title"/>
          </p:nvPr>
        </p:nvSpPr>
        <p:spPr/>
        <p:txBody>
          <a:bodyPr/>
          <a:lstStyle/>
          <a:p>
            <a:r>
              <a:rPr lang="en-US" altLang="zh-TW" dirty="0"/>
              <a:t>SMB Multichannel </a:t>
            </a:r>
            <a:r>
              <a:rPr lang="zh-TW" altLang="en-US" dirty="0"/>
              <a:t>（多重通道） </a:t>
            </a:r>
          </a:p>
        </p:txBody>
      </p:sp>
    </p:spTree>
    <p:extLst>
      <p:ext uri="{BB962C8B-B14F-4D97-AF65-F5344CB8AC3E}">
        <p14:creationId xmlns:p14="http://schemas.microsoft.com/office/powerpoint/2010/main" val="1291183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15" name="矩形: 圓角 14">
            <a:extLst>
              <a:ext uri="{FF2B5EF4-FFF2-40B4-BE49-F238E27FC236}">
                <a16:creationId xmlns:a16="http://schemas.microsoft.com/office/drawing/2014/main" id="{A51A2CA2-9337-CC6A-26DA-831DFE680258}"/>
              </a:ext>
            </a:extLst>
          </p:cNvPr>
          <p:cNvSpPr/>
          <p:nvPr/>
        </p:nvSpPr>
        <p:spPr>
          <a:xfrm>
            <a:off x="800926" y="2554366"/>
            <a:ext cx="3632895" cy="2612572"/>
          </a:xfrm>
          <a:prstGeom prst="roundRect">
            <a:avLst>
              <a:gd name="adj" fmla="val 6746"/>
            </a:avLst>
          </a:prstGeom>
          <a:solidFill>
            <a:schemeClr val="accent1">
              <a:lumMod val="20000"/>
              <a:lumOff val="80000"/>
            </a:scheme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30" name="矩形: 圓角 29">
            <a:extLst>
              <a:ext uri="{FF2B5EF4-FFF2-40B4-BE49-F238E27FC236}">
                <a16:creationId xmlns:a16="http://schemas.microsoft.com/office/drawing/2014/main" id="{DFCCC568-CF65-504F-3AAD-C49C6906B8E1}"/>
              </a:ext>
            </a:extLst>
          </p:cNvPr>
          <p:cNvSpPr/>
          <p:nvPr/>
        </p:nvSpPr>
        <p:spPr>
          <a:xfrm>
            <a:off x="4813464" y="2554366"/>
            <a:ext cx="6494271" cy="2612572"/>
          </a:xfrm>
          <a:prstGeom prst="roundRect">
            <a:avLst>
              <a:gd name="adj" fmla="val 6470"/>
            </a:avLst>
          </a:prstGeom>
          <a:solidFill>
            <a:schemeClr val="accent1">
              <a:lumMod val="20000"/>
              <a:lumOff val="80000"/>
            </a:scheme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37" name="矩形: 圓角 36">
            <a:extLst>
              <a:ext uri="{FF2B5EF4-FFF2-40B4-BE49-F238E27FC236}">
                <a16:creationId xmlns:a16="http://schemas.microsoft.com/office/drawing/2014/main" id="{4FDCA7CC-424F-109E-5C64-AA1C2A792219}"/>
              </a:ext>
            </a:extLst>
          </p:cNvPr>
          <p:cNvSpPr/>
          <p:nvPr/>
        </p:nvSpPr>
        <p:spPr>
          <a:xfrm>
            <a:off x="800926" y="5258304"/>
            <a:ext cx="10506808" cy="1197135"/>
          </a:xfrm>
          <a:prstGeom prst="roundRect">
            <a:avLst>
              <a:gd name="adj" fmla="val 7761"/>
            </a:avLst>
          </a:prstGeom>
          <a:solidFill>
            <a:schemeClr val="accent1">
              <a:lumMod val="20000"/>
              <a:lumOff val="80000"/>
            </a:scheme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309" name="Google Shape;309;p35"/>
          <p:cNvSpPr txBox="1">
            <a:spLocks noGrp="1"/>
          </p:cNvSpPr>
          <p:nvPr>
            <p:ph type="title"/>
          </p:nvPr>
        </p:nvSpPr>
        <p:spPr/>
        <p:txBody>
          <a:bodyPr vert="horz" lIns="91440" tIns="45720" rIns="91440" bIns="45720" rtlCol="0" anchor="ctr">
            <a:noAutofit/>
          </a:bodyPr>
          <a:lstStyle/>
          <a:p>
            <a:r>
              <a:rPr lang="zh-TW" altLang="en-US">
                <a:sym typeface="Arial" panose="020B0604020202020204" pitchFamily="34" charset="0"/>
              </a:rPr>
              <a:t>專為企業靈活 </a:t>
            </a:r>
            <a:r>
              <a:rPr lang="en-US" altLang="zh-TW">
                <a:sym typeface="Arial" panose="020B0604020202020204" pitchFamily="34" charset="0"/>
              </a:rPr>
              <a:t>IT </a:t>
            </a:r>
            <a:r>
              <a:rPr lang="zh-TW" altLang="en-US">
                <a:sym typeface="Arial" panose="020B0604020202020204" pitchFamily="34" charset="0"/>
              </a:rPr>
              <a:t>部署與多元虛擬化應用</a:t>
            </a:r>
            <a:br>
              <a:rPr lang="en-US" altLang="zh-TW">
                <a:sym typeface="Arial" panose="020B0604020202020204" pitchFamily="34" charset="0"/>
              </a:rPr>
            </a:br>
            <a:r>
              <a:rPr lang="zh-TW" altLang="en-US">
                <a:sym typeface="Arial" panose="020B0604020202020204" pitchFamily="34" charset="0"/>
              </a:rPr>
              <a:t>所打造的 </a:t>
            </a:r>
            <a:r>
              <a:rPr lang="en-US" altLang="zh-TW">
                <a:sym typeface="Arial" panose="020B0604020202020204" pitchFamily="34" charset="0"/>
              </a:rPr>
              <a:t>TS-855eU</a:t>
            </a:r>
            <a:r>
              <a:rPr lang="zh-TW" altLang="en-US">
                <a:sym typeface="Arial" panose="020B0604020202020204" pitchFamily="34" charset="0"/>
              </a:rPr>
              <a:t> </a:t>
            </a:r>
            <a:r>
              <a:rPr lang="en-US" altLang="zh-TW">
                <a:sym typeface="Arial" panose="020B0604020202020204" pitchFamily="34" charset="0"/>
              </a:rPr>
              <a:t>(-RP) 2.5GbE NAS</a:t>
            </a:r>
            <a:endParaRPr lang="zh-TW" altLang="en-US"/>
          </a:p>
        </p:txBody>
      </p:sp>
      <p:sp>
        <p:nvSpPr>
          <p:cNvPr id="2" name="Google Shape;298;p34" hidden="1">
            <a:extLst>
              <a:ext uri="{FF2B5EF4-FFF2-40B4-BE49-F238E27FC236}">
                <a16:creationId xmlns:a16="http://schemas.microsoft.com/office/drawing/2014/main" id="{6F5A7FCE-BBFC-4561-97BA-2A559963D6AF}"/>
              </a:ext>
            </a:extLst>
          </p:cNvPr>
          <p:cNvSpPr txBox="1">
            <a:spLocks/>
          </p:cNvSpPr>
          <p:nvPr/>
        </p:nvSpPr>
        <p:spPr>
          <a:xfrm>
            <a:off x="5878135" y="7375924"/>
            <a:ext cx="8026727" cy="355117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12吋短機箱可支援市面上大部分的機櫃</a:t>
            </a:r>
          </a:p>
          <a:p>
            <a:pPr marL="239989" indent="-239989" defTabSz="914377">
              <a:lnSpc>
                <a:spcPct val="130000"/>
              </a:lnSpc>
              <a:spcBef>
                <a:spcPts val="800"/>
              </a:spcBef>
              <a:buClr>
                <a:srgbClr val="F4D088"/>
              </a:buClr>
              <a:buSzPct val="100000"/>
              <a:buFont typeface="Arial"/>
              <a:buChar char="•"/>
              <a:defRPr/>
            </a:pPr>
            <a:r>
              <a:rPr lang="zh-TW"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內建2埠M.2(PCIe Gen 3 x1)，可提供SSD快取，加速隨機存取的速度</a:t>
            </a:r>
            <a:endPar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endParaRPr>
          </a:p>
          <a:p>
            <a:pPr marL="239989" indent="-239989" defTabSz="914377">
              <a:lnSpc>
                <a:spcPct val="130000"/>
              </a:lnSpc>
              <a:spcBef>
                <a:spcPts val="800"/>
              </a:spcBef>
              <a:buClr>
                <a:srgbClr val="F4D088"/>
              </a:buClr>
              <a:buSzPct val="100000"/>
              <a:buFont typeface="Arial"/>
              <a:buChar char="•"/>
              <a:defRPr/>
            </a:pPr>
            <a:r>
              <a:rPr lang="en-US" altLang="zh-TW"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PCIe Gen 3 x 8插槽，提供各式應用的高速擴充卡</a:t>
            </a:r>
          </a:p>
          <a:p>
            <a:pPr marL="239989" indent="-239989" defTabSz="914377">
              <a:lnSpc>
                <a:spcPct val="130000"/>
              </a:lnSpc>
              <a:spcBef>
                <a:spcPts val="800"/>
              </a:spcBef>
              <a:buClr>
                <a:srgbClr val="F4D088"/>
              </a:buClr>
              <a:buSzPct val="100000"/>
              <a:buFont typeface="Arial"/>
              <a:buChar char="•"/>
              <a:defRPr/>
            </a:pPr>
            <a:r>
              <a:rPr lang="zh-CN" altLang="en-US" sz="2667" kern="1200">
                <a:solidFill>
                  <a:srgbClr val="70AD47"/>
                </a:solidFill>
                <a:latin typeface="Arial" panose="020B0604020202020204" pitchFamily="34" charset="0"/>
                <a:ea typeface="微軟正黑體" panose="020B0604030504040204" pitchFamily="34" charset="-120"/>
                <a:cs typeface="+mn-ea"/>
                <a:sym typeface="Arial" panose="020B0604020202020204" pitchFamily="34" charset="0"/>
              </a:rPr>
              <a:t>雙系統靈活切換配置QTS and </a:t>
            </a:r>
            <a:r>
              <a:rPr lang="en-US" sz="2667" kern="1200" err="1">
                <a:solidFill>
                  <a:srgbClr val="70AD47"/>
                </a:solidFill>
                <a:latin typeface="Arial" panose="020B0604020202020204" pitchFamily="34" charset="0"/>
                <a:ea typeface="微軟正黑體" panose="020B0604030504040204" pitchFamily="34" charset="-120"/>
                <a:sym typeface="Arial" panose="020B0604020202020204" pitchFamily="34" charset="0"/>
              </a:rPr>
              <a:t>QuTS</a:t>
            </a: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hero</a:t>
            </a:r>
          </a:p>
          <a:p>
            <a:pPr marL="0" indent="0" defTabSz="914377">
              <a:buClr>
                <a:prstClr val="black"/>
              </a:buClr>
              <a:buNone/>
              <a:defRPr/>
            </a:pPr>
            <a:r>
              <a:rPr lang="en-US" sz="2667" kern="1200">
                <a:solidFill>
                  <a:srgbClr val="70AD47"/>
                </a:solidFill>
                <a:latin typeface="Arial" panose="020B0604020202020204" pitchFamily="34" charset="0"/>
                <a:ea typeface="微軟正黑體" panose="020B0604030504040204" pitchFamily="34" charset="-120"/>
                <a:sym typeface="Arial" panose="020B0604020202020204" pitchFamily="34" charset="0"/>
              </a:rPr>
              <a:t>  </a:t>
            </a:r>
            <a:endParaRPr lang="en-US" sz="1600" kern="1200">
              <a:solidFill>
                <a:srgbClr val="70AD47"/>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 name="文字方塊 3">
            <a:extLst>
              <a:ext uri="{FF2B5EF4-FFF2-40B4-BE49-F238E27FC236}">
                <a16:creationId xmlns:a16="http://schemas.microsoft.com/office/drawing/2014/main" id="{64041C0F-A485-234C-E8AC-83A226F38C8D}"/>
              </a:ext>
            </a:extLst>
          </p:cNvPr>
          <p:cNvSpPr txBox="1"/>
          <p:nvPr/>
        </p:nvSpPr>
        <p:spPr>
          <a:xfrm>
            <a:off x="1026165" y="2686844"/>
            <a:ext cx="301811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zh-TW" altLang="en-US" sz="1400" b="1">
                <a:solidFill>
                  <a:srgbClr val="5F779C"/>
                </a:solidFill>
                <a:ea typeface="微軟正黑體"/>
                <a:sym typeface="Arial" panose="020B0604020202020204" pitchFamily="34" charset="0"/>
              </a:rPr>
              <a:t>強大</a:t>
            </a:r>
            <a:r>
              <a:rPr lang="en-US" altLang="zh-TW" sz="1400" b="1">
                <a:solidFill>
                  <a:srgbClr val="5F779C"/>
                </a:solidFill>
                <a:ea typeface="微軟正黑體"/>
                <a:sym typeface="Arial" panose="020B0604020202020204" pitchFamily="34" charset="0"/>
              </a:rPr>
              <a:t> Intel</a:t>
            </a:r>
            <a:r>
              <a:rPr lang="en" sz="1400" b="1" baseline="30000">
                <a:solidFill>
                  <a:srgbClr val="5F779C"/>
                </a:solidFill>
                <a:ea typeface="微軟正黑體"/>
                <a:sym typeface="Arial" panose="020B0604020202020204" pitchFamily="34" charset="0"/>
              </a:rPr>
              <a:t>®</a:t>
            </a:r>
            <a:r>
              <a:rPr lang="en-US" altLang="zh-TW" sz="1400" b="1">
                <a:solidFill>
                  <a:srgbClr val="5F779C"/>
                </a:solidFill>
                <a:ea typeface="微軟正黑體"/>
                <a:sym typeface="Arial" panose="020B0604020202020204" pitchFamily="34" charset="0"/>
              </a:rPr>
              <a:t> 8</a:t>
            </a:r>
            <a:r>
              <a:rPr lang="zh-TW" altLang="en-US" sz="1400" b="1">
                <a:solidFill>
                  <a:srgbClr val="5F779C"/>
                </a:solidFill>
                <a:ea typeface="微軟正黑體"/>
                <a:sym typeface="Arial" panose="020B0604020202020204" pitchFamily="34" charset="0"/>
              </a:rPr>
              <a:t> 核心處理器</a:t>
            </a:r>
            <a:endParaRPr lang="en-US" altLang="zh-TW" sz="1400" b="1">
              <a:solidFill>
                <a:srgbClr val="5F779C"/>
              </a:solidFill>
              <a:ea typeface="微軟正黑體"/>
            </a:endParaRPr>
          </a:p>
          <a:p>
            <a:pPr defTabSz="914377">
              <a:buClrTx/>
              <a:defRPr/>
            </a:pPr>
            <a:r>
              <a:rPr lang="zh-TW" altLang="en-US" sz="1400" kern="1200">
                <a:ea typeface="微軟正黑體"/>
                <a:sym typeface="Arial" panose="020B0604020202020204" pitchFamily="34" charset="0"/>
              </a:rPr>
              <a:t>八核心 </a:t>
            </a:r>
            <a:r>
              <a:rPr lang="en-US" altLang="zh-TW" sz="1400" kern="1200">
                <a:ea typeface="微軟正黑體"/>
                <a:sym typeface="Arial" panose="020B0604020202020204" pitchFamily="34" charset="0"/>
              </a:rPr>
              <a:t>2.8GHz</a:t>
            </a:r>
            <a:r>
              <a:rPr lang="zh-TW" altLang="en-US" sz="1400">
                <a:ea typeface="微軟正黑體"/>
                <a:sym typeface="Arial" panose="020B0604020202020204" pitchFamily="34" charset="0"/>
              </a:rPr>
              <a:t> 的高效能處理器</a:t>
            </a:r>
            <a:r>
              <a:rPr lang="zh-TW" altLang="en-US" sz="1400" kern="1200">
                <a:ea typeface="微軟正黑體"/>
                <a:sym typeface="Arial" panose="020B0604020202020204" pitchFamily="34" charset="0"/>
              </a:rPr>
              <a:t>適合 虛擬機</a:t>
            </a:r>
            <a:r>
              <a:rPr lang="en-US" altLang="zh-TW" sz="1400" kern="1200">
                <a:ea typeface="微軟正黑體"/>
                <a:sym typeface="Arial" panose="020B0604020202020204" pitchFamily="34" charset="0"/>
              </a:rPr>
              <a:t>、</a:t>
            </a:r>
            <a:r>
              <a:rPr lang="zh-TW" altLang="en-US" sz="1400" kern="1200">
                <a:ea typeface="微軟正黑體"/>
                <a:sym typeface="Arial" panose="020B0604020202020204" pitchFamily="34" charset="0"/>
              </a:rPr>
              <a:t>多工處理</a:t>
            </a:r>
            <a:endParaRPr lang="zh-TW" altLang="en-US" sz="1400" kern="1200">
              <a:ea typeface="微軟正黑體"/>
            </a:endParaRPr>
          </a:p>
        </p:txBody>
      </p:sp>
      <p:pic>
        <p:nvPicPr>
          <p:cNvPr id="10" name="圖片 9">
            <a:extLst>
              <a:ext uri="{FF2B5EF4-FFF2-40B4-BE49-F238E27FC236}">
                <a16:creationId xmlns:a16="http://schemas.microsoft.com/office/drawing/2014/main" id="{014A221B-5CDA-5156-66FB-C3C5C960A9B9}"/>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1247307" y="3535773"/>
            <a:ext cx="1019025" cy="1019025"/>
          </a:xfrm>
          <a:prstGeom prst="rect">
            <a:avLst/>
          </a:prstGeom>
          <a:effectLst>
            <a:outerShdw blurRad="203200" dist="139700" dir="8520000" sx="106000" sy="106000" algn="tl" rotWithShape="0">
              <a:prstClr val="black">
                <a:alpha val="31000"/>
              </a:prstClr>
            </a:outerShdw>
          </a:effectLst>
        </p:spPr>
      </p:pic>
      <p:pic>
        <p:nvPicPr>
          <p:cNvPr id="11" name="圖片 10">
            <a:extLst>
              <a:ext uri="{FF2B5EF4-FFF2-40B4-BE49-F238E27FC236}">
                <a16:creationId xmlns:a16="http://schemas.microsoft.com/office/drawing/2014/main" id="{8FDF255F-5EC3-0889-2A48-6649D537CA38}"/>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2820465" y="3535773"/>
            <a:ext cx="1017148" cy="1019025"/>
          </a:xfrm>
          <a:prstGeom prst="rect">
            <a:avLst/>
          </a:prstGeom>
          <a:effectLst>
            <a:outerShdw blurRad="203200" dist="139700" dir="8520000" sx="106000" sy="106000" algn="tl" rotWithShape="0">
              <a:prstClr val="black">
                <a:alpha val="31000"/>
              </a:prstClr>
            </a:outerShdw>
          </a:effectLst>
        </p:spPr>
      </p:pic>
      <p:sp>
        <p:nvSpPr>
          <p:cNvPr id="14" name="文字方塊 13">
            <a:extLst>
              <a:ext uri="{FF2B5EF4-FFF2-40B4-BE49-F238E27FC236}">
                <a16:creationId xmlns:a16="http://schemas.microsoft.com/office/drawing/2014/main" id="{466ECF38-DF36-4621-FAFB-4B41BDCCED78}"/>
              </a:ext>
            </a:extLst>
          </p:cNvPr>
          <p:cNvSpPr txBox="1"/>
          <p:nvPr/>
        </p:nvSpPr>
        <p:spPr>
          <a:xfrm>
            <a:off x="5039083" y="2754399"/>
            <a:ext cx="626865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zh-TW" altLang="en-US" sz="1400" b="1" kern="1200">
                <a:solidFill>
                  <a:srgbClr val="5F779C"/>
                </a:solidFill>
                <a:ea typeface="微軟正黑體"/>
                <a:sym typeface="Arial" panose="020B0604020202020204" pitchFamily="34" charset="0"/>
              </a:rPr>
              <a:t>輕盈的短機身機架式設計較不占空間，適用於中小企業辦公室或多媒體視聽室</a:t>
            </a:r>
            <a:endParaRPr lang="zh-TW" altLang="en-US" sz="1600" kern="1200">
              <a:ea typeface="微軟正黑體"/>
            </a:endParaRPr>
          </a:p>
        </p:txBody>
      </p:sp>
      <p:pic>
        <p:nvPicPr>
          <p:cNvPr id="20" name="圖形 19">
            <a:extLst>
              <a:ext uri="{FF2B5EF4-FFF2-40B4-BE49-F238E27FC236}">
                <a16:creationId xmlns:a16="http://schemas.microsoft.com/office/drawing/2014/main" id="{73620664-AA5E-753A-BE12-4DB1DC34AAD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493880" y="3557380"/>
            <a:ext cx="951151" cy="951151"/>
          </a:xfrm>
          <a:prstGeom prst="rect">
            <a:avLst/>
          </a:prstGeom>
          <a:effectLst>
            <a:outerShdw blurRad="203200" dist="139700" dir="8520000" sx="106000" sy="106000" algn="tl" rotWithShape="0">
              <a:prstClr val="black">
                <a:alpha val="31000"/>
              </a:prstClr>
            </a:outerShdw>
          </a:effectLst>
        </p:spPr>
      </p:pic>
      <p:pic>
        <p:nvPicPr>
          <p:cNvPr id="23" name="圖形 22">
            <a:extLst>
              <a:ext uri="{FF2B5EF4-FFF2-40B4-BE49-F238E27FC236}">
                <a16:creationId xmlns:a16="http://schemas.microsoft.com/office/drawing/2014/main" id="{0F8C812A-D300-817B-DB69-A57AF19BA3A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957322" y="3557380"/>
            <a:ext cx="951151" cy="951151"/>
          </a:xfrm>
          <a:prstGeom prst="rect">
            <a:avLst/>
          </a:prstGeom>
          <a:effectLst>
            <a:outerShdw blurRad="203200" dist="139700" dir="8520000" sx="106000" sy="106000" algn="tl" rotWithShape="0">
              <a:prstClr val="black">
                <a:alpha val="31000"/>
              </a:prstClr>
            </a:outerShdw>
          </a:effectLst>
        </p:spPr>
      </p:pic>
      <p:sp>
        <p:nvSpPr>
          <p:cNvPr id="35" name="文字方塊 34">
            <a:extLst>
              <a:ext uri="{FF2B5EF4-FFF2-40B4-BE49-F238E27FC236}">
                <a16:creationId xmlns:a16="http://schemas.microsoft.com/office/drawing/2014/main" id="{D278900D-7049-B4D0-1ECC-822C66CD5076}"/>
              </a:ext>
            </a:extLst>
          </p:cNvPr>
          <p:cNvSpPr txBox="1"/>
          <p:nvPr/>
        </p:nvSpPr>
        <p:spPr>
          <a:xfrm>
            <a:off x="5722290" y="5166937"/>
            <a:ext cx="524311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377">
              <a:buClrTx/>
              <a:defRPr/>
            </a:pPr>
            <a:endParaRPr lang="en-US" altLang="zh-TW" sz="1400" b="1" kern="1200">
              <a:solidFill>
                <a:srgbClr val="2189DF"/>
              </a:solidFill>
              <a:latin typeface="Microsoft JhengHei"/>
              <a:ea typeface="微軟正黑體" panose="020B0604030504040204" pitchFamily="34" charset="-120"/>
            </a:endParaRPr>
          </a:p>
          <a:p>
            <a:pPr defTabSz="914377">
              <a:buClrTx/>
              <a:defRPr/>
            </a:pPr>
            <a:r>
              <a:rPr lang="zh-TW" altLang="en-US" sz="1400" b="1">
                <a:solidFill>
                  <a:srgbClr val="5F779C"/>
                </a:solidFill>
                <a:latin typeface="Microsoft JhengHei"/>
                <a:ea typeface="Microsoft JhengHei"/>
                <a:sym typeface="Arial" panose="020B0604020202020204" pitchFamily="34" charset="0"/>
              </a:rPr>
              <a:t>通過</a:t>
            </a:r>
            <a:r>
              <a:rPr lang="zh-TW" altLang="en-US" sz="1400" b="1" kern="1200">
                <a:solidFill>
                  <a:srgbClr val="5F779C"/>
                </a:solidFill>
                <a:latin typeface="Microsoft JhengHei"/>
                <a:ea typeface="Microsoft JhengHei"/>
                <a:sym typeface="Arial" panose="020B0604020202020204" pitchFamily="34" charset="0"/>
              </a:rPr>
              <a:t>虛擬化認證</a:t>
            </a:r>
            <a:endParaRPr lang="en-US" altLang="zh-TW" sz="1400" b="1">
              <a:solidFill>
                <a:srgbClr val="5F779C"/>
              </a:solidFill>
              <a:latin typeface="微軟正黑體"/>
              <a:ea typeface="微軟正黑體"/>
            </a:endParaRPr>
          </a:p>
          <a:p>
            <a:pPr defTabSz="914377">
              <a:buClrTx/>
              <a:defRPr/>
            </a:pPr>
            <a:r>
              <a:rPr lang="en-US" altLang="zh-TW" sz="1400" b="1" kern="1200">
                <a:solidFill>
                  <a:srgbClr val="5F779C"/>
                </a:solidFill>
                <a:latin typeface="Microsoft JhengHei"/>
                <a:ea typeface="微軟正黑體"/>
                <a:sym typeface="Arial" panose="020B0604020202020204" pitchFamily="34" charset="0"/>
              </a:rPr>
              <a:t>Microsoft Hyper-V / Citrix ready /</a:t>
            </a:r>
            <a:endParaRPr lang="en-US" altLang="zh-TW" sz="1400" b="1" kern="1200">
              <a:solidFill>
                <a:srgbClr val="5F779C"/>
              </a:solidFill>
              <a:latin typeface="Microsoft JhengHei"/>
              <a:ea typeface="微軟正黑體"/>
            </a:endParaRPr>
          </a:p>
          <a:p>
            <a:pPr defTabSz="914377">
              <a:buClrTx/>
              <a:defRPr/>
            </a:pPr>
            <a:r>
              <a:rPr lang="en-US" altLang="zh-TW" sz="1400" b="1" kern="1200">
                <a:solidFill>
                  <a:srgbClr val="5F779C"/>
                </a:solidFill>
                <a:latin typeface="Microsoft JhengHei"/>
                <a:ea typeface="微軟正黑體"/>
                <a:sym typeface="Arial" panose="020B0604020202020204" pitchFamily="34" charset="0"/>
              </a:rPr>
              <a:t>VMware ready / Veeam ready</a:t>
            </a:r>
            <a:endParaRPr lang="zh-TW" altLang="en-US" sz="1400" b="1" kern="1200">
              <a:solidFill>
                <a:srgbClr val="5F779C"/>
              </a:solidFill>
              <a:latin typeface="Microsoft JhengHei"/>
              <a:ea typeface="Microsoft JhengHei"/>
            </a:endParaRPr>
          </a:p>
        </p:txBody>
      </p:sp>
      <p:pic>
        <p:nvPicPr>
          <p:cNvPr id="56" name="圖片 55">
            <a:extLst>
              <a:ext uri="{FF2B5EF4-FFF2-40B4-BE49-F238E27FC236}">
                <a16:creationId xmlns:a16="http://schemas.microsoft.com/office/drawing/2014/main" id="{95DE53DC-B5A3-AB7E-0232-40E01737FCDD}"/>
              </a:ext>
            </a:extLst>
          </p:cNvPr>
          <p:cNvPicPr>
            <a:picLocks noChangeAspect="1"/>
          </p:cNvPicPr>
          <p:nvPr/>
        </p:nvPicPr>
        <p:blipFill rotWithShape="1">
          <a:blip r:embed="rId9">
            <a:extLst>
              <a:ext uri="{28A0092B-C50C-407E-A947-70E740481C1C}">
                <a14:useLocalDpi xmlns:a14="http://schemas.microsoft.com/office/drawing/2010/main" val="0"/>
              </a:ext>
            </a:extLst>
          </a:blip>
          <a:srcRect t="2320" r="18921" b="-1"/>
          <a:stretch/>
        </p:blipFill>
        <p:spPr>
          <a:xfrm>
            <a:off x="1520359" y="5487584"/>
            <a:ext cx="3695077" cy="797272"/>
          </a:xfrm>
          <a:prstGeom prst="rect">
            <a:avLst/>
          </a:prstGeom>
          <a:effectLst>
            <a:outerShdw blurRad="203200" dist="139700" dir="8520000" sx="106000" sy="106000" algn="tl" rotWithShape="0">
              <a:prstClr val="black">
                <a:alpha val="31000"/>
              </a:prstClr>
            </a:outerShdw>
          </a:effectLst>
        </p:spPr>
      </p:pic>
      <p:sp>
        <p:nvSpPr>
          <p:cNvPr id="5" name="文字方塊 4">
            <a:extLst>
              <a:ext uri="{FF2B5EF4-FFF2-40B4-BE49-F238E27FC236}">
                <a16:creationId xmlns:a16="http://schemas.microsoft.com/office/drawing/2014/main" id="{30FDD4B0-9685-B1A2-796D-7F1F63D645EE}"/>
              </a:ext>
            </a:extLst>
          </p:cNvPr>
          <p:cNvSpPr txBox="1"/>
          <p:nvPr/>
        </p:nvSpPr>
        <p:spPr>
          <a:xfrm>
            <a:off x="988066" y="4698954"/>
            <a:ext cx="1718727" cy="261610"/>
          </a:xfrm>
          <a:prstGeom prst="rect">
            <a:avLst/>
          </a:prstGeom>
          <a:noFill/>
        </p:spPr>
        <p:txBody>
          <a:bodyPr wrap="square" lIns="91440" tIns="45720" rIns="91440" bIns="45720" rtlCol="0" anchor="t">
            <a:spAutoFit/>
          </a:bodyPr>
          <a:lstStyle/>
          <a:p>
            <a:r>
              <a:rPr lang="en-US" altLang="zh-TW" sz="1100" b="1">
                <a:latin typeface="Microsoft JhengHei"/>
                <a:ea typeface="微軟正黑體"/>
              </a:rPr>
              <a:t>Virtualization station</a:t>
            </a:r>
            <a:endParaRPr lang="zh-TW" altLang="en-US" sz="1100" b="1">
              <a:latin typeface="Microsoft JhengHei"/>
              <a:ea typeface="Microsoft JhengHei"/>
            </a:endParaRPr>
          </a:p>
        </p:txBody>
      </p:sp>
      <p:sp>
        <p:nvSpPr>
          <p:cNvPr id="6" name="文字方塊 5">
            <a:extLst>
              <a:ext uri="{FF2B5EF4-FFF2-40B4-BE49-F238E27FC236}">
                <a16:creationId xmlns:a16="http://schemas.microsoft.com/office/drawing/2014/main" id="{5E3D29CA-BAFB-D8C7-485D-1441D4A4C410}"/>
              </a:ext>
            </a:extLst>
          </p:cNvPr>
          <p:cNvSpPr txBox="1"/>
          <p:nvPr/>
        </p:nvSpPr>
        <p:spPr>
          <a:xfrm>
            <a:off x="2503263" y="4710160"/>
            <a:ext cx="1539433" cy="261610"/>
          </a:xfrm>
          <a:prstGeom prst="rect">
            <a:avLst/>
          </a:prstGeom>
          <a:noFill/>
        </p:spPr>
        <p:txBody>
          <a:bodyPr wrap="square" lIns="91440" tIns="45720" rIns="91440" bIns="45720" rtlCol="0" anchor="t">
            <a:spAutoFit/>
          </a:bodyPr>
          <a:lstStyle/>
          <a:p>
            <a:pPr algn="ctr"/>
            <a:r>
              <a:rPr lang="en-US" altLang="zh-TW" sz="1100" b="1">
                <a:latin typeface="Microsoft JhengHei"/>
                <a:ea typeface="微軟正黑體"/>
              </a:rPr>
              <a:t>Container</a:t>
            </a:r>
            <a:r>
              <a:rPr lang="zh-TW" altLang="en-US" sz="1100" b="1">
                <a:latin typeface="Microsoft JhengHei"/>
                <a:ea typeface="Microsoft JhengHei"/>
              </a:rPr>
              <a:t> </a:t>
            </a:r>
            <a:r>
              <a:rPr lang="en-US" altLang="zh-TW" sz="1100" b="1">
                <a:latin typeface="Microsoft JhengHei"/>
                <a:ea typeface="微軟正黑體"/>
              </a:rPr>
              <a:t>station</a:t>
            </a:r>
            <a:endParaRPr lang="zh-TW" altLang="en-US" sz="1100" b="1">
              <a:latin typeface="Microsoft JhengHei"/>
              <a:ea typeface="微軟正黑體"/>
            </a:endParaRPr>
          </a:p>
        </p:txBody>
      </p:sp>
      <p:sp>
        <p:nvSpPr>
          <p:cNvPr id="7" name="文字方塊 6">
            <a:extLst>
              <a:ext uri="{FF2B5EF4-FFF2-40B4-BE49-F238E27FC236}">
                <a16:creationId xmlns:a16="http://schemas.microsoft.com/office/drawing/2014/main" id="{9975BED7-260F-4030-DC4C-9D3455AB8993}"/>
              </a:ext>
            </a:extLst>
          </p:cNvPr>
          <p:cNvSpPr txBox="1"/>
          <p:nvPr/>
        </p:nvSpPr>
        <p:spPr>
          <a:xfrm>
            <a:off x="5949017" y="4727520"/>
            <a:ext cx="1094940" cy="261610"/>
          </a:xfrm>
          <a:prstGeom prst="rect">
            <a:avLst/>
          </a:prstGeom>
          <a:noFill/>
        </p:spPr>
        <p:txBody>
          <a:bodyPr wrap="square" lIns="91440" tIns="45720" rIns="91440" bIns="45720" rtlCol="0" anchor="t">
            <a:spAutoFit/>
          </a:bodyPr>
          <a:lstStyle/>
          <a:p>
            <a:pPr algn="ctr"/>
            <a:r>
              <a:rPr lang="en-US" altLang="zh-TW" sz="1100" b="1">
                <a:latin typeface="Microsoft JhengHei"/>
                <a:ea typeface="微軟正黑體"/>
              </a:rPr>
              <a:t>QVR</a:t>
            </a:r>
            <a:r>
              <a:rPr lang="zh-TW" altLang="en-US" sz="1100" b="1">
                <a:latin typeface="Microsoft JhengHei"/>
                <a:ea typeface="Microsoft JhengHei"/>
              </a:rPr>
              <a:t> Elite</a:t>
            </a:r>
            <a:endParaRPr lang="en-US" altLang="zh-TW" sz="1100" b="1">
              <a:latin typeface="Microsoft JhengHei"/>
              <a:ea typeface="微軟正黑體"/>
            </a:endParaRPr>
          </a:p>
        </p:txBody>
      </p:sp>
      <p:sp>
        <p:nvSpPr>
          <p:cNvPr id="12" name="文字方塊 11">
            <a:extLst>
              <a:ext uri="{FF2B5EF4-FFF2-40B4-BE49-F238E27FC236}">
                <a16:creationId xmlns:a16="http://schemas.microsoft.com/office/drawing/2014/main" id="{D9E31727-FC69-8AF3-7475-416046CB8629}"/>
              </a:ext>
            </a:extLst>
          </p:cNvPr>
          <p:cNvSpPr txBox="1"/>
          <p:nvPr/>
        </p:nvSpPr>
        <p:spPr>
          <a:xfrm>
            <a:off x="7423600" y="4727520"/>
            <a:ext cx="1094940" cy="261610"/>
          </a:xfrm>
          <a:prstGeom prst="rect">
            <a:avLst/>
          </a:prstGeom>
          <a:noFill/>
        </p:spPr>
        <p:txBody>
          <a:bodyPr wrap="square" lIns="91440" tIns="45720" rIns="91440" bIns="45720" rtlCol="0" anchor="t">
            <a:spAutoFit/>
          </a:bodyPr>
          <a:lstStyle/>
          <a:p>
            <a:pPr algn="ctr"/>
            <a:r>
              <a:rPr lang="en-US" altLang="zh-TW" sz="1100" b="1" err="1">
                <a:latin typeface="Microsoft JhengHei"/>
                <a:ea typeface="微軟正黑體"/>
              </a:rPr>
              <a:t>Qsync</a:t>
            </a:r>
            <a:endParaRPr lang="zh-TW" altLang="en-US" sz="1100" b="1">
              <a:latin typeface="Microsoft JhengHei"/>
              <a:ea typeface="微軟正黑體"/>
            </a:endParaRPr>
          </a:p>
        </p:txBody>
      </p:sp>
      <p:sp>
        <p:nvSpPr>
          <p:cNvPr id="13" name="文字方塊 12">
            <a:extLst>
              <a:ext uri="{FF2B5EF4-FFF2-40B4-BE49-F238E27FC236}">
                <a16:creationId xmlns:a16="http://schemas.microsoft.com/office/drawing/2014/main" id="{7DAA7DDD-2263-3496-EC6B-FC8D9CE035EE}"/>
              </a:ext>
            </a:extLst>
          </p:cNvPr>
          <p:cNvSpPr txBox="1"/>
          <p:nvPr/>
        </p:nvSpPr>
        <p:spPr>
          <a:xfrm>
            <a:off x="8875904" y="4727520"/>
            <a:ext cx="1094940" cy="261610"/>
          </a:xfrm>
          <a:prstGeom prst="rect">
            <a:avLst/>
          </a:prstGeom>
          <a:noFill/>
        </p:spPr>
        <p:txBody>
          <a:bodyPr wrap="square" lIns="91440" tIns="45720" rIns="91440" bIns="45720" rtlCol="0" anchor="t">
            <a:spAutoFit/>
          </a:bodyPr>
          <a:lstStyle/>
          <a:p>
            <a:pPr algn="ctr"/>
            <a:r>
              <a:rPr lang="en-US" altLang="zh-TW" sz="1100" b="1">
                <a:latin typeface="Microsoft JhengHei"/>
                <a:ea typeface="微軟正黑體"/>
              </a:rPr>
              <a:t>HBS3</a:t>
            </a:r>
            <a:endParaRPr lang="zh-TW" altLang="en-US" sz="1100" b="1">
              <a:latin typeface="Microsoft JhengHei"/>
              <a:ea typeface="微軟正黑體"/>
            </a:endParaRPr>
          </a:p>
        </p:txBody>
      </p:sp>
      <p:sp>
        <p:nvSpPr>
          <p:cNvPr id="8" name="矩形 7"/>
          <p:cNvSpPr/>
          <p:nvPr/>
        </p:nvSpPr>
        <p:spPr>
          <a:xfrm>
            <a:off x="5011178" y="3045208"/>
            <a:ext cx="6096000" cy="307777"/>
          </a:xfrm>
          <a:prstGeom prst="rect">
            <a:avLst/>
          </a:prstGeom>
        </p:spPr>
        <p:txBody>
          <a:bodyPr>
            <a:spAutoFit/>
          </a:bodyPr>
          <a:lstStyle/>
          <a:p>
            <a:pPr defTabSz="914377">
              <a:buClrTx/>
              <a:defRPr/>
            </a:pPr>
            <a:r>
              <a:rPr lang="zh-TW" altLang="en-US" sz="1400" kern="1200">
                <a:ea typeface="微軟正黑體"/>
              </a:rPr>
              <a:t>實現高效能資料存取、資料備份與還原、檔案伺服器與虛擬機等應用</a:t>
            </a:r>
          </a:p>
        </p:txBody>
      </p:sp>
      <p:grpSp>
        <p:nvGrpSpPr>
          <p:cNvPr id="26" name="群組 25">
            <a:extLst>
              <a:ext uri="{FF2B5EF4-FFF2-40B4-BE49-F238E27FC236}">
                <a16:creationId xmlns:a16="http://schemas.microsoft.com/office/drawing/2014/main" id="{E9F1312B-BF61-7AEB-5975-E9BC09C74ABA}"/>
              </a:ext>
            </a:extLst>
          </p:cNvPr>
          <p:cNvGrpSpPr/>
          <p:nvPr/>
        </p:nvGrpSpPr>
        <p:grpSpPr>
          <a:xfrm>
            <a:off x="824819" y="1658567"/>
            <a:ext cx="5739339" cy="845481"/>
            <a:chOff x="5343525" y="3503443"/>
            <a:chExt cx="6030441" cy="996487"/>
          </a:xfrm>
        </p:grpSpPr>
        <p:pic>
          <p:nvPicPr>
            <p:cNvPr id="27" name="圖片 12" descr="一張含有 桌 的圖片&#10;&#10;自動產生的描述">
              <a:extLst>
                <a:ext uri="{FF2B5EF4-FFF2-40B4-BE49-F238E27FC236}">
                  <a16:creationId xmlns:a16="http://schemas.microsoft.com/office/drawing/2014/main" id="{BF48D7FF-3FDE-BCD6-FB41-B79C9689BE28}"/>
                </a:ext>
              </a:extLst>
            </p:cNvPr>
            <p:cNvPicPr>
              <a:picLocks noChangeAspect="1"/>
            </p:cNvPicPr>
            <p:nvPr/>
          </p:nvPicPr>
          <p:blipFill rotWithShape="1">
            <a:blip r:embed="rId10"/>
            <a:srcRect r="-147" b="88952"/>
            <a:stretch/>
          </p:blipFill>
          <p:spPr>
            <a:xfrm>
              <a:off x="5343525" y="3503443"/>
              <a:ext cx="6030441" cy="514740"/>
            </a:xfrm>
            <a:prstGeom prst="rect">
              <a:avLst/>
            </a:prstGeom>
          </p:spPr>
        </p:pic>
        <p:pic>
          <p:nvPicPr>
            <p:cNvPr id="29" name="圖片 28" descr="一張含有 桌 的圖片&#10;&#10;自動產生的描述">
              <a:extLst>
                <a:ext uri="{FF2B5EF4-FFF2-40B4-BE49-F238E27FC236}">
                  <a16:creationId xmlns:a16="http://schemas.microsoft.com/office/drawing/2014/main" id="{C94CDBEC-7F44-0A8D-4B1A-DA932A960BA3}"/>
                </a:ext>
              </a:extLst>
            </p:cNvPr>
            <p:cNvPicPr>
              <a:picLocks noChangeAspect="1"/>
            </p:cNvPicPr>
            <p:nvPr/>
          </p:nvPicPr>
          <p:blipFill rotWithShape="1">
            <a:blip r:embed="rId10"/>
            <a:srcRect t="89710" r="-147" b="-190"/>
            <a:stretch/>
          </p:blipFill>
          <p:spPr>
            <a:xfrm>
              <a:off x="5343525" y="4011609"/>
              <a:ext cx="6030441" cy="488321"/>
            </a:xfrm>
            <a:prstGeom prst="rect">
              <a:avLst/>
            </a:prstGeom>
          </p:spPr>
        </p:pic>
      </p:grpSp>
      <p:sp>
        <p:nvSpPr>
          <p:cNvPr id="31" name="文字方塊 30">
            <a:extLst>
              <a:ext uri="{FF2B5EF4-FFF2-40B4-BE49-F238E27FC236}">
                <a16:creationId xmlns:a16="http://schemas.microsoft.com/office/drawing/2014/main" id="{995700BB-0ACE-94A0-E5E7-BF4EAE917AF1}"/>
              </a:ext>
            </a:extLst>
          </p:cNvPr>
          <p:cNvSpPr txBox="1"/>
          <p:nvPr/>
        </p:nvSpPr>
        <p:spPr>
          <a:xfrm>
            <a:off x="6585534" y="1629119"/>
            <a:ext cx="4743576" cy="113877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zh-TW" altLang="en-US" sz="1400" b="1">
                <a:solidFill>
                  <a:schemeClr val="bg1"/>
                </a:solidFill>
                <a:latin typeface="Microsoft JhengHei"/>
                <a:ea typeface="Microsoft JhengHei"/>
              </a:rPr>
              <a:t>在同級產品中，標配 CPU Benchmark 分數較高的 Intel Atom</a:t>
            </a:r>
            <a:r>
              <a:rPr lang="en" altLang="zh-TW" sz="1400" baseline="30000">
                <a:solidFill>
                  <a:schemeClr val="bg1"/>
                </a:solidFill>
                <a:ea typeface="+mn-lt"/>
              </a:rPr>
              <a:t>®</a:t>
            </a:r>
            <a:r>
              <a:rPr lang="zh-TW" altLang="en-US" sz="1400" b="1">
                <a:solidFill>
                  <a:schemeClr val="bg1"/>
                </a:solidFill>
                <a:latin typeface="Microsoft JhengHei"/>
                <a:ea typeface="Microsoft JhengHei"/>
              </a:rPr>
              <a:t> C5125 8 核心 CPU !</a:t>
            </a:r>
            <a:endParaRPr lang="en-US" altLang="zh-TW" sz="1400" b="1">
              <a:solidFill>
                <a:schemeClr val="bg1"/>
              </a:solidFill>
              <a:latin typeface="Microsoft JhengHei"/>
              <a:ea typeface="Microsoft JhengHei"/>
            </a:endParaRPr>
          </a:p>
          <a:p>
            <a:r>
              <a:rPr lang="en-US" altLang="zh-TW" sz="1200" u="sng">
                <a:solidFill>
                  <a:srgbClr val="0070C0"/>
                </a:solidFill>
                <a:ea typeface="微軟正黑體"/>
              </a:rPr>
              <a:t>https://www.cpubenchmark.net/compare/5091vs4624/Intel-Atom-C5125-vs-AMD-Ryzen-Embedded-V1500B-Quad-core</a:t>
            </a:r>
          </a:p>
          <a:p>
            <a:endParaRPr lang="zh-TW" altLang="en-US" sz="1400" b="1">
              <a:solidFill>
                <a:srgbClr val="FF0000"/>
              </a:solidFill>
              <a:latin typeface="Microsoft JhengHei"/>
              <a:ea typeface="Microsoft JhengHei"/>
            </a:endParaRPr>
          </a:p>
        </p:txBody>
      </p:sp>
      <p:pic>
        <p:nvPicPr>
          <p:cNvPr id="3" name="圖片 8" descr="一張含有 標誌 的圖片&#10;&#10;自動產生的描述">
            <a:extLst>
              <a:ext uri="{FF2B5EF4-FFF2-40B4-BE49-F238E27FC236}">
                <a16:creationId xmlns:a16="http://schemas.microsoft.com/office/drawing/2014/main" id="{90B7618E-FC3B-A253-F1AE-93836B5DA634}"/>
              </a:ext>
            </a:extLst>
          </p:cNvPr>
          <p:cNvPicPr>
            <a:picLocks noChangeAspect="1"/>
          </p:cNvPicPr>
          <p:nvPr/>
        </p:nvPicPr>
        <p:blipFill>
          <a:blip r:embed="rId11"/>
          <a:stretch>
            <a:fillRect/>
          </a:stretch>
        </p:blipFill>
        <p:spPr>
          <a:xfrm>
            <a:off x="6057900" y="3570194"/>
            <a:ext cx="961466" cy="983876"/>
          </a:xfrm>
          <a:prstGeom prst="rect">
            <a:avLst/>
          </a:prstGeom>
        </p:spPr>
      </p:pic>
    </p:spTree>
    <p:extLst>
      <p:ext uri="{BB962C8B-B14F-4D97-AF65-F5344CB8AC3E}">
        <p14:creationId xmlns:p14="http://schemas.microsoft.com/office/powerpoint/2010/main" val="2465625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圖片 21" hidden="1">
            <a:extLst>
              <a:ext uri="{FF2B5EF4-FFF2-40B4-BE49-F238E27FC236}">
                <a16:creationId xmlns:a16="http://schemas.microsoft.com/office/drawing/2014/main" id="{3EB2510F-C6AF-4B11-95F4-E34181A8163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 y="3"/>
            <a:ext cx="12191999" cy="1589740"/>
          </a:xfrm>
          <a:prstGeom prst="rect">
            <a:avLst/>
          </a:prstGeom>
        </p:spPr>
      </p:pic>
      <p:sp>
        <p:nvSpPr>
          <p:cNvPr id="2" name="標題 1">
            <a:extLst>
              <a:ext uri="{FF2B5EF4-FFF2-40B4-BE49-F238E27FC236}">
                <a16:creationId xmlns:a16="http://schemas.microsoft.com/office/drawing/2014/main" id="{1267AD84-AFB1-4F56-A875-54E2552E8BC3}"/>
              </a:ext>
            </a:extLst>
          </p:cNvPr>
          <p:cNvSpPr>
            <a:spLocks noGrp="1"/>
          </p:cNvSpPr>
          <p:nvPr>
            <p:ph type="title"/>
          </p:nvPr>
        </p:nvSpPr>
        <p:spPr/>
        <p:txBody>
          <a:bodyPr>
            <a:noAutofit/>
          </a:bodyPr>
          <a:lstStyle/>
          <a:p>
            <a:pPr algn="ctr">
              <a:lnSpc>
                <a:spcPts val="5067"/>
              </a:lnSpc>
            </a:pPr>
            <a:r>
              <a:rPr lang="zh-TW" altLang="en-US" sz="4000">
                <a:solidFill>
                  <a:schemeClr val="bg1"/>
                </a:solidFill>
                <a:latin typeface="Microsoft JhengHei"/>
                <a:ea typeface="Microsoft JhengHei"/>
                <a:cs typeface="+mn-ea"/>
              </a:rPr>
              <a:t>File Station : QTS 專屬的多功能檔案瀏覽器</a:t>
            </a:r>
          </a:p>
        </p:txBody>
      </p:sp>
      <p:sp>
        <p:nvSpPr>
          <p:cNvPr id="6" name="矩形 5" hidden="1">
            <a:extLst>
              <a:ext uri="{FF2B5EF4-FFF2-40B4-BE49-F238E27FC236}">
                <a16:creationId xmlns:a16="http://schemas.microsoft.com/office/drawing/2014/main" id="{081AE828-1406-43AE-9C51-426991CBB2AD}"/>
              </a:ext>
            </a:extLst>
          </p:cNvPr>
          <p:cNvSpPr/>
          <p:nvPr/>
        </p:nvSpPr>
        <p:spPr>
          <a:xfrm>
            <a:off x="7097825" y="1570845"/>
            <a:ext cx="3202139" cy="4148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zh-TW" altLang="en-US" sz="2000">
                <a:solidFill>
                  <a:prstClr val="black">
                    <a:lumMod val="75000"/>
                    <a:lumOff val="25000"/>
                  </a:prstClr>
                </a:solidFill>
                <a:cs typeface="+mn-ea"/>
                <a:sym typeface="+mn-lt"/>
              </a:rPr>
              <a:t>網頁瀏覽</a:t>
            </a:r>
          </a:p>
        </p:txBody>
      </p:sp>
      <p:sp>
        <p:nvSpPr>
          <p:cNvPr id="30" name="矩形 29" hidden="1">
            <a:extLst>
              <a:ext uri="{FF2B5EF4-FFF2-40B4-BE49-F238E27FC236}">
                <a16:creationId xmlns:a16="http://schemas.microsoft.com/office/drawing/2014/main" id="{7D546892-55E0-4C44-B362-AD5A8C36F83A}"/>
              </a:ext>
            </a:extLst>
          </p:cNvPr>
          <p:cNvSpPr/>
          <p:nvPr/>
        </p:nvSpPr>
        <p:spPr>
          <a:xfrm>
            <a:off x="1860456" y="1570845"/>
            <a:ext cx="3202139" cy="4148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zh-TW" altLang="en-US" sz="2000">
                <a:solidFill>
                  <a:prstClr val="black">
                    <a:lumMod val="75000"/>
                    <a:lumOff val="25000"/>
                  </a:prstClr>
                </a:solidFill>
                <a:cs typeface="+mn-ea"/>
                <a:sym typeface="+mn-lt"/>
              </a:rPr>
              <a:t>手機瀏覽</a:t>
            </a:r>
          </a:p>
        </p:txBody>
      </p:sp>
      <p:grpSp>
        <p:nvGrpSpPr>
          <p:cNvPr id="7" name="群組 6">
            <a:extLst>
              <a:ext uri="{FF2B5EF4-FFF2-40B4-BE49-F238E27FC236}">
                <a16:creationId xmlns:a16="http://schemas.microsoft.com/office/drawing/2014/main" id="{06B71EC1-0B27-A006-318D-2A34AF838E4A}"/>
              </a:ext>
            </a:extLst>
          </p:cNvPr>
          <p:cNvGrpSpPr/>
          <p:nvPr/>
        </p:nvGrpSpPr>
        <p:grpSpPr>
          <a:xfrm>
            <a:off x="809096" y="2128782"/>
            <a:ext cx="10353077" cy="4524342"/>
            <a:chOff x="416271" y="1776073"/>
            <a:chExt cx="11134122" cy="5000177"/>
          </a:xfrm>
        </p:grpSpPr>
        <p:sp>
          <p:nvSpPr>
            <p:cNvPr id="28" name="矩形 27">
              <a:extLst>
                <a:ext uri="{FF2B5EF4-FFF2-40B4-BE49-F238E27FC236}">
                  <a16:creationId xmlns:a16="http://schemas.microsoft.com/office/drawing/2014/main" id="{EFB4001E-73DC-41D2-AFDF-340F06FCD3D6}"/>
                </a:ext>
              </a:extLst>
            </p:cNvPr>
            <p:cNvSpPr/>
            <p:nvPr/>
          </p:nvSpPr>
          <p:spPr>
            <a:xfrm>
              <a:off x="1752677" y="1873029"/>
              <a:ext cx="1149827" cy="4966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algn="ctr" defTabSz="1219140"/>
              <a:r>
                <a:rPr lang="en-GB" altLang="zh-TW" sz="2400" b="1" err="1">
                  <a:solidFill>
                    <a:schemeClr val="bg1"/>
                  </a:solidFill>
                  <a:latin typeface="Microsoft JhengHei"/>
                  <a:ea typeface="微軟正黑體"/>
                  <a:cs typeface="+mn-ea"/>
                  <a:sym typeface="+mn-lt"/>
                </a:rPr>
                <a:t>Qfile</a:t>
              </a:r>
              <a:endParaRPr lang="en-GB" altLang="zh-TW" sz="2400" b="1">
                <a:solidFill>
                  <a:schemeClr val="bg1"/>
                </a:solidFill>
                <a:latin typeface="Microsoft JhengHei"/>
                <a:ea typeface="微軟正黑體"/>
                <a:cs typeface="+mn-ea"/>
              </a:endParaRPr>
            </a:p>
          </p:txBody>
        </p:sp>
        <p:grpSp>
          <p:nvGrpSpPr>
            <p:cNvPr id="10" name="群組 9">
              <a:extLst>
                <a:ext uri="{FF2B5EF4-FFF2-40B4-BE49-F238E27FC236}">
                  <a16:creationId xmlns:a16="http://schemas.microsoft.com/office/drawing/2014/main" id="{F5DC24D3-00DC-461E-B38C-809F76F7466E}"/>
                </a:ext>
              </a:extLst>
            </p:cNvPr>
            <p:cNvGrpSpPr/>
            <p:nvPr/>
          </p:nvGrpSpPr>
          <p:grpSpPr>
            <a:xfrm>
              <a:off x="416271" y="2279014"/>
              <a:ext cx="3822651" cy="4497236"/>
              <a:chOff x="3404225" y="1239925"/>
              <a:chExt cx="2264102" cy="2663649"/>
            </a:xfrm>
            <a:effectLst>
              <a:outerShdw blurRad="50800" dist="38100" dir="2700000" algn="tl" rotWithShape="0">
                <a:prstClr val="black">
                  <a:alpha val="40000"/>
                </a:prstClr>
              </a:outerShdw>
            </a:effectLst>
          </p:grpSpPr>
          <p:pic>
            <p:nvPicPr>
              <p:cNvPr id="23" name="Shape 486">
                <a:extLst>
                  <a:ext uri="{FF2B5EF4-FFF2-40B4-BE49-F238E27FC236}">
                    <a16:creationId xmlns:a16="http://schemas.microsoft.com/office/drawing/2014/main" id="{93D37101-B0CC-4A09-B5BD-F70CED82A6DF}"/>
                  </a:ext>
                </a:extLst>
              </p:cNvPr>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3404225" y="1239925"/>
                <a:ext cx="2264102" cy="2663649"/>
              </a:xfrm>
              <a:prstGeom prst="rect">
                <a:avLst/>
              </a:prstGeom>
              <a:noFill/>
              <a:ln>
                <a:noFill/>
              </a:ln>
            </p:spPr>
          </p:pic>
          <p:pic>
            <p:nvPicPr>
              <p:cNvPr id="24" name="Shape 488">
                <a:extLst>
                  <a:ext uri="{FF2B5EF4-FFF2-40B4-BE49-F238E27FC236}">
                    <a16:creationId xmlns:a16="http://schemas.microsoft.com/office/drawing/2014/main" id="{C47FC85E-E317-43E4-AD0F-34F7413FB515}"/>
                  </a:ext>
                </a:extLst>
              </p:cNvPr>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4001523" y="1620750"/>
                <a:ext cx="1069500" cy="1902287"/>
              </a:xfrm>
              <a:prstGeom prst="rect">
                <a:avLst/>
              </a:prstGeom>
              <a:noFill/>
              <a:ln>
                <a:noFill/>
              </a:ln>
            </p:spPr>
          </p:pic>
        </p:grpSp>
        <p:sp>
          <p:nvSpPr>
            <p:cNvPr id="29" name="矩形 28">
              <a:extLst>
                <a:ext uri="{FF2B5EF4-FFF2-40B4-BE49-F238E27FC236}">
                  <a16:creationId xmlns:a16="http://schemas.microsoft.com/office/drawing/2014/main" id="{6701917E-3891-49F1-AC05-552BB2FBB2A8}"/>
                </a:ext>
              </a:extLst>
            </p:cNvPr>
            <p:cNvSpPr/>
            <p:nvPr/>
          </p:nvSpPr>
          <p:spPr>
            <a:xfrm>
              <a:off x="6474167" y="1825351"/>
              <a:ext cx="3039373" cy="65808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algn="ctr" defTabSz="1219140"/>
              <a:r>
                <a:rPr lang="en-GB" altLang="zh-TW" sz="2400" b="1">
                  <a:solidFill>
                    <a:schemeClr val="bg1"/>
                  </a:solidFill>
                  <a:latin typeface="Microsoft JhengHei"/>
                  <a:ea typeface="微軟正黑體"/>
                  <a:cs typeface="+mn-ea"/>
                  <a:sym typeface="+mn-lt"/>
                </a:rPr>
                <a:t>File Station</a:t>
              </a:r>
              <a:endParaRPr lang="en-GB" altLang="zh-TW" sz="2400" b="1">
                <a:solidFill>
                  <a:schemeClr val="bg1"/>
                </a:solidFill>
                <a:latin typeface="Microsoft JhengHei"/>
                <a:ea typeface="微軟正黑體"/>
                <a:cs typeface="+mn-ea"/>
              </a:endParaRPr>
            </a:p>
          </p:txBody>
        </p:sp>
        <p:pic>
          <p:nvPicPr>
            <p:cNvPr id="9" name="圖片 8">
              <a:extLst>
                <a:ext uri="{FF2B5EF4-FFF2-40B4-BE49-F238E27FC236}">
                  <a16:creationId xmlns:a16="http://schemas.microsoft.com/office/drawing/2014/main" id="{37A61AD8-1A7C-4075-80DB-46AE4678585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556753" y="2355147"/>
              <a:ext cx="4993640" cy="4309633"/>
            </a:xfrm>
            <a:prstGeom prst="rect">
              <a:avLst/>
            </a:prstGeom>
            <a:noFill/>
            <a:ln>
              <a:noFill/>
              <a:prstDash val="solid"/>
            </a:ln>
            <a:effectLst>
              <a:outerShdw blurRad="228600" dist="152400" dir="8100000" algn="tr" rotWithShape="0">
                <a:prstClr val="black">
                  <a:alpha val="28000"/>
                </a:prstClr>
              </a:outerShdw>
            </a:effectLst>
          </p:spPr>
        </p:pic>
        <p:pic>
          <p:nvPicPr>
            <p:cNvPr id="11" name="Shape 489">
              <a:extLst>
                <a:ext uri="{FF2B5EF4-FFF2-40B4-BE49-F238E27FC236}">
                  <a16:creationId xmlns:a16="http://schemas.microsoft.com/office/drawing/2014/main" id="{F624F3A2-4201-4621-BA1B-78B11825FAF5}"/>
                </a:ext>
              </a:extLst>
            </p:cNvPr>
            <p:cNvPicPr preferRelativeResize="0"/>
            <p:nvPr/>
          </p:nvPicPr>
          <p:blipFill rotWithShape="1">
            <a:blip r:embed="rId7" cstate="screen">
              <a:extLst>
                <a:ext uri="{28A0092B-C50C-407E-A947-70E740481C1C}">
                  <a14:useLocalDpi xmlns:a14="http://schemas.microsoft.com/office/drawing/2010/main"/>
                </a:ext>
              </a:extLst>
            </a:blip>
            <a:srcRect/>
            <a:stretch/>
          </p:blipFill>
          <p:spPr>
            <a:xfrm>
              <a:off x="979010" y="4050638"/>
              <a:ext cx="2732689" cy="2173332"/>
            </a:xfrm>
            <a:prstGeom prst="rect">
              <a:avLst/>
            </a:prstGeom>
            <a:noFill/>
            <a:ln>
              <a:noFill/>
              <a:prstDash val="solid"/>
            </a:ln>
            <a:effectLst>
              <a:outerShdw blurRad="228600" dist="152400" dir="8100000" algn="tr" rotWithShape="0">
                <a:prstClr val="black">
                  <a:alpha val="28000"/>
                </a:prstClr>
              </a:outerShdw>
            </a:effectLst>
          </p:spPr>
        </p:pic>
        <p:sp>
          <p:nvSpPr>
            <p:cNvPr id="12" name="文字方塊 32">
              <a:extLst>
                <a:ext uri="{FF2B5EF4-FFF2-40B4-BE49-F238E27FC236}">
                  <a16:creationId xmlns:a16="http://schemas.microsoft.com/office/drawing/2014/main" id="{EE6E4158-CECC-4694-98DB-0DACB055D8EB}"/>
                </a:ext>
              </a:extLst>
            </p:cNvPr>
            <p:cNvSpPr txBox="1"/>
            <p:nvPr/>
          </p:nvSpPr>
          <p:spPr>
            <a:xfrm>
              <a:off x="4272032" y="4357392"/>
              <a:ext cx="1232936" cy="37416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140"/>
              <a:r>
                <a:rPr lang="zh-TW" altLang="en-US" sz="1600">
                  <a:solidFill>
                    <a:schemeClr val="bg1"/>
                  </a:solidFill>
                  <a:latin typeface="Microsoft JhengHei"/>
                  <a:ea typeface="Microsoft JhengHei"/>
                  <a:cs typeface="+mn-ea"/>
                  <a:sym typeface="+mn-lt"/>
                </a:rPr>
                <a:t>本地</a:t>
              </a:r>
              <a:r>
                <a:rPr lang="en-US" altLang="zh-TW" sz="1600">
                  <a:solidFill>
                    <a:schemeClr val="bg1"/>
                  </a:solidFill>
                  <a:latin typeface="Microsoft JhengHei"/>
                  <a:ea typeface="微軟正黑體"/>
                  <a:cs typeface="+mn-ea"/>
                  <a:sym typeface="+mn-lt"/>
                </a:rPr>
                <a:t>NAS</a:t>
              </a:r>
              <a:endParaRPr lang="zh-TW" altLang="en-US" sz="1600">
                <a:solidFill>
                  <a:schemeClr val="bg1"/>
                </a:solidFill>
                <a:latin typeface="Microsoft JhengHei"/>
                <a:ea typeface="微軟正黑體"/>
                <a:cs typeface="+mn-ea"/>
              </a:endParaRPr>
            </a:p>
          </p:txBody>
        </p:sp>
        <p:sp>
          <p:nvSpPr>
            <p:cNvPr id="13" name="文字方塊 33">
              <a:extLst>
                <a:ext uri="{FF2B5EF4-FFF2-40B4-BE49-F238E27FC236}">
                  <a16:creationId xmlns:a16="http://schemas.microsoft.com/office/drawing/2014/main" id="{3A41BB56-B739-4152-8BF9-46650DACAA75}"/>
                </a:ext>
              </a:extLst>
            </p:cNvPr>
            <p:cNvSpPr txBox="1"/>
            <p:nvPr/>
          </p:nvSpPr>
          <p:spPr>
            <a:xfrm>
              <a:off x="4269679" y="5495952"/>
              <a:ext cx="1232936" cy="37416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140"/>
              <a:r>
                <a:rPr lang="zh-TW" altLang="en-US" sz="1600">
                  <a:solidFill>
                    <a:schemeClr val="bg1"/>
                  </a:solidFill>
                  <a:latin typeface="Microsoft JhengHei"/>
                  <a:ea typeface="Microsoft JhengHei"/>
                  <a:cs typeface="+mn-ea"/>
                  <a:sym typeface="+mn-lt"/>
                </a:rPr>
                <a:t>遠端</a:t>
              </a:r>
              <a:r>
                <a:rPr lang="en-US" altLang="zh-TW" sz="1600">
                  <a:solidFill>
                    <a:schemeClr val="bg1"/>
                  </a:solidFill>
                  <a:latin typeface="Microsoft JhengHei"/>
                  <a:ea typeface="微軟正黑體"/>
                  <a:cs typeface="+mn-ea"/>
                  <a:sym typeface="+mn-lt"/>
                </a:rPr>
                <a:t>NAS</a:t>
              </a:r>
              <a:endParaRPr lang="zh-TW" altLang="en-US" sz="1600">
                <a:solidFill>
                  <a:schemeClr val="bg1"/>
                </a:solidFill>
                <a:latin typeface="Microsoft JhengHei"/>
                <a:ea typeface="微軟正黑體"/>
                <a:cs typeface="+mn-ea"/>
              </a:endParaRPr>
            </a:p>
          </p:txBody>
        </p:sp>
        <p:sp>
          <p:nvSpPr>
            <p:cNvPr id="14" name="文字方塊 35">
              <a:extLst>
                <a:ext uri="{FF2B5EF4-FFF2-40B4-BE49-F238E27FC236}">
                  <a16:creationId xmlns:a16="http://schemas.microsoft.com/office/drawing/2014/main" id="{85F8CC74-5F36-4F52-8547-F6158ABE8E21}"/>
                </a:ext>
              </a:extLst>
            </p:cNvPr>
            <p:cNvSpPr txBox="1"/>
            <p:nvPr/>
          </p:nvSpPr>
          <p:spPr>
            <a:xfrm>
              <a:off x="4178554" y="5995330"/>
              <a:ext cx="1419892" cy="37416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140"/>
              <a:r>
                <a:rPr lang="zh-TW" altLang="en-US" sz="1600">
                  <a:solidFill>
                    <a:schemeClr val="bg1"/>
                  </a:solidFill>
                  <a:latin typeface="Microsoft JhengHei"/>
                  <a:ea typeface="Microsoft JhengHei"/>
                  <a:cs typeface="+mn-ea"/>
                  <a:sym typeface="+mn-lt"/>
                </a:rPr>
                <a:t>雲端空間</a:t>
              </a:r>
              <a:endParaRPr lang="zh-TW" altLang="en-US" sz="1600">
                <a:solidFill>
                  <a:schemeClr val="bg1"/>
                </a:solidFill>
                <a:latin typeface="Microsoft JhengHei"/>
                <a:ea typeface="Microsoft JhengHei"/>
                <a:cs typeface="+mn-ea"/>
              </a:endParaRPr>
            </a:p>
          </p:txBody>
        </p:sp>
        <p:sp>
          <p:nvSpPr>
            <p:cNvPr id="3" name="箭號: 向右 2">
              <a:extLst>
                <a:ext uri="{FF2B5EF4-FFF2-40B4-BE49-F238E27FC236}">
                  <a16:creationId xmlns:a16="http://schemas.microsoft.com/office/drawing/2014/main" id="{99380733-5DCC-41AB-BEEC-B412C044063E}"/>
                </a:ext>
              </a:extLst>
            </p:cNvPr>
            <p:cNvSpPr/>
            <p:nvPr/>
          </p:nvSpPr>
          <p:spPr>
            <a:xfrm flipH="1">
              <a:off x="3218001" y="438003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26" name="箭號: 向右 25">
              <a:extLst>
                <a:ext uri="{FF2B5EF4-FFF2-40B4-BE49-F238E27FC236}">
                  <a16:creationId xmlns:a16="http://schemas.microsoft.com/office/drawing/2014/main" id="{3BF5DF18-19C6-42DD-8116-56192C3D2927}"/>
                </a:ext>
              </a:extLst>
            </p:cNvPr>
            <p:cNvSpPr/>
            <p:nvPr/>
          </p:nvSpPr>
          <p:spPr>
            <a:xfrm flipH="1">
              <a:off x="3218001" y="5509303"/>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27" name="箭號: 向右 26">
              <a:extLst>
                <a:ext uri="{FF2B5EF4-FFF2-40B4-BE49-F238E27FC236}">
                  <a16:creationId xmlns:a16="http://schemas.microsoft.com/office/drawing/2014/main" id="{82C4D85E-233B-424A-B90D-CABE76966395}"/>
                </a:ext>
              </a:extLst>
            </p:cNvPr>
            <p:cNvSpPr/>
            <p:nvPr/>
          </p:nvSpPr>
          <p:spPr>
            <a:xfrm flipH="1">
              <a:off x="3250157" y="5960117"/>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31" name="箭號: 向右 30">
              <a:extLst>
                <a:ext uri="{FF2B5EF4-FFF2-40B4-BE49-F238E27FC236}">
                  <a16:creationId xmlns:a16="http://schemas.microsoft.com/office/drawing/2014/main" id="{A1AB5D39-58F9-44C8-846F-842C8A2F025A}"/>
                </a:ext>
              </a:extLst>
            </p:cNvPr>
            <p:cNvSpPr/>
            <p:nvPr/>
          </p:nvSpPr>
          <p:spPr>
            <a:xfrm>
              <a:off x="5511012" y="438003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32" name="箭號: 向右 31">
              <a:extLst>
                <a:ext uri="{FF2B5EF4-FFF2-40B4-BE49-F238E27FC236}">
                  <a16:creationId xmlns:a16="http://schemas.microsoft.com/office/drawing/2014/main" id="{669C5E86-D5BE-4D23-B84B-DF299D38D31A}"/>
                </a:ext>
              </a:extLst>
            </p:cNvPr>
            <p:cNvSpPr/>
            <p:nvPr/>
          </p:nvSpPr>
          <p:spPr>
            <a:xfrm>
              <a:off x="5537603" y="5496589"/>
              <a:ext cx="1145864" cy="383195"/>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sp>
          <p:nvSpPr>
            <p:cNvPr id="33" name="箭號: 向右 32">
              <a:extLst>
                <a:ext uri="{FF2B5EF4-FFF2-40B4-BE49-F238E27FC236}">
                  <a16:creationId xmlns:a16="http://schemas.microsoft.com/office/drawing/2014/main" id="{FA34D855-C6E8-4603-941B-CDC45C821471}"/>
                </a:ext>
              </a:extLst>
            </p:cNvPr>
            <p:cNvSpPr/>
            <p:nvPr/>
          </p:nvSpPr>
          <p:spPr>
            <a:xfrm>
              <a:off x="5500769" y="5992707"/>
              <a:ext cx="1145865" cy="383196"/>
            </a:xfrm>
            <a:prstGeom prst="rightArrow">
              <a:avLst>
                <a:gd name="adj1" fmla="val 50000"/>
                <a:gd name="adj2" fmla="val 87117"/>
              </a:avLst>
            </a:prstGeom>
            <a:gradFill flip="none" rotWithShape="1">
              <a:gsLst>
                <a:gs pos="42000">
                  <a:srgbClr val="FF3C04">
                    <a:alpha val="50000"/>
                  </a:srgbClr>
                </a:gs>
                <a:gs pos="1000">
                  <a:srgbClr val="FF3C04">
                    <a:alpha val="0"/>
                  </a:srgbClr>
                </a:gs>
                <a:gs pos="90000">
                  <a:srgbClr val="FF3C0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accent6"/>
                </a:solidFill>
                <a:latin typeface="Microsoft JhengHei"/>
                <a:ea typeface="Microsoft JhengHei"/>
                <a:cs typeface="+mn-ea"/>
              </a:endParaRPr>
            </a:p>
          </p:txBody>
        </p:sp>
        <p:pic>
          <p:nvPicPr>
            <p:cNvPr id="4" name="圖形 3">
              <a:extLst>
                <a:ext uri="{FF2B5EF4-FFF2-40B4-BE49-F238E27FC236}">
                  <a16:creationId xmlns:a16="http://schemas.microsoft.com/office/drawing/2014/main" id="{3B051982-FBC7-42F5-B4A7-A33E6132294F}"/>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1023213" y="1776073"/>
              <a:ext cx="810851" cy="810851"/>
            </a:xfrm>
            <a:prstGeom prst="rect">
              <a:avLst/>
            </a:prstGeom>
            <a:effectLst>
              <a:outerShdw blurRad="228600" dist="152400" dir="8100000" algn="tr" rotWithShape="0">
                <a:prstClr val="black">
                  <a:alpha val="28000"/>
                </a:prstClr>
              </a:outerShdw>
            </a:effectLst>
          </p:spPr>
        </p:pic>
        <p:pic>
          <p:nvPicPr>
            <p:cNvPr id="34" name="圖形 33">
              <a:extLst>
                <a:ext uri="{FF2B5EF4-FFF2-40B4-BE49-F238E27FC236}">
                  <a16:creationId xmlns:a16="http://schemas.microsoft.com/office/drawing/2014/main" id="{80CA1A0B-9F7E-4030-973F-76F8C154382B}"/>
                </a:ext>
              </a:extLst>
            </p:cNvPr>
            <p:cNvPicPr>
              <a:picLocks noChangeAspect="1"/>
            </p:cNvPicPr>
            <p:nvPr/>
          </p:nvPicPr>
          <p:blipFill>
            <a:blip r:embed="rId8" cstate="print">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6022541" y="1776073"/>
              <a:ext cx="810851" cy="810851"/>
            </a:xfrm>
            <a:prstGeom prst="rect">
              <a:avLst/>
            </a:prstGeom>
            <a:effectLst>
              <a:outerShdw blurRad="228600" dist="152400" dir="8100000" algn="tr" rotWithShape="0">
                <a:prstClr val="black">
                  <a:alpha val="28000"/>
                </a:prstClr>
              </a:outerShdw>
            </a:effectLst>
          </p:spPr>
        </p:pic>
      </p:grpSp>
      <p:sp>
        <p:nvSpPr>
          <p:cNvPr id="5" name="文字方塊 4">
            <a:extLst>
              <a:ext uri="{FF2B5EF4-FFF2-40B4-BE49-F238E27FC236}">
                <a16:creationId xmlns:a16="http://schemas.microsoft.com/office/drawing/2014/main" id="{F8DCD116-C6B0-7DE0-6ECC-AD6347585CC4}"/>
              </a:ext>
            </a:extLst>
          </p:cNvPr>
          <p:cNvSpPr txBox="1"/>
          <p:nvPr/>
        </p:nvSpPr>
        <p:spPr>
          <a:xfrm>
            <a:off x="1332361" y="1413240"/>
            <a:ext cx="907710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1400">
                <a:solidFill>
                  <a:schemeClr val="bg1"/>
                </a:solidFill>
                <a:latin typeface="Microsoft JhengHei"/>
                <a:ea typeface="Microsoft JhengHei"/>
                <a:cs typeface="Roboto"/>
              </a:rPr>
              <a:t>只要透過網頁瀏覽器，就能用</a:t>
            </a:r>
            <a:r>
              <a:rPr lang="en-US" altLang="zh-TW" sz="1400">
                <a:solidFill>
                  <a:schemeClr val="bg1"/>
                </a:solidFill>
                <a:latin typeface="Microsoft JhengHei"/>
                <a:ea typeface="Roboto"/>
                <a:cs typeface="Roboto"/>
              </a:rPr>
              <a:t> File Station </a:t>
            </a:r>
            <a:r>
              <a:rPr lang="zh-TW" altLang="en-US" sz="1400">
                <a:solidFill>
                  <a:schemeClr val="bg1"/>
                </a:solidFill>
                <a:latin typeface="Microsoft JhengHei"/>
                <a:ea typeface="Microsoft JhengHei"/>
                <a:cs typeface="Roboto"/>
              </a:rPr>
              <a:t>方便直覺地存取</a:t>
            </a:r>
            <a:r>
              <a:rPr lang="en-US" altLang="zh-TW" sz="1400">
                <a:solidFill>
                  <a:schemeClr val="bg1"/>
                </a:solidFill>
                <a:latin typeface="Microsoft JhengHei"/>
                <a:ea typeface="Roboto"/>
                <a:cs typeface="Roboto"/>
              </a:rPr>
              <a:t> NAS </a:t>
            </a:r>
            <a:r>
              <a:rPr lang="zh-TW" altLang="en-US" sz="1400">
                <a:solidFill>
                  <a:schemeClr val="bg1"/>
                </a:solidFill>
                <a:latin typeface="Microsoft JhengHei"/>
                <a:ea typeface="Microsoft JhengHei"/>
                <a:cs typeface="Roboto"/>
              </a:rPr>
              <a:t>上共用資料夾的檔案，具備強大而完善的功能，不僅提供</a:t>
            </a:r>
            <a:r>
              <a:rPr lang="en-US" altLang="zh-TW" sz="1400">
                <a:solidFill>
                  <a:schemeClr val="bg1"/>
                </a:solidFill>
                <a:latin typeface="Microsoft JhengHei"/>
                <a:ea typeface="Roboto"/>
                <a:cs typeface="Roboto"/>
              </a:rPr>
              <a:t> NAS </a:t>
            </a:r>
            <a:r>
              <a:rPr lang="zh-TW" altLang="en-US" sz="1400">
                <a:solidFill>
                  <a:schemeClr val="bg1"/>
                </a:solidFill>
                <a:latin typeface="Microsoft JhengHei"/>
                <a:ea typeface="Microsoft JhengHei"/>
                <a:cs typeface="Roboto"/>
              </a:rPr>
              <a:t>檔案管理，連雲端服務上的檔案也可輕鬆一網打盡。</a:t>
            </a:r>
            <a:endParaRPr lang="en-US" altLang="zh-TW" sz="1400">
              <a:solidFill>
                <a:schemeClr val="bg1"/>
              </a:solidFill>
              <a:latin typeface="Microsoft JhengHei"/>
              <a:ea typeface="Microsoft JhengHei"/>
            </a:endParaRPr>
          </a:p>
        </p:txBody>
      </p:sp>
    </p:spTree>
    <p:extLst>
      <p:ext uri="{BB962C8B-B14F-4D97-AF65-F5344CB8AC3E}">
        <p14:creationId xmlns:p14="http://schemas.microsoft.com/office/powerpoint/2010/main" val="4098347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圓角 3">
            <a:extLst>
              <a:ext uri="{FF2B5EF4-FFF2-40B4-BE49-F238E27FC236}">
                <a16:creationId xmlns:a16="http://schemas.microsoft.com/office/drawing/2014/main" id="{0A34D1C3-F678-1FBF-969E-6B71F6C5D372}"/>
              </a:ext>
            </a:extLst>
          </p:cNvPr>
          <p:cNvSpPr/>
          <p:nvPr/>
        </p:nvSpPr>
        <p:spPr>
          <a:xfrm rot="10800000">
            <a:off x="360507" y="1824724"/>
            <a:ext cx="11442784" cy="5130056"/>
          </a:xfrm>
          <a:prstGeom prst="roundRect">
            <a:avLst>
              <a:gd name="adj" fmla="val 1491"/>
            </a:avLst>
          </a:prstGeom>
          <a:solidFill>
            <a:schemeClr val="bg1"/>
          </a:soli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851">
              <a:latin typeface="Microsoft JhengHei"/>
              <a:ea typeface="Microsoft JhengHei"/>
              <a:cs typeface="+mn-ea"/>
            </a:endParaRPr>
          </a:p>
        </p:txBody>
      </p:sp>
      <p:pic>
        <p:nvPicPr>
          <p:cNvPr id="30" name="圖形 29">
            <a:extLst>
              <a:ext uri="{FF2B5EF4-FFF2-40B4-BE49-F238E27FC236}">
                <a16:creationId xmlns:a16="http://schemas.microsoft.com/office/drawing/2014/main" id="{76DBE4FD-A3F8-491B-A70F-3696537285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60047" y="1608301"/>
            <a:ext cx="7200004" cy="2889583"/>
          </a:xfrm>
          <a:prstGeom prst="rect">
            <a:avLst/>
          </a:prstGeom>
        </p:spPr>
      </p:pic>
      <p:grpSp>
        <p:nvGrpSpPr>
          <p:cNvPr id="27" name="群組 26">
            <a:extLst>
              <a:ext uri="{FF2B5EF4-FFF2-40B4-BE49-F238E27FC236}">
                <a16:creationId xmlns:a16="http://schemas.microsoft.com/office/drawing/2014/main" id="{A4AB8264-0ECE-4E33-B1F0-20877FF3A05F}"/>
              </a:ext>
            </a:extLst>
          </p:cNvPr>
          <p:cNvGrpSpPr/>
          <p:nvPr/>
        </p:nvGrpSpPr>
        <p:grpSpPr>
          <a:xfrm>
            <a:off x="6166816" y="4701929"/>
            <a:ext cx="5476875" cy="2088839"/>
            <a:chOff x="619126" y="4769160"/>
            <a:chExt cx="5476875" cy="2088839"/>
          </a:xfrm>
          <a:effectLst>
            <a:outerShdw blurRad="431800" dist="368300" dir="5760000" sx="106000" sy="106000" algn="ctr" rotWithShape="0">
              <a:srgbClr val="000000">
                <a:alpha val="23000"/>
              </a:srgbClr>
            </a:outerShdw>
          </a:effectLst>
        </p:grpSpPr>
        <p:sp>
          <p:nvSpPr>
            <p:cNvPr id="28" name="矩形 27">
              <a:extLst>
                <a:ext uri="{FF2B5EF4-FFF2-40B4-BE49-F238E27FC236}">
                  <a16:creationId xmlns:a16="http://schemas.microsoft.com/office/drawing/2014/main" id="{6A87FF70-270D-4D58-97B2-DC54ADFF8DD2}"/>
                </a:ext>
              </a:extLst>
            </p:cNvPr>
            <p:cNvSpPr/>
            <p:nvPr/>
          </p:nvSpPr>
          <p:spPr>
            <a:xfrm>
              <a:off x="3344625" y="4769160"/>
              <a:ext cx="2751376" cy="2088839"/>
            </a:xfrm>
            <a:prstGeom prst="rect">
              <a:avLst/>
            </a:prstGeom>
            <a:solidFill>
              <a:srgbClr val="4F83B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latin typeface="Microsoft JhengHei"/>
                <a:ea typeface="Microsoft JhengHei"/>
                <a:cs typeface="+mn-ea"/>
              </a:endParaRPr>
            </a:p>
          </p:txBody>
        </p:sp>
        <p:sp>
          <p:nvSpPr>
            <p:cNvPr id="29" name="矩形 28">
              <a:extLst>
                <a:ext uri="{FF2B5EF4-FFF2-40B4-BE49-F238E27FC236}">
                  <a16:creationId xmlns:a16="http://schemas.microsoft.com/office/drawing/2014/main" id="{0CA7A0A2-422D-4F77-981B-1614DD014C9B}"/>
                </a:ext>
              </a:extLst>
            </p:cNvPr>
            <p:cNvSpPr/>
            <p:nvPr/>
          </p:nvSpPr>
          <p:spPr>
            <a:xfrm>
              <a:off x="619126" y="4769160"/>
              <a:ext cx="5476875" cy="2088839"/>
            </a:xfrm>
            <a:prstGeom prst="rect">
              <a:avLst/>
            </a:prstGeom>
            <a:noFill/>
            <a:ln w="38100">
              <a:solidFill>
                <a:srgbClr val="4F83B2"/>
              </a:solid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latin typeface="Microsoft JhengHei"/>
                <a:ea typeface="Microsoft JhengHei"/>
                <a:cs typeface="+mn-ea"/>
              </a:endParaRPr>
            </a:p>
          </p:txBody>
        </p:sp>
      </p:grpSp>
      <p:grpSp>
        <p:nvGrpSpPr>
          <p:cNvPr id="26" name="群組 25">
            <a:extLst>
              <a:ext uri="{FF2B5EF4-FFF2-40B4-BE49-F238E27FC236}">
                <a16:creationId xmlns:a16="http://schemas.microsoft.com/office/drawing/2014/main" id="{95FE53FB-12F2-4319-9CA7-E15AD1994A2A}"/>
              </a:ext>
            </a:extLst>
          </p:cNvPr>
          <p:cNvGrpSpPr/>
          <p:nvPr/>
        </p:nvGrpSpPr>
        <p:grpSpPr>
          <a:xfrm>
            <a:off x="520049" y="4695286"/>
            <a:ext cx="5476875" cy="2088839"/>
            <a:chOff x="619126" y="4769160"/>
            <a:chExt cx="5476875" cy="2088839"/>
          </a:xfrm>
          <a:effectLst>
            <a:outerShdw blurRad="431800" dist="368300" dir="5760000" sx="106000" sy="106000" algn="ctr" rotWithShape="0">
              <a:srgbClr val="000000">
                <a:alpha val="23000"/>
              </a:srgbClr>
            </a:outerShdw>
          </a:effectLst>
        </p:grpSpPr>
        <p:sp>
          <p:nvSpPr>
            <p:cNvPr id="25" name="矩形 24">
              <a:extLst>
                <a:ext uri="{FF2B5EF4-FFF2-40B4-BE49-F238E27FC236}">
                  <a16:creationId xmlns:a16="http://schemas.microsoft.com/office/drawing/2014/main" id="{A2C3C1CE-3B67-4AD6-8D1C-02241FA28589}"/>
                </a:ext>
              </a:extLst>
            </p:cNvPr>
            <p:cNvSpPr/>
            <p:nvPr/>
          </p:nvSpPr>
          <p:spPr>
            <a:xfrm>
              <a:off x="3344625" y="4769160"/>
              <a:ext cx="2751376" cy="2088839"/>
            </a:xfrm>
            <a:prstGeom prst="rect">
              <a:avLst/>
            </a:prstGeom>
            <a:solidFill>
              <a:srgbClr val="4F83B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latin typeface="Microsoft JhengHei"/>
                <a:ea typeface="Microsoft JhengHei"/>
                <a:cs typeface="+mn-ea"/>
              </a:endParaRPr>
            </a:p>
          </p:txBody>
        </p:sp>
        <p:sp>
          <p:nvSpPr>
            <p:cNvPr id="13" name="矩形 12">
              <a:extLst>
                <a:ext uri="{FF2B5EF4-FFF2-40B4-BE49-F238E27FC236}">
                  <a16:creationId xmlns:a16="http://schemas.microsoft.com/office/drawing/2014/main" id="{4A2099C7-A7DB-4EAB-B890-0954EDDF8A8A}"/>
                </a:ext>
              </a:extLst>
            </p:cNvPr>
            <p:cNvSpPr/>
            <p:nvPr/>
          </p:nvSpPr>
          <p:spPr>
            <a:xfrm>
              <a:off x="619126" y="4769160"/>
              <a:ext cx="5476875" cy="2088839"/>
            </a:xfrm>
            <a:prstGeom prst="rect">
              <a:avLst/>
            </a:prstGeom>
            <a:noFill/>
            <a:ln w="38100">
              <a:solidFill>
                <a:srgbClr val="4F83B2"/>
              </a:solidFill>
            </a:ln>
            <a:effectLst>
              <a:outerShdw blurRad="431800" dist="368300" dir="5760000" sx="106000" sy="106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latin typeface="Microsoft JhengHei"/>
                <a:ea typeface="Microsoft JhengHei"/>
                <a:cs typeface="+mn-ea"/>
              </a:endParaRPr>
            </a:p>
          </p:txBody>
        </p:sp>
      </p:grpSp>
      <p:sp>
        <p:nvSpPr>
          <p:cNvPr id="2" name="標題 1">
            <a:extLst>
              <a:ext uri="{FF2B5EF4-FFF2-40B4-BE49-F238E27FC236}">
                <a16:creationId xmlns:a16="http://schemas.microsoft.com/office/drawing/2014/main" id="{A0B5353C-C924-47E2-A5FA-E5E9B5C178AD}"/>
              </a:ext>
            </a:extLst>
          </p:cNvPr>
          <p:cNvSpPr>
            <a:spLocks noGrp="1"/>
          </p:cNvSpPr>
          <p:nvPr>
            <p:ph type="title"/>
          </p:nvPr>
        </p:nvSpPr>
        <p:spPr>
          <a:prstGeom prst="rect">
            <a:avLst/>
          </a:prstGeom>
        </p:spPr>
        <p:txBody>
          <a:bodyPr spcFirstLastPara="1" vert="horz" wrap="square" lIns="91440" tIns="45720" rIns="91440" bIns="45720" rtlCol="0" anchor="ctr" anchorCtr="0">
            <a:noAutofit/>
          </a:bodyPr>
          <a:lstStyle/>
          <a:p>
            <a:pPr>
              <a:lnSpc>
                <a:spcPts val="5000"/>
              </a:lnSpc>
            </a:pPr>
            <a:r>
              <a:rPr lang="ja-JP" altLang="en-US">
                <a:latin typeface="微軟正黑體" panose="020B0604030504040204" pitchFamily="34" charset="-120"/>
                <a:ea typeface="微軟正黑體" panose="020B0604030504040204" pitchFamily="34" charset="-120"/>
                <a:sym typeface="+mn-lt"/>
              </a:rPr>
              <a:t>個人及團隊協作都好用的</a:t>
            </a:r>
            <a:r>
              <a:rPr lang="en-US" altLang="ja-JP">
                <a:latin typeface="微軟正黑體" panose="020B0604030504040204" pitchFamily="34" charset="-120"/>
                <a:ea typeface="微軟正黑體" panose="020B0604030504040204" pitchFamily="34" charset="-120"/>
                <a:sym typeface="+mn-lt"/>
              </a:rPr>
              <a:t> </a:t>
            </a:r>
            <a:r>
              <a:rPr lang="en-US" altLang="ja-JP" err="1">
                <a:latin typeface="微軟正黑體" panose="020B0604030504040204" pitchFamily="34" charset="-120"/>
                <a:ea typeface="微軟正黑體" panose="020B0604030504040204" pitchFamily="34" charset="-120"/>
                <a:sym typeface="+mn-lt"/>
              </a:rPr>
              <a:t>Qsync</a:t>
            </a:r>
            <a:r>
              <a:rPr lang="en-US" altLang="ja-JP">
                <a:latin typeface="微軟正黑體" panose="020B0604030504040204" pitchFamily="34" charset="-120"/>
                <a:ea typeface="微軟正黑體" panose="020B0604030504040204" pitchFamily="34" charset="-120"/>
                <a:sym typeface="+mn-lt"/>
              </a:rPr>
              <a:t> 5.0</a:t>
            </a:r>
            <a:r>
              <a:rPr lang="ja-JP" altLang="en-US">
                <a:latin typeface="微軟正黑體" panose="020B0604030504040204" pitchFamily="34" charset="-120"/>
                <a:ea typeface="微軟正黑體" panose="020B0604030504040204" pitchFamily="34" charset="-120"/>
                <a:sym typeface="+mn-lt"/>
              </a:rPr>
              <a:t>，</a:t>
            </a:r>
            <a:r>
              <a:rPr lang="zh-TW" altLang="en-US">
                <a:latin typeface="微軟正黑體" panose="020B0604030504040204" pitchFamily="34" charset="-120"/>
                <a:ea typeface="微軟正黑體" panose="020B0604030504040204" pitchFamily="34" charset="-120"/>
              </a:rPr>
              <a:t>適用於桌機、筆電與行動裝置等</a:t>
            </a:r>
            <a:r>
              <a:rPr lang="ja-JP" altLang="en-US">
                <a:latin typeface="微軟正黑體" panose="020B0604030504040204" pitchFamily="34" charset="-120"/>
                <a:ea typeface="微軟正黑體" panose="020B0604030504040204" pitchFamily="34" charset="-120"/>
                <a:sym typeface="+mn-lt"/>
              </a:rPr>
              <a:t>跨裝置檔案同步工具</a:t>
            </a:r>
            <a:endParaRPr lang="en-US">
              <a:latin typeface="微軟正黑體" panose="020B0604030504040204" pitchFamily="34" charset="-120"/>
              <a:ea typeface="微軟正黑體" panose="020B0604030504040204" pitchFamily="34" charset="-120"/>
            </a:endParaRPr>
          </a:p>
        </p:txBody>
      </p:sp>
      <p:sp>
        <p:nvSpPr>
          <p:cNvPr id="18" name="矩形 2">
            <a:extLst>
              <a:ext uri="{FF2B5EF4-FFF2-40B4-BE49-F238E27FC236}">
                <a16:creationId xmlns:a16="http://schemas.microsoft.com/office/drawing/2014/main" id="{954B4A98-5D8D-4985-8876-9E697E0616ED}"/>
              </a:ext>
            </a:extLst>
          </p:cNvPr>
          <p:cNvSpPr/>
          <p:nvPr/>
        </p:nvSpPr>
        <p:spPr>
          <a:xfrm>
            <a:off x="3399383" y="5020770"/>
            <a:ext cx="2390939" cy="1543371"/>
          </a:xfrm>
          <a:prstGeom prst="rect">
            <a:avLst/>
          </a:prstGeom>
        </p:spPr>
        <p:txBody>
          <a:bodyPr wrap="square" lIns="91440" tIns="45720" rIns="91440" bIns="45720" anchor="t">
            <a:spAutoFit/>
          </a:bodyPr>
          <a:lstStyle/>
          <a:p>
            <a:pPr defTabSz="1219140">
              <a:lnSpc>
                <a:spcPts val="2300"/>
              </a:lnSpc>
            </a:pPr>
            <a:r>
              <a:rPr lang="zh-TW" altLang="en-US" sz="1700" b="1">
                <a:solidFill>
                  <a:schemeClr val="bg1"/>
                </a:solidFill>
                <a:latin typeface="Microsoft JhengHei"/>
                <a:ea typeface="Microsoft JhengHei"/>
                <a:cs typeface="+mn-ea"/>
                <a:sym typeface="+mn-lt"/>
              </a:rPr>
              <a:t>當有筆電與手機等不同裝置，</a:t>
            </a:r>
            <a:r>
              <a:rPr lang="en-US" sz="1700" b="1" err="1">
                <a:solidFill>
                  <a:schemeClr val="bg1"/>
                </a:solidFill>
                <a:latin typeface="Microsoft JhengHei"/>
                <a:ea typeface="Microsoft JhengHei"/>
                <a:cs typeface="+mn-ea"/>
                <a:sym typeface="+mn-lt"/>
              </a:rPr>
              <a:t>只要在單一裝置上修改檔案，變更的檔案會自動同步到其他裝置中</a:t>
            </a:r>
            <a:r>
              <a:rPr lang="en-US" altLang="zh-TW" sz="1700" b="1">
                <a:solidFill>
                  <a:schemeClr val="bg1"/>
                </a:solidFill>
                <a:latin typeface="Microsoft JhengHei"/>
                <a:ea typeface="微軟正黑體"/>
                <a:cs typeface="+mn-ea"/>
                <a:sym typeface="+mn-lt"/>
              </a:rPr>
              <a:t> 。</a:t>
            </a:r>
            <a:endParaRPr lang="en-US" altLang="zh-TW" sz="1700" b="1">
              <a:solidFill>
                <a:schemeClr val="bg1"/>
              </a:solidFill>
              <a:latin typeface="Microsoft JhengHei"/>
              <a:ea typeface="微軟正黑體"/>
              <a:cs typeface="+mn-ea"/>
            </a:endParaRPr>
          </a:p>
        </p:txBody>
      </p:sp>
      <p:sp>
        <p:nvSpPr>
          <p:cNvPr id="21" name="矩形 2">
            <a:extLst>
              <a:ext uri="{FF2B5EF4-FFF2-40B4-BE49-F238E27FC236}">
                <a16:creationId xmlns:a16="http://schemas.microsoft.com/office/drawing/2014/main" id="{AF16A0DD-E297-4B0F-89C6-463F65DC4AC9}"/>
              </a:ext>
            </a:extLst>
          </p:cNvPr>
          <p:cNvSpPr/>
          <p:nvPr/>
        </p:nvSpPr>
        <p:spPr>
          <a:xfrm>
            <a:off x="9039942" y="4993344"/>
            <a:ext cx="2456121" cy="1543371"/>
          </a:xfrm>
          <a:prstGeom prst="rect">
            <a:avLst/>
          </a:prstGeom>
        </p:spPr>
        <p:txBody>
          <a:bodyPr wrap="square" lIns="91440" tIns="45720" rIns="91440" bIns="45720" anchor="t">
            <a:spAutoFit/>
          </a:bodyPr>
          <a:lstStyle/>
          <a:p>
            <a:pPr defTabSz="1219140">
              <a:lnSpc>
                <a:spcPts val="2300"/>
              </a:lnSpc>
            </a:pPr>
            <a:r>
              <a:rPr lang="ja-JP" altLang="en-US" sz="1700" b="1">
                <a:solidFill>
                  <a:schemeClr val="bg1"/>
                </a:solidFill>
                <a:latin typeface="Microsoft JhengHei"/>
                <a:ea typeface="Microsoft JhengHei"/>
                <a:cs typeface="+mn-ea"/>
                <a:sym typeface="+mn-lt"/>
              </a:rPr>
              <a:t>團隊成員協作溝通時</a:t>
            </a:r>
            <a:r>
              <a:rPr lang="zh-TW" altLang="en-US" sz="1700" b="1">
                <a:solidFill>
                  <a:schemeClr val="bg1"/>
                </a:solidFill>
                <a:latin typeface="Microsoft JhengHei"/>
                <a:ea typeface="Microsoft JhengHei"/>
                <a:cs typeface="+mn-ea"/>
                <a:sym typeface="+mn-lt"/>
              </a:rPr>
              <a:t>，</a:t>
            </a:r>
            <a:r>
              <a:rPr lang="en-US" altLang="zh-TW" sz="1700" b="1" err="1">
                <a:solidFill>
                  <a:schemeClr val="bg1"/>
                </a:solidFill>
                <a:latin typeface="Microsoft JhengHei"/>
                <a:ea typeface="微軟正黑體"/>
                <a:cs typeface="+mn-ea"/>
                <a:sym typeface="+mn-lt"/>
              </a:rPr>
              <a:t>檔案可自動推送到所有成員的綁定裝置上</a:t>
            </a:r>
            <a:r>
              <a:rPr lang="en-US" altLang="zh-TW" sz="1700" b="1">
                <a:solidFill>
                  <a:schemeClr val="bg1"/>
                </a:solidFill>
                <a:latin typeface="Microsoft JhengHei"/>
                <a:ea typeface="微軟正黑體"/>
                <a:cs typeface="+mn-ea"/>
                <a:sym typeface="+mn-lt"/>
              </a:rPr>
              <a:t>，</a:t>
            </a:r>
            <a:r>
              <a:rPr lang="zh-TW" altLang="en-US" sz="1700" b="1">
                <a:solidFill>
                  <a:schemeClr val="bg1"/>
                </a:solidFill>
                <a:latin typeface="Microsoft JhengHei"/>
                <a:ea typeface="Microsoft JhengHei"/>
                <a:cs typeface="+mn-ea"/>
                <a:sym typeface="+mn-lt"/>
              </a:rPr>
              <a:t>讓工作流程更快速，協作更順暢</a:t>
            </a:r>
            <a:r>
              <a:rPr lang="en-US" altLang="zh-TW" sz="1700" b="1">
                <a:solidFill>
                  <a:schemeClr val="bg1"/>
                </a:solidFill>
                <a:latin typeface="Microsoft JhengHei"/>
                <a:ea typeface="微軟正黑體"/>
                <a:cs typeface="+mn-ea"/>
                <a:sym typeface="+mn-lt"/>
              </a:rPr>
              <a:t>。</a:t>
            </a:r>
            <a:endParaRPr lang="en-US" altLang="zh-TW" sz="1700" b="1">
              <a:solidFill>
                <a:schemeClr val="bg1"/>
              </a:solidFill>
              <a:latin typeface="Microsoft JhengHei"/>
              <a:ea typeface="微軟正黑體"/>
              <a:cs typeface="+mn-ea"/>
            </a:endParaRPr>
          </a:p>
        </p:txBody>
      </p:sp>
      <p:sp>
        <p:nvSpPr>
          <p:cNvPr id="3" name="矩形 2">
            <a:extLst>
              <a:ext uri="{FF2B5EF4-FFF2-40B4-BE49-F238E27FC236}">
                <a16:creationId xmlns:a16="http://schemas.microsoft.com/office/drawing/2014/main" id="{BC58CDAA-A19D-1D40-B309-763CE619AF00}"/>
              </a:ext>
            </a:extLst>
          </p:cNvPr>
          <p:cNvSpPr/>
          <p:nvPr/>
        </p:nvSpPr>
        <p:spPr>
          <a:xfrm>
            <a:off x="457467" y="3850311"/>
            <a:ext cx="1616984" cy="830997"/>
          </a:xfrm>
          <a:prstGeom prst="rect">
            <a:avLst/>
          </a:prstGeom>
        </p:spPr>
        <p:txBody>
          <a:bodyPr wrap="square" lIns="91440" tIns="45720" rIns="91440" bIns="45720" anchor="t">
            <a:spAutoFit/>
          </a:bodyPr>
          <a:lstStyle/>
          <a:p>
            <a:pPr defTabSz="1219140"/>
            <a:r>
              <a:rPr lang="en-US" altLang="zh-TW" sz="1600">
                <a:solidFill>
                  <a:srgbClr val="396083"/>
                </a:solidFill>
                <a:latin typeface="Microsoft JhengHei"/>
                <a:ea typeface="微軟正黑體"/>
                <a:cs typeface="+mn-ea"/>
                <a:sym typeface="+mn-lt"/>
              </a:rPr>
              <a:t>Windows</a:t>
            </a:r>
            <a:r>
              <a:rPr lang="zh-TW" altLang="en-US" sz="1600">
                <a:solidFill>
                  <a:srgbClr val="396083"/>
                </a:solidFill>
                <a:latin typeface="Microsoft JhengHei"/>
                <a:ea typeface="Microsoft JhengHei"/>
                <a:cs typeface="+mn-ea"/>
                <a:sym typeface="+mn-lt"/>
              </a:rPr>
              <a:t> </a:t>
            </a:r>
            <a:r>
              <a:rPr lang="en-US" altLang="zh-TW" sz="1600">
                <a:solidFill>
                  <a:srgbClr val="396083"/>
                </a:solidFill>
                <a:latin typeface="Microsoft JhengHei"/>
                <a:ea typeface="微軟正黑體"/>
                <a:cs typeface="+mn-ea"/>
                <a:sym typeface="+mn-lt"/>
              </a:rPr>
              <a:t>&amp;</a:t>
            </a:r>
            <a:r>
              <a:rPr lang="zh-TW" altLang="en-US" sz="1600">
                <a:solidFill>
                  <a:srgbClr val="396083"/>
                </a:solidFill>
                <a:latin typeface="Microsoft JhengHei"/>
                <a:ea typeface="Microsoft JhengHei"/>
                <a:cs typeface="+mn-ea"/>
                <a:sym typeface="+mn-lt"/>
              </a:rPr>
              <a:t> </a:t>
            </a:r>
            <a:endParaRPr lang="en-US" altLang="zh-TW" sz="1600">
              <a:solidFill>
                <a:srgbClr val="396083"/>
              </a:solidFill>
              <a:latin typeface="Microsoft JhengHei"/>
              <a:ea typeface="Microsoft JhengHei"/>
              <a:cs typeface="+mn-ea"/>
            </a:endParaRPr>
          </a:p>
          <a:p>
            <a:pPr defTabSz="1219140"/>
            <a:r>
              <a:rPr lang="en-US" altLang="zh-TW" sz="1600" err="1">
                <a:solidFill>
                  <a:srgbClr val="396083"/>
                </a:solidFill>
                <a:latin typeface="Microsoft JhengHei"/>
                <a:ea typeface="微軟正黑體"/>
                <a:cs typeface="+mn-ea"/>
                <a:sym typeface="+mn-lt"/>
              </a:rPr>
              <a:t>macOS</a:t>
            </a:r>
            <a:r>
              <a:rPr lang="zh-TW" altLang="en-US" sz="1600">
                <a:solidFill>
                  <a:srgbClr val="396083"/>
                </a:solidFill>
                <a:latin typeface="Microsoft JhengHei"/>
                <a:ea typeface="Microsoft JhengHei"/>
                <a:cs typeface="+mn-ea"/>
                <a:sym typeface="+mn-lt"/>
              </a:rPr>
              <a:t> </a:t>
            </a:r>
            <a:endParaRPr lang="en-US" altLang="zh-TW" sz="1600">
              <a:solidFill>
                <a:srgbClr val="396083"/>
              </a:solidFill>
              <a:latin typeface="Microsoft JhengHei"/>
              <a:ea typeface="Microsoft JhengHei"/>
              <a:cs typeface="+mn-ea"/>
            </a:endParaRPr>
          </a:p>
          <a:p>
            <a:pPr defTabSz="1219140"/>
            <a:r>
              <a:rPr lang="zh-TW" altLang="en-US" sz="1600">
                <a:solidFill>
                  <a:srgbClr val="396083"/>
                </a:solidFill>
                <a:latin typeface="Microsoft JhengHei"/>
                <a:ea typeface="Microsoft JhengHei"/>
                <a:cs typeface="+mn-ea"/>
                <a:sym typeface="+mn-lt"/>
              </a:rPr>
              <a:t>節省空間模式</a:t>
            </a:r>
            <a:r>
              <a:rPr lang="en-US" altLang="zh-TW" sz="1600">
                <a:solidFill>
                  <a:srgbClr val="396083"/>
                </a:solidFill>
                <a:latin typeface="Microsoft JhengHei"/>
                <a:ea typeface="微軟正黑體"/>
                <a:cs typeface="+mn-ea"/>
                <a:sym typeface="+mn-lt"/>
              </a:rPr>
              <a:t>!</a:t>
            </a:r>
            <a:endParaRPr lang="zh-TW" altLang="en-US" sz="1600">
              <a:solidFill>
                <a:srgbClr val="396083"/>
              </a:solidFill>
              <a:latin typeface="Microsoft JhengHei"/>
              <a:ea typeface="微軟正黑體"/>
              <a:cs typeface="+mn-ea"/>
            </a:endParaRPr>
          </a:p>
        </p:txBody>
      </p:sp>
      <p:pic>
        <p:nvPicPr>
          <p:cNvPr id="15" name="圖片 14">
            <a:extLst>
              <a:ext uri="{FF2B5EF4-FFF2-40B4-BE49-F238E27FC236}">
                <a16:creationId xmlns:a16="http://schemas.microsoft.com/office/drawing/2014/main" id="{0A302689-1581-0C4A-BD5C-F1774EB6272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233994" y="3894861"/>
            <a:ext cx="4020693" cy="935740"/>
          </a:xfrm>
          <a:prstGeom prst="roundRect">
            <a:avLst>
              <a:gd name="adj" fmla="val 3292"/>
            </a:avLst>
          </a:prstGeom>
          <a:solidFill>
            <a:srgbClr val="FFFFFF">
              <a:shade val="85000"/>
            </a:srgbClr>
          </a:solidFill>
          <a:ln>
            <a:solidFill>
              <a:schemeClr val="tx1"/>
            </a:solidFill>
          </a:ln>
          <a:effectLst>
            <a:outerShdw blurRad="431800" dist="368300" dir="5760000" sx="106000" sy="106000" algn="tl" rotWithShape="0">
              <a:prstClr val="black">
                <a:alpha val="23000"/>
              </a:prstClr>
            </a:outerShdw>
          </a:effectLst>
        </p:spPr>
      </p:pic>
      <p:pic>
        <p:nvPicPr>
          <p:cNvPr id="22" name="圖形 21">
            <a:extLst>
              <a:ext uri="{FF2B5EF4-FFF2-40B4-BE49-F238E27FC236}">
                <a16:creationId xmlns:a16="http://schemas.microsoft.com/office/drawing/2014/main" id="{933D5ABB-7766-4C57-A2B4-2076CAA9B6B0}"/>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64663" y="4993343"/>
            <a:ext cx="2503968" cy="1628380"/>
          </a:xfrm>
          <a:prstGeom prst="rect">
            <a:avLst/>
          </a:prstGeom>
        </p:spPr>
      </p:pic>
      <p:pic>
        <p:nvPicPr>
          <p:cNvPr id="23" name="圖形 22">
            <a:extLst>
              <a:ext uri="{FF2B5EF4-FFF2-40B4-BE49-F238E27FC236}">
                <a16:creationId xmlns:a16="http://schemas.microsoft.com/office/drawing/2014/main" id="{CB96A664-EA92-4908-8C3E-E9E28FBE784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460050" y="4779409"/>
            <a:ext cx="2139033" cy="1944039"/>
          </a:xfrm>
          <a:prstGeom prst="rect">
            <a:avLst/>
          </a:prstGeom>
        </p:spPr>
      </p:pic>
    </p:spTree>
    <p:extLst>
      <p:ext uri="{BB962C8B-B14F-4D97-AF65-F5344CB8AC3E}">
        <p14:creationId xmlns:p14="http://schemas.microsoft.com/office/powerpoint/2010/main" val="1060528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矩形: 圓角化同側角落 40">
            <a:extLst>
              <a:ext uri="{FF2B5EF4-FFF2-40B4-BE49-F238E27FC236}">
                <a16:creationId xmlns:a16="http://schemas.microsoft.com/office/drawing/2014/main" id="{8D52CB48-3CD5-5AFC-B826-971E74F24A69}"/>
              </a:ext>
            </a:extLst>
          </p:cNvPr>
          <p:cNvSpPr/>
          <p:nvPr/>
        </p:nvSpPr>
        <p:spPr>
          <a:xfrm>
            <a:off x="6807200" y="2583339"/>
            <a:ext cx="2844800" cy="650379"/>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TW" altLang="en-US" sz="2400">
              <a:latin typeface="Microsoft JhengHei"/>
              <a:ea typeface="Microsoft JhengHei"/>
              <a:cs typeface="+mn-ea"/>
            </a:endParaRPr>
          </a:p>
        </p:txBody>
      </p:sp>
      <p:sp>
        <p:nvSpPr>
          <p:cNvPr id="42" name="矩形: 圓角化同側角落 41">
            <a:extLst>
              <a:ext uri="{FF2B5EF4-FFF2-40B4-BE49-F238E27FC236}">
                <a16:creationId xmlns:a16="http://schemas.microsoft.com/office/drawing/2014/main" id="{F32ACDC5-8335-84C7-773F-008F7525DB84}"/>
              </a:ext>
            </a:extLst>
          </p:cNvPr>
          <p:cNvSpPr/>
          <p:nvPr/>
        </p:nvSpPr>
        <p:spPr>
          <a:xfrm>
            <a:off x="3928884" y="2590020"/>
            <a:ext cx="2844800" cy="650379"/>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TW" altLang="en-US" sz="2400">
              <a:latin typeface="Microsoft JhengHei"/>
              <a:ea typeface="Microsoft JhengHei"/>
              <a:cs typeface="+mn-ea"/>
            </a:endParaRPr>
          </a:p>
        </p:txBody>
      </p:sp>
      <p:sp>
        <p:nvSpPr>
          <p:cNvPr id="43" name="矩形: 圓角化同側角落 42">
            <a:extLst>
              <a:ext uri="{FF2B5EF4-FFF2-40B4-BE49-F238E27FC236}">
                <a16:creationId xmlns:a16="http://schemas.microsoft.com/office/drawing/2014/main" id="{AAD7BC2B-188A-D582-1931-33A0F449107A}"/>
              </a:ext>
            </a:extLst>
          </p:cNvPr>
          <p:cNvSpPr/>
          <p:nvPr/>
        </p:nvSpPr>
        <p:spPr>
          <a:xfrm>
            <a:off x="1703397" y="2582993"/>
            <a:ext cx="2191971" cy="650379"/>
          </a:xfrm>
          <a:prstGeom prst="round2SameRect">
            <a:avLst>
              <a:gd name="adj1" fmla="val 9935"/>
              <a:gd name="adj2" fmla="val 0"/>
            </a:avLst>
          </a:prstGeom>
          <a:gradFill>
            <a:gsLst>
              <a:gs pos="95000">
                <a:srgbClr val="3D76AB"/>
              </a:gs>
              <a:gs pos="0">
                <a:srgbClr val="4F83B2"/>
              </a:gs>
            </a:gsLst>
            <a:lin ang="0" scaled="0"/>
          </a:gradFill>
          <a:ln>
            <a:gradFill>
              <a:gsLst>
                <a:gs pos="1000">
                  <a:schemeClr val="accent1">
                    <a:lumMod val="5000"/>
                    <a:lumOff val="95000"/>
                    <a:alpha val="69000"/>
                  </a:schemeClr>
                </a:gs>
                <a:gs pos="100000">
                  <a:schemeClr val="accent1">
                    <a:lumMod val="30000"/>
                    <a:lumOff val="70000"/>
                    <a:alpha val="0"/>
                  </a:schemeClr>
                </a:gs>
              </a:gsLst>
              <a:lin ang="5400000" scaled="1"/>
            </a:gradFill>
          </a:ln>
          <a:effectLst>
            <a:outerShdw blurRad="431800" dist="215900" dir="414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TW" altLang="en-US" sz="2400">
              <a:latin typeface="Microsoft JhengHei"/>
              <a:ea typeface="Microsoft JhengHei"/>
              <a:cs typeface="+mn-ea"/>
            </a:endParaRPr>
          </a:p>
        </p:txBody>
      </p:sp>
      <p:sp>
        <p:nvSpPr>
          <p:cNvPr id="6" name="Title 5">
            <a:extLst>
              <a:ext uri="{FF2B5EF4-FFF2-40B4-BE49-F238E27FC236}">
                <a16:creationId xmlns:a16="http://schemas.microsoft.com/office/drawing/2014/main" id="{75821DA8-82F8-F141-A452-240DA0AA0FC4}"/>
              </a:ext>
            </a:extLst>
          </p:cNvPr>
          <p:cNvSpPr>
            <a:spLocks noGrp="1"/>
          </p:cNvSpPr>
          <p:nvPr>
            <p:ph type="title"/>
          </p:nvPr>
        </p:nvSpPr>
        <p:spPr/>
        <p:txBody>
          <a:bodyPr>
            <a:normAutofit fontScale="90000"/>
          </a:bodyPr>
          <a:lstStyle/>
          <a:p>
            <a:pPr>
              <a:lnSpc>
                <a:spcPts val="5000"/>
              </a:lnSpc>
            </a:pPr>
            <a:r>
              <a:rPr lang="en-US" altLang="zh-CN" err="1">
                <a:latin typeface="微軟正黑體" panose="020B0604030504040204" pitchFamily="34" charset="-120"/>
                <a:ea typeface="微軟正黑體" panose="020B0604030504040204" pitchFamily="34" charset="-120"/>
                <a:sym typeface="+mn-lt"/>
              </a:rPr>
              <a:t>透過</a:t>
            </a:r>
            <a:r>
              <a:rPr lang="en-US" altLang="zh-CN">
                <a:latin typeface="微軟正黑體" panose="020B0604030504040204" pitchFamily="34" charset="-120"/>
                <a:ea typeface="微軟正黑體" panose="020B0604030504040204" pitchFamily="34" charset="-120"/>
                <a:sym typeface="+mn-lt"/>
              </a:rPr>
              <a:t> File Station</a:t>
            </a:r>
            <a:r>
              <a:rPr lang="zh-TW" altLang="en-US">
                <a:latin typeface="微軟正黑體" panose="020B0604030504040204" pitchFamily="34" charset="-120"/>
                <a:ea typeface="微軟正黑體" panose="020B0604030504040204" pitchFamily="34" charset="-120"/>
                <a:sym typeface="+mn-lt"/>
              </a:rPr>
              <a:t>，</a:t>
            </a:r>
            <a:r>
              <a:rPr lang="en-US" altLang="zh-CN">
                <a:latin typeface="微軟正黑體" panose="020B0604030504040204" pitchFamily="34" charset="-120"/>
                <a:ea typeface="微軟正黑體" panose="020B0604030504040204" pitchFamily="34" charset="-120"/>
                <a:sym typeface="+mn-lt"/>
              </a:rPr>
              <a:t>NAS </a:t>
            </a:r>
            <a:r>
              <a:rPr lang="zh-CN" altLang="en-US">
                <a:latin typeface="微軟正黑體" panose="020B0604030504040204" pitchFamily="34" charset="-120"/>
                <a:ea typeface="微軟正黑體" panose="020B0604030504040204" pitchFamily="34" charset="-120"/>
                <a:sym typeface="+mn-lt"/>
              </a:rPr>
              <a:t>即企業團隊工作站</a:t>
            </a:r>
            <a:r>
              <a:rPr lang="zh-TW" altLang="en-US">
                <a:latin typeface="微軟正黑體" panose="020B0604030504040204" pitchFamily="34" charset="-120"/>
                <a:ea typeface="微軟正黑體" panose="020B0604030504040204" pitchFamily="34" charset="-120"/>
                <a:sym typeface="+mn-lt"/>
              </a:rPr>
              <a:t>，</a:t>
            </a:r>
            <a:br>
              <a:rPr lang="en-US" altLang="zh-CN">
                <a:latin typeface="微軟正黑體" panose="020B0604030504040204" pitchFamily="34" charset="-120"/>
                <a:ea typeface="微軟正黑體" panose="020B0604030504040204" pitchFamily="34" charset="-120"/>
              </a:rPr>
            </a:br>
            <a:r>
              <a:rPr lang="zh-CN" altLang="en-US">
                <a:latin typeface="微軟正黑體" panose="020B0604030504040204" pitchFamily="34" charset="-120"/>
                <a:ea typeface="微軟正黑體" panose="020B0604030504040204" pitchFamily="34" charset="-120"/>
                <a:sym typeface="+mn-lt"/>
              </a:rPr>
              <a:t>讓</a:t>
            </a:r>
            <a:r>
              <a:rPr lang="zh-TW" altLang="en-US">
                <a:latin typeface="微軟正黑體" panose="020B0604030504040204" pitchFamily="34" charset="-120"/>
                <a:ea typeface="微軟正黑體" panose="020B0604030504040204" pitchFamily="34" charset="-120"/>
                <a:sym typeface="+mn-lt"/>
              </a:rPr>
              <a:t>各式文件協同作業變簡單了</a:t>
            </a:r>
            <a:endParaRPr lang="en-US">
              <a:latin typeface="微軟正黑體" panose="020B0604030504040204" pitchFamily="34" charset="-120"/>
              <a:ea typeface="微軟正黑體" panose="020B0604030504040204" pitchFamily="34" charset="-120"/>
            </a:endParaRPr>
          </a:p>
        </p:txBody>
      </p:sp>
      <p:grpSp>
        <p:nvGrpSpPr>
          <p:cNvPr id="2" name="群組 1" hidden="1">
            <a:extLst>
              <a:ext uri="{FF2B5EF4-FFF2-40B4-BE49-F238E27FC236}">
                <a16:creationId xmlns:a16="http://schemas.microsoft.com/office/drawing/2014/main" id="{C309F105-1DE4-4FB6-84BE-36988BDB8A1E}"/>
              </a:ext>
            </a:extLst>
          </p:cNvPr>
          <p:cNvGrpSpPr/>
          <p:nvPr/>
        </p:nvGrpSpPr>
        <p:grpSpPr>
          <a:xfrm>
            <a:off x="187672" y="7353979"/>
            <a:ext cx="12236073" cy="4733136"/>
            <a:chOff x="187668" y="7353979"/>
            <a:chExt cx="12236069" cy="4733136"/>
          </a:xfrm>
        </p:grpSpPr>
        <p:sp>
          <p:nvSpPr>
            <p:cNvPr id="103" name="矩形: 圓角 17">
              <a:extLst>
                <a:ext uri="{FF2B5EF4-FFF2-40B4-BE49-F238E27FC236}">
                  <a16:creationId xmlns:a16="http://schemas.microsoft.com/office/drawing/2014/main" id="{098AF85A-D120-9647-B4E7-5172939EAE35}"/>
                </a:ext>
              </a:extLst>
            </p:cNvPr>
            <p:cNvSpPr/>
            <p:nvPr/>
          </p:nvSpPr>
          <p:spPr>
            <a:xfrm>
              <a:off x="8868143" y="7601624"/>
              <a:ext cx="3530966" cy="430981"/>
            </a:xfrm>
            <a:prstGeom prst="roundRect">
              <a:avLst>
                <a:gd name="adj" fmla="val 8066"/>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3" name="橢圓 82">
              <a:extLst>
                <a:ext uri="{FF2B5EF4-FFF2-40B4-BE49-F238E27FC236}">
                  <a16:creationId xmlns:a16="http://schemas.microsoft.com/office/drawing/2014/main" id="{6FB7D1E8-B991-4449-B10F-9D38D9F92A05}"/>
                </a:ext>
              </a:extLst>
            </p:cNvPr>
            <p:cNvSpPr/>
            <p:nvPr/>
          </p:nvSpPr>
          <p:spPr>
            <a:xfrm rot="20148603">
              <a:off x="6314293" y="8038367"/>
              <a:ext cx="1950222" cy="1950222"/>
            </a:xfrm>
            <a:prstGeom prst="ellipse">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4" name="橢圓 83">
              <a:extLst>
                <a:ext uri="{FF2B5EF4-FFF2-40B4-BE49-F238E27FC236}">
                  <a16:creationId xmlns:a16="http://schemas.microsoft.com/office/drawing/2014/main" id="{119BB327-15FD-F742-B071-E1BE64646E38}"/>
                </a:ext>
              </a:extLst>
            </p:cNvPr>
            <p:cNvSpPr/>
            <p:nvPr/>
          </p:nvSpPr>
          <p:spPr>
            <a:xfrm>
              <a:off x="6356425" y="8080499"/>
              <a:ext cx="1865959" cy="186595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5" name="橢圓 84">
              <a:extLst>
                <a:ext uri="{FF2B5EF4-FFF2-40B4-BE49-F238E27FC236}">
                  <a16:creationId xmlns:a16="http://schemas.microsoft.com/office/drawing/2014/main" id="{2A1DDADC-1B84-A245-AEBC-32040A166FB8}"/>
                </a:ext>
              </a:extLst>
            </p:cNvPr>
            <p:cNvSpPr/>
            <p:nvPr/>
          </p:nvSpPr>
          <p:spPr>
            <a:xfrm rot="20148603">
              <a:off x="3546379" y="8038367"/>
              <a:ext cx="1950222" cy="1950222"/>
            </a:xfrm>
            <a:prstGeom prst="ellipse">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6" name="橢圓 85">
              <a:extLst>
                <a:ext uri="{FF2B5EF4-FFF2-40B4-BE49-F238E27FC236}">
                  <a16:creationId xmlns:a16="http://schemas.microsoft.com/office/drawing/2014/main" id="{E9D89C3E-DEFE-A143-B16A-56488D8A8B09}"/>
                </a:ext>
              </a:extLst>
            </p:cNvPr>
            <p:cNvSpPr/>
            <p:nvPr/>
          </p:nvSpPr>
          <p:spPr>
            <a:xfrm>
              <a:off x="3588511" y="8080499"/>
              <a:ext cx="1865959" cy="186595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7" name="橢圓 86">
              <a:extLst>
                <a:ext uri="{FF2B5EF4-FFF2-40B4-BE49-F238E27FC236}">
                  <a16:creationId xmlns:a16="http://schemas.microsoft.com/office/drawing/2014/main" id="{5AD78448-B634-8949-BCCD-B6310731D40C}"/>
                </a:ext>
              </a:extLst>
            </p:cNvPr>
            <p:cNvSpPr/>
            <p:nvPr/>
          </p:nvSpPr>
          <p:spPr>
            <a:xfrm rot="20148603">
              <a:off x="1322163" y="8038367"/>
              <a:ext cx="1950222" cy="1950222"/>
            </a:xfrm>
            <a:prstGeom prst="ellipse">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8" name="橢圓 87">
              <a:extLst>
                <a:ext uri="{FF2B5EF4-FFF2-40B4-BE49-F238E27FC236}">
                  <a16:creationId xmlns:a16="http://schemas.microsoft.com/office/drawing/2014/main" id="{DCE65BEE-51B8-504D-9E5A-874DAA13A5A4}"/>
                </a:ext>
              </a:extLst>
            </p:cNvPr>
            <p:cNvSpPr/>
            <p:nvPr/>
          </p:nvSpPr>
          <p:spPr>
            <a:xfrm>
              <a:off x="1364295" y="8080499"/>
              <a:ext cx="1865959" cy="186595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sp>
          <p:nvSpPr>
            <p:cNvPr id="89" name="矩形: 圓角 1">
              <a:extLst>
                <a:ext uri="{FF2B5EF4-FFF2-40B4-BE49-F238E27FC236}">
                  <a16:creationId xmlns:a16="http://schemas.microsoft.com/office/drawing/2014/main" id="{A9EB3DF2-94F0-4F45-B173-370581E030FD}"/>
                </a:ext>
              </a:extLst>
            </p:cNvPr>
            <p:cNvSpPr/>
            <p:nvPr/>
          </p:nvSpPr>
          <p:spPr>
            <a:xfrm>
              <a:off x="9231573" y="11200983"/>
              <a:ext cx="2728853" cy="886132"/>
            </a:xfrm>
            <a:prstGeom prst="roundRect">
              <a:avLst>
                <a:gd name="adj" fmla="val 11089"/>
              </a:avLst>
            </a:prstGeom>
            <a:blipFill dpi="0" rotWithShape="1">
              <a:blip r:embed="rId5"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graphicFrame>
          <p:nvGraphicFramePr>
            <p:cNvPr id="90" name="內容版面配置區 5">
              <a:extLst>
                <a:ext uri="{FF2B5EF4-FFF2-40B4-BE49-F238E27FC236}">
                  <a16:creationId xmlns:a16="http://schemas.microsoft.com/office/drawing/2014/main" id="{F4BA2077-BEB9-254F-952C-7FF7E0A03CB7}"/>
                </a:ext>
              </a:extLst>
            </p:cNvPr>
            <p:cNvGraphicFramePr>
              <a:graphicFrameLocks/>
            </p:cNvGraphicFramePr>
            <p:nvPr/>
          </p:nvGraphicFramePr>
          <p:xfrm>
            <a:off x="187668" y="9205566"/>
            <a:ext cx="8803932" cy="2755763"/>
          </p:xfrm>
          <a:graphic>
            <a:graphicData uri="http://schemas.openxmlformats.org/drawingml/2006/table">
              <a:tbl>
                <a:tblPr firstRow="1" bandRow="1">
                  <a:tableStyleId>{5C22544A-7EE6-4342-B048-85BDC9FD1C3A}</a:tableStyleId>
                </a:tblPr>
                <a:tblGrid>
                  <a:gridCol w="1025183">
                    <a:extLst>
                      <a:ext uri="{9D8B030D-6E8A-4147-A177-3AD203B41FA5}">
                        <a16:colId xmlns:a16="http://schemas.microsoft.com/office/drawing/2014/main" val="3133364649"/>
                      </a:ext>
                    </a:extLst>
                  </a:gridCol>
                  <a:gridCol w="2181138">
                    <a:extLst>
                      <a:ext uri="{9D8B030D-6E8A-4147-A177-3AD203B41FA5}">
                        <a16:colId xmlns:a16="http://schemas.microsoft.com/office/drawing/2014/main" val="2614222353"/>
                      </a:ext>
                    </a:extLst>
                  </a:gridCol>
                  <a:gridCol w="2248259">
                    <a:extLst>
                      <a:ext uri="{9D8B030D-6E8A-4147-A177-3AD203B41FA5}">
                        <a16:colId xmlns:a16="http://schemas.microsoft.com/office/drawing/2014/main" val="940691484"/>
                      </a:ext>
                    </a:extLst>
                  </a:gridCol>
                  <a:gridCol w="3349352">
                    <a:extLst>
                      <a:ext uri="{9D8B030D-6E8A-4147-A177-3AD203B41FA5}">
                        <a16:colId xmlns:a16="http://schemas.microsoft.com/office/drawing/2014/main" val="107505992"/>
                      </a:ext>
                    </a:extLst>
                  </a:gridCol>
                </a:tblGrid>
                <a:tr h="652643">
                  <a:tc>
                    <a:txBody>
                      <a:bodyPr/>
                      <a:lstStyle/>
                      <a:p>
                        <a:endParaRPr lang="zh-TW" altLang="en-US"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tc>
                    <a:txBody>
                      <a:bodyPr/>
                      <a:lstStyle/>
                      <a:p>
                        <a:pPr algn="ctr"/>
                        <a:r>
                          <a:rPr lang="zh-CN" altLang="en-US" sz="1500">
                            <a:latin typeface="+mn-lt"/>
                            <a:ea typeface="+mn-ea"/>
                            <a:cs typeface="+mn-ea"/>
                            <a:sym typeface="+mn-lt"/>
                          </a:rPr>
                          <a:t>以 </a:t>
                        </a:r>
                        <a:r>
                          <a:rPr lang="en-US" altLang="zh-CN" sz="1500">
                            <a:latin typeface="+mn-lt"/>
                            <a:ea typeface="+mn-ea"/>
                            <a:cs typeface="+mn-ea"/>
                            <a:sym typeface="+mn-lt"/>
                          </a:rPr>
                          <a:t>Office Online </a:t>
                        </a:r>
                        <a:r>
                          <a:rPr lang="zh-CN" altLang="en-US" sz="1500">
                            <a:latin typeface="+mn-lt"/>
                            <a:ea typeface="+mn-ea"/>
                            <a:cs typeface="+mn-ea"/>
                            <a:sym typeface="+mn-lt"/>
                          </a:rPr>
                          <a:t>編輯</a:t>
                        </a:r>
                        <a:endParaRPr lang="en-US" altLang="zh-CN"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tc>
                    <a:txBody>
                      <a:bodyPr/>
                      <a:lstStyle/>
                      <a:p>
                        <a:pPr algn="ctr"/>
                        <a:r>
                          <a:rPr lang="zh-TW" altLang="en-US" sz="1500">
                            <a:latin typeface="+mn-lt"/>
                            <a:ea typeface="+mn-ea"/>
                            <a:cs typeface="+mn-ea"/>
                            <a:sym typeface="+mn-lt"/>
                          </a:rPr>
                          <a:t>在 </a:t>
                        </a:r>
                        <a:r>
                          <a:rPr lang="en-US" altLang="zh-TW" sz="1500">
                            <a:latin typeface="+mn-lt"/>
                            <a:ea typeface="+mn-ea"/>
                            <a:cs typeface="+mn-ea"/>
                            <a:sym typeface="+mn-lt"/>
                          </a:rPr>
                          <a:t>Google Docs </a:t>
                        </a:r>
                        <a:r>
                          <a:rPr lang="zh-CN" altLang="en-US" sz="1500">
                            <a:latin typeface="+mn-lt"/>
                            <a:ea typeface="+mn-ea"/>
                            <a:cs typeface="+mn-ea"/>
                            <a:sym typeface="+mn-lt"/>
                          </a:rPr>
                          <a:t>中檢視</a:t>
                        </a:r>
                        <a:endParaRPr lang="zh-TW" altLang="en-US"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tc>
                    <a:txBody>
                      <a:bodyPr/>
                      <a:lstStyle/>
                      <a:p>
                        <a:pPr algn="ctr"/>
                        <a:r>
                          <a:rPr lang="zh-TW" altLang="en-US" sz="1500">
                            <a:latin typeface="+mn-lt"/>
                            <a:ea typeface="+mn-ea"/>
                            <a:cs typeface="+mn-ea"/>
                            <a:sym typeface="+mn-lt"/>
                          </a:rPr>
                          <a:t>以 </a:t>
                        </a:r>
                        <a:r>
                          <a:rPr lang="en-US" altLang="zh-TW" sz="1500">
                            <a:latin typeface="+mn-lt"/>
                            <a:ea typeface="+mn-ea"/>
                            <a:cs typeface="+mn-ea"/>
                            <a:sym typeface="+mn-lt"/>
                          </a:rPr>
                          <a:t>Google Chrome </a:t>
                        </a:r>
                        <a:r>
                          <a:rPr lang="zh-CN" altLang="en-US" sz="1500">
                            <a:latin typeface="+mn-lt"/>
                            <a:ea typeface="+mn-ea"/>
                            <a:cs typeface="+mn-ea"/>
                            <a:sym typeface="+mn-lt"/>
                          </a:rPr>
                          <a:t>擴充功能開啟</a:t>
                        </a:r>
                        <a:endParaRPr lang="zh-TW" altLang="en-US" sz="1500">
                          <a:latin typeface="+mn-lt"/>
                          <a:ea typeface="+mn-ea"/>
                          <a:cs typeface="+mn-ea"/>
                          <a:sym typeface="+mn-lt"/>
                        </a:endParaRPr>
                      </a:p>
                    </a:txBody>
                    <a:tcPr anchor="ctr">
                      <a:blipFill dpi="0" rotWithShape="1">
                        <a:blip r:embed="rId6">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339146232"/>
                    </a:ext>
                  </a:extLst>
                </a:tr>
                <a:tr h="721054">
                  <a:tc>
                    <a:txBody>
                      <a:bodyPr/>
                      <a:lstStyle/>
                      <a:p>
                        <a:r>
                          <a:rPr lang="zh-TW" altLang="en-US" sz="1500">
                            <a:latin typeface="+mn-lt"/>
                            <a:ea typeface="+mn-ea"/>
                            <a:cs typeface="+mn-ea"/>
                            <a:sym typeface="+mn-lt"/>
                          </a:rPr>
                          <a:t>必要設定</a:t>
                        </a:r>
                      </a:p>
                    </a:txBody>
                    <a:tcPr anchor="ctr">
                      <a:solidFill>
                        <a:srgbClr val="E6D7F5"/>
                      </a:solidFill>
                    </a:tcPr>
                  </a:tc>
                  <a:tc>
                    <a:txBody>
                      <a:bodyPr/>
                      <a:lstStyle/>
                      <a:p>
                        <a:r>
                          <a:rPr lang="zh-TW" altLang="en-US" sz="1500">
                            <a:latin typeface="+mn-lt"/>
                            <a:ea typeface="+mn-ea"/>
                            <a:cs typeface="+mn-ea"/>
                            <a:sym typeface="+mn-lt"/>
                          </a:rPr>
                          <a:t>啟用</a:t>
                        </a:r>
                        <a:r>
                          <a:rPr lang="en-US" altLang="zh-TW" sz="1500">
                            <a:latin typeface="+mn-lt"/>
                            <a:ea typeface="+mn-ea"/>
                            <a:cs typeface="+mn-ea"/>
                            <a:sym typeface="+mn-lt"/>
                          </a:rPr>
                          <a:t> </a:t>
                        </a:r>
                        <a:r>
                          <a:rPr lang="en-US" altLang="zh-TW" sz="1500" err="1">
                            <a:latin typeface="+mn-lt"/>
                            <a:ea typeface="+mn-ea"/>
                            <a:cs typeface="+mn-ea"/>
                            <a:sym typeface="+mn-lt"/>
                          </a:rPr>
                          <a:t>MyQNAPCloud</a:t>
                        </a:r>
                        <a:r>
                          <a:rPr lang="zh-TW" altLang="en-US" sz="1500">
                            <a:latin typeface="+mn-lt"/>
                            <a:ea typeface="+mn-ea"/>
                            <a:cs typeface="+mn-ea"/>
                            <a:sym typeface="+mn-lt"/>
                          </a:rPr>
                          <a:t> </a:t>
                        </a:r>
                        <a:r>
                          <a:rPr lang="en-US" altLang="zh-TW" sz="1500" err="1">
                            <a:latin typeface="+mn-lt"/>
                            <a:ea typeface="+mn-ea"/>
                            <a:cs typeface="+mn-ea"/>
                            <a:sym typeface="+mn-lt"/>
                          </a:rPr>
                          <a:t>CloudLink</a:t>
                        </a:r>
                        <a:endParaRPr lang="zh-TW" altLang="en-US" sz="1500">
                          <a:latin typeface="+mn-lt"/>
                          <a:ea typeface="+mn-ea"/>
                          <a:cs typeface="+mn-ea"/>
                          <a:sym typeface="+mn-lt"/>
                        </a:endParaRPr>
                      </a:p>
                    </a:txBody>
                    <a:tcPr anchor="ctr">
                      <a:solidFill>
                        <a:srgbClr val="E6D7F5"/>
                      </a:solidFill>
                    </a:tcPr>
                  </a:tc>
                  <a:tc>
                    <a:txBody>
                      <a:bodyPr/>
                      <a:lstStyle/>
                      <a:p>
                        <a:r>
                          <a:rPr lang="zh-TW" altLang="en-US" sz="1500">
                            <a:latin typeface="+mn-lt"/>
                            <a:ea typeface="+mn-ea"/>
                            <a:cs typeface="+mn-ea"/>
                            <a:sym typeface="+mn-lt"/>
                          </a:rPr>
                          <a:t>啟用</a:t>
                        </a:r>
                        <a:r>
                          <a:rPr lang="en-US" altLang="zh-TW" sz="1500">
                            <a:latin typeface="+mn-lt"/>
                            <a:ea typeface="+mn-ea"/>
                            <a:cs typeface="+mn-ea"/>
                            <a:sym typeface="+mn-lt"/>
                          </a:rPr>
                          <a:t> </a:t>
                        </a:r>
                        <a:r>
                          <a:rPr lang="en-US" altLang="zh-TW" sz="1500" err="1">
                            <a:latin typeface="+mn-lt"/>
                            <a:ea typeface="+mn-ea"/>
                            <a:cs typeface="+mn-ea"/>
                            <a:sym typeface="+mn-lt"/>
                          </a:rPr>
                          <a:t>MyQNAPCloud</a:t>
                        </a:r>
                        <a:r>
                          <a:rPr lang="zh-TW" altLang="en-US" sz="1500">
                            <a:latin typeface="+mn-lt"/>
                            <a:ea typeface="+mn-ea"/>
                            <a:cs typeface="+mn-ea"/>
                            <a:sym typeface="+mn-lt"/>
                          </a:rPr>
                          <a:t> </a:t>
                        </a:r>
                        <a:r>
                          <a:rPr lang="en-US" altLang="zh-TW" sz="1500" err="1">
                            <a:latin typeface="+mn-lt"/>
                            <a:ea typeface="+mn-ea"/>
                            <a:cs typeface="+mn-ea"/>
                            <a:sym typeface="+mn-lt"/>
                          </a:rPr>
                          <a:t>CloudLink</a:t>
                        </a:r>
                        <a:endParaRPr lang="zh-TW" altLang="en-US" sz="1500">
                          <a:latin typeface="+mn-lt"/>
                          <a:ea typeface="+mn-ea"/>
                          <a:cs typeface="+mn-ea"/>
                          <a:sym typeface="+mn-lt"/>
                        </a:endParaRPr>
                      </a:p>
                    </a:txBody>
                    <a:tcPr anchor="ctr">
                      <a:solidFill>
                        <a:srgbClr val="E6D7F5"/>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latin typeface="+mn-lt"/>
                            <a:ea typeface="+mn-ea"/>
                            <a:cs typeface="+mn-ea"/>
                            <a:sym typeface="+mn-lt"/>
                          </a:rPr>
                          <a:t>以 </a:t>
                        </a:r>
                        <a:r>
                          <a:rPr lang="en-US" altLang="zh-TW" sz="1500">
                            <a:latin typeface="+mn-lt"/>
                            <a:ea typeface="+mn-ea"/>
                            <a:cs typeface="+mn-ea"/>
                            <a:sym typeface="+mn-lt"/>
                          </a:rPr>
                          <a:t>Chrome </a:t>
                        </a:r>
                        <a:r>
                          <a:rPr lang="zh-CN" altLang="en-US" sz="1500">
                            <a:latin typeface="+mn-lt"/>
                            <a:ea typeface="+mn-ea"/>
                            <a:cs typeface="+mn-ea"/>
                            <a:sym typeface="+mn-lt"/>
                          </a:rPr>
                          <a:t>瀏覽器開啟，並安裝擴充功能：</a:t>
                        </a:r>
                        <a:r>
                          <a:rPr lang="en" altLang="zh-TW" sz="1500" b="0" i="0" kern="1200">
                            <a:solidFill>
                              <a:schemeClr val="dk1"/>
                            </a:solidFill>
                            <a:effectLst/>
                            <a:latin typeface="+mn-lt"/>
                            <a:ea typeface="+mn-ea"/>
                            <a:cs typeface="+mn-ea"/>
                            <a:sym typeface="+mn-lt"/>
                          </a:rPr>
                          <a:t>Office Editing for Docs, Sheets &amp; Slides</a:t>
                        </a:r>
                      </a:p>
                    </a:txBody>
                    <a:tcPr anchor="ctr">
                      <a:solidFill>
                        <a:srgbClr val="E6D7F5"/>
                      </a:solidFill>
                    </a:tcPr>
                  </a:tc>
                  <a:extLst>
                    <a:ext uri="{0D108BD9-81ED-4DB2-BD59-A6C34878D82A}">
                      <a16:rowId xmlns:a16="http://schemas.microsoft.com/office/drawing/2014/main" val="2524032982"/>
                    </a:ext>
                  </a:extLst>
                </a:tr>
                <a:tr h="183330">
                  <a:tc>
                    <a:txBody>
                      <a:bodyPr/>
                      <a:lstStyle/>
                      <a:p>
                        <a:r>
                          <a:rPr lang="zh-TW" altLang="en-US" sz="1500">
                            <a:latin typeface="+mn-lt"/>
                            <a:ea typeface="+mn-ea"/>
                            <a:cs typeface="+mn-ea"/>
                            <a:sym typeface="+mn-lt"/>
                          </a:rPr>
                          <a:t>支援格式</a:t>
                        </a:r>
                      </a:p>
                    </a:txBody>
                    <a:tcPr anchor="ctr">
                      <a:solidFill>
                        <a:srgbClr val="F2EAFA"/>
                      </a:solidFill>
                    </a:tcPr>
                  </a:tc>
                  <a:tc>
                    <a:txBody>
                      <a:bodyPr/>
                      <a:lstStyle/>
                      <a:p>
                        <a:r>
                          <a:rPr lang="en-US" altLang="zh-TW" sz="1500">
                            <a:latin typeface="+mn-lt"/>
                            <a:ea typeface="+mn-ea"/>
                            <a:cs typeface="+mn-ea"/>
                            <a:sym typeface="+mn-lt"/>
                          </a:rPr>
                          <a:t>.docx, .pptx, .xlsx</a:t>
                        </a:r>
                        <a:endParaRPr lang="zh-TW" altLang="en-US" sz="1500">
                          <a:latin typeface="+mn-lt"/>
                          <a:ea typeface="+mn-ea"/>
                          <a:cs typeface="+mn-ea"/>
                          <a:sym typeface="+mn-lt"/>
                        </a:endParaRPr>
                      </a:p>
                    </a:txBody>
                    <a:tcPr anchor="ctr">
                      <a:solidFill>
                        <a:srgbClr val="F2EAFA"/>
                      </a:solidFill>
                    </a:tcPr>
                  </a:tc>
                  <a:tc>
                    <a:txBody>
                      <a:bodyPr/>
                      <a:lstStyle/>
                      <a:p>
                        <a:r>
                          <a:rPr lang="en-US" altLang="zh-TW" sz="1500">
                            <a:latin typeface="+mn-lt"/>
                            <a:ea typeface="+mn-ea"/>
                            <a:cs typeface="+mn-ea"/>
                            <a:sym typeface="+mn-lt"/>
                          </a:rPr>
                          <a:t>.doc, .ppt, .xls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500">
                            <a:latin typeface="+mn-lt"/>
                            <a:ea typeface="+mn-ea"/>
                            <a:cs typeface="+mn-ea"/>
                            <a:sym typeface="+mn-lt"/>
                          </a:rPr>
                          <a:t>.docx, .pptx, .xlsx</a:t>
                        </a:r>
                        <a:endParaRPr lang="zh-TW" altLang="en-US" sz="1500">
                          <a:latin typeface="+mn-lt"/>
                          <a:ea typeface="+mn-ea"/>
                          <a:cs typeface="+mn-ea"/>
                          <a:sym typeface="+mn-lt"/>
                        </a:endParaRPr>
                      </a:p>
                    </a:txBody>
                    <a:tcPr anchor="ctr">
                      <a:solidFill>
                        <a:srgbClr val="F2EAFA"/>
                      </a:solidFill>
                    </a:tcPr>
                  </a:tc>
                  <a:tc>
                    <a:txBody>
                      <a:bodyPr/>
                      <a:lstStyle/>
                      <a:p>
                        <a:r>
                          <a:rPr lang="en-US" altLang="zh-TW" sz="1500">
                            <a:latin typeface="+mn-lt"/>
                            <a:ea typeface="+mn-ea"/>
                            <a:cs typeface="+mn-ea"/>
                            <a:sym typeface="+mn-lt"/>
                          </a:rPr>
                          <a:t>.doc, .ppt, .</a:t>
                        </a:r>
                        <a:r>
                          <a:rPr lang="en-US" altLang="zh-TW" sz="1500" err="1">
                            <a:latin typeface="+mn-lt"/>
                            <a:ea typeface="+mn-ea"/>
                            <a:cs typeface="+mn-ea"/>
                            <a:sym typeface="+mn-lt"/>
                          </a:rPr>
                          <a:t>xls</a:t>
                        </a:r>
                        <a:endParaRPr lang="en-US" altLang="zh-TW" sz="1500">
                          <a:latin typeface="+mn-lt"/>
                          <a:ea typeface="+mn-ea"/>
                          <a:cs typeface="+mn-ea"/>
                          <a:sym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500">
                            <a:latin typeface="+mn-lt"/>
                            <a:ea typeface="+mn-ea"/>
                            <a:cs typeface="+mn-ea"/>
                            <a:sym typeface="+mn-lt"/>
                          </a:rPr>
                          <a:t>.docx, .pptx, .xlsx</a:t>
                        </a:r>
                        <a:endParaRPr lang="zh-TW" altLang="en-US" sz="1500">
                          <a:latin typeface="+mn-lt"/>
                          <a:ea typeface="+mn-ea"/>
                          <a:cs typeface="+mn-ea"/>
                          <a:sym typeface="+mn-lt"/>
                        </a:endParaRPr>
                      </a:p>
                    </a:txBody>
                    <a:tcPr anchor="ctr">
                      <a:solidFill>
                        <a:srgbClr val="F2EAFA"/>
                      </a:solidFill>
                    </a:tcPr>
                  </a:tc>
                  <a:extLst>
                    <a:ext uri="{0D108BD9-81ED-4DB2-BD59-A6C34878D82A}">
                      <a16:rowId xmlns:a16="http://schemas.microsoft.com/office/drawing/2014/main" val="4003139444"/>
                    </a:ext>
                  </a:extLst>
                </a:tr>
                <a:tr h="539469">
                  <a:tc>
                    <a:txBody>
                      <a:bodyPr/>
                      <a:lstStyle/>
                      <a:p>
                        <a:r>
                          <a:rPr lang="zh-TW" altLang="en-US" sz="1500">
                            <a:latin typeface="+mn-lt"/>
                            <a:ea typeface="+mn-ea"/>
                            <a:cs typeface="+mn-ea"/>
                            <a:sym typeface="+mn-lt"/>
                          </a:rPr>
                          <a:t>支援能力</a:t>
                        </a:r>
                      </a:p>
                    </a:txBody>
                    <a:tcPr anchor="ctr">
                      <a:solidFill>
                        <a:srgbClr val="E6D7F5"/>
                      </a:solidFill>
                    </a:tcPr>
                  </a:tc>
                  <a:tc>
                    <a:txBody>
                      <a:bodyPr/>
                      <a:lstStyle/>
                      <a:p>
                        <a:r>
                          <a:rPr lang="zh-TW" altLang="en-US" sz="1500">
                            <a:latin typeface="+mn-lt"/>
                            <a:ea typeface="+mn-ea"/>
                            <a:cs typeface="+mn-ea"/>
                            <a:sym typeface="+mn-lt"/>
                          </a:rPr>
                          <a:t>文件共同編輯與同步至 </a:t>
                        </a:r>
                        <a:r>
                          <a:rPr lang="en-US" altLang="zh-TW" sz="1500">
                            <a:latin typeface="+mn-lt"/>
                            <a:ea typeface="+mn-ea"/>
                            <a:cs typeface="+mn-ea"/>
                            <a:sym typeface="+mn-lt"/>
                          </a:rPr>
                          <a:t>NAS </a:t>
                        </a:r>
                        <a:r>
                          <a:rPr lang="zh-CN" altLang="en-US" sz="1500">
                            <a:latin typeface="+mn-lt"/>
                            <a:ea typeface="+mn-ea"/>
                            <a:cs typeface="+mn-ea"/>
                            <a:sym typeface="+mn-lt"/>
                          </a:rPr>
                          <a:t>檔案</a:t>
                        </a:r>
                        <a:endParaRPr lang="zh-TW" altLang="en-US" sz="1500">
                          <a:latin typeface="+mn-lt"/>
                          <a:ea typeface="+mn-ea"/>
                          <a:cs typeface="+mn-ea"/>
                          <a:sym typeface="+mn-lt"/>
                        </a:endParaRPr>
                      </a:p>
                    </a:txBody>
                    <a:tcPr anchor="ctr">
                      <a:solidFill>
                        <a:srgbClr val="E6D7F5"/>
                      </a:solidFill>
                    </a:tcPr>
                  </a:tc>
                  <a:tc>
                    <a:txBody>
                      <a:bodyPr/>
                      <a:lstStyle/>
                      <a:p>
                        <a:r>
                          <a:rPr lang="zh-TW" altLang="en-US" sz="1500">
                            <a:latin typeface="+mn-lt"/>
                            <a:ea typeface="+mn-ea"/>
                            <a:cs typeface="+mn-ea"/>
                            <a:sym typeface="+mn-lt"/>
                          </a:rPr>
                          <a:t>文件檢視</a:t>
                        </a:r>
                        <a:endParaRPr lang="en-US" altLang="zh-TW" sz="1500">
                          <a:latin typeface="+mn-lt"/>
                          <a:ea typeface="+mn-ea"/>
                          <a:cs typeface="+mn-ea"/>
                          <a:sym typeface="+mn-lt"/>
                        </a:endParaRPr>
                      </a:p>
                      <a:p>
                        <a:r>
                          <a:rPr lang="zh-TW" altLang="en-US" sz="1500">
                            <a:latin typeface="+mn-lt"/>
                            <a:ea typeface="+mn-ea"/>
                            <a:cs typeface="+mn-ea"/>
                            <a:sym typeface="+mn-lt"/>
                          </a:rPr>
                          <a:t>可轉成 </a:t>
                        </a:r>
                        <a:r>
                          <a:rPr lang="en-US" altLang="zh-TW" sz="1500">
                            <a:latin typeface="+mn-lt"/>
                            <a:ea typeface="+mn-ea"/>
                            <a:cs typeface="+mn-ea"/>
                            <a:sym typeface="+mn-lt"/>
                          </a:rPr>
                          <a:t>Google </a:t>
                        </a:r>
                        <a:r>
                          <a:rPr lang="zh-CN" altLang="en-US" sz="1500">
                            <a:latin typeface="+mn-lt"/>
                            <a:ea typeface="+mn-ea"/>
                            <a:cs typeface="+mn-ea"/>
                            <a:sym typeface="+mn-lt"/>
                          </a:rPr>
                          <a:t>文件進行編輯</a:t>
                        </a:r>
                        <a:endParaRPr lang="zh-TW" altLang="en-US" sz="1500">
                          <a:latin typeface="+mn-lt"/>
                          <a:ea typeface="+mn-ea"/>
                          <a:cs typeface="+mn-ea"/>
                          <a:sym typeface="+mn-lt"/>
                        </a:endParaRPr>
                      </a:p>
                    </a:txBody>
                    <a:tcPr anchor="ctr">
                      <a:solidFill>
                        <a:srgbClr val="E6D7F5"/>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latin typeface="+mn-lt"/>
                            <a:ea typeface="+mn-ea"/>
                            <a:cs typeface="+mn-ea"/>
                            <a:sym typeface="+mn-lt"/>
                          </a:rPr>
                          <a:t>文件檢視</a:t>
                        </a:r>
                        <a:endParaRPr lang="en-US" altLang="zh-TW" sz="1500">
                          <a:latin typeface="+mn-lt"/>
                          <a:ea typeface="+mn-ea"/>
                          <a:cs typeface="+mn-ea"/>
                          <a:sym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latin typeface="+mn-lt"/>
                            <a:ea typeface="+mn-ea"/>
                            <a:cs typeface="+mn-ea"/>
                            <a:sym typeface="+mn-lt"/>
                          </a:rPr>
                          <a:t>可轉成</a:t>
                        </a:r>
                        <a:r>
                          <a:rPr lang="en-US" altLang="zh-TW" sz="1500">
                            <a:latin typeface="+mn-lt"/>
                            <a:ea typeface="+mn-ea"/>
                            <a:cs typeface="+mn-ea"/>
                            <a:sym typeface="+mn-lt"/>
                          </a:rPr>
                          <a:t> Google </a:t>
                        </a:r>
                        <a:r>
                          <a:rPr lang="zh-CN" altLang="en-US" sz="1500">
                            <a:latin typeface="+mn-lt"/>
                            <a:ea typeface="+mn-ea"/>
                            <a:cs typeface="+mn-ea"/>
                            <a:sym typeface="+mn-lt"/>
                          </a:rPr>
                          <a:t>文件進行編輯</a:t>
                        </a:r>
                        <a:endParaRPr lang="zh-TW" altLang="en-US" sz="1500">
                          <a:latin typeface="+mn-lt"/>
                          <a:ea typeface="+mn-ea"/>
                          <a:cs typeface="+mn-ea"/>
                          <a:sym typeface="+mn-lt"/>
                        </a:endParaRPr>
                      </a:p>
                    </a:txBody>
                    <a:tcPr anchor="ctr">
                      <a:solidFill>
                        <a:srgbClr val="E6D7F5"/>
                      </a:solidFill>
                    </a:tcPr>
                  </a:tc>
                  <a:extLst>
                    <a:ext uri="{0D108BD9-81ED-4DB2-BD59-A6C34878D82A}">
                      <a16:rowId xmlns:a16="http://schemas.microsoft.com/office/drawing/2014/main" val="3858743108"/>
                    </a:ext>
                  </a:extLst>
                </a:tr>
              </a:tbl>
            </a:graphicData>
          </a:graphic>
        </p:graphicFrame>
        <p:pic>
          <p:nvPicPr>
            <p:cNvPr id="91" name="圖片 90">
              <a:extLst>
                <a:ext uri="{FF2B5EF4-FFF2-40B4-BE49-F238E27FC236}">
                  <a16:creationId xmlns:a16="http://schemas.microsoft.com/office/drawing/2014/main" id="{9A602039-174F-F342-81B5-34956165C4D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032102" y="8558066"/>
              <a:ext cx="520700" cy="520700"/>
            </a:xfrm>
            <a:prstGeom prst="rect">
              <a:avLst/>
            </a:prstGeom>
          </p:spPr>
        </p:pic>
        <p:pic>
          <p:nvPicPr>
            <p:cNvPr id="92" name="圖片 91">
              <a:extLst>
                <a:ext uri="{FF2B5EF4-FFF2-40B4-BE49-F238E27FC236}">
                  <a16:creationId xmlns:a16="http://schemas.microsoft.com/office/drawing/2014/main" id="{378B8389-F078-BA4A-8567-0BE9EC099B39}"/>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3928881" y="8601644"/>
              <a:ext cx="1275442" cy="489479"/>
            </a:xfrm>
            <a:prstGeom prst="rect">
              <a:avLst/>
            </a:prstGeom>
          </p:spPr>
        </p:pic>
        <p:pic>
          <p:nvPicPr>
            <p:cNvPr id="93" name="圖片 92">
              <a:extLst>
                <a:ext uri="{FF2B5EF4-FFF2-40B4-BE49-F238E27FC236}">
                  <a16:creationId xmlns:a16="http://schemas.microsoft.com/office/drawing/2014/main" id="{D36CC690-5C36-9A44-9B9D-5FF35D6F9BA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502580" y="8570423"/>
              <a:ext cx="520700" cy="520700"/>
            </a:xfrm>
            <a:prstGeom prst="rect">
              <a:avLst/>
            </a:prstGeom>
          </p:spPr>
        </p:pic>
        <p:pic>
          <p:nvPicPr>
            <p:cNvPr id="94" name="圖片 93">
              <a:extLst>
                <a:ext uri="{FF2B5EF4-FFF2-40B4-BE49-F238E27FC236}">
                  <a16:creationId xmlns:a16="http://schemas.microsoft.com/office/drawing/2014/main" id="{476CAD0D-745F-5A46-9E92-87946508089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558430" y="8570423"/>
              <a:ext cx="520700" cy="520700"/>
            </a:xfrm>
            <a:prstGeom prst="rect">
              <a:avLst/>
            </a:prstGeom>
          </p:spPr>
        </p:pic>
        <p:pic>
          <p:nvPicPr>
            <p:cNvPr id="95" name="圖片 94">
              <a:extLst>
                <a:ext uri="{FF2B5EF4-FFF2-40B4-BE49-F238E27FC236}">
                  <a16:creationId xmlns:a16="http://schemas.microsoft.com/office/drawing/2014/main" id="{9A5CC933-874D-CA49-A137-F6BF29FA92B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041011" y="8579956"/>
              <a:ext cx="499688" cy="499688"/>
            </a:xfrm>
            <a:prstGeom prst="rect">
              <a:avLst/>
            </a:prstGeom>
          </p:spPr>
        </p:pic>
        <p:pic>
          <p:nvPicPr>
            <p:cNvPr id="96" name="圖片 95">
              <a:extLst>
                <a:ext uri="{FF2B5EF4-FFF2-40B4-BE49-F238E27FC236}">
                  <a16:creationId xmlns:a16="http://schemas.microsoft.com/office/drawing/2014/main" id="{2FA92CE3-66FB-A147-8E33-BAFDA054A4E6}"/>
                </a:ext>
              </a:extLst>
            </p:cNvPr>
            <p:cNvPicPr>
              <a:picLocks noChangeAspect="1"/>
            </p:cNvPicPr>
            <p:nvPr/>
          </p:nvPicPr>
          <p:blipFill rotWithShape="1">
            <a:blip r:embed="rId12" cstate="print">
              <a:extLst>
                <a:ext uri="{28A0092B-C50C-407E-A947-70E740481C1C}">
                  <a14:useLocalDpi xmlns:a14="http://schemas.microsoft.com/office/drawing/2010/main"/>
                </a:ext>
              </a:extLst>
            </a:blip>
            <a:srcRect l="-248"/>
            <a:stretch/>
          </p:blipFill>
          <p:spPr>
            <a:xfrm>
              <a:off x="9384599" y="9042400"/>
              <a:ext cx="2303013" cy="2303013"/>
            </a:xfrm>
            <a:prstGeom prst="ellipse">
              <a:avLst/>
            </a:prstGeom>
            <a:ln w="38100">
              <a:solidFill>
                <a:srgbClr val="7030A0"/>
              </a:solidFill>
            </a:ln>
          </p:spPr>
        </p:pic>
        <p:sp>
          <p:nvSpPr>
            <p:cNvPr id="97" name="文字方塊 96">
              <a:extLst>
                <a:ext uri="{FF2B5EF4-FFF2-40B4-BE49-F238E27FC236}">
                  <a16:creationId xmlns:a16="http://schemas.microsoft.com/office/drawing/2014/main" id="{10E46933-C430-D44D-A852-12D890A14C67}"/>
                </a:ext>
              </a:extLst>
            </p:cNvPr>
            <p:cNvSpPr txBox="1"/>
            <p:nvPr/>
          </p:nvSpPr>
          <p:spPr>
            <a:xfrm>
              <a:off x="9219215" y="11382484"/>
              <a:ext cx="2926564" cy="523220"/>
            </a:xfrm>
            <a:prstGeom prst="rect">
              <a:avLst/>
            </a:prstGeom>
            <a:noFill/>
          </p:spPr>
          <p:txBody>
            <a:bodyPr wrap="square" rtlCol="0">
              <a:spAutoFit/>
            </a:bodyPr>
            <a:lstStyle/>
            <a:p>
              <a:pPr defTabSz="1219140"/>
              <a:r>
                <a:rPr kumimoji="1" lang="zh-TW" altLang="en-US" sz="1400">
                  <a:solidFill>
                    <a:prstClr val="white"/>
                  </a:solidFill>
                  <a:cs typeface="+mn-ea"/>
                  <a:sym typeface="+mn-lt"/>
                </a:rPr>
                <a:t>到 設定</a:t>
              </a:r>
              <a:r>
                <a:rPr kumimoji="1" lang="en-US" altLang="zh-TW" sz="1400">
                  <a:solidFill>
                    <a:prstClr val="white"/>
                  </a:solidFill>
                  <a:cs typeface="+mn-ea"/>
                  <a:sym typeface="+mn-lt"/>
                </a:rPr>
                <a:t>&gt;</a:t>
              </a:r>
              <a:r>
                <a:rPr kumimoji="1" lang="zh-CN" altLang="en-US" sz="1400">
                  <a:solidFill>
                    <a:prstClr val="white"/>
                  </a:solidFill>
                  <a:cs typeface="+mn-ea"/>
                  <a:sym typeface="+mn-lt"/>
                </a:rPr>
                <a:t>文件</a:t>
              </a:r>
              <a:r>
                <a:rPr kumimoji="1" lang="zh-TW" altLang="en-US" sz="1400">
                  <a:solidFill>
                    <a:prstClr val="white"/>
                  </a:solidFill>
                  <a:cs typeface="+mn-ea"/>
                  <a:sym typeface="+mn-lt"/>
                </a:rPr>
                <a:t> 裡，選擇你習慣的預設開啟方式吧！</a:t>
              </a:r>
            </a:p>
          </p:txBody>
        </p:sp>
        <p:pic>
          <p:nvPicPr>
            <p:cNvPr id="98" name="圖片 97">
              <a:extLst>
                <a:ext uri="{FF2B5EF4-FFF2-40B4-BE49-F238E27FC236}">
                  <a16:creationId xmlns:a16="http://schemas.microsoft.com/office/drawing/2014/main" id="{A11C4C5B-AF94-8B42-9E21-320FEA886D24}"/>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7994731" y="7353979"/>
              <a:ext cx="939800" cy="939800"/>
            </a:xfrm>
            <a:prstGeom prst="ellipse">
              <a:avLst/>
            </a:prstGeom>
            <a:ln w="38100">
              <a:solidFill>
                <a:srgbClr val="FFC000"/>
              </a:solidFill>
            </a:ln>
          </p:spPr>
        </p:pic>
        <p:sp>
          <p:nvSpPr>
            <p:cNvPr id="99" name="矩形 98">
              <a:extLst>
                <a:ext uri="{FF2B5EF4-FFF2-40B4-BE49-F238E27FC236}">
                  <a16:creationId xmlns:a16="http://schemas.microsoft.com/office/drawing/2014/main" id="{27B896B0-EF82-ED43-9271-200EA38B6FB9}"/>
                </a:ext>
              </a:extLst>
            </p:cNvPr>
            <p:cNvSpPr/>
            <p:nvPr/>
          </p:nvSpPr>
          <p:spPr>
            <a:xfrm>
              <a:off x="8955068" y="7622875"/>
              <a:ext cx="2529859" cy="307777"/>
            </a:xfrm>
            <a:prstGeom prst="rect">
              <a:avLst/>
            </a:prstGeom>
          </p:spPr>
          <p:txBody>
            <a:bodyPr wrap="none">
              <a:spAutoFit/>
            </a:bodyPr>
            <a:lstStyle/>
            <a:p>
              <a:pPr defTabSz="1219140"/>
              <a:r>
                <a:rPr kumimoji="1" lang="zh-TW" altLang="en-US" sz="1400">
                  <a:cs typeface="+mn-ea"/>
                  <a:sym typeface="+mn-lt"/>
                </a:rPr>
                <a:t>檔案即時同步並回存至</a:t>
              </a:r>
              <a:r>
                <a:rPr kumimoji="1" lang="en-US" altLang="zh-TW" sz="1400">
                  <a:cs typeface="+mn-ea"/>
                  <a:sym typeface="+mn-lt"/>
                </a:rPr>
                <a:t>NAS</a:t>
              </a:r>
              <a:r>
                <a:rPr kumimoji="1" lang="zh-CN" altLang="en-US" sz="1400">
                  <a:cs typeface="+mn-ea"/>
                  <a:sym typeface="+mn-lt"/>
                </a:rPr>
                <a:t>中</a:t>
              </a:r>
              <a:endParaRPr kumimoji="1" lang="zh-TW" altLang="en-US" sz="1400">
                <a:cs typeface="+mn-ea"/>
                <a:sym typeface="+mn-lt"/>
              </a:endParaRPr>
            </a:p>
          </p:txBody>
        </p:sp>
        <p:sp>
          <p:nvSpPr>
            <p:cNvPr id="100" name="矩形: 圓角 21">
              <a:extLst>
                <a:ext uri="{FF2B5EF4-FFF2-40B4-BE49-F238E27FC236}">
                  <a16:creationId xmlns:a16="http://schemas.microsoft.com/office/drawing/2014/main" id="{56651623-99FD-1544-8871-2EFA7339CFC7}"/>
                </a:ext>
              </a:extLst>
            </p:cNvPr>
            <p:cNvSpPr/>
            <p:nvPr/>
          </p:nvSpPr>
          <p:spPr>
            <a:xfrm>
              <a:off x="9219216" y="8528444"/>
              <a:ext cx="3204521" cy="430981"/>
            </a:xfrm>
            <a:prstGeom prst="roundRect">
              <a:avLst>
                <a:gd name="adj" fmla="val 8066"/>
              </a:avLst>
            </a:prstGeom>
            <a:blipFill dpi="0" rotWithShape="1">
              <a:blip r:embed="rId1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1400">
                <a:solidFill>
                  <a:prstClr val="white"/>
                </a:solidFill>
                <a:cs typeface="+mn-ea"/>
                <a:sym typeface="+mn-lt"/>
              </a:endParaRPr>
            </a:p>
          </p:txBody>
        </p:sp>
        <p:pic>
          <p:nvPicPr>
            <p:cNvPr id="101" name="圖片 100">
              <a:extLst>
                <a:ext uri="{FF2B5EF4-FFF2-40B4-BE49-F238E27FC236}">
                  <a16:creationId xmlns:a16="http://schemas.microsoft.com/office/drawing/2014/main" id="{DBE890F1-F189-B743-BD5D-90F8794A80A2}"/>
                </a:ext>
              </a:extLst>
            </p:cNvPr>
            <p:cNvPicPr>
              <a:picLocks noChangeAspect="1"/>
            </p:cNvPicPr>
            <p:nvPr/>
          </p:nvPicPr>
          <p:blipFill rotWithShape="1">
            <a:blip r:embed="rId15" cstate="print">
              <a:extLst>
                <a:ext uri="{28A0092B-C50C-407E-A947-70E740481C1C}">
                  <a14:useLocalDpi xmlns:a14="http://schemas.microsoft.com/office/drawing/2010/main"/>
                </a:ext>
              </a:extLst>
            </a:blip>
            <a:srcRect/>
            <a:stretch/>
          </p:blipFill>
          <p:spPr>
            <a:xfrm>
              <a:off x="8398243" y="8217730"/>
              <a:ext cx="939800" cy="939800"/>
            </a:xfrm>
            <a:prstGeom prst="ellipse">
              <a:avLst/>
            </a:prstGeom>
            <a:ln w="38100">
              <a:solidFill>
                <a:srgbClr val="FFC000"/>
              </a:solidFill>
            </a:ln>
          </p:spPr>
        </p:pic>
        <p:sp>
          <p:nvSpPr>
            <p:cNvPr id="102" name="矩形 101">
              <a:extLst>
                <a:ext uri="{FF2B5EF4-FFF2-40B4-BE49-F238E27FC236}">
                  <a16:creationId xmlns:a16="http://schemas.microsoft.com/office/drawing/2014/main" id="{20E07323-921D-AD47-8FDD-98BF93B7BF6E}"/>
                </a:ext>
              </a:extLst>
            </p:cNvPr>
            <p:cNvSpPr/>
            <p:nvPr/>
          </p:nvSpPr>
          <p:spPr>
            <a:xfrm>
              <a:off x="9513901" y="8557686"/>
              <a:ext cx="1620956" cy="307777"/>
            </a:xfrm>
            <a:prstGeom prst="rect">
              <a:avLst/>
            </a:prstGeom>
          </p:spPr>
          <p:txBody>
            <a:bodyPr wrap="none" anchor="t">
              <a:spAutoFit/>
            </a:bodyPr>
            <a:lstStyle/>
            <a:p>
              <a:pPr defTabSz="1219140"/>
              <a:r>
                <a:rPr kumimoji="1" lang="zh-TW" altLang="en-US" sz="1400">
                  <a:cs typeface="+mn-ea"/>
                  <a:sym typeface="+mn-lt"/>
                </a:rPr>
                <a:t>支援多人線上編輯</a:t>
              </a:r>
              <a:endParaRPr kumimoji="1" lang="en-US" altLang="zh-TW" sz="1400">
                <a:cs typeface="+mn-ea"/>
                <a:sym typeface="+mn-lt"/>
              </a:endParaRPr>
            </a:p>
          </p:txBody>
        </p:sp>
      </p:grpSp>
      <p:sp>
        <p:nvSpPr>
          <p:cNvPr id="24" name="矩形: 圓角 17">
            <a:extLst>
              <a:ext uri="{FF2B5EF4-FFF2-40B4-BE49-F238E27FC236}">
                <a16:creationId xmlns:a16="http://schemas.microsoft.com/office/drawing/2014/main" id="{43999FFC-3554-4AA7-B1A8-12A629728DE1}"/>
              </a:ext>
            </a:extLst>
          </p:cNvPr>
          <p:cNvSpPr/>
          <p:nvPr/>
        </p:nvSpPr>
        <p:spPr>
          <a:xfrm>
            <a:off x="1471359" y="5723260"/>
            <a:ext cx="3530967" cy="430981"/>
          </a:xfrm>
          <a:prstGeom prst="roundRect">
            <a:avLst>
              <a:gd name="adj" fmla="val 8066"/>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1219140"/>
            <a:endParaRPr lang="zh-TW" altLang="en-US" sz="1400">
              <a:solidFill>
                <a:schemeClr val="bg1"/>
              </a:solidFill>
              <a:latin typeface="Microsoft JhengHei"/>
              <a:ea typeface="Microsoft JhengHei"/>
              <a:cs typeface="+mn-ea"/>
            </a:endParaRPr>
          </a:p>
        </p:txBody>
      </p:sp>
      <p:graphicFrame>
        <p:nvGraphicFramePr>
          <p:cNvPr id="25" name="內容版面配置區 5">
            <a:extLst>
              <a:ext uri="{FF2B5EF4-FFF2-40B4-BE49-F238E27FC236}">
                <a16:creationId xmlns:a16="http://schemas.microsoft.com/office/drawing/2014/main" id="{4403B246-8FAA-4AF4-A46A-D77DB2C84BD3}"/>
              </a:ext>
            </a:extLst>
          </p:cNvPr>
          <p:cNvGraphicFramePr>
            <a:graphicFrameLocks/>
          </p:cNvGraphicFramePr>
          <p:nvPr>
            <p:extLst>
              <p:ext uri="{D42A27DB-BD31-4B8C-83A1-F6EECF244321}">
                <p14:modId xmlns:p14="http://schemas.microsoft.com/office/powerpoint/2010/main" val="3334106028"/>
              </p:ext>
            </p:extLst>
          </p:nvPr>
        </p:nvGraphicFramePr>
        <p:xfrm>
          <a:off x="718437" y="2579056"/>
          <a:ext cx="8933562" cy="2892923"/>
        </p:xfrm>
        <a:graphic>
          <a:graphicData uri="http://schemas.openxmlformats.org/drawingml/2006/table">
            <a:tbl>
              <a:tblPr firstRow="1" bandRow="1">
                <a:effectLst>
                  <a:outerShdw blurRad="431800" dist="241300" dir="5760000" sx="106000" sy="106000" algn="ctr" rotWithShape="0">
                    <a:srgbClr val="000000">
                      <a:alpha val="28000"/>
                    </a:srgbClr>
                  </a:outerShdw>
                </a:effectLst>
                <a:tableStyleId>{5C22544A-7EE6-4342-B048-85BDC9FD1C3A}</a:tableStyleId>
              </a:tblPr>
              <a:tblGrid>
                <a:gridCol w="991829">
                  <a:extLst>
                    <a:ext uri="{9D8B030D-6E8A-4147-A177-3AD203B41FA5}">
                      <a16:colId xmlns:a16="http://schemas.microsoft.com/office/drawing/2014/main" val="3133364649"/>
                    </a:ext>
                  </a:extLst>
                </a:gridCol>
                <a:gridCol w="2201333">
                  <a:extLst>
                    <a:ext uri="{9D8B030D-6E8A-4147-A177-3AD203B41FA5}">
                      <a16:colId xmlns:a16="http://schemas.microsoft.com/office/drawing/2014/main" val="2614222353"/>
                    </a:ext>
                  </a:extLst>
                </a:gridCol>
                <a:gridCol w="2870200">
                  <a:extLst>
                    <a:ext uri="{9D8B030D-6E8A-4147-A177-3AD203B41FA5}">
                      <a16:colId xmlns:a16="http://schemas.microsoft.com/office/drawing/2014/main" val="940691484"/>
                    </a:ext>
                  </a:extLst>
                </a:gridCol>
                <a:gridCol w="2870200">
                  <a:extLst>
                    <a:ext uri="{9D8B030D-6E8A-4147-A177-3AD203B41FA5}">
                      <a16:colId xmlns:a16="http://schemas.microsoft.com/office/drawing/2014/main" val="107505992"/>
                    </a:ext>
                  </a:extLst>
                </a:gridCol>
              </a:tblGrid>
              <a:tr h="652643">
                <a:tc>
                  <a:txBody>
                    <a:bodyPr/>
                    <a:lstStyle/>
                    <a:p>
                      <a:pPr marL="0" algn="ctr" defTabSz="914400" rtl="0" eaLnBrk="1" latinLnBrk="0" hangingPunct="1"/>
                      <a:endParaRPr lang="zh-TW" altLang="en-US" sz="1900" kern="1200">
                        <a:solidFill>
                          <a:schemeClr val="bg1"/>
                        </a:solidFill>
                        <a:latin typeface="Microsoft JhengHei"/>
                        <a:ea typeface="Microsoft JhengHei"/>
                        <a:cs typeface="+mn-ea"/>
                        <a:sym typeface="+mn-lt"/>
                      </a:endParaRP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defTabSz="914400" rtl="0" eaLnBrk="1" latinLnBrk="0" hangingPunct="1"/>
                      <a:r>
                        <a:rPr lang="zh-CN" altLang="en-US" sz="1600" b="1" kern="1200">
                          <a:solidFill>
                            <a:schemeClr val="bg1"/>
                          </a:solidFill>
                          <a:latin typeface="Microsoft JhengHei"/>
                          <a:ea typeface="Microsoft JhengHei"/>
                          <a:cs typeface="+mn-ea"/>
                          <a:sym typeface="+mn-lt"/>
                        </a:rPr>
                        <a:t>以 </a:t>
                      </a:r>
                      <a:r>
                        <a:rPr lang="en-US" altLang="zh-CN" sz="1600" b="1" kern="1200">
                          <a:solidFill>
                            <a:schemeClr val="bg1"/>
                          </a:solidFill>
                          <a:latin typeface="Microsoft JhengHei"/>
                          <a:ea typeface="+mn-ea"/>
                          <a:cs typeface="+mn-ea"/>
                          <a:sym typeface="+mn-lt"/>
                        </a:rPr>
                        <a:t>Office Online </a:t>
                      </a:r>
                      <a:r>
                        <a:rPr lang="zh-CN" altLang="en-US" sz="1600" b="1" kern="1200">
                          <a:solidFill>
                            <a:schemeClr val="bg1"/>
                          </a:solidFill>
                          <a:latin typeface="Microsoft JhengHei"/>
                          <a:ea typeface="Microsoft JhengHei"/>
                          <a:cs typeface="+mn-ea"/>
                          <a:sym typeface="+mn-lt"/>
                        </a:rPr>
                        <a:t>編輯</a:t>
                      </a:r>
                      <a:endParaRPr lang="en-US" altLang="zh-CN" sz="1600" b="1" kern="1200">
                        <a:solidFill>
                          <a:schemeClr val="bg1"/>
                        </a:solidFill>
                        <a:latin typeface="Microsoft JhengHei"/>
                        <a:ea typeface="Microsoft JhengHei"/>
                        <a:cs typeface="+mn-ea"/>
                        <a:sym typeface="+mn-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defTabSz="914400" rtl="0" eaLnBrk="1" latinLnBrk="0" hangingPunct="1"/>
                      <a:r>
                        <a:rPr lang="zh-TW" altLang="en-US" sz="1600" b="1" kern="1200">
                          <a:solidFill>
                            <a:schemeClr val="bg1"/>
                          </a:solidFill>
                          <a:latin typeface="Microsoft JhengHei"/>
                          <a:ea typeface="Microsoft JhengHei"/>
                          <a:cs typeface="+mn-ea"/>
                          <a:sym typeface="+mn-lt"/>
                        </a:rPr>
                        <a:t>在 </a:t>
                      </a:r>
                      <a:r>
                        <a:rPr lang="en-US" altLang="zh-TW" sz="1600" b="1" kern="1200">
                          <a:solidFill>
                            <a:schemeClr val="bg1"/>
                          </a:solidFill>
                          <a:latin typeface="Microsoft JhengHei"/>
                          <a:ea typeface="+mn-ea"/>
                          <a:cs typeface="+mn-ea"/>
                          <a:sym typeface="+mn-lt"/>
                        </a:rPr>
                        <a:t>Google Docs </a:t>
                      </a:r>
                      <a:r>
                        <a:rPr lang="zh-CN" altLang="en-US" sz="1600" b="1" kern="1200">
                          <a:solidFill>
                            <a:schemeClr val="bg1"/>
                          </a:solidFill>
                          <a:latin typeface="Microsoft JhengHei"/>
                          <a:ea typeface="Microsoft JhengHei"/>
                          <a:cs typeface="+mn-ea"/>
                          <a:sym typeface="+mn-lt"/>
                        </a:rPr>
                        <a:t>中檢視</a:t>
                      </a:r>
                      <a:endParaRPr lang="zh-TW" altLang="en-US" sz="1600" b="1" kern="1200">
                        <a:solidFill>
                          <a:schemeClr val="bg1"/>
                        </a:solidFill>
                        <a:latin typeface="Microsoft JhengHei"/>
                        <a:ea typeface="Microsoft JhengHei"/>
                        <a:cs typeface="+mn-ea"/>
                        <a:sym typeface="+mn-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defTabSz="914400" rtl="0" eaLnBrk="1" latinLnBrk="0" hangingPunct="1"/>
                      <a:r>
                        <a:rPr lang="zh-TW" altLang="en-US" sz="1600" b="1" kern="1200">
                          <a:solidFill>
                            <a:schemeClr val="bg1"/>
                          </a:solidFill>
                          <a:latin typeface="Microsoft JhengHei"/>
                          <a:ea typeface="Microsoft JhengHei"/>
                          <a:cs typeface="+mn-ea"/>
                          <a:sym typeface="+mn-lt"/>
                        </a:rPr>
                        <a:t>以 </a:t>
                      </a:r>
                      <a:r>
                        <a:rPr lang="en-US" altLang="zh-TW" sz="1600" b="1" kern="1200">
                          <a:solidFill>
                            <a:schemeClr val="bg1"/>
                          </a:solidFill>
                          <a:latin typeface="Microsoft JhengHei"/>
                          <a:ea typeface="+mn-ea"/>
                          <a:cs typeface="+mn-ea"/>
                          <a:sym typeface="+mn-lt"/>
                        </a:rPr>
                        <a:t>Google Chrome </a:t>
                      </a:r>
                      <a:br>
                        <a:rPr lang="en-US" altLang="zh-TW" sz="1600" b="1" kern="1200">
                          <a:solidFill>
                            <a:schemeClr val="bg1"/>
                          </a:solidFill>
                          <a:latin typeface="Microsoft JhengHei"/>
                          <a:ea typeface="+mn-ea"/>
                          <a:cs typeface="+mn-ea"/>
                          <a:sym typeface="+mn-lt"/>
                        </a:rPr>
                      </a:br>
                      <a:r>
                        <a:rPr lang="zh-CN" altLang="en-US" sz="1600" b="1" kern="1200">
                          <a:solidFill>
                            <a:schemeClr val="bg1"/>
                          </a:solidFill>
                          <a:latin typeface="Microsoft JhengHei"/>
                          <a:ea typeface="Microsoft JhengHei"/>
                          <a:cs typeface="+mn-ea"/>
                          <a:sym typeface="+mn-lt"/>
                        </a:rPr>
                        <a:t>擴充功能開啟</a:t>
                      </a:r>
                      <a:endParaRPr lang="zh-TW" altLang="en-US" sz="1600" b="1" kern="1200">
                        <a:solidFill>
                          <a:schemeClr val="bg1"/>
                        </a:solidFill>
                        <a:latin typeface="Microsoft JhengHei"/>
                        <a:ea typeface="Microsoft JhengHei"/>
                        <a:cs typeface="+mn-ea"/>
                        <a:sym typeface="+mn-lt"/>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9146232"/>
                  </a:ext>
                </a:extLst>
              </a:tr>
              <a:tr h="777240">
                <a:tc>
                  <a:txBody>
                    <a:bodyPr/>
                    <a:lstStyle/>
                    <a:p>
                      <a:r>
                        <a:rPr lang="zh-TW" altLang="en-US" sz="1500" b="1">
                          <a:solidFill>
                            <a:schemeClr val="bg1"/>
                          </a:solidFill>
                          <a:latin typeface="Microsoft JhengHei"/>
                          <a:ea typeface="Microsoft JhengHei"/>
                          <a:cs typeface="+mn-ea"/>
                          <a:sym typeface="+mn-lt"/>
                        </a:rPr>
                        <a:t>必要設定</a:t>
                      </a:r>
                    </a:p>
                  </a:txBody>
                  <a:tcPr anchor="ct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zh-TW" altLang="en-US" sz="1500">
                          <a:solidFill>
                            <a:schemeClr val="bg1"/>
                          </a:solidFill>
                          <a:latin typeface="Microsoft JhengHei"/>
                          <a:ea typeface="Microsoft JhengHei"/>
                          <a:cs typeface="+mn-ea"/>
                          <a:sym typeface="+mn-lt"/>
                        </a:rPr>
                        <a:t>啟用</a:t>
                      </a:r>
                      <a:r>
                        <a:rPr lang="en-US" altLang="zh-TW" sz="1500">
                          <a:solidFill>
                            <a:schemeClr val="bg1"/>
                          </a:solidFill>
                          <a:latin typeface="Microsoft JhengHei"/>
                          <a:ea typeface="+mn-ea"/>
                          <a:cs typeface="+mn-ea"/>
                          <a:sym typeface="+mn-lt"/>
                        </a:rPr>
                        <a:t> </a:t>
                      </a:r>
                      <a:r>
                        <a:rPr lang="en-US" altLang="zh-TW" sz="1500" err="1">
                          <a:solidFill>
                            <a:schemeClr val="bg1"/>
                          </a:solidFill>
                          <a:latin typeface="Microsoft JhengHei"/>
                          <a:ea typeface="+mn-ea"/>
                          <a:cs typeface="+mn-ea"/>
                          <a:sym typeface="+mn-lt"/>
                        </a:rPr>
                        <a:t>MyQNAPCloud</a:t>
                      </a:r>
                      <a:r>
                        <a:rPr lang="zh-TW" altLang="en-US" sz="1500">
                          <a:solidFill>
                            <a:schemeClr val="bg1"/>
                          </a:solidFill>
                          <a:latin typeface="Microsoft JhengHei"/>
                          <a:ea typeface="Microsoft JhengHei"/>
                          <a:cs typeface="+mn-ea"/>
                          <a:sym typeface="+mn-lt"/>
                        </a:rPr>
                        <a:t> </a:t>
                      </a:r>
                      <a:r>
                        <a:rPr lang="en-US" altLang="zh-TW" sz="1500" err="1">
                          <a:solidFill>
                            <a:schemeClr val="bg1"/>
                          </a:solidFill>
                          <a:latin typeface="Microsoft JhengHei"/>
                          <a:ea typeface="+mn-ea"/>
                          <a:cs typeface="+mn-ea"/>
                          <a:sym typeface="+mn-lt"/>
                        </a:rPr>
                        <a:t>CloudLink</a:t>
                      </a:r>
                      <a:endParaRPr lang="zh-TW" altLang="en-US" sz="1500">
                        <a:solidFill>
                          <a:schemeClr val="bg1"/>
                        </a:solidFill>
                        <a:latin typeface="Microsoft JhengHei"/>
                        <a:ea typeface="Microsoft JhengHei"/>
                        <a:cs typeface="+mn-ea"/>
                        <a:sym typeface="+mn-l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zh-TW" altLang="en-US" sz="1500">
                          <a:solidFill>
                            <a:schemeClr val="bg1"/>
                          </a:solidFill>
                          <a:latin typeface="Microsoft JhengHei"/>
                          <a:ea typeface="Microsoft JhengHei"/>
                          <a:cs typeface="+mn-ea"/>
                          <a:sym typeface="+mn-lt"/>
                        </a:rPr>
                        <a:t>啟用</a:t>
                      </a:r>
                      <a:r>
                        <a:rPr lang="en-US" altLang="zh-TW" sz="1500">
                          <a:solidFill>
                            <a:schemeClr val="bg1"/>
                          </a:solidFill>
                          <a:latin typeface="Microsoft JhengHei"/>
                          <a:ea typeface="+mn-ea"/>
                          <a:cs typeface="+mn-ea"/>
                          <a:sym typeface="+mn-lt"/>
                        </a:rPr>
                        <a:t> </a:t>
                      </a:r>
                      <a:r>
                        <a:rPr lang="en-US" altLang="zh-TW" sz="1500" err="1">
                          <a:solidFill>
                            <a:schemeClr val="bg1"/>
                          </a:solidFill>
                          <a:latin typeface="Microsoft JhengHei"/>
                          <a:ea typeface="+mn-ea"/>
                          <a:cs typeface="+mn-ea"/>
                          <a:sym typeface="+mn-lt"/>
                        </a:rPr>
                        <a:t>MyQNAPCloud</a:t>
                      </a:r>
                      <a:r>
                        <a:rPr lang="zh-TW" altLang="en-US" sz="1500">
                          <a:solidFill>
                            <a:schemeClr val="bg1"/>
                          </a:solidFill>
                          <a:latin typeface="Microsoft JhengHei"/>
                          <a:ea typeface="Microsoft JhengHei"/>
                          <a:cs typeface="+mn-ea"/>
                          <a:sym typeface="+mn-lt"/>
                        </a:rPr>
                        <a:t> </a:t>
                      </a:r>
                      <a:r>
                        <a:rPr lang="en-US" altLang="zh-TW" sz="1500" err="1">
                          <a:solidFill>
                            <a:schemeClr val="bg1"/>
                          </a:solidFill>
                          <a:latin typeface="Microsoft JhengHei"/>
                          <a:ea typeface="+mn-ea"/>
                          <a:cs typeface="+mn-ea"/>
                          <a:sym typeface="+mn-lt"/>
                        </a:rPr>
                        <a:t>CloudLink</a:t>
                      </a:r>
                      <a:endParaRPr lang="zh-TW" altLang="en-US" sz="1500">
                        <a:solidFill>
                          <a:schemeClr val="bg1"/>
                        </a:solidFill>
                        <a:latin typeface="Microsoft JhengHei"/>
                        <a:ea typeface="Microsoft JhengHei"/>
                        <a:cs typeface="+mn-ea"/>
                        <a:sym typeface="+mn-l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solidFill>
                            <a:schemeClr val="bg1"/>
                          </a:solidFill>
                          <a:latin typeface="Microsoft JhengHei"/>
                          <a:ea typeface="Microsoft JhengHei"/>
                          <a:cs typeface="+mn-ea"/>
                          <a:sym typeface="+mn-lt"/>
                        </a:rPr>
                        <a:t>以 </a:t>
                      </a:r>
                      <a:r>
                        <a:rPr lang="en-US" altLang="zh-TW" sz="1500">
                          <a:solidFill>
                            <a:schemeClr val="bg1"/>
                          </a:solidFill>
                          <a:latin typeface="Microsoft JhengHei"/>
                          <a:ea typeface="+mn-ea"/>
                          <a:cs typeface="+mn-ea"/>
                          <a:sym typeface="+mn-lt"/>
                        </a:rPr>
                        <a:t>Chrome </a:t>
                      </a:r>
                      <a:r>
                        <a:rPr lang="zh-CN" altLang="en-US" sz="1500">
                          <a:solidFill>
                            <a:schemeClr val="bg1"/>
                          </a:solidFill>
                          <a:latin typeface="Microsoft JhengHei"/>
                          <a:ea typeface="Microsoft JhengHei"/>
                          <a:cs typeface="+mn-ea"/>
                          <a:sym typeface="+mn-lt"/>
                        </a:rPr>
                        <a:t>瀏覽器開啟，並安裝擴充功能：</a:t>
                      </a:r>
                      <a:r>
                        <a:rPr lang="en" altLang="zh-TW" sz="1500" b="0" i="0" kern="1200">
                          <a:solidFill>
                            <a:schemeClr val="bg1"/>
                          </a:solidFill>
                          <a:effectLst/>
                          <a:latin typeface="Microsoft JhengHei"/>
                          <a:ea typeface="+mn-ea"/>
                          <a:cs typeface="+mn-ea"/>
                          <a:sym typeface="+mn-lt"/>
                        </a:rPr>
                        <a:t>Office Editing for Docs, Sheets &amp; Slides</a:t>
                      </a: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24032982"/>
                  </a:ext>
                </a:extLst>
              </a:tr>
              <a:tr h="731520">
                <a:tc>
                  <a:txBody>
                    <a:bodyPr/>
                    <a:lstStyle/>
                    <a:p>
                      <a:r>
                        <a:rPr lang="zh-TW" altLang="en-US" sz="1500" b="1">
                          <a:solidFill>
                            <a:schemeClr val="bg1"/>
                          </a:solidFill>
                          <a:latin typeface="Microsoft JhengHei"/>
                          <a:ea typeface="Microsoft JhengHei"/>
                          <a:cs typeface="+mn-ea"/>
                          <a:sym typeface="+mn-lt"/>
                        </a:rPr>
                        <a:t>支援格式</a:t>
                      </a:r>
                    </a:p>
                  </a:txBody>
                  <a:tcPr anchor="ct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altLang="zh-TW" sz="1500">
                          <a:solidFill>
                            <a:schemeClr val="bg1"/>
                          </a:solidFill>
                          <a:latin typeface="Microsoft JhengHei"/>
                          <a:ea typeface="+mn-ea"/>
                          <a:cs typeface="+mn-ea"/>
                          <a:sym typeface="+mn-lt"/>
                        </a:rPr>
                        <a:t>.docx, .pptx, .xlsx</a:t>
                      </a:r>
                      <a:endParaRPr lang="zh-TW" altLang="en-US" sz="1500">
                        <a:solidFill>
                          <a:schemeClr val="bg1"/>
                        </a:solidFill>
                        <a:latin typeface="Microsoft JhengHei"/>
                        <a:ea typeface="Microsoft JhengHei"/>
                        <a:cs typeface="+mn-ea"/>
                        <a:sym typeface="+mn-l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altLang="zh-TW" sz="1500">
                          <a:solidFill>
                            <a:schemeClr val="bg1"/>
                          </a:solidFill>
                          <a:latin typeface="Microsoft JhengHei"/>
                          <a:ea typeface="+mn-ea"/>
                          <a:cs typeface="+mn-ea"/>
                          <a:sym typeface="+mn-lt"/>
                        </a:rPr>
                        <a:t>.doc, .</a:t>
                      </a:r>
                      <a:r>
                        <a:rPr lang="en-US" altLang="zh-TW" sz="1500" err="1">
                          <a:solidFill>
                            <a:schemeClr val="bg1"/>
                          </a:solidFill>
                          <a:latin typeface="Microsoft JhengHei"/>
                          <a:ea typeface="+mn-ea"/>
                          <a:cs typeface="+mn-ea"/>
                          <a:sym typeface="+mn-lt"/>
                        </a:rPr>
                        <a:t>ppt</a:t>
                      </a:r>
                      <a:r>
                        <a:rPr lang="en-US" altLang="zh-TW" sz="1500">
                          <a:solidFill>
                            <a:schemeClr val="bg1"/>
                          </a:solidFill>
                          <a:latin typeface="Microsoft JhengHei"/>
                          <a:ea typeface="+mn-ea"/>
                          <a:cs typeface="+mn-ea"/>
                          <a:sym typeface="+mn-lt"/>
                        </a:rPr>
                        <a:t>, .</a:t>
                      </a:r>
                      <a:r>
                        <a:rPr lang="en-US" altLang="zh-TW" sz="1500" err="1">
                          <a:solidFill>
                            <a:schemeClr val="bg1"/>
                          </a:solidFill>
                          <a:latin typeface="Microsoft JhengHei"/>
                          <a:ea typeface="+mn-ea"/>
                          <a:cs typeface="+mn-ea"/>
                          <a:sym typeface="+mn-lt"/>
                        </a:rPr>
                        <a:t>xls</a:t>
                      </a:r>
                      <a:r>
                        <a:rPr lang="en-US" altLang="zh-TW" sz="1500">
                          <a:solidFill>
                            <a:schemeClr val="bg1"/>
                          </a:solidFill>
                          <a:latin typeface="Microsoft JhengHei"/>
                          <a:ea typeface="+mn-ea"/>
                          <a:cs typeface="+mn-ea"/>
                          <a:sym typeface="+mn-lt"/>
                        </a:rPr>
                        <a:t> .</a:t>
                      </a:r>
                      <a:r>
                        <a:rPr lang="en-US" altLang="zh-TW" sz="1500" err="1">
                          <a:solidFill>
                            <a:schemeClr val="bg1"/>
                          </a:solidFill>
                          <a:latin typeface="Microsoft JhengHei"/>
                          <a:ea typeface="+mn-ea"/>
                          <a:cs typeface="+mn-ea"/>
                          <a:sym typeface="+mn-lt"/>
                        </a:rPr>
                        <a:t>docx</a:t>
                      </a:r>
                      <a:r>
                        <a:rPr lang="en-US" altLang="zh-TW" sz="1500">
                          <a:solidFill>
                            <a:schemeClr val="bg1"/>
                          </a:solidFill>
                          <a:latin typeface="Microsoft JhengHei"/>
                          <a:ea typeface="+mn-ea"/>
                          <a:cs typeface="+mn-ea"/>
                          <a:sym typeface="+mn-lt"/>
                        </a:rPr>
                        <a:t>, .</a:t>
                      </a:r>
                      <a:r>
                        <a:rPr lang="en-US" altLang="zh-TW" sz="1500" err="1">
                          <a:solidFill>
                            <a:schemeClr val="bg1"/>
                          </a:solidFill>
                          <a:latin typeface="Microsoft JhengHei"/>
                          <a:ea typeface="+mn-ea"/>
                          <a:cs typeface="+mn-ea"/>
                          <a:sym typeface="+mn-lt"/>
                        </a:rPr>
                        <a:t>pptx</a:t>
                      </a:r>
                      <a:r>
                        <a:rPr lang="en-US" altLang="zh-TW" sz="1500">
                          <a:solidFill>
                            <a:schemeClr val="bg1"/>
                          </a:solidFill>
                          <a:latin typeface="Microsoft JhengHei"/>
                          <a:ea typeface="+mn-ea"/>
                          <a:cs typeface="+mn-ea"/>
                          <a:sym typeface="+mn-lt"/>
                        </a:rPr>
                        <a:t>, .</a:t>
                      </a:r>
                      <a:r>
                        <a:rPr lang="en-US" altLang="zh-TW" sz="1500" err="1">
                          <a:solidFill>
                            <a:schemeClr val="bg1"/>
                          </a:solidFill>
                          <a:latin typeface="Microsoft JhengHei"/>
                          <a:ea typeface="+mn-ea"/>
                          <a:cs typeface="+mn-ea"/>
                          <a:sym typeface="+mn-lt"/>
                        </a:rPr>
                        <a:t>xlsx</a:t>
                      </a:r>
                      <a:endParaRPr lang="zh-TW" altLang="en-US" sz="1500">
                        <a:solidFill>
                          <a:schemeClr val="bg1"/>
                        </a:solidFill>
                        <a:latin typeface="Microsoft JhengHei"/>
                        <a:ea typeface="Microsoft JhengHei"/>
                        <a:cs typeface="+mn-ea"/>
                        <a:sym typeface="+mn-l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altLang="zh-TW" sz="1500">
                          <a:solidFill>
                            <a:schemeClr val="bg1"/>
                          </a:solidFill>
                          <a:latin typeface="Microsoft JhengHei"/>
                          <a:ea typeface="+mn-ea"/>
                          <a:cs typeface="+mn-ea"/>
                          <a:sym typeface="+mn-lt"/>
                        </a:rPr>
                        <a:t>.doc, .ppt, .xls .docx, .pptx, .xlsx</a:t>
                      </a:r>
                      <a:endParaRPr lang="zh-TW" altLang="en-US" sz="1500">
                        <a:solidFill>
                          <a:schemeClr val="bg1"/>
                        </a:solidFill>
                        <a:latin typeface="Microsoft JhengHei"/>
                        <a:ea typeface="Microsoft JhengHei"/>
                        <a:cs typeface="+mn-ea"/>
                        <a:sym typeface="+mn-lt"/>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03139444"/>
                  </a:ext>
                </a:extLst>
              </a:tr>
              <a:tr h="731520">
                <a:tc>
                  <a:txBody>
                    <a:bodyPr/>
                    <a:lstStyle/>
                    <a:p>
                      <a:r>
                        <a:rPr lang="zh-TW" altLang="en-US" sz="1500" b="1">
                          <a:solidFill>
                            <a:schemeClr val="bg1"/>
                          </a:solidFill>
                          <a:latin typeface="Microsoft JhengHei"/>
                          <a:ea typeface="Microsoft JhengHei"/>
                          <a:cs typeface="+mn-ea"/>
                          <a:sym typeface="+mn-lt"/>
                        </a:rPr>
                        <a:t>支援能力</a:t>
                      </a:r>
                    </a:p>
                  </a:txBody>
                  <a:tcPr anchor="ctr">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zh-TW" altLang="en-US" sz="1500">
                          <a:solidFill>
                            <a:schemeClr val="bg1"/>
                          </a:solidFill>
                          <a:latin typeface="Microsoft JhengHei"/>
                          <a:ea typeface="Microsoft JhengHei"/>
                          <a:cs typeface="+mn-ea"/>
                          <a:sym typeface="+mn-lt"/>
                        </a:rPr>
                        <a:t>文件共同編輯與同步至 </a:t>
                      </a:r>
                      <a:r>
                        <a:rPr lang="en-US" altLang="zh-TW" sz="1500">
                          <a:solidFill>
                            <a:schemeClr val="bg1"/>
                          </a:solidFill>
                          <a:latin typeface="Microsoft JhengHei"/>
                          <a:ea typeface="+mn-ea"/>
                          <a:cs typeface="+mn-ea"/>
                          <a:sym typeface="+mn-lt"/>
                        </a:rPr>
                        <a:t>NAS </a:t>
                      </a:r>
                      <a:r>
                        <a:rPr lang="zh-CN" altLang="en-US" sz="1500">
                          <a:solidFill>
                            <a:schemeClr val="bg1"/>
                          </a:solidFill>
                          <a:latin typeface="Microsoft JhengHei"/>
                          <a:ea typeface="Microsoft JhengHei"/>
                          <a:cs typeface="+mn-ea"/>
                          <a:sym typeface="+mn-lt"/>
                        </a:rPr>
                        <a:t>檔案</a:t>
                      </a:r>
                      <a:endParaRPr lang="zh-TW" altLang="en-US" sz="1500">
                        <a:solidFill>
                          <a:schemeClr val="bg1"/>
                        </a:solidFill>
                        <a:latin typeface="Microsoft JhengHei"/>
                        <a:ea typeface="Microsoft JhengHei"/>
                        <a:cs typeface="+mn-ea"/>
                        <a:sym typeface="+mn-l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zh-TW" altLang="en-US" sz="1500">
                          <a:solidFill>
                            <a:schemeClr val="bg1"/>
                          </a:solidFill>
                          <a:latin typeface="Microsoft JhengHei"/>
                          <a:ea typeface="Microsoft JhengHei"/>
                          <a:cs typeface="+mn-ea"/>
                          <a:sym typeface="+mn-lt"/>
                        </a:rPr>
                        <a:t>文件檢視</a:t>
                      </a:r>
                      <a:endParaRPr lang="en-US" altLang="zh-TW" sz="1500">
                        <a:solidFill>
                          <a:schemeClr val="bg1"/>
                        </a:solidFill>
                        <a:latin typeface="Microsoft JhengHei"/>
                        <a:ea typeface="Microsoft JhengHei"/>
                        <a:cs typeface="+mn-ea"/>
                        <a:sym typeface="+mn-lt"/>
                      </a:endParaRPr>
                    </a:p>
                    <a:p>
                      <a:r>
                        <a:rPr lang="zh-TW" altLang="en-US" sz="1500">
                          <a:solidFill>
                            <a:schemeClr val="bg1"/>
                          </a:solidFill>
                          <a:latin typeface="Microsoft JhengHei"/>
                          <a:ea typeface="Microsoft JhengHei"/>
                          <a:cs typeface="+mn-ea"/>
                          <a:sym typeface="+mn-lt"/>
                        </a:rPr>
                        <a:t>可轉成 </a:t>
                      </a:r>
                      <a:r>
                        <a:rPr lang="en-US" altLang="zh-TW" sz="1500">
                          <a:solidFill>
                            <a:schemeClr val="bg1"/>
                          </a:solidFill>
                          <a:latin typeface="Microsoft JhengHei"/>
                          <a:ea typeface="+mn-ea"/>
                          <a:cs typeface="+mn-ea"/>
                          <a:sym typeface="+mn-lt"/>
                        </a:rPr>
                        <a:t>Google </a:t>
                      </a:r>
                      <a:r>
                        <a:rPr lang="zh-CN" altLang="en-US" sz="1500">
                          <a:solidFill>
                            <a:schemeClr val="bg1"/>
                          </a:solidFill>
                          <a:latin typeface="Microsoft JhengHei"/>
                          <a:ea typeface="Microsoft JhengHei"/>
                          <a:cs typeface="+mn-ea"/>
                          <a:sym typeface="+mn-lt"/>
                        </a:rPr>
                        <a:t>文件進行編輯</a:t>
                      </a:r>
                      <a:endParaRPr lang="zh-TW" altLang="en-US" sz="1500">
                        <a:solidFill>
                          <a:schemeClr val="bg1"/>
                        </a:solidFill>
                        <a:latin typeface="Microsoft JhengHei"/>
                        <a:ea typeface="Microsoft JhengHei"/>
                        <a:cs typeface="+mn-ea"/>
                        <a:sym typeface="+mn-lt"/>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solidFill>
                            <a:schemeClr val="bg1"/>
                          </a:solidFill>
                          <a:latin typeface="Microsoft JhengHei"/>
                          <a:ea typeface="Microsoft JhengHei"/>
                          <a:cs typeface="+mn-ea"/>
                          <a:sym typeface="+mn-lt"/>
                        </a:rPr>
                        <a:t>文件檢視</a:t>
                      </a:r>
                      <a:endParaRPr lang="en-US" altLang="zh-TW" sz="1500">
                        <a:solidFill>
                          <a:schemeClr val="bg1"/>
                        </a:solidFill>
                        <a:latin typeface="Microsoft JhengHei"/>
                        <a:ea typeface="Microsoft JhengHei"/>
                        <a:cs typeface="+mn-ea"/>
                        <a:sym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500">
                          <a:solidFill>
                            <a:schemeClr val="bg1"/>
                          </a:solidFill>
                          <a:latin typeface="Microsoft JhengHei"/>
                          <a:ea typeface="Microsoft JhengHei"/>
                          <a:cs typeface="+mn-ea"/>
                          <a:sym typeface="+mn-lt"/>
                        </a:rPr>
                        <a:t>可轉成</a:t>
                      </a:r>
                      <a:r>
                        <a:rPr lang="en-US" altLang="zh-TW" sz="1500">
                          <a:solidFill>
                            <a:schemeClr val="bg1"/>
                          </a:solidFill>
                          <a:latin typeface="Microsoft JhengHei"/>
                          <a:ea typeface="+mn-ea"/>
                          <a:cs typeface="+mn-ea"/>
                          <a:sym typeface="+mn-lt"/>
                        </a:rPr>
                        <a:t> Google </a:t>
                      </a:r>
                      <a:r>
                        <a:rPr lang="zh-CN" altLang="en-US" sz="1500">
                          <a:solidFill>
                            <a:schemeClr val="bg1"/>
                          </a:solidFill>
                          <a:latin typeface="Microsoft JhengHei"/>
                          <a:ea typeface="Microsoft JhengHei"/>
                          <a:cs typeface="+mn-ea"/>
                          <a:sym typeface="+mn-lt"/>
                        </a:rPr>
                        <a:t>文件進行編輯</a:t>
                      </a:r>
                      <a:endParaRPr lang="zh-TW" altLang="en-US" sz="1500">
                        <a:solidFill>
                          <a:schemeClr val="bg1"/>
                        </a:solidFill>
                        <a:latin typeface="Microsoft JhengHei"/>
                        <a:ea typeface="Microsoft JhengHei"/>
                        <a:cs typeface="+mn-ea"/>
                        <a:sym typeface="+mn-lt"/>
                      </a:endParaRPr>
                    </a:p>
                  </a:txBody>
                  <a:tcPr anchor="ctr">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58743108"/>
                  </a:ext>
                </a:extLst>
              </a:tr>
            </a:tbl>
          </a:graphicData>
        </a:graphic>
      </p:graphicFrame>
      <p:pic>
        <p:nvPicPr>
          <p:cNvPr id="26" name="圖片 25">
            <a:extLst>
              <a:ext uri="{FF2B5EF4-FFF2-40B4-BE49-F238E27FC236}">
                <a16:creationId xmlns:a16="http://schemas.microsoft.com/office/drawing/2014/main" id="{4268913C-C80E-40DA-81A0-B014ECB8A1B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810204" y="1803345"/>
            <a:ext cx="735485" cy="735485"/>
          </a:xfrm>
          <a:prstGeom prst="rect">
            <a:avLst/>
          </a:prstGeom>
        </p:spPr>
      </p:pic>
      <p:pic>
        <p:nvPicPr>
          <p:cNvPr id="27" name="圖片 26">
            <a:extLst>
              <a:ext uri="{FF2B5EF4-FFF2-40B4-BE49-F238E27FC236}">
                <a16:creationId xmlns:a16="http://schemas.microsoft.com/office/drawing/2014/main" id="{E58052DB-3D53-46D2-930B-7B559A708855}"/>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4388812" y="1850596"/>
            <a:ext cx="1801553" cy="691387"/>
          </a:xfrm>
          <a:prstGeom prst="rect">
            <a:avLst/>
          </a:prstGeom>
        </p:spPr>
      </p:pic>
      <p:grpSp>
        <p:nvGrpSpPr>
          <p:cNvPr id="28" name="群組 27">
            <a:extLst>
              <a:ext uri="{FF2B5EF4-FFF2-40B4-BE49-F238E27FC236}">
                <a16:creationId xmlns:a16="http://schemas.microsoft.com/office/drawing/2014/main" id="{9880E002-F6BE-4827-9485-4892277FB494}"/>
              </a:ext>
            </a:extLst>
          </p:cNvPr>
          <p:cNvGrpSpPr/>
          <p:nvPr/>
        </p:nvGrpSpPr>
        <p:grpSpPr>
          <a:xfrm>
            <a:off x="1742146" y="1850596"/>
            <a:ext cx="2093349" cy="691387"/>
            <a:chOff x="1502580" y="2957023"/>
            <a:chExt cx="1576550" cy="520700"/>
          </a:xfrm>
        </p:grpSpPr>
        <p:pic>
          <p:nvPicPr>
            <p:cNvPr id="29" name="圖片 28">
              <a:extLst>
                <a:ext uri="{FF2B5EF4-FFF2-40B4-BE49-F238E27FC236}">
                  <a16:creationId xmlns:a16="http://schemas.microsoft.com/office/drawing/2014/main" id="{3EF9040D-0A46-438C-B34F-67A0F880D4C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502580" y="2957023"/>
              <a:ext cx="520700" cy="520700"/>
            </a:xfrm>
            <a:prstGeom prst="rect">
              <a:avLst/>
            </a:prstGeom>
          </p:spPr>
        </p:pic>
        <p:pic>
          <p:nvPicPr>
            <p:cNvPr id="30" name="圖片 29">
              <a:extLst>
                <a:ext uri="{FF2B5EF4-FFF2-40B4-BE49-F238E27FC236}">
                  <a16:creationId xmlns:a16="http://schemas.microsoft.com/office/drawing/2014/main" id="{116DD54F-1F95-4299-B7C0-B56191C8EBAE}"/>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558430" y="2957023"/>
              <a:ext cx="520700" cy="520700"/>
            </a:xfrm>
            <a:prstGeom prst="rect">
              <a:avLst/>
            </a:prstGeom>
          </p:spPr>
        </p:pic>
        <p:pic>
          <p:nvPicPr>
            <p:cNvPr id="31" name="圖片 30">
              <a:extLst>
                <a:ext uri="{FF2B5EF4-FFF2-40B4-BE49-F238E27FC236}">
                  <a16:creationId xmlns:a16="http://schemas.microsoft.com/office/drawing/2014/main" id="{22BFE1B7-6960-4AB9-A35D-C836C7C7A897}"/>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041011" y="2966556"/>
              <a:ext cx="499688" cy="499688"/>
            </a:xfrm>
            <a:prstGeom prst="rect">
              <a:avLst/>
            </a:prstGeom>
          </p:spPr>
        </p:pic>
      </p:grpSp>
      <p:pic>
        <p:nvPicPr>
          <p:cNvPr id="32" name="圖片 31">
            <a:extLst>
              <a:ext uri="{FF2B5EF4-FFF2-40B4-BE49-F238E27FC236}">
                <a16:creationId xmlns:a16="http://schemas.microsoft.com/office/drawing/2014/main" id="{0E5957FC-5A3F-4815-8823-9A2038DF48D4}"/>
              </a:ext>
            </a:extLst>
          </p:cNvPr>
          <p:cNvPicPr>
            <a:picLocks noChangeAspect="1"/>
          </p:cNvPicPr>
          <p:nvPr/>
        </p:nvPicPr>
        <p:blipFill rotWithShape="1">
          <a:blip r:embed="rId13" cstate="print">
            <a:extLst>
              <a:ext uri="{28A0092B-C50C-407E-A947-70E740481C1C}">
                <a14:useLocalDpi xmlns:a14="http://schemas.microsoft.com/office/drawing/2010/main"/>
              </a:ext>
            </a:extLst>
          </a:blip>
          <a:srcRect/>
          <a:stretch/>
        </p:blipFill>
        <p:spPr>
          <a:xfrm>
            <a:off x="597945" y="5667503"/>
            <a:ext cx="939800" cy="939800"/>
          </a:xfrm>
          <a:prstGeom prst="ellipse">
            <a:avLst/>
          </a:prstGeom>
          <a:ln w="38100">
            <a:solidFill>
              <a:srgbClr val="FFC000"/>
            </a:solidFill>
          </a:ln>
          <a:effectLst>
            <a:outerShdw blurRad="431800" dist="368300" dir="5760000" sx="106000" sy="106000" algn="ctr" rotWithShape="0">
              <a:srgbClr val="000000">
                <a:alpha val="34000"/>
              </a:srgbClr>
            </a:outerShdw>
          </a:effectLst>
        </p:spPr>
      </p:pic>
      <p:sp>
        <p:nvSpPr>
          <p:cNvPr id="33" name="矩形 32">
            <a:extLst>
              <a:ext uri="{FF2B5EF4-FFF2-40B4-BE49-F238E27FC236}">
                <a16:creationId xmlns:a16="http://schemas.microsoft.com/office/drawing/2014/main" id="{EE424DF6-5E80-461B-95B8-0ADBFA51FCFD}"/>
              </a:ext>
            </a:extLst>
          </p:cNvPr>
          <p:cNvSpPr/>
          <p:nvPr/>
        </p:nvSpPr>
        <p:spPr>
          <a:xfrm>
            <a:off x="1558284" y="5936401"/>
            <a:ext cx="2866490" cy="338554"/>
          </a:xfrm>
          <a:prstGeom prst="rect">
            <a:avLst/>
          </a:prstGeom>
        </p:spPr>
        <p:txBody>
          <a:bodyPr wrap="none" lIns="91440" tIns="45720" rIns="91440" bIns="45720" anchor="t">
            <a:spAutoFit/>
          </a:bodyPr>
          <a:lstStyle/>
          <a:p>
            <a:pPr defTabSz="1219140"/>
            <a:r>
              <a:rPr kumimoji="1" lang="zh-TW" altLang="en-US" sz="1600">
                <a:solidFill>
                  <a:schemeClr val="bg1"/>
                </a:solidFill>
                <a:latin typeface="Microsoft JhengHei"/>
                <a:ea typeface="Microsoft JhengHei"/>
                <a:cs typeface="+mn-ea"/>
                <a:sym typeface="+mn-lt"/>
              </a:rPr>
              <a:t>檔案即時同步並回存至</a:t>
            </a:r>
            <a:r>
              <a:rPr kumimoji="1" lang="en-US" altLang="zh-TW" sz="1600">
                <a:solidFill>
                  <a:schemeClr val="bg1"/>
                </a:solidFill>
                <a:latin typeface="Microsoft JhengHei"/>
                <a:ea typeface="微軟正黑體"/>
                <a:cs typeface="+mn-ea"/>
                <a:sym typeface="+mn-lt"/>
              </a:rPr>
              <a:t>NAS</a:t>
            </a:r>
            <a:r>
              <a:rPr kumimoji="1" lang="zh-CN" altLang="en-US" sz="1600">
                <a:solidFill>
                  <a:schemeClr val="bg1"/>
                </a:solidFill>
                <a:latin typeface="Microsoft JhengHei"/>
                <a:ea typeface="Microsoft JhengHei"/>
                <a:cs typeface="+mn-ea"/>
                <a:sym typeface="+mn-lt"/>
              </a:rPr>
              <a:t>中</a:t>
            </a:r>
            <a:endParaRPr lang="zh-TW" altLang="en-US" sz="1600">
              <a:solidFill>
                <a:schemeClr val="bg1"/>
              </a:solidFill>
              <a:latin typeface="Microsoft JhengHei"/>
              <a:ea typeface="Microsoft JhengHei"/>
              <a:cs typeface="+mn-ea"/>
            </a:endParaRPr>
          </a:p>
        </p:txBody>
      </p:sp>
      <p:pic>
        <p:nvPicPr>
          <p:cNvPr id="35" name="圖片 34">
            <a:extLst>
              <a:ext uri="{FF2B5EF4-FFF2-40B4-BE49-F238E27FC236}">
                <a16:creationId xmlns:a16="http://schemas.microsoft.com/office/drawing/2014/main" id="{07FB1888-3119-4F6F-8695-785C17A5397B}"/>
              </a:ext>
            </a:extLst>
          </p:cNvPr>
          <p:cNvPicPr>
            <a:picLocks noChangeAspect="1"/>
          </p:cNvPicPr>
          <p:nvPr/>
        </p:nvPicPr>
        <p:blipFill rotWithShape="1">
          <a:blip r:embed="rId16" cstate="print">
            <a:extLst>
              <a:ext uri="{28A0092B-C50C-407E-A947-70E740481C1C}">
                <a14:useLocalDpi xmlns:a14="http://schemas.microsoft.com/office/drawing/2010/main"/>
              </a:ext>
            </a:extLst>
          </a:blip>
          <a:srcRect/>
          <a:stretch/>
        </p:blipFill>
        <p:spPr>
          <a:xfrm>
            <a:off x="5388925" y="5635092"/>
            <a:ext cx="939800" cy="939800"/>
          </a:xfrm>
          <a:prstGeom prst="ellipse">
            <a:avLst/>
          </a:prstGeom>
          <a:ln w="38100">
            <a:solidFill>
              <a:srgbClr val="FFC000"/>
            </a:solidFill>
          </a:ln>
          <a:effectLst>
            <a:outerShdw blurRad="431800" dist="368300" dir="5760000" sx="106000" sy="106000" algn="ctr" rotWithShape="0">
              <a:srgbClr val="000000">
                <a:alpha val="34000"/>
              </a:srgbClr>
            </a:outerShdw>
          </a:effectLst>
        </p:spPr>
      </p:pic>
      <p:sp>
        <p:nvSpPr>
          <p:cNvPr id="36" name="矩形 35">
            <a:extLst>
              <a:ext uri="{FF2B5EF4-FFF2-40B4-BE49-F238E27FC236}">
                <a16:creationId xmlns:a16="http://schemas.microsoft.com/office/drawing/2014/main" id="{C1A73D1C-CAEC-4CE5-AEF5-62287A384266}"/>
              </a:ext>
            </a:extLst>
          </p:cNvPr>
          <p:cNvSpPr/>
          <p:nvPr/>
        </p:nvSpPr>
        <p:spPr>
          <a:xfrm>
            <a:off x="6413413" y="5975050"/>
            <a:ext cx="1826141" cy="338554"/>
          </a:xfrm>
          <a:prstGeom prst="rect">
            <a:avLst/>
          </a:prstGeom>
        </p:spPr>
        <p:txBody>
          <a:bodyPr wrap="none" lIns="91440" tIns="45720" rIns="91440" bIns="45720" anchor="t">
            <a:spAutoFit/>
          </a:bodyPr>
          <a:lstStyle/>
          <a:p>
            <a:pPr defTabSz="1219140"/>
            <a:r>
              <a:rPr kumimoji="1" lang="zh-TW" altLang="en-US" sz="1600">
                <a:solidFill>
                  <a:schemeClr val="bg1"/>
                </a:solidFill>
                <a:latin typeface="Microsoft JhengHei"/>
                <a:ea typeface="Microsoft JhengHei"/>
                <a:cs typeface="+mn-ea"/>
                <a:sym typeface="+mn-lt"/>
              </a:rPr>
              <a:t>支援多人線上編輯</a:t>
            </a:r>
            <a:endParaRPr lang="en-US" altLang="zh-TW" sz="1600">
              <a:solidFill>
                <a:schemeClr val="bg1"/>
              </a:solidFill>
              <a:latin typeface="Microsoft JhengHei"/>
              <a:ea typeface="Microsoft JhengHei"/>
              <a:cs typeface="+mn-ea"/>
            </a:endParaRPr>
          </a:p>
        </p:txBody>
      </p:sp>
      <p:pic>
        <p:nvPicPr>
          <p:cNvPr id="37" name="圖形 36">
            <a:extLst>
              <a:ext uri="{FF2B5EF4-FFF2-40B4-BE49-F238E27FC236}">
                <a16:creationId xmlns:a16="http://schemas.microsoft.com/office/drawing/2014/main" id="{D426483D-88B4-46D3-B2D8-F6B7BCE2DF2C}"/>
              </a:ext>
            </a:extLst>
          </p:cNvPr>
          <p:cNvPicPr>
            <a:picLocks noChangeAspect="1"/>
          </p:cNvPicPr>
          <p:nvPr/>
        </p:nvPicPr>
        <p:blipFill>
          <a:blip r:embed="rId17" cstate="print">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314784" y="1798600"/>
            <a:ext cx="1222056" cy="1222056"/>
          </a:xfrm>
          <a:prstGeom prst="rect">
            <a:avLst/>
          </a:prstGeom>
          <a:effectLst>
            <a:outerShdw blurRad="228600" dist="152400" dir="8100000" algn="tr" rotWithShape="0">
              <a:prstClr val="black">
                <a:alpha val="28000"/>
              </a:prstClr>
            </a:outerShdw>
          </a:effectLst>
        </p:spPr>
      </p:pic>
      <p:pic>
        <p:nvPicPr>
          <p:cNvPr id="38" name="圖片 37">
            <a:extLst>
              <a:ext uri="{FF2B5EF4-FFF2-40B4-BE49-F238E27FC236}">
                <a16:creationId xmlns:a16="http://schemas.microsoft.com/office/drawing/2014/main" id="{63D8090C-E6BD-4090-A077-714BACBC9782}"/>
              </a:ext>
            </a:extLst>
          </p:cNvPr>
          <p:cNvPicPr>
            <a:picLocks noChangeAspect="1"/>
          </p:cNvPicPr>
          <p:nvPr/>
        </p:nvPicPr>
        <p:blipFill rotWithShape="1">
          <a:blip r:embed="rId12" cstate="print">
            <a:extLst>
              <a:ext uri="{28A0092B-C50C-407E-A947-70E740481C1C}">
                <a14:useLocalDpi xmlns:a14="http://schemas.microsoft.com/office/drawing/2010/main"/>
              </a:ext>
            </a:extLst>
          </a:blip>
          <a:srcRect l="-248"/>
          <a:stretch/>
        </p:blipFill>
        <p:spPr>
          <a:xfrm>
            <a:off x="9775623" y="2580351"/>
            <a:ext cx="2270781" cy="2270781"/>
          </a:xfrm>
          <a:prstGeom prst="ellipse">
            <a:avLst/>
          </a:prstGeom>
          <a:ln w="38100">
            <a:solidFill>
              <a:srgbClr val="FFC000"/>
            </a:solidFill>
          </a:ln>
          <a:effectLst>
            <a:outerShdw blurRad="431800" dist="368300" dir="5760000" sx="106000" sy="106000" algn="ctr" rotWithShape="0">
              <a:srgbClr val="000000">
                <a:alpha val="34000"/>
              </a:srgbClr>
            </a:outerShdw>
          </a:effectLst>
        </p:spPr>
      </p:pic>
      <p:pic>
        <p:nvPicPr>
          <p:cNvPr id="45" name="图片 57">
            <a:extLst>
              <a:ext uri="{FF2B5EF4-FFF2-40B4-BE49-F238E27FC236}">
                <a16:creationId xmlns:a16="http://schemas.microsoft.com/office/drawing/2014/main" id="{7E220B48-E085-9B25-6BE6-3FE71934ADC0}"/>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395986" y="4215027"/>
            <a:ext cx="2277215" cy="343047"/>
          </a:xfrm>
          <a:prstGeom prst="rect">
            <a:avLst/>
          </a:prstGeom>
        </p:spPr>
      </p:pic>
      <p:pic>
        <p:nvPicPr>
          <p:cNvPr id="46" name="图片 57">
            <a:extLst>
              <a:ext uri="{FF2B5EF4-FFF2-40B4-BE49-F238E27FC236}">
                <a16:creationId xmlns:a16="http://schemas.microsoft.com/office/drawing/2014/main" id="{F79EE9C8-EF89-D8BD-A350-CE4ECE9D2ABE}"/>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2604418" y="4208430"/>
            <a:ext cx="2277215" cy="343047"/>
          </a:xfrm>
          <a:prstGeom prst="rect">
            <a:avLst/>
          </a:prstGeom>
        </p:spPr>
      </p:pic>
      <p:pic>
        <p:nvPicPr>
          <p:cNvPr id="47" name="图片 57">
            <a:extLst>
              <a:ext uri="{FF2B5EF4-FFF2-40B4-BE49-F238E27FC236}">
                <a16:creationId xmlns:a16="http://schemas.microsoft.com/office/drawing/2014/main" id="{717FA5A0-4B74-2B98-3E53-719842E73E0E}"/>
              </a:ext>
            </a:extLst>
          </p:cNvPr>
          <p:cNvPicPr>
            <a:picLocks noChangeAspect="1"/>
          </p:cNvPicPr>
          <p:nvPr/>
        </p:nvPicPr>
        <p:blipFill rotWithShape="1">
          <a:blip r:embed="rId19" cstate="print">
            <a:extLst>
              <a:ext uri="{BEBA8EAE-BF5A-486C-A8C5-ECC9F3942E4B}">
                <a14:imgProps xmlns:a14="http://schemas.microsoft.com/office/drawing/2010/main">
                  <a14:imgLayer r:embed="rId20">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5463263" y="4208431"/>
            <a:ext cx="2277215" cy="343047"/>
          </a:xfrm>
          <a:prstGeom prst="rect">
            <a:avLst/>
          </a:prstGeom>
        </p:spPr>
      </p:pic>
      <p:sp>
        <p:nvSpPr>
          <p:cNvPr id="39" name="文字方塊 38">
            <a:extLst>
              <a:ext uri="{FF2B5EF4-FFF2-40B4-BE49-F238E27FC236}">
                <a16:creationId xmlns:a16="http://schemas.microsoft.com/office/drawing/2014/main" id="{770E6C46-D2A3-422A-AAA4-A3F00FD6269B}"/>
              </a:ext>
            </a:extLst>
          </p:cNvPr>
          <p:cNvSpPr txBox="1"/>
          <p:nvPr/>
        </p:nvSpPr>
        <p:spPr>
          <a:xfrm>
            <a:off x="9726848" y="5032633"/>
            <a:ext cx="2552803" cy="633122"/>
          </a:xfrm>
          <a:prstGeom prst="rect">
            <a:avLst/>
          </a:prstGeom>
          <a:noFill/>
        </p:spPr>
        <p:txBody>
          <a:bodyPr wrap="square" lIns="91440" tIns="45720" rIns="91440" bIns="45720" rtlCol="0" anchor="t">
            <a:spAutoFit/>
          </a:bodyPr>
          <a:lstStyle/>
          <a:p>
            <a:pPr defTabSz="1219140">
              <a:lnSpc>
                <a:spcPts val="2200"/>
              </a:lnSpc>
            </a:pPr>
            <a:r>
              <a:rPr kumimoji="1" lang="zh-TW" altLang="en-US" sz="1600">
                <a:solidFill>
                  <a:schemeClr val="bg1"/>
                </a:solidFill>
                <a:latin typeface="Microsoft JhengHei"/>
                <a:ea typeface="Microsoft JhengHei"/>
                <a:cs typeface="+mn-ea"/>
                <a:sym typeface="+mn-lt"/>
              </a:rPr>
              <a:t>到</a:t>
            </a:r>
            <a:r>
              <a:rPr kumimoji="1" lang="zh-TW" altLang="en-US" sz="1600" b="1">
                <a:solidFill>
                  <a:schemeClr val="bg1"/>
                </a:solidFill>
                <a:latin typeface="Microsoft JhengHei"/>
                <a:ea typeface="Microsoft JhengHei"/>
                <a:cs typeface="+mn-ea"/>
                <a:sym typeface="+mn-lt"/>
              </a:rPr>
              <a:t>設定</a:t>
            </a:r>
            <a:r>
              <a:rPr kumimoji="1" lang="en-US" altLang="zh-TW" sz="1600" b="1">
                <a:solidFill>
                  <a:schemeClr val="bg1"/>
                </a:solidFill>
                <a:latin typeface="Microsoft JhengHei"/>
                <a:ea typeface="微軟正黑體"/>
                <a:cs typeface="+mn-ea"/>
                <a:sym typeface="+mn-lt"/>
              </a:rPr>
              <a:t>&gt;</a:t>
            </a:r>
            <a:r>
              <a:rPr kumimoji="1" lang="zh-CN" altLang="en-US" sz="1600" b="1">
                <a:solidFill>
                  <a:schemeClr val="bg1"/>
                </a:solidFill>
                <a:latin typeface="Microsoft JhengHei"/>
                <a:ea typeface="Microsoft JhengHei"/>
                <a:cs typeface="+mn-ea"/>
                <a:sym typeface="+mn-lt"/>
              </a:rPr>
              <a:t>文件</a:t>
            </a:r>
            <a:r>
              <a:rPr kumimoji="1" lang="zh-TW" altLang="en-US" sz="1600">
                <a:solidFill>
                  <a:schemeClr val="bg1"/>
                </a:solidFill>
                <a:latin typeface="Microsoft JhengHei"/>
                <a:ea typeface="Microsoft JhengHei"/>
                <a:cs typeface="+mn-ea"/>
                <a:sym typeface="+mn-lt"/>
              </a:rPr>
              <a:t>裡，選擇你習慣的預設開啟方式吧！</a:t>
            </a:r>
            <a:endParaRPr lang="zh-TW" altLang="en-US" sz="1600">
              <a:solidFill>
                <a:schemeClr val="bg1"/>
              </a:solidFill>
              <a:latin typeface="Microsoft JhengHei"/>
              <a:ea typeface="Microsoft JhengHei"/>
              <a:cs typeface="+mn-ea"/>
            </a:endParaRPr>
          </a:p>
        </p:txBody>
      </p:sp>
    </p:spTree>
    <p:extLst>
      <p:ext uri="{BB962C8B-B14F-4D97-AF65-F5344CB8AC3E}">
        <p14:creationId xmlns:p14="http://schemas.microsoft.com/office/powerpoint/2010/main" val="1137870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 name="Google Shape;70;p15"/>
          <p:cNvSpPr txBox="1">
            <a:spLocks/>
          </p:cNvSpPr>
          <p:nvPr/>
        </p:nvSpPr>
        <p:spPr>
          <a:xfrm>
            <a:off x="1062083" y="1893565"/>
            <a:ext cx="6397781" cy="3831900"/>
          </a:xfrm>
          <a:prstGeom prst="rect">
            <a:avLst/>
          </a:prstGeom>
        </p:spPr>
        <p:txBody>
          <a:bodyPr spcFirstLastPara="1" vert="horz" wrap="square" lIns="121900" tIns="121900" rIns="121900" bIns="121900"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3840"/>
              </a:lnSpc>
              <a:spcBef>
                <a:spcPts val="1600"/>
              </a:spcBef>
              <a:buClr>
                <a:srgbClr val="F66616"/>
              </a:buClr>
              <a:buSzPct val="70000"/>
              <a:buNone/>
            </a:pPr>
            <a:endParaRPr lang="zh-TW" altLang="en-US" sz="2400">
              <a:solidFill>
                <a:schemeClr val="bg1"/>
              </a:solidFill>
              <a:cs typeface="+mn-ea"/>
              <a:sym typeface="+mn-lt"/>
            </a:endParaRPr>
          </a:p>
        </p:txBody>
      </p:sp>
      <p:sp>
        <p:nvSpPr>
          <p:cNvPr id="6" name="標題 1" hidden="1">
            <a:extLst>
              <a:ext uri="{FF2B5EF4-FFF2-40B4-BE49-F238E27FC236}">
                <a16:creationId xmlns:a16="http://schemas.microsoft.com/office/drawing/2014/main" id="{5ED18366-7987-8C31-0406-198A0DD5DD56}"/>
              </a:ext>
            </a:extLst>
          </p:cNvPr>
          <p:cNvSpPr txBox="1">
            <a:spLocks/>
          </p:cNvSpPr>
          <p:nvPr/>
        </p:nvSpPr>
        <p:spPr>
          <a:xfrm>
            <a:off x="332142" y="186345"/>
            <a:ext cx="1136332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zh-TW" altLang="en-US" sz="4000" b="1">
                <a:solidFill>
                  <a:schemeClr val="bg1"/>
                </a:solidFill>
                <a:latin typeface="+mn-lt"/>
                <a:ea typeface="+mn-ea"/>
                <a:cs typeface="+mn-ea"/>
                <a:sym typeface="+mn-lt"/>
              </a:rPr>
              <a:t>用 </a:t>
            </a:r>
            <a:r>
              <a:rPr lang="en-US" altLang="zh-TW" sz="4000" b="1">
                <a:solidFill>
                  <a:schemeClr val="bg1"/>
                </a:solidFill>
                <a:latin typeface="+mn-lt"/>
                <a:ea typeface="+mn-ea"/>
                <a:cs typeface="+mn-ea"/>
                <a:sym typeface="+mn-lt"/>
              </a:rPr>
              <a:t>Windows </a:t>
            </a:r>
            <a:r>
              <a:rPr lang="zh-TW" altLang="en-US" sz="4000" b="1">
                <a:solidFill>
                  <a:schemeClr val="bg1"/>
                </a:solidFill>
                <a:latin typeface="+mn-lt"/>
                <a:ea typeface="+mn-ea"/>
                <a:cs typeface="+mn-ea"/>
                <a:sym typeface="+mn-lt"/>
              </a:rPr>
              <a:t>網路磁碟機快速搜尋</a:t>
            </a:r>
            <a:r>
              <a:rPr lang="en-US" altLang="zh-TW" sz="4000" b="1">
                <a:solidFill>
                  <a:schemeClr val="bg1"/>
                </a:solidFill>
                <a:latin typeface="+mn-lt"/>
                <a:ea typeface="+mn-ea"/>
                <a:cs typeface="+mn-ea"/>
                <a:sym typeface="+mn-lt"/>
              </a:rPr>
              <a:t> NAS </a:t>
            </a:r>
            <a:r>
              <a:rPr lang="zh-TW" altLang="en-US" sz="4000" b="1">
                <a:solidFill>
                  <a:schemeClr val="bg1"/>
                </a:solidFill>
                <a:latin typeface="+mn-lt"/>
                <a:ea typeface="+mn-ea"/>
                <a:cs typeface="+mn-ea"/>
                <a:sym typeface="+mn-lt"/>
              </a:rPr>
              <a:t>內的檔案</a:t>
            </a:r>
          </a:p>
        </p:txBody>
      </p:sp>
      <p:sp>
        <p:nvSpPr>
          <p:cNvPr id="2" name="標題 1">
            <a:extLst>
              <a:ext uri="{FF2B5EF4-FFF2-40B4-BE49-F238E27FC236}">
                <a16:creationId xmlns:a16="http://schemas.microsoft.com/office/drawing/2014/main" id="{F43D5C9B-1EA6-0410-2C09-48BAACE9BA8F}"/>
              </a:ext>
            </a:extLst>
          </p:cNvPr>
          <p:cNvSpPr>
            <a:spLocks noGrp="1"/>
          </p:cNvSpPr>
          <p:nvPr>
            <p:ph type="title"/>
          </p:nvPr>
        </p:nvSpPr>
        <p:spPr>
          <a:xfrm>
            <a:off x="973237" y="1"/>
            <a:ext cx="11218763" cy="1292506"/>
          </a:xfrm>
        </p:spPr>
        <p:txBody>
          <a:bodyPr>
            <a:noAutofit/>
          </a:bodyPr>
          <a:lstStyle/>
          <a:p>
            <a:r>
              <a:rPr lang="zh-TW" altLang="en-US">
                <a:sym typeface="+mn-lt"/>
              </a:rPr>
              <a:t>透過免授權費的 </a:t>
            </a:r>
            <a:r>
              <a:rPr lang="en-US" altLang="zh-TW">
                <a:sym typeface="+mn-lt"/>
              </a:rPr>
              <a:t>HBS 3</a:t>
            </a:r>
            <a:r>
              <a:rPr lang="zh-TW" altLang="en-US">
                <a:sym typeface="+mn-lt"/>
              </a:rPr>
              <a:t> </a:t>
            </a:r>
            <a:r>
              <a:rPr lang="en-US" altLang="zh-TW" sz="3200">
                <a:sym typeface="+mn-lt"/>
              </a:rPr>
              <a:t>(Hybrid Backup Sync</a:t>
            </a:r>
            <a:r>
              <a:rPr lang="zh-TW" altLang="en-US" sz="3200">
                <a:sym typeface="+mn-lt"/>
              </a:rPr>
              <a:t> </a:t>
            </a:r>
            <a:r>
              <a:rPr lang="en-US" altLang="zh-TW" sz="3200">
                <a:sym typeface="+mn-lt"/>
              </a:rPr>
              <a:t>3)</a:t>
            </a:r>
            <a:r>
              <a:rPr lang="en-US" altLang="zh-TW">
                <a:sym typeface="+mn-lt"/>
              </a:rPr>
              <a:t> </a:t>
            </a:r>
            <a:br>
              <a:rPr lang="en-US" altLang="zh-TW">
                <a:sym typeface="+mn-lt"/>
              </a:rPr>
            </a:br>
            <a:r>
              <a:rPr lang="zh-TW" altLang="en-US">
                <a:sym typeface="+mn-lt"/>
              </a:rPr>
              <a:t>進行最佳資料備份與還原策略 </a:t>
            </a:r>
            <a:r>
              <a:rPr lang="en-US" altLang="zh-TW">
                <a:sym typeface="+mn-lt"/>
              </a:rPr>
              <a:t>3 </a:t>
            </a:r>
            <a:r>
              <a:rPr lang="zh-TW" altLang="en-US">
                <a:sym typeface="+mn-lt"/>
              </a:rPr>
              <a:t>步驟</a:t>
            </a:r>
            <a:endParaRPr lang="zh-TW" altLang="en-US"/>
          </a:p>
        </p:txBody>
      </p:sp>
      <p:sp>
        <p:nvSpPr>
          <p:cNvPr id="9" name="文字方塊 8">
            <a:extLst>
              <a:ext uri="{FF2B5EF4-FFF2-40B4-BE49-F238E27FC236}">
                <a16:creationId xmlns:a16="http://schemas.microsoft.com/office/drawing/2014/main" id="{5B99A5CC-9623-38D3-11AA-509CA1CBAEE0}"/>
              </a:ext>
            </a:extLst>
          </p:cNvPr>
          <p:cNvSpPr txBox="1"/>
          <p:nvPr/>
        </p:nvSpPr>
        <p:spPr>
          <a:xfrm>
            <a:off x="2131111" y="2330592"/>
            <a:ext cx="4260123" cy="779572"/>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zh-TW" altLang="en-US" sz="2100">
                <a:solidFill>
                  <a:schemeClr val="bg1"/>
                </a:solidFill>
                <a:ea typeface="微軟正黑體"/>
                <a:cs typeface="+mn-ea"/>
                <a:sym typeface="Arial" panose="020B0604020202020204" pitchFamily="34" charset="0"/>
              </a:rPr>
              <a:t>簡單完成</a:t>
            </a:r>
            <a:r>
              <a:rPr lang="en-US" altLang="zh-TW" sz="2100">
                <a:solidFill>
                  <a:schemeClr val="bg1"/>
                </a:solidFill>
                <a:ea typeface="微軟正黑體"/>
                <a:cs typeface="+mn-ea"/>
                <a:sym typeface="Arial" panose="020B0604020202020204" pitchFamily="34" charset="0"/>
              </a:rPr>
              <a:t> 3-2-1 </a:t>
            </a:r>
            <a:r>
              <a:rPr lang="zh-TW" altLang="en-US" sz="2100">
                <a:solidFill>
                  <a:schemeClr val="bg1"/>
                </a:solidFill>
                <a:ea typeface="微軟正黑體"/>
                <a:cs typeface="+mn-ea"/>
                <a:sym typeface="Arial" panose="020B0604020202020204" pitchFamily="34" charset="0"/>
              </a:rPr>
              <a:t>備份策略與步驟 </a:t>
            </a:r>
            <a:r>
              <a:rPr lang="en-US" altLang="zh-TW" sz="2100">
                <a:solidFill>
                  <a:schemeClr val="bg1"/>
                </a:solidFill>
                <a:ea typeface="微軟正黑體"/>
                <a:cs typeface="+mn-ea"/>
                <a:sym typeface="Arial" panose="020B0604020202020204" pitchFamily="34" charset="0"/>
              </a:rPr>
              <a:t>(3</a:t>
            </a:r>
            <a:r>
              <a:rPr lang="zh-TW" altLang="en-US" sz="2100">
                <a:solidFill>
                  <a:schemeClr val="bg1"/>
                </a:solidFill>
                <a:ea typeface="微軟正黑體"/>
                <a:cs typeface="+mn-ea"/>
                <a:sym typeface="Arial" panose="020B0604020202020204" pitchFamily="34" charset="0"/>
              </a:rPr>
              <a:t>副本、</a:t>
            </a:r>
            <a:r>
              <a:rPr lang="en-US" altLang="zh-TW" sz="2100">
                <a:solidFill>
                  <a:schemeClr val="bg1"/>
                </a:solidFill>
                <a:ea typeface="微軟正黑體"/>
                <a:cs typeface="+mn-ea"/>
                <a:sym typeface="Arial" panose="020B0604020202020204" pitchFamily="34" charset="0"/>
              </a:rPr>
              <a:t>2</a:t>
            </a:r>
            <a:r>
              <a:rPr lang="zh-TW" altLang="en-US" sz="2100">
                <a:solidFill>
                  <a:schemeClr val="bg1"/>
                </a:solidFill>
                <a:ea typeface="微軟正黑體"/>
                <a:cs typeface="+mn-ea"/>
                <a:sym typeface="Arial" panose="020B0604020202020204" pitchFamily="34" charset="0"/>
              </a:rPr>
              <a:t>種媒體、</a:t>
            </a:r>
            <a:r>
              <a:rPr lang="en-US" altLang="zh-TW" sz="2100">
                <a:solidFill>
                  <a:schemeClr val="bg1"/>
                </a:solidFill>
                <a:ea typeface="微軟正黑體"/>
                <a:cs typeface="+mn-ea"/>
                <a:sym typeface="Arial" panose="020B0604020202020204" pitchFamily="34" charset="0"/>
              </a:rPr>
              <a:t>1</a:t>
            </a:r>
            <a:r>
              <a:rPr lang="zh-TW" altLang="en-US" sz="2100">
                <a:solidFill>
                  <a:schemeClr val="bg1"/>
                </a:solidFill>
                <a:ea typeface="微軟正黑體"/>
                <a:cs typeface="+mn-ea"/>
                <a:sym typeface="Arial" panose="020B0604020202020204" pitchFamily="34" charset="0"/>
              </a:rPr>
              <a:t>個異地備援</a:t>
            </a:r>
            <a:r>
              <a:rPr lang="en-US" altLang="zh-TW" sz="2100">
                <a:solidFill>
                  <a:schemeClr val="bg1"/>
                </a:solidFill>
                <a:ea typeface="微軟正黑體"/>
                <a:cs typeface="+mn-ea"/>
                <a:sym typeface="Arial" panose="020B0604020202020204" pitchFamily="34" charset="0"/>
              </a:rPr>
              <a:t>)</a:t>
            </a:r>
            <a:endParaRPr lang="zh-TW" altLang="en-US" sz="1400">
              <a:solidFill>
                <a:schemeClr val="bg1"/>
              </a:solidFill>
              <a:ea typeface="微軟正黑體"/>
              <a:cs typeface="+mn-ea"/>
            </a:endParaRPr>
          </a:p>
        </p:txBody>
      </p:sp>
      <p:pic>
        <p:nvPicPr>
          <p:cNvPr id="13" name="圖片 12">
            <a:extLst>
              <a:ext uri="{FF2B5EF4-FFF2-40B4-BE49-F238E27FC236}">
                <a16:creationId xmlns:a16="http://schemas.microsoft.com/office/drawing/2014/main" id="{06D09469-A27B-415D-A0AC-E51C1ED7826F}"/>
              </a:ext>
            </a:extLst>
          </p:cNvPr>
          <p:cNvPicPr>
            <a:picLocks noChangeAspect="1"/>
          </p:cNvPicPr>
          <p:nvPr/>
        </p:nvPicPr>
        <p:blipFill>
          <a:blip r:embed="rId3"/>
          <a:srcRect/>
          <a:stretch/>
        </p:blipFill>
        <p:spPr>
          <a:xfrm>
            <a:off x="801470" y="2142550"/>
            <a:ext cx="1268175" cy="1268175"/>
          </a:xfrm>
          <a:prstGeom prst="rect">
            <a:avLst/>
          </a:prstGeom>
        </p:spPr>
      </p:pic>
      <p:sp>
        <p:nvSpPr>
          <p:cNvPr id="15" name="矩形 14">
            <a:extLst>
              <a:ext uri="{FF2B5EF4-FFF2-40B4-BE49-F238E27FC236}">
                <a16:creationId xmlns:a16="http://schemas.microsoft.com/office/drawing/2014/main" id="{9A88F384-2B12-308D-F825-F28A4897C264}"/>
              </a:ext>
            </a:extLst>
          </p:cNvPr>
          <p:cNvSpPr/>
          <p:nvPr/>
        </p:nvSpPr>
        <p:spPr>
          <a:xfrm>
            <a:off x="3254738" y="5126399"/>
            <a:ext cx="1758373" cy="7053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副本1</a:t>
            </a:r>
          </a:p>
          <a:p>
            <a:pPr algn="ctr">
              <a:lnSpc>
                <a:spcPct val="120000"/>
              </a:lnSpc>
            </a:pP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NAS</a:t>
            </a:r>
          </a:p>
        </p:txBody>
      </p:sp>
      <p:sp>
        <p:nvSpPr>
          <p:cNvPr id="17" name="矩形 16">
            <a:extLst>
              <a:ext uri="{FF2B5EF4-FFF2-40B4-BE49-F238E27FC236}">
                <a16:creationId xmlns:a16="http://schemas.microsoft.com/office/drawing/2014/main" id="{00F9BCB6-8892-D2E4-98D6-5CF307D5CB2B}"/>
              </a:ext>
            </a:extLst>
          </p:cNvPr>
          <p:cNvSpPr/>
          <p:nvPr/>
        </p:nvSpPr>
        <p:spPr>
          <a:xfrm>
            <a:off x="6063788" y="5126399"/>
            <a:ext cx="1148320" cy="6912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algn="ctr">
              <a:lnSpc>
                <a:spcPct val="120000"/>
              </a:lnSpc>
            </a:pP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副本2</a:t>
            </a:r>
          </a:p>
          <a:p>
            <a:pPr algn="ctr">
              <a:lnSpc>
                <a:spcPct val="120000"/>
              </a:lnSpc>
            </a:pP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NAS異地</a:t>
            </a:r>
          </a:p>
        </p:txBody>
      </p:sp>
      <p:sp>
        <p:nvSpPr>
          <p:cNvPr id="19" name="矩形 18">
            <a:extLst>
              <a:ext uri="{FF2B5EF4-FFF2-40B4-BE49-F238E27FC236}">
                <a16:creationId xmlns:a16="http://schemas.microsoft.com/office/drawing/2014/main" id="{9BA16BA4-7B3E-FF13-DF2D-6F0CD6E2140A}"/>
              </a:ext>
            </a:extLst>
          </p:cNvPr>
          <p:cNvSpPr/>
          <p:nvPr/>
        </p:nvSpPr>
        <p:spPr>
          <a:xfrm>
            <a:off x="8461660" y="5126399"/>
            <a:ext cx="1758373" cy="7053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algn="ctr">
              <a:lnSpc>
                <a:spcPct val="120000"/>
              </a:lnSpc>
            </a:pP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副本3</a:t>
            </a:r>
          </a:p>
          <a:p>
            <a:pPr algn="ctr">
              <a:lnSpc>
                <a:spcPct val="120000"/>
              </a:lnSpc>
            </a:pPr>
            <a:r>
              <a:rPr lang="zh-TW" altLang="en-US" sz="16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Google Drive</a:t>
            </a:r>
          </a:p>
        </p:txBody>
      </p:sp>
      <p:pic>
        <p:nvPicPr>
          <p:cNvPr id="21" name="圖形 20">
            <a:extLst>
              <a:ext uri="{FF2B5EF4-FFF2-40B4-BE49-F238E27FC236}">
                <a16:creationId xmlns:a16="http://schemas.microsoft.com/office/drawing/2014/main" id="{70F28528-BCFB-59DA-124A-B0706F92D94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00143" y="3012392"/>
            <a:ext cx="1458941" cy="1290600"/>
          </a:xfrm>
          <a:prstGeom prst="rect">
            <a:avLst/>
          </a:prstGeom>
        </p:spPr>
      </p:pic>
      <p:sp>
        <p:nvSpPr>
          <p:cNvPr id="23" name="矩形: 圓角 22">
            <a:extLst>
              <a:ext uri="{FF2B5EF4-FFF2-40B4-BE49-F238E27FC236}">
                <a16:creationId xmlns:a16="http://schemas.microsoft.com/office/drawing/2014/main" id="{4FE6F95F-747E-980D-A5B5-5C4ADE8CD9B1}"/>
              </a:ext>
            </a:extLst>
          </p:cNvPr>
          <p:cNvSpPr/>
          <p:nvPr/>
        </p:nvSpPr>
        <p:spPr>
          <a:xfrm>
            <a:off x="1555104" y="5079900"/>
            <a:ext cx="1461523" cy="487808"/>
          </a:xfrm>
          <a:prstGeom prst="roundRect">
            <a:avLst/>
          </a:prstGeom>
          <a:solidFill>
            <a:srgbClr val="DCB4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0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3</a:t>
            </a:r>
            <a:r>
              <a:rPr lang="zh-TW" altLang="en-US" sz="20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個副本</a:t>
            </a:r>
          </a:p>
        </p:txBody>
      </p:sp>
      <p:sp>
        <p:nvSpPr>
          <p:cNvPr id="25" name="矩形: 圓角 24">
            <a:extLst>
              <a:ext uri="{FF2B5EF4-FFF2-40B4-BE49-F238E27FC236}">
                <a16:creationId xmlns:a16="http://schemas.microsoft.com/office/drawing/2014/main" id="{8CA23E6C-F2BF-DB0B-72E4-0D74FE77EEE4}"/>
              </a:ext>
            </a:extLst>
          </p:cNvPr>
          <p:cNvSpPr/>
          <p:nvPr/>
        </p:nvSpPr>
        <p:spPr>
          <a:xfrm>
            <a:off x="5955695" y="5830823"/>
            <a:ext cx="1461523" cy="487808"/>
          </a:xfrm>
          <a:prstGeom prst="roundRect">
            <a:avLst/>
          </a:prstGeom>
          <a:solidFill>
            <a:srgbClr val="DCB4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0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1</a:t>
            </a:r>
            <a:r>
              <a:rPr lang="zh-TW" altLang="en-US" sz="20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個異地</a:t>
            </a:r>
          </a:p>
        </p:txBody>
      </p:sp>
      <p:cxnSp>
        <p:nvCxnSpPr>
          <p:cNvPr id="27" name="接點: 肘形 29">
            <a:extLst>
              <a:ext uri="{FF2B5EF4-FFF2-40B4-BE49-F238E27FC236}">
                <a16:creationId xmlns:a16="http://schemas.microsoft.com/office/drawing/2014/main" id="{82E17401-BEA5-A493-0683-EAA2FB9C2A83}"/>
              </a:ext>
            </a:extLst>
          </p:cNvPr>
          <p:cNvCxnSpPr>
            <a:cxnSpLocks/>
          </p:cNvCxnSpPr>
          <p:nvPr/>
        </p:nvCxnSpPr>
        <p:spPr>
          <a:xfrm rot="16200000" flipH="1" flipV="1">
            <a:off x="7571911" y="1975665"/>
            <a:ext cx="720976" cy="2794431"/>
          </a:xfrm>
          <a:prstGeom prst="bentConnector3">
            <a:avLst>
              <a:gd name="adj1" fmla="val -42276"/>
            </a:avLst>
          </a:prstGeom>
          <a:noFill/>
          <a:ln w="12700" cap="flat" cmpd="sng">
            <a:solidFill>
              <a:srgbClr val="DCB483"/>
            </a:solidFill>
            <a:prstDash val="solid"/>
            <a:round/>
            <a:headEnd type="none" w="sm" len="sm"/>
            <a:tailEnd type="oval" w="sm" len="sm"/>
          </a:ln>
          <a:effectLst/>
        </p:spPr>
      </p:cxnSp>
      <p:sp>
        <p:nvSpPr>
          <p:cNvPr id="29" name="矩形: 圓角 28">
            <a:extLst>
              <a:ext uri="{FF2B5EF4-FFF2-40B4-BE49-F238E27FC236}">
                <a16:creationId xmlns:a16="http://schemas.microsoft.com/office/drawing/2014/main" id="{4A7C14A6-6DA5-5304-8C99-0EFAED8BA1D7}"/>
              </a:ext>
            </a:extLst>
          </p:cNvPr>
          <p:cNvSpPr/>
          <p:nvPr/>
        </p:nvSpPr>
        <p:spPr>
          <a:xfrm>
            <a:off x="3730959" y="5174510"/>
            <a:ext cx="785688" cy="310129"/>
          </a:xfrm>
          <a:prstGeom prst="roundRect">
            <a:avLst/>
          </a:prstGeom>
          <a:noFill/>
          <a:ln w="952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1" name="矩形: 圓角 30">
            <a:extLst>
              <a:ext uri="{FF2B5EF4-FFF2-40B4-BE49-F238E27FC236}">
                <a16:creationId xmlns:a16="http://schemas.microsoft.com/office/drawing/2014/main" id="{0B02621C-6686-EA0E-6487-F79E09718B8D}"/>
              </a:ext>
            </a:extLst>
          </p:cNvPr>
          <p:cNvSpPr/>
          <p:nvPr/>
        </p:nvSpPr>
        <p:spPr>
          <a:xfrm>
            <a:off x="6245104" y="5174510"/>
            <a:ext cx="785688" cy="310129"/>
          </a:xfrm>
          <a:prstGeom prst="roundRect">
            <a:avLst/>
          </a:prstGeom>
          <a:noFill/>
          <a:ln w="952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3" name="矩形: 圓角 32">
            <a:extLst>
              <a:ext uri="{FF2B5EF4-FFF2-40B4-BE49-F238E27FC236}">
                <a16:creationId xmlns:a16="http://schemas.microsoft.com/office/drawing/2014/main" id="{4264ECDC-0AF3-AA4F-677A-35EDC80FC812}"/>
              </a:ext>
            </a:extLst>
          </p:cNvPr>
          <p:cNvSpPr/>
          <p:nvPr/>
        </p:nvSpPr>
        <p:spPr>
          <a:xfrm>
            <a:off x="8932975" y="5174510"/>
            <a:ext cx="785688" cy="310129"/>
          </a:xfrm>
          <a:prstGeom prst="roundRect">
            <a:avLst/>
          </a:prstGeom>
          <a:noFill/>
          <a:ln w="9525">
            <a:solidFill>
              <a:srgbClr val="DCB4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2489">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cxnSp>
        <p:nvCxnSpPr>
          <p:cNvPr id="35" name="接點: 肘形 29">
            <a:extLst>
              <a:ext uri="{FF2B5EF4-FFF2-40B4-BE49-F238E27FC236}">
                <a16:creationId xmlns:a16="http://schemas.microsoft.com/office/drawing/2014/main" id="{7515E234-3843-B604-EF98-2463C87833F2}"/>
              </a:ext>
            </a:extLst>
          </p:cNvPr>
          <p:cNvCxnSpPr>
            <a:cxnSpLocks/>
          </p:cNvCxnSpPr>
          <p:nvPr/>
        </p:nvCxnSpPr>
        <p:spPr>
          <a:xfrm flipH="1">
            <a:off x="4516648" y="5329575"/>
            <a:ext cx="1728457" cy="0"/>
          </a:xfrm>
          <a:prstGeom prst="straightConnector1">
            <a:avLst/>
          </a:prstGeom>
          <a:noFill/>
          <a:ln w="12700" cap="flat" cmpd="sng">
            <a:solidFill>
              <a:srgbClr val="DCB483"/>
            </a:solidFill>
            <a:prstDash val="solid"/>
            <a:round/>
            <a:headEnd type="none" w="sm" len="sm"/>
            <a:tailEnd type="none" w="sm" len="sm"/>
          </a:ln>
          <a:effectLst/>
        </p:spPr>
      </p:cxnSp>
      <p:cxnSp>
        <p:nvCxnSpPr>
          <p:cNvPr id="37" name="接點: 肘形 29">
            <a:extLst>
              <a:ext uri="{FF2B5EF4-FFF2-40B4-BE49-F238E27FC236}">
                <a16:creationId xmlns:a16="http://schemas.microsoft.com/office/drawing/2014/main" id="{951C9B99-2806-EE7B-7E58-AB5A27BB86F5}"/>
              </a:ext>
            </a:extLst>
          </p:cNvPr>
          <p:cNvCxnSpPr>
            <a:cxnSpLocks/>
          </p:cNvCxnSpPr>
          <p:nvPr/>
        </p:nvCxnSpPr>
        <p:spPr>
          <a:xfrm flipH="1" flipV="1">
            <a:off x="2699678" y="5323804"/>
            <a:ext cx="1033013" cy="5771"/>
          </a:xfrm>
          <a:prstGeom prst="straightConnector1">
            <a:avLst/>
          </a:prstGeom>
          <a:noFill/>
          <a:ln w="12700" cap="flat" cmpd="sng">
            <a:solidFill>
              <a:srgbClr val="DCB483"/>
            </a:solidFill>
            <a:prstDash val="solid"/>
            <a:round/>
            <a:headEnd type="none" w="sm" len="sm"/>
            <a:tailEnd type="none" w="sm" len="sm"/>
          </a:ln>
          <a:effectLst/>
        </p:spPr>
      </p:cxnSp>
      <p:cxnSp>
        <p:nvCxnSpPr>
          <p:cNvPr id="39" name="接點: 肘形 29">
            <a:extLst>
              <a:ext uri="{FF2B5EF4-FFF2-40B4-BE49-F238E27FC236}">
                <a16:creationId xmlns:a16="http://schemas.microsoft.com/office/drawing/2014/main" id="{07472634-70F4-4556-39F1-AE159F4727CC}"/>
              </a:ext>
            </a:extLst>
          </p:cNvPr>
          <p:cNvCxnSpPr>
            <a:cxnSpLocks/>
          </p:cNvCxnSpPr>
          <p:nvPr/>
        </p:nvCxnSpPr>
        <p:spPr>
          <a:xfrm flipH="1">
            <a:off x="7030793" y="5329575"/>
            <a:ext cx="1902183" cy="0"/>
          </a:xfrm>
          <a:prstGeom prst="straightConnector1">
            <a:avLst/>
          </a:prstGeom>
          <a:noFill/>
          <a:ln w="12700" cap="flat" cmpd="sng">
            <a:solidFill>
              <a:srgbClr val="DCB483"/>
            </a:solidFill>
            <a:prstDash val="solid"/>
            <a:round/>
            <a:headEnd type="none" w="sm" len="sm"/>
            <a:tailEnd type="none" w="sm" len="sm"/>
          </a:ln>
          <a:effectLst/>
        </p:spPr>
      </p:cxnSp>
      <p:sp>
        <p:nvSpPr>
          <p:cNvPr id="41" name="矩形: 圓角 40">
            <a:extLst>
              <a:ext uri="{FF2B5EF4-FFF2-40B4-BE49-F238E27FC236}">
                <a16:creationId xmlns:a16="http://schemas.microsoft.com/office/drawing/2014/main" id="{DD6B2110-2AE9-A601-6685-BB6E32F556A5}"/>
              </a:ext>
            </a:extLst>
          </p:cNvPr>
          <p:cNvSpPr/>
          <p:nvPr/>
        </p:nvSpPr>
        <p:spPr>
          <a:xfrm>
            <a:off x="7201637" y="2467173"/>
            <a:ext cx="1461523" cy="487808"/>
          </a:xfrm>
          <a:prstGeom prst="roundRect">
            <a:avLst/>
          </a:prstGeom>
          <a:solidFill>
            <a:srgbClr val="DCB4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0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2</a:t>
            </a:r>
            <a:r>
              <a:rPr lang="zh-TW" altLang="en-US" sz="2000" b="1">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種媒體</a:t>
            </a:r>
          </a:p>
        </p:txBody>
      </p:sp>
      <p:pic>
        <p:nvPicPr>
          <p:cNvPr id="43" name="圖形 42">
            <a:extLst>
              <a:ext uri="{FF2B5EF4-FFF2-40B4-BE49-F238E27FC236}">
                <a16:creationId xmlns:a16="http://schemas.microsoft.com/office/drawing/2014/main" id="{B885128B-316C-FAB7-F50C-51D8A4E93695}"/>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648118" y="4407561"/>
            <a:ext cx="924685" cy="705656"/>
          </a:xfrm>
          <a:prstGeom prst="rect">
            <a:avLst/>
          </a:prstGeom>
        </p:spPr>
      </p:pic>
      <p:pic>
        <p:nvPicPr>
          <p:cNvPr id="45" name="圖形 44">
            <a:extLst>
              <a:ext uri="{FF2B5EF4-FFF2-40B4-BE49-F238E27FC236}">
                <a16:creationId xmlns:a16="http://schemas.microsoft.com/office/drawing/2014/main" id="{D4043521-828E-5BF8-B6F7-76B1C3C46BD7}"/>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166527" y="4407561"/>
            <a:ext cx="924685" cy="705656"/>
          </a:xfrm>
          <a:prstGeom prst="rect">
            <a:avLst/>
          </a:prstGeom>
        </p:spPr>
      </p:pic>
      <p:pic>
        <p:nvPicPr>
          <p:cNvPr id="47" name="圖形 46">
            <a:extLst>
              <a:ext uri="{FF2B5EF4-FFF2-40B4-BE49-F238E27FC236}">
                <a16:creationId xmlns:a16="http://schemas.microsoft.com/office/drawing/2014/main" id="{B3B1EB7A-1E70-78D0-2B55-3B3758B36649}"/>
              </a:ext>
            </a:extLst>
          </p:cNvPr>
          <p:cNvPicPr>
            <a:picLocks noChangeAspect="1"/>
          </p:cNvPicPr>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8863476" y="4407561"/>
            <a:ext cx="924685" cy="705656"/>
          </a:xfrm>
          <a:prstGeom prst="rect">
            <a:avLst/>
          </a:prstGeom>
        </p:spPr>
      </p:pic>
      <p:pic>
        <p:nvPicPr>
          <p:cNvPr id="49" name="圖片 48" descr="一張含有 文字 的圖片&#10;&#10;自動產生的描述">
            <a:extLst>
              <a:ext uri="{FF2B5EF4-FFF2-40B4-BE49-F238E27FC236}">
                <a16:creationId xmlns:a16="http://schemas.microsoft.com/office/drawing/2014/main" id="{53A35A02-558D-2833-9A78-C452F5966324}"/>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5037199" y="3733368"/>
            <a:ext cx="2995967" cy="610051"/>
          </a:xfrm>
          <a:prstGeom prst="rect">
            <a:avLst/>
          </a:prstGeom>
        </p:spPr>
      </p:pic>
      <p:pic>
        <p:nvPicPr>
          <p:cNvPr id="51" name="圖片 50" descr="一張含有 文字 的圖片&#10;&#10;自動產生的描述">
            <a:extLst>
              <a:ext uri="{FF2B5EF4-FFF2-40B4-BE49-F238E27FC236}">
                <a16:creationId xmlns:a16="http://schemas.microsoft.com/office/drawing/2014/main" id="{92C1E438-B92D-589C-E0EF-DF878AAB5625}"/>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2435415" y="3733368"/>
            <a:ext cx="2995967" cy="610051"/>
          </a:xfrm>
          <a:prstGeom prst="rect">
            <a:avLst/>
          </a:prstGeom>
        </p:spPr>
      </p:pic>
    </p:spTree>
    <p:extLst>
      <p:ext uri="{BB962C8B-B14F-4D97-AF65-F5344CB8AC3E}">
        <p14:creationId xmlns:p14="http://schemas.microsoft.com/office/powerpoint/2010/main" val="1900177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 name="Google Shape;70;p15"/>
          <p:cNvSpPr txBox="1">
            <a:spLocks/>
          </p:cNvSpPr>
          <p:nvPr/>
        </p:nvSpPr>
        <p:spPr>
          <a:xfrm>
            <a:off x="1062083" y="1893565"/>
            <a:ext cx="6397781" cy="3831900"/>
          </a:xfrm>
          <a:prstGeom prst="rect">
            <a:avLst/>
          </a:prstGeom>
        </p:spPr>
        <p:txBody>
          <a:bodyPr spcFirstLastPara="1" vert="horz" wrap="square" lIns="121900" tIns="121900" rIns="121900" bIns="121900"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3840"/>
              </a:lnSpc>
              <a:spcBef>
                <a:spcPts val="1600"/>
              </a:spcBef>
              <a:buClr>
                <a:srgbClr val="F66616"/>
              </a:buClr>
              <a:buSzPct val="70000"/>
              <a:buNone/>
            </a:pPr>
            <a:endParaRPr lang="zh-TW" altLang="en-US" sz="2400">
              <a:solidFill>
                <a:schemeClr val="accent6"/>
              </a:solidFill>
              <a:cs typeface="+mn-ea"/>
              <a:sym typeface="+mn-lt"/>
            </a:endParaRPr>
          </a:p>
        </p:txBody>
      </p:sp>
      <p:sp>
        <p:nvSpPr>
          <p:cNvPr id="6" name="標題 1" hidden="1">
            <a:extLst>
              <a:ext uri="{FF2B5EF4-FFF2-40B4-BE49-F238E27FC236}">
                <a16:creationId xmlns:a16="http://schemas.microsoft.com/office/drawing/2014/main" id="{5ED18366-7987-8C31-0406-198A0DD5DD56}"/>
              </a:ext>
            </a:extLst>
          </p:cNvPr>
          <p:cNvSpPr txBox="1">
            <a:spLocks/>
          </p:cNvSpPr>
          <p:nvPr/>
        </p:nvSpPr>
        <p:spPr>
          <a:xfrm>
            <a:off x="332142" y="186345"/>
            <a:ext cx="1136332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zh-TW" altLang="en-US" sz="4000" b="1">
                <a:solidFill>
                  <a:schemeClr val="bg1"/>
                </a:solidFill>
                <a:latin typeface="+mn-lt"/>
                <a:ea typeface="+mn-ea"/>
                <a:cs typeface="+mn-ea"/>
                <a:sym typeface="+mn-lt"/>
              </a:rPr>
              <a:t>用 </a:t>
            </a:r>
            <a:r>
              <a:rPr lang="en-US" altLang="zh-TW" sz="4000" b="1">
                <a:solidFill>
                  <a:schemeClr val="bg1"/>
                </a:solidFill>
                <a:latin typeface="+mn-lt"/>
                <a:ea typeface="+mn-ea"/>
                <a:cs typeface="+mn-ea"/>
                <a:sym typeface="+mn-lt"/>
              </a:rPr>
              <a:t>Windows </a:t>
            </a:r>
            <a:r>
              <a:rPr lang="zh-TW" altLang="en-US" sz="4000" b="1">
                <a:solidFill>
                  <a:schemeClr val="bg1"/>
                </a:solidFill>
                <a:latin typeface="+mn-lt"/>
                <a:ea typeface="+mn-ea"/>
                <a:cs typeface="+mn-ea"/>
                <a:sym typeface="+mn-lt"/>
              </a:rPr>
              <a:t>網路磁碟機快速搜尋</a:t>
            </a:r>
            <a:r>
              <a:rPr lang="en-US" altLang="zh-TW" sz="4000" b="1">
                <a:solidFill>
                  <a:schemeClr val="bg1"/>
                </a:solidFill>
                <a:latin typeface="+mn-lt"/>
                <a:ea typeface="+mn-ea"/>
                <a:cs typeface="+mn-ea"/>
                <a:sym typeface="+mn-lt"/>
              </a:rPr>
              <a:t> NAS </a:t>
            </a:r>
            <a:r>
              <a:rPr lang="zh-TW" altLang="en-US" sz="4000" b="1">
                <a:solidFill>
                  <a:schemeClr val="bg1"/>
                </a:solidFill>
                <a:latin typeface="+mn-lt"/>
                <a:ea typeface="+mn-ea"/>
                <a:cs typeface="+mn-ea"/>
                <a:sym typeface="+mn-lt"/>
              </a:rPr>
              <a:t>內的檔案</a:t>
            </a:r>
          </a:p>
        </p:txBody>
      </p:sp>
      <p:sp>
        <p:nvSpPr>
          <p:cNvPr id="2" name="標題 1">
            <a:extLst>
              <a:ext uri="{FF2B5EF4-FFF2-40B4-BE49-F238E27FC236}">
                <a16:creationId xmlns:a16="http://schemas.microsoft.com/office/drawing/2014/main" id="{F43D5C9B-1EA6-0410-2C09-48BAACE9BA8F}"/>
              </a:ext>
            </a:extLst>
          </p:cNvPr>
          <p:cNvSpPr>
            <a:spLocks noGrp="1"/>
          </p:cNvSpPr>
          <p:nvPr>
            <p:ph type="title"/>
          </p:nvPr>
        </p:nvSpPr>
        <p:spPr/>
        <p:txBody>
          <a:bodyPr>
            <a:noAutofit/>
          </a:bodyPr>
          <a:lstStyle/>
          <a:p>
            <a:r>
              <a:rPr lang="en-US" altLang="zh-TW" sz="4000">
                <a:solidFill>
                  <a:schemeClr val="bg1"/>
                </a:solidFill>
                <a:latin typeface="微軟正黑體"/>
                <a:ea typeface="+mn-ea"/>
                <a:cs typeface="+mn-ea"/>
                <a:sym typeface="+mn-lt"/>
              </a:rPr>
              <a:t>DA</a:t>
            </a:r>
            <a:r>
              <a:rPr lang="zh-TW" altLang="en-US" sz="4000">
                <a:solidFill>
                  <a:schemeClr val="bg1"/>
                </a:solidFill>
                <a:latin typeface="微軟正黑體"/>
                <a:ea typeface="+mn-ea"/>
                <a:cs typeface="+mn-ea"/>
                <a:sym typeface="+mn-lt"/>
              </a:rPr>
              <a:t> </a:t>
            </a:r>
            <a:r>
              <a:rPr lang="en-US" altLang="zh-TW" sz="4000">
                <a:solidFill>
                  <a:schemeClr val="bg1"/>
                </a:solidFill>
                <a:latin typeface="微軟正黑體"/>
                <a:ea typeface="+mn-ea"/>
                <a:cs typeface="+mn-ea"/>
                <a:sym typeface="+mn-lt"/>
              </a:rPr>
              <a:t>D</a:t>
            </a:r>
            <a:r>
              <a:rPr lang="zh-TW" sz="4000">
                <a:solidFill>
                  <a:schemeClr val="bg1"/>
                </a:solidFill>
                <a:latin typeface="微軟正黑體"/>
                <a:ea typeface="+mn-ea"/>
                <a:cs typeface="+mn-ea"/>
                <a:sym typeface="+mn-lt"/>
              </a:rPr>
              <a:t>ri</a:t>
            </a:r>
            <a:r>
              <a:rPr lang="en-US" altLang="zh-TW" sz="4000" err="1">
                <a:solidFill>
                  <a:schemeClr val="bg1"/>
                </a:solidFill>
                <a:latin typeface="微軟正黑體"/>
                <a:ea typeface="+mn-ea"/>
                <a:cs typeface="+mn-ea"/>
                <a:sym typeface="+mn-lt"/>
              </a:rPr>
              <a:t>ve</a:t>
            </a:r>
            <a:r>
              <a:rPr lang="zh-TW" altLang="en-US" sz="4000">
                <a:solidFill>
                  <a:schemeClr val="bg1"/>
                </a:solidFill>
                <a:latin typeface="微軟正黑體"/>
                <a:ea typeface="+mn-ea"/>
                <a:cs typeface="+mn-ea"/>
                <a:sym typeface="+mn-lt"/>
              </a:rPr>
              <a:t> </a:t>
            </a:r>
            <a:r>
              <a:rPr lang="en-US" altLang="zh-TW" sz="4000">
                <a:solidFill>
                  <a:schemeClr val="bg1"/>
                </a:solidFill>
                <a:latin typeface="微軟正黑體"/>
                <a:ea typeface="+mn-ea"/>
                <a:cs typeface="+mn-ea"/>
                <a:sym typeface="+mn-lt"/>
              </a:rPr>
              <a:t>An</a:t>
            </a:r>
            <a:r>
              <a:rPr lang="zh-TW" sz="4000">
                <a:solidFill>
                  <a:schemeClr val="bg1"/>
                </a:solidFill>
                <a:latin typeface="微軟正黑體"/>
                <a:ea typeface="+mn-ea"/>
                <a:cs typeface="+mn-ea"/>
                <a:sym typeface="+mn-lt"/>
              </a:rPr>
              <a:t>a</a:t>
            </a:r>
            <a:r>
              <a:rPr lang="en-US" altLang="zh-TW" sz="4000">
                <a:solidFill>
                  <a:schemeClr val="bg1"/>
                </a:solidFill>
                <a:latin typeface="微軟正黑體"/>
                <a:ea typeface="+mn-ea"/>
                <a:cs typeface="+mn-ea"/>
                <a:sym typeface="+mn-lt"/>
              </a:rPr>
              <a:t>l</a:t>
            </a:r>
            <a:r>
              <a:rPr lang="zh-TW" sz="4000">
                <a:solidFill>
                  <a:schemeClr val="bg1"/>
                </a:solidFill>
                <a:latin typeface="微軟正黑體"/>
                <a:ea typeface="+mn-ea"/>
                <a:cs typeface="+mn-ea"/>
                <a:sym typeface="+mn-lt"/>
              </a:rPr>
              <a:t>y</a:t>
            </a:r>
            <a:r>
              <a:rPr lang="en-US" altLang="zh-TW" sz="4000" err="1">
                <a:solidFill>
                  <a:schemeClr val="bg1"/>
                </a:solidFill>
                <a:latin typeface="微軟正黑體"/>
                <a:ea typeface="+mn-ea"/>
                <a:cs typeface="+mn-ea"/>
                <a:sym typeface="+mn-lt"/>
              </a:rPr>
              <a:t>zer</a:t>
            </a:r>
            <a:r>
              <a:rPr lang="zh-TW" altLang="en-US" sz="4000">
                <a:solidFill>
                  <a:schemeClr val="bg1"/>
                </a:solidFill>
                <a:latin typeface="微軟正黑體"/>
                <a:ea typeface="+mn-ea"/>
                <a:cs typeface="+mn-ea"/>
                <a:sym typeface="+mn-lt"/>
              </a:rPr>
              <a:t> 磁碟故障預測</a:t>
            </a:r>
            <a:endParaRPr lang="zh-TW" sz="4000">
              <a:solidFill>
                <a:schemeClr val="bg1"/>
              </a:solidFill>
              <a:latin typeface="微軟正黑體"/>
              <a:ea typeface="+mn-ea"/>
              <a:cs typeface="+mn-ea"/>
            </a:endParaRPr>
          </a:p>
        </p:txBody>
      </p:sp>
      <p:sp>
        <p:nvSpPr>
          <p:cNvPr id="4" name="矩形: 圓角 3">
            <a:extLst>
              <a:ext uri="{FF2B5EF4-FFF2-40B4-BE49-F238E27FC236}">
                <a16:creationId xmlns:a16="http://schemas.microsoft.com/office/drawing/2014/main" id="{3D444808-1973-3B71-FEAC-B6010CE634BA}"/>
              </a:ext>
            </a:extLst>
          </p:cNvPr>
          <p:cNvSpPr/>
          <p:nvPr/>
        </p:nvSpPr>
        <p:spPr>
          <a:xfrm>
            <a:off x="3282375" y="1771668"/>
            <a:ext cx="3372677" cy="3314665"/>
          </a:xfrm>
          <a:prstGeom prst="roundRect">
            <a:avLst>
              <a:gd name="adj" fmla="val 50000"/>
            </a:avLst>
          </a:prstGeom>
          <a:solidFill>
            <a:schemeClr val="dk1">
              <a:alpha val="28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7" name="圖片 4" descr="一張含有 桌 的圖片&#10;&#10;自動產生的描述">
            <a:extLst>
              <a:ext uri="{FF2B5EF4-FFF2-40B4-BE49-F238E27FC236}">
                <a16:creationId xmlns:a16="http://schemas.microsoft.com/office/drawing/2014/main" id="{032AEC16-30BA-A874-5F0B-A4381BCA862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968714" y="2949112"/>
            <a:ext cx="8357213" cy="4035889"/>
          </a:xfrm>
          <a:prstGeom prst="rect">
            <a:avLst/>
          </a:prstGeom>
        </p:spPr>
      </p:pic>
      <p:sp>
        <p:nvSpPr>
          <p:cNvPr id="11" name="文字方塊 10">
            <a:extLst>
              <a:ext uri="{FF2B5EF4-FFF2-40B4-BE49-F238E27FC236}">
                <a16:creationId xmlns:a16="http://schemas.microsoft.com/office/drawing/2014/main" id="{D9D3ADB7-85F7-D0EA-D141-B70412DD9FAC}"/>
              </a:ext>
            </a:extLst>
          </p:cNvPr>
          <p:cNvSpPr txBox="1"/>
          <p:nvPr/>
        </p:nvSpPr>
        <p:spPr>
          <a:xfrm>
            <a:off x="735579" y="1874055"/>
            <a:ext cx="3271555" cy="103387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nSpc>
                <a:spcPct val="130000"/>
              </a:lnSpc>
              <a:spcBef>
                <a:spcPts val="800"/>
              </a:spcBef>
            </a:pPr>
            <a:r>
              <a:rPr lang="zh-TW" altLang="en-US" sz="2400" b="1">
                <a:solidFill>
                  <a:srgbClr val="FFC000"/>
                </a:solidFill>
                <a:latin typeface="Arial" panose="020B0604020202020204" pitchFamily="34" charset="0"/>
                <a:ea typeface="微軟正黑體" panose="020B0604030504040204" pitchFamily="34" charset="-120"/>
                <a:cs typeface="+mn-ea"/>
                <a:sym typeface="Arial" panose="020B0604020202020204" pitchFamily="34" charset="0"/>
              </a:rPr>
              <a:t>磁碟的建康分析與故障預測</a:t>
            </a:r>
          </a:p>
        </p:txBody>
      </p:sp>
      <p:sp>
        <p:nvSpPr>
          <p:cNvPr id="22" name="文字方塊 21">
            <a:extLst>
              <a:ext uri="{FF2B5EF4-FFF2-40B4-BE49-F238E27FC236}">
                <a16:creationId xmlns:a16="http://schemas.microsoft.com/office/drawing/2014/main" id="{43B8A881-8CB4-9E91-E737-4CEE820EE803}"/>
              </a:ext>
            </a:extLst>
          </p:cNvPr>
          <p:cNvSpPr txBox="1"/>
          <p:nvPr/>
        </p:nvSpPr>
        <p:spPr>
          <a:xfrm>
            <a:off x="5496884" y="1874056"/>
            <a:ext cx="6586255" cy="964367"/>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spcBef>
                <a:spcPts val="800"/>
              </a:spcBef>
            </a:pPr>
            <a:r>
              <a:rPr lang="zh-TW" altLang="en-US" sz="2400" b="1">
                <a:solidFill>
                  <a:srgbClr val="FFC000"/>
                </a:solidFill>
                <a:ea typeface="微軟正黑體"/>
                <a:cs typeface="+mn-ea"/>
                <a:sym typeface="Arial" panose="020B0604020202020204" pitchFamily="34" charset="0"/>
              </a:rPr>
              <a:t>每台</a:t>
            </a:r>
            <a:r>
              <a:rPr lang="en-US" altLang="zh-TW" sz="2400" b="1">
                <a:solidFill>
                  <a:srgbClr val="FFC000"/>
                </a:solidFill>
                <a:ea typeface="微軟正黑體"/>
                <a:cs typeface="+mn-ea"/>
                <a:sym typeface="Arial" panose="020B0604020202020204" pitchFamily="34" charset="0"/>
              </a:rPr>
              <a:t>NAS</a:t>
            </a:r>
            <a:r>
              <a:rPr lang="zh-TW" altLang="en-US" sz="2400" b="1">
                <a:solidFill>
                  <a:srgbClr val="FFC000"/>
                </a:solidFill>
                <a:ea typeface="微軟正黑體"/>
                <a:cs typeface="+mn-ea"/>
                <a:sym typeface="Arial" panose="020B0604020202020204" pitchFamily="34" charset="0"/>
              </a:rPr>
              <a:t>可免費進行 </a:t>
            </a:r>
            <a:r>
              <a:rPr lang="en-US" altLang="zh-TW" sz="2400" b="1">
                <a:solidFill>
                  <a:srgbClr val="FFC000"/>
                </a:solidFill>
                <a:ea typeface="微軟正黑體"/>
                <a:cs typeface="+mn-ea"/>
                <a:sym typeface="Arial" panose="020B0604020202020204" pitchFamily="34" charset="0"/>
              </a:rPr>
              <a:t>1 </a:t>
            </a:r>
            <a:r>
              <a:rPr lang="zh-TW" altLang="en-US" sz="2400" b="1">
                <a:solidFill>
                  <a:srgbClr val="FFC000"/>
                </a:solidFill>
                <a:ea typeface="微軟正黑體"/>
                <a:cs typeface="+mn-ea"/>
                <a:sym typeface="Arial" panose="020B0604020202020204" pitchFamily="34" charset="0"/>
              </a:rPr>
              <a:t>個磁碟預測</a:t>
            </a:r>
          </a:p>
          <a:p>
            <a:pPr>
              <a:spcBef>
                <a:spcPts val="800"/>
              </a:spcBef>
            </a:pPr>
            <a:r>
              <a:rPr lang="zh-TW" altLang="en-US" sz="2400" b="1">
                <a:solidFill>
                  <a:srgbClr val="FFC000"/>
                </a:solidFill>
                <a:latin typeface="Arial" panose="020B0604020202020204" pitchFamily="34" charset="0"/>
                <a:ea typeface="微軟正黑體" panose="020B0604030504040204" pitchFamily="34" charset="-120"/>
                <a:cs typeface="+mn-ea"/>
                <a:sym typeface="Arial" panose="020B0604020202020204" pitchFamily="34" charset="0"/>
              </a:rPr>
              <a:t>可付費訂閱額外的磁碟加強防護力</a:t>
            </a:r>
          </a:p>
        </p:txBody>
      </p:sp>
      <p:pic>
        <p:nvPicPr>
          <p:cNvPr id="3" name="圖片 2">
            <a:extLst>
              <a:ext uri="{FF2B5EF4-FFF2-40B4-BE49-F238E27FC236}">
                <a16:creationId xmlns:a16="http://schemas.microsoft.com/office/drawing/2014/main" id="{A3436781-D000-3B23-7E3F-7AE2DABF6532}"/>
              </a:ext>
            </a:extLst>
          </p:cNvPr>
          <p:cNvPicPr>
            <a:picLocks noChangeAspect="1"/>
          </p:cNvPicPr>
          <p:nvPr/>
        </p:nvPicPr>
        <p:blipFill>
          <a:blip r:embed="rId4"/>
          <a:stretch>
            <a:fillRect/>
          </a:stretch>
        </p:blipFill>
        <p:spPr>
          <a:xfrm>
            <a:off x="3982665" y="1909402"/>
            <a:ext cx="1434094" cy="1434094"/>
          </a:xfrm>
          <a:prstGeom prst="rect">
            <a:avLst/>
          </a:prstGeom>
          <a:effectLst>
            <a:outerShdw blurRad="50800" dist="38100" dir="2700000" algn="tl" rotWithShape="0">
              <a:prstClr val="black">
                <a:alpha val="40000"/>
              </a:prstClr>
            </a:outerShdw>
          </a:effectLst>
        </p:spPr>
      </p:pic>
      <p:sp>
        <p:nvSpPr>
          <p:cNvPr id="8" name="文字方塊 7">
            <a:extLst>
              <a:ext uri="{FF2B5EF4-FFF2-40B4-BE49-F238E27FC236}">
                <a16:creationId xmlns:a16="http://schemas.microsoft.com/office/drawing/2014/main" id="{21F0692F-4738-6851-BD99-1B7063CE6958}"/>
              </a:ext>
            </a:extLst>
          </p:cNvPr>
          <p:cNvSpPr txBox="1"/>
          <p:nvPr/>
        </p:nvSpPr>
        <p:spPr>
          <a:xfrm>
            <a:off x="735579" y="2881828"/>
            <a:ext cx="3013461" cy="2451761"/>
          </a:xfrm>
          <a:prstGeom prst="rect">
            <a:avLst/>
          </a:prstGeom>
          <a:noFill/>
        </p:spPr>
        <p:txBody>
          <a:bodyPr wrap="square">
            <a:spAutoFit/>
          </a:bodyPr>
          <a:lstStyle/>
          <a:p>
            <a:pPr>
              <a:lnSpc>
                <a:spcPct val="130000"/>
              </a:lnSpc>
              <a:spcBef>
                <a:spcPts val="800"/>
              </a:spcBef>
            </a:pPr>
            <a:r>
              <a:rPr lang="en-US" altLang="zh-TW" sz="20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DA Drive Analyzer </a:t>
            </a:r>
            <a:r>
              <a:rPr lang="zh-TW" altLang="en-US" sz="20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整合 </a:t>
            </a:r>
            <a:r>
              <a:rPr lang="en-US" altLang="zh-TW" sz="20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ULINK </a:t>
            </a:r>
            <a:r>
              <a:rPr lang="zh-TW" altLang="en-US" sz="20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雲端人工智慧學習推論技術，可在磁碟故障前通知您，協助您預防因無預警的磁碟損壞所造成的資料遺失或停機損失。</a:t>
            </a:r>
            <a:endParaRPr lang="zh-TW" altLang="en-US" sz="140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Tree>
    <p:extLst>
      <p:ext uri="{BB962C8B-B14F-4D97-AF65-F5344CB8AC3E}">
        <p14:creationId xmlns:p14="http://schemas.microsoft.com/office/powerpoint/2010/main" val="14930527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p:nvPr>
        </p:nvSpPr>
        <p:spPr/>
        <p:txBody>
          <a:bodyPr anchor="ctr">
            <a:noAutofit/>
          </a:bodyPr>
          <a:lstStyle/>
          <a:p>
            <a:pPr algn="ctr"/>
            <a:r>
              <a:rPr kumimoji="1" lang="zh-TW" altLang="en-US" sz="4000">
                <a:solidFill>
                  <a:schemeClr val="bg1"/>
                </a:solidFill>
                <a:latin typeface="+mn-lt"/>
                <a:ea typeface="+mn-ea"/>
                <a:cs typeface="+mn-ea"/>
                <a:sym typeface="+mn-lt"/>
              </a:rPr>
              <a:t>虛擬機工作站與容器工作站創建應用儲存一體機</a:t>
            </a:r>
            <a:endParaRPr lang="zh-TW" altLang="en-US" sz="4000">
              <a:solidFill>
                <a:schemeClr val="bg1"/>
              </a:solidFill>
              <a:latin typeface="+mn-lt"/>
              <a:ea typeface="+mn-ea"/>
              <a:cs typeface="+mn-ea"/>
            </a:endParaRPr>
          </a:p>
        </p:txBody>
      </p:sp>
      <p:sp>
        <p:nvSpPr>
          <p:cNvPr id="6" name="矩形 5">
            <a:extLst>
              <a:ext uri="{FF2B5EF4-FFF2-40B4-BE49-F238E27FC236}">
                <a16:creationId xmlns:a16="http://schemas.microsoft.com/office/drawing/2014/main" id="{B880000D-4CCA-B04D-A5C2-0D0D7DC5F952}"/>
              </a:ext>
            </a:extLst>
          </p:cNvPr>
          <p:cNvSpPr/>
          <p:nvPr/>
        </p:nvSpPr>
        <p:spPr>
          <a:xfrm>
            <a:off x="685017" y="3070314"/>
            <a:ext cx="5143219" cy="761812"/>
          </a:xfrm>
          <a:prstGeom prst="rect">
            <a:avLst/>
          </a:prstGeom>
        </p:spPr>
        <p:txBody>
          <a:bodyPr wrap="square" lIns="91440" tIns="45720" rIns="91440" bIns="45720" anchor="t">
            <a:spAutoFit/>
          </a:bodyPr>
          <a:lstStyle/>
          <a:p>
            <a:pPr defTabSz="1219140">
              <a:lnSpc>
                <a:spcPts val="2800"/>
              </a:lnSpc>
              <a:buClr>
                <a:prstClr val="white"/>
              </a:buClr>
            </a:pPr>
            <a:r>
              <a:rPr lang="en-US" altLang="zh-TW" sz="1400" b="1">
                <a:solidFill>
                  <a:schemeClr val="bg1"/>
                </a:solidFill>
                <a:ea typeface="微軟正黑體"/>
                <a:cs typeface="+mn-ea"/>
                <a:sym typeface="+mn-lt"/>
              </a:rPr>
              <a:t>Virtualization Station </a:t>
            </a:r>
            <a:r>
              <a:rPr lang="zh-TW" altLang="en-US" sz="1400" b="1">
                <a:solidFill>
                  <a:schemeClr val="bg1"/>
                </a:solidFill>
                <a:ea typeface="微軟正黑體"/>
                <a:cs typeface="+mn-ea"/>
                <a:sym typeface="+mn-lt"/>
              </a:rPr>
              <a:t>允許您在 </a:t>
            </a:r>
            <a:r>
              <a:rPr lang="en-US" altLang="zh-TW" sz="1400" b="1">
                <a:solidFill>
                  <a:schemeClr val="bg1"/>
                </a:solidFill>
                <a:ea typeface="微軟正黑體"/>
                <a:cs typeface="+mn-ea"/>
                <a:sym typeface="+mn-lt"/>
              </a:rPr>
              <a:t>Turbo NAS </a:t>
            </a:r>
            <a:r>
              <a:rPr lang="zh-TW" altLang="en-US" sz="1400" b="1">
                <a:solidFill>
                  <a:schemeClr val="bg1"/>
                </a:solidFill>
                <a:ea typeface="微軟正黑體"/>
                <a:cs typeface="+mn-ea"/>
                <a:sym typeface="+mn-lt"/>
              </a:rPr>
              <a:t>上建立虛擬機器來安裝 </a:t>
            </a:r>
            <a:r>
              <a:rPr lang="en-US" altLang="zh-TW" sz="1400" b="1">
                <a:solidFill>
                  <a:schemeClr val="bg1"/>
                </a:solidFill>
                <a:ea typeface="微軟正黑體"/>
                <a:cs typeface="+mn-ea"/>
                <a:sym typeface="+mn-lt"/>
              </a:rPr>
              <a:t>Windows</a:t>
            </a:r>
            <a:r>
              <a:rPr lang="en-US" altLang="zh-TW" sz="1400" b="1" baseline="30000">
                <a:solidFill>
                  <a:schemeClr val="bg1"/>
                </a:solidFill>
                <a:ea typeface="微軟正黑體"/>
                <a:sym typeface="+mn-lt"/>
              </a:rPr>
              <a:t>®</a:t>
            </a:r>
            <a:r>
              <a:rPr lang="zh-TW" altLang="en-US" sz="1400" b="1">
                <a:solidFill>
                  <a:schemeClr val="bg1"/>
                </a:solidFill>
                <a:ea typeface="微軟正黑體"/>
                <a:cs typeface="+mn-ea"/>
                <a:sym typeface="+mn-lt"/>
              </a:rPr>
              <a:t>、</a:t>
            </a:r>
            <a:r>
              <a:rPr lang="en-US" altLang="zh-TW" sz="1400" b="1">
                <a:solidFill>
                  <a:schemeClr val="bg1"/>
                </a:solidFill>
                <a:ea typeface="微軟正黑體"/>
                <a:cs typeface="+mn-ea"/>
                <a:sym typeface="+mn-lt"/>
              </a:rPr>
              <a:t>Linux</a:t>
            </a:r>
            <a:r>
              <a:rPr lang="en-US" altLang="zh-TW" sz="1400" b="1" baseline="30000">
                <a:solidFill>
                  <a:schemeClr val="bg1"/>
                </a:solidFill>
                <a:ea typeface="微軟正黑體"/>
                <a:cs typeface="+mn-ea"/>
                <a:sym typeface="+mn-lt"/>
              </a:rPr>
              <a:t>® </a:t>
            </a:r>
            <a:r>
              <a:rPr lang="zh-TW" altLang="en-US" sz="1400" b="1">
                <a:solidFill>
                  <a:schemeClr val="bg1"/>
                </a:solidFill>
                <a:ea typeface="微軟正黑體"/>
                <a:cs typeface="+mn-ea"/>
                <a:sym typeface="+mn-lt"/>
              </a:rPr>
              <a:t>等作業系統。</a:t>
            </a:r>
          </a:p>
        </p:txBody>
      </p:sp>
      <p:sp>
        <p:nvSpPr>
          <p:cNvPr id="13" name="矩形 12">
            <a:extLst>
              <a:ext uri="{FF2B5EF4-FFF2-40B4-BE49-F238E27FC236}">
                <a16:creationId xmlns:a16="http://schemas.microsoft.com/office/drawing/2014/main" id="{B5530B72-036B-2B48-8658-B3F2D21C24ED}"/>
              </a:ext>
            </a:extLst>
          </p:cNvPr>
          <p:cNvSpPr/>
          <p:nvPr/>
        </p:nvSpPr>
        <p:spPr>
          <a:xfrm>
            <a:off x="6399775" y="3074862"/>
            <a:ext cx="5247872" cy="944554"/>
          </a:xfrm>
          <a:prstGeom prst="rect">
            <a:avLst/>
          </a:prstGeom>
        </p:spPr>
        <p:txBody>
          <a:bodyPr wrap="square" lIns="91440" tIns="45720" rIns="91440" bIns="45720" anchor="t">
            <a:spAutoFit/>
          </a:bodyPr>
          <a:lstStyle/>
          <a:p>
            <a:pPr defTabSz="1219140">
              <a:lnSpc>
                <a:spcPts val="2251"/>
              </a:lnSpc>
              <a:buClr>
                <a:prstClr val="white"/>
              </a:buClr>
            </a:pPr>
            <a:r>
              <a:rPr lang="zh-TW" altLang="en-US" sz="1400" b="1">
                <a:solidFill>
                  <a:schemeClr val="bg1"/>
                </a:solidFill>
                <a:ea typeface="微軟正黑體"/>
                <a:cs typeface="+mn-ea"/>
                <a:sym typeface="+mn-lt"/>
              </a:rPr>
              <a:t>支援 </a:t>
            </a:r>
            <a:r>
              <a:rPr lang="en-US" altLang="zh-TW" sz="1400" b="1">
                <a:solidFill>
                  <a:schemeClr val="bg1"/>
                </a:solidFill>
                <a:ea typeface="微軟正黑體"/>
                <a:cs typeface="+mn-ea"/>
                <a:sym typeface="+mn-lt"/>
              </a:rPr>
              <a:t>LXD </a:t>
            </a:r>
            <a:r>
              <a:rPr lang="zh-TW" altLang="en-US" sz="1400" b="1">
                <a:solidFill>
                  <a:schemeClr val="bg1"/>
                </a:solidFill>
                <a:ea typeface="微軟正黑體"/>
                <a:cs typeface="+mn-ea"/>
                <a:sym typeface="+mn-lt"/>
              </a:rPr>
              <a:t>與 </a:t>
            </a:r>
            <a:r>
              <a:rPr lang="en-US" altLang="zh-TW" sz="1400" b="1">
                <a:solidFill>
                  <a:schemeClr val="bg1"/>
                </a:solidFill>
                <a:ea typeface="微軟正黑體"/>
                <a:cs typeface="+mn-ea"/>
                <a:sym typeface="+mn-lt"/>
              </a:rPr>
              <a:t>Docker</a:t>
            </a:r>
            <a:r>
              <a:rPr lang="en-US" altLang="zh-TW" sz="1400" b="1" baseline="30000">
                <a:solidFill>
                  <a:schemeClr val="bg1"/>
                </a:solidFill>
                <a:ea typeface="微軟正黑體"/>
                <a:cs typeface="+mn-ea"/>
                <a:sym typeface="+mn-lt"/>
              </a:rPr>
              <a:t>®</a:t>
            </a:r>
            <a:r>
              <a:rPr lang="en-US" altLang="zh-TW" sz="1400" b="1">
                <a:solidFill>
                  <a:schemeClr val="bg1"/>
                </a:solidFill>
                <a:ea typeface="微軟正黑體"/>
                <a:cs typeface="+mn-ea"/>
                <a:sym typeface="+mn-lt"/>
              </a:rPr>
              <a:t> </a:t>
            </a:r>
            <a:r>
              <a:rPr lang="zh-TW" altLang="en-US" sz="1400" b="1">
                <a:solidFill>
                  <a:schemeClr val="bg1"/>
                </a:solidFill>
                <a:ea typeface="微軟正黑體"/>
                <a:cs typeface="+mn-ea"/>
                <a:sym typeface="+mn-lt"/>
              </a:rPr>
              <a:t>兩項輕量級虛擬技術。您可在 </a:t>
            </a:r>
            <a:r>
              <a:rPr lang="en-US" altLang="zh-TW" sz="1400" b="1">
                <a:solidFill>
                  <a:schemeClr val="bg1"/>
                </a:solidFill>
                <a:ea typeface="微軟正黑體"/>
                <a:cs typeface="+mn-ea"/>
                <a:sym typeface="+mn-lt"/>
              </a:rPr>
              <a:t>QNAP NAS </a:t>
            </a:r>
            <a:r>
              <a:rPr lang="zh-TW" altLang="en-US" sz="1400" b="1">
                <a:solidFill>
                  <a:schemeClr val="bg1"/>
                </a:solidFill>
                <a:ea typeface="微軟正黑體"/>
                <a:cs typeface="+mn-ea"/>
                <a:sym typeface="+mn-lt"/>
              </a:rPr>
              <a:t>上執行完整的 </a:t>
            </a:r>
            <a:r>
              <a:rPr lang="en-US" altLang="zh-TW" sz="1400" b="1">
                <a:solidFill>
                  <a:schemeClr val="bg1"/>
                </a:solidFill>
                <a:ea typeface="微軟正黑體"/>
                <a:cs typeface="+mn-ea"/>
                <a:sym typeface="+mn-lt"/>
              </a:rPr>
              <a:t>Linux</a:t>
            </a:r>
            <a:r>
              <a:rPr lang="en-US" altLang="zh-TW" sz="1400" b="1" baseline="30000">
                <a:solidFill>
                  <a:schemeClr val="bg1"/>
                </a:solidFill>
                <a:ea typeface="微軟正黑體"/>
                <a:cs typeface="+mn-ea"/>
                <a:sym typeface="+mn-lt"/>
              </a:rPr>
              <a:t>®</a:t>
            </a:r>
            <a:r>
              <a:rPr lang="en-US" altLang="zh-TW" sz="1400" b="1">
                <a:solidFill>
                  <a:schemeClr val="bg1"/>
                </a:solidFill>
                <a:ea typeface="微軟正黑體"/>
                <a:cs typeface="+mn-ea"/>
                <a:sym typeface="+mn-lt"/>
              </a:rPr>
              <a:t> </a:t>
            </a:r>
            <a:r>
              <a:rPr lang="zh-TW" altLang="en-US" sz="1400" b="1">
                <a:solidFill>
                  <a:schemeClr val="bg1"/>
                </a:solidFill>
                <a:ea typeface="微軟正黑體"/>
                <a:cs typeface="+mn-ea"/>
                <a:sym typeface="+mn-lt"/>
              </a:rPr>
              <a:t>虛擬機，並由 </a:t>
            </a:r>
            <a:r>
              <a:rPr lang="en-US" altLang="zh-TW" sz="1400" b="1">
                <a:solidFill>
                  <a:schemeClr val="bg1"/>
                </a:solidFill>
                <a:ea typeface="微軟正黑體"/>
                <a:cs typeface="+mn-ea"/>
                <a:sym typeface="+mn-lt"/>
              </a:rPr>
              <a:t>Docker</a:t>
            </a:r>
            <a:r>
              <a:rPr lang="en-US" altLang="zh-TW" sz="1400" b="1" baseline="30000">
                <a:solidFill>
                  <a:schemeClr val="bg1"/>
                </a:solidFill>
                <a:ea typeface="微軟正黑體"/>
                <a:cs typeface="+mn-ea"/>
                <a:sym typeface="+mn-lt"/>
              </a:rPr>
              <a:t>®</a:t>
            </a:r>
            <a:r>
              <a:rPr lang="en-US" altLang="zh-TW" sz="1400" b="1">
                <a:solidFill>
                  <a:schemeClr val="bg1"/>
                </a:solidFill>
                <a:ea typeface="微軟正黑體"/>
                <a:cs typeface="+mn-ea"/>
                <a:sym typeface="+mn-lt"/>
              </a:rPr>
              <a:t> Hub </a:t>
            </a:r>
            <a:r>
              <a:rPr lang="zh-TW" altLang="en-US" sz="1400" b="1">
                <a:solidFill>
                  <a:schemeClr val="bg1"/>
                </a:solidFill>
                <a:ea typeface="微軟正黑體"/>
                <a:cs typeface="+mn-ea"/>
                <a:sym typeface="+mn-lt"/>
              </a:rPr>
              <a:t>線上市集下載來自全球各地數以千計的應用程式。</a:t>
            </a:r>
          </a:p>
        </p:txBody>
      </p:sp>
      <p:grpSp>
        <p:nvGrpSpPr>
          <p:cNvPr id="25" name="群組 24">
            <a:extLst>
              <a:ext uri="{FF2B5EF4-FFF2-40B4-BE49-F238E27FC236}">
                <a16:creationId xmlns:a16="http://schemas.microsoft.com/office/drawing/2014/main" id="{0D4C30CE-07E9-42F5-9A44-8B52AF11412F}"/>
              </a:ext>
            </a:extLst>
          </p:cNvPr>
          <p:cNvGrpSpPr/>
          <p:nvPr/>
        </p:nvGrpSpPr>
        <p:grpSpPr>
          <a:xfrm>
            <a:off x="990811" y="4538119"/>
            <a:ext cx="4010215" cy="937391"/>
            <a:chOff x="1360608" y="1631084"/>
            <a:chExt cx="3007661" cy="703043"/>
          </a:xfrm>
          <a:effectLst>
            <a:outerShdw blurRad="431800" dist="177800" dir="5760000" sx="106000" sy="106000" algn="tl" rotWithShape="0">
              <a:prstClr val="black">
                <a:alpha val="34000"/>
              </a:prstClr>
            </a:outerShdw>
          </a:effectLst>
        </p:grpSpPr>
        <p:grpSp>
          <p:nvGrpSpPr>
            <p:cNvPr id="24" name="群組 23">
              <a:extLst>
                <a:ext uri="{FF2B5EF4-FFF2-40B4-BE49-F238E27FC236}">
                  <a16:creationId xmlns:a16="http://schemas.microsoft.com/office/drawing/2014/main" id="{1DF07DC7-2D73-482F-8588-C5EDCCB9DA01}"/>
                </a:ext>
              </a:extLst>
            </p:cNvPr>
            <p:cNvGrpSpPr/>
            <p:nvPr/>
          </p:nvGrpSpPr>
          <p:grpSpPr>
            <a:xfrm>
              <a:off x="1360608" y="1631084"/>
              <a:ext cx="3007661" cy="703043"/>
              <a:chOff x="1360608" y="1631084"/>
              <a:chExt cx="3007661" cy="703043"/>
            </a:xfrm>
          </p:grpSpPr>
          <p:sp>
            <p:nvSpPr>
              <p:cNvPr id="20" name="橢圓 19">
                <a:extLst>
                  <a:ext uri="{FF2B5EF4-FFF2-40B4-BE49-F238E27FC236}">
                    <a16:creationId xmlns:a16="http://schemas.microsoft.com/office/drawing/2014/main" id="{EEA58DCE-F156-43D5-9A87-C1AF328433E5}"/>
                  </a:ext>
                </a:extLst>
              </p:cNvPr>
              <p:cNvSpPr/>
              <p:nvPr/>
            </p:nvSpPr>
            <p:spPr>
              <a:xfrm>
                <a:off x="1360608"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schemeClr val="bg1"/>
                  </a:solidFill>
                  <a:cs typeface="+mn-ea"/>
                  <a:sym typeface="+mn-lt"/>
                </a:endParaRPr>
              </a:p>
            </p:txBody>
          </p:sp>
          <p:sp>
            <p:nvSpPr>
              <p:cNvPr id="21" name="橢圓 20">
                <a:extLst>
                  <a:ext uri="{FF2B5EF4-FFF2-40B4-BE49-F238E27FC236}">
                    <a16:creationId xmlns:a16="http://schemas.microsoft.com/office/drawing/2014/main" id="{2A859233-4265-417D-AFC6-2540CE756E5C}"/>
                  </a:ext>
                </a:extLst>
              </p:cNvPr>
              <p:cNvSpPr/>
              <p:nvPr/>
            </p:nvSpPr>
            <p:spPr>
              <a:xfrm>
                <a:off x="2128814"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schemeClr val="bg1"/>
                  </a:solidFill>
                  <a:cs typeface="+mn-ea"/>
                  <a:sym typeface="+mn-lt"/>
                </a:endParaRPr>
              </a:p>
            </p:txBody>
          </p:sp>
          <p:sp>
            <p:nvSpPr>
              <p:cNvPr id="22" name="橢圓 21">
                <a:extLst>
                  <a:ext uri="{FF2B5EF4-FFF2-40B4-BE49-F238E27FC236}">
                    <a16:creationId xmlns:a16="http://schemas.microsoft.com/office/drawing/2014/main" id="{14C13BFB-AF51-487F-84A4-F86B449C9955}"/>
                  </a:ext>
                </a:extLst>
              </p:cNvPr>
              <p:cNvSpPr/>
              <p:nvPr/>
            </p:nvSpPr>
            <p:spPr>
              <a:xfrm>
                <a:off x="2897020"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schemeClr val="bg1"/>
                  </a:solidFill>
                  <a:cs typeface="+mn-ea"/>
                  <a:sym typeface="+mn-lt"/>
                </a:endParaRPr>
              </a:p>
            </p:txBody>
          </p:sp>
          <p:sp>
            <p:nvSpPr>
              <p:cNvPr id="23" name="橢圓 22">
                <a:extLst>
                  <a:ext uri="{FF2B5EF4-FFF2-40B4-BE49-F238E27FC236}">
                    <a16:creationId xmlns:a16="http://schemas.microsoft.com/office/drawing/2014/main" id="{7B01E238-CC39-4FA0-942A-714CEEB093E0}"/>
                  </a:ext>
                </a:extLst>
              </p:cNvPr>
              <p:cNvSpPr/>
              <p:nvPr/>
            </p:nvSpPr>
            <p:spPr>
              <a:xfrm>
                <a:off x="3665226" y="1631084"/>
                <a:ext cx="703043" cy="703043"/>
              </a:xfrm>
              <a:prstGeom prst="ellipse">
                <a:avLst/>
              </a:prstGeom>
              <a:solidFill>
                <a:srgbClr val="EE6D2B"/>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1219140"/>
                <a:endParaRPr lang="zh-TW" altLang="en-US" sz="2489">
                  <a:solidFill>
                    <a:schemeClr val="bg1"/>
                  </a:solidFill>
                  <a:cs typeface="+mn-ea"/>
                  <a:sym typeface="+mn-lt"/>
                </a:endParaRPr>
              </a:p>
            </p:txBody>
          </p:sp>
        </p:grpSp>
        <p:pic>
          <p:nvPicPr>
            <p:cNvPr id="16" name="圖形 15">
              <a:extLst>
                <a:ext uri="{FF2B5EF4-FFF2-40B4-BE49-F238E27FC236}">
                  <a16:creationId xmlns:a16="http://schemas.microsoft.com/office/drawing/2014/main" id="{F0A7C05A-E27C-4380-9C4C-80E8A83C2B21}"/>
                </a:ext>
              </a:extLst>
            </p:cNvPr>
            <p:cNvPicPr>
              <a:picLocks noChangeAspect="1"/>
            </p:cNvPicPr>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829009" y="1755314"/>
              <a:ext cx="375475" cy="444014"/>
            </a:xfrm>
            <a:prstGeom prst="rect">
              <a:avLst/>
            </a:prstGeom>
          </p:spPr>
        </p:pic>
        <p:pic>
          <p:nvPicPr>
            <p:cNvPr id="17" name="圖形 16">
              <a:extLst>
                <a:ext uri="{FF2B5EF4-FFF2-40B4-BE49-F238E27FC236}">
                  <a16:creationId xmlns:a16="http://schemas.microsoft.com/office/drawing/2014/main" id="{23D79156-1F1E-48FE-A957-842BE206E16C}"/>
                </a:ext>
              </a:extLst>
            </p:cNvPr>
            <p:cNvPicPr>
              <a:picLocks noChangeAspect="1"/>
            </p:cNvPicPr>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2271378" y="1748573"/>
              <a:ext cx="377479" cy="444014"/>
            </a:xfrm>
            <a:prstGeom prst="rect">
              <a:avLst/>
            </a:prstGeom>
          </p:spPr>
        </p:pic>
        <p:pic>
          <p:nvPicPr>
            <p:cNvPr id="18" name="圖形 17">
              <a:extLst>
                <a:ext uri="{FF2B5EF4-FFF2-40B4-BE49-F238E27FC236}">
                  <a16:creationId xmlns:a16="http://schemas.microsoft.com/office/drawing/2014/main" id="{6A474FBE-3705-4D4E-9CBF-ECEF170ACC63}"/>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2976425" y="1889078"/>
              <a:ext cx="559910" cy="161824"/>
            </a:xfrm>
            <a:prstGeom prst="rect">
              <a:avLst/>
            </a:prstGeom>
          </p:spPr>
        </p:pic>
        <p:pic>
          <p:nvPicPr>
            <p:cNvPr id="19" name="圖形 18">
              <a:extLst>
                <a:ext uri="{FF2B5EF4-FFF2-40B4-BE49-F238E27FC236}">
                  <a16:creationId xmlns:a16="http://schemas.microsoft.com/office/drawing/2014/main" id="{22CF2E59-4161-4C6C-AEA9-C9EB4090DE4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488031" y="1779103"/>
              <a:ext cx="452027" cy="399363"/>
            </a:xfrm>
            <a:prstGeom prst="rect">
              <a:avLst/>
            </a:prstGeom>
          </p:spPr>
        </p:pic>
      </p:grpSp>
      <p:sp>
        <p:nvSpPr>
          <p:cNvPr id="26" name="矩形 25">
            <a:extLst>
              <a:ext uri="{FF2B5EF4-FFF2-40B4-BE49-F238E27FC236}">
                <a16:creationId xmlns:a16="http://schemas.microsoft.com/office/drawing/2014/main" id="{142536B5-24ED-48EC-BB8D-E51B0FCF1710}"/>
              </a:ext>
            </a:extLst>
          </p:cNvPr>
          <p:cNvSpPr/>
          <p:nvPr/>
        </p:nvSpPr>
        <p:spPr>
          <a:xfrm>
            <a:off x="6460681" y="4245180"/>
            <a:ext cx="1211699" cy="1286257"/>
          </a:xfrm>
          <a:prstGeom prst="rect">
            <a:avLst/>
          </a:prstGeom>
          <a:solidFill>
            <a:srgbClr val="E0E9F4"/>
          </a:solidFill>
          <a:ln>
            <a:no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2489">
              <a:solidFill>
                <a:prstClr val="white"/>
              </a:solidFill>
              <a:cs typeface="+mn-ea"/>
              <a:sym typeface="+mn-lt"/>
            </a:endParaRPr>
          </a:p>
        </p:txBody>
      </p:sp>
      <p:sp>
        <p:nvSpPr>
          <p:cNvPr id="27" name="矩形 26">
            <a:extLst>
              <a:ext uri="{FF2B5EF4-FFF2-40B4-BE49-F238E27FC236}">
                <a16:creationId xmlns:a16="http://schemas.microsoft.com/office/drawing/2014/main" id="{3339241D-0911-4579-99CD-426C44EC077C}"/>
              </a:ext>
            </a:extLst>
          </p:cNvPr>
          <p:cNvSpPr/>
          <p:nvPr/>
        </p:nvSpPr>
        <p:spPr>
          <a:xfrm>
            <a:off x="7749358" y="4245180"/>
            <a:ext cx="3731903" cy="1286257"/>
          </a:xfrm>
          <a:prstGeom prst="rect">
            <a:avLst/>
          </a:prstGeom>
          <a:noFill/>
          <a:ln>
            <a:solidFill>
              <a:srgbClr val="E0E9F4"/>
            </a:solidFill>
            <a:prstDash val="sysDash"/>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endParaRPr lang="zh-TW" altLang="en-US" sz="2489">
              <a:solidFill>
                <a:prstClr val="white"/>
              </a:solidFill>
              <a:cs typeface="+mn-ea"/>
              <a:sym typeface="+mn-lt"/>
            </a:endParaRPr>
          </a:p>
        </p:txBody>
      </p:sp>
      <p:sp>
        <p:nvSpPr>
          <p:cNvPr id="28" name="文字方塊 27">
            <a:extLst>
              <a:ext uri="{FF2B5EF4-FFF2-40B4-BE49-F238E27FC236}">
                <a16:creationId xmlns:a16="http://schemas.microsoft.com/office/drawing/2014/main" id="{56EF6652-E79E-4D4C-8FAF-45EB7644F595}"/>
              </a:ext>
            </a:extLst>
          </p:cNvPr>
          <p:cNvSpPr txBox="1"/>
          <p:nvPr/>
        </p:nvSpPr>
        <p:spPr>
          <a:xfrm>
            <a:off x="7771981" y="4280039"/>
            <a:ext cx="1255739" cy="307777"/>
          </a:xfrm>
          <a:prstGeom prst="rect">
            <a:avLst/>
          </a:prstGeom>
          <a:noFill/>
          <a:effectLst>
            <a:outerShdw blurRad="431800" dist="127000" dir="5760000" sx="106000" sy="106000" algn="ctr" rotWithShape="0">
              <a:srgbClr val="000000">
                <a:alpha val="34000"/>
              </a:srgbClr>
            </a:outerShdw>
          </a:effectLst>
        </p:spPr>
        <p:txBody>
          <a:bodyPr wrap="square" rtlCol="0">
            <a:spAutoFit/>
          </a:bodyPr>
          <a:lstStyle/>
          <a:p>
            <a:pPr defTabSz="1219140"/>
            <a:r>
              <a:rPr lang="en-US" altLang="zh-TW" sz="1400" b="1">
                <a:solidFill>
                  <a:schemeClr val="bg1"/>
                </a:solidFill>
                <a:cs typeface="+mn-ea"/>
                <a:sym typeface="+mn-lt"/>
              </a:rPr>
              <a:t>Container</a:t>
            </a:r>
            <a:endParaRPr lang="zh-TW" altLang="en-US" sz="1400" b="1">
              <a:solidFill>
                <a:schemeClr val="bg1"/>
              </a:solidFill>
              <a:cs typeface="+mn-ea"/>
              <a:sym typeface="+mn-lt"/>
            </a:endParaRPr>
          </a:p>
        </p:txBody>
      </p:sp>
      <p:sp>
        <p:nvSpPr>
          <p:cNvPr id="29" name="矩形 28">
            <a:extLst>
              <a:ext uri="{FF2B5EF4-FFF2-40B4-BE49-F238E27FC236}">
                <a16:creationId xmlns:a16="http://schemas.microsoft.com/office/drawing/2014/main" id="{A5A70353-3146-47D3-973F-674C4FD5EF18}"/>
              </a:ext>
            </a:extLst>
          </p:cNvPr>
          <p:cNvSpPr/>
          <p:nvPr/>
        </p:nvSpPr>
        <p:spPr>
          <a:xfrm>
            <a:off x="7837416" y="4636213"/>
            <a:ext cx="1123712"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Application</a:t>
            </a:r>
            <a:endParaRPr lang="zh-TW" altLang="en-US" sz="1267" b="1">
              <a:solidFill>
                <a:srgbClr val="323231"/>
              </a:solidFill>
              <a:cs typeface="+mn-ea"/>
              <a:sym typeface="+mn-lt"/>
            </a:endParaRPr>
          </a:p>
        </p:txBody>
      </p:sp>
      <p:sp>
        <p:nvSpPr>
          <p:cNvPr id="30" name="矩形 29">
            <a:extLst>
              <a:ext uri="{FF2B5EF4-FFF2-40B4-BE49-F238E27FC236}">
                <a16:creationId xmlns:a16="http://schemas.microsoft.com/office/drawing/2014/main" id="{4B490B6E-08C7-4305-8F82-AB1986CF3DB7}"/>
              </a:ext>
            </a:extLst>
          </p:cNvPr>
          <p:cNvSpPr/>
          <p:nvPr/>
        </p:nvSpPr>
        <p:spPr>
          <a:xfrm>
            <a:off x="9049188" y="4636213"/>
            <a:ext cx="1123712"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Application</a:t>
            </a:r>
            <a:endParaRPr lang="zh-TW" altLang="en-US" sz="1267" b="1">
              <a:solidFill>
                <a:srgbClr val="323231"/>
              </a:solidFill>
              <a:cs typeface="+mn-ea"/>
              <a:sym typeface="+mn-lt"/>
            </a:endParaRPr>
          </a:p>
        </p:txBody>
      </p:sp>
      <p:sp>
        <p:nvSpPr>
          <p:cNvPr id="31" name="矩形 30">
            <a:extLst>
              <a:ext uri="{FF2B5EF4-FFF2-40B4-BE49-F238E27FC236}">
                <a16:creationId xmlns:a16="http://schemas.microsoft.com/office/drawing/2014/main" id="{B85574E7-1A2C-424E-BD63-0D6C724AB380}"/>
              </a:ext>
            </a:extLst>
          </p:cNvPr>
          <p:cNvSpPr/>
          <p:nvPr/>
        </p:nvSpPr>
        <p:spPr>
          <a:xfrm>
            <a:off x="10246052" y="4636213"/>
            <a:ext cx="1123712" cy="340497"/>
          </a:xfrm>
          <a:prstGeom prst="rect">
            <a:avLst/>
          </a:prstGeom>
          <a:solidFill>
            <a:srgbClr val="AFC8EB"/>
          </a:solidFill>
          <a:ln>
            <a:solidFill>
              <a:schemeClr val="accent1">
                <a:lumMod val="40000"/>
                <a:lumOff val="6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Application</a:t>
            </a:r>
            <a:endParaRPr lang="zh-TW" altLang="en-US" sz="1267" b="1">
              <a:solidFill>
                <a:srgbClr val="323231"/>
              </a:solidFill>
              <a:cs typeface="+mn-ea"/>
              <a:sym typeface="+mn-lt"/>
            </a:endParaRPr>
          </a:p>
        </p:txBody>
      </p:sp>
      <p:sp>
        <p:nvSpPr>
          <p:cNvPr id="32" name="矩形 31">
            <a:extLst>
              <a:ext uri="{FF2B5EF4-FFF2-40B4-BE49-F238E27FC236}">
                <a16:creationId xmlns:a16="http://schemas.microsoft.com/office/drawing/2014/main" id="{7E113304-1BBA-437D-8BDD-707F68FF96EB}"/>
              </a:ext>
            </a:extLst>
          </p:cNvPr>
          <p:cNvSpPr/>
          <p:nvPr/>
        </p:nvSpPr>
        <p:spPr>
          <a:xfrm>
            <a:off x="7837416" y="5055029"/>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Filesystem</a:t>
            </a:r>
            <a:endParaRPr lang="zh-TW" altLang="en-US" sz="1267" b="1">
              <a:solidFill>
                <a:srgbClr val="323231"/>
              </a:solidFill>
              <a:cs typeface="+mn-ea"/>
              <a:sym typeface="+mn-lt"/>
            </a:endParaRPr>
          </a:p>
        </p:txBody>
      </p:sp>
      <p:sp>
        <p:nvSpPr>
          <p:cNvPr id="33" name="矩形 32">
            <a:extLst>
              <a:ext uri="{FF2B5EF4-FFF2-40B4-BE49-F238E27FC236}">
                <a16:creationId xmlns:a16="http://schemas.microsoft.com/office/drawing/2014/main" id="{AABC5854-1093-4556-A4C8-CCA0449F43D2}"/>
              </a:ext>
            </a:extLst>
          </p:cNvPr>
          <p:cNvSpPr/>
          <p:nvPr/>
        </p:nvSpPr>
        <p:spPr>
          <a:xfrm>
            <a:off x="9049188" y="5055029"/>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Filesystem</a:t>
            </a:r>
            <a:endParaRPr lang="zh-TW" altLang="en-US" sz="1267" b="1">
              <a:solidFill>
                <a:srgbClr val="323231"/>
              </a:solidFill>
              <a:cs typeface="+mn-ea"/>
              <a:sym typeface="+mn-lt"/>
            </a:endParaRPr>
          </a:p>
        </p:txBody>
      </p:sp>
      <p:sp>
        <p:nvSpPr>
          <p:cNvPr id="34" name="矩形 33">
            <a:extLst>
              <a:ext uri="{FF2B5EF4-FFF2-40B4-BE49-F238E27FC236}">
                <a16:creationId xmlns:a16="http://schemas.microsoft.com/office/drawing/2014/main" id="{76F5C093-51BD-47A6-9925-7814001F51A3}"/>
              </a:ext>
            </a:extLst>
          </p:cNvPr>
          <p:cNvSpPr/>
          <p:nvPr/>
        </p:nvSpPr>
        <p:spPr>
          <a:xfrm>
            <a:off x="10246052" y="5055029"/>
            <a:ext cx="1123712" cy="340497"/>
          </a:xfrm>
          <a:prstGeom prst="rect">
            <a:avLst/>
          </a:prstGeom>
          <a:solidFill>
            <a:srgbClr val="84C8DE"/>
          </a:solidFill>
          <a:ln>
            <a:solidFill>
              <a:schemeClr val="accent5">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267" b="1">
                <a:solidFill>
                  <a:srgbClr val="323231"/>
                </a:solidFill>
                <a:cs typeface="+mn-ea"/>
                <a:sym typeface="+mn-lt"/>
              </a:rPr>
              <a:t>Filesystem</a:t>
            </a:r>
            <a:endParaRPr lang="zh-TW" altLang="en-US" sz="1267" b="1">
              <a:solidFill>
                <a:srgbClr val="323231"/>
              </a:solidFill>
              <a:cs typeface="+mn-ea"/>
              <a:sym typeface="+mn-lt"/>
            </a:endParaRPr>
          </a:p>
        </p:txBody>
      </p:sp>
      <p:sp>
        <p:nvSpPr>
          <p:cNvPr id="35" name="文字方塊 34">
            <a:extLst>
              <a:ext uri="{FF2B5EF4-FFF2-40B4-BE49-F238E27FC236}">
                <a16:creationId xmlns:a16="http://schemas.microsoft.com/office/drawing/2014/main" id="{F6EB1856-14AA-4F30-9B3A-852049FC0E43}"/>
              </a:ext>
            </a:extLst>
          </p:cNvPr>
          <p:cNvSpPr txBox="1"/>
          <p:nvPr/>
        </p:nvSpPr>
        <p:spPr>
          <a:xfrm>
            <a:off x="6460682" y="4327310"/>
            <a:ext cx="1211700" cy="523220"/>
          </a:xfrm>
          <a:prstGeom prst="rect">
            <a:avLst/>
          </a:prstGeom>
          <a:noFill/>
          <a:effectLst>
            <a:outerShdw blurRad="431800" dist="127000" dir="5760000" sx="106000" sy="106000" algn="ctr" rotWithShape="0">
              <a:srgbClr val="000000">
                <a:alpha val="34000"/>
              </a:srgbClr>
            </a:outerShdw>
          </a:effectLst>
        </p:spPr>
        <p:txBody>
          <a:bodyPr wrap="square" rtlCol="0">
            <a:spAutoFit/>
          </a:bodyPr>
          <a:lstStyle/>
          <a:p>
            <a:pPr algn="ctr" defTabSz="1219140"/>
            <a:r>
              <a:rPr lang="en-US" altLang="zh-TW" sz="1400" b="1">
                <a:solidFill>
                  <a:srgbClr val="323231"/>
                </a:solidFill>
                <a:cs typeface="+mn-ea"/>
                <a:sym typeface="+mn-lt"/>
              </a:rPr>
              <a:t>Container Station</a:t>
            </a:r>
            <a:endParaRPr lang="zh-TW" altLang="en-US" sz="1400" b="1">
              <a:solidFill>
                <a:srgbClr val="323231"/>
              </a:solidFill>
              <a:cs typeface="+mn-ea"/>
              <a:sym typeface="+mn-lt"/>
            </a:endParaRPr>
          </a:p>
        </p:txBody>
      </p:sp>
      <p:pic>
        <p:nvPicPr>
          <p:cNvPr id="36" name="圖形 35">
            <a:extLst>
              <a:ext uri="{FF2B5EF4-FFF2-40B4-BE49-F238E27FC236}">
                <a16:creationId xmlns:a16="http://schemas.microsoft.com/office/drawing/2014/main" id="{A3AB64E3-D3CE-4658-9FE0-23C1980621C4}"/>
              </a:ext>
            </a:extLst>
          </p:cNvPr>
          <p:cNvPicPr>
            <a:picLocks noChangeAspect="1"/>
          </p:cNvPicPr>
          <p:nvPr/>
        </p:nvPicPr>
        <p:blipFill>
          <a:blip r:embed="rId11" cstate="print">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6579623" y="4942218"/>
            <a:ext cx="497927" cy="438500"/>
          </a:xfrm>
          <a:prstGeom prst="rect">
            <a:avLst/>
          </a:prstGeom>
          <a:effectLst>
            <a:outerShdw blurRad="431800" dist="127000" dir="5760000" sx="106000" sy="106000" algn="ctr" rotWithShape="0">
              <a:srgbClr val="000000">
                <a:alpha val="34000"/>
              </a:srgbClr>
            </a:outerShdw>
          </a:effectLst>
        </p:spPr>
      </p:pic>
      <p:pic>
        <p:nvPicPr>
          <p:cNvPr id="38" name="圖片 37" descr="一張含有 標誌, 時鐘 的圖片&#10;&#10;自動產生的描述">
            <a:extLst>
              <a:ext uri="{FF2B5EF4-FFF2-40B4-BE49-F238E27FC236}">
                <a16:creationId xmlns:a16="http://schemas.microsoft.com/office/drawing/2014/main" id="{B8C51635-4ED5-412E-AAAB-6B2654F897DA}"/>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7077549" y="5009300"/>
            <a:ext cx="529248" cy="371419"/>
          </a:xfrm>
          <a:prstGeom prst="rect">
            <a:avLst/>
          </a:prstGeom>
          <a:effectLst>
            <a:outerShdw blurRad="431800" dist="127000" dir="5760000" sx="106000" sy="106000" algn="ctr" rotWithShape="0">
              <a:srgbClr val="000000">
                <a:alpha val="34000"/>
              </a:srgbClr>
            </a:outerShdw>
          </a:effectLst>
        </p:spPr>
      </p:pic>
      <p:sp>
        <p:nvSpPr>
          <p:cNvPr id="39" name="矩形 38">
            <a:extLst>
              <a:ext uri="{FF2B5EF4-FFF2-40B4-BE49-F238E27FC236}">
                <a16:creationId xmlns:a16="http://schemas.microsoft.com/office/drawing/2014/main" id="{501ECC3E-3003-41FC-AA0F-8C941BD4BE71}"/>
              </a:ext>
            </a:extLst>
          </p:cNvPr>
          <p:cNvSpPr/>
          <p:nvPr/>
        </p:nvSpPr>
        <p:spPr>
          <a:xfrm>
            <a:off x="6460681" y="5666276"/>
            <a:ext cx="5020579" cy="340499"/>
          </a:xfrm>
          <a:prstGeom prst="rect">
            <a:avLst/>
          </a:prstGeom>
          <a:solidFill>
            <a:srgbClr val="FFB880"/>
          </a:solidFill>
          <a:ln>
            <a:solidFill>
              <a:schemeClr val="accent6">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333" b="1">
                <a:solidFill>
                  <a:srgbClr val="323231"/>
                </a:solidFill>
                <a:cs typeface="+mn-ea"/>
                <a:sym typeface="+mn-lt"/>
              </a:rPr>
              <a:t>Host OS</a:t>
            </a:r>
            <a:endParaRPr lang="zh-TW" altLang="en-US" sz="1333" b="1">
              <a:solidFill>
                <a:srgbClr val="323231"/>
              </a:solidFill>
              <a:cs typeface="+mn-ea"/>
              <a:sym typeface="+mn-lt"/>
            </a:endParaRPr>
          </a:p>
        </p:txBody>
      </p:sp>
      <p:sp>
        <p:nvSpPr>
          <p:cNvPr id="40" name="矩形 39">
            <a:extLst>
              <a:ext uri="{FF2B5EF4-FFF2-40B4-BE49-F238E27FC236}">
                <a16:creationId xmlns:a16="http://schemas.microsoft.com/office/drawing/2014/main" id="{C44D6F11-E2B8-49DC-9CCF-0E066D0566EE}"/>
              </a:ext>
            </a:extLst>
          </p:cNvPr>
          <p:cNvSpPr/>
          <p:nvPr/>
        </p:nvSpPr>
        <p:spPr>
          <a:xfrm>
            <a:off x="6460681" y="6093219"/>
            <a:ext cx="5020579" cy="403660"/>
          </a:xfrm>
          <a:prstGeom prst="rect">
            <a:avLst/>
          </a:prstGeom>
          <a:solidFill>
            <a:srgbClr val="BBD48C"/>
          </a:solidFill>
          <a:ln>
            <a:solidFill>
              <a:schemeClr val="accent3">
                <a:lumMod val="60000"/>
                <a:lumOff val="40000"/>
              </a:schemeClr>
            </a:solidFill>
          </a:ln>
          <a:effectLst>
            <a:outerShdw blurRad="431800" dist="127000" dir="576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r>
              <a:rPr lang="en-US" altLang="zh-TW" sz="1333" b="1">
                <a:solidFill>
                  <a:srgbClr val="323231"/>
                </a:solidFill>
                <a:cs typeface="+mn-ea"/>
                <a:sym typeface="+mn-lt"/>
              </a:rPr>
              <a:t>Hardware</a:t>
            </a:r>
            <a:endParaRPr lang="zh-TW" altLang="en-US" sz="1333" b="1">
              <a:solidFill>
                <a:srgbClr val="323231"/>
              </a:solidFill>
              <a:cs typeface="+mn-ea"/>
              <a:sym typeface="+mn-lt"/>
            </a:endParaRPr>
          </a:p>
        </p:txBody>
      </p:sp>
      <p:sp>
        <p:nvSpPr>
          <p:cNvPr id="37" name="矩形: 圓角 36">
            <a:extLst>
              <a:ext uri="{FF2B5EF4-FFF2-40B4-BE49-F238E27FC236}">
                <a16:creationId xmlns:a16="http://schemas.microsoft.com/office/drawing/2014/main" id="{5F71BC36-DD43-2761-6AC7-0118594BCE93}"/>
              </a:ext>
            </a:extLst>
          </p:cNvPr>
          <p:cNvSpPr/>
          <p:nvPr/>
        </p:nvSpPr>
        <p:spPr>
          <a:xfrm>
            <a:off x="569975" y="1690062"/>
            <a:ext cx="5173595" cy="1088159"/>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cs typeface="+mn-ea"/>
              <a:sym typeface="+mn-lt"/>
            </a:endParaRPr>
          </a:p>
        </p:txBody>
      </p:sp>
      <p:pic>
        <p:nvPicPr>
          <p:cNvPr id="3" name="圖片 2">
            <a:extLst>
              <a:ext uri="{FF2B5EF4-FFF2-40B4-BE49-F238E27FC236}">
                <a16:creationId xmlns:a16="http://schemas.microsoft.com/office/drawing/2014/main" id="{28015BED-F043-4245-AD01-5C73AF4B0ED1}"/>
              </a:ext>
            </a:extLst>
          </p:cNvPr>
          <p:cNvPicPr>
            <a:picLocks noChangeAspect="1"/>
          </p:cNvPicPr>
          <p:nvPr/>
        </p:nvPicPr>
        <p:blipFill>
          <a:blip r:embed="rId14" cstate="print">
            <a:extLst>
              <a:ext uri="{28A0092B-C50C-407E-A947-70E740481C1C}">
                <a14:useLocalDpi xmlns:a14="http://schemas.microsoft.com/office/drawing/2010/main"/>
              </a:ext>
            </a:extLst>
          </a:blip>
          <a:srcRect/>
          <a:stretch/>
        </p:blipFill>
        <p:spPr>
          <a:xfrm>
            <a:off x="215487" y="1645064"/>
            <a:ext cx="1200000" cy="1200000"/>
          </a:xfrm>
          <a:prstGeom prst="rect">
            <a:avLst/>
          </a:prstGeom>
          <a:effectLst>
            <a:outerShdw blurRad="431800" dist="368300" dir="5760000" sx="106000" sy="106000" algn="tl" rotWithShape="0">
              <a:prstClr val="black">
                <a:alpha val="34000"/>
              </a:prstClr>
            </a:outerShdw>
          </a:effectLst>
        </p:spPr>
      </p:pic>
      <p:sp>
        <p:nvSpPr>
          <p:cNvPr id="4" name="矩形 3">
            <a:extLst>
              <a:ext uri="{FF2B5EF4-FFF2-40B4-BE49-F238E27FC236}">
                <a16:creationId xmlns:a16="http://schemas.microsoft.com/office/drawing/2014/main" id="{27BF68AF-F0DA-AB46-BD75-2A72588E91DB}"/>
              </a:ext>
            </a:extLst>
          </p:cNvPr>
          <p:cNvSpPr/>
          <p:nvPr/>
        </p:nvSpPr>
        <p:spPr>
          <a:xfrm>
            <a:off x="2058254" y="1962422"/>
            <a:ext cx="2444900" cy="543675"/>
          </a:xfrm>
          <a:prstGeom prst="rect">
            <a:avLst/>
          </a:prstGeom>
        </p:spPr>
        <p:txBody>
          <a:bodyPr wrap="none" lIns="91440" tIns="45720" rIns="91440" bIns="45720" anchor="t">
            <a:spAutoFit/>
          </a:bodyPr>
          <a:lstStyle/>
          <a:p>
            <a:pPr algn="ctr" defTabSz="1219140" fontAlgn="base"/>
            <a:r>
              <a:rPr lang="zh-TW" altLang="en-US" sz="2900" b="1">
                <a:solidFill>
                  <a:schemeClr val="bg1"/>
                </a:solidFill>
                <a:cs typeface="+mn-ea"/>
                <a:sym typeface="+mn-lt"/>
              </a:rPr>
              <a:t>虛擬機工作站</a:t>
            </a:r>
            <a:endParaRPr lang="en-US" altLang="zh-TW" sz="2900" b="1">
              <a:solidFill>
                <a:schemeClr val="bg1"/>
              </a:solidFill>
              <a:cs typeface="+mn-ea"/>
            </a:endParaRPr>
          </a:p>
        </p:txBody>
      </p:sp>
      <p:sp>
        <p:nvSpPr>
          <p:cNvPr id="41" name="矩形: 圓角 40">
            <a:extLst>
              <a:ext uri="{FF2B5EF4-FFF2-40B4-BE49-F238E27FC236}">
                <a16:creationId xmlns:a16="http://schemas.microsoft.com/office/drawing/2014/main" id="{2E7DBC0F-041E-A473-A096-B51CB649D390}"/>
              </a:ext>
            </a:extLst>
          </p:cNvPr>
          <p:cNvSpPr/>
          <p:nvPr/>
        </p:nvSpPr>
        <p:spPr>
          <a:xfrm>
            <a:off x="6402199" y="1691057"/>
            <a:ext cx="5182060" cy="1088159"/>
          </a:xfrm>
          <a:prstGeom prst="roundRect">
            <a:avLst>
              <a:gd name="adj" fmla="val 2352"/>
            </a:avLst>
          </a:prstGeom>
          <a:gradFill>
            <a:gsLst>
              <a:gs pos="8000">
                <a:srgbClr val="1167A7"/>
              </a:gs>
              <a:gs pos="100000">
                <a:srgbClr val="599AD5"/>
              </a:gs>
            </a:gsLst>
            <a:lin ang="0" scaled="0"/>
          </a:gradFill>
          <a:ln>
            <a:noFill/>
          </a:ln>
          <a:effectLst>
            <a:outerShdw blurRad="431800" dist="228600" dir="3780000" sx="106000" sy="106000" algn="ctr" rotWithShape="0">
              <a:srgbClr val="000000">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cs typeface="+mn-ea"/>
              <a:sym typeface="+mn-lt"/>
            </a:endParaRPr>
          </a:p>
        </p:txBody>
      </p:sp>
      <p:sp>
        <p:nvSpPr>
          <p:cNvPr id="5" name="矩形 4">
            <a:extLst>
              <a:ext uri="{FF2B5EF4-FFF2-40B4-BE49-F238E27FC236}">
                <a16:creationId xmlns:a16="http://schemas.microsoft.com/office/drawing/2014/main" id="{39185FD8-4283-1245-94CA-A53458AC986B}"/>
              </a:ext>
            </a:extLst>
          </p:cNvPr>
          <p:cNvSpPr/>
          <p:nvPr/>
        </p:nvSpPr>
        <p:spPr>
          <a:xfrm>
            <a:off x="8128028" y="1962423"/>
            <a:ext cx="2068194" cy="543675"/>
          </a:xfrm>
          <a:prstGeom prst="rect">
            <a:avLst/>
          </a:prstGeom>
        </p:spPr>
        <p:txBody>
          <a:bodyPr wrap="none" lIns="91440" tIns="45720" rIns="91440" bIns="45720" anchor="t">
            <a:spAutoFit/>
          </a:bodyPr>
          <a:lstStyle/>
          <a:p>
            <a:pPr algn="ctr" defTabSz="1219140" fontAlgn="base"/>
            <a:r>
              <a:rPr lang="zh-TW" altLang="en-US" sz="2900" b="1">
                <a:solidFill>
                  <a:schemeClr val="bg1"/>
                </a:solidFill>
                <a:cs typeface="+mn-ea"/>
                <a:sym typeface="+mn-lt"/>
              </a:rPr>
              <a:t>容器工作站</a:t>
            </a:r>
            <a:endParaRPr lang="en-US" altLang="zh-TW" sz="2900" b="1">
              <a:solidFill>
                <a:schemeClr val="bg1"/>
              </a:solidFill>
              <a:cs typeface="+mn-ea"/>
            </a:endParaRPr>
          </a:p>
        </p:txBody>
      </p:sp>
      <p:pic>
        <p:nvPicPr>
          <p:cNvPr id="10" name="圖片 9">
            <a:extLst>
              <a:ext uri="{FF2B5EF4-FFF2-40B4-BE49-F238E27FC236}">
                <a16:creationId xmlns:a16="http://schemas.microsoft.com/office/drawing/2014/main" id="{739154E3-7A13-EE40-943A-F9D72056D22B}"/>
              </a:ext>
            </a:extLst>
          </p:cNvPr>
          <p:cNvPicPr>
            <a:picLocks noChangeAspect="1"/>
          </p:cNvPicPr>
          <p:nvPr/>
        </p:nvPicPr>
        <p:blipFill>
          <a:blip r:embed="rId15" cstate="print">
            <a:extLst>
              <a:ext uri="{28A0092B-C50C-407E-A947-70E740481C1C}">
                <a14:useLocalDpi xmlns:a14="http://schemas.microsoft.com/office/drawing/2010/main"/>
              </a:ext>
            </a:extLst>
          </a:blip>
          <a:srcRect/>
          <a:stretch/>
        </p:blipFill>
        <p:spPr>
          <a:xfrm>
            <a:off x="6073624" y="1632745"/>
            <a:ext cx="1198123" cy="1200000"/>
          </a:xfrm>
          <a:prstGeom prst="rect">
            <a:avLst/>
          </a:prstGeom>
          <a:effectLst>
            <a:outerShdw blurRad="431800" dist="368300" dir="5760000" sx="106000" sy="106000" algn="tl" rotWithShape="0">
              <a:prstClr val="black">
                <a:alpha val="34000"/>
              </a:prstClr>
            </a:outerShdw>
          </a:effectLst>
        </p:spPr>
      </p:pic>
    </p:spTree>
    <p:extLst>
      <p:ext uri="{BB962C8B-B14F-4D97-AF65-F5344CB8AC3E}">
        <p14:creationId xmlns:p14="http://schemas.microsoft.com/office/powerpoint/2010/main" val="1599555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3E8F0C7-6620-F641-8CFA-54722EEE38C8}"/>
              </a:ext>
            </a:extLst>
          </p:cNvPr>
          <p:cNvSpPr>
            <a:spLocks noGrp="1"/>
          </p:cNvSpPr>
          <p:nvPr>
            <p:ph type="title"/>
          </p:nvPr>
        </p:nvSpPr>
        <p:spPr/>
        <p:txBody>
          <a:bodyPr anchor="ctr">
            <a:noAutofit/>
          </a:bodyPr>
          <a:lstStyle/>
          <a:p>
            <a:r>
              <a:rPr kumimoji="1" lang="zh-TW" sz="4000">
                <a:solidFill>
                  <a:schemeClr val="bg1"/>
                </a:solidFill>
                <a:latin typeface="微軟正黑體"/>
                <a:ea typeface="+mn-ea"/>
                <a:cs typeface="+mn-ea"/>
                <a:sym typeface="+mn-lt"/>
              </a:rPr>
              <a:t>全方位 NAS 資安防護</a:t>
            </a:r>
            <a:endParaRPr lang="zh-TW" sz="4000">
              <a:solidFill>
                <a:schemeClr val="bg1"/>
              </a:solidFill>
              <a:latin typeface="微軟正黑體"/>
              <a:ea typeface="+mn-ea"/>
              <a:cs typeface="+mn-ea"/>
            </a:endParaRPr>
          </a:p>
        </p:txBody>
      </p:sp>
      <p:sp>
        <p:nvSpPr>
          <p:cNvPr id="3" name="文字方塊 2">
            <a:extLst>
              <a:ext uri="{FF2B5EF4-FFF2-40B4-BE49-F238E27FC236}">
                <a16:creationId xmlns:a16="http://schemas.microsoft.com/office/drawing/2014/main" id="{4D5A0F03-8929-DBEC-FE4E-278EF26EE248}"/>
              </a:ext>
            </a:extLst>
          </p:cNvPr>
          <p:cNvSpPr txBox="1"/>
          <p:nvPr/>
        </p:nvSpPr>
        <p:spPr>
          <a:xfrm>
            <a:off x="7595392" y="1538135"/>
            <a:ext cx="4149366" cy="12883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2000" b="1">
                <a:solidFill>
                  <a:srgbClr val="FFC000"/>
                </a:solidFill>
                <a:latin typeface="Arial" panose="020B0604020202020204" pitchFamily="34" charset="0"/>
                <a:ea typeface="微軟正黑體" panose="020B0604030504040204" pitchFamily="34" charset="-120"/>
                <a:sym typeface="Arial" panose="020B0604020202020204" pitchFamily="34" charset="0"/>
              </a:rPr>
              <a:t>Malware Remover</a:t>
            </a:r>
          </a:p>
          <a:p>
            <a:pPr>
              <a:lnSpc>
                <a:spcPct val="130000"/>
              </a:lnSpc>
              <a:spcBef>
                <a:spcPts val="600"/>
              </a:spcBef>
            </a:pPr>
            <a:r>
              <a:rPr lang="zh-TW" altLang="en-US" sz="1400">
                <a:solidFill>
                  <a:schemeClr val="bg1"/>
                </a:solidFill>
                <a:latin typeface="Arial" panose="020B0604020202020204" pitchFamily="34" charset="0"/>
                <a:ea typeface="微軟正黑體" panose="020B0604030504040204" pitchFamily="34" charset="-120"/>
                <a:sym typeface="Arial" panose="020B0604020202020204" pitchFamily="34" charset="0"/>
              </a:rPr>
              <a:t>定時掃描您的 </a:t>
            </a:r>
            <a:r>
              <a:rPr lang="en-US" altLang="zh-TW" sz="1400">
                <a:solidFill>
                  <a:schemeClr val="bg1"/>
                </a:solidFill>
                <a:latin typeface="Arial" panose="020B0604020202020204" pitchFamily="34" charset="0"/>
                <a:ea typeface="微軟正黑體" panose="020B0604030504040204" pitchFamily="34" charset="-120"/>
                <a:sym typeface="Arial" panose="020B0604020202020204" pitchFamily="34" charset="0"/>
              </a:rPr>
              <a:t>NAS</a:t>
            </a:r>
            <a:r>
              <a:rPr lang="zh-TW" altLang="en-US" sz="1400">
                <a:solidFill>
                  <a:schemeClr val="bg1"/>
                </a:solidFill>
                <a:latin typeface="Arial" panose="020B0604020202020204" pitchFamily="34" charset="0"/>
                <a:ea typeface="微軟正黑體" panose="020B0604030504040204" pitchFamily="34" charset="-120"/>
                <a:sym typeface="Arial" panose="020B0604020202020204" pitchFamily="34" charset="0"/>
              </a:rPr>
              <a:t>、檢查並下載最新惡意軟體定義檔。當受到攻擊時，可即時排除受感染的檔案，協助提升 </a:t>
            </a:r>
            <a:r>
              <a:rPr lang="en-US" altLang="zh-TW" sz="1400">
                <a:solidFill>
                  <a:schemeClr val="bg1"/>
                </a:solidFill>
                <a:latin typeface="Arial" panose="020B0604020202020204" pitchFamily="34" charset="0"/>
                <a:ea typeface="微軟正黑體" panose="020B0604030504040204" pitchFamily="34" charset="-120"/>
                <a:sym typeface="Arial" panose="020B0604020202020204" pitchFamily="34" charset="0"/>
              </a:rPr>
              <a:t>NAS </a:t>
            </a:r>
            <a:r>
              <a:rPr lang="zh-TW" altLang="en-US" sz="1400">
                <a:solidFill>
                  <a:schemeClr val="bg1"/>
                </a:solidFill>
                <a:latin typeface="Arial" panose="020B0604020202020204" pitchFamily="34" charset="0"/>
                <a:ea typeface="微軟正黑體" panose="020B0604030504040204" pitchFamily="34" charset="-120"/>
                <a:sym typeface="Arial" panose="020B0604020202020204" pitchFamily="34" charset="0"/>
              </a:rPr>
              <a:t>資安防護層級。</a:t>
            </a:r>
          </a:p>
        </p:txBody>
      </p:sp>
      <p:sp>
        <p:nvSpPr>
          <p:cNvPr id="4" name="文字方塊 3">
            <a:extLst>
              <a:ext uri="{FF2B5EF4-FFF2-40B4-BE49-F238E27FC236}">
                <a16:creationId xmlns:a16="http://schemas.microsoft.com/office/drawing/2014/main" id="{7839BFED-B424-0083-F277-D75C084FF752}"/>
              </a:ext>
            </a:extLst>
          </p:cNvPr>
          <p:cNvSpPr txBox="1"/>
          <p:nvPr/>
        </p:nvSpPr>
        <p:spPr>
          <a:xfrm>
            <a:off x="1746280" y="1538135"/>
            <a:ext cx="4355796" cy="12883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2000" b="1">
                <a:solidFill>
                  <a:srgbClr val="FFC000"/>
                </a:solidFill>
                <a:latin typeface="Arial" panose="020B0604020202020204" pitchFamily="34" charset="0"/>
                <a:ea typeface="微軟正黑體" panose="020B0604030504040204" pitchFamily="34" charset="-120"/>
                <a:sym typeface="Arial" panose="020B0604020202020204" pitchFamily="34" charset="0"/>
              </a:rPr>
              <a:t>QuFirewall</a:t>
            </a:r>
          </a:p>
          <a:p>
            <a:pPr>
              <a:lnSpc>
                <a:spcPct val="130000"/>
              </a:lnSpc>
              <a:spcBef>
                <a:spcPts val="600"/>
              </a:spcBef>
            </a:pPr>
            <a:r>
              <a:rPr lang="zh-TW" sz="1400">
                <a:solidFill>
                  <a:schemeClr val="bg1"/>
                </a:solidFill>
                <a:latin typeface="Arial" panose="020B0604020202020204" pitchFamily="34" charset="0"/>
                <a:ea typeface="微軟正黑體" panose="020B0604030504040204" pitchFamily="34" charset="-120"/>
                <a:sym typeface="Arial" panose="020B0604020202020204" pitchFamily="34" charset="0"/>
              </a:rPr>
              <a:t>保護你的NAS免於外部攻擊。你可以自行設定規則，包括指定來源地區，指定服務連接阜, 來源IP位置等，允許或拒絕透過網路存取NAS。</a:t>
            </a:r>
            <a:endParaRPr lang="zh-TW" sz="10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5" name="圖片 2">
            <a:extLst>
              <a:ext uri="{FF2B5EF4-FFF2-40B4-BE49-F238E27FC236}">
                <a16:creationId xmlns:a16="http://schemas.microsoft.com/office/drawing/2014/main" id="{DDC4DEE2-8D5C-5819-38E4-2EE0CC72183D}"/>
              </a:ext>
            </a:extLst>
          </p:cNvPr>
          <p:cNvPicPr>
            <a:picLocks noChangeAspect="1"/>
          </p:cNvPicPr>
          <p:nvPr/>
        </p:nvPicPr>
        <p:blipFill>
          <a:blip r:embed="rId3"/>
          <a:stretch>
            <a:fillRect/>
          </a:stretch>
        </p:blipFill>
        <p:spPr>
          <a:xfrm>
            <a:off x="6452733" y="3189624"/>
            <a:ext cx="5051870" cy="3194287"/>
          </a:xfrm>
          <a:prstGeom prst="rect">
            <a:avLst/>
          </a:prstGeom>
        </p:spPr>
      </p:pic>
      <p:pic>
        <p:nvPicPr>
          <p:cNvPr id="6" name="圖片 3">
            <a:extLst>
              <a:ext uri="{FF2B5EF4-FFF2-40B4-BE49-F238E27FC236}">
                <a16:creationId xmlns:a16="http://schemas.microsoft.com/office/drawing/2014/main" id="{AF1071DE-70A2-A074-30E9-D065B5D96375}"/>
              </a:ext>
            </a:extLst>
          </p:cNvPr>
          <p:cNvPicPr>
            <a:picLocks noChangeAspect="1"/>
          </p:cNvPicPr>
          <p:nvPr/>
        </p:nvPicPr>
        <p:blipFill rotWithShape="1">
          <a:blip r:embed="rId4"/>
          <a:srcRect b="27094"/>
          <a:stretch/>
        </p:blipFill>
        <p:spPr>
          <a:xfrm>
            <a:off x="773587" y="3189622"/>
            <a:ext cx="4907789" cy="3194289"/>
          </a:xfrm>
          <a:prstGeom prst="rect">
            <a:avLst/>
          </a:prstGeom>
        </p:spPr>
      </p:pic>
      <p:pic>
        <p:nvPicPr>
          <p:cNvPr id="7" name="圖片 6">
            <a:extLst>
              <a:ext uri="{FF2B5EF4-FFF2-40B4-BE49-F238E27FC236}">
                <a16:creationId xmlns:a16="http://schemas.microsoft.com/office/drawing/2014/main" id="{4AFFCD74-91E8-73A1-A729-1F75EFAA386F}"/>
              </a:ext>
            </a:extLst>
          </p:cNvPr>
          <p:cNvPicPr>
            <a:picLocks noChangeAspect="1"/>
          </p:cNvPicPr>
          <p:nvPr/>
        </p:nvPicPr>
        <p:blipFill>
          <a:blip r:embed="rId5"/>
          <a:stretch>
            <a:fillRect/>
          </a:stretch>
        </p:blipFill>
        <p:spPr>
          <a:xfrm>
            <a:off x="6385280" y="1690366"/>
            <a:ext cx="1101395" cy="1101395"/>
          </a:xfrm>
          <a:prstGeom prst="rect">
            <a:avLst/>
          </a:prstGeom>
          <a:effectLst>
            <a:outerShdw blurRad="50800" dist="38100" dir="2700000" algn="tl" rotWithShape="0">
              <a:prstClr val="black">
                <a:alpha val="40000"/>
              </a:prstClr>
            </a:outerShdw>
          </a:effectLst>
        </p:spPr>
      </p:pic>
      <p:pic>
        <p:nvPicPr>
          <p:cNvPr id="9" name="圖片 8">
            <a:extLst>
              <a:ext uri="{FF2B5EF4-FFF2-40B4-BE49-F238E27FC236}">
                <a16:creationId xmlns:a16="http://schemas.microsoft.com/office/drawing/2014/main" id="{6D5C1267-A2F3-1BD7-B173-F26DEA21478F}"/>
              </a:ext>
            </a:extLst>
          </p:cNvPr>
          <p:cNvPicPr>
            <a:picLocks noChangeAspect="1"/>
          </p:cNvPicPr>
          <p:nvPr/>
        </p:nvPicPr>
        <p:blipFill>
          <a:blip r:embed="rId6"/>
          <a:stretch>
            <a:fillRect/>
          </a:stretch>
        </p:blipFill>
        <p:spPr>
          <a:xfrm>
            <a:off x="536500" y="1690366"/>
            <a:ext cx="1102129" cy="110139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506353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圓角 14">
            <a:extLst>
              <a:ext uri="{FF2B5EF4-FFF2-40B4-BE49-F238E27FC236}">
                <a16:creationId xmlns:a16="http://schemas.microsoft.com/office/drawing/2014/main" id="{8BDFF706-F637-EB5F-0226-B8404CDE220D}"/>
              </a:ext>
            </a:extLst>
          </p:cNvPr>
          <p:cNvSpPr/>
          <p:nvPr/>
        </p:nvSpPr>
        <p:spPr>
          <a:xfrm>
            <a:off x="320765" y="2897195"/>
            <a:ext cx="4166719" cy="526527"/>
          </a:xfrm>
          <a:prstGeom prst="roundRect">
            <a:avLst>
              <a:gd name="adj" fmla="val 8754"/>
            </a:avLst>
          </a:prstGeom>
          <a:gradFill>
            <a:gsLst>
              <a:gs pos="0">
                <a:srgbClr val="986E4E"/>
              </a:gs>
              <a:gs pos="100000">
                <a:srgbClr val="B67602"/>
              </a:gs>
            </a:gsLst>
            <a:lin ang="0" scaled="0"/>
          </a:gradFill>
          <a:ln>
            <a:noFill/>
          </a:ln>
          <a:effectLst>
            <a:outerShdw blurRad="431800" dist="165100" dir="5760000" sx="106000" sy="106000" algn="ctr" rotWithShape="0">
              <a:srgbClr val="000000">
                <a:alpha val="3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a:cs typeface="+mn-ea"/>
              <a:sym typeface="+mn-lt"/>
            </a:endParaRPr>
          </a:p>
        </p:txBody>
      </p:sp>
      <p:sp>
        <p:nvSpPr>
          <p:cNvPr id="2" name="標題 1">
            <a:extLst>
              <a:ext uri="{FF2B5EF4-FFF2-40B4-BE49-F238E27FC236}">
                <a16:creationId xmlns:a16="http://schemas.microsoft.com/office/drawing/2014/main" id="{BB663A84-C7A9-425F-A368-D3B7AE027944}"/>
              </a:ext>
            </a:extLst>
          </p:cNvPr>
          <p:cNvSpPr>
            <a:spLocks noGrp="1"/>
          </p:cNvSpPr>
          <p:nvPr>
            <p:ph type="title"/>
          </p:nvPr>
        </p:nvSpPr>
        <p:spPr/>
        <p:txBody>
          <a:bodyPr>
            <a:noAutofit/>
          </a:bodyPr>
          <a:lstStyle/>
          <a:p>
            <a:pPr algn="ctr">
              <a:lnSpc>
                <a:spcPts val="5100"/>
              </a:lnSpc>
            </a:pPr>
            <a:r>
              <a:rPr lang="zh-TW" altLang="en-US" sz="4000">
                <a:solidFill>
                  <a:schemeClr val="bg1"/>
                </a:solidFill>
                <a:latin typeface="微軟正黑體"/>
                <a:ea typeface="微軟正黑體"/>
                <a:cs typeface="+mn-ea"/>
                <a:sym typeface="+mn-lt"/>
              </a:rPr>
              <a:t>多版本快照助您對抗加密勒索軟體威脅</a:t>
            </a:r>
            <a:endParaRPr lang="zh-TW" sz="5850">
              <a:cs typeface="Roboto"/>
            </a:endParaRPr>
          </a:p>
        </p:txBody>
      </p:sp>
      <p:pic>
        <p:nvPicPr>
          <p:cNvPr id="8" name="圖片 7" descr="一張含有 文字 的圖片&#10;&#10;自動產生的描述">
            <a:extLst>
              <a:ext uri="{FF2B5EF4-FFF2-40B4-BE49-F238E27FC236}">
                <a16:creationId xmlns:a16="http://schemas.microsoft.com/office/drawing/2014/main" id="{C8281D61-7983-AFE3-07F5-20BA227F68C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68487" y="2896427"/>
            <a:ext cx="7009491" cy="3448452"/>
          </a:xfrm>
          <a:prstGeom prst="roundRect">
            <a:avLst>
              <a:gd name="adj" fmla="val 0"/>
            </a:avLst>
          </a:prstGeom>
          <a:ln>
            <a:noFill/>
          </a:ln>
          <a:effectLst>
            <a:outerShdw blurRad="431800" dist="368300" dir="5760000" algn="tr" rotWithShape="0">
              <a:srgbClr val="09000C">
                <a:alpha val="34000"/>
              </a:srgbClr>
            </a:outerShdw>
          </a:effectLst>
          <a:scene3d>
            <a:camera prst="orthographicFront"/>
            <a:lightRig rig="contrasting" dir="t">
              <a:rot lat="0" lon="0" rev="4200000"/>
            </a:lightRig>
          </a:scene3d>
          <a:sp3d prstMaterial="plastic">
            <a:contourClr>
              <a:srgbClr val="969696"/>
            </a:contourClr>
          </a:sp3d>
        </p:spPr>
      </p:pic>
      <p:sp>
        <p:nvSpPr>
          <p:cNvPr id="9" name="文字方塊 2">
            <a:extLst>
              <a:ext uri="{FF2B5EF4-FFF2-40B4-BE49-F238E27FC236}">
                <a16:creationId xmlns:a16="http://schemas.microsoft.com/office/drawing/2014/main" id="{828C764C-8578-4274-12CE-67A7B6F4A200}"/>
              </a:ext>
            </a:extLst>
          </p:cNvPr>
          <p:cNvSpPr txBox="1"/>
          <p:nvPr/>
        </p:nvSpPr>
        <p:spPr>
          <a:xfrm>
            <a:off x="267957" y="1570212"/>
            <a:ext cx="11385497" cy="11387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TW">
                <a:solidFill>
                  <a:schemeClr val="bg1"/>
                </a:solidFill>
                <a:ea typeface="微軟正黑體"/>
                <a:cs typeface="+mn-ea"/>
                <a:sym typeface="+mn-lt"/>
              </a:rPr>
              <a:t>TS-855eU(-RP) </a:t>
            </a:r>
            <a:r>
              <a:rPr lang="zh-TW" altLang="en-US">
                <a:solidFill>
                  <a:schemeClr val="bg1"/>
                </a:solidFill>
                <a:ea typeface="微軟正黑體"/>
                <a:cs typeface="+mn-ea"/>
                <a:sym typeface="+mn-lt"/>
              </a:rPr>
              <a:t>支援快照 </a:t>
            </a:r>
            <a:r>
              <a:rPr lang="en-US" altLang="zh-TW">
                <a:solidFill>
                  <a:schemeClr val="bg1"/>
                </a:solidFill>
                <a:ea typeface="微軟正黑體"/>
                <a:cs typeface="+mn-ea"/>
                <a:sym typeface="+mn-lt"/>
              </a:rPr>
              <a:t>(Snapshot) </a:t>
            </a:r>
            <a:r>
              <a:rPr lang="zh-TW" altLang="en-US">
                <a:solidFill>
                  <a:schemeClr val="bg1"/>
                </a:solidFill>
                <a:ea typeface="微軟正黑體"/>
                <a:cs typeface="+mn-ea"/>
                <a:sym typeface="+mn-lt"/>
              </a:rPr>
              <a:t>功能，就像照相般，可將任一時間點的系統狀態與資料記錄下來作為將來還原的備份，且比傳統備份使用更少的儲存空間。當資料毀損或電腦受到加密勒索軟體威脅，即可利用快照檔案迅速還原，確保重要資料萬無一失。</a:t>
            </a:r>
            <a:r>
              <a:rPr lang="zh-TW" altLang="en-US" u="sng">
                <a:solidFill>
                  <a:schemeClr val="bg1"/>
                </a:solidFill>
                <a:ea typeface="微軟正黑體"/>
                <a:cs typeface="+mn-ea"/>
                <a:sym typeface="+mn-lt"/>
              </a:rPr>
              <a:t>QTS 最多 1,024 份快照、QuTS hero 最多 65,536 份快照</a:t>
            </a:r>
            <a:endParaRPr lang="zh-TW" altLang="en-US" u="sng">
              <a:solidFill>
                <a:schemeClr val="bg1"/>
              </a:solidFill>
              <a:ea typeface="微軟正黑體"/>
              <a:cs typeface="+mn-ea"/>
            </a:endParaRPr>
          </a:p>
        </p:txBody>
      </p:sp>
      <p:pic>
        <p:nvPicPr>
          <p:cNvPr id="10" name="圖片 9">
            <a:extLst>
              <a:ext uri="{FF2B5EF4-FFF2-40B4-BE49-F238E27FC236}">
                <a16:creationId xmlns:a16="http://schemas.microsoft.com/office/drawing/2014/main" id="{735DF544-E006-E8BC-E039-5845EDB840F6}"/>
              </a:ext>
            </a:extLst>
          </p:cNvPr>
          <p:cNvPicPr>
            <a:picLocks noChangeAspect="1"/>
          </p:cNvPicPr>
          <p:nvPr/>
        </p:nvPicPr>
        <p:blipFill>
          <a:blip r:embed="rId4"/>
          <a:srcRect/>
          <a:stretch/>
        </p:blipFill>
        <p:spPr>
          <a:xfrm>
            <a:off x="4495287" y="5138521"/>
            <a:ext cx="1306512" cy="1306512"/>
          </a:xfrm>
          <a:prstGeom prst="roundRect">
            <a:avLst>
              <a:gd name="adj" fmla="val 0"/>
            </a:avLst>
          </a:prstGeom>
          <a:ln>
            <a:noFill/>
          </a:ln>
          <a:effectLst>
            <a:outerShdw blurRad="431800" dist="368300" dir="5760000" algn="tr" rotWithShape="0">
              <a:srgbClr val="09000C">
                <a:alpha val="34000"/>
              </a:srgbClr>
            </a:outerShdw>
          </a:effectLst>
          <a:scene3d>
            <a:camera prst="orthographicFront"/>
            <a:lightRig rig="contrasting" dir="t">
              <a:rot lat="0" lon="0" rev="4200000"/>
            </a:lightRig>
          </a:scene3d>
          <a:sp3d prstMaterial="plastic">
            <a:contourClr>
              <a:srgbClr val="969696"/>
            </a:contourClr>
          </a:sp3d>
        </p:spPr>
      </p:pic>
      <p:sp>
        <p:nvSpPr>
          <p:cNvPr id="13" name="文字方塊 4">
            <a:extLst>
              <a:ext uri="{FF2B5EF4-FFF2-40B4-BE49-F238E27FC236}">
                <a16:creationId xmlns:a16="http://schemas.microsoft.com/office/drawing/2014/main" id="{C4FABD84-43D1-5931-5A78-F20D4D1870AB}"/>
              </a:ext>
            </a:extLst>
          </p:cNvPr>
          <p:cNvSpPr txBox="1"/>
          <p:nvPr/>
        </p:nvSpPr>
        <p:spPr>
          <a:xfrm>
            <a:off x="320509" y="2871302"/>
            <a:ext cx="4704871" cy="52726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TW" sz="2400" b="1">
                <a:solidFill>
                  <a:schemeClr val="bg1"/>
                </a:solidFill>
                <a:cs typeface="+mn-ea"/>
                <a:sym typeface="+mn-lt"/>
              </a:rPr>
              <a:t>3</a:t>
            </a:r>
            <a:r>
              <a:rPr lang="zh-TW" altLang="en-US" sz="2400" b="1">
                <a:solidFill>
                  <a:schemeClr val="bg1"/>
                </a:solidFill>
                <a:cs typeface="+mn-ea"/>
                <a:sym typeface="+mn-lt"/>
              </a:rPr>
              <a:t>步驟對抗加密勒索軟體威脅</a:t>
            </a:r>
          </a:p>
        </p:txBody>
      </p:sp>
      <p:sp>
        <p:nvSpPr>
          <p:cNvPr id="14" name="文字方塊 5">
            <a:extLst>
              <a:ext uri="{FF2B5EF4-FFF2-40B4-BE49-F238E27FC236}">
                <a16:creationId xmlns:a16="http://schemas.microsoft.com/office/drawing/2014/main" id="{02F51D8D-F31D-8F49-597A-98180C2FA50F}"/>
              </a:ext>
            </a:extLst>
          </p:cNvPr>
          <p:cNvSpPr txBox="1"/>
          <p:nvPr/>
        </p:nvSpPr>
        <p:spPr>
          <a:xfrm>
            <a:off x="263616" y="3590034"/>
            <a:ext cx="4223608" cy="261065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Bef>
                <a:spcPts val="600"/>
              </a:spcBef>
            </a:pPr>
            <a:r>
              <a:rPr lang="en-US" altLang="zh-TW" b="1">
                <a:solidFill>
                  <a:schemeClr val="bg1"/>
                </a:solidFill>
                <a:cs typeface="+mn-ea"/>
                <a:sym typeface="+mn-lt"/>
              </a:rPr>
              <a:t>Step 1 </a:t>
            </a:r>
            <a:endParaRPr lang="en-US" altLang="zh-TW" b="1">
              <a:solidFill>
                <a:schemeClr val="bg1"/>
              </a:solidFill>
              <a:cs typeface="+mn-ea"/>
            </a:endParaRPr>
          </a:p>
          <a:p>
            <a:pPr>
              <a:lnSpc>
                <a:spcPts val="2400"/>
              </a:lnSpc>
              <a:spcBef>
                <a:spcPts val="600"/>
              </a:spcBef>
            </a:pPr>
            <a:r>
              <a:rPr lang="zh-TW" altLang="en-US">
                <a:solidFill>
                  <a:schemeClr val="bg1"/>
                </a:solidFill>
                <a:cs typeface="+mn-ea"/>
                <a:sym typeface="+mn-lt"/>
              </a:rPr>
              <a:t>定期更新，並使用</a:t>
            </a:r>
            <a:r>
              <a:rPr lang="en-US" altLang="zh-TW">
                <a:solidFill>
                  <a:schemeClr val="bg1"/>
                </a:solidFill>
                <a:cs typeface="+mn-ea"/>
                <a:sym typeface="+mn-lt"/>
              </a:rPr>
              <a:t>Malware Remover</a:t>
            </a:r>
            <a:r>
              <a:rPr lang="zh-TW" altLang="en-US">
                <a:solidFill>
                  <a:schemeClr val="bg1"/>
                </a:solidFill>
                <a:cs typeface="+mn-ea"/>
                <a:sym typeface="+mn-lt"/>
              </a:rPr>
              <a:t>防範惡意軟體</a:t>
            </a:r>
            <a:endParaRPr lang="en-US" altLang="zh-TW">
              <a:solidFill>
                <a:schemeClr val="bg1"/>
              </a:solidFill>
              <a:cs typeface="+mn-ea"/>
            </a:endParaRPr>
          </a:p>
          <a:p>
            <a:pPr>
              <a:lnSpc>
                <a:spcPts val="2400"/>
              </a:lnSpc>
              <a:spcBef>
                <a:spcPts val="600"/>
              </a:spcBef>
            </a:pPr>
            <a:r>
              <a:rPr lang="en-US" altLang="zh-TW" b="1">
                <a:solidFill>
                  <a:schemeClr val="bg1"/>
                </a:solidFill>
                <a:cs typeface="+mn-ea"/>
                <a:sym typeface="+mn-lt"/>
              </a:rPr>
              <a:t>Step 2</a:t>
            </a:r>
            <a:endParaRPr lang="en-US" altLang="zh-TW" b="1">
              <a:solidFill>
                <a:schemeClr val="bg1"/>
              </a:solidFill>
              <a:cs typeface="+mn-ea"/>
            </a:endParaRPr>
          </a:p>
          <a:p>
            <a:pPr>
              <a:lnSpc>
                <a:spcPts val="2400"/>
              </a:lnSpc>
              <a:spcBef>
                <a:spcPts val="600"/>
              </a:spcBef>
            </a:pPr>
            <a:r>
              <a:rPr lang="zh-TW" altLang="en-US">
                <a:solidFill>
                  <a:schemeClr val="bg1"/>
                </a:solidFill>
                <a:cs typeface="+mn-ea"/>
                <a:sym typeface="+mn-lt"/>
              </a:rPr>
              <a:t>備份電腦資料至</a:t>
            </a:r>
            <a:r>
              <a:rPr lang="en-US" altLang="zh-TW">
                <a:solidFill>
                  <a:schemeClr val="bg1"/>
                </a:solidFill>
                <a:cs typeface="+mn-ea"/>
                <a:sym typeface="+mn-lt"/>
              </a:rPr>
              <a:t>NAS</a:t>
            </a:r>
            <a:r>
              <a:rPr lang="zh-TW" altLang="en-US">
                <a:solidFill>
                  <a:schemeClr val="bg1"/>
                </a:solidFill>
                <a:cs typeface="+mn-ea"/>
                <a:sym typeface="+mn-lt"/>
              </a:rPr>
              <a:t>，並建立快照</a:t>
            </a:r>
            <a:endParaRPr lang="en-US" altLang="zh-TW">
              <a:solidFill>
                <a:schemeClr val="bg1"/>
              </a:solidFill>
              <a:cs typeface="+mn-ea"/>
            </a:endParaRPr>
          </a:p>
          <a:p>
            <a:pPr>
              <a:lnSpc>
                <a:spcPts val="2400"/>
              </a:lnSpc>
              <a:spcBef>
                <a:spcPts val="600"/>
              </a:spcBef>
            </a:pPr>
            <a:r>
              <a:rPr lang="en-US" altLang="zh-TW" b="1">
                <a:solidFill>
                  <a:schemeClr val="bg1"/>
                </a:solidFill>
                <a:cs typeface="+mn-ea"/>
                <a:sym typeface="+mn-lt"/>
              </a:rPr>
              <a:t>Step 3</a:t>
            </a:r>
            <a:endParaRPr lang="en-US" altLang="zh-TW" b="1">
              <a:solidFill>
                <a:schemeClr val="bg1"/>
              </a:solidFill>
              <a:cs typeface="+mn-ea"/>
            </a:endParaRPr>
          </a:p>
          <a:p>
            <a:pPr>
              <a:lnSpc>
                <a:spcPts val="2400"/>
              </a:lnSpc>
              <a:spcBef>
                <a:spcPts val="600"/>
              </a:spcBef>
            </a:pPr>
            <a:r>
              <a:rPr lang="zh-TW" altLang="en-US">
                <a:solidFill>
                  <a:schemeClr val="bg1"/>
                </a:solidFill>
                <a:cs typeface="+mn-ea"/>
                <a:sym typeface="+mn-lt"/>
              </a:rPr>
              <a:t>將快照檔案再備份至另一台 </a:t>
            </a:r>
            <a:r>
              <a:rPr lang="en-US" altLang="zh-TW">
                <a:solidFill>
                  <a:schemeClr val="bg1"/>
                </a:solidFill>
                <a:cs typeface="+mn-ea"/>
                <a:sym typeface="+mn-lt"/>
              </a:rPr>
              <a:t>QNAP NAS</a:t>
            </a:r>
            <a:endParaRPr lang="zh-TW" altLang="en-US">
              <a:solidFill>
                <a:schemeClr val="bg1"/>
              </a:solidFill>
              <a:cs typeface="+mn-ea"/>
            </a:endParaRPr>
          </a:p>
        </p:txBody>
      </p:sp>
    </p:spTree>
    <p:extLst>
      <p:ext uri="{BB962C8B-B14F-4D97-AF65-F5344CB8AC3E}">
        <p14:creationId xmlns:p14="http://schemas.microsoft.com/office/powerpoint/2010/main" val="18652723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圖片 12" descr="一張含有 文字 的圖片&#10;&#10;自動產生的描述" hidden="1">
            <a:extLst>
              <a:ext uri="{FF2B5EF4-FFF2-40B4-BE49-F238E27FC236}">
                <a16:creationId xmlns:a16="http://schemas.microsoft.com/office/drawing/2014/main" id="{DB44AA1D-F4F5-4F49-A83D-9A55388BFA9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614445" y="5306531"/>
            <a:ext cx="8963111" cy="5602940"/>
          </a:xfrm>
          <a:prstGeom prst="rect">
            <a:avLst/>
          </a:prstGeom>
        </p:spPr>
      </p:pic>
      <p:sp>
        <p:nvSpPr>
          <p:cNvPr id="3" name="文字方塊 2">
            <a:extLst>
              <a:ext uri="{FF2B5EF4-FFF2-40B4-BE49-F238E27FC236}">
                <a16:creationId xmlns:a16="http://schemas.microsoft.com/office/drawing/2014/main" id="{B9B06C8C-E437-AC61-0E78-68F746CD5425}"/>
              </a:ext>
            </a:extLst>
          </p:cNvPr>
          <p:cNvSpPr txBox="1"/>
          <p:nvPr/>
        </p:nvSpPr>
        <p:spPr>
          <a:xfrm>
            <a:off x="1899056" y="2355397"/>
            <a:ext cx="7644994" cy="523220"/>
          </a:xfrm>
          <a:prstGeom prst="rect">
            <a:avLst/>
          </a:prstGeom>
          <a:noFill/>
        </p:spPr>
        <p:txBody>
          <a:bodyPr wrap="square" rtlCol="0">
            <a:spAutoFit/>
          </a:bodyPr>
          <a:lstStyle/>
          <a:p>
            <a:r>
              <a:rPr lang="zh-TW" altLang="en-US" sz="2800">
                <a:solidFill>
                  <a:schemeClr val="bg1"/>
                </a:solidFill>
                <a:latin typeface="微軟正黑體" panose="020B0604030504040204" pitchFamily="34" charset="-120"/>
                <a:ea typeface="微軟正黑體" panose="020B0604030504040204" pitchFamily="34" charset="-120"/>
              </a:rPr>
              <a:t>支援彈性訂閱授權擴充錄影頻道</a:t>
            </a:r>
          </a:p>
        </p:txBody>
      </p:sp>
      <p:sp>
        <p:nvSpPr>
          <p:cNvPr id="4" name="標題 3">
            <a:extLst>
              <a:ext uri="{FF2B5EF4-FFF2-40B4-BE49-F238E27FC236}">
                <a16:creationId xmlns:a16="http://schemas.microsoft.com/office/drawing/2014/main" id="{06C19C46-85C3-D4DC-E4C9-3ED6B8035411}"/>
              </a:ext>
            </a:extLst>
          </p:cNvPr>
          <p:cNvSpPr>
            <a:spLocks noGrp="1"/>
          </p:cNvSpPr>
          <p:nvPr>
            <p:ph type="title"/>
          </p:nvPr>
        </p:nvSpPr>
        <p:spPr>
          <a:xfrm>
            <a:off x="1818190" y="817946"/>
            <a:ext cx="8177687" cy="2027308"/>
          </a:xfrm>
        </p:spPr>
        <p:txBody>
          <a:bodyPr>
            <a:normAutofit/>
          </a:bodyPr>
          <a:lstStyle/>
          <a:p>
            <a:r>
              <a:rPr lang="en-US" altLang="zh-TW" sz="4800"/>
              <a:t>QNAP </a:t>
            </a:r>
            <a:r>
              <a:rPr lang="zh-TW" altLang="en-US" sz="4800"/>
              <a:t>安全監控方案</a:t>
            </a:r>
          </a:p>
        </p:txBody>
      </p:sp>
    </p:spTree>
    <p:extLst>
      <p:ext uri="{BB962C8B-B14F-4D97-AF65-F5344CB8AC3E}">
        <p14:creationId xmlns:p14="http://schemas.microsoft.com/office/powerpoint/2010/main" val="4051826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50" name="圓角矩形 28" hidden="1">
            <a:extLst>
              <a:ext uri="{FF2B5EF4-FFF2-40B4-BE49-F238E27FC236}">
                <a16:creationId xmlns:a16="http://schemas.microsoft.com/office/drawing/2014/main" id="{0D2D1AF5-29AB-4AE5-A07A-4E58E556F05A}"/>
              </a:ext>
            </a:extLst>
          </p:cNvPr>
          <p:cNvSpPr/>
          <p:nvPr/>
        </p:nvSpPr>
        <p:spPr>
          <a:xfrm>
            <a:off x="7458795" y="2473244"/>
            <a:ext cx="2780371" cy="439227"/>
          </a:xfrm>
          <a:prstGeom prst="roundRect">
            <a:avLst>
              <a:gd name="adj" fmla="val 0"/>
            </a:avLst>
          </a:prstGeom>
          <a:solidFill>
            <a:schemeClr val="bg1">
              <a:alpha val="15000"/>
            </a:schemeClr>
          </a:solidFill>
          <a:ln w="12700">
            <a:solidFill>
              <a:schemeClr val="bg1"/>
            </a:solidFill>
          </a:ln>
          <a:effectLst>
            <a:outerShdw blurRad="50800" dist="139700" dir="252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sz="240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7" name="圓角矩形 28" hidden="1">
            <a:extLst>
              <a:ext uri="{FF2B5EF4-FFF2-40B4-BE49-F238E27FC236}">
                <a16:creationId xmlns:a16="http://schemas.microsoft.com/office/drawing/2014/main" id="{0F3DCDEF-06B4-40B0-A80D-3F9B8B632646}"/>
              </a:ext>
            </a:extLst>
          </p:cNvPr>
          <p:cNvSpPr/>
          <p:nvPr/>
        </p:nvSpPr>
        <p:spPr>
          <a:xfrm>
            <a:off x="3375813" y="2473244"/>
            <a:ext cx="2915951" cy="439227"/>
          </a:xfrm>
          <a:prstGeom prst="roundRect">
            <a:avLst>
              <a:gd name="adj" fmla="val 0"/>
            </a:avLst>
          </a:prstGeom>
          <a:solidFill>
            <a:schemeClr val="bg1">
              <a:alpha val="15000"/>
            </a:schemeClr>
          </a:solidFill>
          <a:ln w="12700">
            <a:solidFill>
              <a:schemeClr val="bg1"/>
            </a:solidFill>
          </a:ln>
          <a:effectLst>
            <a:outerShdw blurRad="50800" dist="139700" dir="252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TW" altLang="en-US" sz="240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 name="標題 4">
            <a:extLst>
              <a:ext uri="{FF2B5EF4-FFF2-40B4-BE49-F238E27FC236}">
                <a16:creationId xmlns:a16="http://schemas.microsoft.com/office/drawing/2014/main" id="{510BA139-7C76-4B4D-AF79-9FC7B36EC129}"/>
              </a:ext>
            </a:extLst>
          </p:cNvPr>
          <p:cNvSpPr>
            <a:spLocks noGrp="1"/>
          </p:cNvSpPr>
          <p:nvPr>
            <p:ph type="title"/>
          </p:nvPr>
        </p:nvSpPr>
        <p:spPr/>
        <p:txBody>
          <a:bodyPr>
            <a:normAutofit/>
          </a:bodyPr>
          <a:lstStyle/>
          <a:p>
            <a:r>
              <a:rPr lang="zh-TW" altLang="en-US" sz="4000">
                <a:solidFill>
                  <a:schemeClr val="bg1"/>
                </a:solidFill>
                <a:latin typeface="+mn-ea"/>
                <a:ea typeface="+mn-ea"/>
              </a:rPr>
              <a:t>您的 </a:t>
            </a:r>
            <a:r>
              <a:rPr lang="en-US" altLang="zh-TW" sz="4000">
                <a:solidFill>
                  <a:schemeClr val="bg1"/>
                </a:solidFill>
                <a:latin typeface="+mn-ea"/>
                <a:ea typeface="+mn-ea"/>
              </a:rPr>
              <a:t>NAS </a:t>
            </a:r>
            <a:r>
              <a:rPr lang="zh-TW" altLang="en-US" sz="4000">
                <a:solidFill>
                  <a:schemeClr val="bg1"/>
                </a:solidFill>
                <a:latin typeface="+mn-ea"/>
                <a:ea typeface="+mn-ea"/>
              </a:rPr>
              <a:t>也是專業級視訊監控伺服器</a:t>
            </a:r>
            <a:br>
              <a:rPr lang="en-US" altLang="zh-TW" sz="4000">
                <a:solidFill>
                  <a:schemeClr val="bg1"/>
                </a:solidFill>
                <a:latin typeface="+mn-ea"/>
                <a:ea typeface="+mn-ea"/>
              </a:rPr>
            </a:br>
            <a:r>
              <a:rPr lang="zh-TW" altLang="en-US" sz="4000">
                <a:solidFill>
                  <a:schemeClr val="bg1"/>
                </a:solidFill>
                <a:latin typeface="+mn-ea"/>
                <a:ea typeface="+mn-ea"/>
              </a:rPr>
              <a:t>直覺式管理與</a:t>
            </a:r>
            <a:r>
              <a:rPr lang="en-US" altLang="zh-TW" sz="4000">
                <a:solidFill>
                  <a:schemeClr val="bg1"/>
                </a:solidFill>
                <a:latin typeface="+mn-ea"/>
                <a:ea typeface="+mn-ea"/>
              </a:rPr>
              <a:t> AI </a:t>
            </a:r>
            <a:r>
              <a:rPr lang="zh-TW" altLang="en-US" sz="4000">
                <a:solidFill>
                  <a:schemeClr val="bg1"/>
                </a:solidFill>
                <a:latin typeface="+mn-ea"/>
                <a:ea typeface="+mn-ea"/>
              </a:rPr>
              <a:t>智慧監控</a:t>
            </a:r>
          </a:p>
        </p:txBody>
      </p:sp>
      <p:sp>
        <p:nvSpPr>
          <p:cNvPr id="24" name="TextBox 2">
            <a:extLst>
              <a:ext uri="{FF2B5EF4-FFF2-40B4-BE49-F238E27FC236}">
                <a16:creationId xmlns:a16="http://schemas.microsoft.com/office/drawing/2014/main" id="{6A96DC54-6651-6A4A-8D1E-F1ABF1BE2A4C}"/>
              </a:ext>
            </a:extLst>
          </p:cNvPr>
          <p:cNvSpPr txBox="1"/>
          <p:nvPr/>
        </p:nvSpPr>
        <p:spPr>
          <a:xfrm>
            <a:off x="3617833" y="1803839"/>
            <a:ext cx="2608247" cy="523220"/>
          </a:xfrm>
          <a:prstGeom prst="rect">
            <a:avLst/>
          </a:prstGeom>
          <a:noFill/>
        </p:spPr>
        <p:txBody>
          <a:bodyPr wrap="square" rtlCol="0">
            <a:spAutoFit/>
          </a:bodyPr>
          <a:lstStyle/>
          <a:p>
            <a:r>
              <a:rPr lang="en-US" altLang="zh-CN" sz="28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QVR Pro</a:t>
            </a:r>
            <a:endParaRPr lang="en-US" sz="2800" b="1">
              <a:solidFill>
                <a:schemeClr val="bg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grpSp>
        <p:nvGrpSpPr>
          <p:cNvPr id="4" name="群組 3">
            <a:extLst>
              <a:ext uri="{FF2B5EF4-FFF2-40B4-BE49-F238E27FC236}">
                <a16:creationId xmlns:a16="http://schemas.microsoft.com/office/drawing/2014/main" id="{EC093484-6CCD-416A-99AF-171B8334E6BE}"/>
              </a:ext>
            </a:extLst>
          </p:cNvPr>
          <p:cNvGrpSpPr/>
          <p:nvPr/>
        </p:nvGrpSpPr>
        <p:grpSpPr>
          <a:xfrm>
            <a:off x="-399981" y="1741898"/>
            <a:ext cx="3968785" cy="4116101"/>
            <a:chOff x="176428" y="1393386"/>
            <a:chExt cx="3614920" cy="3749101"/>
          </a:xfrm>
        </p:grpSpPr>
        <p:pic>
          <p:nvPicPr>
            <p:cNvPr id="33" name="Picture 1">
              <a:extLst>
                <a:ext uri="{FF2B5EF4-FFF2-40B4-BE49-F238E27FC236}">
                  <a16:creationId xmlns:a16="http://schemas.microsoft.com/office/drawing/2014/main" id="{7F95FDB8-9E3F-B44D-B280-53ECCCCBABC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6428" y="1393386"/>
              <a:ext cx="3476174" cy="3749101"/>
            </a:xfrm>
            <a:prstGeom prst="rect">
              <a:avLst/>
            </a:prstGeom>
          </p:spPr>
        </p:pic>
        <p:pic>
          <p:nvPicPr>
            <p:cNvPr id="34" name="圖片 33" descr="003.png">
              <a:extLst>
                <a:ext uri="{FF2B5EF4-FFF2-40B4-BE49-F238E27FC236}">
                  <a16:creationId xmlns:a16="http://schemas.microsoft.com/office/drawing/2014/main" id="{1A28F025-BC00-3049-A0D7-02AE1ED1EC9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839523" y="1459304"/>
              <a:ext cx="951825" cy="950011"/>
            </a:xfrm>
            <a:prstGeom prst="rect">
              <a:avLst/>
            </a:prstGeom>
            <a:effectLst>
              <a:outerShdw blurRad="50800" dist="38100" dir="8100000" algn="tr" rotWithShape="0">
                <a:prstClr val="black">
                  <a:alpha val="40000"/>
                </a:prstClr>
              </a:outerShdw>
            </a:effectLst>
          </p:spPr>
        </p:pic>
      </p:grpSp>
      <p:sp>
        <p:nvSpPr>
          <p:cNvPr id="35" name="矩形 34">
            <a:extLst>
              <a:ext uri="{FF2B5EF4-FFF2-40B4-BE49-F238E27FC236}">
                <a16:creationId xmlns:a16="http://schemas.microsoft.com/office/drawing/2014/main" id="{A04947F5-1107-B74E-8D76-CD752BBFB3B8}"/>
              </a:ext>
            </a:extLst>
          </p:cNvPr>
          <p:cNvSpPr/>
          <p:nvPr/>
        </p:nvSpPr>
        <p:spPr>
          <a:xfrm>
            <a:off x="3609673" y="2514096"/>
            <a:ext cx="3213963" cy="307777"/>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en-US" altLang="zh-TW" sz="1400">
                <a:solidFill>
                  <a:schemeClr val="bg1"/>
                </a:solidFill>
                <a:ea typeface="微軟正黑體"/>
                <a:sym typeface="Arial" panose="020B0604020202020204" pitchFamily="34" charset="0"/>
              </a:rPr>
              <a:t>6,000+ </a:t>
            </a:r>
            <a:r>
              <a:rPr lang="zh-TW" altLang="en-US" sz="1400">
                <a:solidFill>
                  <a:schemeClr val="bg1"/>
                </a:solidFill>
                <a:ea typeface="微軟正黑體"/>
                <a:sym typeface="Arial" panose="020B0604020202020204" pitchFamily="34" charset="0"/>
              </a:rPr>
              <a:t>支相容網路攝影機</a:t>
            </a:r>
            <a:endParaRPr lang="en-US" altLang="zh-TW" sz="1400">
              <a:solidFill>
                <a:schemeClr val="bg1"/>
              </a:solidFill>
              <a:ea typeface="微軟正黑體"/>
              <a:sym typeface="Arial" panose="020B0604020202020204" pitchFamily="34" charset="0"/>
            </a:endParaRPr>
          </a:p>
        </p:txBody>
      </p:sp>
      <p:sp>
        <p:nvSpPr>
          <p:cNvPr id="36" name="矩形 35">
            <a:extLst>
              <a:ext uri="{FF2B5EF4-FFF2-40B4-BE49-F238E27FC236}">
                <a16:creationId xmlns:a16="http://schemas.microsoft.com/office/drawing/2014/main" id="{0675ADC9-470F-6948-8EE6-112462D769BB}"/>
              </a:ext>
            </a:extLst>
          </p:cNvPr>
          <p:cNvSpPr/>
          <p:nvPr/>
        </p:nvSpPr>
        <p:spPr>
          <a:xfrm>
            <a:off x="3609673" y="3017726"/>
            <a:ext cx="3213963" cy="307777"/>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en-US" altLang="zh-TW" sz="1400">
                <a:solidFill>
                  <a:schemeClr val="bg1"/>
                </a:solidFill>
                <a:ea typeface="微軟正黑體"/>
                <a:sym typeface="Arial" panose="020B0604020202020204" pitchFamily="34" charset="0"/>
              </a:rPr>
              <a:t>8 </a:t>
            </a:r>
            <a:r>
              <a:rPr lang="zh-TW" altLang="en-US" sz="1400">
                <a:solidFill>
                  <a:schemeClr val="bg1"/>
                </a:solidFill>
                <a:ea typeface="微軟正黑體"/>
                <a:sym typeface="Arial" panose="020B0604020202020204" pitchFamily="34" charset="0"/>
              </a:rPr>
              <a:t>路免費攝影機頻道</a:t>
            </a:r>
            <a:endParaRPr lang="zh-TW" altLang="en-US" sz="1400">
              <a:solidFill>
                <a:schemeClr val="bg1"/>
              </a:solidFill>
              <a:latin typeface="Arial" panose="020B0604020202020204" pitchFamily="34" charset="0"/>
              <a:ea typeface="微軟正黑體" panose="020B0604030504040204" pitchFamily="34" charset="-120"/>
              <a:cs typeface="Arial" pitchFamily="34" charset="0"/>
            </a:endParaRPr>
          </a:p>
        </p:txBody>
      </p:sp>
      <p:sp>
        <p:nvSpPr>
          <p:cNvPr id="37" name="矩形 36">
            <a:extLst>
              <a:ext uri="{FF2B5EF4-FFF2-40B4-BE49-F238E27FC236}">
                <a16:creationId xmlns:a16="http://schemas.microsoft.com/office/drawing/2014/main" id="{12401F8B-0E30-9A41-A565-E60E4ECE24A9}"/>
              </a:ext>
            </a:extLst>
          </p:cNvPr>
          <p:cNvSpPr/>
          <p:nvPr/>
        </p:nvSpPr>
        <p:spPr>
          <a:xfrm>
            <a:off x="3606904" y="3500728"/>
            <a:ext cx="3361000" cy="307777"/>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zh-CN" altLang="en-US" sz="1400">
                <a:solidFill>
                  <a:schemeClr val="bg1"/>
                </a:solidFill>
                <a:ea typeface="微軟正黑體"/>
                <a:sym typeface="Arial" panose="020B0604020202020204" pitchFamily="34" charset="0"/>
              </a:rPr>
              <a:t>可再購買授權擴充至最大 </a:t>
            </a:r>
            <a:r>
              <a:rPr lang="en-US" altLang="zh-CN" sz="1400">
                <a:solidFill>
                  <a:schemeClr val="bg1"/>
                </a:solidFill>
                <a:ea typeface="微軟正黑體"/>
                <a:sym typeface="Arial" panose="020B0604020202020204" pitchFamily="34" charset="0"/>
              </a:rPr>
              <a:t>60</a:t>
            </a:r>
            <a:r>
              <a:rPr lang="zh-CN" altLang="en-US" sz="1400">
                <a:solidFill>
                  <a:schemeClr val="bg1"/>
                </a:solidFill>
                <a:ea typeface="微軟正黑體"/>
                <a:sym typeface="Arial" panose="020B0604020202020204" pitchFamily="34" charset="0"/>
              </a:rPr>
              <a:t> 頻道數*</a:t>
            </a:r>
            <a:endParaRPr lang="en-US" altLang="zh-TW" sz="14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8" name="矩形 37">
            <a:extLst>
              <a:ext uri="{FF2B5EF4-FFF2-40B4-BE49-F238E27FC236}">
                <a16:creationId xmlns:a16="http://schemas.microsoft.com/office/drawing/2014/main" id="{97023644-EA99-344E-900E-18DF8CD169E1}"/>
              </a:ext>
            </a:extLst>
          </p:cNvPr>
          <p:cNvSpPr/>
          <p:nvPr/>
        </p:nvSpPr>
        <p:spPr>
          <a:xfrm>
            <a:off x="3609673" y="4195426"/>
            <a:ext cx="3213963" cy="307777"/>
          </a:xfrm>
          <a:prstGeom prst="rect">
            <a:avLst/>
          </a:prstGeom>
          <a:noFill/>
        </p:spPr>
        <p:txBody>
          <a:bodyPr wrap="square">
            <a:spAutoFit/>
          </a:bodyPr>
          <a:lstStyle/>
          <a:p>
            <a:pPr marL="285750" indent="-285750" fontAlgn="base">
              <a:buClr>
                <a:schemeClr val="bg1"/>
              </a:buClr>
              <a:buFont typeface="Arial" panose="020B0604020202020204" pitchFamily="34" charset="0"/>
              <a:buChar char="•"/>
            </a:pPr>
            <a:r>
              <a:rPr lang="en-US" altLang="zh-CN"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QUSBCam2 </a:t>
            </a:r>
            <a:r>
              <a:rPr lang="zh-TW" altLang="en-US"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觀看 </a:t>
            </a:r>
            <a:r>
              <a:rPr lang="en-US" altLang="zh-CN"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USB </a:t>
            </a:r>
            <a:r>
              <a:rPr lang="zh-TW" altLang="en-US"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攝影機影像</a:t>
            </a:r>
            <a:endParaRPr lang="en-US" sz="1400">
              <a:solidFill>
                <a:schemeClr val="bg1"/>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41" name="Google Shape;466;p47">
            <a:extLst>
              <a:ext uri="{FF2B5EF4-FFF2-40B4-BE49-F238E27FC236}">
                <a16:creationId xmlns:a16="http://schemas.microsoft.com/office/drawing/2014/main" id="{33C7E1E4-EDAB-5B40-904C-A020148082F8}"/>
              </a:ext>
            </a:extLst>
          </p:cNvPr>
          <p:cNvSpPr/>
          <p:nvPr/>
        </p:nvSpPr>
        <p:spPr>
          <a:xfrm>
            <a:off x="7699424" y="1794796"/>
            <a:ext cx="3501477" cy="328639"/>
          </a:xfrm>
          <a:prstGeom prst="rect">
            <a:avLst/>
          </a:prstGeom>
          <a:noFill/>
          <a:ln>
            <a:noFill/>
          </a:ln>
        </p:spPr>
        <p:txBody>
          <a:bodyPr spcFirstLastPara="1" wrap="square" lIns="91425" tIns="45700" rIns="91425" bIns="45700" anchor="t" anchorCtr="0">
            <a:noAutofit/>
          </a:bodyPr>
          <a:lstStyle/>
          <a:p>
            <a:r>
              <a:rPr lang="en" sz="2800" b="1">
                <a:solidFill>
                  <a:schemeClr val="bg1"/>
                </a:solidFill>
                <a:latin typeface="Arial" panose="020B0604020202020204" pitchFamily="34" charset="0"/>
                <a:ea typeface="微軟正黑體" panose="020B0604030504040204" pitchFamily="34" charset="-120"/>
                <a:sym typeface="Arial" panose="020B0604020202020204" pitchFamily="34" charset="0"/>
              </a:rPr>
              <a:t>QVR Pro Client</a:t>
            </a:r>
            <a:endParaRPr lang="zh-TW" altLang="en-US" sz="360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2" name="群組 1">
            <a:extLst>
              <a:ext uri="{FF2B5EF4-FFF2-40B4-BE49-F238E27FC236}">
                <a16:creationId xmlns:a16="http://schemas.microsoft.com/office/drawing/2014/main" id="{D7689EEB-DD68-4D4D-91ED-4E9092306C62}"/>
              </a:ext>
            </a:extLst>
          </p:cNvPr>
          <p:cNvGrpSpPr/>
          <p:nvPr/>
        </p:nvGrpSpPr>
        <p:grpSpPr>
          <a:xfrm>
            <a:off x="6718822" y="1769037"/>
            <a:ext cx="4539141" cy="2557440"/>
            <a:chOff x="6765353" y="1843162"/>
            <a:chExt cx="4079383" cy="2298403"/>
          </a:xfrm>
        </p:grpSpPr>
        <p:pic>
          <p:nvPicPr>
            <p:cNvPr id="40" name="Google Shape;468;p47">
              <a:extLst>
                <a:ext uri="{FF2B5EF4-FFF2-40B4-BE49-F238E27FC236}">
                  <a16:creationId xmlns:a16="http://schemas.microsoft.com/office/drawing/2014/main" id="{85BAD423-8A64-AD43-AD60-0F5E360F3806}"/>
                </a:ext>
              </a:extLst>
            </p:cNvPr>
            <p:cNvPicPr preferRelativeResize="0"/>
            <p:nvPr/>
          </p:nvPicPr>
          <p:blipFill rotWithShape="1">
            <a:blip r:embed="rId5">
              <a:alphaModFix/>
            </a:blip>
            <a:srcRect/>
            <a:stretch/>
          </p:blipFill>
          <p:spPr>
            <a:xfrm>
              <a:off x="8193980" y="2539127"/>
              <a:ext cx="2650756" cy="1537446"/>
            </a:xfrm>
            <a:prstGeom prst="rect">
              <a:avLst/>
            </a:prstGeom>
            <a:noFill/>
            <a:ln>
              <a:noFill/>
            </a:ln>
          </p:spPr>
        </p:pic>
        <p:pic>
          <p:nvPicPr>
            <p:cNvPr id="42" name="Google Shape;464;p47">
              <a:extLst>
                <a:ext uri="{FF2B5EF4-FFF2-40B4-BE49-F238E27FC236}">
                  <a16:creationId xmlns:a16="http://schemas.microsoft.com/office/drawing/2014/main" id="{FFECAE81-6C65-7C46-9E7A-616F20BEB6F0}"/>
                </a:ext>
              </a:extLst>
            </p:cNvPr>
            <p:cNvPicPr preferRelativeResize="0"/>
            <p:nvPr/>
          </p:nvPicPr>
          <p:blipFill rotWithShape="1">
            <a:blip r:embed="rId6" cstate="screen">
              <a:extLst>
                <a:ext uri="{28A0092B-C50C-407E-A947-70E740481C1C}">
                  <a14:useLocalDpi xmlns:a14="http://schemas.microsoft.com/office/drawing/2010/main"/>
                </a:ext>
              </a:extLst>
            </a:blip>
            <a:srcRect/>
            <a:stretch/>
          </p:blipFill>
          <p:spPr>
            <a:xfrm>
              <a:off x="7420353" y="2207888"/>
              <a:ext cx="1156876" cy="1933677"/>
            </a:xfrm>
            <a:prstGeom prst="rect">
              <a:avLst/>
            </a:prstGeom>
            <a:noFill/>
            <a:ln>
              <a:noFill/>
            </a:ln>
          </p:spPr>
        </p:pic>
        <p:pic>
          <p:nvPicPr>
            <p:cNvPr id="43" name="Google Shape;182;p23">
              <a:extLst>
                <a:ext uri="{FF2B5EF4-FFF2-40B4-BE49-F238E27FC236}">
                  <a16:creationId xmlns:a16="http://schemas.microsoft.com/office/drawing/2014/main" id="{4CBFBF3F-4E6E-6743-B6DE-9B9369472F6B}"/>
                </a:ext>
              </a:extLst>
            </p:cNvPr>
            <p:cNvPicPr preferRelativeResize="0"/>
            <p:nvPr/>
          </p:nvPicPr>
          <p:blipFill rotWithShape="1">
            <a:blip r:embed="rId7" cstate="print">
              <a:alphaModFix/>
              <a:extLst>
                <a:ext uri="{28A0092B-C50C-407E-A947-70E740481C1C}">
                  <a14:useLocalDpi xmlns:a14="http://schemas.microsoft.com/office/drawing/2010/main"/>
                </a:ext>
              </a:extLst>
            </a:blip>
            <a:srcRect/>
            <a:stretch/>
          </p:blipFill>
          <p:spPr>
            <a:xfrm>
              <a:off x="6765353" y="1843162"/>
              <a:ext cx="867826" cy="867826"/>
            </a:xfrm>
            <a:prstGeom prst="rect">
              <a:avLst/>
            </a:prstGeom>
            <a:noFill/>
            <a:ln>
              <a:noFill/>
            </a:ln>
            <a:effectLst>
              <a:outerShdw blurRad="50800" dist="38100" dir="2700000" algn="tl" rotWithShape="0">
                <a:prstClr val="black">
                  <a:alpha val="40000"/>
                </a:prstClr>
              </a:outerShdw>
            </a:effectLst>
          </p:spPr>
        </p:pic>
      </p:grpSp>
      <p:sp>
        <p:nvSpPr>
          <p:cNvPr id="45" name="矩形 44">
            <a:extLst>
              <a:ext uri="{FF2B5EF4-FFF2-40B4-BE49-F238E27FC236}">
                <a16:creationId xmlns:a16="http://schemas.microsoft.com/office/drawing/2014/main" id="{BEDBD248-69E2-5D4E-AD6D-3A2EE89ED274}"/>
              </a:ext>
            </a:extLst>
          </p:cNvPr>
          <p:cNvSpPr/>
          <p:nvPr/>
        </p:nvSpPr>
        <p:spPr>
          <a:xfrm>
            <a:off x="7384546" y="4401686"/>
            <a:ext cx="3969255" cy="307777"/>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en-US" altLang="zh-CN" sz="1400">
                <a:solidFill>
                  <a:schemeClr val="bg1"/>
                </a:solidFill>
                <a:ea typeface="微軟正黑體"/>
                <a:sym typeface="Arial" panose="020B0604020202020204" pitchFamily="34" charset="0"/>
              </a:rPr>
              <a:t>iOS &amp; Android </a:t>
            </a:r>
            <a:r>
              <a:rPr lang="zh-CN" altLang="en-US" sz="1400">
                <a:solidFill>
                  <a:schemeClr val="bg1"/>
                </a:solidFill>
                <a:ea typeface="微軟正黑體"/>
                <a:sym typeface="Arial" panose="020B0604020202020204" pitchFamily="34" charset="0"/>
              </a:rPr>
              <a:t>行動裝置隨時觀看</a:t>
            </a:r>
            <a:endParaRPr lang="en-US" altLang="zh-CN" sz="1400">
              <a:solidFill>
                <a:schemeClr val="bg1"/>
              </a:solidFill>
              <a:ea typeface="微軟正黑體"/>
              <a:sym typeface="Arial" panose="020B0604020202020204" pitchFamily="34" charset="0"/>
            </a:endParaRPr>
          </a:p>
        </p:txBody>
      </p:sp>
      <p:sp>
        <p:nvSpPr>
          <p:cNvPr id="46" name="矩形 45">
            <a:extLst>
              <a:ext uri="{FF2B5EF4-FFF2-40B4-BE49-F238E27FC236}">
                <a16:creationId xmlns:a16="http://schemas.microsoft.com/office/drawing/2014/main" id="{B56C1657-399F-6A4C-8B1F-34679221959B}"/>
              </a:ext>
            </a:extLst>
          </p:cNvPr>
          <p:cNvSpPr/>
          <p:nvPr/>
        </p:nvSpPr>
        <p:spPr>
          <a:xfrm>
            <a:off x="7393510" y="4866941"/>
            <a:ext cx="3969255" cy="307777"/>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en-US" altLang="zh-CN" sz="1400" err="1">
                <a:solidFill>
                  <a:schemeClr val="bg1"/>
                </a:solidFill>
                <a:ea typeface="微軟正黑體"/>
              </a:rPr>
              <a:t>支援跨平台</a:t>
            </a:r>
            <a:r>
              <a:rPr lang="en-US" altLang="zh-CN" sz="1400">
                <a:solidFill>
                  <a:schemeClr val="bg1"/>
                </a:solidFill>
                <a:ea typeface="微軟正黑體"/>
              </a:rPr>
              <a:t>： Windows, Mac, Ubuntu  </a:t>
            </a:r>
          </a:p>
        </p:txBody>
      </p:sp>
      <p:sp>
        <p:nvSpPr>
          <p:cNvPr id="44" name="矩形 45">
            <a:extLst>
              <a:ext uri="{FF2B5EF4-FFF2-40B4-BE49-F238E27FC236}">
                <a16:creationId xmlns:a16="http://schemas.microsoft.com/office/drawing/2014/main" id="{D97A9B32-A289-4BCE-9F46-BF23C7D07CEF}"/>
              </a:ext>
            </a:extLst>
          </p:cNvPr>
          <p:cNvSpPr/>
          <p:nvPr/>
        </p:nvSpPr>
        <p:spPr>
          <a:xfrm>
            <a:off x="7397509" y="5254031"/>
            <a:ext cx="3969255" cy="523220"/>
          </a:xfrm>
          <a:prstGeom prst="rect">
            <a:avLst/>
          </a:prstGeom>
          <a:noFill/>
        </p:spPr>
        <p:txBody>
          <a:bodyPr wrap="square" lIns="91440" tIns="45720" rIns="91440" bIns="45720" anchor="t">
            <a:spAutoFit/>
          </a:bodyPr>
          <a:lstStyle/>
          <a:p>
            <a:pPr marL="285750" indent="-285750" fontAlgn="base">
              <a:buClr>
                <a:schemeClr val="bg1"/>
              </a:buClr>
              <a:buFont typeface="Arial" panose="020B0604020202020204" pitchFamily="34" charset="0"/>
              <a:buChar char="•"/>
            </a:pPr>
            <a:r>
              <a:rPr lang="en-US" altLang="zh-CN" sz="1400">
                <a:solidFill>
                  <a:schemeClr val="bg1"/>
                </a:solidFill>
                <a:ea typeface="微軟正黑體"/>
                <a:sym typeface="Arial" panose="020B0604020202020204" pitchFamily="34" charset="0"/>
              </a:rPr>
              <a:t>NAS </a:t>
            </a:r>
            <a:r>
              <a:rPr lang="zh-CN" altLang="en-US" sz="1400">
                <a:solidFill>
                  <a:schemeClr val="bg1"/>
                </a:solidFill>
                <a:ea typeface="微軟正黑體"/>
                <a:sym typeface="Arial" panose="020B0604020202020204" pitchFamily="34" charset="0"/>
              </a:rPr>
              <a:t>安裝顯卡後使用</a:t>
            </a:r>
            <a:r>
              <a:rPr lang="en-US" altLang="zh-CN" sz="1400">
                <a:solidFill>
                  <a:schemeClr val="bg1"/>
                </a:solidFill>
                <a:ea typeface="微軟正黑體"/>
                <a:sym typeface="Arial" panose="020B0604020202020204" pitchFamily="34" charset="0"/>
              </a:rPr>
              <a:t> HDMI </a:t>
            </a:r>
            <a:r>
              <a:rPr lang="zh-TW" altLang="en-US" sz="1400">
                <a:solidFill>
                  <a:schemeClr val="bg1"/>
                </a:solidFill>
                <a:ea typeface="微軟正黑體"/>
                <a:sym typeface="Arial" panose="020B0604020202020204" pitchFamily="34" charset="0"/>
              </a:rPr>
              <a:t>輸出與 </a:t>
            </a:r>
            <a:r>
              <a:rPr lang="en-US" altLang="zh-CN" sz="1400">
                <a:solidFill>
                  <a:schemeClr val="bg1"/>
                </a:solidFill>
                <a:ea typeface="微軟正黑體"/>
                <a:sym typeface="Arial" panose="020B0604020202020204" pitchFamily="34" charset="0"/>
              </a:rPr>
              <a:t>USB </a:t>
            </a:r>
            <a:r>
              <a:rPr lang="zh-TW" altLang="en-US" sz="1400">
                <a:solidFill>
                  <a:schemeClr val="bg1"/>
                </a:solidFill>
                <a:ea typeface="微軟正黑體"/>
                <a:sym typeface="Arial" panose="020B0604020202020204" pitchFamily="34" charset="0"/>
              </a:rPr>
              <a:t>鍵鼠操控</a:t>
            </a:r>
          </a:p>
        </p:txBody>
      </p:sp>
      <p:sp>
        <p:nvSpPr>
          <p:cNvPr id="3" name="文字方塊 2">
            <a:extLst>
              <a:ext uri="{FF2B5EF4-FFF2-40B4-BE49-F238E27FC236}">
                <a16:creationId xmlns:a16="http://schemas.microsoft.com/office/drawing/2014/main" id="{EC377F18-F2E5-6058-077A-42978D2D37AF}"/>
              </a:ext>
            </a:extLst>
          </p:cNvPr>
          <p:cNvSpPr txBox="1"/>
          <p:nvPr/>
        </p:nvSpPr>
        <p:spPr>
          <a:xfrm>
            <a:off x="3617833" y="512031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2800" b="1">
                <a:solidFill>
                  <a:schemeClr val="bg1"/>
                </a:solidFill>
                <a:ea typeface="微軟正黑體"/>
              </a:rPr>
              <a:t>QVR Elite</a:t>
            </a:r>
            <a:r>
              <a:rPr lang="zh-TW" altLang="en-US" sz="2800" b="1">
                <a:solidFill>
                  <a:schemeClr val="bg1"/>
                </a:solidFill>
                <a:ea typeface="微軟正黑體"/>
              </a:rPr>
              <a:t> </a:t>
            </a:r>
            <a:endParaRPr lang="zh-TW" altLang="en-US" sz="2800">
              <a:solidFill>
                <a:schemeClr val="bg1"/>
              </a:solidFill>
              <a:ea typeface="微軟正黑體"/>
            </a:endParaRPr>
          </a:p>
        </p:txBody>
      </p:sp>
      <p:sp>
        <p:nvSpPr>
          <p:cNvPr id="6" name="文字方塊 5">
            <a:extLst>
              <a:ext uri="{FF2B5EF4-FFF2-40B4-BE49-F238E27FC236}">
                <a16:creationId xmlns:a16="http://schemas.microsoft.com/office/drawing/2014/main" id="{7D1B1E17-61CE-2DE5-025E-DA4BECEB185C}"/>
              </a:ext>
            </a:extLst>
          </p:cNvPr>
          <p:cNvSpPr txBox="1"/>
          <p:nvPr/>
        </p:nvSpPr>
        <p:spPr>
          <a:xfrm>
            <a:off x="3630150" y="5639883"/>
            <a:ext cx="326741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1400">
                <a:solidFill>
                  <a:schemeClr val="bg1"/>
                </a:solidFill>
                <a:latin typeface="Microsoft JhengHei"/>
                <a:ea typeface="微軟正黑體"/>
              </a:rPr>
              <a:t>彈性</a:t>
            </a:r>
            <a:r>
              <a:rPr lang="en-US" altLang="zh-TW" sz="1400" err="1">
                <a:solidFill>
                  <a:schemeClr val="bg1"/>
                </a:solidFill>
                <a:latin typeface="Microsoft JhengHei"/>
                <a:ea typeface="微軟正黑體"/>
              </a:rPr>
              <a:t>訂閱制的</a:t>
            </a:r>
            <a:r>
              <a:rPr lang="en-US" altLang="zh-TW" sz="1400">
                <a:solidFill>
                  <a:schemeClr val="bg1"/>
                </a:solidFill>
                <a:latin typeface="Microsoft JhengHei"/>
                <a:ea typeface="微軟正黑體"/>
              </a:rPr>
              <a:t> QVR Elite </a:t>
            </a:r>
            <a:r>
              <a:rPr lang="en-US" altLang="zh-TW" sz="1400" err="1">
                <a:solidFill>
                  <a:schemeClr val="bg1"/>
                </a:solidFill>
                <a:latin typeface="Microsoft JhengHei"/>
                <a:ea typeface="微軟正黑體"/>
              </a:rPr>
              <a:t>可再加購授權擴充至最大</a:t>
            </a:r>
            <a:r>
              <a:rPr lang="en-US" altLang="zh-TW" sz="1400">
                <a:solidFill>
                  <a:schemeClr val="bg1"/>
                </a:solidFill>
                <a:latin typeface="Microsoft JhengHei"/>
                <a:ea typeface="微軟正黑體"/>
              </a:rPr>
              <a:t> 72 </a:t>
            </a:r>
            <a:r>
              <a:rPr lang="en-US" altLang="zh-TW" sz="1400" err="1">
                <a:solidFill>
                  <a:schemeClr val="bg1"/>
                </a:solidFill>
                <a:latin typeface="Microsoft JhengHei"/>
                <a:ea typeface="微軟正黑體"/>
              </a:rPr>
              <a:t>頻道數</a:t>
            </a:r>
            <a:r>
              <a:rPr lang="en-US" altLang="zh-TW" sz="1400">
                <a:solidFill>
                  <a:schemeClr val="bg1"/>
                </a:solidFill>
                <a:latin typeface="Microsoft JhengHei"/>
                <a:ea typeface="微軟正黑體"/>
              </a:rPr>
              <a:t>*</a:t>
            </a:r>
          </a:p>
        </p:txBody>
      </p:sp>
      <p:sp>
        <p:nvSpPr>
          <p:cNvPr id="7" name="文字方塊 6">
            <a:extLst>
              <a:ext uri="{FF2B5EF4-FFF2-40B4-BE49-F238E27FC236}">
                <a16:creationId xmlns:a16="http://schemas.microsoft.com/office/drawing/2014/main" id="{EF38025B-4E99-BCF3-7B09-E6C0BE127AA7}"/>
              </a:ext>
            </a:extLst>
          </p:cNvPr>
          <p:cNvSpPr txBox="1"/>
          <p:nvPr/>
        </p:nvSpPr>
        <p:spPr>
          <a:xfrm>
            <a:off x="3896214" y="3749373"/>
            <a:ext cx="252217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100">
                <a:solidFill>
                  <a:schemeClr val="bg1"/>
                </a:solidFill>
                <a:ea typeface="微軟正黑體"/>
              </a:rPr>
              <a:t>* TS-855eU </a:t>
            </a:r>
            <a:r>
              <a:rPr lang="en-US" altLang="zh-TW" sz="1100" err="1">
                <a:solidFill>
                  <a:schemeClr val="bg1"/>
                </a:solidFill>
                <a:ea typeface="微軟正黑體"/>
              </a:rPr>
              <a:t>安裝</a:t>
            </a:r>
            <a:r>
              <a:rPr lang="en-US" altLang="zh-TW" sz="1100">
                <a:solidFill>
                  <a:schemeClr val="bg1"/>
                </a:solidFill>
                <a:ea typeface="微軟正黑體"/>
              </a:rPr>
              <a:t> 16GB </a:t>
            </a:r>
            <a:r>
              <a:rPr lang="en-US" altLang="zh-TW" sz="1100" err="1">
                <a:solidFill>
                  <a:schemeClr val="bg1"/>
                </a:solidFill>
                <a:ea typeface="微軟正黑體"/>
              </a:rPr>
              <a:t>記憶體</a:t>
            </a:r>
            <a:endParaRPr lang="en-US" altLang="zh-TW" sz="1100">
              <a:solidFill>
                <a:schemeClr val="bg1"/>
              </a:solidFill>
              <a:ea typeface="微軟正黑體"/>
            </a:endParaRPr>
          </a:p>
        </p:txBody>
      </p:sp>
      <p:pic>
        <p:nvPicPr>
          <p:cNvPr id="8" name="圖片 8">
            <a:extLst>
              <a:ext uri="{FF2B5EF4-FFF2-40B4-BE49-F238E27FC236}">
                <a16:creationId xmlns:a16="http://schemas.microsoft.com/office/drawing/2014/main" id="{91280A9E-C09E-F04F-A319-F08F63D65727}"/>
              </a:ext>
            </a:extLst>
          </p:cNvPr>
          <p:cNvPicPr>
            <a:picLocks noChangeAspect="1"/>
          </p:cNvPicPr>
          <p:nvPr/>
        </p:nvPicPr>
        <p:blipFill>
          <a:blip r:embed="rId8"/>
          <a:srcRect/>
          <a:stretch/>
        </p:blipFill>
        <p:spPr>
          <a:xfrm>
            <a:off x="2513319" y="5083103"/>
            <a:ext cx="1080000" cy="1080000"/>
          </a:xfrm>
          <a:prstGeom prst="rect">
            <a:avLst/>
          </a:prstGeom>
        </p:spPr>
      </p:pic>
      <p:pic>
        <p:nvPicPr>
          <p:cNvPr id="9" name="圖片 8">
            <a:extLst>
              <a:ext uri="{FF2B5EF4-FFF2-40B4-BE49-F238E27FC236}">
                <a16:creationId xmlns:a16="http://schemas.microsoft.com/office/drawing/2014/main" id="{2068CC42-00BB-F6E6-8497-1816448C83D1}"/>
              </a:ext>
            </a:extLst>
          </p:cNvPr>
          <p:cNvPicPr>
            <a:picLocks noChangeAspect="1"/>
          </p:cNvPicPr>
          <p:nvPr/>
        </p:nvPicPr>
        <p:blipFill>
          <a:blip r:embed="rId9"/>
          <a:srcRect/>
          <a:stretch/>
        </p:blipFill>
        <p:spPr>
          <a:xfrm>
            <a:off x="2513319" y="1803839"/>
            <a:ext cx="1080000" cy="1080000"/>
          </a:xfrm>
          <a:prstGeom prst="rect">
            <a:avLst/>
          </a:prstGeom>
        </p:spPr>
      </p:pic>
      <p:pic>
        <p:nvPicPr>
          <p:cNvPr id="10" name="圖片 9">
            <a:extLst>
              <a:ext uri="{FF2B5EF4-FFF2-40B4-BE49-F238E27FC236}">
                <a16:creationId xmlns:a16="http://schemas.microsoft.com/office/drawing/2014/main" id="{81046552-8DA5-CA78-D503-86BB2F505ABB}"/>
              </a:ext>
            </a:extLst>
          </p:cNvPr>
          <p:cNvPicPr>
            <a:picLocks noChangeAspect="1"/>
          </p:cNvPicPr>
          <p:nvPr/>
        </p:nvPicPr>
        <p:blipFill>
          <a:blip r:embed="rId10"/>
          <a:srcRect/>
          <a:stretch/>
        </p:blipFill>
        <p:spPr>
          <a:xfrm>
            <a:off x="6642122" y="1683081"/>
            <a:ext cx="1116000" cy="1116000"/>
          </a:xfrm>
          <a:prstGeom prst="rect">
            <a:avLst/>
          </a:prstGeom>
        </p:spPr>
      </p:pic>
      <p:sp>
        <p:nvSpPr>
          <p:cNvPr id="11" name="文字方塊 10">
            <a:extLst>
              <a:ext uri="{FF2B5EF4-FFF2-40B4-BE49-F238E27FC236}">
                <a16:creationId xmlns:a16="http://schemas.microsoft.com/office/drawing/2014/main" id="{822C6D8E-D6BF-BD80-D458-BFC19D5DF67A}"/>
              </a:ext>
            </a:extLst>
          </p:cNvPr>
          <p:cNvSpPr txBox="1"/>
          <p:nvPr/>
        </p:nvSpPr>
        <p:spPr>
          <a:xfrm>
            <a:off x="306859" y="6392562"/>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sz="1100">
                <a:solidFill>
                  <a:schemeClr val="bg1"/>
                </a:solidFill>
                <a:ea typeface="微軟正黑體"/>
              </a:rPr>
              <a:t>* TS-855eU </a:t>
            </a:r>
            <a:r>
              <a:rPr lang="en-US" altLang="zh-TW" sz="1100" err="1">
                <a:solidFill>
                  <a:schemeClr val="bg1"/>
                </a:solidFill>
                <a:ea typeface="微軟正黑體"/>
              </a:rPr>
              <a:t>安裝</a:t>
            </a:r>
            <a:r>
              <a:rPr lang="en-US" altLang="zh-TW" sz="1100">
                <a:solidFill>
                  <a:schemeClr val="bg1"/>
                </a:solidFill>
                <a:ea typeface="微軟正黑體"/>
              </a:rPr>
              <a:t> 16 GB 記憶體</a:t>
            </a:r>
          </a:p>
        </p:txBody>
      </p:sp>
    </p:spTree>
    <p:extLst>
      <p:ext uri="{BB962C8B-B14F-4D97-AF65-F5344CB8AC3E}">
        <p14:creationId xmlns:p14="http://schemas.microsoft.com/office/powerpoint/2010/main" val="708584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5EA0ECE-F15D-46AF-8880-1B43D029202F}"/>
              </a:ext>
            </a:extLst>
          </p:cNvPr>
          <p:cNvSpPr>
            <a:spLocks noGrp="1"/>
          </p:cNvSpPr>
          <p:nvPr>
            <p:ph type="title"/>
          </p:nvPr>
        </p:nvSpPr>
        <p:spPr/>
        <p:txBody>
          <a:bodyPr/>
          <a:lstStyle/>
          <a:p>
            <a:r>
              <a:rPr lang="zh-TW" altLang="en-US">
                <a:sym typeface="Arial" panose="020B0604020202020204" pitchFamily="34" charset="0"/>
              </a:rPr>
              <a:t>統合式介面同時監看與回放</a:t>
            </a:r>
            <a:endParaRPr lang="zh-TW" altLang="en-US"/>
          </a:p>
        </p:txBody>
      </p:sp>
      <p:pic>
        <p:nvPicPr>
          <p:cNvPr id="3" name="Google Shape;303;p33">
            <a:extLst>
              <a:ext uri="{FF2B5EF4-FFF2-40B4-BE49-F238E27FC236}">
                <a16:creationId xmlns:a16="http://schemas.microsoft.com/office/drawing/2014/main" id="{C1DCF97E-F741-4B5A-B2E5-716C22D507EB}"/>
              </a:ext>
            </a:extLst>
          </p:cNvPr>
          <p:cNvPicPr preferRelativeResize="0"/>
          <p:nvPr/>
        </p:nvPicPr>
        <p:blipFill>
          <a:blip r:embed="rId3" cstate="print">
            <a:alphaModFix/>
            <a:extLst>
              <a:ext uri="{28A0092B-C50C-407E-A947-70E740481C1C}">
                <a14:useLocalDpi xmlns:a14="http://schemas.microsoft.com/office/drawing/2010/main"/>
              </a:ext>
            </a:extLst>
          </a:blip>
          <a:stretch>
            <a:fillRect/>
          </a:stretch>
        </p:blipFill>
        <p:spPr>
          <a:xfrm>
            <a:off x="1102695" y="2224788"/>
            <a:ext cx="6125376" cy="3118323"/>
          </a:xfrm>
          <a:prstGeom prst="rect">
            <a:avLst/>
          </a:prstGeom>
          <a:noFill/>
          <a:ln>
            <a:noFill/>
          </a:ln>
        </p:spPr>
      </p:pic>
      <p:sp>
        <p:nvSpPr>
          <p:cNvPr id="4" name="Google Shape;304;p33">
            <a:extLst>
              <a:ext uri="{FF2B5EF4-FFF2-40B4-BE49-F238E27FC236}">
                <a16:creationId xmlns:a16="http://schemas.microsoft.com/office/drawing/2014/main" id="{35D09121-751C-4A07-B201-E5106E3338AF}"/>
              </a:ext>
            </a:extLst>
          </p:cNvPr>
          <p:cNvSpPr txBox="1"/>
          <p:nvPr/>
        </p:nvSpPr>
        <p:spPr>
          <a:xfrm>
            <a:off x="916467" y="1401492"/>
            <a:ext cx="10359067" cy="615513"/>
          </a:xfrm>
          <a:prstGeom prst="rect">
            <a:avLst/>
          </a:prstGeom>
          <a:noFill/>
          <a:ln>
            <a:noFill/>
          </a:ln>
        </p:spPr>
        <p:txBody>
          <a:bodyPr spcFirstLastPara="1" wrap="square" lIns="121900" tIns="121900" rIns="121900" bIns="121900"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CN" altLang="en" sz="2400">
                <a:solidFill>
                  <a:schemeClr val="bg1"/>
                </a:solidFill>
                <a:ea typeface="微軟正黑體"/>
                <a:cs typeface="Open Sans"/>
                <a:sym typeface="Arial" panose="020B0604020202020204" pitchFamily="34" charset="0"/>
              </a:rPr>
              <a:t>在一個螢幕的單一使用者介面中，就可以同時觀看即時影像與操控回放</a:t>
            </a:r>
            <a:r>
              <a:rPr lang="en" sz="2400">
                <a:solidFill>
                  <a:schemeClr val="bg1"/>
                </a:solidFill>
                <a:ea typeface="微軟正黑體"/>
                <a:cs typeface="Open Sans"/>
                <a:sym typeface="Arial" panose="020B0604020202020204" pitchFamily="34" charset="0"/>
              </a:rPr>
              <a:t> </a:t>
            </a:r>
            <a:endParaRPr lang="en" altLang="zh-TW" sz="2400">
              <a:solidFill>
                <a:schemeClr val="bg1"/>
              </a:solidFill>
              <a:ea typeface="微軟正黑體"/>
              <a:cs typeface="Open Sans"/>
            </a:endParaRPr>
          </a:p>
        </p:txBody>
      </p:sp>
      <p:sp>
        <p:nvSpPr>
          <p:cNvPr id="6" name="Google Shape;316;p33">
            <a:extLst>
              <a:ext uri="{FF2B5EF4-FFF2-40B4-BE49-F238E27FC236}">
                <a16:creationId xmlns:a16="http://schemas.microsoft.com/office/drawing/2014/main" id="{0D882A50-6E4E-4C79-8ED9-161A4F2FD018}"/>
              </a:ext>
            </a:extLst>
          </p:cNvPr>
          <p:cNvSpPr txBox="1"/>
          <p:nvPr/>
        </p:nvSpPr>
        <p:spPr>
          <a:xfrm>
            <a:off x="7305316" y="5295718"/>
            <a:ext cx="3787449" cy="492402"/>
          </a:xfrm>
          <a:prstGeom prst="rect">
            <a:avLst/>
          </a:prstGeom>
          <a:solidFill>
            <a:srgbClr val="E9C27B">
              <a:alpha val="9000"/>
            </a:srgbClr>
          </a:solidFill>
          <a:ln>
            <a:solidFill>
              <a:schemeClr val="tx1"/>
            </a:solidFill>
          </a:ln>
        </p:spPr>
        <p:txBody>
          <a:bodyPr spcFirstLastPara="1" wrap="square" lIns="121900" tIns="121900" rIns="121900" bIns="121900"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TW" altLang="en" sz="1600">
                <a:solidFill>
                  <a:schemeClr val="bg1"/>
                </a:solidFill>
                <a:ea typeface="微軟正黑體"/>
                <a:sym typeface="Arial" panose="020B0604020202020204" pitchFamily="34" charset="0"/>
              </a:rPr>
              <a:t>一鍵即可在時間軸上切換到過往影像</a:t>
            </a:r>
            <a:endParaRPr lang="en" sz="1600">
              <a:solidFill>
                <a:schemeClr val="bg1"/>
              </a:solidFill>
              <a:ea typeface="微軟正黑體"/>
            </a:endParaRPr>
          </a:p>
        </p:txBody>
      </p:sp>
      <p:pic>
        <p:nvPicPr>
          <p:cNvPr id="8" name="Google Shape;318;p33">
            <a:extLst>
              <a:ext uri="{FF2B5EF4-FFF2-40B4-BE49-F238E27FC236}">
                <a16:creationId xmlns:a16="http://schemas.microsoft.com/office/drawing/2014/main" id="{15C787E8-644B-46CE-9AC5-F0BF602423F3}"/>
              </a:ext>
            </a:extLst>
          </p:cNvPr>
          <p:cNvPicPr preferRelativeResize="0"/>
          <p:nvPr/>
        </p:nvPicPr>
        <p:blipFill>
          <a:blip r:embed="rId4">
            <a:alphaModFix/>
          </a:blip>
          <a:stretch>
            <a:fillRect/>
          </a:stretch>
        </p:blipFill>
        <p:spPr>
          <a:xfrm>
            <a:off x="1975128" y="4867426"/>
            <a:ext cx="4505881" cy="866800"/>
          </a:xfrm>
          <a:prstGeom prst="rect">
            <a:avLst/>
          </a:prstGeom>
          <a:noFill/>
          <a:ln>
            <a:noFill/>
          </a:ln>
          <a:effectLst>
            <a:outerShdw blurRad="57150" dist="19050" dir="5400000" algn="bl" rotWithShape="0">
              <a:srgbClr val="000000">
                <a:alpha val="50000"/>
              </a:srgbClr>
            </a:outerShdw>
          </a:effectLst>
        </p:spPr>
      </p:pic>
      <p:sp>
        <p:nvSpPr>
          <p:cNvPr id="10" name="Google Shape;320;p33">
            <a:extLst>
              <a:ext uri="{FF2B5EF4-FFF2-40B4-BE49-F238E27FC236}">
                <a16:creationId xmlns:a16="http://schemas.microsoft.com/office/drawing/2014/main" id="{F433C5D2-9A6D-442B-B418-E51B8CAFC2BA}"/>
              </a:ext>
            </a:extLst>
          </p:cNvPr>
          <p:cNvSpPr/>
          <p:nvPr/>
        </p:nvSpPr>
        <p:spPr>
          <a:xfrm>
            <a:off x="1895565" y="4820094"/>
            <a:ext cx="1452625" cy="330999"/>
          </a:xfrm>
          <a:prstGeom prst="rect">
            <a:avLst/>
          </a:prstGeom>
          <a:noFill/>
          <a:ln w="28575" cap="flat" cmpd="sng">
            <a:solidFill>
              <a:srgbClr val="92D050"/>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Arial" panose="020B0604020202020204" pitchFamily="34" charset="0"/>
              <a:ea typeface="微軟正黑體" panose="020B0604030504040204" pitchFamily="34" charset="-120"/>
              <a:sym typeface="Arial" panose="020B0604020202020204" pitchFamily="34" charset="0"/>
            </a:endParaRPr>
          </a:p>
        </p:txBody>
      </p:sp>
      <p:sp>
        <p:nvSpPr>
          <p:cNvPr id="11" name="Google Shape;321;p33">
            <a:extLst>
              <a:ext uri="{FF2B5EF4-FFF2-40B4-BE49-F238E27FC236}">
                <a16:creationId xmlns:a16="http://schemas.microsoft.com/office/drawing/2014/main" id="{A1CEF076-ECF1-4964-A670-DE3DB0F5C9D8}"/>
              </a:ext>
            </a:extLst>
          </p:cNvPr>
          <p:cNvSpPr/>
          <p:nvPr/>
        </p:nvSpPr>
        <p:spPr>
          <a:xfrm>
            <a:off x="3457101" y="5282172"/>
            <a:ext cx="2722756" cy="513921"/>
          </a:xfrm>
          <a:prstGeom prst="rect">
            <a:avLst/>
          </a:prstGeom>
          <a:noFill/>
          <a:ln w="28575" cap="flat" cmpd="sng">
            <a:solidFill>
              <a:srgbClr val="80FC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Arial" panose="020B0604020202020204" pitchFamily="34" charset="0"/>
              <a:ea typeface="微軟正黑體" panose="020B0604030504040204" pitchFamily="34" charset="-120"/>
              <a:sym typeface="Arial" panose="020B0604020202020204" pitchFamily="34" charset="0"/>
            </a:endParaRPr>
          </a:p>
        </p:txBody>
      </p:sp>
      <p:cxnSp>
        <p:nvCxnSpPr>
          <p:cNvPr id="12" name="Google Shape;322;p33">
            <a:extLst>
              <a:ext uri="{FF2B5EF4-FFF2-40B4-BE49-F238E27FC236}">
                <a16:creationId xmlns:a16="http://schemas.microsoft.com/office/drawing/2014/main" id="{3B0820C1-EAEF-4A03-A850-0E751AE98680}"/>
              </a:ext>
            </a:extLst>
          </p:cNvPr>
          <p:cNvCxnSpPr>
            <a:cxnSpLocks/>
            <a:stCxn id="16" idx="3"/>
            <a:endCxn id="20" idx="1"/>
          </p:cNvCxnSpPr>
          <p:nvPr/>
        </p:nvCxnSpPr>
        <p:spPr>
          <a:xfrm flipV="1">
            <a:off x="3852808" y="3040398"/>
            <a:ext cx="3500633" cy="1945195"/>
          </a:xfrm>
          <a:prstGeom prst="bentConnector3">
            <a:avLst>
              <a:gd name="adj1" fmla="val 50000"/>
            </a:avLst>
          </a:prstGeom>
          <a:noFill/>
          <a:ln w="19050" cap="flat" cmpd="sng">
            <a:solidFill>
              <a:srgbClr val="FF00FF"/>
            </a:solidFill>
            <a:prstDash val="solid"/>
            <a:round/>
            <a:headEnd type="none" w="med" len="med"/>
            <a:tailEnd type="oval" w="med" len="med"/>
          </a:ln>
        </p:spPr>
      </p:cxnSp>
      <p:sp>
        <p:nvSpPr>
          <p:cNvPr id="16" name="Google Shape;323;p33">
            <a:extLst>
              <a:ext uri="{FF2B5EF4-FFF2-40B4-BE49-F238E27FC236}">
                <a16:creationId xmlns:a16="http://schemas.microsoft.com/office/drawing/2014/main" id="{B4945CD7-B560-4BDE-8FB1-1B527A4FE982}"/>
              </a:ext>
            </a:extLst>
          </p:cNvPr>
          <p:cNvSpPr/>
          <p:nvPr/>
        </p:nvSpPr>
        <p:spPr>
          <a:xfrm>
            <a:off x="3419306" y="4820093"/>
            <a:ext cx="433501" cy="330999"/>
          </a:xfrm>
          <a:prstGeom prst="rect">
            <a:avLst/>
          </a:prstGeom>
          <a:noFill/>
          <a:ln w="28575" cap="flat" cmpd="sng">
            <a:solidFill>
              <a:srgbClr val="FF00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Arial" panose="020B0604020202020204" pitchFamily="34" charset="0"/>
              <a:ea typeface="微軟正黑體" panose="020B0604030504040204" pitchFamily="34" charset="-120"/>
              <a:sym typeface="Arial" panose="020B0604020202020204" pitchFamily="34" charset="0"/>
            </a:endParaRPr>
          </a:p>
        </p:txBody>
      </p:sp>
      <p:sp>
        <p:nvSpPr>
          <p:cNvPr id="17" name="Google Shape;327;p33">
            <a:extLst>
              <a:ext uri="{FF2B5EF4-FFF2-40B4-BE49-F238E27FC236}">
                <a16:creationId xmlns:a16="http://schemas.microsoft.com/office/drawing/2014/main" id="{A030602A-8221-4BB9-9D57-1089367733B9}"/>
              </a:ext>
            </a:extLst>
          </p:cNvPr>
          <p:cNvSpPr txBox="1"/>
          <p:nvPr/>
        </p:nvSpPr>
        <p:spPr>
          <a:xfrm>
            <a:off x="7291206" y="4126267"/>
            <a:ext cx="3815671" cy="492402"/>
          </a:xfrm>
          <a:prstGeom prst="rect">
            <a:avLst/>
          </a:prstGeom>
          <a:solidFill>
            <a:srgbClr val="E9C27B">
              <a:alpha val="9000"/>
            </a:srgbClr>
          </a:solidFill>
          <a:ln>
            <a:solidFill>
              <a:schemeClr val="tx1"/>
            </a:solidFill>
          </a:ln>
        </p:spPr>
        <p:txBody>
          <a:bodyPr spcFirstLastPara="1" wrap="square" lIns="121900" tIns="121900" rIns="121900" bIns="121900"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CN" altLang="en" sz="1600" b="0">
                <a:solidFill>
                  <a:schemeClr val="bg1"/>
                </a:solidFill>
                <a:ea typeface="微軟正黑體"/>
                <a:sym typeface="Arial" panose="020B0604020202020204" pitchFamily="34" charset="0"/>
              </a:rPr>
              <a:t>一鍵即可讓畫面中全部攝影機同步播放</a:t>
            </a:r>
            <a:endParaRPr lang="en" sz="1600" b="0">
              <a:solidFill>
                <a:schemeClr val="bg1"/>
              </a:solidFill>
              <a:ea typeface="微軟正黑體"/>
            </a:endParaRPr>
          </a:p>
        </p:txBody>
      </p:sp>
      <p:sp>
        <p:nvSpPr>
          <p:cNvPr id="19" name="Google Shape;329;p33">
            <a:extLst>
              <a:ext uri="{FF2B5EF4-FFF2-40B4-BE49-F238E27FC236}">
                <a16:creationId xmlns:a16="http://schemas.microsoft.com/office/drawing/2014/main" id="{576B568F-6C17-4EBE-9397-56149D758052}"/>
              </a:ext>
            </a:extLst>
          </p:cNvPr>
          <p:cNvSpPr/>
          <p:nvPr/>
        </p:nvSpPr>
        <p:spPr>
          <a:xfrm>
            <a:off x="1975128" y="3165043"/>
            <a:ext cx="1864523" cy="972400"/>
          </a:xfrm>
          <a:prstGeom prst="rect">
            <a:avLst/>
          </a:prstGeom>
          <a:noFill/>
          <a:ln w="28575" cap="flat" cmpd="sng">
            <a:solidFill>
              <a:srgbClr val="80FCFF"/>
            </a:solidFill>
            <a:prstDash val="solid"/>
            <a:round/>
            <a:headEnd type="none" w="sm" len="sm"/>
            <a:tailEnd type="none" w="sm" len="sm"/>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sz="1867">
              <a:latin typeface="Arial" panose="020B0604020202020204" pitchFamily="34" charset="0"/>
              <a:ea typeface="微軟正黑體" panose="020B0604030504040204" pitchFamily="34" charset="-120"/>
              <a:sym typeface="Arial" panose="020B0604020202020204" pitchFamily="34" charset="0"/>
            </a:endParaRPr>
          </a:p>
        </p:txBody>
      </p:sp>
      <p:pic>
        <p:nvPicPr>
          <p:cNvPr id="20" name="Google Shape;330;p33">
            <a:extLst>
              <a:ext uri="{FF2B5EF4-FFF2-40B4-BE49-F238E27FC236}">
                <a16:creationId xmlns:a16="http://schemas.microsoft.com/office/drawing/2014/main" id="{09E11167-4730-447D-B910-4BF94708EBA7}"/>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7353440" y="2236733"/>
            <a:ext cx="2890803" cy="1607329"/>
          </a:xfrm>
          <a:prstGeom prst="rect">
            <a:avLst/>
          </a:prstGeom>
          <a:noFill/>
          <a:ln w="28575" cap="flat" cmpd="sng">
            <a:solidFill>
              <a:srgbClr val="FF00FF"/>
            </a:solidFill>
            <a:prstDash val="solid"/>
            <a:round/>
            <a:headEnd type="none" w="sm" len="sm"/>
            <a:tailEnd type="none" w="sm" len="sm"/>
          </a:ln>
        </p:spPr>
      </p:pic>
      <p:pic>
        <p:nvPicPr>
          <p:cNvPr id="21" name="Google Shape;331;p33">
            <a:extLst>
              <a:ext uri="{FF2B5EF4-FFF2-40B4-BE49-F238E27FC236}">
                <a16:creationId xmlns:a16="http://schemas.microsoft.com/office/drawing/2014/main" id="{40578CA0-09A7-455E-A2D2-3F4DF1B4D444}"/>
              </a:ext>
            </a:extLst>
          </p:cNvPr>
          <p:cNvPicPr preferRelativeResize="0"/>
          <p:nvPr/>
        </p:nvPicPr>
        <p:blipFill>
          <a:blip r:embed="rId6">
            <a:alphaModFix/>
          </a:blip>
          <a:stretch>
            <a:fillRect/>
          </a:stretch>
        </p:blipFill>
        <p:spPr>
          <a:xfrm>
            <a:off x="8398642" y="2640203"/>
            <a:ext cx="800400" cy="800400"/>
          </a:xfrm>
          <a:prstGeom prst="rect">
            <a:avLst/>
          </a:prstGeom>
          <a:noFill/>
          <a:ln>
            <a:noFill/>
          </a:ln>
        </p:spPr>
      </p:pic>
      <p:cxnSp>
        <p:nvCxnSpPr>
          <p:cNvPr id="22" name="接點: 肘形 21">
            <a:extLst>
              <a:ext uri="{FF2B5EF4-FFF2-40B4-BE49-F238E27FC236}">
                <a16:creationId xmlns:a16="http://schemas.microsoft.com/office/drawing/2014/main" id="{DD8626C0-AABE-4556-8840-36788F7B21F0}"/>
              </a:ext>
            </a:extLst>
          </p:cNvPr>
          <p:cNvCxnSpPr>
            <a:cxnSpLocks/>
            <a:stCxn id="19" idx="3"/>
            <a:endCxn id="11" idx="0"/>
          </p:cNvCxnSpPr>
          <p:nvPr/>
        </p:nvCxnSpPr>
        <p:spPr>
          <a:xfrm>
            <a:off x="3839652" y="3651243"/>
            <a:ext cx="978828" cy="1630928"/>
          </a:xfrm>
          <a:prstGeom prst="bentConnector2">
            <a:avLst/>
          </a:prstGeom>
          <a:noFill/>
          <a:ln w="19050" cap="flat" cmpd="sng">
            <a:solidFill>
              <a:srgbClr val="80FCFF"/>
            </a:solidFill>
            <a:prstDash val="solid"/>
            <a:round/>
            <a:headEnd type="none" w="sm" len="sm"/>
            <a:tailEnd type="oval" w="sm" len="sm"/>
          </a:ln>
        </p:spPr>
      </p:cxnSp>
      <p:cxnSp>
        <p:nvCxnSpPr>
          <p:cNvPr id="23" name="接點: 肘形 21">
            <a:extLst>
              <a:ext uri="{FF2B5EF4-FFF2-40B4-BE49-F238E27FC236}">
                <a16:creationId xmlns:a16="http://schemas.microsoft.com/office/drawing/2014/main" id="{A74DC33B-DEAE-D64F-BFF7-340A316BB9D3}"/>
              </a:ext>
            </a:extLst>
          </p:cNvPr>
          <p:cNvCxnSpPr>
            <a:cxnSpLocks/>
            <a:stCxn id="11" idx="3"/>
            <a:endCxn id="6" idx="1"/>
          </p:cNvCxnSpPr>
          <p:nvPr/>
        </p:nvCxnSpPr>
        <p:spPr>
          <a:xfrm>
            <a:off x="6179857" y="5539133"/>
            <a:ext cx="1125459" cy="2786"/>
          </a:xfrm>
          <a:prstGeom prst="bentConnector3">
            <a:avLst>
              <a:gd name="adj1" fmla="val 50000"/>
            </a:avLst>
          </a:prstGeom>
          <a:noFill/>
          <a:ln w="19050" cap="flat" cmpd="sng">
            <a:solidFill>
              <a:srgbClr val="80FCFF"/>
            </a:solidFill>
            <a:prstDash val="solid"/>
            <a:round/>
            <a:headEnd type="none" w="sm" len="sm"/>
            <a:tailEnd type="oval" w="sm" len="sm"/>
          </a:ln>
        </p:spPr>
      </p:cxnSp>
      <p:sp>
        <p:nvSpPr>
          <p:cNvPr id="24" name="Google Shape;316;p33">
            <a:extLst>
              <a:ext uri="{FF2B5EF4-FFF2-40B4-BE49-F238E27FC236}">
                <a16:creationId xmlns:a16="http://schemas.microsoft.com/office/drawing/2014/main" id="{1CA48213-66B2-3447-BED9-BC73DAAF4874}"/>
              </a:ext>
            </a:extLst>
          </p:cNvPr>
          <p:cNvSpPr txBox="1"/>
          <p:nvPr/>
        </p:nvSpPr>
        <p:spPr>
          <a:xfrm>
            <a:off x="1576433" y="5912519"/>
            <a:ext cx="4268095" cy="492402"/>
          </a:xfrm>
          <a:prstGeom prst="rect">
            <a:avLst/>
          </a:prstGeom>
          <a:solidFill>
            <a:srgbClr val="E9C27B">
              <a:alpha val="9000"/>
            </a:srgbClr>
          </a:solidFill>
          <a:ln>
            <a:solidFill>
              <a:schemeClr val="tx1"/>
            </a:solidFill>
          </a:ln>
        </p:spPr>
        <p:txBody>
          <a:bodyPr spcFirstLastPara="1" wrap="square" lIns="121900" tIns="121900" rIns="121900" bIns="121900"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TW" altLang="en" sz="1600" b="0">
                <a:solidFill>
                  <a:schemeClr val="bg1"/>
                </a:solidFill>
                <a:ea typeface="微軟正黑體"/>
                <a:sym typeface="Arial" panose="020B0604020202020204" pitchFamily="34" charset="0"/>
              </a:rPr>
              <a:t>一鍵即可在即時跟回放之間切</a:t>
            </a:r>
            <a:endParaRPr lang="en" altLang="zh-TW" sz="1600" b="0">
              <a:solidFill>
                <a:schemeClr val="bg1"/>
              </a:solidFill>
              <a:ea typeface="微軟正黑體"/>
            </a:endParaRPr>
          </a:p>
        </p:txBody>
      </p:sp>
      <p:cxnSp>
        <p:nvCxnSpPr>
          <p:cNvPr id="39" name="接點: 肘形 21">
            <a:extLst>
              <a:ext uri="{FF2B5EF4-FFF2-40B4-BE49-F238E27FC236}">
                <a16:creationId xmlns:a16="http://schemas.microsoft.com/office/drawing/2014/main" id="{05F62A5E-0CDC-164C-AAF8-F47F7905B82D}"/>
              </a:ext>
            </a:extLst>
          </p:cNvPr>
          <p:cNvCxnSpPr>
            <a:cxnSpLocks/>
            <a:stCxn id="10" idx="2"/>
          </p:cNvCxnSpPr>
          <p:nvPr/>
        </p:nvCxnSpPr>
        <p:spPr>
          <a:xfrm>
            <a:off x="2621878" y="5151092"/>
            <a:ext cx="0" cy="761427"/>
          </a:xfrm>
          <a:prstGeom prst="straightConnector1">
            <a:avLst/>
          </a:prstGeom>
          <a:noFill/>
          <a:ln w="19050" cap="flat" cmpd="sng">
            <a:solidFill>
              <a:srgbClr val="92D050"/>
            </a:solidFill>
            <a:prstDash val="solid"/>
            <a:round/>
            <a:headEnd type="none" w="sm" len="sm"/>
            <a:tailEnd type="oval" w="sm" len="sm"/>
          </a:ln>
        </p:spPr>
      </p:cxnSp>
      <p:cxnSp>
        <p:nvCxnSpPr>
          <p:cNvPr id="42" name="接點: 肘形 21">
            <a:extLst>
              <a:ext uri="{FF2B5EF4-FFF2-40B4-BE49-F238E27FC236}">
                <a16:creationId xmlns:a16="http://schemas.microsoft.com/office/drawing/2014/main" id="{1244C8F2-81CD-344F-A058-4532257BB3A3}"/>
              </a:ext>
            </a:extLst>
          </p:cNvPr>
          <p:cNvCxnSpPr>
            <a:cxnSpLocks/>
            <a:stCxn id="20" idx="2"/>
          </p:cNvCxnSpPr>
          <p:nvPr/>
        </p:nvCxnSpPr>
        <p:spPr>
          <a:xfrm>
            <a:off x="8798842" y="3844062"/>
            <a:ext cx="0" cy="282205"/>
          </a:xfrm>
          <a:prstGeom prst="straightConnector1">
            <a:avLst/>
          </a:prstGeom>
          <a:noFill/>
          <a:ln w="19050" cap="flat" cmpd="sng">
            <a:solidFill>
              <a:srgbClr val="FF00FF"/>
            </a:solidFill>
            <a:prstDash val="solid"/>
            <a:round/>
            <a:headEnd type="none" w="med" len="med"/>
            <a:tailEnd type="oval" w="med" len="med"/>
          </a:ln>
        </p:spPr>
      </p:cxnSp>
    </p:spTree>
    <p:extLst>
      <p:ext uri="{BB962C8B-B14F-4D97-AF65-F5344CB8AC3E}">
        <p14:creationId xmlns:p14="http://schemas.microsoft.com/office/powerpoint/2010/main" val="2717537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BD361D-2A5B-4C83-9A84-9A3820B86020}"/>
              </a:ext>
            </a:extLst>
          </p:cNvPr>
          <p:cNvSpPr>
            <a:spLocks noGrp="1"/>
          </p:cNvSpPr>
          <p:nvPr>
            <p:ph type="title"/>
          </p:nvPr>
        </p:nvSpPr>
        <p:spPr/>
        <p:txBody>
          <a:bodyPr/>
          <a:lstStyle/>
          <a:p>
            <a:r>
              <a:rPr lang="zh-TW" altLang="en-US">
                <a:sym typeface="Arial" panose="020B0604020202020204" pitchFamily="34" charset="0"/>
              </a:rPr>
              <a:t>相容於為數龐大的攝影機型號</a:t>
            </a:r>
            <a:endParaRPr lang="zh-TW" altLang="en-US"/>
          </a:p>
        </p:txBody>
      </p:sp>
      <p:sp>
        <p:nvSpPr>
          <p:cNvPr id="4" name="Google Shape;253;p31">
            <a:extLst>
              <a:ext uri="{FF2B5EF4-FFF2-40B4-BE49-F238E27FC236}">
                <a16:creationId xmlns:a16="http://schemas.microsoft.com/office/drawing/2014/main" id="{1942EC2C-C847-D7ED-4AF9-459EA82F2725}"/>
              </a:ext>
            </a:extLst>
          </p:cNvPr>
          <p:cNvSpPr/>
          <p:nvPr/>
        </p:nvSpPr>
        <p:spPr>
          <a:xfrm>
            <a:off x="4108257" y="2308166"/>
            <a:ext cx="3580552" cy="3718542"/>
          </a:xfrm>
          <a:prstGeom prst="rect">
            <a:avLst/>
          </a:prstGeom>
          <a:solidFill>
            <a:schemeClr val="bg1"/>
          </a:solidFill>
          <a:ln w="28575"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3" name="Google Shape;256;p31" descr="PLC Based Industrial Automation in Bangladesh - PLC Bangladesh">
            <a:extLst>
              <a:ext uri="{FF2B5EF4-FFF2-40B4-BE49-F238E27FC236}">
                <a16:creationId xmlns:a16="http://schemas.microsoft.com/office/drawing/2014/main" id="{284CD8BA-241D-60EB-BFB8-6513F68524A5}"/>
              </a:ext>
            </a:extLst>
          </p:cNvPr>
          <p:cNvPicPr preferRelativeResize="0"/>
          <p:nvPr/>
        </p:nvPicPr>
        <p:blipFill rotWithShape="1">
          <a:blip r:embed="rId3">
            <a:alphaModFix/>
          </a:blip>
          <a:srcRect l="24646" r="16935" b="32791"/>
          <a:stretch/>
        </p:blipFill>
        <p:spPr>
          <a:xfrm>
            <a:off x="4147561" y="3478812"/>
            <a:ext cx="3503118" cy="2457637"/>
          </a:xfrm>
          <a:prstGeom prst="rect">
            <a:avLst/>
          </a:prstGeom>
          <a:noFill/>
          <a:ln>
            <a:noFill/>
          </a:ln>
        </p:spPr>
      </p:pic>
      <p:sp>
        <p:nvSpPr>
          <p:cNvPr id="24" name="Google Shape;257;p31">
            <a:extLst>
              <a:ext uri="{FF2B5EF4-FFF2-40B4-BE49-F238E27FC236}">
                <a16:creationId xmlns:a16="http://schemas.microsoft.com/office/drawing/2014/main" id="{671D856C-23B5-A099-838F-A5F286A62CC3}"/>
              </a:ext>
            </a:extLst>
          </p:cNvPr>
          <p:cNvSpPr/>
          <p:nvPr/>
        </p:nvSpPr>
        <p:spPr>
          <a:xfrm>
            <a:off x="210905" y="2308166"/>
            <a:ext cx="3666056" cy="3718542"/>
          </a:xfrm>
          <a:prstGeom prst="rect">
            <a:avLst/>
          </a:prstGeom>
          <a:solidFill>
            <a:schemeClr val="bg1"/>
          </a:solidFill>
          <a:ln w="28575"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8" name="Google Shape;258;p31">
            <a:extLst>
              <a:ext uri="{FF2B5EF4-FFF2-40B4-BE49-F238E27FC236}">
                <a16:creationId xmlns:a16="http://schemas.microsoft.com/office/drawing/2014/main" id="{859F1AE7-36AE-0CBF-7587-5CD754C0E2CC}"/>
              </a:ext>
            </a:extLst>
          </p:cNvPr>
          <p:cNvSpPr/>
          <p:nvPr/>
        </p:nvSpPr>
        <p:spPr>
          <a:xfrm>
            <a:off x="210873" y="1795006"/>
            <a:ext cx="3666056" cy="529232"/>
          </a:xfrm>
          <a:prstGeom prst="rect">
            <a:avLst/>
          </a:prstGeom>
          <a:solidFill>
            <a:srgbClr val="FFC000"/>
          </a:solidFill>
          <a:ln w="38100"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SzPts val="1300"/>
            </a:pPr>
            <a:r>
              <a:rPr lang="zh-TW" altLang="en" b="1">
                <a:solidFill>
                  <a:schemeClr val="tx1"/>
                </a:solidFill>
                <a:ea typeface="微軟正黑體"/>
                <a:cs typeface="Calibri"/>
                <a:sym typeface="Arial" panose="020B0604020202020204" pitchFamily="34" charset="0"/>
              </a:rPr>
              <a:t>超過</a:t>
            </a:r>
            <a:r>
              <a:rPr lang="en" sz="2800" b="1">
                <a:solidFill>
                  <a:schemeClr val="tx1"/>
                </a:solidFill>
                <a:ea typeface="微軟正黑體"/>
                <a:cs typeface="Calibri"/>
                <a:sym typeface="Arial" panose="020B0604020202020204" pitchFamily="34" charset="0"/>
              </a:rPr>
              <a:t>190</a:t>
            </a:r>
            <a:r>
              <a:rPr lang="en" sz="2800" b="1" i="0" u="none" strike="noStrike" cap="none">
                <a:solidFill>
                  <a:schemeClr val="tx1"/>
                </a:solidFill>
                <a:ea typeface="微軟正黑體"/>
                <a:cs typeface="Calibri"/>
                <a:sym typeface="Arial" panose="020B0604020202020204" pitchFamily="34" charset="0"/>
              </a:rPr>
              <a:t> </a:t>
            </a:r>
            <a:r>
              <a:rPr lang="zh-TW" altLang="en" sz="2800" b="1">
                <a:solidFill>
                  <a:schemeClr val="tx1"/>
                </a:solidFill>
                <a:ea typeface="微軟正黑體"/>
                <a:cs typeface="Calibri"/>
                <a:sym typeface="Arial" panose="020B0604020202020204" pitchFamily="34" charset="0"/>
              </a:rPr>
              <a:t>品牌</a:t>
            </a:r>
            <a:endParaRPr lang="en" sz="2400" b="1" i="0" u="none" strike="noStrike" cap="none">
              <a:solidFill>
                <a:schemeClr val="tx1"/>
              </a:solidFill>
              <a:ea typeface="微軟正黑體"/>
              <a:cs typeface="Calibri"/>
              <a:sym typeface="Arial" panose="020B0604020202020204" pitchFamily="34" charset="0"/>
            </a:endParaRPr>
          </a:p>
        </p:txBody>
      </p:sp>
      <p:pic>
        <p:nvPicPr>
          <p:cNvPr id="29" name="Google Shape;259;p31">
            <a:extLst>
              <a:ext uri="{FF2B5EF4-FFF2-40B4-BE49-F238E27FC236}">
                <a16:creationId xmlns:a16="http://schemas.microsoft.com/office/drawing/2014/main" id="{8680C6AB-3078-38F8-9267-926EF1344608}"/>
              </a:ext>
            </a:extLst>
          </p:cNvPr>
          <p:cNvPicPr preferRelativeResize="0"/>
          <p:nvPr/>
        </p:nvPicPr>
        <p:blipFill rotWithShape="1">
          <a:blip r:embed="rId4">
            <a:alphaModFix/>
          </a:blip>
          <a:srcRect/>
          <a:stretch/>
        </p:blipFill>
        <p:spPr>
          <a:xfrm>
            <a:off x="4596181" y="2327699"/>
            <a:ext cx="2901832" cy="1108499"/>
          </a:xfrm>
          <a:prstGeom prst="rect">
            <a:avLst/>
          </a:prstGeom>
          <a:noFill/>
          <a:ln>
            <a:noFill/>
          </a:ln>
        </p:spPr>
      </p:pic>
      <p:pic>
        <p:nvPicPr>
          <p:cNvPr id="30" name="Google Shape;260;p31">
            <a:extLst>
              <a:ext uri="{FF2B5EF4-FFF2-40B4-BE49-F238E27FC236}">
                <a16:creationId xmlns:a16="http://schemas.microsoft.com/office/drawing/2014/main" id="{A17FF3DA-D021-FFBD-FDD4-0AA09EBD5C94}"/>
              </a:ext>
            </a:extLst>
          </p:cNvPr>
          <p:cNvPicPr preferRelativeResize="0"/>
          <p:nvPr/>
        </p:nvPicPr>
        <p:blipFill rotWithShape="1">
          <a:blip r:embed="rId5">
            <a:alphaModFix/>
          </a:blip>
          <a:srcRect/>
          <a:stretch/>
        </p:blipFill>
        <p:spPr>
          <a:xfrm>
            <a:off x="2365595" y="3277411"/>
            <a:ext cx="986165" cy="402804"/>
          </a:xfrm>
          <a:prstGeom prst="rect">
            <a:avLst/>
          </a:prstGeom>
          <a:noFill/>
          <a:ln>
            <a:noFill/>
          </a:ln>
        </p:spPr>
      </p:pic>
      <p:pic>
        <p:nvPicPr>
          <p:cNvPr id="31" name="Google Shape;261;p31">
            <a:extLst>
              <a:ext uri="{FF2B5EF4-FFF2-40B4-BE49-F238E27FC236}">
                <a16:creationId xmlns:a16="http://schemas.microsoft.com/office/drawing/2014/main" id="{09667345-9832-6DAE-2A59-E291AFB6F12B}"/>
              </a:ext>
            </a:extLst>
          </p:cNvPr>
          <p:cNvPicPr preferRelativeResize="0"/>
          <p:nvPr/>
        </p:nvPicPr>
        <p:blipFill rotWithShape="1">
          <a:blip r:embed="rId6">
            <a:alphaModFix/>
          </a:blip>
          <a:srcRect/>
          <a:stretch/>
        </p:blipFill>
        <p:spPr>
          <a:xfrm>
            <a:off x="564187" y="4682845"/>
            <a:ext cx="1307573" cy="261515"/>
          </a:xfrm>
          <a:prstGeom prst="rect">
            <a:avLst/>
          </a:prstGeom>
          <a:noFill/>
          <a:ln>
            <a:noFill/>
          </a:ln>
        </p:spPr>
      </p:pic>
      <p:pic>
        <p:nvPicPr>
          <p:cNvPr id="32" name="Google Shape;262;p31">
            <a:extLst>
              <a:ext uri="{FF2B5EF4-FFF2-40B4-BE49-F238E27FC236}">
                <a16:creationId xmlns:a16="http://schemas.microsoft.com/office/drawing/2014/main" id="{02D383ED-9FD7-3973-C248-C84E26155B70}"/>
              </a:ext>
            </a:extLst>
          </p:cNvPr>
          <p:cNvPicPr preferRelativeResize="0"/>
          <p:nvPr/>
        </p:nvPicPr>
        <p:blipFill rotWithShape="1">
          <a:blip r:embed="rId7">
            <a:alphaModFix/>
          </a:blip>
          <a:srcRect t="19264" b="15144"/>
          <a:stretch/>
        </p:blipFill>
        <p:spPr>
          <a:xfrm>
            <a:off x="2340784" y="4673008"/>
            <a:ext cx="1035791" cy="407533"/>
          </a:xfrm>
          <a:prstGeom prst="rect">
            <a:avLst/>
          </a:prstGeom>
          <a:noFill/>
          <a:ln>
            <a:noFill/>
          </a:ln>
        </p:spPr>
      </p:pic>
      <p:pic>
        <p:nvPicPr>
          <p:cNvPr id="33" name="Google Shape;263;p31">
            <a:extLst>
              <a:ext uri="{FF2B5EF4-FFF2-40B4-BE49-F238E27FC236}">
                <a16:creationId xmlns:a16="http://schemas.microsoft.com/office/drawing/2014/main" id="{C954051E-9B4A-1D79-03DD-93AA0DFB5B1E}"/>
              </a:ext>
            </a:extLst>
          </p:cNvPr>
          <p:cNvPicPr preferRelativeResize="0"/>
          <p:nvPr/>
        </p:nvPicPr>
        <p:blipFill rotWithShape="1">
          <a:blip r:embed="rId8">
            <a:alphaModFix/>
          </a:blip>
          <a:srcRect t="35885" b="35423"/>
          <a:stretch/>
        </p:blipFill>
        <p:spPr>
          <a:xfrm>
            <a:off x="2340784" y="4028024"/>
            <a:ext cx="1035789" cy="297176"/>
          </a:xfrm>
          <a:prstGeom prst="rect">
            <a:avLst/>
          </a:prstGeom>
          <a:noFill/>
          <a:ln>
            <a:noFill/>
          </a:ln>
        </p:spPr>
      </p:pic>
      <p:pic>
        <p:nvPicPr>
          <p:cNvPr id="34" name="Google Shape;264;p31">
            <a:extLst>
              <a:ext uri="{FF2B5EF4-FFF2-40B4-BE49-F238E27FC236}">
                <a16:creationId xmlns:a16="http://schemas.microsoft.com/office/drawing/2014/main" id="{5AE02426-A1DC-932E-4403-F4604A27AD5D}"/>
              </a:ext>
            </a:extLst>
          </p:cNvPr>
          <p:cNvPicPr preferRelativeResize="0"/>
          <p:nvPr/>
        </p:nvPicPr>
        <p:blipFill rotWithShape="1">
          <a:blip r:embed="rId9">
            <a:alphaModFix/>
          </a:blip>
          <a:srcRect t="40416" b="39575"/>
          <a:stretch/>
        </p:blipFill>
        <p:spPr>
          <a:xfrm>
            <a:off x="564187" y="3302049"/>
            <a:ext cx="1334807" cy="267046"/>
          </a:xfrm>
          <a:prstGeom prst="rect">
            <a:avLst/>
          </a:prstGeom>
          <a:noFill/>
          <a:ln>
            <a:noFill/>
          </a:ln>
        </p:spPr>
      </p:pic>
      <p:pic>
        <p:nvPicPr>
          <p:cNvPr id="35" name="Google Shape;265;p31">
            <a:extLst>
              <a:ext uri="{FF2B5EF4-FFF2-40B4-BE49-F238E27FC236}">
                <a16:creationId xmlns:a16="http://schemas.microsoft.com/office/drawing/2014/main" id="{40E565EA-FA43-2EF1-77B1-97B144701F81}"/>
              </a:ext>
            </a:extLst>
          </p:cNvPr>
          <p:cNvPicPr preferRelativeResize="0"/>
          <p:nvPr/>
        </p:nvPicPr>
        <p:blipFill rotWithShape="1">
          <a:blip r:embed="rId10">
            <a:alphaModFix/>
          </a:blip>
          <a:srcRect/>
          <a:stretch/>
        </p:blipFill>
        <p:spPr>
          <a:xfrm>
            <a:off x="630554" y="2539374"/>
            <a:ext cx="1252981" cy="304927"/>
          </a:xfrm>
          <a:prstGeom prst="rect">
            <a:avLst/>
          </a:prstGeom>
          <a:noFill/>
          <a:ln>
            <a:noFill/>
          </a:ln>
        </p:spPr>
      </p:pic>
      <p:pic>
        <p:nvPicPr>
          <p:cNvPr id="36" name="Google Shape;266;p31">
            <a:extLst>
              <a:ext uri="{FF2B5EF4-FFF2-40B4-BE49-F238E27FC236}">
                <a16:creationId xmlns:a16="http://schemas.microsoft.com/office/drawing/2014/main" id="{69D6E7EC-326B-AB6D-6FC5-097EB592F330}"/>
              </a:ext>
            </a:extLst>
          </p:cNvPr>
          <p:cNvPicPr preferRelativeResize="0"/>
          <p:nvPr/>
        </p:nvPicPr>
        <p:blipFill rotWithShape="1">
          <a:blip r:embed="rId11">
            <a:alphaModFix/>
          </a:blip>
          <a:srcRect/>
          <a:stretch/>
        </p:blipFill>
        <p:spPr>
          <a:xfrm>
            <a:off x="584787" y="4026843"/>
            <a:ext cx="1312632" cy="198255"/>
          </a:xfrm>
          <a:prstGeom prst="rect">
            <a:avLst/>
          </a:prstGeom>
          <a:noFill/>
          <a:ln>
            <a:noFill/>
          </a:ln>
        </p:spPr>
      </p:pic>
      <p:pic>
        <p:nvPicPr>
          <p:cNvPr id="37" name="Google Shape;267;p31">
            <a:extLst>
              <a:ext uri="{FF2B5EF4-FFF2-40B4-BE49-F238E27FC236}">
                <a16:creationId xmlns:a16="http://schemas.microsoft.com/office/drawing/2014/main" id="{880B947D-FDBF-CD6E-3681-29F5E700B5D2}"/>
              </a:ext>
            </a:extLst>
          </p:cNvPr>
          <p:cNvPicPr preferRelativeResize="0"/>
          <p:nvPr/>
        </p:nvPicPr>
        <p:blipFill rotWithShape="1">
          <a:blip r:embed="rId12">
            <a:alphaModFix/>
          </a:blip>
          <a:srcRect t="29378" b="30684"/>
          <a:stretch/>
        </p:blipFill>
        <p:spPr>
          <a:xfrm>
            <a:off x="300717" y="5402109"/>
            <a:ext cx="1834507" cy="366299"/>
          </a:xfrm>
          <a:prstGeom prst="rect">
            <a:avLst/>
          </a:prstGeom>
          <a:noFill/>
          <a:ln>
            <a:noFill/>
          </a:ln>
        </p:spPr>
      </p:pic>
      <p:pic>
        <p:nvPicPr>
          <p:cNvPr id="38" name="Google Shape;268;p31">
            <a:extLst>
              <a:ext uri="{FF2B5EF4-FFF2-40B4-BE49-F238E27FC236}">
                <a16:creationId xmlns:a16="http://schemas.microsoft.com/office/drawing/2014/main" id="{2323C86F-F939-8315-F5D5-43CF85710608}"/>
              </a:ext>
            </a:extLst>
          </p:cNvPr>
          <p:cNvPicPr preferRelativeResize="0"/>
          <p:nvPr/>
        </p:nvPicPr>
        <p:blipFill rotWithShape="1">
          <a:blip r:embed="rId13">
            <a:alphaModFix/>
          </a:blip>
          <a:srcRect/>
          <a:stretch/>
        </p:blipFill>
        <p:spPr>
          <a:xfrm>
            <a:off x="2226097" y="2454072"/>
            <a:ext cx="1358657" cy="475531"/>
          </a:xfrm>
          <a:prstGeom prst="rect">
            <a:avLst/>
          </a:prstGeom>
          <a:noFill/>
          <a:ln>
            <a:noFill/>
          </a:ln>
        </p:spPr>
      </p:pic>
      <p:pic>
        <p:nvPicPr>
          <p:cNvPr id="39" name="Google Shape;269;p31" descr="Brickcom - deltalink">
            <a:extLst>
              <a:ext uri="{FF2B5EF4-FFF2-40B4-BE49-F238E27FC236}">
                <a16:creationId xmlns:a16="http://schemas.microsoft.com/office/drawing/2014/main" id="{1DC50B45-C72B-C544-FE50-6D7374DDBF2C}"/>
              </a:ext>
            </a:extLst>
          </p:cNvPr>
          <p:cNvPicPr preferRelativeResize="0"/>
          <p:nvPr/>
        </p:nvPicPr>
        <p:blipFill rotWithShape="1">
          <a:blip r:embed="rId14">
            <a:alphaModFix/>
          </a:blip>
          <a:srcRect t="24883" b="22653"/>
          <a:stretch/>
        </p:blipFill>
        <p:spPr>
          <a:xfrm>
            <a:off x="2180355" y="5428352"/>
            <a:ext cx="1356645" cy="322541"/>
          </a:xfrm>
          <a:prstGeom prst="rect">
            <a:avLst/>
          </a:prstGeom>
          <a:noFill/>
          <a:ln>
            <a:noFill/>
          </a:ln>
        </p:spPr>
      </p:pic>
      <p:sp>
        <p:nvSpPr>
          <p:cNvPr id="40" name="Google Shape;270;p31">
            <a:extLst>
              <a:ext uri="{FF2B5EF4-FFF2-40B4-BE49-F238E27FC236}">
                <a16:creationId xmlns:a16="http://schemas.microsoft.com/office/drawing/2014/main" id="{FBA75385-B7BA-1D0E-007C-7DC7D03C5A3C}"/>
              </a:ext>
            </a:extLst>
          </p:cNvPr>
          <p:cNvSpPr/>
          <p:nvPr/>
        </p:nvSpPr>
        <p:spPr>
          <a:xfrm>
            <a:off x="4109433" y="1795006"/>
            <a:ext cx="3579375" cy="529232"/>
          </a:xfrm>
          <a:prstGeom prst="rect">
            <a:avLst/>
          </a:prstGeom>
          <a:solidFill>
            <a:srgbClr val="FFC000"/>
          </a:solidFill>
          <a:ln w="38100"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SzPts val="1300"/>
            </a:pPr>
            <a:r>
              <a:rPr lang="zh-CN" altLang="en" b="1">
                <a:solidFill>
                  <a:schemeClr val="tx1"/>
                </a:solidFill>
                <a:ea typeface="微軟正黑體"/>
                <a:cs typeface="Calibri"/>
                <a:sym typeface="Arial" panose="020B0604020202020204" pitchFamily="34" charset="0"/>
              </a:rPr>
              <a:t>超過</a:t>
            </a:r>
            <a:r>
              <a:rPr lang="en" b="1">
                <a:solidFill>
                  <a:schemeClr val="tx1"/>
                </a:solidFill>
                <a:ea typeface="微軟正黑體"/>
                <a:cs typeface="Calibri"/>
                <a:sym typeface="Arial" panose="020B0604020202020204" pitchFamily="34" charset="0"/>
              </a:rPr>
              <a:t> </a:t>
            </a:r>
            <a:r>
              <a:rPr lang="en" sz="2800" b="1">
                <a:solidFill>
                  <a:schemeClr val="tx1"/>
                </a:solidFill>
                <a:ea typeface="微軟正黑體"/>
                <a:cs typeface="Calibri"/>
                <a:sym typeface="Arial" panose="020B0604020202020204" pitchFamily="34" charset="0"/>
              </a:rPr>
              <a:t>6000</a:t>
            </a:r>
            <a:r>
              <a:rPr lang="en" sz="2800" b="1" i="0" u="none" strike="noStrike" cap="none">
                <a:solidFill>
                  <a:schemeClr val="tx1"/>
                </a:solidFill>
                <a:ea typeface="微軟正黑體"/>
                <a:cs typeface="Calibri"/>
                <a:sym typeface="Arial" panose="020B0604020202020204" pitchFamily="34" charset="0"/>
              </a:rPr>
              <a:t> </a:t>
            </a:r>
            <a:r>
              <a:rPr lang="zh-CN" altLang="en" sz="2800" b="1">
                <a:solidFill>
                  <a:schemeClr val="tx1"/>
                </a:solidFill>
                <a:ea typeface="微軟正黑體"/>
                <a:cs typeface="Calibri"/>
                <a:sym typeface="Arial" panose="020B0604020202020204" pitchFamily="34" charset="0"/>
              </a:rPr>
              <a:t>型號</a:t>
            </a:r>
            <a:endParaRPr lang="en" sz="2400" b="1" i="0" u="none" strike="noStrike" cap="none">
              <a:solidFill>
                <a:schemeClr val="tx1"/>
              </a:solidFill>
              <a:ea typeface="微軟正黑體"/>
              <a:cs typeface="Calibri"/>
              <a:sym typeface="Arial" panose="020B0604020202020204" pitchFamily="34" charset="0"/>
            </a:endParaRPr>
          </a:p>
        </p:txBody>
      </p:sp>
      <p:sp>
        <p:nvSpPr>
          <p:cNvPr id="41" name="Google Shape;271;p31">
            <a:extLst>
              <a:ext uri="{FF2B5EF4-FFF2-40B4-BE49-F238E27FC236}">
                <a16:creationId xmlns:a16="http://schemas.microsoft.com/office/drawing/2014/main" id="{F1397339-F149-A2FB-D84C-0F164F0FA954}"/>
              </a:ext>
            </a:extLst>
          </p:cNvPr>
          <p:cNvSpPr/>
          <p:nvPr/>
        </p:nvSpPr>
        <p:spPr>
          <a:xfrm>
            <a:off x="7925572" y="2308166"/>
            <a:ext cx="3847654" cy="3718542"/>
          </a:xfrm>
          <a:prstGeom prst="rect">
            <a:avLst/>
          </a:prstGeom>
          <a:solidFill>
            <a:schemeClr val="bg1"/>
          </a:solidFill>
          <a:ln w="28575"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2" name="Google Shape;272;p31">
            <a:extLst>
              <a:ext uri="{FF2B5EF4-FFF2-40B4-BE49-F238E27FC236}">
                <a16:creationId xmlns:a16="http://schemas.microsoft.com/office/drawing/2014/main" id="{B8E25A54-D1F0-BCF0-E67C-CB9979A5A8DB}"/>
              </a:ext>
            </a:extLst>
          </p:cNvPr>
          <p:cNvSpPr/>
          <p:nvPr/>
        </p:nvSpPr>
        <p:spPr>
          <a:xfrm>
            <a:off x="7925572" y="1795006"/>
            <a:ext cx="3847654" cy="529232"/>
          </a:xfrm>
          <a:prstGeom prst="rect">
            <a:avLst/>
          </a:prstGeom>
          <a:solidFill>
            <a:srgbClr val="FFC000"/>
          </a:solidFill>
          <a:ln w="38100" cap="flat" cmpd="sng">
            <a:no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2000"/>
              <a:buFont typeface="Arial"/>
              <a:buNone/>
            </a:pPr>
            <a:r>
              <a:rPr lang="en" sz="2400" b="1" i="0" u="none" strike="noStrike" cap="none">
                <a:solidFill>
                  <a:schemeClr val="tx1"/>
                </a:solidFill>
                <a:latin typeface="Arial" panose="020B0604020202020204" pitchFamily="34" charset="0"/>
                <a:ea typeface="微軟正黑體" panose="020B0604030504040204" pitchFamily="34" charset="-120"/>
                <a:cs typeface="Calibri"/>
                <a:sym typeface="Arial" panose="020B0604020202020204" pitchFamily="34" charset="0"/>
              </a:rPr>
              <a:t>ONVIF Profile </a:t>
            </a:r>
            <a:r>
              <a:rPr lang="zh-TW" altLang="en" sz="2400" b="1">
                <a:solidFill>
                  <a:schemeClr val="tx1"/>
                </a:solidFill>
                <a:latin typeface="Arial" panose="020B0604020202020204" pitchFamily="34" charset="0"/>
                <a:ea typeface="微軟正黑體" panose="020B0604030504040204" pitchFamily="34" charset="-120"/>
                <a:cs typeface="Calibri"/>
                <a:sym typeface="Arial" panose="020B0604020202020204" pitchFamily="34" charset="0"/>
              </a:rPr>
              <a:t>支援</a:t>
            </a:r>
            <a:endParaRPr lang="zh-TW" altLang="en" sz="2400" b="1" i="0" u="none" strike="noStrike" cap="none">
              <a:solidFill>
                <a:schemeClr val="tx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pic>
        <p:nvPicPr>
          <p:cNvPr id="43" name="Google Shape;273;p31" descr="一張含有 文字, 美工圖案 的圖片&#10;&#10;自動產生的描述">
            <a:extLst>
              <a:ext uri="{FF2B5EF4-FFF2-40B4-BE49-F238E27FC236}">
                <a16:creationId xmlns:a16="http://schemas.microsoft.com/office/drawing/2014/main" id="{2F15E775-BA5D-59BD-6A07-7A8A3AE13825}"/>
              </a:ext>
            </a:extLst>
          </p:cNvPr>
          <p:cNvPicPr preferRelativeResize="0"/>
          <p:nvPr/>
        </p:nvPicPr>
        <p:blipFill rotWithShape="1">
          <a:blip r:embed="rId15">
            <a:alphaModFix/>
          </a:blip>
          <a:srcRect/>
          <a:stretch/>
        </p:blipFill>
        <p:spPr>
          <a:xfrm>
            <a:off x="8398079" y="2701341"/>
            <a:ext cx="2913621" cy="582724"/>
          </a:xfrm>
          <a:prstGeom prst="rect">
            <a:avLst/>
          </a:prstGeom>
          <a:noFill/>
          <a:ln>
            <a:noFill/>
          </a:ln>
        </p:spPr>
      </p:pic>
      <p:sp>
        <p:nvSpPr>
          <p:cNvPr id="44" name="文字方塊 43">
            <a:extLst>
              <a:ext uri="{FF2B5EF4-FFF2-40B4-BE49-F238E27FC236}">
                <a16:creationId xmlns:a16="http://schemas.microsoft.com/office/drawing/2014/main" id="{19FC90EB-A5CD-5604-8A1D-570A9FAE29E7}"/>
              </a:ext>
            </a:extLst>
          </p:cNvPr>
          <p:cNvSpPr txBox="1"/>
          <p:nvPr/>
        </p:nvSpPr>
        <p:spPr>
          <a:xfrm>
            <a:off x="8452175" y="3771178"/>
            <a:ext cx="2805429" cy="646331"/>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RTSP </a:t>
            </a:r>
            <a:r>
              <a:rPr lang="en-US" altLang="zh-TW" sz="1800" b="1" err="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串流</a:t>
            </a:r>
            <a:endParaRPr lang="zh-TW">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sz="1800" err="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輸入</a:t>
            </a:r>
            <a:r>
              <a:rPr lang="en-US" altLang="zh-TW" sz="18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800" err="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輸出</a:t>
            </a:r>
            <a:endParaRPr 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5" name="文字方塊 44">
            <a:extLst>
              <a:ext uri="{FF2B5EF4-FFF2-40B4-BE49-F238E27FC236}">
                <a16:creationId xmlns:a16="http://schemas.microsoft.com/office/drawing/2014/main" id="{B6AB3F64-AF8C-728E-7E5A-5F71900E70A6}"/>
              </a:ext>
            </a:extLst>
          </p:cNvPr>
          <p:cNvSpPr txBox="1"/>
          <p:nvPr/>
        </p:nvSpPr>
        <p:spPr>
          <a:xfrm>
            <a:off x="8452175" y="4788529"/>
            <a:ext cx="2805429" cy="646331"/>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RTMP </a:t>
            </a:r>
            <a:r>
              <a:rPr lang="en-US" altLang="zh-TW" sz="1800" b="1" err="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串流</a:t>
            </a:r>
            <a:endParaRPr lang="zh-TW" altLang="en-US">
              <a:solidFill>
                <a:schemeClr val="bg1"/>
              </a:solidFill>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sz="1800" err="1">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rPr>
              <a:t>輸入</a:t>
            </a:r>
            <a:endParaRPr lang="en-US" altLang="zh-TW" sz="1800">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46" name="Google Shape;255;p31">
            <a:hlinkClick r:id="rId16"/>
            <a:extLst>
              <a:ext uri="{FF2B5EF4-FFF2-40B4-BE49-F238E27FC236}">
                <a16:creationId xmlns:a16="http://schemas.microsoft.com/office/drawing/2014/main" id="{0E975446-6663-F1F0-E25A-203E9E2B7320}"/>
              </a:ext>
            </a:extLst>
          </p:cNvPr>
          <p:cNvSpPr txBox="1"/>
          <p:nvPr/>
        </p:nvSpPr>
        <p:spPr>
          <a:xfrm>
            <a:off x="2402147" y="6068607"/>
            <a:ext cx="7177923" cy="37709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1050"/>
              <a:buFont typeface="Arial"/>
              <a:buNone/>
            </a:pPr>
            <a:r>
              <a:rPr lang="en" sz="1000" b="0" i="0" strike="noStrike" cap="none">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hlinkClick r:id="rId16">
                  <a:extLst>
                    <a:ext uri="{A12FA001-AC4F-418D-AE19-62706E023703}">
                      <ahyp:hlinkClr xmlns:ahyp="http://schemas.microsoft.com/office/drawing/2018/hyperlinkcolor" val="tx"/>
                    </a:ext>
                  </a:extLst>
                </a:hlinkClick>
              </a:rPr>
              <a:t>https://www.qnap.com/en/compatibility-qvr-pro</a:t>
            </a:r>
            <a:endParaRPr lang="zh-TW" altLang="en-US" sz="1000" b="0" i="0" strike="noStrike" cap="none">
              <a:solidFill>
                <a:schemeClr val="bg1"/>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Tree>
    <p:extLst>
      <p:ext uri="{BB962C8B-B14F-4D97-AF65-F5344CB8AC3E}">
        <p14:creationId xmlns:p14="http://schemas.microsoft.com/office/powerpoint/2010/main" val="1509419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圖片 12" descr="一張含有 文字 的圖片&#10;&#10;自動產生的描述" hidden="1">
            <a:extLst>
              <a:ext uri="{FF2B5EF4-FFF2-40B4-BE49-F238E27FC236}">
                <a16:creationId xmlns:a16="http://schemas.microsoft.com/office/drawing/2014/main" id="{DB44AA1D-F4F5-4F49-A83D-9A55388BFA9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614445" y="5306531"/>
            <a:ext cx="8963111" cy="5602940"/>
          </a:xfrm>
          <a:prstGeom prst="rect">
            <a:avLst/>
          </a:prstGeom>
        </p:spPr>
      </p:pic>
      <p:sp>
        <p:nvSpPr>
          <p:cNvPr id="3" name="文字方塊 2">
            <a:extLst>
              <a:ext uri="{FF2B5EF4-FFF2-40B4-BE49-F238E27FC236}">
                <a16:creationId xmlns:a16="http://schemas.microsoft.com/office/drawing/2014/main" id="{B9B06C8C-E437-AC61-0E78-68F746CD5425}"/>
              </a:ext>
            </a:extLst>
          </p:cNvPr>
          <p:cNvSpPr txBox="1"/>
          <p:nvPr/>
        </p:nvSpPr>
        <p:spPr>
          <a:xfrm>
            <a:off x="1899056" y="2355397"/>
            <a:ext cx="7644994" cy="523220"/>
          </a:xfrm>
          <a:prstGeom prst="rect">
            <a:avLst/>
          </a:prstGeom>
          <a:noFill/>
        </p:spPr>
        <p:txBody>
          <a:bodyPr wrap="square" rtlCol="0">
            <a:spAutoFit/>
          </a:bodyPr>
          <a:lstStyle/>
          <a:p>
            <a:r>
              <a:rPr lang="en-US" altLang="zh-TW" sz="2800" dirty="0">
                <a:solidFill>
                  <a:schemeClr val="bg1"/>
                </a:solidFill>
                <a:latin typeface="微軟正黑體" panose="020B0604030504040204" pitchFamily="34" charset="-120"/>
                <a:ea typeface="微軟正黑體" panose="020B0604030504040204" pitchFamily="34" charset="-120"/>
              </a:rPr>
              <a:t>TS-855eU | 8-bay </a:t>
            </a:r>
            <a:r>
              <a:rPr lang="zh-TW" altLang="en-US" sz="2800" dirty="0">
                <a:solidFill>
                  <a:schemeClr val="bg1"/>
                </a:solidFill>
                <a:latin typeface="微軟正黑體" panose="020B0604030504040204" pitchFamily="34" charset="-120"/>
                <a:ea typeface="微軟正黑體" panose="020B0604030504040204" pitchFamily="34" charset="-120"/>
              </a:rPr>
              <a:t>短機箱機架式 </a:t>
            </a:r>
            <a:r>
              <a:rPr lang="en-US" altLang="zh-TW" sz="2800" dirty="0">
                <a:solidFill>
                  <a:schemeClr val="bg1"/>
                </a:solidFill>
                <a:latin typeface="微軟正黑體" panose="020B0604030504040204" pitchFamily="34" charset="-120"/>
                <a:ea typeface="微軟正黑體" panose="020B0604030504040204" pitchFamily="34" charset="-120"/>
              </a:rPr>
              <a:t>NAS </a:t>
            </a:r>
            <a:r>
              <a:rPr lang="zh-TW" altLang="en-US" sz="2800" dirty="0">
                <a:solidFill>
                  <a:schemeClr val="bg1"/>
                </a:solidFill>
                <a:latin typeface="微軟正黑體" panose="020B0604030504040204" pitchFamily="34" charset="-120"/>
                <a:ea typeface="微軟正黑體" panose="020B0604030504040204" pitchFamily="34" charset="-120"/>
              </a:rPr>
              <a:t>系列</a:t>
            </a:r>
          </a:p>
        </p:txBody>
      </p:sp>
      <p:sp>
        <p:nvSpPr>
          <p:cNvPr id="4" name="標題 3">
            <a:extLst>
              <a:ext uri="{FF2B5EF4-FFF2-40B4-BE49-F238E27FC236}">
                <a16:creationId xmlns:a16="http://schemas.microsoft.com/office/drawing/2014/main" id="{06C19C46-85C3-D4DC-E4C9-3ED6B8035411}"/>
              </a:ext>
            </a:extLst>
          </p:cNvPr>
          <p:cNvSpPr>
            <a:spLocks noGrp="1"/>
          </p:cNvSpPr>
          <p:nvPr>
            <p:ph type="title"/>
          </p:nvPr>
        </p:nvSpPr>
        <p:spPr>
          <a:xfrm>
            <a:off x="1818190" y="817946"/>
            <a:ext cx="8897435" cy="2027308"/>
          </a:xfrm>
        </p:spPr>
        <p:txBody>
          <a:bodyPr>
            <a:normAutofit/>
          </a:bodyPr>
          <a:lstStyle/>
          <a:p>
            <a:r>
              <a:rPr lang="zh-TW" altLang="en-US" sz="4800" dirty="0"/>
              <a:t>多元的配件與儲存空間擴充方案</a:t>
            </a:r>
          </a:p>
        </p:txBody>
      </p:sp>
    </p:spTree>
    <p:extLst>
      <p:ext uri="{BB962C8B-B14F-4D97-AF65-F5344CB8AC3E}">
        <p14:creationId xmlns:p14="http://schemas.microsoft.com/office/powerpoint/2010/main" val="41302779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矩形: 圓角 39">
            <a:extLst>
              <a:ext uri="{FF2B5EF4-FFF2-40B4-BE49-F238E27FC236}">
                <a16:creationId xmlns:a16="http://schemas.microsoft.com/office/drawing/2014/main" id="{DC5DB694-A342-01BA-0BFE-A174281ACDEF}"/>
              </a:ext>
            </a:extLst>
          </p:cNvPr>
          <p:cNvSpPr/>
          <p:nvPr/>
        </p:nvSpPr>
        <p:spPr>
          <a:xfrm rot="10800000">
            <a:off x="713378" y="1647553"/>
            <a:ext cx="7129751" cy="2977903"/>
          </a:xfrm>
          <a:prstGeom prst="roundRect">
            <a:avLst>
              <a:gd name="adj" fmla="val 1491"/>
            </a:avLst>
          </a:prstGeom>
          <a:solidFill>
            <a:schemeClr val="accent1">
              <a:lumMod val="20000"/>
              <a:lumOff val="80000"/>
            </a:schemeClr>
          </a:soli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40"/>
            <a:endParaRPr lang="zh-TW" altLang="en-US" sz="1867" kern="0">
              <a:solidFill>
                <a:srgbClr val="D9E2F3"/>
              </a:solidFill>
              <a:cs typeface="+mn-ea"/>
              <a:sym typeface="+mn-lt"/>
            </a:endParaRPr>
          </a:p>
        </p:txBody>
      </p:sp>
      <p:sp>
        <p:nvSpPr>
          <p:cNvPr id="3" name="標題 2">
            <a:extLst>
              <a:ext uri="{FF2B5EF4-FFF2-40B4-BE49-F238E27FC236}">
                <a16:creationId xmlns:a16="http://schemas.microsoft.com/office/drawing/2014/main" id="{85355FDD-91EE-9C42-B248-5CD5B243D590}"/>
              </a:ext>
            </a:extLst>
          </p:cNvPr>
          <p:cNvSpPr>
            <a:spLocks noGrp="1"/>
          </p:cNvSpPr>
          <p:nvPr>
            <p:ph type="title"/>
          </p:nvPr>
        </p:nvSpPr>
        <p:spPr/>
        <p:txBody>
          <a:bodyPr/>
          <a:lstStyle/>
          <a:p>
            <a:r>
              <a:rPr lang="zh-CN" altLang="en-US">
                <a:sym typeface="+mn-lt"/>
              </a:rPr>
              <a:t>可支援擴充到最大兩櫃 </a:t>
            </a:r>
            <a:r>
              <a:rPr lang="en-US" altLang="zh-CN">
                <a:sym typeface="+mn-lt"/>
              </a:rPr>
              <a:t>8 </a:t>
            </a:r>
            <a:r>
              <a:rPr lang="zh-CN" altLang="en-US">
                <a:sym typeface="+mn-lt"/>
              </a:rPr>
              <a:t>顆</a:t>
            </a:r>
            <a:r>
              <a:rPr lang="en-US" altLang="zh-CN">
                <a:sym typeface="+mn-lt"/>
              </a:rPr>
              <a:t> 3.5”HDD </a:t>
            </a:r>
            <a:r>
              <a:rPr lang="zh-CN" altLang="en-US">
                <a:sym typeface="+mn-lt"/>
              </a:rPr>
              <a:t>擴充設備，</a:t>
            </a:r>
            <a:br>
              <a:rPr lang="zh-CN" altLang="en-US"/>
            </a:br>
            <a:r>
              <a:rPr lang="zh-CN" altLang="en-US">
                <a:sym typeface="+mn-lt"/>
              </a:rPr>
              <a:t>提供近 </a:t>
            </a:r>
            <a:r>
              <a:rPr lang="en-US" altLang="zh-CN">
                <a:sym typeface="+mn-lt"/>
              </a:rPr>
              <a:t>352 TB ( 16</a:t>
            </a:r>
            <a:r>
              <a:rPr lang="zh-CN" altLang="en-US">
                <a:sym typeface="+mn-lt"/>
              </a:rPr>
              <a:t> </a:t>
            </a:r>
            <a:r>
              <a:rPr lang="en-US" altLang="zh-CN">
                <a:sym typeface="+mn-lt"/>
              </a:rPr>
              <a:t>x 22TB</a:t>
            </a:r>
            <a:r>
              <a:rPr lang="zh-CN" altLang="en-US">
                <a:sym typeface="+mn-lt"/>
              </a:rPr>
              <a:t> </a:t>
            </a:r>
            <a:r>
              <a:rPr lang="en-US" altLang="zh-CN">
                <a:sym typeface="+mn-lt"/>
              </a:rPr>
              <a:t>)</a:t>
            </a:r>
            <a:r>
              <a:rPr lang="zh-CN" altLang="en-US">
                <a:sym typeface="+mn-lt"/>
              </a:rPr>
              <a:t> 的額外儲存空間</a:t>
            </a:r>
            <a:endParaRPr lang="zh-CN" altLang="en-US"/>
          </a:p>
        </p:txBody>
      </p:sp>
      <p:sp>
        <p:nvSpPr>
          <p:cNvPr id="2" name="文字方塊 1">
            <a:extLst>
              <a:ext uri="{FF2B5EF4-FFF2-40B4-BE49-F238E27FC236}">
                <a16:creationId xmlns:a16="http://schemas.microsoft.com/office/drawing/2014/main" id="{7A6800C0-86ED-6EC9-109A-B2C607E1933D}"/>
              </a:ext>
            </a:extLst>
          </p:cNvPr>
          <p:cNvSpPr txBox="1"/>
          <p:nvPr/>
        </p:nvSpPr>
        <p:spPr>
          <a:xfrm>
            <a:off x="2349890" y="2924895"/>
            <a:ext cx="833883"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TR-002</a:t>
            </a:r>
          </a:p>
        </p:txBody>
      </p:sp>
      <p:pic>
        <p:nvPicPr>
          <p:cNvPr id="4" name="Picture 2">
            <a:extLst>
              <a:ext uri="{FF2B5EF4-FFF2-40B4-BE49-F238E27FC236}">
                <a16:creationId xmlns:a16="http://schemas.microsoft.com/office/drawing/2014/main" id="{01D85D49-EEED-A835-42AF-97372630055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p:blipFill>
        <p:spPr bwMode="auto">
          <a:xfrm>
            <a:off x="4917917" y="3537816"/>
            <a:ext cx="2322171" cy="578325"/>
          </a:xfrm>
          <a:prstGeom prst="roundRect">
            <a:avLst>
              <a:gd name="adj" fmla="val 0"/>
            </a:avLst>
          </a:prstGeom>
          <a:ln>
            <a:noFill/>
          </a:ln>
          <a:effectLst>
            <a:outerShdw blurRad="50800" dist="38100" dir="5400000" algn="t" rotWithShape="0">
              <a:prstClr val="black">
                <a:alpha val="40000"/>
              </a:prst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5" name="圖片 4" descr="一張含有 室內, 電子用品, 黑色 的圖片&#10;&#10;自動產生的描述">
            <a:extLst>
              <a:ext uri="{FF2B5EF4-FFF2-40B4-BE49-F238E27FC236}">
                <a16:creationId xmlns:a16="http://schemas.microsoft.com/office/drawing/2014/main" id="{B235417F-5F07-ED9B-6BE6-D9EEC50699E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22513" y="1934887"/>
            <a:ext cx="1450611" cy="906632"/>
          </a:xfrm>
          <a:prstGeom prst="rect">
            <a:avLst/>
          </a:prstGeom>
          <a:effectLst>
            <a:outerShdw blurRad="50800" dist="38100" dir="5400000" algn="t" rotWithShape="0">
              <a:prstClr val="black">
                <a:alpha val="40000"/>
              </a:prstClr>
            </a:outerShdw>
          </a:effectLst>
        </p:spPr>
      </p:pic>
      <p:pic>
        <p:nvPicPr>
          <p:cNvPr id="6" name="圖片 5" descr="一張含有 黑色, 電子用品 的圖片&#10;&#10;自動產生的描述">
            <a:extLst>
              <a:ext uri="{FF2B5EF4-FFF2-40B4-BE49-F238E27FC236}">
                <a16:creationId xmlns:a16="http://schemas.microsoft.com/office/drawing/2014/main" id="{44418C9B-5CB2-AB87-56BF-4E003417F67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983535" y="1934887"/>
            <a:ext cx="1477779" cy="923611"/>
          </a:xfrm>
          <a:prstGeom prst="rect">
            <a:avLst/>
          </a:prstGeom>
          <a:effectLst>
            <a:outerShdw blurRad="50800" dist="38100" dir="5400000" algn="t" rotWithShape="0">
              <a:prstClr val="black">
                <a:alpha val="40000"/>
              </a:prstClr>
            </a:outerShdw>
          </a:effectLst>
        </p:spPr>
      </p:pic>
      <p:pic>
        <p:nvPicPr>
          <p:cNvPr id="11" name="圖片 10">
            <a:extLst>
              <a:ext uri="{FF2B5EF4-FFF2-40B4-BE49-F238E27FC236}">
                <a16:creationId xmlns:a16="http://schemas.microsoft.com/office/drawing/2014/main" id="{17FCD732-40A6-430D-D8DF-229690E605E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977957" y="3691671"/>
            <a:ext cx="2126297" cy="394696"/>
          </a:xfrm>
          <a:prstGeom prst="rect">
            <a:avLst/>
          </a:prstGeom>
          <a:effectLst>
            <a:outerShdw blurRad="50800" dist="38100" dir="5400000" algn="t" rotWithShape="0">
              <a:prstClr val="black">
                <a:alpha val="40000"/>
              </a:prstClr>
            </a:outerShdw>
          </a:effectLst>
        </p:spPr>
      </p:pic>
      <p:pic>
        <p:nvPicPr>
          <p:cNvPr id="12" name="圖片 11" descr="一張含有 文字, 室內, 電子用品, 電腦 的圖片&#10;&#10;自動產生的描述">
            <a:extLst>
              <a:ext uri="{FF2B5EF4-FFF2-40B4-BE49-F238E27FC236}">
                <a16:creationId xmlns:a16="http://schemas.microsoft.com/office/drawing/2014/main" id="{B417CFCF-ACF9-246A-31CE-48943F19167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823213" y="1776704"/>
            <a:ext cx="1956800" cy="1223001"/>
          </a:xfrm>
          <a:prstGeom prst="rect">
            <a:avLst/>
          </a:prstGeom>
          <a:effectLst>
            <a:outerShdw blurRad="50800" dist="38100" dir="5400000" algn="t" rotWithShape="0">
              <a:prstClr val="black">
                <a:alpha val="40000"/>
              </a:prstClr>
            </a:outerShdw>
          </a:effectLst>
        </p:spPr>
      </p:pic>
      <p:sp>
        <p:nvSpPr>
          <p:cNvPr id="13" name="文字方塊 7">
            <a:extLst>
              <a:ext uri="{FF2B5EF4-FFF2-40B4-BE49-F238E27FC236}">
                <a16:creationId xmlns:a16="http://schemas.microsoft.com/office/drawing/2014/main" id="{2572FA6F-BA71-D28A-AD2D-D2E555626ED8}"/>
              </a:ext>
            </a:extLst>
          </p:cNvPr>
          <p:cNvSpPr txBox="1"/>
          <p:nvPr/>
        </p:nvSpPr>
        <p:spPr>
          <a:xfrm>
            <a:off x="2557638" y="4126590"/>
            <a:ext cx="960519"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TR-004U</a:t>
            </a:r>
          </a:p>
        </p:txBody>
      </p:sp>
      <p:sp>
        <p:nvSpPr>
          <p:cNvPr id="14" name="文字方塊 8">
            <a:extLst>
              <a:ext uri="{FF2B5EF4-FFF2-40B4-BE49-F238E27FC236}">
                <a16:creationId xmlns:a16="http://schemas.microsoft.com/office/drawing/2014/main" id="{7ADD5337-22E5-3AD3-DA9C-CB6E0992601C}"/>
              </a:ext>
            </a:extLst>
          </p:cNvPr>
          <p:cNvSpPr txBox="1"/>
          <p:nvPr/>
        </p:nvSpPr>
        <p:spPr>
          <a:xfrm>
            <a:off x="4127669" y="2918154"/>
            <a:ext cx="833883"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TR-004</a:t>
            </a:r>
          </a:p>
        </p:txBody>
      </p:sp>
      <p:sp>
        <p:nvSpPr>
          <p:cNvPr id="15" name="文字方塊 9">
            <a:extLst>
              <a:ext uri="{FF2B5EF4-FFF2-40B4-BE49-F238E27FC236}">
                <a16:creationId xmlns:a16="http://schemas.microsoft.com/office/drawing/2014/main" id="{3B49AC63-4DB0-C9F5-3931-2DBB4AF43AE8}"/>
              </a:ext>
            </a:extLst>
          </p:cNvPr>
          <p:cNvSpPr txBox="1"/>
          <p:nvPr/>
        </p:nvSpPr>
        <p:spPr>
          <a:xfrm>
            <a:off x="5123476" y="4125717"/>
            <a:ext cx="1523174"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TL-R1200C-RP</a:t>
            </a:r>
          </a:p>
        </p:txBody>
      </p:sp>
      <p:sp>
        <p:nvSpPr>
          <p:cNvPr id="16" name="文字方塊 10">
            <a:extLst>
              <a:ext uri="{FF2B5EF4-FFF2-40B4-BE49-F238E27FC236}">
                <a16:creationId xmlns:a16="http://schemas.microsoft.com/office/drawing/2014/main" id="{CAF61409-32F4-B473-E87E-CE7C99B803F2}"/>
              </a:ext>
            </a:extLst>
          </p:cNvPr>
          <p:cNvSpPr txBox="1"/>
          <p:nvPr/>
        </p:nvSpPr>
        <p:spPr>
          <a:xfrm>
            <a:off x="6034735" y="2892165"/>
            <a:ext cx="1083951"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TL-D800C</a:t>
            </a:r>
          </a:p>
        </p:txBody>
      </p:sp>
      <p:sp>
        <p:nvSpPr>
          <p:cNvPr id="36" name="文字方塊 21">
            <a:extLst>
              <a:ext uri="{FF2B5EF4-FFF2-40B4-BE49-F238E27FC236}">
                <a16:creationId xmlns:a16="http://schemas.microsoft.com/office/drawing/2014/main" id="{720D220B-7FFF-4834-AFE4-3CAB54DF9800}"/>
              </a:ext>
            </a:extLst>
          </p:cNvPr>
          <p:cNvSpPr txBox="1"/>
          <p:nvPr/>
        </p:nvSpPr>
        <p:spPr>
          <a:xfrm>
            <a:off x="793889" y="1691832"/>
            <a:ext cx="1250663" cy="400110"/>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2000" b="1">
                <a:solidFill>
                  <a:srgbClr val="000000"/>
                </a:solidFill>
                <a:cs typeface="+mn-ea"/>
                <a:sym typeface="+mn-lt"/>
              </a:rPr>
              <a:t>USB</a:t>
            </a:r>
            <a:r>
              <a:rPr lang="zh-TW" altLang="en-US" sz="2000" b="1">
                <a:solidFill>
                  <a:srgbClr val="000000"/>
                </a:solidFill>
                <a:cs typeface="+mn-ea"/>
                <a:sym typeface="+mn-lt"/>
              </a:rPr>
              <a:t> 介面</a:t>
            </a:r>
            <a:endParaRPr lang="en-US" altLang="zh-TW" sz="2000" b="1">
              <a:solidFill>
                <a:srgbClr val="000000"/>
              </a:solidFill>
              <a:cs typeface="+mn-ea"/>
              <a:sym typeface="+mn-lt"/>
            </a:endParaRPr>
          </a:p>
        </p:txBody>
      </p:sp>
      <p:graphicFrame>
        <p:nvGraphicFramePr>
          <p:cNvPr id="42" name="表格 41">
            <a:extLst>
              <a:ext uri="{FF2B5EF4-FFF2-40B4-BE49-F238E27FC236}">
                <a16:creationId xmlns:a16="http://schemas.microsoft.com/office/drawing/2014/main" id="{2F23E515-FE9E-58F3-63D9-AB86718E693F}"/>
              </a:ext>
            </a:extLst>
          </p:cNvPr>
          <p:cNvGraphicFramePr>
            <a:graphicFrameLocks noGrp="1"/>
          </p:cNvGraphicFramePr>
          <p:nvPr>
            <p:extLst>
              <p:ext uri="{D42A27DB-BD31-4B8C-83A1-F6EECF244321}">
                <p14:modId xmlns:p14="http://schemas.microsoft.com/office/powerpoint/2010/main" val="2007756319"/>
              </p:ext>
            </p:extLst>
          </p:nvPr>
        </p:nvGraphicFramePr>
        <p:xfrm>
          <a:off x="8122834" y="1644911"/>
          <a:ext cx="3362326" cy="3038888"/>
        </p:xfrm>
        <a:graphic>
          <a:graphicData uri="http://schemas.openxmlformats.org/drawingml/2006/table">
            <a:tbl>
              <a:tblPr firstRow="1" bandRow="1">
                <a:tableStyleId>{073A0DAA-6AF3-43AB-8588-CEC1D06C72B9}</a:tableStyleId>
              </a:tblPr>
              <a:tblGrid>
                <a:gridCol w="2238375">
                  <a:extLst>
                    <a:ext uri="{9D8B030D-6E8A-4147-A177-3AD203B41FA5}">
                      <a16:colId xmlns:a16="http://schemas.microsoft.com/office/drawing/2014/main" val="2681534537"/>
                    </a:ext>
                  </a:extLst>
                </a:gridCol>
                <a:gridCol w="1123951">
                  <a:extLst>
                    <a:ext uri="{9D8B030D-6E8A-4147-A177-3AD203B41FA5}">
                      <a16:colId xmlns:a16="http://schemas.microsoft.com/office/drawing/2014/main" val="3481696568"/>
                    </a:ext>
                  </a:extLst>
                </a:gridCol>
              </a:tblGrid>
              <a:tr h="293783">
                <a:tc gridSpan="2">
                  <a:txBody>
                    <a:bodyPr/>
                    <a:lstStyle/>
                    <a:p>
                      <a:pPr algn="ctr" fontAlgn="base"/>
                      <a:r>
                        <a:rPr lang="zh-TW" altLang="en-US" sz="1200">
                          <a:solidFill>
                            <a:schemeClr val="bg1"/>
                          </a:solidFill>
                          <a:effectLst/>
                        </a:rPr>
                        <a:t>支援 </a:t>
                      </a:r>
                      <a:r>
                        <a:rPr lang="af-ZA" sz="1200">
                          <a:solidFill>
                            <a:schemeClr val="bg1"/>
                          </a:solidFill>
                          <a:effectLst/>
                        </a:rPr>
                        <a:t>JBOD / RAID </a:t>
                      </a:r>
                      <a:r>
                        <a:rPr lang="zh-TW" altLang="en-US" sz="1200">
                          <a:solidFill>
                            <a:schemeClr val="bg1"/>
                          </a:solidFill>
                          <a:effectLst/>
                        </a:rPr>
                        <a:t>擴充櫃最大數量​</a:t>
                      </a:r>
                      <a:endParaRPr lang="zh-TW" altLang="en-US" sz="1500" b="1">
                        <a:solidFill>
                          <a:schemeClr val="bg1"/>
                        </a:solidFill>
                        <a:effectLst/>
                      </a:endParaRPr>
                    </a:p>
                  </a:txBody>
                  <a:tcPr/>
                </a:tc>
                <a:tc hMerge="1">
                  <a:txBody>
                    <a:bodyPr/>
                    <a:lstStyle/>
                    <a:p>
                      <a:endParaRPr lang="zh-TW" altLang="en-US"/>
                    </a:p>
                  </a:txBody>
                  <a:tcPr/>
                </a:tc>
                <a:extLst>
                  <a:ext uri="{0D108BD9-81ED-4DB2-BD59-A6C34878D82A}">
                    <a16:rowId xmlns:a16="http://schemas.microsoft.com/office/drawing/2014/main" val="2980812578"/>
                  </a:ext>
                </a:extLst>
              </a:tr>
              <a:tr h="276225">
                <a:tc>
                  <a:txBody>
                    <a:bodyPr/>
                    <a:lstStyle/>
                    <a:p>
                      <a:pPr fontAlgn="base"/>
                      <a:r>
                        <a:rPr lang="en-US" sz="1100">
                          <a:solidFill>
                            <a:schemeClr val="tx1"/>
                          </a:solidFill>
                          <a:effectLst/>
                        </a:rPr>
                        <a:t>TR-002</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r>
                        <a:rPr lang="en-US" altLang="zh-TW" sz="1100">
                          <a:solidFill>
                            <a:schemeClr val="tx1"/>
                          </a:solidFill>
                          <a:effectLst/>
                        </a:rPr>
                        <a:t>​</a:t>
                      </a:r>
                      <a:endParaRPr lang="en-US" altLang="zh-TW" sz="1500">
                        <a:solidFill>
                          <a:schemeClr val="tx1"/>
                        </a:solidFill>
                        <a:effectLst/>
                      </a:endParaRPr>
                    </a:p>
                  </a:txBody>
                  <a:tcPr/>
                </a:tc>
                <a:extLst>
                  <a:ext uri="{0D108BD9-81ED-4DB2-BD59-A6C34878D82A}">
                    <a16:rowId xmlns:a16="http://schemas.microsoft.com/office/drawing/2014/main" val="1545902756"/>
                  </a:ext>
                </a:extLst>
              </a:tr>
              <a:tr h="276225">
                <a:tc>
                  <a:txBody>
                    <a:bodyPr/>
                    <a:lstStyle/>
                    <a:p>
                      <a:pPr fontAlgn="base"/>
                      <a:r>
                        <a:rPr lang="en-US" sz="1100">
                          <a:solidFill>
                            <a:schemeClr val="tx1"/>
                          </a:solidFill>
                          <a:effectLst/>
                        </a:rPr>
                        <a:t>TR-004</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r>
                        <a:rPr lang="en-US" altLang="zh-TW" sz="1100">
                          <a:solidFill>
                            <a:schemeClr val="tx1"/>
                          </a:solidFill>
                          <a:effectLst/>
                        </a:rPr>
                        <a:t>​</a:t>
                      </a:r>
                      <a:endParaRPr lang="en-US" altLang="zh-TW" sz="1500">
                        <a:solidFill>
                          <a:schemeClr val="tx1"/>
                        </a:solidFill>
                        <a:effectLst/>
                      </a:endParaRPr>
                    </a:p>
                  </a:txBody>
                  <a:tcPr/>
                </a:tc>
                <a:extLst>
                  <a:ext uri="{0D108BD9-81ED-4DB2-BD59-A6C34878D82A}">
                    <a16:rowId xmlns:a16="http://schemas.microsoft.com/office/drawing/2014/main" val="3782648366"/>
                  </a:ext>
                </a:extLst>
              </a:tr>
              <a:tr h="276225">
                <a:tc>
                  <a:txBody>
                    <a:bodyPr/>
                    <a:lstStyle/>
                    <a:p>
                      <a:pPr fontAlgn="base"/>
                      <a:r>
                        <a:rPr lang="en-US" sz="1100">
                          <a:solidFill>
                            <a:schemeClr val="tx1"/>
                          </a:solidFill>
                          <a:effectLst/>
                        </a:rPr>
                        <a:t>TR-004U</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r>
                        <a:rPr lang="en-US" altLang="zh-TW" sz="1100">
                          <a:solidFill>
                            <a:schemeClr val="tx1"/>
                          </a:solidFill>
                          <a:effectLst/>
                        </a:rPr>
                        <a:t>​</a:t>
                      </a:r>
                      <a:endParaRPr lang="en-US" altLang="zh-TW" sz="1500">
                        <a:solidFill>
                          <a:schemeClr val="tx1"/>
                        </a:solidFill>
                        <a:effectLst/>
                      </a:endParaRPr>
                    </a:p>
                  </a:txBody>
                  <a:tcPr/>
                </a:tc>
                <a:extLst>
                  <a:ext uri="{0D108BD9-81ED-4DB2-BD59-A6C34878D82A}">
                    <a16:rowId xmlns:a16="http://schemas.microsoft.com/office/drawing/2014/main" val="1466332336"/>
                  </a:ext>
                </a:extLst>
              </a:tr>
              <a:tr h="276225">
                <a:tc>
                  <a:txBody>
                    <a:bodyPr/>
                    <a:lstStyle/>
                    <a:p>
                      <a:pPr fontAlgn="base"/>
                      <a:r>
                        <a:rPr lang="en-US" sz="1100">
                          <a:solidFill>
                            <a:schemeClr val="tx1"/>
                          </a:solidFill>
                          <a:effectLst/>
                        </a:rPr>
                        <a:t>TL-D800C</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1</a:t>
                      </a:r>
                    </a:p>
                  </a:txBody>
                  <a:tcPr/>
                </a:tc>
                <a:extLst>
                  <a:ext uri="{0D108BD9-81ED-4DB2-BD59-A6C34878D82A}">
                    <a16:rowId xmlns:a16="http://schemas.microsoft.com/office/drawing/2014/main" val="475516594"/>
                  </a:ext>
                </a:extLst>
              </a:tr>
              <a:tr h="276225">
                <a:tc>
                  <a:txBody>
                    <a:bodyPr/>
                    <a:lstStyle/>
                    <a:p>
                      <a:pPr fontAlgn="base"/>
                      <a:r>
                        <a:rPr lang="en-US" sz="1100">
                          <a:solidFill>
                            <a:schemeClr val="tx1"/>
                          </a:solidFill>
                          <a:effectLst/>
                        </a:rPr>
                        <a:t>TL-R1200C-RP</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1</a:t>
                      </a:r>
                    </a:p>
                  </a:txBody>
                  <a:tcPr/>
                </a:tc>
                <a:extLst>
                  <a:ext uri="{0D108BD9-81ED-4DB2-BD59-A6C34878D82A}">
                    <a16:rowId xmlns:a16="http://schemas.microsoft.com/office/drawing/2014/main" val="1020494903"/>
                  </a:ext>
                </a:extLst>
              </a:tr>
              <a:tr h="276225">
                <a:tc>
                  <a:txBody>
                    <a:bodyPr/>
                    <a:lstStyle/>
                    <a:p>
                      <a:pPr fontAlgn="base"/>
                      <a:r>
                        <a:rPr lang="en-US" sz="1100">
                          <a:solidFill>
                            <a:schemeClr val="tx1"/>
                          </a:solidFill>
                          <a:effectLst/>
                        </a:rPr>
                        <a:t>TL-D400S</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p>
                  </a:txBody>
                  <a:tcPr/>
                </a:tc>
                <a:extLst>
                  <a:ext uri="{0D108BD9-81ED-4DB2-BD59-A6C34878D82A}">
                    <a16:rowId xmlns:a16="http://schemas.microsoft.com/office/drawing/2014/main" val="702368161"/>
                  </a:ext>
                </a:extLst>
              </a:tr>
              <a:tr h="276225">
                <a:tc>
                  <a:txBody>
                    <a:bodyPr/>
                    <a:lstStyle/>
                    <a:p>
                      <a:pPr fontAlgn="base"/>
                      <a:r>
                        <a:rPr lang="en-US" sz="1100">
                          <a:solidFill>
                            <a:schemeClr val="tx1"/>
                          </a:solidFill>
                          <a:effectLst/>
                        </a:rPr>
                        <a:t>TL-D800S</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2</a:t>
                      </a:r>
                    </a:p>
                  </a:txBody>
                  <a:tcPr/>
                </a:tc>
                <a:extLst>
                  <a:ext uri="{0D108BD9-81ED-4DB2-BD59-A6C34878D82A}">
                    <a16:rowId xmlns:a16="http://schemas.microsoft.com/office/drawing/2014/main" val="1900825201"/>
                  </a:ext>
                </a:extLst>
              </a:tr>
              <a:tr h="276225">
                <a:tc>
                  <a:txBody>
                    <a:bodyPr/>
                    <a:lstStyle/>
                    <a:p>
                      <a:pPr fontAlgn="base"/>
                      <a:r>
                        <a:rPr lang="en-US" sz="1100">
                          <a:solidFill>
                            <a:schemeClr val="tx1"/>
                          </a:solidFill>
                          <a:effectLst/>
                        </a:rPr>
                        <a:t>TL-D1600S</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altLang="zh-CN" sz="1100">
                          <a:solidFill>
                            <a:schemeClr val="tx1"/>
                          </a:solidFill>
                          <a:effectLst/>
                        </a:rPr>
                        <a:t>1</a:t>
                      </a:r>
                    </a:p>
                  </a:txBody>
                  <a:tcPr/>
                </a:tc>
                <a:extLst>
                  <a:ext uri="{0D108BD9-81ED-4DB2-BD59-A6C34878D82A}">
                    <a16:rowId xmlns:a16="http://schemas.microsoft.com/office/drawing/2014/main" val="22666734"/>
                  </a:ext>
                </a:extLst>
              </a:tr>
              <a:tr h="276225">
                <a:tc>
                  <a:txBody>
                    <a:bodyPr/>
                    <a:lstStyle/>
                    <a:p>
                      <a:pPr fontAlgn="base"/>
                      <a:r>
                        <a:rPr lang="en-US" sz="1100">
                          <a:solidFill>
                            <a:schemeClr val="tx1"/>
                          </a:solidFill>
                          <a:effectLst/>
                        </a:rPr>
                        <a:t>TL-R400S</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1</a:t>
                      </a:r>
                    </a:p>
                  </a:txBody>
                  <a:tcPr/>
                </a:tc>
                <a:extLst>
                  <a:ext uri="{0D108BD9-81ED-4DB2-BD59-A6C34878D82A}">
                    <a16:rowId xmlns:a16="http://schemas.microsoft.com/office/drawing/2014/main" val="2229380829"/>
                  </a:ext>
                </a:extLst>
              </a:tr>
              <a:tr h="254000">
                <a:tc>
                  <a:txBody>
                    <a:bodyPr/>
                    <a:lstStyle/>
                    <a:p>
                      <a:pPr fontAlgn="base"/>
                      <a:r>
                        <a:rPr lang="en-US" sz="1100">
                          <a:solidFill>
                            <a:schemeClr val="tx1"/>
                          </a:solidFill>
                          <a:effectLst/>
                        </a:rPr>
                        <a:t>TL-R1200S-RP</a:t>
                      </a:r>
                      <a:r>
                        <a:rPr lang="en-US" altLang="zh-TW" sz="1100">
                          <a:solidFill>
                            <a:schemeClr val="tx1"/>
                          </a:solidFill>
                          <a:effectLst/>
                        </a:rPr>
                        <a:t>​</a:t>
                      </a:r>
                      <a:endParaRPr lang="en-US" altLang="zh-TW" sz="1500">
                        <a:solidFill>
                          <a:schemeClr val="tx1"/>
                        </a:solidFill>
                        <a:effectLst/>
                      </a:endParaRPr>
                    </a:p>
                  </a:txBody>
                  <a:tcPr/>
                </a:tc>
                <a:tc>
                  <a:txBody>
                    <a:bodyPr/>
                    <a:lstStyle/>
                    <a:p>
                      <a:pPr fontAlgn="base"/>
                      <a:r>
                        <a:rPr lang="en-US" sz="1100">
                          <a:solidFill>
                            <a:schemeClr val="tx1"/>
                          </a:solidFill>
                          <a:effectLst/>
                        </a:rPr>
                        <a:t>1</a:t>
                      </a:r>
                    </a:p>
                  </a:txBody>
                  <a:tcPr/>
                </a:tc>
                <a:extLst>
                  <a:ext uri="{0D108BD9-81ED-4DB2-BD59-A6C34878D82A}">
                    <a16:rowId xmlns:a16="http://schemas.microsoft.com/office/drawing/2014/main" val="1077335896"/>
                  </a:ext>
                </a:extLst>
              </a:tr>
            </a:tbl>
          </a:graphicData>
        </a:graphic>
      </p:graphicFrame>
      <p:pic>
        <p:nvPicPr>
          <p:cNvPr id="38" name="图片 57">
            <a:extLst>
              <a:ext uri="{FF2B5EF4-FFF2-40B4-BE49-F238E27FC236}">
                <a16:creationId xmlns:a16="http://schemas.microsoft.com/office/drawing/2014/main" id="{C025A2C9-4CAF-1470-DC73-CDBFF00722F3}"/>
              </a:ext>
            </a:extLst>
          </p:cNvPr>
          <p:cNvPicPr>
            <a:picLocks noChangeAspect="1"/>
          </p:cNvPicPr>
          <p:nvPr/>
        </p:nvPicPr>
        <p:blipFill rotWithShape="1">
          <a:blip r:embed="rId8" cstate="print">
            <a:extLst>
              <a:ext uri="{BEBA8EAE-BF5A-486C-A8C5-ECC9F3942E4B}">
                <a14:imgProps xmlns:a14="http://schemas.microsoft.com/office/drawing/2010/main">
                  <a14:imgLayer r:embed="rId9">
                    <a14:imgEffect>
                      <a14:saturation sat="66000"/>
                    </a14:imgEffect>
                  </a14:imgLayer>
                </a14:imgProps>
              </a:ext>
              <a:ext uri="{28A0092B-C50C-407E-A947-70E740481C1C}">
                <a14:useLocalDpi xmlns:a14="http://schemas.microsoft.com/office/drawing/2010/main"/>
              </a:ext>
            </a:extLst>
          </a:blip>
          <a:srcRect t="76775"/>
          <a:stretch>
            <a:fillRect/>
          </a:stretch>
        </p:blipFill>
        <p:spPr>
          <a:xfrm rot="5400000">
            <a:off x="8611120" y="3082474"/>
            <a:ext cx="3038805" cy="457140"/>
          </a:xfrm>
          <a:prstGeom prst="rect">
            <a:avLst/>
          </a:prstGeom>
        </p:spPr>
      </p:pic>
      <p:sp>
        <p:nvSpPr>
          <p:cNvPr id="7" name="矩形: 圓角 6">
            <a:extLst>
              <a:ext uri="{FF2B5EF4-FFF2-40B4-BE49-F238E27FC236}">
                <a16:creationId xmlns:a16="http://schemas.microsoft.com/office/drawing/2014/main" id="{4ADFBD9F-D74F-16C9-FCB8-2A7438E99A86}"/>
              </a:ext>
            </a:extLst>
          </p:cNvPr>
          <p:cNvSpPr/>
          <p:nvPr/>
        </p:nvSpPr>
        <p:spPr>
          <a:xfrm rot="10800000">
            <a:off x="693463" y="4784543"/>
            <a:ext cx="10783508" cy="1733477"/>
          </a:xfrm>
          <a:prstGeom prst="roundRect">
            <a:avLst>
              <a:gd name="adj" fmla="val 1491"/>
            </a:avLst>
          </a:prstGeom>
          <a:solidFill>
            <a:schemeClr val="accent1">
              <a:lumMod val="20000"/>
              <a:lumOff val="80000"/>
            </a:schemeClr>
          </a:solidFill>
          <a:ln w="6350">
            <a:solidFill>
              <a:schemeClr val="bg1"/>
            </a:solidFill>
          </a:ln>
          <a:effectLst>
            <a:outerShdw blurRad="279400" dist="292100" dir="798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TW"/>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219140"/>
            <a:endParaRPr lang="zh-TW" altLang="en-US" sz="1867" kern="0">
              <a:solidFill>
                <a:srgbClr val="D9E2F3"/>
              </a:solidFill>
              <a:cs typeface="+mn-ea"/>
              <a:sym typeface="+mn-lt"/>
            </a:endParaRPr>
          </a:p>
        </p:txBody>
      </p:sp>
      <p:pic>
        <p:nvPicPr>
          <p:cNvPr id="8" name="圖片 7">
            <a:extLst>
              <a:ext uri="{FF2B5EF4-FFF2-40B4-BE49-F238E27FC236}">
                <a16:creationId xmlns:a16="http://schemas.microsoft.com/office/drawing/2014/main" id="{F845BEAA-BC3F-F84B-10CF-ACF73D602B6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844587" y="5158237"/>
            <a:ext cx="1666051" cy="1041467"/>
          </a:xfrm>
          <a:prstGeom prst="rect">
            <a:avLst/>
          </a:prstGeom>
          <a:effectLst>
            <a:outerShdw blurRad="50800" dist="38100" dir="5400000" algn="t" rotWithShape="0">
              <a:prstClr val="black">
                <a:alpha val="40000"/>
              </a:prstClr>
            </a:outerShdw>
          </a:effectLst>
        </p:spPr>
      </p:pic>
      <p:pic>
        <p:nvPicPr>
          <p:cNvPr id="9" name="圖片 8">
            <a:extLst>
              <a:ext uri="{FF2B5EF4-FFF2-40B4-BE49-F238E27FC236}">
                <a16:creationId xmlns:a16="http://schemas.microsoft.com/office/drawing/2014/main" id="{6B6D0DBC-376B-7A2E-C784-71BD5EC287A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73238" y="5218645"/>
            <a:ext cx="1429071" cy="893328"/>
          </a:xfrm>
          <a:prstGeom prst="rect">
            <a:avLst/>
          </a:prstGeom>
          <a:effectLst>
            <a:outerShdw blurRad="50800" dist="38100" dir="5400000" algn="t" rotWithShape="0">
              <a:prstClr val="black">
                <a:alpha val="40000"/>
              </a:prstClr>
            </a:outerShdw>
          </a:effectLst>
        </p:spPr>
      </p:pic>
      <p:pic>
        <p:nvPicPr>
          <p:cNvPr id="10" name="圖片 9">
            <a:extLst>
              <a:ext uri="{FF2B5EF4-FFF2-40B4-BE49-F238E27FC236}">
                <a16:creationId xmlns:a16="http://schemas.microsoft.com/office/drawing/2014/main" id="{FDEB2D68-F415-A52D-E671-016D497322B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112421" y="5138679"/>
            <a:ext cx="1537817" cy="961307"/>
          </a:xfrm>
          <a:prstGeom prst="rect">
            <a:avLst/>
          </a:prstGeom>
          <a:effectLst>
            <a:outerShdw blurRad="50800" dist="38100" dir="5400000" algn="t" rotWithShape="0">
              <a:prstClr val="black">
                <a:alpha val="40000"/>
              </a:prstClr>
            </a:outerShdw>
          </a:effectLst>
        </p:spPr>
      </p:pic>
      <p:pic>
        <p:nvPicPr>
          <p:cNvPr id="18" name="圖片 17">
            <a:extLst>
              <a:ext uri="{FF2B5EF4-FFF2-40B4-BE49-F238E27FC236}">
                <a16:creationId xmlns:a16="http://schemas.microsoft.com/office/drawing/2014/main" id="{DD69864E-171C-1BCC-F280-18CDC358601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301217" y="5083462"/>
            <a:ext cx="1674937" cy="1047023"/>
          </a:xfrm>
          <a:prstGeom prst="rect">
            <a:avLst/>
          </a:prstGeom>
          <a:effectLst>
            <a:outerShdw blurRad="50800" dist="38100" dir="5400000" algn="t" rotWithShape="0">
              <a:prstClr val="black">
                <a:alpha val="40000"/>
              </a:prstClr>
            </a:outerShdw>
          </a:effectLst>
        </p:spPr>
      </p:pic>
      <p:pic>
        <p:nvPicPr>
          <p:cNvPr id="19" name="圖片 18">
            <a:extLst>
              <a:ext uri="{FF2B5EF4-FFF2-40B4-BE49-F238E27FC236}">
                <a16:creationId xmlns:a16="http://schemas.microsoft.com/office/drawing/2014/main" id="{90EE9CA7-364D-B1C7-A227-A297E2463BE1}"/>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633585" y="5065777"/>
            <a:ext cx="1467775" cy="917523"/>
          </a:xfrm>
          <a:prstGeom prst="rect">
            <a:avLst/>
          </a:prstGeom>
          <a:effectLst>
            <a:outerShdw blurRad="50800" dist="38100" dir="5400000" algn="t" rotWithShape="0">
              <a:prstClr val="black">
                <a:alpha val="40000"/>
              </a:prstClr>
            </a:outerShdw>
          </a:effectLst>
        </p:spPr>
      </p:pic>
      <p:sp>
        <p:nvSpPr>
          <p:cNvPr id="20" name="文字方塊 16">
            <a:extLst>
              <a:ext uri="{FF2B5EF4-FFF2-40B4-BE49-F238E27FC236}">
                <a16:creationId xmlns:a16="http://schemas.microsoft.com/office/drawing/2014/main" id="{E8821AEE-F8B3-BD16-98E7-BC41083504E8}"/>
              </a:ext>
            </a:extLst>
          </p:cNvPr>
          <p:cNvSpPr txBox="1"/>
          <p:nvPr/>
        </p:nvSpPr>
        <p:spPr>
          <a:xfrm>
            <a:off x="7595406" y="6084433"/>
            <a:ext cx="1072730"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TL-R400S</a:t>
            </a:r>
          </a:p>
        </p:txBody>
      </p:sp>
      <p:sp>
        <p:nvSpPr>
          <p:cNvPr id="21" name="文字方塊 17">
            <a:extLst>
              <a:ext uri="{FF2B5EF4-FFF2-40B4-BE49-F238E27FC236}">
                <a16:creationId xmlns:a16="http://schemas.microsoft.com/office/drawing/2014/main" id="{1DD333D6-48E2-0316-DECF-8C99F559BFD5}"/>
              </a:ext>
            </a:extLst>
          </p:cNvPr>
          <p:cNvSpPr txBox="1"/>
          <p:nvPr/>
        </p:nvSpPr>
        <p:spPr>
          <a:xfrm>
            <a:off x="3222259" y="6111974"/>
            <a:ext cx="1072730"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TL-D800S</a:t>
            </a:r>
          </a:p>
        </p:txBody>
      </p:sp>
      <p:sp>
        <p:nvSpPr>
          <p:cNvPr id="23" name="文字方塊 18">
            <a:extLst>
              <a:ext uri="{FF2B5EF4-FFF2-40B4-BE49-F238E27FC236}">
                <a16:creationId xmlns:a16="http://schemas.microsoft.com/office/drawing/2014/main" id="{64800311-63A3-630E-CFB3-27001C34B69C}"/>
              </a:ext>
            </a:extLst>
          </p:cNvPr>
          <p:cNvSpPr txBox="1"/>
          <p:nvPr/>
        </p:nvSpPr>
        <p:spPr>
          <a:xfrm>
            <a:off x="5350017" y="6111974"/>
            <a:ext cx="1168910"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TL-D1600S</a:t>
            </a:r>
          </a:p>
        </p:txBody>
      </p:sp>
      <p:sp>
        <p:nvSpPr>
          <p:cNvPr id="24" name="文字方塊 19">
            <a:extLst>
              <a:ext uri="{FF2B5EF4-FFF2-40B4-BE49-F238E27FC236}">
                <a16:creationId xmlns:a16="http://schemas.microsoft.com/office/drawing/2014/main" id="{615E63C5-D5C7-AB59-1EBF-017B8976EFA4}"/>
              </a:ext>
            </a:extLst>
          </p:cNvPr>
          <p:cNvSpPr txBox="1"/>
          <p:nvPr/>
        </p:nvSpPr>
        <p:spPr>
          <a:xfrm>
            <a:off x="1194633" y="6100565"/>
            <a:ext cx="1072730"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TL-D400S</a:t>
            </a:r>
          </a:p>
        </p:txBody>
      </p:sp>
      <p:sp>
        <p:nvSpPr>
          <p:cNvPr id="25" name="文字方塊 20">
            <a:extLst>
              <a:ext uri="{FF2B5EF4-FFF2-40B4-BE49-F238E27FC236}">
                <a16:creationId xmlns:a16="http://schemas.microsoft.com/office/drawing/2014/main" id="{DEE91109-06A9-1639-373A-BF8601A9AA15}"/>
              </a:ext>
            </a:extLst>
          </p:cNvPr>
          <p:cNvSpPr txBox="1"/>
          <p:nvPr/>
        </p:nvSpPr>
        <p:spPr>
          <a:xfrm>
            <a:off x="9635967" y="6084433"/>
            <a:ext cx="1511952" cy="323165"/>
          </a:xfrm>
          <a:prstGeom prst="rect">
            <a:avLst/>
          </a:prstGeom>
          <a:noFill/>
        </p:spPr>
        <p:txBody>
          <a:bodyPr wrap="none" rtlCol="0">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TW" sz="1500" b="1">
                <a:cs typeface="+mn-ea"/>
                <a:sym typeface="+mn-lt"/>
              </a:rPr>
              <a:t>TL-R1200S-RP</a:t>
            </a:r>
          </a:p>
        </p:txBody>
      </p:sp>
      <p:sp>
        <p:nvSpPr>
          <p:cNvPr id="27" name="文字方塊 22">
            <a:extLst>
              <a:ext uri="{FF2B5EF4-FFF2-40B4-BE49-F238E27FC236}">
                <a16:creationId xmlns:a16="http://schemas.microsoft.com/office/drawing/2014/main" id="{E9B2B1EB-0522-8194-6E55-4E25872ED88C}"/>
              </a:ext>
            </a:extLst>
          </p:cNvPr>
          <p:cNvSpPr txBox="1"/>
          <p:nvPr/>
        </p:nvSpPr>
        <p:spPr>
          <a:xfrm>
            <a:off x="790962" y="4805217"/>
            <a:ext cx="2057581" cy="400110"/>
          </a:xfrm>
          <a:prstGeom prst="rect">
            <a:avLst/>
          </a:prstGeom>
          <a:noFill/>
        </p:spPr>
        <p:txBody>
          <a:bodyPr wrap="square" lIns="91440" tIns="45720" rIns="91440" bIns="45720" rtlCol="0" anchor="t">
            <a:spAutoFit/>
          </a:bodyPr>
          <a:ls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TW" altLang="en-US" sz="2000" b="1">
                <a:solidFill>
                  <a:srgbClr val="000000"/>
                </a:solidFill>
                <a:ea typeface="微軟正黑體"/>
                <a:cs typeface="+mn-ea"/>
                <a:sym typeface="+mn-lt"/>
              </a:rPr>
              <a:t>SATA 介面</a:t>
            </a:r>
            <a:endParaRPr lang="en-US" altLang="zh-TW" sz="2000" b="1">
              <a:solidFill>
                <a:srgbClr val="000000"/>
              </a:solidFill>
              <a:ea typeface="微軟正黑體"/>
              <a:cs typeface="+mn-ea"/>
              <a:sym typeface="+mn-lt"/>
            </a:endParaRPr>
          </a:p>
        </p:txBody>
      </p:sp>
    </p:spTree>
    <p:extLst>
      <p:ext uri="{BB962C8B-B14F-4D97-AF65-F5344CB8AC3E}">
        <p14:creationId xmlns:p14="http://schemas.microsoft.com/office/powerpoint/2010/main" val="25737515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528">
            <a:extLst>
              <a:ext uri="{FF2B5EF4-FFF2-40B4-BE49-F238E27FC236}">
                <a16:creationId xmlns:a16="http://schemas.microsoft.com/office/drawing/2014/main" id="{24B77BE9-F0CE-48C8-A5E7-F237C20D82CF}"/>
              </a:ext>
            </a:extLst>
          </p:cNvPr>
          <p:cNvSpPr/>
          <p:nvPr/>
        </p:nvSpPr>
        <p:spPr>
          <a:xfrm flipH="1">
            <a:off x="614911" y="1723673"/>
            <a:ext cx="3668120" cy="2228027"/>
          </a:xfrm>
          <a:prstGeom prst="snip2DiagRect">
            <a:avLst>
              <a:gd name="adj1" fmla="val 0"/>
              <a:gd name="adj2" fmla="val 14918"/>
            </a:avLst>
          </a:prstGeom>
          <a:gradFill>
            <a:gsLst>
              <a:gs pos="47000">
                <a:schemeClr val="tx1">
                  <a:alpha val="44000"/>
                </a:schemeClr>
              </a:gs>
              <a:gs pos="100000">
                <a:schemeClr val="tx1">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85" name="圓角化對角線角落矩形 8">
            <a:extLst>
              <a:ext uri="{FF2B5EF4-FFF2-40B4-BE49-F238E27FC236}">
                <a16:creationId xmlns:a16="http://schemas.microsoft.com/office/drawing/2014/main" id="{0579C713-0693-4BEE-98AD-7C0EA08F1AD3}"/>
              </a:ext>
            </a:extLst>
          </p:cNvPr>
          <p:cNvSpPr/>
          <p:nvPr/>
        </p:nvSpPr>
        <p:spPr>
          <a:xfrm flipH="1">
            <a:off x="615993" y="1723673"/>
            <a:ext cx="1955048"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80365" indent="-380365"/>
            <a:r>
              <a:rPr lang="en-US" altLang="zh-TW" sz="1600" b="1">
                <a:solidFill>
                  <a:schemeClr val="bg1"/>
                </a:solidFill>
                <a:latin typeface="Arial"/>
                <a:ea typeface="微軟正黑體"/>
                <a:cs typeface="Arial"/>
                <a:sym typeface="Arial" panose="020B0604020202020204" pitchFamily="34" charset="0"/>
              </a:rPr>
              <a:t>10GbE </a:t>
            </a:r>
            <a:r>
              <a:rPr lang="zh-TW" altLang="en-US" sz="1600" b="1">
                <a:solidFill>
                  <a:schemeClr val="bg1"/>
                </a:solidFill>
                <a:latin typeface="Arial"/>
                <a:ea typeface="微軟正黑體"/>
                <a:cs typeface="Arial"/>
                <a:sym typeface="Arial" panose="020B0604020202020204" pitchFamily="34" charset="0"/>
              </a:rPr>
              <a:t>網路卡</a:t>
            </a:r>
            <a:endParaRPr lang="en-US" altLang="zh-TW" sz="1600" b="1">
              <a:solidFill>
                <a:schemeClr val="bg1"/>
              </a:solidFill>
              <a:latin typeface="Arial"/>
              <a:ea typeface="微軟正黑體"/>
              <a:cs typeface="Arial"/>
            </a:endParaRPr>
          </a:p>
        </p:txBody>
      </p:sp>
      <p:sp>
        <p:nvSpPr>
          <p:cNvPr id="90" name="Shape 528">
            <a:extLst>
              <a:ext uri="{FF2B5EF4-FFF2-40B4-BE49-F238E27FC236}">
                <a16:creationId xmlns:a16="http://schemas.microsoft.com/office/drawing/2014/main" id="{DE8B63BE-F96A-44F4-93FE-EA4A550B6777}"/>
              </a:ext>
            </a:extLst>
          </p:cNvPr>
          <p:cNvSpPr/>
          <p:nvPr/>
        </p:nvSpPr>
        <p:spPr>
          <a:xfrm flipH="1">
            <a:off x="631259" y="4140636"/>
            <a:ext cx="3651772" cy="2076592"/>
          </a:xfrm>
          <a:prstGeom prst="snip2DiagRect">
            <a:avLst>
              <a:gd name="adj1" fmla="val 0"/>
              <a:gd name="adj2" fmla="val 12556"/>
            </a:avLst>
          </a:prstGeom>
          <a:gradFill>
            <a:gsLst>
              <a:gs pos="47000">
                <a:schemeClr val="tx1">
                  <a:alpha val="44000"/>
                </a:schemeClr>
              </a:gs>
              <a:gs pos="100000">
                <a:schemeClr val="tx1">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9" name="Shape 528">
            <a:extLst>
              <a:ext uri="{FF2B5EF4-FFF2-40B4-BE49-F238E27FC236}">
                <a16:creationId xmlns:a16="http://schemas.microsoft.com/office/drawing/2014/main" id="{399928B1-191B-4789-B392-61C77BBDABDA}"/>
              </a:ext>
            </a:extLst>
          </p:cNvPr>
          <p:cNvSpPr/>
          <p:nvPr/>
        </p:nvSpPr>
        <p:spPr>
          <a:xfrm flipH="1">
            <a:off x="4656981" y="4140636"/>
            <a:ext cx="3253740" cy="2246163"/>
          </a:xfrm>
          <a:prstGeom prst="snip2DiagRect">
            <a:avLst>
              <a:gd name="adj1" fmla="val 0"/>
              <a:gd name="adj2" fmla="val 12393"/>
            </a:avLst>
          </a:prstGeom>
          <a:gradFill>
            <a:gsLst>
              <a:gs pos="47000">
                <a:schemeClr val="tx1">
                  <a:alpha val="44000"/>
                </a:schemeClr>
              </a:gs>
              <a:gs pos="100000">
                <a:schemeClr val="tx1">
                  <a:alpha val="17000"/>
                </a:schemeClr>
              </a:gs>
            </a:gsLst>
            <a:lin ang="5400000" scaled="1"/>
          </a:gradFill>
          <a:ln w="12700">
            <a:gradFill>
              <a:gsLst>
                <a:gs pos="0">
                  <a:srgbClr val="323231"/>
                </a:gs>
                <a:gs pos="100000">
                  <a:schemeClr val="bg1">
                    <a:lumMod val="65000"/>
                  </a:schemeClr>
                </a:gs>
              </a:gsLst>
              <a:lin ang="5400000" scaled="1"/>
            </a:gradFill>
          </a:ln>
          <a:effectLst>
            <a:outerShdw blurRad="241300" dist="190500" dir="2700000" algn="tl" rotWithShape="0">
              <a:prstClr val="black">
                <a:alpha val="14000"/>
              </a:prstClr>
            </a:outerShdw>
          </a:effectLst>
        </p:spPr>
        <p:txBody>
          <a:bodyPr wrap="square" lIns="121900" tIns="60933" rIns="121900" bIns="60933" anchor="ctr" anchorCtr="0">
            <a:noAutofit/>
          </a:bodyPr>
          <a:lstStyle/>
          <a:p>
            <a:pPr algn="ctr">
              <a:buClr>
                <a:srgbClr val="000000"/>
              </a:buClr>
            </a:pPr>
            <a:endParaRPr sz="24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 name="TextBox 45">
            <a:extLst>
              <a:ext uri="{FF2B5EF4-FFF2-40B4-BE49-F238E27FC236}">
                <a16:creationId xmlns:a16="http://schemas.microsoft.com/office/drawing/2014/main" id="{3B07719A-5788-44BF-BF3A-A2A1E829E893}"/>
              </a:ext>
            </a:extLst>
          </p:cNvPr>
          <p:cNvSpPr txBox="1"/>
          <p:nvPr/>
        </p:nvSpPr>
        <p:spPr>
          <a:xfrm>
            <a:off x="2331147" y="3016863"/>
            <a:ext cx="1840656" cy="328231"/>
          </a:xfrm>
          <a:prstGeom prst="rect">
            <a:avLst/>
          </a:prstGeom>
          <a:noFill/>
        </p:spPr>
        <p:txBody>
          <a:bodyPr wrap="square" lIns="121920" tIns="60960" rIns="121920" bIns="60960" rtlCol="0" anchor="t">
            <a:spAutoFit/>
          </a:bodyPr>
          <a:lstStyle/>
          <a:p>
            <a:pPr algn="ctr"/>
            <a:r>
              <a:rPr lang="en-US" altLang="zh-TW" sz="1300">
                <a:solidFill>
                  <a:schemeClr val="bg1"/>
                </a:solidFill>
                <a:ea typeface="微軟正黑體"/>
                <a:sym typeface="Arial" panose="020B0604020202020204" pitchFamily="34" charset="0"/>
              </a:rPr>
              <a:t>QXG-10G1T</a:t>
            </a:r>
            <a:endParaRPr lang="zh-TW" altLang="en-US" sz="1300">
              <a:solidFill>
                <a:schemeClr val="bg1"/>
              </a:solidFill>
              <a:ea typeface="微軟正黑體"/>
            </a:endParaRPr>
          </a:p>
        </p:txBody>
      </p:sp>
      <p:sp>
        <p:nvSpPr>
          <p:cNvPr id="43" name="TextBox 29">
            <a:extLst>
              <a:ext uri="{FF2B5EF4-FFF2-40B4-BE49-F238E27FC236}">
                <a16:creationId xmlns:a16="http://schemas.microsoft.com/office/drawing/2014/main" id="{39FAA6E8-04E2-EA43-9204-1D1561C7C742}"/>
              </a:ext>
            </a:extLst>
          </p:cNvPr>
          <p:cNvSpPr txBox="1"/>
          <p:nvPr/>
        </p:nvSpPr>
        <p:spPr>
          <a:xfrm>
            <a:off x="6070285" y="4816733"/>
            <a:ext cx="1657153"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300" b="0">
                <a:solidFill>
                  <a:schemeClr val="bg1"/>
                </a:solidFill>
                <a:ea typeface="微軟正黑體"/>
                <a:sym typeface="Arial" panose="020B0604020202020204" pitchFamily="34" charset="0"/>
              </a:rPr>
              <a:t>QXG-5G1T-111C</a:t>
            </a:r>
            <a:endParaRPr lang="en-US" sz="1300" b="0">
              <a:solidFill>
                <a:schemeClr val="bg1"/>
              </a:solidFill>
              <a:ea typeface="微軟正黑體"/>
            </a:endParaRPr>
          </a:p>
        </p:txBody>
      </p:sp>
      <p:sp>
        <p:nvSpPr>
          <p:cNvPr id="45" name="TextBox 29">
            <a:extLst>
              <a:ext uri="{FF2B5EF4-FFF2-40B4-BE49-F238E27FC236}">
                <a16:creationId xmlns:a16="http://schemas.microsoft.com/office/drawing/2014/main" id="{C310ADD9-A473-6D44-A3A2-DE91256A9E26}"/>
              </a:ext>
            </a:extLst>
          </p:cNvPr>
          <p:cNvSpPr txBox="1"/>
          <p:nvPr/>
        </p:nvSpPr>
        <p:spPr>
          <a:xfrm>
            <a:off x="6065838" y="5098921"/>
            <a:ext cx="1657153"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300" b="0">
                <a:solidFill>
                  <a:schemeClr val="bg1"/>
                </a:solidFill>
                <a:ea typeface="微軟正黑體"/>
                <a:sym typeface="Arial" panose="020B0604020202020204" pitchFamily="34" charset="0"/>
              </a:rPr>
              <a:t>QXG-5G2T-111C</a:t>
            </a:r>
            <a:endParaRPr lang="en-US" sz="1300" b="0">
              <a:solidFill>
                <a:schemeClr val="bg1"/>
              </a:solidFill>
              <a:ea typeface="微軟正黑體"/>
            </a:endParaRPr>
          </a:p>
        </p:txBody>
      </p:sp>
      <p:sp>
        <p:nvSpPr>
          <p:cNvPr id="47" name="TextBox 29">
            <a:extLst>
              <a:ext uri="{FF2B5EF4-FFF2-40B4-BE49-F238E27FC236}">
                <a16:creationId xmlns:a16="http://schemas.microsoft.com/office/drawing/2014/main" id="{46A2F5E4-8623-B145-BF0A-DAA74F8BA667}"/>
              </a:ext>
            </a:extLst>
          </p:cNvPr>
          <p:cNvSpPr txBox="1"/>
          <p:nvPr/>
        </p:nvSpPr>
        <p:spPr>
          <a:xfrm>
            <a:off x="6069477" y="5381109"/>
            <a:ext cx="1657153" cy="369252"/>
          </a:xfrm>
          <a:prstGeom prst="rect">
            <a:avLst/>
          </a:prstGeom>
          <a:noFill/>
        </p:spPr>
        <p:txBody>
          <a:bodyPr wrap="none" lIns="162544" tIns="81272" rIns="162544" bIns="81272"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300" b="0">
                <a:solidFill>
                  <a:schemeClr val="bg1"/>
                </a:solidFill>
                <a:ea typeface="微軟正黑體"/>
                <a:sym typeface="Arial" panose="020B0604020202020204" pitchFamily="34" charset="0"/>
              </a:rPr>
              <a:t>QXG-5G4T-111C</a:t>
            </a:r>
            <a:endParaRPr lang="en-US" sz="1300" b="0">
              <a:solidFill>
                <a:schemeClr val="bg1"/>
              </a:solidFill>
              <a:ea typeface="微軟正黑體"/>
            </a:endParaRPr>
          </a:p>
        </p:txBody>
      </p:sp>
      <p:pic>
        <p:nvPicPr>
          <p:cNvPr id="32" name="圖片 31">
            <a:extLst>
              <a:ext uri="{FF2B5EF4-FFF2-40B4-BE49-F238E27FC236}">
                <a16:creationId xmlns:a16="http://schemas.microsoft.com/office/drawing/2014/main" id="{85D5C650-2543-FD47-8C75-72A8D2A748F0}"/>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4704992" y="4852360"/>
            <a:ext cx="1526997" cy="1003225"/>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6" name="文字方塊 55">
            <a:extLst>
              <a:ext uri="{FF2B5EF4-FFF2-40B4-BE49-F238E27FC236}">
                <a16:creationId xmlns:a16="http://schemas.microsoft.com/office/drawing/2014/main" id="{39388A57-6DB5-774C-8EEE-0EA6361EE25A}"/>
              </a:ext>
            </a:extLst>
          </p:cNvPr>
          <p:cNvSpPr txBox="1"/>
          <p:nvPr/>
        </p:nvSpPr>
        <p:spPr>
          <a:xfrm>
            <a:off x="4907679" y="5819587"/>
            <a:ext cx="1157297" cy="340519"/>
          </a:xfrm>
          <a:prstGeom prst="roundRect">
            <a:avLst/>
          </a:prstGeom>
          <a:solidFill>
            <a:srgbClr val="E9C27B">
              <a:alpha val="85000"/>
            </a:srgbClr>
          </a:solidFill>
        </p:spPr>
        <p:txBody>
          <a:bodyPr wrap="none" lIns="121920" tIns="60960" rIns="121920" bIns="6096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1200" b="1">
                <a:solidFill>
                  <a:schemeClr val="bg1"/>
                </a:solidFill>
                <a:latin typeface="Arial" panose="020B0604020202020204" pitchFamily="34" charset="0"/>
                <a:ea typeface="微軟正黑體" panose="020B0604030504040204" pitchFamily="34" charset="-120"/>
                <a:sym typeface="Arial" panose="020B0604020202020204" pitchFamily="34" charset="0"/>
              </a:rPr>
              <a:t>1/2/4 x RJ45</a:t>
            </a:r>
            <a:endParaRPr lang="zh-TW" altLang="en-US" sz="1200" b="1">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61" name="TextBox 45">
            <a:extLst>
              <a:ext uri="{FF2B5EF4-FFF2-40B4-BE49-F238E27FC236}">
                <a16:creationId xmlns:a16="http://schemas.microsoft.com/office/drawing/2014/main" id="{01EF8245-0FB0-7347-9DF6-7A0BA9196594}"/>
              </a:ext>
            </a:extLst>
          </p:cNvPr>
          <p:cNvSpPr txBox="1"/>
          <p:nvPr/>
        </p:nvSpPr>
        <p:spPr>
          <a:xfrm>
            <a:off x="564105" y="3024759"/>
            <a:ext cx="1840656" cy="297454"/>
          </a:xfrm>
          <a:prstGeom prst="rect">
            <a:avLst/>
          </a:prstGeom>
          <a:noFill/>
        </p:spPr>
        <p:txBody>
          <a:bodyPr wrap="square" lIns="91440" tIns="45720" rIns="91440" bIns="45720" rtlCol="0" anchor="t">
            <a:spAutoFit/>
          </a:bodyPr>
          <a:lstStyle/>
          <a:p>
            <a:pPr algn="ctr"/>
            <a:r>
              <a:rPr lang="en-US" altLang="zh-TW" sz="1300">
                <a:solidFill>
                  <a:schemeClr val="bg1"/>
                </a:solidFill>
                <a:ea typeface="微軟正黑體"/>
                <a:sym typeface="Arial" panose="020B0604020202020204" pitchFamily="34" charset="0"/>
              </a:rPr>
              <a:t>QXG-10G2TB</a:t>
            </a:r>
            <a:endParaRPr lang="zh-TW" altLang="en-US" sz="1300">
              <a:solidFill>
                <a:schemeClr val="bg1"/>
              </a:solidFill>
              <a:ea typeface="微軟正黑體"/>
            </a:endParaRPr>
          </a:p>
        </p:txBody>
      </p:sp>
      <p:sp>
        <p:nvSpPr>
          <p:cNvPr id="63" name="文字方塊 62">
            <a:extLst>
              <a:ext uri="{FF2B5EF4-FFF2-40B4-BE49-F238E27FC236}">
                <a16:creationId xmlns:a16="http://schemas.microsoft.com/office/drawing/2014/main" id="{BB0E9AC8-F0C9-2B40-842D-491CC7CD5C79}"/>
              </a:ext>
            </a:extLst>
          </p:cNvPr>
          <p:cNvSpPr txBox="1"/>
          <p:nvPr/>
        </p:nvSpPr>
        <p:spPr>
          <a:xfrm>
            <a:off x="1020640" y="3360951"/>
            <a:ext cx="830034" cy="306467"/>
          </a:xfrm>
          <a:prstGeom prst="roundRect">
            <a:avLst/>
          </a:prstGeom>
          <a:solidFill>
            <a:srgbClr val="E9C27B">
              <a:alpha val="85000"/>
            </a:srgbClr>
          </a:solidFill>
        </p:spPr>
        <p:txBody>
          <a:bodyPr wrap="none" lIns="91440" tIns="45720" rIns="91440" bIns="45720" rtlCol="0" anchor="t">
            <a:spAutoFit/>
          </a:bodyPr>
          <a:lstStyle/>
          <a:p>
            <a:r>
              <a:rPr kumimoji="1" lang="en-US" altLang="zh-TW" sz="1200" b="1">
                <a:solidFill>
                  <a:schemeClr val="bg1"/>
                </a:solidFill>
                <a:ea typeface="微軟正黑體"/>
                <a:sym typeface="Arial" panose="020B0604020202020204" pitchFamily="34" charset="0"/>
              </a:rPr>
              <a:t>2 x RJ45</a:t>
            </a:r>
            <a:endParaRPr lang="zh-TW" altLang="en-US" sz="1200" b="1">
              <a:solidFill>
                <a:schemeClr val="bg1"/>
              </a:solidFill>
              <a:ea typeface="微軟正黑體"/>
            </a:endParaRPr>
          </a:p>
        </p:txBody>
      </p:sp>
      <p:sp>
        <p:nvSpPr>
          <p:cNvPr id="64" name="文字方塊 63">
            <a:extLst>
              <a:ext uri="{FF2B5EF4-FFF2-40B4-BE49-F238E27FC236}">
                <a16:creationId xmlns:a16="http://schemas.microsoft.com/office/drawing/2014/main" id="{E018BC3E-95E7-2C44-8FC9-566CBFC6F365}"/>
              </a:ext>
            </a:extLst>
          </p:cNvPr>
          <p:cNvSpPr txBox="1"/>
          <p:nvPr/>
        </p:nvSpPr>
        <p:spPr>
          <a:xfrm>
            <a:off x="2796323" y="3353054"/>
            <a:ext cx="830034" cy="306467"/>
          </a:xfrm>
          <a:prstGeom prst="roundRect">
            <a:avLst/>
          </a:prstGeom>
          <a:solidFill>
            <a:srgbClr val="E9C27B">
              <a:alpha val="85000"/>
            </a:srgbClr>
          </a:solidFill>
        </p:spPr>
        <p:txBody>
          <a:bodyPr wrap="none" lIns="91440" tIns="45720" rIns="91440" bIns="45720" rtlCol="0" anchor="t">
            <a:spAutoFit/>
          </a:bodyPr>
          <a:lstStyle/>
          <a:p>
            <a:r>
              <a:rPr kumimoji="1" lang="en-US" altLang="zh-TW" sz="1200" b="1">
                <a:solidFill>
                  <a:schemeClr val="bg1"/>
                </a:solidFill>
                <a:ea typeface="微軟正黑體"/>
                <a:sym typeface="Arial" panose="020B0604020202020204" pitchFamily="34" charset="0"/>
              </a:rPr>
              <a:t>1 x RJ45</a:t>
            </a:r>
            <a:endParaRPr lang="zh-TW" altLang="en-US" sz="1200" b="1">
              <a:solidFill>
                <a:schemeClr val="bg1"/>
              </a:solidFill>
              <a:ea typeface="微軟正黑體"/>
            </a:endParaRPr>
          </a:p>
        </p:txBody>
      </p:sp>
      <p:sp>
        <p:nvSpPr>
          <p:cNvPr id="55" name="TextBox 76">
            <a:extLst>
              <a:ext uri="{FF2B5EF4-FFF2-40B4-BE49-F238E27FC236}">
                <a16:creationId xmlns:a16="http://schemas.microsoft.com/office/drawing/2014/main" id="{E0F654A7-FA76-E648-BBFD-6F58934AF787}"/>
              </a:ext>
            </a:extLst>
          </p:cNvPr>
          <p:cNvSpPr txBox="1"/>
          <p:nvPr/>
        </p:nvSpPr>
        <p:spPr>
          <a:xfrm>
            <a:off x="2382657" y="4906254"/>
            <a:ext cx="1863579" cy="707694"/>
          </a:xfrm>
          <a:prstGeom prst="rect">
            <a:avLst/>
          </a:prstGeom>
          <a:noFill/>
        </p:spPr>
        <p:txBody>
          <a:bodyPr wrap="square" lIns="91440" tIns="45720" rIns="91440" bIns="45720" rtlCol="0" anchor="t">
            <a:spAutoFit/>
          </a:bodyPr>
          <a:lstStyle/>
          <a:p>
            <a:r>
              <a:rPr lang="en-US" altLang="zh-TW" sz="1300">
                <a:solidFill>
                  <a:schemeClr val="bg1"/>
                </a:solidFill>
                <a:ea typeface="微軟正黑體"/>
                <a:sym typeface="Arial" panose="020B0604020202020204" pitchFamily="34" charset="0"/>
              </a:rPr>
              <a:t>QXG-25G2SF-CX6</a:t>
            </a:r>
            <a:endParaRPr lang="en-US" altLang="zh-TW" sz="1300">
              <a:solidFill>
                <a:schemeClr val="bg1"/>
              </a:solidFill>
              <a:ea typeface="微軟正黑體"/>
            </a:endParaRPr>
          </a:p>
          <a:p>
            <a:r>
              <a:rPr lang="en-US" altLang="zh-TW" sz="1300">
                <a:solidFill>
                  <a:schemeClr val="bg1"/>
                </a:solidFill>
                <a:ea typeface="微軟正黑體"/>
                <a:sym typeface="Arial" panose="020B0604020202020204" pitchFamily="34" charset="0"/>
              </a:rPr>
              <a:t>(</a:t>
            </a:r>
            <a:r>
              <a:rPr lang="zh-TW" altLang="en-US" sz="1300">
                <a:solidFill>
                  <a:schemeClr val="bg1"/>
                </a:solidFill>
                <a:ea typeface="微軟正黑體"/>
                <a:sym typeface="Arial" panose="020B0604020202020204" pitchFamily="34" charset="0"/>
              </a:rPr>
              <a:t>支援</a:t>
            </a:r>
            <a:r>
              <a:rPr lang="en-US" altLang="zh-TW" sz="1300">
                <a:solidFill>
                  <a:schemeClr val="bg1"/>
                </a:solidFill>
                <a:ea typeface="微軟正黑體"/>
                <a:sym typeface="Arial" panose="020B0604020202020204" pitchFamily="34" charset="0"/>
              </a:rPr>
              <a:t> 25GbE SFP28, 10GbE SFP+)</a:t>
            </a:r>
            <a:endParaRPr lang="en-US" altLang="zh-TW" sz="1300">
              <a:solidFill>
                <a:schemeClr val="bg1"/>
              </a:solidFill>
              <a:ea typeface="微軟正黑體"/>
            </a:endParaRPr>
          </a:p>
        </p:txBody>
      </p:sp>
      <p:sp>
        <p:nvSpPr>
          <p:cNvPr id="66" name="文字方塊 65">
            <a:extLst>
              <a:ext uri="{FF2B5EF4-FFF2-40B4-BE49-F238E27FC236}">
                <a16:creationId xmlns:a16="http://schemas.microsoft.com/office/drawing/2014/main" id="{BEDB12C6-BF4F-FC4D-90ED-4C54056E4802}"/>
              </a:ext>
            </a:extLst>
          </p:cNvPr>
          <p:cNvSpPr txBox="1"/>
          <p:nvPr/>
        </p:nvSpPr>
        <p:spPr>
          <a:xfrm rot="10800000" flipV="1">
            <a:off x="785055" y="5674589"/>
            <a:ext cx="1600547" cy="306467"/>
          </a:xfrm>
          <a:prstGeom prst="roundRect">
            <a:avLst/>
          </a:prstGeom>
          <a:solidFill>
            <a:srgbClr val="E9C27B">
              <a:alpha val="85000"/>
            </a:srgbClr>
          </a:solidFill>
        </p:spPr>
        <p:txBody>
          <a:bodyPr wrap="square" lIns="91440" tIns="45720" rIns="91440" bIns="45720" rtlCol="0" anchor="t">
            <a:spAutoFit/>
          </a:bodyPr>
          <a:lstStyle/>
          <a:p>
            <a:r>
              <a:rPr kumimoji="1" lang="en-US" altLang="zh-TW" sz="1200" b="1">
                <a:solidFill>
                  <a:schemeClr val="bg1"/>
                </a:solidFill>
                <a:ea typeface="微軟正黑體"/>
                <a:sym typeface="Arial" panose="020B0604020202020204" pitchFamily="34" charset="0"/>
              </a:rPr>
              <a:t>2 x SFP28 25Gb/s</a:t>
            </a:r>
            <a:endParaRPr kumimoji="1" lang="zh-TW" altLang="en-US" sz="1200" b="1">
              <a:solidFill>
                <a:schemeClr val="bg1"/>
              </a:solidFill>
              <a:ea typeface="微軟正黑體"/>
              <a:sym typeface="Arial" panose="020B0604020202020204" pitchFamily="34" charset="0"/>
            </a:endParaRPr>
          </a:p>
        </p:txBody>
      </p:sp>
      <p:sp>
        <p:nvSpPr>
          <p:cNvPr id="91" name="圓角化對角線角落矩形 8">
            <a:extLst>
              <a:ext uri="{FF2B5EF4-FFF2-40B4-BE49-F238E27FC236}">
                <a16:creationId xmlns:a16="http://schemas.microsoft.com/office/drawing/2014/main" id="{AD550588-3ACA-4A3E-8CE8-F770C557595B}"/>
              </a:ext>
            </a:extLst>
          </p:cNvPr>
          <p:cNvSpPr/>
          <p:nvPr/>
        </p:nvSpPr>
        <p:spPr>
          <a:xfrm flipH="1">
            <a:off x="631263" y="4140637"/>
            <a:ext cx="2045229"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80365" indent="-380365"/>
            <a:r>
              <a:rPr lang="en-US" altLang="zh-TW" sz="1600" b="1">
                <a:solidFill>
                  <a:schemeClr val="bg1"/>
                </a:solidFill>
                <a:latin typeface="Arial"/>
                <a:ea typeface="微軟正黑體"/>
                <a:cs typeface="Arial"/>
                <a:sym typeface="Arial" panose="020B0604020202020204" pitchFamily="34" charset="0"/>
              </a:rPr>
              <a:t>25GbE </a:t>
            </a:r>
            <a:r>
              <a:rPr lang="zh-CN" altLang="en-US" sz="1600" b="1">
                <a:solidFill>
                  <a:schemeClr val="bg1"/>
                </a:solidFill>
                <a:latin typeface="Arial"/>
                <a:ea typeface="微軟正黑體"/>
                <a:cs typeface="Arial"/>
                <a:sym typeface="Arial" panose="020B0604020202020204" pitchFamily="34" charset="0"/>
              </a:rPr>
              <a:t>網路卡</a:t>
            </a:r>
            <a:endParaRPr lang="en-US" altLang="zh-CN" sz="1600" b="1">
              <a:solidFill>
                <a:schemeClr val="bg1"/>
              </a:solidFill>
              <a:latin typeface="Arial"/>
              <a:ea typeface="微軟正黑體"/>
              <a:cs typeface="Arial"/>
            </a:endParaRPr>
          </a:p>
        </p:txBody>
      </p:sp>
      <p:sp>
        <p:nvSpPr>
          <p:cNvPr id="50" name="圓角化對角線角落矩形 8">
            <a:extLst>
              <a:ext uri="{FF2B5EF4-FFF2-40B4-BE49-F238E27FC236}">
                <a16:creationId xmlns:a16="http://schemas.microsoft.com/office/drawing/2014/main" id="{627C4274-995F-4D11-BD85-2576756400DE}"/>
              </a:ext>
            </a:extLst>
          </p:cNvPr>
          <p:cNvSpPr/>
          <p:nvPr/>
        </p:nvSpPr>
        <p:spPr>
          <a:xfrm flipH="1">
            <a:off x="4656980" y="4140637"/>
            <a:ext cx="1689827" cy="447876"/>
          </a:xfrm>
          <a:prstGeom prst="snip2DiagRect">
            <a:avLst/>
          </a:prstGeom>
          <a:solidFill>
            <a:srgbClr val="323231"/>
          </a:solidFill>
          <a:ln w="12700">
            <a:solidFill>
              <a:srgbClr val="323231"/>
            </a:solidFill>
          </a:ln>
        </p:spPr>
        <p:style>
          <a:lnRef idx="2">
            <a:schemeClr val="accent1">
              <a:shade val="50000"/>
            </a:schemeClr>
          </a:lnRef>
          <a:fillRef idx="1">
            <a:schemeClr val="accent1"/>
          </a:fillRef>
          <a:effectRef idx="0">
            <a:schemeClr val="accent1"/>
          </a:effectRef>
          <a:fontRef idx="minor">
            <a:schemeClr val="lt1"/>
          </a:fontRef>
        </p:style>
        <p:txBody>
          <a:bodyPr lIns="121920" tIns="60960" rIns="121920" bIns="60960" rtlCol="0" anchor="ctr"/>
          <a:lstStyle/>
          <a:p>
            <a:pPr marL="379730" indent="-379730"/>
            <a:r>
              <a:rPr lang="en-US" altLang="zh-TW" sz="1600" b="1">
                <a:solidFill>
                  <a:schemeClr val="bg1"/>
                </a:solidFill>
                <a:latin typeface="Arial"/>
                <a:ea typeface="微軟正黑體"/>
                <a:cs typeface="Arial"/>
                <a:sym typeface="Arial" panose="020B0604020202020204" pitchFamily="34" charset="0"/>
              </a:rPr>
              <a:t>5GbE </a:t>
            </a:r>
            <a:r>
              <a:rPr lang="zh-TW" altLang="en-US" sz="1600" b="1">
                <a:solidFill>
                  <a:schemeClr val="bg1"/>
                </a:solidFill>
                <a:latin typeface="Arial"/>
                <a:ea typeface="微軟正黑體"/>
                <a:cs typeface="Arial"/>
                <a:sym typeface="Arial" panose="020B0604020202020204" pitchFamily="34" charset="0"/>
              </a:rPr>
              <a:t>網路卡</a:t>
            </a:r>
            <a:endParaRPr lang="zh-TW" altLang="en-US" sz="1600">
              <a:solidFill>
                <a:schemeClr val="bg1"/>
              </a:solidFill>
              <a:latin typeface="Arial"/>
              <a:ea typeface="微軟正黑體"/>
              <a:cs typeface="Arial"/>
            </a:endParaRPr>
          </a:p>
        </p:txBody>
      </p:sp>
      <p:pic>
        <p:nvPicPr>
          <p:cNvPr id="1028" name="Picture 4" descr="QXG-25G2SF-CX6">
            <a:extLst>
              <a:ext uri="{FF2B5EF4-FFF2-40B4-BE49-F238E27FC236}">
                <a16:creationId xmlns:a16="http://schemas.microsoft.com/office/drawing/2014/main" id="{D6FD8A25-384A-5847-9C79-57AA84851B34}"/>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824467" y="4423447"/>
            <a:ext cx="1558191" cy="1353893"/>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36" name="Picture 12" descr="QXG-10G1T">
            <a:extLst>
              <a:ext uri="{FF2B5EF4-FFF2-40B4-BE49-F238E27FC236}">
                <a16:creationId xmlns:a16="http://schemas.microsoft.com/office/drawing/2014/main" id="{DD362F7C-0468-D946-9BDE-645CEF7BE6EA}"/>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2609195" y="2106998"/>
            <a:ext cx="1279332" cy="1111597"/>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38" name="Picture 14" descr="QXG-10G2TB">
            <a:extLst>
              <a:ext uri="{FF2B5EF4-FFF2-40B4-BE49-F238E27FC236}">
                <a16:creationId xmlns:a16="http://schemas.microsoft.com/office/drawing/2014/main" id="{7B693ECF-7FD9-484D-89AB-4EAA633788AA}"/>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775587" y="2088472"/>
            <a:ext cx="1334051" cy="1159141"/>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8" name="標題 17">
            <a:extLst>
              <a:ext uri="{FF2B5EF4-FFF2-40B4-BE49-F238E27FC236}">
                <a16:creationId xmlns:a16="http://schemas.microsoft.com/office/drawing/2014/main" id="{AF4132F5-16D9-4BDC-B324-45FF931CFD64}"/>
              </a:ext>
            </a:extLst>
          </p:cNvPr>
          <p:cNvSpPr>
            <a:spLocks noGrp="1"/>
          </p:cNvSpPr>
          <p:nvPr>
            <p:ph type="title"/>
          </p:nvPr>
        </p:nvSpPr>
        <p:spPr/>
        <p:txBody>
          <a:bodyPr/>
          <a:lstStyle/>
          <a:p>
            <a:r>
              <a:rPr lang="zh-TW" altLang="en-US">
                <a:sym typeface="Arial" panose="020B0604020202020204" pitchFamily="34" charset="0"/>
              </a:rPr>
              <a:t>多元的配件讓您擴充 </a:t>
            </a:r>
            <a:r>
              <a:rPr lang="en-US" altLang="zh-TW">
                <a:sym typeface="Arial" panose="020B0604020202020204" pitchFamily="34" charset="0"/>
              </a:rPr>
              <a:t>FC </a:t>
            </a:r>
            <a:r>
              <a:rPr lang="zh-TW" altLang="en-US">
                <a:sym typeface="Arial" panose="020B0604020202020204" pitchFamily="34" charset="0"/>
              </a:rPr>
              <a:t>介面及升級更高網速</a:t>
            </a:r>
            <a:endParaRPr lang="zh-TW" altLang="en-US"/>
          </a:p>
        </p:txBody>
      </p:sp>
      <p:sp>
        <p:nvSpPr>
          <p:cNvPr id="46" name="文字方塊 45">
            <a:extLst>
              <a:ext uri="{FF2B5EF4-FFF2-40B4-BE49-F238E27FC236}">
                <a16:creationId xmlns:a16="http://schemas.microsoft.com/office/drawing/2014/main" id="{FC0E2443-09D4-4170-A04A-308F7F78EC3B}"/>
              </a:ext>
            </a:extLst>
          </p:cNvPr>
          <p:cNvSpPr txBox="1"/>
          <p:nvPr/>
        </p:nvSpPr>
        <p:spPr>
          <a:xfrm>
            <a:off x="8376825" y="4816733"/>
            <a:ext cx="3276069" cy="789896"/>
          </a:xfrm>
          <a:prstGeom prst="rect">
            <a:avLst/>
          </a:prstGeom>
          <a:noFill/>
        </p:spPr>
        <p:txBody>
          <a:bodyPr wrap="square" lIns="91440" tIns="45720" rIns="91440" bIns="45720" rtlCol="0" anchor="t">
            <a:spAutoFit/>
          </a:bodyPr>
          <a:lstStyle/>
          <a:p>
            <a:r>
              <a:rPr lang="zh-TW" altLang="en-US" sz="1600">
                <a:solidFill>
                  <a:schemeClr val="bg1"/>
                </a:solidFill>
                <a:ea typeface="微軟正黑體"/>
                <a:cs typeface="+mn-ea"/>
                <a:sym typeface="Arial" panose="020B0604020202020204" pitchFamily="34" charset="0"/>
              </a:rPr>
              <a:t>更多</a:t>
            </a:r>
            <a:r>
              <a:rPr lang="en-US" altLang="zh-TW" sz="1600">
                <a:solidFill>
                  <a:schemeClr val="bg1"/>
                </a:solidFill>
                <a:ea typeface="微軟正黑體"/>
                <a:cs typeface="+mn-ea"/>
                <a:sym typeface="Arial" panose="020B0604020202020204" pitchFamily="34" charset="0"/>
              </a:rPr>
              <a:t>…</a:t>
            </a:r>
            <a:endParaRPr lang="en-US" altLang="zh-TW" sz="2100">
              <a:solidFill>
                <a:schemeClr val="bg1"/>
              </a:solidFill>
              <a:ea typeface="微軟正黑體"/>
              <a:cs typeface="+mn-ea"/>
            </a:endParaRPr>
          </a:p>
          <a:p>
            <a:r>
              <a:rPr lang="zh-TW" altLang="en-US" sz="1600">
                <a:solidFill>
                  <a:schemeClr val="bg1"/>
                </a:solidFill>
                <a:ea typeface="微軟正黑體"/>
                <a:cs typeface="+mn-ea"/>
                <a:sym typeface="Arial" panose="020B0604020202020204" pitchFamily="34" charset="0"/>
              </a:rPr>
              <a:t>請參考相容性列表</a:t>
            </a:r>
            <a:endParaRPr lang="en-US" altLang="zh-TW" sz="1600">
              <a:solidFill>
                <a:schemeClr val="bg1"/>
              </a:solidFill>
              <a:ea typeface="微軟正黑體"/>
              <a:cs typeface="+mn-ea"/>
            </a:endParaRPr>
          </a:p>
          <a:p>
            <a:r>
              <a:rPr lang="en-US" altLang="zh-TW" sz="1300">
                <a:solidFill>
                  <a:schemeClr val="bg1"/>
                </a:solidFill>
                <a:ea typeface="微軟正黑體"/>
                <a:cs typeface="+mn-ea"/>
                <a:sym typeface="Arial" panose="020B0604020202020204" pitchFamily="34" charset="0"/>
              </a:rPr>
              <a:t>https://www.qnap.com/go/compatibility/</a:t>
            </a:r>
            <a:endParaRPr lang="zh-TW" altLang="en-US" sz="1300">
              <a:solidFill>
                <a:schemeClr val="bg1"/>
              </a:solidFill>
              <a:ea typeface="微軟正黑體"/>
              <a:cs typeface="+mn-ea"/>
            </a:endParaRPr>
          </a:p>
        </p:txBody>
      </p:sp>
      <p:pic>
        <p:nvPicPr>
          <p:cNvPr id="36" name="圖片 35">
            <a:extLst>
              <a:ext uri="{FF2B5EF4-FFF2-40B4-BE49-F238E27FC236}">
                <a16:creationId xmlns:a16="http://schemas.microsoft.com/office/drawing/2014/main" id="{4459B220-DFD4-4B25-AD93-6ABA936AAB4F}"/>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5086072" y="1474765"/>
            <a:ext cx="2291833" cy="1954235"/>
          </a:xfrm>
          <a:prstGeom prst="rect">
            <a:avLst/>
          </a:prstGeom>
          <a:effectLst>
            <a:reflection blurRad="6350" stA="52000" endA="300" endPos="35000" dir="5400000" sy="-100000" algn="bl" rotWithShape="0"/>
          </a:effectLst>
        </p:spPr>
      </p:pic>
      <p:sp>
        <p:nvSpPr>
          <p:cNvPr id="2" name="矩形 1"/>
          <p:cNvSpPr/>
          <p:nvPr/>
        </p:nvSpPr>
        <p:spPr>
          <a:xfrm>
            <a:off x="7573573" y="1765235"/>
            <a:ext cx="4382615" cy="858440"/>
          </a:xfrm>
          <a:prstGeom prst="rect">
            <a:avLst/>
          </a:prstGeom>
        </p:spPr>
        <p:txBody>
          <a:bodyPr wrap="square" lIns="91440" tIns="45720" rIns="91440" bIns="45720" anchor="t">
            <a:spAutoFit/>
          </a:bodyPr>
          <a:lstStyle/>
          <a:p>
            <a:pPr defTabSz="2167304"/>
            <a:r>
              <a:rPr lang="en-US" altLang="zh-CN" sz="2450" b="1">
                <a:solidFill>
                  <a:schemeClr val="bg1"/>
                </a:solidFill>
                <a:latin typeface="Microsoft JhengHei"/>
                <a:ea typeface="黑体"/>
                <a:cs typeface="+mn-ea"/>
                <a:sym typeface="+mn-lt"/>
              </a:rPr>
              <a:t>QXP-16G2FC : </a:t>
            </a:r>
            <a:r>
              <a:rPr lang="zh-CN" altLang="en-US" sz="1450">
                <a:solidFill>
                  <a:schemeClr val="bg1"/>
                </a:solidFill>
                <a:latin typeface="Microsoft JhengHei"/>
                <a:ea typeface="Microsoft JhengHei"/>
                <a:cs typeface="+mn-ea"/>
                <a:sym typeface="+mn-lt"/>
              </a:rPr>
              <a:t>雙埠</a:t>
            </a:r>
            <a:r>
              <a:rPr lang="zh-TW" altLang="en-US" sz="1450">
                <a:solidFill>
                  <a:schemeClr val="bg1"/>
                </a:solidFill>
                <a:latin typeface="Microsoft JhengHei"/>
                <a:ea typeface="Microsoft JhengHei"/>
                <a:cs typeface="+mn-ea"/>
                <a:sym typeface="+mn-lt"/>
              </a:rPr>
              <a:t> </a:t>
            </a:r>
            <a:r>
              <a:rPr lang="en-US" altLang="zh-CN" sz="1450">
                <a:solidFill>
                  <a:schemeClr val="bg1"/>
                </a:solidFill>
                <a:latin typeface="Microsoft JhengHei"/>
                <a:ea typeface="黑体"/>
                <a:cs typeface="+mn-ea"/>
                <a:sym typeface="+mn-lt"/>
              </a:rPr>
              <a:t>16Gbps</a:t>
            </a:r>
            <a:endParaRPr lang="en-US" altLang="zh-CN" sz="2450" b="1">
              <a:solidFill>
                <a:schemeClr val="bg1"/>
              </a:solidFill>
              <a:latin typeface="Microsoft JhengHei"/>
              <a:ea typeface="黑体"/>
              <a:cs typeface="+mn-ea"/>
            </a:endParaRPr>
          </a:p>
          <a:p>
            <a:pPr defTabSz="2167304"/>
            <a:r>
              <a:rPr lang="en-US" altLang="zh-CN" sz="2450" b="1">
                <a:solidFill>
                  <a:schemeClr val="bg1"/>
                </a:solidFill>
                <a:latin typeface="Microsoft JhengHei"/>
                <a:ea typeface="黑体"/>
                <a:cs typeface="+mn-ea"/>
                <a:sym typeface="+mn-lt"/>
              </a:rPr>
              <a:t>QXP-32G2FC : </a:t>
            </a:r>
            <a:r>
              <a:rPr lang="zh-CN" altLang="en-US" sz="1450">
                <a:solidFill>
                  <a:schemeClr val="bg1"/>
                </a:solidFill>
                <a:latin typeface="Microsoft JhengHei"/>
                <a:ea typeface="Microsoft JhengHei"/>
                <a:cs typeface="+mn-ea"/>
                <a:sym typeface="+mn-lt"/>
              </a:rPr>
              <a:t>雙埠</a:t>
            </a:r>
            <a:r>
              <a:rPr lang="zh-TW" altLang="en-US" sz="1450">
                <a:solidFill>
                  <a:schemeClr val="bg1"/>
                </a:solidFill>
                <a:latin typeface="Microsoft JhengHei"/>
                <a:ea typeface="Microsoft JhengHei"/>
                <a:cs typeface="+mn-ea"/>
                <a:sym typeface="+mn-lt"/>
              </a:rPr>
              <a:t> </a:t>
            </a:r>
            <a:r>
              <a:rPr lang="en-US" altLang="zh-TW" sz="1450">
                <a:solidFill>
                  <a:schemeClr val="bg1"/>
                </a:solidFill>
                <a:latin typeface="Microsoft JhengHei"/>
                <a:ea typeface="Microsoft JhengHei"/>
                <a:cs typeface="+mn-ea"/>
                <a:sym typeface="+mn-lt"/>
              </a:rPr>
              <a:t>32</a:t>
            </a:r>
            <a:r>
              <a:rPr lang="en-US" altLang="zh-CN" sz="1450">
                <a:solidFill>
                  <a:schemeClr val="bg1"/>
                </a:solidFill>
                <a:latin typeface="Microsoft JhengHei"/>
                <a:ea typeface="Microsoft JhengHei"/>
                <a:cs typeface="+mn-ea"/>
                <a:sym typeface="+mn-lt"/>
              </a:rPr>
              <a:t>Gbps</a:t>
            </a:r>
            <a:r>
              <a:rPr lang="en-US" altLang="zh-CN" sz="2450">
                <a:solidFill>
                  <a:schemeClr val="bg1"/>
                </a:solidFill>
                <a:latin typeface="Microsoft JhengHei"/>
                <a:ea typeface="黑体"/>
                <a:cs typeface="+mn-ea"/>
                <a:sym typeface="+mn-lt"/>
              </a:rPr>
              <a:t> </a:t>
            </a:r>
            <a:endParaRPr lang="en-US" altLang="zh-CN" sz="2450">
              <a:solidFill>
                <a:schemeClr val="bg1"/>
              </a:solidFill>
              <a:latin typeface="Microsoft JhengHei"/>
              <a:ea typeface="黑体"/>
              <a:cs typeface="+mn-ea"/>
            </a:endParaRPr>
          </a:p>
        </p:txBody>
      </p:sp>
      <p:sp>
        <p:nvSpPr>
          <p:cNvPr id="3" name="矩形 2"/>
          <p:cNvSpPr/>
          <p:nvPr/>
        </p:nvSpPr>
        <p:spPr>
          <a:xfrm>
            <a:off x="7573572" y="2621722"/>
            <a:ext cx="3491188" cy="318100"/>
          </a:xfrm>
          <a:prstGeom prst="rect">
            <a:avLst/>
          </a:prstGeom>
        </p:spPr>
        <p:txBody>
          <a:bodyPr wrap="square" lIns="91440" tIns="45720" rIns="91440" bIns="45720" anchor="t">
            <a:spAutoFit/>
          </a:bodyPr>
          <a:lstStyle/>
          <a:p>
            <a:pPr defTabSz="2167304"/>
            <a:r>
              <a:rPr lang="zh-CN" altLang="en-US" sz="1450">
                <a:solidFill>
                  <a:schemeClr val="bg1"/>
                </a:solidFill>
                <a:latin typeface="Microsoft JhengHei"/>
                <a:ea typeface="Microsoft JhengHei"/>
                <a:cs typeface="+mn-ea"/>
                <a:sym typeface="+mn-lt"/>
              </a:rPr>
              <a:t> </a:t>
            </a:r>
            <a:r>
              <a:rPr lang="en-US" altLang="zh-CN" sz="1450">
                <a:solidFill>
                  <a:schemeClr val="bg1"/>
                </a:solidFill>
                <a:latin typeface="Microsoft JhengHei"/>
                <a:ea typeface="Microsoft JhengHei"/>
                <a:cs typeface="+mn-ea"/>
                <a:sym typeface="+mn-lt"/>
              </a:rPr>
              <a:t>(</a:t>
            </a:r>
            <a:r>
              <a:rPr lang="zh-CN" altLang="en-US" sz="1450">
                <a:solidFill>
                  <a:schemeClr val="bg1"/>
                </a:solidFill>
                <a:latin typeface="Microsoft JhengHei"/>
                <a:ea typeface="Microsoft JhengHei"/>
                <a:cs typeface="+mn-ea"/>
                <a:sym typeface="+mn-lt"/>
              </a:rPr>
              <a:t>內含</a:t>
            </a:r>
            <a:r>
              <a:rPr lang="en-US" altLang="zh-CN" sz="1450">
                <a:solidFill>
                  <a:schemeClr val="bg1"/>
                </a:solidFill>
                <a:latin typeface="Microsoft JhengHei"/>
                <a:ea typeface="黑体"/>
                <a:cs typeface="+mn-ea"/>
                <a:sym typeface="+mn-lt"/>
              </a:rPr>
              <a:t> 16/32Gb FC </a:t>
            </a:r>
            <a:r>
              <a:rPr lang="zh-CN" altLang="en-US" sz="1450">
                <a:solidFill>
                  <a:schemeClr val="bg1"/>
                </a:solidFill>
                <a:latin typeface="Microsoft JhengHei"/>
                <a:ea typeface="Microsoft JhengHei"/>
                <a:cs typeface="+mn-ea"/>
                <a:sym typeface="+mn-lt"/>
              </a:rPr>
              <a:t>收發器</a:t>
            </a:r>
            <a:r>
              <a:rPr lang="en-US" altLang="zh-CN" sz="1450">
                <a:solidFill>
                  <a:schemeClr val="bg1"/>
                </a:solidFill>
                <a:latin typeface="Microsoft JhengHei"/>
                <a:ea typeface="Microsoft JhengHei"/>
                <a:cs typeface="+mn-ea"/>
                <a:sym typeface="+mn-lt"/>
              </a:rPr>
              <a:t>)</a:t>
            </a:r>
            <a:endParaRPr lang="zh-CN" altLang="en-US" sz="1450">
              <a:solidFill>
                <a:schemeClr val="bg1"/>
              </a:solidFill>
              <a:latin typeface="Microsoft JhengHei"/>
              <a:ea typeface="Microsoft JhengHei"/>
              <a:cs typeface="+mn-ea"/>
            </a:endParaRPr>
          </a:p>
        </p:txBody>
      </p:sp>
    </p:spTree>
    <p:extLst>
      <p:ext uri="{BB962C8B-B14F-4D97-AF65-F5344CB8AC3E}">
        <p14:creationId xmlns:p14="http://schemas.microsoft.com/office/powerpoint/2010/main" val="7203437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CDEAB60E-5201-696A-ED72-0E091ABC7EAC}"/>
              </a:ext>
            </a:extLst>
          </p:cNvPr>
          <p:cNvSpPr txBox="1"/>
          <p:nvPr/>
        </p:nvSpPr>
        <p:spPr>
          <a:xfrm>
            <a:off x="1069451" y="1662766"/>
            <a:ext cx="4645549" cy="3251980"/>
          </a:xfrm>
          <a:prstGeom prst="rect">
            <a:avLst/>
          </a:prstGeom>
          <a:noFill/>
        </p:spPr>
        <p:txBody>
          <a:bodyPr wrap="square" lIns="91440" tIns="45720" rIns="91440" bIns="45720" anchor="t">
            <a:spAutoFit/>
          </a:bodyPr>
          <a:lstStyle/>
          <a:p>
            <a:pPr>
              <a:lnSpc>
                <a:spcPct val="130000"/>
              </a:lnSpc>
              <a:defRPr/>
            </a:pPr>
            <a:r>
              <a:rPr lang="en" altLang="zh-TW" sz="2000" kern="1200">
                <a:solidFill>
                  <a:schemeClr val="bg1"/>
                </a:solidFill>
                <a:ea typeface="微軟正黑體"/>
                <a:cs typeface="+mn-ea"/>
                <a:sym typeface="+mn-lt"/>
              </a:rPr>
              <a:t>T</a:t>
            </a:r>
            <a:r>
              <a:rPr lang="en-US" altLang="zh-TW" sz="2000">
                <a:solidFill>
                  <a:schemeClr val="bg1"/>
                </a:solidFill>
                <a:ea typeface="微軟正黑體"/>
                <a:cs typeface="+mn-ea"/>
                <a:sym typeface="+mn-lt"/>
              </a:rPr>
              <a:t>S-855eU(-RP)</a:t>
            </a:r>
            <a:r>
              <a:rPr lang="zh-TW" altLang="en-US" sz="2000">
                <a:solidFill>
                  <a:schemeClr val="bg1"/>
                </a:solidFill>
                <a:ea typeface="微軟正黑體"/>
                <a:cs typeface="+mn-ea"/>
                <a:sym typeface="+mn-lt"/>
              </a:rPr>
              <a:t> </a:t>
            </a:r>
            <a:r>
              <a:rPr lang="zh-TW" altLang="en-US" sz="2000" kern="1200">
                <a:solidFill>
                  <a:schemeClr val="bg1"/>
                </a:solidFill>
                <a:ea typeface="微軟正黑體"/>
                <a:cs typeface="+mn-ea"/>
                <a:sym typeface="+mn-lt"/>
              </a:rPr>
              <a:t>享有</a:t>
            </a:r>
            <a:r>
              <a:rPr lang="en-US" altLang="zh-TW" sz="2000" kern="1200">
                <a:solidFill>
                  <a:schemeClr val="bg1"/>
                </a:solidFill>
                <a:ea typeface="微軟正黑體"/>
                <a:cs typeface="+mn-ea"/>
                <a:sym typeface="+mn-lt"/>
              </a:rPr>
              <a:t> </a:t>
            </a:r>
            <a:r>
              <a:rPr lang="en-US" altLang="zh-TW" sz="2000" b="1" kern="1200">
                <a:solidFill>
                  <a:schemeClr val="bg1"/>
                </a:solidFill>
                <a:ea typeface="微軟正黑體"/>
                <a:cs typeface="+mn-ea"/>
                <a:sym typeface="+mn-lt"/>
              </a:rPr>
              <a:t>3 </a:t>
            </a:r>
            <a:r>
              <a:rPr lang="zh-TW" altLang="en-US" sz="2000" b="1" kern="1200">
                <a:solidFill>
                  <a:schemeClr val="bg1"/>
                </a:solidFill>
                <a:ea typeface="微軟正黑體"/>
                <a:cs typeface="+mn-ea"/>
                <a:sym typeface="+mn-lt"/>
              </a:rPr>
              <a:t>年</a:t>
            </a:r>
            <a:r>
              <a:rPr lang="zh-TW" altLang="en-US" sz="2000" kern="1200">
                <a:solidFill>
                  <a:schemeClr val="bg1"/>
                </a:solidFill>
                <a:ea typeface="微軟正黑體"/>
                <a:cs typeface="+mn-ea"/>
                <a:sym typeface="+mn-lt"/>
              </a:rPr>
              <a:t>的免費產品硬體保固。</a:t>
            </a:r>
            <a:r>
              <a:rPr lang="en" altLang="zh-TW" sz="2000" kern="1200">
                <a:solidFill>
                  <a:schemeClr val="bg1"/>
                </a:solidFill>
                <a:ea typeface="微軟正黑體"/>
                <a:cs typeface="+mn-ea"/>
                <a:sym typeface="+mn-lt"/>
              </a:rPr>
              <a:t>QNAP </a:t>
            </a:r>
            <a:r>
              <a:rPr lang="zh-TW" altLang="en-US" sz="2000" kern="1200">
                <a:solidFill>
                  <a:schemeClr val="bg1"/>
                </a:solidFill>
                <a:ea typeface="微軟正黑體"/>
                <a:cs typeface="+mn-ea"/>
                <a:sym typeface="+mn-lt"/>
              </a:rPr>
              <a:t>提供如此尊榮的保固服務，協助您的企業組織持續運作，提供不中斷的服務給予您的客戶。</a:t>
            </a:r>
            <a:endParaRPr lang="zh-TW" altLang="en-US" sz="2000">
              <a:solidFill>
                <a:schemeClr val="bg1"/>
              </a:solidFill>
              <a:ea typeface="微軟正黑體"/>
            </a:endParaRPr>
          </a:p>
          <a:p>
            <a:pPr>
              <a:lnSpc>
                <a:spcPct val="130000"/>
              </a:lnSpc>
              <a:defRPr/>
            </a:pPr>
            <a:r>
              <a:rPr lang="zh-TW" altLang="en-US" sz="2000" kern="1200">
                <a:solidFill>
                  <a:schemeClr val="bg1"/>
                </a:solidFill>
                <a:ea typeface="微軟正黑體"/>
                <a:cs typeface="+mn-ea"/>
                <a:sym typeface="+mn-lt"/>
              </a:rPr>
              <a:t>如果需要更長的保固期，您可以購買 </a:t>
            </a:r>
            <a:r>
              <a:rPr lang="en-US" altLang="zh-TW" sz="2000" kern="1200">
                <a:solidFill>
                  <a:schemeClr val="bg1"/>
                </a:solidFill>
                <a:ea typeface="微軟正黑體"/>
                <a:cs typeface="+mn-ea"/>
                <a:sym typeface="+mn-lt"/>
              </a:rPr>
              <a:t>QNAP </a:t>
            </a:r>
            <a:r>
              <a:rPr lang="zh-TW" altLang="en-US" sz="2000" kern="1200">
                <a:solidFill>
                  <a:schemeClr val="bg1"/>
                </a:solidFill>
                <a:ea typeface="微軟正黑體"/>
                <a:cs typeface="+mn-ea"/>
                <a:sym typeface="+mn-lt"/>
              </a:rPr>
              <a:t>延長保固服務方案</a:t>
            </a:r>
            <a:r>
              <a:rPr lang="en-US" altLang="zh-TW" sz="2000" kern="1200">
                <a:solidFill>
                  <a:schemeClr val="bg1"/>
                </a:solidFill>
                <a:ea typeface="微軟正黑體"/>
                <a:cs typeface="+mn-ea"/>
                <a:sym typeface="+mn-lt"/>
              </a:rPr>
              <a:t> (</a:t>
            </a:r>
            <a:r>
              <a:rPr lang="en-US" altLang="zh-TW" sz="2000">
                <a:solidFill>
                  <a:schemeClr val="bg1"/>
                </a:solidFill>
                <a:ea typeface="微軟正黑體"/>
                <a:cs typeface="+mn-ea"/>
                <a:sym typeface="+mn-lt"/>
              </a:rPr>
              <a:t> </a:t>
            </a:r>
            <a:r>
              <a:rPr lang="zh-TW" altLang="en-US" sz="2000" kern="1200">
                <a:solidFill>
                  <a:schemeClr val="bg1"/>
                </a:solidFill>
                <a:ea typeface="微軟正黑體"/>
                <a:cs typeface="+mn-ea"/>
                <a:sym typeface="+mn-lt"/>
              </a:rPr>
              <a:t>額外 </a:t>
            </a:r>
            <a:r>
              <a:rPr lang="en-US" altLang="zh-TW" sz="2000" kern="1200">
                <a:solidFill>
                  <a:schemeClr val="bg1"/>
                </a:solidFill>
                <a:ea typeface="微軟正黑體"/>
                <a:cs typeface="+mn-ea"/>
                <a:sym typeface="+mn-lt"/>
              </a:rPr>
              <a:t>2 </a:t>
            </a:r>
            <a:r>
              <a:rPr lang="zh-TW" altLang="en-US" sz="2000" kern="1200">
                <a:solidFill>
                  <a:schemeClr val="bg1"/>
                </a:solidFill>
                <a:ea typeface="微軟正黑體"/>
                <a:cs typeface="+mn-ea"/>
                <a:sym typeface="+mn-lt"/>
              </a:rPr>
              <a:t>年延長保固</a:t>
            </a:r>
            <a:r>
              <a:rPr lang="zh-TW" altLang="en-US" sz="2000">
                <a:solidFill>
                  <a:schemeClr val="bg1"/>
                </a:solidFill>
                <a:ea typeface="微軟正黑體"/>
                <a:cs typeface="+mn-ea"/>
                <a:sym typeface="+mn-lt"/>
              </a:rPr>
              <a:t> </a:t>
            </a:r>
            <a:r>
              <a:rPr lang="zh-TW" altLang="en-US" sz="2000" b="1">
                <a:solidFill>
                  <a:schemeClr val="bg1"/>
                </a:solidFill>
                <a:ea typeface="微軟正黑體"/>
                <a:cs typeface="+mn-ea"/>
                <a:sym typeface="+mn-lt"/>
              </a:rPr>
              <a:t>EXTW-BROWN-2Y</a:t>
            </a:r>
            <a:r>
              <a:rPr lang="zh-TW" altLang="en-US" sz="2000">
                <a:solidFill>
                  <a:schemeClr val="bg1"/>
                </a:solidFill>
                <a:ea typeface="微軟正黑體"/>
                <a:cs typeface="+mn-ea"/>
                <a:sym typeface="+mn-lt"/>
              </a:rPr>
              <a:t> </a:t>
            </a:r>
            <a:r>
              <a:rPr lang="en-TW" altLang="zh-TW" sz="2000" kern="1200">
                <a:solidFill>
                  <a:schemeClr val="bg1"/>
                </a:solidFill>
                <a:ea typeface="微軟正黑體"/>
                <a:cs typeface="+mn-ea"/>
                <a:sym typeface="+mn-lt"/>
              </a:rPr>
              <a:t>)</a:t>
            </a:r>
            <a:r>
              <a:rPr lang="zh-TW" altLang="en-US" sz="2000" kern="1200">
                <a:solidFill>
                  <a:schemeClr val="bg1"/>
                </a:solidFill>
                <a:ea typeface="微軟正黑體"/>
                <a:cs typeface="+mn-ea"/>
                <a:sym typeface="+mn-lt"/>
              </a:rPr>
              <a:t>，享有最高 </a:t>
            </a:r>
            <a:r>
              <a:rPr lang="en-US" altLang="zh-TW" sz="2000" kern="1200">
                <a:solidFill>
                  <a:schemeClr val="bg1"/>
                </a:solidFill>
                <a:ea typeface="微軟正黑體"/>
                <a:cs typeface="+mn-ea"/>
                <a:sym typeface="+mn-lt"/>
              </a:rPr>
              <a:t>5 </a:t>
            </a:r>
            <a:r>
              <a:rPr lang="zh-TW" altLang="en-US" sz="2000" kern="1200">
                <a:solidFill>
                  <a:schemeClr val="bg1"/>
                </a:solidFill>
                <a:ea typeface="微軟正黑體"/>
                <a:cs typeface="+mn-ea"/>
                <a:sym typeface="+mn-lt"/>
              </a:rPr>
              <a:t>年的產品保固期限與超值保障。</a:t>
            </a:r>
            <a:endParaRPr lang="zh-TW" altLang="en-US" sz="2000">
              <a:solidFill>
                <a:schemeClr val="bg1"/>
              </a:solidFill>
              <a:ea typeface="微軟正黑體"/>
            </a:endParaRPr>
          </a:p>
        </p:txBody>
      </p:sp>
      <p:sp>
        <p:nvSpPr>
          <p:cNvPr id="2" name="文字方塊 1">
            <a:extLst>
              <a:ext uri="{FF2B5EF4-FFF2-40B4-BE49-F238E27FC236}">
                <a16:creationId xmlns:a16="http://schemas.microsoft.com/office/drawing/2014/main" id="{9B2E6210-DE95-507D-84C3-EFA2623E52D4}"/>
              </a:ext>
            </a:extLst>
          </p:cNvPr>
          <p:cNvSpPr txBox="1"/>
          <p:nvPr/>
        </p:nvSpPr>
        <p:spPr>
          <a:xfrm>
            <a:off x="1069451" y="5009044"/>
            <a:ext cx="4645549" cy="1052938"/>
          </a:xfrm>
          <a:prstGeom prst="rect">
            <a:avLst/>
          </a:prstGeom>
          <a:noFill/>
        </p:spPr>
        <p:txBody>
          <a:bodyPr wrap="square" lIns="91440" tIns="45720" rIns="91440" bIns="45720" anchor="t">
            <a:spAutoFit/>
          </a:bodyPr>
          <a:lstStyle/>
          <a:p>
            <a:pPr>
              <a:lnSpc>
                <a:spcPct val="130000"/>
              </a:lnSpc>
              <a:defRPr/>
            </a:pPr>
            <a:r>
              <a:rPr lang="en" altLang="zh-TW" sz="1600">
                <a:solidFill>
                  <a:srgbClr val="FFFF00"/>
                </a:solidFill>
                <a:ea typeface="微軟正黑體"/>
              </a:rPr>
              <a:t>NAS 訂購料號：</a:t>
            </a:r>
            <a:r>
              <a:rPr lang="en" altLang="zh-TW" sz="1400" b="1">
                <a:solidFill>
                  <a:srgbClr val="FFFF00"/>
                </a:solidFill>
                <a:ea typeface="微軟正黑體"/>
              </a:rPr>
              <a:t>TS-855eU-8G, TS-855eU-RP-8G</a:t>
            </a:r>
          </a:p>
          <a:p>
            <a:pPr>
              <a:lnSpc>
                <a:spcPct val="130000"/>
              </a:lnSpc>
              <a:defRPr/>
            </a:pPr>
            <a:r>
              <a:rPr lang="en" sz="1600">
                <a:solidFill>
                  <a:srgbClr val="FFFF00"/>
                </a:solidFill>
                <a:ea typeface="微軟正黑體"/>
              </a:rPr>
              <a:t>Intel Atom</a:t>
            </a:r>
            <a:r>
              <a:rPr lang="en" sz="1600" baseline="30000">
                <a:solidFill>
                  <a:srgbClr val="FFFF00"/>
                </a:solidFill>
                <a:ea typeface="微軟正黑體"/>
              </a:rPr>
              <a:t>®</a:t>
            </a:r>
            <a:r>
              <a:rPr lang="en" sz="1600">
                <a:solidFill>
                  <a:srgbClr val="FFFF00"/>
                </a:solidFill>
                <a:ea typeface="微軟正黑體"/>
              </a:rPr>
              <a:t> C5125 8 </a:t>
            </a:r>
            <a:r>
              <a:rPr lang="zh-TW" altLang="en" sz="1600">
                <a:solidFill>
                  <a:srgbClr val="FFFF00"/>
                </a:solidFill>
                <a:ea typeface="微軟正黑體"/>
              </a:rPr>
              <a:t>核心 </a:t>
            </a:r>
            <a:r>
              <a:rPr lang="en" sz="1600">
                <a:solidFill>
                  <a:srgbClr val="FFFF00"/>
                </a:solidFill>
                <a:ea typeface="微軟正黑體"/>
              </a:rPr>
              <a:t>2.8 GHz</a:t>
            </a:r>
            <a:r>
              <a:rPr lang="en" altLang="zh-TW" sz="1600">
                <a:solidFill>
                  <a:srgbClr val="FFFF00"/>
                </a:solidFill>
                <a:ea typeface="微軟正黑體"/>
              </a:rPr>
              <a:t> </a:t>
            </a:r>
            <a:r>
              <a:rPr lang="zh-TW" altLang="en" sz="1600">
                <a:solidFill>
                  <a:srgbClr val="FFFF00"/>
                </a:solidFill>
                <a:ea typeface="微軟正黑體"/>
              </a:rPr>
              <a:t>處理器</a:t>
            </a:r>
            <a:r>
              <a:rPr lang="en" sz="1600">
                <a:solidFill>
                  <a:srgbClr val="FFFF00"/>
                </a:solidFill>
                <a:ea typeface="微軟正黑體"/>
              </a:rPr>
              <a:t> , 8 GB DDR4 (1 x 8 GB) , 1 x 250W (</a:t>
            </a:r>
            <a:r>
              <a:rPr lang="zh-TW" altLang="en-US" sz="1600">
                <a:solidFill>
                  <a:srgbClr val="FFFF00"/>
                </a:solidFill>
                <a:ea typeface="微軟正黑體"/>
              </a:rPr>
              <a:t>雙電源 </a:t>
            </a:r>
            <a:r>
              <a:rPr lang="en-US" altLang="zh-TW" sz="1600">
                <a:solidFill>
                  <a:srgbClr val="FFFF00"/>
                </a:solidFill>
                <a:ea typeface="微軟正黑體"/>
              </a:rPr>
              <a:t>2 x 300W)</a:t>
            </a:r>
            <a:endParaRPr lang="en" sz="1600">
              <a:solidFill>
                <a:srgbClr val="FFFF00"/>
              </a:solidFill>
            </a:endParaRPr>
          </a:p>
        </p:txBody>
      </p:sp>
      <p:grpSp>
        <p:nvGrpSpPr>
          <p:cNvPr id="3" name="群組 2">
            <a:extLst>
              <a:ext uri="{FF2B5EF4-FFF2-40B4-BE49-F238E27FC236}">
                <a16:creationId xmlns:a16="http://schemas.microsoft.com/office/drawing/2014/main" id="{7D672E35-3ED7-AB45-F81E-C4E6DE6C36A1}"/>
              </a:ext>
            </a:extLst>
          </p:cNvPr>
          <p:cNvGrpSpPr>
            <a:grpSpLocks noChangeAspect="1"/>
          </p:cNvGrpSpPr>
          <p:nvPr/>
        </p:nvGrpSpPr>
        <p:grpSpPr>
          <a:xfrm>
            <a:off x="6394162" y="2035423"/>
            <a:ext cx="4603617" cy="4199791"/>
            <a:chOff x="1654630" y="1550126"/>
            <a:chExt cx="2233748" cy="2037805"/>
          </a:xfrm>
          <a:effectLst>
            <a:outerShdw blurRad="431800" dist="368300" dir="5760000" sx="106000" sy="106000" algn="ctr" rotWithShape="0">
              <a:srgbClr val="000000">
                <a:alpha val="34000"/>
              </a:srgbClr>
            </a:outerShdw>
          </a:effectLst>
        </p:grpSpPr>
        <p:sp>
          <p:nvSpPr>
            <p:cNvPr id="4" name="矩形 3">
              <a:extLst>
                <a:ext uri="{FF2B5EF4-FFF2-40B4-BE49-F238E27FC236}">
                  <a16:creationId xmlns:a16="http://schemas.microsoft.com/office/drawing/2014/main" id="{356E3034-20FD-37ED-00AE-7F8798D9221F}"/>
                </a:ext>
              </a:extLst>
            </p:cNvPr>
            <p:cNvSpPr/>
            <p:nvPr/>
          </p:nvSpPr>
          <p:spPr>
            <a:xfrm>
              <a:off x="1654630" y="1550126"/>
              <a:ext cx="2233748" cy="203780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cs typeface="+mn-ea"/>
                <a:sym typeface="+mn-lt"/>
              </a:endParaRPr>
            </a:p>
          </p:txBody>
        </p:sp>
        <p:pic>
          <p:nvPicPr>
            <p:cNvPr id="5" name="圖形 12">
              <a:extLst>
                <a:ext uri="{FF2B5EF4-FFF2-40B4-BE49-F238E27FC236}">
                  <a16:creationId xmlns:a16="http://schemas.microsoft.com/office/drawing/2014/main" id="{C88D3035-01BB-7053-373F-5337F1DB6BB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57843" y="1596124"/>
              <a:ext cx="2038686" cy="1832876"/>
            </a:xfrm>
            <a:prstGeom prst="rect">
              <a:avLst/>
            </a:prstGeom>
          </p:spPr>
        </p:pic>
      </p:grpSp>
      <p:sp>
        <p:nvSpPr>
          <p:cNvPr id="6" name="標題 5">
            <a:extLst>
              <a:ext uri="{FF2B5EF4-FFF2-40B4-BE49-F238E27FC236}">
                <a16:creationId xmlns:a16="http://schemas.microsoft.com/office/drawing/2014/main" id="{AF054AA4-B905-E790-0B78-197D68344F75}"/>
              </a:ext>
            </a:extLst>
          </p:cNvPr>
          <p:cNvSpPr>
            <a:spLocks noGrp="1"/>
          </p:cNvSpPr>
          <p:nvPr>
            <p:ph type="title"/>
          </p:nvPr>
        </p:nvSpPr>
        <p:spPr/>
        <p:txBody>
          <a:bodyPr/>
          <a:lstStyle/>
          <a:p>
            <a:r>
              <a:rPr lang="en-US" altLang="zh-TW"/>
              <a:t>3 </a:t>
            </a:r>
            <a:r>
              <a:rPr lang="zh-TW" altLang="en-US"/>
              <a:t>年標準保固，涵蓋硬體維修與支援服務</a:t>
            </a:r>
          </a:p>
        </p:txBody>
      </p:sp>
    </p:spTree>
    <p:extLst>
      <p:ext uri="{BB962C8B-B14F-4D97-AF65-F5344CB8AC3E}">
        <p14:creationId xmlns:p14="http://schemas.microsoft.com/office/powerpoint/2010/main" val="32614719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圓角 2">
            <a:extLst>
              <a:ext uri="{FF2B5EF4-FFF2-40B4-BE49-F238E27FC236}">
                <a16:creationId xmlns:a16="http://schemas.microsoft.com/office/drawing/2014/main" id="{A6E4154E-6A4E-82FA-09FC-7FFCE77C39E4}"/>
              </a:ext>
            </a:extLst>
          </p:cNvPr>
          <p:cNvSpPr/>
          <p:nvPr/>
        </p:nvSpPr>
        <p:spPr>
          <a:xfrm>
            <a:off x="3987087" y="2720383"/>
            <a:ext cx="4470739" cy="1824496"/>
          </a:xfrm>
          <a:prstGeom prst="roundRect">
            <a:avLst>
              <a:gd name="adj" fmla="val 995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8" name="矩形: 圓角 7">
            <a:extLst>
              <a:ext uri="{FF2B5EF4-FFF2-40B4-BE49-F238E27FC236}">
                <a16:creationId xmlns:a16="http://schemas.microsoft.com/office/drawing/2014/main" id="{B6FEECFB-7BD6-8941-C6B2-1FF3488A8F09}"/>
              </a:ext>
            </a:extLst>
          </p:cNvPr>
          <p:cNvSpPr/>
          <p:nvPr/>
        </p:nvSpPr>
        <p:spPr>
          <a:xfrm>
            <a:off x="5600391" y="345636"/>
            <a:ext cx="2873776" cy="2262408"/>
          </a:xfrm>
          <a:prstGeom prst="roundRect">
            <a:avLst>
              <a:gd name="adj" fmla="val 8543"/>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1" name="矩形: 圓角 10">
            <a:extLst>
              <a:ext uri="{FF2B5EF4-FFF2-40B4-BE49-F238E27FC236}">
                <a16:creationId xmlns:a16="http://schemas.microsoft.com/office/drawing/2014/main" id="{378B5BFD-65A7-7313-8710-8F114A843925}"/>
              </a:ext>
            </a:extLst>
          </p:cNvPr>
          <p:cNvSpPr/>
          <p:nvPr/>
        </p:nvSpPr>
        <p:spPr>
          <a:xfrm>
            <a:off x="2292730" y="1498510"/>
            <a:ext cx="1565633" cy="3022341"/>
          </a:xfrm>
          <a:prstGeom prst="roundRect">
            <a:avLst>
              <a:gd name="adj" fmla="val 1024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2" name="矩形: 圓角 11">
            <a:extLst>
              <a:ext uri="{FF2B5EF4-FFF2-40B4-BE49-F238E27FC236}">
                <a16:creationId xmlns:a16="http://schemas.microsoft.com/office/drawing/2014/main" id="{5D39E6EF-A4AE-07F9-5559-1D898DF98A0A}"/>
              </a:ext>
            </a:extLst>
          </p:cNvPr>
          <p:cNvSpPr/>
          <p:nvPr/>
        </p:nvSpPr>
        <p:spPr>
          <a:xfrm>
            <a:off x="6474692" y="4691877"/>
            <a:ext cx="1983133" cy="1862145"/>
          </a:xfrm>
          <a:prstGeom prst="roundRect">
            <a:avLst>
              <a:gd name="adj" fmla="val 7620"/>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3" name="矩形: 圓角 12">
            <a:extLst>
              <a:ext uri="{FF2B5EF4-FFF2-40B4-BE49-F238E27FC236}">
                <a16:creationId xmlns:a16="http://schemas.microsoft.com/office/drawing/2014/main" id="{16108385-6E9D-B842-1A87-C530EBBE5093}"/>
              </a:ext>
            </a:extLst>
          </p:cNvPr>
          <p:cNvSpPr/>
          <p:nvPr/>
        </p:nvSpPr>
        <p:spPr>
          <a:xfrm>
            <a:off x="4030287" y="4691875"/>
            <a:ext cx="2315680" cy="857107"/>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6" name="矩形: 圓角 15">
            <a:extLst>
              <a:ext uri="{FF2B5EF4-FFF2-40B4-BE49-F238E27FC236}">
                <a16:creationId xmlns:a16="http://schemas.microsoft.com/office/drawing/2014/main" id="{7395BB23-CE72-BB3C-D9E2-593ECCB3F0C1}"/>
              </a:ext>
            </a:extLst>
          </p:cNvPr>
          <p:cNvSpPr/>
          <p:nvPr/>
        </p:nvSpPr>
        <p:spPr>
          <a:xfrm>
            <a:off x="3987089" y="364309"/>
            <a:ext cx="1478255" cy="2262408"/>
          </a:xfrm>
          <a:prstGeom prst="roundRect">
            <a:avLst>
              <a:gd name="adj" fmla="val 13002"/>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7" name="矩形: 圓角 16">
            <a:extLst>
              <a:ext uri="{FF2B5EF4-FFF2-40B4-BE49-F238E27FC236}">
                <a16:creationId xmlns:a16="http://schemas.microsoft.com/office/drawing/2014/main" id="{BBD3FE79-546B-05ED-A486-59C2AD26883B}"/>
              </a:ext>
            </a:extLst>
          </p:cNvPr>
          <p:cNvSpPr/>
          <p:nvPr/>
        </p:nvSpPr>
        <p:spPr>
          <a:xfrm>
            <a:off x="9966400" y="1836563"/>
            <a:ext cx="1983133" cy="1880515"/>
          </a:xfrm>
          <a:prstGeom prst="roundRect">
            <a:avLst>
              <a:gd name="adj" fmla="val 9410"/>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8" name="矩形: 圓角 17">
            <a:extLst>
              <a:ext uri="{FF2B5EF4-FFF2-40B4-BE49-F238E27FC236}">
                <a16:creationId xmlns:a16="http://schemas.microsoft.com/office/drawing/2014/main" id="{83FD5FF2-896A-A8E3-07B8-AF7EA0BB9515}"/>
              </a:ext>
            </a:extLst>
          </p:cNvPr>
          <p:cNvSpPr/>
          <p:nvPr/>
        </p:nvSpPr>
        <p:spPr>
          <a:xfrm>
            <a:off x="4030287" y="5642649"/>
            <a:ext cx="2315680" cy="902912"/>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19" name="矩形: 圓角 18">
            <a:extLst>
              <a:ext uri="{FF2B5EF4-FFF2-40B4-BE49-F238E27FC236}">
                <a16:creationId xmlns:a16="http://schemas.microsoft.com/office/drawing/2014/main" id="{3D44A5EB-D23D-B824-8021-E6007F8332A2}"/>
              </a:ext>
            </a:extLst>
          </p:cNvPr>
          <p:cNvSpPr/>
          <p:nvPr/>
        </p:nvSpPr>
        <p:spPr>
          <a:xfrm>
            <a:off x="8609218" y="364309"/>
            <a:ext cx="3362983" cy="1378587"/>
          </a:xfrm>
          <a:prstGeom prst="roundRect">
            <a:avLst>
              <a:gd name="adj" fmla="val 11668"/>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b="1">
              <a:solidFill>
                <a:schemeClr val="tx1"/>
              </a:solidFill>
            </a:endParaRPr>
          </a:p>
        </p:txBody>
      </p:sp>
      <p:sp>
        <p:nvSpPr>
          <p:cNvPr id="20" name="矩形: 圓角 19">
            <a:extLst>
              <a:ext uri="{FF2B5EF4-FFF2-40B4-BE49-F238E27FC236}">
                <a16:creationId xmlns:a16="http://schemas.microsoft.com/office/drawing/2014/main" id="{15B95054-5425-92F3-16BA-F28905C58035}"/>
              </a:ext>
            </a:extLst>
          </p:cNvPr>
          <p:cNvSpPr/>
          <p:nvPr/>
        </p:nvSpPr>
        <p:spPr>
          <a:xfrm>
            <a:off x="8586549" y="3801677"/>
            <a:ext cx="3362983" cy="780551"/>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21" name="矩形: 圓角 20">
            <a:extLst>
              <a:ext uri="{FF2B5EF4-FFF2-40B4-BE49-F238E27FC236}">
                <a16:creationId xmlns:a16="http://schemas.microsoft.com/office/drawing/2014/main" id="{10B91F06-E65D-860B-7CD4-0BBD964348AA}"/>
              </a:ext>
            </a:extLst>
          </p:cNvPr>
          <p:cNvSpPr/>
          <p:nvPr/>
        </p:nvSpPr>
        <p:spPr>
          <a:xfrm>
            <a:off x="8586549" y="4691875"/>
            <a:ext cx="2125033" cy="1112876"/>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22" name="矩形: 圓角 21" hidden="1">
            <a:extLst>
              <a:ext uri="{FF2B5EF4-FFF2-40B4-BE49-F238E27FC236}">
                <a16:creationId xmlns:a16="http://schemas.microsoft.com/office/drawing/2014/main" id="{F22A9A6C-AAAE-C2F5-4CF7-5F8A864B4012}"/>
              </a:ext>
            </a:extLst>
          </p:cNvPr>
          <p:cNvSpPr/>
          <p:nvPr/>
        </p:nvSpPr>
        <p:spPr>
          <a:xfrm>
            <a:off x="8609217" y="5642650"/>
            <a:ext cx="2125033" cy="902911"/>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3200" b="1">
              <a:solidFill>
                <a:schemeClr val="tx1"/>
              </a:solidFill>
            </a:endParaRPr>
          </a:p>
        </p:txBody>
      </p:sp>
      <p:sp>
        <p:nvSpPr>
          <p:cNvPr id="24" name="矩形: 圓角 23">
            <a:extLst>
              <a:ext uri="{FF2B5EF4-FFF2-40B4-BE49-F238E27FC236}">
                <a16:creationId xmlns:a16="http://schemas.microsoft.com/office/drawing/2014/main" id="{7EB53527-C9A5-9636-FF20-626E3FC042D4}"/>
              </a:ext>
            </a:extLst>
          </p:cNvPr>
          <p:cNvSpPr/>
          <p:nvPr/>
        </p:nvSpPr>
        <p:spPr>
          <a:xfrm>
            <a:off x="253883" y="4691875"/>
            <a:ext cx="3625013" cy="1853685"/>
          </a:xfrm>
          <a:prstGeom prst="roundRect">
            <a:avLst>
              <a:gd name="adj" fmla="val 923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8000" b="1">
              <a:solidFill>
                <a:schemeClr val="tx1"/>
              </a:solidFill>
            </a:endParaRPr>
          </a:p>
        </p:txBody>
      </p:sp>
      <p:sp>
        <p:nvSpPr>
          <p:cNvPr id="25" name="矩形: 圓角 24">
            <a:extLst>
              <a:ext uri="{FF2B5EF4-FFF2-40B4-BE49-F238E27FC236}">
                <a16:creationId xmlns:a16="http://schemas.microsoft.com/office/drawing/2014/main" id="{14103AE5-145C-0778-33F0-1F7729C2223B}"/>
              </a:ext>
            </a:extLst>
          </p:cNvPr>
          <p:cNvSpPr/>
          <p:nvPr/>
        </p:nvSpPr>
        <p:spPr>
          <a:xfrm>
            <a:off x="253881" y="2720383"/>
            <a:ext cx="1934427" cy="1800467"/>
          </a:xfrm>
          <a:prstGeom prst="roundRect">
            <a:avLst>
              <a:gd name="adj" fmla="val 9236"/>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sp>
        <p:nvSpPr>
          <p:cNvPr id="26" name="矩形: 圓角 25">
            <a:extLst>
              <a:ext uri="{FF2B5EF4-FFF2-40B4-BE49-F238E27FC236}">
                <a16:creationId xmlns:a16="http://schemas.microsoft.com/office/drawing/2014/main" id="{8E41B160-27D7-9C71-4190-ECB49ABEB9CC}"/>
              </a:ext>
            </a:extLst>
          </p:cNvPr>
          <p:cNvSpPr/>
          <p:nvPr/>
        </p:nvSpPr>
        <p:spPr>
          <a:xfrm>
            <a:off x="247557" y="1506971"/>
            <a:ext cx="1934427" cy="1088573"/>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endParaRPr>
          </a:p>
        </p:txBody>
      </p:sp>
      <p:sp>
        <p:nvSpPr>
          <p:cNvPr id="27" name="矩形: 圓角 26">
            <a:extLst>
              <a:ext uri="{FF2B5EF4-FFF2-40B4-BE49-F238E27FC236}">
                <a16:creationId xmlns:a16="http://schemas.microsoft.com/office/drawing/2014/main" id="{74649E92-4D67-E23A-D52C-A1CC2BF534F9}"/>
              </a:ext>
            </a:extLst>
          </p:cNvPr>
          <p:cNvSpPr/>
          <p:nvPr/>
        </p:nvSpPr>
        <p:spPr>
          <a:xfrm>
            <a:off x="253883" y="364310"/>
            <a:ext cx="3604480" cy="1017821"/>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endParaRPr>
          </a:p>
        </p:txBody>
      </p:sp>
      <p:pic>
        <p:nvPicPr>
          <p:cNvPr id="84" name="圖形 83">
            <a:extLst>
              <a:ext uri="{FF2B5EF4-FFF2-40B4-BE49-F238E27FC236}">
                <a16:creationId xmlns:a16="http://schemas.microsoft.com/office/drawing/2014/main" id="{8C072C97-0F4B-8B4F-0780-3C7A07B25C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44818" y="5528622"/>
            <a:ext cx="3060543" cy="1527087"/>
          </a:xfrm>
          <a:prstGeom prst="rect">
            <a:avLst/>
          </a:prstGeom>
          <a:effectLst>
            <a:outerShdw blurRad="292100" dist="279400" dir="8100000" algn="tr" rotWithShape="0">
              <a:prstClr val="black">
                <a:alpha val="40000"/>
              </a:prstClr>
            </a:outerShdw>
          </a:effectLst>
        </p:spPr>
      </p:pic>
      <p:sp>
        <p:nvSpPr>
          <p:cNvPr id="105" name="矩形: 圓角 104" hidden="1">
            <a:extLst>
              <a:ext uri="{FF2B5EF4-FFF2-40B4-BE49-F238E27FC236}">
                <a16:creationId xmlns:a16="http://schemas.microsoft.com/office/drawing/2014/main" id="{6F8F86BD-FB02-8B96-CDEC-01C305578C74}"/>
              </a:ext>
            </a:extLst>
          </p:cNvPr>
          <p:cNvSpPr>
            <a:spLocks/>
          </p:cNvSpPr>
          <p:nvPr/>
        </p:nvSpPr>
        <p:spPr>
          <a:xfrm>
            <a:off x="242283" y="355848"/>
            <a:ext cx="3604480" cy="1017821"/>
          </a:xfrm>
          <a:prstGeom prst="roundRect">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2000" b="1">
              <a:solidFill>
                <a:schemeClr val="tx1"/>
              </a:solidFill>
            </a:endParaRPr>
          </a:p>
        </p:txBody>
      </p:sp>
      <p:pic>
        <p:nvPicPr>
          <p:cNvPr id="104" name="圖片 103">
            <a:extLst>
              <a:ext uri="{FF2B5EF4-FFF2-40B4-BE49-F238E27FC236}">
                <a16:creationId xmlns:a16="http://schemas.microsoft.com/office/drawing/2014/main" id="{49E8C5DC-60B3-82C9-FF72-7EAF96A9FF67}"/>
              </a:ext>
            </a:extLst>
          </p:cNvPr>
          <p:cNvPicPr>
            <a:picLocks noChangeAspect="1"/>
          </p:cNvPicPr>
          <p:nvPr/>
        </p:nvPicPr>
        <p:blipFill rotWithShape="1">
          <a:blip r:embed="rId5" cstate="hqprint">
            <a:extLst>
              <a:ext uri="{28A0092B-C50C-407E-A947-70E740481C1C}">
                <a14:useLocalDpi xmlns:a14="http://schemas.microsoft.com/office/drawing/2010/main" val="0"/>
              </a:ext>
            </a:extLst>
          </a:blip>
          <a:srcRect l="-48409" t="-7710" r="5091" b="43738"/>
          <a:stretch/>
        </p:blipFill>
        <p:spPr>
          <a:xfrm>
            <a:off x="247443" y="364311"/>
            <a:ext cx="3617477" cy="1009360"/>
          </a:xfrm>
          <a:prstGeom prst="roundRect">
            <a:avLst/>
          </a:prstGeom>
          <a:effectLst>
            <a:outerShdw blurRad="292100" dist="279400" dir="8100000" algn="tr" rotWithShape="0">
              <a:prstClr val="black">
                <a:alpha val="40000"/>
              </a:prstClr>
            </a:outerShdw>
          </a:effectLst>
        </p:spPr>
      </p:pic>
      <p:grpSp>
        <p:nvGrpSpPr>
          <p:cNvPr id="7" name="群組 6">
            <a:extLst>
              <a:ext uri="{FF2B5EF4-FFF2-40B4-BE49-F238E27FC236}">
                <a16:creationId xmlns:a16="http://schemas.microsoft.com/office/drawing/2014/main" id="{9E9A6238-8B4F-B5C9-A8C0-FEDA697A0E71}"/>
              </a:ext>
            </a:extLst>
          </p:cNvPr>
          <p:cNvGrpSpPr/>
          <p:nvPr/>
        </p:nvGrpSpPr>
        <p:grpSpPr>
          <a:xfrm>
            <a:off x="232828" y="-2379656"/>
            <a:ext cx="11975117" cy="8925214"/>
            <a:chOff x="139365" y="-2633343"/>
            <a:chExt cx="12197281" cy="9187365"/>
          </a:xfrm>
          <a:noFill/>
          <a:effectLst/>
        </p:grpSpPr>
        <p:sp>
          <p:nvSpPr>
            <p:cNvPr id="14" name="矩形: 圓角 13">
              <a:extLst>
                <a:ext uri="{FF2B5EF4-FFF2-40B4-BE49-F238E27FC236}">
                  <a16:creationId xmlns:a16="http://schemas.microsoft.com/office/drawing/2014/main" id="{A0C29D0D-E7C6-4C75-CBF8-D1146F6C6418}"/>
                </a:ext>
              </a:extLst>
            </p:cNvPr>
            <p:cNvSpPr/>
            <p:nvPr/>
          </p:nvSpPr>
          <p:spPr>
            <a:xfrm>
              <a:off x="2244042" y="2990009"/>
              <a:ext cx="1594679" cy="1114954"/>
            </a:xfrm>
            <a:prstGeom prst="roundRect">
              <a:avLst>
                <a:gd name="adj" fmla="val 10241"/>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tLang="zh-TW" sz="1400" b="1">
                  <a:solidFill>
                    <a:schemeClr val="tx1"/>
                  </a:solidFill>
                </a:rPr>
                <a:t>C5125 2.8 GHz</a:t>
              </a:r>
            </a:p>
            <a:p>
              <a:pPr algn="ctr"/>
              <a:r>
                <a:rPr lang="en-US" altLang="zh-TW" sz="3200" b="1">
                  <a:solidFill>
                    <a:srgbClr val="00B0F0"/>
                  </a:solidFill>
                </a:rPr>
                <a:t>8</a:t>
              </a:r>
              <a:r>
                <a:rPr lang="zh-TW" altLang="en-US" sz="3200" b="1">
                  <a:solidFill>
                    <a:srgbClr val="00B0F0"/>
                  </a:solidFill>
                </a:rPr>
                <a:t> 核心</a:t>
              </a:r>
              <a:endParaRPr lang="en-US" altLang="zh-TW" sz="3200" b="1">
                <a:solidFill>
                  <a:srgbClr val="00B0F0"/>
                </a:solidFill>
              </a:endParaRPr>
            </a:p>
            <a:p>
              <a:pPr algn="ctr"/>
              <a:r>
                <a:rPr lang="en-US" altLang="zh-TW" sz="1400" b="1" err="1">
                  <a:solidFill>
                    <a:schemeClr val="tx1"/>
                  </a:solidFill>
                  <a:cs typeface="Arial"/>
                </a:rPr>
                <a:t>處理器</a:t>
              </a:r>
            </a:p>
          </p:txBody>
        </p:sp>
        <p:sp>
          <p:nvSpPr>
            <p:cNvPr id="28" name="矩形: 圓角 27" hidden="1">
              <a:extLst>
                <a:ext uri="{FF2B5EF4-FFF2-40B4-BE49-F238E27FC236}">
                  <a16:creationId xmlns:a16="http://schemas.microsoft.com/office/drawing/2014/main" id="{78EECAC6-E46F-BD9A-1CD6-D35879C91D12}"/>
                </a:ext>
              </a:extLst>
            </p:cNvPr>
            <p:cNvSpPr/>
            <p:nvPr/>
          </p:nvSpPr>
          <p:spPr>
            <a:xfrm>
              <a:off x="6503589" y="4637183"/>
              <a:ext cx="2019925" cy="1916839"/>
            </a:xfrm>
            <a:prstGeom prst="roundRect">
              <a:avLst>
                <a:gd name="adj" fmla="val 7620"/>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endParaRPr>
            </a:p>
            <a:p>
              <a:pPr algn="ctr"/>
              <a:endParaRPr lang="en-US" altLang="zh-TW" sz="1400">
                <a:solidFill>
                  <a:schemeClr val="tx1"/>
                </a:solidFill>
              </a:endParaRPr>
            </a:p>
            <a:p>
              <a:pPr algn="ctr"/>
              <a:endParaRPr lang="en-US" altLang="zh-TW" sz="1400">
                <a:solidFill>
                  <a:schemeClr val="tx1"/>
                </a:solidFill>
              </a:endParaRPr>
            </a:p>
            <a:p>
              <a:pPr algn="ctr"/>
              <a:r>
                <a:rPr lang="en-US" altLang="zh-TW" sz="1400" b="1">
                  <a:solidFill>
                    <a:schemeClr val="tx1"/>
                  </a:solidFill>
                </a:rPr>
                <a:t>2.5GbE</a:t>
              </a:r>
              <a:endParaRPr lang="zh-TW" altLang="en-US" sz="1400" b="1">
                <a:solidFill>
                  <a:schemeClr val="tx1"/>
                </a:solidFill>
              </a:endParaRPr>
            </a:p>
          </p:txBody>
        </p:sp>
        <p:sp>
          <p:nvSpPr>
            <p:cNvPr id="29" name="矩形: 圓角 28">
              <a:extLst>
                <a:ext uri="{FF2B5EF4-FFF2-40B4-BE49-F238E27FC236}">
                  <a16:creationId xmlns:a16="http://schemas.microsoft.com/office/drawing/2014/main" id="{A1972F03-2BB2-1249-BF03-129DA1FEDFF7}"/>
                </a:ext>
              </a:extLst>
            </p:cNvPr>
            <p:cNvSpPr/>
            <p:nvPr/>
          </p:nvSpPr>
          <p:spPr>
            <a:xfrm>
              <a:off x="4013834" y="4637182"/>
              <a:ext cx="1438496" cy="882281"/>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800" b="1">
                  <a:solidFill>
                    <a:srgbClr val="00B0F0"/>
                  </a:solidFill>
                </a:rPr>
                <a:t>64GB</a:t>
              </a:r>
              <a:endParaRPr lang="zh-TW" altLang="en-US" sz="2800" b="1">
                <a:solidFill>
                  <a:srgbClr val="00B0F0"/>
                </a:solidFill>
              </a:endParaRPr>
            </a:p>
          </p:txBody>
        </p:sp>
        <p:sp>
          <p:nvSpPr>
            <p:cNvPr id="30" name="矩形: 圓角 29" hidden="1">
              <a:extLst>
                <a:ext uri="{FF2B5EF4-FFF2-40B4-BE49-F238E27FC236}">
                  <a16:creationId xmlns:a16="http://schemas.microsoft.com/office/drawing/2014/main" id="{1DF1B727-530C-1C96-9BF2-663B02DC5128}"/>
                </a:ext>
              </a:extLst>
            </p:cNvPr>
            <p:cNvSpPr/>
            <p:nvPr/>
          </p:nvSpPr>
          <p:spPr>
            <a:xfrm>
              <a:off x="8654627" y="1698004"/>
              <a:ext cx="1274336" cy="1935748"/>
            </a:xfrm>
            <a:prstGeom prst="roundRect">
              <a:avLst>
                <a:gd name="adj" fmla="val 14193"/>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00" err="1">
                  <a:solidFill>
                    <a:schemeClr val="tx1"/>
                  </a:solidFill>
                </a:rPr>
                <a:t>IntelQAT</a:t>
              </a:r>
              <a:endParaRPr lang="zh-TW" altLang="en-US" sz="1400">
                <a:solidFill>
                  <a:schemeClr val="tx1"/>
                </a:solidFill>
              </a:endParaRPr>
            </a:p>
          </p:txBody>
        </p:sp>
        <p:sp>
          <p:nvSpPr>
            <p:cNvPr id="31" name="矩形: 圓角 30">
              <a:extLst>
                <a:ext uri="{FF2B5EF4-FFF2-40B4-BE49-F238E27FC236}">
                  <a16:creationId xmlns:a16="http://schemas.microsoft.com/office/drawing/2014/main" id="{A3DF3FEC-6619-D5ED-4CB4-44F56A5490B7}"/>
                </a:ext>
              </a:extLst>
            </p:cNvPr>
            <p:cNvSpPr/>
            <p:nvPr/>
          </p:nvSpPr>
          <p:spPr>
            <a:xfrm>
              <a:off x="3969835" y="182507"/>
              <a:ext cx="1505680" cy="2328859"/>
            </a:xfrm>
            <a:prstGeom prst="roundRect">
              <a:avLst>
                <a:gd name="adj" fmla="val 13002"/>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ltLang="zh-TW" sz="4400" b="1">
                <a:solidFill>
                  <a:srgbClr val="00B0F0"/>
                </a:solidFill>
              </a:endParaRPr>
            </a:p>
            <a:p>
              <a:pPr algn="ctr"/>
              <a:r>
                <a:rPr lang="en-US" altLang="zh-TW" sz="1400" b="1">
                  <a:solidFill>
                    <a:schemeClr val="tx1"/>
                  </a:solidFill>
                </a:rPr>
                <a:t>TB</a:t>
              </a:r>
              <a:endParaRPr lang="en-US" altLang="zh-TW" sz="1400" b="1">
                <a:solidFill>
                  <a:schemeClr val="tx1"/>
                </a:solidFill>
                <a:cs typeface="Arial"/>
              </a:endParaRPr>
            </a:p>
            <a:p>
              <a:pPr algn="ctr"/>
              <a:r>
                <a:rPr lang="en-US" altLang="zh-TW" sz="1400" b="1">
                  <a:solidFill>
                    <a:schemeClr val="tx1"/>
                  </a:solidFill>
                </a:rPr>
                <a:t>Raw capacity</a:t>
              </a:r>
              <a:endParaRPr lang="en-US" altLang="zh-TW" sz="1400" b="1">
                <a:solidFill>
                  <a:schemeClr val="tx1"/>
                </a:solidFill>
                <a:cs typeface="Arial"/>
              </a:endParaRPr>
            </a:p>
            <a:p>
              <a:pPr algn="ctr"/>
              <a:r>
                <a:rPr lang="en-US" sz="1400" b="1">
                  <a:solidFill>
                    <a:schemeClr val="tx1"/>
                  </a:solidFill>
                  <a:ea typeface="+mn-lt"/>
                  <a:cs typeface="+mn-lt"/>
                </a:rPr>
                <a:t>w/ JBOD</a:t>
              </a:r>
            </a:p>
          </p:txBody>
        </p:sp>
        <p:sp>
          <p:nvSpPr>
            <p:cNvPr id="32" name="矩形: 圓角 31" hidden="1">
              <a:extLst>
                <a:ext uri="{FF2B5EF4-FFF2-40B4-BE49-F238E27FC236}">
                  <a16:creationId xmlns:a16="http://schemas.microsoft.com/office/drawing/2014/main" id="{7647C7E0-6F0D-CF08-7E34-3BF444C69AF2}"/>
                </a:ext>
              </a:extLst>
            </p:cNvPr>
            <p:cNvSpPr/>
            <p:nvPr/>
          </p:nvSpPr>
          <p:spPr>
            <a:xfrm>
              <a:off x="3648605" y="-2221051"/>
              <a:ext cx="2019925" cy="1935748"/>
            </a:xfrm>
            <a:prstGeom prst="roundRect">
              <a:avLst>
                <a:gd name="adj" fmla="val 9410"/>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4800" b="1">
                  <a:solidFill>
                    <a:srgbClr val="33CCCC"/>
                  </a:solidFill>
                </a:rPr>
                <a:t>3</a:t>
              </a:r>
              <a:r>
                <a:rPr lang="zh-TW" altLang="en-US" sz="4800" b="1">
                  <a:solidFill>
                    <a:srgbClr val="33CCCC"/>
                  </a:solidFill>
                </a:rPr>
                <a:t>個</a:t>
              </a:r>
              <a:endParaRPr lang="en-US" altLang="zh-TW" sz="4800" b="1">
                <a:solidFill>
                  <a:srgbClr val="33CCCC"/>
                </a:solidFill>
              </a:endParaRPr>
            </a:p>
            <a:p>
              <a:pPr algn="ctr"/>
              <a:r>
                <a:rPr lang="en-US" altLang="zh-TW" sz="1400">
                  <a:solidFill>
                    <a:schemeClr val="tx1"/>
                  </a:solidFill>
                </a:rPr>
                <a:t>PCIe Gen3 x4</a:t>
              </a:r>
            </a:p>
            <a:p>
              <a:pPr algn="ctr"/>
              <a:r>
                <a:rPr lang="zh-TW" altLang="en-US" sz="2000" b="1">
                  <a:solidFill>
                    <a:schemeClr val="tx1"/>
                  </a:solidFill>
                </a:rPr>
                <a:t>擴充槽</a:t>
              </a:r>
              <a:r>
                <a:rPr lang="en-US" altLang="zh-TW" sz="2000" b="1">
                  <a:solidFill>
                    <a:schemeClr val="tx1"/>
                  </a:solidFill>
                </a:rPr>
                <a:t> </a:t>
              </a:r>
              <a:endParaRPr lang="zh-TW" altLang="en-US" sz="2000" b="1">
                <a:solidFill>
                  <a:schemeClr val="tx1"/>
                </a:solidFill>
              </a:endParaRPr>
            </a:p>
          </p:txBody>
        </p:sp>
        <p:sp>
          <p:nvSpPr>
            <p:cNvPr id="33" name="矩形: 圓角 32">
              <a:extLst>
                <a:ext uri="{FF2B5EF4-FFF2-40B4-BE49-F238E27FC236}">
                  <a16:creationId xmlns:a16="http://schemas.microsoft.com/office/drawing/2014/main" id="{860813FD-109B-2ECB-D342-EBB28EA340D6}"/>
                </a:ext>
              </a:extLst>
            </p:cNvPr>
            <p:cNvSpPr/>
            <p:nvPr/>
          </p:nvSpPr>
          <p:spPr>
            <a:xfrm>
              <a:off x="4875704" y="5615881"/>
              <a:ext cx="1378800" cy="929432"/>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altLang="zh-TW" sz="1400" b="1">
                  <a:solidFill>
                    <a:schemeClr val="tx1"/>
                  </a:solidFill>
                </a:rPr>
                <a:t>QVR Elite</a:t>
              </a:r>
            </a:p>
            <a:p>
              <a:r>
                <a:rPr lang="en-US" sz="1400" err="1">
                  <a:solidFill>
                    <a:schemeClr val="tx1"/>
                  </a:solidFill>
                </a:rPr>
                <a:t>監控方案</a:t>
              </a:r>
              <a:endParaRPr lang="en-US" altLang="zh-TW" sz="1400" err="1">
                <a:solidFill>
                  <a:srgbClr val="000000"/>
                </a:solidFill>
                <a:cs typeface="Arial"/>
              </a:endParaRPr>
            </a:p>
          </p:txBody>
        </p:sp>
        <p:sp>
          <p:nvSpPr>
            <p:cNvPr id="34" name="矩形: 圓角 33">
              <a:extLst>
                <a:ext uri="{FF2B5EF4-FFF2-40B4-BE49-F238E27FC236}">
                  <a16:creationId xmlns:a16="http://schemas.microsoft.com/office/drawing/2014/main" id="{9CC46BEC-FF01-E821-BCA0-6A67EAACD953}"/>
                </a:ext>
              </a:extLst>
            </p:cNvPr>
            <p:cNvSpPr/>
            <p:nvPr/>
          </p:nvSpPr>
          <p:spPr>
            <a:xfrm>
              <a:off x="8677714" y="247465"/>
              <a:ext cx="3425374" cy="969972"/>
            </a:xfrm>
            <a:prstGeom prst="roundRect">
              <a:avLst>
                <a:gd name="adj" fmla="val 11668"/>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tLang="zh-TW" sz="2000" b="1" err="1">
                  <a:solidFill>
                    <a:schemeClr val="tx1"/>
                  </a:solidFill>
                </a:rPr>
                <a:t>支援雙系統</a:t>
              </a:r>
              <a:endParaRPr lang="en-US" altLang="zh-TW" sz="2000" b="1" err="1">
                <a:solidFill>
                  <a:schemeClr val="tx1"/>
                </a:solidFill>
                <a:cs typeface="Arial"/>
              </a:endParaRPr>
            </a:p>
            <a:p>
              <a:pPr algn="ctr"/>
              <a:endParaRPr lang="zh-TW" altLang="en-US" sz="1400" b="1">
                <a:solidFill>
                  <a:schemeClr val="tx1"/>
                </a:solidFill>
              </a:endParaRPr>
            </a:p>
          </p:txBody>
        </p:sp>
        <p:sp>
          <p:nvSpPr>
            <p:cNvPr id="35" name="矩形: 圓角 34" hidden="1">
              <a:extLst>
                <a:ext uri="{FF2B5EF4-FFF2-40B4-BE49-F238E27FC236}">
                  <a16:creationId xmlns:a16="http://schemas.microsoft.com/office/drawing/2014/main" id="{85A4B45C-5E76-EB04-E257-16B742B16A51}"/>
                </a:ext>
              </a:extLst>
            </p:cNvPr>
            <p:cNvSpPr/>
            <p:nvPr/>
          </p:nvSpPr>
          <p:spPr>
            <a:xfrm>
              <a:off x="8911273" y="-2633343"/>
              <a:ext cx="3425373" cy="803476"/>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400">
                  <a:solidFill>
                    <a:schemeClr val="tx1"/>
                  </a:solidFill>
                </a:rPr>
                <a:t>USB 3.2 Gen2 (10Gbps)</a:t>
              </a:r>
            </a:p>
            <a:p>
              <a:pPr algn="ctr"/>
              <a:r>
                <a:rPr lang="zh-TW" altLang="en-US" sz="1400">
                  <a:solidFill>
                    <a:schemeClr val="tx1"/>
                  </a:solidFill>
                </a:rPr>
                <a:t>與</a:t>
              </a:r>
              <a:r>
                <a:rPr lang="en-US" altLang="zh-TW" sz="1400">
                  <a:solidFill>
                    <a:schemeClr val="tx1"/>
                  </a:solidFill>
                </a:rPr>
                <a:t> One-Touch-Copy</a:t>
              </a:r>
              <a:endParaRPr lang="zh-TW" altLang="en-US" sz="1400">
                <a:solidFill>
                  <a:schemeClr val="tx1"/>
                </a:solidFill>
              </a:endParaRPr>
            </a:p>
          </p:txBody>
        </p:sp>
        <p:sp>
          <p:nvSpPr>
            <p:cNvPr id="36" name="矩形: 圓角 35">
              <a:extLst>
                <a:ext uri="{FF2B5EF4-FFF2-40B4-BE49-F238E27FC236}">
                  <a16:creationId xmlns:a16="http://schemas.microsoft.com/office/drawing/2014/main" id="{020EDAE7-226F-E6A0-3E00-51558B12B871}"/>
                </a:ext>
              </a:extLst>
            </p:cNvPr>
            <p:cNvSpPr/>
            <p:nvPr/>
          </p:nvSpPr>
          <p:spPr>
            <a:xfrm>
              <a:off x="8758418" y="5380434"/>
              <a:ext cx="2023401" cy="363383"/>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a:solidFill>
                    <a:schemeClr val="tx1"/>
                  </a:solidFill>
                </a:rPr>
                <a:t>PCIe </a:t>
              </a:r>
              <a:r>
                <a:rPr lang="en-US" sz="1800" b="1">
                  <a:solidFill>
                    <a:schemeClr val="tx1"/>
                  </a:solidFill>
                </a:rPr>
                <a:t>Gen3 x4</a:t>
              </a:r>
              <a:r>
                <a:rPr lang="zh-TW" altLang="en-US" sz="1400" b="1">
                  <a:solidFill>
                    <a:schemeClr val="tx1"/>
                  </a:solidFill>
                  <a:ea typeface="微軟正黑體"/>
                </a:rPr>
                <a:t> </a:t>
              </a:r>
              <a:endParaRPr lang="en-US" sz="1400">
                <a:solidFill>
                  <a:schemeClr val="tx1"/>
                </a:solidFill>
                <a:ea typeface="微軟正黑體"/>
                <a:cs typeface="+mn-lt"/>
              </a:endParaRPr>
            </a:p>
          </p:txBody>
        </p:sp>
        <p:sp>
          <p:nvSpPr>
            <p:cNvPr id="37" name="矩形: 圓角 36">
              <a:extLst>
                <a:ext uri="{FF2B5EF4-FFF2-40B4-BE49-F238E27FC236}">
                  <a16:creationId xmlns:a16="http://schemas.microsoft.com/office/drawing/2014/main" id="{2340FCF6-BD61-E0CC-01B7-5920CA96DAE6}"/>
                </a:ext>
              </a:extLst>
            </p:cNvPr>
            <p:cNvSpPr/>
            <p:nvPr/>
          </p:nvSpPr>
          <p:spPr>
            <a:xfrm>
              <a:off x="8677714" y="5940570"/>
              <a:ext cx="2219895" cy="573367"/>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3200" b="1">
                  <a:solidFill>
                    <a:schemeClr val="bg1"/>
                  </a:solidFill>
                </a:rPr>
                <a:t>SR-IOV</a:t>
              </a:r>
              <a:endParaRPr lang="zh-TW" altLang="en-US" sz="3200" b="1">
                <a:solidFill>
                  <a:schemeClr val="bg1"/>
                </a:solidFill>
              </a:endParaRPr>
            </a:p>
          </p:txBody>
        </p:sp>
        <p:sp>
          <p:nvSpPr>
            <p:cNvPr id="39" name="矩形: 圓角 38">
              <a:extLst>
                <a:ext uri="{FF2B5EF4-FFF2-40B4-BE49-F238E27FC236}">
                  <a16:creationId xmlns:a16="http://schemas.microsoft.com/office/drawing/2014/main" id="{3B1B940F-94D2-35ED-1ABF-5F10349EB57C}"/>
                </a:ext>
              </a:extLst>
            </p:cNvPr>
            <p:cNvSpPr/>
            <p:nvPr/>
          </p:nvSpPr>
          <p:spPr>
            <a:xfrm>
              <a:off x="167370" y="4637181"/>
              <a:ext cx="3692265" cy="1908131"/>
            </a:xfrm>
            <a:prstGeom prst="roundRect">
              <a:avLst>
                <a:gd name="adj" fmla="val 9231"/>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sz="1400">
                <a:solidFill>
                  <a:schemeClr val="tx1"/>
                </a:solidFill>
              </a:endParaRPr>
            </a:p>
            <a:p>
              <a:pPr algn="ctr"/>
              <a:endParaRPr lang="en-US" altLang="zh-TW" sz="1400">
                <a:solidFill>
                  <a:schemeClr val="tx1"/>
                </a:solidFill>
              </a:endParaRPr>
            </a:p>
          </p:txBody>
        </p:sp>
        <p:sp>
          <p:nvSpPr>
            <p:cNvPr id="40" name="矩形: 圓角 39">
              <a:extLst>
                <a:ext uri="{FF2B5EF4-FFF2-40B4-BE49-F238E27FC236}">
                  <a16:creationId xmlns:a16="http://schemas.microsoft.com/office/drawing/2014/main" id="{F0EC1246-1CC3-5C35-9AD9-7D8D2E947C2B}"/>
                </a:ext>
              </a:extLst>
            </p:cNvPr>
            <p:cNvSpPr/>
            <p:nvPr/>
          </p:nvSpPr>
          <p:spPr>
            <a:xfrm>
              <a:off x="167370" y="2635911"/>
              <a:ext cx="1970314" cy="1853349"/>
            </a:xfrm>
            <a:prstGeom prst="roundRect">
              <a:avLst>
                <a:gd name="adj" fmla="val 9236"/>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5400" b="1">
                  <a:solidFill>
                    <a:schemeClr val="tx1"/>
                  </a:solidFill>
                </a:rPr>
                <a:t> </a:t>
              </a:r>
              <a:r>
                <a:rPr lang="en-US" altLang="zh-TW" sz="1400">
                  <a:solidFill>
                    <a:schemeClr val="tx1"/>
                  </a:solidFill>
                </a:rPr>
                <a:t> </a:t>
              </a:r>
            </a:p>
            <a:p>
              <a:pPr algn="ctr"/>
              <a:r>
                <a:rPr lang="en-US" altLang="zh-TW" sz="3600" b="1">
                  <a:solidFill>
                    <a:srgbClr val="00B0F0"/>
                  </a:solidFill>
                </a:rPr>
                <a:t>4</a:t>
              </a:r>
              <a:r>
                <a:rPr lang="zh-TW" altLang="en-US" sz="3600" b="1">
                  <a:solidFill>
                    <a:srgbClr val="00B0F0"/>
                  </a:solidFill>
                </a:rPr>
                <a:t> </a:t>
              </a:r>
              <a:endParaRPr lang="en-US" altLang="zh-TW" sz="3600" b="1">
                <a:solidFill>
                  <a:srgbClr val="00B0F0"/>
                </a:solidFill>
              </a:endParaRPr>
            </a:p>
            <a:p>
              <a:pPr algn="ctr"/>
              <a:r>
                <a:rPr lang="en-US" altLang="zh-TW" sz="1600" b="1">
                  <a:solidFill>
                    <a:schemeClr val="tx1"/>
                  </a:solidFill>
                </a:rPr>
                <a:t>USB 3.2 Gen 1 Type</a:t>
              </a:r>
              <a:r>
                <a:rPr lang="zh-TW" altLang="en-US" sz="1600" b="1">
                  <a:solidFill>
                    <a:schemeClr val="tx1"/>
                  </a:solidFill>
                </a:rPr>
                <a:t> </a:t>
              </a:r>
              <a:r>
                <a:rPr lang="en-US" altLang="zh-TW" sz="1600" b="1">
                  <a:solidFill>
                    <a:schemeClr val="tx1"/>
                  </a:solidFill>
                </a:rPr>
                <a:t>A</a:t>
              </a:r>
            </a:p>
            <a:p>
              <a:pPr algn="ctr"/>
              <a:endParaRPr lang="zh-TW" altLang="en-US" sz="1600" b="1">
                <a:solidFill>
                  <a:schemeClr val="tx1"/>
                </a:solidFill>
              </a:endParaRPr>
            </a:p>
          </p:txBody>
        </p:sp>
        <p:sp>
          <p:nvSpPr>
            <p:cNvPr id="41" name="矩形: 圓角 40">
              <a:extLst>
                <a:ext uri="{FF2B5EF4-FFF2-40B4-BE49-F238E27FC236}">
                  <a16:creationId xmlns:a16="http://schemas.microsoft.com/office/drawing/2014/main" id="{7B40FCC7-3CA8-D7AB-2DFC-B37D8AC0FE95}"/>
                </a:ext>
              </a:extLst>
            </p:cNvPr>
            <p:cNvSpPr/>
            <p:nvPr/>
          </p:nvSpPr>
          <p:spPr>
            <a:xfrm>
              <a:off x="139365" y="1437584"/>
              <a:ext cx="1988596" cy="1120546"/>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1600" b="1">
                  <a:solidFill>
                    <a:schemeClr val="tx1"/>
                  </a:solidFill>
                </a:rPr>
                <a:t>支援多台</a:t>
              </a:r>
              <a:r>
                <a:rPr lang="en-US" altLang="zh-TW" sz="2800" b="1">
                  <a:solidFill>
                    <a:srgbClr val="00B0F0"/>
                  </a:solidFill>
                </a:rPr>
                <a:t>JBOD</a:t>
              </a:r>
              <a:endParaRPr lang="en-US" altLang="zh-TW" sz="2000" b="1">
                <a:solidFill>
                  <a:srgbClr val="00B0F0"/>
                </a:solidFill>
              </a:endParaRPr>
            </a:p>
          </p:txBody>
        </p:sp>
        <p:sp>
          <p:nvSpPr>
            <p:cNvPr id="42" name="矩形: 圓角 41">
              <a:extLst>
                <a:ext uri="{FF2B5EF4-FFF2-40B4-BE49-F238E27FC236}">
                  <a16:creationId xmlns:a16="http://schemas.microsoft.com/office/drawing/2014/main" id="{DB8C46E7-228E-8B26-AF2A-8A2DE640FA75}"/>
                </a:ext>
              </a:extLst>
            </p:cNvPr>
            <p:cNvSpPr/>
            <p:nvPr/>
          </p:nvSpPr>
          <p:spPr>
            <a:xfrm>
              <a:off x="264445" y="230964"/>
              <a:ext cx="1442349" cy="1047716"/>
            </a:xfrm>
            <a:prstGeom prst="roundRect">
              <a:avLst/>
            </a:prstGeom>
            <a:grp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1400" b="1">
                  <a:solidFill>
                    <a:schemeClr val="tx1"/>
                  </a:solidFill>
                </a:rPr>
                <a:t>支援 </a:t>
              </a:r>
              <a:r>
                <a:rPr lang="en-US" altLang="zh-TW" sz="1400" b="1">
                  <a:solidFill>
                    <a:schemeClr val="tx1"/>
                  </a:solidFill>
                </a:rPr>
                <a:t>10/25GbE </a:t>
              </a:r>
            </a:p>
            <a:p>
              <a:r>
                <a:rPr lang="zh-TW" altLang="en-US" sz="1400" b="1">
                  <a:solidFill>
                    <a:schemeClr val="tx1"/>
                  </a:solidFill>
                </a:rPr>
                <a:t>網路卡</a:t>
              </a:r>
            </a:p>
          </p:txBody>
        </p:sp>
      </p:grpSp>
      <p:pic>
        <p:nvPicPr>
          <p:cNvPr id="47" name="圖形 46" hidden="1">
            <a:extLst>
              <a:ext uri="{FF2B5EF4-FFF2-40B4-BE49-F238E27FC236}">
                <a16:creationId xmlns:a16="http://schemas.microsoft.com/office/drawing/2014/main" id="{31EB1EDF-FB65-C9E0-F738-BC5E261FC265}"/>
              </a:ext>
            </a:extLst>
          </p:cNvPr>
          <p:cNvPicPr>
            <a:picLocks noChangeAspect="1"/>
          </p:cNvPicPr>
          <p:nvPr/>
        </p:nvPicPr>
        <p:blipFill rotWithShape="1">
          <a:blip r:embed="rId6">
            <a:extLst>
              <a:ext uri="{96DAC541-7B7A-43D3-8B79-37D633B846F1}">
                <asvg:svgBlip xmlns:asvg="http://schemas.microsoft.com/office/drawing/2016/SVG/main" r:embed="rId7"/>
              </a:ext>
            </a:extLst>
          </a:blip>
          <a:srcRect l="15261" t="4860" r="29580" b="13601"/>
          <a:stretch/>
        </p:blipFill>
        <p:spPr>
          <a:xfrm>
            <a:off x="7013846" y="4951744"/>
            <a:ext cx="969092" cy="956651"/>
          </a:xfrm>
          <a:prstGeom prst="rect">
            <a:avLst/>
          </a:prstGeom>
        </p:spPr>
      </p:pic>
      <p:grpSp>
        <p:nvGrpSpPr>
          <p:cNvPr id="71" name="群組 70" hidden="1">
            <a:extLst>
              <a:ext uri="{FF2B5EF4-FFF2-40B4-BE49-F238E27FC236}">
                <a16:creationId xmlns:a16="http://schemas.microsoft.com/office/drawing/2014/main" id="{8107CBE2-F28F-BFB5-871E-F652DE5476B8}"/>
              </a:ext>
            </a:extLst>
          </p:cNvPr>
          <p:cNvGrpSpPr/>
          <p:nvPr/>
        </p:nvGrpSpPr>
        <p:grpSpPr>
          <a:xfrm>
            <a:off x="247559" y="7026821"/>
            <a:ext cx="11731080" cy="6194733"/>
            <a:chOff x="-683414" y="4115233"/>
            <a:chExt cx="12191664" cy="6437950"/>
          </a:xfrm>
        </p:grpSpPr>
        <p:sp>
          <p:nvSpPr>
            <p:cNvPr id="51" name="手繪多邊形: 圖案 50">
              <a:extLst>
                <a:ext uri="{FF2B5EF4-FFF2-40B4-BE49-F238E27FC236}">
                  <a16:creationId xmlns:a16="http://schemas.microsoft.com/office/drawing/2014/main" id="{792AAB7B-35FA-AA6E-0119-A61B2EDBB6F7}"/>
                </a:ext>
              </a:extLst>
            </p:cNvPr>
            <p:cNvSpPr/>
            <p:nvPr/>
          </p:nvSpPr>
          <p:spPr>
            <a:xfrm>
              <a:off x="-683414" y="4115233"/>
              <a:ext cx="3752367" cy="934430"/>
            </a:xfrm>
            <a:custGeom>
              <a:avLst/>
              <a:gdLst>
                <a:gd name="connsiteX0" fmla="*/ 3652049 w 3752367"/>
                <a:gd name="connsiteY0" fmla="*/ 0 h 934430"/>
                <a:gd name="connsiteX1" fmla="*/ 3752367 w 3752367"/>
                <a:gd name="connsiteY1" fmla="*/ 100318 h 934430"/>
                <a:gd name="connsiteX2" fmla="*/ 3752367 w 3752367"/>
                <a:gd name="connsiteY2" fmla="*/ 834112 h 934430"/>
                <a:gd name="connsiteX3" fmla="*/ 3652049 w 3752367"/>
                <a:gd name="connsiteY3" fmla="*/ 934430 h 934430"/>
                <a:gd name="connsiteX4" fmla="*/ 100318 w 3752367"/>
                <a:gd name="connsiteY4" fmla="*/ 934430 h 934430"/>
                <a:gd name="connsiteX5" fmla="*/ 0 w 3752367"/>
                <a:gd name="connsiteY5" fmla="*/ 834112 h 934430"/>
                <a:gd name="connsiteX6" fmla="*/ 0 w 3752367"/>
                <a:gd name="connsiteY6" fmla="*/ 100318 h 934430"/>
                <a:gd name="connsiteX7" fmla="*/ 100318 w 3752367"/>
                <a:gd name="connsiteY7" fmla="*/ 0 h 934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367" h="934430">
                  <a:moveTo>
                    <a:pt x="3652049" y="0"/>
                  </a:moveTo>
                  <a:cubicBezTo>
                    <a:pt x="3707454" y="0"/>
                    <a:pt x="3752367" y="44914"/>
                    <a:pt x="3752367" y="100318"/>
                  </a:cubicBezTo>
                  <a:lnTo>
                    <a:pt x="3752367" y="834112"/>
                  </a:lnTo>
                  <a:cubicBezTo>
                    <a:pt x="3752367" y="889516"/>
                    <a:pt x="3707454" y="934430"/>
                    <a:pt x="3652049" y="934430"/>
                  </a:cubicBezTo>
                  <a:lnTo>
                    <a:pt x="100318" y="934430"/>
                  </a:lnTo>
                  <a:cubicBezTo>
                    <a:pt x="44914" y="934430"/>
                    <a:pt x="0" y="889516"/>
                    <a:pt x="0" y="834112"/>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2" name="手繪多邊形: 圖案 51">
              <a:extLst>
                <a:ext uri="{FF2B5EF4-FFF2-40B4-BE49-F238E27FC236}">
                  <a16:creationId xmlns:a16="http://schemas.microsoft.com/office/drawing/2014/main" id="{D39F51D8-AE8B-7525-5F25-98C5DB0BB049}"/>
                </a:ext>
              </a:extLst>
            </p:cNvPr>
            <p:cNvSpPr/>
            <p:nvPr/>
          </p:nvSpPr>
          <p:spPr>
            <a:xfrm>
              <a:off x="7982937" y="4115233"/>
              <a:ext cx="3525313" cy="1473941"/>
            </a:xfrm>
            <a:custGeom>
              <a:avLst/>
              <a:gdLst>
                <a:gd name="connsiteX0" fmla="*/ 3424995 w 3525313"/>
                <a:gd name="connsiteY0" fmla="*/ 0 h 1473941"/>
                <a:gd name="connsiteX1" fmla="*/ 3525314 w 3525313"/>
                <a:gd name="connsiteY1" fmla="*/ 100318 h 1473941"/>
                <a:gd name="connsiteX2" fmla="*/ 3525314 w 3525313"/>
                <a:gd name="connsiteY2" fmla="*/ 1373623 h 1473941"/>
                <a:gd name="connsiteX3" fmla="*/ 3424995 w 3525313"/>
                <a:gd name="connsiteY3" fmla="*/ 1473941 h 1473941"/>
                <a:gd name="connsiteX4" fmla="*/ 100318 w 3525313"/>
                <a:gd name="connsiteY4" fmla="*/ 1473941 h 1473941"/>
                <a:gd name="connsiteX5" fmla="*/ 0 w 3525313"/>
                <a:gd name="connsiteY5" fmla="*/ 1373623 h 1473941"/>
                <a:gd name="connsiteX6" fmla="*/ 0 w 3525313"/>
                <a:gd name="connsiteY6" fmla="*/ 100318 h 1473941"/>
                <a:gd name="connsiteX7" fmla="*/ 100318 w 3525313"/>
                <a:gd name="connsiteY7" fmla="*/ 0 h 1473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5313" h="1473941">
                  <a:moveTo>
                    <a:pt x="3424995" y="0"/>
                  </a:moveTo>
                  <a:cubicBezTo>
                    <a:pt x="3480400" y="0"/>
                    <a:pt x="3525314" y="44914"/>
                    <a:pt x="3525314" y="100318"/>
                  </a:cubicBezTo>
                  <a:lnTo>
                    <a:pt x="3525314" y="1373623"/>
                  </a:lnTo>
                  <a:cubicBezTo>
                    <a:pt x="3525314" y="1429027"/>
                    <a:pt x="3480400" y="1473941"/>
                    <a:pt x="3424995" y="1473941"/>
                  </a:cubicBezTo>
                  <a:lnTo>
                    <a:pt x="100318" y="1473941"/>
                  </a:lnTo>
                  <a:cubicBezTo>
                    <a:pt x="44913" y="1473941"/>
                    <a:pt x="0" y="1429027"/>
                    <a:pt x="0" y="1373623"/>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3" name="手繪多邊形: 圖案 52">
              <a:extLst>
                <a:ext uri="{FF2B5EF4-FFF2-40B4-BE49-F238E27FC236}">
                  <a16:creationId xmlns:a16="http://schemas.microsoft.com/office/drawing/2014/main" id="{28C0F123-28AC-1A22-9ABF-B57AED7B7180}"/>
                </a:ext>
              </a:extLst>
            </p:cNvPr>
            <p:cNvSpPr/>
            <p:nvPr/>
          </p:nvSpPr>
          <p:spPr>
            <a:xfrm>
              <a:off x="7982937" y="7718862"/>
              <a:ext cx="3525313" cy="795054"/>
            </a:xfrm>
            <a:custGeom>
              <a:avLst/>
              <a:gdLst>
                <a:gd name="connsiteX0" fmla="*/ 3424995 w 3525313"/>
                <a:gd name="connsiteY0" fmla="*/ 0 h 795054"/>
                <a:gd name="connsiteX1" fmla="*/ 3525314 w 3525313"/>
                <a:gd name="connsiteY1" fmla="*/ 100318 h 795054"/>
                <a:gd name="connsiteX2" fmla="*/ 3525314 w 3525313"/>
                <a:gd name="connsiteY2" fmla="*/ 694737 h 795054"/>
                <a:gd name="connsiteX3" fmla="*/ 3424995 w 3525313"/>
                <a:gd name="connsiteY3" fmla="*/ 795055 h 795054"/>
                <a:gd name="connsiteX4" fmla="*/ 100318 w 3525313"/>
                <a:gd name="connsiteY4" fmla="*/ 795055 h 795054"/>
                <a:gd name="connsiteX5" fmla="*/ 0 w 3525313"/>
                <a:gd name="connsiteY5" fmla="*/ 694737 h 795054"/>
                <a:gd name="connsiteX6" fmla="*/ 0 w 3525313"/>
                <a:gd name="connsiteY6" fmla="*/ 100318 h 795054"/>
                <a:gd name="connsiteX7" fmla="*/ 100318 w 3525313"/>
                <a:gd name="connsiteY7" fmla="*/ 0 h 795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5313" h="795054">
                  <a:moveTo>
                    <a:pt x="3424995" y="0"/>
                  </a:moveTo>
                  <a:cubicBezTo>
                    <a:pt x="3480400" y="0"/>
                    <a:pt x="3525314" y="44914"/>
                    <a:pt x="3525314" y="100318"/>
                  </a:cubicBezTo>
                  <a:lnTo>
                    <a:pt x="3525314" y="694737"/>
                  </a:lnTo>
                  <a:cubicBezTo>
                    <a:pt x="3525314" y="750141"/>
                    <a:pt x="3480400" y="795055"/>
                    <a:pt x="3424995" y="795055"/>
                  </a:cubicBezTo>
                  <a:lnTo>
                    <a:pt x="100318" y="795055"/>
                  </a:lnTo>
                  <a:cubicBezTo>
                    <a:pt x="44913" y="795055"/>
                    <a:pt x="0" y="750141"/>
                    <a:pt x="0" y="694737"/>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4" name="手繪多邊形: 圖案 53">
              <a:extLst>
                <a:ext uri="{FF2B5EF4-FFF2-40B4-BE49-F238E27FC236}">
                  <a16:creationId xmlns:a16="http://schemas.microsoft.com/office/drawing/2014/main" id="{FFB703EB-DE93-ABC0-9D86-3728B8E52858}"/>
                </a:ext>
              </a:extLst>
            </p:cNvPr>
            <p:cNvSpPr/>
            <p:nvPr/>
          </p:nvSpPr>
          <p:spPr>
            <a:xfrm>
              <a:off x="3186659" y="4115233"/>
              <a:ext cx="1550249" cy="2378075"/>
            </a:xfrm>
            <a:custGeom>
              <a:avLst/>
              <a:gdLst>
                <a:gd name="connsiteX0" fmla="*/ 1449932 w 1550249"/>
                <a:gd name="connsiteY0" fmla="*/ 0 h 2378075"/>
                <a:gd name="connsiteX1" fmla="*/ 1550250 w 1550249"/>
                <a:gd name="connsiteY1" fmla="*/ 100318 h 2378075"/>
                <a:gd name="connsiteX2" fmla="*/ 1550250 w 1550249"/>
                <a:gd name="connsiteY2" fmla="*/ 2277757 h 2378075"/>
                <a:gd name="connsiteX3" fmla="*/ 1449932 w 1550249"/>
                <a:gd name="connsiteY3" fmla="*/ 2378076 h 2378075"/>
                <a:gd name="connsiteX4" fmla="*/ 100318 w 1550249"/>
                <a:gd name="connsiteY4" fmla="*/ 2378076 h 2378075"/>
                <a:gd name="connsiteX5" fmla="*/ 0 w 1550249"/>
                <a:gd name="connsiteY5" fmla="*/ 2277757 h 2378075"/>
                <a:gd name="connsiteX6" fmla="*/ 0 w 1550249"/>
                <a:gd name="connsiteY6" fmla="*/ 100318 h 2378075"/>
                <a:gd name="connsiteX7" fmla="*/ 100318 w 1550249"/>
                <a:gd name="connsiteY7" fmla="*/ 0 h 2378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249" h="2378075">
                  <a:moveTo>
                    <a:pt x="1449932" y="0"/>
                  </a:moveTo>
                  <a:cubicBezTo>
                    <a:pt x="1505336" y="0"/>
                    <a:pt x="1550250" y="44914"/>
                    <a:pt x="1550250" y="100318"/>
                  </a:cubicBezTo>
                  <a:lnTo>
                    <a:pt x="1550250" y="2277757"/>
                  </a:lnTo>
                  <a:cubicBezTo>
                    <a:pt x="1550250" y="2333162"/>
                    <a:pt x="1505336" y="2378076"/>
                    <a:pt x="1449932" y="2378076"/>
                  </a:cubicBezTo>
                  <a:lnTo>
                    <a:pt x="100318" y="2378076"/>
                  </a:lnTo>
                  <a:cubicBezTo>
                    <a:pt x="44914" y="2378076"/>
                    <a:pt x="0" y="2333162"/>
                    <a:pt x="0" y="227775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5" name="手繪多邊形: 圖案 54">
              <a:extLst>
                <a:ext uri="{FF2B5EF4-FFF2-40B4-BE49-F238E27FC236}">
                  <a16:creationId xmlns:a16="http://schemas.microsoft.com/office/drawing/2014/main" id="{1E6FC879-EEB7-EF18-0467-42885CBC49B3}"/>
                </a:ext>
              </a:extLst>
            </p:cNvPr>
            <p:cNvSpPr/>
            <p:nvPr/>
          </p:nvSpPr>
          <p:spPr>
            <a:xfrm>
              <a:off x="7982937" y="5703403"/>
              <a:ext cx="1307546" cy="1910459"/>
            </a:xfrm>
            <a:custGeom>
              <a:avLst/>
              <a:gdLst>
                <a:gd name="connsiteX0" fmla="*/ 1207229 w 1307546"/>
                <a:gd name="connsiteY0" fmla="*/ 0 h 1910459"/>
                <a:gd name="connsiteX1" fmla="*/ 1307547 w 1307546"/>
                <a:gd name="connsiteY1" fmla="*/ 100318 h 1910459"/>
                <a:gd name="connsiteX2" fmla="*/ 1307547 w 1307546"/>
                <a:gd name="connsiteY2" fmla="*/ 1810141 h 1910459"/>
                <a:gd name="connsiteX3" fmla="*/ 1207229 w 1307546"/>
                <a:gd name="connsiteY3" fmla="*/ 1910459 h 1910459"/>
                <a:gd name="connsiteX4" fmla="*/ 100318 w 1307546"/>
                <a:gd name="connsiteY4" fmla="*/ 1910459 h 1910459"/>
                <a:gd name="connsiteX5" fmla="*/ 0 w 1307546"/>
                <a:gd name="connsiteY5" fmla="*/ 1810141 h 1910459"/>
                <a:gd name="connsiteX6" fmla="*/ 0 w 1307546"/>
                <a:gd name="connsiteY6" fmla="*/ 100318 h 1910459"/>
                <a:gd name="connsiteX7" fmla="*/ 100318 w 1307546"/>
                <a:gd name="connsiteY7" fmla="*/ 0 h 191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7546" h="1910459">
                  <a:moveTo>
                    <a:pt x="1207229" y="0"/>
                  </a:moveTo>
                  <a:cubicBezTo>
                    <a:pt x="1262633" y="0"/>
                    <a:pt x="1307547" y="44914"/>
                    <a:pt x="1307547" y="100318"/>
                  </a:cubicBezTo>
                  <a:lnTo>
                    <a:pt x="1307547" y="1810141"/>
                  </a:lnTo>
                  <a:cubicBezTo>
                    <a:pt x="1307547" y="1865545"/>
                    <a:pt x="1262633" y="1910459"/>
                    <a:pt x="1207229" y="1910459"/>
                  </a:cubicBezTo>
                  <a:lnTo>
                    <a:pt x="100318" y="1910459"/>
                  </a:lnTo>
                  <a:cubicBezTo>
                    <a:pt x="44913" y="1910459"/>
                    <a:pt x="0" y="1865545"/>
                    <a:pt x="0" y="1810141"/>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6" name="手繪多邊形: 圖案 55">
              <a:extLst>
                <a:ext uri="{FF2B5EF4-FFF2-40B4-BE49-F238E27FC236}">
                  <a16:creationId xmlns:a16="http://schemas.microsoft.com/office/drawing/2014/main" id="{11CE2949-4361-602F-B096-5A721DCB4188}"/>
                </a:ext>
              </a:extLst>
            </p:cNvPr>
            <p:cNvSpPr/>
            <p:nvPr/>
          </p:nvSpPr>
          <p:spPr>
            <a:xfrm>
              <a:off x="-683414" y="6591352"/>
              <a:ext cx="2035722" cy="1922497"/>
            </a:xfrm>
            <a:custGeom>
              <a:avLst/>
              <a:gdLst>
                <a:gd name="connsiteX0" fmla="*/ 1907650 w 2035722"/>
                <a:gd name="connsiteY0" fmla="*/ 0 h 1922497"/>
                <a:gd name="connsiteX1" fmla="*/ 2035723 w 2035722"/>
                <a:gd name="connsiteY1" fmla="*/ 128073 h 1922497"/>
                <a:gd name="connsiteX2" fmla="*/ 2035723 w 2035722"/>
                <a:gd name="connsiteY2" fmla="*/ 1794424 h 1922497"/>
                <a:gd name="connsiteX3" fmla="*/ 1907650 w 2035722"/>
                <a:gd name="connsiteY3" fmla="*/ 1922497 h 1922497"/>
                <a:gd name="connsiteX4" fmla="*/ 128073 w 2035722"/>
                <a:gd name="connsiteY4" fmla="*/ 1922497 h 1922497"/>
                <a:gd name="connsiteX5" fmla="*/ 0 w 2035722"/>
                <a:gd name="connsiteY5" fmla="*/ 1794424 h 1922497"/>
                <a:gd name="connsiteX6" fmla="*/ 0 w 2035722"/>
                <a:gd name="connsiteY6" fmla="*/ 128073 h 1922497"/>
                <a:gd name="connsiteX7" fmla="*/ 128073 w 2035722"/>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5722" h="1922497">
                  <a:moveTo>
                    <a:pt x="1907650" y="0"/>
                  </a:moveTo>
                  <a:cubicBezTo>
                    <a:pt x="1978383" y="0"/>
                    <a:pt x="2035723" y="57340"/>
                    <a:pt x="2035723" y="128073"/>
                  </a:cubicBezTo>
                  <a:lnTo>
                    <a:pt x="2035723" y="1794424"/>
                  </a:lnTo>
                  <a:cubicBezTo>
                    <a:pt x="2035723" y="1865157"/>
                    <a:pt x="1978383" y="1922497"/>
                    <a:pt x="1907650" y="1922497"/>
                  </a:cubicBezTo>
                  <a:lnTo>
                    <a:pt x="128073" y="1922497"/>
                  </a:lnTo>
                  <a:cubicBezTo>
                    <a:pt x="57340" y="1922497"/>
                    <a:pt x="0" y="1865157"/>
                    <a:pt x="0" y="1794424"/>
                  </a:cubicBezTo>
                  <a:lnTo>
                    <a:pt x="0" y="128073"/>
                  </a:lnTo>
                  <a:cubicBezTo>
                    <a:pt x="0" y="57340"/>
                    <a:pt x="57340" y="0"/>
                    <a:pt x="128073"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7" name="手繪多邊形: 圖案 56">
              <a:extLst>
                <a:ext uri="{FF2B5EF4-FFF2-40B4-BE49-F238E27FC236}">
                  <a16:creationId xmlns:a16="http://schemas.microsoft.com/office/drawing/2014/main" id="{8B75BEDF-A6B5-3F09-1BF6-BBBB48B0EBB4}"/>
                </a:ext>
              </a:extLst>
            </p:cNvPr>
            <p:cNvSpPr/>
            <p:nvPr/>
          </p:nvSpPr>
          <p:spPr>
            <a:xfrm>
              <a:off x="1477572" y="6591352"/>
              <a:ext cx="1591380" cy="1922497"/>
            </a:xfrm>
            <a:custGeom>
              <a:avLst/>
              <a:gdLst>
                <a:gd name="connsiteX0" fmla="*/ 1491062 w 1591380"/>
                <a:gd name="connsiteY0" fmla="*/ 0 h 1922497"/>
                <a:gd name="connsiteX1" fmla="*/ 1591380 w 1591380"/>
                <a:gd name="connsiteY1" fmla="*/ 100318 h 1922497"/>
                <a:gd name="connsiteX2" fmla="*/ 1591380 w 1591380"/>
                <a:gd name="connsiteY2" fmla="*/ 1822179 h 1922497"/>
                <a:gd name="connsiteX3" fmla="*/ 1491062 w 1591380"/>
                <a:gd name="connsiteY3" fmla="*/ 1922497 h 1922497"/>
                <a:gd name="connsiteX4" fmla="*/ 100318 w 1591380"/>
                <a:gd name="connsiteY4" fmla="*/ 1922497 h 1922497"/>
                <a:gd name="connsiteX5" fmla="*/ 0 w 1591380"/>
                <a:gd name="connsiteY5" fmla="*/ 1822179 h 1922497"/>
                <a:gd name="connsiteX6" fmla="*/ 0 w 1591380"/>
                <a:gd name="connsiteY6" fmla="*/ 100318 h 1922497"/>
                <a:gd name="connsiteX7" fmla="*/ 100318 w 1591380"/>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1380" h="1922497">
                  <a:moveTo>
                    <a:pt x="1491062" y="0"/>
                  </a:moveTo>
                  <a:cubicBezTo>
                    <a:pt x="1546467" y="0"/>
                    <a:pt x="1591380" y="44914"/>
                    <a:pt x="1591380" y="100318"/>
                  </a:cubicBezTo>
                  <a:lnTo>
                    <a:pt x="1591380" y="1822179"/>
                  </a:lnTo>
                  <a:cubicBezTo>
                    <a:pt x="1591380" y="1877584"/>
                    <a:pt x="1546467" y="1922497"/>
                    <a:pt x="1491062" y="1922497"/>
                  </a:cubicBezTo>
                  <a:lnTo>
                    <a:pt x="100318" y="1922497"/>
                  </a:lnTo>
                  <a:cubicBezTo>
                    <a:pt x="44914" y="1922497"/>
                    <a:pt x="0" y="1877584"/>
                    <a:pt x="0" y="1822179"/>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8" name="手繪多邊形: 圖案 57">
              <a:extLst>
                <a:ext uri="{FF2B5EF4-FFF2-40B4-BE49-F238E27FC236}">
                  <a16:creationId xmlns:a16="http://schemas.microsoft.com/office/drawing/2014/main" id="{6AD78E78-AE99-CBF7-28F5-DAC675DC5130}"/>
                </a:ext>
              </a:extLst>
            </p:cNvPr>
            <p:cNvSpPr/>
            <p:nvPr/>
          </p:nvSpPr>
          <p:spPr>
            <a:xfrm>
              <a:off x="9400098" y="5703403"/>
              <a:ext cx="2108152" cy="1910459"/>
            </a:xfrm>
            <a:custGeom>
              <a:avLst/>
              <a:gdLst>
                <a:gd name="connsiteX0" fmla="*/ 2007834 w 2108152"/>
                <a:gd name="connsiteY0" fmla="*/ 0 h 1910459"/>
                <a:gd name="connsiteX1" fmla="*/ 2108152 w 2108152"/>
                <a:gd name="connsiteY1" fmla="*/ 100318 h 1910459"/>
                <a:gd name="connsiteX2" fmla="*/ 2108152 w 2108152"/>
                <a:gd name="connsiteY2" fmla="*/ 1810141 h 1910459"/>
                <a:gd name="connsiteX3" fmla="*/ 2007834 w 2108152"/>
                <a:gd name="connsiteY3" fmla="*/ 1910459 h 1910459"/>
                <a:gd name="connsiteX4" fmla="*/ 100318 w 2108152"/>
                <a:gd name="connsiteY4" fmla="*/ 1910459 h 1910459"/>
                <a:gd name="connsiteX5" fmla="*/ 0 w 2108152"/>
                <a:gd name="connsiteY5" fmla="*/ 1810141 h 1910459"/>
                <a:gd name="connsiteX6" fmla="*/ 0 w 2108152"/>
                <a:gd name="connsiteY6" fmla="*/ 100318 h 1910459"/>
                <a:gd name="connsiteX7" fmla="*/ 100318 w 2108152"/>
                <a:gd name="connsiteY7" fmla="*/ 0 h 191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152" h="1910459">
                  <a:moveTo>
                    <a:pt x="2007834" y="0"/>
                  </a:moveTo>
                  <a:cubicBezTo>
                    <a:pt x="2063239" y="0"/>
                    <a:pt x="2108152" y="44914"/>
                    <a:pt x="2108152" y="100318"/>
                  </a:cubicBezTo>
                  <a:lnTo>
                    <a:pt x="2108152" y="1810141"/>
                  </a:lnTo>
                  <a:cubicBezTo>
                    <a:pt x="2108152" y="1865545"/>
                    <a:pt x="2063239" y="1910459"/>
                    <a:pt x="2007834" y="1910459"/>
                  </a:cubicBezTo>
                  <a:lnTo>
                    <a:pt x="100318" y="1910459"/>
                  </a:lnTo>
                  <a:cubicBezTo>
                    <a:pt x="44914" y="1910459"/>
                    <a:pt x="0" y="1865545"/>
                    <a:pt x="0" y="1810141"/>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59" name="手繪多邊形: 圖案 58">
              <a:extLst>
                <a:ext uri="{FF2B5EF4-FFF2-40B4-BE49-F238E27FC236}">
                  <a16:creationId xmlns:a16="http://schemas.microsoft.com/office/drawing/2014/main" id="{3A1D9F23-C9AE-4C0E-F61A-1CF517DD4560}"/>
                </a:ext>
              </a:extLst>
            </p:cNvPr>
            <p:cNvSpPr/>
            <p:nvPr/>
          </p:nvSpPr>
          <p:spPr>
            <a:xfrm>
              <a:off x="4854683" y="4115233"/>
              <a:ext cx="3010547" cy="2378075"/>
            </a:xfrm>
            <a:custGeom>
              <a:avLst/>
              <a:gdLst>
                <a:gd name="connsiteX0" fmla="*/ 2910230 w 3010547"/>
                <a:gd name="connsiteY0" fmla="*/ 0 h 2378075"/>
                <a:gd name="connsiteX1" fmla="*/ 3010548 w 3010547"/>
                <a:gd name="connsiteY1" fmla="*/ 100318 h 2378075"/>
                <a:gd name="connsiteX2" fmla="*/ 3010548 w 3010547"/>
                <a:gd name="connsiteY2" fmla="*/ 2277757 h 2378075"/>
                <a:gd name="connsiteX3" fmla="*/ 2910230 w 3010547"/>
                <a:gd name="connsiteY3" fmla="*/ 2378076 h 2378075"/>
                <a:gd name="connsiteX4" fmla="*/ 100318 w 3010547"/>
                <a:gd name="connsiteY4" fmla="*/ 2378076 h 2378075"/>
                <a:gd name="connsiteX5" fmla="*/ 0 w 3010547"/>
                <a:gd name="connsiteY5" fmla="*/ 2277757 h 2378075"/>
                <a:gd name="connsiteX6" fmla="*/ 0 w 3010547"/>
                <a:gd name="connsiteY6" fmla="*/ 100318 h 2378075"/>
                <a:gd name="connsiteX7" fmla="*/ 100318 w 3010547"/>
                <a:gd name="connsiteY7" fmla="*/ 0 h 2378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10547" h="2378075">
                  <a:moveTo>
                    <a:pt x="2910230" y="0"/>
                  </a:moveTo>
                  <a:cubicBezTo>
                    <a:pt x="2965634" y="0"/>
                    <a:pt x="3010548" y="44914"/>
                    <a:pt x="3010548" y="100318"/>
                  </a:cubicBezTo>
                  <a:lnTo>
                    <a:pt x="3010548" y="2277757"/>
                  </a:lnTo>
                  <a:cubicBezTo>
                    <a:pt x="3010548" y="2333162"/>
                    <a:pt x="2965634" y="2378076"/>
                    <a:pt x="2910230" y="2378076"/>
                  </a:cubicBezTo>
                  <a:lnTo>
                    <a:pt x="100318" y="2378076"/>
                  </a:lnTo>
                  <a:cubicBezTo>
                    <a:pt x="44913" y="2378076"/>
                    <a:pt x="0" y="2333162"/>
                    <a:pt x="0" y="2277757"/>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0" name="手繪多邊形: 圖案 59">
              <a:extLst>
                <a:ext uri="{FF2B5EF4-FFF2-40B4-BE49-F238E27FC236}">
                  <a16:creationId xmlns:a16="http://schemas.microsoft.com/office/drawing/2014/main" id="{38AFF9E2-D6CF-4E53-3A91-ECB16D221FCA}"/>
                </a:ext>
              </a:extLst>
            </p:cNvPr>
            <p:cNvSpPr/>
            <p:nvPr/>
          </p:nvSpPr>
          <p:spPr>
            <a:xfrm>
              <a:off x="3186659" y="6591352"/>
              <a:ext cx="4678236" cy="1922497"/>
            </a:xfrm>
            <a:custGeom>
              <a:avLst/>
              <a:gdLst>
                <a:gd name="connsiteX0" fmla="*/ 4577919 w 4678236"/>
                <a:gd name="connsiteY0" fmla="*/ 0 h 1922497"/>
                <a:gd name="connsiteX1" fmla="*/ 4678238 w 4678236"/>
                <a:gd name="connsiteY1" fmla="*/ 100318 h 1922497"/>
                <a:gd name="connsiteX2" fmla="*/ 4678238 w 4678236"/>
                <a:gd name="connsiteY2" fmla="*/ 1822179 h 1922497"/>
                <a:gd name="connsiteX3" fmla="*/ 4577919 w 4678236"/>
                <a:gd name="connsiteY3" fmla="*/ 1922497 h 1922497"/>
                <a:gd name="connsiteX4" fmla="*/ 100318 w 4678236"/>
                <a:gd name="connsiteY4" fmla="*/ 1922497 h 1922497"/>
                <a:gd name="connsiteX5" fmla="*/ 0 w 4678236"/>
                <a:gd name="connsiteY5" fmla="*/ 1822179 h 1922497"/>
                <a:gd name="connsiteX6" fmla="*/ 0 w 4678236"/>
                <a:gd name="connsiteY6" fmla="*/ 100318 h 1922497"/>
                <a:gd name="connsiteX7" fmla="*/ 100318 w 4678236"/>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8236" h="1922497">
                  <a:moveTo>
                    <a:pt x="4577919" y="0"/>
                  </a:moveTo>
                  <a:cubicBezTo>
                    <a:pt x="4633324" y="0"/>
                    <a:pt x="4678238" y="44914"/>
                    <a:pt x="4678238" y="100318"/>
                  </a:cubicBezTo>
                  <a:lnTo>
                    <a:pt x="4678238" y="1822179"/>
                  </a:lnTo>
                  <a:cubicBezTo>
                    <a:pt x="4678238" y="1877584"/>
                    <a:pt x="4633324" y="1922497"/>
                    <a:pt x="4577919" y="1922497"/>
                  </a:cubicBezTo>
                  <a:lnTo>
                    <a:pt x="100318" y="1922497"/>
                  </a:lnTo>
                  <a:cubicBezTo>
                    <a:pt x="44914" y="1922497"/>
                    <a:pt x="0" y="1877584"/>
                    <a:pt x="0" y="1822179"/>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1" name="手繪多邊形: 圖案 60">
              <a:extLst>
                <a:ext uri="{FF2B5EF4-FFF2-40B4-BE49-F238E27FC236}">
                  <a16:creationId xmlns:a16="http://schemas.microsoft.com/office/drawing/2014/main" id="{FE0BB212-3747-7D27-F080-443C946D8EFE}"/>
                </a:ext>
              </a:extLst>
            </p:cNvPr>
            <p:cNvSpPr/>
            <p:nvPr/>
          </p:nvSpPr>
          <p:spPr>
            <a:xfrm>
              <a:off x="5774667" y="8619919"/>
              <a:ext cx="2090563" cy="1927914"/>
            </a:xfrm>
            <a:custGeom>
              <a:avLst/>
              <a:gdLst>
                <a:gd name="connsiteX0" fmla="*/ 1990245 w 2090563"/>
                <a:gd name="connsiteY0" fmla="*/ 0 h 1927914"/>
                <a:gd name="connsiteX1" fmla="*/ 2090563 w 2090563"/>
                <a:gd name="connsiteY1" fmla="*/ 100318 h 1927914"/>
                <a:gd name="connsiteX2" fmla="*/ 2090563 w 2090563"/>
                <a:gd name="connsiteY2" fmla="*/ 1827596 h 1927914"/>
                <a:gd name="connsiteX3" fmla="*/ 1990245 w 2090563"/>
                <a:gd name="connsiteY3" fmla="*/ 1927915 h 1927914"/>
                <a:gd name="connsiteX4" fmla="*/ 100318 w 2090563"/>
                <a:gd name="connsiteY4" fmla="*/ 1927915 h 1927914"/>
                <a:gd name="connsiteX5" fmla="*/ 0 w 2090563"/>
                <a:gd name="connsiteY5" fmla="*/ 1827596 h 1927914"/>
                <a:gd name="connsiteX6" fmla="*/ 0 w 2090563"/>
                <a:gd name="connsiteY6" fmla="*/ 100318 h 1927914"/>
                <a:gd name="connsiteX7" fmla="*/ 100318 w 2090563"/>
                <a:gd name="connsiteY7" fmla="*/ 0 h 1927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0563" h="1927914">
                  <a:moveTo>
                    <a:pt x="1990245" y="0"/>
                  </a:moveTo>
                  <a:cubicBezTo>
                    <a:pt x="2045650" y="0"/>
                    <a:pt x="2090563" y="44914"/>
                    <a:pt x="2090563" y="100318"/>
                  </a:cubicBezTo>
                  <a:lnTo>
                    <a:pt x="2090563" y="1827596"/>
                  </a:lnTo>
                  <a:cubicBezTo>
                    <a:pt x="2090563" y="1883001"/>
                    <a:pt x="2045650" y="1927915"/>
                    <a:pt x="1990245" y="1927915"/>
                  </a:cubicBezTo>
                  <a:lnTo>
                    <a:pt x="100318" y="1927915"/>
                  </a:lnTo>
                  <a:cubicBezTo>
                    <a:pt x="44913" y="1927915"/>
                    <a:pt x="0" y="1883001"/>
                    <a:pt x="0" y="1827596"/>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2" name="手繪多邊形: 圖案 61">
              <a:extLst>
                <a:ext uri="{FF2B5EF4-FFF2-40B4-BE49-F238E27FC236}">
                  <a16:creationId xmlns:a16="http://schemas.microsoft.com/office/drawing/2014/main" id="{D8E5471B-945C-D3BA-59BD-BBD1607EF1A1}"/>
                </a:ext>
              </a:extLst>
            </p:cNvPr>
            <p:cNvSpPr/>
            <p:nvPr/>
          </p:nvSpPr>
          <p:spPr>
            <a:xfrm>
              <a:off x="10317140" y="8625336"/>
              <a:ext cx="1191110" cy="1922497"/>
            </a:xfrm>
            <a:custGeom>
              <a:avLst/>
              <a:gdLst>
                <a:gd name="connsiteX0" fmla="*/ 1090792 w 1191110"/>
                <a:gd name="connsiteY0" fmla="*/ 0 h 1922497"/>
                <a:gd name="connsiteX1" fmla="*/ 1191111 w 1191110"/>
                <a:gd name="connsiteY1" fmla="*/ 100318 h 1922497"/>
                <a:gd name="connsiteX2" fmla="*/ 1191111 w 1191110"/>
                <a:gd name="connsiteY2" fmla="*/ 1822179 h 1922497"/>
                <a:gd name="connsiteX3" fmla="*/ 1090792 w 1191110"/>
                <a:gd name="connsiteY3" fmla="*/ 1922497 h 1922497"/>
                <a:gd name="connsiteX4" fmla="*/ 100318 w 1191110"/>
                <a:gd name="connsiteY4" fmla="*/ 1922497 h 1922497"/>
                <a:gd name="connsiteX5" fmla="*/ 0 w 1191110"/>
                <a:gd name="connsiteY5" fmla="*/ 1822179 h 1922497"/>
                <a:gd name="connsiteX6" fmla="*/ 0 w 1191110"/>
                <a:gd name="connsiteY6" fmla="*/ 100318 h 1922497"/>
                <a:gd name="connsiteX7" fmla="*/ 100318 w 1191110"/>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1110" h="1922497">
                  <a:moveTo>
                    <a:pt x="1090792" y="0"/>
                  </a:moveTo>
                  <a:cubicBezTo>
                    <a:pt x="1146197" y="0"/>
                    <a:pt x="1191111" y="44914"/>
                    <a:pt x="1191111" y="100318"/>
                  </a:cubicBezTo>
                  <a:lnTo>
                    <a:pt x="1191111" y="1822179"/>
                  </a:lnTo>
                  <a:cubicBezTo>
                    <a:pt x="1191111" y="1877584"/>
                    <a:pt x="1146197" y="1922497"/>
                    <a:pt x="1090792" y="1922497"/>
                  </a:cubicBezTo>
                  <a:lnTo>
                    <a:pt x="100318" y="1922497"/>
                  </a:lnTo>
                  <a:cubicBezTo>
                    <a:pt x="44914" y="1922497"/>
                    <a:pt x="0" y="1877584"/>
                    <a:pt x="0" y="1822179"/>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3" name="手繪多邊形: 圖案 62">
              <a:extLst>
                <a:ext uri="{FF2B5EF4-FFF2-40B4-BE49-F238E27FC236}">
                  <a16:creationId xmlns:a16="http://schemas.microsoft.com/office/drawing/2014/main" id="{762E7CB0-13D4-93E0-1A4A-11772DCEC2EF}"/>
                </a:ext>
              </a:extLst>
            </p:cNvPr>
            <p:cNvSpPr/>
            <p:nvPr/>
          </p:nvSpPr>
          <p:spPr>
            <a:xfrm>
              <a:off x="3186659" y="8619919"/>
              <a:ext cx="2462476" cy="902194"/>
            </a:xfrm>
            <a:custGeom>
              <a:avLst/>
              <a:gdLst>
                <a:gd name="connsiteX0" fmla="*/ 2362158 w 2462476"/>
                <a:gd name="connsiteY0" fmla="*/ 0 h 902194"/>
                <a:gd name="connsiteX1" fmla="*/ 2462476 w 2462476"/>
                <a:gd name="connsiteY1" fmla="*/ 100318 h 902194"/>
                <a:gd name="connsiteX2" fmla="*/ 2462476 w 2462476"/>
                <a:gd name="connsiteY2" fmla="*/ 801877 h 902194"/>
                <a:gd name="connsiteX3" fmla="*/ 2362158 w 2462476"/>
                <a:gd name="connsiteY3" fmla="*/ 902195 h 902194"/>
                <a:gd name="connsiteX4" fmla="*/ 100318 w 2462476"/>
                <a:gd name="connsiteY4" fmla="*/ 902195 h 902194"/>
                <a:gd name="connsiteX5" fmla="*/ 0 w 2462476"/>
                <a:gd name="connsiteY5" fmla="*/ 801877 h 902194"/>
                <a:gd name="connsiteX6" fmla="*/ 0 w 2462476"/>
                <a:gd name="connsiteY6" fmla="*/ 100318 h 902194"/>
                <a:gd name="connsiteX7" fmla="*/ 100318 w 2462476"/>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62476" h="902194">
                  <a:moveTo>
                    <a:pt x="2362158" y="0"/>
                  </a:moveTo>
                  <a:cubicBezTo>
                    <a:pt x="2417563" y="0"/>
                    <a:pt x="2462476" y="44914"/>
                    <a:pt x="2462476" y="100318"/>
                  </a:cubicBezTo>
                  <a:lnTo>
                    <a:pt x="2462476" y="801877"/>
                  </a:lnTo>
                  <a:cubicBezTo>
                    <a:pt x="2462476" y="857281"/>
                    <a:pt x="2417563" y="902195"/>
                    <a:pt x="2362158"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4" name="手繪多邊形: 圖案 63">
              <a:extLst>
                <a:ext uri="{FF2B5EF4-FFF2-40B4-BE49-F238E27FC236}">
                  <a16:creationId xmlns:a16="http://schemas.microsoft.com/office/drawing/2014/main" id="{5F18E1FE-6A50-D97D-A147-94A61E8DE3D1}"/>
                </a:ext>
              </a:extLst>
            </p:cNvPr>
            <p:cNvSpPr/>
            <p:nvPr/>
          </p:nvSpPr>
          <p:spPr>
            <a:xfrm>
              <a:off x="3186659" y="9645639"/>
              <a:ext cx="2462476" cy="902194"/>
            </a:xfrm>
            <a:custGeom>
              <a:avLst/>
              <a:gdLst>
                <a:gd name="connsiteX0" fmla="*/ 2362158 w 2462476"/>
                <a:gd name="connsiteY0" fmla="*/ 0 h 902194"/>
                <a:gd name="connsiteX1" fmla="*/ 2462476 w 2462476"/>
                <a:gd name="connsiteY1" fmla="*/ 100318 h 902194"/>
                <a:gd name="connsiteX2" fmla="*/ 2462476 w 2462476"/>
                <a:gd name="connsiteY2" fmla="*/ 801877 h 902194"/>
                <a:gd name="connsiteX3" fmla="*/ 2362158 w 2462476"/>
                <a:gd name="connsiteY3" fmla="*/ 902195 h 902194"/>
                <a:gd name="connsiteX4" fmla="*/ 100318 w 2462476"/>
                <a:gd name="connsiteY4" fmla="*/ 902195 h 902194"/>
                <a:gd name="connsiteX5" fmla="*/ 0 w 2462476"/>
                <a:gd name="connsiteY5" fmla="*/ 801877 h 902194"/>
                <a:gd name="connsiteX6" fmla="*/ 0 w 2462476"/>
                <a:gd name="connsiteY6" fmla="*/ 100318 h 902194"/>
                <a:gd name="connsiteX7" fmla="*/ 100318 w 2462476"/>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62476" h="902194">
                  <a:moveTo>
                    <a:pt x="2362158" y="0"/>
                  </a:moveTo>
                  <a:cubicBezTo>
                    <a:pt x="2417563" y="0"/>
                    <a:pt x="2462476" y="44914"/>
                    <a:pt x="2462476" y="100318"/>
                  </a:cubicBezTo>
                  <a:lnTo>
                    <a:pt x="2462476" y="801877"/>
                  </a:lnTo>
                  <a:cubicBezTo>
                    <a:pt x="2462476" y="857281"/>
                    <a:pt x="2417563" y="902195"/>
                    <a:pt x="2362158"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5" name="手繪多邊形: 圖案 64">
              <a:extLst>
                <a:ext uri="{FF2B5EF4-FFF2-40B4-BE49-F238E27FC236}">
                  <a16:creationId xmlns:a16="http://schemas.microsoft.com/office/drawing/2014/main" id="{D8412BE6-C288-7DA2-8241-EB46124DEA0D}"/>
                </a:ext>
              </a:extLst>
            </p:cNvPr>
            <p:cNvSpPr/>
            <p:nvPr/>
          </p:nvSpPr>
          <p:spPr>
            <a:xfrm>
              <a:off x="7988288" y="8619919"/>
              <a:ext cx="2200177" cy="902194"/>
            </a:xfrm>
            <a:custGeom>
              <a:avLst/>
              <a:gdLst>
                <a:gd name="connsiteX0" fmla="*/ 2099860 w 2200177"/>
                <a:gd name="connsiteY0" fmla="*/ 0 h 902194"/>
                <a:gd name="connsiteX1" fmla="*/ 2200178 w 2200177"/>
                <a:gd name="connsiteY1" fmla="*/ 100318 h 902194"/>
                <a:gd name="connsiteX2" fmla="*/ 2200178 w 2200177"/>
                <a:gd name="connsiteY2" fmla="*/ 801877 h 902194"/>
                <a:gd name="connsiteX3" fmla="*/ 2099860 w 2200177"/>
                <a:gd name="connsiteY3" fmla="*/ 902195 h 902194"/>
                <a:gd name="connsiteX4" fmla="*/ 100318 w 2200177"/>
                <a:gd name="connsiteY4" fmla="*/ 902195 h 902194"/>
                <a:gd name="connsiteX5" fmla="*/ 0 w 2200177"/>
                <a:gd name="connsiteY5" fmla="*/ 801877 h 902194"/>
                <a:gd name="connsiteX6" fmla="*/ 0 w 2200177"/>
                <a:gd name="connsiteY6" fmla="*/ 100318 h 902194"/>
                <a:gd name="connsiteX7" fmla="*/ 100318 w 2200177"/>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0177" h="902194">
                  <a:moveTo>
                    <a:pt x="2099860" y="0"/>
                  </a:moveTo>
                  <a:cubicBezTo>
                    <a:pt x="2155264" y="0"/>
                    <a:pt x="2200178" y="44914"/>
                    <a:pt x="2200178" y="100318"/>
                  </a:cubicBezTo>
                  <a:lnTo>
                    <a:pt x="2200178" y="801877"/>
                  </a:lnTo>
                  <a:cubicBezTo>
                    <a:pt x="2200178" y="857281"/>
                    <a:pt x="2155264" y="902195"/>
                    <a:pt x="2099860"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6" name="手繪多邊形: 圖案 65">
              <a:extLst>
                <a:ext uri="{FF2B5EF4-FFF2-40B4-BE49-F238E27FC236}">
                  <a16:creationId xmlns:a16="http://schemas.microsoft.com/office/drawing/2014/main" id="{8F1D206B-BE4F-C112-E7EE-C782E1F2BCDD}"/>
                </a:ext>
              </a:extLst>
            </p:cNvPr>
            <p:cNvSpPr/>
            <p:nvPr/>
          </p:nvSpPr>
          <p:spPr>
            <a:xfrm>
              <a:off x="7988288" y="9645639"/>
              <a:ext cx="2200177" cy="902194"/>
            </a:xfrm>
            <a:custGeom>
              <a:avLst/>
              <a:gdLst>
                <a:gd name="connsiteX0" fmla="*/ 2099860 w 2200177"/>
                <a:gd name="connsiteY0" fmla="*/ 0 h 902194"/>
                <a:gd name="connsiteX1" fmla="*/ 2200178 w 2200177"/>
                <a:gd name="connsiteY1" fmla="*/ 100318 h 902194"/>
                <a:gd name="connsiteX2" fmla="*/ 2200178 w 2200177"/>
                <a:gd name="connsiteY2" fmla="*/ 801877 h 902194"/>
                <a:gd name="connsiteX3" fmla="*/ 2099860 w 2200177"/>
                <a:gd name="connsiteY3" fmla="*/ 902195 h 902194"/>
                <a:gd name="connsiteX4" fmla="*/ 100318 w 2200177"/>
                <a:gd name="connsiteY4" fmla="*/ 902195 h 902194"/>
                <a:gd name="connsiteX5" fmla="*/ 0 w 2200177"/>
                <a:gd name="connsiteY5" fmla="*/ 801877 h 902194"/>
                <a:gd name="connsiteX6" fmla="*/ 0 w 2200177"/>
                <a:gd name="connsiteY6" fmla="*/ 100318 h 902194"/>
                <a:gd name="connsiteX7" fmla="*/ 100318 w 2200177"/>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0177" h="902194">
                  <a:moveTo>
                    <a:pt x="2099860" y="0"/>
                  </a:moveTo>
                  <a:cubicBezTo>
                    <a:pt x="2155264" y="0"/>
                    <a:pt x="2200178" y="44914"/>
                    <a:pt x="2200178" y="100318"/>
                  </a:cubicBezTo>
                  <a:lnTo>
                    <a:pt x="2200178" y="801877"/>
                  </a:lnTo>
                  <a:cubicBezTo>
                    <a:pt x="2200178" y="857281"/>
                    <a:pt x="2155264" y="902195"/>
                    <a:pt x="2099860"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7" name="手繪多邊形: 圖案 66">
              <a:extLst>
                <a:ext uri="{FF2B5EF4-FFF2-40B4-BE49-F238E27FC236}">
                  <a16:creationId xmlns:a16="http://schemas.microsoft.com/office/drawing/2014/main" id="{00BFDD98-63C6-E26F-7AD7-EF3088C1A5B1}"/>
                </a:ext>
              </a:extLst>
            </p:cNvPr>
            <p:cNvSpPr/>
            <p:nvPr/>
          </p:nvSpPr>
          <p:spPr>
            <a:xfrm>
              <a:off x="-683414" y="5147506"/>
              <a:ext cx="3752367" cy="1345734"/>
            </a:xfrm>
            <a:custGeom>
              <a:avLst/>
              <a:gdLst>
                <a:gd name="connsiteX0" fmla="*/ 3652049 w 3752367"/>
                <a:gd name="connsiteY0" fmla="*/ 0 h 1345734"/>
                <a:gd name="connsiteX1" fmla="*/ 3752367 w 3752367"/>
                <a:gd name="connsiteY1" fmla="*/ 100318 h 1345734"/>
                <a:gd name="connsiteX2" fmla="*/ 3752367 w 3752367"/>
                <a:gd name="connsiteY2" fmla="*/ 1245417 h 1345734"/>
                <a:gd name="connsiteX3" fmla="*/ 3652049 w 3752367"/>
                <a:gd name="connsiteY3" fmla="*/ 1345735 h 1345734"/>
                <a:gd name="connsiteX4" fmla="*/ 100318 w 3752367"/>
                <a:gd name="connsiteY4" fmla="*/ 1345735 h 1345734"/>
                <a:gd name="connsiteX5" fmla="*/ 0 w 3752367"/>
                <a:gd name="connsiteY5" fmla="*/ 1245417 h 1345734"/>
                <a:gd name="connsiteX6" fmla="*/ 0 w 3752367"/>
                <a:gd name="connsiteY6" fmla="*/ 100318 h 1345734"/>
                <a:gd name="connsiteX7" fmla="*/ 100318 w 3752367"/>
                <a:gd name="connsiteY7" fmla="*/ 0 h 1345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367" h="1345734">
                  <a:moveTo>
                    <a:pt x="3652049" y="0"/>
                  </a:moveTo>
                  <a:cubicBezTo>
                    <a:pt x="3707454" y="0"/>
                    <a:pt x="3752367" y="44914"/>
                    <a:pt x="3752367" y="100318"/>
                  </a:cubicBezTo>
                  <a:lnTo>
                    <a:pt x="3752367" y="1245417"/>
                  </a:lnTo>
                  <a:cubicBezTo>
                    <a:pt x="3752367" y="1300821"/>
                    <a:pt x="3707454" y="1345735"/>
                    <a:pt x="3652049" y="1345735"/>
                  </a:cubicBezTo>
                  <a:lnTo>
                    <a:pt x="100318" y="1345735"/>
                  </a:lnTo>
                  <a:cubicBezTo>
                    <a:pt x="44914" y="1345735"/>
                    <a:pt x="0" y="1300821"/>
                    <a:pt x="0" y="124541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sp>
          <p:nvSpPr>
            <p:cNvPr id="68" name="手繪多邊形: 圖案 67">
              <a:extLst>
                <a:ext uri="{FF2B5EF4-FFF2-40B4-BE49-F238E27FC236}">
                  <a16:creationId xmlns:a16="http://schemas.microsoft.com/office/drawing/2014/main" id="{24CF1D37-A89E-6438-AAEC-40CE54FA788A}"/>
                </a:ext>
              </a:extLst>
            </p:cNvPr>
            <p:cNvSpPr/>
            <p:nvPr/>
          </p:nvSpPr>
          <p:spPr>
            <a:xfrm>
              <a:off x="-683414" y="8619919"/>
              <a:ext cx="3752367" cy="1933264"/>
            </a:xfrm>
            <a:custGeom>
              <a:avLst/>
              <a:gdLst>
                <a:gd name="connsiteX0" fmla="*/ 3652049 w 3752367"/>
                <a:gd name="connsiteY0" fmla="*/ 0 h 1933264"/>
                <a:gd name="connsiteX1" fmla="*/ 3752367 w 3752367"/>
                <a:gd name="connsiteY1" fmla="*/ 100318 h 1933264"/>
                <a:gd name="connsiteX2" fmla="*/ 3752367 w 3752367"/>
                <a:gd name="connsiteY2" fmla="*/ 1832947 h 1933264"/>
                <a:gd name="connsiteX3" fmla="*/ 3652049 w 3752367"/>
                <a:gd name="connsiteY3" fmla="*/ 1933265 h 1933264"/>
                <a:gd name="connsiteX4" fmla="*/ 100318 w 3752367"/>
                <a:gd name="connsiteY4" fmla="*/ 1933265 h 1933264"/>
                <a:gd name="connsiteX5" fmla="*/ 0 w 3752367"/>
                <a:gd name="connsiteY5" fmla="*/ 1832947 h 1933264"/>
                <a:gd name="connsiteX6" fmla="*/ 0 w 3752367"/>
                <a:gd name="connsiteY6" fmla="*/ 100318 h 1933264"/>
                <a:gd name="connsiteX7" fmla="*/ 100318 w 3752367"/>
                <a:gd name="connsiteY7" fmla="*/ 0 h 1933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367" h="1933264">
                  <a:moveTo>
                    <a:pt x="3652049" y="0"/>
                  </a:moveTo>
                  <a:cubicBezTo>
                    <a:pt x="3707454" y="0"/>
                    <a:pt x="3752367" y="44914"/>
                    <a:pt x="3752367" y="100318"/>
                  </a:cubicBezTo>
                  <a:lnTo>
                    <a:pt x="3752367" y="1832947"/>
                  </a:lnTo>
                  <a:cubicBezTo>
                    <a:pt x="3752367" y="1888351"/>
                    <a:pt x="3707454" y="1933265"/>
                    <a:pt x="3652049" y="1933265"/>
                  </a:cubicBezTo>
                  <a:lnTo>
                    <a:pt x="100318" y="1933265"/>
                  </a:lnTo>
                  <a:cubicBezTo>
                    <a:pt x="44914" y="1933265"/>
                    <a:pt x="0" y="1888351"/>
                    <a:pt x="0" y="183294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p>
          </p:txBody>
        </p:sp>
      </p:grpSp>
      <p:pic>
        <p:nvPicPr>
          <p:cNvPr id="73" name="圖形 72">
            <a:extLst>
              <a:ext uri="{FF2B5EF4-FFF2-40B4-BE49-F238E27FC236}">
                <a16:creationId xmlns:a16="http://schemas.microsoft.com/office/drawing/2014/main" id="{0DC9C297-5D05-D3B7-F4B7-C5285BBAD5B8}"/>
              </a:ext>
            </a:extLst>
          </p:cNvPr>
          <p:cNvPicPr>
            <a:picLocks noChangeAspect="1"/>
          </p:cNvPicPr>
          <p:nvPr/>
        </p:nvPicPr>
        <p:blipFill rotWithShape="1">
          <a:blip r:embed="rId8">
            <a:extLst>
              <a:ext uri="{96DAC541-7B7A-43D3-8B79-37D633B846F1}">
                <asvg:svgBlip xmlns:asvg="http://schemas.microsoft.com/office/drawing/2016/SVG/main" r:embed="rId9"/>
              </a:ext>
            </a:extLst>
          </a:blip>
          <a:srcRect l="3692" t="19070" r="15238" b="36063"/>
          <a:stretch/>
        </p:blipFill>
        <p:spPr>
          <a:xfrm>
            <a:off x="790366" y="5397784"/>
            <a:ext cx="2546132" cy="939411"/>
          </a:xfrm>
          <a:prstGeom prst="rect">
            <a:avLst/>
          </a:prstGeom>
        </p:spPr>
      </p:pic>
      <p:pic>
        <p:nvPicPr>
          <p:cNvPr id="43" name="圖形 42" hidden="1">
            <a:extLst>
              <a:ext uri="{FF2B5EF4-FFF2-40B4-BE49-F238E27FC236}">
                <a16:creationId xmlns:a16="http://schemas.microsoft.com/office/drawing/2014/main" id="{C963FF5F-6C46-908A-1749-A51DB299E717}"/>
              </a:ext>
            </a:extLst>
          </p:cNvPr>
          <p:cNvPicPr>
            <a:picLocks noChangeAspect="1"/>
          </p:cNvPicPr>
          <p:nvPr/>
        </p:nvPicPr>
        <p:blipFill rotWithShape="1">
          <a:blip r:embed="rId10">
            <a:extLst>
              <a:ext uri="{96DAC541-7B7A-43D3-8B79-37D633B846F1}">
                <asvg:svgBlip xmlns:asvg="http://schemas.microsoft.com/office/drawing/2016/SVG/main" r:embed="rId11"/>
              </a:ext>
            </a:extLst>
          </a:blip>
          <a:srcRect t="41165" b="14590"/>
          <a:stretch/>
        </p:blipFill>
        <p:spPr>
          <a:xfrm>
            <a:off x="8740559" y="5819436"/>
            <a:ext cx="1862348" cy="549336"/>
          </a:xfrm>
          <a:prstGeom prst="rect">
            <a:avLst/>
          </a:prstGeom>
        </p:spPr>
      </p:pic>
      <p:pic>
        <p:nvPicPr>
          <p:cNvPr id="94" name="圖片 93">
            <a:extLst>
              <a:ext uri="{FF2B5EF4-FFF2-40B4-BE49-F238E27FC236}">
                <a16:creationId xmlns:a16="http://schemas.microsoft.com/office/drawing/2014/main" id="{F72A5B7F-9F79-7F9F-794B-4739D1ADD6D6}"/>
              </a:ext>
            </a:extLst>
          </p:cNvPr>
          <p:cNvPicPr>
            <a:picLocks noChangeAspect="1"/>
          </p:cNvPicPr>
          <p:nvPr/>
        </p:nvPicPr>
        <p:blipFill>
          <a:blip r:embed="rId12" cstate="hqprint">
            <a:extLst>
              <a:ext uri="{28A0092B-C50C-407E-A947-70E740481C1C}">
                <a14:useLocalDpi xmlns:a14="http://schemas.microsoft.com/office/drawing/2010/main" val="0"/>
              </a:ext>
            </a:extLst>
          </a:blip>
          <a:stretch>
            <a:fillRect/>
          </a:stretch>
        </p:blipFill>
        <p:spPr>
          <a:xfrm>
            <a:off x="2563585" y="1919209"/>
            <a:ext cx="1056807" cy="1056807"/>
          </a:xfrm>
          <a:prstGeom prst="rect">
            <a:avLst/>
          </a:prstGeom>
        </p:spPr>
      </p:pic>
      <p:pic>
        <p:nvPicPr>
          <p:cNvPr id="96" name="圖片 95" descr="一張含有 文字, 螢幕擷取畫面 的圖片&#10;&#10;自動產生的描述">
            <a:extLst>
              <a:ext uri="{FF2B5EF4-FFF2-40B4-BE49-F238E27FC236}">
                <a16:creationId xmlns:a16="http://schemas.microsoft.com/office/drawing/2014/main" id="{00735E7E-FD3F-B20E-6919-1CD433832ACC}"/>
              </a:ext>
            </a:extLst>
          </p:cNvPr>
          <p:cNvPicPr>
            <a:picLocks noChangeAspect="1"/>
          </p:cNvPicPr>
          <p:nvPr/>
        </p:nvPicPr>
        <p:blipFill rotWithShape="1">
          <a:blip r:embed="rId13" cstate="hqprint">
            <a:extLst>
              <a:ext uri="{28A0092B-C50C-407E-A947-70E740481C1C}">
                <a14:useLocalDpi xmlns:a14="http://schemas.microsoft.com/office/drawing/2010/main" val="0"/>
              </a:ext>
            </a:extLst>
          </a:blip>
          <a:srcRect t="36071" b="36071"/>
          <a:stretch/>
        </p:blipFill>
        <p:spPr>
          <a:xfrm>
            <a:off x="8632295" y="4779736"/>
            <a:ext cx="2050684" cy="571293"/>
          </a:xfrm>
          <a:prstGeom prst="rect">
            <a:avLst/>
          </a:prstGeom>
          <a:effectLst>
            <a:outerShdw blurRad="165100" dist="152400" dir="8100000" algn="tr" rotWithShape="0">
              <a:prstClr val="black">
                <a:alpha val="40000"/>
              </a:prstClr>
            </a:outerShdw>
          </a:effectLst>
        </p:spPr>
      </p:pic>
      <p:sp>
        <p:nvSpPr>
          <p:cNvPr id="98" name="文字方塊 97">
            <a:extLst>
              <a:ext uri="{FF2B5EF4-FFF2-40B4-BE49-F238E27FC236}">
                <a16:creationId xmlns:a16="http://schemas.microsoft.com/office/drawing/2014/main" id="{939D53C4-BE54-F786-8335-DE37E7156C36}"/>
              </a:ext>
            </a:extLst>
          </p:cNvPr>
          <p:cNvSpPr txBox="1"/>
          <p:nvPr/>
        </p:nvSpPr>
        <p:spPr>
          <a:xfrm>
            <a:off x="8932487" y="4878369"/>
            <a:ext cx="1491955" cy="338554"/>
          </a:xfrm>
          <a:prstGeom prst="rect">
            <a:avLst/>
          </a:prstGeom>
          <a:noFill/>
        </p:spPr>
        <p:txBody>
          <a:bodyPr wrap="square" lIns="91440" tIns="45720" rIns="91440" bIns="45720" anchor="t">
            <a:spAutoFit/>
          </a:bodyPr>
          <a:lstStyle/>
          <a:p>
            <a:pPr algn="ctr"/>
            <a:r>
              <a:rPr lang="en-US" altLang="zh-TW" sz="1600" b="1">
                <a:solidFill>
                  <a:srgbClr val="A4AAB9"/>
                </a:solidFill>
                <a:ea typeface="微軟正黑體"/>
              </a:rPr>
              <a:t>2 x M.2 2280</a:t>
            </a:r>
            <a:endParaRPr lang="zh-TW" altLang="en-US" sz="1600" b="1">
              <a:solidFill>
                <a:srgbClr val="A4AAB9"/>
              </a:solidFill>
              <a:ea typeface="微軟正黑體"/>
            </a:endParaRPr>
          </a:p>
        </p:txBody>
      </p:sp>
      <p:sp>
        <p:nvSpPr>
          <p:cNvPr id="111" name="矩形: 圓角 110">
            <a:extLst>
              <a:ext uri="{FF2B5EF4-FFF2-40B4-BE49-F238E27FC236}">
                <a16:creationId xmlns:a16="http://schemas.microsoft.com/office/drawing/2014/main" id="{526D972C-1887-CC35-F6F8-496659CCF5F2}"/>
              </a:ext>
            </a:extLst>
          </p:cNvPr>
          <p:cNvSpPr/>
          <p:nvPr/>
        </p:nvSpPr>
        <p:spPr>
          <a:xfrm>
            <a:off x="7021588" y="570747"/>
            <a:ext cx="1323699" cy="981572"/>
          </a:xfrm>
          <a:prstGeom prst="roundRect">
            <a:avLst>
              <a:gd name="adj" fmla="val 941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tLang="zh-TW" sz="4400" b="1">
                <a:solidFill>
                  <a:srgbClr val="00B0F0"/>
                </a:solidFill>
                <a:ea typeface="微軟正黑體"/>
              </a:rPr>
              <a:t>2</a:t>
            </a:r>
            <a:endParaRPr lang="zh-TW" altLang="en-US" sz="4400" b="1">
              <a:solidFill>
                <a:srgbClr val="00B0F0"/>
              </a:solidFill>
              <a:ea typeface="微軟正黑體"/>
              <a:cs typeface="Arial"/>
            </a:endParaRPr>
          </a:p>
        </p:txBody>
      </p:sp>
      <p:sp>
        <p:nvSpPr>
          <p:cNvPr id="113" name="文字方塊 112">
            <a:extLst>
              <a:ext uri="{FF2B5EF4-FFF2-40B4-BE49-F238E27FC236}">
                <a16:creationId xmlns:a16="http://schemas.microsoft.com/office/drawing/2014/main" id="{61DA7210-D862-A2E4-214A-4E9405B02CE7}"/>
              </a:ext>
            </a:extLst>
          </p:cNvPr>
          <p:cNvSpPr txBox="1"/>
          <p:nvPr/>
        </p:nvSpPr>
        <p:spPr>
          <a:xfrm>
            <a:off x="7028027" y="1357709"/>
            <a:ext cx="1323699" cy="830997"/>
          </a:xfrm>
          <a:prstGeom prst="rect">
            <a:avLst/>
          </a:prstGeom>
          <a:noFill/>
        </p:spPr>
        <p:txBody>
          <a:bodyPr wrap="square">
            <a:spAutoFit/>
          </a:bodyPr>
          <a:lstStyle/>
          <a:p>
            <a:pPr algn="ctr"/>
            <a:r>
              <a:rPr lang="en-US" altLang="zh-TW" sz="1600" b="1">
                <a:solidFill>
                  <a:schemeClr val="tx1"/>
                </a:solidFill>
              </a:rPr>
              <a:t>PCIe </a:t>
            </a:r>
          </a:p>
          <a:p>
            <a:pPr algn="ctr"/>
            <a:r>
              <a:rPr lang="en-US" altLang="zh-TW" sz="1600" b="1">
                <a:solidFill>
                  <a:schemeClr val="tx1"/>
                </a:solidFill>
              </a:rPr>
              <a:t>Gen3 x4</a:t>
            </a:r>
          </a:p>
          <a:p>
            <a:pPr algn="ctr"/>
            <a:r>
              <a:rPr lang="zh-TW" altLang="en-US" sz="1600" b="1">
                <a:solidFill>
                  <a:schemeClr val="tx1"/>
                </a:solidFill>
              </a:rPr>
              <a:t>擴充槽 </a:t>
            </a:r>
          </a:p>
        </p:txBody>
      </p:sp>
      <p:sp>
        <p:nvSpPr>
          <p:cNvPr id="115" name="文字方塊 114">
            <a:extLst>
              <a:ext uri="{FF2B5EF4-FFF2-40B4-BE49-F238E27FC236}">
                <a16:creationId xmlns:a16="http://schemas.microsoft.com/office/drawing/2014/main" id="{8BBDAB19-5E9E-3349-C9AF-B6586BA0D435}"/>
              </a:ext>
            </a:extLst>
          </p:cNvPr>
          <p:cNvSpPr txBox="1"/>
          <p:nvPr/>
        </p:nvSpPr>
        <p:spPr>
          <a:xfrm>
            <a:off x="9582762" y="3974945"/>
            <a:ext cx="2251903" cy="523220"/>
          </a:xfrm>
          <a:prstGeom prst="rect">
            <a:avLst/>
          </a:prstGeom>
          <a:noFill/>
        </p:spPr>
        <p:txBody>
          <a:bodyPr wrap="square">
            <a:spAutoFit/>
          </a:bodyPr>
          <a:lstStyle/>
          <a:p>
            <a:pPr algn="ctr"/>
            <a:r>
              <a:rPr lang="en-US" altLang="zh-TW" sz="2800" b="1">
                <a:solidFill>
                  <a:schemeClr val="tx1"/>
                </a:solidFill>
              </a:rPr>
              <a:t>2.5GbE</a:t>
            </a:r>
            <a:r>
              <a:rPr lang="zh-TW" altLang="en-US" sz="2800" b="1">
                <a:solidFill>
                  <a:schemeClr val="tx1"/>
                </a:solidFill>
              </a:rPr>
              <a:t> </a:t>
            </a:r>
            <a:r>
              <a:rPr lang="en-US" altLang="zh-TW" sz="2800" b="1">
                <a:solidFill>
                  <a:schemeClr val="tx1"/>
                </a:solidFill>
              </a:rPr>
              <a:t>X2</a:t>
            </a:r>
            <a:endParaRPr lang="zh-TW" altLang="en-US" sz="2800" b="1">
              <a:solidFill>
                <a:schemeClr val="tx1"/>
              </a:solidFill>
            </a:endParaRPr>
          </a:p>
        </p:txBody>
      </p:sp>
      <p:sp>
        <p:nvSpPr>
          <p:cNvPr id="119" name="文字方塊 118">
            <a:extLst>
              <a:ext uri="{FF2B5EF4-FFF2-40B4-BE49-F238E27FC236}">
                <a16:creationId xmlns:a16="http://schemas.microsoft.com/office/drawing/2014/main" id="{E8EF4812-8F91-CDD5-7478-025F01EEFCDF}"/>
              </a:ext>
            </a:extLst>
          </p:cNvPr>
          <p:cNvSpPr txBox="1"/>
          <p:nvPr/>
        </p:nvSpPr>
        <p:spPr>
          <a:xfrm>
            <a:off x="5252844" y="4907221"/>
            <a:ext cx="1105209" cy="461665"/>
          </a:xfrm>
          <a:prstGeom prst="rect">
            <a:avLst/>
          </a:prstGeom>
          <a:noFill/>
        </p:spPr>
        <p:txBody>
          <a:bodyPr wrap="square" lIns="91440" tIns="45720" rIns="91440" bIns="45720" anchor="t">
            <a:spAutoFit/>
          </a:bodyPr>
          <a:lstStyle/>
          <a:p>
            <a:r>
              <a:rPr lang="en-US" altLang="zh-TW" sz="1200" b="1" err="1">
                <a:solidFill>
                  <a:schemeClr val="tx1"/>
                </a:solidFill>
              </a:rPr>
              <a:t>最大支援</a:t>
            </a:r>
            <a:endParaRPr lang="en-US" altLang="zh-TW" sz="1200" b="1">
              <a:solidFill>
                <a:schemeClr val="tx1"/>
              </a:solidFill>
            </a:endParaRPr>
          </a:p>
          <a:p>
            <a:r>
              <a:rPr lang="en-US" altLang="zh-TW" sz="1200" b="1" err="1">
                <a:solidFill>
                  <a:schemeClr val="tx1"/>
                </a:solidFill>
              </a:rPr>
              <a:t>記憶體</a:t>
            </a:r>
          </a:p>
        </p:txBody>
      </p:sp>
      <p:sp>
        <p:nvSpPr>
          <p:cNvPr id="120" name="矩形: 圓角 119">
            <a:extLst>
              <a:ext uri="{FF2B5EF4-FFF2-40B4-BE49-F238E27FC236}">
                <a16:creationId xmlns:a16="http://schemas.microsoft.com/office/drawing/2014/main" id="{C2B5B7C4-ACE7-C48D-3312-DFE46F1C2C15}"/>
              </a:ext>
            </a:extLst>
          </p:cNvPr>
          <p:cNvSpPr/>
          <p:nvPr/>
        </p:nvSpPr>
        <p:spPr>
          <a:xfrm>
            <a:off x="8586550" y="1836563"/>
            <a:ext cx="1251125" cy="1880515"/>
          </a:xfrm>
          <a:prstGeom prst="roundRect">
            <a:avLst>
              <a:gd name="adj" fmla="val 14193"/>
            </a:avLst>
          </a:prstGeom>
          <a:solidFill>
            <a:srgbClr val="00B0F0"/>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pic>
        <p:nvPicPr>
          <p:cNvPr id="86" name="圖形 85">
            <a:extLst>
              <a:ext uri="{FF2B5EF4-FFF2-40B4-BE49-F238E27FC236}">
                <a16:creationId xmlns:a16="http://schemas.microsoft.com/office/drawing/2014/main" id="{D21EEB5C-6EE8-2436-5B12-ADF377998F8E}"/>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794799" y="2404375"/>
            <a:ext cx="885231" cy="328800"/>
          </a:xfrm>
          <a:prstGeom prst="rect">
            <a:avLst/>
          </a:prstGeom>
        </p:spPr>
      </p:pic>
      <p:pic>
        <p:nvPicPr>
          <p:cNvPr id="88" name="圖形 87">
            <a:extLst>
              <a:ext uri="{FF2B5EF4-FFF2-40B4-BE49-F238E27FC236}">
                <a16:creationId xmlns:a16="http://schemas.microsoft.com/office/drawing/2014/main" id="{54F73AED-3DB6-C817-0EE7-82066005229F}"/>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8784559" y="2834114"/>
            <a:ext cx="923925" cy="495300"/>
          </a:xfrm>
          <a:prstGeom prst="rect">
            <a:avLst/>
          </a:prstGeom>
        </p:spPr>
      </p:pic>
      <p:pic>
        <p:nvPicPr>
          <p:cNvPr id="126" name="圖片 125">
            <a:extLst>
              <a:ext uri="{FF2B5EF4-FFF2-40B4-BE49-F238E27FC236}">
                <a16:creationId xmlns:a16="http://schemas.microsoft.com/office/drawing/2014/main" id="{972F3E42-2D58-EA10-6A95-E1ECDE67AA1A}"/>
              </a:ext>
            </a:extLst>
          </p:cNvPr>
          <p:cNvPicPr>
            <a:picLocks noChangeAspect="1"/>
          </p:cNvPicPr>
          <p:nvPr/>
        </p:nvPicPr>
        <p:blipFill>
          <a:blip r:embed="rId18" cstate="hqprint">
            <a:extLst>
              <a:ext uri="{28A0092B-C50C-407E-A947-70E740481C1C}">
                <a14:useLocalDpi xmlns:a14="http://schemas.microsoft.com/office/drawing/2010/main" val="0"/>
              </a:ext>
            </a:extLst>
          </a:blip>
          <a:stretch>
            <a:fillRect/>
          </a:stretch>
        </p:blipFill>
        <p:spPr>
          <a:xfrm>
            <a:off x="8952289" y="939656"/>
            <a:ext cx="2863025" cy="618413"/>
          </a:xfrm>
          <a:prstGeom prst="rect">
            <a:avLst/>
          </a:prstGeom>
          <a:effectLst>
            <a:outerShdw blurRad="292100" dist="152400" dir="8100000" algn="tr" rotWithShape="0">
              <a:prstClr val="black">
                <a:alpha val="40000"/>
              </a:prstClr>
            </a:outerShdw>
          </a:effectLst>
        </p:spPr>
      </p:pic>
      <p:sp>
        <p:nvSpPr>
          <p:cNvPr id="91" name="文字方塊 90">
            <a:extLst>
              <a:ext uri="{FF2B5EF4-FFF2-40B4-BE49-F238E27FC236}">
                <a16:creationId xmlns:a16="http://schemas.microsoft.com/office/drawing/2014/main" id="{F4900421-C149-F331-9B31-EDC74945A52C}"/>
              </a:ext>
            </a:extLst>
          </p:cNvPr>
          <p:cNvSpPr txBox="1"/>
          <p:nvPr/>
        </p:nvSpPr>
        <p:spPr>
          <a:xfrm>
            <a:off x="3956344" y="2886770"/>
            <a:ext cx="4469693" cy="707886"/>
          </a:xfrm>
          <a:prstGeom prst="rect">
            <a:avLst/>
          </a:prstGeom>
          <a:noFill/>
        </p:spPr>
        <p:txBody>
          <a:bodyPr wrap="square" lIns="91440" tIns="45720" rIns="91440" bIns="45720" anchor="t">
            <a:spAutoFit/>
          </a:bodyPr>
          <a:lstStyle/>
          <a:p>
            <a:pPr algn="ctr"/>
            <a:r>
              <a:rPr lang="en-US" altLang="zh-TW" sz="4000" b="1">
                <a:solidFill>
                  <a:srgbClr val="00B050"/>
                </a:solidFill>
                <a:ea typeface="微軟正黑體"/>
              </a:rPr>
              <a:t>TS-855eU/RP</a:t>
            </a:r>
          </a:p>
        </p:txBody>
      </p:sp>
      <p:sp>
        <p:nvSpPr>
          <p:cNvPr id="15" name="文字方塊 14">
            <a:extLst>
              <a:ext uri="{FF2B5EF4-FFF2-40B4-BE49-F238E27FC236}">
                <a16:creationId xmlns:a16="http://schemas.microsoft.com/office/drawing/2014/main" id="{91957B47-F2C4-A77E-F011-5F0132552556}"/>
              </a:ext>
            </a:extLst>
          </p:cNvPr>
          <p:cNvSpPr txBox="1"/>
          <p:nvPr/>
        </p:nvSpPr>
        <p:spPr>
          <a:xfrm>
            <a:off x="228374" y="4941550"/>
            <a:ext cx="3636428" cy="400110"/>
          </a:xfrm>
          <a:prstGeom prst="rect">
            <a:avLst/>
          </a:prstGeom>
          <a:noFill/>
        </p:spPr>
        <p:txBody>
          <a:bodyPr wrap="square" rtlCol="0">
            <a:spAutoFit/>
          </a:bodyPr>
          <a:lstStyle/>
          <a:p>
            <a:pPr algn="ctr"/>
            <a:r>
              <a:rPr lang="zh-TW" altLang="en-US" sz="2000" b="1"/>
              <a:t>本產品可供貨至</a:t>
            </a:r>
          </a:p>
        </p:txBody>
      </p:sp>
      <p:pic>
        <p:nvPicPr>
          <p:cNvPr id="49" name="圖片 48" descr="一張含有 圖表 的圖片&#10;&#10;自動產生的描述">
            <a:extLst>
              <a:ext uri="{FF2B5EF4-FFF2-40B4-BE49-F238E27FC236}">
                <a16:creationId xmlns:a16="http://schemas.microsoft.com/office/drawing/2014/main" id="{48C3065F-6017-9720-948F-88287AE5CDC5}"/>
              </a:ext>
            </a:extLst>
          </p:cNvPr>
          <p:cNvPicPr>
            <a:picLocks noChangeAspect="1"/>
          </p:cNvPicPr>
          <p:nvPr/>
        </p:nvPicPr>
        <p:blipFill>
          <a:blip r:embed="rId19"/>
          <a:stretch>
            <a:fillRect/>
          </a:stretch>
        </p:blipFill>
        <p:spPr>
          <a:xfrm>
            <a:off x="3924075" y="3299116"/>
            <a:ext cx="4541539" cy="1440000"/>
          </a:xfrm>
          <a:prstGeom prst="rect">
            <a:avLst/>
          </a:prstGeom>
        </p:spPr>
      </p:pic>
      <p:sp>
        <p:nvSpPr>
          <p:cNvPr id="69" name="矩形: 圓角 68">
            <a:extLst>
              <a:ext uri="{FF2B5EF4-FFF2-40B4-BE49-F238E27FC236}">
                <a16:creationId xmlns:a16="http://schemas.microsoft.com/office/drawing/2014/main" id="{9BAE4074-7C40-ECA9-82DD-9AF08E08073C}"/>
              </a:ext>
            </a:extLst>
          </p:cNvPr>
          <p:cNvSpPr/>
          <p:nvPr/>
        </p:nvSpPr>
        <p:spPr>
          <a:xfrm>
            <a:off x="10955733" y="1977639"/>
            <a:ext cx="1122527" cy="1650155"/>
          </a:xfrm>
          <a:prstGeom prst="roundRect">
            <a:avLst>
              <a:gd name="adj" fmla="val 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1600" b="1">
                <a:solidFill>
                  <a:schemeClr val="tx1"/>
                </a:solidFill>
              </a:rPr>
              <a:t>單電源與雙電源供選擇</a:t>
            </a:r>
          </a:p>
        </p:txBody>
      </p:sp>
      <p:pic>
        <p:nvPicPr>
          <p:cNvPr id="70" name="圖片 3">
            <a:extLst>
              <a:ext uri="{FF2B5EF4-FFF2-40B4-BE49-F238E27FC236}">
                <a16:creationId xmlns:a16="http://schemas.microsoft.com/office/drawing/2014/main" id="{3B5F93BD-826B-F32E-3BB8-CFEAC9CFF94E}"/>
              </a:ext>
            </a:extLst>
          </p:cNvPr>
          <p:cNvPicPr>
            <a:picLocks noChangeAspect="1"/>
          </p:cNvPicPr>
          <p:nvPr/>
        </p:nvPicPr>
        <p:blipFill rotWithShape="1">
          <a:blip r:embed="rId20" cstate="print">
            <a:extLst>
              <a:ext uri="{28A0092B-C50C-407E-A947-70E740481C1C}">
                <a14:useLocalDpi xmlns:a14="http://schemas.microsoft.com/office/drawing/2010/main"/>
              </a:ext>
            </a:extLst>
          </a:blip>
          <a:srcRect/>
          <a:stretch/>
        </p:blipFill>
        <p:spPr>
          <a:xfrm>
            <a:off x="9982971" y="2303003"/>
            <a:ext cx="981413" cy="926839"/>
          </a:xfrm>
          <a:prstGeom prst="roundRect">
            <a:avLst>
              <a:gd name="adj" fmla="val 11254"/>
            </a:avLst>
          </a:prstGeom>
          <a:ln>
            <a:noFill/>
          </a:ln>
          <a:effectLst>
            <a:outerShdw blurRad="228600" dist="12700" dir="3600000" algn="tr" rotWithShape="0">
              <a:srgbClr val="09000C">
                <a:alpha val="75000"/>
              </a:srgbClr>
            </a:outerShdw>
          </a:effectLst>
          <a:scene3d>
            <a:camera prst="orthographicFront"/>
            <a:lightRig rig="contrasting" dir="t">
              <a:rot lat="0" lon="0" rev="4200000"/>
            </a:lightRig>
          </a:scene3d>
          <a:sp3d extrusionH="63500">
            <a:contourClr>
              <a:srgbClr val="969696"/>
            </a:contourClr>
          </a:sp3d>
        </p:spPr>
      </p:pic>
      <p:pic>
        <p:nvPicPr>
          <p:cNvPr id="74" name="圖片 73" descr="一張含有 文字 的圖片&#10;&#10;自動產生的描述">
            <a:extLst>
              <a:ext uri="{FF2B5EF4-FFF2-40B4-BE49-F238E27FC236}">
                <a16:creationId xmlns:a16="http://schemas.microsoft.com/office/drawing/2014/main" id="{D82CDA71-FB73-62FD-5AE5-D56827A4DAEE}"/>
              </a:ext>
            </a:extLst>
          </p:cNvPr>
          <p:cNvPicPr>
            <a:picLocks noChangeAspect="1"/>
          </p:cNvPicPr>
          <p:nvPr/>
        </p:nvPicPr>
        <p:blipFill rotWithShape="1">
          <a:blip r:embed="rId21"/>
          <a:srcRect l="34079" t="55123" r="53614" b="37743"/>
          <a:stretch/>
        </p:blipFill>
        <p:spPr>
          <a:xfrm>
            <a:off x="251154" y="2721235"/>
            <a:ext cx="1928977" cy="698772"/>
          </a:xfrm>
          <a:prstGeom prst="flowChartAlternateProcess">
            <a:avLst/>
          </a:prstGeom>
          <a:effectLst>
            <a:outerShdw blurRad="254000" dist="25400" dir="2040000" algn="l" rotWithShape="0">
              <a:prstClr val="black">
                <a:alpha val="75000"/>
              </a:prstClr>
            </a:outerShdw>
          </a:effectLst>
        </p:spPr>
      </p:pic>
      <p:pic>
        <p:nvPicPr>
          <p:cNvPr id="75" name="圖片 74" descr="一張含有 文字 的圖片&#10;&#10;自動產生的描述">
            <a:extLst>
              <a:ext uri="{FF2B5EF4-FFF2-40B4-BE49-F238E27FC236}">
                <a16:creationId xmlns:a16="http://schemas.microsoft.com/office/drawing/2014/main" id="{4222C71D-B862-0FA6-71B5-C32055837BD4}"/>
              </a:ext>
            </a:extLst>
          </p:cNvPr>
          <p:cNvPicPr>
            <a:picLocks noChangeAspect="1"/>
          </p:cNvPicPr>
          <p:nvPr/>
        </p:nvPicPr>
        <p:blipFill rotWithShape="1">
          <a:blip r:embed="rId21"/>
          <a:srcRect l="8268" t="36071" r="73393" b="41088"/>
          <a:stretch/>
        </p:blipFill>
        <p:spPr>
          <a:xfrm>
            <a:off x="5761290" y="893120"/>
            <a:ext cx="1477208" cy="1149984"/>
          </a:xfrm>
          <a:prstGeom prst="rect">
            <a:avLst/>
          </a:prstGeom>
          <a:effectLst>
            <a:outerShdw blurRad="254000" dist="190500" dir="8100000" algn="l" rotWithShape="0">
              <a:prstClr val="black">
                <a:alpha val="75000"/>
              </a:prstClr>
            </a:outerShdw>
          </a:effectLst>
        </p:spPr>
      </p:pic>
      <p:pic>
        <p:nvPicPr>
          <p:cNvPr id="76" name="圖片 75" descr="一張含有 文字 的圖片&#10;&#10;自動產生的描述">
            <a:extLst>
              <a:ext uri="{FF2B5EF4-FFF2-40B4-BE49-F238E27FC236}">
                <a16:creationId xmlns:a16="http://schemas.microsoft.com/office/drawing/2014/main" id="{85EE8416-4E10-665D-3E0F-AFF69E89F596}"/>
              </a:ext>
            </a:extLst>
          </p:cNvPr>
          <p:cNvPicPr>
            <a:picLocks noChangeAspect="1"/>
          </p:cNvPicPr>
          <p:nvPr/>
        </p:nvPicPr>
        <p:blipFill rotWithShape="1">
          <a:blip r:embed="rId21"/>
          <a:srcRect l="27900" t="52367" r="63104" b="36582"/>
          <a:stretch/>
        </p:blipFill>
        <p:spPr>
          <a:xfrm>
            <a:off x="8584651" y="3795222"/>
            <a:ext cx="1047029" cy="795617"/>
          </a:xfrm>
          <a:prstGeom prst="flowChartAlternateProcess">
            <a:avLst/>
          </a:prstGeom>
          <a:effectLst>
            <a:outerShdw blurRad="254000" dist="190500" dir="8100000" algn="l" rotWithShape="0">
              <a:prstClr val="black">
                <a:alpha val="75000"/>
              </a:prstClr>
            </a:outerShdw>
          </a:effectLst>
        </p:spPr>
      </p:pic>
      <p:pic>
        <p:nvPicPr>
          <p:cNvPr id="99" name="圖片 98" descr="一張含有 文字, 美工圖案 的圖片&#10;&#10;自動產生的描述">
            <a:extLst>
              <a:ext uri="{FF2B5EF4-FFF2-40B4-BE49-F238E27FC236}">
                <a16:creationId xmlns:a16="http://schemas.microsoft.com/office/drawing/2014/main" id="{DD3B7767-5743-4774-D396-DF33D7A4297D}"/>
              </a:ext>
            </a:extLst>
          </p:cNvPr>
          <p:cNvPicPr>
            <a:picLocks noChangeAspect="1"/>
          </p:cNvPicPr>
          <p:nvPr/>
        </p:nvPicPr>
        <p:blipFill>
          <a:blip r:embed="rId22"/>
          <a:stretch>
            <a:fillRect/>
          </a:stretch>
        </p:blipFill>
        <p:spPr>
          <a:xfrm>
            <a:off x="4185923" y="869000"/>
            <a:ext cx="1056031" cy="469779"/>
          </a:xfrm>
          <a:prstGeom prst="rect">
            <a:avLst/>
          </a:prstGeom>
        </p:spPr>
      </p:pic>
      <p:sp>
        <p:nvSpPr>
          <p:cNvPr id="100" name="文字方塊 99">
            <a:extLst>
              <a:ext uri="{FF2B5EF4-FFF2-40B4-BE49-F238E27FC236}">
                <a16:creationId xmlns:a16="http://schemas.microsoft.com/office/drawing/2014/main" id="{D0AF7CC8-08F2-ACA4-C61E-F64896C1BFD0}"/>
              </a:ext>
            </a:extLst>
          </p:cNvPr>
          <p:cNvSpPr txBox="1"/>
          <p:nvPr/>
        </p:nvSpPr>
        <p:spPr>
          <a:xfrm>
            <a:off x="6467464" y="4769924"/>
            <a:ext cx="1996801" cy="1261884"/>
          </a:xfrm>
          <a:prstGeom prst="rect">
            <a:avLst/>
          </a:prstGeom>
          <a:noFill/>
        </p:spPr>
        <p:txBody>
          <a:bodyPr wrap="square" lIns="91440" tIns="45720" rIns="91440" bIns="45720" rtlCol="0" anchor="t">
            <a:spAutoFit/>
          </a:bodyPr>
          <a:lstStyle/>
          <a:p>
            <a:pPr algn="ctr"/>
            <a:r>
              <a:rPr lang="zh-TW" altLang="en-US" sz="2000" b="1"/>
              <a:t>短機箱設計</a:t>
            </a:r>
            <a:endParaRPr lang="en-US" altLang="zh-TW" sz="2000" b="1"/>
          </a:p>
          <a:p>
            <a:pPr algn="ctr"/>
            <a:r>
              <a:rPr lang="zh-TW" altLang="en-US" sz="2000" b="1"/>
              <a:t>深度短約 </a:t>
            </a:r>
            <a:endParaRPr lang="en-US" altLang="zh-TW" sz="2000" b="1"/>
          </a:p>
          <a:p>
            <a:pPr algn="ctr"/>
            <a:r>
              <a:rPr lang="en-US" altLang="zh-TW" sz="3600" b="1">
                <a:solidFill>
                  <a:srgbClr val="00B0F0"/>
                </a:solidFill>
              </a:rPr>
              <a:t>47%</a:t>
            </a:r>
            <a:endParaRPr lang="zh-TW" altLang="en-US" sz="3600" b="1">
              <a:solidFill>
                <a:srgbClr val="00B0F0"/>
              </a:solidFill>
            </a:endParaRPr>
          </a:p>
        </p:txBody>
      </p:sp>
      <p:pic>
        <p:nvPicPr>
          <p:cNvPr id="101" name="圖片 100" descr="一張含有 圖表 的圖片&#10;&#10;自動產生的描述">
            <a:extLst>
              <a:ext uri="{FF2B5EF4-FFF2-40B4-BE49-F238E27FC236}">
                <a16:creationId xmlns:a16="http://schemas.microsoft.com/office/drawing/2014/main" id="{28C44A3E-BCF2-9AE4-3267-F1C6B76BE5EA}"/>
              </a:ext>
            </a:extLst>
          </p:cNvPr>
          <p:cNvPicPr>
            <a:picLocks noChangeAspect="1"/>
          </p:cNvPicPr>
          <p:nvPr/>
        </p:nvPicPr>
        <p:blipFill rotWithShape="1">
          <a:blip r:embed="rId19"/>
          <a:srcRect l="30285" r="11473" b="23038"/>
          <a:stretch/>
        </p:blipFill>
        <p:spPr>
          <a:xfrm>
            <a:off x="6481133" y="5729425"/>
            <a:ext cx="1983137" cy="830911"/>
          </a:xfrm>
          <a:prstGeom prst="flowChartAlternateProcess">
            <a:avLst/>
          </a:prstGeom>
        </p:spPr>
      </p:pic>
      <p:pic>
        <p:nvPicPr>
          <p:cNvPr id="4" name="圖片 8" descr="一張含有 標誌 的圖片&#10;&#10;自動產生的描述">
            <a:extLst>
              <a:ext uri="{FF2B5EF4-FFF2-40B4-BE49-F238E27FC236}">
                <a16:creationId xmlns:a16="http://schemas.microsoft.com/office/drawing/2014/main" id="{8B03CCA5-C4EB-0701-7BBE-DD3951BDDA7D}"/>
              </a:ext>
            </a:extLst>
          </p:cNvPr>
          <p:cNvPicPr>
            <a:picLocks noChangeAspect="1"/>
          </p:cNvPicPr>
          <p:nvPr/>
        </p:nvPicPr>
        <p:blipFill>
          <a:blip r:embed="rId23"/>
          <a:stretch>
            <a:fillRect/>
          </a:stretch>
        </p:blipFill>
        <p:spPr>
          <a:xfrm>
            <a:off x="4268808" y="5779994"/>
            <a:ext cx="624010" cy="635535"/>
          </a:xfrm>
          <a:prstGeom prst="rect">
            <a:avLst/>
          </a:prstGeom>
        </p:spPr>
      </p:pic>
      <p:sp>
        <p:nvSpPr>
          <p:cNvPr id="5" name="矩形: 圓角 4">
            <a:extLst>
              <a:ext uri="{FF2B5EF4-FFF2-40B4-BE49-F238E27FC236}">
                <a16:creationId xmlns:a16="http://schemas.microsoft.com/office/drawing/2014/main" id="{7E04AF8B-15D6-8447-5A3D-5DBDA13D4C9E}"/>
              </a:ext>
            </a:extLst>
          </p:cNvPr>
          <p:cNvSpPr/>
          <p:nvPr/>
        </p:nvSpPr>
        <p:spPr>
          <a:xfrm>
            <a:off x="10888287" y="4691875"/>
            <a:ext cx="1052937" cy="1847707"/>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400">
              <a:solidFill>
                <a:schemeClr val="tx1"/>
              </a:solidFill>
            </a:endParaRPr>
          </a:p>
        </p:txBody>
      </p:sp>
      <p:grpSp>
        <p:nvGrpSpPr>
          <p:cNvPr id="44" name="群組 43">
            <a:extLst>
              <a:ext uri="{FF2B5EF4-FFF2-40B4-BE49-F238E27FC236}">
                <a16:creationId xmlns:a16="http://schemas.microsoft.com/office/drawing/2014/main" id="{AD035C2C-379C-CEAB-EB80-6391F2EC71E7}"/>
              </a:ext>
            </a:extLst>
          </p:cNvPr>
          <p:cNvGrpSpPr>
            <a:grpSpLocks noChangeAspect="1"/>
          </p:cNvGrpSpPr>
          <p:nvPr/>
        </p:nvGrpSpPr>
        <p:grpSpPr>
          <a:xfrm>
            <a:off x="10987933" y="4974565"/>
            <a:ext cx="848046" cy="857878"/>
            <a:chOff x="1654630" y="1550126"/>
            <a:chExt cx="2233748" cy="2037805"/>
          </a:xfrm>
          <a:effectLst>
            <a:outerShdw blurRad="431800" dist="368300" dir="5760000" sx="106000" sy="106000" algn="ctr" rotWithShape="0">
              <a:srgbClr val="000000">
                <a:alpha val="34000"/>
              </a:srgbClr>
            </a:outerShdw>
          </a:effectLst>
        </p:grpSpPr>
        <p:sp>
          <p:nvSpPr>
            <p:cNvPr id="9" name="矩形 8">
              <a:extLst>
                <a:ext uri="{FF2B5EF4-FFF2-40B4-BE49-F238E27FC236}">
                  <a16:creationId xmlns:a16="http://schemas.microsoft.com/office/drawing/2014/main" id="{FC4BD17F-5A72-0361-C30D-D550394BE191}"/>
                </a:ext>
              </a:extLst>
            </p:cNvPr>
            <p:cNvSpPr/>
            <p:nvPr/>
          </p:nvSpPr>
          <p:spPr>
            <a:xfrm>
              <a:off x="1654630" y="1550126"/>
              <a:ext cx="2233748" cy="203780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sz="2489">
                <a:cs typeface="+mn-ea"/>
                <a:sym typeface="+mn-lt"/>
              </a:endParaRPr>
            </a:p>
          </p:txBody>
        </p:sp>
        <p:pic>
          <p:nvPicPr>
            <p:cNvPr id="10" name="圖形 12">
              <a:extLst>
                <a:ext uri="{FF2B5EF4-FFF2-40B4-BE49-F238E27FC236}">
                  <a16:creationId xmlns:a16="http://schemas.microsoft.com/office/drawing/2014/main" id="{88F2DA47-E750-544F-27B2-8539574D0A12}"/>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1757843" y="1596124"/>
              <a:ext cx="2038686" cy="1832876"/>
            </a:xfrm>
            <a:prstGeom prst="rect">
              <a:avLst/>
            </a:prstGeom>
          </p:spPr>
        </p:pic>
      </p:grpSp>
      <p:sp>
        <p:nvSpPr>
          <p:cNvPr id="45" name="文字方塊 44">
            <a:extLst>
              <a:ext uri="{FF2B5EF4-FFF2-40B4-BE49-F238E27FC236}">
                <a16:creationId xmlns:a16="http://schemas.microsoft.com/office/drawing/2014/main" id="{9EA1B4E0-BD32-1CB2-ED6D-0B908AB8D341}"/>
              </a:ext>
            </a:extLst>
          </p:cNvPr>
          <p:cNvSpPr txBox="1"/>
          <p:nvPr/>
        </p:nvSpPr>
        <p:spPr>
          <a:xfrm>
            <a:off x="10889048" y="5912602"/>
            <a:ext cx="1087132" cy="523220"/>
          </a:xfrm>
          <a:prstGeom prst="rect">
            <a:avLst/>
          </a:prstGeom>
          <a:noFill/>
        </p:spPr>
        <p:txBody>
          <a:bodyPr wrap="square" lIns="91440" tIns="45720" rIns="91440" bIns="45720" anchor="t">
            <a:spAutoFit/>
          </a:bodyPr>
          <a:lstStyle/>
          <a:p>
            <a:pPr algn="ctr"/>
            <a:r>
              <a:rPr lang="en-US" altLang="zh-TW" sz="1400" b="1" err="1">
                <a:solidFill>
                  <a:schemeClr val="tx1"/>
                </a:solidFill>
              </a:rPr>
              <a:t>最高</a:t>
            </a:r>
            <a:r>
              <a:rPr lang="en-US" altLang="zh-TW" sz="1400" b="1">
                <a:solidFill>
                  <a:schemeClr val="tx1"/>
                </a:solidFill>
              </a:rPr>
              <a:t> 5 </a:t>
            </a:r>
            <a:r>
              <a:rPr lang="en-US" altLang="zh-TW" sz="1400" b="1" err="1">
                <a:solidFill>
                  <a:schemeClr val="tx1"/>
                </a:solidFill>
              </a:rPr>
              <a:t>年產品保固</a:t>
            </a:r>
            <a:endParaRPr lang="en-US" altLang="zh-TW" sz="1400" b="1">
              <a:solidFill>
                <a:schemeClr val="tx1"/>
              </a:solidFill>
            </a:endParaRPr>
          </a:p>
        </p:txBody>
      </p:sp>
    </p:spTree>
    <p:extLst>
      <p:ext uri="{BB962C8B-B14F-4D97-AF65-F5344CB8AC3E}">
        <p14:creationId xmlns:p14="http://schemas.microsoft.com/office/powerpoint/2010/main" val="997878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hidden="1">
            <a:extLst>
              <a:ext uri="{FF2B5EF4-FFF2-40B4-BE49-F238E27FC236}">
                <a16:creationId xmlns:a16="http://schemas.microsoft.com/office/drawing/2014/main" id="{5E701EB4-70F0-4363-A75B-9AEAF5FFC3ED}"/>
              </a:ext>
            </a:extLst>
          </p:cNvPr>
          <p:cNvSpPr/>
          <p:nvPr/>
        </p:nvSpPr>
        <p:spPr>
          <a:xfrm>
            <a:off x="4819155" y="-1056832"/>
            <a:ext cx="4591455" cy="2892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489"/>
              <a:t>TS-873AeU</a:t>
            </a:r>
            <a:r>
              <a:rPr lang="zh-TW" altLang="en-US" sz="2489"/>
              <a:t>系列</a:t>
            </a:r>
            <a:endParaRPr lang="en-US" altLang="zh-TW" sz="2489"/>
          </a:p>
          <a:p>
            <a:pPr algn="ctr"/>
            <a:r>
              <a:rPr lang="zh-TW" altLang="en-US" sz="2489"/>
              <a:t>輕量</a:t>
            </a:r>
            <a:r>
              <a:rPr lang="en-US" altLang="zh-TW" sz="2489"/>
              <a:t>2U</a:t>
            </a:r>
            <a:r>
              <a:rPr lang="zh-TW" altLang="en-US" sz="2489"/>
              <a:t>短機身機架型</a:t>
            </a:r>
            <a:r>
              <a:rPr lang="en-US" altLang="zh-TW" sz="2489"/>
              <a:t>NAS</a:t>
            </a:r>
            <a:r>
              <a:rPr lang="zh-TW" altLang="en-US" sz="2489"/>
              <a:t>的唯一選擇</a:t>
            </a:r>
          </a:p>
        </p:txBody>
      </p:sp>
      <p:sp>
        <p:nvSpPr>
          <p:cNvPr id="2" name="文字方塊 1">
            <a:extLst>
              <a:ext uri="{FF2B5EF4-FFF2-40B4-BE49-F238E27FC236}">
                <a16:creationId xmlns:a16="http://schemas.microsoft.com/office/drawing/2014/main" id="{290A1D27-8E05-5417-3864-836C818F8823}"/>
              </a:ext>
            </a:extLst>
          </p:cNvPr>
          <p:cNvSpPr txBox="1"/>
          <p:nvPr/>
        </p:nvSpPr>
        <p:spPr>
          <a:xfrm>
            <a:off x="388784" y="5574098"/>
            <a:ext cx="5869141" cy="556306"/>
          </a:xfrm>
          <a:prstGeom prst="rect">
            <a:avLst/>
          </a:prstGeom>
          <a:noFill/>
        </p:spPr>
        <p:txBody>
          <a:bodyPr wrap="square" rtlCol="0">
            <a:spAutoFit/>
          </a:bodyPr>
          <a:lstStyle/>
          <a:p>
            <a:pPr fontAlgn="base">
              <a:lnSpc>
                <a:spcPct val="150000"/>
              </a:lnSpc>
            </a:pPr>
            <a:r>
              <a:rPr lang="en-US" altLang="zh-TW" sz="700" spc="150">
                <a:solidFill>
                  <a:schemeClr val="bg1"/>
                </a:solidFill>
                <a:latin typeface="微軟正黑體" panose="020B0604030504040204" pitchFamily="34" charset="-120"/>
                <a:ea typeface="微軟正黑體" panose="020B0604030504040204" pitchFamily="34" charset="-120"/>
              </a:rPr>
              <a:t>Copyright© 2023 QNAP Systems, Inc. All rights reserved. QNAP® and other names of QNAP Products are proprietary marks or registered trademarks of QNAP Systems, Inc. Other products and company names mentioned herein are trademarks of their respective holders.​​​​​​​</a:t>
            </a:r>
          </a:p>
        </p:txBody>
      </p:sp>
      <p:sp>
        <p:nvSpPr>
          <p:cNvPr id="4" name="文字方塊 3">
            <a:extLst>
              <a:ext uri="{FF2B5EF4-FFF2-40B4-BE49-F238E27FC236}">
                <a16:creationId xmlns:a16="http://schemas.microsoft.com/office/drawing/2014/main" id="{07037CD8-62C5-4DAE-1281-9B9926973773}"/>
              </a:ext>
            </a:extLst>
          </p:cNvPr>
          <p:cNvSpPr txBox="1"/>
          <p:nvPr/>
        </p:nvSpPr>
        <p:spPr>
          <a:xfrm>
            <a:off x="388784" y="1494291"/>
            <a:ext cx="4247658" cy="1569660"/>
          </a:xfrm>
          <a:prstGeom prst="rect">
            <a:avLst/>
          </a:prstGeom>
          <a:noFill/>
        </p:spPr>
        <p:txBody>
          <a:bodyPr wrap="square" lIns="91440" tIns="45720" rIns="91440" bIns="45720" rtlCol="0" anchor="t">
            <a:spAutoFit/>
          </a:bodyPr>
          <a:lstStyle/>
          <a:p>
            <a:r>
              <a:rPr lang="en-US" altLang="zh-TW" sz="4800" b="1">
                <a:solidFill>
                  <a:schemeClr val="bg1"/>
                </a:solidFill>
                <a:latin typeface="+mj-lt"/>
                <a:ea typeface="微軟正黑體"/>
              </a:rPr>
              <a:t>TS-855eU / TS-855eU-RP</a:t>
            </a:r>
            <a:endParaRPr lang="zh-TW" altLang="en-US" sz="4800" b="1">
              <a:solidFill>
                <a:schemeClr val="bg1"/>
              </a:solidFill>
              <a:latin typeface="+mj-lt"/>
              <a:ea typeface="微軟正黑體" panose="020B0604030504040204" pitchFamily="34" charset="-120"/>
            </a:endParaRPr>
          </a:p>
        </p:txBody>
      </p:sp>
      <p:sp>
        <p:nvSpPr>
          <p:cNvPr id="5" name="文字方塊 4">
            <a:extLst>
              <a:ext uri="{FF2B5EF4-FFF2-40B4-BE49-F238E27FC236}">
                <a16:creationId xmlns:a16="http://schemas.microsoft.com/office/drawing/2014/main" id="{940E9983-7A93-6C8C-C2F7-B64E71017384}"/>
              </a:ext>
            </a:extLst>
          </p:cNvPr>
          <p:cNvSpPr txBox="1"/>
          <p:nvPr/>
        </p:nvSpPr>
        <p:spPr>
          <a:xfrm>
            <a:off x="388784" y="3159444"/>
            <a:ext cx="4440392" cy="797526"/>
          </a:xfrm>
          <a:prstGeom prst="rect">
            <a:avLst/>
          </a:prstGeom>
          <a:noFill/>
        </p:spPr>
        <p:txBody>
          <a:bodyPr wrap="square" lIns="91440" tIns="45720" rIns="91440" bIns="45720" rtlCol="0" anchor="t">
            <a:spAutoFit/>
          </a:bodyPr>
          <a:lstStyle/>
          <a:p>
            <a:pPr>
              <a:lnSpc>
                <a:spcPct val="120000"/>
              </a:lnSpc>
            </a:pPr>
            <a:r>
              <a:rPr lang="en-US" sz="2000">
                <a:solidFill>
                  <a:schemeClr val="bg1"/>
                </a:solidFill>
                <a:latin typeface="+mj-ea"/>
                <a:ea typeface="+mj-ea"/>
              </a:rPr>
              <a:t>2U </a:t>
            </a:r>
            <a:r>
              <a:rPr lang="en-US" sz="2000" err="1">
                <a:solidFill>
                  <a:schemeClr val="bg1"/>
                </a:solidFill>
                <a:latin typeface="+mj-ea"/>
                <a:ea typeface="+mj-ea"/>
              </a:rPr>
              <a:t>精巧短機箱，強悍八核心運算</a:t>
            </a:r>
            <a:br>
              <a:rPr lang="en-US" sz="2000">
                <a:solidFill>
                  <a:schemeClr val="bg1"/>
                </a:solidFill>
                <a:latin typeface="+mj-ea"/>
                <a:ea typeface="+mj-ea"/>
              </a:rPr>
            </a:br>
            <a:r>
              <a:rPr lang="en-US" sz="2000" err="1">
                <a:solidFill>
                  <a:schemeClr val="bg1"/>
                </a:solidFill>
                <a:latin typeface="+mj-ea"/>
                <a:ea typeface="+mj-ea"/>
              </a:rPr>
              <a:t>效能，專為儲存與虛擬化應用所打造</a:t>
            </a:r>
            <a:endParaRPr lang="zh-TW" sz="1600">
              <a:latin typeface="+mj-ea"/>
              <a:ea typeface="+mj-ea"/>
            </a:endParaRPr>
          </a:p>
        </p:txBody>
      </p:sp>
      <p:pic>
        <p:nvPicPr>
          <p:cNvPr id="6" name="圖形 5">
            <a:extLst>
              <a:ext uri="{FF2B5EF4-FFF2-40B4-BE49-F238E27FC236}">
                <a16:creationId xmlns:a16="http://schemas.microsoft.com/office/drawing/2014/main" id="{E7455757-6EA2-70A2-D3CB-EBA7A2957492}"/>
              </a:ext>
            </a:extLst>
          </p:cNvPr>
          <p:cNvPicPr>
            <a:picLocks noChangeAspect="1"/>
          </p:cNvPicPr>
          <p:nvPr/>
        </p:nvPicPr>
        <p:blipFill>
          <a:blip r:embed="rId3">
            <a:alphaModFix/>
            <a:extLst>
              <a:ext uri="{96DAC541-7B7A-43D3-8B79-37D633B846F1}">
                <asvg:svgBlip xmlns:asvg="http://schemas.microsoft.com/office/drawing/2016/SVG/main" r:embed="rId4"/>
              </a:ext>
            </a:extLst>
          </a:blip>
          <a:stretch>
            <a:fillRect/>
          </a:stretch>
        </p:blipFill>
        <p:spPr>
          <a:xfrm>
            <a:off x="486755" y="5124885"/>
            <a:ext cx="1335645" cy="238824"/>
          </a:xfrm>
          <a:prstGeom prst="rect">
            <a:avLst/>
          </a:prstGeom>
        </p:spPr>
      </p:pic>
      <p:cxnSp>
        <p:nvCxnSpPr>
          <p:cNvPr id="7" name="直線接點 6">
            <a:extLst>
              <a:ext uri="{FF2B5EF4-FFF2-40B4-BE49-F238E27FC236}">
                <a16:creationId xmlns:a16="http://schemas.microsoft.com/office/drawing/2014/main" id="{83402A04-3AC2-AE19-20D8-3F5BEC3400C5}"/>
              </a:ext>
            </a:extLst>
          </p:cNvPr>
          <p:cNvCxnSpPr>
            <a:cxnSpLocks/>
          </p:cNvCxnSpPr>
          <p:nvPr/>
        </p:nvCxnSpPr>
        <p:spPr>
          <a:xfrm>
            <a:off x="388784" y="5536578"/>
            <a:ext cx="555216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54027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Id&quot;:&quot;6fa77ce9-a34f-4273-ac9e-53b31ebe6f5b&quot;,&quot;Name&quot;:null,&quot;Kind&quot;:&quot;Custom&quot;,&quot;OldGuidesSetting&quot;:{&quot;HeaderHeight&quot;:0.0,&quot;FooterHeight&quot;:0.0,&quot;SideMargin&quot;:0.0,&quot;TopMargin&quot;:0.0,&quot;BottomMargin&quot;:0.0,&quot;IntervalMargin&quot;:0.0}}"/>
</p:tagLst>
</file>

<file path=ppt/theme/theme1.xml><?xml version="1.0" encoding="utf-8"?>
<a:theme xmlns:a="http://schemas.openxmlformats.org/drawingml/2006/main" name="自訂設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自訂 1">
      <a:majorFont>
        <a:latin typeface="Arial"/>
        <a:ea typeface="微軟正黑體"/>
        <a:cs typeface=""/>
      </a:majorFont>
      <a:minorFont>
        <a:latin typeface="Arial"/>
        <a:ea typeface="微軟正黑體"/>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文件" ma:contentTypeID="0x0101004F15BA6FDB83DF45ACBB97339620D687" ma:contentTypeVersion="12" ma:contentTypeDescription="建立新的文件。" ma:contentTypeScope="" ma:versionID="7733ccfc0f9221129bfd73835ff329eb">
  <xsd:schema xmlns:xsd="http://www.w3.org/2001/XMLSchema" xmlns:xs="http://www.w3.org/2001/XMLSchema" xmlns:p="http://schemas.microsoft.com/office/2006/metadata/properties" xmlns:ns3="34f220f5-ee29-4263-80ab-1a6ecd269c52" xmlns:ns4="cd1d27fb-d87a-4c42-9852-348a627560e4" targetNamespace="http://schemas.microsoft.com/office/2006/metadata/properties" ma:root="true" ma:fieldsID="1c20485bf444476976ab75ae1836f53d" ns3:_="" ns4:_="">
    <xsd:import namespace="34f220f5-ee29-4263-80ab-1a6ecd269c52"/>
    <xsd:import namespace="cd1d27fb-d87a-4c42-9852-348a627560e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4f220f5-ee29-4263-80ab-1a6ecd269c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d1d27fb-d87a-4c42-9852-348a627560e4" elementFormDefault="qualified">
    <xsd:import namespace="http://schemas.microsoft.com/office/2006/documentManagement/types"/>
    <xsd:import namespace="http://schemas.microsoft.com/office/infopath/2007/PartnerControls"/>
    <xsd:element name="SharedWithUsers" ma:index="10" nillable="true" ma:displayName="共用對象:"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共用詳細資料" ma:internalName="SharedWithDetails" ma:readOnly="true">
      <xsd:simpleType>
        <xsd:restriction base="dms:Note">
          <xsd:maxLength value="255"/>
        </xsd:restriction>
      </xsd:simpleType>
    </xsd:element>
    <xsd:element name="SharingHintHash" ma:index="12" nillable="true" ma:displayName="共用提示雜湊"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內容類型"/>
        <xsd:element ref="dc:title" minOccurs="0" maxOccurs="1" ma:index="4" ma:displayName="標題"/>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A5F837-C56F-4F85-B1AA-1E04F65B9E40}">
  <ds:schemaRefs>
    <ds:schemaRef ds:uri="http://schemas.microsoft.com/sharepoint/v3/contenttype/forms"/>
  </ds:schemaRefs>
</ds:datastoreItem>
</file>

<file path=customXml/itemProps2.xml><?xml version="1.0" encoding="utf-8"?>
<ds:datastoreItem xmlns:ds="http://schemas.openxmlformats.org/officeDocument/2006/customXml" ds:itemID="{6BC5B200-A512-4B54-A576-7E194A179AEB}">
  <ds:schemaRefs>
    <ds:schemaRef ds:uri="34f220f5-ee29-4263-80ab-1a6ecd269c52"/>
    <ds:schemaRef ds:uri="cd1d27fb-d87a-4c42-9852-348a627560e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DDA3E1C-7268-4A35-8C5F-F17718A2D0F1}">
  <ds:schemaRefs>
    <ds:schemaRef ds:uri="http://purl.org/dc/elements/1.1/"/>
    <ds:schemaRef ds:uri="cd1d27fb-d87a-4c42-9852-348a627560e4"/>
    <ds:schemaRef ds:uri="http://schemas.microsoft.com/office/2006/documentManagement/types"/>
    <ds:schemaRef ds:uri="http://schemas.microsoft.com/office/2006/metadata/properties"/>
    <ds:schemaRef ds:uri="http://purl.org/dc/terms/"/>
    <ds:schemaRef ds:uri="34f220f5-ee29-4263-80ab-1a6ecd269c52"/>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111</TotalTime>
  <Words>5681</Words>
  <Application>Microsoft Office PowerPoint</Application>
  <PresentationFormat>寬螢幕</PresentationFormat>
  <Paragraphs>519</Paragraphs>
  <Slides>35</Slides>
  <Notes>34</Notes>
  <HiddenSlides>0</HiddenSlides>
  <MMClips>0</MMClips>
  <ScaleCrop>false</ScaleCrop>
  <HeadingPairs>
    <vt:vector size="6" baseType="variant">
      <vt:variant>
        <vt:lpstr>使用字型</vt:lpstr>
      </vt:variant>
      <vt:variant>
        <vt:i4>10</vt:i4>
      </vt:variant>
      <vt:variant>
        <vt:lpstr>佈景主題</vt:lpstr>
      </vt:variant>
      <vt:variant>
        <vt:i4>2</vt:i4>
      </vt:variant>
      <vt:variant>
        <vt:lpstr>投影片標題</vt:lpstr>
      </vt:variant>
      <vt:variant>
        <vt:i4>35</vt:i4>
      </vt:variant>
    </vt:vector>
  </HeadingPairs>
  <TitlesOfParts>
    <vt:vector size="47" baseType="lpstr">
      <vt:lpstr>Lato</vt:lpstr>
      <vt:lpstr>Calibri Light</vt:lpstr>
      <vt:lpstr>Segoe UI</vt:lpstr>
      <vt:lpstr>Arial</vt:lpstr>
      <vt:lpstr>微軟正黑體</vt:lpstr>
      <vt:lpstr>Microsoft JhengHei UI</vt:lpstr>
      <vt:lpstr>Calibri</vt:lpstr>
      <vt:lpstr>Roboto</vt:lpstr>
      <vt:lpstr>Orbitron</vt:lpstr>
      <vt:lpstr>微軟正黑體</vt:lpstr>
      <vt:lpstr>自訂設計</vt:lpstr>
      <vt:lpstr>Office Theme</vt:lpstr>
      <vt:lpstr>PowerPoint 簡報</vt:lpstr>
      <vt:lpstr>25GbE-ready TS-855eU(-RP) 短機身架構Intel® 8 核心 CPU，強勁效能及擴充性兼具</vt:lpstr>
      <vt:lpstr>內建 IntelⓇ QAT 及 網卡 SR-IOV 雙硬體加速</vt:lpstr>
      <vt:lpstr>強大效能、彈性選用雙 O.S. 系統 預載 QTS 或是採用 ZFS 架構的 QuTS hero </vt:lpstr>
      <vt:lpstr>超短機箱設計</vt:lpstr>
      <vt:lpstr>硬體</vt:lpstr>
      <vt:lpstr>前視圖</vt:lpstr>
      <vt:lpstr>後視圖</vt:lpstr>
      <vt:lpstr>支援 ECC 記憶體 (Error Correcting Code)</vt:lpstr>
      <vt:lpstr>預載雙 2.5GbE，立享高頻寬效能， 更可選購擴充 25 GbE 網路卡，提供更高傳輸速度</vt:lpstr>
      <vt:lpstr>TS-855eU (-RP) vs. TS-873AeU (-RP)</vt:lpstr>
      <vt:lpstr>PowerPoint 簡報</vt:lpstr>
      <vt:lpstr>檔案備份 &amp; 監控儲存伺服器</vt:lpstr>
      <vt:lpstr>PowerPoint 簡報</vt:lpstr>
      <vt:lpstr>PowerPoint 簡報</vt:lpstr>
      <vt:lpstr>SMB Multichannel （多重通道） </vt:lpstr>
      <vt:lpstr>專為企業靈活 IT 部署與多元虛擬化應用 所打造的 TS-855eU (-RP) 2.5GbE NAS</vt:lpstr>
      <vt:lpstr>File Station : QTS 專屬的多功能檔案瀏覽器</vt:lpstr>
      <vt:lpstr>個人及團隊協作都好用的 Qsync 5.0，適用於桌機、筆電與行動裝置等跨裝置檔案同步工具</vt:lpstr>
      <vt:lpstr>透過 File Station，NAS 即企業團隊工作站， 讓各式文件協同作業變簡單了</vt:lpstr>
      <vt:lpstr>透過免授權費的 HBS 3 (Hybrid Backup Sync 3)  進行最佳資料備份與還原策略 3 步驟</vt:lpstr>
      <vt:lpstr>DA Drive Analyzer 磁碟故障預測</vt:lpstr>
      <vt:lpstr>虛擬機工作站與容器工作站創建應用儲存一體機</vt:lpstr>
      <vt:lpstr>全方位 NAS 資安防護</vt:lpstr>
      <vt:lpstr>多版本快照助您對抗加密勒索軟體威脅</vt:lpstr>
      <vt:lpstr>QNAP 安全監控方案</vt:lpstr>
      <vt:lpstr>您的 NAS 也是專業級視訊監控伺服器 直覺式管理與 AI 智慧監控</vt:lpstr>
      <vt:lpstr>統合式介面同時監看與回放</vt:lpstr>
      <vt:lpstr>相容於為數龐大的攝影機型號</vt:lpstr>
      <vt:lpstr>多元的配件與儲存空間擴充方案</vt:lpstr>
      <vt:lpstr>可支援擴充到最大兩櫃 8 顆 3.5”HDD 擴充設備， 提供近 352 TB ( 16 x 22TB ) 的額外儲存空間</vt:lpstr>
      <vt:lpstr>多元的配件讓您擴充 FC 介面及升級更高網速</vt:lpstr>
      <vt:lpstr>3 年標準保固，涵蓋硬體維修與支援服務</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TS-1886XU-RP-R2 TS-h1886XU-RP-R2</dc:title>
  <dc:creator>Lucas Lin</dc:creator>
  <cp:lastModifiedBy>Yvonne Tsai 蔡亞彣</cp:lastModifiedBy>
  <cp:revision>3</cp:revision>
  <cp:lastPrinted>2022-02-23T10:22:19Z</cp:lastPrinted>
  <dcterms:modified xsi:type="dcterms:W3CDTF">2023-06-21T07:41:45Z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0x0101004F15BA6FDB83DF45ACBB97339620D687</vt:lpwstr>
  </property>
</Properties>
</file>